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70" r:id="rId4"/>
    <p:sldId id="271" r:id="rId5"/>
    <p:sldId id="267" r:id="rId6"/>
    <p:sldId id="259" r:id="rId7"/>
    <p:sldId id="261" r:id="rId8"/>
    <p:sldId id="407" r:id="rId9"/>
    <p:sldId id="262" r:id="rId10"/>
    <p:sldId id="410" r:id="rId11"/>
    <p:sldId id="260" r:id="rId12"/>
    <p:sldId id="263" r:id="rId13"/>
    <p:sldId id="264" r:id="rId14"/>
    <p:sldId id="409" r:id="rId15"/>
    <p:sldId id="408" r:id="rId16"/>
    <p:sldId id="411" r:id="rId17"/>
    <p:sldId id="412" r:id="rId18"/>
  </p:sldIdLst>
  <p:sldSz cx="12192000" cy="6858000"/>
  <p:notesSz cx="6858000" cy="2105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4454D2-5F56-4CF6-BD77-44D982C11263}" v="2" dt="2022-09-28T04:08:30.599"/>
    <p1510:client id="{B1098E1C-652A-459B-B224-41104AC2DA80}" v="1" dt="2022-09-28T04:09:09.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793" autoAdjust="0"/>
  </p:normalViewPr>
  <p:slideViewPr>
    <p:cSldViewPr snapToGrid="0">
      <p:cViewPr varScale="1">
        <p:scale>
          <a:sx n="71" d="100"/>
          <a:sy n="71" d="100"/>
        </p:scale>
        <p:origin x="885" y="65"/>
      </p:cViewPr>
      <p:guideLst/>
    </p:cSldViewPr>
  </p:slideViewPr>
  <p:outlineViewPr>
    <p:cViewPr>
      <p:scale>
        <a:sx n="33" d="100"/>
        <a:sy n="33" d="100"/>
      </p:scale>
      <p:origin x="0" y="-90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nchbaugh, Karen (klaunchb@uidaho.edu)" userId="50bf6e17-1720-47d5-b411-57d7bb423c81" providerId="ADAL" clId="{414454D2-5F56-4CF6-BD77-44D982C11263}"/>
    <pc:docChg chg="modSld">
      <pc:chgData name="Launchbaugh, Karen (klaunchb@uidaho.edu)" userId="50bf6e17-1720-47d5-b411-57d7bb423c81" providerId="ADAL" clId="{414454D2-5F56-4CF6-BD77-44D982C11263}" dt="2022-09-28T04:08:30.599" v="1"/>
      <pc:docMkLst>
        <pc:docMk/>
      </pc:docMkLst>
      <pc:sldChg chg="delSp modTransition modAnim">
        <pc:chgData name="Launchbaugh, Karen (klaunchb@uidaho.edu)" userId="50bf6e17-1720-47d5-b411-57d7bb423c81" providerId="ADAL" clId="{414454D2-5F56-4CF6-BD77-44D982C11263}" dt="2022-09-28T04:08:30.599" v="1"/>
        <pc:sldMkLst>
          <pc:docMk/>
          <pc:sldMk cId="2579844956" sldId="257"/>
        </pc:sldMkLst>
        <pc:picChg chg="del">
          <ac:chgData name="Launchbaugh, Karen (klaunchb@uidaho.edu)" userId="50bf6e17-1720-47d5-b411-57d7bb423c81" providerId="ADAL" clId="{414454D2-5F56-4CF6-BD77-44D982C11263}" dt="2022-09-28T04:08:30.599" v="1"/>
          <ac:picMkLst>
            <pc:docMk/>
            <pc:sldMk cId="2579844956" sldId="257"/>
            <ac:picMk id="12" creationId="{67CB925D-F469-4479-809A-2523CE6B26DD}"/>
          </ac:picMkLst>
        </pc:picChg>
      </pc:sldChg>
      <pc:sldChg chg="delSp modTransition modAnim">
        <pc:chgData name="Launchbaugh, Karen (klaunchb@uidaho.edu)" userId="50bf6e17-1720-47d5-b411-57d7bb423c81" providerId="ADAL" clId="{414454D2-5F56-4CF6-BD77-44D982C11263}" dt="2022-09-28T04:08:30.599" v="1"/>
        <pc:sldMkLst>
          <pc:docMk/>
          <pc:sldMk cId="615808787" sldId="258"/>
        </pc:sldMkLst>
        <pc:picChg chg="del">
          <ac:chgData name="Launchbaugh, Karen (klaunchb@uidaho.edu)" userId="50bf6e17-1720-47d5-b411-57d7bb423c81" providerId="ADAL" clId="{414454D2-5F56-4CF6-BD77-44D982C11263}" dt="2022-09-28T04:08:30.599" v="1"/>
          <ac:picMkLst>
            <pc:docMk/>
            <pc:sldMk cId="615808787" sldId="258"/>
            <ac:picMk id="19" creationId="{122D81C3-43FC-4B82-BC3E-676DF1C30D81}"/>
          </ac:picMkLst>
        </pc:picChg>
      </pc:sldChg>
      <pc:sldChg chg="delSp modTransition modAnim">
        <pc:chgData name="Launchbaugh, Karen (klaunchb@uidaho.edu)" userId="50bf6e17-1720-47d5-b411-57d7bb423c81" providerId="ADAL" clId="{414454D2-5F56-4CF6-BD77-44D982C11263}" dt="2022-09-28T04:08:30.599" v="1"/>
        <pc:sldMkLst>
          <pc:docMk/>
          <pc:sldMk cId="1831119187" sldId="259"/>
        </pc:sldMkLst>
        <pc:picChg chg="del">
          <ac:chgData name="Launchbaugh, Karen (klaunchb@uidaho.edu)" userId="50bf6e17-1720-47d5-b411-57d7bb423c81" providerId="ADAL" clId="{414454D2-5F56-4CF6-BD77-44D982C11263}" dt="2022-09-28T04:08:30.599" v="1"/>
          <ac:picMkLst>
            <pc:docMk/>
            <pc:sldMk cId="1831119187" sldId="259"/>
            <ac:picMk id="18" creationId="{B1B7A0AA-2B40-40EC-881E-0C9118AC5108}"/>
          </ac:picMkLst>
        </pc:picChg>
      </pc:sldChg>
      <pc:sldChg chg="delSp modTransition modAnim">
        <pc:chgData name="Launchbaugh, Karen (klaunchb@uidaho.edu)" userId="50bf6e17-1720-47d5-b411-57d7bb423c81" providerId="ADAL" clId="{414454D2-5F56-4CF6-BD77-44D982C11263}" dt="2022-09-28T04:08:30.599" v="1"/>
        <pc:sldMkLst>
          <pc:docMk/>
          <pc:sldMk cId="1484944659" sldId="260"/>
        </pc:sldMkLst>
        <pc:picChg chg="del">
          <ac:chgData name="Launchbaugh, Karen (klaunchb@uidaho.edu)" userId="50bf6e17-1720-47d5-b411-57d7bb423c81" providerId="ADAL" clId="{414454D2-5F56-4CF6-BD77-44D982C11263}" dt="2022-09-28T04:08:30.599" v="1"/>
          <ac:picMkLst>
            <pc:docMk/>
            <pc:sldMk cId="1484944659" sldId="260"/>
            <ac:picMk id="5" creationId="{9E757A31-CBD6-4F2A-825A-33791EBE996B}"/>
          </ac:picMkLst>
        </pc:picChg>
      </pc:sldChg>
      <pc:sldChg chg="delSp modTransition modAnim">
        <pc:chgData name="Launchbaugh, Karen (klaunchb@uidaho.edu)" userId="50bf6e17-1720-47d5-b411-57d7bb423c81" providerId="ADAL" clId="{414454D2-5F56-4CF6-BD77-44D982C11263}" dt="2022-09-28T04:08:30.599" v="1"/>
        <pc:sldMkLst>
          <pc:docMk/>
          <pc:sldMk cId="989232787" sldId="261"/>
        </pc:sldMkLst>
        <pc:picChg chg="del">
          <ac:chgData name="Launchbaugh, Karen (klaunchb@uidaho.edu)" userId="50bf6e17-1720-47d5-b411-57d7bb423c81" providerId="ADAL" clId="{414454D2-5F56-4CF6-BD77-44D982C11263}" dt="2022-09-28T04:08:30.599" v="1"/>
          <ac:picMkLst>
            <pc:docMk/>
            <pc:sldMk cId="989232787" sldId="261"/>
            <ac:picMk id="9" creationId="{0C24768A-2696-45D9-A8EE-13472B2E8356}"/>
          </ac:picMkLst>
        </pc:picChg>
      </pc:sldChg>
      <pc:sldChg chg="delSp modTransition modAnim">
        <pc:chgData name="Launchbaugh, Karen (klaunchb@uidaho.edu)" userId="50bf6e17-1720-47d5-b411-57d7bb423c81" providerId="ADAL" clId="{414454D2-5F56-4CF6-BD77-44D982C11263}" dt="2022-09-28T04:08:30.599" v="1"/>
        <pc:sldMkLst>
          <pc:docMk/>
          <pc:sldMk cId="1125415600" sldId="262"/>
        </pc:sldMkLst>
        <pc:picChg chg="del">
          <ac:chgData name="Launchbaugh, Karen (klaunchb@uidaho.edu)" userId="50bf6e17-1720-47d5-b411-57d7bb423c81" providerId="ADAL" clId="{414454D2-5F56-4CF6-BD77-44D982C11263}" dt="2022-09-28T04:08:30.599" v="1"/>
          <ac:picMkLst>
            <pc:docMk/>
            <pc:sldMk cId="1125415600" sldId="262"/>
            <ac:picMk id="13" creationId="{C3AC31F7-626C-4E85-AB13-BB51C6AC2708}"/>
          </ac:picMkLst>
        </pc:picChg>
      </pc:sldChg>
      <pc:sldChg chg="delSp modTransition modAnim">
        <pc:chgData name="Launchbaugh, Karen (klaunchb@uidaho.edu)" userId="50bf6e17-1720-47d5-b411-57d7bb423c81" providerId="ADAL" clId="{414454D2-5F56-4CF6-BD77-44D982C11263}" dt="2022-09-28T04:08:30.599" v="1"/>
        <pc:sldMkLst>
          <pc:docMk/>
          <pc:sldMk cId="3046090942" sldId="263"/>
        </pc:sldMkLst>
        <pc:picChg chg="del">
          <ac:chgData name="Launchbaugh, Karen (klaunchb@uidaho.edu)" userId="50bf6e17-1720-47d5-b411-57d7bb423c81" providerId="ADAL" clId="{414454D2-5F56-4CF6-BD77-44D982C11263}" dt="2022-09-28T04:08:30.599" v="1"/>
          <ac:picMkLst>
            <pc:docMk/>
            <pc:sldMk cId="3046090942" sldId="263"/>
            <ac:picMk id="4" creationId="{C34444DB-65EF-4CD5-9E83-DFE954246938}"/>
          </ac:picMkLst>
        </pc:picChg>
      </pc:sldChg>
      <pc:sldChg chg="delSp modTransition modAnim">
        <pc:chgData name="Launchbaugh, Karen (klaunchb@uidaho.edu)" userId="50bf6e17-1720-47d5-b411-57d7bb423c81" providerId="ADAL" clId="{414454D2-5F56-4CF6-BD77-44D982C11263}" dt="2022-09-28T04:08:30.599" v="1"/>
        <pc:sldMkLst>
          <pc:docMk/>
          <pc:sldMk cId="1872561706" sldId="264"/>
        </pc:sldMkLst>
        <pc:picChg chg="del">
          <ac:chgData name="Launchbaugh, Karen (klaunchb@uidaho.edu)" userId="50bf6e17-1720-47d5-b411-57d7bb423c81" providerId="ADAL" clId="{414454D2-5F56-4CF6-BD77-44D982C11263}" dt="2022-09-28T04:08:30.599" v="1"/>
          <ac:picMkLst>
            <pc:docMk/>
            <pc:sldMk cId="1872561706" sldId="264"/>
            <ac:picMk id="11" creationId="{124FD22D-88F7-4704-82EC-466D15F220CB}"/>
          </ac:picMkLst>
        </pc:picChg>
      </pc:sldChg>
      <pc:sldChg chg="delSp modTransition modAnim">
        <pc:chgData name="Launchbaugh, Karen (klaunchb@uidaho.edu)" userId="50bf6e17-1720-47d5-b411-57d7bb423c81" providerId="ADAL" clId="{414454D2-5F56-4CF6-BD77-44D982C11263}" dt="2022-09-28T04:08:30.599" v="1"/>
        <pc:sldMkLst>
          <pc:docMk/>
          <pc:sldMk cId="3003560222" sldId="267"/>
        </pc:sldMkLst>
        <pc:picChg chg="del">
          <ac:chgData name="Launchbaugh, Karen (klaunchb@uidaho.edu)" userId="50bf6e17-1720-47d5-b411-57d7bb423c81" providerId="ADAL" clId="{414454D2-5F56-4CF6-BD77-44D982C11263}" dt="2022-09-28T04:08:30.599" v="1"/>
          <ac:picMkLst>
            <pc:docMk/>
            <pc:sldMk cId="3003560222" sldId="267"/>
            <ac:picMk id="14" creationId="{473DAF57-4A24-4E6F-A23D-03F277ED2898}"/>
          </ac:picMkLst>
        </pc:picChg>
      </pc:sldChg>
      <pc:sldChg chg="delSp modTransition modAnim">
        <pc:chgData name="Launchbaugh, Karen (klaunchb@uidaho.edu)" userId="50bf6e17-1720-47d5-b411-57d7bb423c81" providerId="ADAL" clId="{414454D2-5F56-4CF6-BD77-44D982C11263}" dt="2022-09-28T04:08:30.599" v="1"/>
        <pc:sldMkLst>
          <pc:docMk/>
          <pc:sldMk cId="2220049571" sldId="270"/>
        </pc:sldMkLst>
        <pc:picChg chg="del">
          <ac:chgData name="Launchbaugh, Karen (klaunchb@uidaho.edu)" userId="50bf6e17-1720-47d5-b411-57d7bb423c81" providerId="ADAL" clId="{414454D2-5F56-4CF6-BD77-44D982C11263}" dt="2022-09-28T04:08:30.599" v="1"/>
          <ac:picMkLst>
            <pc:docMk/>
            <pc:sldMk cId="2220049571" sldId="270"/>
            <ac:picMk id="30" creationId="{2C9CE920-0802-4E48-97A8-6A7FB1E4F5FC}"/>
          </ac:picMkLst>
        </pc:picChg>
      </pc:sldChg>
      <pc:sldChg chg="delSp modTransition modAnim">
        <pc:chgData name="Launchbaugh, Karen (klaunchb@uidaho.edu)" userId="50bf6e17-1720-47d5-b411-57d7bb423c81" providerId="ADAL" clId="{414454D2-5F56-4CF6-BD77-44D982C11263}" dt="2022-09-28T04:08:30.599" v="1"/>
        <pc:sldMkLst>
          <pc:docMk/>
          <pc:sldMk cId="117828695" sldId="271"/>
        </pc:sldMkLst>
        <pc:picChg chg="del">
          <ac:chgData name="Launchbaugh, Karen (klaunchb@uidaho.edu)" userId="50bf6e17-1720-47d5-b411-57d7bb423c81" providerId="ADAL" clId="{414454D2-5F56-4CF6-BD77-44D982C11263}" dt="2022-09-28T04:08:30.599" v="1"/>
          <ac:picMkLst>
            <pc:docMk/>
            <pc:sldMk cId="117828695" sldId="271"/>
            <ac:picMk id="10" creationId="{0891CD74-D99B-4593-A339-A9E7765A134F}"/>
          </ac:picMkLst>
        </pc:picChg>
      </pc:sldChg>
      <pc:sldChg chg="delSp modTransition modAnim">
        <pc:chgData name="Launchbaugh, Karen (klaunchb@uidaho.edu)" userId="50bf6e17-1720-47d5-b411-57d7bb423c81" providerId="ADAL" clId="{414454D2-5F56-4CF6-BD77-44D982C11263}" dt="2022-09-28T04:08:30.599" v="1"/>
        <pc:sldMkLst>
          <pc:docMk/>
          <pc:sldMk cId="2904487471" sldId="407"/>
        </pc:sldMkLst>
        <pc:picChg chg="del">
          <ac:chgData name="Launchbaugh, Karen (klaunchb@uidaho.edu)" userId="50bf6e17-1720-47d5-b411-57d7bb423c81" providerId="ADAL" clId="{414454D2-5F56-4CF6-BD77-44D982C11263}" dt="2022-09-28T04:08:30.599" v="1"/>
          <ac:picMkLst>
            <pc:docMk/>
            <pc:sldMk cId="2904487471" sldId="407"/>
            <ac:picMk id="9" creationId="{80C4BAA2-784C-4578-AD61-6B942FFAA403}"/>
          </ac:picMkLst>
        </pc:picChg>
      </pc:sldChg>
      <pc:sldChg chg="delSp modTransition modAnim">
        <pc:chgData name="Launchbaugh, Karen (klaunchb@uidaho.edu)" userId="50bf6e17-1720-47d5-b411-57d7bb423c81" providerId="ADAL" clId="{414454D2-5F56-4CF6-BD77-44D982C11263}" dt="2022-09-28T04:08:30.599" v="1"/>
        <pc:sldMkLst>
          <pc:docMk/>
          <pc:sldMk cId="998501215" sldId="408"/>
        </pc:sldMkLst>
        <pc:picChg chg="del">
          <ac:chgData name="Launchbaugh, Karen (klaunchb@uidaho.edu)" userId="50bf6e17-1720-47d5-b411-57d7bb423c81" providerId="ADAL" clId="{414454D2-5F56-4CF6-BD77-44D982C11263}" dt="2022-09-28T04:08:30.599" v="1"/>
          <ac:picMkLst>
            <pc:docMk/>
            <pc:sldMk cId="998501215" sldId="408"/>
            <ac:picMk id="17" creationId="{226A4A0C-2D3B-4D52-9812-EB5ADA81E3C9}"/>
          </ac:picMkLst>
        </pc:picChg>
      </pc:sldChg>
      <pc:sldChg chg="delSp modTransition modAnim">
        <pc:chgData name="Launchbaugh, Karen (klaunchb@uidaho.edu)" userId="50bf6e17-1720-47d5-b411-57d7bb423c81" providerId="ADAL" clId="{414454D2-5F56-4CF6-BD77-44D982C11263}" dt="2022-09-28T04:08:30.599" v="1"/>
        <pc:sldMkLst>
          <pc:docMk/>
          <pc:sldMk cId="2041120224" sldId="409"/>
        </pc:sldMkLst>
        <pc:picChg chg="del">
          <ac:chgData name="Launchbaugh, Karen (klaunchb@uidaho.edu)" userId="50bf6e17-1720-47d5-b411-57d7bb423c81" providerId="ADAL" clId="{414454D2-5F56-4CF6-BD77-44D982C11263}" dt="2022-09-28T04:08:30.599" v="1"/>
          <ac:picMkLst>
            <pc:docMk/>
            <pc:sldMk cId="2041120224" sldId="409"/>
            <ac:picMk id="12" creationId="{4CE14D1E-93F2-4F1F-83B7-1BED3939A4F6}"/>
          </ac:picMkLst>
        </pc:picChg>
      </pc:sldChg>
      <pc:sldChg chg="delSp modTransition modAnim">
        <pc:chgData name="Launchbaugh, Karen (klaunchb@uidaho.edu)" userId="50bf6e17-1720-47d5-b411-57d7bb423c81" providerId="ADAL" clId="{414454D2-5F56-4CF6-BD77-44D982C11263}" dt="2022-09-28T04:08:30.599" v="1"/>
        <pc:sldMkLst>
          <pc:docMk/>
          <pc:sldMk cId="453096967" sldId="410"/>
        </pc:sldMkLst>
        <pc:picChg chg="del">
          <ac:chgData name="Launchbaugh, Karen (klaunchb@uidaho.edu)" userId="50bf6e17-1720-47d5-b411-57d7bb423c81" providerId="ADAL" clId="{414454D2-5F56-4CF6-BD77-44D982C11263}" dt="2022-09-28T04:08:30.599" v="1"/>
          <ac:picMkLst>
            <pc:docMk/>
            <pc:sldMk cId="453096967" sldId="410"/>
            <ac:picMk id="12" creationId="{1C26243F-07B1-456B-8F9F-D33D5340AC48}"/>
          </ac:picMkLst>
        </pc:picChg>
      </pc:sldChg>
      <pc:sldChg chg="delSp modTransition modAnim">
        <pc:chgData name="Launchbaugh, Karen (klaunchb@uidaho.edu)" userId="50bf6e17-1720-47d5-b411-57d7bb423c81" providerId="ADAL" clId="{414454D2-5F56-4CF6-BD77-44D982C11263}" dt="2022-09-28T04:08:30.599" v="1"/>
        <pc:sldMkLst>
          <pc:docMk/>
          <pc:sldMk cId="198844913" sldId="411"/>
        </pc:sldMkLst>
        <pc:picChg chg="del">
          <ac:chgData name="Launchbaugh, Karen (klaunchb@uidaho.edu)" userId="50bf6e17-1720-47d5-b411-57d7bb423c81" providerId="ADAL" clId="{414454D2-5F56-4CF6-BD77-44D982C11263}" dt="2022-09-28T04:08:30.599" v="1"/>
          <ac:picMkLst>
            <pc:docMk/>
            <pc:sldMk cId="198844913" sldId="411"/>
            <ac:picMk id="16" creationId="{8510B9A4-7F2B-4977-A3A3-187B90EE7A54}"/>
          </ac:picMkLst>
        </pc:picChg>
      </pc:sldChg>
      <pc:sldChg chg="delSp modTransition modAnim">
        <pc:chgData name="Launchbaugh, Karen (klaunchb@uidaho.edu)" userId="50bf6e17-1720-47d5-b411-57d7bb423c81" providerId="ADAL" clId="{414454D2-5F56-4CF6-BD77-44D982C11263}" dt="2022-09-28T04:08:30.599" v="1"/>
        <pc:sldMkLst>
          <pc:docMk/>
          <pc:sldMk cId="2709627580" sldId="412"/>
        </pc:sldMkLst>
        <pc:picChg chg="del">
          <ac:chgData name="Launchbaugh, Karen (klaunchb@uidaho.edu)" userId="50bf6e17-1720-47d5-b411-57d7bb423c81" providerId="ADAL" clId="{414454D2-5F56-4CF6-BD77-44D982C11263}" dt="2022-09-28T04:08:30.599" v="1"/>
          <ac:picMkLst>
            <pc:docMk/>
            <pc:sldMk cId="2709627580" sldId="412"/>
            <ac:picMk id="2" creationId="{B079DD47-08F3-462C-A3F4-1D6B27E4B9A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DFF3E4-6356-4F4D-A841-554FB525546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C3C9227-9573-4039-A842-A17717DF996E}">
      <dgm:prSet/>
      <dgm:spPr/>
      <dgm:t>
        <a:bodyPr/>
        <a:lstStyle/>
        <a:p>
          <a:r>
            <a:rPr lang="en-US" b="1" dirty="0"/>
            <a:t>Slaughter? </a:t>
          </a:r>
          <a:r>
            <a:rPr lang="en-US" i="1" dirty="0"/>
            <a:t>NO </a:t>
          </a:r>
          <a:endParaRPr lang="en-US" dirty="0"/>
        </a:p>
      </dgm:t>
    </dgm:pt>
    <dgm:pt modelId="{C69906DB-FEEB-48FE-9710-1F3CBDB14614}" type="parTrans" cxnId="{30807196-EB70-4CB0-9310-C9DC9D870666}">
      <dgm:prSet/>
      <dgm:spPr/>
      <dgm:t>
        <a:bodyPr/>
        <a:lstStyle/>
        <a:p>
          <a:endParaRPr lang="en-US"/>
        </a:p>
      </dgm:t>
    </dgm:pt>
    <dgm:pt modelId="{90E54D20-13CF-4CDA-B4B6-6AF87D59702D}" type="sibTrans" cxnId="{30807196-EB70-4CB0-9310-C9DC9D870666}">
      <dgm:prSet/>
      <dgm:spPr/>
      <dgm:t>
        <a:bodyPr/>
        <a:lstStyle/>
        <a:p>
          <a:endParaRPr lang="en-US"/>
        </a:p>
      </dgm:t>
    </dgm:pt>
    <dgm:pt modelId="{E51400A7-4C4F-4E31-8C2D-006CB61C353C}">
      <dgm:prSet/>
      <dgm:spPr/>
      <dgm:t>
        <a:bodyPr/>
        <a:lstStyle/>
        <a:p>
          <a:r>
            <a:rPr lang="en-US" dirty="0"/>
            <a:t>BLM policy does not allow selling or sending wild horses or burrows to slaughter.</a:t>
          </a:r>
        </a:p>
      </dgm:t>
    </dgm:pt>
    <dgm:pt modelId="{58C13019-7165-487C-833A-83CAEF4FA846}" type="parTrans" cxnId="{AEEB7849-2C33-44BA-AEFC-BC9C1125F342}">
      <dgm:prSet/>
      <dgm:spPr/>
      <dgm:t>
        <a:bodyPr/>
        <a:lstStyle/>
        <a:p>
          <a:endParaRPr lang="en-US"/>
        </a:p>
      </dgm:t>
    </dgm:pt>
    <dgm:pt modelId="{37E891B9-8A82-4621-82E2-2265CEFA30F6}" type="sibTrans" cxnId="{AEEB7849-2C33-44BA-AEFC-BC9C1125F342}">
      <dgm:prSet/>
      <dgm:spPr/>
      <dgm:t>
        <a:bodyPr/>
        <a:lstStyle/>
        <a:p>
          <a:endParaRPr lang="en-US"/>
        </a:p>
      </dgm:t>
    </dgm:pt>
    <dgm:pt modelId="{71B01B94-256C-45AA-BDB8-C3CEED725E58}">
      <dgm:prSet/>
      <dgm:spPr/>
      <dgm:t>
        <a:bodyPr/>
        <a:lstStyle/>
        <a:p>
          <a:r>
            <a:rPr lang="en-US" b="1" dirty="0"/>
            <a:t>Adoption</a:t>
          </a:r>
          <a:endParaRPr lang="en-US" dirty="0"/>
        </a:p>
      </dgm:t>
    </dgm:pt>
    <dgm:pt modelId="{B8DF8061-F875-4E60-8739-33653A2E1ED6}" type="parTrans" cxnId="{88F6B3DA-4A9D-4F6B-A131-4950FE0812DB}">
      <dgm:prSet/>
      <dgm:spPr/>
      <dgm:t>
        <a:bodyPr/>
        <a:lstStyle/>
        <a:p>
          <a:endParaRPr lang="en-US"/>
        </a:p>
      </dgm:t>
    </dgm:pt>
    <dgm:pt modelId="{226B3CA8-1F24-4CBB-AD50-27EF2D77108A}" type="sibTrans" cxnId="{88F6B3DA-4A9D-4F6B-A131-4950FE0812DB}">
      <dgm:prSet/>
      <dgm:spPr/>
      <dgm:t>
        <a:bodyPr/>
        <a:lstStyle/>
        <a:p>
          <a:endParaRPr lang="en-US"/>
        </a:p>
      </dgm:t>
    </dgm:pt>
    <dgm:pt modelId="{1DBE1451-4CCC-4378-88A8-4A5F2AD206A0}">
      <dgm:prSet/>
      <dgm:spPr/>
      <dgm:t>
        <a:bodyPr/>
        <a:lstStyle/>
        <a:p>
          <a:r>
            <a:rPr lang="en-US" dirty="0"/>
            <a:t>In last 5 years, the BLM has only been able to secure adoption for 2,000-4,000 wild horses &amp;  burros a year.</a:t>
          </a:r>
        </a:p>
      </dgm:t>
    </dgm:pt>
    <dgm:pt modelId="{5DCE0BEE-D1AE-429D-98C0-C29073208316}" type="parTrans" cxnId="{A9755240-00EB-4D35-A655-B144D13B7D91}">
      <dgm:prSet/>
      <dgm:spPr/>
      <dgm:t>
        <a:bodyPr/>
        <a:lstStyle/>
        <a:p>
          <a:endParaRPr lang="en-US"/>
        </a:p>
      </dgm:t>
    </dgm:pt>
    <dgm:pt modelId="{E2C5C52A-BB84-40BF-9A33-38B7FAAA0712}" type="sibTrans" cxnId="{A9755240-00EB-4D35-A655-B144D13B7D91}">
      <dgm:prSet/>
      <dgm:spPr/>
      <dgm:t>
        <a:bodyPr/>
        <a:lstStyle/>
        <a:p>
          <a:endParaRPr lang="en-US"/>
        </a:p>
      </dgm:t>
    </dgm:pt>
    <dgm:pt modelId="{4091A4B7-3330-42E5-A0DA-72731C3A2D9D}">
      <dgm:prSet/>
      <dgm:spPr/>
      <dgm:t>
        <a:bodyPr/>
        <a:lstStyle/>
        <a:p>
          <a:r>
            <a:rPr lang="en-US" dirty="0"/>
            <a:t>BLM currently spends $3,250 per adopted horse to promote adoptions </a:t>
          </a:r>
        </a:p>
      </dgm:t>
    </dgm:pt>
    <dgm:pt modelId="{2B8ABA78-372E-4928-87EB-3BAEFAFA8ED6}" type="parTrans" cxnId="{9A9D95AE-57A2-4602-A869-4A55B653E62E}">
      <dgm:prSet/>
      <dgm:spPr/>
      <dgm:t>
        <a:bodyPr/>
        <a:lstStyle/>
        <a:p>
          <a:endParaRPr lang="en-US"/>
        </a:p>
      </dgm:t>
    </dgm:pt>
    <dgm:pt modelId="{32A13942-8CF3-4451-AC4B-663AB2261848}" type="sibTrans" cxnId="{9A9D95AE-57A2-4602-A869-4A55B653E62E}">
      <dgm:prSet/>
      <dgm:spPr/>
      <dgm:t>
        <a:bodyPr/>
        <a:lstStyle/>
        <a:p>
          <a:endParaRPr lang="en-US"/>
        </a:p>
      </dgm:t>
    </dgm:pt>
    <dgm:pt modelId="{8A69E746-3295-4BC0-A4E4-68F07A18A944}">
      <dgm:prSet/>
      <dgm:spPr/>
      <dgm:t>
        <a:bodyPr/>
        <a:lstStyle/>
        <a:p>
          <a:r>
            <a:rPr lang="en-US" dirty="0"/>
            <a:t>Adoption is cost effective because it costs ~$46,000 per horse in off range holding over the course of their lifetime.</a:t>
          </a:r>
        </a:p>
      </dgm:t>
    </dgm:pt>
    <dgm:pt modelId="{AE26ACFE-92DD-4D94-9CFD-F999357BF718}" type="parTrans" cxnId="{5D4BDCC3-8372-48D7-8978-522112DA37B1}">
      <dgm:prSet/>
      <dgm:spPr/>
      <dgm:t>
        <a:bodyPr/>
        <a:lstStyle/>
        <a:p>
          <a:endParaRPr lang="en-US"/>
        </a:p>
      </dgm:t>
    </dgm:pt>
    <dgm:pt modelId="{F7913F3E-D60C-4AD9-BF19-203B13688D53}" type="sibTrans" cxnId="{5D4BDCC3-8372-48D7-8978-522112DA37B1}">
      <dgm:prSet/>
      <dgm:spPr/>
      <dgm:t>
        <a:bodyPr/>
        <a:lstStyle/>
        <a:p>
          <a:endParaRPr lang="en-US"/>
        </a:p>
      </dgm:t>
    </dgm:pt>
    <dgm:pt modelId="{79DE13DE-444F-4822-9740-4F7DB7C7F78B}" type="pres">
      <dgm:prSet presAssocID="{48DFF3E4-6356-4F4D-A841-554FB5255461}" presName="linear" presStyleCnt="0">
        <dgm:presLayoutVars>
          <dgm:animLvl val="lvl"/>
          <dgm:resizeHandles val="exact"/>
        </dgm:presLayoutVars>
      </dgm:prSet>
      <dgm:spPr/>
    </dgm:pt>
    <dgm:pt modelId="{C8194A78-4790-44E3-84AC-6302E8ABF57F}" type="pres">
      <dgm:prSet presAssocID="{EC3C9227-9573-4039-A842-A17717DF996E}" presName="parentText" presStyleLbl="node1" presStyleIdx="0" presStyleCnt="2">
        <dgm:presLayoutVars>
          <dgm:chMax val="0"/>
          <dgm:bulletEnabled val="1"/>
        </dgm:presLayoutVars>
      </dgm:prSet>
      <dgm:spPr/>
    </dgm:pt>
    <dgm:pt modelId="{C27586F2-335C-4E61-9DFE-8C8CCB00F183}" type="pres">
      <dgm:prSet presAssocID="{EC3C9227-9573-4039-A842-A17717DF996E}" presName="childText" presStyleLbl="revTx" presStyleIdx="0" presStyleCnt="2">
        <dgm:presLayoutVars>
          <dgm:bulletEnabled val="1"/>
        </dgm:presLayoutVars>
      </dgm:prSet>
      <dgm:spPr/>
    </dgm:pt>
    <dgm:pt modelId="{40BD6135-671E-4EFE-B1D1-6D4E7D6D9572}" type="pres">
      <dgm:prSet presAssocID="{71B01B94-256C-45AA-BDB8-C3CEED725E58}" presName="parentText" presStyleLbl="node1" presStyleIdx="1" presStyleCnt="2">
        <dgm:presLayoutVars>
          <dgm:chMax val="0"/>
          <dgm:bulletEnabled val="1"/>
        </dgm:presLayoutVars>
      </dgm:prSet>
      <dgm:spPr/>
    </dgm:pt>
    <dgm:pt modelId="{38774166-39F2-402A-B8B6-1E6923831898}" type="pres">
      <dgm:prSet presAssocID="{71B01B94-256C-45AA-BDB8-C3CEED725E58}" presName="childText" presStyleLbl="revTx" presStyleIdx="1" presStyleCnt="2">
        <dgm:presLayoutVars>
          <dgm:bulletEnabled val="1"/>
        </dgm:presLayoutVars>
      </dgm:prSet>
      <dgm:spPr/>
    </dgm:pt>
  </dgm:ptLst>
  <dgm:cxnLst>
    <dgm:cxn modelId="{C06A5107-F3C2-4FDA-BCD0-3B3E716F4ADF}" type="presOf" srcId="{EC3C9227-9573-4039-A842-A17717DF996E}" destId="{C8194A78-4790-44E3-84AC-6302E8ABF57F}" srcOrd="0" destOrd="0" presId="urn:microsoft.com/office/officeart/2005/8/layout/vList2"/>
    <dgm:cxn modelId="{DDA56021-0427-45E2-9280-6B6CF077CF21}" type="presOf" srcId="{1DBE1451-4CCC-4378-88A8-4A5F2AD206A0}" destId="{38774166-39F2-402A-B8B6-1E6923831898}" srcOrd="0" destOrd="0" presId="urn:microsoft.com/office/officeart/2005/8/layout/vList2"/>
    <dgm:cxn modelId="{A9755240-00EB-4D35-A655-B144D13B7D91}" srcId="{71B01B94-256C-45AA-BDB8-C3CEED725E58}" destId="{1DBE1451-4CCC-4378-88A8-4A5F2AD206A0}" srcOrd="0" destOrd="0" parTransId="{5DCE0BEE-D1AE-429D-98C0-C29073208316}" sibTransId="{E2C5C52A-BB84-40BF-9A33-38B7FAAA0712}"/>
    <dgm:cxn modelId="{2EC41D69-9768-4A3F-8811-BF1C77C25A23}" type="presOf" srcId="{71B01B94-256C-45AA-BDB8-C3CEED725E58}" destId="{40BD6135-671E-4EFE-B1D1-6D4E7D6D9572}" srcOrd="0" destOrd="0" presId="urn:microsoft.com/office/officeart/2005/8/layout/vList2"/>
    <dgm:cxn modelId="{AEEB7849-2C33-44BA-AEFC-BC9C1125F342}" srcId="{EC3C9227-9573-4039-A842-A17717DF996E}" destId="{E51400A7-4C4F-4E31-8C2D-006CB61C353C}" srcOrd="0" destOrd="0" parTransId="{58C13019-7165-487C-833A-83CAEF4FA846}" sibTransId="{37E891B9-8A82-4621-82E2-2265CEFA30F6}"/>
    <dgm:cxn modelId="{92A1A14A-8CA8-4AD4-A1C5-00B5D105AC80}" type="presOf" srcId="{4091A4B7-3330-42E5-A0DA-72731C3A2D9D}" destId="{38774166-39F2-402A-B8B6-1E6923831898}" srcOrd="0" destOrd="1" presId="urn:microsoft.com/office/officeart/2005/8/layout/vList2"/>
    <dgm:cxn modelId="{A8255A80-AFFF-46D9-B140-D82AD99C491B}" type="presOf" srcId="{E51400A7-4C4F-4E31-8C2D-006CB61C353C}" destId="{C27586F2-335C-4E61-9DFE-8C8CCB00F183}" srcOrd="0" destOrd="0" presId="urn:microsoft.com/office/officeart/2005/8/layout/vList2"/>
    <dgm:cxn modelId="{30807196-EB70-4CB0-9310-C9DC9D870666}" srcId="{48DFF3E4-6356-4F4D-A841-554FB5255461}" destId="{EC3C9227-9573-4039-A842-A17717DF996E}" srcOrd="0" destOrd="0" parTransId="{C69906DB-FEEB-48FE-9710-1F3CBDB14614}" sibTransId="{90E54D20-13CF-4CDA-B4B6-6AF87D59702D}"/>
    <dgm:cxn modelId="{9A9D95AE-57A2-4602-A869-4A55B653E62E}" srcId="{71B01B94-256C-45AA-BDB8-C3CEED725E58}" destId="{4091A4B7-3330-42E5-A0DA-72731C3A2D9D}" srcOrd="1" destOrd="0" parTransId="{2B8ABA78-372E-4928-87EB-3BAEFAFA8ED6}" sibTransId="{32A13942-8CF3-4451-AC4B-663AB2261848}"/>
    <dgm:cxn modelId="{77746EBB-5963-4633-8585-321BB531477A}" type="presOf" srcId="{48DFF3E4-6356-4F4D-A841-554FB5255461}" destId="{79DE13DE-444F-4822-9740-4F7DB7C7F78B}" srcOrd="0" destOrd="0" presId="urn:microsoft.com/office/officeart/2005/8/layout/vList2"/>
    <dgm:cxn modelId="{5D4BDCC3-8372-48D7-8978-522112DA37B1}" srcId="{71B01B94-256C-45AA-BDB8-C3CEED725E58}" destId="{8A69E746-3295-4BC0-A4E4-68F07A18A944}" srcOrd="2" destOrd="0" parTransId="{AE26ACFE-92DD-4D94-9CFD-F999357BF718}" sibTransId="{F7913F3E-D60C-4AD9-BF19-203B13688D53}"/>
    <dgm:cxn modelId="{88F6B3DA-4A9D-4F6B-A131-4950FE0812DB}" srcId="{48DFF3E4-6356-4F4D-A841-554FB5255461}" destId="{71B01B94-256C-45AA-BDB8-C3CEED725E58}" srcOrd="1" destOrd="0" parTransId="{B8DF8061-F875-4E60-8739-33653A2E1ED6}" sibTransId="{226B3CA8-1F24-4CBB-AD50-27EF2D77108A}"/>
    <dgm:cxn modelId="{A066C2EE-6121-48CC-835F-7ADDD0C3ABA0}" type="presOf" srcId="{8A69E746-3295-4BC0-A4E4-68F07A18A944}" destId="{38774166-39F2-402A-B8B6-1E6923831898}" srcOrd="0" destOrd="2" presId="urn:microsoft.com/office/officeart/2005/8/layout/vList2"/>
    <dgm:cxn modelId="{498EC79A-E5C6-420D-A54B-6020A21C9257}" type="presParOf" srcId="{79DE13DE-444F-4822-9740-4F7DB7C7F78B}" destId="{C8194A78-4790-44E3-84AC-6302E8ABF57F}" srcOrd="0" destOrd="0" presId="urn:microsoft.com/office/officeart/2005/8/layout/vList2"/>
    <dgm:cxn modelId="{16BE8F61-74DE-4C51-959B-4D5F4049643D}" type="presParOf" srcId="{79DE13DE-444F-4822-9740-4F7DB7C7F78B}" destId="{C27586F2-335C-4E61-9DFE-8C8CCB00F183}" srcOrd="1" destOrd="0" presId="urn:microsoft.com/office/officeart/2005/8/layout/vList2"/>
    <dgm:cxn modelId="{C9D0F4EE-7541-47ED-A20B-FBB546CBBE17}" type="presParOf" srcId="{79DE13DE-444F-4822-9740-4F7DB7C7F78B}" destId="{40BD6135-671E-4EFE-B1D1-6D4E7D6D9572}" srcOrd="2" destOrd="0" presId="urn:microsoft.com/office/officeart/2005/8/layout/vList2"/>
    <dgm:cxn modelId="{4232DE0A-82D2-432B-A64D-E26AD7322459}" type="presParOf" srcId="{79DE13DE-444F-4822-9740-4F7DB7C7F78B}" destId="{38774166-39F2-402A-B8B6-1E6923831898}"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DFF3E4-6356-4F4D-A841-554FB525546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C3C9227-9573-4039-A842-A17717DF996E}">
      <dgm:prSet/>
      <dgm:spPr/>
      <dgm:t>
        <a:bodyPr/>
        <a:lstStyle/>
        <a:p>
          <a:r>
            <a:rPr lang="en-US" b="1" dirty="0"/>
            <a:t>Fertility Control</a:t>
          </a:r>
          <a:endParaRPr lang="en-US" dirty="0"/>
        </a:p>
      </dgm:t>
    </dgm:pt>
    <dgm:pt modelId="{C69906DB-FEEB-48FE-9710-1F3CBDB14614}" type="parTrans" cxnId="{30807196-EB70-4CB0-9310-C9DC9D870666}">
      <dgm:prSet/>
      <dgm:spPr/>
      <dgm:t>
        <a:bodyPr/>
        <a:lstStyle/>
        <a:p>
          <a:endParaRPr lang="en-US"/>
        </a:p>
      </dgm:t>
    </dgm:pt>
    <dgm:pt modelId="{90E54D20-13CF-4CDA-B4B6-6AF87D59702D}" type="sibTrans" cxnId="{30807196-EB70-4CB0-9310-C9DC9D870666}">
      <dgm:prSet/>
      <dgm:spPr/>
      <dgm:t>
        <a:bodyPr/>
        <a:lstStyle/>
        <a:p>
          <a:endParaRPr lang="en-US"/>
        </a:p>
      </dgm:t>
    </dgm:pt>
    <dgm:pt modelId="{E51400A7-4C4F-4E31-8C2D-006CB61C353C}">
      <dgm:prSet/>
      <dgm:spPr/>
      <dgm:t>
        <a:bodyPr/>
        <a:lstStyle/>
        <a:p>
          <a:r>
            <a:rPr lang="en-US" altLang="en-US" sz="2100" dirty="0"/>
            <a:t>PZP-22 vaccine which blocks fertilization</a:t>
          </a:r>
          <a:endParaRPr lang="en-US" sz="2100" dirty="0"/>
        </a:p>
      </dgm:t>
    </dgm:pt>
    <dgm:pt modelId="{58C13019-7165-487C-833A-83CAEF4FA846}" type="parTrans" cxnId="{AEEB7849-2C33-44BA-AEFC-BC9C1125F342}">
      <dgm:prSet/>
      <dgm:spPr/>
      <dgm:t>
        <a:bodyPr/>
        <a:lstStyle/>
        <a:p>
          <a:endParaRPr lang="en-US"/>
        </a:p>
      </dgm:t>
    </dgm:pt>
    <dgm:pt modelId="{37E891B9-8A82-4621-82E2-2265CEFA30F6}" type="sibTrans" cxnId="{AEEB7849-2C33-44BA-AEFC-BC9C1125F342}">
      <dgm:prSet/>
      <dgm:spPr/>
      <dgm:t>
        <a:bodyPr/>
        <a:lstStyle/>
        <a:p>
          <a:endParaRPr lang="en-US"/>
        </a:p>
      </dgm:t>
    </dgm:pt>
    <dgm:pt modelId="{71B01B94-256C-45AA-BDB8-C3CEED725E58}">
      <dgm:prSet/>
      <dgm:spPr/>
      <dgm:t>
        <a:bodyPr/>
        <a:lstStyle/>
        <a:p>
          <a:r>
            <a:rPr lang="en-US" altLang="en-US" b="1" dirty="0"/>
            <a:t>Round up – Put in Holding Facilities</a:t>
          </a:r>
          <a:endParaRPr lang="en-US" dirty="0"/>
        </a:p>
      </dgm:t>
    </dgm:pt>
    <dgm:pt modelId="{B8DF8061-F875-4E60-8739-33653A2E1ED6}" type="parTrans" cxnId="{88F6B3DA-4A9D-4F6B-A131-4950FE0812DB}">
      <dgm:prSet/>
      <dgm:spPr/>
      <dgm:t>
        <a:bodyPr/>
        <a:lstStyle/>
        <a:p>
          <a:endParaRPr lang="en-US"/>
        </a:p>
      </dgm:t>
    </dgm:pt>
    <dgm:pt modelId="{226B3CA8-1F24-4CBB-AD50-27EF2D77108A}" type="sibTrans" cxnId="{88F6B3DA-4A9D-4F6B-A131-4950FE0812DB}">
      <dgm:prSet/>
      <dgm:spPr/>
      <dgm:t>
        <a:bodyPr/>
        <a:lstStyle/>
        <a:p>
          <a:endParaRPr lang="en-US"/>
        </a:p>
      </dgm:t>
    </dgm:pt>
    <dgm:pt modelId="{1DBE1451-4CCC-4378-88A8-4A5F2AD206A0}">
      <dgm:prSet/>
      <dgm:spPr/>
      <dgm:t>
        <a:bodyPr/>
        <a:lstStyle/>
        <a:p>
          <a:r>
            <a:rPr lang="en-US" altLang="en-US" sz="2000" dirty="0"/>
            <a:t>In 2016, BLM spent $49 million to support wild horses &amp; burros kept in short-term and long-term holding facilities.</a:t>
          </a:r>
          <a:endParaRPr lang="en-US" sz="2000" dirty="0"/>
        </a:p>
      </dgm:t>
    </dgm:pt>
    <dgm:pt modelId="{5DCE0BEE-D1AE-429D-98C0-C29073208316}" type="parTrans" cxnId="{A9755240-00EB-4D35-A655-B144D13B7D91}">
      <dgm:prSet/>
      <dgm:spPr/>
      <dgm:t>
        <a:bodyPr/>
        <a:lstStyle/>
        <a:p>
          <a:endParaRPr lang="en-US"/>
        </a:p>
      </dgm:t>
    </dgm:pt>
    <dgm:pt modelId="{E2C5C52A-BB84-40BF-9A33-38B7FAAA0712}" type="sibTrans" cxnId="{A9755240-00EB-4D35-A655-B144D13B7D91}">
      <dgm:prSet/>
      <dgm:spPr/>
      <dgm:t>
        <a:bodyPr/>
        <a:lstStyle/>
        <a:p>
          <a:endParaRPr lang="en-US"/>
        </a:p>
      </dgm:t>
    </dgm:pt>
    <dgm:pt modelId="{EA570112-CF0F-46E8-B6B1-FB838D0EA689}">
      <dgm:prSet custT="1"/>
      <dgm:spPr/>
      <dgm:t>
        <a:bodyPr/>
        <a:lstStyle/>
        <a:p>
          <a:r>
            <a:rPr lang="en-US" altLang="en-US" sz="2100" dirty="0"/>
            <a:t>2012 and 2018, the BLM treated fewer than 4,400 </a:t>
          </a:r>
          <a:r>
            <a:rPr lang="en-US" altLang="en-US" sz="1800" dirty="0"/>
            <a:t>(4% of the population)</a:t>
          </a:r>
          <a:endParaRPr lang="en-US" altLang="en-US" sz="2100" dirty="0"/>
        </a:p>
      </dgm:t>
    </dgm:pt>
    <dgm:pt modelId="{C30B6A0B-6953-4751-8D1C-EFA3640585F9}" type="parTrans" cxnId="{57328451-78B7-4377-A883-1AD153E344C5}">
      <dgm:prSet/>
      <dgm:spPr/>
      <dgm:t>
        <a:bodyPr/>
        <a:lstStyle/>
        <a:p>
          <a:endParaRPr lang="en-US"/>
        </a:p>
      </dgm:t>
    </dgm:pt>
    <dgm:pt modelId="{8244D22A-183C-4237-9E7B-C7E37791A7FC}" type="sibTrans" cxnId="{57328451-78B7-4377-A883-1AD153E344C5}">
      <dgm:prSet/>
      <dgm:spPr/>
      <dgm:t>
        <a:bodyPr/>
        <a:lstStyle/>
        <a:p>
          <a:endParaRPr lang="en-US"/>
        </a:p>
      </dgm:t>
    </dgm:pt>
    <dgm:pt modelId="{9D35E24C-FD61-4AF4-949D-6B480AD84C8B}">
      <dgm:prSet/>
      <dgm:spPr/>
      <dgm:t>
        <a:bodyPr/>
        <a:lstStyle/>
        <a:p>
          <a:r>
            <a:rPr lang="en-US" altLang="en-US" sz="2100" dirty="0"/>
            <a:t>Requires a booster every year. After 4 years treatment becomes permanent</a:t>
          </a:r>
        </a:p>
      </dgm:t>
    </dgm:pt>
    <dgm:pt modelId="{27225952-2D23-4C92-863F-7A6BD6A80C84}" type="sibTrans" cxnId="{3CA76E34-4A9F-4441-91E2-41A0A90A850F}">
      <dgm:prSet/>
      <dgm:spPr/>
      <dgm:t>
        <a:bodyPr/>
        <a:lstStyle/>
        <a:p>
          <a:endParaRPr lang="en-US"/>
        </a:p>
      </dgm:t>
    </dgm:pt>
    <dgm:pt modelId="{E872BC7B-84C7-4DC2-96F4-DD04160AEE91}" type="parTrans" cxnId="{3CA76E34-4A9F-4441-91E2-41A0A90A850F}">
      <dgm:prSet/>
      <dgm:spPr/>
      <dgm:t>
        <a:bodyPr/>
        <a:lstStyle/>
        <a:p>
          <a:endParaRPr lang="en-US"/>
        </a:p>
      </dgm:t>
    </dgm:pt>
    <dgm:pt modelId="{0DD61AF4-49A4-4CE0-AAD4-2D73A9C748E1}">
      <dgm:prSet custT="1"/>
      <dgm:spPr/>
      <dgm:t>
        <a:bodyPr/>
        <a:lstStyle/>
        <a:p>
          <a:r>
            <a:rPr lang="en-US" altLang="en-US" sz="2000" dirty="0"/>
            <a:t>More wild horses in captivity than exist on the range </a:t>
          </a:r>
          <a:br>
            <a:rPr lang="en-US" altLang="en-US" sz="2000" dirty="0"/>
          </a:br>
          <a:r>
            <a:rPr lang="en-US" sz="1800" dirty="0">
              <a:solidFill>
                <a:srgbClr val="663300"/>
              </a:solidFill>
              <a:latin typeface="+mn-lt"/>
            </a:rPr>
            <a:t>In 2019 BLM maintained 36,906 wild horses &amp; burros in large pasture facilities + 14,029 animals corral facilities.</a:t>
          </a:r>
          <a:endParaRPr lang="en-US" altLang="en-US" sz="2000" dirty="0">
            <a:solidFill>
              <a:srgbClr val="663300"/>
            </a:solidFill>
            <a:latin typeface="+mn-lt"/>
          </a:endParaRPr>
        </a:p>
      </dgm:t>
    </dgm:pt>
    <dgm:pt modelId="{ABFB3C34-9D0C-4C83-A0F1-2644F0C21736}" type="parTrans" cxnId="{F236554D-02F6-4B4C-9565-D8CD0A50F3ED}">
      <dgm:prSet/>
      <dgm:spPr/>
      <dgm:t>
        <a:bodyPr/>
        <a:lstStyle/>
        <a:p>
          <a:endParaRPr lang="en-US"/>
        </a:p>
      </dgm:t>
    </dgm:pt>
    <dgm:pt modelId="{E404E89A-C46F-4894-91F9-D1DA93ADFCB4}" type="sibTrans" cxnId="{F236554D-02F6-4B4C-9565-D8CD0A50F3ED}">
      <dgm:prSet/>
      <dgm:spPr/>
      <dgm:t>
        <a:bodyPr/>
        <a:lstStyle/>
        <a:p>
          <a:endParaRPr lang="en-US"/>
        </a:p>
      </dgm:t>
    </dgm:pt>
    <dgm:pt modelId="{79DE13DE-444F-4822-9740-4F7DB7C7F78B}" type="pres">
      <dgm:prSet presAssocID="{48DFF3E4-6356-4F4D-A841-554FB5255461}" presName="linear" presStyleCnt="0">
        <dgm:presLayoutVars>
          <dgm:animLvl val="lvl"/>
          <dgm:resizeHandles val="exact"/>
        </dgm:presLayoutVars>
      </dgm:prSet>
      <dgm:spPr/>
    </dgm:pt>
    <dgm:pt modelId="{C8194A78-4790-44E3-84AC-6302E8ABF57F}" type="pres">
      <dgm:prSet presAssocID="{EC3C9227-9573-4039-A842-A17717DF996E}" presName="parentText" presStyleLbl="node1" presStyleIdx="0" presStyleCnt="2">
        <dgm:presLayoutVars>
          <dgm:chMax val="0"/>
          <dgm:bulletEnabled val="1"/>
        </dgm:presLayoutVars>
      </dgm:prSet>
      <dgm:spPr/>
    </dgm:pt>
    <dgm:pt modelId="{C27586F2-335C-4E61-9DFE-8C8CCB00F183}" type="pres">
      <dgm:prSet presAssocID="{EC3C9227-9573-4039-A842-A17717DF996E}" presName="childText" presStyleLbl="revTx" presStyleIdx="0" presStyleCnt="2">
        <dgm:presLayoutVars>
          <dgm:bulletEnabled val="1"/>
        </dgm:presLayoutVars>
      </dgm:prSet>
      <dgm:spPr/>
    </dgm:pt>
    <dgm:pt modelId="{40BD6135-671E-4EFE-B1D1-6D4E7D6D9572}" type="pres">
      <dgm:prSet presAssocID="{71B01B94-256C-45AA-BDB8-C3CEED725E58}" presName="parentText" presStyleLbl="node1" presStyleIdx="1" presStyleCnt="2">
        <dgm:presLayoutVars>
          <dgm:chMax val="0"/>
          <dgm:bulletEnabled val="1"/>
        </dgm:presLayoutVars>
      </dgm:prSet>
      <dgm:spPr/>
    </dgm:pt>
    <dgm:pt modelId="{38774166-39F2-402A-B8B6-1E6923831898}" type="pres">
      <dgm:prSet presAssocID="{71B01B94-256C-45AA-BDB8-C3CEED725E58}" presName="childText" presStyleLbl="revTx" presStyleIdx="1" presStyleCnt="2">
        <dgm:presLayoutVars>
          <dgm:bulletEnabled val="1"/>
        </dgm:presLayoutVars>
      </dgm:prSet>
      <dgm:spPr/>
    </dgm:pt>
  </dgm:ptLst>
  <dgm:cxnLst>
    <dgm:cxn modelId="{C06A5107-F3C2-4FDA-BCD0-3B3E716F4ADF}" type="presOf" srcId="{EC3C9227-9573-4039-A842-A17717DF996E}" destId="{C8194A78-4790-44E3-84AC-6302E8ABF57F}" srcOrd="0" destOrd="0" presId="urn:microsoft.com/office/officeart/2005/8/layout/vList2"/>
    <dgm:cxn modelId="{DDA56021-0427-45E2-9280-6B6CF077CF21}" type="presOf" srcId="{1DBE1451-4CCC-4378-88A8-4A5F2AD206A0}" destId="{38774166-39F2-402A-B8B6-1E6923831898}" srcOrd="0" destOrd="0" presId="urn:microsoft.com/office/officeart/2005/8/layout/vList2"/>
    <dgm:cxn modelId="{3CA76E34-4A9F-4441-91E2-41A0A90A850F}" srcId="{EC3C9227-9573-4039-A842-A17717DF996E}" destId="{9D35E24C-FD61-4AF4-949D-6B480AD84C8B}" srcOrd="1" destOrd="0" parTransId="{E872BC7B-84C7-4DC2-96F4-DD04160AEE91}" sibTransId="{27225952-2D23-4C92-863F-7A6BD6A80C84}"/>
    <dgm:cxn modelId="{A9755240-00EB-4D35-A655-B144D13B7D91}" srcId="{71B01B94-256C-45AA-BDB8-C3CEED725E58}" destId="{1DBE1451-4CCC-4378-88A8-4A5F2AD206A0}" srcOrd="0" destOrd="0" parTransId="{5DCE0BEE-D1AE-429D-98C0-C29073208316}" sibTransId="{E2C5C52A-BB84-40BF-9A33-38B7FAAA0712}"/>
    <dgm:cxn modelId="{2EC41D69-9768-4A3F-8811-BF1C77C25A23}" type="presOf" srcId="{71B01B94-256C-45AA-BDB8-C3CEED725E58}" destId="{40BD6135-671E-4EFE-B1D1-6D4E7D6D9572}" srcOrd="0" destOrd="0" presId="urn:microsoft.com/office/officeart/2005/8/layout/vList2"/>
    <dgm:cxn modelId="{AEEB7849-2C33-44BA-AEFC-BC9C1125F342}" srcId="{EC3C9227-9573-4039-A842-A17717DF996E}" destId="{E51400A7-4C4F-4E31-8C2D-006CB61C353C}" srcOrd="0" destOrd="0" parTransId="{58C13019-7165-487C-833A-83CAEF4FA846}" sibTransId="{37E891B9-8A82-4621-82E2-2265CEFA30F6}"/>
    <dgm:cxn modelId="{970CA56B-667A-4FCC-8430-B21E26477710}" type="presOf" srcId="{9D35E24C-FD61-4AF4-949D-6B480AD84C8B}" destId="{C27586F2-335C-4E61-9DFE-8C8CCB00F183}" srcOrd="0" destOrd="1" presId="urn:microsoft.com/office/officeart/2005/8/layout/vList2"/>
    <dgm:cxn modelId="{F236554D-02F6-4B4C-9565-D8CD0A50F3ED}" srcId="{71B01B94-256C-45AA-BDB8-C3CEED725E58}" destId="{0DD61AF4-49A4-4CE0-AAD4-2D73A9C748E1}" srcOrd="1" destOrd="0" parTransId="{ABFB3C34-9D0C-4C83-A0F1-2644F0C21736}" sibTransId="{E404E89A-C46F-4894-91F9-D1DA93ADFCB4}"/>
    <dgm:cxn modelId="{57328451-78B7-4377-A883-1AD153E344C5}" srcId="{EC3C9227-9573-4039-A842-A17717DF996E}" destId="{EA570112-CF0F-46E8-B6B1-FB838D0EA689}" srcOrd="2" destOrd="0" parTransId="{C30B6A0B-6953-4751-8D1C-EFA3640585F9}" sibTransId="{8244D22A-183C-4237-9E7B-C7E37791A7FC}"/>
    <dgm:cxn modelId="{A8255A80-AFFF-46D9-B140-D82AD99C491B}" type="presOf" srcId="{E51400A7-4C4F-4E31-8C2D-006CB61C353C}" destId="{C27586F2-335C-4E61-9DFE-8C8CCB00F183}" srcOrd="0" destOrd="0" presId="urn:microsoft.com/office/officeart/2005/8/layout/vList2"/>
    <dgm:cxn modelId="{30807196-EB70-4CB0-9310-C9DC9D870666}" srcId="{48DFF3E4-6356-4F4D-A841-554FB5255461}" destId="{EC3C9227-9573-4039-A842-A17717DF996E}" srcOrd="0" destOrd="0" parTransId="{C69906DB-FEEB-48FE-9710-1F3CBDB14614}" sibTransId="{90E54D20-13CF-4CDA-B4B6-6AF87D59702D}"/>
    <dgm:cxn modelId="{00E746AB-84F7-4E78-9358-4DE8B4909BA3}" type="presOf" srcId="{EA570112-CF0F-46E8-B6B1-FB838D0EA689}" destId="{C27586F2-335C-4E61-9DFE-8C8CCB00F183}" srcOrd="0" destOrd="2" presId="urn:microsoft.com/office/officeart/2005/8/layout/vList2"/>
    <dgm:cxn modelId="{77746EBB-5963-4633-8585-321BB531477A}" type="presOf" srcId="{48DFF3E4-6356-4F4D-A841-554FB5255461}" destId="{79DE13DE-444F-4822-9740-4F7DB7C7F78B}" srcOrd="0" destOrd="0" presId="urn:microsoft.com/office/officeart/2005/8/layout/vList2"/>
    <dgm:cxn modelId="{88F6B3DA-4A9D-4F6B-A131-4950FE0812DB}" srcId="{48DFF3E4-6356-4F4D-A841-554FB5255461}" destId="{71B01B94-256C-45AA-BDB8-C3CEED725E58}" srcOrd="1" destOrd="0" parTransId="{B8DF8061-F875-4E60-8739-33653A2E1ED6}" sibTransId="{226B3CA8-1F24-4CBB-AD50-27EF2D77108A}"/>
    <dgm:cxn modelId="{CFA453E9-65B9-452E-9294-90FC0988D3C0}" type="presOf" srcId="{0DD61AF4-49A4-4CE0-AAD4-2D73A9C748E1}" destId="{38774166-39F2-402A-B8B6-1E6923831898}" srcOrd="0" destOrd="1" presId="urn:microsoft.com/office/officeart/2005/8/layout/vList2"/>
    <dgm:cxn modelId="{498EC79A-E5C6-420D-A54B-6020A21C9257}" type="presParOf" srcId="{79DE13DE-444F-4822-9740-4F7DB7C7F78B}" destId="{C8194A78-4790-44E3-84AC-6302E8ABF57F}" srcOrd="0" destOrd="0" presId="urn:microsoft.com/office/officeart/2005/8/layout/vList2"/>
    <dgm:cxn modelId="{16BE8F61-74DE-4C51-959B-4D5F4049643D}" type="presParOf" srcId="{79DE13DE-444F-4822-9740-4F7DB7C7F78B}" destId="{C27586F2-335C-4E61-9DFE-8C8CCB00F183}" srcOrd="1" destOrd="0" presId="urn:microsoft.com/office/officeart/2005/8/layout/vList2"/>
    <dgm:cxn modelId="{C9D0F4EE-7541-47ED-A20B-FBB546CBBE17}" type="presParOf" srcId="{79DE13DE-444F-4822-9740-4F7DB7C7F78B}" destId="{40BD6135-671E-4EFE-B1D1-6D4E7D6D9572}" srcOrd="2" destOrd="0" presId="urn:microsoft.com/office/officeart/2005/8/layout/vList2"/>
    <dgm:cxn modelId="{4232DE0A-82D2-432B-A64D-E26AD7322459}" type="presParOf" srcId="{79DE13DE-444F-4822-9740-4F7DB7C7F78B}" destId="{38774166-39F2-402A-B8B6-1E6923831898}"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94A78-4790-44E3-84AC-6302E8ABF57F}">
      <dsp:nvSpPr>
        <dsp:cNvPr id="0" name=""/>
        <dsp:cNvSpPr/>
      </dsp:nvSpPr>
      <dsp:spPr>
        <a:xfrm>
          <a:off x="0" y="114862"/>
          <a:ext cx="7877876"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t>Slaughter? </a:t>
          </a:r>
          <a:r>
            <a:rPr lang="en-US" sz="3000" i="1" kern="1200" dirty="0"/>
            <a:t>NO </a:t>
          </a:r>
          <a:endParaRPr lang="en-US" sz="3000" kern="1200" dirty="0"/>
        </a:p>
      </dsp:txBody>
      <dsp:txXfrm>
        <a:off x="35125" y="149987"/>
        <a:ext cx="7807626" cy="649299"/>
      </dsp:txXfrm>
    </dsp:sp>
    <dsp:sp modelId="{C27586F2-335C-4E61-9DFE-8C8CCB00F183}">
      <dsp:nvSpPr>
        <dsp:cNvPr id="0" name=""/>
        <dsp:cNvSpPr/>
      </dsp:nvSpPr>
      <dsp:spPr>
        <a:xfrm>
          <a:off x="0" y="834412"/>
          <a:ext cx="7877876"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12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BLM policy does not allow selling or sending wild horses or burrows to slaughter.</a:t>
          </a:r>
        </a:p>
      </dsp:txBody>
      <dsp:txXfrm>
        <a:off x="0" y="834412"/>
        <a:ext cx="7877876" cy="729675"/>
      </dsp:txXfrm>
    </dsp:sp>
    <dsp:sp modelId="{40BD6135-671E-4EFE-B1D1-6D4E7D6D9572}">
      <dsp:nvSpPr>
        <dsp:cNvPr id="0" name=""/>
        <dsp:cNvSpPr/>
      </dsp:nvSpPr>
      <dsp:spPr>
        <a:xfrm>
          <a:off x="0" y="1564087"/>
          <a:ext cx="7877876" cy="71954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t>Adoption</a:t>
          </a:r>
          <a:endParaRPr lang="en-US" sz="3000" kern="1200" dirty="0"/>
        </a:p>
      </dsp:txBody>
      <dsp:txXfrm>
        <a:off x="35125" y="1599212"/>
        <a:ext cx="7807626" cy="649299"/>
      </dsp:txXfrm>
    </dsp:sp>
    <dsp:sp modelId="{38774166-39F2-402A-B8B6-1E6923831898}">
      <dsp:nvSpPr>
        <dsp:cNvPr id="0" name=""/>
        <dsp:cNvSpPr/>
      </dsp:nvSpPr>
      <dsp:spPr>
        <a:xfrm>
          <a:off x="0" y="2283637"/>
          <a:ext cx="7877876" cy="2173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12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In last 5 years, the BLM has only been able to secure adoption for 2,000-4,000 wild horses &amp;  burros a year.</a:t>
          </a:r>
        </a:p>
        <a:p>
          <a:pPr marL="228600" lvl="1" indent="-228600" algn="l" defTabSz="1022350">
            <a:lnSpc>
              <a:spcPct val="90000"/>
            </a:lnSpc>
            <a:spcBef>
              <a:spcPct val="0"/>
            </a:spcBef>
            <a:spcAft>
              <a:spcPct val="20000"/>
            </a:spcAft>
            <a:buChar char="•"/>
          </a:pPr>
          <a:r>
            <a:rPr lang="en-US" sz="2300" kern="1200" dirty="0"/>
            <a:t>BLM currently spends $3,250 per adopted horse to promote adoptions </a:t>
          </a:r>
        </a:p>
        <a:p>
          <a:pPr marL="228600" lvl="1" indent="-228600" algn="l" defTabSz="1022350">
            <a:lnSpc>
              <a:spcPct val="90000"/>
            </a:lnSpc>
            <a:spcBef>
              <a:spcPct val="0"/>
            </a:spcBef>
            <a:spcAft>
              <a:spcPct val="20000"/>
            </a:spcAft>
            <a:buChar char="•"/>
          </a:pPr>
          <a:r>
            <a:rPr lang="en-US" sz="2300" kern="1200" dirty="0"/>
            <a:t>Adoption is cost effective because it costs ~$46,000 per horse in off range holding over the course of their lifetime.</a:t>
          </a:r>
        </a:p>
      </dsp:txBody>
      <dsp:txXfrm>
        <a:off x="0" y="2283637"/>
        <a:ext cx="7877876" cy="2173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94A78-4790-44E3-84AC-6302E8ABF57F}">
      <dsp:nvSpPr>
        <dsp:cNvPr id="0" name=""/>
        <dsp:cNvSpPr/>
      </dsp:nvSpPr>
      <dsp:spPr>
        <a:xfrm>
          <a:off x="0" y="6659"/>
          <a:ext cx="8472962" cy="8634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dirty="0"/>
            <a:t>Fertility Control</a:t>
          </a:r>
          <a:endParaRPr lang="en-US" sz="3600" kern="1200" dirty="0"/>
        </a:p>
      </dsp:txBody>
      <dsp:txXfrm>
        <a:off x="42151" y="48810"/>
        <a:ext cx="8388660" cy="779158"/>
      </dsp:txXfrm>
    </dsp:sp>
    <dsp:sp modelId="{C27586F2-335C-4E61-9DFE-8C8CCB00F183}">
      <dsp:nvSpPr>
        <dsp:cNvPr id="0" name=""/>
        <dsp:cNvSpPr/>
      </dsp:nvSpPr>
      <dsp:spPr>
        <a:xfrm>
          <a:off x="0" y="870119"/>
          <a:ext cx="8472962" cy="137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017" tIns="26670" rIns="149352" bIns="26670" numCol="1" spcCol="1270" anchor="t" anchorCtr="0">
          <a:noAutofit/>
        </a:bodyPr>
        <a:lstStyle/>
        <a:p>
          <a:pPr marL="228600" lvl="1" indent="-228600" algn="l" defTabSz="933450">
            <a:lnSpc>
              <a:spcPct val="90000"/>
            </a:lnSpc>
            <a:spcBef>
              <a:spcPct val="0"/>
            </a:spcBef>
            <a:spcAft>
              <a:spcPct val="20000"/>
            </a:spcAft>
            <a:buChar char="•"/>
          </a:pPr>
          <a:r>
            <a:rPr lang="en-US" altLang="en-US" sz="2100" kern="1200" dirty="0"/>
            <a:t>PZP-22 vaccine which blocks fertilization</a:t>
          </a:r>
          <a:endParaRPr lang="en-US" sz="2100" kern="1200" dirty="0"/>
        </a:p>
        <a:p>
          <a:pPr marL="228600" lvl="1" indent="-228600" algn="l" defTabSz="933450">
            <a:lnSpc>
              <a:spcPct val="90000"/>
            </a:lnSpc>
            <a:spcBef>
              <a:spcPct val="0"/>
            </a:spcBef>
            <a:spcAft>
              <a:spcPct val="20000"/>
            </a:spcAft>
            <a:buChar char="•"/>
          </a:pPr>
          <a:r>
            <a:rPr lang="en-US" altLang="en-US" sz="2100" kern="1200" dirty="0"/>
            <a:t>Requires a booster every year. After 4 years treatment becomes permanent</a:t>
          </a:r>
        </a:p>
        <a:p>
          <a:pPr marL="228600" lvl="1" indent="-228600" algn="l" defTabSz="933450">
            <a:lnSpc>
              <a:spcPct val="90000"/>
            </a:lnSpc>
            <a:spcBef>
              <a:spcPct val="0"/>
            </a:spcBef>
            <a:spcAft>
              <a:spcPct val="20000"/>
            </a:spcAft>
            <a:buChar char="•"/>
          </a:pPr>
          <a:r>
            <a:rPr lang="en-US" altLang="en-US" sz="2100" kern="1200" dirty="0"/>
            <a:t>2012 and 2018, the BLM treated fewer than 4,400 </a:t>
          </a:r>
          <a:r>
            <a:rPr lang="en-US" altLang="en-US" sz="1800" kern="1200" dirty="0"/>
            <a:t>(4% of the population)</a:t>
          </a:r>
          <a:endParaRPr lang="en-US" altLang="en-US" sz="2100" kern="1200" dirty="0"/>
        </a:p>
      </dsp:txBody>
      <dsp:txXfrm>
        <a:off x="0" y="870119"/>
        <a:ext cx="8472962" cy="1378620"/>
      </dsp:txXfrm>
    </dsp:sp>
    <dsp:sp modelId="{40BD6135-671E-4EFE-B1D1-6D4E7D6D9572}">
      <dsp:nvSpPr>
        <dsp:cNvPr id="0" name=""/>
        <dsp:cNvSpPr/>
      </dsp:nvSpPr>
      <dsp:spPr>
        <a:xfrm>
          <a:off x="0" y="2248740"/>
          <a:ext cx="8472962" cy="8634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en-US" sz="3600" b="1" kern="1200" dirty="0"/>
            <a:t>Round up – Put in Holding Facilities</a:t>
          </a:r>
          <a:endParaRPr lang="en-US" sz="3600" kern="1200" dirty="0"/>
        </a:p>
      </dsp:txBody>
      <dsp:txXfrm>
        <a:off x="42151" y="2290891"/>
        <a:ext cx="8388660" cy="779158"/>
      </dsp:txXfrm>
    </dsp:sp>
    <dsp:sp modelId="{38774166-39F2-402A-B8B6-1E6923831898}">
      <dsp:nvSpPr>
        <dsp:cNvPr id="0" name=""/>
        <dsp:cNvSpPr/>
      </dsp:nvSpPr>
      <dsp:spPr>
        <a:xfrm>
          <a:off x="0" y="3112199"/>
          <a:ext cx="8472962"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01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altLang="en-US" sz="2000" kern="1200" dirty="0"/>
            <a:t>In 2016, BLM spent $49 million to support wild horses &amp; burros kept in short-term and long-term holding facilities.</a:t>
          </a:r>
          <a:endParaRPr lang="en-US" sz="2000" kern="1200" dirty="0"/>
        </a:p>
        <a:p>
          <a:pPr marL="228600" lvl="1" indent="-228600" algn="l" defTabSz="889000">
            <a:lnSpc>
              <a:spcPct val="90000"/>
            </a:lnSpc>
            <a:spcBef>
              <a:spcPct val="0"/>
            </a:spcBef>
            <a:spcAft>
              <a:spcPct val="20000"/>
            </a:spcAft>
            <a:buChar char="•"/>
          </a:pPr>
          <a:r>
            <a:rPr lang="en-US" altLang="en-US" sz="2000" kern="1200" dirty="0"/>
            <a:t>More wild horses in captivity than exist on the range </a:t>
          </a:r>
          <a:br>
            <a:rPr lang="en-US" altLang="en-US" sz="2000" kern="1200" dirty="0"/>
          </a:br>
          <a:r>
            <a:rPr lang="en-US" sz="1800" kern="1200" dirty="0">
              <a:solidFill>
                <a:srgbClr val="663300"/>
              </a:solidFill>
              <a:latin typeface="+mn-lt"/>
            </a:rPr>
            <a:t>In 2019 BLM maintained 36,906 wild horses &amp; burros in large pasture facilities + 14,029 animals corral facilities.</a:t>
          </a:r>
          <a:endParaRPr lang="en-US" altLang="en-US" sz="2000" kern="1200" dirty="0">
            <a:solidFill>
              <a:srgbClr val="663300"/>
            </a:solidFill>
            <a:latin typeface="+mn-lt"/>
          </a:endParaRPr>
        </a:p>
      </dsp:txBody>
      <dsp:txXfrm>
        <a:off x="0" y="3112199"/>
        <a:ext cx="8472962" cy="14531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35FE4E-8943-4FBF-B78B-EDD26C1BCD1A}" type="datetimeFigureOut">
              <a:rPr lang="en-US" smtClean="0"/>
              <a:t>9/27/2022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996502-D09C-40E3-B5E8-8790FDB72671}" type="slidenum">
              <a:rPr lang="en-US" smtClean="0"/>
              <a:t>‹#›</a:t>
            </a:fld>
            <a:endParaRPr lang="en-US"/>
          </a:p>
        </p:txBody>
      </p:sp>
    </p:spTree>
    <p:extLst>
      <p:ext uri="{BB962C8B-B14F-4D97-AF65-F5344CB8AC3E}">
        <p14:creationId xmlns:p14="http://schemas.microsoft.com/office/powerpoint/2010/main" val="4151565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4EEAD7A-4977-4280-8ACB-30CB303F67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Rectangle 3">
            <a:extLst>
              <a:ext uri="{FF2B5EF4-FFF2-40B4-BE49-F238E27FC236}">
                <a16:creationId xmlns:a16="http://schemas.microsoft.com/office/drawing/2014/main" id="{CF9CEF16-E374-4B3D-880C-CE5A990AB8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cs typeface="Calibri"/>
              </a:rPr>
              <a:t>Wild Horses and Feral Animals introduction</a:t>
            </a:r>
            <a:endParaRPr lang="en-US" altLang="en-US" dirty="0"/>
          </a:p>
        </p:txBody>
      </p:sp>
    </p:spTree>
    <p:extLst>
      <p:ext uri="{BB962C8B-B14F-4D97-AF65-F5344CB8AC3E}">
        <p14:creationId xmlns:p14="http://schemas.microsoft.com/office/powerpoint/2010/main" val="1807400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C96EBE43-5132-4A05-A35E-4BFA8A15CB0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9533D66-BEA7-4D43-89A2-C291775933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What is Feral/</a:t>
            </a:r>
            <a:endParaRPr lang="en-US" dirty="0"/>
          </a:p>
          <a:p>
            <a:endParaRPr lang="en-US" altLang="en-US" dirty="0"/>
          </a:p>
          <a:p>
            <a:r>
              <a:rPr lang="en-US" altLang="en-US" dirty="0"/>
              <a:t>Feral</a:t>
            </a:r>
            <a:r>
              <a:rPr lang="en-US" altLang="en-US" b="0" dirty="0"/>
              <a:t> animal is any domesticated animal that has returned to live in wild conditions.</a:t>
            </a:r>
            <a:endParaRPr lang="en-US" dirty="0"/>
          </a:p>
          <a:p>
            <a:pPr eaLnBrk="1" hangingPunct="1"/>
            <a:endParaRPr lang="en-US" altLang="en-US" b="1" dirty="0"/>
          </a:p>
        </p:txBody>
      </p:sp>
      <p:sp>
        <p:nvSpPr>
          <p:cNvPr id="8196" name="Slide Number Placeholder 3">
            <a:extLst>
              <a:ext uri="{FF2B5EF4-FFF2-40B4-BE49-F238E27FC236}">
                <a16:creationId xmlns:a16="http://schemas.microsoft.com/office/drawing/2014/main" id="{E001357D-72A3-4F1A-8EB8-90F7354EB5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839519B3-B0FA-4CB7-9837-171F4C9D7767}"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2908879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feral animals from North</a:t>
            </a:r>
            <a:r>
              <a:rPr lang="en-US" baseline="0" dirty="0"/>
              <a:t> </a:t>
            </a:r>
            <a:r>
              <a:rPr lang="en-US" dirty="0"/>
              <a:t>America</a:t>
            </a:r>
          </a:p>
          <a:p>
            <a:endParaRPr lang="en-US" dirty="0"/>
          </a:p>
          <a:p>
            <a:r>
              <a:rPr lang="en-US" dirty="0"/>
              <a:t>Feral</a:t>
            </a:r>
            <a:r>
              <a:rPr lang="en-US" baseline="0" dirty="0"/>
              <a:t> p</a:t>
            </a:r>
            <a:r>
              <a:rPr lang="en-US" dirty="0"/>
              <a:t>igs and cats</a:t>
            </a:r>
            <a:r>
              <a:rPr lang="en-US" baseline="0" dirty="0"/>
              <a:t> offer many of the same management issues as feral horses. Their population numbers are increasing along with management costs.</a:t>
            </a:r>
            <a:endParaRPr lang="en-US" dirty="0"/>
          </a:p>
        </p:txBody>
      </p:sp>
      <p:sp>
        <p:nvSpPr>
          <p:cNvPr id="4" name="Slide Number Placeholder 3"/>
          <p:cNvSpPr>
            <a:spLocks noGrp="1"/>
          </p:cNvSpPr>
          <p:nvPr>
            <p:ph type="sldNum" sz="quarter" idx="10"/>
          </p:nvPr>
        </p:nvSpPr>
        <p:spPr/>
        <p:txBody>
          <a:bodyPr/>
          <a:lstStyle/>
          <a:p>
            <a:fld id="{4A996502-D09C-40E3-B5E8-8790FDB72671}" type="slidenum">
              <a:rPr lang="en-US" smtClean="0"/>
              <a:t>3</a:t>
            </a:fld>
            <a:endParaRPr lang="en-US"/>
          </a:p>
        </p:txBody>
      </p:sp>
    </p:spTree>
    <p:extLst>
      <p:ext uri="{BB962C8B-B14F-4D97-AF65-F5344CB8AC3E}">
        <p14:creationId xmlns:p14="http://schemas.microsoft.com/office/powerpoint/2010/main" val="76689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a:t>
            </a:r>
            <a:r>
              <a:rPr lang="en-US" baseline="0" dirty="0"/>
              <a:t> of feral animals from around the world</a:t>
            </a:r>
            <a:endParaRPr lang="en-US" dirty="0"/>
          </a:p>
          <a:p>
            <a:endParaRPr lang="en-US" dirty="0"/>
          </a:p>
          <a:p>
            <a:r>
              <a:rPr lang="en-US" dirty="0"/>
              <a:t>Feral goats in New Zealand are hunted along with feral cows</a:t>
            </a:r>
            <a:r>
              <a:rPr lang="en-US" baseline="0" dirty="0"/>
              <a:t> in Venezuela.</a:t>
            </a:r>
          </a:p>
          <a:p>
            <a:endParaRPr lang="en-US" dirty="0">
              <a:cs typeface="Calibri"/>
            </a:endParaRPr>
          </a:p>
          <a:p>
            <a:r>
              <a:rPr lang="en-US" dirty="0">
                <a:cs typeface="Calibri"/>
              </a:rPr>
              <a:t>(No copywrite/ photo credit needed)</a:t>
            </a:r>
          </a:p>
        </p:txBody>
      </p:sp>
      <p:sp>
        <p:nvSpPr>
          <p:cNvPr id="4" name="Slide Number Placeholder 3"/>
          <p:cNvSpPr>
            <a:spLocks noGrp="1"/>
          </p:cNvSpPr>
          <p:nvPr>
            <p:ph type="sldNum" sz="quarter" idx="10"/>
          </p:nvPr>
        </p:nvSpPr>
        <p:spPr/>
        <p:txBody>
          <a:bodyPr/>
          <a:lstStyle/>
          <a:p>
            <a:fld id="{4A996502-D09C-40E3-B5E8-8790FDB72671}" type="slidenum">
              <a:rPr lang="en-US" smtClean="0"/>
              <a:t>4</a:t>
            </a:fld>
            <a:endParaRPr lang="en-US"/>
          </a:p>
        </p:txBody>
      </p:sp>
    </p:spTree>
    <p:extLst>
      <p:ext uri="{BB962C8B-B14F-4D97-AF65-F5344CB8AC3E}">
        <p14:creationId xmlns:p14="http://schemas.microsoft.com/office/powerpoint/2010/main" val="2885900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Wild Horses</a:t>
            </a:r>
          </a:p>
          <a:p>
            <a:pPr marL="91440" indent="-91440">
              <a:lnSpc>
                <a:spcPct val="90000"/>
              </a:lnSpc>
              <a:spcBef>
                <a:spcPts val="1200"/>
              </a:spcBef>
              <a:spcAft>
                <a:spcPts val="200"/>
              </a:spcAft>
              <a:buFont typeface="Wingdings,Sans-Serif"/>
              <a:buChar char="§"/>
            </a:pPr>
            <a:r>
              <a:rPr lang="en-US" dirty="0"/>
              <a:t>Forage Needs</a:t>
            </a:r>
            <a:endParaRPr lang="en-US"/>
          </a:p>
          <a:p>
            <a:pPr marL="91440" indent="-91440">
              <a:lnSpc>
                <a:spcPct val="90000"/>
              </a:lnSpc>
              <a:spcBef>
                <a:spcPts val="1200"/>
              </a:spcBef>
              <a:spcAft>
                <a:spcPts val="200"/>
              </a:spcAft>
              <a:buFont typeface="Wingdings,Sans-Serif"/>
              <a:buChar char="§"/>
            </a:pPr>
            <a:r>
              <a:rPr lang="en-US" dirty="0"/>
              <a:t>Exclusion at Water Sources</a:t>
            </a:r>
            <a:endParaRPr lang="en-US"/>
          </a:p>
          <a:p>
            <a:pPr marL="91440" indent="-91440">
              <a:lnSpc>
                <a:spcPct val="90000"/>
              </a:lnSpc>
              <a:spcBef>
                <a:spcPts val="1200"/>
              </a:spcBef>
              <a:spcAft>
                <a:spcPts val="200"/>
              </a:spcAft>
              <a:buFont typeface="Wingdings,Sans-Serif"/>
              <a:buChar char="§"/>
            </a:pPr>
            <a:r>
              <a:rPr lang="en-US" dirty="0"/>
              <a:t>Over Population</a:t>
            </a:r>
            <a:endParaRPr lang="en-US"/>
          </a:p>
          <a:p>
            <a:pPr marL="91440" indent="-91440">
              <a:lnSpc>
                <a:spcPct val="90000"/>
              </a:lnSpc>
              <a:spcBef>
                <a:spcPts val="1200"/>
              </a:spcBef>
              <a:spcAft>
                <a:spcPts val="200"/>
              </a:spcAft>
              <a:buFont typeface="Wingdings,Sans-Serif"/>
              <a:buChar char="§"/>
            </a:pPr>
            <a:r>
              <a:rPr lang="en-US" dirty="0"/>
              <a:t>Habitat Degradation</a:t>
            </a:r>
            <a:endParaRPr lang="en-US"/>
          </a:p>
          <a:p>
            <a:pPr marL="91440" indent="-91440">
              <a:lnSpc>
                <a:spcPct val="90000"/>
              </a:lnSpc>
              <a:spcBef>
                <a:spcPts val="1200"/>
              </a:spcBef>
              <a:spcAft>
                <a:spcPts val="200"/>
              </a:spcAft>
              <a:buFont typeface="Wingdings,Sans-Serif"/>
              <a:buChar char="§"/>
            </a:pPr>
            <a:r>
              <a:rPr lang="en-US" dirty="0"/>
              <a:t>People's Emotions</a:t>
            </a:r>
          </a:p>
          <a:p>
            <a:endParaRPr lang="en-US" dirty="0">
              <a:cs typeface="Calibri"/>
            </a:endParaRPr>
          </a:p>
          <a:p>
            <a:r>
              <a:rPr lang="en-US" dirty="0"/>
              <a:t>Bring</a:t>
            </a:r>
            <a:r>
              <a:rPr lang="en-US" baseline="0" dirty="0"/>
              <a:t> the focus to wild horses</a:t>
            </a:r>
            <a:endParaRPr lang="en-US"/>
          </a:p>
          <a:p>
            <a:r>
              <a:rPr lang="en-US" baseline="0" dirty="0"/>
              <a:t>What are the challenges?</a:t>
            </a:r>
            <a:endParaRPr lang="en-US" dirty="0"/>
          </a:p>
        </p:txBody>
      </p:sp>
      <p:sp>
        <p:nvSpPr>
          <p:cNvPr id="4" name="Slide Number Placeholder 3"/>
          <p:cNvSpPr>
            <a:spLocks noGrp="1"/>
          </p:cNvSpPr>
          <p:nvPr>
            <p:ph type="sldNum" sz="quarter" idx="10"/>
          </p:nvPr>
        </p:nvSpPr>
        <p:spPr/>
        <p:txBody>
          <a:bodyPr/>
          <a:lstStyle/>
          <a:p>
            <a:fld id="{4A996502-D09C-40E3-B5E8-8790FDB72671}" type="slidenum">
              <a:rPr lang="en-US" smtClean="0"/>
              <a:t>5</a:t>
            </a:fld>
            <a:endParaRPr lang="en-US"/>
          </a:p>
        </p:txBody>
      </p:sp>
    </p:spTree>
    <p:extLst>
      <p:ext uri="{BB962C8B-B14F-4D97-AF65-F5344CB8AC3E}">
        <p14:creationId xmlns:p14="http://schemas.microsoft.com/office/powerpoint/2010/main" val="904463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Forage Needs </a:t>
            </a:r>
            <a:endParaRPr lang="en-US"/>
          </a:p>
          <a:p>
            <a:pPr marL="383540" lvl="1" indent="-182880">
              <a:lnSpc>
                <a:spcPct val="90000"/>
              </a:lnSpc>
              <a:spcBef>
                <a:spcPts val="1200"/>
              </a:spcBef>
              <a:spcAft>
                <a:spcPts val="400"/>
              </a:spcAft>
              <a:buFont typeface="Arial,Sans-Serif"/>
              <a:buChar char="•"/>
            </a:pPr>
            <a:r>
              <a:rPr lang="en-US" dirty="0"/>
              <a:t>Wild horses eat ≈ 3% of their body weight daily</a:t>
            </a:r>
            <a:endParaRPr lang="en-US" dirty="0">
              <a:cs typeface="Calibri"/>
            </a:endParaRPr>
          </a:p>
          <a:p>
            <a:pPr marL="383540" lvl="1" indent="-182880">
              <a:lnSpc>
                <a:spcPct val="90000"/>
              </a:lnSpc>
              <a:spcBef>
                <a:spcPts val="1200"/>
              </a:spcBef>
              <a:spcAft>
                <a:spcPts val="400"/>
              </a:spcAft>
              <a:buFont typeface="Arial,Sans-Serif"/>
              <a:buChar char="•"/>
            </a:pPr>
            <a:r>
              <a:rPr lang="en-US" dirty="0"/>
              <a:t>Weigh 700 - 1,000 pounds </a:t>
            </a:r>
            <a:endParaRPr lang="en-US" dirty="0">
              <a:cs typeface="Calibri"/>
            </a:endParaRPr>
          </a:p>
          <a:p>
            <a:pPr marL="383540" lvl="1" indent="-182880">
              <a:lnSpc>
                <a:spcPct val="90000"/>
              </a:lnSpc>
              <a:spcBef>
                <a:spcPts val="1200"/>
              </a:spcBef>
              <a:spcAft>
                <a:spcPts val="400"/>
              </a:spcAft>
              <a:buFont typeface="Arial,Sans-Serif"/>
              <a:buChar char="•"/>
            </a:pPr>
            <a:r>
              <a:rPr lang="en-US" dirty="0"/>
              <a:t>Cows with upper dental plate</a:t>
            </a:r>
            <a:endParaRPr lang="en-US" dirty="0">
              <a:cs typeface="Calibri"/>
            </a:endParaRPr>
          </a:p>
          <a:p>
            <a:pPr marL="383540" lvl="1" indent="-182880">
              <a:lnSpc>
                <a:spcPct val="90000"/>
              </a:lnSpc>
              <a:spcBef>
                <a:spcPts val="1200"/>
              </a:spcBef>
              <a:spcAft>
                <a:spcPts val="400"/>
              </a:spcAft>
              <a:buFont typeface="Arial,Sans-Serif"/>
              <a:buChar char="•"/>
            </a:pPr>
            <a:r>
              <a:rPr lang="en-US" dirty="0"/>
              <a:t>Horses with teeth top and bottom</a:t>
            </a:r>
            <a:endParaRPr lang="en-US" dirty="0">
              <a:cs typeface="Calibri"/>
            </a:endParaRPr>
          </a:p>
          <a:p>
            <a:pPr marL="383540" lvl="1" indent="-182880">
              <a:lnSpc>
                <a:spcPct val="90000"/>
              </a:lnSpc>
              <a:spcBef>
                <a:spcPts val="1200"/>
              </a:spcBef>
              <a:spcAft>
                <a:spcPts val="400"/>
              </a:spcAft>
              <a:buFont typeface="Arial,Sans-Serif"/>
              <a:buChar char="•"/>
            </a:pPr>
            <a:r>
              <a:rPr lang="en-US" dirty="0"/>
              <a:t>Will one do more damage to a plant than that other?</a:t>
            </a:r>
            <a:endParaRPr lang="en-US" dirty="0">
              <a:cs typeface="Calibri"/>
            </a:endParaRPr>
          </a:p>
          <a:p>
            <a:endParaRPr lang="en-US" altLang="en-US" dirty="0">
              <a:cs typeface="Calibri"/>
            </a:endParaRPr>
          </a:p>
          <a:p>
            <a:r>
              <a:rPr lang="en-US" altLang="en-US" dirty="0"/>
              <a:t>Because</a:t>
            </a:r>
            <a:r>
              <a:rPr lang="en-US" altLang="en-US" baseline="0" dirty="0"/>
              <a:t> a horse has teeth they graze down farther than a cow. This can have a detrimental affect on grasses being grazed.</a:t>
            </a:r>
            <a:endParaRPr lang="en-US" dirty="0"/>
          </a:p>
          <a:p>
            <a:pPr eaLnBrk="1" hangingPunct="1"/>
            <a:r>
              <a:rPr lang="en-US" altLang="en-US" baseline="0" dirty="0"/>
              <a:t>The meristematic tissue on grasses is down near the soil surface. </a:t>
            </a:r>
            <a:endParaRPr lang="en-US" altLang="en-US" dirty="0"/>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171812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kern="0" dirty="0">
                <a:cs typeface="Calibri"/>
              </a:rPr>
              <a:t>Over population</a:t>
            </a:r>
          </a:p>
          <a:p>
            <a:pPr marL="469900" indent="-469900">
              <a:spcBef>
                <a:spcPts val="1200"/>
              </a:spcBef>
              <a:spcAft>
                <a:spcPct val="0"/>
              </a:spcAft>
              <a:buFont typeface="Wingdings,Sans-Serif"/>
              <a:buChar char="§"/>
              <a:defRPr/>
            </a:pPr>
            <a:r>
              <a:rPr lang="en-US" kern="0" dirty="0"/>
              <a:t>26.9 million acres of public land</a:t>
            </a:r>
            <a:endParaRPr lang="en-US" kern="0" dirty="0">
              <a:cs typeface="Calibri"/>
            </a:endParaRPr>
          </a:p>
          <a:p>
            <a:pPr marL="469900" indent="-469900">
              <a:spcBef>
                <a:spcPts val="1200"/>
              </a:spcBef>
              <a:spcAft>
                <a:spcPct val="0"/>
              </a:spcAft>
              <a:buFont typeface="Wingdings,Sans-Serif"/>
              <a:buChar char="§"/>
              <a:defRPr/>
            </a:pPr>
            <a:r>
              <a:rPr lang="en-US" kern="0" dirty="0"/>
              <a:t>≈ 73,000 wild horses and burros</a:t>
            </a:r>
            <a:endParaRPr lang="en-US" kern="0" dirty="0">
              <a:cs typeface="Calibri"/>
            </a:endParaRPr>
          </a:p>
          <a:p>
            <a:pPr marL="469900" indent="-469900">
              <a:spcBef>
                <a:spcPts val="1200"/>
              </a:spcBef>
              <a:spcAft>
                <a:spcPct val="0"/>
              </a:spcAft>
              <a:buFont typeface="Wingdings,Sans-Serif"/>
              <a:buChar char="§"/>
              <a:defRPr/>
            </a:pPr>
            <a:r>
              <a:rPr lang="en-US" kern="0" dirty="0"/>
              <a:t>BLM estimates healthy population numbers should be ≈ 27,000</a:t>
            </a:r>
          </a:p>
          <a:p>
            <a:pPr>
              <a:defRPr/>
            </a:pPr>
            <a:endParaRPr lang="en-US" kern="0" dirty="0">
              <a:cs typeface="Calibri"/>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rPr>
              <a:t>https://www.blm.gov/sites/blm.gov/files/wildhorse_quickfacts_infographic_web.pdf</a:t>
            </a:r>
            <a:endParaRPr lang="en-US"/>
          </a:p>
          <a:p>
            <a:pPr eaLnBrk="1" hangingPunct="1"/>
            <a:r>
              <a:rPr lang="en-US" altLang="en-US" dirty="0"/>
              <a:t>The AML for all HMA’s combined is ≈27,000 according</a:t>
            </a:r>
            <a:r>
              <a:rPr lang="en-US" altLang="en-US" baseline="0" dirty="0"/>
              <a:t> to the BLM. Current estimates put feral horse numbers at 73,000 with around 33,000 of them being on the range. </a:t>
            </a:r>
          </a:p>
          <a:p>
            <a:pPr eaLnBrk="1" hangingPunct="1"/>
            <a:r>
              <a:rPr lang="en-US" altLang="en-US" b="1" baseline="0" dirty="0"/>
              <a:t>The BLM is ≈6,000 over the AML</a:t>
            </a:r>
          </a:p>
          <a:p>
            <a:pPr eaLnBrk="1" hangingPunct="1"/>
            <a:r>
              <a:rPr lang="en-US" altLang="en-US" b="0" baseline="0" dirty="0"/>
              <a:t>Adoption rates since the 70’s have fallen dramatically. Reproduction rates now outpace removal rates for feral horses on rangelands</a:t>
            </a:r>
          </a:p>
          <a:p>
            <a:pPr eaLnBrk="1" hangingPunct="1"/>
            <a:endParaRPr lang="en-US" altLang="en-US" dirty="0"/>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314878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cs typeface="Calibri"/>
              </a:rPr>
              <a:t>Habitat Degradation</a:t>
            </a:r>
          </a:p>
          <a:p>
            <a:r>
              <a:rPr lang="en-US" altLang="en-US" dirty="0">
                <a:cs typeface="Calibri"/>
              </a:rPr>
              <a:t>"Healthy Horses on Healthy Rangelands"</a:t>
            </a:r>
          </a:p>
          <a:p>
            <a:endParaRPr lang="en-US" altLang="en-US" dirty="0"/>
          </a:p>
          <a:p>
            <a:pPr eaLnBrk="1" hangingPunct="1"/>
            <a:r>
              <a:rPr lang="en-US" altLang="en-US" dirty="0"/>
              <a:t>A good video to introduce</a:t>
            </a:r>
            <a:r>
              <a:rPr lang="en-US" altLang="en-US" baseline="0" dirty="0"/>
              <a:t> AML and HMA’s along with talk about BLM partnerships with wild horse advocacy groups</a:t>
            </a:r>
            <a:endParaRPr lang="en-US"/>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233370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Interference competition and exclusion at water sources</a:t>
            </a:r>
          </a:p>
          <a:p>
            <a:endParaRPr lang="en-US" altLang="en-US" dirty="0"/>
          </a:p>
          <a:p>
            <a:pPr eaLnBrk="1" hangingPunct="1"/>
            <a:r>
              <a:rPr lang="en-US" altLang="en-US" dirty="0"/>
              <a:t>Because</a:t>
            </a:r>
            <a:r>
              <a:rPr lang="en-US" altLang="en-US" baseline="0" dirty="0"/>
              <a:t> horses are larger and more aggressive they are considered socially dominant over pronghorn and big horn</a:t>
            </a:r>
          </a:p>
          <a:p>
            <a:pPr eaLnBrk="1" hangingPunct="1"/>
            <a:r>
              <a:rPr lang="en-US" altLang="en-US" baseline="0" dirty="0"/>
              <a:t>Its not so much that the resource is scarce on rangelands, its that it is more concentrated. So their can be ample water that may not be accessed by either pronghorn or big horn. </a:t>
            </a:r>
          </a:p>
          <a:p>
            <a:pPr marL="171450" indent="-171450" eaLnBrk="1" hangingPunct="1">
              <a:buFont typeface="Arial" panose="020B0604020202020204" pitchFamily="34" charset="0"/>
              <a:buChar char="•"/>
            </a:pPr>
            <a:r>
              <a:rPr lang="en-US" altLang="en-US" dirty="0"/>
              <a:t>Amy M.J. Gooch, Steven L. Petersen, Gail H. Collins, Tom S. Smith, Brock R. McMillan, Dennis L. Eggett. 2016. The impact of feral horses on pronghorn behavior at water sources. Journal of Arid Env 138: 38-43</a:t>
            </a:r>
            <a:endParaRPr lang="en-US" altLang="en-US" dirty="0">
              <a:cs typeface="Calibri"/>
            </a:endParaRPr>
          </a:p>
          <a:p>
            <a:pPr marL="171450" indent="-171450">
              <a:buFont typeface="Arial" panose="020B0604020202020204" pitchFamily="34" charset="0"/>
              <a:buChar char="•"/>
            </a:pPr>
            <a:r>
              <a:rPr lang="en-US" altLang="en-US" dirty="0"/>
              <a:t>Stacey Ostermann-Kelm  Edward R. Atwill  Esther S. Rubin  Mark C. Jorgensen Walter M. </a:t>
            </a:r>
            <a:r>
              <a:rPr lang="en-US" altLang="en-US" dirty="0" err="1"/>
              <a:t>Boycen</a:t>
            </a:r>
            <a:r>
              <a:rPr lang="en-US" altLang="en-US" dirty="0"/>
              <a:t>. 2008. Interactions between Feral Horses and Desert Bighorn Sheep at Water. Journal of </a:t>
            </a:r>
            <a:r>
              <a:rPr lang="en-US" altLang="en-US" dirty="0" err="1"/>
              <a:t>Mammology</a:t>
            </a:r>
            <a:r>
              <a:rPr lang="en-US" altLang="en-US" dirty="0"/>
              <a:t> 89-2: 459-466</a:t>
            </a:r>
            <a:endParaRPr lang="en-US" altLang="en-US" dirty="0">
              <a:cs typeface="Calibri"/>
            </a:endParaRPr>
          </a:p>
          <a:p>
            <a:pPr eaLnBrk="1" hangingPunct="1"/>
            <a:endParaRPr lang="en-US" altLang="en-US" dirty="0"/>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208315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People's Emotions</a:t>
            </a:r>
          </a:p>
          <a:p>
            <a:endParaRPr lang="en-US" dirty="0"/>
          </a:p>
          <a:p>
            <a:r>
              <a:rPr lang="en-US" dirty="0"/>
              <a:t>Wild Horse</a:t>
            </a:r>
            <a:r>
              <a:rPr lang="en-US" baseline="0" dirty="0"/>
              <a:t> Annie – started up a grass roots organization in the 50’s aimed at protecting wild horses. Prior to the 1971 act, wild horses were killed without prejudice in some of the most heinous manners. Wild Horse Annie spurred several laws concerning wild horses, most importantly being the free roaming horse and burro act of 1971.</a:t>
            </a:r>
            <a:r>
              <a:rPr lang="en-US" dirty="0"/>
              <a:t> </a:t>
            </a:r>
            <a:endParaRPr lang="en-US" dirty="0">
              <a:cs typeface="Calibri"/>
            </a:endParaRPr>
          </a:p>
          <a:p>
            <a:r>
              <a:rPr lang="en-US" baseline="0" dirty="0"/>
              <a:t>Currently, a major advocate of wild horses would be the American Wild Horse Campaign. Their site contains a lot of emotionally charged language that shows their pro-feral horse argument. </a:t>
            </a:r>
          </a:p>
          <a:p>
            <a:r>
              <a:rPr lang="en-US" baseline="0" dirty="0"/>
              <a:t>The video plays a song that exhibits some of the emotionally charged language by these groups to get their point across</a:t>
            </a:r>
          </a:p>
          <a:p>
            <a:r>
              <a:rPr lang="en-US" baseline="0" dirty="0"/>
              <a:t>I don’t believe emotions should be discredited in an argument like this. The 1971 act ensures the preservation of wild horses on public lands. In most management scenarios, especially concerning animal management, the publics feelings and attitudes toward the animal of interest, more often than not, dictate the management actions.</a:t>
            </a:r>
            <a:endParaRPr lang="en-US" dirty="0"/>
          </a:p>
        </p:txBody>
      </p:sp>
      <p:sp>
        <p:nvSpPr>
          <p:cNvPr id="4" name="Slide Number Placeholder 3"/>
          <p:cNvSpPr>
            <a:spLocks noGrp="1"/>
          </p:cNvSpPr>
          <p:nvPr>
            <p:ph type="sldNum" sz="quarter" idx="10"/>
          </p:nvPr>
        </p:nvSpPr>
        <p:spPr/>
        <p:txBody>
          <a:bodyPr/>
          <a:lstStyle/>
          <a:p>
            <a:fld id="{4A996502-D09C-40E3-B5E8-8790FDB72671}" type="slidenum">
              <a:rPr lang="en-US" smtClean="0"/>
              <a:t>12</a:t>
            </a:fld>
            <a:endParaRPr lang="en-US"/>
          </a:p>
        </p:txBody>
      </p:sp>
    </p:spTree>
    <p:extLst>
      <p:ext uri="{BB962C8B-B14F-4D97-AF65-F5344CB8AC3E}">
        <p14:creationId xmlns:p14="http://schemas.microsoft.com/office/powerpoint/2010/main" val="2317115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cs typeface="Calibri"/>
              </a:rPr>
              <a:t>BLM policy on Feral Horses and Burros</a:t>
            </a:r>
            <a:endParaRPr lang="en-US" altLang="en-US" dirty="0"/>
          </a:p>
          <a:p>
            <a:endParaRPr lang="en-US" altLang="en-US" dirty="0"/>
          </a:p>
          <a:p>
            <a:pPr eaLnBrk="1" hangingPunct="1"/>
            <a:r>
              <a:rPr lang="en-US" altLang="en-US" dirty="0"/>
              <a:t>Since 1971, wild horses and burros have been removed from federal lands and adopted, or placed in long-term BLM-funded refuges</a:t>
            </a:r>
            <a:endParaRPr lang="en-US" dirty="0"/>
          </a:p>
          <a:p>
            <a:pPr eaLnBrk="1" hangingPunct="1"/>
            <a:r>
              <a:rPr lang="en-US" altLang="en-US" dirty="0"/>
              <a:t>What is an HMA? Public</a:t>
            </a:r>
            <a:r>
              <a:rPr lang="en-US" altLang="en-US" baseline="0" dirty="0"/>
              <a:t> land set aside for wild horse management. </a:t>
            </a:r>
            <a:r>
              <a:rPr lang="en-US" altLang="en-US" dirty="0"/>
              <a:t>The map on the right shows</a:t>
            </a:r>
            <a:r>
              <a:rPr lang="en-US" altLang="en-US" baseline="0" dirty="0"/>
              <a:t> all the HMA’s in the Western US. Notice most of them are located in Nevada. </a:t>
            </a:r>
          </a:p>
          <a:p>
            <a:pPr eaLnBrk="1" hangingPunct="1"/>
            <a:r>
              <a:rPr lang="en-US" altLang="en-US" baseline="0" dirty="0"/>
              <a:t>AML? Appropriate management level dictated by the BLM based on habitat type and animal needs. Meant to be a sustainable population number for management. </a:t>
            </a:r>
            <a:endParaRPr lang="en-US" altLang="en-US" dirty="0"/>
          </a:p>
          <a:p>
            <a:pPr eaLnBrk="1" hangingPunct="1"/>
            <a:endParaRPr lang="en-US" altLang="en-US" dirty="0"/>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3942880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4036097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4F1A0E8-54FC-4BC7-84B4-2A4F6A060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A93D3B4D-D571-452D-9252-EB3E9C8E1C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244" name="Slide Number Placeholder 3">
            <a:extLst>
              <a:ext uri="{FF2B5EF4-FFF2-40B4-BE49-F238E27FC236}">
                <a16:creationId xmlns:a16="http://schemas.microsoft.com/office/drawing/2014/main" id="{2277E0E9-1BC4-4EE7-97A8-38FB931668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46460388-80BA-4F3E-A290-D9E96D9A4BF0}" type="slidenum">
              <a:rPr kumimoji="0" lang="en-US" altLang="en-US" sz="1800" b="0" i="0" u="none" strike="noStrike" kern="0" cap="none" spc="0" normalizeH="0" baseline="0" noProof="0" smtClean="0">
                <a:ln>
                  <a:noFill/>
                </a:ln>
                <a:solidFill>
                  <a:schemeClr val="tx1"/>
                </a:solidFill>
                <a:effectLst/>
                <a:uLnTx/>
                <a:uFillTx/>
                <a:latin typeface="Times New Roman" panose="02020603050405020304" pitchFamily="18" charset="0"/>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altLang="en-US" sz="1800" b="0" i="0" u="none" strike="noStrike" kern="0" cap="none" spc="0" normalizeH="0" baseline="0" noProof="0">
              <a:ln>
                <a:noFill/>
              </a:ln>
              <a:solidFill>
                <a:schemeClr val="tx1"/>
              </a:solidFill>
              <a:effectLst/>
              <a:uLnTx/>
              <a:uFillTx/>
              <a:latin typeface="Times New Roman" panose="02020603050405020304" pitchFamily="18" charset="0"/>
            </a:endParaRPr>
          </a:p>
        </p:txBody>
      </p:sp>
    </p:spTree>
    <p:extLst>
      <p:ext uri="{BB962C8B-B14F-4D97-AF65-F5344CB8AC3E}">
        <p14:creationId xmlns:p14="http://schemas.microsoft.com/office/powerpoint/2010/main" val="329877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4EEAD7A-4977-4280-8ACB-30CB303F67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Rectangle 3">
            <a:extLst>
              <a:ext uri="{FF2B5EF4-FFF2-40B4-BE49-F238E27FC236}">
                <a16:creationId xmlns:a16="http://schemas.microsoft.com/office/drawing/2014/main" id="{CF9CEF16-E374-4B3D-880C-CE5A990AB8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cs typeface="Calibri"/>
              </a:rPr>
              <a:t>Wild Horses and Feral Animals introduction</a:t>
            </a:r>
            <a:endParaRPr lang="en-US" altLang="en-US" dirty="0"/>
          </a:p>
        </p:txBody>
      </p:sp>
    </p:spTree>
    <p:extLst>
      <p:ext uri="{BB962C8B-B14F-4D97-AF65-F5344CB8AC3E}">
        <p14:creationId xmlns:p14="http://schemas.microsoft.com/office/powerpoint/2010/main" val="449313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0D1"/>
        </a:solidFill>
        <a:effectLst/>
      </p:bgPr>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9/27/2022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382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92768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228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64A25B-E85D-4EC7-A20F-6D719CC56818}" type="datetimeFigureOut">
              <a:rPr lang="en-US" smtClean="0"/>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46048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64A25B-E85D-4EC7-A20F-6D719CC56818}" type="datetimeFigureOut">
              <a:rPr lang="en-US" smtClean="0"/>
              <a:t>9/27/2022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539623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64A25B-E85D-4EC7-A20F-6D719CC56818}" type="datetimeFigureOut">
              <a:rPr lang="en-US" smtClean="0"/>
              <a:t>9/27/2022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87548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9/27/2022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98152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9/27/2022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4051011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45" y="4945380"/>
            <a:ext cx="12188825" cy="19050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rgbClr val="FFF0D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513802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541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3728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9/27/2022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097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flickr.com/photos/blmnevada/20880242500" TargetMode="External"/><Relationship Id="rId5" Type="http://schemas.openxmlformats.org/officeDocument/2006/relationships/image" Target="../media/image12.jpeg"/><Relationship Id="rId4" Type="http://schemas.openxmlformats.org/officeDocument/2006/relationships/hyperlink" Target="http://www.publicdomainfiles.com/show_file.php?id=1393247101329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youtu.be/zZqslC4hgrM"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5.jpeg"/></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6.jpeg"/><Relationship Id="rId7" Type="http://schemas.openxmlformats.org/officeDocument/2006/relationships/diagramColors" Target="../diagrams/colors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F8437FE-4707-4472-9B8F-99BA9056599C}"/>
              </a:ext>
            </a:extLst>
          </p:cNvPr>
          <p:cNvSpPr>
            <a:spLocks noGrp="1" noChangeArrowheads="1"/>
          </p:cNvSpPr>
          <p:nvPr>
            <p:ph type="ctrTitle"/>
          </p:nvPr>
        </p:nvSpPr>
        <p:spPr>
          <a:xfrm>
            <a:off x="436006" y="344979"/>
            <a:ext cx="5363308" cy="2057400"/>
          </a:xfrm>
        </p:spPr>
        <p:txBody>
          <a:bodyPr>
            <a:normAutofit fontScale="90000"/>
          </a:bodyPr>
          <a:lstStyle/>
          <a:p>
            <a:pPr eaLnBrk="1" hangingPunct="1"/>
            <a:r>
              <a:rPr lang="en-US" altLang="en-US" dirty="0"/>
              <a:t>Wild Horses &amp; Feral Animals</a:t>
            </a:r>
          </a:p>
        </p:txBody>
      </p:sp>
      <p:sp>
        <p:nvSpPr>
          <p:cNvPr id="4" name="Subtitle 12">
            <a:extLst>
              <a:ext uri="{FF2B5EF4-FFF2-40B4-BE49-F238E27FC236}">
                <a16:creationId xmlns:a16="http://schemas.microsoft.com/office/drawing/2014/main" id="{FB511873-A4BD-4A8D-AD84-6ECEB707E085}"/>
              </a:ext>
            </a:extLst>
          </p:cNvPr>
          <p:cNvSpPr>
            <a:spLocks noGrp="1"/>
          </p:cNvSpPr>
          <p:nvPr>
            <p:ph type="subTitle" idx="1"/>
          </p:nvPr>
        </p:nvSpPr>
        <p:spPr>
          <a:xfrm>
            <a:off x="1100051" y="4455621"/>
            <a:ext cx="10058400" cy="1143000"/>
          </a:xfrm>
        </p:spPr>
        <p:txBody>
          <a:bodyPr/>
          <a:lstStyle/>
          <a:p>
            <a:r>
              <a:rPr lang="en-US" dirty="0"/>
              <a:t>Rangeland Principles (REM 151)</a:t>
            </a:r>
          </a:p>
        </p:txBody>
      </p:sp>
      <p:pic>
        <p:nvPicPr>
          <p:cNvPr id="5" name="Picture 4">
            <a:extLst>
              <a:ext uri="{FF2B5EF4-FFF2-40B4-BE49-F238E27FC236}">
                <a16:creationId xmlns:a16="http://schemas.microsoft.com/office/drawing/2014/main" id="{D2270524-8F5C-477D-9739-71063BD77A4D}"/>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pic>
        <p:nvPicPr>
          <p:cNvPr id="7" name="Picture 6" descr="A group of horses in a field&#10;&#10;Description automatically generated with medium confidence">
            <a:extLst>
              <a:ext uri="{FF2B5EF4-FFF2-40B4-BE49-F238E27FC236}">
                <a16:creationId xmlns:a16="http://schemas.microsoft.com/office/drawing/2014/main" id="{B63D40F8-552A-4989-8DCA-C75EED6F72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7119" y="344979"/>
            <a:ext cx="5768875" cy="3850724"/>
          </a:xfrm>
          <a:prstGeom prst="rect">
            <a:avLst/>
          </a:prstGeom>
        </p:spPr>
      </p:pic>
      <p:sp>
        <p:nvSpPr>
          <p:cNvPr id="9" name="TextBox 8">
            <a:extLst>
              <a:ext uri="{FF2B5EF4-FFF2-40B4-BE49-F238E27FC236}">
                <a16:creationId xmlns:a16="http://schemas.microsoft.com/office/drawing/2014/main" id="{9BFBFD28-1572-4584-9C00-C4ACA8D6BE50}"/>
              </a:ext>
            </a:extLst>
          </p:cNvPr>
          <p:cNvSpPr txBox="1"/>
          <p:nvPr/>
        </p:nvSpPr>
        <p:spPr>
          <a:xfrm>
            <a:off x="10841594" y="3933247"/>
            <a:ext cx="914400" cy="26161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Blm.gov</a:t>
            </a:r>
          </a:p>
        </p:txBody>
      </p:sp>
    </p:spTree>
    <p:extLst>
      <p:ext uri="{BB962C8B-B14F-4D97-AF65-F5344CB8AC3E}">
        <p14:creationId xmlns:p14="http://schemas.microsoft.com/office/powerpoint/2010/main" val="2579844956"/>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horses in a field&#10;&#10;Description automatically generated with medium confidence">
            <a:extLst>
              <a:ext uri="{FF2B5EF4-FFF2-40B4-BE49-F238E27FC236}">
                <a16:creationId xmlns:a16="http://schemas.microsoft.com/office/drawing/2014/main" id="{8867A631-91D7-415D-B82D-C6A08ED1A8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2835" y="1871441"/>
            <a:ext cx="2506948" cy="1942291"/>
          </a:xfrm>
          <a:prstGeom prst="rect">
            <a:avLst/>
          </a:prstGeom>
        </p:spPr>
      </p:pic>
      <p:sp>
        <p:nvSpPr>
          <p:cNvPr id="7170" name="Title 1">
            <a:extLst>
              <a:ext uri="{FF2B5EF4-FFF2-40B4-BE49-F238E27FC236}">
                <a16:creationId xmlns:a16="http://schemas.microsoft.com/office/drawing/2014/main" id="{48168A10-3E93-4ED3-B831-80565163DB51}"/>
              </a:ext>
            </a:extLst>
          </p:cNvPr>
          <p:cNvSpPr>
            <a:spLocks noGrp="1" noChangeArrowheads="1"/>
          </p:cNvSpPr>
          <p:nvPr>
            <p:ph type="title"/>
          </p:nvPr>
        </p:nvSpPr>
        <p:spPr/>
        <p:txBody>
          <a:bodyPr/>
          <a:lstStyle/>
          <a:p>
            <a:pPr eaLnBrk="1" hangingPunct="1"/>
            <a:r>
              <a:rPr lang="en-US" altLang="en-US" dirty="0"/>
              <a:t>What is Feral?</a:t>
            </a:r>
          </a:p>
        </p:txBody>
      </p:sp>
      <p:sp>
        <p:nvSpPr>
          <p:cNvPr id="3" name="Content Placeholder 2">
            <a:extLst>
              <a:ext uri="{FF2B5EF4-FFF2-40B4-BE49-F238E27FC236}">
                <a16:creationId xmlns:a16="http://schemas.microsoft.com/office/drawing/2014/main" id="{12C099E3-EB5B-4883-BC60-A886F430F38A}"/>
              </a:ext>
            </a:extLst>
          </p:cNvPr>
          <p:cNvSpPr>
            <a:spLocks noGrp="1"/>
          </p:cNvSpPr>
          <p:nvPr>
            <p:ph idx="1"/>
          </p:nvPr>
        </p:nvSpPr>
        <p:spPr>
          <a:xfrm>
            <a:off x="6395278" y="2218411"/>
            <a:ext cx="5307284" cy="2927211"/>
          </a:xfrm>
        </p:spPr>
        <p:txBody>
          <a:bodyPr>
            <a:normAutofit/>
          </a:bodyPr>
          <a:lstStyle/>
          <a:p>
            <a:pPr eaLnBrk="1" hangingPunct="1">
              <a:buClrTx/>
              <a:buFont typeface="Arial" panose="020B0604020202020204" pitchFamily="34" charset="0"/>
              <a:buChar char="•"/>
              <a:defRPr/>
            </a:pPr>
            <a:r>
              <a:rPr lang="en-US" sz="3000" b="1" dirty="0"/>
              <a:t> Feral animal </a:t>
            </a:r>
            <a:r>
              <a:rPr lang="en-US" sz="3000" dirty="0"/>
              <a:t>is any domesticated animal that has returned to live in </a:t>
            </a:r>
            <a:r>
              <a:rPr lang="en-US" sz="3000" b="1" dirty="0"/>
              <a:t>wild</a:t>
            </a:r>
            <a:r>
              <a:rPr lang="en-US" sz="3000" dirty="0"/>
              <a:t> conditions.</a:t>
            </a:r>
          </a:p>
          <a:p>
            <a:pPr eaLnBrk="1" hangingPunct="1">
              <a:buClrTx/>
              <a:buFont typeface="Arial" panose="020B0604020202020204" pitchFamily="34" charset="0"/>
              <a:buChar char="•"/>
              <a:defRPr/>
            </a:pPr>
            <a:r>
              <a:rPr lang="en-US" sz="3000" dirty="0"/>
              <a:t> Any offspring born in the wild are immediately feral.</a:t>
            </a:r>
          </a:p>
          <a:p>
            <a:pPr marL="0" indent="0" eaLnBrk="1" hangingPunct="1">
              <a:buClrTx/>
              <a:buNone/>
              <a:defRPr/>
            </a:pPr>
            <a:endParaRPr lang="en-US" sz="3000" dirty="0"/>
          </a:p>
          <a:p>
            <a:pPr eaLnBrk="1" hangingPunct="1">
              <a:buClrTx/>
              <a:buFont typeface="Arial" panose="020B0604020202020204" pitchFamily="34" charset="0"/>
              <a:buChar char="•"/>
              <a:defRPr/>
            </a:pPr>
            <a:endParaRPr lang="en-US" sz="3000" dirty="0"/>
          </a:p>
        </p:txBody>
      </p:sp>
      <p:sp>
        <p:nvSpPr>
          <p:cNvPr id="5" name="TextBox 4"/>
          <p:cNvSpPr txBox="1"/>
          <p:nvPr/>
        </p:nvSpPr>
        <p:spPr>
          <a:xfrm>
            <a:off x="968486" y="3546555"/>
            <a:ext cx="9144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err="1">
                <a:ln>
                  <a:noFill/>
                </a:ln>
                <a:solidFill>
                  <a:schemeClr val="bg1"/>
                </a:solidFill>
                <a:effectLst/>
                <a:uLnTx/>
                <a:uFillTx/>
              </a:rPr>
              <a:t>BLM.gov</a:t>
            </a:r>
            <a:endParaRPr kumimoji="0" lang="en-US" sz="1000" b="0" i="0" u="none" strike="noStrike" kern="0" cap="none" spc="0" normalizeH="0" baseline="0" noProof="0" dirty="0">
              <a:ln>
                <a:noFill/>
              </a:ln>
              <a:solidFill>
                <a:schemeClr val="bg1"/>
              </a:solidFill>
              <a:effectLst/>
              <a:uLnTx/>
              <a:uFillTx/>
            </a:endParaRPr>
          </a:p>
        </p:txBody>
      </p:sp>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04864" y="1868742"/>
            <a:ext cx="2216826" cy="1980993"/>
          </a:xfrm>
          <a:prstGeom prst="rect">
            <a:avLst/>
          </a:prstGeom>
        </p:spPr>
      </p:pic>
      <p:sp>
        <p:nvSpPr>
          <p:cNvPr id="9" name="TextBox 8"/>
          <p:cNvSpPr txBox="1"/>
          <p:nvPr/>
        </p:nvSpPr>
        <p:spPr>
          <a:xfrm>
            <a:off x="4595626" y="3618392"/>
            <a:ext cx="1193800" cy="246221"/>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2">
                    <a:lumMod val="10000"/>
                  </a:schemeClr>
                </a:solidFill>
                <a:effectLst/>
                <a:uLnTx/>
                <a:uFillTx/>
              </a:rPr>
              <a:t>wildlife.ca.gov</a:t>
            </a:r>
          </a:p>
        </p:txBody>
      </p:sp>
      <p:pic>
        <p:nvPicPr>
          <p:cNvPr id="16" name="Picture 15" descr="A cat lying on a rock&#10;&#10;Description automatically generated with medium confidence">
            <a:extLst>
              <a:ext uri="{FF2B5EF4-FFF2-40B4-BE49-F238E27FC236}">
                <a16:creationId xmlns:a16="http://schemas.microsoft.com/office/drawing/2014/main" id="{3058EBFC-9262-4D29-BA37-C40FAE530E7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97305" y="3879492"/>
            <a:ext cx="4792121" cy="2214922"/>
          </a:xfrm>
          <a:prstGeom prst="rect">
            <a:avLst/>
          </a:prstGeom>
        </p:spPr>
      </p:pic>
      <p:sp>
        <p:nvSpPr>
          <p:cNvPr id="17" name="TextBox 16">
            <a:extLst>
              <a:ext uri="{FF2B5EF4-FFF2-40B4-BE49-F238E27FC236}">
                <a16:creationId xmlns:a16="http://schemas.microsoft.com/office/drawing/2014/main" id="{11149854-1460-4063-ACB4-CF921A7CA45D}"/>
              </a:ext>
            </a:extLst>
          </p:cNvPr>
          <p:cNvSpPr txBox="1"/>
          <p:nvPr/>
        </p:nvSpPr>
        <p:spPr>
          <a:xfrm>
            <a:off x="997305" y="5848193"/>
            <a:ext cx="1870586"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rPr>
              <a:t>Thad </a:t>
            </a:r>
            <a:r>
              <a:rPr kumimoji="0" lang="en-US" sz="1000" b="0" i="0" u="none" strike="noStrike" kern="0" cap="none" spc="0" normalizeH="0" baseline="0" noProof="0" dirty="0" err="1">
                <a:ln>
                  <a:noFill/>
                </a:ln>
                <a:solidFill>
                  <a:schemeClr val="bg1"/>
                </a:solidFill>
                <a:effectLst/>
                <a:uLnTx/>
                <a:uFillTx/>
              </a:rPr>
              <a:t>Zajdowicz</a:t>
            </a:r>
            <a:r>
              <a:rPr kumimoji="0" lang="en-US" sz="1000" b="0" i="0" u="none" strike="noStrike" kern="0" cap="none" spc="0" normalizeH="0" baseline="0" noProof="0" dirty="0">
                <a:ln>
                  <a:noFill/>
                </a:ln>
                <a:solidFill>
                  <a:schemeClr val="bg1"/>
                </a:solidFill>
                <a:effectLst/>
                <a:uLnTx/>
                <a:uFillTx/>
              </a:rPr>
              <a:t> (Flickr)</a:t>
            </a:r>
          </a:p>
        </p:txBody>
      </p:sp>
    </p:spTree>
    <p:extLst>
      <p:ext uri="{BB962C8B-B14F-4D97-AF65-F5344CB8AC3E}">
        <p14:creationId xmlns:p14="http://schemas.microsoft.com/office/powerpoint/2010/main" val="615808787"/>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EB027C9-563A-4489-AC30-4E98F34C00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74404" y="1845734"/>
            <a:ext cx="2208967" cy="1922890"/>
          </a:xfrm>
          <a:prstGeom prst="rect">
            <a:avLst/>
          </a:prstGeom>
        </p:spPr>
      </p:pic>
      <p:sp>
        <p:nvSpPr>
          <p:cNvPr id="2" name="Title 1"/>
          <p:cNvSpPr>
            <a:spLocks noGrp="1"/>
          </p:cNvSpPr>
          <p:nvPr>
            <p:ph type="title"/>
          </p:nvPr>
        </p:nvSpPr>
        <p:spPr/>
        <p:txBody>
          <a:bodyPr/>
          <a:lstStyle/>
          <a:p>
            <a:r>
              <a:rPr lang="en-US" dirty="0"/>
              <a:t>Example from United States</a:t>
            </a:r>
          </a:p>
        </p:txBody>
      </p:sp>
      <p:sp>
        <p:nvSpPr>
          <p:cNvPr id="3" name="Content Placeholder 2"/>
          <p:cNvSpPr>
            <a:spLocks noGrp="1"/>
          </p:cNvSpPr>
          <p:nvPr>
            <p:ph idx="1"/>
          </p:nvPr>
        </p:nvSpPr>
        <p:spPr>
          <a:xfrm>
            <a:off x="1097280" y="2503714"/>
            <a:ext cx="5361577" cy="3365380"/>
          </a:xfrm>
        </p:spPr>
        <p:txBody>
          <a:bodyPr>
            <a:normAutofit/>
          </a:bodyPr>
          <a:lstStyle/>
          <a:p>
            <a:pPr>
              <a:buClrTx/>
              <a:buFont typeface="Wingdings" panose="05000000000000000000" pitchFamily="2" charset="2"/>
              <a:buChar char="§"/>
            </a:pPr>
            <a:r>
              <a:rPr lang="en-US" sz="4000" dirty="0"/>
              <a:t>Feral Pigs ≈ 9 million</a:t>
            </a:r>
          </a:p>
          <a:p>
            <a:pPr>
              <a:buClrTx/>
              <a:buFont typeface="Wingdings" panose="05000000000000000000" pitchFamily="2" charset="2"/>
              <a:buChar char="§"/>
            </a:pPr>
            <a:r>
              <a:rPr lang="en-US" sz="4000" dirty="0"/>
              <a:t>Feral Cats ≈ 90 million</a:t>
            </a:r>
          </a:p>
          <a:p>
            <a:pPr>
              <a:buClrTx/>
              <a:buFont typeface="Wingdings" panose="05000000000000000000" pitchFamily="2" charset="2"/>
              <a:buChar char="§"/>
            </a:pPr>
            <a:r>
              <a:rPr lang="en-US" sz="4000" dirty="0"/>
              <a:t>Feral Horses ≈ 98,000</a:t>
            </a:r>
          </a:p>
        </p:txBody>
      </p:sp>
      <p:pic>
        <p:nvPicPr>
          <p:cNvPr id="11" name="Picture 10" descr="A group of horses in a field&#10;&#10;Description automatically generated with medium confidence">
            <a:extLst>
              <a:ext uri="{FF2B5EF4-FFF2-40B4-BE49-F238E27FC236}">
                <a16:creationId xmlns:a16="http://schemas.microsoft.com/office/drawing/2014/main" id="{15DEB0A8-E3F6-41F1-820C-FC89F949CD8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74404" y="3839613"/>
            <a:ext cx="4998720" cy="2231218"/>
          </a:xfrm>
          <a:prstGeom prst="rect">
            <a:avLst/>
          </a:prstGeom>
        </p:spPr>
      </p:pic>
      <p:sp>
        <p:nvSpPr>
          <p:cNvPr id="13" name="TextBox 12">
            <a:extLst>
              <a:ext uri="{FF2B5EF4-FFF2-40B4-BE49-F238E27FC236}">
                <a16:creationId xmlns:a16="http://schemas.microsoft.com/office/drawing/2014/main" id="{01285678-7AB0-49A1-9C24-AC83E5EE91F2}"/>
              </a:ext>
            </a:extLst>
          </p:cNvPr>
          <p:cNvSpPr txBox="1"/>
          <p:nvPr/>
        </p:nvSpPr>
        <p:spPr>
          <a:xfrm>
            <a:off x="6894249" y="5847782"/>
            <a:ext cx="9144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err="1">
                <a:ln>
                  <a:noFill/>
                </a:ln>
                <a:solidFill>
                  <a:schemeClr val="bg1"/>
                </a:solidFill>
                <a:effectLst/>
                <a:uLnTx/>
                <a:uFillTx/>
              </a:rPr>
              <a:t>BLM.gov</a:t>
            </a:r>
            <a:endParaRPr kumimoji="0" lang="en-US" sz="1000" b="0" i="0" u="none" strike="noStrike" kern="0" cap="none" spc="0" normalizeH="0" baseline="0" noProof="0" dirty="0">
              <a:ln>
                <a:noFill/>
              </a:ln>
              <a:solidFill>
                <a:schemeClr val="bg1"/>
              </a:solidFill>
              <a:effectLst/>
              <a:uLnTx/>
              <a:uFillTx/>
            </a:endParaRPr>
          </a:p>
        </p:txBody>
      </p:sp>
      <p:pic>
        <p:nvPicPr>
          <p:cNvPr id="20" name="Picture 19" descr="A picture containing outdoor, rock, mammal, rocky&#10;&#10;Description automatically generated">
            <a:extLst>
              <a:ext uri="{FF2B5EF4-FFF2-40B4-BE49-F238E27FC236}">
                <a16:creationId xmlns:a16="http://schemas.microsoft.com/office/drawing/2014/main" id="{7DE578F9-B8BD-4675-8384-CFC77B7EAB6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65236" y="1847649"/>
            <a:ext cx="2707888" cy="1962050"/>
          </a:xfrm>
          <a:prstGeom prst="rect">
            <a:avLst/>
          </a:prstGeom>
        </p:spPr>
      </p:pic>
      <p:sp>
        <p:nvSpPr>
          <p:cNvPr id="17" name="TextBox 16">
            <a:extLst>
              <a:ext uri="{FF2B5EF4-FFF2-40B4-BE49-F238E27FC236}">
                <a16:creationId xmlns:a16="http://schemas.microsoft.com/office/drawing/2014/main" id="{D69BD611-479A-4794-A9D7-FAD40EFF3FD6}"/>
              </a:ext>
            </a:extLst>
          </p:cNvPr>
          <p:cNvSpPr txBox="1"/>
          <p:nvPr/>
        </p:nvSpPr>
        <p:spPr>
          <a:xfrm>
            <a:off x="9177248" y="3572872"/>
            <a:ext cx="1870586"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rPr>
              <a:t>Daniel Ramirez (Flickr)</a:t>
            </a:r>
          </a:p>
        </p:txBody>
      </p:sp>
      <p:sp>
        <p:nvSpPr>
          <p:cNvPr id="15" name="TextBox 14">
            <a:extLst>
              <a:ext uri="{FF2B5EF4-FFF2-40B4-BE49-F238E27FC236}">
                <a16:creationId xmlns:a16="http://schemas.microsoft.com/office/drawing/2014/main" id="{941BBCBD-F78F-4A75-9482-6A09A09B8ABD}"/>
              </a:ext>
            </a:extLst>
          </p:cNvPr>
          <p:cNvSpPr txBox="1"/>
          <p:nvPr/>
        </p:nvSpPr>
        <p:spPr>
          <a:xfrm>
            <a:off x="6820662" y="3578435"/>
            <a:ext cx="1426328"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rPr>
              <a:t>US </a:t>
            </a:r>
            <a:r>
              <a:rPr lang="en-US" sz="1000" kern="0" dirty="0">
                <a:solidFill>
                  <a:schemeClr val="bg1"/>
                </a:solidFill>
              </a:rPr>
              <a:t>Fish &amp; Wildlife</a:t>
            </a:r>
            <a:endParaRPr kumimoji="0" lang="en-US" sz="10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2220049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from around the world</a:t>
            </a:r>
          </a:p>
        </p:txBody>
      </p:sp>
      <p:pic>
        <p:nvPicPr>
          <p:cNvPr id="4"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768463" y="1896778"/>
            <a:ext cx="4035730" cy="3343199"/>
          </a:xfrm>
          <a:prstGeom prst="rect">
            <a:avLst/>
          </a:prstGeom>
        </p:spPr>
      </p:pic>
      <p:pic>
        <p:nvPicPr>
          <p:cNvPr id="5" name="Picture 4"/>
          <p:cNvPicPr>
            <a:picLocks noChangeAspect="1"/>
          </p:cNvPicPr>
          <p:nvPr/>
        </p:nvPicPr>
        <p:blipFill>
          <a:blip r:embed="rId4"/>
          <a:stretch>
            <a:fillRect/>
          </a:stretch>
        </p:blipFill>
        <p:spPr>
          <a:xfrm>
            <a:off x="1569922" y="2667261"/>
            <a:ext cx="4526078" cy="3394559"/>
          </a:xfrm>
          <a:prstGeom prst="rect">
            <a:avLst/>
          </a:prstGeom>
        </p:spPr>
      </p:pic>
      <p:sp>
        <p:nvSpPr>
          <p:cNvPr id="6" name="TextBox 5"/>
          <p:cNvSpPr txBox="1"/>
          <p:nvPr/>
        </p:nvSpPr>
        <p:spPr>
          <a:xfrm>
            <a:off x="7369723" y="5239978"/>
            <a:ext cx="4253653" cy="584775"/>
          </a:xfrm>
          <a:prstGeom prst="rect">
            <a:avLst/>
          </a:prstGeom>
          <a:noFill/>
        </p:spPr>
        <p:txBody>
          <a:bodyPr wrap="square" rtlCol="0">
            <a:spAutoFit/>
          </a:bodyPr>
          <a:lstStyle/>
          <a:p>
            <a:r>
              <a:rPr lang="en-US" sz="3200" dirty="0"/>
              <a:t>Feral Cattle: Venezuela </a:t>
            </a:r>
          </a:p>
        </p:txBody>
      </p:sp>
      <p:sp>
        <p:nvSpPr>
          <p:cNvPr id="7" name="TextBox 6"/>
          <p:cNvSpPr txBox="1"/>
          <p:nvPr/>
        </p:nvSpPr>
        <p:spPr>
          <a:xfrm>
            <a:off x="1791547" y="2082486"/>
            <a:ext cx="4526078" cy="584775"/>
          </a:xfrm>
          <a:prstGeom prst="rect">
            <a:avLst/>
          </a:prstGeom>
          <a:noFill/>
        </p:spPr>
        <p:txBody>
          <a:bodyPr wrap="square" rtlCol="0">
            <a:spAutoFit/>
          </a:bodyPr>
          <a:lstStyle/>
          <a:p>
            <a:r>
              <a:rPr lang="en-US" sz="3200" dirty="0"/>
              <a:t>Feral Goats: New Zealand</a:t>
            </a:r>
          </a:p>
        </p:txBody>
      </p:sp>
      <p:sp>
        <p:nvSpPr>
          <p:cNvPr id="8" name="TextBox 7"/>
          <p:cNvSpPr txBox="1"/>
          <p:nvPr/>
        </p:nvSpPr>
        <p:spPr>
          <a:xfrm>
            <a:off x="1525019" y="5824753"/>
            <a:ext cx="1490133" cy="276999"/>
          </a:xfrm>
          <a:prstGeom prst="rect">
            <a:avLst/>
          </a:prstGeom>
          <a:noFill/>
        </p:spPr>
        <p:txBody>
          <a:bodyPr wrap="square" rtlCol="0">
            <a:spAutoFit/>
          </a:bodyPr>
          <a:lstStyle/>
          <a:p>
            <a:r>
              <a:rPr lang="en-US" sz="1200" dirty="0">
                <a:solidFill>
                  <a:schemeClr val="bg1"/>
                </a:solidFill>
              </a:rPr>
              <a:t>Doc.nz</a:t>
            </a:r>
          </a:p>
        </p:txBody>
      </p:sp>
    </p:spTree>
    <p:extLst>
      <p:ext uri="{BB962C8B-B14F-4D97-AF65-F5344CB8AC3E}">
        <p14:creationId xmlns:p14="http://schemas.microsoft.com/office/powerpoint/2010/main" val="11782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Wild Horses a Challenge?</a:t>
            </a:r>
          </a:p>
        </p:txBody>
      </p:sp>
      <p:sp>
        <p:nvSpPr>
          <p:cNvPr id="3" name="Content Placeholder 2"/>
          <p:cNvSpPr>
            <a:spLocks noGrp="1"/>
          </p:cNvSpPr>
          <p:nvPr>
            <p:ph idx="1"/>
          </p:nvPr>
        </p:nvSpPr>
        <p:spPr>
          <a:xfrm>
            <a:off x="1097280" y="2133600"/>
            <a:ext cx="5608320" cy="3839029"/>
          </a:xfrm>
        </p:spPr>
        <p:txBody>
          <a:bodyPr vert="horz" lIns="0" tIns="45720" rIns="0" bIns="45720" rtlCol="0" anchor="t">
            <a:normAutofit fontScale="92500" lnSpcReduction="10000"/>
          </a:bodyPr>
          <a:lstStyle/>
          <a:p>
            <a:pPr marL="341313" indent="-341313">
              <a:buClrTx/>
              <a:buFont typeface="Wingdings" panose="05000000000000000000" pitchFamily="2" charset="2"/>
              <a:buChar char="§"/>
            </a:pPr>
            <a:r>
              <a:rPr lang="en-US" sz="3600" dirty="0"/>
              <a:t>Forage Needs</a:t>
            </a:r>
          </a:p>
          <a:p>
            <a:pPr marL="341313" indent="-341313">
              <a:buClrTx/>
              <a:buFont typeface="Wingdings" panose="05000000000000000000" pitchFamily="2" charset="2"/>
              <a:buChar char="§"/>
            </a:pPr>
            <a:r>
              <a:rPr lang="en-US" sz="3600" dirty="0"/>
              <a:t>Over Population</a:t>
            </a:r>
          </a:p>
          <a:p>
            <a:pPr marL="341313" indent="-341313">
              <a:buClrTx/>
              <a:buFont typeface="Wingdings" panose="05000000000000000000" pitchFamily="2" charset="2"/>
              <a:buChar char="§"/>
            </a:pPr>
            <a:r>
              <a:rPr lang="en-US" sz="3600" dirty="0"/>
              <a:t>Habitat Degradation</a:t>
            </a:r>
          </a:p>
          <a:p>
            <a:pPr marL="341313" indent="-341313">
              <a:buClrTx/>
              <a:buFont typeface="Wingdings" panose="05000000000000000000" pitchFamily="2" charset="2"/>
              <a:buChar char="§"/>
            </a:pPr>
            <a:r>
              <a:rPr lang="en-US" sz="3600" dirty="0"/>
              <a:t>Exclusion at Water Sources</a:t>
            </a:r>
          </a:p>
          <a:p>
            <a:pPr marL="341313" indent="-341313">
              <a:buClrTx/>
              <a:buFont typeface="Wingdings" panose="05000000000000000000" pitchFamily="2" charset="2"/>
              <a:buChar char="§"/>
            </a:pPr>
            <a:r>
              <a:rPr lang="en-US" sz="3600" dirty="0"/>
              <a:t> Few Management Options</a:t>
            </a:r>
          </a:p>
          <a:p>
            <a:pPr marL="633921" lvl="1" indent="-341313">
              <a:buClrTx/>
              <a:buFont typeface="Wingdings" panose="05000000000000000000" pitchFamily="2" charset="2"/>
              <a:buChar char="§"/>
            </a:pPr>
            <a:r>
              <a:rPr lang="en-US" sz="3400" dirty="0"/>
              <a:t>Laws</a:t>
            </a:r>
          </a:p>
          <a:p>
            <a:pPr marL="633921" lvl="1" indent="-341313">
              <a:buClrTx/>
              <a:buFont typeface="Wingdings" panose="05000000000000000000" pitchFamily="2" charset="2"/>
              <a:buChar char="§"/>
            </a:pPr>
            <a:r>
              <a:rPr lang="en-US" sz="3400" dirty="0"/>
              <a:t>People's Emotions</a:t>
            </a:r>
            <a:endParaRPr lang="en-US" sz="3400" dirty="0">
              <a:cs typeface="Calibri"/>
            </a:endParaRPr>
          </a:p>
        </p:txBody>
      </p:sp>
      <p:pic>
        <p:nvPicPr>
          <p:cNvPr id="9" name="Picture 8" descr="A group of horses in a field&#10;&#10;Description automatically generated with medium confidence">
            <a:extLst>
              <a:ext uri="{FF2B5EF4-FFF2-40B4-BE49-F238E27FC236}">
                <a16:creationId xmlns:a16="http://schemas.microsoft.com/office/drawing/2014/main" id="{2709BA16-45B7-4B68-BCBE-07EA8611CC87}"/>
              </a:ext>
            </a:extLst>
          </p:cNvPr>
          <p:cNvPicPr>
            <a:picLocks noChangeAspect="1"/>
          </p:cNvPicPr>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8218412" y="2036717"/>
            <a:ext cx="3113956" cy="2223326"/>
          </a:xfrm>
          <a:prstGeom prst="rect">
            <a:avLst/>
          </a:prstGeom>
        </p:spPr>
      </p:pic>
      <p:pic>
        <p:nvPicPr>
          <p:cNvPr id="11" name="Picture 10" descr="A picture containing grass, outdoor, mammal, standing&#10;&#10;Description automatically generated">
            <a:extLst>
              <a:ext uri="{FF2B5EF4-FFF2-40B4-BE49-F238E27FC236}">
                <a16:creationId xmlns:a16="http://schemas.microsoft.com/office/drawing/2014/main" id="{999B1FD2-84BF-4C6D-9B34-946193472A15}"/>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8218413" y="4359245"/>
            <a:ext cx="3113955" cy="1812955"/>
          </a:xfrm>
          <a:prstGeom prst="rect">
            <a:avLst/>
          </a:prstGeom>
        </p:spPr>
      </p:pic>
    </p:spTree>
    <p:extLst>
      <p:ext uri="{BB962C8B-B14F-4D97-AF65-F5344CB8AC3E}">
        <p14:creationId xmlns:p14="http://schemas.microsoft.com/office/powerpoint/2010/main" val="3003560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D76E92DD-98A2-4DD5-B955-2E015C5ED8B5}"/>
              </a:ext>
            </a:extLst>
          </p:cNvPr>
          <p:cNvSpPr>
            <a:spLocks noGrp="1" noChangeArrowheads="1"/>
          </p:cNvSpPr>
          <p:nvPr>
            <p:ph type="title"/>
          </p:nvPr>
        </p:nvSpPr>
        <p:spPr/>
        <p:txBody>
          <a:bodyPr/>
          <a:lstStyle/>
          <a:p>
            <a:pPr eaLnBrk="1" hangingPunct="1"/>
            <a:r>
              <a:rPr lang="en-US" altLang="en-US" dirty="0"/>
              <a:t>Wild Horse Foraging</a:t>
            </a:r>
          </a:p>
        </p:txBody>
      </p:sp>
      <p:sp>
        <p:nvSpPr>
          <p:cNvPr id="9219" name="Content Placeholder 2">
            <a:extLst>
              <a:ext uri="{FF2B5EF4-FFF2-40B4-BE49-F238E27FC236}">
                <a16:creationId xmlns:a16="http://schemas.microsoft.com/office/drawing/2014/main" id="{E7366D64-4CE3-425E-B8A3-8FFC510E1F9A}"/>
              </a:ext>
            </a:extLst>
          </p:cNvPr>
          <p:cNvSpPr>
            <a:spLocks noGrp="1" noChangeArrowheads="1"/>
          </p:cNvSpPr>
          <p:nvPr>
            <p:ph idx="1"/>
          </p:nvPr>
        </p:nvSpPr>
        <p:spPr>
          <a:xfrm>
            <a:off x="1016977" y="1737360"/>
            <a:ext cx="7067804" cy="4572000"/>
          </a:xfrm>
        </p:spPr>
        <p:txBody>
          <a:bodyPr>
            <a:normAutofit/>
          </a:bodyPr>
          <a:lstStyle/>
          <a:p>
            <a:pPr lvl="1" eaLnBrk="1" hangingPunct="1">
              <a:spcBef>
                <a:spcPts val="1200"/>
              </a:spcBef>
              <a:spcAft>
                <a:spcPts val="0"/>
              </a:spcAft>
              <a:buClrTx/>
              <a:buFont typeface="Arial" panose="020B0604020202020204" pitchFamily="34" charset="0"/>
              <a:buChar char="•"/>
            </a:pPr>
            <a:r>
              <a:rPr lang="en-US" altLang="en-US" sz="2800" dirty="0"/>
              <a:t>Wild horses are NOT ruminants – hind-gut</a:t>
            </a:r>
          </a:p>
          <a:p>
            <a:pPr marL="384048" lvl="2" indent="0">
              <a:spcBef>
                <a:spcPts val="0"/>
              </a:spcBef>
              <a:buClrTx/>
              <a:buNone/>
            </a:pPr>
            <a:r>
              <a:rPr lang="en-US" altLang="en-US" sz="2800" dirty="0"/>
              <a:t>	Eat ≈ 3 to 4% of their body weight daily</a:t>
            </a:r>
            <a:br>
              <a:rPr lang="en-US" altLang="en-US" sz="2800" dirty="0"/>
            </a:br>
            <a:r>
              <a:rPr lang="en-US" altLang="en-US" sz="2800" dirty="0"/>
              <a:t>	Can eat lower quality forage and survive</a:t>
            </a:r>
          </a:p>
          <a:p>
            <a:pPr lvl="1" eaLnBrk="1" hangingPunct="1">
              <a:spcBef>
                <a:spcPts val="1200"/>
              </a:spcBef>
              <a:buClrTx/>
              <a:buFont typeface="Arial" panose="020B0604020202020204" pitchFamily="34" charset="0"/>
              <a:buChar char="•"/>
            </a:pPr>
            <a:r>
              <a:rPr lang="en-US" altLang="en-US" sz="2800" dirty="0"/>
              <a:t>Weigh 700 to 1,000 pounds </a:t>
            </a:r>
          </a:p>
          <a:p>
            <a:pPr lvl="1" eaLnBrk="1" hangingPunct="1">
              <a:spcBef>
                <a:spcPts val="1200"/>
              </a:spcBef>
              <a:buClrTx/>
              <a:buFont typeface="Arial" panose="020B0604020202020204" pitchFamily="34" charset="0"/>
              <a:buChar char="•"/>
            </a:pPr>
            <a:r>
              <a:rPr lang="en-US" altLang="en-US" sz="2800" dirty="0"/>
              <a:t>Mouth Structure</a:t>
            </a:r>
          </a:p>
          <a:p>
            <a:pPr lvl="2">
              <a:spcBef>
                <a:spcPts val="0"/>
              </a:spcBef>
              <a:buClrTx/>
              <a:buFont typeface="Arial" panose="020B0604020202020204" pitchFamily="34" charset="0"/>
              <a:buChar char="•"/>
            </a:pPr>
            <a:r>
              <a:rPr lang="en-US" altLang="en-US" sz="2400" dirty="0"/>
              <a:t>Cows with upper dental plate</a:t>
            </a:r>
          </a:p>
          <a:p>
            <a:pPr lvl="2">
              <a:spcBef>
                <a:spcPts val="0"/>
              </a:spcBef>
              <a:buClrTx/>
              <a:buFont typeface="Arial" panose="020B0604020202020204" pitchFamily="34" charset="0"/>
              <a:buChar char="•"/>
            </a:pPr>
            <a:r>
              <a:rPr lang="en-US" altLang="en-US" sz="2400" dirty="0"/>
              <a:t>Horses with teeth top and bottom</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66104" y="854189"/>
            <a:ext cx="3424632" cy="2590535"/>
          </a:xfrm>
          <a:prstGeom prst="rect">
            <a:avLst/>
          </a:prstGeom>
        </p:spPr>
      </p:pic>
      <p:pic>
        <p:nvPicPr>
          <p:cNvPr id="5" name="Picture 4">
            <a:extLst>
              <a:ext uri="{FF2B5EF4-FFF2-40B4-BE49-F238E27FC236}">
                <a16:creationId xmlns:a16="http://schemas.microsoft.com/office/drawing/2014/main" id="{F8FC5BA6-118D-42C6-BDDC-4BB1F98D8B9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59857" y="3700130"/>
            <a:ext cx="3430879" cy="2590535"/>
          </a:xfrm>
          <a:prstGeom prst="rect">
            <a:avLst/>
          </a:prstGeom>
        </p:spPr>
      </p:pic>
      <p:cxnSp>
        <p:nvCxnSpPr>
          <p:cNvPr id="4" name="Straight Arrow Connector 3">
            <a:extLst>
              <a:ext uri="{FF2B5EF4-FFF2-40B4-BE49-F238E27FC236}">
                <a16:creationId xmlns:a16="http://schemas.microsoft.com/office/drawing/2014/main" id="{B3C2E5EA-6CD2-416F-906A-95385A91625C}"/>
              </a:ext>
            </a:extLst>
          </p:cNvPr>
          <p:cNvCxnSpPr>
            <a:cxnSpLocks/>
          </p:cNvCxnSpPr>
          <p:nvPr/>
        </p:nvCxnSpPr>
        <p:spPr>
          <a:xfrm flipV="1">
            <a:off x="5425793" y="1737360"/>
            <a:ext cx="4649503" cy="2503343"/>
          </a:xfrm>
          <a:prstGeom prst="straightConnector1">
            <a:avLst/>
          </a:prstGeom>
          <a:ln w="28575">
            <a:solidFill>
              <a:schemeClr val="bg1"/>
            </a:solidFill>
            <a:tailEnd type="arrow" w="lg" len="lg"/>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59073F86-1C36-406E-BD32-F599B179C088}"/>
              </a:ext>
            </a:extLst>
          </p:cNvPr>
          <p:cNvCxnSpPr>
            <a:cxnSpLocks/>
          </p:cNvCxnSpPr>
          <p:nvPr/>
        </p:nvCxnSpPr>
        <p:spPr>
          <a:xfrm>
            <a:off x="5864469" y="4428926"/>
            <a:ext cx="5291211" cy="579134"/>
          </a:xfrm>
          <a:prstGeom prst="straightConnector1">
            <a:avLst/>
          </a:prstGeom>
          <a:ln w="28575">
            <a:solidFill>
              <a:schemeClr val="bg1"/>
            </a:solidFill>
            <a:tailEnd type="arrow"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3111918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D76E92DD-98A2-4DD5-B955-2E015C5ED8B5}"/>
              </a:ext>
            </a:extLst>
          </p:cNvPr>
          <p:cNvSpPr>
            <a:spLocks noGrp="1" noChangeArrowheads="1"/>
          </p:cNvSpPr>
          <p:nvPr>
            <p:ph type="title"/>
          </p:nvPr>
        </p:nvSpPr>
        <p:spPr/>
        <p:txBody>
          <a:bodyPr/>
          <a:lstStyle/>
          <a:p>
            <a:pPr eaLnBrk="1" hangingPunct="1"/>
            <a:r>
              <a:rPr lang="en-US" altLang="en-US" dirty="0"/>
              <a:t>Over Population</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83214" y="2004646"/>
            <a:ext cx="5721777" cy="4233327"/>
          </a:xfrm>
          <a:prstGeom prst="rect">
            <a:avLst/>
          </a:prstGeom>
        </p:spPr>
      </p:pic>
      <p:sp>
        <p:nvSpPr>
          <p:cNvPr id="4" name="TextBox 3"/>
          <p:cNvSpPr txBox="1"/>
          <p:nvPr/>
        </p:nvSpPr>
        <p:spPr>
          <a:xfrm rot="16200000">
            <a:off x="11361570" y="5439490"/>
            <a:ext cx="1194456" cy="29238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ysClr val="windowText" lastClr="000000"/>
                </a:solidFill>
                <a:effectLst/>
                <a:uLnTx/>
                <a:uFillTx/>
              </a:rPr>
              <a:t>www.blm.gov</a:t>
            </a:r>
          </a:p>
        </p:txBody>
      </p:sp>
      <p:sp>
        <p:nvSpPr>
          <p:cNvPr id="7" name="Content Placeholder 2">
            <a:extLst>
              <a:ext uri="{FF2B5EF4-FFF2-40B4-BE49-F238E27FC236}">
                <a16:creationId xmlns:a16="http://schemas.microsoft.com/office/drawing/2014/main" id="{91F64498-B929-4143-9DC2-FC3D05C42E1D}"/>
              </a:ext>
            </a:extLst>
          </p:cNvPr>
          <p:cNvSpPr txBox="1">
            <a:spLocks noChangeArrowheads="1"/>
          </p:cNvSpPr>
          <p:nvPr/>
        </p:nvSpPr>
        <p:spPr bwMode="auto">
          <a:xfrm>
            <a:off x="1024550" y="1927991"/>
            <a:ext cx="5151279" cy="313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rgbClr val="FFC000"/>
              </a:buClr>
              <a:buSzPct val="70000"/>
              <a:buFont typeface="Wingdings" pitchFamily="2" charset="2"/>
              <a:buChar char="q"/>
              <a:defRPr sz="3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a:lstStyle>
          <a:p>
            <a:pPr eaLnBrk="1" hangingPunct="1">
              <a:spcBef>
                <a:spcPts val="1200"/>
              </a:spcBef>
              <a:buClrTx/>
              <a:buFont typeface="Wingdings" panose="05000000000000000000" pitchFamily="2" charset="2"/>
              <a:buChar char="§"/>
              <a:defRPr/>
            </a:pPr>
            <a:r>
              <a:rPr kumimoji="0" lang="en-US" altLang="en-US" sz="2800" b="0" i="0" u="none" strike="noStrike" kern="0" cap="none" spc="0" normalizeH="0" baseline="0" noProof="0" dirty="0">
                <a:ln>
                  <a:noFill/>
                </a:ln>
                <a:solidFill>
                  <a:schemeClr val="tx1"/>
                </a:solidFill>
                <a:effectLst/>
                <a:uLnTx/>
                <a:uFillTx/>
                <a:latin typeface="+mn-lt"/>
                <a:ea typeface="+mn-ea"/>
                <a:cs typeface="+mn-cs"/>
              </a:rPr>
              <a:t>Rapid </a:t>
            </a:r>
            <a:r>
              <a:rPr lang="en-US" altLang="en-US" sz="2800" kern="0" dirty="0"/>
              <a:t>population growth rates</a:t>
            </a:r>
            <a:endParaRPr kumimoji="0" lang="en-US" altLang="en-US" sz="2800" b="0" i="0" u="none" strike="noStrike" kern="0" cap="none" spc="0" normalizeH="0" baseline="0" noProof="0" dirty="0">
              <a:ln>
                <a:noFill/>
              </a:ln>
              <a:solidFill>
                <a:schemeClr val="tx1"/>
              </a:solidFill>
              <a:effectLst/>
              <a:uLnTx/>
              <a:uFillTx/>
              <a:latin typeface="+mn-lt"/>
              <a:ea typeface="+mn-ea"/>
              <a:cs typeface="+mn-cs"/>
            </a:endParaRPr>
          </a:p>
          <a:p>
            <a:pPr eaLnBrk="1" hangingPunct="1">
              <a:spcBef>
                <a:spcPts val="1200"/>
              </a:spcBef>
              <a:buClrTx/>
              <a:buFont typeface="Wingdings" panose="05000000000000000000" pitchFamily="2" charset="2"/>
              <a:buChar char="§"/>
              <a:defRPr/>
            </a:pPr>
            <a:r>
              <a:rPr kumimoji="0" lang="en-US" altLang="en-US" sz="2800" b="0" i="0" u="none" strike="noStrike" kern="0" cap="none" spc="0" normalizeH="0" baseline="0" noProof="0" dirty="0">
                <a:ln>
                  <a:noFill/>
                </a:ln>
                <a:solidFill>
                  <a:schemeClr val="tx1"/>
                </a:solidFill>
                <a:effectLst/>
                <a:uLnTx/>
                <a:uFillTx/>
                <a:latin typeface="+mn-lt"/>
                <a:ea typeface="+mn-ea"/>
                <a:cs typeface="+mn-cs"/>
              </a:rPr>
              <a:t>≈ </a:t>
            </a:r>
            <a:r>
              <a:rPr lang="en-US" altLang="en-US" sz="2800" kern="0" dirty="0"/>
              <a:t>89</a:t>
            </a:r>
            <a:r>
              <a:rPr kumimoji="0" lang="en-US" altLang="en-US" sz="2800" b="0" i="0" u="none" strike="noStrike" kern="0" cap="none" spc="0" normalizeH="0" baseline="0" noProof="0" dirty="0">
                <a:ln>
                  <a:noFill/>
                </a:ln>
                <a:solidFill>
                  <a:schemeClr val="tx1"/>
                </a:solidFill>
                <a:effectLst/>
                <a:uLnTx/>
                <a:uFillTx/>
                <a:latin typeface="+mn-lt"/>
                <a:ea typeface="+mn-ea"/>
                <a:cs typeface="+mn-cs"/>
              </a:rPr>
              <a:t>,000 wild horses and burros</a:t>
            </a:r>
          </a:p>
          <a:p>
            <a:pPr eaLnBrk="1" hangingPunct="1">
              <a:spcBef>
                <a:spcPts val="1200"/>
              </a:spcBef>
              <a:buClrTx/>
              <a:buFont typeface="Wingdings" panose="05000000000000000000" pitchFamily="2" charset="2"/>
              <a:buChar char="§"/>
              <a:defRPr/>
            </a:pPr>
            <a:r>
              <a:rPr kumimoji="0" lang="en-US" altLang="en-US" sz="2800" b="0" i="0" u="none" strike="noStrike" kern="0" cap="none" spc="0" normalizeH="0" baseline="0" noProof="0" dirty="0">
                <a:ln>
                  <a:noFill/>
                </a:ln>
                <a:solidFill>
                  <a:schemeClr val="tx1"/>
                </a:solidFill>
                <a:effectLst/>
                <a:uLnTx/>
                <a:uFillTx/>
                <a:latin typeface="+mn-lt"/>
                <a:ea typeface="+mn-ea"/>
                <a:cs typeface="+mn-cs"/>
              </a:rPr>
              <a:t>BLM estimates healthy population numbers should be </a:t>
            </a:r>
            <a:r>
              <a:rPr lang="en-US" altLang="en-US" sz="2800" kern="0" dirty="0"/>
              <a:t>≈ </a:t>
            </a:r>
            <a:r>
              <a:rPr kumimoji="0" lang="en-US" altLang="en-US" sz="2800" b="0" i="0" u="none" strike="noStrike" kern="0" cap="none" spc="0" normalizeH="0" baseline="0" noProof="0" dirty="0">
                <a:ln>
                  <a:noFill/>
                </a:ln>
                <a:solidFill>
                  <a:schemeClr val="tx1"/>
                </a:solidFill>
                <a:effectLst/>
                <a:uLnTx/>
                <a:uFillTx/>
                <a:latin typeface="+mn-lt"/>
                <a:ea typeface="+mn-ea"/>
                <a:cs typeface="+mn-cs"/>
              </a:rPr>
              <a:t>27,000</a:t>
            </a:r>
          </a:p>
        </p:txBody>
      </p:sp>
    </p:spTree>
    <p:extLst>
      <p:ext uri="{BB962C8B-B14F-4D97-AF65-F5344CB8AC3E}">
        <p14:creationId xmlns:p14="http://schemas.microsoft.com/office/powerpoint/2010/main" val="98923278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F6CA1E1-2348-4EAF-8124-40879B4CB007}"/>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0"/>
            <a:ext cx="12192000" cy="6862984"/>
          </a:xfrm>
          <a:prstGeom prst="rect">
            <a:avLst/>
          </a:prstGeom>
        </p:spPr>
      </p:pic>
      <p:sp>
        <p:nvSpPr>
          <p:cNvPr id="7" name="TextBox 6">
            <a:extLst>
              <a:ext uri="{FF2B5EF4-FFF2-40B4-BE49-F238E27FC236}">
                <a16:creationId xmlns:a16="http://schemas.microsoft.com/office/drawing/2014/main" id="{0AEBEA34-150C-4E44-A1CA-A2455FFEF618}"/>
              </a:ext>
            </a:extLst>
          </p:cNvPr>
          <p:cNvSpPr txBox="1"/>
          <p:nvPr/>
        </p:nvSpPr>
        <p:spPr>
          <a:xfrm>
            <a:off x="9850282" y="701851"/>
            <a:ext cx="1595309" cy="830997"/>
          </a:xfrm>
          <a:prstGeom prst="rect">
            <a:avLst/>
          </a:prstGeom>
          <a:solidFill>
            <a:schemeClr val="bg1"/>
          </a:solidFill>
        </p:spPr>
        <p:txBody>
          <a:bodyPr wrap="none" rtlCol="0">
            <a:spAutoFit/>
          </a:bodyPr>
          <a:lstStyle/>
          <a:p>
            <a:r>
              <a:rPr lang="en-US" sz="4800" b="1" dirty="0">
                <a:solidFill>
                  <a:schemeClr val="accent5">
                    <a:lumMod val="75000"/>
                  </a:schemeClr>
                </a:solidFill>
                <a:latin typeface="Aharoni" panose="02010803020104030203" pitchFamily="2" charset="-79"/>
                <a:cs typeface="Aharoni" panose="02010803020104030203" pitchFamily="2" charset="-79"/>
              </a:rPr>
              <a:t>98,300</a:t>
            </a:r>
          </a:p>
        </p:txBody>
      </p:sp>
    </p:spTree>
    <p:extLst>
      <p:ext uri="{BB962C8B-B14F-4D97-AF65-F5344CB8AC3E}">
        <p14:creationId xmlns:p14="http://schemas.microsoft.com/office/powerpoint/2010/main" val="2904487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D76E92DD-98A2-4DD5-B955-2E015C5ED8B5}"/>
              </a:ext>
            </a:extLst>
          </p:cNvPr>
          <p:cNvSpPr>
            <a:spLocks noGrp="1" noChangeArrowheads="1"/>
          </p:cNvSpPr>
          <p:nvPr>
            <p:ph type="title"/>
          </p:nvPr>
        </p:nvSpPr>
        <p:spPr/>
        <p:txBody>
          <a:bodyPr/>
          <a:lstStyle/>
          <a:p>
            <a:pPr eaLnBrk="1" hangingPunct="1"/>
            <a:r>
              <a:rPr lang="en-US" altLang="en-US" dirty="0"/>
              <a:t>Habitat Degradation </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713" y="1908313"/>
            <a:ext cx="6502400" cy="3657600"/>
          </a:xfrm>
          <a:prstGeom prst="rect">
            <a:avLst/>
          </a:prstGeom>
          <a:ln>
            <a:solidFill>
              <a:schemeClr val="tx1"/>
            </a:solidFill>
          </a:ln>
        </p:spPr>
      </p:pic>
      <p:sp>
        <p:nvSpPr>
          <p:cNvPr id="6" name="Rectangle 5"/>
          <p:cNvSpPr/>
          <p:nvPr/>
        </p:nvSpPr>
        <p:spPr>
          <a:xfrm>
            <a:off x="7997227" y="3550207"/>
            <a:ext cx="3362074" cy="400110"/>
          </a:xfrm>
          <a:prstGeom prst="rect">
            <a:avLst/>
          </a:prstGeom>
        </p:spPr>
        <p:txBody>
          <a:bodyPr wrap="none">
            <a:spAutoFit/>
          </a:bodyPr>
          <a:lstStyle/>
          <a:p>
            <a:r>
              <a:rPr lang="en-US" sz="2000" dirty="0"/>
              <a:t>https://youtu.be/zZqslC4hgrM</a:t>
            </a:r>
          </a:p>
        </p:txBody>
      </p:sp>
      <p:sp>
        <p:nvSpPr>
          <p:cNvPr id="7" name="TextBox 6"/>
          <p:cNvSpPr txBox="1"/>
          <p:nvPr/>
        </p:nvSpPr>
        <p:spPr>
          <a:xfrm>
            <a:off x="7394713" y="2166730"/>
            <a:ext cx="4174435" cy="954107"/>
          </a:xfrm>
          <a:prstGeom prst="rect">
            <a:avLst/>
          </a:prstGeom>
          <a:noFill/>
        </p:spPr>
        <p:txBody>
          <a:bodyPr wrap="square" rtlCol="0">
            <a:spAutoFit/>
          </a:bodyPr>
          <a:lstStyle/>
          <a:p>
            <a:pPr algn="ctr"/>
            <a:r>
              <a:rPr lang="en-US" sz="2800" dirty="0">
                <a:hlinkClick r:id="rId4"/>
              </a:rPr>
              <a:t>Healthy Horses on </a:t>
            </a:r>
          </a:p>
          <a:p>
            <a:pPr algn="ctr"/>
            <a:r>
              <a:rPr lang="en-US" sz="2800" dirty="0">
                <a:hlinkClick r:id="rId4"/>
              </a:rPr>
              <a:t>Healthy Rangelands</a:t>
            </a:r>
            <a:endParaRPr lang="en-US" sz="2800" dirty="0"/>
          </a:p>
        </p:txBody>
      </p:sp>
      <p:grpSp>
        <p:nvGrpSpPr>
          <p:cNvPr id="10" name="Group 9"/>
          <p:cNvGrpSpPr/>
          <p:nvPr/>
        </p:nvGrpSpPr>
        <p:grpSpPr>
          <a:xfrm>
            <a:off x="7234330" y="1172480"/>
            <a:ext cx="1805708" cy="1080177"/>
            <a:chOff x="7958949" y="4485736"/>
            <a:chExt cx="1805708" cy="1080177"/>
          </a:xfrm>
        </p:grpSpPr>
        <p:sp>
          <p:nvSpPr>
            <p:cNvPr id="8" name="Explosion 2 7"/>
            <p:cNvSpPr/>
            <p:nvPr/>
          </p:nvSpPr>
          <p:spPr>
            <a:xfrm>
              <a:off x="7958949" y="4485736"/>
              <a:ext cx="1754394" cy="108017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19699914">
              <a:off x="8236656" y="4746393"/>
              <a:ext cx="1528001" cy="400110"/>
            </a:xfrm>
            <a:prstGeom prst="rect">
              <a:avLst/>
            </a:prstGeom>
            <a:noFill/>
          </p:spPr>
          <p:txBody>
            <a:bodyPr wrap="square" rtlCol="0">
              <a:spAutoFit/>
            </a:bodyPr>
            <a:lstStyle/>
            <a:p>
              <a:r>
                <a:rPr lang="en-US" sz="2000" b="1" dirty="0">
                  <a:solidFill>
                    <a:srgbClr val="FFFF00"/>
                  </a:solidFill>
                </a:rPr>
                <a:t>WATCH</a:t>
              </a:r>
            </a:p>
          </p:txBody>
        </p:sp>
      </p:grpSp>
      <p:sp>
        <p:nvSpPr>
          <p:cNvPr id="11" name="TextBox 10">
            <a:extLst>
              <a:ext uri="{FF2B5EF4-FFF2-40B4-BE49-F238E27FC236}">
                <a16:creationId xmlns:a16="http://schemas.microsoft.com/office/drawing/2014/main" id="{C2F916B7-AFB3-42AD-B941-08AE187A2B42}"/>
              </a:ext>
            </a:extLst>
          </p:cNvPr>
          <p:cNvSpPr txBox="1"/>
          <p:nvPr/>
        </p:nvSpPr>
        <p:spPr>
          <a:xfrm>
            <a:off x="536713" y="5259570"/>
            <a:ext cx="728133" cy="276999"/>
          </a:xfrm>
          <a:prstGeom prst="rect">
            <a:avLst/>
          </a:prstGeom>
          <a:noFill/>
        </p:spPr>
        <p:txBody>
          <a:bodyPr wrap="square" rtlCol="0">
            <a:spAutoFit/>
          </a:bodyPr>
          <a:lstStyle/>
          <a:p>
            <a:r>
              <a:rPr lang="en-US" sz="1200" dirty="0" err="1">
                <a:solidFill>
                  <a:schemeClr val="bg1"/>
                </a:solidFill>
              </a:rPr>
              <a:t>BLM.gov</a:t>
            </a:r>
            <a:endParaRPr lang="en-US" sz="1200" dirty="0">
              <a:solidFill>
                <a:schemeClr val="bg1"/>
              </a:solidFill>
            </a:endParaRPr>
          </a:p>
        </p:txBody>
      </p:sp>
    </p:spTree>
    <p:extLst>
      <p:ext uri="{BB962C8B-B14F-4D97-AF65-F5344CB8AC3E}">
        <p14:creationId xmlns:p14="http://schemas.microsoft.com/office/powerpoint/2010/main" val="112541560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creen Recording 13">
            <a:hlinkClick r:id="" action="ppaction://media"/>
            <a:extLst>
              <a:ext uri="{FF2B5EF4-FFF2-40B4-BE49-F238E27FC236}">
                <a16:creationId xmlns:a16="http://schemas.microsoft.com/office/drawing/2014/main" id="{891C0021-83D0-4FCE-84CC-104CCABFD79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982" y="-355600"/>
            <a:ext cx="11303227" cy="6509657"/>
          </a:xfrm>
          <a:prstGeom prst="rect">
            <a:avLst/>
          </a:prstGeom>
        </p:spPr>
      </p:pic>
    </p:spTree>
    <p:extLst>
      <p:ext uri="{BB962C8B-B14F-4D97-AF65-F5344CB8AC3E}">
        <p14:creationId xmlns:p14="http://schemas.microsoft.com/office/powerpoint/2010/main" val="45309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315"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D76E92DD-98A2-4DD5-B955-2E015C5ED8B5}"/>
              </a:ext>
            </a:extLst>
          </p:cNvPr>
          <p:cNvSpPr>
            <a:spLocks noGrp="1" noChangeArrowheads="1"/>
          </p:cNvSpPr>
          <p:nvPr>
            <p:ph type="title"/>
          </p:nvPr>
        </p:nvSpPr>
        <p:spPr>
          <a:xfrm>
            <a:off x="1070775" y="848115"/>
            <a:ext cx="10058400" cy="862717"/>
          </a:xfrm>
        </p:spPr>
        <p:txBody>
          <a:bodyPr/>
          <a:lstStyle/>
          <a:p>
            <a:pPr eaLnBrk="1" hangingPunct="1"/>
            <a:r>
              <a:rPr lang="en-US" altLang="en-US" dirty="0"/>
              <a:t>Exclusion at Water Sources</a:t>
            </a:r>
          </a:p>
        </p:txBody>
      </p:sp>
      <p:sp>
        <p:nvSpPr>
          <p:cNvPr id="9219" name="Content Placeholder 2">
            <a:extLst>
              <a:ext uri="{FF2B5EF4-FFF2-40B4-BE49-F238E27FC236}">
                <a16:creationId xmlns:a16="http://schemas.microsoft.com/office/drawing/2014/main" id="{E7366D64-4CE3-425E-B8A3-8FFC510E1F9A}"/>
              </a:ext>
            </a:extLst>
          </p:cNvPr>
          <p:cNvSpPr>
            <a:spLocks noGrp="1" noChangeArrowheads="1"/>
          </p:cNvSpPr>
          <p:nvPr>
            <p:ph idx="1"/>
          </p:nvPr>
        </p:nvSpPr>
        <p:spPr>
          <a:xfrm>
            <a:off x="1195511" y="1710832"/>
            <a:ext cx="9933664" cy="4699641"/>
          </a:xfrm>
        </p:spPr>
        <p:txBody>
          <a:bodyPr/>
          <a:lstStyle/>
          <a:p>
            <a:pPr>
              <a:buClrTx/>
              <a:buFont typeface="Arial" panose="020B0604020202020204" pitchFamily="34" charset="0"/>
              <a:buChar char="•"/>
            </a:pPr>
            <a:r>
              <a:rPr lang="en-US" altLang="en-US" sz="3000" dirty="0"/>
              <a:t>High water demands (5 to 8 gallons of water once/twice daily. </a:t>
            </a:r>
          </a:p>
          <a:p>
            <a:pPr>
              <a:buClrTx/>
              <a:buFont typeface="Arial" panose="020B0604020202020204" pitchFamily="34" charset="0"/>
              <a:buChar char="•"/>
            </a:pPr>
            <a:r>
              <a:rPr lang="en-US" altLang="en-US" sz="3000" dirty="0"/>
              <a:t>Interference competition </a:t>
            </a:r>
          </a:p>
          <a:p>
            <a:pPr>
              <a:buClrTx/>
              <a:buFont typeface="Arial" panose="020B0604020202020204" pitchFamily="34" charset="0"/>
              <a:buChar char="•"/>
            </a:pPr>
            <a:endParaRPr lang="en-US" altLang="en-US" sz="3000" dirty="0"/>
          </a:p>
          <a:p>
            <a:pPr marL="471487" lvl="1" indent="0" eaLnBrk="1" hangingPunct="1">
              <a:spcBef>
                <a:spcPts val="1200"/>
              </a:spcBef>
              <a:buClrTx/>
              <a:buNone/>
            </a:pPr>
            <a:endParaRPr lang="en-US" altLang="en-US" dirty="0"/>
          </a:p>
        </p:txBody>
      </p:sp>
      <p:pic>
        <p:nvPicPr>
          <p:cNvPr id="2" name="Picture 1"/>
          <p:cNvPicPr>
            <a:picLocks noChangeAspect="1"/>
          </p:cNvPicPr>
          <p:nvPr/>
        </p:nvPicPr>
        <p:blipFill>
          <a:blip r:embed="rId3"/>
          <a:stretch>
            <a:fillRect/>
          </a:stretch>
        </p:blipFill>
        <p:spPr>
          <a:xfrm>
            <a:off x="1195511" y="2831299"/>
            <a:ext cx="4073144" cy="2984504"/>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13946" y="2817383"/>
            <a:ext cx="4418846" cy="2903511"/>
          </a:xfrm>
          <a:prstGeom prst="rect">
            <a:avLst/>
          </a:prstGeom>
        </p:spPr>
      </p:pic>
      <p:sp>
        <p:nvSpPr>
          <p:cNvPr id="4" name="TextBox 3"/>
          <p:cNvSpPr txBox="1"/>
          <p:nvPr/>
        </p:nvSpPr>
        <p:spPr>
          <a:xfrm>
            <a:off x="1195511" y="5500908"/>
            <a:ext cx="1524000"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rPr>
              <a:t>Idfg.Idaho.gov</a:t>
            </a:r>
          </a:p>
        </p:txBody>
      </p:sp>
      <p:sp>
        <p:nvSpPr>
          <p:cNvPr id="7" name="TextBox 6"/>
          <p:cNvSpPr txBox="1"/>
          <p:nvPr/>
        </p:nvSpPr>
        <p:spPr>
          <a:xfrm>
            <a:off x="6513946" y="5467259"/>
            <a:ext cx="15240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effectLst/>
                <a:uLnTx/>
                <a:uFillTx/>
              </a:rPr>
              <a:t>Idfg.Idaho.gov</a:t>
            </a:r>
          </a:p>
        </p:txBody>
      </p:sp>
      <p:sp>
        <p:nvSpPr>
          <p:cNvPr id="6" name="TextBox 5"/>
          <p:cNvSpPr txBox="1"/>
          <p:nvPr/>
        </p:nvSpPr>
        <p:spPr>
          <a:xfrm>
            <a:off x="1070776" y="5739698"/>
            <a:ext cx="4197880" cy="646331"/>
          </a:xfrm>
          <a:prstGeom prst="rect">
            <a:avLst/>
          </a:prstGeom>
          <a:noFill/>
        </p:spPr>
        <p:txBody>
          <a:bodyPr wrap="square" rtlCol="0">
            <a:spAutoFit/>
          </a:bodyPr>
          <a:lstStyle/>
          <a:p>
            <a:r>
              <a:rPr lang="en-US" dirty="0"/>
              <a:t>Feral horses excluded pronghorn at water sources</a:t>
            </a:r>
          </a:p>
        </p:txBody>
      </p:sp>
      <p:sp>
        <p:nvSpPr>
          <p:cNvPr id="11" name="TextBox 10"/>
          <p:cNvSpPr txBox="1"/>
          <p:nvPr/>
        </p:nvSpPr>
        <p:spPr>
          <a:xfrm>
            <a:off x="6499715" y="5739699"/>
            <a:ext cx="4772421" cy="646331"/>
          </a:xfrm>
          <a:prstGeom prst="rect">
            <a:avLst/>
          </a:prstGeom>
          <a:noFill/>
        </p:spPr>
        <p:txBody>
          <a:bodyPr wrap="square" rtlCol="0">
            <a:spAutoFit/>
          </a:bodyPr>
          <a:lstStyle/>
          <a:p>
            <a:r>
              <a:rPr lang="en-US" dirty="0"/>
              <a:t>Big horns chose not to use water sources being used by feral horses</a:t>
            </a:r>
          </a:p>
        </p:txBody>
      </p:sp>
    </p:spTree>
    <p:extLst>
      <p:ext uri="{BB962C8B-B14F-4D97-AF65-F5344CB8AC3E}">
        <p14:creationId xmlns:p14="http://schemas.microsoft.com/office/powerpoint/2010/main" val="148494465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People's Emotions</a:t>
            </a:r>
          </a:p>
        </p:txBody>
      </p:sp>
      <p:pic>
        <p:nvPicPr>
          <p:cNvPr id="10" name="Picture 9"/>
          <p:cNvPicPr>
            <a:picLocks noChangeAspect="1"/>
          </p:cNvPicPr>
          <p:nvPr/>
        </p:nvPicPr>
        <p:blipFill>
          <a:blip r:embed="rId3"/>
          <a:stretch>
            <a:fillRect/>
          </a:stretch>
        </p:blipFill>
        <p:spPr>
          <a:xfrm>
            <a:off x="7467600" y="1011981"/>
            <a:ext cx="3525078" cy="5093738"/>
          </a:xfrm>
          <a:prstGeom prst="rect">
            <a:avLst/>
          </a:prstGeom>
          <a:ln>
            <a:solidFill>
              <a:schemeClr val="tx1"/>
            </a:solidFill>
          </a:ln>
        </p:spPr>
      </p:pic>
      <p:sp>
        <p:nvSpPr>
          <p:cNvPr id="11" name="TextBox 10"/>
          <p:cNvSpPr txBox="1"/>
          <p:nvPr/>
        </p:nvSpPr>
        <p:spPr>
          <a:xfrm>
            <a:off x="1371600" y="2083777"/>
            <a:ext cx="5761384" cy="23083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ysClr val="windowText" lastClr="000000"/>
                </a:solidFill>
                <a:effectLst/>
                <a:uLnTx/>
                <a:uFillTx/>
              </a:rPr>
              <a:t>“You occasionally see one, and it’s the thrill of a lifetime. But mostly all you ever see is a cloud of dust after they are gone. It’s their stubborn ability to survive that makes them so remarkable.”</a:t>
            </a:r>
            <a:br>
              <a:rPr kumimoji="0" lang="en-US" sz="2400" b="0" i="1" u="none" strike="noStrike" kern="0" cap="none" spc="0" normalizeH="0" baseline="0" noProof="0" dirty="0">
                <a:ln>
                  <a:noFill/>
                </a:ln>
                <a:solidFill>
                  <a:sysClr val="windowText" lastClr="000000"/>
                </a:solidFill>
                <a:effectLst/>
                <a:uLnTx/>
                <a:uFillTx/>
              </a:rPr>
            </a:br>
            <a:r>
              <a:rPr kumimoji="0" lang="en-US" sz="2400" b="0" i="1" u="none" strike="noStrike" kern="0" cap="none" spc="0" normalizeH="0" baseline="0" noProof="0" dirty="0">
                <a:ln>
                  <a:noFill/>
                </a:ln>
                <a:solidFill>
                  <a:sysClr val="windowText" lastClr="000000"/>
                </a:solidFill>
                <a:effectLst/>
                <a:uLnTx/>
                <a:uFillTx/>
              </a:rPr>
              <a:t>— Velma “Wild Horse Annie” Johnston </a:t>
            </a:r>
          </a:p>
        </p:txBody>
      </p:sp>
    </p:spTree>
    <p:extLst>
      <p:ext uri="{BB962C8B-B14F-4D97-AF65-F5344CB8AC3E}">
        <p14:creationId xmlns:p14="http://schemas.microsoft.com/office/powerpoint/2010/main" val="3046090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D76E92DD-98A2-4DD5-B955-2E015C5ED8B5}"/>
              </a:ext>
            </a:extLst>
          </p:cNvPr>
          <p:cNvSpPr>
            <a:spLocks noGrp="1" noChangeArrowheads="1"/>
          </p:cNvSpPr>
          <p:nvPr>
            <p:ph type="title"/>
          </p:nvPr>
        </p:nvSpPr>
        <p:spPr>
          <a:xfrm>
            <a:off x="1776086" y="108872"/>
            <a:ext cx="8639827" cy="854506"/>
          </a:xfrm>
        </p:spPr>
        <p:txBody>
          <a:bodyPr>
            <a:normAutofit fontScale="90000"/>
          </a:bodyPr>
          <a:lstStyle/>
          <a:p>
            <a:pPr eaLnBrk="1" hangingPunct="1"/>
            <a:r>
              <a:rPr lang="en-US" altLang="en-US" dirty="0"/>
              <a:t>BLM Wild Horse and Burro Program</a:t>
            </a:r>
          </a:p>
        </p:txBody>
      </p:sp>
      <p:sp>
        <p:nvSpPr>
          <p:cNvPr id="9219" name="Content Placeholder 2">
            <a:extLst>
              <a:ext uri="{FF2B5EF4-FFF2-40B4-BE49-F238E27FC236}">
                <a16:creationId xmlns:a16="http://schemas.microsoft.com/office/drawing/2014/main" id="{E7366D64-4CE3-425E-B8A3-8FFC510E1F9A}"/>
              </a:ext>
            </a:extLst>
          </p:cNvPr>
          <p:cNvSpPr>
            <a:spLocks noGrp="1" noChangeArrowheads="1"/>
          </p:cNvSpPr>
          <p:nvPr>
            <p:ph idx="1"/>
          </p:nvPr>
        </p:nvSpPr>
        <p:spPr>
          <a:xfrm>
            <a:off x="418801" y="1888914"/>
            <a:ext cx="6845599" cy="4175047"/>
          </a:xfrm>
        </p:spPr>
        <p:txBody>
          <a:bodyPr>
            <a:noAutofit/>
          </a:bodyPr>
          <a:lstStyle/>
          <a:p>
            <a:pPr marL="231775" indent="-231775" eaLnBrk="1" hangingPunct="1">
              <a:spcBef>
                <a:spcPts val="1200"/>
              </a:spcBef>
              <a:buClrTx/>
              <a:buSzPct val="100000"/>
              <a:buFont typeface="Arial" panose="020B0604020202020204" pitchFamily="34" charset="0"/>
              <a:buChar char="•"/>
            </a:pPr>
            <a:r>
              <a:rPr lang="en-US" altLang="en-US" sz="2800" b="1" dirty="0"/>
              <a:t>Wild Free-Roaming Horses &amp; Burros Act </a:t>
            </a:r>
            <a:r>
              <a:rPr lang="en-US" altLang="en-US" b="1" dirty="0"/>
              <a:t>(1971)</a:t>
            </a:r>
          </a:p>
          <a:p>
            <a:pPr marL="231775" indent="-231775">
              <a:buClrTx/>
              <a:buFont typeface="Arial" panose="020B0604020202020204" pitchFamily="34" charset="0"/>
              <a:buChar char="•"/>
            </a:pPr>
            <a:r>
              <a:rPr lang="en-US" altLang="en-US" sz="2800" dirty="0"/>
              <a:t>Requires protection, management, and control of wild free-roaming horses and burros on public lands</a:t>
            </a:r>
          </a:p>
          <a:p>
            <a:pPr marL="231775" indent="-231775">
              <a:buClrTx/>
              <a:buFont typeface="Arial" panose="020B0604020202020204" pitchFamily="34" charset="0"/>
              <a:buChar char="•"/>
            </a:pPr>
            <a:r>
              <a:rPr lang="en-US" altLang="en-US" sz="2800" dirty="0"/>
              <a:t>HMA’s (Horse Management Areas)</a:t>
            </a:r>
          </a:p>
          <a:p>
            <a:pPr marL="524383" lvl="1" indent="-231775">
              <a:buClrTx/>
              <a:buFont typeface="Arial" panose="020B0604020202020204" pitchFamily="34" charset="0"/>
              <a:buChar char="•"/>
            </a:pPr>
            <a:r>
              <a:rPr kumimoji="0" lang="en-US" sz="2400" b="0" i="0" u="none" strike="noStrike" kern="0" cap="none" spc="0" normalizeH="0" baseline="0" noProof="0" dirty="0">
                <a:ln>
                  <a:noFill/>
                </a:ln>
                <a:solidFill>
                  <a:schemeClr val="tx1"/>
                </a:solidFill>
                <a:effectLst/>
                <a:uLnTx/>
                <a:uFillTx/>
                <a:latin typeface="+mn-lt"/>
                <a:ea typeface="+mn-ea"/>
                <a:cs typeface="+mn-cs"/>
              </a:rPr>
              <a:t>27 million acres of public land</a:t>
            </a:r>
            <a:endParaRPr lang="en-US" altLang="en-US" sz="2600" dirty="0"/>
          </a:p>
          <a:p>
            <a:pPr marL="231775" indent="-231775">
              <a:buClrTx/>
              <a:buFont typeface="Arial" panose="020B0604020202020204" pitchFamily="34" charset="0"/>
              <a:buChar char="•"/>
            </a:pPr>
            <a:r>
              <a:rPr lang="en-US" altLang="en-US" sz="2800" dirty="0"/>
              <a:t>AML (Appropriate Management Level)</a:t>
            </a:r>
          </a:p>
          <a:p>
            <a:pPr marL="524383" lvl="1" indent="-231775">
              <a:buClrTx/>
              <a:buFont typeface="Arial" panose="020B0604020202020204" pitchFamily="34" charset="0"/>
              <a:buChar char="•"/>
            </a:pPr>
            <a:r>
              <a:rPr lang="en-US" altLang="en-US" sz="2600" dirty="0"/>
              <a:t>Set at 26,690 animals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3523" y="84791"/>
            <a:ext cx="1272208" cy="1628123"/>
          </a:xfrm>
          <a:prstGeom prst="rect">
            <a:avLst/>
          </a:prstGeom>
        </p:spPr>
      </p:pic>
      <p:pic>
        <p:nvPicPr>
          <p:cNvPr id="5" name="Picture 4"/>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rcRect l="4759" t="3774" r="3413" b="6776"/>
          <a:stretch/>
        </p:blipFill>
        <p:spPr>
          <a:xfrm>
            <a:off x="7420423" y="1044236"/>
            <a:ext cx="4572397" cy="4524411"/>
          </a:xfrm>
          <a:prstGeom prst="rect">
            <a:avLst/>
          </a:prstGeom>
          <a:ln>
            <a:noFill/>
          </a:ln>
          <a:effectLst>
            <a:outerShdw blurRad="292100" dist="139700" dir="2700000" algn="tl" rotWithShape="0">
              <a:srgbClr val="333333">
                <a:alpha val="65000"/>
              </a:srgbClr>
            </a:outerShdw>
          </a:effectLst>
        </p:spPr>
      </p:pic>
      <p:cxnSp>
        <p:nvCxnSpPr>
          <p:cNvPr id="7" name="Straight Arrow Connector 6">
            <a:extLst>
              <a:ext uri="{FF2B5EF4-FFF2-40B4-BE49-F238E27FC236}">
                <a16:creationId xmlns:a16="http://schemas.microsoft.com/office/drawing/2014/main" id="{7D498896-0F49-480F-8BA8-2870A71DC8EB}"/>
              </a:ext>
            </a:extLst>
          </p:cNvPr>
          <p:cNvCxnSpPr>
            <a:cxnSpLocks/>
          </p:cNvCxnSpPr>
          <p:nvPr/>
        </p:nvCxnSpPr>
        <p:spPr>
          <a:xfrm flipV="1">
            <a:off x="5820229" y="3142345"/>
            <a:ext cx="2750457" cy="8998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56170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21" name="Content Placeholder 2">
            <a:extLst>
              <a:ext uri="{FF2B5EF4-FFF2-40B4-BE49-F238E27FC236}">
                <a16:creationId xmlns:a16="http://schemas.microsoft.com/office/drawing/2014/main" id="{37DC5ED3-0B9A-4AD6-84B6-F8543FEECD1A}"/>
              </a:ext>
            </a:extLst>
          </p:cNvPr>
          <p:cNvGraphicFramePr>
            <a:graphicFrameLocks noGrp="1"/>
          </p:cNvGraphicFramePr>
          <p:nvPr>
            <p:ph idx="1"/>
            <p:extLst>
              <p:ext uri="{D42A27DB-BD31-4B8C-83A1-F6EECF244321}">
                <p14:modId xmlns:p14="http://schemas.microsoft.com/office/powerpoint/2010/main" val="3395083727"/>
              </p:ext>
            </p:extLst>
          </p:nvPr>
        </p:nvGraphicFramePr>
        <p:xfrm>
          <a:off x="518638" y="1517937"/>
          <a:ext cx="7877876"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3411F59A-0765-483F-9F06-57CFA134D68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33393" y="1790007"/>
            <a:ext cx="3053806" cy="2487833"/>
          </a:xfrm>
          <a:prstGeom prst="rect">
            <a:avLst/>
          </a:prstGeom>
        </p:spPr>
      </p:pic>
      <p:pic>
        <p:nvPicPr>
          <p:cNvPr id="3" name="Picture 2" descr="A person with a horse&#10;&#10;Description automatically generated with low confidence">
            <a:extLst>
              <a:ext uri="{FF2B5EF4-FFF2-40B4-BE49-F238E27FC236}">
                <a16:creationId xmlns:a16="http://schemas.microsoft.com/office/drawing/2014/main" id="{2D5E0BD5-D85C-46BE-BB24-7CC2BE05BAB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33393" y="4387560"/>
            <a:ext cx="3053806" cy="1717766"/>
          </a:xfrm>
          <a:prstGeom prst="rect">
            <a:avLst/>
          </a:prstGeom>
        </p:spPr>
      </p:pic>
      <p:sp>
        <p:nvSpPr>
          <p:cNvPr id="10" name="TextBox 9">
            <a:extLst>
              <a:ext uri="{FF2B5EF4-FFF2-40B4-BE49-F238E27FC236}">
                <a16:creationId xmlns:a16="http://schemas.microsoft.com/office/drawing/2014/main" id="{7204A034-3D72-450D-A0F2-38EFDA60F537}"/>
              </a:ext>
            </a:extLst>
          </p:cNvPr>
          <p:cNvSpPr txBox="1"/>
          <p:nvPr/>
        </p:nvSpPr>
        <p:spPr>
          <a:xfrm>
            <a:off x="11233742" y="5828327"/>
            <a:ext cx="728133" cy="261610"/>
          </a:xfrm>
          <a:prstGeom prst="rect">
            <a:avLst/>
          </a:prstGeom>
          <a:noFill/>
        </p:spPr>
        <p:txBody>
          <a:bodyPr wrap="square" rtlCol="0">
            <a:spAutoFit/>
          </a:bodyPr>
          <a:lstStyle/>
          <a:p>
            <a:r>
              <a:rPr lang="en-US" sz="1050" dirty="0" err="1">
                <a:solidFill>
                  <a:schemeClr val="bg1"/>
                </a:solidFill>
              </a:rPr>
              <a:t>BLM.gov</a:t>
            </a:r>
            <a:endParaRPr lang="en-US" sz="1050" dirty="0">
              <a:solidFill>
                <a:schemeClr val="bg1"/>
              </a:solidFill>
            </a:endParaRPr>
          </a:p>
        </p:txBody>
      </p:sp>
      <p:sp>
        <p:nvSpPr>
          <p:cNvPr id="8" name="Title 1">
            <a:extLst>
              <a:ext uri="{FF2B5EF4-FFF2-40B4-BE49-F238E27FC236}">
                <a16:creationId xmlns:a16="http://schemas.microsoft.com/office/drawing/2014/main" id="{9494CD4A-C43F-43A2-B3AA-73D572CDD556}"/>
              </a:ext>
            </a:extLst>
          </p:cNvPr>
          <p:cNvSpPr txBox="1">
            <a:spLocks/>
          </p:cNvSpPr>
          <p:nvPr/>
        </p:nvSpPr>
        <p:spPr>
          <a:xfrm>
            <a:off x="0" y="0"/>
            <a:ext cx="10058400" cy="10261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 Solutions for Management?</a:t>
            </a:r>
          </a:p>
        </p:txBody>
      </p:sp>
    </p:spTree>
    <p:extLst>
      <p:ext uri="{BB962C8B-B14F-4D97-AF65-F5344CB8AC3E}">
        <p14:creationId xmlns:p14="http://schemas.microsoft.com/office/powerpoint/2010/main" val="204112022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sky, grass, person&#10;&#10;Description automatically generated">
            <a:extLst>
              <a:ext uri="{FF2B5EF4-FFF2-40B4-BE49-F238E27FC236}">
                <a16:creationId xmlns:a16="http://schemas.microsoft.com/office/drawing/2014/main" id="{3F3B760B-5A98-40D1-892F-CE0A748AD2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11170" y="1857427"/>
            <a:ext cx="2850705" cy="2280564"/>
          </a:xfrm>
          <a:prstGeom prst="rect">
            <a:avLst/>
          </a:prstGeom>
        </p:spPr>
      </p:pic>
      <p:graphicFrame>
        <p:nvGraphicFramePr>
          <p:cNvPr id="9221" name="Content Placeholder 2">
            <a:extLst>
              <a:ext uri="{FF2B5EF4-FFF2-40B4-BE49-F238E27FC236}">
                <a16:creationId xmlns:a16="http://schemas.microsoft.com/office/drawing/2014/main" id="{37DC5ED3-0B9A-4AD6-84B6-F8543FEECD1A}"/>
              </a:ext>
            </a:extLst>
          </p:cNvPr>
          <p:cNvGraphicFramePr>
            <a:graphicFrameLocks noGrp="1"/>
          </p:cNvGraphicFramePr>
          <p:nvPr>
            <p:ph idx="1"/>
            <p:extLst>
              <p:ext uri="{D42A27DB-BD31-4B8C-83A1-F6EECF244321}">
                <p14:modId xmlns:p14="http://schemas.microsoft.com/office/powerpoint/2010/main" val="693649863"/>
              </p:ext>
            </p:extLst>
          </p:nvPr>
        </p:nvGraphicFramePr>
        <p:xfrm>
          <a:off x="489610" y="1532272"/>
          <a:ext cx="8472962" cy="457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12" descr="A horse behind a fence&#10;&#10;Description automatically generated with medium confidence">
            <a:extLst>
              <a:ext uri="{FF2B5EF4-FFF2-40B4-BE49-F238E27FC236}">
                <a16:creationId xmlns:a16="http://schemas.microsoft.com/office/drawing/2014/main" id="{E88A17C0-5A1A-4BAE-BA8A-E12E464CB39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26082" y="4221190"/>
            <a:ext cx="2820880" cy="2003387"/>
          </a:xfrm>
          <a:prstGeom prst="rect">
            <a:avLst/>
          </a:prstGeom>
        </p:spPr>
      </p:pic>
      <p:sp>
        <p:nvSpPr>
          <p:cNvPr id="14" name="TextBox 13">
            <a:extLst>
              <a:ext uri="{FF2B5EF4-FFF2-40B4-BE49-F238E27FC236}">
                <a16:creationId xmlns:a16="http://schemas.microsoft.com/office/drawing/2014/main" id="{7B5275E7-D423-4D43-A3C2-FD61E29FDE17}"/>
              </a:ext>
            </a:extLst>
          </p:cNvPr>
          <p:cNvSpPr txBox="1"/>
          <p:nvPr/>
        </p:nvSpPr>
        <p:spPr>
          <a:xfrm>
            <a:off x="9126082" y="3896029"/>
            <a:ext cx="807993" cy="227703"/>
          </a:xfrm>
          <a:prstGeom prst="rect">
            <a:avLst/>
          </a:prstGeom>
          <a:noFill/>
        </p:spPr>
        <p:txBody>
          <a:bodyPr wrap="square" rtlCol="0">
            <a:spAutoFit/>
          </a:bodyPr>
          <a:lstStyle/>
          <a:p>
            <a:r>
              <a:rPr lang="en-US" sz="1000" dirty="0" err="1">
                <a:solidFill>
                  <a:schemeClr val="bg1"/>
                </a:solidFill>
              </a:rPr>
              <a:t>BLM.gov</a:t>
            </a:r>
            <a:endParaRPr lang="en-US" sz="1000" dirty="0">
              <a:solidFill>
                <a:schemeClr val="bg1"/>
              </a:solidFill>
            </a:endParaRPr>
          </a:p>
        </p:txBody>
      </p:sp>
      <p:sp>
        <p:nvSpPr>
          <p:cNvPr id="10" name="TextBox 9">
            <a:extLst>
              <a:ext uri="{FF2B5EF4-FFF2-40B4-BE49-F238E27FC236}">
                <a16:creationId xmlns:a16="http://schemas.microsoft.com/office/drawing/2014/main" id="{7204A034-3D72-450D-A0F2-38EFDA60F537}"/>
              </a:ext>
            </a:extLst>
          </p:cNvPr>
          <p:cNvSpPr txBox="1"/>
          <p:nvPr/>
        </p:nvSpPr>
        <p:spPr>
          <a:xfrm>
            <a:off x="11233742" y="5973467"/>
            <a:ext cx="728133" cy="261610"/>
          </a:xfrm>
          <a:prstGeom prst="rect">
            <a:avLst/>
          </a:prstGeom>
          <a:noFill/>
        </p:spPr>
        <p:txBody>
          <a:bodyPr wrap="square" rtlCol="0">
            <a:spAutoFit/>
          </a:bodyPr>
          <a:lstStyle/>
          <a:p>
            <a:pPr algn="r"/>
            <a:r>
              <a:rPr lang="en-US" sz="1050" dirty="0" err="1">
                <a:solidFill>
                  <a:schemeClr val="bg1"/>
                </a:solidFill>
              </a:rPr>
              <a:t>BLM.gov</a:t>
            </a:r>
            <a:endParaRPr lang="en-US" sz="1050" dirty="0">
              <a:solidFill>
                <a:schemeClr val="bg1"/>
              </a:solidFill>
            </a:endParaRPr>
          </a:p>
        </p:txBody>
      </p:sp>
      <p:sp>
        <p:nvSpPr>
          <p:cNvPr id="19" name="Title 1">
            <a:extLst>
              <a:ext uri="{FF2B5EF4-FFF2-40B4-BE49-F238E27FC236}">
                <a16:creationId xmlns:a16="http://schemas.microsoft.com/office/drawing/2014/main" id="{12DD621E-2BC9-4BCB-A1C3-B4F19316F4EA}"/>
              </a:ext>
            </a:extLst>
          </p:cNvPr>
          <p:cNvSpPr txBox="1">
            <a:spLocks/>
          </p:cNvSpPr>
          <p:nvPr/>
        </p:nvSpPr>
        <p:spPr>
          <a:xfrm>
            <a:off x="0" y="21951"/>
            <a:ext cx="10058400" cy="102616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 Solutions for Management?</a:t>
            </a:r>
          </a:p>
        </p:txBody>
      </p:sp>
    </p:spTree>
    <p:extLst>
      <p:ext uri="{BB962C8B-B14F-4D97-AF65-F5344CB8AC3E}">
        <p14:creationId xmlns:p14="http://schemas.microsoft.com/office/powerpoint/2010/main" val="99850121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4AEA-FC76-48F9-9C68-EE341CE08A85}"/>
              </a:ext>
            </a:extLst>
          </p:cNvPr>
          <p:cNvSpPr>
            <a:spLocks noGrp="1"/>
          </p:cNvSpPr>
          <p:nvPr>
            <p:ph type="title"/>
          </p:nvPr>
        </p:nvSpPr>
        <p:spPr>
          <a:xfrm>
            <a:off x="0" y="3531"/>
            <a:ext cx="10058400" cy="1026160"/>
          </a:xfrm>
        </p:spPr>
        <p:txBody>
          <a:bodyPr/>
          <a:lstStyle/>
          <a:p>
            <a:r>
              <a:rPr lang="en-US" dirty="0"/>
              <a:t> Solutions for Management?</a:t>
            </a:r>
          </a:p>
        </p:txBody>
      </p:sp>
      <p:pic>
        <p:nvPicPr>
          <p:cNvPr id="5" name="Picture 4">
            <a:extLst>
              <a:ext uri="{FF2B5EF4-FFF2-40B4-BE49-F238E27FC236}">
                <a16:creationId xmlns:a16="http://schemas.microsoft.com/office/drawing/2014/main" id="{76BB42FE-1B4C-4872-9E5C-8691B22A23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49622" y="516611"/>
            <a:ext cx="4919006" cy="5630188"/>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93F6C43C-B4A0-409E-A8C2-24BC130660E7}"/>
              </a:ext>
            </a:extLst>
          </p:cNvPr>
          <p:cNvSpPr txBox="1">
            <a:spLocks/>
          </p:cNvSpPr>
          <p:nvPr/>
        </p:nvSpPr>
        <p:spPr>
          <a:xfrm>
            <a:off x="717448" y="2385058"/>
            <a:ext cx="6285695" cy="4153627"/>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dirty="0"/>
              <a:t>1) Relocate removed wild horses &amp; burros to more cost-effective pasture facilities.</a:t>
            </a:r>
          </a:p>
          <a:p>
            <a:r>
              <a:rPr lang="en-US" sz="2400" dirty="0"/>
              <a:t>2) Contract with private parties to secure lower-cost leasing of land for long-term humane care of removed horses &amp;  burros.</a:t>
            </a:r>
          </a:p>
          <a:p>
            <a:r>
              <a:rPr lang="en-US" sz="2400" dirty="0"/>
              <a:t>3) Apply proven, safe and humane population control strategies to every herd that can be reached utilizing trained volunteers, Agency staff, and animal health professionals, as individual HMAs dictate to prevent repeated gathers.</a:t>
            </a:r>
          </a:p>
          <a:p>
            <a:r>
              <a:rPr lang="en-US" sz="2400" dirty="0"/>
              <a:t>4) Promote adoptions to reduce captive populations and costs.</a:t>
            </a:r>
          </a:p>
        </p:txBody>
      </p:sp>
      <p:grpSp>
        <p:nvGrpSpPr>
          <p:cNvPr id="9" name="Group 8">
            <a:extLst>
              <a:ext uri="{FF2B5EF4-FFF2-40B4-BE49-F238E27FC236}">
                <a16:creationId xmlns:a16="http://schemas.microsoft.com/office/drawing/2014/main" id="{7B616A7F-4063-4EF2-8CFC-E4F7E5584F0D}"/>
              </a:ext>
            </a:extLst>
          </p:cNvPr>
          <p:cNvGrpSpPr/>
          <p:nvPr/>
        </p:nvGrpSpPr>
        <p:grpSpPr>
          <a:xfrm>
            <a:off x="674914" y="1333041"/>
            <a:ext cx="8055429" cy="915152"/>
            <a:chOff x="0" y="6659"/>
            <a:chExt cx="8472962" cy="863460"/>
          </a:xfrm>
        </p:grpSpPr>
        <p:sp>
          <p:nvSpPr>
            <p:cNvPr id="10" name="Rectangle: Rounded Corners 9">
              <a:extLst>
                <a:ext uri="{FF2B5EF4-FFF2-40B4-BE49-F238E27FC236}">
                  <a16:creationId xmlns:a16="http://schemas.microsoft.com/office/drawing/2014/main" id="{9DECC920-E14D-43B2-89F1-D1F11A2588E8}"/>
                </a:ext>
              </a:extLst>
            </p:cNvPr>
            <p:cNvSpPr/>
            <p:nvPr/>
          </p:nvSpPr>
          <p:spPr>
            <a:xfrm>
              <a:off x="0" y="6659"/>
              <a:ext cx="8472962" cy="8634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ectangle: Rounded Corners 4">
              <a:extLst>
                <a:ext uri="{FF2B5EF4-FFF2-40B4-BE49-F238E27FC236}">
                  <a16:creationId xmlns:a16="http://schemas.microsoft.com/office/drawing/2014/main" id="{F0EFBA12-04FE-4163-96EF-E760F79D9130}"/>
                </a:ext>
              </a:extLst>
            </p:cNvPr>
            <p:cNvSpPr txBox="1"/>
            <p:nvPr/>
          </p:nvSpPr>
          <p:spPr>
            <a:xfrm>
              <a:off x="42151" y="48810"/>
              <a:ext cx="8388660" cy="7791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2800" b="1" kern="1200" dirty="0"/>
                <a:t>Legislative action supported by many organization:</a:t>
              </a:r>
            </a:p>
          </p:txBody>
        </p:sp>
      </p:grpSp>
    </p:spTree>
    <p:extLst>
      <p:ext uri="{BB962C8B-B14F-4D97-AF65-F5344CB8AC3E}">
        <p14:creationId xmlns:p14="http://schemas.microsoft.com/office/powerpoint/2010/main" val="198844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F8437FE-4707-4472-9B8F-99BA9056599C}"/>
              </a:ext>
            </a:extLst>
          </p:cNvPr>
          <p:cNvSpPr>
            <a:spLocks noGrp="1" noChangeArrowheads="1"/>
          </p:cNvSpPr>
          <p:nvPr>
            <p:ph type="ctrTitle"/>
          </p:nvPr>
        </p:nvSpPr>
        <p:spPr>
          <a:xfrm>
            <a:off x="436006" y="344979"/>
            <a:ext cx="5363308" cy="2057400"/>
          </a:xfrm>
        </p:spPr>
        <p:txBody>
          <a:bodyPr>
            <a:normAutofit fontScale="90000"/>
          </a:bodyPr>
          <a:lstStyle/>
          <a:p>
            <a:pPr eaLnBrk="1" hangingPunct="1"/>
            <a:r>
              <a:rPr lang="en-US" altLang="en-US" dirty="0"/>
              <a:t>Wild Horses &amp; Feral Animals</a:t>
            </a:r>
          </a:p>
        </p:txBody>
      </p:sp>
      <p:sp>
        <p:nvSpPr>
          <p:cNvPr id="4" name="Subtitle 12">
            <a:extLst>
              <a:ext uri="{FF2B5EF4-FFF2-40B4-BE49-F238E27FC236}">
                <a16:creationId xmlns:a16="http://schemas.microsoft.com/office/drawing/2014/main" id="{FB511873-A4BD-4A8D-AD84-6ECEB707E085}"/>
              </a:ext>
            </a:extLst>
          </p:cNvPr>
          <p:cNvSpPr>
            <a:spLocks noGrp="1"/>
          </p:cNvSpPr>
          <p:nvPr>
            <p:ph type="subTitle" idx="1"/>
          </p:nvPr>
        </p:nvSpPr>
        <p:spPr>
          <a:xfrm>
            <a:off x="1100051" y="4455621"/>
            <a:ext cx="10058400" cy="1143000"/>
          </a:xfrm>
        </p:spPr>
        <p:txBody>
          <a:bodyPr/>
          <a:lstStyle/>
          <a:p>
            <a:r>
              <a:rPr lang="en-US" dirty="0"/>
              <a:t>Rangeland Principles (REM 151)</a:t>
            </a:r>
          </a:p>
        </p:txBody>
      </p:sp>
      <p:pic>
        <p:nvPicPr>
          <p:cNvPr id="5" name="Picture 4">
            <a:extLst>
              <a:ext uri="{FF2B5EF4-FFF2-40B4-BE49-F238E27FC236}">
                <a16:creationId xmlns:a16="http://schemas.microsoft.com/office/drawing/2014/main" id="{D2270524-8F5C-477D-9739-71063BD77A4D}"/>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pic>
        <p:nvPicPr>
          <p:cNvPr id="7" name="Picture 6" descr="A group of horses in a field&#10;&#10;Description automatically generated with medium confidence">
            <a:extLst>
              <a:ext uri="{FF2B5EF4-FFF2-40B4-BE49-F238E27FC236}">
                <a16:creationId xmlns:a16="http://schemas.microsoft.com/office/drawing/2014/main" id="{B63D40F8-552A-4989-8DCA-C75EED6F72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7119" y="344979"/>
            <a:ext cx="5768875" cy="3850724"/>
          </a:xfrm>
          <a:prstGeom prst="rect">
            <a:avLst/>
          </a:prstGeom>
        </p:spPr>
      </p:pic>
      <p:sp>
        <p:nvSpPr>
          <p:cNvPr id="9" name="TextBox 8">
            <a:extLst>
              <a:ext uri="{FF2B5EF4-FFF2-40B4-BE49-F238E27FC236}">
                <a16:creationId xmlns:a16="http://schemas.microsoft.com/office/drawing/2014/main" id="{9BFBFD28-1572-4584-9C00-C4ACA8D6BE50}"/>
              </a:ext>
            </a:extLst>
          </p:cNvPr>
          <p:cNvSpPr txBox="1"/>
          <p:nvPr/>
        </p:nvSpPr>
        <p:spPr>
          <a:xfrm>
            <a:off x="10841594" y="3933247"/>
            <a:ext cx="914400" cy="26161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Blm.gov</a:t>
            </a:r>
          </a:p>
        </p:txBody>
      </p:sp>
    </p:spTree>
    <p:extLst>
      <p:ext uri="{BB962C8B-B14F-4D97-AF65-F5344CB8AC3E}">
        <p14:creationId xmlns:p14="http://schemas.microsoft.com/office/powerpoint/2010/main" val="2709627580"/>
      </p:ext>
    </p:extLst>
  </p:cSld>
  <p:clrMapOvr>
    <a:masterClrMapping/>
  </p:clrMapOvr>
  <p:transition spd="slow"/>
</p:sld>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616</TotalTime>
  <Words>1443</Words>
  <Application>Microsoft Office PowerPoint</Application>
  <PresentationFormat>Widescreen</PresentationFormat>
  <Paragraphs>163</Paragraphs>
  <Slides>17</Slides>
  <Notes>14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Aharoni</vt:lpstr>
      <vt:lpstr>Arial</vt:lpstr>
      <vt:lpstr>Arial,Sans-Serif</vt:lpstr>
      <vt:lpstr>Calibri</vt:lpstr>
      <vt:lpstr>Calibri Light</vt:lpstr>
      <vt:lpstr>Times New Roman</vt:lpstr>
      <vt:lpstr>Wingdings</vt:lpstr>
      <vt:lpstr>Wingdings,Sans-Serif</vt:lpstr>
      <vt:lpstr>Retrospect</vt:lpstr>
      <vt:lpstr>Wild Horses &amp; Feral Animals</vt:lpstr>
      <vt:lpstr>What is Feral?</vt:lpstr>
      <vt:lpstr>Example from United States</vt:lpstr>
      <vt:lpstr>Examples from around the world</vt:lpstr>
      <vt:lpstr>Why are Wild Horses a Challenge?</vt:lpstr>
      <vt:lpstr>Wild Horse Foraging</vt:lpstr>
      <vt:lpstr>Over Population</vt:lpstr>
      <vt:lpstr>PowerPoint Presentation</vt:lpstr>
      <vt:lpstr>Habitat Degradation </vt:lpstr>
      <vt:lpstr>PowerPoint Presentation</vt:lpstr>
      <vt:lpstr>Exclusion at Water Sources</vt:lpstr>
      <vt:lpstr>People's Emotions</vt:lpstr>
      <vt:lpstr>BLM Wild Horse and Burro Program</vt:lpstr>
      <vt:lpstr>PowerPoint Presentation</vt:lpstr>
      <vt:lpstr>PowerPoint Presentation</vt:lpstr>
      <vt:lpstr> Solutions for Management?</vt:lpstr>
      <vt:lpstr>Wild Horses &amp; Feral Animals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Wild Horses &amp; Feral Animals</dc:title>
  <dc:creator>sjprice94@gmail.com</dc:creator>
  <cp:lastModifiedBy>Karen L</cp:lastModifiedBy>
  <cp:revision>116</cp:revision>
  <dcterms:created xsi:type="dcterms:W3CDTF">2017-09-29T03:14:18Z</dcterms:created>
  <dcterms:modified xsi:type="dcterms:W3CDTF">2022-09-28T04:09:11Z</dcterms:modified>
</cp:coreProperties>
</file>