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1"/>
  </p:sldMasterIdLst>
  <p:notesMasterIdLst>
    <p:notesMasterId r:id="rId43"/>
  </p:notesMasterIdLst>
  <p:handoutMasterIdLst>
    <p:handoutMasterId r:id="rId44"/>
  </p:handoutMasterIdLst>
  <p:sldIdLst>
    <p:sldId id="303" r:id="rId2"/>
    <p:sldId id="304" r:id="rId3"/>
    <p:sldId id="343" r:id="rId4"/>
    <p:sldId id="345" r:id="rId5"/>
    <p:sldId id="359" r:id="rId6"/>
    <p:sldId id="305" r:id="rId7"/>
    <p:sldId id="358" r:id="rId8"/>
    <p:sldId id="356" r:id="rId9"/>
    <p:sldId id="357" r:id="rId10"/>
    <p:sldId id="306" r:id="rId11"/>
    <p:sldId id="308" r:id="rId12"/>
    <p:sldId id="309" r:id="rId13"/>
    <p:sldId id="348" r:id="rId14"/>
    <p:sldId id="349" r:id="rId15"/>
    <p:sldId id="311" r:id="rId16"/>
    <p:sldId id="312" r:id="rId17"/>
    <p:sldId id="313" r:id="rId18"/>
    <p:sldId id="314" r:id="rId19"/>
    <p:sldId id="315" r:id="rId20"/>
    <p:sldId id="316" r:id="rId21"/>
    <p:sldId id="317" r:id="rId22"/>
    <p:sldId id="360" r:id="rId23"/>
    <p:sldId id="318" r:id="rId24"/>
    <p:sldId id="353" r:id="rId25"/>
    <p:sldId id="352" r:id="rId26"/>
    <p:sldId id="354" r:id="rId27"/>
    <p:sldId id="361" r:id="rId28"/>
    <p:sldId id="326" r:id="rId29"/>
    <p:sldId id="329" r:id="rId30"/>
    <p:sldId id="321" r:id="rId31"/>
    <p:sldId id="351" r:id="rId32"/>
    <p:sldId id="350" r:id="rId33"/>
    <p:sldId id="324" r:id="rId34"/>
    <p:sldId id="325" r:id="rId35"/>
    <p:sldId id="334" r:id="rId36"/>
    <p:sldId id="335" r:id="rId37"/>
    <p:sldId id="336" r:id="rId38"/>
    <p:sldId id="337" r:id="rId39"/>
    <p:sldId id="338" r:id="rId40"/>
    <p:sldId id="339" r:id="rId41"/>
    <p:sldId id="340" r:id="rId42"/>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820000"/>
    <a:srgbClr val="FFFFFF"/>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3" autoAdjust="0"/>
    <p:restoredTop sz="93611" autoAdjust="0"/>
  </p:normalViewPr>
  <p:slideViewPr>
    <p:cSldViewPr>
      <p:cViewPr varScale="1">
        <p:scale>
          <a:sx n="66" d="100"/>
          <a:sy n="66" d="100"/>
        </p:scale>
        <p:origin x="609" y="33"/>
      </p:cViewPr>
      <p:guideLst>
        <p:guide orient="horz" pos="2160"/>
        <p:guide pos="3840"/>
      </p:guideLst>
    </p:cSldViewPr>
  </p:slideViewPr>
  <p:outlineViewPr>
    <p:cViewPr>
      <p:scale>
        <a:sx n="33" d="100"/>
        <a:sy n="33" d="100"/>
      </p:scale>
      <p:origin x="0" y="2772"/>
    </p:cViewPr>
    <p:sldLst>
      <p:sld r:id="rId1" collapse="1"/>
    </p:sldLst>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Elevation!$B$29</c:f>
              <c:strCache>
                <c:ptCount val="1"/>
                <c:pt idx="0">
                  <c:v>Cow 1</c:v>
                </c:pt>
              </c:strCache>
            </c:strRef>
          </c:tx>
          <c:spPr>
            <a:ln>
              <a:solidFill>
                <a:srgbClr val="00B0F0"/>
              </a:solidFill>
            </a:ln>
          </c:spPr>
          <c:marker>
            <c:spPr>
              <a:solidFill>
                <a:srgbClr val="00B0F0"/>
              </a:solidFill>
              <a:ln>
                <a:solidFill>
                  <a:srgbClr val="00B0F0"/>
                </a:solidFill>
              </a:ln>
            </c:spPr>
          </c:marker>
          <c:val>
            <c:numRef>
              <c:f>Elevation!$B$30:$B$42</c:f>
              <c:numCache>
                <c:formatCode>0.00</c:formatCode>
                <c:ptCount val="13"/>
                <c:pt idx="0">
                  <c:v>1410.3787473048531</c:v>
                </c:pt>
                <c:pt idx="1">
                  <c:v>1491.2127499708511</c:v>
                </c:pt>
                <c:pt idx="2">
                  <c:v>1525.9203795935462</c:v>
                </c:pt>
                <c:pt idx="3">
                  <c:v>1505.8379086354778</c:v>
                </c:pt>
                <c:pt idx="4">
                  <c:v>1499.9158439983157</c:v>
                </c:pt>
                <c:pt idx="5">
                  <c:v>1507.9770224015301</c:v>
                </c:pt>
                <c:pt idx="6">
                  <c:v>1517.7774026055347</c:v>
                </c:pt>
                <c:pt idx="7">
                  <c:v>1505.0744180227653</c:v>
                </c:pt>
                <c:pt idx="8">
                  <c:v>1455.7257570542574</c:v>
                </c:pt>
                <c:pt idx="9">
                  <c:v>1494.9379309761434</c:v>
                </c:pt>
                <c:pt idx="10">
                  <c:v>1506.4606597035888</c:v>
                </c:pt>
                <c:pt idx="11">
                  <c:v>1527.3437118530765</c:v>
                </c:pt>
                <c:pt idx="12">
                  <c:v>1498.4948589246119</c:v>
                </c:pt>
              </c:numCache>
            </c:numRef>
          </c:val>
          <c:smooth val="0"/>
          <c:extLst>
            <c:ext xmlns:c16="http://schemas.microsoft.com/office/drawing/2014/chart" uri="{C3380CC4-5D6E-409C-BE32-E72D297353CC}">
              <c16:uniqueId val="{00000000-D881-4A72-9555-1ADC1688F45F}"/>
            </c:ext>
          </c:extLst>
        </c:ser>
        <c:ser>
          <c:idx val="1"/>
          <c:order val="1"/>
          <c:tx>
            <c:strRef>
              <c:f>Elevation!$C$29</c:f>
              <c:strCache>
                <c:ptCount val="1"/>
                <c:pt idx="0">
                  <c:v>Cow 144</c:v>
                </c:pt>
              </c:strCache>
            </c:strRef>
          </c:tx>
          <c:spPr>
            <a:ln>
              <a:solidFill>
                <a:srgbClr val="00B0F0"/>
              </a:solidFill>
            </a:ln>
          </c:spPr>
          <c:marker>
            <c:spPr>
              <a:solidFill>
                <a:srgbClr val="00B0F0"/>
              </a:solidFill>
              <a:ln>
                <a:solidFill>
                  <a:srgbClr val="00B0F0"/>
                </a:solidFill>
              </a:ln>
            </c:spPr>
          </c:marker>
          <c:val>
            <c:numRef>
              <c:f>Elevation!$C$30:$C$42</c:f>
              <c:numCache>
                <c:formatCode>0.00</c:formatCode>
                <c:ptCount val="13"/>
                <c:pt idx="0">
                  <c:v>1386.7352374848215</c:v>
                </c:pt>
                <c:pt idx="1">
                  <c:v>1432.2074272516825</c:v>
                </c:pt>
                <c:pt idx="2">
                  <c:v>1461.4457842512859</c:v>
                </c:pt>
                <c:pt idx="3">
                  <c:v>1406.0186771214269</c:v>
                </c:pt>
                <c:pt idx="4">
                  <c:v>1419.2697990050906</c:v>
                </c:pt>
                <c:pt idx="5">
                  <c:v>1433.0145421949771</c:v>
                </c:pt>
                <c:pt idx="6">
                  <c:v>1426.0141063872495</c:v>
                </c:pt>
                <c:pt idx="7">
                  <c:v>1415.6179061162725</c:v>
                </c:pt>
                <c:pt idx="8">
                  <c:v>1439.8212100436606</c:v>
                </c:pt>
                <c:pt idx="9">
                  <c:v>1402.4791702998814</c:v>
                </c:pt>
                <c:pt idx="10">
                  <c:v>1410.2652975392527</c:v>
                </c:pt>
                <c:pt idx="11">
                  <c:v>1421.1982274737236</c:v>
                </c:pt>
                <c:pt idx="12">
                  <c:v>1453.2281031786679</c:v>
                </c:pt>
              </c:numCache>
            </c:numRef>
          </c:val>
          <c:smooth val="0"/>
          <c:extLst>
            <c:ext xmlns:c16="http://schemas.microsoft.com/office/drawing/2014/chart" uri="{C3380CC4-5D6E-409C-BE32-E72D297353CC}">
              <c16:uniqueId val="{00000001-D881-4A72-9555-1ADC1688F45F}"/>
            </c:ext>
          </c:extLst>
        </c:ser>
        <c:ser>
          <c:idx val="2"/>
          <c:order val="2"/>
          <c:tx>
            <c:strRef>
              <c:f>Elevation!$D$29</c:f>
              <c:strCache>
                <c:ptCount val="1"/>
                <c:pt idx="0">
                  <c:v>Cow 164</c:v>
                </c:pt>
              </c:strCache>
            </c:strRef>
          </c:tx>
          <c:spPr>
            <a:ln>
              <a:solidFill>
                <a:srgbClr val="7030A0"/>
              </a:solidFill>
            </a:ln>
          </c:spPr>
          <c:marker>
            <c:spPr>
              <a:solidFill>
                <a:srgbClr val="7030A0"/>
              </a:solidFill>
              <a:ln>
                <a:solidFill>
                  <a:srgbClr val="7030A0"/>
                </a:solidFill>
              </a:ln>
            </c:spPr>
          </c:marker>
          <c:val>
            <c:numRef>
              <c:f>Elevation!$D$30:$D$42</c:f>
              <c:numCache>
                <c:formatCode>0.00</c:formatCode>
                <c:ptCount val="13"/>
                <c:pt idx="0">
                  <c:v>1343.1817841406971</c:v>
                </c:pt>
                <c:pt idx="1">
                  <c:v>1338.4325079211351</c:v>
                </c:pt>
                <c:pt idx="2">
                  <c:v>1356.0550971350806</c:v>
                </c:pt>
                <c:pt idx="3">
                  <c:v>1352.7264995082489</c:v>
                </c:pt>
                <c:pt idx="4">
                  <c:v>1283.0987120874142</c:v>
                </c:pt>
                <c:pt idx="5">
                  <c:v>1307.5700340451378</c:v>
                </c:pt>
                <c:pt idx="6">
                  <c:v>1308.352840291019</c:v>
                </c:pt>
                <c:pt idx="7">
                  <c:v>1283.7473168196416</c:v>
                </c:pt>
                <c:pt idx="8">
                  <c:v>1313.8711411726633</c:v>
                </c:pt>
                <c:pt idx="9">
                  <c:v>1280.5451707611296</c:v>
                </c:pt>
                <c:pt idx="10">
                  <c:v>1320.1019190536406</c:v>
                </c:pt>
                <c:pt idx="11">
                  <c:v>1327.3837498412988</c:v>
                </c:pt>
                <c:pt idx="12">
                  <c:v>1342.1063154714891</c:v>
                </c:pt>
              </c:numCache>
            </c:numRef>
          </c:val>
          <c:smooth val="0"/>
          <c:extLst>
            <c:ext xmlns:c16="http://schemas.microsoft.com/office/drawing/2014/chart" uri="{C3380CC4-5D6E-409C-BE32-E72D297353CC}">
              <c16:uniqueId val="{00000002-D881-4A72-9555-1ADC1688F45F}"/>
            </c:ext>
          </c:extLst>
        </c:ser>
        <c:ser>
          <c:idx val="3"/>
          <c:order val="3"/>
          <c:tx>
            <c:strRef>
              <c:f>Elevation!$E$29</c:f>
              <c:strCache>
                <c:ptCount val="1"/>
                <c:pt idx="0">
                  <c:v>Cow 79</c:v>
                </c:pt>
              </c:strCache>
            </c:strRef>
          </c:tx>
          <c:spPr>
            <a:ln>
              <a:solidFill>
                <a:srgbClr val="7030A0"/>
              </a:solidFill>
            </a:ln>
          </c:spPr>
          <c:marker>
            <c:symbol val="circle"/>
            <c:size val="7"/>
            <c:spPr>
              <a:solidFill>
                <a:srgbClr val="7030A0"/>
              </a:solidFill>
              <a:ln>
                <a:solidFill>
                  <a:srgbClr val="7030A0"/>
                </a:solidFill>
              </a:ln>
            </c:spPr>
          </c:marker>
          <c:val>
            <c:numRef>
              <c:f>Elevation!$E$30:$E$42</c:f>
              <c:numCache>
                <c:formatCode>0.00</c:formatCode>
                <c:ptCount val="13"/>
                <c:pt idx="0">
                  <c:v>1423.2284674585999</c:v>
                </c:pt>
                <c:pt idx="1">
                  <c:v>1430.0475131946532</c:v>
                </c:pt>
                <c:pt idx="2">
                  <c:v>1357.1861356634172</c:v>
                </c:pt>
                <c:pt idx="3">
                  <c:v>1349.033014172245</c:v>
                </c:pt>
                <c:pt idx="4">
                  <c:v>1354.920129983507</c:v>
                </c:pt>
                <c:pt idx="5">
                  <c:v>1298.5385021443867</c:v>
                </c:pt>
                <c:pt idx="6">
                  <c:v>1297.0175111596307</c:v>
                </c:pt>
                <c:pt idx="7">
                  <c:v>1306.1085752921254</c:v>
                </c:pt>
                <c:pt idx="8">
                  <c:v>1319.8795081582878</c:v>
                </c:pt>
                <c:pt idx="9">
                  <c:v>1297.0520105165501</c:v>
                </c:pt>
                <c:pt idx="10">
                  <c:v>1283.5042139035243</c:v>
                </c:pt>
                <c:pt idx="11">
                  <c:v>1322.1577554122148</c:v>
                </c:pt>
                <c:pt idx="12">
                  <c:v>1324.5557243154462</c:v>
                </c:pt>
              </c:numCache>
            </c:numRef>
          </c:val>
          <c:smooth val="0"/>
          <c:extLst>
            <c:ext xmlns:c16="http://schemas.microsoft.com/office/drawing/2014/chart" uri="{C3380CC4-5D6E-409C-BE32-E72D297353CC}">
              <c16:uniqueId val="{00000003-D881-4A72-9555-1ADC1688F45F}"/>
            </c:ext>
          </c:extLst>
        </c:ser>
        <c:dLbls>
          <c:showLegendKey val="0"/>
          <c:showVal val="0"/>
          <c:showCatName val="0"/>
          <c:showSerName val="0"/>
          <c:showPercent val="0"/>
          <c:showBubbleSize val="0"/>
        </c:dLbls>
        <c:marker val="1"/>
        <c:smooth val="0"/>
        <c:axId val="143710848"/>
        <c:axId val="142279424"/>
      </c:lineChart>
      <c:catAx>
        <c:axId val="143710848"/>
        <c:scaling>
          <c:orientation val="minMax"/>
        </c:scaling>
        <c:delete val="0"/>
        <c:axPos val="b"/>
        <c:title>
          <c:tx>
            <c:rich>
              <a:bodyPr/>
              <a:lstStyle/>
              <a:p>
                <a:pPr>
                  <a:defRPr/>
                </a:pPr>
                <a:r>
                  <a:rPr lang="en-US" sz="2400"/>
                  <a:t>Week</a:t>
                </a:r>
              </a:p>
            </c:rich>
          </c:tx>
          <c:overlay val="0"/>
        </c:title>
        <c:majorTickMark val="out"/>
        <c:minorTickMark val="none"/>
        <c:tickLblPos val="nextTo"/>
        <c:spPr>
          <a:ln>
            <a:solidFill>
              <a:schemeClr val="tx1"/>
            </a:solidFill>
          </a:ln>
        </c:spPr>
        <c:txPr>
          <a:bodyPr/>
          <a:lstStyle/>
          <a:p>
            <a:pPr>
              <a:defRPr sz="1600" baseline="0"/>
            </a:pPr>
            <a:endParaRPr lang="en-US"/>
          </a:p>
        </c:txPr>
        <c:crossAx val="142279424"/>
        <c:crosses val="autoZero"/>
        <c:auto val="1"/>
        <c:lblAlgn val="ctr"/>
        <c:lblOffset val="100"/>
        <c:noMultiLvlLbl val="0"/>
      </c:catAx>
      <c:valAx>
        <c:axId val="142279424"/>
        <c:scaling>
          <c:orientation val="minMax"/>
          <c:max val="1550"/>
          <c:min val="1250"/>
        </c:scaling>
        <c:delete val="0"/>
        <c:axPos val="l"/>
        <c:majorGridlines>
          <c:spPr>
            <a:ln>
              <a:solidFill>
                <a:schemeClr val="tx1"/>
              </a:solidFill>
            </a:ln>
          </c:spPr>
        </c:majorGridlines>
        <c:minorGridlines/>
        <c:title>
          <c:tx>
            <c:rich>
              <a:bodyPr rot="-5400000" vert="horz"/>
              <a:lstStyle/>
              <a:p>
                <a:pPr>
                  <a:defRPr/>
                </a:pPr>
                <a:r>
                  <a:rPr lang="en-US" sz="2400" dirty="0"/>
                  <a:t>Elevation Use (m)</a:t>
                </a:r>
              </a:p>
            </c:rich>
          </c:tx>
          <c:overlay val="0"/>
        </c:title>
        <c:numFmt formatCode="0.00" sourceLinked="1"/>
        <c:majorTickMark val="out"/>
        <c:minorTickMark val="none"/>
        <c:tickLblPos val="nextTo"/>
        <c:spPr>
          <a:ln>
            <a:solidFill>
              <a:schemeClr val="tx1"/>
            </a:solidFill>
          </a:ln>
        </c:spPr>
        <c:txPr>
          <a:bodyPr/>
          <a:lstStyle/>
          <a:p>
            <a:pPr>
              <a:defRPr sz="1600" baseline="0"/>
            </a:pPr>
            <a:endParaRPr lang="en-US"/>
          </a:p>
        </c:txPr>
        <c:crossAx val="143710848"/>
        <c:crosses val="autoZero"/>
        <c:crossBetween val="between"/>
      </c:valAx>
      <c:spPr>
        <a:solidFill>
          <a:schemeClr val="bg1">
            <a:lumMod val="50000"/>
            <a:alpha val="40000"/>
          </a:schemeClr>
        </a:solidFill>
        <a:ln>
          <a:solidFill>
            <a:schemeClr val="tx1"/>
          </a:solidFill>
        </a:ln>
      </c:spPr>
    </c:plotArea>
    <c:legend>
      <c:legendPos val="r"/>
      <c:layout>
        <c:manualLayout>
          <c:xMode val="edge"/>
          <c:yMode val="edge"/>
          <c:x val="0.8577775590551181"/>
          <c:y val="0.27027693653677903"/>
          <c:w val="0.12972244094488189"/>
          <c:h val="0.35688202436233935"/>
        </c:manualLayout>
      </c:layout>
      <c:overlay val="0"/>
      <c:txPr>
        <a:bodyPr/>
        <a:lstStyle/>
        <a:p>
          <a:pPr>
            <a:defRPr sz="1800" baseline="0"/>
          </a:pPr>
          <a:endParaRPr lang="en-US"/>
        </a:p>
      </c:txPr>
    </c:legend>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Slope!$B$29</c:f>
              <c:strCache>
                <c:ptCount val="1"/>
                <c:pt idx="0">
                  <c:v>Cow 1</c:v>
                </c:pt>
              </c:strCache>
            </c:strRef>
          </c:tx>
          <c:spPr>
            <a:ln>
              <a:solidFill>
                <a:srgbClr val="00B0F0"/>
              </a:solidFill>
            </a:ln>
          </c:spPr>
          <c:marker>
            <c:spPr>
              <a:solidFill>
                <a:srgbClr val="00B0F0"/>
              </a:solidFill>
              <a:ln>
                <a:solidFill>
                  <a:srgbClr val="00B0F0"/>
                </a:solidFill>
              </a:ln>
            </c:spPr>
          </c:marker>
          <c:val>
            <c:numRef>
              <c:f>Slope!$B$30:$B$42</c:f>
              <c:numCache>
                <c:formatCode>0.00</c:formatCode>
                <c:ptCount val="13"/>
                <c:pt idx="0">
                  <c:v>6.6439272825440723</c:v>
                </c:pt>
                <c:pt idx="1">
                  <c:v>11.845747815494192</c:v>
                </c:pt>
                <c:pt idx="2">
                  <c:v>12.63613244499296</c:v>
                </c:pt>
                <c:pt idx="3">
                  <c:v>11.54635710035037</c:v>
                </c:pt>
                <c:pt idx="4">
                  <c:v>11.817251852332438</c:v>
                </c:pt>
                <c:pt idx="5">
                  <c:v>11.42708842640838</c:v>
                </c:pt>
                <c:pt idx="6">
                  <c:v>12.52034027412836</c:v>
                </c:pt>
                <c:pt idx="7">
                  <c:v>10.76685180745713</c:v>
                </c:pt>
                <c:pt idx="8">
                  <c:v>12.021992312234872</c:v>
                </c:pt>
                <c:pt idx="9">
                  <c:v>9.1332489594080819</c:v>
                </c:pt>
                <c:pt idx="10">
                  <c:v>13.031975699432191</c:v>
                </c:pt>
                <c:pt idx="11">
                  <c:v>10.527658317281517</c:v>
                </c:pt>
                <c:pt idx="12">
                  <c:v>10.538653882365214</c:v>
                </c:pt>
              </c:numCache>
            </c:numRef>
          </c:val>
          <c:smooth val="0"/>
          <c:extLst>
            <c:ext xmlns:c16="http://schemas.microsoft.com/office/drawing/2014/chart" uri="{C3380CC4-5D6E-409C-BE32-E72D297353CC}">
              <c16:uniqueId val="{00000000-C73E-4C6D-9320-9E753473AB06}"/>
            </c:ext>
          </c:extLst>
        </c:ser>
        <c:ser>
          <c:idx val="1"/>
          <c:order val="1"/>
          <c:tx>
            <c:strRef>
              <c:f>Slope!$C$29</c:f>
              <c:strCache>
                <c:ptCount val="1"/>
                <c:pt idx="0">
                  <c:v>Cow 144</c:v>
                </c:pt>
              </c:strCache>
            </c:strRef>
          </c:tx>
          <c:spPr>
            <a:ln>
              <a:solidFill>
                <a:srgbClr val="00B0F0"/>
              </a:solidFill>
            </a:ln>
          </c:spPr>
          <c:marker>
            <c:spPr>
              <a:solidFill>
                <a:srgbClr val="00B0F0"/>
              </a:solidFill>
              <a:ln>
                <a:solidFill>
                  <a:srgbClr val="00B0F0"/>
                </a:solidFill>
              </a:ln>
            </c:spPr>
          </c:marker>
          <c:val>
            <c:numRef>
              <c:f>Slope!$C$30:$C$42</c:f>
              <c:numCache>
                <c:formatCode>0.00</c:formatCode>
                <c:ptCount val="13"/>
                <c:pt idx="0">
                  <c:v>4.5521781872514833</c:v>
                </c:pt>
                <c:pt idx="1">
                  <c:v>11.970989397508029</c:v>
                </c:pt>
                <c:pt idx="2">
                  <c:v>12.718526105773941</c:v>
                </c:pt>
                <c:pt idx="3">
                  <c:v>10.92379587667185</c:v>
                </c:pt>
                <c:pt idx="4">
                  <c:v>9.2278979580763885</c:v>
                </c:pt>
                <c:pt idx="5">
                  <c:v>10.213542362083258</c:v>
                </c:pt>
                <c:pt idx="6">
                  <c:v>13.454897161127892</c:v>
                </c:pt>
                <c:pt idx="7">
                  <c:v>6.3466342461868317</c:v>
                </c:pt>
                <c:pt idx="8">
                  <c:v>12.163333153725436</c:v>
                </c:pt>
                <c:pt idx="9">
                  <c:v>6.759956331525065</c:v>
                </c:pt>
                <c:pt idx="10">
                  <c:v>9.9292520955417274</c:v>
                </c:pt>
                <c:pt idx="11">
                  <c:v>9.3756510652162692</c:v>
                </c:pt>
                <c:pt idx="12">
                  <c:v>12.420807462556875</c:v>
                </c:pt>
              </c:numCache>
            </c:numRef>
          </c:val>
          <c:smooth val="0"/>
          <c:extLst>
            <c:ext xmlns:c16="http://schemas.microsoft.com/office/drawing/2014/chart" uri="{C3380CC4-5D6E-409C-BE32-E72D297353CC}">
              <c16:uniqueId val="{00000001-C73E-4C6D-9320-9E753473AB06}"/>
            </c:ext>
          </c:extLst>
        </c:ser>
        <c:ser>
          <c:idx val="2"/>
          <c:order val="2"/>
          <c:tx>
            <c:strRef>
              <c:f>Slope!$D$29</c:f>
              <c:strCache>
                <c:ptCount val="1"/>
                <c:pt idx="0">
                  <c:v>Cow 164</c:v>
                </c:pt>
              </c:strCache>
            </c:strRef>
          </c:tx>
          <c:spPr>
            <a:ln>
              <a:solidFill>
                <a:srgbClr val="7030A0"/>
              </a:solidFill>
            </a:ln>
          </c:spPr>
          <c:marker>
            <c:spPr>
              <a:solidFill>
                <a:srgbClr val="7030A0"/>
              </a:solidFill>
              <a:ln>
                <a:solidFill>
                  <a:srgbClr val="7030A0"/>
                </a:solidFill>
              </a:ln>
            </c:spPr>
          </c:marker>
          <c:val>
            <c:numRef>
              <c:f>Slope!$D$30:$D$42</c:f>
              <c:numCache>
                <c:formatCode>0.00</c:formatCode>
                <c:ptCount val="13"/>
                <c:pt idx="0">
                  <c:v>5.5559641444496828</c:v>
                </c:pt>
                <c:pt idx="1">
                  <c:v>7.5121683378311657</c:v>
                </c:pt>
                <c:pt idx="2">
                  <c:v>11.243055631107515</c:v>
                </c:pt>
                <c:pt idx="3">
                  <c:v>8.8377379121349993</c:v>
                </c:pt>
                <c:pt idx="4">
                  <c:v>0.42977169159516754</c:v>
                </c:pt>
                <c:pt idx="5">
                  <c:v>4.463432533975606</c:v>
                </c:pt>
                <c:pt idx="6">
                  <c:v>4.9928707729094199</c:v>
                </c:pt>
                <c:pt idx="7">
                  <c:v>0.71813835236516632</c:v>
                </c:pt>
                <c:pt idx="8">
                  <c:v>3.3824159002150784</c:v>
                </c:pt>
                <c:pt idx="9">
                  <c:v>0.39875501137250313</c:v>
                </c:pt>
                <c:pt idx="10">
                  <c:v>4.7766877938316794</c:v>
                </c:pt>
                <c:pt idx="11">
                  <c:v>5.0733734507007764</c:v>
                </c:pt>
                <c:pt idx="12">
                  <c:v>6.6543530924570042</c:v>
                </c:pt>
              </c:numCache>
            </c:numRef>
          </c:val>
          <c:smooth val="0"/>
          <c:extLst>
            <c:ext xmlns:c16="http://schemas.microsoft.com/office/drawing/2014/chart" uri="{C3380CC4-5D6E-409C-BE32-E72D297353CC}">
              <c16:uniqueId val="{00000002-C73E-4C6D-9320-9E753473AB06}"/>
            </c:ext>
          </c:extLst>
        </c:ser>
        <c:ser>
          <c:idx val="3"/>
          <c:order val="3"/>
          <c:tx>
            <c:strRef>
              <c:f>Slope!$E$29</c:f>
              <c:strCache>
                <c:ptCount val="1"/>
                <c:pt idx="0">
                  <c:v>Cow 79</c:v>
                </c:pt>
              </c:strCache>
            </c:strRef>
          </c:tx>
          <c:spPr>
            <a:ln>
              <a:solidFill>
                <a:srgbClr val="7030A0"/>
              </a:solidFill>
            </a:ln>
          </c:spPr>
          <c:marker>
            <c:symbol val="circle"/>
            <c:size val="7"/>
            <c:spPr>
              <a:solidFill>
                <a:srgbClr val="7030A0"/>
              </a:solidFill>
              <a:ln>
                <a:solidFill>
                  <a:srgbClr val="7030A0"/>
                </a:solidFill>
              </a:ln>
            </c:spPr>
          </c:marker>
          <c:val>
            <c:numRef>
              <c:f>Slope!$E$30:$E$42</c:f>
              <c:numCache>
                <c:formatCode>0.00</c:formatCode>
                <c:ptCount val="13"/>
                <c:pt idx="0">
                  <c:v>7.827183022466051</c:v>
                </c:pt>
                <c:pt idx="1">
                  <c:v>10.82275959120039</c:v>
                </c:pt>
                <c:pt idx="2">
                  <c:v>7.1357711625529383</c:v>
                </c:pt>
                <c:pt idx="3">
                  <c:v>5.501298640642684</c:v>
                </c:pt>
                <c:pt idx="4">
                  <c:v>3.504740214806088</c:v>
                </c:pt>
                <c:pt idx="5">
                  <c:v>2.0837963955982879</c:v>
                </c:pt>
                <c:pt idx="6">
                  <c:v>2.7954400414361187</c:v>
                </c:pt>
                <c:pt idx="7">
                  <c:v>2.642524871369802</c:v>
                </c:pt>
                <c:pt idx="8">
                  <c:v>3.9371732062260967</c:v>
                </c:pt>
                <c:pt idx="9">
                  <c:v>3.2418760214976894</c:v>
                </c:pt>
                <c:pt idx="10">
                  <c:v>0.55887142955810987</c:v>
                </c:pt>
                <c:pt idx="11">
                  <c:v>5.3204285583168032</c:v>
                </c:pt>
                <c:pt idx="12">
                  <c:v>5.4483158202982453</c:v>
                </c:pt>
              </c:numCache>
            </c:numRef>
          </c:val>
          <c:smooth val="0"/>
          <c:extLst>
            <c:ext xmlns:c16="http://schemas.microsoft.com/office/drawing/2014/chart" uri="{C3380CC4-5D6E-409C-BE32-E72D297353CC}">
              <c16:uniqueId val="{00000003-C73E-4C6D-9320-9E753473AB06}"/>
            </c:ext>
          </c:extLst>
        </c:ser>
        <c:dLbls>
          <c:showLegendKey val="0"/>
          <c:showVal val="0"/>
          <c:showCatName val="0"/>
          <c:showSerName val="0"/>
          <c:showPercent val="0"/>
          <c:showBubbleSize val="0"/>
        </c:dLbls>
        <c:marker val="1"/>
        <c:smooth val="0"/>
        <c:axId val="142467072"/>
        <c:axId val="142469376"/>
      </c:lineChart>
      <c:catAx>
        <c:axId val="142467072"/>
        <c:scaling>
          <c:orientation val="minMax"/>
        </c:scaling>
        <c:delete val="0"/>
        <c:axPos val="b"/>
        <c:title>
          <c:tx>
            <c:rich>
              <a:bodyPr/>
              <a:lstStyle/>
              <a:p>
                <a:pPr>
                  <a:defRPr/>
                </a:pPr>
                <a:r>
                  <a:rPr lang="en-US" sz="2400"/>
                  <a:t>Week</a:t>
                </a:r>
              </a:p>
            </c:rich>
          </c:tx>
          <c:overlay val="0"/>
        </c:title>
        <c:majorTickMark val="out"/>
        <c:minorTickMark val="none"/>
        <c:tickLblPos val="nextTo"/>
        <c:spPr>
          <a:ln>
            <a:solidFill>
              <a:schemeClr val="tx1"/>
            </a:solidFill>
          </a:ln>
        </c:spPr>
        <c:txPr>
          <a:bodyPr/>
          <a:lstStyle/>
          <a:p>
            <a:pPr>
              <a:defRPr sz="1600" baseline="0"/>
            </a:pPr>
            <a:endParaRPr lang="en-US"/>
          </a:p>
        </c:txPr>
        <c:crossAx val="142469376"/>
        <c:crosses val="autoZero"/>
        <c:auto val="1"/>
        <c:lblAlgn val="ctr"/>
        <c:lblOffset val="100"/>
        <c:noMultiLvlLbl val="0"/>
      </c:catAx>
      <c:valAx>
        <c:axId val="142469376"/>
        <c:scaling>
          <c:orientation val="minMax"/>
        </c:scaling>
        <c:delete val="0"/>
        <c:axPos val="l"/>
        <c:majorGridlines>
          <c:spPr>
            <a:ln>
              <a:solidFill>
                <a:schemeClr val="tx1"/>
              </a:solidFill>
            </a:ln>
          </c:spPr>
        </c:majorGridlines>
        <c:minorGridlines/>
        <c:title>
          <c:tx>
            <c:rich>
              <a:bodyPr rot="-5400000" vert="horz"/>
              <a:lstStyle/>
              <a:p>
                <a:pPr>
                  <a:defRPr/>
                </a:pPr>
                <a:r>
                  <a:rPr lang="en-US" sz="2400" dirty="0"/>
                  <a:t>Slope Use (%)</a:t>
                </a:r>
              </a:p>
            </c:rich>
          </c:tx>
          <c:overlay val="0"/>
        </c:title>
        <c:numFmt formatCode="0.00" sourceLinked="1"/>
        <c:majorTickMark val="out"/>
        <c:minorTickMark val="none"/>
        <c:tickLblPos val="nextTo"/>
        <c:spPr>
          <a:ln>
            <a:solidFill>
              <a:schemeClr val="tx1"/>
            </a:solidFill>
          </a:ln>
        </c:spPr>
        <c:txPr>
          <a:bodyPr/>
          <a:lstStyle/>
          <a:p>
            <a:pPr>
              <a:defRPr sz="1600" baseline="0"/>
            </a:pPr>
            <a:endParaRPr lang="en-US"/>
          </a:p>
        </c:txPr>
        <c:crossAx val="142467072"/>
        <c:crosses val="autoZero"/>
        <c:crossBetween val="between"/>
      </c:valAx>
      <c:spPr>
        <a:solidFill>
          <a:schemeClr val="bg1">
            <a:lumMod val="50000"/>
            <a:alpha val="40000"/>
          </a:schemeClr>
        </a:solidFill>
        <a:ln>
          <a:solidFill>
            <a:schemeClr val="tx1"/>
          </a:solidFill>
        </a:ln>
      </c:spPr>
    </c:plotArea>
    <c:legend>
      <c:legendPos val="r"/>
      <c:layout>
        <c:manualLayout>
          <c:xMode val="edge"/>
          <c:yMode val="edge"/>
          <c:x val="0.86194422572178475"/>
          <c:y val="0.26386668012652265"/>
          <c:w val="0.12972244094488189"/>
          <c:h val="0.34619826367857864"/>
        </c:manualLayout>
      </c:layout>
      <c:overlay val="0"/>
      <c:txPr>
        <a:bodyPr/>
        <a:lstStyle/>
        <a:p>
          <a:pPr>
            <a:defRPr sz="1800" baseline="0"/>
          </a:pPr>
          <a:endParaRPr lang="en-US"/>
        </a:p>
      </c:txPr>
    </c:legend>
    <c:plotVisOnly val="1"/>
    <c:dispBlanksAs val="gap"/>
    <c:showDLblsOverMax val="0"/>
  </c:chart>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kmperDay!$B$29</c:f>
              <c:strCache>
                <c:ptCount val="1"/>
                <c:pt idx="0">
                  <c:v>Cow 1</c:v>
                </c:pt>
              </c:strCache>
            </c:strRef>
          </c:tx>
          <c:spPr>
            <a:ln>
              <a:solidFill>
                <a:srgbClr val="00B0F0"/>
              </a:solidFill>
            </a:ln>
          </c:spPr>
          <c:marker>
            <c:spPr>
              <a:solidFill>
                <a:srgbClr val="00B0F0"/>
              </a:solidFill>
              <a:ln>
                <a:solidFill>
                  <a:srgbClr val="00B0F0"/>
                </a:solidFill>
              </a:ln>
            </c:spPr>
          </c:marker>
          <c:val>
            <c:numRef>
              <c:f>kmperDay!$B$30:$B$42</c:f>
              <c:numCache>
                <c:formatCode>0.00</c:formatCode>
                <c:ptCount val="13"/>
                <c:pt idx="0">
                  <c:v>2.1278877513064929</c:v>
                </c:pt>
                <c:pt idx="1">
                  <c:v>2.3592467200553884</c:v>
                </c:pt>
                <c:pt idx="2">
                  <c:v>1.7991991728360797</c:v>
                </c:pt>
                <c:pt idx="3">
                  <c:v>2.0292630870445181</c:v>
                </c:pt>
                <c:pt idx="4">
                  <c:v>2.2511125767078273</c:v>
                </c:pt>
                <c:pt idx="5">
                  <c:v>1.9965861288965021</c:v>
                </c:pt>
                <c:pt idx="6">
                  <c:v>2.0524647290754929</c:v>
                </c:pt>
                <c:pt idx="7">
                  <c:v>2.4490710907103335</c:v>
                </c:pt>
                <c:pt idx="8">
                  <c:v>2.066610891146055</c:v>
                </c:pt>
                <c:pt idx="9">
                  <c:v>1.9071323337329862</c:v>
                </c:pt>
                <c:pt idx="10">
                  <c:v>2.5418111800754852</c:v>
                </c:pt>
                <c:pt idx="11">
                  <c:v>2.7779811451331611</c:v>
                </c:pt>
                <c:pt idx="12">
                  <c:v>2.2161442461751832</c:v>
                </c:pt>
              </c:numCache>
            </c:numRef>
          </c:val>
          <c:smooth val="0"/>
          <c:extLst>
            <c:ext xmlns:c16="http://schemas.microsoft.com/office/drawing/2014/chart" uri="{C3380CC4-5D6E-409C-BE32-E72D297353CC}">
              <c16:uniqueId val="{00000000-356A-4672-99F0-DB89D1DF1123}"/>
            </c:ext>
          </c:extLst>
        </c:ser>
        <c:ser>
          <c:idx val="1"/>
          <c:order val="1"/>
          <c:tx>
            <c:strRef>
              <c:f>kmperDay!$C$29</c:f>
              <c:strCache>
                <c:ptCount val="1"/>
                <c:pt idx="0">
                  <c:v>Cow 144</c:v>
                </c:pt>
              </c:strCache>
            </c:strRef>
          </c:tx>
          <c:spPr>
            <a:ln>
              <a:solidFill>
                <a:srgbClr val="00B0F0"/>
              </a:solidFill>
            </a:ln>
          </c:spPr>
          <c:marker>
            <c:spPr>
              <a:solidFill>
                <a:srgbClr val="00B0F0"/>
              </a:solidFill>
              <a:ln>
                <a:solidFill>
                  <a:srgbClr val="00B0F0"/>
                </a:solidFill>
              </a:ln>
            </c:spPr>
          </c:marker>
          <c:val>
            <c:numRef>
              <c:f>kmperDay!$C$30:$C$42</c:f>
              <c:numCache>
                <c:formatCode>0.00</c:formatCode>
                <c:ptCount val="13"/>
                <c:pt idx="0">
                  <c:v>3.6606412086128217</c:v>
                </c:pt>
                <c:pt idx="1">
                  <c:v>2.0255963805893979</c:v>
                </c:pt>
                <c:pt idx="2">
                  <c:v>2.7861913023365132</c:v>
                </c:pt>
                <c:pt idx="3">
                  <c:v>2.0755038838828974</c:v>
                </c:pt>
                <c:pt idx="4">
                  <c:v>1.8724585946480587</c:v>
                </c:pt>
                <c:pt idx="5">
                  <c:v>1.9502551584222072</c:v>
                </c:pt>
                <c:pt idx="6">
                  <c:v>2.1881322924943221</c:v>
                </c:pt>
                <c:pt idx="7">
                  <c:v>2.473418226971738</c:v>
                </c:pt>
                <c:pt idx="8">
                  <c:v>2.5503692528243604</c:v>
                </c:pt>
                <c:pt idx="9">
                  <c:v>3.1695360174667373</c:v>
                </c:pt>
                <c:pt idx="10">
                  <c:v>2.2323782890896378</c:v>
                </c:pt>
                <c:pt idx="11">
                  <c:v>2.6429849084361003</c:v>
                </c:pt>
                <c:pt idx="12">
                  <c:v>2.1067303794349006</c:v>
                </c:pt>
              </c:numCache>
            </c:numRef>
          </c:val>
          <c:smooth val="0"/>
          <c:extLst>
            <c:ext xmlns:c16="http://schemas.microsoft.com/office/drawing/2014/chart" uri="{C3380CC4-5D6E-409C-BE32-E72D297353CC}">
              <c16:uniqueId val="{00000001-356A-4672-99F0-DB89D1DF1123}"/>
            </c:ext>
          </c:extLst>
        </c:ser>
        <c:ser>
          <c:idx val="2"/>
          <c:order val="2"/>
          <c:tx>
            <c:strRef>
              <c:f>kmperDay!$D$29</c:f>
              <c:strCache>
                <c:ptCount val="1"/>
                <c:pt idx="0">
                  <c:v>Cow 164</c:v>
                </c:pt>
              </c:strCache>
            </c:strRef>
          </c:tx>
          <c:spPr>
            <a:ln>
              <a:solidFill>
                <a:srgbClr val="7030A0"/>
              </a:solidFill>
            </a:ln>
          </c:spPr>
          <c:marker>
            <c:spPr>
              <a:solidFill>
                <a:srgbClr val="7030A0"/>
              </a:solidFill>
              <a:ln>
                <a:solidFill>
                  <a:srgbClr val="7030A0"/>
                </a:solidFill>
              </a:ln>
            </c:spPr>
          </c:marker>
          <c:val>
            <c:numRef>
              <c:f>kmperDay!$D$30:$D$42</c:f>
              <c:numCache>
                <c:formatCode>0.00</c:formatCode>
                <c:ptCount val="13"/>
                <c:pt idx="0">
                  <c:v>4.0398439698452684</c:v>
                </c:pt>
                <c:pt idx="1">
                  <c:v>4.5726012045261397</c:v>
                </c:pt>
                <c:pt idx="2">
                  <c:v>4.9298813503723364</c:v>
                </c:pt>
                <c:pt idx="3">
                  <c:v>6.2419953062995166</c:v>
                </c:pt>
                <c:pt idx="4">
                  <c:v>4.8593795223762992</c:v>
                </c:pt>
                <c:pt idx="5">
                  <c:v>6.1199571504274566</c:v>
                </c:pt>
                <c:pt idx="6">
                  <c:v>5.5277598646801618</c:v>
                </c:pt>
                <c:pt idx="7">
                  <c:v>5.0894482951087046</c:v>
                </c:pt>
                <c:pt idx="8">
                  <c:v>5.1987622876779307</c:v>
                </c:pt>
                <c:pt idx="9">
                  <c:v>4.5436222623993094</c:v>
                </c:pt>
                <c:pt idx="10">
                  <c:v>4.5541299008436464</c:v>
                </c:pt>
                <c:pt idx="11">
                  <c:v>4.8241228584064206</c:v>
                </c:pt>
                <c:pt idx="12">
                  <c:v>4.6738696225365342</c:v>
                </c:pt>
              </c:numCache>
            </c:numRef>
          </c:val>
          <c:smooth val="0"/>
          <c:extLst>
            <c:ext xmlns:c16="http://schemas.microsoft.com/office/drawing/2014/chart" uri="{C3380CC4-5D6E-409C-BE32-E72D297353CC}">
              <c16:uniqueId val="{00000002-356A-4672-99F0-DB89D1DF1123}"/>
            </c:ext>
          </c:extLst>
        </c:ser>
        <c:ser>
          <c:idx val="3"/>
          <c:order val="3"/>
          <c:tx>
            <c:strRef>
              <c:f>kmperDay!$E$29</c:f>
              <c:strCache>
                <c:ptCount val="1"/>
                <c:pt idx="0">
                  <c:v>Cow 79</c:v>
                </c:pt>
              </c:strCache>
            </c:strRef>
          </c:tx>
          <c:spPr>
            <a:ln>
              <a:solidFill>
                <a:srgbClr val="7030A0"/>
              </a:solidFill>
            </a:ln>
          </c:spPr>
          <c:marker>
            <c:symbol val="circle"/>
            <c:size val="7"/>
            <c:spPr>
              <a:solidFill>
                <a:srgbClr val="7030A0"/>
              </a:solidFill>
              <a:ln>
                <a:solidFill>
                  <a:srgbClr val="7030A0"/>
                </a:solidFill>
              </a:ln>
            </c:spPr>
          </c:marker>
          <c:val>
            <c:numRef>
              <c:f>kmperDay!$E$30:$E$42</c:f>
              <c:numCache>
                <c:formatCode>0.00</c:formatCode>
                <c:ptCount val="13"/>
                <c:pt idx="0">
                  <c:v>3.9000793684171109</c:v>
                </c:pt>
                <c:pt idx="1">
                  <c:v>3.3995014043310499</c:v>
                </c:pt>
                <c:pt idx="2">
                  <c:v>6.4750176326636346</c:v>
                </c:pt>
                <c:pt idx="3">
                  <c:v>5.6426683299773925</c:v>
                </c:pt>
                <c:pt idx="4">
                  <c:v>3.2532175904162548</c:v>
                </c:pt>
                <c:pt idx="5">
                  <c:v>6.8885786020305382</c:v>
                </c:pt>
                <c:pt idx="6">
                  <c:v>6.386751754037471</c:v>
                </c:pt>
                <c:pt idx="7">
                  <c:v>5.1259345253865458</c:v>
                </c:pt>
                <c:pt idx="8">
                  <c:v>5.1713027412312753</c:v>
                </c:pt>
                <c:pt idx="9">
                  <c:v>5.6578414780829398</c:v>
                </c:pt>
                <c:pt idx="10">
                  <c:v>7.0245301309482189</c:v>
                </c:pt>
                <c:pt idx="11">
                  <c:v>4.8983847685334991</c:v>
                </c:pt>
                <c:pt idx="12">
                  <c:v>4.9723679058014483</c:v>
                </c:pt>
              </c:numCache>
            </c:numRef>
          </c:val>
          <c:smooth val="0"/>
          <c:extLst>
            <c:ext xmlns:c16="http://schemas.microsoft.com/office/drawing/2014/chart" uri="{C3380CC4-5D6E-409C-BE32-E72D297353CC}">
              <c16:uniqueId val="{00000003-356A-4672-99F0-DB89D1DF1123}"/>
            </c:ext>
          </c:extLst>
        </c:ser>
        <c:dLbls>
          <c:showLegendKey val="0"/>
          <c:showVal val="0"/>
          <c:showCatName val="0"/>
          <c:showSerName val="0"/>
          <c:showPercent val="0"/>
          <c:showBubbleSize val="0"/>
        </c:dLbls>
        <c:marker val="1"/>
        <c:smooth val="0"/>
        <c:axId val="190070784"/>
        <c:axId val="190073088"/>
      </c:lineChart>
      <c:catAx>
        <c:axId val="190070784"/>
        <c:scaling>
          <c:orientation val="minMax"/>
        </c:scaling>
        <c:delete val="0"/>
        <c:axPos val="b"/>
        <c:title>
          <c:tx>
            <c:rich>
              <a:bodyPr/>
              <a:lstStyle/>
              <a:p>
                <a:pPr>
                  <a:defRPr/>
                </a:pPr>
                <a:r>
                  <a:rPr lang="en-US" sz="2400"/>
                  <a:t>Week</a:t>
                </a:r>
              </a:p>
            </c:rich>
          </c:tx>
          <c:overlay val="0"/>
        </c:title>
        <c:majorTickMark val="out"/>
        <c:minorTickMark val="none"/>
        <c:tickLblPos val="nextTo"/>
        <c:spPr>
          <a:ln>
            <a:solidFill>
              <a:schemeClr val="tx1"/>
            </a:solidFill>
          </a:ln>
        </c:spPr>
        <c:txPr>
          <a:bodyPr/>
          <a:lstStyle/>
          <a:p>
            <a:pPr>
              <a:defRPr sz="1600" baseline="0"/>
            </a:pPr>
            <a:endParaRPr lang="en-US"/>
          </a:p>
        </c:txPr>
        <c:crossAx val="190073088"/>
        <c:crosses val="autoZero"/>
        <c:auto val="1"/>
        <c:lblAlgn val="ctr"/>
        <c:lblOffset val="100"/>
        <c:noMultiLvlLbl val="0"/>
      </c:catAx>
      <c:valAx>
        <c:axId val="190073088"/>
        <c:scaling>
          <c:orientation val="minMax"/>
        </c:scaling>
        <c:delete val="0"/>
        <c:axPos val="l"/>
        <c:majorGridlines>
          <c:spPr>
            <a:ln>
              <a:solidFill>
                <a:schemeClr val="tx1"/>
              </a:solidFill>
            </a:ln>
          </c:spPr>
        </c:majorGridlines>
        <c:minorGridlines/>
        <c:title>
          <c:tx>
            <c:rich>
              <a:bodyPr rot="-5400000" vert="horz"/>
              <a:lstStyle/>
              <a:p>
                <a:pPr>
                  <a:defRPr/>
                </a:pPr>
                <a:r>
                  <a:rPr lang="en-US" sz="2400" dirty="0"/>
                  <a:t>Travel/day</a:t>
                </a:r>
                <a:r>
                  <a:rPr lang="en-US" sz="2400" baseline="0" dirty="0"/>
                  <a:t> (km)</a:t>
                </a:r>
                <a:endParaRPr lang="en-US" sz="2400" dirty="0"/>
              </a:p>
            </c:rich>
          </c:tx>
          <c:overlay val="0"/>
        </c:title>
        <c:numFmt formatCode="0.00" sourceLinked="1"/>
        <c:majorTickMark val="out"/>
        <c:minorTickMark val="none"/>
        <c:tickLblPos val="nextTo"/>
        <c:spPr>
          <a:ln>
            <a:solidFill>
              <a:schemeClr val="tx1"/>
            </a:solidFill>
          </a:ln>
        </c:spPr>
        <c:txPr>
          <a:bodyPr/>
          <a:lstStyle/>
          <a:p>
            <a:pPr>
              <a:defRPr sz="1600" baseline="0"/>
            </a:pPr>
            <a:endParaRPr lang="en-US"/>
          </a:p>
        </c:txPr>
        <c:crossAx val="190070784"/>
        <c:crosses val="autoZero"/>
        <c:crossBetween val="between"/>
      </c:valAx>
      <c:spPr>
        <a:solidFill>
          <a:schemeClr val="bg1">
            <a:lumMod val="50000"/>
            <a:alpha val="40000"/>
          </a:schemeClr>
        </a:solidFill>
        <a:ln>
          <a:solidFill>
            <a:schemeClr val="tx1"/>
          </a:solidFill>
        </a:ln>
      </c:spPr>
    </c:plotArea>
    <c:legend>
      <c:legendPos val="r"/>
      <c:layout>
        <c:manualLayout>
          <c:xMode val="edge"/>
          <c:yMode val="edge"/>
          <c:x val="0.86194422572178475"/>
          <c:y val="0.28737095363079618"/>
          <c:w val="0.12972244094488189"/>
          <c:h val="0.33124099872131368"/>
        </c:manualLayout>
      </c:layout>
      <c:overlay val="0"/>
      <c:txPr>
        <a:bodyPr/>
        <a:lstStyle/>
        <a:p>
          <a:pPr>
            <a:defRPr sz="1800" baseline="0"/>
          </a:pPr>
          <a:endParaRPr lang="en-US"/>
        </a:p>
      </c:txPr>
    </c:legend>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0.89167</cdr:x>
      <cdr:y>0.32051</cdr:y>
    </cdr:from>
    <cdr:to>
      <cdr:x>0.98167</cdr:x>
      <cdr:y>0.36667</cdr:y>
    </cdr:to>
    <cdr:sp macro="" textlink="">
      <cdr:nvSpPr>
        <cdr:cNvPr id="2" name="TextBox 1"/>
        <cdr:cNvSpPr txBox="1"/>
      </cdr:nvSpPr>
      <cdr:spPr>
        <a:xfrm xmlns:a="http://schemas.openxmlformats.org/drawingml/2006/main">
          <a:off x="8153400" y="1905000"/>
          <a:ext cx="822960" cy="2743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1496 m</a:t>
          </a:r>
        </a:p>
      </cdr:txBody>
    </cdr:sp>
  </cdr:relSizeAnchor>
  <cdr:relSizeAnchor xmlns:cdr="http://schemas.openxmlformats.org/drawingml/2006/chartDrawing">
    <cdr:from>
      <cdr:x>0.89167</cdr:x>
      <cdr:y>0.41026</cdr:y>
    </cdr:from>
    <cdr:to>
      <cdr:x>0.98167</cdr:x>
      <cdr:y>0.45641</cdr:y>
    </cdr:to>
    <cdr:sp macro="" textlink="">
      <cdr:nvSpPr>
        <cdr:cNvPr id="3" name="TextBox 1"/>
        <cdr:cNvSpPr txBox="1"/>
      </cdr:nvSpPr>
      <cdr:spPr>
        <a:xfrm xmlns:a="http://schemas.openxmlformats.org/drawingml/2006/main">
          <a:off x="8153400" y="2438400"/>
          <a:ext cx="822960" cy="2743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1424 m</a:t>
          </a:r>
        </a:p>
      </cdr:txBody>
    </cdr:sp>
  </cdr:relSizeAnchor>
  <cdr:relSizeAnchor xmlns:cdr="http://schemas.openxmlformats.org/drawingml/2006/chartDrawing">
    <cdr:from>
      <cdr:x>0.89167</cdr:x>
      <cdr:y>0.5</cdr:y>
    </cdr:from>
    <cdr:to>
      <cdr:x>0.98167</cdr:x>
      <cdr:y>0.54615</cdr:y>
    </cdr:to>
    <cdr:sp macro="" textlink="">
      <cdr:nvSpPr>
        <cdr:cNvPr id="4" name="TextBox 1"/>
        <cdr:cNvSpPr txBox="1"/>
      </cdr:nvSpPr>
      <cdr:spPr>
        <a:xfrm xmlns:a="http://schemas.openxmlformats.org/drawingml/2006/main">
          <a:off x="8153400" y="2971800"/>
          <a:ext cx="822960" cy="2743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1320 m</a:t>
          </a:r>
        </a:p>
      </cdr:txBody>
    </cdr:sp>
  </cdr:relSizeAnchor>
  <cdr:relSizeAnchor xmlns:cdr="http://schemas.openxmlformats.org/drawingml/2006/chartDrawing">
    <cdr:from>
      <cdr:x>0.89167</cdr:x>
      <cdr:y>0.58974</cdr:y>
    </cdr:from>
    <cdr:to>
      <cdr:x>0.98167</cdr:x>
      <cdr:y>0.6359</cdr:y>
    </cdr:to>
    <cdr:sp macro="" textlink="">
      <cdr:nvSpPr>
        <cdr:cNvPr id="5" name="TextBox 1"/>
        <cdr:cNvSpPr txBox="1"/>
      </cdr:nvSpPr>
      <cdr:spPr>
        <a:xfrm xmlns:a="http://schemas.openxmlformats.org/drawingml/2006/main">
          <a:off x="8153400" y="3505200"/>
          <a:ext cx="822960" cy="2743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1336 m</a:t>
          </a:r>
        </a:p>
      </cdr:txBody>
    </cdr:sp>
  </cdr:relSizeAnchor>
</c:userShapes>
</file>

<file path=ppt/drawings/drawing2.xml><?xml version="1.0" encoding="utf-8"?>
<c:userShapes xmlns:c="http://schemas.openxmlformats.org/drawingml/2006/chart">
  <cdr:relSizeAnchor xmlns:cdr="http://schemas.openxmlformats.org/drawingml/2006/chartDrawing">
    <cdr:from>
      <cdr:x>0.89454</cdr:x>
      <cdr:y>0.49473</cdr:y>
    </cdr:from>
    <cdr:to>
      <cdr:x>0.98454</cdr:x>
      <cdr:y>0.55169</cdr:y>
    </cdr:to>
    <cdr:sp macro="" textlink="">
      <cdr:nvSpPr>
        <cdr:cNvPr id="2" name="TextBox 1"/>
        <cdr:cNvSpPr txBox="1"/>
      </cdr:nvSpPr>
      <cdr:spPr>
        <a:xfrm xmlns:a="http://schemas.openxmlformats.org/drawingml/2006/main">
          <a:off x="8179676" y="2940485"/>
          <a:ext cx="82296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1600" dirty="0"/>
            <a:t>4.9 %</a:t>
          </a:r>
        </a:p>
      </cdr:txBody>
    </cdr:sp>
  </cdr:relSizeAnchor>
  <cdr:relSizeAnchor xmlns:cdr="http://schemas.openxmlformats.org/drawingml/2006/chartDrawing">
    <cdr:from>
      <cdr:x>0.89454</cdr:x>
      <cdr:y>0.40499</cdr:y>
    </cdr:from>
    <cdr:to>
      <cdr:x>0.98454</cdr:x>
      <cdr:y>0.46195</cdr:y>
    </cdr:to>
    <cdr:sp macro="" textlink="">
      <cdr:nvSpPr>
        <cdr:cNvPr id="3" name="TextBox 1"/>
        <cdr:cNvSpPr txBox="1"/>
      </cdr:nvSpPr>
      <cdr:spPr>
        <a:xfrm xmlns:a="http://schemas.openxmlformats.org/drawingml/2006/main">
          <a:off x="8179676" y="2407085"/>
          <a:ext cx="82296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1600" dirty="0"/>
            <a:t>10.0 %</a:t>
          </a:r>
        </a:p>
      </cdr:txBody>
    </cdr:sp>
  </cdr:relSizeAnchor>
  <cdr:relSizeAnchor xmlns:cdr="http://schemas.openxmlformats.org/drawingml/2006/chartDrawing">
    <cdr:from>
      <cdr:x>0.89397</cdr:x>
      <cdr:y>0.58447</cdr:y>
    </cdr:from>
    <cdr:to>
      <cdr:x>0.98397</cdr:x>
      <cdr:y>0.64144</cdr:y>
    </cdr:to>
    <cdr:sp macro="" textlink="">
      <cdr:nvSpPr>
        <cdr:cNvPr id="4" name="TextBox 1"/>
        <cdr:cNvSpPr txBox="1"/>
      </cdr:nvSpPr>
      <cdr:spPr>
        <a:xfrm xmlns:a="http://schemas.openxmlformats.org/drawingml/2006/main">
          <a:off x="8174421" y="3473885"/>
          <a:ext cx="82296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en-US" sz="1600" dirty="0"/>
            <a:t>4.7 %</a:t>
          </a:r>
        </a:p>
      </cdr:txBody>
    </cdr:sp>
  </cdr:relSizeAnchor>
</c:userShapes>
</file>

<file path=ppt/drawings/drawing3.xml><?xml version="1.0" encoding="utf-8"?>
<c:userShapes xmlns:c="http://schemas.openxmlformats.org/drawingml/2006/chart">
  <cdr:relSizeAnchor xmlns:cdr="http://schemas.openxmlformats.org/drawingml/2006/chartDrawing">
    <cdr:from>
      <cdr:x>0.89167</cdr:x>
      <cdr:y>0.3377</cdr:y>
    </cdr:from>
    <cdr:to>
      <cdr:x>0.98167</cdr:x>
      <cdr:y>0.38386</cdr:y>
    </cdr:to>
    <cdr:sp macro="" textlink="">
      <cdr:nvSpPr>
        <cdr:cNvPr id="2" name="TextBox 1"/>
        <cdr:cNvSpPr txBox="1"/>
      </cdr:nvSpPr>
      <cdr:spPr>
        <a:xfrm xmlns:a="http://schemas.openxmlformats.org/drawingml/2006/main">
          <a:off x="8153400" y="2007183"/>
          <a:ext cx="822960" cy="2743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2.2 km</a:t>
          </a:r>
        </a:p>
      </cdr:txBody>
    </cdr:sp>
  </cdr:relSizeAnchor>
  <cdr:relSizeAnchor xmlns:cdr="http://schemas.openxmlformats.org/drawingml/2006/chartDrawing">
    <cdr:from>
      <cdr:x>0.89167</cdr:x>
      <cdr:y>0.42745</cdr:y>
    </cdr:from>
    <cdr:to>
      <cdr:x>0.98167</cdr:x>
      <cdr:y>0.4736</cdr:y>
    </cdr:to>
    <cdr:sp macro="" textlink="">
      <cdr:nvSpPr>
        <cdr:cNvPr id="3" name="TextBox 1"/>
        <cdr:cNvSpPr txBox="1"/>
      </cdr:nvSpPr>
      <cdr:spPr>
        <a:xfrm xmlns:a="http://schemas.openxmlformats.org/drawingml/2006/main">
          <a:off x="8153400" y="2540583"/>
          <a:ext cx="822960" cy="2743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2.4 km</a:t>
          </a:r>
        </a:p>
      </cdr:txBody>
    </cdr:sp>
  </cdr:relSizeAnchor>
  <cdr:relSizeAnchor xmlns:cdr="http://schemas.openxmlformats.org/drawingml/2006/chartDrawing">
    <cdr:from>
      <cdr:x>0.89167</cdr:x>
      <cdr:y>0.50437</cdr:y>
    </cdr:from>
    <cdr:to>
      <cdr:x>0.98167</cdr:x>
      <cdr:y>0.55053</cdr:y>
    </cdr:to>
    <cdr:sp macro="" textlink="">
      <cdr:nvSpPr>
        <cdr:cNvPr id="4" name="TextBox 1"/>
        <cdr:cNvSpPr txBox="1"/>
      </cdr:nvSpPr>
      <cdr:spPr>
        <a:xfrm xmlns:a="http://schemas.openxmlformats.org/drawingml/2006/main">
          <a:off x="8153400" y="2997783"/>
          <a:ext cx="822960" cy="2743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5.0 km</a:t>
          </a:r>
        </a:p>
      </cdr:txBody>
    </cdr:sp>
  </cdr:relSizeAnchor>
  <cdr:relSizeAnchor xmlns:cdr="http://schemas.openxmlformats.org/drawingml/2006/chartDrawing">
    <cdr:from>
      <cdr:x>0.89167</cdr:x>
      <cdr:y>0.58129</cdr:y>
    </cdr:from>
    <cdr:to>
      <cdr:x>0.98167</cdr:x>
      <cdr:y>0.62745</cdr:y>
    </cdr:to>
    <cdr:sp macro="" textlink="">
      <cdr:nvSpPr>
        <cdr:cNvPr id="5" name="TextBox 1"/>
        <cdr:cNvSpPr txBox="1"/>
      </cdr:nvSpPr>
      <cdr:spPr>
        <a:xfrm xmlns:a="http://schemas.openxmlformats.org/drawingml/2006/main">
          <a:off x="8153400" y="3454983"/>
          <a:ext cx="822960" cy="2743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5.3 km</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3/3/2019</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90F29532-5ACB-4039-A65F-5475F37FF3CB}" type="slidenum">
              <a:rPr lang="en-US"/>
              <a:pPr/>
              <a:t>6</a:t>
            </a:fld>
            <a:endParaRPr lang="en-US"/>
          </a:p>
        </p:txBody>
      </p:sp>
      <p:sp>
        <p:nvSpPr>
          <p:cNvPr id="32771" name="Rectangle 2"/>
          <p:cNvSpPr>
            <a:spLocks noGrp="1" noRot="1" noChangeAspect="1" noChangeArrowheads="1" noTextEdit="1"/>
          </p:cNvSpPr>
          <p:nvPr>
            <p:ph type="sldImg"/>
          </p:nvPr>
        </p:nvSpPr>
        <p:spPr>
          <a:xfrm>
            <a:off x="434975" y="723900"/>
            <a:ext cx="6140450" cy="3454400"/>
          </a:xfrm>
          <a:ln w="12700" cap="flat">
            <a:solidFill>
              <a:schemeClr val="tx1"/>
            </a:solidFill>
          </a:ln>
        </p:spPr>
      </p:sp>
      <p:sp>
        <p:nvSpPr>
          <p:cNvPr id="32772" name="Rectangle 3"/>
          <p:cNvSpPr>
            <a:spLocks noGrp="1" noChangeArrowheads="1"/>
          </p:cNvSpPr>
          <p:nvPr>
            <p:ph type="body" idx="1"/>
          </p:nvPr>
        </p:nvSpPr>
        <p:spPr>
          <a:xfrm>
            <a:off x="935634" y="4416098"/>
            <a:ext cx="5139134" cy="4160938"/>
          </a:xfrm>
          <a:noFill/>
          <a:ln/>
        </p:spPr>
        <p:txBody>
          <a:bodyPr lIns="93597" tIns="46799" rIns="93597" bIns="46799"/>
          <a:lstStyle/>
          <a:p>
            <a:endParaRPr lang="en-US"/>
          </a:p>
        </p:txBody>
      </p:sp>
    </p:spTree>
    <p:extLst>
      <p:ext uri="{BB962C8B-B14F-4D97-AF65-F5344CB8AC3E}">
        <p14:creationId xmlns:p14="http://schemas.microsoft.com/office/powerpoint/2010/main" val="336777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a:t>
            </a:r>
            <a:r>
              <a:rPr lang="en-US" baseline="0" dirty="0"/>
              <a:t> and the following two slides compare the top 2 hill climber and worst 2 bottom dweller cows.  Hill climbers are depicted in blue and bottom dwellers are depicted in purple.  Numbers in the legend are the total average of the thirteen week period.  The averages include all the time they were at water and resting.</a:t>
            </a:r>
          </a:p>
          <a:p>
            <a:r>
              <a:rPr lang="en-US" baseline="0" dirty="0"/>
              <a:t>Hill climber cattle on average used elevations up to 176 m higher than the lowest bottom dweller.  These cattle were fairly consistent throughout the study period.</a:t>
            </a:r>
            <a:endParaRPr lang="en-US" dirty="0"/>
          </a:p>
        </p:txBody>
      </p:sp>
      <p:sp>
        <p:nvSpPr>
          <p:cNvPr id="4" name="Slide Number Placeholder 3"/>
          <p:cNvSpPr>
            <a:spLocks noGrp="1"/>
          </p:cNvSpPr>
          <p:nvPr>
            <p:ph type="sldNum" sz="quarter" idx="10"/>
          </p:nvPr>
        </p:nvSpPr>
        <p:spPr/>
        <p:txBody>
          <a:bodyPr/>
          <a:lstStyle/>
          <a:p>
            <a:pPr>
              <a:defRPr/>
            </a:pPr>
            <a:fld id="{46AA346F-A240-4AF6-B63E-9151C089FF69}" type="slidenum">
              <a:rPr lang="en-US" smtClean="0">
                <a:solidFill>
                  <a:prstClr val="black"/>
                </a:solidFill>
              </a:rPr>
              <a:pPr>
                <a:defRPr/>
              </a:pPr>
              <a:t>7</a:t>
            </a:fld>
            <a:endParaRPr lang="en-US">
              <a:solidFill>
                <a:prstClr val="black"/>
              </a:solidFill>
            </a:endParaRPr>
          </a:p>
        </p:txBody>
      </p:sp>
    </p:spTree>
    <p:extLst>
      <p:ext uri="{BB962C8B-B14F-4D97-AF65-F5344CB8AC3E}">
        <p14:creationId xmlns:p14="http://schemas.microsoft.com/office/powerpoint/2010/main" val="29471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9064">
              <a:defRPr/>
            </a:pPr>
            <a:r>
              <a:rPr lang="en-US" dirty="0"/>
              <a:t>Slope use aside</a:t>
            </a:r>
            <a:r>
              <a:rPr lang="en-US" baseline="0" dirty="0"/>
              <a:t> from the first two weeks was consistent between categories throughout the study period (Hill climbers stayed on top and bottom on the bottom).  Hill climber cattle used slopes twice as steep as bottom dweller.</a:t>
            </a:r>
            <a:endParaRPr lang="en-US" dirty="0"/>
          </a:p>
        </p:txBody>
      </p:sp>
      <p:sp>
        <p:nvSpPr>
          <p:cNvPr id="4" name="Slide Number Placeholder 3"/>
          <p:cNvSpPr>
            <a:spLocks noGrp="1"/>
          </p:cNvSpPr>
          <p:nvPr>
            <p:ph type="sldNum" sz="quarter" idx="10"/>
          </p:nvPr>
        </p:nvSpPr>
        <p:spPr/>
        <p:txBody>
          <a:bodyPr/>
          <a:lstStyle/>
          <a:p>
            <a:pPr>
              <a:defRPr/>
            </a:pPr>
            <a:fld id="{46AA346F-A240-4AF6-B63E-9151C089FF69}" type="slidenum">
              <a:rPr lang="en-US" smtClean="0">
                <a:solidFill>
                  <a:prstClr val="black"/>
                </a:solidFill>
              </a:rPr>
              <a:pPr>
                <a:defRPr/>
              </a:pPr>
              <a:t>8</a:t>
            </a:fld>
            <a:endParaRPr lang="en-US">
              <a:solidFill>
                <a:prstClr val="black"/>
              </a:solidFill>
            </a:endParaRPr>
          </a:p>
        </p:txBody>
      </p:sp>
    </p:spTree>
    <p:extLst>
      <p:ext uri="{BB962C8B-B14F-4D97-AF65-F5344CB8AC3E}">
        <p14:creationId xmlns:p14="http://schemas.microsoft.com/office/powerpoint/2010/main" val="3257928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Distance traveled</a:t>
            </a:r>
            <a:r>
              <a:rPr lang="en-US" baseline="0" dirty="0"/>
              <a:t> was interesting to look at because bottom dweller cows traveled twice as far as hill climber cows.  Reasons for this could be that the flats were grazed off and also the water points were farther apart.  In the more mountainous areas there was more abundant feed.</a:t>
            </a:r>
          </a:p>
          <a:p>
            <a:r>
              <a:rPr lang="en-US" baseline="0" dirty="0"/>
              <a:t>Now that we have talked about what these cows did lets look at some actual points.</a:t>
            </a:r>
            <a:endParaRPr lang="en-US" dirty="0"/>
          </a:p>
        </p:txBody>
      </p:sp>
      <p:sp>
        <p:nvSpPr>
          <p:cNvPr id="4" name="Slide Number Placeholder 3"/>
          <p:cNvSpPr>
            <a:spLocks noGrp="1"/>
          </p:cNvSpPr>
          <p:nvPr>
            <p:ph type="sldNum" sz="quarter" idx="10"/>
          </p:nvPr>
        </p:nvSpPr>
        <p:spPr/>
        <p:txBody>
          <a:bodyPr/>
          <a:lstStyle/>
          <a:p>
            <a:pPr>
              <a:defRPr/>
            </a:pPr>
            <a:fld id="{46AA346F-A240-4AF6-B63E-9151C089FF69}"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1398234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5B5B61E4-BD1D-4EED-8B05-ED93CF243432}" type="slidenum">
              <a:rPr lang="en-US"/>
              <a:pPr/>
              <a:t>10</a:t>
            </a:fld>
            <a:endParaRPr lang="en-US"/>
          </a:p>
        </p:txBody>
      </p:sp>
      <p:sp>
        <p:nvSpPr>
          <p:cNvPr id="33795" name="Rectangle 2"/>
          <p:cNvSpPr>
            <a:spLocks noGrp="1" noRot="1" noChangeAspect="1" noChangeArrowheads="1" noTextEdit="1"/>
          </p:cNvSpPr>
          <p:nvPr>
            <p:ph type="sldImg"/>
          </p:nvPr>
        </p:nvSpPr>
        <p:spPr>
          <a:xfrm>
            <a:off x="407988" y="696913"/>
            <a:ext cx="6194425" cy="3484562"/>
          </a:xfrm>
          <a:ln/>
        </p:spPr>
      </p:sp>
      <p:sp>
        <p:nvSpPr>
          <p:cNvPr id="337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868048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4DE421A5-4455-4E55-A18B-A2C486BF666C}" type="slidenum">
              <a:rPr lang="en-US"/>
              <a:pPr/>
              <a:t>15</a:t>
            </a:fld>
            <a:endParaRPr lang="en-US"/>
          </a:p>
        </p:txBody>
      </p:sp>
      <p:sp>
        <p:nvSpPr>
          <p:cNvPr id="40963" name="Rectangle 2"/>
          <p:cNvSpPr>
            <a:spLocks noGrp="1" noRot="1" noChangeAspect="1" noChangeArrowheads="1" noTextEdit="1"/>
          </p:cNvSpPr>
          <p:nvPr>
            <p:ph type="sldImg"/>
          </p:nvPr>
        </p:nvSpPr>
        <p:spPr>
          <a:xfrm>
            <a:off x="407988" y="696913"/>
            <a:ext cx="6194425" cy="3484562"/>
          </a:xfrm>
          <a:ln/>
        </p:spPr>
      </p:sp>
      <p:sp>
        <p:nvSpPr>
          <p:cNvPr id="4096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585645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B9786A70-C6F9-4C26-8FF5-93AE9D12F4CB}" type="slidenum">
              <a:rPr lang="en-US"/>
              <a:pPr/>
              <a:t>16</a:t>
            </a:fld>
            <a:endParaRPr lang="en-US"/>
          </a:p>
        </p:txBody>
      </p:sp>
      <p:sp>
        <p:nvSpPr>
          <p:cNvPr id="41987" name="Rectangle 2"/>
          <p:cNvSpPr>
            <a:spLocks noGrp="1" noRot="1" noChangeAspect="1" noChangeArrowheads="1" noTextEdit="1"/>
          </p:cNvSpPr>
          <p:nvPr>
            <p:ph type="sldImg"/>
          </p:nvPr>
        </p:nvSpPr>
        <p:spPr>
          <a:xfrm>
            <a:off x="434975" y="723900"/>
            <a:ext cx="6140450" cy="3454400"/>
          </a:xfrm>
          <a:ln w="12700" cap="flat">
            <a:solidFill>
              <a:schemeClr val="tx1"/>
            </a:solidFill>
          </a:ln>
        </p:spPr>
      </p:sp>
      <p:sp>
        <p:nvSpPr>
          <p:cNvPr id="41988" name="Rectangle 3"/>
          <p:cNvSpPr>
            <a:spLocks noGrp="1" noChangeArrowheads="1"/>
          </p:cNvSpPr>
          <p:nvPr>
            <p:ph type="body" idx="1"/>
          </p:nvPr>
        </p:nvSpPr>
        <p:spPr>
          <a:xfrm>
            <a:off x="935634" y="4417636"/>
            <a:ext cx="5139134" cy="4160939"/>
          </a:xfrm>
          <a:noFill/>
          <a:ln/>
        </p:spPr>
        <p:txBody>
          <a:bodyPr lIns="93597" tIns="46799" rIns="93597" bIns="46799"/>
          <a:lstStyle/>
          <a:p>
            <a:endParaRPr lang="en-US" dirty="0"/>
          </a:p>
        </p:txBody>
      </p:sp>
    </p:spTree>
    <p:extLst>
      <p:ext uri="{BB962C8B-B14F-4D97-AF65-F5344CB8AC3E}">
        <p14:creationId xmlns:p14="http://schemas.microsoft.com/office/powerpoint/2010/main" val="551246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29AEBB9-AB5A-4085-A151-EE10D9739FDF}" type="slidenum">
              <a:rPr lang="en-US"/>
              <a:pPr/>
              <a:t>17</a:t>
            </a:fld>
            <a:endParaRPr lang="en-US"/>
          </a:p>
        </p:txBody>
      </p:sp>
      <p:sp>
        <p:nvSpPr>
          <p:cNvPr id="43011" name="Rectangle 2"/>
          <p:cNvSpPr>
            <a:spLocks noGrp="1" noRot="1" noChangeAspect="1" noChangeArrowheads="1" noTextEdit="1"/>
          </p:cNvSpPr>
          <p:nvPr>
            <p:ph type="sldImg"/>
          </p:nvPr>
        </p:nvSpPr>
        <p:spPr>
          <a:xfrm>
            <a:off x="434975" y="723900"/>
            <a:ext cx="6140450" cy="3454400"/>
          </a:xfrm>
          <a:ln w="12700" cap="flat">
            <a:solidFill>
              <a:schemeClr val="tx1"/>
            </a:solidFill>
          </a:ln>
        </p:spPr>
      </p:sp>
      <p:sp>
        <p:nvSpPr>
          <p:cNvPr id="43012" name="Rectangle 3"/>
          <p:cNvSpPr>
            <a:spLocks noGrp="1" noChangeArrowheads="1"/>
          </p:cNvSpPr>
          <p:nvPr>
            <p:ph type="body" idx="1"/>
          </p:nvPr>
        </p:nvSpPr>
        <p:spPr>
          <a:xfrm>
            <a:off x="935634" y="4417636"/>
            <a:ext cx="5139134" cy="4160939"/>
          </a:xfrm>
          <a:noFill/>
          <a:ln/>
        </p:spPr>
        <p:txBody>
          <a:bodyPr lIns="93597" tIns="46799" rIns="93597" bIns="46799"/>
          <a:lstStyle/>
          <a:p>
            <a:r>
              <a:rPr lang="en-US" b="0" dirty="0"/>
              <a:t>This is the </a:t>
            </a:r>
            <a:r>
              <a:rPr lang="en-US" b="0" dirty="0" err="1"/>
              <a:t>Maxfield</a:t>
            </a:r>
            <a:r>
              <a:rPr lang="en-US" b="0" dirty="0"/>
              <a:t>-Thompson BLM allotment in southern Idaho.  </a:t>
            </a:r>
            <a:r>
              <a:rPr lang="en-US" b="0" dirty="0" err="1"/>
              <a:t>Maxfield</a:t>
            </a:r>
            <a:r>
              <a:rPr lang="en-US" b="0" dirty="0"/>
              <a:t> creek is on the left and Thompson creek is on the right.</a:t>
            </a:r>
          </a:p>
          <a:p>
            <a:endParaRPr lang="en-US" b="0" dirty="0"/>
          </a:p>
          <a:p>
            <a:r>
              <a:rPr lang="en-US" b="1" dirty="0"/>
              <a:t>REF:  Howery, L.D., F.D. Provenza, R.E. Banner and C.B. Scott. 1996. Differences in home range and habitat use among individuals in a cattle herd. Appl. Anim. </a:t>
            </a:r>
            <a:r>
              <a:rPr lang="en-US" b="1" dirty="0" err="1"/>
              <a:t>Behav</a:t>
            </a:r>
            <a:r>
              <a:rPr lang="en-US" b="1" dirty="0"/>
              <a:t>. Sci. 49:305-320.</a:t>
            </a:r>
          </a:p>
          <a:p>
            <a:r>
              <a:rPr lang="en-US" b="1" dirty="0"/>
              <a:t>Howery, L.D., F.D. Provenza, R.E. Banner and C.B. Scott. 1998. Social and environmental factors influence cattle distribution on rangeland. Appl. Anim. </a:t>
            </a:r>
            <a:r>
              <a:rPr lang="en-US" b="1" dirty="0" err="1"/>
              <a:t>Behav</a:t>
            </a:r>
            <a:r>
              <a:rPr lang="en-US" b="1" dirty="0"/>
              <a:t>. Sci. 55:231-244.</a:t>
            </a:r>
          </a:p>
        </p:txBody>
      </p:sp>
    </p:spTree>
    <p:extLst>
      <p:ext uri="{BB962C8B-B14F-4D97-AF65-F5344CB8AC3E}">
        <p14:creationId xmlns:p14="http://schemas.microsoft.com/office/powerpoint/2010/main" val="1569487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DCAEE68-EAF3-425D-8A04-BF9A20CF4730}" type="slidenum">
              <a:rPr lang="en-US"/>
              <a:pPr/>
              <a:t>18</a:t>
            </a:fld>
            <a:endParaRPr lang="en-US"/>
          </a:p>
        </p:txBody>
      </p:sp>
      <p:sp>
        <p:nvSpPr>
          <p:cNvPr id="44035" name="Rectangle 2"/>
          <p:cNvSpPr>
            <a:spLocks noGrp="1" noRot="1" noChangeAspect="1" noChangeArrowheads="1" noTextEdit="1"/>
          </p:cNvSpPr>
          <p:nvPr>
            <p:ph type="sldImg"/>
          </p:nvPr>
        </p:nvSpPr>
        <p:spPr>
          <a:xfrm>
            <a:off x="407988" y="696913"/>
            <a:ext cx="6194425" cy="3484562"/>
          </a:xfrm>
          <a:ln/>
        </p:spPr>
      </p:sp>
      <p:sp>
        <p:nvSpPr>
          <p:cNvPr id="44036" name="Rectangle 3"/>
          <p:cNvSpPr>
            <a:spLocks noGrp="1" noChangeArrowheads="1"/>
          </p:cNvSpPr>
          <p:nvPr>
            <p:ph type="body" idx="1"/>
          </p:nvPr>
        </p:nvSpPr>
        <p:spPr>
          <a:noFill/>
          <a:ln/>
        </p:spPr>
        <p:txBody>
          <a:bodyPr/>
          <a:lstStyle/>
          <a:p>
            <a:r>
              <a:rPr lang="en-US" dirty="0"/>
              <a:t>First</a:t>
            </a:r>
            <a:r>
              <a:rPr lang="en-US" baseline="0" dirty="0"/>
              <a:t> </a:t>
            </a:r>
            <a:r>
              <a:rPr lang="en-US" baseline="0" dirty="0" err="1"/>
              <a:t>checekd</a:t>
            </a:r>
            <a:r>
              <a:rPr lang="en-US" baseline="0" dirty="0"/>
              <a:t> to make sure that cows were consistent in use of landscape.</a:t>
            </a:r>
            <a:endParaRPr lang="en-US" dirty="0"/>
          </a:p>
        </p:txBody>
      </p:sp>
    </p:spTree>
    <p:extLst>
      <p:ext uri="{BB962C8B-B14F-4D97-AF65-F5344CB8AC3E}">
        <p14:creationId xmlns:p14="http://schemas.microsoft.com/office/powerpoint/2010/main" val="2898833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D7B0C722-7774-4E0A-BB07-9D42DDC10340}" type="slidenum">
              <a:rPr lang="en-US"/>
              <a:pPr/>
              <a:t>19</a:t>
            </a:fld>
            <a:endParaRPr lang="en-US"/>
          </a:p>
        </p:txBody>
      </p:sp>
      <p:sp>
        <p:nvSpPr>
          <p:cNvPr id="45059" name="Rectangle 2"/>
          <p:cNvSpPr>
            <a:spLocks noGrp="1" noRot="1" noChangeAspect="1" noChangeArrowheads="1" noTextEdit="1"/>
          </p:cNvSpPr>
          <p:nvPr>
            <p:ph type="sldImg"/>
          </p:nvPr>
        </p:nvSpPr>
        <p:spPr>
          <a:xfrm>
            <a:off x="434975" y="723900"/>
            <a:ext cx="6140450" cy="3454400"/>
          </a:xfrm>
          <a:ln w="12700" cap="flat">
            <a:solidFill>
              <a:schemeClr val="tx1"/>
            </a:solidFill>
          </a:ln>
        </p:spPr>
      </p:sp>
      <p:sp>
        <p:nvSpPr>
          <p:cNvPr id="45060" name="Rectangle 3"/>
          <p:cNvSpPr>
            <a:spLocks noGrp="1" noChangeArrowheads="1"/>
          </p:cNvSpPr>
          <p:nvPr>
            <p:ph type="body" idx="1"/>
          </p:nvPr>
        </p:nvSpPr>
        <p:spPr>
          <a:xfrm>
            <a:off x="935634" y="4417636"/>
            <a:ext cx="5139134" cy="4160939"/>
          </a:xfrm>
          <a:noFill/>
          <a:ln/>
        </p:spPr>
        <p:txBody>
          <a:bodyPr lIns="93597" tIns="46799" rIns="93597" bIns="46799"/>
          <a:lstStyle/>
          <a:p>
            <a:endParaRPr lang="en-US"/>
          </a:p>
        </p:txBody>
      </p:sp>
    </p:spTree>
    <p:extLst>
      <p:ext uri="{BB962C8B-B14F-4D97-AF65-F5344CB8AC3E}">
        <p14:creationId xmlns:p14="http://schemas.microsoft.com/office/powerpoint/2010/main" val="1169626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7E314C12-9AA8-478B-9904-45A9A1D05B08}" type="slidenum">
              <a:rPr lang="en-US"/>
              <a:pPr/>
              <a:t>20</a:t>
            </a:fld>
            <a:endParaRPr lang="en-US"/>
          </a:p>
        </p:txBody>
      </p:sp>
      <p:sp>
        <p:nvSpPr>
          <p:cNvPr id="46083" name="Rectangle 2"/>
          <p:cNvSpPr>
            <a:spLocks noGrp="1" noRot="1" noChangeAspect="1" noChangeArrowheads="1" noTextEdit="1"/>
          </p:cNvSpPr>
          <p:nvPr>
            <p:ph type="sldImg"/>
          </p:nvPr>
        </p:nvSpPr>
        <p:spPr>
          <a:xfrm>
            <a:off x="407988" y="696913"/>
            <a:ext cx="6194425" cy="3484562"/>
          </a:xfrm>
          <a:ln/>
        </p:spPr>
      </p:sp>
      <p:sp>
        <p:nvSpPr>
          <p:cNvPr id="460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276744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7456F98-B77C-4960-BFB9-FC6FBEF1A0E8}" type="slidenum">
              <a:rPr lang="en-US"/>
              <a:pPr/>
              <a:t>21</a:t>
            </a:fld>
            <a:endParaRPr lang="en-US"/>
          </a:p>
        </p:txBody>
      </p:sp>
      <p:sp>
        <p:nvSpPr>
          <p:cNvPr id="47107" name="Rectangle 2"/>
          <p:cNvSpPr>
            <a:spLocks noGrp="1" noRot="1" noChangeAspect="1" noChangeArrowheads="1" noTextEdit="1"/>
          </p:cNvSpPr>
          <p:nvPr>
            <p:ph type="sldImg"/>
          </p:nvPr>
        </p:nvSpPr>
        <p:spPr>
          <a:xfrm>
            <a:off x="407988" y="696913"/>
            <a:ext cx="6194425" cy="3484562"/>
          </a:xfrm>
          <a:ln/>
        </p:spPr>
      </p:sp>
      <p:sp>
        <p:nvSpPr>
          <p:cNvPr id="4710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63690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29AEBB9-AB5A-4085-A151-EE10D9739FDF}" type="slidenum">
              <a:rPr lang="en-US"/>
              <a:pPr/>
              <a:t>22</a:t>
            </a:fld>
            <a:endParaRPr lang="en-US"/>
          </a:p>
        </p:txBody>
      </p:sp>
      <p:sp>
        <p:nvSpPr>
          <p:cNvPr id="43011" name="Rectangle 2"/>
          <p:cNvSpPr>
            <a:spLocks noGrp="1" noRot="1" noChangeAspect="1" noChangeArrowheads="1" noTextEdit="1"/>
          </p:cNvSpPr>
          <p:nvPr>
            <p:ph type="sldImg"/>
          </p:nvPr>
        </p:nvSpPr>
        <p:spPr>
          <a:xfrm>
            <a:off x="434975" y="723900"/>
            <a:ext cx="6140450" cy="3454400"/>
          </a:xfrm>
          <a:ln w="12700" cap="flat">
            <a:solidFill>
              <a:schemeClr val="tx1"/>
            </a:solidFill>
          </a:ln>
        </p:spPr>
      </p:sp>
      <p:sp>
        <p:nvSpPr>
          <p:cNvPr id="43012" name="Rectangle 3"/>
          <p:cNvSpPr>
            <a:spLocks noGrp="1" noChangeArrowheads="1"/>
          </p:cNvSpPr>
          <p:nvPr>
            <p:ph type="body" idx="1"/>
          </p:nvPr>
        </p:nvSpPr>
        <p:spPr>
          <a:xfrm>
            <a:off x="935634" y="4417636"/>
            <a:ext cx="5139134" cy="4160939"/>
          </a:xfrm>
          <a:noFill/>
          <a:ln/>
        </p:spPr>
        <p:txBody>
          <a:bodyPr lIns="93597" tIns="46799" rIns="93597" bIns="46799"/>
          <a:lstStyle/>
          <a:p>
            <a:r>
              <a:rPr lang="en-US" b="0" dirty="0"/>
              <a:t>This is the </a:t>
            </a:r>
            <a:r>
              <a:rPr lang="en-US" b="0" dirty="0" err="1"/>
              <a:t>Maxfield</a:t>
            </a:r>
            <a:r>
              <a:rPr lang="en-US" b="0" dirty="0"/>
              <a:t>-Thompson BLM allotment in southern Idaho.  </a:t>
            </a:r>
            <a:r>
              <a:rPr lang="en-US" b="0" dirty="0" err="1"/>
              <a:t>Maxfield</a:t>
            </a:r>
            <a:r>
              <a:rPr lang="en-US" b="0" dirty="0"/>
              <a:t> creek is on the left and Thompson creek is on the right.</a:t>
            </a:r>
          </a:p>
          <a:p>
            <a:endParaRPr lang="en-US" b="0" dirty="0"/>
          </a:p>
          <a:p>
            <a:r>
              <a:rPr lang="en-US" b="1" dirty="0"/>
              <a:t>REF:  Howery, L.D., F.D. Provenza, R.E. Banner and C.B. Scott. 1996. Differences in home range and habitat use among individuals in a cattle herd. Appl. Anim. </a:t>
            </a:r>
            <a:r>
              <a:rPr lang="en-US" b="1" dirty="0" err="1"/>
              <a:t>Behav</a:t>
            </a:r>
            <a:r>
              <a:rPr lang="en-US" b="1" dirty="0"/>
              <a:t>. Sci. 49:305-320.</a:t>
            </a:r>
          </a:p>
          <a:p>
            <a:r>
              <a:rPr lang="en-US" b="1" dirty="0"/>
              <a:t>Howery, L.D., F.D. Provenza, R.E. Banner and C.B. Scott. 1998. Social and environmental factors influence cattle distribution on rangeland. Appl. Anim. </a:t>
            </a:r>
            <a:r>
              <a:rPr lang="en-US" b="1" dirty="0" err="1"/>
              <a:t>Behav</a:t>
            </a:r>
            <a:r>
              <a:rPr lang="en-US" b="1" dirty="0"/>
              <a:t>. Sci. 55:231-244.</a:t>
            </a:r>
          </a:p>
        </p:txBody>
      </p:sp>
    </p:spTree>
    <p:extLst>
      <p:ext uri="{BB962C8B-B14F-4D97-AF65-F5344CB8AC3E}">
        <p14:creationId xmlns:p14="http://schemas.microsoft.com/office/powerpoint/2010/main" val="176630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5A7C4E8-E8A7-46E1-8306-B0576DB24ECD}" type="slidenum">
              <a:rPr lang="en-US"/>
              <a:pPr/>
              <a:t>23</a:t>
            </a:fld>
            <a:endParaRPr lang="en-US"/>
          </a:p>
        </p:txBody>
      </p:sp>
      <p:sp>
        <p:nvSpPr>
          <p:cNvPr id="50179" name="Rectangle 2"/>
          <p:cNvSpPr>
            <a:spLocks noGrp="1" noRot="1" noChangeAspect="1" noChangeArrowheads="1" noTextEdit="1"/>
          </p:cNvSpPr>
          <p:nvPr>
            <p:ph type="sldImg"/>
          </p:nvPr>
        </p:nvSpPr>
        <p:spPr>
          <a:xfrm>
            <a:off x="407988" y="696913"/>
            <a:ext cx="6194425" cy="3484562"/>
          </a:xfrm>
          <a:ln/>
        </p:spPr>
      </p:sp>
      <p:sp>
        <p:nvSpPr>
          <p:cNvPr id="501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535521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653306D9-6043-43DA-A8E9-8C4F503D66ED}" type="slidenum">
              <a:rPr lang="en-US"/>
              <a:pPr/>
              <a:t>27</a:t>
            </a:fld>
            <a:endParaRPr lang="en-US"/>
          </a:p>
        </p:txBody>
      </p:sp>
      <p:sp>
        <p:nvSpPr>
          <p:cNvPr id="29699" name="Rectangle 2"/>
          <p:cNvSpPr>
            <a:spLocks noGrp="1" noRot="1" noChangeAspect="1" noChangeArrowheads="1" noTextEdit="1"/>
          </p:cNvSpPr>
          <p:nvPr>
            <p:ph type="sldImg"/>
          </p:nvPr>
        </p:nvSpPr>
        <p:spPr>
          <a:xfrm>
            <a:off x="407988" y="696913"/>
            <a:ext cx="6194425" cy="3484562"/>
          </a:xfrm>
          <a:ln/>
        </p:spPr>
      </p:sp>
      <p:sp>
        <p:nvSpPr>
          <p:cNvPr id="2970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733872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22EA386-1C07-4FC1-93BC-AA5E0E1C7E9E}" type="slidenum">
              <a:rPr lang="en-US"/>
              <a:pPr/>
              <a:t>29</a:t>
            </a:fld>
            <a:endParaRPr lang="en-US"/>
          </a:p>
        </p:txBody>
      </p:sp>
      <p:sp>
        <p:nvSpPr>
          <p:cNvPr id="34819" name="Rectangle 2"/>
          <p:cNvSpPr>
            <a:spLocks noGrp="1" noRot="1" noChangeAspect="1" noChangeArrowheads="1" noTextEdit="1"/>
          </p:cNvSpPr>
          <p:nvPr>
            <p:ph type="sldImg"/>
          </p:nvPr>
        </p:nvSpPr>
        <p:spPr>
          <a:xfrm>
            <a:off x="407988" y="696913"/>
            <a:ext cx="6194425" cy="3484562"/>
          </a:xfrm>
          <a:ln/>
        </p:spPr>
      </p:sp>
      <p:sp>
        <p:nvSpPr>
          <p:cNvPr id="3482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018239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653306D9-6043-43DA-A8E9-8C4F503D66ED}" type="slidenum">
              <a:rPr lang="en-US"/>
              <a:pPr/>
              <a:t>30</a:t>
            </a:fld>
            <a:endParaRPr lang="en-US"/>
          </a:p>
        </p:txBody>
      </p:sp>
      <p:sp>
        <p:nvSpPr>
          <p:cNvPr id="29699" name="Rectangle 2"/>
          <p:cNvSpPr>
            <a:spLocks noGrp="1" noRot="1" noChangeAspect="1" noChangeArrowheads="1" noTextEdit="1"/>
          </p:cNvSpPr>
          <p:nvPr>
            <p:ph type="sldImg"/>
          </p:nvPr>
        </p:nvSpPr>
        <p:spPr>
          <a:xfrm>
            <a:off x="407988" y="696913"/>
            <a:ext cx="6194425" cy="3484562"/>
          </a:xfrm>
          <a:ln/>
        </p:spPr>
      </p:sp>
      <p:sp>
        <p:nvSpPr>
          <p:cNvPr id="2970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165173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B0A2D996-92B6-414A-AB65-551CECECA519}" type="slidenum">
              <a:rPr lang="en-US"/>
              <a:pPr/>
              <a:t>31</a:t>
            </a:fld>
            <a:endParaRPr lang="en-US"/>
          </a:p>
        </p:txBody>
      </p:sp>
      <p:sp>
        <p:nvSpPr>
          <p:cNvPr id="30723" name="Rectangle 2"/>
          <p:cNvSpPr>
            <a:spLocks noGrp="1" noRot="1" noChangeAspect="1" noChangeArrowheads="1" noTextEdit="1"/>
          </p:cNvSpPr>
          <p:nvPr>
            <p:ph type="sldImg"/>
          </p:nvPr>
        </p:nvSpPr>
        <p:spPr>
          <a:xfrm>
            <a:off x="407988" y="696913"/>
            <a:ext cx="6194425" cy="3484562"/>
          </a:xfrm>
          <a:ln/>
        </p:spPr>
      </p:sp>
      <p:sp>
        <p:nvSpPr>
          <p:cNvPr id="3072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93128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B0A2D996-92B6-414A-AB65-551CECECA519}" type="slidenum">
              <a:rPr lang="en-US"/>
              <a:pPr/>
              <a:t>32</a:t>
            </a:fld>
            <a:endParaRPr lang="en-US"/>
          </a:p>
        </p:txBody>
      </p:sp>
      <p:sp>
        <p:nvSpPr>
          <p:cNvPr id="30723" name="Rectangle 2"/>
          <p:cNvSpPr>
            <a:spLocks noGrp="1" noRot="1" noChangeAspect="1" noChangeArrowheads="1" noTextEdit="1"/>
          </p:cNvSpPr>
          <p:nvPr>
            <p:ph type="sldImg"/>
          </p:nvPr>
        </p:nvSpPr>
        <p:spPr>
          <a:xfrm>
            <a:off x="407988" y="696913"/>
            <a:ext cx="6194425" cy="3484562"/>
          </a:xfrm>
          <a:ln/>
        </p:spPr>
      </p:sp>
      <p:sp>
        <p:nvSpPr>
          <p:cNvPr id="3072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97756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B0A2D996-92B6-414A-AB65-551CECECA519}" type="slidenum">
              <a:rPr lang="en-US"/>
              <a:pPr/>
              <a:t>33</a:t>
            </a:fld>
            <a:endParaRPr lang="en-US"/>
          </a:p>
        </p:txBody>
      </p:sp>
      <p:sp>
        <p:nvSpPr>
          <p:cNvPr id="30723" name="Rectangle 2"/>
          <p:cNvSpPr>
            <a:spLocks noGrp="1" noRot="1" noChangeAspect="1" noChangeArrowheads="1" noTextEdit="1"/>
          </p:cNvSpPr>
          <p:nvPr>
            <p:ph type="sldImg"/>
          </p:nvPr>
        </p:nvSpPr>
        <p:spPr>
          <a:xfrm>
            <a:off x="407988" y="696913"/>
            <a:ext cx="6194425" cy="3484562"/>
          </a:xfrm>
          <a:ln/>
        </p:spPr>
      </p:sp>
      <p:sp>
        <p:nvSpPr>
          <p:cNvPr id="3072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055059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D43C9F5-C071-48F9-AF25-AF19B9ED7901}" type="slidenum">
              <a:rPr lang="en-US"/>
              <a:pPr/>
              <a:t>34</a:t>
            </a:fld>
            <a:endParaRPr lang="en-US"/>
          </a:p>
        </p:txBody>
      </p:sp>
      <p:sp>
        <p:nvSpPr>
          <p:cNvPr id="31747" name="Rectangle 2"/>
          <p:cNvSpPr>
            <a:spLocks noGrp="1" noRot="1" noChangeAspect="1" noChangeArrowheads="1" noTextEdit="1"/>
          </p:cNvSpPr>
          <p:nvPr>
            <p:ph type="sldImg"/>
          </p:nvPr>
        </p:nvSpPr>
        <p:spPr>
          <a:xfrm>
            <a:off x="407988" y="696913"/>
            <a:ext cx="6194425" cy="3484562"/>
          </a:xfrm>
          <a:ln/>
        </p:spPr>
      </p:sp>
      <p:sp>
        <p:nvSpPr>
          <p:cNvPr id="3174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898137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B914FAD4-EBF9-486A-8052-FDF9894BB44D}" type="slidenum">
              <a:rPr lang="en-US"/>
              <a:pPr/>
              <a:t>35</a:t>
            </a:fld>
            <a:endParaRPr lang="en-US"/>
          </a:p>
        </p:txBody>
      </p:sp>
      <p:sp>
        <p:nvSpPr>
          <p:cNvPr id="38915" name="Rectangle 2"/>
          <p:cNvSpPr>
            <a:spLocks noGrp="1" noRot="1" noChangeAspect="1" noChangeArrowheads="1" noTextEdit="1"/>
          </p:cNvSpPr>
          <p:nvPr>
            <p:ph type="sldImg"/>
          </p:nvPr>
        </p:nvSpPr>
        <p:spPr>
          <a:xfrm>
            <a:off x="434975" y="723900"/>
            <a:ext cx="6140450" cy="3454400"/>
          </a:xfrm>
          <a:ln w="12700" cap="flat">
            <a:solidFill>
              <a:schemeClr val="tx1"/>
            </a:solidFill>
          </a:ln>
        </p:spPr>
      </p:sp>
      <p:sp>
        <p:nvSpPr>
          <p:cNvPr id="38916" name="Rectangle 3"/>
          <p:cNvSpPr>
            <a:spLocks noGrp="1" noChangeArrowheads="1"/>
          </p:cNvSpPr>
          <p:nvPr>
            <p:ph type="body" idx="1"/>
          </p:nvPr>
        </p:nvSpPr>
        <p:spPr>
          <a:xfrm>
            <a:off x="935634" y="4417636"/>
            <a:ext cx="5139134" cy="4160939"/>
          </a:xfrm>
          <a:noFill/>
          <a:ln/>
        </p:spPr>
        <p:txBody>
          <a:bodyPr lIns="93597" tIns="46799" rIns="93597" bIns="46799"/>
          <a:lstStyle/>
          <a:p>
            <a:endParaRPr lang="en-US"/>
          </a:p>
        </p:txBody>
      </p:sp>
    </p:spTree>
    <p:extLst>
      <p:ext uri="{BB962C8B-B14F-4D97-AF65-F5344CB8AC3E}">
        <p14:creationId xmlns:p14="http://schemas.microsoft.com/office/powerpoint/2010/main" val="3161256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04F0A490-EAE0-4D96-9C5B-080A9133BBD9}" type="slidenum">
              <a:rPr lang="en-US"/>
              <a:pPr/>
              <a:t>36</a:t>
            </a:fld>
            <a:endParaRPr lang="en-US"/>
          </a:p>
        </p:txBody>
      </p:sp>
      <p:sp>
        <p:nvSpPr>
          <p:cNvPr id="39939" name="Rectangle 2"/>
          <p:cNvSpPr>
            <a:spLocks noGrp="1" noRot="1" noChangeAspect="1" noChangeArrowheads="1" noTextEdit="1"/>
          </p:cNvSpPr>
          <p:nvPr>
            <p:ph type="sldImg"/>
          </p:nvPr>
        </p:nvSpPr>
        <p:spPr>
          <a:xfrm>
            <a:off x="407988" y="696913"/>
            <a:ext cx="6194425" cy="3484562"/>
          </a:xfrm>
          <a:ln/>
        </p:spPr>
      </p:sp>
      <p:sp>
        <p:nvSpPr>
          <p:cNvPr id="3994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214899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64B664-4BA8-4DEA-9B4C-160F6F38DAF9}" type="slidenum">
              <a:rPr lang="en-US" altLang="en-US"/>
              <a:pPr/>
              <a:t>40</a:t>
            </a:fld>
            <a:endParaRPr lang="en-US" altLang="en-US"/>
          </a:p>
        </p:txBody>
      </p:sp>
      <p:sp>
        <p:nvSpPr>
          <p:cNvPr id="960514" name="Rectangle 2"/>
          <p:cNvSpPr>
            <a:spLocks noGrp="1" noRot="1" noChangeAspect="1" noChangeArrowheads="1" noTextEdit="1"/>
          </p:cNvSpPr>
          <p:nvPr>
            <p:ph type="sldImg"/>
          </p:nvPr>
        </p:nvSpPr>
        <p:spPr bwMode="auto">
          <a:xfrm>
            <a:off x="406400" y="698500"/>
            <a:ext cx="6197600" cy="3486150"/>
          </a:xfrm>
          <a:prstGeom prst="rect">
            <a:avLst/>
          </a:prstGeom>
          <a:solidFill>
            <a:srgbClr val="FFFFFF"/>
          </a:solidFill>
          <a:ln>
            <a:solidFill>
              <a:srgbClr val="000000"/>
            </a:solidFill>
            <a:miter lim="800000"/>
            <a:headEnd/>
            <a:tailEnd/>
          </a:ln>
        </p:spPr>
      </p:sp>
      <p:sp>
        <p:nvSpPr>
          <p:cNvPr id="960515"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endParaRPr lang="en-US"/>
          </a:p>
        </p:txBody>
      </p:sp>
    </p:spTree>
    <p:extLst>
      <p:ext uri="{BB962C8B-B14F-4D97-AF65-F5344CB8AC3E}">
        <p14:creationId xmlns:p14="http://schemas.microsoft.com/office/powerpoint/2010/main" val="4222428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3/3/2019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152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32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210010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3/3/2019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60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a:defRPr sz="2800"/>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3/3/2019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960525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normAutofit/>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3/3/2019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1811329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3/3/2019</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65707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3/3/2019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228500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3/3/2019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371687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extLst>
                <a:ext uri="{28A0092B-C50C-407E-A947-70E740481C1C}">
                  <a14:useLocalDpi xmlns:a14="http://schemas.microsoft.com/office/drawing/2010/main"/>
                </a:ext>
              </a:extLst>
            </a:blip>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3/3/2019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31860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3/3/2019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3174262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3/3/2019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3180067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41867" y="228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609600" y="1885950"/>
            <a:ext cx="5350933"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63734" y="1885950"/>
            <a:ext cx="5350933" cy="417195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4B773BA-3E11-48C8-BC1C-E8D0725748C5}" type="slidenum">
              <a:rPr lang="en-US"/>
              <a:pPr>
                <a:defRPr/>
              </a:pPr>
              <a:t>‹#›</a:t>
            </a:fld>
            <a:endParaRPr lang="en-US"/>
          </a:p>
        </p:txBody>
      </p:sp>
    </p:spTree>
    <p:extLst>
      <p:ext uri="{BB962C8B-B14F-4D97-AF65-F5344CB8AC3E}">
        <p14:creationId xmlns:p14="http://schemas.microsoft.com/office/powerpoint/2010/main" val="329396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3/3/2019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950435"/>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3969" r:id="rId12"/>
    <p:sldLayoutId id="2147484017"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wmf"/><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file:///C:\dwb\track98\bk%201179%2098%20color.WMF" TargetMode="External"/><Relationship Id="rId5" Type="http://schemas.openxmlformats.org/officeDocument/2006/relationships/image" Target="../media/image12.wmf"/><Relationship Id="rId4" Type="http://schemas.openxmlformats.org/officeDocument/2006/relationships/image" Target="file:///C:\dwb\track98\bk%201080%2098%20color.WMF"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35.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04800" y="758952"/>
            <a:ext cx="11734800" cy="3566160"/>
          </a:xfrm>
        </p:spPr>
        <p:txBody>
          <a:bodyPr>
            <a:normAutofit/>
          </a:bodyPr>
          <a:lstStyle/>
          <a:p>
            <a:pPr eaLnBrk="1" hangingPunct="1"/>
            <a:r>
              <a:rPr lang="en-US" dirty="0"/>
              <a:t>Habitat Selection &amp; Learning</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991600" y="5588900"/>
            <a:ext cx="3158046" cy="728780"/>
          </a:xfrm>
          <a:prstGeom prst="rect">
            <a:avLst/>
          </a:prstGeom>
        </p:spPr>
      </p:pic>
      <p:grpSp>
        <p:nvGrpSpPr>
          <p:cNvPr id="16" name="Group 15">
            <a:extLst>
              <a:ext uri="{FF2B5EF4-FFF2-40B4-BE49-F238E27FC236}">
                <a16:creationId xmlns:a16="http://schemas.microsoft.com/office/drawing/2014/main" id="{CF5A74C1-B30A-4D94-99E5-843448C45836}"/>
              </a:ext>
            </a:extLst>
          </p:cNvPr>
          <p:cNvGrpSpPr/>
          <p:nvPr/>
        </p:nvGrpSpPr>
        <p:grpSpPr>
          <a:xfrm>
            <a:off x="4495800" y="765303"/>
            <a:ext cx="3571172" cy="2361248"/>
            <a:chOff x="1545137" y="671384"/>
            <a:chExt cx="3571172" cy="2361248"/>
          </a:xfrm>
        </p:grpSpPr>
        <p:pic>
          <p:nvPicPr>
            <p:cNvPr id="13" name="Picture 12" descr="A herd of sheep standing on a lush green field&#10;&#10;Description generated with very high confidence">
              <a:extLst>
                <a:ext uri="{FF2B5EF4-FFF2-40B4-BE49-F238E27FC236}">
                  <a16:creationId xmlns:a16="http://schemas.microsoft.com/office/drawing/2014/main" id="{7E7F309E-DF2E-44FC-9068-3D36B3019F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45137" y="671384"/>
              <a:ext cx="3555761" cy="2361248"/>
            </a:xfrm>
            <a:prstGeom prst="rect">
              <a:avLst/>
            </a:prstGeom>
          </p:spPr>
        </p:pic>
        <p:sp>
          <p:nvSpPr>
            <p:cNvPr id="15" name="TextBox 14">
              <a:extLst>
                <a:ext uri="{FF2B5EF4-FFF2-40B4-BE49-F238E27FC236}">
                  <a16:creationId xmlns:a16="http://schemas.microsoft.com/office/drawing/2014/main" id="{7EFA9BAC-04D8-4FAD-AB8A-DE47B48A33B9}"/>
                </a:ext>
              </a:extLst>
            </p:cNvPr>
            <p:cNvSpPr txBox="1"/>
            <p:nvPr/>
          </p:nvSpPr>
          <p:spPr>
            <a:xfrm>
              <a:off x="3888088" y="2801800"/>
              <a:ext cx="1228221" cy="230832"/>
            </a:xfrm>
            <a:prstGeom prst="rect">
              <a:avLst/>
            </a:prstGeom>
            <a:noFill/>
          </p:spPr>
          <p:txBody>
            <a:bodyPr wrap="none" rtlCol="0">
              <a:spAutoFit/>
            </a:bodyPr>
            <a:lstStyle/>
            <a:p>
              <a:r>
                <a:rPr lang="en-US" sz="900" dirty="0">
                  <a:solidFill>
                    <a:schemeClr val="bg1"/>
                  </a:solidFill>
                </a:rPr>
                <a:t>Tom Koerner (USFWS)</a:t>
              </a:r>
            </a:p>
          </p:txBody>
        </p:sp>
      </p:grpSp>
      <p:grpSp>
        <p:nvGrpSpPr>
          <p:cNvPr id="22" name="Group 21">
            <a:extLst>
              <a:ext uri="{FF2B5EF4-FFF2-40B4-BE49-F238E27FC236}">
                <a16:creationId xmlns:a16="http://schemas.microsoft.com/office/drawing/2014/main" id="{E3B09CA3-0B96-4B16-8D6D-937D921F283B}"/>
              </a:ext>
            </a:extLst>
          </p:cNvPr>
          <p:cNvGrpSpPr/>
          <p:nvPr/>
        </p:nvGrpSpPr>
        <p:grpSpPr>
          <a:xfrm>
            <a:off x="1219200" y="761878"/>
            <a:ext cx="3138537" cy="2353903"/>
            <a:chOff x="1676400" y="758952"/>
            <a:chExt cx="3138537" cy="2353903"/>
          </a:xfrm>
        </p:grpSpPr>
        <p:pic>
          <p:nvPicPr>
            <p:cNvPr id="20" name="Picture 19" descr="A herd of sheep walking along a river next to a body of water&#10;&#10;Description generated with high confidence">
              <a:extLst>
                <a:ext uri="{FF2B5EF4-FFF2-40B4-BE49-F238E27FC236}">
                  <a16:creationId xmlns:a16="http://schemas.microsoft.com/office/drawing/2014/main" id="{8769A05F-CF08-4F54-8891-0BE09EA144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6400" y="758952"/>
              <a:ext cx="3138537" cy="2353903"/>
            </a:xfrm>
            <a:prstGeom prst="rect">
              <a:avLst/>
            </a:prstGeom>
          </p:spPr>
        </p:pic>
        <p:sp>
          <p:nvSpPr>
            <p:cNvPr id="25" name="TextBox 24">
              <a:extLst>
                <a:ext uri="{FF2B5EF4-FFF2-40B4-BE49-F238E27FC236}">
                  <a16:creationId xmlns:a16="http://schemas.microsoft.com/office/drawing/2014/main" id="{822E6025-B70A-47EA-876C-C7DC5433566B}"/>
                </a:ext>
              </a:extLst>
            </p:cNvPr>
            <p:cNvSpPr txBox="1"/>
            <p:nvPr/>
          </p:nvSpPr>
          <p:spPr>
            <a:xfrm>
              <a:off x="4067617" y="2882023"/>
              <a:ext cx="747320" cy="230832"/>
            </a:xfrm>
            <a:prstGeom prst="rect">
              <a:avLst/>
            </a:prstGeom>
            <a:noFill/>
          </p:spPr>
          <p:txBody>
            <a:bodyPr wrap="none" rtlCol="0">
              <a:spAutoFit/>
            </a:bodyPr>
            <a:lstStyle/>
            <a:p>
              <a:pPr algn="r"/>
              <a:r>
                <a:rPr lang="en-US" sz="900" dirty="0">
                  <a:solidFill>
                    <a:schemeClr val="bg1"/>
                  </a:solidFill>
                </a:rPr>
                <a:t>Justin Olnes</a:t>
              </a:r>
            </a:p>
          </p:txBody>
        </p:sp>
      </p:grpSp>
      <p:grpSp>
        <p:nvGrpSpPr>
          <p:cNvPr id="24" name="Group 23">
            <a:extLst>
              <a:ext uri="{FF2B5EF4-FFF2-40B4-BE49-F238E27FC236}">
                <a16:creationId xmlns:a16="http://schemas.microsoft.com/office/drawing/2014/main" id="{960CC60B-66AD-4EE8-80A6-B362A60B964D}"/>
              </a:ext>
            </a:extLst>
          </p:cNvPr>
          <p:cNvGrpSpPr/>
          <p:nvPr/>
        </p:nvGrpSpPr>
        <p:grpSpPr>
          <a:xfrm>
            <a:off x="8244018" y="765302"/>
            <a:ext cx="3604227" cy="2367597"/>
            <a:chOff x="8244018" y="765302"/>
            <a:chExt cx="3604227" cy="2367597"/>
          </a:xfrm>
        </p:grpSpPr>
        <p:pic>
          <p:nvPicPr>
            <p:cNvPr id="23" name="Picture 22">
              <a:extLst>
                <a:ext uri="{FF2B5EF4-FFF2-40B4-BE49-F238E27FC236}">
                  <a16:creationId xmlns:a16="http://schemas.microsoft.com/office/drawing/2014/main" id="{B1590B18-BF90-4335-AF91-3B50ED00BB0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44018" y="765302"/>
              <a:ext cx="3555760" cy="2361247"/>
            </a:xfrm>
            <a:prstGeom prst="rect">
              <a:avLst/>
            </a:prstGeom>
          </p:spPr>
        </p:pic>
        <p:sp>
          <p:nvSpPr>
            <p:cNvPr id="28" name="TextBox 27">
              <a:extLst>
                <a:ext uri="{FF2B5EF4-FFF2-40B4-BE49-F238E27FC236}">
                  <a16:creationId xmlns:a16="http://schemas.microsoft.com/office/drawing/2014/main" id="{33F0DB54-E668-4CB4-B587-1DD234DA36F6}"/>
                </a:ext>
              </a:extLst>
            </p:cNvPr>
            <p:cNvSpPr txBox="1"/>
            <p:nvPr/>
          </p:nvSpPr>
          <p:spPr>
            <a:xfrm>
              <a:off x="10820400" y="2902067"/>
              <a:ext cx="1027845" cy="230832"/>
            </a:xfrm>
            <a:prstGeom prst="rect">
              <a:avLst/>
            </a:prstGeom>
            <a:noFill/>
          </p:spPr>
          <p:txBody>
            <a:bodyPr wrap="none" rtlCol="0">
              <a:spAutoFit/>
            </a:bodyPr>
            <a:lstStyle/>
            <a:p>
              <a:r>
                <a:rPr lang="en-US" sz="900" dirty="0">
                  <a:solidFill>
                    <a:schemeClr val="bg1"/>
                  </a:solidFill>
                </a:rPr>
                <a:t>Ben &amp; Gab (Flickr)</a:t>
              </a:r>
            </a:p>
          </p:txBody>
        </p:sp>
      </p:grpSp>
    </p:spTree>
    <p:extLst>
      <p:ext uri="{BB962C8B-B14F-4D97-AF65-F5344CB8AC3E}">
        <p14:creationId xmlns:p14="http://schemas.microsoft.com/office/powerpoint/2010/main" val="2502124459"/>
      </p:ext>
    </p:extLst>
  </p:cSld>
  <p:clrMapOvr>
    <a:masterClrMapping/>
  </p:clrMapOvr>
  <p:transition/>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29292"/>
            <a:ext cx="9601200" cy="1143000"/>
          </a:xfrm>
        </p:spPr>
        <p:txBody>
          <a:bodyPr>
            <a:normAutofit/>
          </a:bodyPr>
          <a:lstStyle/>
          <a:p>
            <a:r>
              <a:rPr lang="en-US" dirty="0"/>
              <a:t>How do animals know good habitat?</a:t>
            </a:r>
          </a:p>
        </p:txBody>
      </p:sp>
      <p:sp>
        <p:nvSpPr>
          <p:cNvPr id="3" name="Content Placeholder 2"/>
          <p:cNvSpPr>
            <a:spLocks noGrp="1"/>
          </p:cNvSpPr>
          <p:nvPr>
            <p:ph idx="1"/>
          </p:nvPr>
        </p:nvSpPr>
        <p:spPr>
          <a:xfrm>
            <a:off x="1371600" y="1772292"/>
            <a:ext cx="10668000" cy="4247508"/>
          </a:xfrm>
        </p:spPr>
        <p:txBody>
          <a:bodyPr>
            <a:normAutofit/>
          </a:bodyPr>
          <a:lstStyle/>
          <a:p>
            <a:pPr>
              <a:buNone/>
            </a:pPr>
            <a:r>
              <a:rPr lang="en-US" sz="3500" dirty="0"/>
              <a:t>Inherited? </a:t>
            </a:r>
            <a:r>
              <a:rPr lang="en-US" sz="2600" dirty="0"/>
              <a:t>Innate attributes affecting habitat selection</a:t>
            </a:r>
            <a:endParaRPr lang="en-US" sz="3500" dirty="0"/>
          </a:p>
          <a:p>
            <a:pPr marL="225425" indent="-225425">
              <a:buFont typeface="Wingdings" panose="05000000000000000000" pitchFamily="2" charset="2"/>
              <a:buChar char="§"/>
            </a:pPr>
            <a:r>
              <a:rPr lang="en-US" sz="2800" dirty="0"/>
              <a:t>Animals are not born knowing what is “good” or “bad” habitat</a:t>
            </a:r>
          </a:p>
          <a:p>
            <a:pPr marL="225425" indent="-225425">
              <a:buFont typeface="Wingdings" panose="05000000000000000000" pitchFamily="2" charset="2"/>
              <a:buChar char="§"/>
            </a:pPr>
            <a:r>
              <a:rPr lang="en-US" sz="2800" dirty="0"/>
              <a:t>May have a </a:t>
            </a:r>
            <a:r>
              <a:rPr lang="en-US" sz="2800" b="1" dirty="0"/>
              <a:t>Neural Template</a:t>
            </a:r>
            <a:r>
              <a:rPr lang="en-US" sz="2800" dirty="0"/>
              <a:t> - inborn picture of appropriate habitat</a:t>
            </a:r>
          </a:p>
          <a:p>
            <a:pPr marL="225425" indent="-225425">
              <a:buFont typeface="Wingdings" panose="05000000000000000000" pitchFamily="2" charset="2"/>
              <a:buChar char="§"/>
            </a:pPr>
            <a:r>
              <a:rPr lang="en-US" sz="2800" b="1" dirty="0"/>
              <a:t>Habitat Preparedness </a:t>
            </a:r>
            <a:r>
              <a:rPr lang="en-US" sz="2800" dirty="0"/>
              <a:t>– </a:t>
            </a:r>
          </a:p>
          <a:p>
            <a:pPr marL="518033" lvl="1" indent="-225425">
              <a:buFont typeface="Wingdings" panose="05000000000000000000" pitchFamily="2" charset="2"/>
              <a:buChar char="§"/>
            </a:pPr>
            <a:r>
              <a:rPr lang="en-US" sz="2800" dirty="0"/>
              <a:t>Physical or physiological abilities appropriate for habitat</a:t>
            </a:r>
          </a:p>
          <a:p>
            <a:pPr marL="518033" lvl="1" indent="-225425">
              <a:buFont typeface="Wingdings" panose="05000000000000000000" pitchFamily="2" charset="2"/>
              <a:buChar char="§"/>
            </a:pPr>
            <a:r>
              <a:rPr lang="en-US" sz="2800" dirty="0"/>
              <a:t>Affect habitat that is “usable”</a:t>
            </a:r>
          </a:p>
          <a:p>
            <a:pPr marL="518033" lvl="1" indent="-225425">
              <a:buFont typeface="Wingdings" panose="05000000000000000000" pitchFamily="2" charset="2"/>
              <a:buChar char="§"/>
            </a:pPr>
            <a:r>
              <a:rPr lang="en-US" sz="2800" dirty="0"/>
              <a:t>Reinforcing or punishing properties of habitat</a:t>
            </a:r>
          </a:p>
        </p:txBody>
      </p:sp>
    </p:spTree>
    <p:extLst>
      <p:ext uri="{BB962C8B-B14F-4D97-AF65-F5344CB8AC3E}">
        <p14:creationId xmlns:p14="http://schemas.microsoft.com/office/powerpoint/2010/main" val="136391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F221286A-2602-4A85-97A0-CDB9908BA9C6}"/>
              </a:ext>
            </a:extLst>
          </p:cNvPr>
          <p:cNvSpPr>
            <a:spLocks noGrp="1"/>
          </p:cNvSpPr>
          <p:nvPr>
            <p:ph type="title"/>
          </p:nvPr>
        </p:nvSpPr>
        <p:spPr>
          <a:xfrm>
            <a:off x="497546" y="562765"/>
            <a:ext cx="11025716" cy="1143000"/>
          </a:xfrm>
        </p:spPr>
        <p:txBody>
          <a:bodyPr>
            <a:normAutofit fontScale="90000"/>
          </a:bodyPr>
          <a:lstStyle/>
          <a:p>
            <a:r>
              <a:rPr lang="en-US" sz="6000" i="0" dirty="0">
                <a:solidFill>
                  <a:schemeClr val="accent1">
                    <a:lumMod val="75000"/>
                  </a:schemeClr>
                </a:solidFill>
              </a:rPr>
              <a:t>Habitat Preparedness</a:t>
            </a:r>
            <a:br>
              <a:rPr lang="en-US" i="0" dirty="0">
                <a:solidFill>
                  <a:schemeClr val="accent1">
                    <a:lumMod val="75000"/>
                  </a:schemeClr>
                </a:solidFill>
              </a:rPr>
            </a:br>
            <a:r>
              <a:rPr lang="en-US" i="0" dirty="0">
                <a:solidFill>
                  <a:schemeClr val="accent1">
                    <a:lumMod val="75000"/>
                  </a:schemeClr>
                </a:solidFill>
              </a:rPr>
              <a:t>example from Hoover Dam</a:t>
            </a:r>
          </a:p>
        </p:txBody>
      </p:sp>
      <p:grpSp>
        <p:nvGrpSpPr>
          <p:cNvPr id="7" name="Group 6">
            <a:extLst>
              <a:ext uri="{FF2B5EF4-FFF2-40B4-BE49-F238E27FC236}">
                <a16:creationId xmlns:a16="http://schemas.microsoft.com/office/drawing/2014/main" id="{6D6B3D08-BF93-48A0-8A7F-494917638188}"/>
              </a:ext>
            </a:extLst>
          </p:cNvPr>
          <p:cNvGrpSpPr/>
          <p:nvPr/>
        </p:nvGrpSpPr>
        <p:grpSpPr>
          <a:xfrm>
            <a:off x="497546" y="1807620"/>
            <a:ext cx="6821780" cy="4440780"/>
            <a:chOff x="1066800" y="1822175"/>
            <a:chExt cx="6821780" cy="4440780"/>
          </a:xfrm>
        </p:grpSpPr>
        <p:pic>
          <p:nvPicPr>
            <p:cNvPr id="2" name="Picture 1">
              <a:extLst>
                <a:ext uri="{FF2B5EF4-FFF2-40B4-BE49-F238E27FC236}">
                  <a16:creationId xmlns:a16="http://schemas.microsoft.com/office/drawing/2014/main" id="{1A24E4BA-33ED-4A4F-A36D-0F589E422C8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66800" y="1822175"/>
              <a:ext cx="6821780" cy="4426225"/>
            </a:xfrm>
            <a:prstGeom prst="rect">
              <a:avLst/>
            </a:prstGeom>
          </p:spPr>
        </p:pic>
        <p:sp>
          <p:nvSpPr>
            <p:cNvPr id="5" name="TextBox 4">
              <a:extLst>
                <a:ext uri="{FF2B5EF4-FFF2-40B4-BE49-F238E27FC236}">
                  <a16:creationId xmlns:a16="http://schemas.microsoft.com/office/drawing/2014/main" id="{66697859-DD0B-472E-B482-E2C6ED83AB63}"/>
                </a:ext>
              </a:extLst>
            </p:cNvPr>
            <p:cNvSpPr txBox="1"/>
            <p:nvPr/>
          </p:nvSpPr>
          <p:spPr>
            <a:xfrm>
              <a:off x="6477000" y="6032123"/>
              <a:ext cx="1164101" cy="230832"/>
            </a:xfrm>
            <a:prstGeom prst="rect">
              <a:avLst/>
            </a:prstGeom>
            <a:noFill/>
          </p:spPr>
          <p:txBody>
            <a:bodyPr wrap="none" rtlCol="0">
              <a:spAutoFit/>
            </a:bodyPr>
            <a:lstStyle/>
            <a:p>
              <a:r>
                <a:rPr lang="en-US" sz="900" dirty="0">
                  <a:solidFill>
                    <a:schemeClr val="bg1"/>
                  </a:solidFill>
                </a:rPr>
                <a:t>www.dailymail.co.uk</a:t>
              </a:r>
            </a:p>
          </p:txBody>
        </p:sp>
      </p:grpSp>
      <p:pic>
        <p:nvPicPr>
          <p:cNvPr id="8" name="Picture 7">
            <a:extLst>
              <a:ext uri="{FF2B5EF4-FFF2-40B4-BE49-F238E27FC236}">
                <a16:creationId xmlns:a16="http://schemas.microsoft.com/office/drawing/2014/main" id="{C40F48A9-48FF-408C-AE98-9DBA18E503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53400" y="1181100"/>
            <a:ext cx="3780784" cy="4584323"/>
          </a:xfrm>
          <a:prstGeom prst="rect">
            <a:avLst/>
          </a:prstGeom>
          <a:effectLst>
            <a:glow rad="381000">
              <a:schemeClr val="accent1">
                <a:alpha val="40000"/>
              </a:schemeClr>
            </a:glow>
          </a:effectLst>
        </p:spPr>
      </p:pic>
      <p:sp>
        <p:nvSpPr>
          <p:cNvPr id="9" name="Arrow: Notched Right 8">
            <a:extLst>
              <a:ext uri="{FF2B5EF4-FFF2-40B4-BE49-F238E27FC236}">
                <a16:creationId xmlns:a16="http://schemas.microsoft.com/office/drawing/2014/main" id="{00D7770E-8559-4C2E-9FEB-09DD99DD4EEA}"/>
              </a:ext>
            </a:extLst>
          </p:cNvPr>
          <p:cNvSpPr/>
          <p:nvPr/>
        </p:nvSpPr>
        <p:spPr>
          <a:xfrm>
            <a:off x="5867400" y="2743200"/>
            <a:ext cx="2057400" cy="12954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6873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Ibex goats on </a:t>
            </a:r>
            <a:r>
              <a:rPr lang="en-US" dirty="0" err="1"/>
              <a:t>Cingino</a:t>
            </a:r>
            <a:r>
              <a:rPr lang="en-US" dirty="0"/>
              <a:t> Dam in Italy</a:t>
            </a:r>
          </a:p>
        </p:txBody>
      </p:sp>
      <p:pic>
        <p:nvPicPr>
          <p:cNvPr id="9" name="Screen Recording 8">
            <a:hlinkClick r:id="" action="ppaction://media"/>
            <a:extLst>
              <a:ext uri="{FF2B5EF4-FFF2-40B4-BE49-F238E27FC236}">
                <a16:creationId xmlns:a16="http://schemas.microsoft.com/office/drawing/2014/main" id="{00FEE4FE-DBE7-4309-A188-9C25BF02DE1F}"/>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838200" y="1933246"/>
            <a:ext cx="7645325" cy="4315153"/>
          </a:xfrm>
          <a:prstGeom prst="rect">
            <a:avLst/>
          </a:prstGeom>
        </p:spPr>
      </p:pic>
      <p:sp>
        <p:nvSpPr>
          <p:cNvPr id="10" name="Callout: Down Arrow 9">
            <a:extLst>
              <a:ext uri="{FF2B5EF4-FFF2-40B4-BE49-F238E27FC236}">
                <a16:creationId xmlns:a16="http://schemas.microsoft.com/office/drawing/2014/main" id="{F0770F88-22E5-4840-A54D-D8EFAC5CD873}"/>
              </a:ext>
            </a:extLst>
          </p:cNvPr>
          <p:cNvSpPr/>
          <p:nvPr/>
        </p:nvSpPr>
        <p:spPr>
          <a:xfrm>
            <a:off x="9220200" y="4377035"/>
            <a:ext cx="2667000" cy="19812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Watch on National Geographic YouTube Channel</a:t>
            </a:r>
          </a:p>
        </p:txBody>
      </p:sp>
      <p:sp>
        <p:nvSpPr>
          <p:cNvPr id="11" name="TextBox 10">
            <a:extLst>
              <a:ext uri="{FF2B5EF4-FFF2-40B4-BE49-F238E27FC236}">
                <a16:creationId xmlns:a16="http://schemas.microsoft.com/office/drawing/2014/main" id="{0766BFD3-665A-4F31-936C-CA578812D95B}"/>
              </a:ext>
            </a:extLst>
          </p:cNvPr>
          <p:cNvSpPr txBox="1"/>
          <p:nvPr/>
        </p:nvSpPr>
        <p:spPr>
          <a:xfrm>
            <a:off x="8153400" y="6396335"/>
            <a:ext cx="3943708" cy="461665"/>
          </a:xfrm>
          <a:prstGeom prst="rect">
            <a:avLst/>
          </a:prstGeom>
          <a:noFill/>
        </p:spPr>
        <p:txBody>
          <a:bodyPr wrap="none" rtlCol="0">
            <a:spAutoFit/>
          </a:bodyPr>
          <a:lstStyle/>
          <a:p>
            <a:r>
              <a:rPr lang="en-US" sz="2400" dirty="0">
                <a:solidFill>
                  <a:schemeClr val="bg1"/>
                </a:solidFill>
              </a:rPr>
              <a:t>https://youtu.be/f0jMzdbEui0</a:t>
            </a:r>
          </a:p>
        </p:txBody>
      </p:sp>
    </p:spTree>
    <p:custDataLst>
      <p:tags r:id="rId1"/>
    </p:custDataLst>
    <p:extLst>
      <p:ext uri="{BB962C8B-B14F-4D97-AF65-F5344CB8AC3E}">
        <p14:creationId xmlns:p14="http://schemas.microsoft.com/office/powerpoint/2010/main" val="314053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7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57514" y="533400"/>
            <a:ext cx="3319242" cy="1200329"/>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rPr>
              <a:t>Thackeray Ranch</a:t>
            </a:r>
          </a:p>
          <a:p>
            <a:r>
              <a:rPr lang="en-US" sz="3600" dirty="0">
                <a:effectLst>
                  <a:outerShdw blurRad="38100" dist="38100" dir="2700000" algn="tl">
                    <a:srgbClr val="000000">
                      <a:alpha val="43137"/>
                    </a:srgbClr>
                  </a:outerShdw>
                </a:effectLst>
              </a:rPr>
              <a:t>Havre, MT</a:t>
            </a:r>
          </a:p>
        </p:txBody>
      </p:sp>
      <p:grpSp>
        <p:nvGrpSpPr>
          <p:cNvPr id="9" name="Group 8">
            <a:extLst>
              <a:ext uri="{FF2B5EF4-FFF2-40B4-BE49-F238E27FC236}">
                <a16:creationId xmlns:a16="http://schemas.microsoft.com/office/drawing/2014/main" id="{BBC7A2EB-2758-4A7F-9503-ED7CFD094981}"/>
              </a:ext>
            </a:extLst>
          </p:cNvPr>
          <p:cNvGrpSpPr/>
          <p:nvPr/>
        </p:nvGrpSpPr>
        <p:grpSpPr>
          <a:xfrm>
            <a:off x="6400800" y="328592"/>
            <a:ext cx="5486400" cy="3650713"/>
            <a:chOff x="6400800" y="328592"/>
            <a:chExt cx="5486400" cy="3650713"/>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00800" y="328592"/>
              <a:ext cx="5486400" cy="3639827"/>
            </a:xfrm>
            <a:prstGeom prst="rect">
              <a:avLst/>
            </a:prstGeom>
          </p:spPr>
        </p:pic>
        <p:sp>
          <p:nvSpPr>
            <p:cNvPr id="5" name="TextBox 4">
              <a:extLst>
                <a:ext uri="{FF2B5EF4-FFF2-40B4-BE49-F238E27FC236}">
                  <a16:creationId xmlns:a16="http://schemas.microsoft.com/office/drawing/2014/main" id="{A07872B9-0412-48A5-87FE-D075DD5DFCFB}"/>
                </a:ext>
              </a:extLst>
            </p:cNvPr>
            <p:cNvSpPr txBox="1"/>
            <p:nvPr/>
          </p:nvSpPr>
          <p:spPr>
            <a:xfrm>
              <a:off x="11172261" y="3733084"/>
              <a:ext cx="635110" cy="246221"/>
            </a:xfrm>
            <a:prstGeom prst="rect">
              <a:avLst/>
            </a:prstGeom>
            <a:noFill/>
          </p:spPr>
          <p:txBody>
            <a:bodyPr wrap="none" rtlCol="0">
              <a:spAutoFit/>
            </a:bodyPr>
            <a:lstStyle/>
            <a:p>
              <a:r>
                <a:rPr lang="en-US" sz="1000" dirty="0">
                  <a:solidFill>
                    <a:schemeClr val="bg1"/>
                  </a:solidFill>
                </a:rPr>
                <a:t>D. Bailey</a:t>
              </a:r>
            </a:p>
          </p:txBody>
        </p:sp>
      </p:grpSp>
      <p:grpSp>
        <p:nvGrpSpPr>
          <p:cNvPr id="8" name="Group 7">
            <a:extLst>
              <a:ext uri="{FF2B5EF4-FFF2-40B4-BE49-F238E27FC236}">
                <a16:creationId xmlns:a16="http://schemas.microsoft.com/office/drawing/2014/main" id="{7F73AF3F-3939-413E-9F3A-6FA68E55ED92}"/>
              </a:ext>
            </a:extLst>
          </p:cNvPr>
          <p:cNvGrpSpPr/>
          <p:nvPr/>
        </p:nvGrpSpPr>
        <p:grpSpPr>
          <a:xfrm>
            <a:off x="1143000" y="2590800"/>
            <a:ext cx="5513190" cy="3657601"/>
            <a:chOff x="1143000" y="2590800"/>
            <a:chExt cx="5513190" cy="3657601"/>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2590800"/>
              <a:ext cx="5513190" cy="3657601"/>
            </a:xfrm>
            <a:prstGeom prst="rect">
              <a:avLst/>
            </a:prstGeom>
          </p:spPr>
        </p:pic>
        <p:sp>
          <p:nvSpPr>
            <p:cNvPr id="7" name="TextBox 6">
              <a:extLst>
                <a:ext uri="{FF2B5EF4-FFF2-40B4-BE49-F238E27FC236}">
                  <a16:creationId xmlns:a16="http://schemas.microsoft.com/office/drawing/2014/main" id="{3699DDA0-FB9E-420F-AE89-DAB3470BEAA7}"/>
                </a:ext>
              </a:extLst>
            </p:cNvPr>
            <p:cNvSpPr txBox="1"/>
            <p:nvPr/>
          </p:nvSpPr>
          <p:spPr>
            <a:xfrm>
              <a:off x="1157514" y="6002180"/>
              <a:ext cx="635110" cy="246221"/>
            </a:xfrm>
            <a:prstGeom prst="rect">
              <a:avLst/>
            </a:prstGeom>
            <a:noFill/>
          </p:spPr>
          <p:txBody>
            <a:bodyPr wrap="none" rtlCol="0">
              <a:spAutoFit/>
            </a:bodyPr>
            <a:lstStyle/>
            <a:p>
              <a:r>
                <a:rPr lang="en-US" sz="1000" dirty="0">
                  <a:solidFill>
                    <a:schemeClr val="bg1"/>
                  </a:solidFill>
                </a:rPr>
                <a:t>D. Bailey</a:t>
              </a:r>
            </a:p>
          </p:txBody>
        </p:sp>
      </p:grpSp>
    </p:spTree>
    <p:extLst>
      <p:ext uri="{BB962C8B-B14F-4D97-AF65-F5344CB8AC3E}">
        <p14:creationId xmlns:p14="http://schemas.microsoft.com/office/powerpoint/2010/main" val="2040051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C:\dwb\track98\bk 1080 98 color.WMF"/>
          <p:cNvPicPr>
            <a:picLocks noChangeAspect="1" noChangeArrowheads="1"/>
          </p:cNvPicPr>
          <p:nvPr/>
        </p:nvPicPr>
        <p:blipFill>
          <a:blip r:embed="rId3" r:link="rId4" cstate="screen">
            <a:extLst>
              <a:ext uri="{28A0092B-C50C-407E-A947-70E740481C1C}">
                <a14:useLocalDpi xmlns:a14="http://schemas.microsoft.com/office/drawing/2010/main"/>
              </a:ext>
            </a:extLst>
          </a:blip>
          <a:srcRect b="8406"/>
          <a:stretch>
            <a:fillRect/>
          </a:stretch>
        </p:blipFill>
        <p:spPr bwMode="auto">
          <a:xfrm>
            <a:off x="7282647" y="3290691"/>
            <a:ext cx="4419600" cy="3321050"/>
          </a:xfrm>
          <a:prstGeom prst="rect">
            <a:avLst/>
          </a:prstGeom>
          <a:noFill/>
          <a:ln w="9525">
            <a:noFill/>
            <a:miter lim="800000"/>
            <a:headEnd/>
            <a:tailEnd/>
          </a:ln>
        </p:spPr>
      </p:pic>
      <p:pic>
        <p:nvPicPr>
          <p:cNvPr id="12292" name="Picture 4" descr="C:\dwb\track98\bk 1179 98 color.WMF"/>
          <p:cNvPicPr>
            <a:picLocks noChangeAspect="1" noChangeArrowheads="1"/>
          </p:cNvPicPr>
          <p:nvPr/>
        </p:nvPicPr>
        <p:blipFill>
          <a:blip r:embed="rId5" r:link="rId6" cstate="screen">
            <a:extLst>
              <a:ext uri="{28A0092B-C50C-407E-A947-70E740481C1C}">
                <a14:useLocalDpi xmlns:a14="http://schemas.microsoft.com/office/drawing/2010/main"/>
              </a:ext>
            </a:extLst>
          </a:blip>
          <a:srcRect b="8041"/>
          <a:stretch>
            <a:fillRect/>
          </a:stretch>
        </p:blipFill>
        <p:spPr bwMode="auto">
          <a:xfrm>
            <a:off x="216232" y="3271641"/>
            <a:ext cx="4613275" cy="3340100"/>
          </a:xfrm>
          <a:prstGeom prst="rect">
            <a:avLst/>
          </a:prstGeom>
          <a:noFill/>
          <a:ln w="9525">
            <a:noFill/>
            <a:miter lim="800000"/>
            <a:headEnd/>
            <a:tailEnd/>
          </a:ln>
        </p:spPr>
      </p:pic>
      <p:sp>
        <p:nvSpPr>
          <p:cNvPr id="12293" name="Text Box 5"/>
          <p:cNvSpPr txBox="1">
            <a:spLocks noChangeArrowheads="1"/>
          </p:cNvSpPr>
          <p:nvPr/>
        </p:nvSpPr>
        <p:spPr bwMode="auto">
          <a:xfrm>
            <a:off x="10321926" y="6431578"/>
            <a:ext cx="1757212" cy="338554"/>
          </a:xfrm>
          <a:prstGeom prst="rect">
            <a:avLst/>
          </a:prstGeom>
          <a:noFill/>
          <a:ln w="9525">
            <a:noFill/>
            <a:miter lim="800000"/>
            <a:headEnd/>
            <a:tailEnd/>
          </a:ln>
        </p:spPr>
        <p:txBody>
          <a:bodyPr wrap="none">
            <a:spAutoFit/>
          </a:bodyPr>
          <a:lstStyle/>
          <a:p>
            <a:pPr eaLnBrk="1" hangingPunct="1"/>
            <a:r>
              <a:rPr lang="en-US" sz="1600" dirty="0">
                <a:solidFill>
                  <a:schemeClr val="bg1"/>
                </a:solidFill>
                <a:latin typeface="Arial" charset="0"/>
              </a:rPr>
              <a:t>Bailey et al. 2001</a:t>
            </a:r>
          </a:p>
        </p:txBody>
      </p:sp>
      <p:sp>
        <p:nvSpPr>
          <p:cNvPr id="9" name="TextBox 8"/>
          <p:cNvSpPr txBox="1"/>
          <p:nvPr/>
        </p:nvSpPr>
        <p:spPr>
          <a:xfrm>
            <a:off x="4114800" y="2494644"/>
            <a:ext cx="4520212" cy="461665"/>
          </a:xfrm>
          <a:prstGeom prst="rect">
            <a:avLst/>
          </a:prstGeom>
          <a:noFill/>
        </p:spPr>
        <p:txBody>
          <a:bodyPr wrap="none" rtlCol="0">
            <a:spAutoFit/>
          </a:bodyPr>
          <a:lstStyle/>
          <a:p>
            <a:r>
              <a:rPr lang="en-US" sz="2400" b="1" dirty="0" err="1">
                <a:latin typeface="Calibri" pitchFamily="34" charset="0"/>
              </a:rPr>
              <a:t>Tarentaise</a:t>
            </a:r>
            <a:r>
              <a:rPr lang="en-US" sz="2400" dirty="0">
                <a:latin typeface="Calibri" pitchFamily="34" charset="0"/>
              </a:rPr>
              <a:t>      versus        </a:t>
            </a:r>
            <a:r>
              <a:rPr lang="en-US" sz="2400" b="1" dirty="0">
                <a:latin typeface="Calibri" pitchFamily="34" charset="0"/>
              </a:rPr>
              <a:t>Herefords</a:t>
            </a:r>
          </a:p>
        </p:txBody>
      </p:sp>
      <p:sp>
        <p:nvSpPr>
          <p:cNvPr id="11" name="TextBox 10"/>
          <p:cNvSpPr txBox="1"/>
          <p:nvPr/>
        </p:nvSpPr>
        <p:spPr>
          <a:xfrm>
            <a:off x="3774210" y="3701637"/>
            <a:ext cx="4886787" cy="400110"/>
          </a:xfrm>
          <a:prstGeom prst="rect">
            <a:avLst/>
          </a:prstGeom>
          <a:noFill/>
        </p:spPr>
        <p:txBody>
          <a:bodyPr wrap="none" rtlCol="0">
            <a:spAutoFit/>
          </a:bodyPr>
          <a:lstStyle/>
          <a:p>
            <a:r>
              <a:rPr lang="en-US" sz="2000" i="1" dirty="0" err="1">
                <a:solidFill>
                  <a:schemeClr val="bg2">
                    <a:lumMod val="25000"/>
                  </a:schemeClr>
                </a:solidFill>
                <a:latin typeface="Calibri" pitchFamily="34" charset="0"/>
              </a:rPr>
              <a:t>Tarentaise</a:t>
            </a:r>
            <a:r>
              <a:rPr lang="en-US" sz="2000" i="1" dirty="0">
                <a:solidFill>
                  <a:schemeClr val="bg2">
                    <a:lumMod val="25000"/>
                  </a:schemeClr>
                </a:solidFill>
                <a:latin typeface="Calibri" pitchFamily="34" charset="0"/>
              </a:rPr>
              <a:t> use steeper terrain than Herefords</a:t>
            </a:r>
          </a:p>
        </p:txBody>
      </p:sp>
      <p:sp>
        <p:nvSpPr>
          <p:cNvPr id="4" name="Title 3">
            <a:extLst>
              <a:ext uri="{FF2B5EF4-FFF2-40B4-BE49-F238E27FC236}">
                <a16:creationId xmlns:a16="http://schemas.microsoft.com/office/drawing/2014/main" id="{D4BCEA56-D70A-4F93-9CEB-43A9F6DAAC9E}"/>
              </a:ext>
            </a:extLst>
          </p:cNvPr>
          <p:cNvSpPr>
            <a:spLocks noGrp="1"/>
          </p:cNvSpPr>
          <p:nvPr>
            <p:ph type="title"/>
          </p:nvPr>
        </p:nvSpPr>
        <p:spPr/>
        <p:txBody>
          <a:bodyPr/>
          <a:lstStyle/>
          <a:p>
            <a:r>
              <a:rPr lang="en-US" dirty="0"/>
              <a:t>Breeds vary in ability to use steep terrain</a:t>
            </a:r>
          </a:p>
        </p:txBody>
      </p:sp>
      <p:grpSp>
        <p:nvGrpSpPr>
          <p:cNvPr id="12" name="Group 11">
            <a:extLst>
              <a:ext uri="{FF2B5EF4-FFF2-40B4-BE49-F238E27FC236}">
                <a16:creationId xmlns:a16="http://schemas.microsoft.com/office/drawing/2014/main" id="{E7AAA767-DFE9-4D14-80A8-6345E8DC2D89}"/>
              </a:ext>
            </a:extLst>
          </p:cNvPr>
          <p:cNvGrpSpPr/>
          <p:nvPr/>
        </p:nvGrpSpPr>
        <p:grpSpPr>
          <a:xfrm>
            <a:off x="1820510" y="1918024"/>
            <a:ext cx="1752600" cy="1450757"/>
            <a:chOff x="5808518" y="2383098"/>
            <a:chExt cx="3106882" cy="2546725"/>
          </a:xfrm>
        </p:grpSpPr>
        <p:pic>
          <p:nvPicPr>
            <p:cNvPr id="6" name="Picture 5">
              <a:extLst>
                <a:ext uri="{FF2B5EF4-FFF2-40B4-BE49-F238E27FC236}">
                  <a16:creationId xmlns:a16="http://schemas.microsoft.com/office/drawing/2014/main" id="{3DF6D5E8-FD98-4861-B7FE-449C53AEE99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43600" y="2383098"/>
              <a:ext cx="2971800" cy="2546725"/>
            </a:xfrm>
            <a:prstGeom prst="rect">
              <a:avLst/>
            </a:prstGeom>
          </p:spPr>
        </p:pic>
        <p:sp>
          <p:nvSpPr>
            <p:cNvPr id="7" name="TextBox 6">
              <a:extLst>
                <a:ext uri="{FF2B5EF4-FFF2-40B4-BE49-F238E27FC236}">
                  <a16:creationId xmlns:a16="http://schemas.microsoft.com/office/drawing/2014/main" id="{286CE41B-1D54-4A45-9A99-AA4D7FF178AD}"/>
                </a:ext>
              </a:extLst>
            </p:cNvPr>
            <p:cNvSpPr txBox="1"/>
            <p:nvPr/>
          </p:nvSpPr>
          <p:spPr>
            <a:xfrm>
              <a:off x="5808518" y="4573520"/>
              <a:ext cx="1231427" cy="230832"/>
            </a:xfrm>
            <a:prstGeom prst="rect">
              <a:avLst/>
            </a:prstGeom>
            <a:noFill/>
          </p:spPr>
          <p:txBody>
            <a:bodyPr wrap="none" rtlCol="0">
              <a:spAutoFit/>
            </a:bodyPr>
            <a:lstStyle/>
            <a:p>
              <a:r>
                <a:rPr lang="en-US" sz="900" dirty="0" err="1">
                  <a:solidFill>
                    <a:schemeClr val="bg1"/>
                  </a:solidFill>
                </a:rPr>
                <a:t>Guilhem</a:t>
              </a:r>
              <a:r>
                <a:rPr lang="en-US" sz="900" dirty="0">
                  <a:solidFill>
                    <a:schemeClr val="bg1"/>
                  </a:solidFill>
                </a:rPr>
                <a:t> </a:t>
              </a:r>
              <a:r>
                <a:rPr lang="en-US" sz="900" dirty="0" err="1">
                  <a:solidFill>
                    <a:schemeClr val="bg1"/>
                  </a:solidFill>
                </a:rPr>
                <a:t>Vellut</a:t>
              </a:r>
              <a:r>
                <a:rPr lang="en-US" sz="900" dirty="0">
                  <a:solidFill>
                    <a:schemeClr val="bg1"/>
                  </a:solidFill>
                </a:rPr>
                <a:t> (Flickr)</a:t>
              </a:r>
            </a:p>
          </p:txBody>
        </p:sp>
      </p:grpSp>
      <p:grpSp>
        <p:nvGrpSpPr>
          <p:cNvPr id="16" name="Group 15">
            <a:extLst>
              <a:ext uri="{FF2B5EF4-FFF2-40B4-BE49-F238E27FC236}">
                <a16:creationId xmlns:a16="http://schemas.microsoft.com/office/drawing/2014/main" id="{EABC4233-6CCB-459D-BF16-D096A608C8E5}"/>
              </a:ext>
            </a:extLst>
          </p:cNvPr>
          <p:cNvGrpSpPr/>
          <p:nvPr/>
        </p:nvGrpSpPr>
        <p:grpSpPr>
          <a:xfrm>
            <a:off x="8884476" y="1918024"/>
            <a:ext cx="1712360" cy="1531690"/>
            <a:chOff x="1782521" y="1800366"/>
            <a:chExt cx="1712360" cy="1531690"/>
          </a:xfrm>
        </p:grpSpPr>
        <p:pic>
          <p:nvPicPr>
            <p:cNvPr id="14" name="Picture 13" descr="A herd of cattle standing on top of a lush green field&#10;&#10;Description generated with very high confidence">
              <a:extLst>
                <a:ext uri="{FF2B5EF4-FFF2-40B4-BE49-F238E27FC236}">
                  <a16:creationId xmlns:a16="http://schemas.microsoft.com/office/drawing/2014/main" id="{7AEA6032-7378-478F-BDBD-1C145ABCB33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82521" y="1800366"/>
              <a:ext cx="1712360" cy="1525833"/>
            </a:xfrm>
            <a:prstGeom prst="rect">
              <a:avLst/>
            </a:prstGeom>
          </p:spPr>
        </p:pic>
        <p:sp>
          <p:nvSpPr>
            <p:cNvPr id="15" name="TextBox 14">
              <a:extLst>
                <a:ext uri="{FF2B5EF4-FFF2-40B4-BE49-F238E27FC236}">
                  <a16:creationId xmlns:a16="http://schemas.microsoft.com/office/drawing/2014/main" id="{BC313480-E65B-484E-A232-5854C5B6EFC3}"/>
                </a:ext>
              </a:extLst>
            </p:cNvPr>
            <p:cNvSpPr txBox="1"/>
            <p:nvPr/>
          </p:nvSpPr>
          <p:spPr>
            <a:xfrm>
              <a:off x="2865901" y="3101224"/>
              <a:ext cx="628980" cy="230832"/>
            </a:xfrm>
            <a:prstGeom prst="rect">
              <a:avLst/>
            </a:prstGeom>
            <a:noFill/>
          </p:spPr>
          <p:txBody>
            <a:bodyPr wrap="square" rtlCol="0">
              <a:spAutoFit/>
            </a:bodyPr>
            <a:lstStyle/>
            <a:p>
              <a:pPr algn="r"/>
              <a:r>
                <a:rPr lang="en-US" sz="900" dirty="0">
                  <a:solidFill>
                    <a:schemeClr val="bg1"/>
                  </a:solidFill>
                </a:rPr>
                <a:t>USDA</a:t>
              </a:r>
            </a:p>
          </p:txBody>
        </p:sp>
      </p:grpSp>
    </p:spTree>
    <p:extLst>
      <p:ext uri="{BB962C8B-B14F-4D97-AF65-F5344CB8AC3E}">
        <p14:creationId xmlns:p14="http://schemas.microsoft.com/office/powerpoint/2010/main" val="147674823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24000" y="76201"/>
            <a:ext cx="9144000" cy="954107"/>
          </a:xfrm>
          <a:prstGeom prst="rect">
            <a:avLst/>
          </a:prstGeom>
          <a:noFill/>
        </p:spPr>
        <p:txBody>
          <a:bodyPr wrap="square" rtlCol="0">
            <a:spAutoFit/>
          </a:bodyPr>
          <a:lstStyle/>
          <a:p>
            <a:pPr algn="ctr" eaLnBrk="1" hangingPunct="1"/>
            <a:r>
              <a:rPr lang="en-US" sz="2800" b="1" dirty="0">
                <a:solidFill>
                  <a:srgbClr val="000000"/>
                </a:solidFill>
                <a:latin typeface="Arial" charset="0"/>
              </a:rPr>
              <a:t>Elevation Use of Top Two </a:t>
            </a:r>
            <a:r>
              <a:rPr lang="en-US" sz="2800" b="1" dirty="0">
                <a:solidFill>
                  <a:srgbClr val="00B0F0"/>
                </a:solidFill>
                <a:latin typeface="Arial" charset="0"/>
              </a:rPr>
              <a:t>Hill Climber </a:t>
            </a:r>
            <a:r>
              <a:rPr lang="en-US" sz="2800" b="1" dirty="0">
                <a:solidFill>
                  <a:srgbClr val="000000"/>
                </a:solidFill>
                <a:latin typeface="Arial" charset="0"/>
              </a:rPr>
              <a:t>and </a:t>
            </a:r>
          </a:p>
          <a:p>
            <a:pPr algn="ctr" eaLnBrk="1" hangingPunct="1"/>
            <a:r>
              <a:rPr lang="en-US" sz="2800" b="1" dirty="0">
                <a:solidFill>
                  <a:srgbClr val="7030A0"/>
                </a:solidFill>
                <a:latin typeface="Arial" charset="0"/>
              </a:rPr>
              <a:t>Bottom Dweller </a:t>
            </a:r>
            <a:r>
              <a:rPr lang="en-US" sz="2800" b="1" dirty="0">
                <a:solidFill>
                  <a:srgbClr val="000000"/>
                </a:solidFill>
                <a:latin typeface="Arial" charset="0"/>
              </a:rPr>
              <a:t>Cattle</a:t>
            </a:r>
          </a:p>
        </p:txBody>
      </p:sp>
      <p:graphicFrame>
        <p:nvGraphicFramePr>
          <p:cNvPr id="4" name="Chart 3"/>
          <p:cNvGraphicFramePr>
            <a:graphicFrameLocks/>
          </p:cNvGraphicFramePr>
          <p:nvPr>
            <p:extLst/>
          </p:nvPr>
        </p:nvGraphicFramePr>
        <p:xfrm>
          <a:off x="1524000" y="914400"/>
          <a:ext cx="9144000"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5869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76201"/>
            <a:ext cx="9144000" cy="954107"/>
          </a:xfrm>
          <a:prstGeom prst="rect">
            <a:avLst/>
          </a:prstGeom>
          <a:noFill/>
        </p:spPr>
        <p:txBody>
          <a:bodyPr wrap="square" rtlCol="0">
            <a:spAutoFit/>
          </a:bodyPr>
          <a:lstStyle/>
          <a:p>
            <a:pPr algn="ctr" eaLnBrk="1" hangingPunct="1"/>
            <a:r>
              <a:rPr lang="en-US" sz="2800" b="1" dirty="0">
                <a:solidFill>
                  <a:srgbClr val="000000"/>
                </a:solidFill>
                <a:latin typeface="Arial" charset="0"/>
              </a:rPr>
              <a:t>Slope Use of Top Two </a:t>
            </a:r>
            <a:r>
              <a:rPr lang="en-US" sz="2800" b="1" dirty="0">
                <a:solidFill>
                  <a:srgbClr val="00B0F0"/>
                </a:solidFill>
                <a:latin typeface="Arial" charset="0"/>
              </a:rPr>
              <a:t>Hill Climber </a:t>
            </a:r>
            <a:r>
              <a:rPr lang="en-US" sz="2800" b="1" dirty="0">
                <a:solidFill>
                  <a:srgbClr val="000000"/>
                </a:solidFill>
                <a:latin typeface="Arial" charset="0"/>
              </a:rPr>
              <a:t>and</a:t>
            </a:r>
          </a:p>
          <a:p>
            <a:pPr algn="ctr" eaLnBrk="1" hangingPunct="1"/>
            <a:r>
              <a:rPr lang="en-US" sz="2800" b="1" dirty="0">
                <a:solidFill>
                  <a:srgbClr val="000000"/>
                </a:solidFill>
                <a:latin typeface="Arial" charset="0"/>
              </a:rPr>
              <a:t> </a:t>
            </a:r>
            <a:r>
              <a:rPr lang="en-US" sz="2800" b="1" dirty="0">
                <a:solidFill>
                  <a:srgbClr val="7030A0"/>
                </a:solidFill>
                <a:latin typeface="Arial" charset="0"/>
              </a:rPr>
              <a:t>Bottom Dweller </a:t>
            </a:r>
            <a:r>
              <a:rPr lang="en-US" sz="2800" b="1" dirty="0">
                <a:solidFill>
                  <a:srgbClr val="000000"/>
                </a:solidFill>
                <a:latin typeface="Arial" charset="0"/>
              </a:rPr>
              <a:t>Cattle</a:t>
            </a:r>
          </a:p>
        </p:txBody>
      </p:sp>
      <p:graphicFrame>
        <p:nvGraphicFramePr>
          <p:cNvPr id="5" name="Chart 4"/>
          <p:cNvGraphicFramePr>
            <a:graphicFrameLocks/>
          </p:cNvGraphicFramePr>
          <p:nvPr>
            <p:extLst/>
          </p:nvPr>
        </p:nvGraphicFramePr>
        <p:xfrm>
          <a:off x="1529255" y="945715"/>
          <a:ext cx="9144000" cy="5943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9708931" y="2817824"/>
            <a:ext cx="822960" cy="338554"/>
          </a:xfrm>
          <a:prstGeom prst="rect">
            <a:avLst/>
          </a:prstGeom>
          <a:noFill/>
        </p:spPr>
        <p:txBody>
          <a:bodyPr wrap="square" rtlCol="0">
            <a:spAutoFit/>
          </a:bodyPr>
          <a:lstStyle/>
          <a:p>
            <a:pPr eaLnBrk="1" hangingPunct="1"/>
            <a:r>
              <a:rPr lang="en-US" sz="1600" dirty="0">
                <a:solidFill>
                  <a:srgbClr val="000000"/>
                </a:solidFill>
                <a:latin typeface="Arial" charset="0"/>
              </a:rPr>
              <a:t>11.1 %</a:t>
            </a:r>
          </a:p>
        </p:txBody>
      </p:sp>
    </p:spTree>
    <p:extLst>
      <p:ext uri="{BB962C8B-B14F-4D97-AF65-F5344CB8AC3E}">
        <p14:creationId xmlns:p14="http://schemas.microsoft.com/office/powerpoint/2010/main" val="173775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76201"/>
            <a:ext cx="9144000" cy="954107"/>
          </a:xfrm>
          <a:prstGeom prst="rect">
            <a:avLst/>
          </a:prstGeom>
          <a:noFill/>
        </p:spPr>
        <p:txBody>
          <a:bodyPr wrap="square" rtlCol="0">
            <a:spAutoFit/>
          </a:bodyPr>
          <a:lstStyle/>
          <a:p>
            <a:pPr algn="ctr" eaLnBrk="1" hangingPunct="1"/>
            <a:r>
              <a:rPr lang="en-US" sz="2800" b="1" dirty="0">
                <a:solidFill>
                  <a:srgbClr val="000000"/>
                </a:solidFill>
                <a:latin typeface="Arial" charset="0"/>
              </a:rPr>
              <a:t>Distance Traveled/day (km) of the Two Extreme </a:t>
            </a:r>
            <a:r>
              <a:rPr lang="en-US" sz="2800" b="1" dirty="0">
                <a:solidFill>
                  <a:srgbClr val="00B0F0"/>
                </a:solidFill>
                <a:latin typeface="Arial" charset="0"/>
              </a:rPr>
              <a:t>Hill Climber </a:t>
            </a:r>
            <a:r>
              <a:rPr lang="en-US" sz="2800" b="1" dirty="0">
                <a:solidFill>
                  <a:srgbClr val="000000"/>
                </a:solidFill>
                <a:latin typeface="Arial" charset="0"/>
              </a:rPr>
              <a:t>and </a:t>
            </a:r>
            <a:r>
              <a:rPr lang="en-US" sz="2800" b="1" dirty="0">
                <a:solidFill>
                  <a:srgbClr val="7030A0"/>
                </a:solidFill>
                <a:latin typeface="Arial" charset="0"/>
              </a:rPr>
              <a:t>Bottom Dweller </a:t>
            </a:r>
            <a:r>
              <a:rPr lang="en-US" sz="2800" b="1" dirty="0">
                <a:solidFill>
                  <a:srgbClr val="000000"/>
                </a:solidFill>
                <a:latin typeface="Arial" charset="0"/>
              </a:rPr>
              <a:t>Cows</a:t>
            </a:r>
          </a:p>
        </p:txBody>
      </p:sp>
      <p:graphicFrame>
        <p:nvGraphicFramePr>
          <p:cNvPr id="5" name="Chart 4"/>
          <p:cNvGraphicFramePr>
            <a:graphicFrameLocks/>
          </p:cNvGraphicFramePr>
          <p:nvPr>
            <p:extLst/>
          </p:nvPr>
        </p:nvGraphicFramePr>
        <p:xfrm>
          <a:off x="1524000" y="964617"/>
          <a:ext cx="9144000"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368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9" name="Rectangle 4"/>
          <p:cNvSpPr>
            <a:spLocks noGrp="1" noChangeArrowheads="1"/>
          </p:cNvSpPr>
          <p:nvPr>
            <p:ph type="body" idx="1"/>
          </p:nvPr>
        </p:nvSpPr>
        <p:spPr>
          <a:xfrm>
            <a:off x="1524000" y="1752600"/>
            <a:ext cx="10363200" cy="519113"/>
          </a:xfrm>
          <a:noFill/>
        </p:spPr>
        <p:txBody>
          <a:bodyPr/>
          <a:lstStyle/>
          <a:p>
            <a:pPr lvl="1" algn="r">
              <a:buFontTx/>
              <a:buNone/>
            </a:pPr>
            <a:r>
              <a:rPr lang="en-US" sz="2400" dirty="0"/>
              <a:t>Brangus</a:t>
            </a:r>
            <a:r>
              <a:rPr lang="en-US" sz="2400" dirty="0">
                <a:latin typeface="Arial" charset="0"/>
              </a:rPr>
              <a:t>…</a:t>
            </a:r>
            <a:r>
              <a:rPr lang="en-US" sz="2400" dirty="0"/>
              <a:t>..traveled further from water than</a:t>
            </a:r>
            <a:r>
              <a:rPr lang="en-US" sz="2400" dirty="0">
                <a:latin typeface="Arial" charset="0"/>
              </a:rPr>
              <a:t>…</a:t>
            </a:r>
            <a:r>
              <a:rPr lang="en-US" sz="2400" dirty="0"/>
              <a:t>..Hereford or Angus</a:t>
            </a:r>
          </a:p>
          <a:p>
            <a:pPr lvl="1">
              <a:buFontTx/>
              <a:buNone/>
            </a:pPr>
            <a:endParaRPr lang="en-US" dirty="0">
              <a:cs typeface="Times New Roman" pitchFamily="18" charset="0"/>
            </a:endParaRPr>
          </a:p>
        </p:txBody>
      </p:sp>
      <p:sp>
        <p:nvSpPr>
          <p:cNvPr id="1031" name="Line 6"/>
          <p:cNvSpPr>
            <a:spLocks noChangeShapeType="1"/>
          </p:cNvSpPr>
          <p:nvPr/>
        </p:nvSpPr>
        <p:spPr bwMode="auto">
          <a:xfrm flipH="1">
            <a:off x="4737100" y="4024192"/>
            <a:ext cx="1231428" cy="14408"/>
          </a:xfrm>
          <a:prstGeom prst="line">
            <a:avLst/>
          </a:prstGeom>
          <a:noFill/>
          <a:ln w="38100">
            <a:solidFill>
              <a:schemeClr val="tx1"/>
            </a:solidFill>
            <a:round/>
            <a:headEnd type="triangle" w="med" len="med"/>
            <a:tailEnd type="triangle" w="med" len="med"/>
          </a:ln>
        </p:spPr>
        <p:txBody>
          <a:bodyPr wrap="none"/>
          <a:lstStyle/>
          <a:p>
            <a:endParaRPr lang="en-US"/>
          </a:p>
        </p:txBody>
      </p:sp>
      <p:grpSp>
        <p:nvGrpSpPr>
          <p:cNvPr id="2" name="Group 8"/>
          <p:cNvGrpSpPr>
            <a:grpSpLocks/>
          </p:cNvGrpSpPr>
          <p:nvPr/>
        </p:nvGrpSpPr>
        <p:grpSpPr bwMode="auto">
          <a:xfrm>
            <a:off x="7912100" y="3352800"/>
            <a:ext cx="469900" cy="1524000"/>
            <a:chOff x="4080" y="2064"/>
            <a:chExt cx="336" cy="1056"/>
          </a:xfrm>
        </p:grpSpPr>
        <p:sp>
          <p:nvSpPr>
            <p:cNvPr id="1036" name="Line 9"/>
            <p:cNvSpPr>
              <a:spLocks noChangeShapeType="1"/>
            </p:cNvSpPr>
            <p:nvPr/>
          </p:nvSpPr>
          <p:spPr bwMode="auto">
            <a:xfrm flipH="1" flipV="1">
              <a:off x="4080" y="2784"/>
              <a:ext cx="336" cy="336"/>
            </a:xfrm>
            <a:prstGeom prst="line">
              <a:avLst/>
            </a:prstGeom>
            <a:noFill/>
            <a:ln w="38100">
              <a:solidFill>
                <a:schemeClr val="tx1"/>
              </a:solidFill>
              <a:round/>
              <a:headEnd type="triangle" w="med" len="med"/>
              <a:tailEnd type="triangle" w="med" len="med"/>
            </a:ln>
          </p:spPr>
          <p:txBody>
            <a:bodyPr wrap="none"/>
            <a:lstStyle/>
            <a:p>
              <a:endParaRPr lang="en-US"/>
            </a:p>
          </p:txBody>
        </p:sp>
        <p:sp>
          <p:nvSpPr>
            <p:cNvPr id="1037" name="Line 10"/>
            <p:cNvSpPr>
              <a:spLocks noChangeShapeType="1"/>
            </p:cNvSpPr>
            <p:nvPr/>
          </p:nvSpPr>
          <p:spPr bwMode="auto">
            <a:xfrm flipH="1">
              <a:off x="4099" y="2064"/>
              <a:ext cx="317" cy="416"/>
            </a:xfrm>
            <a:prstGeom prst="line">
              <a:avLst/>
            </a:prstGeom>
            <a:noFill/>
            <a:ln w="38100">
              <a:solidFill>
                <a:schemeClr val="tx1"/>
              </a:solidFill>
              <a:round/>
              <a:headEnd type="triangle" w="med" len="med"/>
              <a:tailEnd type="triangle" w="med" len="med"/>
            </a:ln>
          </p:spPr>
          <p:txBody>
            <a:bodyPr wrap="none"/>
            <a:lstStyle/>
            <a:p>
              <a:endParaRPr lang="en-US"/>
            </a:p>
          </p:txBody>
        </p:sp>
      </p:grpSp>
      <p:sp>
        <p:nvSpPr>
          <p:cNvPr id="1034" name="Rectangle 12"/>
          <p:cNvSpPr>
            <a:spLocks noChangeArrowheads="1"/>
          </p:cNvSpPr>
          <p:nvPr/>
        </p:nvSpPr>
        <p:spPr bwMode="auto">
          <a:xfrm>
            <a:off x="2095501" y="5900738"/>
            <a:ext cx="6066789" cy="369332"/>
          </a:xfrm>
          <a:prstGeom prst="rect">
            <a:avLst/>
          </a:prstGeom>
          <a:noFill/>
          <a:ln w="9525">
            <a:noFill/>
            <a:miter lim="800000"/>
            <a:headEnd/>
            <a:tailEnd/>
          </a:ln>
        </p:spPr>
        <p:txBody>
          <a:bodyPr wrap="none">
            <a:spAutoFit/>
          </a:bodyPr>
          <a:lstStyle/>
          <a:p>
            <a:pPr eaLnBrk="1" hangingPunct="1"/>
            <a:r>
              <a:rPr lang="en-US" dirty="0" err="1">
                <a:latin typeface="Arial" charset="0"/>
              </a:rPr>
              <a:t>Brangus</a:t>
            </a:r>
            <a:r>
              <a:rPr lang="en-US" dirty="0">
                <a:latin typeface="Arial" charset="0"/>
              </a:rPr>
              <a:t> consumed different diets than Hereford or Angus</a:t>
            </a:r>
          </a:p>
        </p:txBody>
      </p:sp>
      <p:sp>
        <p:nvSpPr>
          <p:cNvPr id="14" name="Text Box 3"/>
          <p:cNvSpPr txBox="1">
            <a:spLocks noChangeArrowheads="1"/>
          </p:cNvSpPr>
          <p:nvPr/>
        </p:nvSpPr>
        <p:spPr bwMode="auto">
          <a:xfrm>
            <a:off x="10555013" y="6454080"/>
            <a:ext cx="1636987" cy="307777"/>
          </a:xfrm>
          <a:prstGeom prst="rect">
            <a:avLst/>
          </a:prstGeom>
          <a:noFill/>
          <a:ln w="9525">
            <a:noFill/>
            <a:miter lim="800000"/>
            <a:headEnd/>
            <a:tailEnd/>
          </a:ln>
          <a:effectLst/>
        </p:spPr>
        <p:txBody>
          <a:bodyPr wrap="none">
            <a:spAutoFit/>
          </a:bodyPr>
          <a:lstStyle/>
          <a:p>
            <a:pPr algn="r" eaLnBrk="1" hangingPunct="1"/>
            <a:r>
              <a:rPr lang="en-US" sz="1400" dirty="0">
                <a:solidFill>
                  <a:schemeClr val="bg1"/>
                </a:solidFill>
                <a:latin typeface="Arial" charset="0"/>
              </a:rPr>
              <a:t>Winder et al. 1996</a:t>
            </a:r>
          </a:p>
        </p:txBody>
      </p:sp>
      <p:sp>
        <p:nvSpPr>
          <p:cNvPr id="15" name="Title 14"/>
          <p:cNvSpPr>
            <a:spLocks noGrp="1"/>
          </p:cNvSpPr>
          <p:nvPr>
            <p:ph type="title"/>
          </p:nvPr>
        </p:nvSpPr>
        <p:spPr>
          <a:xfrm>
            <a:off x="1219200" y="250031"/>
            <a:ext cx="10820400" cy="1447800"/>
          </a:xfrm>
        </p:spPr>
        <p:txBody>
          <a:bodyPr/>
          <a:lstStyle/>
          <a:p>
            <a:r>
              <a:rPr lang="en-US" dirty="0"/>
              <a:t>Breeds vary in ability to travel far from water</a:t>
            </a:r>
          </a:p>
        </p:txBody>
      </p:sp>
      <p:grpSp>
        <p:nvGrpSpPr>
          <p:cNvPr id="6" name="Group 5">
            <a:extLst>
              <a:ext uri="{FF2B5EF4-FFF2-40B4-BE49-F238E27FC236}">
                <a16:creationId xmlns:a16="http://schemas.microsoft.com/office/drawing/2014/main" id="{A4436193-C4F2-4C24-B2F3-A17BB0DCB49A}"/>
              </a:ext>
            </a:extLst>
          </p:cNvPr>
          <p:cNvGrpSpPr/>
          <p:nvPr/>
        </p:nvGrpSpPr>
        <p:grpSpPr>
          <a:xfrm>
            <a:off x="8597531" y="2352677"/>
            <a:ext cx="1657124" cy="1756383"/>
            <a:chOff x="8563201" y="2215244"/>
            <a:chExt cx="1657124" cy="1756383"/>
          </a:xfrm>
        </p:grpSpPr>
        <p:pic>
          <p:nvPicPr>
            <p:cNvPr id="3" name="Picture 2">
              <a:extLst>
                <a:ext uri="{FF2B5EF4-FFF2-40B4-BE49-F238E27FC236}">
                  <a16:creationId xmlns:a16="http://schemas.microsoft.com/office/drawing/2014/main" id="{8B6756D3-DD1F-4C5A-BF9E-176CBCF7648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8563201" y="2215244"/>
              <a:ext cx="1600200" cy="1724314"/>
            </a:xfrm>
            <a:prstGeom prst="rect">
              <a:avLst/>
            </a:prstGeom>
          </p:spPr>
        </p:pic>
        <p:sp>
          <p:nvSpPr>
            <p:cNvPr id="18" name="TextBox 17">
              <a:extLst>
                <a:ext uri="{FF2B5EF4-FFF2-40B4-BE49-F238E27FC236}">
                  <a16:creationId xmlns:a16="http://schemas.microsoft.com/office/drawing/2014/main" id="{A8E2F1C9-164F-40BA-9F6A-5ADBE18AE8B4}"/>
                </a:ext>
              </a:extLst>
            </p:cNvPr>
            <p:cNvSpPr txBox="1"/>
            <p:nvPr/>
          </p:nvSpPr>
          <p:spPr>
            <a:xfrm>
              <a:off x="9591345" y="3740795"/>
              <a:ext cx="628980" cy="230832"/>
            </a:xfrm>
            <a:prstGeom prst="rect">
              <a:avLst/>
            </a:prstGeom>
            <a:noFill/>
          </p:spPr>
          <p:txBody>
            <a:bodyPr wrap="square" rtlCol="0">
              <a:spAutoFit/>
            </a:bodyPr>
            <a:lstStyle/>
            <a:p>
              <a:pPr algn="r"/>
              <a:r>
                <a:rPr lang="en-US" sz="900" dirty="0">
                  <a:solidFill>
                    <a:schemeClr val="bg1"/>
                  </a:solidFill>
                </a:rPr>
                <a:t>USDA</a:t>
              </a:r>
            </a:p>
          </p:txBody>
        </p:sp>
      </p:grpSp>
      <p:grpSp>
        <p:nvGrpSpPr>
          <p:cNvPr id="19" name="Group 18">
            <a:extLst>
              <a:ext uri="{FF2B5EF4-FFF2-40B4-BE49-F238E27FC236}">
                <a16:creationId xmlns:a16="http://schemas.microsoft.com/office/drawing/2014/main" id="{7DF39916-AD14-4A3B-BCCE-7EAB0B921EAE}"/>
              </a:ext>
            </a:extLst>
          </p:cNvPr>
          <p:cNvGrpSpPr/>
          <p:nvPr/>
        </p:nvGrpSpPr>
        <p:grpSpPr>
          <a:xfrm>
            <a:off x="8563036" y="4249562"/>
            <a:ext cx="1712360" cy="1531690"/>
            <a:chOff x="1782521" y="1800366"/>
            <a:chExt cx="1712360" cy="1531690"/>
          </a:xfrm>
        </p:grpSpPr>
        <p:pic>
          <p:nvPicPr>
            <p:cNvPr id="20" name="Picture 19" descr="A herd of cattle standing on top of a lush green field&#10;&#10;Description generated with very high confidence">
              <a:extLst>
                <a:ext uri="{FF2B5EF4-FFF2-40B4-BE49-F238E27FC236}">
                  <a16:creationId xmlns:a16="http://schemas.microsoft.com/office/drawing/2014/main" id="{88C6981A-6197-408B-99E0-655B1E90B38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82521" y="1800366"/>
              <a:ext cx="1712360" cy="1525833"/>
            </a:xfrm>
            <a:prstGeom prst="rect">
              <a:avLst/>
            </a:prstGeom>
          </p:spPr>
        </p:pic>
        <p:sp>
          <p:nvSpPr>
            <p:cNvPr id="21" name="TextBox 20">
              <a:extLst>
                <a:ext uri="{FF2B5EF4-FFF2-40B4-BE49-F238E27FC236}">
                  <a16:creationId xmlns:a16="http://schemas.microsoft.com/office/drawing/2014/main" id="{589B1E9E-569E-4CED-BD56-63430DB09F37}"/>
                </a:ext>
              </a:extLst>
            </p:cNvPr>
            <p:cNvSpPr txBox="1"/>
            <p:nvPr/>
          </p:nvSpPr>
          <p:spPr>
            <a:xfrm>
              <a:off x="2865901" y="3101224"/>
              <a:ext cx="628980" cy="230832"/>
            </a:xfrm>
            <a:prstGeom prst="rect">
              <a:avLst/>
            </a:prstGeom>
            <a:noFill/>
          </p:spPr>
          <p:txBody>
            <a:bodyPr wrap="square" rtlCol="0">
              <a:spAutoFit/>
            </a:bodyPr>
            <a:lstStyle/>
            <a:p>
              <a:pPr algn="r"/>
              <a:r>
                <a:rPr lang="en-US" sz="900" dirty="0">
                  <a:solidFill>
                    <a:schemeClr val="bg1"/>
                  </a:solidFill>
                </a:rPr>
                <a:t>USDA</a:t>
              </a:r>
            </a:p>
          </p:txBody>
        </p:sp>
      </p:grpSp>
      <p:grpSp>
        <p:nvGrpSpPr>
          <p:cNvPr id="13" name="Group 12">
            <a:extLst>
              <a:ext uri="{FF2B5EF4-FFF2-40B4-BE49-F238E27FC236}">
                <a16:creationId xmlns:a16="http://schemas.microsoft.com/office/drawing/2014/main" id="{772A734A-3FC3-4126-8684-EF372CB1B567}"/>
              </a:ext>
            </a:extLst>
          </p:cNvPr>
          <p:cNvGrpSpPr/>
          <p:nvPr/>
        </p:nvGrpSpPr>
        <p:grpSpPr>
          <a:xfrm>
            <a:off x="2453918" y="3102264"/>
            <a:ext cx="2338180" cy="1726642"/>
            <a:chOff x="2453918" y="3102264"/>
            <a:chExt cx="2338180" cy="1726642"/>
          </a:xfrm>
        </p:grpSpPr>
        <p:pic>
          <p:nvPicPr>
            <p:cNvPr id="11" name="Picture 10">
              <a:extLst>
                <a:ext uri="{FF2B5EF4-FFF2-40B4-BE49-F238E27FC236}">
                  <a16:creationId xmlns:a16="http://schemas.microsoft.com/office/drawing/2014/main" id="{B9BCCA02-E8AF-4FF6-82B2-7D3B7C93C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2453918" y="3102264"/>
              <a:ext cx="2247662" cy="1701800"/>
            </a:xfrm>
            <a:prstGeom prst="rect">
              <a:avLst/>
            </a:prstGeom>
          </p:spPr>
        </p:pic>
        <p:sp>
          <p:nvSpPr>
            <p:cNvPr id="12" name="Rectangle 11">
              <a:extLst>
                <a:ext uri="{FF2B5EF4-FFF2-40B4-BE49-F238E27FC236}">
                  <a16:creationId xmlns:a16="http://schemas.microsoft.com/office/drawing/2014/main" id="{900A2022-3B94-4F48-B5A9-1F22FFA51AC4}"/>
                </a:ext>
              </a:extLst>
            </p:cNvPr>
            <p:cNvSpPr/>
            <p:nvPr/>
          </p:nvSpPr>
          <p:spPr>
            <a:xfrm>
              <a:off x="3560671" y="4598074"/>
              <a:ext cx="1231427" cy="230832"/>
            </a:xfrm>
            <a:prstGeom prst="rect">
              <a:avLst/>
            </a:prstGeom>
          </p:spPr>
          <p:txBody>
            <a:bodyPr wrap="none">
              <a:spAutoFit/>
            </a:bodyPr>
            <a:lstStyle/>
            <a:p>
              <a:r>
                <a:rPr lang="en-US" sz="900" dirty="0"/>
                <a:t>www.ansi.okstate.edu</a:t>
              </a:r>
            </a:p>
          </p:txBody>
        </p:sp>
      </p:grpSp>
      <p:grpSp>
        <p:nvGrpSpPr>
          <p:cNvPr id="24" name="Group 23">
            <a:extLst>
              <a:ext uri="{FF2B5EF4-FFF2-40B4-BE49-F238E27FC236}">
                <a16:creationId xmlns:a16="http://schemas.microsoft.com/office/drawing/2014/main" id="{44D8FB6B-A207-40C3-A99A-A59E0BA30F5A}"/>
              </a:ext>
            </a:extLst>
          </p:cNvPr>
          <p:cNvGrpSpPr/>
          <p:nvPr/>
        </p:nvGrpSpPr>
        <p:grpSpPr>
          <a:xfrm>
            <a:off x="5955061" y="2669057"/>
            <a:ext cx="1941600" cy="2604296"/>
            <a:chOff x="5955061" y="2669057"/>
            <a:chExt cx="1941600" cy="2604296"/>
          </a:xfrm>
        </p:grpSpPr>
        <p:pic>
          <p:nvPicPr>
            <p:cNvPr id="22" name="Picture 21" descr="A picture containing outdoor, sky, grass, windmill&#10;&#10;Description generated with very high confidence">
              <a:extLst>
                <a:ext uri="{FF2B5EF4-FFF2-40B4-BE49-F238E27FC236}">
                  <a16:creationId xmlns:a16="http://schemas.microsoft.com/office/drawing/2014/main" id="{748D7BE7-D28E-4B23-84E7-4DD18A1B71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70500" y="2669057"/>
              <a:ext cx="1926161" cy="2568214"/>
            </a:xfrm>
            <a:prstGeom prst="rect">
              <a:avLst/>
            </a:prstGeom>
          </p:spPr>
        </p:pic>
        <p:sp>
          <p:nvSpPr>
            <p:cNvPr id="23" name="TextBox 22">
              <a:extLst>
                <a:ext uri="{FF2B5EF4-FFF2-40B4-BE49-F238E27FC236}">
                  <a16:creationId xmlns:a16="http://schemas.microsoft.com/office/drawing/2014/main" id="{BDA7CC85-2B78-4701-830E-F9F12C47447B}"/>
                </a:ext>
              </a:extLst>
            </p:cNvPr>
            <p:cNvSpPr txBox="1"/>
            <p:nvPr/>
          </p:nvSpPr>
          <p:spPr>
            <a:xfrm>
              <a:off x="5955061" y="5042521"/>
              <a:ext cx="944489" cy="230832"/>
            </a:xfrm>
            <a:prstGeom prst="rect">
              <a:avLst/>
            </a:prstGeom>
            <a:noFill/>
          </p:spPr>
          <p:txBody>
            <a:bodyPr wrap="none" rtlCol="0">
              <a:spAutoFit/>
            </a:bodyPr>
            <a:lstStyle/>
            <a:p>
              <a:r>
                <a:rPr lang="en-US" sz="900" dirty="0">
                  <a:solidFill>
                    <a:schemeClr val="bg1"/>
                  </a:solidFill>
                </a:rPr>
                <a:t>John Loo (Flickr)</a:t>
              </a:r>
            </a:p>
          </p:txBody>
        </p:sp>
      </p:grpSp>
    </p:spTree>
    <p:extLst>
      <p:ext uri="{BB962C8B-B14F-4D97-AF65-F5344CB8AC3E}">
        <p14:creationId xmlns:p14="http://schemas.microsoft.com/office/powerpoint/2010/main" val="281582932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25F1906-C398-469D-A313-9D7029BC1620}"/>
              </a:ext>
            </a:extLst>
          </p:cNvPr>
          <p:cNvGrpSpPr/>
          <p:nvPr/>
        </p:nvGrpSpPr>
        <p:grpSpPr>
          <a:xfrm>
            <a:off x="1752601" y="1866900"/>
            <a:ext cx="6096000" cy="4585172"/>
            <a:chOff x="2209800" y="1662112"/>
            <a:chExt cx="6096000" cy="4585172"/>
          </a:xfrm>
        </p:grpSpPr>
        <p:pic>
          <p:nvPicPr>
            <p:cNvPr id="5" name="Picture 4" descr="A herd of cattle grazing on a lush green field&#10;&#10;Description generated with high confidence">
              <a:extLst>
                <a:ext uri="{FF2B5EF4-FFF2-40B4-BE49-F238E27FC236}">
                  <a16:creationId xmlns:a16="http://schemas.microsoft.com/office/drawing/2014/main" id="{A4EBF3DB-7979-4314-A400-BA066FDCC88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2209800" y="1662112"/>
              <a:ext cx="6096000" cy="4572000"/>
            </a:xfrm>
            <a:prstGeom prst="rect">
              <a:avLst/>
            </a:prstGeom>
          </p:spPr>
        </p:pic>
        <p:sp>
          <p:nvSpPr>
            <p:cNvPr id="6" name="TextBox 5">
              <a:extLst>
                <a:ext uri="{FF2B5EF4-FFF2-40B4-BE49-F238E27FC236}">
                  <a16:creationId xmlns:a16="http://schemas.microsoft.com/office/drawing/2014/main" id="{83A2C7C8-B69F-4419-B3E9-6139EF67851C}"/>
                </a:ext>
              </a:extLst>
            </p:cNvPr>
            <p:cNvSpPr txBox="1"/>
            <p:nvPr/>
          </p:nvSpPr>
          <p:spPr>
            <a:xfrm>
              <a:off x="2327549" y="6016452"/>
              <a:ext cx="923651" cy="230832"/>
            </a:xfrm>
            <a:prstGeom prst="rect">
              <a:avLst/>
            </a:prstGeom>
            <a:noFill/>
          </p:spPr>
          <p:txBody>
            <a:bodyPr wrap="none" rtlCol="0">
              <a:spAutoFit/>
            </a:bodyPr>
            <a:lstStyle/>
            <a:p>
              <a:r>
                <a:rPr lang="en-US" sz="900" dirty="0">
                  <a:solidFill>
                    <a:schemeClr val="bg1"/>
                  </a:solidFill>
                </a:rPr>
                <a:t>K. Launchbaugh</a:t>
              </a:r>
            </a:p>
          </p:txBody>
        </p:sp>
      </p:grpSp>
      <p:sp>
        <p:nvSpPr>
          <p:cNvPr id="173059" name="Rectangle 3"/>
          <p:cNvSpPr>
            <a:spLocks noChangeArrowheads="1"/>
          </p:cNvSpPr>
          <p:nvPr/>
        </p:nvSpPr>
        <p:spPr bwMode="auto">
          <a:xfrm>
            <a:off x="9758320" y="6485064"/>
            <a:ext cx="2113079" cy="276999"/>
          </a:xfrm>
          <a:prstGeom prst="rect">
            <a:avLst/>
          </a:prstGeom>
          <a:noFill/>
          <a:ln w="9525">
            <a:noFill/>
            <a:miter lim="800000"/>
            <a:headEnd/>
            <a:tailEnd/>
          </a:ln>
          <a:effectLst/>
        </p:spPr>
        <p:txBody>
          <a:bodyPr wrap="none">
            <a:spAutoFit/>
          </a:bodyPr>
          <a:lstStyle/>
          <a:p>
            <a:r>
              <a:rPr lang="en-US" sz="1200" dirty="0">
                <a:solidFill>
                  <a:srgbClr val="EAEAEA"/>
                </a:solidFill>
                <a:latin typeface="Arial" charset="0"/>
              </a:rPr>
              <a:t>Heitschmidt and </a:t>
            </a:r>
            <a:r>
              <a:rPr lang="en-US" sz="1200" dirty="0" err="1">
                <a:solidFill>
                  <a:srgbClr val="EAEAEA"/>
                </a:solidFill>
                <a:latin typeface="Arial" charset="0"/>
              </a:rPr>
              <a:t>Stuth</a:t>
            </a:r>
            <a:r>
              <a:rPr lang="en-US" sz="1200" dirty="0">
                <a:solidFill>
                  <a:srgbClr val="EAEAEA"/>
                </a:solidFill>
                <a:latin typeface="Arial" charset="0"/>
              </a:rPr>
              <a:t>, 1991</a:t>
            </a:r>
          </a:p>
        </p:txBody>
      </p:sp>
      <p:pic>
        <p:nvPicPr>
          <p:cNvPr id="173061" name="Picture 5" descr="C:\Documents and Settings\Administrator\My Documents\My Pictures\figure3.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91400" y="1866900"/>
            <a:ext cx="4006850" cy="3074988"/>
          </a:xfrm>
          <a:prstGeom prst="rect">
            <a:avLst/>
          </a:prstGeom>
          <a:noFill/>
        </p:spPr>
      </p:pic>
      <p:sp>
        <p:nvSpPr>
          <p:cNvPr id="173062" name="Line 6"/>
          <p:cNvSpPr>
            <a:spLocks noChangeShapeType="1"/>
          </p:cNvSpPr>
          <p:nvPr/>
        </p:nvSpPr>
        <p:spPr bwMode="auto">
          <a:xfrm flipH="1">
            <a:off x="5867401" y="2576354"/>
            <a:ext cx="2057399" cy="1995646"/>
          </a:xfrm>
          <a:prstGeom prst="line">
            <a:avLst/>
          </a:prstGeom>
          <a:noFill/>
          <a:ln w="101600">
            <a:solidFill>
              <a:srgbClr val="FF0000"/>
            </a:solidFill>
            <a:round/>
            <a:headEnd/>
            <a:tailEnd type="triangle" w="med" len="med"/>
          </a:ln>
          <a:effectLst/>
        </p:spPr>
        <p:txBody>
          <a:bodyPr/>
          <a:lstStyle/>
          <a:p>
            <a:endParaRPr lang="en-US"/>
          </a:p>
        </p:txBody>
      </p:sp>
      <p:sp>
        <p:nvSpPr>
          <p:cNvPr id="173063" name="Line 7"/>
          <p:cNvSpPr>
            <a:spLocks noChangeShapeType="1"/>
          </p:cNvSpPr>
          <p:nvPr/>
        </p:nvSpPr>
        <p:spPr bwMode="auto">
          <a:xfrm flipH="1">
            <a:off x="6324600" y="3210560"/>
            <a:ext cx="2444750" cy="1361440"/>
          </a:xfrm>
          <a:prstGeom prst="line">
            <a:avLst/>
          </a:prstGeom>
          <a:noFill/>
          <a:ln w="63500">
            <a:solidFill>
              <a:srgbClr val="FF0000"/>
            </a:solidFill>
            <a:round/>
            <a:headEnd/>
            <a:tailEnd type="triangle" w="med" len="med"/>
          </a:ln>
          <a:effectLst/>
        </p:spPr>
        <p:txBody>
          <a:bodyPr/>
          <a:lstStyle/>
          <a:p>
            <a:endParaRPr lang="en-US"/>
          </a:p>
        </p:txBody>
      </p:sp>
      <p:sp>
        <p:nvSpPr>
          <p:cNvPr id="173064" name="Line 8"/>
          <p:cNvSpPr>
            <a:spLocks noChangeShapeType="1"/>
          </p:cNvSpPr>
          <p:nvPr/>
        </p:nvSpPr>
        <p:spPr bwMode="auto">
          <a:xfrm flipH="1">
            <a:off x="6038850" y="4838700"/>
            <a:ext cx="4635500" cy="0"/>
          </a:xfrm>
          <a:prstGeom prst="line">
            <a:avLst/>
          </a:prstGeom>
          <a:noFill/>
          <a:ln w="38100">
            <a:solidFill>
              <a:srgbClr val="FF0000"/>
            </a:solidFill>
            <a:round/>
            <a:headEnd/>
            <a:tailEnd type="triangle" w="med" len="med"/>
          </a:ln>
          <a:effectLst/>
        </p:spPr>
        <p:txBody>
          <a:bodyPr/>
          <a:lstStyle/>
          <a:p>
            <a:endParaRPr lang="en-US"/>
          </a:p>
        </p:txBody>
      </p:sp>
      <p:sp>
        <p:nvSpPr>
          <p:cNvPr id="3" name="Title 2">
            <a:extLst>
              <a:ext uri="{FF2B5EF4-FFF2-40B4-BE49-F238E27FC236}">
                <a16:creationId xmlns:a16="http://schemas.microsoft.com/office/drawing/2014/main" id="{B0EEE54B-A983-401C-B35A-9A8778ADEA5C}"/>
              </a:ext>
            </a:extLst>
          </p:cNvPr>
          <p:cNvSpPr>
            <a:spLocks noGrp="1"/>
          </p:cNvSpPr>
          <p:nvPr>
            <p:ph type="title"/>
          </p:nvPr>
        </p:nvSpPr>
        <p:spPr>
          <a:xfrm>
            <a:off x="1097279" y="286603"/>
            <a:ext cx="10774119" cy="1450757"/>
          </a:xfrm>
        </p:spPr>
        <p:txBody>
          <a:bodyPr/>
          <a:lstStyle/>
          <a:p>
            <a:r>
              <a:rPr lang="en-US" dirty="0"/>
              <a:t>Diet Preferences Affect Habitat Selection</a:t>
            </a:r>
          </a:p>
        </p:txBody>
      </p:sp>
      <p:sp>
        <p:nvSpPr>
          <p:cNvPr id="16" name="Line 8">
            <a:extLst>
              <a:ext uri="{FF2B5EF4-FFF2-40B4-BE49-F238E27FC236}">
                <a16:creationId xmlns:a16="http://schemas.microsoft.com/office/drawing/2014/main" id="{96B638FE-4115-4352-8B32-026B34848A9F}"/>
              </a:ext>
            </a:extLst>
          </p:cNvPr>
          <p:cNvSpPr>
            <a:spLocks noChangeShapeType="1"/>
          </p:cNvSpPr>
          <p:nvPr/>
        </p:nvSpPr>
        <p:spPr bwMode="auto">
          <a:xfrm flipH="1">
            <a:off x="5249858" y="4439490"/>
            <a:ext cx="4351342" cy="318370"/>
          </a:xfrm>
          <a:prstGeom prst="line">
            <a:avLst/>
          </a:prstGeom>
          <a:noFill/>
          <a:ln w="38100">
            <a:solidFill>
              <a:srgbClr val="FF0000"/>
            </a:solidFill>
            <a:round/>
            <a:headEnd/>
            <a:tailEnd type="triangle" w="med" len="med"/>
          </a:ln>
          <a:effectLst/>
        </p:spPr>
        <p:txBody>
          <a:bodyPr/>
          <a:lstStyle/>
          <a:p>
            <a:endParaRPr lang="en-US"/>
          </a:p>
        </p:txBody>
      </p:sp>
    </p:spTree>
    <p:custDataLst>
      <p:tags r:id="rId1"/>
    </p:custDataLst>
    <p:extLst>
      <p:ext uri="{BB962C8B-B14F-4D97-AF65-F5344CB8AC3E}">
        <p14:creationId xmlns:p14="http://schemas.microsoft.com/office/powerpoint/2010/main" val="127932340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3063"/>
                                        </p:tgtEl>
                                        <p:attrNameLst>
                                          <p:attrName>style.visibility</p:attrName>
                                        </p:attrNameLst>
                                      </p:cBhvr>
                                      <p:to>
                                        <p:strVal val="visible"/>
                                      </p:to>
                                    </p:set>
                                    <p:animEffect transition="in" filter="fade">
                                      <p:cBhvr>
                                        <p:cTn id="7" dur="500"/>
                                        <p:tgtEl>
                                          <p:spTgt spid="1730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3062"/>
                                        </p:tgtEl>
                                        <p:attrNameLst>
                                          <p:attrName>style.visibility</p:attrName>
                                        </p:attrNameLst>
                                      </p:cBhvr>
                                      <p:to>
                                        <p:strVal val="visible"/>
                                      </p:to>
                                    </p:set>
                                    <p:animEffect transition="in" filter="fade">
                                      <p:cBhvr>
                                        <p:cTn id="10" dur="500"/>
                                        <p:tgtEl>
                                          <p:spTgt spid="17306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3064"/>
                                        </p:tgtEl>
                                        <p:attrNameLst>
                                          <p:attrName>style.visibility</p:attrName>
                                        </p:attrNameLst>
                                      </p:cBhvr>
                                      <p:to>
                                        <p:strVal val="visible"/>
                                      </p:to>
                                    </p:set>
                                    <p:animEffect transition="in" filter="fade">
                                      <p:cBhvr>
                                        <p:cTn id="20" dur="500"/>
                                        <p:tgtEl>
                                          <p:spTgt spid="173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2" grpId="0" animBg="1"/>
      <p:bldP spid="173063" grpId="0" animBg="1"/>
      <p:bldP spid="173064"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Animals Learn?</a:t>
            </a:r>
          </a:p>
        </p:txBody>
      </p:sp>
      <p:sp>
        <p:nvSpPr>
          <p:cNvPr id="3" name="Content Placeholder 2"/>
          <p:cNvSpPr>
            <a:spLocks noGrp="1"/>
          </p:cNvSpPr>
          <p:nvPr>
            <p:ph idx="1"/>
          </p:nvPr>
        </p:nvSpPr>
        <p:spPr>
          <a:xfrm>
            <a:off x="1049020" y="1737360"/>
            <a:ext cx="8229600" cy="4525963"/>
          </a:xfrm>
        </p:spPr>
        <p:txBody>
          <a:bodyPr>
            <a:normAutofit/>
          </a:bodyPr>
          <a:lstStyle/>
          <a:p>
            <a:pPr marL="571500" lvl="1" indent="-371475"/>
            <a:r>
              <a:rPr lang="en-US" sz="4000" dirty="0"/>
              <a:t>Individual Trial and Error</a:t>
            </a:r>
          </a:p>
          <a:p>
            <a:pPr marL="571500" lvl="1" indent="-371475"/>
            <a:r>
              <a:rPr lang="en-US" sz="4000" dirty="0"/>
              <a:t>Early Life Experience</a:t>
            </a:r>
          </a:p>
          <a:p>
            <a:pPr marL="571500" lvl="1" indent="-371475"/>
            <a:r>
              <a:rPr lang="en-US" sz="4000" dirty="0"/>
              <a:t>Peer Influence</a:t>
            </a:r>
          </a:p>
        </p:txBody>
      </p:sp>
      <p:pic>
        <p:nvPicPr>
          <p:cNvPr id="9" name="Picture 8" descr="Mikes_Cows(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125720" y="2971800"/>
            <a:ext cx="6347581" cy="3124200"/>
          </a:xfrm>
          <a:prstGeom prst="rect">
            <a:avLst/>
          </a:prstGeom>
        </p:spPr>
      </p:pic>
      <p:sp>
        <p:nvSpPr>
          <p:cNvPr id="4" name="TextBox 3">
            <a:extLst>
              <a:ext uri="{FF2B5EF4-FFF2-40B4-BE49-F238E27FC236}">
                <a16:creationId xmlns:a16="http://schemas.microsoft.com/office/drawing/2014/main" id="{12FA176C-F6E9-40CC-95EC-CD2822026D6B}"/>
              </a:ext>
            </a:extLst>
          </p:cNvPr>
          <p:cNvSpPr txBox="1"/>
          <p:nvPr/>
        </p:nvSpPr>
        <p:spPr>
          <a:xfrm>
            <a:off x="10591800" y="6052494"/>
            <a:ext cx="923651" cy="230832"/>
          </a:xfrm>
          <a:prstGeom prst="rect">
            <a:avLst/>
          </a:prstGeom>
          <a:noFill/>
        </p:spPr>
        <p:txBody>
          <a:bodyPr wrap="none" rtlCol="0">
            <a:spAutoFit/>
          </a:bodyPr>
          <a:lstStyle/>
          <a:p>
            <a:r>
              <a:rPr lang="en-US" sz="900" dirty="0"/>
              <a:t>K. Launchbaugh</a:t>
            </a:r>
          </a:p>
        </p:txBody>
      </p:sp>
    </p:spTree>
    <p:extLst>
      <p:ext uri="{BB962C8B-B14F-4D97-AF65-F5344CB8AC3E}">
        <p14:creationId xmlns:p14="http://schemas.microsoft.com/office/powerpoint/2010/main" val="3619694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Animals Learn?</a:t>
            </a:r>
          </a:p>
        </p:txBody>
      </p:sp>
      <p:grpSp>
        <p:nvGrpSpPr>
          <p:cNvPr id="5" name="Group 4">
            <a:extLst>
              <a:ext uri="{FF2B5EF4-FFF2-40B4-BE49-F238E27FC236}">
                <a16:creationId xmlns:a16="http://schemas.microsoft.com/office/drawing/2014/main" id="{53A2E7B7-5210-4FA4-9FC2-C94F22DDF57E}"/>
              </a:ext>
            </a:extLst>
          </p:cNvPr>
          <p:cNvGrpSpPr/>
          <p:nvPr/>
        </p:nvGrpSpPr>
        <p:grpSpPr>
          <a:xfrm>
            <a:off x="2192538" y="3810000"/>
            <a:ext cx="3505107" cy="2400984"/>
            <a:chOff x="2075281" y="1933736"/>
            <a:chExt cx="4704458" cy="3123760"/>
          </a:xfrm>
        </p:grpSpPr>
        <p:pic>
          <p:nvPicPr>
            <p:cNvPr id="6" name="Picture 5">
              <a:extLst>
                <a:ext uri="{FF2B5EF4-FFF2-40B4-BE49-F238E27FC236}">
                  <a16:creationId xmlns:a16="http://schemas.microsoft.com/office/drawing/2014/main" id="{E93FB200-E939-467F-B943-BDFE482EDB1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75281" y="1933736"/>
              <a:ext cx="4704458" cy="3123760"/>
            </a:xfrm>
            <a:prstGeom prst="rect">
              <a:avLst/>
            </a:prstGeom>
          </p:spPr>
        </p:pic>
        <p:sp>
          <p:nvSpPr>
            <p:cNvPr id="7" name="TextBox 6">
              <a:extLst>
                <a:ext uri="{FF2B5EF4-FFF2-40B4-BE49-F238E27FC236}">
                  <a16:creationId xmlns:a16="http://schemas.microsoft.com/office/drawing/2014/main" id="{0BCA19C3-271D-4C7F-BBE6-24010BB09931}"/>
                </a:ext>
              </a:extLst>
            </p:cNvPr>
            <p:cNvSpPr txBox="1"/>
            <p:nvPr/>
          </p:nvSpPr>
          <p:spPr>
            <a:xfrm>
              <a:off x="6028084" y="4783719"/>
              <a:ext cx="633507" cy="230832"/>
            </a:xfrm>
            <a:prstGeom prst="rect">
              <a:avLst/>
            </a:prstGeom>
            <a:noFill/>
          </p:spPr>
          <p:txBody>
            <a:bodyPr wrap="none" rtlCol="0">
              <a:spAutoFit/>
            </a:bodyPr>
            <a:lstStyle/>
            <a:p>
              <a:r>
                <a:rPr lang="en-US" sz="900" dirty="0"/>
                <a:t>USGS.gov</a:t>
              </a:r>
            </a:p>
          </p:txBody>
        </p:sp>
      </p:grpSp>
      <p:grpSp>
        <p:nvGrpSpPr>
          <p:cNvPr id="8" name="Group 7">
            <a:extLst>
              <a:ext uri="{FF2B5EF4-FFF2-40B4-BE49-F238E27FC236}">
                <a16:creationId xmlns:a16="http://schemas.microsoft.com/office/drawing/2014/main" id="{388DB9E3-1DE9-4906-8E94-386AC7AB5152}"/>
              </a:ext>
            </a:extLst>
          </p:cNvPr>
          <p:cNvGrpSpPr/>
          <p:nvPr/>
        </p:nvGrpSpPr>
        <p:grpSpPr>
          <a:xfrm>
            <a:off x="6418156" y="2457767"/>
            <a:ext cx="4343400" cy="3232150"/>
            <a:chOff x="6705600" y="1971975"/>
            <a:chExt cx="4343400" cy="3232150"/>
          </a:xfrm>
        </p:grpSpPr>
        <p:pic>
          <p:nvPicPr>
            <p:cNvPr id="10" name="Picture 9" descr="A bear that is sitting on the branch of a tree&#10;&#10;Description generated with high confidence">
              <a:extLst>
                <a:ext uri="{FF2B5EF4-FFF2-40B4-BE49-F238E27FC236}">
                  <a16:creationId xmlns:a16="http://schemas.microsoft.com/office/drawing/2014/main" id="{B7D777E3-1494-4E4D-A762-0131C70C90D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81800" y="1971975"/>
              <a:ext cx="4267200" cy="3200400"/>
            </a:xfrm>
            <a:prstGeom prst="rect">
              <a:avLst/>
            </a:prstGeom>
          </p:spPr>
        </p:pic>
        <p:sp>
          <p:nvSpPr>
            <p:cNvPr id="11" name="TextBox 10">
              <a:extLst>
                <a:ext uri="{FF2B5EF4-FFF2-40B4-BE49-F238E27FC236}">
                  <a16:creationId xmlns:a16="http://schemas.microsoft.com/office/drawing/2014/main" id="{3A7D6404-7D92-4146-8382-C8DF6E2E364E}"/>
                </a:ext>
              </a:extLst>
            </p:cNvPr>
            <p:cNvSpPr txBox="1"/>
            <p:nvPr/>
          </p:nvSpPr>
          <p:spPr>
            <a:xfrm>
              <a:off x="6705600" y="4973293"/>
              <a:ext cx="1355778" cy="230832"/>
            </a:xfrm>
            <a:prstGeom prst="rect">
              <a:avLst/>
            </a:prstGeom>
            <a:noFill/>
          </p:spPr>
          <p:txBody>
            <a:bodyPr wrap="square" rtlCol="0">
              <a:spAutoFit/>
            </a:bodyPr>
            <a:lstStyle/>
            <a:p>
              <a:r>
                <a:rPr lang="en-US" sz="900" dirty="0" err="1">
                  <a:solidFill>
                    <a:schemeClr val="bg1"/>
                  </a:solidFill>
                </a:rPr>
                <a:t>Cuno</a:t>
              </a:r>
              <a:r>
                <a:rPr lang="en-US" sz="900" dirty="0">
                  <a:solidFill>
                    <a:schemeClr val="bg1"/>
                  </a:solidFill>
                </a:rPr>
                <a:t> de Boer (Flickr)</a:t>
              </a:r>
            </a:p>
          </p:txBody>
        </p:sp>
      </p:grpSp>
      <p:sp>
        <p:nvSpPr>
          <p:cNvPr id="12" name="Content Placeholder 2">
            <a:extLst>
              <a:ext uri="{FF2B5EF4-FFF2-40B4-BE49-F238E27FC236}">
                <a16:creationId xmlns:a16="http://schemas.microsoft.com/office/drawing/2014/main" id="{27BF6C8A-30D5-45A0-A10D-1816B0957002}"/>
              </a:ext>
            </a:extLst>
          </p:cNvPr>
          <p:cNvSpPr>
            <a:spLocks noGrp="1"/>
          </p:cNvSpPr>
          <p:nvPr>
            <p:ph idx="1"/>
          </p:nvPr>
        </p:nvSpPr>
        <p:spPr>
          <a:xfrm>
            <a:off x="1219200" y="1810861"/>
            <a:ext cx="8229600" cy="4525963"/>
          </a:xfrm>
        </p:spPr>
        <p:txBody>
          <a:bodyPr>
            <a:normAutofit/>
          </a:bodyPr>
          <a:lstStyle/>
          <a:p>
            <a:pPr marL="571500" lvl="1" indent="-371475"/>
            <a:r>
              <a:rPr lang="en-US" sz="4000" dirty="0"/>
              <a:t>Individual Trial and Error</a:t>
            </a:r>
          </a:p>
          <a:p>
            <a:pPr marL="571500" lvl="1" indent="-371475"/>
            <a:r>
              <a:rPr lang="en-US" sz="4000" dirty="0"/>
              <a:t>Early Life Experience</a:t>
            </a:r>
          </a:p>
          <a:p>
            <a:pPr marL="571500" lvl="1" indent="-371475"/>
            <a:r>
              <a:rPr lang="en-US" sz="4000" dirty="0"/>
              <a:t>Peer Influence</a:t>
            </a:r>
          </a:p>
        </p:txBody>
      </p:sp>
    </p:spTree>
    <p:extLst>
      <p:ext uri="{BB962C8B-B14F-4D97-AF65-F5344CB8AC3E}">
        <p14:creationId xmlns:p14="http://schemas.microsoft.com/office/powerpoint/2010/main" val="3750250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184C65D-4F50-46E9-A152-C1CFBFF10054}"/>
              </a:ext>
            </a:extLst>
          </p:cNvPr>
          <p:cNvGrpSpPr/>
          <p:nvPr/>
        </p:nvGrpSpPr>
        <p:grpSpPr>
          <a:xfrm>
            <a:off x="6248400" y="2514600"/>
            <a:ext cx="5402854" cy="2817227"/>
            <a:chOff x="6248400" y="2514600"/>
            <a:chExt cx="5402854" cy="2817227"/>
          </a:xfrm>
        </p:grpSpPr>
        <p:pic>
          <p:nvPicPr>
            <p:cNvPr id="13" name="Picture 12">
              <a:extLst>
                <a:ext uri="{FF2B5EF4-FFF2-40B4-BE49-F238E27FC236}">
                  <a16:creationId xmlns:a16="http://schemas.microsoft.com/office/drawing/2014/main" id="{E1C0B0D0-F760-44FF-B57D-45F3B5CD61D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48400" y="2514600"/>
              <a:ext cx="5392135" cy="2817227"/>
            </a:xfrm>
            <a:prstGeom prst="rect">
              <a:avLst/>
            </a:prstGeom>
          </p:spPr>
        </p:pic>
        <p:sp>
          <p:nvSpPr>
            <p:cNvPr id="11" name="TextBox 10">
              <a:extLst>
                <a:ext uri="{FF2B5EF4-FFF2-40B4-BE49-F238E27FC236}">
                  <a16:creationId xmlns:a16="http://schemas.microsoft.com/office/drawing/2014/main" id="{65D2E7FA-6D3C-40AC-8AF1-1BC2243693A1}"/>
                </a:ext>
              </a:extLst>
            </p:cNvPr>
            <p:cNvSpPr txBox="1"/>
            <p:nvPr/>
          </p:nvSpPr>
          <p:spPr>
            <a:xfrm>
              <a:off x="10727603" y="5100994"/>
              <a:ext cx="923651" cy="230832"/>
            </a:xfrm>
            <a:prstGeom prst="rect">
              <a:avLst/>
            </a:prstGeom>
            <a:noFill/>
          </p:spPr>
          <p:txBody>
            <a:bodyPr wrap="none" rtlCol="0">
              <a:spAutoFit/>
            </a:bodyPr>
            <a:lstStyle/>
            <a:p>
              <a:r>
                <a:rPr lang="en-US" sz="900" dirty="0">
                  <a:solidFill>
                    <a:schemeClr val="bg1"/>
                  </a:solidFill>
                </a:rPr>
                <a:t>K. Launchbaugh</a:t>
              </a:r>
            </a:p>
          </p:txBody>
        </p:sp>
      </p:grpSp>
      <p:sp>
        <p:nvSpPr>
          <p:cNvPr id="2" name="Title 1"/>
          <p:cNvSpPr>
            <a:spLocks noGrp="1"/>
          </p:cNvSpPr>
          <p:nvPr>
            <p:ph type="title"/>
          </p:nvPr>
        </p:nvSpPr>
        <p:spPr/>
        <p:txBody>
          <a:bodyPr/>
          <a:lstStyle/>
          <a:p>
            <a:r>
              <a:rPr lang="en-US" dirty="0"/>
              <a:t>How Do Animals Learn?</a:t>
            </a:r>
          </a:p>
        </p:txBody>
      </p:sp>
      <p:sp>
        <p:nvSpPr>
          <p:cNvPr id="12" name="Content Placeholder 2">
            <a:extLst>
              <a:ext uri="{FF2B5EF4-FFF2-40B4-BE49-F238E27FC236}">
                <a16:creationId xmlns:a16="http://schemas.microsoft.com/office/drawing/2014/main" id="{27BF6C8A-30D5-45A0-A10D-1816B0957002}"/>
              </a:ext>
            </a:extLst>
          </p:cNvPr>
          <p:cNvSpPr>
            <a:spLocks noGrp="1"/>
          </p:cNvSpPr>
          <p:nvPr>
            <p:ph idx="1"/>
          </p:nvPr>
        </p:nvSpPr>
        <p:spPr>
          <a:xfrm>
            <a:off x="1219200" y="1810861"/>
            <a:ext cx="8229600" cy="4525963"/>
          </a:xfrm>
        </p:spPr>
        <p:txBody>
          <a:bodyPr>
            <a:normAutofit/>
          </a:bodyPr>
          <a:lstStyle/>
          <a:p>
            <a:pPr marL="571500" lvl="1" indent="-371475"/>
            <a:r>
              <a:rPr lang="en-US" sz="4000" dirty="0"/>
              <a:t>Individual Trial and Error</a:t>
            </a:r>
          </a:p>
          <a:p>
            <a:pPr marL="571500" lvl="1" indent="-371475"/>
            <a:r>
              <a:rPr lang="en-US" sz="4000" dirty="0"/>
              <a:t>Early Life Experience</a:t>
            </a:r>
          </a:p>
          <a:p>
            <a:pPr marL="571500" lvl="1" indent="-371475"/>
            <a:r>
              <a:rPr lang="en-US" sz="4000" dirty="0"/>
              <a:t>Peer Influence</a:t>
            </a:r>
          </a:p>
        </p:txBody>
      </p:sp>
      <p:grpSp>
        <p:nvGrpSpPr>
          <p:cNvPr id="24" name="Group 23">
            <a:extLst>
              <a:ext uri="{FF2B5EF4-FFF2-40B4-BE49-F238E27FC236}">
                <a16:creationId xmlns:a16="http://schemas.microsoft.com/office/drawing/2014/main" id="{90CF9576-BB51-4C71-81BE-78BA24738C5F}"/>
              </a:ext>
            </a:extLst>
          </p:cNvPr>
          <p:cNvGrpSpPr/>
          <p:nvPr/>
        </p:nvGrpSpPr>
        <p:grpSpPr>
          <a:xfrm>
            <a:off x="5029616" y="4480031"/>
            <a:ext cx="3728019" cy="1703591"/>
            <a:chOff x="4425381" y="4556231"/>
            <a:chExt cx="3728019" cy="1703591"/>
          </a:xfrm>
        </p:grpSpPr>
        <p:grpSp>
          <p:nvGrpSpPr>
            <p:cNvPr id="14" name="Group 13">
              <a:extLst>
                <a:ext uri="{FF2B5EF4-FFF2-40B4-BE49-F238E27FC236}">
                  <a16:creationId xmlns:a16="http://schemas.microsoft.com/office/drawing/2014/main" id="{00842B97-6940-4944-9A64-767C03C5F633}"/>
                </a:ext>
              </a:extLst>
            </p:cNvPr>
            <p:cNvGrpSpPr/>
            <p:nvPr/>
          </p:nvGrpSpPr>
          <p:grpSpPr>
            <a:xfrm>
              <a:off x="4425381" y="4556231"/>
              <a:ext cx="3499419" cy="1703591"/>
              <a:chOff x="4224160" y="4735710"/>
              <a:chExt cx="3499419" cy="1703591"/>
            </a:xfrm>
          </p:grpSpPr>
          <p:pic>
            <p:nvPicPr>
              <p:cNvPr id="15" name="Picture 14" descr="A close up of a hillside&#10;&#10;Description generated with very high confidence">
                <a:extLst>
                  <a:ext uri="{FF2B5EF4-FFF2-40B4-BE49-F238E27FC236}">
                    <a16:creationId xmlns:a16="http://schemas.microsoft.com/office/drawing/2014/main" id="{B600DB54-79BB-4615-A705-36178A395D96}"/>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66000"/>
                        </a14:imgEffect>
                      </a14:imgLayer>
                    </a14:imgProps>
                  </a:ext>
                  <a:ext uri="{28A0092B-C50C-407E-A947-70E740481C1C}">
                    <a14:useLocalDpi xmlns:a14="http://schemas.microsoft.com/office/drawing/2010/main"/>
                  </a:ext>
                </a:extLst>
              </a:blip>
              <a:srcRect/>
              <a:stretch/>
            </p:blipFill>
            <p:spPr>
              <a:xfrm>
                <a:off x="4224160" y="4735710"/>
                <a:ext cx="2079000" cy="1703591"/>
              </a:xfrm>
              <a:prstGeom prst="rect">
                <a:avLst/>
              </a:prstGeom>
              <a:ln w="15875">
                <a:solidFill>
                  <a:srgbClr val="FFFF00"/>
                </a:solidFill>
              </a:ln>
            </p:spPr>
          </p:pic>
          <p:cxnSp>
            <p:nvCxnSpPr>
              <p:cNvPr id="17" name="Straight Connector 16">
                <a:extLst>
                  <a:ext uri="{FF2B5EF4-FFF2-40B4-BE49-F238E27FC236}">
                    <a16:creationId xmlns:a16="http://schemas.microsoft.com/office/drawing/2014/main" id="{878DFD89-51CE-4EAA-9131-50BE7E79DC3D}"/>
                  </a:ext>
                </a:extLst>
              </p:cNvPr>
              <p:cNvCxnSpPr>
                <a:cxnSpLocks/>
              </p:cNvCxnSpPr>
              <p:nvPr/>
            </p:nvCxnSpPr>
            <p:spPr bwMode="auto">
              <a:xfrm flipH="1">
                <a:off x="6313879" y="5030901"/>
                <a:ext cx="1409700" cy="1399933"/>
              </a:xfrm>
              <a:prstGeom prst="line">
                <a:avLst/>
              </a:prstGeom>
              <a:ln w="9525" cap="flat" cmpd="sng" algn="ctr">
                <a:solidFill>
                  <a:srgbClr val="FFFF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4" name="Rectangle 3">
              <a:extLst>
                <a:ext uri="{FF2B5EF4-FFF2-40B4-BE49-F238E27FC236}">
                  <a16:creationId xmlns:a16="http://schemas.microsoft.com/office/drawing/2014/main" id="{039E6BE1-C642-404F-8F81-EFD381DE5CF0}"/>
                </a:ext>
              </a:extLst>
            </p:cNvPr>
            <p:cNvSpPr/>
            <p:nvPr/>
          </p:nvSpPr>
          <p:spPr>
            <a:xfrm>
              <a:off x="7924800" y="4673700"/>
              <a:ext cx="228600" cy="177722"/>
            </a:xfrm>
            <a:prstGeom prst="rect">
              <a:avLst/>
            </a:prstGeom>
            <a:no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A0FADF4-FE00-422E-AFA5-16925D96B4C0}"/>
                </a:ext>
              </a:extLst>
            </p:cNvPr>
            <p:cNvCxnSpPr>
              <a:cxnSpLocks/>
            </p:cNvCxnSpPr>
            <p:nvPr/>
          </p:nvCxnSpPr>
          <p:spPr bwMode="auto">
            <a:xfrm flipH="1" flipV="1">
              <a:off x="6504381" y="4556231"/>
              <a:ext cx="1420419" cy="117470"/>
            </a:xfrm>
            <a:prstGeom prst="line">
              <a:avLst/>
            </a:prstGeom>
            <a:ln w="9525" cap="flat" cmpd="sng" algn="ctr">
              <a:solidFill>
                <a:srgbClr val="FFFF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Tree>
    <p:custDataLst>
      <p:tags r:id="rId1"/>
    </p:custDataLst>
    <p:extLst>
      <p:ext uri="{BB962C8B-B14F-4D97-AF65-F5344CB8AC3E}">
        <p14:creationId xmlns:p14="http://schemas.microsoft.com/office/powerpoint/2010/main" val="218704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1279525" y="1713384"/>
            <a:ext cx="10760075" cy="4114800"/>
          </a:xfrm>
        </p:spPr>
        <p:txBody>
          <a:bodyPr>
            <a:normAutofit/>
          </a:bodyPr>
          <a:lstStyle/>
          <a:p>
            <a:pPr>
              <a:buClr>
                <a:schemeClr val="accent6">
                  <a:lumMod val="50000"/>
                </a:schemeClr>
              </a:buClr>
            </a:pPr>
            <a:r>
              <a:rPr lang="en-US" dirty="0">
                <a:latin typeface="Calibri" pitchFamily="34" charset="0"/>
                <a:cs typeface="Calibri" pitchFamily="34" charset="0"/>
              </a:rPr>
              <a:t>Most important models for young animal is </a:t>
            </a:r>
            <a:r>
              <a:rPr lang="en-US" b="1" dirty="0">
                <a:latin typeface="Calibri" pitchFamily="34" charset="0"/>
                <a:cs typeface="Calibri" pitchFamily="34" charset="0"/>
              </a:rPr>
              <a:t>mother</a:t>
            </a:r>
            <a:r>
              <a:rPr lang="en-US" dirty="0">
                <a:latin typeface="Calibri" pitchFamily="34" charset="0"/>
                <a:cs typeface="Calibri" pitchFamily="34" charset="0"/>
              </a:rPr>
              <a:t>.</a:t>
            </a:r>
          </a:p>
          <a:p>
            <a:pPr>
              <a:buClr>
                <a:schemeClr val="accent6">
                  <a:lumMod val="50000"/>
                </a:schemeClr>
              </a:buClr>
            </a:pPr>
            <a:r>
              <a:rPr lang="en-US" dirty="0">
                <a:latin typeface="Calibri" pitchFamily="34" charset="0"/>
                <a:cs typeface="Calibri" pitchFamily="34" charset="0"/>
              </a:rPr>
              <a:t>Provide critical information about hazards and resources:</a:t>
            </a:r>
          </a:p>
          <a:p>
            <a:pPr marL="457200" lvl="1" indent="-257175">
              <a:buClr>
                <a:schemeClr val="accent1">
                  <a:lumMod val="75000"/>
                </a:schemeClr>
              </a:buClr>
              <a:buFont typeface="Wingdings" panose="05000000000000000000" pitchFamily="2" charset="2"/>
              <a:buChar char="§"/>
            </a:pPr>
            <a:r>
              <a:rPr lang="en-US" dirty="0"/>
              <a:t>Food</a:t>
            </a:r>
          </a:p>
          <a:p>
            <a:pPr marL="457200" lvl="1" indent="-257175">
              <a:buClr>
                <a:schemeClr val="accent1">
                  <a:lumMod val="75000"/>
                </a:schemeClr>
              </a:buClr>
              <a:buFont typeface="Wingdings" panose="05000000000000000000" pitchFamily="2" charset="2"/>
              <a:buChar char="§"/>
            </a:pPr>
            <a:r>
              <a:rPr lang="en-US" dirty="0"/>
              <a:t>Water</a:t>
            </a:r>
          </a:p>
          <a:p>
            <a:pPr marL="457200" lvl="1" indent="-257175">
              <a:buClr>
                <a:schemeClr val="accent1">
                  <a:lumMod val="75000"/>
                </a:schemeClr>
              </a:buClr>
              <a:buFont typeface="Wingdings" panose="05000000000000000000" pitchFamily="2" charset="2"/>
              <a:buChar char="§"/>
            </a:pPr>
            <a:r>
              <a:rPr lang="en-US" dirty="0"/>
              <a:t>Cover</a:t>
            </a:r>
          </a:p>
          <a:p>
            <a:pPr marL="457200" lvl="1" indent="-257175">
              <a:buClr>
                <a:schemeClr val="accent1">
                  <a:lumMod val="75000"/>
                </a:schemeClr>
              </a:buClr>
              <a:buFont typeface="Wingdings" panose="05000000000000000000" pitchFamily="2" charset="2"/>
              <a:buChar char="§"/>
            </a:pPr>
            <a:r>
              <a:rPr lang="en-US" dirty="0"/>
              <a:t>Risk or Safety</a:t>
            </a:r>
          </a:p>
        </p:txBody>
      </p:sp>
      <p:sp>
        <p:nvSpPr>
          <p:cNvPr id="4" name="Title 3"/>
          <p:cNvSpPr>
            <a:spLocks noGrp="1"/>
          </p:cNvSpPr>
          <p:nvPr>
            <p:ph type="title"/>
          </p:nvPr>
        </p:nvSpPr>
        <p:spPr>
          <a:xfrm>
            <a:off x="1279525" y="533400"/>
            <a:ext cx="8915400" cy="1143000"/>
          </a:xfrm>
        </p:spPr>
        <p:txBody>
          <a:bodyPr>
            <a:normAutofit/>
          </a:bodyPr>
          <a:lstStyle/>
          <a:p>
            <a:r>
              <a:rPr lang="en-US" dirty="0"/>
              <a:t>Social Models and Facilitation</a:t>
            </a:r>
          </a:p>
        </p:txBody>
      </p:sp>
      <p:grpSp>
        <p:nvGrpSpPr>
          <p:cNvPr id="16" name="Group 15">
            <a:extLst>
              <a:ext uri="{FF2B5EF4-FFF2-40B4-BE49-F238E27FC236}">
                <a16:creationId xmlns:a16="http://schemas.microsoft.com/office/drawing/2014/main" id="{2F6EAF53-7E62-4006-B3AD-92220F8EF964}"/>
              </a:ext>
            </a:extLst>
          </p:cNvPr>
          <p:cNvGrpSpPr/>
          <p:nvPr/>
        </p:nvGrpSpPr>
        <p:grpSpPr>
          <a:xfrm>
            <a:off x="5350099" y="3733800"/>
            <a:ext cx="3171210" cy="2590800"/>
            <a:chOff x="6096000" y="4023100"/>
            <a:chExt cx="2840833" cy="2313891"/>
          </a:xfrm>
        </p:grpSpPr>
        <p:pic>
          <p:nvPicPr>
            <p:cNvPr id="10" name="Picture 9" descr="A large brown bear walking across a grass covered field&#10;&#10;Description generated with high confidence">
              <a:extLst>
                <a:ext uri="{FF2B5EF4-FFF2-40B4-BE49-F238E27FC236}">
                  <a16:creationId xmlns:a16="http://schemas.microsoft.com/office/drawing/2014/main" id="{D533BD40-35B1-43CB-97DE-FEE411EEC8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4023100"/>
              <a:ext cx="2840833" cy="2301499"/>
            </a:xfrm>
            <a:prstGeom prst="rect">
              <a:avLst/>
            </a:prstGeom>
          </p:spPr>
        </p:pic>
        <p:sp>
          <p:nvSpPr>
            <p:cNvPr id="11" name="TextBox 10">
              <a:extLst>
                <a:ext uri="{FF2B5EF4-FFF2-40B4-BE49-F238E27FC236}">
                  <a16:creationId xmlns:a16="http://schemas.microsoft.com/office/drawing/2014/main" id="{404A4BD6-67AE-48BE-8D98-91C9D1E87336}"/>
                </a:ext>
              </a:extLst>
            </p:cNvPr>
            <p:cNvSpPr txBox="1"/>
            <p:nvPr/>
          </p:nvSpPr>
          <p:spPr>
            <a:xfrm>
              <a:off x="6096000" y="6106159"/>
              <a:ext cx="1228221" cy="230832"/>
            </a:xfrm>
            <a:prstGeom prst="rect">
              <a:avLst/>
            </a:prstGeom>
            <a:noFill/>
          </p:spPr>
          <p:txBody>
            <a:bodyPr wrap="none" rtlCol="0">
              <a:spAutoFit/>
            </a:bodyPr>
            <a:lstStyle/>
            <a:p>
              <a:r>
                <a:rPr lang="en-US" sz="900" dirty="0">
                  <a:solidFill>
                    <a:schemeClr val="bg1"/>
                  </a:solidFill>
                </a:rPr>
                <a:t>Tom Koerner (USFWS)</a:t>
              </a:r>
              <a:endParaRPr lang="en-US" dirty="0"/>
            </a:p>
          </p:txBody>
        </p:sp>
      </p:grpSp>
      <p:grpSp>
        <p:nvGrpSpPr>
          <p:cNvPr id="14" name="Group 13">
            <a:extLst>
              <a:ext uri="{FF2B5EF4-FFF2-40B4-BE49-F238E27FC236}">
                <a16:creationId xmlns:a16="http://schemas.microsoft.com/office/drawing/2014/main" id="{098677A8-B5C0-4E16-BFE9-FAFD64CDE89E}"/>
              </a:ext>
            </a:extLst>
          </p:cNvPr>
          <p:cNvGrpSpPr/>
          <p:nvPr/>
        </p:nvGrpSpPr>
        <p:grpSpPr>
          <a:xfrm>
            <a:off x="8645188" y="3048000"/>
            <a:ext cx="2807037" cy="2576926"/>
            <a:chOff x="9144001" y="3642100"/>
            <a:chExt cx="2514600" cy="2301500"/>
          </a:xfrm>
        </p:grpSpPr>
        <p:pic>
          <p:nvPicPr>
            <p:cNvPr id="8" name="Picture 7" descr="A large brown cow standing on a lush green field&#10;&#10;Description generated with very high confidence">
              <a:extLst>
                <a:ext uri="{FF2B5EF4-FFF2-40B4-BE49-F238E27FC236}">
                  <a16:creationId xmlns:a16="http://schemas.microsoft.com/office/drawing/2014/main" id="{D6D590F9-B782-4287-870C-22C9B2401CC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44001" y="3642100"/>
              <a:ext cx="2514600" cy="2301499"/>
            </a:xfrm>
            <a:prstGeom prst="rect">
              <a:avLst/>
            </a:prstGeom>
          </p:spPr>
        </p:pic>
        <p:sp>
          <p:nvSpPr>
            <p:cNvPr id="15" name="TextBox 14">
              <a:extLst>
                <a:ext uri="{FF2B5EF4-FFF2-40B4-BE49-F238E27FC236}">
                  <a16:creationId xmlns:a16="http://schemas.microsoft.com/office/drawing/2014/main" id="{85E26757-D53D-432C-B3BC-06CCFCC51D68}"/>
                </a:ext>
              </a:extLst>
            </p:cNvPr>
            <p:cNvSpPr txBox="1"/>
            <p:nvPr/>
          </p:nvSpPr>
          <p:spPr>
            <a:xfrm>
              <a:off x="9203560" y="5712768"/>
              <a:ext cx="923651" cy="230832"/>
            </a:xfrm>
            <a:prstGeom prst="rect">
              <a:avLst/>
            </a:prstGeom>
            <a:noFill/>
          </p:spPr>
          <p:txBody>
            <a:bodyPr wrap="none" rtlCol="0">
              <a:spAutoFit/>
            </a:bodyPr>
            <a:lstStyle/>
            <a:p>
              <a:r>
                <a:rPr lang="en-US" sz="900" dirty="0">
                  <a:solidFill>
                    <a:schemeClr val="bg1"/>
                  </a:solidFill>
                </a:rPr>
                <a:t>K. Launchbaugh</a:t>
              </a:r>
              <a:endParaRPr lang="en-US" dirty="0"/>
            </a:p>
          </p:txBody>
        </p:sp>
      </p:grpSp>
    </p:spTree>
    <p:extLst>
      <p:ext uri="{BB962C8B-B14F-4D97-AF65-F5344CB8AC3E}">
        <p14:creationId xmlns:p14="http://schemas.microsoft.com/office/powerpoint/2010/main" val="304004979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ChangeArrowheads="1"/>
          </p:cNvSpPr>
          <p:nvPr/>
        </p:nvSpPr>
        <p:spPr bwMode="auto">
          <a:xfrm>
            <a:off x="1219200" y="1754518"/>
            <a:ext cx="10882348" cy="523862"/>
          </a:xfrm>
          <a:prstGeom prst="rect">
            <a:avLst/>
          </a:prstGeom>
          <a:noFill/>
          <a:ln w="9525">
            <a:noFill/>
            <a:miter lim="800000"/>
            <a:headEnd/>
            <a:tailEnd/>
          </a:ln>
        </p:spPr>
        <p:txBody>
          <a:bodyPr wrap="square" lIns="92075" tIns="46038" rIns="92075" bIns="46038">
            <a:spAutoFit/>
          </a:bodyPr>
          <a:lstStyle/>
          <a:p>
            <a:pPr>
              <a:spcBef>
                <a:spcPct val="50000"/>
              </a:spcBef>
            </a:pPr>
            <a:r>
              <a:rPr lang="en-US" sz="2800" dirty="0">
                <a:solidFill>
                  <a:schemeClr val="accent4">
                    <a:lumMod val="50000"/>
                  </a:schemeClr>
                </a:solidFill>
                <a:latin typeface="Calibri" pitchFamily="34" charset="0"/>
                <a:cs typeface="Calibri" pitchFamily="34" charset="0"/>
              </a:rPr>
              <a:t>Determine if offspring learn location and habitat use from their mothers.</a:t>
            </a:r>
          </a:p>
        </p:txBody>
      </p:sp>
      <p:sp>
        <p:nvSpPr>
          <p:cNvPr id="18439" name="Rectangle 7"/>
          <p:cNvSpPr>
            <a:spLocks noChangeArrowheads="1"/>
          </p:cNvSpPr>
          <p:nvPr/>
        </p:nvSpPr>
        <p:spPr bwMode="auto">
          <a:xfrm>
            <a:off x="10018776" y="6550223"/>
            <a:ext cx="2173224" cy="307777"/>
          </a:xfrm>
          <a:prstGeom prst="rect">
            <a:avLst/>
          </a:prstGeom>
          <a:noFill/>
          <a:ln w="9525">
            <a:noFill/>
            <a:miter lim="800000"/>
            <a:headEnd/>
            <a:tailEnd/>
          </a:ln>
        </p:spPr>
        <p:txBody>
          <a:bodyPr wrap="none">
            <a:spAutoFit/>
          </a:bodyPr>
          <a:lstStyle/>
          <a:p>
            <a:pPr eaLnBrk="1" hangingPunct="1"/>
            <a:r>
              <a:rPr lang="en-US" sz="1400" dirty="0">
                <a:solidFill>
                  <a:schemeClr val="bg1"/>
                </a:solidFill>
                <a:latin typeface="Calibri" pitchFamily="34" charset="0"/>
                <a:cs typeface="Calibri" pitchFamily="34" charset="0"/>
              </a:rPr>
              <a:t>Howery et al., 1996 &amp; 1998</a:t>
            </a:r>
          </a:p>
        </p:txBody>
      </p:sp>
      <p:sp>
        <p:nvSpPr>
          <p:cNvPr id="8" name="Title 7"/>
          <p:cNvSpPr>
            <a:spLocks noGrp="1"/>
          </p:cNvSpPr>
          <p:nvPr>
            <p:ph type="title"/>
          </p:nvPr>
        </p:nvSpPr>
        <p:spPr/>
        <p:txBody>
          <a:bodyPr/>
          <a:lstStyle/>
          <a:p>
            <a:r>
              <a:rPr lang="en-US" dirty="0">
                <a:solidFill>
                  <a:schemeClr val="accent1">
                    <a:lumMod val="75000"/>
                  </a:schemeClr>
                </a:solidFill>
              </a:rPr>
              <a:t>Social Learning Study</a:t>
            </a:r>
          </a:p>
        </p:txBody>
      </p:sp>
      <p:grpSp>
        <p:nvGrpSpPr>
          <p:cNvPr id="3" name="Group 2">
            <a:extLst>
              <a:ext uri="{FF2B5EF4-FFF2-40B4-BE49-F238E27FC236}">
                <a16:creationId xmlns:a16="http://schemas.microsoft.com/office/drawing/2014/main" id="{1681B1B7-B202-488D-BE59-C8C07DF3BD0B}"/>
              </a:ext>
            </a:extLst>
          </p:cNvPr>
          <p:cNvGrpSpPr/>
          <p:nvPr/>
        </p:nvGrpSpPr>
        <p:grpSpPr>
          <a:xfrm>
            <a:off x="2209801" y="2819400"/>
            <a:ext cx="3868615" cy="3020158"/>
            <a:chOff x="2209801" y="2819400"/>
            <a:chExt cx="3868615" cy="3020158"/>
          </a:xfrm>
        </p:grpSpPr>
        <p:pic>
          <p:nvPicPr>
            <p:cNvPr id="18437"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09801" y="2819400"/>
              <a:ext cx="3868615" cy="3020158"/>
            </a:xfrm>
            <a:prstGeom prst="rect">
              <a:avLst/>
            </a:prstGeom>
            <a:noFill/>
            <a:ln w="12700">
              <a:noFill/>
              <a:miter lim="800000"/>
              <a:headEnd type="none" w="sm" len="sm"/>
              <a:tailEnd type="none" w="sm" len="sm"/>
            </a:ln>
          </p:spPr>
        </p:pic>
        <p:sp>
          <p:nvSpPr>
            <p:cNvPr id="2" name="TextBox 1">
              <a:extLst>
                <a:ext uri="{FF2B5EF4-FFF2-40B4-BE49-F238E27FC236}">
                  <a16:creationId xmlns:a16="http://schemas.microsoft.com/office/drawing/2014/main" id="{C406A566-8A32-4C07-B933-FF534A7C66FA}"/>
                </a:ext>
              </a:extLst>
            </p:cNvPr>
            <p:cNvSpPr txBox="1"/>
            <p:nvPr/>
          </p:nvSpPr>
          <p:spPr>
            <a:xfrm>
              <a:off x="2209801" y="5608726"/>
              <a:ext cx="652743" cy="230832"/>
            </a:xfrm>
            <a:prstGeom prst="rect">
              <a:avLst/>
            </a:prstGeom>
            <a:noFill/>
          </p:spPr>
          <p:txBody>
            <a:bodyPr wrap="none" rtlCol="0">
              <a:spAutoFit/>
            </a:bodyPr>
            <a:lstStyle/>
            <a:p>
              <a:r>
                <a:rPr lang="en-US" sz="900" dirty="0">
                  <a:solidFill>
                    <a:schemeClr val="bg1"/>
                  </a:solidFill>
                </a:rPr>
                <a:t>L. Howery</a:t>
              </a:r>
            </a:p>
          </p:txBody>
        </p:sp>
      </p:grpSp>
      <p:grpSp>
        <p:nvGrpSpPr>
          <p:cNvPr id="4" name="Group 3">
            <a:extLst>
              <a:ext uri="{FF2B5EF4-FFF2-40B4-BE49-F238E27FC236}">
                <a16:creationId xmlns:a16="http://schemas.microsoft.com/office/drawing/2014/main" id="{B196BED2-FFC8-41D8-AD17-0C32D1A20843}"/>
              </a:ext>
            </a:extLst>
          </p:cNvPr>
          <p:cNvGrpSpPr/>
          <p:nvPr/>
        </p:nvGrpSpPr>
        <p:grpSpPr>
          <a:xfrm>
            <a:off x="6629400" y="4167646"/>
            <a:ext cx="2743200" cy="2010942"/>
            <a:chOff x="6629400" y="4167646"/>
            <a:chExt cx="2743200" cy="2010942"/>
          </a:xfrm>
        </p:grpSpPr>
        <p:pic>
          <p:nvPicPr>
            <p:cNvPr id="18436"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29400" y="4167646"/>
              <a:ext cx="2743200" cy="1973874"/>
            </a:xfrm>
            <a:prstGeom prst="rect">
              <a:avLst/>
            </a:prstGeom>
            <a:noFill/>
            <a:ln w="12700">
              <a:noFill/>
              <a:miter lim="800000"/>
              <a:headEnd type="none" w="sm" len="sm"/>
              <a:tailEnd type="none" w="sm" len="sm"/>
            </a:ln>
          </p:spPr>
        </p:pic>
        <p:sp>
          <p:nvSpPr>
            <p:cNvPr id="11" name="TextBox 10">
              <a:extLst>
                <a:ext uri="{FF2B5EF4-FFF2-40B4-BE49-F238E27FC236}">
                  <a16:creationId xmlns:a16="http://schemas.microsoft.com/office/drawing/2014/main" id="{872A4660-EE53-4376-ACE3-B8FB0F5E1557}"/>
                </a:ext>
              </a:extLst>
            </p:cNvPr>
            <p:cNvSpPr txBox="1"/>
            <p:nvPr/>
          </p:nvSpPr>
          <p:spPr>
            <a:xfrm>
              <a:off x="6635750" y="5947756"/>
              <a:ext cx="652743" cy="230832"/>
            </a:xfrm>
            <a:prstGeom prst="rect">
              <a:avLst/>
            </a:prstGeom>
            <a:noFill/>
          </p:spPr>
          <p:txBody>
            <a:bodyPr wrap="none" rtlCol="0">
              <a:spAutoFit/>
            </a:bodyPr>
            <a:lstStyle/>
            <a:p>
              <a:r>
                <a:rPr lang="en-US" sz="900" dirty="0">
                  <a:solidFill>
                    <a:schemeClr val="bg1"/>
                  </a:solidFill>
                </a:rPr>
                <a:t>L. Howery</a:t>
              </a:r>
              <a:endParaRPr lang="en-US" dirty="0"/>
            </a:p>
          </p:txBody>
        </p:sp>
      </p:grpSp>
      <p:grpSp>
        <p:nvGrpSpPr>
          <p:cNvPr id="5" name="Group 4">
            <a:extLst>
              <a:ext uri="{FF2B5EF4-FFF2-40B4-BE49-F238E27FC236}">
                <a16:creationId xmlns:a16="http://schemas.microsoft.com/office/drawing/2014/main" id="{233A594C-EEA4-4DBA-A10F-AED99F32FDB7}"/>
              </a:ext>
            </a:extLst>
          </p:cNvPr>
          <p:cNvGrpSpPr/>
          <p:nvPr/>
        </p:nvGrpSpPr>
        <p:grpSpPr>
          <a:xfrm>
            <a:off x="6616700" y="2370259"/>
            <a:ext cx="2743200" cy="1688123"/>
            <a:chOff x="6616700" y="2370259"/>
            <a:chExt cx="2743200" cy="1688123"/>
          </a:xfrm>
        </p:grpSpPr>
        <p:pic>
          <p:nvPicPr>
            <p:cNvPr id="18438" name="Picture 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16700" y="2370259"/>
              <a:ext cx="2743200" cy="1688123"/>
            </a:xfrm>
            <a:prstGeom prst="rect">
              <a:avLst/>
            </a:prstGeom>
            <a:noFill/>
            <a:ln w="12700">
              <a:noFill/>
              <a:miter lim="800000"/>
              <a:headEnd type="none" w="sm" len="sm"/>
              <a:tailEnd type="none" w="sm" len="sm"/>
            </a:ln>
          </p:spPr>
        </p:pic>
        <p:sp>
          <p:nvSpPr>
            <p:cNvPr id="13" name="TextBox 12">
              <a:extLst>
                <a:ext uri="{FF2B5EF4-FFF2-40B4-BE49-F238E27FC236}">
                  <a16:creationId xmlns:a16="http://schemas.microsoft.com/office/drawing/2014/main" id="{030A72BA-659A-44AB-9B24-FED4E14D99B7}"/>
                </a:ext>
              </a:extLst>
            </p:cNvPr>
            <p:cNvSpPr txBox="1"/>
            <p:nvPr/>
          </p:nvSpPr>
          <p:spPr>
            <a:xfrm>
              <a:off x="6635749" y="3820498"/>
              <a:ext cx="652743" cy="230832"/>
            </a:xfrm>
            <a:prstGeom prst="rect">
              <a:avLst/>
            </a:prstGeom>
            <a:noFill/>
          </p:spPr>
          <p:txBody>
            <a:bodyPr wrap="none" rtlCol="0">
              <a:spAutoFit/>
            </a:bodyPr>
            <a:lstStyle/>
            <a:p>
              <a:r>
                <a:rPr lang="en-US" sz="900" dirty="0">
                  <a:solidFill>
                    <a:schemeClr val="bg1"/>
                  </a:solidFill>
                </a:rPr>
                <a:t>L. Howery</a:t>
              </a:r>
              <a:endParaRPr lang="en-US" dirty="0"/>
            </a:p>
          </p:txBody>
        </p:sp>
      </p:grpSp>
    </p:spTree>
    <p:extLst>
      <p:ext uri="{BB962C8B-B14F-4D97-AF65-F5344CB8AC3E}">
        <p14:creationId xmlns:p14="http://schemas.microsoft.com/office/powerpoint/2010/main" val="2733813090"/>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219200" y="561539"/>
            <a:ext cx="8534400" cy="1143000"/>
          </a:xfrm>
        </p:spPr>
        <p:txBody>
          <a:bodyPr>
            <a:normAutofit fontScale="90000"/>
          </a:bodyPr>
          <a:lstStyle/>
          <a:p>
            <a:r>
              <a:rPr lang="en-US" dirty="0">
                <a:solidFill>
                  <a:schemeClr val="accent1">
                    <a:lumMod val="75000"/>
                  </a:schemeClr>
                </a:solidFill>
              </a:rPr>
              <a:t>Cattle Location &amp; Habitat Use Study</a:t>
            </a:r>
          </a:p>
        </p:txBody>
      </p:sp>
      <p:sp>
        <p:nvSpPr>
          <p:cNvPr id="9" name="Rectangle 7"/>
          <p:cNvSpPr>
            <a:spLocks noChangeArrowheads="1"/>
          </p:cNvSpPr>
          <p:nvPr/>
        </p:nvSpPr>
        <p:spPr bwMode="auto">
          <a:xfrm>
            <a:off x="9906000" y="6550223"/>
            <a:ext cx="2173224" cy="307777"/>
          </a:xfrm>
          <a:prstGeom prst="rect">
            <a:avLst/>
          </a:prstGeom>
          <a:noFill/>
          <a:ln w="9525">
            <a:noFill/>
            <a:miter lim="800000"/>
            <a:headEnd/>
            <a:tailEnd/>
          </a:ln>
        </p:spPr>
        <p:txBody>
          <a:bodyPr wrap="none">
            <a:spAutoFit/>
          </a:bodyPr>
          <a:lstStyle/>
          <a:p>
            <a:pPr eaLnBrk="1" hangingPunct="1"/>
            <a:r>
              <a:rPr lang="en-US" sz="1400" dirty="0">
                <a:solidFill>
                  <a:schemeClr val="bg1"/>
                </a:solidFill>
                <a:latin typeface="Calibri" pitchFamily="34" charset="0"/>
                <a:cs typeface="Calibri" pitchFamily="34" charset="0"/>
              </a:rPr>
              <a:t>Howery et al., 1996 &amp; 1998</a:t>
            </a:r>
          </a:p>
        </p:txBody>
      </p:sp>
      <p:grpSp>
        <p:nvGrpSpPr>
          <p:cNvPr id="3" name="Group 2">
            <a:extLst>
              <a:ext uri="{FF2B5EF4-FFF2-40B4-BE49-F238E27FC236}">
                <a16:creationId xmlns:a16="http://schemas.microsoft.com/office/drawing/2014/main" id="{6E749024-A215-4B29-80F5-83109B98A53C}"/>
              </a:ext>
            </a:extLst>
          </p:cNvPr>
          <p:cNvGrpSpPr/>
          <p:nvPr/>
        </p:nvGrpSpPr>
        <p:grpSpPr>
          <a:xfrm>
            <a:off x="1676400" y="1704539"/>
            <a:ext cx="8382000" cy="4876800"/>
            <a:chOff x="1676400" y="1828800"/>
            <a:chExt cx="7848600" cy="4515084"/>
          </a:xfrm>
        </p:grpSpPr>
        <p:grpSp>
          <p:nvGrpSpPr>
            <p:cNvPr id="2" name="Group 2"/>
            <p:cNvGrpSpPr>
              <a:grpSpLocks/>
            </p:cNvGrpSpPr>
            <p:nvPr/>
          </p:nvGrpSpPr>
          <p:grpSpPr bwMode="auto">
            <a:xfrm>
              <a:off x="1676400" y="1828800"/>
              <a:ext cx="7848600" cy="4515084"/>
              <a:chOff x="480" y="1104"/>
              <a:chExt cx="4950" cy="2898"/>
            </a:xfrm>
          </p:grpSpPr>
          <p:pic>
            <p:nvPicPr>
              <p:cNvPr id="1946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0" y="1104"/>
                <a:ext cx="4950" cy="2898"/>
              </a:xfrm>
              <a:prstGeom prst="rect">
                <a:avLst/>
              </a:prstGeom>
              <a:noFill/>
              <a:ln w="12700">
                <a:noFill/>
                <a:miter lim="800000"/>
                <a:headEnd type="none" w="sm" len="sm"/>
                <a:tailEnd type="none" w="sm" len="sm"/>
              </a:ln>
            </p:spPr>
          </p:pic>
          <p:sp>
            <p:nvSpPr>
              <p:cNvPr id="19462" name="Text Box 4"/>
              <p:cNvSpPr txBox="1">
                <a:spLocks noChangeArrowheads="1"/>
              </p:cNvSpPr>
              <p:nvPr/>
            </p:nvSpPr>
            <p:spPr bwMode="auto">
              <a:xfrm>
                <a:off x="480" y="1104"/>
                <a:ext cx="3102" cy="550"/>
              </a:xfrm>
              <a:prstGeom prst="rect">
                <a:avLst/>
              </a:prstGeom>
              <a:noFill/>
              <a:ln w="12700">
                <a:noFill/>
                <a:miter lim="800000"/>
                <a:headEnd type="none" w="sm" len="sm"/>
                <a:tailEnd type="none" w="sm" len="sm"/>
              </a:ln>
            </p:spPr>
            <p:txBody>
              <a:bodyPr wrap="none">
                <a:spAutoFit/>
              </a:bodyPr>
              <a:lstStyle/>
              <a:p>
                <a:r>
                  <a:rPr lang="en-US" sz="2800" dirty="0" err="1">
                    <a:solidFill>
                      <a:schemeClr val="accent4">
                        <a:lumMod val="50000"/>
                      </a:schemeClr>
                    </a:solidFill>
                    <a:latin typeface="Calibri" pitchFamily="34" charset="0"/>
                  </a:rPr>
                  <a:t>Maxfield</a:t>
                </a:r>
                <a:r>
                  <a:rPr lang="en-US" sz="2800" dirty="0">
                    <a:solidFill>
                      <a:schemeClr val="accent4">
                        <a:lumMod val="50000"/>
                      </a:schemeClr>
                    </a:solidFill>
                    <a:latin typeface="Calibri" pitchFamily="34" charset="0"/>
                  </a:rPr>
                  <a:t>-Thompson Allotment, </a:t>
                </a:r>
              </a:p>
              <a:p>
                <a:r>
                  <a:rPr lang="en-US" sz="2800" dirty="0">
                    <a:solidFill>
                      <a:schemeClr val="accent4">
                        <a:lumMod val="50000"/>
                      </a:schemeClr>
                    </a:solidFill>
                    <a:latin typeface="Calibri" pitchFamily="34" charset="0"/>
                  </a:rPr>
                  <a:t>    Sawtooth National Forest, Idaho</a:t>
                </a:r>
              </a:p>
            </p:txBody>
          </p:sp>
          <p:sp>
            <p:nvSpPr>
              <p:cNvPr id="19463" name="Text Box 5"/>
              <p:cNvSpPr txBox="1">
                <a:spLocks noChangeArrowheads="1"/>
              </p:cNvSpPr>
              <p:nvPr/>
            </p:nvSpPr>
            <p:spPr bwMode="auto">
              <a:xfrm>
                <a:off x="720" y="2352"/>
                <a:ext cx="725" cy="372"/>
              </a:xfrm>
              <a:prstGeom prst="rect">
                <a:avLst/>
              </a:prstGeom>
              <a:noFill/>
              <a:ln w="12700">
                <a:noFill/>
                <a:miter lim="800000"/>
                <a:headEnd type="none" w="sm" len="sm"/>
                <a:tailEnd type="none" w="sm" len="sm"/>
              </a:ln>
            </p:spPr>
            <p:txBody>
              <a:bodyPr wrap="none">
                <a:spAutoFit/>
              </a:bodyPr>
              <a:lstStyle/>
              <a:p>
                <a:r>
                  <a:rPr lang="en-US" dirty="0" err="1">
                    <a:solidFill>
                      <a:schemeClr val="bg2"/>
                    </a:solidFill>
                    <a:latin typeface="Comic Sans MS" pitchFamily="66" charset="0"/>
                  </a:rPr>
                  <a:t>Maxfield</a:t>
                </a:r>
                <a:r>
                  <a:rPr lang="en-US" dirty="0">
                    <a:solidFill>
                      <a:schemeClr val="bg2"/>
                    </a:solidFill>
                    <a:latin typeface="Comic Sans MS" pitchFamily="66" charset="0"/>
                  </a:rPr>
                  <a:t> </a:t>
                </a:r>
              </a:p>
              <a:p>
                <a:r>
                  <a:rPr lang="en-US" dirty="0">
                    <a:solidFill>
                      <a:schemeClr val="bg2"/>
                    </a:solidFill>
                    <a:latin typeface="Comic Sans MS" pitchFamily="66" charset="0"/>
                  </a:rPr>
                  <a:t>Creek</a:t>
                </a:r>
              </a:p>
            </p:txBody>
          </p:sp>
          <p:sp>
            <p:nvSpPr>
              <p:cNvPr id="19464" name="Text Box 6"/>
              <p:cNvSpPr txBox="1">
                <a:spLocks noChangeArrowheads="1"/>
              </p:cNvSpPr>
              <p:nvPr/>
            </p:nvSpPr>
            <p:spPr bwMode="auto">
              <a:xfrm>
                <a:off x="4176" y="2400"/>
                <a:ext cx="787" cy="372"/>
              </a:xfrm>
              <a:prstGeom prst="rect">
                <a:avLst/>
              </a:prstGeom>
              <a:noFill/>
              <a:ln w="12700">
                <a:noFill/>
                <a:miter lim="800000"/>
                <a:headEnd type="none" w="sm" len="sm"/>
                <a:tailEnd type="none" w="sm" len="sm"/>
              </a:ln>
            </p:spPr>
            <p:txBody>
              <a:bodyPr wrap="none">
                <a:spAutoFit/>
              </a:bodyPr>
              <a:lstStyle/>
              <a:p>
                <a:r>
                  <a:rPr lang="en-US">
                    <a:solidFill>
                      <a:schemeClr val="bg2"/>
                    </a:solidFill>
                    <a:latin typeface="Comic Sans MS" pitchFamily="66" charset="0"/>
                  </a:rPr>
                  <a:t>Thompson </a:t>
                </a:r>
              </a:p>
              <a:p>
                <a:r>
                  <a:rPr lang="en-US">
                    <a:solidFill>
                      <a:schemeClr val="bg2"/>
                    </a:solidFill>
                    <a:latin typeface="Comic Sans MS" pitchFamily="66" charset="0"/>
                  </a:rPr>
                  <a:t>Creek</a:t>
                </a:r>
              </a:p>
            </p:txBody>
          </p:sp>
          <p:sp>
            <p:nvSpPr>
              <p:cNvPr id="19465" name="Text Box 7"/>
              <p:cNvSpPr txBox="1">
                <a:spLocks noChangeArrowheads="1"/>
              </p:cNvSpPr>
              <p:nvPr/>
            </p:nvSpPr>
            <p:spPr bwMode="auto">
              <a:xfrm>
                <a:off x="2400" y="2160"/>
                <a:ext cx="1488" cy="384"/>
              </a:xfrm>
              <a:prstGeom prst="rect">
                <a:avLst/>
              </a:prstGeom>
              <a:noFill/>
              <a:ln w="12700">
                <a:noFill/>
                <a:miter lim="800000"/>
                <a:headEnd type="none" w="sm" len="sm"/>
                <a:tailEnd type="none" w="sm" len="sm"/>
              </a:ln>
            </p:spPr>
            <p:txBody>
              <a:bodyPr>
                <a:spAutoFit/>
              </a:bodyPr>
              <a:lstStyle/>
              <a:p>
                <a:r>
                  <a:rPr lang="en-US" dirty="0">
                    <a:solidFill>
                      <a:schemeClr val="bg2"/>
                    </a:solidFill>
                    <a:latin typeface="Comic Sans MS" pitchFamily="66" charset="0"/>
                  </a:rPr>
                  <a:t>Central </a:t>
                </a:r>
              </a:p>
              <a:p>
                <a:r>
                  <a:rPr lang="en-US" dirty="0">
                    <a:solidFill>
                      <a:schemeClr val="bg2"/>
                    </a:solidFill>
                    <a:latin typeface="Comic Sans MS" pitchFamily="66" charset="0"/>
                  </a:rPr>
                  <a:t>   Ridge</a:t>
                </a:r>
              </a:p>
            </p:txBody>
          </p:sp>
        </p:grpSp>
        <p:sp>
          <p:nvSpPr>
            <p:cNvPr id="12" name="TextBox 11">
              <a:extLst>
                <a:ext uri="{FF2B5EF4-FFF2-40B4-BE49-F238E27FC236}">
                  <a16:creationId xmlns:a16="http://schemas.microsoft.com/office/drawing/2014/main" id="{D9A016E5-8B0A-4063-A0AB-BF9C6EC95A6B}"/>
                </a:ext>
              </a:extLst>
            </p:cNvPr>
            <p:cNvSpPr txBox="1"/>
            <p:nvPr/>
          </p:nvSpPr>
          <p:spPr>
            <a:xfrm>
              <a:off x="1788560" y="6113052"/>
              <a:ext cx="652743" cy="230832"/>
            </a:xfrm>
            <a:prstGeom prst="rect">
              <a:avLst/>
            </a:prstGeom>
            <a:noFill/>
          </p:spPr>
          <p:txBody>
            <a:bodyPr wrap="none" rtlCol="0">
              <a:spAutoFit/>
            </a:bodyPr>
            <a:lstStyle/>
            <a:p>
              <a:r>
                <a:rPr lang="en-US" sz="900" dirty="0">
                  <a:solidFill>
                    <a:schemeClr val="bg1"/>
                  </a:solidFill>
                </a:rPr>
                <a:t>L. Howery</a:t>
              </a:r>
              <a:endParaRPr lang="en-US" dirty="0"/>
            </a:p>
          </p:txBody>
        </p:sp>
      </p:grpSp>
    </p:spTree>
    <p:extLst>
      <p:ext uri="{BB962C8B-B14F-4D97-AF65-F5344CB8AC3E}">
        <p14:creationId xmlns:p14="http://schemas.microsoft.com/office/powerpoint/2010/main" val="211829129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Picture 2"/>
          <p:cNvPicPr>
            <a:picLocks noGrp="1" noChangeAspect="1" noChangeArrowheads="1"/>
          </p:cNvPicPr>
          <p:nvPr>
            <p:ph type="body" sz="half" idx="1"/>
          </p:nvPr>
        </p:nvPicPr>
        <p:blipFill rotWithShape="1">
          <a:blip r:embed="rId3" cstate="print">
            <a:extLst>
              <a:ext uri="{28A0092B-C50C-407E-A947-70E740481C1C}">
                <a14:useLocalDpi xmlns:a14="http://schemas.microsoft.com/office/drawing/2010/main"/>
              </a:ext>
            </a:extLst>
          </a:blip>
          <a:srcRect/>
          <a:stretch/>
        </p:blipFill>
        <p:spPr>
          <a:xfrm>
            <a:off x="2438400" y="1746702"/>
            <a:ext cx="6781800" cy="4343400"/>
          </a:xfrm>
        </p:spPr>
      </p:pic>
      <p:sp>
        <p:nvSpPr>
          <p:cNvPr id="5" name="Title 4"/>
          <p:cNvSpPr>
            <a:spLocks noGrp="1"/>
          </p:cNvSpPr>
          <p:nvPr>
            <p:ph type="title"/>
          </p:nvPr>
        </p:nvSpPr>
        <p:spPr>
          <a:xfrm>
            <a:off x="1100111" y="597076"/>
            <a:ext cx="8229600" cy="1143000"/>
          </a:xfrm>
        </p:spPr>
        <p:txBody>
          <a:bodyPr/>
          <a:lstStyle/>
          <a:p>
            <a:r>
              <a:rPr lang="en-US" dirty="0">
                <a:solidFill>
                  <a:schemeClr val="accent1">
                    <a:lumMod val="75000"/>
                  </a:schemeClr>
                </a:solidFill>
              </a:rPr>
              <a:t>Cow Location</a:t>
            </a:r>
          </a:p>
        </p:txBody>
      </p:sp>
      <p:sp>
        <p:nvSpPr>
          <p:cNvPr id="7" name="Rectangle 7">
            <a:extLst>
              <a:ext uri="{FF2B5EF4-FFF2-40B4-BE49-F238E27FC236}">
                <a16:creationId xmlns:a16="http://schemas.microsoft.com/office/drawing/2014/main" id="{14C32290-FF08-436F-8953-8ED8AD8C5A74}"/>
              </a:ext>
            </a:extLst>
          </p:cNvPr>
          <p:cNvSpPr>
            <a:spLocks noChangeArrowheads="1"/>
          </p:cNvSpPr>
          <p:nvPr/>
        </p:nvSpPr>
        <p:spPr bwMode="auto">
          <a:xfrm>
            <a:off x="9906000" y="6550223"/>
            <a:ext cx="2173224" cy="307777"/>
          </a:xfrm>
          <a:prstGeom prst="rect">
            <a:avLst/>
          </a:prstGeom>
          <a:noFill/>
          <a:ln w="9525">
            <a:noFill/>
            <a:miter lim="800000"/>
            <a:headEnd/>
            <a:tailEnd/>
          </a:ln>
        </p:spPr>
        <p:txBody>
          <a:bodyPr wrap="none">
            <a:spAutoFit/>
          </a:bodyPr>
          <a:lstStyle/>
          <a:p>
            <a:pPr eaLnBrk="1" hangingPunct="1"/>
            <a:r>
              <a:rPr lang="en-US" sz="1400" dirty="0">
                <a:solidFill>
                  <a:schemeClr val="bg1"/>
                </a:solidFill>
                <a:latin typeface="Calibri" pitchFamily="34" charset="0"/>
                <a:cs typeface="Calibri" pitchFamily="34" charset="0"/>
              </a:rPr>
              <a:t>Howery et al., 1996 &amp; 1998</a:t>
            </a:r>
          </a:p>
        </p:txBody>
      </p:sp>
    </p:spTree>
    <p:extLst>
      <p:ext uri="{BB962C8B-B14F-4D97-AF65-F5344CB8AC3E}">
        <p14:creationId xmlns:p14="http://schemas.microsoft.com/office/powerpoint/2010/main" val="429354100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95400" y="590610"/>
            <a:ext cx="8229600" cy="1143000"/>
          </a:xfrm>
        </p:spPr>
        <p:txBody>
          <a:bodyPr/>
          <a:lstStyle/>
          <a:p>
            <a:r>
              <a:rPr lang="en-US" dirty="0">
                <a:solidFill>
                  <a:schemeClr val="accent1">
                    <a:lumMod val="75000"/>
                  </a:schemeClr>
                </a:solidFill>
              </a:rPr>
              <a:t>Calves and Cross-Fostering</a:t>
            </a:r>
          </a:p>
        </p:txBody>
      </p:sp>
      <p:sp>
        <p:nvSpPr>
          <p:cNvPr id="9" name="TextBox 8"/>
          <p:cNvSpPr txBox="1"/>
          <p:nvPr/>
        </p:nvSpPr>
        <p:spPr>
          <a:xfrm>
            <a:off x="1819905" y="3753492"/>
            <a:ext cx="2606226" cy="400110"/>
          </a:xfrm>
          <a:prstGeom prst="rect">
            <a:avLst/>
          </a:prstGeom>
          <a:noFill/>
        </p:spPr>
        <p:txBody>
          <a:bodyPr wrap="none" rtlCol="0">
            <a:spAutoFit/>
          </a:bodyPr>
          <a:lstStyle/>
          <a:p>
            <a:r>
              <a:rPr lang="en-US" sz="2000" dirty="0">
                <a:latin typeface="Calibri" pitchFamily="34" charset="0"/>
              </a:rPr>
              <a:t>Cows &amp; calves collared </a:t>
            </a:r>
          </a:p>
        </p:txBody>
      </p:sp>
      <p:sp>
        <p:nvSpPr>
          <p:cNvPr id="10" name="TextBox 9"/>
          <p:cNvSpPr txBox="1"/>
          <p:nvPr/>
        </p:nvSpPr>
        <p:spPr>
          <a:xfrm>
            <a:off x="7035800" y="5695890"/>
            <a:ext cx="3657600" cy="707886"/>
          </a:xfrm>
          <a:prstGeom prst="rect">
            <a:avLst/>
          </a:prstGeom>
          <a:noFill/>
        </p:spPr>
        <p:txBody>
          <a:bodyPr wrap="square" rtlCol="0">
            <a:spAutoFit/>
          </a:bodyPr>
          <a:lstStyle/>
          <a:p>
            <a:pPr algn="ctr"/>
            <a:r>
              <a:rPr lang="en-US" sz="2000" dirty="0">
                <a:latin typeface="Calibri" pitchFamily="34" charset="0"/>
              </a:rPr>
              <a:t>Observe  Cows &amp; </a:t>
            </a:r>
            <a:br>
              <a:rPr lang="en-US" sz="2000" dirty="0">
                <a:latin typeface="Calibri" pitchFamily="34" charset="0"/>
              </a:rPr>
            </a:br>
            <a:r>
              <a:rPr lang="en-US" sz="2000" dirty="0">
                <a:latin typeface="Calibri" pitchFamily="34" charset="0"/>
              </a:rPr>
              <a:t> </a:t>
            </a:r>
            <a:r>
              <a:rPr lang="en-US" sz="2000" b="1" dirty="0">
                <a:latin typeface="Calibri" pitchFamily="34" charset="0"/>
              </a:rPr>
              <a:t>natural</a:t>
            </a:r>
            <a:r>
              <a:rPr lang="en-US" sz="2000" dirty="0">
                <a:latin typeface="Calibri" pitchFamily="34" charset="0"/>
              </a:rPr>
              <a:t> or </a:t>
            </a:r>
            <a:r>
              <a:rPr lang="en-US" sz="2000" b="1" dirty="0">
                <a:latin typeface="Calibri" pitchFamily="34" charset="0"/>
              </a:rPr>
              <a:t>cross-fostered </a:t>
            </a:r>
            <a:r>
              <a:rPr lang="en-US" sz="2000" dirty="0">
                <a:latin typeface="Calibri" pitchFamily="34" charset="0"/>
              </a:rPr>
              <a:t>Calves</a:t>
            </a:r>
          </a:p>
        </p:txBody>
      </p:sp>
      <p:sp>
        <p:nvSpPr>
          <p:cNvPr id="12" name="TextBox 11"/>
          <p:cNvSpPr txBox="1"/>
          <p:nvPr/>
        </p:nvSpPr>
        <p:spPr>
          <a:xfrm>
            <a:off x="5251859" y="4781490"/>
            <a:ext cx="1471428" cy="400110"/>
          </a:xfrm>
          <a:prstGeom prst="rect">
            <a:avLst/>
          </a:prstGeom>
          <a:noFill/>
        </p:spPr>
        <p:txBody>
          <a:bodyPr wrap="none" rtlCol="0">
            <a:spAutoFit/>
          </a:bodyPr>
          <a:lstStyle/>
          <a:p>
            <a:r>
              <a:rPr lang="en-US" sz="2000" dirty="0">
                <a:latin typeface="Calibri" pitchFamily="34" charset="0"/>
              </a:rPr>
              <a:t>Cross-Foster</a:t>
            </a:r>
          </a:p>
        </p:txBody>
      </p:sp>
      <p:sp>
        <p:nvSpPr>
          <p:cNvPr id="14" name="Rectangle 7">
            <a:extLst>
              <a:ext uri="{FF2B5EF4-FFF2-40B4-BE49-F238E27FC236}">
                <a16:creationId xmlns:a16="http://schemas.microsoft.com/office/drawing/2014/main" id="{94EAF642-1A20-40DD-AFB1-0750BE929593}"/>
              </a:ext>
            </a:extLst>
          </p:cNvPr>
          <p:cNvSpPr>
            <a:spLocks noChangeArrowheads="1"/>
          </p:cNvSpPr>
          <p:nvPr/>
        </p:nvSpPr>
        <p:spPr bwMode="auto">
          <a:xfrm>
            <a:off x="9906000" y="6550223"/>
            <a:ext cx="2173224" cy="307777"/>
          </a:xfrm>
          <a:prstGeom prst="rect">
            <a:avLst/>
          </a:prstGeom>
          <a:noFill/>
          <a:ln w="9525">
            <a:noFill/>
            <a:miter lim="800000"/>
            <a:headEnd/>
            <a:tailEnd/>
          </a:ln>
        </p:spPr>
        <p:txBody>
          <a:bodyPr wrap="none">
            <a:spAutoFit/>
          </a:bodyPr>
          <a:lstStyle/>
          <a:p>
            <a:pPr eaLnBrk="1" hangingPunct="1"/>
            <a:r>
              <a:rPr lang="en-US" sz="1400" dirty="0">
                <a:solidFill>
                  <a:schemeClr val="bg1"/>
                </a:solidFill>
                <a:latin typeface="Calibri" pitchFamily="34" charset="0"/>
                <a:cs typeface="Calibri" pitchFamily="34" charset="0"/>
              </a:rPr>
              <a:t>Howery et al., 1996 &amp; 1998</a:t>
            </a:r>
          </a:p>
        </p:txBody>
      </p:sp>
      <p:grpSp>
        <p:nvGrpSpPr>
          <p:cNvPr id="3" name="Group 2">
            <a:extLst>
              <a:ext uri="{FF2B5EF4-FFF2-40B4-BE49-F238E27FC236}">
                <a16:creationId xmlns:a16="http://schemas.microsoft.com/office/drawing/2014/main" id="{905AA7CC-A604-4939-982E-E8DB8276ABCC}"/>
              </a:ext>
            </a:extLst>
          </p:cNvPr>
          <p:cNvGrpSpPr/>
          <p:nvPr/>
        </p:nvGrpSpPr>
        <p:grpSpPr>
          <a:xfrm>
            <a:off x="4622800" y="2895600"/>
            <a:ext cx="2684687" cy="1828800"/>
            <a:chOff x="4622800" y="2895600"/>
            <a:chExt cx="2684687" cy="1828800"/>
          </a:xfrm>
        </p:grpSpPr>
        <p:pic>
          <p:nvPicPr>
            <p:cNvPr id="21510"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65887" y="2895600"/>
              <a:ext cx="2641600" cy="1828800"/>
            </a:xfrm>
            <a:prstGeom prst="rect">
              <a:avLst/>
            </a:prstGeom>
            <a:noFill/>
            <a:ln w="12700">
              <a:noFill/>
              <a:miter lim="800000"/>
              <a:headEnd type="none" w="sm" len="sm"/>
              <a:tailEnd type="none" w="sm" len="sm"/>
            </a:ln>
          </p:spPr>
        </p:pic>
        <p:sp>
          <p:nvSpPr>
            <p:cNvPr id="15" name="TextBox 14">
              <a:extLst>
                <a:ext uri="{FF2B5EF4-FFF2-40B4-BE49-F238E27FC236}">
                  <a16:creationId xmlns:a16="http://schemas.microsoft.com/office/drawing/2014/main" id="{C5043161-A4AD-46D3-B00F-958CC94E103C}"/>
                </a:ext>
              </a:extLst>
            </p:cNvPr>
            <p:cNvSpPr txBox="1"/>
            <p:nvPr/>
          </p:nvSpPr>
          <p:spPr>
            <a:xfrm>
              <a:off x="4622800" y="4493568"/>
              <a:ext cx="652743" cy="230832"/>
            </a:xfrm>
            <a:prstGeom prst="rect">
              <a:avLst/>
            </a:prstGeom>
            <a:noFill/>
          </p:spPr>
          <p:txBody>
            <a:bodyPr wrap="square" rtlCol="0">
              <a:spAutoFit/>
            </a:bodyPr>
            <a:lstStyle/>
            <a:p>
              <a:r>
                <a:rPr lang="en-US" sz="900" dirty="0"/>
                <a:t>L. Howery</a:t>
              </a:r>
              <a:endParaRPr lang="en-US" dirty="0"/>
            </a:p>
          </p:txBody>
        </p:sp>
      </p:grpSp>
      <p:grpSp>
        <p:nvGrpSpPr>
          <p:cNvPr id="4" name="Group 3">
            <a:extLst>
              <a:ext uri="{FF2B5EF4-FFF2-40B4-BE49-F238E27FC236}">
                <a16:creationId xmlns:a16="http://schemas.microsoft.com/office/drawing/2014/main" id="{839CA283-E689-47CD-863A-DFCE316C1A7E}"/>
              </a:ext>
            </a:extLst>
          </p:cNvPr>
          <p:cNvGrpSpPr/>
          <p:nvPr/>
        </p:nvGrpSpPr>
        <p:grpSpPr>
          <a:xfrm>
            <a:off x="1981200" y="1905000"/>
            <a:ext cx="2641600" cy="1828800"/>
            <a:chOff x="1981200" y="1905000"/>
            <a:chExt cx="2641600" cy="1828800"/>
          </a:xfrm>
        </p:grpSpPr>
        <p:pic>
          <p:nvPicPr>
            <p:cNvPr id="21509"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81200" y="1905000"/>
              <a:ext cx="2641600" cy="1828800"/>
            </a:xfrm>
            <a:prstGeom prst="rect">
              <a:avLst/>
            </a:prstGeom>
            <a:noFill/>
            <a:ln w="12700">
              <a:noFill/>
              <a:miter lim="800000"/>
              <a:headEnd type="none" w="sm" len="sm"/>
              <a:tailEnd type="none" w="sm" len="sm"/>
            </a:ln>
          </p:spPr>
        </p:pic>
        <p:sp>
          <p:nvSpPr>
            <p:cNvPr id="16" name="TextBox 15">
              <a:extLst>
                <a:ext uri="{FF2B5EF4-FFF2-40B4-BE49-F238E27FC236}">
                  <a16:creationId xmlns:a16="http://schemas.microsoft.com/office/drawing/2014/main" id="{B7B8C992-A844-445E-83AA-F43AA57D805A}"/>
                </a:ext>
              </a:extLst>
            </p:cNvPr>
            <p:cNvSpPr txBox="1"/>
            <p:nvPr/>
          </p:nvSpPr>
          <p:spPr>
            <a:xfrm>
              <a:off x="2013735" y="3502968"/>
              <a:ext cx="652743" cy="230832"/>
            </a:xfrm>
            <a:prstGeom prst="rect">
              <a:avLst/>
            </a:prstGeom>
            <a:noFill/>
          </p:spPr>
          <p:txBody>
            <a:bodyPr wrap="none" rtlCol="0">
              <a:spAutoFit/>
            </a:bodyPr>
            <a:lstStyle/>
            <a:p>
              <a:r>
                <a:rPr lang="en-US" sz="900" dirty="0">
                  <a:solidFill>
                    <a:schemeClr val="bg1"/>
                  </a:solidFill>
                </a:rPr>
                <a:t>L. Howery</a:t>
              </a:r>
              <a:endParaRPr lang="en-US" dirty="0"/>
            </a:p>
          </p:txBody>
        </p:sp>
      </p:grpSp>
      <p:grpSp>
        <p:nvGrpSpPr>
          <p:cNvPr id="2" name="Group 1">
            <a:extLst>
              <a:ext uri="{FF2B5EF4-FFF2-40B4-BE49-F238E27FC236}">
                <a16:creationId xmlns:a16="http://schemas.microsoft.com/office/drawing/2014/main" id="{86897466-C4C2-405D-A198-88E435EC0A06}"/>
              </a:ext>
            </a:extLst>
          </p:cNvPr>
          <p:cNvGrpSpPr/>
          <p:nvPr/>
        </p:nvGrpSpPr>
        <p:grpSpPr>
          <a:xfrm>
            <a:off x="7569200" y="3867090"/>
            <a:ext cx="2641600" cy="1828800"/>
            <a:chOff x="7569200" y="3867090"/>
            <a:chExt cx="2641600" cy="1828800"/>
          </a:xfrm>
        </p:grpSpPr>
        <p:pic>
          <p:nvPicPr>
            <p:cNvPr id="21508"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69200" y="3867090"/>
              <a:ext cx="2641600" cy="1828800"/>
            </a:xfrm>
            <a:prstGeom prst="rect">
              <a:avLst/>
            </a:prstGeom>
            <a:noFill/>
            <a:ln w="12700">
              <a:noFill/>
              <a:miter lim="800000"/>
              <a:headEnd type="none" w="sm" len="sm"/>
              <a:tailEnd type="none" w="sm" len="sm"/>
            </a:ln>
          </p:spPr>
        </p:pic>
        <p:sp>
          <p:nvSpPr>
            <p:cNvPr id="17" name="TextBox 16">
              <a:extLst>
                <a:ext uri="{FF2B5EF4-FFF2-40B4-BE49-F238E27FC236}">
                  <a16:creationId xmlns:a16="http://schemas.microsoft.com/office/drawing/2014/main" id="{7FDB53D3-8D5F-4CB4-9477-7591C3D0A1A4}"/>
                </a:ext>
              </a:extLst>
            </p:cNvPr>
            <p:cNvSpPr txBox="1"/>
            <p:nvPr/>
          </p:nvSpPr>
          <p:spPr>
            <a:xfrm>
              <a:off x="7569200" y="5465058"/>
              <a:ext cx="652743" cy="230832"/>
            </a:xfrm>
            <a:prstGeom prst="rect">
              <a:avLst/>
            </a:prstGeom>
            <a:noFill/>
          </p:spPr>
          <p:txBody>
            <a:bodyPr wrap="square" rtlCol="0">
              <a:spAutoFit/>
            </a:bodyPr>
            <a:lstStyle/>
            <a:p>
              <a:r>
                <a:rPr lang="en-US" sz="900" dirty="0">
                  <a:solidFill>
                    <a:schemeClr val="bg1"/>
                  </a:solidFill>
                </a:rPr>
                <a:t>L. Howery</a:t>
              </a:r>
              <a:endParaRPr lang="en-US" dirty="0"/>
            </a:p>
          </p:txBody>
        </p:sp>
      </p:grpSp>
    </p:spTree>
    <p:extLst>
      <p:ext uri="{BB962C8B-B14F-4D97-AF65-F5344CB8AC3E}">
        <p14:creationId xmlns:p14="http://schemas.microsoft.com/office/powerpoint/2010/main" val="348904705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ChangeArrowheads="1"/>
          </p:cNvSpPr>
          <p:nvPr/>
        </p:nvSpPr>
        <p:spPr bwMode="auto">
          <a:xfrm>
            <a:off x="2133600" y="1828800"/>
            <a:ext cx="5181600" cy="5181600"/>
          </a:xfrm>
          <a:prstGeom prst="rect">
            <a:avLst/>
          </a:prstGeom>
          <a:noFill/>
          <a:ln w="12700">
            <a:noFill/>
            <a:miter lim="800000"/>
            <a:headEnd/>
            <a:tailEnd/>
          </a:ln>
          <a:effectLst>
            <a:outerShdw dist="35921" dir="2700000" algn="ctr" rotWithShape="0">
              <a:schemeClr val="bg2"/>
            </a:outerShdw>
          </a:effectLst>
        </p:spPr>
        <p:txBody>
          <a:bodyPr lIns="90479" tIns="44446" rIns="90479" bIns="44446"/>
          <a:lstStyle/>
          <a:p>
            <a:pPr marL="342900" indent="-342900">
              <a:buClr>
                <a:srgbClr val="CC6600"/>
              </a:buClr>
              <a:buFont typeface="Wingdings" pitchFamily="2" charset="2"/>
              <a:buChar char="Ø"/>
              <a:defRPr/>
            </a:pPr>
            <a:r>
              <a:rPr lang="en-US" altLang="en-US" sz="3200" dirty="0">
                <a:latin typeface="Calibri" pitchFamily="34" charset="0"/>
              </a:rPr>
              <a:t>Calves (1990)</a:t>
            </a:r>
            <a:endParaRPr lang="en-US" altLang="en-US" sz="2400" dirty="0">
              <a:latin typeface="Calibri" pitchFamily="34" charset="0"/>
            </a:endParaRPr>
          </a:p>
          <a:p>
            <a:pPr marL="742950" lvl="1" indent="-285750">
              <a:buClr>
                <a:srgbClr val="CC6600"/>
              </a:buClr>
              <a:buFont typeface="Wingdings" pitchFamily="2" charset="2"/>
              <a:buChar char="Ø"/>
              <a:defRPr/>
            </a:pPr>
            <a:r>
              <a:rPr lang="en-US" altLang="en-US" sz="2400" dirty="0">
                <a:latin typeface="Calibri" pitchFamily="34" charset="0"/>
              </a:rPr>
              <a:t> Stay with mother</a:t>
            </a:r>
            <a:br>
              <a:rPr lang="en-US" altLang="en-US" sz="2400" dirty="0">
                <a:latin typeface="Calibri" pitchFamily="34" charset="0"/>
              </a:rPr>
            </a:br>
            <a:endParaRPr lang="en-US" altLang="en-US" sz="2400" dirty="0">
              <a:latin typeface="Calibri" pitchFamily="34" charset="0"/>
            </a:endParaRPr>
          </a:p>
          <a:p>
            <a:pPr marL="342900" indent="-342900">
              <a:buClr>
                <a:srgbClr val="CC6600"/>
              </a:buClr>
              <a:buFont typeface="Wingdings" pitchFamily="2" charset="2"/>
              <a:buChar char="Ø"/>
              <a:defRPr/>
            </a:pPr>
            <a:r>
              <a:rPr lang="en-US" altLang="en-US" sz="3200" dirty="0">
                <a:latin typeface="Calibri" pitchFamily="34" charset="0"/>
              </a:rPr>
              <a:t>Yearlings (1991)</a:t>
            </a:r>
            <a:endParaRPr lang="en-US" altLang="en-US" sz="2400" dirty="0">
              <a:latin typeface="Calibri" pitchFamily="34" charset="0"/>
            </a:endParaRPr>
          </a:p>
          <a:p>
            <a:pPr marL="742950" lvl="1" indent="-285750">
              <a:buClr>
                <a:srgbClr val="CC6600"/>
              </a:buClr>
              <a:buFont typeface="Wingdings" pitchFamily="2" charset="2"/>
              <a:buChar char="Ø"/>
              <a:defRPr/>
            </a:pPr>
            <a:r>
              <a:rPr lang="en-US" altLang="en-US" sz="2400" dirty="0">
                <a:latin typeface="Calibri" pitchFamily="34" charset="0"/>
              </a:rPr>
              <a:t>Drought starts – Peer Influence</a:t>
            </a:r>
            <a:br>
              <a:rPr lang="en-US" altLang="en-US" sz="2400" dirty="0">
                <a:latin typeface="Calibri" pitchFamily="34" charset="0"/>
              </a:rPr>
            </a:br>
            <a:endParaRPr lang="en-US" altLang="en-US" sz="2400" dirty="0">
              <a:latin typeface="Calibri" pitchFamily="34" charset="0"/>
            </a:endParaRPr>
          </a:p>
          <a:p>
            <a:pPr marL="342900" indent="-342900">
              <a:buClr>
                <a:srgbClr val="CC6600"/>
              </a:buClr>
              <a:buFont typeface="Wingdings" pitchFamily="2" charset="2"/>
              <a:buChar char="Ø"/>
              <a:defRPr/>
            </a:pPr>
            <a:r>
              <a:rPr lang="en-US" altLang="en-US" sz="3200" dirty="0">
                <a:latin typeface="Calibri" pitchFamily="34" charset="0"/>
              </a:rPr>
              <a:t>2-year olds (1992)</a:t>
            </a:r>
            <a:endParaRPr lang="en-US" altLang="en-US" sz="2400" dirty="0">
              <a:latin typeface="Calibri" pitchFamily="34" charset="0"/>
            </a:endParaRPr>
          </a:p>
          <a:p>
            <a:pPr marL="742950" lvl="1" indent="-285750">
              <a:buClr>
                <a:srgbClr val="CC6600"/>
              </a:buClr>
              <a:buFont typeface="Wingdings" pitchFamily="2" charset="2"/>
              <a:buChar char="Ø"/>
              <a:defRPr/>
            </a:pPr>
            <a:r>
              <a:rPr lang="en-US" altLang="en-US" sz="2400" dirty="0">
                <a:latin typeface="Calibri" pitchFamily="34" charset="0"/>
              </a:rPr>
              <a:t> Severe drought</a:t>
            </a:r>
            <a:br>
              <a:rPr lang="en-US" altLang="en-US" sz="2400" dirty="0">
                <a:latin typeface="Calibri" pitchFamily="34" charset="0"/>
              </a:rPr>
            </a:br>
            <a:endParaRPr lang="en-US" altLang="en-US" sz="2400" dirty="0">
              <a:latin typeface="Calibri" pitchFamily="34" charset="0"/>
            </a:endParaRPr>
          </a:p>
          <a:p>
            <a:pPr marL="342900" indent="-342900">
              <a:buClr>
                <a:srgbClr val="CC6600"/>
              </a:buClr>
              <a:buFont typeface="Wingdings" pitchFamily="2" charset="2"/>
              <a:buChar char="Ø"/>
              <a:defRPr/>
            </a:pPr>
            <a:r>
              <a:rPr lang="en-US" altLang="en-US" sz="3200" dirty="0">
                <a:latin typeface="Calibri" pitchFamily="34" charset="0"/>
              </a:rPr>
              <a:t>3- year olds (1993)</a:t>
            </a:r>
            <a:endParaRPr lang="en-US" altLang="en-US" sz="2400" dirty="0">
              <a:latin typeface="Calibri" pitchFamily="34" charset="0"/>
            </a:endParaRPr>
          </a:p>
          <a:p>
            <a:pPr marL="742950" lvl="1" indent="-285750">
              <a:buClr>
                <a:srgbClr val="CC6600"/>
              </a:buClr>
              <a:buFont typeface="Wingdings" pitchFamily="2" charset="2"/>
              <a:buChar char="Ø"/>
              <a:defRPr/>
            </a:pPr>
            <a:r>
              <a:rPr lang="en-US" altLang="en-US" sz="2400" dirty="0">
                <a:latin typeface="Calibri" pitchFamily="34" charset="0"/>
              </a:rPr>
              <a:t>Drought Breaks</a:t>
            </a:r>
          </a:p>
        </p:txBody>
      </p:sp>
      <p:sp>
        <p:nvSpPr>
          <p:cNvPr id="161795" name="Oval 3"/>
          <p:cNvSpPr>
            <a:spLocks noChangeArrowheads="1"/>
          </p:cNvSpPr>
          <p:nvPr/>
        </p:nvSpPr>
        <p:spPr bwMode="auto">
          <a:xfrm>
            <a:off x="7443788" y="2057400"/>
            <a:ext cx="938213" cy="596900"/>
          </a:xfrm>
          <a:prstGeom prst="ellipse">
            <a:avLst/>
          </a:prstGeom>
          <a:solidFill>
            <a:schemeClr val="bg2">
              <a:lumMod val="75000"/>
            </a:schemeClr>
          </a:solidFill>
          <a:ln w="9525">
            <a:round/>
            <a:headEnd/>
            <a:tailEnd/>
          </a:ln>
          <a:scene3d>
            <a:camera prst="legacyObliqueTopRight"/>
            <a:lightRig rig="legacyFlat3" dir="b"/>
          </a:scene3d>
          <a:sp3d prstMaterial="legacyMatte">
            <a:bevelT w="13500" h="13500" prst="angle"/>
            <a:bevelB w="13500" h="13500" prst="angle"/>
            <a:extrusionClr>
              <a:srgbClr val="CC99FF"/>
            </a:extrusionClr>
          </a:sp3d>
        </p:spPr>
        <p:txBody>
          <a:bodyPr wrap="none" anchor="ctr">
            <a:flatTx/>
          </a:bodyPr>
          <a:lstStyle/>
          <a:p>
            <a:endParaRPr lang="en-US"/>
          </a:p>
        </p:txBody>
      </p:sp>
      <p:sp>
        <p:nvSpPr>
          <p:cNvPr id="161796" name="Oval 4"/>
          <p:cNvSpPr>
            <a:spLocks noChangeArrowheads="1"/>
          </p:cNvSpPr>
          <p:nvPr/>
        </p:nvSpPr>
        <p:spPr bwMode="auto">
          <a:xfrm>
            <a:off x="9067801" y="2057400"/>
            <a:ext cx="936625" cy="596900"/>
          </a:xfrm>
          <a:prstGeom prst="ellipse">
            <a:avLst/>
          </a:prstGeom>
          <a:solidFill>
            <a:srgbClr val="CC6600"/>
          </a:solidFill>
          <a:ln w="9525">
            <a:round/>
            <a:headEnd/>
            <a:tailEnd/>
          </a:ln>
          <a:scene3d>
            <a:camera prst="legacyObliqueTopRight"/>
            <a:lightRig rig="legacyFlat3" dir="b"/>
          </a:scene3d>
          <a:sp3d prstMaterial="legacyMatte">
            <a:bevelT w="13500" h="13500" prst="angle"/>
            <a:bevelB w="13500" h="13500" prst="angle"/>
            <a:extrusionClr>
              <a:srgbClr val="CC0099"/>
            </a:extrusionClr>
          </a:sp3d>
        </p:spPr>
        <p:txBody>
          <a:bodyPr wrap="none" anchor="ctr">
            <a:flatTx/>
          </a:bodyPr>
          <a:lstStyle/>
          <a:p>
            <a:endParaRPr lang="en-US"/>
          </a:p>
        </p:txBody>
      </p:sp>
      <p:sp>
        <p:nvSpPr>
          <p:cNvPr id="161797" name="Oval 5"/>
          <p:cNvSpPr>
            <a:spLocks noChangeArrowheads="1"/>
          </p:cNvSpPr>
          <p:nvPr/>
        </p:nvSpPr>
        <p:spPr bwMode="auto">
          <a:xfrm>
            <a:off x="8534400" y="3048000"/>
            <a:ext cx="1589088" cy="901700"/>
          </a:xfrm>
          <a:prstGeom prst="ellipse">
            <a:avLst/>
          </a:prstGeom>
          <a:solidFill>
            <a:srgbClr val="CC6600"/>
          </a:solidFill>
          <a:ln w="9525">
            <a:round/>
            <a:headEnd/>
            <a:tailEnd/>
          </a:ln>
          <a:scene3d>
            <a:camera prst="legacyObliqueTopRight"/>
            <a:lightRig rig="legacyFlat3" dir="b"/>
          </a:scene3d>
          <a:sp3d prstMaterial="legacyMatte">
            <a:bevelT w="13500" h="13500" prst="angle"/>
            <a:bevelB w="13500" h="13500" prst="angle"/>
            <a:extrusionClr>
              <a:srgbClr val="CC0099"/>
            </a:extrusionClr>
          </a:sp3d>
        </p:spPr>
        <p:txBody>
          <a:bodyPr wrap="none" anchor="ctr">
            <a:flatTx/>
          </a:bodyPr>
          <a:lstStyle/>
          <a:p>
            <a:endParaRPr lang="en-US"/>
          </a:p>
        </p:txBody>
      </p:sp>
      <p:sp>
        <p:nvSpPr>
          <p:cNvPr id="161798" name="Oval 6"/>
          <p:cNvSpPr>
            <a:spLocks noChangeArrowheads="1"/>
          </p:cNvSpPr>
          <p:nvPr/>
        </p:nvSpPr>
        <p:spPr bwMode="auto">
          <a:xfrm>
            <a:off x="9144001" y="4419600"/>
            <a:ext cx="936625" cy="596900"/>
          </a:xfrm>
          <a:prstGeom prst="ellipse">
            <a:avLst/>
          </a:prstGeom>
          <a:solidFill>
            <a:srgbClr val="CC6600"/>
          </a:solidFill>
          <a:ln w="9525">
            <a:round/>
            <a:headEnd/>
            <a:tailEnd/>
          </a:ln>
          <a:scene3d>
            <a:camera prst="legacyObliqueTopRight"/>
            <a:lightRig rig="legacyFlat3" dir="b"/>
          </a:scene3d>
          <a:sp3d prstMaterial="legacyMatte">
            <a:bevelT w="13500" h="13500" prst="angle"/>
            <a:bevelB w="13500" h="13500" prst="angle"/>
            <a:extrusionClr>
              <a:srgbClr val="CC0099"/>
            </a:extrusionClr>
          </a:sp3d>
        </p:spPr>
        <p:txBody>
          <a:bodyPr wrap="none" anchor="ctr">
            <a:flatTx/>
          </a:bodyPr>
          <a:lstStyle/>
          <a:p>
            <a:endParaRPr lang="en-US"/>
          </a:p>
        </p:txBody>
      </p:sp>
      <p:sp>
        <p:nvSpPr>
          <p:cNvPr id="22535" name="Text Box 7"/>
          <p:cNvSpPr txBox="1">
            <a:spLocks noChangeArrowheads="1"/>
          </p:cNvSpPr>
          <p:nvPr/>
        </p:nvSpPr>
        <p:spPr bwMode="auto">
          <a:xfrm>
            <a:off x="6629400" y="1096962"/>
            <a:ext cx="1905000" cy="579438"/>
          </a:xfrm>
          <a:prstGeom prst="rect">
            <a:avLst/>
          </a:prstGeom>
          <a:noFill/>
          <a:ln w="9525">
            <a:noFill/>
            <a:miter lim="800000"/>
            <a:headEnd/>
            <a:tailEnd/>
          </a:ln>
        </p:spPr>
        <p:txBody>
          <a:bodyPr wrap="none">
            <a:spAutoFit/>
          </a:bodyPr>
          <a:lstStyle/>
          <a:p>
            <a:pPr eaLnBrk="1" hangingPunct="1"/>
            <a:r>
              <a:rPr lang="en-US" sz="3200" b="1" u="sng" dirty="0" err="1">
                <a:solidFill>
                  <a:schemeClr val="bg2">
                    <a:lumMod val="50000"/>
                  </a:schemeClr>
                </a:solidFill>
                <a:latin typeface="Comic Sans MS" pitchFamily="66" charset="0"/>
              </a:rPr>
              <a:t>Maxfield</a:t>
            </a:r>
            <a:endParaRPr lang="en-US" sz="3200" b="1" u="sng" dirty="0">
              <a:solidFill>
                <a:schemeClr val="bg2">
                  <a:lumMod val="50000"/>
                </a:schemeClr>
              </a:solidFill>
              <a:latin typeface="Comic Sans MS" pitchFamily="66" charset="0"/>
            </a:endParaRPr>
          </a:p>
        </p:txBody>
      </p:sp>
      <p:sp>
        <p:nvSpPr>
          <p:cNvPr id="22536" name="Text Box 8"/>
          <p:cNvSpPr txBox="1">
            <a:spLocks noChangeArrowheads="1"/>
          </p:cNvSpPr>
          <p:nvPr/>
        </p:nvSpPr>
        <p:spPr bwMode="auto">
          <a:xfrm>
            <a:off x="8534401" y="1096962"/>
            <a:ext cx="2074863" cy="579438"/>
          </a:xfrm>
          <a:prstGeom prst="rect">
            <a:avLst/>
          </a:prstGeom>
          <a:noFill/>
          <a:ln w="9525">
            <a:noFill/>
            <a:miter lim="800000"/>
            <a:headEnd/>
            <a:tailEnd/>
          </a:ln>
        </p:spPr>
        <p:txBody>
          <a:bodyPr wrap="none">
            <a:spAutoFit/>
          </a:bodyPr>
          <a:lstStyle/>
          <a:p>
            <a:pPr eaLnBrk="1" hangingPunct="1"/>
            <a:r>
              <a:rPr lang="en-US" sz="3200" b="1" u="sng" dirty="0">
                <a:solidFill>
                  <a:srgbClr val="CC6600"/>
                </a:solidFill>
                <a:latin typeface="Comic Sans MS" pitchFamily="66" charset="0"/>
              </a:rPr>
              <a:t>Thompson</a:t>
            </a:r>
          </a:p>
        </p:txBody>
      </p:sp>
      <p:sp>
        <p:nvSpPr>
          <p:cNvPr id="161802" name="Oval 10"/>
          <p:cNvSpPr>
            <a:spLocks noChangeArrowheads="1"/>
          </p:cNvSpPr>
          <p:nvPr/>
        </p:nvSpPr>
        <p:spPr bwMode="auto">
          <a:xfrm>
            <a:off x="8763000" y="5410200"/>
            <a:ext cx="1676400" cy="901700"/>
          </a:xfrm>
          <a:prstGeom prst="ellipse">
            <a:avLst/>
          </a:prstGeom>
          <a:solidFill>
            <a:srgbClr val="CC6600"/>
          </a:solidFill>
          <a:ln w="9525">
            <a:round/>
            <a:headEnd/>
            <a:tailEnd/>
          </a:ln>
          <a:scene3d>
            <a:camera prst="legacyObliqueTopRight"/>
            <a:lightRig rig="legacyFlat3" dir="b"/>
          </a:scene3d>
          <a:sp3d prstMaterial="legacyMatte">
            <a:bevelT w="13500" h="13500" prst="angle"/>
            <a:bevelB w="13500" h="13500" prst="angle"/>
            <a:extrusionClr>
              <a:srgbClr val="CC0099"/>
            </a:extrusionClr>
          </a:sp3d>
        </p:spPr>
        <p:txBody>
          <a:bodyPr wrap="none" anchor="ctr">
            <a:flatTx/>
          </a:bodyPr>
          <a:lstStyle/>
          <a:p>
            <a:endParaRPr lang="en-US"/>
          </a:p>
        </p:txBody>
      </p:sp>
      <p:sp>
        <p:nvSpPr>
          <p:cNvPr id="161803" name="Oval 11"/>
          <p:cNvSpPr>
            <a:spLocks noChangeArrowheads="1"/>
          </p:cNvSpPr>
          <p:nvPr/>
        </p:nvSpPr>
        <p:spPr bwMode="auto">
          <a:xfrm>
            <a:off x="7315200" y="5410200"/>
            <a:ext cx="1676400" cy="901700"/>
          </a:xfrm>
          <a:prstGeom prst="ellipse">
            <a:avLst/>
          </a:prstGeom>
          <a:solidFill>
            <a:schemeClr val="bg2">
              <a:lumMod val="75000"/>
            </a:schemeClr>
          </a:solidFill>
          <a:ln w="9525">
            <a:round/>
            <a:headEnd/>
            <a:tailEnd/>
          </a:ln>
          <a:scene3d>
            <a:camera prst="legacyObliqueTopRight"/>
            <a:lightRig rig="legacyFlat3" dir="b"/>
          </a:scene3d>
          <a:sp3d prstMaterial="legacyMatte">
            <a:bevelT w="13500" h="13500" prst="angle"/>
            <a:bevelB w="13500" h="13500" prst="angle"/>
            <a:extrusionClr>
              <a:srgbClr val="CC99FF"/>
            </a:extrusionClr>
          </a:sp3d>
        </p:spPr>
        <p:txBody>
          <a:bodyPr wrap="none" anchor="ctr">
            <a:flatTx/>
          </a:bodyPr>
          <a:lstStyle/>
          <a:p>
            <a:endParaRPr lang="en-US"/>
          </a:p>
        </p:txBody>
      </p:sp>
      <p:sp>
        <p:nvSpPr>
          <p:cNvPr id="161804" name="Oval 12"/>
          <p:cNvSpPr>
            <a:spLocks noChangeArrowheads="1"/>
          </p:cNvSpPr>
          <p:nvPr/>
        </p:nvSpPr>
        <p:spPr bwMode="auto">
          <a:xfrm>
            <a:off x="7239000" y="3048000"/>
            <a:ext cx="2057400" cy="901700"/>
          </a:xfrm>
          <a:prstGeom prst="ellipse">
            <a:avLst/>
          </a:prstGeom>
          <a:solidFill>
            <a:schemeClr val="bg2">
              <a:lumMod val="75000"/>
            </a:schemeClr>
          </a:solidFill>
          <a:ln w="9525">
            <a:round/>
            <a:headEnd/>
            <a:tailEnd/>
          </a:ln>
          <a:scene3d>
            <a:camera prst="legacyObliqueTopRight"/>
            <a:lightRig rig="legacyFlat3" dir="b"/>
          </a:scene3d>
          <a:sp3d prstMaterial="legacyMatte">
            <a:bevelT w="13500" h="13500" prst="angle"/>
            <a:bevelB w="13500" h="13500" prst="angle"/>
            <a:extrusionClr>
              <a:srgbClr val="CC99FF"/>
            </a:extrusionClr>
          </a:sp3d>
        </p:spPr>
        <p:txBody>
          <a:bodyPr wrap="none" anchor="ctr">
            <a:flatTx/>
          </a:bodyPr>
          <a:lstStyle/>
          <a:p>
            <a:endParaRPr lang="en-US"/>
          </a:p>
        </p:txBody>
      </p:sp>
      <p:sp>
        <p:nvSpPr>
          <p:cNvPr id="161805" name="Oval 13"/>
          <p:cNvSpPr>
            <a:spLocks noChangeArrowheads="1"/>
          </p:cNvSpPr>
          <p:nvPr/>
        </p:nvSpPr>
        <p:spPr bwMode="auto">
          <a:xfrm>
            <a:off x="7010401" y="4191000"/>
            <a:ext cx="2638425" cy="901700"/>
          </a:xfrm>
          <a:prstGeom prst="ellipse">
            <a:avLst/>
          </a:prstGeom>
          <a:solidFill>
            <a:schemeClr val="bg2">
              <a:lumMod val="75000"/>
            </a:schemeClr>
          </a:solidFill>
          <a:ln w="9525">
            <a:round/>
            <a:headEnd/>
            <a:tailEnd/>
          </a:ln>
          <a:scene3d>
            <a:camera prst="legacyObliqueTopRight"/>
            <a:lightRig rig="legacyFlat3" dir="b"/>
          </a:scene3d>
          <a:sp3d prstMaterial="legacyMatte">
            <a:bevelT w="13500" h="13500" prst="angle"/>
            <a:bevelB w="13500" h="13500" prst="angle"/>
            <a:extrusionClr>
              <a:srgbClr val="CC99FF"/>
            </a:extrusionClr>
          </a:sp3d>
        </p:spPr>
        <p:txBody>
          <a:bodyPr wrap="none" anchor="ctr">
            <a:flatTx/>
          </a:bodyPr>
          <a:lstStyle/>
          <a:p>
            <a:endParaRPr lang="en-US"/>
          </a:p>
        </p:txBody>
      </p:sp>
      <p:sp>
        <p:nvSpPr>
          <p:cNvPr id="14" name="Title 13"/>
          <p:cNvSpPr>
            <a:spLocks noGrp="1"/>
          </p:cNvSpPr>
          <p:nvPr>
            <p:ph type="title"/>
          </p:nvPr>
        </p:nvSpPr>
        <p:spPr>
          <a:xfrm>
            <a:off x="1296239" y="571500"/>
            <a:ext cx="8229600" cy="1143000"/>
          </a:xfrm>
        </p:spPr>
        <p:txBody>
          <a:bodyPr/>
          <a:lstStyle/>
          <a:p>
            <a:r>
              <a:rPr lang="en-US" dirty="0"/>
              <a:t>Natural Calves</a:t>
            </a:r>
          </a:p>
        </p:txBody>
      </p:sp>
      <p:sp>
        <p:nvSpPr>
          <p:cNvPr id="17" name="Rectangle 7">
            <a:extLst>
              <a:ext uri="{FF2B5EF4-FFF2-40B4-BE49-F238E27FC236}">
                <a16:creationId xmlns:a16="http://schemas.microsoft.com/office/drawing/2014/main" id="{839F0C47-A60B-40A7-8D01-1DE7B2D2DA5F}"/>
              </a:ext>
            </a:extLst>
          </p:cNvPr>
          <p:cNvSpPr>
            <a:spLocks noChangeArrowheads="1"/>
          </p:cNvSpPr>
          <p:nvPr/>
        </p:nvSpPr>
        <p:spPr bwMode="auto">
          <a:xfrm>
            <a:off x="9906000" y="6550223"/>
            <a:ext cx="2173224" cy="307777"/>
          </a:xfrm>
          <a:prstGeom prst="rect">
            <a:avLst/>
          </a:prstGeom>
          <a:noFill/>
          <a:ln w="9525">
            <a:noFill/>
            <a:miter lim="800000"/>
            <a:headEnd/>
            <a:tailEnd/>
          </a:ln>
        </p:spPr>
        <p:txBody>
          <a:bodyPr wrap="none">
            <a:spAutoFit/>
          </a:bodyPr>
          <a:lstStyle/>
          <a:p>
            <a:pPr eaLnBrk="1" hangingPunct="1"/>
            <a:r>
              <a:rPr lang="en-US" sz="1400" dirty="0">
                <a:solidFill>
                  <a:schemeClr val="bg1"/>
                </a:solidFill>
                <a:latin typeface="Calibri" pitchFamily="34" charset="0"/>
                <a:cs typeface="Calibri" pitchFamily="34" charset="0"/>
              </a:rPr>
              <a:t>Howery et al., 1996 &amp; 1998</a:t>
            </a:r>
          </a:p>
        </p:txBody>
      </p:sp>
    </p:spTree>
    <p:extLst>
      <p:ext uri="{BB962C8B-B14F-4D97-AF65-F5344CB8AC3E}">
        <p14:creationId xmlns:p14="http://schemas.microsoft.com/office/powerpoint/2010/main" val="98907924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Oval 3"/>
          <p:cNvSpPr>
            <a:spLocks noChangeArrowheads="1"/>
          </p:cNvSpPr>
          <p:nvPr/>
        </p:nvSpPr>
        <p:spPr bwMode="auto">
          <a:xfrm>
            <a:off x="7239001" y="2057400"/>
            <a:ext cx="938213" cy="596900"/>
          </a:xfrm>
          <a:prstGeom prst="ellipse">
            <a:avLst/>
          </a:prstGeom>
          <a:solidFill>
            <a:schemeClr val="bg2">
              <a:lumMod val="75000"/>
            </a:schemeClr>
          </a:solidFill>
          <a:ln w="9525">
            <a:round/>
            <a:headEnd/>
            <a:tailEnd/>
          </a:ln>
          <a:scene3d>
            <a:camera prst="legacyObliqueTopRight"/>
            <a:lightRig rig="legacyFlat3" dir="b"/>
          </a:scene3d>
          <a:sp3d prstMaterial="legacyMatte">
            <a:bevelT w="13500" h="13500" prst="angle"/>
            <a:bevelB w="13500" h="13500" prst="angle"/>
            <a:extrusionClr>
              <a:srgbClr val="9999FF"/>
            </a:extrusionClr>
          </a:sp3d>
        </p:spPr>
        <p:txBody>
          <a:bodyPr wrap="none" anchor="ctr">
            <a:flatTx/>
          </a:bodyPr>
          <a:lstStyle/>
          <a:p>
            <a:endParaRPr lang="en-US"/>
          </a:p>
        </p:txBody>
      </p:sp>
      <p:sp>
        <p:nvSpPr>
          <p:cNvPr id="162820" name="Oval 4"/>
          <p:cNvSpPr>
            <a:spLocks noChangeArrowheads="1"/>
          </p:cNvSpPr>
          <p:nvPr/>
        </p:nvSpPr>
        <p:spPr bwMode="auto">
          <a:xfrm>
            <a:off x="9067801" y="2057400"/>
            <a:ext cx="936625" cy="596900"/>
          </a:xfrm>
          <a:prstGeom prst="ellipse">
            <a:avLst/>
          </a:prstGeom>
          <a:solidFill>
            <a:srgbClr val="CC6600"/>
          </a:solidFill>
          <a:ln w="9525">
            <a:round/>
            <a:headEnd/>
            <a:tailEnd/>
          </a:ln>
          <a:scene3d>
            <a:camera prst="legacyObliqueTopRight"/>
            <a:lightRig rig="legacyFlat3" dir="b"/>
          </a:scene3d>
          <a:sp3d prstMaterial="legacyMatte">
            <a:bevelT w="13500" h="13500" prst="angle"/>
            <a:bevelB w="13500" h="13500" prst="angle"/>
            <a:extrusionClr>
              <a:srgbClr val="CC0099"/>
            </a:extrusionClr>
          </a:sp3d>
        </p:spPr>
        <p:txBody>
          <a:bodyPr wrap="none" anchor="ctr">
            <a:flatTx/>
          </a:bodyPr>
          <a:lstStyle/>
          <a:p>
            <a:endParaRPr lang="en-US"/>
          </a:p>
        </p:txBody>
      </p:sp>
      <p:sp>
        <p:nvSpPr>
          <p:cNvPr id="162821" name="Oval 5"/>
          <p:cNvSpPr>
            <a:spLocks noChangeArrowheads="1"/>
          </p:cNvSpPr>
          <p:nvPr/>
        </p:nvSpPr>
        <p:spPr bwMode="auto">
          <a:xfrm>
            <a:off x="8534400" y="3200400"/>
            <a:ext cx="1817688" cy="901700"/>
          </a:xfrm>
          <a:prstGeom prst="ellipse">
            <a:avLst/>
          </a:prstGeom>
          <a:solidFill>
            <a:srgbClr val="CC6600"/>
          </a:solidFill>
          <a:ln w="9525">
            <a:round/>
            <a:headEnd/>
            <a:tailEnd/>
          </a:ln>
          <a:scene3d>
            <a:camera prst="legacyObliqueTopRight"/>
            <a:lightRig rig="legacyFlat3" dir="b"/>
          </a:scene3d>
          <a:sp3d prstMaterial="legacyMatte">
            <a:bevelT w="13500" h="13500" prst="angle"/>
            <a:bevelB w="13500" h="13500" prst="angle"/>
            <a:extrusionClr>
              <a:srgbClr val="CC0099"/>
            </a:extrusionClr>
          </a:sp3d>
        </p:spPr>
        <p:txBody>
          <a:bodyPr wrap="none" anchor="ctr">
            <a:flatTx/>
          </a:bodyPr>
          <a:lstStyle/>
          <a:p>
            <a:endParaRPr lang="en-US"/>
          </a:p>
        </p:txBody>
      </p:sp>
      <p:sp>
        <p:nvSpPr>
          <p:cNvPr id="23558" name="Text Box 6"/>
          <p:cNvSpPr txBox="1">
            <a:spLocks noChangeArrowheads="1"/>
          </p:cNvSpPr>
          <p:nvPr/>
        </p:nvSpPr>
        <p:spPr bwMode="auto">
          <a:xfrm>
            <a:off x="6629400" y="1096962"/>
            <a:ext cx="1905000" cy="579438"/>
          </a:xfrm>
          <a:prstGeom prst="rect">
            <a:avLst/>
          </a:prstGeom>
          <a:noFill/>
          <a:ln w="9525">
            <a:noFill/>
            <a:miter lim="800000"/>
            <a:headEnd/>
            <a:tailEnd/>
          </a:ln>
        </p:spPr>
        <p:txBody>
          <a:bodyPr wrap="none">
            <a:spAutoFit/>
          </a:bodyPr>
          <a:lstStyle/>
          <a:p>
            <a:pPr eaLnBrk="1" hangingPunct="1"/>
            <a:r>
              <a:rPr lang="en-US" sz="3200" b="1" u="sng" dirty="0" err="1">
                <a:solidFill>
                  <a:schemeClr val="bg2">
                    <a:lumMod val="50000"/>
                  </a:schemeClr>
                </a:solidFill>
                <a:latin typeface="Comic Sans MS" pitchFamily="66" charset="0"/>
              </a:rPr>
              <a:t>Maxfield</a:t>
            </a:r>
            <a:endParaRPr lang="en-US" sz="3200" b="1" u="sng" dirty="0">
              <a:solidFill>
                <a:schemeClr val="bg2">
                  <a:lumMod val="50000"/>
                </a:schemeClr>
              </a:solidFill>
              <a:latin typeface="Comic Sans MS" pitchFamily="66" charset="0"/>
            </a:endParaRPr>
          </a:p>
        </p:txBody>
      </p:sp>
      <p:sp>
        <p:nvSpPr>
          <p:cNvPr id="23559" name="Text Box 7"/>
          <p:cNvSpPr txBox="1">
            <a:spLocks noChangeArrowheads="1"/>
          </p:cNvSpPr>
          <p:nvPr/>
        </p:nvSpPr>
        <p:spPr bwMode="auto">
          <a:xfrm>
            <a:off x="8534401" y="1096962"/>
            <a:ext cx="2074863" cy="579438"/>
          </a:xfrm>
          <a:prstGeom prst="rect">
            <a:avLst/>
          </a:prstGeom>
          <a:noFill/>
          <a:ln w="9525">
            <a:noFill/>
            <a:miter lim="800000"/>
            <a:headEnd/>
            <a:tailEnd/>
          </a:ln>
        </p:spPr>
        <p:txBody>
          <a:bodyPr wrap="none">
            <a:spAutoFit/>
          </a:bodyPr>
          <a:lstStyle/>
          <a:p>
            <a:pPr eaLnBrk="1" hangingPunct="1"/>
            <a:r>
              <a:rPr lang="en-US" sz="3200" b="1" u="sng" dirty="0">
                <a:solidFill>
                  <a:srgbClr val="CC6600"/>
                </a:solidFill>
                <a:latin typeface="Comic Sans MS" pitchFamily="66" charset="0"/>
              </a:rPr>
              <a:t>Thompson</a:t>
            </a:r>
          </a:p>
        </p:txBody>
      </p:sp>
      <p:sp>
        <p:nvSpPr>
          <p:cNvPr id="162825" name="Oval 9"/>
          <p:cNvSpPr>
            <a:spLocks noChangeArrowheads="1"/>
          </p:cNvSpPr>
          <p:nvPr/>
        </p:nvSpPr>
        <p:spPr bwMode="auto">
          <a:xfrm>
            <a:off x="8458200" y="4495800"/>
            <a:ext cx="1905000" cy="901700"/>
          </a:xfrm>
          <a:prstGeom prst="ellipse">
            <a:avLst/>
          </a:prstGeom>
          <a:solidFill>
            <a:srgbClr val="CC6600"/>
          </a:solidFill>
          <a:ln w="9525">
            <a:round/>
            <a:headEnd/>
            <a:tailEnd/>
          </a:ln>
          <a:scene3d>
            <a:camera prst="legacyObliqueTopRight"/>
            <a:lightRig rig="legacyFlat3" dir="b"/>
          </a:scene3d>
          <a:sp3d prstMaterial="legacyMatte">
            <a:bevelT w="13500" h="13500" prst="angle"/>
            <a:bevelB w="13500" h="13500" prst="angle"/>
            <a:extrusionClr>
              <a:srgbClr val="CC0099"/>
            </a:extrusionClr>
          </a:sp3d>
        </p:spPr>
        <p:txBody>
          <a:bodyPr wrap="none" anchor="ctr">
            <a:flatTx/>
          </a:bodyPr>
          <a:lstStyle/>
          <a:p>
            <a:endParaRPr lang="en-US"/>
          </a:p>
        </p:txBody>
      </p:sp>
      <p:sp>
        <p:nvSpPr>
          <p:cNvPr id="162826" name="Oval 10"/>
          <p:cNvSpPr>
            <a:spLocks noChangeArrowheads="1"/>
          </p:cNvSpPr>
          <p:nvPr/>
        </p:nvSpPr>
        <p:spPr bwMode="auto">
          <a:xfrm>
            <a:off x="6934201" y="3200400"/>
            <a:ext cx="2722563" cy="901700"/>
          </a:xfrm>
          <a:prstGeom prst="ellipse">
            <a:avLst/>
          </a:prstGeom>
          <a:solidFill>
            <a:schemeClr val="bg2">
              <a:lumMod val="75000"/>
            </a:schemeClr>
          </a:solidFill>
          <a:ln w="9525">
            <a:round/>
            <a:headEnd/>
            <a:tailEnd/>
          </a:ln>
          <a:scene3d>
            <a:camera prst="legacyObliqueTopRight"/>
            <a:lightRig rig="legacyFlat3" dir="b"/>
          </a:scene3d>
          <a:sp3d prstMaterial="legacyMatte">
            <a:bevelT w="13500" h="13500" prst="angle"/>
            <a:bevelB w="13500" h="13500" prst="angle"/>
            <a:extrusionClr>
              <a:srgbClr val="9999FF"/>
            </a:extrusionClr>
          </a:sp3d>
        </p:spPr>
        <p:txBody>
          <a:bodyPr wrap="none" anchor="ctr">
            <a:flatTx/>
          </a:bodyPr>
          <a:lstStyle/>
          <a:p>
            <a:endParaRPr lang="en-US"/>
          </a:p>
        </p:txBody>
      </p:sp>
      <p:sp>
        <p:nvSpPr>
          <p:cNvPr id="162827" name="Oval 11"/>
          <p:cNvSpPr>
            <a:spLocks noChangeArrowheads="1"/>
          </p:cNvSpPr>
          <p:nvPr/>
        </p:nvSpPr>
        <p:spPr bwMode="auto">
          <a:xfrm>
            <a:off x="7086600" y="4495800"/>
            <a:ext cx="1905000" cy="901700"/>
          </a:xfrm>
          <a:prstGeom prst="ellipse">
            <a:avLst/>
          </a:prstGeom>
          <a:solidFill>
            <a:schemeClr val="bg2">
              <a:lumMod val="75000"/>
            </a:schemeClr>
          </a:solidFill>
          <a:ln w="9525">
            <a:round/>
            <a:headEnd/>
            <a:tailEnd/>
          </a:ln>
          <a:scene3d>
            <a:camera prst="legacyObliqueTopRight"/>
            <a:lightRig rig="legacyFlat3" dir="b"/>
          </a:scene3d>
          <a:sp3d prstMaterial="legacyMatte">
            <a:bevelT w="13500" h="13500" prst="angle"/>
            <a:bevelB w="13500" h="13500" prst="angle"/>
            <a:extrusionClr>
              <a:srgbClr val="9999FF"/>
            </a:extrusionClr>
          </a:sp3d>
        </p:spPr>
        <p:txBody>
          <a:bodyPr wrap="none" anchor="ctr">
            <a:flatTx/>
          </a:bodyPr>
          <a:lstStyle/>
          <a:p>
            <a:endParaRPr lang="en-US"/>
          </a:p>
        </p:txBody>
      </p:sp>
      <p:sp>
        <p:nvSpPr>
          <p:cNvPr id="15" name="Rectangle 2"/>
          <p:cNvSpPr>
            <a:spLocks noChangeArrowheads="1"/>
          </p:cNvSpPr>
          <p:nvPr/>
        </p:nvSpPr>
        <p:spPr bwMode="auto">
          <a:xfrm>
            <a:off x="2133600" y="1828800"/>
            <a:ext cx="5181600" cy="5181600"/>
          </a:xfrm>
          <a:prstGeom prst="rect">
            <a:avLst/>
          </a:prstGeom>
          <a:noFill/>
          <a:ln w="12700">
            <a:noFill/>
            <a:miter lim="800000"/>
            <a:headEnd/>
            <a:tailEnd/>
          </a:ln>
          <a:effectLst>
            <a:outerShdw dist="35921" dir="2700000" algn="ctr" rotWithShape="0">
              <a:schemeClr val="bg2"/>
            </a:outerShdw>
          </a:effectLst>
        </p:spPr>
        <p:txBody>
          <a:bodyPr lIns="90479" tIns="44446" rIns="90479" bIns="44446"/>
          <a:lstStyle/>
          <a:p>
            <a:pPr marL="342900" indent="-342900">
              <a:buClr>
                <a:srgbClr val="CC6600"/>
              </a:buClr>
              <a:buFont typeface="Wingdings" pitchFamily="2" charset="2"/>
              <a:buChar char="Ø"/>
              <a:defRPr/>
            </a:pPr>
            <a:r>
              <a:rPr lang="en-US" altLang="en-US" sz="3200" dirty="0">
                <a:latin typeface="Calibri" pitchFamily="34" charset="0"/>
              </a:rPr>
              <a:t>Calves (1991)</a:t>
            </a:r>
            <a:endParaRPr lang="en-US" altLang="en-US" sz="2400" dirty="0">
              <a:latin typeface="Calibri" pitchFamily="34" charset="0"/>
            </a:endParaRPr>
          </a:p>
          <a:p>
            <a:pPr marL="742950" lvl="1" indent="-285750">
              <a:buClr>
                <a:srgbClr val="CC6600"/>
              </a:buClr>
              <a:buFont typeface="Wingdings" pitchFamily="2" charset="2"/>
              <a:buChar char="Ø"/>
              <a:defRPr/>
            </a:pPr>
            <a:r>
              <a:rPr lang="en-US" altLang="en-US" sz="2400" dirty="0">
                <a:latin typeface="Calibri" pitchFamily="34" charset="0"/>
              </a:rPr>
              <a:t> Drought Starts</a:t>
            </a:r>
            <a:br>
              <a:rPr lang="en-US" altLang="en-US" sz="2400" dirty="0">
                <a:latin typeface="Calibri" pitchFamily="34" charset="0"/>
              </a:rPr>
            </a:br>
            <a:endParaRPr lang="en-US" altLang="en-US" sz="2400" dirty="0">
              <a:latin typeface="Calibri" pitchFamily="34" charset="0"/>
            </a:endParaRPr>
          </a:p>
          <a:p>
            <a:pPr marL="342900" indent="-342900">
              <a:buClr>
                <a:srgbClr val="CC6600"/>
              </a:buClr>
              <a:buFont typeface="Wingdings" pitchFamily="2" charset="2"/>
              <a:buChar char="Ø"/>
              <a:defRPr/>
            </a:pPr>
            <a:r>
              <a:rPr lang="en-US" altLang="en-US" sz="3200" dirty="0">
                <a:latin typeface="Calibri" pitchFamily="34" charset="0"/>
              </a:rPr>
              <a:t>Yearlings (1992)</a:t>
            </a:r>
            <a:endParaRPr lang="en-US" altLang="en-US" sz="2400" dirty="0">
              <a:latin typeface="Calibri" pitchFamily="34" charset="0"/>
            </a:endParaRPr>
          </a:p>
          <a:p>
            <a:pPr marL="742950" lvl="1" indent="-285750">
              <a:buClr>
                <a:srgbClr val="CC6600"/>
              </a:buClr>
              <a:buFont typeface="Wingdings" pitchFamily="2" charset="2"/>
              <a:buChar char="Ø"/>
              <a:defRPr/>
            </a:pPr>
            <a:r>
              <a:rPr lang="en-US" altLang="en-US" sz="2400" dirty="0">
                <a:latin typeface="Calibri" pitchFamily="34" charset="0"/>
              </a:rPr>
              <a:t>Severe drought</a:t>
            </a:r>
            <a:br>
              <a:rPr lang="en-US" altLang="en-US" sz="2400" dirty="0">
                <a:latin typeface="Calibri" pitchFamily="34" charset="0"/>
              </a:rPr>
            </a:br>
            <a:endParaRPr lang="en-US" altLang="en-US" sz="2400" dirty="0">
              <a:latin typeface="Calibri" pitchFamily="34" charset="0"/>
            </a:endParaRPr>
          </a:p>
          <a:p>
            <a:pPr marL="342900" indent="-342900">
              <a:buClr>
                <a:srgbClr val="CC6600"/>
              </a:buClr>
              <a:buFont typeface="Wingdings" pitchFamily="2" charset="2"/>
              <a:buChar char="Ø"/>
              <a:defRPr/>
            </a:pPr>
            <a:r>
              <a:rPr lang="en-US" altLang="en-US" sz="3200" dirty="0">
                <a:latin typeface="Calibri" pitchFamily="34" charset="0"/>
              </a:rPr>
              <a:t>2-year olds (1993)</a:t>
            </a:r>
            <a:endParaRPr lang="en-US" altLang="en-US" sz="2400" dirty="0">
              <a:latin typeface="Calibri" pitchFamily="34" charset="0"/>
            </a:endParaRPr>
          </a:p>
          <a:p>
            <a:pPr marL="742950" lvl="1" indent="-285750">
              <a:buClr>
                <a:srgbClr val="CC6600"/>
              </a:buClr>
              <a:buFont typeface="Wingdings" pitchFamily="2" charset="2"/>
              <a:buChar char="Ø"/>
              <a:defRPr/>
            </a:pPr>
            <a:r>
              <a:rPr lang="en-US" altLang="en-US" sz="2400" dirty="0">
                <a:latin typeface="Calibri" pitchFamily="34" charset="0"/>
              </a:rPr>
              <a:t> Drought Breaks</a:t>
            </a:r>
          </a:p>
        </p:txBody>
      </p:sp>
      <p:sp>
        <p:nvSpPr>
          <p:cNvPr id="3" name="Title 2">
            <a:extLst>
              <a:ext uri="{FF2B5EF4-FFF2-40B4-BE49-F238E27FC236}">
                <a16:creationId xmlns:a16="http://schemas.microsoft.com/office/drawing/2014/main" id="{4E1F045C-87E7-447E-8EB7-4D8164544BFE}"/>
              </a:ext>
            </a:extLst>
          </p:cNvPr>
          <p:cNvSpPr>
            <a:spLocks noGrp="1"/>
          </p:cNvSpPr>
          <p:nvPr>
            <p:ph type="title"/>
          </p:nvPr>
        </p:nvSpPr>
        <p:spPr/>
        <p:txBody>
          <a:bodyPr/>
          <a:lstStyle/>
          <a:p>
            <a:r>
              <a:rPr lang="en-US" dirty="0"/>
              <a:t>Cross-Fostered Calves</a:t>
            </a:r>
          </a:p>
        </p:txBody>
      </p:sp>
      <p:sp>
        <p:nvSpPr>
          <p:cNvPr id="16" name="Rectangle 7">
            <a:extLst>
              <a:ext uri="{FF2B5EF4-FFF2-40B4-BE49-F238E27FC236}">
                <a16:creationId xmlns:a16="http://schemas.microsoft.com/office/drawing/2014/main" id="{8769579F-4945-43DE-9733-5B199FC04531}"/>
              </a:ext>
            </a:extLst>
          </p:cNvPr>
          <p:cNvSpPr>
            <a:spLocks noChangeArrowheads="1"/>
          </p:cNvSpPr>
          <p:nvPr/>
        </p:nvSpPr>
        <p:spPr bwMode="auto">
          <a:xfrm>
            <a:off x="9906000" y="6550223"/>
            <a:ext cx="2173224" cy="307777"/>
          </a:xfrm>
          <a:prstGeom prst="rect">
            <a:avLst/>
          </a:prstGeom>
          <a:noFill/>
          <a:ln w="9525">
            <a:noFill/>
            <a:miter lim="800000"/>
            <a:headEnd/>
            <a:tailEnd/>
          </a:ln>
        </p:spPr>
        <p:txBody>
          <a:bodyPr wrap="none">
            <a:spAutoFit/>
          </a:bodyPr>
          <a:lstStyle/>
          <a:p>
            <a:pPr eaLnBrk="1" hangingPunct="1"/>
            <a:r>
              <a:rPr lang="en-US" sz="1400" dirty="0">
                <a:solidFill>
                  <a:schemeClr val="bg1"/>
                </a:solidFill>
                <a:latin typeface="Calibri" pitchFamily="34" charset="0"/>
                <a:cs typeface="Calibri" pitchFamily="34" charset="0"/>
              </a:rPr>
              <a:t>Howery et al., 1996 &amp; 1998</a:t>
            </a:r>
          </a:p>
        </p:txBody>
      </p:sp>
    </p:spTree>
    <p:extLst>
      <p:ext uri="{BB962C8B-B14F-4D97-AF65-F5344CB8AC3E}">
        <p14:creationId xmlns:p14="http://schemas.microsoft.com/office/powerpoint/2010/main" val="202465479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219200" y="561539"/>
            <a:ext cx="8534400" cy="1143000"/>
          </a:xfrm>
        </p:spPr>
        <p:txBody>
          <a:bodyPr>
            <a:normAutofit fontScale="90000"/>
          </a:bodyPr>
          <a:lstStyle/>
          <a:p>
            <a:r>
              <a:rPr lang="en-US" dirty="0">
                <a:solidFill>
                  <a:schemeClr val="accent1">
                    <a:lumMod val="75000"/>
                  </a:schemeClr>
                </a:solidFill>
              </a:rPr>
              <a:t>Cattle Location &amp; Habitat Use Study</a:t>
            </a:r>
          </a:p>
        </p:txBody>
      </p:sp>
      <p:sp>
        <p:nvSpPr>
          <p:cNvPr id="9" name="Rectangle 7"/>
          <p:cNvSpPr>
            <a:spLocks noChangeArrowheads="1"/>
          </p:cNvSpPr>
          <p:nvPr/>
        </p:nvSpPr>
        <p:spPr bwMode="auto">
          <a:xfrm>
            <a:off x="9906000" y="6550223"/>
            <a:ext cx="2173224" cy="307777"/>
          </a:xfrm>
          <a:prstGeom prst="rect">
            <a:avLst/>
          </a:prstGeom>
          <a:noFill/>
          <a:ln w="9525">
            <a:noFill/>
            <a:miter lim="800000"/>
            <a:headEnd/>
            <a:tailEnd/>
          </a:ln>
        </p:spPr>
        <p:txBody>
          <a:bodyPr wrap="none">
            <a:spAutoFit/>
          </a:bodyPr>
          <a:lstStyle/>
          <a:p>
            <a:pPr eaLnBrk="1" hangingPunct="1"/>
            <a:r>
              <a:rPr lang="en-US" sz="1400" dirty="0">
                <a:solidFill>
                  <a:schemeClr val="bg1"/>
                </a:solidFill>
                <a:latin typeface="Calibri" pitchFamily="34" charset="0"/>
                <a:cs typeface="Calibri" pitchFamily="34" charset="0"/>
              </a:rPr>
              <a:t>Howery et al., 1996 &amp; 1998</a:t>
            </a:r>
          </a:p>
        </p:txBody>
      </p:sp>
      <p:grpSp>
        <p:nvGrpSpPr>
          <p:cNvPr id="3" name="Group 2">
            <a:extLst>
              <a:ext uri="{FF2B5EF4-FFF2-40B4-BE49-F238E27FC236}">
                <a16:creationId xmlns:a16="http://schemas.microsoft.com/office/drawing/2014/main" id="{6E749024-A215-4B29-80F5-83109B98A53C}"/>
              </a:ext>
            </a:extLst>
          </p:cNvPr>
          <p:cNvGrpSpPr/>
          <p:nvPr/>
        </p:nvGrpSpPr>
        <p:grpSpPr>
          <a:xfrm>
            <a:off x="1676399" y="1673423"/>
            <a:ext cx="8382000" cy="4876800"/>
            <a:chOff x="1676400" y="1828800"/>
            <a:chExt cx="7848600" cy="4515084"/>
          </a:xfrm>
        </p:grpSpPr>
        <p:grpSp>
          <p:nvGrpSpPr>
            <p:cNvPr id="2" name="Group 2"/>
            <p:cNvGrpSpPr>
              <a:grpSpLocks/>
            </p:cNvGrpSpPr>
            <p:nvPr/>
          </p:nvGrpSpPr>
          <p:grpSpPr bwMode="auto">
            <a:xfrm>
              <a:off x="1676400" y="1828800"/>
              <a:ext cx="7848600" cy="4515084"/>
              <a:chOff x="480" y="1104"/>
              <a:chExt cx="4950" cy="2898"/>
            </a:xfrm>
          </p:grpSpPr>
          <p:pic>
            <p:nvPicPr>
              <p:cNvPr id="1946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0" y="1104"/>
                <a:ext cx="4950" cy="2898"/>
              </a:xfrm>
              <a:prstGeom prst="rect">
                <a:avLst/>
              </a:prstGeom>
              <a:noFill/>
              <a:ln w="12700">
                <a:noFill/>
                <a:miter lim="800000"/>
                <a:headEnd type="none" w="sm" len="sm"/>
                <a:tailEnd type="none" w="sm" len="sm"/>
              </a:ln>
            </p:spPr>
          </p:pic>
          <p:sp>
            <p:nvSpPr>
              <p:cNvPr id="19462" name="Text Box 4"/>
              <p:cNvSpPr txBox="1">
                <a:spLocks noChangeArrowheads="1"/>
              </p:cNvSpPr>
              <p:nvPr/>
            </p:nvSpPr>
            <p:spPr bwMode="auto">
              <a:xfrm>
                <a:off x="480" y="1104"/>
                <a:ext cx="3102" cy="550"/>
              </a:xfrm>
              <a:prstGeom prst="rect">
                <a:avLst/>
              </a:prstGeom>
              <a:noFill/>
              <a:ln w="12700">
                <a:noFill/>
                <a:miter lim="800000"/>
                <a:headEnd type="none" w="sm" len="sm"/>
                <a:tailEnd type="none" w="sm" len="sm"/>
              </a:ln>
            </p:spPr>
            <p:txBody>
              <a:bodyPr wrap="none">
                <a:spAutoFit/>
              </a:bodyPr>
              <a:lstStyle/>
              <a:p>
                <a:r>
                  <a:rPr lang="en-US" sz="2800" dirty="0" err="1">
                    <a:solidFill>
                      <a:schemeClr val="accent4">
                        <a:lumMod val="50000"/>
                      </a:schemeClr>
                    </a:solidFill>
                    <a:latin typeface="Calibri" pitchFamily="34" charset="0"/>
                  </a:rPr>
                  <a:t>Maxfield</a:t>
                </a:r>
                <a:r>
                  <a:rPr lang="en-US" sz="2800" dirty="0">
                    <a:solidFill>
                      <a:schemeClr val="accent4">
                        <a:lumMod val="50000"/>
                      </a:schemeClr>
                    </a:solidFill>
                    <a:latin typeface="Calibri" pitchFamily="34" charset="0"/>
                  </a:rPr>
                  <a:t>-Thompson Allotment, </a:t>
                </a:r>
              </a:p>
              <a:p>
                <a:r>
                  <a:rPr lang="en-US" sz="2800" dirty="0">
                    <a:solidFill>
                      <a:schemeClr val="accent4">
                        <a:lumMod val="50000"/>
                      </a:schemeClr>
                    </a:solidFill>
                    <a:latin typeface="Calibri" pitchFamily="34" charset="0"/>
                  </a:rPr>
                  <a:t>    Sawtooth National Forest, Idaho</a:t>
                </a:r>
              </a:p>
            </p:txBody>
          </p:sp>
          <p:sp>
            <p:nvSpPr>
              <p:cNvPr id="19463" name="Text Box 5"/>
              <p:cNvSpPr txBox="1">
                <a:spLocks noChangeArrowheads="1"/>
              </p:cNvSpPr>
              <p:nvPr/>
            </p:nvSpPr>
            <p:spPr bwMode="auto">
              <a:xfrm>
                <a:off x="720" y="2352"/>
                <a:ext cx="725" cy="372"/>
              </a:xfrm>
              <a:prstGeom prst="rect">
                <a:avLst/>
              </a:prstGeom>
              <a:noFill/>
              <a:ln w="12700">
                <a:noFill/>
                <a:miter lim="800000"/>
                <a:headEnd type="none" w="sm" len="sm"/>
                <a:tailEnd type="none" w="sm" len="sm"/>
              </a:ln>
            </p:spPr>
            <p:txBody>
              <a:bodyPr wrap="none">
                <a:spAutoFit/>
              </a:bodyPr>
              <a:lstStyle/>
              <a:p>
                <a:r>
                  <a:rPr lang="en-US" dirty="0" err="1">
                    <a:solidFill>
                      <a:schemeClr val="bg2"/>
                    </a:solidFill>
                    <a:latin typeface="Comic Sans MS" pitchFamily="66" charset="0"/>
                  </a:rPr>
                  <a:t>Maxfield</a:t>
                </a:r>
                <a:r>
                  <a:rPr lang="en-US" dirty="0">
                    <a:solidFill>
                      <a:schemeClr val="bg2"/>
                    </a:solidFill>
                    <a:latin typeface="Comic Sans MS" pitchFamily="66" charset="0"/>
                  </a:rPr>
                  <a:t> </a:t>
                </a:r>
              </a:p>
              <a:p>
                <a:r>
                  <a:rPr lang="en-US" dirty="0">
                    <a:solidFill>
                      <a:schemeClr val="bg2"/>
                    </a:solidFill>
                    <a:latin typeface="Comic Sans MS" pitchFamily="66" charset="0"/>
                  </a:rPr>
                  <a:t>Creek</a:t>
                </a:r>
              </a:p>
            </p:txBody>
          </p:sp>
          <p:sp>
            <p:nvSpPr>
              <p:cNvPr id="19464" name="Text Box 6"/>
              <p:cNvSpPr txBox="1">
                <a:spLocks noChangeArrowheads="1"/>
              </p:cNvSpPr>
              <p:nvPr/>
            </p:nvSpPr>
            <p:spPr bwMode="auto">
              <a:xfrm>
                <a:off x="4176" y="2400"/>
                <a:ext cx="787" cy="372"/>
              </a:xfrm>
              <a:prstGeom prst="rect">
                <a:avLst/>
              </a:prstGeom>
              <a:noFill/>
              <a:ln w="12700">
                <a:noFill/>
                <a:miter lim="800000"/>
                <a:headEnd type="none" w="sm" len="sm"/>
                <a:tailEnd type="none" w="sm" len="sm"/>
              </a:ln>
            </p:spPr>
            <p:txBody>
              <a:bodyPr wrap="none">
                <a:spAutoFit/>
              </a:bodyPr>
              <a:lstStyle/>
              <a:p>
                <a:r>
                  <a:rPr lang="en-US">
                    <a:solidFill>
                      <a:schemeClr val="bg2"/>
                    </a:solidFill>
                    <a:latin typeface="Comic Sans MS" pitchFamily="66" charset="0"/>
                  </a:rPr>
                  <a:t>Thompson </a:t>
                </a:r>
              </a:p>
              <a:p>
                <a:r>
                  <a:rPr lang="en-US">
                    <a:solidFill>
                      <a:schemeClr val="bg2"/>
                    </a:solidFill>
                    <a:latin typeface="Comic Sans MS" pitchFamily="66" charset="0"/>
                  </a:rPr>
                  <a:t>Creek</a:t>
                </a:r>
              </a:p>
            </p:txBody>
          </p:sp>
          <p:sp>
            <p:nvSpPr>
              <p:cNvPr id="19465" name="Text Box 7"/>
              <p:cNvSpPr txBox="1">
                <a:spLocks noChangeArrowheads="1"/>
              </p:cNvSpPr>
              <p:nvPr/>
            </p:nvSpPr>
            <p:spPr bwMode="auto">
              <a:xfrm>
                <a:off x="2400" y="2160"/>
                <a:ext cx="1488" cy="384"/>
              </a:xfrm>
              <a:prstGeom prst="rect">
                <a:avLst/>
              </a:prstGeom>
              <a:noFill/>
              <a:ln w="12700">
                <a:noFill/>
                <a:miter lim="800000"/>
                <a:headEnd type="none" w="sm" len="sm"/>
                <a:tailEnd type="none" w="sm" len="sm"/>
              </a:ln>
            </p:spPr>
            <p:txBody>
              <a:bodyPr>
                <a:spAutoFit/>
              </a:bodyPr>
              <a:lstStyle/>
              <a:p>
                <a:r>
                  <a:rPr lang="en-US" dirty="0">
                    <a:solidFill>
                      <a:schemeClr val="bg2"/>
                    </a:solidFill>
                    <a:latin typeface="Comic Sans MS" pitchFamily="66" charset="0"/>
                  </a:rPr>
                  <a:t>Central </a:t>
                </a:r>
              </a:p>
              <a:p>
                <a:r>
                  <a:rPr lang="en-US" dirty="0">
                    <a:solidFill>
                      <a:schemeClr val="bg2"/>
                    </a:solidFill>
                    <a:latin typeface="Comic Sans MS" pitchFamily="66" charset="0"/>
                  </a:rPr>
                  <a:t>   Ridge</a:t>
                </a:r>
              </a:p>
            </p:txBody>
          </p:sp>
        </p:grpSp>
        <p:sp>
          <p:nvSpPr>
            <p:cNvPr id="12" name="TextBox 11">
              <a:extLst>
                <a:ext uri="{FF2B5EF4-FFF2-40B4-BE49-F238E27FC236}">
                  <a16:creationId xmlns:a16="http://schemas.microsoft.com/office/drawing/2014/main" id="{D9A016E5-8B0A-4063-A0AB-BF9C6EC95A6B}"/>
                </a:ext>
              </a:extLst>
            </p:cNvPr>
            <p:cNvSpPr txBox="1"/>
            <p:nvPr/>
          </p:nvSpPr>
          <p:spPr>
            <a:xfrm>
              <a:off x="1788560" y="6113052"/>
              <a:ext cx="652743" cy="230832"/>
            </a:xfrm>
            <a:prstGeom prst="rect">
              <a:avLst/>
            </a:prstGeom>
            <a:noFill/>
          </p:spPr>
          <p:txBody>
            <a:bodyPr wrap="none" rtlCol="0">
              <a:spAutoFit/>
            </a:bodyPr>
            <a:lstStyle/>
            <a:p>
              <a:r>
                <a:rPr lang="en-US" sz="900" dirty="0">
                  <a:solidFill>
                    <a:schemeClr val="bg1"/>
                  </a:solidFill>
                </a:rPr>
                <a:t>L. Howery</a:t>
              </a:r>
              <a:endParaRPr lang="en-US" dirty="0"/>
            </a:p>
          </p:txBody>
        </p:sp>
      </p:grpSp>
      <p:sp>
        <p:nvSpPr>
          <p:cNvPr id="4" name="TextBox 3">
            <a:extLst>
              <a:ext uri="{FF2B5EF4-FFF2-40B4-BE49-F238E27FC236}">
                <a16:creationId xmlns:a16="http://schemas.microsoft.com/office/drawing/2014/main" id="{39513B42-3FA8-4851-82F8-E43A59055D15}"/>
              </a:ext>
            </a:extLst>
          </p:cNvPr>
          <p:cNvSpPr txBox="1"/>
          <p:nvPr/>
        </p:nvSpPr>
        <p:spPr>
          <a:xfrm>
            <a:off x="3192245" y="4808584"/>
            <a:ext cx="5350309"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3600" dirty="0"/>
              <a:t>Habitat Fidelity based on Experience – Not Genetics</a:t>
            </a:r>
          </a:p>
        </p:txBody>
      </p:sp>
    </p:spTree>
    <p:extLst>
      <p:ext uri="{BB962C8B-B14F-4D97-AF65-F5344CB8AC3E}">
        <p14:creationId xmlns:p14="http://schemas.microsoft.com/office/powerpoint/2010/main" val="4243629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1143000" y="1763902"/>
            <a:ext cx="10668000" cy="3576364"/>
          </a:xfrm>
          <a:prstGeom prst="rect">
            <a:avLst/>
          </a:prstGeom>
          <a:noFill/>
          <a:ln w="9525">
            <a:noFill/>
            <a:miter lim="800000"/>
            <a:headEnd/>
            <a:tailEnd/>
          </a:ln>
        </p:spPr>
        <p:txBody>
          <a:bodyPr wrap="square">
            <a:spAutoFit/>
          </a:bodyPr>
          <a:lstStyle/>
          <a:p>
            <a:pPr marL="342900" indent="-342900">
              <a:lnSpc>
                <a:spcPct val="90000"/>
              </a:lnSpc>
              <a:spcAft>
                <a:spcPts val="1200"/>
              </a:spcAft>
              <a:buClr>
                <a:schemeClr val="accent1">
                  <a:lumMod val="75000"/>
                </a:schemeClr>
              </a:buClr>
              <a:buSzPct val="80000"/>
              <a:buFont typeface="Wingdings" panose="05000000000000000000" pitchFamily="2" charset="2"/>
              <a:buChar char="q"/>
            </a:pPr>
            <a:r>
              <a:rPr lang="en-US" sz="2800" dirty="0">
                <a:latin typeface="Calibri" pitchFamily="34" charset="0"/>
                <a:cs typeface="Calibri" pitchFamily="34" charset="0"/>
              </a:rPr>
              <a:t>Mothers and peers affect habitat use.</a:t>
            </a:r>
          </a:p>
          <a:p>
            <a:pPr marL="342900" indent="-342900">
              <a:lnSpc>
                <a:spcPct val="90000"/>
              </a:lnSpc>
              <a:spcAft>
                <a:spcPts val="1200"/>
              </a:spcAft>
              <a:buClr>
                <a:schemeClr val="accent1">
                  <a:lumMod val="75000"/>
                </a:schemeClr>
              </a:buClr>
              <a:buSzPct val="80000"/>
              <a:buFont typeface="Wingdings" panose="05000000000000000000" pitchFamily="2" charset="2"/>
              <a:buChar char="q"/>
            </a:pPr>
            <a:r>
              <a:rPr lang="en-US" sz="2800" dirty="0">
                <a:latin typeface="Calibri" pitchFamily="34" charset="0"/>
                <a:cs typeface="Calibri" pitchFamily="34" charset="0"/>
              </a:rPr>
              <a:t> Animals tend to prefer habitats in which they were raised.</a:t>
            </a:r>
          </a:p>
          <a:p>
            <a:pPr marL="342900" indent="-342900">
              <a:lnSpc>
                <a:spcPct val="90000"/>
              </a:lnSpc>
              <a:spcAft>
                <a:spcPts val="1200"/>
              </a:spcAft>
              <a:buClr>
                <a:schemeClr val="accent1">
                  <a:lumMod val="75000"/>
                </a:schemeClr>
              </a:buClr>
              <a:buSzPct val="80000"/>
              <a:buFont typeface="Wingdings" panose="05000000000000000000" pitchFamily="2" charset="2"/>
              <a:buChar char="q"/>
            </a:pPr>
            <a:r>
              <a:rPr lang="en-US" sz="2800" dirty="0">
                <a:latin typeface="Calibri" pitchFamily="34" charset="0"/>
                <a:cs typeface="Calibri" pitchFamily="34" charset="0"/>
              </a:rPr>
              <a:t> As animals mature, they are increasingly influenced by peers.</a:t>
            </a:r>
          </a:p>
          <a:p>
            <a:pPr marL="342900" indent="-342900">
              <a:lnSpc>
                <a:spcPct val="90000"/>
              </a:lnSpc>
              <a:spcAft>
                <a:spcPts val="1200"/>
              </a:spcAft>
              <a:buClr>
                <a:schemeClr val="accent1">
                  <a:lumMod val="75000"/>
                </a:schemeClr>
              </a:buClr>
              <a:buSzPct val="80000"/>
              <a:buFont typeface="Wingdings" panose="05000000000000000000" pitchFamily="2" charset="2"/>
              <a:buChar char="q"/>
            </a:pPr>
            <a:r>
              <a:rPr lang="en-US" sz="2800" dirty="0">
                <a:latin typeface="Calibri" pitchFamily="34" charset="0"/>
                <a:cs typeface="Calibri" pitchFamily="34" charset="0"/>
              </a:rPr>
              <a:t> Peers are important to learn about the hazards and resources of new environments.</a:t>
            </a:r>
          </a:p>
          <a:p>
            <a:pPr marL="342900" indent="-342900">
              <a:lnSpc>
                <a:spcPct val="90000"/>
              </a:lnSpc>
              <a:spcAft>
                <a:spcPts val="1200"/>
              </a:spcAft>
              <a:buClr>
                <a:schemeClr val="accent1">
                  <a:lumMod val="75000"/>
                </a:schemeClr>
              </a:buClr>
              <a:buSzPct val="80000"/>
              <a:buFont typeface="Wingdings" panose="05000000000000000000" pitchFamily="2" charset="2"/>
              <a:buChar char="q"/>
            </a:pPr>
            <a:r>
              <a:rPr lang="en-US" sz="2800" dirty="0">
                <a:latin typeface="Calibri" pitchFamily="34" charset="0"/>
                <a:cs typeface="Calibri" pitchFamily="34" charset="0"/>
              </a:rPr>
              <a:t> Environmental changes (e.g., drought) influences habitat use.</a:t>
            </a:r>
          </a:p>
          <a:p>
            <a:pPr marL="342900" indent="-342900">
              <a:lnSpc>
                <a:spcPct val="90000"/>
              </a:lnSpc>
              <a:spcAft>
                <a:spcPts val="1200"/>
              </a:spcAft>
              <a:buClr>
                <a:schemeClr val="accent1">
                  <a:lumMod val="75000"/>
                </a:schemeClr>
              </a:buClr>
              <a:buSzPct val="80000"/>
              <a:buFont typeface="Wingdings" panose="05000000000000000000" pitchFamily="2" charset="2"/>
              <a:buChar char="q"/>
            </a:pPr>
            <a:r>
              <a:rPr lang="en-US" sz="2800" dirty="0">
                <a:latin typeface="Calibri" pitchFamily="34" charset="0"/>
                <a:cs typeface="Calibri" pitchFamily="34" charset="0"/>
              </a:rPr>
              <a:t> Social learning can sometimes be maladaptive or counterproductive.</a:t>
            </a:r>
          </a:p>
        </p:txBody>
      </p:sp>
      <p:sp>
        <p:nvSpPr>
          <p:cNvPr id="3" name="Title 2">
            <a:extLst>
              <a:ext uri="{FF2B5EF4-FFF2-40B4-BE49-F238E27FC236}">
                <a16:creationId xmlns:a16="http://schemas.microsoft.com/office/drawing/2014/main" id="{ABECE6C9-08F0-4C77-A2ED-33978394A102}"/>
              </a:ext>
            </a:extLst>
          </p:cNvPr>
          <p:cNvSpPr>
            <a:spLocks noGrp="1"/>
          </p:cNvSpPr>
          <p:nvPr>
            <p:ph type="title"/>
          </p:nvPr>
        </p:nvSpPr>
        <p:spPr/>
        <p:txBody>
          <a:bodyPr/>
          <a:lstStyle/>
          <a:p>
            <a:r>
              <a:rPr lang="en-US" dirty="0"/>
              <a:t>Social Models and Facilitation</a:t>
            </a:r>
          </a:p>
        </p:txBody>
      </p:sp>
    </p:spTree>
    <p:extLst>
      <p:ext uri="{BB962C8B-B14F-4D97-AF65-F5344CB8AC3E}">
        <p14:creationId xmlns:p14="http://schemas.microsoft.com/office/powerpoint/2010/main" val="3452942916"/>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62450" y="4818441"/>
            <a:ext cx="2895600" cy="830997"/>
          </a:xfrm>
          <a:prstGeom prst="rect">
            <a:avLst/>
          </a:prstGeom>
          <a:noFill/>
        </p:spPr>
        <p:txBody>
          <a:bodyPr wrap="square">
            <a:spAutoFit/>
          </a:bodyPr>
          <a:lstStyle/>
          <a:p>
            <a:pPr algn="ctr">
              <a:defRPr/>
            </a:pPr>
            <a:r>
              <a:rPr lang="en-US" sz="2400" dirty="0">
                <a:effectLst>
                  <a:outerShdw blurRad="38100" dist="38100" dir="2700000" algn="tl">
                    <a:srgbClr val="000000">
                      <a:alpha val="43137"/>
                    </a:srgbClr>
                  </a:outerShdw>
                </a:effectLst>
              </a:rPr>
              <a:t>41 inches of annual precipitation</a:t>
            </a:r>
          </a:p>
        </p:txBody>
      </p:sp>
      <p:sp>
        <p:nvSpPr>
          <p:cNvPr id="6" name="TextBox 5"/>
          <p:cNvSpPr txBox="1"/>
          <p:nvPr/>
        </p:nvSpPr>
        <p:spPr>
          <a:xfrm>
            <a:off x="3062450" y="2049792"/>
            <a:ext cx="2514600" cy="830997"/>
          </a:xfrm>
          <a:prstGeom prst="rect">
            <a:avLst/>
          </a:prstGeom>
          <a:noFill/>
        </p:spPr>
        <p:txBody>
          <a:bodyPr wrap="square">
            <a:spAutoFit/>
          </a:bodyPr>
          <a:lstStyle/>
          <a:p>
            <a:pPr algn="ctr">
              <a:defRPr/>
            </a:pPr>
            <a:r>
              <a:rPr lang="en-US" sz="2400" dirty="0">
                <a:effectLst>
                  <a:outerShdw blurRad="38100" dist="38100" dir="2700000" algn="tl">
                    <a:srgbClr val="000000">
                      <a:alpha val="43137"/>
                    </a:srgbClr>
                  </a:outerShdw>
                </a:effectLst>
              </a:rPr>
              <a:t>9 inches of annual precipitation</a:t>
            </a:r>
          </a:p>
        </p:txBody>
      </p:sp>
      <p:sp>
        <p:nvSpPr>
          <p:cNvPr id="40966" name="Down Arrow 6"/>
          <p:cNvSpPr>
            <a:spLocks noChangeArrowheads="1"/>
          </p:cNvSpPr>
          <p:nvPr/>
        </p:nvSpPr>
        <p:spPr bwMode="auto">
          <a:xfrm>
            <a:off x="4485421" y="3150414"/>
            <a:ext cx="484188" cy="977900"/>
          </a:xfrm>
          <a:prstGeom prst="downArrow">
            <a:avLst>
              <a:gd name="adj1" fmla="val 50000"/>
              <a:gd name="adj2" fmla="val 50024"/>
            </a:avLst>
          </a:prstGeom>
          <a:solidFill>
            <a:srgbClr val="FFFF00"/>
          </a:solidFill>
          <a:ln w="12700" algn="ctr">
            <a:solidFill>
              <a:schemeClr val="tx1"/>
            </a:solidFill>
            <a:round/>
            <a:headEnd type="none" w="sm" len="sm"/>
            <a:tailEnd type="none" w="sm" len="sm"/>
          </a:ln>
        </p:spPr>
        <p:txBody>
          <a:bodyPr/>
          <a:lstStyle/>
          <a:p>
            <a:endParaRPr lang="en-US"/>
          </a:p>
        </p:txBody>
      </p:sp>
      <p:grpSp>
        <p:nvGrpSpPr>
          <p:cNvPr id="9" name="Group 8">
            <a:extLst>
              <a:ext uri="{FF2B5EF4-FFF2-40B4-BE49-F238E27FC236}">
                <a16:creationId xmlns:a16="http://schemas.microsoft.com/office/drawing/2014/main" id="{7C88E431-7ED1-4EE8-A5F3-457F8692317E}"/>
              </a:ext>
            </a:extLst>
          </p:cNvPr>
          <p:cNvGrpSpPr/>
          <p:nvPr/>
        </p:nvGrpSpPr>
        <p:grpSpPr>
          <a:xfrm>
            <a:off x="6731000" y="3276600"/>
            <a:ext cx="5105400" cy="2895600"/>
            <a:chOff x="4724400" y="0"/>
            <a:chExt cx="5943600" cy="3429000"/>
          </a:xfrm>
        </p:grpSpPr>
        <p:grpSp>
          <p:nvGrpSpPr>
            <p:cNvPr id="2" name="Group 1">
              <a:extLst>
                <a:ext uri="{FF2B5EF4-FFF2-40B4-BE49-F238E27FC236}">
                  <a16:creationId xmlns:a16="http://schemas.microsoft.com/office/drawing/2014/main" id="{97580F89-4223-4B2F-8319-0FA195A1AB34}"/>
                </a:ext>
              </a:extLst>
            </p:cNvPr>
            <p:cNvGrpSpPr/>
            <p:nvPr/>
          </p:nvGrpSpPr>
          <p:grpSpPr>
            <a:xfrm>
              <a:off x="4724400" y="0"/>
              <a:ext cx="5943600" cy="3429000"/>
              <a:chOff x="4724400" y="0"/>
              <a:chExt cx="5943600" cy="3429000"/>
            </a:xfrm>
          </p:grpSpPr>
          <p:pic>
            <p:nvPicPr>
              <p:cNvPr id="40962" name="Picture 2" descr="MC%20Gathering%20Bulls.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24400" y="0"/>
                <a:ext cx="5943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5029201" y="2971800"/>
                <a:ext cx="1491883" cy="400110"/>
              </a:xfrm>
              <a:prstGeom prst="rect">
                <a:avLst/>
              </a:prstGeom>
              <a:noFill/>
            </p:spPr>
            <p:txBody>
              <a:bodyPr wrap="none">
                <a:spAutoFit/>
              </a:bodyPr>
              <a:lstStyle/>
              <a:p>
                <a:pPr>
                  <a:defRPr/>
                </a:pPr>
                <a:r>
                  <a:rPr lang="en-US" sz="2000" dirty="0">
                    <a:effectLst>
                      <a:outerShdw blurRad="38100" dist="38100" dir="2700000" algn="tl">
                        <a:srgbClr val="000000">
                          <a:alpha val="43137"/>
                        </a:srgbClr>
                      </a:outerShdw>
                    </a:effectLst>
                  </a:rPr>
                  <a:t>Leona, Texas</a:t>
                </a:r>
              </a:p>
            </p:txBody>
          </p:sp>
        </p:grpSp>
        <p:sp>
          <p:nvSpPr>
            <p:cNvPr id="3" name="TextBox 2">
              <a:extLst>
                <a:ext uri="{FF2B5EF4-FFF2-40B4-BE49-F238E27FC236}">
                  <a16:creationId xmlns:a16="http://schemas.microsoft.com/office/drawing/2014/main" id="{B875CC7D-AEB8-43D6-A790-0D9DECB1E7B2}"/>
                </a:ext>
              </a:extLst>
            </p:cNvPr>
            <p:cNvSpPr txBox="1"/>
            <p:nvPr/>
          </p:nvSpPr>
          <p:spPr>
            <a:xfrm>
              <a:off x="9982200" y="3171855"/>
              <a:ext cx="591829" cy="230832"/>
            </a:xfrm>
            <a:prstGeom prst="rect">
              <a:avLst/>
            </a:prstGeom>
            <a:noFill/>
          </p:spPr>
          <p:txBody>
            <a:bodyPr wrap="none" rtlCol="0">
              <a:spAutoFit/>
            </a:bodyPr>
            <a:lstStyle/>
            <a:p>
              <a:r>
                <a:rPr lang="en-US" sz="900" dirty="0">
                  <a:solidFill>
                    <a:schemeClr val="bg1"/>
                  </a:solidFill>
                </a:rPr>
                <a:t>D. Bailey</a:t>
              </a:r>
            </a:p>
          </p:txBody>
        </p:sp>
      </p:grpSp>
      <p:grpSp>
        <p:nvGrpSpPr>
          <p:cNvPr id="10" name="Group 9">
            <a:extLst>
              <a:ext uri="{FF2B5EF4-FFF2-40B4-BE49-F238E27FC236}">
                <a16:creationId xmlns:a16="http://schemas.microsoft.com/office/drawing/2014/main" id="{BD8EFA7D-BEDC-4B61-9EE3-CF10F9B052A7}"/>
              </a:ext>
            </a:extLst>
          </p:cNvPr>
          <p:cNvGrpSpPr/>
          <p:nvPr/>
        </p:nvGrpSpPr>
        <p:grpSpPr>
          <a:xfrm>
            <a:off x="6731000" y="234730"/>
            <a:ext cx="5105400" cy="2864420"/>
            <a:chOff x="6743334" y="3304749"/>
            <a:chExt cx="5105400" cy="2864420"/>
          </a:xfrm>
        </p:grpSpPr>
        <p:grpSp>
          <p:nvGrpSpPr>
            <p:cNvPr id="4" name="Group 3">
              <a:extLst>
                <a:ext uri="{FF2B5EF4-FFF2-40B4-BE49-F238E27FC236}">
                  <a16:creationId xmlns:a16="http://schemas.microsoft.com/office/drawing/2014/main" id="{2091B959-2797-4D71-926D-85202859A06A}"/>
                </a:ext>
              </a:extLst>
            </p:cNvPr>
            <p:cNvGrpSpPr/>
            <p:nvPr/>
          </p:nvGrpSpPr>
          <p:grpSpPr>
            <a:xfrm>
              <a:off x="6743334" y="3304749"/>
              <a:ext cx="5105400" cy="2864420"/>
              <a:chOff x="4724400" y="3505200"/>
              <a:chExt cx="5943600" cy="3392076"/>
            </a:xfrm>
          </p:grpSpPr>
          <p:pic>
            <p:nvPicPr>
              <p:cNvPr id="40963" name="Picture 3" descr="100_2364.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24400" y="3505200"/>
                <a:ext cx="5943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10C72DFD-08A5-44A9-9223-0DFC833030C0}"/>
                  </a:ext>
                </a:extLst>
              </p:cNvPr>
              <p:cNvSpPr txBox="1"/>
              <p:nvPr/>
            </p:nvSpPr>
            <p:spPr>
              <a:xfrm>
                <a:off x="10076171" y="6666444"/>
                <a:ext cx="591829" cy="230832"/>
              </a:xfrm>
              <a:prstGeom prst="rect">
                <a:avLst/>
              </a:prstGeom>
              <a:noFill/>
            </p:spPr>
            <p:txBody>
              <a:bodyPr wrap="none" rtlCol="0">
                <a:spAutoFit/>
              </a:bodyPr>
              <a:lstStyle/>
              <a:p>
                <a:r>
                  <a:rPr lang="en-US" sz="900" dirty="0">
                    <a:solidFill>
                      <a:schemeClr val="bg1"/>
                    </a:solidFill>
                  </a:rPr>
                  <a:t>D. Bailey</a:t>
                </a:r>
              </a:p>
            </p:txBody>
          </p:sp>
        </p:grpSp>
        <p:sp>
          <p:nvSpPr>
            <p:cNvPr id="8" name="TextBox 7"/>
            <p:cNvSpPr txBox="1"/>
            <p:nvPr/>
          </p:nvSpPr>
          <p:spPr>
            <a:xfrm>
              <a:off x="6768734" y="5752476"/>
              <a:ext cx="3397248" cy="400110"/>
            </a:xfrm>
            <a:prstGeom prst="rect">
              <a:avLst/>
            </a:prstGeom>
            <a:noFill/>
          </p:spPr>
          <p:txBody>
            <a:bodyPr wrap="square">
              <a:spAutoFit/>
            </a:bodyPr>
            <a:lstStyle/>
            <a:p>
              <a:pPr>
                <a:defRPr/>
              </a:pPr>
              <a:r>
                <a:rPr lang="en-US" sz="2000" dirty="0">
                  <a:effectLst>
                    <a:outerShdw blurRad="38100" dist="38100" dir="2700000" algn="tl">
                      <a:srgbClr val="000000">
                        <a:alpha val="43137"/>
                      </a:srgbClr>
                    </a:outerShdw>
                  </a:effectLst>
                </a:rPr>
                <a:t>Las Cruces, New Mexico</a:t>
              </a:r>
            </a:p>
          </p:txBody>
        </p:sp>
      </p:grpSp>
      <p:sp>
        <p:nvSpPr>
          <p:cNvPr id="12" name="Title 11">
            <a:extLst>
              <a:ext uri="{FF2B5EF4-FFF2-40B4-BE49-F238E27FC236}">
                <a16:creationId xmlns:a16="http://schemas.microsoft.com/office/drawing/2014/main" id="{8AE6700F-4DE8-4093-AF12-E406A46ED649}"/>
              </a:ext>
            </a:extLst>
          </p:cNvPr>
          <p:cNvSpPr>
            <a:spLocks noGrp="1"/>
          </p:cNvSpPr>
          <p:nvPr>
            <p:ph type="title"/>
          </p:nvPr>
        </p:nvSpPr>
        <p:spPr/>
        <p:txBody>
          <a:bodyPr/>
          <a:lstStyle/>
          <a:p>
            <a:r>
              <a:rPr lang="en-US" dirty="0">
                <a:solidFill>
                  <a:schemeClr val="accent1">
                    <a:lumMod val="75000"/>
                  </a:schemeClr>
                </a:solidFill>
              </a:rPr>
              <a:t>Individual Experience</a:t>
            </a:r>
          </a:p>
        </p:txBody>
      </p:sp>
      <p:sp>
        <p:nvSpPr>
          <p:cNvPr id="16" name="Down Arrow 6">
            <a:extLst>
              <a:ext uri="{FF2B5EF4-FFF2-40B4-BE49-F238E27FC236}">
                <a16:creationId xmlns:a16="http://schemas.microsoft.com/office/drawing/2014/main" id="{2BF67C4B-FE46-4F35-9241-53ECDFACBB5E}"/>
              </a:ext>
            </a:extLst>
          </p:cNvPr>
          <p:cNvSpPr>
            <a:spLocks noChangeArrowheads="1"/>
          </p:cNvSpPr>
          <p:nvPr/>
        </p:nvSpPr>
        <p:spPr bwMode="auto">
          <a:xfrm rot="10800000">
            <a:off x="3572731" y="3166294"/>
            <a:ext cx="484188" cy="977900"/>
          </a:xfrm>
          <a:prstGeom prst="downArrow">
            <a:avLst>
              <a:gd name="adj1" fmla="val 50000"/>
              <a:gd name="adj2" fmla="val 50024"/>
            </a:avLst>
          </a:prstGeom>
          <a:solidFill>
            <a:srgbClr val="FFFF00"/>
          </a:solidFill>
          <a:ln w="12700" algn="ctr">
            <a:solidFill>
              <a:schemeClr val="tx1"/>
            </a:solidFill>
            <a:round/>
            <a:headEnd type="none" w="sm" len="sm"/>
            <a:tailEnd type="none" w="sm" len="sm"/>
          </a:ln>
        </p:spPr>
        <p:txBody>
          <a:bodyPr/>
          <a:lstStyle/>
          <a:p>
            <a:endParaRPr lang="en-US"/>
          </a:p>
        </p:txBody>
      </p:sp>
      <p:sp>
        <p:nvSpPr>
          <p:cNvPr id="13" name="TextBox 12">
            <a:extLst>
              <a:ext uri="{FF2B5EF4-FFF2-40B4-BE49-F238E27FC236}">
                <a16:creationId xmlns:a16="http://schemas.microsoft.com/office/drawing/2014/main" id="{28294E02-D0E9-4FE3-869E-D2DDA482D91D}"/>
              </a:ext>
            </a:extLst>
          </p:cNvPr>
          <p:cNvSpPr txBox="1"/>
          <p:nvPr/>
        </p:nvSpPr>
        <p:spPr>
          <a:xfrm>
            <a:off x="569603" y="6481465"/>
            <a:ext cx="4183068" cy="369332"/>
          </a:xfrm>
          <a:prstGeom prst="rect">
            <a:avLst/>
          </a:prstGeom>
          <a:noFill/>
        </p:spPr>
        <p:txBody>
          <a:bodyPr wrap="none" rtlCol="0">
            <a:spAutoFit/>
          </a:bodyPr>
          <a:lstStyle/>
          <a:p>
            <a:r>
              <a:rPr lang="en-US" dirty="0">
                <a:solidFill>
                  <a:schemeClr val="bg1"/>
                </a:solidFill>
              </a:rPr>
              <a:t>Derek Bailey, New Mexico State  University</a:t>
            </a:r>
          </a:p>
        </p:txBody>
      </p:sp>
    </p:spTree>
    <p:extLst>
      <p:ext uri="{BB962C8B-B14F-4D97-AF65-F5344CB8AC3E}">
        <p14:creationId xmlns:p14="http://schemas.microsoft.com/office/powerpoint/2010/main" val="291505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6" name="Text Box 4"/>
          <p:cNvSpPr txBox="1">
            <a:spLocks noChangeArrowheads="1"/>
          </p:cNvSpPr>
          <p:nvPr/>
        </p:nvSpPr>
        <p:spPr bwMode="auto">
          <a:xfrm>
            <a:off x="1163782" y="1777425"/>
            <a:ext cx="104601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sz="3200" dirty="0">
                <a:solidFill>
                  <a:srgbClr val="0070C0"/>
                </a:solidFill>
              </a:rPr>
              <a:t>Cows from New Mexico were moved to Texas for 3 years</a:t>
            </a:r>
          </a:p>
        </p:txBody>
      </p:sp>
      <p:grpSp>
        <p:nvGrpSpPr>
          <p:cNvPr id="2" name="Group 1">
            <a:extLst>
              <a:ext uri="{FF2B5EF4-FFF2-40B4-BE49-F238E27FC236}">
                <a16:creationId xmlns:a16="http://schemas.microsoft.com/office/drawing/2014/main" id="{2BD6CF87-7DEF-42C0-9531-0A87D70E4F51}"/>
              </a:ext>
            </a:extLst>
          </p:cNvPr>
          <p:cNvGrpSpPr/>
          <p:nvPr/>
        </p:nvGrpSpPr>
        <p:grpSpPr>
          <a:xfrm>
            <a:off x="4495800" y="2971800"/>
            <a:ext cx="4343400" cy="3276599"/>
            <a:chOff x="2473591" y="2868400"/>
            <a:chExt cx="4343400" cy="3276599"/>
          </a:xfrm>
        </p:grpSpPr>
        <p:pic>
          <p:nvPicPr>
            <p:cNvPr id="39938" name="Picture 2" descr="us"/>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5833" t="44800" r="36667" b="2453"/>
            <a:stretch/>
          </p:blipFill>
          <p:spPr bwMode="auto">
            <a:xfrm>
              <a:off x="2473591" y="2868400"/>
              <a:ext cx="4343400" cy="327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4835" name="Line 3"/>
            <p:cNvSpPr>
              <a:spLocks noChangeShapeType="1"/>
            </p:cNvSpPr>
            <p:nvPr/>
          </p:nvSpPr>
          <p:spPr bwMode="auto">
            <a:xfrm>
              <a:off x="3845191" y="4697200"/>
              <a:ext cx="1905000" cy="76200"/>
            </a:xfrm>
            <a:prstGeom prst="line">
              <a:avLst/>
            </a:prstGeom>
            <a:noFill/>
            <a:ln w="50800">
              <a:solidFill>
                <a:srgbClr val="0070C0"/>
              </a:solidFill>
              <a:round/>
              <a:headEnd type="stealth" w="lg" len="lg"/>
              <a:tailEnd type="stealth" w="lg" len="lg"/>
            </a:ln>
            <a:extLst>
              <a:ext uri="{909E8E84-426E-40DD-AFC4-6F175D3DCCD1}">
                <a14:hiddenFill xmlns:a14="http://schemas.microsoft.com/office/drawing/2010/main">
                  <a:noFill/>
                </a14:hiddenFill>
              </a:ext>
            </a:extLst>
          </p:spPr>
          <p:txBody>
            <a:bodyPr/>
            <a:lstStyle/>
            <a:p>
              <a:endParaRPr lang="en-US"/>
            </a:p>
          </p:txBody>
        </p:sp>
        <p:sp>
          <p:nvSpPr>
            <p:cNvPr id="504837" name="Line 5"/>
            <p:cNvSpPr>
              <a:spLocks noChangeShapeType="1"/>
            </p:cNvSpPr>
            <p:nvPr/>
          </p:nvSpPr>
          <p:spPr bwMode="auto">
            <a:xfrm flipH="1" flipV="1">
              <a:off x="3845191" y="4544800"/>
              <a:ext cx="1905000" cy="76200"/>
            </a:xfrm>
            <a:prstGeom prst="line">
              <a:avLst/>
            </a:prstGeom>
            <a:noFill/>
            <a:ln w="50800">
              <a:solidFill>
                <a:srgbClr val="7030A0"/>
              </a:solidFill>
              <a:round/>
              <a:headEnd type="none" w="sm" len="sm"/>
              <a:tailEnd type="stealth" w="lg" len="lg"/>
            </a:ln>
            <a:extLst>
              <a:ext uri="{909E8E84-426E-40DD-AFC4-6F175D3DCCD1}">
                <a14:hiddenFill xmlns:a14="http://schemas.microsoft.com/office/drawing/2010/main">
                  <a:noFill/>
                </a14:hiddenFill>
              </a:ext>
            </a:extLst>
          </p:spPr>
          <p:txBody>
            <a:bodyPr/>
            <a:lstStyle/>
            <a:p>
              <a:endParaRPr lang="en-US"/>
            </a:p>
          </p:txBody>
        </p:sp>
      </p:grpSp>
      <p:sp>
        <p:nvSpPr>
          <p:cNvPr id="504838" name="Text Box 6"/>
          <p:cNvSpPr txBox="1">
            <a:spLocks noChangeArrowheads="1"/>
          </p:cNvSpPr>
          <p:nvPr/>
        </p:nvSpPr>
        <p:spPr bwMode="auto">
          <a:xfrm>
            <a:off x="1163782" y="2249269"/>
            <a:ext cx="9376606" cy="646331"/>
          </a:xfrm>
          <a:prstGeom prst="rect">
            <a:avLst/>
          </a:prstGeom>
          <a:noFill/>
          <a:ln w="12700">
            <a:noFill/>
            <a:miter lim="800000"/>
            <a:headEnd type="none" w="sm" len="sm"/>
            <a:tailEnd type="none" w="sm" len="sm"/>
          </a:ln>
          <a:effectLst/>
        </p:spPr>
        <p:txBody>
          <a:bodyPr wrap="none">
            <a:spAutoFit/>
          </a:bodyPr>
          <a:lstStyle/>
          <a:p>
            <a:pPr>
              <a:defRPr/>
            </a:pPr>
            <a:r>
              <a:rPr lang="en-US" sz="3600" dirty="0">
                <a:solidFill>
                  <a:srgbClr val="7030A0"/>
                </a:solidFill>
                <a:effectLst>
                  <a:outerShdw blurRad="38100" dist="38100" dir="2700000" algn="tl">
                    <a:srgbClr val="C0C0C0"/>
                  </a:outerShdw>
                </a:effectLst>
              </a:rPr>
              <a:t>Cows from Texas were moved to the New Mexico</a:t>
            </a:r>
            <a:endParaRPr lang="en-US" sz="2800" dirty="0">
              <a:solidFill>
                <a:srgbClr val="7030A0"/>
              </a:solidFill>
            </a:endParaRPr>
          </a:p>
        </p:txBody>
      </p:sp>
      <p:sp>
        <p:nvSpPr>
          <p:cNvPr id="3" name="Title 2">
            <a:extLst>
              <a:ext uri="{FF2B5EF4-FFF2-40B4-BE49-F238E27FC236}">
                <a16:creationId xmlns:a16="http://schemas.microsoft.com/office/drawing/2014/main" id="{6D01C616-83F9-47BC-8C71-A69780DCC11C}"/>
              </a:ext>
            </a:extLst>
          </p:cNvPr>
          <p:cNvSpPr>
            <a:spLocks noGrp="1"/>
          </p:cNvSpPr>
          <p:nvPr>
            <p:ph type="title"/>
          </p:nvPr>
        </p:nvSpPr>
        <p:spPr/>
        <p:txBody>
          <a:bodyPr/>
          <a:lstStyle/>
          <a:p>
            <a:r>
              <a:rPr lang="en-US" dirty="0">
                <a:solidFill>
                  <a:schemeClr val="accent1">
                    <a:lumMod val="75000"/>
                  </a:schemeClr>
                </a:solidFill>
              </a:rPr>
              <a:t>Individual Experience Matters</a:t>
            </a:r>
          </a:p>
        </p:txBody>
      </p:sp>
    </p:spTree>
    <p:extLst>
      <p:ext uri="{BB962C8B-B14F-4D97-AF65-F5344CB8AC3E}">
        <p14:creationId xmlns:p14="http://schemas.microsoft.com/office/powerpoint/2010/main" val="4168102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 descr="winter 06 dem.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2590801" y="457201"/>
            <a:ext cx="1312154" cy="1569660"/>
          </a:xfrm>
          <a:prstGeom prst="rect">
            <a:avLst/>
          </a:prstGeom>
          <a:solidFill>
            <a:srgbClr val="C0C0C0"/>
          </a:solidFill>
          <a:ln w="12700">
            <a:noFill/>
            <a:miter lim="800000"/>
            <a:headEnd type="none" w="sm" len="sm"/>
            <a:tailEnd type="none" w="sm" len="sm"/>
          </a:ln>
          <a:effectLst/>
        </p:spPr>
        <p:txBody>
          <a:bodyPr wrap="none">
            <a:spAutoFit/>
          </a:bodyPr>
          <a:lstStyle/>
          <a:p>
            <a:pPr>
              <a:defRPr/>
            </a:pPr>
            <a:r>
              <a:rPr lang="en-US" sz="3200" dirty="0">
                <a:solidFill>
                  <a:srgbClr val="7030A0"/>
                </a:solidFill>
              </a:rPr>
              <a:t>Naïve</a:t>
            </a:r>
            <a:r>
              <a:rPr lang="en-US" sz="3200" dirty="0">
                <a:solidFill>
                  <a:srgbClr val="FF0000"/>
                </a:solidFill>
              </a:rPr>
              <a:t> </a:t>
            </a:r>
          </a:p>
          <a:p>
            <a:pPr>
              <a:defRPr/>
            </a:pPr>
            <a:r>
              <a:rPr lang="en-US" sz="3200" dirty="0">
                <a:solidFill>
                  <a:srgbClr val="FF0000"/>
                </a:solidFill>
              </a:rPr>
              <a:t>Native</a:t>
            </a:r>
          </a:p>
          <a:p>
            <a:pPr>
              <a:defRPr/>
            </a:pPr>
            <a:r>
              <a:rPr lang="en-US" sz="3200" dirty="0">
                <a:solidFill>
                  <a:srgbClr val="00FFFF"/>
                </a:solidFill>
              </a:rPr>
              <a:t>Tourist</a:t>
            </a:r>
          </a:p>
        </p:txBody>
      </p:sp>
      <p:sp>
        <p:nvSpPr>
          <p:cNvPr id="4" name="TextBox 3"/>
          <p:cNvSpPr txBox="1"/>
          <p:nvPr/>
        </p:nvSpPr>
        <p:spPr>
          <a:xfrm>
            <a:off x="1905001" y="6172201"/>
            <a:ext cx="4303101" cy="523220"/>
          </a:xfrm>
          <a:prstGeom prst="rect">
            <a:avLst/>
          </a:prstGeom>
          <a:solidFill>
            <a:srgbClr val="B2B2B2"/>
          </a:solidFill>
        </p:spPr>
        <p:txBody>
          <a:bodyPr wrap="none">
            <a:spAutoFit/>
          </a:bodyPr>
          <a:lstStyle/>
          <a:p>
            <a:pPr>
              <a:defRPr/>
            </a:pPr>
            <a:r>
              <a:rPr lang="en-US" sz="2800" dirty="0">
                <a:solidFill>
                  <a:schemeClr val="bg1"/>
                </a:solidFill>
                <a:effectLst>
                  <a:outerShdw blurRad="38100" dist="38100" dir="2700000" algn="tl">
                    <a:srgbClr val="000000">
                      <a:alpha val="43137"/>
                    </a:srgbClr>
                  </a:outerShdw>
                </a:effectLst>
              </a:rPr>
              <a:t>Winter- Back in New Mexico</a:t>
            </a:r>
          </a:p>
        </p:txBody>
      </p:sp>
      <p:sp>
        <p:nvSpPr>
          <p:cNvPr id="5" name="TextBox 4"/>
          <p:cNvSpPr txBox="1"/>
          <p:nvPr/>
        </p:nvSpPr>
        <p:spPr>
          <a:xfrm>
            <a:off x="7086601" y="228600"/>
            <a:ext cx="3194785" cy="3108543"/>
          </a:xfrm>
          <a:prstGeom prst="rect">
            <a:avLst/>
          </a:prstGeom>
          <a:solidFill>
            <a:srgbClr val="B2B2B2"/>
          </a:solidFill>
        </p:spPr>
        <p:txBody>
          <a:bodyPr wrap="none">
            <a:spAutoFit/>
          </a:bodyPr>
          <a:lstStyle/>
          <a:p>
            <a:pPr>
              <a:defRPr/>
            </a:pPr>
            <a:r>
              <a:rPr lang="en-US" sz="2000" dirty="0">
                <a:solidFill>
                  <a:schemeClr val="bg1"/>
                </a:solidFill>
                <a:effectLst>
                  <a:outerShdw blurRad="38100" dist="38100" dir="2700000" algn="tl">
                    <a:srgbClr val="000000">
                      <a:alpha val="43137"/>
                    </a:srgbClr>
                  </a:outerShdw>
                </a:effectLst>
              </a:rPr>
              <a:t>Average distance to water, m</a:t>
            </a:r>
          </a:p>
          <a:p>
            <a:pPr>
              <a:defRPr/>
            </a:pPr>
            <a:endParaRPr lang="en-US" sz="2000" dirty="0">
              <a:effectLst>
                <a:outerShdw blurRad="38100" dist="38100" dir="2700000" algn="tl">
                  <a:srgbClr val="000000">
                    <a:alpha val="43137"/>
                  </a:srgbClr>
                </a:outerShdw>
              </a:effectLst>
            </a:endParaRPr>
          </a:p>
          <a:p>
            <a:pPr>
              <a:defRPr/>
            </a:pPr>
            <a:r>
              <a:rPr lang="en-US" sz="2400" dirty="0">
                <a:solidFill>
                  <a:srgbClr val="660066"/>
                </a:solidFill>
              </a:rPr>
              <a:t>Naïve       726</a:t>
            </a:r>
          </a:p>
          <a:p>
            <a:pPr>
              <a:defRPr/>
            </a:pPr>
            <a:r>
              <a:rPr lang="en-US" sz="2400" dirty="0">
                <a:solidFill>
                  <a:srgbClr val="FF0000"/>
                </a:solidFill>
              </a:rPr>
              <a:t>Native    1468</a:t>
            </a:r>
          </a:p>
          <a:p>
            <a:pPr>
              <a:defRPr/>
            </a:pPr>
            <a:r>
              <a:rPr lang="en-US" sz="2400" dirty="0">
                <a:solidFill>
                  <a:srgbClr val="00FFFF"/>
                </a:solidFill>
              </a:rPr>
              <a:t>Tourist     941</a:t>
            </a:r>
          </a:p>
          <a:p>
            <a:pPr>
              <a:defRPr/>
            </a:pPr>
            <a:r>
              <a:rPr lang="en-US" sz="2400" dirty="0">
                <a:solidFill>
                  <a:schemeClr val="bg1"/>
                </a:solidFill>
              </a:rPr>
              <a:t>SE             86</a:t>
            </a:r>
          </a:p>
          <a:p>
            <a:pPr>
              <a:defRPr/>
            </a:pPr>
            <a:endParaRPr lang="en-US" sz="2000" dirty="0">
              <a:effectLst>
                <a:outerShdw blurRad="38100" dist="38100" dir="2700000" algn="tl">
                  <a:srgbClr val="000000">
                    <a:alpha val="43137"/>
                  </a:srgbClr>
                </a:outerShdw>
              </a:effectLst>
            </a:endParaRPr>
          </a:p>
          <a:p>
            <a:pPr>
              <a:defRPr/>
            </a:pPr>
            <a:r>
              <a:rPr lang="en-US" sz="2000" dirty="0">
                <a:solidFill>
                  <a:srgbClr val="660066"/>
                </a:solidFill>
              </a:rPr>
              <a:t>Naïve</a:t>
            </a:r>
            <a:r>
              <a:rPr lang="en-US" sz="2000" dirty="0">
                <a:solidFill>
                  <a:schemeClr val="bg1"/>
                </a:solidFill>
                <a:effectLst>
                  <a:outerShdw blurRad="38100" dist="38100" dir="2700000" algn="tl">
                    <a:srgbClr val="000000">
                      <a:alpha val="43137"/>
                    </a:srgbClr>
                  </a:outerShdw>
                </a:effectLst>
              </a:rPr>
              <a:t> </a:t>
            </a:r>
            <a:r>
              <a:rPr lang="en-US" sz="2000" dirty="0" err="1">
                <a:solidFill>
                  <a:schemeClr val="bg1"/>
                </a:solidFill>
                <a:effectLst>
                  <a:outerShdw blurRad="38100" dist="38100" dir="2700000" algn="tl">
                    <a:srgbClr val="000000">
                      <a:alpha val="43137"/>
                    </a:srgbClr>
                  </a:outerShdw>
                </a:effectLst>
              </a:rPr>
              <a:t>vs</a:t>
            </a:r>
            <a:r>
              <a:rPr lang="en-US" sz="2000" dirty="0">
                <a:solidFill>
                  <a:schemeClr val="bg1"/>
                </a:solidFill>
                <a:effectLst>
                  <a:outerShdw blurRad="38100" dist="38100" dir="2700000" algn="tl">
                    <a:srgbClr val="000000">
                      <a:alpha val="43137"/>
                    </a:srgbClr>
                  </a:outerShdw>
                </a:effectLst>
              </a:rPr>
              <a:t> Others   </a:t>
            </a:r>
            <a:r>
              <a:rPr lang="en-US" sz="2000" i="1" dirty="0">
                <a:solidFill>
                  <a:schemeClr val="bg1"/>
                </a:solidFill>
                <a:effectLst>
                  <a:outerShdw blurRad="38100" dist="38100" dir="2700000" algn="tl">
                    <a:srgbClr val="000000">
                      <a:alpha val="43137"/>
                    </a:srgbClr>
                  </a:outerShdw>
                </a:effectLst>
              </a:rPr>
              <a:t>P</a:t>
            </a:r>
            <a:r>
              <a:rPr lang="en-US" sz="2000" dirty="0">
                <a:solidFill>
                  <a:schemeClr val="bg1"/>
                </a:solidFill>
                <a:effectLst>
                  <a:outerShdw blurRad="38100" dist="38100" dir="2700000" algn="tl">
                    <a:srgbClr val="000000">
                      <a:alpha val="43137"/>
                    </a:srgbClr>
                  </a:outerShdw>
                </a:effectLst>
              </a:rPr>
              <a:t> = 0.04</a:t>
            </a:r>
          </a:p>
          <a:p>
            <a:pPr>
              <a:defRPr/>
            </a:pPr>
            <a:r>
              <a:rPr lang="en-US" sz="2000" dirty="0">
                <a:solidFill>
                  <a:srgbClr val="FF0000"/>
                </a:solidFill>
              </a:rPr>
              <a:t>Native</a:t>
            </a:r>
            <a:r>
              <a:rPr lang="en-US" sz="2000" dirty="0">
                <a:solidFill>
                  <a:schemeClr val="bg1"/>
                </a:solidFill>
                <a:effectLst>
                  <a:outerShdw blurRad="38100" dist="38100" dir="2700000" algn="tl">
                    <a:srgbClr val="000000">
                      <a:alpha val="43137"/>
                    </a:srgbClr>
                  </a:outerShdw>
                </a:effectLst>
              </a:rPr>
              <a:t> </a:t>
            </a:r>
            <a:r>
              <a:rPr lang="en-US" sz="2000" dirty="0" err="1">
                <a:solidFill>
                  <a:schemeClr val="bg1"/>
                </a:solidFill>
                <a:effectLst>
                  <a:outerShdw blurRad="38100" dist="38100" dir="2700000" algn="tl">
                    <a:srgbClr val="000000">
                      <a:alpha val="43137"/>
                    </a:srgbClr>
                  </a:outerShdw>
                </a:effectLst>
              </a:rPr>
              <a:t>vs</a:t>
            </a:r>
            <a:r>
              <a:rPr lang="en-US" sz="2000" dirty="0">
                <a:solidFill>
                  <a:schemeClr val="bg1"/>
                </a:solidFill>
                <a:effectLst>
                  <a:outerShdw blurRad="38100" dist="38100" dir="2700000" algn="tl">
                    <a:srgbClr val="000000">
                      <a:alpha val="43137"/>
                    </a:srgbClr>
                  </a:outerShdw>
                </a:effectLst>
              </a:rPr>
              <a:t> Others  </a:t>
            </a:r>
            <a:r>
              <a:rPr lang="en-US" sz="2000" i="1" dirty="0">
                <a:solidFill>
                  <a:schemeClr val="bg1"/>
                </a:solidFill>
                <a:effectLst>
                  <a:outerShdw blurRad="38100" dist="38100" dir="2700000" algn="tl">
                    <a:srgbClr val="000000">
                      <a:alpha val="43137"/>
                    </a:srgbClr>
                  </a:outerShdw>
                </a:effectLst>
              </a:rPr>
              <a:t>P</a:t>
            </a:r>
            <a:r>
              <a:rPr lang="en-US" sz="2000" dirty="0">
                <a:solidFill>
                  <a:schemeClr val="bg1"/>
                </a:solidFill>
                <a:effectLst>
                  <a:outerShdw blurRad="38100" dist="38100" dir="2700000" algn="tl">
                    <a:srgbClr val="000000">
                      <a:alpha val="43137"/>
                    </a:srgbClr>
                  </a:outerShdw>
                </a:effectLst>
              </a:rPr>
              <a:t> = 0.03</a:t>
            </a:r>
          </a:p>
        </p:txBody>
      </p:sp>
      <p:sp>
        <p:nvSpPr>
          <p:cNvPr id="6" name="TextBox 5"/>
          <p:cNvSpPr txBox="1"/>
          <p:nvPr/>
        </p:nvSpPr>
        <p:spPr>
          <a:xfrm>
            <a:off x="4267201" y="3352800"/>
            <a:ext cx="601447" cy="400110"/>
          </a:xfrm>
          <a:prstGeom prst="rect">
            <a:avLst/>
          </a:prstGeom>
          <a:solidFill>
            <a:srgbClr val="B2B2B2"/>
          </a:solidFill>
        </p:spPr>
        <p:txBody>
          <a:bodyPr wrap="none">
            <a:spAutoFit/>
          </a:bodyPr>
          <a:lstStyle/>
          <a:p>
            <a:pPr>
              <a:defRPr/>
            </a:pPr>
            <a:r>
              <a:rPr lang="en-US" sz="2000" dirty="0">
                <a:solidFill>
                  <a:srgbClr val="0000FF"/>
                </a:solidFill>
                <a:effectLst>
                  <a:outerShdw blurRad="38100" dist="38100" dir="2700000" algn="tl">
                    <a:srgbClr val="000000">
                      <a:alpha val="43137"/>
                    </a:srgbClr>
                  </a:outerShdw>
                </a:effectLst>
              </a:rPr>
              <a:t>H</a:t>
            </a:r>
            <a:r>
              <a:rPr lang="en-US" sz="2000" baseline="-25000" dirty="0">
                <a:solidFill>
                  <a:srgbClr val="0000FF"/>
                </a:solidFill>
                <a:effectLst>
                  <a:outerShdw blurRad="38100" dist="38100" dir="2700000" algn="tl">
                    <a:srgbClr val="000000">
                      <a:alpha val="43137"/>
                    </a:srgbClr>
                  </a:outerShdw>
                </a:effectLst>
              </a:rPr>
              <a:t>2</a:t>
            </a:r>
            <a:r>
              <a:rPr lang="en-US" sz="2000" dirty="0">
                <a:solidFill>
                  <a:srgbClr val="0000FF"/>
                </a:solidFill>
                <a:effectLst>
                  <a:outerShdw blurRad="38100" dist="38100" dir="2700000" algn="tl">
                    <a:srgbClr val="000000">
                      <a:alpha val="43137"/>
                    </a:srgbClr>
                  </a:outerShdw>
                </a:effectLst>
              </a:rPr>
              <a:t>O</a:t>
            </a:r>
          </a:p>
        </p:txBody>
      </p:sp>
      <p:sp>
        <p:nvSpPr>
          <p:cNvPr id="7" name="TextBox 6"/>
          <p:cNvSpPr txBox="1"/>
          <p:nvPr/>
        </p:nvSpPr>
        <p:spPr>
          <a:xfrm>
            <a:off x="6248401" y="1752600"/>
            <a:ext cx="601447" cy="400110"/>
          </a:xfrm>
          <a:prstGeom prst="rect">
            <a:avLst/>
          </a:prstGeom>
          <a:solidFill>
            <a:srgbClr val="B2B2B2"/>
          </a:solidFill>
        </p:spPr>
        <p:txBody>
          <a:bodyPr wrap="none">
            <a:spAutoFit/>
          </a:bodyPr>
          <a:lstStyle/>
          <a:p>
            <a:pPr>
              <a:defRPr/>
            </a:pPr>
            <a:r>
              <a:rPr lang="en-US" sz="2000" dirty="0">
                <a:solidFill>
                  <a:srgbClr val="0000FF"/>
                </a:solidFill>
                <a:effectLst>
                  <a:outerShdw blurRad="38100" dist="38100" dir="2700000" algn="tl">
                    <a:srgbClr val="000000">
                      <a:alpha val="43137"/>
                    </a:srgbClr>
                  </a:outerShdw>
                </a:effectLst>
              </a:rPr>
              <a:t>H</a:t>
            </a:r>
            <a:r>
              <a:rPr lang="en-US" sz="2000" baseline="-25000" dirty="0">
                <a:solidFill>
                  <a:srgbClr val="0000FF"/>
                </a:solidFill>
                <a:effectLst>
                  <a:outerShdw blurRad="38100" dist="38100" dir="2700000" algn="tl">
                    <a:srgbClr val="000000">
                      <a:alpha val="43137"/>
                    </a:srgbClr>
                  </a:outerShdw>
                </a:effectLst>
              </a:rPr>
              <a:t>2</a:t>
            </a:r>
            <a:r>
              <a:rPr lang="en-US" sz="2000" dirty="0">
                <a:solidFill>
                  <a:srgbClr val="0000FF"/>
                </a:solidFill>
                <a:effectLst>
                  <a:outerShdw blurRad="38100" dist="38100" dir="2700000" algn="tl">
                    <a:srgbClr val="000000">
                      <a:alpha val="43137"/>
                    </a:srgbClr>
                  </a:outerShdw>
                </a:effectLst>
              </a:rPr>
              <a:t>O</a:t>
            </a:r>
          </a:p>
        </p:txBody>
      </p:sp>
      <p:sp>
        <p:nvSpPr>
          <p:cNvPr id="8" name="TextBox 7"/>
          <p:cNvSpPr txBox="1"/>
          <p:nvPr/>
        </p:nvSpPr>
        <p:spPr>
          <a:xfrm>
            <a:off x="9753601" y="4038600"/>
            <a:ext cx="601447" cy="400110"/>
          </a:xfrm>
          <a:prstGeom prst="rect">
            <a:avLst/>
          </a:prstGeom>
          <a:solidFill>
            <a:srgbClr val="B2B2B2"/>
          </a:solidFill>
        </p:spPr>
        <p:txBody>
          <a:bodyPr wrap="none">
            <a:spAutoFit/>
          </a:bodyPr>
          <a:lstStyle/>
          <a:p>
            <a:pPr>
              <a:defRPr/>
            </a:pPr>
            <a:r>
              <a:rPr lang="en-US" sz="2000" dirty="0">
                <a:solidFill>
                  <a:srgbClr val="0000FF"/>
                </a:solidFill>
                <a:effectLst>
                  <a:outerShdw blurRad="38100" dist="38100" dir="2700000" algn="tl">
                    <a:srgbClr val="000000">
                      <a:alpha val="43137"/>
                    </a:srgbClr>
                  </a:outerShdw>
                </a:effectLst>
              </a:rPr>
              <a:t>H</a:t>
            </a:r>
            <a:r>
              <a:rPr lang="en-US" sz="2000" baseline="-25000" dirty="0">
                <a:solidFill>
                  <a:srgbClr val="0000FF"/>
                </a:solidFill>
                <a:effectLst>
                  <a:outerShdw blurRad="38100" dist="38100" dir="2700000" algn="tl">
                    <a:srgbClr val="000000">
                      <a:alpha val="43137"/>
                    </a:srgbClr>
                  </a:outerShdw>
                </a:effectLst>
              </a:rPr>
              <a:t>2</a:t>
            </a:r>
            <a:r>
              <a:rPr lang="en-US" sz="2000" dirty="0">
                <a:solidFill>
                  <a:srgbClr val="0000FF"/>
                </a:solidFill>
                <a:effectLst>
                  <a:outerShdw blurRad="38100" dist="38100" dir="2700000" algn="tl">
                    <a:srgbClr val="000000">
                      <a:alpha val="43137"/>
                    </a:srgbClr>
                  </a:outerShdw>
                </a:effectLst>
              </a:rPr>
              <a:t>O</a:t>
            </a:r>
          </a:p>
        </p:txBody>
      </p:sp>
      <p:cxnSp>
        <p:nvCxnSpPr>
          <p:cNvPr id="44041" name="Straight Arrow Connector 9"/>
          <p:cNvCxnSpPr>
            <a:cxnSpLocks noChangeShapeType="1"/>
          </p:cNvCxnSpPr>
          <p:nvPr/>
        </p:nvCxnSpPr>
        <p:spPr bwMode="auto">
          <a:xfrm rot="16200000" flipV="1">
            <a:off x="5981700" y="1562100"/>
            <a:ext cx="228600" cy="152400"/>
          </a:xfrm>
          <a:prstGeom prst="straightConnector1">
            <a:avLst/>
          </a:prstGeom>
          <a:noFill/>
          <a:ln w="254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cxnSp>
        <p:nvCxnSpPr>
          <p:cNvPr id="44042" name="Straight Arrow Connector 11"/>
          <p:cNvCxnSpPr>
            <a:cxnSpLocks noChangeShapeType="1"/>
          </p:cNvCxnSpPr>
          <p:nvPr/>
        </p:nvCxnSpPr>
        <p:spPr bwMode="auto">
          <a:xfrm rot="10800000" flipV="1">
            <a:off x="3962400" y="3581400"/>
            <a:ext cx="228600" cy="152400"/>
          </a:xfrm>
          <a:prstGeom prst="straightConnector1">
            <a:avLst/>
          </a:prstGeom>
          <a:noFill/>
          <a:ln w="254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cxnSp>
        <p:nvCxnSpPr>
          <p:cNvPr id="44043" name="Straight Arrow Connector 13"/>
          <p:cNvCxnSpPr>
            <a:cxnSpLocks noChangeShapeType="1"/>
          </p:cNvCxnSpPr>
          <p:nvPr/>
        </p:nvCxnSpPr>
        <p:spPr bwMode="auto">
          <a:xfrm rot="5400000">
            <a:off x="9448800" y="4495800"/>
            <a:ext cx="228600" cy="228600"/>
          </a:xfrm>
          <a:prstGeom prst="straightConnector1">
            <a:avLst/>
          </a:prstGeom>
          <a:noFill/>
          <a:ln w="254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04238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88082" y="2582777"/>
            <a:ext cx="8014949" cy="2660839"/>
            <a:chOff x="63351" y="2243457"/>
            <a:chExt cx="8611440" cy="3104995"/>
          </a:xfrm>
        </p:grpSpPr>
        <p:sp>
          <p:nvSpPr>
            <p:cNvPr id="9218" name="Oval 2"/>
            <p:cNvSpPr>
              <a:spLocks noChangeArrowheads="1"/>
            </p:cNvSpPr>
            <p:nvPr/>
          </p:nvSpPr>
          <p:spPr bwMode="auto">
            <a:xfrm>
              <a:off x="7030141" y="2243457"/>
              <a:ext cx="1587500" cy="1397000"/>
            </a:xfrm>
            <a:prstGeom prst="ellipse">
              <a:avLst/>
            </a:prstGeom>
            <a:solidFill>
              <a:srgbClr val="CCFFCC"/>
            </a:solidFill>
            <a:ln w="9525">
              <a:solidFill>
                <a:srgbClr val="008000"/>
              </a:solidFill>
              <a:round/>
              <a:headEnd/>
              <a:tailEnd/>
            </a:ln>
          </p:spPr>
          <p:txBody>
            <a:bodyPr wrap="none" anchor="ctr"/>
            <a:lstStyle/>
            <a:p>
              <a:pPr algn="ctr" eaLnBrk="1" hangingPunct="1"/>
              <a:r>
                <a:rPr lang="en-US" b="1" dirty="0">
                  <a:latin typeface="Arial" charset="0"/>
                </a:rPr>
                <a:t>Preference</a:t>
              </a:r>
            </a:p>
          </p:txBody>
        </p:sp>
        <p:sp>
          <p:nvSpPr>
            <p:cNvPr id="9219" name="Oval 3"/>
            <p:cNvSpPr>
              <a:spLocks noChangeArrowheads="1"/>
            </p:cNvSpPr>
            <p:nvPr/>
          </p:nvSpPr>
          <p:spPr bwMode="auto">
            <a:xfrm>
              <a:off x="6972991" y="3989552"/>
              <a:ext cx="1701800" cy="1358900"/>
            </a:xfrm>
            <a:prstGeom prst="ellipse">
              <a:avLst/>
            </a:prstGeom>
            <a:solidFill>
              <a:srgbClr val="FF9999"/>
            </a:solidFill>
            <a:ln w="9525">
              <a:solidFill>
                <a:srgbClr val="990000"/>
              </a:solidFill>
              <a:round/>
              <a:headEnd/>
              <a:tailEnd/>
            </a:ln>
          </p:spPr>
          <p:txBody>
            <a:bodyPr wrap="none" anchor="ctr"/>
            <a:lstStyle/>
            <a:p>
              <a:pPr algn="ctr" eaLnBrk="1" hangingPunct="1"/>
              <a:r>
                <a:rPr lang="en-US" b="1" dirty="0">
                  <a:latin typeface="Arial" charset="0"/>
                </a:rPr>
                <a:t>Aversion</a:t>
              </a:r>
            </a:p>
          </p:txBody>
        </p:sp>
        <p:sp>
          <p:nvSpPr>
            <p:cNvPr id="9221" name="Rectangle 5"/>
            <p:cNvSpPr>
              <a:spLocks noChangeArrowheads="1"/>
            </p:cNvSpPr>
            <p:nvPr/>
          </p:nvSpPr>
          <p:spPr bwMode="auto">
            <a:xfrm>
              <a:off x="2574426" y="3430589"/>
              <a:ext cx="3136313" cy="683138"/>
            </a:xfrm>
            <a:prstGeom prst="rect">
              <a:avLst/>
            </a:prstGeom>
            <a:noFill/>
            <a:ln w="9525">
              <a:noFill/>
              <a:miter lim="800000"/>
              <a:headEnd/>
              <a:tailEnd/>
            </a:ln>
          </p:spPr>
          <p:txBody>
            <a:bodyPr wrap="none" lIns="92075" tIns="46038" rIns="92075" bIns="46038">
              <a:spAutoFit/>
            </a:bodyPr>
            <a:lstStyle/>
            <a:p>
              <a:pPr algn="ctr"/>
              <a:r>
                <a:rPr lang="en-US" sz="3200" dirty="0">
                  <a:latin typeface="Arial" charset="0"/>
                </a:rPr>
                <a:t>Consequences</a:t>
              </a:r>
            </a:p>
          </p:txBody>
        </p:sp>
        <p:grpSp>
          <p:nvGrpSpPr>
            <p:cNvPr id="2" name="Group 6"/>
            <p:cNvGrpSpPr>
              <a:grpSpLocks/>
            </p:cNvGrpSpPr>
            <p:nvPr/>
          </p:nvGrpSpPr>
          <p:grpSpPr bwMode="auto">
            <a:xfrm>
              <a:off x="5759459" y="2895601"/>
              <a:ext cx="1084264" cy="1687513"/>
              <a:chOff x="4252" y="1792"/>
              <a:chExt cx="683" cy="1063"/>
            </a:xfrm>
          </p:grpSpPr>
          <p:sp>
            <p:nvSpPr>
              <p:cNvPr id="9235" name="AutoShape 7"/>
              <p:cNvSpPr>
                <a:spLocks noChangeArrowheads="1"/>
              </p:cNvSpPr>
              <p:nvPr/>
            </p:nvSpPr>
            <p:spPr bwMode="auto">
              <a:xfrm rot="20040000">
                <a:off x="4286" y="1928"/>
                <a:ext cx="649" cy="374"/>
              </a:xfrm>
              <a:prstGeom prst="rightArrow">
                <a:avLst>
                  <a:gd name="adj1" fmla="val 48444"/>
                  <a:gd name="adj2" fmla="val 93129"/>
                </a:avLst>
              </a:prstGeom>
              <a:solidFill>
                <a:srgbClr val="0099FF"/>
              </a:solidFill>
              <a:ln w="12700">
                <a:solidFill>
                  <a:schemeClr val="tx1"/>
                </a:solidFill>
                <a:miter lim="800000"/>
                <a:headEnd/>
                <a:tailEnd/>
              </a:ln>
            </p:spPr>
            <p:txBody>
              <a:bodyPr wrap="none" anchor="ctr"/>
              <a:lstStyle/>
              <a:p>
                <a:endParaRPr lang="en-US"/>
              </a:p>
            </p:txBody>
          </p:sp>
          <p:sp>
            <p:nvSpPr>
              <p:cNvPr id="9236" name="AutoShape 8"/>
              <p:cNvSpPr>
                <a:spLocks noChangeArrowheads="1"/>
              </p:cNvSpPr>
              <p:nvPr/>
            </p:nvSpPr>
            <p:spPr bwMode="auto">
              <a:xfrm rot="12360000" flipH="1">
                <a:off x="4252" y="2473"/>
                <a:ext cx="648" cy="316"/>
              </a:xfrm>
              <a:prstGeom prst="rightArrow">
                <a:avLst>
                  <a:gd name="adj1" fmla="val 51185"/>
                  <a:gd name="adj2" fmla="val 116427"/>
                </a:avLst>
              </a:prstGeom>
              <a:solidFill>
                <a:srgbClr val="0099FF"/>
              </a:solidFill>
              <a:ln w="12700">
                <a:solidFill>
                  <a:schemeClr val="tx1"/>
                </a:solidFill>
                <a:miter lim="800000"/>
                <a:headEnd/>
                <a:tailEnd/>
              </a:ln>
            </p:spPr>
            <p:txBody>
              <a:bodyPr wrap="none" anchor="ctr"/>
              <a:lstStyle/>
              <a:p>
                <a:endParaRPr lang="en-US"/>
              </a:p>
            </p:txBody>
          </p:sp>
          <p:sp>
            <p:nvSpPr>
              <p:cNvPr id="9237" name="Rectangle 9"/>
              <p:cNvSpPr>
                <a:spLocks noChangeArrowheads="1"/>
              </p:cNvSpPr>
              <p:nvPr/>
            </p:nvSpPr>
            <p:spPr bwMode="auto">
              <a:xfrm>
                <a:off x="4516" y="1792"/>
                <a:ext cx="298" cy="521"/>
              </a:xfrm>
              <a:prstGeom prst="rect">
                <a:avLst/>
              </a:prstGeom>
              <a:noFill/>
              <a:ln w="9525">
                <a:noFill/>
                <a:miter lim="800000"/>
                <a:headEnd/>
                <a:tailEnd/>
              </a:ln>
            </p:spPr>
            <p:txBody>
              <a:bodyPr wrap="none" lIns="92075" tIns="46038" rIns="92075" bIns="46038">
                <a:spAutoFit/>
              </a:bodyPr>
              <a:lstStyle/>
              <a:p>
                <a:r>
                  <a:rPr lang="en-US" sz="4000" b="1" dirty="0"/>
                  <a:t>+</a:t>
                </a:r>
                <a:endParaRPr lang="en-US" sz="3600" b="1" dirty="0"/>
              </a:p>
            </p:txBody>
          </p:sp>
          <p:sp>
            <p:nvSpPr>
              <p:cNvPr id="9238" name="Rectangle 10"/>
              <p:cNvSpPr>
                <a:spLocks noChangeArrowheads="1"/>
              </p:cNvSpPr>
              <p:nvPr/>
            </p:nvSpPr>
            <p:spPr bwMode="auto">
              <a:xfrm>
                <a:off x="4522" y="2379"/>
                <a:ext cx="221" cy="476"/>
              </a:xfrm>
              <a:prstGeom prst="rect">
                <a:avLst/>
              </a:prstGeom>
              <a:noFill/>
              <a:ln w="9525">
                <a:noFill/>
                <a:miter lim="800000"/>
                <a:headEnd/>
                <a:tailEnd/>
              </a:ln>
            </p:spPr>
            <p:txBody>
              <a:bodyPr wrap="none" lIns="92075" tIns="46038" rIns="92075" bIns="46038">
                <a:spAutoFit/>
              </a:bodyPr>
              <a:lstStyle/>
              <a:p>
                <a:r>
                  <a:rPr lang="en-US" sz="3600" b="1" dirty="0"/>
                  <a:t>-</a:t>
                </a:r>
              </a:p>
            </p:txBody>
          </p:sp>
        </p:grpSp>
        <p:sp>
          <p:nvSpPr>
            <p:cNvPr id="9227" name="Oval 15"/>
            <p:cNvSpPr>
              <a:spLocks noChangeArrowheads="1"/>
            </p:cNvSpPr>
            <p:nvPr/>
          </p:nvSpPr>
          <p:spPr bwMode="auto">
            <a:xfrm>
              <a:off x="63351" y="2803525"/>
              <a:ext cx="1841500" cy="1955800"/>
            </a:xfrm>
            <a:prstGeom prst="ellipse">
              <a:avLst/>
            </a:prstGeom>
            <a:solidFill>
              <a:srgbClr val="C0C0C0"/>
            </a:solidFill>
            <a:ln w="9525">
              <a:solidFill>
                <a:srgbClr val="969696"/>
              </a:solidFill>
              <a:round/>
              <a:headEnd/>
              <a:tailEnd/>
            </a:ln>
          </p:spPr>
          <p:txBody>
            <a:bodyPr wrap="none" anchor="ctr"/>
            <a:lstStyle/>
            <a:p>
              <a:pPr algn="ctr" eaLnBrk="1" hangingPunct="1"/>
              <a:r>
                <a:rPr lang="en-US" sz="2800" dirty="0">
                  <a:latin typeface="Arial" charset="0"/>
                </a:rPr>
                <a:t>Behavior</a:t>
              </a:r>
            </a:p>
            <a:p>
              <a:pPr algn="ctr" eaLnBrk="1" hangingPunct="1"/>
              <a:r>
                <a:rPr lang="en-US" sz="2800" dirty="0">
                  <a:latin typeface="Arial" charset="0"/>
                </a:rPr>
                <a:t>&amp; Cue</a:t>
              </a:r>
              <a:endParaRPr lang="en-US" sz="1600" dirty="0">
                <a:latin typeface="Arial" charset="0"/>
              </a:endParaRPr>
            </a:p>
          </p:txBody>
        </p:sp>
        <p:sp>
          <p:nvSpPr>
            <p:cNvPr id="9228" name="AutoShape 16"/>
            <p:cNvSpPr>
              <a:spLocks noChangeArrowheads="1"/>
            </p:cNvSpPr>
            <p:nvPr/>
          </p:nvSpPr>
          <p:spPr bwMode="auto">
            <a:xfrm>
              <a:off x="1708150" y="3619500"/>
              <a:ext cx="944563" cy="230188"/>
            </a:xfrm>
            <a:prstGeom prst="rightArrow">
              <a:avLst>
                <a:gd name="adj1" fmla="val 50343"/>
                <a:gd name="adj2" fmla="val 153347"/>
              </a:avLst>
            </a:prstGeom>
            <a:solidFill>
              <a:srgbClr val="0099FF"/>
            </a:solidFill>
            <a:ln w="12700">
              <a:solidFill>
                <a:schemeClr val="tx1"/>
              </a:solidFill>
              <a:miter lim="800000"/>
              <a:headEnd/>
              <a:tailEnd/>
            </a:ln>
          </p:spPr>
          <p:txBody>
            <a:bodyPr wrap="none" anchor="ctr"/>
            <a:lstStyle/>
            <a:p>
              <a:endParaRPr lang="en-US"/>
            </a:p>
          </p:txBody>
        </p:sp>
      </p:grpSp>
      <p:sp>
        <p:nvSpPr>
          <p:cNvPr id="28" name="Title 14"/>
          <p:cNvSpPr txBox="1">
            <a:spLocks/>
          </p:cNvSpPr>
          <p:nvPr/>
        </p:nvSpPr>
        <p:spPr bwMode="auto">
          <a:xfrm>
            <a:off x="1015939" y="631276"/>
            <a:ext cx="8458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defTabSz="914400" eaLnBrk="0" fontAlgn="base" hangingPunct="0">
              <a:spcBef>
                <a:spcPct val="0"/>
              </a:spcBef>
              <a:spcAft>
                <a:spcPct val="0"/>
              </a:spcAft>
              <a:defRPr/>
            </a:pPr>
            <a:r>
              <a:rPr lang="en-US" sz="4400" kern="0" dirty="0">
                <a:solidFill>
                  <a:schemeClr val="accent1">
                    <a:lumMod val="75000"/>
                  </a:schemeClr>
                </a:solidFill>
                <a:latin typeface="+mj-lt"/>
                <a:ea typeface="ＭＳ Ｐゴシック" pitchFamily="-112" charset="-128"/>
                <a:cs typeface="ＭＳ Ｐゴシック" pitchFamily="-112" charset="-128"/>
              </a:rPr>
              <a:t>Behavior Depends on Consequences</a:t>
            </a:r>
          </a:p>
        </p:txBody>
      </p:sp>
    </p:spTree>
    <p:extLst>
      <p:ext uri="{BB962C8B-B14F-4D97-AF65-F5344CB8AC3E}">
        <p14:creationId xmlns:p14="http://schemas.microsoft.com/office/powerpoint/2010/main" val="3697201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19200" y="609600"/>
            <a:ext cx="8229600" cy="1143000"/>
          </a:xfrm>
        </p:spPr>
        <p:txBody>
          <a:bodyPr/>
          <a:lstStyle/>
          <a:p>
            <a:r>
              <a:rPr lang="en-US" dirty="0"/>
              <a:t>Not all Consequences are Equal</a:t>
            </a:r>
          </a:p>
        </p:txBody>
      </p:sp>
      <p:sp>
        <p:nvSpPr>
          <p:cNvPr id="6" name="Content Placeholder 5"/>
          <p:cNvSpPr>
            <a:spLocks noGrp="1"/>
          </p:cNvSpPr>
          <p:nvPr>
            <p:ph idx="1"/>
          </p:nvPr>
        </p:nvSpPr>
        <p:spPr>
          <a:xfrm>
            <a:off x="1051510" y="1752600"/>
            <a:ext cx="10988089" cy="5105400"/>
          </a:xfrm>
        </p:spPr>
        <p:txBody>
          <a:bodyPr>
            <a:normAutofit lnSpcReduction="10000"/>
          </a:bodyPr>
          <a:lstStyle/>
          <a:p>
            <a:pPr>
              <a:spcBef>
                <a:spcPts val="0"/>
              </a:spcBef>
              <a:buNone/>
            </a:pPr>
            <a:r>
              <a:rPr lang="en-US" sz="2800" u="sng" dirty="0"/>
              <a:t>Cue-Consequence Specificity:</a:t>
            </a:r>
            <a:br>
              <a:rPr lang="en-US" sz="2800" u="sng" dirty="0"/>
            </a:br>
            <a:br>
              <a:rPr lang="en-US" sz="2800" u="sng" dirty="0"/>
            </a:br>
            <a:r>
              <a:rPr lang="en-US" sz="3200" b="1" dirty="0"/>
              <a:t>Taste</a:t>
            </a:r>
            <a:r>
              <a:rPr lang="en-US" sz="3200" dirty="0"/>
              <a:t> related to </a:t>
            </a:r>
            <a:r>
              <a:rPr lang="en-US" sz="3200" b="1" dirty="0"/>
              <a:t>nausea</a:t>
            </a:r>
            <a:br>
              <a:rPr lang="en-US" sz="3200" b="1" dirty="0"/>
            </a:br>
            <a:r>
              <a:rPr lang="en-US" sz="3200" dirty="0">
                <a:solidFill>
                  <a:schemeClr val="accent1">
                    <a:lumMod val="50000"/>
                  </a:schemeClr>
                </a:solidFill>
              </a:rPr>
              <a:t>→→→ affect </a:t>
            </a:r>
            <a:r>
              <a:rPr lang="en-US" sz="3200" b="1" dirty="0">
                <a:solidFill>
                  <a:schemeClr val="accent1">
                    <a:lumMod val="50000"/>
                  </a:schemeClr>
                </a:solidFill>
              </a:rPr>
              <a:t>food selection</a:t>
            </a:r>
            <a:r>
              <a:rPr lang="en-US" sz="3200" dirty="0">
                <a:solidFill>
                  <a:schemeClr val="accent1">
                    <a:lumMod val="50000"/>
                  </a:schemeClr>
                </a:solidFill>
              </a:rPr>
              <a:t> </a:t>
            </a:r>
          </a:p>
          <a:p>
            <a:pPr marL="461963" lvl="1" indent="-261938">
              <a:spcBef>
                <a:spcPts val="0"/>
              </a:spcBef>
              <a:spcAft>
                <a:spcPts val="0"/>
              </a:spcAft>
            </a:pPr>
            <a:r>
              <a:rPr lang="en-US" sz="2600" dirty="0"/>
              <a:t>Food preferences and aversions</a:t>
            </a:r>
          </a:p>
          <a:p>
            <a:pPr marL="461963" lvl="1" indent="-261938">
              <a:spcBef>
                <a:spcPts val="0"/>
              </a:spcBef>
            </a:pPr>
            <a:r>
              <a:rPr lang="en-US" sz="2600" dirty="0"/>
              <a:t>Gut defense systems</a:t>
            </a:r>
            <a:br>
              <a:rPr lang="en-US" dirty="0"/>
            </a:br>
            <a:endParaRPr lang="en-US" sz="2600" dirty="0"/>
          </a:p>
          <a:p>
            <a:pPr>
              <a:spcBef>
                <a:spcPts val="0"/>
              </a:spcBef>
              <a:spcAft>
                <a:spcPts val="0"/>
              </a:spcAft>
            </a:pPr>
            <a:r>
              <a:rPr lang="en-US" sz="3000" b="1" dirty="0"/>
              <a:t> Sight, Sound &amp; Touch</a:t>
            </a:r>
            <a:r>
              <a:rPr lang="en-US" sz="3000" dirty="0"/>
              <a:t> related to </a:t>
            </a:r>
            <a:r>
              <a:rPr lang="en-US" sz="3000" b="1" dirty="0"/>
              <a:t>pain or pleasure</a:t>
            </a:r>
            <a:r>
              <a:rPr lang="en-US" sz="3000" dirty="0"/>
              <a:t> </a:t>
            </a:r>
            <a:br>
              <a:rPr lang="en-US" sz="3000" dirty="0"/>
            </a:br>
            <a:r>
              <a:rPr lang="en-US" sz="3000" dirty="0">
                <a:solidFill>
                  <a:schemeClr val="accent1">
                    <a:lumMod val="50000"/>
                  </a:schemeClr>
                </a:solidFill>
              </a:rPr>
              <a:t>→→→ affect </a:t>
            </a:r>
            <a:r>
              <a:rPr lang="en-US" sz="3000" b="1" dirty="0">
                <a:solidFill>
                  <a:schemeClr val="accent1">
                    <a:lumMod val="50000"/>
                  </a:schemeClr>
                </a:solidFill>
              </a:rPr>
              <a:t>place selection</a:t>
            </a:r>
            <a:r>
              <a:rPr lang="en-US" sz="3000" dirty="0">
                <a:solidFill>
                  <a:schemeClr val="accent1">
                    <a:lumMod val="50000"/>
                  </a:schemeClr>
                </a:solidFill>
              </a:rPr>
              <a:t> </a:t>
            </a:r>
          </a:p>
          <a:p>
            <a:pPr marL="461963" lvl="1" indent="-261938">
              <a:spcBef>
                <a:spcPts val="0"/>
              </a:spcBef>
              <a:spcAft>
                <a:spcPts val="0"/>
              </a:spcAft>
            </a:pPr>
            <a:r>
              <a:rPr lang="en-US" sz="2600" dirty="0"/>
              <a:t>Place preferences and place aversions</a:t>
            </a:r>
          </a:p>
          <a:p>
            <a:pPr marL="461963" lvl="1" indent="-261938">
              <a:spcBef>
                <a:spcPts val="0"/>
              </a:spcBef>
              <a:spcAft>
                <a:spcPts val="1200"/>
              </a:spcAft>
            </a:pPr>
            <a:r>
              <a:rPr lang="en-US" sz="2600" dirty="0"/>
              <a:t>Skin defense system</a:t>
            </a:r>
          </a:p>
          <a:p>
            <a:pPr marL="200025" lvl="1" indent="0">
              <a:spcBef>
                <a:spcPts val="0"/>
              </a:spcBef>
              <a:buNone/>
            </a:pPr>
            <a:r>
              <a:rPr lang="en-US" sz="3000" b="1" dirty="0"/>
              <a:t>Odor</a:t>
            </a:r>
            <a:r>
              <a:rPr lang="en-US" sz="3000" dirty="0"/>
              <a:t> is effective in place selection </a:t>
            </a:r>
            <a:r>
              <a:rPr lang="en-US" sz="3000" u="sng" dirty="0"/>
              <a:t>and</a:t>
            </a:r>
            <a:r>
              <a:rPr lang="en-US" sz="3000" dirty="0"/>
              <a:t> food selection</a:t>
            </a:r>
            <a:br>
              <a:rPr lang="en-US" dirty="0"/>
            </a:br>
            <a:endParaRPr lang="en-US" sz="2600" dirty="0"/>
          </a:p>
        </p:txBody>
      </p:sp>
    </p:spTree>
    <p:extLst>
      <p:ext uri="{BB962C8B-B14F-4D97-AF65-F5344CB8AC3E}">
        <p14:creationId xmlns:p14="http://schemas.microsoft.com/office/powerpoint/2010/main" val="2423048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1905000" y="1905000"/>
            <a:ext cx="8382000" cy="4114800"/>
          </a:xfrm>
        </p:spPr>
        <p:txBody>
          <a:bodyPr/>
          <a:lstStyle/>
          <a:p>
            <a:pPr>
              <a:buClr>
                <a:srgbClr val="CC6600"/>
              </a:buClr>
            </a:pPr>
            <a:r>
              <a:rPr lang="en-US" sz="3200" dirty="0">
                <a:latin typeface="Calibri" pitchFamily="34" charset="0"/>
                <a:cs typeface="Calibri" pitchFamily="34" charset="0"/>
              </a:rPr>
              <a:t>Animal easily associate: </a:t>
            </a:r>
          </a:p>
          <a:p>
            <a:pPr lvl="1"/>
            <a:r>
              <a:rPr lang="en-US" sz="2400" dirty="0">
                <a:cs typeface="Times New Roman" pitchFamily="18" charset="0"/>
              </a:rPr>
              <a:t>Smell-taste stimuli </a:t>
            </a:r>
            <a:r>
              <a:rPr lang="en-US" sz="2400" dirty="0">
                <a:cs typeface="Times New Roman" pitchFamily="18" charset="0"/>
                <a:sym typeface="Wingdings" pitchFamily="2" charset="2"/>
              </a:rPr>
              <a:t></a:t>
            </a:r>
            <a:r>
              <a:rPr lang="en-US" sz="2400" dirty="0">
                <a:cs typeface="Times New Roman" pitchFamily="18" charset="0"/>
              </a:rPr>
              <a:t> gastro-intestinal illness</a:t>
            </a:r>
          </a:p>
          <a:p>
            <a:pPr lvl="1">
              <a:buFontTx/>
              <a:buNone/>
            </a:pPr>
            <a:r>
              <a:rPr lang="en-US" sz="2400" b="1" dirty="0">
                <a:latin typeface="Comic Sans MS" pitchFamily="66" charset="0"/>
                <a:cs typeface="Times New Roman" pitchFamily="18" charset="0"/>
              </a:rPr>
              <a:t> 	</a:t>
            </a:r>
            <a:r>
              <a:rPr lang="en-US" sz="2400" b="1" dirty="0">
                <a:latin typeface="Comic Sans MS" pitchFamily="66" charset="0"/>
                <a:cs typeface="Times New Roman" pitchFamily="18" charset="0"/>
                <a:sym typeface="Wingdings" pitchFamily="2" charset="2"/>
              </a:rPr>
              <a:t> </a:t>
            </a:r>
            <a:r>
              <a:rPr lang="en-US" sz="2400" b="1" u="sng" dirty="0">
                <a:latin typeface="Comic Sans MS" pitchFamily="66" charset="0"/>
                <a:cs typeface="Times New Roman" pitchFamily="18" charset="0"/>
                <a:sym typeface="Wingdings" pitchFamily="2" charset="2"/>
              </a:rPr>
              <a:t>FOOD AVERSIONS</a:t>
            </a:r>
          </a:p>
          <a:p>
            <a:pPr lvl="1">
              <a:buFontTx/>
              <a:buNone/>
            </a:pPr>
            <a:endParaRPr lang="en-US" sz="2400" b="1" u="sng" dirty="0">
              <a:latin typeface="Comic Sans MS" pitchFamily="66" charset="0"/>
              <a:cs typeface="Times New Roman" pitchFamily="18" charset="0"/>
            </a:endParaRPr>
          </a:p>
          <a:p>
            <a:pPr lvl="1"/>
            <a:r>
              <a:rPr lang="en-US" sz="2400" dirty="0">
                <a:cs typeface="Times New Roman" pitchFamily="18" charset="0"/>
              </a:rPr>
              <a:t>Sight &amp; sound stimuli </a:t>
            </a:r>
            <a:r>
              <a:rPr lang="en-US" sz="2400" dirty="0">
                <a:cs typeface="Times New Roman" pitchFamily="18" charset="0"/>
                <a:sym typeface="Wingdings" pitchFamily="2" charset="2"/>
              </a:rPr>
              <a:t></a:t>
            </a:r>
            <a:r>
              <a:rPr lang="en-US" sz="2400" dirty="0">
                <a:cs typeface="Times New Roman" pitchFamily="18" charset="0"/>
              </a:rPr>
              <a:t> pain or discomfort </a:t>
            </a:r>
          </a:p>
          <a:p>
            <a:pPr lvl="1">
              <a:buFont typeface="Wingdings" pitchFamily="2" charset="2"/>
              <a:buNone/>
            </a:pPr>
            <a:r>
              <a:rPr lang="en-US" sz="2400" b="1" dirty="0">
                <a:latin typeface="Comic Sans MS" pitchFamily="66" charset="0"/>
                <a:cs typeface="Times New Roman" pitchFamily="18" charset="0"/>
                <a:sym typeface="Wingdings" pitchFamily="2" charset="2"/>
              </a:rPr>
              <a:t>	 </a:t>
            </a:r>
            <a:r>
              <a:rPr lang="en-US" sz="2400" b="1" u="sng" dirty="0">
                <a:latin typeface="Comic Sans MS" pitchFamily="66" charset="0"/>
                <a:cs typeface="Times New Roman" pitchFamily="18" charset="0"/>
                <a:sym typeface="Wingdings" pitchFamily="2" charset="2"/>
              </a:rPr>
              <a:t>PLACE AVERSIONS</a:t>
            </a:r>
            <a:r>
              <a:rPr lang="en-US" sz="2400" dirty="0">
                <a:latin typeface="Comic Sans MS" pitchFamily="66" charset="0"/>
                <a:cs typeface="Times New Roman" pitchFamily="18" charset="0"/>
              </a:rPr>
              <a:t> </a:t>
            </a:r>
          </a:p>
          <a:p>
            <a:pPr lvl="1">
              <a:buFont typeface="Wingdings" pitchFamily="2" charset="2"/>
              <a:buNone/>
            </a:pPr>
            <a:endParaRPr lang="en-US" sz="2400" dirty="0">
              <a:solidFill>
                <a:schemeClr val="accent5">
                  <a:lumMod val="75000"/>
                </a:schemeClr>
              </a:solidFill>
              <a:latin typeface="Comic Sans MS" pitchFamily="66" charset="0"/>
              <a:cs typeface="Times New Roman" pitchFamily="18" charset="0"/>
            </a:endParaRPr>
          </a:p>
        </p:txBody>
      </p:sp>
      <p:sp>
        <p:nvSpPr>
          <p:cNvPr id="5" name="Title 4"/>
          <p:cNvSpPr>
            <a:spLocks noGrp="1"/>
          </p:cNvSpPr>
          <p:nvPr>
            <p:ph type="title"/>
          </p:nvPr>
        </p:nvSpPr>
        <p:spPr>
          <a:xfrm>
            <a:off x="1257300" y="609600"/>
            <a:ext cx="8229600" cy="1143000"/>
          </a:xfrm>
        </p:spPr>
        <p:txBody>
          <a:bodyPr>
            <a:normAutofit fontScale="90000"/>
          </a:bodyPr>
          <a:lstStyle/>
          <a:p>
            <a:r>
              <a:rPr lang="en-US" dirty="0"/>
              <a:t>Cue Consequence Specificity</a:t>
            </a:r>
            <a:br>
              <a:rPr lang="en-US" dirty="0"/>
            </a:br>
            <a:r>
              <a:rPr lang="en-US" dirty="0"/>
              <a:t>    Skin and Gut Defense Systems</a:t>
            </a:r>
          </a:p>
        </p:txBody>
      </p:sp>
    </p:spTree>
    <p:extLst>
      <p:ext uri="{BB962C8B-B14F-4D97-AF65-F5344CB8AC3E}">
        <p14:creationId xmlns:p14="http://schemas.microsoft.com/office/powerpoint/2010/main" val="467791529"/>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88082" y="2582777"/>
            <a:ext cx="8014949" cy="2660839"/>
            <a:chOff x="63351" y="2243457"/>
            <a:chExt cx="8611440" cy="3104995"/>
          </a:xfrm>
        </p:grpSpPr>
        <p:sp>
          <p:nvSpPr>
            <p:cNvPr id="9218" name="Oval 2"/>
            <p:cNvSpPr>
              <a:spLocks noChangeArrowheads="1"/>
            </p:cNvSpPr>
            <p:nvPr/>
          </p:nvSpPr>
          <p:spPr bwMode="auto">
            <a:xfrm>
              <a:off x="7030141" y="2243457"/>
              <a:ext cx="1587500" cy="1397000"/>
            </a:xfrm>
            <a:prstGeom prst="ellipse">
              <a:avLst/>
            </a:prstGeom>
            <a:solidFill>
              <a:srgbClr val="CCFFCC"/>
            </a:solidFill>
            <a:ln w="9525">
              <a:solidFill>
                <a:srgbClr val="008000"/>
              </a:solidFill>
              <a:round/>
              <a:headEnd/>
              <a:tailEnd/>
            </a:ln>
          </p:spPr>
          <p:txBody>
            <a:bodyPr wrap="none" anchor="ctr"/>
            <a:lstStyle/>
            <a:p>
              <a:pPr algn="ctr" eaLnBrk="1" hangingPunct="1"/>
              <a:r>
                <a:rPr lang="en-US" b="1" dirty="0">
                  <a:latin typeface="Arial" charset="0"/>
                </a:rPr>
                <a:t>Preference</a:t>
              </a:r>
            </a:p>
          </p:txBody>
        </p:sp>
        <p:sp>
          <p:nvSpPr>
            <p:cNvPr id="9219" name="Oval 3"/>
            <p:cNvSpPr>
              <a:spLocks noChangeArrowheads="1"/>
            </p:cNvSpPr>
            <p:nvPr/>
          </p:nvSpPr>
          <p:spPr bwMode="auto">
            <a:xfrm>
              <a:off x="6972991" y="3989552"/>
              <a:ext cx="1701800" cy="1358900"/>
            </a:xfrm>
            <a:prstGeom prst="ellipse">
              <a:avLst/>
            </a:prstGeom>
            <a:solidFill>
              <a:srgbClr val="FF9999"/>
            </a:solidFill>
            <a:ln w="9525">
              <a:solidFill>
                <a:srgbClr val="990000"/>
              </a:solidFill>
              <a:round/>
              <a:headEnd/>
              <a:tailEnd/>
            </a:ln>
          </p:spPr>
          <p:txBody>
            <a:bodyPr wrap="none" anchor="ctr"/>
            <a:lstStyle/>
            <a:p>
              <a:pPr algn="ctr" eaLnBrk="1" hangingPunct="1"/>
              <a:r>
                <a:rPr lang="en-US" b="1" dirty="0">
                  <a:latin typeface="Arial" charset="0"/>
                </a:rPr>
                <a:t>Aversion</a:t>
              </a:r>
            </a:p>
          </p:txBody>
        </p:sp>
        <p:sp>
          <p:nvSpPr>
            <p:cNvPr id="9221" name="Rectangle 5"/>
            <p:cNvSpPr>
              <a:spLocks noChangeArrowheads="1"/>
            </p:cNvSpPr>
            <p:nvPr/>
          </p:nvSpPr>
          <p:spPr bwMode="auto">
            <a:xfrm>
              <a:off x="2574426" y="3430589"/>
              <a:ext cx="3136313" cy="683138"/>
            </a:xfrm>
            <a:prstGeom prst="rect">
              <a:avLst/>
            </a:prstGeom>
            <a:noFill/>
            <a:ln w="9525">
              <a:noFill/>
              <a:miter lim="800000"/>
              <a:headEnd/>
              <a:tailEnd/>
            </a:ln>
          </p:spPr>
          <p:txBody>
            <a:bodyPr wrap="none" lIns="92075" tIns="46038" rIns="92075" bIns="46038">
              <a:spAutoFit/>
            </a:bodyPr>
            <a:lstStyle/>
            <a:p>
              <a:pPr algn="ctr"/>
              <a:r>
                <a:rPr lang="en-US" sz="3200" dirty="0">
                  <a:latin typeface="Arial" charset="0"/>
                </a:rPr>
                <a:t>Consequences</a:t>
              </a:r>
            </a:p>
          </p:txBody>
        </p:sp>
        <p:grpSp>
          <p:nvGrpSpPr>
            <p:cNvPr id="2" name="Group 6"/>
            <p:cNvGrpSpPr>
              <a:grpSpLocks/>
            </p:cNvGrpSpPr>
            <p:nvPr/>
          </p:nvGrpSpPr>
          <p:grpSpPr bwMode="auto">
            <a:xfrm>
              <a:off x="5759459" y="2895601"/>
              <a:ext cx="1084264" cy="1687513"/>
              <a:chOff x="4252" y="1792"/>
              <a:chExt cx="683" cy="1063"/>
            </a:xfrm>
          </p:grpSpPr>
          <p:sp>
            <p:nvSpPr>
              <p:cNvPr id="9235" name="AutoShape 7"/>
              <p:cNvSpPr>
                <a:spLocks noChangeArrowheads="1"/>
              </p:cNvSpPr>
              <p:nvPr/>
            </p:nvSpPr>
            <p:spPr bwMode="auto">
              <a:xfrm rot="20040000">
                <a:off x="4286" y="1928"/>
                <a:ext cx="649" cy="374"/>
              </a:xfrm>
              <a:prstGeom prst="rightArrow">
                <a:avLst>
                  <a:gd name="adj1" fmla="val 48444"/>
                  <a:gd name="adj2" fmla="val 93129"/>
                </a:avLst>
              </a:prstGeom>
              <a:solidFill>
                <a:srgbClr val="0099FF"/>
              </a:solidFill>
              <a:ln w="12700">
                <a:solidFill>
                  <a:schemeClr val="tx1"/>
                </a:solidFill>
                <a:miter lim="800000"/>
                <a:headEnd/>
                <a:tailEnd/>
              </a:ln>
            </p:spPr>
            <p:txBody>
              <a:bodyPr wrap="none" anchor="ctr"/>
              <a:lstStyle/>
              <a:p>
                <a:endParaRPr lang="en-US"/>
              </a:p>
            </p:txBody>
          </p:sp>
          <p:sp>
            <p:nvSpPr>
              <p:cNvPr id="9236" name="AutoShape 8"/>
              <p:cNvSpPr>
                <a:spLocks noChangeArrowheads="1"/>
              </p:cNvSpPr>
              <p:nvPr/>
            </p:nvSpPr>
            <p:spPr bwMode="auto">
              <a:xfrm rot="12360000" flipH="1">
                <a:off x="4252" y="2473"/>
                <a:ext cx="648" cy="316"/>
              </a:xfrm>
              <a:prstGeom prst="rightArrow">
                <a:avLst>
                  <a:gd name="adj1" fmla="val 51185"/>
                  <a:gd name="adj2" fmla="val 116427"/>
                </a:avLst>
              </a:prstGeom>
              <a:solidFill>
                <a:srgbClr val="0099FF"/>
              </a:solidFill>
              <a:ln w="12700">
                <a:solidFill>
                  <a:schemeClr val="tx1"/>
                </a:solidFill>
                <a:miter lim="800000"/>
                <a:headEnd/>
                <a:tailEnd/>
              </a:ln>
            </p:spPr>
            <p:txBody>
              <a:bodyPr wrap="none" anchor="ctr"/>
              <a:lstStyle/>
              <a:p>
                <a:endParaRPr lang="en-US"/>
              </a:p>
            </p:txBody>
          </p:sp>
          <p:sp>
            <p:nvSpPr>
              <p:cNvPr id="9237" name="Rectangle 9"/>
              <p:cNvSpPr>
                <a:spLocks noChangeArrowheads="1"/>
              </p:cNvSpPr>
              <p:nvPr/>
            </p:nvSpPr>
            <p:spPr bwMode="auto">
              <a:xfrm>
                <a:off x="4516" y="1792"/>
                <a:ext cx="298" cy="521"/>
              </a:xfrm>
              <a:prstGeom prst="rect">
                <a:avLst/>
              </a:prstGeom>
              <a:noFill/>
              <a:ln w="9525">
                <a:noFill/>
                <a:miter lim="800000"/>
                <a:headEnd/>
                <a:tailEnd/>
              </a:ln>
            </p:spPr>
            <p:txBody>
              <a:bodyPr wrap="none" lIns="92075" tIns="46038" rIns="92075" bIns="46038">
                <a:spAutoFit/>
              </a:bodyPr>
              <a:lstStyle/>
              <a:p>
                <a:r>
                  <a:rPr lang="en-US" sz="4000" b="1" dirty="0"/>
                  <a:t>+</a:t>
                </a:r>
                <a:endParaRPr lang="en-US" sz="3600" b="1" dirty="0"/>
              </a:p>
            </p:txBody>
          </p:sp>
          <p:sp>
            <p:nvSpPr>
              <p:cNvPr id="9238" name="Rectangle 10"/>
              <p:cNvSpPr>
                <a:spLocks noChangeArrowheads="1"/>
              </p:cNvSpPr>
              <p:nvPr/>
            </p:nvSpPr>
            <p:spPr bwMode="auto">
              <a:xfrm>
                <a:off x="4522" y="2379"/>
                <a:ext cx="221" cy="476"/>
              </a:xfrm>
              <a:prstGeom prst="rect">
                <a:avLst/>
              </a:prstGeom>
              <a:noFill/>
              <a:ln w="9525">
                <a:noFill/>
                <a:miter lim="800000"/>
                <a:headEnd/>
                <a:tailEnd/>
              </a:ln>
            </p:spPr>
            <p:txBody>
              <a:bodyPr wrap="none" lIns="92075" tIns="46038" rIns="92075" bIns="46038">
                <a:spAutoFit/>
              </a:bodyPr>
              <a:lstStyle/>
              <a:p>
                <a:r>
                  <a:rPr lang="en-US" sz="3600" b="1" dirty="0"/>
                  <a:t>-</a:t>
                </a:r>
              </a:p>
            </p:txBody>
          </p:sp>
        </p:grpSp>
        <p:sp>
          <p:nvSpPr>
            <p:cNvPr id="9227" name="Oval 15"/>
            <p:cNvSpPr>
              <a:spLocks noChangeArrowheads="1"/>
            </p:cNvSpPr>
            <p:nvPr/>
          </p:nvSpPr>
          <p:spPr bwMode="auto">
            <a:xfrm>
              <a:off x="63351" y="2803525"/>
              <a:ext cx="1841500" cy="1955800"/>
            </a:xfrm>
            <a:prstGeom prst="ellipse">
              <a:avLst/>
            </a:prstGeom>
            <a:solidFill>
              <a:srgbClr val="C0C0C0"/>
            </a:solidFill>
            <a:ln w="9525">
              <a:solidFill>
                <a:srgbClr val="969696"/>
              </a:solidFill>
              <a:round/>
              <a:headEnd/>
              <a:tailEnd/>
            </a:ln>
          </p:spPr>
          <p:txBody>
            <a:bodyPr wrap="none" anchor="ctr"/>
            <a:lstStyle/>
            <a:p>
              <a:pPr algn="ctr" eaLnBrk="1" hangingPunct="1"/>
              <a:r>
                <a:rPr lang="en-US" sz="2800" dirty="0">
                  <a:latin typeface="Arial" charset="0"/>
                </a:rPr>
                <a:t>Behavior</a:t>
              </a:r>
            </a:p>
            <a:p>
              <a:pPr algn="ctr" eaLnBrk="1" hangingPunct="1"/>
              <a:r>
                <a:rPr lang="en-US" sz="2800" dirty="0">
                  <a:latin typeface="Arial" charset="0"/>
                </a:rPr>
                <a:t>&amp; Cue</a:t>
              </a:r>
              <a:endParaRPr lang="en-US" sz="1600" dirty="0">
                <a:latin typeface="Arial" charset="0"/>
              </a:endParaRPr>
            </a:p>
          </p:txBody>
        </p:sp>
        <p:sp>
          <p:nvSpPr>
            <p:cNvPr id="9228" name="AutoShape 16"/>
            <p:cNvSpPr>
              <a:spLocks noChangeArrowheads="1"/>
            </p:cNvSpPr>
            <p:nvPr/>
          </p:nvSpPr>
          <p:spPr bwMode="auto">
            <a:xfrm>
              <a:off x="1708150" y="3619500"/>
              <a:ext cx="944563" cy="230188"/>
            </a:xfrm>
            <a:prstGeom prst="rightArrow">
              <a:avLst>
                <a:gd name="adj1" fmla="val 50343"/>
                <a:gd name="adj2" fmla="val 153347"/>
              </a:avLst>
            </a:prstGeom>
            <a:solidFill>
              <a:srgbClr val="0099FF"/>
            </a:solidFill>
            <a:ln w="12700">
              <a:solidFill>
                <a:schemeClr val="tx1"/>
              </a:solidFill>
              <a:miter lim="800000"/>
              <a:headEnd/>
              <a:tailEnd/>
            </a:ln>
          </p:spPr>
          <p:txBody>
            <a:bodyPr wrap="none" anchor="ctr"/>
            <a:lstStyle/>
            <a:p>
              <a:endParaRPr lang="en-US"/>
            </a:p>
          </p:txBody>
        </p:sp>
      </p:grpSp>
      <p:sp>
        <p:nvSpPr>
          <p:cNvPr id="28" name="Title 14"/>
          <p:cNvSpPr txBox="1">
            <a:spLocks/>
          </p:cNvSpPr>
          <p:nvPr/>
        </p:nvSpPr>
        <p:spPr bwMode="auto">
          <a:xfrm>
            <a:off x="1015939" y="631276"/>
            <a:ext cx="8458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defTabSz="914400" eaLnBrk="0" fontAlgn="base" hangingPunct="0">
              <a:spcBef>
                <a:spcPct val="0"/>
              </a:spcBef>
              <a:spcAft>
                <a:spcPct val="0"/>
              </a:spcAft>
              <a:defRPr/>
            </a:pPr>
            <a:r>
              <a:rPr lang="en-US" sz="4400" kern="0" dirty="0">
                <a:solidFill>
                  <a:schemeClr val="accent1">
                    <a:lumMod val="75000"/>
                  </a:schemeClr>
                </a:solidFill>
                <a:latin typeface="+mj-lt"/>
                <a:ea typeface="ＭＳ Ｐゴシック" pitchFamily="-112" charset="-128"/>
                <a:cs typeface="ＭＳ Ｐゴシック" pitchFamily="-112" charset="-128"/>
              </a:rPr>
              <a:t>Behavior Depends on Consequences</a:t>
            </a:r>
          </a:p>
        </p:txBody>
      </p:sp>
    </p:spTree>
    <p:extLst>
      <p:ext uri="{BB962C8B-B14F-4D97-AF65-F5344CB8AC3E}">
        <p14:creationId xmlns:p14="http://schemas.microsoft.com/office/powerpoint/2010/main" val="2277779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Oval 2"/>
          <p:cNvSpPr>
            <a:spLocks noChangeArrowheads="1"/>
          </p:cNvSpPr>
          <p:nvPr/>
        </p:nvSpPr>
        <p:spPr bwMode="auto">
          <a:xfrm>
            <a:off x="8394700" y="2649926"/>
            <a:ext cx="1778000" cy="1397000"/>
          </a:xfrm>
          <a:prstGeom prst="ellipse">
            <a:avLst/>
          </a:prstGeom>
          <a:solidFill>
            <a:srgbClr val="CCFFCC"/>
          </a:solidFill>
          <a:ln w="9525">
            <a:solidFill>
              <a:srgbClr val="008000"/>
            </a:solidFill>
            <a:round/>
            <a:headEnd/>
            <a:tailEnd/>
          </a:ln>
        </p:spPr>
        <p:txBody>
          <a:bodyPr wrap="none" anchor="ctr"/>
          <a:lstStyle/>
          <a:p>
            <a:pPr algn="ctr" eaLnBrk="1" hangingPunct="1">
              <a:lnSpc>
                <a:spcPct val="90000"/>
              </a:lnSpc>
            </a:pPr>
            <a:r>
              <a:rPr lang="en-US" sz="1600" b="1" dirty="0">
                <a:latin typeface="Arial" charset="0"/>
              </a:rPr>
              <a:t>Security,</a:t>
            </a:r>
          </a:p>
          <a:p>
            <a:pPr algn="ctr" eaLnBrk="1" hangingPunct="1">
              <a:lnSpc>
                <a:spcPct val="90000"/>
              </a:lnSpc>
            </a:pPr>
            <a:r>
              <a:rPr lang="en-US" sz="1600" b="1" dirty="0">
                <a:latin typeface="Arial" charset="0"/>
              </a:rPr>
              <a:t>Relaxation,</a:t>
            </a:r>
          </a:p>
          <a:p>
            <a:pPr algn="ctr" eaLnBrk="1" hangingPunct="1">
              <a:lnSpc>
                <a:spcPct val="90000"/>
              </a:lnSpc>
            </a:pPr>
            <a:r>
              <a:rPr lang="en-US" sz="1600" b="1" dirty="0">
                <a:latin typeface="Arial" charset="0"/>
              </a:rPr>
              <a:t>Thermal Comfort</a:t>
            </a:r>
            <a:r>
              <a:rPr lang="en-US" sz="1400" b="1" dirty="0">
                <a:latin typeface="Arial" charset="0"/>
              </a:rPr>
              <a:t>,</a:t>
            </a:r>
          </a:p>
          <a:p>
            <a:pPr algn="ctr" eaLnBrk="1" hangingPunct="1">
              <a:lnSpc>
                <a:spcPct val="90000"/>
              </a:lnSpc>
            </a:pPr>
            <a:r>
              <a:rPr lang="en-US" sz="1400" dirty="0">
                <a:latin typeface="Arial" charset="0"/>
              </a:rPr>
              <a:t>Satiety</a:t>
            </a:r>
          </a:p>
        </p:txBody>
      </p:sp>
      <p:sp>
        <p:nvSpPr>
          <p:cNvPr id="10245" name="Rectangle 5"/>
          <p:cNvSpPr>
            <a:spLocks noChangeArrowheads="1"/>
          </p:cNvSpPr>
          <p:nvPr/>
        </p:nvSpPr>
        <p:spPr bwMode="auto">
          <a:xfrm>
            <a:off x="4397548" y="3794514"/>
            <a:ext cx="2919069" cy="585418"/>
          </a:xfrm>
          <a:prstGeom prst="rect">
            <a:avLst/>
          </a:prstGeom>
          <a:noFill/>
          <a:ln w="9525">
            <a:noFill/>
            <a:miter lim="800000"/>
            <a:headEnd/>
            <a:tailEnd/>
          </a:ln>
        </p:spPr>
        <p:txBody>
          <a:bodyPr wrap="none" lIns="92075" tIns="46038" rIns="92075" bIns="46038">
            <a:spAutoFit/>
          </a:bodyPr>
          <a:lstStyle/>
          <a:p>
            <a:pPr algn="ctr"/>
            <a:r>
              <a:rPr lang="en-US" sz="3200" dirty="0">
                <a:latin typeface="Arial" charset="0"/>
              </a:rPr>
              <a:t>Consequences</a:t>
            </a:r>
          </a:p>
        </p:txBody>
      </p:sp>
      <p:grpSp>
        <p:nvGrpSpPr>
          <p:cNvPr id="2" name="Group 6"/>
          <p:cNvGrpSpPr>
            <a:grpSpLocks/>
          </p:cNvGrpSpPr>
          <p:nvPr/>
        </p:nvGrpSpPr>
        <p:grpSpPr bwMode="auto">
          <a:xfrm>
            <a:off x="7342191" y="3318265"/>
            <a:ext cx="1030288" cy="708025"/>
            <a:chOff x="4169" y="1829"/>
            <a:chExt cx="649" cy="446"/>
          </a:xfrm>
        </p:grpSpPr>
        <p:sp>
          <p:nvSpPr>
            <p:cNvPr id="10261" name="AutoShape 7"/>
            <p:cNvSpPr>
              <a:spLocks noChangeArrowheads="1"/>
            </p:cNvSpPr>
            <p:nvPr/>
          </p:nvSpPr>
          <p:spPr bwMode="auto">
            <a:xfrm rot="-1560000">
              <a:off x="4169" y="2049"/>
              <a:ext cx="649" cy="210"/>
            </a:xfrm>
            <a:prstGeom prst="rightArrow">
              <a:avLst>
                <a:gd name="adj1" fmla="val 48444"/>
                <a:gd name="adj2" fmla="val 93129"/>
              </a:avLst>
            </a:prstGeom>
            <a:solidFill>
              <a:srgbClr val="0099FF"/>
            </a:solidFill>
            <a:ln w="12700">
              <a:solidFill>
                <a:schemeClr val="tx1"/>
              </a:solidFill>
              <a:miter lim="800000"/>
              <a:headEnd/>
              <a:tailEnd/>
            </a:ln>
          </p:spPr>
          <p:txBody>
            <a:bodyPr wrap="none" anchor="ctr"/>
            <a:lstStyle/>
            <a:p>
              <a:endParaRPr lang="en-US"/>
            </a:p>
          </p:txBody>
        </p:sp>
        <p:sp>
          <p:nvSpPr>
            <p:cNvPr id="10263" name="Rectangle 9"/>
            <p:cNvSpPr>
              <a:spLocks noChangeArrowheads="1"/>
            </p:cNvSpPr>
            <p:nvPr/>
          </p:nvSpPr>
          <p:spPr bwMode="auto">
            <a:xfrm>
              <a:off x="4537" y="1829"/>
              <a:ext cx="280" cy="446"/>
            </a:xfrm>
            <a:prstGeom prst="rect">
              <a:avLst/>
            </a:prstGeom>
            <a:noFill/>
            <a:ln w="9525">
              <a:noFill/>
              <a:miter lim="800000"/>
              <a:headEnd/>
              <a:tailEnd/>
            </a:ln>
          </p:spPr>
          <p:txBody>
            <a:bodyPr wrap="none" lIns="92075" tIns="46038" rIns="92075" bIns="46038">
              <a:spAutoFit/>
            </a:bodyPr>
            <a:lstStyle/>
            <a:p>
              <a:r>
                <a:rPr lang="en-US" sz="4000" b="1"/>
                <a:t>+</a:t>
              </a:r>
              <a:endParaRPr lang="en-US" sz="3600" b="1"/>
            </a:p>
          </p:txBody>
        </p:sp>
      </p:grpSp>
      <p:sp>
        <p:nvSpPr>
          <p:cNvPr id="10247" name="Oval 11"/>
          <p:cNvSpPr>
            <a:spLocks noChangeArrowheads="1"/>
          </p:cNvSpPr>
          <p:nvPr/>
        </p:nvSpPr>
        <p:spPr bwMode="auto">
          <a:xfrm>
            <a:off x="1765300" y="3119826"/>
            <a:ext cx="1841500" cy="1955800"/>
          </a:xfrm>
          <a:prstGeom prst="ellipse">
            <a:avLst/>
          </a:prstGeom>
          <a:solidFill>
            <a:srgbClr val="C0C0C0"/>
          </a:solidFill>
          <a:ln w="9525">
            <a:solidFill>
              <a:srgbClr val="969696"/>
            </a:solidFill>
            <a:round/>
            <a:headEnd/>
            <a:tailEnd/>
          </a:ln>
        </p:spPr>
        <p:txBody>
          <a:bodyPr wrap="none" anchor="ctr"/>
          <a:lstStyle/>
          <a:p>
            <a:pPr algn="ctr" eaLnBrk="1" hangingPunct="1"/>
            <a:r>
              <a:rPr lang="en-US" b="1" dirty="0">
                <a:latin typeface="Arial" charset="0"/>
              </a:rPr>
              <a:t>See, Hear,</a:t>
            </a:r>
          </a:p>
          <a:p>
            <a:pPr algn="ctr" eaLnBrk="1" hangingPunct="1"/>
            <a:r>
              <a:rPr lang="en-US" b="1" dirty="0">
                <a:latin typeface="Arial" charset="0"/>
              </a:rPr>
              <a:t>Feel, Smell</a:t>
            </a:r>
          </a:p>
          <a:p>
            <a:pPr algn="ctr" eaLnBrk="1" hangingPunct="1"/>
            <a:r>
              <a:rPr lang="en-US" sz="1600" dirty="0">
                <a:latin typeface="Arial" charset="0"/>
              </a:rPr>
              <a:t>Taste</a:t>
            </a:r>
          </a:p>
        </p:txBody>
      </p:sp>
      <p:sp>
        <p:nvSpPr>
          <p:cNvPr id="10248" name="AutoShape 12"/>
          <p:cNvSpPr>
            <a:spLocks noChangeArrowheads="1"/>
          </p:cNvSpPr>
          <p:nvPr/>
        </p:nvSpPr>
        <p:spPr bwMode="auto">
          <a:xfrm>
            <a:off x="3422651" y="3983426"/>
            <a:ext cx="944563" cy="230188"/>
          </a:xfrm>
          <a:prstGeom prst="rightArrow">
            <a:avLst>
              <a:gd name="adj1" fmla="val 50343"/>
              <a:gd name="adj2" fmla="val 153347"/>
            </a:avLst>
          </a:prstGeom>
          <a:solidFill>
            <a:srgbClr val="0099FF"/>
          </a:solidFill>
          <a:ln w="12700">
            <a:solidFill>
              <a:schemeClr val="tx1"/>
            </a:solidFill>
            <a:miter lim="800000"/>
            <a:headEnd/>
            <a:tailEnd/>
          </a:ln>
        </p:spPr>
        <p:txBody>
          <a:bodyPr wrap="none" anchor="ctr"/>
          <a:lstStyle/>
          <a:p>
            <a:endParaRPr lang="en-US"/>
          </a:p>
        </p:txBody>
      </p:sp>
      <p:sp>
        <p:nvSpPr>
          <p:cNvPr id="10251" name="Rectangle 20"/>
          <p:cNvSpPr>
            <a:spLocks noChangeArrowheads="1"/>
          </p:cNvSpPr>
          <p:nvPr/>
        </p:nvSpPr>
        <p:spPr bwMode="auto">
          <a:xfrm>
            <a:off x="3998914" y="1943489"/>
            <a:ext cx="2366963" cy="519112"/>
          </a:xfrm>
          <a:prstGeom prst="rect">
            <a:avLst/>
          </a:prstGeom>
          <a:noFill/>
          <a:ln w="9525">
            <a:noFill/>
            <a:miter lim="800000"/>
            <a:headEnd/>
            <a:tailEnd/>
          </a:ln>
        </p:spPr>
        <p:txBody>
          <a:bodyPr wrap="none" lIns="92075" tIns="46038" rIns="92075" bIns="46038">
            <a:spAutoFit/>
          </a:bodyPr>
          <a:lstStyle/>
          <a:p>
            <a:pPr algn="ctr"/>
            <a:r>
              <a:rPr lang="en-US" sz="2800" dirty="0">
                <a:latin typeface="Comic Sans MS" pitchFamily="66" charset="0"/>
              </a:rPr>
              <a:t>Seek or Stay</a:t>
            </a:r>
          </a:p>
        </p:txBody>
      </p:sp>
      <p:sp>
        <p:nvSpPr>
          <p:cNvPr id="10252" name="Freeform 21"/>
          <p:cNvSpPr>
            <a:spLocks/>
          </p:cNvSpPr>
          <p:nvPr/>
        </p:nvSpPr>
        <p:spPr bwMode="auto">
          <a:xfrm flipH="1">
            <a:off x="2590800" y="2200664"/>
            <a:ext cx="1333500" cy="779462"/>
          </a:xfrm>
          <a:custGeom>
            <a:avLst/>
            <a:gdLst>
              <a:gd name="T0" fmla="*/ 1272 w 1272"/>
              <a:gd name="T1" fmla="*/ 419 h 419"/>
              <a:gd name="T2" fmla="*/ 936 w 1272"/>
              <a:gd name="T3" fmla="*/ 67 h 419"/>
              <a:gd name="T4" fmla="*/ 0 w 1272"/>
              <a:gd name="T5" fmla="*/ 19 h 419"/>
              <a:gd name="T6" fmla="*/ 0 60000 65536"/>
              <a:gd name="T7" fmla="*/ 0 60000 65536"/>
              <a:gd name="T8" fmla="*/ 0 60000 65536"/>
              <a:gd name="T9" fmla="*/ 0 w 1272"/>
              <a:gd name="T10" fmla="*/ 0 h 419"/>
              <a:gd name="T11" fmla="*/ 1272 w 1272"/>
              <a:gd name="T12" fmla="*/ 419 h 419"/>
            </a:gdLst>
            <a:ahLst/>
            <a:cxnLst>
              <a:cxn ang="T6">
                <a:pos x="T0" y="T1"/>
              </a:cxn>
              <a:cxn ang="T7">
                <a:pos x="T2" y="T3"/>
              </a:cxn>
              <a:cxn ang="T8">
                <a:pos x="T4" y="T5"/>
              </a:cxn>
            </a:cxnLst>
            <a:rect l="T9" t="T10" r="T11" b="T12"/>
            <a:pathLst>
              <a:path w="1272" h="419">
                <a:moveTo>
                  <a:pt x="1272" y="419"/>
                </a:moveTo>
                <a:cubicBezTo>
                  <a:pt x="1210" y="276"/>
                  <a:pt x="1148" y="134"/>
                  <a:pt x="936" y="67"/>
                </a:cubicBezTo>
                <a:cubicBezTo>
                  <a:pt x="724" y="0"/>
                  <a:pt x="156" y="27"/>
                  <a:pt x="0" y="19"/>
                </a:cubicBezTo>
              </a:path>
            </a:pathLst>
          </a:custGeom>
          <a:noFill/>
          <a:ln w="50800">
            <a:solidFill>
              <a:schemeClr val="accent6">
                <a:lumMod val="50000"/>
              </a:schemeClr>
            </a:solidFill>
            <a:round/>
            <a:headEnd type="triangle" w="med" len="med"/>
            <a:tailEnd type="none" w="med" len="med"/>
          </a:ln>
        </p:spPr>
        <p:txBody>
          <a:bodyPr wrap="none"/>
          <a:lstStyle/>
          <a:p>
            <a:endParaRPr lang="en-US"/>
          </a:p>
        </p:txBody>
      </p:sp>
      <p:sp>
        <p:nvSpPr>
          <p:cNvPr id="10253" name="Rectangle 22"/>
          <p:cNvSpPr>
            <a:spLocks noChangeArrowheads="1"/>
          </p:cNvSpPr>
          <p:nvPr/>
        </p:nvSpPr>
        <p:spPr bwMode="auto">
          <a:xfrm>
            <a:off x="6978582" y="1861308"/>
            <a:ext cx="2305119" cy="585418"/>
          </a:xfrm>
          <a:prstGeom prst="rect">
            <a:avLst/>
          </a:prstGeom>
          <a:noFill/>
          <a:ln w="9525">
            <a:noFill/>
            <a:miter lim="800000"/>
            <a:headEnd/>
            <a:tailEnd/>
          </a:ln>
        </p:spPr>
        <p:txBody>
          <a:bodyPr wrap="none" lIns="92075" tIns="46038" rIns="92075" bIns="46038">
            <a:spAutoFit/>
          </a:bodyPr>
          <a:lstStyle/>
          <a:p>
            <a:pPr algn="ctr"/>
            <a:r>
              <a:rPr lang="en-US" sz="3200" b="1" dirty="0">
                <a:latin typeface="Arial" charset="0"/>
              </a:rPr>
              <a:t>Preference</a:t>
            </a:r>
          </a:p>
        </p:txBody>
      </p:sp>
      <p:sp>
        <p:nvSpPr>
          <p:cNvPr id="10254" name="Line 23"/>
          <p:cNvSpPr>
            <a:spLocks noChangeShapeType="1"/>
          </p:cNvSpPr>
          <p:nvPr/>
        </p:nvSpPr>
        <p:spPr bwMode="auto">
          <a:xfrm flipH="1">
            <a:off x="6350000" y="2218126"/>
            <a:ext cx="635000" cy="12700"/>
          </a:xfrm>
          <a:prstGeom prst="line">
            <a:avLst/>
          </a:prstGeom>
          <a:noFill/>
          <a:ln w="50800">
            <a:solidFill>
              <a:schemeClr val="accent6">
                <a:lumMod val="50000"/>
              </a:schemeClr>
            </a:solidFill>
            <a:round/>
            <a:headEnd/>
            <a:tailEnd type="triangle" w="med" len="med"/>
          </a:ln>
        </p:spPr>
        <p:txBody>
          <a:bodyPr wrap="none"/>
          <a:lstStyle/>
          <a:p>
            <a:endParaRPr lang="en-US"/>
          </a:p>
        </p:txBody>
      </p:sp>
      <p:sp>
        <p:nvSpPr>
          <p:cNvPr id="10255" name="Freeform 24"/>
          <p:cNvSpPr>
            <a:spLocks/>
          </p:cNvSpPr>
          <p:nvPr/>
        </p:nvSpPr>
        <p:spPr bwMode="auto">
          <a:xfrm rot="20563444" flipV="1">
            <a:off x="9283700" y="2192726"/>
            <a:ext cx="304800" cy="508000"/>
          </a:xfrm>
          <a:custGeom>
            <a:avLst/>
            <a:gdLst>
              <a:gd name="T0" fmla="*/ 48 w 192"/>
              <a:gd name="T1" fmla="*/ 0 h 320"/>
              <a:gd name="T2" fmla="*/ 184 w 192"/>
              <a:gd name="T3" fmla="*/ 176 h 320"/>
              <a:gd name="T4" fmla="*/ 0 w 192"/>
              <a:gd name="T5" fmla="*/ 320 h 320"/>
              <a:gd name="T6" fmla="*/ 0 60000 65536"/>
              <a:gd name="T7" fmla="*/ 0 60000 65536"/>
              <a:gd name="T8" fmla="*/ 0 60000 65536"/>
              <a:gd name="T9" fmla="*/ 0 w 192"/>
              <a:gd name="T10" fmla="*/ 0 h 320"/>
              <a:gd name="T11" fmla="*/ 192 w 192"/>
              <a:gd name="T12" fmla="*/ 320 h 320"/>
            </a:gdLst>
            <a:ahLst/>
            <a:cxnLst>
              <a:cxn ang="T6">
                <a:pos x="T0" y="T1"/>
              </a:cxn>
              <a:cxn ang="T7">
                <a:pos x="T2" y="T3"/>
              </a:cxn>
              <a:cxn ang="T8">
                <a:pos x="T4" y="T5"/>
              </a:cxn>
            </a:cxnLst>
            <a:rect l="T9" t="T10" r="T11" b="T12"/>
            <a:pathLst>
              <a:path w="192" h="320">
                <a:moveTo>
                  <a:pt x="48" y="0"/>
                </a:moveTo>
                <a:cubicBezTo>
                  <a:pt x="120" y="61"/>
                  <a:pt x="192" y="123"/>
                  <a:pt x="184" y="176"/>
                </a:cubicBezTo>
                <a:cubicBezTo>
                  <a:pt x="176" y="229"/>
                  <a:pt x="88" y="274"/>
                  <a:pt x="0" y="320"/>
                </a:cubicBezTo>
              </a:path>
            </a:pathLst>
          </a:custGeom>
          <a:noFill/>
          <a:ln w="44450">
            <a:solidFill>
              <a:srgbClr val="003300"/>
            </a:solidFill>
            <a:round/>
            <a:headEnd/>
            <a:tailEnd type="triangle" w="med" len="med"/>
          </a:ln>
        </p:spPr>
        <p:txBody>
          <a:bodyPr wrap="none"/>
          <a:lstStyle/>
          <a:p>
            <a:endParaRPr lang="en-US"/>
          </a:p>
        </p:txBody>
      </p:sp>
      <p:sp>
        <p:nvSpPr>
          <p:cNvPr id="15" name="Title 14"/>
          <p:cNvSpPr>
            <a:spLocks noGrp="1"/>
          </p:cNvSpPr>
          <p:nvPr>
            <p:ph type="title"/>
          </p:nvPr>
        </p:nvSpPr>
        <p:spPr>
          <a:xfrm>
            <a:off x="1183231" y="563224"/>
            <a:ext cx="8458200" cy="1143000"/>
          </a:xfrm>
        </p:spPr>
        <p:txBody>
          <a:bodyPr>
            <a:normAutofit fontScale="90000"/>
          </a:bodyPr>
          <a:lstStyle/>
          <a:p>
            <a:r>
              <a:rPr lang="en-US" dirty="0">
                <a:solidFill>
                  <a:schemeClr val="accent1">
                    <a:lumMod val="75000"/>
                  </a:schemeClr>
                </a:solidFill>
              </a:rPr>
              <a:t>Behavior Depends on Consequences</a:t>
            </a:r>
          </a:p>
        </p:txBody>
      </p:sp>
      <p:sp>
        <p:nvSpPr>
          <p:cNvPr id="16" name="TextBox 15"/>
          <p:cNvSpPr txBox="1"/>
          <p:nvPr/>
        </p:nvSpPr>
        <p:spPr>
          <a:xfrm>
            <a:off x="665139" y="270836"/>
            <a:ext cx="3068661" cy="584775"/>
          </a:xfrm>
          <a:prstGeom prst="rect">
            <a:avLst/>
          </a:prstGeom>
          <a:solidFill>
            <a:schemeClr val="bg1"/>
          </a:solidFill>
          <a:ln>
            <a:solidFill>
              <a:srgbClr val="CC6600"/>
            </a:solidFill>
          </a:ln>
        </p:spPr>
        <p:txBody>
          <a:bodyPr wrap="none" rtlCol="0">
            <a:spAutoFit/>
          </a:bodyPr>
          <a:lstStyle/>
          <a:p>
            <a:r>
              <a:rPr lang="en-US" sz="3200" b="1" dirty="0">
                <a:latin typeface="Calibri" pitchFamily="34" charset="0"/>
              </a:rPr>
              <a:t>Habitat </a:t>
            </a:r>
            <a:r>
              <a:rPr lang="en-US" sz="3200" dirty="0">
                <a:latin typeface="Calibri" pitchFamily="34" charset="0"/>
              </a:rPr>
              <a:t>Selection</a:t>
            </a:r>
          </a:p>
        </p:txBody>
      </p:sp>
      <p:sp>
        <p:nvSpPr>
          <p:cNvPr id="29" name="Rectangle 10"/>
          <p:cNvSpPr>
            <a:spLocks noChangeArrowheads="1"/>
          </p:cNvSpPr>
          <p:nvPr/>
        </p:nvSpPr>
        <p:spPr bwMode="auto">
          <a:xfrm>
            <a:off x="7903912" y="4175387"/>
            <a:ext cx="186013" cy="646973"/>
          </a:xfrm>
          <a:prstGeom prst="rect">
            <a:avLst/>
          </a:prstGeom>
          <a:noFill/>
          <a:ln w="9525">
            <a:noFill/>
            <a:miter lim="800000"/>
            <a:headEnd/>
            <a:tailEnd/>
          </a:ln>
        </p:spPr>
        <p:txBody>
          <a:bodyPr wrap="none" lIns="92075" tIns="46038" rIns="92075" bIns="46038">
            <a:spAutoFit/>
          </a:bodyPr>
          <a:lstStyle/>
          <a:p>
            <a:endParaRPr lang="en-US" sz="3600" b="1" dirty="0"/>
          </a:p>
        </p:txBody>
      </p:sp>
    </p:spTree>
    <p:custDataLst>
      <p:tags r:id="rId1"/>
    </p:custDataLst>
    <p:extLst>
      <p:ext uri="{BB962C8B-B14F-4D97-AF65-F5344CB8AC3E}">
        <p14:creationId xmlns:p14="http://schemas.microsoft.com/office/powerpoint/2010/main" val="318647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314"/>
                                        </p:tgtEl>
                                        <p:attrNameLst>
                                          <p:attrName>style.visibility</p:attrName>
                                        </p:attrNameLst>
                                      </p:cBhvr>
                                      <p:to>
                                        <p:strVal val="visible"/>
                                      </p:to>
                                    </p:set>
                                    <p:animEffect transition="in" filter="fade">
                                      <p:cBhvr>
                                        <p:cTn id="12" dur="500"/>
                                        <p:tgtEl>
                                          <p:spTgt spid="1413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53"/>
                                        </p:tgtEl>
                                        <p:attrNameLst>
                                          <p:attrName>style.visibility</p:attrName>
                                        </p:attrNameLst>
                                      </p:cBhvr>
                                      <p:to>
                                        <p:strVal val="visible"/>
                                      </p:to>
                                    </p:set>
                                    <p:animEffect transition="in" filter="fade">
                                      <p:cBhvr>
                                        <p:cTn id="17" dur="500"/>
                                        <p:tgtEl>
                                          <p:spTgt spid="1025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255"/>
                                        </p:tgtEl>
                                        <p:attrNameLst>
                                          <p:attrName>style.visibility</p:attrName>
                                        </p:attrNameLst>
                                      </p:cBhvr>
                                      <p:to>
                                        <p:strVal val="visible"/>
                                      </p:to>
                                    </p:set>
                                    <p:animEffect transition="in" filter="fade">
                                      <p:cBhvr>
                                        <p:cTn id="20" dur="500"/>
                                        <p:tgtEl>
                                          <p:spTgt spid="102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254"/>
                                        </p:tgtEl>
                                        <p:attrNameLst>
                                          <p:attrName>style.visibility</p:attrName>
                                        </p:attrNameLst>
                                      </p:cBhvr>
                                      <p:to>
                                        <p:strVal val="visible"/>
                                      </p:to>
                                    </p:set>
                                    <p:animEffect transition="in" filter="fade">
                                      <p:cBhvr>
                                        <p:cTn id="23" dur="500"/>
                                        <p:tgtEl>
                                          <p:spTgt spid="1025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251"/>
                                        </p:tgtEl>
                                        <p:attrNameLst>
                                          <p:attrName>style.visibility</p:attrName>
                                        </p:attrNameLst>
                                      </p:cBhvr>
                                      <p:to>
                                        <p:strVal val="visible"/>
                                      </p:to>
                                    </p:set>
                                    <p:animEffect transition="in" filter="fade">
                                      <p:cBhvr>
                                        <p:cTn id="26" dur="500"/>
                                        <p:tgtEl>
                                          <p:spTgt spid="1025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252"/>
                                        </p:tgtEl>
                                        <p:attrNameLst>
                                          <p:attrName>style.visibility</p:attrName>
                                        </p:attrNameLst>
                                      </p:cBhvr>
                                      <p:to>
                                        <p:strVal val="visible"/>
                                      </p:to>
                                    </p:set>
                                    <p:animEffect transition="in" filter="fade">
                                      <p:cBhvr>
                                        <p:cTn id="29" dur="500"/>
                                        <p:tgtEl>
                                          <p:spTgt spid="10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animBg="1"/>
      <p:bldP spid="10251" grpId="0"/>
      <p:bldP spid="10252" grpId="0" animBg="1"/>
      <p:bldP spid="10253" grpId="0"/>
      <p:bldP spid="10254" grpId="0" animBg="1"/>
      <p:bldP spid="10255"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5"/>
          <p:cNvSpPr>
            <a:spLocks noChangeArrowheads="1"/>
          </p:cNvSpPr>
          <p:nvPr/>
        </p:nvSpPr>
        <p:spPr bwMode="auto">
          <a:xfrm>
            <a:off x="4397548" y="3794514"/>
            <a:ext cx="2919069" cy="585418"/>
          </a:xfrm>
          <a:prstGeom prst="rect">
            <a:avLst/>
          </a:prstGeom>
          <a:noFill/>
          <a:ln w="9525">
            <a:noFill/>
            <a:miter lim="800000"/>
            <a:headEnd/>
            <a:tailEnd/>
          </a:ln>
        </p:spPr>
        <p:txBody>
          <a:bodyPr wrap="none" lIns="92075" tIns="46038" rIns="92075" bIns="46038">
            <a:spAutoFit/>
          </a:bodyPr>
          <a:lstStyle/>
          <a:p>
            <a:pPr algn="ctr"/>
            <a:r>
              <a:rPr lang="en-US" sz="3200" dirty="0">
                <a:latin typeface="Arial" charset="0"/>
              </a:rPr>
              <a:t>Consequences</a:t>
            </a:r>
          </a:p>
        </p:txBody>
      </p:sp>
      <p:sp>
        <p:nvSpPr>
          <p:cNvPr id="10247" name="Oval 11"/>
          <p:cNvSpPr>
            <a:spLocks noChangeArrowheads="1"/>
          </p:cNvSpPr>
          <p:nvPr/>
        </p:nvSpPr>
        <p:spPr bwMode="auto">
          <a:xfrm>
            <a:off x="1765300" y="3119826"/>
            <a:ext cx="1841500" cy="1955800"/>
          </a:xfrm>
          <a:prstGeom prst="ellipse">
            <a:avLst/>
          </a:prstGeom>
          <a:solidFill>
            <a:srgbClr val="C0C0C0"/>
          </a:solidFill>
          <a:ln w="9525">
            <a:solidFill>
              <a:srgbClr val="969696"/>
            </a:solidFill>
            <a:round/>
            <a:headEnd/>
            <a:tailEnd/>
          </a:ln>
        </p:spPr>
        <p:txBody>
          <a:bodyPr wrap="none" anchor="ctr"/>
          <a:lstStyle/>
          <a:p>
            <a:pPr algn="ctr" eaLnBrk="1" hangingPunct="1"/>
            <a:r>
              <a:rPr lang="en-US" b="1" dirty="0">
                <a:latin typeface="Arial" charset="0"/>
              </a:rPr>
              <a:t>See, Hear,</a:t>
            </a:r>
          </a:p>
          <a:p>
            <a:pPr algn="ctr" eaLnBrk="1" hangingPunct="1"/>
            <a:r>
              <a:rPr lang="en-US" b="1" dirty="0">
                <a:latin typeface="Arial" charset="0"/>
              </a:rPr>
              <a:t>Feel, Smell</a:t>
            </a:r>
          </a:p>
          <a:p>
            <a:pPr algn="ctr" eaLnBrk="1" hangingPunct="1"/>
            <a:r>
              <a:rPr lang="en-US" sz="1600" dirty="0">
                <a:latin typeface="Arial" charset="0"/>
              </a:rPr>
              <a:t>Taste</a:t>
            </a:r>
          </a:p>
        </p:txBody>
      </p:sp>
      <p:sp>
        <p:nvSpPr>
          <p:cNvPr id="10248" name="AutoShape 12"/>
          <p:cNvSpPr>
            <a:spLocks noChangeArrowheads="1"/>
          </p:cNvSpPr>
          <p:nvPr/>
        </p:nvSpPr>
        <p:spPr bwMode="auto">
          <a:xfrm>
            <a:off x="3422651" y="3983426"/>
            <a:ext cx="944563" cy="230188"/>
          </a:xfrm>
          <a:prstGeom prst="rightArrow">
            <a:avLst>
              <a:gd name="adj1" fmla="val 50343"/>
              <a:gd name="adj2" fmla="val 153347"/>
            </a:avLst>
          </a:prstGeom>
          <a:solidFill>
            <a:srgbClr val="0099FF"/>
          </a:solidFill>
          <a:ln w="12700">
            <a:solidFill>
              <a:schemeClr val="tx1"/>
            </a:solidFill>
            <a:miter lim="800000"/>
            <a:headEnd/>
            <a:tailEnd/>
          </a:ln>
        </p:spPr>
        <p:txBody>
          <a:bodyPr wrap="none" anchor="ctr"/>
          <a:lstStyle/>
          <a:p>
            <a:endParaRPr lang="en-US"/>
          </a:p>
        </p:txBody>
      </p:sp>
      <p:sp>
        <p:nvSpPr>
          <p:cNvPr id="15" name="Title 14"/>
          <p:cNvSpPr>
            <a:spLocks noGrp="1"/>
          </p:cNvSpPr>
          <p:nvPr>
            <p:ph type="title"/>
          </p:nvPr>
        </p:nvSpPr>
        <p:spPr>
          <a:xfrm>
            <a:off x="1183231" y="563224"/>
            <a:ext cx="8458200" cy="1143000"/>
          </a:xfrm>
        </p:spPr>
        <p:txBody>
          <a:bodyPr>
            <a:normAutofit fontScale="90000"/>
          </a:bodyPr>
          <a:lstStyle/>
          <a:p>
            <a:r>
              <a:rPr lang="en-US" dirty="0">
                <a:solidFill>
                  <a:schemeClr val="accent1">
                    <a:lumMod val="75000"/>
                  </a:schemeClr>
                </a:solidFill>
              </a:rPr>
              <a:t>Behavior Depends on Consequences</a:t>
            </a:r>
          </a:p>
        </p:txBody>
      </p:sp>
      <p:sp>
        <p:nvSpPr>
          <p:cNvPr id="16" name="TextBox 15"/>
          <p:cNvSpPr txBox="1"/>
          <p:nvPr/>
        </p:nvSpPr>
        <p:spPr>
          <a:xfrm>
            <a:off x="665139" y="270836"/>
            <a:ext cx="3068661" cy="584775"/>
          </a:xfrm>
          <a:prstGeom prst="rect">
            <a:avLst/>
          </a:prstGeom>
          <a:solidFill>
            <a:schemeClr val="bg1"/>
          </a:solidFill>
          <a:ln>
            <a:solidFill>
              <a:srgbClr val="CC6600"/>
            </a:solidFill>
          </a:ln>
        </p:spPr>
        <p:txBody>
          <a:bodyPr wrap="none" rtlCol="0">
            <a:spAutoFit/>
          </a:bodyPr>
          <a:lstStyle/>
          <a:p>
            <a:r>
              <a:rPr lang="en-US" sz="3200" b="1" dirty="0">
                <a:latin typeface="Calibri" pitchFamily="34" charset="0"/>
              </a:rPr>
              <a:t>Habitat </a:t>
            </a:r>
            <a:r>
              <a:rPr lang="en-US" sz="3200" dirty="0">
                <a:latin typeface="Calibri" pitchFamily="34" charset="0"/>
              </a:rPr>
              <a:t>Selection</a:t>
            </a:r>
          </a:p>
        </p:txBody>
      </p:sp>
      <p:sp>
        <p:nvSpPr>
          <p:cNvPr id="18" name="Oval 3"/>
          <p:cNvSpPr>
            <a:spLocks noChangeArrowheads="1"/>
          </p:cNvSpPr>
          <p:nvPr/>
        </p:nvSpPr>
        <p:spPr bwMode="auto">
          <a:xfrm>
            <a:off x="8332537" y="4208724"/>
            <a:ext cx="1854200" cy="1371600"/>
          </a:xfrm>
          <a:prstGeom prst="ellipse">
            <a:avLst/>
          </a:prstGeom>
          <a:solidFill>
            <a:srgbClr val="FF9999"/>
          </a:solidFill>
          <a:ln w="9525">
            <a:solidFill>
              <a:srgbClr val="990000"/>
            </a:solidFill>
            <a:round/>
            <a:headEnd/>
            <a:tailEnd/>
          </a:ln>
        </p:spPr>
        <p:txBody>
          <a:bodyPr wrap="none" anchor="ctr"/>
          <a:lstStyle/>
          <a:p>
            <a:pPr algn="ctr" eaLnBrk="1" hangingPunct="1">
              <a:lnSpc>
                <a:spcPct val="90000"/>
              </a:lnSpc>
            </a:pPr>
            <a:r>
              <a:rPr lang="en-US" sz="1600" b="1" dirty="0">
                <a:latin typeface="Arial" charset="0"/>
              </a:rPr>
              <a:t>Fear, Pain,</a:t>
            </a:r>
          </a:p>
          <a:p>
            <a:pPr algn="ctr" eaLnBrk="1" hangingPunct="1">
              <a:lnSpc>
                <a:spcPct val="90000"/>
              </a:lnSpc>
            </a:pPr>
            <a:r>
              <a:rPr lang="en-US" sz="1600" b="1" dirty="0">
                <a:latin typeface="Arial" charset="0"/>
              </a:rPr>
              <a:t>Weariness</a:t>
            </a:r>
          </a:p>
          <a:p>
            <a:pPr algn="ctr" eaLnBrk="1" hangingPunct="1">
              <a:lnSpc>
                <a:spcPct val="90000"/>
              </a:lnSpc>
            </a:pPr>
            <a:r>
              <a:rPr lang="en-US" sz="1600" b="1" dirty="0">
                <a:latin typeface="Arial" charset="0"/>
              </a:rPr>
              <a:t>Hot, Cold</a:t>
            </a:r>
            <a:endParaRPr lang="en-US" sz="1400" b="1" dirty="0">
              <a:latin typeface="Arial" charset="0"/>
            </a:endParaRPr>
          </a:p>
          <a:p>
            <a:pPr algn="ctr" eaLnBrk="1" hangingPunct="1">
              <a:lnSpc>
                <a:spcPct val="90000"/>
              </a:lnSpc>
            </a:pPr>
            <a:r>
              <a:rPr lang="en-US" sz="1400" dirty="0">
                <a:latin typeface="Arial" charset="0"/>
              </a:rPr>
              <a:t>Hunger or </a:t>
            </a:r>
            <a:br>
              <a:rPr lang="en-US" sz="1400" dirty="0">
                <a:latin typeface="Arial" charset="0"/>
              </a:rPr>
            </a:br>
            <a:r>
              <a:rPr lang="en-US" sz="1400" dirty="0">
                <a:latin typeface="Arial" charset="0"/>
              </a:rPr>
              <a:t>Illness</a:t>
            </a:r>
          </a:p>
        </p:txBody>
      </p:sp>
      <p:grpSp>
        <p:nvGrpSpPr>
          <p:cNvPr id="20" name="Group 6"/>
          <p:cNvGrpSpPr>
            <a:grpSpLocks/>
          </p:cNvGrpSpPr>
          <p:nvPr/>
        </p:nvGrpSpPr>
        <p:grpSpPr bwMode="auto">
          <a:xfrm>
            <a:off x="7300662" y="4175387"/>
            <a:ext cx="1028700" cy="647700"/>
            <a:chOff x="4134" y="2347"/>
            <a:chExt cx="648" cy="408"/>
          </a:xfrm>
        </p:grpSpPr>
        <p:sp>
          <p:nvSpPr>
            <p:cNvPr id="28" name="AutoShape 8"/>
            <p:cNvSpPr>
              <a:spLocks noChangeArrowheads="1"/>
            </p:cNvSpPr>
            <p:nvPr/>
          </p:nvSpPr>
          <p:spPr bwMode="auto">
            <a:xfrm rot="12360000" flipH="1">
              <a:off x="4134" y="2431"/>
              <a:ext cx="648" cy="178"/>
            </a:xfrm>
            <a:prstGeom prst="rightArrow">
              <a:avLst>
                <a:gd name="adj1" fmla="val 51185"/>
                <a:gd name="adj2" fmla="val 116427"/>
              </a:avLst>
            </a:prstGeom>
            <a:solidFill>
              <a:srgbClr val="0099FF"/>
            </a:solidFill>
            <a:ln w="12700">
              <a:solidFill>
                <a:schemeClr val="tx1"/>
              </a:solidFill>
              <a:miter lim="800000"/>
              <a:headEnd/>
              <a:tailEnd/>
            </a:ln>
          </p:spPr>
          <p:txBody>
            <a:bodyPr wrap="none" anchor="ctr"/>
            <a:lstStyle/>
            <a:p>
              <a:endParaRPr lang="en-US"/>
            </a:p>
          </p:txBody>
        </p:sp>
        <p:sp>
          <p:nvSpPr>
            <p:cNvPr id="29" name="Rectangle 10"/>
            <p:cNvSpPr>
              <a:spLocks noChangeArrowheads="1"/>
            </p:cNvSpPr>
            <p:nvPr/>
          </p:nvSpPr>
          <p:spPr bwMode="auto">
            <a:xfrm>
              <a:off x="4514" y="2347"/>
              <a:ext cx="206" cy="408"/>
            </a:xfrm>
            <a:prstGeom prst="rect">
              <a:avLst/>
            </a:prstGeom>
            <a:noFill/>
            <a:ln w="9525">
              <a:noFill/>
              <a:miter lim="800000"/>
              <a:headEnd/>
              <a:tailEnd/>
            </a:ln>
          </p:spPr>
          <p:txBody>
            <a:bodyPr wrap="none" lIns="92075" tIns="46038" rIns="92075" bIns="46038">
              <a:spAutoFit/>
            </a:bodyPr>
            <a:lstStyle/>
            <a:p>
              <a:r>
                <a:rPr lang="en-US" sz="3600" b="1"/>
                <a:t>-</a:t>
              </a:r>
            </a:p>
          </p:txBody>
        </p:sp>
      </p:grpSp>
      <p:sp>
        <p:nvSpPr>
          <p:cNvPr id="23" name="Rectangle 14"/>
          <p:cNvSpPr>
            <a:spLocks noChangeArrowheads="1"/>
          </p:cNvSpPr>
          <p:nvPr/>
        </p:nvSpPr>
        <p:spPr bwMode="auto">
          <a:xfrm>
            <a:off x="3971675" y="5750187"/>
            <a:ext cx="2627313" cy="519113"/>
          </a:xfrm>
          <a:prstGeom prst="rect">
            <a:avLst/>
          </a:prstGeom>
          <a:noFill/>
          <a:ln w="9525">
            <a:noFill/>
            <a:miter lim="800000"/>
            <a:headEnd/>
            <a:tailEnd/>
          </a:ln>
        </p:spPr>
        <p:txBody>
          <a:bodyPr wrap="none" lIns="92075" tIns="46038" rIns="92075" bIns="46038">
            <a:spAutoFit/>
          </a:bodyPr>
          <a:lstStyle/>
          <a:p>
            <a:pPr algn="ctr"/>
            <a:r>
              <a:rPr lang="en-US" sz="2800" dirty="0">
                <a:latin typeface="Comic Sans MS" pitchFamily="66" charset="0"/>
              </a:rPr>
              <a:t>Avoid or Leave</a:t>
            </a:r>
          </a:p>
        </p:txBody>
      </p:sp>
      <p:sp>
        <p:nvSpPr>
          <p:cNvPr id="24" name="Freeform 15"/>
          <p:cNvSpPr>
            <a:spLocks/>
          </p:cNvSpPr>
          <p:nvPr/>
        </p:nvSpPr>
        <p:spPr bwMode="auto">
          <a:xfrm flipH="1" flipV="1">
            <a:off x="2617537" y="5245362"/>
            <a:ext cx="1358900" cy="766763"/>
          </a:xfrm>
          <a:custGeom>
            <a:avLst/>
            <a:gdLst>
              <a:gd name="T0" fmla="*/ 1272 w 1272"/>
              <a:gd name="T1" fmla="*/ 419 h 419"/>
              <a:gd name="T2" fmla="*/ 936 w 1272"/>
              <a:gd name="T3" fmla="*/ 67 h 419"/>
              <a:gd name="T4" fmla="*/ 0 w 1272"/>
              <a:gd name="T5" fmla="*/ 19 h 419"/>
              <a:gd name="T6" fmla="*/ 0 60000 65536"/>
              <a:gd name="T7" fmla="*/ 0 60000 65536"/>
              <a:gd name="T8" fmla="*/ 0 60000 65536"/>
              <a:gd name="T9" fmla="*/ 0 w 1272"/>
              <a:gd name="T10" fmla="*/ 0 h 419"/>
              <a:gd name="T11" fmla="*/ 1272 w 1272"/>
              <a:gd name="T12" fmla="*/ 419 h 419"/>
            </a:gdLst>
            <a:ahLst/>
            <a:cxnLst>
              <a:cxn ang="T6">
                <a:pos x="T0" y="T1"/>
              </a:cxn>
              <a:cxn ang="T7">
                <a:pos x="T2" y="T3"/>
              </a:cxn>
              <a:cxn ang="T8">
                <a:pos x="T4" y="T5"/>
              </a:cxn>
            </a:cxnLst>
            <a:rect l="T9" t="T10" r="T11" b="T12"/>
            <a:pathLst>
              <a:path w="1272" h="419">
                <a:moveTo>
                  <a:pt x="1272" y="419"/>
                </a:moveTo>
                <a:cubicBezTo>
                  <a:pt x="1210" y="276"/>
                  <a:pt x="1148" y="134"/>
                  <a:pt x="936" y="67"/>
                </a:cubicBezTo>
                <a:cubicBezTo>
                  <a:pt x="724" y="0"/>
                  <a:pt x="156" y="27"/>
                  <a:pt x="0" y="19"/>
                </a:cubicBezTo>
              </a:path>
            </a:pathLst>
          </a:custGeom>
          <a:noFill/>
          <a:ln w="22225" cap="flat">
            <a:solidFill>
              <a:schemeClr val="accent6">
                <a:lumMod val="50000"/>
              </a:schemeClr>
            </a:solidFill>
            <a:prstDash val="dash"/>
            <a:round/>
            <a:headEnd type="triangle" w="med" len="med"/>
            <a:tailEnd type="none" w="med" len="med"/>
          </a:ln>
        </p:spPr>
        <p:txBody>
          <a:bodyPr wrap="none"/>
          <a:lstStyle/>
          <a:p>
            <a:endParaRPr lang="en-US"/>
          </a:p>
        </p:txBody>
      </p:sp>
      <p:sp>
        <p:nvSpPr>
          <p:cNvPr id="25" name="Rectangle 16"/>
          <p:cNvSpPr>
            <a:spLocks noChangeArrowheads="1"/>
          </p:cNvSpPr>
          <p:nvPr/>
        </p:nvSpPr>
        <p:spPr bwMode="auto">
          <a:xfrm>
            <a:off x="7260020" y="5735900"/>
            <a:ext cx="1924374" cy="585418"/>
          </a:xfrm>
          <a:prstGeom prst="rect">
            <a:avLst/>
          </a:prstGeom>
          <a:noFill/>
          <a:ln w="9525">
            <a:noFill/>
            <a:miter lim="800000"/>
            <a:headEnd/>
            <a:tailEnd/>
          </a:ln>
        </p:spPr>
        <p:txBody>
          <a:bodyPr wrap="none" lIns="92075" tIns="46038" rIns="92075" bIns="46038">
            <a:spAutoFit/>
          </a:bodyPr>
          <a:lstStyle/>
          <a:p>
            <a:pPr algn="ctr"/>
            <a:r>
              <a:rPr lang="en-US" sz="3200" b="1" dirty="0">
                <a:latin typeface="Arial" charset="0"/>
              </a:rPr>
              <a:t>Aversion</a:t>
            </a:r>
          </a:p>
        </p:txBody>
      </p:sp>
      <p:sp>
        <p:nvSpPr>
          <p:cNvPr id="26" name="Line 17"/>
          <p:cNvSpPr>
            <a:spLocks noChangeShapeType="1"/>
          </p:cNvSpPr>
          <p:nvPr/>
        </p:nvSpPr>
        <p:spPr bwMode="auto">
          <a:xfrm flipH="1">
            <a:off x="6579937" y="6050225"/>
            <a:ext cx="787400" cy="0"/>
          </a:xfrm>
          <a:prstGeom prst="line">
            <a:avLst/>
          </a:prstGeom>
          <a:noFill/>
          <a:ln w="50800">
            <a:solidFill>
              <a:schemeClr val="accent6">
                <a:lumMod val="50000"/>
              </a:schemeClr>
            </a:solidFill>
            <a:round/>
            <a:headEnd/>
            <a:tailEnd type="triangle" w="med" len="med"/>
          </a:ln>
        </p:spPr>
        <p:txBody>
          <a:bodyPr wrap="none"/>
          <a:lstStyle/>
          <a:p>
            <a:endParaRPr lang="en-US"/>
          </a:p>
        </p:txBody>
      </p:sp>
      <p:sp>
        <p:nvSpPr>
          <p:cNvPr id="27" name="Freeform 18"/>
          <p:cNvSpPr>
            <a:spLocks/>
          </p:cNvSpPr>
          <p:nvPr/>
        </p:nvSpPr>
        <p:spPr bwMode="auto">
          <a:xfrm rot="1076204">
            <a:off x="9272337" y="5567625"/>
            <a:ext cx="304800" cy="508000"/>
          </a:xfrm>
          <a:custGeom>
            <a:avLst/>
            <a:gdLst>
              <a:gd name="T0" fmla="*/ 48 w 192"/>
              <a:gd name="T1" fmla="*/ 0 h 320"/>
              <a:gd name="T2" fmla="*/ 184 w 192"/>
              <a:gd name="T3" fmla="*/ 176 h 320"/>
              <a:gd name="T4" fmla="*/ 0 w 192"/>
              <a:gd name="T5" fmla="*/ 320 h 320"/>
              <a:gd name="T6" fmla="*/ 0 60000 65536"/>
              <a:gd name="T7" fmla="*/ 0 60000 65536"/>
              <a:gd name="T8" fmla="*/ 0 60000 65536"/>
              <a:gd name="T9" fmla="*/ 0 w 192"/>
              <a:gd name="T10" fmla="*/ 0 h 320"/>
              <a:gd name="T11" fmla="*/ 192 w 192"/>
              <a:gd name="T12" fmla="*/ 320 h 320"/>
            </a:gdLst>
            <a:ahLst/>
            <a:cxnLst>
              <a:cxn ang="T6">
                <a:pos x="T0" y="T1"/>
              </a:cxn>
              <a:cxn ang="T7">
                <a:pos x="T2" y="T3"/>
              </a:cxn>
              <a:cxn ang="T8">
                <a:pos x="T4" y="T5"/>
              </a:cxn>
            </a:cxnLst>
            <a:rect l="T9" t="T10" r="T11" b="T12"/>
            <a:pathLst>
              <a:path w="192" h="320">
                <a:moveTo>
                  <a:pt x="48" y="0"/>
                </a:moveTo>
                <a:cubicBezTo>
                  <a:pt x="120" y="61"/>
                  <a:pt x="192" y="123"/>
                  <a:pt x="184" y="176"/>
                </a:cubicBezTo>
                <a:cubicBezTo>
                  <a:pt x="176" y="229"/>
                  <a:pt x="88" y="274"/>
                  <a:pt x="0" y="320"/>
                </a:cubicBezTo>
              </a:path>
            </a:pathLst>
          </a:custGeom>
          <a:noFill/>
          <a:ln w="44450">
            <a:solidFill>
              <a:srgbClr val="990000"/>
            </a:solidFill>
            <a:round/>
            <a:headEnd/>
            <a:tailEnd type="triangle" w="med" len="med"/>
          </a:ln>
        </p:spPr>
        <p:txBody>
          <a:bodyPr wrap="none"/>
          <a:lstStyle/>
          <a:p>
            <a:endParaRPr lang="en-US"/>
          </a:p>
        </p:txBody>
      </p:sp>
    </p:spTree>
    <p:custDataLst>
      <p:tags r:id="rId1"/>
    </p:custDataLst>
    <p:extLst>
      <p:ext uri="{BB962C8B-B14F-4D97-AF65-F5344CB8AC3E}">
        <p14:creationId xmlns:p14="http://schemas.microsoft.com/office/powerpoint/2010/main" val="292624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p:bldP spid="24" grpId="0" animBg="1"/>
      <p:bldP spid="25" grpId="0"/>
      <p:bldP spid="26" grpId="0" animBg="1"/>
      <p:bldP spid="27"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Oval 2"/>
          <p:cNvSpPr>
            <a:spLocks noChangeArrowheads="1"/>
          </p:cNvSpPr>
          <p:nvPr/>
        </p:nvSpPr>
        <p:spPr bwMode="auto">
          <a:xfrm>
            <a:off x="8394700" y="2649926"/>
            <a:ext cx="1778000" cy="1397000"/>
          </a:xfrm>
          <a:prstGeom prst="ellipse">
            <a:avLst/>
          </a:prstGeom>
          <a:solidFill>
            <a:srgbClr val="CCFFCC"/>
          </a:solidFill>
          <a:ln w="9525">
            <a:solidFill>
              <a:srgbClr val="008000"/>
            </a:solidFill>
            <a:round/>
            <a:headEnd/>
            <a:tailEnd/>
          </a:ln>
        </p:spPr>
        <p:txBody>
          <a:bodyPr wrap="none" anchor="ctr"/>
          <a:lstStyle/>
          <a:p>
            <a:pPr algn="ctr" eaLnBrk="1" hangingPunct="1">
              <a:lnSpc>
                <a:spcPct val="90000"/>
              </a:lnSpc>
            </a:pPr>
            <a:r>
              <a:rPr lang="en-US" sz="1600" b="1" dirty="0">
                <a:latin typeface="Arial" charset="0"/>
              </a:rPr>
              <a:t>Security,</a:t>
            </a:r>
          </a:p>
          <a:p>
            <a:pPr algn="ctr" eaLnBrk="1" hangingPunct="1">
              <a:lnSpc>
                <a:spcPct val="90000"/>
              </a:lnSpc>
            </a:pPr>
            <a:r>
              <a:rPr lang="en-US" sz="1600" b="1" dirty="0">
                <a:latin typeface="Arial" charset="0"/>
              </a:rPr>
              <a:t>Relaxation,</a:t>
            </a:r>
          </a:p>
          <a:p>
            <a:pPr algn="ctr" eaLnBrk="1" hangingPunct="1">
              <a:lnSpc>
                <a:spcPct val="90000"/>
              </a:lnSpc>
            </a:pPr>
            <a:r>
              <a:rPr lang="en-US" sz="1600" b="1" dirty="0">
                <a:latin typeface="Arial" charset="0"/>
              </a:rPr>
              <a:t>Thermal Comfort</a:t>
            </a:r>
            <a:r>
              <a:rPr lang="en-US" sz="1400" b="1" dirty="0">
                <a:latin typeface="Arial" charset="0"/>
              </a:rPr>
              <a:t>,</a:t>
            </a:r>
          </a:p>
          <a:p>
            <a:pPr algn="ctr" eaLnBrk="1" hangingPunct="1">
              <a:lnSpc>
                <a:spcPct val="90000"/>
              </a:lnSpc>
            </a:pPr>
            <a:r>
              <a:rPr lang="en-US" sz="1400" dirty="0">
                <a:latin typeface="Arial" charset="0"/>
              </a:rPr>
              <a:t>Satiety</a:t>
            </a:r>
          </a:p>
        </p:txBody>
      </p:sp>
      <p:sp>
        <p:nvSpPr>
          <p:cNvPr id="10245" name="Rectangle 5"/>
          <p:cNvSpPr>
            <a:spLocks noChangeArrowheads="1"/>
          </p:cNvSpPr>
          <p:nvPr/>
        </p:nvSpPr>
        <p:spPr bwMode="auto">
          <a:xfrm>
            <a:off x="4397548" y="3794514"/>
            <a:ext cx="2919069" cy="585418"/>
          </a:xfrm>
          <a:prstGeom prst="rect">
            <a:avLst/>
          </a:prstGeom>
          <a:noFill/>
          <a:ln w="9525">
            <a:noFill/>
            <a:miter lim="800000"/>
            <a:headEnd/>
            <a:tailEnd/>
          </a:ln>
        </p:spPr>
        <p:txBody>
          <a:bodyPr wrap="none" lIns="92075" tIns="46038" rIns="92075" bIns="46038">
            <a:spAutoFit/>
          </a:bodyPr>
          <a:lstStyle/>
          <a:p>
            <a:pPr algn="ctr"/>
            <a:r>
              <a:rPr lang="en-US" sz="3200" dirty="0">
                <a:latin typeface="Arial" charset="0"/>
              </a:rPr>
              <a:t>Consequences</a:t>
            </a:r>
          </a:p>
        </p:txBody>
      </p:sp>
      <p:grpSp>
        <p:nvGrpSpPr>
          <p:cNvPr id="2" name="Group 6"/>
          <p:cNvGrpSpPr>
            <a:grpSpLocks/>
          </p:cNvGrpSpPr>
          <p:nvPr/>
        </p:nvGrpSpPr>
        <p:grpSpPr bwMode="auto">
          <a:xfrm>
            <a:off x="7342191" y="3318265"/>
            <a:ext cx="1030288" cy="708025"/>
            <a:chOff x="4169" y="1829"/>
            <a:chExt cx="649" cy="446"/>
          </a:xfrm>
        </p:grpSpPr>
        <p:sp>
          <p:nvSpPr>
            <p:cNvPr id="10261" name="AutoShape 7"/>
            <p:cNvSpPr>
              <a:spLocks noChangeArrowheads="1"/>
            </p:cNvSpPr>
            <p:nvPr/>
          </p:nvSpPr>
          <p:spPr bwMode="auto">
            <a:xfrm rot="-1560000">
              <a:off x="4169" y="2049"/>
              <a:ext cx="649" cy="210"/>
            </a:xfrm>
            <a:prstGeom prst="rightArrow">
              <a:avLst>
                <a:gd name="adj1" fmla="val 48444"/>
                <a:gd name="adj2" fmla="val 93129"/>
              </a:avLst>
            </a:prstGeom>
            <a:solidFill>
              <a:srgbClr val="0099FF"/>
            </a:solidFill>
            <a:ln w="12700">
              <a:solidFill>
                <a:schemeClr val="tx1"/>
              </a:solidFill>
              <a:miter lim="800000"/>
              <a:headEnd/>
              <a:tailEnd/>
            </a:ln>
          </p:spPr>
          <p:txBody>
            <a:bodyPr wrap="none" anchor="ctr"/>
            <a:lstStyle/>
            <a:p>
              <a:endParaRPr lang="en-US"/>
            </a:p>
          </p:txBody>
        </p:sp>
        <p:sp>
          <p:nvSpPr>
            <p:cNvPr id="10263" name="Rectangle 9"/>
            <p:cNvSpPr>
              <a:spLocks noChangeArrowheads="1"/>
            </p:cNvSpPr>
            <p:nvPr/>
          </p:nvSpPr>
          <p:spPr bwMode="auto">
            <a:xfrm>
              <a:off x="4537" y="1829"/>
              <a:ext cx="280" cy="446"/>
            </a:xfrm>
            <a:prstGeom prst="rect">
              <a:avLst/>
            </a:prstGeom>
            <a:noFill/>
            <a:ln w="9525">
              <a:noFill/>
              <a:miter lim="800000"/>
              <a:headEnd/>
              <a:tailEnd/>
            </a:ln>
          </p:spPr>
          <p:txBody>
            <a:bodyPr wrap="none" lIns="92075" tIns="46038" rIns="92075" bIns="46038">
              <a:spAutoFit/>
            </a:bodyPr>
            <a:lstStyle/>
            <a:p>
              <a:r>
                <a:rPr lang="en-US" sz="4000" b="1"/>
                <a:t>+</a:t>
              </a:r>
              <a:endParaRPr lang="en-US" sz="3600" b="1"/>
            </a:p>
          </p:txBody>
        </p:sp>
      </p:grpSp>
      <p:sp>
        <p:nvSpPr>
          <p:cNvPr id="10247" name="Oval 11"/>
          <p:cNvSpPr>
            <a:spLocks noChangeArrowheads="1"/>
          </p:cNvSpPr>
          <p:nvPr/>
        </p:nvSpPr>
        <p:spPr bwMode="auto">
          <a:xfrm>
            <a:off x="1765300" y="3119826"/>
            <a:ext cx="1841500" cy="1955800"/>
          </a:xfrm>
          <a:prstGeom prst="ellipse">
            <a:avLst/>
          </a:prstGeom>
          <a:solidFill>
            <a:srgbClr val="C0C0C0"/>
          </a:solidFill>
          <a:ln w="9525">
            <a:solidFill>
              <a:srgbClr val="969696"/>
            </a:solidFill>
            <a:round/>
            <a:headEnd/>
            <a:tailEnd/>
          </a:ln>
        </p:spPr>
        <p:txBody>
          <a:bodyPr wrap="none" anchor="ctr"/>
          <a:lstStyle/>
          <a:p>
            <a:pPr algn="ctr" eaLnBrk="1" hangingPunct="1"/>
            <a:r>
              <a:rPr lang="en-US" b="1" dirty="0">
                <a:latin typeface="Arial" charset="0"/>
              </a:rPr>
              <a:t>See, Hear,</a:t>
            </a:r>
          </a:p>
          <a:p>
            <a:pPr algn="ctr" eaLnBrk="1" hangingPunct="1"/>
            <a:r>
              <a:rPr lang="en-US" b="1" dirty="0">
                <a:latin typeface="Arial" charset="0"/>
              </a:rPr>
              <a:t>Feel, Smell</a:t>
            </a:r>
          </a:p>
          <a:p>
            <a:pPr algn="ctr" eaLnBrk="1" hangingPunct="1"/>
            <a:r>
              <a:rPr lang="en-US" sz="1600" dirty="0">
                <a:latin typeface="Arial" charset="0"/>
              </a:rPr>
              <a:t>Taste</a:t>
            </a:r>
          </a:p>
        </p:txBody>
      </p:sp>
      <p:sp>
        <p:nvSpPr>
          <p:cNvPr id="10248" name="AutoShape 12"/>
          <p:cNvSpPr>
            <a:spLocks noChangeArrowheads="1"/>
          </p:cNvSpPr>
          <p:nvPr/>
        </p:nvSpPr>
        <p:spPr bwMode="auto">
          <a:xfrm>
            <a:off x="3422651" y="3983426"/>
            <a:ext cx="944563" cy="230188"/>
          </a:xfrm>
          <a:prstGeom prst="rightArrow">
            <a:avLst>
              <a:gd name="adj1" fmla="val 50343"/>
              <a:gd name="adj2" fmla="val 153347"/>
            </a:avLst>
          </a:prstGeom>
          <a:solidFill>
            <a:srgbClr val="0099FF"/>
          </a:solidFill>
          <a:ln w="12700">
            <a:solidFill>
              <a:schemeClr val="tx1"/>
            </a:solidFill>
            <a:miter lim="800000"/>
            <a:headEnd/>
            <a:tailEnd/>
          </a:ln>
        </p:spPr>
        <p:txBody>
          <a:bodyPr wrap="none" anchor="ctr"/>
          <a:lstStyle/>
          <a:p>
            <a:endParaRPr lang="en-US"/>
          </a:p>
        </p:txBody>
      </p:sp>
      <p:sp>
        <p:nvSpPr>
          <p:cNvPr id="10251" name="Rectangle 20"/>
          <p:cNvSpPr>
            <a:spLocks noChangeArrowheads="1"/>
          </p:cNvSpPr>
          <p:nvPr/>
        </p:nvSpPr>
        <p:spPr bwMode="auto">
          <a:xfrm>
            <a:off x="3998914" y="1943489"/>
            <a:ext cx="2366963" cy="519112"/>
          </a:xfrm>
          <a:prstGeom prst="rect">
            <a:avLst/>
          </a:prstGeom>
          <a:noFill/>
          <a:ln w="9525">
            <a:noFill/>
            <a:miter lim="800000"/>
            <a:headEnd/>
            <a:tailEnd/>
          </a:ln>
        </p:spPr>
        <p:txBody>
          <a:bodyPr wrap="none" lIns="92075" tIns="46038" rIns="92075" bIns="46038">
            <a:spAutoFit/>
          </a:bodyPr>
          <a:lstStyle/>
          <a:p>
            <a:pPr algn="ctr"/>
            <a:r>
              <a:rPr lang="en-US" sz="2800" dirty="0">
                <a:latin typeface="Comic Sans MS" pitchFamily="66" charset="0"/>
              </a:rPr>
              <a:t>Seek or Stay</a:t>
            </a:r>
          </a:p>
        </p:txBody>
      </p:sp>
      <p:sp>
        <p:nvSpPr>
          <p:cNvPr id="10252" name="Freeform 21"/>
          <p:cNvSpPr>
            <a:spLocks/>
          </p:cNvSpPr>
          <p:nvPr/>
        </p:nvSpPr>
        <p:spPr bwMode="auto">
          <a:xfrm flipH="1">
            <a:off x="2590800" y="2200664"/>
            <a:ext cx="1333500" cy="779462"/>
          </a:xfrm>
          <a:custGeom>
            <a:avLst/>
            <a:gdLst>
              <a:gd name="T0" fmla="*/ 1272 w 1272"/>
              <a:gd name="T1" fmla="*/ 419 h 419"/>
              <a:gd name="T2" fmla="*/ 936 w 1272"/>
              <a:gd name="T3" fmla="*/ 67 h 419"/>
              <a:gd name="T4" fmla="*/ 0 w 1272"/>
              <a:gd name="T5" fmla="*/ 19 h 419"/>
              <a:gd name="T6" fmla="*/ 0 60000 65536"/>
              <a:gd name="T7" fmla="*/ 0 60000 65536"/>
              <a:gd name="T8" fmla="*/ 0 60000 65536"/>
              <a:gd name="T9" fmla="*/ 0 w 1272"/>
              <a:gd name="T10" fmla="*/ 0 h 419"/>
              <a:gd name="T11" fmla="*/ 1272 w 1272"/>
              <a:gd name="T12" fmla="*/ 419 h 419"/>
            </a:gdLst>
            <a:ahLst/>
            <a:cxnLst>
              <a:cxn ang="T6">
                <a:pos x="T0" y="T1"/>
              </a:cxn>
              <a:cxn ang="T7">
                <a:pos x="T2" y="T3"/>
              </a:cxn>
              <a:cxn ang="T8">
                <a:pos x="T4" y="T5"/>
              </a:cxn>
            </a:cxnLst>
            <a:rect l="T9" t="T10" r="T11" b="T12"/>
            <a:pathLst>
              <a:path w="1272" h="419">
                <a:moveTo>
                  <a:pt x="1272" y="419"/>
                </a:moveTo>
                <a:cubicBezTo>
                  <a:pt x="1210" y="276"/>
                  <a:pt x="1148" y="134"/>
                  <a:pt x="936" y="67"/>
                </a:cubicBezTo>
                <a:cubicBezTo>
                  <a:pt x="724" y="0"/>
                  <a:pt x="156" y="27"/>
                  <a:pt x="0" y="19"/>
                </a:cubicBezTo>
              </a:path>
            </a:pathLst>
          </a:custGeom>
          <a:noFill/>
          <a:ln w="50800">
            <a:solidFill>
              <a:schemeClr val="accent6">
                <a:lumMod val="50000"/>
              </a:schemeClr>
            </a:solidFill>
            <a:round/>
            <a:headEnd type="triangle" w="med" len="med"/>
            <a:tailEnd type="none" w="med" len="med"/>
          </a:ln>
        </p:spPr>
        <p:txBody>
          <a:bodyPr wrap="none"/>
          <a:lstStyle/>
          <a:p>
            <a:endParaRPr lang="en-US"/>
          </a:p>
        </p:txBody>
      </p:sp>
      <p:sp>
        <p:nvSpPr>
          <p:cNvPr id="10253" name="Rectangle 22"/>
          <p:cNvSpPr>
            <a:spLocks noChangeArrowheads="1"/>
          </p:cNvSpPr>
          <p:nvPr/>
        </p:nvSpPr>
        <p:spPr bwMode="auto">
          <a:xfrm>
            <a:off x="6978582" y="1861308"/>
            <a:ext cx="2305119" cy="585418"/>
          </a:xfrm>
          <a:prstGeom prst="rect">
            <a:avLst/>
          </a:prstGeom>
          <a:noFill/>
          <a:ln w="9525">
            <a:noFill/>
            <a:miter lim="800000"/>
            <a:headEnd/>
            <a:tailEnd/>
          </a:ln>
        </p:spPr>
        <p:txBody>
          <a:bodyPr wrap="none" lIns="92075" tIns="46038" rIns="92075" bIns="46038">
            <a:spAutoFit/>
          </a:bodyPr>
          <a:lstStyle/>
          <a:p>
            <a:pPr algn="ctr"/>
            <a:r>
              <a:rPr lang="en-US" sz="3200" b="1" dirty="0">
                <a:latin typeface="Arial" charset="0"/>
              </a:rPr>
              <a:t>Preference</a:t>
            </a:r>
          </a:p>
        </p:txBody>
      </p:sp>
      <p:sp>
        <p:nvSpPr>
          <p:cNvPr id="10254" name="Line 23"/>
          <p:cNvSpPr>
            <a:spLocks noChangeShapeType="1"/>
          </p:cNvSpPr>
          <p:nvPr/>
        </p:nvSpPr>
        <p:spPr bwMode="auto">
          <a:xfrm flipH="1">
            <a:off x="6350000" y="2218126"/>
            <a:ext cx="635000" cy="12700"/>
          </a:xfrm>
          <a:prstGeom prst="line">
            <a:avLst/>
          </a:prstGeom>
          <a:noFill/>
          <a:ln w="50800">
            <a:solidFill>
              <a:schemeClr val="accent6">
                <a:lumMod val="50000"/>
              </a:schemeClr>
            </a:solidFill>
            <a:round/>
            <a:headEnd/>
            <a:tailEnd type="triangle" w="med" len="med"/>
          </a:ln>
        </p:spPr>
        <p:txBody>
          <a:bodyPr wrap="none"/>
          <a:lstStyle/>
          <a:p>
            <a:endParaRPr lang="en-US"/>
          </a:p>
        </p:txBody>
      </p:sp>
      <p:sp>
        <p:nvSpPr>
          <p:cNvPr id="10255" name="Freeform 24"/>
          <p:cNvSpPr>
            <a:spLocks/>
          </p:cNvSpPr>
          <p:nvPr/>
        </p:nvSpPr>
        <p:spPr bwMode="auto">
          <a:xfrm rot="20563444" flipV="1">
            <a:off x="9283700" y="2192726"/>
            <a:ext cx="304800" cy="508000"/>
          </a:xfrm>
          <a:custGeom>
            <a:avLst/>
            <a:gdLst>
              <a:gd name="T0" fmla="*/ 48 w 192"/>
              <a:gd name="T1" fmla="*/ 0 h 320"/>
              <a:gd name="T2" fmla="*/ 184 w 192"/>
              <a:gd name="T3" fmla="*/ 176 h 320"/>
              <a:gd name="T4" fmla="*/ 0 w 192"/>
              <a:gd name="T5" fmla="*/ 320 h 320"/>
              <a:gd name="T6" fmla="*/ 0 60000 65536"/>
              <a:gd name="T7" fmla="*/ 0 60000 65536"/>
              <a:gd name="T8" fmla="*/ 0 60000 65536"/>
              <a:gd name="T9" fmla="*/ 0 w 192"/>
              <a:gd name="T10" fmla="*/ 0 h 320"/>
              <a:gd name="T11" fmla="*/ 192 w 192"/>
              <a:gd name="T12" fmla="*/ 320 h 320"/>
            </a:gdLst>
            <a:ahLst/>
            <a:cxnLst>
              <a:cxn ang="T6">
                <a:pos x="T0" y="T1"/>
              </a:cxn>
              <a:cxn ang="T7">
                <a:pos x="T2" y="T3"/>
              </a:cxn>
              <a:cxn ang="T8">
                <a:pos x="T4" y="T5"/>
              </a:cxn>
            </a:cxnLst>
            <a:rect l="T9" t="T10" r="T11" b="T12"/>
            <a:pathLst>
              <a:path w="192" h="320">
                <a:moveTo>
                  <a:pt x="48" y="0"/>
                </a:moveTo>
                <a:cubicBezTo>
                  <a:pt x="120" y="61"/>
                  <a:pt x="192" y="123"/>
                  <a:pt x="184" y="176"/>
                </a:cubicBezTo>
                <a:cubicBezTo>
                  <a:pt x="176" y="229"/>
                  <a:pt x="88" y="274"/>
                  <a:pt x="0" y="320"/>
                </a:cubicBezTo>
              </a:path>
            </a:pathLst>
          </a:custGeom>
          <a:noFill/>
          <a:ln w="44450">
            <a:solidFill>
              <a:srgbClr val="003300"/>
            </a:solidFill>
            <a:round/>
            <a:headEnd/>
            <a:tailEnd type="triangle" w="med" len="med"/>
          </a:ln>
        </p:spPr>
        <p:txBody>
          <a:bodyPr wrap="none"/>
          <a:lstStyle/>
          <a:p>
            <a:endParaRPr lang="en-US"/>
          </a:p>
        </p:txBody>
      </p:sp>
      <p:sp>
        <p:nvSpPr>
          <p:cNvPr id="15" name="Title 14"/>
          <p:cNvSpPr>
            <a:spLocks noGrp="1"/>
          </p:cNvSpPr>
          <p:nvPr>
            <p:ph type="title"/>
          </p:nvPr>
        </p:nvSpPr>
        <p:spPr>
          <a:xfrm>
            <a:off x="1183231" y="563224"/>
            <a:ext cx="8458200" cy="1143000"/>
          </a:xfrm>
        </p:spPr>
        <p:txBody>
          <a:bodyPr>
            <a:normAutofit fontScale="90000"/>
          </a:bodyPr>
          <a:lstStyle/>
          <a:p>
            <a:r>
              <a:rPr lang="en-US" dirty="0">
                <a:solidFill>
                  <a:schemeClr val="accent1">
                    <a:lumMod val="75000"/>
                  </a:schemeClr>
                </a:solidFill>
              </a:rPr>
              <a:t>Behavior Depends on Consequences</a:t>
            </a:r>
          </a:p>
        </p:txBody>
      </p:sp>
      <p:sp>
        <p:nvSpPr>
          <p:cNvPr id="16" name="TextBox 15"/>
          <p:cNvSpPr txBox="1"/>
          <p:nvPr/>
        </p:nvSpPr>
        <p:spPr>
          <a:xfrm>
            <a:off x="665139" y="270836"/>
            <a:ext cx="3068661" cy="584775"/>
          </a:xfrm>
          <a:prstGeom prst="rect">
            <a:avLst/>
          </a:prstGeom>
          <a:solidFill>
            <a:schemeClr val="bg1"/>
          </a:solidFill>
          <a:ln>
            <a:solidFill>
              <a:srgbClr val="CC6600"/>
            </a:solidFill>
          </a:ln>
        </p:spPr>
        <p:txBody>
          <a:bodyPr wrap="none" rtlCol="0">
            <a:spAutoFit/>
          </a:bodyPr>
          <a:lstStyle/>
          <a:p>
            <a:r>
              <a:rPr lang="en-US" sz="3200" b="1" dirty="0">
                <a:latin typeface="Calibri" pitchFamily="34" charset="0"/>
              </a:rPr>
              <a:t>Habitat </a:t>
            </a:r>
            <a:r>
              <a:rPr lang="en-US" sz="3200" dirty="0">
                <a:latin typeface="Calibri" pitchFamily="34" charset="0"/>
              </a:rPr>
              <a:t>Selection</a:t>
            </a:r>
          </a:p>
        </p:txBody>
      </p:sp>
      <p:grpSp>
        <p:nvGrpSpPr>
          <p:cNvPr id="17" name="Group 16"/>
          <p:cNvGrpSpPr/>
          <p:nvPr/>
        </p:nvGrpSpPr>
        <p:grpSpPr>
          <a:xfrm>
            <a:off x="2617537" y="4175387"/>
            <a:ext cx="7569200" cy="2145931"/>
            <a:chOff x="889000" y="3776663"/>
            <a:chExt cx="7569200" cy="2145931"/>
          </a:xfrm>
        </p:grpSpPr>
        <p:sp>
          <p:nvSpPr>
            <p:cNvPr id="18" name="Oval 3"/>
            <p:cNvSpPr>
              <a:spLocks noChangeArrowheads="1"/>
            </p:cNvSpPr>
            <p:nvPr/>
          </p:nvSpPr>
          <p:spPr bwMode="auto">
            <a:xfrm>
              <a:off x="6604000" y="3810000"/>
              <a:ext cx="1854200" cy="1371600"/>
            </a:xfrm>
            <a:prstGeom prst="ellipse">
              <a:avLst/>
            </a:prstGeom>
            <a:solidFill>
              <a:srgbClr val="FF9999"/>
            </a:solidFill>
            <a:ln w="9525">
              <a:solidFill>
                <a:srgbClr val="990000"/>
              </a:solidFill>
              <a:round/>
              <a:headEnd/>
              <a:tailEnd/>
            </a:ln>
          </p:spPr>
          <p:txBody>
            <a:bodyPr wrap="none" anchor="ctr"/>
            <a:lstStyle/>
            <a:p>
              <a:pPr algn="ctr" eaLnBrk="1" hangingPunct="1">
                <a:lnSpc>
                  <a:spcPct val="90000"/>
                </a:lnSpc>
              </a:pPr>
              <a:r>
                <a:rPr lang="en-US" sz="1600" b="1" dirty="0">
                  <a:latin typeface="Arial" charset="0"/>
                </a:rPr>
                <a:t>Fear, Pain,</a:t>
              </a:r>
            </a:p>
            <a:p>
              <a:pPr algn="ctr" eaLnBrk="1" hangingPunct="1">
                <a:lnSpc>
                  <a:spcPct val="90000"/>
                </a:lnSpc>
              </a:pPr>
              <a:r>
                <a:rPr lang="en-US" sz="1600" b="1" dirty="0">
                  <a:latin typeface="Arial" charset="0"/>
                </a:rPr>
                <a:t>Weariness</a:t>
              </a:r>
            </a:p>
            <a:p>
              <a:pPr algn="ctr" eaLnBrk="1" hangingPunct="1">
                <a:lnSpc>
                  <a:spcPct val="90000"/>
                </a:lnSpc>
              </a:pPr>
              <a:r>
                <a:rPr lang="en-US" sz="1600" b="1" dirty="0">
                  <a:latin typeface="Arial" charset="0"/>
                </a:rPr>
                <a:t>Hot, Cold</a:t>
              </a:r>
              <a:endParaRPr lang="en-US" sz="1400" b="1" dirty="0">
                <a:latin typeface="Arial" charset="0"/>
              </a:endParaRPr>
            </a:p>
            <a:p>
              <a:pPr algn="ctr" eaLnBrk="1" hangingPunct="1">
                <a:lnSpc>
                  <a:spcPct val="90000"/>
                </a:lnSpc>
              </a:pPr>
              <a:r>
                <a:rPr lang="en-US" sz="1400" dirty="0">
                  <a:latin typeface="Arial" charset="0"/>
                </a:rPr>
                <a:t>Hunger or </a:t>
              </a:r>
              <a:br>
                <a:rPr lang="en-US" sz="1400" dirty="0">
                  <a:latin typeface="Arial" charset="0"/>
                </a:rPr>
              </a:br>
              <a:r>
                <a:rPr lang="en-US" sz="1400" dirty="0">
                  <a:latin typeface="Arial" charset="0"/>
                </a:rPr>
                <a:t>Illness</a:t>
              </a:r>
            </a:p>
          </p:txBody>
        </p:sp>
        <p:grpSp>
          <p:nvGrpSpPr>
            <p:cNvPr id="20" name="Group 6"/>
            <p:cNvGrpSpPr>
              <a:grpSpLocks/>
            </p:cNvGrpSpPr>
            <p:nvPr/>
          </p:nvGrpSpPr>
          <p:grpSpPr bwMode="auto">
            <a:xfrm>
              <a:off x="5572125" y="3776663"/>
              <a:ext cx="1028700" cy="647700"/>
              <a:chOff x="4134" y="2347"/>
              <a:chExt cx="648" cy="408"/>
            </a:xfrm>
          </p:grpSpPr>
          <p:sp>
            <p:nvSpPr>
              <p:cNvPr id="28" name="AutoShape 8"/>
              <p:cNvSpPr>
                <a:spLocks noChangeArrowheads="1"/>
              </p:cNvSpPr>
              <p:nvPr/>
            </p:nvSpPr>
            <p:spPr bwMode="auto">
              <a:xfrm rot="12360000" flipH="1">
                <a:off x="4134" y="2431"/>
                <a:ext cx="648" cy="178"/>
              </a:xfrm>
              <a:prstGeom prst="rightArrow">
                <a:avLst>
                  <a:gd name="adj1" fmla="val 51185"/>
                  <a:gd name="adj2" fmla="val 116427"/>
                </a:avLst>
              </a:prstGeom>
              <a:solidFill>
                <a:srgbClr val="0099FF"/>
              </a:solidFill>
              <a:ln w="12700">
                <a:solidFill>
                  <a:schemeClr val="tx1"/>
                </a:solidFill>
                <a:miter lim="800000"/>
                <a:headEnd/>
                <a:tailEnd/>
              </a:ln>
            </p:spPr>
            <p:txBody>
              <a:bodyPr wrap="none" anchor="ctr"/>
              <a:lstStyle/>
              <a:p>
                <a:endParaRPr lang="en-US"/>
              </a:p>
            </p:txBody>
          </p:sp>
          <p:sp>
            <p:nvSpPr>
              <p:cNvPr id="29" name="Rectangle 10"/>
              <p:cNvSpPr>
                <a:spLocks noChangeArrowheads="1"/>
              </p:cNvSpPr>
              <p:nvPr/>
            </p:nvSpPr>
            <p:spPr bwMode="auto">
              <a:xfrm>
                <a:off x="4514" y="2347"/>
                <a:ext cx="206" cy="408"/>
              </a:xfrm>
              <a:prstGeom prst="rect">
                <a:avLst/>
              </a:prstGeom>
              <a:noFill/>
              <a:ln w="9525">
                <a:noFill/>
                <a:miter lim="800000"/>
                <a:headEnd/>
                <a:tailEnd/>
              </a:ln>
            </p:spPr>
            <p:txBody>
              <a:bodyPr wrap="none" lIns="92075" tIns="46038" rIns="92075" bIns="46038">
                <a:spAutoFit/>
              </a:bodyPr>
              <a:lstStyle/>
              <a:p>
                <a:r>
                  <a:rPr lang="en-US" sz="3600" b="1"/>
                  <a:t>-</a:t>
                </a:r>
              </a:p>
            </p:txBody>
          </p:sp>
        </p:grpSp>
        <p:sp>
          <p:nvSpPr>
            <p:cNvPr id="23" name="Rectangle 14"/>
            <p:cNvSpPr>
              <a:spLocks noChangeArrowheads="1"/>
            </p:cNvSpPr>
            <p:nvPr/>
          </p:nvSpPr>
          <p:spPr bwMode="auto">
            <a:xfrm>
              <a:off x="2243138" y="5351463"/>
              <a:ext cx="2627313" cy="519113"/>
            </a:xfrm>
            <a:prstGeom prst="rect">
              <a:avLst/>
            </a:prstGeom>
            <a:noFill/>
            <a:ln w="9525">
              <a:noFill/>
              <a:miter lim="800000"/>
              <a:headEnd/>
              <a:tailEnd/>
            </a:ln>
          </p:spPr>
          <p:txBody>
            <a:bodyPr wrap="none" lIns="92075" tIns="46038" rIns="92075" bIns="46038">
              <a:spAutoFit/>
            </a:bodyPr>
            <a:lstStyle/>
            <a:p>
              <a:pPr algn="ctr"/>
              <a:r>
                <a:rPr lang="en-US" sz="2800" dirty="0">
                  <a:latin typeface="Comic Sans MS" pitchFamily="66" charset="0"/>
                </a:rPr>
                <a:t>Avoid or Leave</a:t>
              </a:r>
            </a:p>
          </p:txBody>
        </p:sp>
        <p:sp>
          <p:nvSpPr>
            <p:cNvPr id="24" name="Freeform 15"/>
            <p:cNvSpPr>
              <a:spLocks/>
            </p:cNvSpPr>
            <p:nvPr/>
          </p:nvSpPr>
          <p:spPr bwMode="auto">
            <a:xfrm flipH="1" flipV="1">
              <a:off x="889000" y="4846638"/>
              <a:ext cx="1358900" cy="766763"/>
            </a:xfrm>
            <a:custGeom>
              <a:avLst/>
              <a:gdLst>
                <a:gd name="T0" fmla="*/ 1272 w 1272"/>
                <a:gd name="T1" fmla="*/ 419 h 419"/>
                <a:gd name="T2" fmla="*/ 936 w 1272"/>
                <a:gd name="T3" fmla="*/ 67 h 419"/>
                <a:gd name="T4" fmla="*/ 0 w 1272"/>
                <a:gd name="T5" fmla="*/ 19 h 419"/>
                <a:gd name="T6" fmla="*/ 0 60000 65536"/>
                <a:gd name="T7" fmla="*/ 0 60000 65536"/>
                <a:gd name="T8" fmla="*/ 0 60000 65536"/>
                <a:gd name="T9" fmla="*/ 0 w 1272"/>
                <a:gd name="T10" fmla="*/ 0 h 419"/>
                <a:gd name="T11" fmla="*/ 1272 w 1272"/>
                <a:gd name="T12" fmla="*/ 419 h 419"/>
              </a:gdLst>
              <a:ahLst/>
              <a:cxnLst>
                <a:cxn ang="T6">
                  <a:pos x="T0" y="T1"/>
                </a:cxn>
                <a:cxn ang="T7">
                  <a:pos x="T2" y="T3"/>
                </a:cxn>
                <a:cxn ang="T8">
                  <a:pos x="T4" y="T5"/>
                </a:cxn>
              </a:cxnLst>
              <a:rect l="T9" t="T10" r="T11" b="T12"/>
              <a:pathLst>
                <a:path w="1272" h="419">
                  <a:moveTo>
                    <a:pt x="1272" y="419"/>
                  </a:moveTo>
                  <a:cubicBezTo>
                    <a:pt x="1210" y="276"/>
                    <a:pt x="1148" y="134"/>
                    <a:pt x="936" y="67"/>
                  </a:cubicBezTo>
                  <a:cubicBezTo>
                    <a:pt x="724" y="0"/>
                    <a:pt x="156" y="27"/>
                    <a:pt x="0" y="19"/>
                  </a:cubicBezTo>
                </a:path>
              </a:pathLst>
            </a:custGeom>
            <a:noFill/>
            <a:ln w="22225" cap="flat">
              <a:solidFill>
                <a:schemeClr val="accent6">
                  <a:lumMod val="50000"/>
                </a:schemeClr>
              </a:solidFill>
              <a:prstDash val="dash"/>
              <a:round/>
              <a:headEnd type="triangle" w="med" len="med"/>
              <a:tailEnd type="none" w="med" len="med"/>
            </a:ln>
          </p:spPr>
          <p:txBody>
            <a:bodyPr wrap="none"/>
            <a:lstStyle/>
            <a:p>
              <a:endParaRPr lang="en-US"/>
            </a:p>
          </p:txBody>
        </p:sp>
        <p:sp>
          <p:nvSpPr>
            <p:cNvPr id="25" name="Rectangle 16"/>
            <p:cNvSpPr>
              <a:spLocks noChangeArrowheads="1"/>
            </p:cNvSpPr>
            <p:nvPr/>
          </p:nvSpPr>
          <p:spPr bwMode="auto">
            <a:xfrm>
              <a:off x="5531483" y="5337176"/>
              <a:ext cx="1924374" cy="585418"/>
            </a:xfrm>
            <a:prstGeom prst="rect">
              <a:avLst/>
            </a:prstGeom>
            <a:noFill/>
            <a:ln w="9525">
              <a:noFill/>
              <a:miter lim="800000"/>
              <a:headEnd/>
              <a:tailEnd/>
            </a:ln>
          </p:spPr>
          <p:txBody>
            <a:bodyPr wrap="none" lIns="92075" tIns="46038" rIns="92075" bIns="46038">
              <a:spAutoFit/>
            </a:bodyPr>
            <a:lstStyle/>
            <a:p>
              <a:pPr algn="ctr"/>
              <a:r>
                <a:rPr lang="en-US" sz="3200" b="1" dirty="0">
                  <a:latin typeface="Arial" charset="0"/>
                </a:rPr>
                <a:t>Aversion</a:t>
              </a:r>
            </a:p>
          </p:txBody>
        </p:sp>
        <p:sp>
          <p:nvSpPr>
            <p:cNvPr id="26" name="Line 17"/>
            <p:cNvSpPr>
              <a:spLocks noChangeShapeType="1"/>
            </p:cNvSpPr>
            <p:nvPr/>
          </p:nvSpPr>
          <p:spPr bwMode="auto">
            <a:xfrm flipH="1">
              <a:off x="4851400" y="5651501"/>
              <a:ext cx="787400" cy="0"/>
            </a:xfrm>
            <a:prstGeom prst="line">
              <a:avLst/>
            </a:prstGeom>
            <a:noFill/>
            <a:ln w="50800">
              <a:solidFill>
                <a:schemeClr val="accent6">
                  <a:lumMod val="50000"/>
                </a:schemeClr>
              </a:solidFill>
              <a:round/>
              <a:headEnd/>
              <a:tailEnd type="triangle" w="med" len="med"/>
            </a:ln>
          </p:spPr>
          <p:txBody>
            <a:bodyPr wrap="none"/>
            <a:lstStyle/>
            <a:p>
              <a:endParaRPr lang="en-US"/>
            </a:p>
          </p:txBody>
        </p:sp>
        <p:sp>
          <p:nvSpPr>
            <p:cNvPr id="27" name="Freeform 18"/>
            <p:cNvSpPr>
              <a:spLocks/>
            </p:cNvSpPr>
            <p:nvPr/>
          </p:nvSpPr>
          <p:spPr bwMode="auto">
            <a:xfrm rot="1076204">
              <a:off x="7543800" y="5168901"/>
              <a:ext cx="304800" cy="508000"/>
            </a:xfrm>
            <a:custGeom>
              <a:avLst/>
              <a:gdLst>
                <a:gd name="T0" fmla="*/ 48 w 192"/>
                <a:gd name="T1" fmla="*/ 0 h 320"/>
                <a:gd name="T2" fmla="*/ 184 w 192"/>
                <a:gd name="T3" fmla="*/ 176 h 320"/>
                <a:gd name="T4" fmla="*/ 0 w 192"/>
                <a:gd name="T5" fmla="*/ 320 h 320"/>
                <a:gd name="T6" fmla="*/ 0 60000 65536"/>
                <a:gd name="T7" fmla="*/ 0 60000 65536"/>
                <a:gd name="T8" fmla="*/ 0 60000 65536"/>
                <a:gd name="T9" fmla="*/ 0 w 192"/>
                <a:gd name="T10" fmla="*/ 0 h 320"/>
                <a:gd name="T11" fmla="*/ 192 w 192"/>
                <a:gd name="T12" fmla="*/ 320 h 320"/>
              </a:gdLst>
              <a:ahLst/>
              <a:cxnLst>
                <a:cxn ang="T6">
                  <a:pos x="T0" y="T1"/>
                </a:cxn>
                <a:cxn ang="T7">
                  <a:pos x="T2" y="T3"/>
                </a:cxn>
                <a:cxn ang="T8">
                  <a:pos x="T4" y="T5"/>
                </a:cxn>
              </a:cxnLst>
              <a:rect l="T9" t="T10" r="T11" b="T12"/>
              <a:pathLst>
                <a:path w="192" h="320">
                  <a:moveTo>
                    <a:pt x="48" y="0"/>
                  </a:moveTo>
                  <a:cubicBezTo>
                    <a:pt x="120" y="61"/>
                    <a:pt x="192" y="123"/>
                    <a:pt x="184" y="176"/>
                  </a:cubicBezTo>
                  <a:cubicBezTo>
                    <a:pt x="176" y="229"/>
                    <a:pt x="88" y="274"/>
                    <a:pt x="0" y="320"/>
                  </a:cubicBezTo>
                </a:path>
              </a:pathLst>
            </a:custGeom>
            <a:noFill/>
            <a:ln w="44450">
              <a:solidFill>
                <a:srgbClr val="990000"/>
              </a:solidFill>
              <a:round/>
              <a:headEnd/>
              <a:tailEnd type="triangle" w="med" len="med"/>
            </a:ln>
          </p:spPr>
          <p:txBody>
            <a:bodyPr wrap="none"/>
            <a:lstStyle/>
            <a:p>
              <a:endParaRPr lang="en-US"/>
            </a:p>
          </p:txBody>
        </p:sp>
      </p:grpSp>
    </p:spTree>
    <p:extLst>
      <p:ext uri="{BB962C8B-B14F-4D97-AF65-F5344CB8AC3E}">
        <p14:creationId xmlns:p14="http://schemas.microsoft.com/office/powerpoint/2010/main" val="2493179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sz="half" idx="1"/>
          </p:nvPr>
        </p:nvSpPr>
        <p:spPr>
          <a:xfrm>
            <a:off x="1981200" y="1828800"/>
            <a:ext cx="4241800" cy="4114800"/>
          </a:xfrm>
        </p:spPr>
        <p:txBody>
          <a:bodyPr>
            <a:normAutofit lnSpcReduction="10000"/>
          </a:bodyPr>
          <a:lstStyle/>
          <a:p>
            <a:pPr>
              <a:spcBef>
                <a:spcPct val="50000"/>
              </a:spcBef>
              <a:buFont typeface="Wingdings" pitchFamily="2" charset="2"/>
              <a:buNone/>
            </a:pPr>
            <a:r>
              <a:rPr lang="en-US" b="1" u="sng" dirty="0">
                <a:solidFill>
                  <a:srgbClr val="003300"/>
                </a:solidFill>
              </a:rPr>
              <a:t>+</a:t>
            </a:r>
            <a:r>
              <a:rPr lang="en-US" b="1" u="sng" dirty="0">
                <a:solidFill>
                  <a:schemeClr val="folHlink"/>
                </a:solidFill>
              </a:rPr>
              <a:t> </a:t>
            </a:r>
            <a:r>
              <a:rPr lang="en-US" b="1" u="sng" dirty="0">
                <a:solidFill>
                  <a:srgbClr val="003300"/>
                </a:solidFill>
              </a:rPr>
              <a:t>Positive</a:t>
            </a:r>
          </a:p>
          <a:p>
            <a:pPr lvl="1">
              <a:spcBef>
                <a:spcPct val="50000"/>
              </a:spcBef>
              <a:buClr>
                <a:srgbClr val="003300"/>
              </a:buClr>
              <a:buFont typeface="Wingdings" pitchFamily="2" charset="2"/>
              <a:buChar char="ü"/>
            </a:pPr>
            <a:r>
              <a:rPr lang="en-US" dirty="0">
                <a:solidFill>
                  <a:srgbClr val="003300"/>
                </a:solidFill>
              </a:rPr>
              <a:t>Preferred Forage</a:t>
            </a:r>
          </a:p>
          <a:p>
            <a:pPr lvl="1">
              <a:spcBef>
                <a:spcPct val="50000"/>
              </a:spcBef>
              <a:buClr>
                <a:srgbClr val="003300"/>
              </a:buClr>
              <a:buFont typeface="Wingdings" pitchFamily="2" charset="2"/>
              <a:buChar char="ü"/>
            </a:pPr>
            <a:r>
              <a:rPr lang="en-US" dirty="0">
                <a:solidFill>
                  <a:srgbClr val="003300"/>
                </a:solidFill>
              </a:rPr>
              <a:t>Thermal Comfort</a:t>
            </a:r>
          </a:p>
          <a:p>
            <a:pPr lvl="1">
              <a:spcBef>
                <a:spcPct val="50000"/>
              </a:spcBef>
              <a:buClr>
                <a:srgbClr val="003300"/>
              </a:buClr>
              <a:buFont typeface="Wingdings" pitchFamily="2" charset="2"/>
              <a:buChar char="ü"/>
            </a:pPr>
            <a:r>
              <a:rPr lang="en-US" dirty="0">
                <a:solidFill>
                  <a:srgbClr val="003300"/>
                </a:solidFill>
              </a:rPr>
              <a:t>Easy Access</a:t>
            </a:r>
          </a:p>
          <a:p>
            <a:pPr lvl="1">
              <a:spcBef>
                <a:spcPct val="50000"/>
              </a:spcBef>
              <a:buClr>
                <a:srgbClr val="003300"/>
              </a:buClr>
              <a:buFont typeface="Wingdings" pitchFamily="2" charset="2"/>
              <a:buChar char="ü"/>
            </a:pPr>
            <a:r>
              <a:rPr lang="en-US" dirty="0">
                <a:solidFill>
                  <a:srgbClr val="003300"/>
                </a:solidFill>
              </a:rPr>
              <a:t>No Predators </a:t>
            </a:r>
          </a:p>
          <a:p>
            <a:pPr lvl="1">
              <a:spcBef>
                <a:spcPct val="50000"/>
              </a:spcBef>
              <a:buClr>
                <a:srgbClr val="003300"/>
              </a:buClr>
              <a:buFont typeface="Wingdings" pitchFamily="2" charset="2"/>
              <a:buChar char="ü"/>
            </a:pPr>
            <a:r>
              <a:rPr lang="en-US" dirty="0">
                <a:solidFill>
                  <a:srgbClr val="003300"/>
                </a:solidFill>
              </a:rPr>
              <a:t>Few Pests</a:t>
            </a:r>
          </a:p>
          <a:p>
            <a:pPr lvl="1">
              <a:spcBef>
                <a:spcPct val="50000"/>
              </a:spcBef>
              <a:buClr>
                <a:srgbClr val="003300"/>
              </a:buClr>
              <a:buFont typeface="Wingdings" pitchFamily="2" charset="2"/>
              <a:buChar char="ü"/>
            </a:pPr>
            <a:r>
              <a:rPr lang="en-US" dirty="0">
                <a:solidFill>
                  <a:srgbClr val="003300"/>
                </a:solidFill>
              </a:rPr>
              <a:t>Mother/Peers</a:t>
            </a:r>
          </a:p>
        </p:txBody>
      </p:sp>
      <p:sp>
        <p:nvSpPr>
          <p:cNvPr id="11267" name="Rectangle 3"/>
          <p:cNvSpPr>
            <a:spLocks noGrp="1" noChangeArrowheads="1"/>
          </p:cNvSpPr>
          <p:nvPr>
            <p:ph type="body" sz="half" idx="2"/>
          </p:nvPr>
        </p:nvSpPr>
        <p:spPr>
          <a:xfrm>
            <a:off x="6324600" y="1828800"/>
            <a:ext cx="4076700" cy="4114800"/>
          </a:xfrm>
        </p:spPr>
        <p:txBody>
          <a:bodyPr>
            <a:normAutofit lnSpcReduction="10000"/>
          </a:bodyPr>
          <a:lstStyle/>
          <a:p>
            <a:pPr>
              <a:spcBef>
                <a:spcPct val="50000"/>
              </a:spcBef>
              <a:buFontTx/>
              <a:buNone/>
            </a:pPr>
            <a:r>
              <a:rPr lang="en-US" sz="3200" b="1" u="sng" dirty="0">
                <a:solidFill>
                  <a:srgbClr val="990000"/>
                </a:solidFill>
              </a:rPr>
              <a:t>- Aversive</a:t>
            </a:r>
          </a:p>
          <a:p>
            <a:pPr marL="461963" lvl="1" indent="-261938">
              <a:spcBef>
                <a:spcPct val="50000"/>
              </a:spcBef>
              <a:buClr>
                <a:srgbClr val="990000"/>
              </a:buClr>
              <a:buFontTx/>
              <a:buChar char="o"/>
            </a:pPr>
            <a:r>
              <a:rPr lang="en-US" sz="2800" dirty="0">
                <a:solidFill>
                  <a:srgbClr val="990000"/>
                </a:solidFill>
              </a:rPr>
              <a:t>Inadequate Forage</a:t>
            </a:r>
          </a:p>
          <a:p>
            <a:pPr marL="461963" lvl="1" indent="-261938">
              <a:spcBef>
                <a:spcPct val="50000"/>
              </a:spcBef>
              <a:buClr>
                <a:srgbClr val="990000"/>
              </a:buClr>
              <a:buFontTx/>
              <a:buChar char="o"/>
            </a:pPr>
            <a:r>
              <a:rPr lang="en-US" sz="2800" dirty="0">
                <a:solidFill>
                  <a:srgbClr val="990000"/>
                </a:solidFill>
              </a:rPr>
              <a:t>Too hot, cold, or windy</a:t>
            </a:r>
          </a:p>
          <a:p>
            <a:pPr marL="461963" lvl="1" indent="-261938">
              <a:spcBef>
                <a:spcPct val="50000"/>
              </a:spcBef>
              <a:buClr>
                <a:srgbClr val="990000"/>
              </a:buClr>
              <a:buFontTx/>
              <a:buChar char="o"/>
            </a:pPr>
            <a:r>
              <a:rPr lang="en-US" sz="2800" dirty="0">
                <a:solidFill>
                  <a:srgbClr val="990000"/>
                </a:solidFill>
              </a:rPr>
              <a:t>Difficult to traverse</a:t>
            </a:r>
          </a:p>
          <a:p>
            <a:pPr marL="461963" lvl="1" indent="-261938">
              <a:spcBef>
                <a:spcPct val="50000"/>
              </a:spcBef>
              <a:buClr>
                <a:srgbClr val="990000"/>
              </a:buClr>
              <a:buFontTx/>
              <a:buChar char="o"/>
            </a:pPr>
            <a:r>
              <a:rPr lang="en-US" sz="2800" dirty="0">
                <a:solidFill>
                  <a:srgbClr val="990000"/>
                </a:solidFill>
              </a:rPr>
              <a:t>Predators</a:t>
            </a:r>
          </a:p>
          <a:p>
            <a:pPr marL="461963" lvl="1" indent="-261938">
              <a:spcBef>
                <a:spcPct val="50000"/>
              </a:spcBef>
              <a:buClr>
                <a:srgbClr val="990000"/>
              </a:buClr>
              <a:buFontTx/>
              <a:buChar char="o"/>
            </a:pPr>
            <a:r>
              <a:rPr lang="en-US" sz="2800" dirty="0">
                <a:solidFill>
                  <a:srgbClr val="990000"/>
                </a:solidFill>
              </a:rPr>
              <a:t>Pests</a:t>
            </a:r>
          </a:p>
          <a:p>
            <a:pPr marL="461963" lvl="1" indent="-261938">
              <a:spcBef>
                <a:spcPct val="50000"/>
              </a:spcBef>
              <a:buClr>
                <a:srgbClr val="990000"/>
              </a:buClr>
              <a:buFontTx/>
              <a:buChar char="o"/>
            </a:pPr>
            <a:r>
              <a:rPr lang="en-US" sz="2800" dirty="0">
                <a:solidFill>
                  <a:srgbClr val="990000"/>
                </a:solidFill>
              </a:rPr>
              <a:t>No </a:t>
            </a:r>
            <a:r>
              <a:rPr lang="en-US" sz="2800" dirty="0" err="1">
                <a:solidFill>
                  <a:srgbClr val="990000"/>
                </a:solidFill>
              </a:rPr>
              <a:t>Conspecifics</a:t>
            </a:r>
            <a:endParaRPr lang="en-US" sz="2800" dirty="0">
              <a:solidFill>
                <a:srgbClr val="990000"/>
              </a:solidFill>
            </a:endParaRPr>
          </a:p>
        </p:txBody>
      </p:sp>
      <p:sp>
        <p:nvSpPr>
          <p:cNvPr id="6" name="Title 14"/>
          <p:cNvSpPr>
            <a:spLocks noGrp="1"/>
          </p:cNvSpPr>
          <p:nvPr>
            <p:ph type="title"/>
          </p:nvPr>
        </p:nvSpPr>
        <p:spPr>
          <a:xfrm>
            <a:off x="1219200" y="609600"/>
            <a:ext cx="8458200" cy="1143000"/>
          </a:xfrm>
        </p:spPr>
        <p:txBody>
          <a:bodyPr>
            <a:normAutofit fontScale="90000"/>
          </a:bodyPr>
          <a:lstStyle/>
          <a:p>
            <a:r>
              <a:rPr lang="en-US" dirty="0">
                <a:solidFill>
                  <a:schemeClr val="accent1">
                    <a:lumMod val="75000"/>
                  </a:schemeClr>
                </a:solidFill>
              </a:rPr>
              <a:t>Behavior Depends on Consequences</a:t>
            </a:r>
          </a:p>
        </p:txBody>
      </p:sp>
    </p:spTree>
    <p:custDataLst>
      <p:tags r:id="rId1"/>
    </p:custDataLst>
    <p:extLst>
      <p:ext uri="{BB962C8B-B14F-4D97-AF65-F5344CB8AC3E}">
        <p14:creationId xmlns:p14="http://schemas.microsoft.com/office/powerpoint/2010/main" val="261586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6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26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67">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267">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267">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0FF450B-38DB-4C93-A6C1-E18B74C265AC}"/>
              </a:ext>
            </a:extLst>
          </p:cNvPr>
          <p:cNvGrpSpPr/>
          <p:nvPr/>
        </p:nvGrpSpPr>
        <p:grpSpPr>
          <a:xfrm>
            <a:off x="9396693" y="4003373"/>
            <a:ext cx="2598361" cy="2021593"/>
            <a:chOff x="9364831" y="4510701"/>
            <a:chExt cx="2328304" cy="1665374"/>
          </a:xfrm>
        </p:grpSpPr>
        <p:pic>
          <p:nvPicPr>
            <p:cNvPr id="23" name="Picture 22" descr="A dirt road&#10;&#10;Description generated with very high confidence">
              <a:extLst>
                <a:ext uri="{FF2B5EF4-FFF2-40B4-BE49-F238E27FC236}">
                  <a16:creationId xmlns:a16="http://schemas.microsoft.com/office/drawing/2014/main" id="{3EF9440B-1B6C-4862-9DAC-2D7993BD9B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64831" y="4510701"/>
              <a:ext cx="2220499" cy="1665374"/>
            </a:xfrm>
            <a:prstGeom prst="rect">
              <a:avLst/>
            </a:prstGeom>
          </p:spPr>
        </p:pic>
        <p:sp>
          <p:nvSpPr>
            <p:cNvPr id="42" name="TextBox 41">
              <a:extLst>
                <a:ext uri="{FF2B5EF4-FFF2-40B4-BE49-F238E27FC236}">
                  <a16:creationId xmlns:a16="http://schemas.microsoft.com/office/drawing/2014/main" id="{4A438A2F-C061-4A97-BB3A-EE3F56199F4E}"/>
                </a:ext>
              </a:extLst>
            </p:cNvPr>
            <p:cNvSpPr txBox="1"/>
            <p:nvPr/>
          </p:nvSpPr>
          <p:spPr>
            <a:xfrm>
              <a:off x="10969860" y="5943600"/>
              <a:ext cx="723275" cy="230832"/>
            </a:xfrm>
            <a:prstGeom prst="rect">
              <a:avLst/>
            </a:prstGeom>
            <a:noFill/>
          </p:spPr>
          <p:txBody>
            <a:bodyPr wrap="none" rtlCol="0">
              <a:spAutoFit/>
            </a:bodyPr>
            <a:lstStyle/>
            <a:p>
              <a:r>
                <a:rPr lang="en-US" sz="900" dirty="0">
                  <a:solidFill>
                    <a:schemeClr val="bg1"/>
                  </a:solidFill>
                </a:rPr>
                <a:t>J. Peterson</a:t>
              </a:r>
            </a:p>
          </p:txBody>
        </p:sp>
      </p:grpSp>
      <p:grpSp>
        <p:nvGrpSpPr>
          <p:cNvPr id="6" name="Group 5">
            <a:extLst>
              <a:ext uri="{FF2B5EF4-FFF2-40B4-BE49-F238E27FC236}">
                <a16:creationId xmlns:a16="http://schemas.microsoft.com/office/drawing/2014/main" id="{54A07CCD-A4C7-4154-A23A-9326BB2CE069}"/>
              </a:ext>
            </a:extLst>
          </p:cNvPr>
          <p:cNvGrpSpPr/>
          <p:nvPr/>
        </p:nvGrpSpPr>
        <p:grpSpPr>
          <a:xfrm>
            <a:off x="3636332" y="3873143"/>
            <a:ext cx="2438400" cy="1774574"/>
            <a:chOff x="2740948" y="3165989"/>
            <a:chExt cx="1728487" cy="1150524"/>
          </a:xfrm>
        </p:grpSpPr>
        <p:pic>
          <p:nvPicPr>
            <p:cNvPr id="4" name="Picture 3" descr="A herd of cattle standing on top of a lush green field&#10;&#10;Description generated with very high confidence">
              <a:extLst>
                <a:ext uri="{FF2B5EF4-FFF2-40B4-BE49-F238E27FC236}">
                  <a16:creationId xmlns:a16="http://schemas.microsoft.com/office/drawing/2014/main" id="{037B24E8-67ED-4081-8A21-5340F62150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0948" y="3165989"/>
              <a:ext cx="1728487" cy="1150524"/>
            </a:xfrm>
            <a:prstGeom prst="rect">
              <a:avLst/>
            </a:prstGeom>
          </p:spPr>
        </p:pic>
        <p:sp>
          <p:nvSpPr>
            <p:cNvPr id="5" name="TextBox 4">
              <a:extLst>
                <a:ext uri="{FF2B5EF4-FFF2-40B4-BE49-F238E27FC236}">
                  <a16:creationId xmlns:a16="http://schemas.microsoft.com/office/drawing/2014/main" id="{8DC38750-57AE-4461-80B9-246E3B312B15}"/>
                </a:ext>
              </a:extLst>
            </p:cNvPr>
            <p:cNvSpPr txBox="1"/>
            <p:nvPr/>
          </p:nvSpPr>
          <p:spPr>
            <a:xfrm>
              <a:off x="2772357" y="4068635"/>
              <a:ext cx="786459" cy="230832"/>
            </a:xfrm>
            <a:prstGeom prst="rect">
              <a:avLst/>
            </a:prstGeom>
            <a:noFill/>
          </p:spPr>
          <p:txBody>
            <a:bodyPr wrap="square" rtlCol="0">
              <a:spAutoFit/>
            </a:bodyPr>
            <a:lstStyle/>
            <a:p>
              <a:r>
                <a:rPr lang="en-US" sz="900" dirty="0">
                  <a:solidFill>
                    <a:schemeClr val="bg1"/>
                  </a:solidFill>
                </a:rPr>
                <a:t>USDA</a:t>
              </a:r>
            </a:p>
          </p:txBody>
        </p:sp>
      </p:grpSp>
      <p:grpSp>
        <p:nvGrpSpPr>
          <p:cNvPr id="21" name="Group 20">
            <a:extLst>
              <a:ext uri="{FF2B5EF4-FFF2-40B4-BE49-F238E27FC236}">
                <a16:creationId xmlns:a16="http://schemas.microsoft.com/office/drawing/2014/main" id="{ECF272A0-37CD-4009-B3B3-5929957EE76D}"/>
              </a:ext>
            </a:extLst>
          </p:cNvPr>
          <p:cNvGrpSpPr/>
          <p:nvPr/>
        </p:nvGrpSpPr>
        <p:grpSpPr>
          <a:xfrm>
            <a:off x="6441917" y="2373925"/>
            <a:ext cx="2590800" cy="1992245"/>
            <a:chOff x="6820689" y="1926474"/>
            <a:chExt cx="2590800" cy="1992245"/>
          </a:xfrm>
        </p:grpSpPr>
        <p:pic>
          <p:nvPicPr>
            <p:cNvPr id="20" name="Picture 19" descr="A brown horse standing on top of a grass covered field&#10;&#10;Description generated with very high confidence">
              <a:extLst>
                <a:ext uri="{FF2B5EF4-FFF2-40B4-BE49-F238E27FC236}">
                  <a16:creationId xmlns:a16="http://schemas.microsoft.com/office/drawing/2014/main" id="{DC06D63B-F08F-4462-9A1F-0B5EDCD579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20689" y="1926474"/>
              <a:ext cx="2590800" cy="1943100"/>
            </a:xfrm>
            <a:prstGeom prst="rect">
              <a:avLst/>
            </a:prstGeom>
          </p:spPr>
        </p:pic>
        <p:sp>
          <p:nvSpPr>
            <p:cNvPr id="35" name="TextBox 34">
              <a:extLst>
                <a:ext uri="{FF2B5EF4-FFF2-40B4-BE49-F238E27FC236}">
                  <a16:creationId xmlns:a16="http://schemas.microsoft.com/office/drawing/2014/main" id="{4BBD52C1-CCA7-4EF6-A4CE-6179AD2A92DA}"/>
                </a:ext>
              </a:extLst>
            </p:cNvPr>
            <p:cNvSpPr txBox="1"/>
            <p:nvPr/>
          </p:nvSpPr>
          <p:spPr>
            <a:xfrm>
              <a:off x="6952710" y="3687887"/>
              <a:ext cx="990599" cy="230832"/>
            </a:xfrm>
            <a:prstGeom prst="rect">
              <a:avLst/>
            </a:prstGeom>
            <a:noFill/>
          </p:spPr>
          <p:txBody>
            <a:bodyPr wrap="square" rtlCol="0">
              <a:spAutoFit/>
            </a:bodyPr>
            <a:lstStyle/>
            <a:p>
              <a:r>
                <a:rPr lang="en-US" sz="900" dirty="0">
                  <a:solidFill>
                    <a:schemeClr val="bg1"/>
                  </a:solidFill>
                </a:rPr>
                <a:t>T. Lester</a:t>
              </a:r>
            </a:p>
          </p:txBody>
        </p:sp>
      </p:grpSp>
      <p:grpSp>
        <p:nvGrpSpPr>
          <p:cNvPr id="14" name="Group 13">
            <a:extLst>
              <a:ext uri="{FF2B5EF4-FFF2-40B4-BE49-F238E27FC236}">
                <a16:creationId xmlns:a16="http://schemas.microsoft.com/office/drawing/2014/main" id="{5A5A9EEA-1D77-4A54-955D-4ABC1BC4440C}"/>
              </a:ext>
            </a:extLst>
          </p:cNvPr>
          <p:cNvGrpSpPr/>
          <p:nvPr/>
        </p:nvGrpSpPr>
        <p:grpSpPr>
          <a:xfrm>
            <a:off x="1795716" y="4317025"/>
            <a:ext cx="1990190" cy="1531596"/>
            <a:chOff x="1945791" y="3949302"/>
            <a:chExt cx="1990190" cy="1531596"/>
          </a:xfrm>
        </p:grpSpPr>
        <p:pic>
          <p:nvPicPr>
            <p:cNvPr id="13" name="Picture 12" descr="A close up of a dry grass field&#10;&#10;Description generated with very high confidence">
              <a:extLst>
                <a:ext uri="{FF2B5EF4-FFF2-40B4-BE49-F238E27FC236}">
                  <a16:creationId xmlns:a16="http://schemas.microsoft.com/office/drawing/2014/main" id="{09DB810E-F434-4019-B708-832C5830116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25"/>
            <a:stretch/>
          </p:blipFill>
          <p:spPr>
            <a:xfrm>
              <a:off x="1945791" y="3949302"/>
              <a:ext cx="1747215" cy="1531595"/>
            </a:xfrm>
            <a:prstGeom prst="rect">
              <a:avLst/>
            </a:prstGeom>
          </p:spPr>
        </p:pic>
        <p:sp>
          <p:nvSpPr>
            <p:cNvPr id="31" name="TextBox 30">
              <a:extLst>
                <a:ext uri="{FF2B5EF4-FFF2-40B4-BE49-F238E27FC236}">
                  <a16:creationId xmlns:a16="http://schemas.microsoft.com/office/drawing/2014/main" id="{C357F112-CCB5-408C-B49C-0F14742E9B13}"/>
                </a:ext>
              </a:extLst>
            </p:cNvPr>
            <p:cNvSpPr txBox="1"/>
            <p:nvPr/>
          </p:nvSpPr>
          <p:spPr>
            <a:xfrm>
              <a:off x="2945382" y="5250066"/>
              <a:ext cx="990599" cy="230832"/>
            </a:xfrm>
            <a:prstGeom prst="rect">
              <a:avLst/>
            </a:prstGeom>
            <a:noFill/>
          </p:spPr>
          <p:txBody>
            <a:bodyPr wrap="square" rtlCol="0">
              <a:spAutoFit/>
            </a:bodyPr>
            <a:lstStyle/>
            <a:p>
              <a:r>
                <a:rPr lang="en-US" sz="900" dirty="0">
                  <a:solidFill>
                    <a:schemeClr val="bg1"/>
                  </a:solidFill>
                </a:rPr>
                <a:t>N. Rimbey</a:t>
              </a:r>
            </a:p>
          </p:txBody>
        </p:sp>
      </p:grpSp>
      <p:grpSp>
        <p:nvGrpSpPr>
          <p:cNvPr id="11" name="Group 10">
            <a:extLst>
              <a:ext uri="{FF2B5EF4-FFF2-40B4-BE49-F238E27FC236}">
                <a16:creationId xmlns:a16="http://schemas.microsoft.com/office/drawing/2014/main" id="{2AF14A54-B8C7-454C-8B64-622AE97364F7}"/>
              </a:ext>
            </a:extLst>
          </p:cNvPr>
          <p:cNvGrpSpPr/>
          <p:nvPr/>
        </p:nvGrpSpPr>
        <p:grpSpPr>
          <a:xfrm>
            <a:off x="1761772" y="2608953"/>
            <a:ext cx="2107181" cy="1585663"/>
            <a:chOff x="1828800" y="1959980"/>
            <a:chExt cx="2107181" cy="1585663"/>
          </a:xfrm>
        </p:grpSpPr>
        <p:pic>
          <p:nvPicPr>
            <p:cNvPr id="10" name="Picture 9" descr="A large green field with a mountain in the background&#10;&#10;Description generated with very high confidence">
              <a:extLst>
                <a:ext uri="{FF2B5EF4-FFF2-40B4-BE49-F238E27FC236}">
                  <a16:creationId xmlns:a16="http://schemas.microsoft.com/office/drawing/2014/main" id="{6B7612BF-9801-4D59-ABC6-EC3C57F621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28800" y="1959980"/>
              <a:ext cx="2107181" cy="1580385"/>
            </a:xfrm>
            <a:prstGeom prst="rect">
              <a:avLst/>
            </a:prstGeom>
          </p:spPr>
        </p:pic>
        <p:sp>
          <p:nvSpPr>
            <p:cNvPr id="24" name="TextBox 23">
              <a:extLst>
                <a:ext uri="{FF2B5EF4-FFF2-40B4-BE49-F238E27FC236}">
                  <a16:creationId xmlns:a16="http://schemas.microsoft.com/office/drawing/2014/main" id="{D83874B3-CCD7-4068-B7D6-6154517BEB7E}"/>
                </a:ext>
              </a:extLst>
            </p:cNvPr>
            <p:cNvSpPr txBox="1"/>
            <p:nvPr/>
          </p:nvSpPr>
          <p:spPr>
            <a:xfrm>
              <a:off x="1828800" y="3314811"/>
              <a:ext cx="990599" cy="230832"/>
            </a:xfrm>
            <a:prstGeom prst="rect">
              <a:avLst/>
            </a:prstGeom>
            <a:noFill/>
          </p:spPr>
          <p:txBody>
            <a:bodyPr wrap="square" rtlCol="0">
              <a:spAutoFit/>
            </a:bodyPr>
            <a:lstStyle/>
            <a:p>
              <a:r>
                <a:rPr lang="en-US" sz="900" dirty="0">
                  <a:solidFill>
                    <a:schemeClr val="bg1"/>
                  </a:solidFill>
                </a:rPr>
                <a:t>K. Launchbaugh</a:t>
              </a:r>
            </a:p>
          </p:txBody>
        </p:sp>
      </p:grpSp>
      <p:sp>
        <p:nvSpPr>
          <p:cNvPr id="150530" name="Text Box 2"/>
          <p:cNvSpPr txBox="1">
            <a:spLocks noChangeArrowheads="1"/>
          </p:cNvSpPr>
          <p:nvPr/>
        </p:nvSpPr>
        <p:spPr bwMode="auto">
          <a:xfrm>
            <a:off x="2562442" y="2627687"/>
            <a:ext cx="184731" cy="523220"/>
          </a:xfrm>
          <a:prstGeom prst="rect">
            <a:avLst/>
          </a:prstGeom>
          <a:noFill/>
          <a:ln w="12700">
            <a:noFill/>
            <a:miter lim="800000"/>
            <a:headEnd type="none" w="sm" len="sm"/>
            <a:tailEnd type="none" w="sm" len="sm"/>
          </a:ln>
          <a:effectLst/>
        </p:spPr>
        <p:txBody>
          <a:bodyPr wrap="none">
            <a:spAutoFit/>
          </a:bodyPr>
          <a:lstStyle/>
          <a:p>
            <a:pPr>
              <a:defRPr/>
            </a:pPr>
            <a:endParaRPr lang="en-US" sz="2800">
              <a:effectLst>
                <a:outerShdw blurRad="38100" dist="38100" dir="2700000" algn="tl">
                  <a:srgbClr val="C0C0C0"/>
                </a:outerShdw>
              </a:effectLst>
              <a:latin typeface="Arial" charset="0"/>
            </a:endParaRPr>
          </a:p>
        </p:txBody>
      </p:sp>
      <p:sp>
        <p:nvSpPr>
          <p:cNvPr id="3078" name="Text Box 4"/>
          <p:cNvSpPr txBox="1">
            <a:spLocks noChangeArrowheads="1"/>
          </p:cNvSpPr>
          <p:nvPr/>
        </p:nvSpPr>
        <p:spPr bwMode="auto">
          <a:xfrm>
            <a:off x="2577175" y="2021656"/>
            <a:ext cx="2236510" cy="369332"/>
          </a:xfrm>
          <a:prstGeom prst="rect">
            <a:avLst/>
          </a:prstGeom>
          <a:noFill/>
          <a:ln w="12700">
            <a:noFill/>
            <a:miter lim="800000"/>
            <a:headEnd type="none" w="sm" len="sm"/>
            <a:tailEnd type="none" w="sm" len="sm"/>
          </a:ln>
        </p:spPr>
        <p:txBody>
          <a:bodyPr wrap="none">
            <a:spAutoFit/>
          </a:bodyPr>
          <a:lstStyle/>
          <a:p>
            <a:pPr algn="ctr"/>
            <a:r>
              <a:rPr lang="en-US" b="1" dirty="0">
                <a:latin typeface="Comic Sans MS" pitchFamily="66" charset="0"/>
              </a:rPr>
              <a:t>Natural</a:t>
            </a:r>
            <a:r>
              <a:rPr lang="en-US" dirty="0">
                <a:latin typeface="Comic Sans MS" pitchFamily="66" charset="0"/>
              </a:rPr>
              <a:t> visual cues</a:t>
            </a:r>
          </a:p>
        </p:txBody>
      </p:sp>
      <p:sp>
        <p:nvSpPr>
          <p:cNvPr id="3080" name="Text Box 6"/>
          <p:cNvSpPr txBox="1">
            <a:spLocks noChangeArrowheads="1"/>
          </p:cNvSpPr>
          <p:nvPr/>
        </p:nvSpPr>
        <p:spPr bwMode="auto">
          <a:xfrm>
            <a:off x="7981305" y="2021656"/>
            <a:ext cx="2831224" cy="369332"/>
          </a:xfrm>
          <a:prstGeom prst="rect">
            <a:avLst/>
          </a:prstGeom>
          <a:noFill/>
          <a:ln w="12700">
            <a:noFill/>
            <a:miter lim="800000"/>
            <a:headEnd type="none" w="sm" len="sm"/>
            <a:tailEnd type="none" w="sm" len="sm"/>
          </a:ln>
        </p:spPr>
        <p:txBody>
          <a:bodyPr wrap="none">
            <a:spAutoFit/>
          </a:bodyPr>
          <a:lstStyle/>
          <a:p>
            <a:pPr algn="ctr"/>
            <a:r>
              <a:rPr lang="en-US" b="1" dirty="0">
                <a:latin typeface="Comic Sans MS" pitchFamily="66" charset="0"/>
              </a:rPr>
              <a:t>Human-made</a:t>
            </a:r>
            <a:r>
              <a:rPr lang="en-US" dirty="0">
                <a:latin typeface="Comic Sans MS" pitchFamily="66" charset="0"/>
              </a:rPr>
              <a:t> visual cues</a:t>
            </a:r>
          </a:p>
        </p:txBody>
      </p:sp>
      <p:pic>
        <p:nvPicPr>
          <p:cNvPr id="19" name="Picture 18" descr="Properly_Grazed_Stream_OR(Elmore).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79030" y="2591449"/>
            <a:ext cx="1840992" cy="1249680"/>
          </a:xfrm>
          <a:prstGeom prst="rect">
            <a:avLst/>
          </a:prstGeom>
        </p:spPr>
      </p:pic>
      <p:sp>
        <p:nvSpPr>
          <p:cNvPr id="15" name="Title 14"/>
          <p:cNvSpPr>
            <a:spLocks noGrp="1"/>
          </p:cNvSpPr>
          <p:nvPr>
            <p:ph type="title"/>
          </p:nvPr>
        </p:nvSpPr>
        <p:spPr/>
        <p:txBody>
          <a:bodyPr/>
          <a:lstStyle/>
          <a:p>
            <a:r>
              <a:rPr lang="en-US" dirty="0"/>
              <a:t>Visual cues can affect habitat use</a:t>
            </a:r>
          </a:p>
        </p:txBody>
      </p:sp>
      <p:grpSp>
        <p:nvGrpSpPr>
          <p:cNvPr id="26" name="Group 25">
            <a:extLst>
              <a:ext uri="{FF2B5EF4-FFF2-40B4-BE49-F238E27FC236}">
                <a16:creationId xmlns:a16="http://schemas.microsoft.com/office/drawing/2014/main" id="{019EB0E1-55CD-40BC-86E4-85D1DB434796}"/>
              </a:ext>
            </a:extLst>
          </p:cNvPr>
          <p:cNvGrpSpPr/>
          <p:nvPr/>
        </p:nvGrpSpPr>
        <p:grpSpPr>
          <a:xfrm>
            <a:off x="9192507" y="2390988"/>
            <a:ext cx="1539650" cy="2021594"/>
            <a:chOff x="5970500" y="2669057"/>
            <a:chExt cx="1926161" cy="2568214"/>
          </a:xfrm>
        </p:grpSpPr>
        <p:pic>
          <p:nvPicPr>
            <p:cNvPr id="27" name="Picture 26" descr="A picture containing outdoor, sky, grass, windmill&#10;&#10;Description generated with very high confidence">
              <a:extLst>
                <a:ext uri="{FF2B5EF4-FFF2-40B4-BE49-F238E27FC236}">
                  <a16:creationId xmlns:a16="http://schemas.microsoft.com/office/drawing/2014/main" id="{AA95BC60-D8D7-46AC-8E88-CFFC15F887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70500" y="2669057"/>
              <a:ext cx="1926161" cy="2568214"/>
            </a:xfrm>
            <a:prstGeom prst="rect">
              <a:avLst/>
            </a:prstGeom>
          </p:spPr>
        </p:pic>
        <p:sp>
          <p:nvSpPr>
            <p:cNvPr id="28" name="TextBox 27">
              <a:extLst>
                <a:ext uri="{FF2B5EF4-FFF2-40B4-BE49-F238E27FC236}">
                  <a16:creationId xmlns:a16="http://schemas.microsoft.com/office/drawing/2014/main" id="{AEB6A593-938C-4795-B861-93AF4B51636C}"/>
                </a:ext>
              </a:extLst>
            </p:cNvPr>
            <p:cNvSpPr txBox="1"/>
            <p:nvPr/>
          </p:nvSpPr>
          <p:spPr>
            <a:xfrm>
              <a:off x="5970501" y="4957910"/>
              <a:ext cx="944490" cy="230832"/>
            </a:xfrm>
            <a:prstGeom prst="rect">
              <a:avLst/>
            </a:prstGeom>
            <a:noFill/>
          </p:spPr>
          <p:txBody>
            <a:bodyPr wrap="none" rtlCol="0">
              <a:spAutoFit/>
            </a:bodyPr>
            <a:lstStyle/>
            <a:p>
              <a:r>
                <a:rPr lang="en-US" sz="900" dirty="0">
                  <a:solidFill>
                    <a:schemeClr val="bg1"/>
                  </a:solidFill>
                </a:rPr>
                <a:t>John Loo (Flickr)</a:t>
              </a:r>
            </a:p>
          </p:txBody>
        </p:sp>
      </p:grpSp>
      <p:grpSp>
        <p:nvGrpSpPr>
          <p:cNvPr id="37" name="Group 36">
            <a:extLst>
              <a:ext uri="{FF2B5EF4-FFF2-40B4-BE49-F238E27FC236}">
                <a16:creationId xmlns:a16="http://schemas.microsoft.com/office/drawing/2014/main" id="{2BFC5B73-7922-44D1-908D-C1AF2FB61F0C}"/>
              </a:ext>
            </a:extLst>
          </p:cNvPr>
          <p:cNvGrpSpPr/>
          <p:nvPr/>
        </p:nvGrpSpPr>
        <p:grpSpPr>
          <a:xfrm>
            <a:off x="7122302" y="4283531"/>
            <a:ext cx="2033969" cy="1943100"/>
            <a:chOff x="9558532" y="2985176"/>
            <a:chExt cx="2328668" cy="2255268"/>
          </a:xfrm>
        </p:grpSpPr>
        <p:pic>
          <p:nvPicPr>
            <p:cNvPr id="38" name="Picture 37">
              <a:extLst>
                <a:ext uri="{FF2B5EF4-FFF2-40B4-BE49-F238E27FC236}">
                  <a16:creationId xmlns:a16="http://schemas.microsoft.com/office/drawing/2014/main" id="{82208C9C-04D9-4746-9CE1-480BA7355F6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558532" y="2985176"/>
              <a:ext cx="2328668" cy="2255268"/>
            </a:xfrm>
            <a:prstGeom prst="rect">
              <a:avLst/>
            </a:prstGeom>
          </p:spPr>
        </p:pic>
        <p:sp>
          <p:nvSpPr>
            <p:cNvPr id="39" name="TextBox 38">
              <a:extLst>
                <a:ext uri="{FF2B5EF4-FFF2-40B4-BE49-F238E27FC236}">
                  <a16:creationId xmlns:a16="http://schemas.microsoft.com/office/drawing/2014/main" id="{51FDD031-410F-4525-8FC0-6D9E238B7A9F}"/>
                </a:ext>
              </a:extLst>
            </p:cNvPr>
            <p:cNvSpPr txBox="1"/>
            <p:nvPr/>
          </p:nvSpPr>
          <p:spPr>
            <a:xfrm>
              <a:off x="10586712" y="4989808"/>
              <a:ext cx="1223412" cy="230832"/>
            </a:xfrm>
            <a:prstGeom prst="rect">
              <a:avLst/>
            </a:prstGeom>
            <a:noFill/>
          </p:spPr>
          <p:txBody>
            <a:bodyPr wrap="none" rtlCol="0">
              <a:spAutoFit/>
            </a:bodyPr>
            <a:lstStyle/>
            <a:p>
              <a:r>
                <a:rPr lang="en-US" sz="900" dirty="0" err="1">
                  <a:solidFill>
                    <a:schemeClr val="bg1"/>
                  </a:solidFill>
                </a:rPr>
                <a:t>Rennett</a:t>
              </a:r>
              <a:r>
                <a:rPr lang="en-US" sz="900" dirty="0">
                  <a:solidFill>
                    <a:schemeClr val="bg1"/>
                  </a:solidFill>
                </a:rPr>
                <a:t> Stowe (Flickr)</a:t>
              </a:r>
            </a:p>
          </p:txBody>
        </p:sp>
      </p:grpSp>
    </p:spTree>
    <p:extLst>
      <p:ext uri="{BB962C8B-B14F-4D97-AF65-F5344CB8AC3E}">
        <p14:creationId xmlns:p14="http://schemas.microsoft.com/office/powerpoint/2010/main" val="4112305868"/>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1371600" y="2209800"/>
            <a:ext cx="5906036" cy="3841052"/>
          </a:xfrm>
          <a:prstGeom prst="rect">
            <a:avLst/>
          </a:prstGeom>
          <a:noFill/>
          <a:ln w="9525">
            <a:noFill/>
            <a:miter lim="800000"/>
            <a:headEnd/>
            <a:tailEnd/>
          </a:ln>
        </p:spPr>
        <p:txBody>
          <a:bodyPr wrap="square">
            <a:spAutoFit/>
          </a:bodyPr>
          <a:lstStyle/>
          <a:p>
            <a:pPr eaLnBrk="1" hangingPunct="1">
              <a:lnSpc>
                <a:spcPct val="90000"/>
              </a:lnSpc>
              <a:spcBef>
                <a:spcPct val="50000"/>
              </a:spcBef>
              <a:buClr>
                <a:srgbClr val="CC6600"/>
              </a:buClr>
              <a:buSzPct val="80000"/>
              <a:buFont typeface="Wingdings" pitchFamily="2" charset="2"/>
              <a:buChar char="l"/>
            </a:pPr>
            <a:r>
              <a:rPr lang="en-US" sz="2800" dirty="0">
                <a:latin typeface="Comic Sans MS" pitchFamily="66" charset="0"/>
                <a:cs typeface="Times New Roman" pitchFamily="18" charset="0"/>
              </a:rPr>
              <a:t> </a:t>
            </a:r>
            <a:r>
              <a:rPr lang="en-US" sz="2800" dirty="0">
                <a:latin typeface="Calibri" pitchFamily="34" charset="0"/>
                <a:cs typeface="Times New Roman" pitchFamily="18" charset="0"/>
              </a:rPr>
              <a:t>Cattle spatial memory is comparable to other mammals and birds</a:t>
            </a:r>
          </a:p>
          <a:p>
            <a:pPr eaLnBrk="1" hangingPunct="1">
              <a:lnSpc>
                <a:spcPct val="90000"/>
              </a:lnSpc>
              <a:spcBef>
                <a:spcPct val="50000"/>
              </a:spcBef>
              <a:buClr>
                <a:srgbClr val="CC6600"/>
              </a:buClr>
              <a:buSzPct val="80000"/>
              <a:buFont typeface="Wingdings" pitchFamily="2" charset="2"/>
              <a:buChar char="l"/>
            </a:pPr>
            <a:r>
              <a:rPr lang="en-US" sz="2800" dirty="0">
                <a:latin typeface="Calibri" pitchFamily="34" charset="0"/>
                <a:cs typeface="Times New Roman" pitchFamily="18" charset="0"/>
              </a:rPr>
              <a:t> Visual cues greatly enhance the spatial abilities of cattle, especially in variable environments</a:t>
            </a:r>
          </a:p>
          <a:p>
            <a:pPr eaLnBrk="1" hangingPunct="1">
              <a:lnSpc>
                <a:spcPct val="90000"/>
              </a:lnSpc>
              <a:spcBef>
                <a:spcPct val="50000"/>
              </a:spcBef>
              <a:buClr>
                <a:srgbClr val="CC6600"/>
              </a:buClr>
              <a:buSzPct val="80000"/>
              <a:buFont typeface="Wingdings" pitchFamily="2" charset="2"/>
              <a:buChar char="l"/>
            </a:pPr>
            <a:r>
              <a:rPr lang="en-US" sz="2800" dirty="0">
                <a:latin typeface="Calibri" pitchFamily="34" charset="0"/>
                <a:cs typeface="Times New Roman" pitchFamily="18" charset="0"/>
              </a:rPr>
              <a:t> How might visual cues be used in the field?</a:t>
            </a:r>
          </a:p>
          <a:p>
            <a:pPr eaLnBrk="1" hangingPunct="1">
              <a:lnSpc>
                <a:spcPct val="90000"/>
              </a:lnSpc>
              <a:spcBef>
                <a:spcPct val="50000"/>
              </a:spcBef>
              <a:buClr>
                <a:schemeClr val="hlink"/>
              </a:buClr>
              <a:buSzPct val="80000"/>
              <a:buFont typeface="Wingdings" pitchFamily="2" charset="2"/>
              <a:buChar char="l"/>
            </a:pPr>
            <a:endParaRPr lang="en-US" sz="2800" dirty="0">
              <a:latin typeface="Comic Sans MS" pitchFamily="66" charset="0"/>
              <a:cs typeface="Times New Roman" pitchFamily="18" charset="0"/>
            </a:endParaRPr>
          </a:p>
        </p:txBody>
      </p:sp>
      <p:sp>
        <p:nvSpPr>
          <p:cNvPr id="5" name="Rectangle 14"/>
          <p:cNvSpPr>
            <a:spLocks noGrp="1" noChangeArrowheads="1"/>
          </p:cNvSpPr>
          <p:nvPr>
            <p:ph type="title"/>
          </p:nvPr>
        </p:nvSpPr>
        <p:spPr>
          <a:xfrm>
            <a:off x="1143000" y="685800"/>
            <a:ext cx="8229600" cy="1143000"/>
          </a:xfrm>
          <a:noFill/>
        </p:spPr>
        <p:txBody>
          <a:bodyPr vert="horz" lIns="92075" tIns="46038" rIns="92075" bIns="46038" rtlCol="0" anchor="ctr">
            <a:normAutofit/>
          </a:bodyPr>
          <a:lstStyle/>
          <a:p>
            <a:r>
              <a:rPr lang="en-US" dirty="0"/>
              <a:t>Spatial Memory and Visual Cues</a:t>
            </a:r>
          </a:p>
        </p:txBody>
      </p:sp>
      <p:grpSp>
        <p:nvGrpSpPr>
          <p:cNvPr id="3" name="Group 2">
            <a:extLst>
              <a:ext uri="{FF2B5EF4-FFF2-40B4-BE49-F238E27FC236}">
                <a16:creationId xmlns:a16="http://schemas.microsoft.com/office/drawing/2014/main" id="{EB6D6DF0-8505-43E9-A0D8-8C16CA82EB87}"/>
              </a:ext>
            </a:extLst>
          </p:cNvPr>
          <p:cNvGrpSpPr/>
          <p:nvPr/>
        </p:nvGrpSpPr>
        <p:grpSpPr>
          <a:xfrm>
            <a:off x="7467600" y="2819400"/>
            <a:ext cx="4038523" cy="2980267"/>
            <a:chOff x="7467600" y="2819400"/>
            <a:chExt cx="4038523" cy="2980267"/>
          </a:xfrm>
        </p:grpSpPr>
        <p:pic>
          <p:nvPicPr>
            <p:cNvPr id="16388"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67600" y="2819400"/>
              <a:ext cx="4038523" cy="2971800"/>
            </a:xfrm>
            <a:prstGeom prst="rect">
              <a:avLst/>
            </a:prstGeom>
            <a:noFill/>
            <a:ln w="12700">
              <a:noFill/>
              <a:miter lim="800000"/>
              <a:headEnd type="none" w="sm" len="sm"/>
              <a:tailEnd type="none" w="sm" len="sm"/>
            </a:ln>
          </p:spPr>
        </p:pic>
        <p:sp>
          <p:nvSpPr>
            <p:cNvPr id="2" name="TextBox 1">
              <a:extLst>
                <a:ext uri="{FF2B5EF4-FFF2-40B4-BE49-F238E27FC236}">
                  <a16:creationId xmlns:a16="http://schemas.microsoft.com/office/drawing/2014/main" id="{9DD0E3FB-6CB2-4250-A583-E56CCEFEE1E2}"/>
                </a:ext>
              </a:extLst>
            </p:cNvPr>
            <p:cNvSpPr txBox="1"/>
            <p:nvPr/>
          </p:nvSpPr>
          <p:spPr>
            <a:xfrm>
              <a:off x="10853380" y="5568835"/>
              <a:ext cx="652743" cy="230832"/>
            </a:xfrm>
            <a:prstGeom prst="rect">
              <a:avLst/>
            </a:prstGeom>
            <a:noFill/>
          </p:spPr>
          <p:txBody>
            <a:bodyPr wrap="none" rtlCol="0">
              <a:spAutoFit/>
            </a:bodyPr>
            <a:lstStyle/>
            <a:p>
              <a:r>
                <a:rPr lang="en-US" sz="900" dirty="0"/>
                <a:t>L. Howery</a:t>
              </a:r>
            </a:p>
          </p:txBody>
        </p:sp>
      </p:grpSp>
    </p:spTree>
    <p:extLst>
      <p:ext uri="{BB962C8B-B14F-4D97-AF65-F5344CB8AC3E}">
        <p14:creationId xmlns:p14="http://schemas.microsoft.com/office/powerpoint/2010/main" val="1754408617"/>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828801"/>
            <a:ext cx="10058400" cy="4525963"/>
          </a:xfrm>
        </p:spPr>
        <p:txBody>
          <a:bodyPr>
            <a:normAutofit/>
          </a:bodyPr>
          <a:lstStyle/>
          <a:p>
            <a:pPr>
              <a:buNone/>
            </a:pPr>
            <a:r>
              <a:rPr lang="en-US" dirty="0"/>
              <a:t>Spatial memory --  How well animals remember where resources are:</a:t>
            </a:r>
          </a:p>
          <a:p>
            <a:r>
              <a:rPr lang="en-US" b="1" u="sng" dirty="0"/>
              <a:t>Reference memory </a:t>
            </a:r>
            <a:r>
              <a:rPr lang="en-US" dirty="0"/>
              <a:t>= </a:t>
            </a:r>
            <a:r>
              <a:rPr lang="en-US" i="1" dirty="0"/>
              <a:t>a memory of how the environment is laid out ... A spatial map.</a:t>
            </a:r>
          </a:p>
          <a:p>
            <a:r>
              <a:rPr lang="en-US" b="1" u="sng" dirty="0"/>
              <a:t>Working memory </a:t>
            </a:r>
            <a:r>
              <a:rPr lang="en-US" dirty="0"/>
              <a:t>= </a:t>
            </a:r>
            <a:r>
              <a:rPr lang="en-US" i="1" dirty="0"/>
              <a:t>a memory or previous (usually recent) activities in a certain location.</a:t>
            </a:r>
          </a:p>
        </p:txBody>
      </p:sp>
      <p:sp>
        <p:nvSpPr>
          <p:cNvPr id="4" name="Title 3"/>
          <p:cNvSpPr>
            <a:spLocks noGrp="1"/>
          </p:cNvSpPr>
          <p:nvPr>
            <p:ph type="title"/>
          </p:nvPr>
        </p:nvSpPr>
        <p:spPr>
          <a:xfrm>
            <a:off x="1981200" y="381000"/>
            <a:ext cx="8229600" cy="1143000"/>
          </a:xfrm>
        </p:spPr>
        <p:txBody>
          <a:bodyPr>
            <a:normAutofit/>
          </a:bodyPr>
          <a:lstStyle/>
          <a:p>
            <a:r>
              <a:rPr lang="en-US" dirty="0"/>
              <a:t>Spatial Memory and Visual Cues</a:t>
            </a:r>
          </a:p>
        </p:txBody>
      </p:sp>
    </p:spTree>
    <p:extLst>
      <p:ext uri="{BB962C8B-B14F-4D97-AF65-F5344CB8AC3E}">
        <p14:creationId xmlns:p14="http://schemas.microsoft.com/office/powerpoint/2010/main" val="3986394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05220"/>
            <a:ext cx="8229600" cy="1143000"/>
          </a:xfrm>
        </p:spPr>
        <p:txBody>
          <a:bodyPr/>
          <a:lstStyle/>
          <a:p>
            <a:r>
              <a:rPr lang="en-US" dirty="0"/>
              <a:t>Habitat-Use Skills</a:t>
            </a:r>
          </a:p>
        </p:txBody>
      </p:sp>
      <p:sp>
        <p:nvSpPr>
          <p:cNvPr id="3" name="Content Placeholder 2"/>
          <p:cNvSpPr>
            <a:spLocks noGrp="1"/>
          </p:cNvSpPr>
          <p:nvPr>
            <p:ph idx="1"/>
          </p:nvPr>
        </p:nvSpPr>
        <p:spPr>
          <a:xfrm>
            <a:off x="1361135" y="2034711"/>
            <a:ext cx="10363200" cy="3786981"/>
          </a:xfrm>
        </p:spPr>
        <p:txBody>
          <a:bodyPr>
            <a:normAutofit/>
          </a:bodyPr>
          <a:lstStyle/>
          <a:p>
            <a:pPr lvl="0">
              <a:buNone/>
            </a:pPr>
            <a:r>
              <a:rPr lang="en-US" sz="2800" dirty="0"/>
              <a:t>Can animals develop physical skills to improve their landscape use?  </a:t>
            </a:r>
          </a:p>
          <a:p>
            <a:pPr marL="438150" lvl="1" indent="0">
              <a:buNone/>
            </a:pPr>
            <a:endParaRPr lang="en-US" sz="3000" dirty="0"/>
          </a:p>
        </p:txBody>
      </p:sp>
      <p:sp>
        <p:nvSpPr>
          <p:cNvPr id="5" name="Content Placeholder 2"/>
          <p:cNvSpPr txBox="1">
            <a:spLocks/>
          </p:cNvSpPr>
          <p:nvPr/>
        </p:nvSpPr>
        <p:spPr>
          <a:xfrm>
            <a:off x="1524000" y="2687650"/>
            <a:ext cx="5715000" cy="3429000"/>
          </a:xfrm>
          <a:prstGeom prst="rect">
            <a:avLst/>
          </a:prstGeom>
        </p:spPr>
        <p:txBody>
          <a:bodyPr lIns="45720" rIns="45720">
            <a:normAutofit/>
          </a:bodyPr>
          <a:lstStyle/>
          <a:p>
            <a:pPr lvl="1" indent="-274320">
              <a:spcAft>
                <a:spcPts val="1200"/>
              </a:spcAft>
              <a:buClr>
                <a:srgbClr val="CC6600"/>
              </a:buClr>
              <a:buSzPct val="130000"/>
              <a:buFont typeface="Wingdings" pitchFamily="2" charset="2"/>
              <a:buChar char="§"/>
              <a:defRPr/>
            </a:pPr>
            <a:r>
              <a:rPr lang="en-US" sz="2400" kern="0" dirty="0">
                <a:latin typeface="Calibri" pitchFamily="34" charset="0"/>
                <a:ea typeface="+mn-lt"/>
                <a:cs typeface="+mn-lt"/>
              </a:rPr>
              <a:t>Animals can develop habitat skills to use steep slopes and travel far from water</a:t>
            </a:r>
          </a:p>
          <a:p>
            <a:pPr lvl="1" indent="-274320">
              <a:spcAft>
                <a:spcPts val="1200"/>
              </a:spcAft>
              <a:buClr>
                <a:srgbClr val="CC6600"/>
              </a:buClr>
              <a:buSzPct val="130000"/>
              <a:buFont typeface="Wingdings" pitchFamily="2" charset="2"/>
              <a:buChar char="§"/>
              <a:defRPr/>
            </a:pPr>
            <a:r>
              <a:rPr lang="en-US" sz="2400" kern="0" dirty="0">
                <a:latin typeface="Calibri" pitchFamily="34" charset="0"/>
                <a:ea typeface="+mn-lt"/>
                <a:cs typeface="+mn-lt"/>
              </a:rPr>
              <a:t>Habitat-use </a:t>
            </a:r>
            <a:r>
              <a:rPr lang="en-US" sz="2400" b="1" kern="0" dirty="0">
                <a:latin typeface="Calibri" pitchFamily="34" charset="0"/>
                <a:ea typeface="+mn-lt"/>
                <a:cs typeface="+mn-lt"/>
              </a:rPr>
              <a:t>skills</a:t>
            </a:r>
            <a:r>
              <a:rPr lang="en-US" sz="2400" kern="0" dirty="0">
                <a:latin typeface="Calibri" pitchFamily="34" charset="0"/>
                <a:ea typeface="+mn-lt"/>
                <a:cs typeface="+mn-lt"/>
              </a:rPr>
              <a:t> could affect habitat selection.  </a:t>
            </a:r>
          </a:p>
          <a:p>
            <a:pPr lvl="1" indent="-274320">
              <a:spcAft>
                <a:spcPts val="1200"/>
              </a:spcAft>
              <a:buClr>
                <a:srgbClr val="CC6600"/>
              </a:buClr>
              <a:buSzPct val="130000"/>
              <a:buFont typeface="Wingdings" pitchFamily="2" charset="2"/>
              <a:buChar char="§"/>
              <a:defRPr/>
            </a:pPr>
            <a:r>
              <a:rPr lang="en-US" sz="2400" kern="0" dirty="0">
                <a:latin typeface="Calibri" pitchFamily="34" charset="0"/>
                <a:ea typeface="+mn-lt"/>
                <a:cs typeface="+mn-lt"/>
              </a:rPr>
              <a:t>As animals gain an ability to use steep slopes they may start to prefer those slopes.</a:t>
            </a:r>
            <a:endParaRPr lang="en-US" sz="2800" kern="0" dirty="0">
              <a:ea typeface="+mn-lt"/>
              <a:cs typeface="+mn-lt"/>
            </a:endParaRPr>
          </a:p>
        </p:txBody>
      </p:sp>
      <p:grpSp>
        <p:nvGrpSpPr>
          <p:cNvPr id="8" name="Group 7">
            <a:extLst>
              <a:ext uri="{FF2B5EF4-FFF2-40B4-BE49-F238E27FC236}">
                <a16:creationId xmlns:a16="http://schemas.microsoft.com/office/drawing/2014/main" id="{FD9189B4-CCC2-45FE-A374-4C04518641B5}"/>
              </a:ext>
            </a:extLst>
          </p:cNvPr>
          <p:cNvGrpSpPr/>
          <p:nvPr/>
        </p:nvGrpSpPr>
        <p:grpSpPr>
          <a:xfrm>
            <a:off x="7907124" y="2721465"/>
            <a:ext cx="3800278" cy="3100227"/>
            <a:chOff x="7907124" y="2721465"/>
            <a:chExt cx="3800278" cy="3100227"/>
          </a:xfrm>
        </p:grpSpPr>
        <p:pic>
          <p:nvPicPr>
            <p:cNvPr id="4" name="Picture 3" descr="Riggins-Cows.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07124" y="2721465"/>
              <a:ext cx="3800278" cy="3100227"/>
            </a:xfrm>
            <a:prstGeom prst="rect">
              <a:avLst/>
            </a:prstGeom>
          </p:spPr>
        </p:pic>
        <p:sp>
          <p:nvSpPr>
            <p:cNvPr id="7" name="TextBox 6">
              <a:extLst>
                <a:ext uri="{FF2B5EF4-FFF2-40B4-BE49-F238E27FC236}">
                  <a16:creationId xmlns:a16="http://schemas.microsoft.com/office/drawing/2014/main" id="{35A5DF69-58E0-4E9D-AE32-C0DB4CE3095E}"/>
                </a:ext>
              </a:extLst>
            </p:cNvPr>
            <p:cNvSpPr txBox="1"/>
            <p:nvPr/>
          </p:nvSpPr>
          <p:spPr>
            <a:xfrm>
              <a:off x="10783751" y="5590860"/>
              <a:ext cx="923651" cy="230832"/>
            </a:xfrm>
            <a:prstGeom prst="rect">
              <a:avLst/>
            </a:prstGeom>
            <a:noFill/>
          </p:spPr>
          <p:txBody>
            <a:bodyPr wrap="none" rtlCol="0">
              <a:spAutoFit/>
            </a:bodyPr>
            <a:lstStyle/>
            <a:p>
              <a:r>
                <a:rPr lang="en-US" sz="900" dirty="0">
                  <a:solidFill>
                    <a:schemeClr val="bg1"/>
                  </a:solidFill>
                </a:rPr>
                <a:t>K. Launchbaugh</a:t>
              </a:r>
            </a:p>
          </p:txBody>
        </p:sp>
      </p:grpSp>
    </p:spTree>
    <p:extLst>
      <p:ext uri="{BB962C8B-B14F-4D97-AF65-F5344CB8AC3E}">
        <p14:creationId xmlns:p14="http://schemas.microsoft.com/office/powerpoint/2010/main" val="163120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790" y="565079"/>
            <a:ext cx="10253609" cy="1143000"/>
          </a:xfrm>
        </p:spPr>
        <p:txBody>
          <a:bodyPr>
            <a:normAutofit/>
          </a:bodyPr>
          <a:lstStyle/>
          <a:p>
            <a:r>
              <a:rPr lang="en-US" dirty="0"/>
              <a:t>Key Points- What affects habitat use?</a:t>
            </a:r>
          </a:p>
        </p:txBody>
      </p:sp>
      <p:sp>
        <p:nvSpPr>
          <p:cNvPr id="3" name="Content Placeholder 2"/>
          <p:cNvSpPr>
            <a:spLocks noGrp="1"/>
          </p:cNvSpPr>
          <p:nvPr>
            <p:ph idx="1"/>
          </p:nvPr>
        </p:nvSpPr>
        <p:spPr>
          <a:xfrm>
            <a:off x="1295400" y="1676400"/>
            <a:ext cx="10515600" cy="5181600"/>
          </a:xfrm>
        </p:spPr>
        <p:txBody>
          <a:bodyPr>
            <a:normAutofit/>
          </a:bodyPr>
          <a:lstStyle/>
          <a:p>
            <a:pPr>
              <a:spcBef>
                <a:spcPts val="0"/>
              </a:spcBef>
              <a:spcAft>
                <a:spcPts val="0"/>
              </a:spcAft>
            </a:pPr>
            <a:r>
              <a:rPr lang="en-US" sz="3200" dirty="0"/>
              <a:t>Inherited Physical Attributes</a:t>
            </a:r>
          </a:p>
          <a:p>
            <a:pPr lvl="1">
              <a:spcBef>
                <a:spcPts val="0"/>
              </a:spcBef>
              <a:spcAft>
                <a:spcPts val="0"/>
              </a:spcAft>
            </a:pPr>
            <a:r>
              <a:rPr lang="en-US" sz="2800" dirty="0"/>
              <a:t>Species</a:t>
            </a:r>
          </a:p>
          <a:p>
            <a:pPr lvl="1">
              <a:spcBef>
                <a:spcPts val="0"/>
              </a:spcBef>
              <a:spcAft>
                <a:spcPts val="600"/>
              </a:spcAft>
            </a:pPr>
            <a:r>
              <a:rPr lang="en-US" sz="2800" dirty="0"/>
              <a:t>Breed</a:t>
            </a:r>
          </a:p>
          <a:p>
            <a:pPr>
              <a:spcBef>
                <a:spcPts val="0"/>
              </a:spcBef>
              <a:spcAft>
                <a:spcPts val="0"/>
              </a:spcAft>
            </a:pPr>
            <a:r>
              <a:rPr lang="en-US" sz="3200" dirty="0"/>
              <a:t>Social Models</a:t>
            </a:r>
          </a:p>
          <a:p>
            <a:pPr lvl="1">
              <a:spcBef>
                <a:spcPts val="0"/>
              </a:spcBef>
              <a:spcAft>
                <a:spcPts val="0"/>
              </a:spcAft>
            </a:pPr>
            <a:r>
              <a:rPr lang="en-US" sz="2800" dirty="0"/>
              <a:t>Mother</a:t>
            </a:r>
          </a:p>
          <a:p>
            <a:pPr lvl="1">
              <a:spcBef>
                <a:spcPts val="0"/>
              </a:spcBef>
              <a:spcAft>
                <a:spcPts val="600"/>
              </a:spcAft>
            </a:pPr>
            <a:r>
              <a:rPr lang="en-US" sz="2800" dirty="0"/>
              <a:t>Peers</a:t>
            </a:r>
          </a:p>
          <a:p>
            <a:pPr>
              <a:spcBef>
                <a:spcPts val="0"/>
              </a:spcBef>
              <a:spcAft>
                <a:spcPts val="0"/>
              </a:spcAft>
            </a:pPr>
            <a:r>
              <a:rPr lang="en-US" sz="3200" dirty="0"/>
              <a:t>Individual Experience</a:t>
            </a:r>
          </a:p>
          <a:p>
            <a:pPr lvl="1">
              <a:spcBef>
                <a:spcPts val="0"/>
              </a:spcBef>
              <a:spcAft>
                <a:spcPts val="0"/>
              </a:spcAft>
            </a:pPr>
            <a:r>
              <a:rPr lang="en-US" sz="2800" dirty="0"/>
              <a:t>Based on positive and negative consequences</a:t>
            </a:r>
          </a:p>
          <a:p>
            <a:pPr lvl="1">
              <a:spcBef>
                <a:spcPts val="0"/>
              </a:spcBef>
              <a:spcAft>
                <a:spcPts val="0"/>
              </a:spcAft>
            </a:pPr>
            <a:r>
              <a:rPr lang="en-US" sz="2800" dirty="0"/>
              <a:t>Type of consequences matters </a:t>
            </a:r>
            <a:br>
              <a:rPr lang="en-US" sz="2800" dirty="0"/>
            </a:br>
            <a:r>
              <a:rPr lang="en-US" sz="2400" dirty="0"/>
              <a:t>– sight, sound, smell related to pain, comfort, distress</a:t>
            </a:r>
            <a:endParaRPr lang="en-US" sz="2800" dirty="0"/>
          </a:p>
          <a:p>
            <a:pPr lvl="1">
              <a:spcBef>
                <a:spcPts val="0"/>
              </a:spcBef>
              <a:spcAft>
                <a:spcPts val="0"/>
              </a:spcAft>
            </a:pPr>
            <a:r>
              <a:rPr lang="en-US" sz="2800" dirty="0"/>
              <a:t>Managers can change consequences and habitat cues</a:t>
            </a:r>
          </a:p>
        </p:txBody>
      </p:sp>
    </p:spTree>
    <p:extLst>
      <p:ext uri="{BB962C8B-B14F-4D97-AF65-F5344CB8AC3E}">
        <p14:creationId xmlns:p14="http://schemas.microsoft.com/office/powerpoint/2010/main" val="2634895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490" name="Rectangle 2050"/>
          <p:cNvSpPr>
            <a:spLocks noGrp="1" noChangeArrowheads="1"/>
          </p:cNvSpPr>
          <p:nvPr>
            <p:ph type="subTitle" idx="1"/>
          </p:nvPr>
        </p:nvSpPr>
        <p:spPr>
          <a:xfrm>
            <a:off x="2209800" y="5125096"/>
            <a:ext cx="8153400" cy="1123304"/>
          </a:xfrm>
          <a:effectLst/>
        </p:spPr>
        <p:txBody>
          <a:bodyPr>
            <a:normAutofit/>
          </a:bodyPr>
          <a:lstStyle/>
          <a:p>
            <a:r>
              <a:rPr lang="en-US" altLang="en-US" sz="7200" dirty="0">
                <a:solidFill>
                  <a:schemeClr val="accent6">
                    <a:lumMod val="50000"/>
                  </a:schemeClr>
                </a:solidFill>
                <a:latin typeface="Calibri" pitchFamily="34" charset="0"/>
              </a:rPr>
              <a:t>www.BEHAVE.net</a:t>
            </a:r>
          </a:p>
        </p:txBody>
      </p:sp>
      <p:pic>
        <p:nvPicPr>
          <p:cNvPr id="959492" name="Picture 2052" descr="BEHAVE_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63278" y="1143000"/>
            <a:ext cx="3409122" cy="3749154"/>
          </a:xfrm>
          <a:prstGeom prst="rect">
            <a:avLst/>
          </a:prstGeom>
          <a:noFill/>
        </p:spPr>
      </p:pic>
    </p:spTree>
    <p:extLst>
      <p:ext uri="{BB962C8B-B14F-4D97-AF65-F5344CB8AC3E}">
        <p14:creationId xmlns:p14="http://schemas.microsoft.com/office/powerpoint/2010/main" val="4020087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a:bodyPr>
          <a:lstStyle/>
          <a:p>
            <a:r>
              <a:rPr lang="en-US" sz="2000" dirty="0"/>
              <a:t>Bailey, D.W., D..D. Kress, D.C., Anderson, D.L. Boss, D. L., &amp; E.T. Miller. 2001. Relationship between terrain use and performance of beef cows grazing foothill rangeland. Journal of Animal Science. 79(7):1883-1891.</a:t>
            </a:r>
          </a:p>
          <a:p>
            <a:r>
              <a:rPr lang="en-US" sz="2000" dirty="0"/>
              <a:t>Bailey, D.W., G.R. Welling, &amp; E.T. Miller. 2001. Cattle use of foothills rangeland near dehydrated molasses supplement. Journal of Range Management. 54(4):338–347.</a:t>
            </a:r>
          </a:p>
          <a:p>
            <a:r>
              <a:rPr lang="en-US" sz="2000" dirty="0"/>
              <a:t>Howery, L.D., F.D. Provenza, R.E. Banner &amp; C.B. Scott. 1996. Differences in home range and habitat use among individuals in a cattle herd. Appl. Anim. </a:t>
            </a:r>
            <a:r>
              <a:rPr lang="en-US" sz="2000" dirty="0" err="1"/>
              <a:t>Behav</a:t>
            </a:r>
            <a:r>
              <a:rPr lang="en-US" sz="2000" dirty="0"/>
              <a:t>. Sci. 49:305-320.</a:t>
            </a:r>
          </a:p>
          <a:p>
            <a:r>
              <a:rPr lang="en-US" sz="2000" dirty="0"/>
              <a:t>Howery, L.D., F.D. Provenza, R.E. Banner  &amp; C.B. Scott. 1998. Social and environmental factors influence cattle distribution on rangeland. Appl. Anim. </a:t>
            </a:r>
            <a:r>
              <a:rPr lang="en-US" sz="2000" dirty="0" err="1"/>
              <a:t>Behav</a:t>
            </a:r>
            <a:r>
              <a:rPr lang="en-US" sz="2000" dirty="0"/>
              <a:t>. Sci. 55:231-244.</a:t>
            </a:r>
          </a:p>
          <a:p>
            <a:r>
              <a:rPr lang="en-US" sz="2000" dirty="0"/>
              <a:t>Winder, J. A., D.A. Walker, &amp; C.C. Bailey. 1996. Effect of breed on botanical composition of cattle diets on </a:t>
            </a:r>
            <a:r>
              <a:rPr lang="en-US" sz="2000" dirty="0" err="1"/>
              <a:t>Chihuahuan</a:t>
            </a:r>
            <a:r>
              <a:rPr lang="en-US" sz="2000" dirty="0"/>
              <a:t> desert range. Journal of Range Management 49(3):209-214.</a:t>
            </a:r>
          </a:p>
          <a:p>
            <a:endParaRPr lang="en-US" sz="1600" dirty="0"/>
          </a:p>
          <a:p>
            <a:endParaRPr lang="en-US" dirty="0"/>
          </a:p>
        </p:txBody>
      </p:sp>
    </p:spTree>
    <p:extLst>
      <p:ext uri="{BB962C8B-B14F-4D97-AF65-F5344CB8AC3E}">
        <p14:creationId xmlns:p14="http://schemas.microsoft.com/office/powerpoint/2010/main" val="32575535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
</p:tagLst>
</file>

<file path=ppt/tags/tag2.xml><?xml version="1.0" encoding="utf-8"?>
<p:tagLst xmlns:a="http://schemas.openxmlformats.org/drawingml/2006/main" xmlns:r="http://schemas.openxmlformats.org/officeDocument/2006/relationships" xmlns:p="http://schemas.openxmlformats.org/presentationml/2006/main">
  <p:tag name="TIMING" val="|50.5"/>
</p:tagLst>
</file>

<file path=ppt/tags/tag3.xml><?xml version="1.0" encoding="utf-8"?>
<p:tagLst xmlns:a="http://schemas.openxmlformats.org/drawingml/2006/main" xmlns:r="http://schemas.openxmlformats.org/officeDocument/2006/relationships" xmlns:p="http://schemas.openxmlformats.org/presentationml/2006/main">
  <p:tag name="TIMING" val="|22.6|9.1|4.2"/>
</p:tagLst>
</file>

<file path=ppt/tags/tag4.xml><?xml version="1.0" encoding="utf-8"?>
<p:tagLst xmlns:a="http://schemas.openxmlformats.org/drawingml/2006/main" xmlns:r="http://schemas.openxmlformats.org/officeDocument/2006/relationships" xmlns:p="http://schemas.openxmlformats.org/presentationml/2006/main">
  <p:tag name="TIMING" val="|18.7"/>
</p:tagLst>
</file>

<file path=ppt/tags/tag5.xml><?xml version="1.0" encoding="utf-8"?>
<p:tagLst xmlns:a="http://schemas.openxmlformats.org/drawingml/2006/main" xmlns:r="http://schemas.openxmlformats.org/officeDocument/2006/relationships" xmlns:p="http://schemas.openxmlformats.org/presentationml/2006/main">
  <p:tag name="TIMING" val="|27.4|5.6|20.9"/>
</p:tagLst>
</file>

<file path=ppt/tags/tag6.xml><?xml version="1.0" encoding="utf-8"?>
<p:tagLst xmlns:a="http://schemas.openxmlformats.org/drawingml/2006/main" xmlns:r="http://schemas.openxmlformats.org/officeDocument/2006/relationships" xmlns:p="http://schemas.openxmlformats.org/presentationml/2006/main">
  <p:tag name="TIMING" val="|6|12.2|23.2"/>
</p:tagLst>
</file>

<file path=ppt/tags/tag7.xml><?xml version="1.0" encoding="utf-8"?>
<p:tagLst xmlns:a="http://schemas.openxmlformats.org/drawingml/2006/main" xmlns:r="http://schemas.openxmlformats.org/officeDocument/2006/relationships" xmlns:p="http://schemas.openxmlformats.org/presentationml/2006/main">
  <p:tag name="TIMING" val="|5.9|29.2"/>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Retrospect</Template>
  <TotalTime>2952</TotalTime>
  <Words>1848</Words>
  <Application>Microsoft Office PowerPoint</Application>
  <PresentationFormat>Widescreen</PresentationFormat>
  <Paragraphs>356</Paragraphs>
  <Slides>41</Slides>
  <Notes>25</Notes>
  <HiddenSlides>1</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ＭＳ Ｐゴシック</vt:lpstr>
      <vt:lpstr>Arial</vt:lpstr>
      <vt:lpstr>Calibri</vt:lpstr>
      <vt:lpstr>Calibri Light</vt:lpstr>
      <vt:lpstr>Comic Sans MS</vt:lpstr>
      <vt:lpstr>Tahoma</vt:lpstr>
      <vt:lpstr>Times New Roman</vt:lpstr>
      <vt:lpstr>Wingdings</vt:lpstr>
      <vt:lpstr>Retrospect</vt:lpstr>
      <vt:lpstr>Habitat Selection &amp; Learning</vt:lpstr>
      <vt:lpstr>How do animals know good habitat?</vt:lpstr>
      <vt:lpstr>Habitat Preparedness example from Hoover Dam</vt:lpstr>
      <vt:lpstr>Ibex goats on Cingino Dam in Italy</vt:lpstr>
      <vt:lpstr>PowerPoint Presentation</vt:lpstr>
      <vt:lpstr>Breeds vary in ability to use steep terrain</vt:lpstr>
      <vt:lpstr>PowerPoint Presentation</vt:lpstr>
      <vt:lpstr>PowerPoint Presentation</vt:lpstr>
      <vt:lpstr>PowerPoint Presentation</vt:lpstr>
      <vt:lpstr>Breeds vary in ability to travel far from water</vt:lpstr>
      <vt:lpstr>Diet Preferences Affect Habitat Selection</vt:lpstr>
      <vt:lpstr>How Do Animals Learn?</vt:lpstr>
      <vt:lpstr>How Do Animals Learn?</vt:lpstr>
      <vt:lpstr>How Do Animals Learn?</vt:lpstr>
      <vt:lpstr>Social Models and Facilitation</vt:lpstr>
      <vt:lpstr>Social Learning Study</vt:lpstr>
      <vt:lpstr>Cattle Location &amp; Habitat Use Study</vt:lpstr>
      <vt:lpstr>Cow Location</vt:lpstr>
      <vt:lpstr>Calves and Cross-Fostering</vt:lpstr>
      <vt:lpstr>Natural Calves</vt:lpstr>
      <vt:lpstr>Cross-Fostered Calves</vt:lpstr>
      <vt:lpstr>Cattle Location &amp; Habitat Use Study</vt:lpstr>
      <vt:lpstr>Social Models and Facilitation</vt:lpstr>
      <vt:lpstr>Individual Experience</vt:lpstr>
      <vt:lpstr>Individual Experience Matters</vt:lpstr>
      <vt:lpstr>PowerPoint Presentation</vt:lpstr>
      <vt:lpstr>PowerPoint Presentation</vt:lpstr>
      <vt:lpstr>Not all Consequences are Equal</vt:lpstr>
      <vt:lpstr>Cue Consequence Specificity     Skin and Gut Defense Systems</vt:lpstr>
      <vt:lpstr>PowerPoint Presentation</vt:lpstr>
      <vt:lpstr>Behavior Depends on Consequences</vt:lpstr>
      <vt:lpstr>Behavior Depends on Consequences</vt:lpstr>
      <vt:lpstr>Behavior Depends on Consequences</vt:lpstr>
      <vt:lpstr>Behavior Depends on Consequences</vt:lpstr>
      <vt:lpstr>Visual cues can affect habitat use</vt:lpstr>
      <vt:lpstr>Spatial Memory and Visual Cues</vt:lpstr>
      <vt:lpstr>Spatial Memory and Visual Cues</vt:lpstr>
      <vt:lpstr>Habitat-Use Skills</vt:lpstr>
      <vt:lpstr>Key Points- What affects habitat use?</vt:lpstr>
      <vt:lpstr>PowerPoint Presentation</vt:lpstr>
      <vt:lpstr>References</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Launchbaugh, Karen (klaunchb@uidaho.edu)</cp:lastModifiedBy>
  <cp:revision>213</cp:revision>
  <dcterms:created xsi:type="dcterms:W3CDTF">2007-07-05T17:17:36Z</dcterms:created>
  <dcterms:modified xsi:type="dcterms:W3CDTF">2019-03-03T17:22:52Z</dcterms:modified>
</cp:coreProperties>
</file>