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1"/>
  </p:sldMasterIdLst>
  <p:notesMasterIdLst>
    <p:notesMasterId r:id="rId16"/>
  </p:notesMasterIdLst>
  <p:handoutMasterIdLst>
    <p:handoutMasterId r:id="rId17"/>
  </p:handoutMasterIdLst>
  <p:sldIdLst>
    <p:sldId id="303" r:id="rId2"/>
    <p:sldId id="319" r:id="rId3"/>
    <p:sldId id="320" r:id="rId4"/>
    <p:sldId id="350" r:id="rId5"/>
    <p:sldId id="321" r:id="rId6"/>
    <p:sldId id="323" r:id="rId7"/>
    <p:sldId id="322" r:id="rId8"/>
    <p:sldId id="354" r:id="rId9"/>
    <p:sldId id="355" r:id="rId10"/>
    <p:sldId id="356" r:id="rId11"/>
    <p:sldId id="357" r:id="rId12"/>
    <p:sldId id="358" r:id="rId13"/>
    <p:sldId id="359" r:id="rId14"/>
    <p:sldId id="360" r:id="rId1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8000"/>
    <a:srgbClr val="820000"/>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1478" autoAdjust="0"/>
    <p:restoredTop sz="93861" autoAdjust="0"/>
  </p:normalViewPr>
  <p:slideViewPr>
    <p:cSldViewPr>
      <p:cViewPr varScale="1">
        <p:scale>
          <a:sx n="43" d="100"/>
          <a:sy n="43" d="100"/>
        </p:scale>
        <p:origin x="36" y="525"/>
      </p:cViewPr>
      <p:guideLst>
        <p:guide orient="horz" pos="2160"/>
        <p:guide pos="3840"/>
      </p:guideLst>
    </p:cSldViewPr>
  </p:slideViewPr>
  <p:outlineViewPr>
    <p:cViewPr>
      <p:scale>
        <a:sx n="33" d="100"/>
        <a:sy n="33" d="100"/>
      </p:scale>
      <p:origin x="0" y="-7431"/>
    </p:cViewPr>
    <p:sldLst>
      <p:sld r:id="rId1" collapse="1"/>
      <p:sld r:id="rId2" collapse="1"/>
    </p:sldLst>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slide" Target="slides/slide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85575127670448"/>
          <c:y val="6.6244981433146499E-2"/>
          <c:w val="0.86792452830188849"/>
          <c:h val="0.64379930541761732"/>
        </c:manualLayout>
      </c:layout>
      <c:barChart>
        <c:barDir val="col"/>
        <c:grouping val="clustered"/>
        <c:varyColors val="0"/>
        <c:ser>
          <c:idx val="0"/>
          <c:order val="0"/>
          <c:tx>
            <c:strRef>
              <c:f>Sheet1!$A$2</c:f>
              <c:strCache>
                <c:ptCount val="1"/>
                <c:pt idx="0">
                  <c:v>Onion Added</c:v>
                </c:pt>
              </c:strCache>
            </c:strRef>
          </c:tx>
          <c:spPr>
            <a:solidFill>
              <a:srgbClr val="C0C0FF"/>
            </a:solidFill>
            <a:ln w="12450">
              <a:solidFill>
                <a:srgbClr val="000000"/>
              </a:solidFill>
              <a:prstDash val="solid"/>
            </a:ln>
            <a:effectLst>
              <a:outerShdw dist="35921" dir="2700000" algn="br">
                <a:srgbClr val="000000"/>
              </a:outerShdw>
            </a:effectLst>
          </c:spPr>
          <c:invertIfNegative val="0"/>
          <c:errBars>
            <c:errBarType val="plus"/>
            <c:errValType val="fixedVal"/>
            <c:noEndCap val="0"/>
            <c:val val="67"/>
            <c:spPr>
              <a:ln w="12450">
                <a:solidFill>
                  <a:srgbClr val="FFFFFF"/>
                </a:solidFill>
                <a:prstDash val="solid"/>
              </a:ln>
            </c:spPr>
          </c:errBars>
          <c:cat>
            <c:numRef>
              <c:f>Sheet1!$B$1:$J$1</c:f>
              <c:numCache>
                <c:formatCode>General</c:formatCode>
                <c:ptCount val="9"/>
                <c:pt idx="0">
                  <c:v>1</c:v>
                </c:pt>
                <c:pt idx="1">
                  <c:v>2</c:v>
                </c:pt>
                <c:pt idx="2">
                  <c:v>3</c:v>
                </c:pt>
                <c:pt idx="3">
                  <c:v>4</c:v>
                </c:pt>
                <c:pt idx="4">
                  <c:v>5</c:v>
                </c:pt>
                <c:pt idx="5">
                  <c:v>6</c:v>
                </c:pt>
                <c:pt idx="6">
                  <c:v>7</c:v>
                </c:pt>
                <c:pt idx="7">
                  <c:v>8</c:v>
                </c:pt>
                <c:pt idx="8">
                  <c:v>9</c:v>
                </c:pt>
              </c:numCache>
            </c:numRef>
          </c:cat>
          <c:val>
            <c:numRef>
              <c:f>Sheet1!$B$2:$J$2</c:f>
              <c:numCache>
                <c:formatCode>General</c:formatCode>
                <c:ptCount val="9"/>
                <c:pt idx="0">
                  <c:v>8.5</c:v>
                </c:pt>
                <c:pt idx="1">
                  <c:v>33.300000000000004</c:v>
                </c:pt>
                <c:pt idx="2">
                  <c:v>160.80000000000001</c:v>
                </c:pt>
                <c:pt idx="3">
                  <c:v>194</c:v>
                </c:pt>
                <c:pt idx="4">
                  <c:v>235.5</c:v>
                </c:pt>
                <c:pt idx="5">
                  <c:v>351.3</c:v>
                </c:pt>
                <c:pt idx="6">
                  <c:v>82.8</c:v>
                </c:pt>
                <c:pt idx="7">
                  <c:v>195.8</c:v>
                </c:pt>
                <c:pt idx="8">
                  <c:v>248.8</c:v>
                </c:pt>
              </c:numCache>
            </c:numRef>
          </c:val>
          <c:extLst>
            <c:ext xmlns:c16="http://schemas.microsoft.com/office/drawing/2014/chart" uri="{C3380CC4-5D6E-409C-BE32-E72D297353CC}">
              <c16:uniqueId val="{00000000-66D0-440E-84A9-615C8523E7A8}"/>
            </c:ext>
          </c:extLst>
        </c:ser>
        <c:dLbls>
          <c:showLegendKey val="0"/>
          <c:showVal val="0"/>
          <c:showCatName val="0"/>
          <c:showSerName val="0"/>
          <c:showPercent val="0"/>
          <c:showBubbleSize val="0"/>
        </c:dLbls>
        <c:gapWidth val="150"/>
        <c:axId val="654463360"/>
        <c:axId val="654465536"/>
      </c:barChart>
      <c:catAx>
        <c:axId val="654463360"/>
        <c:scaling>
          <c:orientation val="minMax"/>
        </c:scaling>
        <c:delete val="0"/>
        <c:axPos val="b"/>
        <c:numFmt formatCode="General" sourceLinked="1"/>
        <c:majorTickMark val="out"/>
        <c:minorTickMark val="none"/>
        <c:tickLblPos val="nextTo"/>
        <c:spPr>
          <a:ln w="3112">
            <a:solidFill>
              <a:schemeClr val="tx1"/>
            </a:solidFill>
            <a:prstDash val="solid"/>
          </a:ln>
        </c:spPr>
        <c:txPr>
          <a:bodyPr rot="0" vert="horz"/>
          <a:lstStyle/>
          <a:p>
            <a:pPr>
              <a:defRPr sz="2010" b="1" i="0" u="none" strike="noStrike" baseline="0">
                <a:solidFill>
                  <a:schemeClr val="tx1"/>
                </a:solidFill>
                <a:latin typeface="Arial"/>
                <a:ea typeface="Arial"/>
                <a:cs typeface="Arial"/>
              </a:defRPr>
            </a:pPr>
            <a:endParaRPr lang="en-US"/>
          </a:p>
        </c:txPr>
        <c:crossAx val="654465536"/>
        <c:crosses val="autoZero"/>
        <c:auto val="0"/>
        <c:lblAlgn val="ctr"/>
        <c:lblOffset val="100"/>
        <c:tickLblSkip val="1"/>
        <c:tickMarkSkip val="1"/>
        <c:noMultiLvlLbl val="0"/>
      </c:catAx>
      <c:valAx>
        <c:axId val="654465536"/>
        <c:scaling>
          <c:orientation val="minMax"/>
        </c:scaling>
        <c:delete val="0"/>
        <c:axPos val="l"/>
        <c:numFmt formatCode="General" sourceLinked="1"/>
        <c:majorTickMark val="out"/>
        <c:minorTickMark val="none"/>
        <c:tickLblPos val="nextTo"/>
        <c:spPr>
          <a:ln w="3112">
            <a:solidFill>
              <a:schemeClr val="tx1"/>
            </a:solidFill>
            <a:prstDash val="solid"/>
          </a:ln>
        </c:spPr>
        <c:txPr>
          <a:bodyPr rot="0" vert="horz"/>
          <a:lstStyle/>
          <a:p>
            <a:pPr>
              <a:defRPr sz="2010" b="1" i="0" u="none" strike="noStrike" baseline="0">
                <a:solidFill>
                  <a:schemeClr val="tx1"/>
                </a:solidFill>
                <a:latin typeface="Arial"/>
                <a:ea typeface="Arial"/>
                <a:cs typeface="Arial"/>
              </a:defRPr>
            </a:pPr>
            <a:endParaRPr lang="en-US"/>
          </a:p>
        </c:txPr>
        <c:crossAx val="654463360"/>
        <c:crosses val="autoZero"/>
        <c:crossBetween val="between"/>
        <c:majorUnit val="100"/>
      </c:valAx>
      <c:spPr>
        <a:noFill/>
        <a:ln w="12450">
          <a:solidFill>
            <a:schemeClr val="tx1"/>
          </a:solidFill>
          <a:prstDash val="solid"/>
        </a:ln>
      </c:spPr>
    </c:plotArea>
    <c:plotVisOnly val="1"/>
    <c:dispBlanksAs val="gap"/>
    <c:showDLblsOverMax val="0"/>
  </c:chart>
  <c:spPr>
    <a:noFill/>
    <a:ln>
      <a:noFill/>
    </a:ln>
  </c:spPr>
  <c:txPr>
    <a:bodyPr/>
    <a:lstStyle/>
    <a:p>
      <a:pPr>
        <a:defRPr sz="1740" b="1" i="0" u="none" strike="noStrike" baseline="0">
          <a:solidFill>
            <a:schemeClr val="tx1"/>
          </a:solidFill>
          <a:latin typeface="Tahoma"/>
          <a:ea typeface="Tahoma"/>
          <a:cs typeface="Tahoma"/>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10557184750756"/>
          <c:y val="5.4761904761904803E-2"/>
          <c:w val="0.89589442815249265"/>
          <c:h val="0.73095238095238058"/>
        </c:manualLayout>
      </c:layout>
      <c:lineChart>
        <c:grouping val="standard"/>
        <c:varyColors val="0"/>
        <c:ser>
          <c:idx val="0"/>
          <c:order val="0"/>
          <c:tx>
            <c:strRef>
              <c:f>Sheet1!$A$2</c:f>
              <c:strCache>
                <c:ptCount val="1"/>
                <c:pt idx="0">
                  <c:v>Barley</c:v>
                </c:pt>
              </c:strCache>
            </c:strRef>
          </c:tx>
          <c:spPr>
            <a:ln w="42959">
              <a:solidFill>
                <a:srgbClr val="FF9900"/>
              </a:solidFill>
              <a:prstDash val="solid"/>
            </a:ln>
          </c:spPr>
          <c:marker>
            <c:symbol val="diamond"/>
            <c:size val="5"/>
            <c:spPr>
              <a:solidFill>
                <a:srgbClr val="FF9900"/>
              </a:solidFill>
              <a:ln>
                <a:solidFill>
                  <a:srgbClr val="FFFF00"/>
                </a:solidFill>
                <a:prstDash val="solid"/>
              </a:ln>
            </c:spPr>
          </c:marker>
          <c:cat>
            <c:numRef>
              <c:f>Sheet1!$B$1:$E$1</c:f>
              <c:numCache>
                <c:formatCode>General</c:formatCode>
                <c:ptCount val="4"/>
                <c:pt idx="0">
                  <c:v>1</c:v>
                </c:pt>
                <c:pt idx="1">
                  <c:v>2</c:v>
                </c:pt>
                <c:pt idx="2">
                  <c:v>3</c:v>
                </c:pt>
                <c:pt idx="3">
                  <c:v>4</c:v>
                </c:pt>
              </c:numCache>
            </c:numRef>
          </c:cat>
          <c:val>
            <c:numRef>
              <c:f>Sheet1!$B$2:$E$2</c:f>
              <c:numCache>
                <c:formatCode>General</c:formatCode>
                <c:ptCount val="4"/>
                <c:pt idx="0">
                  <c:v>200</c:v>
                </c:pt>
                <c:pt idx="1">
                  <c:v>195</c:v>
                </c:pt>
                <c:pt idx="2">
                  <c:v>200</c:v>
                </c:pt>
                <c:pt idx="3">
                  <c:v>200</c:v>
                </c:pt>
              </c:numCache>
            </c:numRef>
          </c:val>
          <c:smooth val="1"/>
          <c:extLst>
            <c:ext xmlns:c16="http://schemas.microsoft.com/office/drawing/2014/chart" uri="{C3380CC4-5D6E-409C-BE32-E72D297353CC}">
              <c16:uniqueId val="{00000000-4E67-4B31-8F71-E68EF5F74B66}"/>
            </c:ext>
          </c:extLst>
        </c:ser>
        <c:ser>
          <c:idx val="1"/>
          <c:order val="1"/>
          <c:tx>
            <c:strRef>
              <c:f>Sheet1!$A$3</c:f>
              <c:strCache>
                <c:ptCount val="1"/>
                <c:pt idx="0">
                  <c:v>Oats</c:v>
                </c:pt>
              </c:strCache>
            </c:strRef>
          </c:tx>
          <c:spPr>
            <a:ln w="42959">
              <a:solidFill>
                <a:srgbClr val="7030A0"/>
              </a:solidFill>
              <a:prstDash val="solid"/>
            </a:ln>
          </c:spPr>
          <c:marker>
            <c:symbol val="square"/>
            <c:size val="5"/>
            <c:spPr>
              <a:solidFill>
                <a:srgbClr val="7030A0"/>
              </a:solidFill>
              <a:ln>
                <a:solidFill>
                  <a:srgbClr val="E0FFE0"/>
                </a:solidFill>
                <a:prstDash val="solid"/>
              </a:ln>
            </c:spPr>
          </c:marker>
          <c:cat>
            <c:numRef>
              <c:f>Sheet1!$B$1:$E$1</c:f>
              <c:numCache>
                <c:formatCode>General</c:formatCode>
                <c:ptCount val="4"/>
                <c:pt idx="0">
                  <c:v>1</c:v>
                </c:pt>
                <c:pt idx="1">
                  <c:v>2</c:v>
                </c:pt>
                <c:pt idx="2">
                  <c:v>3</c:v>
                </c:pt>
                <c:pt idx="3">
                  <c:v>4</c:v>
                </c:pt>
              </c:numCache>
            </c:numRef>
          </c:cat>
          <c:val>
            <c:numRef>
              <c:f>Sheet1!$B$3:$E$3</c:f>
              <c:numCache>
                <c:formatCode>General</c:formatCode>
                <c:ptCount val="4"/>
                <c:pt idx="0">
                  <c:v>200</c:v>
                </c:pt>
                <c:pt idx="1">
                  <c:v>190</c:v>
                </c:pt>
                <c:pt idx="2">
                  <c:v>200</c:v>
                </c:pt>
                <c:pt idx="3">
                  <c:v>200</c:v>
                </c:pt>
              </c:numCache>
            </c:numRef>
          </c:val>
          <c:smooth val="1"/>
          <c:extLst>
            <c:ext xmlns:c16="http://schemas.microsoft.com/office/drawing/2014/chart" uri="{C3380CC4-5D6E-409C-BE32-E72D297353CC}">
              <c16:uniqueId val="{00000001-4E67-4B31-8F71-E68EF5F74B66}"/>
            </c:ext>
          </c:extLst>
        </c:ser>
        <c:ser>
          <c:idx val="2"/>
          <c:order val="2"/>
          <c:tx>
            <c:strRef>
              <c:f>Sheet1!$A$4</c:f>
              <c:strCache>
                <c:ptCount val="1"/>
                <c:pt idx="0">
                  <c:v>Alfalfa</c:v>
                </c:pt>
              </c:strCache>
            </c:strRef>
          </c:tx>
          <c:spPr>
            <a:ln w="42959">
              <a:solidFill>
                <a:srgbClr val="00FF00"/>
              </a:solidFill>
              <a:prstDash val="solid"/>
            </a:ln>
          </c:spPr>
          <c:marker>
            <c:symbol val="triangle"/>
            <c:size val="5"/>
            <c:spPr>
              <a:solidFill>
                <a:srgbClr val="00FF00"/>
              </a:solidFill>
              <a:ln>
                <a:solidFill>
                  <a:srgbClr val="00FF00"/>
                </a:solidFill>
                <a:prstDash val="solid"/>
              </a:ln>
            </c:spPr>
          </c:marker>
          <c:cat>
            <c:numRef>
              <c:f>Sheet1!$B$1:$E$1</c:f>
              <c:numCache>
                <c:formatCode>General</c:formatCode>
                <c:ptCount val="4"/>
                <c:pt idx="0">
                  <c:v>1</c:v>
                </c:pt>
                <c:pt idx="1">
                  <c:v>2</c:v>
                </c:pt>
                <c:pt idx="2">
                  <c:v>3</c:v>
                </c:pt>
                <c:pt idx="3">
                  <c:v>4</c:v>
                </c:pt>
              </c:numCache>
            </c:numRef>
          </c:cat>
          <c:val>
            <c:numRef>
              <c:f>Sheet1!$B$4:$E$4</c:f>
              <c:numCache>
                <c:formatCode>General</c:formatCode>
                <c:ptCount val="4"/>
                <c:pt idx="0">
                  <c:v>160</c:v>
                </c:pt>
                <c:pt idx="1">
                  <c:v>180</c:v>
                </c:pt>
                <c:pt idx="2">
                  <c:v>190</c:v>
                </c:pt>
                <c:pt idx="3">
                  <c:v>200</c:v>
                </c:pt>
              </c:numCache>
            </c:numRef>
          </c:val>
          <c:smooth val="1"/>
          <c:extLst>
            <c:ext xmlns:c16="http://schemas.microsoft.com/office/drawing/2014/chart" uri="{C3380CC4-5D6E-409C-BE32-E72D297353CC}">
              <c16:uniqueId val="{00000002-4E67-4B31-8F71-E68EF5F74B66}"/>
            </c:ext>
          </c:extLst>
        </c:ser>
        <c:ser>
          <c:idx val="3"/>
          <c:order val="3"/>
          <c:tx>
            <c:strRef>
              <c:f>Sheet1!$A$5</c:f>
              <c:strCache>
                <c:ptCount val="1"/>
                <c:pt idx="0">
                  <c:v>Corn</c:v>
                </c:pt>
              </c:strCache>
            </c:strRef>
          </c:tx>
          <c:spPr>
            <a:ln w="42959">
              <a:solidFill>
                <a:srgbClr val="996633"/>
              </a:solidFill>
              <a:prstDash val="solid"/>
            </a:ln>
          </c:spPr>
          <c:marker>
            <c:symbol val="x"/>
            <c:size val="5"/>
            <c:spPr>
              <a:solidFill>
                <a:srgbClr val="996633"/>
              </a:solidFill>
              <a:ln>
                <a:solidFill>
                  <a:srgbClr val="FFFF80"/>
                </a:solidFill>
                <a:prstDash val="solid"/>
              </a:ln>
            </c:spPr>
          </c:marker>
          <c:cat>
            <c:numRef>
              <c:f>Sheet1!$B$1:$E$1</c:f>
              <c:numCache>
                <c:formatCode>General</c:formatCode>
                <c:ptCount val="4"/>
                <c:pt idx="0">
                  <c:v>1</c:v>
                </c:pt>
                <c:pt idx="1">
                  <c:v>2</c:v>
                </c:pt>
                <c:pt idx="2">
                  <c:v>3</c:v>
                </c:pt>
                <c:pt idx="3">
                  <c:v>4</c:v>
                </c:pt>
              </c:numCache>
            </c:numRef>
          </c:cat>
          <c:val>
            <c:numRef>
              <c:f>Sheet1!$B$5:$E$5</c:f>
              <c:numCache>
                <c:formatCode>General</c:formatCode>
                <c:ptCount val="4"/>
                <c:pt idx="0">
                  <c:v>145</c:v>
                </c:pt>
                <c:pt idx="1">
                  <c:v>80</c:v>
                </c:pt>
                <c:pt idx="2">
                  <c:v>155</c:v>
                </c:pt>
                <c:pt idx="3">
                  <c:v>150</c:v>
                </c:pt>
              </c:numCache>
            </c:numRef>
          </c:val>
          <c:smooth val="1"/>
          <c:extLst>
            <c:ext xmlns:c16="http://schemas.microsoft.com/office/drawing/2014/chart" uri="{C3380CC4-5D6E-409C-BE32-E72D297353CC}">
              <c16:uniqueId val="{00000003-4E67-4B31-8F71-E68EF5F74B66}"/>
            </c:ext>
          </c:extLst>
        </c:ser>
        <c:ser>
          <c:idx val="4"/>
          <c:order val="4"/>
          <c:tx>
            <c:strRef>
              <c:f>Sheet1!$A$6</c:f>
              <c:strCache>
                <c:ptCount val="1"/>
                <c:pt idx="0">
                  <c:v>Rye</c:v>
                </c:pt>
              </c:strCache>
            </c:strRef>
          </c:tx>
          <c:spPr>
            <a:ln w="42959">
              <a:solidFill>
                <a:srgbClr val="FF0000"/>
              </a:solidFill>
              <a:prstDash val="solid"/>
            </a:ln>
          </c:spPr>
          <c:marker>
            <c:symbol val="star"/>
            <c:size val="5"/>
            <c:spPr>
              <a:solidFill>
                <a:srgbClr val="FF0000"/>
              </a:solidFill>
              <a:ln>
                <a:solidFill>
                  <a:srgbClr val="FF0000"/>
                </a:solidFill>
                <a:prstDash val="solid"/>
              </a:ln>
            </c:spPr>
          </c:marker>
          <c:cat>
            <c:numRef>
              <c:f>Sheet1!$B$1:$E$1</c:f>
              <c:numCache>
                <c:formatCode>General</c:formatCode>
                <c:ptCount val="4"/>
                <c:pt idx="0">
                  <c:v>1</c:v>
                </c:pt>
                <c:pt idx="1">
                  <c:v>2</c:v>
                </c:pt>
                <c:pt idx="2">
                  <c:v>3</c:v>
                </c:pt>
                <c:pt idx="3">
                  <c:v>4</c:v>
                </c:pt>
              </c:numCache>
            </c:numRef>
          </c:cat>
          <c:val>
            <c:numRef>
              <c:f>Sheet1!$B$6:$E$6</c:f>
              <c:numCache>
                <c:formatCode>General</c:formatCode>
                <c:ptCount val="4"/>
                <c:pt idx="0">
                  <c:v>200</c:v>
                </c:pt>
                <c:pt idx="1">
                  <c:v>0</c:v>
                </c:pt>
                <c:pt idx="2">
                  <c:v>5</c:v>
                </c:pt>
                <c:pt idx="3">
                  <c:v>10</c:v>
                </c:pt>
              </c:numCache>
            </c:numRef>
          </c:val>
          <c:smooth val="0"/>
          <c:extLst>
            <c:ext xmlns:c16="http://schemas.microsoft.com/office/drawing/2014/chart" uri="{C3380CC4-5D6E-409C-BE32-E72D297353CC}">
              <c16:uniqueId val="{00000004-4E67-4B31-8F71-E68EF5F74B66}"/>
            </c:ext>
          </c:extLst>
        </c:ser>
        <c:dLbls>
          <c:showLegendKey val="0"/>
          <c:showVal val="0"/>
          <c:showCatName val="0"/>
          <c:showSerName val="0"/>
          <c:showPercent val="0"/>
          <c:showBubbleSize val="0"/>
        </c:dLbls>
        <c:marker val="1"/>
        <c:smooth val="0"/>
        <c:axId val="654468256"/>
        <c:axId val="654466080"/>
      </c:lineChart>
      <c:catAx>
        <c:axId val="654468256"/>
        <c:scaling>
          <c:orientation val="minMax"/>
        </c:scaling>
        <c:delete val="0"/>
        <c:axPos val="b"/>
        <c:numFmt formatCode="General" sourceLinked="1"/>
        <c:majorTickMark val="out"/>
        <c:minorTickMark val="none"/>
        <c:tickLblPos val="nextTo"/>
        <c:spPr>
          <a:ln w="3580">
            <a:solidFill>
              <a:schemeClr val="tx1"/>
            </a:solidFill>
            <a:prstDash val="solid"/>
          </a:ln>
        </c:spPr>
        <c:txPr>
          <a:bodyPr rot="0" vert="horz"/>
          <a:lstStyle/>
          <a:p>
            <a:pPr>
              <a:defRPr sz="2255" b="0" i="0" u="none" strike="noStrike" baseline="0">
                <a:solidFill>
                  <a:schemeClr val="tx1"/>
                </a:solidFill>
                <a:latin typeface="Arial"/>
                <a:ea typeface="Arial"/>
                <a:cs typeface="Arial"/>
              </a:defRPr>
            </a:pPr>
            <a:endParaRPr lang="en-US"/>
          </a:p>
        </c:txPr>
        <c:crossAx val="654466080"/>
        <c:crosses val="autoZero"/>
        <c:auto val="0"/>
        <c:lblAlgn val="ctr"/>
        <c:lblOffset val="100"/>
        <c:tickLblSkip val="1"/>
        <c:tickMarkSkip val="1"/>
        <c:noMultiLvlLbl val="0"/>
      </c:catAx>
      <c:valAx>
        <c:axId val="654466080"/>
        <c:scaling>
          <c:orientation val="minMax"/>
          <c:max val="250"/>
        </c:scaling>
        <c:delete val="0"/>
        <c:axPos val="l"/>
        <c:numFmt formatCode="General" sourceLinked="1"/>
        <c:majorTickMark val="out"/>
        <c:minorTickMark val="none"/>
        <c:tickLblPos val="nextTo"/>
        <c:spPr>
          <a:ln w="3580">
            <a:solidFill>
              <a:schemeClr val="tx1"/>
            </a:solidFill>
            <a:prstDash val="solid"/>
          </a:ln>
        </c:spPr>
        <c:txPr>
          <a:bodyPr rot="0" vert="horz"/>
          <a:lstStyle/>
          <a:p>
            <a:pPr>
              <a:defRPr sz="2255" b="0" i="0" u="none" strike="noStrike" baseline="0">
                <a:solidFill>
                  <a:schemeClr val="tx1"/>
                </a:solidFill>
                <a:latin typeface="Arial"/>
                <a:ea typeface="Arial"/>
                <a:cs typeface="Arial"/>
              </a:defRPr>
            </a:pPr>
            <a:endParaRPr lang="en-US"/>
          </a:p>
        </c:txPr>
        <c:crossAx val="654468256"/>
        <c:crosses val="autoZero"/>
        <c:crossBetween val="between"/>
        <c:majorUnit val="50"/>
      </c:valAx>
      <c:spPr>
        <a:noFill/>
        <a:ln w="14320">
          <a:solidFill>
            <a:schemeClr val="tx1"/>
          </a:solidFill>
          <a:prstDash val="solid"/>
        </a:ln>
      </c:spPr>
    </c:plotArea>
    <c:plotVisOnly val="1"/>
    <c:dispBlanksAs val="gap"/>
    <c:showDLblsOverMax val="0"/>
  </c:chart>
  <c:spPr>
    <a:noFill/>
    <a:ln>
      <a:noFill/>
    </a:ln>
  </c:spPr>
  <c:txPr>
    <a:bodyPr/>
    <a:lstStyle/>
    <a:p>
      <a:pPr>
        <a:defRPr sz="2030" b="1" i="0" u="none" strike="noStrike" baseline="0">
          <a:solidFill>
            <a:schemeClr val="tx1"/>
          </a:solidFill>
          <a:latin typeface="Tahoma"/>
          <a:ea typeface="Tahoma"/>
          <a:cs typeface="Tahoma"/>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096242433981468"/>
          <c:y val="0.14253644514676528"/>
          <c:w val="0.78033009266698805"/>
          <c:h val="0.63157257283121249"/>
        </c:manualLayout>
      </c:layout>
      <c:barChart>
        <c:barDir val="col"/>
        <c:grouping val="clustered"/>
        <c:varyColors val="0"/>
        <c:ser>
          <c:idx val="0"/>
          <c:order val="0"/>
          <c:tx>
            <c:strRef>
              <c:f>Sheet1!$B$1</c:f>
              <c:strCache>
                <c:ptCount val="1"/>
                <c:pt idx="0">
                  <c:v>Averted to Cinnamon Rice</c:v>
                </c:pt>
              </c:strCache>
            </c:strRef>
          </c:tx>
          <c:spPr>
            <a:solidFill>
              <a:schemeClr val="tx2">
                <a:lumMod val="50000"/>
              </a:schemeClr>
            </a:solidFill>
          </c:spPr>
          <c:invertIfNegative val="0"/>
          <c:cat>
            <c:numRef>
              <c:f>Sheet1!$A$2:$A$5</c:f>
              <c:numCache>
                <c:formatCode>General</c:formatCode>
                <c:ptCount val="4"/>
                <c:pt idx="0">
                  <c:v>1</c:v>
                </c:pt>
                <c:pt idx="1">
                  <c:v>2</c:v>
                </c:pt>
                <c:pt idx="2">
                  <c:v>3</c:v>
                </c:pt>
                <c:pt idx="3">
                  <c:v>4</c:v>
                </c:pt>
              </c:numCache>
            </c:numRef>
          </c:cat>
          <c:val>
            <c:numRef>
              <c:f>Sheet1!$B$2:$B$5</c:f>
              <c:numCache>
                <c:formatCode>General</c:formatCode>
                <c:ptCount val="4"/>
                <c:pt idx="0">
                  <c:v>4</c:v>
                </c:pt>
                <c:pt idx="1">
                  <c:v>5</c:v>
                </c:pt>
                <c:pt idx="2">
                  <c:v>3</c:v>
                </c:pt>
                <c:pt idx="3">
                  <c:v>5</c:v>
                </c:pt>
              </c:numCache>
            </c:numRef>
          </c:val>
          <c:extLst>
            <c:ext xmlns:c16="http://schemas.microsoft.com/office/drawing/2014/chart" uri="{C3380CC4-5D6E-409C-BE32-E72D297353CC}">
              <c16:uniqueId val="{00000000-A33B-460A-B26D-55AD9D43AF15}"/>
            </c:ext>
          </c:extLst>
        </c:ser>
        <c:ser>
          <c:idx val="1"/>
          <c:order val="1"/>
          <c:tx>
            <c:strRef>
              <c:f>Sheet1!$C$1</c:f>
              <c:strCache>
                <c:ptCount val="1"/>
                <c:pt idx="0">
                  <c:v>Ate Cinnamon Rice</c:v>
                </c:pt>
              </c:strCache>
            </c:strRef>
          </c:tx>
          <c:invertIfNegative val="0"/>
          <c:cat>
            <c:numRef>
              <c:f>Sheet1!$A$2:$A$5</c:f>
              <c:numCache>
                <c:formatCode>General</c:formatCode>
                <c:ptCount val="4"/>
                <c:pt idx="0">
                  <c:v>1</c:v>
                </c:pt>
                <c:pt idx="1">
                  <c:v>2</c:v>
                </c:pt>
                <c:pt idx="2">
                  <c:v>3</c:v>
                </c:pt>
                <c:pt idx="3">
                  <c:v>4</c:v>
                </c:pt>
              </c:numCache>
            </c:numRef>
          </c:cat>
          <c:val>
            <c:numRef>
              <c:f>Sheet1!$C$2:$C$5</c:f>
              <c:numCache>
                <c:formatCode>General</c:formatCode>
                <c:ptCount val="4"/>
                <c:pt idx="0">
                  <c:v>58</c:v>
                </c:pt>
                <c:pt idx="1">
                  <c:v>60</c:v>
                </c:pt>
                <c:pt idx="2">
                  <c:v>55</c:v>
                </c:pt>
                <c:pt idx="3">
                  <c:v>45</c:v>
                </c:pt>
              </c:numCache>
            </c:numRef>
          </c:val>
          <c:extLst>
            <c:ext xmlns:c16="http://schemas.microsoft.com/office/drawing/2014/chart" uri="{C3380CC4-5D6E-409C-BE32-E72D297353CC}">
              <c16:uniqueId val="{00000001-A33B-460A-B26D-55AD9D43AF15}"/>
            </c:ext>
          </c:extLst>
        </c:ser>
        <c:dLbls>
          <c:showLegendKey val="0"/>
          <c:showVal val="0"/>
          <c:showCatName val="0"/>
          <c:showSerName val="0"/>
          <c:showPercent val="0"/>
          <c:showBubbleSize val="0"/>
        </c:dLbls>
        <c:gapWidth val="150"/>
        <c:axId val="654472064"/>
        <c:axId val="654459552"/>
      </c:barChart>
      <c:catAx>
        <c:axId val="654472064"/>
        <c:scaling>
          <c:orientation val="minMax"/>
        </c:scaling>
        <c:delete val="0"/>
        <c:axPos val="b"/>
        <c:title>
          <c:tx>
            <c:rich>
              <a:bodyPr/>
              <a:lstStyle/>
              <a:p>
                <a:pPr>
                  <a:defRPr sz="2000" b="0"/>
                </a:pPr>
                <a:r>
                  <a:rPr lang="en-US" sz="2000" b="0" baseline="0" dirty="0"/>
                  <a:t>Testing Period</a:t>
                </a:r>
              </a:p>
            </c:rich>
          </c:tx>
          <c:layout>
            <c:manualLayout>
              <c:xMode val="edge"/>
              <c:yMode val="edge"/>
              <c:x val="0.49287334618886924"/>
              <c:y val="0.8634524066479603"/>
            </c:manualLayout>
          </c:layout>
          <c:overlay val="0"/>
        </c:title>
        <c:numFmt formatCode="General" sourceLinked="1"/>
        <c:majorTickMark val="out"/>
        <c:minorTickMark val="none"/>
        <c:tickLblPos val="nextTo"/>
        <c:crossAx val="654459552"/>
        <c:crosses val="autoZero"/>
        <c:auto val="1"/>
        <c:lblAlgn val="ctr"/>
        <c:lblOffset val="100"/>
        <c:noMultiLvlLbl val="0"/>
      </c:catAx>
      <c:valAx>
        <c:axId val="654459552"/>
        <c:scaling>
          <c:orientation val="minMax"/>
          <c:max val="100"/>
        </c:scaling>
        <c:delete val="0"/>
        <c:axPos val="l"/>
        <c:majorGridlines/>
        <c:title>
          <c:tx>
            <c:rich>
              <a:bodyPr rot="-5400000" vert="horz"/>
              <a:lstStyle/>
              <a:p>
                <a:pPr>
                  <a:defRPr sz="2400" baseline="0"/>
                </a:pPr>
                <a:r>
                  <a:rPr lang="en-US" sz="2400" b="0" baseline="0" dirty="0">
                    <a:solidFill>
                      <a:schemeClr val="tx1"/>
                    </a:solidFill>
                    <a:latin typeface="Calibri" pitchFamily="34" charset="0"/>
                  </a:rPr>
                  <a:t>% of Cinnamon-Flavored</a:t>
                </a:r>
                <a:br>
                  <a:rPr lang="en-US" sz="2400" b="0" baseline="0" dirty="0">
                    <a:solidFill>
                      <a:schemeClr val="tx1"/>
                    </a:solidFill>
                  </a:rPr>
                </a:br>
                <a:r>
                  <a:rPr lang="en-US" sz="2400" b="0" baseline="0" dirty="0">
                    <a:solidFill>
                      <a:schemeClr val="tx1"/>
                    </a:solidFill>
                  </a:rPr>
                  <a:t> </a:t>
                </a:r>
                <a:r>
                  <a:rPr lang="en-US" sz="2400" b="0" baseline="0" dirty="0">
                    <a:solidFill>
                      <a:schemeClr val="tx1"/>
                    </a:solidFill>
                    <a:latin typeface="Calibri" pitchFamily="34" charset="0"/>
                  </a:rPr>
                  <a:t>Wheat  Eaten</a:t>
                </a:r>
              </a:p>
            </c:rich>
          </c:tx>
          <c:layout>
            <c:manualLayout>
              <c:xMode val="edge"/>
              <c:yMode val="edge"/>
              <c:x val="3.0836145481814865E-2"/>
              <c:y val="0.18991533287854073"/>
            </c:manualLayout>
          </c:layout>
          <c:overlay val="0"/>
        </c:title>
        <c:numFmt formatCode="General" sourceLinked="1"/>
        <c:majorTickMark val="out"/>
        <c:minorTickMark val="none"/>
        <c:tickLblPos val="nextTo"/>
        <c:crossAx val="654472064"/>
        <c:crosses val="autoZero"/>
        <c:crossBetween val="between"/>
        <c:majorUnit val="20"/>
      </c:valAx>
      <c:spPr>
        <a:noFill/>
        <a:ln w="25400">
          <a:noFill/>
        </a:ln>
      </c:spPr>
    </c:plotArea>
    <c:legend>
      <c:legendPos val="t"/>
      <c:legendEntry>
        <c:idx val="0"/>
        <c:txPr>
          <a:bodyPr/>
          <a:lstStyle/>
          <a:p>
            <a:pPr>
              <a:defRPr sz="2400" baseline="0"/>
            </a:pPr>
            <a:endParaRPr lang="en-US"/>
          </a:p>
        </c:txPr>
      </c:legendEntry>
      <c:legendEntry>
        <c:idx val="1"/>
        <c:txPr>
          <a:bodyPr/>
          <a:lstStyle/>
          <a:p>
            <a:pPr>
              <a:defRPr sz="2400" baseline="0"/>
            </a:pPr>
            <a:endParaRPr lang="en-US"/>
          </a:p>
        </c:txPr>
      </c:legendEntry>
      <c:layout>
        <c:manualLayout>
          <c:xMode val="edge"/>
          <c:yMode val="edge"/>
          <c:x val="8.0286303497777073E-2"/>
          <c:y val="0.15095884648530625"/>
          <c:w val="0.74075985872136363"/>
          <c:h val="0.1218287268848141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775298920968212"/>
          <c:y val="2.9876646671457174E-2"/>
          <c:w val="0.75168573064169653"/>
          <c:h val="0.82993737243170962"/>
        </c:manualLayout>
      </c:layout>
      <c:barChart>
        <c:barDir val="col"/>
        <c:grouping val="clustered"/>
        <c:varyColors val="0"/>
        <c:ser>
          <c:idx val="0"/>
          <c:order val="0"/>
          <c:tx>
            <c:strRef>
              <c:f>Sheet1!$A$2</c:f>
              <c:strCache>
                <c:ptCount val="1"/>
                <c:pt idx="0">
                  <c:v>Grass eaters</c:v>
                </c:pt>
              </c:strCache>
            </c:strRef>
          </c:tx>
          <c:spPr>
            <a:solidFill>
              <a:schemeClr val="accent1"/>
            </a:solidFill>
            <a:ln w="12700">
              <a:solidFill>
                <a:schemeClr val="tx1"/>
              </a:solidFill>
              <a:prstDash val="solid"/>
            </a:ln>
          </c:spPr>
          <c:invertIfNegative val="0"/>
          <c:cat>
            <c:strRef>
              <c:f>Sheet1!$B$1:$C$1</c:f>
              <c:strCache>
                <c:ptCount val="2"/>
                <c:pt idx="0">
                  <c:v>Grass</c:v>
                </c:pt>
                <c:pt idx="1">
                  <c:v>Shrub</c:v>
                </c:pt>
              </c:strCache>
            </c:strRef>
          </c:cat>
          <c:val>
            <c:numRef>
              <c:f>Sheet1!$B$2:$C$2</c:f>
              <c:numCache>
                <c:formatCode>General</c:formatCode>
                <c:ptCount val="2"/>
                <c:pt idx="0">
                  <c:v>4.5999999999999996</c:v>
                </c:pt>
                <c:pt idx="1">
                  <c:v>4.5</c:v>
                </c:pt>
              </c:numCache>
            </c:numRef>
          </c:val>
          <c:extLst>
            <c:ext xmlns:c16="http://schemas.microsoft.com/office/drawing/2014/chart" uri="{C3380CC4-5D6E-409C-BE32-E72D297353CC}">
              <c16:uniqueId val="{00000000-E5B0-4F57-A985-D00132C85481}"/>
            </c:ext>
          </c:extLst>
        </c:ser>
        <c:ser>
          <c:idx val="1"/>
          <c:order val="1"/>
          <c:tx>
            <c:strRef>
              <c:f>Sheet1!$A$3</c:f>
              <c:strCache>
                <c:ptCount val="1"/>
                <c:pt idx="0">
                  <c:v>Shrub eaters</c:v>
                </c:pt>
              </c:strCache>
            </c:strRef>
          </c:tx>
          <c:spPr>
            <a:solidFill>
              <a:schemeClr val="accent2"/>
            </a:solidFill>
            <a:ln w="12700">
              <a:solidFill>
                <a:schemeClr val="tx1"/>
              </a:solidFill>
              <a:prstDash val="solid"/>
            </a:ln>
          </c:spPr>
          <c:invertIfNegative val="0"/>
          <c:cat>
            <c:strRef>
              <c:f>Sheet1!$B$1:$C$1</c:f>
              <c:strCache>
                <c:ptCount val="2"/>
                <c:pt idx="0">
                  <c:v>Grass</c:v>
                </c:pt>
                <c:pt idx="1">
                  <c:v>Shrub</c:v>
                </c:pt>
              </c:strCache>
            </c:strRef>
          </c:cat>
          <c:val>
            <c:numRef>
              <c:f>Sheet1!$B$3:$C$3</c:f>
              <c:numCache>
                <c:formatCode>General</c:formatCode>
                <c:ptCount val="2"/>
                <c:pt idx="0">
                  <c:v>3.7</c:v>
                </c:pt>
                <c:pt idx="1">
                  <c:v>5</c:v>
                </c:pt>
              </c:numCache>
            </c:numRef>
          </c:val>
          <c:extLst>
            <c:ext xmlns:c16="http://schemas.microsoft.com/office/drawing/2014/chart" uri="{C3380CC4-5D6E-409C-BE32-E72D297353CC}">
              <c16:uniqueId val="{00000001-E5B0-4F57-A985-D00132C85481}"/>
            </c:ext>
          </c:extLst>
        </c:ser>
        <c:dLbls>
          <c:showLegendKey val="0"/>
          <c:showVal val="0"/>
          <c:showCatName val="0"/>
          <c:showSerName val="0"/>
          <c:showPercent val="0"/>
          <c:showBubbleSize val="0"/>
        </c:dLbls>
        <c:gapWidth val="150"/>
        <c:axId val="656966624"/>
        <c:axId val="656970432"/>
      </c:barChart>
      <c:catAx>
        <c:axId val="656966624"/>
        <c:scaling>
          <c:orientation val="minMax"/>
        </c:scaling>
        <c:delete val="0"/>
        <c:axPos val="b"/>
        <c:numFmt formatCode="General" sourceLinked="1"/>
        <c:majorTickMark val="out"/>
        <c:minorTickMark val="none"/>
        <c:tickLblPos val="low"/>
        <c:spPr>
          <a:ln w="3175">
            <a:solidFill>
              <a:schemeClr val="tx1"/>
            </a:solidFill>
            <a:prstDash val="solid"/>
          </a:ln>
        </c:spPr>
        <c:txPr>
          <a:bodyPr rot="0" vert="horz"/>
          <a:lstStyle/>
          <a:p>
            <a:pPr>
              <a:defRPr sz="2000" b="1" i="0" u="none" strike="noStrike" baseline="0">
                <a:solidFill>
                  <a:schemeClr val="tx1"/>
                </a:solidFill>
                <a:latin typeface="Tahoma"/>
                <a:ea typeface="Tahoma"/>
                <a:cs typeface="Tahoma"/>
              </a:defRPr>
            </a:pPr>
            <a:endParaRPr lang="en-US"/>
          </a:p>
        </c:txPr>
        <c:crossAx val="656970432"/>
        <c:crosses val="autoZero"/>
        <c:auto val="1"/>
        <c:lblAlgn val="ctr"/>
        <c:lblOffset val="100"/>
        <c:tickLblSkip val="1"/>
        <c:tickMarkSkip val="1"/>
        <c:noMultiLvlLbl val="0"/>
      </c:catAx>
      <c:valAx>
        <c:axId val="656970432"/>
        <c:scaling>
          <c:orientation val="minMax"/>
        </c:scaling>
        <c:delete val="0"/>
        <c:axPos val="l"/>
        <c:majorGridlines>
          <c:spPr>
            <a:ln w="3175">
              <a:solidFill>
                <a:schemeClr val="tx1"/>
              </a:solidFill>
              <a:prstDash val="solid"/>
            </a:ln>
          </c:spPr>
        </c:majorGridlines>
        <c:title>
          <c:tx>
            <c:rich>
              <a:bodyPr/>
              <a:lstStyle/>
              <a:p>
                <a:pPr>
                  <a:defRPr sz="2400" b="1" i="0" u="none" strike="noStrike" baseline="0">
                    <a:solidFill>
                      <a:schemeClr val="tx1"/>
                    </a:solidFill>
                    <a:latin typeface="Tahoma"/>
                    <a:ea typeface="Tahoma"/>
                    <a:cs typeface="Tahoma"/>
                  </a:defRPr>
                </a:pPr>
                <a:r>
                  <a:rPr lang="en-US" sz="2000" b="0" baseline="0" dirty="0"/>
                  <a:t>grams eaten per minute</a:t>
                </a:r>
                <a:endParaRPr lang="en-US" sz="2400" b="0" baseline="0" dirty="0"/>
              </a:p>
            </c:rich>
          </c:tx>
          <c:layout>
            <c:manualLayout>
              <c:xMode val="edge"/>
              <c:yMode val="edge"/>
              <c:x val="7.8370715024258325E-2"/>
              <c:y val="0.11136630020694926"/>
            </c:manualLayout>
          </c:layout>
          <c:overlay val="0"/>
          <c:spPr>
            <a:noFill/>
            <a:ln w="25400">
              <a:noFill/>
            </a:ln>
          </c:spPr>
        </c:title>
        <c:numFmt formatCode="General" sourceLinked="1"/>
        <c:majorTickMark val="out"/>
        <c:minorTickMark val="none"/>
        <c:tickLblPos val="nextTo"/>
        <c:spPr>
          <a:ln w="3175">
            <a:solidFill>
              <a:schemeClr val="tx1"/>
            </a:solidFill>
            <a:prstDash val="solid"/>
          </a:ln>
        </c:spPr>
        <c:txPr>
          <a:bodyPr rot="0" vert="horz"/>
          <a:lstStyle/>
          <a:p>
            <a:pPr>
              <a:defRPr sz="1675" b="1" i="0" u="none" strike="noStrike" baseline="0">
                <a:solidFill>
                  <a:schemeClr val="tx1"/>
                </a:solidFill>
                <a:latin typeface="Tahoma"/>
                <a:ea typeface="Tahoma"/>
                <a:cs typeface="Tahoma"/>
              </a:defRPr>
            </a:pPr>
            <a:endParaRPr lang="en-US"/>
          </a:p>
        </c:txPr>
        <c:crossAx val="656966624"/>
        <c:crosses val="autoZero"/>
        <c:crossBetween val="between"/>
      </c:valAx>
      <c:spPr>
        <a:noFill/>
        <a:ln w="12700">
          <a:solidFill>
            <a:schemeClr val="tx1"/>
          </a:solidFill>
          <a:prstDash val="solid"/>
        </a:ln>
      </c:spPr>
    </c:plotArea>
    <c:legend>
      <c:legendPos val="t"/>
      <c:layout>
        <c:manualLayout>
          <c:xMode val="edge"/>
          <c:yMode val="edge"/>
          <c:x val="0.21914811574479151"/>
          <c:y val="5.9210530149873909E-2"/>
          <c:w val="0.68516055863387593"/>
          <c:h val="9.7356836494822338E-2"/>
        </c:manualLayout>
      </c:layout>
      <c:overlay val="0"/>
      <c:spPr>
        <a:noFill/>
        <a:ln w="3175">
          <a:noFill/>
          <a:prstDash val="solid"/>
        </a:ln>
      </c:spPr>
      <c:txPr>
        <a:bodyPr/>
        <a:lstStyle/>
        <a:p>
          <a:pPr>
            <a:defRPr sz="1800" b="1" i="0" u="none" strike="noStrike" baseline="0">
              <a:solidFill>
                <a:schemeClr val="tx1"/>
              </a:solidFill>
              <a:latin typeface="Tahoma"/>
              <a:ea typeface="Tahoma"/>
              <a:cs typeface="Tahoma"/>
            </a:defRPr>
          </a:pPr>
          <a:endParaRPr lang="en-US"/>
        </a:p>
      </c:txPr>
    </c:legend>
    <c:plotVisOnly val="1"/>
    <c:dispBlanksAs val="gap"/>
    <c:showDLblsOverMax val="0"/>
  </c:chart>
  <c:spPr>
    <a:noFill/>
    <a:ln>
      <a:noFill/>
    </a:ln>
  </c:spPr>
  <c:txPr>
    <a:bodyPr/>
    <a:lstStyle/>
    <a:p>
      <a:pPr>
        <a:defRPr sz="1675" b="1" i="0" u="none" strike="noStrike" baseline="0">
          <a:solidFill>
            <a:schemeClr val="tx1"/>
          </a:solidFill>
          <a:latin typeface="Tahoma"/>
          <a:ea typeface="Tahoma"/>
          <a:cs typeface="Tahoma"/>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0.72182</cdr:x>
      <cdr:y>0.12265</cdr:y>
    </cdr:from>
    <cdr:to>
      <cdr:x>0.77057</cdr:x>
      <cdr:y>0.62065</cdr:y>
    </cdr:to>
    <cdr:sp macro="" textlink="">
      <cdr:nvSpPr>
        <cdr:cNvPr id="1027" name="Text 3"/>
        <cdr:cNvSpPr txBox="1">
          <a:spLocks xmlns:a="http://schemas.openxmlformats.org/drawingml/2006/main" noChangeArrowheads="1"/>
        </cdr:cNvSpPr>
      </cdr:nvSpPr>
      <cdr:spPr bwMode="auto">
        <a:xfrm xmlns:a="http://schemas.openxmlformats.org/drawingml/2006/main">
          <a:off x="7260356" y="493390"/>
          <a:ext cx="490347" cy="200331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vert="vert270" wrap="square" lIns="45720" tIns="32004" rIns="45720" bIns="32004" anchor="ctr" upright="1"/>
        <a:lstStyle xmlns:a="http://schemas.openxmlformats.org/drawingml/2006/main"/>
        <a:p xmlns:a="http://schemas.openxmlformats.org/drawingml/2006/main">
          <a:pPr algn="ctr" rtl="0">
            <a:defRPr sz="1000"/>
          </a:pPr>
          <a:r>
            <a:rPr lang="en-US" sz="2000" b="1" i="0" strike="noStrike" dirty="0">
              <a:solidFill>
                <a:srgbClr val="996633"/>
              </a:solidFill>
              <a:latin typeface="Tahoma"/>
              <a:ea typeface="Tahoma"/>
              <a:cs typeface="Tahoma"/>
            </a:rPr>
            <a:t>novel  flavor</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2/23/2019</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D64AEF-813F-4DE3-83DA-4F40AD1C8F0F}" type="slidenum">
              <a:rPr lang="en-US" altLang="en-US"/>
              <a:pPr/>
              <a:t>2</a:t>
            </a:fld>
            <a:endParaRPr lang="en-US" altLang="en-US"/>
          </a:p>
        </p:txBody>
      </p:sp>
      <p:sp>
        <p:nvSpPr>
          <p:cNvPr id="1230850"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30851"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a:t>Animals divide foods into two categories: novel and familiar.  They use this information to determine which new foods are good and which are harmful.</a:t>
            </a:r>
          </a:p>
        </p:txBody>
      </p:sp>
    </p:spTree>
    <p:extLst>
      <p:ext uri="{BB962C8B-B14F-4D97-AF65-F5344CB8AC3E}">
        <p14:creationId xmlns:p14="http://schemas.microsoft.com/office/powerpoint/2010/main" val="3839629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C67796-02CC-412A-8722-51ED8C7F8D67}" type="slidenum">
              <a:rPr lang="en-US" altLang="en-US"/>
              <a:pPr/>
              <a:t>3</a:t>
            </a:fld>
            <a:endParaRPr lang="en-US" altLang="en-US"/>
          </a:p>
        </p:txBody>
      </p:sp>
      <p:sp>
        <p:nvSpPr>
          <p:cNvPr id="1236994"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36995"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When they encounter a new food, they sample the new food carefully and as long as their experience with the food is positive, they slowly increase consumption of that food.  If the flavor of the food changes, intake declines but then increases again as long as consequences are positive.</a:t>
            </a:r>
          </a:p>
          <a:p>
            <a:endParaRPr lang="en-US" dirty="0"/>
          </a:p>
          <a:p>
            <a:r>
              <a:rPr lang="en-US" b="1" dirty="0"/>
              <a:t>REF: Provenza, F.D., J.J. Lynch and C.D. Cheney. 1995. Effects of flavor and food restrictions on the response of sheep to novel foods. Appl. Anim. </a:t>
            </a:r>
            <a:r>
              <a:rPr lang="en-US" b="1" dirty="0" err="1"/>
              <a:t>Behav</a:t>
            </a:r>
            <a:r>
              <a:rPr lang="en-US" b="1" dirty="0"/>
              <a:t>. Sci. 43:83-93. </a:t>
            </a:r>
            <a:endParaRPr lang="en-US" dirty="0"/>
          </a:p>
        </p:txBody>
      </p:sp>
    </p:spTree>
    <p:extLst>
      <p:ext uri="{BB962C8B-B14F-4D97-AF65-F5344CB8AC3E}">
        <p14:creationId xmlns:p14="http://schemas.microsoft.com/office/powerpoint/2010/main" val="424096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C4E660F-70B0-4E3A-8E60-6C330F325D7E}"/>
              </a:ext>
            </a:extLst>
          </p:cNvPr>
          <p:cNvSpPr>
            <a:spLocks noGrp="1" noChangeArrowheads="1"/>
          </p:cNvSpPr>
          <p:nvPr>
            <p:ph type="sldNum" sz="quarter" idx="5"/>
          </p:nvPr>
        </p:nvSpPr>
        <p:spPr>
          <a:ln/>
        </p:spPr>
        <p:txBody>
          <a:bodyPr/>
          <a:lstStyle/>
          <a:p>
            <a:fld id="{5E5D9F58-964B-49E8-985B-4703B5C17A6F}" type="slidenum">
              <a:rPr lang="en-US" altLang="en-US"/>
              <a:pPr/>
              <a:t>4</a:t>
            </a:fld>
            <a:endParaRPr lang="en-US" altLang="en-US"/>
          </a:p>
        </p:txBody>
      </p:sp>
      <p:sp>
        <p:nvSpPr>
          <p:cNvPr id="1097730" name="Rectangle 2">
            <a:extLst>
              <a:ext uri="{FF2B5EF4-FFF2-40B4-BE49-F238E27FC236}">
                <a16:creationId xmlns:a16="http://schemas.microsoft.com/office/drawing/2014/main" id="{2711A052-5400-4BD1-AC37-BA290F81D66D}"/>
              </a:ext>
            </a:extLst>
          </p:cNvPr>
          <p:cNvSpPr>
            <a:spLocks noGrp="1" noRot="1" noChangeAspect="1" noChangeArrowheads="1" noTextEdit="1"/>
          </p:cNvSpPr>
          <p:nvPr>
            <p:ph type="sldImg"/>
          </p:nvPr>
        </p:nvSpPr>
        <p:spPr>
          <a:ln/>
        </p:spPr>
      </p:sp>
      <p:sp>
        <p:nvSpPr>
          <p:cNvPr id="1097731" name="Rectangle 3">
            <a:extLst>
              <a:ext uri="{FF2B5EF4-FFF2-40B4-BE49-F238E27FC236}">
                <a16:creationId xmlns:a16="http://schemas.microsoft.com/office/drawing/2014/main" id="{593710DC-AFE9-4081-947C-855340AE2EBB}"/>
              </a:ext>
            </a:extLst>
          </p:cNvPr>
          <p:cNvSpPr>
            <a:spLocks noGrp="1" noChangeArrowheads="1"/>
          </p:cNvSpPr>
          <p:nvPr>
            <p:ph type="body" idx="1"/>
          </p:nvPr>
        </p:nvSpPr>
        <p:spPr/>
        <p:txBody>
          <a:bodyPr/>
          <a:lstStyle/>
          <a:p>
            <a:r>
              <a:rPr lang="en-US" altLang="en-US"/>
              <a:t>This video simply demonstrates how animals behave when they encounter novel foods.  Insert video novel foods</a:t>
            </a:r>
          </a:p>
          <a:p>
            <a:endParaRPr lang="en-US" altLang="en-US"/>
          </a:p>
          <a:p>
            <a:endParaRPr lang="en-US" altLang="en-US"/>
          </a:p>
        </p:txBody>
      </p:sp>
    </p:spTree>
    <p:extLst>
      <p:ext uri="{BB962C8B-B14F-4D97-AF65-F5344CB8AC3E}">
        <p14:creationId xmlns:p14="http://schemas.microsoft.com/office/powerpoint/2010/main" val="3330762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DD4E56-2CCB-4DFE-93C7-79B40D73DF75}" type="slidenum">
              <a:rPr lang="en-US" altLang="en-US"/>
              <a:pPr/>
              <a:t>5</a:t>
            </a:fld>
            <a:endParaRPr lang="en-US" altLang="en-US"/>
          </a:p>
        </p:txBody>
      </p:sp>
      <p:sp>
        <p:nvSpPr>
          <p:cNvPr id="1239042"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39043"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When animals eat a meal of familiar foods and a novel food then experience illness, they reduce consumption of the novel food.  These sheep were dosed with </a:t>
            </a:r>
            <a:r>
              <a:rPr lang="en-US" dirty="0" err="1"/>
              <a:t>LiCl</a:t>
            </a:r>
            <a:r>
              <a:rPr lang="en-US" dirty="0"/>
              <a:t> on day 1 of this experiment after eating a meal of 4 familiar foods and 1 novel food. Corn, barley, alfalfa and oats were familiar foods, rye was novel.  Likewise, when animals eat a meal of familiar foods and a novel food and get a calorie boost, they associate the calorie boost with the novel food.</a:t>
            </a:r>
          </a:p>
          <a:p>
            <a:r>
              <a:rPr lang="en-US" dirty="0"/>
              <a:t>Note in the graph above, corn consumption also declined. When these lambs were first introduced to corn, we found regurgitated corn in their pen and believe they got sick on corn.  When they got sick again they reduced corn consumption because it had made them ill in the past.  A follow up study confirmed that this is likely what happened.</a:t>
            </a:r>
          </a:p>
          <a:p>
            <a:endParaRPr lang="en-US" dirty="0"/>
          </a:p>
          <a:p>
            <a:r>
              <a:rPr lang="en-US" b="1" dirty="0">
                <a:cs typeface="Arial" charset="0"/>
              </a:rPr>
              <a:t>REF: Burritt, E.A. and F.D. Provenza. 1991. Ability of lambs to learn with a delay between food ingestion and consequences given meals containing novel and familiar foods. Appl. Anim. </a:t>
            </a:r>
            <a:r>
              <a:rPr lang="en-US" b="1" dirty="0" err="1">
                <a:cs typeface="Arial" charset="0"/>
              </a:rPr>
              <a:t>Behav</a:t>
            </a:r>
            <a:r>
              <a:rPr lang="en-US" b="1" dirty="0">
                <a:cs typeface="Arial" charset="0"/>
              </a:rPr>
              <a:t>. Sci. 32:179-189.</a:t>
            </a:r>
            <a:r>
              <a:rPr lang="en-US" dirty="0">
                <a:cs typeface="Arial" charset="0"/>
              </a:rPr>
              <a:t> </a:t>
            </a:r>
          </a:p>
          <a:p>
            <a:endParaRPr lang="en-US" dirty="0"/>
          </a:p>
        </p:txBody>
      </p:sp>
    </p:spTree>
    <p:extLst>
      <p:ext uri="{BB962C8B-B14F-4D97-AF65-F5344CB8AC3E}">
        <p14:creationId xmlns:p14="http://schemas.microsoft.com/office/powerpoint/2010/main" val="2217472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Sheep</a:t>
            </a:r>
            <a:r>
              <a:rPr lang="en-US" baseline="0" dirty="0"/>
              <a:t> averted to cinnamon-flavored rise did not like cinnamon-flavored wheat.  The sheep generalized their aversion to the flavor cinnamon from rice to wheat.</a:t>
            </a: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Ref: Launchbaugh, K. L., &amp; Provenza, F. D. (1993). Can plants practice mimicry to avoid grazing by mammalian herbivores?. </a:t>
            </a:r>
            <a:r>
              <a:rPr lang="en-US" i="1" dirty="0" err="1"/>
              <a:t>Oikos</a:t>
            </a:r>
            <a:r>
              <a:rPr lang="en-US" dirty="0"/>
              <a:t>, 501-504</a:t>
            </a:r>
          </a:p>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F1DA8955-05E5-4B92-B162-26A57930207F}" type="slidenum">
              <a:rPr lang="en-US" smtClean="0"/>
              <a:pPr>
                <a:defRPr/>
              </a:pPr>
              <a:t>6</a:t>
            </a:fld>
            <a:endParaRPr lang="en-US"/>
          </a:p>
        </p:txBody>
      </p:sp>
    </p:spTree>
    <p:extLst>
      <p:ext uri="{BB962C8B-B14F-4D97-AF65-F5344CB8AC3E}">
        <p14:creationId xmlns:p14="http://schemas.microsoft.com/office/powerpoint/2010/main" val="1492301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3C75DC-7998-48C2-843A-FEEBBDCC3C85}" type="slidenum">
              <a:rPr lang="en-US" altLang="en-US"/>
              <a:pPr/>
              <a:t>7</a:t>
            </a:fld>
            <a:endParaRPr lang="en-US" altLang="en-US"/>
          </a:p>
        </p:txBody>
      </p:sp>
      <p:sp>
        <p:nvSpPr>
          <p:cNvPr id="1232898"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32899" name="Rectangle 3"/>
          <p:cNvSpPr>
            <a:spLocks noGrp="1" noChangeArrowheads="1"/>
          </p:cNvSpPr>
          <p:nvPr>
            <p:ph type="body" idx="1"/>
          </p:nvPr>
        </p:nvSpPr>
        <p:spPr bwMode="auto">
          <a:xfrm>
            <a:off x="934112" y="4416099"/>
            <a:ext cx="5142177" cy="4569807"/>
          </a:xfrm>
          <a:prstGeom prst="rect">
            <a:avLst/>
          </a:prstGeom>
          <a:solidFill>
            <a:srgbClr val="FFFFFF"/>
          </a:solidFill>
          <a:ln>
            <a:solidFill>
              <a:srgbClr val="000000"/>
            </a:solidFill>
            <a:miter lim="800000"/>
            <a:headEnd/>
            <a:tailEnd/>
          </a:ln>
        </p:spPr>
        <p:txBody>
          <a:bodyPr lIns="93172" tIns="46586" rIns="93172" bIns="46586"/>
          <a:lstStyle/>
          <a:p>
            <a:r>
              <a:rPr lang="en-US" b="1" dirty="0"/>
              <a:t>Generalization</a:t>
            </a:r>
            <a:r>
              <a:rPr lang="en-US" dirty="0"/>
              <a:t> – Animals use past experiences with familiar foods to make foraging decisions about new foods.  If new foods have flavors similar to foods that have made the animal ill in the past animals are less likely to eat these foods.  If new foods have flavors similar to nutritious foods animals will ingest these foods more readily. </a:t>
            </a:r>
          </a:p>
          <a:p>
            <a:r>
              <a:rPr lang="en-US" b="1" dirty="0"/>
              <a:t>Prior experience</a:t>
            </a:r>
            <a:r>
              <a:rPr lang="en-US" dirty="0"/>
              <a:t> - Animals pair illness with foods that have made them ill in the past.</a:t>
            </a:r>
          </a:p>
          <a:p>
            <a:r>
              <a:rPr lang="en-US" b="1" dirty="0"/>
              <a:t>Amount</a:t>
            </a:r>
            <a:r>
              <a:rPr lang="en-US" dirty="0"/>
              <a:t> - Animals pair feedback (positive or negative) with the food they ate in the greatest amount provided both foods are equally novel. </a:t>
            </a:r>
          </a:p>
          <a:p>
            <a:r>
              <a:rPr lang="en-US" b="1" dirty="0"/>
              <a:t>Timing</a:t>
            </a:r>
            <a:r>
              <a:rPr lang="en-US" dirty="0"/>
              <a:t> – when lambs were fed two foods that were equally familiar and then dosed with </a:t>
            </a:r>
            <a:r>
              <a:rPr lang="en-US" dirty="0" err="1"/>
              <a:t>LiCl</a:t>
            </a:r>
            <a:r>
              <a:rPr lang="en-US" dirty="0"/>
              <a:t>, lambs formed an aversion to the food that was most closely paired in time with illness.</a:t>
            </a:r>
          </a:p>
        </p:txBody>
      </p:sp>
    </p:spTree>
    <p:extLst>
      <p:ext uri="{BB962C8B-B14F-4D97-AF65-F5344CB8AC3E}">
        <p14:creationId xmlns:p14="http://schemas.microsoft.com/office/powerpoint/2010/main" val="1001964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12D68F-6923-4DCB-B19C-E843AB983922}" type="slidenum">
              <a:rPr lang="en-US" altLang="en-US"/>
              <a:pPr/>
              <a:t>8</a:t>
            </a:fld>
            <a:endParaRPr lang="en-US" altLang="en-US"/>
          </a:p>
        </p:txBody>
      </p:sp>
      <p:sp>
        <p:nvSpPr>
          <p:cNvPr id="737282" name="Rectangle 2"/>
          <p:cNvSpPr>
            <a:spLocks noGrp="1" noRot="1" noChangeAspect="1" noChangeArrowheads="1" noTextEdit="1"/>
          </p:cNvSpPr>
          <p:nvPr>
            <p:ph type="sldImg"/>
          </p:nvPr>
        </p:nvSpPr>
        <p:spPr>
          <a:ln/>
        </p:spPr>
      </p:sp>
      <p:sp>
        <p:nvSpPr>
          <p:cNvPr id="737283" name="Rectangle 3"/>
          <p:cNvSpPr>
            <a:spLocks noGrp="1" noChangeArrowheads="1"/>
          </p:cNvSpPr>
          <p:nvPr>
            <p:ph type="body" idx="1"/>
          </p:nvPr>
        </p:nvSpPr>
        <p:spPr/>
        <p:txBody>
          <a:bodyPr/>
          <a:lstStyle/>
          <a:p>
            <a:r>
              <a:rPr lang="en-US" dirty="0"/>
              <a:t>The rate at which goats and sheep are able to ingest grasses and shrubs increases with experience. In one study, bite rates tripled as experience increased from no experience to 30 days of browsing the shrub </a:t>
            </a:r>
            <a:r>
              <a:rPr lang="en-US" dirty="0" err="1"/>
              <a:t>blackbrush</a:t>
            </a:r>
            <a:r>
              <a:rPr lang="en-US" dirty="0"/>
              <a:t>. Younger animals 6 months of age learned foraging skills more readily than older animals 18 months of age.</a:t>
            </a:r>
          </a:p>
          <a:p>
            <a:endParaRPr lang="en-US" dirty="0"/>
          </a:p>
          <a:p>
            <a:r>
              <a:rPr lang="en-US" dirty="0"/>
              <a:t>I generally skip this slide and go straight to the video on foraging skills.</a:t>
            </a:r>
          </a:p>
        </p:txBody>
      </p:sp>
    </p:spTree>
    <p:extLst>
      <p:ext uri="{BB962C8B-B14F-4D97-AF65-F5344CB8AC3E}">
        <p14:creationId xmlns:p14="http://schemas.microsoft.com/office/powerpoint/2010/main" val="61583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BA0A0A-2244-4113-94C2-867BC4BBAB11}" type="slidenum">
              <a:rPr lang="en-US" altLang="en-US"/>
              <a:pPr/>
              <a:t>9</a:t>
            </a:fld>
            <a:endParaRPr lang="en-US" altLang="en-US"/>
          </a:p>
        </p:txBody>
      </p:sp>
      <p:sp>
        <p:nvSpPr>
          <p:cNvPr id="971778" name="Rectangle 2"/>
          <p:cNvSpPr>
            <a:spLocks noGrp="1" noRot="1" noChangeAspect="1" noChangeArrowheads="1" noTextEdit="1"/>
          </p:cNvSpPr>
          <p:nvPr>
            <p:ph type="sldImg"/>
          </p:nvPr>
        </p:nvSpPr>
        <p:spPr>
          <a:ln/>
        </p:spPr>
      </p:sp>
      <p:sp>
        <p:nvSpPr>
          <p:cNvPr id="9717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49855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425CC-4103-4444-9133-84B89AC28AB8}" type="slidenum">
              <a:rPr lang="en-US" altLang="en-US"/>
              <a:pPr/>
              <a:t>10</a:t>
            </a:fld>
            <a:endParaRPr lang="en-US" altLang="en-US"/>
          </a:p>
        </p:txBody>
      </p:sp>
      <p:sp>
        <p:nvSpPr>
          <p:cNvPr id="1243138" name="Rectangle 2"/>
          <p:cNvSpPr>
            <a:spLocks noGrp="1" noRot="1" noChangeAspect="1" noChangeArrowheads="1" noTextEdit="1"/>
          </p:cNvSpPr>
          <p:nvPr>
            <p:ph type="sldImg"/>
          </p:nvPr>
        </p:nvSpPr>
        <p:spPr bwMode="auto">
          <a:xfrm>
            <a:off x="387350" y="698500"/>
            <a:ext cx="6196013" cy="3486150"/>
          </a:xfrm>
          <a:prstGeom prst="rect">
            <a:avLst/>
          </a:prstGeom>
          <a:solidFill>
            <a:srgbClr val="FFFFFF"/>
          </a:solidFill>
          <a:ln>
            <a:solidFill>
              <a:srgbClr val="000000"/>
            </a:solidFill>
            <a:miter lim="800000"/>
            <a:headEnd/>
            <a:tailEnd/>
          </a:ln>
        </p:spPr>
      </p:sp>
      <p:sp>
        <p:nvSpPr>
          <p:cNvPr id="1243139"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r>
              <a:rPr lang="en-US" dirty="0"/>
              <a:t>REF:</a:t>
            </a:r>
            <a:r>
              <a:rPr lang="en-US" baseline="0" dirty="0"/>
              <a:t> </a:t>
            </a:r>
            <a:r>
              <a:rPr lang="en-US" dirty="0"/>
              <a:t>Flores, E. R., Provenza, F. D., &amp; </a:t>
            </a:r>
            <a:r>
              <a:rPr lang="en-US" dirty="0" err="1"/>
              <a:t>Balph</a:t>
            </a:r>
            <a:r>
              <a:rPr lang="en-US" dirty="0"/>
              <a:t>, D. F. 1989. Role of experience in the development of foraging skills of lambs browsing the shrub serviceberry. Applied Animal </a:t>
            </a:r>
            <a:r>
              <a:rPr lang="en-US" dirty="0" err="1"/>
              <a:t>Behaviour</a:t>
            </a:r>
            <a:r>
              <a:rPr lang="en-US" dirty="0"/>
              <a:t> Science., 23(4):271-278.</a:t>
            </a:r>
          </a:p>
        </p:txBody>
      </p:sp>
    </p:spTree>
    <p:extLst>
      <p:ext uri="{BB962C8B-B14F-4D97-AF65-F5344CB8AC3E}">
        <p14:creationId xmlns:p14="http://schemas.microsoft.com/office/powerpoint/2010/main" val="1829517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REF:</a:t>
            </a:r>
            <a:r>
              <a:rPr lang="en-US" baseline="0" dirty="0"/>
              <a:t> </a:t>
            </a:r>
            <a:r>
              <a:rPr lang="en-US" dirty="0"/>
              <a:t>Flores, E. R., Provenza, F. D., &amp; </a:t>
            </a:r>
            <a:r>
              <a:rPr lang="en-US" dirty="0" err="1"/>
              <a:t>Balph</a:t>
            </a:r>
            <a:r>
              <a:rPr lang="en-US" dirty="0"/>
              <a:t>, D. F. 1989. Role of experience in the development of foraging skills of lambs browsing the shrub serviceberry. Applied Animal </a:t>
            </a:r>
            <a:r>
              <a:rPr lang="en-US" dirty="0" err="1"/>
              <a:t>Behaviour</a:t>
            </a:r>
            <a:r>
              <a:rPr lang="en-US" dirty="0"/>
              <a:t> Science., 23(4):271-278.</a:t>
            </a:r>
          </a:p>
          <a:p>
            <a:endParaRPr lang="en-US" dirty="0"/>
          </a:p>
        </p:txBody>
      </p:sp>
      <p:sp>
        <p:nvSpPr>
          <p:cNvPr id="4" name="Header Placeholder 3"/>
          <p:cNvSpPr>
            <a:spLocks noGrp="1"/>
          </p:cNvSpPr>
          <p:nvPr>
            <p:ph type="hdr" sz="quarter" idx="10"/>
          </p:nvPr>
        </p:nvSpPr>
        <p:spPr/>
        <p:txBody>
          <a:bodyPr/>
          <a:lstStyle/>
          <a:p>
            <a:pPr>
              <a:defRPr/>
            </a:pPr>
            <a:r>
              <a:rPr lang="en-US"/>
              <a:t>Range Plants -- OBJ 2: PPT</a:t>
            </a:r>
          </a:p>
        </p:txBody>
      </p:sp>
      <p:sp>
        <p:nvSpPr>
          <p:cNvPr id="5" name="Footer Placeholder 4"/>
          <p:cNvSpPr>
            <a:spLocks noGrp="1"/>
          </p:cNvSpPr>
          <p:nvPr>
            <p:ph type="ftr" sz="quarter" idx="11"/>
          </p:nvPr>
        </p:nvSpPr>
        <p:spPr/>
        <p:txBody>
          <a:bodyPr/>
          <a:lstStyle/>
          <a:p>
            <a:pPr>
              <a:defRPr/>
            </a:pPr>
            <a:r>
              <a:rPr lang="en-US"/>
              <a:t>There are 16 slides in this presentation</a:t>
            </a:r>
          </a:p>
        </p:txBody>
      </p:sp>
      <p:sp>
        <p:nvSpPr>
          <p:cNvPr id="6" name="Slide Number Placeholder 5"/>
          <p:cNvSpPr>
            <a:spLocks noGrp="1"/>
          </p:cNvSpPr>
          <p:nvPr>
            <p:ph type="sldNum" sz="quarter" idx="12"/>
          </p:nvPr>
        </p:nvSpPr>
        <p:spPr/>
        <p:txBody>
          <a:bodyPr/>
          <a:lstStyle/>
          <a:p>
            <a:pPr>
              <a:defRPr/>
            </a:pPr>
            <a:fld id="{EDCCA46E-ED39-4506-AF98-E1CA741C4C66}" type="slidenum">
              <a:rPr lang="en-US" smtClean="0"/>
              <a:pPr>
                <a:defRPr/>
              </a:pPr>
              <a:t>11</a:t>
            </a:fld>
            <a:endParaRPr lang="en-US"/>
          </a:p>
        </p:txBody>
      </p:sp>
    </p:spTree>
    <p:extLst>
      <p:ext uri="{BB962C8B-B14F-4D97-AF65-F5344CB8AC3E}">
        <p14:creationId xmlns:p14="http://schemas.microsoft.com/office/powerpoint/2010/main" val="39799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64B664-4BA8-4DEA-9B4C-160F6F38DAF9}" type="slidenum">
              <a:rPr lang="en-US" altLang="en-US"/>
              <a:pPr/>
              <a:t>12</a:t>
            </a:fld>
            <a:endParaRPr lang="en-US" altLang="en-US"/>
          </a:p>
        </p:txBody>
      </p:sp>
      <p:sp>
        <p:nvSpPr>
          <p:cNvPr id="960514" name="Rectangle 2"/>
          <p:cNvSpPr>
            <a:spLocks noGrp="1" noRot="1" noChangeAspect="1" noChangeArrowheads="1" noTextEdit="1"/>
          </p:cNvSpPr>
          <p:nvPr>
            <p:ph type="sldImg"/>
          </p:nvPr>
        </p:nvSpPr>
        <p:spPr bwMode="auto">
          <a:xfrm>
            <a:off x="406400" y="698500"/>
            <a:ext cx="6197600" cy="3486150"/>
          </a:xfrm>
          <a:prstGeom prst="rect">
            <a:avLst/>
          </a:prstGeom>
          <a:solidFill>
            <a:srgbClr val="FFFFFF"/>
          </a:solidFill>
          <a:ln>
            <a:solidFill>
              <a:srgbClr val="000000"/>
            </a:solidFill>
            <a:miter lim="800000"/>
            <a:headEnd/>
            <a:tailEnd/>
          </a:ln>
        </p:spPr>
      </p:sp>
      <p:sp>
        <p:nvSpPr>
          <p:cNvPr id="960515" name="Rectangle 3"/>
          <p:cNvSpPr>
            <a:spLocks noGrp="1" noChangeArrowheads="1"/>
          </p:cNvSpPr>
          <p:nvPr>
            <p:ph type="body" idx="1"/>
          </p:nvPr>
        </p:nvSpPr>
        <p:spPr bwMode="auto">
          <a:xfrm>
            <a:off x="934112" y="4416099"/>
            <a:ext cx="5142177" cy="4182457"/>
          </a:xfrm>
          <a:prstGeom prst="rect">
            <a:avLst/>
          </a:prstGeom>
          <a:solidFill>
            <a:srgbClr val="FFFFFF"/>
          </a:solidFill>
          <a:ln>
            <a:solidFill>
              <a:srgbClr val="000000"/>
            </a:solidFill>
            <a:miter lim="800000"/>
            <a:headEnd/>
            <a:tailEnd/>
          </a:ln>
        </p:spPr>
        <p:txBody>
          <a:bodyPr lIns="93172" tIns="46586" rIns="93172" bIns="46586"/>
          <a:lstStyle/>
          <a:p>
            <a:endParaRPr lang="en-US" dirty="0"/>
          </a:p>
        </p:txBody>
      </p:sp>
    </p:spTree>
    <p:extLst>
      <p:ext uri="{BB962C8B-B14F-4D97-AF65-F5344CB8AC3E}">
        <p14:creationId xmlns:p14="http://schemas.microsoft.com/office/powerpoint/2010/main" val="1313592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14</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154455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152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32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210010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60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a:defRPr sz="2800"/>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2/23/2019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960525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normAutofit/>
          </a:bodyPr>
          <a:lstStyle>
            <a:lvl1pPr>
              <a:defRPr sz="3200"/>
            </a:lvl1pPr>
            <a:lvl2pPr>
              <a:defRPr sz="2800"/>
            </a:lvl2pPr>
            <a:lvl3pPr>
              <a:defRPr sz="2000"/>
            </a:lvl3pPr>
            <a:lvl4pPr>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2/23/2019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1811329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2/23/2019</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65707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2/23/2019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228500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2/23/2019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371687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2/23/2019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31860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3174262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3180067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2/23/2019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Chart Placeholder 2"/>
          <p:cNvSpPr>
            <a:spLocks noGrp="1"/>
          </p:cNvSpPr>
          <p:nvPr>
            <p:ph type="chart" sz="half" idx="1"/>
          </p:nvPr>
        </p:nvSpPr>
        <p:spPr>
          <a:xfrm>
            <a:off x="609601" y="1981200"/>
            <a:ext cx="5396089" cy="4114800"/>
          </a:xfrm>
        </p:spPr>
        <p:txBody>
          <a:bodyPr/>
          <a:lstStyle/>
          <a:p>
            <a:endParaRPr lang="en-US"/>
          </a:p>
        </p:txBody>
      </p:sp>
      <p:sp>
        <p:nvSpPr>
          <p:cNvPr id="4" name="Text Placeholder 3"/>
          <p:cNvSpPr>
            <a:spLocks noGrp="1"/>
          </p:cNvSpPr>
          <p:nvPr>
            <p:ph type="body" sz="half" idx="2"/>
          </p:nvPr>
        </p:nvSpPr>
        <p:spPr>
          <a:xfrm>
            <a:off x="6186312" y="1981200"/>
            <a:ext cx="5396089"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1EDECA95-F018-471D-93BF-704F817B0CC5}" type="slidenum">
              <a:rPr lang="en-US"/>
              <a:pPr/>
              <a:t>‹#›</a:t>
            </a:fld>
            <a:endParaRPr lang="en-US"/>
          </a:p>
        </p:txBody>
      </p:sp>
    </p:spTree>
    <p:extLst>
      <p:ext uri="{BB962C8B-B14F-4D97-AF65-F5344CB8AC3E}">
        <p14:creationId xmlns:p14="http://schemas.microsoft.com/office/powerpoint/2010/main" val="312053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2/23/2019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950435"/>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3969" r:id="rId12"/>
    <p:sldLayoutId id="2147484018"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7.png"/><Relationship Id="rId2" Type="http://schemas.openxmlformats.org/officeDocument/2006/relationships/video" Target="NULL" TargetMode="External"/><Relationship Id="rId1" Type="http://schemas.openxmlformats.org/officeDocument/2006/relationships/tags" Target="../tags/tag2.xml"/><Relationship Id="rId6" Type="http://schemas.openxmlformats.org/officeDocument/2006/relationships/hyperlink" Target="https://youtu.be/hXI4J9f3TZE" TargetMode="Externa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1052366" cy="3566160"/>
          </a:xfrm>
        </p:spPr>
        <p:txBody>
          <a:bodyPr>
            <a:normAutofit/>
          </a:bodyPr>
          <a:lstStyle/>
          <a:p>
            <a:pPr eaLnBrk="1" hangingPunct="1"/>
            <a:r>
              <a:rPr lang="en-US" dirty="0"/>
              <a:t>Diet Selection </a:t>
            </a:r>
            <a:r>
              <a:rPr lang="en-US" sz="6600" dirty="0"/>
              <a:t>– New Foods</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grpSp>
        <p:nvGrpSpPr>
          <p:cNvPr id="24" name="Group 23">
            <a:extLst>
              <a:ext uri="{FF2B5EF4-FFF2-40B4-BE49-F238E27FC236}">
                <a16:creationId xmlns:a16="http://schemas.microsoft.com/office/drawing/2014/main" id="{E30B7F4D-B525-4EC7-A881-8B7DE401476D}"/>
              </a:ext>
            </a:extLst>
          </p:cNvPr>
          <p:cNvGrpSpPr/>
          <p:nvPr/>
        </p:nvGrpSpPr>
        <p:grpSpPr>
          <a:xfrm>
            <a:off x="7947063" y="655254"/>
            <a:ext cx="3543568" cy="2451822"/>
            <a:chOff x="7947063" y="655254"/>
            <a:chExt cx="3543568" cy="2451822"/>
          </a:xfrm>
        </p:grpSpPr>
        <p:pic>
          <p:nvPicPr>
            <p:cNvPr id="12" name="Picture 11" descr="A group of deer standing on a dry grass field&#10;&#10;Description generated with very high confidence">
              <a:extLst>
                <a:ext uri="{FF2B5EF4-FFF2-40B4-BE49-F238E27FC236}">
                  <a16:creationId xmlns:a16="http://schemas.microsoft.com/office/drawing/2014/main" id="{A5AD6719-3CB6-4F9A-A75A-6043DB50A2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7063" y="655254"/>
              <a:ext cx="3511421" cy="2451822"/>
            </a:xfrm>
            <a:prstGeom prst="rect">
              <a:avLst/>
            </a:prstGeom>
          </p:spPr>
        </p:pic>
        <p:sp>
          <p:nvSpPr>
            <p:cNvPr id="20" name="TextBox 19">
              <a:extLst>
                <a:ext uri="{FF2B5EF4-FFF2-40B4-BE49-F238E27FC236}">
                  <a16:creationId xmlns:a16="http://schemas.microsoft.com/office/drawing/2014/main" id="{F7AB8ACA-45A3-4A0C-AD1B-B4FE39430CE0}"/>
                </a:ext>
              </a:extLst>
            </p:cNvPr>
            <p:cNvSpPr txBox="1"/>
            <p:nvPr/>
          </p:nvSpPr>
          <p:spPr>
            <a:xfrm>
              <a:off x="10440343" y="2859808"/>
              <a:ext cx="1050288" cy="230832"/>
            </a:xfrm>
            <a:prstGeom prst="rect">
              <a:avLst/>
            </a:prstGeom>
            <a:noFill/>
          </p:spPr>
          <p:txBody>
            <a:bodyPr wrap="none" rtlCol="0">
              <a:spAutoFit/>
            </a:bodyPr>
            <a:lstStyle/>
            <a:p>
              <a:r>
                <a:rPr lang="en-US" sz="900" dirty="0">
                  <a:solidFill>
                    <a:schemeClr val="bg1"/>
                  </a:solidFill>
                </a:rPr>
                <a:t>Rich Keen(USFWS)</a:t>
              </a:r>
            </a:p>
          </p:txBody>
        </p:sp>
      </p:grpSp>
      <p:grpSp>
        <p:nvGrpSpPr>
          <p:cNvPr id="21" name="Group 20">
            <a:extLst>
              <a:ext uri="{FF2B5EF4-FFF2-40B4-BE49-F238E27FC236}">
                <a16:creationId xmlns:a16="http://schemas.microsoft.com/office/drawing/2014/main" id="{9E4A6E22-4E92-4711-B5C7-745C9254B406}"/>
              </a:ext>
            </a:extLst>
          </p:cNvPr>
          <p:cNvGrpSpPr/>
          <p:nvPr/>
        </p:nvGrpSpPr>
        <p:grpSpPr>
          <a:xfrm>
            <a:off x="4648253" y="670908"/>
            <a:ext cx="3327271" cy="2424476"/>
            <a:chOff x="4648253" y="670908"/>
            <a:chExt cx="3327271" cy="2424476"/>
          </a:xfrm>
        </p:grpSpPr>
        <p:pic>
          <p:nvPicPr>
            <p:cNvPr id="15" name="Picture 14" descr="A brown horse grazing on a dry grass field&#10;&#10;Description generated with very high confidence">
              <a:extLst>
                <a:ext uri="{FF2B5EF4-FFF2-40B4-BE49-F238E27FC236}">
                  <a16:creationId xmlns:a16="http://schemas.microsoft.com/office/drawing/2014/main" id="{5A9C7E64-E93E-448C-A620-5A5E8D649C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8253" y="670908"/>
              <a:ext cx="3266663" cy="2424476"/>
            </a:xfrm>
            <a:prstGeom prst="rect">
              <a:avLst/>
            </a:prstGeom>
          </p:spPr>
        </p:pic>
        <p:sp>
          <p:nvSpPr>
            <p:cNvPr id="23" name="TextBox 22">
              <a:extLst>
                <a:ext uri="{FF2B5EF4-FFF2-40B4-BE49-F238E27FC236}">
                  <a16:creationId xmlns:a16="http://schemas.microsoft.com/office/drawing/2014/main" id="{0A81FB58-6056-49B9-93EF-999D359F391D}"/>
                </a:ext>
              </a:extLst>
            </p:cNvPr>
            <p:cNvSpPr txBox="1"/>
            <p:nvPr/>
          </p:nvSpPr>
          <p:spPr>
            <a:xfrm>
              <a:off x="6477826" y="2853487"/>
              <a:ext cx="1497698" cy="230832"/>
            </a:xfrm>
            <a:prstGeom prst="rect">
              <a:avLst/>
            </a:prstGeom>
            <a:noFill/>
          </p:spPr>
          <p:txBody>
            <a:bodyPr wrap="square" rtlCol="0">
              <a:spAutoFit/>
            </a:bodyPr>
            <a:lstStyle/>
            <a:p>
              <a:r>
                <a:rPr lang="en-US" sz="900" dirty="0">
                  <a:solidFill>
                    <a:schemeClr val="bg1"/>
                  </a:solidFill>
                </a:rPr>
                <a:t>Erik Charlton ( Snow Ranch)</a:t>
              </a:r>
            </a:p>
          </p:txBody>
        </p:sp>
      </p:grpSp>
      <p:grpSp>
        <p:nvGrpSpPr>
          <p:cNvPr id="18" name="Group 17">
            <a:extLst>
              <a:ext uri="{FF2B5EF4-FFF2-40B4-BE49-F238E27FC236}">
                <a16:creationId xmlns:a16="http://schemas.microsoft.com/office/drawing/2014/main" id="{8FD1063B-5C05-4695-BB0E-1DDF73F5FA28}"/>
              </a:ext>
            </a:extLst>
          </p:cNvPr>
          <p:cNvGrpSpPr/>
          <p:nvPr/>
        </p:nvGrpSpPr>
        <p:grpSpPr>
          <a:xfrm>
            <a:off x="1385925" y="670908"/>
            <a:ext cx="3217881" cy="2413411"/>
            <a:chOff x="1385925" y="670908"/>
            <a:chExt cx="3217881" cy="2413411"/>
          </a:xfrm>
        </p:grpSpPr>
        <p:pic>
          <p:nvPicPr>
            <p:cNvPr id="17" name="Picture 16" descr="A kangaroo standing on a dry grass field&#10;&#10;Description generated with very high confidence">
              <a:extLst>
                <a:ext uri="{FF2B5EF4-FFF2-40B4-BE49-F238E27FC236}">
                  <a16:creationId xmlns:a16="http://schemas.microsoft.com/office/drawing/2014/main" id="{3BB79A05-7AA0-4140-A86A-C327066305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5925" y="670908"/>
              <a:ext cx="3217881" cy="2413411"/>
            </a:xfrm>
            <a:prstGeom prst="rect">
              <a:avLst/>
            </a:prstGeom>
          </p:spPr>
        </p:pic>
        <p:sp>
          <p:nvSpPr>
            <p:cNvPr id="25" name="TextBox 24">
              <a:extLst>
                <a:ext uri="{FF2B5EF4-FFF2-40B4-BE49-F238E27FC236}">
                  <a16:creationId xmlns:a16="http://schemas.microsoft.com/office/drawing/2014/main" id="{06A9FBD7-7971-47B2-B59A-58B4401BDACA}"/>
                </a:ext>
              </a:extLst>
            </p:cNvPr>
            <p:cNvSpPr txBox="1"/>
            <p:nvPr/>
          </p:nvSpPr>
          <p:spPr>
            <a:xfrm>
              <a:off x="1486920" y="2853487"/>
              <a:ext cx="1497698" cy="230832"/>
            </a:xfrm>
            <a:prstGeom prst="rect">
              <a:avLst/>
            </a:prstGeom>
            <a:noFill/>
          </p:spPr>
          <p:txBody>
            <a:bodyPr wrap="square" rtlCol="0">
              <a:spAutoFit/>
            </a:bodyPr>
            <a:lstStyle/>
            <a:p>
              <a:r>
                <a:rPr lang="en-US" sz="900" dirty="0">
                  <a:solidFill>
                    <a:schemeClr val="bg1"/>
                  </a:solidFill>
                </a:rPr>
                <a:t>K. Launchbaugh</a:t>
              </a:r>
            </a:p>
          </p:txBody>
        </p:sp>
      </p:grpSp>
    </p:spTree>
    <p:extLst>
      <p:ext uri="{BB962C8B-B14F-4D97-AF65-F5344CB8AC3E}">
        <p14:creationId xmlns:p14="http://schemas.microsoft.com/office/powerpoint/2010/main" val="2502124459"/>
      </p:ext>
    </p:extLst>
  </p:cSld>
  <p:clrMapOvr>
    <a:masterClrMapping/>
  </p:clrMapOvr>
  <p:transition advTm="21402"/>
  <p:extLst mod="1"/>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162E77-11AD-44A7-84EC-40C59EEFBD2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F2DA012-1414-493D-888F-5D99D0BDA32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329CBCE-21AE-419D-AC1F-8ACF510A667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5AB158E9-1B40-4CD6-95F0-95CA11DF7B7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herd of cattle grazing on a lush green field&#10;&#10;Description generated with high confidence">
            <a:extLst>
              <a:ext uri="{FF2B5EF4-FFF2-40B4-BE49-F238E27FC236}">
                <a16:creationId xmlns:a16="http://schemas.microsoft.com/office/drawing/2014/main" id="{39757EC8-16FF-4A87-BB55-30E6ED38B8F5}"/>
              </a:ext>
            </a:extLst>
          </p:cNvPr>
          <p:cNvPicPr>
            <a:picLocks noChangeAspect="1"/>
          </p:cNvPicPr>
          <p:nvPr/>
        </p:nvPicPr>
        <p:blipFill rotWithShape="1">
          <a:blip r:embed="rId4">
            <a:extLst>
              <a:ext uri="{28A0092B-C50C-407E-A947-70E740481C1C}">
                <a14:useLocalDpi xmlns:a14="http://schemas.microsoft.com/office/drawing/2010/main" val="0"/>
              </a:ext>
            </a:extLst>
          </a:blip>
          <a:srcRect l="6227" r="7310"/>
          <a:stretch/>
        </p:blipFill>
        <p:spPr>
          <a:xfrm>
            <a:off x="491171" y="829991"/>
            <a:ext cx="6909801" cy="5314406"/>
          </a:xfrm>
          <a:prstGeom prst="rect">
            <a:avLst/>
          </a:prstGeom>
        </p:spPr>
      </p:pic>
      <p:sp>
        <p:nvSpPr>
          <p:cNvPr id="4" name="Content Placeholder 3"/>
          <p:cNvSpPr>
            <a:spLocks noGrp="1"/>
          </p:cNvSpPr>
          <p:nvPr>
            <p:ph idx="1"/>
          </p:nvPr>
        </p:nvSpPr>
        <p:spPr>
          <a:xfrm>
            <a:off x="7859485" y="2198913"/>
            <a:ext cx="3690257" cy="3755565"/>
          </a:xfrm>
        </p:spPr>
        <p:txBody>
          <a:bodyPr>
            <a:normAutofit/>
          </a:bodyPr>
          <a:lstStyle/>
          <a:p>
            <a:r>
              <a:rPr lang="en-US" sz="2800" dirty="0"/>
              <a:t>Animals can tell what food made them feel “good” or “ill” </a:t>
            </a:r>
            <a:br>
              <a:rPr lang="en-US" sz="2800" dirty="0"/>
            </a:br>
            <a:r>
              <a:rPr lang="en-US" sz="2800" dirty="0"/>
              <a:t> </a:t>
            </a:r>
          </a:p>
          <a:p>
            <a:r>
              <a:rPr lang="en-US" sz="2800" dirty="0"/>
              <a:t> Even in meals with dozens of foods</a:t>
            </a:r>
          </a:p>
          <a:p>
            <a:pPr>
              <a:buNone/>
            </a:pPr>
            <a:endParaRPr lang="en-US" sz="2800" dirty="0"/>
          </a:p>
          <a:p>
            <a:r>
              <a:rPr lang="en-US" sz="2800" dirty="0"/>
              <a:t>        How?</a:t>
            </a:r>
          </a:p>
        </p:txBody>
      </p:sp>
      <p:sp>
        <p:nvSpPr>
          <p:cNvPr id="6" name="Title 5"/>
          <p:cNvSpPr>
            <a:spLocks noGrp="1"/>
          </p:cNvSpPr>
          <p:nvPr>
            <p:ph type="title"/>
          </p:nvPr>
        </p:nvSpPr>
        <p:spPr>
          <a:xfrm>
            <a:off x="7859485" y="634946"/>
            <a:ext cx="3690257" cy="1450757"/>
          </a:xfrm>
        </p:spPr>
        <p:txBody>
          <a:bodyPr>
            <a:normAutofit/>
          </a:bodyPr>
          <a:lstStyle/>
          <a:p>
            <a:r>
              <a:rPr lang="en-US" sz="4400" dirty="0"/>
              <a:t>Which foods to eat or avoid?</a:t>
            </a:r>
          </a:p>
        </p:txBody>
      </p:sp>
      <p:sp>
        <p:nvSpPr>
          <p:cNvPr id="5" name="TextBox 4">
            <a:extLst>
              <a:ext uri="{FF2B5EF4-FFF2-40B4-BE49-F238E27FC236}">
                <a16:creationId xmlns:a16="http://schemas.microsoft.com/office/drawing/2014/main" id="{CBF31203-013A-434D-AB26-6BFA01229396}"/>
              </a:ext>
            </a:extLst>
          </p:cNvPr>
          <p:cNvSpPr txBox="1"/>
          <p:nvPr/>
        </p:nvSpPr>
        <p:spPr>
          <a:xfrm>
            <a:off x="642258" y="5797177"/>
            <a:ext cx="1037463" cy="230832"/>
          </a:xfrm>
          <a:prstGeom prst="rect">
            <a:avLst/>
          </a:prstGeom>
          <a:noFill/>
        </p:spPr>
        <p:txBody>
          <a:bodyPr wrap="none" rtlCol="0">
            <a:spAutoFit/>
          </a:bodyPr>
          <a:lstStyle/>
          <a:p>
            <a:r>
              <a:rPr lang="en-US" sz="900" dirty="0"/>
              <a:t>Vicki Frank (Flickr)</a:t>
            </a:r>
          </a:p>
        </p:txBody>
      </p:sp>
    </p:spTree>
    <p:custDataLst>
      <p:tags r:id="rId1"/>
    </p:custDataLst>
    <p:extLst>
      <p:ext uri="{BB962C8B-B14F-4D97-AF65-F5344CB8AC3E}">
        <p14:creationId xmlns:p14="http://schemas.microsoft.com/office/powerpoint/2010/main" val="2603522630"/>
      </p:ext>
    </p:extLst>
  </p:cSld>
  <p:clrMapOvr>
    <a:masterClrMapping/>
  </p:clrMapOvr>
  <mc:AlternateContent xmlns:mc="http://schemas.openxmlformats.org/markup-compatibility/2006" xmlns:p14="http://schemas.microsoft.com/office/powerpoint/2010/main">
    <mc:Choice Requires="p14">
      <p:transition spd="slow" p14:dur="2000" advTm="28753"/>
    </mc:Choice>
    <mc:Fallback xmlns="">
      <p:transition spd="slow" advTm="287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8B8D03-75AC-42C2-8EEE-B52375F682A7}"/>
              </a:ext>
            </a:extLst>
          </p:cNvPr>
          <p:cNvSpPr>
            <a:spLocks noGrp="1"/>
          </p:cNvSpPr>
          <p:nvPr>
            <p:ph type="title"/>
          </p:nvPr>
        </p:nvSpPr>
        <p:spPr/>
        <p:txBody>
          <a:bodyPr/>
          <a:lstStyle/>
          <a:p>
            <a:r>
              <a:rPr lang="en-US" dirty="0"/>
              <a:t>Animals sample novel foods cautiously</a:t>
            </a:r>
          </a:p>
        </p:txBody>
      </p:sp>
      <p:graphicFrame>
        <p:nvGraphicFramePr>
          <p:cNvPr id="6" name="Object 1027"/>
          <p:cNvGraphicFramePr>
            <a:graphicFrameLocks noGrp="1"/>
          </p:cNvGraphicFramePr>
          <p:nvPr>
            <p:ph idx="1"/>
            <p:extLst>
              <p:ext uri="{D42A27DB-BD31-4B8C-83A1-F6EECF244321}">
                <p14:modId xmlns:p14="http://schemas.microsoft.com/office/powerpoint/2010/main" val="601913799"/>
              </p:ext>
            </p:extLst>
          </p:nvPr>
        </p:nvGraphicFramePr>
        <p:xfrm>
          <a:off x="685801" y="2252237"/>
          <a:ext cx="100584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1235972" name="Text Box 1028"/>
          <p:cNvSpPr txBox="1">
            <a:spLocks noChangeArrowheads="1"/>
          </p:cNvSpPr>
          <p:nvPr/>
        </p:nvSpPr>
        <p:spPr bwMode="auto">
          <a:xfrm rot="16200000">
            <a:off x="-49476" y="3426147"/>
            <a:ext cx="2293513" cy="523220"/>
          </a:xfrm>
          <a:prstGeom prst="rect">
            <a:avLst/>
          </a:prstGeom>
          <a:noFill/>
          <a:ln w="9525">
            <a:noFill/>
            <a:miter lim="800000"/>
            <a:headEnd/>
            <a:tailEnd/>
          </a:ln>
          <a:effectLst/>
        </p:spPr>
        <p:txBody>
          <a:bodyPr wrap="none">
            <a:spAutoFit/>
          </a:bodyPr>
          <a:lstStyle/>
          <a:p>
            <a:pPr eaLnBrk="1" hangingPunct="1"/>
            <a:r>
              <a:rPr lang="en-US" altLang="en-US" sz="2400" dirty="0">
                <a:latin typeface="Calibri" pitchFamily="34" charset="0"/>
              </a:rPr>
              <a:t>Intake of Rice (g</a:t>
            </a:r>
            <a:r>
              <a:rPr lang="en-US" altLang="en-US" sz="2800" dirty="0">
                <a:latin typeface="Arial" charset="0"/>
              </a:rPr>
              <a:t>)</a:t>
            </a:r>
          </a:p>
        </p:txBody>
      </p:sp>
      <p:sp>
        <p:nvSpPr>
          <p:cNvPr id="1235973" name="Text Box 1029"/>
          <p:cNvSpPr txBox="1">
            <a:spLocks noChangeArrowheads="1"/>
          </p:cNvSpPr>
          <p:nvPr/>
        </p:nvSpPr>
        <p:spPr bwMode="auto">
          <a:xfrm>
            <a:off x="4572000" y="5791200"/>
            <a:ext cx="3048000" cy="519112"/>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eaLnBrk="1" hangingPunct="1">
              <a:spcBef>
                <a:spcPct val="50000"/>
              </a:spcBef>
            </a:pPr>
            <a:r>
              <a:rPr lang="en-US" sz="2800" dirty="0">
                <a:latin typeface="Arial" charset="0"/>
              </a:rPr>
              <a:t>Day</a:t>
            </a:r>
          </a:p>
        </p:txBody>
      </p:sp>
      <p:sp>
        <p:nvSpPr>
          <p:cNvPr id="8" name="TextBox 7"/>
          <p:cNvSpPr txBox="1"/>
          <p:nvPr/>
        </p:nvSpPr>
        <p:spPr>
          <a:xfrm>
            <a:off x="2514600" y="1724557"/>
            <a:ext cx="7693666" cy="830997"/>
          </a:xfrm>
          <a:prstGeom prst="rect">
            <a:avLst/>
          </a:prstGeom>
          <a:noFill/>
        </p:spPr>
        <p:txBody>
          <a:bodyPr wrap="square" rtlCol="0">
            <a:spAutoFit/>
          </a:bodyPr>
          <a:lstStyle/>
          <a:p>
            <a:r>
              <a:rPr lang="en-US" sz="2400" b="1" i="1" dirty="0">
                <a:solidFill>
                  <a:srgbClr val="996633"/>
                </a:solidFill>
                <a:latin typeface="Calibri" pitchFamily="34" charset="0"/>
              </a:rPr>
              <a:t>Neophobia</a:t>
            </a:r>
            <a:r>
              <a:rPr lang="en-US" sz="2400" i="1" dirty="0">
                <a:latin typeface="Calibri" pitchFamily="34" charset="0"/>
              </a:rPr>
              <a:t> = fear of new things</a:t>
            </a:r>
          </a:p>
          <a:p>
            <a:r>
              <a:rPr lang="en-US" sz="2400" i="1" dirty="0">
                <a:latin typeface="Calibri" pitchFamily="34" charset="0"/>
              </a:rPr>
              <a:t>    Creates low intake of new foods</a:t>
            </a:r>
          </a:p>
        </p:txBody>
      </p:sp>
      <p:cxnSp>
        <p:nvCxnSpPr>
          <p:cNvPr id="10" name="Straight Arrow Connector 9"/>
          <p:cNvCxnSpPr>
            <a:cxnSpLocks/>
          </p:cNvCxnSpPr>
          <p:nvPr/>
        </p:nvCxnSpPr>
        <p:spPr bwMode="auto">
          <a:xfrm flipH="1" flipV="1">
            <a:off x="7772400" y="4939017"/>
            <a:ext cx="630767" cy="699783"/>
          </a:xfrm>
          <a:prstGeom prst="straightConnector1">
            <a:avLst/>
          </a:prstGeom>
          <a:solidFill>
            <a:schemeClr val="accent1"/>
          </a:solidFill>
          <a:ln w="41275" cap="flat" cmpd="sng" algn="ctr">
            <a:solidFill>
              <a:schemeClr val="tx2">
                <a:lumMod val="75000"/>
              </a:schemeClr>
            </a:solidFill>
            <a:prstDash val="solid"/>
            <a:round/>
            <a:headEnd type="none" w="med" len="med"/>
            <a:tailEnd type="arrow"/>
          </a:ln>
          <a:effectLst/>
        </p:spPr>
      </p:cxnSp>
      <p:sp>
        <p:nvSpPr>
          <p:cNvPr id="9" name="TextBox 8"/>
          <p:cNvSpPr txBox="1"/>
          <p:nvPr/>
        </p:nvSpPr>
        <p:spPr>
          <a:xfrm>
            <a:off x="10668000" y="6581001"/>
            <a:ext cx="1447769" cy="276999"/>
          </a:xfrm>
          <a:prstGeom prst="rect">
            <a:avLst/>
          </a:prstGeom>
          <a:noFill/>
        </p:spPr>
        <p:txBody>
          <a:bodyPr wrap="none" rtlCol="0">
            <a:spAutoFit/>
          </a:bodyPr>
          <a:lstStyle/>
          <a:p>
            <a:r>
              <a:rPr lang="en-US" sz="1200" dirty="0">
                <a:solidFill>
                  <a:schemeClr val="bg1"/>
                </a:solidFill>
                <a:latin typeface="Calibri" pitchFamily="34" charset="0"/>
              </a:rPr>
              <a:t>Provenza et al. 1995</a:t>
            </a:r>
          </a:p>
        </p:txBody>
      </p:sp>
      <p:cxnSp>
        <p:nvCxnSpPr>
          <p:cNvPr id="11" name="Straight Arrow Connector 10"/>
          <p:cNvCxnSpPr>
            <a:cxnSpLocks/>
          </p:cNvCxnSpPr>
          <p:nvPr/>
        </p:nvCxnSpPr>
        <p:spPr bwMode="auto">
          <a:xfrm flipH="1">
            <a:off x="2432045" y="2667000"/>
            <a:ext cx="615955" cy="2032314"/>
          </a:xfrm>
          <a:prstGeom prst="straightConnector1">
            <a:avLst/>
          </a:prstGeom>
          <a:solidFill>
            <a:schemeClr val="accent1"/>
          </a:solidFill>
          <a:ln w="41275" cap="flat" cmpd="sng" algn="ctr">
            <a:solidFill>
              <a:schemeClr val="tx2">
                <a:lumMod val="75000"/>
              </a:schemeClr>
            </a:solidFill>
            <a:prstDash val="solid"/>
            <a:round/>
            <a:headEnd type="none" w="med" len="med"/>
            <a:tailEnd type="arrow"/>
          </a:ln>
          <a:effectLst/>
        </p:spPr>
      </p:cxnSp>
      <p:sp>
        <p:nvSpPr>
          <p:cNvPr id="17" name="TextBox 16"/>
          <p:cNvSpPr txBox="1"/>
          <p:nvPr/>
        </p:nvSpPr>
        <p:spPr>
          <a:xfrm>
            <a:off x="7734300" y="5596984"/>
            <a:ext cx="4361154" cy="830997"/>
          </a:xfrm>
          <a:prstGeom prst="rect">
            <a:avLst/>
          </a:prstGeom>
          <a:noFill/>
        </p:spPr>
        <p:txBody>
          <a:bodyPr wrap="square" rtlCol="0">
            <a:spAutoFit/>
          </a:bodyPr>
          <a:lstStyle/>
          <a:p>
            <a:r>
              <a:rPr lang="en-US" sz="2400" i="1" dirty="0">
                <a:solidFill>
                  <a:schemeClr val="accent2">
                    <a:lumMod val="50000"/>
                  </a:schemeClr>
                </a:solidFill>
                <a:latin typeface="Calibri" pitchFamily="34" charset="0"/>
              </a:rPr>
              <a:t>Intake of familiar food can be </a:t>
            </a:r>
            <a:br>
              <a:rPr lang="en-US" sz="2400" i="1" dirty="0">
                <a:solidFill>
                  <a:schemeClr val="accent2">
                    <a:lumMod val="50000"/>
                  </a:schemeClr>
                </a:solidFill>
                <a:latin typeface="Calibri" pitchFamily="34" charset="0"/>
              </a:rPr>
            </a:br>
            <a:r>
              <a:rPr lang="en-US" sz="2400" i="1" dirty="0">
                <a:solidFill>
                  <a:schemeClr val="accent2">
                    <a:lumMod val="50000"/>
                  </a:schemeClr>
                </a:solidFill>
                <a:latin typeface="Calibri" pitchFamily="34" charset="0"/>
              </a:rPr>
              <a:t>decreased with a new flavor</a:t>
            </a:r>
          </a:p>
        </p:txBody>
      </p:sp>
      <p:cxnSp>
        <p:nvCxnSpPr>
          <p:cNvPr id="20" name="Straight Arrow Connector 19"/>
          <p:cNvCxnSpPr>
            <a:cxnSpLocks/>
          </p:cNvCxnSpPr>
          <p:nvPr/>
        </p:nvCxnSpPr>
        <p:spPr bwMode="auto">
          <a:xfrm>
            <a:off x="3352800" y="2667000"/>
            <a:ext cx="0" cy="1894201"/>
          </a:xfrm>
          <a:prstGeom prst="straightConnector1">
            <a:avLst/>
          </a:prstGeom>
          <a:solidFill>
            <a:schemeClr val="accent1"/>
          </a:solidFill>
          <a:ln w="41275" cap="flat" cmpd="sng" algn="ctr">
            <a:solidFill>
              <a:schemeClr val="tx2">
                <a:lumMod val="75000"/>
              </a:schemeClr>
            </a:solidFill>
            <a:prstDash val="solid"/>
            <a:round/>
            <a:headEnd type="none" w="med" len="med"/>
            <a:tailEnd type="arrow"/>
          </a:ln>
          <a:effectLst/>
        </p:spPr>
      </p:cxnSp>
    </p:spTree>
    <p:extLst>
      <p:ext uri="{BB962C8B-B14F-4D97-AF65-F5344CB8AC3E}">
        <p14:creationId xmlns:p14="http://schemas.microsoft.com/office/powerpoint/2010/main" val="2419871330"/>
      </p:ext>
    </p:extLst>
  </p:cSld>
  <p:clrMapOvr>
    <a:masterClrMapping/>
  </p:clrMapOvr>
  <mc:AlternateContent xmlns:mc="http://schemas.openxmlformats.org/markup-compatibility/2006" xmlns:p14="http://schemas.microsoft.com/office/powerpoint/2010/main">
    <mc:Choice Requires="p14">
      <p:transition spd="slow" p14:dur="2000" advTm="54165"/>
    </mc:Choice>
    <mc:Fallback xmlns="">
      <p:transition spd="slow" advTm="5416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7011A3-F7C4-4F6C-B036-EA337F1661CA}"/>
              </a:ext>
            </a:extLst>
          </p:cNvPr>
          <p:cNvSpPr>
            <a:spLocks noGrp="1"/>
          </p:cNvSpPr>
          <p:nvPr>
            <p:ph type="title"/>
          </p:nvPr>
        </p:nvSpPr>
        <p:spPr/>
        <p:txBody>
          <a:bodyPr/>
          <a:lstStyle/>
          <a:p>
            <a:r>
              <a:rPr lang="en-US" dirty="0"/>
              <a:t>Animals Avoid Novel Foods</a:t>
            </a:r>
          </a:p>
        </p:txBody>
      </p:sp>
      <p:sp>
        <p:nvSpPr>
          <p:cNvPr id="10" name="TextBox 9">
            <a:extLst>
              <a:ext uri="{FF2B5EF4-FFF2-40B4-BE49-F238E27FC236}">
                <a16:creationId xmlns:a16="http://schemas.microsoft.com/office/drawing/2014/main" id="{3A46B5F1-F20C-43DF-A0BF-28E49818917F}"/>
              </a:ext>
            </a:extLst>
          </p:cNvPr>
          <p:cNvSpPr txBox="1"/>
          <p:nvPr/>
        </p:nvSpPr>
        <p:spPr>
          <a:xfrm>
            <a:off x="9305483" y="6502400"/>
            <a:ext cx="2648225" cy="338554"/>
          </a:xfrm>
          <a:prstGeom prst="rect">
            <a:avLst/>
          </a:prstGeom>
          <a:noFill/>
        </p:spPr>
        <p:txBody>
          <a:bodyPr wrap="none" rtlCol="0">
            <a:spAutoFit/>
          </a:bodyPr>
          <a:lstStyle/>
          <a:p>
            <a:r>
              <a:rPr lang="en-US" sz="1600" dirty="0">
                <a:solidFill>
                  <a:schemeClr val="bg1"/>
                </a:solidFill>
                <a:hlinkClick r:id="rId6">
                  <a:extLst>
                    <a:ext uri="{A12FA001-AC4F-418D-AE19-62706E023703}">
                      <ahyp:hlinkClr xmlns:ahyp="http://schemas.microsoft.com/office/drawing/2018/hyperlinkcolor" val="tx"/>
                    </a:ext>
                  </a:extLst>
                </a:hlinkClick>
              </a:rPr>
              <a:t>https://youtu.be/hXI4J9f3TZE</a:t>
            </a:r>
            <a:endParaRPr lang="en-US" sz="1600" dirty="0">
              <a:solidFill>
                <a:schemeClr val="bg1"/>
              </a:solidFill>
            </a:endParaRPr>
          </a:p>
        </p:txBody>
      </p:sp>
      <p:pic>
        <p:nvPicPr>
          <p:cNvPr id="5" name="Screen Recording 4">
            <a:hlinkClick r:id="" action="ppaction://media"/>
            <a:extLst>
              <a:ext uri="{FF2B5EF4-FFF2-40B4-BE49-F238E27FC236}">
                <a16:creationId xmlns:a16="http://schemas.microsoft.com/office/drawing/2014/main" id="{3EDCFB01-0EB2-4F55-9121-DFF2605283C1}"/>
              </a:ext>
            </a:extLst>
          </p:cNvPr>
          <p:cNvPicPr>
            <a:picLocks noChangeAspect="1"/>
          </p:cNvPicPr>
          <p:nvPr>
            <a:videoFile r:link="rId2"/>
            <p:extLst>
              <p:ext uri="{DAA4B4D4-6D71-4841-9C94-3DE7FCFB9230}">
                <p14:media xmlns:p14="http://schemas.microsoft.com/office/powerpoint/2010/main" r:embed="rId3">
                  <p14:trim end="2199.5"/>
                </p14:media>
              </p:ext>
            </p:extLst>
          </p:nvPr>
        </p:nvPicPr>
        <p:blipFill>
          <a:blip r:embed="rId7"/>
          <a:stretch>
            <a:fillRect/>
          </a:stretch>
        </p:blipFill>
        <p:spPr>
          <a:xfrm>
            <a:off x="1981199" y="1816101"/>
            <a:ext cx="5791771" cy="4356099"/>
          </a:xfrm>
          <a:prstGeom prst="rect">
            <a:avLst/>
          </a:prstGeom>
        </p:spPr>
      </p:pic>
      <p:sp>
        <p:nvSpPr>
          <p:cNvPr id="7" name="Callout: Down Arrow 6">
            <a:extLst>
              <a:ext uri="{FF2B5EF4-FFF2-40B4-BE49-F238E27FC236}">
                <a16:creationId xmlns:a16="http://schemas.microsoft.com/office/drawing/2014/main" id="{302EAA77-313E-428F-890D-1E7EEC1908C3}"/>
              </a:ext>
            </a:extLst>
          </p:cNvPr>
          <p:cNvSpPr/>
          <p:nvPr/>
        </p:nvSpPr>
        <p:spPr>
          <a:xfrm>
            <a:off x="9906000" y="5120641"/>
            <a:ext cx="1807028" cy="12446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Video Available on </a:t>
            </a:r>
            <a:r>
              <a:rPr lang="en-US" dirty="0" err="1"/>
              <a:t>Youtube</a:t>
            </a:r>
            <a:endParaRPr lang="en-US" dirty="0"/>
          </a:p>
        </p:txBody>
      </p:sp>
    </p:spTree>
    <p:custDataLst>
      <p:tags r:id="rId1"/>
    </p:custDataLst>
    <p:extLst>
      <p:ext uri="{BB962C8B-B14F-4D97-AF65-F5344CB8AC3E}">
        <p14:creationId xmlns:p14="http://schemas.microsoft.com/office/powerpoint/2010/main" val="4275853824"/>
      </p:ext>
    </p:extLst>
  </p:cSld>
  <p:clrMapOvr>
    <a:masterClrMapping/>
  </p:clrMapOvr>
  <p:transition advTm="12396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6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extLst mod="1">
    <p:ext uri="{E180D4A7-C9FB-4DFB-919C-405C955672EB}">
      <p14:showEvtLst xmlns:p14="http://schemas.microsoft.com/office/powerpoint/2010/main">
        <p14:playEvt time="7967" objId="5"/>
        <p14:stopEvt time="121829" objId="5"/>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3"/>
          <p:cNvGraphicFramePr>
            <a:graphicFrameLocks noGrp="1"/>
          </p:cNvGraphicFramePr>
          <p:nvPr>
            <p:ph type="chart" sz="half" idx="1"/>
          </p:nvPr>
        </p:nvGraphicFramePr>
        <p:xfrm>
          <a:off x="2819401" y="1981201"/>
          <a:ext cx="6773333" cy="4618037"/>
        </p:xfrm>
        <a:graphic>
          <a:graphicData uri="http://schemas.openxmlformats.org/drawingml/2006/chart">
            <c:chart xmlns:c="http://schemas.openxmlformats.org/drawingml/2006/chart" xmlns:r="http://schemas.openxmlformats.org/officeDocument/2006/relationships" r:id="rId3"/>
          </a:graphicData>
        </a:graphic>
      </p:graphicFrame>
      <p:sp>
        <p:nvSpPr>
          <p:cNvPr id="1238020" name="Text Box 4"/>
          <p:cNvSpPr txBox="1">
            <a:spLocks noChangeArrowheads="1"/>
          </p:cNvSpPr>
          <p:nvPr/>
        </p:nvSpPr>
        <p:spPr bwMode="auto">
          <a:xfrm rot="16200000">
            <a:off x="879791" y="3577975"/>
            <a:ext cx="3244799" cy="523220"/>
          </a:xfrm>
          <a:prstGeom prst="rect">
            <a:avLst/>
          </a:prstGeom>
          <a:noFill/>
          <a:ln w="12700">
            <a:noFill/>
            <a:miter lim="800000"/>
            <a:headEnd/>
            <a:tailEnd/>
          </a:ln>
          <a:effectLst/>
        </p:spPr>
        <p:txBody>
          <a:bodyPr wrap="none" anchor="ctr">
            <a:spAutoFit/>
          </a:bodyPr>
          <a:lstStyle/>
          <a:p>
            <a:pPr algn="ctr"/>
            <a:r>
              <a:rPr lang="en-US" altLang="en-US" sz="2800" dirty="0">
                <a:latin typeface="Arial" charset="0"/>
              </a:rPr>
              <a:t>Food Intake </a:t>
            </a:r>
            <a:r>
              <a:rPr lang="en-US" altLang="en-US" sz="2400" dirty="0">
                <a:latin typeface="Arial" charset="0"/>
              </a:rPr>
              <a:t>(grams)</a:t>
            </a:r>
            <a:endParaRPr lang="en-US" altLang="en-US" sz="2800" dirty="0">
              <a:latin typeface="Arial" charset="0"/>
            </a:endParaRPr>
          </a:p>
        </p:txBody>
      </p:sp>
      <p:sp>
        <p:nvSpPr>
          <p:cNvPr id="1238021" name="Text Box 5"/>
          <p:cNvSpPr txBox="1">
            <a:spLocks noChangeArrowheads="1"/>
          </p:cNvSpPr>
          <p:nvPr/>
        </p:nvSpPr>
        <p:spPr bwMode="auto">
          <a:xfrm>
            <a:off x="5831060" y="5884800"/>
            <a:ext cx="1422400" cy="519113"/>
          </a:xfrm>
          <a:prstGeom prst="rect">
            <a:avLst/>
          </a:prstGeom>
          <a:noFill/>
          <a:ln w="9525">
            <a:noFill/>
            <a:miter lim="800000"/>
            <a:headEnd/>
            <a:tailEnd/>
          </a:ln>
          <a:effectLst/>
        </p:spPr>
        <p:txBody>
          <a:bodyPr>
            <a:spAutoFit/>
          </a:bodyPr>
          <a:lstStyle/>
          <a:p>
            <a:pPr algn="ctr" eaLnBrk="1" hangingPunct="1">
              <a:spcBef>
                <a:spcPct val="50000"/>
              </a:spcBef>
            </a:pPr>
            <a:r>
              <a:rPr lang="en-US" sz="2800" dirty="0">
                <a:latin typeface="Arial" charset="0"/>
              </a:rPr>
              <a:t>Day</a:t>
            </a:r>
          </a:p>
        </p:txBody>
      </p:sp>
      <p:sp>
        <p:nvSpPr>
          <p:cNvPr id="1238022" name="Text Box 6"/>
          <p:cNvSpPr txBox="1">
            <a:spLocks noChangeArrowheads="1"/>
          </p:cNvSpPr>
          <p:nvPr/>
        </p:nvSpPr>
        <p:spPr bwMode="auto">
          <a:xfrm>
            <a:off x="5706534" y="5100936"/>
            <a:ext cx="1761067" cy="461665"/>
          </a:xfrm>
          <a:prstGeom prst="rect">
            <a:avLst/>
          </a:prstGeom>
          <a:noFill/>
          <a:ln w="9525">
            <a:noFill/>
            <a:miter lim="800000"/>
            <a:headEnd/>
            <a:tailEnd/>
          </a:ln>
          <a:effectLst/>
        </p:spPr>
        <p:txBody>
          <a:bodyPr>
            <a:spAutoFit/>
          </a:bodyPr>
          <a:lstStyle/>
          <a:p>
            <a:pPr eaLnBrk="1" hangingPunct="1">
              <a:spcBef>
                <a:spcPct val="50000"/>
              </a:spcBef>
            </a:pPr>
            <a:r>
              <a:rPr lang="en-US" sz="2400" i="1" dirty="0">
                <a:solidFill>
                  <a:srgbClr val="FF3300"/>
                </a:solidFill>
                <a:latin typeface="Calibri" pitchFamily="34" charset="0"/>
              </a:rPr>
              <a:t>Rye  - novel</a:t>
            </a:r>
          </a:p>
        </p:txBody>
      </p:sp>
      <p:sp>
        <p:nvSpPr>
          <p:cNvPr id="1238023" name="Text Box 7"/>
          <p:cNvSpPr txBox="1">
            <a:spLocks noChangeArrowheads="1"/>
          </p:cNvSpPr>
          <p:nvPr/>
        </p:nvSpPr>
        <p:spPr bwMode="auto">
          <a:xfrm>
            <a:off x="6477001" y="3962401"/>
            <a:ext cx="2573867" cy="461665"/>
          </a:xfrm>
          <a:prstGeom prst="rect">
            <a:avLst/>
          </a:prstGeom>
          <a:noFill/>
          <a:ln w="9525">
            <a:noFill/>
            <a:miter lim="800000"/>
            <a:headEnd/>
            <a:tailEnd/>
          </a:ln>
          <a:effectLst/>
        </p:spPr>
        <p:txBody>
          <a:bodyPr>
            <a:spAutoFit/>
          </a:bodyPr>
          <a:lstStyle/>
          <a:p>
            <a:pPr eaLnBrk="1" hangingPunct="1">
              <a:spcBef>
                <a:spcPct val="50000"/>
              </a:spcBef>
            </a:pPr>
            <a:r>
              <a:rPr lang="en-US" sz="2400" i="1" dirty="0">
                <a:solidFill>
                  <a:srgbClr val="996633"/>
                </a:solidFill>
                <a:latin typeface="Calibri" pitchFamily="34" charset="0"/>
              </a:rPr>
              <a:t>Corn – prior illness</a:t>
            </a:r>
          </a:p>
        </p:txBody>
      </p:sp>
      <p:sp>
        <p:nvSpPr>
          <p:cNvPr id="1238024" name="Text Box 8"/>
          <p:cNvSpPr txBox="1">
            <a:spLocks noChangeArrowheads="1"/>
          </p:cNvSpPr>
          <p:nvPr/>
        </p:nvSpPr>
        <p:spPr bwMode="auto">
          <a:xfrm>
            <a:off x="5181601" y="3200401"/>
            <a:ext cx="1286933" cy="461665"/>
          </a:xfrm>
          <a:prstGeom prst="rect">
            <a:avLst/>
          </a:prstGeom>
          <a:noFill/>
          <a:ln w="9525">
            <a:noFill/>
            <a:miter lim="800000"/>
            <a:headEnd/>
            <a:tailEnd/>
          </a:ln>
          <a:effectLst/>
        </p:spPr>
        <p:txBody>
          <a:bodyPr>
            <a:spAutoFit/>
          </a:bodyPr>
          <a:lstStyle/>
          <a:p>
            <a:pPr algn="ctr" eaLnBrk="1" hangingPunct="1">
              <a:spcBef>
                <a:spcPct val="50000"/>
              </a:spcBef>
            </a:pPr>
            <a:r>
              <a:rPr lang="en-US" sz="2400" i="1" dirty="0">
                <a:solidFill>
                  <a:srgbClr val="00FF00"/>
                </a:solidFill>
                <a:latin typeface="Calibri" pitchFamily="34" charset="0"/>
              </a:rPr>
              <a:t>Alfalfa</a:t>
            </a:r>
          </a:p>
        </p:txBody>
      </p:sp>
      <p:sp>
        <p:nvSpPr>
          <p:cNvPr id="1238025" name="Text Box 9"/>
          <p:cNvSpPr txBox="1">
            <a:spLocks noChangeArrowheads="1"/>
          </p:cNvSpPr>
          <p:nvPr/>
        </p:nvSpPr>
        <p:spPr bwMode="auto">
          <a:xfrm>
            <a:off x="5588001" y="2438401"/>
            <a:ext cx="1286933" cy="461665"/>
          </a:xfrm>
          <a:prstGeom prst="rect">
            <a:avLst/>
          </a:prstGeom>
          <a:noFill/>
          <a:ln w="9525">
            <a:noFill/>
            <a:miter lim="800000"/>
            <a:headEnd/>
            <a:tailEnd/>
          </a:ln>
          <a:effectLst/>
        </p:spPr>
        <p:txBody>
          <a:bodyPr>
            <a:spAutoFit/>
          </a:bodyPr>
          <a:lstStyle/>
          <a:p>
            <a:pPr algn="ctr" eaLnBrk="1" hangingPunct="1">
              <a:spcBef>
                <a:spcPct val="50000"/>
              </a:spcBef>
            </a:pPr>
            <a:r>
              <a:rPr lang="en-US" sz="2400" i="1" dirty="0">
                <a:solidFill>
                  <a:srgbClr val="FF9900"/>
                </a:solidFill>
                <a:latin typeface="Calibri" pitchFamily="34" charset="0"/>
              </a:rPr>
              <a:t>Barley</a:t>
            </a:r>
          </a:p>
        </p:txBody>
      </p:sp>
      <p:sp>
        <p:nvSpPr>
          <p:cNvPr id="1238026" name="Text Box 10"/>
          <p:cNvSpPr txBox="1">
            <a:spLocks noChangeArrowheads="1"/>
          </p:cNvSpPr>
          <p:nvPr/>
        </p:nvSpPr>
        <p:spPr bwMode="auto">
          <a:xfrm>
            <a:off x="4343401" y="2568576"/>
            <a:ext cx="1286933" cy="461665"/>
          </a:xfrm>
          <a:prstGeom prst="rect">
            <a:avLst/>
          </a:prstGeom>
          <a:noFill/>
          <a:ln w="9525">
            <a:noFill/>
            <a:miter lim="800000"/>
            <a:headEnd/>
            <a:tailEnd/>
          </a:ln>
          <a:effectLst/>
        </p:spPr>
        <p:txBody>
          <a:bodyPr>
            <a:spAutoFit/>
          </a:bodyPr>
          <a:lstStyle/>
          <a:p>
            <a:pPr algn="ctr" eaLnBrk="1" hangingPunct="1">
              <a:spcBef>
                <a:spcPct val="50000"/>
              </a:spcBef>
            </a:pPr>
            <a:r>
              <a:rPr lang="en-US" sz="2400" i="1" dirty="0">
                <a:solidFill>
                  <a:srgbClr val="7030A0"/>
                </a:solidFill>
                <a:latin typeface="Calibri" pitchFamily="34" charset="0"/>
              </a:rPr>
              <a:t>Oats</a:t>
            </a:r>
          </a:p>
        </p:txBody>
      </p:sp>
      <p:sp>
        <p:nvSpPr>
          <p:cNvPr id="13" name="TextBox 12"/>
          <p:cNvSpPr txBox="1"/>
          <p:nvPr/>
        </p:nvSpPr>
        <p:spPr>
          <a:xfrm>
            <a:off x="10293997" y="6581001"/>
            <a:ext cx="1850378" cy="276999"/>
          </a:xfrm>
          <a:prstGeom prst="rect">
            <a:avLst/>
          </a:prstGeom>
          <a:noFill/>
        </p:spPr>
        <p:txBody>
          <a:bodyPr wrap="none" rtlCol="0">
            <a:spAutoFit/>
          </a:bodyPr>
          <a:lstStyle/>
          <a:p>
            <a:r>
              <a:rPr lang="en-US" sz="1200" dirty="0">
                <a:solidFill>
                  <a:schemeClr val="bg1"/>
                </a:solidFill>
                <a:latin typeface="Calibri" pitchFamily="34" charset="0"/>
              </a:rPr>
              <a:t>Burritt and Provenza. 1991</a:t>
            </a:r>
          </a:p>
        </p:txBody>
      </p:sp>
      <p:sp>
        <p:nvSpPr>
          <p:cNvPr id="14" name="AutoShape 11"/>
          <p:cNvSpPr>
            <a:spLocks noChangeArrowheads="1"/>
          </p:cNvSpPr>
          <p:nvPr/>
        </p:nvSpPr>
        <p:spPr bwMode="auto">
          <a:xfrm>
            <a:off x="4516439" y="4129088"/>
            <a:ext cx="268287" cy="758825"/>
          </a:xfrm>
          <a:prstGeom prst="upArrow">
            <a:avLst>
              <a:gd name="adj1" fmla="val 50000"/>
              <a:gd name="adj2" fmla="val 70710"/>
            </a:avLst>
          </a:prstGeom>
          <a:solidFill>
            <a:srgbClr val="0000FF"/>
          </a:solidFill>
          <a:ln w="9525">
            <a:solidFill>
              <a:schemeClr val="tx1"/>
            </a:solidFill>
            <a:miter lim="800000"/>
            <a:headEnd/>
            <a:tailEnd/>
          </a:ln>
          <a:effectLst/>
        </p:spPr>
        <p:txBody>
          <a:bodyPr wrap="none" anchor="ctr"/>
          <a:lstStyle/>
          <a:p>
            <a:endParaRPr lang="en-US"/>
          </a:p>
        </p:txBody>
      </p:sp>
      <p:sp>
        <p:nvSpPr>
          <p:cNvPr id="15" name="Text Box 12"/>
          <p:cNvSpPr txBox="1">
            <a:spLocks noChangeArrowheads="1"/>
          </p:cNvSpPr>
          <p:nvPr/>
        </p:nvSpPr>
        <p:spPr bwMode="auto">
          <a:xfrm>
            <a:off x="4343401" y="4891087"/>
            <a:ext cx="511679" cy="369332"/>
          </a:xfrm>
          <a:prstGeom prst="rect">
            <a:avLst/>
          </a:prstGeom>
          <a:noFill/>
          <a:ln w="9525">
            <a:noFill/>
            <a:miter lim="800000"/>
            <a:headEnd/>
            <a:tailEnd/>
          </a:ln>
          <a:effectLst/>
        </p:spPr>
        <p:txBody>
          <a:bodyPr wrap="none">
            <a:spAutoFit/>
          </a:bodyPr>
          <a:lstStyle/>
          <a:p>
            <a:r>
              <a:rPr lang="en-US" dirty="0" err="1"/>
              <a:t>LiCl</a:t>
            </a:r>
            <a:endParaRPr lang="en-US" dirty="0"/>
          </a:p>
        </p:txBody>
      </p:sp>
      <p:sp>
        <p:nvSpPr>
          <p:cNvPr id="3" name="Title 2">
            <a:extLst>
              <a:ext uri="{FF2B5EF4-FFF2-40B4-BE49-F238E27FC236}">
                <a16:creationId xmlns:a16="http://schemas.microsoft.com/office/drawing/2014/main" id="{E5D3EA18-1000-4A25-8949-7584F4238C2E}"/>
              </a:ext>
            </a:extLst>
          </p:cNvPr>
          <p:cNvSpPr>
            <a:spLocks noGrp="1"/>
          </p:cNvSpPr>
          <p:nvPr>
            <p:ph type="title"/>
          </p:nvPr>
        </p:nvSpPr>
        <p:spPr>
          <a:xfrm>
            <a:off x="1219200" y="381000"/>
            <a:ext cx="10363200" cy="1371600"/>
          </a:xfrm>
        </p:spPr>
        <p:txBody>
          <a:bodyPr/>
          <a:lstStyle/>
          <a:p>
            <a:r>
              <a:rPr lang="en-US" dirty="0">
                <a:solidFill>
                  <a:schemeClr val="accent1">
                    <a:lumMod val="75000"/>
                  </a:schemeClr>
                </a:solidFill>
              </a:rPr>
              <a:t>Animals “blame” the novel food</a:t>
            </a:r>
          </a:p>
        </p:txBody>
      </p:sp>
    </p:spTree>
    <p:extLst>
      <p:ext uri="{BB962C8B-B14F-4D97-AF65-F5344CB8AC3E}">
        <p14:creationId xmlns:p14="http://schemas.microsoft.com/office/powerpoint/2010/main" val="3893646472"/>
      </p:ext>
    </p:extLst>
  </p:cSld>
  <p:clrMapOvr>
    <a:masterClrMapping/>
  </p:clrMapOvr>
  <p:transition advTm="6531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33276861"/>
              </p:ext>
            </p:extLst>
          </p:nvPr>
        </p:nvGraphicFramePr>
        <p:xfrm>
          <a:off x="2051413" y="1655328"/>
          <a:ext cx="7467600" cy="507776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740556" y="1731842"/>
            <a:ext cx="8927444" cy="461665"/>
          </a:xfrm>
          <a:prstGeom prst="rect">
            <a:avLst/>
          </a:prstGeom>
          <a:noFill/>
        </p:spPr>
        <p:txBody>
          <a:bodyPr wrap="none" rtlCol="0">
            <a:spAutoFit/>
          </a:bodyPr>
          <a:lstStyle/>
          <a:p>
            <a:r>
              <a:rPr lang="en-US" sz="2400" i="1" dirty="0">
                <a:solidFill>
                  <a:schemeClr val="accent2">
                    <a:lumMod val="50000"/>
                  </a:schemeClr>
                </a:solidFill>
              </a:rPr>
              <a:t>Sheep that did not like cinnamon rice also did not like cinnamon wheat</a:t>
            </a:r>
          </a:p>
        </p:txBody>
      </p:sp>
      <p:sp>
        <p:nvSpPr>
          <p:cNvPr id="5" name="TextBox 4"/>
          <p:cNvSpPr txBox="1"/>
          <p:nvPr/>
        </p:nvSpPr>
        <p:spPr>
          <a:xfrm>
            <a:off x="9801752" y="6456097"/>
            <a:ext cx="2354299" cy="276999"/>
          </a:xfrm>
          <a:prstGeom prst="rect">
            <a:avLst/>
          </a:prstGeom>
          <a:noFill/>
        </p:spPr>
        <p:txBody>
          <a:bodyPr wrap="none" rtlCol="0">
            <a:spAutoFit/>
          </a:bodyPr>
          <a:lstStyle/>
          <a:p>
            <a:r>
              <a:rPr lang="en-US" sz="1200" dirty="0">
                <a:solidFill>
                  <a:schemeClr val="bg1"/>
                </a:solidFill>
                <a:latin typeface="Calibri" pitchFamily="34" charset="0"/>
              </a:rPr>
              <a:t>Launchbaugh and Provenza. 1993</a:t>
            </a:r>
          </a:p>
        </p:txBody>
      </p:sp>
      <p:sp>
        <p:nvSpPr>
          <p:cNvPr id="7" name="Title 6">
            <a:extLst>
              <a:ext uri="{FF2B5EF4-FFF2-40B4-BE49-F238E27FC236}">
                <a16:creationId xmlns:a16="http://schemas.microsoft.com/office/drawing/2014/main" id="{41587C33-F8BE-412D-A3A5-2E722495B43C}"/>
              </a:ext>
            </a:extLst>
          </p:cNvPr>
          <p:cNvSpPr>
            <a:spLocks noGrp="1"/>
          </p:cNvSpPr>
          <p:nvPr>
            <p:ph type="title"/>
          </p:nvPr>
        </p:nvSpPr>
        <p:spPr>
          <a:xfrm>
            <a:off x="1175078" y="281085"/>
            <a:ext cx="10058400" cy="1450757"/>
          </a:xfrm>
        </p:spPr>
        <p:txBody>
          <a:bodyPr/>
          <a:lstStyle/>
          <a:p>
            <a:r>
              <a:rPr lang="en-US" dirty="0"/>
              <a:t>Animals avoid foods similar to foods 	that previously made animal ill.</a:t>
            </a:r>
          </a:p>
        </p:txBody>
      </p:sp>
    </p:spTree>
    <p:extLst>
      <p:ext uri="{BB962C8B-B14F-4D97-AF65-F5344CB8AC3E}">
        <p14:creationId xmlns:p14="http://schemas.microsoft.com/office/powerpoint/2010/main" val="4062082184"/>
      </p:ext>
    </p:extLst>
  </p:cSld>
  <p:clrMapOvr>
    <a:masterClrMapping/>
  </p:clrMapOvr>
  <mc:AlternateContent xmlns:mc="http://schemas.openxmlformats.org/markup-compatibility/2006" xmlns:p14="http://schemas.microsoft.com/office/powerpoint/2010/main">
    <mc:Choice Requires="p14">
      <p:transition spd="slow" p14:dur="2000" advTm="77413"/>
    </mc:Choice>
    <mc:Fallback xmlns="">
      <p:transition spd="slow" advTm="7741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875" name="Rectangle 3"/>
          <p:cNvSpPr>
            <a:spLocks noGrp="1" noChangeArrowheads="1"/>
          </p:cNvSpPr>
          <p:nvPr>
            <p:ph idx="1"/>
          </p:nvPr>
        </p:nvSpPr>
        <p:spPr>
          <a:xfrm>
            <a:off x="990600" y="1737360"/>
            <a:ext cx="8686800" cy="4739640"/>
          </a:xfrm>
        </p:spPr>
        <p:txBody>
          <a:bodyPr/>
          <a:lstStyle/>
          <a:p>
            <a:pPr marL="609600" indent="-609600">
              <a:spcBef>
                <a:spcPts val="0"/>
              </a:spcBef>
              <a:buClr>
                <a:schemeClr val="tx2"/>
              </a:buClr>
            </a:pPr>
            <a:r>
              <a:rPr lang="en-US" dirty="0"/>
              <a:t>Novel </a:t>
            </a:r>
            <a:r>
              <a:rPr lang="en-US" dirty="0" err="1"/>
              <a:t>vs</a:t>
            </a:r>
            <a:r>
              <a:rPr lang="en-US" dirty="0"/>
              <a:t> Familiar Foods</a:t>
            </a:r>
          </a:p>
          <a:p>
            <a:pPr marL="438150" lvl="1" indent="0">
              <a:spcBef>
                <a:spcPts val="0"/>
              </a:spcBef>
              <a:buClr>
                <a:schemeClr val="tx2"/>
              </a:buClr>
              <a:buNone/>
            </a:pPr>
            <a:r>
              <a:rPr lang="en-US" sz="2400" i="1" dirty="0">
                <a:solidFill>
                  <a:schemeClr val="bg1">
                    <a:lumMod val="50000"/>
                  </a:schemeClr>
                </a:solidFill>
              </a:rPr>
              <a:t>	</a:t>
            </a:r>
            <a:r>
              <a:rPr lang="en-US" sz="2400" i="1" dirty="0">
                <a:solidFill>
                  <a:schemeClr val="accent1">
                    <a:lumMod val="75000"/>
                  </a:schemeClr>
                </a:solidFill>
              </a:rPr>
              <a:t>Blame sickness on new foods</a:t>
            </a:r>
          </a:p>
          <a:p>
            <a:pPr marL="609600" indent="-609600">
              <a:spcBef>
                <a:spcPts val="0"/>
              </a:spcBef>
              <a:buClr>
                <a:schemeClr val="tx2"/>
              </a:buClr>
            </a:pPr>
            <a:r>
              <a:rPr lang="en-US" dirty="0"/>
              <a:t>Prior experience</a:t>
            </a:r>
          </a:p>
          <a:p>
            <a:pPr marL="438150" lvl="1" indent="0">
              <a:spcBef>
                <a:spcPts val="0"/>
              </a:spcBef>
              <a:buClr>
                <a:schemeClr val="tx2"/>
              </a:buClr>
              <a:buNone/>
            </a:pPr>
            <a:r>
              <a:rPr lang="en-US" sz="2400" i="1" dirty="0">
                <a:solidFill>
                  <a:schemeClr val="bg1">
                    <a:lumMod val="50000"/>
                  </a:schemeClr>
                </a:solidFill>
              </a:rPr>
              <a:t>	</a:t>
            </a:r>
            <a:r>
              <a:rPr lang="en-US" sz="2400" i="1" dirty="0">
                <a:solidFill>
                  <a:schemeClr val="accent1">
                    <a:lumMod val="75000"/>
                  </a:schemeClr>
                </a:solidFill>
              </a:rPr>
              <a:t>Did this food make animal ill in the past?</a:t>
            </a:r>
          </a:p>
          <a:p>
            <a:pPr marL="609600" indent="-609600">
              <a:spcBef>
                <a:spcPts val="0"/>
              </a:spcBef>
              <a:buClr>
                <a:schemeClr val="tx2"/>
              </a:buClr>
            </a:pPr>
            <a:r>
              <a:rPr lang="en-US" dirty="0"/>
              <a:t>Generalization</a:t>
            </a:r>
          </a:p>
          <a:p>
            <a:pPr marL="438150" lvl="1" indent="0">
              <a:spcBef>
                <a:spcPts val="0"/>
              </a:spcBef>
              <a:buClr>
                <a:schemeClr val="tx2"/>
              </a:buClr>
              <a:buNone/>
            </a:pPr>
            <a:r>
              <a:rPr lang="en-US" sz="2400" i="1" dirty="0">
                <a:solidFill>
                  <a:schemeClr val="bg1">
                    <a:lumMod val="50000"/>
                  </a:schemeClr>
                </a:solidFill>
              </a:rPr>
              <a:t>	</a:t>
            </a:r>
            <a:r>
              <a:rPr lang="en-US" sz="2400" i="1" dirty="0">
                <a:solidFill>
                  <a:schemeClr val="accent1">
                    <a:lumMod val="75000"/>
                  </a:schemeClr>
                </a:solidFill>
              </a:rPr>
              <a:t>Is food similar to foods that made animal sick in the past?</a:t>
            </a:r>
          </a:p>
          <a:p>
            <a:pPr marL="609600" indent="-609600">
              <a:spcBef>
                <a:spcPts val="0"/>
              </a:spcBef>
              <a:buClr>
                <a:schemeClr val="tx2"/>
              </a:buClr>
            </a:pPr>
            <a:r>
              <a:rPr lang="en-US" dirty="0"/>
              <a:t>Amount eaten</a:t>
            </a:r>
          </a:p>
          <a:p>
            <a:pPr marL="438150" lvl="1" indent="0">
              <a:spcBef>
                <a:spcPts val="0"/>
              </a:spcBef>
              <a:buClr>
                <a:schemeClr val="tx2"/>
              </a:buClr>
              <a:buNone/>
            </a:pPr>
            <a:r>
              <a:rPr lang="en-US" sz="2400" i="1" dirty="0">
                <a:solidFill>
                  <a:schemeClr val="bg1">
                    <a:lumMod val="50000"/>
                  </a:schemeClr>
                </a:solidFill>
              </a:rPr>
              <a:t>	</a:t>
            </a:r>
            <a:r>
              <a:rPr lang="en-US" sz="2400" i="1" dirty="0">
                <a:solidFill>
                  <a:schemeClr val="accent1">
                    <a:lumMod val="75000"/>
                  </a:schemeClr>
                </a:solidFill>
              </a:rPr>
              <a:t>Did food make up the bulk of the diet?</a:t>
            </a:r>
          </a:p>
          <a:p>
            <a:pPr marL="609600" indent="-609600">
              <a:spcBef>
                <a:spcPts val="0"/>
              </a:spcBef>
              <a:buClr>
                <a:schemeClr val="tx2"/>
              </a:buClr>
            </a:pPr>
            <a:r>
              <a:rPr lang="en-US" dirty="0"/>
              <a:t>Timing</a:t>
            </a:r>
          </a:p>
          <a:p>
            <a:pPr marL="438150" lvl="1" indent="0">
              <a:spcBef>
                <a:spcPts val="0"/>
              </a:spcBef>
              <a:buClr>
                <a:schemeClr val="tx2"/>
              </a:buClr>
              <a:buNone/>
            </a:pPr>
            <a:r>
              <a:rPr lang="en-US" sz="2400" i="1" dirty="0">
                <a:solidFill>
                  <a:schemeClr val="bg1">
                    <a:lumMod val="50000"/>
                  </a:schemeClr>
                </a:solidFill>
              </a:rPr>
              <a:t>	</a:t>
            </a:r>
            <a:r>
              <a:rPr lang="en-US" sz="2400" i="1" dirty="0">
                <a:solidFill>
                  <a:schemeClr val="accent1">
                    <a:lumMod val="75000"/>
                  </a:schemeClr>
                </a:solidFill>
              </a:rPr>
              <a:t>What was the last food eaten?</a:t>
            </a:r>
          </a:p>
        </p:txBody>
      </p:sp>
      <p:sp>
        <p:nvSpPr>
          <p:cNvPr id="3" name="Title 2">
            <a:extLst>
              <a:ext uri="{FF2B5EF4-FFF2-40B4-BE49-F238E27FC236}">
                <a16:creationId xmlns:a16="http://schemas.microsoft.com/office/drawing/2014/main" id="{C77FB7A7-9D74-413B-A700-B230C7B3BE99}"/>
              </a:ext>
            </a:extLst>
          </p:cNvPr>
          <p:cNvSpPr>
            <a:spLocks noGrp="1"/>
          </p:cNvSpPr>
          <p:nvPr>
            <p:ph type="title"/>
          </p:nvPr>
        </p:nvSpPr>
        <p:spPr>
          <a:xfrm>
            <a:off x="1097280" y="286603"/>
            <a:ext cx="10942320" cy="1450757"/>
          </a:xfrm>
        </p:spPr>
        <p:txBody>
          <a:bodyPr/>
          <a:lstStyle/>
          <a:p>
            <a:r>
              <a:rPr lang="en-US" dirty="0"/>
              <a:t>Novelty is key – but other factors play a role</a:t>
            </a:r>
          </a:p>
        </p:txBody>
      </p:sp>
      <p:grpSp>
        <p:nvGrpSpPr>
          <p:cNvPr id="6" name="Group 5">
            <a:extLst>
              <a:ext uri="{FF2B5EF4-FFF2-40B4-BE49-F238E27FC236}">
                <a16:creationId xmlns:a16="http://schemas.microsoft.com/office/drawing/2014/main" id="{CD27CE12-DC59-4504-9701-261EBD364235}"/>
              </a:ext>
            </a:extLst>
          </p:cNvPr>
          <p:cNvGrpSpPr/>
          <p:nvPr/>
        </p:nvGrpSpPr>
        <p:grpSpPr>
          <a:xfrm>
            <a:off x="9438640" y="1905000"/>
            <a:ext cx="2575560" cy="4334664"/>
            <a:chOff x="9438640" y="1905000"/>
            <a:chExt cx="2575560" cy="4334664"/>
          </a:xfrm>
        </p:grpSpPr>
        <p:pic>
          <p:nvPicPr>
            <p:cNvPr id="4" name="Picture 3" descr="A group of sheep standing on a lush green field&#10;&#10;Description generated with high confidence">
              <a:extLst>
                <a:ext uri="{FF2B5EF4-FFF2-40B4-BE49-F238E27FC236}">
                  <a16:creationId xmlns:a16="http://schemas.microsoft.com/office/drawing/2014/main" id="{475C5578-35DF-486C-BB3D-F49039EA26F4}"/>
                </a:ext>
              </a:extLst>
            </p:cNvPr>
            <p:cNvPicPr>
              <a:picLocks noChangeAspect="1"/>
            </p:cNvPicPr>
            <p:nvPr/>
          </p:nvPicPr>
          <p:blipFill rotWithShape="1">
            <a:blip r:embed="rId3">
              <a:extLst>
                <a:ext uri="{28A0092B-C50C-407E-A947-70E740481C1C}">
                  <a14:useLocalDpi xmlns:a14="http://schemas.microsoft.com/office/drawing/2010/main" val="0"/>
                </a:ext>
              </a:extLst>
            </a:blip>
            <a:srcRect l="31250" r="25000"/>
            <a:stretch/>
          </p:blipFill>
          <p:spPr>
            <a:xfrm>
              <a:off x="9438640" y="1905000"/>
              <a:ext cx="2524760" cy="4328160"/>
            </a:xfrm>
            <a:prstGeom prst="rect">
              <a:avLst/>
            </a:prstGeom>
          </p:spPr>
        </p:pic>
        <p:sp>
          <p:nvSpPr>
            <p:cNvPr id="5" name="TextBox 4">
              <a:extLst>
                <a:ext uri="{FF2B5EF4-FFF2-40B4-BE49-F238E27FC236}">
                  <a16:creationId xmlns:a16="http://schemas.microsoft.com/office/drawing/2014/main" id="{B6909F0B-94B4-4190-8B39-75F9DB3B11E6}"/>
                </a:ext>
              </a:extLst>
            </p:cNvPr>
            <p:cNvSpPr txBox="1"/>
            <p:nvPr/>
          </p:nvSpPr>
          <p:spPr>
            <a:xfrm>
              <a:off x="10866129" y="6008832"/>
              <a:ext cx="1148071" cy="230832"/>
            </a:xfrm>
            <a:prstGeom prst="rect">
              <a:avLst/>
            </a:prstGeom>
            <a:noFill/>
          </p:spPr>
          <p:txBody>
            <a:bodyPr wrap="none" rtlCol="0">
              <a:spAutoFit/>
            </a:bodyPr>
            <a:lstStyle/>
            <a:p>
              <a:r>
                <a:rPr lang="en-US" sz="900" dirty="0">
                  <a:solidFill>
                    <a:schemeClr val="bg1"/>
                  </a:solidFill>
                </a:rPr>
                <a:t>Hanna </a:t>
              </a:r>
              <a:r>
                <a:rPr lang="en-US" sz="900" dirty="0" err="1">
                  <a:solidFill>
                    <a:schemeClr val="bg1"/>
                  </a:solidFill>
                </a:rPr>
                <a:t>Norlin</a:t>
              </a:r>
              <a:r>
                <a:rPr lang="en-US" sz="900" dirty="0">
                  <a:solidFill>
                    <a:schemeClr val="bg1"/>
                  </a:solidFill>
                </a:rPr>
                <a:t> (Flickr)</a:t>
              </a:r>
            </a:p>
          </p:txBody>
        </p:sp>
      </p:grpSp>
    </p:spTree>
    <p:extLst>
      <p:ext uri="{BB962C8B-B14F-4D97-AF65-F5344CB8AC3E}">
        <p14:creationId xmlns:p14="http://schemas.microsoft.com/office/powerpoint/2010/main" val="1760761935"/>
      </p:ext>
    </p:extLst>
  </p:cSld>
  <p:clrMapOvr>
    <a:masterClrMapping/>
  </p:clrMapOvr>
  <mc:AlternateContent xmlns:mc="http://schemas.openxmlformats.org/markup-compatibility/2006" xmlns:p14="http://schemas.microsoft.com/office/powerpoint/2010/main">
    <mc:Choice Requires="p14">
      <p:transition spd="slow" p14:dur="2000" advTm="42988"/>
    </mc:Choice>
    <mc:Fallback xmlns="">
      <p:transition spd="slow" advTm="4298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descr="goat eats blackbrush"/>
          <p:cNvPicPr>
            <a:picLocks noChangeAspect="1" noChangeArrowheads="1"/>
          </p:cNvPicPr>
          <p:nvPr/>
        </p:nvPicPr>
        <p:blipFill>
          <a:blip r:embed="rId3" cstate="screen"/>
          <a:srcRect b="9236"/>
          <a:stretch>
            <a:fillRect/>
          </a:stretch>
        </p:blipFill>
        <p:spPr bwMode="auto">
          <a:xfrm>
            <a:off x="7010400" y="2438400"/>
            <a:ext cx="5020750" cy="3629073"/>
          </a:xfrm>
          <a:prstGeom prst="rect">
            <a:avLst/>
          </a:prstGeom>
          <a:noFill/>
        </p:spPr>
      </p:pic>
      <p:sp>
        <p:nvSpPr>
          <p:cNvPr id="2" name="Title 1">
            <a:extLst>
              <a:ext uri="{FF2B5EF4-FFF2-40B4-BE49-F238E27FC236}">
                <a16:creationId xmlns:a16="http://schemas.microsoft.com/office/drawing/2014/main" id="{86593D45-B38E-4750-BCF4-E8D3E5712EAD}"/>
              </a:ext>
            </a:extLst>
          </p:cNvPr>
          <p:cNvSpPr>
            <a:spLocks noGrp="1"/>
          </p:cNvSpPr>
          <p:nvPr>
            <p:ph type="title"/>
          </p:nvPr>
        </p:nvSpPr>
        <p:spPr/>
        <p:txBody>
          <a:bodyPr/>
          <a:lstStyle/>
          <a:p>
            <a:r>
              <a:rPr lang="en-US" dirty="0"/>
              <a:t>Animals must learn what &amp; </a:t>
            </a:r>
            <a:r>
              <a:rPr lang="en-US" b="1" dirty="0"/>
              <a:t>how</a:t>
            </a:r>
            <a:r>
              <a:rPr lang="en-US" dirty="0"/>
              <a:t> to eat</a:t>
            </a:r>
          </a:p>
        </p:txBody>
      </p:sp>
      <p:sp>
        <p:nvSpPr>
          <p:cNvPr id="6" name="Content Placeholder 5"/>
          <p:cNvSpPr>
            <a:spLocks noGrp="1"/>
          </p:cNvSpPr>
          <p:nvPr>
            <p:ph idx="1"/>
          </p:nvPr>
        </p:nvSpPr>
        <p:spPr/>
        <p:txBody>
          <a:bodyPr/>
          <a:lstStyle/>
          <a:p>
            <a:r>
              <a:rPr lang="en-US" altLang="en-US" dirty="0"/>
              <a:t>Herbivores need to learn </a:t>
            </a:r>
            <a:r>
              <a:rPr lang="en-US" altLang="en-US" b="1" dirty="0"/>
              <a:t>how</a:t>
            </a:r>
            <a:r>
              <a:rPr lang="en-US" altLang="en-US" dirty="0"/>
              <a:t> to eat.</a:t>
            </a:r>
          </a:p>
          <a:p>
            <a:r>
              <a:rPr lang="en-US" altLang="en-US" dirty="0"/>
              <a:t>Develop </a:t>
            </a:r>
            <a:r>
              <a:rPr lang="en-US" altLang="en-US" b="1" dirty="0"/>
              <a:t>Foraging Skills</a:t>
            </a:r>
          </a:p>
          <a:p>
            <a:endParaRPr lang="en-US" dirty="0"/>
          </a:p>
        </p:txBody>
      </p:sp>
    </p:spTree>
    <p:extLst>
      <p:ext uri="{BB962C8B-B14F-4D97-AF65-F5344CB8AC3E}">
        <p14:creationId xmlns:p14="http://schemas.microsoft.com/office/powerpoint/2010/main" val="1846572530"/>
      </p:ext>
    </p:extLst>
  </p:cSld>
  <p:clrMapOvr>
    <a:masterClrMapping/>
  </p:clrMapOvr>
  <mc:AlternateContent xmlns:mc="http://schemas.openxmlformats.org/markup-compatibility/2006" xmlns:p14="http://schemas.microsoft.com/office/powerpoint/2010/main">
    <mc:Choice Requires="p14">
      <p:transition spd="slow" p14:dur="2000" advTm="24335"/>
    </mc:Choice>
    <mc:Fallback xmlns="">
      <p:transition spd="slow" advTm="2433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525000" y="6400800"/>
            <a:ext cx="2540247" cy="307777"/>
          </a:xfrm>
          <a:prstGeom prst="rect">
            <a:avLst/>
          </a:prstGeom>
          <a:noFill/>
        </p:spPr>
        <p:txBody>
          <a:bodyPr wrap="none" rtlCol="0">
            <a:spAutoFit/>
          </a:bodyPr>
          <a:lstStyle/>
          <a:p>
            <a:r>
              <a:rPr lang="en-US" sz="1400" dirty="0">
                <a:solidFill>
                  <a:schemeClr val="bg1"/>
                </a:solidFill>
                <a:latin typeface="Calibri" pitchFamily="34" charset="0"/>
              </a:rPr>
              <a:t>https://youtu.be/1DbUaZ3SHH8</a:t>
            </a:r>
          </a:p>
        </p:txBody>
      </p:sp>
      <p:sp>
        <p:nvSpPr>
          <p:cNvPr id="5" name="Callout: Down Arrow 4">
            <a:extLst>
              <a:ext uri="{FF2B5EF4-FFF2-40B4-BE49-F238E27FC236}">
                <a16:creationId xmlns:a16="http://schemas.microsoft.com/office/drawing/2014/main" id="{0ED07229-DA79-4EF0-9E85-0A66C32ACE13}"/>
              </a:ext>
            </a:extLst>
          </p:cNvPr>
          <p:cNvSpPr/>
          <p:nvPr/>
        </p:nvSpPr>
        <p:spPr>
          <a:xfrm>
            <a:off x="9906000" y="5120641"/>
            <a:ext cx="1807028" cy="12446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Video Available on </a:t>
            </a:r>
            <a:r>
              <a:rPr lang="en-US" dirty="0" err="1"/>
              <a:t>Youtube</a:t>
            </a:r>
            <a:endParaRPr lang="en-US" dirty="0"/>
          </a:p>
        </p:txBody>
      </p:sp>
      <p:sp>
        <p:nvSpPr>
          <p:cNvPr id="3" name="Title 2">
            <a:extLst>
              <a:ext uri="{FF2B5EF4-FFF2-40B4-BE49-F238E27FC236}">
                <a16:creationId xmlns:a16="http://schemas.microsoft.com/office/drawing/2014/main" id="{C5C0A252-5A97-4D3E-8D5B-92CFF116EBC4}"/>
              </a:ext>
            </a:extLst>
          </p:cNvPr>
          <p:cNvSpPr>
            <a:spLocks noGrp="1"/>
          </p:cNvSpPr>
          <p:nvPr>
            <p:ph type="title"/>
          </p:nvPr>
        </p:nvSpPr>
        <p:spPr/>
        <p:txBody>
          <a:bodyPr/>
          <a:lstStyle/>
          <a:p>
            <a:br>
              <a:rPr lang="en-US" dirty="0"/>
            </a:br>
            <a:r>
              <a:rPr lang="en-US" dirty="0"/>
              <a:t>Animals must learn how to eat</a:t>
            </a:r>
          </a:p>
        </p:txBody>
      </p:sp>
      <p:pic>
        <p:nvPicPr>
          <p:cNvPr id="7" name="Screen Recording 6">
            <a:hlinkClick r:id="" action="ppaction://media"/>
            <a:extLst>
              <a:ext uri="{FF2B5EF4-FFF2-40B4-BE49-F238E27FC236}">
                <a16:creationId xmlns:a16="http://schemas.microsoft.com/office/drawing/2014/main" id="{B9EAE135-17D9-4346-96E3-BAC346D7A354}"/>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1752600" y="1869441"/>
            <a:ext cx="5994400" cy="4508500"/>
          </a:xfrm>
          <a:prstGeom prst="rect">
            <a:avLst/>
          </a:prstGeom>
        </p:spPr>
      </p:pic>
    </p:spTree>
    <p:custDataLst>
      <p:tags r:id="rId1"/>
    </p:custDataLst>
    <p:extLst>
      <p:ext uri="{BB962C8B-B14F-4D97-AF65-F5344CB8AC3E}">
        <p14:creationId xmlns:p14="http://schemas.microsoft.com/office/powerpoint/2010/main" val="2482921590"/>
      </p:ext>
    </p:extLst>
  </p:cSld>
  <p:clrMapOvr>
    <a:masterClrMapping/>
  </p:clrMapOvr>
  <mc:AlternateContent xmlns:mc="http://schemas.openxmlformats.org/markup-compatibility/2006" xmlns:p14="http://schemas.microsoft.com/office/powerpoint/2010/main">
    <mc:Choice Requires="p14">
      <p:transition spd="slow" p14:dur="2000" advTm="129865"/>
    </mc:Choice>
    <mc:Fallback xmlns="">
      <p:transition spd="slow" advTm="1298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53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extLst mod="1">
    <p:ext uri="{E180D4A7-C9FB-4DFB-919C-405C955672EB}">
      <p14:showEvtLst xmlns:p14="http://schemas.microsoft.com/office/powerpoint/2010/main">
        <p14:playEvt time="11311" objId="7"/>
        <p14:triggerEvt type="onClick" time="11311" objId="7"/>
        <p14:stopEvt time="127047" objId="7"/>
        <p14:playEvt time="127982" objId="7"/>
        <p14:stopEvt time="129865" objId="7"/>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2114" name="AutoShape 2"/>
          <p:cNvSpPr>
            <a:spLocks noChangeArrowheads="1"/>
          </p:cNvSpPr>
          <p:nvPr/>
        </p:nvSpPr>
        <p:spPr bwMode="auto">
          <a:xfrm rot="2430064">
            <a:off x="7653045" y="4079989"/>
            <a:ext cx="613824" cy="961159"/>
          </a:xfrm>
          <a:prstGeom prst="downArrow">
            <a:avLst>
              <a:gd name="adj1" fmla="val 50000"/>
              <a:gd name="adj2" fmla="val 40000"/>
            </a:avLst>
          </a:prstGeom>
          <a:solidFill>
            <a:srgbClr val="CCFF66"/>
          </a:solidFill>
          <a:ln w="9525">
            <a:solidFill>
              <a:schemeClr val="tx1"/>
            </a:solidFill>
            <a:miter lim="800000"/>
            <a:headEnd/>
            <a:tailEnd/>
          </a:ln>
          <a:effectLst/>
        </p:spPr>
        <p:txBody>
          <a:bodyPr wrap="none" anchor="ctr"/>
          <a:lstStyle/>
          <a:p>
            <a:endParaRPr lang="en-US"/>
          </a:p>
        </p:txBody>
      </p:sp>
      <p:sp>
        <p:nvSpPr>
          <p:cNvPr id="1242115" name="AutoShape 3"/>
          <p:cNvSpPr>
            <a:spLocks noChangeArrowheads="1"/>
          </p:cNvSpPr>
          <p:nvPr/>
        </p:nvSpPr>
        <p:spPr bwMode="auto">
          <a:xfrm rot="18630064">
            <a:off x="4501387" y="4058692"/>
            <a:ext cx="657940" cy="912954"/>
          </a:xfrm>
          <a:prstGeom prst="downArrow">
            <a:avLst>
              <a:gd name="adj1" fmla="val 50000"/>
              <a:gd name="adj2" fmla="val 50625"/>
            </a:avLst>
          </a:prstGeom>
          <a:solidFill>
            <a:srgbClr val="CCFF66"/>
          </a:solidFill>
          <a:ln w="9525">
            <a:solidFill>
              <a:schemeClr val="tx1"/>
            </a:solidFill>
            <a:miter lim="800000"/>
            <a:headEnd/>
            <a:tailEnd/>
          </a:ln>
          <a:effectLst/>
        </p:spPr>
        <p:txBody>
          <a:bodyPr wrap="none" anchor="ctr"/>
          <a:lstStyle/>
          <a:p>
            <a:endParaRPr lang="en-US"/>
          </a:p>
        </p:txBody>
      </p:sp>
      <p:sp>
        <p:nvSpPr>
          <p:cNvPr id="1242116" name="Text Box 4"/>
          <p:cNvSpPr txBox="1">
            <a:spLocks noChangeArrowheads="1"/>
          </p:cNvSpPr>
          <p:nvPr/>
        </p:nvSpPr>
        <p:spPr bwMode="auto">
          <a:xfrm>
            <a:off x="4038600" y="5181601"/>
            <a:ext cx="4279976" cy="1200329"/>
          </a:xfrm>
          <a:prstGeom prst="rect">
            <a:avLst/>
          </a:prstGeom>
          <a:noFill/>
          <a:ln w="9525">
            <a:noFill/>
            <a:miter lim="800000"/>
            <a:headEnd/>
            <a:tailEnd/>
          </a:ln>
          <a:effectLst/>
        </p:spPr>
        <p:txBody>
          <a:bodyPr wrap="square">
            <a:spAutoFit/>
          </a:bodyPr>
          <a:lstStyle/>
          <a:p>
            <a:pPr algn="ctr" eaLnBrk="1" hangingPunct="1"/>
            <a:r>
              <a:rPr lang="en-US" sz="3600" dirty="0">
                <a:latin typeface="Arial" charset="0"/>
              </a:rPr>
              <a:t>Test Ingestion of</a:t>
            </a:r>
            <a:br>
              <a:rPr lang="en-US" sz="3600" dirty="0">
                <a:latin typeface="Arial" charset="0"/>
              </a:rPr>
            </a:br>
            <a:r>
              <a:rPr lang="en-US" sz="3600" dirty="0">
                <a:latin typeface="Arial" charset="0"/>
              </a:rPr>
              <a:t>Grass &amp; Shrub</a:t>
            </a:r>
          </a:p>
        </p:txBody>
      </p:sp>
      <p:grpSp>
        <p:nvGrpSpPr>
          <p:cNvPr id="2" name="Group 46"/>
          <p:cNvGrpSpPr>
            <a:grpSpLocks/>
          </p:cNvGrpSpPr>
          <p:nvPr/>
        </p:nvGrpSpPr>
        <p:grpSpPr bwMode="auto">
          <a:xfrm>
            <a:off x="7481712" y="1822450"/>
            <a:ext cx="1738489" cy="1377951"/>
            <a:chOff x="4049" y="1223"/>
            <a:chExt cx="1384" cy="970"/>
          </a:xfrm>
        </p:grpSpPr>
        <p:pic>
          <p:nvPicPr>
            <p:cNvPr id="1242119" name="Picture 7" descr="3yu1wvqa[1]"/>
            <p:cNvPicPr>
              <a:picLocks noChangeAspect="1" noChangeArrowheads="1"/>
            </p:cNvPicPr>
            <p:nvPr/>
          </p:nvPicPr>
          <p:blipFill>
            <a:blip r:embed="rId3" cstate="screen"/>
            <a:srcRect/>
            <a:stretch>
              <a:fillRect/>
            </a:stretch>
          </p:blipFill>
          <p:spPr bwMode="auto">
            <a:xfrm>
              <a:off x="4049" y="1223"/>
              <a:ext cx="1192" cy="778"/>
            </a:xfrm>
            <a:prstGeom prst="rect">
              <a:avLst/>
            </a:prstGeom>
            <a:noFill/>
          </p:spPr>
        </p:pic>
        <p:pic>
          <p:nvPicPr>
            <p:cNvPr id="1242120" name="Picture 8" descr="3yu1wvqa[1]"/>
            <p:cNvPicPr>
              <a:picLocks noChangeAspect="1" noChangeArrowheads="1"/>
            </p:cNvPicPr>
            <p:nvPr/>
          </p:nvPicPr>
          <p:blipFill>
            <a:blip r:embed="rId3" cstate="screen"/>
            <a:srcRect/>
            <a:stretch>
              <a:fillRect/>
            </a:stretch>
          </p:blipFill>
          <p:spPr bwMode="auto">
            <a:xfrm>
              <a:off x="4145" y="1319"/>
              <a:ext cx="1192" cy="778"/>
            </a:xfrm>
            <a:prstGeom prst="rect">
              <a:avLst/>
            </a:prstGeom>
            <a:noFill/>
          </p:spPr>
        </p:pic>
        <p:pic>
          <p:nvPicPr>
            <p:cNvPr id="1242121" name="Picture 9" descr="3yu1wvqa[1]"/>
            <p:cNvPicPr>
              <a:picLocks noChangeAspect="1" noChangeArrowheads="1"/>
            </p:cNvPicPr>
            <p:nvPr/>
          </p:nvPicPr>
          <p:blipFill>
            <a:blip r:embed="rId3" cstate="screen"/>
            <a:srcRect/>
            <a:stretch>
              <a:fillRect/>
            </a:stretch>
          </p:blipFill>
          <p:spPr bwMode="auto">
            <a:xfrm>
              <a:off x="4241" y="1415"/>
              <a:ext cx="1192" cy="778"/>
            </a:xfrm>
            <a:prstGeom prst="rect">
              <a:avLst/>
            </a:prstGeom>
            <a:noFill/>
          </p:spPr>
        </p:pic>
      </p:grpSp>
      <p:grpSp>
        <p:nvGrpSpPr>
          <p:cNvPr id="3" name="Group 47"/>
          <p:cNvGrpSpPr>
            <a:grpSpLocks/>
          </p:cNvGrpSpPr>
          <p:nvPr/>
        </p:nvGrpSpPr>
        <p:grpSpPr bwMode="auto">
          <a:xfrm flipH="1">
            <a:off x="3214512" y="1898650"/>
            <a:ext cx="1738489" cy="1377951"/>
            <a:chOff x="4049" y="1223"/>
            <a:chExt cx="1384" cy="970"/>
          </a:xfrm>
        </p:grpSpPr>
        <p:pic>
          <p:nvPicPr>
            <p:cNvPr id="1242160" name="Picture 48" descr="3yu1wvqa[1]"/>
            <p:cNvPicPr>
              <a:picLocks noChangeAspect="1" noChangeArrowheads="1"/>
            </p:cNvPicPr>
            <p:nvPr/>
          </p:nvPicPr>
          <p:blipFill>
            <a:blip r:embed="rId3" cstate="screen"/>
            <a:srcRect/>
            <a:stretch>
              <a:fillRect/>
            </a:stretch>
          </p:blipFill>
          <p:spPr bwMode="auto">
            <a:xfrm>
              <a:off x="4049" y="1223"/>
              <a:ext cx="1192" cy="778"/>
            </a:xfrm>
            <a:prstGeom prst="rect">
              <a:avLst/>
            </a:prstGeom>
            <a:noFill/>
          </p:spPr>
        </p:pic>
        <p:pic>
          <p:nvPicPr>
            <p:cNvPr id="1242161" name="Picture 49" descr="3yu1wvqa[1]"/>
            <p:cNvPicPr>
              <a:picLocks noChangeAspect="1" noChangeArrowheads="1"/>
            </p:cNvPicPr>
            <p:nvPr/>
          </p:nvPicPr>
          <p:blipFill>
            <a:blip r:embed="rId3" cstate="screen"/>
            <a:srcRect/>
            <a:stretch>
              <a:fillRect/>
            </a:stretch>
          </p:blipFill>
          <p:spPr bwMode="auto">
            <a:xfrm>
              <a:off x="4145" y="1319"/>
              <a:ext cx="1192" cy="778"/>
            </a:xfrm>
            <a:prstGeom prst="rect">
              <a:avLst/>
            </a:prstGeom>
            <a:noFill/>
          </p:spPr>
        </p:pic>
        <p:pic>
          <p:nvPicPr>
            <p:cNvPr id="1242162" name="Picture 50" descr="3yu1wvqa[1]"/>
            <p:cNvPicPr>
              <a:picLocks noChangeAspect="1" noChangeArrowheads="1"/>
            </p:cNvPicPr>
            <p:nvPr/>
          </p:nvPicPr>
          <p:blipFill>
            <a:blip r:embed="rId3" cstate="screen"/>
            <a:srcRect/>
            <a:stretch>
              <a:fillRect/>
            </a:stretch>
          </p:blipFill>
          <p:spPr bwMode="auto">
            <a:xfrm>
              <a:off x="4241" y="1415"/>
              <a:ext cx="1192" cy="778"/>
            </a:xfrm>
            <a:prstGeom prst="rect">
              <a:avLst/>
            </a:prstGeom>
            <a:noFill/>
          </p:spPr>
        </p:pic>
      </p:grpSp>
      <p:sp>
        <p:nvSpPr>
          <p:cNvPr id="1242163" name="Text Box 51"/>
          <p:cNvSpPr txBox="1">
            <a:spLocks noChangeArrowheads="1"/>
          </p:cNvSpPr>
          <p:nvPr/>
        </p:nvSpPr>
        <p:spPr bwMode="auto">
          <a:xfrm>
            <a:off x="7696201" y="3298448"/>
            <a:ext cx="1483967" cy="892552"/>
          </a:xfrm>
          <a:prstGeom prst="rect">
            <a:avLst/>
          </a:prstGeom>
          <a:noFill/>
          <a:ln w="9525">
            <a:noFill/>
            <a:miter lim="800000"/>
            <a:headEnd/>
            <a:tailEnd/>
          </a:ln>
          <a:effectLst/>
        </p:spPr>
        <p:txBody>
          <a:bodyPr wrap="square">
            <a:spAutoFit/>
          </a:bodyPr>
          <a:lstStyle/>
          <a:p>
            <a:pPr algn="ctr"/>
            <a:r>
              <a:rPr lang="en-US" sz="3600" dirty="0">
                <a:solidFill>
                  <a:srgbClr val="996633"/>
                </a:solidFill>
              </a:rPr>
              <a:t>Shrub</a:t>
            </a:r>
          </a:p>
          <a:p>
            <a:pPr algn="ctr"/>
            <a:r>
              <a:rPr lang="en-US" sz="1600" dirty="0">
                <a:solidFill>
                  <a:srgbClr val="996633"/>
                </a:solidFill>
              </a:rPr>
              <a:t>(Serviceberry)</a:t>
            </a:r>
          </a:p>
        </p:txBody>
      </p:sp>
      <p:sp>
        <p:nvSpPr>
          <p:cNvPr id="1242165" name="Text Box 53"/>
          <p:cNvSpPr txBox="1">
            <a:spLocks noChangeArrowheads="1"/>
          </p:cNvSpPr>
          <p:nvPr/>
        </p:nvSpPr>
        <p:spPr bwMode="auto">
          <a:xfrm>
            <a:off x="3031924" y="3264270"/>
            <a:ext cx="2073476" cy="892552"/>
          </a:xfrm>
          <a:prstGeom prst="rect">
            <a:avLst/>
          </a:prstGeom>
          <a:noFill/>
          <a:ln w="9525">
            <a:noFill/>
            <a:miter lim="800000"/>
            <a:headEnd/>
            <a:tailEnd/>
          </a:ln>
          <a:effectLst/>
        </p:spPr>
        <p:txBody>
          <a:bodyPr wrap="square">
            <a:spAutoFit/>
          </a:bodyPr>
          <a:lstStyle/>
          <a:p>
            <a:pPr algn="ctr"/>
            <a:r>
              <a:rPr lang="en-US" sz="3600" dirty="0">
                <a:solidFill>
                  <a:srgbClr val="996633"/>
                </a:solidFill>
              </a:rPr>
              <a:t>Grass</a:t>
            </a:r>
          </a:p>
          <a:p>
            <a:pPr algn="ctr"/>
            <a:r>
              <a:rPr lang="en-US" sz="1600" dirty="0">
                <a:solidFill>
                  <a:srgbClr val="996633"/>
                </a:solidFill>
              </a:rPr>
              <a:t>(Crested Wheatgrass)</a:t>
            </a:r>
          </a:p>
        </p:txBody>
      </p:sp>
      <p:sp>
        <p:nvSpPr>
          <p:cNvPr id="17" name="Title 16"/>
          <p:cNvSpPr>
            <a:spLocks noGrp="1"/>
          </p:cNvSpPr>
          <p:nvPr>
            <p:ph type="title"/>
          </p:nvPr>
        </p:nvSpPr>
        <p:spPr>
          <a:xfrm>
            <a:off x="1981200" y="609600"/>
            <a:ext cx="8229600" cy="1143000"/>
          </a:xfrm>
        </p:spPr>
        <p:txBody>
          <a:bodyPr/>
          <a:lstStyle/>
          <a:p>
            <a:r>
              <a:rPr lang="en-US" dirty="0">
                <a:latin typeface="+mj-lt"/>
              </a:rPr>
              <a:t>Foraging Skills</a:t>
            </a:r>
          </a:p>
        </p:txBody>
      </p:sp>
      <p:sp>
        <p:nvSpPr>
          <p:cNvPr id="16" name="TextBox 15"/>
          <p:cNvSpPr txBox="1"/>
          <p:nvPr/>
        </p:nvSpPr>
        <p:spPr>
          <a:xfrm>
            <a:off x="10644050" y="6477000"/>
            <a:ext cx="1471750" cy="307777"/>
          </a:xfrm>
          <a:prstGeom prst="rect">
            <a:avLst/>
          </a:prstGeom>
          <a:noFill/>
        </p:spPr>
        <p:txBody>
          <a:bodyPr wrap="none" rtlCol="0">
            <a:spAutoFit/>
          </a:bodyPr>
          <a:lstStyle/>
          <a:p>
            <a:r>
              <a:rPr lang="en-US" sz="1400" dirty="0">
                <a:solidFill>
                  <a:schemeClr val="bg1"/>
                </a:solidFill>
                <a:latin typeface="Calibri" pitchFamily="34" charset="0"/>
              </a:rPr>
              <a:t>Flores et al. 1989 </a:t>
            </a:r>
          </a:p>
        </p:txBody>
      </p:sp>
    </p:spTree>
    <p:extLst>
      <p:ext uri="{BB962C8B-B14F-4D97-AF65-F5344CB8AC3E}">
        <p14:creationId xmlns:p14="http://schemas.microsoft.com/office/powerpoint/2010/main" val="1927692296"/>
      </p:ext>
    </p:extLst>
  </p:cSld>
  <p:clrMapOvr>
    <a:masterClrMapping/>
  </p:clrMapOvr>
  <p:transition spd="slow" advTm="40275"/>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250EC01-E885-4184-A405-59B639215007}"/>
              </a:ext>
            </a:extLst>
          </p:cNvPr>
          <p:cNvSpPr>
            <a:spLocks noGrp="1"/>
          </p:cNvSpPr>
          <p:nvPr>
            <p:ph type="title"/>
          </p:nvPr>
        </p:nvSpPr>
        <p:spPr/>
        <p:txBody>
          <a:bodyPr/>
          <a:lstStyle/>
          <a:p>
            <a:r>
              <a:rPr lang="en-US" dirty="0"/>
              <a:t>Foraging Skills</a:t>
            </a:r>
          </a:p>
        </p:txBody>
      </p:sp>
      <p:graphicFrame>
        <p:nvGraphicFramePr>
          <p:cNvPr id="4" name="Object 3"/>
          <p:cNvGraphicFramePr>
            <a:graphicFrameLocks noGrp="1" noChangeAspect="1"/>
          </p:cNvGraphicFramePr>
          <p:nvPr>
            <p:ph idx="1"/>
            <p:extLst>
              <p:ext uri="{D42A27DB-BD31-4B8C-83A1-F6EECF244321}">
                <p14:modId xmlns:p14="http://schemas.microsoft.com/office/powerpoint/2010/main" val="2402604802"/>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638800" y="5716281"/>
            <a:ext cx="2122632" cy="523220"/>
          </a:xfrm>
          <a:prstGeom prst="rect">
            <a:avLst/>
          </a:prstGeom>
          <a:noFill/>
        </p:spPr>
        <p:txBody>
          <a:bodyPr wrap="none" rtlCol="0">
            <a:spAutoFit/>
          </a:bodyPr>
          <a:lstStyle/>
          <a:p>
            <a:r>
              <a:rPr lang="en-US" sz="2800" dirty="0"/>
              <a:t>Plant Offered</a:t>
            </a:r>
          </a:p>
        </p:txBody>
      </p:sp>
      <p:sp>
        <p:nvSpPr>
          <p:cNvPr id="9" name="TextBox 8">
            <a:extLst>
              <a:ext uri="{FF2B5EF4-FFF2-40B4-BE49-F238E27FC236}">
                <a16:creationId xmlns:a16="http://schemas.microsoft.com/office/drawing/2014/main" id="{CB1915F2-DF6F-454B-A3A8-3DCCD1A09E8D}"/>
              </a:ext>
            </a:extLst>
          </p:cNvPr>
          <p:cNvSpPr txBox="1"/>
          <p:nvPr/>
        </p:nvSpPr>
        <p:spPr>
          <a:xfrm>
            <a:off x="10644050" y="6477000"/>
            <a:ext cx="1471750" cy="307777"/>
          </a:xfrm>
          <a:prstGeom prst="rect">
            <a:avLst/>
          </a:prstGeom>
          <a:noFill/>
        </p:spPr>
        <p:txBody>
          <a:bodyPr wrap="none" rtlCol="0">
            <a:spAutoFit/>
          </a:bodyPr>
          <a:lstStyle/>
          <a:p>
            <a:r>
              <a:rPr lang="en-US" sz="1400" dirty="0">
                <a:solidFill>
                  <a:schemeClr val="bg1"/>
                </a:solidFill>
                <a:latin typeface="Calibri" pitchFamily="34" charset="0"/>
              </a:rPr>
              <a:t>Flores et al. 1989 </a:t>
            </a:r>
          </a:p>
        </p:txBody>
      </p:sp>
    </p:spTree>
    <p:extLst>
      <p:ext uri="{BB962C8B-B14F-4D97-AF65-F5344CB8AC3E}">
        <p14:creationId xmlns:p14="http://schemas.microsoft.com/office/powerpoint/2010/main" val="1029919740"/>
      </p:ext>
    </p:extLst>
  </p:cSld>
  <p:clrMapOvr>
    <a:masterClrMapping/>
  </p:clrMapOvr>
  <mc:AlternateContent xmlns:mc="http://schemas.openxmlformats.org/markup-compatibility/2006" xmlns:p14="http://schemas.microsoft.com/office/powerpoint/2010/main">
    <mc:Choice Requires="p14">
      <p:transition spd="slow" p14:dur="2000" advTm="44542"/>
    </mc:Choice>
    <mc:Fallback xmlns="">
      <p:transition spd="slow" advTm="4454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490" name="Rectangle 2050"/>
          <p:cNvSpPr>
            <a:spLocks noGrp="1" noChangeArrowheads="1"/>
          </p:cNvSpPr>
          <p:nvPr>
            <p:ph type="subTitle" idx="1"/>
          </p:nvPr>
        </p:nvSpPr>
        <p:spPr>
          <a:xfrm>
            <a:off x="2514600" y="4499626"/>
            <a:ext cx="8153400" cy="1123304"/>
          </a:xfrm>
          <a:effectLst/>
        </p:spPr>
        <p:txBody>
          <a:bodyPr>
            <a:normAutofit/>
          </a:bodyPr>
          <a:lstStyle/>
          <a:p>
            <a:r>
              <a:rPr lang="en-US" altLang="en-US" sz="7200" dirty="0">
                <a:solidFill>
                  <a:schemeClr val="accent6">
                    <a:lumMod val="50000"/>
                  </a:schemeClr>
                </a:solidFill>
                <a:latin typeface="Calibri" pitchFamily="34" charset="0"/>
              </a:rPr>
              <a:t>www.BEHAVE.net</a:t>
            </a:r>
          </a:p>
        </p:txBody>
      </p:sp>
      <p:pic>
        <p:nvPicPr>
          <p:cNvPr id="959492" name="Picture 2052" descr="BEHAVE_logo"/>
          <p:cNvPicPr>
            <a:picLocks noChangeAspect="1" noChangeArrowheads="1"/>
          </p:cNvPicPr>
          <p:nvPr/>
        </p:nvPicPr>
        <p:blipFill>
          <a:blip r:embed="rId3" cstate="screen"/>
          <a:srcRect/>
          <a:stretch>
            <a:fillRect/>
          </a:stretch>
        </p:blipFill>
        <p:spPr bwMode="auto">
          <a:xfrm>
            <a:off x="4512485" y="304800"/>
            <a:ext cx="3409122" cy="3749154"/>
          </a:xfrm>
          <a:prstGeom prst="rect">
            <a:avLst/>
          </a:prstGeom>
          <a:noFill/>
        </p:spPr>
      </p:pic>
    </p:spTree>
    <p:extLst>
      <p:ext uri="{BB962C8B-B14F-4D97-AF65-F5344CB8AC3E}">
        <p14:creationId xmlns:p14="http://schemas.microsoft.com/office/powerpoint/2010/main" val="35452373"/>
      </p:ext>
    </p:extLst>
  </p:cSld>
  <p:clrMapOvr>
    <a:masterClrMapping/>
  </p:clrMapOvr>
  <mc:AlternateContent xmlns:mc="http://schemas.openxmlformats.org/markup-compatibility/2006" xmlns:p14="http://schemas.microsoft.com/office/powerpoint/2010/main">
    <mc:Choice Requires="p14">
      <p:transition spd="slow" p14:dur="2000" advTm="10990"/>
    </mc:Choice>
    <mc:Fallback xmlns="">
      <p:transition spd="slow" advTm="1099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73480" y="1828800"/>
            <a:ext cx="9982200" cy="4267200"/>
          </a:xfrm>
          <a:solidFill>
            <a:schemeClr val="bg1"/>
          </a:solidFill>
        </p:spPr>
        <p:txBody>
          <a:bodyPr>
            <a:normAutofit/>
          </a:bodyPr>
          <a:lstStyle/>
          <a:p>
            <a:pPr marL="228600" indent="-228600">
              <a:spcBef>
                <a:spcPts val="0"/>
              </a:spcBef>
              <a:spcAft>
                <a:spcPts val="1200"/>
              </a:spcAft>
            </a:pPr>
            <a:r>
              <a:rPr lang="en-US" sz="2400" dirty="0"/>
              <a:t>Burritt, E.A. and F.D. Provenza. 1991. Ability of lambs to learn with a delay between food ingestion and consequences given meals containing novel and familiar foods. Appl. Anim. </a:t>
            </a:r>
            <a:r>
              <a:rPr lang="en-US" sz="2400" dirty="0" err="1"/>
              <a:t>Behav</a:t>
            </a:r>
            <a:r>
              <a:rPr lang="en-US" sz="2400" dirty="0"/>
              <a:t>. Sci. 32:179-189. </a:t>
            </a:r>
          </a:p>
          <a:p>
            <a:pPr marL="228600" indent="-228600">
              <a:spcBef>
                <a:spcPts val="0"/>
              </a:spcBef>
              <a:spcAft>
                <a:spcPts val="1200"/>
              </a:spcAft>
            </a:pPr>
            <a:r>
              <a:rPr lang="en-US" sz="2400" dirty="0"/>
              <a:t>Flores, E. R., Provenza, F. D., &amp; </a:t>
            </a:r>
            <a:r>
              <a:rPr lang="en-US" sz="2400" dirty="0" err="1"/>
              <a:t>Balph</a:t>
            </a:r>
            <a:r>
              <a:rPr lang="en-US" sz="2400" dirty="0"/>
              <a:t>, D. F. 1989. Role of experience in the development of foraging skills of lambs browsing the shrub serviceberry. Appl. Anim. </a:t>
            </a:r>
            <a:r>
              <a:rPr lang="en-US" sz="2400" dirty="0" err="1"/>
              <a:t>Behav</a:t>
            </a:r>
            <a:r>
              <a:rPr lang="en-US" sz="2400" dirty="0"/>
              <a:t>. Sci. 23:271-278.</a:t>
            </a:r>
          </a:p>
          <a:p>
            <a:pPr marL="228600" indent="-228600">
              <a:spcBef>
                <a:spcPts val="0"/>
              </a:spcBef>
              <a:spcAft>
                <a:spcPts val="1200"/>
              </a:spcAft>
            </a:pPr>
            <a:r>
              <a:rPr lang="en-US" sz="2400" dirty="0"/>
              <a:t>Launchbaugh, K. L., &amp; Provenza, F. D. (1993). Can plants practice mimicry to avoid grazing by mammalian herbivores?. Oikos 501-504</a:t>
            </a:r>
          </a:p>
          <a:p>
            <a:pPr marL="228600" indent="-228600">
              <a:spcBef>
                <a:spcPts val="0"/>
              </a:spcBef>
              <a:spcAft>
                <a:spcPts val="1200"/>
              </a:spcAft>
            </a:pPr>
            <a:r>
              <a:rPr lang="en-US" sz="2400" dirty="0"/>
              <a:t>Provenza, F.D., J.J. Lynch and C.D. Cheney. 1995. Effects of flavor and food restrictions on the response of sheep to novel foods. Appl. Anim. </a:t>
            </a:r>
            <a:r>
              <a:rPr lang="en-US" sz="2400" dirty="0" err="1"/>
              <a:t>Behav</a:t>
            </a:r>
            <a:r>
              <a:rPr lang="en-US" sz="2400" dirty="0"/>
              <a:t>. Sci. 43:83-93. </a:t>
            </a:r>
          </a:p>
        </p:txBody>
      </p:sp>
      <p:sp>
        <p:nvSpPr>
          <p:cNvPr id="3" name="Title 2">
            <a:extLst>
              <a:ext uri="{FF2B5EF4-FFF2-40B4-BE49-F238E27FC236}">
                <a16:creationId xmlns:a16="http://schemas.microsoft.com/office/drawing/2014/main" id="{C13E6F6F-07C3-4D27-B103-A35BE0139F32}"/>
              </a:ext>
            </a:extLst>
          </p:cNvPr>
          <p:cNvSpPr>
            <a:spLocks noGrp="1"/>
          </p:cNvSpPr>
          <p:nvPr>
            <p:ph type="title"/>
          </p:nvPr>
        </p:nvSpPr>
        <p:spPr/>
        <p:txBody>
          <a:bodyPr/>
          <a:lstStyle/>
          <a:p>
            <a:r>
              <a:rPr lang="en-US" dirty="0"/>
              <a:t>References</a:t>
            </a:r>
          </a:p>
        </p:txBody>
      </p:sp>
    </p:spTree>
    <p:extLst>
      <p:ext uri="{BB962C8B-B14F-4D97-AF65-F5344CB8AC3E}">
        <p14:creationId xmlns:p14="http://schemas.microsoft.com/office/powerpoint/2010/main" val="1504514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1052366" cy="3566160"/>
          </a:xfrm>
        </p:spPr>
        <p:txBody>
          <a:bodyPr>
            <a:normAutofit/>
          </a:bodyPr>
          <a:lstStyle/>
          <a:p>
            <a:pPr eaLnBrk="1" hangingPunct="1"/>
            <a:r>
              <a:rPr lang="en-US" dirty="0"/>
              <a:t>Diet Selection </a:t>
            </a:r>
            <a:r>
              <a:rPr lang="en-US" sz="6600" dirty="0"/>
              <a:t>– New Foods</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grpSp>
        <p:nvGrpSpPr>
          <p:cNvPr id="24" name="Group 23">
            <a:extLst>
              <a:ext uri="{FF2B5EF4-FFF2-40B4-BE49-F238E27FC236}">
                <a16:creationId xmlns:a16="http://schemas.microsoft.com/office/drawing/2014/main" id="{E30B7F4D-B525-4EC7-A881-8B7DE401476D}"/>
              </a:ext>
            </a:extLst>
          </p:cNvPr>
          <p:cNvGrpSpPr/>
          <p:nvPr/>
        </p:nvGrpSpPr>
        <p:grpSpPr>
          <a:xfrm>
            <a:off x="7947063" y="655254"/>
            <a:ext cx="3543568" cy="2451822"/>
            <a:chOff x="7947063" y="655254"/>
            <a:chExt cx="3543568" cy="2451822"/>
          </a:xfrm>
        </p:grpSpPr>
        <p:pic>
          <p:nvPicPr>
            <p:cNvPr id="12" name="Picture 11" descr="A group of deer standing on a dry grass field&#10;&#10;Description generated with very high confidence">
              <a:extLst>
                <a:ext uri="{FF2B5EF4-FFF2-40B4-BE49-F238E27FC236}">
                  <a16:creationId xmlns:a16="http://schemas.microsoft.com/office/drawing/2014/main" id="{A5AD6719-3CB6-4F9A-A75A-6043DB50A2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7063" y="655254"/>
              <a:ext cx="3511421" cy="2451822"/>
            </a:xfrm>
            <a:prstGeom prst="rect">
              <a:avLst/>
            </a:prstGeom>
          </p:spPr>
        </p:pic>
        <p:sp>
          <p:nvSpPr>
            <p:cNvPr id="20" name="TextBox 19">
              <a:extLst>
                <a:ext uri="{FF2B5EF4-FFF2-40B4-BE49-F238E27FC236}">
                  <a16:creationId xmlns:a16="http://schemas.microsoft.com/office/drawing/2014/main" id="{F7AB8ACA-45A3-4A0C-AD1B-B4FE39430CE0}"/>
                </a:ext>
              </a:extLst>
            </p:cNvPr>
            <p:cNvSpPr txBox="1"/>
            <p:nvPr/>
          </p:nvSpPr>
          <p:spPr>
            <a:xfrm>
              <a:off x="10440343" y="2859808"/>
              <a:ext cx="1050288" cy="230832"/>
            </a:xfrm>
            <a:prstGeom prst="rect">
              <a:avLst/>
            </a:prstGeom>
            <a:noFill/>
          </p:spPr>
          <p:txBody>
            <a:bodyPr wrap="none" rtlCol="0">
              <a:spAutoFit/>
            </a:bodyPr>
            <a:lstStyle/>
            <a:p>
              <a:r>
                <a:rPr lang="en-US" sz="900" dirty="0">
                  <a:solidFill>
                    <a:schemeClr val="bg1"/>
                  </a:solidFill>
                </a:rPr>
                <a:t>Rich Keen(USFWS)</a:t>
              </a:r>
            </a:p>
          </p:txBody>
        </p:sp>
      </p:grpSp>
      <p:grpSp>
        <p:nvGrpSpPr>
          <p:cNvPr id="21" name="Group 20">
            <a:extLst>
              <a:ext uri="{FF2B5EF4-FFF2-40B4-BE49-F238E27FC236}">
                <a16:creationId xmlns:a16="http://schemas.microsoft.com/office/drawing/2014/main" id="{9E4A6E22-4E92-4711-B5C7-745C9254B406}"/>
              </a:ext>
            </a:extLst>
          </p:cNvPr>
          <p:cNvGrpSpPr/>
          <p:nvPr/>
        </p:nvGrpSpPr>
        <p:grpSpPr>
          <a:xfrm>
            <a:off x="4648253" y="670908"/>
            <a:ext cx="3327271" cy="2424476"/>
            <a:chOff x="4648253" y="670908"/>
            <a:chExt cx="3327271" cy="2424476"/>
          </a:xfrm>
        </p:grpSpPr>
        <p:pic>
          <p:nvPicPr>
            <p:cNvPr id="15" name="Picture 14" descr="A brown horse grazing on a dry grass field&#10;&#10;Description generated with very high confidence">
              <a:extLst>
                <a:ext uri="{FF2B5EF4-FFF2-40B4-BE49-F238E27FC236}">
                  <a16:creationId xmlns:a16="http://schemas.microsoft.com/office/drawing/2014/main" id="{5A9C7E64-E93E-448C-A620-5A5E8D649C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8253" y="670908"/>
              <a:ext cx="3266663" cy="2424476"/>
            </a:xfrm>
            <a:prstGeom prst="rect">
              <a:avLst/>
            </a:prstGeom>
          </p:spPr>
        </p:pic>
        <p:sp>
          <p:nvSpPr>
            <p:cNvPr id="23" name="TextBox 22">
              <a:extLst>
                <a:ext uri="{FF2B5EF4-FFF2-40B4-BE49-F238E27FC236}">
                  <a16:creationId xmlns:a16="http://schemas.microsoft.com/office/drawing/2014/main" id="{0A81FB58-6056-49B9-93EF-999D359F391D}"/>
                </a:ext>
              </a:extLst>
            </p:cNvPr>
            <p:cNvSpPr txBox="1"/>
            <p:nvPr/>
          </p:nvSpPr>
          <p:spPr>
            <a:xfrm>
              <a:off x="6477826" y="2853487"/>
              <a:ext cx="1497698" cy="230832"/>
            </a:xfrm>
            <a:prstGeom prst="rect">
              <a:avLst/>
            </a:prstGeom>
            <a:noFill/>
          </p:spPr>
          <p:txBody>
            <a:bodyPr wrap="square" rtlCol="0">
              <a:spAutoFit/>
            </a:bodyPr>
            <a:lstStyle/>
            <a:p>
              <a:r>
                <a:rPr lang="en-US" sz="900" dirty="0">
                  <a:solidFill>
                    <a:schemeClr val="bg1"/>
                  </a:solidFill>
                </a:rPr>
                <a:t>Erik Charlton ( Snow Ranch)</a:t>
              </a:r>
            </a:p>
          </p:txBody>
        </p:sp>
      </p:grpSp>
      <p:grpSp>
        <p:nvGrpSpPr>
          <p:cNvPr id="18" name="Group 17">
            <a:extLst>
              <a:ext uri="{FF2B5EF4-FFF2-40B4-BE49-F238E27FC236}">
                <a16:creationId xmlns:a16="http://schemas.microsoft.com/office/drawing/2014/main" id="{8FD1063B-5C05-4695-BB0E-1DDF73F5FA28}"/>
              </a:ext>
            </a:extLst>
          </p:cNvPr>
          <p:cNvGrpSpPr/>
          <p:nvPr/>
        </p:nvGrpSpPr>
        <p:grpSpPr>
          <a:xfrm>
            <a:off x="1385925" y="670908"/>
            <a:ext cx="3217881" cy="2413411"/>
            <a:chOff x="1385925" y="670908"/>
            <a:chExt cx="3217881" cy="2413411"/>
          </a:xfrm>
        </p:grpSpPr>
        <p:pic>
          <p:nvPicPr>
            <p:cNvPr id="17" name="Picture 16" descr="A kangaroo standing on a dry grass field&#10;&#10;Description generated with very high confidence">
              <a:extLst>
                <a:ext uri="{FF2B5EF4-FFF2-40B4-BE49-F238E27FC236}">
                  <a16:creationId xmlns:a16="http://schemas.microsoft.com/office/drawing/2014/main" id="{3BB79A05-7AA0-4140-A86A-C327066305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5925" y="670908"/>
              <a:ext cx="3217881" cy="2413411"/>
            </a:xfrm>
            <a:prstGeom prst="rect">
              <a:avLst/>
            </a:prstGeom>
          </p:spPr>
        </p:pic>
        <p:sp>
          <p:nvSpPr>
            <p:cNvPr id="25" name="TextBox 24">
              <a:extLst>
                <a:ext uri="{FF2B5EF4-FFF2-40B4-BE49-F238E27FC236}">
                  <a16:creationId xmlns:a16="http://schemas.microsoft.com/office/drawing/2014/main" id="{06A9FBD7-7971-47B2-B59A-58B4401BDACA}"/>
                </a:ext>
              </a:extLst>
            </p:cNvPr>
            <p:cNvSpPr txBox="1"/>
            <p:nvPr/>
          </p:nvSpPr>
          <p:spPr>
            <a:xfrm>
              <a:off x="1486920" y="2853487"/>
              <a:ext cx="1497698" cy="230832"/>
            </a:xfrm>
            <a:prstGeom prst="rect">
              <a:avLst/>
            </a:prstGeom>
            <a:noFill/>
          </p:spPr>
          <p:txBody>
            <a:bodyPr wrap="square" rtlCol="0">
              <a:spAutoFit/>
            </a:bodyPr>
            <a:lstStyle/>
            <a:p>
              <a:r>
                <a:rPr lang="en-US" sz="900" dirty="0">
                  <a:solidFill>
                    <a:schemeClr val="bg1"/>
                  </a:solidFill>
                </a:rPr>
                <a:t>K. Launchbaugh</a:t>
              </a:r>
            </a:p>
          </p:txBody>
        </p:sp>
      </p:grpSp>
    </p:spTree>
    <p:extLst>
      <p:ext uri="{BB962C8B-B14F-4D97-AF65-F5344CB8AC3E}">
        <p14:creationId xmlns:p14="http://schemas.microsoft.com/office/powerpoint/2010/main" val="2405187093"/>
      </p:ext>
    </p:extLst>
  </p:cSld>
  <p:clrMapOvr>
    <a:masterClrMapping/>
  </p:clrMapOvr>
  <p:transition advTm="21402"/>
  <p:extLst mod="1"/>
</p:sld>
</file>

<file path=ppt/tags/tag1.xml><?xml version="1.0" encoding="utf-8"?>
<p:tagLst xmlns:a="http://schemas.openxmlformats.org/drawingml/2006/main" xmlns:r="http://schemas.openxmlformats.org/officeDocument/2006/relationships" xmlns:p="http://schemas.openxmlformats.org/presentationml/2006/main">
  <p:tag name="TIMING" val="|16.6|8.3"/>
</p:tagLst>
</file>

<file path=ppt/tags/tag2.xml><?xml version="1.0" encoding="utf-8"?>
<p:tagLst xmlns:a="http://schemas.openxmlformats.org/drawingml/2006/main" xmlns:r="http://schemas.openxmlformats.org/officeDocument/2006/relationships" xmlns:p="http://schemas.openxmlformats.org/presentationml/2006/main">
  <p:tag name="TIMING" val="|7.8"/>
</p:tagLst>
</file>

<file path=ppt/tags/tag3.xml><?xml version="1.0" encoding="utf-8"?>
<p:tagLst xmlns:a="http://schemas.openxmlformats.org/drawingml/2006/main" xmlns:r="http://schemas.openxmlformats.org/officeDocument/2006/relationships" xmlns:p="http://schemas.openxmlformats.org/presentationml/2006/main">
  <p:tag name="TIMING" val="|127.9"/>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2876</TotalTime>
  <Words>1201</Words>
  <Application>Microsoft Office PowerPoint</Application>
  <PresentationFormat>Widescreen</PresentationFormat>
  <Paragraphs>115</Paragraphs>
  <Slides>14</Slides>
  <Notes>13</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Tahoma</vt:lpstr>
      <vt:lpstr>Retrospect</vt:lpstr>
      <vt:lpstr>Diet Selection – New Foods</vt:lpstr>
      <vt:lpstr>Which foods to eat or avoid?</vt:lpstr>
      <vt:lpstr>Animals sample novel foods cautiously</vt:lpstr>
      <vt:lpstr>Animals Avoid Novel Foods</vt:lpstr>
      <vt:lpstr>Animals “blame” the novel food</vt:lpstr>
      <vt:lpstr>Animals avoid foods similar to foods  that previously made animal ill.</vt:lpstr>
      <vt:lpstr>Novelty is key – but other factors play a role</vt:lpstr>
      <vt:lpstr>Animals must learn what &amp; how to eat</vt:lpstr>
      <vt:lpstr> Animals must learn how to eat</vt:lpstr>
      <vt:lpstr>Foraging Skills</vt:lpstr>
      <vt:lpstr>Foraging Skills</vt:lpstr>
      <vt:lpstr>PowerPoint Presentation</vt:lpstr>
      <vt:lpstr>References</vt:lpstr>
      <vt:lpstr>Diet Selection – New Foods</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Launchbaugh, Karen (klaunchb@uidaho.edu)</cp:lastModifiedBy>
  <cp:revision>209</cp:revision>
  <dcterms:created xsi:type="dcterms:W3CDTF">2007-07-05T17:17:36Z</dcterms:created>
  <dcterms:modified xsi:type="dcterms:W3CDTF">2019-02-23T20:30:09Z</dcterms:modified>
</cp:coreProperties>
</file>