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23"/>
  </p:notesMasterIdLst>
  <p:handoutMasterIdLst>
    <p:handoutMasterId r:id="rId24"/>
  </p:handoutMasterIdLst>
  <p:sldIdLst>
    <p:sldId id="302" r:id="rId2"/>
    <p:sldId id="304" r:id="rId3"/>
    <p:sldId id="306" r:id="rId4"/>
    <p:sldId id="308" r:id="rId5"/>
    <p:sldId id="307" r:id="rId6"/>
    <p:sldId id="309" r:id="rId7"/>
    <p:sldId id="323" r:id="rId8"/>
    <p:sldId id="310" r:id="rId9"/>
    <p:sldId id="311" r:id="rId10"/>
    <p:sldId id="312" r:id="rId11"/>
    <p:sldId id="313" r:id="rId12"/>
    <p:sldId id="314" r:id="rId13"/>
    <p:sldId id="315" r:id="rId14"/>
    <p:sldId id="324" r:id="rId15"/>
    <p:sldId id="317" r:id="rId16"/>
    <p:sldId id="318" r:id="rId17"/>
    <p:sldId id="325" r:id="rId18"/>
    <p:sldId id="326" r:id="rId19"/>
    <p:sldId id="321" r:id="rId20"/>
    <p:sldId id="327" r:id="rId21"/>
    <p:sldId id="328" r:id="rId22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DFDA"/>
    <a:srgbClr val="D6D5CF"/>
    <a:srgbClr val="D6D5D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9" autoAdjust="0"/>
    <p:restoredTop sz="93611" autoAdjust="0"/>
  </p:normalViewPr>
  <p:slideViewPr>
    <p:cSldViewPr>
      <p:cViewPr varScale="1">
        <p:scale>
          <a:sx n="62" d="100"/>
          <a:sy n="62" d="100"/>
        </p:scale>
        <p:origin x="312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4T22:36:02.23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3011 7171,'15'0,"9"0,16 0,10 0,11 0,6 0,0 5,4 1,-6 0,-4-1,3-1,-1-2,-1-1,-6 0,-7-1,6-1,5 1,1 0,0 0,-6 0,-6-1,-8 1,-1 0,-2 0,-3 0,-2 0,-2 0,-2 0,0 0,-1 0,4 0,3 0,4 0,6 0,4 0,-1 0,-4 0,-4 0,-4 0,-4-4,-2-3,-2 1,0 1,0 1,-5-3,-2 0,6 0,2-3,2 1,6 1,0 2,-1 2,-1 2,3 1,-1 1,-6-5,2-1,4 1,6-5,5 0,-1 2,-3 2,1-3,-3 1,-4 1,-3 1,-3-2,-2 0,-1 1,-1 2,0 2,0 1,-5-4,-1 0,0 0,1 1,-3-3,0 0,-3-4,-1 0,3 3,3-3,2 1,2-3,2 2,-5-3,0 2,-5-2,0 1,-4-1,1 2,3-3,-2-2,2 1,2 4,-3-1,2 2,2 3,2 3,-3-2,0 0,-3-3,0 0,3-3,-3-4,0 1,-1-1,0 2,3 4,-3-1,2-3,3-4,1-3,3 3,-3-1,0 3,0 5,2 5,-3-1,-1 0,2-2,6 0,4-3,1 2,-1 2,0 2,-6-1,-7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2-04T22:39:31.6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10403 5323 760,'57'-57'504,"-86"57"-184,29 0-136,-28 0-176,28 0-88,0 0 224,-29 29 240,1-29 233,28 0 39,-29 28-64,1-28-48,28 0-208,-29 0-88,29 0 16,0 0 40,-28 0 32,28 0 104,0 0-128,0 0 9,0 0-57,0 0-48,0 0-120,0 0-24,0 0 0,0 0 80,0 0 72,0 0 80,0 0 40,0 0 56,0 0-40,0 0-16,0 0-40,0 0-16,0 0-48,0 29-40,0-29-64,0 0-8,0 0-48,0 0-16,0 0 24,0 0 0,0 0-7,0 0-1,28 28-8,-28-28 0,0 0-32,29 29 16,28 28-16,-57-28-8,0-29 0,28 28 40,-28-28 8,0 29 40,29-29 32,-29 28 24,0-28-64,28 29-16,-28-29-32,29 28-40,-29-28-40,28 29 40,1-29 0,-29 28-8,29 1 0,-1-1 0,-28-28 0,29 29 8,-29-29 0,0 28 16,28-28 16,-28 29 0,29-29 0,-29 0 8,28 29-16,1-29-16,-29 0-8,28 0 0,-28 28-8,0-28-8,29 0 16,-29 29-8,0-29 0,28 28 0,-28-28-8,0 0 8,29 29-8,-29-29-8,0 0 8,28 28 8,-28-28-8,0 29 8,0-29-8,29 0 0,-29 28 0,0-28 0,29 0-8,-29 29 0,0-29 8,28 28-8,-28-28 0,0 29 8,0-29 0,0 0 0,29 28 0,-29-28 0,0 29 0,28-29-8,-28 29 0,29-29 8,-29 0-8,28 28 0,-28-28 0,0 0 8,0 29-8,0-29 0,29 28 0,-29-28 0,0 0 0,0 29 0,0-29 0,0 28 0,28-28 0,-28 29 8,0-29-8,29 28 0,-29-28 8,28 29-8,-28-29 8,0 0-8,29 28 8,-29-28-8,0 29 0,28-29 0,-28 28 0,0-28 0,29 0 8,-29 29-8,0-29 8,0 0 0,0 29-8,0-29 0,29 28 0,-29-28 0,0 29 8,0-29-8,0 28 0,0-28 8,28 0-8,-28 29 0,0-29 8,0 0-8,29 28 0,-29-28 0,0 0 0,0 29 0,0-29 8,28 0-8,-28 28 0,0-28 8,29 0 0,-29 29 0,0-29 0,0 0 0,0 0 0,28 28-8,-28-28 8,29 29 0,-29-29 0,0 0-8,0 28 0,0-28 8,28 0-8,-28 0 8,0 29 0,0-29-8,0 0 8,0 0 0,0 0 0,0 0 0,0 0 0,0 0 0,29 0-8,-29 0 0,0 0 8,28 29-8,-28-29 8,29 0 0,-29 0-8,0 28 8,29-28-8,-29 0 0,0 0 0,28 29 8,-28-29 0,29 0-8,-29 28 8,28-28 8,29 29-8,-28-1 0,-29-28 0,28 0 8,-28 0-8,29 0 8,-1 0-8,-28 29 0,0-29 0,29 0 0,-29 0 0,28 0-8,-28 0 8,29 28-8,-29-28 8,29 0-8,-29 0 8,28 0-8,-28 0 8,0 0-8,29 29 0,-29-29 8,28 0-8,1 0 0,-29 0 8,0 0-8,28 28 8,-28-28 0,29 0-8,-29 29-8,28-29 8,-28 0 0,29 28 0,-29-28 0,0 0 8,28 0-8,-28 0 0,29 29 0,-29-29 16,28 0-16,-28 0-8,29 0 8,-29 0 0,29 29-8,-29-29 0,28 0 24,1 0-8,-1 28 8,-28-28-8,29 0 0,-1 0-8,-28 29-8,29-29-16,-29 0 32,28 0-8,-28 28 0,29-28 8,-1 0-8,-28 0-8,29 29 8,-29-29 0,28 28 0,-28-28 8,29 0-8,-29 0 0,29 0 0,-29 29 8,28-29-8,-28 0-8,0 0 8,0 28 0,29-28-8,-29 0 8,0 29 0,0-29 8,28 0-8,-28 28 0,0-28 8,0 0 0,0 0 0,0 0-8,0 0 8,0 0-8,0 0 8,0 0-16,0 0 8,0 0 8,0 0-8,0 0 0,0 29 8,0-29-8,0 0 8,29 0-8,-29 0 0,0 0 0,0 0 0,0 0 8,28 0-8,-28 28 8,0-28-8,0 0 8,0 0 0,29 0-8,-29 0 0,0 0 0,0 0 0,0 0 0,28 0 0,-28 29 0,0-29 0,29 0 8,-29 0-8,0 0 0,0 0 0,28 0 0,-28 0 0,0 0 8,0 0-8,29 0 0,-29 0 0,0 0 0,0 0 8,0 0 0,0 0 0,0-29 8,28 29 16,-28 0 0,0 0 16,0 0 0,0 0 80,0 0 56,0 0-48,0 0 8,0 0 40,0 0-48,0 0-64,0 0 80,0-28 0,0-1-40,0 1-16,0-29-16,0 28-40,0 29-16,0-28-8,0-1 0,0 1 0,0 28 17,-28-29-1,28 29 8,0-28 8,0 28 0,0-29-8,-29 29 0,29-29-8,-28 29-8,28 0 0,0-28 0,-29 28-8,29-29-8,0 29 0,-28-28 0,28 28-8,0-29 8,-29 29 0,29-28 0,0 28 0,0-29 8,-28 29-8,28-28 0,-29 28 8,29-29 0,0 29 0,-28 0 0,28-28 16,0 28-16,-29 0 0,29-29 8,0 29 0,-28 0-8,28-28 0,-29 28 0,29 0 0,-29 0 0,29-29 0,0 29 0,-28 0 0,28-29-8,-29 29 8,29 0 0,-28-28 16,28 28-8,-29 0-8,29-29 0,-28 29-112,28 0 104,0-28 104,-29 28-96,29 0 8,-28-29 104,28 29-104,-29 0-88,29-28 88,-28 28 0,28-29 0,-29 29 0,29-28 0,-28 28-8,28-29 8,-29 29-16,29 0 8,0-28 8,-29 28 0,29-29 0,0 29-8,-28 0 8,28-28 0,0 28 0,-29-29-16,29 29 24,0-29-24,-28 29 0,28 0 0,0-28 0,-29 28 0,29-29 0,0 29 0,-28-28 0,28-1 0,0 29 0,-29-28-8,29 28 8,0-29-8,0 1 0,-28 28 8,28-29 0,0 29-8,0-28 8,-29 28-8,29 0 8,0-29-8,-28 29 8,28 0-8,0-28 0,-29 28 8,29 0-8,0-29 0,-28 0 8,28 29 0,-29-28-8,29 28 16,0-29 0,-29 29 0,29-28 0,0 28 0,-28 0-8,28-29 16,-29 29-8,29-28 8,-28 28-8,28 0 8,-29-29 0,29 29-8,-28-28 0,-1 28 8,29 0-8,-28-29 0,28 29 0,-29 0 0,29-28 0,0 28 0,-28 0-8,28-29 0,-29 29 0,1-28 0,-1 28-8,29 0 8,-29-29 0,29 29 0,-28 0 0,28-29-8,-29 29 0,29-28 0,-28 28 0,28 0 0,-29 0 8,29-29-8,-28 29-8,28-28 16,-29 28 0,29 0-8,-28 0 8,28-29-8,-29 29 8,29-28-16,-28 28 8,-1-29 0,29 29 0,-29 0 0,29-28 0,-28 28 8,28-29-8,-29 29-8,29 0 8,-28 0 0,28 0 0,-29 0 0,29-28 0,-28 28 0,28 0 0,0-29 0,-29 29 0,29 0 8,0 0-8,-28-28 0,28 28-8,0 0 8,-29-29 8,1 29-16,28 0 0,0 0 16,-29-29-8,29 29 0,-28 0 0,28-28 8,0 28-8,-29 0 8,29 0-8,-29-29 0,1 29 0,-1 0 0,29 0-8,-28 0 8,28-28 0,-29 28-8,29-29 8,0 29 0,-28 0 0,28-28 0,-29 28 8,29 0-8,0 0 0,-28-29 0,28 29-8,-29 0 0,1 0 8,28 0 0,-29 0-8,29-28 8,-28 28 0,-1 0 0,29 0 0,-29 0-8,29 0 8,-28 0-8,28 0 0,-29-29 8,1 29-8,28 0 8,-29 0-8,29-28 0,-28 28 8,-1 0 0,29 0 0,-28 0-8,28 0 8,-29 0-16,1 0 8,28 0 0,-29 0 0,29-29-8,-28 58 8,28-29-24,0 0 8,0 0-16,0 0 0,0 0-16,0 0 24,0 0 16,0 0-40,0 0 0,0 0 8,0 28-16,0-28-8,28 29 32,29 56 24,-28-56-8,-1-1 16,1 1-8,-1-1 8,1 1 0,28 0 8,-29-1-8,1 1 8,0-1 0,-1 1 0,1-1 0,-1 1 0,1-1 0,-1 1 0,1-1 0,-1 1 0,-28-1 8,29-28 0,-1 29 0,1 0 0,-1-29 8,-28 0-8,29 0-8,0 28 8,-1-28 0,-28 0 8,29 0-16,-29 0 8,28 29 0,-28-58 0,29 58-8,-29-29 8,0 0 0,28 0 0,-28 0-8,0 0 0,0 0 8,0 0-8,0 0 0,0 0 0,0 0 0,0 0 0,0 0 0,29 0 0,-29 28 0,28-28 8,-28 0-16,0 0 0,29 0 8,-29 0 0,0 29 0,28-29 0,-28 0 8,0 0-8,29 0 0,-29 28 0,28-28 0,-28 0 8,0 0-8,0 0 0,29 0 8,-29 29-8,29-29-8,28 28 8,-29 1-8,-28-29 0,29 0 0,-29 0 0,28 28 8,-28-28 0,0 29 0,29-29 0,-29 0-8,28 28 0,1-28 8,-29 29 0,28 0 0,-28-1 0,29 1 0,0-29 0,-29 28 0,28-28 0,1 29 0,-29-29 8,28 28-8,-28-28 8,29 29-8,-29-1 8,28-28-8,-28 29 0,29-29 0,-29 28 0,28-28 0,-28 0 0,29 29 0,-1-29 0,1 28 0,-29 1-8,28 0 8,-28-29-8,29 28 8,-29-28 0,29 29 0,-1-1 8,-28-28 0,29 29 8,-1-1-16,1 1 0,-1-29 0,-28 28-8,29 1 0,-1-29 8,1 28-8,-29 1 8,57-1 8,-57 1-8,28-29 0,30 29 0,-30-1 0,1-28 0,-1 29 0,1-29 0,-1 28 0,1-28 0,-1 29 0,1-1 0,-1 1 0,1-29 8,-1 28-8,-28-28 0,29 29 0,0-1 0,-1-28 0,1 29 0,-29-1 8,28-28-8,1 29 0,-29 0 0,28-29 0,1 28 8,-1-28-8,-28 29 8,29-1 0,-1-28-8,1 29 0,-1-1 0,1-28 0,-29 29 0,29-29 8,-29 28 0,28-28 0,1 29 0,-29-29 0,28 28-8,1-28 0,-1 0 0,-28 29 0,29-29 8,-29 0 0,28 0-8,1 0 8,-29 28-8,28-28 8,1 0-8,-29 0 8,28 0 8,1 0-8,-29 0 0,29 29 0,-29-29-8,28 0 8,-28 0-8,0 0 8,29 29-8,-29-29 0,0 0 0,28 0 0,-28 28 8,0-28 0,29 0-8,-29 29 8,0-29 0,0 0 0,28 0 0,-28 28 0,0-28-8,0 0 0,29 0 0,-29 0 0,0 29 8,0-29-8,28 0 0,-28 0 0,29 0 8,-29 28-8,0-28 0,0 0 0,0 0 0,0 0 0,0 0-8,0 0 16,0 0-8,28 0 0,-28 0 0,0 0 0,0 29 8,29-29-8,-29 0 0,28 28 0,-28-28 0,29 0 0,-29 0 0,86 57 0,-86-57 0,0 0 8,28 29 0,-28-29-8,29 29 8,-1-29-8,-28 0 0,29 28 0,-29-28 8,28 0 0,-28 0-8,29 0 8,-29 29-8,28-29 0,1 0 0,-29 28 0,29-28 8,-29 0-8,28 29 0,1-29 8,-29 0-8,28 0 0,-28 0 8,0 0-8,29 0 8,-29 0 0,28 28-8,-28-28 0,0 0 0,29 29 0,-1-29 8,-28 0-8,29 28 0,-1-28 0,-28 0 0,29 0 0,-29 29 0,28-29 8,1 0 0,-29 0-8,29 28 8,-1-28-8,1 0 8,-29 0 0,28 0 0,1 0-8,-29 0 8,28 29 0,-28-29-8,29 0 0,-1 0 0,1 0 8,-29 0-8,28 0 0,-28 0 8,29 28 0,-1-28 8,1 0-8,0 0-8,-29 0 8,28 0-8,1 0 8,-29 0-8,28 0 0,1 0 8,-1 29 0,1-29-8,-29 0 0,28 0 0,1 0 0,-29 0 0,28 0 0,1 0 8,-1 0 8,1 0-16,0 29 8,-29-29-8,28 0 8,1 0-8,-1 0-8,1 0 8,-1 0 0,1 0 0,-1 0 0,1 28 8,-1-28-8,1 0 8,-29 0-8,28 0 8,1 0 0,0 0-8,-1 0 8,1 0-8,-1 0 8,-28-28-8,29 28 0,-1 0 0,1 0 0,-1 0 8,-28 0-8,29 0 8,-1 0-8,1 0 8,-1 0 0,1 0-8,0 0 0,-29 0 0,28 0 8,1 0-8,-1 0 0,-28 0 0,29 0 0,-1 0 0,1-29 0,-1 58 0,1-29 0,-1 0 0,1 0 0,-29 0 0,28 0 0,1 0 0,0 0 0,-29 0 0,28 0 0,1 0 0,-1 0 0,1 0 0,-1 0 0,1 0 0,-1 0 8,1 0-8,-1 0 8,-28 0-8,29 0 0,0 0 0,-1 0 8,1 0-8,-1 0 0,1 0 0,-1 0 0,1 0 0,-1 0-8,1 0 8,-1 0-8,1 0 8,-1 0 8,1 0-8,0 0 0,-29 0 8,28 0-8,1 0 0,-1 0 0,1 0 0,-1 0 0,1 0 0,-1 0 0,1 0 8,-1 0-8,1 0 8,-1-29 0,1 29-8,0 0 0,-1 0-8,-28 0 8,29 0 0,-1 0 0,1 0 0,28 0 0,-29 0 0,1 0 0,-1 0 0,1 0 0,-1 0 8,1 0-8,0-29 8,28 29-8,-29 0 0,1 0 0,-1 0 0,1 0 0,-1 0 0,29 0 0,-28 0 0,-1 0 0,1 0 0,0 0 0,-1 0 8,1 29-8,-1-58 0,1 29 0,-1 0 0,1 0 8,-1 0 0,29 0-8,-28 0 8,-1 0-8,1 0 8,0 0-8,-1 0 8,1 0 8,-1 0-16,1 0 0,-1 0-8,1 0 0,-1 0 0,1 0 8,-1 0 0,1 0 0,-1 0 0,1 0 0,0 0 0,28 0 0,-29 0 8,1 0-8,-1 0 0,29 0 0,-28 0 0,-1 0 0,1 0 0,28 0 0,-28 0 8,28 0-8,-29 0 0,29 0 0,-28 0-8,28 0 0,-29 0 8,1 0-8,0 0 8,28 0 0,-29 0 0,1 0 0,28 0 0,-29 0 0,1 0 0,28 29 0,-29-29 0,1 0 0,0 0 0,-1 0 0,1 29 8,-1-29-8,1 0 0,28 0 0,-29 0 0,1 28 0,-1-28 0,29 0 8,-28 0 0,28 0-8,-28 0 0,-1 0 8,29 29-8,0-29 0,-28 0 8,28 0 0,0 0 0,0 0 0,0-29 0,0 29 0,0 0-8,0 0 8,0-28 0,1 28 0,27 0 0,-28 0 0,0-29 0,0 29-8,-28 0 0,28-29 16,0 29-16,0 0 8,0 0 0,0 0-8,0-28 0,-28 28-8,28 0 8,0 0-8,-28 0 8,-1-29 0,29 29 0,-28 0 0,-1 0 8,-28 0-8,29 0-8,-1 0 8,1 0 0,-29 0 0,29 0 8,-1 29-8,-28-29 8,0 0-8,29 0 8,-1 0-8,-28 0 8,0 0 0,29 0 0,-29 0-8,0 0-8,28 0 8,-28 0 0,29 0-8,-1 0 8,-28 0 8,29 0-8,-1 0 0,1 0 0,-1-29-8,1 29 8,0 0 0,-1 0-24,1 0 32,-1 0-8,-28 0 0,29 0-8,-1 0 32,-28-28-24,29 28-8,-1 0 8,-28 0 0,29 0 0,-29 0-8,28 28 8,-28-28-16,29 0-8,-29 0 8,28 0 0,-28 29 0,0-29 0,0 0 8,0 0 0,0 0 0,0 0 0,0 0 0,0 0-8,0 0 8,0 0 0,0 28-8,0-28 0,0 29 0,0-29 0,0 29 0,0-29 0,0 85 16,0-85-8,0 29 0,0-29 8,0 28-8,0-28 8,0 29 0,0-29-8,0 28 8,0-28 8,0 29-8,0-29-8,29 28 0,-58-28 0,29 0-3385,0 29 3377,0-29 0,-28 0-8,28 28-8,0-28 3385,-29 0-3385,29 29 0,-28-29 0,28 29 24,-29-29 0,1 28 16,-1-28 0,29 29-8,-57-29 8,29 28 0,-1-28 0,1 0 0,-1 29 0,0-29 0,1 0-8,-1 28 8,-28-28-8,29 0 8,-1 29 0,1-29 0,-1 0 8,1 0 0,-1 28 0,1-28 8,-1 0-8,0 0 0,1 0 0,-1 0-8,1 0 8,-1 29-8,29-29 0,-28 0 8,-1 28-8,1-28-8,-1 0 0,1 0 8,-1 0 0,1 29 0,-30-29 8,30 0-8,-1 0 0,-28 28 0,29-28-8,-29 0 0,28 29 0,1-29 0,-1 0 0,-28 0 0,28 0 8,1 29 0,-29-29 0,0 0 8,28 0-8,1 28 0,-29-28-8,28 0 8,0 0 0,-28 0 0,29 0 0,-1 0 8,-28 0 8,29 29 8,-29-29 0,28 0 0,-28 0 8,28 0-8,1 28-8,-1-28 8,-28 0-8,29 0 8,-1 0 0,1 0 0,-1 0-8,1-28-8,-1 28 0,1 0 8,-1-29-8,0 29 8,29 0 8,-28-28-8,-1 28 8,1-29-8,-1 29 0,1 0-8,-1 0 0,1 0 8,28-29 0,-29 29 0,1 0 16,-1 0 0,1 0 0,-1 0 0,0 0 8,1-28-16,-1 28 0,1 0-8,-1 0 8,1 0 8,-1 0 8,1 0 8,-1 0 8,-28-29 0,29 29 0,-1 0-8,0 0-16,1 0 0,-1 0-8,1 0-16,-1 0 8,1 0 0,-1 0 8,1 0-8,-1-28 16,1 28-8,-1 0 0,1 0 0,-30 0 8,30 0-16,-1 0 8,1 0 0,-1-29 8,1 29 0,-29 0 16,28 0 16,-28 0-8,28 0 0,1 0-16,-1-28-8,-28 28 0,29 0-8,-29 0 8,28 0-8,-28-29 1,29 29-1,-30 0 16,30 0 0,-29 0 8,28 0 0,1-28-16,-29 28-8,28 0 0,1 0-8,-1 0 0,1 0-8,-1-29 8,0 29-8,-28 0 16,57 0 0,-57 0 16,29-28-8,-1 28 0,1-29 0,-1 29-8,-28-28-8,29 28 8,28-29-8,-29 29-8,0 0 8,1 0 8,-1-29-8,1 29 0,28 0 8,-29 0 0,29-28-24,-28 28 8,-1 0 0,29 0-8,-28-29 0,-1 29 0,29 0-8,-28 0 8,28 0-8,-29-28-8,1 28 8,28 0 0,-29 0 0,29 0 0,-29 0 8,1 0-16,-1 0 0,29 0 8,-28 0 0,28-29 0,-29 29 0,29 0-8,-28 0 8,28 0-16,0 0 8,0 0-16,0 0-8,0-28 0,0 28-80,0 0-168,-29 0-120,29 0-465,0 0-383,0 0-2041,0 0-840,0 0-632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2/4/2018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Winter growth period begins after fall</a:t>
            </a:r>
            <a:r>
              <a:rPr lang="en-US" baseline="0" dirty="0"/>
              <a:t> growth slows due to cooling temperatures, shorter days, and lower light levels.</a:t>
            </a:r>
          </a:p>
          <a:p>
            <a:endParaRPr lang="en-US" baseline="0" dirty="0"/>
          </a:p>
          <a:p>
            <a:r>
              <a:rPr lang="en-US" baseline="0" dirty="0"/>
              <a:t>Rapid spring growth begins with the onset of warming spring temperatures, longer days, and higher light intensities</a:t>
            </a:r>
          </a:p>
          <a:p>
            <a:endParaRPr lang="en-US" baseline="0" dirty="0"/>
          </a:p>
          <a:p>
            <a:r>
              <a:rPr lang="en-US" baseline="0" dirty="0"/>
              <a:t>Peak forage production occurs at the end of rapid spring growth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FB660-D71C-474E-950D-36ADF6E9368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97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Winter growth period begins after fall</a:t>
            </a:r>
            <a:r>
              <a:rPr lang="en-US" baseline="0" dirty="0"/>
              <a:t> growth slows due to cooling temperatures, shorter days, and lower light levels.</a:t>
            </a:r>
          </a:p>
          <a:p>
            <a:endParaRPr lang="en-US" baseline="0" dirty="0"/>
          </a:p>
          <a:p>
            <a:r>
              <a:rPr lang="en-US" baseline="0" dirty="0"/>
              <a:t>Rapid spring growth begins with the onset of warming spring temperatures, longer days, and higher light intensities</a:t>
            </a:r>
          </a:p>
          <a:p>
            <a:endParaRPr lang="en-US" baseline="0" dirty="0"/>
          </a:p>
          <a:p>
            <a:r>
              <a:rPr lang="en-US" baseline="0" dirty="0"/>
              <a:t>Peak forage production occurs at the end of rapid spring growth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FB660-D71C-474E-950D-36ADF6E9368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85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Winter growth period begins after fall</a:t>
            </a:r>
            <a:r>
              <a:rPr lang="en-US" baseline="0" dirty="0"/>
              <a:t> growth slows due to cooling temperatures, shorter days, and lower light levels.</a:t>
            </a:r>
          </a:p>
          <a:p>
            <a:endParaRPr lang="en-US" baseline="0" dirty="0"/>
          </a:p>
          <a:p>
            <a:r>
              <a:rPr lang="en-US" baseline="0" dirty="0"/>
              <a:t>Rapid spring growth begins with the onset of warming spring temperatures, longer days, and higher light </a:t>
            </a:r>
            <a:r>
              <a:rPr lang="en-US" baseline="0" dirty="0" err="1"/>
              <a:t>intensitiies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Peak forage production occurs at the end of rapid spring growth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FB660-D71C-474E-950D-36ADF6E936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60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Winter growth period begins after fall</a:t>
            </a:r>
            <a:r>
              <a:rPr lang="en-US" baseline="0" dirty="0"/>
              <a:t> growth slows due to cooling temperatures, shorter days, and lower light levels.</a:t>
            </a:r>
          </a:p>
          <a:p>
            <a:endParaRPr lang="en-US" baseline="0" dirty="0"/>
          </a:p>
          <a:p>
            <a:r>
              <a:rPr lang="en-US" baseline="0" dirty="0"/>
              <a:t>Rapid spring growth begins with the onset of warming spring temperatures, longer days, and higher light </a:t>
            </a:r>
            <a:r>
              <a:rPr lang="en-US" baseline="0" dirty="0" err="1"/>
              <a:t>intensitiies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Peak forage production occurs at the end of rapid spring growth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FB660-D71C-474E-950D-36ADF6E9368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41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</a:t>
            </a:r>
            <a:r>
              <a:rPr lang="en-US" baseline="0" dirty="0"/>
              <a:t> to know how much plant material will be consumed by different species to decrease plant biomass.  Implications for fire management, rangeland management, and carrying capacity</a:t>
            </a:r>
          </a:p>
          <a:p>
            <a:endParaRPr lang="en-US" baseline="0" dirty="0"/>
          </a:p>
          <a:p>
            <a:r>
              <a:rPr lang="en-US" baseline="0" dirty="0"/>
              <a:t>Forage CP &lt; 6-8% results in decreased forage intake in ruminants—decreased microbe activity in rumen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4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</a:t>
            </a:r>
            <a:r>
              <a:rPr lang="en-US" baseline="0" dirty="0"/>
              <a:t> to know how much plant material will be consumed by different species to decrease plant biomass.  Implications for fire management, rangeland management, and carrying capacity</a:t>
            </a:r>
          </a:p>
          <a:p>
            <a:endParaRPr lang="en-US" baseline="0" dirty="0"/>
          </a:p>
          <a:p>
            <a:r>
              <a:rPr lang="en-US" baseline="0" dirty="0"/>
              <a:t>Forage CP &lt; 6-8% results in decreased forage intake in ruminants—decreased microbe activity in rumen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DMI</a:t>
            </a:r>
            <a:r>
              <a:rPr lang="en-US" baseline="0" dirty="0"/>
              <a:t> is influenced </a:t>
            </a:r>
            <a:r>
              <a:rPr lang="en-US" dirty="0"/>
              <a:t>by weight, condition, stage of production, level of milk production, forage quality, amount and type of supplement or feed provided, environmental conditions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30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Stocking</a:t>
            </a:r>
            <a:r>
              <a:rPr lang="en-US" baseline="0" dirty="0"/>
              <a:t> conservatively also reduces energy requirements because the animals don’t have to go very far to access the plant material.</a:t>
            </a:r>
          </a:p>
          <a:p>
            <a:endParaRPr lang="en-US" dirty="0"/>
          </a:p>
          <a:p>
            <a:r>
              <a:rPr lang="en-US" dirty="0"/>
              <a:t>Know how</a:t>
            </a:r>
            <a:r>
              <a:rPr lang="en-US" baseline="0" dirty="0"/>
              <a:t> much plant biomass herbivores will consume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21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</a:t>
            </a:r>
            <a:r>
              <a:rPr lang="en-US" baseline="0" dirty="0"/>
              <a:t> the timing right</a:t>
            </a:r>
          </a:p>
          <a:p>
            <a:endParaRPr lang="en-US" dirty="0"/>
          </a:p>
          <a:p>
            <a:r>
              <a:rPr lang="en-US" dirty="0"/>
              <a:t>Consider type of forage:  Try</a:t>
            </a:r>
            <a:r>
              <a:rPr lang="en-US" baseline="0" dirty="0"/>
              <a:t> to time lactation and young when green grass is abundant.</a:t>
            </a:r>
          </a:p>
          <a:p>
            <a:endParaRPr lang="en-US" baseline="0" dirty="0"/>
          </a:p>
          <a:p>
            <a:r>
              <a:rPr lang="en-US" baseline="0" dirty="0"/>
              <a:t>Consider type of operation: stocking steers don’t have the high lactation or gestation energy demands.</a:t>
            </a:r>
          </a:p>
          <a:p>
            <a:r>
              <a:rPr lang="en-US" baseline="0" dirty="0"/>
              <a:t>Sheep grazing system where sheep follow green to meet forage supply of the animals.</a:t>
            </a:r>
          </a:p>
          <a:p>
            <a:endParaRPr lang="en-US" baseline="0" dirty="0"/>
          </a:p>
          <a:p>
            <a:r>
              <a:rPr lang="en-US" baseline="0" dirty="0"/>
              <a:t>Timing is the basis for season suitability grazing.  Native animals naturally adapt to season suitability grazing.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5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Managemen</a:t>
            </a:r>
            <a:r>
              <a:rPr lang="en-US" sz="6000" baseline="0" dirty="0"/>
              <a:t>t Side</a:t>
            </a:r>
          </a:p>
          <a:p>
            <a:endParaRPr lang="en-US" sz="6000" dirty="0"/>
          </a:p>
          <a:p>
            <a:r>
              <a:rPr lang="en-US" sz="6000" dirty="0"/>
              <a:t>Black body tents</a:t>
            </a:r>
            <a:endParaRPr lang="en-US" sz="4500" dirty="0"/>
          </a:p>
          <a:p>
            <a:endParaRPr lang="en-US" sz="5000" dirty="0"/>
          </a:p>
          <a:p>
            <a:endParaRPr lang="en-US" sz="35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64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Managemen</a:t>
            </a:r>
            <a:r>
              <a:rPr lang="en-US" sz="6000" baseline="0" dirty="0"/>
              <a:t>t Side</a:t>
            </a:r>
          </a:p>
          <a:p>
            <a:endParaRPr lang="en-US" sz="6000" dirty="0"/>
          </a:p>
          <a:p>
            <a:r>
              <a:rPr lang="en-US" sz="6000" dirty="0"/>
              <a:t>Black body tents</a:t>
            </a:r>
            <a:endParaRPr lang="en-US" sz="4500" dirty="0"/>
          </a:p>
          <a:p>
            <a:endParaRPr lang="en-US" sz="5000" dirty="0"/>
          </a:p>
          <a:p>
            <a:endParaRPr lang="en-US" sz="35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15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96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B23C5-A90A-4190-8A51-43814F3D8D7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6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7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0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8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8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0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9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0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customXml" Target="../ink/ink1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0CE5B2-B2F1-45E1-A710-4BDE60A1E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758951"/>
            <a:ext cx="11616246" cy="3592921"/>
          </a:xfrm>
        </p:spPr>
        <p:txBody>
          <a:bodyPr>
            <a:normAutofit/>
          </a:bodyPr>
          <a:lstStyle/>
          <a:p>
            <a:r>
              <a:rPr lang="en-US" sz="5000" dirty="0"/>
              <a:t>Matching Forage Supply with Animal Demand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8336" y="4412680"/>
            <a:ext cx="8331310" cy="1219200"/>
          </a:xfrm>
        </p:spPr>
        <p:txBody>
          <a:bodyPr/>
          <a:lstStyle/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4FABCC-F746-4CE7-9540-E57792FD5F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734239-E289-40C1-89F2-2ECA3A34F215}"/>
              </a:ext>
            </a:extLst>
          </p:cNvPr>
          <p:cNvGrpSpPr/>
          <p:nvPr/>
        </p:nvGrpSpPr>
        <p:grpSpPr>
          <a:xfrm>
            <a:off x="615957" y="859115"/>
            <a:ext cx="3202379" cy="2423007"/>
            <a:chOff x="1095301" y="770492"/>
            <a:chExt cx="3202379" cy="24230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2DB2F2-8B2A-445D-BCBC-CD4BE48C3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301" y="770492"/>
              <a:ext cx="3200400" cy="24003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479FA-D569-46FE-91EC-AF764FAED560}"/>
                </a:ext>
              </a:extLst>
            </p:cNvPr>
            <p:cNvSpPr txBox="1"/>
            <p:nvPr/>
          </p:nvSpPr>
          <p:spPr>
            <a:xfrm>
              <a:off x="3078481" y="2947278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B517E8-16C0-4359-8C86-688D5BBD0C55}"/>
              </a:ext>
            </a:extLst>
          </p:cNvPr>
          <p:cNvGrpSpPr/>
          <p:nvPr/>
        </p:nvGrpSpPr>
        <p:grpSpPr>
          <a:xfrm>
            <a:off x="4080868" y="881822"/>
            <a:ext cx="4267200" cy="2438400"/>
            <a:chOff x="4876800" y="793199"/>
            <a:chExt cx="4267200" cy="24384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806F56-3576-4BBC-A304-8ED137B4D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76800" y="793199"/>
              <a:ext cx="4267200" cy="24384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64FF7D-206F-4C07-98F6-7ECFC861565D}"/>
                </a:ext>
              </a:extLst>
            </p:cNvPr>
            <p:cNvSpPr txBox="1"/>
            <p:nvPr/>
          </p:nvSpPr>
          <p:spPr>
            <a:xfrm>
              <a:off x="7924801" y="2985378"/>
              <a:ext cx="1219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NPS.gov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584FE1-408D-4958-9467-71278031F6C6}"/>
              </a:ext>
            </a:extLst>
          </p:cNvPr>
          <p:cNvGrpSpPr/>
          <p:nvPr/>
        </p:nvGrpSpPr>
        <p:grpSpPr>
          <a:xfrm>
            <a:off x="8610600" y="881821"/>
            <a:ext cx="3259383" cy="2438401"/>
            <a:chOff x="1097280" y="589745"/>
            <a:chExt cx="3313255" cy="2519240"/>
          </a:xfrm>
        </p:grpSpPr>
        <p:pic>
          <p:nvPicPr>
            <p:cNvPr id="16" name="Picture 15" descr="A herd of sheep walking across a grass covered field&#10;&#10;Description generated with very high confidence">
              <a:extLst>
                <a:ext uri="{FF2B5EF4-FFF2-40B4-BE49-F238E27FC236}">
                  <a16:creationId xmlns:a16="http://schemas.microsoft.com/office/drawing/2014/main" id="{B2A3ECA8-5458-4B61-AB17-07EC359D7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7280" y="589745"/>
              <a:ext cx="3313255" cy="2484941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83BB9E-5BD1-4449-9349-477D372EAE46}"/>
                </a:ext>
              </a:extLst>
            </p:cNvPr>
            <p:cNvSpPr txBox="1"/>
            <p:nvPr/>
          </p:nvSpPr>
          <p:spPr>
            <a:xfrm>
              <a:off x="1097280" y="2855069"/>
              <a:ext cx="104868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751233"/>
      </p:ext>
    </p:extLst>
  </p:cSld>
  <p:clrMapOvr>
    <a:masterClrMapping/>
  </p:clrMapOvr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737360"/>
            <a:ext cx="7080989" cy="451104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Range livestock production should:</a:t>
            </a:r>
          </a:p>
          <a:p>
            <a:pPr marL="461963" lvl="2" indent="-236538"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chemeClr val="tx1"/>
                </a:solidFill>
              </a:rPr>
              <a:t>Maintain healthy rangelands and healthy animals.</a:t>
            </a:r>
          </a:p>
          <a:p>
            <a:pPr marL="461963" lvl="2" indent="-236538"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Generate income for family and community.</a:t>
            </a:r>
          </a:p>
          <a:p>
            <a:pPr marL="461963" lvl="2" indent="-236538"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Forage production is driven by temperature, soil characteristics, and plant residue—changes from year to year</a:t>
            </a:r>
          </a:p>
          <a:p>
            <a:pPr marL="461963" lvl="2" indent="-236538"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Understand the system to produce healthy and productive rangelands.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465203-D327-4479-BBFB-F629FC1594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9" b="27607"/>
          <a:stretch/>
        </p:blipFill>
        <p:spPr>
          <a:xfrm>
            <a:off x="8211888" y="2283046"/>
            <a:ext cx="3827712" cy="1662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60F35E-D0A8-430A-8C67-89FF5BAB42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4" b="29730"/>
          <a:stretch/>
        </p:blipFill>
        <p:spPr>
          <a:xfrm>
            <a:off x="8211888" y="4457700"/>
            <a:ext cx="37592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31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The Big Picture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057400"/>
            <a:ext cx="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362200" y="5791200"/>
            <a:ext cx="678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20574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High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2436" y="4953001"/>
            <a:ext cx="133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Low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62400" y="2642175"/>
            <a:ext cx="4800600" cy="260321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962400" y="2349787"/>
            <a:ext cx="4572000" cy="289560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51564" y="5791201"/>
            <a:ext cx="133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Young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9918" y="5791201"/>
            <a:ext cx="1811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8718" y="5791201"/>
            <a:ext cx="1811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Dormant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8000" y="6349426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Stage of Growth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76500" y="1929467"/>
            <a:ext cx="1676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Protein Energy</a:t>
            </a:r>
          </a:p>
          <a:p>
            <a:r>
              <a:rPr lang="en-US" sz="2800" dirty="0"/>
              <a:t>Vitamins</a:t>
            </a:r>
          </a:p>
          <a:p>
            <a:r>
              <a:rPr lang="en-US" sz="2800" dirty="0"/>
              <a:t>Minerals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4760894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Fiber</a:t>
            </a:r>
          </a:p>
          <a:p>
            <a:r>
              <a:rPr lang="en-US" sz="2800" dirty="0"/>
              <a:t>Lignin</a:t>
            </a:r>
          </a:p>
        </p:txBody>
      </p:sp>
    </p:spTree>
    <p:extLst>
      <p:ext uri="{BB962C8B-B14F-4D97-AF65-F5344CB8AC3E}">
        <p14:creationId xmlns:p14="http://schemas.microsoft.com/office/powerpoint/2010/main" val="158363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104298" y="360704"/>
            <a:ext cx="11827285" cy="6497296"/>
            <a:chOff x="446231" y="2886492"/>
            <a:chExt cx="5333927" cy="3209508"/>
          </a:xfrm>
        </p:grpSpPr>
        <p:grpSp>
          <p:nvGrpSpPr>
            <p:cNvPr id="3" name="Group 10"/>
            <p:cNvGrpSpPr/>
            <p:nvPr/>
          </p:nvGrpSpPr>
          <p:grpSpPr>
            <a:xfrm>
              <a:off x="889002" y="3649339"/>
              <a:ext cx="4724400" cy="1965402"/>
              <a:chOff x="889002" y="3649339"/>
              <a:chExt cx="4724400" cy="1965402"/>
            </a:xfrm>
          </p:grpSpPr>
          <p:cxnSp>
            <p:nvCxnSpPr>
              <p:cNvPr id="8" name="Straight Connector 7"/>
              <p:cNvCxnSpPr>
                <a:cxnSpLocks/>
              </p:cNvCxnSpPr>
              <p:nvPr/>
            </p:nvCxnSpPr>
            <p:spPr>
              <a:xfrm flipH="1">
                <a:off x="902775" y="3649339"/>
                <a:ext cx="19514" cy="19654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889002" y="5610073"/>
                <a:ext cx="4724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323154" y="5606993"/>
              <a:ext cx="70363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Spring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45704" y="5572205"/>
              <a:ext cx="930614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Summer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04953" y="5606993"/>
              <a:ext cx="77520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Winter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93552" y="5606993"/>
              <a:ext cx="447006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Fall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43418" y="2886492"/>
              <a:ext cx="2749969" cy="319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Forage Supply Cycle Rangeland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-900725" y="4318756"/>
              <a:ext cx="3124200" cy="430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Amounts of </a:t>
              </a:r>
            </a:p>
            <a:p>
              <a:pPr algn="ctr"/>
              <a:r>
                <a:rPr lang="en-US" sz="2800" dirty="0"/>
                <a:t>Energy &amp; Nutrient</a:t>
              </a:r>
            </a:p>
          </p:txBody>
        </p:sp>
      </p:grpSp>
      <p:sp>
        <p:nvSpPr>
          <p:cNvPr id="20" name="Freeform 19"/>
          <p:cNvSpPr/>
          <p:nvPr/>
        </p:nvSpPr>
        <p:spPr>
          <a:xfrm>
            <a:off x="1198141" y="2503114"/>
            <a:ext cx="10438080" cy="2782519"/>
          </a:xfrm>
          <a:custGeom>
            <a:avLst/>
            <a:gdLst>
              <a:gd name="connsiteX0" fmla="*/ 0 w 7287491"/>
              <a:gd name="connsiteY0" fmla="*/ 2591170 h 2782519"/>
              <a:gd name="connsiteX1" fmla="*/ 969819 w 7287491"/>
              <a:gd name="connsiteY1" fmla="*/ 2397206 h 2782519"/>
              <a:gd name="connsiteX2" fmla="*/ 1579419 w 7287491"/>
              <a:gd name="connsiteY2" fmla="*/ 1427388 h 2782519"/>
              <a:gd name="connsiteX3" fmla="*/ 2050473 w 7287491"/>
              <a:gd name="connsiteY3" fmla="*/ 374443 h 2782519"/>
              <a:gd name="connsiteX4" fmla="*/ 2466110 w 7287491"/>
              <a:gd name="connsiteY4" fmla="*/ 14224 h 2782519"/>
              <a:gd name="connsiteX5" fmla="*/ 3574473 w 7287491"/>
              <a:gd name="connsiteY5" fmla="*/ 790079 h 2782519"/>
              <a:gd name="connsiteX6" fmla="*/ 4294910 w 7287491"/>
              <a:gd name="connsiteY6" fmla="*/ 2064697 h 2782519"/>
              <a:gd name="connsiteX7" fmla="*/ 6289964 w 7287491"/>
              <a:gd name="connsiteY7" fmla="*/ 2757424 h 2782519"/>
              <a:gd name="connsiteX8" fmla="*/ 7287491 w 7287491"/>
              <a:gd name="connsiteY8" fmla="*/ 2563461 h 278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7491" h="2782519">
                <a:moveTo>
                  <a:pt x="0" y="2591170"/>
                </a:moveTo>
                <a:cubicBezTo>
                  <a:pt x="353291" y="2591170"/>
                  <a:pt x="706583" y="2591170"/>
                  <a:pt x="969819" y="2397206"/>
                </a:cubicBezTo>
                <a:cubicBezTo>
                  <a:pt x="1233056" y="2203242"/>
                  <a:pt x="1399310" y="1764515"/>
                  <a:pt x="1579419" y="1427388"/>
                </a:cubicBezTo>
                <a:cubicBezTo>
                  <a:pt x="1759528" y="1090261"/>
                  <a:pt x="1902691" y="609970"/>
                  <a:pt x="2050473" y="374443"/>
                </a:cubicBezTo>
                <a:cubicBezTo>
                  <a:pt x="2198255" y="138916"/>
                  <a:pt x="2212110" y="-55049"/>
                  <a:pt x="2466110" y="14224"/>
                </a:cubicBezTo>
                <a:cubicBezTo>
                  <a:pt x="2720110" y="83497"/>
                  <a:pt x="3269673" y="448334"/>
                  <a:pt x="3574473" y="790079"/>
                </a:cubicBezTo>
                <a:cubicBezTo>
                  <a:pt x="3879273" y="1131824"/>
                  <a:pt x="3842328" y="1736806"/>
                  <a:pt x="4294910" y="2064697"/>
                </a:cubicBezTo>
                <a:cubicBezTo>
                  <a:pt x="4747492" y="2392588"/>
                  <a:pt x="5791201" y="2674297"/>
                  <a:pt x="6289964" y="2757424"/>
                </a:cubicBezTo>
                <a:cubicBezTo>
                  <a:pt x="6788727" y="2840551"/>
                  <a:pt x="7038109" y="2702006"/>
                  <a:pt x="7287491" y="2563461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8D5ECD-A72E-4C3C-B9F2-494A6DA15148}"/>
              </a:ext>
            </a:extLst>
          </p:cNvPr>
          <p:cNvSpPr txBox="1"/>
          <p:nvPr/>
        </p:nvSpPr>
        <p:spPr>
          <a:xfrm>
            <a:off x="2178611" y="1579695"/>
            <a:ext cx="390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Forage Supply</a:t>
            </a:r>
          </a:p>
        </p:txBody>
      </p:sp>
    </p:spTree>
    <p:extLst>
      <p:ext uri="{BB962C8B-B14F-4D97-AF65-F5344CB8AC3E}">
        <p14:creationId xmlns:p14="http://schemas.microsoft.com/office/powerpoint/2010/main" val="271476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353373" y="28254"/>
            <a:ext cx="11485253" cy="6921318"/>
            <a:chOff x="402533" y="3019249"/>
            <a:chExt cx="5377625" cy="3158979"/>
          </a:xfrm>
        </p:grpSpPr>
        <p:grpSp>
          <p:nvGrpSpPr>
            <p:cNvPr id="3" name="Group 10"/>
            <p:cNvGrpSpPr/>
            <p:nvPr/>
          </p:nvGrpSpPr>
          <p:grpSpPr>
            <a:xfrm>
              <a:off x="885123" y="3769605"/>
              <a:ext cx="4728279" cy="1842056"/>
              <a:chOff x="885123" y="3769605"/>
              <a:chExt cx="4728279" cy="1842056"/>
            </a:xfrm>
          </p:grpSpPr>
          <p:cxnSp>
            <p:nvCxnSpPr>
              <p:cNvPr id="8" name="Straight Connector 7"/>
              <p:cNvCxnSpPr>
                <a:cxnSpLocks/>
              </p:cNvCxnSpPr>
              <p:nvPr/>
            </p:nvCxnSpPr>
            <p:spPr>
              <a:xfrm>
                <a:off x="885123" y="3769605"/>
                <a:ext cx="0" cy="18373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889002" y="5610073"/>
                <a:ext cx="4724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323154" y="5606993"/>
              <a:ext cx="70363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Spring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27053" y="5606993"/>
              <a:ext cx="930614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Summer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04953" y="5606993"/>
              <a:ext cx="77520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Winter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93552" y="5606993"/>
              <a:ext cx="44700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Fall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3830" y="3072762"/>
              <a:ext cx="4611309" cy="54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Yearly Change in Demand for Pregnant</a:t>
              </a:r>
            </a:p>
            <a:p>
              <a:pPr algn="ctr"/>
              <a:r>
                <a:rPr lang="en-US" sz="3600" dirty="0"/>
                <a:t>Female Range Herbivore (i.e., cow, sheep, elk, deer)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-953591" y="4375373"/>
              <a:ext cx="3158979" cy="446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Amounts of </a:t>
              </a:r>
            </a:p>
            <a:p>
              <a:pPr algn="ctr"/>
              <a:r>
                <a:rPr lang="en-US" sz="2800" dirty="0"/>
                <a:t>Energy &amp; Nutrient</a:t>
              </a:r>
            </a:p>
          </p:txBody>
        </p:sp>
      </p:grpSp>
      <p:sp>
        <p:nvSpPr>
          <p:cNvPr id="4" name="Freeform 3"/>
          <p:cNvSpPr/>
          <p:nvPr/>
        </p:nvSpPr>
        <p:spPr>
          <a:xfrm>
            <a:off x="1384064" y="3500752"/>
            <a:ext cx="9804324" cy="1657000"/>
          </a:xfrm>
          <a:custGeom>
            <a:avLst/>
            <a:gdLst>
              <a:gd name="connsiteX0" fmla="*/ 0 w 7148945"/>
              <a:gd name="connsiteY0" fmla="*/ 1584580 h 1585803"/>
              <a:gd name="connsiteX1" fmla="*/ 1163782 w 7148945"/>
              <a:gd name="connsiteY1" fmla="*/ 1335198 h 1585803"/>
              <a:gd name="connsiteX2" fmla="*/ 2299854 w 7148945"/>
              <a:gd name="connsiteY2" fmla="*/ 32871 h 1585803"/>
              <a:gd name="connsiteX3" fmla="*/ 3990109 w 7148945"/>
              <a:gd name="connsiteY3" fmla="*/ 420798 h 1585803"/>
              <a:gd name="connsiteX4" fmla="*/ 4433454 w 7148945"/>
              <a:gd name="connsiteY4" fmla="*/ 753307 h 1585803"/>
              <a:gd name="connsiteX5" fmla="*/ 4987636 w 7148945"/>
              <a:gd name="connsiteY5" fmla="*/ 1446034 h 1585803"/>
              <a:gd name="connsiteX6" fmla="*/ 7148945 w 7148945"/>
              <a:gd name="connsiteY6" fmla="*/ 1473743 h 15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945" h="1585803">
                <a:moveTo>
                  <a:pt x="0" y="1584580"/>
                </a:moveTo>
                <a:cubicBezTo>
                  <a:pt x="390236" y="1589198"/>
                  <a:pt x="780473" y="1593816"/>
                  <a:pt x="1163782" y="1335198"/>
                </a:cubicBezTo>
                <a:cubicBezTo>
                  <a:pt x="1547091" y="1076580"/>
                  <a:pt x="1828800" y="185271"/>
                  <a:pt x="2299854" y="32871"/>
                </a:cubicBezTo>
                <a:cubicBezTo>
                  <a:pt x="2770908" y="-119529"/>
                  <a:pt x="3634509" y="300725"/>
                  <a:pt x="3990109" y="420798"/>
                </a:cubicBezTo>
                <a:cubicBezTo>
                  <a:pt x="4345709" y="540871"/>
                  <a:pt x="4267200" y="582434"/>
                  <a:pt x="4433454" y="753307"/>
                </a:cubicBezTo>
                <a:cubicBezTo>
                  <a:pt x="4599708" y="924180"/>
                  <a:pt x="4535054" y="1325961"/>
                  <a:pt x="4987636" y="1446034"/>
                </a:cubicBezTo>
                <a:cubicBezTo>
                  <a:pt x="5440218" y="1566107"/>
                  <a:pt x="6294581" y="1519925"/>
                  <a:pt x="7148945" y="147374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7DAD2E-01A4-43F4-81C1-8479A084801D}"/>
              </a:ext>
            </a:extLst>
          </p:cNvPr>
          <p:cNvSpPr txBox="1"/>
          <p:nvPr/>
        </p:nvSpPr>
        <p:spPr>
          <a:xfrm>
            <a:off x="1506096" y="2951668"/>
            <a:ext cx="390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Animal Demand</a:t>
            </a:r>
          </a:p>
        </p:txBody>
      </p:sp>
    </p:spTree>
    <p:extLst>
      <p:ext uri="{BB962C8B-B14F-4D97-AF65-F5344CB8AC3E}">
        <p14:creationId xmlns:p14="http://schemas.microsoft.com/office/powerpoint/2010/main" val="3273443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9359" y="318441"/>
            <a:ext cx="11622894" cy="6539559"/>
            <a:chOff x="338086" y="2877235"/>
            <a:chExt cx="5442072" cy="3230385"/>
          </a:xfrm>
        </p:grpSpPr>
        <p:grpSp>
          <p:nvGrpSpPr>
            <p:cNvPr id="3" name="Group 10"/>
            <p:cNvGrpSpPr/>
            <p:nvPr/>
          </p:nvGrpSpPr>
          <p:grpSpPr>
            <a:xfrm>
              <a:off x="889002" y="3196507"/>
              <a:ext cx="4724400" cy="2415154"/>
              <a:chOff x="889002" y="3196507"/>
              <a:chExt cx="4724400" cy="2415154"/>
            </a:xfrm>
          </p:grpSpPr>
          <p:cxnSp>
            <p:nvCxnSpPr>
              <p:cNvPr id="8" name="Straight Connector 7"/>
              <p:cNvCxnSpPr>
                <a:cxnSpLocks/>
              </p:cNvCxnSpPr>
              <p:nvPr/>
            </p:nvCxnSpPr>
            <p:spPr>
              <a:xfrm>
                <a:off x="889002" y="3196507"/>
                <a:ext cx="15620" cy="24083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889002" y="5610073"/>
                <a:ext cx="4724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323154" y="5606993"/>
              <a:ext cx="70363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Spring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27053" y="5606993"/>
              <a:ext cx="930614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Summer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04953" y="5606993"/>
              <a:ext cx="77520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Winter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93552" y="5606993"/>
              <a:ext cx="447006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Fall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83839" y="4177986"/>
              <a:ext cx="1828800" cy="258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5">
                      <a:lumMod val="50000"/>
                    </a:schemeClr>
                  </a:solidFill>
                </a:rPr>
                <a:t>Animal Demand</a:t>
              </a:r>
            </a:p>
          </p:txBody>
        </p:sp>
        <p:cxnSp>
          <p:nvCxnSpPr>
            <p:cNvPr id="22" name="Straight Arrow Connector 21"/>
            <p:cNvCxnSpPr>
              <a:cxnSpLocks/>
            </p:cNvCxnSpPr>
            <p:nvPr/>
          </p:nvCxnSpPr>
          <p:spPr>
            <a:xfrm flipH="1">
              <a:off x="1323154" y="4427950"/>
              <a:ext cx="3199" cy="590468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198724" y="3500264"/>
              <a:ext cx="1828800" cy="258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B050"/>
                  </a:solidFill>
                </a:rPr>
                <a:t>Forage Supply</a:t>
              </a:r>
            </a:p>
          </p:txBody>
        </p:sp>
        <p:cxnSp>
          <p:nvCxnSpPr>
            <p:cNvPr id="26" name="Straight Arrow Connector 25"/>
            <p:cNvCxnSpPr>
              <a:cxnSpLocks/>
            </p:cNvCxnSpPr>
            <p:nvPr/>
          </p:nvCxnSpPr>
          <p:spPr>
            <a:xfrm>
              <a:off x="1671263" y="3739630"/>
              <a:ext cx="461390" cy="314408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486467" y="2877235"/>
              <a:ext cx="1562062" cy="319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Supply   Demand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68617" y="5849162"/>
              <a:ext cx="2915146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- - - - - - - - Season - - - - - - - - -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-1000648" y="4310534"/>
              <a:ext cx="3124200" cy="446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Amounts of </a:t>
              </a:r>
            </a:p>
            <a:p>
              <a:pPr algn="ctr"/>
              <a:r>
                <a:rPr lang="en-US" sz="2800" dirty="0"/>
                <a:t>Energy &amp; Nutrient</a:t>
              </a:r>
            </a:p>
          </p:txBody>
        </p:sp>
      </p:grpSp>
      <p:sp>
        <p:nvSpPr>
          <p:cNvPr id="21" name="Freeform 20"/>
          <p:cNvSpPr/>
          <p:nvPr/>
        </p:nvSpPr>
        <p:spPr>
          <a:xfrm>
            <a:off x="1226770" y="3268127"/>
            <a:ext cx="9738460" cy="1585803"/>
          </a:xfrm>
          <a:custGeom>
            <a:avLst/>
            <a:gdLst>
              <a:gd name="connsiteX0" fmla="*/ 0 w 7148945"/>
              <a:gd name="connsiteY0" fmla="*/ 1584580 h 1585803"/>
              <a:gd name="connsiteX1" fmla="*/ 1163782 w 7148945"/>
              <a:gd name="connsiteY1" fmla="*/ 1335198 h 1585803"/>
              <a:gd name="connsiteX2" fmla="*/ 2299854 w 7148945"/>
              <a:gd name="connsiteY2" fmla="*/ 32871 h 1585803"/>
              <a:gd name="connsiteX3" fmla="*/ 3990109 w 7148945"/>
              <a:gd name="connsiteY3" fmla="*/ 420798 h 1585803"/>
              <a:gd name="connsiteX4" fmla="*/ 4433454 w 7148945"/>
              <a:gd name="connsiteY4" fmla="*/ 753307 h 1585803"/>
              <a:gd name="connsiteX5" fmla="*/ 4987636 w 7148945"/>
              <a:gd name="connsiteY5" fmla="*/ 1446034 h 1585803"/>
              <a:gd name="connsiteX6" fmla="*/ 7148945 w 7148945"/>
              <a:gd name="connsiteY6" fmla="*/ 1473743 h 15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8945" h="1585803">
                <a:moveTo>
                  <a:pt x="0" y="1584580"/>
                </a:moveTo>
                <a:cubicBezTo>
                  <a:pt x="390236" y="1589198"/>
                  <a:pt x="780473" y="1593816"/>
                  <a:pt x="1163782" y="1335198"/>
                </a:cubicBezTo>
                <a:cubicBezTo>
                  <a:pt x="1547091" y="1076580"/>
                  <a:pt x="1828800" y="185271"/>
                  <a:pt x="2299854" y="32871"/>
                </a:cubicBezTo>
                <a:cubicBezTo>
                  <a:pt x="2770908" y="-119529"/>
                  <a:pt x="3634509" y="300725"/>
                  <a:pt x="3990109" y="420798"/>
                </a:cubicBezTo>
                <a:cubicBezTo>
                  <a:pt x="4345709" y="540871"/>
                  <a:pt x="4267200" y="582434"/>
                  <a:pt x="4433454" y="753307"/>
                </a:cubicBezTo>
                <a:cubicBezTo>
                  <a:pt x="4599708" y="924180"/>
                  <a:pt x="4535054" y="1325961"/>
                  <a:pt x="4987636" y="1446034"/>
                </a:cubicBezTo>
                <a:cubicBezTo>
                  <a:pt x="5440218" y="1566107"/>
                  <a:pt x="6294581" y="1519925"/>
                  <a:pt x="7148945" y="147374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52446" y="2450863"/>
            <a:ext cx="9927192" cy="2782519"/>
          </a:xfrm>
          <a:custGeom>
            <a:avLst/>
            <a:gdLst>
              <a:gd name="connsiteX0" fmla="*/ 0 w 7287491"/>
              <a:gd name="connsiteY0" fmla="*/ 2591170 h 2782519"/>
              <a:gd name="connsiteX1" fmla="*/ 969819 w 7287491"/>
              <a:gd name="connsiteY1" fmla="*/ 2397206 h 2782519"/>
              <a:gd name="connsiteX2" fmla="*/ 1579419 w 7287491"/>
              <a:gd name="connsiteY2" fmla="*/ 1427388 h 2782519"/>
              <a:gd name="connsiteX3" fmla="*/ 2050473 w 7287491"/>
              <a:gd name="connsiteY3" fmla="*/ 374443 h 2782519"/>
              <a:gd name="connsiteX4" fmla="*/ 2466110 w 7287491"/>
              <a:gd name="connsiteY4" fmla="*/ 14224 h 2782519"/>
              <a:gd name="connsiteX5" fmla="*/ 3574473 w 7287491"/>
              <a:gd name="connsiteY5" fmla="*/ 790079 h 2782519"/>
              <a:gd name="connsiteX6" fmla="*/ 4294910 w 7287491"/>
              <a:gd name="connsiteY6" fmla="*/ 2064697 h 2782519"/>
              <a:gd name="connsiteX7" fmla="*/ 6289964 w 7287491"/>
              <a:gd name="connsiteY7" fmla="*/ 2757424 h 2782519"/>
              <a:gd name="connsiteX8" fmla="*/ 7287491 w 7287491"/>
              <a:gd name="connsiteY8" fmla="*/ 2563461 h 278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7491" h="2782519">
                <a:moveTo>
                  <a:pt x="0" y="2591170"/>
                </a:moveTo>
                <a:cubicBezTo>
                  <a:pt x="353291" y="2591170"/>
                  <a:pt x="706583" y="2591170"/>
                  <a:pt x="969819" y="2397206"/>
                </a:cubicBezTo>
                <a:cubicBezTo>
                  <a:pt x="1233056" y="2203242"/>
                  <a:pt x="1399310" y="1764515"/>
                  <a:pt x="1579419" y="1427388"/>
                </a:cubicBezTo>
                <a:cubicBezTo>
                  <a:pt x="1759528" y="1090261"/>
                  <a:pt x="1902691" y="609970"/>
                  <a:pt x="2050473" y="374443"/>
                </a:cubicBezTo>
                <a:cubicBezTo>
                  <a:pt x="2198255" y="138916"/>
                  <a:pt x="2212110" y="-55049"/>
                  <a:pt x="2466110" y="14224"/>
                </a:cubicBezTo>
                <a:cubicBezTo>
                  <a:pt x="2720110" y="83497"/>
                  <a:pt x="3269673" y="448334"/>
                  <a:pt x="3574473" y="790079"/>
                </a:cubicBezTo>
                <a:cubicBezTo>
                  <a:pt x="3879273" y="1131824"/>
                  <a:pt x="3842328" y="1736806"/>
                  <a:pt x="4294910" y="2064697"/>
                </a:cubicBezTo>
                <a:cubicBezTo>
                  <a:pt x="4747492" y="2392588"/>
                  <a:pt x="5791201" y="2674297"/>
                  <a:pt x="6289964" y="2757424"/>
                </a:cubicBezTo>
                <a:cubicBezTo>
                  <a:pt x="6788727" y="2840551"/>
                  <a:pt x="7038109" y="2702006"/>
                  <a:pt x="7287491" y="2563461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66D8DDD-C32A-4113-8C8F-E9E8DF5767F3}"/>
                  </a:ext>
                </a:extLst>
              </p14:cNvPr>
              <p14:cNvContentPartPr/>
              <p14:nvPr/>
            </p14:nvContentPartPr>
            <p14:xfrm>
              <a:off x="1366296" y="4608159"/>
              <a:ext cx="1484640" cy="324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66D8DDD-C32A-4113-8C8F-E9E8DF5767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4296" y="4464519"/>
                <a:ext cx="162828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A589DCC-0AF6-4008-8DCF-DC7571045D12}"/>
                  </a:ext>
                </a:extLst>
              </p14:cNvPr>
              <p14:cNvContentPartPr/>
              <p14:nvPr/>
            </p14:nvContentPartPr>
            <p14:xfrm>
              <a:off x="6523896" y="3698686"/>
              <a:ext cx="4561920" cy="1469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A589DCC-0AF6-4008-8DCF-DC7571045D1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70256" y="3590686"/>
                <a:ext cx="4669560" cy="16851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307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9359" y="318441"/>
            <a:ext cx="11622894" cy="6539559"/>
            <a:chOff x="338086" y="2877235"/>
            <a:chExt cx="5442072" cy="3230385"/>
          </a:xfrm>
        </p:grpSpPr>
        <p:grpSp>
          <p:nvGrpSpPr>
            <p:cNvPr id="3" name="Group 10"/>
            <p:cNvGrpSpPr/>
            <p:nvPr/>
          </p:nvGrpSpPr>
          <p:grpSpPr>
            <a:xfrm>
              <a:off x="889002" y="3196507"/>
              <a:ext cx="4724400" cy="2415154"/>
              <a:chOff x="889002" y="3196507"/>
              <a:chExt cx="4724400" cy="2415154"/>
            </a:xfrm>
          </p:grpSpPr>
          <p:cxnSp>
            <p:nvCxnSpPr>
              <p:cNvPr id="8" name="Straight Connector 7"/>
              <p:cNvCxnSpPr>
                <a:cxnSpLocks/>
              </p:cNvCxnSpPr>
              <p:nvPr/>
            </p:nvCxnSpPr>
            <p:spPr>
              <a:xfrm>
                <a:off x="889002" y="3196507"/>
                <a:ext cx="15620" cy="24083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889002" y="5610073"/>
                <a:ext cx="4724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323154" y="5606993"/>
              <a:ext cx="70363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Spring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27053" y="5606993"/>
              <a:ext cx="930614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Summer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04953" y="5606993"/>
              <a:ext cx="775205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Winter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93552" y="5606993"/>
              <a:ext cx="447006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Fall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83839" y="4177986"/>
              <a:ext cx="1828800" cy="258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5">
                      <a:lumMod val="50000"/>
                    </a:schemeClr>
                  </a:solidFill>
                </a:rPr>
                <a:t>Animal Demand</a:t>
              </a:r>
            </a:p>
          </p:txBody>
        </p:sp>
        <p:cxnSp>
          <p:nvCxnSpPr>
            <p:cNvPr id="22" name="Straight Arrow Connector 21"/>
            <p:cNvCxnSpPr>
              <a:cxnSpLocks/>
            </p:cNvCxnSpPr>
            <p:nvPr/>
          </p:nvCxnSpPr>
          <p:spPr>
            <a:xfrm flipH="1">
              <a:off x="1323154" y="4427950"/>
              <a:ext cx="3199" cy="590468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198724" y="3500264"/>
              <a:ext cx="1828800" cy="258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B050"/>
                  </a:solidFill>
                </a:rPr>
                <a:t>Forage Supply</a:t>
              </a:r>
            </a:p>
          </p:txBody>
        </p:sp>
        <p:cxnSp>
          <p:nvCxnSpPr>
            <p:cNvPr id="26" name="Straight Arrow Connector 25"/>
            <p:cNvCxnSpPr>
              <a:cxnSpLocks/>
            </p:cNvCxnSpPr>
            <p:nvPr/>
          </p:nvCxnSpPr>
          <p:spPr>
            <a:xfrm>
              <a:off x="1671263" y="3739630"/>
              <a:ext cx="461390" cy="314408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486467" y="2877235"/>
              <a:ext cx="1562062" cy="319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Supply   Demand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68617" y="5849162"/>
              <a:ext cx="2915146" cy="258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- - - - - - - - Season - - - - - - - - -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-1000648" y="4310534"/>
              <a:ext cx="3124200" cy="446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Amounts of </a:t>
              </a:r>
            </a:p>
            <a:p>
              <a:pPr algn="ctr"/>
              <a:r>
                <a:rPr lang="en-US" sz="2800" dirty="0"/>
                <a:t>Energy &amp; Nutrient</a:t>
              </a:r>
            </a:p>
          </p:txBody>
        </p:sp>
      </p:grpSp>
      <p:sp>
        <p:nvSpPr>
          <p:cNvPr id="21" name="Freeform 20"/>
          <p:cNvSpPr/>
          <p:nvPr/>
        </p:nvSpPr>
        <p:spPr>
          <a:xfrm>
            <a:off x="1240970" y="3378574"/>
            <a:ext cx="10353903" cy="1617237"/>
          </a:xfrm>
          <a:custGeom>
            <a:avLst/>
            <a:gdLst>
              <a:gd name="connsiteX0" fmla="*/ 0 w 7148945"/>
              <a:gd name="connsiteY0" fmla="*/ 1584580 h 1585803"/>
              <a:gd name="connsiteX1" fmla="*/ 1163782 w 7148945"/>
              <a:gd name="connsiteY1" fmla="*/ 1335198 h 1585803"/>
              <a:gd name="connsiteX2" fmla="*/ 2299854 w 7148945"/>
              <a:gd name="connsiteY2" fmla="*/ 32871 h 1585803"/>
              <a:gd name="connsiteX3" fmla="*/ 3990109 w 7148945"/>
              <a:gd name="connsiteY3" fmla="*/ 420798 h 1585803"/>
              <a:gd name="connsiteX4" fmla="*/ 4433454 w 7148945"/>
              <a:gd name="connsiteY4" fmla="*/ 753307 h 1585803"/>
              <a:gd name="connsiteX5" fmla="*/ 4987636 w 7148945"/>
              <a:gd name="connsiteY5" fmla="*/ 1446034 h 1585803"/>
              <a:gd name="connsiteX6" fmla="*/ 7148945 w 7148945"/>
              <a:gd name="connsiteY6" fmla="*/ 1473743 h 1585803"/>
              <a:gd name="connsiteX0" fmla="*/ 0 w 9762047"/>
              <a:gd name="connsiteY0" fmla="*/ 1617237 h 1617734"/>
              <a:gd name="connsiteX1" fmla="*/ 3776884 w 9762047"/>
              <a:gd name="connsiteY1" fmla="*/ 1335198 h 1617734"/>
              <a:gd name="connsiteX2" fmla="*/ 4912956 w 9762047"/>
              <a:gd name="connsiteY2" fmla="*/ 32871 h 1617734"/>
              <a:gd name="connsiteX3" fmla="*/ 6603211 w 9762047"/>
              <a:gd name="connsiteY3" fmla="*/ 420798 h 1617734"/>
              <a:gd name="connsiteX4" fmla="*/ 7046556 w 9762047"/>
              <a:gd name="connsiteY4" fmla="*/ 753307 h 1617734"/>
              <a:gd name="connsiteX5" fmla="*/ 7600738 w 9762047"/>
              <a:gd name="connsiteY5" fmla="*/ 1446034 h 1617734"/>
              <a:gd name="connsiteX6" fmla="*/ 9762047 w 9762047"/>
              <a:gd name="connsiteY6" fmla="*/ 1473743 h 1617734"/>
              <a:gd name="connsiteX0" fmla="*/ 0 w 9762047"/>
              <a:gd name="connsiteY0" fmla="*/ 1617237 h 1617237"/>
              <a:gd name="connsiteX1" fmla="*/ 2277475 w 9762047"/>
              <a:gd name="connsiteY1" fmla="*/ 1552654 h 1617237"/>
              <a:gd name="connsiteX2" fmla="*/ 3776884 w 9762047"/>
              <a:gd name="connsiteY2" fmla="*/ 1335198 h 1617237"/>
              <a:gd name="connsiteX3" fmla="*/ 4912956 w 9762047"/>
              <a:gd name="connsiteY3" fmla="*/ 32871 h 1617237"/>
              <a:gd name="connsiteX4" fmla="*/ 6603211 w 9762047"/>
              <a:gd name="connsiteY4" fmla="*/ 420798 h 1617237"/>
              <a:gd name="connsiteX5" fmla="*/ 7046556 w 9762047"/>
              <a:gd name="connsiteY5" fmla="*/ 753307 h 1617237"/>
              <a:gd name="connsiteX6" fmla="*/ 7600738 w 9762047"/>
              <a:gd name="connsiteY6" fmla="*/ 1446034 h 1617237"/>
              <a:gd name="connsiteX7" fmla="*/ 9762047 w 9762047"/>
              <a:gd name="connsiteY7" fmla="*/ 1473743 h 1617237"/>
              <a:gd name="connsiteX0" fmla="*/ 0 w 7964041"/>
              <a:gd name="connsiteY0" fmla="*/ 1617237 h 1617237"/>
              <a:gd name="connsiteX1" fmla="*/ 2277475 w 7964041"/>
              <a:gd name="connsiteY1" fmla="*/ 1552654 h 1617237"/>
              <a:gd name="connsiteX2" fmla="*/ 3776884 w 7964041"/>
              <a:gd name="connsiteY2" fmla="*/ 1335198 h 1617237"/>
              <a:gd name="connsiteX3" fmla="*/ 4912956 w 7964041"/>
              <a:gd name="connsiteY3" fmla="*/ 32871 h 1617237"/>
              <a:gd name="connsiteX4" fmla="*/ 6603211 w 7964041"/>
              <a:gd name="connsiteY4" fmla="*/ 420798 h 1617237"/>
              <a:gd name="connsiteX5" fmla="*/ 7046556 w 7964041"/>
              <a:gd name="connsiteY5" fmla="*/ 753307 h 1617237"/>
              <a:gd name="connsiteX6" fmla="*/ 7600738 w 7964041"/>
              <a:gd name="connsiteY6" fmla="*/ 1446034 h 1617237"/>
              <a:gd name="connsiteX7" fmla="*/ 7964041 w 7964041"/>
              <a:gd name="connsiteY7" fmla="*/ 1441086 h 1617237"/>
              <a:gd name="connsiteX0" fmla="*/ 0 w 7600738"/>
              <a:gd name="connsiteY0" fmla="*/ 1617237 h 1617237"/>
              <a:gd name="connsiteX1" fmla="*/ 2277475 w 7600738"/>
              <a:gd name="connsiteY1" fmla="*/ 1552654 h 1617237"/>
              <a:gd name="connsiteX2" fmla="*/ 3776884 w 7600738"/>
              <a:gd name="connsiteY2" fmla="*/ 1335198 h 1617237"/>
              <a:gd name="connsiteX3" fmla="*/ 4912956 w 7600738"/>
              <a:gd name="connsiteY3" fmla="*/ 32871 h 1617237"/>
              <a:gd name="connsiteX4" fmla="*/ 6603211 w 7600738"/>
              <a:gd name="connsiteY4" fmla="*/ 420798 h 1617237"/>
              <a:gd name="connsiteX5" fmla="*/ 7046556 w 7600738"/>
              <a:gd name="connsiteY5" fmla="*/ 753307 h 1617237"/>
              <a:gd name="connsiteX6" fmla="*/ 7600738 w 7600738"/>
              <a:gd name="connsiteY6" fmla="*/ 1446034 h 161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0738" h="1617237">
                <a:moveTo>
                  <a:pt x="0" y="1617237"/>
                </a:moveTo>
                <a:cubicBezTo>
                  <a:pt x="379579" y="1606473"/>
                  <a:pt x="1647994" y="1599660"/>
                  <a:pt x="2277475" y="1552654"/>
                </a:cubicBezTo>
                <a:cubicBezTo>
                  <a:pt x="2906956" y="1505648"/>
                  <a:pt x="3337637" y="1588495"/>
                  <a:pt x="3776884" y="1335198"/>
                </a:cubicBezTo>
                <a:cubicBezTo>
                  <a:pt x="4216131" y="1081901"/>
                  <a:pt x="4441902" y="185271"/>
                  <a:pt x="4912956" y="32871"/>
                </a:cubicBezTo>
                <a:cubicBezTo>
                  <a:pt x="5384010" y="-119529"/>
                  <a:pt x="6247611" y="300725"/>
                  <a:pt x="6603211" y="420798"/>
                </a:cubicBezTo>
                <a:cubicBezTo>
                  <a:pt x="6958811" y="540871"/>
                  <a:pt x="6880302" y="582434"/>
                  <a:pt x="7046556" y="753307"/>
                </a:cubicBezTo>
                <a:cubicBezTo>
                  <a:pt x="7212810" y="924180"/>
                  <a:pt x="7148156" y="1325961"/>
                  <a:pt x="7600738" y="144603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52446" y="2450863"/>
            <a:ext cx="9927192" cy="2782519"/>
          </a:xfrm>
          <a:custGeom>
            <a:avLst/>
            <a:gdLst>
              <a:gd name="connsiteX0" fmla="*/ 0 w 7287491"/>
              <a:gd name="connsiteY0" fmla="*/ 2591170 h 2782519"/>
              <a:gd name="connsiteX1" fmla="*/ 969819 w 7287491"/>
              <a:gd name="connsiteY1" fmla="*/ 2397206 h 2782519"/>
              <a:gd name="connsiteX2" fmla="*/ 1579419 w 7287491"/>
              <a:gd name="connsiteY2" fmla="*/ 1427388 h 2782519"/>
              <a:gd name="connsiteX3" fmla="*/ 2050473 w 7287491"/>
              <a:gd name="connsiteY3" fmla="*/ 374443 h 2782519"/>
              <a:gd name="connsiteX4" fmla="*/ 2466110 w 7287491"/>
              <a:gd name="connsiteY4" fmla="*/ 14224 h 2782519"/>
              <a:gd name="connsiteX5" fmla="*/ 3574473 w 7287491"/>
              <a:gd name="connsiteY5" fmla="*/ 790079 h 2782519"/>
              <a:gd name="connsiteX6" fmla="*/ 4294910 w 7287491"/>
              <a:gd name="connsiteY6" fmla="*/ 2064697 h 2782519"/>
              <a:gd name="connsiteX7" fmla="*/ 6289964 w 7287491"/>
              <a:gd name="connsiteY7" fmla="*/ 2757424 h 2782519"/>
              <a:gd name="connsiteX8" fmla="*/ 7287491 w 7287491"/>
              <a:gd name="connsiteY8" fmla="*/ 2563461 h 278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7491" h="2782519">
                <a:moveTo>
                  <a:pt x="0" y="2591170"/>
                </a:moveTo>
                <a:cubicBezTo>
                  <a:pt x="353291" y="2591170"/>
                  <a:pt x="706583" y="2591170"/>
                  <a:pt x="969819" y="2397206"/>
                </a:cubicBezTo>
                <a:cubicBezTo>
                  <a:pt x="1233056" y="2203242"/>
                  <a:pt x="1399310" y="1764515"/>
                  <a:pt x="1579419" y="1427388"/>
                </a:cubicBezTo>
                <a:cubicBezTo>
                  <a:pt x="1759528" y="1090261"/>
                  <a:pt x="1902691" y="609970"/>
                  <a:pt x="2050473" y="374443"/>
                </a:cubicBezTo>
                <a:cubicBezTo>
                  <a:pt x="2198255" y="138916"/>
                  <a:pt x="2212110" y="-55049"/>
                  <a:pt x="2466110" y="14224"/>
                </a:cubicBezTo>
                <a:cubicBezTo>
                  <a:pt x="2720110" y="83497"/>
                  <a:pt x="3269673" y="448334"/>
                  <a:pt x="3574473" y="790079"/>
                </a:cubicBezTo>
                <a:cubicBezTo>
                  <a:pt x="3879273" y="1131824"/>
                  <a:pt x="3842328" y="1736806"/>
                  <a:pt x="4294910" y="2064697"/>
                </a:cubicBezTo>
                <a:cubicBezTo>
                  <a:pt x="4747492" y="2392588"/>
                  <a:pt x="5791201" y="2674297"/>
                  <a:pt x="6289964" y="2757424"/>
                </a:cubicBezTo>
                <a:cubicBezTo>
                  <a:pt x="6788727" y="2840551"/>
                  <a:pt x="7038109" y="2702006"/>
                  <a:pt x="7287491" y="2563461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9E77773-AD73-4040-BB69-6C7CCC342950}"/>
              </a:ext>
            </a:extLst>
          </p:cNvPr>
          <p:cNvSpPr/>
          <p:nvPr/>
        </p:nvSpPr>
        <p:spPr>
          <a:xfrm>
            <a:off x="6986427" y="3411020"/>
            <a:ext cx="4150760" cy="1777429"/>
          </a:xfrm>
          <a:custGeom>
            <a:avLst/>
            <a:gdLst>
              <a:gd name="connsiteX0" fmla="*/ 0 w 4150760"/>
              <a:gd name="connsiteY0" fmla="*/ 893852 h 1777429"/>
              <a:gd name="connsiteX1" fmla="*/ 647272 w 4150760"/>
              <a:gd name="connsiteY1" fmla="*/ 143838 h 1777429"/>
              <a:gd name="connsiteX2" fmla="*/ 1243173 w 4150760"/>
              <a:gd name="connsiteY2" fmla="*/ 0 h 1777429"/>
              <a:gd name="connsiteX3" fmla="*/ 1931542 w 4150760"/>
              <a:gd name="connsiteY3" fmla="*/ 92468 h 1777429"/>
              <a:gd name="connsiteX4" fmla="*/ 3041151 w 4150760"/>
              <a:gd name="connsiteY4" fmla="*/ 380144 h 1777429"/>
              <a:gd name="connsiteX5" fmla="*/ 3657600 w 4150760"/>
              <a:gd name="connsiteY5" fmla="*/ 616450 h 1777429"/>
              <a:gd name="connsiteX6" fmla="*/ 4058292 w 4150760"/>
              <a:gd name="connsiteY6" fmla="*/ 1058238 h 1777429"/>
              <a:gd name="connsiteX7" fmla="*/ 4150760 w 4150760"/>
              <a:gd name="connsiteY7" fmla="*/ 1469205 h 1777429"/>
              <a:gd name="connsiteX8" fmla="*/ 3750067 w 4150760"/>
              <a:gd name="connsiteY8" fmla="*/ 1746607 h 1777429"/>
              <a:gd name="connsiteX9" fmla="*/ 2753474 w 4150760"/>
              <a:gd name="connsiteY9" fmla="*/ 1777429 h 1777429"/>
              <a:gd name="connsiteX10" fmla="*/ 1797977 w 4150760"/>
              <a:gd name="connsiteY10" fmla="*/ 1582220 h 1777429"/>
              <a:gd name="connsiteX11" fmla="*/ 873303 w 4150760"/>
              <a:gd name="connsiteY11" fmla="*/ 1345915 h 1777429"/>
              <a:gd name="connsiteX12" fmla="*/ 123290 w 4150760"/>
              <a:gd name="connsiteY12" fmla="*/ 1068513 h 1777429"/>
              <a:gd name="connsiteX13" fmla="*/ 0 w 4150760"/>
              <a:gd name="connsiteY13" fmla="*/ 893852 h 177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50760" h="1777429">
                <a:moveTo>
                  <a:pt x="0" y="893852"/>
                </a:moveTo>
                <a:lnTo>
                  <a:pt x="647272" y="143838"/>
                </a:lnTo>
                <a:lnTo>
                  <a:pt x="1243173" y="0"/>
                </a:lnTo>
                <a:lnTo>
                  <a:pt x="1931542" y="92468"/>
                </a:lnTo>
                <a:lnTo>
                  <a:pt x="3041151" y="380144"/>
                </a:lnTo>
                <a:lnTo>
                  <a:pt x="3657600" y="616450"/>
                </a:lnTo>
                <a:lnTo>
                  <a:pt x="4058292" y="1058238"/>
                </a:lnTo>
                <a:lnTo>
                  <a:pt x="4150760" y="1469205"/>
                </a:lnTo>
                <a:lnTo>
                  <a:pt x="3750067" y="1746607"/>
                </a:lnTo>
                <a:lnTo>
                  <a:pt x="2753474" y="1777429"/>
                </a:lnTo>
                <a:lnTo>
                  <a:pt x="1797977" y="1582220"/>
                </a:lnTo>
                <a:lnTo>
                  <a:pt x="873303" y="1345915"/>
                </a:lnTo>
                <a:lnTo>
                  <a:pt x="123290" y="1068513"/>
                </a:lnTo>
                <a:lnTo>
                  <a:pt x="0" y="893852"/>
                </a:lnTo>
                <a:close/>
              </a:path>
            </a:pathLst>
          </a:cu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517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psf\Home\Desktop\Screen Shot 2013-02-05 at 9.42.31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677" y="1066800"/>
            <a:ext cx="9150645" cy="3881379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5105400"/>
            <a:ext cx="93245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Estimated seasonal crude protein concentration of sagebrush-bunchgrass range associated requirements of lactating and non-lactating cows</a:t>
            </a:r>
            <a:r>
              <a:rPr lang="en-US" dirty="0"/>
              <a:t> (Turner and </a:t>
            </a:r>
            <a:r>
              <a:rPr lang="en-US" dirty="0" err="1"/>
              <a:t>DelCurto</a:t>
            </a:r>
            <a:r>
              <a:rPr lang="en-US" dirty="0"/>
              <a:t>, 1991)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03650" y="341964"/>
            <a:ext cx="3937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Supply and Demand</a:t>
            </a:r>
          </a:p>
        </p:txBody>
      </p:sp>
    </p:spTree>
    <p:extLst>
      <p:ext uri="{BB962C8B-B14F-4D97-AF65-F5344CB8AC3E}">
        <p14:creationId xmlns:p14="http://schemas.microsoft.com/office/powerpoint/2010/main" val="4163090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611" y="762000"/>
            <a:ext cx="8229600" cy="990600"/>
          </a:xfrm>
        </p:spPr>
        <p:txBody>
          <a:bodyPr/>
          <a:lstStyle/>
          <a:p>
            <a:r>
              <a:rPr lang="en-US" dirty="0"/>
              <a:t>How to Meet Demand?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9753600" cy="5562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Dry Matter Intake (DMI) </a:t>
            </a:r>
            <a:r>
              <a:rPr lang="en-US" sz="3600" dirty="0"/>
              <a:t>– The plant material the animal consumes that is void of water</a:t>
            </a:r>
          </a:p>
          <a:p>
            <a:pPr marL="471488" indent="-273050"/>
            <a:r>
              <a:rPr lang="en-US" sz="3200" dirty="0"/>
              <a:t>No DMI requirement: Animal consume approximately 1.5-4% of their BW on a Dry Matter (DM) basis</a:t>
            </a:r>
          </a:p>
          <a:p>
            <a:pPr marL="1029272" lvl="1" indent="-273050"/>
            <a:r>
              <a:rPr lang="en-US" sz="2600" i="1" dirty="0"/>
              <a:t>Spanish goat, Blackbuck antelope, and calf (&lt;100 </a:t>
            </a:r>
            <a:r>
              <a:rPr lang="en-US" sz="2600" i="1" dirty="0" err="1"/>
              <a:t>lb</a:t>
            </a:r>
            <a:r>
              <a:rPr lang="en-US" sz="2600" i="1" dirty="0"/>
              <a:t>) ~ 4% DMI</a:t>
            </a:r>
          </a:p>
          <a:p>
            <a:pPr marL="1029272" lvl="1" indent="-273050"/>
            <a:r>
              <a:rPr lang="en-US" sz="2600" i="1" dirty="0"/>
              <a:t>Fallow deer, Sheep, Mule deer, White-tailed deer ~ 3.5%</a:t>
            </a:r>
          </a:p>
          <a:p>
            <a:pPr marL="1029272" lvl="1" indent="-273050"/>
            <a:r>
              <a:rPr lang="en-US" sz="2600" i="1" dirty="0"/>
              <a:t>Beef cattle 1,000-1,500 </a:t>
            </a:r>
            <a:r>
              <a:rPr lang="en-US" sz="2600" i="1" dirty="0" err="1"/>
              <a:t>lb</a:t>
            </a:r>
            <a:r>
              <a:rPr lang="en-US" sz="2600" i="1" dirty="0"/>
              <a:t> ~ 2.0% </a:t>
            </a:r>
          </a:p>
          <a:p>
            <a:pPr marL="1029272" lvl="1" indent="-273050"/>
            <a:endParaRPr lang="en-US" sz="2000" i="1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77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053" y="762000"/>
            <a:ext cx="8229600" cy="990600"/>
          </a:xfrm>
        </p:spPr>
        <p:txBody>
          <a:bodyPr/>
          <a:lstStyle/>
          <a:p>
            <a:r>
              <a:rPr lang="en-US" dirty="0"/>
              <a:t>How to Meet Demand?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221" y="1760306"/>
            <a:ext cx="6040348" cy="5105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Dry Matter Intake (DMI) </a:t>
            </a:r>
            <a:endParaRPr lang="en-US" b="1" i="1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  <a:buNone/>
            </a:pPr>
            <a:r>
              <a:rPr lang="en-US" sz="3200" dirty="0"/>
              <a:t>Example: If a 200 </a:t>
            </a:r>
            <a:r>
              <a:rPr lang="en-US" sz="3200" dirty="0" err="1"/>
              <a:t>lb</a:t>
            </a:r>
            <a:r>
              <a:rPr lang="en-US" sz="3200" dirty="0"/>
              <a:t> Mule deer consumes ~3.5% of their body weight on a DM basis, they will consume 7 </a:t>
            </a:r>
            <a:r>
              <a:rPr lang="en-US" sz="3200" dirty="0" err="1"/>
              <a:t>lb</a:t>
            </a:r>
            <a:r>
              <a:rPr lang="en-US" sz="3200" dirty="0"/>
              <a:t> of plant material on a DM basis</a:t>
            </a:r>
            <a:endParaRPr lang="en-US" sz="3200" i="1" dirty="0"/>
          </a:p>
          <a:p>
            <a:endParaRPr lang="en-US" dirty="0"/>
          </a:p>
          <a:p>
            <a:pPr indent="0">
              <a:buNone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334170-33F1-4080-9F6D-0205AA3BD080}"/>
              </a:ext>
            </a:extLst>
          </p:cNvPr>
          <p:cNvGrpSpPr/>
          <p:nvPr/>
        </p:nvGrpSpPr>
        <p:grpSpPr>
          <a:xfrm>
            <a:off x="7391400" y="2971800"/>
            <a:ext cx="4562179" cy="2938239"/>
            <a:chOff x="7391400" y="2971800"/>
            <a:chExt cx="4562179" cy="29382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AF1D31E-CC1E-43BC-8E79-C92260EB0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91400" y="2971800"/>
              <a:ext cx="4562179" cy="293823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64300F-B7A2-463E-B024-04EBACFB6376}"/>
                </a:ext>
              </a:extLst>
            </p:cNvPr>
            <p:cNvSpPr txBox="1"/>
            <p:nvPr/>
          </p:nvSpPr>
          <p:spPr>
            <a:xfrm>
              <a:off x="7391400" y="5679207"/>
              <a:ext cx="13805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US Fish &amp; Wildlife 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30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1E21BC-32E4-4F60-B875-831CB1CF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Meet Demand?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7052"/>
            <a:ext cx="9037320" cy="40233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Stock Conservatively </a:t>
            </a:r>
            <a:r>
              <a:rPr lang="en-US" sz="3200" dirty="0"/>
              <a:t>– set demand well below supply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 More forage for each animals to choose from:</a:t>
            </a:r>
          </a:p>
          <a:p>
            <a:pPr lvl="1">
              <a:spcAft>
                <a:spcPts val="6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 Each animal can select most nutritious foods for diet. </a:t>
            </a:r>
          </a:p>
          <a:p>
            <a:pPr lvl="1">
              <a:spcAft>
                <a:spcPts val="6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 </a:t>
            </a:r>
            <a:r>
              <a:rPr lang="en-US" sz="2800" dirty="0"/>
              <a:t>Maximum selectivity results in improved diet quality.</a:t>
            </a:r>
          </a:p>
          <a:p>
            <a:pPr>
              <a:spcAft>
                <a:spcPts val="60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000" dirty="0"/>
              <a:t> Reduces energy required to find adequate diet.</a:t>
            </a:r>
          </a:p>
        </p:txBody>
      </p:sp>
      <p:pic>
        <p:nvPicPr>
          <p:cNvPr id="15" name="Picture 14" descr="Steers-sagebrush(3-KLL)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0712" y="4343400"/>
            <a:ext cx="5790576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129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46997"/>
            <a:ext cx="10165080" cy="4724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Timing</a:t>
            </a:r>
            <a:r>
              <a:rPr lang="en-US" sz="3200" b="1" dirty="0"/>
              <a:t> - </a:t>
            </a:r>
            <a:r>
              <a:rPr lang="en-US" sz="3200" dirty="0"/>
              <a:t>Plan so time of greatest animal need coincides with time of greatest nutrient supply.</a:t>
            </a:r>
          </a:p>
          <a:p>
            <a:pPr marL="541338" indent="-342900">
              <a:spcBef>
                <a:spcPts val="60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i="1" dirty="0"/>
              <a:t>Birth in spring when forage is of greatest quality.</a:t>
            </a:r>
          </a:p>
          <a:p>
            <a:pPr marL="791845" lvl="1" indent="-285750">
              <a:spcBef>
                <a:spcPts val="0"/>
              </a:spcBef>
              <a:spcAft>
                <a:spcPts val="6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Native animals already do this through natural selection.</a:t>
            </a:r>
          </a:p>
          <a:p>
            <a:pPr marL="541338" indent="-342900">
              <a:spcBef>
                <a:spcPts val="60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Timing is the basis for season suitability grazing </a:t>
            </a:r>
          </a:p>
          <a:p>
            <a:pPr marL="791845" lvl="1" indent="-28575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i="1" dirty="0"/>
              <a:t>Animals moving up in elevation as season progresses?</a:t>
            </a:r>
          </a:p>
          <a:p>
            <a:pPr marL="541337" indent="-342900">
              <a:spcBef>
                <a:spcPts val="60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Consider type of forage </a:t>
            </a:r>
          </a:p>
          <a:p>
            <a:pPr marL="848995" lvl="1" indent="-3429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i="1" dirty="0"/>
              <a:t>Winter forage?</a:t>
            </a:r>
          </a:p>
          <a:p>
            <a:pPr marL="541338" indent="-342900">
              <a:spcBef>
                <a:spcPts val="60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Consider  type of operation </a:t>
            </a:r>
            <a:endParaRPr lang="en-US" sz="3600" i="1" dirty="0"/>
          </a:p>
          <a:p>
            <a:pPr marL="848995" lvl="1" indent="-3429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i="1" dirty="0"/>
              <a:t>Stocking steers during growing season vs year-round cow/calf?</a:t>
            </a:r>
            <a:endParaRPr lang="en-US" sz="2000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781DF-442F-43EA-AFEE-D0A050207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Meet Demand?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35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752600"/>
            <a:ext cx="8915400" cy="4191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Manipulate Vegetation </a:t>
            </a:r>
            <a:r>
              <a:rPr lang="en-US" sz="3200" dirty="0">
                <a:solidFill>
                  <a:schemeClr val="tx1"/>
                </a:solidFill>
              </a:rPr>
              <a:t>to meet animal needs.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Plant</a:t>
            </a:r>
            <a:r>
              <a:rPr lang="en-US" sz="2800" b="1" dirty="0"/>
              <a:t> introduced pastures </a:t>
            </a:r>
            <a:r>
              <a:rPr lang="en-US" sz="2800" dirty="0"/>
              <a:t>- to provide abundant high quality forage during  a particular season. 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 example:</a:t>
            </a:r>
          </a:p>
          <a:p>
            <a:pPr marL="461963" lvl="1" indent="-236538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Crested wheatgrass provides good spring/fall grazing because of its growth pattern.</a:t>
            </a:r>
          </a:p>
          <a:p>
            <a:pPr marL="461963" lvl="1" indent="-236538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New rye grasses are being developed with maintain energy and even protein values well into winter. </a:t>
            </a:r>
          </a:p>
          <a:p>
            <a:endParaRPr lang="en-US" sz="3900" dirty="0"/>
          </a:p>
          <a:p>
            <a:endParaRPr lang="en-US" sz="35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502C698-F76B-4095-8308-A388D44A1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Meet Demand?</a:t>
            </a:r>
          </a:p>
        </p:txBody>
      </p:sp>
    </p:spTree>
    <p:extLst>
      <p:ext uri="{BB962C8B-B14F-4D97-AF65-F5344CB8AC3E}">
        <p14:creationId xmlns:p14="http://schemas.microsoft.com/office/powerpoint/2010/main" val="3835832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840" y="2794571"/>
            <a:ext cx="6553200" cy="3352800"/>
          </a:xfrm>
        </p:spPr>
        <p:txBody>
          <a:bodyPr>
            <a:noAutofit/>
          </a:bodyPr>
          <a:lstStyle/>
          <a:p>
            <a:pPr marL="574675" lvl="1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Shrubs on mountain benches for deer winter habitat. </a:t>
            </a:r>
          </a:p>
          <a:p>
            <a:pPr marL="574675" lvl="1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Cattle grazing to reduce grass biomass and promote shrubs. </a:t>
            </a:r>
          </a:p>
          <a:p>
            <a:pPr marL="225425" indent="-2254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Manage for plant diversity.</a:t>
            </a:r>
            <a:endParaRPr lang="en-US" sz="2400" dirty="0"/>
          </a:p>
          <a:p>
            <a:pPr marL="574675" lvl="1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Seasonal forage supply improved with increased plant diversity because plant mature at different rates and have different levels of nutrients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C3C5BE-F7C1-4FEC-8FBE-C25ACDB1FAFA}"/>
              </a:ext>
            </a:extLst>
          </p:cNvPr>
          <p:cNvSpPr txBox="1">
            <a:spLocks/>
          </p:cNvSpPr>
          <p:nvPr/>
        </p:nvSpPr>
        <p:spPr>
          <a:xfrm>
            <a:off x="1143000" y="1786509"/>
            <a:ext cx="11277600" cy="4191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F0502020204030204" pitchFamily="34" charset="0"/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Manipulate Vegetation </a:t>
            </a:r>
            <a:r>
              <a:rPr lang="en-US" sz="3200" dirty="0">
                <a:solidFill>
                  <a:schemeClr val="tx1"/>
                </a:solidFill>
              </a:rPr>
              <a:t>to meet animal needs.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Manage for </a:t>
            </a:r>
            <a:r>
              <a:rPr lang="en-US" sz="2800" b="1" dirty="0"/>
              <a:t>palatable shrubs </a:t>
            </a:r>
            <a:r>
              <a:rPr lang="en-US" sz="2800" dirty="0"/>
              <a:t>- protein and phosphorus during dormancy.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653C05-AE9C-4668-901D-1AFA88B4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Meet Demand?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5880E9-F831-4F80-95E2-AAFBBEDF5A1A}"/>
              </a:ext>
            </a:extLst>
          </p:cNvPr>
          <p:cNvGrpSpPr/>
          <p:nvPr/>
        </p:nvGrpSpPr>
        <p:grpSpPr>
          <a:xfrm>
            <a:off x="8072063" y="2964434"/>
            <a:ext cx="3886200" cy="3031911"/>
            <a:chOff x="8072063" y="2964434"/>
            <a:chExt cx="3886200" cy="30319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A24598-6831-49B4-8AD2-72B6519D3B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72063" y="2964434"/>
              <a:ext cx="3886200" cy="30130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5BE9DB7-95F0-468E-AA88-73E6C3D47DF6}"/>
                </a:ext>
              </a:extLst>
            </p:cNvPr>
            <p:cNvSpPr txBox="1"/>
            <p:nvPr/>
          </p:nvSpPr>
          <p:spPr>
            <a:xfrm>
              <a:off x="8090043" y="576551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E0DFDA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6715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8800"/>
            <a:ext cx="10485120" cy="4434840"/>
          </a:xfrm>
        </p:spPr>
        <p:txBody>
          <a:bodyPr>
            <a:normAutofit/>
          </a:bodyPr>
          <a:lstStyle/>
          <a:p>
            <a:pPr marL="339725" indent="-3238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Build up fat when forage quality is high </a:t>
            </a:r>
            <a:endParaRPr lang="en-US" sz="2800" i="1" dirty="0"/>
          </a:p>
          <a:p>
            <a:pPr marL="846709" lvl="1" indent="-273050">
              <a:buClr>
                <a:schemeClr val="accent4">
                  <a:lumMod val="50000"/>
                </a:schemeClr>
              </a:buClr>
            </a:pPr>
            <a:r>
              <a:rPr lang="en-US" sz="2400" dirty="0"/>
              <a:t>Grazing animals with good fat reserves can survive 30-60 days with little or no food consumptions. </a:t>
            </a:r>
          </a:p>
          <a:p>
            <a:pPr marL="846709" lvl="1" indent="-273050">
              <a:buClr>
                <a:schemeClr val="accent4">
                  <a:lumMod val="50000"/>
                </a:schemeClr>
              </a:buClr>
            </a:pPr>
            <a:r>
              <a:rPr lang="en-US" sz="2400" dirty="0"/>
              <a:t>Mule deer does with high levels of fat reserves have survived periods of complete starvation up to 64 days.</a:t>
            </a:r>
          </a:p>
          <a:p>
            <a:pPr marL="846709" lvl="1" indent="-273050">
              <a:buClr>
                <a:schemeClr val="accent4">
                  <a:lumMod val="50000"/>
                </a:schemeClr>
              </a:buClr>
            </a:pPr>
            <a:r>
              <a:rPr lang="en-US" sz="2400" dirty="0"/>
              <a:t>Fat supplies energy &amp; Vitamin A which stored in fat</a:t>
            </a:r>
            <a:endParaRPr lang="en-US" dirty="0"/>
          </a:p>
          <a:p>
            <a:pPr marL="339725" indent="-3238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Native animals lower their metabolic rate</a:t>
            </a:r>
            <a:br>
              <a:rPr lang="en-US" sz="2800" dirty="0"/>
            </a:br>
            <a:r>
              <a:rPr lang="en-US" sz="2800" dirty="0"/>
              <a:t> and consequently lower energy requirements.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F9E68E6-F51E-4B4F-86B2-220326BE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grazing animals cope with period of low forage quality?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1CFE8-0724-4D87-85FB-F2D5BDAA4E34}"/>
              </a:ext>
            </a:extLst>
          </p:cNvPr>
          <p:cNvGrpSpPr/>
          <p:nvPr/>
        </p:nvGrpSpPr>
        <p:grpSpPr>
          <a:xfrm>
            <a:off x="8610600" y="3873185"/>
            <a:ext cx="3258208" cy="2362201"/>
            <a:chOff x="8534400" y="3733800"/>
            <a:chExt cx="3258208" cy="23622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DBDE78-9A0F-4D1A-8E4C-0775961C0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34400" y="3733800"/>
              <a:ext cx="3258208" cy="23622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961E4E-04A9-4148-923F-3BC82D5FCAFC}"/>
                </a:ext>
              </a:extLst>
            </p:cNvPr>
            <p:cNvSpPr txBox="1"/>
            <p:nvPr/>
          </p:nvSpPr>
          <p:spPr>
            <a:xfrm>
              <a:off x="8534400" y="5833573"/>
              <a:ext cx="13805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US Fish &amp; Wildlife 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1522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grazing animals cope with periods of low forage quality?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25373"/>
            <a:ext cx="8229600" cy="4525963"/>
          </a:xfrm>
        </p:spPr>
        <p:txBody>
          <a:bodyPr/>
          <a:lstStyle/>
          <a:p>
            <a:pPr marL="587375" indent="-5715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Nitrogen recycling in ruminants</a:t>
            </a:r>
          </a:p>
          <a:p>
            <a:pPr marL="846709" lvl="1" indent="-273050">
              <a:buClr>
                <a:schemeClr val="accent4">
                  <a:lumMod val="50000"/>
                </a:schemeClr>
              </a:buClr>
            </a:pPr>
            <a:r>
              <a:rPr lang="en-US" sz="2400" dirty="0"/>
              <a:t>Nitrogen absorbed out of the rumen is put in saliva where it goes back into the digestive system, for possible absorption, instead of being lost in urine.</a:t>
            </a:r>
          </a:p>
          <a:p>
            <a:pPr marL="846709" lvl="1" indent="-273050">
              <a:buNone/>
            </a:pPr>
            <a:endParaRPr lang="en-US" dirty="0"/>
          </a:p>
          <a:p>
            <a:pPr marL="587375" indent="-5715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Soil ingestion </a:t>
            </a:r>
          </a:p>
          <a:p>
            <a:pPr marL="846709" lvl="1" indent="-273050">
              <a:buClr>
                <a:schemeClr val="accent4">
                  <a:lumMod val="50000"/>
                </a:schemeClr>
              </a:buClr>
            </a:pPr>
            <a:r>
              <a:rPr lang="en-US" sz="2400" dirty="0"/>
              <a:t>Can play critical role in permitting ruminants</a:t>
            </a:r>
            <a:br>
              <a:rPr lang="en-US" sz="2400" dirty="0"/>
            </a:br>
            <a:r>
              <a:rPr lang="en-US" sz="2400" dirty="0"/>
              <a:t> to meet mineral needs.</a:t>
            </a:r>
          </a:p>
          <a:p>
            <a:pPr marL="288925" indent="-273050"/>
            <a:endParaRPr lang="en-US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292895-0B17-44B4-8F81-09DFF43B6238}"/>
              </a:ext>
            </a:extLst>
          </p:cNvPr>
          <p:cNvGrpSpPr/>
          <p:nvPr/>
        </p:nvGrpSpPr>
        <p:grpSpPr>
          <a:xfrm>
            <a:off x="8077200" y="3176130"/>
            <a:ext cx="3886200" cy="3015120"/>
            <a:chOff x="8382000" y="3505200"/>
            <a:chExt cx="3581400" cy="26860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F7B756-158E-4845-BC69-7D8BC816B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0" y="3505200"/>
              <a:ext cx="3581400" cy="26860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841D2E-446D-4BC5-B36C-2C32A73E7B07}"/>
                </a:ext>
              </a:extLst>
            </p:cNvPr>
            <p:cNvSpPr txBox="1"/>
            <p:nvPr/>
          </p:nvSpPr>
          <p:spPr>
            <a:xfrm>
              <a:off x="8382000" y="5960418"/>
              <a:ext cx="13805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E0DFDA"/>
                  </a:solidFill>
                </a:rPr>
                <a:t>US Fish &amp; Wildlife 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5049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grazing animals cope with periods of low forage quality?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8936"/>
            <a:ext cx="9451026" cy="4525963"/>
          </a:xfrm>
        </p:spPr>
        <p:txBody>
          <a:bodyPr>
            <a:normAutofit fontScale="70000" lnSpcReduction="20000"/>
          </a:bodyPr>
          <a:lstStyle/>
          <a:p>
            <a:pPr marL="15875" indent="0">
              <a:spcBef>
                <a:spcPts val="600"/>
              </a:spcBef>
              <a:spcAft>
                <a:spcPts val="0"/>
              </a:spcAft>
              <a:buClr>
                <a:schemeClr val="accent4">
                  <a:lumMod val="50000"/>
                </a:schemeClr>
              </a:buClr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ENERY SUPPLEMENTATION</a:t>
            </a:r>
            <a:endParaRPr lang="en-US" sz="3600" dirty="0"/>
          </a:p>
          <a:p>
            <a:pPr marL="574675" indent="-234950"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3600" dirty="0"/>
              <a:t>Major operations expense confronting the range livestock industry.</a:t>
            </a:r>
          </a:p>
          <a:p>
            <a:pPr marL="574675" indent="-234950"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3600" dirty="0"/>
              <a:t>Rarely economical to supplement. </a:t>
            </a:r>
          </a:p>
          <a:p>
            <a:pPr marL="574675" indent="-234950"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3400" dirty="0"/>
              <a:t>When energy is supplemented, use of range vegetation generally decreases.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High Quality Energy </a:t>
            </a:r>
            <a:r>
              <a:rPr lang="en-US" sz="3600" dirty="0"/>
              <a:t>(grains) - generally impractical on rangelands except under drought and heavy snow. </a:t>
            </a:r>
          </a:p>
          <a:p>
            <a:pPr marL="688975" lvl="1" indent="-231775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400" dirty="0"/>
              <a:t>Can be used effectively for young animals in a creep feeder. 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Low Quality Energy </a:t>
            </a:r>
            <a:r>
              <a:rPr lang="en-US" sz="3600" dirty="0"/>
              <a:t>- Hay or straw is necessary to </a:t>
            </a:r>
            <a:br>
              <a:rPr lang="en-US" sz="3600" dirty="0"/>
            </a:br>
            <a:r>
              <a:rPr lang="en-US" sz="3600" dirty="0"/>
              <a:t>supplement when animals cannot meet daily dry matter requirements on rangeland (winter and drought). </a:t>
            </a:r>
          </a:p>
          <a:p>
            <a:pPr marL="688975" lvl="1" indent="-231775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3400" dirty="0"/>
              <a:t>Remember hay or straw are an energy source - cellulose.</a:t>
            </a:r>
            <a:endParaRPr lang="en-US" dirty="0"/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1B1B73-CAB3-4756-9952-832E1678CA77}"/>
              </a:ext>
            </a:extLst>
          </p:cNvPr>
          <p:cNvGrpSpPr/>
          <p:nvPr/>
        </p:nvGrpSpPr>
        <p:grpSpPr>
          <a:xfrm>
            <a:off x="9220200" y="4384497"/>
            <a:ext cx="2722554" cy="1837858"/>
            <a:chOff x="9469446" y="4398196"/>
            <a:chExt cx="2722554" cy="183785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7C0AA5-BC71-4273-9A61-07F8FD634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69446" y="4398196"/>
              <a:ext cx="2722554" cy="181645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9015A4-591E-43B3-88B5-4641E0C8398D}"/>
                </a:ext>
              </a:extLst>
            </p:cNvPr>
            <p:cNvSpPr txBox="1"/>
            <p:nvPr/>
          </p:nvSpPr>
          <p:spPr>
            <a:xfrm>
              <a:off x="9473727" y="6005222"/>
              <a:ext cx="91082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Petteri </a:t>
              </a:r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Sulonen</a:t>
              </a:r>
              <a:endParaRPr lang="en-US" sz="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8733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grazing animals cope with periods of low forage quality?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05000"/>
            <a:ext cx="9799320" cy="4525963"/>
          </a:xfrm>
        </p:spPr>
        <p:txBody>
          <a:bodyPr>
            <a:normAutofit fontScale="77500" lnSpcReduction="20000"/>
          </a:bodyPr>
          <a:lstStyle/>
          <a:p>
            <a:pPr marL="15875" indent="0">
              <a:spcAft>
                <a:spcPts val="1200"/>
              </a:spcAft>
              <a:buClr>
                <a:schemeClr val="accent4">
                  <a:lumMod val="50000"/>
                </a:schemeClr>
              </a:buClr>
              <a:buNone/>
            </a:pP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PROTEIN 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(or Nitrogen)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SUPPLEMENTATION</a:t>
            </a:r>
            <a:r>
              <a:rPr lang="en-US" sz="3600" dirty="0"/>
              <a:t> - Use of rangeland forage may increase with nitrogen supplementation.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Non-Protein Nitrogen (Urea and Biuret) - Lower cost than true protein. Converted to protein by rumen microbes. Can meet about 1/3 total protein requirements.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High-protein feeds - alfalfa, cottonseed meal, soybean meal.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Protein supplementation important when crude </a:t>
            </a:r>
            <a:br>
              <a:rPr lang="en-US" sz="3600" dirty="0"/>
            </a:br>
            <a:r>
              <a:rPr lang="en-US" sz="3600" dirty="0"/>
              <a:t>protein values of range forage falls below 6%. </a:t>
            </a:r>
            <a:br>
              <a:rPr lang="en-US" sz="3600" dirty="0"/>
            </a:br>
            <a:r>
              <a:rPr lang="en-US" sz="3600" dirty="0"/>
              <a:t>Because below 6%, rumen microbial growth is </a:t>
            </a:r>
            <a:br>
              <a:rPr lang="en-US" sz="3600" dirty="0"/>
            </a:br>
            <a:r>
              <a:rPr lang="en-US" sz="3600" dirty="0"/>
              <a:t>inhibited and structural CHO's cannot be </a:t>
            </a:r>
            <a:br>
              <a:rPr lang="en-US" sz="3600" dirty="0"/>
            </a:br>
            <a:r>
              <a:rPr lang="en-US" sz="3600" dirty="0"/>
              <a:t>adequately digested.</a:t>
            </a:r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sz="3600" dirty="0"/>
          </a:p>
          <a:p>
            <a:pPr marL="461963" indent="-236538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03138-142B-4EDA-B79E-A5533CDE3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5400" y="4267200"/>
            <a:ext cx="2981208" cy="20311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9AE36-D293-4382-AEFF-46EE71146B51}"/>
              </a:ext>
            </a:extLst>
          </p:cNvPr>
          <p:cNvSpPr txBox="1"/>
          <p:nvPr/>
        </p:nvSpPr>
        <p:spPr>
          <a:xfrm>
            <a:off x="11077153" y="6066665"/>
            <a:ext cx="8194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Crustalix.com</a:t>
            </a:r>
          </a:p>
        </p:txBody>
      </p:sp>
    </p:spTree>
    <p:extLst>
      <p:ext uri="{BB962C8B-B14F-4D97-AF65-F5344CB8AC3E}">
        <p14:creationId xmlns:p14="http://schemas.microsoft.com/office/powerpoint/2010/main" val="546310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10210800" cy="5029200"/>
          </a:xfrm>
        </p:spPr>
        <p:txBody>
          <a:bodyPr>
            <a:normAutofit/>
          </a:bodyPr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Plant quality decreases as plant matures.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Animal nutritional demand changes throughout the year and depends on state of life </a:t>
            </a:r>
            <a:r>
              <a:rPr lang="en-US" sz="3200" dirty="0" err="1"/>
              <a:t>sycle</a:t>
            </a:r>
            <a:r>
              <a:rPr lang="en-US" sz="3200" dirty="0"/>
              <a:t> (i.e., growing, lactating, fattening, gestating)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Meet demand by timing nutrient supply with animal demand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54BDB1-ACD6-4943-9B45-8F1EF784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35324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10210800" cy="5029200"/>
          </a:xfrm>
        </p:spPr>
        <p:txBody>
          <a:bodyPr>
            <a:normAutofit/>
          </a:bodyPr>
          <a:lstStyle/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Manage land to increase diverse vegetation to meet animal needs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Wildlife can lower their metabolic rate to limit energy expenditure when plant nutrients are scarce.</a:t>
            </a:r>
          </a:p>
          <a:p>
            <a:pPr marL="225425" indent="-225425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Supplementation may help meet animal demand, but is costly.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54BDB1-ACD6-4943-9B45-8F1EF784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243234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0CE5B2-B2F1-45E1-A710-4BDE60A1E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758951"/>
            <a:ext cx="11616246" cy="3592921"/>
          </a:xfrm>
        </p:spPr>
        <p:txBody>
          <a:bodyPr>
            <a:normAutofit/>
          </a:bodyPr>
          <a:lstStyle/>
          <a:p>
            <a:r>
              <a:rPr lang="en-US" sz="5000" dirty="0"/>
              <a:t>Matching Forage Supply with Animal Demand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8336" y="4412680"/>
            <a:ext cx="8331310" cy="1219200"/>
          </a:xfrm>
        </p:spPr>
        <p:txBody>
          <a:bodyPr/>
          <a:lstStyle/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4FABCC-F746-4CE7-9540-E57792FD5F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734239-E289-40C1-89F2-2ECA3A34F215}"/>
              </a:ext>
            </a:extLst>
          </p:cNvPr>
          <p:cNvGrpSpPr/>
          <p:nvPr/>
        </p:nvGrpSpPr>
        <p:grpSpPr>
          <a:xfrm>
            <a:off x="615957" y="859115"/>
            <a:ext cx="3202379" cy="2423007"/>
            <a:chOff x="1095301" y="770492"/>
            <a:chExt cx="3202379" cy="24230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2DB2F2-8B2A-445D-BCBC-CD4BE48C3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301" y="770492"/>
              <a:ext cx="3200400" cy="24003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479FA-D569-46FE-91EC-AF764FAED560}"/>
                </a:ext>
              </a:extLst>
            </p:cNvPr>
            <p:cNvSpPr txBox="1"/>
            <p:nvPr/>
          </p:nvSpPr>
          <p:spPr>
            <a:xfrm>
              <a:off x="3078481" y="2947278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B517E8-16C0-4359-8C86-688D5BBD0C55}"/>
              </a:ext>
            </a:extLst>
          </p:cNvPr>
          <p:cNvGrpSpPr/>
          <p:nvPr/>
        </p:nvGrpSpPr>
        <p:grpSpPr>
          <a:xfrm>
            <a:off x="4080868" y="881822"/>
            <a:ext cx="4267200" cy="2438400"/>
            <a:chOff x="4876800" y="793199"/>
            <a:chExt cx="4267200" cy="24384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806F56-3576-4BBC-A304-8ED137B4D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76800" y="793199"/>
              <a:ext cx="4267200" cy="24384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64FF7D-206F-4C07-98F6-7ECFC861565D}"/>
                </a:ext>
              </a:extLst>
            </p:cNvPr>
            <p:cNvSpPr txBox="1"/>
            <p:nvPr/>
          </p:nvSpPr>
          <p:spPr>
            <a:xfrm>
              <a:off x="7924801" y="2985378"/>
              <a:ext cx="1219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NPS.gov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584FE1-408D-4958-9467-71278031F6C6}"/>
              </a:ext>
            </a:extLst>
          </p:cNvPr>
          <p:cNvGrpSpPr/>
          <p:nvPr/>
        </p:nvGrpSpPr>
        <p:grpSpPr>
          <a:xfrm>
            <a:off x="8610600" y="881821"/>
            <a:ext cx="3259383" cy="2438401"/>
            <a:chOff x="1097280" y="589745"/>
            <a:chExt cx="3313255" cy="2519240"/>
          </a:xfrm>
        </p:grpSpPr>
        <p:pic>
          <p:nvPicPr>
            <p:cNvPr id="16" name="Picture 15" descr="A herd of sheep walking across a grass covered field&#10;&#10;Description generated with very high confidence">
              <a:extLst>
                <a:ext uri="{FF2B5EF4-FFF2-40B4-BE49-F238E27FC236}">
                  <a16:creationId xmlns:a16="http://schemas.microsoft.com/office/drawing/2014/main" id="{B2A3ECA8-5458-4B61-AB17-07EC359D7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7280" y="589745"/>
              <a:ext cx="3313255" cy="2484941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83BB9E-5BD1-4449-9349-477D372EAE46}"/>
                </a:ext>
              </a:extLst>
            </p:cNvPr>
            <p:cNvSpPr txBox="1"/>
            <p:nvPr/>
          </p:nvSpPr>
          <p:spPr>
            <a:xfrm>
              <a:off x="1097280" y="2855069"/>
              <a:ext cx="104868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3503343"/>
      </p:ext>
    </p:extLst>
  </p:cSld>
  <p:clrMapOvr>
    <a:masterClrMapping/>
  </p:clrMapOvr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6|14.3|1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18.2|32.8|18.2"/>
</p:tagLst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2466</TotalTime>
  <Words>1471</Words>
  <Application>Microsoft Office PowerPoint</Application>
  <PresentationFormat>Widescreen</PresentationFormat>
  <Paragraphs>206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Wingdings</vt:lpstr>
      <vt:lpstr>Retrospect</vt:lpstr>
      <vt:lpstr>Matching Forage Supply with Animal Demand</vt:lpstr>
      <vt:lpstr>The Big Picture</vt:lpstr>
      <vt:lpstr>The Big 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Meet Demand?</vt:lpstr>
      <vt:lpstr>How to Meet Demand?</vt:lpstr>
      <vt:lpstr>How to Meet Demand?</vt:lpstr>
      <vt:lpstr>How to Meet Demand?</vt:lpstr>
      <vt:lpstr>How to Meet Demand?</vt:lpstr>
      <vt:lpstr>How to Meet Demand?</vt:lpstr>
      <vt:lpstr>How do grazing animals cope with period of low forage quality?</vt:lpstr>
      <vt:lpstr>How do grazing animals cope with periods of low forage quality?</vt:lpstr>
      <vt:lpstr>How do grazing animals cope with periods of low forage quality?</vt:lpstr>
      <vt:lpstr>How do grazing animals cope with periods of low forage quality?</vt:lpstr>
      <vt:lpstr>Summary</vt:lpstr>
      <vt:lpstr>Summary</vt:lpstr>
      <vt:lpstr>Matching Forage Supply with Animal Demand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Karen Launchbaugh</cp:lastModifiedBy>
  <cp:revision>150</cp:revision>
  <dcterms:created xsi:type="dcterms:W3CDTF">2007-07-05T17:17:36Z</dcterms:created>
  <dcterms:modified xsi:type="dcterms:W3CDTF">2018-02-04T23:50:34Z</dcterms:modified>
</cp:coreProperties>
</file>