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9" r:id="rId1"/>
  </p:sldMasterIdLst>
  <p:notesMasterIdLst>
    <p:notesMasterId r:id="rId16"/>
  </p:notesMasterIdLst>
  <p:handoutMasterIdLst>
    <p:handoutMasterId r:id="rId17"/>
  </p:handoutMasterIdLst>
  <p:sldIdLst>
    <p:sldId id="303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820000"/>
    <a:srgbClr val="FFFFFF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4" autoAdjust="0"/>
    <p:restoredTop sz="93611" autoAdjust="0"/>
  </p:normalViewPr>
  <p:slideViewPr>
    <p:cSldViewPr>
      <p:cViewPr varScale="1">
        <p:scale>
          <a:sx n="62" d="100"/>
          <a:sy n="62" d="100"/>
        </p:scale>
        <p:origin x="196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3899396" y="0"/>
            <a:ext cx="2982417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algn="r" defTabSz="924380">
              <a:defRPr sz="11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225850" y="8830658"/>
            <a:ext cx="3655963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algn="r" defTabSz="924380">
              <a:defRPr sz="11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902" y="0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algn="r"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42900" y="696913"/>
            <a:ext cx="61960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481" y="4416098"/>
            <a:ext cx="5504853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12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902" y="882912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algn="r"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34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3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280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8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5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5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7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05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2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0quSRoBnSk" TargetMode="External"/><Relationship Id="rId2" Type="http://schemas.openxmlformats.org/officeDocument/2006/relationships/hyperlink" Target="https://www.youtube.com/watch?v=e_38XlkGsg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1052366" cy="3566160"/>
          </a:xfrm>
        </p:spPr>
        <p:txBody>
          <a:bodyPr>
            <a:normAutofit/>
          </a:bodyPr>
          <a:lstStyle/>
          <a:p>
            <a:r>
              <a:rPr lang="en-US" sz="5400" dirty="0"/>
              <a:t>Forest Grazing: Impacts &amp;  Management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pic>
        <p:nvPicPr>
          <p:cNvPr id="11" name="Picture 10" descr="Forest_Cows_Norm_M.JPG">
            <a:extLst>
              <a:ext uri="{FF2B5EF4-FFF2-40B4-BE49-F238E27FC236}">
                <a16:creationId xmlns:a16="http://schemas.microsoft.com/office/drawing/2014/main" id="{C3F05C65-FCC7-436A-AA2D-88BFECC7811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b="33644"/>
          <a:stretch>
            <a:fillRect/>
          </a:stretch>
        </p:blipFill>
        <p:spPr>
          <a:xfrm>
            <a:off x="1396245" y="1018182"/>
            <a:ext cx="4844182" cy="2410818"/>
          </a:xfrm>
          <a:prstGeom prst="rect">
            <a:avLst/>
          </a:prstGeom>
        </p:spPr>
      </p:pic>
      <p:pic>
        <p:nvPicPr>
          <p:cNvPr id="12" name="Picture 11" descr="IMG_0468.jpg">
            <a:extLst>
              <a:ext uri="{FF2B5EF4-FFF2-40B4-BE49-F238E27FC236}">
                <a16:creationId xmlns:a16="http://schemas.microsoft.com/office/drawing/2014/main" id="{C9670D6F-101C-4145-956D-B723CC76704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22979" t="11348" b="32766"/>
          <a:stretch>
            <a:fillRect/>
          </a:stretch>
        </p:blipFill>
        <p:spPr>
          <a:xfrm>
            <a:off x="6539392" y="1010412"/>
            <a:ext cx="448071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2040672"/>
            <a:ext cx="9829800" cy="4530725"/>
          </a:xfrm>
        </p:spPr>
        <p:txBody>
          <a:bodyPr>
            <a:normAutofit lnSpcReduction="10000"/>
          </a:bodyPr>
          <a:lstStyle/>
          <a:p>
            <a:pPr marL="223838" indent="-223838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Competition between young seedlings and existing vegetation can reduce growth of young trees.</a:t>
            </a:r>
          </a:p>
          <a:p>
            <a:pPr marL="223838" indent="-223838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Dense ground vegetation can improve habitat for voles, and other small rodents, which can damage trees.</a:t>
            </a:r>
          </a:p>
          <a:p>
            <a:pPr marL="223838" indent="-223838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Dense vegetation can increase risk of fire.</a:t>
            </a:r>
          </a:p>
          <a:p>
            <a:pPr marL="223838" indent="-223838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Grazing could provide a solution... but grazing can also cause damage.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Problem in Plantations:</a:t>
            </a:r>
          </a:p>
        </p:txBody>
      </p:sp>
      <p:pic>
        <p:nvPicPr>
          <p:cNvPr id="1026" name="Picture 2" descr="C:\Users\Karen\AppData\Local\Microsoft\Windows\Temporary Internet Files\Content.IE5\N8D6NBQR\MCj0325832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7642" y="4038600"/>
            <a:ext cx="1302715" cy="13027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563767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1905000"/>
            <a:ext cx="9001125" cy="4167561"/>
          </a:xfrm>
        </p:spPr>
        <p:txBody>
          <a:bodyPr>
            <a:noAutofit/>
          </a:bodyPr>
          <a:lstStyle/>
          <a:p>
            <a:pPr marL="225425" indent="-225425"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Heavy livestock grazing can reduce weeds and prepare site before tree planting.</a:t>
            </a:r>
          </a:p>
          <a:p>
            <a:pPr marL="225425" indent="-225425"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Grazing can reduce herbaceous fuels and risk of fire.</a:t>
            </a:r>
          </a:p>
          <a:p>
            <a:pPr marL="225425" indent="-225425"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Grazing can reduce herbaceous vegetation that competes.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Controlled Grazing... </a:t>
            </a:r>
            <a:br>
              <a:rPr lang="en-US" dirty="0"/>
            </a:br>
            <a:r>
              <a:rPr lang="en-US" dirty="0"/>
              <a:t>                A Potential Solution</a:t>
            </a:r>
          </a:p>
        </p:txBody>
      </p:sp>
      <p:pic>
        <p:nvPicPr>
          <p:cNvPr id="2051" name="Picture 3" descr="C:\Users\Karen\AppData\Local\Microsoft\Windows\Temporary Internet Files\Content.IE5\LMJETSI4\MCj0390702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0" y="4243761"/>
            <a:ext cx="2764529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75684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Grazing reduces root growth of competing herbaceous plants.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37360"/>
            <a:ext cx="6559586" cy="4207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782750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Tree Grows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7736"/>
          <a:stretch>
            <a:fillRect/>
          </a:stretch>
        </p:blipFill>
        <p:spPr bwMode="auto">
          <a:xfrm>
            <a:off x="914400" y="1704703"/>
            <a:ext cx="8961392" cy="445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67474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1737359"/>
            <a:ext cx="8305800" cy="3926639"/>
          </a:xfrm>
        </p:spPr>
        <p:txBody>
          <a:bodyPr/>
          <a:lstStyle/>
          <a:p>
            <a:endParaRPr lang="en-US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Trampling of seedlings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Soil compaction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Potential Damage from Livestock: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 l="11669"/>
          <a:stretch>
            <a:fillRect/>
          </a:stretch>
        </p:blipFill>
        <p:spPr bwMode="auto">
          <a:xfrm>
            <a:off x="3962400" y="1905000"/>
            <a:ext cx="8667491" cy="333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0875448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1737360"/>
            <a:ext cx="8686800" cy="3987166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Browsing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Depends on - 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Season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Livestock species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Understory vegetation.</a:t>
            </a:r>
            <a:endParaRPr lang="en-US" sz="3200" dirty="0"/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Can be severe – 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30% or more of young trees can suffer browsing damage.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Potential Damage from Livestock:</a:t>
            </a:r>
          </a:p>
        </p:txBody>
      </p:sp>
      <p:pic>
        <p:nvPicPr>
          <p:cNvPr id="6151" name="Picture 7" descr="C:\Users\Karen\AppData\Local\Microsoft\Windows\Temporary Internet Files\Content.IE5\LIQHOBKD\MCj0359819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20214" y="3429000"/>
            <a:ext cx="1662684" cy="26777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143430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4625" indent="-174625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Effectiveness of prescribed grazing depends on species of tree and understory.</a:t>
            </a:r>
          </a:p>
          <a:p>
            <a:pPr marL="461963" lvl="1" indent="-261938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Deciduous trees are generally more palatable than evergreens.</a:t>
            </a:r>
          </a:p>
          <a:p>
            <a:pPr marL="461963" lvl="1" indent="-261938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Evergreens differ in their palatability among species.</a:t>
            </a:r>
          </a:p>
          <a:p>
            <a:pPr marL="461963" lvl="1" indent="-261938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Understory must contain abundant and palatable forage.</a:t>
            </a:r>
          </a:p>
          <a:p>
            <a:pPr marL="461963" lvl="1" indent="-261938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Herbaceous forage species can be selected and planted during site prep for tree plantings.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609600"/>
            <a:ext cx="8686800" cy="1139825"/>
          </a:xfrm>
        </p:spPr>
        <p:txBody>
          <a:bodyPr>
            <a:normAutofit/>
          </a:bodyPr>
          <a:lstStyle/>
          <a:p>
            <a:r>
              <a:rPr lang="en-US" dirty="0"/>
              <a:t>Plantation Grazing Guidelines</a:t>
            </a:r>
          </a:p>
        </p:txBody>
      </p:sp>
      <p:pic>
        <p:nvPicPr>
          <p:cNvPr id="7170" name="Picture 2" descr="C:\Users\Karen\AppData\Local\Microsoft\Windows\Temporary Internet Files\Content.IE5\N8D6NBQR\MCj0331275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1600" y="5638800"/>
            <a:ext cx="1342692" cy="1219200"/>
          </a:xfrm>
          <a:prstGeom prst="rect">
            <a:avLst/>
          </a:prstGeom>
          <a:noFill/>
        </p:spPr>
      </p:pic>
      <p:pic>
        <p:nvPicPr>
          <p:cNvPr id="7172" name="Picture 4" descr="C:\Users\Karen\AppData\Local\Microsoft\Windows\Temporary Internet Files\Content.IE5\LMJETSI4\MCj0336053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5512878"/>
            <a:ext cx="1447800" cy="13451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421843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08166" y="1447800"/>
            <a:ext cx="8686800" cy="480060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Palatable herbaceous forage must be available.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Depends on species of animal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Cattle generally eat more grass than sheep.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Cattle generally cause more trampling damage than sheep.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Sheep more readily browse deciduous trees than cattle.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Goats can be used, but this is difficult because they are browsers.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US" sz="2800" dirty="0"/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Season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When herbaceous forage is available and palatable.</a:t>
            </a:r>
          </a:p>
          <a:p>
            <a:pPr lvl="2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Before conifers start “bud break.”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Plantation Grazing Guidelines</a:t>
            </a:r>
          </a:p>
        </p:txBody>
      </p:sp>
    </p:spTree>
    <p:extLst>
      <p:ext uri="{BB962C8B-B14F-4D97-AF65-F5344CB8AC3E}">
        <p14:creationId xmlns:p14="http://schemas.microsoft.com/office/powerpoint/2010/main" val="224792431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3000" y="1752600"/>
            <a:ext cx="8229600" cy="4530725"/>
          </a:xfrm>
        </p:spPr>
        <p:txBody>
          <a:bodyPr/>
          <a:lstStyle/>
          <a:p>
            <a:pPr marL="225425" indent="-225425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If moisture in region is limited... graze before stored moisture is depleted.</a:t>
            </a:r>
          </a:p>
          <a:p>
            <a:pPr marL="225425" indent="-225425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Animal numbers and distribution must be controlled.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Herding and fencing.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Careful placement of water, salt, and supplement.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Appropriate stocking rate.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Consistent monitoring.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581346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/>
              <a:t>Plantation Grazing Guidelines</a:t>
            </a:r>
          </a:p>
        </p:txBody>
      </p:sp>
      <p:pic>
        <p:nvPicPr>
          <p:cNvPr id="8194" name="Picture 2" descr="C:\Users\Karen\AppData\Local\Microsoft\Windows\Temporary Internet Files\Content.IE5\N8D6NBQR\MCj0231665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39690" y="4614181"/>
            <a:ext cx="2770870" cy="1669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891730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Orchard &amp; Vineyard Grazing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2438400"/>
            <a:ext cx="6858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Lamb in the Vineyards: </a:t>
            </a:r>
            <a:br>
              <a:rPr lang="en-US" sz="2400" dirty="0"/>
            </a:br>
            <a:r>
              <a:rPr lang="en-US" sz="2400" dirty="0"/>
              <a:t>The Benefits of Targeted Grazing</a:t>
            </a:r>
          </a:p>
          <a:p>
            <a:pPr algn="ctr"/>
            <a:endParaRPr lang="en-US" sz="3200" dirty="0"/>
          </a:p>
          <a:p>
            <a:pPr algn="ctr"/>
            <a:r>
              <a:rPr lang="en-US" sz="2000" dirty="0">
                <a:solidFill>
                  <a:schemeClr val="bg2"/>
                </a:solidFill>
                <a:hlinkClick r:id="rId2"/>
              </a:rPr>
              <a:t> </a:t>
            </a:r>
            <a:r>
              <a:rPr lang="en-US" sz="2000" dirty="0">
                <a:solidFill>
                  <a:schemeClr val="bg2"/>
                </a:solidFill>
                <a:hlinkClick r:id="rId3"/>
              </a:rPr>
              <a:t>https://youtu.be/C0quSRoBnSk</a:t>
            </a:r>
            <a:endParaRPr lang="en-US" sz="2000" dirty="0">
              <a:solidFill>
                <a:schemeClr val="bg2"/>
              </a:solidFill>
            </a:endParaRPr>
          </a:p>
          <a:p>
            <a:pPr algn="ctr"/>
            <a:endParaRPr lang="en-US" sz="1600" dirty="0">
              <a:solidFill>
                <a:schemeClr val="bg2"/>
              </a:solidFill>
            </a:endParaRPr>
          </a:p>
          <a:p>
            <a:pPr algn="ctr"/>
            <a:r>
              <a:rPr lang="en-US" sz="2000" dirty="0"/>
              <a:t>Or, search “Lambs in the Vineyards”</a:t>
            </a:r>
            <a:endParaRPr lang="en-US" sz="2400" dirty="0"/>
          </a:p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2693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1759914"/>
            <a:ext cx="10210800" cy="4811483"/>
          </a:xfrm>
        </p:spPr>
        <p:txBody>
          <a:bodyPr>
            <a:noAutofit/>
          </a:bodyPr>
          <a:lstStyle/>
          <a:p>
            <a:pPr marL="225425" indent="-225425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Orchard trees planted in traditional wide-spaced patterns – can be grazed.</a:t>
            </a:r>
          </a:p>
          <a:p>
            <a:pPr marL="225425" indent="-225425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Ground cover must be managed for orchard health and productivity.</a:t>
            </a:r>
          </a:p>
          <a:p>
            <a:pPr marL="225425" indent="-225425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Excess ground cover competes with trees for water and nutrients.</a:t>
            </a:r>
          </a:p>
          <a:p>
            <a:pPr marL="225425" indent="-225425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Sheep and goats have been used for centuries to graze understory vegetation.</a:t>
            </a:r>
          </a:p>
          <a:p>
            <a:pPr marL="225425" indent="-225425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Livestock must be monitored carefully </a:t>
            </a:r>
            <a:br>
              <a:rPr lang="en-US" sz="2800" dirty="0"/>
            </a:br>
            <a:r>
              <a:rPr lang="en-US" sz="2800" dirty="0"/>
              <a:t>to avoid overgrazing or browsing.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Orchard &amp; Vineyard Grazing</a:t>
            </a:r>
          </a:p>
        </p:txBody>
      </p:sp>
      <p:pic>
        <p:nvPicPr>
          <p:cNvPr id="9219" name="Picture 3" descr="C:\Users\Karen\AppData\Local\Microsoft\Windows\Temporary Internet Files\Content.IE5\LMJETSI4\MCj0231565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01200" y="4724400"/>
            <a:ext cx="2380343" cy="1695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295781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85863" y="1905000"/>
            <a:ext cx="8382000" cy="5334000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The number of animals needed for targeted grazing fluctuates during the growing season.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Livestock should be removed when the orchard is wet.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May need to remove animals for orchard management and harvest.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May be health considerations with fecal material in orchards and vineyards.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Livestock can remove fruit that falls </a:t>
            </a:r>
            <a:br>
              <a:rPr lang="en-US" sz="2800" dirty="0"/>
            </a:br>
            <a:r>
              <a:rPr lang="en-US" sz="2800" dirty="0"/>
              <a:t>to ground.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Orchard &amp; Vineyard Grazing</a:t>
            </a:r>
          </a:p>
        </p:txBody>
      </p:sp>
      <p:pic>
        <p:nvPicPr>
          <p:cNvPr id="10242" name="Picture 2" descr="C:\Users\Karen\AppData\Local\Microsoft\Windows\Temporary Internet Files\Content.IE5\LMJETSI4\MCNA00179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15400" y="4369288"/>
            <a:ext cx="1752600" cy="2488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354708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Referenced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28800"/>
            <a:ext cx="8229600" cy="549728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>
                <a:latin typeface="Calibri" pitchFamily="34" charset="0"/>
              </a:rPr>
              <a:t>Cleary, B.D. 1978. Vegetation management and its importance in reforestation. Oregon State University, Forest Resources Lab., Corvallis. Res. Note 60. 4.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 err="1">
                <a:latin typeface="Calibri" pitchFamily="34" charset="0"/>
              </a:rPr>
              <a:t>Doescher</a:t>
            </a:r>
            <a:r>
              <a:rPr lang="en-US" sz="1200" dirty="0">
                <a:latin typeface="Calibri" pitchFamily="34" charset="0"/>
              </a:rPr>
              <a:t>, P.S., S.D. </a:t>
            </a:r>
            <a:r>
              <a:rPr lang="en-US" sz="1200" dirty="0" err="1">
                <a:latin typeface="Calibri" pitchFamily="34" charset="0"/>
              </a:rPr>
              <a:t>Tesch</a:t>
            </a:r>
            <a:r>
              <a:rPr lang="en-US" sz="1200" dirty="0">
                <a:latin typeface="Calibri" pitchFamily="34" charset="0"/>
              </a:rPr>
              <a:t>, and W.E. </a:t>
            </a:r>
            <a:r>
              <a:rPr lang="en-US" sz="1200" dirty="0" err="1">
                <a:latin typeface="Calibri" pitchFamily="34" charset="0"/>
              </a:rPr>
              <a:t>Drewien</a:t>
            </a:r>
            <a:r>
              <a:rPr lang="en-US" sz="1200" dirty="0">
                <a:latin typeface="Calibri" pitchFamily="34" charset="0"/>
              </a:rPr>
              <a:t>. 1989. Water relations and growth of conifer seedlings during three years of cattle grazing on a southwestern Oregon plantation. </a:t>
            </a:r>
            <a:r>
              <a:rPr lang="en-US" sz="1200" i="1" dirty="0">
                <a:latin typeface="Calibri" pitchFamily="34" charset="0"/>
              </a:rPr>
              <a:t>Northwest Science </a:t>
            </a:r>
            <a:r>
              <a:rPr lang="en-US" sz="1200" dirty="0">
                <a:latin typeface="Calibri" pitchFamily="34" charset="0"/>
              </a:rPr>
              <a:t>63:232-240.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>
                <a:latin typeface="Calibri" pitchFamily="34" charset="0"/>
              </a:rPr>
              <a:t>Hedrick, D.W. and R.F. </a:t>
            </a:r>
            <a:r>
              <a:rPr lang="en-US" sz="1200" dirty="0" err="1">
                <a:latin typeface="Calibri" pitchFamily="34" charset="0"/>
              </a:rPr>
              <a:t>Keniston</a:t>
            </a:r>
            <a:r>
              <a:rPr lang="en-US" sz="1200" dirty="0">
                <a:latin typeface="Calibri" pitchFamily="34" charset="0"/>
              </a:rPr>
              <a:t>. 1966. Grazing and Douglas-fir growth in the Oregon white-oak type. </a:t>
            </a:r>
            <a:r>
              <a:rPr lang="en-US" sz="1200" i="1" dirty="0">
                <a:latin typeface="Calibri" pitchFamily="34" charset="0"/>
              </a:rPr>
              <a:t>Journal of Forestry </a:t>
            </a:r>
            <a:r>
              <a:rPr lang="en-US" sz="1200" dirty="0">
                <a:latin typeface="Calibri" pitchFamily="34" charset="0"/>
              </a:rPr>
              <a:t>64:735-738.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 err="1">
                <a:latin typeface="Calibri" pitchFamily="34" charset="0"/>
              </a:rPr>
              <a:t>Jaindl</a:t>
            </a:r>
            <a:r>
              <a:rPr lang="en-US" sz="1200" dirty="0">
                <a:latin typeface="Calibri" pitchFamily="34" charset="0"/>
              </a:rPr>
              <a:t>, R.G. and S.H. </a:t>
            </a:r>
            <a:r>
              <a:rPr lang="en-US" sz="1200" dirty="0" err="1">
                <a:latin typeface="Calibri" pitchFamily="34" charset="0"/>
              </a:rPr>
              <a:t>Sharrow</a:t>
            </a:r>
            <a:r>
              <a:rPr lang="en-US" sz="1200" dirty="0">
                <a:latin typeface="Calibri" pitchFamily="34" charset="0"/>
              </a:rPr>
              <a:t>. 1988. Oak/Douglas-fir/sheep: A three-crop </a:t>
            </a:r>
            <a:r>
              <a:rPr lang="en-US" sz="1200" dirty="0" err="1">
                <a:latin typeface="Calibri" pitchFamily="34" charset="0"/>
              </a:rPr>
              <a:t>silvopastoral</a:t>
            </a:r>
            <a:r>
              <a:rPr lang="en-US" sz="1200" dirty="0">
                <a:latin typeface="Calibri" pitchFamily="34" charset="0"/>
              </a:rPr>
              <a:t> system. </a:t>
            </a:r>
            <a:r>
              <a:rPr lang="en-US" sz="1200" i="1" dirty="0" err="1">
                <a:latin typeface="Calibri" pitchFamily="34" charset="0"/>
              </a:rPr>
              <a:t>Agroforestry</a:t>
            </a:r>
            <a:r>
              <a:rPr lang="en-US" sz="1200" i="1" dirty="0">
                <a:latin typeface="Calibri" pitchFamily="34" charset="0"/>
              </a:rPr>
              <a:t> Systems </a:t>
            </a:r>
            <a:r>
              <a:rPr lang="en-US" sz="1200" dirty="0">
                <a:latin typeface="Calibri" pitchFamily="34" charset="0"/>
              </a:rPr>
              <a:t>6:147-152.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>
                <a:latin typeface="Calibri" pitchFamily="34" charset="0"/>
              </a:rPr>
              <a:t>Krueger, W.C. and M. Vavra. 1984. Twentieth year results from a plantation grazing study. 20-24. IN: Research in rangeland management. </a:t>
            </a:r>
            <a:r>
              <a:rPr lang="en-US" sz="1200" i="1" dirty="0">
                <a:latin typeface="Calibri" pitchFamily="34" charset="0"/>
              </a:rPr>
              <a:t>Oregon Agriculture Experimental Station Special Report </a:t>
            </a:r>
            <a:r>
              <a:rPr lang="en-US" sz="1200" dirty="0">
                <a:latin typeface="Calibri" pitchFamily="34" charset="0"/>
              </a:rPr>
              <a:t>715. p. 20-24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 err="1">
                <a:latin typeface="Calibri" pitchFamily="34" charset="0"/>
              </a:rPr>
              <a:t>Sharrow</a:t>
            </a:r>
            <a:r>
              <a:rPr lang="en-US" sz="1200" dirty="0">
                <a:latin typeface="Calibri" pitchFamily="34" charset="0"/>
              </a:rPr>
              <a:t>, S.H., W.C. </a:t>
            </a:r>
            <a:r>
              <a:rPr lang="en-US" sz="1200" dirty="0" err="1">
                <a:latin typeface="Calibri" pitchFamily="34" charset="0"/>
              </a:rPr>
              <a:t>Leininger</a:t>
            </a:r>
            <a:r>
              <a:rPr lang="en-US" sz="1200" dirty="0">
                <a:latin typeface="Calibri" pitchFamily="34" charset="0"/>
              </a:rPr>
              <a:t>, and B. Rhodes. 1989. Sheep grazing as a </a:t>
            </a:r>
            <a:r>
              <a:rPr lang="en-US" sz="1200" dirty="0" err="1">
                <a:latin typeface="Calibri" pitchFamily="34" charset="0"/>
              </a:rPr>
              <a:t>silvicultural</a:t>
            </a:r>
            <a:r>
              <a:rPr lang="en-US" sz="1200" dirty="0">
                <a:latin typeface="Calibri" pitchFamily="34" charset="0"/>
              </a:rPr>
              <a:t> tool to suppress brush. Journal of Range Management 42:2-4.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 err="1">
                <a:latin typeface="Calibri" pitchFamily="34" charset="0"/>
              </a:rPr>
              <a:t>Sharrow</a:t>
            </a:r>
            <a:r>
              <a:rPr lang="en-US" sz="1200" dirty="0">
                <a:latin typeface="Calibri" pitchFamily="34" charset="0"/>
              </a:rPr>
              <a:t>, S.H., W.C. </a:t>
            </a:r>
            <a:r>
              <a:rPr lang="en-US" sz="1200" dirty="0" err="1">
                <a:latin typeface="Calibri" pitchFamily="34" charset="0"/>
              </a:rPr>
              <a:t>Leininger</a:t>
            </a:r>
            <a:r>
              <a:rPr lang="en-US" sz="1200" dirty="0">
                <a:latin typeface="Calibri" pitchFamily="34" charset="0"/>
              </a:rPr>
              <a:t>, and K.A. </a:t>
            </a:r>
            <a:r>
              <a:rPr lang="en-US" sz="1200" dirty="0" err="1">
                <a:latin typeface="Calibri" pitchFamily="34" charset="0"/>
              </a:rPr>
              <a:t>Osman</a:t>
            </a:r>
            <a:r>
              <a:rPr lang="en-US" sz="1200" dirty="0">
                <a:latin typeface="Calibri" pitchFamily="34" charset="0"/>
              </a:rPr>
              <a:t>. 1992. Sheep grazing effects on coastal Douglas-fir forest growth: A ten-year perspective. </a:t>
            </a:r>
            <a:r>
              <a:rPr lang="en-US" sz="1200" i="1" dirty="0">
                <a:latin typeface="Calibri" pitchFamily="34" charset="0"/>
              </a:rPr>
              <a:t>Forest Ecology and Management </a:t>
            </a:r>
            <a:r>
              <a:rPr lang="en-US" sz="1200" dirty="0">
                <a:latin typeface="Calibri" pitchFamily="34" charset="0"/>
              </a:rPr>
              <a:t>50:75-84.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 err="1">
                <a:latin typeface="Calibri" pitchFamily="34" charset="0"/>
              </a:rPr>
              <a:t>Sharrow</a:t>
            </a:r>
            <a:r>
              <a:rPr lang="en-US" sz="1200" dirty="0">
                <a:latin typeface="Calibri" pitchFamily="34" charset="0"/>
              </a:rPr>
              <a:t>, S. H. 1994. Sheep as a </a:t>
            </a:r>
            <a:r>
              <a:rPr lang="en-US" sz="1200" dirty="0" err="1">
                <a:latin typeface="Calibri" pitchFamily="34" charset="0"/>
              </a:rPr>
              <a:t>silvicultural</a:t>
            </a:r>
            <a:r>
              <a:rPr lang="en-US" sz="1200" dirty="0">
                <a:latin typeface="Calibri" pitchFamily="34" charset="0"/>
              </a:rPr>
              <a:t> management tool in temperature conifer forest. </a:t>
            </a:r>
            <a:r>
              <a:rPr lang="en-US" sz="1200" i="1" dirty="0">
                <a:latin typeface="Calibri" pitchFamily="34" charset="0"/>
              </a:rPr>
              <a:t>Sheep research journal</a:t>
            </a:r>
            <a:r>
              <a:rPr lang="en-US" sz="1200" dirty="0">
                <a:latin typeface="Calibri" pitchFamily="34" charset="0"/>
              </a:rPr>
              <a:t>. Special Issue pp. 97–104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200" dirty="0" err="1">
                <a:latin typeface="Calibri" pitchFamily="34" charset="0"/>
              </a:rPr>
              <a:t>Stoeckler</a:t>
            </a:r>
            <a:r>
              <a:rPr lang="en-US" sz="1200" dirty="0">
                <a:latin typeface="Calibri" pitchFamily="34" charset="0"/>
              </a:rPr>
              <a:t>, J.H. 1959. Trampling by livestock drastically reduces infiltration rate of soil in oak and pine woods in southwestern Wisconsin. USDA For. Serv., Lake State Forest. Exp. Sm. Tech. Note 55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59569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Retrospect">
  <a:themeElements>
    <a:clrScheme name="Custom 4">
      <a:dk1>
        <a:sysClr val="windowText" lastClr="000000"/>
      </a:dk1>
      <a:lt1>
        <a:srgbClr val="FFFFFF"/>
      </a:lt1>
      <a:dk2>
        <a:srgbClr val="455F51"/>
      </a:dk2>
      <a:lt2>
        <a:srgbClr val="E2DFCC"/>
      </a:lt2>
      <a:accent1>
        <a:srgbClr val="7F7F7F"/>
      </a:accent1>
      <a:accent2>
        <a:srgbClr val="56731D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2589</TotalTime>
  <Words>780</Words>
  <Application>Microsoft Office PowerPoint</Application>
  <PresentationFormat>Widescreen</PresentationFormat>
  <Paragraphs>80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Retrospect</vt:lpstr>
      <vt:lpstr>Forest Grazing: Impacts &amp;  Management</vt:lpstr>
      <vt:lpstr>A Problem in Plantations:</vt:lpstr>
      <vt:lpstr>Controlled Grazing...                  A Potential Solution</vt:lpstr>
      <vt:lpstr>Grazing reduces root growth of competing herbaceous plants.</vt:lpstr>
      <vt:lpstr>Increased Tree Grows</vt:lpstr>
      <vt:lpstr>Potential Damage from Livestock:</vt:lpstr>
      <vt:lpstr>Potential Damage from Livestock:</vt:lpstr>
      <vt:lpstr>Plantation Grazing Guidelines</vt:lpstr>
      <vt:lpstr>Plantation Grazing Guidelines</vt:lpstr>
      <vt:lpstr>Plantation Grazing Guidelines</vt:lpstr>
      <vt:lpstr>Orchard &amp; Vineyard Grazing</vt:lpstr>
      <vt:lpstr>Orchard &amp; Vineyard Grazing</vt:lpstr>
      <vt:lpstr>Orchard &amp; Vineyard Grazing</vt:lpstr>
      <vt:lpstr>Literature Referenced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Karen Launchbaugh</cp:lastModifiedBy>
  <cp:revision>174</cp:revision>
  <cp:lastPrinted>2018-03-26T20:39:18Z</cp:lastPrinted>
  <dcterms:created xsi:type="dcterms:W3CDTF">2007-07-05T17:17:36Z</dcterms:created>
  <dcterms:modified xsi:type="dcterms:W3CDTF">2018-03-30T12:19:46Z</dcterms:modified>
</cp:coreProperties>
</file>