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26"/>
  </p:notesMasterIdLst>
  <p:handoutMasterIdLst>
    <p:handoutMasterId r:id="rId27"/>
  </p:handoutMasterIdLst>
  <p:sldIdLst>
    <p:sldId id="303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25" r:id="rId16"/>
    <p:sldId id="318" r:id="rId17"/>
    <p:sldId id="328" r:id="rId18"/>
    <p:sldId id="319" r:id="rId19"/>
    <p:sldId id="320" r:id="rId20"/>
    <p:sldId id="321" r:id="rId21"/>
    <p:sldId id="322" r:id="rId22"/>
    <p:sldId id="323" r:id="rId23"/>
    <p:sldId id="324" r:id="rId24"/>
    <p:sldId id="326" r:id="rId2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8000"/>
    <a:srgbClr val="820000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08" autoAdjust="0"/>
    <p:restoredTop sz="93638" autoAdjust="0"/>
  </p:normalViewPr>
  <p:slideViewPr>
    <p:cSldViewPr>
      <p:cViewPr varScale="1">
        <p:scale>
          <a:sx n="66" d="100"/>
          <a:sy n="66" d="100"/>
        </p:scale>
        <p:origin x="219" y="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3/3/2019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198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8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76CDC5-E055-4535-92EF-70EAB249B2FB}" type="slidenum">
              <a:rPr lang="en-US" smtClean="0">
                <a:latin typeface="Times New Roman" pitchFamily="18" charset="0"/>
              </a:rPr>
              <a:pPr/>
              <a:t>3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206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301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D1D8FC-2A41-4CD3-82F5-EB8811F1C0E7}" type="slidenum">
              <a:rPr lang="en-US" smtClean="0">
                <a:latin typeface="Times New Roman" pitchFamily="18" charset="0"/>
              </a:rPr>
              <a:pPr/>
              <a:t>4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1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3993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895214-7683-4A1B-9699-D4DFE3BCCF61}" type="slidenum">
              <a:rPr lang="en-US" smtClean="0">
                <a:latin typeface="Times New Roman" pitchFamily="18" charset="0"/>
              </a:rPr>
              <a:pPr/>
              <a:t>6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86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096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80727D-323B-4996-A454-3849C9553E67}" type="slidenum">
              <a:rPr lang="en-US" smtClean="0">
                <a:latin typeface="Times New Roman" pitchFamily="18" charset="0"/>
              </a:rPr>
              <a:pPr/>
              <a:t>7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984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403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288AA8-F454-4A8B-8C32-453D4808D47A}" type="slidenum">
              <a:rPr lang="en-US" smtClean="0">
                <a:latin typeface="Times New Roman" pitchFamily="18" charset="0"/>
              </a:rPr>
              <a:pPr/>
              <a:t>10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355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505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8D8A77-24E8-4923-98FB-BC83E4D40611}" type="slidenum">
              <a:rPr lang="en-US" smtClean="0">
                <a:latin typeface="Times New Roman" pitchFamily="18" charset="0"/>
              </a:rPr>
              <a:pPr/>
              <a:t>11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295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505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8D8A77-24E8-4923-98FB-BC83E4D40611}" type="slidenum">
              <a:rPr lang="en-US" smtClean="0">
                <a:latin typeface="Times New Roman" pitchFamily="18" charset="0"/>
              </a:rPr>
              <a:pPr/>
              <a:t>12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752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608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E7D727-413F-43F3-B493-195E300D52EC}" type="slidenum">
              <a:rPr lang="en-US" smtClean="0">
                <a:latin typeface="Times New Roman" pitchFamily="18" charset="0"/>
              </a:rPr>
              <a:pPr/>
              <a:t>13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904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813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2FCAC2-02C8-4FF8-9A62-26E06DEB7845}" type="slidenum">
              <a:rPr lang="en-US" smtClean="0">
                <a:latin typeface="Times New Roman" pitchFamily="18" charset="0"/>
              </a:rPr>
              <a:pPr/>
              <a:t>16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645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Header Placeholder 1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Presentation (.ppt)</a:t>
            </a:r>
          </a:p>
        </p:txBody>
      </p:sp>
      <p:sp>
        <p:nvSpPr>
          <p:cNvPr id="4813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2FCAC2-02C8-4FF8-9A62-26E06DEB7845}" type="slidenum">
              <a:rPr lang="en-US" smtClean="0">
                <a:latin typeface="Times New Roman" pitchFamily="18" charset="0"/>
              </a:rPr>
              <a:pPr/>
              <a:t>17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23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24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0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15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1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0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2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2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7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0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7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0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62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67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95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Habitat Requirements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5587B64-6B29-443C-98F5-51049A521907}"/>
              </a:ext>
            </a:extLst>
          </p:cNvPr>
          <p:cNvGrpSpPr/>
          <p:nvPr/>
        </p:nvGrpSpPr>
        <p:grpSpPr>
          <a:xfrm>
            <a:off x="1556389" y="591504"/>
            <a:ext cx="3357776" cy="2296155"/>
            <a:chOff x="2966859" y="1058318"/>
            <a:chExt cx="2810510" cy="1843374"/>
          </a:xfrm>
        </p:grpSpPr>
        <p:pic>
          <p:nvPicPr>
            <p:cNvPr id="11" name="Picture 10" descr="Moose&amp;calf-range(KLL).JPG">
              <a:extLst>
                <a:ext uri="{FF2B5EF4-FFF2-40B4-BE49-F238E27FC236}">
                  <a16:creationId xmlns:a16="http://schemas.microsoft.com/office/drawing/2014/main" id="{CEE63681-CD7E-4CE7-9955-CDA5ECB1F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966859" y="1058318"/>
              <a:ext cx="2810510" cy="182683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A4B020-CC19-4958-A8AD-85A1732746D4}"/>
                </a:ext>
              </a:extLst>
            </p:cNvPr>
            <p:cNvSpPr txBox="1"/>
            <p:nvPr/>
          </p:nvSpPr>
          <p:spPr>
            <a:xfrm>
              <a:off x="2966859" y="2670860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4887E50-9E30-4FA2-A711-2F3B308F8D7F}"/>
              </a:ext>
            </a:extLst>
          </p:cNvPr>
          <p:cNvGrpSpPr/>
          <p:nvPr/>
        </p:nvGrpSpPr>
        <p:grpSpPr>
          <a:xfrm>
            <a:off x="5068413" y="608815"/>
            <a:ext cx="2902735" cy="2319333"/>
            <a:chOff x="5964669" y="1060888"/>
            <a:chExt cx="2424466" cy="1853337"/>
          </a:xfrm>
        </p:grpSpPr>
        <p:pic>
          <p:nvPicPr>
            <p:cNvPr id="12" name="Picture 11" descr="Pronghorn2(JenPeterson).jpg">
              <a:extLst>
                <a:ext uri="{FF2B5EF4-FFF2-40B4-BE49-F238E27FC236}">
                  <a16:creationId xmlns:a16="http://schemas.microsoft.com/office/drawing/2014/main" id="{14991DA5-E404-4DD1-A219-C96A0E6B2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4669" y="1060888"/>
              <a:ext cx="2424466" cy="181835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11FD9E-AD52-430D-A877-CB729E760F70}"/>
                </a:ext>
              </a:extLst>
            </p:cNvPr>
            <p:cNvSpPr txBox="1"/>
            <p:nvPr/>
          </p:nvSpPr>
          <p:spPr>
            <a:xfrm>
              <a:off x="6004925" y="2683393"/>
              <a:ext cx="6960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398CCD9-195A-490D-8151-F867A95A652D}"/>
              </a:ext>
            </a:extLst>
          </p:cNvPr>
          <p:cNvGrpSpPr/>
          <p:nvPr/>
        </p:nvGrpSpPr>
        <p:grpSpPr>
          <a:xfrm>
            <a:off x="8077200" y="609600"/>
            <a:ext cx="3048000" cy="2318448"/>
            <a:chOff x="8686800" y="1066800"/>
            <a:chExt cx="2438400" cy="1853269"/>
          </a:xfrm>
        </p:grpSpPr>
        <p:pic>
          <p:nvPicPr>
            <p:cNvPr id="13" name="Picture 12" descr="Sagegrouse&amp;Chicks(2).JPG">
              <a:extLst>
                <a:ext uri="{FF2B5EF4-FFF2-40B4-BE49-F238E27FC236}">
                  <a16:creationId xmlns:a16="http://schemas.microsoft.com/office/drawing/2014/main" id="{67379E37-0F2C-45F7-A848-2F9672DE7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lum bright="-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686800" y="1066800"/>
              <a:ext cx="2438400" cy="181835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B098B7-79D4-480F-89A4-C2CE01493336}"/>
                </a:ext>
              </a:extLst>
            </p:cNvPr>
            <p:cNvSpPr txBox="1"/>
            <p:nvPr/>
          </p:nvSpPr>
          <p:spPr>
            <a:xfrm>
              <a:off x="8725357" y="2689237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Habitat?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Habitat = </a:t>
            </a:r>
            <a:r>
              <a:rPr lang="en-US" sz="3500" dirty="0"/>
              <a:t>The natural “home” of an animal including</a:t>
            </a:r>
            <a:r>
              <a:rPr lang="en-US" sz="3500" b="1" dirty="0"/>
              <a:t> </a:t>
            </a:r>
            <a:r>
              <a:rPr lang="en-US" sz="3500" dirty="0"/>
              <a:t>all</a:t>
            </a:r>
            <a:r>
              <a:rPr lang="en-US" sz="3500" b="1" dirty="0"/>
              <a:t> biotic, climatic, topographic, </a:t>
            </a:r>
            <a:r>
              <a:rPr lang="en-US" sz="3500" dirty="0"/>
              <a:t>and </a:t>
            </a:r>
            <a:r>
              <a:rPr lang="en-US" sz="3500" b="1" dirty="0"/>
              <a:t>edaphic</a:t>
            </a:r>
            <a:r>
              <a:rPr lang="en-US" sz="3500" dirty="0"/>
              <a:t> (soil), factors that affect life.</a:t>
            </a:r>
          </a:p>
          <a:p>
            <a:r>
              <a:rPr lang="en-US" sz="4800" dirty="0"/>
              <a:t>4 basic components:</a:t>
            </a:r>
          </a:p>
          <a:p>
            <a:pPr marL="461963" lvl="1" indent="-230188"/>
            <a:r>
              <a:rPr lang="en-US" sz="4300" dirty="0"/>
              <a:t>Water</a:t>
            </a:r>
          </a:p>
          <a:p>
            <a:pPr marL="461963" lvl="1" indent="-230188"/>
            <a:r>
              <a:rPr lang="en-US" sz="4300" dirty="0"/>
              <a:t>Food</a:t>
            </a:r>
          </a:p>
          <a:p>
            <a:pPr marL="461963" lvl="1" indent="-230188"/>
            <a:r>
              <a:rPr lang="en-US" sz="4300" dirty="0"/>
              <a:t>Cover</a:t>
            </a:r>
          </a:p>
          <a:p>
            <a:pPr marL="461963" lvl="1" indent="-230188"/>
            <a:r>
              <a:rPr lang="en-US" sz="4300" dirty="0"/>
              <a:t>Space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203129" y="2813364"/>
            <a:ext cx="4114800" cy="3581400"/>
            <a:chOff x="3886200" y="2819400"/>
            <a:chExt cx="4419600" cy="3810000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3886200" y="2819400"/>
              <a:ext cx="4419600" cy="3810000"/>
              <a:chOff x="1824" y="633"/>
              <a:chExt cx="2834" cy="2849"/>
            </a:xfrm>
          </p:grpSpPr>
          <p:sp>
            <p:nvSpPr>
              <p:cNvPr id="8" name="Puzzle3"/>
              <p:cNvSpPr>
                <a:spLocks noEditPoints="1" noChangeArrowheads="1"/>
              </p:cNvSpPr>
              <p:nvPr/>
            </p:nvSpPr>
            <p:spPr bwMode="auto">
              <a:xfrm>
                <a:off x="3204" y="633"/>
                <a:ext cx="1114" cy="15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269 w 21600"/>
                  <a:gd name="T25" fmla="*/ 7718 h 21600"/>
                  <a:gd name="T26" fmla="*/ 19157 w 21600"/>
                  <a:gd name="T27" fmla="*/ 2023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6625" y="20892"/>
                    </a:moveTo>
                    <a:lnTo>
                      <a:pt x="7105" y="21023"/>
                    </a:lnTo>
                    <a:lnTo>
                      <a:pt x="7513" y="21088"/>
                    </a:lnTo>
                    <a:lnTo>
                      <a:pt x="7922" y="21115"/>
                    </a:lnTo>
                    <a:lnTo>
                      <a:pt x="8242" y="21115"/>
                    </a:lnTo>
                    <a:lnTo>
                      <a:pt x="8544" y="21062"/>
                    </a:lnTo>
                    <a:lnTo>
                      <a:pt x="8810" y="20997"/>
                    </a:lnTo>
                    <a:lnTo>
                      <a:pt x="9023" y="20892"/>
                    </a:lnTo>
                    <a:lnTo>
                      <a:pt x="9148" y="20761"/>
                    </a:lnTo>
                    <a:lnTo>
                      <a:pt x="9290" y="20616"/>
                    </a:lnTo>
                    <a:lnTo>
                      <a:pt x="9361" y="20459"/>
                    </a:lnTo>
                    <a:lnTo>
                      <a:pt x="9396" y="20289"/>
                    </a:lnTo>
                    <a:lnTo>
                      <a:pt x="9396" y="20092"/>
                    </a:lnTo>
                    <a:lnTo>
                      <a:pt x="9325" y="19909"/>
                    </a:lnTo>
                    <a:lnTo>
                      <a:pt x="9219" y="19738"/>
                    </a:lnTo>
                    <a:lnTo>
                      <a:pt x="9094" y="19555"/>
                    </a:lnTo>
                    <a:lnTo>
                      <a:pt x="8917" y="19384"/>
                    </a:lnTo>
                    <a:lnTo>
                      <a:pt x="8650" y="19162"/>
                    </a:lnTo>
                    <a:lnTo>
                      <a:pt x="8437" y="18900"/>
                    </a:lnTo>
                    <a:lnTo>
                      <a:pt x="8277" y="18624"/>
                    </a:lnTo>
                    <a:lnTo>
                      <a:pt x="8135" y="18349"/>
                    </a:lnTo>
                    <a:lnTo>
                      <a:pt x="8028" y="18048"/>
                    </a:lnTo>
                    <a:lnTo>
                      <a:pt x="7993" y="17746"/>
                    </a:lnTo>
                    <a:lnTo>
                      <a:pt x="7993" y="17471"/>
                    </a:lnTo>
                    <a:lnTo>
                      <a:pt x="8028" y="17169"/>
                    </a:lnTo>
                    <a:lnTo>
                      <a:pt x="8135" y="16920"/>
                    </a:lnTo>
                    <a:lnTo>
                      <a:pt x="8277" y="16671"/>
                    </a:lnTo>
                    <a:lnTo>
                      <a:pt x="8366" y="16540"/>
                    </a:lnTo>
                    <a:lnTo>
                      <a:pt x="8473" y="16409"/>
                    </a:lnTo>
                    <a:lnTo>
                      <a:pt x="8615" y="16317"/>
                    </a:lnTo>
                    <a:lnTo>
                      <a:pt x="8739" y="16213"/>
                    </a:lnTo>
                    <a:lnTo>
                      <a:pt x="8881" y="16134"/>
                    </a:lnTo>
                    <a:lnTo>
                      <a:pt x="9059" y="16055"/>
                    </a:lnTo>
                    <a:lnTo>
                      <a:pt x="9254" y="15990"/>
                    </a:lnTo>
                    <a:lnTo>
                      <a:pt x="9432" y="15911"/>
                    </a:lnTo>
                    <a:lnTo>
                      <a:pt x="9663" y="15885"/>
                    </a:lnTo>
                    <a:lnTo>
                      <a:pt x="9876" y="15833"/>
                    </a:lnTo>
                    <a:lnTo>
                      <a:pt x="10142" y="15806"/>
                    </a:lnTo>
                    <a:lnTo>
                      <a:pt x="10391" y="15806"/>
                    </a:lnTo>
                    <a:lnTo>
                      <a:pt x="10728" y="15806"/>
                    </a:lnTo>
                    <a:lnTo>
                      <a:pt x="10995" y="15806"/>
                    </a:lnTo>
                    <a:lnTo>
                      <a:pt x="11279" y="15833"/>
                    </a:lnTo>
                    <a:lnTo>
                      <a:pt x="11546" y="15885"/>
                    </a:lnTo>
                    <a:lnTo>
                      <a:pt x="11776" y="15937"/>
                    </a:lnTo>
                    <a:lnTo>
                      <a:pt x="12025" y="15990"/>
                    </a:lnTo>
                    <a:lnTo>
                      <a:pt x="12221" y="16055"/>
                    </a:lnTo>
                    <a:lnTo>
                      <a:pt x="12434" y="16134"/>
                    </a:lnTo>
                    <a:lnTo>
                      <a:pt x="12611" y="16213"/>
                    </a:lnTo>
                    <a:lnTo>
                      <a:pt x="12771" y="16317"/>
                    </a:lnTo>
                    <a:lnTo>
                      <a:pt x="12913" y="16409"/>
                    </a:lnTo>
                    <a:lnTo>
                      <a:pt x="13038" y="16514"/>
                    </a:lnTo>
                    <a:lnTo>
                      <a:pt x="13251" y="16737"/>
                    </a:lnTo>
                    <a:lnTo>
                      <a:pt x="13428" y="16986"/>
                    </a:lnTo>
                    <a:lnTo>
                      <a:pt x="13517" y="17248"/>
                    </a:lnTo>
                    <a:lnTo>
                      <a:pt x="13588" y="17523"/>
                    </a:lnTo>
                    <a:lnTo>
                      <a:pt x="13588" y="17799"/>
                    </a:lnTo>
                    <a:lnTo>
                      <a:pt x="13517" y="18074"/>
                    </a:lnTo>
                    <a:lnTo>
                      <a:pt x="13428" y="18323"/>
                    </a:lnTo>
                    <a:lnTo>
                      <a:pt x="13286" y="18572"/>
                    </a:lnTo>
                    <a:lnTo>
                      <a:pt x="13109" y="18808"/>
                    </a:lnTo>
                    <a:lnTo>
                      <a:pt x="12878" y="19031"/>
                    </a:lnTo>
                    <a:lnTo>
                      <a:pt x="12434" y="19411"/>
                    </a:lnTo>
                    <a:lnTo>
                      <a:pt x="12132" y="19738"/>
                    </a:lnTo>
                    <a:lnTo>
                      <a:pt x="12025" y="19856"/>
                    </a:lnTo>
                    <a:lnTo>
                      <a:pt x="11919" y="20014"/>
                    </a:lnTo>
                    <a:lnTo>
                      <a:pt x="11883" y="20132"/>
                    </a:lnTo>
                    <a:lnTo>
                      <a:pt x="11883" y="20263"/>
                    </a:lnTo>
                    <a:lnTo>
                      <a:pt x="11883" y="20394"/>
                    </a:lnTo>
                    <a:lnTo>
                      <a:pt x="11954" y="20485"/>
                    </a:lnTo>
                    <a:lnTo>
                      <a:pt x="12061" y="20590"/>
                    </a:lnTo>
                    <a:lnTo>
                      <a:pt x="12185" y="20695"/>
                    </a:lnTo>
                    <a:lnTo>
                      <a:pt x="12327" y="20787"/>
                    </a:lnTo>
                    <a:lnTo>
                      <a:pt x="12540" y="20892"/>
                    </a:lnTo>
                    <a:lnTo>
                      <a:pt x="12771" y="20997"/>
                    </a:lnTo>
                    <a:lnTo>
                      <a:pt x="13073" y="21088"/>
                    </a:lnTo>
                    <a:lnTo>
                      <a:pt x="13428" y="21193"/>
                    </a:lnTo>
                    <a:lnTo>
                      <a:pt x="13873" y="21298"/>
                    </a:lnTo>
                    <a:lnTo>
                      <a:pt x="14317" y="21390"/>
                    </a:lnTo>
                    <a:lnTo>
                      <a:pt x="14778" y="21468"/>
                    </a:lnTo>
                    <a:lnTo>
                      <a:pt x="15294" y="21547"/>
                    </a:lnTo>
                    <a:lnTo>
                      <a:pt x="15809" y="21600"/>
                    </a:lnTo>
                    <a:lnTo>
                      <a:pt x="16359" y="21652"/>
                    </a:lnTo>
                    <a:lnTo>
                      <a:pt x="16875" y="21678"/>
                    </a:lnTo>
                    <a:lnTo>
                      <a:pt x="17407" y="21678"/>
                    </a:lnTo>
                    <a:lnTo>
                      <a:pt x="17958" y="21678"/>
                    </a:lnTo>
                    <a:lnTo>
                      <a:pt x="18473" y="21652"/>
                    </a:lnTo>
                    <a:lnTo>
                      <a:pt x="18953" y="21573"/>
                    </a:lnTo>
                    <a:lnTo>
                      <a:pt x="19397" y="21495"/>
                    </a:lnTo>
                    <a:lnTo>
                      <a:pt x="19841" y="21390"/>
                    </a:lnTo>
                    <a:lnTo>
                      <a:pt x="20214" y="21272"/>
                    </a:lnTo>
                    <a:lnTo>
                      <a:pt x="20551" y="21088"/>
                    </a:lnTo>
                    <a:lnTo>
                      <a:pt x="20480" y="20787"/>
                    </a:lnTo>
                    <a:lnTo>
                      <a:pt x="20409" y="20485"/>
                    </a:lnTo>
                    <a:lnTo>
                      <a:pt x="20356" y="20158"/>
                    </a:lnTo>
                    <a:lnTo>
                      <a:pt x="20356" y="19804"/>
                    </a:lnTo>
                    <a:lnTo>
                      <a:pt x="20321" y="19083"/>
                    </a:lnTo>
                    <a:lnTo>
                      <a:pt x="20356" y="18349"/>
                    </a:lnTo>
                    <a:lnTo>
                      <a:pt x="20409" y="17641"/>
                    </a:lnTo>
                    <a:lnTo>
                      <a:pt x="20480" y="17012"/>
                    </a:lnTo>
                    <a:lnTo>
                      <a:pt x="20551" y="16488"/>
                    </a:lnTo>
                    <a:lnTo>
                      <a:pt x="20551" y="16055"/>
                    </a:lnTo>
                    <a:lnTo>
                      <a:pt x="20551" y="15911"/>
                    </a:lnTo>
                    <a:lnTo>
                      <a:pt x="20445" y="15754"/>
                    </a:lnTo>
                    <a:lnTo>
                      <a:pt x="20356" y="15610"/>
                    </a:lnTo>
                    <a:lnTo>
                      <a:pt x="20178" y="15452"/>
                    </a:lnTo>
                    <a:lnTo>
                      <a:pt x="20001" y="15334"/>
                    </a:lnTo>
                    <a:lnTo>
                      <a:pt x="19770" y="15230"/>
                    </a:lnTo>
                    <a:lnTo>
                      <a:pt x="19521" y="15125"/>
                    </a:lnTo>
                    <a:lnTo>
                      <a:pt x="19290" y="15059"/>
                    </a:lnTo>
                    <a:lnTo>
                      <a:pt x="19024" y="15007"/>
                    </a:lnTo>
                    <a:lnTo>
                      <a:pt x="18740" y="14954"/>
                    </a:lnTo>
                    <a:lnTo>
                      <a:pt x="18509" y="14954"/>
                    </a:lnTo>
                    <a:lnTo>
                      <a:pt x="18225" y="14954"/>
                    </a:lnTo>
                    <a:lnTo>
                      <a:pt x="17994" y="15007"/>
                    </a:lnTo>
                    <a:lnTo>
                      <a:pt x="17763" y="15085"/>
                    </a:lnTo>
                    <a:lnTo>
                      <a:pt x="17550" y="15177"/>
                    </a:lnTo>
                    <a:lnTo>
                      <a:pt x="17372" y="15308"/>
                    </a:lnTo>
                    <a:lnTo>
                      <a:pt x="17176" y="15426"/>
                    </a:lnTo>
                    <a:lnTo>
                      <a:pt x="16928" y="15557"/>
                    </a:lnTo>
                    <a:lnTo>
                      <a:pt x="16661" y="15636"/>
                    </a:lnTo>
                    <a:lnTo>
                      <a:pt x="16359" y="15688"/>
                    </a:lnTo>
                    <a:lnTo>
                      <a:pt x="16022" y="15715"/>
                    </a:lnTo>
                    <a:lnTo>
                      <a:pt x="15667" y="15688"/>
                    </a:lnTo>
                    <a:lnTo>
                      <a:pt x="15294" y="15662"/>
                    </a:lnTo>
                    <a:lnTo>
                      <a:pt x="14956" y="15583"/>
                    </a:lnTo>
                    <a:lnTo>
                      <a:pt x="14619" y="15479"/>
                    </a:lnTo>
                    <a:lnTo>
                      <a:pt x="14281" y="15334"/>
                    </a:lnTo>
                    <a:lnTo>
                      <a:pt x="13961" y="15177"/>
                    </a:lnTo>
                    <a:lnTo>
                      <a:pt x="13695" y="14981"/>
                    </a:lnTo>
                    <a:lnTo>
                      <a:pt x="13588" y="14850"/>
                    </a:lnTo>
                    <a:lnTo>
                      <a:pt x="13482" y="14732"/>
                    </a:lnTo>
                    <a:lnTo>
                      <a:pt x="13393" y="14600"/>
                    </a:lnTo>
                    <a:lnTo>
                      <a:pt x="13322" y="14456"/>
                    </a:lnTo>
                    <a:lnTo>
                      <a:pt x="13251" y="14299"/>
                    </a:lnTo>
                    <a:lnTo>
                      <a:pt x="13215" y="14155"/>
                    </a:lnTo>
                    <a:lnTo>
                      <a:pt x="13180" y="13971"/>
                    </a:lnTo>
                    <a:lnTo>
                      <a:pt x="13180" y="13801"/>
                    </a:lnTo>
                    <a:lnTo>
                      <a:pt x="13180" y="13591"/>
                    </a:lnTo>
                    <a:lnTo>
                      <a:pt x="13215" y="13395"/>
                    </a:lnTo>
                    <a:lnTo>
                      <a:pt x="13251" y="13198"/>
                    </a:lnTo>
                    <a:lnTo>
                      <a:pt x="13322" y="13015"/>
                    </a:lnTo>
                    <a:lnTo>
                      <a:pt x="13393" y="12870"/>
                    </a:lnTo>
                    <a:lnTo>
                      <a:pt x="13482" y="12713"/>
                    </a:lnTo>
                    <a:lnTo>
                      <a:pt x="13588" y="12569"/>
                    </a:lnTo>
                    <a:lnTo>
                      <a:pt x="13730" y="12438"/>
                    </a:lnTo>
                    <a:lnTo>
                      <a:pt x="13997" y="12215"/>
                    </a:lnTo>
                    <a:lnTo>
                      <a:pt x="14334" y="12005"/>
                    </a:lnTo>
                    <a:lnTo>
                      <a:pt x="14690" y="11861"/>
                    </a:lnTo>
                    <a:lnTo>
                      <a:pt x="15063" y="11756"/>
                    </a:lnTo>
                    <a:lnTo>
                      <a:pt x="15436" y="11678"/>
                    </a:lnTo>
                    <a:lnTo>
                      <a:pt x="15809" y="11638"/>
                    </a:lnTo>
                    <a:lnTo>
                      <a:pt x="16182" y="11638"/>
                    </a:lnTo>
                    <a:lnTo>
                      <a:pt x="16555" y="11678"/>
                    </a:lnTo>
                    <a:lnTo>
                      <a:pt x="16910" y="11730"/>
                    </a:lnTo>
                    <a:lnTo>
                      <a:pt x="17248" y="11835"/>
                    </a:lnTo>
                    <a:lnTo>
                      <a:pt x="17514" y="11966"/>
                    </a:lnTo>
                    <a:lnTo>
                      <a:pt x="17763" y="12110"/>
                    </a:lnTo>
                    <a:lnTo>
                      <a:pt x="17887" y="12215"/>
                    </a:lnTo>
                    <a:lnTo>
                      <a:pt x="18065" y="12307"/>
                    </a:lnTo>
                    <a:lnTo>
                      <a:pt x="18260" y="12412"/>
                    </a:lnTo>
                    <a:lnTo>
                      <a:pt x="18438" y="12464"/>
                    </a:lnTo>
                    <a:lnTo>
                      <a:pt x="18669" y="12543"/>
                    </a:lnTo>
                    <a:lnTo>
                      <a:pt x="18882" y="12569"/>
                    </a:lnTo>
                    <a:lnTo>
                      <a:pt x="19113" y="12595"/>
                    </a:lnTo>
                    <a:lnTo>
                      <a:pt x="19361" y="12608"/>
                    </a:lnTo>
                    <a:lnTo>
                      <a:pt x="19592" y="12608"/>
                    </a:lnTo>
                    <a:lnTo>
                      <a:pt x="19841" y="12595"/>
                    </a:lnTo>
                    <a:lnTo>
                      <a:pt x="20072" y="12543"/>
                    </a:lnTo>
                    <a:lnTo>
                      <a:pt x="20321" y="12490"/>
                    </a:lnTo>
                    <a:lnTo>
                      <a:pt x="20551" y="12438"/>
                    </a:lnTo>
                    <a:lnTo>
                      <a:pt x="20800" y="12333"/>
                    </a:lnTo>
                    <a:lnTo>
                      <a:pt x="20996" y="12241"/>
                    </a:lnTo>
                    <a:lnTo>
                      <a:pt x="21244" y="12110"/>
                    </a:lnTo>
                    <a:lnTo>
                      <a:pt x="21298" y="12032"/>
                    </a:lnTo>
                    <a:lnTo>
                      <a:pt x="21404" y="11966"/>
                    </a:lnTo>
                    <a:lnTo>
                      <a:pt x="21475" y="11861"/>
                    </a:lnTo>
                    <a:lnTo>
                      <a:pt x="21511" y="11730"/>
                    </a:lnTo>
                    <a:lnTo>
                      <a:pt x="21617" y="11481"/>
                    </a:lnTo>
                    <a:lnTo>
                      <a:pt x="21653" y="11180"/>
                    </a:lnTo>
                    <a:lnTo>
                      <a:pt x="21653" y="10826"/>
                    </a:lnTo>
                    <a:lnTo>
                      <a:pt x="21653" y="10472"/>
                    </a:lnTo>
                    <a:lnTo>
                      <a:pt x="21582" y="10092"/>
                    </a:lnTo>
                    <a:lnTo>
                      <a:pt x="21511" y="9725"/>
                    </a:lnTo>
                    <a:lnTo>
                      <a:pt x="21298" y="8912"/>
                    </a:lnTo>
                    <a:lnTo>
                      <a:pt x="21067" y="8191"/>
                    </a:lnTo>
                    <a:lnTo>
                      <a:pt x="20800" y="7536"/>
                    </a:lnTo>
                    <a:lnTo>
                      <a:pt x="20551" y="7025"/>
                    </a:lnTo>
                    <a:lnTo>
                      <a:pt x="20001" y="7103"/>
                    </a:lnTo>
                    <a:lnTo>
                      <a:pt x="19432" y="7156"/>
                    </a:lnTo>
                    <a:lnTo>
                      <a:pt x="18846" y="7208"/>
                    </a:lnTo>
                    <a:lnTo>
                      <a:pt x="18225" y="7208"/>
                    </a:lnTo>
                    <a:lnTo>
                      <a:pt x="17656" y="7208"/>
                    </a:lnTo>
                    <a:lnTo>
                      <a:pt x="17070" y="7182"/>
                    </a:lnTo>
                    <a:lnTo>
                      <a:pt x="16484" y="7156"/>
                    </a:lnTo>
                    <a:lnTo>
                      <a:pt x="15986" y="7103"/>
                    </a:lnTo>
                    <a:lnTo>
                      <a:pt x="14992" y="6999"/>
                    </a:lnTo>
                    <a:lnTo>
                      <a:pt x="14210" y="6907"/>
                    </a:lnTo>
                    <a:lnTo>
                      <a:pt x="13695" y="6828"/>
                    </a:lnTo>
                    <a:lnTo>
                      <a:pt x="13517" y="6802"/>
                    </a:lnTo>
                    <a:lnTo>
                      <a:pt x="13073" y="6645"/>
                    </a:lnTo>
                    <a:lnTo>
                      <a:pt x="12700" y="6474"/>
                    </a:lnTo>
                    <a:lnTo>
                      <a:pt x="12363" y="6304"/>
                    </a:lnTo>
                    <a:lnTo>
                      <a:pt x="12132" y="6094"/>
                    </a:lnTo>
                    <a:lnTo>
                      <a:pt x="11919" y="5871"/>
                    </a:lnTo>
                    <a:lnTo>
                      <a:pt x="11776" y="5649"/>
                    </a:lnTo>
                    <a:lnTo>
                      <a:pt x="11688" y="5413"/>
                    </a:lnTo>
                    <a:lnTo>
                      <a:pt x="11617" y="5190"/>
                    </a:lnTo>
                    <a:lnTo>
                      <a:pt x="11617" y="4941"/>
                    </a:lnTo>
                    <a:lnTo>
                      <a:pt x="11652" y="4718"/>
                    </a:lnTo>
                    <a:lnTo>
                      <a:pt x="11723" y="4482"/>
                    </a:lnTo>
                    <a:lnTo>
                      <a:pt x="11812" y="4285"/>
                    </a:lnTo>
                    <a:lnTo>
                      <a:pt x="11919" y="4089"/>
                    </a:lnTo>
                    <a:lnTo>
                      <a:pt x="12096" y="3905"/>
                    </a:lnTo>
                    <a:lnTo>
                      <a:pt x="12292" y="3735"/>
                    </a:lnTo>
                    <a:lnTo>
                      <a:pt x="12505" y="3604"/>
                    </a:lnTo>
                    <a:lnTo>
                      <a:pt x="12700" y="3460"/>
                    </a:lnTo>
                    <a:lnTo>
                      <a:pt x="12878" y="3250"/>
                    </a:lnTo>
                    <a:lnTo>
                      <a:pt x="13038" y="3027"/>
                    </a:lnTo>
                    <a:lnTo>
                      <a:pt x="13180" y="2752"/>
                    </a:lnTo>
                    <a:lnTo>
                      <a:pt x="13286" y="2477"/>
                    </a:lnTo>
                    <a:lnTo>
                      <a:pt x="13322" y="2175"/>
                    </a:lnTo>
                    <a:lnTo>
                      <a:pt x="13357" y="1874"/>
                    </a:lnTo>
                    <a:lnTo>
                      <a:pt x="13286" y="1572"/>
                    </a:lnTo>
                    <a:lnTo>
                      <a:pt x="13180" y="1271"/>
                    </a:lnTo>
                    <a:lnTo>
                      <a:pt x="13038" y="983"/>
                    </a:lnTo>
                    <a:lnTo>
                      <a:pt x="12949" y="865"/>
                    </a:lnTo>
                    <a:lnTo>
                      <a:pt x="12807" y="733"/>
                    </a:lnTo>
                    <a:lnTo>
                      <a:pt x="12665" y="616"/>
                    </a:lnTo>
                    <a:lnTo>
                      <a:pt x="12505" y="511"/>
                    </a:lnTo>
                    <a:lnTo>
                      <a:pt x="12327" y="406"/>
                    </a:lnTo>
                    <a:lnTo>
                      <a:pt x="12132" y="314"/>
                    </a:lnTo>
                    <a:lnTo>
                      <a:pt x="11883" y="235"/>
                    </a:lnTo>
                    <a:lnTo>
                      <a:pt x="11652" y="183"/>
                    </a:lnTo>
                    <a:lnTo>
                      <a:pt x="11368" y="104"/>
                    </a:lnTo>
                    <a:lnTo>
                      <a:pt x="11101" y="78"/>
                    </a:lnTo>
                    <a:lnTo>
                      <a:pt x="10800" y="52"/>
                    </a:lnTo>
                    <a:lnTo>
                      <a:pt x="10444" y="52"/>
                    </a:lnTo>
                    <a:lnTo>
                      <a:pt x="10142" y="52"/>
                    </a:lnTo>
                    <a:lnTo>
                      <a:pt x="9840" y="78"/>
                    </a:lnTo>
                    <a:lnTo>
                      <a:pt x="9574" y="104"/>
                    </a:lnTo>
                    <a:lnTo>
                      <a:pt x="9325" y="157"/>
                    </a:lnTo>
                    <a:lnTo>
                      <a:pt x="9094" y="209"/>
                    </a:lnTo>
                    <a:lnTo>
                      <a:pt x="8846" y="262"/>
                    </a:lnTo>
                    <a:lnTo>
                      <a:pt x="8650" y="340"/>
                    </a:lnTo>
                    <a:lnTo>
                      <a:pt x="8437" y="432"/>
                    </a:lnTo>
                    <a:lnTo>
                      <a:pt x="8277" y="511"/>
                    </a:lnTo>
                    <a:lnTo>
                      <a:pt x="8100" y="616"/>
                    </a:lnTo>
                    <a:lnTo>
                      <a:pt x="7957" y="707"/>
                    </a:lnTo>
                    <a:lnTo>
                      <a:pt x="7833" y="838"/>
                    </a:lnTo>
                    <a:lnTo>
                      <a:pt x="7620" y="1061"/>
                    </a:lnTo>
                    <a:lnTo>
                      <a:pt x="7442" y="1336"/>
                    </a:lnTo>
                    <a:lnTo>
                      <a:pt x="7353" y="1599"/>
                    </a:lnTo>
                    <a:lnTo>
                      <a:pt x="7318" y="1900"/>
                    </a:lnTo>
                    <a:lnTo>
                      <a:pt x="7318" y="2175"/>
                    </a:lnTo>
                    <a:lnTo>
                      <a:pt x="7353" y="2450"/>
                    </a:lnTo>
                    <a:lnTo>
                      <a:pt x="7442" y="2726"/>
                    </a:lnTo>
                    <a:lnTo>
                      <a:pt x="7620" y="2975"/>
                    </a:lnTo>
                    <a:lnTo>
                      <a:pt x="7833" y="3198"/>
                    </a:lnTo>
                    <a:lnTo>
                      <a:pt x="8064" y="3433"/>
                    </a:lnTo>
                    <a:lnTo>
                      <a:pt x="8295" y="3630"/>
                    </a:lnTo>
                    <a:lnTo>
                      <a:pt x="8508" y="3853"/>
                    </a:lnTo>
                    <a:lnTo>
                      <a:pt x="8686" y="4089"/>
                    </a:lnTo>
                    <a:lnTo>
                      <a:pt x="8775" y="4312"/>
                    </a:lnTo>
                    <a:lnTo>
                      <a:pt x="8846" y="4561"/>
                    </a:lnTo>
                    <a:lnTo>
                      <a:pt x="8846" y="4810"/>
                    </a:lnTo>
                    <a:lnTo>
                      <a:pt x="8810" y="5059"/>
                    </a:lnTo>
                    <a:lnTo>
                      <a:pt x="8721" y="5295"/>
                    </a:lnTo>
                    <a:lnTo>
                      <a:pt x="8579" y="5544"/>
                    </a:lnTo>
                    <a:lnTo>
                      <a:pt x="8366" y="5766"/>
                    </a:lnTo>
                    <a:lnTo>
                      <a:pt x="8135" y="5976"/>
                    </a:lnTo>
                    <a:lnTo>
                      <a:pt x="7833" y="6199"/>
                    </a:lnTo>
                    <a:lnTo>
                      <a:pt x="7478" y="6369"/>
                    </a:lnTo>
                    <a:lnTo>
                      <a:pt x="7069" y="6527"/>
                    </a:lnTo>
                    <a:lnTo>
                      <a:pt x="6590" y="6671"/>
                    </a:lnTo>
                    <a:lnTo>
                      <a:pt x="6092" y="6802"/>
                    </a:lnTo>
                    <a:lnTo>
                      <a:pt x="5684" y="6802"/>
                    </a:lnTo>
                    <a:lnTo>
                      <a:pt x="5133" y="6802"/>
                    </a:lnTo>
                    <a:lnTo>
                      <a:pt x="4547" y="6802"/>
                    </a:lnTo>
                    <a:lnTo>
                      <a:pt x="3872" y="6802"/>
                    </a:lnTo>
                    <a:lnTo>
                      <a:pt x="3144" y="6802"/>
                    </a:lnTo>
                    <a:lnTo>
                      <a:pt x="2362" y="6802"/>
                    </a:lnTo>
                    <a:lnTo>
                      <a:pt x="1545" y="6802"/>
                    </a:lnTo>
                    <a:lnTo>
                      <a:pt x="692" y="6802"/>
                    </a:lnTo>
                    <a:lnTo>
                      <a:pt x="586" y="7234"/>
                    </a:lnTo>
                    <a:lnTo>
                      <a:pt x="461" y="7837"/>
                    </a:lnTo>
                    <a:lnTo>
                      <a:pt x="355" y="8493"/>
                    </a:lnTo>
                    <a:lnTo>
                      <a:pt x="248" y="9187"/>
                    </a:lnTo>
                    <a:lnTo>
                      <a:pt x="142" y="9869"/>
                    </a:lnTo>
                    <a:lnTo>
                      <a:pt x="106" y="10498"/>
                    </a:lnTo>
                    <a:lnTo>
                      <a:pt x="106" y="10983"/>
                    </a:lnTo>
                    <a:lnTo>
                      <a:pt x="106" y="11311"/>
                    </a:lnTo>
                    <a:lnTo>
                      <a:pt x="213" y="11481"/>
                    </a:lnTo>
                    <a:lnTo>
                      <a:pt x="319" y="11651"/>
                    </a:lnTo>
                    <a:lnTo>
                      <a:pt x="497" y="11783"/>
                    </a:lnTo>
                    <a:lnTo>
                      <a:pt x="692" y="11914"/>
                    </a:lnTo>
                    <a:lnTo>
                      <a:pt x="941" y="12032"/>
                    </a:lnTo>
                    <a:lnTo>
                      <a:pt x="1207" y="12110"/>
                    </a:lnTo>
                    <a:lnTo>
                      <a:pt x="1509" y="12189"/>
                    </a:lnTo>
                    <a:lnTo>
                      <a:pt x="1794" y="12241"/>
                    </a:lnTo>
                    <a:lnTo>
                      <a:pt x="2131" y="12267"/>
                    </a:lnTo>
                    <a:lnTo>
                      <a:pt x="2433" y="12281"/>
                    </a:lnTo>
                    <a:lnTo>
                      <a:pt x="2735" y="12267"/>
                    </a:lnTo>
                    <a:lnTo>
                      <a:pt x="3055" y="12241"/>
                    </a:lnTo>
                    <a:lnTo>
                      <a:pt x="3357" y="12189"/>
                    </a:lnTo>
                    <a:lnTo>
                      <a:pt x="3623" y="12084"/>
                    </a:lnTo>
                    <a:lnTo>
                      <a:pt x="3872" y="11979"/>
                    </a:lnTo>
                    <a:lnTo>
                      <a:pt x="4103" y="11861"/>
                    </a:lnTo>
                    <a:lnTo>
                      <a:pt x="4316" y="11704"/>
                    </a:lnTo>
                    <a:lnTo>
                      <a:pt x="4582" y="11612"/>
                    </a:lnTo>
                    <a:lnTo>
                      <a:pt x="4849" y="11533"/>
                    </a:lnTo>
                    <a:lnTo>
                      <a:pt x="5169" y="11507"/>
                    </a:lnTo>
                    <a:lnTo>
                      <a:pt x="5506" y="11481"/>
                    </a:lnTo>
                    <a:lnTo>
                      <a:pt x="5808" y="11507"/>
                    </a:lnTo>
                    <a:lnTo>
                      <a:pt x="6146" y="11560"/>
                    </a:lnTo>
                    <a:lnTo>
                      <a:pt x="6501" y="11651"/>
                    </a:lnTo>
                    <a:lnTo>
                      <a:pt x="6803" y="11783"/>
                    </a:lnTo>
                    <a:lnTo>
                      <a:pt x="7105" y="11940"/>
                    </a:lnTo>
                    <a:lnTo>
                      <a:pt x="7353" y="12110"/>
                    </a:lnTo>
                    <a:lnTo>
                      <a:pt x="7584" y="12333"/>
                    </a:lnTo>
                    <a:lnTo>
                      <a:pt x="7798" y="12595"/>
                    </a:lnTo>
                    <a:lnTo>
                      <a:pt x="7922" y="12870"/>
                    </a:lnTo>
                    <a:lnTo>
                      <a:pt x="8028" y="13198"/>
                    </a:lnTo>
                    <a:lnTo>
                      <a:pt x="8064" y="13526"/>
                    </a:lnTo>
                    <a:lnTo>
                      <a:pt x="8028" y="13775"/>
                    </a:lnTo>
                    <a:lnTo>
                      <a:pt x="7922" y="13998"/>
                    </a:lnTo>
                    <a:lnTo>
                      <a:pt x="7798" y="14220"/>
                    </a:lnTo>
                    <a:lnTo>
                      <a:pt x="7584" y="14404"/>
                    </a:lnTo>
                    <a:lnTo>
                      <a:pt x="7353" y="14574"/>
                    </a:lnTo>
                    <a:lnTo>
                      <a:pt x="7105" y="14732"/>
                    </a:lnTo>
                    <a:lnTo>
                      <a:pt x="6803" y="14850"/>
                    </a:lnTo>
                    <a:lnTo>
                      <a:pt x="6501" y="14954"/>
                    </a:lnTo>
                    <a:lnTo>
                      <a:pt x="6146" y="15033"/>
                    </a:lnTo>
                    <a:lnTo>
                      <a:pt x="5808" y="15085"/>
                    </a:lnTo>
                    <a:lnTo>
                      <a:pt x="5506" y="15085"/>
                    </a:lnTo>
                    <a:lnTo>
                      <a:pt x="5169" y="15059"/>
                    </a:lnTo>
                    <a:lnTo>
                      <a:pt x="4849" y="15007"/>
                    </a:lnTo>
                    <a:lnTo>
                      <a:pt x="4582" y="14902"/>
                    </a:lnTo>
                    <a:lnTo>
                      <a:pt x="4316" y="14784"/>
                    </a:lnTo>
                    <a:lnTo>
                      <a:pt x="4103" y="14600"/>
                    </a:lnTo>
                    <a:lnTo>
                      <a:pt x="3907" y="14430"/>
                    </a:lnTo>
                    <a:lnTo>
                      <a:pt x="3659" y="14299"/>
                    </a:lnTo>
                    <a:lnTo>
                      <a:pt x="3428" y="14194"/>
                    </a:lnTo>
                    <a:lnTo>
                      <a:pt x="3179" y="14129"/>
                    </a:lnTo>
                    <a:lnTo>
                      <a:pt x="2913" y="14102"/>
                    </a:lnTo>
                    <a:lnTo>
                      <a:pt x="2646" y="14102"/>
                    </a:lnTo>
                    <a:lnTo>
                      <a:pt x="2362" y="14129"/>
                    </a:lnTo>
                    <a:lnTo>
                      <a:pt x="2096" y="14168"/>
                    </a:lnTo>
                    <a:lnTo>
                      <a:pt x="1811" y="14273"/>
                    </a:lnTo>
                    <a:lnTo>
                      <a:pt x="1545" y="14378"/>
                    </a:lnTo>
                    <a:lnTo>
                      <a:pt x="1314" y="14496"/>
                    </a:lnTo>
                    <a:lnTo>
                      <a:pt x="1065" y="14653"/>
                    </a:lnTo>
                    <a:lnTo>
                      <a:pt x="870" y="14797"/>
                    </a:lnTo>
                    <a:lnTo>
                      <a:pt x="657" y="14981"/>
                    </a:lnTo>
                    <a:lnTo>
                      <a:pt x="497" y="15177"/>
                    </a:lnTo>
                    <a:lnTo>
                      <a:pt x="390" y="15413"/>
                    </a:lnTo>
                    <a:lnTo>
                      <a:pt x="284" y="15636"/>
                    </a:lnTo>
                    <a:lnTo>
                      <a:pt x="248" y="15911"/>
                    </a:lnTo>
                    <a:lnTo>
                      <a:pt x="284" y="16239"/>
                    </a:lnTo>
                    <a:lnTo>
                      <a:pt x="319" y="16566"/>
                    </a:lnTo>
                    <a:lnTo>
                      <a:pt x="497" y="17340"/>
                    </a:lnTo>
                    <a:lnTo>
                      <a:pt x="692" y="18152"/>
                    </a:lnTo>
                    <a:lnTo>
                      <a:pt x="799" y="18559"/>
                    </a:lnTo>
                    <a:lnTo>
                      <a:pt x="905" y="18978"/>
                    </a:lnTo>
                    <a:lnTo>
                      <a:pt x="959" y="19384"/>
                    </a:lnTo>
                    <a:lnTo>
                      <a:pt x="994" y="19791"/>
                    </a:lnTo>
                    <a:lnTo>
                      <a:pt x="994" y="20132"/>
                    </a:lnTo>
                    <a:lnTo>
                      <a:pt x="959" y="20485"/>
                    </a:lnTo>
                    <a:lnTo>
                      <a:pt x="941" y="20669"/>
                    </a:lnTo>
                    <a:lnTo>
                      <a:pt x="870" y="20813"/>
                    </a:lnTo>
                    <a:lnTo>
                      <a:pt x="799" y="20970"/>
                    </a:lnTo>
                    <a:lnTo>
                      <a:pt x="692" y="21088"/>
                    </a:lnTo>
                    <a:lnTo>
                      <a:pt x="1474" y="20997"/>
                    </a:lnTo>
                    <a:lnTo>
                      <a:pt x="2291" y="20866"/>
                    </a:lnTo>
                    <a:lnTo>
                      <a:pt x="3108" y="20787"/>
                    </a:lnTo>
                    <a:lnTo>
                      <a:pt x="3907" y="20721"/>
                    </a:lnTo>
                    <a:lnTo>
                      <a:pt x="4653" y="20695"/>
                    </a:lnTo>
                    <a:lnTo>
                      <a:pt x="5364" y="20695"/>
                    </a:lnTo>
                    <a:lnTo>
                      <a:pt x="5701" y="20721"/>
                    </a:lnTo>
                    <a:lnTo>
                      <a:pt x="6057" y="20761"/>
                    </a:lnTo>
                    <a:lnTo>
                      <a:pt x="6323" y="20813"/>
                    </a:lnTo>
                    <a:lnTo>
                      <a:pt x="6625" y="20892"/>
                    </a:lnTo>
                    <a:close/>
                  </a:path>
                </a:pathLst>
              </a:custGeom>
              <a:solidFill>
                <a:srgbClr val="97D1C7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9" name="Puzzle2"/>
              <p:cNvSpPr>
                <a:spLocks noEditPoints="1" noChangeArrowheads="1"/>
              </p:cNvSpPr>
              <p:nvPr/>
            </p:nvSpPr>
            <p:spPr bwMode="auto">
              <a:xfrm>
                <a:off x="2880" y="1736"/>
                <a:ext cx="1778" cy="13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5394 w 21600"/>
                  <a:gd name="T25" fmla="*/ 6735 h 21600"/>
                  <a:gd name="T26" fmla="*/ 16182 w 21600"/>
                  <a:gd name="T27" fmla="*/ 20441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4247" y="12354"/>
                    </a:moveTo>
                    <a:lnTo>
                      <a:pt x="4134" y="12468"/>
                    </a:lnTo>
                    <a:lnTo>
                      <a:pt x="4010" y="12581"/>
                    </a:lnTo>
                    <a:lnTo>
                      <a:pt x="3897" y="12637"/>
                    </a:lnTo>
                    <a:lnTo>
                      <a:pt x="3773" y="12694"/>
                    </a:lnTo>
                    <a:lnTo>
                      <a:pt x="3637" y="12694"/>
                    </a:lnTo>
                    <a:lnTo>
                      <a:pt x="3524" y="12694"/>
                    </a:lnTo>
                    <a:lnTo>
                      <a:pt x="3400" y="12665"/>
                    </a:lnTo>
                    <a:lnTo>
                      <a:pt x="3287" y="12609"/>
                    </a:lnTo>
                    <a:lnTo>
                      <a:pt x="3027" y="12496"/>
                    </a:lnTo>
                    <a:lnTo>
                      <a:pt x="2790" y="12340"/>
                    </a:lnTo>
                    <a:lnTo>
                      <a:pt x="2530" y="12142"/>
                    </a:lnTo>
                    <a:lnTo>
                      <a:pt x="2293" y="11987"/>
                    </a:lnTo>
                    <a:lnTo>
                      <a:pt x="2033" y="11817"/>
                    </a:lnTo>
                    <a:lnTo>
                      <a:pt x="1773" y="11676"/>
                    </a:lnTo>
                    <a:lnTo>
                      <a:pt x="1638" y="11662"/>
                    </a:lnTo>
                    <a:lnTo>
                      <a:pt x="1513" y="11634"/>
                    </a:lnTo>
                    <a:lnTo>
                      <a:pt x="1378" y="11634"/>
                    </a:lnTo>
                    <a:lnTo>
                      <a:pt x="1253" y="11634"/>
                    </a:lnTo>
                    <a:lnTo>
                      <a:pt x="1118" y="11662"/>
                    </a:lnTo>
                    <a:lnTo>
                      <a:pt x="971" y="11732"/>
                    </a:lnTo>
                    <a:lnTo>
                      <a:pt x="835" y="11817"/>
                    </a:lnTo>
                    <a:lnTo>
                      <a:pt x="711" y="11959"/>
                    </a:lnTo>
                    <a:lnTo>
                      <a:pt x="553" y="12086"/>
                    </a:lnTo>
                    <a:lnTo>
                      <a:pt x="429" y="12284"/>
                    </a:lnTo>
                    <a:lnTo>
                      <a:pt x="271" y="12524"/>
                    </a:lnTo>
                    <a:lnTo>
                      <a:pt x="146" y="12793"/>
                    </a:lnTo>
                    <a:lnTo>
                      <a:pt x="79" y="12962"/>
                    </a:lnTo>
                    <a:lnTo>
                      <a:pt x="33" y="13146"/>
                    </a:lnTo>
                    <a:lnTo>
                      <a:pt x="11" y="13386"/>
                    </a:lnTo>
                    <a:lnTo>
                      <a:pt x="11" y="13641"/>
                    </a:lnTo>
                    <a:lnTo>
                      <a:pt x="33" y="13881"/>
                    </a:lnTo>
                    <a:lnTo>
                      <a:pt x="101" y="14150"/>
                    </a:lnTo>
                    <a:lnTo>
                      <a:pt x="192" y="14404"/>
                    </a:lnTo>
                    <a:lnTo>
                      <a:pt x="293" y="14645"/>
                    </a:lnTo>
                    <a:lnTo>
                      <a:pt x="451" y="14857"/>
                    </a:lnTo>
                    <a:lnTo>
                      <a:pt x="621" y="15054"/>
                    </a:lnTo>
                    <a:lnTo>
                      <a:pt x="734" y="15125"/>
                    </a:lnTo>
                    <a:lnTo>
                      <a:pt x="835" y="15210"/>
                    </a:lnTo>
                    <a:lnTo>
                      <a:pt x="948" y="15267"/>
                    </a:lnTo>
                    <a:lnTo>
                      <a:pt x="1084" y="15323"/>
                    </a:lnTo>
                    <a:lnTo>
                      <a:pt x="1208" y="15351"/>
                    </a:lnTo>
                    <a:lnTo>
                      <a:pt x="1355" y="15380"/>
                    </a:lnTo>
                    <a:lnTo>
                      <a:pt x="1513" y="15380"/>
                    </a:lnTo>
                    <a:lnTo>
                      <a:pt x="1683" y="15380"/>
                    </a:lnTo>
                    <a:lnTo>
                      <a:pt x="1864" y="15351"/>
                    </a:lnTo>
                    <a:lnTo>
                      <a:pt x="2033" y="15323"/>
                    </a:lnTo>
                    <a:lnTo>
                      <a:pt x="2225" y="15238"/>
                    </a:lnTo>
                    <a:lnTo>
                      <a:pt x="2428" y="15153"/>
                    </a:lnTo>
                    <a:lnTo>
                      <a:pt x="2745" y="15026"/>
                    </a:lnTo>
                    <a:lnTo>
                      <a:pt x="3005" y="14913"/>
                    </a:lnTo>
                    <a:lnTo>
                      <a:pt x="3264" y="14828"/>
                    </a:lnTo>
                    <a:lnTo>
                      <a:pt x="3513" y="14800"/>
                    </a:lnTo>
                    <a:lnTo>
                      <a:pt x="3615" y="14828"/>
                    </a:lnTo>
                    <a:lnTo>
                      <a:pt x="3728" y="14857"/>
                    </a:lnTo>
                    <a:lnTo>
                      <a:pt x="3807" y="14913"/>
                    </a:lnTo>
                    <a:lnTo>
                      <a:pt x="3920" y="14998"/>
                    </a:lnTo>
                    <a:lnTo>
                      <a:pt x="4010" y="15097"/>
                    </a:lnTo>
                    <a:lnTo>
                      <a:pt x="4089" y="15238"/>
                    </a:lnTo>
                    <a:lnTo>
                      <a:pt x="4179" y="15408"/>
                    </a:lnTo>
                    <a:lnTo>
                      <a:pt x="4247" y="15620"/>
                    </a:lnTo>
                    <a:lnTo>
                      <a:pt x="4326" y="15860"/>
                    </a:lnTo>
                    <a:lnTo>
                      <a:pt x="4394" y="16129"/>
                    </a:lnTo>
                    <a:lnTo>
                      <a:pt x="4439" y="16440"/>
                    </a:lnTo>
                    <a:lnTo>
                      <a:pt x="4507" y="16737"/>
                    </a:lnTo>
                    <a:lnTo>
                      <a:pt x="4552" y="17090"/>
                    </a:lnTo>
                    <a:lnTo>
                      <a:pt x="4575" y="17443"/>
                    </a:lnTo>
                    <a:lnTo>
                      <a:pt x="4586" y="17825"/>
                    </a:lnTo>
                    <a:lnTo>
                      <a:pt x="4586" y="18193"/>
                    </a:lnTo>
                    <a:lnTo>
                      <a:pt x="4586" y="18574"/>
                    </a:lnTo>
                    <a:lnTo>
                      <a:pt x="4586" y="18984"/>
                    </a:lnTo>
                    <a:lnTo>
                      <a:pt x="4552" y="19366"/>
                    </a:lnTo>
                    <a:lnTo>
                      <a:pt x="4507" y="19748"/>
                    </a:lnTo>
                    <a:lnTo>
                      <a:pt x="4462" y="20129"/>
                    </a:lnTo>
                    <a:lnTo>
                      <a:pt x="4371" y="20483"/>
                    </a:lnTo>
                    <a:lnTo>
                      <a:pt x="4292" y="20836"/>
                    </a:lnTo>
                    <a:lnTo>
                      <a:pt x="4202" y="21161"/>
                    </a:lnTo>
                    <a:lnTo>
                      <a:pt x="4744" y="21161"/>
                    </a:lnTo>
                    <a:lnTo>
                      <a:pt x="5264" y="21161"/>
                    </a:lnTo>
                    <a:lnTo>
                      <a:pt x="5784" y="21161"/>
                    </a:lnTo>
                    <a:lnTo>
                      <a:pt x="6235" y="21161"/>
                    </a:lnTo>
                    <a:lnTo>
                      <a:pt x="6676" y="21161"/>
                    </a:lnTo>
                    <a:lnTo>
                      <a:pt x="7060" y="21161"/>
                    </a:lnTo>
                    <a:lnTo>
                      <a:pt x="7410" y="21161"/>
                    </a:lnTo>
                    <a:lnTo>
                      <a:pt x="7670" y="21161"/>
                    </a:lnTo>
                    <a:lnTo>
                      <a:pt x="8020" y="21020"/>
                    </a:lnTo>
                    <a:lnTo>
                      <a:pt x="8303" y="20893"/>
                    </a:lnTo>
                    <a:lnTo>
                      <a:pt x="8563" y="20695"/>
                    </a:lnTo>
                    <a:lnTo>
                      <a:pt x="8800" y="20511"/>
                    </a:lnTo>
                    <a:lnTo>
                      <a:pt x="8969" y="20285"/>
                    </a:lnTo>
                    <a:lnTo>
                      <a:pt x="9150" y="20045"/>
                    </a:lnTo>
                    <a:lnTo>
                      <a:pt x="9252" y="19804"/>
                    </a:lnTo>
                    <a:lnTo>
                      <a:pt x="9342" y="19550"/>
                    </a:lnTo>
                    <a:lnTo>
                      <a:pt x="9410" y="19281"/>
                    </a:lnTo>
                    <a:lnTo>
                      <a:pt x="9433" y="19013"/>
                    </a:lnTo>
                    <a:lnTo>
                      <a:pt x="9433" y="18744"/>
                    </a:lnTo>
                    <a:lnTo>
                      <a:pt x="9387" y="18504"/>
                    </a:lnTo>
                    <a:lnTo>
                      <a:pt x="9320" y="18221"/>
                    </a:lnTo>
                    <a:lnTo>
                      <a:pt x="9207" y="17981"/>
                    </a:lnTo>
                    <a:lnTo>
                      <a:pt x="9105" y="17740"/>
                    </a:lnTo>
                    <a:lnTo>
                      <a:pt x="8924" y="17514"/>
                    </a:lnTo>
                    <a:lnTo>
                      <a:pt x="8777" y="17274"/>
                    </a:lnTo>
                    <a:lnTo>
                      <a:pt x="8642" y="17034"/>
                    </a:lnTo>
                    <a:lnTo>
                      <a:pt x="8563" y="16765"/>
                    </a:lnTo>
                    <a:lnTo>
                      <a:pt x="8472" y="16468"/>
                    </a:lnTo>
                    <a:lnTo>
                      <a:pt x="8450" y="16157"/>
                    </a:lnTo>
                    <a:lnTo>
                      <a:pt x="8450" y="15860"/>
                    </a:lnTo>
                    <a:lnTo>
                      <a:pt x="8472" y="15563"/>
                    </a:lnTo>
                    <a:lnTo>
                      <a:pt x="8540" y="15267"/>
                    </a:lnTo>
                    <a:lnTo>
                      <a:pt x="8642" y="14998"/>
                    </a:lnTo>
                    <a:lnTo>
                      <a:pt x="8777" y="14729"/>
                    </a:lnTo>
                    <a:lnTo>
                      <a:pt x="8868" y="14616"/>
                    </a:lnTo>
                    <a:lnTo>
                      <a:pt x="8969" y="14475"/>
                    </a:lnTo>
                    <a:lnTo>
                      <a:pt x="9060" y="14376"/>
                    </a:lnTo>
                    <a:lnTo>
                      <a:pt x="9184" y="14291"/>
                    </a:lnTo>
                    <a:lnTo>
                      <a:pt x="9297" y="14206"/>
                    </a:lnTo>
                    <a:lnTo>
                      <a:pt x="9433" y="14121"/>
                    </a:lnTo>
                    <a:lnTo>
                      <a:pt x="9579" y="14051"/>
                    </a:lnTo>
                    <a:lnTo>
                      <a:pt x="9726" y="13994"/>
                    </a:lnTo>
                    <a:lnTo>
                      <a:pt x="9884" y="13938"/>
                    </a:lnTo>
                    <a:lnTo>
                      <a:pt x="10054" y="13909"/>
                    </a:lnTo>
                    <a:lnTo>
                      <a:pt x="10257" y="13881"/>
                    </a:lnTo>
                    <a:lnTo>
                      <a:pt x="10449" y="13881"/>
                    </a:lnTo>
                    <a:lnTo>
                      <a:pt x="10664" y="13881"/>
                    </a:lnTo>
                    <a:lnTo>
                      <a:pt x="10856" y="13909"/>
                    </a:lnTo>
                    <a:lnTo>
                      <a:pt x="11037" y="13966"/>
                    </a:lnTo>
                    <a:lnTo>
                      <a:pt x="11206" y="14023"/>
                    </a:lnTo>
                    <a:lnTo>
                      <a:pt x="11353" y="14093"/>
                    </a:lnTo>
                    <a:lnTo>
                      <a:pt x="11511" y="14178"/>
                    </a:lnTo>
                    <a:lnTo>
                      <a:pt x="11635" y="14263"/>
                    </a:lnTo>
                    <a:lnTo>
                      <a:pt x="11748" y="14376"/>
                    </a:lnTo>
                    <a:lnTo>
                      <a:pt x="11861" y="14475"/>
                    </a:lnTo>
                    <a:lnTo>
                      <a:pt x="11941" y="14616"/>
                    </a:lnTo>
                    <a:lnTo>
                      <a:pt x="12031" y="14758"/>
                    </a:lnTo>
                    <a:lnTo>
                      <a:pt x="12099" y="14885"/>
                    </a:lnTo>
                    <a:lnTo>
                      <a:pt x="12200" y="15210"/>
                    </a:lnTo>
                    <a:lnTo>
                      <a:pt x="12268" y="15507"/>
                    </a:lnTo>
                    <a:lnTo>
                      <a:pt x="12291" y="15832"/>
                    </a:lnTo>
                    <a:lnTo>
                      <a:pt x="12291" y="16157"/>
                    </a:lnTo>
                    <a:lnTo>
                      <a:pt x="12246" y="16482"/>
                    </a:lnTo>
                    <a:lnTo>
                      <a:pt x="12178" y="16807"/>
                    </a:lnTo>
                    <a:lnTo>
                      <a:pt x="12099" y="17090"/>
                    </a:lnTo>
                    <a:lnTo>
                      <a:pt x="12008" y="17330"/>
                    </a:lnTo>
                    <a:lnTo>
                      <a:pt x="11884" y="17542"/>
                    </a:lnTo>
                    <a:lnTo>
                      <a:pt x="11748" y="17712"/>
                    </a:lnTo>
                    <a:lnTo>
                      <a:pt x="11613" y="17839"/>
                    </a:lnTo>
                    <a:lnTo>
                      <a:pt x="11489" y="18037"/>
                    </a:lnTo>
                    <a:lnTo>
                      <a:pt x="11398" y="18221"/>
                    </a:lnTo>
                    <a:lnTo>
                      <a:pt x="11319" y="18447"/>
                    </a:lnTo>
                    <a:lnTo>
                      <a:pt x="11251" y="18659"/>
                    </a:lnTo>
                    <a:lnTo>
                      <a:pt x="11206" y="18900"/>
                    </a:lnTo>
                    <a:lnTo>
                      <a:pt x="11184" y="19154"/>
                    </a:lnTo>
                    <a:lnTo>
                      <a:pt x="11184" y="19423"/>
                    </a:lnTo>
                    <a:lnTo>
                      <a:pt x="11229" y="19663"/>
                    </a:lnTo>
                    <a:lnTo>
                      <a:pt x="11297" y="19903"/>
                    </a:lnTo>
                    <a:lnTo>
                      <a:pt x="11376" y="20158"/>
                    </a:lnTo>
                    <a:lnTo>
                      <a:pt x="11511" y="20398"/>
                    </a:lnTo>
                    <a:lnTo>
                      <a:pt x="11681" y="20610"/>
                    </a:lnTo>
                    <a:lnTo>
                      <a:pt x="11884" y="20808"/>
                    </a:lnTo>
                    <a:lnTo>
                      <a:pt x="12121" y="20992"/>
                    </a:lnTo>
                    <a:lnTo>
                      <a:pt x="12404" y="21161"/>
                    </a:lnTo>
                    <a:lnTo>
                      <a:pt x="12528" y="21190"/>
                    </a:lnTo>
                    <a:lnTo>
                      <a:pt x="12856" y="21274"/>
                    </a:lnTo>
                    <a:lnTo>
                      <a:pt x="13330" y="21373"/>
                    </a:lnTo>
                    <a:lnTo>
                      <a:pt x="13963" y="21486"/>
                    </a:lnTo>
                    <a:lnTo>
                      <a:pt x="14313" y="21543"/>
                    </a:lnTo>
                    <a:lnTo>
                      <a:pt x="14652" y="21571"/>
                    </a:lnTo>
                    <a:lnTo>
                      <a:pt x="15025" y="21600"/>
                    </a:lnTo>
                    <a:lnTo>
                      <a:pt x="15409" y="21600"/>
                    </a:lnTo>
                    <a:lnTo>
                      <a:pt x="15782" y="21600"/>
                    </a:lnTo>
                    <a:lnTo>
                      <a:pt x="16177" y="21571"/>
                    </a:lnTo>
                    <a:lnTo>
                      <a:pt x="16516" y="21486"/>
                    </a:lnTo>
                    <a:lnTo>
                      <a:pt x="16889" y="21402"/>
                    </a:lnTo>
                    <a:lnTo>
                      <a:pt x="16821" y="21190"/>
                    </a:lnTo>
                    <a:lnTo>
                      <a:pt x="16776" y="20935"/>
                    </a:lnTo>
                    <a:lnTo>
                      <a:pt x="16742" y="20667"/>
                    </a:lnTo>
                    <a:lnTo>
                      <a:pt x="16719" y="20370"/>
                    </a:lnTo>
                    <a:lnTo>
                      <a:pt x="16697" y="19719"/>
                    </a:lnTo>
                    <a:lnTo>
                      <a:pt x="16697" y="19013"/>
                    </a:lnTo>
                    <a:lnTo>
                      <a:pt x="16719" y="18306"/>
                    </a:lnTo>
                    <a:lnTo>
                      <a:pt x="16753" y="17599"/>
                    </a:lnTo>
                    <a:lnTo>
                      <a:pt x="16821" y="16949"/>
                    </a:lnTo>
                    <a:lnTo>
                      <a:pt x="16889" y="16383"/>
                    </a:lnTo>
                    <a:lnTo>
                      <a:pt x="16934" y="16129"/>
                    </a:lnTo>
                    <a:lnTo>
                      <a:pt x="17002" y="15945"/>
                    </a:lnTo>
                    <a:lnTo>
                      <a:pt x="17081" y="15790"/>
                    </a:lnTo>
                    <a:lnTo>
                      <a:pt x="17194" y="15648"/>
                    </a:lnTo>
                    <a:lnTo>
                      <a:pt x="17318" y="15563"/>
                    </a:lnTo>
                    <a:lnTo>
                      <a:pt x="17453" y="15507"/>
                    </a:lnTo>
                    <a:lnTo>
                      <a:pt x="17600" y="15450"/>
                    </a:lnTo>
                    <a:lnTo>
                      <a:pt x="17758" y="15450"/>
                    </a:lnTo>
                    <a:lnTo>
                      <a:pt x="17905" y="15479"/>
                    </a:lnTo>
                    <a:lnTo>
                      <a:pt x="18064" y="15535"/>
                    </a:lnTo>
                    <a:lnTo>
                      <a:pt x="18233" y="15620"/>
                    </a:lnTo>
                    <a:lnTo>
                      <a:pt x="18380" y="15733"/>
                    </a:lnTo>
                    <a:lnTo>
                      <a:pt x="18561" y="15832"/>
                    </a:lnTo>
                    <a:lnTo>
                      <a:pt x="18707" y="15973"/>
                    </a:lnTo>
                    <a:lnTo>
                      <a:pt x="18866" y="16129"/>
                    </a:lnTo>
                    <a:lnTo>
                      <a:pt x="18990" y="16327"/>
                    </a:lnTo>
                    <a:lnTo>
                      <a:pt x="19125" y="16482"/>
                    </a:lnTo>
                    <a:lnTo>
                      <a:pt x="19295" y="16624"/>
                    </a:lnTo>
                    <a:lnTo>
                      <a:pt x="19464" y="16737"/>
                    </a:lnTo>
                    <a:lnTo>
                      <a:pt x="19668" y="16807"/>
                    </a:lnTo>
                    <a:lnTo>
                      <a:pt x="19860" y="16836"/>
                    </a:lnTo>
                    <a:lnTo>
                      <a:pt x="20052" y="16864"/>
                    </a:lnTo>
                    <a:lnTo>
                      <a:pt x="20266" y="16836"/>
                    </a:lnTo>
                    <a:lnTo>
                      <a:pt x="20470" y="16793"/>
                    </a:lnTo>
                    <a:lnTo>
                      <a:pt x="20662" y="16708"/>
                    </a:lnTo>
                    <a:lnTo>
                      <a:pt x="20854" y="16567"/>
                    </a:lnTo>
                    <a:lnTo>
                      <a:pt x="21035" y="16412"/>
                    </a:lnTo>
                    <a:lnTo>
                      <a:pt x="21182" y="16214"/>
                    </a:lnTo>
                    <a:lnTo>
                      <a:pt x="21340" y="16002"/>
                    </a:lnTo>
                    <a:lnTo>
                      <a:pt x="21441" y="15733"/>
                    </a:lnTo>
                    <a:lnTo>
                      <a:pt x="21532" y="15436"/>
                    </a:lnTo>
                    <a:lnTo>
                      <a:pt x="21600" y="15083"/>
                    </a:lnTo>
                    <a:lnTo>
                      <a:pt x="21600" y="14885"/>
                    </a:lnTo>
                    <a:lnTo>
                      <a:pt x="21600" y="14729"/>
                    </a:lnTo>
                    <a:lnTo>
                      <a:pt x="21600" y="14531"/>
                    </a:lnTo>
                    <a:lnTo>
                      <a:pt x="21577" y="14376"/>
                    </a:lnTo>
                    <a:lnTo>
                      <a:pt x="21532" y="14206"/>
                    </a:lnTo>
                    <a:lnTo>
                      <a:pt x="21487" y="14051"/>
                    </a:lnTo>
                    <a:lnTo>
                      <a:pt x="21419" y="13909"/>
                    </a:lnTo>
                    <a:lnTo>
                      <a:pt x="21351" y="13768"/>
                    </a:lnTo>
                    <a:lnTo>
                      <a:pt x="21204" y="13500"/>
                    </a:lnTo>
                    <a:lnTo>
                      <a:pt x="21035" y="13287"/>
                    </a:lnTo>
                    <a:lnTo>
                      <a:pt x="20809" y="13090"/>
                    </a:lnTo>
                    <a:lnTo>
                      <a:pt x="20594" y="12962"/>
                    </a:lnTo>
                    <a:lnTo>
                      <a:pt x="20357" y="12821"/>
                    </a:lnTo>
                    <a:lnTo>
                      <a:pt x="20120" y="12764"/>
                    </a:lnTo>
                    <a:lnTo>
                      <a:pt x="19882" y="12708"/>
                    </a:lnTo>
                    <a:lnTo>
                      <a:pt x="19645" y="12736"/>
                    </a:lnTo>
                    <a:lnTo>
                      <a:pt x="19430" y="12793"/>
                    </a:lnTo>
                    <a:lnTo>
                      <a:pt x="19227" y="12906"/>
                    </a:lnTo>
                    <a:lnTo>
                      <a:pt x="19148" y="12962"/>
                    </a:lnTo>
                    <a:lnTo>
                      <a:pt x="19058" y="13047"/>
                    </a:lnTo>
                    <a:lnTo>
                      <a:pt x="18990" y="13146"/>
                    </a:lnTo>
                    <a:lnTo>
                      <a:pt x="18911" y="13259"/>
                    </a:lnTo>
                    <a:lnTo>
                      <a:pt x="18775" y="13471"/>
                    </a:lnTo>
                    <a:lnTo>
                      <a:pt x="18628" y="13641"/>
                    </a:lnTo>
                    <a:lnTo>
                      <a:pt x="18470" y="13740"/>
                    </a:lnTo>
                    <a:lnTo>
                      <a:pt x="18301" y="13825"/>
                    </a:lnTo>
                    <a:lnTo>
                      <a:pt x="18143" y="13853"/>
                    </a:lnTo>
                    <a:lnTo>
                      <a:pt x="17973" y="13881"/>
                    </a:lnTo>
                    <a:lnTo>
                      <a:pt x="17804" y="13853"/>
                    </a:lnTo>
                    <a:lnTo>
                      <a:pt x="17646" y="13796"/>
                    </a:lnTo>
                    <a:lnTo>
                      <a:pt x="17499" y="13726"/>
                    </a:lnTo>
                    <a:lnTo>
                      <a:pt x="17341" y="13641"/>
                    </a:lnTo>
                    <a:lnTo>
                      <a:pt x="17216" y="13528"/>
                    </a:lnTo>
                    <a:lnTo>
                      <a:pt x="17103" y="13386"/>
                    </a:lnTo>
                    <a:lnTo>
                      <a:pt x="17024" y="13259"/>
                    </a:lnTo>
                    <a:lnTo>
                      <a:pt x="16934" y="13118"/>
                    </a:lnTo>
                    <a:lnTo>
                      <a:pt x="16889" y="12991"/>
                    </a:lnTo>
                    <a:lnTo>
                      <a:pt x="16889" y="12849"/>
                    </a:lnTo>
                    <a:lnTo>
                      <a:pt x="16889" y="12383"/>
                    </a:lnTo>
                    <a:lnTo>
                      <a:pt x="16889" y="11662"/>
                    </a:lnTo>
                    <a:lnTo>
                      <a:pt x="16889" y="10701"/>
                    </a:lnTo>
                    <a:lnTo>
                      <a:pt x="16889" y="9640"/>
                    </a:lnTo>
                    <a:lnTo>
                      <a:pt x="16889" y="8566"/>
                    </a:lnTo>
                    <a:lnTo>
                      <a:pt x="16889" y="7478"/>
                    </a:lnTo>
                    <a:lnTo>
                      <a:pt x="16889" y="6502"/>
                    </a:lnTo>
                    <a:lnTo>
                      <a:pt x="16889" y="5739"/>
                    </a:lnTo>
                    <a:lnTo>
                      <a:pt x="16674" y="5894"/>
                    </a:lnTo>
                    <a:lnTo>
                      <a:pt x="16414" y="6036"/>
                    </a:lnTo>
                    <a:lnTo>
                      <a:pt x="16154" y="6177"/>
                    </a:lnTo>
                    <a:lnTo>
                      <a:pt x="15849" y="6248"/>
                    </a:lnTo>
                    <a:lnTo>
                      <a:pt x="15544" y="6304"/>
                    </a:lnTo>
                    <a:lnTo>
                      <a:pt x="15217" y="6332"/>
                    </a:lnTo>
                    <a:lnTo>
                      <a:pt x="14866" y="6361"/>
                    </a:lnTo>
                    <a:lnTo>
                      <a:pt x="14550" y="6361"/>
                    </a:lnTo>
                    <a:lnTo>
                      <a:pt x="14200" y="6332"/>
                    </a:lnTo>
                    <a:lnTo>
                      <a:pt x="13850" y="6276"/>
                    </a:lnTo>
                    <a:lnTo>
                      <a:pt x="13522" y="6219"/>
                    </a:lnTo>
                    <a:lnTo>
                      <a:pt x="13206" y="6149"/>
                    </a:lnTo>
                    <a:lnTo>
                      <a:pt x="12901" y="6064"/>
                    </a:lnTo>
                    <a:lnTo>
                      <a:pt x="12618" y="5951"/>
                    </a:lnTo>
                    <a:lnTo>
                      <a:pt x="12358" y="5838"/>
                    </a:lnTo>
                    <a:lnTo>
                      <a:pt x="12121" y="5739"/>
                    </a:lnTo>
                    <a:lnTo>
                      <a:pt x="11941" y="5626"/>
                    </a:lnTo>
                    <a:lnTo>
                      <a:pt x="11794" y="5513"/>
                    </a:lnTo>
                    <a:lnTo>
                      <a:pt x="11658" y="5414"/>
                    </a:lnTo>
                    <a:lnTo>
                      <a:pt x="11556" y="5301"/>
                    </a:lnTo>
                    <a:lnTo>
                      <a:pt x="11466" y="5187"/>
                    </a:lnTo>
                    <a:lnTo>
                      <a:pt x="11398" y="5089"/>
                    </a:lnTo>
                    <a:lnTo>
                      <a:pt x="11376" y="4947"/>
                    </a:lnTo>
                    <a:lnTo>
                      <a:pt x="11353" y="4834"/>
                    </a:lnTo>
                    <a:lnTo>
                      <a:pt x="11353" y="4707"/>
                    </a:lnTo>
                    <a:lnTo>
                      <a:pt x="11376" y="4565"/>
                    </a:lnTo>
                    <a:lnTo>
                      <a:pt x="11443" y="4410"/>
                    </a:lnTo>
                    <a:lnTo>
                      <a:pt x="11511" y="4240"/>
                    </a:lnTo>
                    <a:lnTo>
                      <a:pt x="11703" y="3887"/>
                    </a:lnTo>
                    <a:lnTo>
                      <a:pt x="11986" y="3505"/>
                    </a:lnTo>
                    <a:lnTo>
                      <a:pt x="12144" y="3265"/>
                    </a:lnTo>
                    <a:lnTo>
                      <a:pt x="12246" y="3025"/>
                    </a:lnTo>
                    <a:lnTo>
                      <a:pt x="12336" y="2756"/>
                    </a:lnTo>
                    <a:lnTo>
                      <a:pt x="12404" y="2445"/>
                    </a:lnTo>
                    <a:lnTo>
                      <a:pt x="12438" y="2176"/>
                    </a:lnTo>
                    <a:lnTo>
                      <a:pt x="12438" y="1880"/>
                    </a:lnTo>
                    <a:lnTo>
                      <a:pt x="12404" y="1583"/>
                    </a:lnTo>
                    <a:lnTo>
                      <a:pt x="12336" y="1314"/>
                    </a:lnTo>
                    <a:lnTo>
                      <a:pt x="12246" y="1046"/>
                    </a:lnTo>
                    <a:lnTo>
                      <a:pt x="12099" y="791"/>
                    </a:lnTo>
                    <a:lnTo>
                      <a:pt x="12008" y="692"/>
                    </a:lnTo>
                    <a:lnTo>
                      <a:pt x="11918" y="579"/>
                    </a:lnTo>
                    <a:lnTo>
                      <a:pt x="11816" y="466"/>
                    </a:lnTo>
                    <a:lnTo>
                      <a:pt x="11703" y="381"/>
                    </a:lnTo>
                    <a:lnTo>
                      <a:pt x="11579" y="310"/>
                    </a:lnTo>
                    <a:lnTo>
                      <a:pt x="11443" y="226"/>
                    </a:lnTo>
                    <a:lnTo>
                      <a:pt x="11297" y="169"/>
                    </a:lnTo>
                    <a:lnTo>
                      <a:pt x="11138" y="113"/>
                    </a:lnTo>
                    <a:lnTo>
                      <a:pt x="10969" y="56"/>
                    </a:lnTo>
                    <a:lnTo>
                      <a:pt x="10800" y="28"/>
                    </a:lnTo>
                    <a:lnTo>
                      <a:pt x="10619" y="28"/>
                    </a:lnTo>
                    <a:lnTo>
                      <a:pt x="10404" y="28"/>
                    </a:lnTo>
                    <a:lnTo>
                      <a:pt x="10257" y="28"/>
                    </a:lnTo>
                    <a:lnTo>
                      <a:pt x="10076" y="56"/>
                    </a:lnTo>
                    <a:lnTo>
                      <a:pt x="9952" y="84"/>
                    </a:lnTo>
                    <a:lnTo>
                      <a:pt x="9794" y="141"/>
                    </a:lnTo>
                    <a:lnTo>
                      <a:pt x="9692" y="226"/>
                    </a:lnTo>
                    <a:lnTo>
                      <a:pt x="9557" y="282"/>
                    </a:lnTo>
                    <a:lnTo>
                      <a:pt x="9455" y="381"/>
                    </a:lnTo>
                    <a:lnTo>
                      <a:pt x="9365" y="466"/>
                    </a:lnTo>
                    <a:lnTo>
                      <a:pt x="9274" y="579"/>
                    </a:lnTo>
                    <a:lnTo>
                      <a:pt x="9184" y="692"/>
                    </a:lnTo>
                    <a:lnTo>
                      <a:pt x="9128" y="791"/>
                    </a:lnTo>
                    <a:lnTo>
                      <a:pt x="9060" y="932"/>
                    </a:lnTo>
                    <a:lnTo>
                      <a:pt x="8969" y="1201"/>
                    </a:lnTo>
                    <a:lnTo>
                      <a:pt x="8913" y="1498"/>
                    </a:lnTo>
                    <a:lnTo>
                      <a:pt x="8890" y="1795"/>
                    </a:lnTo>
                    <a:lnTo>
                      <a:pt x="8890" y="2120"/>
                    </a:lnTo>
                    <a:lnTo>
                      <a:pt x="8913" y="2445"/>
                    </a:lnTo>
                    <a:lnTo>
                      <a:pt x="8969" y="2756"/>
                    </a:lnTo>
                    <a:lnTo>
                      <a:pt x="9060" y="3081"/>
                    </a:lnTo>
                    <a:lnTo>
                      <a:pt x="9173" y="3378"/>
                    </a:lnTo>
                    <a:lnTo>
                      <a:pt x="9297" y="3647"/>
                    </a:lnTo>
                    <a:lnTo>
                      <a:pt x="9466" y="3887"/>
                    </a:lnTo>
                    <a:lnTo>
                      <a:pt x="9579" y="4085"/>
                    </a:lnTo>
                    <a:lnTo>
                      <a:pt x="9670" y="4269"/>
                    </a:lnTo>
                    <a:lnTo>
                      <a:pt x="9726" y="4467"/>
                    </a:lnTo>
                    <a:lnTo>
                      <a:pt x="9771" y="4650"/>
                    </a:lnTo>
                    <a:lnTo>
                      <a:pt x="9771" y="4834"/>
                    </a:lnTo>
                    <a:lnTo>
                      <a:pt x="9749" y="5032"/>
                    </a:lnTo>
                    <a:lnTo>
                      <a:pt x="9715" y="5216"/>
                    </a:lnTo>
                    <a:lnTo>
                      <a:pt x="9625" y="5385"/>
                    </a:lnTo>
                    <a:lnTo>
                      <a:pt x="9534" y="5513"/>
                    </a:lnTo>
                    <a:lnTo>
                      <a:pt x="9410" y="5626"/>
                    </a:lnTo>
                    <a:lnTo>
                      <a:pt x="9229" y="5710"/>
                    </a:lnTo>
                    <a:lnTo>
                      <a:pt x="9060" y="5767"/>
                    </a:lnTo>
                    <a:lnTo>
                      <a:pt x="8845" y="5767"/>
                    </a:lnTo>
                    <a:lnTo>
                      <a:pt x="8585" y="5739"/>
                    </a:lnTo>
                    <a:lnTo>
                      <a:pt x="8325" y="5654"/>
                    </a:lnTo>
                    <a:lnTo>
                      <a:pt x="8020" y="5513"/>
                    </a:lnTo>
                    <a:lnTo>
                      <a:pt x="7840" y="5442"/>
                    </a:lnTo>
                    <a:lnTo>
                      <a:pt x="7648" y="5385"/>
                    </a:lnTo>
                    <a:lnTo>
                      <a:pt x="7433" y="5329"/>
                    </a:lnTo>
                    <a:lnTo>
                      <a:pt x="7241" y="5301"/>
                    </a:lnTo>
                    <a:lnTo>
                      <a:pt x="6755" y="5301"/>
                    </a:lnTo>
                    <a:lnTo>
                      <a:pt x="6281" y="5329"/>
                    </a:lnTo>
                    <a:lnTo>
                      <a:pt x="5784" y="5385"/>
                    </a:lnTo>
                    <a:lnTo>
                      <a:pt x="5264" y="5498"/>
                    </a:lnTo>
                    <a:lnTo>
                      <a:pt x="4744" y="5597"/>
                    </a:lnTo>
                    <a:lnTo>
                      <a:pt x="4247" y="5739"/>
                    </a:lnTo>
                    <a:lnTo>
                      <a:pt x="4202" y="5894"/>
                    </a:lnTo>
                    <a:lnTo>
                      <a:pt x="4202" y="6191"/>
                    </a:lnTo>
                    <a:lnTo>
                      <a:pt x="4202" y="6545"/>
                    </a:lnTo>
                    <a:lnTo>
                      <a:pt x="4225" y="6954"/>
                    </a:lnTo>
                    <a:lnTo>
                      <a:pt x="4315" y="7930"/>
                    </a:lnTo>
                    <a:lnTo>
                      <a:pt x="4394" y="9018"/>
                    </a:lnTo>
                    <a:lnTo>
                      <a:pt x="4439" y="9570"/>
                    </a:lnTo>
                    <a:lnTo>
                      <a:pt x="4462" y="10107"/>
                    </a:lnTo>
                    <a:lnTo>
                      <a:pt x="4484" y="10630"/>
                    </a:lnTo>
                    <a:lnTo>
                      <a:pt x="4507" y="11082"/>
                    </a:lnTo>
                    <a:lnTo>
                      <a:pt x="4484" y="11520"/>
                    </a:lnTo>
                    <a:lnTo>
                      <a:pt x="4439" y="11874"/>
                    </a:lnTo>
                    <a:lnTo>
                      <a:pt x="4394" y="12029"/>
                    </a:lnTo>
                    <a:lnTo>
                      <a:pt x="4349" y="12171"/>
                    </a:lnTo>
                    <a:lnTo>
                      <a:pt x="4315" y="12284"/>
                    </a:lnTo>
                    <a:lnTo>
                      <a:pt x="4247" y="12354"/>
                    </a:lnTo>
                    <a:close/>
                  </a:path>
                </a:pathLst>
              </a:custGeom>
              <a:solidFill>
                <a:srgbClr val="FFFFCC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0" name="Puzzle4"/>
              <p:cNvSpPr>
                <a:spLocks noEditPoints="1" noChangeArrowheads="1"/>
              </p:cNvSpPr>
              <p:nvPr/>
            </p:nvSpPr>
            <p:spPr bwMode="auto">
              <a:xfrm>
                <a:off x="2192" y="1719"/>
                <a:ext cx="1072" cy="176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75 w 21600"/>
                  <a:gd name="T25" fmla="*/ 5660 h 21600"/>
                  <a:gd name="T26" fmla="*/ 20210 w 21600"/>
                  <a:gd name="T27" fmla="*/ 1597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3813" y="10590"/>
                    </a:moveTo>
                    <a:lnTo>
                      <a:pt x="3927" y="10513"/>
                    </a:lnTo>
                    <a:lnTo>
                      <a:pt x="4078" y="10425"/>
                    </a:lnTo>
                    <a:lnTo>
                      <a:pt x="4210" y="10359"/>
                    </a:lnTo>
                    <a:lnTo>
                      <a:pt x="4361" y="10315"/>
                    </a:lnTo>
                    <a:lnTo>
                      <a:pt x="4682" y="10237"/>
                    </a:lnTo>
                    <a:lnTo>
                      <a:pt x="5041" y="10193"/>
                    </a:lnTo>
                    <a:lnTo>
                      <a:pt x="5456" y="10171"/>
                    </a:lnTo>
                    <a:lnTo>
                      <a:pt x="5853" y="10193"/>
                    </a:lnTo>
                    <a:lnTo>
                      <a:pt x="6249" y="10260"/>
                    </a:lnTo>
                    <a:lnTo>
                      <a:pt x="6646" y="10337"/>
                    </a:lnTo>
                    <a:lnTo>
                      <a:pt x="7004" y="10469"/>
                    </a:lnTo>
                    <a:lnTo>
                      <a:pt x="7363" y="10612"/>
                    </a:lnTo>
                    <a:lnTo>
                      <a:pt x="7665" y="10788"/>
                    </a:lnTo>
                    <a:lnTo>
                      <a:pt x="7911" y="10998"/>
                    </a:lnTo>
                    <a:lnTo>
                      <a:pt x="8024" y="11097"/>
                    </a:lnTo>
                    <a:lnTo>
                      <a:pt x="8137" y="11207"/>
                    </a:lnTo>
                    <a:lnTo>
                      <a:pt x="8194" y="11340"/>
                    </a:lnTo>
                    <a:lnTo>
                      <a:pt x="8269" y="11461"/>
                    </a:lnTo>
                    <a:lnTo>
                      <a:pt x="8307" y="11593"/>
                    </a:lnTo>
                    <a:lnTo>
                      <a:pt x="8307" y="11714"/>
                    </a:lnTo>
                    <a:lnTo>
                      <a:pt x="8307" y="11868"/>
                    </a:lnTo>
                    <a:lnTo>
                      <a:pt x="8307" y="12012"/>
                    </a:lnTo>
                    <a:lnTo>
                      <a:pt x="8194" y="12265"/>
                    </a:lnTo>
                    <a:lnTo>
                      <a:pt x="8062" y="12519"/>
                    </a:lnTo>
                    <a:lnTo>
                      <a:pt x="7873" y="12706"/>
                    </a:lnTo>
                    <a:lnTo>
                      <a:pt x="7627" y="12904"/>
                    </a:lnTo>
                    <a:lnTo>
                      <a:pt x="7363" y="13048"/>
                    </a:lnTo>
                    <a:lnTo>
                      <a:pt x="7080" y="13180"/>
                    </a:lnTo>
                    <a:lnTo>
                      <a:pt x="6759" y="13257"/>
                    </a:lnTo>
                    <a:lnTo>
                      <a:pt x="6419" y="13345"/>
                    </a:lnTo>
                    <a:lnTo>
                      <a:pt x="6098" y="13389"/>
                    </a:lnTo>
                    <a:lnTo>
                      <a:pt x="5739" y="13389"/>
                    </a:lnTo>
                    <a:lnTo>
                      <a:pt x="5418" y="13389"/>
                    </a:lnTo>
                    <a:lnTo>
                      <a:pt x="5079" y="13345"/>
                    </a:lnTo>
                    <a:lnTo>
                      <a:pt x="4758" y="13301"/>
                    </a:lnTo>
                    <a:lnTo>
                      <a:pt x="4474" y="13213"/>
                    </a:lnTo>
                    <a:lnTo>
                      <a:pt x="4172" y="13114"/>
                    </a:lnTo>
                    <a:lnTo>
                      <a:pt x="3965" y="12982"/>
                    </a:lnTo>
                    <a:lnTo>
                      <a:pt x="3738" y="12838"/>
                    </a:lnTo>
                    <a:lnTo>
                      <a:pt x="3493" y="12706"/>
                    </a:lnTo>
                    <a:lnTo>
                      <a:pt x="3228" y="12607"/>
                    </a:lnTo>
                    <a:lnTo>
                      <a:pt x="2945" y="12519"/>
                    </a:lnTo>
                    <a:lnTo>
                      <a:pt x="2700" y="12431"/>
                    </a:lnTo>
                    <a:lnTo>
                      <a:pt x="2397" y="12375"/>
                    </a:lnTo>
                    <a:lnTo>
                      <a:pt x="2152" y="12331"/>
                    </a:lnTo>
                    <a:lnTo>
                      <a:pt x="1888" y="12309"/>
                    </a:lnTo>
                    <a:lnTo>
                      <a:pt x="1642" y="12309"/>
                    </a:lnTo>
                    <a:lnTo>
                      <a:pt x="1397" y="12331"/>
                    </a:lnTo>
                    <a:lnTo>
                      <a:pt x="1170" y="12397"/>
                    </a:lnTo>
                    <a:lnTo>
                      <a:pt x="962" y="12453"/>
                    </a:lnTo>
                    <a:lnTo>
                      <a:pt x="774" y="12563"/>
                    </a:lnTo>
                    <a:lnTo>
                      <a:pt x="623" y="12684"/>
                    </a:lnTo>
                    <a:lnTo>
                      <a:pt x="528" y="12838"/>
                    </a:lnTo>
                    <a:lnTo>
                      <a:pt x="453" y="13026"/>
                    </a:lnTo>
                    <a:lnTo>
                      <a:pt x="339" y="13477"/>
                    </a:lnTo>
                    <a:lnTo>
                      <a:pt x="226" y="13984"/>
                    </a:lnTo>
                    <a:lnTo>
                      <a:pt x="151" y="14535"/>
                    </a:lnTo>
                    <a:lnTo>
                      <a:pt x="113" y="15075"/>
                    </a:lnTo>
                    <a:lnTo>
                      <a:pt x="113" y="15626"/>
                    </a:lnTo>
                    <a:lnTo>
                      <a:pt x="151" y="16133"/>
                    </a:lnTo>
                    <a:lnTo>
                      <a:pt x="188" y="16376"/>
                    </a:lnTo>
                    <a:lnTo>
                      <a:pt x="264" y="16585"/>
                    </a:lnTo>
                    <a:lnTo>
                      <a:pt x="339" y="16773"/>
                    </a:lnTo>
                    <a:lnTo>
                      <a:pt x="453" y="16938"/>
                    </a:lnTo>
                    <a:lnTo>
                      <a:pt x="1095" y="16883"/>
                    </a:lnTo>
                    <a:lnTo>
                      <a:pt x="1963" y="16795"/>
                    </a:lnTo>
                    <a:lnTo>
                      <a:pt x="2945" y="16751"/>
                    </a:lnTo>
                    <a:lnTo>
                      <a:pt x="3965" y="16706"/>
                    </a:lnTo>
                    <a:lnTo>
                      <a:pt x="5022" y="16684"/>
                    </a:lnTo>
                    <a:lnTo>
                      <a:pt x="5947" y="16684"/>
                    </a:lnTo>
                    <a:lnTo>
                      <a:pt x="6759" y="16706"/>
                    </a:lnTo>
                    <a:lnTo>
                      <a:pt x="7363" y="16751"/>
                    </a:lnTo>
                    <a:lnTo>
                      <a:pt x="7948" y="16839"/>
                    </a:lnTo>
                    <a:lnTo>
                      <a:pt x="8458" y="16916"/>
                    </a:lnTo>
                    <a:lnTo>
                      <a:pt x="8893" y="17026"/>
                    </a:lnTo>
                    <a:lnTo>
                      <a:pt x="9289" y="17158"/>
                    </a:lnTo>
                    <a:lnTo>
                      <a:pt x="9572" y="17280"/>
                    </a:lnTo>
                    <a:lnTo>
                      <a:pt x="9799" y="17412"/>
                    </a:lnTo>
                    <a:lnTo>
                      <a:pt x="9969" y="17555"/>
                    </a:lnTo>
                    <a:lnTo>
                      <a:pt x="10120" y="17687"/>
                    </a:lnTo>
                    <a:lnTo>
                      <a:pt x="10158" y="17831"/>
                    </a:lnTo>
                    <a:lnTo>
                      <a:pt x="10195" y="17974"/>
                    </a:lnTo>
                    <a:lnTo>
                      <a:pt x="10158" y="18128"/>
                    </a:lnTo>
                    <a:lnTo>
                      <a:pt x="10082" y="18271"/>
                    </a:lnTo>
                    <a:lnTo>
                      <a:pt x="9969" y="18426"/>
                    </a:lnTo>
                    <a:lnTo>
                      <a:pt x="9837" y="18569"/>
                    </a:lnTo>
                    <a:lnTo>
                      <a:pt x="9648" y="18701"/>
                    </a:lnTo>
                    <a:lnTo>
                      <a:pt x="9440" y="18822"/>
                    </a:lnTo>
                    <a:lnTo>
                      <a:pt x="9213" y="18999"/>
                    </a:lnTo>
                    <a:lnTo>
                      <a:pt x="9044" y="19186"/>
                    </a:lnTo>
                    <a:lnTo>
                      <a:pt x="8893" y="19395"/>
                    </a:lnTo>
                    <a:lnTo>
                      <a:pt x="8817" y="19627"/>
                    </a:lnTo>
                    <a:lnTo>
                      <a:pt x="8779" y="19858"/>
                    </a:lnTo>
                    <a:lnTo>
                      <a:pt x="8779" y="20112"/>
                    </a:lnTo>
                    <a:lnTo>
                      <a:pt x="8855" y="20354"/>
                    </a:lnTo>
                    <a:lnTo>
                      <a:pt x="8968" y="20586"/>
                    </a:lnTo>
                    <a:lnTo>
                      <a:pt x="9138" y="20817"/>
                    </a:lnTo>
                    <a:lnTo>
                      <a:pt x="9365" y="21026"/>
                    </a:lnTo>
                    <a:lnTo>
                      <a:pt x="9610" y="21192"/>
                    </a:lnTo>
                    <a:lnTo>
                      <a:pt x="9950" y="21368"/>
                    </a:lnTo>
                    <a:lnTo>
                      <a:pt x="10120" y="21445"/>
                    </a:lnTo>
                    <a:lnTo>
                      <a:pt x="10346" y="21511"/>
                    </a:lnTo>
                    <a:lnTo>
                      <a:pt x="10516" y="21555"/>
                    </a:lnTo>
                    <a:lnTo>
                      <a:pt x="10743" y="21600"/>
                    </a:lnTo>
                    <a:lnTo>
                      <a:pt x="10988" y="21644"/>
                    </a:lnTo>
                    <a:lnTo>
                      <a:pt x="11215" y="21666"/>
                    </a:lnTo>
                    <a:lnTo>
                      <a:pt x="11498" y="21666"/>
                    </a:lnTo>
                    <a:lnTo>
                      <a:pt x="11762" y="21666"/>
                    </a:lnTo>
                    <a:lnTo>
                      <a:pt x="12253" y="21644"/>
                    </a:lnTo>
                    <a:lnTo>
                      <a:pt x="12763" y="21577"/>
                    </a:lnTo>
                    <a:lnTo>
                      <a:pt x="13197" y="21467"/>
                    </a:lnTo>
                    <a:lnTo>
                      <a:pt x="13556" y="21346"/>
                    </a:lnTo>
                    <a:lnTo>
                      <a:pt x="13896" y="21192"/>
                    </a:lnTo>
                    <a:lnTo>
                      <a:pt x="14179" y="21026"/>
                    </a:lnTo>
                    <a:lnTo>
                      <a:pt x="14444" y="20839"/>
                    </a:lnTo>
                    <a:lnTo>
                      <a:pt x="14576" y="20641"/>
                    </a:lnTo>
                    <a:lnTo>
                      <a:pt x="14727" y="20431"/>
                    </a:lnTo>
                    <a:lnTo>
                      <a:pt x="14765" y="20200"/>
                    </a:lnTo>
                    <a:lnTo>
                      <a:pt x="14802" y="19991"/>
                    </a:lnTo>
                    <a:lnTo>
                      <a:pt x="14727" y="19759"/>
                    </a:lnTo>
                    <a:lnTo>
                      <a:pt x="14613" y="19550"/>
                    </a:lnTo>
                    <a:lnTo>
                      <a:pt x="14444" y="19307"/>
                    </a:lnTo>
                    <a:lnTo>
                      <a:pt x="14217" y="19098"/>
                    </a:lnTo>
                    <a:lnTo>
                      <a:pt x="13934" y="18911"/>
                    </a:lnTo>
                    <a:lnTo>
                      <a:pt x="13669" y="18745"/>
                    </a:lnTo>
                    <a:lnTo>
                      <a:pt x="13462" y="18547"/>
                    </a:lnTo>
                    <a:lnTo>
                      <a:pt x="13311" y="18337"/>
                    </a:lnTo>
                    <a:lnTo>
                      <a:pt x="13197" y="18150"/>
                    </a:lnTo>
                    <a:lnTo>
                      <a:pt x="13122" y="17941"/>
                    </a:lnTo>
                    <a:lnTo>
                      <a:pt x="13122" y="17720"/>
                    </a:lnTo>
                    <a:lnTo>
                      <a:pt x="13122" y="17533"/>
                    </a:lnTo>
                    <a:lnTo>
                      <a:pt x="13197" y="17346"/>
                    </a:lnTo>
                    <a:lnTo>
                      <a:pt x="13273" y="17158"/>
                    </a:lnTo>
                    <a:lnTo>
                      <a:pt x="13386" y="16982"/>
                    </a:lnTo>
                    <a:lnTo>
                      <a:pt x="13537" y="16839"/>
                    </a:lnTo>
                    <a:lnTo>
                      <a:pt x="13707" y="16706"/>
                    </a:lnTo>
                    <a:lnTo>
                      <a:pt x="13896" y="16607"/>
                    </a:lnTo>
                    <a:lnTo>
                      <a:pt x="14104" y="16519"/>
                    </a:lnTo>
                    <a:lnTo>
                      <a:pt x="14330" y="16453"/>
                    </a:lnTo>
                    <a:lnTo>
                      <a:pt x="14538" y="16431"/>
                    </a:lnTo>
                    <a:lnTo>
                      <a:pt x="14897" y="16453"/>
                    </a:lnTo>
                    <a:lnTo>
                      <a:pt x="15406" y="16497"/>
                    </a:lnTo>
                    <a:lnTo>
                      <a:pt x="16105" y="16541"/>
                    </a:lnTo>
                    <a:lnTo>
                      <a:pt x="16898" y="16607"/>
                    </a:lnTo>
                    <a:lnTo>
                      <a:pt x="17804" y="16651"/>
                    </a:lnTo>
                    <a:lnTo>
                      <a:pt x="18786" y="16684"/>
                    </a:lnTo>
                    <a:lnTo>
                      <a:pt x="19844" y="16728"/>
                    </a:lnTo>
                    <a:lnTo>
                      <a:pt x="20920" y="16751"/>
                    </a:lnTo>
                    <a:lnTo>
                      <a:pt x="21109" y="16497"/>
                    </a:lnTo>
                    <a:lnTo>
                      <a:pt x="21241" y="16222"/>
                    </a:lnTo>
                    <a:lnTo>
                      <a:pt x="21392" y="15946"/>
                    </a:lnTo>
                    <a:lnTo>
                      <a:pt x="21467" y="15648"/>
                    </a:lnTo>
                    <a:lnTo>
                      <a:pt x="21543" y="15351"/>
                    </a:lnTo>
                    <a:lnTo>
                      <a:pt x="21618" y="15042"/>
                    </a:lnTo>
                    <a:lnTo>
                      <a:pt x="21618" y="14745"/>
                    </a:lnTo>
                    <a:lnTo>
                      <a:pt x="21618" y="14447"/>
                    </a:lnTo>
                    <a:lnTo>
                      <a:pt x="21618" y="14150"/>
                    </a:lnTo>
                    <a:lnTo>
                      <a:pt x="21581" y="13852"/>
                    </a:lnTo>
                    <a:lnTo>
                      <a:pt x="21505" y="13577"/>
                    </a:lnTo>
                    <a:lnTo>
                      <a:pt x="21430" y="13301"/>
                    </a:lnTo>
                    <a:lnTo>
                      <a:pt x="21354" y="13048"/>
                    </a:lnTo>
                    <a:lnTo>
                      <a:pt x="21241" y="12816"/>
                    </a:lnTo>
                    <a:lnTo>
                      <a:pt x="21146" y="12607"/>
                    </a:lnTo>
                    <a:lnTo>
                      <a:pt x="21033" y="12431"/>
                    </a:lnTo>
                    <a:lnTo>
                      <a:pt x="20920" y="12265"/>
                    </a:lnTo>
                    <a:lnTo>
                      <a:pt x="20769" y="12144"/>
                    </a:lnTo>
                    <a:lnTo>
                      <a:pt x="20637" y="12034"/>
                    </a:lnTo>
                    <a:lnTo>
                      <a:pt x="20486" y="11946"/>
                    </a:lnTo>
                    <a:lnTo>
                      <a:pt x="20297" y="11891"/>
                    </a:lnTo>
                    <a:lnTo>
                      <a:pt x="20165" y="11846"/>
                    </a:lnTo>
                    <a:lnTo>
                      <a:pt x="19976" y="11824"/>
                    </a:lnTo>
                    <a:lnTo>
                      <a:pt x="19806" y="11802"/>
                    </a:lnTo>
                    <a:lnTo>
                      <a:pt x="19390" y="11824"/>
                    </a:lnTo>
                    <a:lnTo>
                      <a:pt x="18956" y="11891"/>
                    </a:lnTo>
                    <a:lnTo>
                      <a:pt x="18503" y="11968"/>
                    </a:lnTo>
                    <a:lnTo>
                      <a:pt x="17993" y="12078"/>
                    </a:lnTo>
                    <a:lnTo>
                      <a:pt x="17653" y="12144"/>
                    </a:lnTo>
                    <a:lnTo>
                      <a:pt x="17332" y="12199"/>
                    </a:lnTo>
                    <a:lnTo>
                      <a:pt x="17049" y="12221"/>
                    </a:lnTo>
                    <a:lnTo>
                      <a:pt x="16747" y="12243"/>
                    </a:lnTo>
                    <a:lnTo>
                      <a:pt x="16464" y="12243"/>
                    </a:lnTo>
                    <a:lnTo>
                      <a:pt x="16218" y="12243"/>
                    </a:lnTo>
                    <a:lnTo>
                      <a:pt x="15992" y="12221"/>
                    </a:lnTo>
                    <a:lnTo>
                      <a:pt x="15746" y="12199"/>
                    </a:lnTo>
                    <a:lnTo>
                      <a:pt x="15520" y="12155"/>
                    </a:lnTo>
                    <a:lnTo>
                      <a:pt x="15350" y="12122"/>
                    </a:lnTo>
                    <a:lnTo>
                      <a:pt x="15161" y="12056"/>
                    </a:lnTo>
                    <a:lnTo>
                      <a:pt x="14972" y="11990"/>
                    </a:lnTo>
                    <a:lnTo>
                      <a:pt x="14689" y="11846"/>
                    </a:lnTo>
                    <a:lnTo>
                      <a:pt x="14444" y="11670"/>
                    </a:lnTo>
                    <a:lnTo>
                      <a:pt x="14255" y="11483"/>
                    </a:lnTo>
                    <a:lnTo>
                      <a:pt x="14104" y="11295"/>
                    </a:lnTo>
                    <a:lnTo>
                      <a:pt x="14028" y="11086"/>
                    </a:lnTo>
                    <a:lnTo>
                      <a:pt x="13972" y="10888"/>
                    </a:lnTo>
                    <a:lnTo>
                      <a:pt x="13972" y="10700"/>
                    </a:lnTo>
                    <a:lnTo>
                      <a:pt x="14009" y="10513"/>
                    </a:lnTo>
                    <a:lnTo>
                      <a:pt x="14066" y="10359"/>
                    </a:lnTo>
                    <a:lnTo>
                      <a:pt x="14179" y="10215"/>
                    </a:lnTo>
                    <a:lnTo>
                      <a:pt x="14406" y="10006"/>
                    </a:lnTo>
                    <a:lnTo>
                      <a:pt x="14651" y="9830"/>
                    </a:lnTo>
                    <a:lnTo>
                      <a:pt x="14878" y="9686"/>
                    </a:lnTo>
                    <a:lnTo>
                      <a:pt x="15123" y="9554"/>
                    </a:lnTo>
                    <a:lnTo>
                      <a:pt x="15350" y="9477"/>
                    </a:lnTo>
                    <a:lnTo>
                      <a:pt x="15558" y="9411"/>
                    </a:lnTo>
                    <a:lnTo>
                      <a:pt x="15803" y="9345"/>
                    </a:lnTo>
                    <a:lnTo>
                      <a:pt x="16030" y="9323"/>
                    </a:lnTo>
                    <a:lnTo>
                      <a:pt x="16256" y="9301"/>
                    </a:lnTo>
                    <a:lnTo>
                      <a:pt x="16464" y="9323"/>
                    </a:lnTo>
                    <a:lnTo>
                      <a:pt x="16690" y="9345"/>
                    </a:lnTo>
                    <a:lnTo>
                      <a:pt x="16898" y="9367"/>
                    </a:lnTo>
                    <a:lnTo>
                      <a:pt x="17332" y="9477"/>
                    </a:lnTo>
                    <a:lnTo>
                      <a:pt x="17767" y="9598"/>
                    </a:lnTo>
                    <a:lnTo>
                      <a:pt x="18163" y="9731"/>
                    </a:lnTo>
                    <a:lnTo>
                      <a:pt x="18597" y="9874"/>
                    </a:lnTo>
                    <a:lnTo>
                      <a:pt x="18994" y="10006"/>
                    </a:lnTo>
                    <a:lnTo>
                      <a:pt x="19428" y="10083"/>
                    </a:lnTo>
                    <a:lnTo>
                      <a:pt x="19617" y="10127"/>
                    </a:lnTo>
                    <a:lnTo>
                      <a:pt x="19844" y="10149"/>
                    </a:lnTo>
                    <a:lnTo>
                      <a:pt x="20013" y="10149"/>
                    </a:lnTo>
                    <a:lnTo>
                      <a:pt x="20240" y="10127"/>
                    </a:lnTo>
                    <a:lnTo>
                      <a:pt x="20410" y="10105"/>
                    </a:lnTo>
                    <a:lnTo>
                      <a:pt x="20637" y="10061"/>
                    </a:lnTo>
                    <a:lnTo>
                      <a:pt x="20844" y="9984"/>
                    </a:lnTo>
                    <a:lnTo>
                      <a:pt x="21033" y="9896"/>
                    </a:lnTo>
                    <a:lnTo>
                      <a:pt x="21146" y="9830"/>
                    </a:lnTo>
                    <a:lnTo>
                      <a:pt x="21203" y="9753"/>
                    </a:lnTo>
                    <a:lnTo>
                      <a:pt x="21279" y="9642"/>
                    </a:lnTo>
                    <a:lnTo>
                      <a:pt x="21354" y="9521"/>
                    </a:lnTo>
                    <a:lnTo>
                      <a:pt x="21430" y="9246"/>
                    </a:lnTo>
                    <a:lnTo>
                      <a:pt x="21430" y="8904"/>
                    </a:lnTo>
                    <a:lnTo>
                      <a:pt x="21430" y="8540"/>
                    </a:lnTo>
                    <a:lnTo>
                      <a:pt x="21392" y="8144"/>
                    </a:lnTo>
                    <a:lnTo>
                      <a:pt x="21354" y="7714"/>
                    </a:lnTo>
                    <a:lnTo>
                      <a:pt x="21279" y="7295"/>
                    </a:lnTo>
                    <a:lnTo>
                      <a:pt x="21146" y="6446"/>
                    </a:lnTo>
                    <a:lnTo>
                      <a:pt x="20995" y="5686"/>
                    </a:lnTo>
                    <a:lnTo>
                      <a:pt x="20958" y="5366"/>
                    </a:lnTo>
                    <a:lnTo>
                      <a:pt x="20958" y="5091"/>
                    </a:lnTo>
                    <a:lnTo>
                      <a:pt x="20958" y="4860"/>
                    </a:lnTo>
                    <a:lnTo>
                      <a:pt x="21033" y="4716"/>
                    </a:lnTo>
                    <a:lnTo>
                      <a:pt x="20637" y="4860"/>
                    </a:lnTo>
                    <a:lnTo>
                      <a:pt x="20127" y="4992"/>
                    </a:lnTo>
                    <a:lnTo>
                      <a:pt x="19617" y="5069"/>
                    </a:lnTo>
                    <a:lnTo>
                      <a:pt x="19032" y="5157"/>
                    </a:lnTo>
                    <a:lnTo>
                      <a:pt x="18465" y="5201"/>
                    </a:lnTo>
                    <a:lnTo>
                      <a:pt x="17842" y="5245"/>
                    </a:lnTo>
                    <a:lnTo>
                      <a:pt x="17219" y="5267"/>
                    </a:lnTo>
                    <a:lnTo>
                      <a:pt x="16615" y="5267"/>
                    </a:lnTo>
                    <a:lnTo>
                      <a:pt x="15992" y="5245"/>
                    </a:lnTo>
                    <a:lnTo>
                      <a:pt x="15369" y="5201"/>
                    </a:lnTo>
                    <a:lnTo>
                      <a:pt x="14840" y="5157"/>
                    </a:lnTo>
                    <a:lnTo>
                      <a:pt x="14293" y="5091"/>
                    </a:lnTo>
                    <a:lnTo>
                      <a:pt x="13783" y="5014"/>
                    </a:lnTo>
                    <a:lnTo>
                      <a:pt x="13386" y="4926"/>
                    </a:lnTo>
                    <a:lnTo>
                      <a:pt x="13027" y="4815"/>
                    </a:lnTo>
                    <a:lnTo>
                      <a:pt x="12725" y="4716"/>
                    </a:lnTo>
                    <a:lnTo>
                      <a:pt x="12480" y="4606"/>
                    </a:lnTo>
                    <a:lnTo>
                      <a:pt x="12291" y="4496"/>
                    </a:lnTo>
                    <a:lnTo>
                      <a:pt x="12197" y="4397"/>
                    </a:lnTo>
                    <a:lnTo>
                      <a:pt x="12083" y="4286"/>
                    </a:lnTo>
                    <a:lnTo>
                      <a:pt x="12046" y="4187"/>
                    </a:lnTo>
                    <a:lnTo>
                      <a:pt x="12008" y="4077"/>
                    </a:lnTo>
                    <a:lnTo>
                      <a:pt x="12046" y="3967"/>
                    </a:lnTo>
                    <a:lnTo>
                      <a:pt x="12121" y="3868"/>
                    </a:lnTo>
                    <a:lnTo>
                      <a:pt x="12197" y="3735"/>
                    </a:lnTo>
                    <a:lnTo>
                      <a:pt x="12291" y="3614"/>
                    </a:lnTo>
                    <a:lnTo>
                      <a:pt x="12442" y="3482"/>
                    </a:lnTo>
                    <a:lnTo>
                      <a:pt x="12631" y="3361"/>
                    </a:lnTo>
                    <a:lnTo>
                      <a:pt x="13065" y="3085"/>
                    </a:lnTo>
                    <a:lnTo>
                      <a:pt x="13537" y="2766"/>
                    </a:lnTo>
                    <a:lnTo>
                      <a:pt x="13783" y="2578"/>
                    </a:lnTo>
                    <a:lnTo>
                      <a:pt x="13934" y="2380"/>
                    </a:lnTo>
                    <a:lnTo>
                      <a:pt x="14028" y="2171"/>
                    </a:lnTo>
                    <a:lnTo>
                      <a:pt x="14104" y="1961"/>
                    </a:lnTo>
                    <a:lnTo>
                      <a:pt x="14104" y="1730"/>
                    </a:lnTo>
                    <a:lnTo>
                      <a:pt x="14066" y="1498"/>
                    </a:lnTo>
                    <a:lnTo>
                      <a:pt x="13972" y="1267"/>
                    </a:lnTo>
                    <a:lnTo>
                      <a:pt x="13820" y="1057"/>
                    </a:lnTo>
                    <a:lnTo>
                      <a:pt x="13594" y="837"/>
                    </a:lnTo>
                    <a:lnTo>
                      <a:pt x="13386" y="628"/>
                    </a:lnTo>
                    <a:lnTo>
                      <a:pt x="13103" y="462"/>
                    </a:lnTo>
                    <a:lnTo>
                      <a:pt x="12763" y="308"/>
                    </a:lnTo>
                    <a:lnTo>
                      <a:pt x="12404" y="187"/>
                    </a:lnTo>
                    <a:lnTo>
                      <a:pt x="12008" y="77"/>
                    </a:lnTo>
                    <a:lnTo>
                      <a:pt x="11574" y="33"/>
                    </a:lnTo>
                    <a:lnTo>
                      <a:pt x="11102" y="11"/>
                    </a:lnTo>
                    <a:lnTo>
                      <a:pt x="10667" y="11"/>
                    </a:lnTo>
                    <a:lnTo>
                      <a:pt x="10233" y="77"/>
                    </a:lnTo>
                    <a:lnTo>
                      <a:pt x="9837" y="187"/>
                    </a:lnTo>
                    <a:lnTo>
                      <a:pt x="9440" y="286"/>
                    </a:lnTo>
                    <a:lnTo>
                      <a:pt x="9062" y="462"/>
                    </a:lnTo>
                    <a:lnTo>
                      <a:pt x="8741" y="628"/>
                    </a:lnTo>
                    <a:lnTo>
                      <a:pt x="8458" y="815"/>
                    </a:lnTo>
                    <a:lnTo>
                      <a:pt x="8232" y="1035"/>
                    </a:lnTo>
                    <a:lnTo>
                      <a:pt x="8062" y="1245"/>
                    </a:lnTo>
                    <a:lnTo>
                      <a:pt x="7911" y="1476"/>
                    </a:lnTo>
                    <a:lnTo>
                      <a:pt x="7835" y="1708"/>
                    </a:lnTo>
                    <a:lnTo>
                      <a:pt x="7797" y="1961"/>
                    </a:lnTo>
                    <a:lnTo>
                      <a:pt x="7835" y="2193"/>
                    </a:lnTo>
                    <a:lnTo>
                      <a:pt x="7948" y="2402"/>
                    </a:lnTo>
                    <a:lnTo>
                      <a:pt x="8062" y="2534"/>
                    </a:lnTo>
                    <a:lnTo>
                      <a:pt x="8175" y="2644"/>
                    </a:lnTo>
                    <a:lnTo>
                      <a:pt x="8269" y="2744"/>
                    </a:lnTo>
                    <a:lnTo>
                      <a:pt x="8420" y="2832"/>
                    </a:lnTo>
                    <a:lnTo>
                      <a:pt x="8704" y="3019"/>
                    </a:lnTo>
                    <a:lnTo>
                      <a:pt x="8968" y="3206"/>
                    </a:lnTo>
                    <a:lnTo>
                      <a:pt x="9138" y="3405"/>
                    </a:lnTo>
                    <a:lnTo>
                      <a:pt x="9327" y="3570"/>
                    </a:lnTo>
                    <a:lnTo>
                      <a:pt x="9440" y="3735"/>
                    </a:lnTo>
                    <a:lnTo>
                      <a:pt x="9516" y="3890"/>
                    </a:lnTo>
                    <a:lnTo>
                      <a:pt x="9534" y="4033"/>
                    </a:lnTo>
                    <a:lnTo>
                      <a:pt x="9534" y="4165"/>
                    </a:lnTo>
                    <a:lnTo>
                      <a:pt x="9516" y="4286"/>
                    </a:lnTo>
                    <a:lnTo>
                      <a:pt x="9440" y="4397"/>
                    </a:lnTo>
                    <a:lnTo>
                      <a:pt x="9327" y="4496"/>
                    </a:lnTo>
                    <a:lnTo>
                      <a:pt x="9176" y="4562"/>
                    </a:lnTo>
                    <a:lnTo>
                      <a:pt x="9006" y="4628"/>
                    </a:lnTo>
                    <a:lnTo>
                      <a:pt x="8779" y="4694"/>
                    </a:lnTo>
                    <a:lnTo>
                      <a:pt x="8534" y="4716"/>
                    </a:lnTo>
                    <a:lnTo>
                      <a:pt x="8232" y="4716"/>
                    </a:lnTo>
                    <a:lnTo>
                      <a:pt x="7118" y="4738"/>
                    </a:lnTo>
                    <a:lnTo>
                      <a:pt x="5947" y="4771"/>
                    </a:lnTo>
                    <a:lnTo>
                      <a:pt x="4795" y="4815"/>
                    </a:lnTo>
                    <a:lnTo>
                      <a:pt x="3681" y="4860"/>
                    </a:lnTo>
                    <a:lnTo>
                      <a:pt x="2662" y="4882"/>
                    </a:lnTo>
                    <a:lnTo>
                      <a:pt x="1755" y="4882"/>
                    </a:lnTo>
                    <a:lnTo>
                      <a:pt x="1359" y="4860"/>
                    </a:lnTo>
                    <a:lnTo>
                      <a:pt x="981" y="4837"/>
                    </a:lnTo>
                    <a:lnTo>
                      <a:pt x="698" y="4771"/>
                    </a:lnTo>
                    <a:lnTo>
                      <a:pt x="453" y="4716"/>
                    </a:lnTo>
                    <a:lnTo>
                      <a:pt x="453" y="5322"/>
                    </a:lnTo>
                    <a:lnTo>
                      <a:pt x="453" y="6083"/>
                    </a:lnTo>
                    <a:lnTo>
                      <a:pt x="453" y="6909"/>
                    </a:lnTo>
                    <a:lnTo>
                      <a:pt x="453" y="7780"/>
                    </a:lnTo>
                    <a:lnTo>
                      <a:pt x="453" y="8606"/>
                    </a:lnTo>
                    <a:lnTo>
                      <a:pt x="453" y="9345"/>
                    </a:lnTo>
                    <a:lnTo>
                      <a:pt x="453" y="9918"/>
                    </a:lnTo>
                    <a:lnTo>
                      <a:pt x="453" y="10282"/>
                    </a:lnTo>
                    <a:lnTo>
                      <a:pt x="490" y="10381"/>
                    </a:lnTo>
                    <a:lnTo>
                      <a:pt x="547" y="10491"/>
                    </a:lnTo>
                    <a:lnTo>
                      <a:pt x="660" y="10590"/>
                    </a:lnTo>
                    <a:lnTo>
                      <a:pt x="811" y="10700"/>
                    </a:lnTo>
                    <a:lnTo>
                      <a:pt x="981" y="10811"/>
                    </a:lnTo>
                    <a:lnTo>
                      <a:pt x="1208" y="10888"/>
                    </a:lnTo>
                    <a:lnTo>
                      <a:pt x="1453" y="10954"/>
                    </a:lnTo>
                    <a:lnTo>
                      <a:pt x="1718" y="11020"/>
                    </a:lnTo>
                    <a:lnTo>
                      <a:pt x="1963" y="11064"/>
                    </a:lnTo>
                    <a:lnTo>
                      <a:pt x="2265" y="11086"/>
                    </a:lnTo>
                    <a:lnTo>
                      <a:pt x="2548" y="11064"/>
                    </a:lnTo>
                    <a:lnTo>
                      <a:pt x="2794" y="11042"/>
                    </a:lnTo>
                    <a:lnTo>
                      <a:pt x="3096" y="10976"/>
                    </a:lnTo>
                    <a:lnTo>
                      <a:pt x="3341" y="10888"/>
                    </a:lnTo>
                    <a:lnTo>
                      <a:pt x="3606" y="10766"/>
                    </a:lnTo>
                    <a:lnTo>
                      <a:pt x="3813" y="1059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/>
              </a:p>
            </p:txBody>
          </p:sp>
          <p:sp>
            <p:nvSpPr>
              <p:cNvPr id="11" name="Puzzle1"/>
              <p:cNvSpPr>
                <a:spLocks noEditPoints="1" noChangeArrowheads="1"/>
              </p:cNvSpPr>
              <p:nvPr/>
            </p:nvSpPr>
            <p:spPr bwMode="auto">
              <a:xfrm>
                <a:off x="1824" y="1091"/>
                <a:ext cx="1800" cy="105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6084 w 21600"/>
                  <a:gd name="T25" fmla="*/ 2569 h 21600"/>
                  <a:gd name="T26" fmla="*/ 16128 w 21600"/>
                  <a:gd name="T27" fmla="*/ 19545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9360" y="20836"/>
                    </a:moveTo>
                    <a:lnTo>
                      <a:pt x="9528" y="20836"/>
                    </a:lnTo>
                    <a:lnTo>
                      <a:pt x="9686" y="20762"/>
                    </a:lnTo>
                    <a:lnTo>
                      <a:pt x="9810" y="20687"/>
                    </a:lnTo>
                    <a:lnTo>
                      <a:pt x="9922" y="20575"/>
                    </a:lnTo>
                    <a:lnTo>
                      <a:pt x="10012" y="20426"/>
                    </a:lnTo>
                    <a:lnTo>
                      <a:pt x="10068" y="20296"/>
                    </a:lnTo>
                    <a:lnTo>
                      <a:pt x="10113" y="20110"/>
                    </a:lnTo>
                    <a:lnTo>
                      <a:pt x="10136" y="19905"/>
                    </a:lnTo>
                    <a:lnTo>
                      <a:pt x="10136" y="19682"/>
                    </a:lnTo>
                    <a:lnTo>
                      <a:pt x="10113" y="19440"/>
                    </a:lnTo>
                    <a:lnTo>
                      <a:pt x="10068" y="19142"/>
                    </a:lnTo>
                    <a:lnTo>
                      <a:pt x="10012" y="18900"/>
                    </a:lnTo>
                    <a:lnTo>
                      <a:pt x="9900" y="18620"/>
                    </a:lnTo>
                    <a:lnTo>
                      <a:pt x="9787" y="18285"/>
                    </a:lnTo>
                    <a:lnTo>
                      <a:pt x="9641" y="17968"/>
                    </a:lnTo>
                    <a:lnTo>
                      <a:pt x="9472" y="17652"/>
                    </a:lnTo>
                    <a:lnTo>
                      <a:pt x="9382" y="17466"/>
                    </a:lnTo>
                    <a:lnTo>
                      <a:pt x="9315" y="17298"/>
                    </a:lnTo>
                    <a:lnTo>
                      <a:pt x="9258" y="17112"/>
                    </a:lnTo>
                    <a:lnTo>
                      <a:pt x="9191" y="16926"/>
                    </a:lnTo>
                    <a:lnTo>
                      <a:pt x="9123" y="16535"/>
                    </a:lnTo>
                    <a:lnTo>
                      <a:pt x="9101" y="16144"/>
                    </a:lnTo>
                    <a:lnTo>
                      <a:pt x="9101" y="15753"/>
                    </a:lnTo>
                    <a:lnTo>
                      <a:pt x="9168" y="15362"/>
                    </a:lnTo>
                    <a:lnTo>
                      <a:pt x="9236" y="14971"/>
                    </a:lnTo>
                    <a:lnTo>
                      <a:pt x="9360" y="14580"/>
                    </a:lnTo>
                    <a:lnTo>
                      <a:pt x="9495" y="14244"/>
                    </a:lnTo>
                    <a:lnTo>
                      <a:pt x="9663" y="13891"/>
                    </a:lnTo>
                    <a:lnTo>
                      <a:pt x="9855" y="13611"/>
                    </a:lnTo>
                    <a:lnTo>
                      <a:pt x="10068" y="13351"/>
                    </a:lnTo>
                    <a:lnTo>
                      <a:pt x="10293" y="13146"/>
                    </a:lnTo>
                    <a:lnTo>
                      <a:pt x="10552" y="12997"/>
                    </a:lnTo>
                    <a:lnTo>
                      <a:pt x="10811" y="12885"/>
                    </a:lnTo>
                    <a:lnTo>
                      <a:pt x="11069" y="12866"/>
                    </a:lnTo>
                    <a:lnTo>
                      <a:pt x="11351" y="12885"/>
                    </a:lnTo>
                    <a:lnTo>
                      <a:pt x="11610" y="12997"/>
                    </a:lnTo>
                    <a:lnTo>
                      <a:pt x="11846" y="13183"/>
                    </a:lnTo>
                    <a:lnTo>
                      <a:pt x="12060" y="13388"/>
                    </a:lnTo>
                    <a:lnTo>
                      <a:pt x="12251" y="13648"/>
                    </a:lnTo>
                    <a:lnTo>
                      <a:pt x="12419" y="13928"/>
                    </a:lnTo>
                    <a:lnTo>
                      <a:pt x="12555" y="14244"/>
                    </a:lnTo>
                    <a:lnTo>
                      <a:pt x="12690" y="14617"/>
                    </a:lnTo>
                    <a:lnTo>
                      <a:pt x="12768" y="15008"/>
                    </a:lnTo>
                    <a:lnTo>
                      <a:pt x="12836" y="15399"/>
                    </a:lnTo>
                    <a:lnTo>
                      <a:pt x="12858" y="15753"/>
                    </a:lnTo>
                    <a:lnTo>
                      <a:pt x="12858" y="16144"/>
                    </a:lnTo>
                    <a:lnTo>
                      <a:pt x="12813" y="16535"/>
                    </a:lnTo>
                    <a:lnTo>
                      <a:pt x="12746" y="16888"/>
                    </a:lnTo>
                    <a:lnTo>
                      <a:pt x="12667" y="17224"/>
                    </a:lnTo>
                    <a:lnTo>
                      <a:pt x="12510" y="17503"/>
                    </a:lnTo>
                    <a:lnTo>
                      <a:pt x="12228" y="18043"/>
                    </a:lnTo>
                    <a:lnTo>
                      <a:pt x="11970" y="18546"/>
                    </a:lnTo>
                    <a:lnTo>
                      <a:pt x="11868" y="18751"/>
                    </a:lnTo>
                    <a:lnTo>
                      <a:pt x="11778" y="18974"/>
                    </a:lnTo>
                    <a:lnTo>
                      <a:pt x="11711" y="19179"/>
                    </a:lnTo>
                    <a:lnTo>
                      <a:pt x="11666" y="19365"/>
                    </a:lnTo>
                    <a:lnTo>
                      <a:pt x="11632" y="19570"/>
                    </a:lnTo>
                    <a:lnTo>
                      <a:pt x="11632" y="19756"/>
                    </a:lnTo>
                    <a:lnTo>
                      <a:pt x="11632" y="19942"/>
                    </a:lnTo>
                    <a:lnTo>
                      <a:pt x="11643" y="20110"/>
                    </a:lnTo>
                    <a:lnTo>
                      <a:pt x="11711" y="20296"/>
                    </a:lnTo>
                    <a:lnTo>
                      <a:pt x="11801" y="20464"/>
                    </a:lnTo>
                    <a:lnTo>
                      <a:pt x="11891" y="20650"/>
                    </a:lnTo>
                    <a:lnTo>
                      <a:pt x="12037" y="20836"/>
                    </a:lnTo>
                    <a:lnTo>
                      <a:pt x="12206" y="21004"/>
                    </a:lnTo>
                    <a:lnTo>
                      <a:pt x="12419" y="21190"/>
                    </a:lnTo>
                    <a:lnTo>
                      <a:pt x="12667" y="21320"/>
                    </a:lnTo>
                    <a:lnTo>
                      <a:pt x="12960" y="21432"/>
                    </a:lnTo>
                    <a:lnTo>
                      <a:pt x="13286" y="21544"/>
                    </a:lnTo>
                    <a:lnTo>
                      <a:pt x="13612" y="21655"/>
                    </a:lnTo>
                    <a:lnTo>
                      <a:pt x="13983" y="21693"/>
                    </a:lnTo>
                    <a:lnTo>
                      <a:pt x="14343" y="21730"/>
                    </a:lnTo>
                    <a:lnTo>
                      <a:pt x="14715" y="21730"/>
                    </a:lnTo>
                    <a:lnTo>
                      <a:pt x="15075" y="21730"/>
                    </a:lnTo>
                    <a:lnTo>
                      <a:pt x="15446" y="21655"/>
                    </a:lnTo>
                    <a:lnTo>
                      <a:pt x="15794" y="21581"/>
                    </a:lnTo>
                    <a:lnTo>
                      <a:pt x="16132" y="21432"/>
                    </a:lnTo>
                    <a:lnTo>
                      <a:pt x="16458" y="21302"/>
                    </a:lnTo>
                    <a:lnTo>
                      <a:pt x="16740" y="21078"/>
                    </a:lnTo>
                    <a:lnTo>
                      <a:pt x="16976" y="20836"/>
                    </a:lnTo>
                    <a:lnTo>
                      <a:pt x="17043" y="20650"/>
                    </a:lnTo>
                    <a:lnTo>
                      <a:pt x="17088" y="20426"/>
                    </a:lnTo>
                    <a:lnTo>
                      <a:pt x="17133" y="20222"/>
                    </a:lnTo>
                    <a:lnTo>
                      <a:pt x="17156" y="19980"/>
                    </a:lnTo>
                    <a:lnTo>
                      <a:pt x="17167" y="19477"/>
                    </a:lnTo>
                    <a:lnTo>
                      <a:pt x="17167" y="18974"/>
                    </a:lnTo>
                    <a:lnTo>
                      <a:pt x="17156" y="18397"/>
                    </a:lnTo>
                    <a:lnTo>
                      <a:pt x="17111" y="17820"/>
                    </a:lnTo>
                    <a:lnTo>
                      <a:pt x="17066" y="17261"/>
                    </a:lnTo>
                    <a:lnTo>
                      <a:pt x="16998" y="16646"/>
                    </a:lnTo>
                    <a:lnTo>
                      <a:pt x="16852" y="15511"/>
                    </a:lnTo>
                    <a:lnTo>
                      <a:pt x="16740" y="14393"/>
                    </a:lnTo>
                    <a:lnTo>
                      <a:pt x="16717" y="13928"/>
                    </a:lnTo>
                    <a:lnTo>
                      <a:pt x="16695" y="13462"/>
                    </a:lnTo>
                    <a:lnTo>
                      <a:pt x="16717" y="13071"/>
                    </a:lnTo>
                    <a:lnTo>
                      <a:pt x="16785" y="12755"/>
                    </a:lnTo>
                    <a:lnTo>
                      <a:pt x="16852" y="12419"/>
                    </a:lnTo>
                    <a:lnTo>
                      <a:pt x="16953" y="12140"/>
                    </a:lnTo>
                    <a:lnTo>
                      <a:pt x="17088" y="11898"/>
                    </a:lnTo>
                    <a:lnTo>
                      <a:pt x="17212" y="11675"/>
                    </a:lnTo>
                    <a:lnTo>
                      <a:pt x="17370" y="11470"/>
                    </a:lnTo>
                    <a:lnTo>
                      <a:pt x="17516" y="11284"/>
                    </a:lnTo>
                    <a:lnTo>
                      <a:pt x="17696" y="11135"/>
                    </a:lnTo>
                    <a:lnTo>
                      <a:pt x="17865" y="11042"/>
                    </a:lnTo>
                    <a:lnTo>
                      <a:pt x="18033" y="10930"/>
                    </a:lnTo>
                    <a:lnTo>
                      <a:pt x="18213" y="10893"/>
                    </a:lnTo>
                    <a:lnTo>
                      <a:pt x="18382" y="10893"/>
                    </a:lnTo>
                    <a:lnTo>
                      <a:pt x="18551" y="10967"/>
                    </a:lnTo>
                    <a:lnTo>
                      <a:pt x="18708" y="11042"/>
                    </a:lnTo>
                    <a:lnTo>
                      <a:pt x="18855" y="11172"/>
                    </a:lnTo>
                    <a:lnTo>
                      <a:pt x="19012" y="11358"/>
                    </a:lnTo>
                    <a:lnTo>
                      <a:pt x="19136" y="11600"/>
                    </a:lnTo>
                    <a:lnTo>
                      <a:pt x="19271" y="11861"/>
                    </a:lnTo>
                    <a:lnTo>
                      <a:pt x="19440" y="12028"/>
                    </a:lnTo>
                    <a:lnTo>
                      <a:pt x="19608" y="12177"/>
                    </a:lnTo>
                    <a:lnTo>
                      <a:pt x="19822" y="12289"/>
                    </a:lnTo>
                    <a:lnTo>
                      <a:pt x="20025" y="12289"/>
                    </a:lnTo>
                    <a:lnTo>
                      <a:pt x="20238" y="12289"/>
                    </a:lnTo>
                    <a:lnTo>
                      <a:pt x="20452" y="12215"/>
                    </a:lnTo>
                    <a:lnTo>
                      <a:pt x="20643" y="12103"/>
                    </a:lnTo>
                    <a:lnTo>
                      <a:pt x="20846" y="11973"/>
                    </a:lnTo>
                    <a:lnTo>
                      <a:pt x="21037" y="11786"/>
                    </a:lnTo>
                    <a:lnTo>
                      <a:pt x="21206" y="11563"/>
                    </a:lnTo>
                    <a:lnTo>
                      <a:pt x="21363" y="11321"/>
                    </a:lnTo>
                    <a:lnTo>
                      <a:pt x="21465" y="11079"/>
                    </a:lnTo>
                    <a:lnTo>
                      <a:pt x="21577" y="10744"/>
                    </a:lnTo>
                    <a:lnTo>
                      <a:pt x="21622" y="10427"/>
                    </a:lnTo>
                    <a:lnTo>
                      <a:pt x="21645" y="10111"/>
                    </a:lnTo>
                    <a:lnTo>
                      <a:pt x="21622" y="9608"/>
                    </a:lnTo>
                    <a:lnTo>
                      <a:pt x="21577" y="9142"/>
                    </a:lnTo>
                    <a:lnTo>
                      <a:pt x="21465" y="8751"/>
                    </a:lnTo>
                    <a:lnTo>
                      <a:pt x="21363" y="8397"/>
                    </a:lnTo>
                    <a:lnTo>
                      <a:pt x="21206" y="8062"/>
                    </a:lnTo>
                    <a:lnTo>
                      <a:pt x="21037" y="7820"/>
                    </a:lnTo>
                    <a:lnTo>
                      <a:pt x="20846" y="7597"/>
                    </a:lnTo>
                    <a:lnTo>
                      <a:pt x="20643" y="7429"/>
                    </a:lnTo>
                    <a:lnTo>
                      <a:pt x="20452" y="7317"/>
                    </a:lnTo>
                    <a:lnTo>
                      <a:pt x="20238" y="7206"/>
                    </a:lnTo>
                    <a:lnTo>
                      <a:pt x="20025" y="7168"/>
                    </a:lnTo>
                    <a:lnTo>
                      <a:pt x="19822" y="7206"/>
                    </a:lnTo>
                    <a:lnTo>
                      <a:pt x="19608" y="7243"/>
                    </a:lnTo>
                    <a:lnTo>
                      <a:pt x="19440" y="7355"/>
                    </a:lnTo>
                    <a:lnTo>
                      <a:pt x="19271" y="7504"/>
                    </a:lnTo>
                    <a:lnTo>
                      <a:pt x="19136" y="7708"/>
                    </a:lnTo>
                    <a:lnTo>
                      <a:pt x="19012" y="7895"/>
                    </a:lnTo>
                    <a:lnTo>
                      <a:pt x="18832" y="8025"/>
                    </a:lnTo>
                    <a:lnTo>
                      <a:pt x="18663" y="8174"/>
                    </a:lnTo>
                    <a:lnTo>
                      <a:pt x="18472" y="8248"/>
                    </a:lnTo>
                    <a:lnTo>
                      <a:pt x="18270" y="8286"/>
                    </a:lnTo>
                    <a:lnTo>
                      <a:pt x="18078" y="8323"/>
                    </a:lnTo>
                    <a:lnTo>
                      <a:pt x="17887" y="8323"/>
                    </a:lnTo>
                    <a:lnTo>
                      <a:pt x="17696" y="8248"/>
                    </a:lnTo>
                    <a:lnTo>
                      <a:pt x="17493" y="8174"/>
                    </a:lnTo>
                    <a:lnTo>
                      <a:pt x="17302" y="8062"/>
                    </a:lnTo>
                    <a:lnTo>
                      <a:pt x="17133" y="7969"/>
                    </a:lnTo>
                    <a:lnTo>
                      <a:pt x="16976" y="7783"/>
                    </a:lnTo>
                    <a:lnTo>
                      <a:pt x="16852" y="7597"/>
                    </a:lnTo>
                    <a:lnTo>
                      <a:pt x="16740" y="7429"/>
                    </a:lnTo>
                    <a:lnTo>
                      <a:pt x="16672" y="7168"/>
                    </a:lnTo>
                    <a:lnTo>
                      <a:pt x="16638" y="6926"/>
                    </a:lnTo>
                    <a:lnTo>
                      <a:pt x="16616" y="6498"/>
                    </a:lnTo>
                    <a:lnTo>
                      <a:pt x="16616" y="5772"/>
                    </a:lnTo>
                    <a:lnTo>
                      <a:pt x="16650" y="4915"/>
                    </a:lnTo>
                    <a:lnTo>
                      <a:pt x="16695" y="3928"/>
                    </a:lnTo>
                    <a:lnTo>
                      <a:pt x="16762" y="2960"/>
                    </a:lnTo>
                    <a:lnTo>
                      <a:pt x="16830" y="1992"/>
                    </a:lnTo>
                    <a:lnTo>
                      <a:pt x="16908" y="1173"/>
                    </a:lnTo>
                    <a:lnTo>
                      <a:pt x="16976" y="521"/>
                    </a:lnTo>
                    <a:lnTo>
                      <a:pt x="16953" y="521"/>
                    </a:lnTo>
                    <a:lnTo>
                      <a:pt x="16931" y="521"/>
                    </a:lnTo>
                    <a:lnTo>
                      <a:pt x="16267" y="484"/>
                    </a:lnTo>
                    <a:lnTo>
                      <a:pt x="15637" y="428"/>
                    </a:lnTo>
                    <a:lnTo>
                      <a:pt x="15063" y="353"/>
                    </a:lnTo>
                    <a:lnTo>
                      <a:pt x="14523" y="279"/>
                    </a:lnTo>
                    <a:lnTo>
                      <a:pt x="14040" y="167"/>
                    </a:lnTo>
                    <a:lnTo>
                      <a:pt x="13635" y="93"/>
                    </a:lnTo>
                    <a:lnTo>
                      <a:pt x="13331" y="18"/>
                    </a:lnTo>
                    <a:lnTo>
                      <a:pt x="13117" y="18"/>
                    </a:lnTo>
                    <a:lnTo>
                      <a:pt x="12982" y="18"/>
                    </a:lnTo>
                    <a:lnTo>
                      <a:pt x="12858" y="130"/>
                    </a:lnTo>
                    <a:lnTo>
                      <a:pt x="12723" y="279"/>
                    </a:lnTo>
                    <a:lnTo>
                      <a:pt x="12622" y="446"/>
                    </a:lnTo>
                    <a:lnTo>
                      <a:pt x="12510" y="670"/>
                    </a:lnTo>
                    <a:lnTo>
                      <a:pt x="12419" y="912"/>
                    </a:lnTo>
                    <a:lnTo>
                      <a:pt x="12363" y="1210"/>
                    </a:lnTo>
                    <a:lnTo>
                      <a:pt x="12318" y="1526"/>
                    </a:lnTo>
                    <a:lnTo>
                      <a:pt x="12273" y="1843"/>
                    </a:lnTo>
                    <a:lnTo>
                      <a:pt x="12251" y="2215"/>
                    </a:lnTo>
                    <a:lnTo>
                      <a:pt x="12273" y="2532"/>
                    </a:lnTo>
                    <a:lnTo>
                      <a:pt x="12318" y="2886"/>
                    </a:lnTo>
                    <a:lnTo>
                      <a:pt x="12386" y="3240"/>
                    </a:lnTo>
                    <a:lnTo>
                      <a:pt x="12464" y="3556"/>
                    </a:lnTo>
                    <a:lnTo>
                      <a:pt x="12577" y="3891"/>
                    </a:lnTo>
                    <a:lnTo>
                      <a:pt x="12746" y="4171"/>
                    </a:lnTo>
                    <a:lnTo>
                      <a:pt x="12926" y="4487"/>
                    </a:lnTo>
                    <a:lnTo>
                      <a:pt x="13050" y="4860"/>
                    </a:lnTo>
                    <a:lnTo>
                      <a:pt x="13162" y="5251"/>
                    </a:lnTo>
                    <a:lnTo>
                      <a:pt x="13218" y="5604"/>
                    </a:lnTo>
                    <a:lnTo>
                      <a:pt x="13263" y="5995"/>
                    </a:lnTo>
                    <a:lnTo>
                      <a:pt x="13241" y="6386"/>
                    </a:lnTo>
                    <a:lnTo>
                      <a:pt x="13218" y="6740"/>
                    </a:lnTo>
                    <a:lnTo>
                      <a:pt x="13139" y="7094"/>
                    </a:lnTo>
                    <a:lnTo>
                      <a:pt x="13050" y="7429"/>
                    </a:lnTo>
                    <a:lnTo>
                      <a:pt x="12903" y="7746"/>
                    </a:lnTo>
                    <a:lnTo>
                      <a:pt x="12723" y="8025"/>
                    </a:lnTo>
                    <a:lnTo>
                      <a:pt x="12532" y="8286"/>
                    </a:lnTo>
                    <a:lnTo>
                      <a:pt x="12318" y="8491"/>
                    </a:lnTo>
                    <a:lnTo>
                      <a:pt x="12060" y="8677"/>
                    </a:lnTo>
                    <a:lnTo>
                      <a:pt x="11756" y="8788"/>
                    </a:lnTo>
                    <a:lnTo>
                      <a:pt x="11452" y="8826"/>
                    </a:lnTo>
                    <a:lnTo>
                      <a:pt x="11283" y="8826"/>
                    </a:lnTo>
                    <a:lnTo>
                      <a:pt x="11126" y="8826"/>
                    </a:lnTo>
                    <a:lnTo>
                      <a:pt x="11002" y="8788"/>
                    </a:lnTo>
                    <a:lnTo>
                      <a:pt x="10845" y="8714"/>
                    </a:lnTo>
                    <a:lnTo>
                      <a:pt x="10721" y="8640"/>
                    </a:lnTo>
                    <a:lnTo>
                      <a:pt x="10608" y="8565"/>
                    </a:lnTo>
                    <a:lnTo>
                      <a:pt x="10485" y="8453"/>
                    </a:lnTo>
                    <a:lnTo>
                      <a:pt x="10372" y="8323"/>
                    </a:lnTo>
                    <a:lnTo>
                      <a:pt x="10181" y="8062"/>
                    </a:lnTo>
                    <a:lnTo>
                      <a:pt x="10035" y="7746"/>
                    </a:lnTo>
                    <a:lnTo>
                      <a:pt x="9900" y="7392"/>
                    </a:lnTo>
                    <a:lnTo>
                      <a:pt x="9787" y="7001"/>
                    </a:lnTo>
                    <a:lnTo>
                      <a:pt x="9731" y="6610"/>
                    </a:lnTo>
                    <a:lnTo>
                      <a:pt x="9686" y="6219"/>
                    </a:lnTo>
                    <a:lnTo>
                      <a:pt x="9663" y="5772"/>
                    </a:lnTo>
                    <a:lnTo>
                      <a:pt x="9686" y="5381"/>
                    </a:lnTo>
                    <a:lnTo>
                      <a:pt x="9753" y="4990"/>
                    </a:lnTo>
                    <a:lnTo>
                      <a:pt x="9832" y="4636"/>
                    </a:lnTo>
                    <a:lnTo>
                      <a:pt x="9945" y="4320"/>
                    </a:lnTo>
                    <a:lnTo>
                      <a:pt x="10068" y="4022"/>
                    </a:lnTo>
                    <a:lnTo>
                      <a:pt x="10203" y="3817"/>
                    </a:lnTo>
                    <a:lnTo>
                      <a:pt x="10316" y="3593"/>
                    </a:lnTo>
                    <a:lnTo>
                      <a:pt x="10395" y="3351"/>
                    </a:lnTo>
                    <a:lnTo>
                      <a:pt x="10462" y="3109"/>
                    </a:lnTo>
                    <a:lnTo>
                      <a:pt x="10507" y="2848"/>
                    </a:lnTo>
                    <a:lnTo>
                      <a:pt x="10530" y="2606"/>
                    </a:lnTo>
                    <a:lnTo>
                      <a:pt x="10507" y="2346"/>
                    </a:lnTo>
                    <a:lnTo>
                      <a:pt x="10462" y="2141"/>
                    </a:lnTo>
                    <a:lnTo>
                      <a:pt x="10395" y="1880"/>
                    </a:lnTo>
                    <a:lnTo>
                      <a:pt x="10293" y="1638"/>
                    </a:lnTo>
                    <a:lnTo>
                      <a:pt x="10158" y="1415"/>
                    </a:lnTo>
                    <a:lnTo>
                      <a:pt x="9967" y="1210"/>
                    </a:lnTo>
                    <a:lnTo>
                      <a:pt x="9753" y="986"/>
                    </a:lnTo>
                    <a:lnTo>
                      <a:pt x="9495" y="819"/>
                    </a:lnTo>
                    <a:lnTo>
                      <a:pt x="9191" y="670"/>
                    </a:lnTo>
                    <a:lnTo>
                      <a:pt x="8842" y="521"/>
                    </a:lnTo>
                    <a:lnTo>
                      <a:pt x="8471" y="446"/>
                    </a:lnTo>
                    <a:lnTo>
                      <a:pt x="7998" y="428"/>
                    </a:lnTo>
                    <a:lnTo>
                      <a:pt x="7413" y="428"/>
                    </a:lnTo>
                    <a:lnTo>
                      <a:pt x="6817" y="446"/>
                    </a:lnTo>
                    <a:lnTo>
                      <a:pt x="6187" y="521"/>
                    </a:lnTo>
                    <a:lnTo>
                      <a:pt x="5602" y="633"/>
                    </a:lnTo>
                    <a:lnTo>
                      <a:pt x="5107" y="744"/>
                    </a:lnTo>
                    <a:lnTo>
                      <a:pt x="4725" y="856"/>
                    </a:lnTo>
                    <a:lnTo>
                      <a:pt x="4848" y="1564"/>
                    </a:lnTo>
                    <a:lnTo>
                      <a:pt x="5028" y="2495"/>
                    </a:lnTo>
                    <a:lnTo>
                      <a:pt x="5175" y="3556"/>
                    </a:lnTo>
                    <a:lnTo>
                      <a:pt x="5298" y="4673"/>
                    </a:lnTo>
                    <a:lnTo>
                      <a:pt x="5343" y="5213"/>
                    </a:lnTo>
                    <a:lnTo>
                      <a:pt x="5388" y="5753"/>
                    </a:lnTo>
                    <a:lnTo>
                      <a:pt x="5411" y="6275"/>
                    </a:lnTo>
                    <a:lnTo>
                      <a:pt x="5411" y="6740"/>
                    </a:lnTo>
                    <a:lnTo>
                      <a:pt x="5366" y="7168"/>
                    </a:lnTo>
                    <a:lnTo>
                      <a:pt x="5321" y="7541"/>
                    </a:lnTo>
                    <a:lnTo>
                      <a:pt x="5287" y="7708"/>
                    </a:lnTo>
                    <a:lnTo>
                      <a:pt x="5242" y="7857"/>
                    </a:lnTo>
                    <a:lnTo>
                      <a:pt x="5197" y="7969"/>
                    </a:lnTo>
                    <a:lnTo>
                      <a:pt x="5130" y="8062"/>
                    </a:lnTo>
                    <a:lnTo>
                      <a:pt x="5006" y="8248"/>
                    </a:lnTo>
                    <a:lnTo>
                      <a:pt x="4848" y="8397"/>
                    </a:lnTo>
                    <a:lnTo>
                      <a:pt x="4725" y="8528"/>
                    </a:lnTo>
                    <a:lnTo>
                      <a:pt x="4567" y="8640"/>
                    </a:lnTo>
                    <a:lnTo>
                      <a:pt x="4421" y="8714"/>
                    </a:lnTo>
                    <a:lnTo>
                      <a:pt x="4263" y="8751"/>
                    </a:lnTo>
                    <a:lnTo>
                      <a:pt x="4095" y="8788"/>
                    </a:lnTo>
                    <a:lnTo>
                      <a:pt x="3948" y="8788"/>
                    </a:lnTo>
                    <a:lnTo>
                      <a:pt x="3791" y="8751"/>
                    </a:lnTo>
                    <a:lnTo>
                      <a:pt x="3667" y="8714"/>
                    </a:lnTo>
                    <a:lnTo>
                      <a:pt x="3510" y="8677"/>
                    </a:lnTo>
                    <a:lnTo>
                      <a:pt x="3386" y="8602"/>
                    </a:lnTo>
                    <a:lnTo>
                      <a:pt x="3251" y="8491"/>
                    </a:lnTo>
                    <a:lnTo>
                      <a:pt x="3127" y="8360"/>
                    </a:lnTo>
                    <a:lnTo>
                      <a:pt x="3015" y="8248"/>
                    </a:lnTo>
                    <a:lnTo>
                      <a:pt x="2925" y="8062"/>
                    </a:lnTo>
                    <a:lnTo>
                      <a:pt x="2778" y="7857"/>
                    </a:lnTo>
                    <a:lnTo>
                      <a:pt x="2610" y="7671"/>
                    </a:lnTo>
                    <a:lnTo>
                      <a:pt x="2407" y="7541"/>
                    </a:lnTo>
                    <a:lnTo>
                      <a:pt x="2171" y="7466"/>
                    </a:lnTo>
                    <a:lnTo>
                      <a:pt x="1957" y="7429"/>
                    </a:lnTo>
                    <a:lnTo>
                      <a:pt x="1698" y="7429"/>
                    </a:lnTo>
                    <a:lnTo>
                      <a:pt x="1462" y="7466"/>
                    </a:lnTo>
                    <a:lnTo>
                      <a:pt x="1226" y="7559"/>
                    </a:lnTo>
                    <a:lnTo>
                      <a:pt x="989" y="7708"/>
                    </a:lnTo>
                    <a:lnTo>
                      <a:pt x="776" y="7932"/>
                    </a:lnTo>
                    <a:lnTo>
                      <a:pt x="551" y="8211"/>
                    </a:lnTo>
                    <a:lnTo>
                      <a:pt x="382" y="8528"/>
                    </a:lnTo>
                    <a:lnTo>
                      <a:pt x="315" y="8714"/>
                    </a:lnTo>
                    <a:lnTo>
                      <a:pt x="236" y="8919"/>
                    </a:lnTo>
                    <a:lnTo>
                      <a:pt x="191" y="9142"/>
                    </a:lnTo>
                    <a:lnTo>
                      <a:pt x="123" y="9347"/>
                    </a:lnTo>
                    <a:lnTo>
                      <a:pt x="78" y="9608"/>
                    </a:lnTo>
                    <a:lnTo>
                      <a:pt x="56" y="9887"/>
                    </a:lnTo>
                    <a:lnTo>
                      <a:pt x="33" y="10185"/>
                    </a:lnTo>
                    <a:lnTo>
                      <a:pt x="33" y="10464"/>
                    </a:lnTo>
                    <a:lnTo>
                      <a:pt x="33" y="10706"/>
                    </a:lnTo>
                    <a:lnTo>
                      <a:pt x="56" y="10967"/>
                    </a:lnTo>
                    <a:lnTo>
                      <a:pt x="78" y="11172"/>
                    </a:lnTo>
                    <a:lnTo>
                      <a:pt x="123" y="11395"/>
                    </a:lnTo>
                    <a:lnTo>
                      <a:pt x="168" y="11600"/>
                    </a:lnTo>
                    <a:lnTo>
                      <a:pt x="236" y="11786"/>
                    </a:lnTo>
                    <a:lnTo>
                      <a:pt x="292" y="11973"/>
                    </a:lnTo>
                    <a:lnTo>
                      <a:pt x="382" y="12140"/>
                    </a:lnTo>
                    <a:lnTo>
                      <a:pt x="540" y="12419"/>
                    </a:lnTo>
                    <a:lnTo>
                      <a:pt x="731" y="12680"/>
                    </a:lnTo>
                    <a:lnTo>
                      <a:pt x="944" y="12866"/>
                    </a:lnTo>
                    <a:lnTo>
                      <a:pt x="1158" y="12997"/>
                    </a:lnTo>
                    <a:lnTo>
                      <a:pt x="1395" y="13108"/>
                    </a:lnTo>
                    <a:lnTo>
                      <a:pt x="1608" y="13183"/>
                    </a:lnTo>
                    <a:lnTo>
                      <a:pt x="1856" y="13183"/>
                    </a:lnTo>
                    <a:lnTo>
                      <a:pt x="2070" y="13146"/>
                    </a:lnTo>
                    <a:lnTo>
                      <a:pt x="2261" y="13071"/>
                    </a:lnTo>
                    <a:lnTo>
                      <a:pt x="2430" y="12960"/>
                    </a:lnTo>
                    <a:lnTo>
                      <a:pt x="2587" y="12792"/>
                    </a:lnTo>
                    <a:lnTo>
                      <a:pt x="2688" y="12606"/>
                    </a:lnTo>
                    <a:lnTo>
                      <a:pt x="2801" y="12419"/>
                    </a:lnTo>
                    <a:lnTo>
                      <a:pt x="2925" y="12289"/>
                    </a:lnTo>
                    <a:lnTo>
                      <a:pt x="3082" y="12177"/>
                    </a:lnTo>
                    <a:lnTo>
                      <a:pt x="3228" y="12103"/>
                    </a:lnTo>
                    <a:lnTo>
                      <a:pt x="3408" y="12103"/>
                    </a:lnTo>
                    <a:lnTo>
                      <a:pt x="3577" y="12103"/>
                    </a:lnTo>
                    <a:lnTo>
                      <a:pt x="3723" y="12177"/>
                    </a:lnTo>
                    <a:lnTo>
                      <a:pt x="3903" y="12252"/>
                    </a:lnTo>
                    <a:lnTo>
                      <a:pt x="4072" y="12364"/>
                    </a:lnTo>
                    <a:lnTo>
                      <a:pt x="4230" y="12494"/>
                    </a:lnTo>
                    <a:lnTo>
                      <a:pt x="4353" y="12643"/>
                    </a:lnTo>
                    <a:lnTo>
                      <a:pt x="4488" y="12829"/>
                    </a:lnTo>
                    <a:lnTo>
                      <a:pt x="4567" y="13034"/>
                    </a:lnTo>
                    <a:lnTo>
                      <a:pt x="4657" y="13257"/>
                    </a:lnTo>
                    <a:lnTo>
                      <a:pt x="4702" y="13462"/>
                    </a:lnTo>
                    <a:lnTo>
                      <a:pt x="4725" y="13686"/>
                    </a:lnTo>
                    <a:lnTo>
                      <a:pt x="4702" y="14282"/>
                    </a:lnTo>
                    <a:lnTo>
                      <a:pt x="4657" y="15045"/>
                    </a:lnTo>
                    <a:lnTo>
                      <a:pt x="4612" y="15976"/>
                    </a:lnTo>
                    <a:lnTo>
                      <a:pt x="4590" y="16926"/>
                    </a:lnTo>
                    <a:lnTo>
                      <a:pt x="4567" y="17968"/>
                    </a:lnTo>
                    <a:lnTo>
                      <a:pt x="4567" y="19011"/>
                    </a:lnTo>
                    <a:lnTo>
                      <a:pt x="4590" y="19514"/>
                    </a:lnTo>
                    <a:lnTo>
                      <a:pt x="4612" y="19980"/>
                    </a:lnTo>
                    <a:lnTo>
                      <a:pt x="4657" y="20426"/>
                    </a:lnTo>
                    <a:lnTo>
                      <a:pt x="4725" y="20836"/>
                    </a:lnTo>
                    <a:lnTo>
                      <a:pt x="4848" y="20929"/>
                    </a:lnTo>
                    <a:lnTo>
                      <a:pt x="5040" y="21004"/>
                    </a:lnTo>
                    <a:lnTo>
                      <a:pt x="5265" y="21078"/>
                    </a:lnTo>
                    <a:lnTo>
                      <a:pt x="5478" y="21115"/>
                    </a:lnTo>
                    <a:lnTo>
                      <a:pt x="6041" y="21115"/>
                    </a:lnTo>
                    <a:lnTo>
                      <a:pt x="6637" y="21078"/>
                    </a:lnTo>
                    <a:lnTo>
                      <a:pt x="7312" y="21004"/>
                    </a:lnTo>
                    <a:lnTo>
                      <a:pt x="7998" y="20929"/>
                    </a:lnTo>
                    <a:lnTo>
                      <a:pt x="8696" y="20855"/>
                    </a:lnTo>
                    <a:lnTo>
                      <a:pt x="9360" y="20836"/>
                    </a:lnTo>
                    <a:close/>
                  </a:path>
                </a:pathLst>
              </a:custGeom>
              <a:solidFill>
                <a:srgbClr val="92D050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</p:grp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 rot="20572140">
              <a:off x="4465911" y="3856354"/>
              <a:ext cx="880561" cy="425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ahoma" pitchFamily="34" charset="0"/>
                  <a:cs typeface="Tahoma" pitchFamily="34" charset="0"/>
                </a:rPr>
                <a:t>Food</a:t>
              </a:r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 rot="20175769">
              <a:off x="6588986" y="3505938"/>
              <a:ext cx="1057814" cy="425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ahoma" pitchFamily="34" charset="0"/>
                  <a:cs typeface="Tahoma" pitchFamily="34" charset="0"/>
                </a:rPr>
                <a:t>Water</a:t>
              </a:r>
            </a:p>
          </p:txBody>
        </p:sp>
        <p:sp>
          <p:nvSpPr>
            <p:cNvPr id="14" name="TextBox 10"/>
            <p:cNvSpPr txBox="1">
              <a:spLocks noChangeArrowheads="1"/>
            </p:cNvSpPr>
            <p:nvPr/>
          </p:nvSpPr>
          <p:spPr bwMode="auto">
            <a:xfrm rot="20076183">
              <a:off x="4923762" y="4890867"/>
              <a:ext cx="1006743" cy="425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ahoma" pitchFamily="34" charset="0"/>
                  <a:cs typeface="Tahoma" pitchFamily="34" charset="0"/>
                </a:rPr>
                <a:t>Cover</a:t>
              </a:r>
            </a:p>
          </p:txBody>
        </p:sp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 rot="20331923">
              <a:off x="6361964" y="4935811"/>
              <a:ext cx="1033780" cy="425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ahoma" pitchFamily="34" charset="0"/>
                  <a:cs typeface="Tahoma" pitchFamily="34" charset="0"/>
                </a:rPr>
                <a:t>Space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745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37360"/>
            <a:ext cx="9525000" cy="4648200"/>
          </a:xfrm>
        </p:spPr>
        <p:txBody>
          <a:bodyPr/>
          <a:lstStyle/>
          <a:p>
            <a:r>
              <a:rPr lang="en-US" dirty="0"/>
              <a:t>Water requirements vary for animals, depending on the species, weather, and climate</a:t>
            </a:r>
          </a:p>
          <a:p>
            <a:pPr marL="514350" lvl="1" indent="-182563"/>
            <a:r>
              <a:rPr lang="en-US" dirty="0"/>
              <a:t>Sheep:  </a:t>
            </a:r>
            <a:r>
              <a:rPr lang="en-US" sz="2400" dirty="0">
                <a:solidFill>
                  <a:srgbClr val="0070C0"/>
                </a:solidFill>
              </a:rPr>
              <a:t>1-1 ½ gallons once/2 days</a:t>
            </a:r>
          </a:p>
          <a:p>
            <a:pPr marL="514350" lvl="1" indent="-182563"/>
            <a:r>
              <a:rPr lang="en-US" dirty="0"/>
              <a:t>Goats:  </a:t>
            </a:r>
            <a:r>
              <a:rPr lang="en-US" sz="2400" dirty="0">
                <a:solidFill>
                  <a:srgbClr val="0070C0"/>
                </a:solidFill>
              </a:rPr>
              <a:t>1-1 ½ gallons once/2 days</a:t>
            </a:r>
          </a:p>
          <a:p>
            <a:pPr marL="514350" lvl="1" indent="-182563"/>
            <a:r>
              <a:rPr lang="en-US" dirty="0"/>
              <a:t>Donkeys: </a:t>
            </a:r>
            <a:r>
              <a:rPr lang="en-US" sz="2400" dirty="0">
                <a:solidFill>
                  <a:srgbClr val="0070C0"/>
                </a:solidFill>
              </a:rPr>
              <a:t>3-4 gallons once or twice/day</a:t>
            </a:r>
          </a:p>
          <a:p>
            <a:pPr marL="514350" lvl="1" indent="-182563"/>
            <a:r>
              <a:rPr lang="en-US" dirty="0"/>
              <a:t>Horses:  </a:t>
            </a:r>
            <a:r>
              <a:rPr lang="en-US" sz="2400" dirty="0">
                <a:solidFill>
                  <a:srgbClr val="0070C0"/>
                </a:solidFill>
              </a:rPr>
              <a:t>5-8 gallons once or twice/day</a:t>
            </a:r>
          </a:p>
          <a:p>
            <a:pPr marL="514350" lvl="1" indent="-182563"/>
            <a:r>
              <a:rPr lang="en-US" dirty="0"/>
              <a:t>Cattle : </a:t>
            </a:r>
            <a:r>
              <a:rPr lang="en-US" sz="2400" dirty="0">
                <a:solidFill>
                  <a:srgbClr val="0070C0"/>
                </a:solidFill>
              </a:rPr>
              <a:t>8-10 gallons once/day </a:t>
            </a:r>
            <a:endParaRPr lang="en-US" sz="2400" dirty="0"/>
          </a:p>
          <a:p>
            <a:pPr marL="514350" lvl="1" indent="-182563"/>
            <a:r>
              <a:rPr lang="en-US" dirty="0"/>
              <a:t>Bison: </a:t>
            </a:r>
            <a:r>
              <a:rPr lang="en-US" sz="2400" dirty="0">
                <a:solidFill>
                  <a:srgbClr val="0070C0"/>
                </a:solidFill>
              </a:rPr>
              <a:t>8-10 gallons once/1 to 2 days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178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025CF2-E045-4107-8068-A102E4BDBD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2388" y="3429000"/>
            <a:ext cx="9753600" cy="2819400"/>
          </a:xfrm>
          <a:prstGeom prst="rect">
            <a:avLst/>
          </a:prstGeom>
        </p:spPr>
      </p:pic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235511" y="1703136"/>
            <a:ext cx="8229600" cy="1600199"/>
          </a:xfrm>
        </p:spPr>
        <p:txBody>
          <a:bodyPr/>
          <a:lstStyle/>
          <a:p>
            <a:r>
              <a:rPr lang="en-US" dirty="0"/>
              <a:t>Moisture content of forage</a:t>
            </a:r>
          </a:p>
          <a:p>
            <a:pPr lvl="1"/>
            <a:r>
              <a:rPr lang="en-US" dirty="0"/>
              <a:t>Immature forage has lots of water in it!</a:t>
            </a:r>
          </a:p>
          <a:p>
            <a:pPr lvl="1"/>
            <a:r>
              <a:rPr lang="en-US" dirty="0"/>
              <a:t>Immature grasses may be up to 75% water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5334000"/>
            <a:ext cx="7239000" cy="830997"/>
          </a:xfrm>
          <a:prstGeom prst="rect">
            <a:avLst/>
          </a:prstGeom>
          <a:noFill/>
          <a:ln>
            <a:noFill/>
          </a:ln>
          <a:effectLst>
            <a:innerShdw blurRad="469900" dist="50800" dir="2700000">
              <a:schemeClr val="bg1">
                <a:lumMod val="50000"/>
              </a:schemeClr>
            </a:innerShdw>
          </a:effectLst>
        </p:spPr>
        <p:txBody>
          <a:bodyPr wrap="square" rtlCol="0">
            <a:spAutoFit/>
          </a:bodyPr>
          <a:lstStyle/>
          <a:p>
            <a:pPr marL="0" lvl="4"/>
            <a:r>
              <a:rPr lang="en-US" sz="2400" i="1" dirty="0">
                <a:solidFill>
                  <a:schemeClr val="bg1"/>
                </a:solidFill>
              </a:rPr>
              <a:t>An animal eating 26 pounds of young forage will  consume about 2.5 gallons of water.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8E6CE9-1492-418D-BF68-E9BDFAEB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958D1D-2DE8-493E-97C9-586AB8590FF1}"/>
              </a:ext>
            </a:extLst>
          </p:cNvPr>
          <p:cNvSpPr txBox="1"/>
          <p:nvPr/>
        </p:nvSpPr>
        <p:spPr>
          <a:xfrm>
            <a:off x="9890134" y="5987602"/>
            <a:ext cx="12458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Jochem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Oogink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(Flickr)</a:t>
            </a:r>
          </a:p>
        </p:txBody>
      </p:sp>
    </p:spTree>
    <p:extLst>
      <p:ext uri="{BB962C8B-B14F-4D97-AF65-F5344CB8AC3E}">
        <p14:creationId xmlns:p14="http://schemas.microsoft.com/office/powerpoint/2010/main" val="3371066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406" y="1750128"/>
            <a:ext cx="7071597" cy="4525963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sz="3200" dirty="0"/>
              <a:t>Depends on: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Weather – Hot temperature increases demand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Physiological State –  Lactation increases demand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Affects landscape-use patterns:</a:t>
            </a:r>
          </a:p>
          <a:p>
            <a:pPr lvl="1">
              <a:spcAft>
                <a:spcPts val="1200"/>
              </a:spcAft>
            </a:pPr>
            <a:r>
              <a:rPr lang="en-US" sz="2800" dirty="0"/>
              <a:t>Riparian Areas</a:t>
            </a:r>
          </a:p>
          <a:p>
            <a:pPr lvl="2">
              <a:spcAft>
                <a:spcPts val="1200"/>
              </a:spcAft>
            </a:pPr>
            <a:r>
              <a:rPr lang="en-US" dirty="0"/>
              <a:t>Streams &amp; Creeks</a:t>
            </a:r>
          </a:p>
          <a:p>
            <a:pPr lvl="2">
              <a:spcAft>
                <a:spcPts val="1200"/>
              </a:spcAft>
            </a:pPr>
            <a:r>
              <a:rPr lang="en-US" dirty="0"/>
              <a:t>Seeps &amp; Wetlands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47AD056-A6A9-45FC-934A-214DDD97B54C}"/>
              </a:ext>
            </a:extLst>
          </p:cNvPr>
          <p:cNvGrpSpPr/>
          <p:nvPr/>
        </p:nvGrpSpPr>
        <p:grpSpPr>
          <a:xfrm>
            <a:off x="8862048" y="1905000"/>
            <a:ext cx="3143061" cy="2514600"/>
            <a:chOff x="8328003" y="1794724"/>
            <a:chExt cx="3703035" cy="277727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424806F-F1C6-4055-8ED9-A56C6813D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8003" y="1794724"/>
              <a:ext cx="3703035" cy="277727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5192054-F6DB-42CD-A120-3C8A6303C6D4}"/>
                </a:ext>
              </a:extLst>
            </p:cNvPr>
            <p:cNvSpPr txBox="1"/>
            <p:nvPr/>
          </p:nvSpPr>
          <p:spPr>
            <a:xfrm>
              <a:off x="11411811" y="4341168"/>
              <a:ext cx="59182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Kris Lord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9181C8-D64D-4461-972C-0EEF5D17F4B0}"/>
              </a:ext>
            </a:extLst>
          </p:cNvPr>
          <p:cNvGrpSpPr/>
          <p:nvPr/>
        </p:nvGrpSpPr>
        <p:grpSpPr>
          <a:xfrm>
            <a:off x="5486400" y="3885817"/>
            <a:ext cx="4114800" cy="2362200"/>
            <a:chOff x="5486400" y="4013109"/>
            <a:chExt cx="4114800" cy="2362200"/>
          </a:xfrm>
        </p:grpSpPr>
        <p:pic>
          <p:nvPicPr>
            <p:cNvPr id="9" name="Picture 8" descr="A picture containing grass, outdoor, tree, sky&#10;&#10;Description generated with very high confidence">
              <a:extLst>
                <a:ext uri="{FF2B5EF4-FFF2-40B4-BE49-F238E27FC236}">
                  <a16:creationId xmlns:a16="http://schemas.microsoft.com/office/drawing/2014/main" id="{9956A86B-DDF2-46D0-A17B-5201C13AD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6400" y="4013109"/>
              <a:ext cx="4114800" cy="23622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122C62-EE1A-46D5-A04A-14D2A01B32A6}"/>
                </a:ext>
              </a:extLst>
            </p:cNvPr>
            <p:cNvSpPr txBox="1"/>
            <p:nvPr/>
          </p:nvSpPr>
          <p:spPr>
            <a:xfrm>
              <a:off x="8619270" y="6133347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994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875644" cy="1450757"/>
          </a:xfrm>
        </p:spPr>
        <p:txBody>
          <a:bodyPr/>
          <a:lstStyle/>
          <a:p>
            <a:r>
              <a:rPr lang="en-US" dirty="0"/>
              <a:t>Food </a:t>
            </a:r>
            <a:r>
              <a:rPr lang="en-US" sz="4000" dirty="0"/>
              <a:t>– Meet Growth &amp; Maintenance Requirements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219200" y="1737360"/>
            <a:ext cx="8077200" cy="3962400"/>
          </a:xfrm>
        </p:spPr>
        <p:txBody>
          <a:bodyPr>
            <a:normAutofit/>
          </a:bodyPr>
          <a:lstStyle/>
          <a:p>
            <a:pPr marL="346075" indent="-346075">
              <a:buFont typeface="Wingdings" panose="05000000000000000000" pitchFamily="2" charset="2"/>
              <a:buChar char="§"/>
            </a:pPr>
            <a:r>
              <a:rPr lang="en-US" sz="3500" b="1" dirty="0"/>
              <a:t>Energy</a:t>
            </a:r>
            <a:r>
              <a:rPr lang="en-US" sz="3500" dirty="0"/>
              <a:t> - from cellulose </a:t>
            </a:r>
            <a:r>
              <a:rPr lang="en-US" sz="2800" dirty="0"/>
              <a:t>(i.e., structural carbohydrates), </a:t>
            </a:r>
            <a:r>
              <a:rPr lang="en-US" sz="3500" dirty="0"/>
              <a:t>starches, sugars, and fats</a:t>
            </a:r>
          </a:p>
          <a:p>
            <a:pPr marL="346075" indent="-346075">
              <a:buFont typeface="Wingdings" panose="05000000000000000000" pitchFamily="2" charset="2"/>
              <a:buChar char="§"/>
            </a:pPr>
            <a:r>
              <a:rPr lang="en-US" sz="3500" b="1" dirty="0"/>
              <a:t>Nutrients</a:t>
            </a:r>
          </a:p>
          <a:p>
            <a:pPr marL="638683" lvl="1" indent="-346075">
              <a:buFont typeface="Wingdings" panose="05000000000000000000" pitchFamily="2" charset="2"/>
              <a:buChar char="§"/>
            </a:pPr>
            <a:r>
              <a:rPr lang="en-US" sz="3100" dirty="0"/>
              <a:t>Protein – Compounds contain nitrogen</a:t>
            </a:r>
          </a:p>
          <a:p>
            <a:pPr marL="638683" lvl="1" indent="-346075">
              <a:buFont typeface="Wingdings" panose="05000000000000000000" pitchFamily="2" charset="2"/>
              <a:buChar char="§"/>
            </a:pPr>
            <a:r>
              <a:rPr lang="en-US" sz="3100" dirty="0"/>
              <a:t>Vitamins – Mostly A, D, and E</a:t>
            </a:r>
          </a:p>
          <a:p>
            <a:pPr marL="638683" lvl="1" indent="-346075">
              <a:buFont typeface="Wingdings" panose="05000000000000000000" pitchFamily="2" charset="2"/>
              <a:buChar char="§"/>
            </a:pPr>
            <a:r>
              <a:rPr lang="en-US" sz="3100" dirty="0"/>
              <a:t>Minerals – Mostly phosphorus, potassium, and calcium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CF0DC27-34F7-4A65-9CF6-288EADDB5A42}"/>
              </a:ext>
            </a:extLst>
          </p:cNvPr>
          <p:cNvGrpSpPr/>
          <p:nvPr/>
        </p:nvGrpSpPr>
        <p:grpSpPr>
          <a:xfrm>
            <a:off x="9758499" y="1981200"/>
            <a:ext cx="2228339" cy="2286000"/>
            <a:chOff x="9758499" y="1981200"/>
            <a:chExt cx="2228339" cy="2286000"/>
          </a:xfrm>
        </p:grpSpPr>
        <p:pic>
          <p:nvPicPr>
            <p:cNvPr id="3" name="Picture 2" descr="A cow grazing on a lush green field&#10;&#10;Description generated with very high confidence">
              <a:extLst>
                <a:ext uri="{FF2B5EF4-FFF2-40B4-BE49-F238E27FC236}">
                  <a16:creationId xmlns:a16="http://schemas.microsoft.com/office/drawing/2014/main" id="{A7BAC2AE-33F0-40FA-B87D-C0C841DF0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777038" y="1981200"/>
              <a:ext cx="2209800" cy="2286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78CB0DE-49A3-4A1A-9C98-DD155DA92077}"/>
                </a:ext>
              </a:extLst>
            </p:cNvPr>
            <p:cNvSpPr txBox="1"/>
            <p:nvPr/>
          </p:nvSpPr>
          <p:spPr>
            <a:xfrm>
              <a:off x="9758499" y="4036368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BA6C328-81F3-4C47-858E-48B79496ECDA}"/>
              </a:ext>
            </a:extLst>
          </p:cNvPr>
          <p:cNvGrpSpPr/>
          <p:nvPr/>
        </p:nvGrpSpPr>
        <p:grpSpPr>
          <a:xfrm>
            <a:off x="9777038" y="4343400"/>
            <a:ext cx="2195886" cy="1794897"/>
            <a:chOff x="9777038" y="4343400"/>
            <a:chExt cx="2195886" cy="1794897"/>
          </a:xfrm>
        </p:grpSpPr>
        <p:pic>
          <p:nvPicPr>
            <p:cNvPr id="8" name="Picture 7" descr="A picture containing grass, outdoor, field, sky&#10;&#10;Description generated with very high confidence">
              <a:extLst>
                <a:ext uri="{FF2B5EF4-FFF2-40B4-BE49-F238E27FC236}">
                  <a16:creationId xmlns:a16="http://schemas.microsoft.com/office/drawing/2014/main" id="{837ED50B-4D0E-4F70-85C4-A0B0883BB9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77038" y="4343400"/>
              <a:ext cx="2195886" cy="179489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AD7976-D7E2-424B-B9EA-CC091A3EF59A}"/>
                </a:ext>
              </a:extLst>
            </p:cNvPr>
            <p:cNvSpPr txBox="1"/>
            <p:nvPr/>
          </p:nvSpPr>
          <p:spPr>
            <a:xfrm>
              <a:off x="9777038" y="5907465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059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– How much to eat?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73467" y="1737360"/>
            <a:ext cx="8229600" cy="452596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None/>
            </a:pPr>
            <a:r>
              <a:rPr lang="en-US" sz="2800" dirty="0"/>
              <a:t>Depends on type of digestive system:</a:t>
            </a:r>
          </a:p>
          <a:p>
            <a:pPr marL="452438" indent="-273050">
              <a:spcBef>
                <a:spcPts val="0"/>
              </a:spcBef>
              <a:spcAft>
                <a:spcPts val="0"/>
              </a:spcAft>
            </a:pPr>
            <a:r>
              <a:rPr lang="en-US" sz="2800" b="1" dirty="0"/>
              <a:t>Monogastric - Concentrate selectors 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Such as birds, bears, and mice 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1-10% of their body weight per day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452438" indent="-273050">
              <a:spcBef>
                <a:spcPts val="0"/>
              </a:spcBef>
              <a:spcAft>
                <a:spcPts val="0"/>
              </a:spcAft>
            </a:pPr>
            <a:r>
              <a:rPr lang="en-US" sz="2800" b="1" dirty="0"/>
              <a:t>Ruminant Fermentation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Including bison, deer, elk, cattle, sheep and goats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Eat 2.5-3.5% of body weight per day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452438" indent="-273050">
              <a:spcBef>
                <a:spcPts val="0"/>
              </a:spcBef>
              <a:spcAft>
                <a:spcPts val="0"/>
              </a:spcAft>
            </a:pPr>
            <a:r>
              <a:rPr lang="en-US" sz="2800" b="1" dirty="0"/>
              <a:t>Hind-gut fermenters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Such as horses and rabbits </a:t>
            </a:r>
          </a:p>
          <a:p>
            <a:pPr marL="745046" lvl="1" indent="-273050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Eat 3.5-6.0% of their body weight per day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B5C427-10D0-4139-BEC2-9892D67DA0C4}"/>
              </a:ext>
            </a:extLst>
          </p:cNvPr>
          <p:cNvGrpSpPr/>
          <p:nvPr/>
        </p:nvGrpSpPr>
        <p:grpSpPr>
          <a:xfrm>
            <a:off x="9677400" y="1846222"/>
            <a:ext cx="1905000" cy="1453326"/>
            <a:chOff x="9909425" y="1846222"/>
            <a:chExt cx="1905000" cy="145332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C4AFD6B-FA76-4326-A094-77EDA25A5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09425" y="1846222"/>
              <a:ext cx="1905000" cy="145075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4988FA-703D-40A9-B9CF-A5F92859A8BF}"/>
                </a:ext>
              </a:extLst>
            </p:cNvPr>
            <p:cNvSpPr txBox="1"/>
            <p:nvPr/>
          </p:nvSpPr>
          <p:spPr>
            <a:xfrm>
              <a:off x="10974130" y="3068716"/>
              <a:ext cx="8402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Pete G (Flickr)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E4AA256-DB2A-4904-8151-A744AAAB258F}"/>
              </a:ext>
            </a:extLst>
          </p:cNvPr>
          <p:cNvGrpSpPr/>
          <p:nvPr/>
        </p:nvGrpSpPr>
        <p:grpSpPr>
          <a:xfrm>
            <a:off x="9677400" y="3361809"/>
            <a:ext cx="1938130" cy="1388496"/>
            <a:chOff x="9909425" y="3361809"/>
            <a:chExt cx="1938130" cy="1388496"/>
          </a:xfrm>
        </p:grpSpPr>
        <p:pic>
          <p:nvPicPr>
            <p:cNvPr id="3" name="Picture 2" descr="A giraffe standing in a rocky field&#10;&#10;Description generated with high confidence">
              <a:extLst>
                <a:ext uri="{FF2B5EF4-FFF2-40B4-BE49-F238E27FC236}">
                  <a16:creationId xmlns:a16="http://schemas.microsoft.com/office/drawing/2014/main" id="{70861681-EA2E-4F06-9B8B-87A0332E8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09425" y="3361809"/>
              <a:ext cx="1905000" cy="138849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FAAB66-6092-4314-BB59-0EF0F580E3C7}"/>
                </a:ext>
              </a:extLst>
            </p:cNvPr>
            <p:cNvSpPr txBox="1"/>
            <p:nvPr/>
          </p:nvSpPr>
          <p:spPr>
            <a:xfrm>
              <a:off x="10923904" y="4519473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EBDB98C-2A27-4E86-850E-717B4BD514B8}"/>
              </a:ext>
            </a:extLst>
          </p:cNvPr>
          <p:cNvGrpSpPr/>
          <p:nvPr/>
        </p:nvGrpSpPr>
        <p:grpSpPr>
          <a:xfrm>
            <a:off x="9679648" y="4836259"/>
            <a:ext cx="1960732" cy="1483385"/>
            <a:chOff x="9911673" y="4836259"/>
            <a:chExt cx="1960732" cy="148338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6C83BA3-AEB7-4558-8D56-BE7833419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1673" y="4836259"/>
              <a:ext cx="1902752" cy="142706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0444C2-397A-44BB-BD0C-AAE42DF84105}"/>
                </a:ext>
              </a:extLst>
            </p:cNvPr>
            <p:cNvSpPr txBox="1"/>
            <p:nvPr/>
          </p:nvSpPr>
          <p:spPr>
            <a:xfrm>
              <a:off x="10972800" y="6088812"/>
              <a:ext cx="89960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Greg Schechter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608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Foods can be classified as: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847606"/>
            <a:ext cx="7219816" cy="4419600"/>
          </a:xfrm>
        </p:spPr>
        <p:txBody>
          <a:bodyPr/>
          <a:lstStyle/>
          <a:p>
            <a:r>
              <a:rPr lang="en-US" sz="2800" b="1" dirty="0"/>
              <a:t>Preferred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─ </a:t>
            </a:r>
            <a:r>
              <a:rPr lang="en-US" sz="2800" dirty="0"/>
              <a:t>More abundant in an animal’s diet than available in the field.</a:t>
            </a:r>
          </a:p>
          <a:p>
            <a:r>
              <a:rPr lang="en-US" sz="2800" b="1" dirty="0"/>
              <a:t>Staple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─ </a:t>
            </a:r>
            <a:r>
              <a:rPr lang="en-US" sz="2800" dirty="0"/>
              <a:t>Eaten on a regular basis and meet the nutritional needs, but not sought or preferred.</a:t>
            </a:r>
          </a:p>
          <a:p>
            <a:r>
              <a:rPr lang="en-US" sz="2800" b="1" dirty="0"/>
              <a:t>Emergency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─ O</a:t>
            </a:r>
            <a:r>
              <a:rPr lang="en-US" sz="2800" dirty="0"/>
              <a:t>nly rarely eaten to fulfill short-term nutritional needs. Generally have low forage value.</a:t>
            </a:r>
          </a:p>
          <a:p>
            <a:r>
              <a:rPr lang="en-US" sz="2800" b="1" dirty="0"/>
              <a:t>Fill</a:t>
            </a:r>
            <a:r>
              <a:rPr lang="en-US" sz="2800" dirty="0"/>
              <a:t> </a:t>
            </a:r>
            <a:r>
              <a:rPr lang="en-US" sz="2800" b="1" dirty="0"/>
              <a:t>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─ E</a:t>
            </a:r>
            <a:r>
              <a:rPr lang="en-US" sz="2800" dirty="0"/>
              <a:t>aten only if nothing else is available, would not meet animal needs.</a:t>
            </a:r>
          </a:p>
          <a:p>
            <a:endParaRPr lang="en-US" sz="2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7307CC9-5419-47BF-95AE-590DE6C2C3C8}"/>
              </a:ext>
            </a:extLst>
          </p:cNvPr>
          <p:cNvGrpSpPr/>
          <p:nvPr/>
        </p:nvGrpSpPr>
        <p:grpSpPr>
          <a:xfrm>
            <a:off x="621078" y="2514600"/>
            <a:ext cx="3543568" cy="2451822"/>
            <a:chOff x="7947063" y="655254"/>
            <a:chExt cx="3543568" cy="2451822"/>
          </a:xfrm>
        </p:grpSpPr>
        <p:pic>
          <p:nvPicPr>
            <p:cNvPr id="7" name="Picture 6" descr="A group of deer standing on a dry grass field&#10;&#10;Description generated with very high confidence">
              <a:extLst>
                <a:ext uri="{FF2B5EF4-FFF2-40B4-BE49-F238E27FC236}">
                  <a16:creationId xmlns:a16="http://schemas.microsoft.com/office/drawing/2014/main" id="{8DCFF748-7914-4A9C-B831-350CE20C3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47063" y="655254"/>
              <a:ext cx="3511421" cy="24518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3F7FED-8FED-44D8-9C46-BC3444BED7B2}"/>
                </a:ext>
              </a:extLst>
            </p:cNvPr>
            <p:cNvSpPr txBox="1"/>
            <p:nvPr/>
          </p:nvSpPr>
          <p:spPr>
            <a:xfrm>
              <a:off x="10440343" y="2859808"/>
              <a:ext cx="10502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Rich Keen(USFWS)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247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Manage Food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11534"/>
            <a:ext cx="7345164" cy="4525963"/>
          </a:xfrm>
        </p:spPr>
        <p:txBody>
          <a:bodyPr>
            <a:normAutofit/>
          </a:bodyPr>
          <a:lstStyle/>
          <a:p>
            <a:r>
              <a:rPr lang="en-US" sz="3200" dirty="0"/>
              <a:t>Evaluate land based on </a:t>
            </a:r>
            <a:br>
              <a:rPr lang="en-US" sz="3200" dirty="0"/>
            </a:br>
            <a:r>
              <a:rPr lang="en-US" sz="3200" dirty="0"/>
              <a:t>food requirements:</a:t>
            </a:r>
          </a:p>
          <a:p>
            <a:pPr lvl="1"/>
            <a:r>
              <a:rPr lang="en-US" sz="2800" dirty="0"/>
              <a:t>Vegetation/forage present</a:t>
            </a:r>
          </a:p>
          <a:p>
            <a:pPr lvl="1"/>
            <a:r>
              <a:rPr lang="en-US" sz="2800" dirty="0"/>
              <a:t>Diet preferences</a:t>
            </a:r>
            <a:br>
              <a:rPr lang="en-US" sz="2800" dirty="0"/>
            </a:br>
            <a:r>
              <a:rPr lang="en-US" sz="2800" dirty="0"/>
              <a:t>&amp; requirements of animal</a:t>
            </a:r>
          </a:p>
          <a:p>
            <a:endParaRPr lang="en-US" sz="2800" dirty="0"/>
          </a:p>
          <a:p>
            <a:r>
              <a:rPr lang="en-US" sz="3200" dirty="0"/>
              <a:t>Also must evaluate spatial </a:t>
            </a:r>
            <a:br>
              <a:rPr lang="en-US" sz="3200" dirty="0"/>
            </a:br>
            <a:r>
              <a:rPr lang="en-US" sz="3200" dirty="0"/>
              <a:t>arrangement of food.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7879" y="261774"/>
            <a:ext cx="4336148" cy="594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747881" y="6252852"/>
            <a:ext cx="5444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from Utah Rangelands:</a:t>
            </a:r>
          </a:p>
          <a:p>
            <a:r>
              <a:rPr lang="en-US" dirty="0"/>
              <a:t>http://extension.usu.edu/utahrangelands/htm/wildlife/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FB9F34-E09B-4947-B931-B2FFC85E1556}"/>
              </a:ext>
            </a:extLst>
          </p:cNvPr>
          <p:cNvGrpSpPr/>
          <p:nvPr/>
        </p:nvGrpSpPr>
        <p:grpSpPr>
          <a:xfrm>
            <a:off x="5562600" y="1848226"/>
            <a:ext cx="1938130" cy="1388496"/>
            <a:chOff x="9909425" y="3361809"/>
            <a:chExt cx="1938130" cy="1388496"/>
          </a:xfrm>
        </p:grpSpPr>
        <p:pic>
          <p:nvPicPr>
            <p:cNvPr id="8" name="Picture 7" descr="A giraffe standing in a rocky field&#10;&#10;Description generated with high confidence">
              <a:extLst>
                <a:ext uri="{FF2B5EF4-FFF2-40B4-BE49-F238E27FC236}">
                  <a16:creationId xmlns:a16="http://schemas.microsoft.com/office/drawing/2014/main" id="{17BA24B6-B094-4D4A-A3DE-A93FCE4B8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09425" y="3361809"/>
              <a:ext cx="1905000" cy="138849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555C2F-4A15-47AE-86FA-04FACF1930AB}"/>
                </a:ext>
              </a:extLst>
            </p:cNvPr>
            <p:cNvSpPr txBox="1"/>
            <p:nvPr/>
          </p:nvSpPr>
          <p:spPr>
            <a:xfrm>
              <a:off x="10923904" y="4519473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21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30032"/>
            <a:ext cx="6541546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640" y="1757044"/>
            <a:ext cx="10332720" cy="4131734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+mj-lt"/>
              </a:rPr>
              <a:t>Thermal</a:t>
            </a:r>
          </a:p>
          <a:p>
            <a:pPr lvl="1">
              <a:defRPr/>
            </a:pPr>
            <a:r>
              <a:rPr lang="en-US" dirty="0">
                <a:latin typeface="+mj-lt"/>
                <a:ea typeface="+mn-ea"/>
                <a:cs typeface="+mn-cs"/>
              </a:rPr>
              <a:t>Shade in summer</a:t>
            </a:r>
          </a:p>
          <a:p>
            <a:pPr lvl="1">
              <a:defRPr/>
            </a:pPr>
            <a:r>
              <a:rPr lang="en-US" dirty="0">
                <a:latin typeface="+mj-lt"/>
                <a:ea typeface="+mn-ea"/>
                <a:cs typeface="+mn-cs"/>
              </a:rPr>
              <a:t>Shelter from </a:t>
            </a:r>
            <a:br>
              <a:rPr lang="en-US" dirty="0">
                <a:latin typeface="+mj-lt"/>
                <a:ea typeface="+mn-ea"/>
                <a:cs typeface="+mn-cs"/>
              </a:rPr>
            </a:br>
            <a:r>
              <a:rPr lang="en-US" dirty="0">
                <a:latin typeface="+mj-lt"/>
                <a:ea typeface="+mn-ea"/>
                <a:cs typeface="+mn-cs"/>
              </a:rPr>
              <a:t>cold wind in winter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128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20" y="1737361"/>
            <a:ext cx="8229600" cy="123444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+mj-lt"/>
              </a:rPr>
              <a:t>Hiding - Protection from predators</a:t>
            </a:r>
          </a:p>
          <a:p>
            <a:pPr lvl="1">
              <a:defRPr/>
            </a:pPr>
            <a:r>
              <a:rPr lang="en-US" dirty="0">
                <a:latin typeface="+mj-lt"/>
                <a:ea typeface="+mn-ea"/>
                <a:cs typeface="+mn-cs"/>
              </a:rPr>
              <a:t>Vegetation as visual obstruction </a:t>
            </a:r>
          </a:p>
          <a:p>
            <a:pPr lvl="1">
              <a:defRPr/>
            </a:pPr>
            <a:endParaRPr lang="en-US" dirty="0">
              <a:latin typeface="+mj-lt"/>
              <a:ea typeface="+mn-ea"/>
              <a:cs typeface="+mn-cs"/>
            </a:endParaRPr>
          </a:p>
          <a:p>
            <a:pPr lvl="1">
              <a:defRPr/>
            </a:pPr>
            <a:endParaRPr lang="en-US" dirty="0">
              <a:latin typeface="+mj-lt"/>
              <a:ea typeface="+mn-ea"/>
              <a:cs typeface="+mn-cs"/>
            </a:endParaRPr>
          </a:p>
          <a:p>
            <a:pPr lvl="1">
              <a:defRPr/>
            </a:pPr>
            <a:endParaRPr lang="en-US" dirty="0">
              <a:latin typeface="+mj-lt"/>
              <a:ea typeface="+mn-ea"/>
              <a:cs typeface="+mn-cs"/>
            </a:endParaRPr>
          </a:p>
          <a:p>
            <a:pPr lvl="1">
              <a:buNone/>
              <a:defRPr/>
            </a:pPr>
            <a:endParaRPr lang="en-US" dirty="0">
              <a:latin typeface="+mj-lt"/>
              <a:ea typeface="+mn-ea"/>
              <a:cs typeface="+mn-cs"/>
            </a:endParaRPr>
          </a:p>
          <a:p>
            <a:pPr lvl="1">
              <a:buNone/>
              <a:defRPr/>
            </a:pPr>
            <a:endParaRPr lang="en-US" dirty="0">
              <a:latin typeface="+mj-lt"/>
              <a:ea typeface="+mn-ea"/>
              <a:cs typeface="+mn-cs"/>
            </a:endParaRPr>
          </a:p>
          <a:p>
            <a:pPr lvl="1">
              <a:defRPr/>
            </a:pPr>
            <a:endParaRPr lang="en-US" dirty="0">
              <a:latin typeface="+mj-lt"/>
              <a:ea typeface="+mn-ea"/>
              <a:cs typeface="+mn-cs"/>
            </a:endParaRPr>
          </a:p>
          <a:p>
            <a:pPr lvl="1">
              <a:buNone/>
              <a:defRPr/>
            </a:pPr>
            <a:endParaRPr lang="en-US" dirty="0">
              <a:latin typeface="+mj-lt"/>
              <a:ea typeface="+mn-ea"/>
              <a:cs typeface="+mn-cs"/>
            </a:endParaRPr>
          </a:p>
          <a:p>
            <a:pPr>
              <a:buNone/>
              <a:defRPr/>
            </a:pPr>
            <a:endParaRPr lang="en-US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2971800"/>
            <a:ext cx="9883452" cy="316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215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498" y="1745922"/>
            <a:ext cx="10471702" cy="4525963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+mj-lt"/>
              </a:rPr>
              <a:t>Unobstructed - Protection from predators</a:t>
            </a:r>
          </a:p>
          <a:p>
            <a:pPr lvl="1">
              <a:defRPr/>
            </a:pPr>
            <a:r>
              <a:rPr lang="en-US" dirty="0">
                <a:latin typeface="+mj-lt"/>
                <a:ea typeface="+mn-ea"/>
                <a:cs typeface="+mn-cs"/>
              </a:rPr>
              <a:t>Lack of visual obstruction (i.e., pronghorn and prairie dogs)</a:t>
            </a:r>
          </a:p>
          <a:p>
            <a:pPr>
              <a:defRPr/>
            </a:pP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0D7A4B-4AA9-4B6E-9ED1-A93D24FAA2B1}"/>
              </a:ext>
            </a:extLst>
          </p:cNvPr>
          <p:cNvGrpSpPr/>
          <p:nvPr/>
        </p:nvGrpSpPr>
        <p:grpSpPr>
          <a:xfrm>
            <a:off x="6235698" y="3429000"/>
            <a:ext cx="3594102" cy="2547882"/>
            <a:chOff x="6769098" y="3733800"/>
            <a:chExt cx="3303973" cy="223904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DF677CD-3E3A-43BE-9B33-A644CC09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69098" y="3733800"/>
              <a:ext cx="3303973" cy="22098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407305" y="5695849"/>
              <a:ext cx="631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alibri" pitchFamily="34" charset="0"/>
                </a:rPr>
                <a:t>USFWS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90800" y="3429000"/>
            <a:ext cx="3403599" cy="2514600"/>
            <a:chOff x="1447800" y="3200400"/>
            <a:chExt cx="2946399" cy="2209800"/>
          </a:xfrm>
        </p:grpSpPr>
        <p:pic>
          <p:nvPicPr>
            <p:cNvPr id="10" name="Picture 9" descr="Pronghorn2(JenPeterson)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7800" y="3200400"/>
              <a:ext cx="2946399" cy="22098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513764" y="5133201"/>
              <a:ext cx="9795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alibri" pitchFamily="34" charset="0"/>
                </a:rPr>
                <a:t>Jen Peterson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5450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295400" y="1804670"/>
            <a:ext cx="10058400" cy="4023360"/>
          </a:xfrm>
        </p:spPr>
        <p:txBody>
          <a:bodyPr/>
          <a:lstStyle/>
          <a:p>
            <a:pPr>
              <a:buNone/>
            </a:pPr>
            <a:r>
              <a:rPr lang="en-US" dirty="0"/>
              <a:t>Important consideration for: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Breeding and nesting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Home range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Territories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Social intolerance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Disease transmission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38BE2-513B-43F8-9735-B489F1AA2F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2514600"/>
            <a:ext cx="5105400" cy="31908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78B255-9899-4B02-BFA5-A01636623946}"/>
              </a:ext>
            </a:extLst>
          </p:cNvPr>
          <p:cNvSpPr txBox="1"/>
          <p:nvPr/>
        </p:nvSpPr>
        <p:spPr>
          <a:xfrm>
            <a:off x="6781800" y="5441037"/>
            <a:ext cx="10230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Dave </a:t>
            </a:r>
            <a:r>
              <a:rPr lang="en-US" sz="900" dirty="0" err="1">
                <a:solidFill>
                  <a:schemeClr val="bg1"/>
                </a:solidFill>
              </a:rPr>
              <a:t>Huth</a:t>
            </a:r>
            <a:r>
              <a:rPr lang="en-US" sz="900" dirty="0">
                <a:solidFill>
                  <a:schemeClr val="bg1"/>
                </a:solidFill>
              </a:rPr>
              <a:t> (Flickr)</a:t>
            </a:r>
          </a:p>
        </p:txBody>
      </p:sp>
    </p:spTree>
    <p:extLst>
      <p:ext uri="{BB962C8B-B14F-4D97-AF65-F5344CB8AC3E}">
        <p14:creationId xmlns:p14="http://schemas.microsoft.com/office/powerpoint/2010/main" val="533687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62759"/>
            <a:ext cx="10515600" cy="48086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i="1" dirty="0">
                <a:solidFill>
                  <a:schemeClr val="accent1">
                    <a:lumMod val="75000"/>
                  </a:schemeClr>
                </a:solidFill>
              </a:rPr>
              <a:t>The act of selecting specific habitat among habitats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u="sng" dirty="0"/>
              <a:t>Potential Range </a:t>
            </a:r>
            <a:r>
              <a:rPr lang="en-US" dirty="0"/>
              <a:t>or </a:t>
            </a:r>
            <a:r>
              <a:rPr lang="en-US" u="sng" dirty="0"/>
              <a:t>Potential Habitat </a:t>
            </a:r>
            <a:r>
              <a:rPr lang="en-US" dirty="0"/>
              <a:t>= </a:t>
            </a:r>
            <a:r>
              <a:rPr lang="en-US" i="1" dirty="0"/>
              <a:t>Area that contains all elements necessary for growth and reproduction.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u="sng" dirty="0"/>
              <a:t>Actual</a:t>
            </a:r>
            <a:r>
              <a:rPr lang="en-US" dirty="0"/>
              <a:t> or </a:t>
            </a:r>
            <a:r>
              <a:rPr lang="en-US" u="sng" dirty="0"/>
              <a:t>Occupied Range</a:t>
            </a:r>
            <a:r>
              <a:rPr lang="en-US" dirty="0"/>
              <a:t> = </a:t>
            </a:r>
            <a:r>
              <a:rPr lang="en-US" i="1" dirty="0"/>
              <a:t>Area where a species currently occurs.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u="sng" dirty="0"/>
              <a:t>Historic Range </a:t>
            </a:r>
            <a:r>
              <a:rPr lang="en-US" dirty="0"/>
              <a:t>= </a:t>
            </a:r>
            <a:r>
              <a:rPr lang="en-US" i="1" dirty="0"/>
              <a:t>Area once occupied by a species.</a:t>
            </a:r>
          </a:p>
          <a:p>
            <a:pPr marL="0" indent="0">
              <a:spcAft>
                <a:spcPts val="1200"/>
              </a:spcAft>
              <a:buNone/>
            </a:pPr>
            <a:endParaRPr lang="en-US" b="1" i="1" dirty="0"/>
          </a:p>
          <a:p>
            <a:pPr marL="0" indent="0">
              <a:spcAft>
                <a:spcPts val="1200"/>
              </a:spcAft>
              <a:buNone/>
            </a:pPr>
            <a:endParaRPr lang="en-US" i="1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154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62759"/>
            <a:ext cx="10134600" cy="480863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u="sng" dirty="0"/>
              <a:t>Limiting Factors </a:t>
            </a:r>
            <a:r>
              <a:rPr lang="en-US" dirty="0"/>
              <a:t>= basic requirement that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limits the size, growth, &amp;/or quality of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animal populations.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i="1" dirty="0"/>
              <a:t> Water		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○ </a:t>
            </a:r>
            <a:r>
              <a:rPr lang="en-US" i="1" dirty="0"/>
              <a:t>Food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i="1" dirty="0"/>
              <a:t> Climate		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○ </a:t>
            </a:r>
            <a:r>
              <a:rPr lang="en-US" i="1" dirty="0"/>
              <a:t>Topography</a:t>
            </a:r>
          </a:p>
          <a:p>
            <a:pPr lvl="1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i="1" dirty="0"/>
              <a:t> Disease		</a:t>
            </a:r>
            <a:r>
              <a:rPr lang="en-US" dirty="0">
                <a:latin typeface="Arial Black" panose="020B0A04020102020204" pitchFamily="34" charset="0"/>
              </a:rPr>
              <a:t>○ </a:t>
            </a:r>
            <a:r>
              <a:rPr lang="en-US" i="1" dirty="0"/>
              <a:t>Predation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9200" y="3124200"/>
            <a:ext cx="2678730" cy="314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2925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226419" y="580591"/>
            <a:ext cx="8229600" cy="1143000"/>
          </a:xfrm>
        </p:spPr>
        <p:txBody>
          <a:bodyPr/>
          <a:lstStyle/>
          <a:p>
            <a:r>
              <a:rPr lang="en-US" dirty="0"/>
              <a:t>Limiting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Human impact on limiting factors</a:t>
            </a:r>
          </a:p>
          <a:p>
            <a:pPr lvl="1">
              <a:defRPr/>
            </a:pPr>
            <a:r>
              <a:rPr lang="en-US" dirty="0">
                <a:ea typeface="+mn-ea"/>
                <a:cs typeface="+mn-cs"/>
              </a:rPr>
              <a:t>Remove limiting factors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2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55EB713C-241F-4D77-8B68-C8C215CC9E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2696.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38800" y="2842716"/>
            <a:ext cx="6096000" cy="3416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118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226419" y="580591"/>
            <a:ext cx="8229600" cy="1143000"/>
          </a:xfrm>
        </p:spPr>
        <p:txBody>
          <a:bodyPr/>
          <a:lstStyle/>
          <a:p>
            <a:r>
              <a:rPr lang="en-US" dirty="0"/>
              <a:t>Limiting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Human impact on limiting factors</a:t>
            </a:r>
          </a:p>
          <a:p>
            <a:pPr lvl="1">
              <a:defRPr/>
            </a:pPr>
            <a:r>
              <a:rPr lang="en-US" dirty="0">
                <a:ea typeface="+mn-ea"/>
                <a:cs typeface="+mn-cs"/>
              </a:rPr>
              <a:t>Remove limiting factors</a:t>
            </a:r>
          </a:p>
          <a:p>
            <a:pPr lvl="1">
              <a:defRPr/>
            </a:pPr>
            <a:r>
              <a:rPr lang="en-US" dirty="0">
                <a:ea typeface="+mn-ea"/>
                <a:cs typeface="+mn-cs"/>
              </a:rPr>
              <a:t>Add limiting factors</a:t>
            </a:r>
          </a:p>
          <a:p>
            <a:pPr lvl="2">
              <a:defRPr/>
            </a:pPr>
            <a:r>
              <a:rPr lang="en-US" dirty="0"/>
              <a:t>Fences</a:t>
            </a:r>
          </a:p>
          <a:p>
            <a:pPr lvl="2">
              <a:defRPr/>
            </a:pPr>
            <a:r>
              <a:rPr lang="en-US" dirty="0">
                <a:ea typeface="+mn-ea"/>
                <a:cs typeface="+mn-cs"/>
              </a:rPr>
              <a:t>Roads</a:t>
            </a:r>
          </a:p>
          <a:p>
            <a:pPr>
              <a:defRPr/>
            </a:pP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B96011-F07C-45D6-932E-77FA9802D6D7}"/>
              </a:ext>
            </a:extLst>
          </p:cNvPr>
          <p:cNvGrpSpPr/>
          <p:nvPr/>
        </p:nvGrpSpPr>
        <p:grpSpPr>
          <a:xfrm>
            <a:off x="3326524" y="3792098"/>
            <a:ext cx="3760076" cy="2535470"/>
            <a:chOff x="3326524" y="3792098"/>
            <a:chExt cx="3760076" cy="25354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A4DCC3B-CE7A-45AC-B891-5ECAB0506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2800" y="3792098"/>
              <a:ext cx="3733800" cy="248531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C26122-B845-426C-A778-2E6F78BA555C}"/>
                </a:ext>
              </a:extLst>
            </p:cNvPr>
            <p:cNvSpPr txBox="1"/>
            <p:nvPr/>
          </p:nvSpPr>
          <p:spPr>
            <a:xfrm>
              <a:off x="3326524" y="6096736"/>
              <a:ext cx="141897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NC Dept of Transportation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14FB4A-7F2B-40B5-A578-C9F277C72900}"/>
              </a:ext>
            </a:extLst>
          </p:cNvPr>
          <p:cNvGrpSpPr/>
          <p:nvPr/>
        </p:nvGrpSpPr>
        <p:grpSpPr>
          <a:xfrm>
            <a:off x="6858000" y="2474384"/>
            <a:ext cx="5029200" cy="2766060"/>
            <a:chOff x="6858000" y="2474384"/>
            <a:chExt cx="5029200" cy="276606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E1C10FF-BB56-4D86-9C4A-F474C22F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8000" y="2474384"/>
              <a:ext cx="5029200" cy="276606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C8E247-189E-45BF-8112-5EEF38A1072F}"/>
                </a:ext>
              </a:extLst>
            </p:cNvPr>
            <p:cNvSpPr txBox="1"/>
            <p:nvPr/>
          </p:nvSpPr>
          <p:spPr>
            <a:xfrm>
              <a:off x="10663788" y="4975360"/>
              <a:ext cx="122341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>
                  <a:solidFill>
                    <a:schemeClr val="bg1"/>
                  </a:solidFill>
                </a:rPr>
                <a:t>Rennett</a:t>
              </a:r>
              <a:r>
                <a:rPr lang="en-US" sz="900" dirty="0">
                  <a:solidFill>
                    <a:schemeClr val="bg1"/>
                  </a:solidFill>
                </a:rPr>
                <a:t> Stowe (Flickr)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8239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80725"/>
            <a:ext cx="8229600" cy="1143000"/>
          </a:xfrm>
        </p:spPr>
        <p:txBody>
          <a:bodyPr/>
          <a:lstStyle/>
          <a:p>
            <a:r>
              <a:rPr lang="en-US" dirty="0"/>
              <a:t>Home Range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7600" y="1794309"/>
            <a:ext cx="4507613" cy="4495800"/>
          </a:xfrm>
        </p:spPr>
        <p:txBody>
          <a:bodyPr>
            <a:normAutofit/>
          </a:bodyPr>
          <a:lstStyle/>
          <a:p>
            <a:r>
              <a:rPr lang="en-US" dirty="0"/>
              <a:t>The area in which an individual animal conducts its normal annual activities.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EB5C5DC-5F10-43CB-A298-244CE2C3E2DA}"/>
              </a:ext>
            </a:extLst>
          </p:cNvPr>
          <p:cNvGrpSpPr/>
          <p:nvPr/>
        </p:nvGrpSpPr>
        <p:grpSpPr>
          <a:xfrm>
            <a:off x="1371600" y="1794309"/>
            <a:ext cx="5943600" cy="4414361"/>
            <a:chOff x="6096000" y="2805542"/>
            <a:chExt cx="5029200" cy="344500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2805542"/>
              <a:ext cx="5029200" cy="3445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9575055" y="6046381"/>
              <a:ext cx="1541484" cy="2041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1100" dirty="0"/>
                <a:t>www.stanleyparkecology.ca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5769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62760"/>
            <a:ext cx="9898380" cy="4419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u="sng" dirty="0"/>
              <a:t>Home Range </a:t>
            </a:r>
            <a:r>
              <a:rPr lang="en-US" dirty="0"/>
              <a:t>= </a:t>
            </a:r>
            <a:r>
              <a:rPr lang="en-US" i="1" dirty="0"/>
              <a:t>the area in which an individual animal conducts its normal annual activities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can be shared with other individuals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directly related to body weight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carnivores &gt; omnivores &gt; herbivores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varies by diet habits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human encroachment has greatest effect on animals with large home ranges</a:t>
            </a:r>
          </a:p>
        </p:txBody>
      </p:sp>
    </p:spTree>
    <p:extLst>
      <p:ext uri="{BB962C8B-B14F-4D97-AF65-F5344CB8AC3E}">
        <p14:creationId xmlns:p14="http://schemas.microsoft.com/office/powerpoint/2010/main" val="1696220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Territory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10860"/>
            <a:ext cx="7190470" cy="4525963"/>
          </a:xfrm>
        </p:spPr>
        <p:txBody>
          <a:bodyPr/>
          <a:lstStyle/>
          <a:p>
            <a:r>
              <a:rPr lang="en-US" u="sng" dirty="0"/>
              <a:t>Territory</a:t>
            </a:r>
            <a:r>
              <a:rPr lang="en-US" dirty="0"/>
              <a:t> = </a:t>
            </a:r>
            <a:r>
              <a:rPr lang="en-US" i="1" dirty="0"/>
              <a:t>an area that an animal will defend (usually for breeding or rearing young)</a:t>
            </a:r>
          </a:p>
          <a:p>
            <a:pPr lvl="1"/>
            <a:r>
              <a:rPr lang="en-US" dirty="0"/>
              <a:t>Exclusive to individual </a:t>
            </a:r>
            <a:br>
              <a:rPr lang="en-US" dirty="0"/>
            </a:br>
            <a:r>
              <a:rPr lang="en-US" dirty="0"/>
              <a:t>or unit (i.e., pack)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4900" y="2208449"/>
            <a:ext cx="2971800" cy="3730786"/>
          </a:xfrm>
          <a:prstGeom prst="rect">
            <a:avLst/>
          </a:prstGeom>
          <a:noFill/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781813" y="5925425"/>
            <a:ext cx="207826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>
                <a:latin typeface="Calibri" pitchFamily="34" charset="0"/>
              </a:rPr>
              <a:t>http://forums.yellowstone.net</a:t>
            </a:r>
          </a:p>
        </p:txBody>
      </p:sp>
    </p:spTree>
    <p:extLst>
      <p:ext uri="{BB962C8B-B14F-4D97-AF65-F5344CB8AC3E}">
        <p14:creationId xmlns:p14="http://schemas.microsoft.com/office/powerpoint/2010/main" val="2381982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Ranges &amp; Territories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animals select home ranges or territories?</a:t>
            </a:r>
          </a:p>
          <a:p>
            <a:pPr lvl="1"/>
            <a:r>
              <a:rPr lang="en-US" i="1" dirty="0"/>
              <a:t>It allows animals to be familiar with food resources and develop </a:t>
            </a:r>
            <a:r>
              <a:rPr lang="en-US" i="1"/>
              <a:t>foraging skills.</a:t>
            </a:r>
            <a:endParaRPr lang="en-US" i="1" dirty="0"/>
          </a:p>
          <a:p>
            <a:pPr lvl="1"/>
            <a:r>
              <a:rPr lang="en-US" i="1" dirty="0"/>
              <a:t>Results in increased knowledge of cover to decrease risk of predation.</a:t>
            </a:r>
          </a:p>
          <a:p>
            <a:pPr lvl="1">
              <a:buNone/>
            </a:pPr>
            <a:endParaRPr lang="en-US" i="1" dirty="0"/>
          </a:p>
          <a:p>
            <a:pPr lvl="1"/>
            <a:r>
              <a:rPr lang="en-US" dirty="0"/>
              <a:t>Any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1871389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10515600" cy="4800600"/>
          </a:xfrm>
        </p:spPr>
        <p:txBody>
          <a:bodyPr>
            <a:noAutofit/>
          </a:bodyPr>
          <a:lstStyle/>
          <a:p>
            <a:r>
              <a:rPr lang="en-US" sz="2800" b="1" dirty="0" err="1"/>
              <a:t>Philopatry</a:t>
            </a:r>
            <a:r>
              <a:rPr lang="en-US" sz="2800" b="1" dirty="0"/>
              <a:t> = </a:t>
            </a:r>
            <a:r>
              <a:rPr lang="en-US" sz="2800" b="1" i="1" dirty="0"/>
              <a:t>the “love” for a particular place, </a:t>
            </a:r>
            <a:r>
              <a:rPr lang="en-US" sz="2800" i="1" dirty="0"/>
              <a:t>usually referring to one’s homeland or place of rearing. In some species, like salmon, </a:t>
            </a:r>
            <a:r>
              <a:rPr lang="en-US" sz="2800" i="1" dirty="0" err="1"/>
              <a:t>philopatry</a:t>
            </a:r>
            <a:r>
              <a:rPr lang="en-US" sz="2800" i="1" dirty="0"/>
              <a:t> is so strong that no place but that place is acceptable.</a:t>
            </a:r>
          </a:p>
          <a:p>
            <a:pPr>
              <a:spcAft>
                <a:spcPts val="1200"/>
              </a:spcAft>
            </a:pPr>
            <a:r>
              <a:rPr lang="en-US" sz="2800" b="1" dirty="0"/>
              <a:t>Predation = </a:t>
            </a:r>
            <a:r>
              <a:rPr lang="en-US" sz="2800" i="1" dirty="0"/>
              <a:t>habitat selection takes into account the risk of predation in habitat.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b="1" dirty="0"/>
              <a:t>Quality of information </a:t>
            </a:r>
            <a:r>
              <a:rPr lang="en-US" sz="2800" dirty="0"/>
              <a:t>= </a:t>
            </a:r>
            <a:r>
              <a:rPr lang="en-US" sz="2800" i="1" dirty="0"/>
              <a:t>Perfect habitat selection requires perfect habitat information.</a:t>
            </a:r>
            <a:br>
              <a:rPr lang="en-US" sz="2800" i="1" dirty="0"/>
            </a:br>
            <a:r>
              <a:rPr lang="en-US" sz="2800" i="1" dirty="0"/>
              <a:t>   Not possible because animal do not know:</a:t>
            </a:r>
          </a:p>
          <a:p>
            <a:pPr marL="798513" lvl="1" indent="-182563">
              <a:spcBef>
                <a:spcPts val="0"/>
              </a:spcBef>
              <a:spcAft>
                <a:spcPts val="0"/>
              </a:spcAft>
            </a:pPr>
            <a:r>
              <a:rPr lang="en-US" sz="2400" i="1" dirty="0"/>
              <a:t>all appropriate habitat available</a:t>
            </a:r>
          </a:p>
          <a:p>
            <a:pPr marL="798513" lvl="1" indent="-182563">
              <a:spcBef>
                <a:spcPts val="0"/>
              </a:spcBef>
              <a:spcAft>
                <a:spcPts val="0"/>
              </a:spcAft>
            </a:pPr>
            <a:r>
              <a:rPr lang="en-US" sz="2400" i="1" dirty="0"/>
              <a:t>may not be able to assess habitat quality</a:t>
            </a:r>
          </a:p>
          <a:p>
            <a:pPr marL="798513" lvl="1" indent="-182563">
              <a:spcBef>
                <a:spcPts val="0"/>
              </a:spcBef>
              <a:spcAft>
                <a:spcPts val="0"/>
              </a:spcAft>
            </a:pPr>
            <a:r>
              <a:rPr lang="en-US" sz="2400" i="1" dirty="0"/>
              <a:t>of may not know the risk of predation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2282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05000"/>
            <a:ext cx="11094720" cy="43434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What natural events challenge the quality of wildlife habitat? </a:t>
            </a:r>
            <a:endParaRPr lang="en-US" sz="32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 </a:t>
            </a:r>
            <a:endParaRPr lang="en-US" sz="28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 </a:t>
            </a:r>
            <a:endParaRPr lang="en-US" sz="28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 </a:t>
            </a:r>
            <a:endParaRPr lang="en-US" sz="28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 </a:t>
            </a:r>
            <a:endParaRPr lang="en-US" sz="2800" dirty="0"/>
          </a:p>
          <a:p>
            <a:pPr>
              <a:spcAft>
                <a:spcPts val="1200"/>
              </a:spcAft>
            </a:pPr>
            <a:r>
              <a:rPr lang="en-US" dirty="0"/>
              <a:t> </a:t>
            </a:r>
            <a:r>
              <a:rPr lang="en-US" b="1" dirty="0"/>
              <a:t>What human activities challenge the quality of wildlife habitat?</a:t>
            </a:r>
            <a:endParaRPr lang="en-US" sz="32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 </a:t>
            </a:r>
            <a:endParaRPr lang="en-US" sz="28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 </a:t>
            </a:r>
            <a:endParaRPr lang="en-US" sz="28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  </a:t>
            </a:r>
            <a:endParaRPr lang="en-US" sz="2800" dirty="0"/>
          </a:p>
          <a:p>
            <a:pPr lvl="1">
              <a:spcAft>
                <a:spcPts val="1200"/>
              </a:spcAft>
            </a:pPr>
            <a:r>
              <a:rPr lang="en-US" sz="2400" dirty="0"/>
              <a:t>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172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Habitat Requirements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5587B64-6B29-443C-98F5-51049A521907}"/>
              </a:ext>
            </a:extLst>
          </p:cNvPr>
          <p:cNvGrpSpPr/>
          <p:nvPr/>
        </p:nvGrpSpPr>
        <p:grpSpPr>
          <a:xfrm>
            <a:off x="1556389" y="591504"/>
            <a:ext cx="3357776" cy="2275549"/>
            <a:chOff x="2966859" y="1058318"/>
            <a:chExt cx="2810510" cy="1826831"/>
          </a:xfrm>
        </p:grpSpPr>
        <p:pic>
          <p:nvPicPr>
            <p:cNvPr id="11" name="Picture 10" descr="Moose&amp;calf-range(KLL).JPG">
              <a:extLst>
                <a:ext uri="{FF2B5EF4-FFF2-40B4-BE49-F238E27FC236}">
                  <a16:creationId xmlns:a16="http://schemas.microsoft.com/office/drawing/2014/main" id="{CEE63681-CD7E-4CE7-9955-CDA5ECB1F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966859" y="1058318"/>
              <a:ext cx="2810510" cy="182683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A4B020-CC19-4958-A8AD-85A1732746D4}"/>
                </a:ext>
              </a:extLst>
            </p:cNvPr>
            <p:cNvSpPr txBox="1"/>
            <p:nvPr/>
          </p:nvSpPr>
          <p:spPr>
            <a:xfrm>
              <a:off x="2970284" y="2648406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4887E50-9E30-4FA2-A711-2F3B308F8D7F}"/>
              </a:ext>
            </a:extLst>
          </p:cNvPr>
          <p:cNvGrpSpPr/>
          <p:nvPr/>
        </p:nvGrpSpPr>
        <p:grpSpPr>
          <a:xfrm>
            <a:off x="5068413" y="608815"/>
            <a:ext cx="2902735" cy="2275549"/>
            <a:chOff x="5964669" y="1060888"/>
            <a:chExt cx="2424466" cy="1818350"/>
          </a:xfrm>
        </p:grpSpPr>
        <p:pic>
          <p:nvPicPr>
            <p:cNvPr id="12" name="Picture 11" descr="Pronghorn2(JenPeterson).jpg">
              <a:extLst>
                <a:ext uri="{FF2B5EF4-FFF2-40B4-BE49-F238E27FC236}">
                  <a16:creationId xmlns:a16="http://schemas.microsoft.com/office/drawing/2014/main" id="{14991DA5-E404-4DD1-A219-C96A0E6B2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4669" y="1060888"/>
              <a:ext cx="2424466" cy="181835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11FD9E-AD52-430D-A877-CB729E760F70}"/>
                </a:ext>
              </a:extLst>
            </p:cNvPr>
            <p:cNvSpPr txBox="1"/>
            <p:nvPr/>
          </p:nvSpPr>
          <p:spPr>
            <a:xfrm>
              <a:off x="6023062" y="2634573"/>
              <a:ext cx="6960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398CCD9-195A-490D-8151-F867A95A652D}"/>
              </a:ext>
            </a:extLst>
          </p:cNvPr>
          <p:cNvGrpSpPr/>
          <p:nvPr/>
        </p:nvGrpSpPr>
        <p:grpSpPr>
          <a:xfrm>
            <a:off x="8077200" y="609600"/>
            <a:ext cx="3048000" cy="2278680"/>
            <a:chOff x="8686800" y="1066800"/>
            <a:chExt cx="2438400" cy="1821480"/>
          </a:xfrm>
        </p:grpSpPr>
        <p:pic>
          <p:nvPicPr>
            <p:cNvPr id="13" name="Picture 12" descr="Sagegrouse&amp;Chicks(2).JPG">
              <a:extLst>
                <a:ext uri="{FF2B5EF4-FFF2-40B4-BE49-F238E27FC236}">
                  <a16:creationId xmlns:a16="http://schemas.microsoft.com/office/drawing/2014/main" id="{67379E37-0F2C-45F7-A848-2F9672DE7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lum bright="-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686800" y="1066800"/>
              <a:ext cx="2438400" cy="181835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B098B7-79D4-480F-89A4-C2CE01493336}"/>
                </a:ext>
              </a:extLst>
            </p:cNvPr>
            <p:cNvSpPr txBox="1"/>
            <p:nvPr/>
          </p:nvSpPr>
          <p:spPr>
            <a:xfrm>
              <a:off x="8848756" y="2657448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3338827"/>
      </p:ext>
    </p:extLst>
  </p:cSld>
  <p:clrMapOvr>
    <a:masterClrMapping/>
  </p:clrMapOvr>
  <p:transition/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3.3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2868</TotalTime>
  <Words>905</Words>
  <Application>Microsoft Office PowerPoint</Application>
  <PresentationFormat>Widescreen</PresentationFormat>
  <Paragraphs>194</Paragraphs>
  <Slides>24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Courier New</vt:lpstr>
      <vt:lpstr>Tahoma</vt:lpstr>
      <vt:lpstr>Times New Roman</vt:lpstr>
      <vt:lpstr>Wingdings</vt:lpstr>
      <vt:lpstr>Retrospect</vt:lpstr>
      <vt:lpstr>Habitat Requirements</vt:lpstr>
      <vt:lpstr>What is Habitat?</vt:lpstr>
      <vt:lpstr>Water</vt:lpstr>
      <vt:lpstr>Water</vt:lpstr>
      <vt:lpstr>Water Demand</vt:lpstr>
      <vt:lpstr>Food – Meet Growth &amp; Maintenance Requirements</vt:lpstr>
      <vt:lpstr>Food – How much to eat?</vt:lpstr>
      <vt:lpstr>Foods can be classified as:</vt:lpstr>
      <vt:lpstr>Manage Food Resources</vt:lpstr>
      <vt:lpstr>Cover</vt:lpstr>
      <vt:lpstr>Cover</vt:lpstr>
      <vt:lpstr>Cover</vt:lpstr>
      <vt:lpstr>Space</vt:lpstr>
      <vt:lpstr>Habitat Selection</vt:lpstr>
      <vt:lpstr>Habitat Quality</vt:lpstr>
      <vt:lpstr>Limiting Factors</vt:lpstr>
      <vt:lpstr>Limiting Factors</vt:lpstr>
      <vt:lpstr>Home Range</vt:lpstr>
      <vt:lpstr>Habitat Selection</vt:lpstr>
      <vt:lpstr>Territory</vt:lpstr>
      <vt:lpstr>Home Ranges &amp; Territories</vt:lpstr>
      <vt:lpstr>Habitat Use</vt:lpstr>
      <vt:lpstr>Habitat Use</vt:lpstr>
      <vt:lpstr>Habitat Requirements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207</cp:revision>
  <dcterms:created xsi:type="dcterms:W3CDTF">2007-07-05T17:17:36Z</dcterms:created>
  <dcterms:modified xsi:type="dcterms:W3CDTF">2019-03-03T16:59:58Z</dcterms:modified>
</cp:coreProperties>
</file>