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tags/tag4.xml" ContentType="application/vnd.openxmlformats-officedocument.presentationml.tags+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Lst>
  <p:notesMasterIdLst>
    <p:notesMasterId r:id="rId30"/>
  </p:notesMasterIdLst>
  <p:handoutMasterIdLst>
    <p:handoutMasterId r:id="rId31"/>
  </p:handoutMasterIdLst>
  <p:sldIdLst>
    <p:sldId id="303" r:id="rId2"/>
    <p:sldId id="330" r:id="rId3"/>
    <p:sldId id="332" r:id="rId4"/>
    <p:sldId id="299" r:id="rId5"/>
    <p:sldId id="335" r:id="rId6"/>
    <p:sldId id="339" r:id="rId7"/>
    <p:sldId id="338" r:id="rId8"/>
    <p:sldId id="341" r:id="rId9"/>
    <p:sldId id="343" r:id="rId10"/>
    <p:sldId id="342" r:id="rId11"/>
    <p:sldId id="379" r:id="rId12"/>
    <p:sldId id="380" r:id="rId13"/>
    <p:sldId id="381" r:id="rId14"/>
    <p:sldId id="382" r:id="rId15"/>
    <p:sldId id="383" r:id="rId16"/>
    <p:sldId id="344" r:id="rId17"/>
    <p:sldId id="345" r:id="rId18"/>
    <p:sldId id="374" r:id="rId19"/>
    <p:sldId id="347" r:id="rId20"/>
    <p:sldId id="376" r:id="rId21"/>
    <p:sldId id="349" r:id="rId22"/>
    <p:sldId id="350" r:id="rId23"/>
    <p:sldId id="348" r:id="rId24"/>
    <p:sldId id="377" r:id="rId25"/>
    <p:sldId id="351" r:id="rId26"/>
    <p:sldId id="384" r:id="rId27"/>
    <p:sldId id="352" r:id="rId28"/>
    <p:sldId id="386" r:id="rId29"/>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20000"/>
    <a:srgbClr val="FFFFFF"/>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2" autoAdjust="0"/>
    <p:restoredTop sz="93611" autoAdjust="0"/>
  </p:normalViewPr>
  <p:slideViewPr>
    <p:cSldViewPr>
      <p:cViewPr varScale="1">
        <p:scale>
          <a:sx n="57" d="100"/>
          <a:sy n="57" d="100"/>
        </p:scale>
        <p:origin x="540" y="48"/>
      </p:cViewPr>
      <p:guideLst>
        <p:guide orient="horz" pos="2160"/>
        <p:guide pos="3840"/>
      </p:guideLst>
    </p:cSldViewPr>
  </p:slideViewPr>
  <p:outlineViewPr>
    <p:cViewPr>
      <p:scale>
        <a:sx n="33" d="100"/>
        <a:sy n="33" d="100"/>
      </p:scale>
      <p:origin x="0" y="2772"/>
    </p:cViewPr>
  </p:outlineViewPr>
  <p:notesTextViewPr>
    <p:cViewPr>
      <p:scale>
        <a:sx n="100" d="100"/>
        <a:sy n="100" d="100"/>
      </p:scale>
      <p:origin x="0" y="0"/>
    </p:cViewPr>
  </p:notesText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image" Target="../media/image18.png"/></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image" Target="../media/image23.png"/></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image" Target="../media/image24.jpe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90804597701246"/>
          <c:y val="7.5757575757575912E-2"/>
          <c:w val="0.68103448275862188"/>
          <c:h val="0.89772727272727415"/>
        </c:manualLayout>
      </c:layout>
      <c:pieChart>
        <c:varyColors val="1"/>
        <c:ser>
          <c:idx val="0"/>
          <c:order val="0"/>
          <c:tx>
            <c:v>11-Western</c:v>
          </c:tx>
          <c:spPr>
            <a:solidFill>
              <a:srgbClr val="9999FF"/>
            </a:solidFill>
            <a:ln w="21792">
              <a:solidFill>
                <a:srgbClr val="000000"/>
              </a:solidFill>
              <a:prstDash val="solid"/>
            </a:ln>
          </c:spPr>
          <c:dPt>
            <c:idx val="0"/>
            <c:bubble3D val="0"/>
            <c:explosion val="12"/>
            <c:spPr>
              <a:blipFill dpi="0" rotWithShape="0">
                <a:blip xmlns:r="http://schemas.openxmlformats.org/officeDocument/2006/relationships" r:embed="rId1"/>
                <a:srcRect/>
                <a:stretch>
                  <a:fillRect/>
                </a:stretch>
              </a:blipFill>
              <a:ln w="21792">
                <a:solidFill>
                  <a:srgbClr val="000000"/>
                </a:solidFill>
                <a:prstDash val="solid"/>
              </a:ln>
            </c:spPr>
            <c:pictureOptions>
              <c:pictureFormat val="stretch"/>
            </c:pictureOptions>
            <c:extLst>
              <c:ext xmlns:c16="http://schemas.microsoft.com/office/drawing/2014/chart" uri="{C3380CC4-5D6E-409C-BE32-E72D297353CC}">
                <c16:uniqueId val="{00000001-39B6-4496-A93E-998235822FDD}"/>
              </c:ext>
            </c:extLst>
          </c:dPt>
          <c:dPt>
            <c:idx val="1"/>
            <c:bubble3D val="0"/>
            <c:explosion val="20"/>
            <c:spPr>
              <a:blipFill dpi="0" rotWithShape="0">
                <a:blip xmlns:r="http://schemas.openxmlformats.org/officeDocument/2006/relationships" r:embed="rId1"/>
                <a:srcRect/>
                <a:stretch>
                  <a:fillRect/>
                </a:stretch>
              </a:blipFill>
              <a:ln w="21792">
                <a:solidFill>
                  <a:srgbClr val="000000"/>
                </a:solidFill>
                <a:prstDash val="solid"/>
              </a:ln>
            </c:spPr>
            <c:pictureOptions>
              <c:pictureFormat val="stretch"/>
            </c:pictureOptions>
            <c:extLst>
              <c:ext xmlns:c16="http://schemas.microsoft.com/office/drawing/2014/chart" uri="{C3380CC4-5D6E-409C-BE32-E72D297353CC}">
                <c16:uniqueId val="{00000003-39B6-4496-A93E-998235822FDD}"/>
              </c:ext>
            </c:extLst>
          </c:dPt>
          <c:dLbls>
            <c:dLbl>
              <c:idx val="0"/>
              <c:tx>
                <c:rich>
                  <a:bodyPr/>
                  <a:lstStyle/>
                  <a:p>
                    <a:r>
                      <a:rPr lang="en-US"/>
                      <a:t>26.5 M, 80.7%</a:t>
                    </a:r>
                  </a:p>
                </c:rich>
              </c:tx>
              <c:dLblPos val="ct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9B6-4496-A93E-998235822FDD}"/>
                </c:ext>
              </c:extLst>
            </c:dLbl>
            <c:dLbl>
              <c:idx val="1"/>
              <c:tx>
                <c:rich>
                  <a:bodyPr/>
                  <a:lstStyle/>
                  <a:p>
                    <a:r>
                      <a:rPr lang="en-US" dirty="0"/>
                      <a:t>6.3 M, 19.3%</a:t>
                    </a:r>
                  </a:p>
                </c:rich>
              </c:tx>
              <c:dLblPos val="ct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9B6-4496-A93E-998235822FDD}"/>
                </c:ext>
              </c:extLst>
            </c:dLbl>
            <c:numFmt formatCode="0%" sourceLinked="0"/>
            <c:spPr>
              <a:solidFill>
                <a:srgbClr val="FFFFFF"/>
              </a:solidFill>
              <a:ln w="43585">
                <a:noFill/>
              </a:ln>
            </c:spPr>
            <c:txPr>
              <a:bodyPr/>
              <a:lstStyle/>
              <a:p>
                <a:pPr>
                  <a:defRPr sz="1373" b="0" i="0" u="none" strike="noStrike" baseline="0">
                    <a:solidFill>
                      <a:srgbClr val="000000"/>
                    </a:solidFill>
                    <a:latin typeface="Arial"/>
                    <a:ea typeface="Arial"/>
                    <a:cs typeface="Arial"/>
                  </a:defRPr>
                </a:pPr>
                <a:endParaRPr lang="en-US"/>
              </a:p>
            </c:txPr>
            <c:dLblPos val="ctr"/>
            <c:showLegendKey val="0"/>
            <c:showVal val="1"/>
            <c:showCatName val="0"/>
            <c:showSerName val="0"/>
            <c:showPercent val="1"/>
            <c:showBubbleSize val="0"/>
            <c:showLeaderLines val="1"/>
            <c:extLst>
              <c:ext xmlns:c15="http://schemas.microsoft.com/office/drawing/2012/chart" uri="{CE6537A1-D6FC-4f65-9D91-7224C49458BB}"/>
            </c:extLst>
          </c:dLbls>
          <c:cat>
            <c:strRef>
              <c:f>Cows!$J$6:$J$7</c:f>
              <c:strCache>
                <c:ptCount val="2"/>
                <c:pt idx="0">
                  <c:v>Other States</c:v>
                </c:pt>
                <c:pt idx="1">
                  <c:v>West</c:v>
                </c:pt>
              </c:strCache>
            </c:strRef>
          </c:cat>
          <c:val>
            <c:numRef>
              <c:f>Cows!$K$6:$K$7</c:f>
              <c:numCache>
                <c:formatCode>#,###.#,,\ "M"</c:formatCode>
                <c:ptCount val="2"/>
                <c:pt idx="0">
                  <c:v>27094641</c:v>
                </c:pt>
                <c:pt idx="1">
                  <c:v>6303630</c:v>
                </c:pt>
              </c:numCache>
            </c:numRef>
          </c:val>
          <c:extLst>
            <c:ext xmlns:c16="http://schemas.microsoft.com/office/drawing/2014/chart" uri="{C3380CC4-5D6E-409C-BE32-E72D297353CC}">
              <c16:uniqueId val="{00000004-39B6-4496-A93E-998235822FDD}"/>
            </c:ext>
          </c:extLst>
        </c:ser>
        <c:dLbls>
          <c:showLegendKey val="0"/>
          <c:showVal val="1"/>
          <c:showCatName val="0"/>
          <c:showSerName val="0"/>
          <c:showPercent val="1"/>
          <c:showBubbleSize val="0"/>
          <c:showLeaderLines val="1"/>
        </c:dLbls>
        <c:firstSliceAng val="310"/>
      </c:pieChart>
      <c:spPr>
        <a:noFill/>
        <a:ln w="43585">
          <a:noFill/>
        </a:ln>
      </c:spPr>
    </c:plotArea>
    <c:plotVisOnly val="1"/>
    <c:dispBlanksAs val="zero"/>
    <c:showDLblsOverMax val="0"/>
  </c:chart>
  <c:spPr>
    <a:noFill/>
    <a:ln>
      <a:noFill/>
    </a:ln>
  </c:spPr>
  <c:txPr>
    <a:bodyPr/>
    <a:lstStyle/>
    <a:p>
      <a:pPr>
        <a:defRPr sz="1373" b="0" i="0" u="none" strike="noStrike" baseline="0">
          <a:solidFill>
            <a:srgbClr val="000000"/>
          </a:solidFill>
          <a:latin typeface="Arial"/>
          <a:ea typeface="Arial"/>
          <a:cs typeface="Aria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a:p>
        </c:rich>
      </c:tx>
      <c:overlay val="0"/>
    </c:title>
    <c:autoTitleDeleted val="0"/>
    <c:plotArea>
      <c:layout>
        <c:manualLayout>
          <c:layoutTarget val="inner"/>
          <c:xMode val="edge"/>
          <c:yMode val="edge"/>
          <c:x val="3.8214895013123362E-2"/>
          <c:y val="0"/>
          <c:w val="0.71067060367454116"/>
          <c:h val="1"/>
        </c:manualLayout>
      </c:layout>
      <c:pieChart>
        <c:varyColors val="1"/>
        <c:ser>
          <c:idx val="0"/>
          <c:order val="0"/>
          <c:tx>
            <c:strRef>
              <c:f>Sheet1!$B$1</c:f>
              <c:strCache>
                <c:ptCount val="1"/>
                <c:pt idx="0">
                  <c:v>Column1</c:v>
                </c:pt>
              </c:strCache>
            </c:strRef>
          </c:tx>
          <c:spPr>
            <a:blipFill>
              <a:blip xmlns:r="http://schemas.openxmlformats.org/officeDocument/2006/relationships" r:embed="rId1"/>
              <a:stretch>
                <a:fillRect/>
              </a:stretch>
            </a:blipFill>
          </c:spPr>
          <c:explosion val="21"/>
          <c:dPt>
            <c:idx val="0"/>
            <c:bubble3D val="0"/>
            <c:explosion val="16"/>
            <c:extLst>
              <c:ext xmlns:c16="http://schemas.microsoft.com/office/drawing/2014/chart" uri="{C3380CC4-5D6E-409C-BE32-E72D297353CC}">
                <c16:uniqueId val="{00000000-111B-4C3D-95F3-E0476A15B49B}"/>
              </c:ext>
            </c:extLst>
          </c:dPt>
          <c:dPt>
            <c:idx val="1"/>
            <c:bubble3D val="0"/>
            <c:explosion val="0"/>
            <c:extLst>
              <c:ext xmlns:c16="http://schemas.microsoft.com/office/drawing/2014/chart" uri="{C3380CC4-5D6E-409C-BE32-E72D297353CC}">
                <c16:uniqueId val="{00000001-111B-4C3D-95F3-E0476A15B49B}"/>
              </c:ext>
            </c:extLst>
          </c:dPt>
          <c:dLbls>
            <c:dLbl>
              <c:idx val="0"/>
              <c:layout>
                <c:manualLayout>
                  <c:x val="-0.24498080708661421"/>
                  <c:y val="-0.22664394685039377"/>
                </c:manualLayout>
              </c:layout>
              <c:tx>
                <c:rich>
                  <a:bodyPr/>
                  <a:lstStyle/>
                  <a:p>
                    <a:r>
                      <a:rPr lang="en-US" dirty="0">
                        <a:solidFill>
                          <a:srgbClr val="FFFF00"/>
                        </a:solidFill>
                      </a:rPr>
                      <a:t>Rest
52%</a:t>
                    </a:r>
                  </a:p>
                </c:rich>
              </c:tx>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111B-4C3D-95F3-E0476A15B49B}"/>
                </c:ext>
              </c:extLst>
            </c:dLbl>
            <c:dLbl>
              <c:idx val="1"/>
              <c:layout>
                <c:manualLayout>
                  <c:x val="0.23976755249343837"/>
                  <c:y val="-0.19461343503937023"/>
                </c:manualLayout>
              </c:layout>
              <c:tx>
                <c:rich>
                  <a:bodyPr/>
                  <a:lstStyle/>
                  <a:p>
                    <a:r>
                      <a:rPr lang="en-US" dirty="0">
                        <a:solidFill>
                          <a:srgbClr val="FFFF00"/>
                        </a:solidFill>
                      </a:rPr>
                      <a:t>West
48%</a:t>
                    </a:r>
                  </a:p>
                </c:rich>
              </c:tx>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11B-4C3D-95F3-E0476A15B49B}"/>
                </c:ext>
              </c:extLst>
            </c:dLbl>
            <c:dLbl>
              <c:idx val="2"/>
              <c:delete val="1"/>
              <c:extLst>
                <c:ext xmlns:c15="http://schemas.microsoft.com/office/drawing/2012/chart" uri="{CE6537A1-D6FC-4f65-9D91-7224C49458BB}"/>
                <c:ext xmlns:c16="http://schemas.microsoft.com/office/drawing/2014/chart" uri="{C3380CC4-5D6E-409C-BE32-E72D297353CC}">
                  <c16:uniqueId val="{00000002-111B-4C3D-95F3-E0476A15B49B}"/>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Sheet1!$A$3:$A$5</c:f>
              <c:strCache>
                <c:ptCount val="2"/>
                <c:pt idx="0">
                  <c:v>Rest</c:v>
                </c:pt>
                <c:pt idx="1">
                  <c:v>West</c:v>
                </c:pt>
              </c:strCache>
            </c:strRef>
          </c:cat>
          <c:val>
            <c:numRef>
              <c:f>Sheet1!$B$3:$B$5</c:f>
              <c:numCache>
                <c:formatCode>General</c:formatCode>
                <c:ptCount val="3"/>
                <c:pt idx="0">
                  <c:v>2998117</c:v>
                </c:pt>
                <c:pt idx="1">
                  <c:v>2821045</c:v>
                </c:pt>
              </c:numCache>
            </c:numRef>
          </c:val>
          <c:extLst>
            <c:ext xmlns:c16="http://schemas.microsoft.com/office/drawing/2014/chart" uri="{C3380CC4-5D6E-409C-BE32-E72D297353CC}">
              <c16:uniqueId val="{00000003-111B-4C3D-95F3-E0476A15B49B}"/>
            </c:ext>
          </c:extLst>
        </c:ser>
        <c:dLbls>
          <c:showLegendKey val="0"/>
          <c:showVal val="0"/>
          <c:showCatName val="1"/>
          <c:showSerName val="0"/>
          <c:showPercent val="1"/>
          <c:showBubbleSize val="0"/>
          <c:showLeaderLines val="1"/>
        </c:dLbls>
        <c:firstSliceAng val="0"/>
      </c:pieChart>
    </c:plotArea>
    <c:plotVisOnly val="1"/>
    <c:dispBlanksAs val="zero"/>
    <c:showDLblsOverMax val="0"/>
  </c:chart>
  <c:txPr>
    <a:bodyPr/>
    <a:lstStyle/>
    <a:p>
      <a:pPr>
        <a:defRPr sz="1800"/>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6413573303337081E-3"/>
          <c:y val="2.1912653360190444E-2"/>
          <c:w val="0.69359331476323116"/>
          <c:h val="0.90875912408759163"/>
        </c:manualLayout>
      </c:layout>
      <c:pieChart>
        <c:varyColors val="1"/>
        <c:ser>
          <c:idx val="0"/>
          <c:order val="0"/>
          <c:spPr>
            <a:solidFill>
              <a:srgbClr val="0000FF"/>
            </a:solidFill>
            <a:ln w="15383">
              <a:solidFill>
                <a:srgbClr val="000000"/>
              </a:solidFill>
              <a:prstDash val="solid"/>
            </a:ln>
          </c:spPr>
          <c:explosion val="10"/>
          <c:dPt>
            <c:idx val="0"/>
            <c:bubble3D val="0"/>
            <c:explosion val="4"/>
            <c:spPr>
              <a:blipFill dpi="0" rotWithShape="0">
                <a:blip xmlns:r="http://schemas.openxmlformats.org/officeDocument/2006/relationships" r:embed="rId1"/>
                <a:srcRect/>
                <a:stretch>
                  <a:fillRect/>
                </a:stretch>
              </a:blipFill>
              <a:ln w="15383">
                <a:solidFill>
                  <a:srgbClr val="000000"/>
                </a:solidFill>
                <a:prstDash val="solid"/>
              </a:ln>
            </c:spPr>
            <c:pictureOptions>
              <c:pictureFormat val="stretch"/>
            </c:pictureOptions>
            <c:extLst>
              <c:ext xmlns:c16="http://schemas.microsoft.com/office/drawing/2014/chart" uri="{C3380CC4-5D6E-409C-BE32-E72D297353CC}">
                <c16:uniqueId val="{00000001-557F-4D77-816D-5031C3C2B1C7}"/>
              </c:ext>
            </c:extLst>
          </c:dPt>
          <c:dPt>
            <c:idx val="1"/>
            <c:bubble3D val="0"/>
            <c:explosion val="0"/>
            <c:spPr>
              <a:solidFill>
                <a:srgbClr val="0000FF"/>
              </a:solidFill>
              <a:ln w="30766">
                <a:noFill/>
              </a:ln>
            </c:spPr>
            <c:extLst>
              <c:ext xmlns:c16="http://schemas.microsoft.com/office/drawing/2014/chart" uri="{C3380CC4-5D6E-409C-BE32-E72D297353CC}">
                <c16:uniqueId val="{00000003-557F-4D77-816D-5031C3C2B1C7}"/>
              </c:ext>
            </c:extLst>
          </c:dPt>
          <c:dLbls>
            <c:dLbl>
              <c:idx val="0"/>
              <c:delete val="1"/>
              <c:extLst>
                <c:ext xmlns:c15="http://schemas.microsoft.com/office/drawing/2012/chart" uri="{CE6537A1-D6FC-4f65-9D91-7224C49458BB}"/>
                <c:ext xmlns:c16="http://schemas.microsoft.com/office/drawing/2014/chart" uri="{C3380CC4-5D6E-409C-BE32-E72D297353CC}">
                  <c16:uniqueId val="{00000001-557F-4D77-816D-5031C3C2B1C7}"/>
                </c:ext>
              </c:extLst>
            </c:dLbl>
            <c:dLbl>
              <c:idx val="1"/>
              <c:layout>
                <c:manualLayout>
                  <c:x val="5.0320765192812436E-2"/>
                  <c:y val="-1.1016732283464567E-2"/>
                </c:manualLayout>
              </c:layout>
              <c:tx>
                <c:rich>
                  <a:bodyPr/>
                  <a:lstStyle/>
                  <a:p>
                    <a:pPr>
                      <a:defRPr sz="1600" b="0" i="0" u="none" strike="noStrike" baseline="0">
                        <a:solidFill>
                          <a:srgbClr val="000000"/>
                        </a:solidFill>
                        <a:latin typeface="Arial"/>
                        <a:ea typeface="Arial"/>
                        <a:cs typeface="Arial"/>
                      </a:defRPr>
                    </a:pPr>
                    <a:r>
                      <a:rPr lang="en-US" sz="1600" dirty="0"/>
                      <a:t>Federal</a:t>
                    </a:r>
                    <a:r>
                      <a:rPr lang="en-US" sz="1600" baseline="0" dirty="0"/>
                      <a:t> </a:t>
                    </a:r>
                    <a:r>
                      <a:rPr lang="en-US" sz="1600" dirty="0"/>
                      <a:t>3.6%</a:t>
                    </a:r>
                  </a:p>
                </c:rich>
              </c:tx>
              <c:numFmt formatCode="0.0%" sourceLinked="0"/>
              <c:spPr>
                <a:solidFill>
                  <a:srgbClr val="FFFFFF"/>
                </a:solidFill>
                <a:ln w="30766">
                  <a:noFill/>
                </a:ln>
              </c:sp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57F-4D77-816D-5031C3C2B1C7}"/>
                </c:ext>
              </c:extLst>
            </c:dLbl>
            <c:numFmt formatCode="0%" sourceLinked="0"/>
            <c:spPr>
              <a:noFill/>
              <a:ln w="30766">
                <a:noFill/>
              </a:ln>
            </c:spPr>
            <c:txPr>
              <a:bodyPr/>
              <a:lstStyle/>
              <a:p>
                <a:pPr>
                  <a:defRPr sz="1600" b="0" i="0" u="none" strike="noStrike" baseline="0">
                    <a:solidFill>
                      <a:srgbClr val="000000"/>
                    </a:solidFill>
                    <a:latin typeface="Arial"/>
                    <a:ea typeface="Arial"/>
                    <a:cs typeface="Aria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Cows!$O$6:$O$7</c:f>
              <c:strCache>
                <c:ptCount val="2"/>
                <c:pt idx="0">
                  <c:v>Other sources</c:v>
                </c:pt>
                <c:pt idx="1">
                  <c:v>Federal</c:v>
                </c:pt>
              </c:strCache>
            </c:strRef>
          </c:cat>
          <c:val>
            <c:numRef>
              <c:f>Cows!$S$6:$S$7</c:f>
              <c:numCache>
                <c:formatCode>#,##0</c:formatCode>
                <c:ptCount val="2"/>
                <c:pt idx="0">
                  <c:v>402471727.60000002</c:v>
                </c:pt>
                <c:pt idx="1">
                  <c:v>13527842</c:v>
                </c:pt>
              </c:numCache>
            </c:numRef>
          </c:val>
          <c:extLst>
            <c:ext xmlns:c16="http://schemas.microsoft.com/office/drawing/2014/chart" uri="{C3380CC4-5D6E-409C-BE32-E72D297353CC}">
              <c16:uniqueId val="{00000004-557F-4D77-816D-5031C3C2B1C7}"/>
            </c:ext>
          </c:extLst>
        </c:ser>
        <c:dLbls>
          <c:showLegendKey val="0"/>
          <c:showVal val="0"/>
          <c:showCatName val="0"/>
          <c:showSerName val="0"/>
          <c:showPercent val="0"/>
          <c:showBubbleSize val="0"/>
          <c:showLeaderLines val="1"/>
        </c:dLbls>
        <c:firstSliceAng val="90"/>
      </c:pieChart>
      <c:spPr>
        <a:noFill/>
        <a:ln w="30766">
          <a:noFill/>
        </a:ln>
      </c:spPr>
    </c:plotArea>
    <c:plotVisOnly val="1"/>
    <c:dispBlanksAs val="zero"/>
    <c:showDLblsOverMax val="0"/>
  </c:chart>
  <c:spPr>
    <a:noFill/>
    <a:ln>
      <a:noFill/>
    </a:ln>
  </c:spPr>
  <c:txPr>
    <a:bodyPr/>
    <a:lstStyle/>
    <a:p>
      <a:pPr>
        <a:defRPr sz="1151" b="0" i="0" u="none" strike="noStrike" baseline="0">
          <a:solidFill>
            <a:srgbClr val="000000"/>
          </a:solidFill>
          <a:latin typeface="Arial"/>
          <a:ea typeface="Arial"/>
          <a:cs typeface="Arial"/>
        </a:defRPr>
      </a:pPr>
      <a:endParaRPr lang="en-US"/>
    </a:p>
  </c:txPr>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0.5375</cdr:x>
      <cdr:y>0.55625</cdr:y>
    </cdr:from>
    <cdr:to>
      <cdr:x>0.6875</cdr:x>
      <cdr:y>0.65</cdr:y>
    </cdr:to>
    <cdr:sp macro="" textlink="">
      <cdr:nvSpPr>
        <cdr:cNvPr id="2" name="TextBox 1"/>
        <cdr:cNvSpPr txBox="1"/>
      </cdr:nvSpPr>
      <cdr:spPr>
        <a:xfrm xmlns:a="http://schemas.openxmlformats.org/drawingml/2006/main">
          <a:off x="3276600" y="2260600"/>
          <a:ext cx="914400" cy="381000"/>
        </a:xfrm>
        <a:prstGeom xmlns:a="http://schemas.openxmlformats.org/drawingml/2006/main" prst="rect">
          <a:avLst/>
        </a:prstGeom>
        <a:solidFill xmlns:a="http://schemas.openxmlformats.org/drawingml/2006/main">
          <a:srgbClr val="FFFFFF"/>
        </a:solidFill>
      </cdr:spPr>
      <cdr:txBody>
        <a:bodyPr xmlns:a="http://schemas.openxmlformats.org/drawingml/2006/main" vertOverflow="clip" wrap="none" rtlCol="0"/>
        <a:lstStyle xmlns:a="http://schemas.openxmlformats.org/drawingml/2006/main"/>
        <a:p xmlns:a="http://schemas.openxmlformats.org/drawingml/2006/main">
          <a:r>
            <a:rPr lang="en-US" sz="2000" b="1" dirty="0">
              <a:solidFill>
                <a:schemeClr val="bg2"/>
              </a:solidFill>
              <a:latin typeface="+mj-lt"/>
            </a:rPr>
            <a:t>3.0 M</a:t>
          </a:r>
        </a:p>
      </cdr:txBody>
    </cdr:sp>
  </cdr:relSizeAnchor>
  <cdr:relSizeAnchor xmlns:cdr="http://schemas.openxmlformats.org/drawingml/2006/chartDrawing">
    <cdr:from>
      <cdr:x>0.2625</cdr:x>
      <cdr:y>0.55625</cdr:y>
    </cdr:from>
    <cdr:to>
      <cdr:x>0.4125</cdr:x>
      <cdr:y>0.65</cdr:y>
    </cdr:to>
    <cdr:sp macro="" textlink="">
      <cdr:nvSpPr>
        <cdr:cNvPr id="3" name="TextBox 2"/>
        <cdr:cNvSpPr txBox="1"/>
      </cdr:nvSpPr>
      <cdr:spPr>
        <a:xfrm xmlns:a="http://schemas.openxmlformats.org/drawingml/2006/main">
          <a:off x="1600200" y="2260600"/>
          <a:ext cx="914400" cy="381000"/>
        </a:xfrm>
        <a:prstGeom xmlns:a="http://schemas.openxmlformats.org/drawingml/2006/main" prst="rect">
          <a:avLst/>
        </a:prstGeom>
        <a:solidFill xmlns:a="http://schemas.openxmlformats.org/drawingml/2006/main">
          <a:srgbClr val="FFFFFF"/>
        </a:solidFill>
      </cdr:spPr>
      <cdr:txBody>
        <a:bodyPr xmlns:a="http://schemas.openxmlformats.org/drawingml/2006/main" vertOverflow="clip" wrap="none" rtlCol="0"/>
        <a:lstStyle xmlns:a="http://schemas.openxmlformats.org/drawingml/2006/main"/>
        <a:p xmlns:a="http://schemas.openxmlformats.org/drawingml/2006/main">
          <a:r>
            <a:rPr lang="en-US" sz="2000" b="1" dirty="0">
              <a:solidFill>
                <a:schemeClr val="bg2"/>
              </a:solidFill>
            </a:rPr>
            <a:t>2.8 M</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4/30/2018</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6102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EA302F71-AA14-423E-B271-C1C9E9DDB859}" type="slidenum">
              <a:rPr lang="en-US"/>
              <a:pPr/>
              <a:t>2</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xfrm>
            <a:off x="975360" y="4560570"/>
            <a:ext cx="5364480" cy="4320540"/>
          </a:xfrm>
          <a:noFill/>
          <a:ln/>
        </p:spPr>
        <p:txBody>
          <a:bodyPr/>
          <a:lstStyle/>
          <a:p>
            <a:pPr eaLnBrk="1" hangingPunct="1"/>
            <a:endParaRPr lang="en-US"/>
          </a:p>
        </p:txBody>
      </p:sp>
    </p:spTree>
    <p:extLst>
      <p:ext uri="{BB962C8B-B14F-4D97-AF65-F5344CB8AC3E}">
        <p14:creationId xmlns:p14="http://schemas.microsoft.com/office/powerpoint/2010/main" val="429395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EA302F71-AA14-423E-B271-C1C9E9DDB859}" type="slidenum">
              <a:rPr lang="en-US"/>
              <a:pPr/>
              <a:t>3</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xfrm>
            <a:off x="975360" y="4560570"/>
            <a:ext cx="5364480" cy="4320540"/>
          </a:xfrm>
          <a:noFill/>
          <a:ln/>
        </p:spPr>
        <p:txBody>
          <a:bodyPr/>
          <a:lstStyle/>
          <a:p>
            <a:pPr eaLnBrk="1" hangingPunct="1"/>
            <a:endParaRPr lang="en-US"/>
          </a:p>
        </p:txBody>
      </p:sp>
    </p:spTree>
    <p:extLst>
      <p:ext uri="{BB962C8B-B14F-4D97-AF65-F5344CB8AC3E}">
        <p14:creationId xmlns:p14="http://schemas.microsoft.com/office/powerpoint/2010/main" val="876638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46264A0-2723-4CC9-B02F-834F7FCD425C}" type="slidenum">
              <a:rPr lang="en-US" smtClean="0">
                <a:latin typeface="Times New Roman" pitchFamily="18" charset="0"/>
              </a:rPr>
              <a:pPr/>
              <a:t>4</a:t>
            </a:fld>
            <a:endParaRPr lang="en-US">
              <a:latin typeface="Times New Roman" pitchFamily="18" charset="0"/>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dirty="0">
                <a:latin typeface="Times New Roman" pitchFamily="18" charset="0"/>
              </a:rPr>
              <a:t>All rangelands are grazed in some form or another – herbivory is a key factor in defining rangelands. However, not all rangelands are grazed by livestock. Ask audience if they can think of other important herbivores (e.g. insects and wildlife).  Insects generally eat more on rangelands than livestock.</a:t>
            </a:r>
          </a:p>
        </p:txBody>
      </p:sp>
    </p:spTree>
    <p:extLst>
      <p:ext uri="{BB962C8B-B14F-4D97-AF65-F5344CB8AC3E}">
        <p14:creationId xmlns:p14="http://schemas.microsoft.com/office/powerpoint/2010/main" val="741518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B3606E-E04E-4CE2-B1B4-70B62EAA9B36}" type="slidenum">
              <a:rPr lang="en-US"/>
              <a:pPr/>
              <a:t>5</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70366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16875ED5-6579-4C1A-8625-5165C59B49E0}" type="slidenum">
              <a:rPr lang="en-US" smtClean="0"/>
              <a:pPr/>
              <a:t>6</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51779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16875ED5-6579-4C1A-8625-5165C59B49E0}" type="slidenum">
              <a:rPr lang="en-US" smtClean="0"/>
              <a:pPr/>
              <a:t>7</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95828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16875ED5-6579-4C1A-8625-5165C59B49E0}" type="slidenum">
              <a:rPr lang="en-US" smtClean="0"/>
              <a:pPr/>
              <a:t>8</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3166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113BD0E-93EC-4C6E-AC69-1CBFBA109CA5}" type="slidenum">
              <a:rPr lang="en-US" smtClean="0">
                <a:latin typeface="Times New Roman" pitchFamily="18" charset="0"/>
              </a:rPr>
              <a:pPr/>
              <a:t>9</a:t>
            </a:fld>
            <a:endParaRPr lang="en-US">
              <a:latin typeface="Times New Roman" pitchFamily="18" charset="0"/>
            </a:endParaRPr>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a:latin typeface="Times New Roman" pitchFamily="18" charset="0"/>
              </a:rPr>
              <a:t>Basic points – need to get specific % of rangeland owned by these agencies.</a:t>
            </a:r>
          </a:p>
        </p:txBody>
      </p:sp>
    </p:spTree>
    <p:extLst>
      <p:ext uri="{BB962C8B-B14F-4D97-AF65-F5344CB8AC3E}">
        <p14:creationId xmlns:p14="http://schemas.microsoft.com/office/powerpoint/2010/main" val="1201102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Map entitled “Who Owns the West” by the U.S. General Services Association</a:t>
            </a:r>
          </a:p>
          <a:p>
            <a:r>
              <a:rPr lang="en-US" dirty="0"/>
              <a:t>The  main point is, most of the West is mostly public land and most of the rangeland is in the west. Therefore, most rangeland is publicly owned.</a:t>
            </a:r>
          </a:p>
        </p:txBody>
      </p:sp>
      <p:sp>
        <p:nvSpPr>
          <p:cNvPr id="53252" name="Header Placeholder 3"/>
          <p:cNvSpPr>
            <a:spLocks noGrp="1"/>
          </p:cNvSpPr>
          <p:nvPr>
            <p:ph type="hdr" sz="quarter"/>
          </p:nvPr>
        </p:nvSpPr>
        <p:spPr bwMode="auto">
          <a:noFill/>
          <a:ln>
            <a:miter lim="800000"/>
            <a:headEnd/>
            <a:tailEnd/>
          </a:ln>
        </p:spPr>
        <p:txBody>
          <a:bodyPr/>
          <a:lstStyle/>
          <a:p>
            <a:r>
              <a:rPr lang="en-US"/>
              <a:t>Presentation (ppt.)</a:t>
            </a:r>
          </a:p>
        </p:txBody>
      </p:sp>
      <p:sp>
        <p:nvSpPr>
          <p:cNvPr id="53253" name="Footer Placeholder 4"/>
          <p:cNvSpPr>
            <a:spLocks noGrp="1"/>
          </p:cNvSpPr>
          <p:nvPr>
            <p:ph type="ftr" sz="quarter" idx="4"/>
          </p:nvPr>
        </p:nvSpPr>
        <p:spPr bwMode="auto">
          <a:noFill/>
          <a:ln>
            <a:miter lim="800000"/>
            <a:headEnd/>
            <a:tailEnd/>
          </a:ln>
        </p:spPr>
        <p:txBody>
          <a:bodyPr/>
          <a:lstStyle/>
          <a:p>
            <a:r>
              <a:rPr lang="en-US"/>
              <a:t>There are </a:t>
            </a:r>
          </a:p>
        </p:txBody>
      </p:sp>
    </p:spTree>
    <p:extLst>
      <p:ext uri="{BB962C8B-B14F-4D97-AF65-F5344CB8AC3E}">
        <p14:creationId xmlns:p14="http://schemas.microsoft.com/office/powerpoint/2010/main" val="1442972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About 20 percent of the US</a:t>
            </a:r>
            <a:r>
              <a:rPr lang="en-US" baseline="0" dirty="0"/>
              <a:t> Beef cows are in the 11 western states.</a:t>
            </a:r>
            <a:endParaRPr lang="en-US" dirty="0"/>
          </a:p>
        </p:txBody>
      </p:sp>
      <p:sp>
        <p:nvSpPr>
          <p:cNvPr id="4" name="Slide Number Placeholder 3"/>
          <p:cNvSpPr>
            <a:spLocks noGrp="1"/>
          </p:cNvSpPr>
          <p:nvPr>
            <p:ph type="sldNum" sz="quarter" idx="10"/>
          </p:nvPr>
        </p:nvSpPr>
        <p:spPr/>
        <p:txBody>
          <a:bodyPr/>
          <a:lstStyle/>
          <a:p>
            <a:pPr>
              <a:defRPr/>
            </a:pPr>
            <a:fld id="{3781EA2D-DB33-46CB-8989-0E309E8B5792}" type="slidenum">
              <a:rPr lang="en-US" smtClean="0"/>
              <a:pPr>
                <a:defRPr/>
              </a:pPr>
              <a:t>11</a:t>
            </a:fld>
            <a:endParaRPr lang="en-US"/>
          </a:p>
        </p:txBody>
      </p:sp>
    </p:spTree>
    <p:extLst>
      <p:ext uri="{BB962C8B-B14F-4D97-AF65-F5344CB8AC3E}">
        <p14:creationId xmlns:p14="http://schemas.microsoft.com/office/powerpoint/2010/main" val="2764720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Sheep numbers are about evenly split</a:t>
            </a:r>
            <a:r>
              <a:rPr lang="en-US" baseline="0" dirty="0"/>
              <a:t> between the west and the rest of the nation.  </a:t>
            </a:r>
            <a:endParaRPr lang="en-US" dirty="0"/>
          </a:p>
        </p:txBody>
      </p:sp>
      <p:sp>
        <p:nvSpPr>
          <p:cNvPr id="4" name="Slide Number Placeholder 3"/>
          <p:cNvSpPr>
            <a:spLocks noGrp="1"/>
          </p:cNvSpPr>
          <p:nvPr>
            <p:ph type="sldNum" sz="quarter" idx="10"/>
          </p:nvPr>
        </p:nvSpPr>
        <p:spPr/>
        <p:txBody>
          <a:bodyPr/>
          <a:lstStyle/>
          <a:p>
            <a:pPr>
              <a:defRPr/>
            </a:pPr>
            <a:fld id="{3781EA2D-DB33-46CB-8989-0E309E8B5792}" type="slidenum">
              <a:rPr lang="en-US" smtClean="0"/>
              <a:pPr>
                <a:defRPr/>
              </a:pPr>
              <a:t>12</a:t>
            </a:fld>
            <a:endParaRPr lang="en-US"/>
          </a:p>
        </p:txBody>
      </p:sp>
    </p:spTree>
    <p:extLst>
      <p:ext uri="{BB962C8B-B14F-4D97-AF65-F5344CB8AC3E}">
        <p14:creationId xmlns:p14="http://schemas.microsoft.com/office/powerpoint/2010/main" val="3726086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53F71E0-1F1C-4D3F-9CE6-A242C0BB366A}" type="slidenum">
              <a:rPr lang="en-US"/>
              <a:pPr/>
              <a:t>13</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buFontTx/>
              <a:buChar char="•"/>
            </a:pPr>
            <a:r>
              <a:rPr lang="en-US" dirty="0"/>
              <a:t>Jacobs (1991) – only 2% of nations beef producers use public lands.</a:t>
            </a:r>
          </a:p>
          <a:p>
            <a:pPr eaLnBrk="1" hangingPunct="1">
              <a:buFontTx/>
              <a:buChar char="•"/>
            </a:pPr>
            <a:r>
              <a:rPr lang="en-US" dirty="0"/>
              <a:t>Livestock Industry estimates up to 40% of the Nation’s beef-cow inventory spends time on public lands (Newsweek 1991).</a:t>
            </a:r>
          </a:p>
          <a:p>
            <a:pPr eaLnBrk="1" hangingPunct="1">
              <a:buFontTx/>
              <a:buChar char="•"/>
            </a:pPr>
            <a:r>
              <a:rPr lang="en-US" dirty="0"/>
              <a:t>AUM use reduced from 15.8 M AUMs in 2001-02. Recent grazing use reduced because of drought, cattle cycle and continuous sheep declines</a:t>
            </a:r>
          </a:p>
          <a:p>
            <a:pPr eaLnBrk="1" hangingPunct="1"/>
            <a:endParaRPr lang="en-US" dirty="0"/>
          </a:p>
          <a:p>
            <a:pPr eaLnBrk="1" hangingPunct="1"/>
            <a:r>
              <a:rPr lang="en-US" dirty="0"/>
              <a:t> </a:t>
            </a:r>
          </a:p>
          <a:p>
            <a:pPr eaLnBrk="1" hangingPunct="1"/>
            <a:endParaRPr lang="en-US" dirty="0"/>
          </a:p>
        </p:txBody>
      </p:sp>
    </p:spTree>
    <p:extLst>
      <p:ext uri="{BB962C8B-B14F-4D97-AF65-F5344CB8AC3E}">
        <p14:creationId xmlns:p14="http://schemas.microsoft.com/office/powerpoint/2010/main" val="465224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4B38AD9-0B2E-4C27-919E-B5C5C704A975}" type="slidenum">
              <a:rPr lang="en-US"/>
              <a:pPr/>
              <a:t>14</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dirty="0"/>
              <a:t>One of the contentions of those that would eliminate grazing on public lands is that these lands supply only 2 – 4 % of the nations beef supply is produced on public lands (based on forage use).</a:t>
            </a:r>
          </a:p>
          <a:p>
            <a:pPr eaLnBrk="1" hangingPunct="1"/>
            <a:endParaRPr lang="en-US" dirty="0"/>
          </a:p>
          <a:p>
            <a:pPr eaLnBrk="1" hangingPunct="1"/>
            <a:r>
              <a:rPr lang="en-US" dirty="0"/>
              <a:t>SUMMARY:</a:t>
            </a:r>
          </a:p>
          <a:p>
            <a:pPr eaLnBrk="1" hangingPunct="1">
              <a:buFontTx/>
              <a:buChar char="•"/>
            </a:pPr>
            <a:r>
              <a:rPr lang="en-US" dirty="0"/>
              <a:t>11-western states had about 19% of the 2002 beef cow inventory</a:t>
            </a:r>
          </a:p>
          <a:p>
            <a:pPr eaLnBrk="1" hangingPunct="1">
              <a:buFontTx/>
              <a:buChar char="•"/>
            </a:pPr>
            <a:r>
              <a:rPr lang="en-US" dirty="0"/>
              <a:t>Public lands supplied about 21% of the AUMs in the Western States (Much higher percentage of May – Sept Forage) </a:t>
            </a:r>
          </a:p>
          <a:p>
            <a:pPr eaLnBrk="1" hangingPunct="1">
              <a:buFontTx/>
              <a:buChar char="•"/>
            </a:pPr>
            <a:r>
              <a:rPr lang="en-US" dirty="0"/>
              <a:t>Public lands supplied about 2-3% of the beef cow AUMs for the Nation</a:t>
            </a:r>
          </a:p>
          <a:p>
            <a:pPr eaLnBrk="1" hangingPunct="1">
              <a:buFontTx/>
              <a:buChar char="•"/>
            </a:pPr>
            <a:r>
              <a:rPr lang="en-US" dirty="0"/>
              <a:t>About 40% of the beef cows in the West spend some time on public lands (Torell, </a:t>
            </a:r>
            <a:r>
              <a:rPr lang="en-US" i="1" dirty="0"/>
              <a:t>Importance of Public Lands</a:t>
            </a:r>
            <a:r>
              <a:rPr lang="en-US" dirty="0"/>
              <a:t>).</a:t>
            </a:r>
          </a:p>
          <a:p>
            <a:pPr eaLnBrk="1" hangingPunct="1">
              <a:buFontTx/>
              <a:buChar char="•"/>
            </a:pPr>
            <a:endParaRPr lang="en-US" dirty="0"/>
          </a:p>
          <a:p>
            <a:pPr eaLnBrk="1" hangingPunct="1">
              <a:buFontTx/>
              <a:buChar char="•"/>
            </a:pPr>
            <a:endParaRPr lang="en-US" dirty="0"/>
          </a:p>
          <a:p>
            <a:pPr eaLnBrk="1" hangingPunct="1">
              <a:buFontTx/>
              <a:buChar char="•"/>
            </a:pPr>
            <a:r>
              <a:rPr lang="en-US" dirty="0"/>
              <a:t>Similar to the findings of </a:t>
            </a:r>
            <a:r>
              <a:rPr lang="en-US" dirty="0" err="1"/>
              <a:t>Backiel</a:t>
            </a:r>
            <a:r>
              <a:rPr lang="en-US" dirty="0"/>
              <a:t> (1985) in a Congressional Briefing paper:</a:t>
            </a:r>
          </a:p>
          <a:p>
            <a:pPr lvl="1" eaLnBrk="1" hangingPunct="1"/>
            <a:r>
              <a:rPr lang="en-US" dirty="0"/>
              <a:t>“Federal rangelands provide forage for approximately 3% of the U.S. beef cattle population and 28% of the total sheep, but provide 17% of the forage in the West.”  </a:t>
            </a:r>
          </a:p>
        </p:txBody>
      </p:sp>
    </p:spTree>
    <p:extLst>
      <p:ext uri="{BB962C8B-B14F-4D97-AF65-F5344CB8AC3E}">
        <p14:creationId xmlns:p14="http://schemas.microsoft.com/office/powerpoint/2010/main" val="3774465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61C314E9-077E-4298-9C09-7EA384694BA2}" type="slidenum">
              <a:rPr lang="en-US"/>
              <a:pPr/>
              <a:t>15</a:t>
            </a:fld>
            <a:endParaRPr lang="en-US"/>
          </a:p>
        </p:txBody>
      </p:sp>
      <p:sp>
        <p:nvSpPr>
          <p:cNvPr id="51203" name="Rectangle 2"/>
          <p:cNvSpPr>
            <a:spLocks noGrp="1" noRot="1" noChangeAspect="1" noChangeArrowheads="1" noTextEdit="1"/>
          </p:cNvSpPr>
          <p:nvPr>
            <p:ph type="sldImg"/>
          </p:nvPr>
        </p:nvSpPr>
        <p:spPr>
          <a:xfrm>
            <a:off x="412750" y="698500"/>
            <a:ext cx="6191250" cy="3482975"/>
          </a:xfrm>
          <a:ln/>
        </p:spPr>
      </p:sp>
      <p:sp>
        <p:nvSpPr>
          <p:cNvPr id="51204" name="Rectangle 3"/>
          <p:cNvSpPr>
            <a:spLocks noGrp="1" noChangeArrowheads="1"/>
          </p:cNvSpPr>
          <p:nvPr>
            <p:ph type="body" idx="1"/>
          </p:nvPr>
        </p:nvSpPr>
        <p:spPr>
          <a:noFill/>
          <a:ln/>
        </p:spPr>
        <p:txBody>
          <a:bodyPr/>
          <a:lstStyle/>
          <a:p>
            <a:pPr eaLnBrk="1" hangingPunct="1"/>
            <a:r>
              <a:rPr lang="en-US" dirty="0"/>
              <a:t>Public lands are important for the complementary grazing they provide for other private forage sources in other grazing seasons.</a:t>
            </a:r>
          </a:p>
          <a:p>
            <a:pPr eaLnBrk="1" hangingPunct="1"/>
            <a:endParaRPr lang="en-US" dirty="0"/>
          </a:p>
          <a:p>
            <a:pPr eaLnBrk="1" hangingPunct="1"/>
            <a:r>
              <a:rPr lang="en-US" dirty="0"/>
              <a:t>Seasonal dependencies are critical factors to bring out in the discussion.</a:t>
            </a:r>
          </a:p>
          <a:p>
            <a:pPr eaLnBrk="1" hangingPunct="1"/>
            <a:r>
              <a:rPr lang="en-US" dirty="0"/>
              <a:t>Taylor, Bartlett, and Lair (1982) used 1977 data in Colorado to estimate seasonal dependencies on federal land forages by season. They found public land dependencies during the summer and fall to be as high as 50-60% </a:t>
            </a:r>
          </a:p>
          <a:p>
            <a:pPr eaLnBrk="1" hangingPunct="1"/>
            <a:endParaRPr lang="en-US" dirty="0"/>
          </a:p>
          <a:p>
            <a:pPr eaLnBrk="1" hangingPunct="1"/>
            <a:r>
              <a:rPr lang="en-US" dirty="0"/>
              <a:t>Seasonal dependency much more and without many alternatives (</a:t>
            </a:r>
            <a:r>
              <a:rPr lang="en-US" dirty="0" err="1"/>
              <a:t>eg</a:t>
            </a:r>
            <a:r>
              <a:rPr lang="en-US" dirty="0"/>
              <a:t>. Owyhee County, Idaho is 87% public land, with year-long dependencies ranging from about 25-70+%, and seasonal dependencies much higher for spring-fall grazing seasons)</a:t>
            </a:r>
          </a:p>
          <a:p>
            <a:pPr eaLnBrk="1" hangingPunct="1"/>
            <a:endParaRPr lang="en-US" dirty="0"/>
          </a:p>
        </p:txBody>
      </p:sp>
    </p:spTree>
    <p:extLst>
      <p:ext uri="{BB962C8B-B14F-4D97-AF65-F5344CB8AC3E}">
        <p14:creationId xmlns:p14="http://schemas.microsoft.com/office/powerpoint/2010/main" val="1725937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8B4C7A6-796B-4783-BDE6-01A2C42DE706}" type="slidenum">
              <a:rPr lang="en-US" smtClean="0">
                <a:latin typeface="Times New Roman" pitchFamily="18" charset="0"/>
              </a:rPr>
              <a:pPr/>
              <a:t>16</a:t>
            </a:fld>
            <a:endParaRPr lang="en-US">
              <a:latin typeface="Times New Roman" pitchFamily="18" charset="0"/>
            </a:endParaRPr>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a:latin typeface="Times New Roman" pitchFamily="18" charset="0"/>
              </a:rPr>
              <a:t>When you think of ranching in Idaho, you have to think about integrated land ownership – checkerboard land ownership.</a:t>
            </a:r>
          </a:p>
        </p:txBody>
      </p:sp>
    </p:spTree>
    <p:extLst>
      <p:ext uri="{BB962C8B-B14F-4D97-AF65-F5344CB8AC3E}">
        <p14:creationId xmlns:p14="http://schemas.microsoft.com/office/powerpoint/2010/main" val="25309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8B4C7A6-796B-4783-BDE6-01A2C42DE706}" type="slidenum">
              <a:rPr lang="en-US" smtClean="0">
                <a:latin typeface="Times New Roman" pitchFamily="18" charset="0"/>
              </a:rPr>
              <a:pPr/>
              <a:t>17</a:t>
            </a:fld>
            <a:endParaRPr lang="en-US">
              <a:latin typeface="Times New Roman" pitchFamily="18" charset="0"/>
            </a:endParaRPr>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dirty="0">
                <a:latin typeface="Times New Roman" pitchFamily="18" charset="0"/>
              </a:rPr>
              <a:t>When you think of ranching in Idaho, you have to think about integrated land ownership – checkerboard land ownership.</a:t>
            </a:r>
          </a:p>
        </p:txBody>
      </p:sp>
    </p:spTree>
    <p:extLst>
      <p:ext uri="{BB962C8B-B14F-4D97-AF65-F5344CB8AC3E}">
        <p14:creationId xmlns:p14="http://schemas.microsoft.com/office/powerpoint/2010/main" val="3426419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5AAA2933-8553-4312-B70D-D6C558779439}" type="slidenum">
              <a:rPr lang="en-US"/>
              <a:pPr/>
              <a:t>25</a:t>
            </a:fld>
            <a:endParaRPr lang="en-US"/>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xfrm>
            <a:off x="975360" y="4560570"/>
            <a:ext cx="5364480" cy="4320540"/>
          </a:xfrm>
          <a:noFill/>
          <a:ln/>
        </p:spPr>
        <p:txBody>
          <a:bodyPr/>
          <a:lstStyle/>
          <a:p>
            <a:pPr eaLnBrk="1" hangingPunct="1"/>
            <a:endParaRPr lang="en-US"/>
          </a:p>
        </p:txBody>
      </p:sp>
    </p:spTree>
    <p:extLst>
      <p:ext uri="{BB962C8B-B14F-4D97-AF65-F5344CB8AC3E}">
        <p14:creationId xmlns:p14="http://schemas.microsoft.com/office/powerpoint/2010/main" val="897728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5AAA2933-8553-4312-B70D-D6C558779439}" type="slidenum">
              <a:rPr lang="en-US"/>
              <a:pPr/>
              <a:t>26</a:t>
            </a:fld>
            <a:endParaRPr lang="en-US"/>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xfrm>
            <a:off x="975360" y="4560570"/>
            <a:ext cx="5364480" cy="4320540"/>
          </a:xfrm>
          <a:noFill/>
          <a:ln/>
        </p:spPr>
        <p:txBody>
          <a:bodyPr/>
          <a:lstStyle/>
          <a:p>
            <a:pPr eaLnBrk="1" hangingPunct="1"/>
            <a:endParaRPr lang="en-US"/>
          </a:p>
        </p:txBody>
      </p:sp>
    </p:spTree>
    <p:extLst>
      <p:ext uri="{BB962C8B-B14F-4D97-AF65-F5344CB8AC3E}">
        <p14:creationId xmlns:p14="http://schemas.microsoft.com/office/powerpoint/2010/main" val="406571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28</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554371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34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3410939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280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4/30/2018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3419583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4/30/2018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293347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4/30/2018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134007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4/30/2018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3378154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4/30/2018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2796657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4/30/2018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35531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771474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1620805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22400" y="838200"/>
            <a:ext cx="10363200" cy="1143000"/>
          </a:xfrm>
        </p:spPr>
        <p:txBody>
          <a:bodyPr/>
          <a:lstStyle/>
          <a:p>
            <a:r>
              <a:rPr lang="en-US"/>
              <a:t>Click to edit Master title style</a:t>
            </a:r>
          </a:p>
        </p:txBody>
      </p:sp>
      <p:sp>
        <p:nvSpPr>
          <p:cNvPr id="3" name="Table Placeholder 2"/>
          <p:cNvSpPr>
            <a:spLocks noGrp="1"/>
          </p:cNvSpPr>
          <p:nvPr>
            <p:ph type="tbl" idx="1"/>
          </p:nvPr>
        </p:nvSpPr>
        <p:spPr>
          <a:xfrm>
            <a:off x="1422400" y="2101850"/>
            <a:ext cx="10363200" cy="4114800"/>
          </a:xfrm>
        </p:spPr>
        <p:txBody>
          <a:bodyPr/>
          <a:lstStyle/>
          <a:p>
            <a:pPr lvl="0"/>
            <a:endParaRPr lang="en-US" noProof="0"/>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F8B29EA3-EBF1-427D-AE09-BFF302BC20F1}" type="slidenum">
              <a:rPr lang="en-US"/>
              <a:pPr>
                <a:defRPr/>
              </a:pPr>
              <a:t>‹#›</a:t>
            </a:fld>
            <a:endParaRPr lang="en-US" sz="1400"/>
          </a:p>
        </p:txBody>
      </p:sp>
    </p:spTree>
    <p:extLst>
      <p:ext uri="{BB962C8B-B14F-4D97-AF65-F5344CB8AC3E}">
        <p14:creationId xmlns:p14="http://schemas.microsoft.com/office/powerpoint/2010/main" val="885307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4/30/2018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20053"/>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3969" r:id="rId12"/>
    <p:sldLayoutId id="2147484101"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 Id="rId9" Type="http://schemas.openxmlformats.org/officeDocument/2006/relationships/image" Target="../media/image11.jpe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chart" Target="../charts/char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notesSlide" Target="../notesSlides/notesSlide12.xml"/><Relationship Id="rId7" Type="http://schemas.openxmlformats.org/officeDocument/2006/relationships/image" Target="../media/image20.gif"/><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hyperlink" Target="http://www.nass.usda.gov/research/2007mapgallery/album/Livestock_and_Animals/Livestock,_Poultry_and_Other_Animals/slides/All%20Goats%20-%20Inventory.html" TargetMode="External"/><Relationship Id="rId11" Type="http://schemas.openxmlformats.org/officeDocument/2006/relationships/chart" Target="../charts/chart2.xml"/><Relationship Id="rId5" Type="http://schemas.openxmlformats.org/officeDocument/2006/relationships/image" Target="../media/image19.gif"/><Relationship Id="rId10" Type="http://schemas.openxmlformats.org/officeDocument/2006/relationships/image" Target="../media/image22.gif"/><Relationship Id="rId4" Type="http://schemas.openxmlformats.org/officeDocument/2006/relationships/hyperlink" Target="http://www.nass.usda.gov/research/2007mapgallery/album/Livestock_and_Animals/Livestock,_Poultry_and_Other_Animals/slides/Number%20of%20Farms%20with%20200%20or%20More%20Hogs%20and%20Pigs.html" TargetMode="External"/><Relationship Id="rId9" Type="http://schemas.openxmlformats.org/officeDocument/2006/relationships/hyperlink" Target="http://www.nass.usda.gov/research/2007mapgallery/album/Livestock_and_Animals/Livestock,_Poultry_and_Other_Animals/index.html"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0058400" cy="3566160"/>
          </a:xfrm>
        </p:spPr>
        <p:txBody>
          <a:bodyPr>
            <a:normAutofit/>
          </a:bodyPr>
          <a:lstStyle/>
          <a:p>
            <a:pPr eaLnBrk="1" hangingPunct="1"/>
            <a:r>
              <a:rPr lang="en-US" sz="5400" dirty="0"/>
              <a:t>Public Land Grazing</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06046" y="4946080"/>
            <a:ext cx="5943600" cy="1371600"/>
          </a:xfrm>
          <a:prstGeom prst="rect">
            <a:avLst/>
          </a:prstGeom>
        </p:spPr>
      </p:pic>
      <p:sp>
        <p:nvSpPr>
          <p:cNvPr id="7" name="Rectangle 6">
            <a:extLst>
              <a:ext uri="{FF2B5EF4-FFF2-40B4-BE49-F238E27FC236}">
                <a16:creationId xmlns:a16="http://schemas.microsoft.com/office/drawing/2014/main" id="{F2220DF2-137E-452D-8E8A-624455821207}"/>
              </a:ext>
            </a:extLst>
          </p:cNvPr>
          <p:cNvSpPr/>
          <p:nvPr/>
        </p:nvSpPr>
        <p:spPr>
          <a:xfrm>
            <a:off x="9906000" y="2341427"/>
            <a:ext cx="790601" cy="230832"/>
          </a:xfrm>
          <a:prstGeom prst="rect">
            <a:avLst/>
          </a:prstGeom>
        </p:spPr>
        <p:txBody>
          <a:bodyPr wrap="none">
            <a:spAutoFit/>
          </a:bodyPr>
          <a:lstStyle/>
          <a:p>
            <a:r>
              <a:rPr lang="en-US" sz="900" dirty="0">
                <a:solidFill>
                  <a:schemeClr val="bg1"/>
                </a:solidFill>
              </a:rPr>
              <a:t>S. McFarland</a:t>
            </a:r>
          </a:p>
        </p:txBody>
      </p:sp>
      <p:sp>
        <p:nvSpPr>
          <p:cNvPr id="9" name="TextBox 8">
            <a:extLst>
              <a:ext uri="{FF2B5EF4-FFF2-40B4-BE49-F238E27FC236}">
                <a16:creationId xmlns:a16="http://schemas.microsoft.com/office/drawing/2014/main" id="{F7A4DEFE-3049-4090-ADF0-45CD7A61E68D}"/>
              </a:ext>
            </a:extLst>
          </p:cNvPr>
          <p:cNvSpPr txBox="1"/>
          <p:nvPr/>
        </p:nvSpPr>
        <p:spPr>
          <a:xfrm>
            <a:off x="11716242" y="553890"/>
            <a:ext cx="184731" cy="369332"/>
          </a:xfrm>
          <a:prstGeom prst="rect">
            <a:avLst/>
          </a:prstGeom>
          <a:noFill/>
        </p:spPr>
        <p:txBody>
          <a:bodyPr wrap="none" rtlCol="0">
            <a:spAutoFit/>
          </a:bodyPr>
          <a:lstStyle/>
          <a:p>
            <a:endParaRPr lang="en-US" dirty="0"/>
          </a:p>
        </p:txBody>
      </p:sp>
      <p:grpSp>
        <p:nvGrpSpPr>
          <p:cNvPr id="14" name="Group 13">
            <a:extLst>
              <a:ext uri="{FF2B5EF4-FFF2-40B4-BE49-F238E27FC236}">
                <a16:creationId xmlns:a16="http://schemas.microsoft.com/office/drawing/2014/main" id="{EB4929C7-B10E-4D70-A470-B5DC21E677EE}"/>
              </a:ext>
            </a:extLst>
          </p:cNvPr>
          <p:cNvGrpSpPr/>
          <p:nvPr/>
        </p:nvGrpSpPr>
        <p:grpSpPr>
          <a:xfrm>
            <a:off x="8247586" y="1014116"/>
            <a:ext cx="3639614" cy="2316118"/>
            <a:chOff x="5355955" y="983889"/>
            <a:chExt cx="3639614" cy="2316118"/>
          </a:xfrm>
        </p:grpSpPr>
        <p:pic>
          <p:nvPicPr>
            <p:cNvPr id="8" name="Picture 7">
              <a:extLst>
                <a:ext uri="{FF2B5EF4-FFF2-40B4-BE49-F238E27FC236}">
                  <a16:creationId xmlns:a16="http://schemas.microsoft.com/office/drawing/2014/main" id="{021CA6E3-5ADC-4ACD-BC13-85AB0C8BB9A5}"/>
                </a:ext>
              </a:extLst>
            </p:cNvPr>
            <p:cNvPicPr>
              <a:picLocks noChangeAspect="1"/>
            </p:cNvPicPr>
            <p:nvPr/>
          </p:nvPicPr>
          <p:blipFill>
            <a:blip r:embed="rId4"/>
            <a:stretch>
              <a:fillRect/>
            </a:stretch>
          </p:blipFill>
          <p:spPr>
            <a:xfrm>
              <a:off x="5355955" y="983889"/>
              <a:ext cx="3639614" cy="2316118"/>
            </a:xfrm>
            <a:prstGeom prst="rect">
              <a:avLst/>
            </a:prstGeom>
          </p:spPr>
        </p:pic>
        <p:sp>
          <p:nvSpPr>
            <p:cNvPr id="10" name="TextBox 9">
              <a:extLst>
                <a:ext uri="{FF2B5EF4-FFF2-40B4-BE49-F238E27FC236}">
                  <a16:creationId xmlns:a16="http://schemas.microsoft.com/office/drawing/2014/main" id="{1F06A7CD-32F5-4667-9AD3-4E92B21A2F70}"/>
                </a:ext>
              </a:extLst>
            </p:cNvPr>
            <p:cNvSpPr txBox="1"/>
            <p:nvPr/>
          </p:nvSpPr>
          <p:spPr>
            <a:xfrm>
              <a:off x="8200999" y="2997543"/>
              <a:ext cx="790601" cy="230832"/>
            </a:xfrm>
            <a:prstGeom prst="rect">
              <a:avLst/>
            </a:prstGeom>
            <a:noFill/>
          </p:spPr>
          <p:txBody>
            <a:bodyPr wrap="none" rtlCol="0">
              <a:spAutoFit/>
            </a:bodyPr>
            <a:lstStyle/>
            <a:p>
              <a:r>
                <a:rPr lang="en-US" sz="900" dirty="0" err="1">
                  <a:solidFill>
                    <a:schemeClr val="bg1"/>
                  </a:solidFill>
                </a:rPr>
                <a:t>S.McFarland</a:t>
              </a:r>
              <a:r>
                <a:rPr lang="en-US" sz="900" dirty="0">
                  <a:solidFill>
                    <a:schemeClr val="bg1"/>
                  </a:solidFill>
                </a:rPr>
                <a:t> </a:t>
              </a:r>
            </a:p>
          </p:txBody>
        </p:sp>
      </p:grpSp>
      <p:grpSp>
        <p:nvGrpSpPr>
          <p:cNvPr id="3" name="Group 2">
            <a:extLst>
              <a:ext uri="{FF2B5EF4-FFF2-40B4-BE49-F238E27FC236}">
                <a16:creationId xmlns:a16="http://schemas.microsoft.com/office/drawing/2014/main" id="{E3E2564D-60E4-42E0-B9AD-140B9F740848}"/>
              </a:ext>
            </a:extLst>
          </p:cNvPr>
          <p:cNvGrpSpPr/>
          <p:nvPr/>
        </p:nvGrpSpPr>
        <p:grpSpPr>
          <a:xfrm>
            <a:off x="4138398" y="1014116"/>
            <a:ext cx="4014835" cy="2324378"/>
            <a:chOff x="1327756" y="990600"/>
            <a:chExt cx="4014835" cy="2324378"/>
          </a:xfrm>
        </p:grpSpPr>
        <p:pic>
          <p:nvPicPr>
            <p:cNvPr id="15" name="Picture 14">
              <a:extLst>
                <a:ext uri="{FF2B5EF4-FFF2-40B4-BE49-F238E27FC236}">
                  <a16:creationId xmlns:a16="http://schemas.microsoft.com/office/drawing/2014/main" id="{FFA9D1B8-E0FA-4A11-9BC7-074ABD9CC13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27756" y="990600"/>
              <a:ext cx="4014835" cy="2324378"/>
            </a:xfrm>
            <a:prstGeom prst="rect">
              <a:avLst/>
            </a:prstGeom>
          </p:spPr>
        </p:pic>
        <p:sp>
          <p:nvSpPr>
            <p:cNvPr id="16" name="TextBox 15">
              <a:extLst>
                <a:ext uri="{FF2B5EF4-FFF2-40B4-BE49-F238E27FC236}">
                  <a16:creationId xmlns:a16="http://schemas.microsoft.com/office/drawing/2014/main" id="{14CA1EC3-839D-439E-99F9-EA63E1C1F175}"/>
                </a:ext>
              </a:extLst>
            </p:cNvPr>
            <p:cNvSpPr txBox="1"/>
            <p:nvPr/>
          </p:nvSpPr>
          <p:spPr>
            <a:xfrm>
              <a:off x="4418940" y="3075886"/>
              <a:ext cx="923651" cy="230832"/>
            </a:xfrm>
            <a:prstGeom prst="rect">
              <a:avLst/>
            </a:prstGeom>
            <a:noFill/>
          </p:spPr>
          <p:txBody>
            <a:bodyPr wrap="none" rtlCol="0">
              <a:spAutoFit/>
            </a:bodyPr>
            <a:lstStyle/>
            <a:p>
              <a:r>
                <a:rPr lang="en-US" sz="900" dirty="0">
                  <a:solidFill>
                    <a:schemeClr val="bg1"/>
                  </a:solidFill>
                </a:rPr>
                <a:t>K. Launchbaugh</a:t>
              </a:r>
            </a:p>
          </p:txBody>
        </p:sp>
      </p:grpSp>
      <p:grpSp>
        <p:nvGrpSpPr>
          <p:cNvPr id="21" name="Group 20">
            <a:extLst>
              <a:ext uri="{FF2B5EF4-FFF2-40B4-BE49-F238E27FC236}">
                <a16:creationId xmlns:a16="http://schemas.microsoft.com/office/drawing/2014/main" id="{F1C1DC39-06FF-4C5B-AFE7-CDC9C7F4D6E8}"/>
              </a:ext>
            </a:extLst>
          </p:cNvPr>
          <p:cNvGrpSpPr/>
          <p:nvPr/>
        </p:nvGrpSpPr>
        <p:grpSpPr>
          <a:xfrm>
            <a:off x="1241155" y="1007798"/>
            <a:ext cx="2802891" cy="2328754"/>
            <a:chOff x="1036320" y="1014116"/>
            <a:chExt cx="2802891" cy="2328754"/>
          </a:xfrm>
        </p:grpSpPr>
        <p:pic>
          <p:nvPicPr>
            <p:cNvPr id="20" name="Picture 19">
              <a:extLst>
                <a:ext uri="{FF2B5EF4-FFF2-40B4-BE49-F238E27FC236}">
                  <a16:creationId xmlns:a16="http://schemas.microsoft.com/office/drawing/2014/main" id="{ECACDE02-6F23-4D38-BD5F-0ECE48EA3EE6}"/>
                </a:ext>
              </a:extLst>
            </p:cNvPr>
            <p:cNvPicPr>
              <a:picLocks noChangeAspect="1"/>
            </p:cNvPicPr>
            <p:nvPr/>
          </p:nvPicPr>
          <p:blipFill rotWithShape="1">
            <a:blip r:embed="rId6">
              <a:extLst>
                <a:ext uri="{28A0092B-C50C-407E-A947-70E740481C1C}">
                  <a14:useLocalDpi xmlns:a14="http://schemas.microsoft.com/office/drawing/2010/main" val="0"/>
                </a:ext>
              </a:extLst>
            </a:blip>
            <a:srcRect l="3127" r="7107"/>
            <a:stretch/>
          </p:blipFill>
          <p:spPr>
            <a:xfrm>
              <a:off x="1036320" y="1014116"/>
              <a:ext cx="2782016" cy="2324378"/>
            </a:xfrm>
            <a:prstGeom prst="rect">
              <a:avLst/>
            </a:prstGeom>
          </p:spPr>
        </p:pic>
        <p:sp>
          <p:nvSpPr>
            <p:cNvPr id="24" name="TextBox 23">
              <a:extLst>
                <a:ext uri="{FF2B5EF4-FFF2-40B4-BE49-F238E27FC236}">
                  <a16:creationId xmlns:a16="http://schemas.microsoft.com/office/drawing/2014/main" id="{16D0A061-119D-4840-B3E8-2C92439BDC69}"/>
                </a:ext>
              </a:extLst>
            </p:cNvPr>
            <p:cNvSpPr txBox="1"/>
            <p:nvPr/>
          </p:nvSpPr>
          <p:spPr>
            <a:xfrm>
              <a:off x="3257000" y="3112038"/>
              <a:ext cx="582211" cy="230832"/>
            </a:xfrm>
            <a:prstGeom prst="rect">
              <a:avLst/>
            </a:prstGeom>
            <a:noFill/>
          </p:spPr>
          <p:txBody>
            <a:bodyPr wrap="none" rtlCol="0">
              <a:spAutoFit/>
            </a:bodyPr>
            <a:lstStyle/>
            <a:p>
              <a:r>
                <a:rPr lang="en-US" sz="900" dirty="0">
                  <a:solidFill>
                    <a:schemeClr val="bg1"/>
                  </a:solidFill>
                </a:rPr>
                <a:t>T. Lester</a:t>
              </a:r>
            </a:p>
          </p:txBody>
        </p:sp>
      </p:grpSp>
    </p:spTree>
    <p:extLst>
      <p:ext uri="{BB962C8B-B14F-4D97-AF65-F5344CB8AC3E}">
        <p14:creationId xmlns:p14="http://schemas.microsoft.com/office/powerpoint/2010/main" val="2502124459"/>
      </p:ext>
    </p:extLst>
  </p:cSld>
  <p:clrMapOvr>
    <a:masterClrMapping/>
  </p:clrMapOvr>
  <p:transition advTm="16484"/>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9" descr="TGP"/>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52938" y="1755775"/>
            <a:ext cx="2252662" cy="1504950"/>
          </a:xfrm>
          <a:prstGeom prst="rect">
            <a:avLst/>
          </a:prstGeom>
          <a:noFill/>
          <a:ln w="9525">
            <a:noFill/>
            <a:miter lim="800000"/>
            <a:headEnd/>
            <a:tailEnd/>
          </a:ln>
        </p:spPr>
      </p:pic>
      <p:pic>
        <p:nvPicPr>
          <p:cNvPr id="6147" name="Picture 24"/>
          <p:cNvPicPr>
            <a:picLocks noChangeAspect="1" noChangeArrowheads="1"/>
          </p:cNvPicPr>
          <p:nvPr/>
        </p:nvPicPr>
        <p:blipFill>
          <a:blip r:embed="rId4" cstate="print"/>
          <a:srcRect/>
          <a:stretch>
            <a:fillRect/>
          </a:stretch>
        </p:blipFill>
        <p:spPr bwMode="auto">
          <a:xfrm>
            <a:off x="2236788" y="4678363"/>
            <a:ext cx="2519362" cy="1752600"/>
          </a:xfrm>
          <a:prstGeom prst="rect">
            <a:avLst/>
          </a:prstGeom>
          <a:noFill/>
          <a:ln w="9525">
            <a:noFill/>
            <a:miter lim="800000"/>
            <a:headEnd/>
            <a:tailEnd/>
          </a:ln>
        </p:spPr>
      </p:pic>
      <p:sp>
        <p:nvSpPr>
          <p:cNvPr id="6148" name="Rectangle 2"/>
          <p:cNvSpPr>
            <a:spLocks noGrp="1" noChangeArrowheads="1"/>
          </p:cNvSpPr>
          <p:nvPr>
            <p:ph type="title"/>
          </p:nvPr>
        </p:nvSpPr>
        <p:spPr>
          <a:xfrm>
            <a:off x="1132695" y="572479"/>
            <a:ext cx="7475537" cy="1143000"/>
          </a:xfrm>
        </p:spPr>
        <p:txBody>
          <a:bodyPr/>
          <a:lstStyle/>
          <a:p>
            <a:pPr eaLnBrk="1" hangingPunct="1"/>
            <a:r>
              <a:rPr lang="en-US" sz="3600" b="1" i="1" dirty="0"/>
              <a:t>Rangelands are Important</a:t>
            </a:r>
          </a:p>
        </p:txBody>
      </p:sp>
      <p:sp>
        <p:nvSpPr>
          <p:cNvPr id="6149" name="Text Box 3"/>
          <p:cNvSpPr txBox="1">
            <a:spLocks noChangeArrowheads="1"/>
          </p:cNvSpPr>
          <p:nvPr/>
        </p:nvSpPr>
        <p:spPr bwMode="auto">
          <a:xfrm>
            <a:off x="3810000" y="4267201"/>
            <a:ext cx="184150" cy="244475"/>
          </a:xfrm>
          <a:prstGeom prst="rect">
            <a:avLst/>
          </a:prstGeom>
          <a:noFill/>
          <a:ln w="9525">
            <a:noFill/>
            <a:miter lim="800000"/>
            <a:headEnd/>
            <a:tailEnd/>
          </a:ln>
        </p:spPr>
        <p:txBody>
          <a:bodyPr wrap="none">
            <a:spAutoFit/>
          </a:bodyPr>
          <a:lstStyle/>
          <a:p>
            <a:pPr eaLnBrk="0" hangingPunct="0"/>
            <a:endParaRPr lang="en-US" sz="1000">
              <a:latin typeface="Comic Sans MS" pitchFamily="66" charset="0"/>
            </a:endParaRPr>
          </a:p>
        </p:txBody>
      </p:sp>
      <p:sp>
        <p:nvSpPr>
          <p:cNvPr id="6150" name="Text Box 14"/>
          <p:cNvSpPr txBox="1">
            <a:spLocks noChangeArrowheads="1"/>
          </p:cNvSpPr>
          <p:nvPr/>
        </p:nvSpPr>
        <p:spPr bwMode="auto">
          <a:xfrm>
            <a:off x="4038600" y="1778000"/>
            <a:ext cx="938212" cy="376238"/>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Forage</a:t>
            </a:r>
          </a:p>
        </p:txBody>
      </p:sp>
      <p:sp>
        <p:nvSpPr>
          <p:cNvPr id="6151" name="Text Box 16"/>
          <p:cNvSpPr txBox="1">
            <a:spLocks noChangeArrowheads="1"/>
          </p:cNvSpPr>
          <p:nvPr/>
        </p:nvSpPr>
        <p:spPr bwMode="auto">
          <a:xfrm>
            <a:off x="1865314" y="4843464"/>
            <a:ext cx="1362075"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Recreation</a:t>
            </a:r>
          </a:p>
        </p:txBody>
      </p:sp>
      <p:pic>
        <p:nvPicPr>
          <p:cNvPr id="6152" name="Picture 22" descr="cowboy-checking-herd"/>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08288" y="2971801"/>
            <a:ext cx="2190750" cy="1431925"/>
          </a:xfrm>
          <a:prstGeom prst="rect">
            <a:avLst/>
          </a:prstGeom>
          <a:noFill/>
          <a:ln w="9525">
            <a:noFill/>
            <a:miter lim="800000"/>
            <a:headEnd/>
            <a:tailEnd/>
          </a:ln>
        </p:spPr>
      </p:pic>
      <p:sp>
        <p:nvSpPr>
          <p:cNvPr id="6153" name="Text Box 20"/>
          <p:cNvSpPr txBox="1">
            <a:spLocks noChangeArrowheads="1"/>
          </p:cNvSpPr>
          <p:nvPr/>
        </p:nvSpPr>
        <p:spPr bwMode="auto">
          <a:xfrm>
            <a:off x="1909763" y="3986214"/>
            <a:ext cx="2436812"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Livestock Production</a:t>
            </a:r>
          </a:p>
        </p:txBody>
      </p:sp>
      <p:pic>
        <p:nvPicPr>
          <p:cNvPr id="6154" name="Picture 23" descr="Idaho-Sage-Stepp"/>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022851" y="5172076"/>
            <a:ext cx="2278063" cy="1381125"/>
          </a:xfrm>
          <a:prstGeom prst="rect">
            <a:avLst/>
          </a:prstGeom>
          <a:noFill/>
          <a:ln w="9525">
            <a:noFill/>
            <a:miter lim="800000"/>
            <a:headEnd/>
            <a:tailEnd/>
          </a:ln>
        </p:spPr>
      </p:pic>
      <p:sp>
        <p:nvSpPr>
          <p:cNvPr id="6155" name="Text Box 21"/>
          <p:cNvSpPr txBox="1">
            <a:spLocks noChangeArrowheads="1"/>
          </p:cNvSpPr>
          <p:nvPr/>
        </p:nvSpPr>
        <p:spPr bwMode="auto">
          <a:xfrm>
            <a:off x="4946650" y="5083175"/>
            <a:ext cx="1498600" cy="376238"/>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Open Space</a:t>
            </a:r>
          </a:p>
        </p:txBody>
      </p:sp>
      <p:pic>
        <p:nvPicPr>
          <p:cNvPr id="6156" name="Picture 25" descr="Balsam-Root-JK"/>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707314" y="4908551"/>
            <a:ext cx="2003425" cy="1503363"/>
          </a:xfrm>
          <a:prstGeom prst="rect">
            <a:avLst/>
          </a:prstGeom>
          <a:noFill/>
          <a:ln w="9525">
            <a:noFill/>
            <a:miter lim="800000"/>
            <a:headEnd/>
            <a:tailEnd/>
          </a:ln>
        </p:spPr>
      </p:pic>
      <p:sp>
        <p:nvSpPr>
          <p:cNvPr id="6157" name="Text Box 8"/>
          <p:cNvSpPr txBox="1">
            <a:spLocks noChangeArrowheads="1"/>
          </p:cNvSpPr>
          <p:nvPr/>
        </p:nvSpPr>
        <p:spPr bwMode="auto">
          <a:xfrm>
            <a:off x="8423275" y="6100764"/>
            <a:ext cx="1665288"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Native Plants</a:t>
            </a:r>
          </a:p>
        </p:txBody>
      </p:sp>
      <p:pic>
        <p:nvPicPr>
          <p:cNvPr id="6158" name="Picture 27" descr="Creek"/>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248401" y="3544888"/>
            <a:ext cx="2270125" cy="1484313"/>
          </a:xfrm>
          <a:prstGeom prst="rect">
            <a:avLst/>
          </a:prstGeom>
          <a:noFill/>
          <a:ln w="9525">
            <a:noFill/>
            <a:miter lim="800000"/>
            <a:headEnd/>
            <a:tailEnd/>
          </a:ln>
        </p:spPr>
      </p:pic>
      <p:sp>
        <p:nvSpPr>
          <p:cNvPr id="6159" name="Text Box 10"/>
          <p:cNvSpPr txBox="1">
            <a:spLocks noChangeArrowheads="1"/>
          </p:cNvSpPr>
          <p:nvPr/>
        </p:nvSpPr>
        <p:spPr bwMode="auto">
          <a:xfrm>
            <a:off x="7620001" y="3581401"/>
            <a:ext cx="904875"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dirty="0">
                <a:latin typeface="Comic Sans MS" pitchFamily="66" charset="0"/>
              </a:rPr>
              <a:t>Water</a:t>
            </a:r>
          </a:p>
        </p:txBody>
      </p:sp>
      <p:pic>
        <p:nvPicPr>
          <p:cNvPr id="6160" name="Picture 28" descr="elk"/>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304089" y="1817689"/>
            <a:ext cx="2427287" cy="1589087"/>
          </a:xfrm>
          <a:prstGeom prst="rect">
            <a:avLst/>
          </a:prstGeom>
          <a:noFill/>
          <a:ln w="9525">
            <a:noFill/>
            <a:miter lim="800000"/>
            <a:headEnd/>
            <a:tailEnd/>
          </a:ln>
        </p:spPr>
      </p:pic>
      <p:sp>
        <p:nvSpPr>
          <p:cNvPr id="6161" name="Text Box 12"/>
          <p:cNvSpPr txBox="1">
            <a:spLocks noChangeArrowheads="1"/>
          </p:cNvSpPr>
          <p:nvPr/>
        </p:nvSpPr>
        <p:spPr bwMode="auto">
          <a:xfrm>
            <a:off x="8270876" y="2998789"/>
            <a:ext cx="2005013"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Wildlife Habitat</a:t>
            </a:r>
          </a:p>
        </p:txBody>
      </p:sp>
    </p:spTree>
    <p:extLst>
      <p:ext uri="{BB962C8B-B14F-4D97-AF65-F5344CB8AC3E}">
        <p14:creationId xmlns:p14="http://schemas.microsoft.com/office/powerpoint/2010/main" val="2492682771"/>
      </p:ext>
    </p:extLst>
  </p:cSld>
  <p:clrMapOvr>
    <a:masterClrMapping/>
  </p:clrMapOvr>
  <mc:AlternateContent xmlns:mc="http://schemas.openxmlformats.org/markup-compatibility/2006" xmlns:p14="http://schemas.microsoft.com/office/powerpoint/2010/main">
    <mc:Choice Requires="p14">
      <p:transition spd="slow" p14:dur="2000" advTm="36240"/>
    </mc:Choice>
    <mc:Fallback xmlns="">
      <p:transition spd="slow" advTm="3624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9" descr="TGP"/>
          <p:cNvPicPr>
            <a:picLocks noChangeAspect="1" noChangeArrowheads="1"/>
          </p:cNvPicPr>
          <p:nvPr/>
        </p:nvPicPr>
        <p:blipFill>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52938" y="1755775"/>
            <a:ext cx="2252662" cy="1504950"/>
          </a:xfrm>
          <a:prstGeom prst="rect">
            <a:avLst/>
          </a:prstGeom>
          <a:noFill/>
          <a:ln w="9525">
            <a:noFill/>
            <a:miter lim="800000"/>
            <a:headEnd/>
            <a:tailEnd/>
          </a:ln>
        </p:spPr>
      </p:pic>
      <p:pic>
        <p:nvPicPr>
          <p:cNvPr id="6147" name="Picture 24"/>
          <p:cNvPicPr>
            <a:picLocks noChangeAspect="1" noChangeArrowheads="1"/>
          </p:cNvPicPr>
          <p:nvPr/>
        </p:nvPicPr>
        <p:blipFill>
          <a:blip r:embed="rId4" cstate="print">
            <a:duotone>
              <a:schemeClr val="bg2">
                <a:shade val="45000"/>
                <a:satMod val="135000"/>
              </a:schemeClr>
              <a:prstClr val="white"/>
            </a:duotone>
          </a:blip>
          <a:srcRect/>
          <a:stretch>
            <a:fillRect/>
          </a:stretch>
        </p:blipFill>
        <p:spPr bwMode="auto">
          <a:xfrm>
            <a:off x="2236788" y="4678363"/>
            <a:ext cx="2519362" cy="1752600"/>
          </a:xfrm>
          <a:prstGeom prst="rect">
            <a:avLst/>
          </a:prstGeom>
          <a:noFill/>
          <a:ln w="9525">
            <a:noFill/>
            <a:miter lim="800000"/>
            <a:headEnd/>
            <a:tailEnd/>
          </a:ln>
        </p:spPr>
      </p:pic>
      <p:sp>
        <p:nvSpPr>
          <p:cNvPr id="6148" name="Rectangle 2"/>
          <p:cNvSpPr>
            <a:spLocks noGrp="1" noChangeArrowheads="1"/>
          </p:cNvSpPr>
          <p:nvPr>
            <p:ph type="title"/>
          </p:nvPr>
        </p:nvSpPr>
        <p:spPr>
          <a:xfrm>
            <a:off x="1249362" y="544513"/>
            <a:ext cx="10409237" cy="1143000"/>
          </a:xfrm>
        </p:spPr>
        <p:txBody>
          <a:bodyPr/>
          <a:lstStyle/>
          <a:p>
            <a:pPr eaLnBrk="1" hangingPunct="1"/>
            <a:r>
              <a:rPr lang="en-US" sz="3600" i="1" dirty="0"/>
              <a:t>The Ranching Challenge </a:t>
            </a:r>
            <a:br>
              <a:rPr lang="en-US" sz="3600" i="1" dirty="0"/>
            </a:br>
            <a:r>
              <a:rPr lang="en-US" sz="3600" i="1" dirty="0"/>
              <a:t>			= </a:t>
            </a:r>
            <a:r>
              <a:rPr lang="en-US" sz="2800" i="1" dirty="0"/>
              <a:t>few resources can be sold to pay for land and taxes</a:t>
            </a:r>
            <a:endParaRPr lang="en-US" sz="3600" b="1" i="1" dirty="0"/>
          </a:p>
        </p:txBody>
      </p:sp>
      <p:sp>
        <p:nvSpPr>
          <p:cNvPr id="6149" name="Text Box 3"/>
          <p:cNvSpPr txBox="1">
            <a:spLocks noChangeArrowheads="1"/>
          </p:cNvSpPr>
          <p:nvPr/>
        </p:nvSpPr>
        <p:spPr bwMode="auto">
          <a:xfrm>
            <a:off x="3810000" y="4267201"/>
            <a:ext cx="184150" cy="244475"/>
          </a:xfrm>
          <a:prstGeom prst="rect">
            <a:avLst/>
          </a:prstGeom>
          <a:noFill/>
          <a:ln w="9525">
            <a:noFill/>
            <a:miter lim="800000"/>
            <a:headEnd/>
            <a:tailEnd/>
          </a:ln>
        </p:spPr>
        <p:txBody>
          <a:bodyPr wrap="none">
            <a:spAutoFit/>
          </a:bodyPr>
          <a:lstStyle/>
          <a:p>
            <a:pPr eaLnBrk="0" hangingPunct="0"/>
            <a:endParaRPr lang="en-US" sz="1000">
              <a:latin typeface="Comic Sans MS" pitchFamily="66" charset="0"/>
            </a:endParaRPr>
          </a:p>
        </p:txBody>
      </p:sp>
      <p:sp>
        <p:nvSpPr>
          <p:cNvPr id="6150" name="Text Box 14"/>
          <p:cNvSpPr txBox="1">
            <a:spLocks noChangeArrowheads="1"/>
          </p:cNvSpPr>
          <p:nvPr/>
        </p:nvSpPr>
        <p:spPr bwMode="auto">
          <a:xfrm>
            <a:off x="4090988" y="1778000"/>
            <a:ext cx="938212" cy="376238"/>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dirty="0">
                <a:latin typeface="Comic Sans MS" pitchFamily="66" charset="0"/>
              </a:rPr>
              <a:t>Forage</a:t>
            </a:r>
          </a:p>
        </p:txBody>
      </p:sp>
      <p:sp>
        <p:nvSpPr>
          <p:cNvPr id="6151" name="Text Box 16"/>
          <p:cNvSpPr txBox="1">
            <a:spLocks noChangeArrowheads="1"/>
          </p:cNvSpPr>
          <p:nvPr/>
        </p:nvSpPr>
        <p:spPr bwMode="auto">
          <a:xfrm>
            <a:off x="1865314" y="4843464"/>
            <a:ext cx="1362075"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Recreation</a:t>
            </a:r>
          </a:p>
        </p:txBody>
      </p:sp>
      <p:pic>
        <p:nvPicPr>
          <p:cNvPr id="6152" name="Picture 22" descr="cowboy-checking-herd"/>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08288" y="2971801"/>
            <a:ext cx="2190750" cy="1431925"/>
          </a:xfrm>
          <a:prstGeom prst="rect">
            <a:avLst/>
          </a:prstGeom>
          <a:noFill/>
          <a:ln w="9525">
            <a:noFill/>
            <a:miter lim="800000"/>
            <a:headEnd/>
            <a:tailEnd/>
          </a:ln>
        </p:spPr>
      </p:pic>
      <p:sp>
        <p:nvSpPr>
          <p:cNvPr id="6153" name="Text Box 20"/>
          <p:cNvSpPr txBox="1">
            <a:spLocks noChangeArrowheads="1"/>
          </p:cNvSpPr>
          <p:nvPr/>
        </p:nvSpPr>
        <p:spPr bwMode="auto">
          <a:xfrm>
            <a:off x="1909763" y="3986214"/>
            <a:ext cx="2436812"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Livestock Production</a:t>
            </a:r>
          </a:p>
        </p:txBody>
      </p:sp>
      <p:pic>
        <p:nvPicPr>
          <p:cNvPr id="6154" name="Picture 23" descr="Idaho-Sage-Stepp"/>
          <p:cNvPicPr>
            <a:picLocks noChangeAspect="1" noChangeArrowheads="1"/>
          </p:cNvPicPr>
          <p:nvPr/>
        </p:nvPicPr>
        <p:blipFill>
          <a:blip r:embed="rId6"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022851" y="5172076"/>
            <a:ext cx="2278063" cy="1381125"/>
          </a:xfrm>
          <a:prstGeom prst="rect">
            <a:avLst/>
          </a:prstGeom>
          <a:noFill/>
          <a:ln w="9525">
            <a:noFill/>
            <a:miter lim="800000"/>
            <a:headEnd/>
            <a:tailEnd/>
          </a:ln>
        </p:spPr>
      </p:pic>
      <p:sp>
        <p:nvSpPr>
          <p:cNvPr id="6155" name="Text Box 21"/>
          <p:cNvSpPr txBox="1">
            <a:spLocks noChangeArrowheads="1"/>
          </p:cNvSpPr>
          <p:nvPr/>
        </p:nvSpPr>
        <p:spPr bwMode="auto">
          <a:xfrm>
            <a:off x="4946650" y="5083175"/>
            <a:ext cx="1498600" cy="376238"/>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Open Space</a:t>
            </a:r>
          </a:p>
        </p:txBody>
      </p:sp>
      <p:pic>
        <p:nvPicPr>
          <p:cNvPr id="6156" name="Picture 25" descr="Balsam-Root-JK"/>
          <p:cNvPicPr>
            <a:picLocks noChangeAspect="1" noChangeArrowheads="1"/>
          </p:cNvPicPr>
          <p:nvPr/>
        </p:nvPicPr>
        <p:blipFill>
          <a:blip r:embed="rId7"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707314" y="4908551"/>
            <a:ext cx="2003425" cy="1503363"/>
          </a:xfrm>
          <a:prstGeom prst="rect">
            <a:avLst/>
          </a:prstGeom>
          <a:noFill/>
          <a:ln w="9525">
            <a:noFill/>
            <a:miter lim="800000"/>
            <a:headEnd/>
            <a:tailEnd/>
          </a:ln>
        </p:spPr>
      </p:pic>
      <p:sp>
        <p:nvSpPr>
          <p:cNvPr id="6157" name="Text Box 8"/>
          <p:cNvSpPr txBox="1">
            <a:spLocks noChangeArrowheads="1"/>
          </p:cNvSpPr>
          <p:nvPr/>
        </p:nvSpPr>
        <p:spPr bwMode="auto">
          <a:xfrm>
            <a:off x="8423275" y="6100764"/>
            <a:ext cx="1665288"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Native Plants</a:t>
            </a:r>
          </a:p>
        </p:txBody>
      </p:sp>
      <p:pic>
        <p:nvPicPr>
          <p:cNvPr id="6158" name="Picture 27" descr="Creek"/>
          <p:cNvPicPr>
            <a:picLocks noChangeAspect="1" noChangeArrowheads="1"/>
          </p:cNvPicPr>
          <p:nvPr/>
        </p:nvPicPr>
        <p:blipFill>
          <a:blip r:embed="rId8"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248401" y="3544888"/>
            <a:ext cx="2270125" cy="1484313"/>
          </a:xfrm>
          <a:prstGeom prst="rect">
            <a:avLst/>
          </a:prstGeom>
          <a:noFill/>
          <a:ln w="9525">
            <a:noFill/>
            <a:miter lim="800000"/>
            <a:headEnd/>
            <a:tailEnd/>
          </a:ln>
        </p:spPr>
      </p:pic>
      <p:sp>
        <p:nvSpPr>
          <p:cNvPr id="6159" name="Text Box 10"/>
          <p:cNvSpPr txBox="1">
            <a:spLocks noChangeArrowheads="1"/>
          </p:cNvSpPr>
          <p:nvPr/>
        </p:nvSpPr>
        <p:spPr bwMode="auto">
          <a:xfrm>
            <a:off x="7620001" y="3581401"/>
            <a:ext cx="904875"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dirty="0">
                <a:latin typeface="Comic Sans MS" pitchFamily="66" charset="0"/>
              </a:rPr>
              <a:t>Water</a:t>
            </a:r>
          </a:p>
        </p:txBody>
      </p:sp>
      <p:pic>
        <p:nvPicPr>
          <p:cNvPr id="6160" name="Picture 28" descr="elk"/>
          <p:cNvPicPr>
            <a:picLocks noChangeAspect="1" noChangeArrowheads="1"/>
          </p:cNvPicPr>
          <p:nvPr/>
        </p:nvPicPr>
        <p:blipFill>
          <a:blip r:embed="rId9"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304089" y="1817689"/>
            <a:ext cx="2427287" cy="1589087"/>
          </a:xfrm>
          <a:prstGeom prst="rect">
            <a:avLst/>
          </a:prstGeom>
          <a:noFill/>
          <a:ln w="9525">
            <a:noFill/>
            <a:miter lim="800000"/>
            <a:headEnd/>
            <a:tailEnd/>
          </a:ln>
        </p:spPr>
      </p:pic>
      <p:sp>
        <p:nvSpPr>
          <p:cNvPr id="6161" name="Text Box 12"/>
          <p:cNvSpPr txBox="1">
            <a:spLocks noChangeArrowheads="1"/>
          </p:cNvSpPr>
          <p:nvPr/>
        </p:nvSpPr>
        <p:spPr bwMode="auto">
          <a:xfrm>
            <a:off x="8270876" y="2998789"/>
            <a:ext cx="2005013"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Wildlife Habitat</a:t>
            </a:r>
          </a:p>
        </p:txBody>
      </p:sp>
      <p:sp>
        <p:nvSpPr>
          <p:cNvPr id="18" name="Oval 17"/>
          <p:cNvSpPr/>
          <p:nvPr/>
        </p:nvSpPr>
        <p:spPr bwMode="auto">
          <a:xfrm>
            <a:off x="1676400" y="2895600"/>
            <a:ext cx="3733800" cy="19812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imes New Roman" charset="0"/>
            </a:endParaRPr>
          </a:p>
        </p:txBody>
      </p:sp>
    </p:spTree>
    <p:extLst>
      <p:ext uri="{BB962C8B-B14F-4D97-AF65-F5344CB8AC3E}">
        <p14:creationId xmlns:p14="http://schemas.microsoft.com/office/powerpoint/2010/main" val="4248590491"/>
      </p:ext>
    </p:extLst>
  </p:cSld>
  <p:clrMapOvr>
    <a:masterClrMapping/>
  </p:clrMapOvr>
  <mc:AlternateContent xmlns:mc="http://schemas.openxmlformats.org/markup-compatibility/2006" xmlns:p14="http://schemas.microsoft.com/office/powerpoint/2010/main">
    <mc:Choice Requires="p14">
      <p:transition spd="slow" p14:dur="2000" advTm="16566"/>
    </mc:Choice>
    <mc:Fallback xmlns="">
      <p:transition spd="slow" advTm="16566"/>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What are Rangelands?</a:t>
            </a:r>
          </a:p>
        </p:txBody>
      </p:sp>
      <p:sp>
        <p:nvSpPr>
          <p:cNvPr id="8197" name="Rectangle 5"/>
          <p:cNvSpPr>
            <a:spLocks noGrp="1" noChangeArrowheads="1"/>
          </p:cNvSpPr>
          <p:nvPr>
            <p:ph type="body" idx="1"/>
          </p:nvPr>
        </p:nvSpPr>
        <p:spPr>
          <a:xfrm>
            <a:off x="2895600" y="1737360"/>
            <a:ext cx="9017000" cy="4648200"/>
          </a:xfrm>
        </p:spPr>
        <p:txBody>
          <a:bodyPr>
            <a:normAutofit fontScale="92500" lnSpcReduction="10000"/>
          </a:bodyPr>
          <a:lstStyle/>
          <a:p>
            <a:r>
              <a:rPr lang="en-US" sz="4000" dirty="0"/>
              <a:t>Rangelands are a kind of land </a:t>
            </a:r>
            <a:br>
              <a:rPr lang="en-US" sz="4000" dirty="0"/>
            </a:br>
            <a:r>
              <a:rPr lang="en-US" sz="4000" dirty="0"/>
              <a:t>	– not a specific land use.</a:t>
            </a:r>
          </a:p>
          <a:p>
            <a:pPr>
              <a:buNone/>
            </a:pPr>
            <a:endParaRPr lang="en-US" sz="4000" dirty="0"/>
          </a:p>
          <a:p>
            <a:r>
              <a:rPr lang="en-US" sz="4000" dirty="0"/>
              <a:t>Rangelands are inherently tied to grazing.</a:t>
            </a:r>
          </a:p>
          <a:p>
            <a:pPr marL="514350" lvl="1" indent="-314325">
              <a:buClr>
                <a:schemeClr val="accent2"/>
              </a:buClr>
              <a:buFont typeface="Arial" panose="020B0604020202020204" pitchFamily="34" charset="0"/>
              <a:buChar char="•"/>
            </a:pPr>
            <a:r>
              <a:rPr lang="en-US" sz="3600" dirty="0"/>
              <a:t>Grazing as an important ecological process on all rangeland.</a:t>
            </a:r>
          </a:p>
          <a:p>
            <a:pPr marL="514350" lvl="1" indent="-314325">
              <a:buClr>
                <a:schemeClr val="accent2"/>
              </a:buClr>
              <a:buFont typeface="Arial" panose="020B0604020202020204" pitchFamily="34" charset="0"/>
              <a:buChar char="•"/>
            </a:pPr>
            <a:r>
              <a:rPr lang="en-US" sz="3600" dirty="0"/>
              <a:t>But, not all rangelands are grazed by </a:t>
            </a:r>
            <a:r>
              <a:rPr lang="en-US" sz="3600" u="sng" dirty="0"/>
              <a:t>livestock</a:t>
            </a:r>
            <a:r>
              <a:rPr lang="en-US" sz="3600" dirty="0"/>
              <a:t>.</a:t>
            </a:r>
          </a:p>
          <a:p>
            <a:pPr marL="514350" lvl="1" indent="-314325">
              <a:buClr>
                <a:schemeClr val="accent2"/>
              </a:buClr>
              <a:buFont typeface="Arial" panose="020B0604020202020204" pitchFamily="34" charset="0"/>
              <a:buChar char="•"/>
            </a:pPr>
            <a:r>
              <a:rPr lang="en-US" sz="3600" dirty="0"/>
              <a:t>Grazing of domestic livestock affects more </a:t>
            </a:r>
            <a:br>
              <a:rPr lang="en-US" sz="3600" dirty="0"/>
            </a:br>
            <a:r>
              <a:rPr lang="en-US" sz="3600" dirty="0"/>
              <a:t>of the land surface than any other human activity.</a:t>
            </a:r>
          </a:p>
          <a:p>
            <a:pPr lvl="1"/>
            <a:endParaRPr lang="en-US" dirty="0"/>
          </a:p>
        </p:txBody>
      </p:sp>
      <p:grpSp>
        <p:nvGrpSpPr>
          <p:cNvPr id="5" name="Group 4">
            <a:extLst>
              <a:ext uri="{FF2B5EF4-FFF2-40B4-BE49-F238E27FC236}">
                <a16:creationId xmlns:a16="http://schemas.microsoft.com/office/drawing/2014/main" id="{E3DBD557-6788-43F6-A86E-D616682A66D7}"/>
              </a:ext>
            </a:extLst>
          </p:cNvPr>
          <p:cNvGrpSpPr/>
          <p:nvPr/>
        </p:nvGrpSpPr>
        <p:grpSpPr>
          <a:xfrm>
            <a:off x="666419" y="1905000"/>
            <a:ext cx="2071596" cy="4058216"/>
            <a:chOff x="6386605" y="1399892"/>
            <a:chExt cx="2071596" cy="4058216"/>
          </a:xfrm>
        </p:grpSpPr>
        <p:pic>
          <p:nvPicPr>
            <p:cNvPr id="3" name="Picture 2">
              <a:extLst>
                <a:ext uri="{FF2B5EF4-FFF2-40B4-BE49-F238E27FC236}">
                  <a16:creationId xmlns:a16="http://schemas.microsoft.com/office/drawing/2014/main" id="{C598083B-AE3B-4C73-90C7-F917FAD0FEC6}"/>
                </a:ext>
              </a:extLst>
            </p:cNvPr>
            <p:cNvPicPr>
              <a:picLocks noChangeAspect="1"/>
            </p:cNvPicPr>
            <p:nvPr/>
          </p:nvPicPr>
          <p:blipFill rotWithShape="1">
            <a:blip r:embed="rId3">
              <a:extLst>
                <a:ext uri="{28A0092B-C50C-407E-A947-70E740481C1C}">
                  <a14:useLocalDpi xmlns:a14="http://schemas.microsoft.com/office/drawing/2010/main" val="0"/>
                </a:ext>
              </a:extLst>
            </a:blip>
            <a:srcRect l="54766" r="11256"/>
            <a:stretch/>
          </p:blipFill>
          <p:spPr>
            <a:xfrm>
              <a:off x="6386605" y="1399892"/>
              <a:ext cx="2071595" cy="4058216"/>
            </a:xfrm>
            <a:prstGeom prst="rect">
              <a:avLst/>
            </a:prstGeom>
          </p:spPr>
        </p:pic>
        <p:sp>
          <p:nvSpPr>
            <p:cNvPr id="4" name="TextBox 3">
              <a:extLst>
                <a:ext uri="{FF2B5EF4-FFF2-40B4-BE49-F238E27FC236}">
                  <a16:creationId xmlns:a16="http://schemas.microsoft.com/office/drawing/2014/main" id="{5BE5AC08-A13E-4A93-9501-55F70B715838}"/>
                </a:ext>
              </a:extLst>
            </p:cNvPr>
            <p:cNvSpPr txBox="1"/>
            <p:nvPr/>
          </p:nvSpPr>
          <p:spPr>
            <a:xfrm>
              <a:off x="7446386" y="5227276"/>
              <a:ext cx="1011815" cy="230832"/>
            </a:xfrm>
            <a:prstGeom prst="rect">
              <a:avLst/>
            </a:prstGeom>
            <a:noFill/>
          </p:spPr>
          <p:txBody>
            <a:bodyPr wrap="none" rtlCol="0">
              <a:spAutoFit/>
            </a:bodyPr>
            <a:lstStyle/>
            <a:p>
              <a:r>
                <a:rPr lang="en-US" sz="900" dirty="0"/>
                <a:t>Vicki Frank(Flickr)</a:t>
              </a:r>
            </a:p>
          </p:txBody>
        </p:sp>
      </p:grpSp>
    </p:spTree>
    <p:extLst>
      <p:ext uri="{BB962C8B-B14F-4D97-AF65-F5344CB8AC3E}">
        <p14:creationId xmlns:p14="http://schemas.microsoft.com/office/powerpoint/2010/main" val="2939120432"/>
      </p:ext>
    </p:extLst>
  </p:cSld>
  <p:clrMapOvr>
    <a:masterClrMapping/>
  </p:clrMapOvr>
  <mc:AlternateContent xmlns:mc="http://schemas.openxmlformats.org/markup-compatibility/2006" xmlns:p14="http://schemas.microsoft.com/office/powerpoint/2010/main">
    <mc:Choice Requires="p14">
      <p:transition spd="slow" p14:dur="2000" advTm="51633"/>
    </mc:Choice>
    <mc:Fallback xmlns="">
      <p:transition spd="slow" advTm="5163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a:t>Grazing in United States</a:t>
            </a:r>
          </a:p>
        </p:txBody>
      </p:sp>
      <p:pic>
        <p:nvPicPr>
          <p:cNvPr id="30724" name="Picture 4" descr="scan000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52600" y="2005401"/>
            <a:ext cx="4426356" cy="4325883"/>
          </a:xfrm>
          <a:prstGeom prst="rect">
            <a:avLst/>
          </a:prstGeom>
          <a:noFill/>
        </p:spPr>
      </p:pic>
      <p:sp>
        <p:nvSpPr>
          <p:cNvPr id="30726" name="Text Box 6"/>
          <p:cNvSpPr txBox="1">
            <a:spLocks noChangeArrowheads="1"/>
          </p:cNvSpPr>
          <p:nvPr/>
        </p:nvSpPr>
        <p:spPr bwMode="auto">
          <a:xfrm>
            <a:off x="2109788" y="1759283"/>
            <a:ext cx="1825051" cy="369332"/>
          </a:xfrm>
          <a:prstGeom prst="rect">
            <a:avLst/>
          </a:prstGeom>
          <a:noFill/>
          <a:ln w="9525">
            <a:noFill/>
            <a:miter lim="800000"/>
            <a:headEnd/>
            <a:tailEnd/>
          </a:ln>
          <a:effectLst/>
        </p:spPr>
        <p:txBody>
          <a:bodyPr wrap="none">
            <a:spAutoFit/>
          </a:bodyPr>
          <a:lstStyle/>
          <a:p>
            <a:r>
              <a:rPr lang="en-US" b="1" dirty="0">
                <a:solidFill>
                  <a:schemeClr val="hlink"/>
                </a:solidFill>
              </a:rPr>
              <a:t>US Forest Service</a:t>
            </a:r>
          </a:p>
        </p:txBody>
      </p:sp>
      <p:pic>
        <p:nvPicPr>
          <p:cNvPr id="5" name="Picture 5" descr="scan0002(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488055" y="2056472"/>
            <a:ext cx="3657600" cy="4244332"/>
          </a:xfrm>
          <a:prstGeom prst="rect">
            <a:avLst/>
          </a:prstGeom>
          <a:noFill/>
        </p:spPr>
      </p:pic>
      <p:sp>
        <p:nvSpPr>
          <p:cNvPr id="6" name="Text Box 7"/>
          <p:cNvSpPr txBox="1">
            <a:spLocks noChangeArrowheads="1"/>
          </p:cNvSpPr>
          <p:nvPr/>
        </p:nvSpPr>
        <p:spPr bwMode="auto">
          <a:xfrm>
            <a:off x="6640455" y="1751672"/>
            <a:ext cx="2963504" cy="369332"/>
          </a:xfrm>
          <a:prstGeom prst="rect">
            <a:avLst/>
          </a:prstGeom>
          <a:noFill/>
          <a:ln w="9525">
            <a:noFill/>
            <a:miter lim="800000"/>
            <a:headEnd/>
            <a:tailEnd/>
          </a:ln>
          <a:effectLst/>
        </p:spPr>
        <p:txBody>
          <a:bodyPr wrap="none">
            <a:spAutoFit/>
          </a:bodyPr>
          <a:lstStyle/>
          <a:p>
            <a:r>
              <a:rPr lang="en-US" b="1" dirty="0">
                <a:solidFill>
                  <a:schemeClr val="hlink"/>
                </a:solidFill>
              </a:rPr>
              <a:t>Bureau of Land Management</a:t>
            </a:r>
          </a:p>
        </p:txBody>
      </p:sp>
      <p:sp>
        <p:nvSpPr>
          <p:cNvPr id="7" name="TextBox 6"/>
          <p:cNvSpPr txBox="1"/>
          <p:nvPr/>
        </p:nvSpPr>
        <p:spPr>
          <a:xfrm>
            <a:off x="7924800" y="6414659"/>
            <a:ext cx="1518364" cy="369332"/>
          </a:xfrm>
          <a:prstGeom prst="rect">
            <a:avLst/>
          </a:prstGeom>
          <a:noFill/>
        </p:spPr>
        <p:txBody>
          <a:bodyPr wrap="none" rtlCol="0">
            <a:spAutoFit/>
          </a:bodyPr>
          <a:lstStyle/>
          <a:p>
            <a:r>
              <a:rPr lang="en-US" dirty="0">
                <a:solidFill>
                  <a:schemeClr val="bg1"/>
                </a:solidFill>
              </a:rPr>
              <a:t>1935  to  1975</a:t>
            </a:r>
          </a:p>
        </p:txBody>
      </p:sp>
      <p:sp>
        <p:nvSpPr>
          <p:cNvPr id="8" name="TextBox 7"/>
          <p:cNvSpPr txBox="1"/>
          <p:nvPr/>
        </p:nvSpPr>
        <p:spPr>
          <a:xfrm>
            <a:off x="3127019" y="6414659"/>
            <a:ext cx="1518364" cy="369332"/>
          </a:xfrm>
          <a:prstGeom prst="rect">
            <a:avLst/>
          </a:prstGeom>
          <a:noFill/>
        </p:spPr>
        <p:txBody>
          <a:bodyPr wrap="none" rtlCol="0">
            <a:spAutoFit/>
          </a:bodyPr>
          <a:lstStyle/>
          <a:p>
            <a:r>
              <a:rPr lang="en-US" dirty="0">
                <a:solidFill>
                  <a:schemeClr val="bg1"/>
                </a:solidFill>
              </a:rPr>
              <a:t>1905  to  1975</a:t>
            </a:r>
          </a:p>
        </p:txBody>
      </p:sp>
    </p:spTree>
    <p:extLst>
      <p:ext uri="{BB962C8B-B14F-4D97-AF65-F5344CB8AC3E}">
        <p14:creationId xmlns:p14="http://schemas.microsoft.com/office/powerpoint/2010/main" val="2704336896"/>
      </p:ext>
    </p:extLst>
  </p:cSld>
  <p:clrMapOvr>
    <a:masterClrMapping/>
  </p:clrMapOvr>
  <mc:AlternateContent xmlns:mc="http://schemas.openxmlformats.org/markup-compatibility/2006" xmlns:p14="http://schemas.microsoft.com/office/powerpoint/2010/main">
    <mc:Choice Requires="p14">
      <p:transition spd="slow" p14:dur="2000" advTm="41726"/>
    </mc:Choice>
    <mc:Fallback xmlns="">
      <p:transition spd="slow" advTm="4172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rot="5400000">
            <a:off x="647700" y="3287712"/>
            <a:ext cx="4381500" cy="3810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p:cNvCxnSpPr/>
          <p:nvPr/>
        </p:nvCxnSpPr>
        <p:spPr>
          <a:xfrm>
            <a:off x="2832100" y="5459412"/>
            <a:ext cx="6959600" cy="12700"/>
          </a:xfrm>
          <a:prstGeom prst="line">
            <a:avLst/>
          </a:prstGeom>
        </p:spPr>
        <p:style>
          <a:lnRef idx="2">
            <a:schemeClr val="accent6"/>
          </a:lnRef>
          <a:fillRef idx="0">
            <a:schemeClr val="accent6"/>
          </a:fillRef>
          <a:effectRef idx="1">
            <a:schemeClr val="accent6"/>
          </a:effectRef>
          <a:fontRef idx="minor">
            <a:schemeClr val="tx1"/>
          </a:fontRef>
        </p:style>
      </p:cxnSp>
      <p:sp>
        <p:nvSpPr>
          <p:cNvPr id="18437" name="TextBox 13"/>
          <p:cNvSpPr txBox="1">
            <a:spLocks noChangeArrowheads="1"/>
          </p:cNvSpPr>
          <p:nvPr/>
        </p:nvSpPr>
        <p:spPr bwMode="auto">
          <a:xfrm>
            <a:off x="2895601" y="5522912"/>
            <a:ext cx="652743" cy="369332"/>
          </a:xfrm>
          <a:prstGeom prst="rect">
            <a:avLst/>
          </a:prstGeom>
          <a:noFill/>
          <a:ln w="9525">
            <a:noFill/>
            <a:miter lim="800000"/>
            <a:headEnd/>
            <a:tailEnd/>
          </a:ln>
        </p:spPr>
        <p:txBody>
          <a:bodyPr wrap="none">
            <a:spAutoFit/>
          </a:bodyPr>
          <a:lstStyle/>
          <a:p>
            <a:r>
              <a:rPr lang="en-US"/>
              <a:t>1900</a:t>
            </a:r>
          </a:p>
        </p:txBody>
      </p:sp>
      <p:sp>
        <p:nvSpPr>
          <p:cNvPr id="18438" name="TextBox 14"/>
          <p:cNvSpPr txBox="1">
            <a:spLocks noChangeArrowheads="1"/>
          </p:cNvSpPr>
          <p:nvPr/>
        </p:nvSpPr>
        <p:spPr bwMode="auto">
          <a:xfrm>
            <a:off x="9144001" y="5522912"/>
            <a:ext cx="652743" cy="369332"/>
          </a:xfrm>
          <a:prstGeom prst="rect">
            <a:avLst/>
          </a:prstGeom>
          <a:noFill/>
          <a:ln w="9525">
            <a:noFill/>
            <a:miter lim="800000"/>
            <a:headEnd/>
            <a:tailEnd/>
          </a:ln>
        </p:spPr>
        <p:txBody>
          <a:bodyPr wrap="none">
            <a:spAutoFit/>
          </a:bodyPr>
          <a:lstStyle/>
          <a:p>
            <a:r>
              <a:rPr lang="en-US"/>
              <a:t>2000</a:t>
            </a:r>
          </a:p>
        </p:txBody>
      </p:sp>
      <p:sp>
        <p:nvSpPr>
          <p:cNvPr id="18439" name="TextBox 15"/>
          <p:cNvSpPr txBox="1">
            <a:spLocks noChangeArrowheads="1"/>
          </p:cNvSpPr>
          <p:nvPr/>
        </p:nvSpPr>
        <p:spPr bwMode="auto">
          <a:xfrm>
            <a:off x="5702301" y="5522912"/>
            <a:ext cx="652743" cy="369332"/>
          </a:xfrm>
          <a:prstGeom prst="rect">
            <a:avLst/>
          </a:prstGeom>
          <a:noFill/>
          <a:ln w="9525">
            <a:noFill/>
            <a:miter lim="800000"/>
            <a:headEnd/>
            <a:tailEnd/>
          </a:ln>
        </p:spPr>
        <p:txBody>
          <a:bodyPr wrap="none">
            <a:spAutoFit/>
          </a:bodyPr>
          <a:lstStyle/>
          <a:p>
            <a:r>
              <a:rPr lang="en-US"/>
              <a:t>1950</a:t>
            </a:r>
          </a:p>
        </p:txBody>
      </p:sp>
      <p:sp>
        <p:nvSpPr>
          <p:cNvPr id="18440" name="TextBox 16"/>
          <p:cNvSpPr txBox="1">
            <a:spLocks noChangeArrowheads="1"/>
          </p:cNvSpPr>
          <p:nvPr/>
        </p:nvSpPr>
        <p:spPr bwMode="auto">
          <a:xfrm>
            <a:off x="2387600" y="1014412"/>
            <a:ext cx="418704" cy="369332"/>
          </a:xfrm>
          <a:prstGeom prst="rect">
            <a:avLst/>
          </a:prstGeom>
          <a:noFill/>
          <a:ln w="9525">
            <a:noFill/>
            <a:miter lim="800000"/>
            <a:headEnd/>
            <a:tailEnd/>
          </a:ln>
        </p:spPr>
        <p:txBody>
          <a:bodyPr wrap="none">
            <a:spAutoFit/>
          </a:bodyPr>
          <a:lstStyle/>
          <a:p>
            <a:r>
              <a:rPr lang="en-US"/>
              <a:t>35</a:t>
            </a:r>
          </a:p>
        </p:txBody>
      </p:sp>
      <p:sp>
        <p:nvSpPr>
          <p:cNvPr id="18441" name="TextBox 18"/>
          <p:cNvSpPr txBox="1">
            <a:spLocks noChangeArrowheads="1"/>
          </p:cNvSpPr>
          <p:nvPr/>
        </p:nvSpPr>
        <p:spPr bwMode="auto">
          <a:xfrm>
            <a:off x="2374900" y="2309812"/>
            <a:ext cx="418704" cy="369332"/>
          </a:xfrm>
          <a:prstGeom prst="rect">
            <a:avLst/>
          </a:prstGeom>
          <a:noFill/>
          <a:ln w="9525">
            <a:noFill/>
            <a:miter lim="800000"/>
            <a:headEnd/>
            <a:tailEnd/>
          </a:ln>
        </p:spPr>
        <p:txBody>
          <a:bodyPr wrap="none">
            <a:spAutoFit/>
          </a:bodyPr>
          <a:lstStyle/>
          <a:p>
            <a:r>
              <a:rPr lang="en-US"/>
              <a:t>25</a:t>
            </a:r>
          </a:p>
        </p:txBody>
      </p:sp>
      <p:sp>
        <p:nvSpPr>
          <p:cNvPr id="18442" name="TextBox 23"/>
          <p:cNvSpPr txBox="1">
            <a:spLocks noChangeArrowheads="1"/>
          </p:cNvSpPr>
          <p:nvPr/>
        </p:nvSpPr>
        <p:spPr bwMode="auto">
          <a:xfrm>
            <a:off x="2336800" y="3554412"/>
            <a:ext cx="418704" cy="369332"/>
          </a:xfrm>
          <a:prstGeom prst="rect">
            <a:avLst/>
          </a:prstGeom>
          <a:noFill/>
          <a:ln w="9525">
            <a:noFill/>
            <a:miter lim="800000"/>
            <a:headEnd/>
            <a:tailEnd/>
          </a:ln>
        </p:spPr>
        <p:txBody>
          <a:bodyPr wrap="none">
            <a:spAutoFit/>
          </a:bodyPr>
          <a:lstStyle/>
          <a:p>
            <a:r>
              <a:rPr lang="en-US"/>
              <a:t>15</a:t>
            </a:r>
          </a:p>
        </p:txBody>
      </p:sp>
      <p:sp>
        <p:nvSpPr>
          <p:cNvPr id="18443" name="TextBox 24"/>
          <p:cNvSpPr txBox="1">
            <a:spLocks noChangeArrowheads="1"/>
          </p:cNvSpPr>
          <p:nvPr/>
        </p:nvSpPr>
        <p:spPr bwMode="auto">
          <a:xfrm>
            <a:off x="2324100" y="4913312"/>
            <a:ext cx="418704" cy="369332"/>
          </a:xfrm>
          <a:prstGeom prst="rect">
            <a:avLst/>
          </a:prstGeom>
          <a:noFill/>
          <a:ln w="9525">
            <a:noFill/>
            <a:miter lim="800000"/>
            <a:headEnd/>
            <a:tailEnd/>
          </a:ln>
        </p:spPr>
        <p:txBody>
          <a:bodyPr wrap="none">
            <a:spAutoFit/>
          </a:bodyPr>
          <a:lstStyle/>
          <a:p>
            <a:r>
              <a:rPr lang="en-US"/>
              <a:t>05</a:t>
            </a:r>
          </a:p>
        </p:txBody>
      </p:sp>
      <p:sp>
        <p:nvSpPr>
          <p:cNvPr id="18444" name="TextBox 25"/>
          <p:cNvSpPr txBox="1">
            <a:spLocks noChangeArrowheads="1"/>
          </p:cNvSpPr>
          <p:nvPr/>
        </p:nvSpPr>
        <p:spPr bwMode="auto">
          <a:xfrm rot="-5400000">
            <a:off x="1284825" y="2894290"/>
            <a:ext cx="1832489" cy="369332"/>
          </a:xfrm>
          <a:prstGeom prst="rect">
            <a:avLst/>
          </a:prstGeom>
          <a:noFill/>
          <a:ln w="9525">
            <a:noFill/>
            <a:miter lim="800000"/>
            <a:headEnd/>
            <a:tailEnd/>
          </a:ln>
        </p:spPr>
        <p:txBody>
          <a:bodyPr wrap="none">
            <a:spAutoFit/>
          </a:bodyPr>
          <a:lstStyle/>
          <a:p>
            <a:r>
              <a:rPr lang="en-US"/>
              <a:t>Millions of AUM’s</a:t>
            </a:r>
          </a:p>
        </p:txBody>
      </p:sp>
      <p:sp>
        <p:nvSpPr>
          <p:cNvPr id="27" name="Freeform 26"/>
          <p:cNvSpPr/>
          <p:nvPr/>
        </p:nvSpPr>
        <p:spPr>
          <a:xfrm>
            <a:off x="2819400" y="1174750"/>
            <a:ext cx="7543800" cy="3167062"/>
          </a:xfrm>
          <a:custGeom>
            <a:avLst/>
            <a:gdLst>
              <a:gd name="connsiteX0" fmla="*/ 0 w 7124700"/>
              <a:gd name="connsiteY0" fmla="*/ 5330 h 2957479"/>
              <a:gd name="connsiteX1" fmla="*/ 622300 w 7124700"/>
              <a:gd name="connsiteY1" fmla="*/ 43430 h 2957479"/>
              <a:gd name="connsiteX2" fmla="*/ 647700 w 7124700"/>
              <a:gd name="connsiteY2" fmla="*/ 81530 h 2957479"/>
              <a:gd name="connsiteX3" fmla="*/ 685800 w 7124700"/>
              <a:gd name="connsiteY3" fmla="*/ 94230 h 2957479"/>
              <a:gd name="connsiteX4" fmla="*/ 723900 w 7124700"/>
              <a:gd name="connsiteY4" fmla="*/ 132330 h 2957479"/>
              <a:gd name="connsiteX5" fmla="*/ 812800 w 7124700"/>
              <a:gd name="connsiteY5" fmla="*/ 170430 h 2957479"/>
              <a:gd name="connsiteX6" fmla="*/ 850900 w 7124700"/>
              <a:gd name="connsiteY6" fmla="*/ 208530 h 2957479"/>
              <a:gd name="connsiteX7" fmla="*/ 876300 w 7124700"/>
              <a:gd name="connsiteY7" fmla="*/ 246630 h 2957479"/>
              <a:gd name="connsiteX8" fmla="*/ 914400 w 7124700"/>
              <a:gd name="connsiteY8" fmla="*/ 272030 h 2957479"/>
              <a:gd name="connsiteX9" fmla="*/ 927100 w 7124700"/>
              <a:gd name="connsiteY9" fmla="*/ 310130 h 2957479"/>
              <a:gd name="connsiteX10" fmla="*/ 965200 w 7124700"/>
              <a:gd name="connsiteY10" fmla="*/ 322830 h 2957479"/>
              <a:gd name="connsiteX11" fmla="*/ 1079500 w 7124700"/>
              <a:gd name="connsiteY11" fmla="*/ 360930 h 2957479"/>
              <a:gd name="connsiteX12" fmla="*/ 1155700 w 7124700"/>
              <a:gd name="connsiteY12" fmla="*/ 500630 h 2957479"/>
              <a:gd name="connsiteX13" fmla="*/ 1219200 w 7124700"/>
              <a:gd name="connsiteY13" fmla="*/ 576830 h 2957479"/>
              <a:gd name="connsiteX14" fmla="*/ 1257300 w 7124700"/>
              <a:gd name="connsiteY14" fmla="*/ 589530 h 2957479"/>
              <a:gd name="connsiteX15" fmla="*/ 1295400 w 7124700"/>
              <a:gd name="connsiteY15" fmla="*/ 614930 h 2957479"/>
              <a:gd name="connsiteX16" fmla="*/ 1308100 w 7124700"/>
              <a:gd name="connsiteY16" fmla="*/ 653030 h 2957479"/>
              <a:gd name="connsiteX17" fmla="*/ 1346200 w 7124700"/>
              <a:gd name="connsiteY17" fmla="*/ 665730 h 2957479"/>
              <a:gd name="connsiteX18" fmla="*/ 1384300 w 7124700"/>
              <a:gd name="connsiteY18" fmla="*/ 691130 h 2957479"/>
              <a:gd name="connsiteX19" fmla="*/ 1422400 w 7124700"/>
              <a:gd name="connsiteY19" fmla="*/ 703830 h 2957479"/>
              <a:gd name="connsiteX20" fmla="*/ 1460500 w 7124700"/>
              <a:gd name="connsiteY20" fmla="*/ 729230 h 2957479"/>
              <a:gd name="connsiteX21" fmla="*/ 1536700 w 7124700"/>
              <a:gd name="connsiteY21" fmla="*/ 741930 h 2957479"/>
              <a:gd name="connsiteX22" fmla="*/ 1574800 w 7124700"/>
              <a:gd name="connsiteY22" fmla="*/ 767330 h 2957479"/>
              <a:gd name="connsiteX23" fmla="*/ 1612900 w 7124700"/>
              <a:gd name="connsiteY23" fmla="*/ 780030 h 2957479"/>
              <a:gd name="connsiteX24" fmla="*/ 1638300 w 7124700"/>
              <a:gd name="connsiteY24" fmla="*/ 818130 h 2957479"/>
              <a:gd name="connsiteX25" fmla="*/ 1676400 w 7124700"/>
              <a:gd name="connsiteY25" fmla="*/ 856230 h 2957479"/>
              <a:gd name="connsiteX26" fmla="*/ 1727200 w 7124700"/>
              <a:gd name="connsiteY26" fmla="*/ 919730 h 2957479"/>
              <a:gd name="connsiteX27" fmla="*/ 1765300 w 7124700"/>
              <a:gd name="connsiteY27" fmla="*/ 995930 h 2957479"/>
              <a:gd name="connsiteX28" fmla="*/ 1828800 w 7124700"/>
              <a:gd name="connsiteY28" fmla="*/ 1072130 h 2957479"/>
              <a:gd name="connsiteX29" fmla="*/ 1866900 w 7124700"/>
              <a:gd name="connsiteY29" fmla="*/ 1148330 h 2957479"/>
              <a:gd name="connsiteX30" fmla="*/ 1879600 w 7124700"/>
              <a:gd name="connsiteY30" fmla="*/ 1186430 h 2957479"/>
              <a:gd name="connsiteX31" fmla="*/ 1917700 w 7124700"/>
              <a:gd name="connsiteY31" fmla="*/ 1199130 h 2957479"/>
              <a:gd name="connsiteX32" fmla="*/ 1955800 w 7124700"/>
              <a:gd name="connsiteY32" fmla="*/ 1224530 h 2957479"/>
              <a:gd name="connsiteX33" fmla="*/ 1993900 w 7124700"/>
              <a:gd name="connsiteY33" fmla="*/ 1237230 h 2957479"/>
              <a:gd name="connsiteX34" fmla="*/ 2032000 w 7124700"/>
              <a:gd name="connsiteY34" fmla="*/ 1262630 h 2957479"/>
              <a:gd name="connsiteX35" fmla="*/ 2108200 w 7124700"/>
              <a:gd name="connsiteY35" fmla="*/ 1300730 h 2957479"/>
              <a:gd name="connsiteX36" fmla="*/ 2171700 w 7124700"/>
              <a:gd name="connsiteY36" fmla="*/ 1376930 h 2957479"/>
              <a:gd name="connsiteX37" fmla="*/ 2184400 w 7124700"/>
              <a:gd name="connsiteY37" fmla="*/ 1415030 h 2957479"/>
              <a:gd name="connsiteX38" fmla="*/ 2247900 w 7124700"/>
              <a:gd name="connsiteY38" fmla="*/ 1491230 h 2957479"/>
              <a:gd name="connsiteX39" fmla="*/ 2286000 w 7124700"/>
              <a:gd name="connsiteY39" fmla="*/ 1567430 h 2957479"/>
              <a:gd name="connsiteX40" fmla="*/ 2298700 w 7124700"/>
              <a:gd name="connsiteY40" fmla="*/ 1605530 h 2957479"/>
              <a:gd name="connsiteX41" fmla="*/ 2324100 w 7124700"/>
              <a:gd name="connsiteY41" fmla="*/ 1643630 h 2957479"/>
              <a:gd name="connsiteX42" fmla="*/ 2336800 w 7124700"/>
              <a:gd name="connsiteY42" fmla="*/ 1681730 h 2957479"/>
              <a:gd name="connsiteX43" fmla="*/ 2400300 w 7124700"/>
              <a:gd name="connsiteY43" fmla="*/ 1757930 h 2957479"/>
              <a:gd name="connsiteX44" fmla="*/ 2413000 w 7124700"/>
              <a:gd name="connsiteY44" fmla="*/ 1796030 h 2957479"/>
              <a:gd name="connsiteX45" fmla="*/ 2489200 w 7124700"/>
              <a:gd name="connsiteY45" fmla="*/ 1846830 h 2957479"/>
              <a:gd name="connsiteX46" fmla="*/ 2527300 w 7124700"/>
              <a:gd name="connsiteY46" fmla="*/ 1872230 h 2957479"/>
              <a:gd name="connsiteX47" fmla="*/ 2603500 w 7124700"/>
              <a:gd name="connsiteY47" fmla="*/ 1910330 h 2957479"/>
              <a:gd name="connsiteX48" fmla="*/ 2628900 w 7124700"/>
              <a:gd name="connsiteY48" fmla="*/ 1961130 h 2957479"/>
              <a:gd name="connsiteX49" fmla="*/ 2641600 w 7124700"/>
              <a:gd name="connsiteY49" fmla="*/ 1999230 h 2957479"/>
              <a:gd name="connsiteX50" fmla="*/ 2717800 w 7124700"/>
              <a:gd name="connsiteY50" fmla="*/ 2037330 h 2957479"/>
              <a:gd name="connsiteX51" fmla="*/ 2755900 w 7124700"/>
              <a:gd name="connsiteY51" fmla="*/ 2062730 h 2957479"/>
              <a:gd name="connsiteX52" fmla="*/ 2794000 w 7124700"/>
              <a:gd name="connsiteY52" fmla="*/ 2075430 h 2957479"/>
              <a:gd name="connsiteX53" fmla="*/ 2832100 w 7124700"/>
              <a:gd name="connsiteY53" fmla="*/ 2100830 h 2957479"/>
              <a:gd name="connsiteX54" fmla="*/ 2908300 w 7124700"/>
              <a:gd name="connsiteY54" fmla="*/ 2113530 h 2957479"/>
              <a:gd name="connsiteX55" fmla="*/ 3009900 w 7124700"/>
              <a:gd name="connsiteY55" fmla="*/ 2138930 h 2957479"/>
              <a:gd name="connsiteX56" fmla="*/ 3086100 w 7124700"/>
              <a:gd name="connsiteY56" fmla="*/ 2177030 h 2957479"/>
              <a:gd name="connsiteX57" fmla="*/ 3124200 w 7124700"/>
              <a:gd name="connsiteY57" fmla="*/ 2189730 h 2957479"/>
              <a:gd name="connsiteX58" fmla="*/ 3162300 w 7124700"/>
              <a:gd name="connsiteY58" fmla="*/ 2215130 h 2957479"/>
              <a:gd name="connsiteX59" fmla="*/ 3200400 w 7124700"/>
              <a:gd name="connsiteY59" fmla="*/ 2227830 h 2957479"/>
              <a:gd name="connsiteX60" fmla="*/ 3238500 w 7124700"/>
              <a:gd name="connsiteY60" fmla="*/ 2253230 h 2957479"/>
              <a:gd name="connsiteX61" fmla="*/ 3276600 w 7124700"/>
              <a:gd name="connsiteY61" fmla="*/ 2265930 h 2957479"/>
              <a:gd name="connsiteX62" fmla="*/ 3327400 w 7124700"/>
              <a:gd name="connsiteY62" fmla="*/ 2291330 h 2957479"/>
              <a:gd name="connsiteX63" fmla="*/ 3390900 w 7124700"/>
              <a:gd name="connsiteY63" fmla="*/ 2304030 h 2957479"/>
              <a:gd name="connsiteX64" fmla="*/ 3708400 w 7124700"/>
              <a:gd name="connsiteY64" fmla="*/ 2329430 h 2957479"/>
              <a:gd name="connsiteX65" fmla="*/ 3771900 w 7124700"/>
              <a:gd name="connsiteY65" fmla="*/ 2342130 h 2957479"/>
              <a:gd name="connsiteX66" fmla="*/ 3810000 w 7124700"/>
              <a:gd name="connsiteY66" fmla="*/ 2367530 h 2957479"/>
              <a:gd name="connsiteX67" fmla="*/ 3886200 w 7124700"/>
              <a:gd name="connsiteY67" fmla="*/ 2380230 h 2957479"/>
              <a:gd name="connsiteX68" fmla="*/ 4000500 w 7124700"/>
              <a:gd name="connsiteY68" fmla="*/ 2418330 h 2957479"/>
              <a:gd name="connsiteX69" fmla="*/ 4089400 w 7124700"/>
              <a:gd name="connsiteY69" fmla="*/ 2481830 h 2957479"/>
              <a:gd name="connsiteX70" fmla="*/ 4152900 w 7124700"/>
              <a:gd name="connsiteY70" fmla="*/ 2494530 h 2957479"/>
              <a:gd name="connsiteX71" fmla="*/ 4191000 w 7124700"/>
              <a:gd name="connsiteY71" fmla="*/ 2519930 h 2957479"/>
              <a:gd name="connsiteX72" fmla="*/ 4229100 w 7124700"/>
              <a:gd name="connsiteY72" fmla="*/ 2532630 h 2957479"/>
              <a:gd name="connsiteX73" fmla="*/ 4508500 w 7124700"/>
              <a:gd name="connsiteY73" fmla="*/ 2570730 h 2957479"/>
              <a:gd name="connsiteX74" fmla="*/ 4724400 w 7124700"/>
              <a:gd name="connsiteY74" fmla="*/ 2596130 h 2957479"/>
              <a:gd name="connsiteX75" fmla="*/ 4800600 w 7124700"/>
              <a:gd name="connsiteY75" fmla="*/ 2646930 h 2957479"/>
              <a:gd name="connsiteX76" fmla="*/ 4838700 w 7124700"/>
              <a:gd name="connsiteY76" fmla="*/ 2672330 h 2957479"/>
              <a:gd name="connsiteX77" fmla="*/ 4991100 w 7124700"/>
              <a:gd name="connsiteY77" fmla="*/ 2710430 h 2957479"/>
              <a:gd name="connsiteX78" fmla="*/ 5029200 w 7124700"/>
              <a:gd name="connsiteY78" fmla="*/ 2723130 h 2957479"/>
              <a:gd name="connsiteX79" fmla="*/ 5067300 w 7124700"/>
              <a:gd name="connsiteY79" fmla="*/ 2748530 h 2957479"/>
              <a:gd name="connsiteX80" fmla="*/ 5143500 w 7124700"/>
              <a:gd name="connsiteY80" fmla="*/ 2761230 h 2957479"/>
              <a:gd name="connsiteX81" fmla="*/ 5232400 w 7124700"/>
              <a:gd name="connsiteY81" fmla="*/ 2786630 h 2957479"/>
              <a:gd name="connsiteX82" fmla="*/ 5295900 w 7124700"/>
              <a:gd name="connsiteY82" fmla="*/ 2799330 h 2957479"/>
              <a:gd name="connsiteX83" fmla="*/ 5334000 w 7124700"/>
              <a:gd name="connsiteY83" fmla="*/ 2824730 h 2957479"/>
              <a:gd name="connsiteX84" fmla="*/ 5372100 w 7124700"/>
              <a:gd name="connsiteY84" fmla="*/ 2837430 h 2957479"/>
              <a:gd name="connsiteX85" fmla="*/ 5956300 w 7124700"/>
              <a:gd name="connsiteY85" fmla="*/ 2824730 h 2957479"/>
              <a:gd name="connsiteX86" fmla="*/ 6108700 w 7124700"/>
              <a:gd name="connsiteY86" fmla="*/ 2837430 h 2957479"/>
              <a:gd name="connsiteX87" fmla="*/ 6515100 w 7124700"/>
              <a:gd name="connsiteY87" fmla="*/ 2862830 h 2957479"/>
              <a:gd name="connsiteX88" fmla="*/ 6591300 w 7124700"/>
              <a:gd name="connsiteY88" fmla="*/ 2900930 h 2957479"/>
              <a:gd name="connsiteX89" fmla="*/ 6756400 w 7124700"/>
              <a:gd name="connsiteY89" fmla="*/ 2913630 h 2957479"/>
              <a:gd name="connsiteX90" fmla="*/ 6794500 w 7124700"/>
              <a:gd name="connsiteY90" fmla="*/ 2939030 h 2957479"/>
              <a:gd name="connsiteX91" fmla="*/ 7124700 w 7124700"/>
              <a:gd name="connsiteY91" fmla="*/ 2951730 h 2957479"/>
              <a:gd name="connsiteX0" fmla="*/ 0 w 7200900"/>
              <a:gd name="connsiteY0" fmla="*/ 779741 h 2957479"/>
              <a:gd name="connsiteX1" fmla="*/ 698500 w 7200900"/>
              <a:gd name="connsiteY1" fmla="*/ 43430 h 2957479"/>
              <a:gd name="connsiteX2" fmla="*/ 723900 w 7200900"/>
              <a:gd name="connsiteY2" fmla="*/ 81530 h 2957479"/>
              <a:gd name="connsiteX3" fmla="*/ 762000 w 7200900"/>
              <a:gd name="connsiteY3" fmla="*/ 94230 h 2957479"/>
              <a:gd name="connsiteX4" fmla="*/ 800100 w 7200900"/>
              <a:gd name="connsiteY4" fmla="*/ 132330 h 2957479"/>
              <a:gd name="connsiteX5" fmla="*/ 889000 w 7200900"/>
              <a:gd name="connsiteY5" fmla="*/ 170430 h 2957479"/>
              <a:gd name="connsiteX6" fmla="*/ 927100 w 7200900"/>
              <a:gd name="connsiteY6" fmla="*/ 208530 h 2957479"/>
              <a:gd name="connsiteX7" fmla="*/ 952500 w 7200900"/>
              <a:gd name="connsiteY7" fmla="*/ 246630 h 2957479"/>
              <a:gd name="connsiteX8" fmla="*/ 990600 w 7200900"/>
              <a:gd name="connsiteY8" fmla="*/ 272030 h 2957479"/>
              <a:gd name="connsiteX9" fmla="*/ 1003300 w 7200900"/>
              <a:gd name="connsiteY9" fmla="*/ 310130 h 2957479"/>
              <a:gd name="connsiteX10" fmla="*/ 1041400 w 7200900"/>
              <a:gd name="connsiteY10" fmla="*/ 322830 h 2957479"/>
              <a:gd name="connsiteX11" fmla="*/ 1155700 w 7200900"/>
              <a:gd name="connsiteY11" fmla="*/ 360930 h 2957479"/>
              <a:gd name="connsiteX12" fmla="*/ 1231900 w 7200900"/>
              <a:gd name="connsiteY12" fmla="*/ 500630 h 2957479"/>
              <a:gd name="connsiteX13" fmla="*/ 1295400 w 7200900"/>
              <a:gd name="connsiteY13" fmla="*/ 576830 h 2957479"/>
              <a:gd name="connsiteX14" fmla="*/ 1333500 w 7200900"/>
              <a:gd name="connsiteY14" fmla="*/ 589530 h 2957479"/>
              <a:gd name="connsiteX15" fmla="*/ 1371600 w 7200900"/>
              <a:gd name="connsiteY15" fmla="*/ 614930 h 2957479"/>
              <a:gd name="connsiteX16" fmla="*/ 1384300 w 7200900"/>
              <a:gd name="connsiteY16" fmla="*/ 653030 h 2957479"/>
              <a:gd name="connsiteX17" fmla="*/ 1422400 w 7200900"/>
              <a:gd name="connsiteY17" fmla="*/ 665730 h 2957479"/>
              <a:gd name="connsiteX18" fmla="*/ 1460500 w 7200900"/>
              <a:gd name="connsiteY18" fmla="*/ 691130 h 2957479"/>
              <a:gd name="connsiteX19" fmla="*/ 1498600 w 7200900"/>
              <a:gd name="connsiteY19" fmla="*/ 703830 h 2957479"/>
              <a:gd name="connsiteX20" fmla="*/ 1536700 w 7200900"/>
              <a:gd name="connsiteY20" fmla="*/ 729230 h 2957479"/>
              <a:gd name="connsiteX21" fmla="*/ 1612900 w 7200900"/>
              <a:gd name="connsiteY21" fmla="*/ 741930 h 2957479"/>
              <a:gd name="connsiteX22" fmla="*/ 1651000 w 7200900"/>
              <a:gd name="connsiteY22" fmla="*/ 767330 h 2957479"/>
              <a:gd name="connsiteX23" fmla="*/ 1689100 w 7200900"/>
              <a:gd name="connsiteY23" fmla="*/ 780030 h 2957479"/>
              <a:gd name="connsiteX24" fmla="*/ 1714500 w 7200900"/>
              <a:gd name="connsiteY24" fmla="*/ 818130 h 2957479"/>
              <a:gd name="connsiteX25" fmla="*/ 1752600 w 7200900"/>
              <a:gd name="connsiteY25" fmla="*/ 856230 h 2957479"/>
              <a:gd name="connsiteX26" fmla="*/ 1803400 w 7200900"/>
              <a:gd name="connsiteY26" fmla="*/ 919730 h 2957479"/>
              <a:gd name="connsiteX27" fmla="*/ 1841500 w 7200900"/>
              <a:gd name="connsiteY27" fmla="*/ 995930 h 2957479"/>
              <a:gd name="connsiteX28" fmla="*/ 1905000 w 7200900"/>
              <a:gd name="connsiteY28" fmla="*/ 1072130 h 2957479"/>
              <a:gd name="connsiteX29" fmla="*/ 1943100 w 7200900"/>
              <a:gd name="connsiteY29" fmla="*/ 1148330 h 2957479"/>
              <a:gd name="connsiteX30" fmla="*/ 1955800 w 7200900"/>
              <a:gd name="connsiteY30" fmla="*/ 1186430 h 2957479"/>
              <a:gd name="connsiteX31" fmla="*/ 1993900 w 7200900"/>
              <a:gd name="connsiteY31" fmla="*/ 1199130 h 2957479"/>
              <a:gd name="connsiteX32" fmla="*/ 2032000 w 7200900"/>
              <a:gd name="connsiteY32" fmla="*/ 1224530 h 2957479"/>
              <a:gd name="connsiteX33" fmla="*/ 2070100 w 7200900"/>
              <a:gd name="connsiteY33" fmla="*/ 1237230 h 2957479"/>
              <a:gd name="connsiteX34" fmla="*/ 2108200 w 7200900"/>
              <a:gd name="connsiteY34" fmla="*/ 1262630 h 2957479"/>
              <a:gd name="connsiteX35" fmla="*/ 2184400 w 7200900"/>
              <a:gd name="connsiteY35" fmla="*/ 1300730 h 2957479"/>
              <a:gd name="connsiteX36" fmla="*/ 2247900 w 7200900"/>
              <a:gd name="connsiteY36" fmla="*/ 1376930 h 2957479"/>
              <a:gd name="connsiteX37" fmla="*/ 2260600 w 7200900"/>
              <a:gd name="connsiteY37" fmla="*/ 1415030 h 2957479"/>
              <a:gd name="connsiteX38" fmla="*/ 2324100 w 7200900"/>
              <a:gd name="connsiteY38" fmla="*/ 1491230 h 2957479"/>
              <a:gd name="connsiteX39" fmla="*/ 2362200 w 7200900"/>
              <a:gd name="connsiteY39" fmla="*/ 1567430 h 2957479"/>
              <a:gd name="connsiteX40" fmla="*/ 2374900 w 7200900"/>
              <a:gd name="connsiteY40" fmla="*/ 1605530 h 2957479"/>
              <a:gd name="connsiteX41" fmla="*/ 2400300 w 7200900"/>
              <a:gd name="connsiteY41" fmla="*/ 1643630 h 2957479"/>
              <a:gd name="connsiteX42" fmla="*/ 2413000 w 7200900"/>
              <a:gd name="connsiteY42" fmla="*/ 1681730 h 2957479"/>
              <a:gd name="connsiteX43" fmla="*/ 2476500 w 7200900"/>
              <a:gd name="connsiteY43" fmla="*/ 1757930 h 2957479"/>
              <a:gd name="connsiteX44" fmla="*/ 2489200 w 7200900"/>
              <a:gd name="connsiteY44" fmla="*/ 1796030 h 2957479"/>
              <a:gd name="connsiteX45" fmla="*/ 2565400 w 7200900"/>
              <a:gd name="connsiteY45" fmla="*/ 1846830 h 2957479"/>
              <a:gd name="connsiteX46" fmla="*/ 2603500 w 7200900"/>
              <a:gd name="connsiteY46" fmla="*/ 1872230 h 2957479"/>
              <a:gd name="connsiteX47" fmla="*/ 2679700 w 7200900"/>
              <a:gd name="connsiteY47" fmla="*/ 1910330 h 2957479"/>
              <a:gd name="connsiteX48" fmla="*/ 2705100 w 7200900"/>
              <a:gd name="connsiteY48" fmla="*/ 1961130 h 2957479"/>
              <a:gd name="connsiteX49" fmla="*/ 2717800 w 7200900"/>
              <a:gd name="connsiteY49" fmla="*/ 1999230 h 2957479"/>
              <a:gd name="connsiteX50" fmla="*/ 2794000 w 7200900"/>
              <a:gd name="connsiteY50" fmla="*/ 2037330 h 2957479"/>
              <a:gd name="connsiteX51" fmla="*/ 2832100 w 7200900"/>
              <a:gd name="connsiteY51" fmla="*/ 2062730 h 2957479"/>
              <a:gd name="connsiteX52" fmla="*/ 2870200 w 7200900"/>
              <a:gd name="connsiteY52" fmla="*/ 2075430 h 2957479"/>
              <a:gd name="connsiteX53" fmla="*/ 2908300 w 7200900"/>
              <a:gd name="connsiteY53" fmla="*/ 2100830 h 2957479"/>
              <a:gd name="connsiteX54" fmla="*/ 2984500 w 7200900"/>
              <a:gd name="connsiteY54" fmla="*/ 2113530 h 2957479"/>
              <a:gd name="connsiteX55" fmla="*/ 3086100 w 7200900"/>
              <a:gd name="connsiteY55" fmla="*/ 2138930 h 2957479"/>
              <a:gd name="connsiteX56" fmla="*/ 3162300 w 7200900"/>
              <a:gd name="connsiteY56" fmla="*/ 2177030 h 2957479"/>
              <a:gd name="connsiteX57" fmla="*/ 3200400 w 7200900"/>
              <a:gd name="connsiteY57" fmla="*/ 2189730 h 2957479"/>
              <a:gd name="connsiteX58" fmla="*/ 3238500 w 7200900"/>
              <a:gd name="connsiteY58" fmla="*/ 2215130 h 2957479"/>
              <a:gd name="connsiteX59" fmla="*/ 3276600 w 7200900"/>
              <a:gd name="connsiteY59" fmla="*/ 2227830 h 2957479"/>
              <a:gd name="connsiteX60" fmla="*/ 3314700 w 7200900"/>
              <a:gd name="connsiteY60" fmla="*/ 2253230 h 2957479"/>
              <a:gd name="connsiteX61" fmla="*/ 3352800 w 7200900"/>
              <a:gd name="connsiteY61" fmla="*/ 2265930 h 2957479"/>
              <a:gd name="connsiteX62" fmla="*/ 3403600 w 7200900"/>
              <a:gd name="connsiteY62" fmla="*/ 2291330 h 2957479"/>
              <a:gd name="connsiteX63" fmla="*/ 3467100 w 7200900"/>
              <a:gd name="connsiteY63" fmla="*/ 2304030 h 2957479"/>
              <a:gd name="connsiteX64" fmla="*/ 3784600 w 7200900"/>
              <a:gd name="connsiteY64" fmla="*/ 2329430 h 2957479"/>
              <a:gd name="connsiteX65" fmla="*/ 3848100 w 7200900"/>
              <a:gd name="connsiteY65" fmla="*/ 2342130 h 2957479"/>
              <a:gd name="connsiteX66" fmla="*/ 3886200 w 7200900"/>
              <a:gd name="connsiteY66" fmla="*/ 2367530 h 2957479"/>
              <a:gd name="connsiteX67" fmla="*/ 3962400 w 7200900"/>
              <a:gd name="connsiteY67" fmla="*/ 2380230 h 2957479"/>
              <a:gd name="connsiteX68" fmla="*/ 4076700 w 7200900"/>
              <a:gd name="connsiteY68" fmla="*/ 2418330 h 2957479"/>
              <a:gd name="connsiteX69" fmla="*/ 4165600 w 7200900"/>
              <a:gd name="connsiteY69" fmla="*/ 2481830 h 2957479"/>
              <a:gd name="connsiteX70" fmla="*/ 4229100 w 7200900"/>
              <a:gd name="connsiteY70" fmla="*/ 2494530 h 2957479"/>
              <a:gd name="connsiteX71" fmla="*/ 4267200 w 7200900"/>
              <a:gd name="connsiteY71" fmla="*/ 2519930 h 2957479"/>
              <a:gd name="connsiteX72" fmla="*/ 4305300 w 7200900"/>
              <a:gd name="connsiteY72" fmla="*/ 2532630 h 2957479"/>
              <a:gd name="connsiteX73" fmla="*/ 4584700 w 7200900"/>
              <a:gd name="connsiteY73" fmla="*/ 2570730 h 2957479"/>
              <a:gd name="connsiteX74" fmla="*/ 4800600 w 7200900"/>
              <a:gd name="connsiteY74" fmla="*/ 2596130 h 2957479"/>
              <a:gd name="connsiteX75" fmla="*/ 4876800 w 7200900"/>
              <a:gd name="connsiteY75" fmla="*/ 2646930 h 2957479"/>
              <a:gd name="connsiteX76" fmla="*/ 4914900 w 7200900"/>
              <a:gd name="connsiteY76" fmla="*/ 2672330 h 2957479"/>
              <a:gd name="connsiteX77" fmla="*/ 5067300 w 7200900"/>
              <a:gd name="connsiteY77" fmla="*/ 2710430 h 2957479"/>
              <a:gd name="connsiteX78" fmla="*/ 5105400 w 7200900"/>
              <a:gd name="connsiteY78" fmla="*/ 2723130 h 2957479"/>
              <a:gd name="connsiteX79" fmla="*/ 5143500 w 7200900"/>
              <a:gd name="connsiteY79" fmla="*/ 2748530 h 2957479"/>
              <a:gd name="connsiteX80" fmla="*/ 5219700 w 7200900"/>
              <a:gd name="connsiteY80" fmla="*/ 2761230 h 2957479"/>
              <a:gd name="connsiteX81" fmla="*/ 5308600 w 7200900"/>
              <a:gd name="connsiteY81" fmla="*/ 2786630 h 2957479"/>
              <a:gd name="connsiteX82" fmla="*/ 5372100 w 7200900"/>
              <a:gd name="connsiteY82" fmla="*/ 2799330 h 2957479"/>
              <a:gd name="connsiteX83" fmla="*/ 5410200 w 7200900"/>
              <a:gd name="connsiteY83" fmla="*/ 2824730 h 2957479"/>
              <a:gd name="connsiteX84" fmla="*/ 5448300 w 7200900"/>
              <a:gd name="connsiteY84" fmla="*/ 2837430 h 2957479"/>
              <a:gd name="connsiteX85" fmla="*/ 6032500 w 7200900"/>
              <a:gd name="connsiteY85" fmla="*/ 2824730 h 2957479"/>
              <a:gd name="connsiteX86" fmla="*/ 6184900 w 7200900"/>
              <a:gd name="connsiteY86" fmla="*/ 2837430 h 2957479"/>
              <a:gd name="connsiteX87" fmla="*/ 6591300 w 7200900"/>
              <a:gd name="connsiteY87" fmla="*/ 2862830 h 2957479"/>
              <a:gd name="connsiteX88" fmla="*/ 6667500 w 7200900"/>
              <a:gd name="connsiteY88" fmla="*/ 2900930 h 2957479"/>
              <a:gd name="connsiteX89" fmla="*/ 6832600 w 7200900"/>
              <a:gd name="connsiteY89" fmla="*/ 2913630 h 2957479"/>
              <a:gd name="connsiteX90" fmla="*/ 6870700 w 7200900"/>
              <a:gd name="connsiteY90" fmla="*/ 2939030 h 2957479"/>
              <a:gd name="connsiteX91" fmla="*/ 7200900 w 7200900"/>
              <a:gd name="connsiteY91" fmla="*/ 2951730 h 2957479"/>
              <a:gd name="connsiteX0" fmla="*/ 0 w 7543800"/>
              <a:gd name="connsiteY0" fmla="*/ 779741 h 3068211"/>
              <a:gd name="connsiteX1" fmla="*/ 698500 w 7543800"/>
              <a:gd name="connsiteY1" fmla="*/ 43430 h 3068211"/>
              <a:gd name="connsiteX2" fmla="*/ 723900 w 7543800"/>
              <a:gd name="connsiteY2" fmla="*/ 81530 h 3068211"/>
              <a:gd name="connsiteX3" fmla="*/ 762000 w 7543800"/>
              <a:gd name="connsiteY3" fmla="*/ 94230 h 3068211"/>
              <a:gd name="connsiteX4" fmla="*/ 800100 w 7543800"/>
              <a:gd name="connsiteY4" fmla="*/ 132330 h 3068211"/>
              <a:gd name="connsiteX5" fmla="*/ 889000 w 7543800"/>
              <a:gd name="connsiteY5" fmla="*/ 170430 h 3068211"/>
              <a:gd name="connsiteX6" fmla="*/ 927100 w 7543800"/>
              <a:gd name="connsiteY6" fmla="*/ 208530 h 3068211"/>
              <a:gd name="connsiteX7" fmla="*/ 952500 w 7543800"/>
              <a:gd name="connsiteY7" fmla="*/ 246630 h 3068211"/>
              <a:gd name="connsiteX8" fmla="*/ 990600 w 7543800"/>
              <a:gd name="connsiteY8" fmla="*/ 272030 h 3068211"/>
              <a:gd name="connsiteX9" fmla="*/ 1003300 w 7543800"/>
              <a:gd name="connsiteY9" fmla="*/ 310130 h 3068211"/>
              <a:gd name="connsiteX10" fmla="*/ 1041400 w 7543800"/>
              <a:gd name="connsiteY10" fmla="*/ 322830 h 3068211"/>
              <a:gd name="connsiteX11" fmla="*/ 1155700 w 7543800"/>
              <a:gd name="connsiteY11" fmla="*/ 360930 h 3068211"/>
              <a:gd name="connsiteX12" fmla="*/ 1231900 w 7543800"/>
              <a:gd name="connsiteY12" fmla="*/ 500630 h 3068211"/>
              <a:gd name="connsiteX13" fmla="*/ 1295400 w 7543800"/>
              <a:gd name="connsiteY13" fmla="*/ 576830 h 3068211"/>
              <a:gd name="connsiteX14" fmla="*/ 1333500 w 7543800"/>
              <a:gd name="connsiteY14" fmla="*/ 589530 h 3068211"/>
              <a:gd name="connsiteX15" fmla="*/ 1371600 w 7543800"/>
              <a:gd name="connsiteY15" fmla="*/ 614930 h 3068211"/>
              <a:gd name="connsiteX16" fmla="*/ 1384300 w 7543800"/>
              <a:gd name="connsiteY16" fmla="*/ 653030 h 3068211"/>
              <a:gd name="connsiteX17" fmla="*/ 1422400 w 7543800"/>
              <a:gd name="connsiteY17" fmla="*/ 665730 h 3068211"/>
              <a:gd name="connsiteX18" fmla="*/ 1460500 w 7543800"/>
              <a:gd name="connsiteY18" fmla="*/ 691130 h 3068211"/>
              <a:gd name="connsiteX19" fmla="*/ 1498600 w 7543800"/>
              <a:gd name="connsiteY19" fmla="*/ 703830 h 3068211"/>
              <a:gd name="connsiteX20" fmla="*/ 1536700 w 7543800"/>
              <a:gd name="connsiteY20" fmla="*/ 729230 h 3068211"/>
              <a:gd name="connsiteX21" fmla="*/ 1612900 w 7543800"/>
              <a:gd name="connsiteY21" fmla="*/ 741930 h 3068211"/>
              <a:gd name="connsiteX22" fmla="*/ 1651000 w 7543800"/>
              <a:gd name="connsiteY22" fmla="*/ 767330 h 3068211"/>
              <a:gd name="connsiteX23" fmla="*/ 1689100 w 7543800"/>
              <a:gd name="connsiteY23" fmla="*/ 780030 h 3068211"/>
              <a:gd name="connsiteX24" fmla="*/ 1714500 w 7543800"/>
              <a:gd name="connsiteY24" fmla="*/ 818130 h 3068211"/>
              <a:gd name="connsiteX25" fmla="*/ 1752600 w 7543800"/>
              <a:gd name="connsiteY25" fmla="*/ 856230 h 3068211"/>
              <a:gd name="connsiteX26" fmla="*/ 1803400 w 7543800"/>
              <a:gd name="connsiteY26" fmla="*/ 919730 h 3068211"/>
              <a:gd name="connsiteX27" fmla="*/ 1841500 w 7543800"/>
              <a:gd name="connsiteY27" fmla="*/ 995930 h 3068211"/>
              <a:gd name="connsiteX28" fmla="*/ 1905000 w 7543800"/>
              <a:gd name="connsiteY28" fmla="*/ 1072130 h 3068211"/>
              <a:gd name="connsiteX29" fmla="*/ 1943100 w 7543800"/>
              <a:gd name="connsiteY29" fmla="*/ 1148330 h 3068211"/>
              <a:gd name="connsiteX30" fmla="*/ 1955800 w 7543800"/>
              <a:gd name="connsiteY30" fmla="*/ 1186430 h 3068211"/>
              <a:gd name="connsiteX31" fmla="*/ 1993900 w 7543800"/>
              <a:gd name="connsiteY31" fmla="*/ 1199130 h 3068211"/>
              <a:gd name="connsiteX32" fmla="*/ 2032000 w 7543800"/>
              <a:gd name="connsiteY32" fmla="*/ 1224530 h 3068211"/>
              <a:gd name="connsiteX33" fmla="*/ 2070100 w 7543800"/>
              <a:gd name="connsiteY33" fmla="*/ 1237230 h 3068211"/>
              <a:gd name="connsiteX34" fmla="*/ 2108200 w 7543800"/>
              <a:gd name="connsiteY34" fmla="*/ 1262630 h 3068211"/>
              <a:gd name="connsiteX35" fmla="*/ 2184400 w 7543800"/>
              <a:gd name="connsiteY35" fmla="*/ 1300730 h 3068211"/>
              <a:gd name="connsiteX36" fmla="*/ 2247900 w 7543800"/>
              <a:gd name="connsiteY36" fmla="*/ 1376930 h 3068211"/>
              <a:gd name="connsiteX37" fmla="*/ 2260600 w 7543800"/>
              <a:gd name="connsiteY37" fmla="*/ 1415030 h 3068211"/>
              <a:gd name="connsiteX38" fmla="*/ 2324100 w 7543800"/>
              <a:gd name="connsiteY38" fmla="*/ 1491230 h 3068211"/>
              <a:gd name="connsiteX39" fmla="*/ 2362200 w 7543800"/>
              <a:gd name="connsiteY39" fmla="*/ 1567430 h 3068211"/>
              <a:gd name="connsiteX40" fmla="*/ 2374900 w 7543800"/>
              <a:gd name="connsiteY40" fmla="*/ 1605530 h 3068211"/>
              <a:gd name="connsiteX41" fmla="*/ 2400300 w 7543800"/>
              <a:gd name="connsiteY41" fmla="*/ 1643630 h 3068211"/>
              <a:gd name="connsiteX42" fmla="*/ 2413000 w 7543800"/>
              <a:gd name="connsiteY42" fmla="*/ 1681730 h 3068211"/>
              <a:gd name="connsiteX43" fmla="*/ 2476500 w 7543800"/>
              <a:gd name="connsiteY43" fmla="*/ 1757930 h 3068211"/>
              <a:gd name="connsiteX44" fmla="*/ 2489200 w 7543800"/>
              <a:gd name="connsiteY44" fmla="*/ 1796030 h 3068211"/>
              <a:gd name="connsiteX45" fmla="*/ 2565400 w 7543800"/>
              <a:gd name="connsiteY45" fmla="*/ 1846830 h 3068211"/>
              <a:gd name="connsiteX46" fmla="*/ 2603500 w 7543800"/>
              <a:gd name="connsiteY46" fmla="*/ 1872230 h 3068211"/>
              <a:gd name="connsiteX47" fmla="*/ 2679700 w 7543800"/>
              <a:gd name="connsiteY47" fmla="*/ 1910330 h 3068211"/>
              <a:gd name="connsiteX48" fmla="*/ 2705100 w 7543800"/>
              <a:gd name="connsiteY48" fmla="*/ 1961130 h 3068211"/>
              <a:gd name="connsiteX49" fmla="*/ 2717800 w 7543800"/>
              <a:gd name="connsiteY49" fmla="*/ 1999230 h 3068211"/>
              <a:gd name="connsiteX50" fmla="*/ 2794000 w 7543800"/>
              <a:gd name="connsiteY50" fmla="*/ 2037330 h 3068211"/>
              <a:gd name="connsiteX51" fmla="*/ 2832100 w 7543800"/>
              <a:gd name="connsiteY51" fmla="*/ 2062730 h 3068211"/>
              <a:gd name="connsiteX52" fmla="*/ 2870200 w 7543800"/>
              <a:gd name="connsiteY52" fmla="*/ 2075430 h 3068211"/>
              <a:gd name="connsiteX53" fmla="*/ 2908300 w 7543800"/>
              <a:gd name="connsiteY53" fmla="*/ 2100830 h 3068211"/>
              <a:gd name="connsiteX54" fmla="*/ 2984500 w 7543800"/>
              <a:gd name="connsiteY54" fmla="*/ 2113530 h 3068211"/>
              <a:gd name="connsiteX55" fmla="*/ 3086100 w 7543800"/>
              <a:gd name="connsiteY55" fmla="*/ 2138930 h 3068211"/>
              <a:gd name="connsiteX56" fmla="*/ 3162300 w 7543800"/>
              <a:gd name="connsiteY56" fmla="*/ 2177030 h 3068211"/>
              <a:gd name="connsiteX57" fmla="*/ 3200400 w 7543800"/>
              <a:gd name="connsiteY57" fmla="*/ 2189730 h 3068211"/>
              <a:gd name="connsiteX58" fmla="*/ 3238500 w 7543800"/>
              <a:gd name="connsiteY58" fmla="*/ 2215130 h 3068211"/>
              <a:gd name="connsiteX59" fmla="*/ 3276600 w 7543800"/>
              <a:gd name="connsiteY59" fmla="*/ 2227830 h 3068211"/>
              <a:gd name="connsiteX60" fmla="*/ 3314700 w 7543800"/>
              <a:gd name="connsiteY60" fmla="*/ 2253230 h 3068211"/>
              <a:gd name="connsiteX61" fmla="*/ 3352800 w 7543800"/>
              <a:gd name="connsiteY61" fmla="*/ 2265930 h 3068211"/>
              <a:gd name="connsiteX62" fmla="*/ 3403600 w 7543800"/>
              <a:gd name="connsiteY62" fmla="*/ 2291330 h 3068211"/>
              <a:gd name="connsiteX63" fmla="*/ 3467100 w 7543800"/>
              <a:gd name="connsiteY63" fmla="*/ 2304030 h 3068211"/>
              <a:gd name="connsiteX64" fmla="*/ 3784600 w 7543800"/>
              <a:gd name="connsiteY64" fmla="*/ 2329430 h 3068211"/>
              <a:gd name="connsiteX65" fmla="*/ 3848100 w 7543800"/>
              <a:gd name="connsiteY65" fmla="*/ 2342130 h 3068211"/>
              <a:gd name="connsiteX66" fmla="*/ 3886200 w 7543800"/>
              <a:gd name="connsiteY66" fmla="*/ 2367530 h 3068211"/>
              <a:gd name="connsiteX67" fmla="*/ 3962400 w 7543800"/>
              <a:gd name="connsiteY67" fmla="*/ 2380230 h 3068211"/>
              <a:gd name="connsiteX68" fmla="*/ 4076700 w 7543800"/>
              <a:gd name="connsiteY68" fmla="*/ 2418330 h 3068211"/>
              <a:gd name="connsiteX69" fmla="*/ 4165600 w 7543800"/>
              <a:gd name="connsiteY69" fmla="*/ 2481830 h 3068211"/>
              <a:gd name="connsiteX70" fmla="*/ 4229100 w 7543800"/>
              <a:gd name="connsiteY70" fmla="*/ 2494530 h 3068211"/>
              <a:gd name="connsiteX71" fmla="*/ 4267200 w 7543800"/>
              <a:gd name="connsiteY71" fmla="*/ 2519930 h 3068211"/>
              <a:gd name="connsiteX72" fmla="*/ 4305300 w 7543800"/>
              <a:gd name="connsiteY72" fmla="*/ 2532630 h 3068211"/>
              <a:gd name="connsiteX73" fmla="*/ 4584700 w 7543800"/>
              <a:gd name="connsiteY73" fmla="*/ 2570730 h 3068211"/>
              <a:gd name="connsiteX74" fmla="*/ 4800600 w 7543800"/>
              <a:gd name="connsiteY74" fmla="*/ 2596130 h 3068211"/>
              <a:gd name="connsiteX75" fmla="*/ 4876800 w 7543800"/>
              <a:gd name="connsiteY75" fmla="*/ 2646930 h 3068211"/>
              <a:gd name="connsiteX76" fmla="*/ 4914900 w 7543800"/>
              <a:gd name="connsiteY76" fmla="*/ 2672330 h 3068211"/>
              <a:gd name="connsiteX77" fmla="*/ 5067300 w 7543800"/>
              <a:gd name="connsiteY77" fmla="*/ 2710430 h 3068211"/>
              <a:gd name="connsiteX78" fmla="*/ 5105400 w 7543800"/>
              <a:gd name="connsiteY78" fmla="*/ 2723130 h 3068211"/>
              <a:gd name="connsiteX79" fmla="*/ 5143500 w 7543800"/>
              <a:gd name="connsiteY79" fmla="*/ 2748530 h 3068211"/>
              <a:gd name="connsiteX80" fmla="*/ 5219700 w 7543800"/>
              <a:gd name="connsiteY80" fmla="*/ 2761230 h 3068211"/>
              <a:gd name="connsiteX81" fmla="*/ 5308600 w 7543800"/>
              <a:gd name="connsiteY81" fmla="*/ 2786630 h 3068211"/>
              <a:gd name="connsiteX82" fmla="*/ 5372100 w 7543800"/>
              <a:gd name="connsiteY82" fmla="*/ 2799330 h 3068211"/>
              <a:gd name="connsiteX83" fmla="*/ 5410200 w 7543800"/>
              <a:gd name="connsiteY83" fmla="*/ 2824730 h 3068211"/>
              <a:gd name="connsiteX84" fmla="*/ 5448300 w 7543800"/>
              <a:gd name="connsiteY84" fmla="*/ 2837430 h 3068211"/>
              <a:gd name="connsiteX85" fmla="*/ 6032500 w 7543800"/>
              <a:gd name="connsiteY85" fmla="*/ 2824730 h 3068211"/>
              <a:gd name="connsiteX86" fmla="*/ 6184900 w 7543800"/>
              <a:gd name="connsiteY86" fmla="*/ 2837430 h 3068211"/>
              <a:gd name="connsiteX87" fmla="*/ 6591300 w 7543800"/>
              <a:gd name="connsiteY87" fmla="*/ 2862830 h 3068211"/>
              <a:gd name="connsiteX88" fmla="*/ 6667500 w 7543800"/>
              <a:gd name="connsiteY88" fmla="*/ 2900930 h 3068211"/>
              <a:gd name="connsiteX89" fmla="*/ 6832600 w 7543800"/>
              <a:gd name="connsiteY89" fmla="*/ 2913630 h 3068211"/>
              <a:gd name="connsiteX90" fmla="*/ 6870700 w 7543800"/>
              <a:gd name="connsiteY90" fmla="*/ 2939030 h 3068211"/>
              <a:gd name="connsiteX91" fmla="*/ 7543800 w 7543800"/>
              <a:gd name="connsiteY91" fmla="*/ 3068211 h 306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543800" h="3068211">
                <a:moveTo>
                  <a:pt x="0" y="779741"/>
                </a:moveTo>
                <a:cubicBezTo>
                  <a:pt x="4954" y="779879"/>
                  <a:pt x="568211" y="0"/>
                  <a:pt x="698500" y="43430"/>
                </a:cubicBezTo>
                <a:cubicBezTo>
                  <a:pt x="712980" y="48257"/>
                  <a:pt x="711981" y="71995"/>
                  <a:pt x="723900" y="81530"/>
                </a:cubicBezTo>
                <a:cubicBezTo>
                  <a:pt x="734353" y="89893"/>
                  <a:pt x="749300" y="89997"/>
                  <a:pt x="762000" y="94230"/>
                </a:cubicBezTo>
                <a:cubicBezTo>
                  <a:pt x="774700" y="106930"/>
                  <a:pt x="785485" y="121891"/>
                  <a:pt x="800100" y="132330"/>
                </a:cubicBezTo>
                <a:cubicBezTo>
                  <a:pt x="827563" y="151947"/>
                  <a:pt x="857908" y="160066"/>
                  <a:pt x="889000" y="170430"/>
                </a:cubicBezTo>
                <a:cubicBezTo>
                  <a:pt x="901700" y="183130"/>
                  <a:pt x="915602" y="194732"/>
                  <a:pt x="927100" y="208530"/>
                </a:cubicBezTo>
                <a:cubicBezTo>
                  <a:pt x="936871" y="220256"/>
                  <a:pt x="941707" y="235837"/>
                  <a:pt x="952500" y="246630"/>
                </a:cubicBezTo>
                <a:cubicBezTo>
                  <a:pt x="963293" y="257423"/>
                  <a:pt x="977900" y="263563"/>
                  <a:pt x="990600" y="272030"/>
                </a:cubicBezTo>
                <a:cubicBezTo>
                  <a:pt x="994833" y="284730"/>
                  <a:pt x="993834" y="300664"/>
                  <a:pt x="1003300" y="310130"/>
                </a:cubicBezTo>
                <a:cubicBezTo>
                  <a:pt x="1012766" y="319596"/>
                  <a:pt x="1029426" y="316843"/>
                  <a:pt x="1041400" y="322830"/>
                </a:cubicBezTo>
                <a:cubicBezTo>
                  <a:pt x="1130688" y="367474"/>
                  <a:pt x="1014233" y="337352"/>
                  <a:pt x="1155700" y="360930"/>
                </a:cubicBezTo>
                <a:cubicBezTo>
                  <a:pt x="1198627" y="489710"/>
                  <a:pt x="1160384" y="452953"/>
                  <a:pt x="1231900" y="500630"/>
                </a:cubicBezTo>
                <a:cubicBezTo>
                  <a:pt x="1250642" y="528743"/>
                  <a:pt x="1266064" y="557273"/>
                  <a:pt x="1295400" y="576830"/>
                </a:cubicBezTo>
                <a:cubicBezTo>
                  <a:pt x="1306539" y="584256"/>
                  <a:pt x="1321526" y="583543"/>
                  <a:pt x="1333500" y="589530"/>
                </a:cubicBezTo>
                <a:cubicBezTo>
                  <a:pt x="1347152" y="596356"/>
                  <a:pt x="1358900" y="606463"/>
                  <a:pt x="1371600" y="614930"/>
                </a:cubicBezTo>
                <a:cubicBezTo>
                  <a:pt x="1375833" y="627630"/>
                  <a:pt x="1374834" y="643564"/>
                  <a:pt x="1384300" y="653030"/>
                </a:cubicBezTo>
                <a:cubicBezTo>
                  <a:pt x="1393766" y="662496"/>
                  <a:pt x="1410426" y="659743"/>
                  <a:pt x="1422400" y="665730"/>
                </a:cubicBezTo>
                <a:cubicBezTo>
                  <a:pt x="1436052" y="672556"/>
                  <a:pt x="1446848" y="684304"/>
                  <a:pt x="1460500" y="691130"/>
                </a:cubicBezTo>
                <a:cubicBezTo>
                  <a:pt x="1472474" y="697117"/>
                  <a:pt x="1486626" y="697843"/>
                  <a:pt x="1498600" y="703830"/>
                </a:cubicBezTo>
                <a:cubicBezTo>
                  <a:pt x="1512252" y="710656"/>
                  <a:pt x="1522220" y="724403"/>
                  <a:pt x="1536700" y="729230"/>
                </a:cubicBezTo>
                <a:cubicBezTo>
                  <a:pt x="1561129" y="737373"/>
                  <a:pt x="1587500" y="737697"/>
                  <a:pt x="1612900" y="741930"/>
                </a:cubicBezTo>
                <a:cubicBezTo>
                  <a:pt x="1625600" y="750397"/>
                  <a:pt x="1637348" y="760504"/>
                  <a:pt x="1651000" y="767330"/>
                </a:cubicBezTo>
                <a:cubicBezTo>
                  <a:pt x="1662974" y="773317"/>
                  <a:pt x="1678647" y="771667"/>
                  <a:pt x="1689100" y="780030"/>
                </a:cubicBezTo>
                <a:cubicBezTo>
                  <a:pt x="1701019" y="789565"/>
                  <a:pt x="1704729" y="806404"/>
                  <a:pt x="1714500" y="818130"/>
                </a:cubicBezTo>
                <a:cubicBezTo>
                  <a:pt x="1725998" y="831928"/>
                  <a:pt x="1739900" y="843530"/>
                  <a:pt x="1752600" y="856230"/>
                </a:cubicBezTo>
                <a:cubicBezTo>
                  <a:pt x="1777324" y="930403"/>
                  <a:pt x="1745955" y="862285"/>
                  <a:pt x="1803400" y="919730"/>
                </a:cubicBezTo>
                <a:cubicBezTo>
                  <a:pt x="1839796" y="956126"/>
                  <a:pt x="1820842" y="954613"/>
                  <a:pt x="1841500" y="995930"/>
                </a:cubicBezTo>
                <a:cubicBezTo>
                  <a:pt x="1859181" y="1031293"/>
                  <a:pt x="1876913" y="1044043"/>
                  <a:pt x="1905000" y="1072130"/>
                </a:cubicBezTo>
                <a:cubicBezTo>
                  <a:pt x="1936922" y="1167895"/>
                  <a:pt x="1893861" y="1049853"/>
                  <a:pt x="1943100" y="1148330"/>
                </a:cubicBezTo>
                <a:cubicBezTo>
                  <a:pt x="1949087" y="1160304"/>
                  <a:pt x="1946334" y="1176964"/>
                  <a:pt x="1955800" y="1186430"/>
                </a:cubicBezTo>
                <a:cubicBezTo>
                  <a:pt x="1965266" y="1195896"/>
                  <a:pt x="1981926" y="1193143"/>
                  <a:pt x="1993900" y="1199130"/>
                </a:cubicBezTo>
                <a:cubicBezTo>
                  <a:pt x="2007552" y="1205956"/>
                  <a:pt x="2018348" y="1217704"/>
                  <a:pt x="2032000" y="1224530"/>
                </a:cubicBezTo>
                <a:cubicBezTo>
                  <a:pt x="2043974" y="1230517"/>
                  <a:pt x="2058126" y="1231243"/>
                  <a:pt x="2070100" y="1237230"/>
                </a:cubicBezTo>
                <a:cubicBezTo>
                  <a:pt x="2083752" y="1244056"/>
                  <a:pt x="2094548" y="1255804"/>
                  <a:pt x="2108200" y="1262630"/>
                </a:cubicBezTo>
                <a:cubicBezTo>
                  <a:pt x="2165478" y="1291269"/>
                  <a:pt x="2129805" y="1255234"/>
                  <a:pt x="2184400" y="1300730"/>
                </a:cubicBezTo>
                <a:cubicBezTo>
                  <a:pt x="2208475" y="1320792"/>
                  <a:pt x="2233629" y="1348387"/>
                  <a:pt x="2247900" y="1376930"/>
                </a:cubicBezTo>
                <a:cubicBezTo>
                  <a:pt x="2253887" y="1388904"/>
                  <a:pt x="2254613" y="1403056"/>
                  <a:pt x="2260600" y="1415030"/>
                </a:cubicBezTo>
                <a:cubicBezTo>
                  <a:pt x="2278281" y="1450393"/>
                  <a:pt x="2296013" y="1463143"/>
                  <a:pt x="2324100" y="1491230"/>
                </a:cubicBezTo>
                <a:cubicBezTo>
                  <a:pt x="2356022" y="1586995"/>
                  <a:pt x="2312961" y="1468953"/>
                  <a:pt x="2362200" y="1567430"/>
                </a:cubicBezTo>
                <a:cubicBezTo>
                  <a:pt x="2368187" y="1579404"/>
                  <a:pt x="2368913" y="1593556"/>
                  <a:pt x="2374900" y="1605530"/>
                </a:cubicBezTo>
                <a:cubicBezTo>
                  <a:pt x="2381726" y="1619182"/>
                  <a:pt x="2393474" y="1629978"/>
                  <a:pt x="2400300" y="1643630"/>
                </a:cubicBezTo>
                <a:cubicBezTo>
                  <a:pt x="2406287" y="1655604"/>
                  <a:pt x="2407013" y="1669756"/>
                  <a:pt x="2413000" y="1681730"/>
                </a:cubicBezTo>
                <a:cubicBezTo>
                  <a:pt x="2430681" y="1717093"/>
                  <a:pt x="2448413" y="1729843"/>
                  <a:pt x="2476500" y="1757930"/>
                </a:cubicBezTo>
                <a:cubicBezTo>
                  <a:pt x="2480733" y="1770630"/>
                  <a:pt x="2481774" y="1784891"/>
                  <a:pt x="2489200" y="1796030"/>
                </a:cubicBezTo>
                <a:cubicBezTo>
                  <a:pt x="2525312" y="1850199"/>
                  <a:pt x="2518798" y="1823529"/>
                  <a:pt x="2565400" y="1846830"/>
                </a:cubicBezTo>
                <a:cubicBezTo>
                  <a:pt x="2579052" y="1853656"/>
                  <a:pt x="2589848" y="1865404"/>
                  <a:pt x="2603500" y="1872230"/>
                </a:cubicBezTo>
                <a:cubicBezTo>
                  <a:pt x="2708660" y="1924810"/>
                  <a:pt x="2570511" y="1837537"/>
                  <a:pt x="2679700" y="1910330"/>
                </a:cubicBezTo>
                <a:cubicBezTo>
                  <a:pt x="2688167" y="1927263"/>
                  <a:pt x="2697642" y="1943729"/>
                  <a:pt x="2705100" y="1961130"/>
                </a:cubicBezTo>
                <a:cubicBezTo>
                  <a:pt x="2710373" y="1973435"/>
                  <a:pt x="2709437" y="1988777"/>
                  <a:pt x="2717800" y="1999230"/>
                </a:cubicBezTo>
                <a:cubicBezTo>
                  <a:pt x="2742064" y="2029560"/>
                  <a:pt x="2763324" y="2021992"/>
                  <a:pt x="2794000" y="2037330"/>
                </a:cubicBezTo>
                <a:cubicBezTo>
                  <a:pt x="2807652" y="2044156"/>
                  <a:pt x="2818448" y="2055904"/>
                  <a:pt x="2832100" y="2062730"/>
                </a:cubicBezTo>
                <a:cubicBezTo>
                  <a:pt x="2844074" y="2068717"/>
                  <a:pt x="2858226" y="2069443"/>
                  <a:pt x="2870200" y="2075430"/>
                </a:cubicBezTo>
                <a:cubicBezTo>
                  <a:pt x="2883852" y="2082256"/>
                  <a:pt x="2893820" y="2096003"/>
                  <a:pt x="2908300" y="2100830"/>
                </a:cubicBezTo>
                <a:cubicBezTo>
                  <a:pt x="2932729" y="2108973"/>
                  <a:pt x="2959321" y="2108135"/>
                  <a:pt x="2984500" y="2113530"/>
                </a:cubicBezTo>
                <a:cubicBezTo>
                  <a:pt x="3018634" y="2120844"/>
                  <a:pt x="3052421" y="2129745"/>
                  <a:pt x="3086100" y="2138930"/>
                </a:cubicBezTo>
                <a:cubicBezTo>
                  <a:pt x="3156328" y="2158083"/>
                  <a:pt x="3092940" y="2142350"/>
                  <a:pt x="3162300" y="2177030"/>
                </a:cubicBezTo>
                <a:cubicBezTo>
                  <a:pt x="3174274" y="2183017"/>
                  <a:pt x="3188426" y="2183743"/>
                  <a:pt x="3200400" y="2189730"/>
                </a:cubicBezTo>
                <a:cubicBezTo>
                  <a:pt x="3214052" y="2196556"/>
                  <a:pt x="3224848" y="2208304"/>
                  <a:pt x="3238500" y="2215130"/>
                </a:cubicBezTo>
                <a:cubicBezTo>
                  <a:pt x="3250474" y="2221117"/>
                  <a:pt x="3264626" y="2221843"/>
                  <a:pt x="3276600" y="2227830"/>
                </a:cubicBezTo>
                <a:cubicBezTo>
                  <a:pt x="3290252" y="2234656"/>
                  <a:pt x="3301048" y="2246404"/>
                  <a:pt x="3314700" y="2253230"/>
                </a:cubicBezTo>
                <a:cubicBezTo>
                  <a:pt x="3326674" y="2259217"/>
                  <a:pt x="3340495" y="2260657"/>
                  <a:pt x="3352800" y="2265930"/>
                </a:cubicBezTo>
                <a:cubicBezTo>
                  <a:pt x="3370201" y="2273388"/>
                  <a:pt x="3385639" y="2285343"/>
                  <a:pt x="3403600" y="2291330"/>
                </a:cubicBezTo>
                <a:cubicBezTo>
                  <a:pt x="3424078" y="2298156"/>
                  <a:pt x="3445621" y="2301882"/>
                  <a:pt x="3467100" y="2304030"/>
                </a:cubicBezTo>
                <a:cubicBezTo>
                  <a:pt x="3572745" y="2314594"/>
                  <a:pt x="3678767" y="2320963"/>
                  <a:pt x="3784600" y="2329430"/>
                </a:cubicBezTo>
                <a:cubicBezTo>
                  <a:pt x="3805767" y="2333663"/>
                  <a:pt x="3827889" y="2334551"/>
                  <a:pt x="3848100" y="2342130"/>
                </a:cubicBezTo>
                <a:cubicBezTo>
                  <a:pt x="3862392" y="2347489"/>
                  <a:pt x="3871720" y="2362703"/>
                  <a:pt x="3886200" y="2367530"/>
                </a:cubicBezTo>
                <a:cubicBezTo>
                  <a:pt x="3910629" y="2375673"/>
                  <a:pt x="3937000" y="2375997"/>
                  <a:pt x="3962400" y="2380230"/>
                </a:cubicBezTo>
                <a:cubicBezTo>
                  <a:pt x="4090087" y="2444074"/>
                  <a:pt x="3928984" y="2369091"/>
                  <a:pt x="4076700" y="2418330"/>
                </a:cubicBezTo>
                <a:cubicBezTo>
                  <a:pt x="4239516" y="2472602"/>
                  <a:pt x="4023085" y="2410573"/>
                  <a:pt x="4165600" y="2481830"/>
                </a:cubicBezTo>
                <a:cubicBezTo>
                  <a:pt x="4184907" y="2491483"/>
                  <a:pt x="4207933" y="2490297"/>
                  <a:pt x="4229100" y="2494530"/>
                </a:cubicBezTo>
                <a:cubicBezTo>
                  <a:pt x="4241800" y="2502997"/>
                  <a:pt x="4253548" y="2513104"/>
                  <a:pt x="4267200" y="2519930"/>
                </a:cubicBezTo>
                <a:cubicBezTo>
                  <a:pt x="4279174" y="2525917"/>
                  <a:pt x="4292256" y="2529620"/>
                  <a:pt x="4305300" y="2532630"/>
                </a:cubicBezTo>
                <a:cubicBezTo>
                  <a:pt x="4465662" y="2569637"/>
                  <a:pt x="4408907" y="2552545"/>
                  <a:pt x="4584700" y="2570730"/>
                </a:cubicBezTo>
                <a:cubicBezTo>
                  <a:pt x="4656778" y="2578186"/>
                  <a:pt x="4728633" y="2587663"/>
                  <a:pt x="4800600" y="2596130"/>
                </a:cubicBezTo>
                <a:cubicBezTo>
                  <a:pt x="4823294" y="2664213"/>
                  <a:pt x="4795065" y="2616279"/>
                  <a:pt x="4876800" y="2646930"/>
                </a:cubicBezTo>
                <a:cubicBezTo>
                  <a:pt x="4891092" y="2652289"/>
                  <a:pt x="4900420" y="2667503"/>
                  <a:pt x="4914900" y="2672330"/>
                </a:cubicBezTo>
                <a:cubicBezTo>
                  <a:pt x="4964576" y="2688889"/>
                  <a:pt x="5017624" y="2693871"/>
                  <a:pt x="5067300" y="2710430"/>
                </a:cubicBezTo>
                <a:cubicBezTo>
                  <a:pt x="5080000" y="2714663"/>
                  <a:pt x="5093426" y="2717143"/>
                  <a:pt x="5105400" y="2723130"/>
                </a:cubicBezTo>
                <a:cubicBezTo>
                  <a:pt x="5119052" y="2729956"/>
                  <a:pt x="5129020" y="2743703"/>
                  <a:pt x="5143500" y="2748530"/>
                </a:cubicBezTo>
                <a:cubicBezTo>
                  <a:pt x="5167929" y="2756673"/>
                  <a:pt x="5194609" y="2755440"/>
                  <a:pt x="5219700" y="2761230"/>
                </a:cubicBezTo>
                <a:cubicBezTo>
                  <a:pt x="5249730" y="2768160"/>
                  <a:pt x="5278701" y="2779155"/>
                  <a:pt x="5308600" y="2786630"/>
                </a:cubicBezTo>
                <a:cubicBezTo>
                  <a:pt x="5329541" y="2791865"/>
                  <a:pt x="5350933" y="2795097"/>
                  <a:pt x="5372100" y="2799330"/>
                </a:cubicBezTo>
                <a:cubicBezTo>
                  <a:pt x="5384800" y="2807797"/>
                  <a:pt x="5396548" y="2817904"/>
                  <a:pt x="5410200" y="2824730"/>
                </a:cubicBezTo>
                <a:cubicBezTo>
                  <a:pt x="5422174" y="2830717"/>
                  <a:pt x="5434913" y="2837430"/>
                  <a:pt x="5448300" y="2837430"/>
                </a:cubicBezTo>
                <a:cubicBezTo>
                  <a:pt x="5643079" y="2837430"/>
                  <a:pt x="5837767" y="2828963"/>
                  <a:pt x="6032500" y="2824730"/>
                </a:cubicBezTo>
                <a:lnTo>
                  <a:pt x="6184900" y="2837430"/>
                </a:lnTo>
                <a:cubicBezTo>
                  <a:pt x="6320317" y="2846663"/>
                  <a:pt x="6456065" y="2851238"/>
                  <a:pt x="6591300" y="2862830"/>
                </a:cubicBezTo>
                <a:cubicBezTo>
                  <a:pt x="6719264" y="2873798"/>
                  <a:pt x="6532310" y="2875582"/>
                  <a:pt x="6667500" y="2900930"/>
                </a:cubicBezTo>
                <a:cubicBezTo>
                  <a:pt x="6721751" y="2911102"/>
                  <a:pt x="6777567" y="2909397"/>
                  <a:pt x="6832600" y="2913630"/>
                </a:cubicBezTo>
                <a:cubicBezTo>
                  <a:pt x="6845300" y="2922097"/>
                  <a:pt x="6855775" y="2935832"/>
                  <a:pt x="6870700" y="2939030"/>
                </a:cubicBezTo>
                <a:cubicBezTo>
                  <a:pt x="6956795" y="2957479"/>
                  <a:pt x="7465219" y="3068211"/>
                  <a:pt x="7543800" y="3068211"/>
                </a:cubicBezTo>
              </a:path>
            </a:pathLst>
          </a:custGeom>
          <a:ln w="38100" cmpd="dbl">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8446" name="TextBox 27"/>
          <p:cNvSpPr txBox="1">
            <a:spLocks noChangeArrowheads="1"/>
          </p:cNvSpPr>
          <p:nvPr/>
        </p:nvSpPr>
        <p:spPr bwMode="auto">
          <a:xfrm>
            <a:off x="6781800" y="1674813"/>
            <a:ext cx="2233240" cy="646331"/>
          </a:xfrm>
          <a:prstGeom prst="rect">
            <a:avLst/>
          </a:prstGeom>
          <a:noFill/>
          <a:ln w="9525">
            <a:noFill/>
            <a:miter lim="800000"/>
            <a:headEnd/>
            <a:tailEnd/>
          </a:ln>
        </p:spPr>
        <p:txBody>
          <a:bodyPr wrap="none">
            <a:spAutoFit/>
          </a:bodyPr>
          <a:lstStyle/>
          <a:p>
            <a:r>
              <a:rPr lang="en-US" dirty="0"/>
              <a:t>Trends in Grazing on </a:t>
            </a:r>
            <a:br>
              <a:rPr lang="en-US" dirty="0"/>
            </a:br>
            <a:r>
              <a:rPr lang="en-US" dirty="0"/>
              <a:t>Federal Grazing Lands</a:t>
            </a:r>
          </a:p>
        </p:txBody>
      </p:sp>
      <p:sp>
        <p:nvSpPr>
          <p:cNvPr id="18447" name="TextBox 28"/>
          <p:cNvSpPr txBox="1">
            <a:spLocks noChangeArrowheads="1"/>
          </p:cNvSpPr>
          <p:nvPr/>
        </p:nvSpPr>
        <p:spPr bwMode="auto">
          <a:xfrm>
            <a:off x="4813301" y="5969000"/>
            <a:ext cx="2420343" cy="369332"/>
          </a:xfrm>
          <a:prstGeom prst="rect">
            <a:avLst/>
          </a:prstGeom>
          <a:noFill/>
          <a:ln w="9525">
            <a:noFill/>
            <a:miter lim="800000"/>
            <a:headEnd/>
            <a:tailEnd/>
          </a:ln>
        </p:spPr>
        <p:txBody>
          <a:bodyPr wrap="none">
            <a:spAutoFit/>
          </a:bodyPr>
          <a:lstStyle/>
          <a:p>
            <a:r>
              <a:rPr lang="en-US" dirty="0"/>
              <a:t>------------Year--------------</a:t>
            </a:r>
          </a:p>
        </p:txBody>
      </p:sp>
    </p:spTree>
    <p:extLst>
      <p:ext uri="{BB962C8B-B14F-4D97-AF65-F5344CB8AC3E}">
        <p14:creationId xmlns:p14="http://schemas.microsoft.com/office/powerpoint/2010/main" val="1661774503"/>
      </p:ext>
    </p:extLst>
  </p:cSld>
  <p:clrMapOvr>
    <a:masterClrMapping/>
  </p:clrMapOvr>
  <mc:AlternateContent xmlns:mc="http://schemas.openxmlformats.org/markup-compatibility/2006" xmlns:p14="http://schemas.microsoft.com/office/powerpoint/2010/main">
    <mc:Choice Requires="p14">
      <p:transition spd="slow" p14:dur="2000" advTm="27820"/>
    </mc:Choice>
    <mc:Fallback xmlns="">
      <p:transition spd="slow" advTm="2782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rot="5400000">
            <a:off x="612775" y="3289299"/>
            <a:ext cx="4381500" cy="3810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p:cNvCxnSpPr/>
          <p:nvPr/>
        </p:nvCxnSpPr>
        <p:spPr>
          <a:xfrm>
            <a:off x="2797175" y="5460999"/>
            <a:ext cx="6959600" cy="12700"/>
          </a:xfrm>
          <a:prstGeom prst="line">
            <a:avLst/>
          </a:prstGeom>
        </p:spPr>
        <p:style>
          <a:lnRef idx="2">
            <a:schemeClr val="accent6"/>
          </a:lnRef>
          <a:fillRef idx="0">
            <a:schemeClr val="accent6"/>
          </a:fillRef>
          <a:effectRef idx="1">
            <a:schemeClr val="accent6"/>
          </a:effectRef>
          <a:fontRef idx="minor">
            <a:schemeClr val="tx1"/>
          </a:fontRef>
        </p:style>
      </p:cxnSp>
      <p:sp>
        <p:nvSpPr>
          <p:cNvPr id="18437" name="TextBox 13"/>
          <p:cNvSpPr txBox="1">
            <a:spLocks noChangeArrowheads="1"/>
          </p:cNvSpPr>
          <p:nvPr/>
        </p:nvSpPr>
        <p:spPr bwMode="auto">
          <a:xfrm>
            <a:off x="2860676" y="5524499"/>
            <a:ext cx="652743" cy="369332"/>
          </a:xfrm>
          <a:prstGeom prst="rect">
            <a:avLst/>
          </a:prstGeom>
          <a:noFill/>
          <a:ln w="9525">
            <a:noFill/>
            <a:miter lim="800000"/>
            <a:headEnd/>
            <a:tailEnd/>
          </a:ln>
        </p:spPr>
        <p:txBody>
          <a:bodyPr wrap="none">
            <a:spAutoFit/>
          </a:bodyPr>
          <a:lstStyle/>
          <a:p>
            <a:r>
              <a:rPr lang="en-US"/>
              <a:t>1900</a:t>
            </a:r>
          </a:p>
        </p:txBody>
      </p:sp>
      <p:sp>
        <p:nvSpPr>
          <p:cNvPr id="18438" name="TextBox 14"/>
          <p:cNvSpPr txBox="1">
            <a:spLocks noChangeArrowheads="1"/>
          </p:cNvSpPr>
          <p:nvPr/>
        </p:nvSpPr>
        <p:spPr bwMode="auto">
          <a:xfrm>
            <a:off x="9109076" y="5524499"/>
            <a:ext cx="652743" cy="369332"/>
          </a:xfrm>
          <a:prstGeom prst="rect">
            <a:avLst/>
          </a:prstGeom>
          <a:noFill/>
          <a:ln w="9525">
            <a:noFill/>
            <a:miter lim="800000"/>
            <a:headEnd/>
            <a:tailEnd/>
          </a:ln>
        </p:spPr>
        <p:txBody>
          <a:bodyPr wrap="none">
            <a:spAutoFit/>
          </a:bodyPr>
          <a:lstStyle/>
          <a:p>
            <a:r>
              <a:rPr lang="en-US"/>
              <a:t>2000</a:t>
            </a:r>
          </a:p>
        </p:txBody>
      </p:sp>
      <p:sp>
        <p:nvSpPr>
          <p:cNvPr id="18439" name="TextBox 15"/>
          <p:cNvSpPr txBox="1">
            <a:spLocks noChangeArrowheads="1"/>
          </p:cNvSpPr>
          <p:nvPr/>
        </p:nvSpPr>
        <p:spPr bwMode="auto">
          <a:xfrm>
            <a:off x="5667376" y="5524499"/>
            <a:ext cx="652743" cy="369332"/>
          </a:xfrm>
          <a:prstGeom prst="rect">
            <a:avLst/>
          </a:prstGeom>
          <a:noFill/>
          <a:ln w="9525">
            <a:noFill/>
            <a:miter lim="800000"/>
            <a:headEnd/>
            <a:tailEnd/>
          </a:ln>
        </p:spPr>
        <p:txBody>
          <a:bodyPr wrap="none">
            <a:spAutoFit/>
          </a:bodyPr>
          <a:lstStyle/>
          <a:p>
            <a:r>
              <a:rPr lang="en-US"/>
              <a:t>1950</a:t>
            </a:r>
          </a:p>
        </p:txBody>
      </p:sp>
      <p:sp>
        <p:nvSpPr>
          <p:cNvPr id="18440" name="TextBox 16"/>
          <p:cNvSpPr txBox="1">
            <a:spLocks noChangeArrowheads="1"/>
          </p:cNvSpPr>
          <p:nvPr/>
        </p:nvSpPr>
        <p:spPr bwMode="auto">
          <a:xfrm>
            <a:off x="2352675" y="1015999"/>
            <a:ext cx="418704" cy="369332"/>
          </a:xfrm>
          <a:prstGeom prst="rect">
            <a:avLst/>
          </a:prstGeom>
          <a:noFill/>
          <a:ln w="9525">
            <a:noFill/>
            <a:miter lim="800000"/>
            <a:headEnd/>
            <a:tailEnd/>
          </a:ln>
        </p:spPr>
        <p:txBody>
          <a:bodyPr wrap="none">
            <a:spAutoFit/>
          </a:bodyPr>
          <a:lstStyle/>
          <a:p>
            <a:r>
              <a:rPr lang="en-US"/>
              <a:t>35</a:t>
            </a:r>
          </a:p>
        </p:txBody>
      </p:sp>
      <p:sp>
        <p:nvSpPr>
          <p:cNvPr id="18441" name="TextBox 18"/>
          <p:cNvSpPr txBox="1">
            <a:spLocks noChangeArrowheads="1"/>
          </p:cNvSpPr>
          <p:nvPr/>
        </p:nvSpPr>
        <p:spPr bwMode="auto">
          <a:xfrm>
            <a:off x="2339975" y="2311399"/>
            <a:ext cx="418704" cy="369332"/>
          </a:xfrm>
          <a:prstGeom prst="rect">
            <a:avLst/>
          </a:prstGeom>
          <a:noFill/>
          <a:ln w="9525">
            <a:noFill/>
            <a:miter lim="800000"/>
            <a:headEnd/>
            <a:tailEnd/>
          </a:ln>
        </p:spPr>
        <p:txBody>
          <a:bodyPr wrap="none">
            <a:spAutoFit/>
          </a:bodyPr>
          <a:lstStyle/>
          <a:p>
            <a:r>
              <a:rPr lang="en-US"/>
              <a:t>25</a:t>
            </a:r>
          </a:p>
        </p:txBody>
      </p:sp>
      <p:sp>
        <p:nvSpPr>
          <p:cNvPr id="18442" name="TextBox 23"/>
          <p:cNvSpPr txBox="1">
            <a:spLocks noChangeArrowheads="1"/>
          </p:cNvSpPr>
          <p:nvPr/>
        </p:nvSpPr>
        <p:spPr bwMode="auto">
          <a:xfrm>
            <a:off x="2301875" y="3555999"/>
            <a:ext cx="418704" cy="369332"/>
          </a:xfrm>
          <a:prstGeom prst="rect">
            <a:avLst/>
          </a:prstGeom>
          <a:noFill/>
          <a:ln w="9525">
            <a:noFill/>
            <a:miter lim="800000"/>
            <a:headEnd/>
            <a:tailEnd/>
          </a:ln>
        </p:spPr>
        <p:txBody>
          <a:bodyPr wrap="none">
            <a:spAutoFit/>
          </a:bodyPr>
          <a:lstStyle/>
          <a:p>
            <a:r>
              <a:rPr lang="en-US"/>
              <a:t>15</a:t>
            </a:r>
          </a:p>
        </p:txBody>
      </p:sp>
      <p:sp>
        <p:nvSpPr>
          <p:cNvPr id="18443" name="TextBox 24"/>
          <p:cNvSpPr txBox="1">
            <a:spLocks noChangeArrowheads="1"/>
          </p:cNvSpPr>
          <p:nvPr/>
        </p:nvSpPr>
        <p:spPr bwMode="auto">
          <a:xfrm>
            <a:off x="2289175" y="4914899"/>
            <a:ext cx="418704" cy="369332"/>
          </a:xfrm>
          <a:prstGeom prst="rect">
            <a:avLst/>
          </a:prstGeom>
          <a:noFill/>
          <a:ln w="9525">
            <a:noFill/>
            <a:miter lim="800000"/>
            <a:headEnd/>
            <a:tailEnd/>
          </a:ln>
        </p:spPr>
        <p:txBody>
          <a:bodyPr wrap="none">
            <a:spAutoFit/>
          </a:bodyPr>
          <a:lstStyle/>
          <a:p>
            <a:r>
              <a:rPr lang="en-US"/>
              <a:t>05</a:t>
            </a:r>
          </a:p>
        </p:txBody>
      </p:sp>
      <p:sp>
        <p:nvSpPr>
          <p:cNvPr id="18444" name="TextBox 25"/>
          <p:cNvSpPr txBox="1">
            <a:spLocks noChangeArrowheads="1"/>
          </p:cNvSpPr>
          <p:nvPr/>
        </p:nvSpPr>
        <p:spPr bwMode="auto">
          <a:xfrm rot="-5400000">
            <a:off x="1249900" y="2895877"/>
            <a:ext cx="1832489" cy="369332"/>
          </a:xfrm>
          <a:prstGeom prst="rect">
            <a:avLst/>
          </a:prstGeom>
          <a:noFill/>
          <a:ln w="9525">
            <a:noFill/>
            <a:miter lim="800000"/>
            <a:headEnd/>
            <a:tailEnd/>
          </a:ln>
        </p:spPr>
        <p:txBody>
          <a:bodyPr wrap="none">
            <a:spAutoFit/>
          </a:bodyPr>
          <a:lstStyle/>
          <a:p>
            <a:r>
              <a:rPr lang="en-US"/>
              <a:t>Millions of AUM’s</a:t>
            </a:r>
          </a:p>
        </p:txBody>
      </p:sp>
      <p:sp>
        <p:nvSpPr>
          <p:cNvPr id="27" name="Freeform 26"/>
          <p:cNvSpPr/>
          <p:nvPr/>
        </p:nvSpPr>
        <p:spPr>
          <a:xfrm>
            <a:off x="2784475" y="1176337"/>
            <a:ext cx="7543800" cy="3167062"/>
          </a:xfrm>
          <a:custGeom>
            <a:avLst/>
            <a:gdLst>
              <a:gd name="connsiteX0" fmla="*/ 0 w 7124700"/>
              <a:gd name="connsiteY0" fmla="*/ 5330 h 2957479"/>
              <a:gd name="connsiteX1" fmla="*/ 622300 w 7124700"/>
              <a:gd name="connsiteY1" fmla="*/ 43430 h 2957479"/>
              <a:gd name="connsiteX2" fmla="*/ 647700 w 7124700"/>
              <a:gd name="connsiteY2" fmla="*/ 81530 h 2957479"/>
              <a:gd name="connsiteX3" fmla="*/ 685800 w 7124700"/>
              <a:gd name="connsiteY3" fmla="*/ 94230 h 2957479"/>
              <a:gd name="connsiteX4" fmla="*/ 723900 w 7124700"/>
              <a:gd name="connsiteY4" fmla="*/ 132330 h 2957479"/>
              <a:gd name="connsiteX5" fmla="*/ 812800 w 7124700"/>
              <a:gd name="connsiteY5" fmla="*/ 170430 h 2957479"/>
              <a:gd name="connsiteX6" fmla="*/ 850900 w 7124700"/>
              <a:gd name="connsiteY6" fmla="*/ 208530 h 2957479"/>
              <a:gd name="connsiteX7" fmla="*/ 876300 w 7124700"/>
              <a:gd name="connsiteY7" fmla="*/ 246630 h 2957479"/>
              <a:gd name="connsiteX8" fmla="*/ 914400 w 7124700"/>
              <a:gd name="connsiteY8" fmla="*/ 272030 h 2957479"/>
              <a:gd name="connsiteX9" fmla="*/ 927100 w 7124700"/>
              <a:gd name="connsiteY9" fmla="*/ 310130 h 2957479"/>
              <a:gd name="connsiteX10" fmla="*/ 965200 w 7124700"/>
              <a:gd name="connsiteY10" fmla="*/ 322830 h 2957479"/>
              <a:gd name="connsiteX11" fmla="*/ 1079500 w 7124700"/>
              <a:gd name="connsiteY11" fmla="*/ 360930 h 2957479"/>
              <a:gd name="connsiteX12" fmla="*/ 1155700 w 7124700"/>
              <a:gd name="connsiteY12" fmla="*/ 500630 h 2957479"/>
              <a:gd name="connsiteX13" fmla="*/ 1219200 w 7124700"/>
              <a:gd name="connsiteY13" fmla="*/ 576830 h 2957479"/>
              <a:gd name="connsiteX14" fmla="*/ 1257300 w 7124700"/>
              <a:gd name="connsiteY14" fmla="*/ 589530 h 2957479"/>
              <a:gd name="connsiteX15" fmla="*/ 1295400 w 7124700"/>
              <a:gd name="connsiteY15" fmla="*/ 614930 h 2957479"/>
              <a:gd name="connsiteX16" fmla="*/ 1308100 w 7124700"/>
              <a:gd name="connsiteY16" fmla="*/ 653030 h 2957479"/>
              <a:gd name="connsiteX17" fmla="*/ 1346200 w 7124700"/>
              <a:gd name="connsiteY17" fmla="*/ 665730 h 2957479"/>
              <a:gd name="connsiteX18" fmla="*/ 1384300 w 7124700"/>
              <a:gd name="connsiteY18" fmla="*/ 691130 h 2957479"/>
              <a:gd name="connsiteX19" fmla="*/ 1422400 w 7124700"/>
              <a:gd name="connsiteY19" fmla="*/ 703830 h 2957479"/>
              <a:gd name="connsiteX20" fmla="*/ 1460500 w 7124700"/>
              <a:gd name="connsiteY20" fmla="*/ 729230 h 2957479"/>
              <a:gd name="connsiteX21" fmla="*/ 1536700 w 7124700"/>
              <a:gd name="connsiteY21" fmla="*/ 741930 h 2957479"/>
              <a:gd name="connsiteX22" fmla="*/ 1574800 w 7124700"/>
              <a:gd name="connsiteY22" fmla="*/ 767330 h 2957479"/>
              <a:gd name="connsiteX23" fmla="*/ 1612900 w 7124700"/>
              <a:gd name="connsiteY23" fmla="*/ 780030 h 2957479"/>
              <a:gd name="connsiteX24" fmla="*/ 1638300 w 7124700"/>
              <a:gd name="connsiteY24" fmla="*/ 818130 h 2957479"/>
              <a:gd name="connsiteX25" fmla="*/ 1676400 w 7124700"/>
              <a:gd name="connsiteY25" fmla="*/ 856230 h 2957479"/>
              <a:gd name="connsiteX26" fmla="*/ 1727200 w 7124700"/>
              <a:gd name="connsiteY26" fmla="*/ 919730 h 2957479"/>
              <a:gd name="connsiteX27" fmla="*/ 1765300 w 7124700"/>
              <a:gd name="connsiteY27" fmla="*/ 995930 h 2957479"/>
              <a:gd name="connsiteX28" fmla="*/ 1828800 w 7124700"/>
              <a:gd name="connsiteY28" fmla="*/ 1072130 h 2957479"/>
              <a:gd name="connsiteX29" fmla="*/ 1866900 w 7124700"/>
              <a:gd name="connsiteY29" fmla="*/ 1148330 h 2957479"/>
              <a:gd name="connsiteX30" fmla="*/ 1879600 w 7124700"/>
              <a:gd name="connsiteY30" fmla="*/ 1186430 h 2957479"/>
              <a:gd name="connsiteX31" fmla="*/ 1917700 w 7124700"/>
              <a:gd name="connsiteY31" fmla="*/ 1199130 h 2957479"/>
              <a:gd name="connsiteX32" fmla="*/ 1955800 w 7124700"/>
              <a:gd name="connsiteY32" fmla="*/ 1224530 h 2957479"/>
              <a:gd name="connsiteX33" fmla="*/ 1993900 w 7124700"/>
              <a:gd name="connsiteY33" fmla="*/ 1237230 h 2957479"/>
              <a:gd name="connsiteX34" fmla="*/ 2032000 w 7124700"/>
              <a:gd name="connsiteY34" fmla="*/ 1262630 h 2957479"/>
              <a:gd name="connsiteX35" fmla="*/ 2108200 w 7124700"/>
              <a:gd name="connsiteY35" fmla="*/ 1300730 h 2957479"/>
              <a:gd name="connsiteX36" fmla="*/ 2171700 w 7124700"/>
              <a:gd name="connsiteY36" fmla="*/ 1376930 h 2957479"/>
              <a:gd name="connsiteX37" fmla="*/ 2184400 w 7124700"/>
              <a:gd name="connsiteY37" fmla="*/ 1415030 h 2957479"/>
              <a:gd name="connsiteX38" fmla="*/ 2247900 w 7124700"/>
              <a:gd name="connsiteY38" fmla="*/ 1491230 h 2957479"/>
              <a:gd name="connsiteX39" fmla="*/ 2286000 w 7124700"/>
              <a:gd name="connsiteY39" fmla="*/ 1567430 h 2957479"/>
              <a:gd name="connsiteX40" fmla="*/ 2298700 w 7124700"/>
              <a:gd name="connsiteY40" fmla="*/ 1605530 h 2957479"/>
              <a:gd name="connsiteX41" fmla="*/ 2324100 w 7124700"/>
              <a:gd name="connsiteY41" fmla="*/ 1643630 h 2957479"/>
              <a:gd name="connsiteX42" fmla="*/ 2336800 w 7124700"/>
              <a:gd name="connsiteY42" fmla="*/ 1681730 h 2957479"/>
              <a:gd name="connsiteX43" fmla="*/ 2400300 w 7124700"/>
              <a:gd name="connsiteY43" fmla="*/ 1757930 h 2957479"/>
              <a:gd name="connsiteX44" fmla="*/ 2413000 w 7124700"/>
              <a:gd name="connsiteY44" fmla="*/ 1796030 h 2957479"/>
              <a:gd name="connsiteX45" fmla="*/ 2489200 w 7124700"/>
              <a:gd name="connsiteY45" fmla="*/ 1846830 h 2957479"/>
              <a:gd name="connsiteX46" fmla="*/ 2527300 w 7124700"/>
              <a:gd name="connsiteY46" fmla="*/ 1872230 h 2957479"/>
              <a:gd name="connsiteX47" fmla="*/ 2603500 w 7124700"/>
              <a:gd name="connsiteY47" fmla="*/ 1910330 h 2957479"/>
              <a:gd name="connsiteX48" fmla="*/ 2628900 w 7124700"/>
              <a:gd name="connsiteY48" fmla="*/ 1961130 h 2957479"/>
              <a:gd name="connsiteX49" fmla="*/ 2641600 w 7124700"/>
              <a:gd name="connsiteY49" fmla="*/ 1999230 h 2957479"/>
              <a:gd name="connsiteX50" fmla="*/ 2717800 w 7124700"/>
              <a:gd name="connsiteY50" fmla="*/ 2037330 h 2957479"/>
              <a:gd name="connsiteX51" fmla="*/ 2755900 w 7124700"/>
              <a:gd name="connsiteY51" fmla="*/ 2062730 h 2957479"/>
              <a:gd name="connsiteX52" fmla="*/ 2794000 w 7124700"/>
              <a:gd name="connsiteY52" fmla="*/ 2075430 h 2957479"/>
              <a:gd name="connsiteX53" fmla="*/ 2832100 w 7124700"/>
              <a:gd name="connsiteY53" fmla="*/ 2100830 h 2957479"/>
              <a:gd name="connsiteX54" fmla="*/ 2908300 w 7124700"/>
              <a:gd name="connsiteY54" fmla="*/ 2113530 h 2957479"/>
              <a:gd name="connsiteX55" fmla="*/ 3009900 w 7124700"/>
              <a:gd name="connsiteY55" fmla="*/ 2138930 h 2957479"/>
              <a:gd name="connsiteX56" fmla="*/ 3086100 w 7124700"/>
              <a:gd name="connsiteY56" fmla="*/ 2177030 h 2957479"/>
              <a:gd name="connsiteX57" fmla="*/ 3124200 w 7124700"/>
              <a:gd name="connsiteY57" fmla="*/ 2189730 h 2957479"/>
              <a:gd name="connsiteX58" fmla="*/ 3162300 w 7124700"/>
              <a:gd name="connsiteY58" fmla="*/ 2215130 h 2957479"/>
              <a:gd name="connsiteX59" fmla="*/ 3200400 w 7124700"/>
              <a:gd name="connsiteY59" fmla="*/ 2227830 h 2957479"/>
              <a:gd name="connsiteX60" fmla="*/ 3238500 w 7124700"/>
              <a:gd name="connsiteY60" fmla="*/ 2253230 h 2957479"/>
              <a:gd name="connsiteX61" fmla="*/ 3276600 w 7124700"/>
              <a:gd name="connsiteY61" fmla="*/ 2265930 h 2957479"/>
              <a:gd name="connsiteX62" fmla="*/ 3327400 w 7124700"/>
              <a:gd name="connsiteY62" fmla="*/ 2291330 h 2957479"/>
              <a:gd name="connsiteX63" fmla="*/ 3390900 w 7124700"/>
              <a:gd name="connsiteY63" fmla="*/ 2304030 h 2957479"/>
              <a:gd name="connsiteX64" fmla="*/ 3708400 w 7124700"/>
              <a:gd name="connsiteY64" fmla="*/ 2329430 h 2957479"/>
              <a:gd name="connsiteX65" fmla="*/ 3771900 w 7124700"/>
              <a:gd name="connsiteY65" fmla="*/ 2342130 h 2957479"/>
              <a:gd name="connsiteX66" fmla="*/ 3810000 w 7124700"/>
              <a:gd name="connsiteY66" fmla="*/ 2367530 h 2957479"/>
              <a:gd name="connsiteX67" fmla="*/ 3886200 w 7124700"/>
              <a:gd name="connsiteY67" fmla="*/ 2380230 h 2957479"/>
              <a:gd name="connsiteX68" fmla="*/ 4000500 w 7124700"/>
              <a:gd name="connsiteY68" fmla="*/ 2418330 h 2957479"/>
              <a:gd name="connsiteX69" fmla="*/ 4089400 w 7124700"/>
              <a:gd name="connsiteY69" fmla="*/ 2481830 h 2957479"/>
              <a:gd name="connsiteX70" fmla="*/ 4152900 w 7124700"/>
              <a:gd name="connsiteY70" fmla="*/ 2494530 h 2957479"/>
              <a:gd name="connsiteX71" fmla="*/ 4191000 w 7124700"/>
              <a:gd name="connsiteY71" fmla="*/ 2519930 h 2957479"/>
              <a:gd name="connsiteX72" fmla="*/ 4229100 w 7124700"/>
              <a:gd name="connsiteY72" fmla="*/ 2532630 h 2957479"/>
              <a:gd name="connsiteX73" fmla="*/ 4508500 w 7124700"/>
              <a:gd name="connsiteY73" fmla="*/ 2570730 h 2957479"/>
              <a:gd name="connsiteX74" fmla="*/ 4724400 w 7124700"/>
              <a:gd name="connsiteY74" fmla="*/ 2596130 h 2957479"/>
              <a:gd name="connsiteX75" fmla="*/ 4800600 w 7124700"/>
              <a:gd name="connsiteY75" fmla="*/ 2646930 h 2957479"/>
              <a:gd name="connsiteX76" fmla="*/ 4838700 w 7124700"/>
              <a:gd name="connsiteY76" fmla="*/ 2672330 h 2957479"/>
              <a:gd name="connsiteX77" fmla="*/ 4991100 w 7124700"/>
              <a:gd name="connsiteY77" fmla="*/ 2710430 h 2957479"/>
              <a:gd name="connsiteX78" fmla="*/ 5029200 w 7124700"/>
              <a:gd name="connsiteY78" fmla="*/ 2723130 h 2957479"/>
              <a:gd name="connsiteX79" fmla="*/ 5067300 w 7124700"/>
              <a:gd name="connsiteY79" fmla="*/ 2748530 h 2957479"/>
              <a:gd name="connsiteX80" fmla="*/ 5143500 w 7124700"/>
              <a:gd name="connsiteY80" fmla="*/ 2761230 h 2957479"/>
              <a:gd name="connsiteX81" fmla="*/ 5232400 w 7124700"/>
              <a:gd name="connsiteY81" fmla="*/ 2786630 h 2957479"/>
              <a:gd name="connsiteX82" fmla="*/ 5295900 w 7124700"/>
              <a:gd name="connsiteY82" fmla="*/ 2799330 h 2957479"/>
              <a:gd name="connsiteX83" fmla="*/ 5334000 w 7124700"/>
              <a:gd name="connsiteY83" fmla="*/ 2824730 h 2957479"/>
              <a:gd name="connsiteX84" fmla="*/ 5372100 w 7124700"/>
              <a:gd name="connsiteY84" fmla="*/ 2837430 h 2957479"/>
              <a:gd name="connsiteX85" fmla="*/ 5956300 w 7124700"/>
              <a:gd name="connsiteY85" fmla="*/ 2824730 h 2957479"/>
              <a:gd name="connsiteX86" fmla="*/ 6108700 w 7124700"/>
              <a:gd name="connsiteY86" fmla="*/ 2837430 h 2957479"/>
              <a:gd name="connsiteX87" fmla="*/ 6515100 w 7124700"/>
              <a:gd name="connsiteY87" fmla="*/ 2862830 h 2957479"/>
              <a:gd name="connsiteX88" fmla="*/ 6591300 w 7124700"/>
              <a:gd name="connsiteY88" fmla="*/ 2900930 h 2957479"/>
              <a:gd name="connsiteX89" fmla="*/ 6756400 w 7124700"/>
              <a:gd name="connsiteY89" fmla="*/ 2913630 h 2957479"/>
              <a:gd name="connsiteX90" fmla="*/ 6794500 w 7124700"/>
              <a:gd name="connsiteY90" fmla="*/ 2939030 h 2957479"/>
              <a:gd name="connsiteX91" fmla="*/ 7124700 w 7124700"/>
              <a:gd name="connsiteY91" fmla="*/ 2951730 h 2957479"/>
              <a:gd name="connsiteX0" fmla="*/ 0 w 7200900"/>
              <a:gd name="connsiteY0" fmla="*/ 779741 h 2957479"/>
              <a:gd name="connsiteX1" fmla="*/ 698500 w 7200900"/>
              <a:gd name="connsiteY1" fmla="*/ 43430 h 2957479"/>
              <a:gd name="connsiteX2" fmla="*/ 723900 w 7200900"/>
              <a:gd name="connsiteY2" fmla="*/ 81530 h 2957479"/>
              <a:gd name="connsiteX3" fmla="*/ 762000 w 7200900"/>
              <a:gd name="connsiteY3" fmla="*/ 94230 h 2957479"/>
              <a:gd name="connsiteX4" fmla="*/ 800100 w 7200900"/>
              <a:gd name="connsiteY4" fmla="*/ 132330 h 2957479"/>
              <a:gd name="connsiteX5" fmla="*/ 889000 w 7200900"/>
              <a:gd name="connsiteY5" fmla="*/ 170430 h 2957479"/>
              <a:gd name="connsiteX6" fmla="*/ 927100 w 7200900"/>
              <a:gd name="connsiteY6" fmla="*/ 208530 h 2957479"/>
              <a:gd name="connsiteX7" fmla="*/ 952500 w 7200900"/>
              <a:gd name="connsiteY7" fmla="*/ 246630 h 2957479"/>
              <a:gd name="connsiteX8" fmla="*/ 990600 w 7200900"/>
              <a:gd name="connsiteY8" fmla="*/ 272030 h 2957479"/>
              <a:gd name="connsiteX9" fmla="*/ 1003300 w 7200900"/>
              <a:gd name="connsiteY9" fmla="*/ 310130 h 2957479"/>
              <a:gd name="connsiteX10" fmla="*/ 1041400 w 7200900"/>
              <a:gd name="connsiteY10" fmla="*/ 322830 h 2957479"/>
              <a:gd name="connsiteX11" fmla="*/ 1155700 w 7200900"/>
              <a:gd name="connsiteY11" fmla="*/ 360930 h 2957479"/>
              <a:gd name="connsiteX12" fmla="*/ 1231900 w 7200900"/>
              <a:gd name="connsiteY12" fmla="*/ 500630 h 2957479"/>
              <a:gd name="connsiteX13" fmla="*/ 1295400 w 7200900"/>
              <a:gd name="connsiteY13" fmla="*/ 576830 h 2957479"/>
              <a:gd name="connsiteX14" fmla="*/ 1333500 w 7200900"/>
              <a:gd name="connsiteY14" fmla="*/ 589530 h 2957479"/>
              <a:gd name="connsiteX15" fmla="*/ 1371600 w 7200900"/>
              <a:gd name="connsiteY15" fmla="*/ 614930 h 2957479"/>
              <a:gd name="connsiteX16" fmla="*/ 1384300 w 7200900"/>
              <a:gd name="connsiteY16" fmla="*/ 653030 h 2957479"/>
              <a:gd name="connsiteX17" fmla="*/ 1422400 w 7200900"/>
              <a:gd name="connsiteY17" fmla="*/ 665730 h 2957479"/>
              <a:gd name="connsiteX18" fmla="*/ 1460500 w 7200900"/>
              <a:gd name="connsiteY18" fmla="*/ 691130 h 2957479"/>
              <a:gd name="connsiteX19" fmla="*/ 1498600 w 7200900"/>
              <a:gd name="connsiteY19" fmla="*/ 703830 h 2957479"/>
              <a:gd name="connsiteX20" fmla="*/ 1536700 w 7200900"/>
              <a:gd name="connsiteY20" fmla="*/ 729230 h 2957479"/>
              <a:gd name="connsiteX21" fmla="*/ 1612900 w 7200900"/>
              <a:gd name="connsiteY21" fmla="*/ 741930 h 2957479"/>
              <a:gd name="connsiteX22" fmla="*/ 1651000 w 7200900"/>
              <a:gd name="connsiteY22" fmla="*/ 767330 h 2957479"/>
              <a:gd name="connsiteX23" fmla="*/ 1689100 w 7200900"/>
              <a:gd name="connsiteY23" fmla="*/ 780030 h 2957479"/>
              <a:gd name="connsiteX24" fmla="*/ 1714500 w 7200900"/>
              <a:gd name="connsiteY24" fmla="*/ 818130 h 2957479"/>
              <a:gd name="connsiteX25" fmla="*/ 1752600 w 7200900"/>
              <a:gd name="connsiteY25" fmla="*/ 856230 h 2957479"/>
              <a:gd name="connsiteX26" fmla="*/ 1803400 w 7200900"/>
              <a:gd name="connsiteY26" fmla="*/ 919730 h 2957479"/>
              <a:gd name="connsiteX27" fmla="*/ 1841500 w 7200900"/>
              <a:gd name="connsiteY27" fmla="*/ 995930 h 2957479"/>
              <a:gd name="connsiteX28" fmla="*/ 1905000 w 7200900"/>
              <a:gd name="connsiteY28" fmla="*/ 1072130 h 2957479"/>
              <a:gd name="connsiteX29" fmla="*/ 1943100 w 7200900"/>
              <a:gd name="connsiteY29" fmla="*/ 1148330 h 2957479"/>
              <a:gd name="connsiteX30" fmla="*/ 1955800 w 7200900"/>
              <a:gd name="connsiteY30" fmla="*/ 1186430 h 2957479"/>
              <a:gd name="connsiteX31" fmla="*/ 1993900 w 7200900"/>
              <a:gd name="connsiteY31" fmla="*/ 1199130 h 2957479"/>
              <a:gd name="connsiteX32" fmla="*/ 2032000 w 7200900"/>
              <a:gd name="connsiteY32" fmla="*/ 1224530 h 2957479"/>
              <a:gd name="connsiteX33" fmla="*/ 2070100 w 7200900"/>
              <a:gd name="connsiteY33" fmla="*/ 1237230 h 2957479"/>
              <a:gd name="connsiteX34" fmla="*/ 2108200 w 7200900"/>
              <a:gd name="connsiteY34" fmla="*/ 1262630 h 2957479"/>
              <a:gd name="connsiteX35" fmla="*/ 2184400 w 7200900"/>
              <a:gd name="connsiteY35" fmla="*/ 1300730 h 2957479"/>
              <a:gd name="connsiteX36" fmla="*/ 2247900 w 7200900"/>
              <a:gd name="connsiteY36" fmla="*/ 1376930 h 2957479"/>
              <a:gd name="connsiteX37" fmla="*/ 2260600 w 7200900"/>
              <a:gd name="connsiteY37" fmla="*/ 1415030 h 2957479"/>
              <a:gd name="connsiteX38" fmla="*/ 2324100 w 7200900"/>
              <a:gd name="connsiteY38" fmla="*/ 1491230 h 2957479"/>
              <a:gd name="connsiteX39" fmla="*/ 2362200 w 7200900"/>
              <a:gd name="connsiteY39" fmla="*/ 1567430 h 2957479"/>
              <a:gd name="connsiteX40" fmla="*/ 2374900 w 7200900"/>
              <a:gd name="connsiteY40" fmla="*/ 1605530 h 2957479"/>
              <a:gd name="connsiteX41" fmla="*/ 2400300 w 7200900"/>
              <a:gd name="connsiteY41" fmla="*/ 1643630 h 2957479"/>
              <a:gd name="connsiteX42" fmla="*/ 2413000 w 7200900"/>
              <a:gd name="connsiteY42" fmla="*/ 1681730 h 2957479"/>
              <a:gd name="connsiteX43" fmla="*/ 2476500 w 7200900"/>
              <a:gd name="connsiteY43" fmla="*/ 1757930 h 2957479"/>
              <a:gd name="connsiteX44" fmla="*/ 2489200 w 7200900"/>
              <a:gd name="connsiteY44" fmla="*/ 1796030 h 2957479"/>
              <a:gd name="connsiteX45" fmla="*/ 2565400 w 7200900"/>
              <a:gd name="connsiteY45" fmla="*/ 1846830 h 2957479"/>
              <a:gd name="connsiteX46" fmla="*/ 2603500 w 7200900"/>
              <a:gd name="connsiteY46" fmla="*/ 1872230 h 2957479"/>
              <a:gd name="connsiteX47" fmla="*/ 2679700 w 7200900"/>
              <a:gd name="connsiteY47" fmla="*/ 1910330 h 2957479"/>
              <a:gd name="connsiteX48" fmla="*/ 2705100 w 7200900"/>
              <a:gd name="connsiteY48" fmla="*/ 1961130 h 2957479"/>
              <a:gd name="connsiteX49" fmla="*/ 2717800 w 7200900"/>
              <a:gd name="connsiteY49" fmla="*/ 1999230 h 2957479"/>
              <a:gd name="connsiteX50" fmla="*/ 2794000 w 7200900"/>
              <a:gd name="connsiteY50" fmla="*/ 2037330 h 2957479"/>
              <a:gd name="connsiteX51" fmla="*/ 2832100 w 7200900"/>
              <a:gd name="connsiteY51" fmla="*/ 2062730 h 2957479"/>
              <a:gd name="connsiteX52" fmla="*/ 2870200 w 7200900"/>
              <a:gd name="connsiteY52" fmla="*/ 2075430 h 2957479"/>
              <a:gd name="connsiteX53" fmla="*/ 2908300 w 7200900"/>
              <a:gd name="connsiteY53" fmla="*/ 2100830 h 2957479"/>
              <a:gd name="connsiteX54" fmla="*/ 2984500 w 7200900"/>
              <a:gd name="connsiteY54" fmla="*/ 2113530 h 2957479"/>
              <a:gd name="connsiteX55" fmla="*/ 3086100 w 7200900"/>
              <a:gd name="connsiteY55" fmla="*/ 2138930 h 2957479"/>
              <a:gd name="connsiteX56" fmla="*/ 3162300 w 7200900"/>
              <a:gd name="connsiteY56" fmla="*/ 2177030 h 2957479"/>
              <a:gd name="connsiteX57" fmla="*/ 3200400 w 7200900"/>
              <a:gd name="connsiteY57" fmla="*/ 2189730 h 2957479"/>
              <a:gd name="connsiteX58" fmla="*/ 3238500 w 7200900"/>
              <a:gd name="connsiteY58" fmla="*/ 2215130 h 2957479"/>
              <a:gd name="connsiteX59" fmla="*/ 3276600 w 7200900"/>
              <a:gd name="connsiteY59" fmla="*/ 2227830 h 2957479"/>
              <a:gd name="connsiteX60" fmla="*/ 3314700 w 7200900"/>
              <a:gd name="connsiteY60" fmla="*/ 2253230 h 2957479"/>
              <a:gd name="connsiteX61" fmla="*/ 3352800 w 7200900"/>
              <a:gd name="connsiteY61" fmla="*/ 2265930 h 2957479"/>
              <a:gd name="connsiteX62" fmla="*/ 3403600 w 7200900"/>
              <a:gd name="connsiteY62" fmla="*/ 2291330 h 2957479"/>
              <a:gd name="connsiteX63" fmla="*/ 3467100 w 7200900"/>
              <a:gd name="connsiteY63" fmla="*/ 2304030 h 2957479"/>
              <a:gd name="connsiteX64" fmla="*/ 3784600 w 7200900"/>
              <a:gd name="connsiteY64" fmla="*/ 2329430 h 2957479"/>
              <a:gd name="connsiteX65" fmla="*/ 3848100 w 7200900"/>
              <a:gd name="connsiteY65" fmla="*/ 2342130 h 2957479"/>
              <a:gd name="connsiteX66" fmla="*/ 3886200 w 7200900"/>
              <a:gd name="connsiteY66" fmla="*/ 2367530 h 2957479"/>
              <a:gd name="connsiteX67" fmla="*/ 3962400 w 7200900"/>
              <a:gd name="connsiteY67" fmla="*/ 2380230 h 2957479"/>
              <a:gd name="connsiteX68" fmla="*/ 4076700 w 7200900"/>
              <a:gd name="connsiteY68" fmla="*/ 2418330 h 2957479"/>
              <a:gd name="connsiteX69" fmla="*/ 4165600 w 7200900"/>
              <a:gd name="connsiteY69" fmla="*/ 2481830 h 2957479"/>
              <a:gd name="connsiteX70" fmla="*/ 4229100 w 7200900"/>
              <a:gd name="connsiteY70" fmla="*/ 2494530 h 2957479"/>
              <a:gd name="connsiteX71" fmla="*/ 4267200 w 7200900"/>
              <a:gd name="connsiteY71" fmla="*/ 2519930 h 2957479"/>
              <a:gd name="connsiteX72" fmla="*/ 4305300 w 7200900"/>
              <a:gd name="connsiteY72" fmla="*/ 2532630 h 2957479"/>
              <a:gd name="connsiteX73" fmla="*/ 4584700 w 7200900"/>
              <a:gd name="connsiteY73" fmla="*/ 2570730 h 2957479"/>
              <a:gd name="connsiteX74" fmla="*/ 4800600 w 7200900"/>
              <a:gd name="connsiteY74" fmla="*/ 2596130 h 2957479"/>
              <a:gd name="connsiteX75" fmla="*/ 4876800 w 7200900"/>
              <a:gd name="connsiteY75" fmla="*/ 2646930 h 2957479"/>
              <a:gd name="connsiteX76" fmla="*/ 4914900 w 7200900"/>
              <a:gd name="connsiteY76" fmla="*/ 2672330 h 2957479"/>
              <a:gd name="connsiteX77" fmla="*/ 5067300 w 7200900"/>
              <a:gd name="connsiteY77" fmla="*/ 2710430 h 2957479"/>
              <a:gd name="connsiteX78" fmla="*/ 5105400 w 7200900"/>
              <a:gd name="connsiteY78" fmla="*/ 2723130 h 2957479"/>
              <a:gd name="connsiteX79" fmla="*/ 5143500 w 7200900"/>
              <a:gd name="connsiteY79" fmla="*/ 2748530 h 2957479"/>
              <a:gd name="connsiteX80" fmla="*/ 5219700 w 7200900"/>
              <a:gd name="connsiteY80" fmla="*/ 2761230 h 2957479"/>
              <a:gd name="connsiteX81" fmla="*/ 5308600 w 7200900"/>
              <a:gd name="connsiteY81" fmla="*/ 2786630 h 2957479"/>
              <a:gd name="connsiteX82" fmla="*/ 5372100 w 7200900"/>
              <a:gd name="connsiteY82" fmla="*/ 2799330 h 2957479"/>
              <a:gd name="connsiteX83" fmla="*/ 5410200 w 7200900"/>
              <a:gd name="connsiteY83" fmla="*/ 2824730 h 2957479"/>
              <a:gd name="connsiteX84" fmla="*/ 5448300 w 7200900"/>
              <a:gd name="connsiteY84" fmla="*/ 2837430 h 2957479"/>
              <a:gd name="connsiteX85" fmla="*/ 6032500 w 7200900"/>
              <a:gd name="connsiteY85" fmla="*/ 2824730 h 2957479"/>
              <a:gd name="connsiteX86" fmla="*/ 6184900 w 7200900"/>
              <a:gd name="connsiteY86" fmla="*/ 2837430 h 2957479"/>
              <a:gd name="connsiteX87" fmla="*/ 6591300 w 7200900"/>
              <a:gd name="connsiteY87" fmla="*/ 2862830 h 2957479"/>
              <a:gd name="connsiteX88" fmla="*/ 6667500 w 7200900"/>
              <a:gd name="connsiteY88" fmla="*/ 2900930 h 2957479"/>
              <a:gd name="connsiteX89" fmla="*/ 6832600 w 7200900"/>
              <a:gd name="connsiteY89" fmla="*/ 2913630 h 2957479"/>
              <a:gd name="connsiteX90" fmla="*/ 6870700 w 7200900"/>
              <a:gd name="connsiteY90" fmla="*/ 2939030 h 2957479"/>
              <a:gd name="connsiteX91" fmla="*/ 7200900 w 7200900"/>
              <a:gd name="connsiteY91" fmla="*/ 2951730 h 2957479"/>
              <a:gd name="connsiteX0" fmla="*/ 0 w 7543800"/>
              <a:gd name="connsiteY0" fmla="*/ 779741 h 3068211"/>
              <a:gd name="connsiteX1" fmla="*/ 698500 w 7543800"/>
              <a:gd name="connsiteY1" fmla="*/ 43430 h 3068211"/>
              <a:gd name="connsiteX2" fmla="*/ 723900 w 7543800"/>
              <a:gd name="connsiteY2" fmla="*/ 81530 h 3068211"/>
              <a:gd name="connsiteX3" fmla="*/ 762000 w 7543800"/>
              <a:gd name="connsiteY3" fmla="*/ 94230 h 3068211"/>
              <a:gd name="connsiteX4" fmla="*/ 800100 w 7543800"/>
              <a:gd name="connsiteY4" fmla="*/ 132330 h 3068211"/>
              <a:gd name="connsiteX5" fmla="*/ 889000 w 7543800"/>
              <a:gd name="connsiteY5" fmla="*/ 170430 h 3068211"/>
              <a:gd name="connsiteX6" fmla="*/ 927100 w 7543800"/>
              <a:gd name="connsiteY6" fmla="*/ 208530 h 3068211"/>
              <a:gd name="connsiteX7" fmla="*/ 952500 w 7543800"/>
              <a:gd name="connsiteY7" fmla="*/ 246630 h 3068211"/>
              <a:gd name="connsiteX8" fmla="*/ 990600 w 7543800"/>
              <a:gd name="connsiteY8" fmla="*/ 272030 h 3068211"/>
              <a:gd name="connsiteX9" fmla="*/ 1003300 w 7543800"/>
              <a:gd name="connsiteY9" fmla="*/ 310130 h 3068211"/>
              <a:gd name="connsiteX10" fmla="*/ 1041400 w 7543800"/>
              <a:gd name="connsiteY10" fmla="*/ 322830 h 3068211"/>
              <a:gd name="connsiteX11" fmla="*/ 1155700 w 7543800"/>
              <a:gd name="connsiteY11" fmla="*/ 360930 h 3068211"/>
              <a:gd name="connsiteX12" fmla="*/ 1231900 w 7543800"/>
              <a:gd name="connsiteY12" fmla="*/ 500630 h 3068211"/>
              <a:gd name="connsiteX13" fmla="*/ 1295400 w 7543800"/>
              <a:gd name="connsiteY13" fmla="*/ 576830 h 3068211"/>
              <a:gd name="connsiteX14" fmla="*/ 1333500 w 7543800"/>
              <a:gd name="connsiteY14" fmla="*/ 589530 h 3068211"/>
              <a:gd name="connsiteX15" fmla="*/ 1371600 w 7543800"/>
              <a:gd name="connsiteY15" fmla="*/ 614930 h 3068211"/>
              <a:gd name="connsiteX16" fmla="*/ 1384300 w 7543800"/>
              <a:gd name="connsiteY16" fmla="*/ 653030 h 3068211"/>
              <a:gd name="connsiteX17" fmla="*/ 1422400 w 7543800"/>
              <a:gd name="connsiteY17" fmla="*/ 665730 h 3068211"/>
              <a:gd name="connsiteX18" fmla="*/ 1460500 w 7543800"/>
              <a:gd name="connsiteY18" fmla="*/ 691130 h 3068211"/>
              <a:gd name="connsiteX19" fmla="*/ 1498600 w 7543800"/>
              <a:gd name="connsiteY19" fmla="*/ 703830 h 3068211"/>
              <a:gd name="connsiteX20" fmla="*/ 1536700 w 7543800"/>
              <a:gd name="connsiteY20" fmla="*/ 729230 h 3068211"/>
              <a:gd name="connsiteX21" fmla="*/ 1612900 w 7543800"/>
              <a:gd name="connsiteY21" fmla="*/ 741930 h 3068211"/>
              <a:gd name="connsiteX22" fmla="*/ 1651000 w 7543800"/>
              <a:gd name="connsiteY22" fmla="*/ 767330 h 3068211"/>
              <a:gd name="connsiteX23" fmla="*/ 1689100 w 7543800"/>
              <a:gd name="connsiteY23" fmla="*/ 780030 h 3068211"/>
              <a:gd name="connsiteX24" fmla="*/ 1714500 w 7543800"/>
              <a:gd name="connsiteY24" fmla="*/ 818130 h 3068211"/>
              <a:gd name="connsiteX25" fmla="*/ 1752600 w 7543800"/>
              <a:gd name="connsiteY25" fmla="*/ 856230 h 3068211"/>
              <a:gd name="connsiteX26" fmla="*/ 1803400 w 7543800"/>
              <a:gd name="connsiteY26" fmla="*/ 919730 h 3068211"/>
              <a:gd name="connsiteX27" fmla="*/ 1841500 w 7543800"/>
              <a:gd name="connsiteY27" fmla="*/ 995930 h 3068211"/>
              <a:gd name="connsiteX28" fmla="*/ 1905000 w 7543800"/>
              <a:gd name="connsiteY28" fmla="*/ 1072130 h 3068211"/>
              <a:gd name="connsiteX29" fmla="*/ 1943100 w 7543800"/>
              <a:gd name="connsiteY29" fmla="*/ 1148330 h 3068211"/>
              <a:gd name="connsiteX30" fmla="*/ 1955800 w 7543800"/>
              <a:gd name="connsiteY30" fmla="*/ 1186430 h 3068211"/>
              <a:gd name="connsiteX31" fmla="*/ 1993900 w 7543800"/>
              <a:gd name="connsiteY31" fmla="*/ 1199130 h 3068211"/>
              <a:gd name="connsiteX32" fmla="*/ 2032000 w 7543800"/>
              <a:gd name="connsiteY32" fmla="*/ 1224530 h 3068211"/>
              <a:gd name="connsiteX33" fmla="*/ 2070100 w 7543800"/>
              <a:gd name="connsiteY33" fmla="*/ 1237230 h 3068211"/>
              <a:gd name="connsiteX34" fmla="*/ 2108200 w 7543800"/>
              <a:gd name="connsiteY34" fmla="*/ 1262630 h 3068211"/>
              <a:gd name="connsiteX35" fmla="*/ 2184400 w 7543800"/>
              <a:gd name="connsiteY35" fmla="*/ 1300730 h 3068211"/>
              <a:gd name="connsiteX36" fmla="*/ 2247900 w 7543800"/>
              <a:gd name="connsiteY36" fmla="*/ 1376930 h 3068211"/>
              <a:gd name="connsiteX37" fmla="*/ 2260600 w 7543800"/>
              <a:gd name="connsiteY37" fmla="*/ 1415030 h 3068211"/>
              <a:gd name="connsiteX38" fmla="*/ 2324100 w 7543800"/>
              <a:gd name="connsiteY38" fmla="*/ 1491230 h 3068211"/>
              <a:gd name="connsiteX39" fmla="*/ 2362200 w 7543800"/>
              <a:gd name="connsiteY39" fmla="*/ 1567430 h 3068211"/>
              <a:gd name="connsiteX40" fmla="*/ 2374900 w 7543800"/>
              <a:gd name="connsiteY40" fmla="*/ 1605530 h 3068211"/>
              <a:gd name="connsiteX41" fmla="*/ 2400300 w 7543800"/>
              <a:gd name="connsiteY41" fmla="*/ 1643630 h 3068211"/>
              <a:gd name="connsiteX42" fmla="*/ 2413000 w 7543800"/>
              <a:gd name="connsiteY42" fmla="*/ 1681730 h 3068211"/>
              <a:gd name="connsiteX43" fmla="*/ 2476500 w 7543800"/>
              <a:gd name="connsiteY43" fmla="*/ 1757930 h 3068211"/>
              <a:gd name="connsiteX44" fmla="*/ 2489200 w 7543800"/>
              <a:gd name="connsiteY44" fmla="*/ 1796030 h 3068211"/>
              <a:gd name="connsiteX45" fmla="*/ 2565400 w 7543800"/>
              <a:gd name="connsiteY45" fmla="*/ 1846830 h 3068211"/>
              <a:gd name="connsiteX46" fmla="*/ 2603500 w 7543800"/>
              <a:gd name="connsiteY46" fmla="*/ 1872230 h 3068211"/>
              <a:gd name="connsiteX47" fmla="*/ 2679700 w 7543800"/>
              <a:gd name="connsiteY47" fmla="*/ 1910330 h 3068211"/>
              <a:gd name="connsiteX48" fmla="*/ 2705100 w 7543800"/>
              <a:gd name="connsiteY48" fmla="*/ 1961130 h 3068211"/>
              <a:gd name="connsiteX49" fmla="*/ 2717800 w 7543800"/>
              <a:gd name="connsiteY49" fmla="*/ 1999230 h 3068211"/>
              <a:gd name="connsiteX50" fmla="*/ 2794000 w 7543800"/>
              <a:gd name="connsiteY50" fmla="*/ 2037330 h 3068211"/>
              <a:gd name="connsiteX51" fmla="*/ 2832100 w 7543800"/>
              <a:gd name="connsiteY51" fmla="*/ 2062730 h 3068211"/>
              <a:gd name="connsiteX52" fmla="*/ 2870200 w 7543800"/>
              <a:gd name="connsiteY52" fmla="*/ 2075430 h 3068211"/>
              <a:gd name="connsiteX53" fmla="*/ 2908300 w 7543800"/>
              <a:gd name="connsiteY53" fmla="*/ 2100830 h 3068211"/>
              <a:gd name="connsiteX54" fmla="*/ 2984500 w 7543800"/>
              <a:gd name="connsiteY54" fmla="*/ 2113530 h 3068211"/>
              <a:gd name="connsiteX55" fmla="*/ 3086100 w 7543800"/>
              <a:gd name="connsiteY55" fmla="*/ 2138930 h 3068211"/>
              <a:gd name="connsiteX56" fmla="*/ 3162300 w 7543800"/>
              <a:gd name="connsiteY56" fmla="*/ 2177030 h 3068211"/>
              <a:gd name="connsiteX57" fmla="*/ 3200400 w 7543800"/>
              <a:gd name="connsiteY57" fmla="*/ 2189730 h 3068211"/>
              <a:gd name="connsiteX58" fmla="*/ 3238500 w 7543800"/>
              <a:gd name="connsiteY58" fmla="*/ 2215130 h 3068211"/>
              <a:gd name="connsiteX59" fmla="*/ 3276600 w 7543800"/>
              <a:gd name="connsiteY59" fmla="*/ 2227830 h 3068211"/>
              <a:gd name="connsiteX60" fmla="*/ 3314700 w 7543800"/>
              <a:gd name="connsiteY60" fmla="*/ 2253230 h 3068211"/>
              <a:gd name="connsiteX61" fmla="*/ 3352800 w 7543800"/>
              <a:gd name="connsiteY61" fmla="*/ 2265930 h 3068211"/>
              <a:gd name="connsiteX62" fmla="*/ 3403600 w 7543800"/>
              <a:gd name="connsiteY62" fmla="*/ 2291330 h 3068211"/>
              <a:gd name="connsiteX63" fmla="*/ 3467100 w 7543800"/>
              <a:gd name="connsiteY63" fmla="*/ 2304030 h 3068211"/>
              <a:gd name="connsiteX64" fmla="*/ 3784600 w 7543800"/>
              <a:gd name="connsiteY64" fmla="*/ 2329430 h 3068211"/>
              <a:gd name="connsiteX65" fmla="*/ 3848100 w 7543800"/>
              <a:gd name="connsiteY65" fmla="*/ 2342130 h 3068211"/>
              <a:gd name="connsiteX66" fmla="*/ 3886200 w 7543800"/>
              <a:gd name="connsiteY66" fmla="*/ 2367530 h 3068211"/>
              <a:gd name="connsiteX67" fmla="*/ 3962400 w 7543800"/>
              <a:gd name="connsiteY67" fmla="*/ 2380230 h 3068211"/>
              <a:gd name="connsiteX68" fmla="*/ 4076700 w 7543800"/>
              <a:gd name="connsiteY68" fmla="*/ 2418330 h 3068211"/>
              <a:gd name="connsiteX69" fmla="*/ 4165600 w 7543800"/>
              <a:gd name="connsiteY69" fmla="*/ 2481830 h 3068211"/>
              <a:gd name="connsiteX70" fmla="*/ 4229100 w 7543800"/>
              <a:gd name="connsiteY70" fmla="*/ 2494530 h 3068211"/>
              <a:gd name="connsiteX71" fmla="*/ 4267200 w 7543800"/>
              <a:gd name="connsiteY71" fmla="*/ 2519930 h 3068211"/>
              <a:gd name="connsiteX72" fmla="*/ 4305300 w 7543800"/>
              <a:gd name="connsiteY72" fmla="*/ 2532630 h 3068211"/>
              <a:gd name="connsiteX73" fmla="*/ 4584700 w 7543800"/>
              <a:gd name="connsiteY73" fmla="*/ 2570730 h 3068211"/>
              <a:gd name="connsiteX74" fmla="*/ 4800600 w 7543800"/>
              <a:gd name="connsiteY74" fmla="*/ 2596130 h 3068211"/>
              <a:gd name="connsiteX75" fmla="*/ 4876800 w 7543800"/>
              <a:gd name="connsiteY75" fmla="*/ 2646930 h 3068211"/>
              <a:gd name="connsiteX76" fmla="*/ 4914900 w 7543800"/>
              <a:gd name="connsiteY76" fmla="*/ 2672330 h 3068211"/>
              <a:gd name="connsiteX77" fmla="*/ 5067300 w 7543800"/>
              <a:gd name="connsiteY77" fmla="*/ 2710430 h 3068211"/>
              <a:gd name="connsiteX78" fmla="*/ 5105400 w 7543800"/>
              <a:gd name="connsiteY78" fmla="*/ 2723130 h 3068211"/>
              <a:gd name="connsiteX79" fmla="*/ 5143500 w 7543800"/>
              <a:gd name="connsiteY79" fmla="*/ 2748530 h 3068211"/>
              <a:gd name="connsiteX80" fmla="*/ 5219700 w 7543800"/>
              <a:gd name="connsiteY80" fmla="*/ 2761230 h 3068211"/>
              <a:gd name="connsiteX81" fmla="*/ 5308600 w 7543800"/>
              <a:gd name="connsiteY81" fmla="*/ 2786630 h 3068211"/>
              <a:gd name="connsiteX82" fmla="*/ 5372100 w 7543800"/>
              <a:gd name="connsiteY82" fmla="*/ 2799330 h 3068211"/>
              <a:gd name="connsiteX83" fmla="*/ 5410200 w 7543800"/>
              <a:gd name="connsiteY83" fmla="*/ 2824730 h 3068211"/>
              <a:gd name="connsiteX84" fmla="*/ 5448300 w 7543800"/>
              <a:gd name="connsiteY84" fmla="*/ 2837430 h 3068211"/>
              <a:gd name="connsiteX85" fmla="*/ 6032500 w 7543800"/>
              <a:gd name="connsiteY85" fmla="*/ 2824730 h 3068211"/>
              <a:gd name="connsiteX86" fmla="*/ 6184900 w 7543800"/>
              <a:gd name="connsiteY86" fmla="*/ 2837430 h 3068211"/>
              <a:gd name="connsiteX87" fmla="*/ 6591300 w 7543800"/>
              <a:gd name="connsiteY87" fmla="*/ 2862830 h 3068211"/>
              <a:gd name="connsiteX88" fmla="*/ 6667500 w 7543800"/>
              <a:gd name="connsiteY88" fmla="*/ 2900930 h 3068211"/>
              <a:gd name="connsiteX89" fmla="*/ 6832600 w 7543800"/>
              <a:gd name="connsiteY89" fmla="*/ 2913630 h 3068211"/>
              <a:gd name="connsiteX90" fmla="*/ 6870700 w 7543800"/>
              <a:gd name="connsiteY90" fmla="*/ 2939030 h 3068211"/>
              <a:gd name="connsiteX91" fmla="*/ 7543800 w 7543800"/>
              <a:gd name="connsiteY91" fmla="*/ 3068211 h 306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543800" h="3068211">
                <a:moveTo>
                  <a:pt x="0" y="779741"/>
                </a:moveTo>
                <a:cubicBezTo>
                  <a:pt x="4954" y="779879"/>
                  <a:pt x="568211" y="0"/>
                  <a:pt x="698500" y="43430"/>
                </a:cubicBezTo>
                <a:cubicBezTo>
                  <a:pt x="712980" y="48257"/>
                  <a:pt x="711981" y="71995"/>
                  <a:pt x="723900" y="81530"/>
                </a:cubicBezTo>
                <a:cubicBezTo>
                  <a:pt x="734353" y="89893"/>
                  <a:pt x="749300" y="89997"/>
                  <a:pt x="762000" y="94230"/>
                </a:cubicBezTo>
                <a:cubicBezTo>
                  <a:pt x="774700" y="106930"/>
                  <a:pt x="785485" y="121891"/>
                  <a:pt x="800100" y="132330"/>
                </a:cubicBezTo>
                <a:cubicBezTo>
                  <a:pt x="827563" y="151947"/>
                  <a:pt x="857908" y="160066"/>
                  <a:pt x="889000" y="170430"/>
                </a:cubicBezTo>
                <a:cubicBezTo>
                  <a:pt x="901700" y="183130"/>
                  <a:pt x="915602" y="194732"/>
                  <a:pt x="927100" y="208530"/>
                </a:cubicBezTo>
                <a:cubicBezTo>
                  <a:pt x="936871" y="220256"/>
                  <a:pt x="941707" y="235837"/>
                  <a:pt x="952500" y="246630"/>
                </a:cubicBezTo>
                <a:cubicBezTo>
                  <a:pt x="963293" y="257423"/>
                  <a:pt x="977900" y="263563"/>
                  <a:pt x="990600" y="272030"/>
                </a:cubicBezTo>
                <a:cubicBezTo>
                  <a:pt x="994833" y="284730"/>
                  <a:pt x="993834" y="300664"/>
                  <a:pt x="1003300" y="310130"/>
                </a:cubicBezTo>
                <a:cubicBezTo>
                  <a:pt x="1012766" y="319596"/>
                  <a:pt x="1029426" y="316843"/>
                  <a:pt x="1041400" y="322830"/>
                </a:cubicBezTo>
                <a:cubicBezTo>
                  <a:pt x="1130688" y="367474"/>
                  <a:pt x="1014233" y="337352"/>
                  <a:pt x="1155700" y="360930"/>
                </a:cubicBezTo>
                <a:cubicBezTo>
                  <a:pt x="1198627" y="489710"/>
                  <a:pt x="1160384" y="452953"/>
                  <a:pt x="1231900" y="500630"/>
                </a:cubicBezTo>
                <a:cubicBezTo>
                  <a:pt x="1250642" y="528743"/>
                  <a:pt x="1266064" y="557273"/>
                  <a:pt x="1295400" y="576830"/>
                </a:cubicBezTo>
                <a:cubicBezTo>
                  <a:pt x="1306539" y="584256"/>
                  <a:pt x="1321526" y="583543"/>
                  <a:pt x="1333500" y="589530"/>
                </a:cubicBezTo>
                <a:cubicBezTo>
                  <a:pt x="1347152" y="596356"/>
                  <a:pt x="1358900" y="606463"/>
                  <a:pt x="1371600" y="614930"/>
                </a:cubicBezTo>
                <a:cubicBezTo>
                  <a:pt x="1375833" y="627630"/>
                  <a:pt x="1374834" y="643564"/>
                  <a:pt x="1384300" y="653030"/>
                </a:cubicBezTo>
                <a:cubicBezTo>
                  <a:pt x="1393766" y="662496"/>
                  <a:pt x="1410426" y="659743"/>
                  <a:pt x="1422400" y="665730"/>
                </a:cubicBezTo>
                <a:cubicBezTo>
                  <a:pt x="1436052" y="672556"/>
                  <a:pt x="1446848" y="684304"/>
                  <a:pt x="1460500" y="691130"/>
                </a:cubicBezTo>
                <a:cubicBezTo>
                  <a:pt x="1472474" y="697117"/>
                  <a:pt x="1486626" y="697843"/>
                  <a:pt x="1498600" y="703830"/>
                </a:cubicBezTo>
                <a:cubicBezTo>
                  <a:pt x="1512252" y="710656"/>
                  <a:pt x="1522220" y="724403"/>
                  <a:pt x="1536700" y="729230"/>
                </a:cubicBezTo>
                <a:cubicBezTo>
                  <a:pt x="1561129" y="737373"/>
                  <a:pt x="1587500" y="737697"/>
                  <a:pt x="1612900" y="741930"/>
                </a:cubicBezTo>
                <a:cubicBezTo>
                  <a:pt x="1625600" y="750397"/>
                  <a:pt x="1637348" y="760504"/>
                  <a:pt x="1651000" y="767330"/>
                </a:cubicBezTo>
                <a:cubicBezTo>
                  <a:pt x="1662974" y="773317"/>
                  <a:pt x="1678647" y="771667"/>
                  <a:pt x="1689100" y="780030"/>
                </a:cubicBezTo>
                <a:cubicBezTo>
                  <a:pt x="1701019" y="789565"/>
                  <a:pt x="1704729" y="806404"/>
                  <a:pt x="1714500" y="818130"/>
                </a:cubicBezTo>
                <a:cubicBezTo>
                  <a:pt x="1725998" y="831928"/>
                  <a:pt x="1739900" y="843530"/>
                  <a:pt x="1752600" y="856230"/>
                </a:cubicBezTo>
                <a:cubicBezTo>
                  <a:pt x="1777324" y="930403"/>
                  <a:pt x="1745955" y="862285"/>
                  <a:pt x="1803400" y="919730"/>
                </a:cubicBezTo>
                <a:cubicBezTo>
                  <a:pt x="1839796" y="956126"/>
                  <a:pt x="1820842" y="954613"/>
                  <a:pt x="1841500" y="995930"/>
                </a:cubicBezTo>
                <a:cubicBezTo>
                  <a:pt x="1859181" y="1031293"/>
                  <a:pt x="1876913" y="1044043"/>
                  <a:pt x="1905000" y="1072130"/>
                </a:cubicBezTo>
                <a:cubicBezTo>
                  <a:pt x="1936922" y="1167895"/>
                  <a:pt x="1893861" y="1049853"/>
                  <a:pt x="1943100" y="1148330"/>
                </a:cubicBezTo>
                <a:cubicBezTo>
                  <a:pt x="1949087" y="1160304"/>
                  <a:pt x="1946334" y="1176964"/>
                  <a:pt x="1955800" y="1186430"/>
                </a:cubicBezTo>
                <a:cubicBezTo>
                  <a:pt x="1965266" y="1195896"/>
                  <a:pt x="1981926" y="1193143"/>
                  <a:pt x="1993900" y="1199130"/>
                </a:cubicBezTo>
                <a:cubicBezTo>
                  <a:pt x="2007552" y="1205956"/>
                  <a:pt x="2018348" y="1217704"/>
                  <a:pt x="2032000" y="1224530"/>
                </a:cubicBezTo>
                <a:cubicBezTo>
                  <a:pt x="2043974" y="1230517"/>
                  <a:pt x="2058126" y="1231243"/>
                  <a:pt x="2070100" y="1237230"/>
                </a:cubicBezTo>
                <a:cubicBezTo>
                  <a:pt x="2083752" y="1244056"/>
                  <a:pt x="2094548" y="1255804"/>
                  <a:pt x="2108200" y="1262630"/>
                </a:cubicBezTo>
                <a:cubicBezTo>
                  <a:pt x="2165478" y="1291269"/>
                  <a:pt x="2129805" y="1255234"/>
                  <a:pt x="2184400" y="1300730"/>
                </a:cubicBezTo>
                <a:cubicBezTo>
                  <a:pt x="2208475" y="1320792"/>
                  <a:pt x="2233629" y="1348387"/>
                  <a:pt x="2247900" y="1376930"/>
                </a:cubicBezTo>
                <a:cubicBezTo>
                  <a:pt x="2253887" y="1388904"/>
                  <a:pt x="2254613" y="1403056"/>
                  <a:pt x="2260600" y="1415030"/>
                </a:cubicBezTo>
                <a:cubicBezTo>
                  <a:pt x="2278281" y="1450393"/>
                  <a:pt x="2296013" y="1463143"/>
                  <a:pt x="2324100" y="1491230"/>
                </a:cubicBezTo>
                <a:cubicBezTo>
                  <a:pt x="2356022" y="1586995"/>
                  <a:pt x="2312961" y="1468953"/>
                  <a:pt x="2362200" y="1567430"/>
                </a:cubicBezTo>
                <a:cubicBezTo>
                  <a:pt x="2368187" y="1579404"/>
                  <a:pt x="2368913" y="1593556"/>
                  <a:pt x="2374900" y="1605530"/>
                </a:cubicBezTo>
                <a:cubicBezTo>
                  <a:pt x="2381726" y="1619182"/>
                  <a:pt x="2393474" y="1629978"/>
                  <a:pt x="2400300" y="1643630"/>
                </a:cubicBezTo>
                <a:cubicBezTo>
                  <a:pt x="2406287" y="1655604"/>
                  <a:pt x="2407013" y="1669756"/>
                  <a:pt x="2413000" y="1681730"/>
                </a:cubicBezTo>
                <a:cubicBezTo>
                  <a:pt x="2430681" y="1717093"/>
                  <a:pt x="2448413" y="1729843"/>
                  <a:pt x="2476500" y="1757930"/>
                </a:cubicBezTo>
                <a:cubicBezTo>
                  <a:pt x="2480733" y="1770630"/>
                  <a:pt x="2481774" y="1784891"/>
                  <a:pt x="2489200" y="1796030"/>
                </a:cubicBezTo>
                <a:cubicBezTo>
                  <a:pt x="2525312" y="1850199"/>
                  <a:pt x="2518798" y="1823529"/>
                  <a:pt x="2565400" y="1846830"/>
                </a:cubicBezTo>
                <a:cubicBezTo>
                  <a:pt x="2579052" y="1853656"/>
                  <a:pt x="2589848" y="1865404"/>
                  <a:pt x="2603500" y="1872230"/>
                </a:cubicBezTo>
                <a:cubicBezTo>
                  <a:pt x="2708660" y="1924810"/>
                  <a:pt x="2570511" y="1837537"/>
                  <a:pt x="2679700" y="1910330"/>
                </a:cubicBezTo>
                <a:cubicBezTo>
                  <a:pt x="2688167" y="1927263"/>
                  <a:pt x="2697642" y="1943729"/>
                  <a:pt x="2705100" y="1961130"/>
                </a:cubicBezTo>
                <a:cubicBezTo>
                  <a:pt x="2710373" y="1973435"/>
                  <a:pt x="2709437" y="1988777"/>
                  <a:pt x="2717800" y="1999230"/>
                </a:cubicBezTo>
                <a:cubicBezTo>
                  <a:pt x="2742064" y="2029560"/>
                  <a:pt x="2763324" y="2021992"/>
                  <a:pt x="2794000" y="2037330"/>
                </a:cubicBezTo>
                <a:cubicBezTo>
                  <a:pt x="2807652" y="2044156"/>
                  <a:pt x="2818448" y="2055904"/>
                  <a:pt x="2832100" y="2062730"/>
                </a:cubicBezTo>
                <a:cubicBezTo>
                  <a:pt x="2844074" y="2068717"/>
                  <a:pt x="2858226" y="2069443"/>
                  <a:pt x="2870200" y="2075430"/>
                </a:cubicBezTo>
                <a:cubicBezTo>
                  <a:pt x="2883852" y="2082256"/>
                  <a:pt x="2893820" y="2096003"/>
                  <a:pt x="2908300" y="2100830"/>
                </a:cubicBezTo>
                <a:cubicBezTo>
                  <a:pt x="2932729" y="2108973"/>
                  <a:pt x="2959321" y="2108135"/>
                  <a:pt x="2984500" y="2113530"/>
                </a:cubicBezTo>
                <a:cubicBezTo>
                  <a:pt x="3018634" y="2120844"/>
                  <a:pt x="3052421" y="2129745"/>
                  <a:pt x="3086100" y="2138930"/>
                </a:cubicBezTo>
                <a:cubicBezTo>
                  <a:pt x="3156328" y="2158083"/>
                  <a:pt x="3092940" y="2142350"/>
                  <a:pt x="3162300" y="2177030"/>
                </a:cubicBezTo>
                <a:cubicBezTo>
                  <a:pt x="3174274" y="2183017"/>
                  <a:pt x="3188426" y="2183743"/>
                  <a:pt x="3200400" y="2189730"/>
                </a:cubicBezTo>
                <a:cubicBezTo>
                  <a:pt x="3214052" y="2196556"/>
                  <a:pt x="3224848" y="2208304"/>
                  <a:pt x="3238500" y="2215130"/>
                </a:cubicBezTo>
                <a:cubicBezTo>
                  <a:pt x="3250474" y="2221117"/>
                  <a:pt x="3264626" y="2221843"/>
                  <a:pt x="3276600" y="2227830"/>
                </a:cubicBezTo>
                <a:cubicBezTo>
                  <a:pt x="3290252" y="2234656"/>
                  <a:pt x="3301048" y="2246404"/>
                  <a:pt x="3314700" y="2253230"/>
                </a:cubicBezTo>
                <a:cubicBezTo>
                  <a:pt x="3326674" y="2259217"/>
                  <a:pt x="3340495" y="2260657"/>
                  <a:pt x="3352800" y="2265930"/>
                </a:cubicBezTo>
                <a:cubicBezTo>
                  <a:pt x="3370201" y="2273388"/>
                  <a:pt x="3385639" y="2285343"/>
                  <a:pt x="3403600" y="2291330"/>
                </a:cubicBezTo>
                <a:cubicBezTo>
                  <a:pt x="3424078" y="2298156"/>
                  <a:pt x="3445621" y="2301882"/>
                  <a:pt x="3467100" y="2304030"/>
                </a:cubicBezTo>
                <a:cubicBezTo>
                  <a:pt x="3572745" y="2314594"/>
                  <a:pt x="3678767" y="2320963"/>
                  <a:pt x="3784600" y="2329430"/>
                </a:cubicBezTo>
                <a:cubicBezTo>
                  <a:pt x="3805767" y="2333663"/>
                  <a:pt x="3827889" y="2334551"/>
                  <a:pt x="3848100" y="2342130"/>
                </a:cubicBezTo>
                <a:cubicBezTo>
                  <a:pt x="3862392" y="2347489"/>
                  <a:pt x="3871720" y="2362703"/>
                  <a:pt x="3886200" y="2367530"/>
                </a:cubicBezTo>
                <a:cubicBezTo>
                  <a:pt x="3910629" y="2375673"/>
                  <a:pt x="3937000" y="2375997"/>
                  <a:pt x="3962400" y="2380230"/>
                </a:cubicBezTo>
                <a:cubicBezTo>
                  <a:pt x="4090087" y="2444074"/>
                  <a:pt x="3928984" y="2369091"/>
                  <a:pt x="4076700" y="2418330"/>
                </a:cubicBezTo>
                <a:cubicBezTo>
                  <a:pt x="4239516" y="2472602"/>
                  <a:pt x="4023085" y="2410573"/>
                  <a:pt x="4165600" y="2481830"/>
                </a:cubicBezTo>
                <a:cubicBezTo>
                  <a:pt x="4184907" y="2491483"/>
                  <a:pt x="4207933" y="2490297"/>
                  <a:pt x="4229100" y="2494530"/>
                </a:cubicBezTo>
                <a:cubicBezTo>
                  <a:pt x="4241800" y="2502997"/>
                  <a:pt x="4253548" y="2513104"/>
                  <a:pt x="4267200" y="2519930"/>
                </a:cubicBezTo>
                <a:cubicBezTo>
                  <a:pt x="4279174" y="2525917"/>
                  <a:pt x="4292256" y="2529620"/>
                  <a:pt x="4305300" y="2532630"/>
                </a:cubicBezTo>
                <a:cubicBezTo>
                  <a:pt x="4465662" y="2569637"/>
                  <a:pt x="4408907" y="2552545"/>
                  <a:pt x="4584700" y="2570730"/>
                </a:cubicBezTo>
                <a:cubicBezTo>
                  <a:pt x="4656778" y="2578186"/>
                  <a:pt x="4728633" y="2587663"/>
                  <a:pt x="4800600" y="2596130"/>
                </a:cubicBezTo>
                <a:cubicBezTo>
                  <a:pt x="4823294" y="2664213"/>
                  <a:pt x="4795065" y="2616279"/>
                  <a:pt x="4876800" y="2646930"/>
                </a:cubicBezTo>
                <a:cubicBezTo>
                  <a:pt x="4891092" y="2652289"/>
                  <a:pt x="4900420" y="2667503"/>
                  <a:pt x="4914900" y="2672330"/>
                </a:cubicBezTo>
                <a:cubicBezTo>
                  <a:pt x="4964576" y="2688889"/>
                  <a:pt x="5017624" y="2693871"/>
                  <a:pt x="5067300" y="2710430"/>
                </a:cubicBezTo>
                <a:cubicBezTo>
                  <a:pt x="5080000" y="2714663"/>
                  <a:pt x="5093426" y="2717143"/>
                  <a:pt x="5105400" y="2723130"/>
                </a:cubicBezTo>
                <a:cubicBezTo>
                  <a:pt x="5119052" y="2729956"/>
                  <a:pt x="5129020" y="2743703"/>
                  <a:pt x="5143500" y="2748530"/>
                </a:cubicBezTo>
                <a:cubicBezTo>
                  <a:pt x="5167929" y="2756673"/>
                  <a:pt x="5194609" y="2755440"/>
                  <a:pt x="5219700" y="2761230"/>
                </a:cubicBezTo>
                <a:cubicBezTo>
                  <a:pt x="5249730" y="2768160"/>
                  <a:pt x="5278701" y="2779155"/>
                  <a:pt x="5308600" y="2786630"/>
                </a:cubicBezTo>
                <a:cubicBezTo>
                  <a:pt x="5329541" y="2791865"/>
                  <a:pt x="5350933" y="2795097"/>
                  <a:pt x="5372100" y="2799330"/>
                </a:cubicBezTo>
                <a:cubicBezTo>
                  <a:pt x="5384800" y="2807797"/>
                  <a:pt x="5396548" y="2817904"/>
                  <a:pt x="5410200" y="2824730"/>
                </a:cubicBezTo>
                <a:cubicBezTo>
                  <a:pt x="5422174" y="2830717"/>
                  <a:pt x="5434913" y="2837430"/>
                  <a:pt x="5448300" y="2837430"/>
                </a:cubicBezTo>
                <a:cubicBezTo>
                  <a:pt x="5643079" y="2837430"/>
                  <a:pt x="5837767" y="2828963"/>
                  <a:pt x="6032500" y="2824730"/>
                </a:cubicBezTo>
                <a:lnTo>
                  <a:pt x="6184900" y="2837430"/>
                </a:lnTo>
                <a:cubicBezTo>
                  <a:pt x="6320317" y="2846663"/>
                  <a:pt x="6456065" y="2851238"/>
                  <a:pt x="6591300" y="2862830"/>
                </a:cubicBezTo>
                <a:cubicBezTo>
                  <a:pt x="6719264" y="2873798"/>
                  <a:pt x="6532310" y="2875582"/>
                  <a:pt x="6667500" y="2900930"/>
                </a:cubicBezTo>
                <a:cubicBezTo>
                  <a:pt x="6721751" y="2911102"/>
                  <a:pt x="6777567" y="2909397"/>
                  <a:pt x="6832600" y="2913630"/>
                </a:cubicBezTo>
                <a:cubicBezTo>
                  <a:pt x="6845300" y="2922097"/>
                  <a:pt x="6855775" y="2935832"/>
                  <a:pt x="6870700" y="2939030"/>
                </a:cubicBezTo>
                <a:cubicBezTo>
                  <a:pt x="6956795" y="2957479"/>
                  <a:pt x="7465219" y="3068211"/>
                  <a:pt x="7543800" y="3068211"/>
                </a:cubicBezTo>
              </a:path>
            </a:pathLst>
          </a:custGeom>
          <a:ln w="38100" cmpd="dbl">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8447" name="TextBox 28"/>
          <p:cNvSpPr txBox="1">
            <a:spLocks noChangeArrowheads="1"/>
          </p:cNvSpPr>
          <p:nvPr/>
        </p:nvSpPr>
        <p:spPr bwMode="auto">
          <a:xfrm>
            <a:off x="4778376" y="5970587"/>
            <a:ext cx="2420343" cy="369332"/>
          </a:xfrm>
          <a:prstGeom prst="rect">
            <a:avLst/>
          </a:prstGeom>
          <a:noFill/>
          <a:ln w="9525">
            <a:noFill/>
            <a:miter lim="800000"/>
            <a:headEnd/>
            <a:tailEnd/>
          </a:ln>
        </p:spPr>
        <p:txBody>
          <a:bodyPr wrap="none">
            <a:spAutoFit/>
          </a:bodyPr>
          <a:lstStyle/>
          <a:p>
            <a:r>
              <a:rPr lang="en-US"/>
              <a:t>------------Year--------------</a:t>
            </a:r>
          </a:p>
        </p:txBody>
      </p:sp>
      <p:cxnSp>
        <p:nvCxnSpPr>
          <p:cNvPr id="21" name="Straight Arrow Connector 20"/>
          <p:cNvCxnSpPr/>
          <p:nvPr/>
        </p:nvCxnSpPr>
        <p:spPr bwMode="auto">
          <a:xfrm flipH="1">
            <a:off x="3962400" y="1066799"/>
            <a:ext cx="3810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7"/>
          <p:cNvSpPr txBox="1">
            <a:spLocks noChangeArrowheads="1"/>
          </p:cNvSpPr>
          <p:nvPr/>
        </p:nvSpPr>
        <p:spPr bwMode="auto">
          <a:xfrm>
            <a:off x="4267201" y="762000"/>
            <a:ext cx="6033255" cy="461665"/>
          </a:xfrm>
          <a:prstGeom prst="rect">
            <a:avLst/>
          </a:prstGeom>
          <a:noFill/>
          <a:ln w="9525">
            <a:noFill/>
            <a:miter lim="800000"/>
            <a:headEnd/>
            <a:tailEnd/>
          </a:ln>
        </p:spPr>
        <p:txBody>
          <a:bodyPr wrap="none">
            <a:spAutoFit/>
          </a:bodyPr>
          <a:lstStyle/>
          <a:p>
            <a:r>
              <a:rPr lang="en-US" sz="2400" b="1" dirty="0"/>
              <a:t>Why historic decrease in livestock numbers?</a:t>
            </a:r>
          </a:p>
        </p:txBody>
      </p:sp>
      <p:cxnSp>
        <p:nvCxnSpPr>
          <p:cNvPr id="23" name="Straight Arrow Connector 22"/>
          <p:cNvCxnSpPr/>
          <p:nvPr/>
        </p:nvCxnSpPr>
        <p:spPr bwMode="auto">
          <a:xfrm flipH="1">
            <a:off x="5334000" y="1371599"/>
            <a:ext cx="4572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5" name="TextBox 27"/>
          <p:cNvSpPr txBox="1">
            <a:spLocks noChangeArrowheads="1"/>
          </p:cNvSpPr>
          <p:nvPr/>
        </p:nvSpPr>
        <p:spPr bwMode="auto">
          <a:xfrm>
            <a:off x="3352801" y="4419600"/>
            <a:ext cx="5178021" cy="830997"/>
          </a:xfrm>
          <a:prstGeom prst="rect">
            <a:avLst/>
          </a:prstGeom>
          <a:noFill/>
          <a:ln w="9525">
            <a:noFill/>
            <a:miter lim="800000"/>
            <a:headEnd/>
            <a:tailEnd/>
          </a:ln>
        </p:spPr>
        <p:txBody>
          <a:bodyPr wrap="none">
            <a:spAutoFit/>
          </a:bodyPr>
          <a:lstStyle/>
          <a:p>
            <a:pPr>
              <a:buFont typeface="Arial" pitchFamily="34" charset="0"/>
              <a:buChar char="•"/>
            </a:pPr>
            <a:r>
              <a:rPr lang="en-US" sz="2400" b="1" dirty="0">
                <a:solidFill>
                  <a:schemeClr val="accent2">
                    <a:lumMod val="75000"/>
                  </a:schemeClr>
                </a:solidFill>
              </a:rPr>
              <a:t> End of the grazing commons</a:t>
            </a:r>
          </a:p>
          <a:p>
            <a:pPr>
              <a:buFont typeface="Arial" pitchFamily="34" charset="0"/>
              <a:buChar char="•"/>
            </a:pPr>
            <a:r>
              <a:rPr lang="en-US" sz="2400" b="1" dirty="0">
                <a:solidFill>
                  <a:schemeClr val="accent2">
                    <a:lumMod val="75000"/>
                  </a:schemeClr>
                </a:solidFill>
              </a:rPr>
              <a:t> Livestock sold by pound not by head</a:t>
            </a:r>
          </a:p>
        </p:txBody>
      </p:sp>
    </p:spTree>
    <p:custDataLst>
      <p:tags r:id="rId1"/>
    </p:custDataLst>
    <p:extLst>
      <p:ext uri="{BB962C8B-B14F-4D97-AF65-F5344CB8AC3E}">
        <p14:creationId xmlns:p14="http://schemas.microsoft.com/office/powerpoint/2010/main" val="3625981082"/>
      </p:ext>
    </p:extLst>
  </p:cSld>
  <p:clrMapOvr>
    <a:masterClrMapping/>
  </p:clrMapOvr>
  <mc:AlternateContent xmlns:mc="http://schemas.openxmlformats.org/markup-compatibility/2006" xmlns:p14="http://schemas.microsoft.com/office/powerpoint/2010/main">
    <mc:Choice Requires="p14">
      <p:transition spd="slow" p14:dur="2000" advTm="73603"/>
    </mc:Choice>
    <mc:Fallback xmlns="">
      <p:transition spd="slow" advTm="736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rot="5400000">
            <a:off x="612775" y="3213099"/>
            <a:ext cx="4381500" cy="3810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p:cNvCxnSpPr/>
          <p:nvPr/>
        </p:nvCxnSpPr>
        <p:spPr>
          <a:xfrm>
            <a:off x="2797175" y="5384799"/>
            <a:ext cx="6959600" cy="12700"/>
          </a:xfrm>
          <a:prstGeom prst="line">
            <a:avLst/>
          </a:prstGeom>
        </p:spPr>
        <p:style>
          <a:lnRef idx="2">
            <a:schemeClr val="accent6"/>
          </a:lnRef>
          <a:fillRef idx="0">
            <a:schemeClr val="accent6"/>
          </a:fillRef>
          <a:effectRef idx="1">
            <a:schemeClr val="accent6"/>
          </a:effectRef>
          <a:fontRef idx="minor">
            <a:schemeClr val="tx1"/>
          </a:fontRef>
        </p:style>
      </p:cxnSp>
      <p:sp>
        <p:nvSpPr>
          <p:cNvPr id="18437" name="TextBox 13"/>
          <p:cNvSpPr txBox="1">
            <a:spLocks noChangeArrowheads="1"/>
          </p:cNvSpPr>
          <p:nvPr/>
        </p:nvSpPr>
        <p:spPr bwMode="auto">
          <a:xfrm>
            <a:off x="2860676" y="5448299"/>
            <a:ext cx="652743" cy="369332"/>
          </a:xfrm>
          <a:prstGeom prst="rect">
            <a:avLst/>
          </a:prstGeom>
          <a:noFill/>
          <a:ln w="9525">
            <a:noFill/>
            <a:miter lim="800000"/>
            <a:headEnd/>
            <a:tailEnd/>
          </a:ln>
        </p:spPr>
        <p:txBody>
          <a:bodyPr wrap="none">
            <a:spAutoFit/>
          </a:bodyPr>
          <a:lstStyle/>
          <a:p>
            <a:r>
              <a:rPr lang="en-US"/>
              <a:t>1900</a:t>
            </a:r>
          </a:p>
        </p:txBody>
      </p:sp>
      <p:sp>
        <p:nvSpPr>
          <p:cNvPr id="18438" name="TextBox 14"/>
          <p:cNvSpPr txBox="1">
            <a:spLocks noChangeArrowheads="1"/>
          </p:cNvSpPr>
          <p:nvPr/>
        </p:nvSpPr>
        <p:spPr bwMode="auto">
          <a:xfrm>
            <a:off x="9109076" y="5448299"/>
            <a:ext cx="652743" cy="369332"/>
          </a:xfrm>
          <a:prstGeom prst="rect">
            <a:avLst/>
          </a:prstGeom>
          <a:noFill/>
          <a:ln w="9525">
            <a:noFill/>
            <a:miter lim="800000"/>
            <a:headEnd/>
            <a:tailEnd/>
          </a:ln>
        </p:spPr>
        <p:txBody>
          <a:bodyPr wrap="none">
            <a:spAutoFit/>
          </a:bodyPr>
          <a:lstStyle/>
          <a:p>
            <a:r>
              <a:rPr lang="en-US"/>
              <a:t>2000</a:t>
            </a:r>
          </a:p>
        </p:txBody>
      </p:sp>
      <p:sp>
        <p:nvSpPr>
          <p:cNvPr id="18439" name="TextBox 15"/>
          <p:cNvSpPr txBox="1">
            <a:spLocks noChangeArrowheads="1"/>
          </p:cNvSpPr>
          <p:nvPr/>
        </p:nvSpPr>
        <p:spPr bwMode="auto">
          <a:xfrm>
            <a:off x="5667376" y="5448299"/>
            <a:ext cx="652743" cy="369332"/>
          </a:xfrm>
          <a:prstGeom prst="rect">
            <a:avLst/>
          </a:prstGeom>
          <a:noFill/>
          <a:ln w="9525">
            <a:noFill/>
            <a:miter lim="800000"/>
            <a:headEnd/>
            <a:tailEnd/>
          </a:ln>
        </p:spPr>
        <p:txBody>
          <a:bodyPr wrap="none">
            <a:spAutoFit/>
          </a:bodyPr>
          <a:lstStyle/>
          <a:p>
            <a:r>
              <a:rPr lang="en-US"/>
              <a:t>1950</a:t>
            </a:r>
          </a:p>
        </p:txBody>
      </p:sp>
      <p:sp>
        <p:nvSpPr>
          <p:cNvPr id="18440" name="TextBox 16"/>
          <p:cNvSpPr txBox="1">
            <a:spLocks noChangeArrowheads="1"/>
          </p:cNvSpPr>
          <p:nvPr/>
        </p:nvSpPr>
        <p:spPr bwMode="auto">
          <a:xfrm>
            <a:off x="2352675" y="939799"/>
            <a:ext cx="418704" cy="369332"/>
          </a:xfrm>
          <a:prstGeom prst="rect">
            <a:avLst/>
          </a:prstGeom>
          <a:noFill/>
          <a:ln w="9525">
            <a:noFill/>
            <a:miter lim="800000"/>
            <a:headEnd/>
            <a:tailEnd/>
          </a:ln>
        </p:spPr>
        <p:txBody>
          <a:bodyPr wrap="none">
            <a:spAutoFit/>
          </a:bodyPr>
          <a:lstStyle/>
          <a:p>
            <a:r>
              <a:rPr lang="en-US"/>
              <a:t>35</a:t>
            </a:r>
          </a:p>
        </p:txBody>
      </p:sp>
      <p:sp>
        <p:nvSpPr>
          <p:cNvPr id="18441" name="TextBox 18"/>
          <p:cNvSpPr txBox="1">
            <a:spLocks noChangeArrowheads="1"/>
          </p:cNvSpPr>
          <p:nvPr/>
        </p:nvSpPr>
        <p:spPr bwMode="auto">
          <a:xfrm>
            <a:off x="2339975" y="2235199"/>
            <a:ext cx="418704" cy="369332"/>
          </a:xfrm>
          <a:prstGeom prst="rect">
            <a:avLst/>
          </a:prstGeom>
          <a:noFill/>
          <a:ln w="9525">
            <a:noFill/>
            <a:miter lim="800000"/>
            <a:headEnd/>
            <a:tailEnd/>
          </a:ln>
        </p:spPr>
        <p:txBody>
          <a:bodyPr wrap="none">
            <a:spAutoFit/>
          </a:bodyPr>
          <a:lstStyle/>
          <a:p>
            <a:r>
              <a:rPr lang="en-US"/>
              <a:t>25</a:t>
            </a:r>
          </a:p>
        </p:txBody>
      </p:sp>
      <p:sp>
        <p:nvSpPr>
          <p:cNvPr id="18442" name="TextBox 23"/>
          <p:cNvSpPr txBox="1">
            <a:spLocks noChangeArrowheads="1"/>
          </p:cNvSpPr>
          <p:nvPr/>
        </p:nvSpPr>
        <p:spPr bwMode="auto">
          <a:xfrm>
            <a:off x="2301875" y="3479799"/>
            <a:ext cx="418704" cy="369332"/>
          </a:xfrm>
          <a:prstGeom prst="rect">
            <a:avLst/>
          </a:prstGeom>
          <a:noFill/>
          <a:ln w="9525">
            <a:noFill/>
            <a:miter lim="800000"/>
            <a:headEnd/>
            <a:tailEnd/>
          </a:ln>
        </p:spPr>
        <p:txBody>
          <a:bodyPr wrap="none">
            <a:spAutoFit/>
          </a:bodyPr>
          <a:lstStyle/>
          <a:p>
            <a:r>
              <a:rPr lang="en-US"/>
              <a:t>15</a:t>
            </a:r>
          </a:p>
        </p:txBody>
      </p:sp>
      <p:sp>
        <p:nvSpPr>
          <p:cNvPr id="18443" name="TextBox 24"/>
          <p:cNvSpPr txBox="1">
            <a:spLocks noChangeArrowheads="1"/>
          </p:cNvSpPr>
          <p:nvPr/>
        </p:nvSpPr>
        <p:spPr bwMode="auto">
          <a:xfrm>
            <a:off x="2289175" y="4838699"/>
            <a:ext cx="418704" cy="369332"/>
          </a:xfrm>
          <a:prstGeom prst="rect">
            <a:avLst/>
          </a:prstGeom>
          <a:noFill/>
          <a:ln w="9525">
            <a:noFill/>
            <a:miter lim="800000"/>
            <a:headEnd/>
            <a:tailEnd/>
          </a:ln>
        </p:spPr>
        <p:txBody>
          <a:bodyPr wrap="none">
            <a:spAutoFit/>
          </a:bodyPr>
          <a:lstStyle/>
          <a:p>
            <a:r>
              <a:rPr lang="en-US"/>
              <a:t>05</a:t>
            </a:r>
          </a:p>
        </p:txBody>
      </p:sp>
      <p:sp>
        <p:nvSpPr>
          <p:cNvPr id="18444" name="TextBox 25"/>
          <p:cNvSpPr txBox="1">
            <a:spLocks noChangeArrowheads="1"/>
          </p:cNvSpPr>
          <p:nvPr/>
        </p:nvSpPr>
        <p:spPr bwMode="auto">
          <a:xfrm rot="-5400000">
            <a:off x="1249900" y="2819677"/>
            <a:ext cx="1832489" cy="369332"/>
          </a:xfrm>
          <a:prstGeom prst="rect">
            <a:avLst/>
          </a:prstGeom>
          <a:noFill/>
          <a:ln w="9525">
            <a:noFill/>
            <a:miter lim="800000"/>
            <a:headEnd/>
            <a:tailEnd/>
          </a:ln>
        </p:spPr>
        <p:txBody>
          <a:bodyPr wrap="none">
            <a:spAutoFit/>
          </a:bodyPr>
          <a:lstStyle/>
          <a:p>
            <a:r>
              <a:rPr lang="en-US"/>
              <a:t>Millions of AUM’s</a:t>
            </a:r>
          </a:p>
        </p:txBody>
      </p:sp>
      <p:sp>
        <p:nvSpPr>
          <p:cNvPr id="27" name="Freeform 26"/>
          <p:cNvSpPr/>
          <p:nvPr/>
        </p:nvSpPr>
        <p:spPr>
          <a:xfrm>
            <a:off x="2784475" y="1100137"/>
            <a:ext cx="7543800" cy="3167062"/>
          </a:xfrm>
          <a:custGeom>
            <a:avLst/>
            <a:gdLst>
              <a:gd name="connsiteX0" fmla="*/ 0 w 7124700"/>
              <a:gd name="connsiteY0" fmla="*/ 5330 h 2957479"/>
              <a:gd name="connsiteX1" fmla="*/ 622300 w 7124700"/>
              <a:gd name="connsiteY1" fmla="*/ 43430 h 2957479"/>
              <a:gd name="connsiteX2" fmla="*/ 647700 w 7124700"/>
              <a:gd name="connsiteY2" fmla="*/ 81530 h 2957479"/>
              <a:gd name="connsiteX3" fmla="*/ 685800 w 7124700"/>
              <a:gd name="connsiteY3" fmla="*/ 94230 h 2957479"/>
              <a:gd name="connsiteX4" fmla="*/ 723900 w 7124700"/>
              <a:gd name="connsiteY4" fmla="*/ 132330 h 2957479"/>
              <a:gd name="connsiteX5" fmla="*/ 812800 w 7124700"/>
              <a:gd name="connsiteY5" fmla="*/ 170430 h 2957479"/>
              <a:gd name="connsiteX6" fmla="*/ 850900 w 7124700"/>
              <a:gd name="connsiteY6" fmla="*/ 208530 h 2957479"/>
              <a:gd name="connsiteX7" fmla="*/ 876300 w 7124700"/>
              <a:gd name="connsiteY7" fmla="*/ 246630 h 2957479"/>
              <a:gd name="connsiteX8" fmla="*/ 914400 w 7124700"/>
              <a:gd name="connsiteY8" fmla="*/ 272030 h 2957479"/>
              <a:gd name="connsiteX9" fmla="*/ 927100 w 7124700"/>
              <a:gd name="connsiteY9" fmla="*/ 310130 h 2957479"/>
              <a:gd name="connsiteX10" fmla="*/ 965200 w 7124700"/>
              <a:gd name="connsiteY10" fmla="*/ 322830 h 2957479"/>
              <a:gd name="connsiteX11" fmla="*/ 1079500 w 7124700"/>
              <a:gd name="connsiteY11" fmla="*/ 360930 h 2957479"/>
              <a:gd name="connsiteX12" fmla="*/ 1155700 w 7124700"/>
              <a:gd name="connsiteY12" fmla="*/ 500630 h 2957479"/>
              <a:gd name="connsiteX13" fmla="*/ 1219200 w 7124700"/>
              <a:gd name="connsiteY13" fmla="*/ 576830 h 2957479"/>
              <a:gd name="connsiteX14" fmla="*/ 1257300 w 7124700"/>
              <a:gd name="connsiteY14" fmla="*/ 589530 h 2957479"/>
              <a:gd name="connsiteX15" fmla="*/ 1295400 w 7124700"/>
              <a:gd name="connsiteY15" fmla="*/ 614930 h 2957479"/>
              <a:gd name="connsiteX16" fmla="*/ 1308100 w 7124700"/>
              <a:gd name="connsiteY16" fmla="*/ 653030 h 2957479"/>
              <a:gd name="connsiteX17" fmla="*/ 1346200 w 7124700"/>
              <a:gd name="connsiteY17" fmla="*/ 665730 h 2957479"/>
              <a:gd name="connsiteX18" fmla="*/ 1384300 w 7124700"/>
              <a:gd name="connsiteY18" fmla="*/ 691130 h 2957479"/>
              <a:gd name="connsiteX19" fmla="*/ 1422400 w 7124700"/>
              <a:gd name="connsiteY19" fmla="*/ 703830 h 2957479"/>
              <a:gd name="connsiteX20" fmla="*/ 1460500 w 7124700"/>
              <a:gd name="connsiteY20" fmla="*/ 729230 h 2957479"/>
              <a:gd name="connsiteX21" fmla="*/ 1536700 w 7124700"/>
              <a:gd name="connsiteY21" fmla="*/ 741930 h 2957479"/>
              <a:gd name="connsiteX22" fmla="*/ 1574800 w 7124700"/>
              <a:gd name="connsiteY22" fmla="*/ 767330 h 2957479"/>
              <a:gd name="connsiteX23" fmla="*/ 1612900 w 7124700"/>
              <a:gd name="connsiteY23" fmla="*/ 780030 h 2957479"/>
              <a:gd name="connsiteX24" fmla="*/ 1638300 w 7124700"/>
              <a:gd name="connsiteY24" fmla="*/ 818130 h 2957479"/>
              <a:gd name="connsiteX25" fmla="*/ 1676400 w 7124700"/>
              <a:gd name="connsiteY25" fmla="*/ 856230 h 2957479"/>
              <a:gd name="connsiteX26" fmla="*/ 1727200 w 7124700"/>
              <a:gd name="connsiteY26" fmla="*/ 919730 h 2957479"/>
              <a:gd name="connsiteX27" fmla="*/ 1765300 w 7124700"/>
              <a:gd name="connsiteY27" fmla="*/ 995930 h 2957479"/>
              <a:gd name="connsiteX28" fmla="*/ 1828800 w 7124700"/>
              <a:gd name="connsiteY28" fmla="*/ 1072130 h 2957479"/>
              <a:gd name="connsiteX29" fmla="*/ 1866900 w 7124700"/>
              <a:gd name="connsiteY29" fmla="*/ 1148330 h 2957479"/>
              <a:gd name="connsiteX30" fmla="*/ 1879600 w 7124700"/>
              <a:gd name="connsiteY30" fmla="*/ 1186430 h 2957479"/>
              <a:gd name="connsiteX31" fmla="*/ 1917700 w 7124700"/>
              <a:gd name="connsiteY31" fmla="*/ 1199130 h 2957479"/>
              <a:gd name="connsiteX32" fmla="*/ 1955800 w 7124700"/>
              <a:gd name="connsiteY32" fmla="*/ 1224530 h 2957479"/>
              <a:gd name="connsiteX33" fmla="*/ 1993900 w 7124700"/>
              <a:gd name="connsiteY33" fmla="*/ 1237230 h 2957479"/>
              <a:gd name="connsiteX34" fmla="*/ 2032000 w 7124700"/>
              <a:gd name="connsiteY34" fmla="*/ 1262630 h 2957479"/>
              <a:gd name="connsiteX35" fmla="*/ 2108200 w 7124700"/>
              <a:gd name="connsiteY35" fmla="*/ 1300730 h 2957479"/>
              <a:gd name="connsiteX36" fmla="*/ 2171700 w 7124700"/>
              <a:gd name="connsiteY36" fmla="*/ 1376930 h 2957479"/>
              <a:gd name="connsiteX37" fmla="*/ 2184400 w 7124700"/>
              <a:gd name="connsiteY37" fmla="*/ 1415030 h 2957479"/>
              <a:gd name="connsiteX38" fmla="*/ 2247900 w 7124700"/>
              <a:gd name="connsiteY38" fmla="*/ 1491230 h 2957479"/>
              <a:gd name="connsiteX39" fmla="*/ 2286000 w 7124700"/>
              <a:gd name="connsiteY39" fmla="*/ 1567430 h 2957479"/>
              <a:gd name="connsiteX40" fmla="*/ 2298700 w 7124700"/>
              <a:gd name="connsiteY40" fmla="*/ 1605530 h 2957479"/>
              <a:gd name="connsiteX41" fmla="*/ 2324100 w 7124700"/>
              <a:gd name="connsiteY41" fmla="*/ 1643630 h 2957479"/>
              <a:gd name="connsiteX42" fmla="*/ 2336800 w 7124700"/>
              <a:gd name="connsiteY42" fmla="*/ 1681730 h 2957479"/>
              <a:gd name="connsiteX43" fmla="*/ 2400300 w 7124700"/>
              <a:gd name="connsiteY43" fmla="*/ 1757930 h 2957479"/>
              <a:gd name="connsiteX44" fmla="*/ 2413000 w 7124700"/>
              <a:gd name="connsiteY44" fmla="*/ 1796030 h 2957479"/>
              <a:gd name="connsiteX45" fmla="*/ 2489200 w 7124700"/>
              <a:gd name="connsiteY45" fmla="*/ 1846830 h 2957479"/>
              <a:gd name="connsiteX46" fmla="*/ 2527300 w 7124700"/>
              <a:gd name="connsiteY46" fmla="*/ 1872230 h 2957479"/>
              <a:gd name="connsiteX47" fmla="*/ 2603500 w 7124700"/>
              <a:gd name="connsiteY47" fmla="*/ 1910330 h 2957479"/>
              <a:gd name="connsiteX48" fmla="*/ 2628900 w 7124700"/>
              <a:gd name="connsiteY48" fmla="*/ 1961130 h 2957479"/>
              <a:gd name="connsiteX49" fmla="*/ 2641600 w 7124700"/>
              <a:gd name="connsiteY49" fmla="*/ 1999230 h 2957479"/>
              <a:gd name="connsiteX50" fmla="*/ 2717800 w 7124700"/>
              <a:gd name="connsiteY50" fmla="*/ 2037330 h 2957479"/>
              <a:gd name="connsiteX51" fmla="*/ 2755900 w 7124700"/>
              <a:gd name="connsiteY51" fmla="*/ 2062730 h 2957479"/>
              <a:gd name="connsiteX52" fmla="*/ 2794000 w 7124700"/>
              <a:gd name="connsiteY52" fmla="*/ 2075430 h 2957479"/>
              <a:gd name="connsiteX53" fmla="*/ 2832100 w 7124700"/>
              <a:gd name="connsiteY53" fmla="*/ 2100830 h 2957479"/>
              <a:gd name="connsiteX54" fmla="*/ 2908300 w 7124700"/>
              <a:gd name="connsiteY54" fmla="*/ 2113530 h 2957479"/>
              <a:gd name="connsiteX55" fmla="*/ 3009900 w 7124700"/>
              <a:gd name="connsiteY55" fmla="*/ 2138930 h 2957479"/>
              <a:gd name="connsiteX56" fmla="*/ 3086100 w 7124700"/>
              <a:gd name="connsiteY56" fmla="*/ 2177030 h 2957479"/>
              <a:gd name="connsiteX57" fmla="*/ 3124200 w 7124700"/>
              <a:gd name="connsiteY57" fmla="*/ 2189730 h 2957479"/>
              <a:gd name="connsiteX58" fmla="*/ 3162300 w 7124700"/>
              <a:gd name="connsiteY58" fmla="*/ 2215130 h 2957479"/>
              <a:gd name="connsiteX59" fmla="*/ 3200400 w 7124700"/>
              <a:gd name="connsiteY59" fmla="*/ 2227830 h 2957479"/>
              <a:gd name="connsiteX60" fmla="*/ 3238500 w 7124700"/>
              <a:gd name="connsiteY60" fmla="*/ 2253230 h 2957479"/>
              <a:gd name="connsiteX61" fmla="*/ 3276600 w 7124700"/>
              <a:gd name="connsiteY61" fmla="*/ 2265930 h 2957479"/>
              <a:gd name="connsiteX62" fmla="*/ 3327400 w 7124700"/>
              <a:gd name="connsiteY62" fmla="*/ 2291330 h 2957479"/>
              <a:gd name="connsiteX63" fmla="*/ 3390900 w 7124700"/>
              <a:gd name="connsiteY63" fmla="*/ 2304030 h 2957479"/>
              <a:gd name="connsiteX64" fmla="*/ 3708400 w 7124700"/>
              <a:gd name="connsiteY64" fmla="*/ 2329430 h 2957479"/>
              <a:gd name="connsiteX65" fmla="*/ 3771900 w 7124700"/>
              <a:gd name="connsiteY65" fmla="*/ 2342130 h 2957479"/>
              <a:gd name="connsiteX66" fmla="*/ 3810000 w 7124700"/>
              <a:gd name="connsiteY66" fmla="*/ 2367530 h 2957479"/>
              <a:gd name="connsiteX67" fmla="*/ 3886200 w 7124700"/>
              <a:gd name="connsiteY67" fmla="*/ 2380230 h 2957479"/>
              <a:gd name="connsiteX68" fmla="*/ 4000500 w 7124700"/>
              <a:gd name="connsiteY68" fmla="*/ 2418330 h 2957479"/>
              <a:gd name="connsiteX69" fmla="*/ 4089400 w 7124700"/>
              <a:gd name="connsiteY69" fmla="*/ 2481830 h 2957479"/>
              <a:gd name="connsiteX70" fmla="*/ 4152900 w 7124700"/>
              <a:gd name="connsiteY70" fmla="*/ 2494530 h 2957479"/>
              <a:gd name="connsiteX71" fmla="*/ 4191000 w 7124700"/>
              <a:gd name="connsiteY71" fmla="*/ 2519930 h 2957479"/>
              <a:gd name="connsiteX72" fmla="*/ 4229100 w 7124700"/>
              <a:gd name="connsiteY72" fmla="*/ 2532630 h 2957479"/>
              <a:gd name="connsiteX73" fmla="*/ 4508500 w 7124700"/>
              <a:gd name="connsiteY73" fmla="*/ 2570730 h 2957479"/>
              <a:gd name="connsiteX74" fmla="*/ 4724400 w 7124700"/>
              <a:gd name="connsiteY74" fmla="*/ 2596130 h 2957479"/>
              <a:gd name="connsiteX75" fmla="*/ 4800600 w 7124700"/>
              <a:gd name="connsiteY75" fmla="*/ 2646930 h 2957479"/>
              <a:gd name="connsiteX76" fmla="*/ 4838700 w 7124700"/>
              <a:gd name="connsiteY76" fmla="*/ 2672330 h 2957479"/>
              <a:gd name="connsiteX77" fmla="*/ 4991100 w 7124700"/>
              <a:gd name="connsiteY77" fmla="*/ 2710430 h 2957479"/>
              <a:gd name="connsiteX78" fmla="*/ 5029200 w 7124700"/>
              <a:gd name="connsiteY78" fmla="*/ 2723130 h 2957479"/>
              <a:gd name="connsiteX79" fmla="*/ 5067300 w 7124700"/>
              <a:gd name="connsiteY79" fmla="*/ 2748530 h 2957479"/>
              <a:gd name="connsiteX80" fmla="*/ 5143500 w 7124700"/>
              <a:gd name="connsiteY80" fmla="*/ 2761230 h 2957479"/>
              <a:gd name="connsiteX81" fmla="*/ 5232400 w 7124700"/>
              <a:gd name="connsiteY81" fmla="*/ 2786630 h 2957479"/>
              <a:gd name="connsiteX82" fmla="*/ 5295900 w 7124700"/>
              <a:gd name="connsiteY82" fmla="*/ 2799330 h 2957479"/>
              <a:gd name="connsiteX83" fmla="*/ 5334000 w 7124700"/>
              <a:gd name="connsiteY83" fmla="*/ 2824730 h 2957479"/>
              <a:gd name="connsiteX84" fmla="*/ 5372100 w 7124700"/>
              <a:gd name="connsiteY84" fmla="*/ 2837430 h 2957479"/>
              <a:gd name="connsiteX85" fmla="*/ 5956300 w 7124700"/>
              <a:gd name="connsiteY85" fmla="*/ 2824730 h 2957479"/>
              <a:gd name="connsiteX86" fmla="*/ 6108700 w 7124700"/>
              <a:gd name="connsiteY86" fmla="*/ 2837430 h 2957479"/>
              <a:gd name="connsiteX87" fmla="*/ 6515100 w 7124700"/>
              <a:gd name="connsiteY87" fmla="*/ 2862830 h 2957479"/>
              <a:gd name="connsiteX88" fmla="*/ 6591300 w 7124700"/>
              <a:gd name="connsiteY88" fmla="*/ 2900930 h 2957479"/>
              <a:gd name="connsiteX89" fmla="*/ 6756400 w 7124700"/>
              <a:gd name="connsiteY89" fmla="*/ 2913630 h 2957479"/>
              <a:gd name="connsiteX90" fmla="*/ 6794500 w 7124700"/>
              <a:gd name="connsiteY90" fmla="*/ 2939030 h 2957479"/>
              <a:gd name="connsiteX91" fmla="*/ 7124700 w 7124700"/>
              <a:gd name="connsiteY91" fmla="*/ 2951730 h 2957479"/>
              <a:gd name="connsiteX0" fmla="*/ 0 w 7200900"/>
              <a:gd name="connsiteY0" fmla="*/ 779741 h 2957479"/>
              <a:gd name="connsiteX1" fmla="*/ 698500 w 7200900"/>
              <a:gd name="connsiteY1" fmla="*/ 43430 h 2957479"/>
              <a:gd name="connsiteX2" fmla="*/ 723900 w 7200900"/>
              <a:gd name="connsiteY2" fmla="*/ 81530 h 2957479"/>
              <a:gd name="connsiteX3" fmla="*/ 762000 w 7200900"/>
              <a:gd name="connsiteY3" fmla="*/ 94230 h 2957479"/>
              <a:gd name="connsiteX4" fmla="*/ 800100 w 7200900"/>
              <a:gd name="connsiteY4" fmla="*/ 132330 h 2957479"/>
              <a:gd name="connsiteX5" fmla="*/ 889000 w 7200900"/>
              <a:gd name="connsiteY5" fmla="*/ 170430 h 2957479"/>
              <a:gd name="connsiteX6" fmla="*/ 927100 w 7200900"/>
              <a:gd name="connsiteY6" fmla="*/ 208530 h 2957479"/>
              <a:gd name="connsiteX7" fmla="*/ 952500 w 7200900"/>
              <a:gd name="connsiteY7" fmla="*/ 246630 h 2957479"/>
              <a:gd name="connsiteX8" fmla="*/ 990600 w 7200900"/>
              <a:gd name="connsiteY8" fmla="*/ 272030 h 2957479"/>
              <a:gd name="connsiteX9" fmla="*/ 1003300 w 7200900"/>
              <a:gd name="connsiteY9" fmla="*/ 310130 h 2957479"/>
              <a:gd name="connsiteX10" fmla="*/ 1041400 w 7200900"/>
              <a:gd name="connsiteY10" fmla="*/ 322830 h 2957479"/>
              <a:gd name="connsiteX11" fmla="*/ 1155700 w 7200900"/>
              <a:gd name="connsiteY11" fmla="*/ 360930 h 2957479"/>
              <a:gd name="connsiteX12" fmla="*/ 1231900 w 7200900"/>
              <a:gd name="connsiteY12" fmla="*/ 500630 h 2957479"/>
              <a:gd name="connsiteX13" fmla="*/ 1295400 w 7200900"/>
              <a:gd name="connsiteY13" fmla="*/ 576830 h 2957479"/>
              <a:gd name="connsiteX14" fmla="*/ 1333500 w 7200900"/>
              <a:gd name="connsiteY14" fmla="*/ 589530 h 2957479"/>
              <a:gd name="connsiteX15" fmla="*/ 1371600 w 7200900"/>
              <a:gd name="connsiteY15" fmla="*/ 614930 h 2957479"/>
              <a:gd name="connsiteX16" fmla="*/ 1384300 w 7200900"/>
              <a:gd name="connsiteY16" fmla="*/ 653030 h 2957479"/>
              <a:gd name="connsiteX17" fmla="*/ 1422400 w 7200900"/>
              <a:gd name="connsiteY17" fmla="*/ 665730 h 2957479"/>
              <a:gd name="connsiteX18" fmla="*/ 1460500 w 7200900"/>
              <a:gd name="connsiteY18" fmla="*/ 691130 h 2957479"/>
              <a:gd name="connsiteX19" fmla="*/ 1498600 w 7200900"/>
              <a:gd name="connsiteY19" fmla="*/ 703830 h 2957479"/>
              <a:gd name="connsiteX20" fmla="*/ 1536700 w 7200900"/>
              <a:gd name="connsiteY20" fmla="*/ 729230 h 2957479"/>
              <a:gd name="connsiteX21" fmla="*/ 1612900 w 7200900"/>
              <a:gd name="connsiteY21" fmla="*/ 741930 h 2957479"/>
              <a:gd name="connsiteX22" fmla="*/ 1651000 w 7200900"/>
              <a:gd name="connsiteY22" fmla="*/ 767330 h 2957479"/>
              <a:gd name="connsiteX23" fmla="*/ 1689100 w 7200900"/>
              <a:gd name="connsiteY23" fmla="*/ 780030 h 2957479"/>
              <a:gd name="connsiteX24" fmla="*/ 1714500 w 7200900"/>
              <a:gd name="connsiteY24" fmla="*/ 818130 h 2957479"/>
              <a:gd name="connsiteX25" fmla="*/ 1752600 w 7200900"/>
              <a:gd name="connsiteY25" fmla="*/ 856230 h 2957479"/>
              <a:gd name="connsiteX26" fmla="*/ 1803400 w 7200900"/>
              <a:gd name="connsiteY26" fmla="*/ 919730 h 2957479"/>
              <a:gd name="connsiteX27" fmla="*/ 1841500 w 7200900"/>
              <a:gd name="connsiteY27" fmla="*/ 995930 h 2957479"/>
              <a:gd name="connsiteX28" fmla="*/ 1905000 w 7200900"/>
              <a:gd name="connsiteY28" fmla="*/ 1072130 h 2957479"/>
              <a:gd name="connsiteX29" fmla="*/ 1943100 w 7200900"/>
              <a:gd name="connsiteY29" fmla="*/ 1148330 h 2957479"/>
              <a:gd name="connsiteX30" fmla="*/ 1955800 w 7200900"/>
              <a:gd name="connsiteY30" fmla="*/ 1186430 h 2957479"/>
              <a:gd name="connsiteX31" fmla="*/ 1993900 w 7200900"/>
              <a:gd name="connsiteY31" fmla="*/ 1199130 h 2957479"/>
              <a:gd name="connsiteX32" fmla="*/ 2032000 w 7200900"/>
              <a:gd name="connsiteY32" fmla="*/ 1224530 h 2957479"/>
              <a:gd name="connsiteX33" fmla="*/ 2070100 w 7200900"/>
              <a:gd name="connsiteY33" fmla="*/ 1237230 h 2957479"/>
              <a:gd name="connsiteX34" fmla="*/ 2108200 w 7200900"/>
              <a:gd name="connsiteY34" fmla="*/ 1262630 h 2957479"/>
              <a:gd name="connsiteX35" fmla="*/ 2184400 w 7200900"/>
              <a:gd name="connsiteY35" fmla="*/ 1300730 h 2957479"/>
              <a:gd name="connsiteX36" fmla="*/ 2247900 w 7200900"/>
              <a:gd name="connsiteY36" fmla="*/ 1376930 h 2957479"/>
              <a:gd name="connsiteX37" fmla="*/ 2260600 w 7200900"/>
              <a:gd name="connsiteY37" fmla="*/ 1415030 h 2957479"/>
              <a:gd name="connsiteX38" fmla="*/ 2324100 w 7200900"/>
              <a:gd name="connsiteY38" fmla="*/ 1491230 h 2957479"/>
              <a:gd name="connsiteX39" fmla="*/ 2362200 w 7200900"/>
              <a:gd name="connsiteY39" fmla="*/ 1567430 h 2957479"/>
              <a:gd name="connsiteX40" fmla="*/ 2374900 w 7200900"/>
              <a:gd name="connsiteY40" fmla="*/ 1605530 h 2957479"/>
              <a:gd name="connsiteX41" fmla="*/ 2400300 w 7200900"/>
              <a:gd name="connsiteY41" fmla="*/ 1643630 h 2957479"/>
              <a:gd name="connsiteX42" fmla="*/ 2413000 w 7200900"/>
              <a:gd name="connsiteY42" fmla="*/ 1681730 h 2957479"/>
              <a:gd name="connsiteX43" fmla="*/ 2476500 w 7200900"/>
              <a:gd name="connsiteY43" fmla="*/ 1757930 h 2957479"/>
              <a:gd name="connsiteX44" fmla="*/ 2489200 w 7200900"/>
              <a:gd name="connsiteY44" fmla="*/ 1796030 h 2957479"/>
              <a:gd name="connsiteX45" fmla="*/ 2565400 w 7200900"/>
              <a:gd name="connsiteY45" fmla="*/ 1846830 h 2957479"/>
              <a:gd name="connsiteX46" fmla="*/ 2603500 w 7200900"/>
              <a:gd name="connsiteY46" fmla="*/ 1872230 h 2957479"/>
              <a:gd name="connsiteX47" fmla="*/ 2679700 w 7200900"/>
              <a:gd name="connsiteY47" fmla="*/ 1910330 h 2957479"/>
              <a:gd name="connsiteX48" fmla="*/ 2705100 w 7200900"/>
              <a:gd name="connsiteY48" fmla="*/ 1961130 h 2957479"/>
              <a:gd name="connsiteX49" fmla="*/ 2717800 w 7200900"/>
              <a:gd name="connsiteY49" fmla="*/ 1999230 h 2957479"/>
              <a:gd name="connsiteX50" fmla="*/ 2794000 w 7200900"/>
              <a:gd name="connsiteY50" fmla="*/ 2037330 h 2957479"/>
              <a:gd name="connsiteX51" fmla="*/ 2832100 w 7200900"/>
              <a:gd name="connsiteY51" fmla="*/ 2062730 h 2957479"/>
              <a:gd name="connsiteX52" fmla="*/ 2870200 w 7200900"/>
              <a:gd name="connsiteY52" fmla="*/ 2075430 h 2957479"/>
              <a:gd name="connsiteX53" fmla="*/ 2908300 w 7200900"/>
              <a:gd name="connsiteY53" fmla="*/ 2100830 h 2957479"/>
              <a:gd name="connsiteX54" fmla="*/ 2984500 w 7200900"/>
              <a:gd name="connsiteY54" fmla="*/ 2113530 h 2957479"/>
              <a:gd name="connsiteX55" fmla="*/ 3086100 w 7200900"/>
              <a:gd name="connsiteY55" fmla="*/ 2138930 h 2957479"/>
              <a:gd name="connsiteX56" fmla="*/ 3162300 w 7200900"/>
              <a:gd name="connsiteY56" fmla="*/ 2177030 h 2957479"/>
              <a:gd name="connsiteX57" fmla="*/ 3200400 w 7200900"/>
              <a:gd name="connsiteY57" fmla="*/ 2189730 h 2957479"/>
              <a:gd name="connsiteX58" fmla="*/ 3238500 w 7200900"/>
              <a:gd name="connsiteY58" fmla="*/ 2215130 h 2957479"/>
              <a:gd name="connsiteX59" fmla="*/ 3276600 w 7200900"/>
              <a:gd name="connsiteY59" fmla="*/ 2227830 h 2957479"/>
              <a:gd name="connsiteX60" fmla="*/ 3314700 w 7200900"/>
              <a:gd name="connsiteY60" fmla="*/ 2253230 h 2957479"/>
              <a:gd name="connsiteX61" fmla="*/ 3352800 w 7200900"/>
              <a:gd name="connsiteY61" fmla="*/ 2265930 h 2957479"/>
              <a:gd name="connsiteX62" fmla="*/ 3403600 w 7200900"/>
              <a:gd name="connsiteY62" fmla="*/ 2291330 h 2957479"/>
              <a:gd name="connsiteX63" fmla="*/ 3467100 w 7200900"/>
              <a:gd name="connsiteY63" fmla="*/ 2304030 h 2957479"/>
              <a:gd name="connsiteX64" fmla="*/ 3784600 w 7200900"/>
              <a:gd name="connsiteY64" fmla="*/ 2329430 h 2957479"/>
              <a:gd name="connsiteX65" fmla="*/ 3848100 w 7200900"/>
              <a:gd name="connsiteY65" fmla="*/ 2342130 h 2957479"/>
              <a:gd name="connsiteX66" fmla="*/ 3886200 w 7200900"/>
              <a:gd name="connsiteY66" fmla="*/ 2367530 h 2957479"/>
              <a:gd name="connsiteX67" fmla="*/ 3962400 w 7200900"/>
              <a:gd name="connsiteY67" fmla="*/ 2380230 h 2957479"/>
              <a:gd name="connsiteX68" fmla="*/ 4076700 w 7200900"/>
              <a:gd name="connsiteY68" fmla="*/ 2418330 h 2957479"/>
              <a:gd name="connsiteX69" fmla="*/ 4165600 w 7200900"/>
              <a:gd name="connsiteY69" fmla="*/ 2481830 h 2957479"/>
              <a:gd name="connsiteX70" fmla="*/ 4229100 w 7200900"/>
              <a:gd name="connsiteY70" fmla="*/ 2494530 h 2957479"/>
              <a:gd name="connsiteX71" fmla="*/ 4267200 w 7200900"/>
              <a:gd name="connsiteY71" fmla="*/ 2519930 h 2957479"/>
              <a:gd name="connsiteX72" fmla="*/ 4305300 w 7200900"/>
              <a:gd name="connsiteY72" fmla="*/ 2532630 h 2957479"/>
              <a:gd name="connsiteX73" fmla="*/ 4584700 w 7200900"/>
              <a:gd name="connsiteY73" fmla="*/ 2570730 h 2957479"/>
              <a:gd name="connsiteX74" fmla="*/ 4800600 w 7200900"/>
              <a:gd name="connsiteY74" fmla="*/ 2596130 h 2957479"/>
              <a:gd name="connsiteX75" fmla="*/ 4876800 w 7200900"/>
              <a:gd name="connsiteY75" fmla="*/ 2646930 h 2957479"/>
              <a:gd name="connsiteX76" fmla="*/ 4914900 w 7200900"/>
              <a:gd name="connsiteY76" fmla="*/ 2672330 h 2957479"/>
              <a:gd name="connsiteX77" fmla="*/ 5067300 w 7200900"/>
              <a:gd name="connsiteY77" fmla="*/ 2710430 h 2957479"/>
              <a:gd name="connsiteX78" fmla="*/ 5105400 w 7200900"/>
              <a:gd name="connsiteY78" fmla="*/ 2723130 h 2957479"/>
              <a:gd name="connsiteX79" fmla="*/ 5143500 w 7200900"/>
              <a:gd name="connsiteY79" fmla="*/ 2748530 h 2957479"/>
              <a:gd name="connsiteX80" fmla="*/ 5219700 w 7200900"/>
              <a:gd name="connsiteY80" fmla="*/ 2761230 h 2957479"/>
              <a:gd name="connsiteX81" fmla="*/ 5308600 w 7200900"/>
              <a:gd name="connsiteY81" fmla="*/ 2786630 h 2957479"/>
              <a:gd name="connsiteX82" fmla="*/ 5372100 w 7200900"/>
              <a:gd name="connsiteY82" fmla="*/ 2799330 h 2957479"/>
              <a:gd name="connsiteX83" fmla="*/ 5410200 w 7200900"/>
              <a:gd name="connsiteY83" fmla="*/ 2824730 h 2957479"/>
              <a:gd name="connsiteX84" fmla="*/ 5448300 w 7200900"/>
              <a:gd name="connsiteY84" fmla="*/ 2837430 h 2957479"/>
              <a:gd name="connsiteX85" fmla="*/ 6032500 w 7200900"/>
              <a:gd name="connsiteY85" fmla="*/ 2824730 h 2957479"/>
              <a:gd name="connsiteX86" fmla="*/ 6184900 w 7200900"/>
              <a:gd name="connsiteY86" fmla="*/ 2837430 h 2957479"/>
              <a:gd name="connsiteX87" fmla="*/ 6591300 w 7200900"/>
              <a:gd name="connsiteY87" fmla="*/ 2862830 h 2957479"/>
              <a:gd name="connsiteX88" fmla="*/ 6667500 w 7200900"/>
              <a:gd name="connsiteY88" fmla="*/ 2900930 h 2957479"/>
              <a:gd name="connsiteX89" fmla="*/ 6832600 w 7200900"/>
              <a:gd name="connsiteY89" fmla="*/ 2913630 h 2957479"/>
              <a:gd name="connsiteX90" fmla="*/ 6870700 w 7200900"/>
              <a:gd name="connsiteY90" fmla="*/ 2939030 h 2957479"/>
              <a:gd name="connsiteX91" fmla="*/ 7200900 w 7200900"/>
              <a:gd name="connsiteY91" fmla="*/ 2951730 h 2957479"/>
              <a:gd name="connsiteX0" fmla="*/ 0 w 7543800"/>
              <a:gd name="connsiteY0" fmla="*/ 779741 h 3068211"/>
              <a:gd name="connsiteX1" fmla="*/ 698500 w 7543800"/>
              <a:gd name="connsiteY1" fmla="*/ 43430 h 3068211"/>
              <a:gd name="connsiteX2" fmla="*/ 723900 w 7543800"/>
              <a:gd name="connsiteY2" fmla="*/ 81530 h 3068211"/>
              <a:gd name="connsiteX3" fmla="*/ 762000 w 7543800"/>
              <a:gd name="connsiteY3" fmla="*/ 94230 h 3068211"/>
              <a:gd name="connsiteX4" fmla="*/ 800100 w 7543800"/>
              <a:gd name="connsiteY4" fmla="*/ 132330 h 3068211"/>
              <a:gd name="connsiteX5" fmla="*/ 889000 w 7543800"/>
              <a:gd name="connsiteY5" fmla="*/ 170430 h 3068211"/>
              <a:gd name="connsiteX6" fmla="*/ 927100 w 7543800"/>
              <a:gd name="connsiteY6" fmla="*/ 208530 h 3068211"/>
              <a:gd name="connsiteX7" fmla="*/ 952500 w 7543800"/>
              <a:gd name="connsiteY7" fmla="*/ 246630 h 3068211"/>
              <a:gd name="connsiteX8" fmla="*/ 990600 w 7543800"/>
              <a:gd name="connsiteY8" fmla="*/ 272030 h 3068211"/>
              <a:gd name="connsiteX9" fmla="*/ 1003300 w 7543800"/>
              <a:gd name="connsiteY9" fmla="*/ 310130 h 3068211"/>
              <a:gd name="connsiteX10" fmla="*/ 1041400 w 7543800"/>
              <a:gd name="connsiteY10" fmla="*/ 322830 h 3068211"/>
              <a:gd name="connsiteX11" fmla="*/ 1155700 w 7543800"/>
              <a:gd name="connsiteY11" fmla="*/ 360930 h 3068211"/>
              <a:gd name="connsiteX12" fmla="*/ 1231900 w 7543800"/>
              <a:gd name="connsiteY12" fmla="*/ 500630 h 3068211"/>
              <a:gd name="connsiteX13" fmla="*/ 1295400 w 7543800"/>
              <a:gd name="connsiteY13" fmla="*/ 576830 h 3068211"/>
              <a:gd name="connsiteX14" fmla="*/ 1333500 w 7543800"/>
              <a:gd name="connsiteY14" fmla="*/ 589530 h 3068211"/>
              <a:gd name="connsiteX15" fmla="*/ 1371600 w 7543800"/>
              <a:gd name="connsiteY15" fmla="*/ 614930 h 3068211"/>
              <a:gd name="connsiteX16" fmla="*/ 1384300 w 7543800"/>
              <a:gd name="connsiteY16" fmla="*/ 653030 h 3068211"/>
              <a:gd name="connsiteX17" fmla="*/ 1422400 w 7543800"/>
              <a:gd name="connsiteY17" fmla="*/ 665730 h 3068211"/>
              <a:gd name="connsiteX18" fmla="*/ 1460500 w 7543800"/>
              <a:gd name="connsiteY18" fmla="*/ 691130 h 3068211"/>
              <a:gd name="connsiteX19" fmla="*/ 1498600 w 7543800"/>
              <a:gd name="connsiteY19" fmla="*/ 703830 h 3068211"/>
              <a:gd name="connsiteX20" fmla="*/ 1536700 w 7543800"/>
              <a:gd name="connsiteY20" fmla="*/ 729230 h 3068211"/>
              <a:gd name="connsiteX21" fmla="*/ 1612900 w 7543800"/>
              <a:gd name="connsiteY21" fmla="*/ 741930 h 3068211"/>
              <a:gd name="connsiteX22" fmla="*/ 1651000 w 7543800"/>
              <a:gd name="connsiteY22" fmla="*/ 767330 h 3068211"/>
              <a:gd name="connsiteX23" fmla="*/ 1689100 w 7543800"/>
              <a:gd name="connsiteY23" fmla="*/ 780030 h 3068211"/>
              <a:gd name="connsiteX24" fmla="*/ 1714500 w 7543800"/>
              <a:gd name="connsiteY24" fmla="*/ 818130 h 3068211"/>
              <a:gd name="connsiteX25" fmla="*/ 1752600 w 7543800"/>
              <a:gd name="connsiteY25" fmla="*/ 856230 h 3068211"/>
              <a:gd name="connsiteX26" fmla="*/ 1803400 w 7543800"/>
              <a:gd name="connsiteY26" fmla="*/ 919730 h 3068211"/>
              <a:gd name="connsiteX27" fmla="*/ 1841500 w 7543800"/>
              <a:gd name="connsiteY27" fmla="*/ 995930 h 3068211"/>
              <a:gd name="connsiteX28" fmla="*/ 1905000 w 7543800"/>
              <a:gd name="connsiteY28" fmla="*/ 1072130 h 3068211"/>
              <a:gd name="connsiteX29" fmla="*/ 1943100 w 7543800"/>
              <a:gd name="connsiteY29" fmla="*/ 1148330 h 3068211"/>
              <a:gd name="connsiteX30" fmla="*/ 1955800 w 7543800"/>
              <a:gd name="connsiteY30" fmla="*/ 1186430 h 3068211"/>
              <a:gd name="connsiteX31" fmla="*/ 1993900 w 7543800"/>
              <a:gd name="connsiteY31" fmla="*/ 1199130 h 3068211"/>
              <a:gd name="connsiteX32" fmla="*/ 2032000 w 7543800"/>
              <a:gd name="connsiteY32" fmla="*/ 1224530 h 3068211"/>
              <a:gd name="connsiteX33" fmla="*/ 2070100 w 7543800"/>
              <a:gd name="connsiteY33" fmla="*/ 1237230 h 3068211"/>
              <a:gd name="connsiteX34" fmla="*/ 2108200 w 7543800"/>
              <a:gd name="connsiteY34" fmla="*/ 1262630 h 3068211"/>
              <a:gd name="connsiteX35" fmla="*/ 2184400 w 7543800"/>
              <a:gd name="connsiteY35" fmla="*/ 1300730 h 3068211"/>
              <a:gd name="connsiteX36" fmla="*/ 2247900 w 7543800"/>
              <a:gd name="connsiteY36" fmla="*/ 1376930 h 3068211"/>
              <a:gd name="connsiteX37" fmla="*/ 2260600 w 7543800"/>
              <a:gd name="connsiteY37" fmla="*/ 1415030 h 3068211"/>
              <a:gd name="connsiteX38" fmla="*/ 2324100 w 7543800"/>
              <a:gd name="connsiteY38" fmla="*/ 1491230 h 3068211"/>
              <a:gd name="connsiteX39" fmla="*/ 2362200 w 7543800"/>
              <a:gd name="connsiteY39" fmla="*/ 1567430 h 3068211"/>
              <a:gd name="connsiteX40" fmla="*/ 2374900 w 7543800"/>
              <a:gd name="connsiteY40" fmla="*/ 1605530 h 3068211"/>
              <a:gd name="connsiteX41" fmla="*/ 2400300 w 7543800"/>
              <a:gd name="connsiteY41" fmla="*/ 1643630 h 3068211"/>
              <a:gd name="connsiteX42" fmla="*/ 2413000 w 7543800"/>
              <a:gd name="connsiteY42" fmla="*/ 1681730 h 3068211"/>
              <a:gd name="connsiteX43" fmla="*/ 2476500 w 7543800"/>
              <a:gd name="connsiteY43" fmla="*/ 1757930 h 3068211"/>
              <a:gd name="connsiteX44" fmla="*/ 2489200 w 7543800"/>
              <a:gd name="connsiteY44" fmla="*/ 1796030 h 3068211"/>
              <a:gd name="connsiteX45" fmla="*/ 2565400 w 7543800"/>
              <a:gd name="connsiteY45" fmla="*/ 1846830 h 3068211"/>
              <a:gd name="connsiteX46" fmla="*/ 2603500 w 7543800"/>
              <a:gd name="connsiteY46" fmla="*/ 1872230 h 3068211"/>
              <a:gd name="connsiteX47" fmla="*/ 2679700 w 7543800"/>
              <a:gd name="connsiteY47" fmla="*/ 1910330 h 3068211"/>
              <a:gd name="connsiteX48" fmla="*/ 2705100 w 7543800"/>
              <a:gd name="connsiteY48" fmla="*/ 1961130 h 3068211"/>
              <a:gd name="connsiteX49" fmla="*/ 2717800 w 7543800"/>
              <a:gd name="connsiteY49" fmla="*/ 1999230 h 3068211"/>
              <a:gd name="connsiteX50" fmla="*/ 2794000 w 7543800"/>
              <a:gd name="connsiteY50" fmla="*/ 2037330 h 3068211"/>
              <a:gd name="connsiteX51" fmla="*/ 2832100 w 7543800"/>
              <a:gd name="connsiteY51" fmla="*/ 2062730 h 3068211"/>
              <a:gd name="connsiteX52" fmla="*/ 2870200 w 7543800"/>
              <a:gd name="connsiteY52" fmla="*/ 2075430 h 3068211"/>
              <a:gd name="connsiteX53" fmla="*/ 2908300 w 7543800"/>
              <a:gd name="connsiteY53" fmla="*/ 2100830 h 3068211"/>
              <a:gd name="connsiteX54" fmla="*/ 2984500 w 7543800"/>
              <a:gd name="connsiteY54" fmla="*/ 2113530 h 3068211"/>
              <a:gd name="connsiteX55" fmla="*/ 3086100 w 7543800"/>
              <a:gd name="connsiteY55" fmla="*/ 2138930 h 3068211"/>
              <a:gd name="connsiteX56" fmla="*/ 3162300 w 7543800"/>
              <a:gd name="connsiteY56" fmla="*/ 2177030 h 3068211"/>
              <a:gd name="connsiteX57" fmla="*/ 3200400 w 7543800"/>
              <a:gd name="connsiteY57" fmla="*/ 2189730 h 3068211"/>
              <a:gd name="connsiteX58" fmla="*/ 3238500 w 7543800"/>
              <a:gd name="connsiteY58" fmla="*/ 2215130 h 3068211"/>
              <a:gd name="connsiteX59" fmla="*/ 3276600 w 7543800"/>
              <a:gd name="connsiteY59" fmla="*/ 2227830 h 3068211"/>
              <a:gd name="connsiteX60" fmla="*/ 3314700 w 7543800"/>
              <a:gd name="connsiteY60" fmla="*/ 2253230 h 3068211"/>
              <a:gd name="connsiteX61" fmla="*/ 3352800 w 7543800"/>
              <a:gd name="connsiteY61" fmla="*/ 2265930 h 3068211"/>
              <a:gd name="connsiteX62" fmla="*/ 3403600 w 7543800"/>
              <a:gd name="connsiteY62" fmla="*/ 2291330 h 3068211"/>
              <a:gd name="connsiteX63" fmla="*/ 3467100 w 7543800"/>
              <a:gd name="connsiteY63" fmla="*/ 2304030 h 3068211"/>
              <a:gd name="connsiteX64" fmla="*/ 3784600 w 7543800"/>
              <a:gd name="connsiteY64" fmla="*/ 2329430 h 3068211"/>
              <a:gd name="connsiteX65" fmla="*/ 3848100 w 7543800"/>
              <a:gd name="connsiteY65" fmla="*/ 2342130 h 3068211"/>
              <a:gd name="connsiteX66" fmla="*/ 3886200 w 7543800"/>
              <a:gd name="connsiteY66" fmla="*/ 2367530 h 3068211"/>
              <a:gd name="connsiteX67" fmla="*/ 3962400 w 7543800"/>
              <a:gd name="connsiteY67" fmla="*/ 2380230 h 3068211"/>
              <a:gd name="connsiteX68" fmla="*/ 4076700 w 7543800"/>
              <a:gd name="connsiteY68" fmla="*/ 2418330 h 3068211"/>
              <a:gd name="connsiteX69" fmla="*/ 4165600 w 7543800"/>
              <a:gd name="connsiteY69" fmla="*/ 2481830 h 3068211"/>
              <a:gd name="connsiteX70" fmla="*/ 4229100 w 7543800"/>
              <a:gd name="connsiteY70" fmla="*/ 2494530 h 3068211"/>
              <a:gd name="connsiteX71" fmla="*/ 4267200 w 7543800"/>
              <a:gd name="connsiteY71" fmla="*/ 2519930 h 3068211"/>
              <a:gd name="connsiteX72" fmla="*/ 4305300 w 7543800"/>
              <a:gd name="connsiteY72" fmla="*/ 2532630 h 3068211"/>
              <a:gd name="connsiteX73" fmla="*/ 4584700 w 7543800"/>
              <a:gd name="connsiteY73" fmla="*/ 2570730 h 3068211"/>
              <a:gd name="connsiteX74" fmla="*/ 4800600 w 7543800"/>
              <a:gd name="connsiteY74" fmla="*/ 2596130 h 3068211"/>
              <a:gd name="connsiteX75" fmla="*/ 4876800 w 7543800"/>
              <a:gd name="connsiteY75" fmla="*/ 2646930 h 3068211"/>
              <a:gd name="connsiteX76" fmla="*/ 4914900 w 7543800"/>
              <a:gd name="connsiteY76" fmla="*/ 2672330 h 3068211"/>
              <a:gd name="connsiteX77" fmla="*/ 5067300 w 7543800"/>
              <a:gd name="connsiteY77" fmla="*/ 2710430 h 3068211"/>
              <a:gd name="connsiteX78" fmla="*/ 5105400 w 7543800"/>
              <a:gd name="connsiteY78" fmla="*/ 2723130 h 3068211"/>
              <a:gd name="connsiteX79" fmla="*/ 5143500 w 7543800"/>
              <a:gd name="connsiteY79" fmla="*/ 2748530 h 3068211"/>
              <a:gd name="connsiteX80" fmla="*/ 5219700 w 7543800"/>
              <a:gd name="connsiteY80" fmla="*/ 2761230 h 3068211"/>
              <a:gd name="connsiteX81" fmla="*/ 5308600 w 7543800"/>
              <a:gd name="connsiteY81" fmla="*/ 2786630 h 3068211"/>
              <a:gd name="connsiteX82" fmla="*/ 5372100 w 7543800"/>
              <a:gd name="connsiteY82" fmla="*/ 2799330 h 3068211"/>
              <a:gd name="connsiteX83" fmla="*/ 5410200 w 7543800"/>
              <a:gd name="connsiteY83" fmla="*/ 2824730 h 3068211"/>
              <a:gd name="connsiteX84" fmla="*/ 5448300 w 7543800"/>
              <a:gd name="connsiteY84" fmla="*/ 2837430 h 3068211"/>
              <a:gd name="connsiteX85" fmla="*/ 6032500 w 7543800"/>
              <a:gd name="connsiteY85" fmla="*/ 2824730 h 3068211"/>
              <a:gd name="connsiteX86" fmla="*/ 6184900 w 7543800"/>
              <a:gd name="connsiteY86" fmla="*/ 2837430 h 3068211"/>
              <a:gd name="connsiteX87" fmla="*/ 6591300 w 7543800"/>
              <a:gd name="connsiteY87" fmla="*/ 2862830 h 3068211"/>
              <a:gd name="connsiteX88" fmla="*/ 6667500 w 7543800"/>
              <a:gd name="connsiteY88" fmla="*/ 2900930 h 3068211"/>
              <a:gd name="connsiteX89" fmla="*/ 6832600 w 7543800"/>
              <a:gd name="connsiteY89" fmla="*/ 2913630 h 3068211"/>
              <a:gd name="connsiteX90" fmla="*/ 6870700 w 7543800"/>
              <a:gd name="connsiteY90" fmla="*/ 2939030 h 3068211"/>
              <a:gd name="connsiteX91" fmla="*/ 7543800 w 7543800"/>
              <a:gd name="connsiteY91" fmla="*/ 3068211 h 306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543800" h="3068211">
                <a:moveTo>
                  <a:pt x="0" y="779741"/>
                </a:moveTo>
                <a:cubicBezTo>
                  <a:pt x="4954" y="779879"/>
                  <a:pt x="568211" y="0"/>
                  <a:pt x="698500" y="43430"/>
                </a:cubicBezTo>
                <a:cubicBezTo>
                  <a:pt x="712980" y="48257"/>
                  <a:pt x="711981" y="71995"/>
                  <a:pt x="723900" y="81530"/>
                </a:cubicBezTo>
                <a:cubicBezTo>
                  <a:pt x="734353" y="89893"/>
                  <a:pt x="749300" y="89997"/>
                  <a:pt x="762000" y="94230"/>
                </a:cubicBezTo>
                <a:cubicBezTo>
                  <a:pt x="774700" y="106930"/>
                  <a:pt x="785485" y="121891"/>
                  <a:pt x="800100" y="132330"/>
                </a:cubicBezTo>
                <a:cubicBezTo>
                  <a:pt x="827563" y="151947"/>
                  <a:pt x="857908" y="160066"/>
                  <a:pt x="889000" y="170430"/>
                </a:cubicBezTo>
                <a:cubicBezTo>
                  <a:pt x="901700" y="183130"/>
                  <a:pt x="915602" y="194732"/>
                  <a:pt x="927100" y="208530"/>
                </a:cubicBezTo>
                <a:cubicBezTo>
                  <a:pt x="936871" y="220256"/>
                  <a:pt x="941707" y="235837"/>
                  <a:pt x="952500" y="246630"/>
                </a:cubicBezTo>
                <a:cubicBezTo>
                  <a:pt x="963293" y="257423"/>
                  <a:pt x="977900" y="263563"/>
                  <a:pt x="990600" y="272030"/>
                </a:cubicBezTo>
                <a:cubicBezTo>
                  <a:pt x="994833" y="284730"/>
                  <a:pt x="993834" y="300664"/>
                  <a:pt x="1003300" y="310130"/>
                </a:cubicBezTo>
                <a:cubicBezTo>
                  <a:pt x="1012766" y="319596"/>
                  <a:pt x="1029426" y="316843"/>
                  <a:pt x="1041400" y="322830"/>
                </a:cubicBezTo>
                <a:cubicBezTo>
                  <a:pt x="1130688" y="367474"/>
                  <a:pt x="1014233" y="337352"/>
                  <a:pt x="1155700" y="360930"/>
                </a:cubicBezTo>
                <a:cubicBezTo>
                  <a:pt x="1198627" y="489710"/>
                  <a:pt x="1160384" y="452953"/>
                  <a:pt x="1231900" y="500630"/>
                </a:cubicBezTo>
                <a:cubicBezTo>
                  <a:pt x="1250642" y="528743"/>
                  <a:pt x="1266064" y="557273"/>
                  <a:pt x="1295400" y="576830"/>
                </a:cubicBezTo>
                <a:cubicBezTo>
                  <a:pt x="1306539" y="584256"/>
                  <a:pt x="1321526" y="583543"/>
                  <a:pt x="1333500" y="589530"/>
                </a:cubicBezTo>
                <a:cubicBezTo>
                  <a:pt x="1347152" y="596356"/>
                  <a:pt x="1358900" y="606463"/>
                  <a:pt x="1371600" y="614930"/>
                </a:cubicBezTo>
                <a:cubicBezTo>
                  <a:pt x="1375833" y="627630"/>
                  <a:pt x="1374834" y="643564"/>
                  <a:pt x="1384300" y="653030"/>
                </a:cubicBezTo>
                <a:cubicBezTo>
                  <a:pt x="1393766" y="662496"/>
                  <a:pt x="1410426" y="659743"/>
                  <a:pt x="1422400" y="665730"/>
                </a:cubicBezTo>
                <a:cubicBezTo>
                  <a:pt x="1436052" y="672556"/>
                  <a:pt x="1446848" y="684304"/>
                  <a:pt x="1460500" y="691130"/>
                </a:cubicBezTo>
                <a:cubicBezTo>
                  <a:pt x="1472474" y="697117"/>
                  <a:pt x="1486626" y="697843"/>
                  <a:pt x="1498600" y="703830"/>
                </a:cubicBezTo>
                <a:cubicBezTo>
                  <a:pt x="1512252" y="710656"/>
                  <a:pt x="1522220" y="724403"/>
                  <a:pt x="1536700" y="729230"/>
                </a:cubicBezTo>
                <a:cubicBezTo>
                  <a:pt x="1561129" y="737373"/>
                  <a:pt x="1587500" y="737697"/>
                  <a:pt x="1612900" y="741930"/>
                </a:cubicBezTo>
                <a:cubicBezTo>
                  <a:pt x="1625600" y="750397"/>
                  <a:pt x="1637348" y="760504"/>
                  <a:pt x="1651000" y="767330"/>
                </a:cubicBezTo>
                <a:cubicBezTo>
                  <a:pt x="1662974" y="773317"/>
                  <a:pt x="1678647" y="771667"/>
                  <a:pt x="1689100" y="780030"/>
                </a:cubicBezTo>
                <a:cubicBezTo>
                  <a:pt x="1701019" y="789565"/>
                  <a:pt x="1704729" y="806404"/>
                  <a:pt x="1714500" y="818130"/>
                </a:cubicBezTo>
                <a:cubicBezTo>
                  <a:pt x="1725998" y="831928"/>
                  <a:pt x="1739900" y="843530"/>
                  <a:pt x="1752600" y="856230"/>
                </a:cubicBezTo>
                <a:cubicBezTo>
                  <a:pt x="1777324" y="930403"/>
                  <a:pt x="1745955" y="862285"/>
                  <a:pt x="1803400" y="919730"/>
                </a:cubicBezTo>
                <a:cubicBezTo>
                  <a:pt x="1839796" y="956126"/>
                  <a:pt x="1820842" y="954613"/>
                  <a:pt x="1841500" y="995930"/>
                </a:cubicBezTo>
                <a:cubicBezTo>
                  <a:pt x="1859181" y="1031293"/>
                  <a:pt x="1876913" y="1044043"/>
                  <a:pt x="1905000" y="1072130"/>
                </a:cubicBezTo>
                <a:cubicBezTo>
                  <a:pt x="1936922" y="1167895"/>
                  <a:pt x="1893861" y="1049853"/>
                  <a:pt x="1943100" y="1148330"/>
                </a:cubicBezTo>
                <a:cubicBezTo>
                  <a:pt x="1949087" y="1160304"/>
                  <a:pt x="1946334" y="1176964"/>
                  <a:pt x="1955800" y="1186430"/>
                </a:cubicBezTo>
                <a:cubicBezTo>
                  <a:pt x="1965266" y="1195896"/>
                  <a:pt x="1981926" y="1193143"/>
                  <a:pt x="1993900" y="1199130"/>
                </a:cubicBezTo>
                <a:cubicBezTo>
                  <a:pt x="2007552" y="1205956"/>
                  <a:pt x="2018348" y="1217704"/>
                  <a:pt x="2032000" y="1224530"/>
                </a:cubicBezTo>
                <a:cubicBezTo>
                  <a:pt x="2043974" y="1230517"/>
                  <a:pt x="2058126" y="1231243"/>
                  <a:pt x="2070100" y="1237230"/>
                </a:cubicBezTo>
                <a:cubicBezTo>
                  <a:pt x="2083752" y="1244056"/>
                  <a:pt x="2094548" y="1255804"/>
                  <a:pt x="2108200" y="1262630"/>
                </a:cubicBezTo>
                <a:cubicBezTo>
                  <a:pt x="2165478" y="1291269"/>
                  <a:pt x="2129805" y="1255234"/>
                  <a:pt x="2184400" y="1300730"/>
                </a:cubicBezTo>
                <a:cubicBezTo>
                  <a:pt x="2208475" y="1320792"/>
                  <a:pt x="2233629" y="1348387"/>
                  <a:pt x="2247900" y="1376930"/>
                </a:cubicBezTo>
                <a:cubicBezTo>
                  <a:pt x="2253887" y="1388904"/>
                  <a:pt x="2254613" y="1403056"/>
                  <a:pt x="2260600" y="1415030"/>
                </a:cubicBezTo>
                <a:cubicBezTo>
                  <a:pt x="2278281" y="1450393"/>
                  <a:pt x="2296013" y="1463143"/>
                  <a:pt x="2324100" y="1491230"/>
                </a:cubicBezTo>
                <a:cubicBezTo>
                  <a:pt x="2356022" y="1586995"/>
                  <a:pt x="2312961" y="1468953"/>
                  <a:pt x="2362200" y="1567430"/>
                </a:cubicBezTo>
                <a:cubicBezTo>
                  <a:pt x="2368187" y="1579404"/>
                  <a:pt x="2368913" y="1593556"/>
                  <a:pt x="2374900" y="1605530"/>
                </a:cubicBezTo>
                <a:cubicBezTo>
                  <a:pt x="2381726" y="1619182"/>
                  <a:pt x="2393474" y="1629978"/>
                  <a:pt x="2400300" y="1643630"/>
                </a:cubicBezTo>
                <a:cubicBezTo>
                  <a:pt x="2406287" y="1655604"/>
                  <a:pt x="2407013" y="1669756"/>
                  <a:pt x="2413000" y="1681730"/>
                </a:cubicBezTo>
                <a:cubicBezTo>
                  <a:pt x="2430681" y="1717093"/>
                  <a:pt x="2448413" y="1729843"/>
                  <a:pt x="2476500" y="1757930"/>
                </a:cubicBezTo>
                <a:cubicBezTo>
                  <a:pt x="2480733" y="1770630"/>
                  <a:pt x="2481774" y="1784891"/>
                  <a:pt x="2489200" y="1796030"/>
                </a:cubicBezTo>
                <a:cubicBezTo>
                  <a:pt x="2525312" y="1850199"/>
                  <a:pt x="2518798" y="1823529"/>
                  <a:pt x="2565400" y="1846830"/>
                </a:cubicBezTo>
                <a:cubicBezTo>
                  <a:pt x="2579052" y="1853656"/>
                  <a:pt x="2589848" y="1865404"/>
                  <a:pt x="2603500" y="1872230"/>
                </a:cubicBezTo>
                <a:cubicBezTo>
                  <a:pt x="2708660" y="1924810"/>
                  <a:pt x="2570511" y="1837537"/>
                  <a:pt x="2679700" y="1910330"/>
                </a:cubicBezTo>
                <a:cubicBezTo>
                  <a:pt x="2688167" y="1927263"/>
                  <a:pt x="2697642" y="1943729"/>
                  <a:pt x="2705100" y="1961130"/>
                </a:cubicBezTo>
                <a:cubicBezTo>
                  <a:pt x="2710373" y="1973435"/>
                  <a:pt x="2709437" y="1988777"/>
                  <a:pt x="2717800" y="1999230"/>
                </a:cubicBezTo>
                <a:cubicBezTo>
                  <a:pt x="2742064" y="2029560"/>
                  <a:pt x="2763324" y="2021992"/>
                  <a:pt x="2794000" y="2037330"/>
                </a:cubicBezTo>
                <a:cubicBezTo>
                  <a:pt x="2807652" y="2044156"/>
                  <a:pt x="2818448" y="2055904"/>
                  <a:pt x="2832100" y="2062730"/>
                </a:cubicBezTo>
                <a:cubicBezTo>
                  <a:pt x="2844074" y="2068717"/>
                  <a:pt x="2858226" y="2069443"/>
                  <a:pt x="2870200" y="2075430"/>
                </a:cubicBezTo>
                <a:cubicBezTo>
                  <a:pt x="2883852" y="2082256"/>
                  <a:pt x="2893820" y="2096003"/>
                  <a:pt x="2908300" y="2100830"/>
                </a:cubicBezTo>
                <a:cubicBezTo>
                  <a:pt x="2932729" y="2108973"/>
                  <a:pt x="2959321" y="2108135"/>
                  <a:pt x="2984500" y="2113530"/>
                </a:cubicBezTo>
                <a:cubicBezTo>
                  <a:pt x="3018634" y="2120844"/>
                  <a:pt x="3052421" y="2129745"/>
                  <a:pt x="3086100" y="2138930"/>
                </a:cubicBezTo>
                <a:cubicBezTo>
                  <a:pt x="3156328" y="2158083"/>
                  <a:pt x="3092940" y="2142350"/>
                  <a:pt x="3162300" y="2177030"/>
                </a:cubicBezTo>
                <a:cubicBezTo>
                  <a:pt x="3174274" y="2183017"/>
                  <a:pt x="3188426" y="2183743"/>
                  <a:pt x="3200400" y="2189730"/>
                </a:cubicBezTo>
                <a:cubicBezTo>
                  <a:pt x="3214052" y="2196556"/>
                  <a:pt x="3224848" y="2208304"/>
                  <a:pt x="3238500" y="2215130"/>
                </a:cubicBezTo>
                <a:cubicBezTo>
                  <a:pt x="3250474" y="2221117"/>
                  <a:pt x="3264626" y="2221843"/>
                  <a:pt x="3276600" y="2227830"/>
                </a:cubicBezTo>
                <a:cubicBezTo>
                  <a:pt x="3290252" y="2234656"/>
                  <a:pt x="3301048" y="2246404"/>
                  <a:pt x="3314700" y="2253230"/>
                </a:cubicBezTo>
                <a:cubicBezTo>
                  <a:pt x="3326674" y="2259217"/>
                  <a:pt x="3340495" y="2260657"/>
                  <a:pt x="3352800" y="2265930"/>
                </a:cubicBezTo>
                <a:cubicBezTo>
                  <a:pt x="3370201" y="2273388"/>
                  <a:pt x="3385639" y="2285343"/>
                  <a:pt x="3403600" y="2291330"/>
                </a:cubicBezTo>
                <a:cubicBezTo>
                  <a:pt x="3424078" y="2298156"/>
                  <a:pt x="3445621" y="2301882"/>
                  <a:pt x="3467100" y="2304030"/>
                </a:cubicBezTo>
                <a:cubicBezTo>
                  <a:pt x="3572745" y="2314594"/>
                  <a:pt x="3678767" y="2320963"/>
                  <a:pt x="3784600" y="2329430"/>
                </a:cubicBezTo>
                <a:cubicBezTo>
                  <a:pt x="3805767" y="2333663"/>
                  <a:pt x="3827889" y="2334551"/>
                  <a:pt x="3848100" y="2342130"/>
                </a:cubicBezTo>
                <a:cubicBezTo>
                  <a:pt x="3862392" y="2347489"/>
                  <a:pt x="3871720" y="2362703"/>
                  <a:pt x="3886200" y="2367530"/>
                </a:cubicBezTo>
                <a:cubicBezTo>
                  <a:pt x="3910629" y="2375673"/>
                  <a:pt x="3937000" y="2375997"/>
                  <a:pt x="3962400" y="2380230"/>
                </a:cubicBezTo>
                <a:cubicBezTo>
                  <a:pt x="4090087" y="2444074"/>
                  <a:pt x="3928984" y="2369091"/>
                  <a:pt x="4076700" y="2418330"/>
                </a:cubicBezTo>
                <a:cubicBezTo>
                  <a:pt x="4239516" y="2472602"/>
                  <a:pt x="4023085" y="2410573"/>
                  <a:pt x="4165600" y="2481830"/>
                </a:cubicBezTo>
                <a:cubicBezTo>
                  <a:pt x="4184907" y="2491483"/>
                  <a:pt x="4207933" y="2490297"/>
                  <a:pt x="4229100" y="2494530"/>
                </a:cubicBezTo>
                <a:cubicBezTo>
                  <a:pt x="4241800" y="2502997"/>
                  <a:pt x="4253548" y="2513104"/>
                  <a:pt x="4267200" y="2519930"/>
                </a:cubicBezTo>
                <a:cubicBezTo>
                  <a:pt x="4279174" y="2525917"/>
                  <a:pt x="4292256" y="2529620"/>
                  <a:pt x="4305300" y="2532630"/>
                </a:cubicBezTo>
                <a:cubicBezTo>
                  <a:pt x="4465662" y="2569637"/>
                  <a:pt x="4408907" y="2552545"/>
                  <a:pt x="4584700" y="2570730"/>
                </a:cubicBezTo>
                <a:cubicBezTo>
                  <a:pt x="4656778" y="2578186"/>
                  <a:pt x="4728633" y="2587663"/>
                  <a:pt x="4800600" y="2596130"/>
                </a:cubicBezTo>
                <a:cubicBezTo>
                  <a:pt x="4823294" y="2664213"/>
                  <a:pt x="4795065" y="2616279"/>
                  <a:pt x="4876800" y="2646930"/>
                </a:cubicBezTo>
                <a:cubicBezTo>
                  <a:pt x="4891092" y="2652289"/>
                  <a:pt x="4900420" y="2667503"/>
                  <a:pt x="4914900" y="2672330"/>
                </a:cubicBezTo>
                <a:cubicBezTo>
                  <a:pt x="4964576" y="2688889"/>
                  <a:pt x="5017624" y="2693871"/>
                  <a:pt x="5067300" y="2710430"/>
                </a:cubicBezTo>
                <a:cubicBezTo>
                  <a:pt x="5080000" y="2714663"/>
                  <a:pt x="5093426" y="2717143"/>
                  <a:pt x="5105400" y="2723130"/>
                </a:cubicBezTo>
                <a:cubicBezTo>
                  <a:pt x="5119052" y="2729956"/>
                  <a:pt x="5129020" y="2743703"/>
                  <a:pt x="5143500" y="2748530"/>
                </a:cubicBezTo>
                <a:cubicBezTo>
                  <a:pt x="5167929" y="2756673"/>
                  <a:pt x="5194609" y="2755440"/>
                  <a:pt x="5219700" y="2761230"/>
                </a:cubicBezTo>
                <a:cubicBezTo>
                  <a:pt x="5249730" y="2768160"/>
                  <a:pt x="5278701" y="2779155"/>
                  <a:pt x="5308600" y="2786630"/>
                </a:cubicBezTo>
                <a:cubicBezTo>
                  <a:pt x="5329541" y="2791865"/>
                  <a:pt x="5350933" y="2795097"/>
                  <a:pt x="5372100" y="2799330"/>
                </a:cubicBezTo>
                <a:cubicBezTo>
                  <a:pt x="5384800" y="2807797"/>
                  <a:pt x="5396548" y="2817904"/>
                  <a:pt x="5410200" y="2824730"/>
                </a:cubicBezTo>
                <a:cubicBezTo>
                  <a:pt x="5422174" y="2830717"/>
                  <a:pt x="5434913" y="2837430"/>
                  <a:pt x="5448300" y="2837430"/>
                </a:cubicBezTo>
                <a:cubicBezTo>
                  <a:pt x="5643079" y="2837430"/>
                  <a:pt x="5837767" y="2828963"/>
                  <a:pt x="6032500" y="2824730"/>
                </a:cubicBezTo>
                <a:lnTo>
                  <a:pt x="6184900" y="2837430"/>
                </a:lnTo>
                <a:cubicBezTo>
                  <a:pt x="6320317" y="2846663"/>
                  <a:pt x="6456065" y="2851238"/>
                  <a:pt x="6591300" y="2862830"/>
                </a:cubicBezTo>
                <a:cubicBezTo>
                  <a:pt x="6719264" y="2873798"/>
                  <a:pt x="6532310" y="2875582"/>
                  <a:pt x="6667500" y="2900930"/>
                </a:cubicBezTo>
                <a:cubicBezTo>
                  <a:pt x="6721751" y="2911102"/>
                  <a:pt x="6777567" y="2909397"/>
                  <a:pt x="6832600" y="2913630"/>
                </a:cubicBezTo>
                <a:cubicBezTo>
                  <a:pt x="6845300" y="2922097"/>
                  <a:pt x="6855775" y="2935832"/>
                  <a:pt x="6870700" y="2939030"/>
                </a:cubicBezTo>
                <a:cubicBezTo>
                  <a:pt x="6956795" y="2957479"/>
                  <a:pt x="7465219" y="3068211"/>
                  <a:pt x="7543800" y="3068211"/>
                </a:cubicBezTo>
              </a:path>
            </a:pathLst>
          </a:custGeom>
          <a:ln w="38100" cmpd="dbl">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8447" name="TextBox 28"/>
          <p:cNvSpPr txBox="1">
            <a:spLocks noChangeArrowheads="1"/>
          </p:cNvSpPr>
          <p:nvPr/>
        </p:nvSpPr>
        <p:spPr bwMode="auto">
          <a:xfrm>
            <a:off x="4778376" y="5894387"/>
            <a:ext cx="2420343" cy="369332"/>
          </a:xfrm>
          <a:prstGeom prst="rect">
            <a:avLst/>
          </a:prstGeom>
          <a:noFill/>
          <a:ln w="9525">
            <a:noFill/>
            <a:miter lim="800000"/>
            <a:headEnd/>
            <a:tailEnd/>
          </a:ln>
        </p:spPr>
        <p:txBody>
          <a:bodyPr wrap="none">
            <a:spAutoFit/>
          </a:bodyPr>
          <a:lstStyle/>
          <a:p>
            <a:r>
              <a:rPr lang="en-US"/>
              <a:t>------------Year--------------</a:t>
            </a:r>
          </a:p>
        </p:txBody>
      </p:sp>
      <p:cxnSp>
        <p:nvCxnSpPr>
          <p:cNvPr id="21" name="Straight Arrow Connector 20"/>
          <p:cNvCxnSpPr/>
          <p:nvPr/>
        </p:nvCxnSpPr>
        <p:spPr bwMode="auto">
          <a:xfrm>
            <a:off x="7924800" y="1219199"/>
            <a:ext cx="381000" cy="2743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7"/>
          <p:cNvSpPr txBox="1">
            <a:spLocks noChangeArrowheads="1"/>
          </p:cNvSpPr>
          <p:nvPr/>
        </p:nvSpPr>
        <p:spPr bwMode="auto">
          <a:xfrm>
            <a:off x="4267201" y="685800"/>
            <a:ext cx="6068521" cy="461665"/>
          </a:xfrm>
          <a:prstGeom prst="rect">
            <a:avLst/>
          </a:prstGeom>
          <a:noFill/>
          <a:ln w="9525">
            <a:noFill/>
            <a:miter lim="800000"/>
            <a:headEnd/>
            <a:tailEnd/>
          </a:ln>
        </p:spPr>
        <p:txBody>
          <a:bodyPr wrap="none">
            <a:spAutoFit/>
          </a:bodyPr>
          <a:lstStyle/>
          <a:p>
            <a:r>
              <a:rPr lang="en-US" sz="2400" b="1" dirty="0"/>
              <a:t>Why modern decrease in livestock numbers?</a:t>
            </a:r>
          </a:p>
        </p:txBody>
      </p:sp>
      <p:cxnSp>
        <p:nvCxnSpPr>
          <p:cNvPr id="23" name="Straight Arrow Connector 22"/>
          <p:cNvCxnSpPr/>
          <p:nvPr/>
        </p:nvCxnSpPr>
        <p:spPr bwMode="auto">
          <a:xfrm>
            <a:off x="9677400" y="1219199"/>
            <a:ext cx="381000" cy="2895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5" name="TextBox 27"/>
          <p:cNvSpPr txBox="1">
            <a:spLocks noChangeArrowheads="1"/>
          </p:cNvSpPr>
          <p:nvPr/>
        </p:nvSpPr>
        <p:spPr bwMode="auto">
          <a:xfrm>
            <a:off x="4419600" y="4114800"/>
            <a:ext cx="4950651" cy="1200329"/>
          </a:xfrm>
          <a:prstGeom prst="rect">
            <a:avLst/>
          </a:prstGeom>
          <a:noFill/>
          <a:ln w="9525">
            <a:noFill/>
            <a:miter lim="800000"/>
            <a:headEnd/>
            <a:tailEnd/>
          </a:ln>
        </p:spPr>
        <p:txBody>
          <a:bodyPr wrap="none">
            <a:spAutoFit/>
          </a:bodyPr>
          <a:lstStyle/>
          <a:p>
            <a:pPr>
              <a:buFont typeface="Arial" pitchFamily="34" charset="0"/>
              <a:buChar char="•"/>
            </a:pPr>
            <a:r>
              <a:rPr lang="en-US" sz="2400" b="1" dirty="0">
                <a:solidFill>
                  <a:schemeClr val="accent2">
                    <a:lumMod val="75000"/>
                  </a:schemeClr>
                </a:solidFill>
              </a:rPr>
              <a:t> Multiple uses </a:t>
            </a:r>
            <a:r>
              <a:rPr lang="en-US" sz="2400" dirty="0">
                <a:solidFill>
                  <a:schemeClr val="accent2">
                    <a:lumMod val="75000"/>
                  </a:schemeClr>
                </a:solidFill>
              </a:rPr>
              <a:t>– especially recreation</a:t>
            </a:r>
          </a:p>
          <a:p>
            <a:pPr>
              <a:buFont typeface="Arial" pitchFamily="34" charset="0"/>
              <a:buChar char="•"/>
            </a:pPr>
            <a:r>
              <a:rPr lang="en-US" sz="2400" b="1" dirty="0">
                <a:solidFill>
                  <a:schemeClr val="accent2">
                    <a:lumMod val="75000"/>
                  </a:schemeClr>
                </a:solidFill>
              </a:rPr>
              <a:t> Litigation against grazing</a:t>
            </a:r>
          </a:p>
          <a:p>
            <a:pPr>
              <a:buFont typeface="Arial" pitchFamily="34" charset="0"/>
              <a:buChar char="•"/>
            </a:pPr>
            <a:r>
              <a:rPr lang="en-US" sz="2400" b="1" dirty="0">
                <a:solidFill>
                  <a:schemeClr val="accent2">
                    <a:lumMod val="75000"/>
                  </a:schemeClr>
                </a:solidFill>
              </a:rPr>
              <a:t> FLPMA, NEPA &amp; ESA</a:t>
            </a:r>
          </a:p>
        </p:txBody>
      </p:sp>
    </p:spTree>
    <p:custDataLst>
      <p:tags r:id="rId1"/>
    </p:custDataLst>
    <p:extLst>
      <p:ext uri="{BB962C8B-B14F-4D97-AF65-F5344CB8AC3E}">
        <p14:creationId xmlns:p14="http://schemas.microsoft.com/office/powerpoint/2010/main" val="572208489"/>
      </p:ext>
    </p:extLst>
  </p:cSld>
  <p:clrMapOvr>
    <a:masterClrMapping/>
  </p:clrMapOvr>
  <mc:AlternateContent xmlns:mc="http://schemas.openxmlformats.org/markup-compatibility/2006" xmlns:p14="http://schemas.microsoft.com/office/powerpoint/2010/main">
    <mc:Choice Requires="p14">
      <p:transition spd="slow" p14:dur="2000" advTm="72925"/>
    </mc:Choice>
    <mc:Fallback xmlns="">
      <p:transition spd="slow" advTm="729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135380" y="762000"/>
            <a:ext cx="8229600" cy="914400"/>
          </a:xfrm>
        </p:spPr>
        <p:txBody>
          <a:bodyPr/>
          <a:lstStyle/>
          <a:p>
            <a:r>
              <a:rPr lang="en-US" dirty="0"/>
              <a:t>Grazing on Public Lands</a:t>
            </a:r>
          </a:p>
        </p:txBody>
      </p:sp>
      <p:sp>
        <p:nvSpPr>
          <p:cNvPr id="26627" name="Rectangle 3"/>
          <p:cNvSpPr>
            <a:spLocks noGrp="1" noChangeArrowheads="1"/>
          </p:cNvSpPr>
          <p:nvPr>
            <p:ph type="body" idx="1"/>
          </p:nvPr>
        </p:nvSpPr>
        <p:spPr>
          <a:xfrm>
            <a:off x="1097280" y="1845734"/>
            <a:ext cx="10942320" cy="4023360"/>
          </a:xfrm>
        </p:spPr>
        <p:txBody>
          <a:bodyPr>
            <a:normAutofit/>
          </a:bodyPr>
          <a:lstStyle/>
          <a:p>
            <a:pPr marL="342900" indent="-279400">
              <a:buClr>
                <a:schemeClr val="accent2"/>
              </a:buClr>
              <a:buFont typeface="Wingdings" panose="05000000000000000000" pitchFamily="2" charset="2"/>
              <a:buChar char="§"/>
            </a:pPr>
            <a:r>
              <a:rPr lang="en-US" sz="2800" dirty="0"/>
              <a:t>Public land is owned and managed by federal and state governments for the </a:t>
            </a:r>
            <a:r>
              <a:rPr lang="en-US" sz="2800" b="1" dirty="0"/>
              <a:t>good of the public</a:t>
            </a:r>
            <a:r>
              <a:rPr lang="en-US" sz="2800" dirty="0"/>
              <a:t>.</a:t>
            </a:r>
          </a:p>
          <a:p>
            <a:pPr marL="342900" indent="-279400">
              <a:buClr>
                <a:schemeClr val="accent2"/>
              </a:buClr>
              <a:buFont typeface="Wingdings" panose="05000000000000000000" pitchFamily="2" charset="2"/>
              <a:buChar char="§"/>
            </a:pPr>
            <a:r>
              <a:rPr lang="en-US" sz="2800" dirty="0"/>
              <a:t>Most significant land management agencies are the Bureau of Land Management, the U.S. Forest Service, and state Departments of Land.  </a:t>
            </a:r>
          </a:p>
        </p:txBody>
      </p:sp>
      <p:grpSp>
        <p:nvGrpSpPr>
          <p:cNvPr id="6" name="Group 5">
            <a:extLst>
              <a:ext uri="{FF2B5EF4-FFF2-40B4-BE49-F238E27FC236}">
                <a16:creationId xmlns:a16="http://schemas.microsoft.com/office/drawing/2014/main" id="{575B00C8-F329-4739-8170-42E537D8F7AE}"/>
              </a:ext>
            </a:extLst>
          </p:cNvPr>
          <p:cNvGrpSpPr/>
          <p:nvPr/>
        </p:nvGrpSpPr>
        <p:grpSpPr>
          <a:xfrm>
            <a:off x="1752600" y="3857414"/>
            <a:ext cx="9144000" cy="2209800"/>
            <a:chOff x="1524000" y="3790528"/>
            <a:chExt cx="9144000" cy="2209800"/>
          </a:xfrm>
        </p:grpSpPr>
        <p:pic>
          <p:nvPicPr>
            <p:cNvPr id="3" name="Picture 2">
              <a:extLst>
                <a:ext uri="{FF2B5EF4-FFF2-40B4-BE49-F238E27FC236}">
                  <a16:creationId xmlns:a16="http://schemas.microsoft.com/office/drawing/2014/main" id="{410B5408-0911-461D-91ED-98BB07B927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6666" b="31111"/>
            <a:stretch/>
          </p:blipFill>
          <p:spPr>
            <a:xfrm>
              <a:off x="1524000" y="3790528"/>
              <a:ext cx="9144000" cy="2209800"/>
            </a:xfrm>
            <a:prstGeom prst="rect">
              <a:avLst/>
            </a:prstGeom>
          </p:spPr>
        </p:pic>
        <p:sp>
          <p:nvSpPr>
            <p:cNvPr id="5" name="TextBox 4">
              <a:extLst>
                <a:ext uri="{FF2B5EF4-FFF2-40B4-BE49-F238E27FC236}">
                  <a16:creationId xmlns:a16="http://schemas.microsoft.com/office/drawing/2014/main" id="{0FEB0325-A5F5-4B46-AAAC-4233F0F459FD}"/>
                </a:ext>
              </a:extLst>
            </p:cNvPr>
            <p:cNvSpPr txBox="1"/>
            <p:nvPr/>
          </p:nvSpPr>
          <p:spPr>
            <a:xfrm>
              <a:off x="9744349" y="5753678"/>
              <a:ext cx="923651" cy="230832"/>
            </a:xfrm>
            <a:prstGeom prst="rect">
              <a:avLst/>
            </a:prstGeom>
            <a:noFill/>
          </p:spPr>
          <p:txBody>
            <a:bodyPr wrap="none" rtlCol="0">
              <a:spAutoFit/>
            </a:bodyPr>
            <a:lstStyle/>
            <a:p>
              <a:r>
                <a:rPr lang="en-US" sz="900" dirty="0">
                  <a:solidFill>
                    <a:schemeClr val="bg1"/>
                  </a:solidFill>
                </a:rPr>
                <a:t>K. Launchbaugh</a:t>
              </a:r>
            </a:p>
          </p:txBody>
        </p:sp>
      </p:grpSp>
    </p:spTree>
    <p:extLst>
      <p:ext uri="{BB962C8B-B14F-4D97-AF65-F5344CB8AC3E}">
        <p14:creationId xmlns:p14="http://schemas.microsoft.com/office/powerpoint/2010/main" val="1701638754"/>
      </p:ext>
    </p:extLst>
  </p:cSld>
  <p:clrMapOvr>
    <a:masterClrMapping/>
  </p:clrMapOvr>
  <mc:AlternateContent xmlns:mc="http://schemas.openxmlformats.org/markup-compatibility/2006" xmlns:p14="http://schemas.microsoft.com/office/powerpoint/2010/main">
    <mc:Choice Requires="p14">
      <p:transition spd="slow" p14:dur="2000" advTm="52895"/>
    </mc:Choice>
    <mc:Fallback xmlns="">
      <p:transition spd="slow" advTm="5289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title"/>
          </p:nvPr>
        </p:nvSpPr>
        <p:spPr>
          <a:xfrm>
            <a:off x="1219200" y="914400"/>
            <a:ext cx="8229600" cy="838200"/>
          </a:xfrm>
        </p:spPr>
        <p:txBody>
          <a:bodyPr/>
          <a:lstStyle/>
          <a:p>
            <a:r>
              <a:rPr lang="en-US" dirty="0"/>
              <a:t>Grazing on Public Lands</a:t>
            </a:r>
          </a:p>
        </p:txBody>
      </p:sp>
      <p:pic>
        <p:nvPicPr>
          <p:cNvPr id="25603" name="Picture 3"/>
          <p:cNvPicPr>
            <a:picLocks noChangeAspect="1" noChangeArrowheads="1"/>
          </p:cNvPicPr>
          <p:nvPr/>
        </p:nvPicPr>
        <p:blipFill>
          <a:blip r:embed="rId3" cstate="screen"/>
          <a:srcRect/>
          <a:stretch>
            <a:fillRect/>
          </a:stretch>
        </p:blipFill>
        <p:spPr bwMode="auto">
          <a:xfrm>
            <a:off x="3238500" y="1778000"/>
            <a:ext cx="5715000" cy="4372721"/>
          </a:xfrm>
          <a:prstGeom prst="rect">
            <a:avLst/>
          </a:prstGeom>
          <a:noFill/>
          <a:ln w="9525">
            <a:noFill/>
            <a:miter lim="800000"/>
            <a:headEnd/>
            <a:tailEnd/>
          </a:ln>
        </p:spPr>
      </p:pic>
    </p:spTree>
    <p:extLst>
      <p:ext uri="{BB962C8B-B14F-4D97-AF65-F5344CB8AC3E}">
        <p14:creationId xmlns:p14="http://schemas.microsoft.com/office/powerpoint/2010/main" val="2933572565"/>
      </p:ext>
    </p:extLst>
  </p:cSld>
  <p:clrMapOvr>
    <a:masterClrMapping/>
  </p:clrMapOvr>
  <mc:AlternateContent xmlns:mc="http://schemas.openxmlformats.org/markup-compatibility/2006" xmlns:p14="http://schemas.microsoft.com/office/powerpoint/2010/main">
    <mc:Choice Requires="p14">
      <p:transition spd="slow" p14:dur="2000" advTm="38389"/>
    </mc:Choice>
    <mc:Fallback xmlns="">
      <p:transition spd="slow" advTm="3838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USDA Beef Cows, 2007</a:t>
            </a:r>
          </a:p>
        </p:txBody>
      </p:sp>
      <p:pic>
        <p:nvPicPr>
          <p:cNvPr id="23555" name="Picture 2"/>
          <p:cNvPicPr>
            <a:picLocks noChangeAspect="1" noChangeArrowheads="1"/>
          </p:cNvPicPr>
          <p:nvPr/>
        </p:nvPicPr>
        <p:blipFill>
          <a:blip r:embed="rId4" cstate="print"/>
          <a:srcRect/>
          <a:stretch>
            <a:fillRect/>
          </a:stretch>
        </p:blipFill>
        <p:spPr bwMode="auto">
          <a:xfrm>
            <a:off x="2800350" y="1981201"/>
            <a:ext cx="6572250" cy="4619625"/>
          </a:xfrm>
          <a:prstGeom prst="rect">
            <a:avLst/>
          </a:prstGeom>
          <a:noFill/>
          <a:ln w="12700" cap="sq">
            <a:noFill/>
            <a:miter lim="800000"/>
            <a:headEnd type="none" w="sm" len="sm"/>
            <a:tailEnd type="none" w="sm" len="sm"/>
          </a:ln>
        </p:spPr>
      </p:pic>
      <p:graphicFrame>
        <p:nvGraphicFramePr>
          <p:cNvPr id="4" name="Object 5"/>
          <p:cNvGraphicFramePr>
            <a:graphicFrameLocks noChangeAspect="1"/>
          </p:cNvGraphicFramePr>
          <p:nvPr>
            <p:extLst/>
          </p:nvPr>
        </p:nvGraphicFramePr>
        <p:xfrm>
          <a:off x="2971800" y="1828800"/>
          <a:ext cx="6172200" cy="4548188"/>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1262808440"/>
      </p:ext>
    </p:extLst>
  </p:cSld>
  <p:clrMapOvr>
    <a:masterClrMapping/>
  </p:clrMapOvr>
  <mc:AlternateContent xmlns:mc="http://schemas.openxmlformats.org/markup-compatibility/2006" xmlns:p14="http://schemas.microsoft.com/office/powerpoint/2010/main">
    <mc:Choice Requires="p14">
      <p:transition spd="slow" p14:dur="2000" advTm="54028"/>
    </mc:Choice>
    <mc:Fallback xmlns="">
      <p:transition spd="slow" advTm="540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USDA Sheep and Lambs, 2007</a:t>
            </a:r>
          </a:p>
        </p:txBody>
      </p:sp>
      <p:pic>
        <p:nvPicPr>
          <p:cNvPr id="93187" name="Picture 3" descr="Previous page">
            <a:hlinkClick r:id="rId4"/>
          </p:cNvPr>
          <p:cNvPicPr>
            <a:picLocks noChangeAspect="1" noChangeArrowheads="1"/>
          </p:cNvPicPr>
          <p:nvPr/>
        </p:nvPicPr>
        <p:blipFill>
          <a:blip r:embed="rId5" cstate="print"/>
          <a:srcRect/>
          <a:stretch>
            <a:fillRect/>
          </a:stretch>
        </p:blipFill>
        <p:spPr bwMode="auto">
          <a:xfrm>
            <a:off x="1524000" y="0"/>
            <a:ext cx="190500" cy="190500"/>
          </a:xfrm>
          <a:prstGeom prst="rect">
            <a:avLst/>
          </a:prstGeom>
          <a:noFill/>
        </p:spPr>
      </p:pic>
      <p:pic>
        <p:nvPicPr>
          <p:cNvPr id="93188" name="Picture 4" descr="Next page">
            <a:hlinkClick r:id="rId6"/>
          </p:cNvPr>
          <p:cNvPicPr>
            <a:picLocks noChangeAspect="1" noChangeArrowheads="1"/>
          </p:cNvPicPr>
          <p:nvPr/>
        </p:nvPicPr>
        <p:blipFill>
          <a:blip r:embed="rId7" cstate="print"/>
          <a:srcRect/>
          <a:stretch>
            <a:fillRect/>
          </a:stretch>
        </p:blipFill>
        <p:spPr bwMode="auto">
          <a:xfrm>
            <a:off x="1524000" y="0"/>
            <a:ext cx="190500" cy="190500"/>
          </a:xfrm>
          <a:prstGeom prst="rect">
            <a:avLst/>
          </a:prstGeom>
          <a:noFill/>
        </p:spPr>
      </p:pic>
      <p:pic>
        <p:nvPicPr>
          <p:cNvPr id="93189" name="Picture 5" descr="Sheep and Lambs - Inventory"/>
          <p:cNvPicPr>
            <a:picLocks noChangeAspect="1" noChangeArrowheads="1"/>
          </p:cNvPicPr>
          <p:nvPr/>
        </p:nvPicPr>
        <p:blipFill>
          <a:blip r:embed="rId8" cstate="print"/>
          <a:srcRect/>
          <a:stretch>
            <a:fillRect/>
          </a:stretch>
        </p:blipFill>
        <p:spPr bwMode="auto">
          <a:xfrm>
            <a:off x="2743200" y="1600200"/>
            <a:ext cx="7048500" cy="5429250"/>
          </a:xfrm>
          <a:prstGeom prst="rect">
            <a:avLst/>
          </a:prstGeom>
          <a:noFill/>
        </p:spPr>
      </p:pic>
      <p:pic>
        <p:nvPicPr>
          <p:cNvPr id="93186" name="Picture 2" descr="To index page">
            <a:hlinkClick r:id="rId9"/>
          </p:cNvPr>
          <p:cNvPicPr>
            <a:picLocks noChangeAspect="1" noChangeArrowheads="1"/>
          </p:cNvPicPr>
          <p:nvPr/>
        </p:nvPicPr>
        <p:blipFill>
          <a:blip r:embed="rId10" cstate="print"/>
          <a:srcRect/>
          <a:stretch>
            <a:fillRect/>
          </a:stretch>
        </p:blipFill>
        <p:spPr bwMode="auto">
          <a:xfrm>
            <a:off x="1711325" y="-752475"/>
            <a:ext cx="190500" cy="190500"/>
          </a:xfrm>
          <a:prstGeom prst="rect">
            <a:avLst/>
          </a:prstGeom>
          <a:noFill/>
        </p:spPr>
      </p:pic>
      <p:graphicFrame>
        <p:nvGraphicFramePr>
          <p:cNvPr id="7" name="Chart 6"/>
          <p:cNvGraphicFramePr/>
          <p:nvPr>
            <p:extLst/>
          </p:nvPr>
        </p:nvGraphicFramePr>
        <p:xfrm>
          <a:off x="3581400" y="1901825"/>
          <a:ext cx="6096000" cy="4064000"/>
        </p:xfrm>
        <a:graphic>
          <a:graphicData uri="http://schemas.openxmlformats.org/drawingml/2006/chart">
            <c:chart xmlns:c="http://schemas.openxmlformats.org/drawingml/2006/chart" xmlns:r="http://schemas.openxmlformats.org/officeDocument/2006/relationships" r:id="rId11"/>
          </a:graphicData>
        </a:graphic>
      </p:graphicFrame>
    </p:spTree>
    <p:custDataLst>
      <p:tags r:id="rId1"/>
    </p:custDataLst>
    <p:extLst>
      <p:ext uri="{BB962C8B-B14F-4D97-AF65-F5344CB8AC3E}">
        <p14:creationId xmlns:p14="http://schemas.microsoft.com/office/powerpoint/2010/main" val="2051535017"/>
      </p:ext>
    </p:extLst>
  </p:cSld>
  <p:clrMapOvr>
    <a:masterClrMapping/>
  </p:clrMapOvr>
  <mc:AlternateContent xmlns:mc="http://schemas.openxmlformats.org/markup-compatibility/2006" xmlns:p14="http://schemas.microsoft.com/office/powerpoint/2010/main">
    <mc:Choice Requires="p14">
      <p:transition spd="slow" p14:dur="2000" advTm="46994"/>
    </mc:Choice>
    <mc:Fallback xmlns="">
      <p:transition spd="slow" advTm="469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8" name="Rectangle 4"/>
          <p:cNvSpPr>
            <a:spLocks noGrp="1" noChangeArrowheads="1"/>
          </p:cNvSpPr>
          <p:nvPr>
            <p:ph type="title"/>
          </p:nvPr>
        </p:nvSpPr>
        <p:spPr>
          <a:xfrm>
            <a:off x="1295400" y="522708"/>
            <a:ext cx="8839200" cy="1219200"/>
          </a:xfrm>
        </p:spPr>
        <p:txBody>
          <a:bodyPr/>
          <a:lstStyle/>
          <a:p>
            <a:pPr eaLnBrk="1" hangingPunct="1">
              <a:defRPr/>
            </a:pPr>
            <a:r>
              <a:rPr lang="en-US" dirty="0"/>
              <a:t>2011-12 Grazing Use</a:t>
            </a:r>
          </a:p>
        </p:txBody>
      </p:sp>
      <p:graphicFrame>
        <p:nvGraphicFramePr>
          <p:cNvPr id="211008" name="Group 64"/>
          <p:cNvGraphicFramePr>
            <a:graphicFrameLocks noGrp="1"/>
          </p:cNvGraphicFramePr>
          <p:nvPr>
            <p:ph type="tbl" idx="1"/>
            <p:extLst>
              <p:ext uri="{D42A27DB-BD31-4B8C-83A1-F6EECF244321}">
                <p14:modId xmlns:p14="http://schemas.microsoft.com/office/powerpoint/2010/main" val="2995073219"/>
              </p:ext>
            </p:extLst>
          </p:nvPr>
        </p:nvGraphicFramePr>
        <p:xfrm>
          <a:off x="1839762" y="1958296"/>
          <a:ext cx="8458200" cy="3895916"/>
        </p:xfrm>
        <a:graphic>
          <a:graphicData uri="http://schemas.openxmlformats.org/drawingml/2006/table">
            <a:tbl>
              <a:tblPr/>
              <a:tblGrid>
                <a:gridCol w="41910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890588">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1" i="0" u="none" strike="noStrike" cap="none" normalizeH="0" baseline="0" dirty="0">
                          <a:ln>
                            <a:noFill/>
                          </a:ln>
                          <a:solidFill>
                            <a:schemeClr val="tx1"/>
                          </a:solidFill>
                          <a:effectLst/>
                          <a:latin typeface="Tahoma" pitchFamily="34" charset="0"/>
                        </a:rPr>
                        <a:t>Land Type</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1" i="0" u="none" strike="noStrike" cap="none" normalizeH="0" baseline="0" dirty="0">
                          <a:ln>
                            <a:noFill/>
                          </a:ln>
                          <a:solidFill>
                            <a:schemeClr val="tx1"/>
                          </a:solidFill>
                          <a:effectLst/>
                          <a:latin typeface="Tahoma" pitchFamily="34" charset="0"/>
                        </a:rPr>
                        <a:t># Permits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1" i="0" u="none" strike="noStrike" cap="none" normalizeH="0" baseline="0" dirty="0">
                          <a:ln>
                            <a:noFill/>
                          </a:ln>
                          <a:solidFill>
                            <a:schemeClr val="tx1"/>
                          </a:solidFill>
                          <a:effectLst/>
                          <a:latin typeface="Tahoma" pitchFamily="34" charset="0"/>
                        </a:rPr>
                        <a:t>AUMs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890588">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Bureau of Land </a:t>
                      </a:r>
                      <a:r>
                        <a:rPr kumimoji="0" lang="en-US" sz="2800" b="0" i="0" u="none" strike="noStrike" cap="none" normalizeH="0" baseline="0" dirty="0" err="1">
                          <a:ln>
                            <a:noFill/>
                          </a:ln>
                          <a:solidFill>
                            <a:schemeClr val="tx1"/>
                          </a:solidFill>
                          <a:effectLst/>
                          <a:latin typeface="Tahoma" pitchFamily="34" charset="0"/>
                        </a:rPr>
                        <a:t>Mgmt</a:t>
                      </a:r>
                      <a:r>
                        <a:rPr kumimoji="0" lang="en-US" sz="2800" b="0" i="0" u="none" strike="noStrike" cap="none" normalizeH="0" baseline="0" dirty="0">
                          <a:ln>
                            <a:noFill/>
                          </a:ln>
                          <a:solidFill>
                            <a:schemeClr val="tx1"/>
                          </a:solidFill>
                          <a:effectLst/>
                          <a:latin typeface="Tahoma" pitchFamily="34" charset="0"/>
                        </a:rPr>
                        <a:t> </a:t>
                      </a:r>
                      <a:br>
                        <a:rPr kumimoji="0" lang="en-US" sz="2800" b="0" i="0" u="none" strike="noStrike" cap="none" normalizeH="0" baseline="0" dirty="0">
                          <a:ln>
                            <a:noFill/>
                          </a:ln>
                          <a:solidFill>
                            <a:schemeClr val="tx1"/>
                          </a:solidFill>
                          <a:effectLst/>
                          <a:latin typeface="Tahoma" pitchFamily="34" charset="0"/>
                        </a:rPr>
                      </a:br>
                      <a:r>
                        <a:rPr kumimoji="0" lang="en-US" sz="2800" b="0" i="0" u="none" strike="noStrike" cap="none" normalizeH="0" baseline="0" dirty="0">
                          <a:ln>
                            <a:noFill/>
                          </a:ln>
                          <a:solidFill>
                            <a:schemeClr val="tx1"/>
                          </a:solidFill>
                          <a:effectLst/>
                          <a:latin typeface="Tahoma" pitchFamily="34" charset="0"/>
                        </a:rPr>
                        <a:t>Fiscal Year 2011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15,897</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8,985,228</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892175">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Forest Service </a:t>
                      </a:r>
                    </a:p>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Grazing Season 2012</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6,155</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6,496,423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890588">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Total</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22,052</a:t>
                      </a:r>
                    </a:p>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15,481,651</a:t>
                      </a:r>
                    </a:p>
                    <a:p>
                      <a:pPr marL="0" marR="0" lvl="0" indent="0" algn="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2558" name="Rectangle 39"/>
          <p:cNvSpPr>
            <a:spLocks noChangeArrowheads="1"/>
          </p:cNvSpPr>
          <p:nvPr/>
        </p:nvSpPr>
        <p:spPr bwMode="auto">
          <a:xfrm>
            <a:off x="2286001" y="5562600"/>
            <a:ext cx="184731" cy="369332"/>
          </a:xfrm>
          <a:prstGeom prst="rect">
            <a:avLst/>
          </a:prstGeom>
          <a:noFill/>
          <a:ln w="12700" cap="sq">
            <a:noFill/>
            <a:miter lim="800000"/>
            <a:headEnd type="none" w="sm" len="sm"/>
            <a:tailEnd type="none" w="sm" len="sm"/>
          </a:ln>
        </p:spPr>
        <p:txBody>
          <a:bodyPr wrap="none">
            <a:spAutoFit/>
          </a:bodyPr>
          <a:lstStyle/>
          <a:p>
            <a:endParaRPr lang="en-US">
              <a:latin typeface="Times New Roman" pitchFamily="18" charset="0"/>
            </a:endParaRPr>
          </a:p>
        </p:txBody>
      </p:sp>
      <p:sp>
        <p:nvSpPr>
          <p:cNvPr id="22559" name="Text Box 65"/>
          <p:cNvSpPr txBox="1">
            <a:spLocks noChangeArrowheads="1"/>
          </p:cNvSpPr>
          <p:nvPr/>
        </p:nvSpPr>
        <p:spPr bwMode="auto">
          <a:xfrm>
            <a:off x="1676400" y="5965960"/>
            <a:ext cx="6705600" cy="369332"/>
          </a:xfrm>
          <a:prstGeom prst="rect">
            <a:avLst/>
          </a:prstGeom>
          <a:noFill/>
          <a:ln w="12700" cap="sq">
            <a:noFill/>
            <a:miter lim="800000"/>
            <a:headEnd type="none" w="sm" len="sm"/>
            <a:tailEnd type="none" w="sm" len="sm"/>
          </a:ln>
        </p:spPr>
        <p:txBody>
          <a:bodyPr wrap="square">
            <a:spAutoFit/>
          </a:bodyPr>
          <a:lstStyle/>
          <a:p>
            <a:r>
              <a:rPr lang="en-US" dirty="0"/>
              <a:t>SOURCES: Public Land Stats (BLM); Grazing Statistical Summary (USFS)</a:t>
            </a:r>
          </a:p>
        </p:txBody>
      </p:sp>
    </p:spTree>
    <p:extLst>
      <p:ext uri="{BB962C8B-B14F-4D97-AF65-F5344CB8AC3E}">
        <p14:creationId xmlns:p14="http://schemas.microsoft.com/office/powerpoint/2010/main" val="2031508133"/>
      </p:ext>
    </p:extLst>
  </p:cSld>
  <p:clrMapOvr>
    <a:masterClrMapping/>
  </p:clrMapOvr>
  <mc:AlternateContent xmlns:mc="http://schemas.openxmlformats.org/markup-compatibility/2006" xmlns:p14="http://schemas.microsoft.com/office/powerpoint/2010/main">
    <mc:Choice Requires="p14">
      <p:transition spd="slow" p14:dur="2000" advTm="27566"/>
    </mc:Choice>
    <mc:Fallback xmlns="">
      <p:transition spd="slow" advTm="2756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1188720" y="533400"/>
            <a:ext cx="9936480" cy="1219200"/>
          </a:xfrm>
        </p:spPr>
        <p:txBody>
          <a:bodyPr/>
          <a:lstStyle/>
          <a:p>
            <a:pPr eaLnBrk="1" hangingPunct="1">
              <a:defRPr/>
            </a:pPr>
            <a:r>
              <a:rPr lang="en-US" sz="4000" dirty="0"/>
              <a:t>Importance of Public Land Grazing in the 11 Western States</a:t>
            </a:r>
          </a:p>
        </p:txBody>
      </p:sp>
      <p:sp>
        <p:nvSpPr>
          <p:cNvPr id="2052" name="Text Box 25"/>
          <p:cNvSpPr txBox="1">
            <a:spLocks noChangeArrowheads="1"/>
          </p:cNvSpPr>
          <p:nvPr/>
        </p:nvSpPr>
        <p:spPr bwMode="auto">
          <a:xfrm>
            <a:off x="2514601" y="1752600"/>
            <a:ext cx="1936749" cy="400110"/>
          </a:xfrm>
          <a:prstGeom prst="rect">
            <a:avLst/>
          </a:prstGeom>
          <a:noFill/>
          <a:ln w="12700" cap="sq">
            <a:noFill/>
            <a:miter lim="800000"/>
            <a:headEnd type="none" w="sm" len="sm"/>
            <a:tailEnd type="none" w="sm" len="sm"/>
          </a:ln>
        </p:spPr>
        <p:txBody>
          <a:bodyPr wrap="none">
            <a:spAutoFit/>
          </a:bodyPr>
          <a:lstStyle/>
          <a:p>
            <a:r>
              <a:rPr lang="en-US" sz="2000" dirty="0"/>
              <a:t>2012 Forage Use</a:t>
            </a:r>
          </a:p>
        </p:txBody>
      </p:sp>
      <p:sp>
        <p:nvSpPr>
          <p:cNvPr id="2053" name="Text Box 28"/>
          <p:cNvSpPr txBox="1">
            <a:spLocks noChangeArrowheads="1"/>
          </p:cNvSpPr>
          <p:nvPr/>
        </p:nvSpPr>
        <p:spPr bwMode="auto">
          <a:xfrm>
            <a:off x="7086600" y="2438401"/>
            <a:ext cx="2972930" cy="830997"/>
          </a:xfrm>
          <a:prstGeom prst="rect">
            <a:avLst/>
          </a:prstGeom>
          <a:noFill/>
          <a:ln w="12700" cap="sq">
            <a:noFill/>
            <a:miter lim="800000"/>
            <a:headEnd type="none" w="sm" len="sm"/>
            <a:tailEnd type="none" w="sm" len="sm"/>
          </a:ln>
        </p:spPr>
        <p:txBody>
          <a:bodyPr wrap="none">
            <a:spAutoFit/>
          </a:bodyPr>
          <a:lstStyle/>
          <a:p>
            <a:r>
              <a:rPr lang="en-US" sz="2400" u="sng" dirty="0"/>
              <a:t>15.4 M Federal AUMs</a:t>
            </a:r>
          </a:p>
          <a:p>
            <a:r>
              <a:rPr lang="en-US" sz="2400" dirty="0"/>
              <a:t> 428 M Total AUMs</a:t>
            </a:r>
          </a:p>
        </p:txBody>
      </p:sp>
      <p:graphicFrame>
        <p:nvGraphicFramePr>
          <p:cNvPr id="194634" name="Group 74"/>
          <p:cNvGraphicFramePr>
            <a:graphicFrameLocks noGrp="1"/>
          </p:cNvGraphicFramePr>
          <p:nvPr>
            <p:extLst>
              <p:ext uri="{D42A27DB-BD31-4B8C-83A1-F6EECF244321}">
                <p14:modId xmlns:p14="http://schemas.microsoft.com/office/powerpoint/2010/main" val="398621586"/>
              </p:ext>
            </p:extLst>
          </p:nvPr>
        </p:nvGraphicFramePr>
        <p:xfrm>
          <a:off x="1676402" y="2170176"/>
          <a:ext cx="4876799" cy="2819400"/>
        </p:xfrm>
        <a:graphic>
          <a:graphicData uri="http://schemas.openxmlformats.org/drawingml/2006/table">
            <a:tbl>
              <a:tblPr/>
              <a:tblGrid>
                <a:gridCol w="1987493">
                  <a:extLst>
                    <a:ext uri="{9D8B030D-6E8A-4147-A177-3AD203B41FA5}">
                      <a16:colId xmlns:a16="http://schemas.microsoft.com/office/drawing/2014/main" val="20000"/>
                    </a:ext>
                  </a:extLst>
                </a:gridCol>
                <a:gridCol w="1444653">
                  <a:extLst>
                    <a:ext uri="{9D8B030D-6E8A-4147-A177-3AD203B41FA5}">
                      <a16:colId xmlns:a16="http://schemas.microsoft.com/office/drawing/2014/main" val="20001"/>
                    </a:ext>
                  </a:extLst>
                </a:gridCol>
                <a:gridCol w="1444653">
                  <a:extLst>
                    <a:ext uri="{9D8B030D-6E8A-4147-A177-3AD203B41FA5}">
                      <a16:colId xmlns:a16="http://schemas.microsoft.com/office/drawing/2014/main" val="20002"/>
                    </a:ext>
                  </a:extLst>
                </a:gridCol>
              </a:tblGrid>
              <a:tr h="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1" i="0" u="none" strike="noStrike" cap="none" normalizeH="0" baseline="0" dirty="0">
                          <a:ln>
                            <a:noFill/>
                          </a:ln>
                          <a:solidFill>
                            <a:schemeClr val="tx1"/>
                          </a:solidFill>
                          <a:effectLst/>
                          <a:latin typeface="Tahoma" pitchFamily="34" charset="0"/>
                        </a:rPr>
                        <a:t>2012 Inventory</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endParaRPr kumimoji="0" lang="en-US" sz="2800" b="1" i="0" u="none" strike="noStrike" cap="none" normalizeH="0" baseline="0" dirty="0">
                        <a:ln>
                          <a:noFill/>
                        </a:ln>
                        <a:solidFill>
                          <a:schemeClr val="tx1"/>
                        </a:solidFill>
                        <a:effectLst/>
                        <a:latin typeface="Tahoma" pitchFamily="34" charset="0"/>
                      </a:endParaRPr>
                    </a:p>
                    <a:p>
                      <a:pPr marL="0" marR="0" lvl="0" indent="0" algn="ct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1" i="0" u="none" strike="noStrike" cap="none" normalizeH="0" baseline="0" dirty="0">
                          <a:ln>
                            <a:noFill/>
                          </a:ln>
                          <a:solidFill>
                            <a:schemeClr val="tx1"/>
                          </a:solidFill>
                          <a:effectLst/>
                          <a:latin typeface="Tahoma" pitchFamily="34" charset="0"/>
                        </a:rPr>
                        <a:t>Head</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endParaRPr kumimoji="0" lang="en-US" sz="2800" b="1" i="0" u="none" strike="noStrike" cap="none" normalizeH="0" baseline="0" dirty="0">
                        <a:ln>
                          <a:noFill/>
                        </a:ln>
                        <a:solidFill>
                          <a:schemeClr val="tx1"/>
                        </a:solidFill>
                        <a:effectLst/>
                        <a:latin typeface="Tahoma" pitchFamily="34" charset="0"/>
                      </a:endParaRPr>
                    </a:p>
                    <a:p>
                      <a:pPr marL="0" marR="0" lvl="0" indent="0" algn="ctr"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1" i="0" u="none" strike="noStrike" cap="none" normalizeH="0" baseline="0" dirty="0">
                          <a:ln>
                            <a:noFill/>
                          </a:ln>
                          <a:solidFill>
                            <a:schemeClr val="tx1"/>
                          </a:solidFill>
                          <a:effectLst/>
                          <a:latin typeface="Tahoma" pitchFamily="34" charset="0"/>
                        </a:rPr>
                        <a:t>AUMs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Beef Cows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34.7 M</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416 M</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Sheep</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5.2 M</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12 M</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752856">
                <a:tc>
                  <a:txBody>
                    <a:bodyPr/>
                    <a:lstStyle/>
                    <a:p>
                      <a:pPr marL="0" marR="0" lvl="0" indent="0" algn="l"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Total</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428 M</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7" name="Object 78"/>
          <p:cNvGraphicFramePr>
            <a:graphicFrameLocks noChangeAspect="1"/>
          </p:cNvGraphicFramePr>
          <p:nvPr>
            <p:extLst>
              <p:ext uri="{D42A27DB-BD31-4B8C-83A1-F6EECF244321}">
                <p14:modId xmlns:p14="http://schemas.microsoft.com/office/powerpoint/2010/main" val="1830669884"/>
              </p:ext>
            </p:extLst>
          </p:nvPr>
        </p:nvGraphicFramePr>
        <p:xfrm>
          <a:off x="7467600" y="3269398"/>
          <a:ext cx="3962400"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4343400" y="5890224"/>
            <a:ext cx="4071949" cy="461665"/>
          </a:xfrm>
          <a:prstGeom prst="rect">
            <a:avLst/>
          </a:prstGeom>
          <a:noFill/>
        </p:spPr>
        <p:txBody>
          <a:bodyPr wrap="none" rtlCol="0">
            <a:spAutoFit/>
          </a:bodyPr>
          <a:lstStyle/>
          <a:p>
            <a:r>
              <a:rPr lang="en-US" sz="2400" dirty="0"/>
              <a:t>Idaho: 25-30% for last 15 years</a:t>
            </a:r>
          </a:p>
        </p:txBody>
      </p:sp>
    </p:spTree>
    <p:extLst>
      <p:ext uri="{BB962C8B-B14F-4D97-AF65-F5344CB8AC3E}">
        <p14:creationId xmlns:p14="http://schemas.microsoft.com/office/powerpoint/2010/main" val="1191027487"/>
      </p:ext>
    </p:extLst>
  </p:cSld>
  <p:clrMapOvr>
    <a:masterClrMapping/>
  </p:clrMapOvr>
  <mc:AlternateContent xmlns:mc="http://schemas.openxmlformats.org/markup-compatibility/2006" xmlns:p14="http://schemas.microsoft.com/office/powerpoint/2010/main">
    <mc:Choice Requires="p14">
      <p:transition spd="slow" p14:dur="2000" advTm="98765"/>
    </mc:Choice>
    <mc:Fallback xmlns="">
      <p:transition spd="slow" advTm="9876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type="clipArt" sz="half" idx="4294967295"/>
          </p:nvPr>
        </p:nvPicPr>
        <p:blipFill>
          <a:blip r:embed="rId3" cstate="print"/>
          <a:srcRect/>
          <a:stretch>
            <a:fillRect/>
          </a:stretch>
        </p:blipFill>
        <p:spPr>
          <a:xfrm>
            <a:off x="3957787" y="1828800"/>
            <a:ext cx="4731921" cy="4561234"/>
          </a:xfrm>
          <a:noFill/>
        </p:spPr>
      </p:pic>
      <p:sp>
        <p:nvSpPr>
          <p:cNvPr id="235523" name="Rectangle 3"/>
          <p:cNvSpPr>
            <a:spLocks noGrp="1" noChangeArrowheads="1"/>
          </p:cNvSpPr>
          <p:nvPr>
            <p:ph type="title"/>
          </p:nvPr>
        </p:nvSpPr>
        <p:spPr>
          <a:xfrm>
            <a:off x="1066800" y="609600"/>
            <a:ext cx="10668000" cy="1143000"/>
          </a:xfrm>
        </p:spPr>
        <p:txBody>
          <a:bodyPr>
            <a:normAutofit fontScale="90000"/>
          </a:bodyPr>
          <a:lstStyle/>
          <a:p>
            <a:pPr eaLnBrk="1" hangingPunct="1">
              <a:defRPr/>
            </a:pPr>
            <a:r>
              <a:rPr lang="en-US" dirty="0"/>
              <a:t>Seasonal Dependence on Federal Land Forage</a:t>
            </a:r>
          </a:p>
        </p:txBody>
      </p:sp>
      <p:sp>
        <p:nvSpPr>
          <p:cNvPr id="24580" name="Text Box 4"/>
          <p:cNvSpPr txBox="1">
            <a:spLocks noChangeArrowheads="1"/>
          </p:cNvSpPr>
          <p:nvPr/>
        </p:nvSpPr>
        <p:spPr bwMode="auto">
          <a:xfrm>
            <a:off x="8077201" y="2192804"/>
            <a:ext cx="1225015" cy="830997"/>
          </a:xfrm>
          <a:prstGeom prst="rect">
            <a:avLst/>
          </a:prstGeom>
          <a:noFill/>
          <a:ln w="9525">
            <a:noFill/>
            <a:miter lim="800000"/>
            <a:headEnd/>
            <a:tailEnd/>
          </a:ln>
        </p:spPr>
        <p:txBody>
          <a:bodyPr wrap="none">
            <a:spAutoFit/>
          </a:bodyPr>
          <a:lstStyle/>
          <a:p>
            <a:pPr algn="ctr" eaLnBrk="0" hangingPunct="0"/>
            <a:r>
              <a:rPr lang="en-US" sz="2800" dirty="0">
                <a:solidFill>
                  <a:srgbClr val="002060"/>
                </a:solidFill>
                <a:latin typeface="Arial" charset="0"/>
              </a:rPr>
              <a:t>Spring</a:t>
            </a:r>
            <a:br>
              <a:rPr lang="en-US" sz="2800" dirty="0">
                <a:solidFill>
                  <a:srgbClr val="002060"/>
                </a:solidFill>
                <a:latin typeface="Arial" charset="0"/>
              </a:rPr>
            </a:br>
            <a:r>
              <a:rPr lang="en-US" sz="2000" dirty="0">
                <a:solidFill>
                  <a:srgbClr val="002060"/>
                </a:solidFill>
                <a:latin typeface="Arial" charset="0"/>
              </a:rPr>
              <a:t>BLM</a:t>
            </a:r>
          </a:p>
        </p:txBody>
      </p:sp>
      <p:grpSp>
        <p:nvGrpSpPr>
          <p:cNvPr id="2" name="Group 1"/>
          <p:cNvGrpSpPr/>
          <p:nvPr/>
        </p:nvGrpSpPr>
        <p:grpSpPr>
          <a:xfrm>
            <a:off x="8130311" y="5357794"/>
            <a:ext cx="1222668" cy="826532"/>
            <a:chOff x="5715000" y="5257800"/>
            <a:chExt cx="1222668" cy="826532"/>
          </a:xfrm>
        </p:grpSpPr>
        <p:sp>
          <p:nvSpPr>
            <p:cNvPr id="24581" name="Text Box 5"/>
            <p:cNvSpPr txBox="1">
              <a:spLocks noChangeArrowheads="1"/>
            </p:cNvSpPr>
            <p:nvPr/>
          </p:nvSpPr>
          <p:spPr bwMode="auto">
            <a:xfrm>
              <a:off x="5715000" y="5257800"/>
              <a:ext cx="1212850" cy="519113"/>
            </a:xfrm>
            <a:prstGeom prst="rect">
              <a:avLst/>
            </a:prstGeom>
            <a:noFill/>
            <a:ln w="9525">
              <a:noFill/>
              <a:miter lim="800000"/>
              <a:headEnd/>
              <a:tailEnd/>
            </a:ln>
          </p:spPr>
          <p:txBody>
            <a:bodyPr wrap="none">
              <a:spAutoFit/>
            </a:bodyPr>
            <a:lstStyle/>
            <a:p>
              <a:pPr eaLnBrk="0" hangingPunct="0"/>
              <a:r>
                <a:rPr lang="en-US" sz="2800" dirty="0">
                  <a:solidFill>
                    <a:srgbClr val="002060"/>
                  </a:solidFill>
                  <a:latin typeface="Arial" charset="0"/>
                </a:rPr>
                <a:t>Winter</a:t>
              </a:r>
            </a:p>
          </p:txBody>
        </p:sp>
        <p:sp>
          <p:nvSpPr>
            <p:cNvPr id="24582" name="Text Box 6"/>
            <p:cNvSpPr txBox="1">
              <a:spLocks noChangeArrowheads="1"/>
            </p:cNvSpPr>
            <p:nvPr/>
          </p:nvSpPr>
          <p:spPr bwMode="auto">
            <a:xfrm>
              <a:off x="5791200" y="5715000"/>
              <a:ext cx="1146468" cy="369332"/>
            </a:xfrm>
            <a:prstGeom prst="rect">
              <a:avLst/>
            </a:prstGeom>
            <a:noFill/>
            <a:ln w="9525">
              <a:noFill/>
              <a:miter lim="800000"/>
              <a:headEnd/>
              <a:tailEnd/>
            </a:ln>
          </p:spPr>
          <p:txBody>
            <a:bodyPr wrap="none">
              <a:spAutoFit/>
            </a:bodyPr>
            <a:lstStyle/>
            <a:p>
              <a:pPr eaLnBrk="0" hangingPunct="0"/>
              <a:r>
                <a:rPr lang="en-US" dirty="0">
                  <a:solidFill>
                    <a:srgbClr val="002060"/>
                  </a:solidFill>
                  <a:latin typeface="Arial" charset="0"/>
                </a:rPr>
                <a:t>Feed hay</a:t>
              </a:r>
            </a:p>
          </p:txBody>
        </p:sp>
      </p:grpSp>
      <p:grpSp>
        <p:nvGrpSpPr>
          <p:cNvPr id="4" name="Group 3"/>
          <p:cNvGrpSpPr/>
          <p:nvPr/>
        </p:nvGrpSpPr>
        <p:grpSpPr>
          <a:xfrm>
            <a:off x="2730289" y="1977688"/>
            <a:ext cx="1530350" cy="902732"/>
            <a:chOff x="2590800" y="2209800"/>
            <a:chExt cx="1530350" cy="902732"/>
          </a:xfrm>
        </p:grpSpPr>
        <p:sp>
          <p:nvSpPr>
            <p:cNvPr id="24584" name="Text Box 8"/>
            <p:cNvSpPr txBox="1">
              <a:spLocks noChangeArrowheads="1"/>
            </p:cNvSpPr>
            <p:nvPr/>
          </p:nvSpPr>
          <p:spPr bwMode="auto">
            <a:xfrm>
              <a:off x="2590800" y="2209800"/>
              <a:ext cx="1530350" cy="519113"/>
            </a:xfrm>
            <a:prstGeom prst="rect">
              <a:avLst/>
            </a:prstGeom>
            <a:noFill/>
            <a:ln w="9525">
              <a:noFill/>
              <a:miter lim="800000"/>
              <a:headEnd/>
              <a:tailEnd/>
            </a:ln>
          </p:spPr>
          <p:txBody>
            <a:bodyPr wrap="none">
              <a:spAutoFit/>
            </a:bodyPr>
            <a:lstStyle/>
            <a:p>
              <a:pPr eaLnBrk="0" hangingPunct="0"/>
              <a:r>
                <a:rPr lang="en-US" sz="2800" dirty="0">
                  <a:solidFill>
                    <a:srgbClr val="002060"/>
                  </a:solidFill>
                  <a:latin typeface="Arial" charset="0"/>
                </a:rPr>
                <a:t>Summer</a:t>
              </a:r>
            </a:p>
          </p:txBody>
        </p:sp>
        <p:sp>
          <p:nvSpPr>
            <p:cNvPr id="24585" name="Text Box 9"/>
            <p:cNvSpPr txBox="1">
              <a:spLocks noChangeArrowheads="1"/>
            </p:cNvSpPr>
            <p:nvPr/>
          </p:nvSpPr>
          <p:spPr bwMode="auto">
            <a:xfrm>
              <a:off x="2743200" y="2743200"/>
              <a:ext cx="1338828" cy="369332"/>
            </a:xfrm>
            <a:prstGeom prst="rect">
              <a:avLst/>
            </a:prstGeom>
            <a:noFill/>
            <a:ln w="9525">
              <a:noFill/>
              <a:miter lim="800000"/>
              <a:headEnd/>
              <a:tailEnd/>
            </a:ln>
          </p:spPr>
          <p:txBody>
            <a:bodyPr wrap="none">
              <a:spAutoFit/>
            </a:bodyPr>
            <a:lstStyle/>
            <a:p>
              <a:pPr eaLnBrk="0" hangingPunct="0"/>
              <a:r>
                <a:rPr lang="en-US" dirty="0">
                  <a:solidFill>
                    <a:srgbClr val="002060"/>
                  </a:solidFill>
                  <a:latin typeface="Arial" charset="0"/>
                </a:rPr>
                <a:t>BLM/USFS</a:t>
              </a:r>
            </a:p>
          </p:txBody>
        </p:sp>
      </p:grpSp>
      <p:grpSp>
        <p:nvGrpSpPr>
          <p:cNvPr id="3" name="Group 2"/>
          <p:cNvGrpSpPr/>
          <p:nvPr/>
        </p:nvGrpSpPr>
        <p:grpSpPr>
          <a:xfrm>
            <a:off x="2772847" y="4806028"/>
            <a:ext cx="1184940" cy="1103531"/>
            <a:chOff x="2514600" y="4572000"/>
            <a:chExt cx="1184940" cy="1103531"/>
          </a:xfrm>
        </p:grpSpPr>
        <p:sp>
          <p:nvSpPr>
            <p:cNvPr id="24586" name="Text Box 10"/>
            <p:cNvSpPr txBox="1">
              <a:spLocks noChangeArrowheads="1"/>
            </p:cNvSpPr>
            <p:nvPr/>
          </p:nvSpPr>
          <p:spPr bwMode="auto">
            <a:xfrm>
              <a:off x="2667000" y="4572000"/>
              <a:ext cx="758825" cy="519113"/>
            </a:xfrm>
            <a:prstGeom prst="rect">
              <a:avLst/>
            </a:prstGeom>
            <a:noFill/>
            <a:ln w="9525">
              <a:noFill/>
              <a:miter lim="800000"/>
              <a:headEnd/>
              <a:tailEnd/>
            </a:ln>
          </p:spPr>
          <p:txBody>
            <a:bodyPr wrap="none">
              <a:spAutoFit/>
            </a:bodyPr>
            <a:lstStyle/>
            <a:p>
              <a:pPr eaLnBrk="0" hangingPunct="0"/>
              <a:r>
                <a:rPr lang="en-US" sz="2800" dirty="0">
                  <a:solidFill>
                    <a:srgbClr val="002060"/>
                  </a:solidFill>
                  <a:latin typeface="Arial" charset="0"/>
                </a:rPr>
                <a:t>Fall</a:t>
              </a:r>
            </a:p>
          </p:txBody>
        </p:sp>
        <p:sp>
          <p:nvSpPr>
            <p:cNvPr id="24587" name="Text Box 11"/>
            <p:cNvSpPr txBox="1">
              <a:spLocks noChangeArrowheads="1"/>
            </p:cNvSpPr>
            <p:nvPr/>
          </p:nvSpPr>
          <p:spPr bwMode="auto">
            <a:xfrm>
              <a:off x="2514600" y="5029200"/>
              <a:ext cx="1184940" cy="646331"/>
            </a:xfrm>
            <a:prstGeom prst="rect">
              <a:avLst/>
            </a:prstGeom>
            <a:noFill/>
            <a:ln w="9525">
              <a:noFill/>
              <a:miter lim="800000"/>
              <a:headEnd/>
              <a:tailEnd/>
            </a:ln>
          </p:spPr>
          <p:txBody>
            <a:bodyPr wrap="none">
              <a:spAutoFit/>
            </a:bodyPr>
            <a:lstStyle/>
            <a:p>
              <a:pPr eaLnBrk="0" hangingPunct="0"/>
              <a:r>
                <a:rPr lang="en-US" dirty="0">
                  <a:solidFill>
                    <a:srgbClr val="002060"/>
                  </a:solidFill>
                  <a:latin typeface="Arial" charset="0"/>
                </a:rPr>
                <a:t>Deeded </a:t>
              </a:r>
            </a:p>
            <a:p>
              <a:pPr eaLnBrk="0" hangingPunct="0"/>
              <a:r>
                <a:rPr lang="en-US" dirty="0">
                  <a:solidFill>
                    <a:srgbClr val="002060"/>
                  </a:solidFill>
                  <a:latin typeface="Arial" charset="0"/>
                </a:rPr>
                <a:t>Aftermath</a:t>
              </a:r>
            </a:p>
          </p:txBody>
        </p:sp>
      </p:grpSp>
      <p:sp>
        <p:nvSpPr>
          <p:cNvPr id="24588" name="Text Box 12"/>
          <p:cNvSpPr txBox="1">
            <a:spLocks noChangeArrowheads="1"/>
          </p:cNvSpPr>
          <p:nvPr/>
        </p:nvSpPr>
        <p:spPr bwMode="auto">
          <a:xfrm>
            <a:off x="4648201" y="3505200"/>
            <a:ext cx="3070071" cy="1077218"/>
          </a:xfrm>
          <a:prstGeom prst="rect">
            <a:avLst/>
          </a:prstGeom>
          <a:noFill/>
          <a:ln w="12700">
            <a:noFill/>
            <a:miter lim="800000"/>
            <a:headEnd type="none" w="sm" len="sm"/>
            <a:tailEnd type="none" w="sm" len="sm"/>
          </a:ln>
        </p:spPr>
        <p:txBody>
          <a:bodyPr wrap="none">
            <a:spAutoFit/>
          </a:bodyPr>
          <a:lstStyle/>
          <a:p>
            <a:pPr algn="ctr"/>
            <a:r>
              <a:rPr lang="en-US" sz="3200" dirty="0">
                <a:solidFill>
                  <a:srgbClr val="002060"/>
                </a:solidFill>
              </a:rPr>
              <a:t>Seasonal Grazing</a:t>
            </a:r>
            <a:br>
              <a:rPr lang="en-US" sz="3200" dirty="0">
                <a:solidFill>
                  <a:srgbClr val="002060"/>
                </a:solidFill>
              </a:rPr>
            </a:br>
            <a:r>
              <a:rPr lang="en-US" sz="3200" dirty="0">
                <a:solidFill>
                  <a:srgbClr val="002060"/>
                </a:solidFill>
              </a:rPr>
              <a:t>Patterns</a:t>
            </a:r>
          </a:p>
        </p:txBody>
      </p:sp>
    </p:spTree>
    <p:extLst>
      <p:ext uri="{BB962C8B-B14F-4D97-AF65-F5344CB8AC3E}">
        <p14:creationId xmlns:p14="http://schemas.microsoft.com/office/powerpoint/2010/main" val="1082436930"/>
      </p:ext>
    </p:extLst>
  </p:cSld>
  <p:clrMapOvr>
    <a:masterClrMapping/>
  </p:clrMapOvr>
  <mc:AlternateContent xmlns:mc="http://schemas.openxmlformats.org/markup-compatibility/2006" xmlns:p14="http://schemas.microsoft.com/office/powerpoint/2010/main">
    <mc:Choice Requires="p14">
      <p:transition spd="slow" p14:dur="2000" advTm="74064"/>
    </mc:Choice>
    <mc:Fallback xmlns="">
      <p:transition spd="slow" advTm="7406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a:t>Grazing on Public Lands</a:t>
            </a:r>
          </a:p>
        </p:txBody>
      </p:sp>
      <p:sp>
        <p:nvSpPr>
          <p:cNvPr id="27651" name="Rectangle 3"/>
          <p:cNvSpPr>
            <a:spLocks noGrp="1" noChangeArrowheads="1"/>
          </p:cNvSpPr>
          <p:nvPr>
            <p:ph type="body" idx="1"/>
          </p:nvPr>
        </p:nvSpPr>
        <p:spPr>
          <a:xfrm>
            <a:off x="1097280" y="1845734"/>
            <a:ext cx="6827520" cy="4023360"/>
          </a:xfrm>
        </p:spPr>
        <p:txBody>
          <a:bodyPr>
            <a:normAutofit/>
          </a:bodyPr>
          <a:lstStyle/>
          <a:p>
            <a:r>
              <a:rPr lang="en-US" sz="2800" dirty="0"/>
              <a:t>Grazing on private lands is wholly integrated with public grazing lands.  </a:t>
            </a:r>
          </a:p>
          <a:p>
            <a:pPr lvl="1">
              <a:buClr>
                <a:schemeClr val="accent2"/>
              </a:buClr>
              <a:buFont typeface="Arial" panose="020B0604020202020204" pitchFamily="34" charset="0"/>
              <a:buChar char="•"/>
            </a:pPr>
            <a:r>
              <a:rPr lang="en-US" sz="2400" dirty="0"/>
              <a:t>Livestock grazing occurs on:</a:t>
            </a:r>
          </a:p>
          <a:p>
            <a:pPr lvl="2">
              <a:buClr>
                <a:schemeClr val="accent2"/>
              </a:buClr>
              <a:buFont typeface="Courier New" panose="02070309020205020404" pitchFamily="49" charset="0"/>
              <a:buChar char="o"/>
            </a:pPr>
            <a:r>
              <a:rPr lang="en-US" sz="1800" dirty="0"/>
              <a:t> 80% of BLM land</a:t>
            </a:r>
          </a:p>
          <a:p>
            <a:pPr lvl="2">
              <a:spcAft>
                <a:spcPts val="1200"/>
              </a:spcAft>
              <a:buClr>
                <a:schemeClr val="accent2"/>
              </a:buClr>
              <a:buFont typeface="Courier New" panose="02070309020205020404" pitchFamily="49" charset="0"/>
              <a:buChar char="o"/>
            </a:pPr>
            <a:r>
              <a:rPr lang="en-US" sz="1800" dirty="0"/>
              <a:t>58% of U.S. Forest Service lands</a:t>
            </a:r>
          </a:p>
          <a:p>
            <a:pPr lvl="1">
              <a:buClr>
                <a:schemeClr val="accent2"/>
              </a:buClr>
              <a:buFont typeface="Arial" panose="020B0604020202020204" pitchFamily="34" charset="0"/>
              <a:buChar char="•"/>
            </a:pPr>
            <a:r>
              <a:rPr lang="en-US" sz="2400" dirty="0"/>
              <a:t>88% of all beef cows in Idaho graze at least part of each year on BLM or USFS lands.</a:t>
            </a:r>
          </a:p>
        </p:txBody>
      </p:sp>
      <p:grpSp>
        <p:nvGrpSpPr>
          <p:cNvPr id="5" name="Group 4">
            <a:extLst>
              <a:ext uri="{FF2B5EF4-FFF2-40B4-BE49-F238E27FC236}">
                <a16:creationId xmlns:a16="http://schemas.microsoft.com/office/drawing/2014/main" id="{21796C25-5DFA-4F20-B38A-EE8B1B4B5EB0}"/>
              </a:ext>
            </a:extLst>
          </p:cNvPr>
          <p:cNvGrpSpPr/>
          <p:nvPr/>
        </p:nvGrpSpPr>
        <p:grpSpPr>
          <a:xfrm>
            <a:off x="8534400" y="1781164"/>
            <a:ext cx="3419174" cy="4558899"/>
            <a:chOff x="8534400" y="1781164"/>
            <a:chExt cx="3419174" cy="4558899"/>
          </a:xfrm>
        </p:grpSpPr>
        <p:pic>
          <p:nvPicPr>
            <p:cNvPr id="3" name="Picture 2">
              <a:extLst>
                <a:ext uri="{FF2B5EF4-FFF2-40B4-BE49-F238E27FC236}">
                  <a16:creationId xmlns:a16="http://schemas.microsoft.com/office/drawing/2014/main" id="{20E3A407-57F0-42CF-81F6-21F8F5C368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4400" y="1781164"/>
              <a:ext cx="3419174" cy="4558899"/>
            </a:xfrm>
            <a:prstGeom prst="rect">
              <a:avLst/>
            </a:prstGeom>
          </p:spPr>
        </p:pic>
        <p:sp>
          <p:nvSpPr>
            <p:cNvPr id="7" name="TextBox 6">
              <a:extLst>
                <a:ext uri="{FF2B5EF4-FFF2-40B4-BE49-F238E27FC236}">
                  <a16:creationId xmlns:a16="http://schemas.microsoft.com/office/drawing/2014/main" id="{6BCA4E96-C8CD-4703-B0CE-B486444B457D}"/>
                </a:ext>
              </a:extLst>
            </p:cNvPr>
            <p:cNvSpPr txBox="1"/>
            <p:nvPr/>
          </p:nvSpPr>
          <p:spPr>
            <a:xfrm>
              <a:off x="11359331" y="6109231"/>
              <a:ext cx="582211" cy="230832"/>
            </a:xfrm>
            <a:prstGeom prst="rect">
              <a:avLst/>
            </a:prstGeom>
            <a:noFill/>
          </p:spPr>
          <p:txBody>
            <a:bodyPr wrap="none" rtlCol="0">
              <a:spAutoFit/>
            </a:bodyPr>
            <a:lstStyle/>
            <a:p>
              <a:r>
                <a:rPr lang="en-US" sz="900" dirty="0">
                  <a:solidFill>
                    <a:schemeClr val="bg1"/>
                  </a:solidFill>
                </a:rPr>
                <a:t>T. Lester</a:t>
              </a:r>
            </a:p>
          </p:txBody>
        </p:sp>
      </p:grpSp>
    </p:spTree>
    <p:extLst>
      <p:ext uri="{BB962C8B-B14F-4D97-AF65-F5344CB8AC3E}">
        <p14:creationId xmlns:p14="http://schemas.microsoft.com/office/powerpoint/2010/main" val="3822821784"/>
      </p:ext>
    </p:extLst>
  </p:cSld>
  <p:clrMapOvr>
    <a:masterClrMapping/>
  </p:clrMapOvr>
  <mc:AlternateContent xmlns:mc="http://schemas.openxmlformats.org/markup-compatibility/2006" xmlns:p14="http://schemas.microsoft.com/office/powerpoint/2010/main">
    <mc:Choice Requires="p14">
      <p:transition spd="slow" p14:dur="2000" advTm="34879"/>
    </mc:Choice>
    <mc:Fallback xmlns="">
      <p:transition spd="slow" advTm="3487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43000" y="685800"/>
            <a:ext cx="9067800" cy="1143000"/>
          </a:xfrm>
        </p:spPr>
        <p:txBody>
          <a:bodyPr>
            <a:normAutofit fontScale="90000"/>
          </a:bodyPr>
          <a:lstStyle/>
          <a:p>
            <a:r>
              <a:rPr lang="en-US" dirty="0"/>
              <a:t>Wholly </a:t>
            </a:r>
            <a:br>
              <a:rPr lang="en-US" dirty="0"/>
            </a:br>
            <a:r>
              <a:rPr lang="en-US" dirty="0"/>
              <a:t>Integrated</a:t>
            </a:r>
          </a:p>
        </p:txBody>
      </p:sp>
      <p:pic>
        <p:nvPicPr>
          <p:cNvPr id="4" name="Picture 3" descr="OX-Map.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312868" y="254001"/>
            <a:ext cx="5424841" cy="6019800"/>
          </a:xfrm>
          <a:prstGeom prst="rect">
            <a:avLst/>
          </a:prstGeom>
        </p:spPr>
      </p:pic>
      <p:pic>
        <p:nvPicPr>
          <p:cNvPr id="5" name="Picture 4" descr="OX-Map.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324600" y="215902"/>
            <a:ext cx="2032000" cy="1490797"/>
          </a:xfrm>
          <a:prstGeom prst="rect">
            <a:avLst/>
          </a:prstGeom>
        </p:spPr>
      </p:pic>
      <p:sp>
        <p:nvSpPr>
          <p:cNvPr id="7" name="TextBox 6"/>
          <p:cNvSpPr txBox="1"/>
          <p:nvPr/>
        </p:nvSpPr>
        <p:spPr>
          <a:xfrm>
            <a:off x="5879133" y="2340571"/>
            <a:ext cx="1828800" cy="923330"/>
          </a:xfrm>
          <a:prstGeom prst="rect">
            <a:avLst/>
          </a:prstGeom>
          <a:solidFill>
            <a:schemeClr val="bg1"/>
          </a:solidFill>
        </p:spPr>
        <p:txBody>
          <a:bodyPr wrap="square" rtlCol="0">
            <a:spAutoFit/>
          </a:bodyPr>
          <a:lstStyle/>
          <a:p>
            <a:pPr algn="r"/>
            <a:endParaRPr lang="en-US" dirty="0"/>
          </a:p>
          <a:p>
            <a:pPr algn="r"/>
            <a:r>
              <a:rPr lang="en-US" dirty="0"/>
              <a:t>OX Ranch Idaho</a:t>
            </a:r>
          </a:p>
          <a:p>
            <a:pPr algn="r"/>
            <a:r>
              <a:rPr lang="en-US" dirty="0"/>
              <a:t>130,000 acres</a:t>
            </a:r>
          </a:p>
        </p:txBody>
      </p:sp>
    </p:spTree>
    <p:extLst>
      <p:ext uri="{BB962C8B-B14F-4D97-AF65-F5344CB8AC3E}">
        <p14:creationId xmlns:p14="http://schemas.microsoft.com/office/powerpoint/2010/main" val="292854732"/>
      </p:ext>
    </p:extLst>
  </p:cSld>
  <p:clrMapOvr>
    <a:masterClrMapping/>
  </p:clrMapOvr>
  <mc:AlternateContent xmlns:mc="http://schemas.openxmlformats.org/markup-compatibility/2006" xmlns:p14="http://schemas.microsoft.com/office/powerpoint/2010/main">
    <mc:Choice Requires="p14">
      <p:transition spd="slow" p14:dur="2000" advTm="104851"/>
    </mc:Choice>
    <mc:Fallback xmlns="">
      <p:transition spd="slow" advTm="10485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Federal Grazing Permits</a:t>
            </a:r>
          </a:p>
        </p:txBody>
      </p:sp>
      <p:sp>
        <p:nvSpPr>
          <p:cNvPr id="3" name="Content Placeholder 2"/>
          <p:cNvSpPr>
            <a:spLocks noGrp="1"/>
          </p:cNvSpPr>
          <p:nvPr>
            <p:ph idx="1"/>
          </p:nvPr>
        </p:nvSpPr>
        <p:spPr>
          <a:xfrm>
            <a:off x="990600" y="1739900"/>
            <a:ext cx="10408920" cy="1765300"/>
          </a:xfrm>
        </p:spPr>
        <p:txBody>
          <a:bodyPr/>
          <a:lstStyle/>
          <a:p>
            <a:r>
              <a:rPr lang="en-US" sz="2800" dirty="0"/>
              <a:t>Originally issued to those who met:</a:t>
            </a:r>
          </a:p>
          <a:p>
            <a:pPr lvl="1"/>
            <a:r>
              <a:rPr lang="en-US" sz="2400" dirty="0"/>
              <a:t> “Prior Use” – Had previously been grazing area</a:t>
            </a:r>
          </a:p>
          <a:p>
            <a:pPr lvl="1"/>
            <a:r>
              <a:rPr lang="en-US" sz="2400" dirty="0"/>
              <a:t>“Commensurability” – Deeded land/water to support livestock when not on federal land</a:t>
            </a:r>
            <a:endParaRPr lang="en-US" dirty="0"/>
          </a:p>
        </p:txBody>
      </p:sp>
      <p:pic>
        <p:nvPicPr>
          <p:cNvPr id="6" name="Picture 5">
            <a:extLst>
              <a:ext uri="{FF2B5EF4-FFF2-40B4-BE49-F238E27FC236}">
                <a16:creationId xmlns:a16="http://schemas.microsoft.com/office/drawing/2014/main" id="{D86E48EF-147D-40C9-9098-11B6A1F25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3998" y="3759200"/>
            <a:ext cx="3696804" cy="2476500"/>
          </a:xfrm>
          <a:prstGeom prst="rect">
            <a:avLst/>
          </a:prstGeom>
        </p:spPr>
      </p:pic>
      <p:sp>
        <p:nvSpPr>
          <p:cNvPr id="7" name="Content Placeholder 2">
            <a:extLst>
              <a:ext uri="{FF2B5EF4-FFF2-40B4-BE49-F238E27FC236}">
                <a16:creationId xmlns:a16="http://schemas.microsoft.com/office/drawing/2014/main" id="{30833E0E-E564-4EC8-9B75-C46F7C50CE82}"/>
              </a:ext>
            </a:extLst>
          </p:cNvPr>
          <p:cNvSpPr txBox="1">
            <a:spLocks/>
          </p:cNvSpPr>
          <p:nvPr/>
        </p:nvSpPr>
        <p:spPr>
          <a:xfrm>
            <a:off x="990600" y="3505200"/>
            <a:ext cx="7353300" cy="26035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dirty="0"/>
              <a:t>Any U.S. citizen or business can apply for permit. To do so:</a:t>
            </a:r>
          </a:p>
          <a:p>
            <a:pPr lvl="1"/>
            <a:r>
              <a:rPr lang="en-US" sz="2400" dirty="0"/>
              <a:t>Buy or control “base property” (BLM) or livestock (USFS)</a:t>
            </a:r>
          </a:p>
          <a:p>
            <a:pPr lvl="1"/>
            <a:r>
              <a:rPr lang="en-US" sz="2400" dirty="0"/>
              <a:t>Acquire property and transfer permit</a:t>
            </a:r>
          </a:p>
          <a:p>
            <a:r>
              <a:rPr lang="en-US" sz="2800" dirty="0"/>
              <a:t>Current Permit Holder has “Preference”</a:t>
            </a:r>
          </a:p>
          <a:p>
            <a:endParaRPr lang="en-US" dirty="0"/>
          </a:p>
        </p:txBody>
      </p:sp>
    </p:spTree>
    <p:extLst>
      <p:ext uri="{BB962C8B-B14F-4D97-AF65-F5344CB8AC3E}">
        <p14:creationId xmlns:p14="http://schemas.microsoft.com/office/powerpoint/2010/main" val="2250179120"/>
      </p:ext>
    </p:extLst>
  </p:cSld>
  <p:clrMapOvr>
    <a:masterClrMapping/>
  </p:clrMapOvr>
  <mc:AlternateContent xmlns:mc="http://schemas.openxmlformats.org/markup-compatibility/2006" xmlns:p14="http://schemas.microsoft.com/office/powerpoint/2010/main">
    <mc:Choice Requires="p14">
      <p:transition spd="slow" p14:dur="2000" advTm="183137"/>
    </mc:Choice>
    <mc:Fallback xmlns="">
      <p:transition spd="slow" advTm="183137"/>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Controversy - Federal Grazing Fee</a:t>
            </a:r>
          </a:p>
        </p:txBody>
      </p:sp>
      <p:sp>
        <p:nvSpPr>
          <p:cNvPr id="3" name="Content Placeholder 2"/>
          <p:cNvSpPr>
            <a:spLocks noGrp="1"/>
          </p:cNvSpPr>
          <p:nvPr>
            <p:ph idx="1"/>
          </p:nvPr>
        </p:nvSpPr>
        <p:spPr>
          <a:xfrm>
            <a:off x="1097280" y="2006600"/>
            <a:ext cx="10058400" cy="4023360"/>
          </a:xfrm>
        </p:spPr>
        <p:txBody>
          <a:bodyPr>
            <a:normAutofit/>
          </a:bodyPr>
          <a:lstStyle/>
          <a:p>
            <a:r>
              <a:rPr lang="en-US" sz="2800" dirty="0"/>
              <a:t>Grazing on Federal Lands often called “Welfare Ranching”</a:t>
            </a:r>
          </a:p>
          <a:p>
            <a:pPr lvl="1"/>
            <a:r>
              <a:rPr lang="en-US" sz="2400" dirty="0"/>
              <a:t>Federal Fee = $1.35/AUM </a:t>
            </a:r>
            <a:r>
              <a:rPr lang="en-US" sz="2800" dirty="0"/>
              <a:t>(BLM &amp; USFS 2014)</a:t>
            </a:r>
            <a:endParaRPr lang="en-US" sz="2400" dirty="0"/>
          </a:p>
          <a:p>
            <a:pPr lvl="1"/>
            <a:r>
              <a:rPr lang="en-US" sz="2400" dirty="0"/>
              <a:t>State Fee = $10-$15/AUM</a:t>
            </a:r>
            <a:endParaRPr lang="en-US" sz="2800" dirty="0"/>
          </a:p>
          <a:p>
            <a:pPr lvl="1"/>
            <a:r>
              <a:rPr lang="en-US" sz="2400" dirty="0"/>
              <a:t>Lease Fee on Private land = $15-$30/AUM</a:t>
            </a:r>
          </a:p>
          <a:p>
            <a:pPr lvl="1"/>
            <a:endParaRPr lang="en-US" sz="2400" dirty="0"/>
          </a:p>
          <a:p>
            <a:pPr lvl="1">
              <a:buNone/>
            </a:pPr>
            <a:r>
              <a:rPr lang="en-US" sz="2400" dirty="0"/>
              <a:t>…. It depends on what comes with the lease and what it costs the rancher.</a:t>
            </a:r>
          </a:p>
        </p:txBody>
      </p:sp>
    </p:spTree>
    <p:custDataLst>
      <p:tags r:id="rId1"/>
    </p:custDataLst>
    <p:extLst>
      <p:ext uri="{BB962C8B-B14F-4D97-AF65-F5344CB8AC3E}">
        <p14:creationId xmlns:p14="http://schemas.microsoft.com/office/powerpoint/2010/main" val="3716755141"/>
      </p:ext>
    </p:extLst>
  </p:cSld>
  <p:clrMapOvr>
    <a:masterClrMapping/>
  </p:clrMapOvr>
  <mc:AlternateContent xmlns:mc="http://schemas.openxmlformats.org/markup-compatibility/2006" xmlns:p14="http://schemas.microsoft.com/office/powerpoint/2010/main">
    <mc:Choice Requires="p14">
      <p:transition spd="slow" p14:dur="2000" advTm="68527"/>
    </mc:Choice>
    <mc:Fallback xmlns="">
      <p:transition spd="slow" advTm="685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55627"/>
            <a:ext cx="8610600" cy="1143000"/>
          </a:xfrm>
        </p:spPr>
        <p:txBody>
          <a:bodyPr/>
          <a:lstStyle/>
          <a:p>
            <a:r>
              <a:rPr lang="en-US" dirty="0"/>
              <a:t>Example – </a:t>
            </a:r>
            <a:r>
              <a:rPr lang="en-US" sz="3600" dirty="0"/>
              <a:t>2 Bedroom Apartment Rent</a:t>
            </a:r>
          </a:p>
        </p:txBody>
      </p:sp>
      <p:sp>
        <p:nvSpPr>
          <p:cNvPr id="3" name="Content Placeholder 2"/>
          <p:cNvSpPr>
            <a:spLocks noGrp="1"/>
          </p:cNvSpPr>
          <p:nvPr>
            <p:ph idx="1"/>
          </p:nvPr>
        </p:nvSpPr>
        <p:spPr>
          <a:xfrm>
            <a:off x="1524000" y="1828800"/>
            <a:ext cx="8991600" cy="4302125"/>
          </a:xfrm>
        </p:spPr>
        <p:txBody>
          <a:bodyPr/>
          <a:lstStyle/>
          <a:p>
            <a:r>
              <a:rPr lang="en-US" sz="2800" dirty="0"/>
              <a:t>Bunting Apartments = $350/ month</a:t>
            </a:r>
          </a:p>
          <a:p>
            <a:r>
              <a:rPr lang="en-US" sz="2800" dirty="0"/>
              <a:t>Strand Apartments = $500/ month</a:t>
            </a:r>
          </a:p>
          <a:p>
            <a:r>
              <a:rPr lang="en-US" sz="2800" dirty="0"/>
              <a:t>Launchbaugh Apartments = $700/month</a:t>
            </a:r>
          </a:p>
          <a:p>
            <a:endParaRPr lang="en-US" sz="2800" dirty="0"/>
          </a:p>
          <a:p>
            <a:pPr marL="0" indent="0">
              <a:buNone/>
            </a:pPr>
            <a:r>
              <a:rPr lang="en-US" sz="2800" dirty="0"/>
              <a:t>Is Bunting “subsidizing” renters?</a:t>
            </a:r>
          </a:p>
          <a:p>
            <a:endParaRPr lang="en-US" dirty="0"/>
          </a:p>
          <a:p>
            <a:endParaRPr lang="en-US" dirty="0"/>
          </a:p>
          <a:p>
            <a:pPr marL="471487" lvl="1" indent="0">
              <a:buNone/>
            </a:pPr>
            <a:endParaRPr lang="en-US" sz="2000" dirty="0"/>
          </a:p>
          <a:p>
            <a:pPr lvl="1"/>
            <a:endParaRPr lang="en-US" sz="2400" dirty="0"/>
          </a:p>
        </p:txBody>
      </p:sp>
    </p:spTree>
    <p:extLst>
      <p:ext uri="{BB962C8B-B14F-4D97-AF65-F5344CB8AC3E}">
        <p14:creationId xmlns:p14="http://schemas.microsoft.com/office/powerpoint/2010/main" val="3278155190"/>
      </p:ext>
    </p:extLst>
  </p:cSld>
  <p:clrMapOvr>
    <a:masterClrMapping/>
  </p:clrMapOvr>
  <mc:AlternateContent xmlns:mc="http://schemas.openxmlformats.org/markup-compatibility/2006" xmlns:p14="http://schemas.microsoft.com/office/powerpoint/2010/main">
    <mc:Choice Requires="p14">
      <p:transition spd="slow" p14:dur="2000" advTm="75608"/>
    </mc:Choice>
    <mc:Fallback xmlns="">
      <p:transition spd="slow" advTm="7560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Federal Grazing Fee</a:t>
            </a:r>
          </a:p>
        </p:txBody>
      </p:sp>
      <p:sp>
        <p:nvSpPr>
          <p:cNvPr id="3" name="Content Placeholder 2"/>
          <p:cNvSpPr>
            <a:spLocks noGrp="1"/>
          </p:cNvSpPr>
          <p:nvPr>
            <p:ph idx="1"/>
          </p:nvPr>
        </p:nvSpPr>
        <p:spPr>
          <a:xfrm>
            <a:off x="1295400" y="1828801"/>
            <a:ext cx="9448800" cy="4343399"/>
          </a:xfrm>
        </p:spPr>
        <p:txBody>
          <a:bodyPr>
            <a:normAutofit/>
          </a:bodyPr>
          <a:lstStyle/>
          <a:p>
            <a:r>
              <a:rPr lang="en-US" sz="2400" dirty="0"/>
              <a:t>Why is Federal Fee $1.35/AUM?</a:t>
            </a:r>
          </a:p>
          <a:p>
            <a:r>
              <a:rPr lang="en-US" sz="2400" dirty="0"/>
              <a:t>Set by PRIA -</a:t>
            </a:r>
            <a:r>
              <a:rPr lang="en-US" sz="3200" dirty="0"/>
              <a:t>Public Land Improvement Act of 1978</a:t>
            </a:r>
          </a:p>
          <a:p>
            <a:pPr>
              <a:buNone/>
            </a:pPr>
            <a:r>
              <a:rPr lang="en-US" sz="2400" dirty="0"/>
              <a:t> 	Fee = $1.23 ((FVI + BCPI – PPI)/100)</a:t>
            </a:r>
          </a:p>
          <a:p>
            <a:pPr lvl="1"/>
            <a:r>
              <a:rPr lang="en-US" sz="2400" dirty="0"/>
              <a:t>FVI = Forage Value Index - related to private land lease rates</a:t>
            </a:r>
          </a:p>
          <a:p>
            <a:pPr lvl="1"/>
            <a:r>
              <a:rPr lang="en-US" sz="2400" dirty="0"/>
              <a:t>BCPI = Beef Cattle Price Index - related to price received for beef</a:t>
            </a:r>
          </a:p>
          <a:p>
            <a:pPr lvl="1"/>
            <a:r>
              <a:rPr lang="en-US" sz="2400" dirty="0"/>
              <a:t>PPI = Prices Paid Index - related to costs of beef production</a:t>
            </a:r>
          </a:p>
          <a:p>
            <a:r>
              <a:rPr lang="en-US" sz="3200" dirty="0"/>
              <a:t>Adjusted Annually </a:t>
            </a:r>
          </a:p>
          <a:p>
            <a:r>
              <a:rPr lang="en-US" sz="3200" dirty="0"/>
              <a:t>Executive Order – grazing fee cannot fall below $1.35</a:t>
            </a:r>
            <a:endParaRPr lang="en-US" sz="2800" dirty="0"/>
          </a:p>
          <a:p>
            <a:pPr lvl="1"/>
            <a:endParaRPr lang="en-US" sz="2400" dirty="0"/>
          </a:p>
          <a:p>
            <a:pPr lvl="1"/>
            <a:endParaRPr lang="en-US" sz="2400" dirty="0"/>
          </a:p>
        </p:txBody>
      </p:sp>
    </p:spTree>
    <p:extLst>
      <p:ext uri="{BB962C8B-B14F-4D97-AF65-F5344CB8AC3E}">
        <p14:creationId xmlns:p14="http://schemas.microsoft.com/office/powerpoint/2010/main" val="2266401143"/>
      </p:ext>
    </p:extLst>
  </p:cSld>
  <p:clrMapOvr>
    <a:masterClrMapping/>
  </p:clrMapOvr>
  <mc:AlternateContent xmlns:mc="http://schemas.openxmlformats.org/markup-compatibility/2006" xmlns:p14="http://schemas.microsoft.com/office/powerpoint/2010/main">
    <mc:Choice Requires="p14">
      <p:transition spd="slow" p14:dur="2000" advTm="114917"/>
    </mc:Choice>
    <mc:Fallback xmlns="">
      <p:transition spd="slow" advTm="11491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457200" y="38100"/>
            <a:ext cx="10058400" cy="1449387"/>
          </a:xfrm>
        </p:spPr>
        <p:txBody>
          <a:bodyPr/>
          <a:lstStyle/>
          <a:p>
            <a:r>
              <a:rPr lang="en-US" dirty="0">
                <a:solidFill>
                  <a:schemeClr val="accent2"/>
                </a:solidFill>
              </a:rPr>
              <a:t>Federal Grazing Fee </a:t>
            </a:r>
            <a:r>
              <a:rPr lang="en-US" sz="3600" dirty="0">
                <a:solidFill>
                  <a:schemeClr val="accent2"/>
                </a:solidFill>
              </a:rPr>
              <a:t>($/AUM)</a:t>
            </a:r>
            <a:r>
              <a:rPr lang="en-US" dirty="0">
                <a:solidFill>
                  <a:schemeClr val="accent2"/>
                </a:solidFill>
              </a:rPr>
              <a:t> </a:t>
            </a:r>
            <a:br>
              <a:rPr lang="en-US" dirty="0">
                <a:solidFill>
                  <a:schemeClr val="accent2"/>
                </a:solidFill>
              </a:rPr>
            </a:br>
            <a:r>
              <a:rPr lang="en-US" sz="2000" dirty="0">
                <a:solidFill>
                  <a:schemeClr val="accent2"/>
                </a:solidFill>
              </a:rPr>
              <a:t>(1992, Idaho, Wyoming, New Mexico)</a:t>
            </a:r>
            <a:endParaRPr lang="en-US" dirty="0">
              <a:solidFill>
                <a:schemeClr val="accent2"/>
              </a:solidFill>
            </a:endParaRPr>
          </a:p>
        </p:txBody>
      </p:sp>
      <p:graphicFrame>
        <p:nvGraphicFramePr>
          <p:cNvPr id="10" name="Content Placeholder 9"/>
          <p:cNvGraphicFramePr>
            <a:graphicFrameLocks noGrp="1"/>
          </p:cNvGraphicFramePr>
          <p:nvPr>
            <p:ph sz="half" idx="4294967295"/>
            <p:extLst>
              <p:ext uri="{D42A27DB-BD31-4B8C-83A1-F6EECF244321}">
                <p14:modId xmlns:p14="http://schemas.microsoft.com/office/powerpoint/2010/main" val="1234361450"/>
              </p:ext>
            </p:extLst>
          </p:nvPr>
        </p:nvGraphicFramePr>
        <p:xfrm>
          <a:off x="1676400" y="1487487"/>
          <a:ext cx="8153400" cy="47243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20000"/>
                    </a:ext>
                  </a:extLst>
                </a:gridCol>
                <a:gridCol w="21590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524933">
                <a:tc>
                  <a:txBody>
                    <a:bodyPr/>
                    <a:lstStyle/>
                    <a:p>
                      <a:pPr algn="ctr"/>
                      <a:endParaRPr lang="en-US" sz="2800" dirty="0"/>
                    </a:p>
                  </a:txBody>
                  <a:tcPr/>
                </a:tc>
                <a:tc>
                  <a:txBody>
                    <a:bodyPr/>
                    <a:lstStyle/>
                    <a:p>
                      <a:pPr algn="ctr"/>
                      <a:r>
                        <a:rPr lang="en-US" sz="2800" dirty="0"/>
                        <a:t>Public</a:t>
                      </a:r>
                    </a:p>
                  </a:txBody>
                  <a:tcPr/>
                </a:tc>
                <a:tc>
                  <a:txBody>
                    <a:bodyPr/>
                    <a:lstStyle/>
                    <a:p>
                      <a:pPr algn="ctr"/>
                      <a:r>
                        <a:rPr lang="en-US" sz="2800" dirty="0"/>
                        <a:t>Private</a:t>
                      </a:r>
                    </a:p>
                  </a:txBody>
                  <a:tcPr/>
                </a:tc>
                <a:extLst>
                  <a:ext uri="{0D108BD9-81ED-4DB2-BD59-A6C34878D82A}">
                    <a16:rowId xmlns:a16="http://schemas.microsoft.com/office/drawing/2014/main" val="10000"/>
                  </a:ext>
                </a:extLst>
              </a:tr>
              <a:tr h="524933">
                <a:tc>
                  <a:txBody>
                    <a:bodyPr/>
                    <a:lstStyle/>
                    <a:p>
                      <a:pPr algn="ctr"/>
                      <a:r>
                        <a:rPr lang="en-US" sz="2800" dirty="0"/>
                        <a:t>Lease</a:t>
                      </a:r>
                      <a:r>
                        <a:rPr lang="en-US" sz="2800" baseline="0" dirty="0"/>
                        <a:t> </a:t>
                      </a:r>
                      <a:r>
                        <a:rPr lang="en-US" sz="2800" dirty="0"/>
                        <a:t>Fee</a:t>
                      </a:r>
                    </a:p>
                  </a:txBody>
                  <a:tcPr/>
                </a:tc>
                <a:tc>
                  <a:txBody>
                    <a:bodyPr/>
                    <a:lstStyle/>
                    <a:p>
                      <a:pPr algn="ctr"/>
                      <a:r>
                        <a:rPr lang="en-US" sz="2800" dirty="0"/>
                        <a:t>1.35</a:t>
                      </a:r>
                    </a:p>
                  </a:txBody>
                  <a:tcPr/>
                </a:tc>
                <a:tc>
                  <a:txBody>
                    <a:bodyPr/>
                    <a:lstStyle/>
                    <a:p>
                      <a:pPr algn="ctr"/>
                      <a:r>
                        <a:rPr lang="en-US" sz="2800" dirty="0"/>
                        <a:t>9.06</a:t>
                      </a:r>
                    </a:p>
                  </a:txBody>
                  <a:tcPr/>
                </a:tc>
                <a:extLst>
                  <a:ext uri="{0D108BD9-81ED-4DB2-BD59-A6C34878D82A}">
                    <a16:rowId xmlns:a16="http://schemas.microsoft.com/office/drawing/2014/main" val="10001"/>
                  </a:ext>
                </a:extLst>
              </a:tr>
              <a:tr h="524933">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24933">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3"/>
                  </a:ext>
                </a:extLst>
              </a:tr>
              <a:tr h="524933">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4"/>
                  </a:ext>
                </a:extLst>
              </a:tr>
              <a:tr h="524933">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24933">
                <a:tc>
                  <a:txBody>
                    <a:bodyPr/>
                    <a:lstStyle/>
                    <a:p>
                      <a:pPr algn="ctr"/>
                      <a:endParaRPr lang="en-US" sz="2800" u="sng" dirty="0"/>
                    </a:p>
                  </a:txBody>
                  <a:tcPr/>
                </a:tc>
                <a:tc>
                  <a:txBody>
                    <a:bodyPr/>
                    <a:lstStyle/>
                    <a:p>
                      <a:pPr algn="ctr"/>
                      <a:endParaRPr lang="en-US" sz="2800" u="sng" dirty="0"/>
                    </a:p>
                  </a:txBody>
                  <a:tcPr/>
                </a:tc>
                <a:tc>
                  <a:txBody>
                    <a:bodyPr/>
                    <a:lstStyle/>
                    <a:p>
                      <a:pPr algn="ctr"/>
                      <a:endParaRPr lang="en-US" sz="2800" u="sng" dirty="0"/>
                    </a:p>
                  </a:txBody>
                  <a:tcPr/>
                </a:tc>
                <a:extLst>
                  <a:ext uri="{0D108BD9-81ED-4DB2-BD59-A6C34878D82A}">
                    <a16:rowId xmlns:a16="http://schemas.microsoft.com/office/drawing/2014/main" val="10006"/>
                  </a:ext>
                </a:extLst>
              </a:tr>
              <a:tr h="524933">
                <a:tc>
                  <a:txBody>
                    <a:bodyPr/>
                    <a:lstStyle/>
                    <a:p>
                      <a:pPr algn="ctr"/>
                      <a:endParaRPr lang="en-US" sz="2800" dirty="0"/>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7"/>
                  </a:ext>
                </a:extLst>
              </a:tr>
              <a:tr h="524933">
                <a:tc>
                  <a:txBody>
                    <a:bodyPr/>
                    <a:lstStyle/>
                    <a:p>
                      <a:pPr algn="ctr"/>
                      <a:endParaRPr lang="en-US" sz="2800" dirty="0"/>
                    </a:p>
                  </a:txBody>
                  <a:tcPr/>
                </a:tc>
                <a:tc gridSpan="2">
                  <a:txBody>
                    <a:bodyPr/>
                    <a:lstStyle/>
                    <a:p>
                      <a:pPr algn="ctr"/>
                      <a:endParaRPr lang="en-US" sz="2800" dirty="0"/>
                    </a:p>
                  </a:txBody>
                  <a:tcPr/>
                </a:tc>
                <a:tc hMerge="1">
                  <a:txBody>
                    <a:bodyPr/>
                    <a:lstStyle/>
                    <a:p>
                      <a:pPr algn="ctr"/>
                      <a:endParaRPr lang="en-US" sz="2800"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33268067"/>
      </p:ext>
    </p:extLst>
  </p:cSld>
  <p:clrMapOvr>
    <a:masterClrMapping/>
  </p:clrMapOvr>
  <mc:AlternateContent xmlns:mc="http://schemas.openxmlformats.org/markup-compatibility/2006" xmlns:p14="http://schemas.microsoft.com/office/powerpoint/2010/main">
    <mc:Choice Requires="p14">
      <p:transition spd="slow" p14:dur="2000" advTm="36810"/>
    </mc:Choice>
    <mc:Fallback xmlns="">
      <p:transition spd="slow" advTm="3681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914400" y="268628"/>
            <a:ext cx="8229600" cy="1143000"/>
          </a:xfrm>
        </p:spPr>
        <p:txBody>
          <a:bodyPr/>
          <a:lstStyle/>
          <a:p>
            <a:r>
              <a:rPr lang="en-US" dirty="0">
                <a:solidFill>
                  <a:schemeClr val="accent2"/>
                </a:solidFill>
              </a:rPr>
              <a:t>Federal Grazing Fee </a:t>
            </a:r>
            <a:r>
              <a:rPr lang="en-US" sz="3600" dirty="0">
                <a:solidFill>
                  <a:schemeClr val="accent2"/>
                </a:solidFill>
              </a:rPr>
              <a:t>($/AUM)</a:t>
            </a:r>
            <a:r>
              <a:rPr lang="en-US" dirty="0">
                <a:solidFill>
                  <a:schemeClr val="accent2"/>
                </a:solidFill>
              </a:rPr>
              <a:t> </a:t>
            </a:r>
            <a:br>
              <a:rPr lang="en-US" dirty="0">
                <a:solidFill>
                  <a:schemeClr val="accent2"/>
                </a:solidFill>
              </a:rPr>
            </a:br>
            <a:r>
              <a:rPr lang="en-US" sz="2000" dirty="0">
                <a:solidFill>
                  <a:schemeClr val="accent2"/>
                </a:solidFill>
              </a:rPr>
              <a:t>Idaho, Wyoming, &amp; New Mexico,  </a:t>
            </a:r>
            <a:r>
              <a:rPr lang="en-US" sz="2400" b="1" dirty="0">
                <a:solidFill>
                  <a:schemeClr val="accent2"/>
                </a:solidFill>
              </a:rPr>
              <a:t>1992 </a:t>
            </a:r>
            <a:r>
              <a:rPr lang="en-US" sz="1600" dirty="0">
                <a:solidFill>
                  <a:schemeClr val="accent2"/>
                </a:solidFill>
              </a:rPr>
              <a:t>(Rimbey et al.)</a:t>
            </a:r>
            <a:endParaRPr lang="en-US" dirty="0">
              <a:solidFill>
                <a:schemeClr val="accent2"/>
              </a:solidFill>
            </a:endParaRPr>
          </a:p>
        </p:txBody>
      </p:sp>
      <p:graphicFrame>
        <p:nvGraphicFramePr>
          <p:cNvPr id="10" name="Content Placeholder 9"/>
          <p:cNvGraphicFramePr>
            <a:graphicFrameLocks noGrp="1"/>
          </p:cNvGraphicFramePr>
          <p:nvPr>
            <p:ph sz="half" idx="4294967295"/>
            <p:extLst>
              <p:ext uri="{D42A27DB-BD31-4B8C-83A1-F6EECF244321}">
                <p14:modId xmlns:p14="http://schemas.microsoft.com/office/powerpoint/2010/main" val="4099510639"/>
              </p:ext>
            </p:extLst>
          </p:nvPr>
        </p:nvGraphicFramePr>
        <p:xfrm>
          <a:off x="2362200" y="1411628"/>
          <a:ext cx="8153400" cy="4715675"/>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20000"/>
                    </a:ext>
                  </a:extLst>
                </a:gridCol>
                <a:gridCol w="21590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497635">
                <a:tc>
                  <a:txBody>
                    <a:bodyPr/>
                    <a:lstStyle/>
                    <a:p>
                      <a:pPr algn="ctr"/>
                      <a:endParaRPr lang="en-US" sz="2800" dirty="0"/>
                    </a:p>
                  </a:txBody>
                  <a:tcPr/>
                </a:tc>
                <a:tc>
                  <a:txBody>
                    <a:bodyPr/>
                    <a:lstStyle/>
                    <a:p>
                      <a:pPr algn="ctr"/>
                      <a:r>
                        <a:rPr lang="en-US" sz="2800" dirty="0"/>
                        <a:t>Private</a:t>
                      </a:r>
                    </a:p>
                  </a:txBody>
                  <a:tcPr/>
                </a:tc>
                <a:tc>
                  <a:txBody>
                    <a:bodyPr/>
                    <a:lstStyle/>
                    <a:p>
                      <a:pPr algn="ctr"/>
                      <a:r>
                        <a:rPr lang="en-US" sz="2800" dirty="0"/>
                        <a:t>Public</a:t>
                      </a:r>
                    </a:p>
                  </a:txBody>
                  <a:tcPr/>
                </a:tc>
                <a:extLst>
                  <a:ext uri="{0D108BD9-81ED-4DB2-BD59-A6C34878D82A}">
                    <a16:rowId xmlns:a16="http://schemas.microsoft.com/office/drawing/2014/main" val="10000"/>
                  </a:ext>
                </a:extLst>
              </a:tr>
              <a:tr h="497635">
                <a:tc>
                  <a:txBody>
                    <a:bodyPr/>
                    <a:lstStyle/>
                    <a:p>
                      <a:pPr algn="ctr"/>
                      <a:r>
                        <a:rPr lang="en-US" sz="2800" dirty="0"/>
                        <a:t>Lease</a:t>
                      </a:r>
                      <a:r>
                        <a:rPr lang="en-US" sz="2800" baseline="0" dirty="0"/>
                        <a:t> </a:t>
                      </a:r>
                      <a:r>
                        <a:rPr lang="en-US" sz="2800" dirty="0"/>
                        <a:t>Fee</a:t>
                      </a:r>
                    </a:p>
                  </a:txBody>
                  <a:tcPr/>
                </a:tc>
                <a:tc>
                  <a:txBody>
                    <a:bodyPr/>
                    <a:lstStyle/>
                    <a:p>
                      <a:pPr algn="ctr"/>
                      <a:r>
                        <a:rPr lang="en-US" sz="2800" dirty="0"/>
                        <a:t>9.06</a:t>
                      </a:r>
                    </a:p>
                  </a:txBody>
                  <a:tcPr/>
                </a:tc>
                <a:tc>
                  <a:txBody>
                    <a:bodyPr/>
                    <a:lstStyle/>
                    <a:p>
                      <a:pPr algn="ctr"/>
                      <a:r>
                        <a:rPr lang="en-US" sz="2800" dirty="0"/>
                        <a:t>1.35</a:t>
                      </a:r>
                    </a:p>
                  </a:txBody>
                  <a:tcPr/>
                </a:tc>
                <a:extLst>
                  <a:ext uri="{0D108BD9-81ED-4DB2-BD59-A6C34878D82A}">
                    <a16:rowId xmlns:a16="http://schemas.microsoft.com/office/drawing/2014/main" val="10001"/>
                  </a:ext>
                </a:extLst>
              </a:tr>
              <a:tr h="497635">
                <a:tc>
                  <a:txBody>
                    <a:bodyPr/>
                    <a:lstStyle/>
                    <a:p>
                      <a:pPr algn="ctr"/>
                      <a:r>
                        <a:rPr lang="en-US" sz="2800" dirty="0"/>
                        <a:t>Lost Animals</a:t>
                      </a:r>
                    </a:p>
                  </a:txBody>
                  <a:tcPr/>
                </a:tc>
                <a:tc>
                  <a:txBody>
                    <a:bodyPr/>
                    <a:lstStyle/>
                    <a:p>
                      <a:pPr algn="ctr"/>
                      <a:r>
                        <a:rPr lang="en-US" sz="2800" dirty="0"/>
                        <a:t>2.10</a:t>
                      </a:r>
                    </a:p>
                  </a:txBody>
                  <a:tcPr/>
                </a:tc>
                <a:tc>
                  <a:txBody>
                    <a:bodyPr/>
                    <a:lstStyle/>
                    <a:p>
                      <a:pPr algn="ctr"/>
                      <a:r>
                        <a:rPr lang="en-US" sz="2800" dirty="0"/>
                        <a:t>3.65</a:t>
                      </a:r>
                    </a:p>
                  </a:txBody>
                  <a:tcPr/>
                </a:tc>
                <a:extLst>
                  <a:ext uri="{0D108BD9-81ED-4DB2-BD59-A6C34878D82A}">
                    <a16:rowId xmlns:a16="http://schemas.microsoft.com/office/drawing/2014/main" val="10002"/>
                  </a:ext>
                </a:extLst>
              </a:tr>
              <a:tr h="561647">
                <a:tc>
                  <a:txBody>
                    <a:bodyPr/>
                    <a:lstStyle/>
                    <a:p>
                      <a:pPr algn="ctr"/>
                      <a:r>
                        <a:rPr lang="en-US" sz="2800" dirty="0"/>
                        <a:t>Moving Livestock</a:t>
                      </a:r>
                    </a:p>
                  </a:txBody>
                  <a:tcPr/>
                </a:tc>
                <a:tc>
                  <a:txBody>
                    <a:bodyPr/>
                    <a:lstStyle/>
                    <a:p>
                      <a:pPr algn="ctr"/>
                      <a:r>
                        <a:rPr lang="en-US" sz="2800" dirty="0"/>
                        <a:t>1.93</a:t>
                      </a:r>
                    </a:p>
                  </a:txBody>
                  <a:tcPr/>
                </a:tc>
                <a:tc>
                  <a:txBody>
                    <a:bodyPr/>
                    <a:lstStyle/>
                    <a:p>
                      <a:pPr algn="ctr"/>
                      <a:r>
                        <a:rPr lang="en-US" sz="2800" dirty="0"/>
                        <a:t>3.35</a:t>
                      </a:r>
                    </a:p>
                  </a:txBody>
                  <a:tcPr/>
                </a:tc>
                <a:extLst>
                  <a:ext uri="{0D108BD9-81ED-4DB2-BD59-A6C34878D82A}">
                    <a16:rowId xmlns:a16="http://schemas.microsoft.com/office/drawing/2014/main" val="10003"/>
                  </a:ext>
                </a:extLst>
              </a:tr>
              <a:tr h="497635">
                <a:tc>
                  <a:txBody>
                    <a:bodyPr/>
                    <a:lstStyle/>
                    <a:p>
                      <a:pPr algn="ctr"/>
                      <a:r>
                        <a:rPr lang="en-US" sz="2800" dirty="0"/>
                        <a:t>Herding</a:t>
                      </a:r>
                    </a:p>
                  </a:txBody>
                  <a:tcPr/>
                </a:tc>
                <a:tc>
                  <a:txBody>
                    <a:bodyPr/>
                    <a:lstStyle/>
                    <a:p>
                      <a:pPr algn="ctr"/>
                      <a:r>
                        <a:rPr lang="en-US" sz="2800" dirty="0"/>
                        <a:t>2.94</a:t>
                      </a:r>
                    </a:p>
                  </a:txBody>
                  <a:tcPr/>
                </a:tc>
                <a:tc>
                  <a:txBody>
                    <a:bodyPr/>
                    <a:lstStyle/>
                    <a:p>
                      <a:pPr algn="ctr"/>
                      <a:r>
                        <a:rPr lang="en-US" sz="2800" dirty="0"/>
                        <a:t>4.31</a:t>
                      </a:r>
                    </a:p>
                  </a:txBody>
                  <a:tcPr/>
                </a:tc>
                <a:extLst>
                  <a:ext uri="{0D108BD9-81ED-4DB2-BD59-A6C34878D82A}">
                    <a16:rowId xmlns:a16="http://schemas.microsoft.com/office/drawing/2014/main" val="10004"/>
                  </a:ext>
                </a:extLst>
              </a:tr>
              <a:tr h="526908">
                <a:tc>
                  <a:txBody>
                    <a:bodyPr/>
                    <a:lstStyle/>
                    <a:p>
                      <a:pPr algn="ctr"/>
                      <a:r>
                        <a:rPr lang="en-US" sz="2800" dirty="0" err="1"/>
                        <a:t>Imprv</a:t>
                      </a:r>
                      <a:r>
                        <a:rPr lang="en-US" sz="2800" dirty="0"/>
                        <a:t>.</a:t>
                      </a:r>
                      <a:r>
                        <a:rPr lang="en-US" sz="2800" baseline="0" dirty="0"/>
                        <a:t> Maintenance</a:t>
                      </a:r>
                      <a:endParaRPr lang="en-US" sz="2800" dirty="0"/>
                    </a:p>
                  </a:txBody>
                  <a:tcPr/>
                </a:tc>
                <a:tc>
                  <a:txBody>
                    <a:bodyPr/>
                    <a:lstStyle/>
                    <a:p>
                      <a:pPr algn="ctr"/>
                      <a:r>
                        <a:rPr lang="en-US" sz="2800" dirty="0"/>
                        <a:t>1.84</a:t>
                      </a:r>
                    </a:p>
                  </a:txBody>
                  <a:tcPr/>
                </a:tc>
                <a:tc>
                  <a:txBody>
                    <a:bodyPr/>
                    <a:lstStyle/>
                    <a:p>
                      <a:pPr algn="ctr"/>
                      <a:r>
                        <a:rPr lang="en-US" sz="2800" dirty="0"/>
                        <a:t>3.18</a:t>
                      </a:r>
                    </a:p>
                  </a:txBody>
                  <a:tcPr/>
                </a:tc>
                <a:extLst>
                  <a:ext uri="{0D108BD9-81ED-4DB2-BD59-A6C34878D82A}">
                    <a16:rowId xmlns:a16="http://schemas.microsoft.com/office/drawing/2014/main" val="10005"/>
                  </a:ext>
                </a:extLst>
              </a:tr>
              <a:tr h="497635">
                <a:tc>
                  <a:txBody>
                    <a:bodyPr/>
                    <a:lstStyle/>
                    <a:p>
                      <a:pPr algn="ctr"/>
                      <a:r>
                        <a:rPr lang="en-US" sz="2800" u="sng" dirty="0"/>
                        <a:t>Other</a:t>
                      </a:r>
                    </a:p>
                  </a:txBody>
                  <a:tcPr/>
                </a:tc>
                <a:tc>
                  <a:txBody>
                    <a:bodyPr/>
                    <a:lstStyle/>
                    <a:p>
                      <a:pPr algn="ctr"/>
                      <a:r>
                        <a:rPr lang="en-US" sz="2800" u="sng" dirty="0"/>
                        <a:t>2.52</a:t>
                      </a:r>
                    </a:p>
                  </a:txBody>
                  <a:tcPr/>
                </a:tc>
                <a:tc>
                  <a:txBody>
                    <a:bodyPr/>
                    <a:lstStyle/>
                    <a:p>
                      <a:pPr algn="ctr"/>
                      <a:r>
                        <a:rPr lang="en-US" sz="2800" u="sng" dirty="0"/>
                        <a:t>3.66</a:t>
                      </a:r>
                    </a:p>
                  </a:txBody>
                  <a:tcPr/>
                </a:tc>
                <a:extLst>
                  <a:ext uri="{0D108BD9-81ED-4DB2-BD59-A6C34878D82A}">
                    <a16:rowId xmlns:a16="http://schemas.microsoft.com/office/drawing/2014/main" val="10006"/>
                  </a:ext>
                </a:extLst>
              </a:tr>
              <a:tr h="497635">
                <a:tc>
                  <a:txBody>
                    <a:bodyPr/>
                    <a:lstStyle/>
                    <a:p>
                      <a:pPr algn="ctr"/>
                      <a:r>
                        <a:rPr lang="en-US" sz="2800" dirty="0"/>
                        <a:t>Total</a:t>
                      </a:r>
                    </a:p>
                  </a:txBody>
                  <a:tcPr/>
                </a:tc>
                <a:tc>
                  <a:txBody>
                    <a:bodyPr/>
                    <a:lstStyle/>
                    <a:p>
                      <a:pPr algn="ctr"/>
                      <a:r>
                        <a:rPr lang="en-US" sz="2800" dirty="0"/>
                        <a:t>$20.39</a:t>
                      </a:r>
                    </a:p>
                  </a:txBody>
                  <a:tcPr/>
                </a:tc>
                <a:tc>
                  <a:txBody>
                    <a:bodyPr/>
                    <a:lstStyle/>
                    <a:p>
                      <a:pPr algn="ctr"/>
                      <a:r>
                        <a:rPr lang="en-US" sz="2800" dirty="0"/>
                        <a:t>$19.50</a:t>
                      </a:r>
                    </a:p>
                  </a:txBody>
                  <a:tcPr/>
                </a:tc>
                <a:extLst>
                  <a:ext uri="{0D108BD9-81ED-4DB2-BD59-A6C34878D82A}">
                    <a16:rowId xmlns:a16="http://schemas.microsoft.com/office/drawing/2014/main" val="10007"/>
                  </a:ext>
                </a:extLst>
              </a:tr>
              <a:tr h="497635">
                <a:tc>
                  <a:txBody>
                    <a:bodyPr/>
                    <a:lstStyle/>
                    <a:p>
                      <a:pPr algn="ctr"/>
                      <a:r>
                        <a:rPr lang="en-US" sz="2800" dirty="0"/>
                        <a:t>Difference</a:t>
                      </a:r>
                    </a:p>
                  </a:txBody>
                  <a:tcPr/>
                </a:tc>
                <a:tc gridSpan="2">
                  <a:txBody>
                    <a:bodyPr/>
                    <a:lstStyle/>
                    <a:p>
                      <a:pPr algn="ctr"/>
                      <a:r>
                        <a:rPr lang="en-US" sz="2800" dirty="0"/>
                        <a:t>$0.89</a:t>
                      </a:r>
                    </a:p>
                  </a:txBody>
                  <a:tcPr/>
                </a:tc>
                <a:tc hMerge="1">
                  <a:txBody>
                    <a:bodyPr/>
                    <a:lstStyle/>
                    <a:p>
                      <a:pPr algn="ctr"/>
                      <a:endParaRPr lang="en-US" sz="2800" dirty="0"/>
                    </a:p>
                  </a:txBody>
                  <a:tcPr/>
                </a:tc>
                <a:extLst>
                  <a:ext uri="{0D108BD9-81ED-4DB2-BD59-A6C34878D82A}">
                    <a16:rowId xmlns:a16="http://schemas.microsoft.com/office/drawing/2014/main" val="10008"/>
                  </a:ext>
                </a:extLst>
              </a:tr>
            </a:tbl>
          </a:graphicData>
        </a:graphic>
      </p:graphicFrame>
      <p:cxnSp>
        <p:nvCxnSpPr>
          <p:cNvPr id="12" name="Straight Connector 11"/>
          <p:cNvCxnSpPr/>
          <p:nvPr/>
        </p:nvCxnSpPr>
        <p:spPr bwMode="auto">
          <a:xfrm>
            <a:off x="2514600" y="5715000"/>
            <a:ext cx="8001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638418998"/>
      </p:ext>
    </p:extLst>
  </p:cSld>
  <p:clrMapOvr>
    <a:masterClrMapping/>
  </p:clrMapOvr>
  <mc:AlternateContent xmlns:mc="http://schemas.openxmlformats.org/markup-compatibility/2006" xmlns:p14="http://schemas.microsoft.com/office/powerpoint/2010/main">
    <mc:Choice Requires="p14">
      <p:transition spd="slow" p14:dur="2000" advTm="78143"/>
    </mc:Choice>
    <mc:Fallback xmlns="">
      <p:transition spd="slow" advTm="78143"/>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67969620"/>
              </p:ext>
            </p:extLst>
          </p:nvPr>
        </p:nvGraphicFramePr>
        <p:xfrm>
          <a:off x="2285999" y="1610359"/>
          <a:ext cx="7772401" cy="4428128"/>
        </p:xfrm>
        <a:graphic>
          <a:graphicData uri="http://schemas.openxmlformats.org/drawingml/2006/table">
            <a:tbl>
              <a:tblPr firstRow="1" bandRow="1">
                <a:tableStyleId>{5C22544A-7EE6-4342-B048-85BDC9FD1C3A}</a:tableStyleId>
              </a:tblPr>
              <a:tblGrid>
                <a:gridCol w="3342968">
                  <a:extLst>
                    <a:ext uri="{9D8B030D-6E8A-4147-A177-3AD203B41FA5}">
                      <a16:colId xmlns:a16="http://schemas.microsoft.com/office/drawing/2014/main" val="20000"/>
                    </a:ext>
                  </a:extLst>
                </a:gridCol>
                <a:gridCol w="2005781">
                  <a:extLst>
                    <a:ext uri="{9D8B030D-6E8A-4147-A177-3AD203B41FA5}">
                      <a16:colId xmlns:a16="http://schemas.microsoft.com/office/drawing/2014/main" val="20001"/>
                    </a:ext>
                  </a:extLst>
                </a:gridCol>
                <a:gridCol w="2423652">
                  <a:extLst>
                    <a:ext uri="{9D8B030D-6E8A-4147-A177-3AD203B41FA5}">
                      <a16:colId xmlns:a16="http://schemas.microsoft.com/office/drawing/2014/main" val="20002"/>
                    </a:ext>
                  </a:extLst>
                </a:gridCol>
              </a:tblGrid>
              <a:tr h="500743">
                <a:tc>
                  <a:txBody>
                    <a:bodyPr/>
                    <a:lstStyle/>
                    <a:p>
                      <a:pPr algn="ctr" fontAlgn="b"/>
                      <a:r>
                        <a:rPr lang="en-US" sz="2800" u="none" strike="noStrike" dirty="0">
                          <a:effectLst/>
                        </a:rPr>
                        <a:t> </a:t>
                      </a:r>
                      <a:endParaRPr lang="en-US" sz="2800" b="0" i="0" u="none" strike="noStrike" dirty="0">
                        <a:solidFill>
                          <a:srgbClr val="000000"/>
                        </a:solidFill>
                        <a:effectLst/>
                        <a:latin typeface="Arial" panose="020B0604020202020204" pitchFamily="34" charset="0"/>
                      </a:endParaRPr>
                    </a:p>
                  </a:txBody>
                  <a:tcPr marL="6350" marR="6350" marT="6350" marB="0" anchor="b"/>
                </a:tc>
                <a:tc>
                  <a:txBody>
                    <a:bodyPr/>
                    <a:lstStyle/>
                    <a:p>
                      <a:pPr algn="ctr" fontAlgn="b"/>
                      <a:r>
                        <a:rPr lang="en-US" sz="2800" u="none" strike="noStrike" dirty="0">
                          <a:effectLst/>
                        </a:rPr>
                        <a:t>Private</a:t>
                      </a:r>
                      <a:endParaRPr lang="en-US" sz="2800" b="1" i="0" u="none" strike="noStrike" dirty="0">
                        <a:solidFill>
                          <a:srgbClr val="FFFFFF"/>
                        </a:solidFill>
                        <a:effectLst/>
                        <a:latin typeface="Candara" panose="020E0502030303020204" pitchFamily="34" charset="0"/>
                      </a:endParaRPr>
                    </a:p>
                  </a:txBody>
                  <a:tcPr marL="6350" marR="6350" marT="6350" marB="0" anchor="b"/>
                </a:tc>
                <a:tc>
                  <a:txBody>
                    <a:bodyPr/>
                    <a:lstStyle/>
                    <a:p>
                      <a:pPr algn="ctr" fontAlgn="b"/>
                      <a:r>
                        <a:rPr lang="en-US" sz="2800" u="none" strike="noStrike" dirty="0">
                          <a:effectLst/>
                        </a:rPr>
                        <a:t>Public</a:t>
                      </a:r>
                      <a:endParaRPr lang="en-US" sz="2800" b="1" i="0" u="none" strike="noStrike" dirty="0">
                        <a:solidFill>
                          <a:srgbClr val="FFFFFF"/>
                        </a:solidFill>
                        <a:effectLst/>
                        <a:latin typeface="Candara" panose="020E0502030303020204" pitchFamily="34" charset="0"/>
                      </a:endParaRPr>
                    </a:p>
                  </a:txBody>
                  <a:tcPr marL="6350" marR="6350" marT="6350" marB="0" anchor="b"/>
                </a:tc>
                <a:extLst>
                  <a:ext uri="{0D108BD9-81ED-4DB2-BD59-A6C34878D82A}">
                    <a16:rowId xmlns:a16="http://schemas.microsoft.com/office/drawing/2014/main" val="10000"/>
                  </a:ext>
                </a:extLst>
              </a:tr>
              <a:tr h="489857">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Lease Fee</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12.35</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1.35</a:t>
                      </a:r>
                      <a:endParaRPr lang="en-US" sz="2800" b="0" i="0" u="none" strike="noStrike" dirty="0">
                        <a:solidFill>
                          <a:srgbClr val="000000"/>
                        </a:solidFill>
                        <a:effectLst/>
                        <a:latin typeface="Candara" panose="020E0502030303020204" pitchFamily="34" charset="0"/>
                      </a:endParaRPr>
                    </a:p>
                  </a:txBody>
                  <a:tcPr marL="6350" marR="6350" marT="6350" marB="0" anchor="b"/>
                </a:tc>
                <a:extLst>
                  <a:ext uri="{0D108BD9-81ED-4DB2-BD59-A6C34878D82A}">
                    <a16:rowId xmlns:a16="http://schemas.microsoft.com/office/drawing/2014/main" val="10001"/>
                  </a:ext>
                </a:extLst>
              </a:tr>
              <a:tr h="500743">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Lost Animals</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2.92</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5.21</a:t>
                      </a:r>
                      <a:endParaRPr lang="en-US" sz="2800" b="0" i="0" u="none" strike="noStrike" dirty="0">
                        <a:solidFill>
                          <a:srgbClr val="000000"/>
                        </a:solidFill>
                        <a:effectLst/>
                        <a:latin typeface="Candara" panose="020E0502030303020204" pitchFamily="34" charset="0"/>
                      </a:endParaRPr>
                    </a:p>
                  </a:txBody>
                  <a:tcPr marL="6350" marR="6350" marT="6350" marB="0" anchor="b"/>
                </a:tc>
                <a:extLst>
                  <a:ext uri="{0D108BD9-81ED-4DB2-BD59-A6C34878D82A}">
                    <a16:rowId xmlns:a16="http://schemas.microsoft.com/office/drawing/2014/main" val="10002"/>
                  </a:ext>
                </a:extLst>
              </a:tr>
              <a:tr h="500743">
                <a:tc>
                  <a:txBody>
                    <a:bodyPr/>
                    <a:lstStyle/>
                    <a:p>
                      <a:pPr algn="ctr" fontAlgn="b"/>
                      <a:r>
                        <a:rPr lang="en-US" sz="2800" u="none" strike="noStrike" dirty="0">
                          <a:effectLst/>
                        </a:rPr>
                        <a:t>Moving Livestock</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3.05</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5.36</a:t>
                      </a:r>
                      <a:endParaRPr lang="en-US" sz="2800" b="0" i="0" u="none" strike="noStrike" dirty="0">
                        <a:solidFill>
                          <a:srgbClr val="000000"/>
                        </a:solidFill>
                        <a:effectLst/>
                        <a:latin typeface="Candara" panose="020E0502030303020204" pitchFamily="34" charset="0"/>
                      </a:endParaRPr>
                    </a:p>
                  </a:txBody>
                  <a:tcPr marL="6350" marR="6350" marT="6350" marB="0" anchor="b"/>
                </a:tc>
                <a:extLst>
                  <a:ext uri="{0D108BD9-81ED-4DB2-BD59-A6C34878D82A}">
                    <a16:rowId xmlns:a16="http://schemas.microsoft.com/office/drawing/2014/main" val="10003"/>
                  </a:ext>
                </a:extLst>
              </a:tr>
              <a:tr h="500743">
                <a:tc>
                  <a:txBody>
                    <a:bodyPr/>
                    <a:lstStyle/>
                    <a:p>
                      <a:pPr algn="ctr" fontAlgn="b"/>
                      <a:r>
                        <a:rPr lang="en-US" sz="2800" u="none" strike="noStrike">
                          <a:effectLst/>
                        </a:rPr>
                        <a:t>Herding</a:t>
                      </a:r>
                      <a:endParaRPr lang="en-US" sz="2800" b="0" i="0" u="none" strike="noStrike">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5.67</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9.33</a:t>
                      </a:r>
                      <a:endParaRPr lang="en-US" sz="2800" b="0" i="0" u="none" strike="noStrike" dirty="0">
                        <a:solidFill>
                          <a:srgbClr val="000000"/>
                        </a:solidFill>
                        <a:effectLst/>
                        <a:latin typeface="Candara" panose="020E0502030303020204" pitchFamily="34" charset="0"/>
                      </a:endParaRPr>
                    </a:p>
                  </a:txBody>
                  <a:tcPr marL="6350" marR="6350" marT="6350" marB="0" anchor="b"/>
                </a:tc>
                <a:extLst>
                  <a:ext uri="{0D108BD9-81ED-4DB2-BD59-A6C34878D82A}">
                    <a16:rowId xmlns:a16="http://schemas.microsoft.com/office/drawing/2014/main" val="10004"/>
                  </a:ext>
                </a:extLst>
              </a:tr>
              <a:tr h="402771">
                <a:tc>
                  <a:txBody>
                    <a:bodyPr/>
                    <a:lstStyle/>
                    <a:p>
                      <a:pPr algn="ctr" fontAlgn="b"/>
                      <a:r>
                        <a:rPr lang="en-US" sz="2800" u="none" strike="noStrike" dirty="0" err="1">
                          <a:effectLst/>
                        </a:rPr>
                        <a:t>Imprv</a:t>
                      </a:r>
                      <a:r>
                        <a:rPr lang="en-US" sz="2800" u="none" strike="noStrike" dirty="0">
                          <a:effectLst/>
                        </a:rPr>
                        <a:t>. Maintenance</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6.77</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9.22</a:t>
                      </a:r>
                      <a:endParaRPr lang="en-US" sz="2800" b="0" i="0" u="none" strike="noStrike" dirty="0">
                        <a:solidFill>
                          <a:srgbClr val="000000"/>
                        </a:solidFill>
                        <a:effectLst/>
                        <a:latin typeface="Candara" panose="020E0502030303020204" pitchFamily="34" charset="0"/>
                      </a:endParaRPr>
                    </a:p>
                  </a:txBody>
                  <a:tcPr marL="6350" marR="6350" marT="6350" marB="0" anchor="b"/>
                </a:tc>
                <a:extLst>
                  <a:ext uri="{0D108BD9-81ED-4DB2-BD59-A6C34878D82A}">
                    <a16:rowId xmlns:a16="http://schemas.microsoft.com/office/drawing/2014/main" val="10005"/>
                  </a:ext>
                </a:extLst>
              </a:tr>
              <a:tr h="500743">
                <a:tc>
                  <a:txBody>
                    <a:bodyPr/>
                    <a:lstStyle/>
                    <a:p>
                      <a:pPr algn="ctr" fontAlgn="b"/>
                      <a:r>
                        <a:rPr lang="en-US" sz="2800" u="sng" strike="noStrike" dirty="0">
                          <a:effectLst/>
                        </a:rPr>
                        <a:t>Other</a:t>
                      </a:r>
                      <a:endParaRPr lang="en-US" sz="2800" b="0" i="0" u="sng"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sng" strike="noStrike" dirty="0">
                          <a:effectLst/>
                        </a:rPr>
                        <a:t>1.27</a:t>
                      </a:r>
                      <a:endParaRPr lang="en-US" sz="2800" b="0" i="0" u="sng"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sng" strike="noStrike" dirty="0">
                          <a:effectLst/>
                        </a:rPr>
                        <a:t>4.1</a:t>
                      </a:r>
                      <a:endParaRPr lang="en-US" sz="2800" b="0" i="0" u="sng" strike="noStrike" dirty="0">
                        <a:solidFill>
                          <a:srgbClr val="000000"/>
                        </a:solidFill>
                        <a:effectLst/>
                        <a:latin typeface="Candara" panose="020E0502030303020204" pitchFamily="34" charset="0"/>
                      </a:endParaRPr>
                    </a:p>
                  </a:txBody>
                  <a:tcPr marL="6350" marR="6350" marT="6350" marB="0" anchor="b"/>
                </a:tc>
                <a:extLst>
                  <a:ext uri="{0D108BD9-81ED-4DB2-BD59-A6C34878D82A}">
                    <a16:rowId xmlns:a16="http://schemas.microsoft.com/office/drawing/2014/main" val="10006"/>
                  </a:ext>
                </a:extLst>
              </a:tr>
              <a:tr h="500743">
                <a:tc>
                  <a:txBody>
                    <a:bodyPr/>
                    <a:lstStyle/>
                    <a:p>
                      <a:pPr algn="ctr" fontAlgn="b"/>
                      <a:r>
                        <a:rPr lang="en-US" sz="2800" u="none" strike="noStrike">
                          <a:effectLst/>
                        </a:rPr>
                        <a:t>Total</a:t>
                      </a:r>
                      <a:endParaRPr lang="en-US" sz="2800" b="0" i="0" u="none" strike="noStrike">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$32.03</a:t>
                      </a:r>
                      <a:endParaRPr lang="en-US" sz="2800" b="0" i="0" u="none" strike="noStrike" dirty="0">
                        <a:solidFill>
                          <a:srgbClr val="000000"/>
                        </a:solidFill>
                        <a:effectLst/>
                        <a:latin typeface="Candara" panose="020E0502030303020204" pitchFamily="34" charset="0"/>
                      </a:endParaRPr>
                    </a:p>
                  </a:txBody>
                  <a:tcPr marL="6350" marR="6350" marT="635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$34.58 </a:t>
                      </a:r>
                      <a:endParaRPr lang="en-US" sz="2800" b="0" i="0" u="none" strike="noStrike" dirty="0">
                        <a:solidFill>
                          <a:srgbClr val="000000"/>
                        </a:solidFill>
                        <a:effectLst/>
                        <a:latin typeface="Candara" panose="020E0502030303020204" pitchFamily="34" charset="0"/>
                      </a:endParaRPr>
                    </a:p>
                  </a:txBody>
                  <a:tcPr marL="6350" marR="6350" marT="6350" marB="0" anchor="b"/>
                </a:tc>
                <a:extLst>
                  <a:ext uri="{0D108BD9-81ED-4DB2-BD59-A6C34878D82A}">
                    <a16:rowId xmlns:a16="http://schemas.microsoft.com/office/drawing/2014/main" val="10007"/>
                  </a:ext>
                </a:extLst>
              </a:tr>
              <a:tr h="500743">
                <a:tc>
                  <a:txBody>
                    <a:bodyPr/>
                    <a:lstStyle/>
                    <a:p>
                      <a:pPr algn="ctr" fontAlgn="b"/>
                      <a:r>
                        <a:rPr lang="en-US" sz="2800" u="none" strike="noStrike" dirty="0">
                          <a:effectLst/>
                        </a:rPr>
                        <a:t>Difference</a:t>
                      </a:r>
                      <a:endParaRPr lang="en-US" sz="2800" b="0" i="0" u="none" strike="noStrike" dirty="0">
                        <a:solidFill>
                          <a:srgbClr val="000000"/>
                        </a:solidFill>
                        <a:effectLst/>
                        <a:latin typeface="Candara" panose="020E0502030303020204" pitchFamily="34" charset="0"/>
                      </a:endParaRPr>
                    </a:p>
                  </a:txBody>
                  <a:tcPr marL="6350" marR="6350" marT="6350" marB="0" anchor="b"/>
                </a:tc>
                <a:tc gridSpan="2">
                  <a:txBody>
                    <a:bodyPr/>
                    <a:lstStyle/>
                    <a:p>
                      <a:pPr algn="ctr" fontAlgn="b"/>
                      <a:r>
                        <a:rPr lang="en-US" sz="3200" u="none" strike="noStrike" dirty="0">
                          <a:effectLst/>
                        </a:rPr>
                        <a:t>$2.55 </a:t>
                      </a:r>
                      <a:endParaRPr lang="en-US" sz="3200" b="0" i="0" u="none" strike="noStrike" dirty="0">
                        <a:solidFill>
                          <a:srgbClr val="000000"/>
                        </a:solidFill>
                        <a:effectLst/>
                        <a:latin typeface="Candara" panose="020E0502030303020204" pitchFamily="34" charset="0"/>
                      </a:endParaRPr>
                    </a:p>
                  </a:txBody>
                  <a:tcPr marL="6350" marR="6350" marT="6350" marB="0" anchor="b"/>
                </a:tc>
                <a:tc hMerge="1">
                  <a:txBody>
                    <a:bodyPr/>
                    <a:lstStyle/>
                    <a:p>
                      <a:endParaRPr lang="en-US"/>
                    </a:p>
                  </a:txBody>
                  <a:tcPr/>
                </a:tc>
                <a:extLst>
                  <a:ext uri="{0D108BD9-81ED-4DB2-BD59-A6C34878D82A}">
                    <a16:rowId xmlns:a16="http://schemas.microsoft.com/office/drawing/2014/main" val="10008"/>
                  </a:ext>
                </a:extLst>
              </a:tr>
            </a:tbl>
          </a:graphicData>
        </a:graphic>
      </p:graphicFrame>
      <p:sp>
        <p:nvSpPr>
          <p:cNvPr id="10" name="Title 3"/>
          <p:cNvSpPr txBox="1">
            <a:spLocks/>
          </p:cNvSpPr>
          <p:nvPr/>
        </p:nvSpPr>
        <p:spPr>
          <a:xfrm>
            <a:off x="762000" y="381000"/>
            <a:ext cx="8686800" cy="1143000"/>
          </a:xfrm>
          <a:prstGeom prst="rect">
            <a:avLst/>
          </a:prstGeom>
        </p:spPr>
        <p:txBody>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ndara" pitchFamily="34" charset="0"/>
              </a:defRPr>
            </a:lvl2pPr>
            <a:lvl3pPr algn="l" rtl="0" eaLnBrk="0" fontAlgn="base" hangingPunct="0">
              <a:spcBef>
                <a:spcPct val="0"/>
              </a:spcBef>
              <a:spcAft>
                <a:spcPct val="0"/>
              </a:spcAft>
              <a:defRPr sz="4400">
                <a:solidFill>
                  <a:schemeClr val="tx2"/>
                </a:solidFill>
                <a:latin typeface="Candara" pitchFamily="34" charset="0"/>
              </a:defRPr>
            </a:lvl3pPr>
            <a:lvl4pPr algn="l" rtl="0" eaLnBrk="0" fontAlgn="base" hangingPunct="0">
              <a:spcBef>
                <a:spcPct val="0"/>
              </a:spcBef>
              <a:spcAft>
                <a:spcPct val="0"/>
              </a:spcAft>
              <a:defRPr sz="4400">
                <a:solidFill>
                  <a:schemeClr val="tx2"/>
                </a:solidFill>
                <a:latin typeface="Candara" pitchFamily="34" charset="0"/>
              </a:defRPr>
            </a:lvl4pPr>
            <a:lvl5pPr algn="l" rtl="0" eaLnBrk="0" fontAlgn="base" hangingPunct="0">
              <a:spcBef>
                <a:spcPct val="0"/>
              </a:spcBef>
              <a:spcAft>
                <a:spcPct val="0"/>
              </a:spcAft>
              <a:defRPr sz="4400">
                <a:solidFill>
                  <a:schemeClr val="tx2"/>
                </a:solidFill>
                <a:latin typeface="Candara" pitchFamily="34" charset="0"/>
              </a:defRPr>
            </a:lvl5pPr>
            <a:lvl6pPr marL="457200" algn="l" rtl="0" fontAlgn="base">
              <a:spcBef>
                <a:spcPct val="0"/>
              </a:spcBef>
              <a:spcAft>
                <a:spcPct val="0"/>
              </a:spcAft>
              <a:defRPr sz="4400">
                <a:solidFill>
                  <a:schemeClr val="tx2"/>
                </a:solidFill>
                <a:latin typeface="Times New Roman" charset="0"/>
              </a:defRPr>
            </a:lvl6pPr>
            <a:lvl7pPr marL="914400" algn="l" rtl="0" fontAlgn="base">
              <a:spcBef>
                <a:spcPct val="0"/>
              </a:spcBef>
              <a:spcAft>
                <a:spcPct val="0"/>
              </a:spcAft>
              <a:defRPr sz="4400">
                <a:solidFill>
                  <a:schemeClr val="tx2"/>
                </a:solidFill>
                <a:latin typeface="Times New Roman" charset="0"/>
              </a:defRPr>
            </a:lvl7pPr>
            <a:lvl8pPr marL="1371600" algn="l" rtl="0" fontAlgn="base">
              <a:spcBef>
                <a:spcPct val="0"/>
              </a:spcBef>
              <a:spcAft>
                <a:spcPct val="0"/>
              </a:spcAft>
              <a:defRPr sz="4400">
                <a:solidFill>
                  <a:schemeClr val="tx2"/>
                </a:solidFill>
                <a:latin typeface="Times New Roman" charset="0"/>
              </a:defRPr>
            </a:lvl8pPr>
            <a:lvl9pPr marL="1828800" algn="l" rtl="0" fontAlgn="base">
              <a:spcBef>
                <a:spcPct val="0"/>
              </a:spcBef>
              <a:spcAft>
                <a:spcPct val="0"/>
              </a:spcAft>
              <a:defRPr sz="4400">
                <a:solidFill>
                  <a:schemeClr val="tx2"/>
                </a:solidFill>
                <a:latin typeface="Times New Roman" charset="0"/>
              </a:defRPr>
            </a:lvl9pPr>
          </a:lstStyle>
          <a:p>
            <a:r>
              <a:rPr lang="en-US" kern="0" dirty="0">
                <a:solidFill>
                  <a:schemeClr val="accent2"/>
                </a:solidFill>
              </a:rPr>
              <a:t>Federal Grazing Fee </a:t>
            </a:r>
            <a:r>
              <a:rPr lang="en-US" sz="3600" kern="0" dirty="0">
                <a:solidFill>
                  <a:schemeClr val="accent2"/>
                </a:solidFill>
              </a:rPr>
              <a:t>($/AUM)</a:t>
            </a:r>
            <a:r>
              <a:rPr lang="en-US" kern="0" dirty="0">
                <a:solidFill>
                  <a:schemeClr val="accent2"/>
                </a:solidFill>
              </a:rPr>
              <a:t> </a:t>
            </a:r>
            <a:br>
              <a:rPr lang="en-US" kern="0" dirty="0">
                <a:solidFill>
                  <a:schemeClr val="accent2"/>
                </a:solidFill>
              </a:rPr>
            </a:br>
            <a:r>
              <a:rPr lang="en-US" sz="2000" kern="0" dirty="0">
                <a:solidFill>
                  <a:schemeClr val="accent2"/>
                </a:solidFill>
              </a:rPr>
              <a:t>Idaho, Wyoming,  &amp; New Mexico  </a:t>
            </a:r>
            <a:r>
              <a:rPr lang="en-US" sz="2400" b="1" kern="0" dirty="0">
                <a:solidFill>
                  <a:schemeClr val="accent2"/>
                </a:solidFill>
              </a:rPr>
              <a:t>Updated to </a:t>
            </a:r>
            <a:r>
              <a:rPr lang="en-US" sz="2800" b="1" kern="0" dirty="0">
                <a:solidFill>
                  <a:schemeClr val="accent2"/>
                </a:solidFill>
              </a:rPr>
              <a:t>2010</a:t>
            </a:r>
            <a:r>
              <a:rPr lang="en-US" sz="2400" b="1" kern="0" dirty="0">
                <a:solidFill>
                  <a:schemeClr val="accent2"/>
                </a:solidFill>
              </a:rPr>
              <a:t> Values</a:t>
            </a:r>
            <a:r>
              <a:rPr lang="en-US" sz="2400" kern="0" dirty="0">
                <a:solidFill>
                  <a:schemeClr val="accent2"/>
                </a:solidFill>
              </a:rPr>
              <a:t> </a:t>
            </a:r>
            <a:r>
              <a:rPr lang="en-US" sz="1800" kern="0" dirty="0">
                <a:solidFill>
                  <a:schemeClr val="accent2"/>
                </a:solidFill>
              </a:rPr>
              <a:t>(Rimbey &amp; Torell)</a:t>
            </a:r>
            <a:endParaRPr lang="en-US" sz="4000" kern="0" dirty="0">
              <a:solidFill>
                <a:schemeClr val="accent2"/>
              </a:solidFill>
            </a:endParaRPr>
          </a:p>
        </p:txBody>
      </p:sp>
      <p:cxnSp>
        <p:nvCxnSpPr>
          <p:cNvPr id="11" name="Straight Connector 10"/>
          <p:cNvCxnSpPr/>
          <p:nvPr/>
        </p:nvCxnSpPr>
        <p:spPr bwMode="auto">
          <a:xfrm>
            <a:off x="2590800" y="5486400"/>
            <a:ext cx="7467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360276851"/>
      </p:ext>
    </p:extLst>
  </p:cSld>
  <p:clrMapOvr>
    <a:masterClrMapping/>
  </p:clrMapOvr>
  <mc:AlternateContent xmlns:mc="http://schemas.openxmlformats.org/markup-compatibility/2006" xmlns:p14="http://schemas.microsoft.com/office/powerpoint/2010/main">
    <mc:Choice Requires="p14">
      <p:transition spd="slow" p14:dur="2000" advTm="61521"/>
    </mc:Choice>
    <mc:Fallback xmlns="">
      <p:transition spd="slow" advTm="61521"/>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097280" y="681718"/>
            <a:ext cx="8153400" cy="1066800"/>
          </a:xfrm>
        </p:spPr>
        <p:txBody>
          <a:bodyPr/>
          <a:lstStyle/>
          <a:p>
            <a:pPr eaLnBrk="1" hangingPunct="1"/>
            <a:r>
              <a:rPr lang="en-US" i="1" dirty="0">
                <a:solidFill>
                  <a:schemeClr val="accent2"/>
                </a:solidFill>
              </a:rPr>
              <a:t>Economic </a:t>
            </a:r>
            <a:r>
              <a:rPr lang="en-US" sz="4400" i="1" dirty="0">
                <a:solidFill>
                  <a:schemeClr val="accent2"/>
                </a:solidFill>
              </a:rPr>
              <a:t>Value of Ranches</a:t>
            </a:r>
          </a:p>
        </p:txBody>
      </p:sp>
      <p:sp>
        <p:nvSpPr>
          <p:cNvPr id="6" name="Content Placeholder 5"/>
          <p:cNvSpPr>
            <a:spLocks noGrp="1"/>
          </p:cNvSpPr>
          <p:nvPr>
            <p:ph idx="1"/>
          </p:nvPr>
        </p:nvSpPr>
        <p:spPr>
          <a:xfrm>
            <a:off x="1097280" y="1845734"/>
            <a:ext cx="10470994" cy="4023360"/>
          </a:xfrm>
        </p:spPr>
        <p:txBody>
          <a:bodyPr>
            <a:normAutofit/>
          </a:bodyPr>
          <a:lstStyle/>
          <a:p>
            <a:r>
              <a:rPr lang="en-US" sz="2800" dirty="0"/>
              <a:t>Federal  Grazing Permits have no value </a:t>
            </a:r>
            <a:r>
              <a:rPr lang="en-US" sz="2400" dirty="0"/>
              <a:t>(according to the federal government &amp; IRS)</a:t>
            </a:r>
          </a:p>
          <a:p>
            <a:r>
              <a:rPr lang="en-US" sz="2800" dirty="0"/>
              <a:t>But, ranches with federal permits sell for more than those without.</a:t>
            </a:r>
          </a:p>
          <a:p>
            <a:r>
              <a:rPr lang="en-US" sz="2800" dirty="0"/>
              <a:t>Why?</a:t>
            </a:r>
          </a:p>
          <a:p>
            <a:pPr lvl="1"/>
            <a:r>
              <a:rPr lang="en-US" sz="2400" dirty="0"/>
              <a:t>Base property required</a:t>
            </a:r>
          </a:p>
          <a:p>
            <a:pPr lvl="1"/>
            <a:r>
              <a:rPr lang="en-US" sz="2400" dirty="0"/>
              <a:t>Permits follow land </a:t>
            </a:r>
            <a:br>
              <a:rPr lang="en-US" sz="2400" dirty="0"/>
            </a:br>
            <a:r>
              <a:rPr lang="en-US" sz="2400" dirty="0"/>
              <a:t>or livestock</a:t>
            </a:r>
          </a:p>
        </p:txBody>
      </p:sp>
      <p:pic>
        <p:nvPicPr>
          <p:cNvPr id="1026" name="Picture 2"/>
          <p:cNvPicPr>
            <a:picLocks noChangeAspect="1" noChangeArrowheads="1"/>
          </p:cNvPicPr>
          <p:nvPr/>
        </p:nvPicPr>
        <p:blipFill>
          <a:blip r:embed="rId4" cstate="print"/>
          <a:srcRect/>
          <a:stretch>
            <a:fillRect/>
          </a:stretch>
        </p:blipFill>
        <p:spPr bwMode="auto">
          <a:xfrm>
            <a:off x="7340600" y="3352800"/>
            <a:ext cx="4227674" cy="2823482"/>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85897589"/>
      </p:ext>
    </p:extLst>
  </p:cSld>
  <p:clrMapOvr>
    <a:masterClrMapping/>
  </p:clrMapOvr>
  <mc:AlternateContent xmlns:mc="http://schemas.openxmlformats.org/markup-compatibility/2006" xmlns:p14="http://schemas.microsoft.com/office/powerpoint/2010/main">
    <mc:Choice Requires="p14">
      <p:transition spd="slow" p14:dur="2000" advTm="35838"/>
    </mc:Choice>
    <mc:Fallback xmlns="">
      <p:transition spd="slow" advTm="358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219200" y="635000"/>
            <a:ext cx="8153400" cy="1066800"/>
          </a:xfrm>
        </p:spPr>
        <p:txBody>
          <a:bodyPr/>
          <a:lstStyle/>
          <a:p>
            <a:pPr eaLnBrk="1" hangingPunct="1"/>
            <a:r>
              <a:rPr lang="en-US" i="1" dirty="0">
                <a:solidFill>
                  <a:schemeClr val="accent2"/>
                </a:solidFill>
              </a:rPr>
              <a:t>Economic </a:t>
            </a:r>
            <a:r>
              <a:rPr lang="en-US" sz="4400" i="1" dirty="0">
                <a:solidFill>
                  <a:schemeClr val="accent2"/>
                </a:solidFill>
              </a:rPr>
              <a:t>Value of Ranches</a:t>
            </a:r>
          </a:p>
        </p:txBody>
      </p:sp>
      <p:sp>
        <p:nvSpPr>
          <p:cNvPr id="7171" name="Rectangle 3"/>
          <p:cNvSpPr>
            <a:spLocks noGrp="1" noChangeArrowheads="1"/>
          </p:cNvSpPr>
          <p:nvPr>
            <p:ph type="body" idx="1"/>
          </p:nvPr>
        </p:nvSpPr>
        <p:spPr>
          <a:xfrm>
            <a:off x="1622425" y="1905000"/>
            <a:ext cx="8893175" cy="4406900"/>
          </a:xfrm>
        </p:spPr>
        <p:txBody>
          <a:bodyPr/>
          <a:lstStyle/>
          <a:p>
            <a:pPr eaLnBrk="1" hangingPunct="1">
              <a:spcBef>
                <a:spcPct val="15000"/>
              </a:spcBef>
              <a:buNone/>
            </a:pPr>
            <a:r>
              <a:rPr lang="en-US" sz="2800" i="1" dirty="0"/>
              <a:t>Market Value of Ranches &gt; Income Earning Potential</a:t>
            </a:r>
          </a:p>
          <a:p>
            <a:pPr eaLnBrk="1" hangingPunct="1">
              <a:spcBef>
                <a:spcPct val="15000"/>
              </a:spcBef>
            </a:pPr>
            <a:r>
              <a:rPr lang="en-US" sz="2800" i="1" dirty="0"/>
              <a:t>Why Keep Ranching?</a:t>
            </a:r>
          </a:p>
          <a:p>
            <a:pPr lvl="1" eaLnBrk="1" hangingPunct="1">
              <a:spcBef>
                <a:spcPct val="15000"/>
              </a:spcBef>
              <a:buClr>
                <a:schemeClr val="accent2"/>
              </a:buClr>
              <a:buFont typeface="Arial" panose="020B0604020202020204" pitchFamily="34" charset="0"/>
              <a:buChar char="•"/>
            </a:pPr>
            <a:r>
              <a:rPr lang="en-US" sz="2400" i="1" dirty="0"/>
              <a:t>Recreate and relax</a:t>
            </a:r>
          </a:p>
          <a:p>
            <a:pPr lvl="1" eaLnBrk="1" hangingPunct="1">
              <a:spcBef>
                <a:spcPct val="15000"/>
              </a:spcBef>
              <a:buClr>
                <a:schemeClr val="accent2"/>
              </a:buClr>
              <a:buFont typeface="Arial" panose="020B0604020202020204" pitchFamily="34" charset="0"/>
              <a:buChar char="•"/>
            </a:pPr>
            <a:r>
              <a:rPr lang="en-US" sz="2400" i="1" dirty="0"/>
              <a:t>Raise a family</a:t>
            </a:r>
          </a:p>
          <a:p>
            <a:pPr lvl="1" eaLnBrk="1" hangingPunct="1">
              <a:spcBef>
                <a:spcPct val="15000"/>
              </a:spcBef>
              <a:buClr>
                <a:schemeClr val="accent2"/>
              </a:buClr>
              <a:buFont typeface="Arial" panose="020B0604020202020204" pitchFamily="34" charset="0"/>
              <a:buChar char="•"/>
            </a:pPr>
            <a:r>
              <a:rPr lang="en-US" sz="2400" i="1" dirty="0"/>
              <a:t>Maintain lifestyle</a:t>
            </a:r>
          </a:p>
          <a:p>
            <a:pPr lvl="1" eaLnBrk="1" hangingPunct="1">
              <a:spcBef>
                <a:spcPct val="15000"/>
              </a:spcBef>
              <a:buClr>
                <a:schemeClr val="accent2"/>
              </a:buClr>
              <a:buFont typeface="Arial" panose="020B0604020202020204" pitchFamily="34" charset="0"/>
              <a:buChar char="•"/>
            </a:pPr>
            <a:r>
              <a:rPr lang="en-US" sz="2400" i="1" dirty="0"/>
              <a:t>Investment you can see &amp; feel  </a:t>
            </a:r>
          </a:p>
          <a:p>
            <a:pPr lvl="1" eaLnBrk="1" hangingPunct="1">
              <a:spcBef>
                <a:spcPct val="15000"/>
              </a:spcBef>
              <a:buClr>
                <a:schemeClr val="accent2"/>
              </a:buClr>
              <a:buFont typeface="Arial" panose="020B0604020202020204" pitchFamily="34" charset="0"/>
              <a:buChar char="•"/>
            </a:pPr>
            <a:r>
              <a:rPr lang="en-US" sz="2400" i="1" dirty="0"/>
              <a:t>Tax shelter</a:t>
            </a:r>
          </a:p>
          <a:p>
            <a:pPr lvl="1" eaLnBrk="1" hangingPunct="1">
              <a:spcBef>
                <a:spcPct val="15000"/>
              </a:spcBef>
              <a:buClr>
                <a:schemeClr val="accent2"/>
              </a:buClr>
              <a:buFont typeface="Arial" panose="020B0604020202020204" pitchFamily="34" charset="0"/>
              <a:buChar char="•"/>
            </a:pPr>
            <a:r>
              <a:rPr lang="en-US" sz="2400" i="1" dirty="0"/>
              <a:t> Land appreciation </a:t>
            </a:r>
          </a:p>
          <a:p>
            <a:pPr lvl="2" eaLnBrk="1" hangingPunct="1">
              <a:spcBef>
                <a:spcPct val="15000"/>
              </a:spcBef>
              <a:buClr>
                <a:schemeClr val="accent2"/>
              </a:buClr>
              <a:buFont typeface="Arial" panose="020B0604020202020204" pitchFamily="34" charset="0"/>
              <a:buChar char="•"/>
            </a:pPr>
            <a:r>
              <a:rPr lang="en-US" sz="1800" i="1" dirty="0"/>
              <a:t>Investment gain value over time</a:t>
            </a:r>
          </a:p>
          <a:p>
            <a:pPr lvl="1" eaLnBrk="1" hangingPunct="1">
              <a:spcBef>
                <a:spcPct val="15000"/>
              </a:spcBef>
            </a:pPr>
            <a:endParaRPr lang="en-US" i="1" dirty="0"/>
          </a:p>
          <a:p>
            <a:pPr lvl="1" eaLnBrk="1" hangingPunct="1">
              <a:spcBef>
                <a:spcPct val="15000"/>
              </a:spcBef>
            </a:pPr>
            <a:endParaRPr lang="en-US" i="1" dirty="0"/>
          </a:p>
          <a:p>
            <a:pPr lvl="1" eaLnBrk="1" hangingPunct="1">
              <a:spcBef>
                <a:spcPct val="15000"/>
              </a:spcBef>
            </a:pPr>
            <a:endParaRPr lang="en-US" dirty="0"/>
          </a:p>
        </p:txBody>
      </p:sp>
      <p:pic>
        <p:nvPicPr>
          <p:cNvPr id="5" name="Picture 4" descr="Ranch.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692190" y="3136900"/>
            <a:ext cx="4080042" cy="2768600"/>
          </a:xfrm>
          <a:prstGeom prst="rect">
            <a:avLst/>
          </a:prstGeom>
        </p:spPr>
      </p:pic>
    </p:spTree>
    <p:custDataLst>
      <p:tags r:id="rId1"/>
    </p:custDataLst>
    <p:extLst>
      <p:ext uri="{BB962C8B-B14F-4D97-AF65-F5344CB8AC3E}">
        <p14:creationId xmlns:p14="http://schemas.microsoft.com/office/powerpoint/2010/main" val="1977820444"/>
      </p:ext>
    </p:extLst>
  </p:cSld>
  <p:clrMapOvr>
    <a:masterClrMapping/>
  </p:clrMapOvr>
  <mc:AlternateContent xmlns:mc="http://schemas.openxmlformats.org/markup-compatibility/2006" xmlns:p14="http://schemas.microsoft.com/office/powerpoint/2010/main">
    <mc:Choice Requires="p14">
      <p:transition spd="slow" p14:dur="2000" advTm="73587"/>
    </mc:Choice>
    <mc:Fallback xmlns="">
      <p:transition spd="slow" advTm="73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7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7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09600"/>
            <a:ext cx="8686800" cy="1143000"/>
          </a:xfrm>
        </p:spPr>
        <p:txBody>
          <a:bodyPr/>
          <a:lstStyle/>
          <a:p>
            <a:r>
              <a:rPr lang="en-US" sz="4000" dirty="0">
                <a:solidFill>
                  <a:schemeClr val="accent2"/>
                </a:solidFill>
              </a:rPr>
              <a:t>Is Grazing on Public Lands Important?</a:t>
            </a:r>
          </a:p>
        </p:txBody>
      </p:sp>
      <p:sp>
        <p:nvSpPr>
          <p:cNvPr id="3" name="Content Placeholder 2"/>
          <p:cNvSpPr>
            <a:spLocks noGrp="1"/>
          </p:cNvSpPr>
          <p:nvPr>
            <p:ph idx="1"/>
          </p:nvPr>
        </p:nvSpPr>
        <p:spPr>
          <a:xfrm>
            <a:off x="1219200" y="1765300"/>
            <a:ext cx="10058400" cy="4023360"/>
          </a:xfrm>
        </p:spPr>
        <p:txBody>
          <a:bodyPr/>
          <a:lstStyle/>
          <a:p>
            <a:r>
              <a:rPr lang="en-US" sz="2800" dirty="0"/>
              <a:t>Supports Local Communities</a:t>
            </a:r>
          </a:p>
          <a:p>
            <a:pPr marL="457200" lvl="1" indent="-228600">
              <a:buClr>
                <a:schemeClr val="accent2"/>
              </a:buClr>
              <a:buFont typeface="Courier New" panose="02070309020205020404" pitchFamily="49" charset="0"/>
              <a:buChar char="o"/>
            </a:pPr>
            <a:r>
              <a:rPr lang="en-US" sz="2400" dirty="0"/>
              <a:t>Roads</a:t>
            </a:r>
          </a:p>
          <a:p>
            <a:pPr marL="457200" lvl="1" indent="-228600">
              <a:buClr>
                <a:schemeClr val="accent2"/>
              </a:buClr>
              <a:buFont typeface="Courier New" panose="02070309020205020404" pitchFamily="49" charset="0"/>
              <a:buChar char="o"/>
            </a:pPr>
            <a:r>
              <a:rPr lang="en-US" sz="2400" dirty="0"/>
              <a:t>Schools</a:t>
            </a:r>
          </a:p>
          <a:p>
            <a:pPr marL="457200" lvl="1" indent="-228600">
              <a:buClr>
                <a:schemeClr val="accent2"/>
              </a:buClr>
              <a:buFont typeface="Courier New" panose="02070309020205020404" pitchFamily="49" charset="0"/>
              <a:buChar char="o"/>
            </a:pPr>
            <a:r>
              <a:rPr lang="en-US" sz="2400" dirty="0"/>
              <a:t>Weed Management</a:t>
            </a:r>
          </a:p>
          <a:p>
            <a:pPr marL="457200" lvl="1" indent="-228600">
              <a:buClr>
                <a:schemeClr val="accent2"/>
              </a:buClr>
              <a:buFont typeface="Courier New" panose="02070309020205020404" pitchFamily="49" charset="0"/>
              <a:buChar char="o"/>
            </a:pPr>
            <a:r>
              <a:rPr lang="en-US" sz="2400" dirty="0"/>
              <a:t>Etc.</a:t>
            </a:r>
          </a:p>
          <a:p>
            <a:r>
              <a:rPr lang="en-US" sz="2800" dirty="0"/>
              <a:t>Creates open space – Working Landscapes</a:t>
            </a:r>
          </a:p>
          <a:p>
            <a:endParaRPr lang="en-US" dirty="0"/>
          </a:p>
        </p:txBody>
      </p:sp>
    </p:spTree>
    <p:extLst>
      <p:ext uri="{BB962C8B-B14F-4D97-AF65-F5344CB8AC3E}">
        <p14:creationId xmlns:p14="http://schemas.microsoft.com/office/powerpoint/2010/main" val="3302498412"/>
      </p:ext>
    </p:extLst>
  </p:cSld>
  <p:clrMapOvr>
    <a:masterClrMapping/>
  </p:clrMapOvr>
  <mc:AlternateContent xmlns:mc="http://schemas.openxmlformats.org/markup-compatibility/2006" xmlns:p14="http://schemas.microsoft.com/office/powerpoint/2010/main">
    <mc:Choice Requires="p14">
      <p:transition spd="slow" p14:dur="2000" advTm="43746"/>
    </mc:Choice>
    <mc:Fallback xmlns="">
      <p:transition spd="slow" advTm="43746"/>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0058400" cy="3566160"/>
          </a:xfrm>
        </p:spPr>
        <p:txBody>
          <a:bodyPr>
            <a:normAutofit/>
          </a:bodyPr>
          <a:lstStyle/>
          <a:p>
            <a:pPr eaLnBrk="1" hangingPunct="1"/>
            <a:r>
              <a:rPr lang="en-US" sz="5400" dirty="0"/>
              <a:t>Public Land Grazing</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06046" y="4946080"/>
            <a:ext cx="5943600" cy="1371600"/>
          </a:xfrm>
          <a:prstGeom prst="rect">
            <a:avLst/>
          </a:prstGeom>
        </p:spPr>
      </p:pic>
      <p:sp>
        <p:nvSpPr>
          <p:cNvPr id="7" name="Rectangle 6">
            <a:extLst>
              <a:ext uri="{FF2B5EF4-FFF2-40B4-BE49-F238E27FC236}">
                <a16:creationId xmlns:a16="http://schemas.microsoft.com/office/drawing/2014/main" id="{F2220DF2-137E-452D-8E8A-624455821207}"/>
              </a:ext>
            </a:extLst>
          </p:cNvPr>
          <p:cNvSpPr/>
          <p:nvPr/>
        </p:nvSpPr>
        <p:spPr>
          <a:xfrm>
            <a:off x="9906000" y="2341427"/>
            <a:ext cx="790601" cy="230832"/>
          </a:xfrm>
          <a:prstGeom prst="rect">
            <a:avLst/>
          </a:prstGeom>
        </p:spPr>
        <p:txBody>
          <a:bodyPr wrap="none">
            <a:spAutoFit/>
          </a:bodyPr>
          <a:lstStyle/>
          <a:p>
            <a:r>
              <a:rPr lang="en-US" sz="900" dirty="0">
                <a:solidFill>
                  <a:schemeClr val="bg1"/>
                </a:solidFill>
              </a:rPr>
              <a:t>S. McFarland</a:t>
            </a:r>
          </a:p>
        </p:txBody>
      </p:sp>
      <p:sp>
        <p:nvSpPr>
          <p:cNvPr id="9" name="TextBox 8">
            <a:extLst>
              <a:ext uri="{FF2B5EF4-FFF2-40B4-BE49-F238E27FC236}">
                <a16:creationId xmlns:a16="http://schemas.microsoft.com/office/drawing/2014/main" id="{F7A4DEFE-3049-4090-ADF0-45CD7A61E68D}"/>
              </a:ext>
            </a:extLst>
          </p:cNvPr>
          <p:cNvSpPr txBox="1"/>
          <p:nvPr/>
        </p:nvSpPr>
        <p:spPr>
          <a:xfrm>
            <a:off x="11716242" y="553890"/>
            <a:ext cx="184731" cy="369332"/>
          </a:xfrm>
          <a:prstGeom prst="rect">
            <a:avLst/>
          </a:prstGeom>
          <a:noFill/>
        </p:spPr>
        <p:txBody>
          <a:bodyPr wrap="none" rtlCol="0">
            <a:spAutoFit/>
          </a:bodyPr>
          <a:lstStyle/>
          <a:p>
            <a:endParaRPr lang="en-US" dirty="0"/>
          </a:p>
        </p:txBody>
      </p:sp>
      <p:grpSp>
        <p:nvGrpSpPr>
          <p:cNvPr id="14" name="Group 13">
            <a:extLst>
              <a:ext uri="{FF2B5EF4-FFF2-40B4-BE49-F238E27FC236}">
                <a16:creationId xmlns:a16="http://schemas.microsoft.com/office/drawing/2014/main" id="{EB4929C7-B10E-4D70-A470-B5DC21E677EE}"/>
              </a:ext>
            </a:extLst>
          </p:cNvPr>
          <p:cNvGrpSpPr/>
          <p:nvPr/>
        </p:nvGrpSpPr>
        <p:grpSpPr>
          <a:xfrm>
            <a:off x="8247586" y="1014116"/>
            <a:ext cx="3639614" cy="2316118"/>
            <a:chOff x="5355955" y="983889"/>
            <a:chExt cx="3639614" cy="2316118"/>
          </a:xfrm>
        </p:grpSpPr>
        <p:pic>
          <p:nvPicPr>
            <p:cNvPr id="8" name="Picture 7">
              <a:extLst>
                <a:ext uri="{FF2B5EF4-FFF2-40B4-BE49-F238E27FC236}">
                  <a16:creationId xmlns:a16="http://schemas.microsoft.com/office/drawing/2014/main" id="{021CA6E3-5ADC-4ACD-BC13-85AB0C8BB9A5}"/>
                </a:ext>
              </a:extLst>
            </p:cNvPr>
            <p:cNvPicPr>
              <a:picLocks noChangeAspect="1"/>
            </p:cNvPicPr>
            <p:nvPr/>
          </p:nvPicPr>
          <p:blipFill>
            <a:blip r:embed="rId4"/>
            <a:stretch>
              <a:fillRect/>
            </a:stretch>
          </p:blipFill>
          <p:spPr>
            <a:xfrm>
              <a:off x="5355955" y="983889"/>
              <a:ext cx="3639614" cy="2316118"/>
            </a:xfrm>
            <a:prstGeom prst="rect">
              <a:avLst/>
            </a:prstGeom>
          </p:spPr>
        </p:pic>
        <p:sp>
          <p:nvSpPr>
            <p:cNvPr id="10" name="TextBox 9">
              <a:extLst>
                <a:ext uri="{FF2B5EF4-FFF2-40B4-BE49-F238E27FC236}">
                  <a16:creationId xmlns:a16="http://schemas.microsoft.com/office/drawing/2014/main" id="{1F06A7CD-32F5-4667-9AD3-4E92B21A2F70}"/>
                </a:ext>
              </a:extLst>
            </p:cNvPr>
            <p:cNvSpPr txBox="1"/>
            <p:nvPr/>
          </p:nvSpPr>
          <p:spPr>
            <a:xfrm>
              <a:off x="8200999" y="2997543"/>
              <a:ext cx="790601" cy="230832"/>
            </a:xfrm>
            <a:prstGeom prst="rect">
              <a:avLst/>
            </a:prstGeom>
            <a:noFill/>
          </p:spPr>
          <p:txBody>
            <a:bodyPr wrap="none" rtlCol="0">
              <a:spAutoFit/>
            </a:bodyPr>
            <a:lstStyle/>
            <a:p>
              <a:r>
                <a:rPr lang="en-US" sz="900" dirty="0" err="1">
                  <a:solidFill>
                    <a:schemeClr val="bg1"/>
                  </a:solidFill>
                </a:rPr>
                <a:t>S.McFarland</a:t>
              </a:r>
              <a:r>
                <a:rPr lang="en-US" sz="900" dirty="0">
                  <a:solidFill>
                    <a:schemeClr val="bg1"/>
                  </a:solidFill>
                </a:rPr>
                <a:t> </a:t>
              </a:r>
            </a:p>
          </p:txBody>
        </p:sp>
      </p:grpSp>
      <p:grpSp>
        <p:nvGrpSpPr>
          <p:cNvPr id="3" name="Group 2">
            <a:extLst>
              <a:ext uri="{FF2B5EF4-FFF2-40B4-BE49-F238E27FC236}">
                <a16:creationId xmlns:a16="http://schemas.microsoft.com/office/drawing/2014/main" id="{E3E2564D-60E4-42E0-B9AD-140B9F740848}"/>
              </a:ext>
            </a:extLst>
          </p:cNvPr>
          <p:cNvGrpSpPr/>
          <p:nvPr/>
        </p:nvGrpSpPr>
        <p:grpSpPr>
          <a:xfrm>
            <a:off x="4138398" y="1014116"/>
            <a:ext cx="4014835" cy="2324378"/>
            <a:chOff x="1327756" y="990600"/>
            <a:chExt cx="4014835" cy="2324378"/>
          </a:xfrm>
        </p:grpSpPr>
        <p:pic>
          <p:nvPicPr>
            <p:cNvPr id="15" name="Picture 14">
              <a:extLst>
                <a:ext uri="{FF2B5EF4-FFF2-40B4-BE49-F238E27FC236}">
                  <a16:creationId xmlns:a16="http://schemas.microsoft.com/office/drawing/2014/main" id="{FFA9D1B8-E0FA-4A11-9BC7-074ABD9CC13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27756" y="990600"/>
              <a:ext cx="4014835" cy="2324378"/>
            </a:xfrm>
            <a:prstGeom prst="rect">
              <a:avLst/>
            </a:prstGeom>
          </p:spPr>
        </p:pic>
        <p:sp>
          <p:nvSpPr>
            <p:cNvPr id="16" name="TextBox 15">
              <a:extLst>
                <a:ext uri="{FF2B5EF4-FFF2-40B4-BE49-F238E27FC236}">
                  <a16:creationId xmlns:a16="http://schemas.microsoft.com/office/drawing/2014/main" id="{14CA1EC3-839D-439E-99F9-EA63E1C1F175}"/>
                </a:ext>
              </a:extLst>
            </p:cNvPr>
            <p:cNvSpPr txBox="1"/>
            <p:nvPr/>
          </p:nvSpPr>
          <p:spPr>
            <a:xfrm>
              <a:off x="4418940" y="3075886"/>
              <a:ext cx="923651" cy="230832"/>
            </a:xfrm>
            <a:prstGeom prst="rect">
              <a:avLst/>
            </a:prstGeom>
            <a:noFill/>
          </p:spPr>
          <p:txBody>
            <a:bodyPr wrap="none" rtlCol="0">
              <a:spAutoFit/>
            </a:bodyPr>
            <a:lstStyle/>
            <a:p>
              <a:r>
                <a:rPr lang="en-US" sz="900" dirty="0">
                  <a:solidFill>
                    <a:schemeClr val="bg1"/>
                  </a:solidFill>
                </a:rPr>
                <a:t>K. Launchbaugh</a:t>
              </a:r>
            </a:p>
          </p:txBody>
        </p:sp>
      </p:grpSp>
      <p:grpSp>
        <p:nvGrpSpPr>
          <p:cNvPr id="21" name="Group 20">
            <a:extLst>
              <a:ext uri="{FF2B5EF4-FFF2-40B4-BE49-F238E27FC236}">
                <a16:creationId xmlns:a16="http://schemas.microsoft.com/office/drawing/2014/main" id="{F1C1DC39-06FF-4C5B-AFE7-CDC9C7F4D6E8}"/>
              </a:ext>
            </a:extLst>
          </p:cNvPr>
          <p:cNvGrpSpPr/>
          <p:nvPr/>
        </p:nvGrpSpPr>
        <p:grpSpPr>
          <a:xfrm>
            <a:off x="1241155" y="1007798"/>
            <a:ext cx="2802891" cy="2328754"/>
            <a:chOff x="1036320" y="1014116"/>
            <a:chExt cx="2802891" cy="2328754"/>
          </a:xfrm>
        </p:grpSpPr>
        <p:pic>
          <p:nvPicPr>
            <p:cNvPr id="20" name="Picture 19">
              <a:extLst>
                <a:ext uri="{FF2B5EF4-FFF2-40B4-BE49-F238E27FC236}">
                  <a16:creationId xmlns:a16="http://schemas.microsoft.com/office/drawing/2014/main" id="{ECACDE02-6F23-4D38-BD5F-0ECE48EA3EE6}"/>
                </a:ext>
              </a:extLst>
            </p:cNvPr>
            <p:cNvPicPr>
              <a:picLocks noChangeAspect="1"/>
            </p:cNvPicPr>
            <p:nvPr/>
          </p:nvPicPr>
          <p:blipFill rotWithShape="1">
            <a:blip r:embed="rId6">
              <a:extLst>
                <a:ext uri="{28A0092B-C50C-407E-A947-70E740481C1C}">
                  <a14:useLocalDpi xmlns:a14="http://schemas.microsoft.com/office/drawing/2010/main" val="0"/>
                </a:ext>
              </a:extLst>
            </a:blip>
            <a:srcRect l="3127" r="7107"/>
            <a:stretch/>
          </p:blipFill>
          <p:spPr>
            <a:xfrm>
              <a:off x="1036320" y="1014116"/>
              <a:ext cx="2782016" cy="2324378"/>
            </a:xfrm>
            <a:prstGeom prst="rect">
              <a:avLst/>
            </a:prstGeom>
          </p:spPr>
        </p:pic>
        <p:sp>
          <p:nvSpPr>
            <p:cNvPr id="24" name="TextBox 23">
              <a:extLst>
                <a:ext uri="{FF2B5EF4-FFF2-40B4-BE49-F238E27FC236}">
                  <a16:creationId xmlns:a16="http://schemas.microsoft.com/office/drawing/2014/main" id="{16D0A061-119D-4840-B3E8-2C92439BDC69}"/>
                </a:ext>
              </a:extLst>
            </p:cNvPr>
            <p:cNvSpPr txBox="1"/>
            <p:nvPr/>
          </p:nvSpPr>
          <p:spPr>
            <a:xfrm>
              <a:off x="3257000" y="3112038"/>
              <a:ext cx="582211" cy="230832"/>
            </a:xfrm>
            <a:prstGeom prst="rect">
              <a:avLst/>
            </a:prstGeom>
            <a:noFill/>
          </p:spPr>
          <p:txBody>
            <a:bodyPr wrap="none" rtlCol="0">
              <a:spAutoFit/>
            </a:bodyPr>
            <a:lstStyle/>
            <a:p>
              <a:r>
                <a:rPr lang="en-US" sz="900" dirty="0">
                  <a:solidFill>
                    <a:schemeClr val="bg1"/>
                  </a:solidFill>
                </a:rPr>
                <a:t>T. Lester</a:t>
              </a:r>
            </a:p>
          </p:txBody>
        </p:sp>
      </p:grpSp>
    </p:spTree>
    <p:extLst>
      <p:ext uri="{BB962C8B-B14F-4D97-AF65-F5344CB8AC3E}">
        <p14:creationId xmlns:p14="http://schemas.microsoft.com/office/powerpoint/2010/main" val="1451527687"/>
      </p:ext>
    </p:extLst>
  </p:cSld>
  <p:clrMapOvr>
    <a:masterClrMapping/>
  </p:clrMapOvr>
  <p:transition advTm="18959"/>
  <p:extLst mod="1"/>
</p:sld>
</file>

<file path=ppt/tags/tag1.xml><?xml version="1.0" encoding="utf-8"?>
<p:tagLst xmlns:a="http://schemas.openxmlformats.org/drawingml/2006/main" xmlns:r="http://schemas.openxmlformats.org/officeDocument/2006/relationships" xmlns:p="http://schemas.openxmlformats.org/presentationml/2006/main">
  <p:tag name="TIMING" val="|8.8"/>
</p:tagLst>
</file>

<file path=ppt/tags/tag2.xml><?xml version="1.0" encoding="utf-8"?>
<p:tagLst xmlns:a="http://schemas.openxmlformats.org/drawingml/2006/main" xmlns:r="http://schemas.openxmlformats.org/officeDocument/2006/relationships" xmlns:p="http://schemas.openxmlformats.org/presentationml/2006/main">
  <p:tag name="TIMING" val="|8.8"/>
</p:tagLst>
</file>

<file path=ppt/tags/tag3.xml><?xml version="1.0" encoding="utf-8"?>
<p:tagLst xmlns:a="http://schemas.openxmlformats.org/drawingml/2006/main" xmlns:r="http://schemas.openxmlformats.org/officeDocument/2006/relationships" xmlns:p="http://schemas.openxmlformats.org/presentationml/2006/main">
  <p:tag name="TIMING" val="|35.6"/>
</p:tagLst>
</file>

<file path=ppt/tags/tag4.xml><?xml version="1.0" encoding="utf-8"?>
<p:tagLst xmlns:a="http://schemas.openxmlformats.org/drawingml/2006/main" xmlns:r="http://schemas.openxmlformats.org/officeDocument/2006/relationships" xmlns:p="http://schemas.openxmlformats.org/presentationml/2006/main">
  <p:tag name="TIMING" val="|27.2"/>
</p:tagLst>
</file>

<file path=ppt/tags/tag5.xml><?xml version="1.0" encoding="utf-8"?>
<p:tagLst xmlns:a="http://schemas.openxmlformats.org/drawingml/2006/main" xmlns:r="http://schemas.openxmlformats.org/officeDocument/2006/relationships" xmlns:p="http://schemas.openxmlformats.org/presentationml/2006/main">
  <p:tag name="TIMING" val="|56.1"/>
</p:tagLst>
</file>

<file path=ppt/tags/tag6.xml><?xml version="1.0" encoding="utf-8"?>
<p:tagLst xmlns:a="http://schemas.openxmlformats.org/drawingml/2006/main" xmlns:r="http://schemas.openxmlformats.org/officeDocument/2006/relationships" xmlns:p="http://schemas.openxmlformats.org/presentationml/2006/main">
  <p:tag name="TIMING" val="|27.8"/>
</p:tagLst>
</file>

<file path=ppt/tags/tag7.xml><?xml version="1.0" encoding="utf-8"?>
<p:tagLst xmlns:a="http://schemas.openxmlformats.org/drawingml/2006/main" xmlns:r="http://schemas.openxmlformats.org/officeDocument/2006/relationships" xmlns:p="http://schemas.openxmlformats.org/presentationml/2006/main">
  <p:tag name="TIMING" val="|50.2"/>
</p:tagLst>
</file>

<file path=ppt/theme/theme1.xml><?xml version="1.0" encoding="utf-8"?>
<a:theme xmlns:a="http://schemas.openxmlformats.org/drawingml/2006/main" name="Retrospect">
  <a:themeElements>
    <a:clrScheme name="Custom 4">
      <a:dk1>
        <a:sysClr val="windowText" lastClr="000000"/>
      </a:dk1>
      <a:lt1>
        <a:srgbClr val="FFFFFF"/>
      </a:lt1>
      <a:dk2>
        <a:srgbClr val="455F51"/>
      </a:dk2>
      <a:lt2>
        <a:srgbClr val="E2DFCC"/>
      </a:lt2>
      <a:accent1>
        <a:srgbClr val="7F7F7F"/>
      </a:accent1>
      <a:accent2>
        <a:srgbClr val="56731D"/>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3013</TotalTime>
  <Words>1402</Words>
  <Application>Microsoft Office PowerPoint</Application>
  <PresentationFormat>Widescreen</PresentationFormat>
  <Paragraphs>310</Paragraphs>
  <Slides>28</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Calibri</vt:lpstr>
      <vt:lpstr>Calibri Light</vt:lpstr>
      <vt:lpstr>Candara</vt:lpstr>
      <vt:lpstr>Comic Sans MS</vt:lpstr>
      <vt:lpstr>Courier New</vt:lpstr>
      <vt:lpstr>Tahoma</vt:lpstr>
      <vt:lpstr>Times New Roman</vt:lpstr>
      <vt:lpstr>Wingdings</vt:lpstr>
      <vt:lpstr>Retrospect</vt:lpstr>
      <vt:lpstr>Public Land Grazing</vt:lpstr>
      <vt:lpstr>Rangelands are Important</vt:lpstr>
      <vt:lpstr>The Ranching Challenge     = few resources can be sold to pay for land and taxes</vt:lpstr>
      <vt:lpstr>What are Rangelands?</vt:lpstr>
      <vt:lpstr>Grazing in United States</vt:lpstr>
      <vt:lpstr>PowerPoint Presentation</vt:lpstr>
      <vt:lpstr>PowerPoint Presentation</vt:lpstr>
      <vt:lpstr>PowerPoint Presentation</vt:lpstr>
      <vt:lpstr>Grazing on Public Lands</vt:lpstr>
      <vt:lpstr>Grazing on Public Lands</vt:lpstr>
      <vt:lpstr>USDA Beef Cows, 2007</vt:lpstr>
      <vt:lpstr>USDA Sheep and Lambs, 2007</vt:lpstr>
      <vt:lpstr>2011-12 Grazing Use</vt:lpstr>
      <vt:lpstr>Importance of Public Land Grazing in the 11 Western States</vt:lpstr>
      <vt:lpstr>Seasonal Dependence on Federal Land Forage</vt:lpstr>
      <vt:lpstr>Grazing on Public Lands</vt:lpstr>
      <vt:lpstr>Wholly  Integrated</vt:lpstr>
      <vt:lpstr>Federal Grazing Permits</vt:lpstr>
      <vt:lpstr>Controversy - Federal Grazing Fee</vt:lpstr>
      <vt:lpstr>Example – 2 Bedroom Apartment Rent</vt:lpstr>
      <vt:lpstr>Federal Grazing Fee</vt:lpstr>
      <vt:lpstr>Federal Grazing Fee ($/AUM)  (1992, Idaho, Wyoming, New Mexico)</vt:lpstr>
      <vt:lpstr>Federal Grazing Fee ($/AUM)  Idaho, Wyoming, &amp; New Mexico,  1992 (Rimbey et al.)</vt:lpstr>
      <vt:lpstr>PowerPoint Presentation</vt:lpstr>
      <vt:lpstr>Economic Value of Ranches</vt:lpstr>
      <vt:lpstr>Economic Value of Ranches</vt:lpstr>
      <vt:lpstr>Is Grazing on Public Lands Important?</vt:lpstr>
      <vt:lpstr>Public Land Grazing</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MKunde</dc:creator>
  <cp:lastModifiedBy>Karen Launchbaugh</cp:lastModifiedBy>
  <cp:revision>195</cp:revision>
  <dcterms:created xsi:type="dcterms:W3CDTF">2007-07-05T17:17:36Z</dcterms:created>
  <dcterms:modified xsi:type="dcterms:W3CDTF">2018-04-30T16:45:10Z</dcterms:modified>
</cp:coreProperties>
</file>