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notesMasterIdLst>
    <p:notesMasterId r:id="rId20"/>
  </p:notesMasterIdLst>
  <p:handoutMasterIdLst>
    <p:handoutMasterId r:id="rId21"/>
  </p:handoutMasterIdLst>
  <p:sldIdLst>
    <p:sldId id="302" r:id="rId2"/>
    <p:sldId id="304" r:id="rId3"/>
    <p:sldId id="305" r:id="rId4"/>
    <p:sldId id="306" r:id="rId5"/>
    <p:sldId id="307" r:id="rId6"/>
    <p:sldId id="320" r:id="rId7"/>
    <p:sldId id="308" r:id="rId8"/>
    <p:sldId id="309" r:id="rId9"/>
    <p:sldId id="310" r:id="rId10"/>
    <p:sldId id="311" r:id="rId11"/>
    <p:sldId id="312" r:id="rId12"/>
    <p:sldId id="313" r:id="rId13"/>
    <p:sldId id="314" r:id="rId14"/>
    <p:sldId id="315" r:id="rId15"/>
    <p:sldId id="316" r:id="rId16"/>
    <p:sldId id="317" r:id="rId17"/>
    <p:sldId id="321" r:id="rId18"/>
    <p:sldId id="319" r:id="rId1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09" autoAdjust="0"/>
    <p:restoredTop sz="93611" autoAdjust="0"/>
  </p:normalViewPr>
  <p:slideViewPr>
    <p:cSldViewPr>
      <p:cViewPr>
        <p:scale>
          <a:sx n="50" d="100"/>
          <a:sy n="50" d="100"/>
        </p:scale>
        <p:origin x="708" y="292"/>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1/22/2018</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focus</a:t>
            </a:r>
            <a:r>
              <a:rPr lang="en-US" baseline="0" dirty="0"/>
              <a:t> will be on avoidance and tolerance</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2</a:t>
            </a:fld>
            <a:endParaRPr lang="en-US"/>
          </a:p>
        </p:txBody>
      </p:sp>
    </p:spTree>
    <p:extLst>
      <p:ext uri="{BB962C8B-B14F-4D97-AF65-F5344CB8AC3E}">
        <p14:creationId xmlns:p14="http://schemas.microsoft.com/office/powerpoint/2010/main" val="2549447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3</a:t>
            </a:fld>
            <a:endParaRPr lang="en-US"/>
          </a:p>
        </p:txBody>
      </p:sp>
    </p:spTree>
    <p:extLst>
      <p:ext uri="{BB962C8B-B14F-4D97-AF65-F5344CB8AC3E}">
        <p14:creationId xmlns:p14="http://schemas.microsoft.com/office/powerpoint/2010/main" val="2092259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Plants</a:t>
            </a:r>
            <a:r>
              <a:rPr lang="en-US" baseline="0" dirty="0"/>
              <a:t> that have a lot of leaves (high leaf to stem ratio) are more attractive. </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4</a:t>
            </a:fld>
            <a:endParaRPr lang="en-US"/>
          </a:p>
        </p:txBody>
      </p:sp>
    </p:spTree>
    <p:extLst>
      <p:ext uri="{BB962C8B-B14F-4D97-AF65-F5344CB8AC3E}">
        <p14:creationId xmlns:p14="http://schemas.microsoft.com/office/powerpoint/2010/main" val="783034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5</a:t>
            </a:fld>
            <a:endParaRPr lang="en-US"/>
          </a:p>
        </p:txBody>
      </p:sp>
    </p:spTree>
    <p:extLst>
      <p:ext uri="{BB962C8B-B14F-4D97-AF65-F5344CB8AC3E}">
        <p14:creationId xmlns:p14="http://schemas.microsoft.com/office/powerpoint/2010/main" val="159087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6</a:t>
            </a:fld>
            <a:endParaRPr lang="en-US"/>
          </a:p>
        </p:txBody>
      </p:sp>
    </p:spTree>
    <p:extLst>
      <p:ext uri="{BB962C8B-B14F-4D97-AF65-F5344CB8AC3E}">
        <p14:creationId xmlns:p14="http://schemas.microsoft.com/office/powerpoint/2010/main" val="901479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Morphological</a:t>
            </a:r>
            <a:r>
              <a:rPr lang="en-US" baseline="0" dirty="0"/>
              <a:t> characteristics such as </a:t>
            </a:r>
            <a:r>
              <a:rPr lang="en-US" baseline="0" dirty="0" err="1"/>
              <a:t>meristems</a:t>
            </a:r>
            <a:r>
              <a:rPr lang="en-US" baseline="0" dirty="0"/>
              <a:t> at the base of the plant</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7</a:t>
            </a:fld>
            <a:endParaRPr lang="en-US"/>
          </a:p>
        </p:txBody>
      </p:sp>
    </p:spTree>
    <p:extLst>
      <p:ext uri="{BB962C8B-B14F-4D97-AF65-F5344CB8AC3E}">
        <p14:creationId xmlns:p14="http://schemas.microsoft.com/office/powerpoint/2010/main" val="3972636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8</a:t>
            </a:fld>
            <a:endParaRPr lang="en-US"/>
          </a:p>
        </p:txBody>
      </p:sp>
    </p:spTree>
    <p:extLst>
      <p:ext uri="{BB962C8B-B14F-4D97-AF65-F5344CB8AC3E}">
        <p14:creationId xmlns:p14="http://schemas.microsoft.com/office/powerpoint/2010/main" val="294160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Plants</a:t>
            </a:r>
            <a:r>
              <a:rPr lang="en-US" baseline="0" dirty="0"/>
              <a:t> that have limited digestibility are not attractive to grazers. Think about if you would rather eat paper or spaghetti. The spaghetti is more flavorful and nutritious, so you would select that food over the other.</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9</a:t>
            </a:fld>
            <a:endParaRPr lang="en-US"/>
          </a:p>
        </p:txBody>
      </p:sp>
    </p:spTree>
    <p:extLst>
      <p:ext uri="{BB962C8B-B14F-4D97-AF65-F5344CB8AC3E}">
        <p14:creationId xmlns:p14="http://schemas.microsoft.com/office/powerpoint/2010/main" val="131436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Change the focus</a:t>
            </a:r>
            <a:r>
              <a:rPr lang="en-US" baseline="0" dirty="0"/>
              <a:t> to tolerance. </a:t>
            </a:r>
            <a:r>
              <a:rPr lang="en-US" dirty="0"/>
              <a:t>Reduce the intensity or tolerability of grazing.</a:t>
            </a:r>
          </a:p>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10</a:t>
            </a:fld>
            <a:endParaRPr lang="en-US"/>
          </a:p>
        </p:txBody>
      </p:sp>
    </p:spTree>
    <p:extLst>
      <p:ext uri="{BB962C8B-B14F-4D97-AF65-F5344CB8AC3E}">
        <p14:creationId xmlns:p14="http://schemas.microsoft.com/office/powerpoint/2010/main" val="3961601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Have greater ability to reduce</a:t>
            </a:r>
            <a:r>
              <a:rPr lang="en-US" baseline="0" dirty="0"/>
              <a:t> leaves and stems after they are gone. </a:t>
            </a:r>
            <a:r>
              <a:rPr lang="en-US" baseline="0" dirty="0" err="1"/>
              <a:t>Meristematice</a:t>
            </a:r>
            <a:r>
              <a:rPr lang="en-US" baseline="0" dirty="0"/>
              <a:t> potential is key – the more growing points, the better the ability to </a:t>
            </a:r>
            <a:r>
              <a:rPr lang="en-US" baseline="0" dirty="0" err="1"/>
              <a:t>regrow</a:t>
            </a:r>
            <a:r>
              <a:rPr lang="en-US" baseline="0" dirty="0"/>
              <a:t> after grazing.</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11</a:t>
            </a:fld>
            <a:endParaRPr lang="en-US"/>
          </a:p>
        </p:txBody>
      </p:sp>
    </p:spTree>
    <p:extLst>
      <p:ext uri="{BB962C8B-B14F-4D97-AF65-F5344CB8AC3E}">
        <p14:creationId xmlns:p14="http://schemas.microsoft.com/office/powerpoint/2010/main" val="2272814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Some</a:t>
            </a:r>
            <a:r>
              <a:rPr lang="en-US" baseline="0" dirty="0"/>
              <a:t> plants are better able to photosynthesize after grazing = compensatory photosynthesis. </a:t>
            </a:r>
            <a:r>
              <a:rPr lang="en-US" baseline="0" dirty="0" err="1"/>
              <a:t>Bluebunch</a:t>
            </a:r>
            <a:r>
              <a:rPr lang="en-US" baseline="0" dirty="0"/>
              <a:t> wheatgrass is very susceptible to grazing compared to crested wheatgrass because it is not as good at moving resources around. Crested wheatgrass has a lot of </a:t>
            </a:r>
            <a:r>
              <a:rPr lang="en-US" baseline="0" dirty="0" err="1"/>
              <a:t>seedheads</a:t>
            </a:r>
            <a:r>
              <a:rPr lang="en-US" baseline="0" dirty="0"/>
              <a:t> and leaves compared to </a:t>
            </a:r>
            <a:r>
              <a:rPr lang="en-US" baseline="0" dirty="0" err="1"/>
              <a:t>Bluebunch</a:t>
            </a:r>
            <a:r>
              <a:rPr lang="en-US" baseline="0" dirty="0"/>
              <a:t>.</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12</a:t>
            </a:fld>
            <a:endParaRPr lang="en-US"/>
          </a:p>
        </p:txBody>
      </p:sp>
    </p:spTree>
    <p:extLst>
      <p:ext uri="{BB962C8B-B14F-4D97-AF65-F5344CB8AC3E}">
        <p14:creationId xmlns:p14="http://schemas.microsoft.com/office/powerpoint/2010/main" val="3530182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a:fld id="{F11FC55B-5089-4D3B-9599-0012A3ED411E}" type="slidenum">
              <a:rPr lang="en-US" sz="1300">
                <a:latin typeface="Calibri" pitchFamily="34" charset="0"/>
              </a:rPr>
              <a:pPr algn="r"/>
              <a:t>14</a:t>
            </a:fld>
            <a:endParaRPr lang="en-US" sz="1300">
              <a:latin typeface="Calibri"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a:spcBef>
                <a:spcPct val="0"/>
              </a:spcBef>
            </a:pPr>
            <a:r>
              <a:rPr lang="en-US"/>
              <a:t>Classic investigation from mid1950s; lead to take half – leave half rule. At high levels of grazing, root growth is severely limited because plants are allocating resources to leaf growth to increase photosynthesis.</a:t>
            </a:r>
          </a:p>
        </p:txBody>
      </p:sp>
    </p:spTree>
    <p:extLst>
      <p:ext uri="{BB962C8B-B14F-4D97-AF65-F5344CB8AC3E}">
        <p14:creationId xmlns:p14="http://schemas.microsoft.com/office/powerpoint/2010/main" val="3378096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Change the focus</a:t>
            </a:r>
            <a:r>
              <a:rPr lang="en-US" baseline="0" dirty="0"/>
              <a:t> to tolerance. </a:t>
            </a:r>
            <a:r>
              <a:rPr lang="en-US" dirty="0"/>
              <a:t>Reduce the intensity or tolerability of grazing.</a:t>
            </a:r>
          </a:p>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17</a:t>
            </a:fld>
            <a:endParaRPr lang="en-US"/>
          </a:p>
        </p:txBody>
      </p:sp>
    </p:spTree>
    <p:extLst>
      <p:ext uri="{BB962C8B-B14F-4D97-AF65-F5344CB8AC3E}">
        <p14:creationId xmlns:p14="http://schemas.microsoft.com/office/powerpoint/2010/main" val="3323645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Some</a:t>
            </a:r>
            <a:r>
              <a:rPr lang="en-US" baseline="0" dirty="0"/>
              <a:t> plants are better able to photosynthesize after grazing = compensatory photosynthesis. </a:t>
            </a:r>
            <a:r>
              <a:rPr lang="en-US" baseline="0" dirty="0" err="1"/>
              <a:t>Bluebunch</a:t>
            </a:r>
            <a:r>
              <a:rPr lang="en-US" baseline="0" dirty="0"/>
              <a:t> wheatgrass is very susceptible to grazing compared to crested wheatgrass because it is not as good at moving resources around. Crested wheatgrass has a lot of </a:t>
            </a:r>
            <a:r>
              <a:rPr lang="en-US" baseline="0" dirty="0" err="1"/>
              <a:t>seedheads</a:t>
            </a:r>
            <a:r>
              <a:rPr lang="en-US" baseline="0" dirty="0"/>
              <a:t> and leaves compared to </a:t>
            </a:r>
            <a:r>
              <a:rPr lang="en-US" baseline="0" dirty="0" err="1"/>
              <a:t>Bluebunch</a:t>
            </a:r>
            <a:r>
              <a:rPr lang="en-US" baseline="0" dirty="0"/>
              <a:t>.</a:t>
            </a:r>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A29225DE-3595-4D62-A14D-9378DEB0F434}" type="slidenum">
              <a:rPr lang="en-US" smtClean="0"/>
              <a:pPr>
                <a:defRPr/>
              </a:pPr>
              <a:t>18</a:t>
            </a:fld>
            <a:endParaRPr lang="en-US"/>
          </a:p>
        </p:txBody>
      </p:sp>
    </p:spTree>
    <p:extLst>
      <p:ext uri="{BB962C8B-B14F-4D97-AF65-F5344CB8AC3E}">
        <p14:creationId xmlns:p14="http://schemas.microsoft.com/office/powerpoint/2010/main" val="1517443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1/22/2018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200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1/22/2018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1/22/2018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687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sz="half" idx="1"/>
          </p:nvPr>
        </p:nvSpPr>
        <p:spPr>
          <a:xfrm>
            <a:off x="1097278" y="1845734"/>
            <a:ext cx="4937760" cy="4023360"/>
          </a:xfrm>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1/22/2018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864319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normAutofit/>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normAutofit/>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1/22/2018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195789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1/22/2018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402174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1/22/2018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807909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1/22/2018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01631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1/22/2018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239570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1/22/2018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3194908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1/22/2018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747011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90488"/>
            <a:ext cx="108712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B4F61FA6-BA58-4694-8183-E860E0C2B030}" type="slidenum">
              <a:rPr lang="en-US"/>
              <a:pPr>
                <a:defRPr/>
              </a:pPr>
              <a:t>‹#›</a:t>
            </a:fld>
            <a:endParaRPr lang="en-US"/>
          </a:p>
        </p:txBody>
      </p:sp>
    </p:spTree>
    <p:extLst>
      <p:ext uri="{BB962C8B-B14F-4D97-AF65-F5344CB8AC3E}">
        <p14:creationId xmlns:p14="http://schemas.microsoft.com/office/powerpoint/2010/main" val="1066441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1/22/2018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104491"/>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8336" y="4412680"/>
            <a:ext cx="8331310" cy="1219200"/>
          </a:xfrm>
        </p:spPr>
        <p:txBody>
          <a:bodyPr/>
          <a:lstStyle/>
          <a:p>
            <a:pPr algn="r"/>
            <a:r>
              <a:rPr lang="en-US" dirty="0"/>
              <a:t>REM 456 - </a:t>
            </a:r>
            <a:r>
              <a:rPr lang="en-US" cap="none" dirty="0"/>
              <a:t>Integrated Rangeland Management</a:t>
            </a:r>
            <a:endParaRPr lang="en-US" dirty="0"/>
          </a:p>
        </p:txBody>
      </p:sp>
      <p:sp>
        <p:nvSpPr>
          <p:cNvPr id="2" name="Title 1"/>
          <p:cNvSpPr>
            <a:spLocks noGrp="1"/>
          </p:cNvSpPr>
          <p:nvPr>
            <p:ph type="ctrTitle"/>
          </p:nvPr>
        </p:nvSpPr>
        <p:spPr>
          <a:xfrm>
            <a:off x="152400" y="353040"/>
            <a:ext cx="12039600" cy="1371600"/>
          </a:xfrm>
        </p:spPr>
        <p:txBody>
          <a:bodyPr>
            <a:normAutofit fontScale="90000"/>
          </a:bodyPr>
          <a:lstStyle/>
          <a:p>
            <a:pPr>
              <a:tabLst>
                <a:tab pos="1255713" algn="l"/>
              </a:tabLst>
            </a:pPr>
            <a:r>
              <a:rPr lang="en-US" dirty="0"/>
              <a:t>How Plants Respond to Grazing</a:t>
            </a:r>
            <a:endParaRPr lang="en-US" i="1" dirty="0">
              <a:solidFill>
                <a:schemeClr val="tx2"/>
              </a:solidFill>
              <a:latin typeface="Calisto MT" panose="02040603050505030304" pitchFamily="18" charset="0"/>
            </a:endParaRPr>
          </a:p>
        </p:txBody>
      </p:sp>
      <p:pic>
        <p:nvPicPr>
          <p:cNvPr id="31" name="Picture 30">
            <a:extLst>
              <a:ext uri="{FF2B5EF4-FFF2-40B4-BE49-F238E27FC236}">
                <a16:creationId xmlns:a16="http://schemas.microsoft.com/office/drawing/2014/main" id="{B64FABCC-F746-4CE7-9540-E57792FD5F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pic>
        <p:nvPicPr>
          <p:cNvPr id="7" name="Picture 6" descr="Cattle&amp;Sheep_ ARS(k9101-17.jpg).jpg">
            <a:extLst>
              <a:ext uri="{FF2B5EF4-FFF2-40B4-BE49-F238E27FC236}">
                <a16:creationId xmlns:a16="http://schemas.microsoft.com/office/drawing/2014/main" id="{BF00DBCE-1CFB-4642-BB36-9025E8328B2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771423" y="1724640"/>
            <a:ext cx="3324577" cy="2362200"/>
          </a:xfrm>
          <a:prstGeom prst="rect">
            <a:avLst/>
          </a:prstGeom>
        </p:spPr>
      </p:pic>
      <p:pic>
        <p:nvPicPr>
          <p:cNvPr id="8" name="Picture 7" descr="brush_goats.jpg">
            <a:extLst>
              <a:ext uri="{FF2B5EF4-FFF2-40B4-BE49-F238E27FC236}">
                <a16:creationId xmlns:a16="http://schemas.microsoft.com/office/drawing/2014/main" id="{BEC0DBAD-9DA1-4C1D-9CE0-C8E70076C296}"/>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6324600" y="1724640"/>
            <a:ext cx="3352801" cy="2350420"/>
          </a:xfrm>
          <a:prstGeom prst="rect">
            <a:avLst/>
          </a:prstGeom>
        </p:spPr>
      </p:pic>
    </p:spTree>
    <p:extLst>
      <p:ext uri="{BB962C8B-B14F-4D97-AF65-F5344CB8AC3E}">
        <p14:creationId xmlns:p14="http://schemas.microsoft.com/office/powerpoint/2010/main" val="3413751233"/>
      </p:ext>
    </p:extLst>
  </p:cSld>
  <p:clrMapOvr>
    <a:masterClrMapping/>
  </p:clrMapOvr>
  <mc:AlternateContent xmlns:mc="http://schemas.openxmlformats.org/markup-compatibility/2006" xmlns:p14="http://schemas.microsoft.com/office/powerpoint/2010/main">
    <mc:Choice Requires="p14">
      <p:transition spd="slow" p14:dur="2000" advTm="35820"/>
    </mc:Choice>
    <mc:Fallback xmlns="">
      <p:transition spd="slow" advTm="358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7"/>
          <p:cNvGrpSpPr>
            <a:grpSpLocks/>
          </p:cNvGrpSpPr>
          <p:nvPr/>
        </p:nvGrpSpPr>
        <p:grpSpPr bwMode="auto">
          <a:xfrm>
            <a:off x="2134084" y="1675840"/>
            <a:ext cx="8154031" cy="4648068"/>
            <a:chOff x="328" y="1294"/>
            <a:chExt cx="5104" cy="2838"/>
          </a:xfrm>
        </p:grpSpPr>
        <p:pic>
          <p:nvPicPr>
            <p:cNvPr id="4100" name="Picture 1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l="917" t="3081" r="917" b="3253"/>
            <a:stretch>
              <a:fillRect/>
            </a:stretch>
          </p:blipFill>
          <p:spPr bwMode="auto">
            <a:xfrm>
              <a:off x="328" y="1294"/>
              <a:ext cx="5104" cy="2838"/>
            </a:xfrm>
            <a:prstGeom prst="rect">
              <a:avLst/>
            </a:prstGeom>
            <a:noFill/>
            <a:ln w="9525">
              <a:noFill/>
              <a:miter lim="800000"/>
              <a:headEnd/>
              <a:tailEnd/>
            </a:ln>
          </p:spPr>
        </p:pic>
        <p:sp>
          <p:nvSpPr>
            <p:cNvPr id="4101" name="Text Box 6"/>
            <p:cNvSpPr txBox="1">
              <a:spLocks noChangeArrowheads="1"/>
            </p:cNvSpPr>
            <p:nvPr/>
          </p:nvSpPr>
          <p:spPr bwMode="auto">
            <a:xfrm>
              <a:off x="2093" y="1465"/>
              <a:ext cx="1549" cy="413"/>
            </a:xfrm>
            <a:prstGeom prst="rect">
              <a:avLst/>
            </a:prstGeom>
            <a:noFill/>
            <a:ln w="9525">
              <a:noFill/>
              <a:miter lim="800000"/>
              <a:headEnd/>
              <a:tailEnd/>
            </a:ln>
          </p:spPr>
          <p:txBody>
            <a:bodyPr>
              <a:spAutoFit/>
            </a:bodyPr>
            <a:lstStyle/>
            <a:p>
              <a:pPr algn="ctr"/>
              <a:r>
                <a:rPr lang="en-US" sz="1400" b="1">
                  <a:latin typeface="Verdana" pitchFamily="34" charset="0"/>
                </a:rPr>
                <a:t>Grazing Resistance</a:t>
              </a:r>
            </a:p>
            <a:p>
              <a:pPr algn="ctr"/>
              <a:r>
                <a:rPr lang="en-US" sz="1200" i="1">
                  <a:latin typeface="Verdana" pitchFamily="34" charset="0"/>
                </a:rPr>
                <a:t>(Mechanisms enabling plants to survive in grazed systems)</a:t>
              </a:r>
            </a:p>
          </p:txBody>
        </p:sp>
        <p:sp>
          <p:nvSpPr>
            <p:cNvPr id="4102" name="Text Box 7"/>
            <p:cNvSpPr txBox="1">
              <a:spLocks noChangeArrowheads="1"/>
            </p:cNvSpPr>
            <p:nvPr/>
          </p:nvSpPr>
          <p:spPr bwMode="auto">
            <a:xfrm>
              <a:off x="839" y="2739"/>
              <a:ext cx="1430" cy="446"/>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Avoidance</a:t>
              </a:r>
            </a:p>
            <a:p>
              <a:pPr algn="ctr"/>
              <a:r>
                <a:rPr lang="en-US" sz="1200" i="1" dirty="0">
                  <a:latin typeface="Verdana" pitchFamily="34" charset="0"/>
                </a:rPr>
                <a:t>(Mechanisms that reduce the probability of grazing)</a:t>
              </a:r>
            </a:p>
          </p:txBody>
        </p:sp>
        <p:sp>
          <p:nvSpPr>
            <p:cNvPr id="4103" name="Text Box 8"/>
            <p:cNvSpPr txBox="1">
              <a:spLocks noChangeArrowheads="1"/>
            </p:cNvSpPr>
            <p:nvPr/>
          </p:nvSpPr>
          <p:spPr bwMode="auto">
            <a:xfrm>
              <a:off x="3492" y="2736"/>
              <a:ext cx="1430" cy="432"/>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Tolerance</a:t>
              </a:r>
            </a:p>
            <a:p>
              <a:pPr algn="ctr"/>
              <a:r>
                <a:rPr lang="en-US" sz="1200" i="1" dirty="0">
                  <a:latin typeface="Verdana" pitchFamily="34" charset="0"/>
                </a:rPr>
                <a:t>(Mechanisms that increase growth following grazing)</a:t>
              </a:r>
            </a:p>
          </p:txBody>
        </p:sp>
        <p:sp>
          <p:nvSpPr>
            <p:cNvPr id="4104" name="Text Box 9"/>
            <p:cNvSpPr txBox="1">
              <a:spLocks noChangeArrowheads="1"/>
            </p:cNvSpPr>
            <p:nvPr/>
          </p:nvSpPr>
          <p:spPr bwMode="auto">
            <a:xfrm>
              <a:off x="355" y="3755"/>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5" name="Text Box 10"/>
            <p:cNvSpPr txBox="1">
              <a:spLocks noChangeArrowheads="1"/>
            </p:cNvSpPr>
            <p:nvPr/>
          </p:nvSpPr>
          <p:spPr bwMode="auto">
            <a:xfrm>
              <a:off x="1815" y="3761"/>
              <a:ext cx="973" cy="282"/>
            </a:xfrm>
            <a:prstGeom prst="rect">
              <a:avLst/>
            </a:prstGeom>
            <a:noFill/>
            <a:ln w="9525">
              <a:noFill/>
              <a:miter lim="800000"/>
              <a:headEnd/>
              <a:tailEnd/>
            </a:ln>
          </p:spPr>
          <p:txBody>
            <a:bodyPr>
              <a:spAutoFit/>
            </a:bodyPr>
            <a:lstStyle/>
            <a:p>
              <a:pPr algn="ctr"/>
              <a:r>
                <a:rPr lang="en-US" sz="1200" i="1">
                  <a:latin typeface="Verdana" pitchFamily="34" charset="0"/>
                </a:rPr>
                <a:t>Biochemical</a:t>
              </a:r>
            </a:p>
            <a:p>
              <a:pPr algn="ctr"/>
              <a:r>
                <a:rPr lang="en-US" sz="1200" i="1">
                  <a:latin typeface="Verdana" pitchFamily="34" charset="0"/>
                </a:rPr>
                <a:t>Compounds</a:t>
              </a:r>
            </a:p>
          </p:txBody>
        </p:sp>
        <p:sp>
          <p:nvSpPr>
            <p:cNvPr id="4106" name="Text Box 11"/>
            <p:cNvSpPr txBox="1">
              <a:spLocks noChangeArrowheads="1"/>
            </p:cNvSpPr>
            <p:nvPr/>
          </p:nvSpPr>
          <p:spPr bwMode="auto">
            <a:xfrm>
              <a:off x="2995" y="3761"/>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7" name="Text Box 12"/>
            <p:cNvSpPr txBox="1">
              <a:spLocks noChangeArrowheads="1"/>
            </p:cNvSpPr>
            <p:nvPr/>
          </p:nvSpPr>
          <p:spPr bwMode="auto">
            <a:xfrm>
              <a:off x="4454" y="3745"/>
              <a:ext cx="973" cy="282"/>
            </a:xfrm>
            <a:prstGeom prst="rect">
              <a:avLst/>
            </a:prstGeom>
            <a:noFill/>
            <a:ln w="9525">
              <a:noFill/>
              <a:miter lim="800000"/>
              <a:headEnd/>
              <a:tailEnd/>
            </a:ln>
          </p:spPr>
          <p:txBody>
            <a:bodyPr>
              <a:spAutoFit/>
            </a:bodyPr>
            <a:lstStyle/>
            <a:p>
              <a:pPr algn="ctr"/>
              <a:r>
                <a:rPr lang="en-US" sz="1200" i="1">
                  <a:latin typeface="Verdana" pitchFamily="34" charset="0"/>
                </a:rPr>
                <a:t>Physiological</a:t>
              </a:r>
            </a:p>
            <a:p>
              <a:pPr algn="ctr"/>
              <a:r>
                <a:rPr lang="en-US" sz="1200" i="1">
                  <a:latin typeface="Verdana" pitchFamily="34" charset="0"/>
                </a:rPr>
                <a:t>Characteristics</a:t>
              </a:r>
            </a:p>
          </p:txBody>
        </p:sp>
      </p:grpSp>
      <p:sp>
        <p:nvSpPr>
          <p:cNvPr id="12" name="Oval 11"/>
          <p:cNvSpPr/>
          <p:nvPr/>
        </p:nvSpPr>
        <p:spPr bwMode="auto">
          <a:xfrm>
            <a:off x="3200400" y="399288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sp>
        <p:nvSpPr>
          <p:cNvPr id="13" name="Oval 12"/>
          <p:cNvSpPr/>
          <p:nvPr/>
        </p:nvSpPr>
        <p:spPr bwMode="auto">
          <a:xfrm>
            <a:off x="7543800" y="397764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sp>
        <p:nvSpPr>
          <p:cNvPr id="2" name="Title 1">
            <a:extLst>
              <a:ext uri="{FF2B5EF4-FFF2-40B4-BE49-F238E27FC236}">
                <a16:creationId xmlns:a16="http://schemas.microsoft.com/office/drawing/2014/main" id="{67FF755D-8D2E-4286-BD04-47ACABB6798E}"/>
              </a:ext>
            </a:extLst>
          </p:cNvPr>
          <p:cNvSpPr>
            <a:spLocks noGrp="1"/>
          </p:cNvSpPr>
          <p:nvPr>
            <p:ph type="title"/>
          </p:nvPr>
        </p:nvSpPr>
        <p:spPr/>
        <p:txBody>
          <a:bodyPr/>
          <a:lstStyle/>
          <a:p>
            <a:r>
              <a:rPr lang="en-US" dirty="0"/>
              <a:t>Grazing Resistance</a:t>
            </a:r>
          </a:p>
        </p:txBody>
      </p:sp>
    </p:spTree>
    <p:custDataLst>
      <p:tags r:id="rId1"/>
    </p:custDataLst>
    <p:extLst>
      <p:ext uri="{BB962C8B-B14F-4D97-AF65-F5344CB8AC3E}">
        <p14:creationId xmlns:p14="http://schemas.microsoft.com/office/powerpoint/2010/main" val="171349535"/>
      </p:ext>
    </p:extLst>
  </p:cSld>
  <p:clrMapOvr>
    <a:masterClrMapping/>
  </p:clrMapOvr>
  <p:transition advTm="3818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i="1" dirty="0">
              <a:latin typeface="Calibri" pitchFamily="34" charset="0"/>
            </a:endParaRPr>
          </a:p>
        </p:txBody>
      </p:sp>
      <p:sp>
        <p:nvSpPr>
          <p:cNvPr id="15" name="Content Placeholder 14"/>
          <p:cNvSpPr>
            <a:spLocks noGrp="1"/>
          </p:cNvSpPr>
          <p:nvPr>
            <p:ph idx="1"/>
          </p:nvPr>
        </p:nvSpPr>
        <p:spPr/>
        <p:txBody>
          <a:bodyPr/>
          <a:lstStyle/>
          <a:p>
            <a:r>
              <a:rPr lang="en-US" dirty="0"/>
              <a:t>Thorns, Prickles, Spines</a:t>
            </a:r>
          </a:p>
        </p:txBody>
      </p:sp>
      <p:pic>
        <p:nvPicPr>
          <p:cNvPr id="6" name="Picture 5" descr="Saguaro_Nat_Mon(GK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438400"/>
            <a:ext cx="5029200" cy="3771900"/>
          </a:xfrm>
          <a:prstGeom prst="rect">
            <a:avLst/>
          </a:prstGeom>
        </p:spPr>
      </p:pic>
      <p:sp>
        <p:nvSpPr>
          <p:cNvPr id="7" name="TextBox 6"/>
          <p:cNvSpPr txBox="1"/>
          <p:nvPr/>
        </p:nvSpPr>
        <p:spPr>
          <a:xfrm>
            <a:off x="7924800" y="3429000"/>
            <a:ext cx="2364026" cy="1200329"/>
          </a:xfrm>
          <a:prstGeom prst="rect">
            <a:avLst/>
          </a:prstGeom>
          <a:noFill/>
        </p:spPr>
        <p:txBody>
          <a:bodyPr wrap="square" rtlCol="0">
            <a:spAutoFit/>
          </a:bodyPr>
          <a:lstStyle/>
          <a:p>
            <a:r>
              <a:rPr lang="en-US" sz="2400" dirty="0"/>
              <a:t>In some cases these defenses are “</a:t>
            </a:r>
            <a:r>
              <a:rPr lang="en-US" sz="2400" b="1" dirty="0"/>
              <a:t>inducible”</a:t>
            </a:r>
            <a:endParaRPr lang="en-US" sz="2400" dirty="0"/>
          </a:p>
        </p:txBody>
      </p:sp>
    </p:spTree>
    <p:extLst>
      <p:ext uri="{BB962C8B-B14F-4D97-AF65-F5344CB8AC3E}">
        <p14:creationId xmlns:p14="http://schemas.microsoft.com/office/powerpoint/2010/main" val="1790634936"/>
      </p:ext>
    </p:extLst>
  </p:cSld>
  <p:clrMapOvr>
    <a:masterClrMapping/>
  </p:clrMapOvr>
  <mc:AlternateContent xmlns:mc="http://schemas.openxmlformats.org/markup-compatibility/2006">
    <mc:Choice xmlns:p14="http://schemas.microsoft.com/office/powerpoint/2010/main" Requires="p14">
      <p:transition spd="slow" p14:dur="2000" advTm="66600"/>
    </mc:Choice>
    <mc:Fallback>
      <p:transition spd="slow" advTm="666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p:cNvSpPr>
          <p:nvPr>
            <p:ph type="body" idx="4294967295"/>
          </p:nvPr>
        </p:nvSpPr>
        <p:spPr>
          <a:xfrm>
            <a:off x="1249523" y="1828800"/>
            <a:ext cx="6218238" cy="4800600"/>
          </a:xfrm>
        </p:spPr>
        <p:txBody>
          <a:bodyPr>
            <a:normAutofit fontScale="92500" lnSpcReduction="20000"/>
          </a:bodyPr>
          <a:lstStyle/>
          <a:p>
            <a:pPr>
              <a:lnSpc>
                <a:spcPct val="120000"/>
              </a:lnSpc>
              <a:spcBef>
                <a:spcPts val="300"/>
              </a:spcBef>
              <a:spcAft>
                <a:spcPts val="600"/>
              </a:spcAft>
            </a:pPr>
            <a:r>
              <a:rPr lang="en-US" b="1" dirty="0">
                <a:solidFill>
                  <a:schemeClr val="accent1">
                    <a:lumMod val="75000"/>
                  </a:schemeClr>
                </a:solidFill>
                <a:latin typeface="Calibri" pitchFamily="34" charset="0"/>
              </a:rPr>
              <a:t>Plant parts </a:t>
            </a:r>
          </a:p>
          <a:p>
            <a:pPr lvl="1">
              <a:lnSpc>
                <a:spcPct val="120000"/>
              </a:lnSpc>
              <a:spcBef>
                <a:spcPts val="300"/>
              </a:spcBef>
              <a:spcAft>
                <a:spcPts val="600"/>
              </a:spcAft>
            </a:pPr>
            <a:r>
              <a:rPr lang="en-US" dirty="0">
                <a:latin typeface="Calibri" pitchFamily="34" charset="0"/>
              </a:rPr>
              <a:t>Spines, Awns, Pubescence</a:t>
            </a:r>
          </a:p>
          <a:p>
            <a:pPr>
              <a:lnSpc>
                <a:spcPct val="120000"/>
              </a:lnSpc>
              <a:spcBef>
                <a:spcPts val="300"/>
              </a:spcBef>
              <a:spcAft>
                <a:spcPts val="600"/>
              </a:spcAft>
            </a:pPr>
            <a:r>
              <a:rPr lang="en-US" b="1" dirty="0">
                <a:solidFill>
                  <a:schemeClr val="accent1">
                    <a:lumMod val="75000"/>
                  </a:schemeClr>
                </a:solidFill>
                <a:latin typeface="Calibri" pitchFamily="34" charset="0"/>
              </a:rPr>
              <a:t>Plant maturity</a:t>
            </a:r>
          </a:p>
          <a:p>
            <a:pPr lvl="1">
              <a:lnSpc>
                <a:spcPct val="120000"/>
              </a:lnSpc>
              <a:spcBef>
                <a:spcPts val="300"/>
              </a:spcBef>
              <a:spcAft>
                <a:spcPts val="600"/>
              </a:spcAft>
            </a:pPr>
            <a:r>
              <a:rPr lang="en-US" dirty="0" err="1">
                <a:latin typeface="Calibri" pitchFamily="34" charset="0"/>
              </a:rPr>
              <a:t>Leaf:Stem</a:t>
            </a:r>
            <a:r>
              <a:rPr lang="en-US" dirty="0">
                <a:latin typeface="Calibri" pitchFamily="34" charset="0"/>
              </a:rPr>
              <a:t> ratio</a:t>
            </a:r>
          </a:p>
          <a:p>
            <a:pPr lvl="1">
              <a:lnSpc>
                <a:spcPct val="120000"/>
              </a:lnSpc>
              <a:spcBef>
                <a:spcPts val="300"/>
              </a:spcBef>
              <a:spcAft>
                <a:spcPts val="600"/>
              </a:spcAft>
            </a:pPr>
            <a:r>
              <a:rPr lang="en-US" dirty="0" err="1">
                <a:latin typeface="Calibri" pitchFamily="34" charset="0"/>
              </a:rPr>
              <a:t>Live:Dead</a:t>
            </a:r>
            <a:endParaRPr lang="en-US" dirty="0">
              <a:latin typeface="Calibri" pitchFamily="34" charset="0"/>
            </a:endParaRPr>
          </a:p>
          <a:p>
            <a:pPr lvl="1">
              <a:lnSpc>
                <a:spcPct val="120000"/>
              </a:lnSpc>
              <a:spcBef>
                <a:spcPts val="300"/>
              </a:spcBef>
              <a:spcAft>
                <a:spcPts val="600"/>
              </a:spcAft>
            </a:pPr>
            <a:r>
              <a:rPr lang="en-US" dirty="0" err="1">
                <a:latin typeface="Calibri" pitchFamily="34" charset="0"/>
              </a:rPr>
              <a:t>Reproductive:Vegetative</a:t>
            </a:r>
            <a:r>
              <a:rPr lang="en-US" dirty="0">
                <a:latin typeface="Calibri" pitchFamily="34" charset="0"/>
              </a:rPr>
              <a:t> tillers</a:t>
            </a:r>
          </a:p>
          <a:p>
            <a:pPr>
              <a:lnSpc>
                <a:spcPct val="120000"/>
              </a:lnSpc>
              <a:spcBef>
                <a:spcPts val="300"/>
              </a:spcBef>
              <a:spcAft>
                <a:spcPts val="600"/>
              </a:spcAft>
            </a:pPr>
            <a:r>
              <a:rPr lang="en-US" b="1" dirty="0">
                <a:solidFill>
                  <a:schemeClr val="accent1">
                    <a:lumMod val="75000"/>
                  </a:schemeClr>
                </a:solidFill>
                <a:latin typeface="Calibri" pitchFamily="34" charset="0"/>
              </a:rPr>
              <a:t>Tensile/shear strength</a:t>
            </a:r>
          </a:p>
          <a:p>
            <a:pPr lvl="1">
              <a:lnSpc>
                <a:spcPct val="120000"/>
              </a:lnSpc>
              <a:spcBef>
                <a:spcPts val="300"/>
              </a:spcBef>
              <a:spcAft>
                <a:spcPts val="600"/>
              </a:spcAft>
            </a:pPr>
            <a:r>
              <a:rPr lang="en-US" dirty="0">
                <a:latin typeface="Calibri" pitchFamily="34" charset="0"/>
              </a:rPr>
              <a:t>Cell walls</a:t>
            </a:r>
          </a:p>
          <a:p>
            <a:pPr lvl="1">
              <a:lnSpc>
                <a:spcPct val="120000"/>
              </a:lnSpc>
              <a:spcBef>
                <a:spcPts val="300"/>
              </a:spcBef>
              <a:spcAft>
                <a:spcPts val="600"/>
              </a:spcAft>
            </a:pPr>
            <a:r>
              <a:rPr lang="en-US" dirty="0">
                <a:latin typeface="Calibri" pitchFamily="34" charset="0"/>
              </a:rPr>
              <a:t>Lignin</a:t>
            </a:r>
          </a:p>
          <a:p>
            <a:pPr lvl="1">
              <a:lnSpc>
                <a:spcPct val="120000"/>
              </a:lnSpc>
              <a:spcBef>
                <a:spcPts val="300"/>
              </a:spcBef>
              <a:spcAft>
                <a:spcPts val="600"/>
              </a:spcAft>
            </a:pPr>
            <a:r>
              <a:rPr lang="en-US" dirty="0">
                <a:latin typeface="Calibri" pitchFamily="34" charset="0"/>
              </a:rPr>
              <a:t>Silica</a:t>
            </a:r>
          </a:p>
          <a:p>
            <a:endParaRPr lang="en-US" dirty="0">
              <a:latin typeface="Calibri" pitchFamily="34" charset="0"/>
            </a:endParaRPr>
          </a:p>
          <a:p>
            <a:endParaRPr lang="en-US" dirty="0">
              <a:latin typeface="Calibri" pitchFamily="34" charset="0"/>
            </a:endParaRPr>
          </a:p>
        </p:txBody>
      </p:sp>
      <p:pic>
        <p:nvPicPr>
          <p:cNvPr id="16" name="Picture 15">
            <a:extLst>
              <a:ext uri="{FF2B5EF4-FFF2-40B4-BE49-F238E27FC236}">
                <a16:creationId xmlns:a16="http://schemas.microsoft.com/office/drawing/2014/main" id="{6654AA78-FC93-47E3-B591-D60A53A88D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108" b="3434"/>
          <a:stretch/>
        </p:blipFill>
        <p:spPr>
          <a:xfrm>
            <a:off x="7833359" y="1828800"/>
            <a:ext cx="3154681" cy="4343400"/>
          </a:xfrm>
          <a:prstGeom prst="rect">
            <a:avLst/>
          </a:prstGeom>
        </p:spPr>
      </p:pic>
      <p:sp>
        <p:nvSpPr>
          <p:cNvPr id="23" name="Rectangle 2">
            <a:extLst>
              <a:ext uri="{FF2B5EF4-FFF2-40B4-BE49-F238E27FC236}">
                <a16:creationId xmlns:a16="http://schemas.microsoft.com/office/drawing/2014/main" id="{216D0BAE-BCCF-45D0-8ECF-7A0397BC7F54}"/>
              </a:ext>
            </a:extLst>
          </p:cNvPr>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i="1" dirty="0">
              <a:latin typeface="Calibri" pitchFamily="34" charset="0"/>
            </a:endParaRPr>
          </a:p>
        </p:txBody>
      </p:sp>
    </p:spTree>
    <p:extLst>
      <p:ext uri="{BB962C8B-B14F-4D97-AF65-F5344CB8AC3E}">
        <p14:creationId xmlns:p14="http://schemas.microsoft.com/office/powerpoint/2010/main" val="2093405884"/>
      </p:ext>
    </p:extLst>
  </p:cSld>
  <p:clrMapOvr>
    <a:masterClrMapping/>
  </p:clrMapOvr>
  <p:transition advTm="9006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i="1" dirty="0">
              <a:latin typeface="Calibri" pitchFamily="34" charset="0"/>
            </a:endParaRPr>
          </a:p>
        </p:txBody>
      </p:sp>
      <p:sp>
        <p:nvSpPr>
          <p:cNvPr id="15" name="Content Placeholder 14"/>
          <p:cNvSpPr>
            <a:spLocks noGrp="1"/>
          </p:cNvSpPr>
          <p:nvPr>
            <p:ph idx="1"/>
          </p:nvPr>
        </p:nvSpPr>
        <p:spPr>
          <a:xfrm>
            <a:off x="1143000" y="1737360"/>
            <a:ext cx="7086600" cy="4724400"/>
          </a:xfrm>
        </p:spPr>
        <p:txBody>
          <a:bodyPr>
            <a:normAutofit/>
          </a:bodyPr>
          <a:lstStyle/>
          <a:p>
            <a:r>
              <a:rPr lang="en-US" sz="2800" b="1" dirty="0"/>
              <a:t>Growth Form - </a:t>
            </a:r>
            <a:r>
              <a:rPr lang="en-US" sz="2800" i="1" dirty="0"/>
              <a:t>Specific growth forms can reduce the amount of biomass removed by grazers.</a:t>
            </a:r>
          </a:p>
          <a:p>
            <a:pPr lvl="1"/>
            <a:r>
              <a:rPr lang="en-US" sz="2400" dirty="0"/>
              <a:t>Bunchgrass  &lt; </a:t>
            </a:r>
            <a:r>
              <a:rPr lang="en-US" sz="2400" dirty="0" err="1"/>
              <a:t>Sodgrasses</a:t>
            </a:r>
            <a:endParaRPr lang="en-US" sz="2400" dirty="0"/>
          </a:p>
          <a:p>
            <a:pPr lvl="1"/>
            <a:r>
              <a:rPr lang="en-US" sz="2400" dirty="0"/>
              <a:t> Plants with prostrate growth forms</a:t>
            </a:r>
          </a:p>
          <a:p>
            <a:r>
              <a:rPr lang="en-US" sz="2800" dirty="0"/>
              <a:t> </a:t>
            </a:r>
            <a:r>
              <a:rPr lang="en-US" sz="2800" b="1" dirty="0"/>
              <a:t>Plant Size</a:t>
            </a:r>
          </a:p>
          <a:p>
            <a:pPr lvl="1">
              <a:buFont typeface="Courier New" panose="02070309020205020404" pitchFamily="49" charset="0"/>
              <a:buChar char="o"/>
            </a:pPr>
            <a:r>
              <a:rPr lang="en-US" sz="2400" dirty="0"/>
              <a:t>Grazing intensity is inversely related to basal area of grasses.</a:t>
            </a:r>
          </a:p>
          <a:p>
            <a:pPr lvl="1">
              <a:buFont typeface="Courier New" panose="02070309020205020404" pitchFamily="49" charset="0"/>
              <a:buChar char="o"/>
            </a:pPr>
            <a:r>
              <a:rPr lang="en-US" sz="2400" dirty="0"/>
              <a:t>Likely true for forbs and shrubs.</a:t>
            </a:r>
            <a:endParaRPr lang="en-US" sz="4000" dirty="0"/>
          </a:p>
        </p:txBody>
      </p:sp>
      <p:grpSp>
        <p:nvGrpSpPr>
          <p:cNvPr id="5" name="Group 4">
            <a:extLst>
              <a:ext uri="{FF2B5EF4-FFF2-40B4-BE49-F238E27FC236}">
                <a16:creationId xmlns:a16="http://schemas.microsoft.com/office/drawing/2014/main" id="{6A647E8B-C523-4930-8DDA-EFD265BB243F}"/>
              </a:ext>
            </a:extLst>
          </p:cNvPr>
          <p:cNvGrpSpPr/>
          <p:nvPr/>
        </p:nvGrpSpPr>
        <p:grpSpPr>
          <a:xfrm>
            <a:off x="8534400" y="1905000"/>
            <a:ext cx="3053080" cy="4038770"/>
            <a:chOff x="7274883" y="2039577"/>
            <a:chExt cx="1797997" cy="2203220"/>
          </a:xfrm>
        </p:grpSpPr>
        <p:pic>
          <p:nvPicPr>
            <p:cNvPr id="6" name="Picture 5">
              <a:extLst>
                <a:ext uri="{FF2B5EF4-FFF2-40B4-BE49-F238E27FC236}">
                  <a16:creationId xmlns:a16="http://schemas.microsoft.com/office/drawing/2014/main" id="{C3D2A059-FAD8-4529-8B30-049446CB4F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74883" y="2039577"/>
              <a:ext cx="1792917" cy="2203220"/>
            </a:xfrm>
            <a:prstGeom prst="rect">
              <a:avLst/>
            </a:prstGeom>
          </p:spPr>
        </p:pic>
        <p:sp>
          <p:nvSpPr>
            <p:cNvPr id="7" name="TextBox 6">
              <a:extLst>
                <a:ext uri="{FF2B5EF4-FFF2-40B4-BE49-F238E27FC236}">
                  <a16:creationId xmlns:a16="http://schemas.microsoft.com/office/drawing/2014/main" id="{E0888178-07A7-48A2-AA95-D454F873C4CA}"/>
                </a:ext>
              </a:extLst>
            </p:cNvPr>
            <p:cNvSpPr txBox="1"/>
            <p:nvPr/>
          </p:nvSpPr>
          <p:spPr>
            <a:xfrm>
              <a:off x="8367238" y="4027353"/>
              <a:ext cx="705642" cy="215444"/>
            </a:xfrm>
            <a:prstGeom prst="rect">
              <a:avLst/>
            </a:prstGeom>
            <a:noFill/>
          </p:spPr>
          <p:txBody>
            <a:bodyPr wrap="none" rtlCol="0">
              <a:spAutoFit/>
            </a:bodyPr>
            <a:lstStyle/>
            <a:p>
              <a:r>
                <a:rPr lang="en-US" sz="800" dirty="0">
                  <a:solidFill>
                    <a:schemeClr val="bg1">
                      <a:lumMod val="95000"/>
                    </a:schemeClr>
                  </a:solidFill>
                </a:rPr>
                <a:t>Josh Corbett</a:t>
              </a:r>
            </a:p>
          </p:txBody>
        </p:sp>
      </p:grpSp>
    </p:spTree>
    <p:extLst>
      <p:ext uri="{BB962C8B-B14F-4D97-AF65-F5344CB8AC3E}">
        <p14:creationId xmlns:p14="http://schemas.microsoft.com/office/powerpoint/2010/main" val="2814996838"/>
      </p:ext>
    </p:extLst>
  </p:cSld>
  <p:clrMapOvr>
    <a:masterClrMapping/>
  </p:clrMapOvr>
  <mc:AlternateContent xmlns:mc="http://schemas.openxmlformats.org/markup-compatibility/2006">
    <mc:Choice xmlns:p14="http://schemas.microsoft.com/office/powerpoint/2010/main" Requires="p14">
      <p:transition spd="slow" p14:dur="2000" advTm="90860"/>
    </mc:Choice>
    <mc:Fallback>
      <p:transition spd="slow" advTm="9086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i="1" dirty="0">
              <a:latin typeface="Calibri" pitchFamily="34" charset="0"/>
            </a:endParaRPr>
          </a:p>
        </p:txBody>
      </p:sp>
      <p:sp>
        <p:nvSpPr>
          <p:cNvPr id="15" name="Content Placeholder 14"/>
          <p:cNvSpPr>
            <a:spLocks noGrp="1"/>
          </p:cNvSpPr>
          <p:nvPr>
            <p:ph idx="1"/>
          </p:nvPr>
        </p:nvSpPr>
        <p:spPr>
          <a:xfrm>
            <a:off x="1295400" y="1907347"/>
            <a:ext cx="6858000" cy="4282440"/>
          </a:xfrm>
        </p:spPr>
        <p:txBody>
          <a:bodyPr>
            <a:normAutofit/>
          </a:bodyPr>
          <a:lstStyle/>
          <a:p>
            <a:r>
              <a:rPr lang="en-US" dirty="0"/>
              <a:t> </a:t>
            </a:r>
            <a:r>
              <a:rPr lang="en-US" sz="2800" b="1" dirty="0" err="1"/>
              <a:t>Live:Dead</a:t>
            </a:r>
            <a:r>
              <a:rPr lang="en-US" sz="2800" b="1" dirty="0"/>
              <a:t> ratio of culms or shoots</a:t>
            </a:r>
            <a:endParaRPr lang="en-US" sz="2800" i="1" dirty="0"/>
          </a:p>
          <a:p>
            <a:pPr lvl="1">
              <a:buFont typeface="Courier New" panose="02070309020205020404" pitchFamily="49" charset="0"/>
              <a:buChar char="o"/>
            </a:pPr>
            <a:r>
              <a:rPr lang="en-US" sz="2400" i="1" dirty="0"/>
              <a:t> Greater ration of dead decreases herbivory</a:t>
            </a:r>
            <a:endParaRPr lang="en-US" sz="4000" dirty="0"/>
          </a:p>
          <a:p>
            <a:r>
              <a:rPr lang="en-US" sz="2800" b="1" dirty="0"/>
              <a:t>Location of Meristems - </a:t>
            </a:r>
            <a:r>
              <a:rPr lang="en-US" sz="2800" i="1" dirty="0"/>
              <a:t>Plant that protect their meristems or keep them out of reach of herbivores:</a:t>
            </a:r>
          </a:p>
          <a:p>
            <a:pPr lvl="1">
              <a:buFont typeface="Courier New" panose="02070309020205020404" pitchFamily="49" charset="0"/>
              <a:buChar char="o"/>
            </a:pPr>
            <a:r>
              <a:rPr lang="en-US" sz="2400" i="1" dirty="0"/>
              <a:t> Meristems near ground surface experience lower grazing intensities (i.e., avoid grazing). </a:t>
            </a:r>
          </a:p>
          <a:p>
            <a:pPr lvl="1">
              <a:buFont typeface="Courier New" panose="02070309020205020404" pitchFamily="49" charset="0"/>
              <a:buChar char="o"/>
            </a:pPr>
            <a:r>
              <a:rPr lang="en-US" sz="2400" i="1" dirty="0"/>
              <a:t>This generally explains why forbs express less mechanical grazing avoidance than grasses.</a:t>
            </a:r>
          </a:p>
        </p:txBody>
      </p:sp>
      <p:pic>
        <p:nvPicPr>
          <p:cNvPr id="4" name="Picture 3">
            <a:extLst>
              <a:ext uri="{FF2B5EF4-FFF2-40B4-BE49-F238E27FC236}">
                <a16:creationId xmlns:a16="http://schemas.microsoft.com/office/drawing/2014/main" id="{3B043962-0B6A-4397-82CA-5807C2EFBA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458200" y="1828800"/>
            <a:ext cx="3464960" cy="4439534"/>
          </a:xfrm>
          <a:prstGeom prst="rect">
            <a:avLst/>
          </a:prstGeom>
        </p:spPr>
      </p:pic>
    </p:spTree>
    <p:extLst>
      <p:ext uri="{BB962C8B-B14F-4D97-AF65-F5344CB8AC3E}">
        <p14:creationId xmlns:p14="http://schemas.microsoft.com/office/powerpoint/2010/main" val="3140039565"/>
      </p:ext>
    </p:extLst>
  </p:cSld>
  <p:clrMapOvr>
    <a:masterClrMapping/>
  </p:clrMapOvr>
  <mc:AlternateContent xmlns:mc="http://schemas.openxmlformats.org/markup-compatibility/2006">
    <mc:Choice xmlns:p14="http://schemas.microsoft.com/office/powerpoint/2010/main" Requires="p14">
      <p:transition spd="slow" p14:dur="2000" advTm="90860"/>
    </mc:Choice>
    <mc:Fallback>
      <p:transition spd="slow" advTm="9086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i="1" dirty="0">
              <a:latin typeface="Calibri" pitchFamily="34" charset="0"/>
            </a:endParaRPr>
          </a:p>
        </p:txBody>
      </p:sp>
      <p:sp>
        <p:nvSpPr>
          <p:cNvPr id="15" name="Content Placeholder 14"/>
          <p:cNvSpPr>
            <a:spLocks noGrp="1"/>
          </p:cNvSpPr>
          <p:nvPr>
            <p:ph idx="1"/>
          </p:nvPr>
        </p:nvSpPr>
        <p:spPr/>
        <p:txBody>
          <a:bodyPr/>
          <a:lstStyle/>
          <a:p>
            <a:r>
              <a:rPr lang="en-US" dirty="0"/>
              <a:t>Protect Growing Points</a:t>
            </a:r>
          </a:p>
          <a:p>
            <a:endParaRPr lang="en-US" dirty="0"/>
          </a:p>
        </p:txBody>
      </p:sp>
      <p:pic>
        <p:nvPicPr>
          <p:cNvPr id="16" name="Picture 7" descr="Scan1"/>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648200" y="2438400"/>
            <a:ext cx="5257800" cy="3943350"/>
          </a:xfrm>
          <a:prstGeom prst="rect">
            <a:avLst/>
          </a:prstGeom>
          <a:noFill/>
          <a:ln w="9525">
            <a:noFill/>
            <a:miter lim="800000"/>
            <a:headEnd/>
            <a:tailEnd/>
          </a:ln>
        </p:spPr>
      </p:pic>
      <p:sp>
        <p:nvSpPr>
          <p:cNvPr id="18" name="Right Arrow Callout 17"/>
          <p:cNvSpPr/>
          <p:nvPr/>
        </p:nvSpPr>
        <p:spPr bwMode="auto">
          <a:xfrm>
            <a:off x="2514600" y="5791200"/>
            <a:ext cx="4267200" cy="457200"/>
          </a:xfrm>
          <a:prstGeom prst="rightArrowCallout">
            <a:avLst>
              <a:gd name="adj1" fmla="val 25000"/>
              <a:gd name="adj2" fmla="val 25000"/>
              <a:gd name="adj3" fmla="val 25000"/>
              <a:gd name="adj4" fmla="val 76763"/>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000" dirty="0">
                <a:latin typeface="Calibri" pitchFamily="34" charset="0"/>
                <a:cs typeface="Calibri" pitchFamily="34" charset="0"/>
              </a:rPr>
              <a:t>Keep meristems out of reach</a:t>
            </a:r>
          </a:p>
        </p:txBody>
      </p:sp>
    </p:spTree>
    <p:extLst>
      <p:ext uri="{BB962C8B-B14F-4D97-AF65-F5344CB8AC3E}">
        <p14:creationId xmlns:p14="http://schemas.microsoft.com/office/powerpoint/2010/main" val="1488522980"/>
      </p:ext>
    </p:extLst>
  </p:cSld>
  <p:clrMapOvr>
    <a:masterClrMapping/>
  </p:clrMapOvr>
  <mc:AlternateContent xmlns:mc="http://schemas.openxmlformats.org/markup-compatibility/2006">
    <mc:Choice xmlns:p14="http://schemas.microsoft.com/office/powerpoint/2010/main" Requires="p14">
      <p:transition spd="slow" p14:dur="2000" advTm="22060"/>
    </mc:Choice>
    <mc:Fallback>
      <p:transition spd="slow" advTm="2206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MORPHOLOGICAL</a:t>
            </a:r>
            <a:endParaRPr lang="en-US" dirty="0">
              <a:latin typeface="Calibri" pitchFamily="34" charset="0"/>
            </a:endParaRPr>
          </a:p>
        </p:txBody>
      </p:sp>
      <p:sp>
        <p:nvSpPr>
          <p:cNvPr id="15" name="Content Placeholder 14"/>
          <p:cNvSpPr>
            <a:spLocks noGrp="1"/>
          </p:cNvSpPr>
          <p:nvPr>
            <p:ph idx="1"/>
          </p:nvPr>
        </p:nvSpPr>
        <p:spPr/>
        <p:txBody>
          <a:bodyPr/>
          <a:lstStyle/>
          <a:p>
            <a:r>
              <a:rPr lang="en-US" dirty="0"/>
              <a:t>Protect Growing Points &amp; Leaves</a:t>
            </a:r>
          </a:p>
          <a:p>
            <a:endParaRPr lang="en-US" dirty="0"/>
          </a:p>
        </p:txBody>
      </p:sp>
      <p:pic>
        <p:nvPicPr>
          <p:cNvPr id="6" name="Picture 5" descr="Hedging.JPG"/>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257800" y="2590800"/>
            <a:ext cx="4572000" cy="3516924"/>
          </a:xfrm>
          <a:prstGeom prst="rect">
            <a:avLst/>
          </a:prstGeom>
        </p:spPr>
      </p:pic>
      <p:sp>
        <p:nvSpPr>
          <p:cNvPr id="7" name="Right Arrow Callout 6"/>
          <p:cNvSpPr/>
          <p:nvPr/>
        </p:nvSpPr>
        <p:spPr bwMode="auto">
          <a:xfrm>
            <a:off x="2057400" y="5105400"/>
            <a:ext cx="3886200" cy="457200"/>
          </a:xfrm>
          <a:prstGeom prst="rightArrowCallout">
            <a:avLst>
              <a:gd name="adj1" fmla="val 25000"/>
              <a:gd name="adj2" fmla="val 25000"/>
              <a:gd name="adj3" fmla="val 25000"/>
              <a:gd name="adj4" fmla="val 83745"/>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000" dirty="0">
                <a:latin typeface="Calibri" pitchFamily="34" charset="0"/>
                <a:cs typeface="Calibri" pitchFamily="34" charset="0"/>
              </a:rPr>
              <a:t>Protect with stems &amp; thorns</a:t>
            </a:r>
          </a:p>
        </p:txBody>
      </p:sp>
    </p:spTree>
    <p:extLst>
      <p:ext uri="{BB962C8B-B14F-4D97-AF65-F5344CB8AC3E}">
        <p14:creationId xmlns:p14="http://schemas.microsoft.com/office/powerpoint/2010/main" val="2340809578"/>
      </p:ext>
    </p:extLst>
  </p:cSld>
  <p:clrMapOvr>
    <a:masterClrMapping/>
  </p:clrMapOvr>
  <mc:AlternateContent xmlns:mc="http://schemas.openxmlformats.org/markup-compatibility/2006">
    <mc:Choice xmlns:p14="http://schemas.microsoft.com/office/powerpoint/2010/main" Requires="p14">
      <p:transition spd="slow" p14:dur="2000" advTm="19750"/>
    </mc:Choice>
    <mc:Fallback>
      <p:transition spd="slow" advTm="1975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58BBD-A236-4894-9C1D-C4A69AE00DBD}"/>
              </a:ext>
            </a:extLst>
          </p:cNvPr>
          <p:cNvSpPr>
            <a:spLocks noGrp="1"/>
          </p:cNvSpPr>
          <p:nvPr>
            <p:ph type="title"/>
          </p:nvPr>
        </p:nvSpPr>
        <p:spPr/>
        <p:txBody>
          <a:bodyPr/>
          <a:lstStyle/>
          <a:p>
            <a:r>
              <a:rPr lang="en-US" dirty="0">
                <a:latin typeface="Calibri" pitchFamily="34" charset="0"/>
              </a:rPr>
              <a:t>Plants </a:t>
            </a:r>
            <a:r>
              <a:rPr lang="en-US" b="1" dirty="0">
                <a:latin typeface="Calibri" pitchFamily="34" charset="0"/>
              </a:rPr>
              <a:t>Avoid </a:t>
            </a:r>
            <a:r>
              <a:rPr lang="en-US" dirty="0">
                <a:latin typeface="Calibri" pitchFamily="34" charset="0"/>
              </a:rPr>
              <a:t>Grazing </a:t>
            </a:r>
            <a:r>
              <a:rPr lang="en-US" sz="2800" i="1" dirty="0">
                <a:latin typeface="Calibri" pitchFamily="34" charset="0"/>
              </a:rPr>
              <a:t>- BIOCHEMICAL</a:t>
            </a:r>
            <a:endParaRPr lang="en-US" i="1" dirty="0"/>
          </a:p>
        </p:txBody>
      </p:sp>
      <p:sp>
        <p:nvSpPr>
          <p:cNvPr id="7171" name="Rectangle 3"/>
          <p:cNvSpPr>
            <a:spLocks noGrp="1"/>
          </p:cNvSpPr>
          <p:nvPr>
            <p:ph type="body" idx="4294967295"/>
          </p:nvPr>
        </p:nvSpPr>
        <p:spPr>
          <a:xfrm>
            <a:off x="1828800" y="1905000"/>
            <a:ext cx="8153400" cy="4267200"/>
          </a:xfrm>
        </p:spPr>
        <p:txBody>
          <a:bodyPr/>
          <a:lstStyle/>
          <a:p>
            <a:pPr>
              <a:buNone/>
            </a:pPr>
            <a:r>
              <a:rPr lang="en-US" sz="3600" dirty="0">
                <a:latin typeface="Calibri" pitchFamily="34" charset="0"/>
                <a:cs typeface="Calibri" pitchFamily="34" charset="0"/>
              </a:rPr>
              <a:t>How do they work?</a:t>
            </a:r>
          </a:p>
          <a:p>
            <a:pPr marL="514350" indent="-514350">
              <a:buAutoNum type="arabicParenR"/>
            </a:pPr>
            <a:r>
              <a:rPr lang="en-US" sz="3600" dirty="0">
                <a:latin typeface="Calibri" pitchFamily="34" charset="0"/>
                <a:cs typeface="Calibri" pitchFamily="34" charset="0"/>
              </a:rPr>
              <a:t>Reduce digestive benefit</a:t>
            </a:r>
          </a:p>
          <a:p>
            <a:pPr marL="952500" lvl="1" indent="-514350"/>
            <a:r>
              <a:rPr lang="en-US" sz="3200" dirty="0">
                <a:latin typeface="Calibri" pitchFamily="34" charset="0"/>
                <a:cs typeface="Calibri" pitchFamily="34" charset="0"/>
              </a:rPr>
              <a:t>Reduce preferences</a:t>
            </a:r>
          </a:p>
          <a:p>
            <a:pPr marL="514350" indent="-514350">
              <a:buAutoNum type="arabicParenR"/>
            </a:pPr>
            <a:r>
              <a:rPr lang="en-US" sz="3600" dirty="0">
                <a:latin typeface="Calibri" pitchFamily="34" charset="0"/>
                <a:cs typeface="Calibri" pitchFamily="34" charset="0"/>
              </a:rPr>
              <a:t>Create negative feedback</a:t>
            </a:r>
          </a:p>
          <a:p>
            <a:pPr marL="952500" lvl="1" indent="-514350"/>
            <a:r>
              <a:rPr lang="en-US" sz="3200" dirty="0">
                <a:latin typeface="Calibri" pitchFamily="34" charset="0"/>
                <a:cs typeface="Calibri" pitchFamily="34" charset="0"/>
              </a:rPr>
              <a:t>Create aversion</a:t>
            </a:r>
          </a:p>
        </p:txBody>
      </p:sp>
    </p:spTree>
    <p:extLst>
      <p:ext uri="{BB962C8B-B14F-4D97-AF65-F5344CB8AC3E}">
        <p14:creationId xmlns:p14="http://schemas.microsoft.com/office/powerpoint/2010/main" val="1720310292"/>
      </p:ext>
    </p:extLst>
  </p:cSld>
  <p:clrMapOvr>
    <a:masterClrMapping/>
  </p:clrMapOvr>
  <p:transition advTm="6285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2057401" y="1828800"/>
            <a:ext cx="8001000" cy="4724401"/>
            <a:chOff x="533399" y="1590675"/>
            <a:chExt cx="8305801" cy="4962525"/>
          </a:xfrm>
        </p:grpSpPr>
        <p:grpSp>
          <p:nvGrpSpPr>
            <p:cNvPr id="3" name="Group 17"/>
            <p:cNvGrpSpPr>
              <a:grpSpLocks/>
            </p:cNvGrpSpPr>
            <p:nvPr/>
          </p:nvGrpSpPr>
          <p:grpSpPr bwMode="auto">
            <a:xfrm>
              <a:off x="533399" y="1590675"/>
              <a:ext cx="8305801" cy="4962525"/>
              <a:chOff x="280" y="1242"/>
              <a:chExt cx="5199" cy="3030"/>
            </a:xfrm>
          </p:grpSpPr>
          <p:pic>
            <p:nvPicPr>
              <p:cNvPr id="4100" name="Picture 15" descr="Picture2"/>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0" y="1242"/>
                <a:ext cx="5199" cy="3030"/>
              </a:xfrm>
              <a:prstGeom prst="rect">
                <a:avLst/>
              </a:prstGeom>
              <a:noFill/>
              <a:ln w="9525">
                <a:noFill/>
                <a:miter lim="800000"/>
                <a:headEnd/>
                <a:tailEnd/>
              </a:ln>
            </p:spPr>
          </p:pic>
          <p:sp>
            <p:nvSpPr>
              <p:cNvPr id="4101" name="Text Box 6"/>
              <p:cNvSpPr txBox="1">
                <a:spLocks noChangeArrowheads="1"/>
              </p:cNvSpPr>
              <p:nvPr/>
            </p:nvSpPr>
            <p:spPr bwMode="auto">
              <a:xfrm>
                <a:off x="2093" y="1465"/>
                <a:ext cx="1549" cy="413"/>
              </a:xfrm>
              <a:prstGeom prst="rect">
                <a:avLst/>
              </a:prstGeom>
              <a:noFill/>
              <a:ln w="9525">
                <a:noFill/>
                <a:miter lim="800000"/>
                <a:headEnd/>
                <a:tailEnd/>
              </a:ln>
            </p:spPr>
            <p:txBody>
              <a:bodyPr>
                <a:spAutoFit/>
              </a:bodyPr>
              <a:lstStyle/>
              <a:p>
                <a:pPr algn="ctr"/>
                <a:r>
                  <a:rPr lang="en-US" sz="1400" b="1">
                    <a:latin typeface="Verdana" pitchFamily="34" charset="0"/>
                  </a:rPr>
                  <a:t>Grazing Resistance</a:t>
                </a:r>
              </a:p>
              <a:p>
                <a:pPr algn="ctr"/>
                <a:r>
                  <a:rPr lang="en-US" sz="1200" i="1">
                    <a:latin typeface="Verdana" pitchFamily="34" charset="0"/>
                  </a:rPr>
                  <a:t>(Mechanisms enabling plants to survive in grazed systems)</a:t>
                </a:r>
              </a:p>
            </p:txBody>
          </p:sp>
          <p:sp>
            <p:nvSpPr>
              <p:cNvPr id="4102" name="Text Box 7"/>
              <p:cNvSpPr txBox="1">
                <a:spLocks noChangeArrowheads="1"/>
              </p:cNvSpPr>
              <p:nvPr/>
            </p:nvSpPr>
            <p:spPr bwMode="auto">
              <a:xfrm>
                <a:off x="839" y="2739"/>
                <a:ext cx="1430" cy="446"/>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Avoidance</a:t>
                </a:r>
              </a:p>
              <a:p>
                <a:pPr algn="ctr"/>
                <a:r>
                  <a:rPr lang="en-US" sz="1200" i="1" dirty="0">
                    <a:latin typeface="Verdana" pitchFamily="34" charset="0"/>
                  </a:rPr>
                  <a:t>(Mechanisms that reduce the probability of grazing)</a:t>
                </a:r>
              </a:p>
            </p:txBody>
          </p:sp>
          <p:sp>
            <p:nvSpPr>
              <p:cNvPr id="4103" name="Text Box 8"/>
              <p:cNvSpPr txBox="1">
                <a:spLocks noChangeArrowheads="1"/>
              </p:cNvSpPr>
              <p:nvPr/>
            </p:nvSpPr>
            <p:spPr bwMode="auto">
              <a:xfrm>
                <a:off x="3492" y="2736"/>
                <a:ext cx="1430" cy="432"/>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Tolerance</a:t>
                </a:r>
              </a:p>
              <a:p>
                <a:pPr algn="ctr"/>
                <a:r>
                  <a:rPr lang="en-US" sz="1200" i="1" dirty="0">
                    <a:latin typeface="Verdana" pitchFamily="34" charset="0"/>
                  </a:rPr>
                  <a:t>(Mechanisms that increase growth following grazing)</a:t>
                </a:r>
              </a:p>
            </p:txBody>
          </p:sp>
          <p:sp>
            <p:nvSpPr>
              <p:cNvPr id="4104" name="Text Box 9"/>
              <p:cNvSpPr txBox="1">
                <a:spLocks noChangeArrowheads="1"/>
              </p:cNvSpPr>
              <p:nvPr/>
            </p:nvSpPr>
            <p:spPr bwMode="auto">
              <a:xfrm>
                <a:off x="355" y="3755"/>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5" name="Text Box 10"/>
              <p:cNvSpPr txBox="1">
                <a:spLocks noChangeArrowheads="1"/>
              </p:cNvSpPr>
              <p:nvPr/>
            </p:nvSpPr>
            <p:spPr bwMode="auto">
              <a:xfrm>
                <a:off x="1815" y="3761"/>
                <a:ext cx="973" cy="282"/>
              </a:xfrm>
              <a:prstGeom prst="rect">
                <a:avLst/>
              </a:prstGeom>
              <a:noFill/>
              <a:ln w="9525">
                <a:noFill/>
                <a:miter lim="800000"/>
                <a:headEnd/>
                <a:tailEnd/>
              </a:ln>
            </p:spPr>
            <p:txBody>
              <a:bodyPr>
                <a:spAutoFit/>
              </a:bodyPr>
              <a:lstStyle/>
              <a:p>
                <a:pPr algn="ctr"/>
                <a:r>
                  <a:rPr lang="en-US" sz="1200" i="1">
                    <a:latin typeface="Verdana" pitchFamily="34" charset="0"/>
                  </a:rPr>
                  <a:t>Biochemical</a:t>
                </a:r>
              </a:p>
              <a:p>
                <a:pPr algn="ctr"/>
                <a:r>
                  <a:rPr lang="en-US" sz="1200" i="1">
                    <a:latin typeface="Verdana" pitchFamily="34" charset="0"/>
                  </a:rPr>
                  <a:t>Compounds</a:t>
                </a:r>
              </a:p>
            </p:txBody>
          </p:sp>
          <p:sp>
            <p:nvSpPr>
              <p:cNvPr id="4106" name="Text Box 11"/>
              <p:cNvSpPr txBox="1">
                <a:spLocks noChangeArrowheads="1"/>
              </p:cNvSpPr>
              <p:nvPr/>
            </p:nvSpPr>
            <p:spPr bwMode="auto">
              <a:xfrm>
                <a:off x="2995" y="3761"/>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7" name="Text Box 12"/>
              <p:cNvSpPr txBox="1">
                <a:spLocks noChangeArrowheads="1"/>
              </p:cNvSpPr>
              <p:nvPr/>
            </p:nvSpPr>
            <p:spPr bwMode="auto">
              <a:xfrm>
                <a:off x="4454" y="3745"/>
                <a:ext cx="973" cy="282"/>
              </a:xfrm>
              <a:prstGeom prst="rect">
                <a:avLst/>
              </a:prstGeom>
              <a:noFill/>
              <a:ln w="9525">
                <a:noFill/>
                <a:miter lim="800000"/>
                <a:headEnd/>
                <a:tailEnd/>
              </a:ln>
            </p:spPr>
            <p:txBody>
              <a:bodyPr>
                <a:spAutoFit/>
              </a:bodyPr>
              <a:lstStyle/>
              <a:p>
                <a:pPr algn="ctr"/>
                <a:r>
                  <a:rPr lang="en-US" sz="1200" i="1">
                    <a:latin typeface="Verdana" pitchFamily="34" charset="0"/>
                  </a:rPr>
                  <a:t>Physiological</a:t>
                </a:r>
              </a:p>
              <a:p>
                <a:pPr algn="ctr"/>
                <a:r>
                  <a:rPr lang="en-US" sz="1200" i="1">
                    <a:latin typeface="Verdana" pitchFamily="34" charset="0"/>
                  </a:rPr>
                  <a:t>Characteristics</a:t>
                </a:r>
              </a:p>
            </p:txBody>
          </p:sp>
        </p:grpSp>
        <p:sp>
          <p:nvSpPr>
            <p:cNvPr id="12" name="Oval 11"/>
            <p:cNvSpPr/>
            <p:nvPr/>
          </p:nvSpPr>
          <p:spPr bwMode="auto">
            <a:xfrm>
              <a:off x="1676400" y="399288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sp>
          <p:nvSpPr>
            <p:cNvPr id="13" name="Oval 12"/>
            <p:cNvSpPr/>
            <p:nvPr/>
          </p:nvSpPr>
          <p:spPr bwMode="auto">
            <a:xfrm>
              <a:off x="6019800" y="397764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grpSp>
      <p:sp>
        <p:nvSpPr>
          <p:cNvPr id="4" name="Title 3">
            <a:extLst>
              <a:ext uri="{FF2B5EF4-FFF2-40B4-BE49-F238E27FC236}">
                <a16:creationId xmlns:a16="http://schemas.microsoft.com/office/drawing/2014/main" id="{293D4312-147F-45EC-AE4A-85B3899DEA20}"/>
              </a:ext>
            </a:extLst>
          </p:cNvPr>
          <p:cNvSpPr>
            <a:spLocks noGrp="1"/>
          </p:cNvSpPr>
          <p:nvPr>
            <p:ph type="title"/>
          </p:nvPr>
        </p:nvSpPr>
        <p:spPr/>
        <p:txBody>
          <a:bodyPr/>
          <a:lstStyle/>
          <a:p>
            <a:r>
              <a:rPr lang="en-US" dirty="0">
                <a:latin typeface="+mn-lt"/>
              </a:rPr>
              <a:t>Plants Tolerate Grazing </a:t>
            </a:r>
          </a:p>
        </p:txBody>
      </p:sp>
    </p:spTree>
    <p:extLst>
      <p:ext uri="{BB962C8B-B14F-4D97-AF65-F5344CB8AC3E}">
        <p14:creationId xmlns:p14="http://schemas.microsoft.com/office/powerpoint/2010/main" val="1918834199"/>
      </p:ext>
    </p:extLst>
  </p:cSld>
  <p:clrMapOvr>
    <a:masterClrMapping/>
  </p:clrMapOvr>
  <p:transition advTm="1104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p:cNvSpPr>
          <p:nvPr>
            <p:ph type="body" idx="4294967295"/>
          </p:nvPr>
        </p:nvSpPr>
        <p:spPr>
          <a:xfrm>
            <a:off x="2133600" y="1846263"/>
            <a:ext cx="10058400" cy="4022725"/>
          </a:xfrm>
        </p:spPr>
        <p:txBody>
          <a:bodyPr/>
          <a:lstStyle/>
          <a:p>
            <a:pPr>
              <a:spcBef>
                <a:spcPts val="300"/>
              </a:spcBef>
            </a:pPr>
            <a:r>
              <a:rPr lang="en-US" dirty="0">
                <a:latin typeface="Calibri" pitchFamily="34" charset="0"/>
              </a:rPr>
              <a:t>Leaf replacement potential</a:t>
            </a:r>
          </a:p>
          <a:p>
            <a:pPr>
              <a:spcBef>
                <a:spcPts val="300"/>
              </a:spcBef>
            </a:pPr>
            <a:endParaRPr lang="en-US" dirty="0">
              <a:latin typeface="Calibri" pitchFamily="34" charset="0"/>
            </a:endParaRPr>
          </a:p>
          <a:p>
            <a:pPr>
              <a:spcBef>
                <a:spcPts val="300"/>
              </a:spcBef>
            </a:pPr>
            <a:r>
              <a:rPr lang="en-US" dirty="0" err="1">
                <a:latin typeface="Calibri" pitchFamily="34" charset="0"/>
              </a:rPr>
              <a:t>Meristematic</a:t>
            </a:r>
            <a:r>
              <a:rPr lang="en-US" dirty="0">
                <a:latin typeface="Calibri" pitchFamily="34" charset="0"/>
              </a:rPr>
              <a:t> potential for growth</a:t>
            </a:r>
          </a:p>
          <a:p>
            <a:endParaRPr lang="en-US" dirty="0">
              <a:latin typeface="Calibri" pitchFamily="34" charset="0"/>
            </a:endParaRPr>
          </a:p>
          <a:p>
            <a:endParaRPr lang="en-US" dirty="0">
              <a:latin typeface="Calibri" pitchFamily="34" charset="0"/>
            </a:endParaRPr>
          </a:p>
        </p:txBody>
      </p:sp>
      <p:pic>
        <p:nvPicPr>
          <p:cNvPr id="28674" name="Picture 2" descr="http://www.ext.colostate.edu/pubs/natres/NATRIMG/06112F01.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5791200" y="3613150"/>
            <a:ext cx="2286000" cy="2635250"/>
          </a:xfrm>
          <a:prstGeom prst="rect">
            <a:avLst/>
          </a:prstGeom>
          <a:noFill/>
        </p:spPr>
      </p:pic>
      <p:pic>
        <p:nvPicPr>
          <p:cNvPr id="28676" name="Picture 4" descr="http://www.ext.colostate.edu/pubs/natres/NATRIMG/06112F01.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733801" y="4876800"/>
            <a:ext cx="1567543" cy="1371600"/>
          </a:xfrm>
          <a:prstGeom prst="rect">
            <a:avLst/>
          </a:prstGeom>
          <a:noFill/>
        </p:spPr>
      </p:pic>
      <p:sp>
        <p:nvSpPr>
          <p:cNvPr id="9" name="Title 1">
            <a:extLst>
              <a:ext uri="{FF2B5EF4-FFF2-40B4-BE49-F238E27FC236}">
                <a16:creationId xmlns:a16="http://schemas.microsoft.com/office/drawing/2014/main" id="{2620E43C-0D1A-4877-83E1-D71852DDB518}"/>
              </a:ext>
            </a:extLst>
          </p:cNvPr>
          <p:cNvSpPr>
            <a:spLocks noGrp="1"/>
          </p:cNvSpPr>
          <p:nvPr>
            <p:ph type="title"/>
          </p:nvPr>
        </p:nvSpPr>
        <p:spPr/>
        <p:txBody>
          <a:bodyPr/>
          <a:lstStyle/>
          <a:p>
            <a:r>
              <a:rPr lang="en-US" dirty="0">
                <a:latin typeface="+mn-lt"/>
              </a:rPr>
              <a:t>Plants Tolerate Grazing - </a:t>
            </a:r>
            <a:r>
              <a:rPr lang="en-US" sz="3200" i="1" dirty="0">
                <a:latin typeface="+mn-lt"/>
              </a:rPr>
              <a:t>MORPHOLOGICAL</a:t>
            </a:r>
            <a:endParaRPr lang="en-US" i="1" dirty="0">
              <a:latin typeface="+mn-lt"/>
            </a:endParaRPr>
          </a:p>
        </p:txBody>
      </p:sp>
    </p:spTree>
    <p:extLst>
      <p:ext uri="{BB962C8B-B14F-4D97-AF65-F5344CB8AC3E}">
        <p14:creationId xmlns:p14="http://schemas.microsoft.com/office/powerpoint/2010/main" val="3921518950"/>
      </p:ext>
    </p:extLst>
  </p:cSld>
  <p:clrMapOvr>
    <a:masterClrMapping/>
  </p:clrMapOvr>
  <p:transition advTm="4949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C2A7-59C4-4238-8C7D-8BC82C2E357E}"/>
              </a:ext>
            </a:extLst>
          </p:cNvPr>
          <p:cNvSpPr>
            <a:spLocks noGrp="1"/>
          </p:cNvSpPr>
          <p:nvPr>
            <p:ph type="title"/>
          </p:nvPr>
        </p:nvSpPr>
        <p:spPr/>
        <p:txBody>
          <a:bodyPr/>
          <a:lstStyle/>
          <a:p>
            <a:r>
              <a:rPr lang="en-US" dirty="0">
                <a:latin typeface="+mn-lt"/>
              </a:rPr>
              <a:t>Plants Tolerate Grazing - </a:t>
            </a:r>
            <a:r>
              <a:rPr lang="en-US" sz="3200" i="1" dirty="0">
                <a:latin typeface="+mn-lt"/>
              </a:rPr>
              <a:t>PHYSIOLOGICAL</a:t>
            </a:r>
            <a:endParaRPr lang="en-US" i="1" dirty="0">
              <a:latin typeface="+mn-lt"/>
            </a:endParaRPr>
          </a:p>
        </p:txBody>
      </p:sp>
      <p:sp>
        <p:nvSpPr>
          <p:cNvPr id="5123" name="Rectangle 3"/>
          <p:cNvSpPr>
            <a:spLocks noGrp="1"/>
          </p:cNvSpPr>
          <p:nvPr>
            <p:ph type="body" idx="4294967295"/>
          </p:nvPr>
        </p:nvSpPr>
        <p:spPr>
          <a:xfrm>
            <a:off x="2133600" y="1846263"/>
            <a:ext cx="10058400" cy="4022725"/>
          </a:xfrm>
        </p:spPr>
        <p:txBody>
          <a:bodyPr/>
          <a:lstStyle/>
          <a:p>
            <a:pPr>
              <a:spcBef>
                <a:spcPts val="300"/>
              </a:spcBef>
            </a:pPr>
            <a:r>
              <a:rPr lang="en-US" dirty="0">
                <a:latin typeface="Calibri" pitchFamily="34" charset="0"/>
              </a:rPr>
              <a:t>Compensatory Photosynthesis</a:t>
            </a:r>
          </a:p>
          <a:p>
            <a:pPr>
              <a:spcBef>
                <a:spcPts val="300"/>
              </a:spcBef>
            </a:pPr>
            <a:r>
              <a:rPr lang="en-US" dirty="0">
                <a:latin typeface="Calibri" pitchFamily="34" charset="0"/>
              </a:rPr>
              <a:t>Carbon Allocation Patterns</a:t>
            </a:r>
          </a:p>
          <a:p>
            <a:endParaRPr lang="en-US" dirty="0">
              <a:latin typeface="Calibri" pitchFamily="34" charset="0"/>
            </a:endParaRPr>
          </a:p>
          <a:p>
            <a:endParaRPr lang="en-US" dirty="0">
              <a:latin typeface="Calibri" pitchFamily="34" charset="0"/>
            </a:endParaRPr>
          </a:p>
        </p:txBody>
      </p:sp>
      <p:pic>
        <p:nvPicPr>
          <p:cNvPr id="25602" name="Picture 2"/>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276601" y="2895600"/>
            <a:ext cx="6007927" cy="3733800"/>
          </a:xfrm>
          <a:prstGeom prst="rect">
            <a:avLst/>
          </a:prstGeom>
          <a:noFill/>
          <a:ln w="9525">
            <a:noFill/>
            <a:miter lim="800000"/>
            <a:headEnd/>
            <a:tailEnd/>
          </a:ln>
        </p:spPr>
      </p:pic>
      <p:sp>
        <p:nvSpPr>
          <p:cNvPr id="5" name="Rectangle 4"/>
          <p:cNvSpPr/>
          <p:nvPr/>
        </p:nvSpPr>
        <p:spPr bwMode="auto">
          <a:xfrm>
            <a:off x="6400800" y="3124200"/>
            <a:ext cx="4267200" cy="21336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US" sz="2200" b="1" u="sng" dirty="0">
                <a:solidFill>
                  <a:schemeClr val="tx1"/>
                </a:solidFill>
                <a:latin typeface="Calibri" pitchFamily="34" charset="0"/>
              </a:rPr>
              <a:t>CHOs Needed</a:t>
            </a:r>
            <a:r>
              <a:rPr lang="en-US" sz="2200" dirty="0">
                <a:solidFill>
                  <a:schemeClr val="tx1"/>
                </a:solidFill>
                <a:latin typeface="Calibri" pitchFamily="34" charset="0"/>
              </a:rPr>
              <a:t>:</a:t>
            </a:r>
          </a:p>
          <a:p>
            <a:pPr defTabSz="914400" eaLnBrk="0" fontAlgn="base" hangingPunct="0">
              <a:spcBef>
                <a:spcPct val="0"/>
              </a:spcBef>
              <a:spcAft>
                <a:spcPct val="0"/>
              </a:spcAft>
            </a:pPr>
            <a:endParaRPr lang="en-US" sz="2200" dirty="0">
              <a:solidFill>
                <a:srgbClr val="009900"/>
              </a:solidFill>
              <a:latin typeface="Calibri" pitchFamily="34" charset="0"/>
            </a:endParaRPr>
          </a:p>
          <a:p>
            <a:pPr defTabSz="914400" eaLnBrk="0" fontAlgn="base" hangingPunct="0">
              <a:spcBef>
                <a:spcPct val="0"/>
              </a:spcBef>
              <a:spcAft>
                <a:spcPct val="0"/>
              </a:spcAft>
              <a:buFont typeface="Arial" pitchFamily="34" charset="0"/>
              <a:buChar char="•"/>
            </a:pPr>
            <a:r>
              <a:rPr lang="en-US" sz="2200" dirty="0">
                <a:solidFill>
                  <a:srgbClr val="009900"/>
                </a:solidFill>
                <a:latin typeface="Calibri" pitchFamily="34" charset="0"/>
              </a:rPr>
              <a:t> To reestablish </a:t>
            </a:r>
            <a:r>
              <a:rPr lang="en-US" sz="2200" dirty="0" err="1">
                <a:solidFill>
                  <a:srgbClr val="009900"/>
                </a:solidFill>
                <a:latin typeface="Calibri" pitchFamily="34" charset="0"/>
              </a:rPr>
              <a:t>photosyn</a:t>
            </a:r>
            <a:r>
              <a:rPr lang="en-US" sz="2200" dirty="0">
                <a:solidFill>
                  <a:srgbClr val="009900"/>
                </a:solidFill>
                <a:latin typeface="Calibri" pitchFamily="34" charset="0"/>
              </a:rPr>
              <a:t> material</a:t>
            </a:r>
          </a:p>
          <a:p>
            <a:pPr defTabSz="914400" eaLnBrk="0" fontAlgn="base" hangingPunct="0">
              <a:spcBef>
                <a:spcPct val="0"/>
              </a:spcBef>
              <a:spcAft>
                <a:spcPct val="0"/>
              </a:spcAft>
              <a:buFont typeface="Arial" pitchFamily="34" charset="0"/>
              <a:buChar char="•"/>
            </a:pPr>
            <a:endParaRPr lang="en-US" sz="2200" dirty="0">
              <a:solidFill>
                <a:srgbClr val="009900"/>
              </a:solidFill>
              <a:latin typeface="Calibri" pitchFamily="34" charset="0"/>
            </a:endParaRPr>
          </a:p>
          <a:p>
            <a:pPr defTabSz="914400" eaLnBrk="0" fontAlgn="base" hangingPunct="0">
              <a:spcBef>
                <a:spcPct val="0"/>
              </a:spcBef>
              <a:spcAft>
                <a:spcPct val="0"/>
              </a:spcAft>
              <a:buFont typeface="Arial" pitchFamily="34" charset="0"/>
              <a:buChar char="•"/>
            </a:pPr>
            <a:r>
              <a:rPr lang="en-US" sz="2200" dirty="0">
                <a:solidFill>
                  <a:srgbClr val="009900"/>
                </a:solidFill>
                <a:latin typeface="Calibri" pitchFamily="34" charset="0"/>
              </a:rPr>
              <a:t> For seed production</a:t>
            </a:r>
          </a:p>
        </p:txBody>
      </p:sp>
      <p:sp>
        <p:nvSpPr>
          <p:cNvPr id="6" name="Rectangle 5"/>
          <p:cNvSpPr/>
          <p:nvPr/>
        </p:nvSpPr>
        <p:spPr bwMode="auto">
          <a:xfrm>
            <a:off x="6477000" y="5562600"/>
            <a:ext cx="3962400" cy="106680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buFont typeface="Arial" pitchFamily="34" charset="0"/>
              <a:buChar char="•"/>
            </a:pPr>
            <a:r>
              <a:rPr lang="en-US" sz="2000" dirty="0">
                <a:solidFill>
                  <a:srgbClr val="996633"/>
                </a:solidFill>
                <a:latin typeface="Calibri" pitchFamily="34" charset="0"/>
              </a:rPr>
              <a:t> </a:t>
            </a:r>
            <a:r>
              <a:rPr lang="en-US" sz="2200" dirty="0">
                <a:solidFill>
                  <a:srgbClr val="996633"/>
                </a:solidFill>
                <a:latin typeface="Calibri" pitchFamily="34" charset="0"/>
              </a:rPr>
              <a:t>For root growth</a:t>
            </a:r>
          </a:p>
          <a:p>
            <a:pPr defTabSz="914400" eaLnBrk="0" fontAlgn="base" hangingPunct="0">
              <a:spcBef>
                <a:spcPct val="0"/>
              </a:spcBef>
              <a:spcAft>
                <a:spcPct val="0"/>
              </a:spcAft>
              <a:buFont typeface="Arial" pitchFamily="34" charset="0"/>
              <a:buChar char="•"/>
            </a:pPr>
            <a:endParaRPr lang="en-US" sz="2200" dirty="0">
              <a:solidFill>
                <a:srgbClr val="996633"/>
              </a:solidFill>
              <a:latin typeface="Calibri" pitchFamily="34" charset="0"/>
            </a:endParaRPr>
          </a:p>
          <a:p>
            <a:pPr defTabSz="914400" eaLnBrk="0" fontAlgn="base" hangingPunct="0">
              <a:spcBef>
                <a:spcPct val="0"/>
              </a:spcBef>
              <a:spcAft>
                <a:spcPct val="0"/>
              </a:spcAft>
              <a:buFont typeface="Arial" pitchFamily="34" charset="0"/>
              <a:buChar char="•"/>
            </a:pPr>
            <a:r>
              <a:rPr lang="en-US" sz="2200" dirty="0">
                <a:solidFill>
                  <a:srgbClr val="996633"/>
                </a:solidFill>
                <a:latin typeface="Calibri" pitchFamily="34" charset="0"/>
              </a:rPr>
              <a:t>Excess stored in roots &amp; crowns</a:t>
            </a:r>
          </a:p>
        </p:txBody>
      </p:sp>
    </p:spTree>
    <p:extLst>
      <p:ext uri="{BB962C8B-B14F-4D97-AF65-F5344CB8AC3E}">
        <p14:creationId xmlns:p14="http://schemas.microsoft.com/office/powerpoint/2010/main" val="2480420091"/>
      </p:ext>
    </p:extLst>
  </p:cSld>
  <p:clrMapOvr>
    <a:masterClrMapping/>
  </p:clrMapOvr>
  <p:transition advTm="11312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B509A6-5862-4CB3-9B78-9C68BB5109AE}"/>
              </a:ext>
            </a:extLst>
          </p:cNvPr>
          <p:cNvSpPr>
            <a:spLocks noGrp="1"/>
          </p:cNvSpPr>
          <p:nvPr>
            <p:ph type="title"/>
          </p:nvPr>
        </p:nvSpPr>
        <p:spPr/>
        <p:txBody>
          <a:bodyPr/>
          <a:lstStyle/>
          <a:p>
            <a:r>
              <a:rPr lang="en-US" dirty="0">
                <a:latin typeface="+mn-lt"/>
              </a:rPr>
              <a:t>Resource Allocation</a:t>
            </a:r>
          </a:p>
        </p:txBody>
      </p:sp>
      <p:sp>
        <p:nvSpPr>
          <p:cNvPr id="21507" name="Rectangle 3"/>
          <p:cNvSpPr>
            <a:spLocks noGrp="1" noChangeArrowheads="1"/>
          </p:cNvSpPr>
          <p:nvPr>
            <p:ph type="body" idx="4294967295"/>
          </p:nvPr>
        </p:nvSpPr>
        <p:spPr>
          <a:xfrm>
            <a:off x="1076326" y="1823083"/>
            <a:ext cx="10058400" cy="4022725"/>
          </a:xfrm>
        </p:spPr>
        <p:txBody>
          <a:bodyPr/>
          <a:lstStyle/>
          <a:p>
            <a:pPr eaLnBrk="1" hangingPunct="1"/>
            <a:r>
              <a:rPr lang="en-US" dirty="0">
                <a:latin typeface="Calibri" pitchFamily="34" charset="0"/>
              </a:rPr>
              <a:t>Biomass partitioning to roots and sheath is reduced much more than to leaves following partial defoliation </a:t>
            </a:r>
            <a:r>
              <a:rPr lang="en-US" sz="2000" dirty="0">
                <a:solidFill>
                  <a:schemeClr val="bg1">
                    <a:lumMod val="50000"/>
                  </a:schemeClr>
                </a:solidFill>
                <a:latin typeface="Calibri" pitchFamily="34" charset="0"/>
              </a:rPr>
              <a:t>(in blue </a:t>
            </a:r>
            <a:r>
              <a:rPr lang="en-US" sz="2000" dirty="0" err="1">
                <a:solidFill>
                  <a:schemeClr val="bg1">
                    <a:lumMod val="50000"/>
                  </a:schemeClr>
                </a:solidFill>
                <a:latin typeface="Calibri" pitchFamily="34" charset="0"/>
              </a:rPr>
              <a:t>grama</a:t>
            </a:r>
            <a:r>
              <a:rPr lang="en-US" sz="2000" dirty="0">
                <a:solidFill>
                  <a:schemeClr val="bg1">
                    <a:lumMod val="50000"/>
                  </a:schemeClr>
                </a:solidFill>
                <a:latin typeface="Calibri" pitchFamily="34" charset="0"/>
              </a:rPr>
              <a:t>)</a:t>
            </a:r>
            <a:endParaRPr lang="en-US" dirty="0">
              <a:solidFill>
                <a:schemeClr val="bg1">
                  <a:lumMod val="50000"/>
                </a:schemeClr>
              </a:solidFill>
              <a:latin typeface="Calibri" pitchFamily="34" charset="0"/>
            </a:endParaRPr>
          </a:p>
        </p:txBody>
      </p:sp>
      <p:grpSp>
        <p:nvGrpSpPr>
          <p:cNvPr id="2" name="Group 4"/>
          <p:cNvGrpSpPr>
            <a:grpSpLocks/>
          </p:cNvGrpSpPr>
          <p:nvPr/>
        </p:nvGrpSpPr>
        <p:grpSpPr bwMode="auto">
          <a:xfrm>
            <a:off x="1346200" y="2895600"/>
            <a:ext cx="10820400" cy="3362326"/>
            <a:chOff x="-3" y="1914"/>
            <a:chExt cx="6816" cy="2118"/>
          </a:xfrm>
        </p:grpSpPr>
        <p:sp>
          <p:nvSpPr>
            <p:cNvPr id="21509" name="Rectangle 5"/>
            <p:cNvSpPr>
              <a:spLocks noChangeArrowheads="1"/>
            </p:cNvSpPr>
            <p:nvPr/>
          </p:nvSpPr>
          <p:spPr bwMode="auto">
            <a:xfrm>
              <a:off x="86" y="1998"/>
              <a:ext cx="5639" cy="1047"/>
            </a:xfrm>
            <a:prstGeom prst="rect">
              <a:avLst/>
            </a:prstGeom>
            <a:noFill/>
            <a:ln w="9525">
              <a:noFill/>
              <a:miter lim="800000"/>
              <a:headEnd/>
              <a:tailEnd/>
            </a:ln>
          </p:spPr>
          <p:txBody>
            <a:bodyPr anchor="ctr">
              <a:spAutoFit/>
            </a:bodyPr>
            <a:lstStyle/>
            <a:p>
              <a:pPr>
                <a:tabLst>
                  <a:tab pos="1828800" algn="l"/>
                  <a:tab pos="3657600" algn="l"/>
                  <a:tab pos="5370513" algn="l"/>
                  <a:tab pos="7256463" algn="l"/>
                </a:tabLst>
              </a:pPr>
              <a:r>
                <a:rPr lang="en-US" sz="1600" b="1" dirty="0">
                  <a:latin typeface="Verdana" pitchFamily="34" charset="0"/>
                </a:rPr>
                <a:t>Treatment	Total growth	</a:t>
              </a:r>
              <a:r>
                <a:rPr lang="en-US" sz="1600" b="1" u="sng" dirty="0">
                  <a:latin typeface="Verdana" pitchFamily="34" charset="0"/>
                </a:rPr>
                <a:t>Blade growth</a:t>
              </a:r>
              <a:r>
                <a:rPr lang="en-US" sz="1600" b="1" dirty="0">
                  <a:latin typeface="Verdana" pitchFamily="34" charset="0"/>
                </a:rPr>
                <a:t>	</a:t>
              </a:r>
              <a:r>
                <a:rPr lang="en-US" sz="1600" b="1" u="sng" dirty="0">
                  <a:latin typeface="Verdana" pitchFamily="34" charset="0"/>
                </a:rPr>
                <a:t>Sheath growth</a:t>
              </a:r>
              <a:r>
                <a:rPr lang="en-US" sz="1600" b="1" dirty="0">
                  <a:latin typeface="Verdana" pitchFamily="34" charset="0"/>
                </a:rPr>
                <a:t>	</a:t>
              </a:r>
              <a:r>
                <a:rPr lang="en-US" sz="1600" b="1" u="sng" dirty="0">
                  <a:latin typeface="Verdana" pitchFamily="34" charset="0"/>
                </a:rPr>
                <a:t>Root growth</a:t>
              </a:r>
            </a:p>
            <a:p>
              <a:pPr algn="ctr">
                <a:tabLst>
                  <a:tab pos="1828800" algn="l"/>
                  <a:tab pos="3657600" algn="l"/>
                  <a:tab pos="5370513" algn="l"/>
                  <a:tab pos="7256463" algn="l"/>
                </a:tabLst>
              </a:pPr>
              <a:r>
                <a:rPr lang="en-US" sz="1600" b="1" dirty="0">
                  <a:latin typeface="Verdana" pitchFamily="34" charset="0"/>
                </a:rPr>
                <a:t>	</a:t>
              </a:r>
              <a:r>
                <a:rPr lang="en-US" sz="1600" dirty="0">
                  <a:latin typeface="Verdana" pitchFamily="34" charset="0"/>
                </a:rPr>
                <a:t>       mg	 </a:t>
              </a:r>
              <a:r>
                <a:rPr lang="en-US" sz="1600" dirty="0" err="1">
                  <a:latin typeface="Verdana" pitchFamily="34" charset="0"/>
                </a:rPr>
                <a:t>mg</a:t>
              </a:r>
              <a:r>
                <a:rPr lang="en-US" sz="1600" dirty="0">
                  <a:latin typeface="Verdana" pitchFamily="34" charset="0"/>
                </a:rPr>
                <a:t>  % total	 mg     % total	mg  % total</a:t>
              </a:r>
            </a:p>
            <a:p>
              <a:pPr>
                <a:tabLst>
                  <a:tab pos="1828800" algn="l"/>
                  <a:tab pos="3657600" algn="l"/>
                  <a:tab pos="5370513" algn="l"/>
                  <a:tab pos="7256463" algn="l"/>
                </a:tabLst>
              </a:pPr>
              <a:endParaRPr lang="en-US" sz="1600" b="1" dirty="0">
                <a:latin typeface="Verdana" pitchFamily="34" charset="0"/>
              </a:endParaRPr>
            </a:p>
            <a:p>
              <a:pPr>
                <a:tabLst>
                  <a:tab pos="1828800" algn="l"/>
                  <a:tab pos="3657600" algn="l"/>
                  <a:tab pos="5370513" algn="l"/>
                  <a:tab pos="7256463" algn="l"/>
                </a:tabLst>
              </a:pPr>
              <a:r>
                <a:rPr lang="en-US" b="1" dirty="0" err="1">
                  <a:latin typeface="Verdana" pitchFamily="34" charset="0"/>
                </a:rPr>
                <a:t>Undefoliated</a:t>
              </a:r>
              <a:r>
                <a:rPr lang="en-US" sz="1600" b="1" dirty="0">
                  <a:latin typeface="Verdana" pitchFamily="34" charset="0"/>
                </a:rPr>
                <a:t>	</a:t>
              </a:r>
              <a:r>
                <a:rPr lang="en-US" sz="1600" dirty="0">
                  <a:solidFill>
                    <a:schemeClr val="accent4"/>
                  </a:solidFill>
                  <a:latin typeface="Verdana" pitchFamily="34" charset="0"/>
                </a:rPr>
                <a:t>        </a:t>
              </a:r>
              <a:r>
                <a:rPr lang="en-US" dirty="0">
                  <a:solidFill>
                    <a:schemeClr val="accent4"/>
                  </a:solidFill>
                  <a:latin typeface="Verdana" pitchFamily="34" charset="0"/>
                </a:rPr>
                <a:t>69	  23        </a:t>
              </a:r>
              <a:r>
                <a:rPr lang="en-US" b="1" dirty="0">
                  <a:solidFill>
                    <a:srgbClr val="C00000"/>
                  </a:solidFill>
                  <a:latin typeface="Verdana" pitchFamily="34" charset="0"/>
                </a:rPr>
                <a:t>33</a:t>
              </a:r>
              <a:r>
                <a:rPr lang="en-US" dirty="0">
                  <a:solidFill>
                    <a:schemeClr val="accent4"/>
                  </a:solidFill>
                  <a:latin typeface="Verdana" pitchFamily="34" charset="0"/>
                </a:rPr>
                <a:t>	  17          </a:t>
              </a:r>
              <a:r>
                <a:rPr lang="en-US" b="1" dirty="0">
                  <a:solidFill>
                    <a:srgbClr val="C00000"/>
                  </a:solidFill>
                  <a:latin typeface="Verdana" pitchFamily="34" charset="0"/>
                </a:rPr>
                <a:t>25</a:t>
              </a:r>
              <a:r>
                <a:rPr lang="en-US" dirty="0">
                  <a:solidFill>
                    <a:schemeClr val="accent4"/>
                  </a:solidFill>
                  <a:latin typeface="Verdana" pitchFamily="34" charset="0"/>
                </a:rPr>
                <a:t>	20       </a:t>
              </a:r>
              <a:r>
                <a:rPr lang="en-US" b="1" dirty="0">
                  <a:solidFill>
                    <a:srgbClr val="C00000"/>
                  </a:solidFill>
                  <a:latin typeface="Verdana" pitchFamily="34" charset="0"/>
                </a:rPr>
                <a:t>29</a:t>
              </a:r>
            </a:p>
            <a:p>
              <a:pPr>
                <a:tabLst>
                  <a:tab pos="1828800" algn="l"/>
                  <a:tab pos="3657600" algn="l"/>
                  <a:tab pos="5370513" algn="l"/>
                  <a:tab pos="7256463" algn="l"/>
                </a:tabLst>
              </a:pPr>
              <a:endParaRPr lang="en-US" dirty="0">
                <a:solidFill>
                  <a:schemeClr val="accent4"/>
                </a:solidFill>
                <a:latin typeface="Verdana" pitchFamily="34" charset="0"/>
              </a:endParaRPr>
            </a:p>
            <a:p>
              <a:pPr>
                <a:tabLst>
                  <a:tab pos="1828800" algn="l"/>
                  <a:tab pos="3657600" algn="l"/>
                  <a:tab pos="5370513" algn="l"/>
                  <a:tab pos="7256463" algn="l"/>
                </a:tabLst>
              </a:pPr>
              <a:r>
                <a:rPr lang="en-US" b="1" dirty="0">
                  <a:solidFill>
                    <a:schemeClr val="accent4"/>
                  </a:solidFill>
                  <a:latin typeface="Verdana" pitchFamily="34" charset="0"/>
                </a:rPr>
                <a:t>Defoliated</a:t>
              </a:r>
              <a:r>
                <a:rPr lang="en-US" dirty="0">
                  <a:solidFill>
                    <a:schemeClr val="accent4"/>
                  </a:solidFill>
                  <a:latin typeface="Verdana" pitchFamily="34" charset="0"/>
                </a:rPr>
                <a:t>	       38	  20        </a:t>
              </a:r>
              <a:r>
                <a:rPr lang="en-US" b="1" dirty="0">
                  <a:solidFill>
                    <a:srgbClr val="C00000"/>
                  </a:solidFill>
                  <a:latin typeface="Verdana" pitchFamily="34" charset="0"/>
                </a:rPr>
                <a:t>53</a:t>
              </a:r>
              <a:r>
                <a:rPr lang="en-US" dirty="0">
                  <a:solidFill>
                    <a:schemeClr val="accent4"/>
                  </a:solidFill>
                  <a:latin typeface="Verdana" pitchFamily="34" charset="0"/>
                </a:rPr>
                <a:t>	    8          </a:t>
              </a:r>
              <a:r>
                <a:rPr lang="en-US" b="1" dirty="0">
                  <a:solidFill>
                    <a:srgbClr val="C00000"/>
                  </a:solidFill>
                  <a:latin typeface="Verdana" pitchFamily="34" charset="0"/>
                </a:rPr>
                <a:t>21</a:t>
              </a:r>
              <a:r>
                <a:rPr lang="en-US" dirty="0">
                  <a:solidFill>
                    <a:schemeClr val="accent4"/>
                  </a:solidFill>
                  <a:latin typeface="Verdana" pitchFamily="34" charset="0"/>
                </a:rPr>
                <a:t>		 7       </a:t>
              </a:r>
              <a:r>
                <a:rPr lang="en-US" b="1" dirty="0">
                  <a:solidFill>
                    <a:srgbClr val="C00000"/>
                  </a:solidFill>
                  <a:latin typeface="Verdana" pitchFamily="34" charset="0"/>
                </a:rPr>
                <a:t>18</a:t>
              </a:r>
            </a:p>
          </p:txBody>
        </p:sp>
        <p:sp>
          <p:nvSpPr>
            <p:cNvPr id="21510" name="Line 6"/>
            <p:cNvSpPr>
              <a:spLocks noChangeShapeType="1"/>
            </p:cNvSpPr>
            <p:nvPr/>
          </p:nvSpPr>
          <p:spPr bwMode="auto">
            <a:xfrm>
              <a:off x="3" y="1914"/>
              <a:ext cx="5760" cy="0"/>
            </a:xfrm>
            <a:prstGeom prst="line">
              <a:avLst/>
            </a:prstGeom>
            <a:noFill/>
            <a:ln w="9525">
              <a:solidFill>
                <a:schemeClr val="bg1"/>
              </a:solidFill>
              <a:round/>
              <a:headEnd/>
              <a:tailEnd/>
            </a:ln>
          </p:spPr>
          <p:txBody>
            <a:bodyPr/>
            <a:lstStyle/>
            <a:p>
              <a:endParaRPr lang="en-US"/>
            </a:p>
          </p:txBody>
        </p:sp>
        <p:sp>
          <p:nvSpPr>
            <p:cNvPr id="21511" name="Line 7"/>
            <p:cNvSpPr>
              <a:spLocks noChangeShapeType="1"/>
            </p:cNvSpPr>
            <p:nvPr/>
          </p:nvSpPr>
          <p:spPr bwMode="auto">
            <a:xfrm>
              <a:off x="0" y="2433"/>
              <a:ext cx="5760" cy="0"/>
            </a:xfrm>
            <a:prstGeom prst="line">
              <a:avLst/>
            </a:prstGeom>
            <a:noFill/>
            <a:ln w="9525">
              <a:solidFill>
                <a:schemeClr val="bg1"/>
              </a:solidFill>
              <a:round/>
              <a:headEnd/>
              <a:tailEnd/>
            </a:ln>
          </p:spPr>
          <p:txBody>
            <a:bodyPr/>
            <a:lstStyle/>
            <a:p>
              <a:endParaRPr lang="en-US"/>
            </a:p>
          </p:txBody>
        </p:sp>
        <p:sp>
          <p:nvSpPr>
            <p:cNvPr id="21512" name="Line 8"/>
            <p:cNvSpPr>
              <a:spLocks noChangeShapeType="1"/>
            </p:cNvSpPr>
            <p:nvPr/>
          </p:nvSpPr>
          <p:spPr bwMode="auto">
            <a:xfrm>
              <a:off x="-3" y="3123"/>
              <a:ext cx="5760" cy="0"/>
            </a:xfrm>
            <a:prstGeom prst="line">
              <a:avLst/>
            </a:prstGeom>
            <a:noFill/>
            <a:ln w="9525">
              <a:solidFill>
                <a:schemeClr val="bg1"/>
              </a:solidFill>
              <a:round/>
              <a:headEnd/>
              <a:tailEnd/>
            </a:ln>
          </p:spPr>
          <p:txBody>
            <a:bodyPr/>
            <a:lstStyle/>
            <a:p>
              <a:endParaRPr lang="en-US"/>
            </a:p>
          </p:txBody>
        </p:sp>
        <p:sp>
          <p:nvSpPr>
            <p:cNvPr id="21513" name="Text Box 9"/>
            <p:cNvSpPr txBox="1">
              <a:spLocks noChangeArrowheads="1"/>
            </p:cNvSpPr>
            <p:nvPr/>
          </p:nvSpPr>
          <p:spPr bwMode="auto">
            <a:xfrm>
              <a:off x="2349" y="3838"/>
              <a:ext cx="4464" cy="194"/>
            </a:xfrm>
            <a:prstGeom prst="rect">
              <a:avLst/>
            </a:prstGeom>
            <a:noFill/>
            <a:ln w="9525">
              <a:noFill/>
              <a:miter lim="800000"/>
              <a:headEnd/>
              <a:tailEnd/>
            </a:ln>
          </p:spPr>
          <p:txBody>
            <a:bodyPr wrap="square">
              <a:spAutoFit/>
            </a:bodyPr>
            <a:lstStyle/>
            <a:p>
              <a:r>
                <a:rPr lang="en-US" sz="1400" dirty="0" err="1">
                  <a:solidFill>
                    <a:schemeClr val="bg1">
                      <a:lumMod val="50000"/>
                    </a:schemeClr>
                  </a:solidFill>
                  <a:latin typeface="Verdana" pitchFamily="34" charset="0"/>
                </a:rPr>
                <a:t>Detling</a:t>
              </a:r>
              <a:r>
                <a:rPr lang="en-US" sz="1400" dirty="0">
                  <a:solidFill>
                    <a:schemeClr val="bg1">
                      <a:lumMod val="50000"/>
                    </a:schemeClr>
                  </a:solidFill>
                  <a:latin typeface="Verdana" pitchFamily="34" charset="0"/>
                </a:rPr>
                <a:t>, J. K, M. I. Dyer, and D. T. Winn. 1979. </a:t>
              </a:r>
              <a:r>
                <a:rPr lang="en-US" sz="1400" dirty="0" err="1">
                  <a:solidFill>
                    <a:schemeClr val="bg1">
                      <a:lumMod val="50000"/>
                    </a:schemeClr>
                  </a:solidFill>
                  <a:latin typeface="Verdana" pitchFamily="34" charset="0"/>
                </a:rPr>
                <a:t>Oecologia</a:t>
              </a:r>
              <a:r>
                <a:rPr lang="en-US" sz="1400" dirty="0">
                  <a:solidFill>
                    <a:schemeClr val="bg1">
                      <a:lumMod val="50000"/>
                    </a:schemeClr>
                  </a:solidFill>
                  <a:latin typeface="Verdana" pitchFamily="34" charset="0"/>
                </a:rPr>
                <a:t>. 41:127-134.</a:t>
              </a:r>
            </a:p>
          </p:txBody>
        </p:sp>
      </p:grpSp>
    </p:spTree>
    <p:extLst>
      <p:ext uri="{BB962C8B-B14F-4D97-AF65-F5344CB8AC3E}">
        <p14:creationId xmlns:p14="http://schemas.microsoft.com/office/powerpoint/2010/main" val="4239263011"/>
      </p:ext>
    </p:extLst>
  </p:cSld>
  <p:clrMapOvr>
    <a:masterClrMapping/>
  </p:clrMapOvr>
  <p:transition advTm="6911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1600200"/>
            <a:ext cx="4876800" cy="5257800"/>
          </a:xfrm>
          <a:prstGeom prst="rect">
            <a:avLst/>
          </a:prstGeom>
          <a:noFill/>
          <a:ln w="12700">
            <a:noFill/>
            <a:miter lim="800000"/>
            <a:headEnd/>
            <a:tailEnd/>
          </a:ln>
        </p:spPr>
      </p:pic>
      <p:sp>
        <p:nvSpPr>
          <p:cNvPr id="16388" name="Text Box 9"/>
          <p:cNvSpPr txBox="1">
            <a:spLocks noChangeArrowheads="1"/>
          </p:cNvSpPr>
          <p:nvPr/>
        </p:nvSpPr>
        <p:spPr bwMode="auto">
          <a:xfrm>
            <a:off x="3810001" y="1743075"/>
            <a:ext cx="728663" cy="369888"/>
          </a:xfrm>
          <a:prstGeom prst="rect">
            <a:avLst/>
          </a:prstGeom>
          <a:solidFill>
            <a:srgbClr val="FFFFFF"/>
          </a:solidFill>
          <a:ln w="9525">
            <a:solidFill>
              <a:schemeClr val="tx1"/>
            </a:solidFill>
            <a:miter lim="800000"/>
            <a:headEnd/>
            <a:tailEnd/>
          </a:ln>
        </p:spPr>
        <p:txBody>
          <a:bodyPr wrap="none">
            <a:spAutoFit/>
          </a:bodyPr>
          <a:lstStyle/>
          <a:p>
            <a:r>
              <a:rPr lang="en-US">
                <a:solidFill>
                  <a:srgbClr val="0070C0"/>
                </a:solidFill>
                <a:latin typeface="Verdana" pitchFamily="34" charset="0"/>
              </a:rPr>
              <a:t>50%</a:t>
            </a:r>
          </a:p>
        </p:txBody>
      </p:sp>
      <p:sp>
        <p:nvSpPr>
          <p:cNvPr id="16389" name="Text Box 10"/>
          <p:cNvSpPr txBox="1">
            <a:spLocks noChangeArrowheads="1"/>
          </p:cNvSpPr>
          <p:nvPr/>
        </p:nvSpPr>
        <p:spPr bwMode="auto">
          <a:xfrm>
            <a:off x="5105401" y="1743075"/>
            <a:ext cx="728663" cy="369888"/>
          </a:xfrm>
          <a:prstGeom prst="rect">
            <a:avLst/>
          </a:prstGeom>
          <a:solidFill>
            <a:srgbClr val="FFFFFF"/>
          </a:solidFill>
          <a:ln w="9525">
            <a:solidFill>
              <a:schemeClr val="tx1"/>
            </a:solidFill>
            <a:miter lim="800000"/>
            <a:headEnd/>
            <a:tailEnd/>
          </a:ln>
        </p:spPr>
        <p:txBody>
          <a:bodyPr wrap="none">
            <a:spAutoFit/>
          </a:bodyPr>
          <a:lstStyle/>
          <a:p>
            <a:r>
              <a:rPr lang="en-US">
                <a:solidFill>
                  <a:srgbClr val="0070C0"/>
                </a:solidFill>
                <a:latin typeface="Verdana" pitchFamily="34" charset="0"/>
              </a:rPr>
              <a:t>70%</a:t>
            </a:r>
          </a:p>
        </p:txBody>
      </p:sp>
      <p:sp>
        <p:nvSpPr>
          <p:cNvPr id="16390" name="Text Box 11"/>
          <p:cNvSpPr txBox="1">
            <a:spLocks noChangeArrowheads="1"/>
          </p:cNvSpPr>
          <p:nvPr/>
        </p:nvSpPr>
        <p:spPr bwMode="auto">
          <a:xfrm>
            <a:off x="6324601" y="1743075"/>
            <a:ext cx="728663" cy="369888"/>
          </a:xfrm>
          <a:prstGeom prst="rect">
            <a:avLst/>
          </a:prstGeom>
          <a:solidFill>
            <a:srgbClr val="FFFFFF"/>
          </a:solidFill>
          <a:ln w="9525">
            <a:solidFill>
              <a:schemeClr val="tx1"/>
            </a:solidFill>
            <a:miter lim="800000"/>
            <a:headEnd/>
            <a:tailEnd/>
          </a:ln>
        </p:spPr>
        <p:txBody>
          <a:bodyPr wrap="none">
            <a:spAutoFit/>
          </a:bodyPr>
          <a:lstStyle/>
          <a:p>
            <a:r>
              <a:rPr lang="en-US">
                <a:solidFill>
                  <a:srgbClr val="0070C0"/>
                </a:solidFill>
                <a:latin typeface="Verdana" pitchFamily="34" charset="0"/>
              </a:rPr>
              <a:t>90%</a:t>
            </a:r>
          </a:p>
        </p:txBody>
      </p:sp>
      <p:sp>
        <p:nvSpPr>
          <p:cNvPr id="16391" name="Text Box 11"/>
          <p:cNvSpPr txBox="1">
            <a:spLocks noChangeArrowheads="1"/>
          </p:cNvSpPr>
          <p:nvPr/>
        </p:nvSpPr>
        <p:spPr bwMode="auto">
          <a:xfrm>
            <a:off x="8229600" y="1752600"/>
            <a:ext cx="2160588" cy="369888"/>
          </a:xfrm>
          <a:prstGeom prst="rect">
            <a:avLst/>
          </a:prstGeom>
          <a:solidFill>
            <a:srgbClr val="FFFFFF"/>
          </a:solidFill>
          <a:ln w="9525">
            <a:solidFill>
              <a:schemeClr val="tx1"/>
            </a:solidFill>
            <a:miter lim="800000"/>
            <a:headEnd/>
            <a:tailEnd/>
          </a:ln>
        </p:spPr>
        <p:txBody>
          <a:bodyPr wrap="none">
            <a:spAutoFit/>
          </a:bodyPr>
          <a:lstStyle/>
          <a:p>
            <a:r>
              <a:rPr lang="en-US">
                <a:solidFill>
                  <a:srgbClr val="0070C0"/>
                </a:solidFill>
                <a:latin typeface="Verdana" pitchFamily="34" charset="0"/>
              </a:rPr>
              <a:t>Level of Removal</a:t>
            </a:r>
          </a:p>
        </p:txBody>
      </p:sp>
      <p:cxnSp>
        <p:nvCxnSpPr>
          <p:cNvPr id="16392" name="Straight Arrow Connector 12"/>
          <p:cNvCxnSpPr>
            <a:cxnSpLocks noChangeShapeType="1"/>
          </p:cNvCxnSpPr>
          <p:nvPr/>
        </p:nvCxnSpPr>
        <p:spPr bwMode="auto">
          <a:xfrm rot="10800000">
            <a:off x="7391400" y="1981200"/>
            <a:ext cx="762000" cy="1588"/>
          </a:xfrm>
          <a:prstGeom prst="straightConnector1">
            <a:avLst/>
          </a:prstGeom>
          <a:noFill/>
          <a:ln w="9525" algn="ctr">
            <a:solidFill>
              <a:schemeClr val="tx1"/>
            </a:solidFill>
            <a:round/>
            <a:headEnd/>
            <a:tailEnd type="arrow" w="med" len="med"/>
          </a:ln>
        </p:spPr>
      </p:cxnSp>
      <p:pic>
        <p:nvPicPr>
          <p:cNvPr id="1639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0" y="2667000"/>
            <a:ext cx="2895600" cy="2667000"/>
          </a:xfrm>
          <a:prstGeom prst="rect">
            <a:avLst/>
          </a:prstGeom>
          <a:noFill/>
          <a:ln w="9525">
            <a:noFill/>
            <a:miter lim="800000"/>
            <a:headEnd/>
            <a:tailEnd/>
          </a:ln>
        </p:spPr>
      </p:pic>
      <p:sp>
        <p:nvSpPr>
          <p:cNvPr id="2" name="Title 1">
            <a:extLst>
              <a:ext uri="{FF2B5EF4-FFF2-40B4-BE49-F238E27FC236}">
                <a16:creationId xmlns:a16="http://schemas.microsoft.com/office/drawing/2014/main" id="{64F19C87-94E6-4233-B323-4A3B12C04320}"/>
              </a:ext>
            </a:extLst>
          </p:cNvPr>
          <p:cNvSpPr>
            <a:spLocks noGrp="1"/>
          </p:cNvSpPr>
          <p:nvPr>
            <p:ph type="title"/>
          </p:nvPr>
        </p:nvSpPr>
        <p:spPr/>
        <p:txBody>
          <a:bodyPr/>
          <a:lstStyle/>
          <a:p>
            <a:r>
              <a:rPr lang="en-US" dirty="0"/>
              <a:t>Root Responses to Defoliation</a:t>
            </a:r>
          </a:p>
        </p:txBody>
      </p:sp>
    </p:spTree>
    <p:extLst>
      <p:ext uri="{BB962C8B-B14F-4D97-AF65-F5344CB8AC3E}">
        <p14:creationId xmlns:p14="http://schemas.microsoft.com/office/powerpoint/2010/main" val="2296789246"/>
      </p:ext>
    </p:extLst>
  </p:cSld>
  <p:clrMapOvr>
    <a:masterClrMapping/>
  </p:clrMapOvr>
  <p:transition advTm="8675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1FC3C-1565-49D7-9EE1-3B80B7600712}"/>
              </a:ext>
            </a:extLst>
          </p:cNvPr>
          <p:cNvSpPr>
            <a:spLocks noGrp="1"/>
          </p:cNvSpPr>
          <p:nvPr>
            <p:ph type="title"/>
          </p:nvPr>
        </p:nvSpPr>
        <p:spPr/>
        <p:txBody>
          <a:bodyPr/>
          <a:lstStyle/>
          <a:p>
            <a:r>
              <a:rPr lang="en-US" dirty="0"/>
              <a:t>Root Responses to Defoliation</a:t>
            </a:r>
          </a:p>
        </p:txBody>
      </p:sp>
      <p:sp>
        <p:nvSpPr>
          <p:cNvPr id="23555" name="Rectangle 3"/>
          <p:cNvSpPr>
            <a:spLocks noGrp="1" noChangeArrowheads="1"/>
          </p:cNvSpPr>
          <p:nvPr>
            <p:ph type="body" idx="4294967295"/>
          </p:nvPr>
        </p:nvSpPr>
        <p:spPr>
          <a:xfrm>
            <a:off x="1714500" y="2057400"/>
            <a:ext cx="8763000" cy="4022725"/>
          </a:xfrm>
        </p:spPr>
        <p:txBody>
          <a:bodyPr>
            <a:normAutofit/>
          </a:bodyPr>
          <a:lstStyle/>
          <a:p>
            <a:pPr eaLnBrk="1" hangingPunct="1"/>
            <a:r>
              <a:rPr lang="en-US" sz="3200" dirty="0">
                <a:latin typeface="Calibri" pitchFamily="34" charset="0"/>
              </a:rPr>
              <a:t>Root growth decreases as defoliation removes greater than 50% of the plant leaf area.</a:t>
            </a:r>
          </a:p>
          <a:p>
            <a:pPr eaLnBrk="1" hangingPunct="1"/>
            <a:r>
              <a:rPr lang="en-US" sz="3200" dirty="0">
                <a:latin typeface="Calibri" pitchFamily="34" charset="0"/>
              </a:rPr>
              <a:t>Frequency of defoliation interacts with defoliation intensity to determine the total effect of defoliation on root growth.</a:t>
            </a:r>
          </a:p>
          <a:p>
            <a:pPr lvl="1" eaLnBrk="1" hangingPunct="1"/>
            <a:r>
              <a:rPr lang="en-US" sz="2800" dirty="0">
                <a:latin typeface="Calibri" pitchFamily="34" charset="0"/>
              </a:rPr>
              <a:t>The more intense the defoliation, the greater the effect of frequency of defoliation.</a:t>
            </a:r>
          </a:p>
        </p:txBody>
      </p:sp>
    </p:spTree>
    <p:extLst>
      <p:ext uri="{BB962C8B-B14F-4D97-AF65-F5344CB8AC3E}">
        <p14:creationId xmlns:p14="http://schemas.microsoft.com/office/powerpoint/2010/main" val="2541658210"/>
      </p:ext>
    </p:extLst>
  </p:cSld>
  <p:clrMapOvr>
    <a:masterClrMapping/>
  </p:clrMapOvr>
  <p:transition advTm="5285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EEBC-9027-4276-8035-E0ECC3496C79}"/>
              </a:ext>
            </a:extLst>
          </p:cNvPr>
          <p:cNvSpPr>
            <a:spLocks noGrp="1"/>
          </p:cNvSpPr>
          <p:nvPr>
            <p:ph type="title"/>
          </p:nvPr>
        </p:nvSpPr>
        <p:spPr/>
        <p:txBody>
          <a:bodyPr/>
          <a:lstStyle/>
          <a:p>
            <a:r>
              <a:rPr lang="en-US" dirty="0"/>
              <a:t>Effects of Grazing on Plants</a:t>
            </a:r>
          </a:p>
        </p:txBody>
      </p:sp>
      <p:sp>
        <p:nvSpPr>
          <p:cNvPr id="19459" name="Rectangle 3"/>
          <p:cNvSpPr>
            <a:spLocks noGrp="1" noChangeArrowheads="1"/>
          </p:cNvSpPr>
          <p:nvPr>
            <p:ph type="body" idx="4294967295"/>
          </p:nvPr>
        </p:nvSpPr>
        <p:spPr>
          <a:xfrm>
            <a:off x="1219200" y="1792471"/>
            <a:ext cx="10471522" cy="4554537"/>
          </a:xfrm>
        </p:spPr>
        <p:txBody>
          <a:bodyPr>
            <a:noAutofit/>
          </a:bodyPr>
          <a:lstStyle/>
          <a:p>
            <a:pPr marL="0" indent="0">
              <a:lnSpc>
                <a:spcPct val="80000"/>
              </a:lnSpc>
              <a:spcBef>
                <a:spcPts val="0"/>
              </a:spcBef>
              <a:spcAft>
                <a:spcPts val="1200"/>
              </a:spcAft>
              <a:buNone/>
            </a:pPr>
            <a:r>
              <a:rPr lang="en-US" dirty="0">
                <a:latin typeface="Calibri" pitchFamily="34" charset="0"/>
              </a:rPr>
              <a:t>Removal of </a:t>
            </a:r>
            <a:r>
              <a:rPr lang="en-US" b="1" dirty="0">
                <a:latin typeface="Calibri" pitchFamily="34" charset="0"/>
              </a:rPr>
              <a:t>photosynthetic tissues</a:t>
            </a:r>
            <a:r>
              <a:rPr lang="en-US" dirty="0">
                <a:latin typeface="Calibri" pitchFamily="34" charset="0"/>
              </a:rPr>
              <a:t> reduces a plant’s ability to assimilate energy.</a:t>
            </a:r>
          </a:p>
          <a:p>
            <a:pPr marL="0" indent="0">
              <a:lnSpc>
                <a:spcPct val="80000"/>
              </a:lnSpc>
              <a:spcBef>
                <a:spcPts val="0"/>
              </a:spcBef>
              <a:spcAft>
                <a:spcPts val="1200"/>
              </a:spcAft>
              <a:buNone/>
            </a:pPr>
            <a:r>
              <a:rPr lang="en-US" dirty="0">
                <a:latin typeface="Calibri" pitchFamily="34" charset="0"/>
              </a:rPr>
              <a:t>Removal of </a:t>
            </a:r>
            <a:r>
              <a:rPr lang="en-US" b="1" dirty="0">
                <a:latin typeface="Calibri" pitchFamily="34" charset="0"/>
              </a:rPr>
              <a:t>meristems</a:t>
            </a:r>
            <a:r>
              <a:rPr lang="en-US" dirty="0">
                <a:latin typeface="Calibri" pitchFamily="34" charset="0"/>
              </a:rPr>
              <a:t> delays or stops growth.</a:t>
            </a:r>
          </a:p>
          <a:p>
            <a:pPr marL="0" indent="0">
              <a:lnSpc>
                <a:spcPct val="80000"/>
              </a:lnSpc>
              <a:spcBef>
                <a:spcPts val="0"/>
              </a:spcBef>
              <a:spcAft>
                <a:spcPts val="1200"/>
              </a:spcAft>
              <a:buNone/>
            </a:pPr>
            <a:r>
              <a:rPr lang="en-US" dirty="0">
                <a:latin typeface="Calibri" pitchFamily="34" charset="0"/>
              </a:rPr>
              <a:t>Removal of reproduce </a:t>
            </a:r>
            <a:r>
              <a:rPr lang="en-US" b="1" dirty="0">
                <a:latin typeface="Calibri" pitchFamily="34" charset="0"/>
              </a:rPr>
              <a:t>flowers &amp; seeds</a:t>
            </a:r>
            <a:r>
              <a:rPr lang="en-US" dirty="0">
                <a:latin typeface="Calibri" pitchFamily="34" charset="0"/>
              </a:rPr>
              <a:t> reduces a plant’s ability to produce new individuals.</a:t>
            </a:r>
          </a:p>
          <a:p>
            <a:pPr marL="533400" indent="-533400">
              <a:lnSpc>
                <a:spcPct val="80000"/>
              </a:lnSpc>
              <a:spcBef>
                <a:spcPts val="0"/>
              </a:spcBef>
              <a:spcAft>
                <a:spcPts val="1200"/>
              </a:spcAft>
              <a:buNone/>
            </a:pPr>
            <a:r>
              <a:rPr lang="en-US" dirty="0">
                <a:solidFill>
                  <a:schemeClr val="accent2"/>
                </a:solidFill>
                <a:latin typeface="Calibri" pitchFamily="34" charset="0"/>
              </a:rPr>
              <a:t>But remember:</a:t>
            </a:r>
          </a:p>
          <a:p>
            <a:pPr marL="533400" indent="-533400">
              <a:lnSpc>
                <a:spcPct val="80000"/>
              </a:lnSpc>
              <a:spcBef>
                <a:spcPts val="0"/>
              </a:spcBef>
              <a:spcAft>
                <a:spcPts val="1200"/>
              </a:spcAft>
            </a:pPr>
            <a:r>
              <a:rPr lang="en-US" dirty="0">
                <a:latin typeface="Calibri" pitchFamily="34" charset="0"/>
              </a:rPr>
              <a:t>Grazing is a natural ecological process and overgrazing occurred prior to humans.</a:t>
            </a:r>
          </a:p>
          <a:p>
            <a:pPr marL="533400" indent="-533400">
              <a:lnSpc>
                <a:spcPct val="80000"/>
              </a:lnSpc>
              <a:spcBef>
                <a:spcPts val="0"/>
              </a:spcBef>
              <a:spcAft>
                <a:spcPts val="1200"/>
              </a:spcAft>
            </a:pPr>
            <a:r>
              <a:rPr lang="en-US" dirty="0">
                <a:latin typeface="Calibri" pitchFamily="34" charset="0"/>
              </a:rPr>
              <a:t>Properly managed grazing is a sustainable enterprise, but destructive grazing can occur.</a:t>
            </a:r>
          </a:p>
        </p:txBody>
      </p:sp>
      <p:sp>
        <p:nvSpPr>
          <p:cNvPr id="4" name="TextBox 3"/>
          <p:cNvSpPr txBox="1"/>
          <p:nvPr/>
        </p:nvSpPr>
        <p:spPr>
          <a:xfrm>
            <a:off x="6934200" y="6402120"/>
            <a:ext cx="4634602" cy="338554"/>
          </a:xfrm>
          <a:prstGeom prst="rect">
            <a:avLst/>
          </a:prstGeom>
          <a:noFill/>
        </p:spPr>
        <p:txBody>
          <a:bodyPr wrap="none" rtlCol="0">
            <a:spAutoFit/>
          </a:bodyPr>
          <a:lstStyle/>
          <a:p>
            <a:r>
              <a:rPr lang="en-US" sz="1600"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Dr. Mort Kothmann – Texas A&amp;M University</a:t>
            </a:r>
          </a:p>
        </p:txBody>
      </p:sp>
    </p:spTree>
    <p:extLst>
      <p:ext uri="{BB962C8B-B14F-4D97-AF65-F5344CB8AC3E}">
        <p14:creationId xmlns:p14="http://schemas.microsoft.com/office/powerpoint/2010/main" val="2022456173"/>
      </p:ext>
    </p:extLst>
  </p:cSld>
  <p:clrMapOvr>
    <a:masterClrMapping/>
  </p:clrMapOvr>
  <p:transition advTm="9125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2057401" y="1828800"/>
            <a:ext cx="8001000" cy="4724401"/>
            <a:chOff x="533399" y="1590675"/>
            <a:chExt cx="8305801" cy="4962525"/>
          </a:xfrm>
        </p:grpSpPr>
        <p:grpSp>
          <p:nvGrpSpPr>
            <p:cNvPr id="3" name="Group 17"/>
            <p:cNvGrpSpPr>
              <a:grpSpLocks/>
            </p:cNvGrpSpPr>
            <p:nvPr/>
          </p:nvGrpSpPr>
          <p:grpSpPr bwMode="auto">
            <a:xfrm>
              <a:off x="533399" y="1590675"/>
              <a:ext cx="8305801" cy="4962525"/>
              <a:chOff x="280" y="1242"/>
              <a:chExt cx="5199" cy="3030"/>
            </a:xfrm>
          </p:grpSpPr>
          <p:pic>
            <p:nvPicPr>
              <p:cNvPr id="4100" name="Picture 15" descr="Picture2"/>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0" y="1242"/>
                <a:ext cx="5199" cy="3030"/>
              </a:xfrm>
              <a:prstGeom prst="rect">
                <a:avLst/>
              </a:prstGeom>
              <a:noFill/>
              <a:ln w="9525">
                <a:noFill/>
                <a:miter lim="800000"/>
                <a:headEnd/>
                <a:tailEnd/>
              </a:ln>
            </p:spPr>
          </p:pic>
          <p:sp>
            <p:nvSpPr>
              <p:cNvPr id="4101" name="Text Box 6"/>
              <p:cNvSpPr txBox="1">
                <a:spLocks noChangeArrowheads="1"/>
              </p:cNvSpPr>
              <p:nvPr/>
            </p:nvSpPr>
            <p:spPr bwMode="auto">
              <a:xfrm>
                <a:off x="2093" y="1465"/>
                <a:ext cx="1549" cy="413"/>
              </a:xfrm>
              <a:prstGeom prst="rect">
                <a:avLst/>
              </a:prstGeom>
              <a:noFill/>
              <a:ln w="9525">
                <a:noFill/>
                <a:miter lim="800000"/>
                <a:headEnd/>
                <a:tailEnd/>
              </a:ln>
            </p:spPr>
            <p:txBody>
              <a:bodyPr>
                <a:spAutoFit/>
              </a:bodyPr>
              <a:lstStyle/>
              <a:p>
                <a:pPr algn="ctr"/>
                <a:r>
                  <a:rPr lang="en-US" sz="1400" b="1">
                    <a:latin typeface="Verdana" pitchFamily="34" charset="0"/>
                  </a:rPr>
                  <a:t>Grazing Resistance</a:t>
                </a:r>
              </a:p>
              <a:p>
                <a:pPr algn="ctr"/>
                <a:r>
                  <a:rPr lang="en-US" sz="1200" i="1">
                    <a:latin typeface="Verdana" pitchFamily="34" charset="0"/>
                  </a:rPr>
                  <a:t>(Mechanisms enabling plants to survive in grazed systems)</a:t>
                </a:r>
              </a:p>
            </p:txBody>
          </p:sp>
          <p:sp>
            <p:nvSpPr>
              <p:cNvPr id="4102" name="Text Box 7"/>
              <p:cNvSpPr txBox="1">
                <a:spLocks noChangeArrowheads="1"/>
              </p:cNvSpPr>
              <p:nvPr/>
            </p:nvSpPr>
            <p:spPr bwMode="auto">
              <a:xfrm>
                <a:off x="839" y="2739"/>
                <a:ext cx="1430" cy="446"/>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Avoidance</a:t>
                </a:r>
              </a:p>
              <a:p>
                <a:pPr algn="ctr"/>
                <a:r>
                  <a:rPr lang="en-US" sz="1200" i="1" dirty="0">
                    <a:latin typeface="Verdana" pitchFamily="34" charset="0"/>
                  </a:rPr>
                  <a:t>(Mechanisms that reduce the probability of grazing)</a:t>
                </a:r>
              </a:p>
            </p:txBody>
          </p:sp>
          <p:sp>
            <p:nvSpPr>
              <p:cNvPr id="4103" name="Text Box 8"/>
              <p:cNvSpPr txBox="1">
                <a:spLocks noChangeArrowheads="1"/>
              </p:cNvSpPr>
              <p:nvPr/>
            </p:nvSpPr>
            <p:spPr bwMode="auto">
              <a:xfrm>
                <a:off x="3492" y="2736"/>
                <a:ext cx="1430" cy="432"/>
              </a:xfrm>
              <a:prstGeom prst="rect">
                <a:avLst/>
              </a:prstGeom>
              <a:noFill/>
              <a:ln w="9525">
                <a:noFill/>
                <a:miter lim="800000"/>
                <a:headEnd/>
                <a:tailEnd/>
              </a:ln>
            </p:spPr>
            <p:txBody>
              <a:bodyPr>
                <a:spAutoFit/>
              </a:bodyPr>
              <a:lstStyle/>
              <a:p>
                <a:pPr algn="ctr"/>
                <a:r>
                  <a:rPr lang="en-US" sz="1600" b="1" dirty="0">
                    <a:solidFill>
                      <a:srgbClr val="C00000"/>
                    </a:solidFill>
                    <a:latin typeface="Verdana" pitchFamily="34" charset="0"/>
                  </a:rPr>
                  <a:t>Tolerance</a:t>
                </a:r>
              </a:p>
              <a:p>
                <a:pPr algn="ctr"/>
                <a:r>
                  <a:rPr lang="en-US" sz="1200" i="1" dirty="0">
                    <a:latin typeface="Verdana" pitchFamily="34" charset="0"/>
                  </a:rPr>
                  <a:t>(Mechanisms that increase growth following grazing)</a:t>
                </a:r>
              </a:p>
            </p:txBody>
          </p:sp>
          <p:sp>
            <p:nvSpPr>
              <p:cNvPr id="4104" name="Text Box 9"/>
              <p:cNvSpPr txBox="1">
                <a:spLocks noChangeArrowheads="1"/>
              </p:cNvSpPr>
              <p:nvPr/>
            </p:nvSpPr>
            <p:spPr bwMode="auto">
              <a:xfrm>
                <a:off x="355" y="3755"/>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5" name="Text Box 10"/>
              <p:cNvSpPr txBox="1">
                <a:spLocks noChangeArrowheads="1"/>
              </p:cNvSpPr>
              <p:nvPr/>
            </p:nvSpPr>
            <p:spPr bwMode="auto">
              <a:xfrm>
                <a:off x="1815" y="3761"/>
                <a:ext cx="973" cy="282"/>
              </a:xfrm>
              <a:prstGeom prst="rect">
                <a:avLst/>
              </a:prstGeom>
              <a:noFill/>
              <a:ln w="9525">
                <a:noFill/>
                <a:miter lim="800000"/>
                <a:headEnd/>
                <a:tailEnd/>
              </a:ln>
            </p:spPr>
            <p:txBody>
              <a:bodyPr>
                <a:spAutoFit/>
              </a:bodyPr>
              <a:lstStyle/>
              <a:p>
                <a:pPr algn="ctr"/>
                <a:r>
                  <a:rPr lang="en-US" sz="1200" i="1">
                    <a:latin typeface="Verdana" pitchFamily="34" charset="0"/>
                  </a:rPr>
                  <a:t>Biochemical</a:t>
                </a:r>
              </a:p>
              <a:p>
                <a:pPr algn="ctr"/>
                <a:r>
                  <a:rPr lang="en-US" sz="1200" i="1">
                    <a:latin typeface="Verdana" pitchFamily="34" charset="0"/>
                  </a:rPr>
                  <a:t>Compounds</a:t>
                </a:r>
              </a:p>
            </p:txBody>
          </p:sp>
          <p:sp>
            <p:nvSpPr>
              <p:cNvPr id="4106" name="Text Box 11"/>
              <p:cNvSpPr txBox="1">
                <a:spLocks noChangeArrowheads="1"/>
              </p:cNvSpPr>
              <p:nvPr/>
            </p:nvSpPr>
            <p:spPr bwMode="auto">
              <a:xfrm>
                <a:off x="2995" y="3761"/>
                <a:ext cx="973" cy="282"/>
              </a:xfrm>
              <a:prstGeom prst="rect">
                <a:avLst/>
              </a:prstGeom>
              <a:noFill/>
              <a:ln w="9525">
                <a:noFill/>
                <a:miter lim="800000"/>
                <a:headEnd/>
                <a:tailEnd/>
              </a:ln>
            </p:spPr>
            <p:txBody>
              <a:bodyPr>
                <a:spAutoFit/>
              </a:bodyPr>
              <a:lstStyle/>
              <a:p>
                <a:pPr algn="ctr"/>
                <a:r>
                  <a:rPr lang="en-US" sz="1200" i="1">
                    <a:latin typeface="Verdana" pitchFamily="34" charset="0"/>
                  </a:rPr>
                  <a:t>Morphological</a:t>
                </a:r>
              </a:p>
              <a:p>
                <a:pPr algn="ctr"/>
                <a:r>
                  <a:rPr lang="en-US" sz="1200" i="1">
                    <a:latin typeface="Verdana" pitchFamily="34" charset="0"/>
                  </a:rPr>
                  <a:t>Characteristics</a:t>
                </a:r>
              </a:p>
            </p:txBody>
          </p:sp>
          <p:sp>
            <p:nvSpPr>
              <p:cNvPr id="4107" name="Text Box 12"/>
              <p:cNvSpPr txBox="1">
                <a:spLocks noChangeArrowheads="1"/>
              </p:cNvSpPr>
              <p:nvPr/>
            </p:nvSpPr>
            <p:spPr bwMode="auto">
              <a:xfrm>
                <a:off x="4454" y="3745"/>
                <a:ext cx="973" cy="282"/>
              </a:xfrm>
              <a:prstGeom prst="rect">
                <a:avLst/>
              </a:prstGeom>
              <a:noFill/>
              <a:ln w="9525">
                <a:noFill/>
                <a:miter lim="800000"/>
                <a:headEnd/>
                <a:tailEnd/>
              </a:ln>
            </p:spPr>
            <p:txBody>
              <a:bodyPr>
                <a:spAutoFit/>
              </a:bodyPr>
              <a:lstStyle/>
              <a:p>
                <a:pPr algn="ctr"/>
                <a:r>
                  <a:rPr lang="en-US" sz="1200" i="1">
                    <a:latin typeface="Verdana" pitchFamily="34" charset="0"/>
                  </a:rPr>
                  <a:t>Physiological</a:t>
                </a:r>
              </a:p>
              <a:p>
                <a:pPr algn="ctr"/>
                <a:r>
                  <a:rPr lang="en-US" sz="1200" i="1">
                    <a:latin typeface="Verdana" pitchFamily="34" charset="0"/>
                  </a:rPr>
                  <a:t>Characteristics</a:t>
                </a:r>
              </a:p>
            </p:txBody>
          </p:sp>
        </p:grpSp>
        <p:sp>
          <p:nvSpPr>
            <p:cNvPr id="12" name="Oval 11"/>
            <p:cNvSpPr/>
            <p:nvPr/>
          </p:nvSpPr>
          <p:spPr bwMode="auto">
            <a:xfrm>
              <a:off x="1676400" y="399288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sp>
          <p:nvSpPr>
            <p:cNvPr id="13" name="Oval 12"/>
            <p:cNvSpPr/>
            <p:nvPr/>
          </p:nvSpPr>
          <p:spPr bwMode="auto">
            <a:xfrm>
              <a:off x="6019800" y="3977640"/>
              <a:ext cx="1752600" cy="381000"/>
            </a:xfrm>
            <a:prstGeom prst="ellipse">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grpSp>
      <p:sp>
        <p:nvSpPr>
          <p:cNvPr id="4" name="Title 3">
            <a:extLst>
              <a:ext uri="{FF2B5EF4-FFF2-40B4-BE49-F238E27FC236}">
                <a16:creationId xmlns:a16="http://schemas.microsoft.com/office/drawing/2014/main" id="{293D4312-147F-45EC-AE4A-85B3899DEA20}"/>
              </a:ext>
            </a:extLst>
          </p:cNvPr>
          <p:cNvSpPr>
            <a:spLocks noGrp="1"/>
          </p:cNvSpPr>
          <p:nvPr>
            <p:ph type="title"/>
          </p:nvPr>
        </p:nvSpPr>
        <p:spPr/>
        <p:txBody>
          <a:bodyPr/>
          <a:lstStyle/>
          <a:p>
            <a:r>
              <a:rPr lang="en-US" dirty="0">
                <a:latin typeface="+mn-lt"/>
              </a:rPr>
              <a:t>Plants Tolerate Grazing </a:t>
            </a:r>
          </a:p>
        </p:txBody>
      </p:sp>
    </p:spTree>
    <p:extLst>
      <p:ext uri="{BB962C8B-B14F-4D97-AF65-F5344CB8AC3E}">
        <p14:creationId xmlns:p14="http://schemas.microsoft.com/office/powerpoint/2010/main" val="2987555247"/>
      </p:ext>
    </p:extLst>
  </p:cSld>
  <p:clrMapOvr>
    <a:masterClrMapping/>
  </p:clrMapOvr>
  <p:transition advTm="1104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D580-A7B3-413A-AB96-1757EBA4BAB2}"/>
              </a:ext>
            </a:extLst>
          </p:cNvPr>
          <p:cNvSpPr>
            <a:spLocks noGrp="1"/>
          </p:cNvSpPr>
          <p:nvPr>
            <p:ph type="title"/>
          </p:nvPr>
        </p:nvSpPr>
        <p:spPr/>
        <p:txBody>
          <a:bodyPr/>
          <a:lstStyle/>
          <a:p>
            <a:r>
              <a:rPr lang="en-US" dirty="0"/>
              <a:t>SUMMARY</a:t>
            </a:r>
          </a:p>
        </p:txBody>
      </p:sp>
      <p:sp>
        <p:nvSpPr>
          <p:cNvPr id="5123" name="Rectangle 3"/>
          <p:cNvSpPr>
            <a:spLocks noGrp="1"/>
          </p:cNvSpPr>
          <p:nvPr>
            <p:ph type="body" idx="4294967295"/>
          </p:nvPr>
        </p:nvSpPr>
        <p:spPr>
          <a:xfrm>
            <a:off x="2133600" y="1846263"/>
            <a:ext cx="10058400" cy="4022725"/>
          </a:xfrm>
        </p:spPr>
        <p:txBody>
          <a:bodyPr/>
          <a:lstStyle/>
          <a:p>
            <a:pPr>
              <a:spcBef>
                <a:spcPts val="300"/>
              </a:spcBef>
            </a:pPr>
            <a:r>
              <a:rPr lang="en-US" sz="3600" dirty="0">
                <a:latin typeface="Calibri" pitchFamily="34" charset="0"/>
              </a:rPr>
              <a:t>Plant Morphology </a:t>
            </a:r>
          </a:p>
          <a:p>
            <a:pPr lvl="1">
              <a:spcBef>
                <a:spcPts val="300"/>
              </a:spcBef>
            </a:pPr>
            <a:r>
              <a:rPr lang="en-US" sz="3200" dirty="0">
                <a:latin typeface="Calibri" pitchFamily="34" charset="0"/>
              </a:rPr>
              <a:t>Affects tolerance &amp; avoidance</a:t>
            </a:r>
          </a:p>
          <a:p>
            <a:pPr>
              <a:spcBef>
                <a:spcPts val="300"/>
              </a:spcBef>
            </a:pPr>
            <a:endParaRPr lang="en-US" sz="3600" dirty="0">
              <a:latin typeface="Calibri" pitchFamily="34" charset="0"/>
            </a:endParaRPr>
          </a:p>
          <a:p>
            <a:pPr>
              <a:spcBef>
                <a:spcPts val="300"/>
              </a:spcBef>
            </a:pPr>
            <a:r>
              <a:rPr lang="en-US" sz="3600" dirty="0">
                <a:latin typeface="Calibri" pitchFamily="34" charset="0"/>
              </a:rPr>
              <a:t>Plant Physiology</a:t>
            </a:r>
          </a:p>
          <a:p>
            <a:pPr lvl="1">
              <a:spcBef>
                <a:spcPts val="300"/>
              </a:spcBef>
            </a:pPr>
            <a:r>
              <a:rPr lang="en-US" sz="3200" dirty="0">
                <a:latin typeface="Calibri" pitchFamily="34" charset="0"/>
              </a:rPr>
              <a:t>Affects tolerance &amp; avoidance</a:t>
            </a:r>
          </a:p>
          <a:p>
            <a:endParaRPr lang="en-US" dirty="0">
              <a:latin typeface="Calibri" pitchFamily="34" charset="0"/>
            </a:endParaRPr>
          </a:p>
          <a:p>
            <a:endParaRPr lang="en-US" dirty="0">
              <a:latin typeface="Calibri" pitchFamily="34" charset="0"/>
            </a:endParaRPr>
          </a:p>
        </p:txBody>
      </p:sp>
    </p:spTree>
    <p:custDataLst>
      <p:tags r:id="rId1"/>
    </p:custDataLst>
    <p:extLst>
      <p:ext uri="{BB962C8B-B14F-4D97-AF65-F5344CB8AC3E}">
        <p14:creationId xmlns:p14="http://schemas.microsoft.com/office/powerpoint/2010/main" val="3006101327"/>
      </p:ext>
    </p:extLst>
  </p:cSld>
  <p:clrMapOvr>
    <a:masterClrMapping/>
  </p:clrMapOvr>
  <p:transition advTm="512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2"/>
</p:tagLst>
</file>

<file path=ppt/tags/tag2.xml><?xml version="1.0" encoding="utf-8"?>
<p:tagLst xmlns:a="http://schemas.openxmlformats.org/drawingml/2006/main" xmlns:r="http://schemas.openxmlformats.org/officeDocument/2006/relationships" xmlns:p="http://schemas.openxmlformats.org/presentationml/2006/main">
  <p:tag name="TIMING" val="|43.6|2.2"/>
</p:tagLst>
</file>

<file path=ppt/theme/theme1.xml><?xml version="1.0" encoding="utf-8"?>
<a:theme xmlns:a="http://schemas.openxmlformats.org/drawingml/2006/main" name="Retrospect">
  <a:themeElements>
    <a:clrScheme name="Custom 1">
      <a:dk1>
        <a:sysClr val="windowText" lastClr="000000"/>
      </a:dk1>
      <a:lt1>
        <a:sysClr val="window" lastClr="FFFFFF"/>
      </a:lt1>
      <a:dk2>
        <a:srgbClr val="455F51"/>
      </a:dk2>
      <a:lt2>
        <a:srgbClr val="E2DFCC"/>
      </a:lt2>
      <a:accent1>
        <a:srgbClr val="4C661A"/>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2167</TotalTime>
  <Words>1076</Words>
  <Application>Microsoft Office PowerPoint</Application>
  <PresentationFormat>Widescreen</PresentationFormat>
  <Paragraphs>184</Paragraphs>
  <Slides>18</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Calisto MT</vt:lpstr>
      <vt:lpstr>Courier New</vt:lpstr>
      <vt:lpstr>Times New Roman</vt:lpstr>
      <vt:lpstr>Verdana</vt:lpstr>
      <vt:lpstr>Retrospect</vt:lpstr>
      <vt:lpstr>How Plants Respond to Grazing</vt:lpstr>
      <vt:lpstr>Grazing Resistance</vt:lpstr>
      <vt:lpstr>Plants Avoid Grazing - MORPHOLOGICAL</vt:lpstr>
      <vt:lpstr>Plants Avoid Grazing - MORPHOLOGICAL</vt:lpstr>
      <vt:lpstr>Plants Avoid Grazing - MORPHOLOGICAL</vt:lpstr>
      <vt:lpstr>Plants Avoid Grazing - MORPHOLOGICAL</vt:lpstr>
      <vt:lpstr>Plants Avoid Grazing - MORPHOLOGICAL</vt:lpstr>
      <vt:lpstr>Plants Avoid Grazing - MORPHOLOGICAL</vt:lpstr>
      <vt:lpstr>Plants Avoid Grazing - BIOCHEMICAL</vt:lpstr>
      <vt:lpstr>Plants Tolerate Grazing </vt:lpstr>
      <vt:lpstr>Plants Tolerate Grazing - MORPHOLOGICAL</vt:lpstr>
      <vt:lpstr>Plants Tolerate Grazing - PHYSIOLOGICAL</vt:lpstr>
      <vt:lpstr>Resource Allocation</vt:lpstr>
      <vt:lpstr>Root Responses to Defoliation</vt:lpstr>
      <vt:lpstr>Root Responses to Defoliation</vt:lpstr>
      <vt:lpstr>Effects of Grazing on Plants</vt:lpstr>
      <vt:lpstr>Plants Tolerate Grazing </vt:lpstr>
      <vt:lpstr>SUMMARY</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Launchbaugh, Karen (klaunchb@uidaho.edu)</cp:lastModifiedBy>
  <cp:revision>117</cp:revision>
  <dcterms:created xsi:type="dcterms:W3CDTF">2007-07-05T17:17:36Z</dcterms:created>
  <dcterms:modified xsi:type="dcterms:W3CDTF">2018-01-22T23:17:33Z</dcterms:modified>
</cp:coreProperties>
</file>