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1"/>
  </p:sldMasterIdLst>
  <p:notesMasterIdLst>
    <p:notesMasterId r:id="rId21"/>
  </p:notesMasterIdLst>
  <p:handoutMasterIdLst>
    <p:handoutMasterId r:id="rId22"/>
  </p:handoutMasterIdLst>
  <p:sldIdLst>
    <p:sldId id="303" r:id="rId2"/>
    <p:sldId id="304" r:id="rId3"/>
    <p:sldId id="305" r:id="rId4"/>
    <p:sldId id="306" r:id="rId5"/>
    <p:sldId id="307" r:id="rId6"/>
    <p:sldId id="308" r:id="rId7"/>
    <p:sldId id="309" r:id="rId8"/>
    <p:sldId id="357" r:id="rId9"/>
    <p:sldId id="312" r:id="rId10"/>
    <p:sldId id="313" r:id="rId11"/>
    <p:sldId id="314" r:id="rId12"/>
    <p:sldId id="315" r:id="rId13"/>
    <p:sldId id="316" r:id="rId14"/>
    <p:sldId id="317" r:id="rId15"/>
    <p:sldId id="358" r:id="rId16"/>
    <p:sldId id="318" r:id="rId17"/>
    <p:sldId id="355" r:id="rId18"/>
    <p:sldId id="356" r:id="rId19"/>
    <p:sldId id="359" r:id="rId20"/>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26838B-9006-40C5-917F-96AAE3F42691}">
          <p14:sldIdLst>
            <p14:sldId id="303"/>
          </p14:sldIdLst>
        </p14:section>
        <p14:section name="Palatability vs Preferences" id="{371336A7-5AAC-49D3-AF31-D93A8763FD17}">
          <p14:sldIdLst>
            <p14:sldId id="304"/>
            <p14:sldId id="305"/>
            <p14:sldId id="306"/>
            <p14:sldId id="307"/>
            <p14:sldId id="308"/>
            <p14:sldId id="309"/>
            <p14:sldId id="357"/>
            <p14:sldId id="312"/>
            <p14:sldId id="313"/>
            <p14:sldId id="314"/>
            <p14:sldId id="315"/>
            <p14:sldId id="316"/>
            <p14:sldId id="317"/>
            <p14:sldId id="358"/>
            <p14:sldId id="318"/>
            <p14:sldId id="355"/>
            <p14:sldId id="356"/>
            <p14:sldId id="35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FFFFFF"/>
    <a:srgbClr val="820000"/>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54" autoAdjust="0"/>
    <p:restoredTop sz="81548" autoAdjust="0"/>
  </p:normalViewPr>
  <p:slideViewPr>
    <p:cSldViewPr>
      <p:cViewPr varScale="1">
        <p:scale>
          <a:sx n="53" d="100"/>
          <a:sy n="53" d="100"/>
        </p:scale>
        <p:origin x="942" y="36"/>
      </p:cViewPr>
      <p:guideLst>
        <p:guide orient="horz" pos="2160"/>
        <p:guide pos="3840"/>
      </p:guideLst>
    </p:cSldViewPr>
  </p:slideViewPr>
  <p:outlineViewPr>
    <p:cViewPr>
      <p:scale>
        <a:sx n="33" d="100"/>
        <a:sy n="33" d="100"/>
      </p:scale>
      <p:origin x="0" y="2772"/>
    </p:cViewPr>
    <p:sldLst>
      <p:sld r:id="rId1" collapse="1"/>
      <p:sld r:id="rId2" collapse="1"/>
      <p:sld r:id="rId3" collapse="1"/>
      <p:sld r:id="rId4" collapse="1"/>
      <p:sld r:id="rId5" collapse="1"/>
    </p:sldLst>
  </p:outlineViewPr>
  <p:notesTextViewPr>
    <p:cViewPr>
      <p:scale>
        <a:sx n="75" d="100"/>
        <a:sy n="75"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slide" Target="slides/slide9.xml"/><Relationship Id="rId1" Type="http://schemas.openxmlformats.org/officeDocument/2006/relationships/slide" Target="slides/slide2.xml"/><Relationship Id="rId5" Type="http://schemas.openxmlformats.org/officeDocument/2006/relationships/slide" Target="slides/slide14.xml"/><Relationship Id="rId4"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87022900763372"/>
          <c:y val="5.2173913043478418E-2"/>
          <c:w val="0.89312977099236657"/>
          <c:h val="0.73043478260869565"/>
        </c:manualLayout>
      </c:layout>
      <c:barChart>
        <c:barDir val="col"/>
        <c:grouping val="clustered"/>
        <c:varyColors val="0"/>
        <c:ser>
          <c:idx val="0"/>
          <c:order val="0"/>
          <c:tx>
            <c:strRef>
              <c:f>Sheet1!$A$2</c:f>
              <c:strCache>
                <c:ptCount val="1"/>
                <c:pt idx="0">
                  <c:v>water</c:v>
                </c:pt>
              </c:strCache>
            </c:strRef>
          </c:tx>
          <c:spPr>
            <a:gradFill rotWithShape="0">
              <a:gsLst>
                <a:gs pos="0">
                  <a:srgbClr val="009999"/>
                </a:gs>
                <a:gs pos="100000">
                  <a:srgbClr val="009999">
                    <a:gamma/>
                    <a:shade val="46275"/>
                    <a:invGamma/>
                  </a:srgbClr>
                </a:gs>
              </a:gsLst>
              <a:lin ang="5400000" scaled="1"/>
            </a:gradFill>
            <a:ln w="18096">
              <a:solidFill>
                <a:srgbClr val="000000"/>
              </a:solidFill>
              <a:prstDash val="solid"/>
            </a:ln>
            <a:effectLst>
              <a:outerShdw dist="35921" dir="2700000" algn="br">
                <a:srgbClr val="000000"/>
              </a:outerShdw>
            </a:effectLst>
          </c:spPr>
          <c:invertIfNegative val="0"/>
          <c:errBars>
            <c:errBarType val="plus"/>
            <c:errValType val="fixedVal"/>
            <c:noEndCap val="0"/>
            <c:val val="4.1899999999999995"/>
            <c:spPr>
              <a:ln w="18096">
                <a:solidFill>
                  <a:schemeClr val="tx1"/>
                </a:solidFill>
                <a:prstDash val="solid"/>
              </a:ln>
            </c:spPr>
          </c:errBars>
          <c:cat>
            <c:numRef>
              <c:f>Sheet1!$B$1:$E$1</c:f>
              <c:numCache>
                <c:formatCode>General</c:formatCode>
                <c:ptCount val="4"/>
                <c:pt idx="0">
                  <c:v>9</c:v>
                </c:pt>
                <c:pt idx="1">
                  <c:v>17</c:v>
                </c:pt>
                <c:pt idx="2">
                  <c:v>25</c:v>
                </c:pt>
                <c:pt idx="3">
                  <c:v>33</c:v>
                </c:pt>
              </c:numCache>
            </c:numRef>
          </c:cat>
          <c:val>
            <c:numRef>
              <c:f>Sheet1!$B$2:$E$2</c:f>
              <c:numCache>
                <c:formatCode>General</c:formatCode>
                <c:ptCount val="4"/>
                <c:pt idx="0">
                  <c:v>21.2</c:v>
                </c:pt>
                <c:pt idx="1">
                  <c:v>20.9</c:v>
                </c:pt>
                <c:pt idx="2">
                  <c:v>14.8</c:v>
                </c:pt>
                <c:pt idx="3">
                  <c:v>11.2</c:v>
                </c:pt>
              </c:numCache>
            </c:numRef>
          </c:val>
          <c:extLst>
            <c:ext xmlns:c16="http://schemas.microsoft.com/office/drawing/2014/chart" uri="{C3380CC4-5D6E-409C-BE32-E72D297353CC}">
              <c16:uniqueId val="{00000000-B384-4342-9760-FB2E14EA7B3A}"/>
            </c:ext>
          </c:extLst>
        </c:ser>
        <c:ser>
          <c:idx val="1"/>
          <c:order val="1"/>
          <c:tx>
            <c:strRef>
              <c:f>Sheet1!$A$3</c:f>
              <c:strCache>
                <c:ptCount val="1"/>
                <c:pt idx="0">
                  <c:v>starch</c:v>
                </c:pt>
              </c:strCache>
            </c:strRef>
          </c:tx>
          <c:spPr>
            <a:solidFill>
              <a:schemeClr val="tx2"/>
            </a:solidFill>
            <a:ln w="18096">
              <a:solidFill>
                <a:srgbClr val="000000"/>
              </a:solidFill>
              <a:prstDash val="solid"/>
            </a:ln>
            <a:effectLst>
              <a:outerShdw dist="35921" dir="2700000" algn="br">
                <a:srgbClr val="000000"/>
              </a:outerShdw>
            </a:effectLst>
          </c:spPr>
          <c:invertIfNegative val="0"/>
          <c:errBars>
            <c:errBarType val="plus"/>
            <c:errValType val="fixedVal"/>
            <c:noEndCap val="0"/>
            <c:val val="4.1899999999999995"/>
            <c:spPr>
              <a:ln w="18096">
                <a:solidFill>
                  <a:schemeClr val="tx1"/>
                </a:solidFill>
                <a:prstDash val="solid"/>
              </a:ln>
            </c:spPr>
          </c:errBars>
          <c:cat>
            <c:numRef>
              <c:f>Sheet1!$B$1:$E$1</c:f>
              <c:numCache>
                <c:formatCode>General</c:formatCode>
                <c:ptCount val="4"/>
                <c:pt idx="0">
                  <c:v>9</c:v>
                </c:pt>
                <c:pt idx="1">
                  <c:v>17</c:v>
                </c:pt>
                <c:pt idx="2">
                  <c:v>25</c:v>
                </c:pt>
                <c:pt idx="3">
                  <c:v>33</c:v>
                </c:pt>
              </c:numCache>
            </c:numRef>
          </c:cat>
          <c:val>
            <c:numRef>
              <c:f>Sheet1!$B$3:$E$3</c:f>
              <c:numCache>
                <c:formatCode>General</c:formatCode>
                <c:ptCount val="4"/>
                <c:pt idx="0">
                  <c:v>44.4</c:v>
                </c:pt>
                <c:pt idx="1">
                  <c:v>56.5</c:v>
                </c:pt>
                <c:pt idx="2">
                  <c:v>72.7</c:v>
                </c:pt>
                <c:pt idx="3">
                  <c:v>82.1</c:v>
                </c:pt>
              </c:numCache>
            </c:numRef>
          </c:val>
          <c:extLst>
            <c:ext xmlns:c16="http://schemas.microsoft.com/office/drawing/2014/chart" uri="{C3380CC4-5D6E-409C-BE32-E72D297353CC}">
              <c16:uniqueId val="{00000001-B384-4342-9760-FB2E14EA7B3A}"/>
            </c:ext>
          </c:extLst>
        </c:ser>
        <c:dLbls>
          <c:showLegendKey val="0"/>
          <c:showVal val="0"/>
          <c:showCatName val="0"/>
          <c:showSerName val="0"/>
          <c:showPercent val="0"/>
          <c:showBubbleSize val="0"/>
        </c:dLbls>
        <c:gapWidth val="150"/>
        <c:axId val="258030576"/>
        <c:axId val="258026768"/>
      </c:barChart>
      <c:catAx>
        <c:axId val="258030576"/>
        <c:scaling>
          <c:orientation val="minMax"/>
        </c:scaling>
        <c:delete val="0"/>
        <c:axPos val="b"/>
        <c:numFmt formatCode="General" sourceLinked="1"/>
        <c:majorTickMark val="out"/>
        <c:minorTickMark val="none"/>
        <c:tickLblPos val="nextTo"/>
        <c:spPr>
          <a:ln w="4524">
            <a:solidFill>
              <a:schemeClr val="tx1"/>
            </a:solidFill>
            <a:prstDash val="solid"/>
          </a:ln>
        </c:spPr>
        <c:txPr>
          <a:bodyPr rot="0" vert="horz"/>
          <a:lstStyle/>
          <a:p>
            <a:pPr>
              <a:defRPr sz="2209" b="1" i="0" u="none" strike="noStrike" baseline="0">
                <a:solidFill>
                  <a:schemeClr val="tx1"/>
                </a:solidFill>
                <a:latin typeface="Arial"/>
                <a:ea typeface="Arial"/>
                <a:cs typeface="Arial"/>
              </a:defRPr>
            </a:pPr>
            <a:endParaRPr lang="en-US"/>
          </a:p>
        </c:txPr>
        <c:crossAx val="258026768"/>
        <c:crosses val="autoZero"/>
        <c:auto val="0"/>
        <c:lblAlgn val="ctr"/>
        <c:lblOffset val="100"/>
        <c:tickLblSkip val="1"/>
        <c:tickMarkSkip val="1"/>
        <c:noMultiLvlLbl val="0"/>
      </c:catAx>
      <c:valAx>
        <c:axId val="258026768"/>
        <c:scaling>
          <c:orientation val="minMax"/>
          <c:max val="100"/>
        </c:scaling>
        <c:delete val="0"/>
        <c:axPos val="l"/>
        <c:numFmt formatCode="General" sourceLinked="1"/>
        <c:majorTickMark val="out"/>
        <c:minorTickMark val="none"/>
        <c:tickLblPos val="nextTo"/>
        <c:spPr>
          <a:ln w="4524">
            <a:solidFill>
              <a:schemeClr val="tx1"/>
            </a:solidFill>
            <a:prstDash val="solid"/>
          </a:ln>
        </c:spPr>
        <c:txPr>
          <a:bodyPr rot="0" vert="horz"/>
          <a:lstStyle/>
          <a:p>
            <a:pPr>
              <a:defRPr sz="2209" b="1" i="0" u="none" strike="noStrike" baseline="0">
                <a:solidFill>
                  <a:schemeClr val="tx1"/>
                </a:solidFill>
                <a:latin typeface="Arial"/>
                <a:ea typeface="Arial"/>
                <a:cs typeface="Arial"/>
              </a:defRPr>
            </a:pPr>
            <a:endParaRPr lang="en-US"/>
          </a:p>
        </c:txPr>
        <c:crossAx val="258030576"/>
        <c:crosses val="autoZero"/>
        <c:crossBetween val="between"/>
        <c:majorUnit val="20"/>
      </c:valAx>
      <c:spPr>
        <a:noFill/>
        <a:ln w="18096">
          <a:solidFill>
            <a:schemeClr val="tx1"/>
          </a:solidFill>
          <a:prstDash val="solid"/>
        </a:ln>
      </c:spPr>
    </c:plotArea>
    <c:legend>
      <c:legendPos val="r"/>
      <c:layout>
        <c:manualLayout>
          <c:xMode val="edge"/>
          <c:yMode val="edge"/>
          <c:x val="0.11078660520643906"/>
          <c:y val="6.718240653607202E-2"/>
          <c:w val="0.55152671755725158"/>
          <c:h val="0.1159420289855075"/>
        </c:manualLayout>
      </c:layout>
      <c:overlay val="0"/>
      <c:spPr>
        <a:noFill/>
        <a:ln w="36191">
          <a:noFill/>
        </a:ln>
      </c:spPr>
      <c:txPr>
        <a:bodyPr/>
        <a:lstStyle/>
        <a:p>
          <a:pPr>
            <a:defRPr sz="2095" b="1"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2565" b="1"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bar3DChart>
        <c:barDir val="col"/>
        <c:grouping val="clustered"/>
        <c:varyColors val="0"/>
        <c:dLbls>
          <c:showLegendKey val="0"/>
          <c:showVal val="0"/>
          <c:showCatName val="0"/>
          <c:showSerName val="0"/>
          <c:showPercent val="0"/>
          <c:showBubbleSize val="0"/>
        </c:dLbls>
        <c:gapWidth val="150"/>
        <c:gapDepth val="0"/>
        <c:shape val="box"/>
        <c:axId val="536927792"/>
        <c:axId val="531549600"/>
        <c:axId val="0"/>
      </c:bar3DChart>
      <c:catAx>
        <c:axId val="536927792"/>
        <c:scaling>
          <c:orientation val="minMax"/>
        </c:scaling>
        <c:delete val="0"/>
        <c:axPos val="b"/>
        <c:majorTickMark val="out"/>
        <c:minorTickMark val="none"/>
        <c:tickLblPos val="low"/>
        <c:spPr>
          <a:ln w="3176">
            <a:solidFill>
              <a:schemeClr val="tx1"/>
            </a:solidFill>
            <a:prstDash val="solid"/>
          </a:ln>
        </c:spPr>
        <c:txPr>
          <a:bodyPr rot="0" vert="horz"/>
          <a:lstStyle/>
          <a:p>
            <a:pPr>
              <a:defRPr sz="1801" b="1" i="0" u="none" strike="noStrike" baseline="0">
                <a:solidFill>
                  <a:schemeClr val="tx1"/>
                </a:solidFill>
                <a:latin typeface="Arial"/>
                <a:ea typeface="Arial"/>
                <a:cs typeface="Arial"/>
              </a:defRPr>
            </a:pPr>
            <a:endParaRPr lang="en-US"/>
          </a:p>
        </c:txPr>
        <c:crossAx val="531549600"/>
        <c:crosses val="autoZero"/>
        <c:auto val="1"/>
        <c:lblAlgn val="ctr"/>
        <c:lblOffset val="100"/>
        <c:tickMarkSkip val="1"/>
        <c:noMultiLvlLbl val="0"/>
      </c:catAx>
      <c:valAx>
        <c:axId val="531549600"/>
        <c:scaling>
          <c:orientation val="minMax"/>
        </c:scaling>
        <c:delete val="0"/>
        <c:axPos val="l"/>
        <c:majorGridlines>
          <c:spPr>
            <a:ln w="3176">
              <a:solidFill>
                <a:schemeClr val="tx1"/>
              </a:solidFill>
              <a:prstDash val="solid"/>
            </a:ln>
          </c:spPr>
        </c:majorGridlines>
        <c:majorTickMark val="out"/>
        <c:minorTickMark val="none"/>
        <c:tickLblPos val="nextTo"/>
        <c:spPr>
          <a:ln w="3176">
            <a:solidFill>
              <a:schemeClr val="tx1"/>
            </a:solidFill>
            <a:prstDash val="solid"/>
          </a:ln>
        </c:spPr>
        <c:txPr>
          <a:bodyPr rot="0" vert="horz"/>
          <a:lstStyle/>
          <a:p>
            <a:pPr>
              <a:defRPr sz="1801" b="1" i="0" u="none" strike="noStrike" baseline="0">
                <a:solidFill>
                  <a:schemeClr val="tx1"/>
                </a:solidFill>
                <a:latin typeface="Arial"/>
                <a:ea typeface="Arial"/>
                <a:cs typeface="Arial"/>
              </a:defRPr>
            </a:pPr>
            <a:endParaRPr lang="en-US"/>
          </a:p>
        </c:txPr>
        <c:crossAx val="536927792"/>
        <c:crosses val="autoZero"/>
        <c:crossBetween val="between"/>
      </c:valAx>
      <c:spPr>
        <a:noFill/>
        <a:ln w="25410">
          <a:noFill/>
        </a:ln>
      </c:spPr>
    </c:plotArea>
    <c:legend>
      <c:legendPos val="r"/>
      <c:layout>
        <c:manualLayout>
          <c:xMode val="edge"/>
          <c:yMode val="edge"/>
          <c:x val="0.85079365079365221"/>
          <c:y val="0.38848920863309427"/>
          <c:w val="0.14285714285714343"/>
          <c:h val="0.22541966426858512"/>
        </c:manualLayout>
      </c:layout>
      <c:overlay val="0"/>
      <c:spPr>
        <a:noFill/>
        <a:ln w="3176">
          <a:solidFill>
            <a:schemeClr val="tx1"/>
          </a:solidFill>
          <a:prstDash val="solid"/>
        </a:ln>
      </c:spPr>
      <c:txPr>
        <a:bodyPr/>
        <a:lstStyle/>
        <a:p>
          <a:pPr>
            <a:defRPr sz="1656" b="1"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1801" b="1" i="0" u="none" strike="noStrike" baseline="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72455089820371"/>
          <c:y val="5.3448275862068968E-2"/>
          <c:w val="0.65988023952095864"/>
          <c:h val="0.73275862068965703"/>
        </c:manualLayout>
      </c:layout>
      <c:barChart>
        <c:barDir val="col"/>
        <c:grouping val="clustered"/>
        <c:varyColors val="0"/>
        <c:ser>
          <c:idx val="0"/>
          <c:order val="0"/>
          <c:tx>
            <c:strRef>
              <c:f>Sheet1!$B$1</c:f>
              <c:strCache>
                <c:ptCount val="1"/>
                <c:pt idx="0">
                  <c:v>Control</c:v>
                </c:pt>
              </c:strCache>
            </c:strRef>
          </c:tx>
          <c:spPr>
            <a:solidFill>
              <a:schemeClr val="accent1"/>
            </a:solidFill>
            <a:ln w="12704">
              <a:solidFill>
                <a:schemeClr val="tx1"/>
              </a:solidFill>
              <a:prstDash val="solid"/>
            </a:ln>
          </c:spPr>
          <c:invertIfNegative val="0"/>
          <c:cat>
            <c:numRef>
              <c:f>Sheet1!$A$2:$A$4</c:f>
              <c:numCache>
                <c:formatCode>General</c:formatCode>
                <c:ptCount val="3"/>
                <c:pt idx="0">
                  <c:v>4</c:v>
                </c:pt>
                <c:pt idx="1">
                  <c:v>5</c:v>
                </c:pt>
                <c:pt idx="2">
                  <c:v>6</c:v>
                </c:pt>
              </c:numCache>
            </c:numRef>
          </c:cat>
          <c:val>
            <c:numRef>
              <c:f>Sheet1!$B$2:$B$4</c:f>
              <c:numCache>
                <c:formatCode>General</c:formatCode>
                <c:ptCount val="3"/>
                <c:pt idx="0">
                  <c:v>18.7</c:v>
                </c:pt>
                <c:pt idx="1">
                  <c:v>22.8</c:v>
                </c:pt>
                <c:pt idx="2">
                  <c:v>14.3</c:v>
                </c:pt>
              </c:numCache>
            </c:numRef>
          </c:val>
          <c:extLst>
            <c:ext xmlns:c16="http://schemas.microsoft.com/office/drawing/2014/chart" uri="{C3380CC4-5D6E-409C-BE32-E72D297353CC}">
              <c16:uniqueId val="{00000000-497F-4D5B-AFF7-D43AC7754856}"/>
            </c:ext>
          </c:extLst>
        </c:ser>
        <c:ser>
          <c:idx val="1"/>
          <c:order val="1"/>
          <c:tx>
            <c:strRef>
              <c:f>Sheet1!$C$1</c:f>
              <c:strCache>
                <c:ptCount val="1"/>
                <c:pt idx="0">
                  <c:v>Delay</c:v>
                </c:pt>
              </c:strCache>
            </c:strRef>
          </c:tx>
          <c:spPr>
            <a:solidFill>
              <a:srgbClr val="00FFFF"/>
            </a:solidFill>
            <a:ln w="12704">
              <a:solidFill>
                <a:schemeClr val="tx1"/>
              </a:solidFill>
              <a:prstDash val="solid"/>
            </a:ln>
          </c:spPr>
          <c:invertIfNegative val="0"/>
          <c:cat>
            <c:numRef>
              <c:f>Sheet1!$A$2:$A$4</c:f>
              <c:numCache>
                <c:formatCode>General</c:formatCode>
                <c:ptCount val="3"/>
                <c:pt idx="0">
                  <c:v>4</c:v>
                </c:pt>
                <c:pt idx="1">
                  <c:v>5</c:v>
                </c:pt>
                <c:pt idx="2">
                  <c:v>6</c:v>
                </c:pt>
              </c:numCache>
            </c:numRef>
          </c:cat>
          <c:val>
            <c:numRef>
              <c:f>Sheet1!$C$2:$C$4</c:f>
              <c:numCache>
                <c:formatCode>General</c:formatCode>
                <c:ptCount val="3"/>
                <c:pt idx="0">
                  <c:v>29.78</c:v>
                </c:pt>
                <c:pt idx="1">
                  <c:v>30.2</c:v>
                </c:pt>
                <c:pt idx="2">
                  <c:v>28.1</c:v>
                </c:pt>
              </c:numCache>
            </c:numRef>
          </c:val>
          <c:extLst>
            <c:ext xmlns:c16="http://schemas.microsoft.com/office/drawing/2014/chart" uri="{C3380CC4-5D6E-409C-BE32-E72D297353CC}">
              <c16:uniqueId val="{00000001-497F-4D5B-AFF7-D43AC7754856}"/>
            </c:ext>
          </c:extLst>
        </c:ser>
        <c:ser>
          <c:idx val="2"/>
          <c:order val="2"/>
          <c:tx>
            <c:strRef>
              <c:f>Sheet1!$D$1</c:f>
              <c:strCache>
                <c:ptCount val="1"/>
                <c:pt idx="0">
                  <c:v>Immediate</c:v>
                </c:pt>
              </c:strCache>
            </c:strRef>
          </c:tx>
          <c:spPr>
            <a:solidFill>
              <a:schemeClr val="bg1">
                <a:lumMod val="65000"/>
              </a:schemeClr>
            </a:solidFill>
            <a:ln w="12704">
              <a:solidFill>
                <a:schemeClr val="tx1"/>
              </a:solidFill>
              <a:prstDash val="solid"/>
            </a:ln>
          </c:spPr>
          <c:invertIfNegative val="0"/>
          <c:cat>
            <c:numRef>
              <c:f>Sheet1!$A$2:$A$4</c:f>
              <c:numCache>
                <c:formatCode>General</c:formatCode>
                <c:ptCount val="3"/>
                <c:pt idx="0">
                  <c:v>4</c:v>
                </c:pt>
                <c:pt idx="1">
                  <c:v>5</c:v>
                </c:pt>
                <c:pt idx="2">
                  <c:v>6</c:v>
                </c:pt>
              </c:numCache>
            </c:numRef>
          </c:cat>
          <c:val>
            <c:numRef>
              <c:f>Sheet1!$D$2:$D$4</c:f>
              <c:numCache>
                <c:formatCode>General</c:formatCode>
                <c:ptCount val="3"/>
                <c:pt idx="0">
                  <c:v>51.7</c:v>
                </c:pt>
                <c:pt idx="1">
                  <c:v>47</c:v>
                </c:pt>
                <c:pt idx="2">
                  <c:v>57.6</c:v>
                </c:pt>
              </c:numCache>
            </c:numRef>
          </c:val>
          <c:extLst>
            <c:ext xmlns:c16="http://schemas.microsoft.com/office/drawing/2014/chart" uri="{C3380CC4-5D6E-409C-BE32-E72D297353CC}">
              <c16:uniqueId val="{00000002-497F-4D5B-AFF7-D43AC7754856}"/>
            </c:ext>
          </c:extLst>
        </c:ser>
        <c:dLbls>
          <c:showLegendKey val="0"/>
          <c:showVal val="0"/>
          <c:showCatName val="0"/>
          <c:showSerName val="0"/>
          <c:showPercent val="0"/>
          <c:showBubbleSize val="0"/>
        </c:dLbls>
        <c:gapWidth val="150"/>
        <c:axId val="654461728"/>
        <c:axId val="654468800"/>
      </c:barChart>
      <c:catAx>
        <c:axId val="654461728"/>
        <c:scaling>
          <c:orientation val="minMax"/>
        </c:scaling>
        <c:delete val="0"/>
        <c:axPos val="b"/>
        <c:title>
          <c:tx>
            <c:rich>
              <a:bodyPr/>
              <a:lstStyle/>
              <a:p>
                <a:pPr>
                  <a:defRPr sz="2401" b="0" i="0" u="none" strike="noStrike" baseline="0">
                    <a:solidFill>
                      <a:schemeClr val="tx1"/>
                    </a:solidFill>
                    <a:latin typeface="Arial"/>
                    <a:ea typeface="Arial"/>
                    <a:cs typeface="Arial"/>
                  </a:defRPr>
                </a:pPr>
                <a:r>
                  <a:rPr lang="en-US"/>
                  <a:t>Preference Tests</a:t>
                </a:r>
              </a:p>
            </c:rich>
          </c:tx>
          <c:layout>
            <c:manualLayout>
              <c:xMode val="edge"/>
              <c:yMode val="edge"/>
              <c:x val="0.31736524381820691"/>
              <c:y val="0.8620928113359444"/>
            </c:manualLayout>
          </c:layout>
          <c:overlay val="0"/>
          <c:spPr>
            <a:noFill/>
            <a:ln w="25407">
              <a:noFill/>
            </a:ln>
          </c:spPr>
        </c:title>
        <c:numFmt formatCode="General" sourceLinked="1"/>
        <c:majorTickMark val="out"/>
        <c:minorTickMark val="none"/>
        <c:tickLblPos val="nextTo"/>
        <c:spPr>
          <a:ln w="3176">
            <a:solidFill>
              <a:schemeClr val="tx1"/>
            </a:solidFill>
            <a:prstDash val="solid"/>
          </a:ln>
        </c:spPr>
        <c:txPr>
          <a:bodyPr rot="0" vert="horz"/>
          <a:lstStyle/>
          <a:p>
            <a:pPr>
              <a:defRPr sz="1801" b="1" i="0" u="none" strike="noStrike" baseline="0">
                <a:solidFill>
                  <a:schemeClr val="tx1"/>
                </a:solidFill>
                <a:latin typeface="Arial"/>
                <a:ea typeface="Arial"/>
                <a:cs typeface="Arial"/>
              </a:defRPr>
            </a:pPr>
            <a:endParaRPr lang="en-US"/>
          </a:p>
        </c:txPr>
        <c:crossAx val="654468800"/>
        <c:crosses val="autoZero"/>
        <c:auto val="1"/>
        <c:lblAlgn val="ctr"/>
        <c:lblOffset val="100"/>
        <c:tickLblSkip val="1"/>
        <c:tickMarkSkip val="1"/>
        <c:noMultiLvlLbl val="0"/>
      </c:catAx>
      <c:valAx>
        <c:axId val="654468800"/>
        <c:scaling>
          <c:orientation val="minMax"/>
        </c:scaling>
        <c:delete val="0"/>
        <c:axPos val="l"/>
        <c:title>
          <c:tx>
            <c:rich>
              <a:bodyPr/>
              <a:lstStyle/>
              <a:p>
                <a:pPr>
                  <a:defRPr sz="2401" b="0" i="0" u="none" strike="noStrike" baseline="0">
                    <a:solidFill>
                      <a:schemeClr val="tx1"/>
                    </a:solidFill>
                    <a:latin typeface="Arial"/>
                    <a:ea typeface="Arial"/>
                    <a:cs typeface="Arial"/>
                  </a:defRPr>
                </a:pPr>
                <a:r>
                  <a:rPr lang="en-US"/>
                  <a:t>% DM Intake</a:t>
                </a:r>
              </a:p>
            </c:rich>
          </c:tx>
          <c:layout>
            <c:manualLayout>
              <c:xMode val="edge"/>
              <c:yMode val="edge"/>
              <c:x val="1.3173652694610781E-2"/>
              <c:y val="0.25344827586207003"/>
            </c:manualLayout>
          </c:layout>
          <c:overlay val="0"/>
          <c:spPr>
            <a:noFill/>
            <a:ln w="25407">
              <a:noFill/>
            </a:ln>
          </c:spPr>
        </c:title>
        <c:numFmt formatCode="General" sourceLinked="1"/>
        <c:majorTickMark val="out"/>
        <c:minorTickMark val="none"/>
        <c:tickLblPos val="nextTo"/>
        <c:spPr>
          <a:ln w="3176">
            <a:solidFill>
              <a:schemeClr val="tx1"/>
            </a:solidFill>
            <a:prstDash val="solid"/>
          </a:ln>
        </c:spPr>
        <c:txPr>
          <a:bodyPr rot="0" vert="horz"/>
          <a:lstStyle/>
          <a:p>
            <a:pPr>
              <a:defRPr sz="1801" b="1" i="0" u="none" strike="noStrike" baseline="0">
                <a:solidFill>
                  <a:schemeClr val="tx1"/>
                </a:solidFill>
                <a:latin typeface="Arial"/>
                <a:ea typeface="Arial"/>
                <a:cs typeface="Arial"/>
              </a:defRPr>
            </a:pPr>
            <a:endParaRPr lang="en-US"/>
          </a:p>
        </c:txPr>
        <c:crossAx val="654461728"/>
        <c:crosses val="autoZero"/>
        <c:crossBetween val="between"/>
      </c:valAx>
      <c:spPr>
        <a:noFill/>
        <a:ln w="25407">
          <a:noFill/>
        </a:ln>
      </c:spPr>
    </c:plotArea>
    <c:legend>
      <c:legendPos val="r"/>
      <c:layout>
        <c:manualLayout>
          <c:xMode val="edge"/>
          <c:yMode val="edge"/>
          <c:x val="0.81077844311377556"/>
          <c:y val="0.32931034482758725"/>
          <c:w val="0.18443113772455091"/>
          <c:h val="0.18275862068965518"/>
        </c:manualLayout>
      </c:layout>
      <c:overlay val="0"/>
      <c:spPr>
        <a:noFill/>
        <a:ln w="3176">
          <a:solidFill>
            <a:schemeClr val="tx1"/>
          </a:solidFill>
          <a:prstDash val="solid"/>
        </a:ln>
      </c:spPr>
      <c:txPr>
        <a:bodyPr/>
        <a:lstStyle/>
        <a:p>
          <a:pPr>
            <a:defRPr sz="1655" b="1"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1801" b="1" i="0" u="none" strike="noStrike" baseline="0">
          <a:solidFill>
            <a:schemeClr val="tx1"/>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648571495158637"/>
          <c:y val="0.14192097604975887"/>
          <c:w val="0.72698412698412695"/>
          <c:h val="0.75894988066825986"/>
        </c:manualLayout>
      </c:layout>
      <c:lineChart>
        <c:grouping val="standard"/>
        <c:varyColors val="0"/>
        <c:ser>
          <c:idx val="0"/>
          <c:order val="0"/>
          <c:tx>
            <c:strRef>
              <c:f>Sheet1!$A$2</c:f>
              <c:strCache>
                <c:ptCount val="1"/>
                <c:pt idx="0">
                  <c:v>Control</c:v>
                </c:pt>
              </c:strCache>
            </c:strRef>
          </c:tx>
          <c:spPr>
            <a:ln w="57150">
              <a:solidFill>
                <a:srgbClr val="002060"/>
              </a:solidFill>
              <a:prstDash val="solid"/>
            </a:ln>
          </c:spPr>
          <c:marker>
            <c:symbol val="none"/>
          </c:marker>
          <c:cat>
            <c:numRef>
              <c:f>Sheet1!$B$1:$G$1</c:f>
              <c:numCache>
                <c:formatCode>General</c:formatCode>
                <c:ptCount val="6"/>
                <c:pt idx="0">
                  <c:v>1</c:v>
                </c:pt>
                <c:pt idx="1">
                  <c:v>2</c:v>
                </c:pt>
                <c:pt idx="2">
                  <c:v>3</c:v>
                </c:pt>
                <c:pt idx="3">
                  <c:v>4</c:v>
                </c:pt>
                <c:pt idx="4">
                  <c:v>5</c:v>
                </c:pt>
              </c:numCache>
            </c:numRef>
          </c:cat>
          <c:val>
            <c:numRef>
              <c:f>Sheet1!$B$2:$G$2</c:f>
              <c:numCache>
                <c:formatCode>General</c:formatCode>
                <c:ptCount val="6"/>
                <c:pt idx="0">
                  <c:v>65</c:v>
                </c:pt>
                <c:pt idx="1">
                  <c:v>67</c:v>
                </c:pt>
                <c:pt idx="2">
                  <c:v>80</c:v>
                </c:pt>
                <c:pt idx="3">
                  <c:v>84</c:v>
                </c:pt>
                <c:pt idx="4">
                  <c:v>105</c:v>
                </c:pt>
              </c:numCache>
            </c:numRef>
          </c:val>
          <c:smooth val="0"/>
          <c:extLst>
            <c:ext xmlns:c16="http://schemas.microsoft.com/office/drawing/2014/chart" uri="{C3380CC4-5D6E-409C-BE32-E72D297353CC}">
              <c16:uniqueId val="{00000000-62ED-4848-A376-7BD16D89379C}"/>
            </c:ext>
          </c:extLst>
        </c:ser>
        <c:ser>
          <c:idx val="1"/>
          <c:order val="1"/>
          <c:tx>
            <c:strRef>
              <c:f>Sheet1!$A$3</c:f>
              <c:strCache>
                <c:ptCount val="1"/>
                <c:pt idx="0">
                  <c:v>Averted</c:v>
                </c:pt>
              </c:strCache>
            </c:strRef>
          </c:tx>
          <c:spPr>
            <a:ln w="44450">
              <a:solidFill>
                <a:srgbClr val="800000"/>
              </a:solidFill>
              <a:prstDash val="solid"/>
            </a:ln>
          </c:spPr>
          <c:marker>
            <c:symbol val="none"/>
          </c:marker>
          <c:dPt>
            <c:idx val="2"/>
            <c:bubble3D val="0"/>
            <c:spPr>
              <a:ln w="57150" cmpd="sng">
                <a:solidFill>
                  <a:srgbClr val="800000"/>
                </a:solidFill>
                <a:prstDash val="solid"/>
              </a:ln>
            </c:spPr>
            <c:extLst>
              <c:ext xmlns:c16="http://schemas.microsoft.com/office/drawing/2014/chart" uri="{C3380CC4-5D6E-409C-BE32-E72D297353CC}">
                <c16:uniqueId val="{00000002-62ED-4848-A376-7BD16D89379C}"/>
              </c:ext>
            </c:extLst>
          </c:dPt>
          <c:cat>
            <c:numRef>
              <c:f>Sheet1!$B$1:$G$1</c:f>
              <c:numCache>
                <c:formatCode>General</c:formatCode>
                <c:ptCount val="6"/>
                <c:pt idx="0">
                  <c:v>1</c:v>
                </c:pt>
                <c:pt idx="1">
                  <c:v>2</c:v>
                </c:pt>
                <c:pt idx="2">
                  <c:v>3</c:v>
                </c:pt>
                <c:pt idx="3">
                  <c:v>4</c:v>
                </c:pt>
                <c:pt idx="4">
                  <c:v>5</c:v>
                </c:pt>
              </c:numCache>
            </c:numRef>
          </c:cat>
          <c:val>
            <c:numRef>
              <c:f>Sheet1!$B$3:$G$3</c:f>
              <c:numCache>
                <c:formatCode>General</c:formatCode>
                <c:ptCount val="6"/>
                <c:pt idx="0">
                  <c:v>63</c:v>
                </c:pt>
                <c:pt idx="1">
                  <c:v>25</c:v>
                </c:pt>
                <c:pt idx="2">
                  <c:v>2</c:v>
                </c:pt>
                <c:pt idx="3">
                  <c:v>4</c:v>
                </c:pt>
                <c:pt idx="4">
                  <c:v>2</c:v>
                </c:pt>
              </c:numCache>
            </c:numRef>
          </c:val>
          <c:smooth val="0"/>
          <c:extLst>
            <c:ext xmlns:c16="http://schemas.microsoft.com/office/drawing/2014/chart" uri="{C3380CC4-5D6E-409C-BE32-E72D297353CC}">
              <c16:uniqueId val="{00000003-62ED-4848-A376-7BD16D89379C}"/>
            </c:ext>
          </c:extLst>
        </c:ser>
        <c:dLbls>
          <c:showLegendKey val="0"/>
          <c:showVal val="0"/>
          <c:showCatName val="0"/>
          <c:showSerName val="0"/>
          <c:showPercent val="0"/>
          <c:showBubbleSize val="0"/>
        </c:dLbls>
        <c:smooth val="0"/>
        <c:axId val="654472608"/>
        <c:axId val="654473152"/>
      </c:lineChart>
      <c:catAx>
        <c:axId val="654472608"/>
        <c:scaling>
          <c:orientation val="minMax"/>
        </c:scaling>
        <c:delete val="0"/>
        <c:axPos val="b"/>
        <c:numFmt formatCode="General" sourceLinked="1"/>
        <c:majorTickMark val="out"/>
        <c:minorTickMark val="none"/>
        <c:tickLblPos val="nextTo"/>
        <c:spPr>
          <a:ln w="3168">
            <a:solidFill>
              <a:schemeClr val="tx1"/>
            </a:solidFill>
            <a:prstDash val="solid"/>
          </a:ln>
        </c:spPr>
        <c:txPr>
          <a:bodyPr rot="0" vert="horz"/>
          <a:lstStyle/>
          <a:p>
            <a:pPr>
              <a:defRPr sz="1796" b="1" i="0" u="none" strike="noStrike" baseline="0">
                <a:solidFill>
                  <a:schemeClr val="tx1"/>
                </a:solidFill>
                <a:latin typeface="Arial"/>
                <a:ea typeface="Arial"/>
                <a:cs typeface="Arial"/>
              </a:defRPr>
            </a:pPr>
            <a:endParaRPr lang="en-US"/>
          </a:p>
        </c:txPr>
        <c:crossAx val="654473152"/>
        <c:crosses val="autoZero"/>
        <c:auto val="1"/>
        <c:lblAlgn val="ctr"/>
        <c:lblOffset val="100"/>
        <c:tickLblSkip val="1"/>
        <c:tickMarkSkip val="1"/>
        <c:noMultiLvlLbl val="0"/>
      </c:catAx>
      <c:valAx>
        <c:axId val="654473152"/>
        <c:scaling>
          <c:orientation val="minMax"/>
        </c:scaling>
        <c:delete val="0"/>
        <c:axPos val="l"/>
        <c:title>
          <c:tx>
            <c:rich>
              <a:bodyPr/>
              <a:lstStyle/>
              <a:p>
                <a:pPr>
                  <a:defRPr sz="1821" b="0" i="0" u="none" strike="noStrike" baseline="0">
                    <a:solidFill>
                      <a:schemeClr val="tx1"/>
                    </a:solidFill>
                    <a:latin typeface="Arial"/>
                    <a:ea typeface="Arial"/>
                    <a:cs typeface="Arial"/>
                  </a:defRPr>
                </a:pPr>
                <a:r>
                  <a:rPr lang="en-US" dirty="0"/>
                  <a:t>Number of Bites of</a:t>
                </a:r>
                <a:br>
                  <a:rPr lang="en-US" dirty="0"/>
                </a:br>
                <a:r>
                  <a:rPr lang="en-US" dirty="0"/>
                  <a:t> Mountain Mahogany</a:t>
                </a:r>
              </a:p>
            </c:rich>
          </c:tx>
          <c:layout>
            <c:manualLayout>
              <c:xMode val="edge"/>
              <c:yMode val="edge"/>
              <c:x val="4.6651596769149102E-2"/>
              <c:y val="0.28097491731395713"/>
            </c:manualLayout>
          </c:layout>
          <c:overlay val="0"/>
          <c:spPr>
            <a:noFill/>
            <a:ln w="25341">
              <a:noFill/>
            </a:ln>
          </c:spPr>
        </c:title>
        <c:numFmt formatCode="General" sourceLinked="1"/>
        <c:majorTickMark val="out"/>
        <c:minorTickMark val="none"/>
        <c:tickLblPos val="nextTo"/>
        <c:spPr>
          <a:ln w="3168">
            <a:solidFill>
              <a:schemeClr val="tx1"/>
            </a:solidFill>
            <a:prstDash val="solid"/>
          </a:ln>
        </c:spPr>
        <c:txPr>
          <a:bodyPr rot="0" vert="horz"/>
          <a:lstStyle/>
          <a:p>
            <a:pPr>
              <a:defRPr sz="1796" b="1" i="0" u="none" strike="noStrike" baseline="0">
                <a:solidFill>
                  <a:schemeClr val="tx1"/>
                </a:solidFill>
                <a:latin typeface="Arial"/>
                <a:ea typeface="Arial"/>
                <a:cs typeface="Arial"/>
              </a:defRPr>
            </a:pPr>
            <a:endParaRPr lang="en-US"/>
          </a:p>
        </c:txPr>
        <c:crossAx val="654472608"/>
        <c:crosses val="autoZero"/>
        <c:crossBetween val="between"/>
      </c:valAx>
      <c:spPr>
        <a:noFill/>
        <a:ln w="12670">
          <a:solidFill>
            <a:schemeClr val="tx1"/>
          </a:solidFill>
          <a:prstDash val="solid"/>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6293929712460101"/>
          <c:y val="5.9322033898305357E-2"/>
          <c:w val="0.77156549520766748"/>
          <c:h val="0.67796610169491522"/>
        </c:manualLayout>
      </c:layout>
      <c:barChart>
        <c:barDir val="col"/>
        <c:grouping val="clustered"/>
        <c:varyColors val="0"/>
        <c:ser>
          <c:idx val="0"/>
          <c:order val="0"/>
          <c:tx>
            <c:strRef>
              <c:f>Sheet1!$A$2</c:f>
              <c:strCache>
                <c:ptCount val="1"/>
              </c:strCache>
            </c:strRef>
          </c:tx>
          <c:invertIfNegative val="0"/>
          <c:errBars>
            <c:errBarType val="plus"/>
            <c:errValType val="fixedVal"/>
            <c:noEndCap val="0"/>
            <c:val val="5"/>
          </c:errBars>
          <c:cat>
            <c:numRef>
              <c:f>Sheet1!$B$1:$G$1</c:f>
              <c:numCache>
                <c:formatCode>General</c:formatCode>
                <c:ptCount val="6"/>
                <c:pt idx="0">
                  <c:v>0</c:v>
                </c:pt>
                <c:pt idx="1">
                  <c:v>1</c:v>
                </c:pt>
                <c:pt idx="2">
                  <c:v>2</c:v>
                </c:pt>
                <c:pt idx="3">
                  <c:v>3</c:v>
                </c:pt>
                <c:pt idx="4">
                  <c:v>5</c:v>
                </c:pt>
                <c:pt idx="5">
                  <c:v>8</c:v>
                </c:pt>
              </c:numCache>
            </c:numRef>
          </c:cat>
          <c:val>
            <c:numRef>
              <c:f>Sheet1!$B$2:$G$2</c:f>
              <c:numCache>
                <c:formatCode>General</c:formatCode>
                <c:ptCount val="6"/>
                <c:pt idx="0">
                  <c:v>52</c:v>
                </c:pt>
                <c:pt idx="1">
                  <c:v>49</c:v>
                </c:pt>
                <c:pt idx="2">
                  <c:v>32</c:v>
                </c:pt>
                <c:pt idx="3">
                  <c:v>14</c:v>
                </c:pt>
                <c:pt idx="4">
                  <c:v>3</c:v>
                </c:pt>
                <c:pt idx="5">
                  <c:v>1</c:v>
                </c:pt>
              </c:numCache>
            </c:numRef>
          </c:val>
          <c:extLst>
            <c:ext xmlns:c16="http://schemas.microsoft.com/office/drawing/2014/chart" uri="{C3380CC4-5D6E-409C-BE32-E72D297353CC}">
              <c16:uniqueId val="{00000000-8497-421B-8CF7-46458AA1EEDA}"/>
            </c:ext>
          </c:extLst>
        </c:ser>
        <c:dLbls>
          <c:showLegendKey val="0"/>
          <c:showVal val="0"/>
          <c:showCatName val="0"/>
          <c:showSerName val="0"/>
          <c:showPercent val="0"/>
          <c:showBubbleSize val="0"/>
        </c:dLbls>
        <c:gapWidth val="150"/>
        <c:axId val="654464448"/>
        <c:axId val="654458464"/>
      </c:barChart>
      <c:catAx>
        <c:axId val="654464448"/>
        <c:scaling>
          <c:orientation val="minMax"/>
        </c:scaling>
        <c:delete val="0"/>
        <c:axPos val="b"/>
        <c:numFmt formatCode="General" sourceLinked="1"/>
        <c:majorTickMark val="out"/>
        <c:minorTickMark val="none"/>
        <c:tickLblPos val="nextTo"/>
        <c:txPr>
          <a:bodyPr rot="0" vert="horz"/>
          <a:lstStyle/>
          <a:p>
            <a:pPr>
              <a:defRPr/>
            </a:pPr>
            <a:endParaRPr lang="en-US"/>
          </a:p>
        </c:txPr>
        <c:crossAx val="654458464"/>
        <c:crosses val="autoZero"/>
        <c:auto val="0"/>
        <c:lblAlgn val="ctr"/>
        <c:lblOffset val="100"/>
        <c:tickLblSkip val="1"/>
        <c:tickMarkSkip val="1"/>
        <c:noMultiLvlLbl val="0"/>
      </c:catAx>
      <c:valAx>
        <c:axId val="654458464"/>
        <c:scaling>
          <c:orientation val="minMax"/>
          <c:max val="60"/>
        </c:scaling>
        <c:delete val="0"/>
        <c:axPos val="l"/>
        <c:numFmt formatCode="General" sourceLinked="1"/>
        <c:majorTickMark val="out"/>
        <c:minorTickMark val="none"/>
        <c:tickLblPos val="nextTo"/>
        <c:txPr>
          <a:bodyPr rot="0" vert="horz"/>
          <a:lstStyle/>
          <a:p>
            <a:pPr>
              <a:defRPr/>
            </a:pPr>
            <a:endParaRPr lang="en-US"/>
          </a:p>
        </c:txPr>
        <c:crossAx val="6544644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58974358974388"/>
          <c:y val="6.8965517241379309E-2"/>
          <c:w val="0.85641031075819651"/>
          <c:h val="0.62835249042145591"/>
        </c:manualLayout>
      </c:layout>
      <c:lineChart>
        <c:grouping val="standard"/>
        <c:varyColors val="0"/>
        <c:ser>
          <c:idx val="0"/>
          <c:order val="0"/>
          <c:tx>
            <c:strRef>
              <c:f>Sheet1!$A$2</c:f>
              <c:strCache>
                <c:ptCount val="1"/>
                <c:pt idx="0">
                  <c:v>0%</c:v>
                </c:pt>
              </c:strCache>
            </c:strRef>
          </c:tx>
          <c:spPr>
            <a:ln w="53782">
              <a:solidFill>
                <a:schemeClr val="bg1">
                  <a:lumMod val="50000"/>
                </a:schemeClr>
              </a:solidFill>
              <a:prstDash val="solid"/>
            </a:ln>
          </c:spPr>
          <c:marker>
            <c:symbol val="none"/>
          </c:marker>
          <c:cat>
            <c:numRef>
              <c:f>Sheet1!$B$1:$J$1</c:f>
              <c:numCache>
                <c:formatCode>General</c:formatCode>
                <c:ptCount val="9"/>
                <c:pt idx="0">
                  <c:v>1</c:v>
                </c:pt>
                <c:pt idx="1">
                  <c:v>2</c:v>
                </c:pt>
                <c:pt idx="2">
                  <c:v>3</c:v>
                </c:pt>
                <c:pt idx="3">
                  <c:v>4</c:v>
                </c:pt>
                <c:pt idx="4">
                  <c:v>5</c:v>
                </c:pt>
                <c:pt idx="5">
                  <c:v>6</c:v>
                </c:pt>
                <c:pt idx="6">
                  <c:v>7</c:v>
                </c:pt>
                <c:pt idx="7">
                  <c:v>8</c:v>
                </c:pt>
                <c:pt idx="8">
                  <c:v>9</c:v>
                </c:pt>
              </c:numCache>
            </c:numRef>
          </c:cat>
          <c:val>
            <c:numRef>
              <c:f>Sheet1!$B$2:$J$2</c:f>
              <c:numCache>
                <c:formatCode>General</c:formatCode>
                <c:ptCount val="9"/>
                <c:pt idx="0">
                  <c:v>465</c:v>
                </c:pt>
                <c:pt idx="1">
                  <c:v>455</c:v>
                </c:pt>
                <c:pt idx="2">
                  <c:v>465</c:v>
                </c:pt>
                <c:pt idx="3">
                  <c:v>470</c:v>
                </c:pt>
                <c:pt idx="4">
                  <c:v>485</c:v>
                </c:pt>
                <c:pt idx="5">
                  <c:v>500</c:v>
                </c:pt>
                <c:pt idx="6">
                  <c:v>500</c:v>
                </c:pt>
                <c:pt idx="7">
                  <c:v>500</c:v>
                </c:pt>
                <c:pt idx="8">
                  <c:v>500</c:v>
                </c:pt>
              </c:numCache>
            </c:numRef>
          </c:val>
          <c:smooth val="1"/>
          <c:extLst>
            <c:ext xmlns:c16="http://schemas.microsoft.com/office/drawing/2014/chart" uri="{C3380CC4-5D6E-409C-BE32-E72D297353CC}">
              <c16:uniqueId val="{00000000-1BA4-421E-BFCE-FA82A7084A13}"/>
            </c:ext>
          </c:extLst>
        </c:ser>
        <c:ser>
          <c:idx val="1"/>
          <c:order val="1"/>
          <c:tx>
            <c:strRef>
              <c:f>Sheet1!$A$3</c:f>
              <c:strCache>
                <c:ptCount val="1"/>
                <c:pt idx="0">
                  <c:v>0.75%</c:v>
                </c:pt>
              </c:strCache>
            </c:strRef>
          </c:tx>
          <c:spPr>
            <a:ln w="53782">
              <a:solidFill>
                <a:srgbClr val="3FB8CD"/>
              </a:solidFill>
              <a:prstDash val="solid"/>
            </a:ln>
          </c:spPr>
          <c:marker>
            <c:symbol val="none"/>
          </c:marker>
          <c:cat>
            <c:numRef>
              <c:f>Sheet1!$B$1:$J$1</c:f>
              <c:numCache>
                <c:formatCode>General</c:formatCode>
                <c:ptCount val="9"/>
                <c:pt idx="0">
                  <c:v>1</c:v>
                </c:pt>
                <c:pt idx="1">
                  <c:v>2</c:v>
                </c:pt>
                <c:pt idx="2">
                  <c:v>3</c:v>
                </c:pt>
                <c:pt idx="3">
                  <c:v>4</c:v>
                </c:pt>
                <c:pt idx="4">
                  <c:v>5</c:v>
                </c:pt>
                <c:pt idx="5">
                  <c:v>6</c:v>
                </c:pt>
                <c:pt idx="6">
                  <c:v>7</c:v>
                </c:pt>
                <c:pt idx="7">
                  <c:v>8</c:v>
                </c:pt>
                <c:pt idx="8">
                  <c:v>9</c:v>
                </c:pt>
              </c:numCache>
            </c:numRef>
          </c:cat>
          <c:val>
            <c:numRef>
              <c:f>Sheet1!$B$3:$J$3</c:f>
              <c:numCache>
                <c:formatCode>General</c:formatCode>
                <c:ptCount val="9"/>
                <c:pt idx="0">
                  <c:v>380</c:v>
                </c:pt>
                <c:pt idx="1">
                  <c:v>365</c:v>
                </c:pt>
                <c:pt idx="2">
                  <c:v>280</c:v>
                </c:pt>
                <c:pt idx="3">
                  <c:v>255</c:v>
                </c:pt>
                <c:pt idx="4">
                  <c:v>210</c:v>
                </c:pt>
                <c:pt idx="5">
                  <c:v>240</c:v>
                </c:pt>
                <c:pt idx="6">
                  <c:v>375</c:v>
                </c:pt>
                <c:pt idx="7">
                  <c:v>210</c:v>
                </c:pt>
                <c:pt idx="8">
                  <c:v>280</c:v>
                </c:pt>
              </c:numCache>
            </c:numRef>
          </c:val>
          <c:smooth val="1"/>
          <c:extLst>
            <c:ext xmlns:c16="http://schemas.microsoft.com/office/drawing/2014/chart" uri="{C3380CC4-5D6E-409C-BE32-E72D297353CC}">
              <c16:uniqueId val="{00000001-1BA4-421E-BFCE-FA82A7084A13}"/>
            </c:ext>
          </c:extLst>
        </c:ser>
        <c:ser>
          <c:idx val="2"/>
          <c:order val="2"/>
          <c:tx>
            <c:strRef>
              <c:f>Sheet1!$A$4</c:f>
              <c:strCache>
                <c:ptCount val="1"/>
                <c:pt idx="0">
                  <c:v>1.50%</c:v>
                </c:pt>
              </c:strCache>
            </c:strRef>
          </c:tx>
          <c:spPr>
            <a:ln w="53782">
              <a:solidFill>
                <a:srgbClr val="008000"/>
              </a:solidFill>
              <a:prstDash val="solid"/>
            </a:ln>
          </c:spPr>
          <c:marker>
            <c:symbol val="none"/>
          </c:marker>
          <c:cat>
            <c:numRef>
              <c:f>Sheet1!$B$1:$J$1</c:f>
              <c:numCache>
                <c:formatCode>General</c:formatCode>
                <c:ptCount val="9"/>
                <c:pt idx="0">
                  <c:v>1</c:v>
                </c:pt>
                <c:pt idx="1">
                  <c:v>2</c:v>
                </c:pt>
                <c:pt idx="2">
                  <c:v>3</c:v>
                </c:pt>
                <c:pt idx="3">
                  <c:v>4</c:v>
                </c:pt>
                <c:pt idx="4">
                  <c:v>5</c:v>
                </c:pt>
                <c:pt idx="5">
                  <c:v>6</c:v>
                </c:pt>
                <c:pt idx="6">
                  <c:v>7</c:v>
                </c:pt>
                <c:pt idx="7">
                  <c:v>8</c:v>
                </c:pt>
                <c:pt idx="8">
                  <c:v>9</c:v>
                </c:pt>
              </c:numCache>
            </c:numRef>
          </c:cat>
          <c:val>
            <c:numRef>
              <c:f>Sheet1!$B$4:$J$4</c:f>
              <c:numCache>
                <c:formatCode>General</c:formatCode>
                <c:ptCount val="9"/>
                <c:pt idx="0">
                  <c:v>200</c:v>
                </c:pt>
                <c:pt idx="1">
                  <c:v>145</c:v>
                </c:pt>
                <c:pt idx="2">
                  <c:v>105</c:v>
                </c:pt>
                <c:pt idx="3">
                  <c:v>75</c:v>
                </c:pt>
                <c:pt idx="4">
                  <c:v>80</c:v>
                </c:pt>
                <c:pt idx="5">
                  <c:v>135</c:v>
                </c:pt>
                <c:pt idx="6">
                  <c:v>155</c:v>
                </c:pt>
                <c:pt idx="7">
                  <c:v>75</c:v>
                </c:pt>
                <c:pt idx="8">
                  <c:v>155</c:v>
                </c:pt>
              </c:numCache>
            </c:numRef>
          </c:val>
          <c:smooth val="1"/>
          <c:extLst>
            <c:ext xmlns:c16="http://schemas.microsoft.com/office/drawing/2014/chart" uri="{C3380CC4-5D6E-409C-BE32-E72D297353CC}">
              <c16:uniqueId val="{00000002-1BA4-421E-BFCE-FA82A7084A13}"/>
            </c:ext>
          </c:extLst>
        </c:ser>
        <c:dLbls>
          <c:showLegendKey val="0"/>
          <c:showVal val="0"/>
          <c:showCatName val="0"/>
          <c:showSerName val="0"/>
          <c:showPercent val="0"/>
          <c:showBubbleSize val="0"/>
        </c:dLbls>
        <c:smooth val="0"/>
        <c:axId val="654469888"/>
        <c:axId val="654467168"/>
      </c:lineChart>
      <c:catAx>
        <c:axId val="654469888"/>
        <c:scaling>
          <c:orientation val="minMax"/>
        </c:scaling>
        <c:delete val="0"/>
        <c:axPos val="b"/>
        <c:title>
          <c:tx>
            <c:rich>
              <a:bodyPr/>
              <a:lstStyle/>
              <a:p>
                <a:pPr>
                  <a:defRPr sz="2800" b="0" i="0" u="none" strike="noStrike" baseline="0">
                    <a:solidFill>
                      <a:schemeClr val="tx1"/>
                    </a:solidFill>
                    <a:latin typeface="Arial"/>
                    <a:ea typeface="Arial"/>
                    <a:cs typeface="Arial"/>
                  </a:defRPr>
                </a:pPr>
                <a:r>
                  <a:rPr lang="en-US" sz="2800" dirty="0"/>
                  <a:t>Day</a:t>
                </a:r>
              </a:p>
            </c:rich>
          </c:tx>
          <c:layout>
            <c:manualLayout>
              <c:xMode val="edge"/>
              <c:yMode val="edge"/>
              <c:x val="0.50470439881822837"/>
              <c:y val="0.79782507910150502"/>
            </c:manualLayout>
          </c:layout>
          <c:overlay val="0"/>
          <c:spPr>
            <a:noFill/>
            <a:ln w="53782">
              <a:noFill/>
            </a:ln>
          </c:spPr>
        </c:title>
        <c:numFmt formatCode="General" sourceLinked="1"/>
        <c:majorTickMark val="out"/>
        <c:minorTickMark val="none"/>
        <c:tickLblPos val="nextTo"/>
        <c:spPr>
          <a:ln w="6723">
            <a:solidFill>
              <a:schemeClr val="tx1"/>
            </a:solidFill>
            <a:prstDash val="solid"/>
          </a:ln>
        </c:spPr>
        <c:txPr>
          <a:bodyPr rot="0" vert="horz"/>
          <a:lstStyle/>
          <a:p>
            <a:pPr>
              <a:defRPr sz="2800" b="0" i="0" u="none" strike="noStrike" baseline="0">
                <a:solidFill>
                  <a:schemeClr val="tx1"/>
                </a:solidFill>
                <a:latin typeface="Arial"/>
                <a:ea typeface="Arial"/>
                <a:cs typeface="Arial"/>
              </a:defRPr>
            </a:pPr>
            <a:endParaRPr lang="en-US"/>
          </a:p>
        </c:txPr>
        <c:crossAx val="654467168"/>
        <c:crosses val="autoZero"/>
        <c:auto val="0"/>
        <c:lblAlgn val="ctr"/>
        <c:lblOffset val="100"/>
        <c:tickLblSkip val="1"/>
        <c:tickMarkSkip val="1"/>
        <c:noMultiLvlLbl val="0"/>
      </c:catAx>
      <c:valAx>
        <c:axId val="654467168"/>
        <c:scaling>
          <c:orientation val="minMax"/>
          <c:max val="600"/>
          <c:min val="0"/>
        </c:scaling>
        <c:delete val="0"/>
        <c:axPos val="l"/>
        <c:numFmt formatCode="General" sourceLinked="1"/>
        <c:majorTickMark val="out"/>
        <c:minorTickMark val="none"/>
        <c:tickLblPos val="nextTo"/>
        <c:spPr>
          <a:ln w="6723">
            <a:solidFill>
              <a:schemeClr val="tx1"/>
            </a:solidFill>
            <a:prstDash val="solid"/>
          </a:ln>
        </c:spPr>
        <c:txPr>
          <a:bodyPr rot="0" vert="horz"/>
          <a:lstStyle/>
          <a:p>
            <a:pPr>
              <a:defRPr sz="2400" b="0" i="0" u="none" strike="noStrike" baseline="0">
                <a:solidFill>
                  <a:schemeClr val="tx1"/>
                </a:solidFill>
                <a:latin typeface="Arial"/>
                <a:ea typeface="Arial"/>
                <a:cs typeface="Arial"/>
              </a:defRPr>
            </a:pPr>
            <a:endParaRPr lang="en-US"/>
          </a:p>
        </c:txPr>
        <c:crossAx val="654469888"/>
        <c:crosses val="autoZero"/>
        <c:crossBetween val="between"/>
        <c:majorUnit val="150"/>
      </c:valAx>
      <c:spPr>
        <a:noFill/>
        <a:ln w="26891">
          <a:solidFill>
            <a:schemeClr val="tx1"/>
          </a:solidFill>
          <a:prstDash val="solid"/>
        </a:ln>
      </c:spPr>
    </c:plotArea>
    <c:plotVisOnly val="1"/>
    <c:dispBlanksAs val="gap"/>
    <c:showDLblsOverMax val="0"/>
  </c:chart>
  <c:spPr>
    <a:noFill/>
    <a:ln>
      <a:noFill/>
    </a:ln>
  </c:spPr>
  <c:txPr>
    <a:bodyPr/>
    <a:lstStyle/>
    <a:p>
      <a:pPr>
        <a:defRPr sz="3811" b="1" i="0" u="none" strike="noStrike" baseline="0">
          <a:solidFill>
            <a:schemeClr val="tx1"/>
          </a:solidFill>
          <a:latin typeface="Tahoma"/>
          <a:ea typeface="Tahoma"/>
          <a:cs typeface="Tahoma"/>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0.38502</cdr:x>
      <cdr:y>0.31688</cdr:y>
    </cdr:from>
    <cdr:to>
      <cdr:x>0.58383</cdr:x>
      <cdr:y>0.39628</cdr:y>
    </cdr:to>
    <cdr:sp macro="" textlink="">
      <cdr:nvSpPr>
        <cdr:cNvPr id="1026" name="Text 2"/>
        <cdr:cNvSpPr txBox="1">
          <a:spLocks xmlns:a="http://schemas.openxmlformats.org/drawingml/2006/main" noChangeArrowheads="1"/>
        </cdr:cNvSpPr>
      </cdr:nvSpPr>
      <cdr:spPr bwMode="auto">
        <a:xfrm xmlns:a="http://schemas.openxmlformats.org/drawingml/2006/main">
          <a:off x="3106253" y="1732005"/>
          <a:ext cx="1603901" cy="43396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27432" tIns="32004" rIns="27432" bIns="32004" anchor="ctr" upright="1">
          <a:spAutoFit/>
        </a:bodyPr>
        <a:lstStyle xmlns:a="http://schemas.openxmlformats.org/drawingml/2006/main"/>
        <a:p xmlns:a="http://schemas.openxmlformats.org/drawingml/2006/main">
          <a:pPr algn="ctr" rtl="0">
            <a:defRPr sz="1000"/>
          </a:pPr>
          <a:r>
            <a:rPr lang="en-US" sz="2400" b="1" i="0" strike="noStrike" dirty="0">
              <a:solidFill>
                <a:srgbClr val="0070C0"/>
              </a:solidFill>
              <a:latin typeface="Arial"/>
              <a:cs typeface="Arial"/>
            </a:rPr>
            <a:t>0.75% </a:t>
          </a:r>
          <a:r>
            <a:rPr lang="en-US" sz="2400" i="0" strike="noStrike" dirty="0" err="1">
              <a:solidFill>
                <a:srgbClr val="0070C0"/>
              </a:solidFill>
              <a:latin typeface="Arial"/>
              <a:cs typeface="Arial"/>
            </a:rPr>
            <a:t>LiCl</a:t>
          </a:r>
          <a:endParaRPr lang="en-US" sz="2400" i="0" strike="noStrike" dirty="0">
            <a:solidFill>
              <a:srgbClr val="0070C0"/>
            </a:solidFill>
            <a:latin typeface="Arial"/>
            <a:cs typeface="Arial"/>
          </a:endParaRPr>
        </a:p>
      </cdr:txBody>
    </cdr:sp>
  </cdr:relSizeAnchor>
  <cdr:relSizeAnchor xmlns:cdr="http://schemas.openxmlformats.org/drawingml/2006/chartDrawing">
    <cdr:from>
      <cdr:x>0.21464</cdr:x>
      <cdr:y>0.1005</cdr:y>
    </cdr:from>
    <cdr:to>
      <cdr:x>0.38299</cdr:x>
      <cdr:y>0.1799</cdr:y>
    </cdr:to>
    <cdr:sp macro="" textlink="">
      <cdr:nvSpPr>
        <cdr:cNvPr id="1027" name="Text 3"/>
        <cdr:cNvSpPr txBox="1">
          <a:spLocks xmlns:a="http://schemas.openxmlformats.org/drawingml/2006/main" noChangeArrowheads="1"/>
        </cdr:cNvSpPr>
      </cdr:nvSpPr>
      <cdr:spPr bwMode="auto">
        <a:xfrm xmlns:a="http://schemas.openxmlformats.org/drawingml/2006/main">
          <a:off x="1539129" y="549317"/>
          <a:ext cx="1207190" cy="43396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36576" tIns="32004" rIns="36576" bIns="32004" anchor="ctr" upright="1">
          <a:spAutoFit/>
        </a:bodyPr>
        <a:lstStyle xmlns:a="http://schemas.openxmlformats.org/drawingml/2006/main"/>
        <a:p xmlns:a="http://schemas.openxmlformats.org/drawingml/2006/main">
          <a:pPr algn="ctr" rtl="0">
            <a:defRPr sz="1000"/>
          </a:pPr>
          <a:r>
            <a:rPr lang="en-US" sz="2400" b="1" i="0" strike="noStrike" dirty="0">
              <a:solidFill>
                <a:schemeClr val="bg1">
                  <a:lumMod val="50000"/>
                </a:schemeClr>
              </a:solidFill>
              <a:latin typeface="Tahoma"/>
              <a:ea typeface="Tahoma"/>
              <a:cs typeface="Tahoma"/>
            </a:rPr>
            <a:t>0% </a:t>
          </a:r>
          <a:r>
            <a:rPr lang="en-US" sz="2400" i="0" strike="noStrike" dirty="0" err="1">
              <a:solidFill>
                <a:schemeClr val="bg1">
                  <a:lumMod val="50000"/>
                </a:schemeClr>
              </a:solidFill>
              <a:latin typeface="Tahoma"/>
              <a:ea typeface="Tahoma"/>
              <a:cs typeface="Tahoma"/>
            </a:rPr>
            <a:t>LiCl</a:t>
          </a:r>
          <a:endParaRPr lang="en-US" sz="2400" i="0" strike="noStrike" dirty="0">
            <a:solidFill>
              <a:schemeClr val="bg1">
                <a:lumMod val="50000"/>
              </a:schemeClr>
            </a:solidFill>
            <a:latin typeface="Tahoma"/>
            <a:ea typeface="Tahoma"/>
            <a:cs typeface="Tahoma"/>
          </a:endParaRPr>
        </a:p>
      </cdr:txBody>
    </cdr:sp>
  </cdr:relSizeAnchor>
  <cdr:relSizeAnchor xmlns:cdr="http://schemas.openxmlformats.org/drawingml/2006/chartDrawing">
    <cdr:from>
      <cdr:x>0.13275</cdr:x>
      <cdr:y>0.56475</cdr:y>
    </cdr:from>
    <cdr:to>
      <cdr:x>0.4225</cdr:x>
      <cdr:y>0.7295</cdr:y>
    </cdr:to>
    <cdr:sp macro="" textlink="">
      <cdr:nvSpPr>
        <cdr:cNvPr id="1028" name="Text 4"/>
        <cdr:cNvSpPr txBox="1">
          <a:spLocks xmlns:a="http://schemas.openxmlformats.org/drawingml/2006/main" noChangeArrowheads="1"/>
        </cdr:cNvSpPr>
      </cdr:nvSpPr>
      <cdr:spPr bwMode="auto">
        <a:xfrm xmlns:a="http://schemas.openxmlformats.org/drawingml/2006/main">
          <a:off x="493133" y="1403983"/>
          <a:ext cx="1076349" cy="40957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45720" bIns="36576" anchor="ctr" upright="1"/>
        <a:lstStyle xmlns:a="http://schemas.openxmlformats.org/drawingml/2006/main"/>
        <a:p xmlns:a="http://schemas.openxmlformats.org/drawingml/2006/main">
          <a:pPr algn="ctr" rtl="0">
            <a:defRPr sz="1000"/>
          </a:pPr>
          <a:r>
            <a:rPr lang="en-US" sz="2400" b="1" i="0" strike="noStrike" dirty="0">
              <a:solidFill>
                <a:srgbClr val="008000"/>
              </a:solidFill>
              <a:latin typeface="Arial"/>
              <a:cs typeface="Arial"/>
            </a:rPr>
            <a:t>1.5% </a:t>
          </a:r>
          <a:r>
            <a:rPr lang="en-US" sz="2400" i="0" strike="noStrike" dirty="0" err="1">
              <a:solidFill>
                <a:srgbClr val="008000"/>
              </a:solidFill>
              <a:latin typeface="Arial"/>
              <a:cs typeface="Arial"/>
            </a:rPr>
            <a:t>LiCl</a:t>
          </a:r>
          <a:endParaRPr lang="en-US" sz="2400" i="0" strike="noStrike" dirty="0">
            <a:solidFill>
              <a:srgbClr val="008000"/>
            </a:solidFill>
            <a:latin typeface="Arial"/>
            <a:cs typeface="Aria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2/23/2019</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DDF76C-3591-4403-8D2C-A22D837693EF}" type="slidenum">
              <a:rPr lang="en-US" altLang="en-US"/>
              <a:pPr/>
              <a:t>2</a:t>
            </a:fld>
            <a:endParaRPr lang="en-US" altLang="en-US"/>
          </a:p>
        </p:txBody>
      </p:sp>
      <p:sp>
        <p:nvSpPr>
          <p:cNvPr id="1183746"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183747"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a:t>We contend that palatability is more than a matter of taste.  Read definition.</a:t>
            </a:r>
          </a:p>
        </p:txBody>
      </p:sp>
    </p:spTree>
    <p:extLst>
      <p:ext uri="{BB962C8B-B14F-4D97-AF65-F5344CB8AC3E}">
        <p14:creationId xmlns:p14="http://schemas.microsoft.com/office/powerpoint/2010/main" val="4194267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A1D5A-638E-41B4-BE48-74A9FE6CD113}" type="slidenum">
              <a:rPr lang="en-US" altLang="en-US"/>
              <a:pPr/>
              <a:t>3</a:t>
            </a:fld>
            <a:endParaRPr lang="en-US" altLang="en-US"/>
          </a:p>
        </p:txBody>
      </p:sp>
      <p:sp>
        <p:nvSpPr>
          <p:cNvPr id="1185794"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185795"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a:t>Basically, nutrient increase palatability and toxins decrease palatability. </a:t>
            </a:r>
          </a:p>
        </p:txBody>
      </p:sp>
    </p:spTree>
    <p:extLst>
      <p:ext uri="{BB962C8B-B14F-4D97-AF65-F5344CB8AC3E}">
        <p14:creationId xmlns:p14="http://schemas.microsoft.com/office/powerpoint/2010/main" val="218631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0FEEB-E499-47EE-A21B-F37EC7B3783E}" type="slidenum">
              <a:rPr lang="en-US" altLang="en-US"/>
              <a:pPr/>
              <a:t>4</a:t>
            </a:fld>
            <a:endParaRPr lang="en-US" altLang="en-US"/>
          </a:p>
        </p:txBody>
      </p:sp>
      <p:sp>
        <p:nvSpPr>
          <p:cNvPr id="1204226" name="Rectangle 1026"/>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04227" name="Rectangle 1027"/>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a:t>Basic model of how feedback changes palatability</a:t>
            </a:r>
          </a:p>
        </p:txBody>
      </p:sp>
    </p:spTree>
    <p:extLst>
      <p:ext uri="{BB962C8B-B14F-4D97-AF65-F5344CB8AC3E}">
        <p14:creationId xmlns:p14="http://schemas.microsoft.com/office/powerpoint/2010/main" val="56041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36183F-91A1-44BF-AAD0-8BD8A70E59BD}" type="slidenum">
              <a:rPr lang="en-US" altLang="en-US"/>
              <a:pPr/>
              <a:t>6</a:t>
            </a:fld>
            <a:endParaRPr lang="en-US" altLang="en-US"/>
          </a:p>
        </p:txBody>
      </p:sp>
      <p:sp>
        <p:nvSpPr>
          <p:cNvPr id="1187842"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187843"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Basically, nutrient increase palatability and toxins decrease palatability. </a:t>
            </a:r>
          </a:p>
          <a:p>
            <a:endParaRPr lang="en-US" dirty="0"/>
          </a:p>
          <a:p>
            <a:endParaRPr lang="en-US" dirty="0"/>
          </a:p>
        </p:txBody>
      </p:sp>
    </p:spTree>
    <p:extLst>
      <p:ext uri="{BB962C8B-B14F-4D97-AF65-F5344CB8AC3E}">
        <p14:creationId xmlns:p14="http://schemas.microsoft.com/office/powerpoint/2010/main" val="2666520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04D91D-E26C-494B-B550-5AD1A2F965EF}" type="slidenum">
              <a:rPr lang="en-US" altLang="en-US"/>
              <a:pPr/>
              <a:t>7</a:t>
            </a:fld>
            <a:endParaRPr lang="en-US" altLang="en-US"/>
          </a:p>
        </p:txBody>
      </p:sp>
      <p:sp>
        <p:nvSpPr>
          <p:cNvPr id="1189890" name="Rectangle 1026"/>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189891" name="Rectangle 1027"/>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The amount of starch in the starch solution was increased during the study from 2.5% to 10% of the lambs’ daily energy requirement.  Lambs preferred the flavor paired with calories regardless whether the flavor was apple or maple.  The preference for one flavor over the other increased as the trial progressed due to increasing amounts of energy used in the trial and increase exposure to the foods.</a:t>
            </a:r>
          </a:p>
          <a:p>
            <a:endParaRPr lang="en-US" dirty="0"/>
          </a:p>
          <a:p>
            <a:r>
              <a:rPr lang="en-US" b="1" dirty="0"/>
              <a:t>REF: </a:t>
            </a:r>
            <a:r>
              <a:rPr lang="en-US" b="1" dirty="0" err="1"/>
              <a:t>Villalba</a:t>
            </a:r>
            <a:r>
              <a:rPr lang="en-US" b="1" dirty="0"/>
              <a:t>, J.J. and F.D. Provenza. 1997. Preference for wheat straw by lambs conditioned with </a:t>
            </a:r>
            <a:r>
              <a:rPr lang="en-US" b="1" dirty="0" err="1"/>
              <a:t>intraruminal</a:t>
            </a:r>
            <a:r>
              <a:rPr lang="en-US" b="1" dirty="0"/>
              <a:t> infusions of starch. Br. J. </a:t>
            </a:r>
            <a:r>
              <a:rPr lang="en-US" b="1" dirty="0" err="1"/>
              <a:t>Nutr</a:t>
            </a:r>
            <a:r>
              <a:rPr lang="en-US" b="1" dirty="0"/>
              <a:t>. 77:287-297. </a:t>
            </a:r>
          </a:p>
          <a:p>
            <a:endParaRPr lang="en-US" dirty="0"/>
          </a:p>
        </p:txBody>
      </p:sp>
    </p:spTree>
    <p:extLst>
      <p:ext uri="{BB962C8B-B14F-4D97-AF65-F5344CB8AC3E}">
        <p14:creationId xmlns:p14="http://schemas.microsoft.com/office/powerpoint/2010/main" val="174352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8893F2-6D5E-4CDA-B40A-69AB9BAF634D}" type="slidenum">
              <a:rPr lang="en-US" altLang="en-US"/>
              <a:pPr/>
              <a:t>9</a:t>
            </a:fld>
            <a:endParaRPr lang="en-US" altLang="en-US"/>
          </a:p>
        </p:txBody>
      </p:sp>
      <p:sp>
        <p:nvSpPr>
          <p:cNvPr id="1210370"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10371"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Results</a:t>
            </a:r>
            <a:r>
              <a:rPr lang="en-US" baseline="0" dirty="0"/>
              <a:t> show that animals can detect difference in foods based on how long they take to digest (i.e.,  yield energy).  Sheep preferred foods with immediate energy feedback (within 1 hour) which is equivalent to soluble carbohydrate digestion.  Next they preferred flavors that yielded energy within 8 hours which is equivalent to structural carbohydrates that require fermentation.</a:t>
            </a:r>
          </a:p>
          <a:p>
            <a:endParaRPr lang="en-US" baseline="0" dirty="0"/>
          </a:p>
          <a:p>
            <a:r>
              <a:rPr lang="en-US" b="1" dirty="0"/>
              <a:t>Ref: Smith,</a:t>
            </a:r>
            <a:r>
              <a:rPr lang="en-US" b="1" baseline="0" dirty="0"/>
              <a:t> E.A.</a:t>
            </a:r>
            <a:r>
              <a:rPr lang="en-US" b="1" dirty="0"/>
              <a:t> 1999. Carbohydrate Availability Impacts Dietary Preferences by Sheep. M.S.</a:t>
            </a:r>
            <a:r>
              <a:rPr lang="en-US" b="1" baseline="0" dirty="0"/>
              <a:t> Thesis. University of Idaho, Moscow, ID</a:t>
            </a:r>
            <a:endParaRPr lang="en-US" b="1" dirty="0"/>
          </a:p>
        </p:txBody>
      </p:sp>
    </p:spTree>
    <p:extLst>
      <p:ext uri="{BB962C8B-B14F-4D97-AF65-F5344CB8AC3E}">
        <p14:creationId xmlns:p14="http://schemas.microsoft.com/office/powerpoint/2010/main" val="204003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3A4255-53CC-4595-9F44-67A2974A5712}" type="slidenum">
              <a:rPr lang="en-US" altLang="en-US"/>
              <a:pPr/>
              <a:t>10</a:t>
            </a:fld>
            <a:endParaRPr lang="en-US" altLang="en-US"/>
          </a:p>
        </p:txBody>
      </p:sp>
      <p:sp>
        <p:nvSpPr>
          <p:cNvPr id="1212418"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12419"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Results</a:t>
            </a:r>
            <a:r>
              <a:rPr lang="en-US" baseline="0" dirty="0"/>
              <a:t> show that animals can detect difference in foods based on how long they take to digest (i.e.,  yield energy).  Sheep preferred foods with immediate energy feedback (within 1 hour) which is equivalent to soluble carbohydrate digestion.  Next they preferred flavors that yielded energy within 8 hours which is equivalent to structural carbohydrates that require fermentation.</a:t>
            </a:r>
          </a:p>
          <a:p>
            <a:endParaRPr lang="en-US" baseline="0" dirty="0"/>
          </a:p>
          <a:p>
            <a:r>
              <a:rPr lang="en-US" b="1" dirty="0"/>
              <a:t>Ref: Smith,</a:t>
            </a:r>
            <a:r>
              <a:rPr lang="en-US" b="1" baseline="0" dirty="0"/>
              <a:t> E.A.</a:t>
            </a:r>
            <a:r>
              <a:rPr lang="en-US" b="1" dirty="0"/>
              <a:t> 1999. Carbohydrate Availability Impacts Dietary Preferences by Sheep. M.S.</a:t>
            </a:r>
            <a:r>
              <a:rPr lang="en-US" b="1" baseline="0" dirty="0"/>
              <a:t> Thesis. University of Idaho, Moscow, ID</a:t>
            </a:r>
            <a:endParaRPr lang="en-US" b="1" dirty="0"/>
          </a:p>
          <a:p>
            <a:endParaRPr lang="en-US" dirty="0"/>
          </a:p>
        </p:txBody>
      </p:sp>
    </p:spTree>
    <p:extLst>
      <p:ext uri="{BB962C8B-B14F-4D97-AF65-F5344CB8AC3E}">
        <p14:creationId xmlns:p14="http://schemas.microsoft.com/office/powerpoint/2010/main" val="4250615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78F9FC-177C-4AF4-B78C-72C8E8FCE54C}" type="slidenum">
              <a:rPr lang="en-US" altLang="en-US"/>
              <a:pPr/>
              <a:t>11</a:t>
            </a:fld>
            <a:endParaRPr lang="en-US" altLang="en-US"/>
          </a:p>
        </p:txBody>
      </p:sp>
      <p:sp>
        <p:nvSpPr>
          <p:cNvPr id="1206274"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06275"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Ref:</a:t>
            </a:r>
            <a:r>
              <a:rPr lang="en-US" baseline="0"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Burritt, E.A.</a:t>
            </a:r>
            <a:r>
              <a:rPr lang="en-US" b="1" baseline="0" dirty="0"/>
              <a:t> and F.D. </a:t>
            </a:r>
            <a:r>
              <a:rPr lang="en-US" b="1" dirty="0"/>
              <a:t>Provenza. 1989. Food aversion learning: conditioning lambs to avoid a palatable shrub (</a:t>
            </a:r>
            <a:r>
              <a:rPr lang="en-US" b="1" i="1" dirty="0" err="1"/>
              <a:t>Cercocarpus</a:t>
            </a:r>
            <a:r>
              <a:rPr lang="en-US" b="1" i="1" dirty="0"/>
              <a:t> </a:t>
            </a:r>
            <a:r>
              <a:rPr lang="en-US" b="1" i="1" dirty="0" err="1"/>
              <a:t>montanus</a:t>
            </a:r>
            <a:r>
              <a:rPr lang="en-US" b="1" dirty="0"/>
              <a:t>). </a:t>
            </a:r>
            <a:r>
              <a:rPr lang="en-US" b="1" i="0" dirty="0"/>
              <a:t>J. Anim. Sci. 67:650- 653.</a:t>
            </a:r>
          </a:p>
          <a:p>
            <a:endParaRPr lang="en-US" dirty="0"/>
          </a:p>
        </p:txBody>
      </p:sp>
    </p:spTree>
    <p:extLst>
      <p:ext uri="{BB962C8B-B14F-4D97-AF65-F5344CB8AC3E}">
        <p14:creationId xmlns:p14="http://schemas.microsoft.com/office/powerpoint/2010/main" val="1982392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1A28AB-B5DD-4B20-A177-373D254D5FCB}" type="slidenum">
              <a:rPr lang="en-US" altLang="en-US"/>
              <a:pPr/>
              <a:t>12</a:t>
            </a:fld>
            <a:endParaRPr lang="en-US" altLang="en-US"/>
          </a:p>
        </p:txBody>
      </p:sp>
      <p:sp>
        <p:nvSpPr>
          <p:cNvPr id="1208322"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08323"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Sheep</a:t>
            </a:r>
            <a:r>
              <a:rPr lang="en-US" baseline="0" dirty="0"/>
              <a:t> were quickly averted to </a:t>
            </a:r>
            <a:r>
              <a:rPr lang="en-US" dirty="0"/>
              <a:t>Mountain Mahogany</a:t>
            </a: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REF: Burritt, E.A.</a:t>
            </a:r>
            <a:r>
              <a:rPr lang="en-US" b="1" baseline="0" dirty="0"/>
              <a:t> and F.D. </a:t>
            </a:r>
            <a:r>
              <a:rPr lang="en-US" b="1" dirty="0"/>
              <a:t>Provenza. 1989. Food aversion learning: conditioning lambs to avoid a palatable shrub (</a:t>
            </a:r>
            <a:r>
              <a:rPr lang="en-US" b="1" i="1" dirty="0" err="1"/>
              <a:t>Cercocarpus</a:t>
            </a:r>
            <a:r>
              <a:rPr lang="en-US" b="1" i="1" dirty="0"/>
              <a:t> </a:t>
            </a:r>
            <a:r>
              <a:rPr lang="en-US" b="1" i="1" dirty="0" err="1"/>
              <a:t>montanus</a:t>
            </a:r>
            <a:r>
              <a:rPr lang="en-US" b="1" dirty="0"/>
              <a:t>). </a:t>
            </a:r>
            <a:r>
              <a:rPr lang="en-US" b="1" i="0" dirty="0"/>
              <a:t>J. Anim. Sci. 67:650- 653.</a:t>
            </a:r>
          </a:p>
          <a:p>
            <a:endParaRPr lang="en-US" dirty="0"/>
          </a:p>
        </p:txBody>
      </p:sp>
    </p:spTree>
    <p:extLst>
      <p:ext uri="{BB962C8B-B14F-4D97-AF65-F5344CB8AC3E}">
        <p14:creationId xmlns:p14="http://schemas.microsoft.com/office/powerpoint/2010/main" val="3723130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E75568-E3CF-400B-A9F0-ADCA3E7C1D5A}" type="slidenum">
              <a:rPr lang="en-US" altLang="en-US"/>
              <a:pPr/>
              <a:t>13</a:t>
            </a:fld>
            <a:endParaRPr lang="en-US" altLang="en-US"/>
          </a:p>
        </p:txBody>
      </p:sp>
      <p:sp>
        <p:nvSpPr>
          <p:cNvPr id="1218562"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18563"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a:t>Strong positive feedback yields strong preferences and strong negative feedback yields strong aversions.</a:t>
            </a:r>
          </a:p>
        </p:txBody>
      </p:sp>
    </p:spTree>
    <p:extLst>
      <p:ext uri="{BB962C8B-B14F-4D97-AF65-F5344CB8AC3E}">
        <p14:creationId xmlns:p14="http://schemas.microsoft.com/office/powerpoint/2010/main" val="3038565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E9FED-FB46-4BFF-8AEB-EFD62C80EC2E}" type="slidenum">
              <a:rPr lang="en-US" altLang="en-US"/>
              <a:pPr/>
              <a:t>14</a:t>
            </a:fld>
            <a:endParaRPr lang="en-US" altLang="en-US"/>
          </a:p>
        </p:txBody>
      </p:sp>
      <p:sp>
        <p:nvSpPr>
          <p:cNvPr id="837634" name="Rectangle 2"/>
          <p:cNvSpPr>
            <a:spLocks noGrp="1" noRot="1" noChangeAspect="1" noChangeArrowheads="1" noTextEdit="1"/>
          </p:cNvSpPr>
          <p:nvPr>
            <p:ph type="sldImg"/>
          </p:nvPr>
        </p:nvSpPr>
        <p:spPr>
          <a:ln/>
        </p:spPr>
      </p:sp>
      <p:sp>
        <p:nvSpPr>
          <p:cNvPr id="837635" name="Rectangle 3"/>
          <p:cNvSpPr>
            <a:spLocks noGrp="1" noChangeArrowheads="1"/>
          </p:cNvSpPr>
          <p:nvPr>
            <p:ph type="body" idx="1"/>
          </p:nvPr>
        </p:nvSpPr>
        <p:spPr/>
        <p:txBody>
          <a:bodyPr/>
          <a:lstStyle/>
          <a:p>
            <a:r>
              <a:rPr lang="en-US" dirty="0"/>
              <a:t>The higher the dose the stronger the response. Toxins decrease intake and nutrients increase intake.  Remember though that high amounts of readily available nutrients (protein or energy) can cause food aversions in ruminants because high doses of nutrients can cause acidosis or ammonia toxicity.</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REF:</a:t>
            </a:r>
            <a:r>
              <a:rPr lang="en-US" baseline="0" dirty="0"/>
              <a:t> </a:t>
            </a:r>
            <a:r>
              <a:rPr lang="en-US" b="1" dirty="0"/>
              <a:t>Du </a:t>
            </a:r>
            <a:r>
              <a:rPr lang="en-US" b="1" dirty="0" err="1"/>
              <a:t>Toit</a:t>
            </a:r>
            <a:r>
              <a:rPr lang="en-US" b="1" dirty="0"/>
              <a:t>, J.T., F.D. Provenza, &amp; A. </a:t>
            </a:r>
            <a:r>
              <a:rPr lang="en-US" b="1" dirty="0" err="1"/>
              <a:t>Nastis</a:t>
            </a:r>
            <a:r>
              <a:rPr lang="en-US" b="1" dirty="0"/>
              <a:t>. 1991. Conditioned taste aversions: how sick must a ruminant get before it learns about toxicity in foods? </a:t>
            </a:r>
            <a:r>
              <a:rPr lang="en-US" b="1" i="0" dirty="0"/>
              <a:t>Applied Animal </a:t>
            </a:r>
            <a:r>
              <a:rPr lang="en-US" b="1" i="0" dirty="0" err="1"/>
              <a:t>Behaviour</a:t>
            </a:r>
            <a:r>
              <a:rPr lang="en-US" b="1" i="0" dirty="0"/>
              <a:t> Science. 30(1):35-46.</a:t>
            </a:r>
          </a:p>
          <a:p>
            <a:endParaRPr lang="en-US" dirty="0"/>
          </a:p>
        </p:txBody>
      </p:sp>
    </p:spTree>
    <p:extLst>
      <p:ext uri="{BB962C8B-B14F-4D97-AF65-F5344CB8AC3E}">
        <p14:creationId xmlns:p14="http://schemas.microsoft.com/office/powerpoint/2010/main" val="911401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6DD27-A174-4467-AFEF-C1A87BE0B09E}" type="slidenum">
              <a:rPr lang="en-US" altLang="en-US"/>
              <a:pPr/>
              <a:t>15</a:t>
            </a:fld>
            <a:endParaRPr lang="en-US" altLang="en-US"/>
          </a:p>
        </p:txBody>
      </p:sp>
      <p:sp>
        <p:nvSpPr>
          <p:cNvPr id="1241090"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41091"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Animals don’t refuse to eat plant with toxins.  As long as the toxins cause nausea and most toxins do, animals can figure out how much of a toxin-containing food they can eat.  Toxins set a limit on intake.  In the experiment above, lambs fed oats coated with 0.75% </a:t>
            </a:r>
            <a:r>
              <a:rPr lang="en-US" dirty="0" err="1"/>
              <a:t>LiCl</a:t>
            </a:r>
            <a:r>
              <a:rPr lang="en-US" dirty="0"/>
              <a:t> eat about twice as much food as lambs receiving oats with 1.5% </a:t>
            </a:r>
            <a:r>
              <a:rPr lang="en-US" dirty="0" err="1"/>
              <a:t>LiCl</a:t>
            </a:r>
            <a:r>
              <a:rPr lang="en-US" dirty="0"/>
              <a:t>.</a:t>
            </a:r>
          </a:p>
          <a:p>
            <a:endParaRPr lang="en-US" dirty="0"/>
          </a:p>
          <a:p>
            <a:r>
              <a:rPr lang="en-US" b="1" dirty="0"/>
              <a:t>REF: Launchbaugh, K.L., F.D. Provenza and E.A. Burritt. 1993. How herbivores track variable environments: Response to variability of </a:t>
            </a:r>
            <a:r>
              <a:rPr lang="en-US" b="1" dirty="0" err="1"/>
              <a:t>phytotoxins</a:t>
            </a:r>
            <a:r>
              <a:rPr lang="en-US" b="1" dirty="0"/>
              <a:t>. J. Chem. Ecol. 19:1047-1056.</a:t>
            </a:r>
            <a:endParaRPr lang="en-US" dirty="0"/>
          </a:p>
        </p:txBody>
      </p:sp>
    </p:spTree>
    <p:extLst>
      <p:ext uri="{BB962C8B-B14F-4D97-AF65-F5344CB8AC3E}">
        <p14:creationId xmlns:p14="http://schemas.microsoft.com/office/powerpoint/2010/main" val="2286348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6DD27-A174-4467-AFEF-C1A87BE0B09E}" type="slidenum">
              <a:rPr lang="en-US" altLang="en-US"/>
              <a:pPr/>
              <a:t>16</a:t>
            </a:fld>
            <a:endParaRPr lang="en-US" altLang="en-US"/>
          </a:p>
        </p:txBody>
      </p:sp>
      <p:sp>
        <p:nvSpPr>
          <p:cNvPr id="1241090"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41091"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Animals don’t refuse to eat plant with toxins.  As long as the toxins cause nausea and most toxins do, animals can figure out how much of a toxin-containing food they can eat.  Toxins set a limit on intake.  In the experiment above, lambs fed oats coated with 0.75% </a:t>
            </a:r>
            <a:r>
              <a:rPr lang="en-US" dirty="0" err="1"/>
              <a:t>LiCl</a:t>
            </a:r>
            <a:r>
              <a:rPr lang="en-US" dirty="0"/>
              <a:t> eat about twice as much food as lambs receiving oats with 1.5% </a:t>
            </a:r>
            <a:r>
              <a:rPr lang="en-US" dirty="0" err="1"/>
              <a:t>LiCl</a:t>
            </a:r>
            <a:r>
              <a:rPr lang="en-US" dirty="0"/>
              <a:t>.</a:t>
            </a:r>
          </a:p>
          <a:p>
            <a:endParaRPr lang="en-US" dirty="0"/>
          </a:p>
          <a:p>
            <a:r>
              <a:rPr lang="en-US" b="1" dirty="0"/>
              <a:t>REF: Launchbaugh, K.L., F.D. Provenza and E.A. Burritt. 1993. How herbivores track variable environments: Response to variability of </a:t>
            </a:r>
            <a:r>
              <a:rPr lang="en-US" b="1" dirty="0" err="1"/>
              <a:t>phytotoxins</a:t>
            </a:r>
            <a:r>
              <a:rPr lang="en-US" b="1" dirty="0"/>
              <a:t>. J. Chem. Ecol. 19:1047-1056.</a:t>
            </a:r>
            <a:endParaRPr lang="en-US" dirty="0"/>
          </a:p>
        </p:txBody>
      </p:sp>
    </p:spTree>
    <p:extLst>
      <p:ext uri="{BB962C8B-B14F-4D97-AF65-F5344CB8AC3E}">
        <p14:creationId xmlns:p14="http://schemas.microsoft.com/office/powerpoint/2010/main" val="2934411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64B664-4BA8-4DEA-9B4C-160F6F38DAF9}" type="slidenum">
              <a:rPr lang="en-US" altLang="en-US"/>
              <a:pPr/>
              <a:t>17</a:t>
            </a:fld>
            <a:endParaRPr lang="en-US" altLang="en-US"/>
          </a:p>
        </p:txBody>
      </p:sp>
      <p:sp>
        <p:nvSpPr>
          <p:cNvPr id="960514" name="Rectangle 2"/>
          <p:cNvSpPr>
            <a:spLocks noGrp="1" noRot="1" noChangeAspect="1" noChangeArrowheads="1" noTextEdit="1"/>
          </p:cNvSpPr>
          <p:nvPr>
            <p:ph type="sldImg"/>
          </p:nvPr>
        </p:nvSpPr>
        <p:spPr bwMode="auto">
          <a:xfrm>
            <a:off x="406400" y="698500"/>
            <a:ext cx="6197600" cy="3486150"/>
          </a:xfrm>
          <a:prstGeom prst="rect">
            <a:avLst/>
          </a:prstGeom>
          <a:solidFill>
            <a:srgbClr val="FFFFFF"/>
          </a:solidFill>
          <a:ln>
            <a:solidFill>
              <a:srgbClr val="000000"/>
            </a:solidFill>
            <a:miter lim="800000"/>
            <a:headEnd/>
            <a:tailEnd/>
          </a:ln>
        </p:spPr>
      </p:sp>
      <p:sp>
        <p:nvSpPr>
          <p:cNvPr id="960515"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endParaRPr lang="en-US" dirty="0"/>
          </a:p>
        </p:txBody>
      </p:sp>
    </p:spTree>
    <p:extLst>
      <p:ext uri="{BB962C8B-B14F-4D97-AF65-F5344CB8AC3E}">
        <p14:creationId xmlns:p14="http://schemas.microsoft.com/office/powerpoint/2010/main" val="808554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19</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255010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152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32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210010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60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a:defRPr sz="2800"/>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2/23/2019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96052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normAutofit/>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2/23/2019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1811329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2/23/2019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65707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2/23/2019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228500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2/23/2019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371687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2/23/2019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31860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3174262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3180067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dirty="0"/>
              <a:t>Click to edit Master title style</a:t>
            </a:r>
          </a:p>
        </p:txBody>
      </p:sp>
      <p:sp>
        <p:nvSpPr>
          <p:cNvPr id="3" name="Text Placeholder 2"/>
          <p:cNvSpPr>
            <a:spLocks noGrp="1"/>
          </p:cNvSpPr>
          <p:nvPr>
            <p:ph type="body" sz="half" idx="1"/>
          </p:nvPr>
        </p:nvSpPr>
        <p:spPr>
          <a:xfrm>
            <a:off x="609601" y="1981200"/>
            <a:ext cx="53960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86312" y="1981200"/>
            <a:ext cx="5396089" cy="4114800"/>
          </a:xfrm>
        </p:spPr>
        <p:txBody>
          <a:bodyPr/>
          <a:lstStyle/>
          <a:p>
            <a:endParaRPr lang="en-US"/>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7869CFC9-9C94-4B66-B245-D6D1BEF83461}" type="slidenum">
              <a:rPr lang="en-US"/>
              <a:pPr/>
              <a:t>‹#›</a:t>
            </a:fld>
            <a:endParaRPr lang="en-US"/>
          </a:p>
        </p:txBody>
      </p:sp>
    </p:spTree>
    <p:extLst>
      <p:ext uri="{BB962C8B-B14F-4D97-AF65-F5344CB8AC3E}">
        <p14:creationId xmlns:p14="http://schemas.microsoft.com/office/powerpoint/2010/main" val="590475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Chart Placeholder 2"/>
          <p:cNvSpPr>
            <a:spLocks noGrp="1"/>
          </p:cNvSpPr>
          <p:nvPr>
            <p:ph type="chart" sz="half" idx="1"/>
          </p:nvPr>
        </p:nvSpPr>
        <p:spPr>
          <a:xfrm>
            <a:off x="609601" y="1981200"/>
            <a:ext cx="5396089" cy="4114800"/>
          </a:xfrm>
        </p:spPr>
        <p:txBody>
          <a:bodyPr/>
          <a:lstStyle/>
          <a:p>
            <a:endParaRPr lang="en-US"/>
          </a:p>
        </p:txBody>
      </p:sp>
      <p:sp>
        <p:nvSpPr>
          <p:cNvPr id="4" name="Text Placeholder 3"/>
          <p:cNvSpPr>
            <a:spLocks noGrp="1"/>
          </p:cNvSpPr>
          <p:nvPr>
            <p:ph type="body" sz="half" idx="2"/>
          </p:nvPr>
        </p:nvSpPr>
        <p:spPr>
          <a:xfrm>
            <a:off x="6186312" y="1981200"/>
            <a:ext cx="5396089"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1EDECA95-F018-471D-93BF-704F817B0CC5}" type="slidenum">
              <a:rPr lang="en-US"/>
              <a:pPr/>
              <a:t>‹#›</a:t>
            </a:fld>
            <a:endParaRPr lang="en-US"/>
          </a:p>
        </p:txBody>
      </p:sp>
    </p:spTree>
    <p:extLst>
      <p:ext uri="{BB962C8B-B14F-4D97-AF65-F5344CB8AC3E}">
        <p14:creationId xmlns:p14="http://schemas.microsoft.com/office/powerpoint/2010/main" val="3120535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Text Placeholder 2"/>
          <p:cNvSpPr>
            <a:spLocks noGrp="1"/>
          </p:cNvSpPr>
          <p:nvPr>
            <p:ph type="body" sz="half" idx="1"/>
          </p:nvPr>
        </p:nvSpPr>
        <p:spPr>
          <a:xfrm>
            <a:off x="609601" y="1981200"/>
            <a:ext cx="53960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86312" y="1981200"/>
            <a:ext cx="5396089" cy="4114800"/>
          </a:xfrm>
        </p:spPr>
        <p:txBody>
          <a:bodyPr/>
          <a:lstStyle/>
          <a:p>
            <a:endParaRPr lang="en-US"/>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346D2B27-E875-4544-B5BD-7474AABADF18}" type="slidenum">
              <a:rPr lang="en-US"/>
              <a:pPr/>
              <a:t>‹#›</a:t>
            </a:fld>
            <a:endParaRPr lang="en-US"/>
          </a:p>
        </p:txBody>
      </p:sp>
    </p:spTree>
    <p:extLst>
      <p:ext uri="{BB962C8B-B14F-4D97-AF65-F5344CB8AC3E}">
        <p14:creationId xmlns:p14="http://schemas.microsoft.com/office/powerpoint/2010/main" val="3088548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2/23/2019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950435"/>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3969" r:id="rId12"/>
    <p:sldLayoutId id="2147484017" r:id="rId13"/>
    <p:sldLayoutId id="2147484018" r:id="rId14"/>
    <p:sldLayoutId id="2147484019" r:id="rId1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video" Target="NULL" TargetMode="External"/><Relationship Id="rId1" Type="http://schemas.openxmlformats.org/officeDocument/2006/relationships/tags" Target="../tags/tag2.xml"/><Relationship Id="rId5" Type="http://schemas.openxmlformats.org/officeDocument/2006/relationships/image" Target="../media/image10.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3400" y="758952"/>
            <a:ext cx="11616246" cy="3653728"/>
          </a:xfrm>
        </p:spPr>
        <p:txBody>
          <a:bodyPr>
            <a:normAutofit/>
          </a:bodyPr>
          <a:lstStyle/>
          <a:p>
            <a:pPr eaLnBrk="1" hangingPunct="1"/>
            <a:r>
              <a:rPr lang="en-US" sz="6600" dirty="0"/>
              <a:t>Diet Selection-</a:t>
            </a:r>
            <a:r>
              <a:rPr lang="en-US" sz="5400" dirty="0"/>
              <a:t>Preferences &amp; Aversions</a:t>
            </a:r>
            <a:endParaRPr lang="en-US" dirty="0"/>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467600" y="5237208"/>
            <a:ext cx="4682046" cy="1080472"/>
          </a:xfrm>
          <a:prstGeom prst="rect">
            <a:avLst/>
          </a:prstGeom>
        </p:spPr>
      </p:pic>
      <p:grpSp>
        <p:nvGrpSpPr>
          <p:cNvPr id="8" name="Group 7">
            <a:extLst>
              <a:ext uri="{FF2B5EF4-FFF2-40B4-BE49-F238E27FC236}">
                <a16:creationId xmlns:a16="http://schemas.microsoft.com/office/drawing/2014/main" id="{4A643C57-3B77-4BC2-818C-0078083D0636}"/>
              </a:ext>
            </a:extLst>
          </p:cNvPr>
          <p:cNvGrpSpPr/>
          <p:nvPr/>
        </p:nvGrpSpPr>
        <p:grpSpPr>
          <a:xfrm>
            <a:off x="7620000" y="643130"/>
            <a:ext cx="3665033" cy="2463946"/>
            <a:chOff x="7620000" y="643130"/>
            <a:chExt cx="3665033" cy="2463946"/>
          </a:xfrm>
        </p:grpSpPr>
        <p:pic>
          <p:nvPicPr>
            <p:cNvPr id="6" name="Picture 5">
              <a:extLst>
                <a:ext uri="{FF2B5EF4-FFF2-40B4-BE49-F238E27FC236}">
                  <a16:creationId xmlns:a16="http://schemas.microsoft.com/office/drawing/2014/main" id="{5E95AD84-8A6A-483C-853C-FD9B1C8698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00" y="643130"/>
              <a:ext cx="3665033" cy="2433811"/>
            </a:xfrm>
            <a:prstGeom prst="rect">
              <a:avLst/>
            </a:prstGeom>
          </p:spPr>
        </p:pic>
        <p:sp>
          <p:nvSpPr>
            <p:cNvPr id="7" name="TextBox 6">
              <a:extLst>
                <a:ext uri="{FF2B5EF4-FFF2-40B4-BE49-F238E27FC236}">
                  <a16:creationId xmlns:a16="http://schemas.microsoft.com/office/drawing/2014/main" id="{91431917-C0A9-4945-832D-09FC515DAC71}"/>
                </a:ext>
              </a:extLst>
            </p:cNvPr>
            <p:cNvSpPr txBox="1"/>
            <p:nvPr/>
          </p:nvSpPr>
          <p:spPr>
            <a:xfrm>
              <a:off x="10047194" y="2876244"/>
              <a:ext cx="1237839" cy="230832"/>
            </a:xfrm>
            <a:prstGeom prst="rect">
              <a:avLst/>
            </a:prstGeom>
            <a:noFill/>
          </p:spPr>
          <p:txBody>
            <a:bodyPr wrap="none" rtlCol="0">
              <a:spAutoFit/>
            </a:bodyPr>
            <a:lstStyle/>
            <a:p>
              <a:r>
                <a:rPr lang="en-US" sz="900" dirty="0">
                  <a:solidFill>
                    <a:schemeClr val="bg1"/>
                  </a:solidFill>
                </a:rPr>
                <a:t>Tom Koerner-(USFWS)</a:t>
              </a:r>
            </a:p>
          </p:txBody>
        </p:sp>
      </p:grpSp>
      <p:grpSp>
        <p:nvGrpSpPr>
          <p:cNvPr id="11" name="Group 10">
            <a:extLst>
              <a:ext uri="{FF2B5EF4-FFF2-40B4-BE49-F238E27FC236}">
                <a16:creationId xmlns:a16="http://schemas.microsoft.com/office/drawing/2014/main" id="{A886A9A4-2389-4BB7-87FC-D205EA35322A}"/>
              </a:ext>
            </a:extLst>
          </p:cNvPr>
          <p:cNvGrpSpPr/>
          <p:nvPr/>
        </p:nvGrpSpPr>
        <p:grpSpPr>
          <a:xfrm>
            <a:off x="4631277" y="655254"/>
            <a:ext cx="2978811" cy="2435386"/>
            <a:chOff x="4631277" y="655254"/>
            <a:chExt cx="2978811" cy="2435386"/>
          </a:xfrm>
        </p:grpSpPr>
        <p:pic>
          <p:nvPicPr>
            <p:cNvPr id="10" name="Picture 9">
              <a:extLst>
                <a:ext uri="{FF2B5EF4-FFF2-40B4-BE49-F238E27FC236}">
                  <a16:creationId xmlns:a16="http://schemas.microsoft.com/office/drawing/2014/main" id="{BE68119B-9FDE-448C-A7D8-66C81B763E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31277" y="655254"/>
              <a:ext cx="2929446" cy="2435386"/>
            </a:xfrm>
            <a:prstGeom prst="rect">
              <a:avLst/>
            </a:prstGeom>
          </p:spPr>
        </p:pic>
        <p:sp>
          <p:nvSpPr>
            <p:cNvPr id="19" name="TextBox 18">
              <a:extLst>
                <a:ext uri="{FF2B5EF4-FFF2-40B4-BE49-F238E27FC236}">
                  <a16:creationId xmlns:a16="http://schemas.microsoft.com/office/drawing/2014/main" id="{8A8FEF54-A0BE-478E-81B8-09E998ADC8E6}"/>
                </a:ext>
              </a:extLst>
            </p:cNvPr>
            <p:cNvSpPr txBox="1"/>
            <p:nvPr/>
          </p:nvSpPr>
          <p:spPr>
            <a:xfrm>
              <a:off x="6356219" y="2828753"/>
              <a:ext cx="1253869" cy="230832"/>
            </a:xfrm>
            <a:prstGeom prst="rect">
              <a:avLst/>
            </a:prstGeom>
            <a:noFill/>
          </p:spPr>
          <p:txBody>
            <a:bodyPr wrap="none" rtlCol="0">
              <a:spAutoFit/>
            </a:bodyPr>
            <a:lstStyle/>
            <a:p>
              <a:r>
                <a:rPr lang="en-US" sz="900" dirty="0">
                  <a:solidFill>
                    <a:schemeClr val="bg1"/>
                  </a:solidFill>
                </a:rPr>
                <a:t>Katie </a:t>
              </a:r>
              <a:r>
                <a:rPr lang="en-US" sz="900" dirty="0" err="1">
                  <a:solidFill>
                    <a:schemeClr val="bg1"/>
                  </a:solidFill>
                </a:rPr>
                <a:t>Theule</a:t>
              </a:r>
              <a:r>
                <a:rPr lang="en-US" sz="900" dirty="0">
                  <a:solidFill>
                    <a:schemeClr val="bg1"/>
                  </a:solidFill>
                </a:rPr>
                <a:t> (USFWS)a</a:t>
              </a:r>
            </a:p>
          </p:txBody>
        </p:sp>
      </p:grpSp>
      <p:pic>
        <p:nvPicPr>
          <p:cNvPr id="13" name="Picture 12">
            <a:extLst>
              <a:ext uri="{FF2B5EF4-FFF2-40B4-BE49-F238E27FC236}">
                <a16:creationId xmlns:a16="http://schemas.microsoft.com/office/drawing/2014/main" id="{2EC153FA-7E58-4F59-8386-A2FCAD852F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1719907" y="670908"/>
            <a:ext cx="2782017" cy="2419732"/>
          </a:xfrm>
          <a:prstGeom prst="rect">
            <a:avLst/>
          </a:prstGeom>
        </p:spPr>
      </p:pic>
      <p:sp>
        <p:nvSpPr>
          <p:cNvPr id="22" name="TextBox 21">
            <a:extLst>
              <a:ext uri="{FF2B5EF4-FFF2-40B4-BE49-F238E27FC236}">
                <a16:creationId xmlns:a16="http://schemas.microsoft.com/office/drawing/2014/main" id="{8726673C-619F-4D04-A4FD-6FB5915B28F7}"/>
              </a:ext>
            </a:extLst>
          </p:cNvPr>
          <p:cNvSpPr txBox="1"/>
          <p:nvPr/>
        </p:nvSpPr>
        <p:spPr>
          <a:xfrm>
            <a:off x="3264085" y="2876244"/>
            <a:ext cx="1237839" cy="230832"/>
          </a:xfrm>
          <a:prstGeom prst="rect">
            <a:avLst/>
          </a:prstGeom>
          <a:noFill/>
        </p:spPr>
        <p:txBody>
          <a:bodyPr wrap="none" rtlCol="0">
            <a:spAutoFit/>
          </a:bodyPr>
          <a:lstStyle/>
          <a:p>
            <a:r>
              <a:rPr lang="en-US" sz="900" dirty="0"/>
              <a:t>Tom Koerner-(USFWS)</a:t>
            </a:r>
          </a:p>
        </p:txBody>
      </p:sp>
    </p:spTree>
    <p:extLst>
      <p:ext uri="{BB962C8B-B14F-4D97-AF65-F5344CB8AC3E}">
        <p14:creationId xmlns:p14="http://schemas.microsoft.com/office/powerpoint/2010/main" val="2502124459"/>
      </p:ext>
    </p:extLst>
  </p:cSld>
  <p:clrMapOvr>
    <a:masterClrMapping/>
  </p:clrMapOvr>
  <p:transition advTm="21509"/>
  <p:extLst mod="1"/>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379150-F6B4-45C8-BE10-6B278AD400E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5FFCF544-A370-4A5D-A95F-CA6E0E7191E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6EEB3B97-A638-498B-8083-54191CE71E0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52ABB703-2B0E-4C3B-B4A2-F3973548E56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2A73093-4B9D-420D-B17E-52293703A1D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E95DA498-D9A2-4DA9-B9DA-B3776E08CF7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5" name="Straight Connector 24">
            <a:extLst>
              <a:ext uri="{FF2B5EF4-FFF2-40B4-BE49-F238E27FC236}">
                <a16:creationId xmlns:a16="http://schemas.microsoft.com/office/drawing/2014/main" id="{9C21570E-E159-49A6-9891-FA397B7A92D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Title 5"/>
          <p:cNvSpPr>
            <a:spLocks noGrp="1"/>
          </p:cNvSpPr>
          <p:nvPr>
            <p:ph type="title"/>
          </p:nvPr>
        </p:nvSpPr>
        <p:spPr>
          <a:xfrm>
            <a:off x="6411685" y="634946"/>
            <a:ext cx="5127171" cy="1450757"/>
          </a:xfrm>
        </p:spPr>
        <p:txBody>
          <a:bodyPr vert="horz" lIns="91440" tIns="45720" rIns="91440" bIns="45720" rtlCol="0" anchor="b">
            <a:normAutofit/>
          </a:bodyPr>
          <a:lstStyle/>
          <a:p>
            <a:r>
              <a:rPr lang="en-US" dirty="0">
                <a:solidFill>
                  <a:schemeClr val="accent1">
                    <a:lumMod val="75000"/>
                  </a:schemeClr>
                </a:solidFill>
              </a:rPr>
              <a:t>Palatability vs Preferences</a:t>
            </a:r>
          </a:p>
        </p:txBody>
      </p:sp>
      <p:sp>
        <p:nvSpPr>
          <p:cNvPr id="8" name="Text Placeholder 6"/>
          <p:cNvSpPr txBox="1">
            <a:spLocks/>
          </p:cNvSpPr>
          <p:nvPr/>
        </p:nvSpPr>
        <p:spPr bwMode="auto">
          <a:xfrm>
            <a:off x="6411684" y="2198914"/>
            <a:ext cx="5127172" cy="3670180"/>
          </a:xfrm>
          <a:prstGeom prst="rect">
            <a:avLst/>
          </a:prstGeom>
        </p:spPr>
        <p:txBody>
          <a:bodyPr vert="horz" lIns="0" tIns="45720" rIns="0" bIns="45720" numCol="1" rtlCol="0" anchorCtr="0" compatLnSpc="1">
            <a:prstTxWarp prst="textNoShape">
              <a:avLst/>
            </a:prstTxWarp>
            <a:normAutofit/>
          </a:bodyPr>
          <a:lstStyle/>
          <a:p>
            <a:pPr defTabSz="914400">
              <a:lnSpc>
                <a:spcPct val="90000"/>
              </a:lnSpc>
              <a:spcAft>
                <a:spcPts val="600"/>
              </a:spcAft>
              <a:buClr>
                <a:schemeClr val="accent1"/>
              </a:buClr>
              <a:buFont typeface="Calibri" panose="020F0502020204030204" pitchFamily="34" charset="0"/>
            </a:pPr>
            <a:r>
              <a:rPr lang="en-US" b="1" dirty="0">
                <a:solidFill>
                  <a:schemeClr val="tx1">
                    <a:lumMod val="75000"/>
                    <a:lumOff val="25000"/>
                  </a:schemeClr>
                </a:solidFill>
              </a:rPr>
              <a:t>Palatability</a:t>
            </a:r>
            <a:r>
              <a:rPr lang="en-US" dirty="0">
                <a:solidFill>
                  <a:schemeClr val="tx1">
                    <a:lumMod val="75000"/>
                    <a:lumOff val="25000"/>
                  </a:schemeClr>
                </a:solidFill>
              </a:rPr>
              <a:t> = “attractiveness” of a plant as forage</a:t>
            </a:r>
          </a:p>
          <a:p>
            <a:pPr defTabSz="914400">
              <a:lnSpc>
                <a:spcPct val="90000"/>
              </a:lnSpc>
              <a:spcAft>
                <a:spcPts val="600"/>
              </a:spcAft>
              <a:buClr>
                <a:schemeClr val="accent1"/>
              </a:buClr>
              <a:buFont typeface="Calibri" panose="020F0502020204030204" pitchFamily="34" charset="0"/>
            </a:pPr>
            <a:r>
              <a:rPr lang="en-US" b="1" dirty="0">
                <a:solidFill>
                  <a:schemeClr val="tx1">
                    <a:lumMod val="75000"/>
                    <a:lumOff val="25000"/>
                  </a:schemeClr>
                </a:solidFill>
              </a:rPr>
              <a:t>Preference</a:t>
            </a:r>
            <a:r>
              <a:rPr lang="en-US" dirty="0">
                <a:solidFill>
                  <a:schemeClr val="tx1">
                    <a:lumMod val="75000"/>
                    <a:lumOff val="25000"/>
                  </a:schemeClr>
                </a:solidFill>
              </a:rPr>
              <a:t> = selection of a plant give a choice</a:t>
            </a:r>
          </a:p>
          <a:p>
            <a:pPr defTabSz="914400">
              <a:lnSpc>
                <a:spcPct val="90000"/>
              </a:lnSpc>
              <a:spcAft>
                <a:spcPts val="600"/>
              </a:spcAft>
              <a:buClr>
                <a:schemeClr val="accent1"/>
              </a:buClr>
              <a:buFont typeface="Calibri" panose="020F0502020204030204" pitchFamily="34" charset="0"/>
            </a:pPr>
            <a:endParaRPr lang="en-US" dirty="0">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r>
              <a:rPr lang="en-US" dirty="0">
                <a:solidFill>
                  <a:schemeClr val="tx1">
                    <a:lumMod val="75000"/>
                    <a:lumOff val="25000"/>
                  </a:schemeClr>
                </a:solidFill>
              </a:rPr>
              <a:t>Both are an interrelationship between flavor and post-</a:t>
            </a:r>
            <a:r>
              <a:rPr lang="en-US" dirty="0" err="1">
                <a:solidFill>
                  <a:schemeClr val="tx1">
                    <a:lumMod val="75000"/>
                    <a:lumOff val="25000"/>
                  </a:schemeClr>
                </a:solidFill>
              </a:rPr>
              <a:t>ingestive</a:t>
            </a:r>
            <a:r>
              <a:rPr lang="en-US" dirty="0">
                <a:solidFill>
                  <a:schemeClr val="tx1">
                    <a:lumMod val="75000"/>
                    <a:lumOff val="25000"/>
                  </a:schemeClr>
                </a:solidFill>
              </a:rPr>
              <a:t> feedback from nutrients and toxins, determined by:</a:t>
            </a:r>
          </a:p>
          <a:p>
            <a:pPr marL="228600" defTabSz="914400">
              <a:lnSpc>
                <a:spcPct val="90000"/>
              </a:lnSpc>
              <a:spcAft>
                <a:spcPts val="600"/>
              </a:spcAft>
              <a:buClr>
                <a:schemeClr val="accent1"/>
              </a:buClr>
              <a:buFont typeface="Calibri" panose="020F0502020204030204" pitchFamily="34" charset="0"/>
              <a:buChar char="•"/>
            </a:pPr>
            <a:r>
              <a:rPr lang="en-US" dirty="0">
                <a:solidFill>
                  <a:schemeClr val="tx1">
                    <a:lumMod val="75000"/>
                    <a:lumOff val="25000"/>
                  </a:schemeClr>
                </a:solidFill>
              </a:rPr>
              <a:t> an animal’s physiological condition</a:t>
            </a:r>
          </a:p>
          <a:p>
            <a:pPr marL="228600" defTabSz="914400">
              <a:lnSpc>
                <a:spcPct val="90000"/>
              </a:lnSpc>
              <a:spcAft>
                <a:spcPts val="600"/>
              </a:spcAft>
              <a:buClr>
                <a:schemeClr val="accent1"/>
              </a:buClr>
              <a:buFont typeface="Calibri" panose="020F0502020204030204" pitchFamily="34" charset="0"/>
              <a:buChar char="•"/>
            </a:pPr>
            <a:r>
              <a:rPr lang="en-US" dirty="0">
                <a:solidFill>
                  <a:schemeClr val="tx1">
                    <a:lumMod val="75000"/>
                    <a:lumOff val="25000"/>
                  </a:schemeClr>
                </a:solidFill>
              </a:rPr>
              <a:t> a food’s chemical characteristics</a:t>
            </a:r>
          </a:p>
          <a:p>
            <a:pPr marL="228600" defTabSz="914400">
              <a:lnSpc>
                <a:spcPct val="90000"/>
              </a:lnSpc>
              <a:spcAft>
                <a:spcPts val="600"/>
              </a:spcAft>
              <a:buClr>
                <a:schemeClr val="accent1"/>
              </a:buClr>
              <a:buFont typeface="Calibri" panose="020F0502020204030204" pitchFamily="34" charset="0"/>
              <a:buChar char="•"/>
            </a:pPr>
            <a:r>
              <a:rPr lang="en-US" dirty="0">
                <a:solidFill>
                  <a:schemeClr val="tx1">
                    <a:lumMod val="75000"/>
                    <a:lumOff val="25000"/>
                  </a:schemeClr>
                </a:solidFill>
              </a:rPr>
              <a:t> an animal’s experiences with the food</a:t>
            </a:r>
          </a:p>
        </p:txBody>
      </p:sp>
      <p:grpSp>
        <p:nvGrpSpPr>
          <p:cNvPr id="5" name="Group 4">
            <a:extLst>
              <a:ext uri="{FF2B5EF4-FFF2-40B4-BE49-F238E27FC236}">
                <a16:creationId xmlns:a16="http://schemas.microsoft.com/office/drawing/2014/main" id="{39A100D8-5D7A-407B-B983-23212CFE7F12}"/>
              </a:ext>
            </a:extLst>
          </p:cNvPr>
          <p:cNvGrpSpPr/>
          <p:nvPr/>
        </p:nvGrpSpPr>
        <p:grpSpPr>
          <a:xfrm>
            <a:off x="457200" y="645106"/>
            <a:ext cx="5623818" cy="5473097"/>
            <a:chOff x="457200" y="645106"/>
            <a:chExt cx="5623818" cy="5473097"/>
          </a:xfrm>
        </p:grpSpPr>
        <p:pic>
          <p:nvPicPr>
            <p:cNvPr id="3" name="Picture 2" descr="A deer standing on a lush green forest&#10;&#10;Description generated with very high confidence">
              <a:extLst>
                <a:ext uri="{FF2B5EF4-FFF2-40B4-BE49-F238E27FC236}">
                  <a16:creationId xmlns:a16="http://schemas.microsoft.com/office/drawing/2014/main" id="{7E2CEE24-BAB2-4A27-B84D-CC0DF24373F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457200" y="645106"/>
              <a:ext cx="5623818" cy="5247747"/>
            </a:xfrm>
            <a:prstGeom prst="rect">
              <a:avLst/>
            </a:prstGeom>
          </p:spPr>
        </p:pic>
        <p:sp>
          <p:nvSpPr>
            <p:cNvPr id="4" name="TextBox 3">
              <a:extLst>
                <a:ext uri="{FF2B5EF4-FFF2-40B4-BE49-F238E27FC236}">
                  <a16:creationId xmlns:a16="http://schemas.microsoft.com/office/drawing/2014/main" id="{1F49B4CC-859A-4A8A-963B-9FD829B41FFE}"/>
                </a:ext>
              </a:extLst>
            </p:cNvPr>
            <p:cNvSpPr txBox="1"/>
            <p:nvPr/>
          </p:nvSpPr>
          <p:spPr>
            <a:xfrm>
              <a:off x="457200" y="5887371"/>
              <a:ext cx="1096775" cy="230832"/>
            </a:xfrm>
            <a:prstGeom prst="rect">
              <a:avLst/>
            </a:prstGeom>
            <a:noFill/>
          </p:spPr>
          <p:txBody>
            <a:bodyPr wrap="none" rtlCol="0">
              <a:spAutoFit/>
            </a:bodyPr>
            <a:lstStyle/>
            <a:p>
              <a:r>
                <a:rPr lang="en-US" sz="900" dirty="0"/>
                <a:t>Clyde Hurst (Flickr) </a:t>
              </a:r>
            </a:p>
          </p:txBody>
        </p:sp>
      </p:grpSp>
    </p:spTree>
    <p:custDataLst>
      <p:tags r:id="rId1"/>
    </p:custDataLst>
    <p:extLst>
      <p:ext uri="{BB962C8B-B14F-4D97-AF65-F5344CB8AC3E}">
        <p14:creationId xmlns:p14="http://schemas.microsoft.com/office/powerpoint/2010/main" val="468137460"/>
      </p:ext>
    </p:extLst>
  </p:cSld>
  <p:clrMapOvr>
    <a:masterClrMapping/>
  </p:clrMapOvr>
  <p:transition advTm="609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500"/>
                                        <p:tgtEl>
                                          <p:spTgt spid="8">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Effect transition="in" filter="fade">
                                      <p:cBhvr>
                                        <p:cTn id="21" dur="500"/>
                                        <p:tgtEl>
                                          <p:spTgt spid="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6" end="6"/>
                                            </p:txEl>
                                          </p:spTgt>
                                        </p:tgtEl>
                                        <p:attrNameLst>
                                          <p:attrName>style.visibility</p:attrName>
                                        </p:attrNameLst>
                                      </p:cBhvr>
                                      <p:to>
                                        <p:strVal val="visible"/>
                                      </p:to>
                                    </p:set>
                                    <p:animEffect transition="in" filter="fade">
                                      <p:cBhvr>
                                        <p:cTn id="24"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Principles</a:t>
            </a:r>
          </a:p>
        </p:txBody>
      </p:sp>
      <p:sp>
        <p:nvSpPr>
          <p:cNvPr id="11" name="Content Placeholder 10"/>
          <p:cNvSpPr>
            <a:spLocks noGrp="1"/>
          </p:cNvSpPr>
          <p:nvPr>
            <p:ph idx="1"/>
          </p:nvPr>
        </p:nvSpPr>
        <p:spPr>
          <a:xfrm>
            <a:off x="1128102" y="1737360"/>
            <a:ext cx="11216298" cy="5105400"/>
          </a:xfrm>
        </p:spPr>
        <p:txBody>
          <a:bodyPr/>
          <a:lstStyle/>
          <a:p>
            <a:pPr marL="225425" indent="-225425">
              <a:buFont typeface="Wingdings" panose="05000000000000000000" pitchFamily="2" charset="2"/>
              <a:buChar char="§"/>
            </a:pPr>
            <a:r>
              <a:rPr lang="en-US" altLang="en-US" sz="4000" dirty="0"/>
              <a:t>Palatability depends on feedback</a:t>
            </a:r>
          </a:p>
          <a:p>
            <a:pPr marL="225425" indent="-225425">
              <a:buFont typeface="Wingdings" panose="05000000000000000000" pitchFamily="2" charset="2"/>
              <a:buChar char="§"/>
            </a:pPr>
            <a:r>
              <a:rPr lang="en-US" altLang="en-US" sz="4000" dirty="0"/>
              <a:t>Animals can detect </a:t>
            </a:r>
            <a:r>
              <a:rPr lang="en-US" altLang="en-US" sz="4000" b="1" dirty="0"/>
              <a:t>positive feedback</a:t>
            </a:r>
            <a:r>
              <a:rPr lang="en-US" altLang="en-US" dirty="0"/>
              <a:t> </a:t>
            </a:r>
            <a:r>
              <a:rPr lang="en-US" altLang="en-US" sz="2800" dirty="0"/>
              <a:t>(nutrients &amp; energy)</a:t>
            </a:r>
            <a:r>
              <a:rPr lang="en-US" altLang="en-US" dirty="0"/>
              <a:t> </a:t>
            </a:r>
            <a:r>
              <a:rPr lang="en-US" altLang="en-US" sz="4000" dirty="0"/>
              <a:t>and </a:t>
            </a:r>
            <a:r>
              <a:rPr lang="en-US" altLang="en-US" sz="4000" b="1" dirty="0"/>
              <a:t>negative feedback </a:t>
            </a:r>
            <a:r>
              <a:rPr lang="en-US" altLang="en-US" sz="2800" dirty="0"/>
              <a:t>(anti-quality factors &amp; toxins) </a:t>
            </a:r>
            <a:endParaRPr lang="en-US" altLang="en-US" sz="3200" dirty="0"/>
          </a:p>
          <a:p>
            <a:pPr marL="225425" indent="-225425">
              <a:buFont typeface="Wingdings" panose="05000000000000000000" pitchFamily="2" charset="2"/>
              <a:buChar char="§"/>
            </a:pPr>
            <a:r>
              <a:rPr lang="en-US" altLang="en-US" sz="4000" dirty="0"/>
              <a:t>Animals discriminate based on </a:t>
            </a:r>
            <a:br>
              <a:rPr lang="en-US" altLang="en-US" sz="4000" dirty="0"/>
            </a:br>
            <a:r>
              <a:rPr lang="en-US" altLang="en-US" sz="4000" dirty="0"/>
              <a:t>    flavor-feedback interactions</a:t>
            </a:r>
          </a:p>
          <a:p>
            <a:endParaRPr lang="en-US" altLang="en-US" sz="4000" dirty="0"/>
          </a:p>
        </p:txBody>
      </p:sp>
      <p:grpSp>
        <p:nvGrpSpPr>
          <p:cNvPr id="3" name="Group 2">
            <a:extLst>
              <a:ext uri="{FF2B5EF4-FFF2-40B4-BE49-F238E27FC236}">
                <a16:creationId xmlns:a16="http://schemas.microsoft.com/office/drawing/2014/main" id="{4C6ACD0D-8F6E-40F3-90DA-98FCEC9D5132}"/>
              </a:ext>
            </a:extLst>
          </p:cNvPr>
          <p:cNvGrpSpPr/>
          <p:nvPr/>
        </p:nvGrpSpPr>
        <p:grpSpPr>
          <a:xfrm>
            <a:off x="8305800" y="3657600"/>
            <a:ext cx="3505200" cy="2438400"/>
            <a:chOff x="9144000" y="3342697"/>
            <a:chExt cx="2770908" cy="1905000"/>
          </a:xfrm>
        </p:grpSpPr>
        <p:pic>
          <p:nvPicPr>
            <p:cNvPr id="5" name="Picture 4" descr="Goat_Grazing_USDA_ARS(Scott Bauer).jp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4000" y="3342697"/>
              <a:ext cx="2770908" cy="1905000"/>
            </a:xfrm>
            <a:prstGeom prst="rect">
              <a:avLst/>
            </a:prstGeom>
          </p:spPr>
        </p:pic>
        <p:sp>
          <p:nvSpPr>
            <p:cNvPr id="2" name="TextBox 1">
              <a:extLst>
                <a:ext uri="{FF2B5EF4-FFF2-40B4-BE49-F238E27FC236}">
                  <a16:creationId xmlns:a16="http://schemas.microsoft.com/office/drawing/2014/main" id="{9E29FA4E-9EC2-4DF6-88E0-CC6DADEA93FB}"/>
                </a:ext>
              </a:extLst>
            </p:cNvPr>
            <p:cNvSpPr txBox="1"/>
            <p:nvPr/>
          </p:nvSpPr>
          <p:spPr>
            <a:xfrm>
              <a:off x="9144000" y="5016865"/>
              <a:ext cx="1300356" cy="230832"/>
            </a:xfrm>
            <a:prstGeom prst="rect">
              <a:avLst/>
            </a:prstGeom>
            <a:noFill/>
          </p:spPr>
          <p:txBody>
            <a:bodyPr wrap="none" rtlCol="0">
              <a:spAutoFit/>
            </a:bodyPr>
            <a:lstStyle/>
            <a:p>
              <a:r>
                <a:rPr lang="en-US" sz="900" dirty="0">
                  <a:solidFill>
                    <a:schemeClr val="bg1"/>
                  </a:solidFill>
                </a:rPr>
                <a:t>USDA_ARS(Scott Bauer)</a:t>
              </a:r>
            </a:p>
          </p:txBody>
        </p:sp>
      </p:grpSp>
    </p:spTree>
    <p:extLst>
      <p:ext uri="{BB962C8B-B14F-4D97-AF65-F5344CB8AC3E}">
        <p14:creationId xmlns:p14="http://schemas.microsoft.com/office/powerpoint/2010/main" val="2886950656"/>
      </p:ext>
    </p:extLst>
  </p:cSld>
  <p:clrMapOvr>
    <a:masterClrMapping/>
  </p:clrMapOvr>
  <mc:AlternateContent xmlns:mc="http://schemas.openxmlformats.org/markup-compatibility/2006" xmlns:p14="http://schemas.microsoft.com/office/powerpoint/2010/main">
    <mc:Choice Requires="p14">
      <p:transition spd="slow" p14:dur="2000" advTm="33348"/>
    </mc:Choice>
    <mc:Fallback xmlns="">
      <p:transition spd="slow" advTm="3334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202" name="Rectangle 2"/>
          <p:cNvSpPr>
            <a:spLocks noChangeArrowheads="1"/>
          </p:cNvSpPr>
          <p:nvPr/>
        </p:nvSpPr>
        <p:spPr bwMode="auto">
          <a:xfrm>
            <a:off x="2056656" y="3189290"/>
            <a:ext cx="1120500" cy="1385637"/>
          </a:xfrm>
          <a:prstGeom prst="rect">
            <a:avLst/>
          </a:prstGeom>
          <a:noFill/>
          <a:ln w="9525">
            <a:noFill/>
            <a:miter lim="800000"/>
            <a:headEnd/>
            <a:tailEnd/>
          </a:ln>
          <a:effectLst/>
        </p:spPr>
        <p:txBody>
          <a:bodyPr wrap="none" lIns="92075" tIns="46038" rIns="92075" bIns="46038">
            <a:spAutoFit/>
          </a:bodyPr>
          <a:lstStyle/>
          <a:p>
            <a:pPr algn="ctr"/>
            <a:r>
              <a:rPr lang="en-US" sz="3200" dirty="0">
                <a:latin typeface="Arial" charset="0"/>
              </a:rPr>
              <a:t>Eat </a:t>
            </a:r>
          </a:p>
          <a:p>
            <a:pPr algn="ctr"/>
            <a:r>
              <a:rPr lang="en-US" sz="3200" dirty="0">
                <a:latin typeface="Arial" charset="0"/>
              </a:rPr>
              <a:t>Plant</a:t>
            </a:r>
            <a:br>
              <a:rPr lang="en-US" sz="3200" dirty="0">
                <a:latin typeface="Arial" charset="0"/>
              </a:rPr>
            </a:br>
            <a:r>
              <a:rPr lang="en-US" sz="2000" dirty="0">
                <a:solidFill>
                  <a:srgbClr val="996633"/>
                </a:solidFill>
                <a:latin typeface="Arial" charset="0"/>
              </a:rPr>
              <a:t>(taste)</a:t>
            </a:r>
          </a:p>
        </p:txBody>
      </p:sp>
      <p:sp>
        <p:nvSpPr>
          <p:cNvPr id="1203203" name="AutoShape 3"/>
          <p:cNvSpPr>
            <a:spLocks noChangeArrowheads="1"/>
          </p:cNvSpPr>
          <p:nvPr/>
        </p:nvSpPr>
        <p:spPr bwMode="auto">
          <a:xfrm>
            <a:off x="3232857" y="3556000"/>
            <a:ext cx="1401233" cy="331788"/>
          </a:xfrm>
          <a:prstGeom prst="rightArrow">
            <a:avLst>
              <a:gd name="adj1" fmla="val 50000"/>
              <a:gd name="adj2" fmla="val 237581"/>
            </a:avLst>
          </a:prstGeom>
          <a:solidFill>
            <a:srgbClr val="0099FF"/>
          </a:solidFill>
          <a:ln w="12700">
            <a:solidFill>
              <a:schemeClr val="tx1"/>
            </a:solidFill>
            <a:miter lim="800000"/>
            <a:headEnd/>
            <a:tailEnd/>
          </a:ln>
          <a:effectLst/>
        </p:spPr>
        <p:txBody>
          <a:bodyPr wrap="none" anchor="ctr"/>
          <a:lstStyle/>
          <a:p>
            <a:endParaRPr lang="en-US"/>
          </a:p>
        </p:txBody>
      </p:sp>
      <p:sp>
        <p:nvSpPr>
          <p:cNvPr id="1203204" name="Rectangle 4"/>
          <p:cNvSpPr>
            <a:spLocks noChangeArrowheads="1"/>
          </p:cNvSpPr>
          <p:nvPr/>
        </p:nvSpPr>
        <p:spPr bwMode="auto">
          <a:xfrm>
            <a:off x="4585158" y="3189288"/>
            <a:ext cx="1984518" cy="1077860"/>
          </a:xfrm>
          <a:prstGeom prst="rect">
            <a:avLst/>
          </a:prstGeom>
          <a:noFill/>
          <a:ln w="9525">
            <a:noFill/>
            <a:miter lim="800000"/>
            <a:headEnd/>
            <a:tailEnd/>
          </a:ln>
          <a:effectLst/>
        </p:spPr>
        <p:txBody>
          <a:bodyPr wrap="none" lIns="92075" tIns="46038" rIns="92075" bIns="46038">
            <a:spAutoFit/>
          </a:bodyPr>
          <a:lstStyle/>
          <a:p>
            <a:pPr algn="ctr"/>
            <a:r>
              <a:rPr lang="en-US" sz="3200">
                <a:latin typeface="Arial" charset="0"/>
              </a:rPr>
              <a:t>Digestive</a:t>
            </a:r>
          </a:p>
          <a:p>
            <a:pPr algn="ctr"/>
            <a:r>
              <a:rPr lang="en-US" sz="3200">
                <a:latin typeface="Arial" charset="0"/>
              </a:rPr>
              <a:t>Feedback</a:t>
            </a:r>
          </a:p>
        </p:txBody>
      </p:sp>
      <p:grpSp>
        <p:nvGrpSpPr>
          <p:cNvPr id="2" name="Group 5"/>
          <p:cNvGrpSpPr>
            <a:grpSpLocks/>
          </p:cNvGrpSpPr>
          <p:nvPr/>
        </p:nvGrpSpPr>
        <p:grpSpPr bwMode="auto">
          <a:xfrm>
            <a:off x="6537677" y="2722563"/>
            <a:ext cx="3598154" cy="1955800"/>
            <a:chOff x="3158" y="1715"/>
            <a:chExt cx="2267" cy="1232"/>
          </a:xfrm>
        </p:grpSpPr>
        <p:sp>
          <p:nvSpPr>
            <p:cNvPr id="1203207" name="AutoShape 7"/>
            <p:cNvSpPr>
              <a:spLocks noChangeArrowheads="1"/>
            </p:cNvSpPr>
            <p:nvPr/>
          </p:nvSpPr>
          <p:spPr bwMode="auto">
            <a:xfrm rot="12360000" flipH="1">
              <a:off x="3158" y="2409"/>
              <a:ext cx="884" cy="210"/>
            </a:xfrm>
            <a:prstGeom prst="rightArrow">
              <a:avLst>
                <a:gd name="adj1" fmla="val 50000"/>
                <a:gd name="adj2" fmla="val 210496"/>
              </a:avLst>
            </a:prstGeom>
            <a:solidFill>
              <a:srgbClr val="0099FF"/>
            </a:solidFill>
            <a:ln w="12700">
              <a:solidFill>
                <a:schemeClr val="tx1"/>
              </a:solidFill>
              <a:miter lim="800000"/>
              <a:headEnd/>
              <a:tailEnd/>
            </a:ln>
            <a:effectLst/>
          </p:spPr>
          <p:txBody>
            <a:bodyPr wrap="none" anchor="ctr"/>
            <a:lstStyle/>
            <a:p>
              <a:endParaRPr lang="en-US"/>
            </a:p>
          </p:txBody>
        </p:sp>
        <p:sp>
          <p:nvSpPr>
            <p:cNvPr id="1203206" name="AutoShape 6"/>
            <p:cNvSpPr>
              <a:spLocks noChangeArrowheads="1"/>
            </p:cNvSpPr>
            <p:nvPr/>
          </p:nvSpPr>
          <p:spPr bwMode="auto">
            <a:xfrm rot="20040000">
              <a:off x="3198" y="2057"/>
              <a:ext cx="884" cy="210"/>
            </a:xfrm>
            <a:prstGeom prst="rightArrow">
              <a:avLst>
                <a:gd name="adj1" fmla="val 50000"/>
                <a:gd name="adj2" fmla="val 210496"/>
              </a:avLst>
            </a:prstGeom>
            <a:solidFill>
              <a:srgbClr val="0099FF"/>
            </a:solidFill>
            <a:ln w="12700">
              <a:solidFill>
                <a:schemeClr val="tx1"/>
              </a:solidFill>
              <a:miter lim="800000"/>
              <a:headEnd/>
              <a:tailEnd/>
            </a:ln>
            <a:effectLst/>
          </p:spPr>
          <p:txBody>
            <a:bodyPr wrap="none" anchor="ctr"/>
            <a:lstStyle/>
            <a:p>
              <a:endParaRPr lang="en-US"/>
            </a:p>
          </p:txBody>
        </p:sp>
        <p:sp>
          <p:nvSpPr>
            <p:cNvPr id="1203208" name="Rectangle 8"/>
            <p:cNvSpPr>
              <a:spLocks noChangeArrowheads="1"/>
            </p:cNvSpPr>
            <p:nvPr/>
          </p:nvSpPr>
          <p:spPr bwMode="auto">
            <a:xfrm>
              <a:off x="3580" y="1909"/>
              <a:ext cx="301" cy="446"/>
            </a:xfrm>
            <a:prstGeom prst="rect">
              <a:avLst/>
            </a:prstGeom>
            <a:noFill/>
            <a:ln w="9525">
              <a:noFill/>
              <a:miter lim="800000"/>
              <a:headEnd/>
              <a:tailEnd/>
            </a:ln>
            <a:effectLst/>
          </p:spPr>
          <p:txBody>
            <a:bodyPr wrap="none" lIns="92075" tIns="46038" rIns="92075" bIns="46038">
              <a:spAutoFit/>
            </a:bodyPr>
            <a:lstStyle/>
            <a:p>
              <a:r>
                <a:rPr lang="en-US" sz="4000" b="1" dirty="0">
                  <a:solidFill>
                    <a:srgbClr val="99FFCC"/>
                  </a:solidFill>
                  <a:latin typeface="Times New Roman" pitchFamily="18" charset="0"/>
                </a:rPr>
                <a:t>+</a:t>
              </a:r>
              <a:endParaRPr lang="en-US" sz="3600" b="1" dirty="0">
                <a:solidFill>
                  <a:srgbClr val="99FFCC"/>
                </a:solidFill>
                <a:latin typeface="Times New Roman" pitchFamily="18" charset="0"/>
              </a:endParaRPr>
            </a:p>
          </p:txBody>
        </p:sp>
        <p:sp>
          <p:nvSpPr>
            <p:cNvPr id="1203209" name="Rectangle 9"/>
            <p:cNvSpPr>
              <a:spLocks noChangeArrowheads="1"/>
            </p:cNvSpPr>
            <p:nvPr/>
          </p:nvSpPr>
          <p:spPr bwMode="auto">
            <a:xfrm>
              <a:off x="3562" y="2315"/>
              <a:ext cx="214" cy="408"/>
            </a:xfrm>
            <a:prstGeom prst="rect">
              <a:avLst/>
            </a:prstGeom>
            <a:noFill/>
            <a:ln w="9525">
              <a:noFill/>
              <a:miter lim="800000"/>
              <a:headEnd/>
              <a:tailEnd/>
            </a:ln>
            <a:effectLst/>
          </p:spPr>
          <p:txBody>
            <a:bodyPr wrap="none" lIns="92075" tIns="46038" rIns="92075" bIns="46038">
              <a:spAutoFit/>
            </a:bodyPr>
            <a:lstStyle/>
            <a:p>
              <a:r>
                <a:rPr lang="en-US" sz="3600" b="1">
                  <a:solidFill>
                    <a:schemeClr val="hlink"/>
                  </a:solidFill>
                  <a:latin typeface="Times New Roman" pitchFamily="18" charset="0"/>
                </a:rPr>
                <a:t>-</a:t>
              </a:r>
            </a:p>
          </p:txBody>
        </p:sp>
        <p:sp>
          <p:nvSpPr>
            <p:cNvPr id="1203210" name="Rectangle 10"/>
            <p:cNvSpPr>
              <a:spLocks noChangeArrowheads="1"/>
            </p:cNvSpPr>
            <p:nvPr/>
          </p:nvSpPr>
          <p:spPr bwMode="auto">
            <a:xfrm>
              <a:off x="4045" y="1715"/>
              <a:ext cx="1380" cy="369"/>
            </a:xfrm>
            <a:prstGeom prst="rect">
              <a:avLst/>
            </a:prstGeom>
            <a:noFill/>
            <a:ln w="9525">
              <a:noFill/>
              <a:miter lim="800000"/>
              <a:headEnd/>
              <a:tailEnd/>
            </a:ln>
            <a:effectLst/>
          </p:spPr>
          <p:txBody>
            <a:bodyPr wrap="none" lIns="92075" tIns="46038" rIns="92075" bIns="46038">
              <a:spAutoFit/>
            </a:bodyPr>
            <a:lstStyle/>
            <a:p>
              <a:pPr algn="ctr"/>
              <a:r>
                <a:rPr lang="en-US" sz="3200" dirty="0">
                  <a:solidFill>
                    <a:srgbClr val="006600"/>
                  </a:solidFill>
                  <a:latin typeface="Arial" charset="0"/>
                </a:rPr>
                <a:t>Preference</a:t>
              </a:r>
            </a:p>
          </p:txBody>
        </p:sp>
        <p:sp>
          <p:nvSpPr>
            <p:cNvPr id="1203211" name="Rectangle 11"/>
            <p:cNvSpPr>
              <a:spLocks noChangeArrowheads="1"/>
            </p:cNvSpPr>
            <p:nvPr/>
          </p:nvSpPr>
          <p:spPr bwMode="auto">
            <a:xfrm>
              <a:off x="4132" y="2578"/>
              <a:ext cx="1117" cy="369"/>
            </a:xfrm>
            <a:prstGeom prst="rect">
              <a:avLst/>
            </a:prstGeom>
            <a:noFill/>
            <a:ln w="9525">
              <a:noFill/>
              <a:miter lim="800000"/>
              <a:headEnd/>
              <a:tailEnd/>
            </a:ln>
            <a:effectLst/>
          </p:spPr>
          <p:txBody>
            <a:bodyPr wrap="none" lIns="92075" tIns="46038" rIns="92075" bIns="46038">
              <a:spAutoFit/>
            </a:bodyPr>
            <a:lstStyle/>
            <a:p>
              <a:pPr algn="ctr"/>
              <a:r>
                <a:rPr lang="en-US" sz="3200" dirty="0">
                  <a:solidFill>
                    <a:srgbClr val="C00000"/>
                  </a:solidFill>
                  <a:latin typeface="Arial" charset="0"/>
                </a:rPr>
                <a:t>Aversion</a:t>
              </a:r>
            </a:p>
          </p:txBody>
        </p:sp>
      </p:grpSp>
      <p:sp>
        <p:nvSpPr>
          <p:cNvPr id="13" name="Title 12"/>
          <p:cNvSpPr>
            <a:spLocks noGrp="1"/>
          </p:cNvSpPr>
          <p:nvPr>
            <p:ph type="title"/>
          </p:nvPr>
        </p:nvSpPr>
        <p:spPr/>
        <p:txBody>
          <a:bodyPr/>
          <a:lstStyle/>
          <a:p>
            <a:r>
              <a:rPr lang="en-US" dirty="0">
                <a:solidFill>
                  <a:schemeClr val="accent1">
                    <a:lumMod val="75000"/>
                  </a:schemeClr>
                </a:solidFill>
              </a:rPr>
              <a:t>Post-</a:t>
            </a:r>
            <a:r>
              <a:rPr lang="en-US" dirty="0" err="1">
                <a:solidFill>
                  <a:schemeClr val="accent1">
                    <a:lumMod val="75000"/>
                  </a:schemeClr>
                </a:solidFill>
              </a:rPr>
              <a:t>Ingestive</a:t>
            </a:r>
            <a:r>
              <a:rPr lang="en-US" dirty="0">
                <a:solidFill>
                  <a:schemeClr val="accent1">
                    <a:lumMod val="75000"/>
                  </a:schemeClr>
                </a:solidFill>
              </a:rPr>
              <a:t> Feedback</a:t>
            </a:r>
          </a:p>
        </p:txBody>
      </p:sp>
      <p:sp>
        <p:nvSpPr>
          <p:cNvPr id="15" name="Rectangle 8">
            <a:extLst>
              <a:ext uri="{FF2B5EF4-FFF2-40B4-BE49-F238E27FC236}">
                <a16:creationId xmlns:a16="http://schemas.microsoft.com/office/drawing/2014/main" id="{8A27FEBA-4DA3-4131-9E2D-76C7C15C3E58}"/>
              </a:ext>
            </a:extLst>
          </p:cNvPr>
          <p:cNvSpPr>
            <a:spLocks noChangeArrowheads="1"/>
          </p:cNvSpPr>
          <p:nvPr/>
        </p:nvSpPr>
        <p:spPr bwMode="auto">
          <a:xfrm>
            <a:off x="7289894" y="3684085"/>
            <a:ext cx="357470" cy="708528"/>
          </a:xfrm>
          <a:prstGeom prst="rect">
            <a:avLst/>
          </a:prstGeom>
          <a:noFill/>
          <a:ln w="9525">
            <a:noFill/>
            <a:miter lim="800000"/>
            <a:headEnd/>
            <a:tailEnd/>
          </a:ln>
          <a:effectLst/>
        </p:spPr>
        <p:txBody>
          <a:bodyPr wrap="none" lIns="92075" tIns="46038" rIns="92075" bIns="46038">
            <a:spAutoFit/>
          </a:bodyPr>
          <a:lstStyle/>
          <a:p>
            <a:r>
              <a:rPr lang="en-US" sz="4000" b="1" dirty="0">
                <a:solidFill>
                  <a:srgbClr val="FF0000"/>
                </a:solidFill>
                <a:latin typeface="Times New Roman" pitchFamily="18" charset="0"/>
              </a:rPr>
              <a:t>-</a:t>
            </a:r>
            <a:endParaRPr lang="en-US" sz="3600" b="1" dirty="0">
              <a:solidFill>
                <a:srgbClr val="FF0000"/>
              </a:solidFill>
              <a:latin typeface="Times New Roman" pitchFamily="18" charset="0"/>
            </a:endParaRPr>
          </a:p>
        </p:txBody>
      </p:sp>
    </p:spTree>
    <p:extLst>
      <p:ext uri="{BB962C8B-B14F-4D97-AF65-F5344CB8AC3E}">
        <p14:creationId xmlns:p14="http://schemas.microsoft.com/office/powerpoint/2010/main" val="2629207231"/>
      </p:ext>
    </p:extLst>
  </p:cSld>
  <p:clrMapOvr>
    <a:masterClrMapping/>
  </p:clrMapOvr>
  <mc:AlternateContent xmlns:mc="http://schemas.openxmlformats.org/markup-compatibility/2006" xmlns:p14="http://schemas.microsoft.com/office/powerpoint/2010/main">
    <mc:Choice Requires="p14">
      <p:transition spd="slow" p14:dur="2000" advTm="44498"/>
    </mc:Choice>
    <mc:Fallback xmlns="">
      <p:transition spd="slow" advTm="4449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925321" y="1969206"/>
            <a:ext cx="5811520" cy="4281201"/>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chemeClr val="tx1"/>
              </a:solidFill>
              <a:latin typeface="Comic Sans MS" pitchFamily="66" charset="0"/>
            </a:endParaRPr>
          </a:p>
        </p:txBody>
      </p:sp>
      <p:sp>
        <p:nvSpPr>
          <p:cNvPr id="2" name="Title 1"/>
          <p:cNvSpPr>
            <a:spLocks noGrp="1"/>
          </p:cNvSpPr>
          <p:nvPr>
            <p:ph type="title"/>
          </p:nvPr>
        </p:nvSpPr>
        <p:spPr>
          <a:xfrm>
            <a:off x="1193800" y="627017"/>
            <a:ext cx="10642600" cy="1143000"/>
          </a:xfrm>
        </p:spPr>
        <p:txBody>
          <a:bodyPr>
            <a:normAutofit/>
          </a:bodyPr>
          <a:lstStyle/>
          <a:p>
            <a:r>
              <a:rPr lang="en-US" dirty="0"/>
              <a:t>Animals are built to link </a:t>
            </a:r>
            <a:r>
              <a:rPr lang="en-US" b="1" dirty="0"/>
              <a:t>Flavor</a:t>
            </a:r>
            <a:r>
              <a:rPr lang="en-US" dirty="0"/>
              <a:t> to </a:t>
            </a:r>
            <a:r>
              <a:rPr lang="en-US" b="1" dirty="0"/>
              <a:t>Feedback</a:t>
            </a:r>
          </a:p>
        </p:txBody>
      </p:sp>
      <p:pic>
        <p:nvPicPr>
          <p:cNvPr id="1295362" name="Picture 2"/>
          <p:cNvPicPr>
            <a:picLocks noGrp="1" noChangeAspect="1" noChangeArrowheads="1"/>
          </p:cNvPicPr>
          <p:nvPr>
            <p:ph idx="1"/>
          </p:nvPr>
        </p:nvPicPr>
        <p:blipFill>
          <a:blip r:embed="rId2" cstate="screen">
            <a:clrChange>
              <a:clrFrom>
                <a:srgbClr val="000000"/>
              </a:clrFrom>
              <a:clrTo>
                <a:srgbClr val="000000">
                  <a:alpha val="0"/>
                </a:srgbClr>
              </a:clrTo>
            </a:clrChange>
          </a:blip>
          <a:srcRect/>
          <a:stretch>
            <a:fillRect/>
          </a:stretch>
        </p:blipFill>
        <p:spPr bwMode="auto">
          <a:xfrm>
            <a:off x="2209800" y="2118747"/>
            <a:ext cx="5242562" cy="4053453"/>
          </a:xfrm>
          <a:prstGeom prst="rect">
            <a:avLst/>
          </a:prstGeom>
          <a:noFill/>
          <a:ln w="9525">
            <a:noFill/>
            <a:miter lim="800000"/>
            <a:headEnd/>
            <a:tailEnd/>
          </a:ln>
          <a:effectLst/>
        </p:spPr>
      </p:pic>
      <p:sp>
        <p:nvSpPr>
          <p:cNvPr id="6" name="TextBox 5"/>
          <p:cNvSpPr txBox="1"/>
          <p:nvPr/>
        </p:nvSpPr>
        <p:spPr>
          <a:xfrm>
            <a:off x="8021320" y="2362200"/>
            <a:ext cx="3731259" cy="2862322"/>
          </a:xfrm>
          <a:prstGeom prst="rect">
            <a:avLst/>
          </a:prstGeom>
          <a:noFill/>
        </p:spPr>
        <p:txBody>
          <a:bodyPr wrap="square" rtlCol="0">
            <a:spAutoFit/>
          </a:bodyPr>
          <a:lstStyle/>
          <a:p>
            <a:r>
              <a:rPr lang="en-US" sz="3600" dirty="0">
                <a:latin typeface="Calibri" pitchFamily="34" charset="0"/>
              </a:rPr>
              <a:t>This detection ability is simply the result of the way the body is constructed.</a:t>
            </a:r>
          </a:p>
        </p:txBody>
      </p:sp>
    </p:spTree>
    <p:extLst>
      <p:ext uri="{BB962C8B-B14F-4D97-AF65-F5344CB8AC3E}">
        <p14:creationId xmlns:p14="http://schemas.microsoft.com/office/powerpoint/2010/main" val="1930325878"/>
      </p:ext>
    </p:extLst>
  </p:cSld>
  <p:clrMapOvr>
    <a:masterClrMapping/>
  </p:clrMapOvr>
  <mc:AlternateContent xmlns:mc="http://schemas.openxmlformats.org/markup-compatibility/2006" xmlns:p14="http://schemas.microsoft.com/office/powerpoint/2010/main">
    <mc:Choice Requires="p14">
      <p:transition spd="slow" p14:dur="2000" advTm="28903"/>
    </mc:Choice>
    <mc:Fallback xmlns="">
      <p:transition spd="slow" advTm="2890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6818" name="Rectangle 2"/>
          <p:cNvSpPr>
            <a:spLocks noGrp="1" noChangeArrowheads="1"/>
          </p:cNvSpPr>
          <p:nvPr>
            <p:ph idx="1"/>
          </p:nvPr>
        </p:nvSpPr>
        <p:spPr>
          <a:xfrm>
            <a:off x="1676400" y="2195922"/>
            <a:ext cx="8602133" cy="2905125"/>
          </a:xfrm>
          <a:noFill/>
          <a:ln/>
          <a:effectLst/>
        </p:spPr>
        <p:txBody>
          <a:bodyPr vert="horz" lIns="90488" tIns="44450" rIns="90488" bIns="44450" rtlCol="0">
            <a:normAutofit fontScale="92500" lnSpcReduction="10000"/>
          </a:bodyPr>
          <a:lstStyle/>
          <a:p>
            <a:pPr marL="0" indent="0">
              <a:lnSpc>
                <a:spcPct val="80000"/>
              </a:lnSpc>
              <a:buNone/>
            </a:pPr>
            <a:r>
              <a:rPr lang="en-US" altLang="en-US" sz="2800" u="sng" dirty="0">
                <a:solidFill>
                  <a:srgbClr val="002060"/>
                </a:solidFill>
              </a:rPr>
              <a:t>Conditioning</a:t>
            </a:r>
            <a:r>
              <a:rPr lang="en-US" altLang="en-US" sz="2800" dirty="0">
                <a:solidFill>
                  <a:srgbClr val="002060"/>
                </a:solidFill>
              </a:rPr>
              <a:t>		 </a:t>
            </a:r>
            <a:r>
              <a:rPr lang="en-US" altLang="en-US" sz="2800" u="sng" dirty="0">
                <a:solidFill>
                  <a:srgbClr val="002060"/>
                </a:solidFill>
              </a:rPr>
              <a:t>Group 1</a:t>
            </a:r>
            <a:r>
              <a:rPr lang="en-US" altLang="en-US" sz="2800" dirty="0">
                <a:solidFill>
                  <a:srgbClr val="002060"/>
                </a:solidFill>
              </a:rPr>
              <a:t>	  	</a:t>
            </a:r>
            <a:r>
              <a:rPr lang="en-US" altLang="en-US" sz="2800" u="sng" dirty="0">
                <a:solidFill>
                  <a:srgbClr val="002060"/>
                </a:solidFill>
              </a:rPr>
              <a:t>Group 2</a:t>
            </a:r>
          </a:p>
          <a:p>
            <a:pPr marL="0" indent="0">
              <a:lnSpc>
                <a:spcPct val="80000"/>
              </a:lnSpc>
              <a:buNone/>
            </a:pPr>
            <a:r>
              <a:rPr lang="en-US" altLang="en-US" sz="2800" dirty="0">
                <a:solidFill>
                  <a:srgbClr val="002060"/>
                </a:solidFill>
              </a:rPr>
              <a:t>odd days		</a:t>
            </a:r>
            <a:r>
              <a:rPr lang="en-US" altLang="en-US" sz="2800" b="1" dirty="0">
                <a:solidFill>
                  <a:schemeClr val="tx2">
                    <a:lumMod val="75000"/>
                  </a:schemeClr>
                </a:solidFill>
              </a:rPr>
              <a:t>Onion</a:t>
            </a:r>
            <a:r>
              <a:rPr lang="en-US" altLang="en-US" sz="2800" dirty="0">
                <a:solidFill>
                  <a:schemeClr val="tx2">
                    <a:lumMod val="75000"/>
                  </a:schemeClr>
                </a:solidFill>
              </a:rPr>
              <a:t> Straw</a:t>
            </a:r>
            <a:r>
              <a:rPr lang="en-US" altLang="en-US" sz="2800" dirty="0">
                <a:solidFill>
                  <a:srgbClr val="002060"/>
                </a:solidFill>
              </a:rPr>
              <a:t>		</a:t>
            </a:r>
            <a:r>
              <a:rPr lang="en-US" altLang="en-US" sz="2800" b="1" dirty="0">
                <a:solidFill>
                  <a:schemeClr val="accent1">
                    <a:lumMod val="75000"/>
                  </a:schemeClr>
                </a:solidFill>
              </a:rPr>
              <a:t>Oregano</a:t>
            </a:r>
            <a:r>
              <a:rPr lang="en-US" altLang="en-US" sz="2800" dirty="0">
                <a:solidFill>
                  <a:schemeClr val="accent1">
                    <a:lumMod val="75000"/>
                  </a:schemeClr>
                </a:solidFill>
              </a:rPr>
              <a:t> Straw</a:t>
            </a:r>
            <a:br>
              <a:rPr lang="en-US" altLang="en-US" sz="2800" dirty="0">
                <a:solidFill>
                  <a:srgbClr val="002060"/>
                </a:solidFill>
              </a:rPr>
            </a:br>
            <a:r>
              <a:rPr lang="en-US" altLang="en-US" sz="2800" dirty="0">
                <a:solidFill>
                  <a:srgbClr val="002060"/>
                </a:solidFill>
              </a:rPr>
              <a:t>			 + water            	 +  water</a:t>
            </a:r>
          </a:p>
          <a:p>
            <a:pPr marL="0" indent="0">
              <a:lnSpc>
                <a:spcPct val="80000"/>
              </a:lnSpc>
              <a:buNone/>
            </a:pPr>
            <a:r>
              <a:rPr lang="en-US" altLang="en-US" sz="2800" dirty="0">
                <a:solidFill>
                  <a:srgbClr val="002060"/>
                </a:solidFill>
              </a:rPr>
              <a:t>even days	 	</a:t>
            </a:r>
            <a:r>
              <a:rPr lang="en-US" altLang="en-US" sz="2800" b="1" dirty="0">
                <a:solidFill>
                  <a:schemeClr val="accent1">
                    <a:lumMod val="75000"/>
                  </a:schemeClr>
                </a:solidFill>
              </a:rPr>
              <a:t>Oregano</a:t>
            </a:r>
            <a:r>
              <a:rPr lang="en-US" altLang="en-US" sz="2800" dirty="0">
                <a:solidFill>
                  <a:schemeClr val="accent1">
                    <a:lumMod val="75000"/>
                  </a:schemeClr>
                </a:solidFill>
              </a:rPr>
              <a:t> Straw</a:t>
            </a:r>
            <a:r>
              <a:rPr lang="en-US" altLang="en-US" sz="2800" dirty="0">
                <a:solidFill>
                  <a:srgbClr val="002060"/>
                </a:solidFill>
              </a:rPr>
              <a:t>	</a:t>
            </a:r>
            <a:r>
              <a:rPr lang="en-US" altLang="en-US" sz="2800" b="1" dirty="0">
                <a:solidFill>
                  <a:schemeClr val="tx2">
                    <a:lumMod val="75000"/>
                  </a:schemeClr>
                </a:solidFill>
              </a:rPr>
              <a:t>Onion</a:t>
            </a:r>
            <a:r>
              <a:rPr lang="en-US" altLang="en-US" sz="2800" dirty="0">
                <a:solidFill>
                  <a:schemeClr val="tx2">
                    <a:lumMod val="75000"/>
                  </a:schemeClr>
                </a:solidFill>
              </a:rPr>
              <a:t> Straw</a:t>
            </a:r>
            <a:br>
              <a:rPr lang="en-US" altLang="en-US" sz="2800" dirty="0">
                <a:solidFill>
                  <a:srgbClr val="002060"/>
                </a:solidFill>
              </a:rPr>
            </a:br>
            <a:r>
              <a:rPr lang="en-US" altLang="en-US" sz="2800" dirty="0">
                <a:solidFill>
                  <a:srgbClr val="002060"/>
                </a:solidFill>
              </a:rPr>
              <a:t>			 + starch            	 +  starch</a:t>
            </a:r>
          </a:p>
          <a:p>
            <a:pPr algn="ctr">
              <a:lnSpc>
                <a:spcPct val="80000"/>
              </a:lnSpc>
              <a:buFont typeface="Wingdings" pitchFamily="2" charset="2"/>
              <a:buNone/>
            </a:pPr>
            <a:r>
              <a:rPr lang="en-US" altLang="en-US" sz="2800" dirty="0">
                <a:solidFill>
                  <a:srgbClr val="002060"/>
                </a:solidFill>
              </a:rPr>
              <a:t>-----------------------------------------------------------------------</a:t>
            </a:r>
          </a:p>
          <a:p>
            <a:pPr algn="ctr">
              <a:lnSpc>
                <a:spcPct val="80000"/>
              </a:lnSpc>
              <a:buFont typeface="Wingdings" pitchFamily="2" charset="2"/>
              <a:buNone/>
            </a:pPr>
            <a:r>
              <a:rPr lang="en-US" altLang="en-US" sz="2800" dirty="0">
                <a:solidFill>
                  <a:srgbClr val="002060"/>
                </a:solidFill>
              </a:rPr>
              <a:t>Testing = choice between </a:t>
            </a:r>
            <a:r>
              <a:rPr lang="en-US" altLang="en-US" sz="2800" b="1" dirty="0">
                <a:solidFill>
                  <a:schemeClr val="tx2">
                    <a:lumMod val="75000"/>
                  </a:schemeClr>
                </a:solidFill>
              </a:rPr>
              <a:t>Onion</a:t>
            </a:r>
            <a:r>
              <a:rPr lang="en-US" altLang="en-US" sz="2800" dirty="0">
                <a:solidFill>
                  <a:srgbClr val="002060"/>
                </a:solidFill>
              </a:rPr>
              <a:t> or </a:t>
            </a:r>
            <a:r>
              <a:rPr lang="en-US" altLang="en-US" sz="2800" b="1" dirty="0">
                <a:solidFill>
                  <a:schemeClr val="accent1">
                    <a:lumMod val="75000"/>
                  </a:schemeClr>
                </a:solidFill>
              </a:rPr>
              <a:t>Oregano</a:t>
            </a:r>
            <a:r>
              <a:rPr lang="en-US" altLang="en-US" sz="2800" dirty="0">
                <a:solidFill>
                  <a:srgbClr val="002060"/>
                </a:solidFill>
              </a:rPr>
              <a:t> flavored straw</a:t>
            </a:r>
          </a:p>
          <a:p>
            <a:pPr>
              <a:lnSpc>
                <a:spcPct val="80000"/>
              </a:lnSpc>
              <a:buFont typeface="Wingdings" pitchFamily="2" charset="2"/>
              <a:buNone/>
            </a:pPr>
            <a:endParaRPr lang="en-US" altLang="en-US" sz="2800" dirty="0">
              <a:solidFill>
                <a:srgbClr val="FFFFCC"/>
              </a:solidFill>
            </a:endParaRPr>
          </a:p>
          <a:p>
            <a:pPr>
              <a:lnSpc>
                <a:spcPct val="80000"/>
              </a:lnSpc>
              <a:buFont typeface="Wingdings" pitchFamily="2" charset="2"/>
              <a:buNone/>
            </a:pPr>
            <a:endParaRPr lang="en-US" altLang="en-US" sz="800" dirty="0">
              <a:solidFill>
                <a:srgbClr val="FFFFCC"/>
              </a:solidFill>
              <a:latin typeface="Comic Sans MS" pitchFamily="66" charset="0"/>
            </a:endParaRPr>
          </a:p>
        </p:txBody>
      </p:sp>
      <p:pic>
        <p:nvPicPr>
          <p:cNvPr id="5" name="Picture 16" descr="sheep_eating_grass_lg_clr"/>
          <p:cNvPicPr>
            <a:picLocks noChangeAspect="1" noChangeArrowheads="1" noCrop="1"/>
          </p:cNvPicPr>
          <p:nvPr/>
        </p:nvPicPr>
        <p:blipFill>
          <a:blip r:embed="rId3" cstate="screen"/>
          <a:srcRect/>
          <a:stretch>
            <a:fillRect/>
          </a:stretch>
        </p:blipFill>
        <p:spPr bwMode="auto">
          <a:xfrm>
            <a:off x="10119258" y="1930391"/>
            <a:ext cx="1717142" cy="1735455"/>
          </a:xfrm>
          <a:prstGeom prst="rect">
            <a:avLst/>
          </a:prstGeom>
          <a:noFill/>
          <a:ln w="9525">
            <a:noFill/>
            <a:miter lim="800000"/>
            <a:headEnd/>
            <a:tailEnd/>
          </a:ln>
        </p:spPr>
      </p:pic>
      <p:sp>
        <p:nvSpPr>
          <p:cNvPr id="6" name="TextBox 5"/>
          <p:cNvSpPr txBox="1"/>
          <p:nvPr/>
        </p:nvSpPr>
        <p:spPr>
          <a:xfrm>
            <a:off x="2209800" y="5486401"/>
            <a:ext cx="4839786" cy="523220"/>
          </a:xfrm>
          <a:prstGeom prst="rect">
            <a:avLst/>
          </a:prstGeom>
          <a:noFill/>
        </p:spPr>
        <p:txBody>
          <a:bodyPr wrap="none" rtlCol="0">
            <a:spAutoFit/>
          </a:bodyPr>
          <a:lstStyle/>
          <a:p>
            <a:r>
              <a:rPr lang="en-US" sz="2800" dirty="0">
                <a:solidFill>
                  <a:schemeClr val="tx2">
                    <a:lumMod val="50000"/>
                  </a:schemeClr>
                </a:solidFill>
              </a:rPr>
              <a:t>What flavor did Group 1 prefer?</a:t>
            </a:r>
          </a:p>
        </p:txBody>
      </p:sp>
      <p:sp>
        <p:nvSpPr>
          <p:cNvPr id="7" name="Title 6"/>
          <p:cNvSpPr>
            <a:spLocks noGrp="1"/>
          </p:cNvSpPr>
          <p:nvPr>
            <p:ph type="title"/>
          </p:nvPr>
        </p:nvSpPr>
        <p:spPr/>
        <p:txBody>
          <a:bodyPr/>
          <a:lstStyle/>
          <a:p>
            <a:r>
              <a:rPr lang="en-US" dirty="0"/>
              <a:t>Flavor &amp; Positive Digestive Feedback</a:t>
            </a:r>
          </a:p>
        </p:txBody>
      </p:sp>
      <p:sp>
        <p:nvSpPr>
          <p:cNvPr id="10" name="TextBox 9"/>
          <p:cNvSpPr txBox="1"/>
          <p:nvPr/>
        </p:nvSpPr>
        <p:spPr>
          <a:xfrm>
            <a:off x="10058400" y="6546115"/>
            <a:ext cx="1844544" cy="276999"/>
          </a:xfrm>
          <a:prstGeom prst="rect">
            <a:avLst/>
          </a:prstGeom>
          <a:noFill/>
        </p:spPr>
        <p:txBody>
          <a:bodyPr wrap="none" rtlCol="0">
            <a:spAutoFit/>
          </a:bodyPr>
          <a:lstStyle/>
          <a:p>
            <a:r>
              <a:rPr lang="en-US" sz="1200" dirty="0" err="1">
                <a:solidFill>
                  <a:schemeClr val="bg1"/>
                </a:solidFill>
                <a:latin typeface="Calibri" pitchFamily="34" charset="0"/>
              </a:rPr>
              <a:t>Villalba</a:t>
            </a:r>
            <a:r>
              <a:rPr lang="en-US" sz="1200" dirty="0">
                <a:solidFill>
                  <a:schemeClr val="bg1"/>
                </a:solidFill>
                <a:latin typeface="Calibri" pitchFamily="34" charset="0"/>
              </a:rPr>
              <a:t> and Provenza 1997</a:t>
            </a:r>
          </a:p>
        </p:txBody>
      </p:sp>
    </p:spTree>
    <p:extLst>
      <p:ext uri="{BB962C8B-B14F-4D97-AF65-F5344CB8AC3E}">
        <p14:creationId xmlns:p14="http://schemas.microsoft.com/office/powerpoint/2010/main" val="2896831120"/>
      </p:ext>
    </p:extLst>
  </p:cSld>
  <p:clrMapOvr>
    <a:masterClrMapping/>
  </p:clrMapOvr>
  <mc:AlternateContent xmlns:mc="http://schemas.openxmlformats.org/markup-compatibility/2006" xmlns:p14="http://schemas.microsoft.com/office/powerpoint/2010/main">
    <mc:Choice Requires="p14">
      <p:transition spd="slow" p14:dur="2000" advTm="88467"/>
    </mc:Choice>
    <mc:Fallback xmlns="">
      <p:transition spd="slow" advTm="8846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Energy Increases Palatability</a:t>
            </a:r>
          </a:p>
        </p:txBody>
      </p:sp>
      <p:graphicFrame>
        <p:nvGraphicFramePr>
          <p:cNvPr id="6" name="Object 3"/>
          <p:cNvGraphicFramePr>
            <a:graphicFrameLocks noGrp="1"/>
          </p:cNvGraphicFramePr>
          <p:nvPr>
            <p:ph idx="1"/>
            <p:extLst>
              <p:ext uri="{D42A27DB-BD31-4B8C-83A1-F6EECF244321}">
                <p14:modId xmlns:p14="http://schemas.microsoft.com/office/powerpoint/2010/main" val="1964676629"/>
              </p:ext>
            </p:extLst>
          </p:nvPr>
        </p:nvGraphicFramePr>
        <p:xfrm>
          <a:off x="2438400" y="1920876"/>
          <a:ext cx="8159485" cy="4206242"/>
        </p:xfrm>
        <a:graphic>
          <a:graphicData uri="http://schemas.openxmlformats.org/drawingml/2006/chart">
            <c:chart xmlns:c="http://schemas.openxmlformats.org/drawingml/2006/chart" xmlns:r="http://schemas.openxmlformats.org/officeDocument/2006/relationships" r:id="rId3"/>
          </a:graphicData>
        </a:graphic>
      </p:graphicFrame>
      <p:sp>
        <p:nvSpPr>
          <p:cNvPr id="1188868" name="Text Box 4"/>
          <p:cNvSpPr txBox="1">
            <a:spLocks noChangeArrowheads="1"/>
          </p:cNvSpPr>
          <p:nvPr/>
        </p:nvSpPr>
        <p:spPr bwMode="auto">
          <a:xfrm rot="16200000">
            <a:off x="59204" y="3522196"/>
            <a:ext cx="3300412" cy="523220"/>
          </a:xfrm>
          <a:prstGeom prst="rect">
            <a:avLst/>
          </a:prstGeom>
          <a:noFill/>
          <a:ln w="12700">
            <a:noFill/>
            <a:miter lim="800000"/>
            <a:headEnd/>
            <a:tailEnd/>
          </a:ln>
          <a:effectLst/>
        </p:spPr>
        <p:txBody>
          <a:bodyPr anchor="ctr">
            <a:spAutoFit/>
          </a:bodyPr>
          <a:lstStyle/>
          <a:p>
            <a:pPr algn="ctr"/>
            <a:r>
              <a:rPr lang="en-US" altLang="en-US" sz="2800" dirty="0">
                <a:latin typeface="Arial" charset="0"/>
              </a:rPr>
              <a:t>Intake of straw, g</a:t>
            </a:r>
          </a:p>
        </p:txBody>
      </p:sp>
      <p:sp>
        <p:nvSpPr>
          <p:cNvPr id="1188869" name="Text Box 5"/>
          <p:cNvSpPr txBox="1">
            <a:spLocks noChangeArrowheads="1"/>
          </p:cNvSpPr>
          <p:nvPr/>
        </p:nvSpPr>
        <p:spPr bwMode="auto">
          <a:xfrm>
            <a:off x="5791200" y="5608005"/>
            <a:ext cx="2099733" cy="519113"/>
          </a:xfrm>
          <a:prstGeom prst="rect">
            <a:avLst/>
          </a:prstGeom>
          <a:noFill/>
          <a:ln w="9525">
            <a:noFill/>
            <a:miter lim="800000"/>
            <a:headEnd/>
            <a:tailEnd/>
          </a:ln>
          <a:effectLst/>
        </p:spPr>
        <p:txBody>
          <a:bodyPr>
            <a:spAutoFit/>
          </a:bodyPr>
          <a:lstStyle/>
          <a:p>
            <a:pPr algn="ctr" eaLnBrk="1" hangingPunct="1">
              <a:spcBef>
                <a:spcPct val="50000"/>
              </a:spcBef>
            </a:pPr>
            <a:r>
              <a:rPr lang="en-US" sz="2800" dirty="0">
                <a:latin typeface="Arial" charset="0"/>
              </a:rPr>
              <a:t>Day</a:t>
            </a:r>
          </a:p>
        </p:txBody>
      </p:sp>
      <p:sp>
        <p:nvSpPr>
          <p:cNvPr id="10" name="TextBox 9"/>
          <p:cNvSpPr txBox="1"/>
          <p:nvPr/>
        </p:nvSpPr>
        <p:spPr>
          <a:xfrm>
            <a:off x="10058400" y="6477000"/>
            <a:ext cx="1844544" cy="276999"/>
          </a:xfrm>
          <a:prstGeom prst="rect">
            <a:avLst/>
          </a:prstGeom>
          <a:noFill/>
        </p:spPr>
        <p:txBody>
          <a:bodyPr wrap="none" rtlCol="0">
            <a:spAutoFit/>
          </a:bodyPr>
          <a:lstStyle/>
          <a:p>
            <a:r>
              <a:rPr lang="en-US" sz="1200" dirty="0" err="1">
                <a:solidFill>
                  <a:schemeClr val="bg1"/>
                </a:solidFill>
                <a:latin typeface="Calibri" pitchFamily="34" charset="0"/>
              </a:rPr>
              <a:t>Villalba</a:t>
            </a:r>
            <a:r>
              <a:rPr lang="en-US" sz="1200" dirty="0">
                <a:solidFill>
                  <a:schemeClr val="bg1"/>
                </a:solidFill>
                <a:latin typeface="Calibri" pitchFamily="34" charset="0"/>
              </a:rPr>
              <a:t> and Provenza 1990</a:t>
            </a:r>
          </a:p>
        </p:txBody>
      </p:sp>
      <p:sp>
        <p:nvSpPr>
          <p:cNvPr id="2" name="TextBox 1">
            <a:extLst>
              <a:ext uri="{FF2B5EF4-FFF2-40B4-BE49-F238E27FC236}">
                <a16:creationId xmlns:a16="http://schemas.microsoft.com/office/drawing/2014/main" id="{7FFFA2E8-1E6B-4208-991F-29EC34D009D9}"/>
              </a:ext>
            </a:extLst>
          </p:cNvPr>
          <p:cNvSpPr txBox="1"/>
          <p:nvPr/>
        </p:nvSpPr>
        <p:spPr>
          <a:xfrm>
            <a:off x="152400" y="6430833"/>
            <a:ext cx="7427354" cy="369332"/>
          </a:xfrm>
          <a:prstGeom prst="rect">
            <a:avLst/>
          </a:prstGeom>
          <a:noFill/>
        </p:spPr>
        <p:txBody>
          <a:bodyPr wrap="none" rtlCol="0">
            <a:spAutoFit/>
          </a:bodyPr>
          <a:lstStyle/>
          <a:p>
            <a:r>
              <a:rPr lang="en-US" dirty="0">
                <a:solidFill>
                  <a:schemeClr val="bg1"/>
                </a:solidFill>
              </a:rPr>
              <a:t>Preference persisted for at least 8 weeks after starch feedback was stopped</a:t>
            </a:r>
          </a:p>
        </p:txBody>
      </p:sp>
    </p:spTree>
    <p:extLst>
      <p:ext uri="{BB962C8B-B14F-4D97-AF65-F5344CB8AC3E}">
        <p14:creationId xmlns:p14="http://schemas.microsoft.com/office/powerpoint/2010/main" val="2559154217"/>
      </p:ext>
    </p:extLst>
  </p:cSld>
  <p:clrMapOvr>
    <a:masterClrMapping/>
  </p:clrMapOvr>
  <p:transition spd="med" advTm="56199"/>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8">
            <a:hlinkClick r:id="" action="ppaction://media"/>
            <a:extLst>
              <a:ext uri="{FF2B5EF4-FFF2-40B4-BE49-F238E27FC236}">
                <a16:creationId xmlns:a16="http://schemas.microsoft.com/office/drawing/2014/main" id="{DCA3B5B5-8FE8-48A2-9968-DB5C304BA24C}"/>
              </a:ext>
            </a:extLst>
          </p:cNvPr>
          <p:cNvPicPr>
            <a:picLocks noChangeAspect="1"/>
          </p:cNvPicPr>
          <p:nvPr>
            <a:videoFile r:link="rId2"/>
            <p:extLst>
              <p:ext uri="{DAA4B4D4-6D71-4841-9C94-3DE7FCFB9230}">
                <p14:media xmlns:p14="http://schemas.microsoft.com/office/powerpoint/2010/main" r:embed="rId3">
                  <p14:trim end="6168.3469"/>
                </p14:media>
              </p:ext>
            </p:extLst>
          </p:nvPr>
        </p:nvPicPr>
        <p:blipFill>
          <a:blip r:embed="rId5"/>
          <a:stretch>
            <a:fillRect/>
          </a:stretch>
        </p:blipFill>
        <p:spPr>
          <a:xfrm>
            <a:off x="1371600" y="609600"/>
            <a:ext cx="7091966" cy="5334000"/>
          </a:xfrm>
          <a:prstGeom prst="rect">
            <a:avLst/>
          </a:prstGeom>
        </p:spPr>
      </p:pic>
      <p:sp>
        <p:nvSpPr>
          <p:cNvPr id="3" name="TextBox 2">
            <a:extLst>
              <a:ext uri="{FF2B5EF4-FFF2-40B4-BE49-F238E27FC236}">
                <a16:creationId xmlns:a16="http://schemas.microsoft.com/office/drawing/2014/main" id="{5B984A68-B1AF-4573-83BB-5FED938A1440}"/>
              </a:ext>
            </a:extLst>
          </p:cNvPr>
          <p:cNvSpPr txBox="1"/>
          <p:nvPr/>
        </p:nvSpPr>
        <p:spPr>
          <a:xfrm>
            <a:off x="9120903" y="6481741"/>
            <a:ext cx="3071097" cy="369332"/>
          </a:xfrm>
          <a:prstGeom prst="rect">
            <a:avLst/>
          </a:prstGeom>
          <a:noFill/>
        </p:spPr>
        <p:txBody>
          <a:bodyPr wrap="none" rtlCol="0">
            <a:spAutoFit/>
          </a:bodyPr>
          <a:lstStyle/>
          <a:p>
            <a:r>
              <a:rPr lang="en-US" dirty="0">
                <a:solidFill>
                  <a:schemeClr val="bg1"/>
                </a:solidFill>
                <a:latin typeface="Calibri" pitchFamily="34" charset="0"/>
              </a:rPr>
              <a:t>https://youtu.be/cIR_5362qQc</a:t>
            </a:r>
          </a:p>
        </p:txBody>
      </p:sp>
      <p:sp>
        <p:nvSpPr>
          <p:cNvPr id="4" name="Callout: Down Arrow 3">
            <a:extLst>
              <a:ext uri="{FF2B5EF4-FFF2-40B4-BE49-F238E27FC236}">
                <a16:creationId xmlns:a16="http://schemas.microsoft.com/office/drawing/2014/main" id="{5608BB0A-69C4-43DC-94EE-F172D3C4BB48}"/>
              </a:ext>
            </a:extLst>
          </p:cNvPr>
          <p:cNvSpPr/>
          <p:nvPr/>
        </p:nvSpPr>
        <p:spPr>
          <a:xfrm>
            <a:off x="9982200" y="5476739"/>
            <a:ext cx="1828800" cy="10668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Watch Video on </a:t>
            </a:r>
            <a:r>
              <a:rPr lang="en-US" dirty="0" err="1"/>
              <a:t>Youtube</a:t>
            </a:r>
            <a:endParaRPr lang="en-US" dirty="0"/>
          </a:p>
        </p:txBody>
      </p:sp>
      <p:sp>
        <p:nvSpPr>
          <p:cNvPr id="6" name="Rectangle 5">
            <a:extLst>
              <a:ext uri="{FF2B5EF4-FFF2-40B4-BE49-F238E27FC236}">
                <a16:creationId xmlns:a16="http://schemas.microsoft.com/office/drawing/2014/main" id="{9A36956B-447D-43F4-AD46-C3EB766BC1A6}"/>
              </a:ext>
            </a:extLst>
          </p:cNvPr>
          <p:cNvSpPr/>
          <p:nvPr/>
        </p:nvSpPr>
        <p:spPr>
          <a:xfrm>
            <a:off x="9263743" y="881799"/>
            <a:ext cx="2514600" cy="3276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t>Sheep Who Love Straw!</a:t>
            </a:r>
          </a:p>
        </p:txBody>
      </p:sp>
    </p:spTree>
    <p:custDataLst>
      <p:tags r:id="rId1"/>
    </p:custDataLst>
    <p:extLst>
      <p:ext uri="{BB962C8B-B14F-4D97-AF65-F5344CB8AC3E}">
        <p14:creationId xmlns:p14="http://schemas.microsoft.com/office/powerpoint/2010/main" val="1652832916"/>
      </p:ext>
    </p:extLst>
  </p:cSld>
  <p:clrMapOvr>
    <a:masterClrMapping/>
  </p:clrMapOvr>
  <mc:AlternateContent xmlns:mc="http://schemas.openxmlformats.org/markup-compatibility/2006" xmlns:p14="http://schemas.microsoft.com/office/powerpoint/2010/main">
    <mc:Choice Requires="p14">
      <p:transition spd="slow" p14:dur="2000" advTm="114377"/>
    </mc:Choice>
    <mc:Fallback xmlns="">
      <p:transition spd="slow" advTm="1143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4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extLst mod="1">
    <p:ext uri="{E180D4A7-C9FB-4DFB-919C-405C955672EB}">
      <p14:showEvtLst xmlns:p14="http://schemas.microsoft.com/office/powerpoint/2010/main">
        <p14:playEvt time="11190" objId="2"/>
        <p14:stopEvt time="113831" objId="2"/>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4391378" y="2209802"/>
            <a:ext cx="451556" cy="688975"/>
            <a:chOff x="2288" y="2830"/>
            <a:chExt cx="320" cy="434"/>
          </a:xfrm>
        </p:grpSpPr>
        <p:sp>
          <p:nvSpPr>
            <p:cNvPr id="1209348" name="Line 4"/>
            <p:cNvSpPr>
              <a:spLocks noChangeShapeType="1"/>
            </p:cNvSpPr>
            <p:nvPr/>
          </p:nvSpPr>
          <p:spPr bwMode="auto">
            <a:xfrm>
              <a:off x="2340" y="2842"/>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1209349" name="Arc 5"/>
            <p:cNvSpPr>
              <a:spLocks/>
            </p:cNvSpPr>
            <p:nvPr/>
          </p:nvSpPr>
          <p:spPr bwMode="auto">
            <a:xfrm flipH="1">
              <a:off x="2464"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0" name="Arc 6"/>
            <p:cNvSpPr>
              <a:spLocks/>
            </p:cNvSpPr>
            <p:nvPr/>
          </p:nvSpPr>
          <p:spPr bwMode="auto">
            <a:xfrm flipH="1">
              <a:off x="2416"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1" name="Arc 7"/>
            <p:cNvSpPr>
              <a:spLocks/>
            </p:cNvSpPr>
            <p:nvPr/>
          </p:nvSpPr>
          <p:spPr bwMode="auto">
            <a:xfrm flipH="1">
              <a:off x="2392" y="2909"/>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2" name="Arc 8"/>
            <p:cNvSpPr>
              <a:spLocks/>
            </p:cNvSpPr>
            <p:nvPr/>
          </p:nvSpPr>
          <p:spPr bwMode="auto">
            <a:xfrm>
              <a:off x="2320"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3" name="Arc 9"/>
            <p:cNvSpPr>
              <a:spLocks/>
            </p:cNvSpPr>
            <p:nvPr/>
          </p:nvSpPr>
          <p:spPr bwMode="auto">
            <a:xfrm>
              <a:off x="2288" y="2890"/>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4" name="Arc 10"/>
            <p:cNvSpPr>
              <a:spLocks/>
            </p:cNvSpPr>
            <p:nvPr/>
          </p:nvSpPr>
          <p:spPr bwMode="auto">
            <a:xfrm>
              <a:off x="2404" y="2909"/>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5" name="Arc 11"/>
            <p:cNvSpPr>
              <a:spLocks/>
            </p:cNvSpPr>
            <p:nvPr/>
          </p:nvSpPr>
          <p:spPr bwMode="auto">
            <a:xfrm>
              <a:off x="2360" y="292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1209356" name="Line 12"/>
            <p:cNvSpPr>
              <a:spLocks noChangeShapeType="1"/>
            </p:cNvSpPr>
            <p:nvPr/>
          </p:nvSpPr>
          <p:spPr bwMode="auto">
            <a:xfrm>
              <a:off x="2384" y="288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1209357" name="Line 13"/>
            <p:cNvSpPr>
              <a:spLocks noChangeShapeType="1"/>
            </p:cNvSpPr>
            <p:nvPr/>
          </p:nvSpPr>
          <p:spPr bwMode="auto">
            <a:xfrm>
              <a:off x="2444" y="283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1209358" name="Line 14"/>
            <p:cNvSpPr>
              <a:spLocks noChangeShapeType="1"/>
            </p:cNvSpPr>
            <p:nvPr/>
          </p:nvSpPr>
          <p:spPr bwMode="auto">
            <a:xfrm flipH="1">
              <a:off x="2360" y="289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1209359" name="Line 15"/>
            <p:cNvSpPr>
              <a:spLocks noChangeShapeType="1"/>
            </p:cNvSpPr>
            <p:nvPr/>
          </p:nvSpPr>
          <p:spPr bwMode="auto">
            <a:xfrm flipH="1">
              <a:off x="2416" y="2904"/>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1209360" name="Line 16"/>
            <p:cNvSpPr>
              <a:spLocks noChangeShapeType="1"/>
            </p:cNvSpPr>
            <p:nvPr/>
          </p:nvSpPr>
          <p:spPr bwMode="auto">
            <a:xfrm flipH="1">
              <a:off x="2504" y="288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grpSp>
      <p:grpSp>
        <p:nvGrpSpPr>
          <p:cNvPr id="3" name="Group 17"/>
          <p:cNvGrpSpPr>
            <a:grpSpLocks/>
          </p:cNvGrpSpPr>
          <p:nvPr/>
        </p:nvGrpSpPr>
        <p:grpSpPr bwMode="auto">
          <a:xfrm>
            <a:off x="2483556" y="1981200"/>
            <a:ext cx="1433689" cy="1239838"/>
            <a:chOff x="680" y="992"/>
            <a:chExt cx="1016" cy="781"/>
          </a:xfrm>
        </p:grpSpPr>
        <p:pic>
          <p:nvPicPr>
            <p:cNvPr id="1209362" name="Picture 18"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992"/>
              <a:ext cx="824" cy="621"/>
            </a:xfrm>
            <a:prstGeom prst="rect">
              <a:avLst/>
            </a:prstGeom>
            <a:noFill/>
          </p:spPr>
        </p:pic>
        <p:pic>
          <p:nvPicPr>
            <p:cNvPr id="1209363" name="Picture 19"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872" y="1088"/>
              <a:ext cx="824" cy="621"/>
            </a:xfrm>
            <a:prstGeom prst="rect">
              <a:avLst/>
            </a:prstGeom>
            <a:noFill/>
          </p:spPr>
        </p:pic>
        <p:pic>
          <p:nvPicPr>
            <p:cNvPr id="1209364" name="Picture 20"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1152"/>
              <a:ext cx="824" cy="621"/>
            </a:xfrm>
            <a:prstGeom prst="rect">
              <a:avLst/>
            </a:prstGeom>
            <a:noFill/>
          </p:spPr>
        </p:pic>
      </p:grpSp>
      <p:grpSp>
        <p:nvGrpSpPr>
          <p:cNvPr id="4" name="Group 21"/>
          <p:cNvGrpSpPr>
            <a:grpSpLocks/>
          </p:cNvGrpSpPr>
          <p:nvPr/>
        </p:nvGrpSpPr>
        <p:grpSpPr bwMode="auto">
          <a:xfrm>
            <a:off x="2483556" y="3519490"/>
            <a:ext cx="1433689" cy="1214437"/>
            <a:chOff x="680" y="1961"/>
            <a:chExt cx="1016" cy="765"/>
          </a:xfrm>
        </p:grpSpPr>
        <p:pic>
          <p:nvPicPr>
            <p:cNvPr id="1209366" name="Picture 22"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872" y="1961"/>
              <a:ext cx="824" cy="621"/>
            </a:xfrm>
            <a:prstGeom prst="rect">
              <a:avLst/>
            </a:prstGeom>
            <a:noFill/>
          </p:spPr>
        </p:pic>
        <p:pic>
          <p:nvPicPr>
            <p:cNvPr id="1209367" name="Picture 23"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1961"/>
              <a:ext cx="824" cy="621"/>
            </a:xfrm>
            <a:prstGeom prst="rect">
              <a:avLst/>
            </a:prstGeom>
            <a:noFill/>
          </p:spPr>
        </p:pic>
        <p:pic>
          <p:nvPicPr>
            <p:cNvPr id="1209368" name="Picture 24"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776" y="2105"/>
              <a:ext cx="824" cy="621"/>
            </a:xfrm>
            <a:prstGeom prst="rect">
              <a:avLst/>
            </a:prstGeom>
            <a:noFill/>
          </p:spPr>
        </p:pic>
      </p:grpSp>
      <p:grpSp>
        <p:nvGrpSpPr>
          <p:cNvPr id="5" name="Group 25"/>
          <p:cNvGrpSpPr>
            <a:grpSpLocks/>
          </p:cNvGrpSpPr>
          <p:nvPr/>
        </p:nvGrpSpPr>
        <p:grpSpPr bwMode="auto">
          <a:xfrm>
            <a:off x="2348090" y="5087940"/>
            <a:ext cx="1433689" cy="1239837"/>
            <a:chOff x="680" y="992"/>
            <a:chExt cx="1016" cy="781"/>
          </a:xfrm>
        </p:grpSpPr>
        <p:pic>
          <p:nvPicPr>
            <p:cNvPr id="1209370" name="Picture 26"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992"/>
              <a:ext cx="824" cy="621"/>
            </a:xfrm>
            <a:prstGeom prst="rect">
              <a:avLst/>
            </a:prstGeom>
            <a:noFill/>
          </p:spPr>
        </p:pic>
        <p:pic>
          <p:nvPicPr>
            <p:cNvPr id="1209371" name="Picture 27"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872" y="1088"/>
              <a:ext cx="824" cy="621"/>
            </a:xfrm>
            <a:prstGeom prst="rect">
              <a:avLst/>
            </a:prstGeom>
            <a:noFill/>
          </p:spPr>
        </p:pic>
        <p:pic>
          <p:nvPicPr>
            <p:cNvPr id="1209372" name="Picture 28" descr="yysrhij0[1]"/>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1152"/>
              <a:ext cx="824" cy="621"/>
            </a:xfrm>
            <a:prstGeom prst="rect">
              <a:avLst/>
            </a:prstGeom>
            <a:noFill/>
          </p:spPr>
        </p:pic>
      </p:grpSp>
      <p:sp>
        <p:nvSpPr>
          <p:cNvPr id="1209401" name="Text Box 57"/>
          <p:cNvSpPr txBox="1">
            <a:spLocks noChangeArrowheads="1"/>
          </p:cNvSpPr>
          <p:nvPr/>
        </p:nvSpPr>
        <p:spPr bwMode="auto">
          <a:xfrm>
            <a:off x="7294406" y="2174876"/>
            <a:ext cx="2242922" cy="646331"/>
          </a:xfrm>
          <a:prstGeom prst="rect">
            <a:avLst/>
          </a:prstGeom>
          <a:noFill/>
          <a:ln w="9525">
            <a:noFill/>
            <a:miter lim="800000"/>
            <a:headEnd/>
            <a:tailEnd/>
          </a:ln>
          <a:effectLst/>
        </p:spPr>
        <p:txBody>
          <a:bodyPr wrap="none">
            <a:spAutoFit/>
          </a:bodyPr>
          <a:lstStyle/>
          <a:p>
            <a:pPr algn="ctr"/>
            <a:r>
              <a:rPr lang="en-US" u="sng" dirty="0">
                <a:solidFill>
                  <a:schemeClr val="accent1">
                    <a:lumMod val="75000"/>
                  </a:schemeClr>
                </a:solidFill>
              </a:rPr>
              <a:t>Immediate</a:t>
            </a:r>
            <a:r>
              <a:rPr lang="en-US" u="sng" dirty="0"/>
              <a:t> Feedback</a:t>
            </a:r>
            <a:br>
              <a:rPr lang="en-US" dirty="0"/>
            </a:br>
            <a:r>
              <a:rPr lang="en-US" dirty="0"/>
              <a:t>(starch within 90 min)</a:t>
            </a:r>
          </a:p>
        </p:txBody>
      </p:sp>
      <p:sp>
        <p:nvSpPr>
          <p:cNvPr id="1209402" name="Text Box 58"/>
          <p:cNvSpPr txBox="1">
            <a:spLocks noChangeArrowheads="1"/>
          </p:cNvSpPr>
          <p:nvPr/>
        </p:nvSpPr>
        <p:spPr bwMode="auto">
          <a:xfrm>
            <a:off x="7275875" y="3748089"/>
            <a:ext cx="2281394" cy="646331"/>
          </a:xfrm>
          <a:prstGeom prst="rect">
            <a:avLst/>
          </a:prstGeom>
          <a:noFill/>
          <a:ln w="9525">
            <a:noFill/>
            <a:miter lim="800000"/>
            <a:headEnd/>
            <a:tailEnd/>
          </a:ln>
          <a:effectLst/>
        </p:spPr>
        <p:txBody>
          <a:bodyPr wrap="none">
            <a:spAutoFit/>
          </a:bodyPr>
          <a:lstStyle/>
          <a:p>
            <a:pPr algn="ctr"/>
            <a:r>
              <a:rPr lang="en-US" u="sng" dirty="0">
                <a:solidFill>
                  <a:schemeClr val="bg2">
                    <a:lumMod val="50000"/>
                  </a:schemeClr>
                </a:solidFill>
              </a:rPr>
              <a:t>Delayed</a:t>
            </a:r>
            <a:r>
              <a:rPr lang="en-US" u="sng" dirty="0"/>
              <a:t> Feedback</a:t>
            </a:r>
            <a:br>
              <a:rPr lang="en-US" dirty="0"/>
            </a:br>
            <a:r>
              <a:rPr lang="en-US" dirty="0"/>
              <a:t>(starch within 8 hours)</a:t>
            </a:r>
          </a:p>
        </p:txBody>
      </p:sp>
      <p:sp>
        <p:nvSpPr>
          <p:cNvPr id="1209403" name="Text Box 59"/>
          <p:cNvSpPr txBox="1">
            <a:spLocks noChangeArrowheads="1"/>
          </p:cNvSpPr>
          <p:nvPr/>
        </p:nvSpPr>
        <p:spPr bwMode="auto">
          <a:xfrm>
            <a:off x="7253433" y="5505451"/>
            <a:ext cx="2326278" cy="646331"/>
          </a:xfrm>
          <a:prstGeom prst="rect">
            <a:avLst/>
          </a:prstGeom>
          <a:noFill/>
          <a:ln w="9525">
            <a:noFill/>
            <a:miter lim="800000"/>
            <a:headEnd/>
            <a:tailEnd/>
          </a:ln>
          <a:effectLst/>
        </p:spPr>
        <p:txBody>
          <a:bodyPr wrap="none">
            <a:spAutoFit/>
          </a:bodyPr>
          <a:lstStyle/>
          <a:p>
            <a:pPr algn="ctr"/>
            <a:r>
              <a:rPr lang="en-US" u="sng" dirty="0">
                <a:solidFill>
                  <a:schemeClr val="bg1">
                    <a:lumMod val="65000"/>
                  </a:schemeClr>
                </a:solidFill>
              </a:rPr>
              <a:t>No Feedback </a:t>
            </a:r>
            <a:r>
              <a:rPr lang="en-US" u="sng" dirty="0"/>
              <a:t>(Control)</a:t>
            </a:r>
            <a:br>
              <a:rPr lang="en-US" dirty="0"/>
            </a:br>
            <a:r>
              <a:rPr lang="en-US" dirty="0"/>
              <a:t>(water 1 &amp; 7 hours)</a:t>
            </a:r>
          </a:p>
        </p:txBody>
      </p:sp>
      <p:sp>
        <p:nvSpPr>
          <p:cNvPr id="1209404" name="AutoShape 60"/>
          <p:cNvSpPr>
            <a:spLocks noChangeArrowheads="1"/>
          </p:cNvSpPr>
          <p:nvPr/>
        </p:nvSpPr>
        <p:spPr bwMode="auto">
          <a:xfrm>
            <a:off x="5328355" y="2400300"/>
            <a:ext cx="1343378" cy="400050"/>
          </a:xfrm>
          <a:prstGeom prst="rightArrow">
            <a:avLst>
              <a:gd name="adj1" fmla="val 50000"/>
              <a:gd name="adj2" fmla="val 94444"/>
            </a:avLst>
          </a:prstGeom>
          <a:solidFill>
            <a:schemeClr val="accent1"/>
          </a:solidFill>
          <a:ln w="9525">
            <a:solidFill>
              <a:schemeClr val="tx1"/>
            </a:solidFill>
            <a:miter lim="800000"/>
            <a:headEnd/>
            <a:tailEnd/>
          </a:ln>
          <a:effectLst/>
        </p:spPr>
        <p:txBody>
          <a:bodyPr wrap="none" anchor="ctr"/>
          <a:lstStyle/>
          <a:p>
            <a:endParaRPr lang="en-US"/>
          </a:p>
        </p:txBody>
      </p:sp>
      <p:sp>
        <p:nvSpPr>
          <p:cNvPr id="1209405" name="AutoShape 61"/>
          <p:cNvSpPr>
            <a:spLocks noChangeArrowheads="1"/>
          </p:cNvSpPr>
          <p:nvPr/>
        </p:nvSpPr>
        <p:spPr bwMode="auto">
          <a:xfrm>
            <a:off x="5328355" y="5497513"/>
            <a:ext cx="1343378" cy="400050"/>
          </a:xfrm>
          <a:prstGeom prst="rightArrow">
            <a:avLst>
              <a:gd name="adj1" fmla="val 50000"/>
              <a:gd name="adj2" fmla="val 94444"/>
            </a:avLst>
          </a:prstGeom>
          <a:solidFill>
            <a:schemeClr val="bg1">
              <a:lumMod val="50000"/>
            </a:schemeClr>
          </a:solidFill>
          <a:ln w="9525">
            <a:solidFill>
              <a:schemeClr val="tx1"/>
            </a:solidFill>
            <a:miter lim="800000"/>
            <a:headEnd/>
            <a:tailEnd/>
          </a:ln>
          <a:effectLst/>
        </p:spPr>
        <p:txBody>
          <a:bodyPr wrap="none" anchor="ctr"/>
          <a:lstStyle/>
          <a:p>
            <a:endParaRPr lang="en-US" dirty="0">
              <a:solidFill>
                <a:schemeClr val="bg1">
                  <a:lumMod val="65000"/>
                </a:schemeClr>
              </a:solidFill>
            </a:endParaRPr>
          </a:p>
        </p:txBody>
      </p:sp>
      <p:sp>
        <p:nvSpPr>
          <p:cNvPr id="1209406" name="AutoShape 62"/>
          <p:cNvSpPr>
            <a:spLocks noChangeArrowheads="1"/>
          </p:cNvSpPr>
          <p:nvPr/>
        </p:nvSpPr>
        <p:spPr bwMode="auto">
          <a:xfrm>
            <a:off x="5328355" y="3968750"/>
            <a:ext cx="1343378" cy="400050"/>
          </a:xfrm>
          <a:prstGeom prst="rightArrow">
            <a:avLst>
              <a:gd name="adj1" fmla="val 50000"/>
              <a:gd name="adj2" fmla="val 94444"/>
            </a:avLst>
          </a:prstGeom>
          <a:solidFill>
            <a:schemeClr val="hlink"/>
          </a:solidFill>
          <a:ln w="9525">
            <a:solidFill>
              <a:schemeClr val="tx1"/>
            </a:solidFill>
            <a:miter lim="800000"/>
            <a:headEnd/>
            <a:tailEnd/>
          </a:ln>
          <a:effectLst/>
        </p:spPr>
        <p:txBody>
          <a:bodyPr wrap="none" anchor="ctr"/>
          <a:lstStyle/>
          <a:p>
            <a:endParaRPr lang="en-US"/>
          </a:p>
        </p:txBody>
      </p:sp>
      <p:sp>
        <p:nvSpPr>
          <p:cNvPr id="1209407" name="Text Box 63"/>
          <p:cNvSpPr txBox="1">
            <a:spLocks noChangeArrowheads="1"/>
          </p:cNvSpPr>
          <p:nvPr/>
        </p:nvSpPr>
        <p:spPr bwMode="auto">
          <a:xfrm>
            <a:off x="4291190" y="2860675"/>
            <a:ext cx="640644" cy="336550"/>
          </a:xfrm>
          <a:prstGeom prst="rect">
            <a:avLst/>
          </a:prstGeom>
          <a:noFill/>
          <a:ln w="9525">
            <a:noFill/>
            <a:miter lim="800000"/>
            <a:headEnd/>
            <a:tailEnd/>
          </a:ln>
          <a:effectLst/>
        </p:spPr>
        <p:txBody>
          <a:bodyPr wrap="none">
            <a:spAutoFit/>
          </a:bodyPr>
          <a:lstStyle/>
          <a:p>
            <a:r>
              <a:rPr lang="en-US" sz="1600"/>
              <a:t>straw</a:t>
            </a:r>
          </a:p>
        </p:txBody>
      </p:sp>
      <p:grpSp>
        <p:nvGrpSpPr>
          <p:cNvPr id="6" name="Group 3"/>
          <p:cNvGrpSpPr>
            <a:grpSpLocks/>
          </p:cNvGrpSpPr>
          <p:nvPr/>
        </p:nvGrpSpPr>
        <p:grpSpPr bwMode="auto">
          <a:xfrm>
            <a:off x="4480836" y="3776948"/>
            <a:ext cx="451556" cy="688975"/>
            <a:chOff x="2288" y="2830"/>
            <a:chExt cx="320" cy="434"/>
          </a:xfrm>
        </p:grpSpPr>
        <p:sp>
          <p:nvSpPr>
            <p:cNvPr id="65" name="Line 4"/>
            <p:cNvSpPr>
              <a:spLocks noChangeShapeType="1"/>
            </p:cNvSpPr>
            <p:nvPr/>
          </p:nvSpPr>
          <p:spPr bwMode="auto">
            <a:xfrm>
              <a:off x="2340" y="2842"/>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66" name="Arc 5"/>
            <p:cNvSpPr>
              <a:spLocks/>
            </p:cNvSpPr>
            <p:nvPr/>
          </p:nvSpPr>
          <p:spPr bwMode="auto">
            <a:xfrm flipH="1">
              <a:off x="2464"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67" name="Arc 6"/>
            <p:cNvSpPr>
              <a:spLocks/>
            </p:cNvSpPr>
            <p:nvPr/>
          </p:nvSpPr>
          <p:spPr bwMode="auto">
            <a:xfrm flipH="1">
              <a:off x="2416"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68" name="Arc 7"/>
            <p:cNvSpPr>
              <a:spLocks/>
            </p:cNvSpPr>
            <p:nvPr/>
          </p:nvSpPr>
          <p:spPr bwMode="auto">
            <a:xfrm flipH="1">
              <a:off x="2392" y="2909"/>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69" name="Arc 8"/>
            <p:cNvSpPr>
              <a:spLocks/>
            </p:cNvSpPr>
            <p:nvPr/>
          </p:nvSpPr>
          <p:spPr bwMode="auto">
            <a:xfrm>
              <a:off x="2320"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70" name="Arc 9"/>
            <p:cNvSpPr>
              <a:spLocks/>
            </p:cNvSpPr>
            <p:nvPr/>
          </p:nvSpPr>
          <p:spPr bwMode="auto">
            <a:xfrm>
              <a:off x="2288" y="2890"/>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71" name="Arc 10"/>
            <p:cNvSpPr>
              <a:spLocks/>
            </p:cNvSpPr>
            <p:nvPr/>
          </p:nvSpPr>
          <p:spPr bwMode="auto">
            <a:xfrm>
              <a:off x="2404" y="2909"/>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72" name="Arc 11"/>
            <p:cNvSpPr>
              <a:spLocks/>
            </p:cNvSpPr>
            <p:nvPr/>
          </p:nvSpPr>
          <p:spPr bwMode="auto">
            <a:xfrm>
              <a:off x="2360" y="292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73" name="Line 12"/>
            <p:cNvSpPr>
              <a:spLocks noChangeShapeType="1"/>
            </p:cNvSpPr>
            <p:nvPr/>
          </p:nvSpPr>
          <p:spPr bwMode="auto">
            <a:xfrm>
              <a:off x="2384" y="288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74" name="Line 13"/>
            <p:cNvSpPr>
              <a:spLocks noChangeShapeType="1"/>
            </p:cNvSpPr>
            <p:nvPr/>
          </p:nvSpPr>
          <p:spPr bwMode="auto">
            <a:xfrm>
              <a:off x="2444" y="283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75" name="Line 14"/>
            <p:cNvSpPr>
              <a:spLocks noChangeShapeType="1"/>
            </p:cNvSpPr>
            <p:nvPr/>
          </p:nvSpPr>
          <p:spPr bwMode="auto">
            <a:xfrm flipH="1">
              <a:off x="2360" y="289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76" name="Line 15"/>
            <p:cNvSpPr>
              <a:spLocks noChangeShapeType="1"/>
            </p:cNvSpPr>
            <p:nvPr/>
          </p:nvSpPr>
          <p:spPr bwMode="auto">
            <a:xfrm flipH="1">
              <a:off x="2416" y="2904"/>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77" name="Line 16"/>
            <p:cNvSpPr>
              <a:spLocks noChangeShapeType="1"/>
            </p:cNvSpPr>
            <p:nvPr/>
          </p:nvSpPr>
          <p:spPr bwMode="auto">
            <a:xfrm flipH="1">
              <a:off x="2504" y="288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grpSp>
      <p:grpSp>
        <p:nvGrpSpPr>
          <p:cNvPr id="7" name="Group 3"/>
          <p:cNvGrpSpPr>
            <a:grpSpLocks/>
          </p:cNvGrpSpPr>
          <p:nvPr/>
        </p:nvGrpSpPr>
        <p:grpSpPr bwMode="auto">
          <a:xfrm>
            <a:off x="4496172" y="5295212"/>
            <a:ext cx="451556" cy="688975"/>
            <a:chOff x="2288" y="2830"/>
            <a:chExt cx="320" cy="434"/>
          </a:xfrm>
        </p:grpSpPr>
        <p:sp>
          <p:nvSpPr>
            <p:cNvPr id="79" name="Line 4"/>
            <p:cNvSpPr>
              <a:spLocks noChangeShapeType="1"/>
            </p:cNvSpPr>
            <p:nvPr/>
          </p:nvSpPr>
          <p:spPr bwMode="auto">
            <a:xfrm>
              <a:off x="2340" y="2842"/>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80" name="Arc 5"/>
            <p:cNvSpPr>
              <a:spLocks/>
            </p:cNvSpPr>
            <p:nvPr/>
          </p:nvSpPr>
          <p:spPr bwMode="auto">
            <a:xfrm flipH="1">
              <a:off x="2464"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1" name="Arc 6"/>
            <p:cNvSpPr>
              <a:spLocks/>
            </p:cNvSpPr>
            <p:nvPr/>
          </p:nvSpPr>
          <p:spPr bwMode="auto">
            <a:xfrm flipH="1">
              <a:off x="2416"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2" name="Arc 7"/>
            <p:cNvSpPr>
              <a:spLocks/>
            </p:cNvSpPr>
            <p:nvPr/>
          </p:nvSpPr>
          <p:spPr bwMode="auto">
            <a:xfrm flipH="1">
              <a:off x="2392" y="2909"/>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3" name="Arc 8"/>
            <p:cNvSpPr>
              <a:spLocks/>
            </p:cNvSpPr>
            <p:nvPr/>
          </p:nvSpPr>
          <p:spPr bwMode="auto">
            <a:xfrm>
              <a:off x="2320" y="293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4" name="Arc 9"/>
            <p:cNvSpPr>
              <a:spLocks/>
            </p:cNvSpPr>
            <p:nvPr/>
          </p:nvSpPr>
          <p:spPr bwMode="auto">
            <a:xfrm>
              <a:off x="2288" y="2890"/>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5" name="Arc 10"/>
            <p:cNvSpPr>
              <a:spLocks/>
            </p:cNvSpPr>
            <p:nvPr/>
          </p:nvSpPr>
          <p:spPr bwMode="auto">
            <a:xfrm>
              <a:off x="2404" y="2909"/>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6" name="Arc 11"/>
            <p:cNvSpPr>
              <a:spLocks/>
            </p:cNvSpPr>
            <p:nvPr/>
          </p:nvSpPr>
          <p:spPr bwMode="auto">
            <a:xfrm>
              <a:off x="2360" y="2928"/>
              <a:ext cx="144" cy="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996633"/>
              </a:solidFill>
              <a:round/>
              <a:headEnd/>
              <a:tailEnd/>
            </a:ln>
            <a:effectLst/>
          </p:spPr>
          <p:txBody>
            <a:bodyPr wrap="none" anchor="ctr"/>
            <a:lstStyle/>
            <a:p>
              <a:endParaRPr lang="en-US">
                <a:solidFill>
                  <a:schemeClr val="bg2">
                    <a:lumMod val="50000"/>
                  </a:schemeClr>
                </a:solidFill>
              </a:endParaRPr>
            </a:p>
          </p:txBody>
        </p:sp>
        <p:sp>
          <p:nvSpPr>
            <p:cNvPr id="87" name="Line 12"/>
            <p:cNvSpPr>
              <a:spLocks noChangeShapeType="1"/>
            </p:cNvSpPr>
            <p:nvPr/>
          </p:nvSpPr>
          <p:spPr bwMode="auto">
            <a:xfrm>
              <a:off x="2384" y="288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88" name="Line 13"/>
            <p:cNvSpPr>
              <a:spLocks noChangeShapeType="1"/>
            </p:cNvSpPr>
            <p:nvPr/>
          </p:nvSpPr>
          <p:spPr bwMode="auto">
            <a:xfrm>
              <a:off x="2444" y="283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89" name="Line 14"/>
            <p:cNvSpPr>
              <a:spLocks noChangeShapeType="1"/>
            </p:cNvSpPr>
            <p:nvPr/>
          </p:nvSpPr>
          <p:spPr bwMode="auto">
            <a:xfrm flipH="1">
              <a:off x="2360" y="289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90" name="Line 15"/>
            <p:cNvSpPr>
              <a:spLocks noChangeShapeType="1"/>
            </p:cNvSpPr>
            <p:nvPr/>
          </p:nvSpPr>
          <p:spPr bwMode="auto">
            <a:xfrm flipH="1">
              <a:off x="2416" y="2904"/>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sp>
          <p:nvSpPr>
            <p:cNvPr id="91" name="Line 16"/>
            <p:cNvSpPr>
              <a:spLocks noChangeShapeType="1"/>
            </p:cNvSpPr>
            <p:nvPr/>
          </p:nvSpPr>
          <p:spPr bwMode="auto">
            <a:xfrm flipH="1">
              <a:off x="2504" y="2880"/>
              <a:ext cx="104" cy="360"/>
            </a:xfrm>
            <a:prstGeom prst="line">
              <a:avLst/>
            </a:prstGeom>
            <a:noFill/>
            <a:ln w="9525">
              <a:solidFill>
                <a:srgbClr val="996633"/>
              </a:solidFill>
              <a:round/>
              <a:headEnd/>
              <a:tailEnd/>
            </a:ln>
            <a:effectLst/>
          </p:spPr>
          <p:txBody>
            <a:bodyPr wrap="none"/>
            <a:lstStyle/>
            <a:p>
              <a:endParaRPr lang="en-US">
                <a:solidFill>
                  <a:schemeClr val="bg2">
                    <a:lumMod val="50000"/>
                  </a:schemeClr>
                </a:solidFill>
              </a:endParaRPr>
            </a:p>
          </p:txBody>
        </p:sp>
      </p:grpSp>
      <p:sp>
        <p:nvSpPr>
          <p:cNvPr id="64" name="Title 63"/>
          <p:cNvSpPr>
            <a:spLocks noGrp="1"/>
          </p:cNvSpPr>
          <p:nvPr>
            <p:ph type="title"/>
          </p:nvPr>
        </p:nvSpPr>
        <p:spPr/>
        <p:txBody>
          <a:bodyPr/>
          <a:lstStyle/>
          <a:p>
            <a:r>
              <a:rPr lang="en-US" dirty="0"/>
              <a:t>Conditioned Preference</a:t>
            </a:r>
          </a:p>
        </p:txBody>
      </p:sp>
      <p:sp>
        <p:nvSpPr>
          <p:cNvPr id="78" name="TextBox 77"/>
          <p:cNvSpPr txBox="1"/>
          <p:nvPr/>
        </p:nvSpPr>
        <p:spPr>
          <a:xfrm>
            <a:off x="10820400" y="6432897"/>
            <a:ext cx="894797" cy="276999"/>
          </a:xfrm>
          <a:prstGeom prst="rect">
            <a:avLst/>
          </a:prstGeom>
          <a:noFill/>
        </p:spPr>
        <p:txBody>
          <a:bodyPr wrap="none" rtlCol="0">
            <a:spAutoFit/>
          </a:bodyPr>
          <a:lstStyle/>
          <a:p>
            <a:r>
              <a:rPr lang="en-US" sz="1200" dirty="0">
                <a:solidFill>
                  <a:schemeClr val="bg1"/>
                </a:solidFill>
                <a:latin typeface="Calibri" pitchFamily="34" charset="0"/>
              </a:rPr>
              <a:t>Smith 1999</a:t>
            </a:r>
          </a:p>
        </p:txBody>
      </p:sp>
    </p:spTree>
    <p:extLst>
      <p:ext uri="{BB962C8B-B14F-4D97-AF65-F5344CB8AC3E}">
        <p14:creationId xmlns:p14="http://schemas.microsoft.com/office/powerpoint/2010/main" val="3270653099"/>
      </p:ext>
    </p:extLst>
  </p:cSld>
  <p:clrMapOvr>
    <a:masterClrMapping/>
  </p:clrMapOvr>
  <p:transition spd="slow" advTm="100716"/>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2"/>
          <p:cNvGraphicFramePr>
            <a:graphicFrameLocks noChangeAspect="1"/>
          </p:cNvGraphicFramePr>
          <p:nvPr/>
        </p:nvGraphicFramePr>
        <p:xfrm>
          <a:off x="3048000" y="1395413"/>
          <a:ext cx="6097412" cy="40687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Object 3"/>
          <p:cNvGraphicFramePr>
            <a:graphicFrameLocks noChangeAspect="1"/>
          </p:cNvGraphicFramePr>
          <p:nvPr>
            <p:extLst>
              <p:ext uri="{D42A27DB-BD31-4B8C-83A1-F6EECF244321}">
                <p14:modId xmlns:p14="http://schemas.microsoft.com/office/powerpoint/2010/main" val="1255402908"/>
              </p:ext>
            </p:extLst>
          </p:nvPr>
        </p:nvGraphicFramePr>
        <p:xfrm>
          <a:off x="1906412" y="1656199"/>
          <a:ext cx="7239000" cy="4915197"/>
        </p:xfrm>
        <a:graphic>
          <a:graphicData uri="http://schemas.openxmlformats.org/drawingml/2006/chart">
            <c:chart xmlns:c="http://schemas.openxmlformats.org/drawingml/2006/chart" xmlns:r="http://schemas.openxmlformats.org/officeDocument/2006/relationships" r:id="rId4"/>
          </a:graphicData>
        </a:graphic>
      </p:graphicFrame>
      <p:sp>
        <p:nvSpPr>
          <p:cNvPr id="1211396" name="Comment 4"/>
          <p:cNvSpPr>
            <a:spLocks noChangeArrowheads="1"/>
          </p:cNvSpPr>
          <p:nvPr/>
        </p:nvSpPr>
        <p:spPr bwMode="auto">
          <a:xfrm>
            <a:off x="7772400" y="2895601"/>
            <a:ext cx="1600200" cy="396875"/>
          </a:xfrm>
          <a:prstGeom prst="rect">
            <a:avLst/>
          </a:prstGeom>
          <a:noFill/>
          <a:ln w="9525">
            <a:noFill/>
            <a:miter lim="800000"/>
            <a:headEnd/>
            <a:tailEnd/>
          </a:ln>
          <a:effectLst/>
        </p:spPr>
        <p:txBody>
          <a:bodyPr>
            <a:spAutoFit/>
          </a:bodyPr>
          <a:lstStyle/>
          <a:p>
            <a:pPr>
              <a:spcBef>
                <a:spcPct val="50000"/>
              </a:spcBef>
            </a:pPr>
            <a:r>
              <a:rPr lang="en-US" sz="2000" b="1" dirty="0"/>
              <a:t>Treatments</a:t>
            </a:r>
            <a:endParaRPr lang="en-US" sz="2000" dirty="0">
              <a:solidFill>
                <a:srgbClr val="000000"/>
              </a:solidFill>
            </a:endParaRPr>
          </a:p>
        </p:txBody>
      </p:sp>
      <p:sp>
        <p:nvSpPr>
          <p:cNvPr id="1211398" name="Text Box 6"/>
          <p:cNvSpPr txBox="1">
            <a:spLocks noChangeArrowheads="1"/>
          </p:cNvSpPr>
          <p:nvPr/>
        </p:nvSpPr>
        <p:spPr bwMode="auto">
          <a:xfrm>
            <a:off x="3276600" y="1905000"/>
            <a:ext cx="7391400" cy="400110"/>
          </a:xfrm>
          <a:prstGeom prst="rect">
            <a:avLst/>
          </a:prstGeom>
          <a:noFill/>
          <a:ln w="9525">
            <a:noFill/>
            <a:miter lim="800000"/>
            <a:headEnd/>
            <a:tailEnd/>
          </a:ln>
          <a:effectLst/>
        </p:spPr>
        <p:txBody>
          <a:bodyPr wrap="square">
            <a:spAutoFit/>
          </a:bodyPr>
          <a:lstStyle/>
          <a:p>
            <a:pPr eaLnBrk="1" hangingPunct="1"/>
            <a:r>
              <a:rPr lang="en-US" sz="2000" i="1" dirty="0">
                <a:latin typeface="Calibri" pitchFamily="34" charset="0"/>
              </a:rPr>
              <a:t>Lambs prefer feed that give an energy boost shortly after it is eaten.</a:t>
            </a:r>
          </a:p>
        </p:txBody>
      </p:sp>
      <p:sp>
        <p:nvSpPr>
          <p:cNvPr id="9" name="Title 8"/>
          <p:cNvSpPr>
            <a:spLocks noGrp="1"/>
          </p:cNvSpPr>
          <p:nvPr>
            <p:ph type="title"/>
          </p:nvPr>
        </p:nvSpPr>
        <p:spPr/>
        <p:txBody>
          <a:bodyPr/>
          <a:lstStyle/>
          <a:p>
            <a:r>
              <a:rPr lang="en-US" dirty="0"/>
              <a:t>Conditioned Preference</a:t>
            </a:r>
          </a:p>
        </p:txBody>
      </p:sp>
      <p:sp>
        <p:nvSpPr>
          <p:cNvPr id="11" name="TextBox 10">
            <a:extLst>
              <a:ext uri="{FF2B5EF4-FFF2-40B4-BE49-F238E27FC236}">
                <a16:creationId xmlns:a16="http://schemas.microsoft.com/office/drawing/2014/main" id="{5C04AC64-8487-4A36-9372-8395D346B448}"/>
              </a:ext>
            </a:extLst>
          </p:cNvPr>
          <p:cNvSpPr txBox="1"/>
          <p:nvPr/>
        </p:nvSpPr>
        <p:spPr>
          <a:xfrm>
            <a:off x="11049000" y="6432896"/>
            <a:ext cx="894797" cy="276999"/>
          </a:xfrm>
          <a:prstGeom prst="rect">
            <a:avLst/>
          </a:prstGeom>
          <a:noFill/>
        </p:spPr>
        <p:txBody>
          <a:bodyPr wrap="none" rtlCol="0">
            <a:spAutoFit/>
          </a:bodyPr>
          <a:lstStyle/>
          <a:p>
            <a:r>
              <a:rPr lang="en-US" sz="1200" dirty="0">
                <a:solidFill>
                  <a:schemeClr val="bg1"/>
                </a:solidFill>
                <a:latin typeface="Calibri" pitchFamily="34" charset="0"/>
              </a:rPr>
              <a:t>Smith 1999</a:t>
            </a:r>
          </a:p>
        </p:txBody>
      </p:sp>
    </p:spTree>
    <p:extLst>
      <p:ext uri="{BB962C8B-B14F-4D97-AF65-F5344CB8AC3E}">
        <p14:creationId xmlns:p14="http://schemas.microsoft.com/office/powerpoint/2010/main" val="4249643999"/>
      </p:ext>
    </p:extLst>
  </p:cSld>
  <p:clrMapOvr>
    <a:masterClrMapping/>
  </p:clrMapOvr>
  <mc:AlternateContent xmlns:mc="http://schemas.openxmlformats.org/markup-compatibility/2006" xmlns:p14="http://schemas.microsoft.com/office/powerpoint/2010/main">
    <mc:Choice Requires="p14">
      <p:transition spd="slow" p14:dur="2000" advTm="39769"/>
    </mc:Choice>
    <mc:Fallback xmlns="">
      <p:transition spd="slow" advTm="3976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250" name="AutoShape 2"/>
          <p:cNvSpPr>
            <a:spLocks noChangeArrowheads="1"/>
          </p:cNvSpPr>
          <p:nvPr/>
        </p:nvSpPr>
        <p:spPr bwMode="auto">
          <a:xfrm rot="2984779">
            <a:off x="4902279" y="4389980"/>
            <a:ext cx="381000" cy="685800"/>
          </a:xfrm>
          <a:prstGeom prst="downArrow">
            <a:avLst>
              <a:gd name="adj1" fmla="val 50000"/>
              <a:gd name="adj2" fmla="val 40000"/>
            </a:avLst>
          </a:prstGeom>
          <a:solidFill>
            <a:schemeClr val="accent2">
              <a:lumMod val="75000"/>
            </a:schemeClr>
          </a:solidFill>
          <a:ln w="9525">
            <a:solidFill>
              <a:schemeClr val="tx1"/>
            </a:solidFill>
            <a:miter lim="800000"/>
            <a:headEnd/>
            <a:tailEnd/>
          </a:ln>
          <a:effectLst/>
        </p:spPr>
        <p:txBody>
          <a:bodyPr wrap="none" anchor="ctr"/>
          <a:lstStyle/>
          <a:p>
            <a:endParaRPr lang="en-US"/>
          </a:p>
        </p:txBody>
      </p:sp>
      <p:sp>
        <p:nvSpPr>
          <p:cNvPr id="1205251" name="AutoShape 3"/>
          <p:cNvSpPr>
            <a:spLocks noChangeArrowheads="1"/>
          </p:cNvSpPr>
          <p:nvPr/>
        </p:nvSpPr>
        <p:spPr bwMode="auto">
          <a:xfrm rot="18630064">
            <a:off x="6938641" y="4329901"/>
            <a:ext cx="381000" cy="685800"/>
          </a:xfrm>
          <a:prstGeom prst="downArrow">
            <a:avLst>
              <a:gd name="adj1" fmla="val 50000"/>
              <a:gd name="adj2" fmla="val 50625"/>
            </a:avLst>
          </a:prstGeom>
          <a:solidFill>
            <a:schemeClr val="accent1">
              <a:lumMod val="40000"/>
              <a:lumOff val="60000"/>
            </a:schemeClr>
          </a:solidFill>
          <a:ln w="9525">
            <a:solidFill>
              <a:srgbClr val="0070C0"/>
            </a:solidFill>
            <a:miter lim="800000"/>
            <a:headEnd/>
            <a:tailEnd/>
          </a:ln>
          <a:effectLst/>
        </p:spPr>
        <p:txBody>
          <a:bodyPr wrap="none" anchor="ctr"/>
          <a:lstStyle/>
          <a:p>
            <a:endParaRPr lang="en-US"/>
          </a:p>
        </p:txBody>
      </p:sp>
      <p:sp>
        <p:nvSpPr>
          <p:cNvPr id="1205252" name="Text Box 4"/>
          <p:cNvSpPr txBox="1">
            <a:spLocks noChangeArrowheads="1"/>
          </p:cNvSpPr>
          <p:nvPr/>
        </p:nvSpPr>
        <p:spPr bwMode="auto">
          <a:xfrm>
            <a:off x="3634147" y="5392265"/>
            <a:ext cx="1425391" cy="954107"/>
          </a:xfrm>
          <a:prstGeom prst="rect">
            <a:avLst/>
          </a:prstGeom>
          <a:noFill/>
          <a:ln w="9525">
            <a:noFill/>
            <a:miter lim="800000"/>
            <a:headEnd/>
            <a:tailEnd/>
          </a:ln>
          <a:effectLst/>
        </p:spPr>
        <p:txBody>
          <a:bodyPr wrap="none">
            <a:spAutoFit/>
          </a:bodyPr>
          <a:lstStyle/>
          <a:p>
            <a:pPr algn="ctr" eaLnBrk="1" hangingPunct="1"/>
            <a:r>
              <a:rPr lang="en-US" sz="2800" dirty="0">
                <a:solidFill>
                  <a:srgbClr val="800000"/>
                </a:solidFill>
                <a:latin typeface="Arial" charset="0"/>
              </a:rPr>
              <a:t>Nausea</a:t>
            </a:r>
            <a:br>
              <a:rPr lang="en-US" sz="2800" dirty="0">
                <a:solidFill>
                  <a:srgbClr val="800000"/>
                </a:solidFill>
                <a:latin typeface="Arial" charset="0"/>
              </a:rPr>
            </a:br>
            <a:r>
              <a:rPr lang="en-US" sz="2800" dirty="0">
                <a:solidFill>
                  <a:srgbClr val="800000"/>
                </a:solidFill>
                <a:latin typeface="Arial" charset="0"/>
              </a:rPr>
              <a:t>(</a:t>
            </a:r>
            <a:r>
              <a:rPr lang="en-US" sz="2800" dirty="0" err="1">
                <a:solidFill>
                  <a:srgbClr val="800000"/>
                </a:solidFill>
                <a:latin typeface="Arial" charset="0"/>
              </a:rPr>
              <a:t>LiCl</a:t>
            </a:r>
            <a:r>
              <a:rPr lang="en-US" sz="2800" dirty="0">
                <a:solidFill>
                  <a:srgbClr val="800000"/>
                </a:solidFill>
                <a:latin typeface="Arial" charset="0"/>
              </a:rPr>
              <a:t>)</a:t>
            </a:r>
          </a:p>
        </p:txBody>
      </p:sp>
      <p:sp>
        <p:nvSpPr>
          <p:cNvPr id="1205253" name="Text Box 5"/>
          <p:cNvSpPr txBox="1">
            <a:spLocks noChangeArrowheads="1"/>
          </p:cNvSpPr>
          <p:nvPr/>
        </p:nvSpPr>
        <p:spPr bwMode="auto">
          <a:xfrm>
            <a:off x="6629400" y="5370494"/>
            <a:ext cx="2744662" cy="954107"/>
          </a:xfrm>
          <a:prstGeom prst="rect">
            <a:avLst/>
          </a:prstGeom>
          <a:noFill/>
          <a:ln w="9525">
            <a:noFill/>
            <a:miter lim="800000"/>
            <a:headEnd/>
            <a:tailEnd/>
          </a:ln>
          <a:effectLst/>
        </p:spPr>
        <p:txBody>
          <a:bodyPr wrap="none">
            <a:spAutoFit/>
          </a:bodyPr>
          <a:lstStyle/>
          <a:p>
            <a:pPr algn="ctr" eaLnBrk="1" hangingPunct="1"/>
            <a:r>
              <a:rPr lang="en-US" sz="2800" dirty="0">
                <a:solidFill>
                  <a:srgbClr val="002060"/>
                </a:solidFill>
                <a:latin typeface="Arial" charset="0"/>
              </a:rPr>
              <a:t>No Feedback </a:t>
            </a:r>
            <a:br>
              <a:rPr lang="en-US" sz="2800" dirty="0">
                <a:solidFill>
                  <a:srgbClr val="002060"/>
                </a:solidFill>
                <a:latin typeface="Arial" charset="0"/>
              </a:rPr>
            </a:br>
            <a:r>
              <a:rPr lang="en-US" sz="2800" dirty="0">
                <a:solidFill>
                  <a:srgbClr val="002060"/>
                </a:solidFill>
                <a:latin typeface="Arial" charset="0"/>
              </a:rPr>
              <a:t>(empty capsule)</a:t>
            </a:r>
          </a:p>
        </p:txBody>
      </p:sp>
      <p:grpSp>
        <p:nvGrpSpPr>
          <p:cNvPr id="2" name="Group 6"/>
          <p:cNvGrpSpPr>
            <a:grpSpLocks/>
          </p:cNvGrpSpPr>
          <p:nvPr/>
        </p:nvGrpSpPr>
        <p:grpSpPr bwMode="auto">
          <a:xfrm>
            <a:off x="7237589" y="2435208"/>
            <a:ext cx="1952978" cy="1539875"/>
            <a:chOff x="4484" y="2043"/>
            <a:chExt cx="1384" cy="970"/>
          </a:xfrm>
        </p:grpSpPr>
        <p:pic>
          <p:nvPicPr>
            <p:cNvPr id="1205255" name="Picture 7" descr="3yu1wvqa[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84" y="2043"/>
              <a:ext cx="1192" cy="778"/>
            </a:xfrm>
            <a:prstGeom prst="rect">
              <a:avLst/>
            </a:prstGeom>
            <a:noFill/>
          </p:spPr>
        </p:pic>
        <p:pic>
          <p:nvPicPr>
            <p:cNvPr id="1205256" name="Picture 8" descr="3yu1wvqa[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80" y="2139"/>
              <a:ext cx="1192" cy="778"/>
            </a:xfrm>
            <a:prstGeom prst="rect">
              <a:avLst/>
            </a:prstGeom>
            <a:noFill/>
          </p:spPr>
        </p:pic>
        <p:pic>
          <p:nvPicPr>
            <p:cNvPr id="1205257" name="Picture 9" descr="3yu1wvqa[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76" y="2235"/>
              <a:ext cx="1192" cy="778"/>
            </a:xfrm>
            <a:prstGeom prst="rect">
              <a:avLst/>
            </a:prstGeom>
            <a:noFill/>
          </p:spPr>
        </p:pic>
      </p:grpSp>
      <p:pic>
        <p:nvPicPr>
          <p:cNvPr id="1205258" name="Picture 10" descr="3yu1wvqa[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259667" y="2435208"/>
            <a:ext cx="1682044" cy="1235075"/>
          </a:xfrm>
          <a:prstGeom prst="rect">
            <a:avLst/>
          </a:prstGeom>
          <a:noFill/>
        </p:spPr>
      </p:pic>
      <p:pic>
        <p:nvPicPr>
          <p:cNvPr id="1205259" name="Picture 11" descr="3yu1wvqa[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395134" y="2587608"/>
            <a:ext cx="1682044" cy="1235075"/>
          </a:xfrm>
          <a:prstGeom prst="rect">
            <a:avLst/>
          </a:prstGeom>
          <a:noFill/>
        </p:spPr>
      </p:pic>
      <p:pic>
        <p:nvPicPr>
          <p:cNvPr id="1205260" name="Picture 12" descr="3yu1wvqa[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495323" y="2843195"/>
            <a:ext cx="1682044" cy="1235075"/>
          </a:xfrm>
          <a:prstGeom prst="rect">
            <a:avLst/>
          </a:prstGeom>
          <a:noFill/>
        </p:spPr>
      </p:pic>
      <p:grpSp>
        <p:nvGrpSpPr>
          <p:cNvPr id="3" name="Group 13"/>
          <p:cNvGrpSpPr>
            <a:grpSpLocks noChangeAspect="1"/>
          </p:cNvGrpSpPr>
          <p:nvPr/>
        </p:nvGrpSpPr>
        <p:grpSpPr bwMode="auto">
          <a:xfrm>
            <a:off x="5497689" y="2754295"/>
            <a:ext cx="1398412" cy="1466213"/>
            <a:chOff x="2672" y="1612"/>
            <a:chExt cx="1135" cy="1096"/>
          </a:xfrm>
        </p:grpSpPr>
        <p:sp>
          <p:nvSpPr>
            <p:cNvPr id="1205262" name="AutoShape 14"/>
            <p:cNvSpPr>
              <a:spLocks noChangeAspect="1" noChangeArrowheads="1" noTextEdit="1"/>
            </p:cNvSpPr>
            <p:nvPr/>
          </p:nvSpPr>
          <p:spPr bwMode="auto">
            <a:xfrm>
              <a:off x="2672" y="1612"/>
              <a:ext cx="1135" cy="1096"/>
            </a:xfrm>
            <a:prstGeom prst="rect">
              <a:avLst/>
            </a:prstGeom>
            <a:noFill/>
            <a:ln w="9525">
              <a:noFill/>
              <a:miter lim="800000"/>
              <a:headEnd/>
              <a:tailEnd/>
            </a:ln>
          </p:spPr>
          <p:txBody>
            <a:bodyPr/>
            <a:lstStyle/>
            <a:p>
              <a:endParaRPr lang="en-US"/>
            </a:p>
          </p:txBody>
        </p:sp>
        <p:sp>
          <p:nvSpPr>
            <p:cNvPr id="1205263" name="Freeform 15"/>
            <p:cNvSpPr>
              <a:spLocks/>
            </p:cNvSpPr>
            <p:nvPr/>
          </p:nvSpPr>
          <p:spPr bwMode="auto">
            <a:xfrm>
              <a:off x="2672" y="1637"/>
              <a:ext cx="1135" cy="1024"/>
            </a:xfrm>
            <a:custGeom>
              <a:avLst/>
              <a:gdLst/>
              <a:ahLst/>
              <a:cxnLst>
                <a:cxn ang="0">
                  <a:pos x="2257" y="1129"/>
                </a:cxn>
                <a:cxn ang="0">
                  <a:pos x="2269" y="999"/>
                </a:cxn>
                <a:cxn ang="0">
                  <a:pos x="2217" y="839"/>
                </a:cxn>
                <a:cxn ang="0">
                  <a:pos x="2146" y="751"/>
                </a:cxn>
                <a:cxn ang="0">
                  <a:pos x="2082" y="704"/>
                </a:cxn>
                <a:cxn ang="0">
                  <a:pos x="2011" y="670"/>
                </a:cxn>
                <a:cxn ang="0">
                  <a:pos x="1945" y="605"/>
                </a:cxn>
                <a:cxn ang="0">
                  <a:pos x="1875" y="485"/>
                </a:cxn>
                <a:cxn ang="0">
                  <a:pos x="1775" y="383"/>
                </a:cxn>
                <a:cxn ang="0">
                  <a:pos x="1670" y="302"/>
                </a:cxn>
                <a:cxn ang="0">
                  <a:pos x="1625" y="214"/>
                </a:cxn>
                <a:cxn ang="0">
                  <a:pos x="1562" y="139"/>
                </a:cxn>
                <a:cxn ang="0">
                  <a:pos x="1484" y="80"/>
                </a:cxn>
                <a:cxn ang="0">
                  <a:pos x="1421" y="49"/>
                </a:cxn>
                <a:cxn ang="0">
                  <a:pos x="1352" y="30"/>
                </a:cxn>
                <a:cxn ang="0">
                  <a:pos x="1279" y="20"/>
                </a:cxn>
                <a:cxn ang="0">
                  <a:pos x="1187" y="27"/>
                </a:cxn>
                <a:cxn ang="0">
                  <a:pos x="1097" y="54"/>
                </a:cxn>
                <a:cxn ang="0">
                  <a:pos x="1016" y="99"/>
                </a:cxn>
                <a:cxn ang="0">
                  <a:pos x="933" y="81"/>
                </a:cxn>
                <a:cxn ang="0">
                  <a:pos x="834" y="32"/>
                </a:cxn>
                <a:cxn ang="0">
                  <a:pos x="721" y="4"/>
                </a:cxn>
                <a:cxn ang="0">
                  <a:pos x="604" y="2"/>
                </a:cxn>
                <a:cxn ang="0">
                  <a:pos x="495" y="23"/>
                </a:cxn>
                <a:cxn ang="0">
                  <a:pos x="396" y="64"/>
                </a:cxn>
                <a:cxn ang="0">
                  <a:pos x="289" y="144"/>
                </a:cxn>
                <a:cxn ang="0">
                  <a:pos x="167" y="355"/>
                </a:cxn>
                <a:cxn ang="0">
                  <a:pos x="160" y="525"/>
                </a:cxn>
                <a:cxn ang="0">
                  <a:pos x="195" y="633"/>
                </a:cxn>
                <a:cxn ang="0">
                  <a:pos x="103" y="716"/>
                </a:cxn>
                <a:cxn ang="0">
                  <a:pos x="35" y="824"/>
                </a:cxn>
                <a:cxn ang="0">
                  <a:pos x="1" y="956"/>
                </a:cxn>
                <a:cxn ang="0">
                  <a:pos x="28" y="1127"/>
                </a:cxn>
                <a:cxn ang="0">
                  <a:pos x="121" y="1272"/>
                </a:cxn>
                <a:cxn ang="0">
                  <a:pos x="232" y="1357"/>
                </a:cxn>
                <a:cxn ang="0">
                  <a:pos x="275" y="1442"/>
                </a:cxn>
                <a:cxn ang="0">
                  <a:pos x="319" y="1635"/>
                </a:cxn>
                <a:cxn ang="0">
                  <a:pos x="462" y="1792"/>
                </a:cxn>
                <a:cxn ang="0">
                  <a:pos x="576" y="1854"/>
                </a:cxn>
                <a:cxn ang="0">
                  <a:pos x="706" y="1893"/>
                </a:cxn>
                <a:cxn ang="0">
                  <a:pos x="850" y="1907"/>
                </a:cxn>
                <a:cxn ang="0">
                  <a:pos x="907" y="1922"/>
                </a:cxn>
                <a:cxn ang="0">
                  <a:pos x="1036" y="1991"/>
                </a:cxn>
                <a:cxn ang="0">
                  <a:pos x="1180" y="2034"/>
                </a:cxn>
                <a:cxn ang="0">
                  <a:pos x="1335" y="2049"/>
                </a:cxn>
                <a:cxn ang="0">
                  <a:pos x="1470" y="2037"/>
                </a:cxn>
                <a:cxn ang="0">
                  <a:pos x="1596" y="2006"/>
                </a:cxn>
                <a:cxn ang="0">
                  <a:pos x="1711" y="1955"/>
                </a:cxn>
                <a:cxn ang="0">
                  <a:pos x="1864" y="1842"/>
                </a:cxn>
                <a:cxn ang="0">
                  <a:pos x="1985" y="1683"/>
                </a:cxn>
                <a:cxn ang="0">
                  <a:pos x="2048" y="1494"/>
                </a:cxn>
                <a:cxn ang="0">
                  <a:pos x="2053" y="1387"/>
                </a:cxn>
                <a:cxn ang="0">
                  <a:pos x="2150" y="1311"/>
                </a:cxn>
              </a:cxnLst>
              <a:rect l="0" t="0" r="r" b="b"/>
              <a:pathLst>
                <a:path w="2270" h="2049">
                  <a:moveTo>
                    <a:pt x="2224" y="1217"/>
                  </a:moveTo>
                  <a:lnTo>
                    <a:pt x="2234" y="1196"/>
                  </a:lnTo>
                  <a:lnTo>
                    <a:pt x="2243" y="1174"/>
                  </a:lnTo>
                  <a:lnTo>
                    <a:pt x="2252" y="1152"/>
                  </a:lnTo>
                  <a:lnTo>
                    <a:pt x="2257" y="1129"/>
                  </a:lnTo>
                  <a:lnTo>
                    <a:pt x="2263" y="1106"/>
                  </a:lnTo>
                  <a:lnTo>
                    <a:pt x="2267" y="1083"/>
                  </a:lnTo>
                  <a:lnTo>
                    <a:pt x="2269" y="1059"/>
                  </a:lnTo>
                  <a:lnTo>
                    <a:pt x="2270" y="1034"/>
                  </a:lnTo>
                  <a:lnTo>
                    <a:pt x="2269" y="999"/>
                  </a:lnTo>
                  <a:lnTo>
                    <a:pt x="2264" y="964"/>
                  </a:lnTo>
                  <a:lnTo>
                    <a:pt x="2256" y="931"/>
                  </a:lnTo>
                  <a:lnTo>
                    <a:pt x="2246" y="898"/>
                  </a:lnTo>
                  <a:lnTo>
                    <a:pt x="2232" y="867"/>
                  </a:lnTo>
                  <a:lnTo>
                    <a:pt x="2217" y="839"/>
                  </a:lnTo>
                  <a:lnTo>
                    <a:pt x="2199" y="811"/>
                  </a:lnTo>
                  <a:lnTo>
                    <a:pt x="2178" y="784"/>
                  </a:lnTo>
                  <a:lnTo>
                    <a:pt x="2167" y="773"/>
                  </a:lnTo>
                  <a:lnTo>
                    <a:pt x="2157" y="761"/>
                  </a:lnTo>
                  <a:lnTo>
                    <a:pt x="2146" y="751"/>
                  </a:lnTo>
                  <a:lnTo>
                    <a:pt x="2134" y="741"/>
                  </a:lnTo>
                  <a:lnTo>
                    <a:pt x="2121" y="730"/>
                  </a:lnTo>
                  <a:lnTo>
                    <a:pt x="2109" y="721"/>
                  </a:lnTo>
                  <a:lnTo>
                    <a:pt x="2096" y="713"/>
                  </a:lnTo>
                  <a:lnTo>
                    <a:pt x="2082" y="704"/>
                  </a:lnTo>
                  <a:lnTo>
                    <a:pt x="2068" y="697"/>
                  </a:lnTo>
                  <a:lnTo>
                    <a:pt x="2055" y="689"/>
                  </a:lnTo>
                  <a:lnTo>
                    <a:pt x="2041" y="683"/>
                  </a:lnTo>
                  <a:lnTo>
                    <a:pt x="2026" y="676"/>
                  </a:lnTo>
                  <a:lnTo>
                    <a:pt x="2011" y="670"/>
                  </a:lnTo>
                  <a:lnTo>
                    <a:pt x="1996" y="666"/>
                  </a:lnTo>
                  <a:lnTo>
                    <a:pt x="1981" y="661"/>
                  </a:lnTo>
                  <a:lnTo>
                    <a:pt x="1965" y="658"/>
                  </a:lnTo>
                  <a:lnTo>
                    <a:pt x="1955" y="631"/>
                  </a:lnTo>
                  <a:lnTo>
                    <a:pt x="1945" y="605"/>
                  </a:lnTo>
                  <a:lnTo>
                    <a:pt x="1934" y="579"/>
                  </a:lnTo>
                  <a:lnTo>
                    <a:pt x="1921" y="555"/>
                  </a:lnTo>
                  <a:lnTo>
                    <a:pt x="1907" y="531"/>
                  </a:lnTo>
                  <a:lnTo>
                    <a:pt x="1892" y="508"/>
                  </a:lnTo>
                  <a:lnTo>
                    <a:pt x="1875" y="485"/>
                  </a:lnTo>
                  <a:lnTo>
                    <a:pt x="1857" y="463"/>
                  </a:lnTo>
                  <a:lnTo>
                    <a:pt x="1838" y="442"/>
                  </a:lnTo>
                  <a:lnTo>
                    <a:pt x="1818" y="421"/>
                  </a:lnTo>
                  <a:lnTo>
                    <a:pt x="1798" y="402"/>
                  </a:lnTo>
                  <a:lnTo>
                    <a:pt x="1775" y="383"/>
                  </a:lnTo>
                  <a:lnTo>
                    <a:pt x="1751" y="366"/>
                  </a:lnTo>
                  <a:lnTo>
                    <a:pt x="1727" y="350"/>
                  </a:lnTo>
                  <a:lnTo>
                    <a:pt x="1702" y="334"/>
                  </a:lnTo>
                  <a:lnTo>
                    <a:pt x="1677" y="320"/>
                  </a:lnTo>
                  <a:lnTo>
                    <a:pt x="1670" y="302"/>
                  </a:lnTo>
                  <a:lnTo>
                    <a:pt x="1663" y="283"/>
                  </a:lnTo>
                  <a:lnTo>
                    <a:pt x="1655" y="265"/>
                  </a:lnTo>
                  <a:lnTo>
                    <a:pt x="1645" y="247"/>
                  </a:lnTo>
                  <a:lnTo>
                    <a:pt x="1636" y="230"/>
                  </a:lnTo>
                  <a:lnTo>
                    <a:pt x="1625" y="214"/>
                  </a:lnTo>
                  <a:lnTo>
                    <a:pt x="1614" y="198"/>
                  </a:lnTo>
                  <a:lnTo>
                    <a:pt x="1602" y="182"/>
                  </a:lnTo>
                  <a:lnTo>
                    <a:pt x="1589" y="167"/>
                  </a:lnTo>
                  <a:lnTo>
                    <a:pt x="1576" y="153"/>
                  </a:lnTo>
                  <a:lnTo>
                    <a:pt x="1562" y="139"/>
                  </a:lnTo>
                  <a:lnTo>
                    <a:pt x="1548" y="126"/>
                  </a:lnTo>
                  <a:lnTo>
                    <a:pt x="1533" y="114"/>
                  </a:lnTo>
                  <a:lnTo>
                    <a:pt x="1516" y="102"/>
                  </a:lnTo>
                  <a:lnTo>
                    <a:pt x="1500" y="91"/>
                  </a:lnTo>
                  <a:lnTo>
                    <a:pt x="1484" y="80"/>
                  </a:lnTo>
                  <a:lnTo>
                    <a:pt x="1471" y="73"/>
                  </a:lnTo>
                  <a:lnTo>
                    <a:pt x="1460" y="66"/>
                  </a:lnTo>
                  <a:lnTo>
                    <a:pt x="1447" y="61"/>
                  </a:lnTo>
                  <a:lnTo>
                    <a:pt x="1433" y="55"/>
                  </a:lnTo>
                  <a:lnTo>
                    <a:pt x="1421" y="49"/>
                  </a:lnTo>
                  <a:lnTo>
                    <a:pt x="1407" y="45"/>
                  </a:lnTo>
                  <a:lnTo>
                    <a:pt x="1394" y="40"/>
                  </a:lnTo>
                  <a:lnTo>
                    <a:pt x="1380" y="36"/>
                  </a:lnTo>
                  <a:lnTo>
                    <a:pt x="1367" y="32"/>
                  </a:lnTo>
                  <a:lnTo>
                    <a:pt x="1352" y="30"/>
                  </a:lnTo>
                  <a:lnTo>
                    <a:pt x="1338" y="26"/>
                  </a:lnTo>
                  <a:lnTo>
                    <a:pt x="1324" y="24"/>
                  </a:lnTo>
                  <a:lnTo>
                    <a:pt x="1309" y="23"/>
                  </a:lnTo>
                  <a:lnTo>
                    <a:pt x="1294" y="21"/>
                  </a:lnTo>
                  <a:lnTo>
                    <a:pt x="1279" y="20"/>
                  </a:lnTo>
                  <a:lnTo>
                    <a:pt x="1264" y="20"/>
                  </a:lnTo>
                  <a:lnTo>
                    <a:pt x="1244" y="20"/>
                  </a:lnTo>
                  <a:lnTo>
                    <a:pt x="1225" y="23"/>
                  </a:lnTo>
                  <a:lnTo>
                    <a:pt x="1205" y="24"/>
                  </a:lnTo>
                  <a:lnTo>
                    <a:pt x="1187" y="27"/>
                  </a:lnTo>
                  <a:lnTo>
                    <a:pt x="1168" y="31"/>
                  </a:lnTo>
                  <a:lnTo>
                    <a:pt x="1150" y="35"/>
                  </a:lnTo>
                  <a:lnTo>
                    <a:pt x="1132" y="41"/>
                  </a:lnTo>
                  <a:lnTo>
                    <a:pt x="1114" y="47"/>
                  </a:lnTo>
                  <a:lnTo>
                    <a:pt x="1097" y="54"/>
                  </a:lnTo>
                  <a:lnTo>
                    <a:pt x="1080" y="62"/>
                  </a:lnTo>
                  <a:lnTo>
                    <a:pt x="1064" y="70"/>
                  </a:lnTo>
                  <a:lnTo>
                    <a:pt x="1047" y="79"/>
                  </a:lnTo>
                  <a:lnTo>
                    <a:pt x="1031" y="88"/>
                  </a:lnTo>
                  <a:lnTo>
                    <a:pt x="1016" y="99"/>
                  </a:lnTo>
                  <a:lnTo>
                    <a:pt x="1001" y="109"/>
                  </a:lnTo>
                  <a:lnTo>
                    <a:pt x="986" y="121"/>
                  </a:lnTo>
                  <a:lnTo>
                    <a:pt x="969" y="107"/>
                  </a:lnTo>
                  <a:lnTo>
                    <a:pt x="952" y="94"/>
                  </a:lnTo>
                  <a:lnTo>
                    <a:pt x="933" y="81"/>
                  </a:lnTo>
                  <a:lnTo>
                    <a:pt x="915" y="70"/>
                  </a:lnTo>
                  <a:lnTo>
                    <a:pt x="895" y="59"/>
                  </a:lnTo>
                  <a:lnTo>
                    <a:pt x="876" y="49"/>
                  </a:lnTo>
                  <a:lnTo>
                    <a:pt x="855" y="40"/>
                  </a:lnTo>
                  <a:lnTo>
                    <a:pt x="834" y="32"/>
                  </a:lnTo>
                  <a:lnTo>
                    <a:pt x="812" y="25"/>
                  </a:lnTo>
                  <a:lnTo>
                    <a:pt x="790" y="18"/>
                  </a:lnTo>
                  <a:lnTo>
                    <a:pt x="767" y="12"/>
                  </a:lnTo>
                  <a:lnTo>
                    <a:pt x="744" y="8"/>
                  </a:lnTo>
                  <a:lnTo>
                    <a:pt x="721" y="4"/>
                  </a:lnTo>
                  <a:lnTo>
                    <a:pt x="698" y="2"/>
                  </a:lnTo>
                  <a:lnTo>
                    <a:pt x="674" y="0"/>
                  </a:lnTo>
                  <a:lnTo>
                    <a:pt x="650" y="0"/>
                  </a:lnTo>
                  <a:lnTo>
                    <a:pt x="627" y="0"/>
                  </a:lnTo>
                  <a:lnTo>
                    <a:pt x="604" y="2"/>
                  </a:lnTo>
                  <a:lnTo>
                    <a:pt x="582" y="4"/>
                  </a:lnTo>
                  <a:lnTo>
                    <a:pt x="560" y="8"/>
                  </a:lnTo>
                  <a:lnTo>
                    <a:pt x="538" y="11"/>
                  </a:lnTo>
                  <a:lnTo>
                    <a:pt x="516" y="17"/>
                  </a:lnTo>
                  <a:lnTo>
                    <a:pt x="495" y="23"/>
                  </a:lnTo>
                  <a:lnTo>
                    <a:pt x="475" y="28"/>
                  </a:lnTo>
                  <a:lnTo>
                    <a:pt x="454" y="36"/>
                  </a:lnTo>
                  <a:lnTo>
                    <a:pt x="434" y="45"/>
                  </a:lnTo>
                  <a:lnTo>
                    <a:pt x="416" y="54"/>
                  </a:lnTo>
                  <a:lnTo>
                    <a:pt x="396" y="64"/>
                  </a:lnTo>
                  <a:lnTo>
                    <a:pt x="379" y="74"/>
                  </a:lnTo>
                  <a:lnTo>
                    <a:pt x="361" y="86"/>
                  </a:lnTo>
                  <a:lnTo>
                    <a:pt x="343" y="98"/>
                  </a:lnTo>
                  <a:lnTo>
                    <a:pt x="327" y="110"/>
                  </a:lnTo>
                  <a:lnTo>
                    <a:pt x="289" y="144"/>
                  </a:lnTo>
                  <a:lnTo>
                    <a:pt x="256" y="179"/>
                  </a:lnTo>
                  <a:lnTo>
                    <a:pt x="226" y="220"/>
                  </a:lnTo>
                  <a:lnTo>
                    <a:pt x="202" y="261"/>
                  </a:lnTo>
                  <a:lnTo>
                    <a:pt x="181" y="307"/>
                  </a:lnTo>
                  <a:lnTo>
                    <a:pt x="167" y="355"/>
                  </a:lnTo>
                  <a:lnTo>
                    <a:pt x="158" y="404"/>
                  </a:lnTo>
                  <a:lnTo>
                    <a:pt x="154" y="455"/>
                  </a:lnTo>
                  <a:lnTo>
                    <a:pt x="156" y="479"/>
                  </a:lnTo>
                  <a:lnTo>
                    <a:pt x="157" y="502"/>
                  </a:lnTo>
                  <a:lnTo>
                    <a:pt x="160" y="525"/>
                  </a:lnTo>
                  <a:lnTo>
                    <a:pt x="165" y="547"/>
                  </a:lnTo>
                  <a:lnTo>
                    <a:pt x="171" y="570"/>
                  </a:lnTo>
                  <a:lnTo>
                    <a:pt x="177" y="592"/>
                  </a:lnTo>
                  <a:lnTo>
                    <a:pt x="186" y="613"/>
                  </a:lnTo>
                  <a:lnTo>
                    <a:pt x="195" y="633"/>
                  </a:lnTo>
                  <a:lnTo>
                    <a:pt x="174" y="648"/>
                  </a:lnTo>
                  <a:lnTo>
                    <a:pt x="156" y="665"/>
                  </a:lnTo>
                  <a:lnTo>
                    <a:pt x="137" y="681"/>
                  </a:lnTo>
                  <a:lnTo>
                    <a:pt x="119" y="698"/>
                  </a:lnTo>
                  <a:lnTo>
                    <a:pt x="103" y="716"/>
                  </a:lnTo>
                  <a:lnTo>
                    <a:pt x="88" y="735"/>
                  </a:lnTo>
                  <a:lnTo>
                    <a:pt x="73" y="754"/>
                  </a:lnTo>
                  <a:lnTo>
                    <a:pt x="60" y="775"/>
                  </a:lnTo>
                  <a:lnTo>
                    <a:pt x="46" y="799"/>
                  </a:lnTo>
                  <a:lnTo>
                    <a:pt x="35" y="824"/>
                  </a:lnTo>
                  <a:lnTo>
                    <a:pt x="24" y="849"/>
                  </a:lnTo>
                  <a:lnTo>
                    <a:pt x="16" y="874"/>
                  </a:lnTo>
                  <a:lnTo>
                    <a:pt x="9" y="901"/>
                  </a:lnTo>
                  <a:lnTo>
                    <a:pt x="3" y="928"/>
                  </a:lnTo>
                  <a:lnTo>
                    <a:pt x="1" y="956"/>
                  </a:lnTo>
                  <a:lnTo>
                    <a:pt x="0" y="984"/>
                  </a:lnTo>
                  <a:lnTo>
                    <a:pt x="2" y="1021"/>
                  </a:lnTo>
                  <a:lnTo>
                    <a:pt x="7" y="1056"/>
                  </a:lnTo>
                  <a:lnTo>
                    <a:pt x="15" y="1092"/>
                  </a:lnTo>
                  <a:lnTo>
                    <a:pt x="28" y="1127"/>
                  </a:lnTo>
                  <a:lnTo>
                    <a:pt x="41" y="1160"/>
                  </a:lnTo>
                  <a:lnTo>
                    <a:pt x="59" y="1191"/>
                  </a:lnTo>
                  <a:lnTo>
                    <a:pt x="80" y="1222"/>
                  </a:lnTo>
                  <a:lnTo>
                    <a:pt x="103" y="1251"/>
                  </a:lnTo>
                  <a:lnTo>
                    <a:pt x="121" y="1272"/>
                  </a:lnTo>
                  <a:lnTo>
                    <a:pt x="141" y="1290"/>
                  </a:lnTo>
                  <a:lnTo>
                    <a:pt x="161" y="1309"/>
                  </a:lnTo>
                  <a:lnTo>
                    <a:pt x="184" y="1326"/>
                  </a:lnTo>
                  <a:lnTo>
                    <a:pt x="207" y="1342"/>
                  </a:lnTo>
                  <a:lnTo>
                    <a:pt x="232" y="1357"/>
                  </a:lnTo>
                  <a:lnTo>
                    <a:pt x="257" y="1372"/>
                  </a:lnTo>
                  <a:lnTo>
                    <a:pt x="283" y="1385"/>
                  </a:lnTo>
                  <a:lnTo>
                    <a:pt x="280" y="1404"/>
                  </a:lnTo>
                  <a:lnTo>
                    <a:pt x="277" y="1423"/>
                  </a:lnTo>
                  <a:lnTo>
                    <a:pt x="275" y="1442"/>
                  </a:lnTo>
                  <a:lnTo>
                    <a:pt x="274" y="1462"/>
                  </a:lnTo>
                  <a:lnTo>
                    <a:pt x="278" y="1508"/>
                  </a:lnTo>
                  <a:lnTo>
                    <a:pt x="286" y="1552"/>
                  </a:lnTo>
                  <a:lnTo>
                    <a:pt x="300" y="1595"/>
                  </a:lnTo>
                  <a:lnTo>
                    <a:pt x="319" y="1635"/>
                  </a:lnTo>
                  <a:lnTo>
                    <a:pt x="343" y="1674"/>
                  </a:lnTo>
                  <a:lnTo>
                    <a:pt x="372" y="1711"/>
                  </a:lnTo>
                  <a:lnTo>
                    <a:pt x="406" y="1746"/>
                  </a:lnTo>
                  <a:lnTo>
                    <a:pt x="442" y="1777"/>
                  </a:lnTo>
                  <a:lnTo>
                    <a:pt x="462" y="1792"/>
                  </a:lnTo>
                  <a:lnTo>
                    <a:pt x="484" y="1805"/>
                  </a:lnTo>
                  <a:lnTo>
                    <a:pt x="506" y="1818"/>
                  </a:lnTo>
                  <a:lnTo>
                    <a:pt x="528" y="1831"/>
                  </a:lnTo>
                  <a:lnTo>
                    <a:pt x="552" y="1842"/>
                  </a:lnTo>
                  <a:lnTo>
                    <a:pt x="576" y="1854"/>
                  </a:lnTo>
                  <a:lnTo>
                    <a:pt x="600" y="1863"/>
                  </a:lnTo>
                  <a:lnTo>
                    <a:pt x="626" y="1872"/>
                  </a:lnTo>
                  <a:lnTo>
                    <a:pt x="652" y="1880"/>
                  </a:lnTo>
                  <a:lnTo>
                    <a:pt x="679" y="1887"/>
                  </a:lnTo>
                  <a:lnTo>
                    <a:pt x="706" y="1893"/>
                  </a:lnTo>
                  <a:lnTo>
                    <a:pt x="734" y="1898"/>
                  </a:lnTo>
                  <a:lnTo>
                    <a:pt x="763" y="1902"/>
                  </a:lnTo>
                  <a:lnTo>
                    <a:pt x="792" y="1905"/>
                  </a:lnTo>
                  <a:lnTo>
                    <a:pt x="820" y="1906"/>
                  </a:lnTo>
                  <a:lnTo>
                    <a:pt x="850" y="1907"/>
                  </a:lnTo>
                  <a:lnTo>
                    <a:pt x="858" y="1907"/>
                  </a:lnTo>
                  <a:lnTo>
                    <a:pt x="868" y="1907"/>
                  </a:lnTo>
                  <a:lnTo>
                    <a:pt x="876" y="1907"/>
                  </a:lnTo>
                  <a:lnTo>
                    <a:pt x="884" y="1906"/>
                  </a:lnTo>
                  <a:lnTo>
                    <a:pt x="907" y="1922"/>
                  </a:lnTo>
                  <a:lnTo>
                    <a:pt x="931" y="1938"/>
                  </a:lnTo>
                  <a:lnTo>
                    <a:pt x="956" y="1952"/>
                  </a:lnTo>
                  <a:lnTo>
                    <a:pt x="982" y="1966"/>
                  </a:lnTo>
                  <a:lnTo>
                    <a:pt x="1008" y="1978"/>
                  </a:lnTo>
                  <a:lnTo>
                    <a:pt x="1036" y="1991"/>
                  </a:lnTo>
                  <a:lnTo>
                    <a:pt x="1064" y="2001"/>
                  </a:lnTo>
                  <a:lnTo>
                    <a:pt x="1091" y="2011"/>
                  </a:lnTo>
                  <a:lnTo>
                    <a:pt x="1120" y="2020"/>
                  </a:lnTo>
                  <a:lnTo>
                    <a:pt x="1150" y="2027"/>
                  </a:lnTo>
                  <a:lnTo>
                    <a:pt x="1180" y="2034"/>
                  </a:lnTo>
                  <a:lnTo>
                    <a:pt x="1210" y="2039"/>
                  </a:lnTo>
                  <a:lnTo>
                    <a:pt x="1241" y="2043"/>
                  </a:lnTo>
                  <a:lnTo>
                    <a:pt x="1272" y="2046"/>
                  </a:lnTo>
                  <a:lnTo>
                    <a:pt x="1303" y="2047"/>
                  </a:lnTo>
                  <a:lnTo>
                    <a:pt x="1335" y="2049"/>
                  </a:lnTo>
                  <a:lnTo>
                    <a:pt x="1363" y="2049"/>
                  </a:lnTo>
                  <a:lnTo>
                    <a:pt x="1391" y="2046"/>
                  </a:lnTo>
                  <a:lnTo>
                    <a:pt x="1417" y="2044"/>
                  </a:lnTo>
                  <a:lnTo>
                    <a:pt x="1444" y="2042"/>
                  </a:lnTo>
                  <a:lnTo>
                    <a:pt x="1470" y="2037"/>
                  </a:lnTo>
                  <a:lnTo>
                    <a:pt x="1496" y="2033"/>
                  </a:lnTo>
                  <a:lnTo>
                    <a:pt x="1522" y="2027"/>
                  </a:lnTo>
                  <a:lnTo>
                    <a:pt x="1546" y="2021"/>
                  </a:lnTo>
                  <a:lnTo>
                    <a:pt x="1572" y="2014"/>
                  </a:lnTo>
                  <a:lnTo>
                    <a:pt x="1596" y="2006"/>
                  </a:lnTo>
                  <a:lnTo>
                    <a:pt x="1620" y="1997"/>
                  </a:lnTo>
                  <a:lnTo>
                    <a:pt x="1643" y="1988"/>
                  </a:lnTo>
                  <a:lnTo>
                    <a:pt x="1666" y="1977"/>
                  </a:lnTo>
                  <a:lnTo>
                    <a:pt x="1689" y="1967"/>
                  </a:lnTo>
                  <a:lnTo>
                    <a:pt x="1711" y="1955"/>
                  </a:lnTo>
                  <a:lnTo>
                    <a:pt x="1733" y="1943"/>
                  </a:lnTo>
                  <a:lnTo>
                    <a:pt x="1769" y="1921"/>
                  </a:lnTo>
                  <a:lnTo>
                    <a:pt x="1802" y="1897"/>
                  </a:lnTo>
                  <a:lnTo>
                    <a:pt x="1834" y="1870"/>
                  </a:lnTo>
                  <a:lnTo>
                    <a:pt x="1864" y="1842"/>
                  </a:lnTo>
                  <a:lnTo>
                    <a:pt x="1893" y="1814"/>
                  </a:lnTo>
                  <a:lnTo>
                    <a:pt x="1920" y="1784"/>
                  </a:lnTo>
                  <a:lnTo>
                    <a:pt x="1944" y="1751"/>
                  </a:lnTo>
                  <a:lnTo>
                    <a:pt x="1966" y="1718"/>
                  </a:lnTo>
                  <a:lnTo>
                    <a:pt x="1985" y="1683"/>
                  </a:lnTo>
                  <a:lnTo>
                    <a:pt x="2003" y="1648"/>
                  </a:lnTo>
                  <a:lnTo>
                    <a:pt x="2018" y="1611"/>
                  </a:lnTo>
                  <a:lnTo>
                    <a:pt x="2030" y="1573"/>
                  </a:lnTo>
                  <a:lnTo>
                    <a:pt x="2041" y="1533"/>
                  </a:lnTo>
                  <a:lnTo>
                    <a:pt x="2048" y="1494"/>
                  </a:lnTo>
                  <a:lnTo>
                    <a:pt x="2052" y="1454"/>
                  </a:lnTo>
                  <a:lnTo>
                    <a:pt x="2053" y="1412"/>
                  </a:lnTo>
                  <a:lnTo>
                    <a:pt x="2053" y="1404"/>
                  </a:lnTo>
                  <a:lnTo>
                    <a:pt x="2053" y="1395"/>
                  </a:lnTo>
                  <a:lnTo>
                    <a:pt x="2053" y="1387"/>
                  </a:lnTo>
                  <a:lnTo>
                    <a:pt x="2052" y="1379"/>
                  </a:lnTo>
                  <a:lnTo>
                    <a:pt x="2079" y="1365"/>
                  </a:lnTo>
                  <a:lnTo>
                    <a:pt x="2104" y="1349"/>
                  </a:lnTo>
                  <a:lnTo>
                    <a:pt x="2128" y="1331"/>
                  </a:lnTo>
                  <a:lnTo>
                    <a:pt x="2150" y="1311"/>
                  </a:lnTo>
                  <a:lnTo>
                    <a:pt x="2172" y="1290"/>
                  </a:lnTo>
                  <a:lnTo>
                    <a:pt x="2190" y="1267"/>
                  </a:lnTo>
                  <a:lnTo>
                    <a:pt x="2208" y="1242"/>
                  </a:lnTo>
                  <a:lnTo>
                    <a:pt x="2224" y="1217"/>
                  </a:lnTo>
                  <a:close/>
                </a:path>
              </a:pathLst>
            </a:custGeom>
            <a:solidFill>
              <a:srgbClr val="C9F4FF"/>
            </a:solidFill>
            <a:ln w="9525">
              <a:noFill/>
              <a:round/>
              <a:headEnd/>
              <a:tailEnd/>
            </a:ln>
          </p:spPr>
          <p:txBody>
            <a:bodyPr/>
            <a:lstStyle/>
            <a:p>
              <a:endParaRPr lang="en-US"/>
            </a:p>
          </p:txBody>
        </p:sp>
        <p:sp>
          <p:nvSpPr>
            <p:cNvPr id="1205264" name="Freeform 16"/>
            <p:cNvSpPr>
              <a:spLocks/>
            </p:cNvSpPr>
            <p:nvPr/>
          </p:nvSpPr>
          <p:spPr bwMode="auto">
            <a:xfrm>
              <a:off x="2953" y="2105"/>
              <a:ext cx="528" cy="593"/>
            </a:xfrm>
            <a:custGeom>
              <a:avLst/>
              <a:gdLst/>
              <a:ahLst/>
              <a:cxnLst>
                <a:cxn ang="0">
                  <a:pos x="13" y="144"/>
                </a:cxn>
                <a:cxn ang="0">
                  <a:pos x="16" y="231"/>
                </a:cxn>
                <a:cxn ang="0">
                  <a:pos x="53" y="267"/>
                </a:cxn>
                <a:cxn ang="0">
                  <a:pos x="77" y="278"/>
                </a:cxn>
                <a:cxn ang="0">
                  <a:pos x="80" y="386"/>
                </a:cxn>
                <a:cxn ang="0">
                  <a:pos x="95" y="471"/>
                </a:cxn>
                <a:cxn ang="0">
                  <a:pos x="119" y="565"/>
                </a:cxn>
                <a:cxn ang="0">
                  <a:pos x="140" y="653"/>
                </a:cxn>
                <a:cxn ang="0">
                  <a:pos x="176" y="756"/>
                </a:cxn>
                <a:cxn ang="0">
                  <a:pos x="200" y="807"/>
                </a:cxn>
                <a:cxn ang="0">
                  <a:pos x="220" y="858"/>
                </a:cxn>
                <a:cxn ang="0">
                  <a:pos x="193" y="856"/>
                </a:cxn>
                <a:cxn ang="0">
                  <a:pos x="128" y="851"/>
                </a:cxn>
                <a:cxn ang="0">
                  <a:pos x="85" y="871"/>
                </a:cxn>
                <a:cxn ang="0">
                  <a:pos x="28" y="889"/>
                </a:cxn>
                <a:cxn ang="0">
                  <a:pos x="0" y="912"/>
                </a:cxn>
                <a:cxn ang="0">
                  <a:pos x="20" y="1019"/>
                </a:cxn>
                <a:cxn ang="0">
                  <a:pos x="49" y="1081"/>
                </a:cxn>
                <a:cxn ang="0">
                  <a:pos x="83" y="1120"/>
                </a:cxn>
                <a:cxn ang="0">
                  <a:pos x="106" y="1132"/>
                </a:cxn>
                <a:cxn ang="0">
                  <a:pos x="151" y="1145"/>
                </a:cxn>
                <a:cxn ang="0">
                  <a:pos x="213" y="1159"/>
                </a:cxn>
                <a:cxn ang="0">
                  <a:pos x="282" y="1173"/>
                </a:cxn>
                <a:cxn ang="0">
                  <a:pos x="356" y="1183"/>
                </a:cxn>
                <a:cxn ang="0">
                  <a:pos x="440" y="1183"/>
                </a:cxn>
                <a:cxn ang="0">
                  <a:pos x="521" y="1181"/>
                </a:cxn>
                <a:cxn ang="0">
                  <a:pos x="587" y="1180"/>
                </a:cxn>
                <a:cxn ang="0">
                  <a:pos x="644" y="1180"/>
                </a:cxn>
                <a:cxn ang="0">
                  <a:pos x="720" y="1176"/>
                </a:cxn>
                <a:cxn ang="0">
                  <a:pos x="799" y="1168"/>
                </a:cxn>
                <a:cxn ang="0">
                  <a:pos x="861" y="1160"/>
                </a:cxn>
                <a:cxn ang="0">
                  <a:pos x="930" y="1139"/>
                </a:cxn>
                <a:cxn ang="0">
                  <a:pos x="990" y="1114"/>
                </a:cxn>
                <a:cxn ang="0">
                  <a:pos x="1013" y="1089"/>
                </a:cxn>
                <a:cxn ang="0">
                  <a:pos x="1036" y="1039"/>
                </a:cxn>
                <a:cxn ang="0">
                  <a:pos x="1055" y="953"/>
                </a:cxn>
                <a:cxn ang="0">
                  <a:pos x="831" y="879"/>
                </a:cxn>
                <a:cxn ang="0">
                  <a:pos x="852" y="821"/>
                </a:cxn>
                <a:cxn ang="0">
                  <a:pos x="878" y="751"/>
                </a:cxn>
                <a:cxn ang="0">
                  <a:pos x="898" y="644"/>
                </a:cxn>
                <a:cxn ang="0">
                  <a:pos x="921" y="532"/>
                </a:cxn>
                <a:cxn ang="0">
                  <a:pos x="953" y="289"/>
                </a:cxn>
                <a:cxn ang="0">
                  <a:pos x="975" y="278"/>
                </a:cxn>
                <a:cxn ang="0">
                  <a:pos x="1006" y="261"/>
                </a:cxn>
                <a:cxn ang="0">
                  <a:pos x="1035" y="182"/>
                </a:cxn>
                <a:cxn ang="0">
                  <a:pos x="1028" y="110"/>
                </a:cxn>
                <a:cxn ang="0">
                  <a:pos x="1008" y="81"/>
                </a:cxn>
                <a:cxn ang="0">
                  <a:pos x="967" y="50"/>
                </a:cxn>
                <a:cxn ang="0">
                  <a:pos x="909" y="34"/>
                </a:cxn>
                <a:cxn ang="0">
                  <a:pos x="810" y="19"/>
                </a:cxn>
                <a:cxn ang="0">
                  <a:pos x="732" y="6"/>
                </a:cxn>
                <a:cxn ang="0">
                  <a:pos x="649" y="1"/>
                </a:cxn>
                <a:cxn ang="0">
                  <a:pos x="569" y="0"/>
                </a:cxn>
                <a:cxn ang="0">
                  <a:pos x="504" y="1"/>
                </a:cxn>
                <a:cxn ang="0">
                  <a:pos x="440" y="3"/>
                </a:cxn>
                <a:cxn ang="0">
                  <a:pos x="368" y="6"/>
                </a:cxn>
                <a:cxn ang="0">
                  <a:pos x="294" y="12"/>
                </a:cxn>
                <a:cxn ang="0">
                  <a:pos x="228" y="19"/>
                </a:cxn>
                <a:cxn ang="0">
                  <a:pos x="113" y="41"/>
                </a:cxn>
                <a:cxn ang="0">
                  <a:pos x="57" y="55"/>
                </a:cxn>
              </a:cxnLst>
              <a:rect l="0" t="0" r="r" b="b"/>
              <a:pathLst>
                <a:path w="1057" h="1184">
                  <a:moveTo>
                    <a:pt x="24" y="82"/>
                  </a:moveTo>
                  <a:lnTo>
                    <a:pt x="22" y="93"/>
                  </a:lnTo>
                  <a:lnTo>
                    <a:pt x="17" y="116"/>
                  </a:lnTo>
                  <a:lnTo>
                    <a:pt x="13" y="144"/>
                  </a:lnTo>
                  <a:lnTo>
                    <a:pt x="11" y="164"/>
                  </a:lnTo>
                  <a:lnTo>
                    <a:pt x="11" y="183"/>
                  </a:lnTo>
                  <a:lnTo>
                    <a:pt x="12" y="207"/>
                  </a:lnTo>
                  <a:lnTo>
                    <a:pt x="16" y="231"/>
                  </a:lnTo>
                  <a:lnTo>
                    <a:pt x="28" y="250"/>
                  </a:lnTo>
                  <a:lnTo>
                    <a:pt x="36" y="257"/>
                  </a:lnTo>
                  <a:lnTo>
                    <a:pt x="45" y="262"/>
                  </a:lnTo>
                  <a:lnTo>
                    <a:pt x="53" y="267"/>
                  </a:lnTo>
                  <a:lnTo>
                    <a:pt x="61" y="270"/>
                  </a:lnTo>
                  <a:lnTo>
                    <a:pt x="68" y="274"/>
                  </a:lnTo>
                  <a:lnTo>
                    <a:pt x="74" y="276"/>
                  </a:lnTo>
                  <a:lnTo>
                    <a:pt x="77" y="278"/>
                  </a:lnTo>
                  <a:lnTo>
                    <a:pt x="79" y="278"/>
                  </a:lnTo>
                  <a:lnTo>
                    <a:pt x="79" y="297"/>
                  </a:lnTo>
                  <a:lnTo>
                    <a:pt x="79" y="338"/>
                  </a:lnTo>
                  <a:lnTo>
                    <a:pt x="80" y="386"/>
                  </a:lnTo>
                  <a:lnTo>
                    <a:pt x="82" y="418"/>
                  </a:lnTo>
                  <a:lnTo>
                    <a:pt x="84" y="431"/>
                  </a:lnTo>
                  <a:lnTo>
                    <a:pt x="89" y="449"/>
                  </a:lnTo>
                  <a:lnTo>
                    <a:pt x="95" y="471"/>
                  </a:lnTo>
                  <a:lnTo>
                    <a:pt x="102" y="495"/>
                  </a:lnTo>
                  <a:lnTo>
                    <a:pt x="108" y="520"/>
                  </a:lnTo>
                  <a:lnTo>
                    <a:pt x="114" y="543"/>
                  </a:lnTo>
                  <a:lnTo>
                    <a:pt x="119" y="565"/>
                  </a:lnTo>
                  <a:lnTo>
                    <a:pt x="121" y="583"/>
                  </a:lnTo>
                  <a:lnTo>
                    <a:pt x="125" y="601"/>
                  </a:lnTo>
                  <a:lnTo>
                    <a:pt x="130" y="625"/>
                  </a:lnTo>
                  <a:lnTo>
                    <a:pt x="140" y="653"/>
                  </a:lnTo>
                  <a:lnTo>
                    <a:pt x="149" y="682"/>
                  </a:lnTo>
                  <a:lnTo>
                    <a:pt x="159" y="711"/>
                  </a:lnTo>
                  <a:lnTo>
                    <a:pt x="168" y="736"/>
                  </a:lnTo>
                  <a:lnTo>
                    <a:pt x="176" y="756"/>
                  </a:lnTo>
                  <a:lnTo>
                    <a:pt x="182" y="768"/>
                  </a:lnTo>
                  <a:lnTo>
                    <a:pt x="187" y="779"/>
                  </a:lnTo>
                  <a:lnTo>
                    <a:pt x="193" y="792"/>
                  </a:lnTo>
                  <a:lnTo>
                    <a:pt x="200" y="807"/>
                  </a:lnTo>
                  <a:lnTo>
                    <a:pt x="205" y="824"/>
                  </a:lnTo>
                  <a:lnTo>
                    <a:pt x="212" y="837"/>
                  </a:lnTo>
                  <a:lnTo>
                    <a:pt x="217" y="850"/>
                  </a:lnTo>
                  <a:lnTo>
                    <a:pt x="220" y="858"/>
                  </a:lnTo>
                  <a:lnTo>
                    <a:pt x="221" y="862"/>
                  </a:lnTo>
                  <a:lnTo>
                    <a:pt x="218" y="860"/>
                  </a:lnTo>
                  <a:lnTo>
                    <a:pt x="208" y="859"/>
                  </a:lnTo>
                  <a:lnTo>
                    <a:pt x="193" y="856"/>
                  </a:lnTo>
                  <a:lnTo>
                    <a:pt x="175" y="853"/>
                  </a:lnTo>
                  <a:lnTo>
                    <a:pt x="157" y="851"/>
                  </a:lnTo>
                  <a:lnTo>
                    <a:pt x="141" y="850"/>
                  </a:lnTo>
                  <a:lnTo>
                    <a:pt x="128" y="851"/>
                  </a:lnTo>
                  <a:lnTo>
                    <a:pt x="121" y="853"/>
                  </a:lnTo>
                  <a:lnTo>
                    <a:pt x="114" y="858"/>
                  </a:lnTo>
                  <a:lnTo>
                    <a:pt x="102" y="864"/>
                  </a:lnTo>
                  <a:lnTo>
                    <a:pt x="85" y="871"/>
                  </a:lnTo>
                  <a:lnTo>
                    <a:pt x="69" y="877"/>
                  </a:lnTo>
                  <a:lnTo>
                    <a:pt x="52" y="882"/>
                  </a:lnTo>
                  <a:lnTo>
                    <a:pt x="38" y="886"/>
                  </a:lnTo>
                  <a:lnTo>
                    <a:pt x="28" y="889"/>
                  </a:lnTo>
                  <a:lnTo>
                    <a:pt x="24" y="890"/>
                  </a:lnTo>
                  <a:lnTo>
                    <a:pt x="20" y="894"/>
                  </a:lnTo>
                  <a:lnTo>
                    <a:pt x="9" y="901"/>
                  </a:lnTo>
                  <a:lnTo>
                    <a:pt x="0" y="912"/>
                  </a:lnTo>
                  <a:lnTo>
                    <a:pt x="0" y="926"/>
                  </a:lnTo>
                  <a:lnTo>
                    <a:pt x="6" y="949"/>
                  </a:lnTo>
                  <a:lnTo>
                    <a:pt x="13" y="984"/>
                  </a:lnTo>
                  <a:lnTo>
                    <a:pt x="20" y="1019"/>
                  </a:lnTo>
                  <a:lnTo>
                    <a:pt x="28" y="1047"/>
                  </a:lnTo>
                  <a:lnTo>
                    <a:pt x="34" y="1057"/>
                  </a:lnTo>
                  <a:lnTo>
                    <a:pt x="40" y="1069"/>
                  </a:lnTo>
                  <a:lnTo>
                    <a:pt x="49" y="1081"/>
                  </a:lnTo>
                  <a:lnTo>
                    <a:pt x="58" y="1092"/>
                  </a:lnTo>
                  <a:lnTo>
                    <a:pt x="67" y="1102"/>
                  </a:lnTo>
                  <a:lnTo>
                    <a:pt x="75" y="1113"/>
                  </a:lnTo>
                  <a:lnTo>
                    <a:pt x="83" y="1120"/>
                  </a:lnTo>
                  <a:lnTo>
                    <a:pt x="89" y="1125"/>
                  </a:lnTo>
                  <a:lnTo>
                    <a:pt x="92" y="1128"/>
                  </a:lnTo>
                  <a:lnTo>
                    <a:pt x="98" y="1130"/>
                  </a:lnTo>
                  <a:lnTo>
                    <a:pt x="106" y="1132"/>
                  </a:lnTo>
                  <a:lnTo>
                    <a:pt x="115" y="1136"/>
                  </a:lnTo>
                  <a:lnTo>
                    <a:pt x="126" y="1138"/>
                  </a:lnTo>
                  <a:lnTo>
                    <a:pt x="138" y="1142"/>
                  </a:lnTo>
                  <a:lnTo>
                    <a:pt x="151" y="1145"/>
                  </a:lnTo>
                  <a:lnTo>
                    <a:pt x="165" y="1149"/>
                  </a:lnTo>
                  <a:lnTo>
                    <a:pt x="181" y="1152"/>
                  </a:lnTo>
                  <a:lnTo>
                    <a:pt x="196" y="1155"/>
                  </a:lnTo>
                  <a:lnTo>
                    <a:pt x="213" y="1159"/>
                  </a:lnTo>
                  <a:lnTo>
                    <a:pt x="229" y="1162"/>
                  </a:lnTo>
                  <a:lnTo>
                    <a:pt x="248" y="1166"/>
                  </a:lnTo>
                  <a:lnTo>
                    <a:pt x="265" y="1169"/>
                  </a:lnTo>
                  <a:lnTo>
                    <a:pt x="282" y="1173"/>
                  </a:lnTo>
                  <a:lnTo>
                    <a:pt x="300" y="1176"/>
                  </a:lnTo>
                  <a:lnTo>
                    <a:pt x="318" y="1178"/>
                  </a:lnTo>
                  <a:lnTo>
                    <a:pt x="337" y="1181"/>
                  </a:lnTo>
                  <a:lnTo>
                    <a:pt x="356" y="1183"/>
                  </a:lnTo>
                  <a:lnTo>
                    <a:pt x="377" y="1183"/>
                  </a:lnTo>
                  <a:lnTo>
                    <a:pt x="398" y="1184"/>
                  </a:lnTo>
                  <a:lnTo>
                    <a:pt x="418" y="1184"/>
                  </a:lnTo>
                  <a:lnTo>
                    <a:pt x="440" y="1183"/>
                  </a:lnTo>
                  <a:lnTo>
                    <a:pt x="461" y="1183"/>
                  </a:lnTo>
                  <a:lnTo>
                    <a:pt x="482" y="1182"/>
                  </a:lnTo>
                  <a:lnTo>
                    <a:pt x="501" y="1182"/>
                  </a:lnTo>
                  <a:lnTo>
                    <a:pt x="521" y="1181"/>
                  </a:lnTo>
                  <a:lnTo>
                    <a:pt x="539" y="1180"/>
                  </a:lnTo>
                  <a:lnTo>
                    <a:pt x="557" y="1180"/>
                  </a:lnTo>
                  <a:lnTo>
                    <a:pt x="572" y="1180"/>
                  </a:lnTo>
                  <a:lnTo>
                    <a:pt x="587" y="1180"/>
                  </a:lnTo>
                  <a:lnTo>
                    <a:pt x="599" y="1180"/>
                  </a:lnTo>
                  <a:lnTo>
                    <a:pt x="612" y="1180"/>
                  </a:lnTo>
                  <a:lnTo>
                    <a:pt x="627" y="1180"/>
                  </a:lnTo>
                  <a:lnTo>
                    <a:pt x="644" y="1180"/>
                  </a:lnTo>
                  <a:lnTo>
                    <a:pt x="662" y="1180"/>
                  </a:lnTo>
                  <a:lnTo>
                    <a:pt x="681" y="1178"/>
                  </a:lnTo>
                  <a:lnTo>
                    <a:pt x="701" y="1177"/>
                  </a:lnTo>
                  <a:lnTo>
                    <a:pt x="720" y="1176"/>
                  </a:lnTo>
                  <a:lnTo>
                    <a:pt x="741" y="1174"/>
                  </a:lnTo>
                  <a:lnTo>
                    <a:pt x="761" y="1173"/>
                  </a:lnTo>
                  <a:lnTo>
                    <a:pt x="780" y="1170"/>
                  </a:lnTo>
                  <a:lnTo>
                    <a:pt x="799" y="1168"/>
                  </a:lnTo>
                  <a:lnTo>
                    <a:pt x="816" y="1167"/>
                  </a:lnTo>
                  <a:lnTo>
                    <a:pt x="833" y="1165"/>
                  </a:lnTo>
                  <a:lnTo>
                    <a:pt x="848" y="1162"/>
                  </a:lnTo>
                  <a:lnTo>
                    <a:pt x="861" y="1160"/>
                  </a:lnTo>
                  <a:lnTo>
                    <a:pt x="871" y="1158"/>
                  </a:lnTo>
                  <a:lnTo>
                    <a:pt x="891" y="1153"/>
                  </a:lnTo>
                  <a:lnTo>
                    <a:pt x="910" y="1146"/>
                  </a:lnTo>
                  <a:lnTo>
                    <a:pt x="930" y="1139"/>
                  </a:lnTo>
                  <a:lnTo>
                    <a:pt x="948" y="1132"/>
                  </a:lnTo>
                  <a:lnTo>
                    <a:pt x="965" y="1125"/>
                  </a:lnTo>
                  <a:lnTo>
                    <a:pt x="978" y="1119"/>
                  </a:lnTo>
                  <a:lnTo>
                    <a:pt x="990" y="1114"/>
                  </a:lnTo>
                  <a:lnTo>
                    <a:pt x="996" y="1112"/>
                  </a:lnTo>
                  <a:lnTo>
                    <a:pt x="1000" y="1108"/>
                  </a:lnTo>
                  <a:lnTo>
                    <a:pt x="1006" y="1099"/>
                  </a:lnTo>
                  <a:lnTo>
                    <a:pt x="1013" y="1089"/>
                  </a:lnTo>
                  <a:lnTo>
                    <a:pt x="1020" y="1075"/>
                  </a:lnTo>
                  <a:lnTo>
                    <a:pt x="1026" y="1062"/>
                  </a:lnTo>
                  <a:lnTo>
                    <a:pt x="1031" y="1049"/>
                  </a:lnTo>
                  <a:lnTo>
                    <a:pt x="1036" y="1039"/>
                  </a:lnTo>
                  <a:lnTo>
                    <a:pt x="1038" y="1033"/>
                  </a:lnTo>
                  <a:lnTo>
                    <a:pt x="1043" y="1014"/>
                  </a:lnTo>
                  <a:lnTo>
                    <a:pt x="1050" y="983"/>
                  </a:lnTo>
                  <a:lnTo>
                    <a:pt x="1055" y="953"/>
                  </a:lnTo>
                  <a:lnTo>
                    <a:pt x="1057" y="940"/>
                  </a:lnTo>
                  <a:lnTo>
                    <a:pt x="1038" y="897"/>
                  </a:lnTo>
                  <a:lnTo>
                    <a:pt x="978" y="882"/>
                  </a:lnTo>
                  <a:lnTo>
                    <a:pt x="831" y="879"/>
                  </a:lnTo>
                  <a:lnTo>
                    <a:pt x="833" y="874"/>
                  </a:lnTo>
                  <a:lnTo>
                    <a:pt x="838" y="862"/>
                  </a:lnTo>
                  <a:lnTo>
                    <a:pt x="844" y="843"/>
                  </a:lnTo>
                  <a:lnTo>
                    <a:pt x="852" y="821"/>
                  </a:lnTo>
                  <a:lnTo>
                    <a:pt x="860" y="799"/>
                  </a:lnTo>
                  <a:lnTo>
                    <a:pt x="868" y="779"/>
                  </a:lnTo>
                  <a:lnTo>
                    <a:pt x="875" y="761"/>
                  </a:lnTo>
                  <a:lnTo>
                    <a:pt x="878" y="751"/>
                  </a:lnTo>
                  <a:lnTo>
                    <a:pt x="882" y="737"/>
                  </a:lnTo>
                  <a:lnTo>
                    <a:pt x="886" y="713"/>
                  </a:lnTo>
                  <a:lnTo>
                    <a:pt x="892" y="681"/>
                  </a:lnTo>
                  <a:lnTo>
                    <a:pt x="898" y="644"/>
                  </a:lnTo>
                  <a:lnTo>
                    <a:pt x="905" y="608"/>
                  </a:lnTo>
                  <a:lnTo>
                    <a:pt x="910" y="575"/>
                  </a:lnTo>
                  <a:lnTo>
                    <a:pt x="916" y="548"/>
                  </a:lnTo>
                  <a:lnTo>
                    <a:pt x="921" y="532"/>
                  </a:lnTo>
                  <a:lnTo>
                    <a:pt x="930" y="484"/>
                  </a:lnTo>
                  <a:lnTo>
                    <a:pt x="940" y="402"/>
                  </a:lnTo>
                  <a:lnTo>
                    <a:pt x="950" y="323"/>
                  </a:lnTo>
                  <a:lnTo>
                    <a:pt x="953" y="289"/>
                  </a:lnTo>
                  <a:lnTo>
                    <a:pt x="954" y="288"/>
                  </a:lnTo>
                  <a:lnTo>
                    <a:pt x="960" y="286"/>
                  </a:lnTo>
                  <a:lnTo>
                    <a:pt x="966" y="283"/>
                  </a:lnTo>
                  <a:lnTo>
                    <a:pt x="975" y="278"/>
                  </a:lnTo>
                  <a:lnTo>
                    <a:pt x="983" y="275"/>
                  </a:lnTo>
                  <a:lnTo>
                    <a:pt x="992" y="270"/>
                  </a:lnTo>
                  <a:lnTo>
                    <a:pt x="1000" y="266"/>
                  </a:lnTo>
                  <a:lnTo>
                    <a:pt x="1006" y="261"/>
                  </a:lnTo>
                  <a:lnTo>
                    <a:pt x="1016" y="244"/>
                  </a:lnTo>
                  <a:lnTo>
                    <a:pt x="1026" y="217"/>
                  </a:lnTo>
                  <a:lnTo>
                    <a:pt x="1033" y="192"/>
                  </a:lnTo>
                  <a:lnTo>
                    <a:pt x="1035" y="182"/>
                  </a:lnTo>
                  <a:lnTo>
                    <a:pt x="1036" y="174"/>
                  </a:lnTo>
                  <a:lnTo>
                    <a:pt x="1037" y="154"/>
                  </a:lnTo>
                  <a:lnTo>
                    <a:pt x="1035" y="131"/>
                  </a:lnTo>
                  <a:lnTo>
                    <a:pt x="1028" y="110"/>
                  </a:lnTo>
                  <a:lnTo>
                    <a:pt x="1023" y="103"/>
                  </a:lnTo>
                  <a:lnTo>
                    <a:pt x="1019" y="95"/>
                  </a:lnTo>
                  <a:lnTo>
                    <a:pt x="1014" y="88"/>
                  </a:lnTo>
                  <a:lnTo>
                    <a:pt x="1008" y="81"/>
                  </a:lnTo>
                  <a:lnTo>
                    <a:pt x="1001" y="73"/>
                  </a:lnTo>
                  <a:lnTo>
                    <a:pt x="993" y="66"/>
                  </a:lnTo>
                  <a:lnTo>
                    <a:pt x="982" y="58"/>
                  </a:lnTo>
                  <a:lnTo>
                    <a:pt x="967" y="50"/>
                  </a:lnTo>
                  <a:lnTo>
                    <a:pt x="952" y="43"/>
                  </a:lnTo>
                  <a:lnTo>
                    <a:pt x="938" y="40"/>
                  </a:lnTo>
                  <a:lnTo>
                    <a:pt x="924" y="36"/>
                  </a:lnTo>
                  <a:lnTo>
                    <a:pt x="909" y="34"/>
                  </a:lnTo>
                  <a:lnTo>
                    <a:pt x="891" y="33"/>
                  </a:lnTo>
                  <a:lnTo>
                    <a:pt x="869" y="29"/>
                  </a:lnTo>
                  <a:lnTo>
                    <a:pt x="842" y="26"/>
                  </a:lnTo>
                  <a:lnTo>
                    <a:pt x="810" y="19"/>
                  </a:lnTo>
                  <a:lnTo>
                    <a:pt x="792" y="16"/>
                  </a:lnTo>
                  <a:lnTo>
                    <a:pt x="772" y="12"/>
                  </a:lnTo>
                  <a:lnTo>
                    <a:pt x="753" y="9"/>
                  </a:lnTo>
                  <a:lnTo>
                    <a:pt x="732" y="6"/>
                  </a:lnTo>
                  <a:lnTo>
                    <a:pt x="711" y="4"/>
                  </a:lnTo>
                  <a:lnTo>
                    <a:pt x="690" y="3"/>
                  </a:lnTo>
                  <a:lnTo>
                    <a:pt x="670" y="2"/>
                  </a:lnTo>
                  <a:lnTo>
                    <a:pt x="649" y="1"/>
                  </a:lnTo>
                  <a:lnTo>
                    <a:pt x="628" y="0"/>
                  </a:lnTo>
                  <a:lnTo>
                    <a:pt x="607" y="0"/>
                  </a:lnTo>
                  <a:lnTo>
                    <a:pt x="588" y="0"/>
                  </a:lnTo>
                  <a:lnTo>
                    <a:pt x="569" y="0"/>
                  </a:lnTo>
                  <a:lnTo>
                    <a:pt x="551" y="0"/>
                  </a:lnTo>
                  <a:lnTo>
                    <a:pt x="534" y="0"/>
                  </a:lnTo>
                  <a:lnTo>
                    <a:pt x="519" y="0"/>
                  </a:lnTo>
                  <a:lnTo>
                    <a:pt x="504" y="1"/>
                  </a:lnTo>
                  <a:lnTo>
                    <a:pt x="489" y="2"/>
                  </a:lnTo>
                  <a:lnTo>
                    <a:pt x="474" y="2"/>
                  </a:lnTo>
                  <a:lnTo>
                    <a:pt x="458" y="3"/>
                  </a:lnTo>
                  <a:lnTo>
                    <a:pt x="440" y="3"/>
                  </a:lnTo>
                  <a:lnTo>
                    <a:pt x="422" y="4"/>
                  </a:lnTo>
                  <a:lnTo>
                    <a:pt x="405" y="5"/>
                  </a:lnTo>
                  <a:lnTo>
                    <a:pt x="386" y="6"/>
                  </a:lnTo>
                  <a:lnTo>
                    <a:pt x="368" y="6"/>
                  </a:lnTo>
                  <a:lnTo>
                    <a:pt x="348" y="8"/>
                  </a:lnTo>
                  <a:lnTo>
                    <a:pt x="330" y="9"/>
                  </a:lnTo>
                  <a:lnTo>
                    <a:pt x="311" y="10"/>
                  </a:lnTo>
                  <a:lnTo>
                    <a:pt x="294" y="12"/>
                  </a:lnTo>
                  <a:lnTo>
                    <a:pt x="277" y="13"/>
                  </a:lnTo>
                  <a:lnTo>
                    <a:pt x="259" y="16"/>
                  </a:lnTo>
                  <a:lnTo>
                    <a:pt x="243" y="17"/>
                  </a:lnTo>
                  <a:lnTo>
                    <a:pt x="228" y="19"/>
                  </a:lnTo>
                  <a:lnTo>
                    <a:pt x="198" y="24"/>
                  </a:lnTo>
                  <a:lnTo>
                    <a:pt x="168" y="29"/>
                  </a:lnTo>
                  <a:lnTo>
                    <a:pt x="140" y="35"/>
                  </a:lnTo>
                  <a:lnTo>
                    <a:pt x="113" y="41"/>
                  </a:lnTo>
                  <a:lnTo>
                    <a:pt x="90" y="47"/>
                  </a:lnTo>
                  <a:lnTo>
                    <a:pt x="73" y="50"/>
                  </a:lnTo>
                  <a:lnTo>
                    <a:pt x="61" y="54"/>
                  </a:lnTo>
                  <a:lnTo>
                    <a:pt x="57" y="55"/>
                  </a:lnTo>
                  <a:lnTo>
                    <a:pt x="24" y="82"/>
                  </a:lnTo>
                  <a:close/>
                </a:path>
              </a:pathLst>
            </a:custGeom>
            <a:solidFill>
              <a:srgbClr val="E28C49"/>
            </a:solidFill>
            <a:ln w="9525">
              <a:noFill/>
              <a:round/>
              <a:headEnd/>
              <a:tailEnd/>
            </a:ln>
          </p:spPr>
          <p:txBody>
            <a:bodyPr/>
            <a:lstStyle/>
            <a:p>
              <a:endParaRPr lang="en-US"/>
            </a:p>
          </p:txBody>
        </p:sp>
        <p:sp>
          <p:nvSpPr>
            <p:cNvPr id="1205265" name="Freeform 17"/>
            <p:cNvSpPr>
              <a:spLocks/>
            </p:cNvSpPr>
            <p:nvPr/>
          </p:nvSpPr>
          <p:spPr bwMode="auto">
            <a:xfrm>
              <a:off x="2972" y="1898"/>
              <a:ext cx="152" cy="244"/>
            </a:xfrm>
            <a:custGeom>
              <a:avLst/>
              <a:gdLst/>
              <a:ahLst/>
              <a:cxnLst>
                <a:cxn ang="0">
                  <a:pos x="0" y="104"/>
                </a:cxn>
                <a:cxn ang="0">
                  <a:pos x="114" y="486"/>
                </a:cxn>
                <a:cxn ang="0">
                  <a:pos x="303" y="479"/>
                </a:cxn>
                <a:cxn ang="0">
                  <a:pos x="179" y="110"/>
                </a:cxn>
                <a:cxn ang="0">
                  <a:pos x="57" y="0"/>
                </a:cxn>
                <a:cxn ang="0">
                  <a:pos x="0" y="104"/>
                </a:cxn>
              </a:cxnLst>
              <a:rect l="0" t="0" r="r" b="b"/>
              <a:pathLst>
                <a:path w="303" h="486">
                  <a:moveTo>
                    <a:pt x="0" y="104"/>
                  </a:moveTo>
                  <a:lnTo>
                    <a:pt x="114" y="486"/>
                  </a:lnTo>
                  <a:lnTo>
                    <a:pt x="303" y="479"/>
                  </a:lnTo>
                  <a:lnTo>
                    <a:pt x="179" y="110"/>
                  </a:lnTo>
                  <a:lnTo>
                    <a:pt x="57" y="0"/>
                  </a:lnTo>
                  <a:lnTo>
                    <a:pt x="0" y="104"/>
                  </a:lnTo>
                  <a:close/>
                </a:path>
              </a:pathLst>
            </a:custGeom>
            <a:solidFill>
              <a:srgbClr val="FFFFCC"/>
            </a:solidFill>
            <a:ln w="9525">
              <a:noFill/>
              <a:round/>
              <a:headEnd/>
              <a:tailEnd/>
            </a:ln>
          </p:spPr>
          <p:txBody>
            <a:bodyPr/>
            <a:lstStyle/>
            <a:p>
              <a:endParaRPr lang="en-US"/>
            </a:p>
          </p:txBody>
        </p:sp>
        <p:sp>
          <p:nvSpPr>
            <p:cNvPr id="1205266" name="Freeform 18"/>
            <p:cNvSpPr>
              <a:spLocks/>
            </p:cNvSpPr>
            <p:nvPr/>
          </p:nvSpPr>
          <p:spPr bwMode="auto">
            <a:xfrm>
              <a:off x="2995" y="2125"/>
              <a:ext cx="414" cy="52"/>
            </a:xfrm>
            <a:custGeom>
              <a:avLst/>
              <a:gdLst/>
              <a:ahLst/>
              <a:cxnLst>
                <a:cxn ang="0">
                  <a:pos x="21" y="40"/>
                </a:cxn>
                <a:cxn ang="0">
                  <a:pos x="74" y="15"/>
                </a:cxn>
                <a:cxn ang="0">
                  <a:pos x="104" y="0"/>
                </a:cxn>
                <a:cxn ang="0">
                  <a:pos x="125" y="4"/>
                </a:cxn>
                <a:cxn ang="0">
                  <a:pos x="163" y="14"/>
                </a:cxn>
                <a:cxn ang="0">
                  <a:pos x="184" y="19"/>
                </a:cxn>
                <a:cxn ang="0">
                  <a:pos x="203" y="22"/>
                </a:cxn>
                <a:cxn ang="0">
                  <a:pos x="217" y="22"/>
                </a:cxn>
                <a:cxn ang="0">
                  <a:pos x="298" y="32"/>
                </a:cxn>
                <a:cxn ang="0">
                  <a:pos x="361" y="21"/>
                </a:cxn>
                <a:cxn ang="0">
                  <a:pos x="388" y="8"/>
                </a:cxn>
                <a:cxn ang="0">
                  <a:pos x="415" y="7"/>
                </a:cxn>
                <a:cxn ang="0">
                  <a:pos x="437" y="16"/>
                </a:cxn>
                <a:cxn ang="0">
                  <a:pos x="458" y="19"/>
                </a:cxn>
                <a:cxn ang="0">
                  <a:pos x="474" y="22"/>
                </a:cxn>
                <a:cxn ang="0">
                  <a:pos x="499" y="17"/>
                </a:cxn>
                <a:cxn ang="0">
                  <a:pos x="526" y="11"/>
                </a:cxn>
                <a:cxn ang="0">
                  <a:pos x="540" y="9"/>
                </a:cxn>
                <a:cxn ang="0">
                  <a:pos x="550" y="9"/>
                </a:cxn>
                <a:cxn ang="0">
                  <a:pos x="571" y="18"/>
                </a:cxn>
                <a:cxn ang="0">
                  <a:pos x="605" y="30"/>
                </a:cxn>
                <a:cxn ang="0">
                  <a:pos x="640" y="34"/>
                </a:cxn>
                <a:cxn ang="0">
                  <a:pos x="671" y="36"/>
                </a:cxn>
                <a:cxn ang="0">
                  <a:pos x="703" y="33"/>
                </a:cxn>
                <a:cxn ang="0">
                  <a:pos x="741" y="36"/>
                </a:cxn>
                <a:cxn ang="0">
                  <a:pos x="781" y="47"/>
                </a:cxn>
                <a:cxn ang="0">
                  <a:pos x="813" y="57"/>
                </a:cxn>
                <a:cxn ang="0">
                  <a:pos x="825" y="61"/>
                </a:cxn>
                <a:cxn ang="0">
                  <a:pos x="827" y="74"/>
                </a:cxn>
                <a:cxn ang="0">
                  <a:pos x="812" y="79"/>
                </a:cxn>
                <a:cxn ang="0">
                  <a:pos x="777" y="83"/>
                </a:cxn>
                <a:cxn ang="0">
                  <a:pos x="729" y="87"/>
                </a:cxn>
                <a:cxn ang="0">
                  <a:pos x="679" y="92"/>
                </a:cxn>
                <a:cxn ang="0">
                  <a:pos x="636" y="97"/>
                </a:cxn>
                <a:cxn ang="0">
                  <a:pos x="611" y="100"/>
                </a:cxn>
                <a:cxn ang="0">
                  <a:pos x="581" y="102"/>
                </a:cxn>
                <a:cxn ang="0">
                  <a:pos x="543" y="101"/>
                </a:cxn>
                <a:cxn ang="0">
                  <a:pos x="502" y="101"/>
                </a:cxn>
                <a:cxn ang="0">
                  <a:pos x="460" y="100"/>
                </a:cxn>
                <a:cxn ang="0">
                  <a:pos x="422" y="99"/>
                </a:cxn>
                <a:cxn ang="0">
                  <a:pos x="380" y="98"/>
                </a:cxn>
                <a:cxn ang="0">
                  <a:pos x="325" y="96"/>
                </a:cxn>
                <a:cxn ang="0">
                  <a:pos x="269" y="92"/>
                </a:cxn>
                <a:cxn ang="0">
                  <a:pos x="218" y="89"/>
                </a:cxn>
                <a:cxn ang="0">
                  <a:pos x="180" y="86"/>
                </a:cxn>
                <a:cxn ang="0">
                  <a:pos x="131" y="78"/>
                </a:cxn>
                <a:cxn ang="0">
                  <a:pos x="45" y="61"/>
                </a:cxn>
                <a:cxn ang="0">
                  <a:pos x="0" y="51"/>
                </a:cxn>
              </a:cxnLst>
              <a:rect l="0" t="0" r="r" b="b"/>
              <a:pathLst>
                <a:path w="828" h="102">
                  <a:moveTo>
                    <a:pt x="0" y="51"/>
                  </a:moveTo>
                  <a:lnTo>
                    <a:pt x="7" y="47"/>
                  </a:lnTo>
                  <a:lnTo>
                    <a:pt x="21" y="40"/>
                  </a:lnTo>
                  <a:lnTo>
                    <a:pt x="37" y="32"/>
                  </a:lnTo>
                  <a:lnTo>
                    <a:pt x="56" y="23"/>
                  </a:lnTo>
                  <a:lnTo>
                    <a:pt x="74" y="15"/>
                  </a:lnTo>
                  <a:lnTo>
                    <a:pt x="89" y="7"/>
                  </a:lnTo>
                  <a:lnTo>
                    <a:pt x="101" y="2"/>
                  </a:lnTo>
                  <a:lnTo>
                    <a:pt x="104" y="0"/>
                  </a:lnTo>
                  <a:lnTo>
                    <a:pt x="106" y="1"/>
                  </a:lnTo>
                  <a:lnTo>
                    <a:pt x="115" y="2"/>
                  </a:lnTo>
                  <a:lnTo>
                    <a:pt x="125" y="4"/>
                  </a:lnTo>
                  <a:lnTo>
                    <a:pt x="138" y="8"/>
                  </a:lnTo>
                  <a:lnTo>
                    <a:pt x="150" y="11"/>
                  </a:lnTo>
                  <a:lnTo>
                    <a:pt x="163" y="14"/>
                  </a:lnTo>
                  <a:lnTo>
                    <a:pt x="173" y="16"/>
                  </a:lnTo>
                  <a:lnTo>
                    <a:pt x="179" y="18"/>
                  </a:lnTo>
                  <a:lnTo>
                    <a:pt x="184" y="19"/>
                  </a:lnTo>
                  <a:lnTo>
                    <a:pt x="191" y="21"/>
                  </a:lnTo>
                  <a:lnTo>
                    <a:pt x="196" y="21"/>
                  </a:lnTo>
                  <a:lnTo>
                    <a:pt x="203" y="22"/>
                  </a:lnTo>
                  <a:lnTo>
                    <a:pt x="209" y="22"/>
                  </a:lnTo>
                  <a:lnTo>
                    <a:pt x="214" y="22"/>
                  </a:lnTo>
                  <a:lnTo>
                    <a:pt x="217" y="22"/>
                  </a:lnTo>
                  <a:lnTo>
                    <a:pt x="218" y="22"/>
                  </a:lnTo>
                  <a:lnTo>
                    <a:pt x="269" y="15"/>
                  </a:lnTo>
                  <a:lnTo>
                    <a:pt x="298" y="32"/>
                  </a:lnTo>
                  <a:lnTo>
                    <a:pt x="354" y="25"/>
                  </a:lnTo>
                  <a:lnTo>
                    <a:pt x="356" y="24"/>
                  </a:lnTo>
                  <a:lnTo>
                    <a:pt x="361" y="21"/>
                  </a:lnTo>
                  <a:lnTo>
                    <a:pt x="369" y="17"/>
                  </a:lnTo>
                  <a:lnTo>
                    <a:pt x="378" y="13"/>
                  </a:lnTo>
                  <a:lnTo>
                    <a:pt x="388" y="8"/>
                  </a:lnTo>
                  <a:lnTo>
                    <a:pt x="398" y="6"/>
                  </a:lnTo>
                  <a:lnTo>
                    <a:pt x="407" y="4"/>
                  </a:lnTo>
                  <a:lnTo>
                    <a:pt x="415" y="7"/>
                  </a:lnTo>
                  <a:lnTo>
                    <a:pt x="422" y="10"/>
                  </a:lnTo>
                  <a:lnTo>
                    <a:pt x="429" y="14"/>
                  </a:lnTo>
                  <a:lnTo>
                    <a:pt x="437" y="16"/>
                  </a:lnTo>
                  <a:lnTo>
                    <a:pt x="444" y="17"/>
                  </a:lnTo>
                  <a:lnTo>
                    <a:pt x="451" y="18"/>
                  </a:lnTo>
                  <a:lnTo>
                    <a:pt x="458" y="19"/>
                  </a:lnTo>
                  <a:lnTo>
                    <a:pt x="464" y="21"/>
                  </a:lnTo>
                  <a:lnTo>
                    <a:pt x="468" y="22"/>
                  </a:lnTo>
                  <a:lnTo>
                    <a:pt x="474" y="22"/>
                  </a:lnTo>
                  <a:lnTo>
                    <a:pt x="481" y="22"/>
                  </a:lnTo>
                  <a:lnTo>
                    <a:pt x="490" y="19"/>
                  </a:lnTo>
                  <a:lnTo>
                    <a:pt x="499" y="17"/>
                  </a:lnTo>
                  <a:lnTo>
                    <a:pt x="509" y="15"/>
                  </a:lnTo>
                  <a:lnTo>
                    <a:pt x="518" y="13"/>
                  </a:lnTo>
                  <a:lnTo>
                    <a:pt x="526" y="11"/>
                  </a:lnTo>
                  <a:lnTo>
                    <a:pt x="532" y="10"/>
                  </a:lnTo>
                  <a:lnTo>
                    <a:pt x="536" y="10"/>
                  </a:lnTo>
                  <a:lnTo>
                    <a:pt x="540" y="9"/>
                  </a:lnTo>
                  <a:lnTo>
                    <a:pt x="543" y="9"/>
                  </a:lnTo>
                  <a:lnTo>
                    <a:pt x="547" y="9"/>
                  </a:lnTo>
                  <a:lnTo>
                    <a:pt x="550" y="9"/>
                  </a:lnTo>
                  <a:lnTo>
                    <a:pt x="555" y="10"/>
                  </a:lnTo>
                  <a:lnTo>
                    <a:pt x="562" y="14"/>
                  </a:lnTo>
                  <a:lnTo>
                    <a:pt x="571" y="18"/>
                  </a:lnTo>
                  <a:lnTo>
                    <a:pt x="582" y="23"/>
                  </a:lnTo>
                  <a:lnTo>
                    <a:pt x="594" y="26"/>
                  </a:lnTo>
                  <a:lnTo>
                    <a:pt x="605" y="30"/>
                  </a:lnTo>
                  <a:lnTo>
                    <a:pt x="617" y="32"/>
                  </a:lnTo>
                  <a:lnTo>
                    <a:pt x="628" y="33"/>
                  </a:lnTo>
                  <a:lnTo>
                    <a:pt x="640" y="34"/>
                  </a:lnTo>
                  <a:lnTo>
                    <a:pt x="650" y="36"/>
                  </a:lnTo>
                  <a:lnTo>
                    <a:pt x="661" y="36"/>
                  </a:lnTo>
                  <a:lnTo>
                    <a:pt x="671" y="36"/>
                  </a:lnTo>
                  <a:lnTo>
                    <a:pt x="681" y="34"/>
                  </a:lnTo>
                  <a:lnTo>
                    <a:pt x="692" y="34"/>
                  </a:lnTo>
                  <a:lnTo>
                    <a:pt x="703" y="33"/>
                  </a:lnTo>
                  <a:lnTo>
                    <a:pt x="716" y="33"/>
                  </a:lnTo>
                  <a:lnTo>
                    <a:pt x="728" y="34"/>
                  </a:lnTo>
                  <a:lnTo>
                    <a:pt x="741" y="36"/>
                  </a:lnTo>
                  <a:lnTo>
                    <a:pt x="754" y="39"/>
                  </a:lnTo>
                  <a:lnTo>
                    <a:pt x="768" y="44"/>
                  </a:lnTo>
                  <a:lnTo>
                    <a:pt x="781" y="47"/>
                  </a:lnTo>
                  <a:lnTo>
                    <a:pt x="792" y="51"/>
                  </a:lnTo>
                  <a:lnTo>
                    <a:pt x="804" y="54"/>
                  </a:lnTo>
                  <a:lnTo>
                    <a:pt x="813" y="57"/>
                  </a:lnTo>
                  <a:lnTo>
                    <a:pt x="820" y="59"/>
                  </a:lnTo>
                  <a:lnTo>
                    <a:pt x="824" y="61"/>
                  </a:lnTo>
                  <a:lnTo>
                    <a:pt x="825" y="61"/>
                  </a:lnTo>
                  <a:lnTo>
                    <a:pt x="827" y="63"/>
                  </a:lnTo>
                  <a:lnTo>
                    <a:pt x="828" y="68"/>
                  </a:lnTo>
                  <a:lnTo>
                    <a:pt x="827" y="74"/>
                  </a:lnTo>
                  <a:lnTo>
                    <a:pt x="822" y="77"/>
                  </a:lnTo>
                  <a:lnTo>
                    <a:pt x="819" y="78"/>
                  </a:lnTo>
                  <a:lnTo>
                    <a:pt x="812" y="79"/>
                  </a:lnTo>
                  <a:lnTo>
                    <a:pt x="802" y="81"/>
                  </a:lnTo>
                  <a:lnTo>
                    <a:pt x="790" y="82"/>
                  </a:lnTo>
                  <a:lnTo>
                    <a:pt x="777" y="83"/>
                  </a:lnTo>
                  <a:lnTo>
                    <a:pt x="762" y="84"/>
                  </a:lnTo>
                  <a:lnTo>
                    <a:pt x="746" y="85"/>
                  </a:lnTo>
                  <a:lnTo>
                    <a:pt x="729" y="87"/>
                  </a:lnTo>
                  <a:lnTo>
                    <a:pt x="713" y="89"/>
                  </a:lnTo>
                  <a:lnTo>
                    <a:pt x="695" y="90"/>
                  </a:lnTo>
                  <a:lnTo>
                    <a:pt x="679" y="92"/>
                  </a:lnTo>
                  <a:lnTo>
                    <a:pt x="663" y="93"/>
                  </a:lnTo>
                  <a:lnTo>
                    <a:pt x="649" y="94"/>
                  </a:lnTo>
                  <a:lnTo>
                    <a:pt x="636" y="97"/>
                  </a:lnTo>
                  <a:lnTo>
                    <a:pt x="626" y="98"/>
                  </a:lnTo>
                  <a:lnTo>
                    <a:pt x="618" y="99"/>
                  </a:lnTo>
                  <a:lnTo>
                    <a:pt x="611" y="100"/>
                  </a:lnTo>
                  <a:lnTo>
                    <a:pt x="602" y="101"/>
                  </a:lnTo>
                  <a:lnTo>
                    <a:pt x="592" y="101"/>
                  </a:lnTo>
                  <a:lnTo>
                    <a:pt x="581" y="102"/>
                  </a:lnTo>
                  <a:lnTo>
                    <a:pt x="570" y="102"/>
                  </a:lnTo>
                  <a:lnTo>
                    <a:pt x="557" y="102"/>
                  </a:lnTo>
                  <a:lnTo>
                    <a:pt x="543" y="101"/>
                  </a:lnTo>
                  <a:lnTo>
                    <a:pt x="529" y="101"/>
                  </a:lnTo>
                  <a:lnTo>
                    <a:pt x="516" y="101"/>
                  </a:lnTo>
                  <a:lnTo>
                    <a:pt x="502" y="101"/>
                  </a:lnTo>
                  <a:lnTo>
                    <a:pt x="488" y="100"/>
                  </a:lnTo>
                  <a:lnTo>
                    <a:pt x="474" y="100"/>
                  </a:lnTo>
                  <a:lnTo>
                    <a:pt x="460" y="100"/>
                  </a:lnTo>
                  <a:lnTo>
                    <a:pt x="446" y="99"/>
                  </a:lnTo>
                  <a:lnTo>
                    <a:pt x="434" y="99"/>
                  </a:lnTo>
                  <a:lnTo>
                    <a:pt x="422" y="99"/>
                  </a:lnTo>
                  <a:lnTo>
                    <a:pt x="409" y="99"/>
                  </a:lnTo>
                  <a:lnTo>
                    <a:pt x="396" y="99"/>
                  </a:lnTo>
                  <a:lnTo>
                    <a:pt x="380" y="98"/>
                  </a:lnTo>
                  <a:lnTo>
                    <a:pt x="362" y="98"/>
                  </a:lnTo>
                  <a:lnTo>
                    <a:pt x="344" y="97"/>
                  </a:lnTo>
                  <a:lnTo>
                    <a:pt x="325" y="96"/>
                  </a:lnTo>
                  <a:lnTo>
                    <a:pt x="307" y="94"/>
                  </a:lnTo>
                  <a:lnTo>
                    <a:pt x="287" y="93"/>
                  </a:lnTo>
                  <a:lnTo>
                    <a:pt x="269" y="92"/>
                  </a:lnTo>
                  <a:lnTo>
                    <a:pt x="250" y="91"/>
                  </a:lnTo>
                  <a:lnTo>
                    <a:pt x="233" y="90"/>
                  </a:lnTo>
                  <a:lnTo>
                    <a:pt x="218" y="89"/>
                  </a:lnTo>
                  <a:lnTo>
                    <a:pt x="203" y="87"/>
                  </a:lnTo>
                  <a:lnTo>
                    <a:pt x="191" y="86"/>
                  </a:lnTo>
                  <a:lnTo>
                    <a:pt x="180" y="86"/>
                  </a:lnTo>
                  <a:lnTo>
                    <a:pt x="172" y="85"/>
                  </a:lnTo>
                  <a:lnTo>
                    <a:pt x="155" y="83"/>
                  </a:lnTo>
                  <a:lnTo>
                    <a:pt x="131" y="78"/>
                  </a:lnTo>
                  <a:lnTo>
                    <a:pt x="102" y="72"/>
                  </a:lnTo>
                  <a:lnTo>
                    <a:pt x="73" y="67"/>
                  </a:lnTo>
                  <a:lnTo>
                    <a:pt x="45" y="61"/>
                  </a:lnTo>
                  <a:lnTo>
                    <a:pt x="22" y="55"/>
                  </a:lnTo>
                  <a:lnTo>
                    <a:pt x="6" y="52"/>
                  </a:lnTo>
                  <a:lnTo>
                    <a:pt x="0" y="51"/>
                  </a:lnTo>
                  <a:close/>
                </a:path>
              </a:pathLst>
            </a:custGeom>
            <a:solidFill>
              <a:srgbClr val="936B19"/>
            </a:solidFill>
            <a:ln w="9525">
              <a:noFill/>
              <a:round/>
              <a:headEnd/>
              <a:tailEnd/>
            </a:ln>
          </p:spPr>
          <p:txBody>
            <a:bodyPr/>
            <a:lstStyle/>
            <a:p>
              <a:endParaRPr lang="en-US"/>
            </a:p>
          </p:txBody>
        </p:sp>
        <p:sp>
          <p:nvSpPr>
            <p:cNvPr id="1205267" name="Freeform 19"/>
            <p:cNvSpPr>
              <a:spLocks/>
            </p:cNvSpPr>
            <p:nvPr/>
          </p:nvSpPr>
          <p:spPr bwMode="auto">
            <a:xfrm>
              <a:off x="3131" y="1657"/>
              <a:ext cx="136" cy="293"/>
            </a:xfrm>
            <a:custGeom>
              <a:avLst/>
              <a:gdLst/>
              <a:ahLst/>
              <a:cxnLst>
                <a:cxn ang="0">
                  <a:pos x="3" y="3"/>
                </a:cxn>
                <a:cxn ang="0">
                  <a:pos x="17" y="28"/>
                </a:cxn>
                <a:cxn ang="0">
                  <a:pos x="36" y="64"/>
                </a:cxn>
                <a:cxn ang="0">
                  <a:pos x="57" y="101"/>
                </a:cxn>
                <a:cxn ang="0">
                  <a:pos x="78" y="145"/>
                </a:cxn>
                <a:cxn ang="0">
                  <a:pos x="95" y="218"/>
                </a:cxn>
                <a:cxn ang="0">
                  <a:pos x="94" y="279"/>
                </a:cxn>
                <a:cxn ang="0">
                  <a:pos x="80" y="387"/>
                </a:cxn>
                <a:cxn ang="0">
                  <a:pos x="81" y="438"/>
                </a:cxn>
                <a:cxn ang="0">
                  <a:pos x="93" y="492"/>
                </a:cxn>
                <a:cxn ang="0">
                  <a:pos x="119" y="525"/>
                </a:cxn>
                <a:cxn ang="0">
                  <a:pos x="151" y="548"/>
                </a:cxn>
                <a:cxn ang="0">
                  <a:pos x="185" y="570"/>
                </a:cxn>
                <a:cxn ang="0">
                  <a:pos x="208" y="584"/>
                </a:cxn>
                <a:cxn ang="0">
                  <a:pos x="214" y="580"/>
                </a:cxn>
                <a:cxn ang="0">
                  <a:pos x="225" y="532"/>
                </a:cxn>
                <a:cxn ang="0">
                  <a:pos x="240" y="468"/>
                </a:cxn>
                <a:cxn ang="0">
                  <a:pos x="253" y="416"/>
                </a:cxn>
                <a:cxn ang="0">
                  <a:pos x="260" y="374"/>
                </a:cxn>
                <a:cxn ang="0">
                  <a:pos x="269" y="270"/>
                </a:cxn>
                <a:cxn ang="0">
                  <a:pos x="269" y="244"/>
                </a:cxn>
                <a:cxn ang="0">
                  <a:pos x="257" y="227"/>
                </a:cxn>
                <a:cxn ang="0">
                  <a:pos x="237" y="200"/>
                </a:cxn>
                <a:cxn ang="0">
                  <a:pos x="212" y="170"/>
                </a:cxn>
                <a:cxn ang="0">
                  <a:pos x="187" y="145"/>
                </a:cxn>
                <a:cxn ang="0">
                  <a:pos x="157" y="116"/>
                </a:cxn>
                <a:cxn ang="0">
                  <a:pos x="126" y="89"/>
                </a:cxn>
                <a:cxn ang="0">
                  <a:pos x="103" y="69"/>
                </a:cxn>
                <a:cxn ang="0">
                  <a:pos x="90" y="60"/>
                </a:cxn>
                <a:cxn ang="0">
                  <a:pos x="61" y="41"/>
                </a:cxn>
                <a:cxn ang="0">
                  <a:pos x="28" y="18"/>
                </a:cxn>
                <a:cxn ang="0">
                  <a:pos x="4" y="2"/>
                </a:cxn>
              </a:cxnLst>
              <a:rect l="0" t="0" r="r" b="b"/>
              <a:pathLst>
                <a:path w="271" h="587">
                  <a:moveTo>
                    <a:pt x="0" y="0"/>
                  </a:moveTo>
                  <a:lnTo>
                    <a:pt x="3" y="3"/>
                  </a:lnTo>
                  <a:lnTo>
                    <a:pt x="8" y="14"/>
                  </a:lnTo>
                  <a:lnTo>
                    <a:pt x="17" y="28"/>
                  </a:lnTo>
                  <a:lnTo>
                    <a:pt x="26" y="45"/>
                  </a:lnTo>
                  <a:lnTo>
                    <a:pt x="36" y="64"/>
                  </a:lnTo>
                  <a:lnTo>
                    <a:pt x="48" y="84"/>
                  </a:lnTo>
                  <a:lnTo>
                    <a:pt x="57" y="101"/>
                  </a:lnTo>
                  <a:lnTo>
                    <a:pt x="65" y="115"/>
                  </a:lnTo>
                  <a:lnTo>
                    <a:pt x="78" y="145"/>
                  </a:lnTo>
                  <a:lnTo>
                    <a:pt x="88" y="182"/>
                  </a:lnTo>
                  <a:lnTo>
                    <a:pt x="95" y="218"/>
                  </a:lnTo>
                  <a:lnTo>
                    <a:pt x="97" y="243"/>
                  </a:lnTo>
                  <a:lnTo>
                    <a:pt x="94" y="279"/>
                  </a:lnTo>
                  <a:lnTo>
                    <a:pt x="87" y="334"/>
                  </a:lnTo>
                  <a:lnTo>
                    <a:pt x="80" y="387"/>
                  </a:lnTo>
                  <a:lnTo>
                    <a:pt x="79" y="418"/>
                  </a:lnTo>
                  <a:lnTo>
                    <a:pt x="81" y="438"/>
                  </a:lnTo>
                  <a:lnTo>
                    <a:pt x="84" y="464"/>
                  </a:lnTo>
                  <a:lnTo>
                    <a:pt x="93" y="492"/>
                  </a:lnTo>
                  <a:lnTo>
                    <a:pt x="108" y="515"/>
                  </a:lnTo>
                  <a:lnTo>
                    <a:pt x="119" y="525"/>
                  </a:lnTo>
                  <a:lnTo>
                    <a:pt x="134" y="537"/>
                  </a:lnTo>
                  <a:lnTo>
                    <a:pt x="151" y="548"/>
                  </a:lnTo>
                  <a:lnTo>
                    <a:pt x="169" y="560"/>
                  </a:lnTo>
                  <a:lnTo>
                    <a:pt x="185" y="570"/>
                  </a:lnTo>
                  <a:lnTo>
                    <a:pt x="199" y="578"/>
                  </a:lnTo>
                  <a:lnTo>
                    <a:pt x="208" y="584"/>
                  </a:lnTo>
                  <a:lnTo>
                    <a:pt x="211" y="587"/>
                  </a:lnTo>
                  <a:lnTo>
                    <a:pt x="214" y="580"/>
                  </a:lnTo>
                  <a:lnTo>
                    <a:pt x="218" y="560"/>
                  </a:lnTo>
                  <a:lnTo>
                    <a:pt x="225" y="532"/>
                  </a:lnTo>
                  <a:lnTo>
                    <a:pt x="232" y="500"/>
                  </a:lnTo>
                  <a:lnTo>
                    <a:pt x="240" y="468"/>
                  </a:lnTo>
                  <a:lnTo>
                    <a:pt x="248" y="439"/>
                  </a:lnTo>
                  <a:lnTo>
                    <a:pt x="253" y="416"/>
                  </a:lnTo>
                  <a:lnTo>
                    <a:pt x="256" y="404"/>
                  </a:lnTo>
                  <a:lnTo>
                    <a:pt x="260" y="374"/>
                  </a:lnTo>
                  <a:lnTo>
                    <a:pt x="265" y="320"/>
                  </a:lnTo>
                  <a:lnTo>
                    <a:pt x="269" y="270"/>
                  </a:lnTo>
                  <a:lnTo>
                    <a:pt x="271" y="247"/>
                  </a:lnTo>
                  <a:lnTo>
                    <a:pt x="269" y="244"/>
                  </a:lnTo>
                  <a:lnTo>
                    <a:pt x="264" y="237"/>
                  </a:lnTo>
                  <a:lnTo>
                    <a:pt x="257" y="227"/>
                  </a:lnTo>
                  <a:lnTo>
                    <a:pt x="248" y="214"/>
                  </a:lnTo>
                  <a:lnTo>
                    <a:pt x="237" y="200"/>
                  </a:lnTo>
                  <a:lnTo>
                    <a:pt x="225" y="185"/>
                  </a:lnTo>
                  <a:lnTo>
                    <a:pt x="212" y="170"/>
                  </a:lnTo>
                  <a:lnTo>
                    <a:pt x="201" y="158"/>
                  </a:lnTo>
                  <a:lnTo>
                    <a:pt x="187" y="145"/>
                  </a:lnTo>
                  <a:lnTo>
                    <a:pt x="172" y="130"/>
                  </a:lnTo>
                  <a:lnTo>
                    <a:pt x="157" y="116"/>
                  </a:lnTo>
                  <a:lnTo>
                    <a:pt x="141" y="101"/>
                  </a:lnTo>
                  <a:lnTo>
                    <a:pt x="126" y="89"/>
                  </a:lnTo>
                  <a:lnTo>
                    <a:pt x="113" y="77"/>
                  </a:lnTo>
                  <a:lnTo>
                    <a:pt x="103" y="69"/>
                  </a:lnTo>
                  <a:lnTo>
                    <a:pt x="97" y="64"/>
                  </a:lnTo>
                  <a:lnTo>
                    <a:pt x="90" y="60"/>
                  </a:lnTo>
                  <a:lnTo>
                    <a:pt x="78" y="52"/>
                  </a:lnTo>
                  <a:lnTo>
                    <a:pt x="61" y="41"/>
                  </a:lnTo>
                  <a:lnTo>
                    <a:pt x="44" y="30"/>
                  </a:lnTo>
                  <a:lnTo>
                    <a:pt x="28" y="18"/>
                  </a:lnTo>
                  <a:lnTo>
                    <a:pt x="14" y="9"/>
                  </a:lnTo>
                  <a:lnTo>
                    <a:pt x="4" y="2"/>
                  </a:lnTo>
                  <a:lnTo>
                    <a:pt x="0" y="0"/>
                  </a:lnTo>
                  <a:close/>
                </a:path>
              </a:pathLst>
            </a:custGeom>
            <a:solidFill>
              <a:srgbClr val="87CE5B"/>
            </a:solidFill>
            <a:ln w="9525">
              <a:noFill/>
              <a:round/>
              <a:headEnd/>
              <a:tailEnd/>
            </a:ln>
          </p:spPr>
          <p:txBody>
            <a:bodyPr/>
            <a:lstStyle/>
            <a:p>
              <a:endParaRPr lang="en-US"/>
            </a:p>
          </p:txBody>
        </p:sp>
        <p:sp>
          <p:nvSpPr>
            <p:cNvPr id="1205268" name="Freeform 20"/>
            <p:cNvSpPr>
              <a:spLocks/>
            </p:cNvSpPr>
            <p:nvPr/>
          </p:nvSpPr>
          <p:spPr bwMode="auto">
            <a:xfrm>
              <a:off x="3249" y="1739"/>
              <a:ext cx="303" cy="195"/>
            </a:xfrm>
            <a:custGeom>
              <a:avLst/>
              <a:gdLst/>
              <a:ahLst/>
              <a:cxnLst>
                <a:cxn ang="0">
                  <a:pos x="43" y="272"/>
                </a:cxn>
                <a:cxn ang="0">
                  <a:pos x="164" y="97"/>
                </a:cxn>
                <a:cxn ang="0">
                  <a:pos x="232" y="49"/>
                </a:cxn>
                <a:cxn ang="0">
                  <a:pos x="300" y="25"/>
                </a:cxn>
                <a:cxn ang="0">
                  <a:pos x="433" y="25"/>
                </a:cxn>
                <a:cxn ang="0">
                  <a:pos x="436" y="25"/>
                </a:cxn>
                <a:cxn ang="0">
                  <a:pos x="446" y="25"/>
                </a:cxn>
                <a:cxn ang="0">
                  <a:pos x="460" y="26"/>
                </a:cxn>
                <a:cxn ang="0">
                  <a:pos x="476" y="26"/>
                </a:cxn>
                <a:cxn ang="0">
                  <a:pos x="494" y="26"/>
                </a:cxn>
                <a:cxn ang="0">
                  <a:pos x="510" y="26"/>
                </a:cxn>
                <a:cxn ang="0">
                  <a:pos x="522" y="26"/>
                </a:cxn>
                <a:cxn ang="0">
                  <a:pos x="529" y="25"/>
                </a:cxn>
                <a:cxn ang="0">
                  <a:pos x="536" y="23"/>
                </a:cxn>
                <a:cxn ang="0">
                  <a:pos x="545" y="19"/>
                </a:cxn>
                <a:cxn ang="0">
                  <a:pos x="558" y="16"/>
                </a:cxn>
                <a:cxn ang="0">
                  <a:pos x="572" y="11"/>
                </a:cxn>
                <a:cxn ang="0">
                  <a:pos x="586" y="7"/>
                </a:cxn>
                <a:cxn ang="0">
                  <a:pos x="597" y="3"/>
                </a:cxn>
                <a:cxn ang="0">
                  <a:pos x="604" y="1"/>
                </a:cxn>
                <a:cxn ang="0">
                  <a:pos x="608" y="0"/>
                </a:cxn>
                <a:cxn ang="0">
                  <a:pos x="575" y="71"/>
                </a:cxn>
                <a:cxn ang="0">
                  <a:pos x="573" y="73"/>
                </a:cxn>
                <a:cxn ang="0">
                  <a:pos x="566" y="80"/>
                </a:cxn>
                <a:cxn ang="0">
                  <a:pos x="556" y="90"/>
                </a:cxn>
                <a:cxn ang="0">
                  <a:pos x="544" y="101"/>
                </a:cxn>
                <a:cxn ang="0">
                  <a:pos x="530" y="113"/>
                </a:cxn>
                <a:cxn ang="0">
                  <a:pos x="518" y="123"/>
                </a:cxn>
                <a:cxn ang="0">
                  <a:pos x="506" y="131"/>
                </a:cxn>
                <a:cxn ang="0">
                  <a:pos x="497" y="136"/>
                </a:cxn>
                <a:cxn ang="0">
                  <a:pos x="484" y="139"/>
                </a:cxn>
                <a:cxn ang="0">
                  <a:pos x="464" y="145"/>
                </a:cxn>
                <a:cxn ang="0">
                  <a:pos x="437" y="151"/>
                </a:cxn>
                <a:cxn ang="0">
                  <a:pos x="409" y="158"/>
                </a:cxn>
                <a:cxn ang="0">
                  <a:pos x="383" y="164"/>
                </a:cxn>
                <a:cxn ang="0">
                  <a:pos x="361" y="170"/>
                </a:cxn>
                <a:cxn ang="0">
                  <a:pos x="345" y="174"/>
                </a:cxn>
                <a:cxn ang="0">
                  <a:pos x="339" y="175"/>
                </a:cxn>
                <a:cxn ang="0">
                  <a:pos x="335" y="176"/>
                </a:cxn>
                <a:cxn ang="0">
                  <a:pos x="322" y="179"/>
                </a:cxn>
                <a:cxn ang="0">
                  <a:pos x="303" y="183"/>
                </a:cxn>
                <a:cxn ang="0">
                  <a:pos x="282" y="189"/>
                </a:cxn>
                <a:cxn ang="0">
                  <a:pos x="260" y="194"/>
                </a:cxn>
                <a:cxn ang="0">
                  <a:pos x="239" y="200"/>
                </a:cxn>
                <a:cxn ang="0">
                  <a:pos x="222" y="206"/>
                </a:cxn>
                <a:cxn ang="0">
                  <a:pos x="211" y="211"/>
                </a:cxn>
                <a:cxn ang="0">
                  <a:pos x="201" y="216"/>
                </a:cxn>
                <a:cxn ang="0">
                  <a:pos x="187" y="226"/>
                </a:cxn>
                <a:cxn ang="0">
                  <a:pos x="169" y="237"/>
                </a:cxn>
                <a:cxn ang="0">
                  <a:pos x="149" y="250"/>
                </a:cxn>
                <a:cxn ang="0">
                  <a:pos x="131" y="261"/>
                </a:cxn>
                <a:cxn ang="0">
                  <a:pos x="113" y="273"/>
                </a:cxn>
                <a:cxn ang="0">
                  <a:pos x="101" y="281"/>
                </a:cxn>
                <a:cxn ang="0">
                  <a:pos x="93" y="286"/>
                </a:cxn>
                <a:cxn ang="0">
                  <a:pos x="86" y="292"/>
                </a:cxn>
                <a:cxn ang="0">
                  <a:pos x="74" y="305"/>
                </a:cxn>
                <a:cxn ang="0">
                  <a:pos x="59" y="321"/>
                </a:cxn>
                <a:cxn ang="0">
                  <a:pos x="43" y="340"/>
                </a:cxn>
                <a:cxn ang="0">
                  <a:pos x="27" y="358"/>
                </a:cxn>
                <a:cxn ang="0">
                  <a:pos x="13" y="374"/>
                </a:cxn>
                <a:cxn ang="0">
                  <a:pos x="4" y="385"/>
                </a:cxn>
                <a:cxn ang="0">
                  <a:pos x="0" y="389"/>
                </a:cxn>
                <a:cxn ang="0">
                  <a:pos x="43" y="272"/>
                </a:cxn>
              </a:cxnLst>
              <a:rect l="0" t="0" r="r" b="b"/>
              <a:pathLst>
                <a:path w="608" h="389">
                  <a:moveTo>
                    <a:pt x="43" y="272"/>
                  </a:moveTo>
                  <a:lnTo>
                    <a:pt x="164" y="97"/>
                  </a:lnTo>
                  <a:lnTo>
                    <a:pt x="232" y="49"/>
                  </a:lnTo>
                  <a:lnTo>
                    <a:pt x="300" y="25"/>
                  </a:lnTo>
                  <a:lnTo>
                    <a:pt x="433" y="25"/>
                  </a:lnTo>
                  <a:lnTo>
                    <a:pt x="436" y="25"/>
                  </a:lnTo>
                  <a:lnTo>
                    <a:pt x="446" y="25"/>
                  </a:lnTo>
                  <a:lnTo>
                    <a:pt x="460" y="26"/>
                  </a:lnTo>
                  <a:lnTo>
                    <a:pt x="476" y="26"/>
                  </a:lnTo>
                  <a:lnTo>
                    <a:pt x="494" y="26"/>
                  </a:lnTo>
                  <a:lnTo>
                    <a:pt x="510" y="26"/>
                  </a:lnTo>
                  <a:lnTo>
                    <a:pt x="522" y="26"/>
                  </a:lnTo>
                  <a:lnTo>
                    <a:pt x="529" y="25"/>
                  </a:lnTo>
                  <a:lnTo>
                    <a:pt x="536" y="23"/>
                  </a:lnTo>
                  <a:lnTo>
                    <a:pt x="545" y="19"/>
                  </a:lnTo>
                  <a:lnTo>
                    <a:pt x="558" y="16"/>
                  </a:lnTo>
                  <a:lnTo>
                    <a:pt x="572" y="11"/>
                  </a:lnTo>
                  <a:lnTo>
                    <a:pt x="586" y="7"/>
                  </a:lnTo>
                  <a:lnTo>
                    <a:pt x="597" y="3"/>
                  </a:lnTo>
                  <a:lnTo>
                    <a:pt x="604" y="1"/>
                  </a:lnTo>
                  <a:lnTo>
                    <a:pt x="608" y="0"/>
                  </a:lnTo>
                  <a:lnTo>
                    <a:pt x="575" y="71"/>
                  </a:lnTo>
                  <a:lnTo>
                    <a:pt x="573" y="73"/>
                  </a:lnTo>
                  <a:lnTo>
                    <a:pt x="566" y="80"/>
                  </a:lnTo>
                  <a:lnTo>
                    <a:pt x="556" y="90"/>
                  </a:lnTo>
                  <a:lnTo>
                    <a:pt x="544" y="101"/>
                  </a:lnTo>
                  <a:lnTo>
                    <a:pt x="530" y="113"/>
                  </a:lnTo>
                  <a:lnTo>
                    <a:pt x="518" y="123"/>
                  </a:lnTo>
                  <a:lnTo>
                    <a:pt x="506" y="131"/>
                  </a:lnTo>
                  <a:lnTo>
                    <a:pt x="497" y="136"/>
                  </a:lnTo>
                  <a:lnTo>
                    <a:pt x="484" y="139"/>
                  </a:lnTo>
                  <a:lnTo>
                    <a:pt x="464" y="145"/>
                  </a:lnTo>
                  <a:lnTo>
                    <a:pt x="437" y="151"/>
                  </a:lnTo>
                  <a:lnTo>
                    <a:pt x="409" y="158"/>
                  </a:lnTo>
                  <a:lnTo>
                    <a:pt x="383" y="164"/>
                  </a:lnTo>
                  <a:lnTo>
                    <a:pt x="361" y="170"/>
                  </a:lnTo>
                  <a:lnTo>
                    <a:pt x="345" y="174"/>
                  </a:lnTo>
                  <a:lnTo>
                    <a:pt x="339" y="175"/>
                  </a:lnTo>
                  <a:lnTo>
                    <a:pt x="335" y="176"/>
                  </a:lnTo>
                  <a:lnTo>
                    <a:pt x="322" y="179"/>
                  </a:lnTo>
                  <a:lnTo>
                    <a:pt x="303" y="183"/>
                  </a:lnTo>
                  <a:lnTo>
                    <a:pt x="282" y="189"/>
                  </a:lnTo>
                  <a:lnTo>
                    <a:pt x="260" y="194"/>
                  </a:lnTo>
                  <a:lnTo>
                    <a:pt x="239" y="200"/>
                  </a:lnTo>
                  <a:lnTo>
                    <a:pt x="222" y="206"/>
                  </a:lnTo>
                  <a:lnTo>
                    <a:pt x="211" y="211"/>
                  </a:lnTo>
                  <a:lnTo>
                    <a:pt x="201" y="216"/>
                  </a:lnTo>
                  <a:lnTo>
                    <a:pt x="187" y="226"/>
                  </a:lnTo>
                  <a:lnTo>
                    <a:pt x="169" y="237"/>
                  </a:lnTo>
                  <a:lnTo>
                    <a:pt x="149" y="250"/>
                  </a:lnTo>
                  <a:lnTo>
                    <a:pt x="131" y="261"/>
                  </a:lnTo>
                  <a:lnTo>
                    <a:pt x="113" y="273"/>
                  </a:lnTo>
                  <a:lnTo>
                    <a:pt x="101" y="281"/>
                  </a:lnTo>
                  <a:lnTo>
                    <a:pt x="93" y="286"/>
                  </a:lnTo>
                  <a:lnTo>
                    <a:pt x="86" y="292"/>
                  </a:lnTo>
                  <a:lnTo>
                    <a:pt x="74" y="305"/>
                  </a:lnTo>
                  <a:lnTo>
                    <a:pt x="59" y="321"/>
                  </a:lnTo>
                  <a:lnTo>
                    <a:pt x="43" y="340"/>
                  </a:lnTo>
                  <a:lnTo>
                    <a:pt x="27" y="358"/>
                  </a:lnTo>
                  <a:lnTo>
                    <a:pt x="13" y="374"/>
                  </a:lnTo>
                  <a:lnTo>
                    <a:pt x="4" y="385"/>
                  </a:lnTo>
                  <a:lnTo>
                    <a:pt x="0" y="389"/>
                  </a:lnTo>
                  <a:lnTo>
                    <a:pt x="43" y="272"/>
                  </a:lnTo>
                  <a:close/>
                </a:path>
              </a:pathLst>
            </a:custGeom>
            <a:solidFill>
              <a:srgbClr val="87CE5B"/>
            </a:solidFill>
            <a:ln w="9525">
              <a:noFill/>
              <a:round/>
              <a:headEnd/>
              <a:tailEnd/>
            </a:ln>
          </p:spPr>
          <p:txBody>
            <a:bodyPr/>
            <a:lstStyle/>
            <a:p>
              <a:endParaRPr lang="en-US"/>
            </a:p>
          </p:txBody>
        </p:sp>
        <p:sp>
          <p:nvSpPr>
            <p:cNvPr id="1205269" name="Freeform 21"/>
            <p:cNvSpPr>
              <a:spLocks/>
            </p:cNvSpPr>
            <p:nvPr/>
          </p:nvSpPr>
          <p:spPr bwMode="auto">
            <a:xfrm>
              <a:off x="3227" y="1936"/>
              <a:ext cx="189" cy="100"/>
            </a:xfrm>
            <a:custGeom>
              <a:avLst/>
              <a:gdLst/>
              <a:ahLst/>
              <a:cxnLst>
                <a:cxn ang="0">
                  <a:pos x="0" y="129"/>
                </a:cxn>
                <a:cxn ang="0">
                  <a:pos x="85" y="47"/>
                </a:cxn>
                <a:cxn ang="0">
                  <a:pos x="89" y="45"/>
                </a:cxn>
                <a:cxn ang="0">
                  <a:pos x="95" y="40"/>
                </a:cxn>
                <a:cxn ang="0">
                  <a:pos x="107" y="33"/>
                </a:cxn>
                <a:cxn ang="0">
                  <a:pos x="121" y="25"/>
                </a:cxn>
                <a:cxn ang="0">
                  <a:pos x="136" y="17"/>
                </a:cxn>
                <a:cxn ang="0">
                  <a:pos x="150" y="10"/>
                </a:cxn>
                <a:cxn ang="0">
                  <a:pos x="162" y="5"/>
                </a:cxn>
                <a:cxn ang="0">
                  <a:pos x="170" y="3"/>
                </a:cxn>
                <a:cxn ang="0">
                  <a:pos x="178" y="3"/>
                </a:cxn>
                <a:cxn ang="0">
                  <a:pos x="189" y="3"/>
                </a:cxn>
                <a:cxn ang="0">
                  <a:pos x="199" y="2"/>
                </a:cxn>
                <a:cxn ang="0">
                  <a:pos x="210" y="1"/>
                </a:cxn>
                <a:cxn ang="0">
                  <a:pos x="220" y="1"/>
                </a:cxn>
                <a:cxn ang="0">
                  <a:pos x="228" y="0"/>
                </a:cxn>
                <a:cxn ang="0">
                  <a:pos x="233" y="0"/>
                </a:cxn>
                <a:cxn ang="0">
                  <a:pos x="235" y="0"/>
                </a:cxn>
                <a:cxn ang="0">
                  <a:pos x="237" y="0"/>
                </a:cxn>
                <a:cxn ang="0">
                  <a:pos x="244" y="2"/>
                </a:cxn>
                <a:cxn ang="0">
                  <a:pos x="253" y="3"/>
                </a:cxn>
                <a:cxn ang="0">
                  <a:pos x="264" y="5"/>
                </a:cxn>
                <a:cxn ang="0">
                  <a:pos x="276" y="8"/>
                </a:cxn>
                <a:cxn ang="0">
                  <a:pos x="288" y="9"/>
                </a:cxn>
                <a:cxn ang="0">
                  <a:pos x="298" y="11"/>
                </a:cxn>
                <a:cxn ang="0">
                  <a:pos x="306" y="11"/>
                </a:cxn>
                <a:cxn ang="0">
                  <a:pos x="314" y="11"/>
                </a:cxn>
                <a:cxn ang="0">
                  <a:pos x="325" y="11"/>
                </a:cxn>
                <a:cxn ang="0">
                  <a:pos x="337" y="10"/>
                </a:cxn>
                <a:cxn ang="0">
                  <a:pos x="349" y="9"/>
                </a:cxn>
                <a:cxn ang="0">
                  <a:pos x="360" y="9"/>
                </a:cxn>
                <a:cxn ang="0">
                  <a:pos x="370" y="8"/>
                </a:cxn>
                <a:cxn ang="0">
                  <a:pos x="375" y="8"/>
                </a:cxn>
                <a:cxn ang="0">
                  <a:pos x="378" y="8"/>
                </a:cxn>
                <a:cxn ang="0">
                  <a:pos x="354" y="68"/>
                </a:cxn>
                <a:cxn ang="0">
                  <a:pos x="351" y="69"/>
                </a:cxn>
                <a:cxn ang="0">
                  <a:pos x="345" y="72"/>
                </a:cxn>
                <a:cxn ang="0">
                  <a:pos x="337" y="77"/>
                </a:cxn>
                <a:cxn ang="0">
                  <a:pos x="327" y="83"/>
                </a:cxn>
                <a:cxn ang="0">
                  <a:pos x="316" y="90"/>
                </a:cxn>
                <a:cxn ang="0">
                  <a:pos x="303" y="95"/>
                </a:cxn>
                <a:cxn ang="0">
                  <a:pos x="291" y="100"/>
                </a:cxn>
                <a:cxn ang="0">
                  <a:pos x="281" y="103"/>
                </a:cxn>
                <a:cxn ang="0">
                  <a:pos x="271" y="106"/>
                </a:cxn>
                <a:cxn ang="0">
                  <a:pos x="256" y="107"/>
                </a:cxn>
                <a:cxn ang="0">
                  <a:pos x="239" y="107"/>
                </a:cxn>
                <a:cxn ang="0">
                  <a:pos x="222" y="107"/>
                </a:cxn>
                <a:cxn ang="0">
                  <a:pos x="203" y="108"/>
                </a:cxn>
                <a:cxn ang="0">
                  <a:pos x="183" y="109"/>
                </a:cxn>
                <a:cxn ang="0">
                  <a:pos x="165" y="111"/>
                </a:cxn>
                <a:cxn ang="0">
                  <a:pos x="146" y="115"/>
                </a:cxn>
                <a:cxn ang="0">
                  <a:pos x="129" y="118"/>
                </a:cxn>
                <a:cxn ang="0">
                  <a:pos x="112" y="122"/>
                </a:cxn>
                <a:cxn ang="0">
                  <a:pos x="95" y="125"/>
                </a:cxn>
                <a:cxn ang="0">
                  <a:pos x="82" y="128"/>
                </a:cxn>
                <a:cxn ang="0">
                  <a:pos x="70" y="130"/>
                </a:cxn>
                <a:cxn ang="0">
                  <a:pos x="61" y="131"/>
                </a:cxn>
                <a:cxn ang="0">
                  <a:pos x="55" y="132"/>
                </a:cxn>
                <a:cxn ang="0">
                  <a:pos x="53" y="132"/>
                </a:cxn>
                <a:cxn ang="0">
                  <a:pos x="0" y="200"/>
                </a:cxn>
                <a:cxn ang="0">
                  <a:pos x="0" y="129"/>
                </a:cxn>
              </a:cxnLst>
              <a:rect l="0" t="0" r="r" b="b"/>
              <a:pathLst>
                <a:path w="378" h="200">
                  <a:moveTo>
                    <a:pt x="0" y="129"/>
                  </a:moveTo>
                  <a:lnTo>
                    <a:pt x="85" y="47"/>
                  </a:lnTo>
                  <a:lnTo>
                    <a:pt x="89" y="45"/>
                  </a:lnTo>
                  <a:lnTo>
                    <a:pt x="95" y="40"/>
                  </a:lnTo>
                  <a:lnTo>
                    <a:pt x="107" y="33"/>
                  </a:lnTo>
                  <a:lnTo>
                    <a:pt x="121" y="25"/>
                  </a:lnTo>
                  <a:lnTo>
                    <a:pt x="136" y="17"/>
                  </a:lnTo>
                  <a:lnTo>
                    <a:pt x="150" y="10"/>
                  </a:lnTo>
                  <a:lnTo>
                    <a:pt x="162" y="5"/>
                  </a:lnTo>
                  <a:lnTo>
                    <a:pt x="170" y="3"/>
                  </a:lnTo>
                  <a:lnTo>
                    <a:pt x="178" y="3"/>
                  </a:lnTo>
                  <a:lnTo>
                    <a:pt x="189" y="3"/>
                  </a:lnTo>
                  <a:lnTo>
                    <a:pt x="199" y="2"/>
                  </a:lnTo>
                  <a:lnTo>
                    <a:pt x="210" y="1"/>
                  </a:lnTo>
                  <a:lnTo>
                    <a:pt x="220" y="1"/>
                  </a:lnTo>
                  <a:lnTo>
                    <a:pt x="228" y="0"/>
                  </a:lnTo>
                  <a:lnTo>
                    <a:pt x="233" y="0"/>
                  </a:lnTo>
                  <a:lnTo>
                    <a:pt x="235" y="0"/>
                  </a:lnTo>
                  <a:lnTo>
                    <a:pt x="237" y="0"/>
                  </a:lnTo>
                  <a:lnTo>
                    <a:pt x="244" y="2"/>
                  </a:lnTo>
                  <a:lnTo>
                    <a:pt x="253" y="3"/>
                  </a:lnTo>
                  <a:lnTo>
                    <a:pt x="264" y="5"/>
                  </a:lnTo>
                  <a:lnTo>
                    <a:pt x="276" y="8"/>
                  </a:lnTo>
                  <a:lnTo>
                    <a:pt x="288" y="9"/>
                  </a:lnTo>
                  <a:lnTo>
                    <a:pt x="298" y="11"/>
                  </a:lnTo>
                  <a:lnTo>
                    <a:pt x="306" y="11"/>
                  </a:lnTo>
                  <a:lnTo>
                    <a:pt x="314" y="11"/>
                  </a:lnTo>
                  <a:lnTo>
                    <a:pt x="325" y="11"/>
                  </a:lnTo>
                  <a:lnTo>
                    <a:pt x="337" y="10"/>
                  </a:lnTo>
                  <a:lnTo>
                    <a:pt x="349" y="9"/>
                  </a:lnTo>
                  <a:lnTo>
                    <a:pt x="360" y="9"/>
                  </a:lnTo>
                  <a:lnTo>
                    <a:pt x="370" y="8"/>
                  </a:lnTo>
                  <a:lnTo>
                    <a:pt x="375" y="8"/>
                  </a:lnTo>
                  <a:lnTo>
                    <a:pt x="378" y="8"/>
                  </a:lnTo>
                  <a:lnTo>
                    <a:pt x="354" y="68"/>
                  </a:lnTo>
                  <a:lnTo>
                    <a:pt x="351" y="69"/>
                  </a:lnTo>
                  <a:lnTo>
                    <a:pt x="345" y="72"/>
                  </a:lnTo>
                  <a:lnTo>
                    <a:pt x="337" y="77"/>
                  </a:lnTo>
                  <a:lnTo>
                    <a:pt x="327" y="83"/>
                  </a:lnTo>
                  <a:lnTo>
                    <a:pt x="316" y="90"/>
                  </a:lnTo>
                  <a:lnTo>
                    <a:pt x="303" y="95"/>
                  </a:lnTo>
                  <a:lnTo>
                    <a:pt x="291" y="100"/>
                  </a:lnTo>
                  <a:lnTo>
                    <a:pt x="281" y="103"/>
                  </a:lnTo>
                  <a:lnTo>
                    <a:pt x="271" y="106"/>
                  </a:lnTo>
                  <a:lnTo>
                    <a:pt x="256" y="107"/>
                  </a:lnTo>
                  <a:lnTo>
                    <a:pt x="239" y="107"/>
                  </a:lnTo>
                  <a:lnTo>
                    <a:pt x="222" y="107"/>
                  </a:lnTo>
                  <a:lnTo>
                    <a:pt x="203" y="108"/>
                  </a:lnTo>
                  <a:lnTo>
                    <a:pt x="183" y="109"/>
                  </a:lnTo>
                  <a:lnTo>
                    <a:pt x="165" y="111"/>
                  </a:lnTo>
                  <a:lnTo>
                    <a:pt x="146" y="115"/>
                  </a:lnTo>
                  <a:lnTo>
                    <a:pt x="129" y="118"/>
                  </a:lnTo>
                  <a:lnTo>
                    <a:pt x="112" y="122"/>
                  </a:lnTo>
                  <a:lnTo>
                    <a:pt x="95" y="125"/>
                  </a:lnTo>
                  <a:lnTo>
                    <a:pt x="82" y="128"/>
                  </a:lnTo>
                  <a:lnTo>
                    <a:pt x="70" y="130"/>
                  </a:lnTo>
                  <a:lnTo>
                    <a:pt x="61" y="131"/>
                  </a:lnTo>
                  <a:lnTo>
                    <a:pt x="55" y="132"/>
                  </a:lnTo>
                  <a:lnTo>
                    <a:pt x="53" y="132"/>
                  </a:lnTo>
                  <a:lnTo>
                    <a:pt x="0" y="200"/>
                  </a:lnTo>
                  <a:lnTo>
                    <a:pt x="0" y="129"/>
                  </a:lnTo>
                  <a:close/>
                </a:path>
              </a:pathLst>
            </a:custGeom>
            <a:solidFill>
              <a:srgbClr val="87CE5B"/>
            </a:solidFill>
            <a:ln w="9525">
              <a:noFill/>
              <a:round/>
              <a:headEnd/>
              <a:tailEnd/>
            </a:ln>
          </p:spPr>
          <p:txBody>
            <a:bodyPr/>
            <a:lstStyle/>
            <a:p>
              <a:endParaRPr lang="en-US"/>
            </a:p>
          </p:txBody>
        </p:sp>
        <p:sp>
          <p:nvSpPr>
            <p:cNvPr id="1205270" name="Freeform 22"/>
            <p:cNvSpPr>
              <a:spLocks/>
            </p:cNvSpPr>
            <p:nvPr/>
          </p:nvSpPr>
          <p:spPr bwMode="auto">
            <a:xfrm>
              <a:off x="2959" y="2151"/>
              <a:ext cx="43" cy="90"/>
            </a:xfrm>
            <a:custGeom>
              <a:avLst/>
              <a:gdLst/>
              <a:ahLst/>
              <a:cxnLst>
                <a:cxn ang="0">
                  <a:pos x="10" y="0"/>
                </a:cxn>
                <a:cxn ang="0">
                  <a:pos x="9" y="12"/>
                </a:cxn>
                <a:cxn ang="0">
                  <a:pos x="6" y="40"/>
                </a:cxn>
                <a:cxn ang="0">
                  <a:pos x="1" y="71"/>
                </a:cxn>
                <a:cxn ang="0">
                  <a:pos x="0" y="91"/>
                </a:cxn>
                <a:cxn ang="0">
                  <a:pos x="5" y="109"/>
                </a:cxn>
                <a:cxn ang="0">
                  <a:pos x="15" y="133"/>
                </a:cxn>
                <a:cxn ang="0">
                  <a:pos x="24" y="156"/>
                </a:cxn>
                <a:cxn ang="0">
                  <a:pos x="29" y="166"/>
                </a:cxn>
                <a:cxn ang="0">
                  <a:pos x="85" y="180"/>
                </a:cxn>
                <a:cxn ang="0">
                  <a:pos x="81" y="171"/>
                </a:cxn>
                <a:cxn ang="0">
                  <a:pos x="71" y="148"/>
                </a:cxn>
                <a:cxn ang="0">
                  <a:pos x="60" y="118"/>
                </a:cxn>
                <a:cxn ang="0">
                  <a:pos x="54" y="87"/>
                </a:cxn>
                <a:cxn ang="0">
                  <a:pos x="56" y="69"/>
                </a:cxn>
                <a:cxn ang="0">
                  <a:pos x="62" y="43"/>
                </a:cxn>
                <a:cxn ang="0">
                  <a:pos x="68" y="21"/>
                </a:cxn>
                <a:cxn ang="0">
                  <a:pos x="71" y="12"/>
                </a:cxn>
                <a:cxn ang="0">
                  <a:pos x="10" y="0"/>
                </a:cxn>
              </a:cxnLst>
              <a:rect l="0" t="0" r="r" b="b"/>
              <a:pathLst>
                <a:path w="85" h="180">
                  <a:moveTo>
                    <a:pt x="10" y="0"/>
                  </a:moveTo>
                  <a:lnTo>
                    <a:pt x="9" y="12"/>
                  </a:lnTo>
                  <a:lnTo>
                    <a:pt x="6" y="40"/>
                  </a:lnTo>
                  <a:lnTo>
                    <a:pt x="1" y="71"/>
                  </a:lnTo>
                  <a:lnTo>
                    <a:pt x="0" y="91"/>
                  </a:lnTo>
                  <a:lnTo>
                    <a:pt x="5" y="109"/>
                  </a:lnTo>
                  <a:lnTo>
                    <a:pt x="15" y="133"/>
                  </a:lnTo>
                  <a:lnTo>
                    <a:pt x="24" y="156"/>
                  </a:lnTo>
                  <a:lnTo>
                    <a:pt x="29" y="166"/>
                  </a:lnTo>
                  <a:lnTo>
                    <a:pt x="85" y="180"/>
                  </a:lnTo>
                  <a:lnTo>
                    <a:pt x="81" y="171"/>
                  </a:lnTo>
                  <a:lnTo>
                    <a:pt x="71" y="148"/>
                  </a:lnTo>
                  <a:lnTo>
                    <a:pt x="60" y="118"/>
                  </a:lnTo>
                  <a:lnTo>
                    <a:pt x="54" y="87"/>
                  </a:lnTo>
                  <a:lnTo>
                    <a:pt x="56" y="69"/>
                  </a:lnTo>
                  <a:lnTo>
                    <a:pt x="62" y="43"/>
                  </a:lnTo>
                  <a:lnTo>
                    <a:pt x="68" y="21"/>
                  </a:lnTo>
                  <a:lnTo>
                    <a:pt x="71" y="12"/>
                  </a:lnTo>
                  <a:lnTo>
                    <a:pt x="10" y="0"/>
                  </a:lnTo>
                  <a:close/>
                </a:path>
              </a:pathLst>
            </a:custGeom>
            <a:solidFill>
              <a:srgbClr val="FFFFFF"/>
            </a:solidFill>
            <a:ln w="9525">
              <a:noFill/>
              <a:round/>
              <a:headEnd/>
              <a:tailEnd/>
            </a:ln>
          </p:spPr>
          <p:txBody>
            <a:bodyPr/>
            <a:lstStyle/>
            <a:p>
              <a:endParaRPr lang="en-US"/>
            </a:p>
          </p:txBody>
        </p:sp>
        <p:sp>
          <p:nvSpPr>
            <p:cNvPr id="1205271" name="Freeform 23"/>
            <p:cNvSpPr>
              <a:spLocks/>
            </p:cNvSpPr>
            <p:nvPr/>
          </p:nvSpPr>
          <p:spPr bwMode="auto">
            <a:xfrm>
              <a:off x="2995" y="2246"/>
              <a:ext cx="133" cy="354"/>
            </a:xfrm>
            <a:custGeom>
              <a:avLst/>
              <a:gdLst/>
              <a:ahLst/>
              <a:cxnLst>
                <a:cxn ang="0">
                  <a:pos x="0" y="0"/>
                </a:cxn>
                <a:cxn ang="0">
                  <a:pos x="4" y="34"/>
                </a:cxn>
                <a:cxn ang="0">
                  <a:pos x="12" y="113"/>
                </a:cxn>
                <a:cxn ang="0">
                  <a:pos x="22" y="199"/>
                </a:cxn>
                <a:cxn ang="0">
                  <a:pos x="29" y="253"/>
                </a:cxn>
                <a:cxn ang="0">
                  <a:pos x="34" y="271"/>
                </a:cxn>
                <a:cxn ang="0">
                  <a:pos x="41" y="296"/>
                </a:cxn>
                <a:cxn ang="0">
                  <a:pos x="50" y="327"/>
                </a:cxn>
                <a:cxn ang="0">
                  <a:pos x="60" y="362"/>
                </a:cxn>
                <a:cxn ang="0">
                  <a:pos x="73" y="399"/>
                </a:cxn>
                <a:cxn ang="0">
                  <a:pos x="86" y="436"/>
                </a:cxn>
                <a:cxn ang="0">
                  <a:pos x="98" y="471"/>
                </a:cxn>
                <a:cxn ang="0">
                  <a:pos x="111" y="505"/>
                </a:cxn>
                <a:cxn ang="0">
                  <a:pos x="124" y="537"/>
                </a:cxn>
                <a:cxn ang="0">
                  <a:pos x="139" y="569"/>
                </a:cxn>
                <a:cxn ang="0">
                  <a:pos x="154" y="601"/>
                </a:cxn>
                <a:cxn ang="0">
                  <a:pos x="169" y="631"/>
                </a:cxn>
                <a:cxn ang="0">
                  <a:pos x="181" y="658"/>
                </a:cxn>
                <a:cxn ang="0">
                  <a:pos x="192" y="679"/>
                </a:cxn>
                <a:cxn ang="0">
                  <a:pos x="199" y="693"/>
                </a:cxn>
                <a:cxn ang="0">
                  <a:pos x="201" y="697"/>
                </a:cxn>
                <a:cxn ang="0">
                  <a:pos x="265" y="707"/>
                </a:cxn>
                <a:cxn ang="0">
                  <a:pos x="261" y="699"/>
                </a:cxn>
                <a:cxn ang="0">
                  <a:pos x="250" y="676"/>
                </a:cxn>
                <a:cxn ang="0">
                  <a:pos x="234" y="643"/>
                </a:cxn>
                <a:cxn ang="0">
                  <a:pos x="215" y="601"/>
                </a:cxn>
                <a:cxn ang="0">
                  <a:pos x="194" y="557"/>
                </a:cxn>
                <a:cxn ang="0">
                  <a:pos x="174" y="512"/>
                </a:cxn>
                <a:cxn ang="0">
                  <a:pos x="156" y="469"/>
                </a:cxn>
                <a:cxn ang="0">
                  <a:pos x="143" y="433"/>
                </a:cxn>
                <a:cxn ang="0">
                  <a:pos x="133" y="400"/>
                </a:cxn>
                <a:cxn ang="0">
                  <a:pos x="123" y="361"/>
                </a:cxn>
                <a:cxn ang="0">
                  <a:pos x="112" y="318"/>
                </a:cxn>
                <a:cxn ang="0">
                  <a:pos x="102" y="274"/>
                </a:cxn>
                <a:cxn ang="0">
                  <a:pos x="93" y="232"/>
                </a:cxn>
                <a:cxn ang="0">
                  <a:pos x="85" y="191"/>
                </a:cxn>
                <a:cxn ang="0">
                  <a:pos x="79" y="157"/>
                </a:cxn>
                <a:cxn ang="0">
                  <a:pos x="75" y="129"/>
                </a:cxn>
                <a:cxn ang="0">
                  <a:pos x="74" y="93"/>
                </a:cxn>
                <a:cxn ang="0">
                  <a:pos x="75" y="56"/>
                </a:cxn>
                <a:cxn ang="0">
                  <a:pos x="78" y="26"/>
                </a:cxn>
                <a:cxn ang="0">
                  <a:pos x="79" y="15"/>
                </a:cxn>
                <a:cxn ang="0">
                  <a:pos x="0" y="0"/>
                </a:cxn>
              </a:cxnLst>
              <a:rect l="0" t="0" r="r" b="b"/>
              <a:pathLst>
                <a:path w="265" h="707">
                  <a:moveTo>
                    <a:pt x="0" y="0"/>
                  </a:moveTo>
                  <a:lnTo>
                    <a:pt x="4" y="34"/>
                  </a:lnTo>
                  <a:lnTo>
                    <a:pt x="12" y="113"/>
                  </a:lnTo>
                  <a:lnTo>
                    <a:pt x="22" y="199"/>
                  </a:lnTo>
                  <a:lnTo>
                    <a:pt x="29" y="253"/>
                  </a:lnTo>
                  <a:lnTo>
                    <a:pt x="34" y="271"/>
                  </a:lnTo>
                  <a:lnTo>
                    <a:pt x="41" y="296"/>
                  </a:lnTo>
                  <a:lnTo>
                    <a:pt x="50" y="327"/>
                  </a:lnTo>
                  <a:lnTo>
                    <a:pt x="60" y="362"/>
                  </a:lnTo>
                  <a:lnTo>
                    <a:pt x="73" y="399"/>
                  </a:lnTo>
                  <a:lnTo>
                    <a:pt x="86" y="436"/>
                  </a:lnTo>
                  <a:lnTo>
                    <a:pt x="98" y="471"/>
                  </a:lnTo>
                  <a:lnTo>
                    <a:pt x="111" y="505"/>
                  </a:lnTo>
                  <a:lnTo>
                    <a:pt x="124" y="537"/>
                  </a:lnTo>
                  <a:lnTo>
                    <a:pt x="139" y="569"/>
                  </a:lnTo>
                  <a:lnTo>
                    <a:pt x="154" y="601"/>
                  </a:lnTo>
                  <a:lnTo>
                    <a:pt x="169" y="631"/>
                  </a:lnTo>
                  <a:lnTo>
                    <a:pt x="181" y="658"/>
                  </a:lnTo>
                  <a:lnTo>
                    <a:pt x="192" y="679"/>
                  </a:lnTo>
                  <a:lnTo>
                    <a:pt x="199" y="693"/>
                  </a:lnTo>
                  <a:lnTo>
                    <a:pt x="201" y="697"/>
                  </a:lnTo>
                  <a:lnTo>
                    <a:pt x="265" y="707"/>
                  </a:lnTo>
                  <a:lnTo>
                    <a:pt x="261" y="699"/>
                  </a:lnTo>
                  <a:lnTo>
                    <a:pt x="250" y="676"/>
                  </a:lnTo>
                  <a:lnTo>
                    <a:pt x="234" y="643"/>
                  </a:lnTo>
                  <a:lnTo>
                    <a:pt x="215" y="601"/>
                  </a:lnTo>
                  <a:lnTo>
                    <a:pt x="194" y="557"/>
                  </a:lnTo>
                  <a:lnTo>
                    <a:pt x="174" y="512"/>
                  </a:lnTo>
                  <a:lnTo>
                    <a:pt x="156" y="469"/>
                  </a:lnTo>
                  <a:lnTo>
                    <a:pt x="143" y="433"/>
                  </a:lnTo>
                  <a:lnTo>
                    <a:pt x="133" y="400"/>
                  </a:lnTo>
                  <a:lnTo>
                    <a:pt x="123" y="361"/>
                  </a:lnTo>
                  <a:lnTo>
                    <a:pt x="112" y="318"/>
                  </a:lnTo>
                  <a:lnTo>
                    <a:pt x="102" y="274"/>
                  </a:lnTo>
                  <a:lnTo>
                    <a:pt x="93" y="232"/>
                  </a:lnTo>
                  <a:lnTo>
                    <a:pt x="85" y="191"/>
                  </a:lnTo>
                  <a:lnTo>
                    <a:pt x="79" y="157"/>
                  </a:lnTo>
                  <a:lnTo>
                    <a:pt x="75" y="129"/>
                  </a:lnTo>
                  <a:lnTo>
                    <a:pt x="74" y="93"/>
                  </a:lnTo>
                  <a:lnTo>
                    <a:pt x="75" y="56"/>
                  </a:lnTo>
                  <a:lnTo>
                    <a:pt x="78" y="26"/>
                  </a:lnTo>
                  <a:lnTo>
                    <a:pt x="79" y="15"/>
                  </a:lnTo>
                  <a:lnTo>
                    <a:pt x="0" y="0"/>
                  </a:lnTo>
                  <a:close/>
                </a:path>
              </a:pathLst>
            </a:custGeom>
            <a:solidFill>
              <a:srgbClr val="FFFFFF"/>
            </a:solidFill>
            <a:ln w="9525">
              <a:noFill/>
              <a:round/>
              <a:headEnd/>
              <a:tailEnd/>
            </a:ln>
          </p:spPr>
          <p:txBody>
            <a:bodyPr/>
            <a:lstStyle/>
            <a:p>
              <a:endParaRPr lang="en-US"/>
            </a:p>
          </p:txBody>
        </p:sp>
        <p:sp>
          <p:nvSpPr>
            <p:cNvPr id="1205272" name="Freeform 24"/>
            <p:cNvSpPr>
              <a:spLocks/>
            </p:cNvSpPr>
            <p:nvPr/>
          </p:nvSpPr>
          <p:spPr bwMode="auto">
            <a:xfrm>
              <a:off x="2959" y="2559"/>
              <a:ext cx="67" cy="120"/>
            </a:xfrm>
            <a:custGeom>
              <a:avLst/>
              <a:gdLst/>
              <a:ahLst/>
              <a:cxnLst>
                <a:cxn ang="0">
                  <a:pos x="10" y="0"/>
                </a:cxn>
                <a:cxn ang="0">
                  <a:pos x="17" y="5"/>
                </a:cxn>
                <a:cxn ang="0">
                  <a:pos x="25" y="10"/>
                </a:cxn>
                <a:cxn ang="0">
                  <a:pos x="33" y="15"/>
                </a:cxn>
                <a:cxn ang="0">
                  <a:pos x="43" y="20"/>
                </a:cxn>
                <a:cxn ang="0">
                  <a:pos x="52" y="25"/>
                </a:cxn>
                <a:cxn ang="0">
                  <a:pos x="61" y="28"/>
                </a:cxn>
                <a:cxn ang="0">
                  <a:pos x="69" y="32"/>
                </a:cxn>
                <a:cxn ang="0">
                  <a:pos x="75" y="35"/>
                </a:cxn>
                <a:cxn ang="0">
                  <a:pos x="70" y="34"/>
                </a:cxn>
                <a:cxn ang="0">
                  <a:pos x="66" y="40"/>
                </a:cxn>
                <a:cxn ang="0">
                  <a:pos x="62" y="61"/>
                </a:cxn>
                <a:cxn ang="0">
                  <a:pos x="58" y="103"/>
                </a:cxn>
                <a:cxn ang="0">
                  <a:pos x="60" y="121"/>
                </a:cxn>
                <a:cxn ang="0">
                  <a:pos x="69" y="141"/>
                </a:cxn>
                <a:cxn ang="0">
                  <a:pos x="83" y="164"/>
                </a:cxn>
                <a:cxn ang="0">
                  <a:pos x="98" y="188"/>
                </a:cxn>
                <a:cxn ang="0">
                  <a:pos x="113" y="208"/>
                </a:cxn>
                <a:cxn ang="0">
                  <a:pos x="124" y="226"/>
                </a:cxn>
                <a:cxn ang="0">
                  <a:pos x="133" y="236"/>
                </a:cxn>
                <a:cxn ang="0">
                  <a:pos x="133" y="239"/>
                </a:cxn>
                <a:cxn ang="0">
                  <a:pos x="127" y="237"/>
                </a:cxn>
                <a:cxn ang="0">
                  <a:pos x="118" y="234"/>
                </a:cxn>
                <a:cxn ang="0">
                  <a:pos x="106" y="230"/>
                </a:cxn>
                <a:cxn ang="0">
                  <a:pos x="94" y="224"/>
                </a:cxn>
                <a:cxn ang="0">
                  <a:pos x="81" y="217"/>
                </a:cxn>
                <a:cxn ang="0">
                  <a:pos x="69" y="211"/>
                </a:cxn>
                <a:cxn ang="0">
                  <a:pos x="58" y="202"/>
                </a:cxn>
                <a:cxn ang="0">
                  <a:pos x="50" y="193"/>
                </a:cxn>
                <a:cxn ang="0">
                  <a:pos x="43" y="182"/>
                </a:cxn>
                <a:cxn ang="0">
                  <a:pos x="35" y="168"/>
                </a:cxn>
                <a:cxn ang="0">
                  <a:pos x="25" y="153"/>
                </a:cxn>
                <a:cxn ang="0">
                  <a:pos x="17" y="138"/>
                </a:cxn>
                <a:cxn ang="0">
                  <a:pos x="9" y="124"/>
                </a:cxn>
                <a:cxn ang="0">
                  <a:pos x="3" y="114"/>
                </a:cxn>
                <a:cxn ang="0">
                  <a:pos x="0" y="108"/>
                </a:cxn>
                <a:cxn ang="0">
                  <a:pos x="0" y="107"/>
                </a:cxn>
                <a:cxn ang="0">
                  <a:pos x="3" y="94"/>
                </a:cxn>
                <a:cxn ang="0">
                  <a:pos x="7" y="57"/>
                </a:cxn>
                <a:cxn ang="0">
                  <a:pos x="9" y="18"/>
                </a:cxn>
                <a:cxn ang="0">
                  <a:pos x="10" y="0"/>
                </a:cxn>
              </a:cxnLst>
              <a:rect l="0" t="0" r="r" b="b"/>
              <a:pathLst>
                <a:path w="133" h="239">
                  <a:moveTo>
                    <a:pt x="10" y="0"/>
                  </a:moveTo>
                  <a:lnTo>
                    <a:pt x="17" y="5"/>
                  </a:lnTo>
                  <a:lnTo>
                    <a:pt x="25" y="10"/>
                  </a:lnTo>
                  <a:lnTo>
                    <a:pt x="33" y="15"/>
                  </a:lnTo>
                  <a:lnTo>
                    <a:pt x="43" y="20"/>
                  </a:lnTo>
                  <a:lnTo>
                    <a:pt x="52" y="25"/>
                  </a:lnTo>
                  <a:lnTo>
                    <a:pt x="61" y="28"/>
                  </a:lnTo>
                  <a:lnTo>
                    <a:pt x="69" y="32"/>
                  </a:lnTo>
                  <a:lnTo>
                    <a:pt x="75" y="35"/>
                  </a:lnTo>
                  <a:lnTo>
                    <a:pt x="70" y="34"/>
                  </a:lnTo>
                  <a:lnTo>
                    <a:pt x="66" y="40"/>
                  </a:lnTo>
                  <a:lnTo>
                    <a:pt x="62" y="61"/>
                  </a:lnTo>
                  <a:lnTo>
                    <a:pt x="58" y="103"/>
                  </a:lnTo>
                  <a:lnTo>
                    <a:pt x="60" y="121"/>
                  </a:lnTo>
                  <a:lnTo>
                    <a:pt x="69" y="141"/>
                  </a:lnTo>
                  <a:lnTo>
                    <a:pt x="83" y="164"/>
                  </a:lnTo>
                  <a:lnTo>
                    <a:pt x="98" y="188"/>
                  </a:lnTo>
                  <a:lnTo>
                    <a:pt x="113" y="208"/>
                  </a:lnTo>
                  <a:lnTo>
                    <a:pt x="124" y="226"/>
                  </a:lnTo>
                  <a:lnTo>
                    <a:pt x="133" y="236"/>
                  </a:lnTo>
                  <a:lnTo>
                    <a:pt x="133" y="239"/>
                  </a:lnTo>
                  <a:lnTo>
                    <a:pt x="127" y="237"/>
                  </a:lnTo>
                  <a:lnTo>
                    <a:pt x="118" y="234"/>
                  </a:lnTo>
                  <a:lnTo>
                    <a:pt x="106" y="230"/>
                  </a:lnTo>
                  <a:lnTo>
                    <a:pt x="94" y="224"/>
                  </a:lnTo>
                  <a:lnTo>
                    <a:pt x="81" y="217"/>
                  </a:lnTo>
                  <a:lnTo>
                    <a:pt x="69" y="211"/>
                  </a:lnTo>
                  <a:lnTo>
                    <a:pt x="58" y="202"/>
                  </a:lnTo>
                  <a:lnTo>
                    <a:pt x="50" y="193"/>
                  </a:lnTo>
                  <a:lnTo>
                    <a:pt x="43" y="182"/>
                  </a:lnTo>
                  <a:lnTo>
                    <a:pt x="35" y="168"/>
                  </a:lnTo>
                  <a:lnTo>
                    <a:pt x="25" y="153"/>
                  </a:lnTo>
                  <a:lnTo>
                    <a:pt x="17" y="138"/>
                  </a:lnTo>
                  <a:lnTo>
                    <a:pt x="9" y="124"/>
                  </a:lnTo>
                  <a:lnTo>
                    <a:pt x="3" y="114"/>
                  </a:lnTo>
                  <a:lnTo>
                    <a:pt x="0" y="108"/>
                  </a:lnTo>
                  <a:lnTo>
                    <a:pt x="0" y="107"/>
                  </a:lnTo>
                  <a:lnTo>
                    <a:pt x="3" y="94"/>
                  </a:lnTo>
                  <a:lnTo>
                    <a:pt x="7" y="57"/>
                  </a:lnTo>
                  <a:lnTo>
                    <a:pt x="9" y="18"/>
                  </a:lnTo>
                  <a:lnTo>
                    <a:pt x="10" y="0"/>
                  </a:lnTo>
                  <a:close/>
                </a:path>
              </a:pathLst>
            </a:custGeom>
            <a:solidFill>
              <a:srgbClr val="FFFFFF"/>
            </a:solidFill>
            <a:ln w="9525">
              <a:noFill/>
              <a:round/>
              <a:headEnd/>
              <a:tailEnd/>
            </a:ln>
          </p:spPr>
          <p:txBody>
            <a:bodyPr/>
            <a:lstStyle/>
            <a:p>
              <a:endParaRPr lang="en-US"/>
            </a:p>
          </p:txBody>
        </p:sp>
        <p:sp>
          <p:nvSpPr>
            <p:cNvPr id="1205273" name="Freeform 25"/>
            <p:cNvSpPr>
              <a:spLocks/>
            </p:cNvSpPr>
            <p:nvPr/>
          </p:nvSpPr>
          <p:spPr bwMode="auto">
            <a:xfrm>
              <a:off x="3233" y="1935"/>
              <a:ext cx="176" cy="76"/>
            </a:xfrm>
            <a:custGeom>
              <a:avLst/>
              <a:gdLst/>
              <a:ahLst/>
              <a:cxnLst>
                <a:cxn ang="0">
                  <a:pos x="0" y="119"/>
                </a:cxn>
                <a:cxn ang="0">
                  <a:pos x="56" y="55"/>
                </a:cxn>
                <a:cxn ang="0">
                  <a:pos x="139" y="9"/>
                </a:cxn>
                <a:cxn ang="0">
                  <a:pos x="141" y="9"/>
                </a:cxn>
                <a:cxn ang="0">
                  <a:pos x="146" y="6"/>
                </a:cxn>
                <a:cxn ang="0">
                  <a:pos x="154" y="5"/>
                </a:cxn>
                <a:cxn ang="0">
                  <a:pos x="164" y="3"/>
                </a:cxn>
                <a:cxn ang="0">
                  <a:pos x="173" y="2"/>
                </a:cxn>
                <a:cxn ang="0">
                  <a:pos x="184" y="1"/>
                </a:cxn>
                <a:cxn ang="0">
                  <a:pos x="192" y="0"/>
                </a:cxn>
                <a:cxn ang="0">
                  <a:pos x="199" y="1"/>
                </a:cxn>
                <a:cxn ang="0">
                  <a:pos x="204" y="2"/>
                </a:cxn>
                <a:cxn ang="0">
                  <a:pos x="211" y="4"/>
                </a:cxn>
                <a:cxn ang="0">
                  <a:pos x="219" y="6"/>
                </a:cxn>
                <a:cxn ang="0">
                  <a:pos x="228" y="8"/>
                </a:cxn>
                <a:cxn ang="0">
                  <a:pos x="238" y="10"/>
                </a:cxn>
                <a:cxn ang="0">
                  <a:pos x="248" y="12"/>
                </a:cxn>
                <a:cxn ang="0">
                  <a:pos x="258" y="15"/>
                </a:cxn>
                <a:cxn ang="0">
                  <a:pos x="270" y="16"/>
                </a:cxn>
                <a:cxn ang="0">
                  <a:pos x="283" y="17"/>
                </a:cxn>
                <a:cxn ang="0">
                  <a:pos x="296" y="17"/>
                </a:cxn>
                <a:cxn ang="0">
                  <a:pos x="310" y="17"/>
                </a:cxn>
                <a:cxn ang="0">
                  <a:pos x="324" y="17"/>
                </a:cxn>
                <a:cxn ang="0">
                  <a:pos x="336" y="17"/>
                </a:cxn>
                <a:cxn ang="0">
                  <a:pos x="345" y="16"/>
                </a:cxn>
                <a:cxn ang="0">
                  <a:pos x="351" y="16"/>
                </a:cxn>
                <a:cxn ang="0">
                  <a:pos x="353" y="16"/>
                </a:cxn>
                <a:cxn ang="0">
                  <a:pos x="352" y="17"/>
                </a:cxn>
                <a:cxn ang="0">
                  <a:pos x="349" y="20"/>
                </a:cxn>
                <a:cxn ang="0">
                  <a:pos x="344" y="25"/>
                </a:cxn>
                <a:cxn ang="0">
                  <a:pos x="334" y="31"/>
                </a:cxn>
                <a:cxn ang="0">
                  <a:pos x="323" y="35"/>
                </a:cxn>
                <a:cxn ang="0">
                  <a:pos x="307" y="40"/>
                </a:cxn>
                <a:cxn ang="0">
                  <a:pos x="287" y="41"/>
                </a:cxn>
                <a:cxn ang="0">
                  <a:pos x="263" y="40"/>
                </a:cxn>
                <a:cxn ang="0">
                  <a:pos x="246" y="38"/>
                </a:cxn>
                <a:cxn ang="0">
                  <a:pos x="232" y="36"/>
                </a:cxn>
                <a:cxn ang="0">
                  <a:pos x="219" y="35"/>
                </a:cxn>
                <a:cxn ang="0">
                  <a:pos x="209" y="34"/>
                </a:cxn>
                <a:cxn ang="0">
                  <a:pos x="200" y="34"/>
                </a:cxn>
                <a:cxn ang="0">
                  <a:pos x="189" y="35"/>
                </a:cxn>
                <a:cxn ang="0">
                  <a:pos x="179" y="36"/>
                </a:cxn>
                <a:cxn ang="0">
                  <a:pos x="167" y="40"/>
                </a:cxn>
                <a:cxn ang="0">
                  <a:pos x="147" y="47"/>
                </a:cxn>
                <a:cxn ang="0">
                  <a:pos x="128" y="55"/>
                </a:cxn>
                <a:cxn ang="0">
                  <a:pos x="111" y="63"/>
                </a:cxn>
                <a:cxn ang="0">
                  <a:pos x="97" y="70"/>
                </a:cxn>
                <a:cxn ang="0">
                  <a:pos x="86" y="77"/>
                </a:cxn>
                <a:cxn ang="0">
                  <a:pos x="78" y="83"/>
                </a:cxn>
                <a:cxn ang="0">
                  <a:pos x="73" y="86"/>
                </a:cxn>
                <a:cxn ang="0">
                  <a:pos x="71" y="87"/>
                </a:cxn>
                <a:cxn ang="0">
                  <a:pos x="7" y="152"/>
                </a:cxn>
                <a:cxn ang="0">
                  <a:pos x="0" y="119"/>
                </a:cxn>
              </a:cxnLst>
              <a:rect l="0" t="0" r="r" b="b"/>
              <a:pathLst>
                <a:path w="353" h="152">
                  <a:moveTo>
                    <a:pt x="0" y="119"/>
                  </a:moveTo>
                  <a:lnTo>
                    <a:pt x="56" y="55"/>
                  </a:lnTo>
                  <a:lnTo>
                    <a:pt x="139" y="9"/>
                  </a:lnTo>
                  <a:lnTo>
                    <a:pt x="141" y="9"/>
                  </a:lnTo>
                  <a:lnTo>
                    <a:pt x="146" y="6"/>
                  </a:lnTo>
                  <a:lnTo>
                    <a:pt x="154" y="5"/>
                  </a:lnTo>
                  <a:lnTo>
                    <a:pt x="164" y="3"/>
                  </a:lnTo>
                  <a:lnTo>
                    <a:pt x="173" y="2"/>
                  </a:lnTo>
                  <a:lnTo>
                    <a:pt x="184" y="1"/>
                  </a:lnTo>
                  <a:lnTo>
                    <a:pt x="192" y="0"/>
                  </a:lnTo>
                  <a:lnTo>
                    <a:pt x="199" y="1"/>
                  </a:lnTo>
                  <a:lnTo>
                    <a:pt x="204" y="2"/>
                  </a:lnTo>
                  <a:lnTo>
                    <a:pt x="211" y="4"/>
                  </a:lnTo>
                  <a:lnTo>
                    <a:pt x="219" y="6"/>
                  </a:lnTo>
                  <a:lnTo>
                    <a:pt x="228" y="8"/>
                  </a:lnTo>
                  <a:lnTo>
                    <a:pt x="238" y="10"/>
                  </a:lnTo>
                  <a:lnTo>
                    <a:pt x="248" y="12"/>
                  </a:lnTo>
                  <a:lnTo>
                    <a:pt x="258" y="15"/>
                  </a:lnTo>
                  <a:lnTo>
                    <a:pt x="270" y="16"/>
                  </a:lnTo>
                  <a:lnTo>
                    <a:pt x="283" y="17"/>
                  </a:lnTo>
                  <a:lnTo>
                    <a:pt x="296" y="17"/>
                  </a:lnTo>
                  <a:lnTo>
                    <a:pt x="310" y="17"/>
                  </a:lnTo>
                  <a:lnTo>
                    <a:pt x="324" y="17"/>
                  </a:lnTo>
                  <a:lnTo>
                    <a:pt x="336" y="17"/>
                  </a:lnTo>
                  <a:lnTo>
                    <a:pt x="345" y="16"/>
                  </a:lnTo>
                  <a:lnTo>
                    <a:pt x="351" y="16"/>
                  </a:lnTo>
                  <a:lnTo>
                    <a:pt x="353" y="16"/>
                  </a:lnTo>
                  <a:lnTo>
                    <a:pt x="352" y="17"/>
                  </a:lnTo>
                  <a:lnTo>
                    <a:pt x="349" y="20"/>
                  </a:lnTo>
                  <a:lnTo>
                    <a:pt x="344" y="25"/>
                  </a:lnTo>
                  <a:lnTo>
                    <a:pt x="334" y="31"/>
                  </a:lnTo>
                  <a:lnTo>
                    <a:pt x="323" y="35"/>
                  </a:lnTo>
                  <a:lnTo>
                    <a:pt x="307" y="40"/>
                  </a:lnTo>
                  <a:lnTo>
                    <a:pt x="287" y="41"/>
                  </a:lnTo>
                  <a:lnTo>
                    <a:pt x="263" y="40"/>
                  </a:lnTo>
                  <a:lnTo>
                    <a:pt x="246" y="38"/>
                  </a:lnTo>
                  <a:lnTo>
                    <a:pt x="232" y="36"/>
                  </a:lnTo>
                  <a:lnTo>
                    <a:pt x="219" y="35"/>
                  </a:lnTo>
                  <a:lnTo>
                    <a:pt x="209" y="34"/>
                  </a:lnTo>
                  <a:lnTo>
                    <a:pt x="200" y="34"/>
                  </a:lnTo>
                  <a:lnTo>
                    <a:pt x="189" y="35"/>
                  </a:lnTo>
                  <a:lnTo>
                    <a:pt x="179" y="36"/>
                  </a:lnTo>
                  <a:lnTo>
                    <a:pt x="167" y="40"/>
                  </a:lnTo>
                  <a:lnTo>
                    <a:pt x="147" y="47"/>
                  </a:lnTo>
                  <a:lnTo>
                    <a:pt x="128" y="55"/>
                  </a:lnTo>
                  <a:lnTo>
                    <a:pt x="111" y="63"/>
                  </a:lnTo>
                  <a:lnTo>
                    <a:pt x="97" y="70"/>
                  </a:lnTo>
                  <a:lnTo>
                    <a:pt x="86" y="77"/>
                  </a:lnTo>
                  <a:lnTo>
                    <a:pt x="78" y="83"/>
                  </a:lnTo>
                  <a:lnTo>
                    <a:pt x="73" y="86"/>
                  </a:lnTo>
                  <a:lnTo>
                    <a:pt x="71" y="87"/>
                  </a:lnTo>
                  <a:lnTo>
                    <a:pt x="7" y="152"/>
                  </a:lnTo>
                  <a:lnTo>
                    <a:pt x="0" y="119"/>
                  </a:lnTo>
                  <a:close/>
                </a:path>
              </a:pathLst>
            </a:custGeom>
            <a:solidFill>
              <a:srgbClr val="FFFFFF"/>
            </a:solidFill>
            <a:ln w="9525">
              <a:noFill/>
              <a:round/>
              <a:headEnd/>
              <a:tailEnd/>
            </a:ln>
          </p:spPr>
          <p:txBody>
            <a:bodyPr/>
            <a:lstStyle/>
            <a:p>
              <a:endParaRPr lang="en-US"/>
            </a:p>
          </p:txBody>
        </p:sp>
        <p:sp>
          <p:nvSpPr>
            <p:cNvPr id="1205274" name="Freeform 26"/>
            <p:cNvSpPr>
              <a:spLocks/>
            </p:cNvSpPr>
            <p:nvPr/>
          </p:nvSpPr>
          <p:spPr bwMode="auto">
            <a:xfrm>
              <a:off x="3252" y="1751"/>
              <a:ext cx="268" cy="167"/>
            </a:xfrm>
            <a:custGeom>
              <a:avLst/>
              <a:gdLst/>
              <a:ahLst/>
              <a:cxnLst>
                <a:cxn ang="0">
                  <a:pos x="104" y="148"/>
                </a:cxn>
                <a:cxn ang="0">
                  <a:pos x="181" y="47"/>
                </a:cxn>
                <a:cxn ang="0">
                  <a:pos x="200" y="39"/>
                </a:cxn>
                <a:cxn ang="0">
                  <a:pos x="226" y="26"/>
                </a:cxn>
                <a:cxn ang="0">
                  <a:pos x="250" y="16"/>
                </a:cxn>
                <a:cxn ang="0">
                  <a:pos x="264" y="10"/>
                </a:cxn>
                <a:cxn ang="0">
                  <a:pos x="285" y="4"/>
                </a:cxn>
                <a:cxn ang="0">
                  <a:pos x="313" y="1"/>
                </a:cxn>
                <a:cxn ang="0">
                  <a:pos x="343" y="0"/>
                </a:cxn>
                <a:cxn ang="0">
                  <a:pos x="376" y="4"/>
                </a:cxn>
                <a:cxn ang="0">
                  <a:pos x="426" y="6"/>
                </a:cxn>
                <a:cxn ang="0">
                  <a:pos x="480" y="6"/>
                </a:cxn>
                <a:cxn ang="0">
                  <a:pos x="522" y="3"/>
                </a:cxn>
                <a:cxn ang="0">
                  <a:pos x="535" y="2"/>
                </a:cxn>
                <a:cxn ang="0">
                  <a:pos x="520" y="8"/>
                </a:cxn>
                <a:cxn ang="0">
                  <a:pos x="489" y="18"/>
                </a:cxn>
                <a:cxn ang="0">
                  <a:pos x="460" y="25"/>
                </a:cxn>
                <a:cxn ang="0">
                  <a:pos x="442" y="26"/>
                </a:cxn>
                <a:cxn ang="0">
                  <a:pos x="413" y="29"/>
                </a:cxn>
                <a:cxn ang="0">
                  <a:pos x="374" y="32"/>
                </a:cxn>
                <a:cxn ang="0">
                  <a:pos x="332" y="38"/>
                </a:cxn>
                <a:cxn ang="0">
                  <a:pos x="298" y="44"/>
                </a:cxn>
                <a:cxn ang="0">
                  <a:pos x="275" y="48"/>
                </a:cxn>
                <a:cxn ang="0">
                  <a:pos x="252" y="55"/>
                </a:cxn>
                <a:cxn ang="0">
                  <a:pos x="227" y="68"/>
                </a:cxn>
                <a:cxn ang="0">
                  <a:pos x="201" y="90"/>
                </a:cxn>
                <a:cxn ang="0">
                  <a:pos x="169" y="122"/>
                </a:cxn>
                <a:cxn ang="0">
                  <a:pos x="136" y="158"/>
                </a:cxn>
                <a:cxn ang="0">
                  <a:pos x="110" y="190"/>
                </a:cxn>
                <a:cxn ang="0">
                  <a:pos x="91" y="215"/>
                </a:cxn>
                <a:cxn ang="0">
                  <a:pos x="69" y="248"/>
                </a:cxn>
                <a:cxn ang="0">
                  <a:pos x="49" y="280"/>
                </a:cxn>
                <a:cxn ang="0">
                  <a:pos x="35" y="302"/>
                </a:cxn>
                <a:cxn ang="0">
                  <a:pos x="0" y="334"/>
                </a:cxn>
              </a:cxnLst>
              <a:rect l="0" t="0" r="r" b="b"/>
              <a:pathLst>
                <a:path w="535" h="334">
                  <a:moveTo>
                    <a:pt x="18" y="298"/>
                  </a:moveTo>
                  <a:lnTo>
                    <a:pt x="104" y="148"/>
                  </a:lnTo>
                  <a:lnTo>
                    <a:pt x="179" y="48"/>
                  </a:lnTo>
                  <a:lnTo>
                    <a:pt x="181" y="47"/>
                  </a:lnTo>
                  <a:lnTo>
                    <a:pt x="189" y="44"/>
                  </a:lnTo>
                  <a:lnTo>
                    <a:pt x="200" y="39"/>
                  </a:lnTo>
                  <a:lnTo>
                    <a:pt x="214" y="33"/>
                  </a:lnTo>
                  <a:lnTo>
                    <a:pt x="226" y="26"/>
                  </a:lnTo>
                  <a:lnTo>
                    <a:pt x="239" y="20"/>
                  </a:lnTo>
                  <a:lnTo>
                    <a:pt x="250" y="16"/>
                  </a:lnTo>
                  <a:lnTo>
                    <a:pt x="257" y="12"/>
                  </a:lnTo>
                  <a:lnTo>
                    <a:pt x="264" y="10"/>
                  </a:lnTo>
                  <a:lnTo>
                    <a:pt x="273" y="7"/>
                  </a:lnTo>
                  <a:lnTo>
                    <a:pt x="285" y="4"/>
                  </a:lnTo>
                  <a:lnTo>
                    <a:pt x="299" y="2"/>
                  </a:lnTo>
                  <a:lnTo>
                    <a:pt x="313" y="1"/>
                  </a:lnTo>
                  <a:lnTo>
                    <a:pt x="328" y="0"/>
                  </a:lnTo>
                  <a:lnTo>
                    <a:pt x="343" y="0"/>
                  </a:lnTo>
                  <a:lnTo>
                    <a:pt x="358" y="2"/>
                  </a:lnTo>
                  <a:lnTo>
                    <a:pt x="376" y="4"/>
                  </a:lnTo>
                  <a:lnTo>
                    <a:pt x="399" y="6"/>
                  </a:lnTo>
                  <a:lnTo>
                    <a:pt x="426" y="6"/>
                  </a:lnTo>
                  <a:lnTo>
                    <a:pt x="453" y="6"/>
                  </a:lnTo>
                  <a:lnTo>
                    <a:pt x="480" y="6"/>
                  </a:lnTo>
                  <a:lnTo>
                    <a:pt x="504" y="4"/>
                  </a:lnTo>
                  <a:lnTo>
                    <a:pt x="522" y="3"/>
                  </a:lnTo>
                  <a:lnTo>
                    <a:pt x="533" y="2"/>
                  </a:lnTo>
                  <a:lnTo>
                    <a:pt x="535" y="2"/>
                  </a:lnTo>
                  <a:lnTo>
                    <a:pt x="530" y="4"/>
                  </a:lnTo>
                  <a:lnTo>
                    <a:pt x="520" y="8"/>
                  </a:lnTo>
                  <a:lnTo>
                    <a:pt x="505" y="12"/>
                  </a:lnTo>
                  <a:lnTo>
                    <a:pt x="489" y="18"/>
                  </a:lnTo>
                  <a:lnTo>
                    <a:pt x="474" y="22"/>
                  </a:lnTo>
                  <a:lnTo>
                    <a:pt x="460" y="25"/>
                  </a:lnTo>
                  <a:lnTo>
                    <a:pt x="451" y="26"/>
                  </a:lnTo>
                  <a:lnTo>
                    <a:pt x="442" y="26"/>
                  </a:lnTo>
                  <a:lnTo>
                    <a:pt x="429" y="27"/>
                  </a:lnTo>
                  <a:lnTo>
                    <a:pt x="413" y="29"/>
                  </a:lnTo>
                  <a:lnTo>
                    <a:pt x="394" y="30"/>
                  </a:lnTo>
                  <a:lnTo>
                    <a:pt x="374" y="32"/>
                  </a:lnTo>
                  <a:lnTo>
                    <a:pt x="353" y="34"/>
                  </a:lnTo>
                  <a:lnTo>
                    <a:pt x="332" y="38"/>
                  </a:lnTo>
                  <a:lnTo>
                    <a:pt x="311" y="41"/>
                  </a:lnTo>
                  <a:lnTo>
                    <a:pt x="298" y="44"/>
                  </a:lnTo>
                  <a:lnTo>
                    <a:pt x="286" y="46"/>
                  </a:lnTo>
                  <a:lnTo>
                    <a:pt x="275" y="48"/>
                  </a:lnTo>
                  <a:lnTo>
                    <a:pt x="263" y="50"/>
                  </a:lnTo>
                  <a:lnTo>
                    <a:pt x="252" y="55"/>
                  </a:lnTo>
                  <a:lnTo>
                    <a:pt x="240" y="60"/>
                  </a:lnTo>
                  <a:lnTo>
                    <a:pt x="227" y="68"/>
                  </a:lnTo>
                  <a:lnTo>
                    <a:pt x="215" y="77"/>
                  </a:lnTo>
                  <a:lnTo>
                    <a:pt x="201" y="90"/>
                  </a:lnTo>
                  <a:lnTo>
                    <a:pt x="185" y="105"/>
                  </a:lnTo>
                  <a:lnTo>
                    <a:pt x="169" y="122"/>
                  </a:lnTo>
                  <a:lnTo>
                    <a:pt x="152" y="139"/>
                  </a:lnTo>
                  <a:lnTo>
                    <a:pt x="136" y="158"/>
                  </a:lnTo>
                  <a:lnTo>
                    <a:pt x="122" y="175"/>
                  </a:lnTo>
                  <a:lnTo>
                    <a:pt x="110" y="190"/>
                  </a:lnTo>
                  <a:lnTo>
                    <a:pt x="101" y="203"/>
                  </a:lnTo>
                  <a:lnTo>
                    <a:pt x="91" y="215"/>
                  </a:lnTo>
                  <a:lnTo>
                    <a:pt x="81" y="230"/>
                  </a:lnTo>
                  <a:lnTo>
                    <a:pt x="69" y="248"/>
                  </a:lnTo>
                  <a:lnTo>
                    <a:pt x="58" y="264"/>
                  </a:lnTo>
                  <a:lnTo>
                    <a:pt x="49" y="280"/>
                  </a:lnTo>
                  <a:lnTo>
                    <a:pt x="41" y="292"/>
                  </a:lnTo>
                  <a:lnTo>
                    <a:pt x="35" y="302"/>
                  </a:lnTo>
                  <a:lnTo>
                    <a:pt x="33" y="305"/>
                  </a:lnTo>
                  <a:lnTo>
                    <a:pt x="0" y="334"/>
                  </a:lnTo>
                  <a:lnTo>
                    <a:pt x="18" y="298"/>
                  </a:lnTo>
                  <a:close/>
                </a:path>
              </a:pathLst>
            </a:custGeom>
            <a:solidFill>
              <a:srgbClr val="FFFFFF"/>
            </a:solidFill>
            <a:ln w="9525">
              <a:noFill/>
              <a:round/>
              <a:headEnd/>
              <a:tailEnd/>
            </a:ln>
          </p:spPr>
          <p:txBody>
            <a:bodyPr/>
            <a:lstStyle/>
            <a:p>
              <a:endParaRPr lang="en-US"/>
            </a:p>
          </p:txBody>
        </p:sp>
        <p:sp>
          <p:nvSpPr>
            <p:cNvPr id="1205275" name="Freeform 27"/>
            <p:cNvSpPr>
              <a:spLocks/>
            </p:cNvSpPr>
            <p:nvPr/>
          </p:nvSpPr>
          <p:spPr bwMode="auto">
            <a:xfrm>
              <a:off x="3156" y="1689"/>
              <a:ext cx="77" cy="263"/>
            </a:xfrm>
            <a:custGeom>
              <a:avLst/>
              <a:gdLst/>
              <a:ahLst/>
              <a:cxnLst>
                <a:cxn ang="0">
                  <a:pos x="5" y="11"/>
                </a:cxn>
                <a:cxn ang="0">
                  <a:pos x="17" y="33"/>
                </a:cxn>
                <a:cxn ang="0">
                  <a:pos x="30" y="60"/>
                </a:cxn>
                <a:cxn ang="0">
                  <a:pos x="38" y="95"/>
                </a:cxn>
                <a:cxn ang="0">
                  <a:pos x="40" y="155"/>
                </a:cxn>
                <a:cxn ang="0">
                  <a:pos x="45" y="216"/>
                </a:cxn>
                <a:cxn ang="0">
                  <a:pos x="39" y="264"/>
                </a:cxn>
                <a:cxn ang="0">
                  <a:pos x="33" y="351"/>
                </a:cxn>
                <a:cxn ang="0">
                  <a:pos x="39" y="395"/>
                </a:cxn>
                <a:cxn ang="0">
                  <a:pos x="49" y="419"/>
                </a:cxn>
                <a:cxn ang="0">
                  <a:pos x="61" y="444"/>
                </a:cxn>
                <a:cxn ang="0">
                  <a:pos x="74" y="465"/>
                </a:cxn>
                <a:cxn ang="0">
                  <a:pos x="85" y="479"/>
                </a:cxn>
                <a:cxn ang="0">
                  <a:pos x="99" y="490"/>
                </a:cxn>
                <a:cxn ang="0">
                  <a:pos x="112" y="497"/>
                </a:cxn>
                <a:cxn ang="0">
                  <a:pos x="121" y="502"/>
                </a:cxn>
                <a:cxn ang="0">
                  <a:pos x="154" y="526"/>
                </a:cxn>
                <a:cxn ang="0">
                  <a:pos x="150" y="520"/>
                </a:cxn>
                <a:cxn ang="0">
                  <a:pos x="140" y="508"/>
                </a:cxn>
                <a:cxn ang="0">
                  <a:pos x="129" y="490"/>
                </a:cxn>
                <a:cxn ang="0">
                  <a:pos x="119" y="473"/>
                </a:cxn>
                <a:cxn ang="0">
                  <a:pos x="107" y="450"/>
                </a:cxn>
                <a:cxn ang="0">
                  <a:pos x="92" y="416"/>
                </a:cxn>
                <a:cxn ang="0">
                  <a:pos x="78" y="373"/>
                </a:cxn>
                <a:cxn ang="0">
                  <a:pos x="71" y="322"/>
                </a:cxn>
                <a:cxn ang="0">
                  <a:pos x="77" y="237"/>
                </a:cxn>
                <a:cxn ang="0">
                  <a:pos x="83" y="158"/>
                </a:cxn>
                <a:cxn ang="0">
                  <a:pos x="74" y="100"/>
                </a:cxn>
                <a:cxn ang="0">
                  <a:pos x="64" y="48"/>
                </a:cxn>
                <a:cxn ang="0">
                  <a:pos x="54" y="35"/>
                </a:cxn>
                <a:cxn ang="0">
                  <a:pos x="32" y="20"/>
                </a:cxn>
                <a:cxn ang="0">
                  <a:pos x="10" y="6"/>
                </a:cxn>
                <a:cxn ang="0">
                  <a:pos x="0" y="0"/>
                </a:cxn>
              </a:cxnLst>
              <a:rect l="0" t="0" r="r" b="b"/>
              <a:pathLst>
                <a:path w="154" h="526">
                  <a:moveTo>
                    <a:pt x="0" y="0"/>
                  </a:moveTo>
                  <a:lnTo>
                    <a:pt x="5" y="11"/>
                  </a:lnTo>
                  <a:lnTo>
                    <a:pt x="11" y="21"/>
                  </a:lnTo>
                  <a:lnTo>
                    <a:pt x="17" y="33"/>
                  </a:lnTo>
                  <a:lnTo>
                    <a:pt x="24" y="45"/>
                  </a:lnTo>
                  <a:lnTo>
                    <a:pt x="30" y="60"/>
                  </a:lnTo>
                  <a:lnTo>
                    <a:pt x="34" y="76"/>
                  </a:lnTo>
                  <a:lnTo>
                    <a:pt x="38" y="95"/>
                  </a:lnTo>
                  <a:lnTo>
                    <a:pt x="39" y="115"/>
                  </a:lnTo>
                  <a:lnTo>
                    <a:pt x="40" y="155"/>
                  </a:lnTo>
                  <a:lnTo>
                    <a:pt x="43" y="189"/>
                  </a:lnTo>
                  <a:lnTo>
                    <a:pt x="45" y="216"/>
                  </a:lnTo>
                  <a:lnTo>
                    <a:pt x="44" y="237"/>
                  </a:lnTo>
                  <a:lnTo>
                    <a:pt x="39" y="264"/>
                  </a:lnTo>
                  <a:lnTo>
                    <a:pt x="36" y="307"/>
                  </a:lnTo>
                  <a:lnTo>
                    <a:pt x="33" y="351"/>
                  </a:lnTo>
                  <a:lnTo>
                    <a:pt x="36" y="383"/>
                  </a:lnTo>
                  <a:lnTo>
                    <a:pt x="39" y="395"/>
                  </a:lnTo>
                  <a:lnTo>
                    <a:pt x="44" y="406"/>
                  </a:lnTo>
                  <a:lnTo>
                    <a:pt x="49" y="419"/>
                  </a:lnTo>
                  <a:lnTo>
                    <a:pt x="55" y="431"/>
                  </a:lnTo>
                  <a:lnTo>
                    <a:pt x="61" y="444"/>
                  </a:lnTo>
                  <a:lnTo>
                    <a:pt x="68" y="456"/>
                  </a:lnTo>
                  <a:lnTo>
                    <a:pt x="74" y="465"/>
                  </a:lnTo>
                  <a:lnTo>
                    <a:pt x="79" y="473"/>
                  </a:lnTo>
                  <a:lnTo>
                    <a:pt x="85" y="479"/>
                  </a:lnTo>
                  <a:lnTo>
                    <a:pt x="92" y="484"/>
                  </a:lnTo>
                  <a:lnTo>
                    <a:pt x="99" y="490"/>
                  </a:lnTo>
                  <a:lnTo>
                    <a:pt x="106" y="494"/>
                  </a:lnTo>
                  <a:lnTo>
                    <a:pt x="112" y="497"/>
                  </a:lnTo>
                  <a:lnTo>
                    <a:pt x="117" y="499"/>
                  </a:lnTo>
                  <a:lnTo>
                    <a:pt x="121" y="502"/>
                  </a:lnTo>
                  <a:lnTo>
                    <a:pt x="122" y="502"/>
                  </a:lnTo>
                  <a:lnTo>
                    <a:pt x="154" y="526"/>
                  </a:lnTo>
                  <a:lnTo>
                    <a:pt x="153" y="525"/>
                  </a:lnTo>
                  <a:lnTo>
                    <a:pt x="150" y="520"/>
                  </a:lnTo>
                  <a:lnTo>
                    <a:pt x="146" y="514"/>
                  </a:lnTo>
                  <a:lnTo>
                    <a:pt x="140" y="508"/>
                  </a:lnTo>
                  <a:lnTo>
                    <a:pt x="135" y="498"/>
                  </a:lnTo>
                  <a:lnTo>
                    <a:pt x="129" y="490"/>
                  </a:lnTo>
                  <a:lnTo>
                    <a:pt x="123" y="481"/>
                  </a:lnTo>
                  <a:lnTo>
                    <a:pt x="119" y="473"/>
                  </a:lnTo>
                  <a:lnTo>
                    <a:pt x="113" y="463"/>
                  </a:lnTo>
                  <a:lnTo>
                    <a:pt x="107" y="450"/>
                  </a:lnTo>
                  <a:lnTo>
                    <a:pt x="99" y="435"/>
                  </a:lnTo>
                  <a:lnTo>
                    <a:pt x="92" y="416"/>
                  </a:lnTo>
                  <a:lnTo>
                    <a:pt x="85" y="396"/>
                  </a:lnTo>
                  <a:lnTo>
                    <a:pt x="78" y="373"/>
                  </a:lnTo>
                  <a:lnTo>
                    <a:pt x="74" y="348"/>
                  </a:lnTo>
                  <a:lnTo>
                    <a:pt x="71" y="322"/>
                  </a:lnTo>
                  <a:lnTo>
                    <a:pt x="73" y="289"/>
                  </a:lnTo>
                  <a:lnTo>
                    <a:pt x="77" y="237"/>
                  </a:lnTo>
                  <a:lnTo>
                    <a:pt x="81" y="187"/>
                  </a:lnTo>
                  <a:lnTo>
                    <a:pt x="83" y="158"/>
                  </a:lnTo>
                  <a:lnTo>
                    <a:pt x="81" y="135"/>
                  </a:lnTo>
                  <a:lnTo>
                    <a:pt x="74" y="100"/>
                  </a:lnTo>
                  <a:lnTo>
                    <a:pt x="68" y="67"/>
                  </a:lnTo>
                  <a:lnTo>
                    <a:pt x="64" y="48"/>
                  </a:lnTo>
                  <a:lnTo>
                    <a:pt x="62" y="42"/>
                  </a:lnTo>
                  <a:lnTo>
                    <a:pt x="54" y="35"/>
                  </a:lnTo>
                  <a:lnTo>
                    <a:pt x="44" y="28"/>
                  </a:lnTo>
                  <a:lnTo>
                    <a:pt x="32" y="20"/>
                  </a:lnTo>
                  <a:lnTo>
                    <a:pt x="21" y="12"/>
                  </a:lnTo>
                  <a:lnTo>
                    <a:pt x="10" y="6"/>
                  </a:lnTo>
                  <a:lnTo>
                    <a:pt x="2" y="2"/>
                  </a:lnTo>
                  <a:lnTo>
                    <a:pt x="0" y="0"/>
                  </a:lnTo>
                  <a:close/>
                </a:path>
              </a:pathLst>
            </a:custGeom>
            <a:solidFill>
              <a:srgbClr val="FFFFFF"/>
            </a:solidFill>
            <a:ln w="9525">
              <a:noFill/>
              <a:round/>
              <a:headEnd/>
              <a:tailEnd/>
            </a:ln>
          </p:spPr>
          <p:txBody>
            <a:bodyPr/>
            <a:lstStyle/>
            <a:p>
              <a:endParaRPr lang="en-US"/>
            </a:p>
          </p:txBody>
        </p:sp>
        <p:sp>
          <p:nvSpPr>
            <p:cNvPr id="1205276" name="Freeform 28"/>
            <p:cNvSpPr>
              <a:spLocks/>
            </p:cNvSpPr>
            <p:nvPr/>
          </p:nvSpPr>
          <p:spPr bwMode="auto">
            <a:xfrm>
              <a:off x="3085" y="1612"/>
              <a:ext cx="473" cy="534"/>
            </a:xfrm>
            <a:custGeom>
              <a:avLst/>
              <a:gdLst/>
              <a:ahLst/>
              <a:cxnLst>
                <a:cxn ang="0">
                  <a:pos x="188" y="1000"/>
                </a:cxn>
                <a:cxn ang="0">
                  <a:pos x="83" y="1006"/>
                </a:cxn>
                <a:cxn ang="0">
                  <a:pos x="301" y="573"/>
                </a:cxn>
                <a:cxn ang="0">
                  <a:pos x="302" y="447"/>
                </a:cxn>
                <a:cxn ang="0">
                  <a:pos x="346" y="407"/>
                </a:cxn>
                <a:cxn ang="0">
                  <a:pos x="263" y="262"/>
                </a:cxn>
                <a:cxn ang="0">
                  <a:pos x="139" y="152"/>
                </a:cxn>
                <a:cxn ang="0">
                  <a:pos x="197" y="471"/>
                </a:cxn>
                <a:cxn ang="0">
                  <a:pos x="270" y="657"/>
                </a:cxn>
                <a:cxn ang="0">
                  <a:pos x="171" y="565"/>
                </a:cxn>
                <a:cxn ang="0">
                  <a:pos x="172" y="272"/>
                </a:cxn>
                <a:cxn ang="0">
                  <a:pos x="121" y="157"/>
                </a:cxn>
                <a:cxn ang="0">
                  <a:pos x="0" y="0"/>
                </a:cxn>
                <a:cxn ang="0">
                  <a:pos x="176" y="137"/>
                </a:cxn>
                <a:cxn ang="0">
                  <a:pos x="340" y="292"/>
                </a:cxn>
                <a:cxn ang="0">
                  <a:pos x="347" y="561"/>
                </a:cxn>
                <a:cxn ang="0">
                  <a:pos x="472" y="365"/>
                </a:cxn>
                <a:cxn ang="0">
                  <a:pos x="676" y="272"/>
                </a:cxn>
                <a:cxn ang="0">
                  <a:pos x="774" y="270"/>
                </a:cxn>
                <a:cxn ang="0">
                  <a:pos x="877" y="263"/>
                </a:cxn>
                <a:cxn ang="0">
                  <a:pos x="946" y="243"/>
                </a:cxn>
                <a:cxn ang="0">
                  <a:pos x="819" y="408"/>
                </a:cxn>
                <a:cxn ang="0">
                  <a:pos x="575" y="469"/>
                </a:cxn>
                <a:cxn ang="0">
                  <a:pos x="417" y="528"/>
                </a:cxn>
                <a:cxn ang="0">
                  <a:pos x="565" y="388"/>
                </a:cxn>
                <a:cxn ang="0">
                  <a:pos x="682" y="348"/>
                </a:cxn>
                <a:cxn ang="0">
                  <a:pos x="535" y="433"/>
                </a:cxn>
                <a:cxn ang="0">
                  <a:pos x="535" y="454"/>
                </a:cxn>
                <a:cxn ang="0">
                  <a:pos x="742" y="400"/>
                </a:cxn>
                <a:cxn ang="0">
                  <a:pos x="883" y="343"/>
                </a:cxn>
                <a:cxn ang="0">
                  <a:pos x="852" y="288"/>
                </a:cxn>
                <a:cxn ang="0">
                  <a:pos x="633" y="294"/>
                </a:cxn>
                <a:cxn ang="0">
                  <a:pos x="455" y="425"/>
                </a:cxn>
                <a:cxn ang="0">
                  <a:pos x="339" y="630"/>
                </a:cxn>
                <a:cxn ang="0">
                  <a:pos x="332" y="776"/>
                </a:cxn>
                <a:cxn ang="0">
                  <a:pos x="448" y="755"/>
                </a:cxn>
                <a:cxn ang="0">
                  <a:pos x="591" y="723"/>
                </a:cxn>
                <a:cxn ang="0">
                  <a:pos x="582" y="674"/>
                </a:cxn>
                <a:cxn ang="0">
                  <a:pos x="424" y="680"/>
                </a:cxn>
                <a:cxn ang="0">
                  <a:pos x="391" y="673"/>
                </a:cxn>
                <a:cxn ang="0">
                  <a:pos x="522" y="641"/>
                </a:cxn>
                <a:cxn ang="0">
                  <a:pos x="630" y="653"/>
                </a:cxn>
                <a:cxn ang="0">
                  <a:pos x="710" y="560"/>
                </a:cxn>
                <a:cxn ang="0">
                  <a:pos x="663" y="705"/>
                </a:cxn>
                <a:cxn ang="0">
                  <a:pos x="501" y="774"/>
                </a:cxn>
                <a:cxn ang="0">
                  <a:pos x="315" y="818"/>
                </a:cxn>
                <a:cxn ang="0">
                  <a:pos x="335" y="978"/>
                </a:cxn>
                <a:cxn ang="0">
                  <a:pos x="457" y="987"/>
                </a:cxn>
                <a:cxn ang="0">
                  <a:pos x="630" y="1015"/>
                </a:cxn>
                <a:cxn ang="0">
                  <a:pos x="691" y="1055"/>
                </a:cxn>
                <a:cxn ang="0">
                  <a:pos x="550" y="1019"/>
                </a:cxn>
                <a:cxn ang="0">
                  <a:pos x="377" y="1000"/>
                </a:cxn>
                <a:cxn ang="0">
                  <a:pos x="302" y="1033"/>
                </a:cxn>
                <a:cxn ang="0">
                  <a:pos x="399" y="1046"/>
                </a:cxn>
                <a:cxn ang="0">
                  <a:pos x="346" y="1052"/>
                </a:cxn>
                <a:cxn ang="0">
                  <a:pos x="190" y="1049"/>
                </a:cxn>
                <a:cxn ang="0">
                  <a:pos x="221" y="1025"/>
                </a:cxn>
              </a:cxnLst>
              <a:rect l="0" t="0" r="r" b="b"/>
              <a:pathLst>
                <a:path w="946" h="1068">
                  <a:moveTo>
                    <a:pt x="266" y="1001"/>
                  </a:moveTo>
                  <a:lnTo>
                    <a:pt x="259" y="1000"/>
                  </a:lnTo>
                  <a:lnTo>
                    <a:pt x="250" y="1000"/>
                  </a:lnTo>
                  <a:lnTo>
                    <a:pt x="240" y="1000"/>
                  </a:lnTo>
                  <a:lnTo>
                    <a:pt x="228" y="1000"/>
                  </a:lnTo>
                  <a:lnTo>
                    <a:pt x="216" y="1000"/>
                  </a:lnTo>
                  <a:lnTo>
                    <a:pt x="202" y="1000"/>
                  </a:lnTo>
                  <a:lnTo>
                    <a:pt x="188" y="1000"/>
                  </a:lnTo>
                  <a:lnTo>
                    <a:pt x="174" y="1001"/>
                  </a:lnTo>
                  <a:lnTo>
                    <a:pt x="159" y="1001"/>
                  </a:lnTo>
                  <a:lnTo>
                    <a:pt x="145" y="1003"/>
                  </a:lnTo>
                  <a:lnTo>
                    <a:pt x="131" y="1004"/>
                  </a:lnTo>
                  <a:lnTo>
                    <a:pt x="118" y="1004"/>
                  </a:lnTo>
                  <a:lnTo>
                    <a:pt x="105" y="1005"/>
                  </a:lnTo>
                  <a:lnTo>
                    <a:pt x="93" y="1006"/>
                  </a:lnTo>
                  <a:lnTo>
                    <a:pt x="83" y="1006"/>
                  </a:lnTo>
                  <a:lnTo>
                    <a:pt x="74" y="1007"/>
                  </a:lnTo>
                  <a:lnTo>
                    <a:pt x="66" y="989"/>
                  </a:lnTo>
                  <a:lnTo>
                    <a:pt x="266" y="977"/>
                  </a:lnTo>
                  <a:lnTo>
                    <a:pt x="267" y="897"/>
                  </a:lnTo>
                  <a:lnTo>
                    <a:pt x="275" y="816"/>
                  </a:lnTo>
                  <a:lnTo>
                    <a:pt x="286" y="735"/>
                  </a:lnTo>
                  <a:lnTo>
                    <a:pt x="296" y="653"/>
                  </a:lnTo>
                  <a:lnTo>
                    <a:pt x="301" y="573"/>
                  </a:lnTo>
                  <a:lnTo>
                    <a:pt x="296" y="492"/>
                  </a:lnTo>
                  <a:lnTo>
                    <a:pt x="279" y="411"/>
                  </a:lnTo>
                  <a:lnTo>
                    <a:pt x="244" y="332"/>
                  </a:lnTo>
                  <a:lnTo>
                    <a:pt x="245" y="328"/>
                  </a:lnTo>
                  <a:lnTo>
                    <a:pt x="263" y="349"/>
                  </a:lnTo>
                  <a:lnTo>
                    <a:pt x="278" y="378"/>
                  </a:lnTo>
                  <a:lnTo>
                    <a:pt x="292" y="413"/>
                  </a:lnTo>
                  <a:lnTo>
                    <a:pt x="302" y="447"/>
                  </a:lnTo>
                  <a:lnTo>
                    <a:pt x="310" y="482"/>
                  </a:lnTo>
                  <a:lnTo>
                    <a:pt x="317" y="511"/>
                  </a:lnTo>
                  <a:lnTo>
                    <a:pt x="320" y="532"/>
                  </a:lnTo>
                  <a:lnTo>
                    <a:pt x="322" y="543"/>
                  </a:lnTo>
                  <a:lnTo>
                    <a:pt x="333" y="509"/>
                  </a:lnTo>
                  <a:lnTo>
                    <a:pt x="339" y="476"/>
                  </a:lnTo>
                  <a:lnTo>
                    <a:pt x="342" y="441"/>
                  </a:lnTo>
                  <a:lnTo>
                    <a:pt x="346" y="407"/>
                  </a:lnTo>
                  <a:lnTo>
                    <a:pt x="339" y="386"/>
                  </a:lnTo>
                  <a:lnTo>
                    <a:pt x="330" y="366"/>
                  </a:lnTo>
                  <a:lnTo>
                    <a:pt x="320" y="348"/>
                  </a:lnTo>
                  <a:lnTo>
                    <a:pt x="311" y="330"/>
                  </a:lnTo>
                  <a:lnTo>
                    <a:pt x="300" y="311"/>
                  </a:lnTo>
                  <a:lnTo>
                    <a:pt x="288" y="294"/>
                  </a:lnTo>
                  <a:lnTo>
                    <a:pt x="275" y="278"/>
                  </a:lnTo>
                  <a:lnTo>
                    <a:pt x="263" y="262"/>
                  </a:lnTo>
                  <a:lnTo>
                    <a:pt x="249" y="245"/>
                  </a:lnTo>
                  <a:lnTo>
                    <a:pt x="235" y="230"/>
                  </a:lnTo>
                  <a:lnTo>
                    <a:pt x="220" y="217"/>
                  </a:lnTo>
                  <a:lnTo>
                    <a:pt x="205" y="203"/>
                  </a:lnTo>
                  <a:lnTo>
                    <a:pt x="189" y="189"/>
                  </a:lnTo>
                  <a:lnTo>
                    <a:pt x="173" y="176"/>
                  </a:lnTo>
                  <a:lnTo>
                    <a:pt x="157" y="164"/>
                  </a:lnTo>
                  <a:lnTo>
                    <a:pt x="139" y="152"/>
                  </a:lnTo>
                  <a:lnTo>
                    <a:pt x="160" y="189"/>
                  </a:lnTo>
                  <a:lnTo>
                    <a:pt x="177" y="228"/>
                  </a:lnTo>
                  <a:lnTo>
                    <a:pt x="189" y="269"/>
                  </a:lnTo>
                  <a:lnTo>
                    <a:pt x="198" y="309"/>
                  </a:lnTo>
                  <a:lnTo>
                    <a:pt x="203" y="350"/>
                  </a:lnTo>
                  <a:lnTo>
                    <a:pt x="204" y="392"/>
                  </a:lnTo>
                  <a:lnTo>
                    <a:pt x="202" y="432"/>
                  </a:lnTo>
                  <a:lnTo>
                    <a:pt x="197" y="471"/>
                  </a:lnTo>
                  <a:lnTo>
                    <a:pt x="196" y="498"/>
                  </a:lnTo>
                  <a:lnTo>
                    <a:pt x="196" y="524"/>
                  </a:lnTo>
                  <a:lnTo>
                    <a:pt x="199" y="549"/>
                  </a:lnTo>
                  <a:lnTo>
                    <a:pt x="205" y="573"/>
                  </a:lnTo>
                  <a:lnTo>
                    <a:pt x="214" y="596"/>
                  </a:lnTo>
                  <a:lnTo>
                    <a:pt x="228" y="618"/>
                  </a:lnTo>
                  <a:lnTo>
                    <a:pt x="247" y="638"/>
                  </a:lnTo>
                  <a:lnTo>
                    <a:pt x="270" y="657"/>
                  </a:lnTo>
                  <a:lnTo>
                    <a:pt x="251" y="655"/>
                  </a:lnTo>
                  <a:lnTo>
                    <a:pt x="235" y="648"/>
                  </a:lnTo>
                  <a:lnTo>
                    <a:pt x="221" y="638"/>
                  </a:lnTo>
                  <a:lnTo>
                    <a:pt x="209" y="626"/>
                  </a:lnTo>
                  <a:lnTo>
                    <a:pt x="197" y="612"/>
                  </a:lnTo>
                  <a:lnTo>
                    <a:pt x="188" y="597"/>
                  </a:lnTo>
                  <a:lnTo>
                    <a:pt x="179" y="581"/>
                  </a:lnTo>
                  <a:lnTo>
                    <a:pt x="171" y="565"/>
                  </a:lnTo>
                  <a:lnTo>
                    <a:pt x="161" y="529"/>
                  </a:lnTo>
                  <a:lnTo>
                    <a:pt x="161" y="492"/>
                  </a:lnTo>
                  <a:lnTo>
                    <a:pt x="165" y="456"/>
                  </a:lnTo>
                  <a:lnTo>
                    <a:pt x="172" y="419"/>
                  </a:lnTo>
                  <a:lnTo>
                    <a:pt x="179" y="383"/>
                  </a:lnTo>
                  <a:lnTo>
                    <a:pt x="182" y="347"/>
                  </a:lnTo>
                  <a:lnTo>
                    <a:pt x="181" y="309"/>
                  </a:lnTo>
                  <a:lnTo>
                    <a:pt x="172" y="272"/>
                  </a:lnTo>
                  <a:lnTo>
                    <a:pt x="166" y="257"/>
                  </a:lnTo>
                  <a:lnTo>
                    <a:pt x="161" y="242"/>
                  </a:lnTo>
                  <a:lnTo>
                    <a:pt x="156" y="227"/>
                  </a:lnTo>
                  <a:lnTo>
                    <a:pt x="149" y="212"/>
                  </a:lnTo>
                  <a:lnTo>
                    <a:pt x="143" y="198"/>
                  </a:lnTo>
                  <a:lnTo>
                    <a:pt x="136" y="184"/>
                  </a:lnTo>
                  <a:lnTo>
                    <a:pt x="129" y="171"/>
                  </a:lnTo>
                  <a:lnTo>
                    <a:pt x="121" y="157"/>
                  </a:lnTo>
                  <a:lnTo>
                    <a:pt x="108" y="137"/>
                  </a:lnTo>
                  <a:lnTo>
                    <a:pt x="92" y="115"/>
                  </a:lnTo>
                  <a:lnTo>
                    <a:pt x="73" y="91"/>
                  </a:lnTo>
                  <a:lnTo>
                    <a:pt x="53" y="66"/>
                  </a:lnTo>
                  <a:lnTo>
                    <a:pt x="33" y="44"/>
                  </a:lnTo>
                  <a:lnTo>
                    <a:pt x="17" y="23"/>
                  </a:lnTo>
                  <a:lnTo>
                    <a:pt x="6" y="8"/>
                  </a:lnTo>
                  <a:lnTo>
                    <a:pt x="0" y="0"/>
                  </a:lnTo>
                  <a:lnTo>
                    <a:pt x="14" y="9"/>
                  </a:lnTo>
                  <a:lnTo>
                    <a:pt x="33" y="24"/>
                  </a:lnTo>
                  <a:lnTo>
                    <a:pt x="59" y="44"/>
                  </a:lnTo>
                  <a:lnTo>
                    <a:pt x="85" y="66"/>
                  </a:lnTo>
                  <a:lnTo>
                    <a:pt x="112" y="88"/>
                  </a:lnTo>
                  <a:lnTo>
                    <a:pt x="138" y="108"/>
                  </a:lnTo>
                  <a:lnTo>
                    <a:pt x="160" y="126"/>
                  </a:lnTo>
                  <a:lnTo>
                    <a:pt x="176" y="137"/>
                  </a:lnTo>
                  <a:lnTo>
                    <a:pt x="201" y="153"/>
                  </a:lnTo>
                  <a:lnTo>
                    <a:pt x="224" y="171"/>
                  </a:lnTo>
                  <a:lnTo>
                    <a:pt x="247" y="188"/>
                  </a:lnTo>
                  <a:lnTo>
                    <a:pt x="269" y="205"/>
                  </a:lnTo>
                  <a:lnTo>
                    <a:pt x="288" y="225"/>
                  </a:lnTo>
                  <a:lnTo>
                    <a:pt x="308" y="245"/>
                  </a:lnTo>
                  <a:lnTo>
                    <a:pt x="325" y="267"/>
                  </a:lnTo>
                  <a:lnTo>
                    <a:pt x="340" y="292"/>
                  </a:lnTo>
                  <a:lnTo>
                    <a:pt x="357" y="325"/>
                  </a:lnTo>
                  <a:lnTo>
                    <a:pt x="368" y="358"/>
                  </a:lnTo>
                  <a:lnTo>
                    <a:pt x="371" y="392"/>
                  </a:lnTo>
                  <a:lnTo>
                    <a:pt x="371" y="426"/>
                  </a:lnTo>
                  <a:lnTo>
                    <a:pt x="366" y="461"/>
                  </a:lnTo>
                  <a:lnTo>
                    <a:pt x="361" y="494"/>
                  </a:lnTo>
                  <a:lnTo>
                    <a:pt x="354" y="528"/>
                  </a:lnTo>
                  <a:lnTo>
                    <a:pt x="347" y="561"/>
                  </a:lnTo>
                  <a:lnTo>
                    <a:pt x="361" y="535"/>
                  </a:lnTo>
                  <a:lnTo>
                    <a:pt x="375" y="509"/>
                  </a:lnTo>
                  <a:lnTo>
                    <a:pt x="388" y="483"/>
                  </a:lnTo>
                  <a:lnTo>
                    <a:pt x="403" y="458"/>
                  </a:lnTo>
                  <a:lnTo>
                    <a:pt x="419" y="433"/>
                  </a:lnTo>
                  <a:lnTo>
                    <a:pt x="437" y="409"/>
                  </a:lnTo>
                  <a:lnTo>
                    <a:pt x="454" y="387"/>
                  </a:lnTo>
                  <a:lnTo>
                    <a:pt x="472" y="365"/>
                  </a:lnTo>
                  <a:lnTo>
                    <a:pt x="493" y="346"/>
                  </a:lnTo>
                  <a:lnTo>
                    <a:pt x="514" y="328"/>
                  </a:lnTo>
                  <a:lnTo>
                    <a:pt x="537" y="312"/>
                  </a:lnTo>
                  <a:lnTo>
                    <a:pt x="561" y="298"/>
                  </a:lnTo>
                  <a:lnTo>
                    <a:pt x="587" y="288"/>
                  </a:lnTo>
                  <a:lnTo>
                    <a:pt x="615" y="279"/>
                  </a:lnTo>
                  <a:lnTo>
                    <a:pt x="644" y="274"/>
                  </a:lnTo>
                  <a:lnTo>
                    <a:pt x="676" y="272"/>
                  </a:lnTo>
                  <a:lnTo>
                    <a:pt x="689" y="272"/>
                  </a:lnTo>
                  <a:lnTo>
                    <a:pt x="701" y="272"/>
                  </a:lnTo>
                  <a:lnTo>
                    <a:pt x="713" y="272"/>
                  </a:lnTo>
                  <a:lnTo>
                    <a:pt x="726" y="271"/>
                  </a:lnTo>
                  <a:lnTo>
                    <a:pt x="737" y="271"/>
                  </a:lnTo>
                  <a:lnTo>
                    <a:pt x="750" y="271"/>
                  </a:lnTo>
                  <a:lnTo>
                    <a:pt x="762" y="270"/>
                  </a:lnTo>
                  <a:lnTo>
                    <a:pt x="774" y="270"/>
                  </a:lnTo>
                  <a:lnTo>
                    <a:pt x="787" y="269"/>
                  </a:lnTo>
                  <a:lnTo>
                    <a:pt x="800" y="269"/>
                  </a:lnTo>
                  <a:lnTo>
                    <a:pt x="812" y="267"/>
                  </a:lnTo>
                  <a:lnTo>
                    <a:pt x="825" y="266"/>
                  </a:lnTo>
                  <a:lnTo>
                    <a:pt x="838" y="266"/>
                  </a:lnTo>
                  <a:lnTo>
                    <a:pt x="850" y="265"/>
                  </a:lnTo>
                  <a:lnTo>
                    <a:pt x="863" y="264"/>
                  </a:lnTo>
                  <a:lnTo>
                    <a:pt x="877" y="263"/>
                  </a:lnTo>
                  <a:lnTo>
                    <a:pt x="886" y="262"/>
                  </a:lnTo>
                  <a:lnTo>
                    <a:pt x="894" y="262"/>
                  </a:lnTo>
                  <a:lnTo>
                    <a:pt x="902" y="260"/>
                  </a:lnTo>
                  <a:lnTo>
                    <a:pt x="908" y="259"/>
                  </a:lnTo>
                  <a:lnTo>
                    <a:pt x="916" y="258"/>
                  </a:lnTo>
                  <a:lnTo>
                    <a:pt x="924" y="255"/>
                  </a:lnTo>
                  <a:lnTo>
                    <a:pt x="933" y="250"/>
                  </a:lnTo>
                  <a:lnTo>
                    <a:pt x="946" y="243"/>
                  </a:lnTo>
                  <a:lnTo>
                    <a:pt x="941" y="259"/>
                  </a:lnTo>
                  <a:lnTo>
                    <a:pt x="935" y="287"/>
                  </a:lnTo>
                  <a:lnTo>
                    <a:pt x="924" y="317"/>
                  </a:lnTo>
                  <a:lnTo>
                    <a:pt x="914" y="338"/>
                  </a:lnTo>
                  <a:lnTo>
                    <a:pt x="893" y="361"/>
                  </a:lnTo>
                  <a:lnTo>
                    <a:pt x="871" y="379"/>
                  </a:lnTo>
                  <a:lnTo>
                    <a:pt x="846" y="395"/>
                  </a:lnTo>
                  <a:lnTo>
                    <a:pt x="819" y="408"/>
                  </a:lnTo>
                  <a:lnTo>
                    <a:pt x="792" y="418"/>
                  </a:lnTo>
                  <a:lnTo>
                    <a:pt x="762" y="428"/>
                  </a:lnTo>
                  <a:lnTo>
                    <a:pt x="732" y="434"/>
                  </a:lnTo>
                  <a:lnTo>
                    <a:pt x="701" y="441"/>
                  </a:lnTo>
                  <a:lnTo>
                    <a:pt x="668" y="447"/>
                  </a:lnTo>
                  <a:lnTo>
                    <a:pt x="637" y="454"/>
                  </a:lnTo>
                  <a:lnTo>
                    <a:pt x="606" y="461"/>
                  </a:lnTo>
                  <a:lnTo>
                    <a:pt x="575" y="469"/>
                  </a:lnTo>
                  <a:lnTo>
                    <a:pt x="545" y="478"/>
                  </a:lnTo>
                  <a:lnTo>
                    <a:pt x="515" y="490"/>
                  </a:lnTo>
                  <a:lnTo>
                    <a:pt x="487" y="504"/>
                  </a:lnTo>
                  <a:lnTo>
                    <a:pt x="461" y="521"/>
                  </a:lnTo>
                  <a:lnTo>
                    <a:pt x="408" y="555"/>
                  </a:lnTo>
                  <a:lnTo>
                    <a:pt x="408" y="550"/>
                  </a:lnTo>
                  <a:lnTo>
                    <a:pt x="410" y="539"/>
                  </a:lnTo>
                  <a:lnTo>
                    <a:pt x="417" y="528"/>
                  </a:lnTo>
                  <a:lnTo>
                    <a:pt x="428" y="513"/>
                  </a:lnTo>
                  <a:lnTo>
                    <a:pt x="440" y="497"/>
                  </a:lnTo>
                  <a:lnTo>
                    <a:pt x="455" y="479"/>
                  </a:lnTo>
                  <a:lnTo>
                    <a:pt x="474" y="461"/>
                  </a:lnTo>
                  <a:lnTo>
                    <a:pt x="493" y="441"/>
                  </a:lnTo>
                  <a:lnTo>
                    <a:pt x="516" y="423"/>
                  </a:lnTo>
                  <a:lnTo>
                    <a:pt x="539" y="406"/>
                  </a:lnTo>
                  <a:lnTo>
                    <a:pt x="565" y="388"/>
                  </a:lnTo>
                  <a:lnTo>
                    <a:pt x="591" y="373"/>
                  </a:lnTo>
                  <a:lnTo>
                    <a:pt x="618" y="361"/>
                  </a:lnTo>
                  <a:lnTo>
                    <a:pt x="646" y="350"/>
                  </a:lnTo>
                  <a:lnTo>
                    <a:pt x="674" y="343"/>
                  </a:lnTo>
                  <a:lnTo>
                    <a:pt x="703" y="340"/>
                  </a:lnTo>
                  <a:lnTo>
                    <a:pt x="701" y="341"/>
                  </a:lnTo>
                  <a:lnTo>
                    <a:pt x="694" y="343"/>
                  </a:lnTo>
                  <a:lnTo>
                    <a:pt x="682" y="348"/>
                  </a:lnTo>
                  <a:lnTo>
                    <a:pt x="667" y="354"/>
                  </a:lnTo>
                  <a:lnTo>
                    <a:pt x="649" y="362"/>
                  </a:lnTo>
                  <a:lnTo>
                    <a:pt x="630" y="370"/>
                  </a:lnTo>
                  <a:lnTo>
                    <a:pt x="611" y="380"/>
                  </a:lnTo>
                  <a:lnTo>
                    <a:pt x="592" y="391"/>
                  </a:lnTo>
                  <a:lnTo>
                    <a:pt x="574" y="403"/>
                  </a:lnTo>
                  <a:lnTo>
                    <a:pt x="554" y="417"/>
                  </a:lnTo>
                  <a:lnTo>
                    <a:pt x="535" y="433"/>
                  </a:lnTo>
                  <a:lnTo>
                    <a:pt x="515" y="448"/>
                  </a:lnTo>
                  <a:lnTo>
                    <a:pt x="498" y="463"/>
                  </a:lnTo>
                  <a:lnTo>
                    <a:pt x="484" y="475"/>
                  </a:lnTo>
                  <a:lnTo>
                    <a:pt x="475" y="483"/>
                  </a:lnTo>
                  <a:lnTo>
                    <a:pt x="471" y="485"/>
                  </a:lnTo>
                  <a:lnTo>
                    <a:pt x="489" y="476"/>
                  </a:lnTo>
                  <a:lnTo>
                    <a:pt x="510" y="466"/>
                  </a:lnTo>
                  <a:lnTo>
                    <a:pt x="535" y="454"/>
                  </a:lnTo>
                  <a:lnTo>
                    <a:pt x="560" y="444"/>
                  </a:lnTo>
                  <a:lnTo>
                    <a:pt x="585" y="433"/>
                  </a:lnTo>
                  <a:lnTo>
                    <a:pt x="611" y="424"/>
                  </a:lnTo>
                  <a:lnTo>
                    <a:pt x="635" y="417"/>
                  </a:lnTo>
                  <a:lnTo>
                    <a:pt x="655" y="413"/>
                  </a:lnTo>
                  <a:lnTo>
                    <a:pt x="687" y="408"/>
                  </a:lnTo>
                  <a:lnTo>
                    <a:pt x="716" y="405"/>
                  </a:lnTo>
                  <a:lnTo>
                    <a:pt x="742" y="400"/>
                  </a:lnTo>
                  <a:lnTo>
                    <a:pt x="766" y="395"/>
                  </a:lnTo>
                  <a:lnTo>
                    <a:pt x="788" y="391"/>
                  </a:lnTo>
                  <a:lnTo>
                    <a:pt x="808" y="385"/>
                  </a:lnTo>
                  <a:lnTo>
                    <a:pt x="825" y="378"/>
                  </a:lnTo>
                  <a:lnTo>
                    <a:pt x="842" y="371"/>
                  </a:lnTo>
                  <a:lnTo>
                    <a:pt x="856" y="363"/>
                  </a:lnTo>
                  <a:lnTo>
                    <a:pt x="870" y="354"/>
                  </a:lnTo>
                  <a:lnTo>
                    <a:pt x="883" y="343"/>
                  </a:lnTo>
                  <a:lnTo>
                    <a:pt x="893" y="332"/>
                  </a:lnTo>
                  <a:lnTo>
                    <a:pt x="903" y="318"/>
                  </a:lnTo>
                  <a:lnTo>
                    <a:pt x="914" y="303"/>
                  </a:lnTo>
                  <a:lnTo>
                    <a:pt x="923" y="287"/>
                  </a:lnTo>
                  <a:lnTo>
                    <a:pt x="932" y="267"/>
                  </a:lnTo>
                  <a:lnTo>
                    <a:pt x="906" y="277"/>
                  </a:lnTo>
                  <a:lnTo>
                    <a:pt x="879" y="284"/>
                  </a:lnTo>
                  <a:lnTo>
                    <a:pt x="852" y="288"/>
                  </a:lnTo>
                  <a:lnTo>
                    <a:pt x="824" y="289"/>
                  </a:lnTo>
                  <a:lnTo>
                    <a:pt x="796" y="290"/>
                  </a:lnTo>
                  <a:lnTo>
                    <a:pt x="769" y="290"/>
                  </a:lnTo>
                  <a:lnTo>
                    <a:pt x="741" y="289"/>
                  </a:lnTo>
                  <a:lnTo>
                    <a:pt x="713" y="289"/>
                  </a:lnTo>
                  <a:lnTo>
                    <a:pt x="686" y="289"/>
                  </a:lnTo>
                  <a:lnTo>
                    <a:pt x="659" y="292"/>
                  </a:lnTo>
                  <a:lnTo>
                    <a:pt x="633" y="294"/>
                  </a:lnTo>
                  <a:lnTo>
                    <a:pt x="606" y="300"/>
                  </a:lnTo>
                  <a:lnTo>
                    <a:pt x="580" y="308"/>
                  </a:lnTo>
                  <a:lnTo>
                    <a:pt x="554" y="319"/>
                  </a:lnTo>
                  <a:lnTo>
                    <a:pt x="530" y="334"/>
                  </a:lnTo>
                  <a:lnTo>
                    <a:pt x="506" y="354"/>
                  </a:lnTo>
                  <a:lnTo>
                    <a:pt x="489" y="378"/>
                  </a:lnTo>
                  <a:lnTo>
                    <a:pt x="472" y="401"/>
                  </a:lnTo>
                  <a:lnTo>
                    <a:pt x="455" y="425"/>
                  </a:lnTo>
                  <a:lnTo>
                    <a:pt x="439" y="448"/>
                  </a:lnTo>
                  <a:lnTo>
                    <a:pt x="423" y="473"/>
                  </a:lnTo>
                  <a:lnTo>
                    <a:pt x="407" y="497"/>
                  </a:lnTo>
                  <a:lnTo>
                    <a:pt x="392" y="521"/>
                  </a:lnTo>
                  <a:lnTo>
                    <a:pt x="378" y="546"/>
                  </a:lnTo>
                  <a:lnTo>
                    <a:pt x="364" y="574"/>
                  </a:lnTo>
                  <a:lnTo>
                    <a:pt x="351" y="602"/>
                  </a:lnTo>
                  <a:lnTo>
                    <a:pt x="339" y="630"/>
                  </a:lnTo>
                  <a:lnTo>
                    <a:pt x="327" y="662"/>
                  </a:lnTo>
                  <a:lnTo>
                    <a:pt x="318" y="695"/>
                  </a:lnTo>
                  <a:lnTo>
                    <a:pt x="309" y="730"/>
                  </a:lnTo>
                  <a:lnTo>
                    <a:pt x="301" y="766"/>
                  </a:lnTo>
                  <a:lnTo>
                    <a:pt x="294" y="806"/>
                  </a:lnTo>
                  <a:lnTo>
                    <a:pt x="305" y="794"/>
                  </a:lnTo>
                  <a:lnTo>
                    <a:pt x="318" y="784"/>
                  </a:lnTo>
                  <a:lnTo>
                    <a:pt x="332" y="776"/>
                  </a:lnTo>
                  <a:lnTo>
                    <a:pt x="345" y="770"/>
                  </a:lnTo>
                  <a:lnTo>
                    <a:pt x="358" y="765"/>
                  </a:lnTo>
                  <a:lnTo>
                    <a:pt x="373" y="762"/>
                  </a:lnTo>
                  <a:lnTo>
                    <a:pt x="388" y="758"/>
                  </a:lnTo>
                  <a:lnTo>
                    <a:pt x="403" y="757"/>
                  </a:lnTo>
                  <a:lnTo>
                    <a:pt x="418" y="756"/>
                  </a:lnTo>
                  <a:lnTo>
                    <a:pt x="433" y="755"/>
                  </a:lnTo>
                  <a:lnTo>
                    <a:pt x="448" y="755"/>
                  </a:lnTo>
                  <a:lnTo>
                    <a:pt x="464" y="754"/>
                  </a:lnTo>
                  <a:lnTo>
                    <a:pt x="479" y="753"/>
                  </a:lnTo>
                  <a:lnTo>
                    <a:pt x="494" y="751"/>
                  </a:lnTo>
                  <a:lnTo>
                    <a:pt x="510" y="749"/>
                  </a:lnTo>
                  <a:lnTo>
                    <a:pt x="525" y="746"/>
                  </a:lnTo>
                  <a:lnTo>
                    <a:pt x="552" y="738"/>
                  </a:lnTo>
                  <a:lnTo>
                    <a:pt x="574" y="731"/>
                  </a:lnTo>
                  <a:lnTo>
                    <a:pt x="591" y="723"/>
                  </a:lnTo>
                  <a:lnTo>
                    <a:pt x="604" y="715"/>
                  </a:lnTo>
                  <a:lnTo>
                    <a:pt x="614" y="706"/>
                  </a:lnTo>
                  <a:lnTo>
                    <a:pt x="622" y="696"/>
                  </a:lnTo>
                  <a:lnTo>
                    <a:pt x="629" y="686"/>
                  </a:lnTo>
                  <a:lnTo>
                    <a:pt x="635" y="673"/>
                  </a:lnTo>
                  <a:lnTo>
                    <a:pt x="618" y="675"/>
                  </a:lnTo>
                  <a:lnTo>
                    <a:pt x="600" y="675"/>
                  </a:lnTo>
                  <a:lnTo>
                    <a:pt x="582" y="674"/>
                  </a:lnTo>
                  <a:lnTo>
                    <a:pt x="564" y="672"/>
                  </a:lnTo>
                  <a:lnTo>
                    <a:pt x="545" y="671"/>
                  </a:lnTo>
                  <a:lnTo>
                    <a:pt x="528" y="668"/>
                  </a:lnTo>
                  <a:lnTo>
                    <a:pt x="509" y="666"/>
                  </a:lnTo>
                  <a:lnTo>
                    <a:pt x="491" y="665"/>
                  </a:lnTo>
                  <a:lnTo>
                    <a:pt x="471" y="666"/>
                  </a:lnTo>
                  <a:lnTo>
                    <a:pt x="448" y="672"/>
                  </a:lnTo>
                  <a:lnTo>
                    <a:pt x="424" y="680"/>
                  </a:lnTo>
                  <a:lnTo>
                    <a:pt x="401" y="688"/>
                  </a:lnTo>
                  <a:lnTo>
                    <a:pt x="379" y="697"/>
                  </a:lnTo>
                  <a:lnTo>
                    <a:pt x="362" y="705"/>
                  </a:lnTo>
                  <a:lnTo>
                    <a:pt x="350" y="711"/>
                  </a:lnTo>
                  <a:lnTo>
                    <a:pt x="346" y="712"/>
                  </a:lnTo>
                  <a:lnTo>
                    <a:pt x="360" y="698"/>
                  </a:lnTo>
                  <a:lnTo>
                    <a:pt x="375" y="685"/>
                  </a:lnTo>
                  <a:lnTo>
                    <a:pt x="391" y="673"/>
                  </a:lnTo>
                  <a:lnTo>
                    <a:pt x="407" y="664"/>
                  </a:lnTo>
                  <a:lnTo>
                    <a:pt x="425" y="655"/>
                  </a:lnTo>
                  <a:lnTo>
                    <a:pt x="444" y="648"/>
                  </a:lnTo>
                  <a:lnTo>
                    <a:pt x="462" y="641"/>
                  </a:lnTo>
                  <a:lnTo>
                    <a:pt x="482" y="636"/>
                  </a:lnTo>
                  <a:lnTo>
                    <a:pt x="494" y="636"/>
                  </a:lnTo>
                  <a:lnTo>
                    <a:pt x="508" y="638"/>
                  </a:lnTo>
                  <a:lnTo>
                    <a:pt x="522" y="641"/>
                  </a:lnTo>
                  <a:lnTo>
                    <a:pt x="536" y="643"/>
                  </a:lnTo>
                  <a:lnTo>
                    <a:pt x="550" y="647"/>
                  </a:lnTo>
                  <a:lnTo>
                    <a:pt x="564" y="649"/>
                  </a:lnTo>
                  <a:lnTo>
                    <a:pt x="577" y="652"/>
                  </a:lnTo>
                  <a:lnTo>
                    <a:pt x="591" y="653"/>
                  </a:lnTo>
                  <a:lnTo>
                    <a:pt x="604" y="655"/>
                  </a:lnTo>
                  <a:lnTo>
                    <a:pt x="618" y="655"/>
                  </a:lnTo>
                  <a:lnTo>
                    <a:pt x="630" y="653"/>
                  </a:lnTo>
                  <a:lnTo>
                    <a:pt x="643" y="650"/>
                  </a:lnTo>
                  <a:lnTo>
                    <a:pt x="655" y="644"/>
                  </a:lnTo>
                  <a:lnTo>
                    <a:pt x="666" y="637"/>
                  </a:lnTo>
                  <a:lnTo>
                    <a:pt x="676" y="627"/>
                  </a:lnTo>
                  <a:lnTo>
                    <a:pt x="687" y="613"/>
                  </a:lnTo>
                  <a:lnTo>
                    <a:pt x="697" y="596"/>
                  </a:lnTo>
                  <a:lnTo>
                    <a:pt x="704" y="577"/>
                  </a:lnTo>
                  <a:lnTo>
                    <a:pt x="710" y="560"/>
                  </a:lnTo>
                  <a:lnTo>
                    <a:pt x="713" y="545"/>
                  </a:lnTo>
                  <a:lnTo>
                    <a:pt x="719" y="568"/>
                  </a:lnTo>
                  <a:lnTo>
                    <a:pt x="718" y="592"/>
                  </a:lnTo>
                  <a:lnTo>
                    <a:pt x="713" y="617"/>
                  </a:lnTo>
                  <a:lnTo>
                    <a:pt x="704" y="640"/>
                  </a:lnTo>
                  <a:lnTo>
                    <a:pt x="691" y="663"/>
                  </a:lnTo>
                  <a:lnTo>
                    <a:pt x="678" y="685"/>
                  </a:lnTo>
                  <a:lnTo>
                    <a:pt x="663" y="705"/>
                  </a:lnTo>
                  <a:lnTo>
                    <a:pt x="648" y="725"/>
                  </a:lnTo>
                  <a:lnTo>
                    <a:pt x="628" y="740"/>
                  </a:lnTo>
                  <a:lnTo>
                    <a:pt x="608" y="751"/>
                  </a:lnTo>
                  <a:lnTo>
                    <a:pt x="588" y="759"/>
                  </a:lnTo>
                  <a:lnTo>
                    <a:pt x="566" y="765"/>
                  </a:lnTo>
                  <a:lnTo>
                    <a:pt x="545" y="770"/>
                  </a:lnTo>
                  <a:lnTo>
                    <a:pt x="523" y="772"/>
                  </a:lnTo>
                  <a:lnTo>
                    <a:pt x="501" y="774"/>
                  </a:lnTo>
                  <a:lnTo>
                    <a:pt x="479" y="777"/>
                  </a:lnTo>
                  <a:lnTo>
                    <a:pt x="455" y="780"/>
                  </a:lnTo>
                  <a:lnTo>
                    <a:pt x="430" y="783"/>
                  </a:lnTo>
                  <a:lnTo>
                    <a:pt x="403" y="784"/>
                  </a:lnTo>
                  <a:lnTo>
                    <a:pt x="377" y="786"/>
                  </a:lnTo>
                  <a:lnTo>
                    <a:pt x="353" y="792"/>
                  </a:lnTo>
                  <a:lnTo>
                    <a:pt x="332" y="802"/>
                  </a:lnTo>
                  <a:lnTo>
                    <a:pt x="315" y="818"/>
                  </a:lnTo>
                  <a:lnTo>
                    <a:pt x="303" y="842"/>
                  </a:lnTo>
                  <a:lnTo>
                    <a:pt x="295" y="875"/>
                  </a:lnTo>
                  <a:lnTo>
                    <a:pt x="293" y="908"/>
                  </a:lnTo>
                  <a:lnTo>
                    <a:pt x="295" y="943"/>
                  </a:lnTo>
                  <a:lnTo>
                    <a:pt x="298" y="975"/>
                  </a:lnTo>
                  <a:lnTo>
                    <a:pt x="311" y="977"/>
                  </a:lnTo>
                  <a:lnTo>
                    <a:pt x="323" y="978"/>
                  </a:lnTo>
                  <a:lnTo>
                    <a:pt x="335" y="978"/>
                  </a:lnTo>
                  <a:lnTo>
                    <a:pt x="348" y="978"/>
                  </a:lnTo>
                  <a:lnTo>
                    <a:pt x="360" y="978"/>
                  </a:lnTo>
                  <a:lnTo>
                    <a:pt x="372" y="978"/>
                  </a:lnTo>
                  <a:lnTo>
                    <a:pt x="385" y="980"/>
                  </a:lnTo>
                  <a:lnTo>
                    <a:pt x="398" y="981"/>
                  </a:lnTo>
                  <a:lnTo>
                    <a:pt x="417" y="983"/>
                  </a:lnTo>
                  <a:lnTo>
                    <a:pt x="437" y="984"/>
                  </a:lnTo>
                  <a:lnTo>
                    <a:pt x="457" y="987"/>
                  </a:lnTo>
                  <a:lnTo>
                    <a:pt x="478" y="989"/>
                  </a:lnTo>
                  <a:lnTo>
                    <a:pt x="500" y="991"/>
                  </a:lnTo>
                  <a:lnTo>
                    <a:pt x="522" y="995"/>
                  </a:lnTo>
                  <a:lnTo>
                    <a:pt x="544" y="997"/>
                  </a:lnTo>
                  <a:lnTo>
                    <a:pt x="566" y="1001"/>
                  </a:lnTo>
                  <a:lnTo>
                    <a:pt x="588" y="1005"/>
                  </a:lnTo>
                  <a:lnTo>
                    <a:pt x="608" y="1011"/>
                  </a:lnTo>
                  <a:lnTo>
                    <a:pt x="630" y="1015"/>
                  </a:lnTo>
                  <a:lnTo>
                    <a:pt x="651" y="1022"/>
                  </a:lnTo>
                  <a:lnTo>
                    <a:pt x="671" y="1029"/>
                  </a:lnTo>
                  <a:lnTo>
                    <a:pt x="690" y="1036"/>
                  </a:lnTo>
                  <a:lnTo>
                    <a:pt x="710" y="1045"/>
                  </a:lnTo>
                  <a:lnTo>
                    <a:pt x="727" y="1055"/>
                  </a:lnTo>
                  <a:lnTo>
                    <a:pt x="719" y="1057"/>
                  </a:lnTo>
                  <a:lnTo>
                    <a:pt x="706" y="1057"/>
                  </a:lnTo>
                  <a:lnTo>
                    <a:pt x="691" y="1055"/>
                  </a:lnTo>
                  <a:lnTo>
                    <a:pt x="675" y="1051"/>
                  </a:lnTo>
                  <a:lnTo>
                    <a:pt x="658" y="1046"/>
                  </a:lnTo>
                  <a:lnTo>
                    <a:pt x="642" y="1042"/>
                  </a:lnTo>
                  <a:lnTo>
                    <a:pt x="627" y="1037"/>
                  </a:lnTo>
                  <a:lnTo>
                    <a:pt x="614" y="1034"/>
                  </a:lnTo>
                  <a:lnTo>
                    <a:pt x="593" y="1028"/>
                  </a:lnTo>
                  <a:lnTo>
                    <a:pt x="572" y="1023"/>
                  </a:lnTo>
                  <a:lnTo>
                    <a:pt x="550" y="1019"/>
                  </a:lnTo>
                  <a:lnTo>
                    <a:pt x="527" y="1014"/>
                  </a:lnTo>
                  <a:lnTo>
                    <a:pt x="505" y="1012"/>
                  </a:lnTo>
                  <a:lnTo>
                    <a:pt x="482" y="1008"/>
                  </a:lnTo>
                  <a:lnTo>
                    <a:pt x="460" y="1006"/>
                  </a:lnTo>
                  <a:lnTo>
                    <a:pt x="438" y="1004"/>
                  </a:lnTo>
                  <a:lnTo>
                    <a:pt x="416" y="1003"/>
                  </a:lnTo>
                  <a:lnTo>
                    <a:pt x="396" y="1001"/>
                  </a:lnTo>
                  <a:lnTo>
                    <a:pt x="377" y="1000"/>
                  </a:lnTo>
                  <a:lnTo>
                    <a:pt x="358" y="1000"/>
                  </a:lnTo>
                  <a:lnTo>
                    <a:pt x="341" y="999"/>
                  </a:lnTo>
                  <a:lnTo>
                    <a:pt x="325" y="999"/>
                  </a:lnTo>
                  <a:lnTo>
                    <a:pt x="311" y="999"/>
                  </a:lnTo>
                  <a:lnTo>
                    <a:pt x="298" y="999"/>
                  </a:lnTo>
                  <a:lnTo>
                    <a:pt x="298" y="1008"/>
                  </a:lnTo>
                  <a:lnTo>
                    <a:pt x="298" y="1021"/>
                  </a:lnTo>
                  <a:lnTo>
                    <a:pt x="302" y="1033"/>
                  </a:lnTo>
                  <a:lnTo>
                    <a:pt x="309" y="1042"/>
                  </a:lnTo>
                  <a:lnTo>
                    <a:pt x="322" y="1041"/>
                  </a:lnTo>
                  <a:lnTo>
                    <a:pt x="334" y="1038"/>
                  </a:lnTo>
                  <a:lnTo>
                    <a:pt x="348" y="1036"/>
                  </a:lnTo>
                  <a:lnTo>
                    <a:pt x="361" y="1035"/>
                  </a:lnTo>
                  <a:lnTo>
                    <a:pt x="375" y="1036"/>
                  </a:lnTo>
                  <a:lnTo>
                    <a:pt x="387" y="1040"/>
                  </a:lnTo>
                  <a:lnTo>
                    <a:pt x="399" y="1046"/>
                  </a:lnTo>
                  <a:lnTo>
                    <a:pt x="409" y="1057"/>
                  </a:lnTo>
                  <a:lnTo>
                    <a:pt x="401" y="1059"/>
                  </a:lnTo>
                  <a:lnTo>
                    <a:pt x="393" y="1058"/>
                  </a:lnTo>
                  <a:lnTo>
                    <a:pt x="385" y="1056"/>
                  </a:lnTo>
                  <a:lnTo>
                    <a:pt x="377" y="1052"/>
                  </a:lnTo>
                  <a:lnTo>
                    <a:pt x="368" y="1050"/>
                  </a:lnTo>
                  <a:lnTo>
                    <a:pt x="357" y="1050"/>
                  </a:lnTo>
                  <a:lnTo>
                    <a:pt x="346" y="1052"/>
                  </a:lnTo>
                  <a:lnTo>
                    <a:pt x="333" y="1060"/>
                  </a:lnTo>
                  <a:lnTo>
                    <a:pt x="313" y="1068"/>
                  </a:lnTo>
                  <a:lnTo>
                    <a:pt x="292" y="1068"/>
                  </a:lnTo>
                  <a:lnTo>
                    <a:pt x="269" y="1063"/>
                  </a:lnTo>
                  <a:lnTo>
                    <a:pt x="247" y="1055"/>
                  </a:lnTo>
                  <a:lnTo>
                    <a:pt x="225" y="1048"/>
                  </a:lnTo>
                  <a:lnTo>
                    <a:pt x="206" y="1044"/>
                  </a:lnTo>
                  <a:lnTo>
                    <a:pt x="190" y="1049"/>
                  </a:lnTo>
                  <a:lnTo>
                    <a:pt x="179" y="1065"/>
                  </a:lnTo>
                  <a:lnTo>
                    <a:pt x="177" y="1055"/>
                  </a:lnTo>
                  <a:lnTo>
                    <a:pt x="180" y="1045"/>
                  </a:lnTo>
                  <a:lnTo>
                    <a:pt x="186" y="1038"/>
                  </a:lnTo>
                  <a:lnTo>
                    <a:pt x="194" y="1033"/>
                  </a:lnTo>
                  <a:lnTo>
                    <a:pt x="203" y="1028"/>
                  </a:lnTo>
                  <a:lnTo>
                    <a:pt x="212" y="1026"/>
                  </a:lnTo>
                  <a:lnTo>
                    <a:pt x="221" y="1025"/>
                  </a:lnTo>
                  <a:lnTo>
                    <a:pt x="230" y="1023"/>
                  </a:lnTo>
                  <a:lnTo>
                    <a:pt x="240" y="1025"/>
                  </a:lnTo>
                  <a:lnTo>
                    <a:pt x="249" y="1026"/>
                  </a:lnTo>
                  <a:lnTo>
                    <a:pt x="258" y="1028"/>
                  </a:lnTo>
                  <a:lnTo>
                    <a:pt x="269" y="1030"/>
                  </a:lnTo>
                  <a:lnTo>
                    <a:pt x="266" y="1001"/>
                  </a:lnTo>
                  <a:close/>
                </a:path>
              </a:pathLst>
            </a:custGeom>
            <a:solidFill>
              <a:srgbClr val="000000"/>
            </a:solidFill>
            <a:ln w="9525">
              <a:noFill/>
              <a:round/>
              <a:headEnd/>
              <a:tailEnd/>
            </a:ln>
          </p:spPr>
          <p:txBody>
            <a:bodyPr/>
            <a:lstStyle/>
            <a:p>
              <a:endParaRPr lang="en-US"/>
            </a:p>
          </p:txBody>
        </p:sp>
        <p:sp>
          <p:nvSpPr>
            <p:cNvPr id="1205277" name="Freeform 29"/>
            <p:cNvSpPr>
              <a:spLocks/>
            </p:cNvSpPr>
            <p:nvPr/>
          </p:nvSpPr>
          <p:spPr bwMode="auto">
            <a:xfrm>
              <a:off x="2970" y="1896"/>
              <a:ext cx="176" cy="251"/>
            </a:xfrm>
            <a:custGeom>
              <a:avLst/>
              <a:gdLst/>
              <a:ahLst/>
              <a:cxnLst>
                <a:cxn ang="0">
                  <a:pos x="294" y="461"/>
                </a:cxn>
                <a:cxn ang="0">
                  <a:pos x="319" y="469"/>
                </a:cxn>
                <a:cxn ang="0">
                  <a:pos x="339" y="478"/>
                </a:cxn>
                <a:cxn ang="0">
                  <a:pos x="350" y="489"/>
                </a:cxn>
                <a:cxn ang="0">
                  <a:pos x="351" y="504"/>
                </a:cxn>
                <a:cxn ang="0">
                  <a:pos x="328" y="489"/>
                </a:cxn>
                <a:cxn ang="0">
                  <a:pos x="303" y="488"/>
                </a:cxn>
                <a:cxn ang="0">
                  <a:pos x="280" y="494"/>
                </a:cxn>
                <a:cxn ang="0">
                  <a:pos x="260" y="502"/>
                </a:cxn>
                <a:cxn ang="0">
                  <a:pos x="230" y="490"/>
                </a:cxn>
                <a:cxn ang="0">
                  <a:pos x="201" y="475"/>
                </a:cxn>
                <a:cxn ang="0">
                  <a:pos x="173" y="469"/>
                </a:cxn>
                <a:cxn ang="0">
                  <a:pos x="146" y="484"/>
                </a:cxn>
                <a:cxn ang="0">
                  <a:pos x="136" y="466"/>
                </a:cxn>
                <a:cxn ang="0">
                  <a:pos x="156" y="455"/>
                </a:cxn>
                <a:cxn ang="0">
                  <a:pos x="178" y="451"/>
                </a:cxn>
                <a:cxn ang="0">
                  <a:pos x="201" y="452"/>
                </a:cxn>
                <a:cxn ang="0">
                  <a:pos x="220" y="459"/>
                </a:cxn>
                <a:cxn ang="0">
                  <a:pos x="238" y="463"/>
                </a:cxn>
                <a:cxn ang="0">
                  <a:pos x="258" y="464"/>
                </a:cxn>
                <a:cxn ang="0">
                  <a:pos x="271" y="464"/>
                </a:cxn>
                <a:cxn ang="0">
                  <a:pos x="183" y="171"/>
                </a:cxn>
                <a:cxn ang="0">
                  <a:pos x="161" y="121"/>
                </a:cxn>
                <a:cxn ang="0">
                  <a:pos x="132" y="86"/>
                </a:cxn>
                <a:cxn ang="0">
                  <a:pos x="100" y="59"/>
                </a:cxn>
                <a:cxn ang="0">
                  <a:pos x="69" y="28"/>
                </a:cxn>
                <a:cxn ang="0">
                  <a:pos x="55" y="45"/>
                </a:cxn>
                <a:cxn ang="0">
                  <a:pos x="44" y="65"/>
                </a:cxn>
                <a:cxn ang="0">
                  <a:pos x="34" y="85"/>
                </a:cxn>
                <a:cxn ang="0">
                  <a:pos x="25" y="106"/>
                </a:cxn>
                <a:cxn ang="0">
                  <a:pos x="46" y="194"/>
                </a:cxn>
                <a:cxn ang="0">
                  <a:pos x="65" y="284"/>
                </a:cxn>
                <a:cxn ang="0">
                  <a:pos x="86" y="375"/>
                </a:cxn>
                <a:cxn ang="0">
                  <a:pos x="109" y="464"/>
                </a:cxn>
                <a:cxn ang="0">
                  <a:pos x="78" y="415"/>
                </a:cxn>
                <a:cxn ang="0">
                  <a:pos x="42" y="294"/>
                </a:cxn>
                <a:cxn ang="0">
                  <a:pos x="12" y="169"/>
                </a:cxn>
                <a:cxn ang="0">
                  <a:pos x="0" y="113"/>
                </a:cxn>
                <a:cxn ang="0">
                  <a:pos x="9" y="83"/>
                </a:cxn>
                <a:cxn ang="0">
                  <a:pos x="23" y="54"/>
                </a:cxn>
                <a:cxn ang="0">
                  <a:pos x="40" y="25"/>
                </a:cxn>
                <a:cxn ang="0">
                  <a:pos x="58" y="0"/>
                </a:cxn>
                <a:cxn ang="0">
                  <a:pos x="91" y="28"/>
                </a:cxn>
                <a:cxn ang="0">
                  <a:pos x="124" y="56"/>
                </a:cxn>
                <a:cxn ang="0">
                  <a:pos x="156" y="86"/>
                </a:cxn>
                <a:cxn ang="0">
                  <a:pos x="188" y="115"/>
                </a:cxn>
              </a:cxnLst>
              <a:rect l="0" t="0" r="r" b="b"/>
              <a:pathLst>
                <a:path w="351" h="504">
                  <a:moveTo>
                    <a:pt x="188" y="115"/>
                  </a:moveTo>
                  <a:lnTo>
                    <a:pt x="294" y="461"/>
                  </a:lnTo>
                  <a:lnTo>
                    <a:pt x="307" y="466"/>
                  </a:lnTo>
                  <a:lnTo>
                    <a:pt x="319" y="469"/>
                  </a:lnTo>
                  <a:lnTo>
                    <a:pt x="329" y="474"/>
                  </a:lnTo>
                  <a:lnTo>
                    <a:pt x="339" y="478"/>
                  </a:lnTo>
                  <a:lnTo>
                    <a:pt x="345" y="483"/>
                  </a:lnTo>
                  <a:lnTo>
                    <a:pt x="350" y="489"/>
                  </a:lnTo>
                  <a:lnTo>
                    <a:pt x="351" y="496"/>
                  </a:lnTo>
                  <a:lnTo>
                    <a:pt x="351" y="504"/>
                  </a:lnTo>
                  <a:lnTo>
                    <a:pt x="340" y="494"/>
                  </a:lnTo>
                  <a:lnTo>
                    <a:pt x="328" y="489"/>
                  </a:lnTo>
                  <a:lnTo>
                    <a:pt x="315" y="486"/>
                  </a:lnTo>
                  <a:lnTo>
                    <a:pt x="303" y="488"/>
                  </a:lnTo>
                  <a:lnTo>
                    <a:pt x="291" y="490"/>
                  </a:lnTo>
                  <a:lnTo>
                    <a:pt x="280" y="494"/>
                  </a:lnTo>
                  <a:lnTo>
                    <a:pt x="269" y="498"/>
                  </a:lnTo>
                  <a:lnTo>
                    <a:pt x="260" y="502"/>
                  </a:lnTo>
                  <a:lnTo>
                    <a:pt x="245" y="497"/>
                  </a:lnTo>
                  <a:lnTo>
                    <a:pt x="230" y="490"/>
                  </a:lnTo>
                  <a:lnTo>
                    <a:pt x="216" y="482"/>
                  </a:lnTo>
                  <a:lnTo>
                    <a:pt x="201" y="475"/>
                  </a:lnTo>
                  <a:lnTo>
                    <a:pt x="188" y="470"/>
                  </a:lnTo>
                  <a:lnTo>
                    <a:pt x="173" y="469"/>
                  </a:lnTo>
                  <a:lnTo>
                    <a:pt x="159" y="474"/>
                  </a:lnTo>
                  <a:lnTo>
                    <a:pt x="146" y="484"/>
                  </a:lnTo>
                  <a:lnTo>
                    <a:pt x="126" y="473"/>
                  </a:lnTo>
                  <a:lnTo>
                    <a:pt x="136" y="466"/>
                  </a:lnTo>
                  <a:lnTo>
                    <a:pt x="146" y="460"/>
                  </a:lnTo>
                  <a:lnTo>
                    <a:pt x="156" y="455"/>
                  </a:lnTo>
                  <a:lnTo>
                    <a:pt x="168" y="452"/>
                  </a:lnTo>
                  <a:lnTo>
                    <a:pt x="178" y="451"/>
                  </a:lnTo>
                  <a:lnTo>
                    <a:pt x="190" y="451"/>
                  </a:lnTo>
                  <a:lnTo>
                    <a:pt x="201" y="452"/>
                  </a:lnTo>
                  <a:lnTo>
                    <a:pt x="213" y="454"/>
                  </a:lnTo>
                  <a:lnTo>
                    <a:pt x="220" y="459"/>
                  </a:lnTo>
                  <a:lnTo>
                    <a:pt x="228" y="461"/>
                  </a:lnTo>
                  <a:lnTo>
                    <a:pt x="238" y="463"/>
                  </a:lnTo>
                  <a:lnTo>
                    <a:pt x="249" y="464"/>
                  </a:lnTo>
                  <a:lnTo>
                    <a:pt x="258" y="464"/>
                  </a:lnTo>
                  <a:lnTo>
                    <a:pt x="266" y="464"/>
                  </a:lnTo>
                  <a:lnTo>
                    <a:pt x="271" y="464"/>
                  </a:lnTo>
                  <a:lnTo>
                    <a:pt x="273" y="464"/>
                  </a:lnTo>
                  <a:lnTo>
                    <a:pt x="183" y="171"/>
                  </a:lnTo>
                  <a:lnTo>
                    <a:pt x="173" y="144"/>
                  </a:lnTo>
                  <a:lnTo>
                    <a:pt x="161" y="121"/>
                  </a:lnTo>
                  <a:lnTo>
                    <a:pt x="147" y="103"/>
                  </a:lnTo>
                  <a:lnTo>
                    <a:pt x="132" y="86"/>
                  </a:lnTo>
                  <a:lnTo>
                    <a:pt x="116" y="73"/>
                  </a:lnTo>
                  <a:lnTo>
                    <a:pt x="100" y="59"/>
                  </a:lnTo>
                  <a:lnTo>
                    <a:pt x="84" y="44"/>
                  </a:lnTo>
                  <a:lnTo>
                    <a:pt x="69" y="28"/>
                  </a:lnTo>
                  <a:lnTo>
                    <a:pt x="61" y="36"/>
                  </a:lnTo>
                  <a:lnTo>
                    <a:pt x="55" y="45"/>
                  </a:lnTo>
                  <a:lnTo>
                    <a:pt x="49" y="54"/>
                  </a:lnTo>
                  <a:lnTo>
                    <a:pt x="44" y="65"/>
                  </a:lnTo>
                  <a:lnTo>
                    <a:pt x="39" y="75"/>
                  </a:lnTo>
                  <a:lnTo>
                    <a:pt x="34" y="85"/>
                  </a:lnTo>
                  <a:lnTo>
                    <a:pt x="30" y="96"/>
                  </a:lnTo>
                  <a:lnTo>
                    <a:pt x="25" y="106"/>
                  </a:lnTo>
                  <a:lnTo>
                    <a:pt x="35" y="150"/>
                  </a:lnTo>
                  <a:lnTo>
                    <a:pt x="46" y="194"/>
                  </a:lnTo>
                  <a:lnTo>
                    <a:pt x="56" y="239"/>
                  </a:lnTo>
                  <a:lnTo>
                    <a:pt x="65" y="284"/>
                  </a:lnTo>
                  <a:lnTo>
                    <a:pt x="76" y="328"/>
                  </a:lnTo>
                  <a:lnTo>
                    <a:pt x="86" y="375"/>
                  </a:lnTo>
                  <a:lnTo>
                    <a:pt x="98" y="420"/>
                  </a:lnTo>
                  <a:lnTo>
                    <a:pt x="109" y="464"/>
                  </a:lnTo>
                  <a:lnTo>
                    <a:pt x="95" y="453"/>
                  </a:lnTo>
                  <a:lnTo>
                    <a:pt x="78" y="415"/>
                  </a:lnTo>
                  <a:lnTo>
                    <a:pt x="61" y="360"/>
                  </a:lnTo>
                  <a:lnTo>
                    <a:pt x="42" y="294"/>
                  </a:lnTo>
                  <a:lnTo>
                    <a:pt x="26" y="228"/>
                  </a:lnTo>
                  <a:lnTo>
                    <a:pt x="12" y="169"/>
                  </a:lnTo>
                  <a:lnTo>
                    <a:pt x="3" y="129"/>
                  </a:lnTo>
                  <a:lnTo>
                    <a:pt x="0" y="113"/>
                  </a:lnTo>
                  <a:lnTo>
                    <a:pt x="4" y="98"/>
                  </a:lnTo>
                  <a:lnTo>
                    <a:pt x="9" y="83"/>
                  </a:lnTo>
                  <a:lnTo>
                    <a:pt x="16" y="68"/>
                  </a:lnTo>
                  <a:lnTo>
                    <a:pt x="23" y="54"/>
                  </a:lnTo>
                  <a:lnTo>
                    <a:pt x="31" y="39"/>
                  </a:lnTo>
                  <a:lnTo>
                    <a:pt x="40" y="25"/>
                  </a:lnTo>
                  <a:lnTo>
                    <a:pt x="49" y="13"/>
                  </a:lnTo>
                  <a:lnTo>
                    <a:pt x="58" y="0"/>
                  </a:lnTo>
                  <a:lnTo>
                    <a:pt x="75" y="14"/>
                  </a:lnTo>
                  <a:lnTo>
                    <a:pt x="91" y="28"/>
                  </a:lnTo>
                  <a:lnTo>
                    <a:pt x="108" y="42"/>
                  </a:lnTo>
                  <a:lnTo>
                    <a:pt x="124" y="56"/>
                  </a:lnTo>
                  <a:lnTo>
                    <a:pt x="140" y="71"/>
                  </a:lnTo>
                  <a:lnTo>
                    <a:pt x="156" y="86"/>
                  </a:lnTo>
                  <a:lnTo>
                    <a:pt x="173" y="101"/>
                  </a:lnTo>
                  <a:lnTo>
                    <a:pt x="188" y="115"/>
                  </a:lnTo>
                  <a:close/>
                </a:path>
              </a:pathLst>
            </a:custGeom>
            <a:solidFill>
              <a:srgbClr val="000000"/>
            </a:solidFill>
            <a:ln w="9525">
              <a:noFill/>
              <a:round/>
              <a:headEnd/>
              <a:tailEnd/>
            </a:ln>
          </p:spPr>
          <p:txBody>
            <a:bodyPr/>
            <a:lstStyle/>
            <a:p>
              <a:endParaRPr lang="en-US"/>
            </a:p>
          </p:txBody>
        </p:sp>
        <p:sp>
          <p:nvSpPr>
            <p:cNvPr id="1205278" name="Freeform 30"/>
            <p:cNvSpPr>
              <a:spLocks/>
            </p:cNvSpPr>
            <p:nvPr/>
          </p:nvSpPr>
          <p:spPr bwMode="auto">
            <a:xfrm>
              <a:off x="2999" y="1958"/>
              <a:ext cx="60" cy="144"/>
            </a:xfrm>
            <a:custGeom>
              <a:avLst/>
              <a:gdLst/>
              <a:ahLst/>
              <a:cxnLst>
                <a:cxn ang="0">
                  <a:pos x="50" y="54"/>
                </a:cxn>
                <a:cxn ang="0">
                  <a:pos x="62" y="56"/>
                </a:cxn>
                <a:cxn ang="0">
                  <a:pos x="79" y="55"/>
                </a:cxn>
                <a:cxn ang="0">
                  <a:pos x="93" y="58"/>
                </a:cxn>
                <a:cxn ang="0">
                  <a:pos x="95" y="72"/>
                </a:cxn>
                <a:cxn ang="0">
                  <a:pos x="78" y="95"/>
                </a:cxn>
                <a:cxn ang="0">
                  <a:pos x="70" y="122"/>
                </a:cxn>
                <a:cxn ang="0">
                  <a:pos x="96" y="132"/>
                </a:cxn>
                <a:cxn ang="0">
                  <a:pos x="97" y="152"/>
                </a:cxn>
                <a:cxn ang="0">
                  <a:pos x="93" y="177"/>
                </a:cxn>
                <a:cxn ang="0">
                  <a:pos x="97" y="200"/>
                </a:cxn>
                <a:cxn ang="0">
                  <a:pos x="109" y="244"/>
                </a:cxn>
                <a:cxn ang="0">
                  <a:pos x="120" y="287"/>
                </a:cxn>
                <a:cxn ang="0">
                  <a:pos x="105" y="268"/>
                </a:cxn>
                <a:cxn ang="0">
                  <a:pos x="94" y="241"/>
                </a:cxn>
                <a:cxn ang="0">
                  <a:pos x="83" y="212"/>
                </a:cxn>
                <a:cxn ang="0">
                  <a:pos x="73" y="190"/>
                </a:cxn>
                <a:cxn ang="0">
                  <a:pos x="74" y="173"/>
                </a:cxn>
                <a:cxn ang="0">
                  <a:pos x="78" y="154"/>
                </a:cxn>
                <a:cxn ang="0">
                  <a:pos x="75" y="138"/>
                </a:cxn>
                <a:cxn ang="0">
                  <a:pos x="56" y="132"/>
                </a:cxn>
                <a:cxn ang="0">
                  <a:pos x="58" y="101"/>
                </a:cxn>
                <a:cxn ang="0">
                  <a:pos x="72" y="77"/>
                </a:cxn>
                <a:cxn ang="0">
                  <a:pos x="62" y="75"/>
                </a:cxn>
                <a:cxn ang="0">
                  <a:pos x="48" y="75"/>
                </a:cxn>
                <a:cxn ang="0">
                  <a:pos x="35" y="70"/>
                </a:cxn>
                <a:cxn ang="0">
                  <a:pos x="28" y="58"/>
                </a:cxn>
                <a:cxn ang="0">
                  <a:pos x="40" y="38"/>
                </a:cxn>
                <a:cxn ang="0">
                  <a:pos x="48" y="17"/>
                </a:cxn>
                <a:cxn ang="0">
                  <a:pos x="36" y="20"/>
                </a:cxn>
                <a:cxn ang="0">
                  <a:pos x="22" y="20"/>
                </a:cxn>
                <a:cxn ang="0">
                  <a:pos x="10" y="19"/>
                </a:cxn>
                <a:cxn ang="0">
                  <a:pos x="0" y="15"/>
                </a:cxn>
                <a:cxn ang="0">
                  <a:pos x="20" y="8"/>
                </a:cxn>
                <a:cxn ang="0">
                  <a:pos x="43" y="0"/>
                </a:cxn>
                <a:cxn ang="0">
                  <a:pos x="62" y="2"/>
                </a:cxn>
                <a:cxn ang="0">
                  <a:pos x="67" y="23"/>
                </a:cxn>
              </a:cxnLst>
              <a:rect l="0" t="0" r="r" b="b"/>
              <a:pathLst>
                <a:path w="120" h="287">
                  <a:moveTo>
                    <a:pt x="67" y="23"/>
                  </a:moveTo>
                  <a:lnTo>
                    <a:pt x="50" y="54"/>
                  </a:lnTo>
                  <a:lnTo>
                    <a:pt x="55" y="56"/>
                  </a:lnTo>
                  <a:lnTo>
                    <a:pt x="62" y="56"/>
                  </a:lnTo>
                  <a:lnTo>
                    <a:pt x="71" y="55"/>
                  </a:lnTo>
                  <a:lnTo>
                    <a:pt x="79" y="55"/>
                  </a:lnTo>
                  <a:lnTo>
                    <a:pt x="87" y="55"/>
                  </a:lnTo>
                  <a:lnTo>
                    <a:pt x="93" y="58"/>
                  </a:lnTo>
                  <a:lnTo>
                    <a:pt x="96" y="63"/>
                  </a:lnTo>
                  <a:lnTo>
                    <a:pt x="95" y="72"/>
                  </a:lnTo>
                  <a:lnTo>
                    <a:pt x="88" y="85"/>
                  </a:lnTo>
                  <a:lnTo>
                    <a:pt x="78" y="95"/>
                  </a:lnTo>
                  <a:lnTo>
                    <a:pt x="71" y="107"/>
                  </a:lnTo>
                  <a:lnTo>
                    <a:pt x="70" y="122"/>
                  </a:lnTo>
                  <a:lnTo>
                    <a:pt x="87" y="125"/>
                  </a:lnTo>
                  <a:lnTo>
                    <a:pt x="96" y="132"/>
                  </a:lnTo>
                  <a:lnTo>
                    <a:pt x="98" y="141"/>
                  </a:lnTo>
                  <a:lnTo>
                    <a:pt x="97" y="152"/>
                  </a:lnTo>
                  <a:lnTo>
                    <a:pt x="95" y="164"/>
                  </a:lnTo>
                  <a:lnTo>
                    <a:pt x="93" y="177"/>
                  </a:lnTo>
                  <a:lnTo>
                    <a:pt x="93" y="190"/>
                  </a:lnTo>
                  <a:lnTo>
                    <a:pt x="97" y="200"/>
                  </a:lnTo>
                  <a:lnTo>
                    <a:pt x="101" y="220"/>
                  </a:lnTo>
                  <a:lnTo>
                    <a:pt x="109" y="244"/>
                  </a:lnTo>
                  <a:lnTo>
                    <a:pt x="117" y="267"/>
                  </a:lnTo>
                  <a:lnTo>
                    <a:pt x="120" y="287"/>
                  </a:lnTo>
                  <a:lnTo>
                    <a:pt x="112" y="279"/>
                  </a:lnTo>
                  <a:lnTo>
                    <a:pt x="105" y="268"/>
                  </a:lnTo>
                  <a:lnTo>
                    <a:pt x="100" y="254"/>
                  </a:lnTo>
                  <a:lnTo>
                    <a:pt x="94" y="241"/>
                  </a:lnTo>
                  <a:lnTo>
                    <a:pt x="88" y="226"/>
                  </a:lnTo>
                  <a:lnTo>
                    <a:pt x="83" y="212"/>
                  </a:lnTo>
                  <a:lnTo>
                    <a:pt x="78" y="199"/>
                  </a:lnTo>
                  <a:lnTo>
                    <a:pt x="73" y="190"/>
                  </a:lnTo>
                  <a:lnTo>
                    <a:pt x="72" y="182"/>
                  </a:lnTo>
                  <a:lnTo>
                    <a:pt x="74" y="173"/>
                  </a:lnTo>
                  <a:lnTo>
                    <a:pt x="77" y="163"/>
                  </a:lnTo>
                  <a:lnTo>
                    <a:pt x="78" y="154"/>
                  </a:lnTo>
                  <a:lnTo>
                    <a:pt x="78" y="145"/>
                  </a:lnTo>
                  <a:lnTo>
                    <a:pt x="75" y="138"/>
                  </a:lnTo>
                  <a:lnTo>
                    <a:pt x="68" y="133"/>
                  </a:lnTo>
                  <a:lnTo>
                    <a:pt x="56" y="132"/>
                  </a:lnTo>
                  <a:lnTo>
                    <a:pt x="51" y="118"/>
                  </a:lnTo>
                  <a:lnTo>
                    <a:pt x="58" y="101"/>
                  </a:lnTo>
                  <a:lnTo>
                    <a:pt x="67" y="85"/>
                  </a:lnTo>
                  <a:lnTo>
                    <a:pt x="72" y="77"/>
                  </a:lnTo>
                  <a:lnTo>
                    <a:pt x="67" y="76"/>
                  </a:lnTo>
                  <a:lnTo>
                    <a:pt x="62" y="75"/>
                  </a:lnTo>
                  <a:lnTo>
                    <a:pt x="55" y="75"/>
                  </a:lnTo>
                  <a:lnTo>
                    <a:pt x="48" y="75"/>
                  </a:lnTo>
                  <a:lnTo>
                    <a:pt x="41" y="72"/>
                  </a:lnTo>
                  <a:lnTo>
                    <a:pt x="35" y="70"/>
                  </a:lnTo>
                  <a:lnTo>
                    <a:pt x="30" y="65"/>
                  </a:lnTo>
                  <a:lnTo>
                    <a:pt x="28" y="58"/>
                  </a:lnTo>
                  <a:lnTo>
                    <a:pt x="33" y="47"/>
                  </a:lnTo>
                  <a:lnTo>
                    <a:pt x="40" y="38"/>
                  </a:lnTo>
                  <a:lnTo>
                    <a:pt x="45" y="27"/>
                  </a:lnTo>
                  <a:lnTo>
                    <a:pt x="48" y="17"/>
                  </a:lnTo>
                  <a:lnTo>
                    <a:pt x="42" y="19"/>
                  </a:lnTo>
                  <a:lnTo>
                    <a:pt x="36" y="20"/>
                  </a:lnTo>
                  <a:lnTo>
                    <a:pt x="29" y="20"/>
                  </a:lnTo>
                  <a:lnTo>
                    <a:pt x="22" y="20"/>
                  </a:lnTo>
                  <a:lnTo>
                    <a:pt x="15" y="20"/>
                  </a:lnTo>
                  <a:lnTo>
                    <a:pt x="10" y="19"/>
                  </a:lnTo>
                  <a:lnTo>
                    <a:pt x="4" y="17"/>
                  </a:lnTo>
                  <a:lnTo>
                    <a:pt x="0" y="15"/>
                  </a:lnTo>
                  <a:lnTo>
                    <a:pt x="10" y="11"/>
                  </a:lnTo>
                  <a:lnTo>
                    <a:pt x="20" y="8"/>
                  </a:lnTo>
                  <a:lnTo>
                    <a:pt x="32" y="3"/>
                  </a:lnTo>
                  <a:lnTo>
                    <a:pt x="43" y="0"/>
                  </a:lnTo>
                  <a:lnTo>
                    <a:pt x="54" y="0"/>
                  </a:lnTo>
                  <a:lnTo>
                    <a:pt x="62" y="2"/>
                  </a:lnTo>
                  <a:lnTo>
                    <a:pt x="67" y="10"/>
                  </a:lnTo>
                  <a:lnTo>
                    <a:pt x="67" y="23"/>
                  </a:lnTo>
                  <a:close/>
                </a:path>
              </a:pathLst>
            </a:custGeom>
            <a:solidFill>
              <a:srgbClr val="000000"/>
            </a:solidFill>
            <a:ln w="9525">
              <a:noFill/>
              <a:round/>
              <a:headEnd/>
              <a:tailEnd/>
            </a:ln>
          </p:spPr>
          <p:txBody>
            <a:bodyPr/>
            <a:lstStyle/>
            <a:p>
              <a:endParaRPr lang="en-US"/>
            </a:p>
          </p:txBody>
        </p:sp>
        <p:sp>
          <p:nvSpPr>
            <p:cNvPr id="1205279" name="Freeform 31"/>
            <p:cNvSpPr>
              <a:spLocks/>
            </p:cNvSpPr>
            <p:nvPr/>
          </p:nvSpPr>
          <p:spPr bwMode="auto">
            <a:xfrm>
              <a:off x="2949" y="2125"/>
              <a:ext cx="525" cy="517"/>
            </a:xfrm>
            <a:custGeom>
              <a:avLst/>
              <a:gdLst/>
              <a:ahLst/>
              <a:cxnLst>
                <a:cxn ang="0">
                  <a:pos x="965" y="84"/>
                </a:cxn>
                <a:cxn ang="0">
                  <a:pos x="814" y="109"/>
                </a:cxn>
                <a:cxn ang="0">
                  <a:pos x="618" y="123"/>
                </a:cxn>
                <a:cxn ang="0">
                  <a:pos x="421" y="120"/>
                </a:cxn>
                <a:cxn ang="0">
                  <a:pos x="240" y="101"/>
                </a:cxn>
                <a:cxn ang="0">
                  <a:pos x="101" y="78"/>
                </a:cxn>
                <a:cxn ang="0">
                  <a:pos x="35" y="123"/>
                </a:cxn>
                <a:cxn ang="0">
                  <a:pos x="100" y="214"/>
                </a:cxn>
                <a:cxn ang="0">
                  <a:pos x="222" y="242"/>
                </a:cxn>
                <a:cxn ang="0">
                  <a:pos x="377" y="258"/>
                </a:cxn>
                <a:cxn ang="0">
                  <a:pos x="517" y="264"/>
                </a:cxn>
                <a:cxn ang="0">
                  <a:pos x="611" y="265"/>
                </a:cxn>
                <a:cxn ang="0">
                  <a:pos x="705" y="261"/>
                </a:cxn>
                <a:cxn ang="0">
                  <a:pos x="800" y="252"/>
                </a:cxn>
                <a:cxn ang="0">
                  <a:pos x="882" y="244"/>
                </a:cxn>
                <a:cxn ang="0">
                  <a:pos x="953" y="231"/>
                </a:cxn>
                <a:cxn ang="0">
                  <a:pos x="1005" y="205"/>
                </a:cxn>
                <a:cxn ang="0">
                  <a:pos x="1045" y="100"/>
                </a:cxn>
                <a:cxn ang="0">
                  <a:pos x="1035" y="222"/>
                </a:cxn>
                <a:cxn ang="0">
                  <a:pos x="989" y="262"/>
                </a:cxn>
                <a:cxn ang="0">
                  <a:pos x="968" y="422"/>
                </a:cxn>
                <a:cxn ang="0">
                  <a:pos x="936" y="591"/>
                </a:cxn>
                <a:cxn ang="0">
                  <a:pos x="847" y="838"/>
                </a:cxn>
                <a:cxn ang="0">
                  <a:pos x="874" y="693"/>
                </a:cxn>
                <a:cxn ang="0">
                  <a:pos x="940" y="290"/>
                </a:cxn>
                <a:cxn ang="0">
                  <a:pos x="906" y="279"/>
                </a:cxn>
                <a:cxn ang="0">
                  <a:pos x="774" y="290"/>
                </a:cxn>
                <a:cxn ang="0">
                  <a:pos x="576" y="299"/>
                </a:cxn>
                <a:cxn ang="0">
                  <a:pos x="375" y="295"/>
                </a:cxn>
                <a:cxn ang="0">
                  <a:pos x="233" y="281"/>
                </a:cxn>
                <a:cxn ang="0">
                  <a:pos x="148" y="268"/>
                </a:cxn>
                <a:cxn ang="0">
                  <a:pos x="118" y="314"/>
                </a:cxn>
                <a:cxn ang="0">
                  <a:pos x="146" y="523"/>
                </a:cxn>
                <a:cxn ang="0">
                  <a:pos x="220" y="767"/>
                </a:cxn>
                <a:cxn ang="0">
                  <a:pos x="271" y="906"/>
                </a:cxn>
                <a:cxn ang="0">
                  <a:pos x="240" y="862"/>
                </a:cxn>
                <a:cxn ang="0">
                  <a:pos x="188" y="834"/>
                </a:cxn>
                <a:cxn ang="0">
                  <a:pos x="78" y="848"/>
                </a:cxn>
                <a:cxn ang="0">
                  <a:pos x="51" y="1033"/>
                </a:cxn>
                <a:cxn ang="0">
                  <a:pos x="1" y="921"/>
                </a:cxn>
                <a:cxn ang="0">
                  <a:pos x="37" y="828"/>
                </a:cxn>
                <a:cxn ang="0">
                  <a:pos x="97" y="810"/>
                </a:cxn>
                <a:cxn ang="0">
                  <a:pos x="161" y="803"/>
                </a:cxn>
                <a:cxn ang="0">
                  <a:pos x="180" y="738"/>
                </a:cxn>
                <a:cxn ang="0">
                  <a:pos x="82" y="395"/>
                </a:cxn>
                <a:cxn ang="0">
                  <a:pos x="51" y="236"/>
                </a:cxn>
                <a:cxn ang="0">
                  <a:pos x="24" y="211"/>
                </a:cxn>
                <a:cxn ang="0">
                  <a:pos x="36" y="16"/>
                </a:cxn>
                <a:cxn ang="0">
                  <a:pos x="99" y="1"/>
                </a:cxn>
                <a:cxn ang="0">
                  <a:pos x="87" y="18"/>
                </a:cxn>
                <a:cxn ang="0">
                  <a:pos x="61" y="37"/>
                </a:cxn>
                <a:cxn ang="0">
                  <a:pos x="160" y="61"/>
                </a:cxn>
                <a:cxn ang="0">
                  <a:pos x="367" y="79"/>
                </a:cxn>
                <a:cxn ang="0">
                  <a:pos x="521" y="90"/>
                </a:cxn>
                <a:cxn ang="0">
                  <a:pos x="665" y="87"/>
                </a:cxn>
                <a:cxn ang="0">
                  <a:pos x="830" y="77"/>
                </a:cxn>
                <a:cxn ang="0">
                  <a:pos x="960" y="61"/>
                </a:cxn>
              </a:cxnLst>
              <a:rect l="0" t="0" r="r" b="b"/>
              <a:pathLst>
                <a:path w="1051" h="1033">
                  <a:moveTo>
                    <a:pt x="1018" y="64"/>
                  </a:moveTo>
                  <a:lnTo>
                    <a:pt x="1012" y="69"/>
                  </a:lnTo>
                  <a:lnTo>
                    <a:pt x="1000" y="73"/>
                  </a:lnTo>
                  <a:lnTo>
                    <a:pt x="984" y="79"/>
                  </a:lnTo>
                  <a:lnTo>
                    <a:pt x="965" y="84"/>
                  </a:lnTo>
                  <a:lnTo>
                    <a:pt x="940" y="90"/>
                  </a:lnTo>
                  <a:lnTo>
                    <a:pt x="913" y="94"/>
                  </a:lnTo>
                  <a:lnTo>
                    <a:pt x="882" y="100"/>
                  </a:lnTo>
                  <a:lnTo>
                    <a:pt x="849" y="105"/>
                  </a:lnTo>
                  <a:lnTo>
                    <a:pt x="814" y="109"/>
                  </a:lnTo>
                  <a:lnTo>
                    <a:pt x="776" y="113"/>
                  </a:lnTo>
                  <a:lnTo>
                    <a:pt x="738" y="116"/>
                  </a:lnTo>
                  <a:lnTo>
                    <a:pt x="697" y="120"/>
                  </a:lnTo>
                  <a:lnTo>
                    <a:pt x="658" y="122"/>
                  </a:lnTo>
                  <a:lnTo>
                    <a:pt x="618" y="123"/>
                  </a:lnTo>
                  <a:lnTo>
                    <a:pt x="577" y="124"/>
                  </a:lnTo>
                  <a:lnTo>
                    <a:pt x="538" y="124"/>
                  </a:lnTo>
                  <a:lnTo>
                    <a:pt x="499" y="123"/>
                  </a:lnTo>
                  <a:lnTo>
                    <a:pt x="460" y="122"/>
                  </a:lnTo>
                  <a:lnTo>
                    <a:pt x="421" y="120"/>
                  </a:lnTo>
                  <a:lnTo>
                    <a:pt x="383" y="116"/>
                  </a:lnTo>
                  <a:lnTo>
                    <a:pt x="346" y="113"/>
                  </a:lnTo>
                  <a:lnTo>
                    <a:pt x="309" y="109"/>
                  </a:lnTo>
                  <a:lnTo>
                    <a:pt x="273" y="105"/>
                  </a:lnTo>
                  <a:lnTo>
                    <a:pt x="240" y="101"/>
                  </a:lnTo>
                  <a:lnTo>
                    <a:pt x="208" y="97"/>
                  </a:lnTo>
                  <a:lnTo>
                    <a:pt x="178" y="92"/>
                  </a:lnTo>
                  <a:lnTo>
                    <a:pt x="150" y="87"/>
                  </a:lnTo>
                  <a:lnTo>
                    <a:pt x="125" y="83"/>
                  </a:lnTo>
                  <a:lnTo>
                    <a:pt x="101" y="78"/>
                  </a:lnTo>
                  <a:lnTo>
                    <a:pt x="82" y="75"/>
                  </a:lnTo>
                  <a:lnTo>
                    <a:pt x="65" y="71"/>
                  </a:lnTo>
                  <a:lnTo>
                    <a:pt x="52" y="68"/>
                  </a:lnTo>
                  <a:lnTo>
                    <a:pt x="40" y="92"/>
                  </a:lnTo>
                  <a:lnTo>
                    <a:pt x="35" y="123"/>
                  </a:lnTo>
                  <a:lnTo>
                    <a:pt x="37" y="156"/>
                  </a:lnTo>
                  <a:lnTo>
                    <a:pt x="47" y="190"/>
                  </a:lnTo>
                  <a:lnTo>
                    <a:pt x="63" y="199"/>
                  </a:lnTo>
                  <a:lnTo>
                    <a:pt x="81" y="207"/>
                  </a:lnTo>
                  <a:lnTo>
                    <a:pt x="100" y="214"/>
                  </a:lnTo>
                  <a:lnTo>
                    <a:pt x="122" y="221"/>
                  </a:lnTo>
                  <a:lnTo>
                    <a:pt x="145" y="228"/>
                  </a:lnTo>
                  <a:lnTo>
                    <a:pt x="169" y="232"/>
                  </a:lnTo>
                  <a:lnTo>
                    <a:pt x="195" y="237"/>
                  </a:lnTo>
                  <a:lnTo>
                    <a:pt x="222" y="242"/>
                  </a:lnTo>
                  <a:lnTo>
                    <a:pt x="251" y="245"/>
                  </a:lnTo>
                  <a:lnTo>
                    <a:pt x="281" y="249"/>
                  </a:lnTo>
                  <a:lnTo>
                    <a:pt x="312" y="252"/>
                  </a:lnTo>
                  <a:lnTo>
                    <a:pt x="343" y="254"/>
                  </a:lnTo>
                  <a:lnTo>
                    <a:pt x="377" y="258"/>
                  </a:lnTo>
                  <a:lnTo>
                    <a:pt x="411" y="259"/>
                  </a:lnTo>
                  <a:lnTo>
                    <a:pt x="446" y="261"/>
                  </a:lnTo>
                  <a:lnTo>
                    <a:pt x="482" y="264"/>
                  </a:lnTo>
                  <a:lnTo>
                    <a:pt x="500" y="264"/>
                  </a:lnTo>
                  <a:lnTo>
                    <a:pt x="517" y="264"/>
                  </a:lnTo>
                  <a:lnTo>
                    <a:pt x="536" y="265"/>
                  </a:lnTo>
                  <a:lnTo>
                    <a:pt x="554" y="265"/>
                  </a:lnTo>
                  <a:lnTo>
                    <a:pt x="573" y="265"/>
                  </a:lnTo>
                  <a:lnTo>
                    <a:pt x="592" y="265"/>
                  </a:lnTo>
                  <a:lnTo>
                    <a:pt x="611" y="265"/>
                  </a:lnTo>
                  <a:lnTo>
                    <a:pt x="629" y="264"/>
                  </a:lnTo>
                  <a:lnTo>
                    <a:pt x="649" y="264"/>
                  </a:lnTo>
                  <a:lnTo>
                    <a:pt x="667" y="264"/>
                  </a:lnTo>
                  <a:lnTo>
                    <a:pt x="687" y="262"/>
                  </a:lnTo>
                  <a:lnTo>
                    <a:pt x="705" y="261"/>
                  </a:lnTo>
                  <a:lnTo>
                    <a:pt x="725" y="260"/>
                  </a:lnTo>
                  <a:lnTo>
                    <a:pt x="744" y="259"/>
                  </a:lnTo>
                  <a:lnTo>
                    <a:pt x="763" y="257"/>
                  </a:lnTo>
                  <a:lnTo>
                    <a:pt x="782" y="254"/>
                  </a:lnTo>
                  <a:lnTo>
                    <a:pt x="800" y="252"/>
                  </a:lnTo>
                  <a:lnTo>
                    <a:pt x="816" y="251"/>
                  </a:lnTo>
                  <a:lnTo>
                    <a:pt x="833" y="249"/>
                  </a:lnTo>
                  <a:lnTo>
                    <a:pt x="849" y="247"/>
                  </a:lnTo>
                  <a:lnTo>
                    <a:pt x="865" y="245"/>
                  </a:lnTo>
                  <a:lnTo>
                    <a:pt x="882" y="244"/>
                  </a:lnTo>
                  <a:lnTo>
                    <a:pt x="897" y="242"/>
                  </a:lnTo>
                  <a:lnTo>
                    <a:pt x="912" y="239"/>
                  </a:lnTo>
                  <a:lnTo>
                    <a:pt x="927" y="237"/>
                  </a:lnTo>
                  <a:lnTo>
                    <a:pt x="940" y="235"/>
                  </a:lnTo>
                  <a:lnTo>
                    <a:pt x="953" y="231"/>
                  </a:lnTo>
                  <a:lnTo>
                    <a:pt x="965" y="228"/>
                  </a:lnTo>
                  <a:lnTo>
                    <a:pt x="976" y="223"/>
                  </a:lnTo>
                  <a:lnTo>
                    <a:pt x="986" y="218"/>
                  </a:lnTo>
                  <a:lnTo>
                    <a:pt x="997" y="212"/>
                  </a:lnTo>
                  <a:lnTo>
                    <a:pt x="1005" y="205"/>
                  </a:lnTo>
                  <a:lnTo>
                    <a:pt x="1021" y="173"/>
                  </a:lnTo>
                  <a:lnTo>
                    <a:pt x="1030" y="139"/>
                  </a:lnTo>
                  <a:lnTo>
                    <a:pt x="1035" y="107"/>
                  </a:lnTo>
                  <a:lnTo>
                    <a:pt x="1035" y="76"/>
                  </a:lnTo>
                  <a:lnTo>
                    <a:pt x="1045" y="100"/>
                  </a:lnTo>
                  <a:lnTo>
                    <a:pt x="1051" y="129"/>
                  </a:lnTo>
                  <a:lnTo>
                    <a:pt x="1051" y="161"/>
                  </a:lnTo>
                  <a:lnTo>
                    <a:pt x="1045" y="194"/>
                  </a:lnTo>
                  <a:lnTo>
                    <a:pt x="1041" y="209"/>
                  </a:lnTo>
                  <a:lnTo>
                    <a:pt x="1035" y="222"/>
                  </a:lnTo>
                  <a:lnTo>
                    <a:pt x="1028" y="232"/>
                  </a:lnTo>
                  <a:lnTo>
                    <a:pt x="1020" y="242"/>
                  </a:lnTo>
                  <a:lnTo>
                    <a:pt x="1011" y="250"/>
                  </a:lnTo>
                  <a:lnTo>
                    <a:pt x="1000" y="257"/>
                  </a:lnTo>
                  <a:lnTo>
                    <a:pt x="989" y="262"/>
                  </a:lnTo>
                  <a:lnTo>
                    <a:pt x="976" y="266"/>
                  </a:lnTo>
                  <a:lnTo>
                    <a:pt x="976" y="303"/>
                  </a:lnTo>
                  <a:lnTo>
                    <a:pt x="975" y="342"/>
                  </a:lnTo>
                  <a:lnTo>
                    <a:pt x="971" y="381"/>
                  </a:lnTo>
                  <a:lnTo>
                    <a:pt x="968" y="422"/>
                  </a:lnTo>
                  <a:lnTo>
                    <a:pt x="962" y="461"/>
                  </a:lnTo>
                  <a:lnTo>
                    <a:pt x="955" y="501"/>
                  </a:lnTo>
                  <a:lnTo>
                    <a:pt x="948" y="540"/>
                  </a:lnTo>
                  <a:lnTo>
                    <a:pt x="939" y="578"/>
                  </a:lnTo>
                  <a:lnTo>
                    <a:pt x="936" y="591"/>
                  </a:lnTo>
                  <a:lnTo>
                    <a:pt x="925" y="623"/>
                  </a:lnTo>
                  <a:lnTo>
                    <a:pt x="910" y="670"/>
                  </a:lnTo>
                  <a:lnTo>
                    <a:pt x="891" y="726"/>
                  </a:lnTo>
                  <a:lnTo>
                    <a:pt x="870" y="783"/>
                  </a:lnTo>
                  <a:lnTo>
                    <a:pt x="847" y="838"/>
                  </a:lnTo>
                  <a:lnTo>
                    <a:pt x="824" y="882"/>
                  </a:lnTo>
                  <a:lnTo>
                    <a:pt x="803" y="910"/>
                  </a:lnTo>
                  <a:lnTo>
                    <a:pt x="789" y="911"/>
                  </a:lnTo>
                  <a:lnTo>
                    <a:pt x="837" y="803"/>
                  </a:lnTo>
                  <a:lnTo>
                    <a:pt x="874" y="693"/>
                  </a:lnTo>
                  <a:lnTo>
                    <a:pt x="900" y="586"/>
                  </a:lnTo>
                  <a:lnTo>
                    <a:pt x="918" y="487"/>
                  </a:lnTo>
                  <a:lnTo>
                    <a:pt x="931" y="402"/>
                  </a:lnTo>
                  <a:lnTo>
                    <a:pt x="938" y="334"/>
                  </a:lnTo>
                  <a:lnTo>
                    <a:pt x="940" y="290"/>
                  </a:lnTo>
                  <a:lnTo>
                    <a:pt x="942" y="274"/>
                  </a:lnTo>
                  <a:lnTo>
                    <a:pt x="939" y="274"/>
                  </a:lnTo>
                  <a:lnTo>
                    <a:pt x="932" y="275"/>
                  </a:lnTo>
                  <a:lnTo>
                    <a:pt x="921" y="276"/>
                  </a:lnTo>
                  <a:lnTo>
                    <a:pt x="906" y="279"/>
                  </a:lnTo>
                  <a:lnTo>
                    <a:pt x="886" y="281"/>
                  </a:lnTo>
                  <a:lnTo>
                    <a:pt x="863" y="283"/>
                  </a:lnTo>
                  <a:lnTo>
                    <a:pt x="837" y="286"/>
                  </a:lnTo>
                  <a:lnTo>
                    <a:pt x="807" y="288"/>
                  </a:lnTo>
                  <a:lnTo>
                    <a:pt x="774" y="290"/>
                  </a:lnTo>
                  <a:lnTo>
                    <a:pt x="739" y="292"/>
                  </a:lnTo>
                  <a:lnTo>
                    <a:pt x="702" y="295"/>
                  </a:lnTo>
                  <a:lnTo>
                    <a:pt x="662" y="297"/>
                  </a:lnTo>
                  <a:lnTo>
                    <a:pt x="620" y="298"/>
                  </a:lnTo>
                  <a:lnTo>
                    <a:pt x="576" y="299"/>
                  </a:lnTo>
                  <a:lnTo>
                    <a:pt x="530" y="299"/>
                  </a:lnTo>
                  <a:lnTo>
                    <a:pt x="484" y="299"/>
                  </a:lnTo>
                  <a:lnTo>
                    <a:pt x="446" y="298"/>
                  </a:lnTo>
                  <a:lnTo>
                    <a:pt x="409" y="297"/>
                  </a:lnTo>
                  <a:lnTo>
                    <a:pt x="375" y="295"/>
                  </a:lnTo>
                  <a:lnTo>
                    <a:pt x="342" y="292"/>
                  </a:lnTo>
                  <a:lnTo>
                    <a:pt x="311" y="290"/>
                  </a:lnTo>
                  <a:lnTo>
                    <a:pt x="284" y="288"/>
                  </a:lnTo>
                  <a:lnTo>
                    <a:pt x="257" y="284"/>
                  </a:lnTo>
                  <a:lnTo>
                    <a:pt x="233" y="281"/>
                  </a:lnTo>
                  <a:lnTo>
                    <a:pt x="211" y="279"/>
                  </a:lnTo>
                  <a:lnTo>
                    <a:pt x="191" y="275"/>
                  </a:lnTo>
                  <a:lnTo>
                    <a:pt x="174" y="273"/>
                  </a:lnTo>
                  <a:lnTo>
                    <a:pt x="159" y="271"/>
                  </a:lnTo>
                  <a:lnTo>
                    <a:pt x="148" y="268"/>
                  </a:lnTo>
                  <a:lnTo>
                    <a:pt x="137" y="267"/>
                  </a:lnTo>
                  <a:lnTo>
                    <a:pt x="130" y="266"/>
                  </a:lnTo>
                  <a:lnTo>
                    <a:pt x="126" y="266"/>
                  </a:lnTo>
                  <a:lnTo>
                    <a:pt x="120" y="287"/>
                  </a:lnTo>
                  <a:lnTo>
                    <a:pt x="118" y="314"/>
                  </a:lnTo>
                  <a:lnTo>
                    <a:pt x="118" y="348"/>
                  </a:lnTo>
                  <a:lnTo>
                    <a:pt x="121" y="387"/>
                  </a:lnTo>
                  <a:lnTo>
                    <a:pt x="127" y="430"/>
                  </a:lnTo>
                  <a:lnTo>
                    <a:pt x="136" y="475"/>
                  </a:lnTo>
                  <a:lnTo>
                    <a:pt x="146" y="523"/>
                  </a:lnTo>
                  <a:lnTo>
                    <a:pt x="158" y="572"/>
                  </a:lnTo>
                  <a:lnTo>
                    <a:pt x="172" y="623"/>
                  </a:lnTo>
                  <a:lnTo>
                    <a:pt x="187" y="673"/>
                  </a:lnTo>
                  <a:lnTo>
                    <a:pt x="204" y="721"/>
                  </a:lnTo>
                  <a:lnTo>
                    <a:pt x="220" y="767"/>
                  </a:lnTo>
                  <a:lnTo>
                    <a:pt x="239" y="810"/>
                  </a:lnTo>
                  <a:lnTo>
                    <a:pt x="257" y="849"/>
                  </a:lnTo>
                  <a:lnTo>
                    <a:pt x="274" y="882"/>
                  </a:lnTo>
                  <a:lnTo>
                    <a:pt x="293" y="911"/>
                  </a:lnTo>
                  <a:lnTo>
                    <a:pt x="271" y="906"/>
                  </a:lnTo>
                  <a:lnTo>
                    <a:pt x="265" y="899"/>
                  </a:lnTo>
                  <a:lnTo>
                    <a:pt x="258" y="891"/>
                  </a:lnTo>
                  <a:lnTo>
                    <a:pt x="252" y="881"/>
                  </a:lnTo>
                  <a:lnTo>
                    <a:pt x="247" y="871"/>
                  </a:lnTo>
                  <a:lnTo>
                    <a:pt x="240" y="862"/>
                  </a:lnTo>
                  <a:lnTo>
                    <a:pt x="235" y="853"/>
                  </a:lnTo>
                  <a:lnTo>
                    <a:pt x="229" y="843"/>
                  </a:lnTo>
                  <a:lnTo>
                    <a:pt x="225" y="834"/>
                  </a:lnTo>
                  <a:lnTo>
                    <a:pt x="206" y="834"/>
                  </a:lnTo>
                  <a:lnTo>
                    <a:pt x="188" y="834"/>
                  </a:lnTo>
                  <a:lnTo>
                    <a:pt x="168" y="835"/>
                  </a:lnTo>
                  <a:lnTo>
                    <a:pt x="148" y="835"/>
                  </a:lnTo>
                  <a:lnTo>
                    <a:pt x="127" y="838"/>
                  </a:lnTo>
                  <a:lnTo>
                    <a:pt x="104" y="842"/>
                  </a:lnTo>
                  <a:lnTo>
                    <a:pt x="78" y="848"/>
                  </a:lnTo>
                  <a:lnTo>
                    <a:pt x="52" y="857"/>
                  </a:lnTo>
                  <a:lnTo>
                    <a:pt x="37" y="893"/>
                  </a:lnTo>
                  <a:lnTo>
                    <a:pt x="34" y="938"/>
                  </a:lnTo>
                  <a:lnTo>
                    <a:pt x="39" y="987"/>
                  </a:lnTo>
                  <a:lnTo>
                    <a:pt x="51" y="1033"/>
                  </a:lnTo>
                  <a:lnTo>
                    <a:pt x="39" y="1027"/>
                  </a:lnTo>
                  <a:lnTo>
                    <a:pt x="28" y="1009"/>
                  </a:lnTo>
                  <a:lnTo>
                    <a:pt x="16" y="983"/>
                  </a:lnTo>
                  <a:lnTo>
                    <a:pt x="8" y="953"/>
                  </a:lnTo>
                  <a:lnTo>
                    <a:pt x="1" y="921"/>
                  </a:lnTo>
                  <a:lnTo>
                    <a:pt x="0" y="888"/>
                  </a:lnTo>
                  <a:lnTo>
                    <a:pt x="5" y="861"/>
                  </a:lnTo>
                  <a:lnTo>
                    <a:pt x="16" y="839"/>
                  </a:lnTo>
                  <a:lnTo>
                    <a:pt x="27" y="833"/>
                  </a:lnTo>
                  <a:lnTo>
                    <a:pt x="37" y="828"/>
                  </a:lnTo>
                  <a:lnTo>
                    <a:pt x="48" y="824"/>
                  </a:lnTo>
                  <a:lnTo>
                    <a:pt x="60" y="819"/>
                  </a:lnTo>
                  <a:lnTo>
                    <a:pt x="72" y="816"/>
                  </a:lnTo>
                  <a:lnTo>
                    <a:pt x="84" y="812"/>
                  </a:lnTo>
                  <a:lnTo>
                    <a:pt x="97" y="810"/>
                  </a:lnTo>
                  <a:lnTo>
                    <a:pt x="110" y="808"/>
                  </a:lnTo>
                  <a:lnTo>
                    <a:pt x="123" y="806"/>
                  </a:lnTo>
                  <a:lnTo>
                    <a:pt x="136" y="805"/>
                  </a:lnTo>
                  <a:lnTo>
                    <a:pt x="149" y="804"/>
                  </a:lnTo>
                  <a:lnTo>
                    <a:pt x="161" y="803"/>
                  </a:lnTo>
                  <a:lnTo>
                    <a:pt x="174" y="803"/>
                  </a:lnTo>
                  <a:lnTo>
                    <a:pt x="187" y="803"/>
                  </a:lnTo>
                  <a:lnTo>
                    <a:pt x="198" y="804"/>
                  </a:lnTo>
                  <a:lnTo>
                    <a:pt x="210" y="804"/>
                  </a:lnTo>
                  <a:lnTo>
                    <a:pt x="180" y="738"/>
                  </a:lnTo>
                  <a:lnTo>
                    <a:pt x="153" y="673"/>
                  </a:lnTo>
                  <a:lnTo>
                    <a:pt x="130" y="605"/>
                  </a:lnTo>
                  <a:lnTo>
                    <a:pt x="111" y="537"/>
                  </a:lnTo>
                  <a:lnTo>
                    <a:pt x="95" y="468"/>
                  </a:lnTo>
                  <a:lnTo>
                    <a:pt x="82" y="395"/>
                  </a:lnTo>
                  <a:lnTo>
                    <a:pt x="74" y="321"/>
                  </a:lnTo>
                  <a:lnTo>
                    <a:pt x="69" y="244"/>
                  </a:lnTo>
                  <a:lnTo>
                    <a:pt x="63" y="242"/>
                  </a:lnTo>
                  <a:lnTo>
                    <a:pt x="58" y="238"/>
                  </a:lnTo>
                  <a:lnTo>
                    <a:pt x="51" y="236"/>
                  </a:lnTo>
                  <a:lnTo>
                    <a:pt x="45" y="232"/>
                  </a:lnTo>
                  <a:lnTo>
                    <a:pt x="39" y="228"/>
                  </a:lnTo>
                  <a:lnTo>
                    <a:pt x="34" y="223"/>
                  </a:lnTo>
                  <a:lnTo>
                    <a:pt x="29" y="218"/>
                  </a:lnTo>
                  <a:lnTo>
                    <a:pt x="24" y="211"/>
                  </a:lnTo>
                  <a:lnTo>
                    <a:pt x="12" y="163"/>
                  </a:lnTo>
                  <a:lnTo>
                    <a:pt x="9" y="115"/>
                  </a:lnTo>
                  <a:lnTo>
                    <a:pt x="14" y="67"/>
                  </a:lnTo>
                  <a:lnTo>
                    <a:pt x="24" y="22"/>
                  </a:lnTo>
                  <a:lnTo>
                    <a:pt x="36" y="16"/>
                  </a:lnTo>
                  <a:lnTo>
                    <a:pt x="47" y="11"/>
                  </a:lnTo>
                  <a:lnTo>
                    <a:pt x="60" y="8"/>
                  </a:lnTo>
                  <a:lnTo>
                    <a:pt x="74" y="5"/>
                  </a:lnTo>
                  <a:lnTo>
                    <a:pt x="87" y="3"/>
                  </a:lnTo>
                  <a:lnTo>
                    <a:pt x="99" y="1"/>
                  </a:lnTo>
                  <a:lnTo>
                    <a:pt x="111" y="1"/>
                  </a:lnTo>
                  <a:lnTo>
                    <a:pt x="122" y="0"/>
                  </a:lnTo>
                  <a:lnTo>
                    <a:pt x="106" y="7"/>
                  </a:lnTo>
                  <a:lnTo>
                    <a:pt x="95" y="14"/>
                  </a:lnTo>
                  <a:lnTo>
                    <a:pt x="87" y="18"/>
                  </a:lnTo>
                  <a:lnTo>
                    <a:pt x="80" y="22"/>
                  </a:lnTo>
                  <a:lnTo>
                    <a:pt x="75" y="25"/>
                  </a:lnTo>
                  <a:lnTo>
                    <a:pt x="72" y="29"/>
                  </a:lnTo>
                  <a:lnTo>
                    <a:pt x="67" y="33"/>
                  </a:lnTo>
                  <a:lnTo>
                    <a:pt x="61" y="37"/>
                  </a:lnTo>
                  <a:lnTo>
                    <a:pt x="65" y="41"/>
                  </a:lnTo>
                  <a:lnTo>
                    <a:pt x="77" y="47"/>
                  </a:lnTo>
                  <a:lnTo>
                    <a:pt x="99" y="52"/>
                  </a:lnTo>
                  <a:lnTo>
                    <a:pt x="127" y="56"/>
                  </a:lnTo>
                  <a:lnTo>
                    <a:pt x="160" y="61"/>
                  </a:lnTo>
                  <a:lnTo>
                    <a:pt x="198" y="65"/>
                  </a:lnTo>
                  <a:lnTo>
                    <a:pt x="239" y="69"/>
                  </a:lnTo>
                  <a:lnTo>
                    <a:pt x="281" y="73"/>
                  </a:lnTo>
                  <a:lnTo>
                    <a:pt x="325" y="77"/>
                  </a:lnTo>
                  <a:lnTo>
                    <a:pt x="367" y="79"/>
                  </a:lnTo>
                  <a:lnTo>
                    <a:pt x="407" y="83"/>
                  </a:lnTo>
                  <a:lnTo>
                    <a:pt x="444" y="85"/>
                  </a:lnTo>
                  <a:lnTo>
                    <a:pt x="476" y="86"/>
                  </a:lnTo>
                  <a:lnTo>
                    <a:pt x="501" y="88"/>
                  </a:lnTo>
                  <a:lnTo>
                    <a:pt x="521" y="90"/>
                  </a:lnTo>
                  <a:lnTo>
                    <a:pt x="531" y="90"/>
                  </a:lnTo>
                  <a:lnTo>
                    <a:pt x="564" y="90"/>
                  </a:lnTo>
                  <a:lnTo>
                    <a:pt x="597" y="90"/>
                  </a:lnTo>
                  <a:lnTo>
                    <a:pt x="632" y="88"/>
                  </a:lnTo>
                  <a:lnTo>
                    <a:pt x="665" y="87"/>
                  </a:lnTo>
                  <a:lnTo>
                    <a:pt x="700" y="85"/>
                  </a:lnTo>
                  <a:lnTo>
                    <a:pt x="733" y="84"/>
                  </a:lnTo>
                  <a:lnTo>
                    <a:pt x="766" y="82"/>
                  </a:lnTo>
                  <a:lnTo>
                    <a:pt x="799" y="79"/>
                  </a:lnTo>
                  <a:lnTo>
                    <a:pt x="830" y="77"/>
                  </a:lnTo>
                  <a:lnTo>
                    <a:pt x="860" y="73"/>
                  </a:lnTo>
                  <a:lnTo>
                    <a:pt x="889" y="70"/>
                  </a:lnTo>
                  <a:lnTo>
                    <a:pt x="914" y="68"/>
                  </a:lnTo>
                  <a:lnTo>
                    <a:pt x="938" y="64"/>
                  </a:lnTo>
                  <a:lnTo>
                    <a:pt x="960" y="61"/>
                  </a:lnTo>
                  <a:lnTo>
                    <a:pt x="978" y="57"/>
                  </a:lnTo>
                  <a:lnTo>
                    <a:pt x="995" y="54"/>
                  </a:lnTo>
                  <a:lnTo>
                    <a:pt x="1018" y="64"/>
                  </a:lnTo>
                  <a:close/>
                </a:path>
              </a:pathLst>
            </a:custGeom>
            <a:solidFill>
              <a:srgbClr val="000000"/>
            </a:solidFill>
            <a:ln w="9525">
              <a:noFill/>
              <a:round/>
              <a:headEnd/>
              <a:tailEnd/>
            </a:ln>
          </p:spPr>
          <p:txBody>
            <a:bodyPr/>
            <a:lstStyle/>
            <a:p>
              <a:endParaRPr lang="en-US"/>
            </a:p>
          </p:txBody>
        </p:sp>
        <p:sp>
          <p:nvSpPr>
            <p:cNvPr id="1205280" name="Freeform 32"/>
            <p:cNvSpPr>
              <a:spLocks/>
            </p:cNvSpPr>
            <p:nvPr/>
          </p:nvSpPr>
          <p:spPr bwMode="auto">
            <a:xfrm>
              <a:off x="2988" y="2565"/>
              <a:ext cx="465" cy="47"/>
            </a:xfrm>
            <a:custGeom>
              <a:avLst/>
              <a:gdLst/>
              <a:ahLst/>
              <a:cxnLst>
                <a:cxn ang="0">
                  <a:pos x="913" y="11"/>
                </a:cxn>
                <a:cxn ang="0">
                  <a:pos x="883" y="22"/>
                </a:cxn>
                <a:cxn ang="0">
                  <a:pos x="843" y="34"/>
                </a:cxn>
                <a:cxn ang="0">
                  <a:pos x="791" y="43"/>
                </a:cxn>
                <a:cxn ang="0">
                  <a:pos x="731" y="51"/>
                </a:cxn>
                <a:cxn ang="0">
                  <a:pos x="664" y="58"/>
                </a:cxn>
                <a:cxn ang="0">
                  <a:pos x="591" y="62"/>
                </a:cxn>
                <a:cxn ang="0">
                  <a:pos x="511" y="65"/>
                </a:cxn>
                <a:cxn ang="0">
                  <a:pos x="427" y="65"/>
                </a:cxn>
                <a:cxn ang="0">
                  <a:pos x="344" y="62"/>
                </a:cxn>
                <a:cxn ang="0">
                  <a:pos x="268" y="57"/>
                </a:cxn>
                <a:cxn ang="0">
                  <a:pos x="198" y="51"/>
                </a:cxn>
                <a:cxn ang="0">
                  <a:pos x="137" y="42"/>
                </a:cxn>
                <a:cxn ang="0">
                  <a:pos x="86" y="31"/>
                </a:cxn>
                <a:cxn ang="0">
                  <a:pos x="47" y="20"/>
                </a:cxn>
                <a:cxn ang="0">
                  <a:pos x="19" y="7"/>
                </a:cxn>
                <a:cxn ang="0">
                  <a:pos x="7" y="4"/>
                </a:cxn>
                <a:cxn ang="0">
                  <a:pos x="1" y="12"/>
                </a:cxn>
                <a:cxn ang="0">
                  <a:pos x="2" y="24"/>
                </a:cxn>
                <a:cxn ang="0">
                  <a:pos x="20" y="39"/>
                </a:cxn>
                <a:cxn ang="0">
                  <a:pos x="56" y="53"/>
                </a:cxn>
                <a:cxn ang="0">
                  <a:pos x="106" y="66"/>
                </a:cxn>
                <a:cxn ang="0">
                  <a:pos x="169" y="76"/>
                </a:cxn>
                <a:cxn ang="0">
                  <a:pos x="243" y="84"/>
                </a:cxn>
                <a:cxn ang="0">
                  <a:pos x="327" y="90"/>
                </a:cxn>
                <a:cxn ang="0">
                  <a:pos x="418" y="94"/>
                </a:cxn>
                <a:cxn ang="0">
                  <a:pos x="512" y="94"/>
                </a:cxn>
                <a:cxn ang="0">
                  <a:pos x="603" y="90"/>
                </a:cxn>
                <a:cxn ang="0">
                  <a:pos x="686" y="84"/>
                </a:cxn>
                <a:cxn ang="0">
                  <a:pos x="760" y="76"/>
                </a:cxn>
                <a:cxn ang="0">
                  <a:pos x="823" y="66"/>
                </a:cxn>
                <a:cxn ang="0">
                  <a:pos x="873" y="53"/>
                </a:cxn>
                <a:cxn ang="0">
                  <a:pos x="909" y="39"/>
                </a:cxn>
                <a:cxn ang="0">
                  <a:pos x="927" y="24"/>
                </a:cxn>
                <a:cxn ang="0">
                  <a:pos x="929" y="13"/>
                </a:cxn>
                <a:cxn ang="0">
                  <a:pos x="926" y="7"/>
                </a:cxn>
              </a:cxnLst>
              <a:rect l="0" t="0" r="r" b="b"/>
              <a:pathLst>
                <a:path w="929" h="94">
                  <a:moveTo>
                    <a:pt x="924" y="4"/>
                  </a:moveTo>
                  <a:lnTo>
                    <a:pt x="913" y="11"/>
                  </a:lnTo>
                  <a:lnTo>
                    <a:pt x="901" y="16"/>
                  </a:lnTo>
                  <a:lnTo>
                    <a:pt x="883" y="22"/>
                  </a:lnTo>
                  <a:lnTo>
                    <a:pt x="865" y="28"/>
                  </a:lnTo>
                  <a:lnTo>
                    <a:pt x="843" y="34"/>
                  </a:lnTo>
                  <a:lnTo>
                    <a:pt x="819" y="38"/>
                  </a:lnTo>
                  <a:lnTo>
                    <a:pt x="791" y="43"/>
                  </a:lnTo>
                  <a:lnTo>
                    <a:pt x="762" y="47"/>
                  </a:lnTo>
                  <a:lnTo>
                    <a:pt x="731" y="51"/>
                  </a:lnTo>
                  <a:lnTo>
                    <a:pt x="699" y="54"/>
                  </a:lnTo>
                  <a:lnTo>
                    <a:pt x="664" y="58"/>
                  </a:lnTo>
                  <a:lnTo>
                    <a:pt x="628" y="60"/>
                  </a:lnTo>
                  <a:lnTo>
                    <a:pt x="591" y="62"/>
                  </a:lnTo>
                  <a:lnTo>
                    <a:pt x="552" y="64"/>
                  </a:lnTo>
                  <a:lnTo>
                    <a:pt x="511" y="65"/>
                  </a:lnTo>
                  <a:lnTo>
                    <a:pt x="470" y="65"/>
                  </a:lnTo>
                  <a:lnTo>
                    <a:pt x="427" y="65"/>
                  </a:lnTo>
                  <a:lnTo>
                    <a:pt x="384" y="64"/>
                  </a:lnTo>
                  <a:lnTo>
                    <a:pt x="344" y="62"/>
                  </a:lnTo>
                  <a:lnTo>
                    <a:pt x="305" y="60"/>
                  </a:lnTo>
                  <a:lnTo>
                    <a:pt x="268" y="57"/>
                  </a:lnTo>
                  <a:lnTo>
                    <a:pt x="232" y="54"/>
                  </a:lnTo>
                  <a:lnTo>
                    <a:pt x="198" y="51"/>
                  </a:lnTo>
                  <a:lnTo>
                    <a:pt x="167" y="46"/>
                  </a:lnTo>
                  <a:lnTo>
                    <a:pt x="137" y="42"/>
                  </a:lnTo>
                  <a:lnTo>
                    <a:pt x="110" y="37"/>
                  </a:lnTo>
                  <a:lnTo>
                    <a:pt x="86" y="31"/>
                  </a:lnTo>
                  <a:lnTo>
                    <a:pt x="65" y="26"/>
                  </a:lnTo>
                  <a:lnTo>
                    <a:pt x="47" y="20"/>
                  </a:lnTo>
                  <a:lnTo>
                    <a:pt x="31" y="14"/>
                  </a:lnTo>
                  <a:lnTo>
                    <a:pt x="19" y="7"/>
                  </a:lnTo>
                  <a:lnTo>
                    <a:pt x="11" y="0"/>
                  </a:lnTo>
                  <a:lnTo>
                    <a:pt x="7" y="4"/>
                  </a:lnTo>
                  <a:lnTo>
                    <a:pt x="3" y="8"/>
                  </a:lnTo>
                  <a:lnTo>
                    <a:pt x="1" y="12"/>
                  </a:lnTo>
                  <a:lnTo>
                    <a:pt x="0" y="16"/>
                  </a:lnTo>
                  <a:lnTo>
                    <a:pt x="2" y="24"/>
                  </a:lnTo>
                  <a:lnTo>
                    <a:pt x="9" y="32"/>
                  </a:lnTo>
                  <a:lnTo>
                    <a:pt x="20" y="39"/>
                  </a:lnTo>
                  <a:lnTo>
                    <a:pt x="36" y="46"/>
                  </a:lnTo>
                  <a:lnTo>
                    <a:pt x="56" y="53"/>
                  </a:lnTo>
                  <a:lnTo>
                    <a:pt x="79" y="59"/>
                  </a:lnTo>
                  <a:lnTo>
                    <a:pt x="106" y="66"/>
                  </a:lnTo>
                  <a:lnTo>
                    <a:pt x="136" y="70"/>
                  </a:lnTo>
                  <a:lnTo>
                    <a:pt x="169" y="76"/>
                  </a:lnTo>
                  <a:lnTo>
                    <a:pt x="205" y="81"/>
                  </a:lnTo>
                  <a:lnTo>
                    <a:pt x="243" y="84"/>
                  </a:lnTo>
                  <a:lnTo>
                    <a:pt x="284" y="88"/>
                  </a:lnTo>
                  <a:lnTo>
                    <a:pt x="327" y="90"/>
                  </a:lnTo>
                  <a:lnTo>
                    <a:pt x="372" y="92"/>
                  </a:lnTo>
                  <a:lnTo>
                    <a:pt x="418" y="94"/>
                  </a:lnTo>
                  <a:lnTo>
                    <a:pt x="465" y="94"/>
                  </a:lnTo>
                  <a:lnTo>
                    <a:pt x="512" y="94"/>
                  </a:lnTo>
                  <a:lnTo>
                    <a:pt x="558" y="92"/>
                  </a:lnTo>
                  <a:lnTo>
                    <a:pt x="603" y="90"/>
                  </a:lnTo>
                  <a:lnTo>
                    <a:pt x="646" y="88"/>
                  </a:lnTo>
                  <a:lnTo>
                    <a:pt x="686" y="84"/>
                  </a:lnTo>
                  <a:lnTo>
                    <a:pt x="724" y="81"/>
                  </a:lnTo>
                  <a:lnTo>
                    <a:pt x="760" y="76"/>
                  </a:lnTo>
                  <a:lnTo>
                    <a:pt x="794" y="70"/>
                  </a:lnTo>
                  <a:lnTo>
                    <a:pt x="823" y="66"/>
                  </a:lnTo>
                  <a:lnTo>
                    <a:pt x="850" y="59"/>
                  </a:lnTo>
                  <a:lnTo>
                    <a:pt x="873" y="53"/>
                  </a:lnTo>
                  <a:lnTo>
                    <a:pt x="893" y="46"/>
                  </a:lnTo>
                  <a:lnTo>
                    <a:pt x="909" y="39"/>
                  </a:lnTo>
                  <a:lnTo>
                    <a:pt x="920" y="32"/>
                  </a:lnTo>
                  <a:lnTo>
                    <a:pt x="927" y="24"/>
                  </a:lnTo>
                  <a:lnTo>
                    <a:pt x="929" y="16"/>
                  </a:lnTo>
                  <a:lnTo>
                    <a:pt x="929" y="13"/>
                  </a:lnTo>
                  <a:lnTo>
                    <a:pt x="928" y="9"/>
                  </a:lnTo>
                  <a:lnTo>
                    <a:pt x="926" y="7"/>
                  </a:lnTo>
                  <a:lnTo>
                    <a:pt x="924" y="4"/>
                  </a:lnTo>
                  <a:close/>
                </a:path>
              </a:pathLst>
            </a:custGeom>
            <a:solidFill>
              <a:srgbClr val="000000"/>
            </a:solidFill>
            <a:ln w="9525">
              <a:noFill/>
              <a:round/>
              <a:headEnd/>
              <a:tailEnd/>
            </a:ln>
          </p:spPr>
          <p:txBody>
            <a:bodyPr/>
            <a:lstStyle/>
            <a:p>
              <a:endParaRPr lang="en-US"/>
            </a:p>
          </p:txBody>
        </p:sp>
        <p:sp>
          <p:nvSpPr>
            <p:cNvPr id="1205281" name="Freeform 33"/>
            <p:cNvSpPr>
              <a:spLocks/>
            </p:cNvSpPr>
            <p:nvPr/>
          </p:nvSpPr>
          <p:spPr bwMode="auto">
            <a:xfrm>
              <a:off x="2981" y="2535"/>
              <a:ext cx="507" cy="173"/>
            </a:xfrm>
            <a:custGeom>
              <a:avLst/>
              <a:gdLst/>
              <a:ahLst/>
              <a:cxnLst>
                <a:cxn ang="0">
                  <a:pos x="907" y="29"/>
                </a:cxn>
                <a:cxn ang="0">
                  <a:pos x="952" y="39"/>
                </a:cxn>
                <a:cxn ang="0">
                  <a:pos x="983" y="64"/>
                </a:cxn>
                <a:cxn ang="0">
                  <a:pos x="986" y="117"/>
                </a:cxn>
                <a:cxn ang="0">
                  <a:pos x="975" y="172"/>
                </a:cxn>
                <a:cxn ang="0">
                  <a:pos x="956" y="219"/>
                </a:cxn>
                <a:cxn ang="0">
                  <a:pos x="914" y="250"/>
                </a:cxn>
                <a:cxn ang="0">
                  <a:pos x="849" y="271"/>
                </a:cxn>
                <a:cxn ang="0">
                  <a:pos x="767" y="287"/>
                </a:cxn>
                <a:cxn ang="0">
                  <a:pos x="672" y="300"/>
                </a:cxn>
                <a:cxn ang="0">
                  <a:pos x="564" y="307"/>
                </a:cxn>
                <a:cxn ang="0">
                  <a:pos x="442" y="308"/>
                </a:cxn>
                <a:cxn ang="0">
                  <a:pos x="312" y="301"/>
                </a:cxn>
                <a:cxn ang="0">
                  <a:pos x="199" y="288"/>
                </a:cxn>
                <a:cxn ang="0">
                  <a:pos x="106" y="269"/>
                </a:cxn>
                <a:cxn ang="0">
                  <a:pos x="38" y="242"/>
                </a:cxn>
                <a:cxn ang="0">
                  <a:pos x="1" y="209"/>
                </a:cxn>
                <a:cxn ang="0">
                  <a:pos x="6" y="231"/>
                </a:cxn>
                <a:cxn ang="0">
                  <a:pos x="27" y="264"/>
                </a:cxn>
                <a:cxn ang="0">
                  <a:pos x="59" y="285"/>
                </a:cxn>
                <a:cxn ang="0">
                  <a:pos x="92" y="298"/>
                </a:cxn>
                <a:cxn ang="0">
                  <a:pos x="132" y="309"/>
                </a:cxn>
                <a:cxn ang="0">
                  <a:pos x="177" y="319"/>
                </a:cxn>
                <a:cxn ang="0">
                  <a:pos x="228" y="329"/>
                </a:cxn>
                <a:cxn ang="0">
                  <a:pos x="283" y="336"/>
                </a:cxn>
                <a:cxn ang="0">
                  <a:pos x="318" y="339"/>
                </a:cxn>
                <a:cxn ang="0">
                  <a:pos x="355" y="341"/>
                </a:cxn>
                <a:cxn ang="0">
                  <a:pos x="392" y="344"/>
                </a:cxn>
                <a:cxn ang="0">
                  <a:pos x="431" y="345"/>
                </a:cxn>
                <a:cxn ang="0">
                  <a:pos x="470" y="346"/>
                </a:cxn>
                <a:cxn ang="0">
                  <a:pos x="516" y="346"/>
                </a:cxn>
                <a:cxn ang="0">
                  <a:pos x="563" y="345"/>
                </a:cxn>
                <a:cxn ang="0">
                  <a:pos x="609" y="343"/>
                </a:cxn>
                <a:cxn ang="0">
                  <a:pos x="654" y="339"/>
                </a:cxn>
                <a:cxn ang="0">
                  <a:pos x="697" y="336"/>
                </a:cxn>
                <a:cxn ang="0">
                  <a:pos x="741" y="330"/>
                </a:cxn>
                <a:cxn ang="0">
                  <a:pos x="787" y="323"/>
                </a:cxn>
                <a:cxn ang="0">
                  <a:pos x="828" y="314"/>
                </a:cxn>
                <a:cxn ang="0">
                  <a:pos x="865" y="305"/>
                </a:cxn>
                <a:cxn ang="0">
                  <a:pos x="899" y="293"/>
                </a:cxn>
                <a:cxn ang="0">
                  <a:pos x="925" y="281"/>
                </a:cxn>
                <a:cxn ang="0">
                  <a:pos x="980" y="219"/>
                </a:cxn>
                <a:cxn ang="0">
                  <a:pos x="1006" y="137"/>
                </a:cxn>
                <a:cxn ang="0">
                  <a:pos x="1013" y="77"/>
                </a:cxn>
                <a:cxn ang="0">
                  <a:pos x="992" y="37"/>
                </a:cxn>
                <a:cxn ang="0">
                  <a:pos x="949" y="15"/>
                </a:cxn>
                <a:cxn ang="0">
                  <a:pos x="897" y="5"/>
                </a:cxn>
                <a:cxn ang="0">
                  <a:pos x="848" y="1"/>
                </a:cxn>
                <a:cxn ang="0">
                  <a:pos x="811" y="0"/>
                </a:cxn>
              </a:cxnLst>
              <a:rect l="0" t="0" r="r" b="b"/>
              <a:pathLst>
                <a:path w="1013" h="346">
                  <a:moveTo>
                    <a:pt x="811" y="0"/>
                  </a:moveTo>
                  <a:lnTo>
                    <a:pt x="801" y="20"/>
                  </a:lnTo>
                  <a:lnTo>
                    <a:pt x="907" y="29"/>
                  </a:lnTo>
                  <a:lnTo>
                    <a:pt x="922" y="33"/>
                  </a:lnTo>
                  <a:lnTo>
                    <a:pt x="937" y="36"/>
                  </a:lnTo>
                  <a:lnTo>
                    <a:pt x="952" y="39"/>
                  </a:lnTo>
                  <a:lnTo>
                    <a:pt x="964" y="45"/>
                  </a:lnTo>
                  <a:lnTo>
                    <a:pt x="975" y="53"/>
                  </a:lnTo>
                  <a:lnTo>
                    <a:pt x="983" y="64"/>
                  </a:lnTo>
                  <a:lnTo>
                    <a:pt x="987" y="76"/>
                  </a:lnTo>
                  <a:lnTo>
                    <a:pt x="990" y="94"/>
                  </a:lnTo>
                  <a:lnTo>
                    <a:pt x="986" y="117"/>
                  </a:lnTo>
                  <a:lnTo>
                    <a:pt x="983" y="137"/>
                  </a:lnTo>
                  <a:lnTo>
                    <a:pt x="979" y="156"/>
                  </a:lnTo>
                  <a:lnTo>
                    <a:pt x="975" y="172"/>
                  </a:lnTo>
                  <a:lnTo>
                    <a:pt x="970" y="188"/>
                  </a:lnTo>
                  <a:lnTo>
                    <a:pt x="964" y="203"/>
                  </a:lnTo>
                  <a:lnTo>
                    <a:pt x="956" y="219"/>
                  </a:lnTo>
                  <a:lnTo>
                    <a:pt x="946" y="235"/>
                  </a:lnTo>
                  <a:lnTo>
                    <a:pt x="931" y="243"/>
                  </a:lnTo>
                  <a:lnTo>
                    <a:pt x="914" y="250"/>
                  </a:lnTo>
                  <a:lnTo>
                    <a:pt x="894" y="257"/>
                  </a:lnTo>
                  <a:lnTo>
                    <a:pt x="873" y="264"/>
                  </a:lnTo>
                  <a:lnTo>
                    <a:pt x="849" y="271"/>
                  </a:lnTo>
                  <a:lnTo>
                    <a:pt x="824" y="277"/>
                  </a:lnTo>
                  <a:lnTo>
                    <a:pt x="797" y="283"/>
                  </a:lnTo>
                  <a:lnTo>
                    <a:pt x="767" y="287"/>
                  </a:lnTo>
                  <a:lnTo>
                    <a:pt x="737" y="292"/>
                  </a:lnTo>
                  <a:lnTo>
                    <a:pt x="705" y="296"/>
                  </a:lnTo>
                  <a:lnTo>
                    <a:pt x="672" y="300"/>
                  </a:lnTo>
                  <a:lnTo>
                    <a:pt x="637" y="302"/>
                  </a:lnTo>
                  <a:lnTo>
                    <a:pt x="601" y="305"/>
                  </a:lnTo>
                  <a:lnTo>
                    <a:pt x="564" y="307"/>
                  </a:lnTo>
                  <a:lnTo>
                    <a:pt x="526" y="308"/>
                  </a:lnTo>
                  <a:lnTo>
                    <a:pt x="488" y="308"/>
                  </a:lnTo>
                  <a:lnTo>
                    <a:pt x="442" y="308"/>
                  </a:lnTo>
                  <a:lnTo>
                    <a:pt x="397" y="307"/>
                  </a:lnTo>
                  <a:lnTo>
                    <a:pt x="354" y="305"/>
                  </a:lnTo>
                  <a:lnTo>
                    <a:pt x="312" y="301"/>
                  </a:lnTo>
                  <a:lnTo>
                    <a:pt x="273" y="298"/>
                  </a:lnTo>
                  <a:lnTo>
                    <a:pt x="235" y="294"/>
                  </a:lnTo>
                  <a:lnTo>
                    <a:pt x="199" y="288"/>
                  </a:lnTo>
                  <a:lnTo>
                    <a:pt x="166" y="283"/>
                  </a:lnTo>
                  <a:lnTo>
                    <a:pt x="135" y="276"/>
                  </a:lnTo>
                  <a:lnTo>
                    <a:pt x="106" y="269"/>
                  </a:lnTo>
                  <a:lnTo>
                    <a:pt x="80" y="261"/>
                  </a:lnTo>
                  <a:lnTo>
                    <a:pt x="57" y="251"/>
                  </a:lnTo>
                  <a:lnTo>
                    <a:pt x="38" y="242"/>
                  </a:lnTo>
                  <a:lnTo>
                    <a:pt x="23" y="232"/>
                  </a:lnTo>
                  <a:lnTo>
                    <a:pt x="10" y="220"/>
                  </a:lnTo>
                  <a:lnTo>
                    <a:pt x="1" y="209"/>
                  </a:lnTo>
                  <a:lnTo>
                    <a:pt x="0" y="213"/>
                  </a:lnTo>
                  <a:lnTo>
                    <a:pt x="2" y="220"/>
                  </a:lnTo>
                  <a:lnTo>
                    <a:pt x="6" y="231"/>
                  </a:lnTo>
                  <a:lnTo>
                    <a:pt x="11" y="241"/>
                  </a:lnTo>
                  <a:lnTo>
                    <a:pt x="18" y="253"/>
                  </a:lnTo>
                  <a:lnTo>
                    <a:pt x="27" y="264"/>
                  </a:lnTo>
                  <a:lnTo>
                    <a:pt x="38" y="273"/>
                  </a:lnTo>
                  <a:lnTo>
                    <a:pt x="48" y="280"/>
                  </a:lnTo>
                  <a:lnTo>
                    <a:pt x="59" y="285"/>
                  </a:lnTo>
                  <a:lnTo>
                    <a:pt x="69" y="290"/>
                  </a:lnTo>
                  <a:lnTo>
                    <a:pt x="80" y="293"/>
                  </a:lnTo>
                  <a:lnTo>
                    <a:pt x="92" y="298"/>
                  </a:lnTo>
                  <a:lnTo>
                    <a:pt x="105" y="301"/>
                  </a:lnTo>
                  <a:lnTo>
                    <a:pt x="117" y="306"/>
                  </a:lnTo>
                  <a:lnTo>
                    <a:pt x="132" y="309"/>
                  </a:lnTo>
                  <a:lnTo>
                    <a:pt x="146" y="313"/>
                  </a:lnTo>
                  <a:lnTo>
                    <a:pt x="161" y="316"/>
                  </a:lnTo>
                  <a:lnTo>
                    <a:pt x="177" y="319"/>
                  </a:lnTo>
                  <a:lnTo>
                    <a:pt x="193" y="323"/>
                  </a:lnTo>
                  <a:lnTo>
                    <a:pt x="211" y="325"/>
                  </a:lnTo>
                  <a:lnTo>
                    <a:pt x="228" y="329"/>
                  </a:lnTo>
                  <a:lnTo>
                    <a:pt x="245" y="331"/>
                  </a:lnTo>
                  <a:lnTo>
                    <a:pt x="265" y="333"/>
                  </a:lnTo>
                  <a:lnTo>
                    <a:pt x="283" y="336"/>
                  </a:lnTo>
                  <a:lnTo>
                    <a:pt x="295" y="337"/>
                  </a:lnTo>
                  <a:lnTo>
                    <a:pt x="306" y="338"/>
                  </a:lnTo>
                  <a:lnTo>
                    <a:pt x="318" y="339"/>
                  </a:lnTo>
                  <a:lnTo>
                    <a:pt x="330" y="340"/>
                  </a:lnTo>
                  <a:lnTo>
                    <a:pt x="342" y="341"/>
                  </a:lnTo>
                  <a:lnTo>
                    <a:pt x="355" y="341"/>
                  </a:lnTo>
                  <a:lnTo>
                    <a:pt x="366" y="343"/>
                  </a:lnTo>
                  <a:lnTo>
                    <a:pt x="379" y="344"/>
                  </a:lnTo>
                  <a:lnTo>
                    <a:pt x="392" y="344"/>
                  </a:lnTo>
                  <a:lnTo>
                    <a:pt x="404" y="345"/>
                  </a:lnTo>
                  <a:lnTo>
                    <a:pt x="417" y="345"/>
                  </a:lnTo>
                  <a:lnTo>
                    <a:pt x="431" y="345"/>
                  </a:lnTo>
                  <a:lnTo>
                    <a:pt x="443" y="346"/>
                  </a:lnTo>
                  <a:lnTo>
                    <a:pt x="457" y="346"/>
                  </a:lnTo>
                  <a:lnTo>
                    <a:pt x="470" y="346"/>
                  </a:lnTo>
                  <a:lnTo>
                    <a:pt x="484" y="346"/>
                  </a:lnTo>
                  <a:lnTo>
                    <a:pt x="500" y="346"/>
                  </a:lnTo>
                  <a:lnTo>
                    <a:pt x="516" y="346"/>
                  </a:lnTo>
                  <a:lnTo>
                    <a:pt x="532" y="346"/>
                  </a:lnTo>
                  <a:lnTo>
                    <a:pt x="548" y="345"/>
                  </a:lnTo>
                  <a:lnTo>
                    <a:pt x="563" y="345"/>
                  </a:lnTo>
                  <a:lnTo>
                    <a:pt x="579" y="344"/>
                  </a:lnTo>
                  <a:lnTo>
                    <a:pt x="594" y="344"/>
                  </a:lnTo>
                  <a:lnTo>
                    <a:pt x="609" y="343"/>
                  </a:lnTo>
                  <a:lnTo>
                    <a:pt x="624" y="341"/>
                  </a:lnTo>
                  <a:lnTo>
                    <a:pt x="639" y="340"/>
                  </a:lnTo>
                  <a:lnTo>
                    <a:pt x="654" y="339"/>
                  </a:lnTo>
                  <a:lnTo>
                    <a:pt x="669" y="338"/>
                  </a:lnTo>
                  <a:lnTo>
                    <a:pt x="683" y="337"/>
                  </a:lnTo>
                  <a:lnTo>
                    <a:pt x="697" y="336"/>
                  </a:lnTo>
                  <a:lnTo>
                    <a:pt x="711" y="333"/>
                  </a:lnTo>
                  <a:lnTo>
                    <a:pt x="725" y="332"/>
                  </a:lnTo>
                  <a:lnTo>
                    <a:pt x="741" y="330"/>
                  </a:lnTo>
                  <a:lnTo>
                    <a:pt x="756" y="328"/>
                  </a:lnTo>
                  <a:lnTo>
                    <a:pt x="772" y="325"/>
                  </a:lnTo>
                  <a:lnTo>
                    <a:pt x="787" y="323"/>
                  </a:lnTo>
                  <a:lnTo>
                    <a:pt x="801" y="319"/>
                  </a:lnTo>
                  <a:lnTo>
                    <a:pt x="814" y="317"/>
                  </a:lnTo>
                  <a:lnTo>
                    <a:pt x="828" y="314"/>
                  </a:lnTo>
                  <a:lnTo>
                    <a:pt x="841" y="310"/>
                  </a:lnTo>
                  <a:lnTo>
                    <a:pt x="854" y="308"/>
                  </a:lnTo>
                  <a:lnTo>
                    <a:pt x="865" y="305"/>
                  </a:lnTo>
                  <a:lnTo>
                    <a:pt x="877" y="301"/>
                  </a:lnTo>
                  <a:lnTo>
                    <a:pt x="888" y="296"/>
                  </a:lnTo>
                  <a:lnTo>
                    <a:pt x="899" y="293"/>
                  </a:lnTo>
                  <a:lnTo>
                    <a:pt x="908" y="290"/>
                  </a:lnTo>
                  <a:lnTo>
                    <a:pt x="917" y="286"/>
                  </a:lnTo>
                  <a:lnTo>
                    <a:pt x="925" y="281"/>
                  </a:lnTo>
                  <a:lnTo>
                    <a:pt x="947" y="265"/>
                  </a:lnTo>
                  <a:lnTo>
                    <a:pt x="965" y="245"/>
                  </a:lnTo>
                  <a:lnTo>
                    <a:pt x="980" y="219"/>
                  </a:lnTo>
                  <a:lnTo>
                    <a:pt x="992" y="192"/>
                  </a:lnTo>
                  <a:lnTo>
                    <a:pt x="1000" y="164"/>
                  </a:lnTo>
                  <a:lnTo>
                    <a:pt x="1006" y="137"/>
                  </a:lnTo>
                  <a:lnTo>
                    <a:pt x="1010" y="113"/>
                  </a:lnTo>
                  <a:lnTo>
                    <a:pt x="1013" y="95"/>
                  </a:lnTo>
                  <a:lnTo>
                    <a:pt x="1013" y="77"/>
                  </a:lnTo>
                  <a:lnTo>
                    <a:pt x="1008" y="61"/>
                  </a:lnTo>
                  <a:lnTo>
                    <a:pt x="1001" y="49"/>
                  </a:lnTo>
                  <a:lnTo>
                    <a:pt x="992" y="37"/>
                  </a:lnTo>
                  <a:lnTo>
                    <a:pt x="979" y="28"/>
                  </a:lnTo>
                  <a:lnTo>
                    <a:pt x="965" y="21"/>
                  </a:lnTo>
                  <a:lnTo>
                    <a:pt x="949" y="15"/>
                  </a:lnTo>
                  <a:lnTo>
                    <a:pt x="933" y="11"/>
                  </a:lnTo>
                  <a:lnTo>
                    <a:pt x="916" y="7"/>
                  </a:lnTo>
                  <a:lnTo>
                    <a:pt x="897" y="5"/>
                  </a:lnTo>
                  <a:lnTo>
                    <a:pt x="880" y="3"/>
                  </a:lnTo>
                  <a:lnTo>
                    <a:pt x="864" y="1"/>
                  </a:lnTo>
                  <a:lnTo>
                    <a:pt x="848" y="1"/>
                  </a:lnTo>
                  <a:lnTo>
                    <a:pt x="834" y="0"/>
                  </a:lnTo>
                  <a:lnTo>
                    <a:pt x="821" y="0"/>
                  </a:lnTo>
                  <a:lnTo>
                    <a:pt x="811" y="0"/>
                  </a:lnTo>
                  <a:close/>
                </a:path>
              </a:pathLst>
            </a:custGeom>
            <a:solidFill>
              <a:srgbClr val="000000"/>
            </a:solidFill>
            <a:ln w="9525">
              <a:noFill/>
              <a:round/>
              <a:headEnd/>
              <a:tailEnd/>
            </a:ln>
          </p:spPr>
          <p:txBody>
            <a:bodyPr/>
            <a:lstStyle/>
            <a:p>
              <a:endParaRPr lang="en-US"/>
            </a:p>
          </p:txBody>
        </p:sp>
      </p:grpSp>
      <p:pic>
        <p:nvPicPr>
          <p:cNvPr id="1205282" name="Picture 34" descr="lcmgamj1[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62135" y="2376468"/>
            <a:ext cx="735189" cy="1193800"/>
          </a:xfrm>
          <a:prstGeom prst="rect">
            <a:avLst/>
          </a:prstGeom>
          <a:noFill/>
        </p:spPr>
      </p:pic>
      <p:pic>
        <p:nvPicPr>
          <p:cNvPr id="1205283" name="Picture 35" descr="lcmgamj1[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240387">
            <a:off x="5912557" y="2133581"/>
            <a:ext cx="735189" cy="1352550"/>
          </a:xfrm>
          <a:prstGeom prst="rect">
            <a:avLst/>
          </a:prstGeom>
          <a:noFill/>
        </p:spPr>
      </p:pic>
      <p:pic>
        <p:nvPicPr>
          <p:cNvPr id="1205284" name="Picture 36" descr="lcmgamj1[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5562600" y="2387600"/>
            <a:ext cx="735188" cy="1193800"/>
          </a:xfrm>
          <a:prstGeom prst="rect">
            <a:avLst/>
          </a:prstGeom>
          <a:noFill/>
        </p:spPr>
      </p:pic>
      <p:sp>
        <p:nvSpPr>
          <p:cNvPr id="1205285" name="Rectangle 37"/>
          <p:cNvSpPr>
            <a:spLocks noChangeArrowheads="1"/>
          </p:cNvSpPr>
          <p:nvPr/>
        </p:nvSpPr>
        <p:spPr bwMode="auto">
          <a:xfrm>
            <a:off x="5486400" y="4267200"/>
            <a:ext cx="1281120" cy="707886"/>
          </a:xfrm>
          <a:prstGeom prst="rect">
            <a:avLst/>
          </a:prstGeom>
          <a:noFill/>
          <a:ln w="9525">
            <a:noFill/>
            <a:miter lim="800000"/>
            <a:headEnd/>
            <a:tailEnd/>
          </a:ln>
          <a:effectLst/>
        </p:spPr>
        <p:txBody>
          <a:bodyPr wrap="none">
            <a:spAutoFit/>
          </a:bodyPr>
          <a:lstStyle/>
          <a:p>
            <a:r>
              <a:rPr lang="en-US" sz="2000" dirty="0"/>
              <a:t>Mountain-</a:t>
            </a:r>
            <a:br>
              <a:rPr lang="en-US" sz="2000" dirty="0"/>
            </a:br>
            <a:r>
              <a:rPr lang="en-US" sz="2000" dirty="0"/>
              <a:t>Mahogany</a:t>
            </a:r>
          </a:p>
        </p:txBody>
      </p:sp>
      <p:sp>
        <p:nvSpPr>
          <p:cNvPr id="1205287" name="AutoShape 39"/>
          <p:cNvSpPr>
            <a:spLocks noChangeArrowheads="1"/>
          </p:cNvSpPr>
          <p:nvPr/>
        </p:nvSpPr>
        <p:spPr bwMode="auto">
          <a:xfrm>
            <a:off x="4133763" y="4895376"/>
            <a:ext cx="605366" cy="484188"/>
          </a:xfrm>
          <a:prstGeom prst="smileyFace">
            <a:avLst>
              <a:gd name="adj" fmla="val -4653"/>
            </a:avLst>
          </a:prstGeom>
          <a:solidFill>
            <a:schemeClr val="accent5">
              <a:lumMod val="60000"/>
              <a:lumOff val="40000"/>
            </a:schemeClr>
          </a:solidFill>
          <a:ln w="25400">
            <a:solidFill>
              <a:srgbClr val="800000"/>
            </a:solidFill>
            <a:round/>
            <a:headEnd/>
            <a:tailEnd/>
          </a:ln>
          <a:effectLst/>
        </p:spPr>
        <p:txBody>
          <a:bodyPr wrap="none" anchor="ctr"/>
          <a:lstStyle/>
          <a:p>
            <a:endParaRPr lang="en-US"/>
          </a:p>
        </p:txBody>
      </p:sp>
      <p:sp>
        <p:nvSpPr>
          <p:cNvPr id="1205288" name="AutoShape 40"/>
          <p:cNvSpPr>
            <a:spLocks noChangeArrowheads="1"/>
          </p:cNvSpPr>
          <p:nvPr/>
        </p:nvSpPr>
        <p:spPr bwMode="auto">
          <a:xfrm>
            <a:off x="7483123" y="4884718"/>
            <a:ext cx="605366" cy="484188"/>
          </a:xfrm>
          <a:prstGeom prst="smileyFace">
            <a:avLst>
              <a:gd name="adj" fmla="val 4144"/>
            </a:avLst>
          </a:prstGeom>
          <a:solidFill>
            <a:schemeClr val="accent1">
              <a:lumMod val="40000"/>
              <a:lumOff val="60000"/>
            </a:schemeClr>
          </a:solidFill>
          <a:ln w="25400">
            <a:solidFill>
              <a:srgbClr val="0070C0"/>
            </a:solidFill>
            <a:round/>
            <a:headEnd/>
            <a:tailEnd/>
          </a:ln>
          <a:effectLst/>
        </p:spPr>
        <p:txBody>
          <a:bodyPr wrap="none" anchor="ctr"/>
          <a:lstStyle/>
          <a:p>
            <a:endParaRPr lang="en-US"/>
          </a:p>
        </p:txBody>
      </p:sp>
      <p:sp>
        <p:nvSpPr>
          <p:cNvPr id="42" name="Title 41"/>
          <p:cNvSpPr>
            <a:spLocks noGrp="1"/>
          </p:cNvSpPr>
          <p:nvPr>
            <p:ph type="title"/>
          </p:nvPr>
        </p:nvSpPr>
        <p:spPr/>
        <p:txBody>
          <a:bodyPr/>
          <a:lstStyle/>
          <a:p>
            <a:r>
              <a:rPr lang="en-US" dirty="0"/>
              <a:t>Conditioned Aversion</a:t>
            </a:r>
          </a:p>
        </p:txBody>
      </p:sp>
      <p:sp>
        <p:nvSpPr>
          <p:cNvPr id="41" name="TextBox 40"/>
          <p:cNvSpPr txBox="1"/>
          <p:nvPr/>
        </p:nvSpPr>
        <p:spPr>
          <a:xfrm>
            <a:off x="10363200" y="6581001"/>
            <a:ext cx="1753557" cy="276999"/>
          </a:xfrm>
          <a:prstGeom prst="rect">
            <a:avLst/>
          </a:prstGeom>
          <a:noFill/>
        </p:spPr>
        <p:txBody>
          <a:bodyPr wrap="none" rtlCol="0">
            <a:spAutoFit/>
          </a:bodyPr>
          <a:lstStyle/>
          <a:p>
            <a:r>
              <a:rPr lang="en-US" sz="1200" dirty="0">
                <a:solidFill>
                  <a:schemeClr val="bg1"/>
                </a:solidFill>
                <a:latin typeface="Calibri" pitchFamily="34" charset="0"/>
              </a:rPr>
              <a:t>Burritt and </a:t>
            </a:r>
            <a:r>
              <a:rPr lang="en-US" sz="1200" dirty="0" err="1">
                <a:solidFill>
                  <a:schemeClr val="bg1"/>
                </a:solidFill>
                <a:latin typeface="Calibri" pitchFamily="34" charset="0"/>
              </a:rPr>
              <a:t>Provena</a:t>
            </a:r>
            <a:r>
              <a:rPr lang="en-US" sz="1200" dirty="0">
                <a:solidFill>
                  <a:schemeClr val="bg1"/>
                </a:solidFill>
                <a:latin typeface="Calibri" pitchFamily="34" charset="0"/>
              </a:rPr>
              <a:t> 1989</a:t>
            </a:r>
          </a:p>
        </p:txBody>
      </p:sp>
    </p:spTree>
    <p:extLst>
      <p:ext uri="{BB962C8B-B14F-4D97-AF65-F5344CB8AC3E}">
        <p14:creationId xmlns:p14="http://schemas.microsoft.com/office/powerpoint/2010/main" val="1787887543"/>
      </p:ext>
    </p:extLst>
  </p:cSld>
  <p:clrMapOvr>
    <a:masterClrMapping/>
  </p:clrMapOvr>
  <p:transition spd="slow" advTm="75013"/>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3"/>
          <p:cNvGraphicFramePr>
            <a:graphicFrameLocks noChangeAspect="1"/>
          </p:cNvGraphicFramePr>
          <p:nvPr>
            <p:extLst>
              <p:ext uri="{D42A27DB-BD31-4B8C-83A1-F6EECF244321}">
                <p14:modId xmlns:p14="http://schemas.microsoft.com/office/powerpoint/2010/main" val="3136417599"/>
              </p:ext>
            </p:extLst>
          </p:nvPr>
        </p:nvGraphicFramePr>
        <p:xfrm>
          <a:off x="1880702" y="1539558"/>
          <a:ext cx="8066756" cy="4785042"/>
        </p:xfrm>
        <a:graphic>
          <a:graphicData uri="http://schemas.openxmlformats.org/drawingml/2006/chart">
            <c:chart xmlns:c="http://schemas.openxmlformats.org/drawingml/2006/chart" xmlns:r="http://schemas.openxmlformats.org/officeDocument/2006/relationships" r:id="rId3"/>
          </a:graphicData>
        </a:graphic>
      </p:graphicFrame>
      <p:sp>
        <p:nvSpPr>
          <p:cNvPr id="1207300" name="Text Box 4"/>
          <p:cNvSpPr txBox="1">
            <a:spLocks noChangeArrowheads="1"/>
          </p:cNvSpPr>
          <p:nvPr/>
        </p:nvSpPr>
        <p:spPr bwMode="auto">
          <a:xfrm>
            <a:off x="1440797" y="1656155"/>
            <a:ext cx="8884356" cy="400110"/>
          </a:xfrm>
          <a:prstGeom prst="rect">
            <a:avLst/>
          </a:prstGeom>
          <a:noFill/>
          <a:ln w="9525">
            <a:noFill/>
            <a:miter lim="800000"/>
            <a:headEnd/>
            <a:tailEnd/>
          </a:ln>
          <a:effectLst/>
        </p:spPr>
        <p:txBody>
          <a:bodyPr wrap="square">
            <a:spAutoFit/>
          </a:bodyPr>
          <a:lstStyle/>
          <a:p>
            <a:pPr eaLnBrk="1" hangingPunct="1"/>
            <a:r>
              <a:rPr lang="en-US" sz="2000" i="1" dirty="0">
                <a:solidFill>
                  <a:schemeClr val="accent2">
                    <a:lumMod val="50000"/>
                  </a:schemeClr>
                </a:solidFill>
                <a:latin typeface="Calibri" pitchFamily="34" charset="0"/>
              </a:rPr>
              <a:t>Lambs quit eating mountain mahogany when consumption was followed by nausea</a:t>
            </a:r>
            <a:endParaRPr lang="en-US" sz="2000" dirty="0">
              <a:latin typeface="Calibri" pitchFamily="34" charset="0"/>
            </a:endParaRPr>
          </a:p>
        </p:txBody>
      </p:sp>
      <p:sp>
        <p:nvSpPr>
          <p:cNvPr id="1207301" name="Text Box 5"/>
          <p:cNvSpPr txBox="1">
            <a:spLocks noChangeArrowheads="1"/>
          </p:cNvSpPr>
          <p:nvPr/>
        </p:nvSpPr>
        <p:spPr bwMode="auto">
          <a:xfrm>
            <a:off x="8077200" y="3429001"/>
            <a:ext cx="1124026" cy="461665"/>
          </a:xfrm>
          <a:prstGeom prst="rect">
            <a:avLst/>
          </a:prstGeom>
          <a:noFill/>
          <a:ln w="9525">
            <a:noFill/>
            <a:miter lim="800000"/>
            <a:headEnd/>
            <a:tailEnd/>
          </a:ln>
          <a:effectLst/>
        </p:spPr>
        <p:txBody>
          <a:bodyPr wrap="none">
            <a:spAutoFit/>
          </a:bodyPr>
          <a:lstStyle/>
          <a:p>
            <a:r>
              <a:rPr lang="en-US" sz="2400" dirty="0">
                <a:solidFill>
                  <a:srgbClr val="002060"/>
                </a:solidFill>
              </a:rPr>
              <a:t>Control</a:t>
            </a:r>
          </a:p>
        </p:txBody>
      </p:sp>
      <p:sp>
        <p:nvSpPr>
          <p:cNvPr id="1207302" name="Text Box 6"/>
          <p:cNvSpPr txBox="1">
            <a:spLocks noChangeArrowheads="1"/>
          </p:cNvSpPr>
          <p:nvPr/>
        </p:nvSpPr>
        <p:spPr bwMode="auto">
          <a:xfrm>
            <a:off x="7086600" y="4365992"/>
            <a:ext cx="1746440" cy="830997"/>
          </a:xfrm>
          <a:prstGeom prst="rect">
            <a:avLst/>
          </a:prstGeom>
          <a:noFill/>
          <a:ln w="9525">
            <a:noFill/>
            <a:miter lim="800000"/>
            <a:headEnd/>
            <a:tailEnd/>
          </a:ln>
          <a:effectLst/>
        </p:spPr>
        <p:txBody>
          <a:bodyPr wrap="none">
            <a:spAutoFit/>
          </a:bodyPr>
          <a:lstStyle/>
          <a:p>
            <a:r>
              <a:rPr lang="en-US" sz="2400" dirty="0">
                <a:solidFill>
                  <a:srgbClr val="800000"/>
                </a:solidFill>
              </a:rPr>
              <a:t>Averted</a:t>
            </a:r>
            <a:br>
              <a:rPr lang="en-US" sz="2400" dirty="0">
                <a:solidFill>
                  <a:srgbClr val="800000"/>
                </a:solidFill>
              </a:rPr>
            </a:br>
            <a:r>
              <a:rPr lang="en-US" sz="2400" dirty="0">
                <a:solidFill>
                  <a:srgbClr val="800000"/>
                </a:solidFill>
              </a:rPr>
              <a:t>(</a:t>
            </a:r>
            <a:r>
              <a:rPr lang="en-US" sz="2400" dirty="0" err="1">
                <a:solidFill>
                  <a:srgbClr val="800000"/>
                </a:solidFill>
              </a:rPr>
              <a:t>LiCl</a:t>
            </a:r>
            <a:r>
              <a:rPr lang="en-US" sz="2400" dirty="0">
                <a:solidFill>
                  <a:srgbClr val="800000"/>
                </a:solidFill>
              </a:rPr>
              <a:t> 3g/day)</a:t>
            </a:r>
          </a:p>
        </p:txBody>
      </p:sp>
      <p:sp>
        <p:nvSpPr>
          <p:cNvPr id="1207303" name="Line 7"/>
          <p:cNvSpPr>
            <a:spLocks noChangeShapeType="1"/>
          </p:cNvSpPr>
          <p:nvPr/>
        </p:nvSpPr>
        <p:spPr bwMode="auto">
          <a:xfrm flipH="1" flipV="1">
            <a:off x="7620000" y="3200400"/>
            <a:ext cx="457200" cy="304800"/>
          </a:xfrm>
          <a:prstGeom prst="line">
            <a:avLst/>
          </a:prstGeom>
          <a:noFill/>
          <a:ln w="19050">
            <a:solidFill>
              <a:srgbClr val="002060"/>
            </a:solidFill>
            <a:round/>
            <a:headEnd/>
            <a:tailEnd type="triangle" w="med" len="med"/>
          </a:ln>
          <a:effectLst/>
        </p:spPr>
        <p:txBody>
          <a:bodyPr wrap="none"/>
          <a:lstStyle/>
          <a:p>
            <a:endParaRPr lang="en-US" sz="2400"/>
          </a:p>
        </p:txBody>
      </p:sp>
      <p:sp>
        <p:nvSpPr>
          <p:cNvPr id="1207304" name="Line 8"/>
          <p:cNvSpPr>
            <a:spLocks noChangeShapeType="1"/>
          </p:cNvSpPr>
          <p:nvPr/>
        </p:nvSpPr>
        <p:spPr bwMode="auto">
          <a:xfrm flipH="1">
            <a:off x="6781800" y="5204191"/>
            <a:ext cx="304800" cy="406400"/>
          </a:xfrm>
          <a:prstGeom prst="line">
            <a:avLst/>
          </a:prstGeom>
          <a:noFill/>
          <a:ln w="19050">
            <a:solidFill>
              <a:srgbClr val="800000"/>
            </a:solidFill>
            <a:round/>
            <a:headEnd/>
            <a:tailEnd type="triangle" w="med" len="med"/>
          </a:ln>
          <a:effectLst/>
        </p:spPr>
        <p:txBody>
          <a:bodyPr wrap="none"/>
          <a:lstStyle/>
          <a:p>
            <a:endParaRPr lang="en-US"/>
          </a:p>
        </p:txBody>
      </p:sp>
      <p:sp>
        <p:nvSpPr>
          <p:cNvPr id="10" name="Title 9"/>
          <p:cNvSpPr>
            <a:spLocks noGrp="1"/>
          </p:cNvSpPr>
          <p:nvPr>
            <p:ph type="title"/>
          </p:nvPr>
        </p:nvSpPr>
        <p:spPr/>
        <p:txBody>
          <a:bodyPr/>
          <a:lstStyle/>
          <a:p>
            <a:r>
              <a:rPr lang="en-US" dirty="0">
                <a:solidFill>
                  <a:schemeClr val="accent1">
                    <a:lumMod val="75000"/>
                  </a:schemeClr>
                </a:solidFill>
              </a:rPr>
              <a:t>Conditioned Aversion</a:t>
            </a:r>
          </a:p>
        </p:txBody>
      </p:sp>
      <p:sp>
        <p:nvSpPr>
          <p:cNvPr id="12" name="TextBox 11">
            <a:extLst>
              <a:ext uri="{FF2B5EF4-FFF2-40B4-BE49-F238E27FC236}">
                <a16:creationId xmlns:a16="http://schemas.microsoft.com/office/drawing/2014/main" id="{51DB4DA2-C749-45D6-BBB1-8569A6F9A903}"/>
              </a:ext>
            </a:extLst>
          </p:cNvPr>
          <p:cNvSpPr txBox="1"/>
          <p:nvPr/>
        </p:nvSpPr>
        <p:spPr>
          <a:xfrm>
            <a:off x="10363200" y="6581001"/>
            <a:ext cx="1753557" cy="276999"/>
          </a:xfrm>
          <a:prstGeom prst="rect">
            <a:avLst/>
          </a:prstGeom>
          <a:noFill/>
        </p:spPr>
        <p:txBody>
          <a:bodyPr wrap="none" rtlCol="0">
            <a:spAutoFit/>
          </a:bodyPr>
          <a:lstStyle/>
          <a:p>
            <a:r>
              <a:rPr lang="en-US" sz="1200" dirty="0">
                <a:solidFill>
                  <a:schemeClr val="bg1"/>
                </a:solidFill>
                <a:latin typeface="Calibri" pitchFamily="34" charset="0"/>
              </a:rPr>
              <a:t>Burritt and </a:t>
            </a:r>
            <a:r>
              <a:rPr lang="en-US" sz="1200" dirty="0" err="1">
                <a:solidFill>
                  <a:schemeClr val="bg1"/>
                </a:solidFill>
                <a:latin typeface="Calibri" pitchFamily="34" charset="0"/>
              </a:rPr>
              <a:t>Provena</a:t>
            </a:r>
            <a:r>
              <a:rPr lang="en-US" sz="1200" dirty="0">
                <a:solidFill>
                  <a:schemeClr val="bg1"/>
                </a:solidFill>
                <a:latin typeface="Calibri" pitchFamily="34" charset="0"/>
              </a:rPr>
              <a:t> 1989</a:t>
            </a:r>
          </a:p>
        </p:txBody>
      </p:sp>
    </p:spTree>
    <p:extLst>
      <p:ext uri="{BB962C8B-B14F-4D97-AF65-F5344CB8AC3E}">
        <p14:creationId xmlns:p14="http://schemas.microsoft.com/office/powerpoint/2010/main" val="2307690785"/>
      </p:ext>
    </p:extLst>
  </p:cSld>
  <p:clrMapOvr>
    <a:masterClrMapping/>
  </p:clrMapOvr>
  <mc:AlternateContent xmlns:mc="http://schemas.openxmlformats.org/markup-compatibility/2006" xmlns:p14="http://schemas.microsoft.com/office/powerpoint/2010/main">
    <mc:Choice Requires="p14">
      <p:transition spd="slow" p14:dur="2000" advTm="43103"/>
    </mc:Choice>
    <mc:Fallback xmlns="">
      <p:transition spd="slow" advTm="4310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flipV="1">
            <a:off x="6242756" y="4298050"/>
            <a:ext cx="1579034" cy="1808162"/>
            <a:chOff x="2901" y="1159"/>
            <a:chExt cx="995" cy="1139"/>
          </a:xfrm>
        </p:grpSpPr>
        <p:sp>
          <p:nvSpPr>
            <p:cNvPr id="1217539" name="Line 3"/>
            <p:cNvSpPr>
              <a:spLocks noChangeShapeType="1"/>
            </p:cNvSpPr>
            <p:nvPr/>
          </p:nvSpPr>
          <p:spPr bwMode="auto">
            <a:xfrm rot="1320517" flipV="1">
              <a:off x="3211" y="1749"/>
              <a:ext cx="685" cy="549"/>
            </a:xfrm>
            <a:prstGeom prst="line">
              <a:avLst/>
            </a:prstGeom>
            <a:noFill/>
            <a:ln w="25400">
              <a:solidFill>
                <a:srgbClr val="996633"/>
              </a:solidFill>
              <a:round/>
              <a:headEnd type="none" w="sm" len="sm"/>
              <a:tailEnd type="triangle" w="sm" len="med"/>
            </a:ln>
            <a:effectLst/>
          </p:spPr>
          <p:txBody>
            <a:bodyPr wrap="none" anchor="ctr"/>
            <a:lstStyle/>
            <a:p>
              <a:endParaRPr lang="en-US"/>
            </a:p>
          </p:txBody>
        </p:sp>
        <p:sp>
          <p:nvSpPr>
            <p:cNvPr id="1217540" name="Line 4"/>
            <p:cNvSpPr>
              <a:spLocks noChangeShapeType="1"/>
            </p:cNvSpPr>
            <p:nvPr/>
          </p:nvSpPr>
          <p:spPr bwMode="auto">
            <a:xfrm rot="922022" flipV="1">
              <a:off x="3126" y="1584"/>
              <a:ext cx="767" cy="625"/>
            </a:xfrm>
            <a:prstGeom prst="line">
              <a:avLst/>
            </a:prstGeom>
            <a:noFill/>
            <a:ln w="50800">
              <a:solidFill>
                <a:srgbClr val="996633"/>
              </a:solidFill>
              <a:round/>
              <a:headEnd type="none" w="sm" len="sm"/>
              <a:tailEnd type="triangle" w="med" len="med"/>
            </a:ln>
            <a:effectLst/>
          </p:spPr>
          <p:txBody>
            <a:bodyPr wrap="none" anchor="ctr"/>
            <a:lstStyle/>
            <a:p>
              <a:endParaRPr lang="en-US"/>
            </a:p>
          </p:txBody>
        </p:sp>
        <p:sp>
          <p:nvSpPr>
            <p:cNvPr id="1217541" name="Line 5"/>
            <p:cNvSpPr>
              <a:spLocks noChangeShapeType="1"/>
            </p:cNvSpPr>
            <p:nvPr/>
          </p:nvSpPr>
          <p:spPr bwMode="auto">
            <a:xfrm rot="21052" flipV="1">
              <a:off x="3006" y="1393"/>
              <a:ext cx="889" cy="665"/>
            </a:xfrm>
            <a:prstGeom prst="line">
              <a:avLst/>
            </a:prstGeom>
            <a:noFill/>
            <a:ln w="76200">
              <a:solidFill>
                <a:srgbClr val="996633"/>
              </a:solidFill>
              <a:round/>
              <a:headEnd type="none" w="sm" len="sm"/>
              <a:tailEnd type="triangle" w="lg" len="med"/>
            </a:ln>
            <a:effectLst/>
          </p:spPr>
          <p:txBody>
            <a:bodyPr wrap="none" anchor="ctr"/>
            <a:lstStyle/>
            <a:p>
              <a:endParaRPr lang="en-US"/>
            </a:p>
          </p:txBody>
        </p:sp>
        <p:sp>
          <p:nvSpPr>
            <p:cNvPr id="1217542" name="Line 6"/>
            <p:cNvSpPr>
              <a:spLocks noChangeShapeType="1"/>
            </p:cNvSpPr>
            <p:nvPr/>
          </p:nvSpPr>
          <p:spPr bwMode="auto">
            <a:xfrm rot="21225733" flipV="1">
              <a:off x="2901" y="1159"/>
              <a:ext cx="917" cy="733"/>
            </a:xfrm>
            <a:prstGeom prst="line">
              <a:avLst/>
            </a:prstGeom>
            <a:noFill/>
            <a:ln w="101600">
              <a:solidFill>
                <a:srgbClr val="996633"/>
              </a:solidFill>
              <a:round/>
              <a:headEnd type="none" w="sm" len="sm"/>
              <a:tailEnd type="triangle" w="lg" len="med"/>
            </a:ln>
            <a:effectLst/>
          </p:spPr>
          <p:txBody>
            <a:bodyPr wrap="none" anchor="ctr"/>
            <a:lstStyle/>
            <a:p>
              <a:endParaRPr lang="en-US"/>
            </a:p>
          </p:txBody>
        </p:sp>
      </p:grpSp>
      <p:grpSp>
        <p:nvGrpSpPr>
          <p:cNvPr id="3" name="Group 7"/>
          <p:cNvGrpSpPr>
            <a:grpSpLocks/>
          </p:cNvGrpSpPr>
          <p:nvPr/>
        </p:nvGrpSpPr>
        <p:grpSpPr bwMode="auto">
          <a:xfrm>
            <a:off x="6434667" y="2758175"/>
            <a:ext cx="1579034" cy="1808162"/>
            <a:chOff x="2901" y="1159"/>
            <a:chExt cx="995" cy="1139"/>
          </a:xfrm>
        </p:grpSpPr>
        <p:sp>
          <p:nvSpPr>
            <p:cNvPr id="1217544" name="Line 8"/>
            <p:cNvSpPr>
              <a:spLocks noChangeShapeType="1"/>
            </p:cNvSpPr>
            <p:nvPr/>
          </p:nvSpPr>
          <p:spPr bwMode="auto">
            <a:xfrm rot="1320517" flipV="1">
              <a:off x="3211" y="1749"/>
              <a:ext cx="685" cy="549"/>
            </a:xfrm>
            <a:prstGeom prst="line">
              <a:avLst/>
            </a:prstGeom>
            <a:noFill/>
            <a:ln w="25400">
              <a:solidFill>
                <a:srgbClr val="996633"/>
              </a:solidFill>
              <a:round/>
              <a:headEnd type="none" w="sm" len="sm"/>
              <a:tailEnd type="triangle" w="sm" len="med"/>
            </a:ln>
            <a:effectLst/>
          </p:spPr>
          <p:txBody>
            <a:bodyPr wrap="none" anchor="ctr"/>
            <a:lstStyle/>
            <a:p>
              <a:endParaRPr lang="en-US"/>
            </a:p>
          </p:txBody>
        </p:sp>
        <p:sp>
          <p:nvSpPr>
            <p:cNvPr id="1217545" name="Line 9"/>
            <p:cNvSpPr>
              <a:spLocks noChangeShapeType="1"/>
            </p:cNvSpPr>
            <p:nvPr/>
          </p:nvSpPr>
          <p:spPr bwMode="auto">
            <a:xfrm rot="922022" flipV="1">
              <a:off x="3126" y="1584"/>
              <a:ext cx="767" cy="625"/>
            </a:xfrm>
            <a:prstGeom prst="line">
              <a:avLst/>
            </a:prstGeom>
            <a:noFill/>
            <a:ln w="50800">
              <a:solidFill>
                <a:srgbClr val="996633"/>
              </a:solidFill>
              <a:round/>
              <a:headEnd type="none" w="sm" len="sm"/>
              <a:tailEnd type="triangle" w="med" len="med"/>
            </a:ln>
            <a:effectLst/>
          </p:spPr>
          <p:txBody>
            <a:bodyPr wrap="none" anchor="ctr"/>
            <a:lstStyle/>
            <a:p>
              <a:endParaRPr lang="en-US"/>
            </a:p>
          </p:txBody>
        </p:sp>
        <p:sp>
          <p:nvSpPr>
            <p:cNvPr id="1217546" name="Line 10"/>
            <p:cNvSpPr>
              <a:spLocks noChangeShapeType="1"/>
            </p:cNvSpPr>
            <p:nvPr/>
          </p:nvSpPr>
          <p:spPr bwMode="auto">
            <a:xfrm rot="21052" flipV="1">
              <a:off x="3006" y="1393"/>
              <a:ext cx="889" cy="665"/>
            </a:xfrm>
            <a:prstGeom prst="line">
              <a:avLst/>
            </a:prstGeom>
            <a:noFill/>
            <a:ln w="76200">
              <a:solidFill>
                <a:srgbClr val="996633"/>
              </a:solidFill>
              <a:round/>
              <a:headEnd type="none" w="sm" len="sm"/>
              <a:tailEnd type="triangle" w="lg" len="med"/>
            </a:ln>
            <a:effectLst/>
          </p:spPr>
          <p:txBody>
            <a:bodyPr wrap="none" anchor="ctr"/>
            <a:lstStyle/>
            <a:p>
              <a:endParaRPr lang="en-US"/>
            </a:p>
          </p:txBody>
        </p:sp>
        <p:sp>
          <p:nvSpPr>
            <p:cNvPr id="1217547" name="Line 11"/>
            <p:cNvSpPr>
              <a:spLocks noChangeShapeType="1"/>
            </p:cNvSpPr>
            <p:nvPr/>
          </p:nvSpPr>
          <p:spPr bwMode="auto">
            <a:xfrm rot="21225733" flipV="1">
              <a:off x="2901" y="1159"/>
              <a:ext cx="917" cy="733"/>
            </a:xfrm>
            <a:prstGeom prst="line">
              <a:avLst/>
            </a:prstGeom>
            <a:noFill/>
            <a:ln w="101600">
              <a:solidFill>
                <a:srgbClr val="996633"/>
              </a:solidFill>
              <a:round/>
              <a:headEnd type="none" w="sm" len="sm"/>
              <a:tailEnd type="triangle" w="lg" len="med"/>
            </a:ln>
            <a:effectLst/>
          </p:spPr>
          <p:txBody>
            <a:bodyPr wrap="none" anchor="ctr"/>
            <a:lstStyle/>
            <a:p>
              <a:endParaRPr lang="en-US"/>
            </a:p>
          </p:txBody>
        </p:sp>
      </p:grpSp>
      <p:sp>
        <p:nvSpPr>
          <p:cNvPr id="1217548" name="AutoShape 12"/>
          <p:cNvSpPr>
            <a:spLocks noChangeArrowheads="1"/>
          </p:cNvSpPr>
          <p:nvPr/>
        </p:nvSpPr>
        <p:spPr bwMode="auto">
          <a:xfrm>
            <a:off x="3143955" y="4167877"/>
            <a:ext cx="1401234" cy="331787"/>
          </a:xfrm>
          <a:prstGeom prst="rightArrow">
            <a:avLst>
              <a:gd name="adj1" fmla="val 50000"/>
              <a:gd name="adj2" fmla="val 237582"/>
            </a:avLst>
          </a:prstGeom>
          <a:solidFill>
            <a:srgbClr val="0099FF"/>
          </a:solidFill>
          <a:ln w="12700">
            <a:solidFill>
              <a:schemeClr val="tx1"/>
            </a:solidFill>
            <a:miter lim="800000"/>
            <a:headEnd/>
            <a:tailEnd/>
          </a:ln>
          <a:effectLst/>
        </p:spPr>
        <p:txBody>
          <a:bodyPr wrap="none" anchor="ctr"/>
          <a:lstStyle/>
          <a:p>
            <a:endParaRPr lang="en-US"/>
          </a:p>
        </p:txBody>
      </p:sp>
      <p:sp>
        <p:nvSpPr>
          <p:cNvPr id="1217549" name="Rectangle 13"/>
          <p:cNvSpPr>
            <a:spLocks noChangeArrowheads="1"/>
          </p:cNvSpPr>
          <p:nvPr/>
        </p:nvSpPr>
        <p:spPr bwMode="auto">
          <a:xfrm>
            <a:off x="4703234" y="3901175"/>
            <a:ext cx="1828800" cy="946150"/>
          </a:xfrm>
          <a:prstGeom prst="rect">
            <a:avLst/>
          </a:prstGeom>
          <a:noFill/>
          <a:ln w="9525">
            <a:noFill/>
            <a:miter lim="800000"/>
            <a:headEnd/>
            <a:tailEnd/>
          </a:ln>
          <a:effectLst/>
        </p:spPr>
        <p:txBody>
          <a:bodyPr wrap="none" lIns="92075" tIns="46038" rIns="92075" bIns="46038">
            <a:spAutoFit/>
          </a:bodyPr>
          <a:lstStyle/>
          <a:p>
            <a:pPr algn="ctr"/>
            <a:r>
              <a:rPr lang="en-US" sz="2800" b="1" dirty="0">
                <a:latin typeface="Arial" charset="0"/>
              </a:rPr>
              <a:t>Digestive</a:t>
            </a:r>
          </a:p>
          <a:p>
            <a:pPr algn="ctr"/>
            <a:r>
              <a:rPr lang="en-US" sz="2800" b="1" dirty="0">
                <a:latin typeface="Arial" charset="0"/>
              </a:rPr>
              <a:t>Feedback</a:t>
            </a:r>
          </a:p>
        </p:txBody>
      </p:sp>
      <p:sp>
        <p:nvSpPr>
          <p:cNvPr id="1217550" name="Rectangle 14"/>
          <p:cNvSpPr>
            <a:spLocks noChangeArrowheads="1"/>
          </p:cNvSpPr>
          <p:nvPr/>
        </p:nvSpPr>
        <p:spPr bwMode="auto">
          <a:xfrm>
            <a:off x="8130006" y="4272086"/>
            <a:ext cx="1924373" cy="2136612"/>
          </a:xfrm>
          <a:prstGeom prst="rect">
            <a:avLst/>
          </a:prstGeom>
          <a:noFill/>
          <a:ln w="9525">
            <a:noFill/>
            <a:miter lim="800000"/>
            <a:headEnd/>
            <a:tailEnd/>
          </a:ln>
          <a:effectLst/>
        </p:spPr>
        <p:txBody>
          <a:bodyPr wrap="none" lIns="92075" tIns="46038" rIns="92075" bIns="46038">
            <a:spAutoFit/>
          </a:bodyPr>
          <a:lstStyle/>
          <a:p>
            <a:pPr algn="ctr">
              <a:lnSpc>
                <a:spcPct val="90000"/>
              </a:lnSpc>
              <a:spcAft>
                <a:spcPts val="600"/>
              </a:spcAft>
            </a:pPr>
            <a:r>
              <a:rPr lang="en-US" dirty="0">
                <a:solidFill>
                  <a:srgbClr val="800000"/>
                </a:solidFill>
                <a:latin typeface="Arial" charset="0"/>
              </a:rPr>
              <a:t>Aversion</a:t>
            </a:r>
          </a:p>
          <a:p>
            <a:pPr algn="ctr">
              <a:lnSpc>
                <a:spcPct val="90000"/>
              </a:lnSpc>
            </a:pPr>
            <a:r>
              <a:rPr lang="en-US" sz="2000" dirty="0">
                <a:solidFill>
                  <a:srgbClr val="800000"/>
                </a:solidFill>
                <a:latin typeface="Arial" charset="0"/>
              </a:rPr>
              <a:t>Aversion</a:t>
            </a:r>
            <a:endParaRPr lang="en-US" sz="1200" dirty="0">
              <a:solidFill>
                <a:srgbClr val="800000"/>
              </a:solidFill>
              <a:latin typeface="Arial" charset="0"/>
            </a:endParaRPr>
          </a:p>
          <a:p>
            <a:pPr algn="ctr">
              <a:lnSpc>
                <a:spcPct val="90000"/>
              </a:lnSpc>
            </a:pPr>
            <a:r>
              <a:rPr lang="en-US" sz="2400" dirty="0">
                <a:solidFill>
                  <a:srgbClr val="800000"/>
                </a:solidFill>
                <a:latin typeface="Arial" charset="0"/>
              </a:rPr>
              <a:t>Aversion</a:t>
            </a:r>
            <a:r>
              <a:rPr lang="en-US" sz="4000" dirty="0">
                <a:solidFill>
                  <a:srgbClr val="800000"/>
                </a:solidFill>
                <a:latin typeface="Arial" charset="0"/>
              </a:rPr>
              <a:t> </a:t>
            </a:r>
            <a:br>
              <a:rPr lang="en-US" sz="3200" dirty="0">
                <a:solidFill>
                  <a:srgbClr val="800000"/>
                </a:solidFill>
                <a:latin typeface="Arial" charset="0"/>
              </a:rPr>
            </a:br>
            <a:r>
              <a:rPr lang="en-US" sz="2800" dirty="0">
                <a:solidFill>
                  <a:srgbClr val="800000"/>
                </a:solidFill>
                <a:latin typeface="Arial" charset="0"/>
              </a:rPr>
              <a:t>Aversion</a:t>
            </a:r>
            <a:r>
              <a:rPr lang="en-US" sz="3200" dirty="0">
                <a:solidFill>
                  <a:srgbClr val="800000"/>
                </a:solidFill>
                <a:latin typeface="Arial" charset="0"/>
              </a:rPr>
              <a:t> </a:t>
            </a:r>
            <a:br>
              <a:rPr lang="en-US" sz="3200" dirty="0">
                <a:solidFill>
                  <a:srgbClr val="800000"/>
                </a:solidFill>
                <a:latin typeface="Arial" charset="0"/>
              </a:rPr>
            </a:br>
            <a:r>
              <a:rPr lang="en-US" sz="3200" b="1" dirty="0" err="1">
                <a:solidFill>
                  <a:srgbClr val="800000"/>
                </a:solidFill>
                <a:latin typeface="Arial" charset="0"/>
              </a:rPr>
              <a:t>Aversion</a:t>
            </a:r>
            <a:endParaRPr lang="en-US" sz="3200" b="1" dirty="0">
              <a:solidFill>
                <a:srgbClr val="800000"/>
              </a:solidFill>
              <a:latin typeface="Arial" charset="0"/>
            </a:endParaRPr>
          </a:p>
        </p:txBody>
      </p:sp>
      <p:sp>
        <p:nvSpPr>
          <p:cNvPr id="1217551" name="Rectangle 15"/>
          <p:cNvSpPr>
            <a:spLocks noChangeArrowheads="1"/>
          </p:cNvSpPr>
          <p:nvPr/>
        </p:nvSpPr>
        <p:spPr bwMode="auto">
          <a:xfrm>
            <a:off x="7926736" y="2143294"/>
            <a:ext cx="2305118" cy="2062745"/>
          </a:xfrm>
          <a:prstGeom prst="rect">
            <a:avLst/>
          </a:prstGeom>
          <a:noFill/>
          <a:ln w="9525">
            <a:noFill/>
            <a:miter lim="800000"/>
            <a:headEnd/>
            <a:tailEnd/>
          </a:ln>
          <a:effectLst/>
        </p:spPr>
        <p:txBody>
          <a:bodyPr wrap="none" lIns="92075" tIns="46038" rIns="92075" bIns="46038">
            <a:spAutoFit/>
          </a:bodyPr>
          <a:lstStyle/>
          <a:p>
            <a:pPr algn="ctr"/>
            <a:r>
              <a:rPr lang="en-US" sz="3200" b="1" dirty="0">
                <a:solidFill>
                  <a:srgbClr val="125C10"/>
                </a:solidFill>
                <a:latin typeface="Arial" charset="0"/>
              </a:rPr>
              <a:t>Preference</a:t>
            </a:r>
            <a:br>
              <a:rPr lang="en-US" sz="3200" dirty="0">
                <a:solidFill>
                  <a:srgbClr val="125C10"/>
                </a:solidFill>
                <a:latin typeface="Arial" charset="0"/>
              </a:rPr>
            </a:br>
            <a:r>
              <a:rPr lang="en-US" sz="2800" dirty="0">
                <a:solidFill>
                  <a:srgbClr val="125C10"/>
                </a:solidFill>
                <a:latin typeface="Arial" charset="0"/>
              </a:rPr>
              <a:t>Preference</a:t>
            </a:r>
            <a:br>
              <a:rPr lang="en-US" sz="2800" dirty="0">
                <a:solidFill>
                  <a:srgbClr val="125C10"/>
                </a:solidFill>
                <a:latin typeface="Arial" charset="0"/>
              </a:rPr>
            </a:br>
            <a:r>
              <a:rPr lang="en-US" sz="2800" dirty="0">
                <a:solidFill>
                  <a:srgbClr val="125C10"/>
                </a:solidFill>
                <a:latin typeface="Arial" charset="0"/>
              </a:rPr>
              <a:t> </a:t>
            </a:r>
            <a:r>
              <a:rPr lang="en-US" sz="2400" dirty="0">
                <a:solidFill>
                  <a:srgbClr val="125C10"/>
                </a:solidFill>
                <a:latin typeface="Arial" charset="0"/>
              </a:rPr>
              <a:t>Preference</a:t>
            </a:r>
          </a:p>
          <a:p>
            <a:pPr algn="ctr"/>
            <a:r>
              <a:rPr lang="en-US" sz="2000" dirty="0">
                <a:solidFill>
                  <a:srgbClr val="125C10"/>
                </a:solidFill>
                <a:latin typeface="Arial" charset="0"/>
              </a:rPr>
              <a:t>Preference</a:t>
            </a:r>
            <a:br>
              <a:rPr lang="en-US" sz="2000" dirty="0">
                <a:solidFill>
                  <a:srgbClr val="125C10"/>
                </a:solidFill>
                <a:latin typeface="Arial" charset="0"/>
              </a:rPr>
            </a:br>
            <a:r>
              <a:rPr lang="en-US" sz="2000" dirty="0">
                <a:solidFill>
                  <a:srgbClr val="125C10"/>
                </a:solidFill>
                <a:latin typeface="Arial" charset="0"/>
              </a:rPr>
              <a:t> </a:t>
            </a:r>
            <a:r>
              <a:rPr lang="en-US" dirty="0">
                <a:solidFill>
                  <a:srgbClr val="125C10"/>
                </a:solidFill>
                <a:latin typeface="Arial" charset="0"/>
              </a:rPr>
              <a:t>Preference</a:t>
            </a:r>
          </a:p>
        </p:txBody>
      </p:sp>
      <p:sp>
        <p:nvSpPr>
          <p:cNvPr id="1217552" name="Rectangle 16"/>
          <p:cNvSpPr>
            <a:spLocks noChangeArrowheads="1"/>
          </p:cNvSpPr>
          <p:nvPr/>
        </p:nvSpPr>
        <p:spPr bwMode="auto">
          <a:xfrm>
            <a:off x="2028434" y="3880538"/>
            <a:ext cx="1120500" cy="1385637"/>
          </a:xfrm>
          <a:prstGeom prst="rect">
            <a:avLst/>
          </a:prstGeom>
          <a:noFill/>
          <a:ln w="9525">
            <a:noFill/>
            <a:miter lim="800000"/>
            <a:headEnd/>
            <a:tailEnd/>
          </a:ln>
          <a:effectLst/>
        </p:spPr>
        <p:txBody>
          <a:bodyPr wrap="none" lIns="92075" tIns="46038" rIns="92075" bIns="46038">
            <a:spAutoFit/>
          </a:bodyPr>
          <a:lstStyle/>
          <a:p>
            <a:pPr algn="ctr"/>
            <a:r>
              <a:rPr lang="en-US" sz="3200" dirty="0">
                <a:latin typeface="Arial" charset="0"/>
              </a:rPr>
              <a:t>Eat </a:t>
            </a:r>
          </a:p>
          <a:p>
            <a:pPr algn="ctr"/>
            <a:r>
              <a:rPr lang="en-US" sz="3200" dirty="0">
                <a:latin typeface="Arial" charset="0"/>
              </a:rPr>
              <a:t>Plant</a:t>
            </a:r>
            <a:br>
              <a:rPr lang="en-US" sz="3200" dirty="0">
                <a:latin typeface="Arial" charset="0"/>
              </a:rPr>
            </a:br>
            <a:r>
              <a:rPr lang="en-US" sz="2000" dirty="0">
                <a:latin typeface="Arial" charset="0"/>
              </a:rPr>
              <a:t>(taste)</a:t>
            </a:r>
          </a:p>
        </p:txBody>
      </p:sp>
      <p:sp>
        <p:nvSpPr>
          <p:cNvPr id="18" name="Title 4"/>
          <p:cNvSpPr>
            <a:spLocks noGrp="1"/>
          </p:cNvSpPr>
          <p:nvPr>
            <p:ph type="title"/>
          </p:nvPr>
        </p:nvSpPr>
        <p:spPr/>
        <p:txBody>
          <a:bodyPr/>
          <a:lstStyle/>
          <a:p>
            <a:r>
              <a:rPr lang="en-US" dirty="0"/>
              <a:t>Principle – Magnitude Matters</a:t>
            </a:r>
          </a:p>
        </p:txBody>
      </p:sp>
      <p:sp>
        <p:nvSpPr>
          <p:cNvPr id="19" name="Content Placeholder 18"/>
          <p:cNvSpPr>
            <a:spLocks noGrp="1"/>
          </p:cNvSpPr>
          <p:nvPr>
            <p:ph idx="1"/>
          </p:nvPr>
        </p:nvSpPr>
        <p:spPr>
          <a:xfrm>
            <a:off x="1676400" y="1676401"/>
            <a:ext cx="8229600" cy="4302125"/>
          </a:xfrm>
        </p:spPr>
        <p:txBody>
          <a:bodyPr/>
          <a:lstStyle/>
          <a:p>
            <a:pPr>
              <a:buNone/>
            </a:pPr>
            <a:r>
              <a:rPr lang="en-US" altLang="en-US" sz="2800" i="1" dirty="0"/>
              <a:t>The stronger the feedback, the stronger the resulting preference or aversion</a:t>
            </a:r>
          </a:p>
          <a:p>
            <a:endParaRPr lang="en-US" dirty="0"/>
          </a:p>
        </p:txBody>
      </p:sp>
    </p:spTree>
    <p:extLst>
      <p:ext uri="{BB962C8B-B14F-4D97-AF65-F5344CB8AC3E}">
        <p14:creationId xmlns:p14="http://schemas.microsoft.com/office/powerpoint/2010/main" val="1564404873"/>
      </p:ext>
    </p:extLst>
  </p:cSld>
  <p:clrMapOvr>
    <a:masterClrMapping/>
  </p:clrMapOvr>
  <mc:AlternateContent xmlns:mc="http://schemas.openxmlformats.org/markup-compatibility/2006" xmlns:p14="http://schemas.microsoft.com/office/powerpoint/2010/main">
    <mc:Choice Requires="p14">
      <p:transition spd="slow" p14:dur="2000" advTm="55262"/>
    </mc:Choice>
    <mc:Fallback xmlns="">
      <p:transition spd="slow" advTm="5526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3391A1-B5FF-4628-8CB2-8D6487293951}"/>
              </a:ext>
            </a:extLst>
          </p:cNvPr>
          <p:cNvSpPr>
            <a:spLocks noGrp="1"/>
          </p:cNvSpPr>
          <p:nvPr>
            <p:ph type="title"/>
          </p:nvPr>
        </p:nvSpPr>
        <p:spPr/>
        <p:txBody>
          <a:bodyPr/>
          <a:lstStyle/>
          <a:p>
            <a:r>
              <a:rPr lang="en-US" dirty="0"/>
              <a:t>Stronger Feedback = Stronger Aversion</a:t>
            </a:r>
          </a:p>
        </p:txBody>
      </p:sp>
      <p:graphicFrame>
        <p:nvGraphicFramePr>
          <p:cNvPr id="8" name="Object 2">
            <a:hlinkClick r:id="" action="ppaction://ole?verb=0"/>
          </p:cNvPr>
          <p:cNvGraphicFramePr>
            <a:graphicFrameLocks noGrp="1"/>
          </p:cNvGraphicFramePr>
          <p:nvPr>
            <p:ph idx="1"/>
            <p:extLst>
              <p:ext uri="{D42A27DB-BD31-4B8C-83A1-F6EECF244321}">
                <p14:modId xmlns:p14="http://schemas.microsoft.com/office/powerpoint/2010/main" val="2347361821"/>
              </p:ext>
            </p:extLst>
          </p:nvPr>
        </p:nvGraphicFramePr>
        <p:xfrm>
          <a:off x="1066800" y="1996578"/>
          <a:ext cx="100584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572420" name="Text Box 4"/>
          <p:cNvSpPr txBox="1">
            <a:spLocks noChangeArrowheads="1"/>
          </p:cNvSpPr>
          <p:nvPr/>
        </p:nvSpPr>
        <p:spPr bwMode="auto">
          <a:xfrm>
            <a:off x="5260725" y="5367410"/>
            <a:ext cx="2302933" cy="57943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pPr>
            <a:r>
              <a:rPr lang="en-US" sz="3200" dirty="0" err="1">
                <a:latin typeface="Calibri" pitchFamily="34" charset="0"/>
              </a:rPr>
              <a:t>LiCl</a:t>
            </a:r>
            <a:r>
              <a:rPr lang="en-US" sz="3200" dirty="0">
                <a:latin typeface="Calibri" pitchFamily="34" charset="0"/>
              </a:rPr>
              <a:t>, g</a:t>
            </a:r>
          </a:p>
        </p:txBody>
      </p:sp>
      <p:sp>
        <p:nvSpPr>
          <p:cNvPr id="572421" name="Text Box 5"/>
          <p:cNvSpPr txBox="1">
            <a:spLocks noChangeArrowheads="1"/>
          </p:cNvSpPr>
          <p:nvPr/>
        </p:nvSpPr>
        <p:spPr bwMode="auto">
          <a:xfrm rot="16200000">
            <a:off x="406687" y="3201768"/>
            <a:ext cx="3124200" cy="58477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pPr>
            <a:r>
              <a:rPr lang="en-US" sz="3200" dirty="0">
                <a:latin typeface="Calibri" pitchFamily="34" charset="0"/>
              </a:rPr>
              <a:t>Preference  %</a:t>
            </a:r>
          </a:p>
        </p:txBody>
      </p:sp>
      <p:sp>
        <p:nvSpPr>
          <p:cNvPr id="9" name="Oval 8"/>
          <p:cNvSpPr/>
          <p:nvPr/>
        </p:nvSpPr>
        <p:spPr bwMode="auto">
          <a:xfrm>
            <a:off x="7865444" y="4249570"/>
            <a:ext cx="2438490" cy="1314873"/>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latin typeface="Comic Sans MS" pitchFamily="66" charset="0"/>
            </a:endParaRPr>
          </a:p>
        </p:txBody>
      </p:sp>
      <p:sp>
        <p:nvSpPr>
          <p:cNvPr id="10" name="TextBox 9"/>
          <p:cNvSpPr txBox="1"/>
          <p:nvPr/>
        </p:nvSpPr>
        <p:spPr>
          <a:xfrm rot="20662336">
            <a:off x="8473426" y="5483683"/>
            <a:ext cx="3517462" cy="707886"/>
          </a:xfrm>
          <a:prstGeom prst="rect">
            <a:avLst/>
          </a:prstGeom>
          <a:noFill/>
        </p:spPr>
        <p:txBody>
          <a:bodyPr wrap="square" rtlCol="0">
            <a:spAutoFit/>
          </a:bodyPr>
          <a:lstStyle/>
          <a:p>
            <a:pPr algn="ctr"/>
            <a:r>
              <a:rPr lang="en-US" sz="2000" dirty="0"/>
              <a:t>Low preference indicates strong aversion</a:t>
            </a:r>
          </a:p>
        </p:txBody>
      </p:sp>
      <p:sp>
        <p:nvSpPr>
          <p:cNvPr id="12" name="TextBox 11"/>
          <p:cNvSpPr txBox="1"/>
          <p:nvPr/>
        </p:nvSpPr>
        <p:spPr>
          <a:xfrm>
            <a:off x="10668000" y="6512058"/>
            <a:ext cx="1319528" cy="276999"/>
          </a:xfrm>
          <a:prstGeom prst="rect">
            <a:avLst/>
          </a:prstGeom>
          <a:noFill/>
        </p:spPr>
        <p:txBody>
          <a:bodyPr wrap="none" rtlCol="0">
            <a:spAutoFit/>
          </a:bodyPr>
          <a:lstStyle/>
          <a:p>
            <a:r>
              <a:rPr lang="en-US" sz="1200" dirty="0">
                <a:solidFill>
                  <a:schemeClr val="bg1"/>
                </a:solidFill>
                <a:latin typeface="Calibri" pitchFamily="34" charset="0"/>
              </a:rPr>
              <a:t>Du </a:t>
            </a:r>
            <a:r>
              <a:rPr lang="en-US" sz="1200" dirty="0" err="1">
                <a:solidFill>
                  <a:schemeClr val="bg1"/>
                </a:solidFill>
                <a:latin typeface="Calibri" pitchFamily="34" charset="0"/>
              </a:rPr>
              <a:t>Toit</a:t>
            </a:r>
            <a:r>
              <a:rPr lang="en-US" sz="1200" dirty="0">
                <a:solidFill>
                  <a:schemeClr val="bg1"/>
                </a:solidFill>
                <a:latin typeface="Calibri" pitchFamily="34" charset="0"/>
              </a:rPr>
              <a:t> et al. 1991</a:t>
            </a:r>
          </a:p>
        </p:txBody>
      </p:sp>
    </p:spTree>
    <p:extLst>
      <p:ext uri="{BB962C8B-B14F-4D97-AF65-F5344CB8AC3E}">
        <p14:creationId xmlns:p14="http://schemas.microsoft.com/office/powerpoint/2010/main" val="490618095"/>
      </p:ext>
    </p:extLst>
  </p:cSld>
  <p:clrMapOvr>
    <a:masterClrMapping/>
  </p:clrMapOvr>
  <p:transition advTm="50605"/>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2">
            <a:extLst>
              <a:ext uri="{FF2B5EF4-FFF2-40B4-BE49-F238E27FC236}">
                <a16:creationId xmlns:a16="http://schemas.microsoft.com/office/drawing/2014/main" id="{29C2A971-14FE-41BC-911D-3A7955AEF727}"/>
              </a:ext>
            </a:extLst>
          </p:cNvPr>
          <p:cNvSpPr txBox="1">
            <a:spLocks noChangeArrowheads="1"/>
          </p:cNvSpPr>
          <p:nvPr/>
        </p:nvSpPr>
        <p:spPr bwMode="auto">
          <a:xfrm>
            <a:off x="4233361" y="5098324"/>
            <a:ext cx="1425614" cy="433981"/>
          </a:xfrm>
          <a:prstGeom prst="rect">
            <a:avLst/>
          </a:prstGeom>
          <a:noFill/>
          <a:ln w="9525">
            <a:noFill/>
            <a:miter lim="800000"/>
            <a:headEnd/>
            <a:tailEnd/>
          </a:ln>
        </p:spPr>
        <p:txBody>
          <a:bodyPr wrap="none" lIns="27432" tIns="32004" rIns="27432"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sz="2400" b="1" i="0" strike="noStrike" dirty="0">
                <a:solidFill>
                  <a:srgbClr val="0070C0"/>
                </a:solidFill>
                <a:latin typeface="Arial"/>
                <a:cs typeface="Arial"/>
              </a:rPr>
              <a:t>0.75% </a:t>
            </a:r>
            <a:r>
              <a:rPr lang="en-US" sz="2400" i="0" strike="noStrike" dirty="0" err="1">
                <a:solidFill>
                  <a:srgbClr val="0070C0"/>
                </a:solidFill>
                <a:latin typeface="Arial"/>
                <a:cs typeface="Arial"/>
              </a:rPr>
              <a:t>LiCl</a:t>
            </a:r>
            <a:endParaRPr lang="en-US" sz="2400" i="0" strike="noStrike" dirty="0">
              <a:solidFill>
                <a:srgbClr val="0070C0"/>
              </a:solidFill>
              <a:latin typeface="Arial"/>
              <a:cs typeface="Arial"/>
            </a:endParaRPr>
          </a:p>
        </p:txBody>
      </p:sp>
      <p:sp>
        <p:nvSpPr>
          <p:cNvPr id="10" name="Text 3">
            <a:extLst>
              <a:ext uri="{FF2B5EF4-FFF2-40B4-BE49-F238E27FC236}">
                <a16:creationId xmlns:a16="http://schemas.microsoft.com/office/drawing/2014/main" id="{10C0C8FB-64A2-4C82-A904-8D507FC47558}"/>
              </a:ext>
            </a:extLst>
          </p:cNvPr>
          <p:cNvSpPr txBox="1">
            <a:spLocks noChangeArrowheads="1"/>
          </p:cNvSpPr>
          <p:nvPr/>
        </p:nvSpPr>
        <p:spPr bwMode="auto">
          <a:xfrm>
            <a:off x="2077621" y="5098332"/>
            <a:ext cx="1207190" cy="433965"/>
          </a:xfrm>
          <a:prstGeom prst="rect">
            <a:avLst/>
          </a:prstGeom>
          <a:noFill/>
          <a:ln w="9525">
            <a:noFill/>
            <a:miter lim="800000"/>
            <a:headEnd/>
            <a:tailEnd/>
          </a:ln>
        </p:spPr>
        <p:txBody>
          <a:bodyPr wrap="none" lIns="36576" tIns="32004" rIns="36576"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sz="2400" b="1" i="0" strike="noStrike" dirty="0">
                <a:solidFill>
                  <a:schemeClr val="bg1">
                    <a:lumMod val="50000"/>
                  </a:schemeClr>
                </a:solidFill>
                <a:latin typeface="Tahoma"/>
                <a:ea typeface="Tahoma"/>
                <a:cs typeface="Tahoma"/>
              </a:rPr>
              <a:t>0% </a:t>
            </a:r>
            <a:r>
              <a:rPr lang="en-US" sz="2400" i="0" strike="noStrike" dirty="0" err="1">
                <a:solidFill>
                  <a:schemeClr val="bg1">
                    <a:lumMod val="50000"/>
                  </a:schemeClr>
                </a:solidFill>
                <a:latin typeface="Tahoma"/>
                <a:ea typeface="Tahoma"/>
                <a:cs typeface="Tahoma"/>
              </a:rPr>
              <a:t>LiCl</a:t>
            </a:r>
            <a:endParaRPr lang="en-US" sz="2400" i="0" strike="noStrike" dirty="0">
              <a:solidFill>
                <a:schemeClr val="bg1">
                  <a:lumMod val="50000"/>
                </a:schemeClr>
              </a:solidFill>
              <a:latin typeface="Tahoma"/>
              <a:ea typeface="Tahoma"/>
              <a:cs typeface="Tahoma"/>
            </a:endParaRPr>
          </a:p>
        </p:txBody>
      </p:sp>
      <p:sp>
        <p:nvSpPr>
          <p:cNvPr id="11" name="Text 4">
            <a:extLst>
              <a:ext uri="{FF2B5EF4-FFF2-40B4-BE49-F238E27FC236}">
                <a16:creationId xmlns:a16="http://schemas.microsoft.com/office/drawing/2014/main" id="{3BC6FD5D-68DA-4557-A8C2-FFA6E78B2F4B}"/>
              </a:ext>
            </a:extLst>
          </p:cNvPr>
          <p:cNvSpPr txBox="1">
            <a:spLocks noChangeArrowheads="1"/>
          </p:cNvSpPr>
          <p:nvPr/>
        </p:nvSpPr>
        <p:spPr bwMode="auto">
          <a:xfrm>
            <a:off x="6375405" y="4915630"/>
            <a:ext cx="2077722" cy="799369"/>
          </a:xfrm>
          <a:prstGeom prst="rect">
            <a:avLst/>
          </a:prstGeom>
          <a:noFill/>
          <a:ln w="9525">
            <a:noFill/>
            <a:miter lim="800000"/>
            <a:headEnd/>
            <a:tailEnd/>
          </a:ln>
        </p:spPr>
        <p:txBody>
          <a:bodyPr wrap="square" lIns="45720" tIns="36576" rIns="45720" bIns="36576"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sz="2400" b="1" i="0" strike="noStrike" dirty="0">
                <a:solidFill>
                  <a:srgbClr val="008000"/>
                </a:solidFill>
                <a:latin typeface="Arial"/>
                <a:cs typeface="Arial"/>
              </a:rPr>
              <a:t>1.5% </a:t>
            </a:r>
            <a:r>
              <a:rPr lang="en-US" sz="2400" i="0" strike="noStrike" dirty="0" err="1">
                <a:solidFill>
                  <a:srgbClr val="008000"/>
                </a:solidFill>
                <a:latin typeface="Arial"/>
                <a:cs typeface="Arial"/>
              </a:rPr>
              <a:t>LiCl</a:t>
            </a:r>
            <a:endParaRPr lang="en-US" sz="2400" i="0" strike="noStrike" dirty="0">
              <a:solidFill>
                <a:srgbClr val="008000"/>
              </a:solidFill>
              <a:latin typeface="Arial"/>
              <a:cs typeface="Arial"/>
            </a:endParaRPr>
          </a:p>
        </p:txBody>
      </p:sp>
      <p:grpSp>
        <p:nvGrpSpPr>
          <p:cNvPr id="12" name="Group 17">
            <a:extLst>
              <a:ext uri="{FF2B5EF4-FFF2-40B4-BE49-F238E27FC236}">
                <a16:creationId xmlns:a16="http://schemas.microsoft.com/office/drawing/2014/main" id="{9E862C6F-0973-44D0-8267-20B02ED44FED}"/>
              </a:ext>
            </a:extLst>
          </p:cNvPr>
          <p:cNvGrpSpPr>
            <a:grpSpLocks/>
          </p:cNvGrpSpPr>
          <p:nvPr/>
        </p:nvGrpSpPr>
        <p:grpSpPr bwMode="auto">
          <a:xfrm>
            <a:off x="2080467" y="2189162"/>
            <a:ext cx="1433689" cy="1239838"/>
            <a:chOff x="680" y="992"/>
            <a:chExt cx="1016" cy="781"/>
          </a:xfrm>
        </p:grpSpPr>
        <p:pic>
          <p:nvPicPr>
            <p:cNvPr id="13" name="Picture 18" descr="yysrhij0[1]">
              <a:extLst>
                <a:ext uri="{FF2B5EF4-FFF2-40B4-BE49-F238E27FC236}">
                  <a16:creationId xmlns:a16="http://schemas.microsoft.com/office/drawing/2014/main" id="{4AAD80F1-12A9-4C8F-A222-1209AA5F617A}"/>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992"/>
              <a:ext cx="824" cy="621"/>
            </a:xfrm>
            <a:prstGeom prst="rect">
              <a:avLst/>
            </a:prstGeom>
            <a:noFill/>
          </p:spPr>
        </p:pic>
        <p:pic>
          <p:nvPicPr>
            <p:cNvPr id="14" name="Picture 19" descr="yysrhij0[1]">
              <a:extLst>
                <a:ext uri="{FF2B5EF4-FFF2-40B4-BE49-F238E27FC236}">
                  <a16:creationId xmlns:a16="http://schemas.microsoft.com/office/drawing/2014/main" id="{7BD0B4ED-D4F0-4C5C-A860-424F2A8E5C73}"/>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872" y="1088"/>
              <a:ext cx="824" cy="621"/>
            </a:xfrm>
            <a:prstGeom prst="rect">
              <a:avLst/>
            </a:prstGeom>
            <a:noFill/>
          </p:spPr>
        </p:pic>
        <p:pic>
          <p:nvPicPr>
            <p:cNvPr id="15" name="Picture 20" descr="yysrhij0[1]">
              <a:extLst>
                <a:ext uri="{FF2B5EF4-FFF2-40B4-BE49-F238E27FC236}">
                  <a16:creationId xmlns:a16="http://schemas.microsoft.com/office/drawing/2014/main" id="{0139586C-107C-4123-9505-108D215EA5A5}"/>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1152"/>
              <a:ext cx="824" cy="621"/>
            </a:xfrm>
            <a:prstGeom prst="rect">
              <a:avLst/>
            </a:prstGeom>
            <a:noFill/>
          </p:spPr>
        </p:pic>
      </p:grpSp>
      <p:grpSp>
        <p:nvGrpSpPr>
          <p:cNvPr id="16" name="Group 17">
            <a:extLst>
              <a:ext uri="{FF2B5EF4-FFF2-40B4-BE49-F238E27FC236}">
                <a16:creationId xmlns:a16="http://schemas.microsoft.com/office/drawing/2014/main" id="{BAF0D042-0842-4C35-AEB5-57237CC7633B}"/>
              </a:ext>
            </a:extLst>
          </p:cNvPr>
          <p:cNvGrpSpPr>
            <a:grpSpLocks/>
          </p:cNvGrpSpPr>
          <p:nvPr/>
        </p:nvGrpSpPr>
        <p:grpSpPr bwMode="auto">
          <a:xfrm>
            <a:off x="4383216" y="2226929"/>
            <a:ext cx="1433689" cy="1239838"/>
            <a:chOff x="680" y="992"/>
            <a:chExt cx="1016" cy="781"/>
          </a:xfrm>
        </p:grpSpPr>
        <p:pic>
          <p:nvPicPr>
            <p:cNvPr id="17" name="Picture 18" descr="yysrhij0[1]">
              <a:extLst>
                <a:ext uri="{FF2B5EF4-FFF2-40B4-BE49-F238E27FC236}">
                  <a16:creationId xmlns:a16="http://schemas.microsoft.com/office/drawing/2014/main" id="{362C98D0-CA1B-41B6-A368-45D0D5118359}"/>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992"/>
              <a:ext cx="824" cy="621"/>
            </a:xfrm>
            <a:prstGeom prst="rect">
              <a:avLst/>
            </a:prstGeom>
            <a:noFill/>
          </p:spPr>
        </p:pic>
        <p:pic>
          <p:nvPicPr>
            <p:cNvPr id="18" name="Picture 19" descr="yysrhij0[1]">
              <a:extLst>
                <a:ext uri="{FF2B5EF4-FFF2-40B4-BE49-F238E27FC236}">
                  <a16:creationId xmlns:a16="http://schemas.microsoft.com/office/drawing/2014/main" id="{1FC49902-5567-4D2D-A8C5-D5636F954CB4}"/>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872" y="1088"/>
              <a:ext cx="824" cy="621"/>
            </a:xfrm>
            <a:prstGeom prst="rect">
              <a:avLst/>
            </a:prstGeom>
            <a:noFill/>
          </p:spPr>
        </p:pic>
        <p:pic>
          <p:nvPicPr>
            <p:cNvPr id="19" name="Picture 20" descr="yysrhij0[1]">
              <a:extLst>
                <a:ext uri="{FF2B5EF4-FFF2-40B4-BE49-F238E27FC236}">
                  <a16:creationId xmlns:a16="http://schemas.microsoft.com/office/drawing/2014/main" id="{1B9E8C0F-A5B8-4158-9A58-3AC86635B7B3}"/>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1152"/>
              <a:ext cx="824" cy="621"/>
            </a:xfrm>
            <a:prstGeom prst="rect">
              <a:avLst/>
            </a:prstGeom>
            <a:noFill/>
          </p:spPr>
        </p:pic>
      </p:grpSp>
      <p:grpSp>
        <p:nvGrpSpPr>
          <p:cNvPr id="24" name="Group 17">
            <a:extLst>
              <a:ext uri="{FF2B5EF4-FFF2-40B4-BE49-F238E27FC236}">
                <a16:creationId xmlns:a16="http://schemas.microsoft.com/office/drawing/2014/main" id="{C21BD298-4F55-4111-90BB-9FDF4188CBA7}"/>
              </a:ext>
            </a:extLst>
          </p:cNvPr>
          <p:cNvGrpSpPr>
            <a:grpSpLocks/>
          </p:cNvGrpSpPr>
          <p:nvPr/>
        </p:nvGrpSpPr>
        <p:grpSpPr bwMode="auto">
          <a:xfrm>
            <a:off x="6788880" y="2379329"/>
            <a:ext cx="1433689" cy="1239838"/>
            <a:chOff x="680" y="992"/>
            <a:chExt cx="1016" cy="781"/>
          </a:xfrm>
        </p:grpSpPr>
        <p:pic>
          <p:nvPicPr>
            <p:cNvPr id="25" name="Picture 18" descr="yysrhij0[1]">
              <a:extLst>
                <a:ext uri="{FF2B5EF4-FFF2-40B4-BE49-F238E27FC236}">
                  <a16:creationId xmlns:a16="http://schemas.microsoft.com/office/drawing/2014/main" id="{2F35F314-8CE1-4271-A36D-4B7B90DE04F3}"/>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992"/>
              <a:ext cx="824" cy="621"/>
            </a:xfrm>
            <a:prstGeom prst="rect">
              <a:avLst/>
            </a:prstGeom>
            <a:noFill/>
          </p:spPr>
        </p:pic>
        <p:pic>
          <p:nvPicPr>
            <p:cNvPr id="26" name="Picture 19" descr="yysrhij0[1]">
              <a:extLst>
                <a:ext uri="{FF2B5EF4-FFF2-40B4-BE49-F238E27FC236}">
                  <a16:creationId xmlns:a16="http://schemas.microsoft.com/office/drawing/2014/main" id="{FEE7B48D-0D51-434B-8A3D-DF8936E8B513}"/>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872" y="1088"/>
              <a:ext cx="824" cy="621"/>
            </a:xfrm>
            <a:prstGeom prst="rect">
              <a:avLst/>
            </a:prstGeom>
            <a:noFill/>
          </p:spPr>
        </p:pic>
        <p:pic>
          <p:nvPicPr>
            <p:cNvPr id="27" name="Picture 20" descr="yysrhij0[1]">
              <a:extLst>
                <a:ext uri="{FF2B5EF4-FFF2-40B4-BE49-F238E27FC236}">
                  <a16:creationId xmlns:a16="http://schemas.microsoft.com/office/drawing/2014/main" id="{CEC55380-85CA-4365-9157-6359F95C3BCB}"/>
                </a:ext>
              </a:extLst>
            </p:cNvPr>
            <p:cNvPicPr>
              <a:picLocks noChangeAspect="1" noChangeArrowheads="1"/>
            </p:cNvPicPr>
            <p:nvPr/>
          </p:nvPicPr>
          <p:blipFill>
            <a:blip r:embed="rId3" cstate="screen">
              <a:lum bright="6000" contrast="-30000"/>
              <a:extLst>
                <a:ext uri="{28A0092B-C50C-407E-A947-70E740481C1C}">
                  <a14:useLocalDpi xmlns:a14="http://schemas.microsoft.com/office/drawing/2010/main"/>
                </a:ext>
              </a:extLst>
            </a:blip>
            <a:srcRect/>
            <a:stretch>
              <a:fillRect/>
            </a:stretch>
          </p:blipFill>
          <p:spPr bwMode="auto">
            <a:xfrm>
              <a:off x="680" y="1152"/>
              <a:ext cx="824" cy="621"/>
            </a:xfrm>
            <a:prstGeom prst="rect">
              <a:avLst/>
            </a:prstGeom>
            <a:noFill/>
          </p:spPr>
        </p:pic>
      </p:grpSp>
      <p:pic>
        <p:nvPicPr>
          <p:cNvPr id="5" name="Picture 4" descr="A picture containing sesame seed, edible seed, food, fruit&#10;&#10;Description generated with high confidence">
            <a:extLst>
              <a:ext uri="{FF2B5EF4-FFF2-40B4-BE49-F238E27FC236}">
                <a16:creationId xmlns:a16="http://schemas.microsoft.com/office/drawing/2014/main" id="{218C122F-1ACC-44F0-A785-0A3FD3D4DA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17073" y="3547100"/>
            <a:ext cx="1689543" cy="1612106"/>
          </a:xfrm>
          <a:prstGeom prst="rect">
            <a:avLst/>
          </a:prstGeom>
        </p:spPr>
      </p:pic>
      <p:pic>
        <p:nvPicPr>
          <p:cNvPr id="30" name="Picture 29" descr="A picture containing sesame seed, edible seed, food, fruit&#10;&#10;Description generated with high confidence">
            <a:extLst>
              <a:ext uri="{FF2B5EF4-FFF2-40B4-BE49-F238E27FC236}">
                <a16:creationId xmlns:a16="http://schemas.microsoft.com/office/drawing/2014/main" id="{A22EC290-A5CF-4066-A790-D4CB373F49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05013" y="3547100"/>
            <a:ext cx="1689543" cy="1612106"/>
          </a:xfrm>
          <a:prstGeom prst="rect">
            <a:avLst/>
          </a:prstGeom>
        </p:spPr>
      </p:pic>
      <p:pic>
        <p:nvPicPr>
          <p:cNvPr id="31" name="Picture 30" descr="A picture containing sesame seed, edible seed, food, fruit&#10;&#10;Description generated with high confidence">
            <a:extLst>
              <a:ext uri="{FF2B5EF4-FFF2-40B4-BE49-F238E27FC236}">
                <a16:creationId xmlns:a16="http://schemas.microsoft.com/office/drawing/2014/main" id="{45C584F2-5D67-4641-937E-5466D320CA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3026" y="3559467"/>
            <a:ext cx="1689543" cy="1612106"/>
          </a:xfrm>
          <a:prstGeom prst="rect">
            <a:avLst/>
          </a:prstGeom>
        </p:spPr>
      </p:pic>
      <p:sp>
        <p:nvSpPr>
          <p:cNvPr id="1240069" name="Text Box 5"/>
          <p:cNvSpPr txBox="1">
            <a:spLocks noChangeArrowheads="1"/>
          </p:cNvSpPr>
          <p:nvPr/>
        </p:nvSpPr>
        <p:spPr bwMode="auto">
          <a:xfrm rot="19036186">
            <a:off x="8788220" y="3499028"/>
            <a:ext cx="3173413" cy="523220"/>
          </a:xfrm>
          <a:prstGeom prst="rect">
            <a:avLst/>
          </a:prstGeom>
          <a:noFill/>
          <a:ln w="12700">
            <a:noFill/>
            <a:miter lim="800000"/>
            <a:headEnd/>
            <a:tailEnd/>
          </a:ln>
          <a:effectLst/>
        </p:spPr>
        <p:txBody>
          <a:bodyPr anchor="ctr">
            <a:spAutoFit/>
          </a:bodyPr>
          <a:lstStyle/>
          <a:p>
            <a:pPr algn="ctr"/>
            <a:r>
              <a:rPr lang="en-US" altLang="en-US" sz="2800" dirty="0">
                <a:latin typeface="Arial" charset="0"/>
              </a:rPr>
              <a:t>Intake of oats (g)</a:t>
            </a:r>
          </a:p>
        </p:txBody>
      </p:sp>
      <p:sp>
        <p:nvSpPr>
          <p:cNvPr id="8" name="Title 7"/>
          <p:cNvSpPr>
            <a:spLocks noGrp="1"/>
          </p:cNvSpPr>
          <p:nvPr>
            <p:ph type="title"/>
          </p:nvPr>
        </p:nvSpPr>
        <p:spPr>
          <a:xfrm>
            <a:off x="685800" y="381000"/>
            <a:ext cx="11506200" cy="1371600"/>
          </a:xfrm>
        </p:spPr>
        <p:txBody>
          <a:bodyPr/>
          <a:lstStyle/>
          <a:p>
            <a:r>
              <a:rPr lang="en-US" dirty="0">
                <a:solidFill>
                  <a:schemeClr val="accent1">
                    <a:lumMod val="75000"/>
                  </a:schemeClr>
                </a:solidFill>
              </a:rPr>
              <a:t>Does intake vary with toxin concentration?</a:t>
            </a:r>
          </a:p>
        </p:txBody>
      </p:sp>
      <p:sp>
        <p:nvSpPr>
          <p:cNvPr id="7" name="TextBox 6"/>
          <p:cNvSpPr txBox="1"/>
          <p:nvPr/>
        </p:nvSpPr>
        <p:spPr>
          <a:xfrm>
            <a:off x="10271496" y="6513363"/>
            <a:ext cx="1709892" cy="276999"/>
          </a:xfrm>
          <a:prstGeom prst="rect">
            <a:avLst/>
          </a:prstGeom>
          <a:noFill/>
        </p:spPr>
        <p:txBody>
          <a:bodyPr wrap="none" rtlCol="0">
            <a:spAutoFit/>
          </a:bodyPr>
          <a:lstStyle/>
          <a:p>
            <a:r>
              <a:rPr lang="en-US" sz="1200" dirty="0">
                <a:solidFill>
                  <a:schemeClr val="bg1"/>
                </a:solidFill>
                <a:latin typeface="Calibri" pitchFamily="34" charset="0"/>
              </a:rPr>
              <a:t>Launchbaugh et al. 1993</a:t>
            </a:r>
          </a:p>
        </p:txBody>
      </p:sp>
    </p:spTree>
    <p:extLst>
      <p:ext uri="{BB962C8B-B14F-4D97-AF65-F5344CB8AC3E}">
        <p14:creationId xmlns:p14="http://schemas.microsoft.com/office/powerpoint/2010/main" val="1126245888"/>
      </p:ext>
    </p:extLst>
  </p:cSld>
  <p:clrMapOvr>
    <a:masterClrMapping/>
  </p:clrMapOvr>
  <p:transition advTm="85706"/>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Intake varies with toxin concentration</a:t>
            </a:r>
          </a:p>
        </p:txBody>
      </p:sp>
      <p:sp>
        <p:nvSpPr>
          <p:cNvPr id="1240068" name="Rectangle 4"/>
          <p:cNvSpPr>
            <a:spLocks noGrp="1" noChangeArrowheads="1"/>
          </p:cNvSpPr>
          <p:nvPr>
            <p:ph idx="1"/>
          </p:nvPr>
        </p:nvSpPr>
        <p:spPr>
          <a:noFill/>
          <a:ln/>
        </p:spPr>
        <p:txBody>
          <a:bodyPr vert="horz" lIns="90488" tIns="44450" rIns="90488" bIns="44450" rtlCol="0">
            <a:normAutofit/>
          </a:bodyPr>
          <a:lstStyle/>
          <a:p>
            <a:pPr>
              <a:buFont typeface="Wingdings" pitchFamily="2" charset="2"/>
              <a:buNone/>
            </a:pPr>
            <a:r>
              <a:rPr lang="en-US" altLang="en-US" dirty="0">
                <a:solidFill>
                  <a:srgbClr val="99CCFF"/>
                </a:solidFill>
              </a:rPr>
              <a:t>                   </a:t>
            </a:r>
            <a:endParaRPr lang="en-US" altLang="en-US" dirty="0">
              <a:solidFill>
                <a:srgbClr val="CCECFF"/>
              </a:solidFill>
            </a:endParaRPr>
          </a:p>
        </p:txBody>
      </p:sp>
      <p:graphicFrame>
        <p:nvGraphicFramePr>
          <p:cNvPr id="6" name="Object 3"/>
          <p:cNvGraphicFramePr>
            <a:graphicFrameLocks noGrp="1"/>
          </p:cNvGraphicFramePr>
          <p:nvPr>
            <p:ph type="chart" sz="half" idx="4294967295"/>
            <p:extLst>
              <p:ext uri="{D42A27DB-BD31-4B8C-83A1-F6EECF244321}">
                <p14:modId xmlns:p14="http://schemas.microsoft.com/office/powerpoint/2010/main" val="727799467"/>
              </p:ext>
            </p:extLst>
          </p:nvPr>
        </p:nvGraphicFramePr>
        <p:xfrm>
          <a:off x="2656822" y="1550986"/>
          <a:ext cx="7170738" cy="5465762"/>
        </p:xfrm>
        <a:graphic>
          <a:graphicData uri="http://schemas.openxmlformats.org/drawingml/2006/chart">
            <c:chart xmlns:c="http://schemas.openxmlformats.org/drawingml/2006/chart" xmlns:r="http://schemas.openxmlformats.org/officeDocument/2006/relationships" r:id="rId3"/>
          </a:graphicData>
        </a:graphic>
      </p:graphicFrame>
      <p:sp>
        <p:nvSpPr>
          <p:cNvPr id="1240069" name="Text Box 5"/>
          <p:cNvSpPr txBox="1">
            <a:spLocks noChangeArrowheads="1"/>
          </p:cNvSpPr>
          <p:nvPr/>
        </p:nvSpPr>
        <p:spPr bwMode="auto">
          <a:xfrm rot="16200000">
            <a:off x="887789" y="3306296"/>
            <a:ext cx="3173413" cy="523220"/>
          </a:xfrm>
          <a:prstGeom prst="rect">
            <a:avLst/>
          </a:prstGeom>
          <a:noFill/>
          <a:ln w="12700">
            <a:noFill/>
            <a:miter lim="800000"/>
            <a:headEnd/>
            <a:tailEnd/>
          </a:ln>
          <a:effectLst/>
        </p:spPr>
        <p:txBody>
          <a:bodyPr anchor="ctr">
            <a:spAutoFit/>
          </a:bodyPr>
          <a:lstStyle/>
          <a:p>
            <a:pPr algn="ctr"/>
            <a:r>
              <a:rPr lang="en-US" altLang="en-US" sz="2800" dirty="0">
                <a:latin typeface="Arial" charset="0"/>
              </a:rPr>
              <a:t>Intake of oats (g)</a:t>
            </a:r>
          </a:p>
        </p:txBody>
      </p:sp>
      <p:sp>
        <p:nvSpPr>
          <p:cNvPr id="7" name="TextBox 6"/>
          <p:cNvSpPr txBox="1"/>
          <p:nvPr/>
        </p:nvSpPr>
        <p:spPr>
          <a:xfrm>
            <a:off x="10271496" y="6513363"/>
            <a:ext cx="1709892" cy="276999"/>
          </a:xfrm>
          <a:prstGeom prst="rect">
            <a:avLst/>
          </a:prstGeom>
          <a:noFill/>
        </p:spPr>
        <p:txBody>
          <a:bodyPr wrap="none" rtlCol="0">
            <a:spAutoFit/>
          </a:bodyPr>
          <a:lstStyle/>
          <a:p>
            <a:r>
              <a:rPr lang="en-US" sz="1200" dirty="0">
                <a:solidFill>
                  <a:schemeClr val="bg1"/>
                </a:solidFill>
                <a:latin typeface="Calibri" pitchFamily="34" charset="0"/>
              </a:rPr>
              <a:t>Launchbaugh et al. 1993</a:t>
            </a:r>
          </a:p>
        </p:txBody>
      </p:sp>
    </p:spTree>
    <p:extLst>
      <p:ext uri="{BB962C8B-B14F-4D97-AF65-F5344CB8AC3E}">
        <p14:creationId xmlns:p14="http://schemas.microsoft.com/office/powerpoint/2010/main" val="3490032854"/>
      </p:ext>
    </p:extLst>
  </p:cSld>
  <p:clrMapOvr>
    <a:masterClrMapping/>
  </p:clrMapOvr>
  <p:transition advTm="60174"/>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0" name="Rectangle 2050"/>
          <p:cNvSpPr>
            <a:spLocks noGrp="1" noChangeArrowheads="1"/>
          </p:cNvSpPr>
          <p:nvPr>
            <p:ph type="subTitle" idx="1"/>
          </p:nvPr>
        </p:nvSpPr>
        <p:spPr>
          <a:xfrm>
            <a:off x="2514600" y="4499626"/>
            <a:ext cx="8153400" cy="1123304"/>
          </a:xfrm>
          <a:effectLst/>
        </p:spPr>
        <p:txBody>
          <a:bodyPr>
            <a:normAutofit/>
          </a:bodyPr>
          <a:lstStyle/>
          <a:p>
            <a:r>
              <a:rPr lang="en-US" altLang="en-US" sz="7200" dirty="0">
                <a:solidFill>
                  <a:schemeClr val="accent6">
                    <a:lumMod val="50000"/>
                  </a:schemeClr>
                </a:solidFill>
                <a:latin typeface="Calibri" pitchFamily="34" charset="0"/>
              </a:rPr>
              <a:t>www.BEHAVE.net</a:t>
            </a:r>
          </a:p>
        </p:txBody>
      </p:sp>
      <p:pic>
        <p:nvPicPr>
          <p:cNvPr id="959492" name="Picture 2052" descr="BEHAVE_logo"/>
          <p:cNvPicPr>
            <a:picLocks noChangeAspect="1" noChangeArrowheads="1"/>
          </p:cNvPicPr>
          <p:nvPr/>
        </p:nvPicPr>
        <p:blipFill>
          <a:blip r:embed="rId3" cstate="screen"/>
          <a:srcRect/>
          <a:stretch>
            <a:fillRect/>
          </a:stretch>
        </p:blipFill>
        <p:spPr bwMode="auto">
          <a:xfrm>
            <a:off x="4512485" y="304800"/>
            <a:ext cx="3409122" cy="3749154"/>
          </a:xfrm>
          <a:prstGeom prst="rect">
            <a:avLst/>
          </a:prstGeom>
          <a:noFill/>
        </p:spPr>
      </p:pic>
    </p:spTree>
    <p:extLst>
      <p:ext uri="{BB962C8B-B14F-4D97-AF65-F5344CB8AC3E}">
        <p14:creationId xmlns:p14="http://schemas.microsoft.com/office/powerpoint/2010/main" val="35452373"/>
      </p:ext>
    </p:extLst>
  </p:cSld>
  <p:clrMapOvr>
    <a:masterClrMapping/>
  </p:clrMapOvr>
  <mc:AlternateContent xmlns:mc="http://schemas.openxmlformats.org/markup-compatibility/2006" xmlns:p14="http://schemas.microsoft.com/office/powerpoint/2010/main">
    <mc:Choice Requires="p14">
      <p:transition spd="slow" p14:dur="2000" advTm="23762"/>
    </mc:Choice>
    <mc:Fallback xmlns="">
      <p:transition spd="slow" advTm="23762"/>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19200" y="1905000"/>
            <a:ext cx="9982200" cy="4267200"/>
          </a:xfrm>
          <a:solidFill>
            <a:schemeClr val="bg1"/>
          </a:solidFill>
        </p:spPr>
        <p:txBody>
          <a:bodyPr>
            <a:normAutofit lnSpcReduction="10000"/>
          </a:bodyPr>
          <a:lstStyle/>
          <a:p>
            <a:pPr marL="228600" indent="-228600">
              <a:spcBef>
                <a:spcPts val="0"/>
              </a:spcBef>
              <a:spcAft>
                <a:spcPts val="1200"/>
              </a:spcAft>
            </a:pPr>
            <a:r>
              <a:rPr lang="en-US" sz="2400" dirty="0"/>
              <a:t>Burritt, E.A. &amp; F.D. Provenza. 1989. Food aversion learning: conditioning lambs to avoid a palatable shrub (</a:t>
            </a:r>
            <a:r>
              <a:rPr lang="en-US" sz="2400" i="1" dirty="0" err="1"/>
              <a:t>Cercocarpus</a:t>
            </a:r>
            <a:r>
              <a:rPr lang="en-US" sz="2400" i="1" dirty="0"/>
              <a:t> </a:t>
            </a:r>
            <a:r>
              <a:rPr lang="en-US" sz="2400" i="1" dirty="0" err="1"/>
              <a:t>montanus</a:t>
            </a:r>
            <a:r>
              <a:rPr lang="en-US" sz="2400" dirty="0"/>
              <a:t>). J. Anim. Sci. 67:650- 653</a:t>
            </a:r>
          </a:p>
          <a:p>
            <a:pPr marL="228600" indent="-228600">
              <a:spcBef>
                <a:spcPts val="0"/>
              </a:spcBef>
              <a:spcAft>
                <a:spcPts val="1200"/>
              </a:spcAft>
            </a:pPr>
            <a:r>
              <a:rPr lang="en-US" sz="2400" dirty="0"/>
              <a:t>Du Toit, J.T., F.D. Provenza, &amp; A. </a:t>
            </a:r>
            <a:r>
              <a:rPr lang="en-US" sz="2400" dirty="0" err="1"/>
              <a:t>Nastis</a:t>
            </a:r>
            <a:r>
              <a:rPr lang="en-US" sz="2400" dirty="0"/>
              <a:t>. 1991. Conditioned taste aversions: how sick must a ruminant get before it learns about toxicity in foods? . Appl. Anim. </a:t>
            </a:r>
            <a:r>
              <a:rPr lang="en-US" sz="2400" dirty="0" err="1"/>
              <a:t>Behav</a:t>
            </a:r>
            <a:r>
              <a:rPr lang="en-US" sz="2400" dirty="0"/>
              <a:t>. Sci. 30(1):35-46.</a:t>
            </a:r>
          </a:p>
          <a:p>
            <a:pPr marL="228600" indent="-228600">
              <a:spcBef>
                <a:spcPts val="0"/>
              </a:spcBef>
              <a:spcAft>
                <a:spcPts val="1200"/>
              </a:spcAft>
            </a:pPr>
            <a:r>
              <a:rPr lang="en-US" sz="2400" dirty="0"/>
              <a:t>Launchbaugh, K.L., F.D. Provenza &amp; E.A. Burritt. 1993. How herbivores track variable environments: Response to variability of </a:t>
            </a:r>
            <a:r>
              <a:rPr lang="en-US" sz="2400" dirty="0" err="1"/>
              <a:t>phytotoxins</a:t>
            </a:r>
            <a:r>
              <a:rPr lang="en-US" sz="2400" dirty="0"/>
              <a:t>. J. Chem. Ecol. 19:1047-1056.</a:t>
            </a:r>
          </a:p>
          <a:p>
            <a:pPr marL="228600" indent="-228600">
              <a:spcBef>
                <a:spcPts val="0"/>
              </a:spcBef>
              <a:spcAft>
                <a:spcPts val="1200"/>
              </a:spcAft>
            </a:pPr>
            <a:r>
              <a:rPr lang="en-US" sz="2400" dirty="0"/>
              <a:t>Smith, E. 1999. Carbohydrate Availability Impacts Dietary Preferences by Sheep. M.S. Thesis. University of Idaho, Moscow, ID </a:t>
            </a:r>
          </a:p>
          <a:p>
            <a:pPr marL="228600" indent="-228600">
              <a:spcBef>
                <a:spcPts val="0"/>
              </a:spcBef>
              <a:spcAft>
                <a:spcPts val="1200"/>
              </a:spcAft>
            </a:pPr>
            <a:r>
              <a:rPr lang="en-US" sz="2400" dirty="0" err="1"/>
              <a:t>Villalba</a:t>
            </a:r>
            <a:r>
              <a:rPr lang="en-US" sz="2400" dirty="0"/>
              <a:t>, J.J. &amp; F.D. Provenza. 1997. Preference for wheat straw by lambs conditioned with </a:t>
            </a:r>
            <a:r>
              <a:rPr lang="en-US" sz="2400" dirty="0" err="1"/>
              <a:t>intraruminal</a:t>
            </a:r>
            <a:r>
              <a:rPr lang="en-US" sz="2400" dirty="0"/>
              <a:t> infusions of starch. Br. J. </a:t>
            </a:r>
            <a:r>
              <a:rPr lang="en-US" sz="2400" dirty="0" err="1"/>
              <a:t>Nutr</a:t>
            </a:r>
            <a:r>
              <a:rPr lang="en-US" sz="2400" dirty="0"/>
              <a:t>. 77:287-297.</a:t>
            </a:r>
          </a:p>
        </p:txBody>
      </p:sp>
      <p:sp>
        <p:nvSpPr>
          <p:cNvPr id="3" name="Title 2">
            <a:extLst>
              <a:ext uri="{FF2B5EF4-FFF2-40B4-BE49-F238E27FC236}">
                <a16:creationId xmlns:a16="http://schemas.microsoft.com/office/drawing/2014/main" id="{E78A4440-43BC-4FED-AEA0-E11D3C396C48}"/>
              </a:ext>
            </a:extLst>
          </p:cNvPr>
          <p:cNvSpPr>
            <a:spLocks noGrp="1"/>
          </p:cNvSpPr>
          <p:nvPr>
            <p:ph type="title"/>
          </p:nvPr>
        </p:nvSpPr>
        <p:spPr/>
        <p:txBody>
          <a:bodyPr/>
          <a:lstStyle/>
          <a:p>
            <a:r>
              <a:rPr lang="en-US"/>
              <a:t>References</a:t>
            </a:r>
          </a:p>
        </p:txBody>
      </p:sp>
    </p:spTree>
    <p:extLst>
      <p:ext uri="{BB962C8B-B14F-4D97-AF65-F5344CB8AC3E}">
        <p14:creationId xmlns:p14="http://schemas.microsoft.com/office/powerpoint/2010/main" val="1504514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3400" y="758952"/>
            <a:ext cx="11616246" cy="3653728"/>
          </a:xfrm>
        </p:spPr>
        <p:txBody>
          <a:bodyPr>
            <a:normAutofit/>
          </a:bodyPr>
          <a:lstStyle/>
          <a:p>
            <a:pPr eaLnBrk="1" hangingPunct="1"/>
            <a:r>
              <a:rPr lang="en-US" sz="6600" dirty="0"/>
              <a:t>Diet Selection-</a:t>
            </a:r>
            <a:r>
              <a:rPr lang="en-US" sz="5400" dirty="0"/>
              <a:t>Preferences &amp; Aversions</a:t>
            </a:r>
            <a:endParaRPr lang="en-US" dirty="0"/>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467600" y="5237208"/>
            <a:ext cx="4682046" cy="1080472"/>
          </a:xfrm>
          <a:prstGeom prst="rect">
            <a:avLst/>
          </a:prstGeom>
        </p:spPr>
      </p:pic>
      <p:grpSp>
        <p:nvGrpSpPr>
          <p:cNvPr id="8" name="Group 7">
            <a:extLst>
              <a:ext uri="{FF2B5EF4-FFF2-40B4-BE49-F238E27FC236}">
                <a16:creationId xmlns:a16="http://schemas.microsoft.com/office/drawing/2014/main" id="{4A643C57-3B77-4BC2-818C-0078083D0636}"/>
              </a:ext>
            </a:extLst>
          </p:cNvPr>
          <p:cNvGrpSpPr/>
          <p:nvPr/>
        </p:nvGrpSpPr>
        <p:grpSpPr>
          <a:xfrm>
            <a:off x="7620000" y="643130"/>
            <a:ext cx="3665033" cy="2463946"/>
            <a:chOff x="7620000" y="643130"/>
            <a:chExt cx="3665033" cy="2463946"/>
          </a:xfrm>
        </p:grpSpPr>
        <p:pic>
          <p:nvPicPr>
            <p:cNvPr id="6" name="Picture 5">
              <a:extLst>
                <a:ext uri="{FF2B5EF4-FFF2-40B4-BE49-F238E27FC236}">
                  <a16:creationId xmlns:a16="http://schemas.microsoft.com/office/drawing/2014/main" id="{5E95AD84-8A6A-483C-853C-FD9B1C8698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00" y="643130"/>
              <a:ext cx="3665033" cy="2433811"/>
            </a:xfrm>
            <a:prstGeom prst="rect">
              <a:avLst/>
            </a:prstGeom>
          </p:spPr>
        </p:pic>
        <p:sp>
          <p:nvSpPr>
            <p:cNvPr id="7" name="TextBox 6">
              <a:extLst>
                <a:ext uri="{FF2B5EF4-FFF2-40B4-BE49-F238E27FC236}">
                  <a16:creationId xmlns:a16="http://schemas.microsoft.com/office/drawing/2014/main" id="{91431917-C0A9-4945-832D-09FC515DAC71}"/>
                </a:ext>
              </a:extLst>
            </p:cNvPr>
            <p:cNvSpPr txBox="1"/>
            <p:nvPr/>
          </p:nvSpPr>
          <p:spPr>
            <a:xfrm>
              <a:off x="10047194" y="2876244"/>
              <a:ext cx="1237839" cy="230832"/>
            </a:xfrm>
            <a:prstGeom prst="rect">
              <a:avLst/>
            </a:prstGeom>
            <a:noFill/>
          </p:spPr>
          <p:txBody>
            <a:bodyPr wrap="none" rtlCol="0">
              <a:spAutoFit/>
            </a:bodyPr>
            <a:lstStyle/>
            <a:p>
              <a:r>
                <a:rPr lang="en-US" sz="900" dirty="0">
                  <a:solidFill>
                    <a:schemeClr val="bg1"/>
                  </a:solidFill>
                </a:rPr>
                <a:t>Tom Koerner-(USFWS)</a:t>
              </a:r>
            </a:p>
          </p:txBody>
        </p:sp>
      </p:grpSp>
      <p:grpSp>
        <p:nvGrpSpPr>
          <p:cNvPr id="11" name="Group 10">
            <a:extLst>
              <a:ext uri="{FF2B5EF4-FFF2-40B4-BE49-F238E27FC236}">
                <a16:creationId xmlns:a16="http://schemas.microsoft.com/office/drawing/2014/main" id="{A886A9A4-2389-4BB7-87FC-D205EA35322A}"/>
              </a:ext>
            </a:extLst>
          </p:cNvPr>
          <p:cNvGrpSpPr/>
          <p:nvPr/>
        </p:nvGrpSpPr>
        <p:grpSpPr>
          <a:xfrm>
            <a:off x="4631277" y="655254"/>
            <a:ext cx="2978811" cy="2435386"/>
            <a:chOff x="4631277" y="655254"/>
            <a:chExt cx="2978811" cy="2435386"/>
          </a:xfrm>
        </p:grpSpPr>
        <p:pic>
          <p:nvPicPr>
            <p:cNvPr id="10" name="Picture 9">
              <a:extLst>
                <a:ext uri="{FF2B5EF4-FFF2-40B4-BE49-F238E27FC236}">
                  <a16:creationId xmlns:a16="http://schemas.microsoft.com/office/drawing/2014/main" id="{BE68119B-9FDE-448C-A7D8-66C81B763E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31277" y="655254"/>
              <a:ext cx="2929446" cy="2435386"/>
            </a:xfrm>
            <a:prstGeom prst="rect">
              <a:avLst/>
            </a:prstGeom>
          </p:spPr>
        </p:pic>
        <p:sp>
          <p:nvSpPr>
            <p:cNvPr id="19" name="TextBox 18">
              <a:extLst>
                <a:ext uri="{FF2B5EF4-FFF2-40B4-BE49-F238E27FC236}">
                  <a16:creationId xmlns:a16="http://schemas.microsoft.com/office/drawing/2014/main" id="{8A8FEF54-A0BE-478E-81B8-09E998ADC8E6}"/>
                </a:ext>
              </a:extLst>
            </p:cNvPr>
            <p:cNvSpPr txBox="1"/>
            <p:nvPr/>
          </p:nvSpPr>
          <p:spPr>
            <a:xfrm>
              <a:off x="6356219" y="2828753"/>
              <a:ext cx="1253869" cy="230832"/>
            </a:xfrm>
            <a:prstGeom prst="rect">
              <a:avLst/>
            </a:prstGeom>
            <a:noFill/>
          </p:spPr>
          <p:txBody>
            <a:bodyPr wrap="none" rtlCol="0">
              <a:spAutoFit/>
            </a:bodyPr>
            <a:lstStyle/>
            <a:p>
              <a:r>
                <a:rPr lang="en-US" sz="900" dirty="0">
                  <a:solidFill>
                    <a:schemeClr val="bg1"/>
                  </a:solidFill>
                </a:rPr>
                <a:t>Katie </a:t>
              </a:r>
              <a:r>
                <a:rPr lang="en-US" sz="900" dirty="0" err="1">
                  <a:solidFill>
                    <a:schemeClr val="bg1"/>
                  </a:solidFill>
                </a:rPr>
                <a:t>Theule</a:t>
              </a:r>
              <a:r>
                <a:rPr lang="en-US" sz="900" dirty="0">
                  <a:solidFill>
                    <a:schemeClr val="bg1"/>
                  </a:solidFill>
                </a:rPr>
                <a:t> (USFWS)a</a:t>
              </a:r>
            </a:p>
          </p:txBody>
        </p:sp>
      </p:grpSp>
      <p:pic>
        <p:nvPicPr>
          <p:cNvPr id="13" name="Picture 12">
            <a:extLst>
              <a:ext uri="{FF2B5EF4-FFF2-40B4-BE49-F238E27FC236}">
                <a16:creationId xmlns:a16="http://schemas.microsoft.com/office/drawing/2014/main" id="{2EC153FA-7E58-4F59-8386-A2FCAD852F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1719907" y="670908"/>
            <a:ext cx="2782017" cy="2419732"/>
          </a:xfrm>
          <a:prstGeom prst="rect">
            <a:avLst/>
          </a:prstGeom>
        </p:spPr>
      </p:pic>
      <p:sp>
        <p:nvSpPr>
          <p:cNvPr id="22" name="TextBox 21">
            <a:extLst>
              <a:ext uri="{FF2B5EF4-FFF2-40B4-BE49-F238E27FC236}">
                <a16:creationId xmlns:a16="http://schemas.microsoft.com/office/drawing/2014/main" id="{8726673C-619F-4D04-A4FD-6FB5915B28F7}"/>
              </a:ext>
            </a:extLst>
          </p:cNvPr>
          <p:cNvSpPr txBox="1"/>
          <p:nvPr/>
        </p:nvSpPr>
        <p:spPr>
          <a:xfrm>
            <a:off x="3264085" y="2876244"/>
            <a:ext cx="1237839" cy="230832"/>
          </a:xfrm>
          <a:prstGeom prst="rect">
            <a:avLst/>
          </a:prstGeom>
          <a:noFill/>
        </p:spPr>
        <p:txBody>
          <a:bodyPr wrap="none" rtlCol="0">
            <a:spAutoFit/>
          </a:bodyPr>
          <a:lstStyle/>
          <a:p>
            <a:r>
              <a:rPr lang="en-US" sz="900" dirty="0"/>
              <a:t>Tom Koerner-(USFWS)</a:t>
            </a:r>
          </a:p>
        </p:txBody>
      </p:sp>
    </p:spTree>
    <p:extLst>
      <p:ext uri="{BB962C8B-B14F-4D97-AF65-F5344CB8AC3E}">
        <p14:creationId xmlns:p14="http://schemas.microsoft.com/office/powerpoint/2010/main" val="3521710702"/>
      </p:ext>
    </p:extLst>
  </p:cSld>
  <p:clrMapOvr>
    <a:masterClrMapping/>
  </p:clrMapOvr>
  <p:transition advTm="21509"/>
  <p:extLst mod="1"/>
</p:sld>
</file>

<file path=ppt/tags/tag1.xml><?xml version="1.0" encoding="utf-8"?>
<p:tagLst xmlns:a="http://schemas.openxmlformats.org/drawingml/2006/main" xmlns:r="http://schemas.openxmlformats.org/officeDocument/2006/relationships" xmlns:p="http://schemas.openxmlformats.org/presentationml/2006/main">
  <p:tag name="TIMING" val="|7.1|17.8"/>
</p:tagLst>
</file>

<file path=ppt/tags/tag2.xml><?xml version="1.0" encoding="utf-8"?>
<p:tagLst xmlns:a="http://schemas.openxmlformats.org/drawingml/2006/main" xmlns:r="http://schemas.openxmlformats.org/officeDocument/2006/relationships" xmlns:p="http://schemas.openxmlformats.org/presentationml/2006/main">
  <p:tag name="TIMING" val="|11"/>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2861</TotalTime>
  <Words>1396</Words>
  <Application>Microsoft Office PowerPoint</Application>
  <PresentationFormat>Widescreen</PresentationFormat>
  <Paragraphs>156</Paragraphs>
  <Slides>19</Slides>
  <Notes>16</Notes>
  <HiddenSlides>1</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Comic Sans MS</vt:lpstr>
      <vt:lpstr>Tahoma</vt:lpstr>
      <vt:lpstr>Times New Roman</vt:lpstr>
      <vt:lpstr>Wingdings</vt:lpstr>
      <vt:lpstr>Retrospect</vt:lpstr>
      <vt:lpstr>Diet Selection-Preferences &amp; Aversions</vt:lpstr>
      <vt:lpstr>Palatability vs Preferences</vt:lpstr>
      <vt:lpstr>Principles</vt:lpstr>
      <vt:lpstr>Post-Ingestive Feedback</vt:lpstr>
      <vt:lpstr>Animals are built to link Flavor to Feedback</vt:lpstr>
      <vt:lpstr>Flavor &amp; Positive Digestive Feedback</vt:lpstr>
      <vt:lpstr>Energy Increases Palatability</vt:lpstr>
      <vt:lpstr>PowerPoint Presentation</vt:lpstr>
      <vt:lpstr>Conditioned Preference</vt:lpstr>
      <vt:lpstr>Conditioned Preference</vt:lpstr>
      <vt:lpstr>Conditioned Aversion</vt:lpstr>
      <vt:lpstr>Conditioned Aversion</vt:lpstr>
      <vt:lpstr>Principle – Magnitude Matters</vt:lpstr>
      <vt:lpstr>Stronger Feedback = Stronger Aversion</vt:lpstr>
      <vt:lpstr>Does intake vary with toxin concentration?</vt:lpstr>
      <vt:lpstr>Intake varies with toxin concentration</vt:lpstr>
      <vt:lpstr>PowerPoint Presentation</vt:lpstr>
      <vt:lpstr>References</vt:lpstr>
      <vt:lpstr>Diet Selection-Preferences &amp; Aversions</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Launchbaugh, Karen (klaunchb@uidaho.edu)</cp:lastModifiedBy>
  <cp:revision>216</cp:revision>
  <dcterms:created xsi:type="dcterms:W3CDTF">2007-07-05T17:17:36Z</dcterms:created>
  <dcterms:modified xsi:type="dcterms:W3CDTF">2019-02-23T19:20:47Z</dcterms:modified>
</cp:coreProperties>
</file>