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19"/>
  </p:notesMasterIdLst>
  <p:handoutMasterIdLst>
    <p:handoutMasterId r:id="rId20"/>
  </p:handoutMasterIdLst>
  <p:sldIdLst>
    <p:sldId id="303" r:id="rId2"/>
    <p:sldId id="304" r:id="rId3"/>
    <p:sldId id="305" r:id="rId4"/>
    <p:sldId id="306" r:id="rId5"/>
    <p:sldId id="307" r:id="rId6"/>
    <p:sldId id="309" r:id="rId7"/>
    <p:sldId id="310" r:id="rId8"/>
    <p:sldId id="311" r:id="rId9"/>
    <p:sldId id="323" r:id="rId10"/>
    <p:sldId id="313" r:id="rId11"/>
    <p:sldId id="314" r:id="rId12"/>
    <p:sldId id="322" r:id="rId13"/>
    <p:sldId id="315" r:id="rId14"/>
    <p:sldId id="316" r:id="rId15"/>
    <p:sldId id="319" r:id="rId16"/>
    <p:sldId id="317" r:id="rId17"/>
    <p:sldId id="318" r:id="rId18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6633"/>
    <a:srgbClr val="008000"/>
    <a:srgbClr val="820000"/>
    <a:srgbClr val="FFFFFF"/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8" autoAdjust="0"/>
    <p:restoredTop sz="93611" autoAdjust="0"/>
  </p:normalViewPr>
  <p:slideViewPr>
    <p:cSldViewPr>
      <p:cViewPr varScale="1">
        <p:scale>
          <a:sx n="66" d="100"/>
          <a:sy n="66" d="100"/>
        </p:scale>
        <p:origin x="753" y="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0183B-10F8-4B73-91AC-A89933ACBD79}" type="slidenum">
              <a:rPr lang="en-US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2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306D9-6043-43DA-A8E9-8C4F503D66ED}" type="slidenum">
              <a:rPr lang="en-US"/>
              <a:pPr/>
              <a:t>11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857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FA0E55-1CA1-4C38-9576-DC7CA6C904F0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96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80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15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1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0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2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2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7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0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7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0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62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67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95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tags" Target="../tags/tag7.xml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video" Target="NULL" TargetMode="External"/><Relationship Id="rId1" Type="http://schemas.openxmlformats.org/officeDocument/2006/relationships/tags" Target="../tags/tag8.xml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Grazing Animal Behavior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87242F9-8119-4D45-8E20-30A4892A3096}"/>
              </a:ext>
            </a:extLst>
          </p:cNvPr>
          <p:cNvSpPr txBox="1">
            <a:spLocks/>
          </p:cNvSpPr>
          <p:nvPr/>
        </p:nvSpPr>
        <p:spPr>
          <a:xfrm>
            <a:off x="3818336" y="4412680"/>
            <a:ext cx="833131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C36FE13-B428-4C76-B328-C187B7DC43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314" y="5329260"/>
            <a:ext cx="4203075" cy="96994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F013912-E38B-4204-A8E6-72480CE834E2}"/>
              </a:ext>
            </a:extLst>
          </p:cNvPr>
          <p:cNvGrpSpPr/>
          <p:nvPr/>
        </p:nvGrpSpPr>
        <p:grpSpPr>
          <a:xfrm>
            <a:off x="4267200" y="830425"/>
            <a:ext cx="3291266" cy="2190749"/>
            <a:chOff x="3705182" y="830425"/>
            <a:chExt cx="3291266" cy="21907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684EDB9-EBB7-4249-AF57-B717B1868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5182" y="830425"/>
              <a:ext cx="3291266" cy="219074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DC13E9-91C9-47B9-A64A-A1A4039A0182}"/>
                </a:ext>
              </a:extLst>
            </p:cNvPr>
            <p:cNvSpPr txBox="1"/>
            <p:nvPr/>
          </p:nvSpPr>
          <p:spPr>
            <a:xfrm>
              <a:off x="5915407" y="2785105"/>
              <a:ext cx="102784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>
                  <a:solidFill>
                    <a:schemeClr val="bg1">
                      <a:lumMod val="95000"/>
                    </a:schemeClr>
                  </a:solidFill>
                </a:rPr>
                <a:t>SheltieBoy</a:t>
              </a:r>
              <a:r>
                <a:rPr lang="en-US" sz="900" dirty="0">
                  <a:solidFill>
                    <a:schemeClr val="bg1">
                      <a:lumMod val="95000"/>
                    </a:schemeClr>
                  </a:solidFill>
                </a:rPr>
                <a:t> (Flickr)</a:t>
              </a:r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8B193F8-A79A-4F39-BFE6-63C8FE2331B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606" y="830425"/>
            <a:ext cx="3326812" cy="222864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9455951-D59E-447B-8D26-7C8936248CCB}"/>
              </a:ext>
            </a:extLst>
          </p:cNvPr>
          <p:cNvGrpSpPr/>
          <p:nvPr/>
        </p:nvGrpSpPr>
        <p:grpSpPr>
          <a:xfrm>
            <a:off x="920742" y="830425"/>
            <a:ext cx="3305914" cy="2190718"/>
            <a:chOff x="920742" y="830425"/>
            <a:chExt cx="3305914" cy="2190718"/>
          </a:xfrm>
        </p:grpSpPr>
        <p:pic>
          <p:nvPicPr>
            <p:cNvPr id="4" name="Picture 3" descr="A cow is standing in the grass&#10;&#10;Description generated with high confidence">
              <a:extLst>
                <a:ext uri="{FF2B5EF4-FFF2-40B4-BE49-F238E27FC236}">
                  <a16:creationId xmlns:a16="http://schemas.microsoft.com/office/drawing/2014/main" id="{EDCA1339-87F9-4C88-A654-561A03A9A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42" y="830425"/>
              <a:ext cx="3230318" cy="218551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FC78958-CD33-43A9-88BB-8534E2FB5F5C}"/>
                </a:ext>
              </a:extLst>
            </p:cNvPr>
            <p:cNvSpPr txBox="1"/>
            <p:nvPr/>
          </p:nvSpPr>
          <p:spPr>
            <a:xfrm>
              <a:off x="3285373" y="2790311"/>
              <a:ext cx="9412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Roy Luck (Flickr)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124459"/>
      </p:ext>
    </p:extLst>
  </p:cSld>
  <p:clrMapOvr>
    <a:masterClrMapping/>
  </p:clrMapOvr>
  <p:transition advTm="36738"/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4480" y="1737360"/>
            <a:ext cx="9144000" cy="4648200"/>
          </a:xfrm>
        </p:spPr>
        <p:txBody>
          <a:bodyPr>
            <a:normAutofit lnSpcReduction="10000"/>
          </a:bodyPr>
          <a:lstStyle/>
          <a:p>
            <a:pPr>
              <a:lnSpc>
                <a:spcPct val="125000"/>
              </a:lnSpc>
              <a:buNone/>
            </a:pPr>
            <a:r>
              <a:rPr lang="en-US" sz="3200" dirty="0"/>
              <a:t>What affects how animals behave?</a:t>
            </a:r>
          </a:p>
          <a:p>
            <a:pPr>
              <a:lnSpc>
                <a:spcPct val="125000"/>
              </a:lnSpc>
            </a:pPr>
            <a:r>
              <a:rPr lang="en-US" sz="3200" dirty="0"/>
              <a:t>Born with certain abilities:</a:t>
            </a:r>
          </a:p>
          <a:p>
            <a:pPr lvl="1">
              <a:lnSpc>
                <a:spcPct val="125000"/>
              </a:lnSpc>
            </a:pPr>
            <a:r>
              <a:rPr lang="en-US" sz="2800" dirty="0"/>
              <a:t>Inherited abilities:</a:t>
            </a:r>
          </a:p>
          <a:p>
            <a:pPr lvl="2">
              <a:lnSpc>
                <a:spcPct val="125000"/>
              </a:lnSpc>
            </a:pPr>
            <a:r>
              <a:rPr lang="en-US" sz="2000" dirty="0"/>
              <a:t>Physical, sensory &amp; physiological abilities</a:t>
            </a:r>
          </a:p>
          <a:p>
            <a:pPr>
              <a:lnSpc>
                <a:spcPct val="125000"/>
              </a:lnSpc>
            </a:pPr>
            <a:r>
              <a:rPr lang="en-US" sz="3200" dirty="0"/>
              <a:t>Born knowing what to do:</a:t>
            </a:r>
          </a:p>
          <a:p>
            <a:pPr lvl="1">
              <a:lnSpc>
                <a:spcPct val="125000"/>
              </a:lnSpc>
            </a:pPr>
            <a:r>
              <a:rPr lang="en-US" sz="2800" dirty="0"/>
              <a:t>Called </a:t>
            </a:r>
            <a:r>
              <a:rPr lang="en-US" sz="2800" b="1" i="1" dirty="0"/>
              <a:t>Instincts</a:t>
            </a:r>
          </a:p>
          <a:p>
            <a:pPr>
              <a:lnSpc>
                <a:spcPct val="125000"/>
              </a:lnSpc>
            </a:pPr>
            <a:r>
              <a:rPr lang="en-US" sz="3200" dirty="0"/>
              <a:t>Learn how behave based on consequences</a:t>
            </a:r>
          </a:p>
          <a:p>
            <a:pPr marL="469900" lvl="1" indent="-469900">
              <a:lnSpc>
                <a:spcPct val="125000"/>
              </a:lnSpc>
              <a:buClr>
                <a:schemeClr val="tx1">
                  <a:lumMod val="75000"/>
                  <a:lumOff val="25000"/>
                </a:schemeClr>
              </a:buClr>
              <a:buSzPct val="70000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5EA7D8-5379-43BD-B18B-E55C72EBC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Basis for Animal Behavior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8A0505-468B-46C0-BE3D-B4F6F7E838F7}"/>
              </a:ext>
            </a:extLst>
          </p:cNvPr>
          <p:cNvGrpSpPr/>
          <p:nvPr/>
        </p:nvGrpSpPr>
        <p:grpSpPr>
          <a:xfrm>
            <a:off x="7113872" y="2743200"/>
            <a:ext cx="4038600" cy="2276302"/>
            <a:chOff x="7113872" y="2743200"/>
            <a:chExt cx="4038600" cy="227630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54373E9-5DBE-4B40-8BC0-127F14C0A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312" t="28972" r="22813" b="18878"/>
            <a:stretch/>
          </p:blipFill>
          <p:spPr>
            <a:xfrm>
              <a:off x="7113872" y="2743200"/>
              <a:ext cx="4038600" cy="227630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BCCF11-062F-4B0C-9277-FFD0B90D98DA}"/>
                </a:ext>
              </a:extLst>
            </p:cNvPr>
            <p:cNvSpPr txBox="1"/>
            <p:nvPr/>
          </p:nvSpPr>
          <p:spPr>
            <a:xfrm>
              <a:off x="10428391" y="4773281"/>
              <a:ext cx="7184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Karen Roe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7601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05"/>
    </mc:Choice>
    <mc:Fallback xmlns="">
      <p:transition spd="slow" advTm="567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~LWF0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1157" y="2282180"/>
            <a:ext cx="1673258" cy="23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4466" y="1829656"/>
            <a:ext cx="8229600" cy="2437545"/>
          </a:xfrm>
        </p:spPr>
        <p:txBody>
          <a:bodyPr>
            <a:normAutofit/>
          </a:bodyPr>
          <a:lstStyle/>
          <a:p>
            <a:r>
              <a:rPr lang="en-US" sz="3200" dirty="0"/>
              <a:t>Physical abilities affect </a:t>
            </a:r>
            <a:r>
              <a:rPr lang="en-US" sz="3200" b="1" dirty="0"/>
              <a:t>what</a:t>
            </a:r>
            <a:r>
              <a:rPr lang="en-US" sz="3200" dirty="0"/>
              <a:t> animals eat</a:t>
            </a:r>
          </a:p>
          <a:p>
            <a:pPr lvl="1"/>
            <a:r>
              <a:rPr lang="en-US" sz="2800" dirty="0"/>
              <a:t>Ability to digest cellulose</a:t>
            </a:r>
          </a:p>
          <a:p>
            <a:pPr marL="201168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Capture and consume prey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2" descr="~LWF00051"/>
          <p:cNvPicPr>
            <a:picLocks noChangeAspect="1" noChangeArrowheads="1"/>
          </p:cNvPicPr>
          <p:nvPr/>
        </p:nvPicPr>
        <p:blipFill rotWithShape="1">
          <a:blip r:embed="rId3" cstate="print"/>
          <a:srcRect l="16815"/>
          <a:stretch/>
        </p:blipFill>
        <p:spPr bwMode="auto">
          <a:xfrm>
            <a:off x="8482727" y="2301872"/>
            <a:ext cx="1828800" cy="2368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~LWF0008"/>
          <p:cNvPicPr>
            <a:picLocks noChangeAspect="1" noChangeArrowheads="1"/>
          </p:cNvPicPr>
          <p:nvPr/>
        </p:nvPicPr>
        <p:blipFill rotWithShape="1">
          <a:blip r:embed="rId4" cstate="print"/>
          <a:srcRect l="2732" r="6150"/>
          <a:stretch/>
        </p:blipFill>
        <p:spPr bwMode="auto">
          <a:xfrm>
            <a:off x="10183957" y="2183693"/>
            <a:ext cx="1931843" cy="2540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Inherited Abilities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8D6AF4-9A1B-4C76-ADAD-39786274D9AC}"/>
              </a:ext>
            </a:extLst>
          </p:cNvPr>
          <p:cNvGrpSpPr/>
          <p:nvPr/>
        </p:nvGrpSpPr>
        <p:grpSpPr>
          <a:xfrm>
            <a:off x="1547115" y="3581400"/>
            <a:ext cx="5075348" cy="2682979"/>
            <a:chOff x="3505200" y="4098821"/>
            <a:chExt cx="5233490" cy="2759179"/>
          </a:xfrm>
        </p:grpSpPr>
        <p:pic>
          <p:nvPicPr>
            <p:cNvPr id="15" name="Picture 2" descr="P9270010"/>
            <p:cNvPicPr>
              <a:picLocks noChangeAspect="1" noChangeArrowheads="1"/>
            </p:cNvPicPr>
            <p:nvPr/>
          </p:nvPicPr>
          <p:blipFill>
            <a:blip r:embed="rId5" cstate="print"/>
            <a:srcRect t="10893" b="5236"/>
            <a:stretch>
              <a:fillRect/>
            </a:stretch>
          </p:blipFill>
          <p:spPr bwMode="auto">
            <a:xfrm>
              <a:off x="3505200" y="4267201"/>
              <a:ext cx="5181600" cy="2590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2"/>
            <p:cNvSpPr txBox="1">
              <a:spLocks noChangeArrowheads="1"/>
            </p:cNvSpPr>
            <p:nvPr/>
          </p:nvSpPr>
          <p:spPr bwMode="auto">
            <a:xfrm rot="2708540">
              <a:off x="4333261" y="4652968"/>
              <a:ext cx="1519922" cy="411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Calibri" pitchFamily="34" charset="0"/>
                </a:rPr>
                <a:t>Carnivore</a:t>
              </a:r>
            </a:p>
          </p:txBody>
        </p:sp>
        <p:sp>
          <p:nvSpPr>
            <p:cNvPr id="17" name="TextBox 3"/>
            <p:cNvSpPr txBox="1">
              <a:spLocks noChangeArrowheads="1"/>
            </p:cNvSpPr>
            <p:nvPr/>
          </p:nvSpPr>
          <p:spPr bwMode="auto">
            <a:xfrm rot="2526354">
              <a:off x="5920690" y="4715135"/>
              <a:ext cx="152400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Calibri" pitchFamily="34" charset="0"/>
                </a:rPr>
                <a:t>Omnivore</a:t>
              </a:r>
            </a:p>
          </p:txBody>
        </p:sp>
        <p:sp>
          <p:nvSpPr>
            <p:cNvPr id="18" name="TextBox 4"/>
            <p:cNvSpPr txBox="1">
              <a:spLocks noChangeArrowheads="1"/>
            </p:cNvSpPr>
            <p:nvPr/>
          </p:nvSpPr>
          <p:spPr bwMode="auto">
            <a:xfrm rot="2653291">
              <a:off x="7214689" y="4730791"/>
              <a:ext cx="152400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Calibri" pitchFamily="34" charset="0"/>
                </a:rPr>
                <a:t>Herbivore</a:t>
              </a: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96476B-E23A-4B28-A781-859BDBDFB504}"/>
              </a:ext>
            </a:extLst>
          </p:cNvPr>
          <p:cNvCxnSpPr/>
          <p:nvPr/>
        </p:nvCxnSpPr>
        <p:spPr>
          <a:xfrm>
            <a:off x="5307274" y="2590800"/>
            <a:ext cx="1779326" cy="76200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7834527-8BF3-417E-9970-411E14E7F708}"/>
              </a:ext>
            </a:extLst>
          </p:cNvPr>
          <p:cNvSpPr/>
          <p:nvPr/>
        </p:nvSpPr>
        <p:spPr>
          <a:xfrm>
            <a:off x="5476126" y="3417128"/>
            <a:ext cx="780836" cy="281569"/>
          </a:xfrm>
          <a:custGeom>
            <a:avLst/>
            <a:gdLst>
              <a:gd name="connsiteX0" fmla="*/ 0 w 780836"/>
              <a:gd name="connsiteY0" fmla="*/ 24715 h 281569"/>
              <a:gd name="connsiteX1" fmla="*/ 626723 w 780836"/>
              <a:gd name="connsiteY1" fmla="*/ 24715 h 281569"/>
              <a:gd name="connsiteX2" fmla="*/ 780836 w 780836"/>
              <a:gd name="connsiteY2" fmla="*/ 281569 h 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836" h="281569">
                <a:moveTo>
                  <a:pt x="0" y="24715"/>
                </a:moveTo>
                <a:cubicBezTo>
                  <a:pt x="248292" y="3310"/>
                  <a:pt x="496584" y="-18094"/>
                  <a:pt x="626723" y="24715"/>
                </a:cubicBezTo>
                <a:cubicBezTo>
                  <a:pt x="756862" y="67524"/>
                  <a:pt x="768849" y="174546"/>
                  <a:pt x="780836" y="281569"/>
                </a:cubicBezTo>
              </a:path>
            </a:pathLst>
          </a:custGeom>
          <a:ln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5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26"/>
    </mc:Choice>
    <mc:Fallback xmlns="">
      <p:transition spd="slow" advTm="3622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734" y="1737360"/>
            <a:ext cx="10744200" cy="4666397"/>
          </a:xfrm>
        </p:spPr>
        <p:txBody>
          <a:bodyPr>
            <a:normAutofit/>
          </a:bodyPr>
          <a:lstStyle/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dirty="0"/>
              <a:t>Mammals know how to find milk &amp; stay close to mother</a:t>
            </a:r>
          </a:p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dirty="0"/>
              <a:t>Basic ideas of what is cover &amp; how to hide</a:t>
            </a:r>
          </a:p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dirty="0"/>
              <a:t>Preference for salty foods</a:t>
            </a:r>
          </a:p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dirty="0"/>
              <a:t>Preference for sweet…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i="1" dirty="0"/>
              <a:t>Not always</a:t>
            </a:r>
          </a:p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dirty="0"/>
              <a:t>Avoidance of bitter ….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i="1" dirty="0"/>
              <a:t>Not always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Inherited Behaviors - Instincts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BD606C-F269-4730-A3BB-27B4DDA302AA}"/>
              </a:ext>
            </a:extLst>
          </p:cNvPr>
          <p:cNvGrpSpPr/>
          <p:nvPr/>
        </p:nvGrpSpPr>
        <p:grpSpPr>
          <a:xfrm>
            <a:off x="9252113" y="2347331"/>
            <a:ext cx="2787487" cy="1919869"/>
            <a:chOff x="9252113" y="2347331"/>
            <a:chExt cx="2787487" cy="191986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F4AF49-E561-4787-8221-0AFA42E31C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120"/>
            <a:stretch/>
          </p:blipFill>
          <p:spPr>
            <a:xfrm>
              <a:off x="9252113" y="2347331"/>
              <a:ext cx="2731643" cy="190737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720AC6-D7AA-41A7-A809-875E17DADD0B}"/>
                </a:ext>
              </a:extLst>
            </p:cNvPr>
            <p:cNvSpPr txBox="1"/>
            <p:nvPr/>
          </p:nvSpPr>
          <p:spPr>
            <a:xfrm>
              <a:off x="10732832" y="4036368"/>
              <a:ext cx="130676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Stephen </a:t>
              </a:r>
              <a:r>
                <a:rPr lang="en-US" sz="900" dirty="0" err="1">
                  <a:solidFill>
                    <a:schemeClr val="bg1"/>
                  </a:solidFill>
                </a:rPr>
                <a:t>Ausmus</a:t>
              </a:r>
              <a:r>
                <a:rPr lang="en-US" sz="900" dirty="0">
                  <a:solidFill>
                    <a:schemeClr val="bg1"/>
                  </a:solidFill>
                </a:rPr>
                <a:t>(USDA)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39000" y="4050505"/>
            <a:ext cx="2961605" cy="2082261"/>
            <a:chOff x="5615172" y="3352800"/>
            <a:chExt cx="2983471" cy="1859162"/>
          </a:xfrm>
        </p:grpSpPr>
        <p:pic>
          <p:nvPicPr>
            <p:cNvPr id="69634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667" t="16874"/>
            <a:stretch>
              <a:fillRect/>
            </a:stretch>
          </p:blipFill>
          <p:spPr bwMode="auto">
            <a:xfrm>
              <a:off x="5615172" y="3352800"/>
              <a:ext cx="2983471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6662011" y="5005862"/>
              <a:ext cx="1875150" cy="206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</a:rPr>
                <a:t>Washington Dept. of Fish &amp; Wildlife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8449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568"/>
    </mc:Choice>
    <mc:Fallback xmlns="">
      <p:transition spd="slow" advTm="176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676400" y="1845734"/>
            <a:ext cx="10058400" cy="1583266"/>
          </a:xfrm>
          <a:noFill/>
          <a:ln/>
        </p:spPr>
        <p:txBody>
          <a:bodyPr vert="horz" lIns="92075" tIns="46038" rIns="92075" bIns="46038" rtlCol="0">
            <a:normAutofit/>
          </a:bodyPr>
          <a:lstStyle/>
          <a:p>
            <a:r>
              <a:rPr lang="en-US" dirty="0"/>
              <a:t>Behavioral characteristics can be inherited</a:t>
            </a:r>
          </a:p>
          <a:p>
            <a:pPr lvl="1"/>
            <a:r>
              <a:rPr lang="en-US" dirty="0"/>
              <a:t>Example = Guard Dogs </a:t>
            </a:r>
            <a:r>
              <a:rPr lang="en-US" dirty="0" err="1"/>
              <a:t>vs</a:t>
            </a:r>
            <a:r>
              <a:rPr lang="en-US" dirty="0"/>
              <a:t> Herding Dogs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/>
              <a:t>Inherited Behavior - Instincts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D3CAA-9CE2-49FC-9C66-EC4603574562}"/>
              </a:ext>
            </a:extLst>
          </p:cNvPr>
          <p:cNvGrpSpPr/>
          <p:nvPr/>
        </p:nvGrpSpPr>
        <p:grpSpPr>
          <a:xfrm>
            <a:off x="6553200" y="3048000"/>
            <a:ext cx="3429000" cy="3129002"/>
            <a:chOff x="6338776" y="3197831"/>
            <a:chExt cx="3429000" cy="3129002"/>
          </a:xfrm>
        </p:grpSpPr>
        <p:pic>
          <p:nvPicPr>
            <p:cNvPr id="7" name="Picture 6" descr="Herding_sheep_USDA-ARS_Duboise(Stephen Ausmus).jpg"/>
            <p:cNvPicPr>
              <a:picLocks noChangeAspect="1"/>
            </p:cNvPicPr>
            <p:nvPr/>
          </p:nvPicPr>
          <p:blipFill>
            <a:blip r:embed="rId2" cstate="print"/>
            <a:srcRect l="43110" t="17000"/>
            <a:stretch>
              <a:fillRect/>
            </a:stretch>
          </p:blipFill>
          <p:spPr>
            <a:xfrm>
              <a:off x="6338776" y="3197831"/>
              <a:ext cx="3429000" cy="3126769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8915401" y="6096001"/>
              <a:ext cx="7184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</a:rPr>
                <a:t>USDA - ARS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4C778AB-A8E6-49F7-BA3E-8EB0C9BB3FEE}"/>
              </a:ext>
            </a:extLst>
          </p:cNvPr>
          <p:cNvGrpSpPr/>
          <p:nvPr/>
        </p:nvGrpSpPr>
        <p:grpSpPr>
          <a:xfrm>
            <a:off x="2933701" y="3048000"/>
            <a:ext cx="3403600" cy="3126434"/>
            <a:chOff x="2438400" y="3200399"/>
            <a:chExt cx="3403600" cy="3126434"/>
          </a:xfrm>
        </p:grpSpPr>
        <p:pic>
          <p:nvPicPr>
            <p:cNvPr id="6" name="Picture 5" descr="Sheep_and_Guard_Dog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293"/>
            <a:stretch>
              <a:fillRect/>
            </a:stretch>
          </p:blipFill>
          <p:spPr>
            <a:xfrm>
              <a:off x="2438400" y="3200399"/>
              <a:ext cx="3403600" cy="3124200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2438401" y="6096001"/>
              <a:ext cx="91723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  <a:latin typeface="Calibri" pitchFamily="34" charset="0"/>
                </a:rPr>
                <a:t>k. Launchbaugh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729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95"/>
    </mc:Choice>
    <mc:Fallback xmlns="">
      <p:transition spd="slow" advTm="6499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09B13C5F-38A5-44BE-967E-0A6098DC838C}"/>
              </a:ext>
            </a:extLst>
          </p:cNvPr>
          <p:cNvGrpSpPr/>
          <p:nvPr/>
        </p:nvGrpSpPr>
        <p:grpSpPr>
          <a:xfrm>
            <a:off x="3657600" y="2249773"/>
            <a:ext cx="8382000" cy="523220"/>
            <a:chOff x="3657600" y="2249773"/>
            <a:chExt cx="8382000" cy="523220"/>
          </a:xfrm>
        </p:grpSpPr>
        <p:sp>
          <p:nvSpPr>
            <p:cNvPr id="20" name="TextBox 19"/>
            <p:cNvSpPr txBox="1"/>
            <p:nvPr/>
          </p:nvSpPr>
          <p:spPr>
            <a:xfrm>
              <a:off x="3657600" y="2249773"/>
              <a:ext cx="8382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Aft>
                  <a:spcPts val="1200"/>
                </a:spcAft>
              </a:pP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latin typeface="Calibri" pitchFamily="34" charset="0"/>
                </a:rPr>
                <a:t>timulus					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R</a:t>
              </a:r>
              <a:r>
                <a:rPr lang="en-US" sz="2000" dirty="0">
                  <a:latin typeface="Calibri" pitchFamily="34" charset="0"/>
                </a:rPr>
                <a:t>esponse</a:t>
              </a:r>
              <a:endParaRPr lang="en-US" sz="2000" b="1" dirty="0">
                <a:latin typeface="Calibri" pitchFamily="34" charset="0"/>
              </a:endParaRPr>
            </a:p>
          </p:txBody>
        </p:sp>
        <p:sp>
          <p:nvSpPr>
            <p:cNvPr id="21" name="Right Arrow 20"/>
            <p:cNvSpPr/>
            <p:nvPr/>
          </p:nvSpPr>
          <p:spPr bwMode="auto">
            <a:xfrm>
              <a:off x="6514811" y="2393980"/>
              <a:ext cx="1600200" cy="304800"/>
            </a:xfrm>
            <a:prstGeom prst="rightArrow">
              <a:avLst>
                <a:gd name="adj1" fmla="val 31250"/>
                <a:gd name="adj2" fmla="val 47322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90BC2A9E-7450-4388-BA4D-F27E12FD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</a:t>
            </a:r>
            <a:r>
              <a:rPr lang="en-US" sz="4000" dirty="0"/>
              <a:t>or Pavlovian </a:t>
            </a:r>
            <a:r>
              <a:rPr lang="en-US" dirty="0"/>
              <a:t>Conditioning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06C793-4B6A-45E5-B1C5-CB9A48B7C8A4}"/>
              </a:ext>
            </a:extLst>
          </p:cNvPr>
          <p:cNvGrpSpPr/>
          <p:nvPr/>
        </p:nvGrpSpPr>
        <p:grpSpPr>
          <a:xfrm>
            <a:off x="4495800" y="2771034"/>
            <a:ext cx="1371600" cy="1618210"/>
            <a:chOff x="2362200" y="3643192"/>
            <a:chExt cx="2133600" cy="196897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31CF767-C5C0-49D2-A1CC-C0F39CB4B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256" t="12918" r="17949" b="8475"/>
            <a:stretch/>
          </p:blipFill>
          <p:spPr>
            <a:xfrm>
              <a:off x="2362200" y="3643192"/>
              <a:ext cx="2133600" cy="1767007"/>
            </a:xfrm>
            <a:prstGeom prst="round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BD74C1-DC57-4E17-92CC-0E74FF8889CE}"/>
                </a:ext>
              </a:extLst>
            </p:cNvPr>
            <p:cNvSpPr txBox="1"/>
            <p:nvPr/>
          </p:nvSpPr>
          <p:spPr>
            <a:xfrm>
              <a:off x="3625106" y="5162777"/>
              <a:ext cx="870694" cy="44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CDC.gov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8121D55-8B42-470D-BE96-FCB19715D6A5}"/>
              </a:ext>
            </a:extLst>
          </p:cNvPr>
          <p:cNvGrpSpPr/>
          <p:nvPr/>
        </p:nvGrpSpPr>
        <p:grpSpPr>
          <a:xfrm>
            <a:off x="8991604" y="2717094"/>
            <a:ext cx="1167866" cy="1618071"/>
            <a:chOff x="7714888" y="3074690"/>
            <a:chExt cx="1001012" cy="144204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29A7BB4-AD00-4C71-8BE8-E7143E02C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4888" y="3074690"/>
              <a:ext cx="1001012" cy="1425532"/>
            </a:xfrm>
            <a:prstGeom prst="round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EB63A6-B717-496C-93F6-3A6C946CAEDC}"/>
                </a:ext>
              </a:extLst>
            </p:cNvPr>
            <p:cNvSpPr txBox="1"/>
            <p:nvPr/>
          </p:nvSpPr>
          <p:spPr>
            <a:xfrm>
              <a:off x="7817641" y="4311015"/>
              <a:ext cx="791689" cy="205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>
                  <a:solidFill>
                    <a:schemeClr val="bg1">
                      <a:lumMod val="85000"/>
                    </a:schemeClr>
                  </a:solidFill>
                </a:rPr>
                <a:t>Ângela</a:t>
              </a:r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 Antunes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B579CE6-65D5-4338-9601-89F3080BBA3A}"/>
              </a:ext>
            </a:extLst>
          </p:cNvPr>
          <p:cNvSpPr txBox="1"/>
          <p:nvPr/>
        </p:nvSpPr>
        <p:spPr>
          <a:xfrm>
            <a:off x="772855" y="1793866"/>
            <a:ext cx="10382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Aft>
                <a:spcPts val="1200"/>
              </a:spcAft>
            </a:pPr>
            <a:r>
              <a:rPr lang="en-US" sz="2400" dirty="0">
                <a:latin typeface="Calibri" pitchFamily="34" charset="0"/>
              </a:rPr>
              <a:t>Start with </a:t>
            </a:r>
            <a:r>
              <a:rPr lang="en-US" sz="2400" b="1" u="sng" dirty="0">
                <a:latin typeface="Calibri" pitchFamily="34" charset="0"/>
              </a:rPr>
              <a:t>Unconditioned Reflex</a:t>
            </a:r>
            <a:r>
              <a:rPr lang="en-US" sz="2400" u="sng" dirty="0">
                <a:latin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</a:rPr>
              <a:t>(i.e., instinctive involuntary response)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3711EE-17F9-4F27-91D3-46C553CFE16D}"/>
              </a:ext>
            </a:extLst>
          </p:cNvPr>
          <p:cNvGrpSpPr/>
          <p:nvPr/>
        </p:nvGrpSpPr>
        <p:grpSpPr>
          <a:xfrm>
            <a:off x="557262" y="4243251"/>
            <a:ext cx="11710827" cy="523220"/>
            <a:chOff x="557262" y="4243251"/>
            <a:chExt cx="11710827" cy="5232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235A9CD-494B-477B-A4F6-F67A0BA5A21C}"/>
                </a:ext>
              </a:extLst>
            </p:cNvPr>
            <p:cNvSpPr txBox="1"/>
            <p:nvPr/>
          </p:nvSpPr>
          <p:spPr>
            <a:xfrm>
              <a:off x="557262" y="4243251"/>
              <a:ext cx="117108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Aft>
                  <a:spcPts val="1200"/>
                </a:spcAft>
              </a:pP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N</a:t>
              </a:r>
              <a:r>
                <a:rPr lang="en-US" sz="2000" dirty="0">
                  <a:latin typeface="Calibri" pitchFamily="34" charset="0"/>
                </a:rPr>
                <a:t>eutral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latin typeface="Calibri" pitchFamily="34" charset="0"/>
                </a:rPr>
                <a:t>timulus 			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latin typeface="Calibri" pitchFamily="34" charset="0"/>
                </a:rPr>
                <a:t>timulus					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R</a:t>
              </a:r>
              <a:r>
                <a:rPr lang="en-US" sz="2000" dirty="0">
                  <a:latin typeface="Calibri" pitchFamily="34" charset="0"/>
                </a:rPr>
                <a:t>esponse</a:t>
              </a:r>
              <a:endParaRPr lang="en-US" sz="2000" b="1" dirty="0">
                <a:latin typeface="Calibri" pitchFamily="34" charset="0"/>
              </a:endParaRPr>
            </a:p>
          </p:txBody>
        </p:sp>
        <p:sp>
          <p:nvSpPr>
            <p:cNvPr id="31" name="Right Arrow 20">
              <a:extLst>
                <a:ext uri="{FF2B5EF4-FFF2-40B4-BE49-F238E27FC236}">
                  <a16:creationId xmlns:a16="http://schemas.microsoft.com/office/drawing/2014/main" id="{BDCB9773-A9E1-41CC-A650-B6EAD33D5D9B}"/>
                </a:ext>
              </a:extLst>
            </p:cNvPr>
            <p:cNvSpPr/>
            <p:nvPr/>
          </p:nvSpPr>
          <p:spPr bwMode="auto">
            <a:xfrm>
              <a:off x="6629400" y="4352461"/>
              <a:ext cx="1600200" cy="304800"/>
            </a:xfrm>
            <a:prstGeom prst="rightArrow">
              <a:avLst>
                <a:gd name="adj1" fmla="val 31250"/>
                <a:gd name="adj2" fmla="val 47322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43" name="Right Arrow 20">
              <a:extLst>
                <a:ext uri="{FF2B5EF4-FFF2-40B4-BE49-F238E27FC236}">
                  <a16:creationId xmlns:a16="http://schemas.microsoft.com/office/drawing/2014/main" id="{DDD16E87-249B-478D-8610-0D628F72E38B}"/>
                </a:ext>
              </a:extLst>
            </p:cNvPr>
            <p:cNvSpPr/>
            <p:nvPr/>
          </p:nvSpPr>
          <p:spPr bwMode="auto">
            <a:xfrm>
              <a:off x="2590911" y="4376760"/>
              <a:ext cx="1143000" cy="256203"/>
            </a:xfrm>
            <a:prstGeom prst="rightArrow">
              <a:avLst>
                <a:gd name="adj1" fmla="val 31250"/>
                <a:gd name="adj2" fmla="val 47322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22CD1BD-8F66-4F06-8DC9-CC924353C832}"/>
              </a:ext>
            </a:extLst>
          </p:cNvPr>
          <p:cNvGrpSpPr/>
          <p:nvPr/>
        </p:nvGrpSpPr>
        <p:grpSpPr>
          <a:xfrm rot="785023">
            <a:off x="845968" y="2715620"/>
            <a:ext cx="990600" cy="1583222"/>
            <a:chOff x="2480733" y="4530250"/>
            <a:chExt cx="990600" cy="158322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44F3ED4-1608-4656-A848-990FE8266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940" r="17709"/>
            <a:stretch/>
          </p:blipFill>
          <p:spPr>
            <a:xfrm>
              <a:off x="2480733" y="4530250"/>
              <a:ext cx="990600" cy="1530590"/>
            </a:xfrm>
            <a:prstGeom prst="round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ADB1B8-BEB6-4D2D-A1B5-7748D0278B0D}"/>
                </a:ext>
              </a:extLst>
            </p:cNvPr>
            <p:cNvSpPr txBox="1"/>
            <p:nvPr/>
          </p:nvSpPr>
          <p:spPr>
            <a:xfrm>
              <a:off x="2669600" y="5882640"/>
              <a:ext cx="6832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bg1"/>
                  </a:solidFill>
                </a:rPr>
                <a:t>Kevin Pack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0E6DEE-892F-4EFB-AE29-0305303263E9}"/>
              </a:ext>
            </a:extLst>
          </p:cNvPr>
          <p:cNvGrpSpPr/>
          <p:nvPr/>
        </p:nvGrpSpPr>
        <p:grpSpPr>
          <a:xfrm>
            <a:off x="467247" y="5432816"/>
            <a:ext cx="11710827" cy="523220"/>
            <a:chOff x="481172" y="5420380"/>
            <a:chExt cx="11710827" cy="52322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B174784-4F93-463E-A158-0EDB6E62C83F}"/>
                </a:ext>
              </a:extLst>
            </p:cNvPr>
            <p:cNvSpPr txBox="1"/>
            <p:nvPr/>
          </p:nvSpPr>
          <p:spPr>
            <a:xfrm>
              <a:off x="481172" y="5420380"/>
              <a:ext cx="117108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Aft>
                  <a:spcPts val="1200"/>
                </a:spcAft>
              </a:pP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C</a:t>
              </a:r>
              <a:r>
                <a:rPr lang="en-US" sz="2000" dirty="0">
                  <a:latin typeface="Calibri" pitchFamily="34" charset="0"/>
                </a:rPr>
                <a:t>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latin typeface="Calibri" pitchFamily="34" charset="0"/>
                </a:rPr>
                <a:t>timulus 			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solidFill>
                    <a:schemeClr val="bg1"/>
                  </a:solidFill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solidFill>
                    <a:schemeClr val="bg1"/>
                  </a:solidFill>
                  <a:latin typeface="Calibri" pitchFamily="34" charset="0"/>
                </a:rPr>
                <a:t>timulus</a:t>
              </a:r>
              <a:r>
                <a:rPr lang="en-US" sz="2000" dirty="0">
                  <a:latin typeface="Calibri" pitchFamily="34" charset="0"/>
                </a:rPr>
                <a:t>				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C</a:t>
              </a:r>
              <a:r>
                <a:rPr lang="en-US" sz="2000" dirty="0">
                  <a:latin typeface="Calibri" pitchFamily="34" charset="0"/>
                </a:rPr>
                <a:t>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R</a:t>
              </a:r>
              <a:r>
                <a:rPr lang="en-US" sz="2000" dirty="0">
                  <a:latin typeface="Calibri" pitchFamily="34" charset="0"/>
                </a:rPr>
                <a:t>esponse</a:t>
              </a:r>
              <a:endParaRPr lang="en-US" sz="2000" b="1" dirty="0">
                <a:latin typeface="Calibri" pitchFamily="34" charset="0"/>
              </a:endParaRPr>
            </a:p>
          </p:txBody>
        </p:sp>
        <p:sp>
          <p:nvSpPr>
            <p:cNvPr id="48" name="Right Arrow 20">
              <a:extLst>
                <a:ext uri="{FF2B5EF4-FFF2-40B4-BE49-F238E27FC236}">
                  <a16:creationId xmlns:a16="http://schemas.microsoft.com/office/drawing/2014/main" id="{0BF79DAB-62F2-416F-A7B0-43D72E84F398}"/>
                </a:ext>
              </a:extLst>
            </p:cNvPr>
            <p:cNvSpPr/>
            <p:nvPr/>
          </p:nvSpPr>
          <p:spPr bwMode="auto">
            <a:xfrm>
              <a:off x="3581400" y="5562755"/>
              <a:ext cx="4533900" cy="279705"/>
            </a:xfrm>
            <a:prstGeom prst="rightArrow">
              <a:avLst>
                <a:gd name="adj1" fmla="val 31250"/>
                <a:gd name="adj2" fmla="val 47322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F929884-0EAF-45F0-8C3C-9565437B84B3}"/>
              </a:ext>
            </a:extLst>
          </p:cNvPr>
          <p:cNvCxnSpPr>
            <a:cxnSpLocks/>
          </p:cNvCxnSpPr>
          <p:nvPr/>
        </p:nvCxnSpPr>
        <p:spPr bwMode="auto">
          <a:xfrm>
            <a:off x="1371600" y="4766767"/>
            <a:ext cx="0" cy="7239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E12BAE7-FD64-49FF-8F35-CC4147DA6DF6}"/>
              </a:ext>
            </a:extLst>
          </p:cNvPr>
          <p:cNvSpPr/>
          <p:nvPr/>
        </p:nvSpPr>
        <p:spPr>
          <a:xfrm>
            <a:off x="4800600" y="6366850"/>
            <a:ext cx="7562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U</a:t>
            </a:r>
            <a:r>
              <a:rPr lang="en-US" dirty="0">
                <a:latin typeface="Calibri" pitchFamily="34" charset="0"/>
              </a:rPr>
              <a:t> = Unconditioned ;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C</a:t>
            </a:r>
            <a:r>
              <a:rPr lang="en-US" dirty="0">
                <a:latin typeface="Calibri" pitchFamily="34" charset="0"/>
              </a:rPr>
              <a:t> = Conditioned               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</a:t>
            </a:r>
            <a:r>
              <a:rPr lang="en-US" dirty="0">
                <a:latin typeface="Calibri" pitchFamily="34" charset="0"/>
              </a:rPr>
              <a:t> = Stimulus;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R</a:t>
            </a:r>
            <a:r>
              <a:rPr lang="en-US" dirty="0">
                <a:latin typeface="Calibri" pitchFamily="34" charset="0"/>
              </a:rPr>
              <a:t> = Response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43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791"/>
    </mc:Choice>
    <mc:Fallback xmlns="">
      <p:transition spd="slow" advTm="104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409700" y="1862579"/>
            <a:ext cx="9372600" cy="4648200"/>
          </a:xfrm>
        </p:spPr>
        <p:txBody>
          <a:bodyPr>
            <a:normAutofit/>
          </a:bodyPr>
          <a:lstStyle/>
          <a:p>
            <a:pPr marL="231775" indent="-231775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Responses (UR &amp; CR) are similar</a:t>
            </a:r>
          </a:p>
          <a:p>
            <a:pPr marL="231775" indent="-231775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Stimuli (US &amp; CS) are NOT similar </a:t>
            </a:r>
          </a:p>
          <a:p>
            <a:pPr marL="231775" indent="-23177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What is </a:t>
            </a:r>
            <a:r>
              <a:rPr lang="en-US" sz="2800" i="1" dirty="0"/>
              <a:t>learned</a:t>
            </a:r>
            <a:r>
              <a:rPr lang="en-US" sz="2800" dirty="0"/>
              <a:t> is the relationship between the CS &amp; US </a:t>
            </a:r>
          </a:p>
          <a:p>
            <a:pPr marL="524383" lvl="1" indent="-23177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bell (CS) and the meat (US)</a:t>
            </a:r>
          </a:p>
          <a:p>
            <a:pPr marL="524383" lvl="1" indent="-23177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The response (i.e., salivation) occurs “automatically” or innately</a:t>
            </a:r>
          </a:p>
          <a:p>
            <a:pPr marL="231775" indent="-231775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 What increases the strength of the CS : CR relationship?</a:t>
            </a:r>
          </a:p>
          <a:p>
            <a:pPr lvl="1"/>
            <a:r>
              <a:rPr lang="en-US" sz="2400" i="1" dirty="0"/>
              <a:t>Salience or clarity of the CS </a:t>
            </a:r>
            <a:endParaRPr lang="en-US" sz="2400" dirty="0"/>
          </a:p>
          <a:p>
            <a:pPr lvl="1"/>
            <a:r>
              <a:rPr lang="en-US" sz="2400" i="1" dirty="0"/>
              <a:t>Length of time between the CS and the US</a:t>
            </a:r>
            <a:endParaRPr lang="en-US" sz="2400" dirty="0"/>
          </a:p>
          <a:p>
            <a:pPr lvl="1"/>
            <a:r>
              <a:rPr lang="en-US" sz="2400" i="1" dirty="0"/>
              <a:t>Number of pairings of the CS and the US</a:t>
            </a:r>
            <a:endParaRPr lang="en-US" sz="2400" dirty="0"/>
          </a:p>
          <a:p>
            <a:pPr lvl="1"/>
            <a:endParaRPr lang="en-US" sz="2200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E2B59A-4A03-4F53-8FB5-BA2AA137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</a:t>
            </a:r>
            <a:r>
              <a:rPr lang="en-US" sz="4000" dirty="0"/>
              <a:t>or Pavlovian </a:t>
            </a:r>
            <a:r>
              <a:rPr lang="en-US" dirty="0"/>
              <a:t>Conditioning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390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748"/>
    </mc:Choice>
    <mc:Fallback xmlns="">
      <p:transition spd="slow" advTm="155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371600" y="1828800"/>
            <a:ext cx="9601200" cy="4648200"/>
          </a:xfrm>
        </p:spPr>
        <p:txBody>
          <a:bodyPr/>
          <a:lstStyle/>
          <a:p>
            <a:pPr marL="231775" indent="-231775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What causes extinction of the CS : CR relationship?</a:t>
            </a:r>
          </a:p>
          <a:p>
            <a:pPr lvl="1"/>
            <a:r>
              <a:rPr lang="en-US" sz="2400" i="1" dirty="0"/>
              <a:t>Lack of US after CS occurs</a:t>
            </a:r>
          </a:p>
          <a:p>
            <a:pPr lvl="1"/>
            <a:r>
              <a:rPr lang="en-US" sz="2400" i="1" dirty="0"/>
              <a:t>CS and US presented randomly  -  </a:t>
            </a:r>
            <a:r>
              <a:rPr lang="en-US" sz="2000" i="1" dirty="0"/>
              <a:t>sometimes together sometimes individually</a:t>
            </a:r>
          </a:p>
          <a:p>
            <a:pPr lvl="2">
              <a:buNone/>
            </a:pPr>
            <a:endParaRPr lang="en-US" sz="2000" i="1" dirty="0"/>
          </a:p>
          <a:p>
            <a:r>
              <a:rPr lang="en-US" i="1" dirty="0"/>
              <a:t>Other examples?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9AC0C1-5F77-41A8-B009-5DD6B6F16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</a:t>
            </a:r>
            <a:r>
              <a:rPr lang="en-US" sz="4000" dirty="0"/>
              <a:t>or Pavlovian </a:t>
            </a:r>
            <a:r>
              <a:rPr lang="en-US" dirty="0"/>
              <a:t>Conditioning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BDE304-AE97-40B9-89AB-4ECC334E70A7}"/>
              </a:ext>
            </a:extLst>
          </p:cNvPr>
          <p:cNvGrpSpPr/>
          <p:nvPr/>
        </p:nvGrpSpPr>
        <p:grpSpPr>
          <a:xfrm>
            <a:off x="557262" y="4243251"/>
            <a:ext cx="11710827" cy="523220"/>
            <a:chOff x="557262" y="4243251"/>
            <a:chExt cx="11710827" cy="5232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D54F1E-5514-49D0-8FEA-AAC1A0C9F404}"/>
                </a:ext>
              </a:extLst>
            </p:cNvPr>
            <p:cNvSpPr txBox="1"/>
            <p:nvPr/>
          </p:nvSpPr>
          <p:spPr>
            <a:xfrm>
              <a:off x="557262" y="4243251"/>
              <a:ext cx="117108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Aft>
                  <a:spcPts val="1200"/>
                </a:spcAft>
              </a:pP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N</a:t>
              </a:r>
              <a:r>
                <a:rPr lang="en-US" sz="2000" dirty="0">
                  <a:latin typeface="Calibri" pitchFamily="34" charset="0"/>
                </a:rPr>
                <a:t>eutral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latin typeface="Calibri" pitchFamily="34" charset="0"/>
                </a:rPr>
                <a:t>timulus 			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latin typeface="Calibri" pitchFamily="34" charset="0"/>
                </a:rPr>
                <a:t>timulus					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R</a:t>
              </a:r>
              <a:r>
                <a:rPr lang="en-US" sz="2000" dirty="0">
                  <a:latin typeface="Calibri" pitchFamily="34" charset="0"/>
                </a:rPr>
                <a:t>esponse</a:t>
              </a:r>
              <a:endParaRPr lang="en-US" sz="2000" b="1" dirty="0">
                <a:latin typeface="Calibri" pitchFamily="34" charset="0"/>
              </a:endParaRPr>
            </a:p>
          </p:txBody>
        </p:sp>
        <p:sp>
          <p:nvSpPr>
            <p:cNvPr id="10" name="Right Arrow 20">
              <a:extLst>
                <a:ext uri="{FF2B5EF4-FFF2-40B4-BE49-F238E27FC236}">
                  <a16:creationId xmlns:a16="http://schemas.microsoft.com/office/drawing/2014/main" id="{2BA64AF4-4CCA-485C-89CC-B8816331CAB8}"/>
                </a:ext>
              </a:extLst>
            </p:cNvPr>
            <p:cNvSpPr/>
            <p:nvPr/>
          </p:nvSpPr>
          <p:spPr bwMode="auto">
            <a:xfrm>
              <a:off x="6629400" y="4352461"/>
              <a:ext cx="1600200" cy="304800"/>
            </a:xfrm>
            <a:prstGeom prst="rightArrow">
              <a:avLst>
                <a:gd name="adj1" fmla="val 31250"/>
                <a:gd name="adj2" fmla="val 47322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2" name="Right Arrow 20">
              <a:extLst>
                <a:ext uri="{FF2B5EF4-FFF2-40B4-BE49-F238E27FC236}">
                  <a16:creationId xmlns:a16="http://schemas.microsoft.com/office/drawing/2014/main" id="{D213AFA1-7162-44EA-9490-812DB76A4064}"/>
                </a:ext>
              </a:extLst>
            </p:cNvPr>
            <p:cNvSpPr/>
            <p:nvPr/>
          </p:nvSpPr>
          <p:spPr bwMode="auto">
            <a:xfrm>
              <a:off x="2590911" y="4376760"/>
              <a:ext cx="1143000" cy="256203"/>
            </a:xfrm>
            <a:prstGeom prst="rightArrow">
              <a:avLst>
                <a:gd name="adj1" fmla="val 31250"/>
                <a:gd name="adj2" fmla="val 47322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785150-D66C-48B2-920B-77A44AE0BE83}"/>
              </a:ext>
            </a:extLst>
          </p:cNvPr>
          <p:cNvGrpSpPr/>
          <p:nvPr/>
        </p:nvGrpSpPr>
        <p:grpSpPr>
          <a:xfrm>
            <a:off x="467247" y="5432816"/>
            <a:ext cx="11710827" cy="523220"/>
            <a:chOff x="481172" y="5420380"/>
            <a:chExt cx="11710827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E88E0E-20C5-467F-B52E-159122BE28AC}"/>
                </a:ext>
              </a:extLst>
            </p:cNvPr>
            <p:cNvSpPr txBox="1"/>
            <p:nvPr/>
          </p:nvSpPr>
          <p:spPr>
            <a:xfrm>
              <a:off x="481172" y="5420380"/>
              <a:ext cx="117108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spcAft>
                  <a:spcPts val="1200"/>
                </a:spcAft>
              </a:pP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C</a:t>
              </a:r>
              <a:r>
                <a:rPr lang="en-US" sz="2000" dirty="0">
                  <a:latin typeface="Calibri" pitchFamily="34" charset="0"/>
                </a:rPr>
                <a:t>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latin typeface="Calibri" pitchFamily="34" charset="0"/>
                </a:rPr>
                <a:t>timulus 			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</a:rPr>
                <a:t>U</a:t>
              </a:r>
              <a:r>
                <a:rPr lang="en-US" sz="2000" dirty="0">
                  <a:solidFill>
                    <a:schemeClr val="bg1"/>
                  </a:solidFill>
                  <a:latin typeface="Calibri" pitchFamily="34" charset="0"/>
                </a:rPr>
                <a:t>nconditioned </a:t>
              </a:r>
              <a:r>
                <a:rPr lang="en-US" sz="2800" b="1" dirty="0">
                  <a:solidFill>
                    <a:schemeClr val="bg1"/>
                  </a:solidFill>
                  <a:latin typeface="Calibri" pitchFamily="34" charset="0"/>
                </a:rPr>
                <a:t>S</a:t>
              </a:r>
              <a:r>
                <a:rPr lang="en-US" sz="2000" dirty="0">
                  <a:solidFill>
                    <a:schemeClr val="bg1"/>
                  </a:solidFill>
                  <a:latin typeface="Calibri" pitchFamily="34" charset="0"/>
                </a:rPr>
                <a:t>timulus</a:t>
              </a:r>
              <a:r>
                <a:rPr lang="en-US" sz="2000" dirty="0">
                  <a:latin typeface="Calibri" pitchFamily="34" charset="0"/>
                </a:rPr>
                <a:t>				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C</a:t>
              </a:r>
              <a:r>
                <a:rPr lang="en-US" sz="2000" dirty="0">
                  <a:latin typeface="Calibri" pitchFamily="34" charset="0"/>
                </a:rPr>
                <a:t>onditioned </a:t>
              </a:r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rPr>
                <a:t>R</a:t>
              </a:r>
              <a:r>
                <a:rPr lang="en-US" sz="2000" dirty="0">
                  <a:latin typeface="Calibri" pitchFamily="34" charset="0"/>
                </a:rPr>
                <a:t>esponse</a:t>
              </a:r>
              <a:endParaRPr lang="en-US" sz="2000" b="1" dirty="0">
                <a:latin typeface="Calibri" pitchFamily="34" charset="0"/>
              </a:endParaRPr>
            </a:p>
          </p:txBody>
        </p:sp>
        <p:sp>
          <p:nvSpPr>
            <p:cNvPr id="15" name="Right Arrow 20">
              <a:extLst>
                <a:ext uri="{FF2B5EF4-FFF2-40B4-BE49-F238E27FC236}">
                  <a16:creationId xmlns:a16="http://schemas.microsoft.com/office/drawing/2014/main" id="{A24F4B73-5BC4-481A-892F-4D8997DB20EC}"/>
                </a:ext>
              </a:extLst>
            </p:cNvPr>
            <p:cNvSpPr/>
            <p:nvPr/>
          </p:nvSpPr>
          <p:spPr bwMode="auto">
            <a:xfrm>
              <a:off x="3581400" y="5562755"/>
              <a:ext cx="4533900" cy="279705"/>
            </a:xfrm>
            <a:prstGeom prst="rightArrow">
              <a:avLst>
                <a:gd name="adj1" fmla="val 31250"/>
                <a:gd name="adj2" fmla="val 47322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1ED5EEB-DDD3-42D8-9677-BBF34F9F39F5}"/>
              </a:ext>
            </a:extLst>
          </p:cNvPr>
          <p:cNvCxnSpPr>
            <a:cxnSpLocks/>
          </p:cNvCxnSpPr>
          <p:nvPr/>
        </p:nvCxnSpPr>
        <p:spPr bwMode="auto">
          <a:xfrm>
            <a:off x="1371600" y="4766767"/>
            <a:ext cx="0" cy="7239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384666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008"/>
    </mc:Choice>
    <mc:Fallback xmlns="">
      <p:transition spd="slow" advTm="186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371600" y="1828800"/>
            <a:ext cx="9601200" cy="4648200"/>
          </a:xfrm>
        </p:spPr>
        <p:txBody>
          <a:bodyPr/>
          <a:lstStyle/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sz="2800" dirty="0"/>
              <a:t>Sign tracking	</a:t>
            </a:r>
          </a:p>
          <a:p>
            <a:pPr lvl="1"/>
            <a:r>
              <a:rPr lang="en-US" sz="2400" i="1" dirty="0"/>
              <a:t>Affinity for the CS if it is a  good predictor of an  important US.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9AC0C1-5F77-41A8-B009-5DD6B6F16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</a:t>
            </a:r>
            <a:r>
              <a:rPr lang="en-US" sz="4000" dirty="0"/>
              <a:t>or Pavlovian </a:t>
            </a:r>
            <a:r>
              <a:rPr lang="en-US" dirty="0"/>
              <a:t>Conditioning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01DA68-D3FC-43EF-B6B7-957E9B66FBC6}"/>
              </a:ext>
            </a:extLst>
          </p:cNvPr>
          <p:cNvGrpSpPr/>
          <p:nvPr/>
        </p:nvGrpSpPr>
        <p:grpSpPr>
          <a:xfrm>
            <a:off x="2171700" y="3124200"/>
            <a:ext cx="8001000" cy="2971800"/>
            <a:chOff x="5257800" y="3810000"/>
            <a:chExt cx="6324600" cy="22029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1F1B57B-9FE3-4D3C-BFA8-FCAC0B433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3889" r="16562"/>
            <a:stretch/>
          </p:blipFill>
          <p:spPr>
            <a:xfrm>
              <a:off x="5257800" y="3810000"/>
              <a:ext cx="6324600" cy="220295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7C97BF1-FF1F-44C4-AAB3-6B8D3F6805FB}"/>
                </a:ext>
              </a:extLst>
            </p:cNvPr>
            <p:cNvSpPr txBox="1"/>
            <p:nvPr/>
          </p:nvSpPr>
          <p:spPr>
            <a:xfrm>
              <a:off x="10387842" y="5782119"/>
              <a:ext cx="1194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www.rikkisrefuge.org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1888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44"/>
    </mc:Choice>
    <mc:Fallback xmlns="">
      <p:transition spd="slow" advTm="7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676400" y="2362200"/>
            <a:ext cx="1005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792413" algn="l"/>
                <a:tab pos="6167438" algn="l"/>
              </a:tabLst>
            </a:pP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S</a:t>
            </a:r>
            <a:r>
              <a:rPr lang="en-US" sz="2400" dirty="0">
                <a:latin typeface="Calibri" pitchFamily="34" charset="0"/>
              </a:rPr>
              <a:t>timulus : 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R</a:t>
            </a:r>
            <a:r>
              <a:rPr lang="en-US" sz="2400" dirty="0">
                <a:latin typeface="Calibri" pitchFamily="34" charset="0"/>
              </a:rPr>
              <a:t>esponse   	            </a:t>
            </a:r>
            <a:r>
              <a:rPr lang="en-US" sz="4400" b="1" dirty="0">
                <a:solidFill>
                  <a:srgbClr val="008000"/>
                </a:solidFill>
                <a:latin typeface="Calibri" pitchFamily="34" charset="0"/>
              </a:rPr>
              <a:t>+</a:t>
            </a:r>
            <a:r>
              <a:rPr lang="en-US" sz="4000" b="1" dirty="0">
                <a:solidFill>
                  <a:srgbClr val="008000"/>
                </a:solidFill>
                <a:latin typeface="Calibri" pitchFamily="34" charset="0"/>
              </a:rPr>
              <a:t> 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C</a:t>
            </a:r>
            <a:r>
              <a:rPr lang="en-US" sz="2400" dirty="0">
                <a:latin typeface="Calibri" pitchFamily="34" charset="0"/>
              </a:rPr>
              <a:t>onsequences	            Response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Increases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 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 bwMode="auto">
          <a:xfrm flipH="1">
            <a:off x="4572000" y="2833557"/>
            <a:ext cx="609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ysDash"/>
            <a:round/>
            <a:headEnd type="none" w="med" len="med"/>
            <a:tailEnd type="non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7696200" y="2856537"/>
            <a:ext cx="990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ysDash"/>
            <a:round/>
            <a:headEnd type="triangle" w="lg" len="lg"/>
            <a:tailEnd type="none"/>
          </a:ln>
          <a:effectLst/>
        </p:spPr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19D6464-DB10-4C79-BFE0-3A9F1603E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3CD27-3EE9-412F-8092-A2BB20BE748C}"/>
              </a:ext>
            </a:extLst>
          </p:cNvPr>
          <p:cNvSpPr txBox="1"/>
          <p:nvPr/>
        </p:nvSpPr>
        <p:spPr>
          <a:xfrm>
            <a:off x="1384434" y="172053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Aft>
                <a:spcPts val="1200"/>
              </a:spcAft>
            </a:pPr>
            <a:r>
              <a:rPr lang="en-US" sz="2800" b="1" u="sng" dirty="0">
                <a:latin typeface="Calibri" pitchFamily="34" charset="0"/>
              </a:rPr>
              <a:t>Based on Reinforcement or Consequences</a:t>
            </a:r>
            <a:r>
              <a:rPr lang="en-US" sz="2000" b="1" dirty="0">
                <a:latin typeface="Calibri" pitchFamily="34" charset="0"/>
              </a:rPr>
              <a:t> 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5C9D86-D1D2-4A41-AC09-0956E5D2F532}"/>
              </a:ext>
            </a:extLst>
          </p:cNvPr>
          <p:cNvSpPr txBox="1"/>
          <p:nvPr/>
        </p:nvSpPr>
        <p:spPr>
          <a:xfrm>
            <a:off x="1676400" y="3581400"/>
            <a:ext cx="1005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792413" algn="l"/>
                <a:tab pos="6167438" algn="l"/>
              </a:tabLst>
            </a:pP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S</a:t>
            </a:r>
            <a:r>
              <a:rPr lang="en-US" sz="2400" dirty="0">
                <a:latin typeface="Calibri" pitchFamily="34" charset="0"/>
              </a:rPr>
              <a:t>timulus : 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R</a:t>
            </a:r>
            <a:r>
              <a:rPr lang="en-US" sz="2400" dirty="0">
                <a:latin typeface="Calibri" pitchFamily="34" charset="0"/>
              </a:rPr>
              <a:t>esponse   	            </a:t>
            </a:r>
            <a:r>
              <a:rPr lang="en-US" sz="4400" b="1" dirty="0">
                <a:solidFill>
                  <a:srgbClr val="FF0000"/>
                </a:solidFill>
                <a:latin typeface="Calibri" pitchFamily="34" charset="0"/>
              </a:rPr>
              <a:t>-</a:t>
            </a:r>
            <a:r>
              <a:rPr lang="en-US" sz="4000" b="1" dirty="0">
                <a:solidFill>
                  <a:srgbClr val="008000"/>
                </a:solidFill>
                <a:latin typeface="Calibri" pitchFamily="34" charset="0"/>
              </a:rPr>
              <a:t> 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C</a:t>
            </a:r>
            <a:r>
              <a:rPr lang="en-US" sz="2400" dirty="0">
                <a:latin typeface="Calibri" pitchFamily="34" charset="0"/>
              </a:rPr>
              <a:t>onsequences	            Response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Decreases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 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4D1C8E4-F603-4734-BB34-813A386C8EF4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0" y="4050803"/>
            <a:ext cx="609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ysDash"/>
            <a:round/>
            <a:headEnd type="none" w="med" len="med"/>
            <a:tailEnd type="non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F4630C-5A49-4A1F-ACAF-644AAB3CD7AF}"/>
              </a:ext>
            </a:extLst>
          </p:cNvPr>
          <p:cNvCxnSpPr/>
          <p:nvPr/>
        </p:nvCxnSpPr>
        <p:spPr bwMode="auto">
          <a:xfrm flipH="1">
            <a:off x="7696200" y="4073783"/>
            <a:ext cx="990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ysDash"/>
            <a:round/>
            <a:headEnd type="triangle" w="lg" len="lg"/>
            <a:tailEnd type="none"/>
          </a:ln>
          <a:effectLst/>
        </p:spPr>
      </p:cxnSp>
      <p:sp>
        <p:nvSpPr>
          <p:cNvPr id="9" name="Arrow: Down 8">
            <a:extLst>
              <a:ext uri="{FF2B5EF4-FFF2-40B4-BE49-F238E27FC236}">
                <a16:creationId xmlns:a16="http://schemas.microsoft.com/office/drawing/2014/main" id="{883070A5-1E44-4A69-A365-074F7D9E8995}"/>
              </a:ext>
            </a:extLst>
          </p:cNvPr>
          <p:cNvSpPr/>
          <p:nvPr/>
        </p:nvSpPr>
        <p:spPr>
          <a:xfrm>
            <a:off x="11506200" y="3810000"/>
            <a:ext cx="304800" cy="5576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7580CD51-1B69-4E09-A785-ECA3A9C007C3}"/>
              </a:ext>
            </a:extLst>
          </p:cNvPr>
          <p:cNvSpPr/>
          <p:nvPr/>
        </p:nvSpPr>
        <p:spPr>
          <a:xfrm flipV="1">
            <a:off x="11506200" y="2517651"/>
            <a:ext cx="304800" cy="5576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55"/>
    </mc:Choice>
    <mc:Fallback xmlns="">
      <p:transition spd="slow" advTm="5635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"/>
          <p:cNvSpPr txBox="1">
            <a:spLocks/>
          </p:cNvSpPr>
          <p:nvPr/>
        </p:nvSpPr>
        <p:spPr>
          <a:xfrm>
            <a:off x="1981200" y="1828801"/>
            <a:ext cx="8229600" cy="4302125"/>
          </a:xfrm>
          <a:prstGeom prst="rect">
            <a:avLst/>
          </a:prstGeom>
        </p:spPr>
        <p:txBody>
          <a:bodyPr/>
          <a:lstStyle/>
          <a:p>
            <a:pPr marL="0" lvl="1">
              <a:spcAft>
                <a:spcPts val="1200"/>
              </a:spcAft>
            </a:pPr>
            <a:r>
              <a:rPr lang="en-US" sz="2800" b="1" u="sng" dirty="0">
                <a:latin typeface="Calibri" pitchFamily="34" charset="0"/>
              </a:rPr>
              <a:t>Based on Reinforcement or Consequences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1E3B0C4-8B7B-46AA-9B03-529DAC24BBD6}"/>
              </a:ext>
            </a:extLst>
          </p:cNvPr>
          <p:cNvGrpSpPr/>
          <p:nvPr/>
        </p:nvGrpSpPr>
        <p:grpSpPr>
          <a:xfrm>
            <a:off x="1905000" y="2951163"/>
            <a:ext cx="8661380" cy="2057400"/>
            <a:chOff x="1905000" y="3352800"/>
            <a:chExt cx="8661380" cy="205740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4486448" y="3929072"/>
              <a:ext cx="2919069" cy="585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3200" dirty="0">
                  <a:latin typeface="Arial" charset="0"/>
                </a:rPr>
                <a:t>Consequences</a:t>
              </a:r>
            </a:p>
          </p:txBody>
        </p:sp>
        <p:grpSp>
          <p:nvGrpSpPr>
            <p:cNvPr id="2" name="Group 6"/>
            <p:cNvGrpSpPr>
              <a:grpSpLocks/>
            </p:cNvGrpSpPr>
            <p:nvPr/>
          </p:nvGrpSpPr>
          <p:grpSpPr bwMode="auto">
            <a:xfrm>
              <a:off x="7315200" y="3394088"/>
              <a:ext cx="1143000" cy="1593852"/>
              <a:chOff x="4098" y="1792"/>
              <a:chExt cx="720" cy="1004"/>
            </a:xfrm>
          </p:grpSpPr>
          <p:sp>
            <p:nvSpPr>
              <p:cNvPr id="9235" name="AutoShape 7"/>
              <p:cNvSpPr>
                <a:spLocks noChangeArrowheads="1"/>
              </p:cNvSpPr>
              <p:nvPr/>
            </p:nvSpPr>
            <p:spPr bwMode="auto">
              <a:xfrm rot="-1560000">
                <a:off x="4169" y="2049"/>
                <a:ext cx="649" cy="210"/>
              </a:xfrm>
              <a:prstGeom prst="rightArrow">
                <a:avLst>
                  <a:gd name="adj1" fmla="val 48444"/>
                  <a:gd name="adj2" fmla="val 93129"/>
                </a:avLst>
              </a:prstGeom>
              <a:solidFill>
                <a:srgbClr val="00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6" name="AutoShape 8"/>
              <p:cNvSpPr>
                <a:spLocks noChangeArrowheads="1"/>
              </p:cNvSpPr>
              <p:nvPr/>
            </p:nvSpPr>
            <p:spPr bwMode="auto">
              <a:xfrm rot="12360000" flipH="1">
                <a:off x="4134" y="2431"/>
                <a:ext cx="648" cy="178"/>
              </a:xfrm>
              <a:prstGeom prst="rightArrow">
                <a:avLst>
                  <a:gd name="adj1" fmla="val 51185"/>
                  <a:gd name="adj2" fmla="val 116427"/>
                </a:avLst>
              </a:prstGeom>
              <a:solidFill>
                <a:srgbClr val="00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7" name="Rectangle 9"/>
              <p:cNvSpPr>
                <a:spLocks noChangeArrowheads="1"/>
              </p:cNvSpPr>
              <p:nvPr/>
            </p:nvSpPr>
            <p:spPr bwMode="auto">
              <a:xfrm>
                <a:off x="4098" y="1792"/>
                <a:ext cx="310" cy="5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4800" b="1" dirty="0"/>
                  <a:t>+</a:t>
                </a:r>
                <a:endParaRPr lang="en-US" sz="4400" b="1" dirty="0"/>
              </a:p>
            </p:txBody>
          </p:sp>
          <p:sp>
            <p:nvSpPr>
              <p:cNvPr id="9238" name="Rectangle 10"/>
              <p:cNvSpPr>
                <a:spLocks noChangeArrowheads="1"/>
              </p:cNvSpPr>
              <p:nvPr/>
            </p:nvSpPr>
            <p:spPr bwMode="auto">
              <a:xfrm>
                <a:off x="4146" y="2272"/>
                <a:ext cx="288" cy="5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2075" tIns="46038" rIns="92075" bIns="46038">
                <a:spAutoFit/>
              </a:bodyPr>
              <a:lstStyle/>
              <a:p>
                <a:r>
                  <a:rPr lang="en-US" sz="4800" b="1" dirty="0"/>
                  <a:t>-</a:t>
                </a:r>
              </a:p>
            </p:txBody>
          </p:sp>
        </p:grpSp>
        <p:sp>
          <p:nvSpPr>
            <p:cNvPr id="9228" name="AutoShape 16"/>
            <p:cNvSpPr>
              <a:spLocks noChangeArrowheads="1"/>
            </p:cNvSpPr>
            <p:nvPr/>
          </p:nvSpPr>
          <p:spPr bwMode="auto">
            <a:xfrm>
              <a:off x="3627438" y="4117984"/>
              <a:ext cx="944563" cy="230188"/>
            </a:xfrm>
            <a:prstGeom prst="rightArrow">
              <a:avLst>
                <a:gd name="adj1" fmla="val 50343"/>
                <a:gd name="adj2" fmla="val 153347"/>
              </a:avLst>
            </a:prstGeom>
            <a:solidFill>
              <a:srgbClr val="00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Rectangle 17"/>
            <p:cNvSpPr>
              <a:spLocks noChangeArrowheads="1"/>
            </p:cNvSpPr>
            <p:nvPr/>
          </p:nvSpPr>
          <p:spPr bwMode="auto">
            <a:xfrm>
              <a:off x="8763001" y="3505200"/>
              <a:ext cx="1803379" cy="585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50000"/>
                    </a:schemeClr>
                  </a:solidFill>
                  <a:latin typeface="Arial" charset="0"/>
                </a:rPr>
                <a:t>Behavior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05000" y="3851284"/>
              <a:ext cx="17219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/>
                <a:t>Behave</a:t>
              </a:r>
            </a:p>
          </p:txBody>
        </p:sp>
        <p:sp>
          <p:nvSpPr>
            <p:cNvPr id="20" name="Up Arrow 19"/>
            <p:cNvSpPr/>
            <p:nvPr/>
          </p:nvSpPr>
          <p:spPr bwMode="auto">
            <a:xfrm>
              <a:off x="8382000" y="3352800"/>
              <a:ext cx="533400" cy="533400"/>
            </a:xfrm>
            <a:prstGeom prst="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21" name="Up Arrow 20"/>
            <p:cNvSpPr/>
            <p:nvPr/>
          </p:nvSpPr>
          <p:spPr bwMode="auto">
            <a:xfrm flipV="1">
              <a:off x="8305800" y="4876800"/>
              <a:ext cx="533400" cy="533400"/>
            </a:xfrm>
            <a:prstGeom prst="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8686801" y="4672382"/>
              <a:ext cx="1803379" cy="585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50000"/>
                    </a:schemeClr>
                  </a:solidFill>
                  <a:latin typeface="Arial" charset="0"/>
                </a:rPr>
                <a:t>Behavior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347A9FAB-FCBD-47FB-94FF-27B305F30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</p:spTree>
    <p:extLst>
      <p:ext uri="{BB962C8B-B14F-4D97-AF65-F5344CB8AC3E}">
        <p14:creationId xmlns:p14="http://schemas.microsoft.com/office/powerpoint/2010/main" val="405534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36"/>
    </mc:Choice>
    <mc:Fallback xmlns="">
      <p:transition spd="slow" advTm="3653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29600" y="6074686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2000" dirty="0">
              <a:solidFill>
                <a:schemeClr val="bg1"/>
              </a:solidFill>
            </a:endParaRP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https://youtu.be/</a:t>
            </a:r>
            <a:r>
              <a:rPr lang="en-US" sz="1600" dirty="0">
                <a:solidFill>
                  <a:schemeClr val="bg1"/>
                </a:solidFill>
              </a:rPr>
              <a:t>Mt4N9GSBoMI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208E52B-C749-408D-885B-41DCA240E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DEAB0C-BA5C-4C9C-9052-8FB7AB16668C}"/>
              </a:ext>
            </a:extLst>
          </p:cNvPr>
          <p:cNvSpPr txBox="1"/>
          <p:nvPr/>
        </p:nvSpPr>
        <p:spPr>
          <a:xfrm>
            <a:off x="8382000" y="2590800"/>
            <a:ext cx="32412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Sheldon trains Penny</a:t>
            </a:r>
            <a:br>
              <a:rPr lang="en-US" sz="2800" dirty="0"/>
            </a:br>
            <a:r>
              <a:rPr lang="en-US" sz="2800" dirty="0"/>
              <a:t>-- Big Bang Style</a:t>
            </a:r>
          </a:p>
        </p:txBody>
      </p:sp>
      <p:pic>
        <p:nvPicPr>
          <p:cNvPr id="10" name="Screen Recording 9">
            <a:hlinkClick r:id="" action="ppaction://media"/>
            <a:extLst>
              <a:ext uri="{FF2B5EF4-FFF2-40B4-BE49-F238E27FC236}">
                <a16:creationId xmlns:a16="http://schemas.microsoft.com/office/drawing/2014/main" id="{BBDDB9DB-E27D-4596-8A28-99501C830B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314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03865" y="2208309"/>
            <a:ext cx="6794177" cy="3866377"/>
          </a:xfrm>
          <a:prstGeom prst="rect">
            <a:avLst/>
          </a:prstGeom>
        </p:spPr>
      </p:pic>
      <p:sp>
        <p:nvSpPr>
          <p:cNvPr id="15" name="Callout: Down Arrow 14">
            <a:extLst>
              <a:ext uri="{FF2B5EF4-FFF2-40B4-BE49-F238E27FC236}">
                <a16:creationId xmlns:a16="http://schemas.microsoft.com/office/drawing/2014/main" id="{757153BB-2A1F-4DC3-AE9A-F7DBC684B580}"/>
              </a:ext>
            </a:extLst>
          </p:cNvPr>
          <p:cNvSpPr/>
          <p:nvPr/>
        </p:nvSpPr>
        <p:spPr>
          <a:xfrm>
            <a:off x="9958089" y="5638800"/>
            <a:ext cx="1572222" cy="762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Watch Full Video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635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599"/>
    </mc:Choice>
    <mc:Fallback xmlns="">
      <p:transition spd="slow" advTm="166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0528" objId="10"/>
        <p14:triggerEvt type="onClick" time="10528" objId="10"/>
        <p14:stopEvt time="165442" objId="10"/>
        <p14:playEvt time="165444" objId="10"/>
        <p14:stopEvt time="166599" objId="10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7300" y="1737360"/>
            <a:ext cx="9677400" cy="4302125"/>
          </a:xfrm>
        </p:spPr>
        <p:txBody>
          <a:bodyPr/>
          <a:lstStyle/>
          <a:p>
            <a:pPr>
              <a:buNone/>
            </a:pPr>
            <a:r>
              <a:rPr lang="en-US" dirty="0"/>
              <a:t>What increases the response (R) in this model?</a:t>
            </a:r>
            <a:endParaRPr lang="en-US" sz="3600" dirty="0"/>
          </a:p>
          <a:p>
            <a:pPr marL="382588" lvl="1" indent="-266700">
              <a:buFont typeface="Wingdings" panose="05000000000000000000" pitchFamily="2" charset="2"/>
              <a:buChar char="§"/>
            </a:pPr>
            <a:r>
              <a:rPr lang="en-US" i="1" dirty="0"/>
              <a:t>Salience or clarity of the stimulus</a:t>
            </a:r>
            <a:endParaRPr lang="en-US" sz="3200" dirty="0"/>
          </a:p>
          <a:p>
            <a:pPr marL="382588" lvl="1" indent="-266700">
              <a:buFont typeface="Wingdings" panose="05000000000000000000" pitchFamily="2" charset="2"/>
              <a:buChar char="§"/>
            </a:pPr>
            <a:r>
              <a:rPr lang="en-US" i="1" dirty="0"/>
              <a:t>Magnitude of reinforcer</a:t>
            </a:r>
            <a:endParaRPr lang="en-US" sz="3200" dirty="0"/>
          </a:p>
          <a:p>
            <a:pPr marL="382588" lvl="1" indent="-266700">
              <a:buFont typeface="Wingdings" panose="05000000000000000000" pitchFamily="2" charset="2"/>
              <a:buChar char="§"/>
            </a:pPr>
            <a:r>
              <a:rPr lang="en-US" i="1" dirty="0"/>
              <a:t>Time between response and reinforcement </a:t>
            </a:r>
          </a:p>
          <a:p>
            <a:pPr lvl="2"/>
            <a:r>
              <a:rPr lang="en-US" sz="2000" i="1" dirty="0"/>
              <a:t> </a:t>
            </a:r>
            <a:r>
              <a:rPr lang="en-US" i="1" dirty="0"/>
              <a:t>the shorter the better</a:t>
            </a:r>
            <a:endParaRPr lang="en-US" dirty="0"/>
          </a:p>
          <a:p>
            <a:pPr marL="382588" lvl="1" indent="-266700">
              <a:buFont typeface="Wingdings" panose="05000000000000000000" pitchFamily="2" charset="2"/>
              <a:buChar char="§"/>
            </a:pPr>
            <a:r>
              <a:rPr lang="en-US" i="1" dirty="0"/>
              <a:t>Schedule of reinforcement </a:t>
            </a:r>
          </a:p>
          <a:p>
            <a:pPr lvl="2"/>
            <a:r>
              <a:rPr lang="en-US" i="1" dirty="0"/>
              <a:t>partial </a:t>
            </a:r>
            <a:r>
              <a:rPr lang="en-US" i="1" dirty="0" err="1"/>
              <a:t>vs</a:t>
            </a:r>
            <a:r>
              <a:rPr lang="en-US" i="1" dirty="0"/>
              <a:t> fixed reinforcement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1C15E1-FFDF-4CFF-8FFA-D524740DC7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0" y="3888422"/>
            <a:ext cx="3535680" cy="236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9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249"/>
    </mc:Choice>
    <mc:Fallback xmlns="">
      <p:transition spd="slow" advTm="20024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5400" y="1828801"/>
            <a:ext cx="10591800" cy="4302125"/>
          </a:xfrm>
        </p:spPr>
        <p:txBody>
          <a:bodyPr/>
          <a:lstStyle/>
          <a:p>
            <a:pPr>
              <a:buNone/>
            </a:pPr>
            <a:r>
              <a:rPr lang="en-US" dirty="0"/>
              <a:t>What reduces the response </a:t>
            </a:r>
            <a:r>
              <a:rPr lang="en-US" sz="2800" dirty="0"/>
              <a:t>(causes extinction of the response)</a:t>
            </a:r>
            <a:r>
              <a:rPr lang="en-US" dirty="0"/>
              <a:t>?</a:t>
            </a:r>
            <a:endParaRPr lang="en-US" sz="3200" dirty="0"/>
          </a:p>
          <a:p>
            <a:pPr lvl="1"/>
            <a:r>
              <a:rPr lang="en-US" i="1" dirty="0"/>
              <a:t>Lack of reinforcement after response</a:t>
            </a:r>
            <a:endParaRPr lang="en-US" sz="3200" dirty="0"/>
          </a:p>
          <a:p>
            <a:pPr lvl="1"/>
            <a:r>
              <a:rPr lang="en-US" i="1" dirty="0"/>
              <a:t>Inconsistency between stimulus and </a:t>
            </a:r>
            <a:r>
              <a:rPr lang="en-US" i="1" dirty="0" err="1"/>
              <a:t>sesponse</a:t>
            </a:r>
            <a:endParaRPr lang="en-US" sz="2800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What does it mean to “shape” behavior or “put under stimulus control”?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71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390"/>
    </mc:Choice>
    <mc:Fallback xmlns="">
      <p:transition spd="slow" advTm="15639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28E4B-C14C-4109-9E01-42D0DB6C7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A09C31-0DCA-4EAB-8299-190349ACCEFF}"/>
              </a:ext>
            </a:extLst>
          </p:cNvPr>
          <p:cNvSpPr txBox="1"/>
          <p:nvPr/>
        </p:nvSpPr>
        <p:spPr>
          <a:xfrm>
            <a:off x="9186290" y="6432897"/>
            <a:ext cx="2747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https://youtu.be/D2FX9rviEhw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95D32D-B06D-46BE-B6C1-B281C0C6E3FF}"/>
              </a:ext>
            </a:extLst>
          </p:cNvPr>
          <p:cNvSpPr txBox="1"/>
          <p:nvPr/>
        </p:nvSpPr>
        <p:spPr>
          <a:xfrm>
            <a:off x="9202509" y="2474893"/>
            <a:ext cx="21995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Extreme </a:t>
            </a:r>
          </a:p>
          <a:p>
            <a:pPr algn="ctr"/>
            <a:r>
              <a:rPr lang="en-US" sz="2800" dirty="0"/>
              <a:t>Sheepherding</a:t>
            </a:r>
          </a:p>
        </p:txBody>
      </p:sp>
      <p:pic>
        <p:nvPicPr>
          <p:cNvPr id="8" name="Screen Recording 7">
            <a:hlinkClick r:id="" action="ppaction://media"/>
            <a:extLst>
              <a:ext uri="{FF2B5EF4-FFF2-40B4-BE49-F238E27FC236}">
                <a16:creationId xmlns:a16="http://schemas.microsoft.com/office/drawing/2014/main" id="{7F88B8E2-7E9E-4C84-BB63-065B7AB1F5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8085.94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7800" y="2057400"/>
            <a:ext cx="6962913" cy="3962400"/>
          </a:xfrm>
          <a:prstGeom prst="rect">
            <a:avLst/>
          </a:prstGeom>
        </p:spPr>
      </p:pic>
      <p:sp>
        <p:nvSpPr>
          <p:cNvPr id="9" name="Callout: Down Arrow 8">
            <a:extLst>
              <a:ext uri="{FF2B5EF4-FFF2-40B4-BE49-F238E27FC236}">
                <a16:creationId xmlns:a16="http://schemas.microsoft.com/office/drawing/2014/main" id="{63C6EE74-6431-4BC9-A8CE-CA6B4B3EEE22}"/>
              </a:ext>
            </a:extLst>
          </p:cNvPr>
          <p:cNvSpPr/>
          <p:nvPr/>
        </p:nvSpPr>
        <p:spPr>
          <a:xfrm>
            <a:off x="9958089" y="5638800"/>
            <a:ext cx="1572222" cy="762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Watch Full Video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043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768"/>
    </mc:Choice>
    <mc:Fallback xmlns="">
      <p:transition spd="slow" advTm="119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3329" objId="8"/>
        <p14:stopEvt time="118726" objId="8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Basic Learning Paradigms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542708"/>
              </p:ext>
            </p:extLst>
          </p:nvPr>
        </p:nvGraphicFramePr>
        <p:xfrm>
          <a:off x="1600200" y="2514600"/>
          <a:ext cx="8763000" cy="3200400"/>
        </p:xfrm>
        <a:graphic>
          <a:graphicData uri="http://schemas.openxmlformats.org/drawingml/2006/table">
            <a:tbl>
              <a:tblPr/>
              <a:tblGrid>
                <a:gridCol w="1528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6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8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43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endParaRPr lang="en-US" sz="24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Good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” Consequence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Bad”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Consequence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2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Add or Apply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="1" dirty="0">
                          <a:solidFill>
                            <a:srgbClr val="808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1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Behavior Increases</a:t>
                      </a:r>
                      <a:endParaRPr lang="en-U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(Positive Reinforcement)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Behavior Decreases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(Positive Punishment)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31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Remove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Behavior Decreases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(Negative Punishment)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="1" i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Behavior Increases</a:t>
                      </a:r>
                      <a:endParaRPr lang="en-US" sz="2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685800" algn="l"/>
                          <a:tab pos="-457200" algn="l"/>
                          <a:tab pos="0" algn="l"/>
                          <a:tab pos="228600" algn="l"/>
                          <a:tab pos="457200" algn="l"/>
                          <a:tab pos="6858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(Negative Reinforcement)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20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088"/>
    </mc:Choice>
    <mc:Fallback xmlns="">
      <p:transition spd="slow" advTm="12208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492" name="Picture 4" descr="BEHAVE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828800"/>
            <a:ext cx="3738034" cy="3683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FFDB67-F229-47A5-A4AB-BE092042C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 - </a:t>
            </a:r>
          </a:p>
        </p:txBody>
      </p:sp>
      <p:sp>
        <p:nvSpPr>
          <p:cNvPr id="959490" name="Rectangle 2"/>
          <p:cNvSpPr>
            <a:spLocks noGrp="1" noChangeArrowheads="1"/>
          </p:cNvSpPr>
          <p:nvPr>
            <p:ph idx="1"/>
          </p:nvPr>
        </p:nvSpPr>
        <p:spPr>
          <a:xfrm>
            <a:off x="1143000" y="2193560"/>
            <a:ext cx="10058400" cy="4402666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85000" lnSpcReduction="20000"/>
          </a:bodyPr>
          <a:lstStyle/>
          <a:p>
            <a:pPr algn="ctr"/>
            <a:endParaRPr lang="en-US" altLang="en-US" sz="60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altLang="en-US" sz="60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altLang="en-US" sz="60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altLang="en-US" sz="60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br>
              <a:rPr lang="en-US" altLang="en-US" sz="6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en-US" sz="7200" dirty="0">
                <a:solidFill>
                  <a:schemeClr val="accent1">
                    <a:lumMod val="50000"/>
                  </a:schemeClr>
                </a:solidFill>
              </a:rPr>
              <a:t>www.behave.net</a:t>
            </a:r>
          </a:p>
        </p:txBody>
      </p:sp>
    </p:spTree>
    <p:extLst>
      <p:ext uri="{BB962C8B-B14F-4D97-AF65-F5344CB8AC3E}">
        <p14:creationId xmlns:p14="http://schemas.microsoft.com/office/powerpoint/2010/main" val="240331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22"/>
    </mc:Choice>
    <mc:Fallback xmlns="">
      <p:transition spd="slow" advTm="27122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7.5|15|6.2|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36.7|28.2|32.2|2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8|34.4|8.5|11.7|5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36.1|7.7|122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5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3016</TotalTime>
  <Words>483</Words>
  <Application>Microsoft Office PowerPoint</Application>
  <PresentationFormat>Widescreen</PresentationFormat>
  <Paragraphs>125</Paragraphs>
  <Slides>17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Retrospect</vt:lpstr>
      <vt:lpstr>Grazing Animal Behavior</vt:lpstr>
      <vt:lpstr>Basis for Animal Behavior</vt:lpstr>
      <vt:lpstr>Inherited Abilities</vt:lpstr>
      <vt:lpstr>Inherited Behaviors - Instincts</vt:lpstr>
      <vt:lpstr>Inherited Behavior - Instincts</vt:lpstr>
      <vt:lpstr>Classical or Pavlovian Conditioning</vt:lpstr>
      <vt:lpstr>Classical or Pavlovian Conditioning</vt:lpstr>
      <vt:lpstr>Classical or Pavlovian Conditioning</vt:lpstr>
      <vt:lpstr>Classical or Pavlovian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Operant Conditioning</vt:lpstr>
      <vt:lpstr>4 Basic Learning Paradigms</vt:lpstr>
      <vt:lpstr>For More Information - 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Launchbaugh, Karen (klaunchb@uidaho.edu)</cp:lastModifiedBy>
  <cp:revision>216</cp:revision>
  <dcterms:created xsi:type="dcterms:W3CDTF">2007-07-05T17:17:36Z</dcterms:created>
  <dcterms:modified xsi:type="dcterms:W3CDTF">2019-02-23T18:56:33Z</dcterms:modified>
</cp:coreProperties>
</file>