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Lst>
  <p:notesMasterIdLst>
    <p:notesMasterId r:id="rId37"/>
  </p:notesMasterIdLst>
  <p:handoutMasterIdLst>
    <p:handoutMasterId r:id="rId38"/>
  </p:handoutMasterIdLst>
  <p:sldIdLst>
    <p:sldId id="303" r:id="rId2"/>
    <p:sldId id="305" r:id="rId3"/>
    <p:sldId id="306" r:id="rId4"/>
    <p:sldId id="307" r:id="rId5"/>
    <p:sldId id="308" r:id="rId6"/>
    <p:sldId id="309" r:id="rId7"/>
    <p:sldId id="310" r:id="rId8"/>
    <p:sldId id="311" r:id="rId9"/>
    <p:sldId id="312" r:id="rId10"/>
    <p:sldId id="313" r:id="rId11"/>
    <p:sldId id="314" r:id="rId12"/>
    <p:sldId id="315" r:id="rId13"/>
    <p:sldId id="316" r:id="rId14"/>
    <p:sldId id="317" r:id="rId15"/>
    <p:sldId id="318" r:id="rId16"/>
    <p:sldId id="319"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32" r:id="rId30"/>
    <p:sldId id="333" r:id="rId31"/>
    <p:sldId id="334" r:id="rId32"/>
    <p:sldId id="335" r:id="rId33"/>
    <p:sldId id="336" r:id="rId34"/>
    <p:sldId id="337" r:id="rId35"/>
    <p:sldId id="338" r:id="rId36"/>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20000"/>
    <a:srgbClr val="FFFFFF"/>
    <a:srgbClr val="D6D5CF"/>
    <a:srgbClr val="D6D5D0"/>
    <a:srgbClr val="E0DFD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3611" autoAdjust="0"/>
  </p:normalViewPr>
  <p:slideViewPr>
    <p:cSldViewPr>
      <p:cViewPr varScale="1">
        <p:scale>
          <a:sx n="67" d="100"/>
          <a:sy n="67" d="100"/>
        </p:scale>
        <p:origin x="66" y="444"/>
      </p:cViewPr>
      <p:guideLst>
        <p:guide orient="horz" pos="2160"/>
        <p:guide pos="3840"/>
      </p:guideLst>
    </p:cSldViewPr>
  </p:slideViewPr>
  <p:outlineViewPr>
    <p:cViewPr>
      <p:scale>
        <a:sx n="33" d="100"/>
        <a:sy n="33" d="100"/>
      </p:scale>
      <p:origin x="0" y="2772"/>
    </p:cViewPr>
  </p:outlineViewPr>
  <p:notesTextViewPr>
    <p:cViewPr>
      <p:scale>
        <a:sx n="100" d="100"/>
        <a:sy n="100" d="100"/>
      </p:scale>
      <p:origin x="0" y="0"/>
    </p:cViewPr>
  </p:notesTextViewPr>
  <p:notesViewPr>
    <p:cSldViewPr>
      <p:cViewPr varScale="1">
        <p:scale>
          <a:sx n="44" d="100"/>
          <a:sy n="44" d="100"/>
        </p:scale>
        <p:origin x="2232"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a:defRPr sz="1200">
                <a:latin typeface="Calibri" pitchFamily="34" charset="0"/>
              </a:defRPr>
            </a:lvl1pPr>
          </a:lstStyle>
          <a:p>
            <a:pPr>
              <a:defRPr/>
            </a:pPr>
            <a:endParaRPr lang="en-US"/>
          </a:p>
        </p:txBody>
      </p:sp>
      <p:sp>
        <p:nvSpPr>
          <p:cNvPr id="4" name="Footer Placeholder 3"/>
          <p:cNvSpPr>
            <a:spLocks noGrp="1"/>
          </p:cNvSpPr>
          <p:nvPr>
            <p:ph type="ftr" sz="quarter" idx="2"/>
          </p:nvPr>
        </p:nvSpPr>
        <p:spPr bwMode="auto">
          <a:xfrm>
            <a:off x="3429000" y="9120188"/>
            <a:ext cx="3886200"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a:defRPr sz="1200">
                <a:latin typeface="+mj-lt"/>
              </a:defRPr>
            </a:lvl1pPr>
          </a:lstStyle>
          <a:p>
            <a:pPr>
              <a:defRPr/>
            </a:pPr>
            <a:r>
              <a:rPr lang="en-US"/>
              <a:t>University of Idaho – Rangeland Ecology &amp; Mgmt.</a:t>
            </a:r>
          </a:p>
        </p:txBody>
      </p:sp>
    </p:spTree>
    <p:extLst>
      <p:ext uri="{BB962C8B-B14F-4D97-AF65-F5344CB8AC3E}">
        <p14:creationId xmlns:p14="http://schemas.microsoft.com/office/powerpoint/2010/main" val="39234708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defRPr>
            </a:lvl1pPr>
          </a:lstStyle>
          <a:p>
            <a:pPr>
              <a:defRPr/>
            </a:pPr>
            <a:r>
              <a:rPr lang="en-US"/>
              <a:t>Range Plants -- OBJ 2: PPT</a:t>
            </a:r>
          </a:p>
        </p:txBody>
      </p:sp>
      <p:sp>
        <p:nvSpPr>
          <p:cNvPr id="27651" name="Rectangle 3"/>
          <p:cNvSpPr>
            <a:spLocks noGrp="1" noChangeArrowheads="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defRPr>
            </a:lvl1pPr>
          </a:lstStyle>
          <a:p>
            <a:pPr>
              <a:defRPr/>
            </a:pPr>
            <a:fld id="{F033F5C4-E303-4F1C-8623-6E82D4B0F57D}" type="datetimeFigureOut">
              <a:rPr lang="en-US"/>
              <a:pPr>
                <a:defRPr/>
              </a:pPr>
              <a:t>3/28/2018</a:t>
            </a:fld>
            <a:endParaRPr lang="en-US"/>
          </a:p>
        </p:txBody>
      </p:sp>
      <p:sp>
        <p:nvSpPr>
          <p:cNvPr id="23556"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1" hangingPunct="1">
              <a:defRPr sz="1200">
                <a:latin typeface="Arial" charset="0"/>
              </a:defRPr>
            </a:lvl1pPr>
          </a:lstStyle>
          <a:p>
            <a:pPr>
              <a:defRPr/>
            </a:pPr>
            <a:fld id="{EDCCA46E-ED39-4506-AF98-E1CA741C4C66}" type="slidenum">
              <a:rPr lang="en-US"/>
              <a:pPr>
                <a:defRPr/>
              </a:pPr>
              <a:t>‹#›</a:t>
            </a:fld>
            <a:endParaRPr lang="en-US"/>
          </a:p>
        </p:txBody>
      </p:sp>
    </p:spTree>
    <p:extLst>
      <p:ext uri="{BB962C8B-B14F-4D97-AF65-F5344CB8AC3E}">
        <p14:creationId xmlns:p14="http://schemas.microsoft.com/office/powerpoint/2010/main" val="187079134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6102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Header Placeholder 1"/>
          <p:cNvSpPr>
            <a:spLocks noGrp="1"/>
          </p:cNvSpPr>
          <p:nvPr>
            <p:ph type="hdr" sz="quarter"/>
          </p:nvPr>
        </p:nvSpPr>
        <p:spPr bwMode="auto">
          <a:noFill/>
          <a:ln>
            <a:miter lim="800000"/>
            <a:headEnd/>
            <a:tailEnd/>
          </a:ln>
        </p:spPr>
        <p:txBody>
          <a:bodyPr/>
          <a:lstStyle/>
          <a:p>
            <a:r>
              <a:rPr lang="en-US"/>
              <a:t>Presentation</a:t>
            </a:r>
          </a:p>
        </p:txBody>
      </p:sp>
      <p:sp>
        <p:nvSpPr>
          <p:cNvPr id="64515" name="Slide Image Placeholder 1"/>
          <p:cNvSpPr>
            <a:spLocks noGrp="1" noRot="1" noChangeAspect="1" noTextEdit="1"/>
          </p:cNvSpPr>
          <p:nvPr>
            <p:ph type="sldImg"/>
          </p:nvPr>
        </p:nvSpPr>
        <p:spPr bwMode="auto">
          <a:noFill/>
          <a:ln>
            <a:solidFill>
              <a:srgbClr val="000000"/>
            </a:solidFill>
            <a:miter lim="800000"/>
            <a:headEnd/>
            <a:tailEnd/>
          </a:ln>
        </p:spPr>
      </p:sp>
      <p:sp>
        <p:nvSpPr>
          <p:cNvPr id="6451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Watersheds are nested systems and include smaller watersheds called </a:t>
            </a:r>
            <a:r>
              <a:rPr lang="en-US" b="1"/>
              <a:t>sub-watersheds</a:t>
            </a:r>
            <a:r>
              <a:rPr lang="en-US"/>
              <a:t>, and larger collections of watersheds called </a:t>
            </a:r>
            <a:r>
              <a:rPr lang="en-US" b="1"/>
              <a:t>sub-basins</a:t>
            </a:r>
            <a:r>
              <a:rPr lang="en-US"/>
              <a:t> and </a:t>
            </a:r>
            <a:r>
              <a:rPr lang="en-US" b="1"/>
              <a:t>river basins. </a:t>
            </a:r>
            <a:r>
              <a:rPr lang="en-US"/>
              <a:t>We can look at a watershed from any of these different scales, the smallest being the stream itself, all the way up to a scale as large as a river basin, which is simply a collection of many different watersheds. </a:t>
            </a:r>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445FDE-0CE8-487B-AEAE-5856A592AC32}" type="slidenum">
              <a:rPr lang="en-US"/>
              <a:pPr fontAlgn="base">
                <a:spcBef>
                  <a:spcPct val="0"/>
                </a:spcBef>
                <a:spcAft>
                  <a:spcPct val="0"/>
                </a:spcAft>
                <a:defRPr/>
              </a:pPr>
              <a:t>4</a:t>
            </a:fld>
            <a:endParaRPr lang="en-US"/>
          </a:p>
        </p:txBody>
      </p:sp>
    </p:spTree>
    <p:extLst>
      <p:ext uri="{BB962C8B-B14F-4D97-AF65-F5344CB8AC3E}">
        <p14:creationId xmlns:p14="http://schemas.microsoft.com/office/powerpoint/2010/main" val="3207299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0660" name="Header Placeholder 3"/>
          <p:cNvSpPr>
            <a:spLocks noGrp="1"/>
          </p:cNvSpPr>
          <p:nvPr>
            <p:ph type="hdr" sz="quarter"/>
          </p:nvPr>
        </p:nvSpPr>
        <p:spPr bwMode="auto">
          <a:noFill/>
          <a:ln>
            <a:miter lim="800000"/>
            <a:headEnd/>
            <a:tailEnd/>
          </a:ln>
        </p:spPr>
        <p:txBody>
          <a:bodyPr/>
          <a:lstStyle/>
          <a:p>
            <a:r>
              <a:rPr lang="en-US"/>
              <a:t>Presentation</a:t>
            </a:r>
          </a:p>
        </p:txBody>
      </p:sp>
      <p:sp>
        <p:nvSpPr>
          <p:cNvPr id="5" name="Slide Number Placeholder 4"/>
          <p:cNvSpPr>
            <a:spLocks noGrp="1"/>
          </p:cNvSpPr>
          <p:nvPr>
            <p:ph type="sldNum" sz="quarter" idx="5"/>
          </p:nvPr>
        </p:nvSpPr>
        <p:spPr/>
        <p:txBody>
          <a:bodyPr/>
          <a:lstStyle/>
          <a:p>
            <a:pPr>
              <a:defRPr/>
            </a:pPr>
            <a:fld id="{6E6E30B8-A322-4991-B2FC-236A7F033DFC}" type="slidenum">
              <a:rPr lang="en-US" smtClean="0"/>
              <a:pPr>
                <a:defRPr/>
              </a:pPr>
              <a:t>5</a:t>
            </a:fld>
            <a:endParaRPr lang="en-US"/>
          </a:p>
        </p:txBody>
      </p:sp>
    </p:spTree>
    <p:extLst>
      <p:ext uri="{BB962C8B-B14F-4D97-AF65-F5344CB8AC3E}">
        <p14:creationId xmlns:p14="http://schemas.microsoft.com/office/powerpoint/2010/main" val="2188666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71684" name="Header Placeholder 3"/>
          <p:cNvSpPr>
            <a:spLocks noGrp="1"/>
          </p:cNvSpPr>
          <p:nvPr>
            <p:ph type="hdr" sz="quarter"/>
          </p:nvPr>
        </p:nvSpPr>
        <p:spPr bwMode="auto">
          <a:noFill/>
          <a:ln>
            <a:miter lim="800000"/>
            <a:headEnd/>
            <a:tailEnd/>
          </a:ln>
        </p:spPr>
        <p:txBody>
          <a:bodyPr/>
          <a:lstStyle/>
          <a:p>
            <a:r>
              <a:rPr lang="en-US"/>
              <a:t>Presentation</a:t>
            </a:r>
          </a:p>
        </p:txBody>
      </p:sp>
      <p:sp>
        <p:nvSpPr>
          <p:cNvPr id="5" name="Slide Number Placeholder 4"/>
          <p:cNvSpPr>
            <a:spLocks noGrp="1"/>
          </p:cNvSpPr>
          <p:nvPr>
            <p:ph type="sldNum" sz="quarter" idx="5"/>
          </p:nvPr>
        </p:nvSpPr>
        <p:spPr/>
        <p:txBody>
          <a:bodyPr/>
          <a:lstStyle/>
          <a:p>
            <a:pPr>
              <a:defRPr/>
            </a:pPr>
            <a:fld id="{422EBD07-AAC0-40FC-BE41-7A11FEDA2E8E}" type="slidenum">
              <a:rPr lang="en-US" smtClean="0"/>
              <a:pPr>
                <a:defRPr/>
              </a:pPr>
              <a:t>6</a:t>
            </a:fld>
            <a:endParaRPr lang="en-US"/>
          </a:p>
        </p:txBody>
      </p:sp>
    </p:spTree>
    <p:extLst>
      <p:ext uri="{BB962C8B-B14F-4D97-AF65-F5344CB8AC3E}">
        <p14:creationId xmlns:p14="http://schemas.microsoft.com/office/powerpoint/2010/main" val="2486088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http://ojssandbox.library.arizona.edu/index.php/jrm/article/download/17178/15217</a:t>
            </a:r>
          </a:p>
        </p:txBody>
      </p:sp>
      <p:sp>
        <p:nvSpPr>
          <p:cNvPr id="4" name="Slide Number Placeholder 3"/>
          <p:cNvSpPr>
            <a:spLocks noGrp="1"/>
          </p:cNvSpPr>
          <p:nvPr>
            <p:ph type="sldNum" sz="quarter" idx="10"/>
          </p:nvPr>
        </p:nvSpPr>
        <p:spPr/>
        <p:txBody>
          <a:bodyPr/>
          <a:lstStyle/>
          <a:p>
            <a:pPr>
              <a:defRPr/>
            </a:pPr>
            <a:fld id="{6B600DCD-B1CE-45A2-9973-B7FA575060E3}" type="slidenum">
              <a:rPr lang="en-US" smtClean="0"/>
              <a:pPr>
                <a:defRPr/>
              </a:pPr>
              <a:t>14</a:t>
            </a:fld>
            <a:endParaRPr lang="en-US"/>
          </a:p>
        </p:txBody>
      </p:sp>
    </p:spTree>
    <p:extLst>
      <p:ext uri="{BB962C8B-B14F-4D97-AF65-F5344CB8AC3E}">
        <p14:creationId xmlns:p14="http://schemas.microsoft.com/office/powerpoint/2010/main" val="1788821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a:latin typeface="+mn-lt"/>
              </a:rPr>
              <a:t>� A decrease in cover reduces interception. Consequently, less kinetic energy is dissipated prior to striking the soil with the consequence that greater force per storm is applied to the soil tending to break aggregate bonds. �</a:t>
            </a:r>
          </a:p>
          <a:p>
            <a:r>
              <a:rPr lang="en-US" sz="1100" dirty="0">
                <a:latin typeface="+mn-lt"/>
              </a:rPr>
              <a:t>A decrease in above-ground biomass (standing crop and litter) results in less organic matter eventually being incorporated into the soil. Organic matter is an important factor in aggregate formation and stability. � </a:t>
            </a:r>
          </a:p>
          <a:p>
            <a:r>
              <a:rPr lang="en-US" sz="1100" dirty="0">
                <a:latin typeface="+mn-lt"/>
              </a:rPr>
              <a:t>A decrease in above-ground biomass is eventually mirrored by a decrease in root biomass. Grass roots create a network physically binding soil particles together. Furthermore, grass roots induce aggregate formation by exuding biochemical byproducts which bind soil particles and distribute organic matter throughout the soil profile.</a:t>
            </a:r>
          </a:p>
        </p:txBody>
      </p:sp>
      <p:sp>
        <p:nvSpPr>
          <p:cNvPr id="4" name="Slide Number Placeholder 3"/>
          <p:cNvSpPr>
            <a:spLocks noGrp="1"/>
          </p:cNvSpPr>
          <p:nvPr>
            <p:ph type="sldNum" sz="quarter" idx="10"/>
          </p:nvPr>
        </p:nvSpPr>
        <p:spPr/>
        <p:txBody>
          <a:bodyPr/>
          <a:lstStyle/>
          <a:p>
            <a:pPr>
              <a:defRPr/>
            </a:pPr>
            <a:fld id="{6B600DCD-B1CE-45A2-9973-B7FA575060E3}" type="slidenum">
              <a:rPr lang="en-US" smtClean="0"/>
              <a:pPr>
                <a:defRPr/>
              </a:pPr>
              <a:t>17</a:t>
            </a:fld>
            <a:endParaRPr lang="en-US"/>
          </a:p>
        </p:txBody>
      </p:sp>
    </p:spTree>
    <p:extLst>
      <p:ext uri="{BB962C8B-B14F-4D97-AF65-F5344CB8AC3E}">
        <p14:creationId xmlns:p14="http://schemas.microsoft.com/office/powerpoint/2010/main" val="202135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Fig. 1. Mean hydrographs for 60-minute simulated rainfalls on burned and non-burned plots (</a:t>
            </a:r>
            <a:r>
              <a:rPr lang="en-US" i="1" dirty="0"/>
              <a:t>n</a:t>
            </a:r>
            <a:r>
              <a:rPr lang="en-US" dirty="0"/>
              <a:t> = 8). Three non-burned plots yielded no runoff and the mean hydrograph for the five plots that did generate runoff is also shown (</a:t>
            </a:r>
            <a:r>
              <a:rPr lang="en-US" i="1" dirty="0"/>
              <a:t>n</a:t>
            </a:r>
            <a:r>
              <a:rPr lang="en-US" dirty="0"/>
              <a:t> = 5).</a:t>
            </a:r>
          </a:p>
        </p:txBody>
      </p:sp>
      <p:sp>
        <p:nvSpPr>
          <p:cNvPr id="4" name="Slide Number Placeholder 3"/>
          <p:cNvSpPr>
            <a:spLocks noGrp="1"/>
          </p:cNvSpPr>
          <p:nvPr>
            <p:ph type="sldNum" sz="quarter" idx="10"/>
          </p:nvPr>
        </p:nvSpPr>
        <p:spPr/>
        <p:txBody>
          <a:bodyPr/>
          <a:lstStyle/>
          <a:p>
            <a:pPr>
              <a:defRPr/>
            </a:pPr>
            <a:fld id="{6B600DCD-B1CE-45A2-9973-B7FA575060E3}" type="slidenum">
              <a:rPr lang="en-US" smtClean="0"/>
              <a:pPr>
                <a:defRPr/>
              </a:pPr>
              <a:t>18</a:t>
            </a:fld>
            <a:endParaRPr lang="en-US"/>
          </a:p>
        </p:txBody>
      </p:sp>
    </p:spTree>
    <p:extLst>
      <p:ext uri="{BB962C8B-B14F-4D97-AF65-F5344CB8AC3E}">
        <p14:creationId xmlns:p14="http://schemas.microsoft.com/office/powerpoint/2010/main" val="3779381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F8F21D1-0947-4BE8-85F5-2F805091A442}" type="datetimeFigureOut">
              <a:rPr lang="en-US" smtClean="0"/>
              <a:pPr>
                <a:defRPr/>
              </a:pPr>
              <a:t>3/28/2018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1D056B-1037-4F1A-AB51-BDC90BE10CE3}"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34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3/28/2018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3410939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975C9E5-E60D-41E1-B5FF-F57794DBE07E}" type="datetimeFigureOut">
              <a:rPr lang="en-US" smtClean="0"/>
              <a:pPr>
                <a:defRPr/>
              </a:pPr>
              <a:t>3/28/2018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F30180-3420-4B51-A8EC-A49E95337666}"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280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076E7BA-9C1F-4E3F-9FEA-A47A53D9E926}" type="datetimeFigureOut">
              <a:rPr lang="en-US" smtClean="0"/>
              <a:pPr>
                <a:defRPr/>
              </a:pPr>
              <a:t>3/28/2018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BCAE9B-49DE-46AC-985E-866C27A52231}" type="slidenum">
              <a:rPr lang="en-US" smtClean="0"/>
              <a:pPr>
                <a:defRPr/>
              </a:pPr>
              <a:t>‹#›</a:t>
            </a:fld>
            <a:endParaRPr lang="en-US"/>
          </a:p>
        </p:txBody>
      </p:sp>
    </p:spTree>
    <p:extLst>
      <p:ext uri="{BB962C8B-B14F-4D97-AF65-F5344CB8AC3E}">
        <p14:creationId xmlns:p14="http://schemas.microsoft.com/office/powerpoint/2010/main" val="3419583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471E58E-6FE6-4C67-8E33-F71B473A40B1}" type="datetimeFigureOut">
              <a:rPr lang="en-US" smtClean="0"/>
              <a:pPr>
                <a:defRPr/>
              </a:pPr>
              <a:t>3/28/2018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6646146-5CCF-49CC-9F48-89937A95EB0F}" type="slidenum">
              <a:rPr lang="en-US" smtClean="0"/>
              <a:pPr>
                <a:defRPr/>
              </a:pPr>
              <a:t>‹#›</a:t>
            </a:fld>
            <a:endParaRPr lang="en-US"/>
          </a:p>
        </p:txBody>
      </p:sp>
    </p:spTree>
    <p:extLst>
      <p:ext uri="{BB962C8B-B14F-4D97-AF65-F5344CB8AC3E}">
        <p14:creationId xmlns:p14="http://schemas.microsoft.com/office/powerpoint/2010/main" val="293347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DDAE140C-8AD8-4029-BAC0-A60C056E3CE3}" type="datetimeFigureOut">
              <a:rPr lang="en-US" smtClean="0"/>
              <a:pPr>
                <a:defRPr/>
              </a:pPr>
              <a:t>3/28/2018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C2F353-A6ED-42BD-AC29-AF83FCB83E27}" type="slidenum">
              <a:rPr lang="en-US" smtClean="0"/>
              <a:pPr>
                <a:defRPr/>
              </a:pPr>
              <a:t>‹#›</a:t>
            </a:fld>
            <a:endParaRPr lang="en-US"/>
          </a:p>
        </p:txBody>
      </p:sp>
    </p:spTree>
    <p:extLst>
      <p:ext uri="{BB962C8B-B14F-4D97-AF65-F5344CB8AC3E}">
        <p14:creationId xmlns:p14="http://schemas.microsoft.com/office/powerpoint/2010/main" val="134007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CC319ABF-4271-44DF-B9B1-4D89D533FC1E}" type="datetimeFigureOut">
              <a:rPr lang="en-US" smtClean="0"/>
              <a:pPr>
                <a:defRPr/>
              </a:pPr>
              <a:t>3/28/2018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D3BB422-FF28-407B-B628-51EC3C9F8F3C}" type="slidenum">
              <a:rPr lang="en-US" smtClean="0"/>
              <a:pPr>
                <a:defRPr/>
              </a:pPr>
              <a:t>‹#›</a:t>
            </a:fld>
            <a:endParaRPr lang="en-US"/>
          </a:p>
        </p:txBody>
      </p:sp>
    </p:spTree>
    <p:extLst>
      <p:ext uri="{BB962C8B-B14F-4D97-AF65-F5344CB8AC3E}">
        <p14:creationId xmlns:p14="http://schemas.microsoft.com/office/powerpoint/2010/main" val="3378154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CF39EE25-22CA-49B5-BC45-F23CAA1623BC}" type="datetimeFigureOut">
              <a:rPr lang="en-US" smtClean="0"/>
              <a:pPr>
                <a:defRPr/>
              </a:pPr>
              <a:t>3/28/2018</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54893B4-8B02-412F-A482-54FA5BC956E4}" type="slidenum">
              <a:rPr lang="en-US" smtClean="0"/>
              <a:pPr>
                <a:defRPr/>
              </a:pPr>
              <a:t>‹#›</a:t>
            </a:fld>
            <a:endParaRPr lang="en-US"/>
          </a:p>
        </p:txBody>
      </p:sp>
    </p:spTree>
    <p:extLst>
      <p:ext uri="{BB962C8B-B14F-4D97-AF65-F5344CB8AC3E}">
        <p14:creationId xmlns:p14="http://schemas.microsoft.com/office/powerpoint/2010/main" val="2796657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9DDD6-8873-436A-A8F4-33BFA3EBE9E7}" type="datetimeFigureOut">
              <a:rPr lang="en-US" smtClean="0"/>
              <a:pPr>
                <a:defRPr/>
              </a:pPr>
              <a:t>3/28/2018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C34622-9A57-4717-9358-41DC38CD90EC}" type="slidenum">
              <a:rPr lang="en-US" smtClean="0"/>
              <a:pPr>
                <a:defRPr/>
              </a:pPr>
              <a:t>‹#›</a:t>
            </a:fld>
            <a:endParaRPr lang="en-US"/>
          </a:p>
        </p:txBody>
      </p:sp>
    </p:spTree>
    <p:extLst>
      <p:ext uri="{BB962C8B-B14F-4D97-AF65-F5344CB8AC3E}">
        <p14:creationId xmlns:p14="http://schemas.microsoft.com/office/powerpoint/2010/main" val="35531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022E8CE-31A0-429C-8897-79B158AB0FAA}" type="datetimeFigureOut">
              <a:rPr lang="en-US" smtClean="0"/>
              <a:pPr>
                <a:defRPr/>
              </a:pPr>
              <a:t>3/28/2018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02BDA2-34C3-4AB2-A0BE-EEA6B180C96E}" type="slidenum">
              <a:rPr lang="en-US" smtClean="0"/>
              <a:pPr>
                <a:defRPr/>
              </a:pPr>
              <a:t>‹#›</a:t>
            </a:fld>
            <a:endParaRPr lang="en-US"/>
          </a:p>
        </p:txBody>
      </p:sp>
    </p:spTree>
    <p:extLst>
      <p:ext uri="{BB962C8B-B14F-4D97-AF65-F5344CB8AC3E}">
        <p14:creationId xmlns:p14="http://schemas.microsoft.com/office/powerpoint/2010/main" val="771474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AEB370F-7A17-49E2-B236-722C99DEBD79}" type="datetimeFigureOut">
              <a:rPr lang="en-US" smtClean="0"/>
              <a:pPr>
                <a:defRPr/>
              </a:pPr>
              <a:t>3/28/2018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6D87D7-FDDA-4202-B2A0-4E71212A3CDA}" type="slidenum">
              <a:rPr lang="en-US" smtClean="0"/>
              <a:pPr>
                <a:defRPr/>
              </a:pPr>
              <a:t>‹#›</a:t>
            </a:fld>
            <a:endParaRPr lang="en-US"/>
          </a:p>
        </p:txBody>
      </p:sp>
    </p:spTree>
    <p:extLst>
      <p:ext uri="{BB962C8B-B14F-4D97-AF65-F5344CB8AC3E}">
        <p14:creationId xmlns:p14="http://schemas.microsoft.com/office/powerpoint/2010/main" val="1620805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3/28/2018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437377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5021159C-C208-46BD-8791-F273A13995FA}" type="datetimeFigureOut">
              <a:rPr lang="en-US" smtClean="0"/>
              <a:pPr>
                <a:defRPr/>
              </a:pPr>
              <a:t>3/28/2018</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B6D0343-DD33-41EE-B82B-942E48030E74}" type="slidenum">
              <a:rPr lang="en-US" smtClean="0"/>
              <a:pPr>
                <a:defRPr/>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20053"/>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3969"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hyperlink" Target="http://water.usgs.gov/GIS/regions.html"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cnrit.tamu.edu/rlem/textbook/Chapter6.htm"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cnrit.tamu.edu/rlem/textbook/Chapter6.htm"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ga.water.usgs.gov/edu/watercyclesummary.html" TargetMode="External"/><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cnrit.tamu.edu/rlem/textbook/Chapter6.htm"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cnrit.tamu.edu/rlem/textbook/Chapter6.htm" TargetMode="External"/><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ormAutofit/>
          </a:bodyPr>
          <a:lstStyle/>
          <a:p>
            <a:r>
              <a:rPr lang="en-US" dirty="0"/>
              <a:t>Rangeland</a:t>
            </a:r>
            <a:r>
              <a:rPr lang="en-US" dirty="0">
                <a:cs typeface="Calibri Light"/>
              </a:rPr>
              <a:t> Watersheds</a:t>
            </a:r>
            <a:endParaRPr lang="en-US" dirty="0"/>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06046" y="4946080"/>
            <a:ext cx="5943600" cy="1371600"/>
          </a:xfrm>
          <a:prstGeom prst="rect">
            <a:avLst/>
          </a:prstGeom>
        </p:spPr>
      </p:pic>
      <p:pic>
        <p:nvPicPr>
          <p:cNvPr id="2" name="Picture 1">
            <a:extLst>
              <a:ext uri="{FF2B5EF4-FFF2-40B4-BE49-F238E27FC236}">
                <a16:creationId xmlns:a16="http://schemas.microsoft.com/office/drawing/2014/main" id="{B480F635-7DE3-432D-8EFF-68CD7A8665A6}"/>
              </a:ext>
            </a:extLst>
          </p:cNvPr>
          <p:cNvPicPr>
            <a:picLocks noChangeAspect="1"/>
          </p:cNvPicPr>
          <p:nvPr/>
        </p:nvPicPr>
        <p:blipFill>
          <a:blip r:embed="rId4"/>
          <a:stretch>
            <a:fillRect/>
          </a:stretch>
        </p:blipFill>
        <p:spPr>
          <a:xfrm>
            <a:off x="1422166" y="758952"/>
            <a:ext cx="2997434" cy="2036220"/>
          </a:xfrm>
          <a:prstGeom prst="rect">
            <a:avLst/>
          </a:prstGeom>
        </p:spPr>
      </p:pic>
      <p:sp>
        <p:nvSpPr>
          <p:cNvPr id="3" name="TextBox 2">
            <a:extLst>
              <a:ext uri="{FF2B5EF4-FFF2-40B4-BE49-F238E27FC236}">
                <a16:creationId xmlns:a16="http://schemas.microsoft.com/office/drawing/2014/main" id="{526A7111-424C-4C57-93C3-BEF82A532AC2}"/>
              </a:ext>
            </a:extLst>
          </p:cNvPr>
          <p:cNvSpPr txBox="1"/>
          <p:nvPr/>
        </p:nvSpPr>
        <p:spPr>
          <a:xfrm>
            <a:off x="3521597" y="2570202"/>
            <a:ext cx="898003" cy="230832"/>
          </a:xfrm>
          <a:prstGeom prst="rect">
            <a:avLst/>
          </a:prstGeom>
          <a:noFill/>
        </p:spPr>
        <p:txBody>
          <a:bodyPr wrap="none" rtlCol="0">
            <a:spAutoFit/>
          </a:bodyPr>
          <a:lstStyle/>
          <a:p>
            <a:r>
              <a:rPr lang="en-US" sz="900" dirty="0" err="1">
                <a:solidFill>
                  <a:schemeClr val="bg1"/>
                </a:solidFill>
              </a:rPr>
              <a:t>K.Launchbaugh</a:t>
            </a:r>
            <a:endParaRPr lang="en-US" sz="900" dirty="0">
              <a:solidFill>
                <a:schemeClr val="bg1"/>
              </a:solidFill>
            </a:endParaRPr>
          </a:p>
        </p:txBody>
      </p:sp>
      <p:pic>
        <p:nvPicPr>
          <p:cNvPr id="4" name="Picture 3">
            <a:extLst>
              <a:ext uri="{FF2B5EF4-FFF2-40B4-BE49-F238E27FC236}">
                <a16:creationId xmlns:a16="http://schemas.microsoft.com/office/drawing/2014/main" id="{AF4D681F-1E9F-4001-9DFB-2544FB8E0230}"/>
              </a:ext>
            </a:extLst>
          </p:cNvPr>
          <p:cNvPicPr>
            <a:picLocks noChangeAspect="1"/>
          </p:cNvPicPr>
          <p:nvPr/>
        </p:nvPicPr>
        <p:blipFill>
          <a:blip r:embed="rId5"/>
          <a:stretch>
            <a:fillRect/>
          </a:stretch>
        </p:blipFill>
        <p:spPr>
          <a:xfrm>
            <a:off x="4744486" y="758952"/>
            <a:ext cx="2951714" cy="2036219"/>
          </a:xfrm>
          <a:prstGeom prst="rect">
            <a:avLst/>
          </a:prstGeom>
        </p:spPr>
      </p:pic>
      <p:sp>
        <p:nvSpPr>
          <p:cNvPr id="5" name="TextBox 4">
            <a:extLst>
              <a:ext uri="{FF2B5EF4-FFF2-40B4-BE49-F238E27FC236}">
                <a16:creationId xmlns:a16="http://schemas.microsoft.com/office/drawing/2014/main" id="{001D15C1-5698-4B1C-A3B6-A3888DFDB6BA}"/>
              </a:ext>
            </a:extLst>
          </p:cNvPr>
          <p:cNvSpPr txBox="1"/>
          <p:nvPr/>
        </p:nvSpPr>
        <p:spPr>
          <a:xfrm>
            <a:off x="4934374" y="2542032"/>
            <a:ext cx="898003" cy="230832"/>
          </a:xfrm>
          <a:prstGeom prst="rect">
            <a:avLst/>
          </a:prstGeom>
          <a:noFill/>
        </p:spPr>
        <p:txBody>
          <a:bodyPr wrap="none" rtlCol="0">
            <a:spAutoFit/>
          </a:bodyPr>
          <a:lstStyle/>
          <a:p>
            <a:r>
              <a:rPr lang="en-US" sz="900" dirty="0" err="1">
                <a:solidFill>
                  <a:schemeClr val="bg1"/>
                </a:solidFill>
              </a:rPr>
              <a:t>K.Launchbaugh</a:t>
            </a:r>
            <a:endParaRPr lang="en-US" sz="900" dirty="0">
              <a:solidFill>
                <a:schemeClr val="bg1"/>
              </a:solidFill>
            </a:endParaRPr>
          </a:p>
        </p:txBody>
      </p:sp>
      <p:pic>
        <p:nvPicPr>
          <p:cNvPr id="6" name="Picture 5">
            <a:extLst>
              <a:ext uri="{FF2B5EF4-FFF2-40B4-BE49-F238E27FC236}">
                <a16:creationId xmlns:a16="http://schemas.microsoft.com/office/drawing/2014/main" id="{9F6C2F5B-916F-44C1-9FF6-A21F72F903CA}"/>
              </a:ext>
            </a:extLst>
          </p:cNvPr>
          <p:cNvPicPr>
            <a:picLocks noChangeAspect="1"/>
          </p:cNvPicPr>
          <p:nvPr/>
        </p:nvPicPr>
        <p:blipFill>
          <a:blip r:embed="rId6"/>
          <a:stretch>
            <a:fillRect/>
          </a:stretch>
        </p:blipFill>
        <p:spPr>
          <a:xfrm>
            <a:off x="8021086" y="758952"/>
            <a:ext cx="2875514" cy="2013911"/>
          </a:xfrm>
          <a:prstGeom prst="rect">
            <a:avLst/>
          </a:prstGeom>
        </p:spPr>
      </p:pic>
      <p:sp>
        <p:nvSpPr>
          <p:cNvPr id="7" name="TextBox 6">
            <a:extLst>
              <a:ext uri="{FF2B5EF4-FFF2-40B4-BE49-F238E27FC236}">
                <a16:creationId xmlns:a16="http://schemas.microsoft.com/office/drawing/2014/main" id="{9351886C-179E-48D4-B95B-A6F67CA3EC5F}"/>
              </a:ext>
            </a:extLst>
          </p:cNvPr>
          <p:cNvSpPr txBox="1"/>
          <p:nvPr/>
        </p:nvSpPr>
        <p:spPr>
          <a:xfrm>
            <a:off x="10003407" y="2540893"/>
            <a:ext cx="893193" cy="230832"/>
          </a:xfrm>
          <a:prstGeom prst="rect">
            <a:avLst/>
          </a:prstGeom>
          <a:noFill/>
        </p:spPr>
        <p:txBody>
          <a:bodyPr wrap="none" rtlCol="0">
            <a:spAutoFit/>
          </a:bodyPr>
          <a:lstStyle/>
          <a:p>
            <a:r>
              <a:rPr lang="en-US" sz="900" dirty="0" err="1">
                <a:solidFill>
                  <a:schemeClr val="bg1"/>
                </a:solidFill>
              </a:rPr>
              <a:t>Edwham</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2502124459"/>
      </p:ext>
    </p:extLst>
  </p:cSld>
  <p:clrMapOvr>
    <a:masterClrMapping/>
  </p:clrMapOvr>
  <p:transition/>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Watershed?</a:t>
            </a:r>
          </a:p>
        </p:txBody>
      </p:sp>
      <p:pic>
        <p:nvPicPr>
          <p:cNvPr id="4" name="Content Placeholder 3" descr="Picture1.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133600" y="1760806"/>
            <a:ext cx="6920242" cy="4267201"/>
          </a:xfrm>
        </p:spPr>
      </p:pic>
      <p:sp>
        <p:nvSpPr>
          <p:cNvPr id="3" name="TextBox 2">
            <a:extLst>
              <a:ext uri="{FF2B5EF4-FFF2-40B4-BE49-F238E27FC236}">
                <a16:creationId xmlns:a16="http://schemas.microsoft.com/office/drawing/2014/main" id="{69B3590D-6989-4BA8-A01E-55848BEC2139}"/>
              </a:ext>
            </a:extLst>
          </p:cNvPr>
          <p:cNvSpPr txBox="1"/>
          <p:nvPr/>
        </p:nvSpPr>
        <p:spPr>
          <a:xfrm>
            <a:off x="7513036" y="5797175"/>
            <a:ext cx="1540806" cy="230832"/>
          </a:xfrm>
          <a:prstGeom prst="rect">
            <a:avLst/>
          </a:prstGeom>
          <a:noFill/>
        </p:spPr>
        <p:txBody>
          <a:bodyPr wrap="none" rtlCol="0">
            <a:spAutoFit/>
          </a:bodyPr>
          <a:lstStyle/>
          <a:p>
            <a:r>
              <a:rPr lang="en-US" sz="900" dirty="0"/>
              <a:t>http://www.wbtownship.org</a:t>
            </a:r>
          </a:p>
        </p:txBody>
      </p:sp>
    </p:spTree>
    <p:extLst>
      <p:ext uri="{BB962C8B-B14F-4D97-AF65-F5344CB8AC3E}">
        <p14:creationId xmlns:p14="http://schemas.microsoft.com/office/powerpoint/2010/main" val="28799217"/>
      </p:ext>
    </p:extLst>
  </p:cSld>
  <p:clrMapOvr>
    <a:masterClrMapping/>
  </p:clrMapOvr>
  <p:transition advClick="0" advTm="192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Watershed?</a:t>
            </a:r>
          </a:p>
        </p:txBody>
      </p:sp>
      <p:sp>
        <p:nvSpPr>
          <p:cNvPr id="5" name="Content Placeholder 4"/>
          <p:cNvSpPr>
            <a:spLocks noGrp="1"/>
          </p:cNvSpPr>
          <p:nvPr>
            <p:ph idx="1"/>
          </p:nvPr>
        </p:nvSpPr>
        <p:spPr>
          <a:xfrm>
            <a:off x="457200" y="1152841"/>
            <a:ext cx="9982200" cy="4525963"/>
          </a:xfrm>
        </p:spPr>
        <p:txBody>
          <a:bodyPr/>
          <a:lstStyle/>
          <a:p>
            <a:endParaRPr lang="en-US" dirty="0"/>
          </a:p>
          <a:p>
            <a:endParaRPr lang="en-US" dirty="0"/>
          </a:p>
          <a:p>
            <a:pPr>
              <a:buFont typeface="Wingdings" panose="05000000000000000000" pitchFamily="2" charset="2"/>
              <a:buChar char="§"/>
            </a:pPr>
            <a:endParaRPr lang="en-US" dirty="0"/>
          </a:p>
          <a:p>
            <a:pPr>
              <a:buFont typeface="Wingdings" panose="05000000000000000000" pitchFamily="2" charset="2"/>
              <a:buChar char="§"/>
            </a:pPr>
            <a:r>
              <a:rPr lang="en-US" dirty="0"/>
              <a:t> A surface water designation</a:t>
            </a:r>
          </a:p>
          <a:p>
            <a:pPr>
              <a:buFont typeface="Wingdings" panose="05000000000000000000" pitchFamily="2" charset="2"/>
              <a:buChar char="§"/>
            </a:pPr>
            <a:r>
              <a:rPr lang="en-US" dirty="0"/>
              <a:t>The area that flows into a distinct drainage </a:t>
            </a:r>
          </a:p>
          <a:p>
            <a:pPr marL="600075" lvl="1" indent="-273050"/>
            <a:r>
              <a:rPr lang="en-US" sz="2000" dirty="0"/>
              <a:t> stream, river, creek, pond</a:t>
            </a:r>
          </a:p>
          <a:p>
            <a:pPr>
              <a:buFont typeface="Wingdings" panose="05000000000000000000" pitchFamily="2" charset="2"/>
              <a:buChar char="§"/>
            </a:pPr>
            <a:r>
              <a:rPr lang="en-US" dirty="0"/>
              <a:t>Separated from other watershed by ridge-top boundaries</a:t>
            </a:r>
          </a:p>
          <a:p>
            <a:pPr marL="600075" lvl="1" indent="-273050"/>
            <a:r>
              <a:rPr lang="en-US" sz="2000" dirty="0"/>
              <a:t>divides</a:t>
            </a:r>
          </a:p>
        </p:txBody>
      </p:sp>
      <p:sp>
        <p:nvSpPr>
          <p:cNvPr id="7" name="TextBox 6"/>
          <p:cNvSpPr txBox="1"/>
          <p:nvPr/>
        </p:nvSpPr>
        <p:spPr>
          <a:xfrm rot="20709652">
            <a:off x="6600316" y="1837246"/>
            <a:ext cx="1219623" cy="369332"/>
          </a:xfrm>
          <a:prstGeom prst="rect">
            <a:avLst/>
          </a:prstGeom>
          <a:noFill/>
        </p:spPr>
        <p:txBody>
          <a:bodyPr wrap="square">
            <a:spAutoFit/>
          </a:bodyPr>
          <a:lstStyle/>
          <a:p>
            <a:pPr algn="ctr">
              <a:defRPr/>
            </a:pPr>
            <a:r>
              <a:rPr lang="en-US" b="1" i="1" dirty="0">
                <a:solidFill>
                  <a:srgbClr val="D7EFAD"/>
                </a:solidFill>
                <a:effectLst>
                  <a:outerShdw blurRad="38100" dist="38100" dir="2700000" algn="tl">
                    <a:srgbClr val="000000">
                      <a:alpha val="43137"/>
                    </a:srgbClr>
                  </a:outerShdw>
                </a:effectLst>
              </a:rPr>
              <a:t>DIVIDE</a:t>
            </a:r>
          </a:p>
        </p:txBody>
      </p:sp>
      <p:sp>
        <p:nvSpPr>
          <p:cNvPr id="8" name="TextBox 7"/>
          <p:cNvSpPr txBox="1"/>
          <p:nvPr/>
        </p:nvSpPr>
        <p:spPr>
          <a:xfrm rot="725758">
            <a:off x="11234073" y="1808850"/>
            <a:ext cx="1295400" cy="369332"/>
          </a:xfrm>
          <a:prstGeom prst="rect">
            <a:avLst/>
          </a:prstGeom>
          <a:noFill/>
        </p:spPr>
        <p:txBody>
          <a:bodyPr>
            <a:spAutoFit/>
          </a:bodyPr>
          <a:lstStyle/>
          <a:p>
            <a:pPr>
              <a:defRPr/>
            </a:pPr>
            <a:r>
              <a:rPr lang="en-US" b="1" i="1" dirty="0">
                <a:solidFill>
                  <a:srgbClr val="D7EFAD"/>
                </a:solidFill>
                <a:effectLst>
                  <a:outerShdw blurRad="38100" dist="38100" dir="2700000" algn="tl">
                    <a:srgbClr val="000000">
                      <a:alpha val="43137"/>
                    </a:srgbClr>
                  </a:outerShdw>
                </a:effectLst>
              </a:rPr>
              <a:t>DIVIDE</a:t>
            </a:r>
            <a:endParaRPr lang="en-US" sz="2600" b="1" i="1" dirty="0">
              <a:solidFill>
                <a:srgbClr val="D7EFAD"/>
              </a:solidFill>
              <a:effectLst>
                <a:outerShdw blurRad="38100" dist="38100" dir="2700000" algn="tl">
                  <a:srgbClr val="000000">
                    <a:alpha val="43137"/>
                  </a:srgbClr>
                </a:outerShdw>
              </a:effectLst>
            </a:endParaRPr>
          </a:p>
        </p:txBody>
      </p:sp>
      <p:sp>
        <p:nvSpPr>
          <p:cNvPr id="9" name="Down Arrow 8"/>
          <p:cNvSpPr/>
          <p:nvPr/>
        </p:nvSpPr>
        <p:spPr>
          <a:xfrm rot="20749931">
            <a:off x="7293522" y="2187668"/>
            <a:ext cx="266264" cy="714516"/>
          </a:xfrm>
          <a:prstGeom prst="downArrow">
            <a:avLst/>
          </a:prstGeom>
          <a:solidFill>
            <a:srgbClr val="0982AD"/>
          </a:solidFill>
          <a:ln w="9525">
            <a:solidFill>
              <a:srgbClr val="F9F7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solidFill>
                <a:srgbClr val="D7EFAD"/>
              </a:solidFill>
            </a:endParaRPr>
          </a:p>
        </p:txBody>
      </p:sp>
      <p:sp>
        <p:nvSpPr>
          <p:cNvPr id="10" name="Down Arrow 9"/>
          <p:cNvSpPr/>
          <p:nvPr/>
        </p:nvSpPr>
        <p:spPr>
          <a:xfrm rot="1570183">
            <a:off x="11405973" y="2107810"/>
            <a:ext cx="276807" cy="766010"/>
          </a:xfrm>
          <a:prstGeom prst="downArrow">
            <a:avLst/>
          </a:prstGeom>
          <a:solidFill>
            <a:srgbClr val="0982AD"/>
          </a:solidFill>
          <a:ln w="9525">
            <a:solidFill>
              <a:srgbClr val="F9F7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D7EFAD"/>
              </a:solidFill>
            </a:endParaRPr>
          </a:p>
        </p:txBody>
      </p:sp>
      <p:pic>
        <p:nvPicPr>
          <p:cNvPr id="3" name="Picture 2">
            <a:extLst>
              <a:ext uri="{FF2B5EF4-FFF2-40B4-BE49-F238E27FC236}">
                <a16:creationId xmlns:a16="http://schemas.microsoft.com/office/drawing/2014/main" id="{CD9696F8-0650-4501-8386-C5BC7D85C4E7}"/>
              </a:ext>
            </a:extLst>
          </p:cNvPr>
          <p:cNvPicPr>
            <a:picLocks noChangeAspect="1"/>
          </p:cNvPicPr>
          <p:nvPr/>
        </p:nvPicPr>
        <p:blipFill>
          <a:blip r:embed="rId2"/>
          <a:stretch>
            <a:fillRect/>
          </a:stretch>
        </p:blipFill>
        <p:spPr>
          <a:xfrm>
            <a:off x="6705600" y="2895600"/>
            <a:ext cx="5486400" cy="3213154"/>
          </a:xfrm>
          <a:prstGeom prst="rect">
            <a:avLst/>
          </a:prstGeom>
        </p:spPr>
      </p:pic>
    </p:spTree>
    <p:extLst>
      <p:ext uri="{BB962C8B-B14F-4D97-AF65-F5344CB8AC3E}">
        <p14:creationId xmlns:p14="http://schemas.microsoft.com/office/powerpoint/2010/main" val="1399095542"/>
      </p:ext>
    </p:extLst>
  </p:cSld>
  <p:clrMapOvr>
    <a:masterClrMapping/>
  </p:clrMapOvr>
  <p:transition advClick="0" advTm="3156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7" descr="watrshed_with subwatershed label.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9600" y="1878330"/>
            <a:ext cx="5257800" cy="394335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2025444" y="341671"/>
            <a:ext cx="2840294" cy="584200"/>
          </a:xfrm>
          <a:prstGeom prst="rect">
            <a:avLst/>
          </a:prstGeom>
          <a:noFill/>
        </p:spPr>
        <p:txBody>
          <a:bodyPr wrap="square">
            <a:spAutoFit/>
          </a:bodyPr>
          <a:lstStyle/>
          <a:p>
            <a:pPr>
              <a:defRPr/>
            </a:pPr>
            <a:r>
              <a:rPr lang="en-US" sz="3200" b="1" dirty="0">
                <a:solidFill>
                  <a:schemeClr val="accent1">
                    <a:lumMod val="50000"/>
                  </a:schemeClr>
                </a:solidFill>
                <a:latin typeface="+mj-lt"/>
              </a:rPr>
              <a:t>WATERSHED</a:t>
            </a:r>
          </a:p>
        </p:txBody>
      </p:sp>
      <p:sp>
        <p:nvSpPr>
          <p:cNvPr id="17" name="Down Arrow 16"/>
          <p:cNvSpPr/>
          <p:nvPr/>
        </p:nvSpPr>
        <p:spPr>
          <a:xfrm rot="14932915">
            <a:off x="5857566" y="1802396"/>
            <a:ext cx="569173" cy="1968428"/>
          </a:xfrm>
          <a:prstGeom prst="downArrow">
            <a:avLst/>
          </a:prstGeom>
          <a:solidFill>
            <a:schemeClr val="tx1">
              <a:alpha val="50000"/>
            </a:schemeClr>
          </a:solidFill>
          <a:ln>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485" name="Picture 8" descr="watershedbasinillustra_test.jpg"/>
          <p:cNvPicPr>
            <a:picLocks noChangeAspect="1"/>
          </p:cNvPicPr>
          <p:nvPr/>
        </p:nvPicPr>
        <p:blipFill>
          <a:blip r:embed="rId4" cstate="print">
            <a:clrChange>
              <a:clrFrom>
                <a:srgbClr val="021780"/>
              </a:clrFrom>
              <a:clrTo>
                <a:srgbClr val="021780">
                  <a:alpha val="0"/>
                </a:srgbClr>
              </a:clrTo>
            </a:clrChange>
            <a:extLst>
              <a:ext uri="{28A0092B-C50C-407E-A947-70E740481C1C}">
                <a14:useLocalDpi xmlns:a14="http://schemas.microsoft.com/office/drawing/2010/main"/>
              </a:ext>
            </a:extLst>
          </a:blip>
          <a:srcRect/>
          <a:stretch>
            <a:fillRect/>
          </a:stretch>
        </p:blipFill>
        <p:spPr bwMode="auto">
          <a:xfrm>
            <a:off x="6919914" y="868680"/>
            <a:ext cx="3748087" cy="4953000"/>
          </a:xfrm>
          <a:prstGeom prst="rect">
            <a:avLst/>
          </a:prstGeom>
          <a:noFill/>
          <a:ln w="9525">
            <a:noFill/>
            <a:miter lim="800000"/>
            <a:headEnd/>
            <a:tailEnd/>
          </a:ln>
        </p:spPr>
      </p:pic>
      <p:sp>
        <p:nvSpPr>
          <p:cNvPr id="2" name="Rectangle 1">
            <a:extLst>
              <a:ext uri="{FF2B5EF4-FFF2-40B4-BE49-F238E27FC236}">
                <a16:creationId xmlns:a16="http://schemas.microsoft.com/office/drawing/2014/main" id="{324E1B00-9BFA-4D6B-8BA6-F2B5FE57BCB6}"/>
              </a:ext>
            </a:extLst>
          </p:cNvPr>
          <p:cNvSpPr/>
          <p:nvPr/>
        </p:nvSpPr>
        <p:spPr>
          <a:xfrm>
            <a:off x="4385870" y="5590848"/>
            <a:ext cx="1540806" cy="230832"/>
          </a:xfrm>
          <a:prstGeom prst="rect">
            <a:avLst/>
          </a:prstGeom>
        </p:spPr>
        <p:txBody>
          <a:bodyPr wrap="none">
            <a:spAutoFit/>
          </a:bodyPr>
          <a:lstStyle/>
          <a:p>
            <a:r>
              <a:rPr lang="en-US" sz="900" dirty="0"/>
              <a:t>http://www.wbtownship.org</a:t>
            </a:r>
          </a:p>
        </p:txBody>
      </p:sp>
    </p:spTree>
    <p:extLst>
      <p:ext uri="{BB962C8B-B14F-4D97-AF65-F5344CB8AC3E}">
        <p14:creationId xmlns:p14="http://schemas.microsoft.com/office/powerpoint/2010/main" val="2423014799"/>
      </p:ext>
    </p:extLst>
  </p:cSld>
  <p:clrMapOvr>
    <a:masterClrMapping/>
  </p:clrMapOvr>
  <p:transition advClick="0" advTm="2976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95168" y="265471"/>
            <a:ext cx="7460226" cy="1143000"/>
          </a:xfrm>
        </p:spPr>
        <p:txBody>
          <a:bodyPr/>
          <a:lstStyle/>
          <a:p>
            <a:pPr>
              <a:defRPr/>
            </a:pPr>
            <a:r>
              <a:rPr lang="en-US" dirty="0"/>
              <a:t>Major Watersheds</a:t>
            </a:r>
          </a:p>
        </p:txBody>
      </p:sp>
      <p:sp>
        <p:nvSpPr>
          <p:cNvPr id="26627" name="TextBox 3"/>
          <p:cNvSpPr txBox="1">
            <a:spLocks noChangeArrowheads="1"/>
          </p:cNvSpPr>
          <p:nvPr/>
        </p:nvSpPr>
        <p:spPr bwMode="auto">
          <a:xfrm>
            <a:off x="6646606" y="453760"/>
            <a:ext cx="3778250" cy="862013"/>
          </a:xfrm>
          <a:prstGeom prst="rect">
            <a:avLst/>
          </a:prstGeom>
          <a:noFill/>
          <a:ln w="9525">
            <a:noFill/>
            <a:miter lim="800000"/>
            <a:headEnd/>
            <a:tailEnd/>
          </a:ln>
        </p:spPr>
        <p:txBody>
          <a:bodyPr>
            <a:spAutoFit/>
          </a:bodyPr>
          <a:lstStyle/>
          <a:p>
            <a:r>
              <a:rPr lang="en-US" sz="3200" dirty="0"/>
              <a:t>HUC Watersheds:</a:t>
            </a:r>
          </a:p>
          <a:p>
            <a:r>
              <a:rPr lang="en-US" b="1" i="1" dirty="0"/>
              <a:t>H</a:t>
            </a:r>
            <a:r>
              <a:rPr lang="en-US" i="1" dirty="0"/>
              <a:t>ydrologic </a:t>
            </a:r>
            <a:r>
              <a:rPr lang="en-US" b="1" i="1" dirty="0"/>
              <a:t>U</a:t>
            </a:r>
            <a:r>
              <a:rPr lang="en-US" i="1" dirty="0"/>
              <a:t>nit </a:t>
            </a:r>
            <a:r>
              <a:rPr lang="en-US" b="1" i="1" dirty="0"/>
              <a:t>C</a:t>
            </a:r>
            <a:r>
              <a:rPr lang="en-US" i="1" dirty="0"/>
              <a:t>odes</a:t>
            </a:r>
          </a:p>
        </p:txBody>
      </p:sp>
      <p:pic>
        <p:nvPicPr>
          <p:cNvPr id="26628" name="Picture 6"/>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233102" y="1661160"/>
            <a:ext cx="3052245" cy="4610838"/>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1895168" y="1828800"/>
            <a:ext cx="4667250" cy="2800350"/>
          </a:xfrm>
          <a:prstGeom prst="rect">
            <a:avLst/>
          </a:prstGeom>
          <a:noFill/>
          <a:ln w="9525">
            <a:noFill/>
            <a:miter lim="800000"/>
            <a:headEnd/>
            <a:tailEnd/>
          </a:ln>
        </p:spPr>
      </p:pic>
      <p:sp>
        <p:nvSpPr>
          <p:cNvPr id="6" name="TextBox 5"/>
          <p:cNvSpPr txBox="1"/>
          <p:nvPr/>
        </p:nvSpPr>
        <p:spPr>
          <a:xfrm>
            <a:off x="2133600" y="4680147"/>
            <a:ext cx="3865802" cy="369332"/>
          </a:xfrm>
          <a:prstGeom prst="rect">
            <a:avLst/>
          </a:prstGeom>
          <a:noFill/>
        </p:spPr>
        <p:txBody>
          <a:bodyPr wrap="none" rtlCol="0">
            <a:spAutoFit/>
          </a:bodyPr>
          <a:lstStyle/>
          <a:p>
            <a:r>
              <a:rPr lang="en-US" dirty="0">
                <a:hlinkClick r:id="rId5"/>
              </a:rPr>
              <a:t>http://water.usgs.gov/GIS/regions.html</a:t>
            </a:r>
            <a:endParaRPr lang="en-US" dirty="0"/>
          </a:p>
        </p:txBody>
      </p:sp>
    </p:spTree>
    <p:extLst>
      <p:ext uri="{BB962C8B-B14F-4D97-AF65-F5344CB8AC3E}">
        <p14:creationId xmlns:p14="http://schemas.microsoft.com/office/powerpoint/2010/main" val="2585335271"/>
      </p:ext>
    </p:extLst>
  </p:cSld>
  <p:clrMapOvr>
    <a:masterClrMapping/>
  </p:clrMapOvr>
  <p:transition advClick="0" advTm="6415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669460" y="1059444"/>
            <a:ext cx="7018116" cy="5075885"/>
          </a:xfrm>
          <a:prstGeom prst="rect">
            <a:avLst/>
          </a:prstGeom>
          <a:noFill/>
          <a:ln w="9525">
            <a:noFill/>
            <a:miter lim="800000"/>
            <a:headEnd/>
            <a:tailEnd/>
          </a:ln>
        </p:spPr>
      </p:pic>
      <p:sp>
        <p:nvSpPr>
          <p:cNvPr id="4" name="Title 3"/>
          <p:cNvSpPr>
            <a:spLocks noGrp="1"/>
          </p:cNvSpPr>
          <p:nvPr>
            <p:ph type="title"/>
          </p:nvPr>
        </p:nvSpPr>
        <p:spPr>
          <a:xfrm>
            <a:off x="1848466" y="233570"/>
            <a:ext cx="8819535" cy="1139825"/>
          </a:xfrm>
        </p:spPr>
        <p:txBody>
          <a:bodyPr>
            <a:normAutofit fontScale="90000"/>
          </a:bodyPr>
          <a:lstStyle/>
          <a:p>
            <a:r>
              <a:rPr lang="en-US" dirty="0"/>
              <a:t>Reynolds Creek Experimental Watershed</a:t>
            </a:r>
          </a:p>
        </p:txBody>
      </p:sp>
      <p:sp>
        <p:nvSpPr>
          <p:cNvPr id="2" name="TextBox 1">
            <a:extLst>
              <a:ext uri="{FF2B5EF4-FFF2-40B4-BE49-F238E27FC236}">
                <a16:creationId xmlns:a16="http://schemas.microsoft.com/office/drawing/2014/main" id="{561262A3-E996-48E6-AD11-9C7E6BF0EAB6}"/>
              </a:ext>
            </a:extLst>
          </p:cNvPr>
          <p:cNvSpPr txBox="1"/>
          <p:nvPr/>
        </p:nvSpPr>
        <p:spPr>
          <a:xfrm flipH="1">
            <a:off x="350519" y="5867400"/>
            <a:ext cx="5288281" cy="369332"/>
          </a:xfrm>
          <a:prstGeom prst="rect">
            <a:avLst/>
          </a:prstGeom>
          <a:noFill/>
        </p:spPr>
        <p:txBody>
          <a:bodyPr wrap="square" rtlCol="0">
            <a:spAutoFit/>
          </a:bodyPr>
          <a:lstStyle/>
          <a:p>
            <a:r>
              <a:rPr lang="en-US" dirty="0"/>
              <a:t>Attribute to USDA-ARS.gov</a:t>
            </a:r>
          </a:p>
        </p:txBody>
      </p:sp>
    </p:spTree>
    <p:extLst>
      <p:ext uri="{BB962C8B-B14F-4D97-AF65-F5344CB8AC3E}">
        <p14:creationId xmlns:p14="http://schemas.microsoft.com/office/powerpoint/2010/main" val="437783267"/>
      </p:ext>
    </p:extLst>
  </p:cSld>
  <p:clrMapOvr>
    <a:masterClrMapping/>
  </p:clrMapOvr>
  <p:transition advClick="0" advTm="345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838200"/>
          </a:xfrm>
        </p:spPr>
        <p:txBody>
          <a:bodyPr>
            <a:normAutofit/>
          </a:bodyPr>
          <a:lstStyle/>
          <a:p>
            <a:r>
              <a:rPr lang="en-US" dirty="0"/>
              <a:t>Watershed (Ecosystem) Services</a:t>
            </a:r>
          </a:p>
        </p:txBody>
      </p:sp>
      <p:sp>
        <p:nvSpPr>
          <p:cNvPr id="3" name="Content Placeholder 2"/>
          <p:cNvSpPr>
            <a:spLocks noGrp="1"/>
          </p:cNvSpPr>
          <p:nvPr>
            <p:ph idx="1"/>
          </p:nvPr>
        </p:nvSpPr>
        <p:spPr>
          <a:xfrm>
            <a:off x="1752600" y="1143000"/>
            <a:ext cx="8915400" cy="5029200"/>
          </a:xfrm>
        </p:spPr>
        <p:txBody>
          <a:bodyPr>
            <a:normAutofit/>
          </a:bodyPr>
          <a:lstStyle/>
          <a:p>
            <a:endParaRPr lang="en-US" dirty="0"/>
          </a:p>
          <a:p>
            <a:pPr marL="0" indent="0">
              <a:buNone/>
            </a:pPr>
            <a:endParaRPr lang="en-US" dirty="0"/>
          </a:p>
          <a:p>
            <a:pPr>
              <a:buFont typeface="Wingdings" panose="05000000000000000000" pitchFamily="2" charset="2"/>
              <a:buChar char="§"/>
            </a:pPr>
            <a:r>
              <a:rPr lang="en-US" dirty="0"/>
              <a:t>Regulation of climate</a:t>
            </a:r>
          </a:p>
          <a:p>
            <a:pPr>
              <a:buFont typeface="Wingdings" panose="05000000000000000000" pitchFamily="2" charset="2"/>
              <a:buChar char="§"/>
            </a:pPr>
            <a:r>
              <a:rPr lang="en-US" dirty="0"/>
              <a:t>Provision of shade and shelter</a:t>
            </a:r>
          </a:p>
          <a:p>
            <a:pPr>
              <a:buFont typeface="Wingdings" panose="05000000000000000000" pitchFamily="2" charset="2"/>
              <a:buChar char="§"/>
            </a:pPr>
            <a:r>
              <a:rPr lang="en-US" dirty="0"/>
              <a:t>Prevention of soil erosion</a:t>
            </a:r>
          </a:p>
          <a:p>
            <a:pPr>
              <a:buFont typeface="Wingdings" panose="05000000000000000000" pitchFamily="2" charset="2"/>
              <a:buChar char="§"/>
            </a:pPr>
            <a:r>
              <a:rPr lang="en-US" dirty="0"/>
              <a:t>Maintenance of soil fertility</a:t>
            </a:r>
          </a:p>
          <a:p>
            <a:pPr>
              <a:buFont typeface="Wingdings" panose="05000000000000000000" pitchFamily="2" charset="2"/>
              <a:buChar char="§"/>
            </a:pPr>
            <a:r>
              <a:rPr lang="en-US" dirty="0"/>
              <a:t>Maintenance of soil health</a:t>
            </a:r>
          </a:p>
          <a:p>
            <a:pPr>
              <a:buFont typeface="Wingdings" panose="05000000000000000000" pitchFamily="2" charset="2"/>
              <a:buChar char="§"/>
            </a:pPr>
            <a:r>
              <a:rPr lang="en-US" dirty="0"/>
              <a:t>Maintenance of healthy waterways</a:t>
            </a:r>
          </a:p>
          <a:p>
            <a:pPr>
              <a:buFont typeface="Wingdings" panose="05000000000000000000" pitchFamily="2" charset="2"/>
              <a:buChar char="§"/>
            </a:pPr>
            <a:r>
              <a:rPr lang="en-US" dirty="0"/>
              <a:t>Water filtration</a:t>
            </a:r>
          </a:p>
          <a:p>
            <a:pPr>
              <a:buFont typeface="Wingdings" panose="05000000000000000000" pitchFamily="2" charset="2"/>
              <a:buChar char="§"/>
            </a:pPr>
            <a:r>
              <a:rPr lang="en-US" dirty="0"/>
              <a:t>Regulation of river flows and groundwater levels</a:t>
            </a:r>
          </a:p>
        </p:txBody>
      </p:sp>
      <p:sp>
        <p:nvSpPr>
          <p:cNvPr id="4" name="TextBox 3"/>
          <p:cNvSpPr txBox="1"/>
          <p:nvPr/>
        </p:nvSpPr>
        <p:spPr>
          <a:xfrm>
            <a:off x="2971800" y="5802868"/>
            <a:ext cx="3383280" cy="369332"/>
          </a:xfrm>
          <a:prstGeom prst="rect">
            <a:avLst/>
          </a:prstGeom>
          <a:noFill/>
        </p:spPr>
        <p:txBody>
          <a:bodyPr wrap="square" rtlCol="0">
            <a:spAutoFit/>
          </a:bodyPr>
          <a:lstStyle/>
          <a:p>
            <a:r>
              <a:rPr lang="en-US" dirty="0"/>
              <a:t>Ecosystem Services Project</a:t>
            </a:r>
          </a:p>
        </p:txBody>
      </p:sp>
      <p:pic>
        <p:nvPicPr>
          <p:cNvPr id="5" name="Picture 4">
            <a:extLst>
              <a:ext uri="{FF2B5EF4-FFF2-40B4-BE49-F238E27FC236}">
                <a16:creationId xmlns:a16="http://schemas.microsoft.com/office/drawing/2014/main" id="{DB575161-F1AE-4239-B5ED-EE9D534D85F0}"/>
              </a:ext>
            </a:extLst>
          </p:cNvPr>
          <p:cNvPicPr>
            <a:picLocks noChangeAspect="1"/>
          </p:cNvPicPr>
          <p:nvPr/>
        </p:nvPicPr>
        <p:blipFill>
          <a:blip r:embed="rId2"/>
          <a:stretch>
            <a:fillRect/>
          </a:stretch>
        </p:blipFill>
        <p:spPr>
          <a:xfrm>
            <a:off x="6934200" y="1743752"/>
            <a:ext cx="4953000" cy="4580847"/>
          </a:xfrm>
          <a:prstGeom prst="rect">
            <a:avLst/>
          </a:prstGeom>
        </p:spPr>
      </p:pic>
      <p:sp>
        <p:nvSpPr>
          <p:cNvPr id="6" name="TextBox 5">
            <a:extLst>
              <a:ext uri="{FF2B5EF4-FFF2-40B4-BE49-F238E27FC236}">
                <a16:creationId xmlns:a16="http://schemas.microsoft.com/office/drawing/2014/main" id="{FE4A761A-C1FC-4ED7-8CB6-C146EECAB728}"/>
              </a:ext>
            </a:extLst>
          </p:cNvPr>
          <p:cNvSpPr txBox="1"/>
          <p:nvPr/>
        </p:nvSpPr>
        <p:spPr>
          <a:xfrm>
            <a:off x="10805355" y="5964088"/>
            <a:ext cx="944489" cy="230832"/>
          </a:xfrm>
          <a:prstGeom prst="rect">
            <a:avLst/>
          </a:prstGeom>
          <a:noFill/>
        </p:spPr>
        <p:txBody>
          <a:bodyPr wrap="none" rtlCol="0">
            <a:spAutoFit/>
          </a:bodyPr>
          <a:lstStyle/>
          <a:p>
            <a:r>
              <a:rPr lang="en-US" sz="900" dirty="0" err="1">
                <a:solidFill>
                  <a:schemeClr val="bg1"/>
                </a:solidFill>
              </a:rPr>
              <a:t>T.O’Keefe</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3514509242"/>
      </p:ext>
    </p:extLst>
  </p:cSld>
  <p:clrMapOvr>
    <a:masterClrMapping/>
  </p:clrMapOvr>
  <p:transition advClick="0" advTm="493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Watershed Functions</a:t>
            </a:r>
          </a:p>
        </p:txBody>
      </p:sp>
      <p:sp>
        <p:nvSpPr>
          <p:cNvPr id="3" name="Content Placeholder 2"/>
          <p:cNvSpPr>
            <a:spLocks noGrp="1"/>
          </p:cNvSpPr>
          <p:nvPr>
            <p:ph sz="half" idx="1"/>
          </p:nvPr>
        </p:nvSpPr>
        <p:spPr>
          <a:xfrm>
            <a:off x="1818968" y="1143013"/>
            <a:ext cx="4200832" cy="4530725"/>
          </a:xfrm>
        </p:spPr>
        <p:txBody>
          <a:bodyPr>
            <a:normAutofit/>
          </a:bodyPr>
          <a:lstStyle/>
          <a:p>
            <a:pPr marL="274320">
              <a:buFont typeface="Wingdings 2"/>
              <a:buChar char=""/>
              <a:defRPr/>
            </a:pPr>
            <a:endParaRPr lang="en-US" u="sng" dirty="0"/>
          </a:p>
          <a:p>
            <a:pPr marL="274320">
              <a:buFont typeface="Wingdings 2"/>
              <a:buChar char=""/>
              <a:defRPr/>
            </a:pPr>
            <a:endParaRPr lang="en-US" u="sng" dirty="0"/>
          </a:p>
          <a:p>
            <a:pPr marL="274320">
              <a:buFont typeface="Wingdings 2"/>
              <a:buChar char=""/>
              <a:defRPr/>
            </a:pPr>
            <a:r>
              <a:rPr lang="en-US" u="sng" dirty="0"/>
              <a:t>Hydrological Functions</a:t>
            </a:r>
          </a:p>
          <a:p>
            <a:pPr marL="640080" lvl="1" indent="-246888">
              <a:buFont typeface="Wingdings 2"/>
              <a:buChar char=""/>
              <a:defRPr/>
            </a:pPr>
            <a:r>
              <a:rPr lang="en-US" dirty="0"/>
              <a:t>Water capture</a:t>
            </a:r>
          </a:p>
          <a:p>
            <a:pPr marL="640080" lvl="1" indent="-246888">
              <a:buFont typeface="Wingdings 2"/>
              <a:buChar char=""/>
              <a:defRPr/>
            </a:pPr>
            <a:r>
              <a:rPr lang="en-US" dirty="0"/>
              <a:t>Water storage</a:t>
            </a:r>
          </a:p>
          <a:p>
            <a:pPr marL="640080" lvl="1" indent="-246888">
              <a:buFont typeface="Wingdings 2"/>
              <a:buChar char=""/>
              <a:defRPr/>
            </a:pPr>
            <a:r>
              <a:rPr lang="en-US" dirty="0"/>
              <a:t>Water release</a:t>
            </a:r>
          </a:p>
          <a:p>
            <a:pPr marL="640080" lvl="1" indent="-246888">
              <a:buNone/>
              <a:defRPr/>
            </a:pPr>
            <a:endParaRPr lang="en-US" sz="800" dirty="0"/>
          </a:p>
          <a:p>
            <a:pPr marL="274320">
              <a:buClr>
                <a:schemeClr val="accent3"/>
              </a:buClr>
              <a:buFont typeface="Wingdings 2"/>
              <a:buChar char=""/>
              <a:defRPr/>
            </a:pPr>
            <a:endParaRPr lang="en-US" u="sng" dirty="0"/>
          </a:p>
          <a:p>
            <a:pPr marL="274320">
              <a:buClr>
                <a:schemeClr val="accent3"/>
              </a:buClr>
              <a:buFont typeface="Wingdings 2"/>
              <a:buChar char=""/>
              <a:defRPr/>
            </a:pPr>
            <a:endParaRPr lang="en-US" u="sng" dirty="0"/>
          </a:p>
          <a:p>
            <a:pPr marL="274320">
              <a:buClr>
                <a:schemeClr val="accent3"/>
              </a:buClr>
              <a:buFont typeface="Wingdings 2"/>
              <a:buChar char=""/>
              <a:defRPr/>
            </a:pPr>
            <a:endParaRPr lang="en-US" u="sng" dirty="0"/>
          </a:p>
          <a:p>
            <a:endParaRPr lang="en-US" dirty="0"/>
          </a:p>
        </p:txBody>
      </p:sp>
      <p:sp>
        <p:nvSpPr>
          <p:cNvPr id="5" name="Content Placeholder 4"/>
          <p:cNvSpPr>
            <a:spLocks noGrp="1"/>
          </p:cNvSpPr>
          <p:nvPr>
            <p:ph sz="half" idx="2"/>
          </p:nvPr>
        </p:nvSpPr>
        <p:spPr>
          <a:xfrm>
            <a:off x="6172200" y="1143013"/>
            <a:ext cx="4038600" cy="4530725"/>
          </a:xfrm>
        </p:spPr>
        <p:txBody>
          <a:bodyPr>
            <a:normAutofit/>
          </a:bodyPr>
          <a:lstStyle/>
          <a:p>
            <a:pPr marL="274320">
              <a:buFont typeface="Wingdings 2"/>
              <a:buChar char=""/>
              <a:defRPr/>
            </a:pPr>
            <a:endParaRPr lang="en-US" u="sng" dirty="0"/>
          </a:p>
          <a:p>
            <a:pPr marL="274320">
              <a:buFont typeface="Wingdings 2"/>
              <a:buChar char=""/>
              <a:defRPr/>
            </a:pPr>
            <a:endParaRPr lang="en-US" u="sng" dirty="0"/>
          </a:p>
          <a:p>
            <a:pPr marL="274320">
              <a:buFont typeface="Wingdings 2"/>
              <a:buChar char=""/>
              <a:defRPr/>
            </a:pPr>
            <a:r>
              <a:rPr lang="en-US" u="sng" dirty="0"/>
              <a:t>Ecological Functions</a:t>
            </a:r>
          </a:p>
          <a:p>
            <a:pPr marL="640080" lvl="1" indent="-246888">
              <a:buFont typeface="Wingdings 2"/>
              <a:buChar char=""/>
              <a:defRPr/>
            </a:pPr>
            <a:r>
              <a:rPr lang="en-US" dirty="0"/>
              <a:t>Provide diverse sites for biogeochemical</a:t>
            </a:r>
            <a:r>
              <a:rPr lang="en-US" i="1" dirty="0">
                <a:solidFill>
                  <a:schemeClr val="tx2">
                    <a:lumMod val="75000"/>
                  </a:schemeClr>
                </a:solidFill>
              </a:rPr>
              <a:t> </a:t>
            </a:r>
            <a:r>
              <a:rPr lang="en-US" dirty="0"/>
              <a:t>reactions</a:t>
            </a:r>
          </a:p>
          <a:p>
            <a:pPr marL="640080" lvl="1" indent="-246888">
              <a:buFont typeface="Wingdings 2"/>
              <a:buChar char=""/>
              <a:defRPr/>
            </a:pPr>
            <a:r>
              <a:rPr lang="en-US" dirty="0"/>
              <a:t>Provide habitat for plants and animals</a:t>
            </a:r>
          </a:p>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12917" y="3454618"/>
            <a:ext cx="3702402" cy="2776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233584" y="6005008"/>
            <a:ext cx="1371600" cy="246221"/>
          </a:xfrm>
          <a:prstGeom prst="rect">
            <a:avLst/>
          </a:prstGeom>
          <a:noFill/>
        </p:spPr>
        <p:txBody>
          <a:bodyPr wrap="square" rtlCol="0">
            <a:spAutoFit/>
          </a:bodyPr>
          <a:lstStyle/>
          <a:p>
            <a:r>
              <a:rPr lang="en-US" sz="1000" dirty="0">
                <a:solidFill>
                  <a:schemeClr val="bg1"/>
                </a:solidFill>
              </a:rPr>
              <a:t>geo.lsa.umich.edu</a:t>
            </a:r>
          </a:p>
        </p:txBody>
      </p:sp>
      <p:pic>
        <p:nvPicPr>
          <p:cNvPr id="102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24800" y="3454618"/>
            <a:ext cx="3024564" cy="2776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9894693" y="5829468"/>
            <a:ext cx="1260987" cy="246221"/>
          </a:xfrm>
          <a:prstGeom prst="rect">
            <a:avLst/>
          </a:prstGeom>
          <a:noFill/>
        </p:spPr>
        <p:txBody>
          <a:bodyPr wrap="square" rtlCol="0">
            <a:spAutoFit/>
          </a:bodyPr>
          <a:lstStyle/>
          <a:p>
            <a:r>
              <a:rPr lang="en-US" sz="1000" dirty="0">
                <a:solidFill>
                  <a:schemeClr val="bg1"/>
                </a:solidFill>
              </a:rPr>
              <a:t>Capitalpress.com</a:t>
            </a:r>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700955" y="4119652"/>
            <a:ext cx="2969478" cy="1832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6527432" y="5742937"/>
            <a:ext cx="1143000" cy="246221"/>
          </a:xfrm>
          <a:prstGeom prst="rect">
            <a:avLst/>
          </a:prstGeom>
          <a:noFill/>
        </p:spPr>
        <p:txBody>
          <a:bodyPr wrap="square" rtlCol="0">
            <a:spAutoFit/>
          </a:bodyPr>
          <a:lstStyle/>
          <a:p>
            <a:r>
              <a:rPr lang="en-US" sz="1000" dirty="0">
                <a:solidFill>
                  <a:schemeClr val="bg1"/>
                </a:solidFill>
              </a:rPr>
              <a:t>Brian Crawford</a:t>
            </a:r>
          </a:p>
        </p:txBody>
      </p:sp>
    </p:spTree>
    <p:extLst>
      <p:ext uri="{BB962C8B-B14F-4D97-AF65-F5344CB8AC3E}">
        <p14:creationId xmlns:p14="http://schemas.microsoft.com/office/powerpoint/2010/main" val="2698498259"/>
      </p:ext>
    </p:extLst>
  </p:cSld>
  <p:clrMapOvr>
    <a:masterClrMapping/>
  </p:clrMapOvr>
  <p:transition advClick="0" advTm="3935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28600"/>
            <a:ext cx="8915400" cy="1143000"/>
          </a:xfrm>
        </p:spPr>
        <p:txBody>
          <a:bodyPr>
            <a:normAutofit fontScale="90000"/>
          </a:bodyPr>
          <a:lstStyle/>
          <a:p>
            <a:r>
              <a:rPr lang="en-US" dirty="0"/>
              <a:t>How Does Grazing Affect Watershed </a:t>
            </a:r>
            <a:br>
              <a:rPr lang="en-US" dirty="0"/>
            </a:br>
            <a:r>
              <a:rPr lang="en-US" dirty="0"/>
              <a:t>Services and Functions? </a:t>
            </a:r>
          </a:p>
        </p:txBody>
      </p:sp>
      <p:sp>
        <p:nvSpPr>
          <p:cNvPr id="3" name="Content Placeholder 2"/>
          <p:cNvSpPr>
            <a:spLocks noGrp="1"/>
          </p:cNvSpPr>
          <p:nvPr>
            <p:ph idx="1"/>
          </p:nvPr>
        </p:nvSpPr>
        <p:spPr>
          <a:xfrm>
            <a:off x="1844040" y="1524000"/>
            <a:ext cx="8305800" cy="4846320"/>
          </a:xfrm>
        </p:spPr>
        <p:txBody>
          <a:bodyPr>
            <a:normAutofit/>
          </a:bodyPr>
          <a:lstStyle/>
          <a:p>
            <a:pPr>
              <a:spcBef>
                <a:spcPts val="0"/>
              </a:spcBef>
            </a:pPr>
            <a:endParaRPr lang="en-US" dirty="0"/>
          </a:p>
          <a:p>
            <a:pPr>
              <a:spcBef>
                <a:spcPts val="0"/>
              </a:spcBef>
            </a:pPr>
            <a:r>
              <a:rPr lang="en-US" dirty="0"/>
              <a:t>Forage Utilization</a:t>
            </a:r>
          </a:p>
          <a:p>
            <a:pPr lvl="1">
              <a:spcBef>
                <a:spcPts val="0"/>
              </a:spcBef>
            </a:pPr>
            <a:r>
              <a:rPr lang="en-US" dirty="0"/>
              <a:t>Consumption</a:t>
            </a:r>
          </a:p>
          <a:p>
            <a:pPr lvl="2">
              <a:spcBef>
                <a:spcPts val="0"/>
              </a:spcBef>
            </a:pPr>
            <a:r>
              <a:rPr lang="en-US" dirty="0"/>
              <a:t>Promote re-growth</a:t>
            </a:r>
          </a:p>
          <a:p>
            <a:pPr lvl="2">
              <a:spcBef>
                <a:spcPts val="0"/>
              </a:spcBef>
              <a:spcAft>
                <a:spcPts val="600"/>
              </a:spcAft>
            </a:pPr>
            <a:r>
              <a:rPr lang="en-US" dirty="0"/>
              <a:t>Remove dead biomass</a:t>
            </a:r>
          </a:p>
          <a:p>
            <a:pPr lvl="1">
              <a:spcBef>
                <a:spcPts val="0"/>
              </a:spcBef>
              <a:spcAft>
                <a:spcPts val="1200"/>
              </a:spcAft>
            </a:pPr>
            <a:r>
              <a:rPr lang="en-US" dirty="0"/>
              <a:t>Trampling</a:t>
            </a:r>
          </a:p>
          <a:p>
            <a:pPr>
              <a:spcBef>
                <a:spcPts val="0"/>
              </a:spcBef>
            </a:pPr>
            <a:r>
              <a:rPr lang="en-US" dirty="0"/>
              <a:t>Soil Impacts</a:t>
            </a:r>
          </a:p>
          <a:p>
            <a:pPr lvl="1">
              <a:spcBef>
                <a:spcPts val="0"/>
              </a:spcBef>
            </a:pPr>
            <a:r>
              <a:rPr lang="en-US" dirty="0"/>
              <a:t>Compaction</a:t>
            </a:r>
          </a:p>
          <a:p>
            <a:pPr lvl="1">
              <a:spcBef>
                <a:spcPts val="0"/>
              </a:spcBef>
              <a:spcAft>
                <a:spcPts val="1200"/>
              </a:spcAft>
            </a:pPr>
            <a:r>
              <a:rPr lang="en-US" dirty="0"/>
              <a:t>Seedbed creation</a:t>
            </a:r>
          </a:p>
          <a:p>
            <a:pPr>
              <a:spcBef>
                <a:spcPts val="0"/>
              </a:spcBef>
            </a:pPr>
            <a:r>
              <a:rPr lang="en-US" dirty="0"/>
              <a:t>Biodiversity </a:t>
            </a:r>
          </a:p>
          <a:p>
            <a:pPr lvl="1">
              <a:spcBef>
                <a:spcPts val="0"/>
              </a:spcBef>
            </a:pPr>
            <a:r>
              <a:rPr lang="en-US" dirty="0"/>
              <a:t>Control weeds/invasive species</a:t>
            </a:r>
          </a:p>
          <a:p>
            <a:pPr lvl="1">
              <a:spcBef>
                <a:spcPts val="0"/>
              </a:spcBef>
              <a:spcAft>
                <a:spcPts val="1200"/>
              </a:spcAft>
            </a:pPr>
            <a:r>
              <a:rPr lang="en-US" dirty="0"/>
              <a:t>Introduce weeds/invasive species</a:t>
            </a:r>
          </a:p>
          <a:p>
            <a:pPr>
              <a:spcBef>
                <a:spcPts val="0"/>
              </a:spcBef>
            </a:pPr>
            <a:r>
              <a:rPr lang="en-US" dirty="0"/>
              <a:t>Management Actions</a:t>
            </a:r>
          </a:p>
          <a:p>
            <a:pPr lvl="1">
              <a:spcBef>
                <a:spcPts val="0"/>
              </a:spcBef>
            </a:pPr>
            <a:r>
              <a:rPr lang="en-US" dirty="0"/>
              <a:t>Creating water storage</a:t>
            </a:r>
          </a:p>
          <a:p>
            <a:pPr lvl="1">
              <a:spcBef>
                <a:spcPts val="0"/>
              </a:spcBef>
            </a:pPr>
            <a:r>
              <a:rPr lang="en-US" dirty="0"/>
              <a:t>Prescribed fire</a:t>
            </a:r>
          </a:p>
        </p:txBody>
      </p:sp>
      <p:pic>
        <p:nvPicPr>
          <p:cNvPr id="6" name="Picture 5" descr="Mikes_Cows(2-KLL).JPG"/>
          <p:cNvPicPr>
            <a:picLocks noChangeAspect="1"/>
          </p:cNvPicPr>
          <p:nvPr/>
        </p:nvPicPr>
        <p:blipFill>
          <a:blip r:embed="rId2" cstate="print"/>
          <a:srcRect l="10625" t="20625" r="19531" b="20000"/>
          <a:stretch>
            <a:fillRect/>
          </a:stretch>
        </p:blipFill>
        <p:spPr>
          <a:xfrm>
            <a:off x="8024542" y="4079649"/>
            <a:ext cx="3346383" cy="2133600"/>
          </a:xfrm>
          <a:prstGeom prst="rect">
            <a:avLst/>
          </a:prstGeom>
        </p:spPr>
      </p:pic>
      <p:pic>
        <p:nvPicPr>
          <p:cNvPr id="7" name="Picture 6" descr="Sheep On Range(J_Peterson).jpg"/>
          <p:cNvPicPr>
            <a:picLocks noChangeAspect="1"/>
          </p:cNvPicPr>
          <p:nvPr/>
        </p:nvPicPr>
        <p:blipFill>
          <a:blip r:embed="rId3" cstate="print"/>
          <a:stretch>
            <a:fillRect/>
          </a:stretch>
        </p:blipFill>
        <p:spPr>
          <a:xfrm>
            <a:off x="5629322" y="1739705"/>
            <a:ext cx="2966720" cy="2225040"/>
          </a:xfrm>
          <a:prstGeom prst="rect">
            <a:avLst/>
          </a:prstGeom>
        </p:spPr>
      </p:pic>
      <p:sp>
        <p:nvSpPr>
          <p:cNvPr id="8" name="TextBox 7"/>
          <p:cNvSpPr txBox="1"/>
          <p:nvPr/>
        </p:nvSpPr>
        <p:spPr>
          <a:xfrm>
            <a:off x="10248900" y="5951761"/>
            <a:ext cx="1143000" cy="246221"/>
          </a:xfrm>
          <a:prstGeom prst="rect">
            <a:avLst/>
          </a:prstGeom>
          <a:noFill/>
        </p:spPr>
        <p:txBody>
          <a:bodyPr wrap="square" rtlCol="0">
            <a:spAutoFit/>
          </a:bodyPr>
          <a:lstStyle/>
          <a:p>
            <a:r>
              <a:rPr lang="en-US" sz="1000" dirty="0">
                <a:solidFill>
                  <a:schemeClr val="bg1"/>
                </a:solidFill>
              </a:rPr>
              <a:t>K. Launchbaugh</a:t>
            </a:r>
          </a:p>
        </p:txBody>
      </p:sp>
      <p:sp>
        <p:nvSpPr>
          <p:cNvPr id="9" name="TextBox 8"/>
          <p:cNvSpPr txBox="1"/>
          <p:nvPr/>
        </p:nvSpPr>
        <p:spPr>
          <a:xfrm>
            <a:off x="7453042" y="3681028"/>
            <a:ext cx="1143000" cy="246221"/>
          </a:xfrm>
          <a:prstGeom prst="rect">
            <a:avLst/>
          </a:prstGeom>
          <a:noFill/>
        </p:spPr>
        <p:txBody>
          <a:bodyPr wrap="square" rtlCol="0">
            <a:spAutoFit/>
          </a:bodyPr>
          <a:lstStyle/>
          <a:p>
            <a:pPr algn="r"/>
            <a:r>
              <a:rPr lang="en-US" sz="1000" dirty="0">
                <a:solidFill>
                  <a:schemeClr val="bg1"/>
                </a:solidFill>
              </a:rPr>
              <a:t>J. Peterson</a:t>
            </a:r>
          </a:p>
        </p:txBody>
      </p:sp>
    </p:spTree>
    <p:extLst>
      <p:ext uri="{BB962C8B-B14F-4D97-AF65-F5344CB8AC3E}">
        <p14:creationId xmlns:p14="http://schemas.microsoft.com/office/powerpoint/2010/main" val="1605909084"/>
      </p:ext>
    </p:extLst>
  </p:cSld>
  <p:clrMapOvr>
    <a:masterClrMapping/>
  </p:clrMapOvr>
  <p:transition advClick="0" advTm="10596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Hydrologic Cycle</a:t>
            </a:r>
          </a:p>
        </p:txBody>
      </p:sp>
      <p:sp>
        <p:nvSpPr>
          <p:cNvPr id="3" name="Content Placeholder 2"/>
          <p:cNvSpPr>
            <a:spLocks noGrp="1"/>
          </p:cNvSpPr>
          <p:nvPr>
            <p:ph idx="1"/>
          </p:nvPr>
        </p:nvSpPr>
        <p:spPr>
          <a:xfrm>
            <a:off x="1936955" y="1025013"/>
            <a:ext cx="8731045" cy="4530725"/>
          </a:xfrm>
        </p:spPr>
        <p:txBody>
          <a:bodyPr>
            <a:normAutofit/>
          </a:bodyPr>
          <a:lstStyle/>
          <a:p>
            <a:pPr>
              <a:spcAft>
                <a:spcPts val="600"/>
              </a:spcAft>
              <a:buNone/>
            </a:pPr>
            <a:endParaRPr lang="en-US" sz="3200" u="sng" dirty="0"/>
          </a:p>
          <a:p>
            <a:pPr>
              <a:spcAft>
                <a:spcPts val="600"/>
              </a:spcAft>
              <a:buNone/>
            </a:pPr>
            <a:r>
              <a:rPr lang="en-US" sz="3200" u="sng" dirty="0"/>
              <a:t>Water is classified as:</a:t>
            </a:r>
          </a:p>
          <a:p>
            <a:pPr marL="273050" indent="-273050">
              <a:spcBef>
                <a:spcPts val="600"/>
              </a:spcBef>
              <a:spcAft>
                <a:spcPts val="0"/>
              </a:spcAft>
            </a:pPr>
            <a:r>
              <a:rPr lang="en-US" sz="3200" dirty="0"/>
              <a:t>Surface water or overland flow</a:t>
            </a:r>
          </a:p>
          <a:p>
            <a:pPr marL="600075" lvl="1" indent="-273050">
              <a:spcBef>
                <a:spcPts val="600"/>
              </a:spcBef>
              <a:spcAft>
                <a:spcPts val="0"/>
              </a:spcAft>
            </a:pPr>
            <a:r>
              <a:rPr lang="en-US" sz="2800" dirty="0"/>
              <a:t>in a watershed context</a:t>
            </a:r>
          </a:p>
          <a:p>
            <a:pPr marL="273050" indent="-273050">
              <a:spcBef>
                <a:spcPts val="600"/>
              </a:spcBef>
              <a:spcAft>
                <a:spcPts val="0"/>
              </a:spcAft>
            </a:pPr>
            <a:r>
              <a:rPr lang="en-US" sz="3200" dirty="0"/>
              <a:t>Underground water </a:t>
            </a:r>
          </a:p>
          <a:p>
            <a:pPr marL="600075" lvl="1" indent="-273050">
              <a:spcBef>
                <a:spcPts val="600"/>
              </a:spcBef>
              <a:spcAft>
                <a:spcPts val="0"/>
              </a:spcAft>
            </a:pPr>
            <a:r>
              <a:rPr lang="en-US" sz="2800" dirty="0"/>
              <a:t>rangeland focus is on aquifers &amp; recharge zones</a:t>
            </a:r>
          </a:p>
        </p:txBody>
      </p:sp>
      <p:pic>
        <p:nvPicPr>
          <p:cNvPr id="4" name="Picture 3" descr="Big_Meadow_Creek_May07(2).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290426" y="4191000"/>
            <a:ext cx="7752735" cy="2190870"/>
          </a:xfrm>
          <a:prstGeom prst="rect">
            <a:avLst/>
          </a:prstGeom>
        </p:spPr>
      </p:pic>
      <p:sp>
        <p:nvSpPr>
          <p:cNvPr id="5" name="TextBox 4"/>
          <p:cNvSpPr txBox="1"/>
          <p:nvPr/>
        </p:nvSpPr>
        <p:spPr>
          <a:xfrm>
            <a:off x="8894299" y="6170818"/>
            <a:ext cx="1143000" cy="246221"/>
          </a:xfrm>
          <a:prstGeom prst="rect">
            <a:avLst/>
          </a:prstGeom>
          <a:noFill/>
        </p:spPr>
        <p:txBody>
          <a:bodyPr wrap="square" rtlCol="0">
            <a:spAutoFit/>
          </a:bodyPr>
          <a:lstStyle/>
          <a:p>
            <a:r>
              <a:rPr lang="en-US" sz="1000" dirty="0">
                <a:solidFill>
                  <a:schemeClr val="bg1"/>
                </a:solidFill>
              </a:rPr>
              <a:t>K. Launchbaugh</a:t>
            </a:r>
          </a:p>
        </p:txBody>
      </p:sp>
    </p:spTree>
    <p:extLst>
      <p:ext uri="{BB962C8B-B14F-4D97-AF65-F5344CB8AC3E}">
        <p14:creationId xmlns:p14="http://schemas.microsoft.com/office/powerpoint/2010/main" val="3595646239"/>
      </p:ext>
    </p:extLst>
  </p:cSld>
  <p:clrMapOvr>
    <a:masterClrMapping/>
  </p:clrMapOvr>
  <p:transition advClick="0" advTm="1696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Fate of Water in Hydrologic Cycle</a:t>
            </a:r>
          </a:p>
        </p:txBody>
      </p:sp>
      <p:pic>
        <p:nvPicPr>
          <p:cNvPr id="1030" name="Picture 6"/>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295400" y="1828800"/>
            <a:ext cx="6713728" cy="4495800"/>
          </a:xfrm>
          <a:prstGeom prst="rect">
            <a:avLst/>
          </a:prstGeom>
          <a:noFill/>
          <a:ln w="9525">
            <a:noFill/>
            <a:miter lim="800000"/>
            <a:headEnd/>
            <a:tailEnd/>
          </a:ln>
        </p:spPr>
      </p:pic>
      <p:sp>
        <p:nvSpPr>
          <p:cNvPr id="4" name="Rectangle 3">
            <a:extLst>
              <a:ext uri="{FF2B5EF4-FFF2-40B4-BE49-F238E27FC236}">
                <a16:creationId xmlns:a16="http://schemas.microsoft.com/office/drawing/2014/main" id="{6B8701FB-7E21-4DBC-B508-5C1C18DC37F9}"/>
              </a:ext>
            </a:extLst>
          </p:cNvPr>
          <p:cNvSpPr/>
          <p:nvPr/>
        </p:nvSpPr>
        <p:spPr>
          <a:xfrm>
            <a:off x="8305800" y="5863828"/>
            <a:ext cx="6096000" cy="369332"/>
          </a:xfrm>
          <a:prstGeom prst="rect">
            <a:avLst/>
          </a:prstGeom>
        </p:spPr>
        <p:txBody>
          <a:bodyPr>
            <a:spAutoFit/>
          </a:bodyPr>
          <a:lstStyle/>
          <a:p>
            <a:r>
              <a:rPr lang="en-US" sz="900" dirty="0"/>
              <a:t>Hydrology and Erosion by T. </a:t>
            </a:r>
            <a:r>
              <a:rPr lang="en-US" sz="900" dirty="0" err="1"/>
              <a:t>Thurow</a:t>
            </a:r>
            <a:br>
              <a:rPr lang="en-US" sz="900" dirty="0"/>
            </a:br>
            <a:r>
              <a:rPr lang="en-US" sz="900" dirty="0"/>
              <a:t> http://cnrit.tamu.edu/rlem/textbook/Chapter6.htm</a:t>
            </a:r>
          </a:p>
        </p:txBody>
      </p:sp>
    </p:spTree>
    <p:extLst>
      <p:ext uri="{BB962C8B-B14F-4D97-AF65-F5344CB8AC3E}">
        <p14:creationId xmlns:p14="http://schemas.microsoft.com/office/powerpoint/2010/main" val="2303212427"/>
      </p:ext>
    </p:extLst>
  </p:cSld>
  <p:clrMapOvr>
    <a:masterClrMapping/>
  </p:clrMapOvr>
  <p:transition advClick="0" advTm="317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Fate of Water in Hydrologic Cycle</a:t>
            </a:r>
          </a:p>
        </p:txBody>
      </p:sp>
      <p:pic>
        <p:nvPicPr>
          <p:cNvPr id="26626" name="Picture 2" descr="http://cnrit.tamu.edu/rlem/textbook/figure6.1.jpg"/>
          <p:cNvPicPr>
            <a:picLocks noChangeAspect="1" noChangeArrowheads="1"/>
          </p:cNvPicPr>
          <p:nvPr/>
        </p:nvPicPr>
        <p:blipFill>
          <a:blip r:embed="rId2" cstate="print"/>
          <a:srcRect l="7915" r="10043" b="9191"/>
          <a:stretch>
            <a:fillRect/>
          </a:stretch>
        </p:blipFill>
        <p:spPr bwMode="auto">
          <a:xfrm>
            <a:off x="1524000" y="1743222"/>
            <a:ext cx="7826914" cy="4418798"/>
          </a:xfrm>
          <a:prstGeom prst="rect">
            <a:avLst/>
          </a:prstGeom>
          <a:noFill/>
        </p:spPr>
      </p:pic>
      <p:sp>
        <p:nvSpPr>
          <p:cNvPr id="5" name="TextBox 4"/>
          <p:cNvSpPr txBox="1"/>
          <p:nvPr/>
        </p:nvSpPr>
        <p:spPr>
          <a:xfrm>
            <a:off x="7620000" y="5791200"/>
            <a:ext cx="4006674" cy="523220"/>
          </a:xfrm>
          <a:prstGeom prst="rect">
            <a:avLst/>
          </a:prstGeom>
          <a:noFill/>
        </p:spPr>
        <p:txBody>
          <a:bodyPr wrap="none" rtlCol="0">
            <a:spAutoFit/>
          </a:bodyPr>
          <a:lstStyle/>
          <a:p>
            <a:r>
              <a:rPr lang="en-US" sz="1400" dirty="0">
                <a:latin typeface="Calibri" pitchFamily="34" charset="0"/>
              </a:rPr>
              <a:t>Hydrology and Erosion by T. Thurow</a:t>
            </a:r>
            <a:br>
              <a:rPr lang="en-US" sz="1400" dirty="0">
                <a:latin typeface="Calibri" pitchFamily="34" charset="0"/>
              </a:rPr>
            </a:br>
            <a:r>
              <a:rPr lang="en-US" sz="1400" dirty="0">
                <a:latin typeface="Calibri" pitchFamily="34" charset="0"/>
                <a:hlinkClick r:id="rId3"/>
              </a:rPr>
              <a:t> http://cnrit.tamu.edu/rlem/textbook/Chapter6.htm</a:t>
            </a:r>
            <a:endParaRPr lang="en-US" sz="1400" dirty="0">
              <a:latin typeface="Calibri" pitchFamily="34" charset="0"/>
            </a:endParaRPr>
          </a:p>
        </p:txBody>
      </p:sp>
    </p:spTree>
    <p:extLst>
      <p:ext uri="{BB962C8B-B14F-4D97-AF65-F5344CB8AC3E}">
        <p14:creationId xmlns:p14="http://schemas.microsoft.com/office/powerpoint/2010/main" val="2101609463"/>
      </p:ext>
    </p:extLst>
  </p:cSld>
  <p:clrMapOvr>
    <a:masterClrMapping/>
  </p:clrMapOvr>
  <p:transition advClick="0" advTm="5645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2209" y="250720"/>
            <a:ext cx="8229600" cy="838200"/>
          </a:xfrm>
        </p:spPr>
        <p:txBody>
          <a:bodyPr>
            <a:normAutofit/>
          </a:bodyPr>
          <a:lstStyle/>
          <a:p>
            <a:r>
              <a:rPr lang="en-US" dirty="0"/>
              <a:t>Water Capture</a:t>
            </a:r>
          </a:p>
        </p:txBody>
      </p:sp>
      <p:sp>
        <p:nvSpPr>
          <p:cNvPr id="3" name="Content Placeholder 2"/>
          <p:cNvSpPr>
            <a:spLocks noGrp="1"/>
          </p:cNvSpPr>
          <p:nvPr>
            <p:ph idx="1"/>
          </p:nvPr>
        </p:nvSpPr>
        <p:spPr>
          <a:xfrm>
            <a:off x="1981200" y="1030908"/>
            <a:ext cx="8229600" cy="5562600"/>
          </a:xfrm>
        </p:spPr>
        <p:txBody>
          <a:bodyPr>
            <a:normAutofit/>
          </a:bodyPr>
          <a:lstStyle/>
          <a:p>
            <a:pPr marL="273050" indent="-273050">
              <a:spcBef>
                <a:spcPts val="0"/>
              </a:spcBef>
              <a:spcAft>
                <a:spcPts val="1200"/>
              </a:spcAft>
            </a:pPr>
            <a:endParaRPr lang="en-US" u="sng" dirty="0"/>
          </a:p>
          <a:p>
            <a:pPr marL="273050" indent="-273050">
              <a:spcBef>
                <a:spcPts val="0"/>
              </a:spcBef>
              <a:spcAft>
                <a:spcPts val="1200"/>
              </a:spcAft>
            </a:pPr>
            <a:endParaRPr lang="en-US" u="sng" dirty="0"/>
          </a:p>
          <a:p>
            <a:pPr marL="273050" indent="-273050">
              <a:spcBef>
                <a:spcPts val="0"/>
              </a:spcBef>
              <a:spcAft>
                <a:spcPts val="1200"/>
              </a:spcAft>
            </a:pPr>
            <a:r>
              <a:rPr lang="en-US" u="sng" dirty="0"/>
              <a:t>Precipitation</a:t>
            </a:r>
            <a:r>
              <a:rPr lang="en-US" dirty="0"/>
              <a:t> - accumulation of water vapor forming rain drops, snow, or hail.</a:t>
            </a:r>
          </a:p>
          <a:p>
            <a:pPr marL="273050" indent="-273050">
              <a:spcBef>
                <a:spcPts val="0"/>
              </a:spcBef>
              <a:spcAft>
                <a:spcPts val="1200"/>
              </a:spcAft>
            </a:pPr>
            <a:r>
              <a:rPr lang="en-US" u="sng" dirty="0"/>
              <a:t>Interception</a:t>
            </a:r>
            <a:r>
              <a:rPr lang="en-US" dirty="0"/>
              <a:t> - precipitation that strikes objects such as vegetation, litter, or rocks and may eventually enter soil... but not necessarily.</a:t>
            </a:r>
          </a:p>
          <a:p>
            <a:pPr>
              <a:spcBef>
                <a:spcPts val="0"/>
              </a:spcBef>
              <a:spcAft>
                <a:spcPts val="1200"/>
              </a:spcAft>
            </a:pPr>
            <a:r>
              <a:rPr lang="en-US" u="sng" dirty="0"/>
              <a:t>Infiltration </a:t>
            </a:r>
            <a:r>
              <a:rPr lang="en-US" dirty="0"/>
              <a:t>– water moving into the soil </a:t>
            </a:r>
          </a:p>
          <a:p>
            <a:pPr>
              <a:spcBef>
                <a:spcPts val="0"/>
              </a:spcBef>
              <a:spcAft>
                <a:spcPts val="1200"/>
              </a:spcAft>
            </a:pPr>
            <a:r>
              <a:rPr lang="en-US" u="sng" dirty="0"/>
              <a:t>Percolation</a:t>
            </a:r>
            <a:r>
              <a:rPr lang="en-US" dirty="0"/>
              <a:t> – water moving through the soil</a:t>
            </a:r>
          </a:p>
          <a:p>
            <a:r>
              <a:rPr lang="en-US" u="sng" dirty="0"/>
              <a:t>Capture</a:t>
            </a:r>
            <a:r>
              <a:rPr lang="en-US" dirty="0"/>
              <a:t> is dependent on:</a:t>
            </a:r>
          </a:p>
          <a:p>
            <a:pPr lvl="1">
              <a:spcBef>
                <a:spcPts val="0"/>
              </a:spcBef>
            </a:pPr>
            <a:r>
              <a:rPr lang="en-US" dirty="0"/>
              <a:t>Vegetation</a:t>
            </a:r>
          </a:p>
          <a:p>
            <a:pPr lvl="1">
              <a:spcBef>
                <a:spcPts val="0"/>
              </a:spcBef>
            </a:pPr>
            <a:r>
              <a:rPr lang="en-US" dirty="0"/>
              <a:t>Soil</a:t>
            </a:r>
          </a:p>
          <a:p>
            <a:pPr lvl="1">
              <a:spcBef>
                <a:spcPts val="0"/>
              </a:spcBef>
            </a:pPr>
            <a:r>
              <a:rPr lang="en-US" dirty="0" err="1"/>
              <a:t>Landcover</a:t>
            </a:r>
            <a:endParaRPr lang="en-US" dirty="0"/>
          </a:p>
          <a:p>
            <a:pPr lvl="1">
              <a:spcBef>
                <a:spcPts val="0"/>
              </a:spcBef>
            </a:pPr>
            <a:r>
              <a:rPr lang="en-US" dirty="0"/>
              <a:t>Storm intensity</a:t>
            </a:r>
          </a:p>
          <a:p>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895165" y="3890363"/>
            <a:ext cx="3256644" cy="2439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566354" y="6059311"/>
            <a:ext cx="1673942" cy="246221"/>
          </a:xfrm>
          <a:prstGeom prst="rect">
            <a:avLst/>
          </a:prstGeom>
          <a:noFill/>
        </p:spPr>
        <p:txBody>
          <a:bodyPr wrap="square" rtlCol="0">
            <a:spAutoFit/>
          </a:bodyPr>
          <a:lstStyle/>
          <a:p>
            <a:r>
              <a:rPr lang="en-US" sz="1000" dirty="0">
                <a:solidFill>
                  <a:schemeClr val="bg1"/>
                </a:solidFill>
              </a:rPr>
              <a:t>ecomerge.blogspot.com</a:t>
            </a:r>
          </a:p>
        </p:txBody>
      </p:sp>
    </p:spTree>
    <p:extLst>
      <p:ext uri="{BB962C8B-B14F-4D97-AF65-F5344CB8AC3E}">
        <p14:creationId xmlns:p14="http://schemas.microsoft.com/office/powerpoint/2010/main" val="2770635604"/>
      </p:ext>
    </p:extLst>
  </p:cSld>
  <p:clrMapOvr>
    <a:masterClrMapping/>
  </p:clrMapOvr>
  <p:transition advClick="0" advTm="6755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828800"/>
            <a:ext cx="8229600" cy="498986"/>
          </a:xfrm>
        </p:spPr>
        <p:txBody>
          <a:bodyPr/>
          <a:lstStyle/>
          <a:p>
            <a:pPr marL="273050" indent="-273050"/>
            <a:r>
              <a:rPr lang="en-US" u="sng" dirty="0"/>
              <a:t>Infiltration rate </a:t>
            </a:r>
            <a:r>
              <a:rPr lang="en-US" dirty="0"/>
              <a:t>- water passing through the soil surface per unit of time</a:t>
            </a:r>
            <a:r>
              <a:rPr lang="en-US" i="1" dirty="0"/>
              <a:t>.</a:t>
            </a:r>
            <a:endParaRPr lang="en-US" dirty="0"/>
          </a:p>
        </p:txBody>
      </p:sp>
      <p:sp>
        <p:nvSpPr>
          <p:cNvPr id="6" name="Title 5"/>
          <p:cNvSpPr>
            <a:spLocks noGrp="1"/>
          </p:cNvSpPr>
          <p:nvPr>
            <p:ph type="title"/>
          </p:nvPr>
        </p:nvSpPr>
        <p:spPr>
          <a:xfrm>
            <a:off x="609600" y="-23446"/>
            <a:ext cx="10058400" cy="1547446"/>
          </a:xfrm>
        </p:spPr>
        <p:txBody>
          <a:bodyPr>
            <a:normAutofit/>
          </a:bodyPr>
          <a:lstStyle/>
          <a:p>
            <a:r>
              <a:rPr lang="en-US" dirty="0" err="1"/>
              <a:t>Infilitration</a:t>
            </a:r>
            <a:r>
              <a:rPr lang="en-US" dirty="0"/>
              <a:t> </a:t>
            </a:r>
          </a:p>
        </p:txBody>
      </p:sp>
      <p:pic>
        <p:nvPicPr>
          <p:cNvPr id="24580" name="Picture 4" descr="http://cnrit.tamu.edu/rlem/textbook/figure6.3.jpg"/>
          <p:cNvPicPr>
            <a:picLocks noChangeAspect="1" noChangeArrowheads="1"/>
          </p:cNvPicPr>
          <p:nvPr/>
        </p:nvPicPr>
        <p:blipFill>
          <a:blip r:embed="rId3" cstate="print"/>
          <a:srcRect l="16486" t="10618" r="37315" b="16800"/>
          <a:stretch>
            <a:fillRect/>
          </a:stretch>
        </p:blipFill>
        <p:spPr bwMode="auto">
          <a:xfrm>
            <a:off x="4191000" y="2255520"/>
            <a:ext cx="4974302" cy="3992880"/>
          </a:xfrm>
          <a:prstGeom prst="rect">
            <a:avLst/>
          </a:prstGeom>
          <a:noFill/>
        </p:spPr>
      </p:pic>
      <p:sp>
        <p:nvSpPr>
          <p:cNvPr id="8" name="TextBox 7"/>
          <p:cNvSpPr txBox="1"/>
          <p:nvPr/>
        </p:nvSpPr>
        <p:spPr>
          <a:xfrm>
            <a:off x="5638800" y="6385560"/>
            <a:ext cx="6400800" cy="461665"/>
          </a:xfrm>
          <a:prstGeom prst="rect">
            <a:avLst/>
          </a:prstGeom>
          <a:noFill/>
        </p:spPr>
        <p:txBody>
          <a:bodyPr wrap="square" rtlCol="0">
            <a:spAutoFit/>
          </a:bodyPr>
          <a:lstStyle/>
          <a:p>
            <a:pPr algn="r"/>
            <a:r>
              <a:rPr lang="en-US" sz="1200" dirty="0">
                <a:solidFill>
                  <a:schemeClr val="bg1">
                    <a:lumMod val="95000"/>
                  </a:schemeClr>
                </a:solidFill>
                <a:latin typeface="Calibri" pitchFamily="34" charset="0"/>
              </a:rPr>
              <a:t>Thurow et al. 1986. Hydrologic characteristics of vegetation types as affected by livestock grazing systems, Edwards Plateau, Texas. Journal of Range Manage. 39:505-509.</a:t>
            </a:r>
          </a:p>
        </p:txBody>
      </p:sp>
    </p:spTree>
    <p:extLst>
      <p:ext uri="{BB962C8B-B14F-4D97-AF65-F5344CB8AC3E}">
        <p14:creationId xmlns:p14="http://schemas.microsoft.com/office/powerpoint/2010/main" val="154129422"/>
      </p:ext>
    </p:extLst>
  </p:cSld>
  <p:clrMapOvr>
    <a:masterClrMapping/>
  </p:clrMapOvr>
  <p:transition advClick="0" advTm="10391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989117"/>
            <a:ext cx="8686800" cy="4602163"/>
          </a:xfrm>
        </p:spPr>
        <p:txBody>
          <a:bodyPr/>
          <a:lstStyle/>
          <a:p>
            <a:pPr>
              <a:spcBef>
                <a:spcPts val="0"/>
              </a:spcBef>
              <a:spcAft>
                <a:spcPts val="600"/>
              </a:spcAft>
              <a:buNone/>
            </a:pPr>
            <a:endParaRPr lang="en-US" dirty="0"/>
          </a:p>
          <a:p>
            <a:pPr>
              <a:spcBef>
                <a:spcPts val="0"/>
              </a:spcBef>
              <a:spcAft>
                <a:spcPts val="600"/>
              </a:spcAft>
              <a:buNone/>
            </a:pPr>
            <a:endParaRPr lang="en-US" dirty="0"/>
          </a:p>
          <a:p>
            <a:pPr>
              <a:spcBef>
                <a:spcPts val="0"/>
              </a:spcBef>
              <a:spcAft>
                <a:spcPts val="600"/>
              </a:spcAft>
              <a:buNone/>
            </a:pPr>
            <a:r>
              <a:rPr lang="en-US" dirty="0"/>
              <a:t>Depends on soil structure:</a:t>
            </a:r>
          </a:p>
          <a:p>
            <a:pPr>
              <a:spcAft>
                <a:spcPts val="1200"/>
              </a:spcAft>
            </a:pPr>
            <a:r>
              <a:rPr lang="en-US" u="sng" dirty="0"/>
              <a:t>Aggregation</a:t>
            </a:r>
            <a:r>
              <a:rPr lang="en-US" dirty="0"/>
              <a:t> = soil particles held together in clusters</a:t>
            </a:r>
          </a:p>
          <a:p>
            <a:pPr marL="273050" indent="-273050">
              <a:spcAft>
                <a:spcPts val="1200"/>
              </a:spcAft>
            </a:pPr>
            <a:r>
              <a:rPr lang="en-US" u="sng" dirty="0"/>
              <a:t>Porosity</a:t>
            </a:r>
            <a:r>
              <a:rPr lang="en-US" dirty="0"/>
              <a:t> = the amount of pores in the soil; creates air space in soils</a:t>
            </a:r>
          </a:p>
        </p:txBody>
      </p:sp>
      <p:sp>
        <p:nvSpPr>
          <p:cNvPr id="6" name="Title 5"/>
          <p:cNvSpPr>
            <a:spLocks noGrp="1"/>
          </p:cNvSpPr>
          <p:nvPr>
            <p:ph type="title"/>
          </p:nvPr>
        </p:nvSpPr>
        <p:spPr/>
        <p:txBody>
          <a:bodyPr/>
          <a:lstStyle/>
          <a:p>
            <a:r>
              <a:rPr lang="en-US" dirty="0"/>
              <a:t>Infiltration</a:t>
            </a:r>
          </a:p>
        </p:txBody>
      </p:sp>
      <p:pic>
        <p:nvPicPr>
          <p:cNvPr id="23554" name="Picture 2" descr="http://cnrit.tamu.edu/rlem/textbook/figure6.2.jpg"/>
          <p:cNvPicPr>
            <a:picLocks noChangeAspect="1" noChangeArrowheads="1"/>
          </p:cNvPicPr>
          <p:nvPr/>
        </p:nvPicPr>
        <p:blipFill>
          <a:blip r:embed="rId2" cstate="print"/>
          <a:srcRect b="9518"/>
          <a:stretch>
            <a:fillRect/>
          </a:stretch>
        </p:blipFill>
        <p:spPr bwMode="auto">
          <a:xfrm>
            <a:off x="1475935" y="3200400"/>
            <a:ext cx="5584481" cy="2873128"/>
          </a:xfrm>
          <a:prstGeom prst="rect">
            <a:avLst/>
          </a:prstGeom>
          <a:noFill/>
        </p:spPr>
      </p:pic>
      <p:sp>
        <p:nvSpPr>
          <p:cNvPr id="7" name="TextBox 6"/>
          <p:cNvSpPr txBox="1"/>
          <p:nvPr/>
        </p:nvSpPr>
        <p:spPr>
          <a:xfrm>
            <a:off x="9354179" y="6086225"/>
            <a:ext cx="2627642" cy="230832"/>
          </a:xfrm>
          <a:prstGeom prst="rect">
            <a:avLst/>
          </a:prstGeom>
          <a:noFill/>
        </p:spPr>
        <p:txBody>
          <a:bodyPr wrap="none" rtlCol="0">
            <a:spAutoFit/>
          </a:bodyPr>
          <a:lstStyle/>
          <a:p>
            <a:r>
              <a:rPr lang="en-US" sz="900" dirty="0">
                <a:solidFill>
                  <a:schemeClr val="bg1"/>
                </a:solidFill>
                <a:hlinkClick r:id="rId3"/>
              </a:rPr>
              <a:t>http://cnrit.tamu.edu/rlem/textbook/Chapter6.htm</a:t>
            </a:r>
            <a:endParaRPr lang="en-US" sz="900" dirty="0">
              <a:solidFill>
                <a:schemeClr val="bg1"/>
              </a:solidFill>
            </a:endParaRPr>
          </a:p>
        </p:txBody>
      </p:sp>
    </p:spTree>
    <p:extLst>
      <p:ext uri="{BB962C8B-B14F-4D97-AF65-F5344CB8AC3E}">
        <p14:creationId xmlns:p14="http://schemas.microsoft.com/office/powerpoint/2010/main" val="3117960087"/>
      </p:ext>
    </p:extLst>
  </p:cSld>
  <p:clrMapOvr>
    <a:masterClrMapping/>
  </p:clrMapOvr>
  <p:transition advClick="0" advTm="4835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90543"/>
            <a:ext cx="8763000" cy="1143000"/>
          </a:xfrm>
        </p:spPr>
        <p:txBody>
          <a:bodyPr>
            <a:normAutofit fontScale="90000"/>
          </a:bodyPr>
          <a:lstStyle/>
          <a:p>
            <a:r>
              <a:rPr lang="en-US" dirty="0"/>
              <a:t>Effect of Vegetation on Water Transit</a:t>
            </a:r>
          </a:p>
        </p:txBody>
      </p:sp>
      <p:sp>
        <p:nvSpPr>
          <p:cNvPr id="3" name="Content Placeholder 2"/>
          <p:cNvSpPr>
            <a:spLocks noGrp="1"/>
          </p:cNvSpPr>
          <p:nvPr>
            <p:ph idx="1"/>
          </p:nvPr>
        </p:nvSpPr>
        <p:spPr>
          <a:xfrm>
            <a:off x="2010696" y="1349479"/>
            <a:ext cx="8382000" cy="4525963"/>
          </a:xfrm>
        </p:spPr>
        <p:txBody>
          <a:bodyPr>
            <a:normAutofit/>
          </a:bodyPr>
          <a:lstStyle/>
          <a:p>
            <a:endParaRPr lang="en-US" sz="2400" dirty="0"/>
          </a:p>
          <a:p>
            <a:r>
              <a:rPr lang="en-US" sz="2400" dirty="0"/>
              <a:t>Vegetation type: Oak Motte, Bunchgrass, </a:t>
            </a:r>
            <a:r>
              <a:rPr lang="en-US" sz="2400" dirty="0" err="1"/>
              <a:t>Sodgrass</a:t>
            </a:r>
            <a:r>
              <a:rPr lang="en-US" sz="2400" dirty="0"/>
              <a:t>, Bare ground </a:t>
            </a:r>
            <a:r>
              <a:rPr lang="en-US" sz="1800" i="1" dirty="0"/>
              <a:t>(10 cm rainfall in 30 minutes)</a:t>
            </a:r>
            <a:endParaRPr lang="en-US" sz="2400" i="1" dirty="0"/>
          </a:p>
        </p:txBody>
      </p:sp>
      <p:pic>
        <p:nvPicPr>
          <p:cNvPr id="22530" name="Picture 2" descr="http://cnrit.tamu.edu/rlem/textbook/figure6.4.jpg"/>
          <p:cNvPicPr>
            <a:picLocks noChangeAspect="1" noChangeArrowheads="1"/>
          </p:cNvPicPr>
          <p:nvPr/>
        </p:nvPicPr>
        <p:blipFill>
          <a:blip r:embed="rId2" cstate="print"/>
          <a:srcRect r="12714" b="21101"/>
          <a:stretch>
            <a:fillRect/>
          </a:stretch>
        </p:blipFill>
        <p:spPr bwMode="auto">
          <a:xfrm>
            <a:off x="1698240" y="2401252"/>
            <a:ext cx="8868179" cy="3588068"/>
          </a:xfrm>
          <a:prstGeom prst="rect">
            <a:avLst/>
          </a:prstGeom>
          <a:noFill/>
        </p:spPr>
      </p:pic>
      <p:sp>
        <p:nvSpPr>
          <p:cNvPr id="7" name="TextBox 6"/>
          <p:cNvSpPr txBox="1"/>
          <p:nvPr/>
        </p:nvSpPr>
        <p:spPr>
          <a:xfrm>
            <a:off x="5802330" y="6393473"/>
            <a:ext cx="6400800" cy="369332"/>
          </a:xfrm>
          <a:prstGeom prst="rect">
            <a:avLst/>
          </a:prstGeom>
          <a:noFill/>
        </p:spPr>
        <p:txBody>
          <a:bodyPr wrap="square" rtlCol="0">
            <a:spAutoFit/>
          </a:bodyPr>
          <a:lstStyle/>
          <a:p>
            <a:pPr algn="r"/>
            <a:r>
              <a:rPr lang="en-US" sz="900" dirty="0">
                <a:solidFill>
                  <a:schemeClr val="bg1">
                    <a:lumMod val="95000"/>
                  </a:schemeClr>
                </a:solidFill>
                <a:latin typeface="Calibri" pitchFamily="34" charset="0"/>
              </a:rPr>
              <a:t>Thurow, et al. 1986. Hydrologic characteristics of vegetation types as affected by livestock grazing systems, Edwards Plateau, Texas. Journal of Range Manage. 39:505-509.</a:t>
            </a:r>
          </a:p>
        </p:txBody>
      </p:sp>
    </p:spTree>
    <p:extLst>
      <p:ext uri="{BB962C8B-B14F-4D97-AF65-F5344CB8AC3E}">
        <p14:creationId xmlns:p14="http://schemas.microsoft.com/office/powerpoint/2010/main" val="1996997603"/>
      </p:ext>
    </p:extLst>
  </p:cSld>
  <p:clrMapOvr>
    <a:masterClrMapping/>
  </p:clrMapOvr>
  <p:transition advClick="0" advTm="11161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458" y="228600"/>
            <a:ext cx="8753916" cy="990600"/>
          </a:xfrm>
        </p:spPr>
        <p:txBody>
          <a:bodyPr>
            <a:normAutofit fontScale="90000"/>
          </a:bodyPr>
          <a:lstStyle/>
          <a:p>
            <a:r>
              <a:rPr lang="en-US" dirty="0"/>
              <a:t>Effect of Vegetation on Water Transit</a:t>
            </a:r>
          </a:p>
        </p:txBody>
      </p:sp>
      <p:sp>
        <p:nvSpPr>
          <p:cNvPr id="3" name="Content Placeholder 2"/>
          <p:cNvSpPr>
            <a:spLocks noGrp="1"/>
          </p:cNvSpPr>
          <p:nvPr>
            <p:ph idx="1"/>
          </p:nvPr>
        </p:nvSpPr>
        <p:spPr>
          <a:xfrm>
            <a:off x="1943100" y="1064343"/>
            <a:ext cx="8382000" cy="4525963"/>
          </a:xfrm>
        </p:spPr>
        <p:txBody>
          <a:bodyPr>
            <a:normAutofit/>
          </a:bodyPr>
          <a:lstStyle/>
          <a:p>
            <a:pPr marL="293688" indent="-273050">
              <a:spcAft>
                <a:spcPts val="1800"/>
              </a:spcAft>
            </a:pPr>
            <a:endParaRPr lang="en-US" sz="2400" u="sng" dirty="0"/>
          </a:p>
          <a:p>
            <a:pPr marL="293688" indent="-273050">
              <a:spcAft>
                <a:spcPts val="1800"/>
              </a:spcAft>
            </a:pPr>
            <a:r>
              <a:rPr lang="en-US" sz="2400" u="sng" dirty="0"/>
              <a:t>Litter accumulation </a:t>
            </a:r>
            <a:r>
              <a:rPr lang="en-US" sz="2400" dirty="0"/>
              <a:t>- slows runoff and decreases droplet impact</a:t>
            </a:r>
          </a:p>
          <a:p>
            <a:pPr marL="273050" indent="-273050">
              <a:spcAft>
                <a:spcPts val="1800"/>
              </a:spcAft>
            </a:pPr>
            <a:r>
              <a:rPr lang="en-US" sz="2400" u="sng" dirty="0"/>
              <a:t>Biomass differences </a:t>
            </a:r>
            <a:r>
              <a:rPr lang="en-US" sz="2400" dirty="0"/>
              <a:t>- affects runoff, interception, and droplet impact</a:t>
            </a:r>
          </a:p>
          <a:p>
            <a:pPr marL="273050" indent="-273050">
              <a:spcAft>
                <a:spcPts val="1800"/>
              </a:spcAft>
            </a:pPr>
            <a:r>
              <a:rPr lang="en-US" sz="2400" u="sng" dirty="0"/>
              <a:t>Soil organic matter </a:t>
            </a:r>
            <a:r>
              <a:rPr lang="en-US" sz="2400" dirty="0"/>
              <a:t>- increases water holding capacity of soil and increases infiltration</a:t>
            </a:r>
          </a:p>
        </p:txBody>
      </p:sp>
      <p:grpSp>
        <p:nvGrpSpPr>
          <p:cNvPr id="9" name="Group 8"/>
          <p:cNvGrpSpPr/>
          <p:nvPr/>
        </p:nvGrpSpPr>
        <p:grpSpPr>
          <a:xfrm>
            <a:off x="7010400" y="3962400"/>
            <a:ext cx="4762500" cy="2327413"/>
            <a:chOff x="4295671" y="4107419"/>
            <a:chExt cx="4762500" cy="2327413"/>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295671" y="4107419"/>
              <a:ext cx="47625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539845" y="6188611"/>
              <a:ext cx="1485900" cy="246221"/>
            </a:xfrm>
            <a:prstGeom prst="rect">
              <a:avLst/>
            </a:prstGeom>
            <a:noFill/>
          </p:spPr>
          <p:txBody>
            <a:bodyPr wrap="square" rtlCol="0">
              <a:spAutoFit/>
            </a:bodyPr>
            <a:lstStyle/>
            <a:p>
              <a:pPr algn="r"/>
              <a:r>
                <a:rPr lang="en-US" sz="1000" dirty="0">
                  <a:solidFill>
                    <a:schemeClr val="bg1"/>
                  </a:solidFill>
                </a:rPr>
                <a:t>nceas.uscb.edu</a:t>
              </a:r>
            </a:p>
          </p:txBody>
        </p:sp>
      </p:grpSp>
    </p:spTree>
    <p:extLst>
      <p:ext uri="{BB962C8B-B14F-4D97-AF65-F5344CB8AC3E}">
        <p14:creationId xmlns:p14="http://schemas.microsoft.com/office/powerpoint/2010/main" val="482379272"/>
      </p:ext>
    </p:extLst>
  </p:cSld>
  <p:clrMapOvr>
    <a:masterClrMapping/>
  </p:clrMapOvr>
  <p:transition advClick="0" advTm="4311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Fire on Runoff on Range</a:t>
            </a:r>
          </a:p>
        </p:txBody>
      </p:sp>
      <p:pic>
        <p:nvPicPr>
          <p:cNvPr id="185346" name="Picture 2" descr="http://ars.els-cdn.com/content/image/1-s2.0-S0341816207000318-gr1.jpg"/>
          <p:cNvPicPr>
            <a:picLocks noChangeAspect="1" noChangeArrowheads="1"/>
          </p:cNvPicPr>
          <p:nvPr/>
        </p:nvPicPr>
        <p:blipFill>
          <a:blip r:embed="rId3" cstate="print"/>
          <a:srcRect/>
          <a:stretch>
            <a:fillRect/>
          </a:stretch>
        </p:blipFill>
        <p:spPr bwMode="auto">
          <a:xfrm>
            <a:off x="2081415" y="1815204"/>
            <a:ext cx="4106709" cy="4038074"/>
          </a:xfrm>
          <a:prstGeom prst="rect">
            <a:avLst/>
          </a:prstGeom>
          <a:noFill/>
        </p:spPr>
      </p:pic>
      <p:sp>
        <p:nvSpPr>
          <p:cNvPr id="5" name="TextBox 4"/>
          <p:cNvSpPr txBox="1"/>
          <p:nvPr/>
        </p:nvSpPr>
        <p:spPr>
          <a:xfrm>
            <a:off x="6689408" y="6396335"/>
            <a:ext cx="5265174" cy="369332"/>
          </a:xfrm>
          <a:prstGeom prst="rect">
            <a:avLst/>
          </a:prstGeom>
          <a:noFill/>
        </p:spPr>
        <p:txBody>
          <a:bodyPr wrap="square" rtlCol="0">
            <a:spAutoFit/>
          </a:bodyPr>
          <a:lstStyle/>
          <a:p>
            <a:pPr algn="r"/>
            <a:r>
              <a:rPr lang="en-US" sz="900" dirty="0" err="1">
                <a:solidFill>
                  <a:schemeClr val="bg1">
                    <a:lumMod val="95000"/>
                  </a:schemeClr>
                </a:solidFill>
              </a:rPr>
              <a:t>Moffet</a:t>
            </a:r>
            <a:r>
              <a:rPr lang="en-US" sz="900" dirty="0">
                <a:solidFill>
                  <a:schemeClr val="bg1">
                    <a:lumMod val="95000"/>
                  </a:schemeClr>
                </a:solidFill>
              </a:rPr>
              <a:t> et al. 2007. Modeling soil erosion on steep sagebrush rangeland before and after prescribed fire. Catena. 71(2):218-228.</a:t>
            </a:r>
          </a:p>
        </p:txBody>
      </p:sp>
      <p:sp>
        <p:nvSpPr>
          <p:cNvPr id="6" name="TextBox 5"/>
          <p:cNvSpPr txBox="1"/>
          <p:nvPr/>
        </p:nvSpPr>
        <p:spPr>
          <a:xfrm>
            <a:off x="2069692" y="5825613"/>
            <a:ext cx="6644063" cy="369332"/>
          </a:xfrm>
          <a:prstGeom prst="rect">
            <a:avLst/>
          </a:prstGeom>
          <a:noFill/>
        </p:spPr>
        <p:txBody>
          <a:bodyPr wrap="none" rtlCol="0">
            <a:spAutoFit/>
          </a:bodyPr>
          <a:lstStyle/>
          <a:p>
            <a:r>
              <a:rPr lang="en-US" dirty="0"/>
              <a:t>Runoff on sagebrush-steppe in SE Idaho – Reynolds Creek Watershed</a:t>
            </a:r>
          </a:p>
        </p:txBody>
      </p:sp>
      <p:sp>
        <p:nvSpPr>
          <p:cNvPr id="7" name="TextBox 6"/>
          <p:cNvSpPr txBox="1"/>
          <p:nvPr/>
        </p:nvSpPr>
        <p:spPr>
          <a:xfrm>
            <a:off x="6920134" y="1938750"/>
            <a:ext cx="3382788" cy="1446550"/>
          </a:xfrm>
          <a:prstGeom prst="rect">
            <a:avLst/>
          </a:prstGeom>
          <a:noFill/>
        </p:spPr>
        <p:txBody>
          <a:bodyPr wrap="square" rtlCol="0">
            <a:spAutoFit/>
          </a:bodyPr>
          <a:lstStyle/>
          <a:p>
            <a:r>
              <a:rPr lang="en-US" sz="2000" dirty="0">
                <a:solidFill>
                  <a:schemeClr val="accent1">
                    <a:lumMod val="50000"/>
                  </a:schemeClr>
                </a:solidFill>
              </a:rPr>
              <a:t>Runoff after prescribed burn</a:t>
            </a:r>
          </a:p>
          <a:p>
            <a:endParaRPr lang="en-US" dirty="0"/>
          </a:p>
          <a:p>
            <a:pPr>
              <a:buFont typeface="Arial" pitchFamily="34" charset="0"/>
              <a:buChar char="•"/>
            </a:pPr>
            <a:r>
              <a:rPr lang="en-US" sz="1600" dirty="0"/>
              <a:t>   w/RO shows average of areas that had runoff (n=5) and removes areas without runoff (n=3</a:t>
            </a:r>
            <a:r>
              <a:rPr lang="en-US" dirty="0"/>
              <a:t>)</a:t>
            </a:r>
          </a:p>
        </p:txBody>
      </p:sp>
      <p:cxnSp>
        <p:nvCxnSpPr>
          <p:cNvPr id="11" name="Straight Arrow Connector 10"/>
          <p:cNvCxnSpPr>
            <a:stCxn id="7" idx="1"/>
          </p:cNvCxnSpPr>
          <p:nvPr/>
        </p:nvCxnSpPr>
        <p:spPr>
          <a:xfrm flipH="1">
            <a:off x="6188124" y="2662026"/>
            <a:ext cx="732010" cy="293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6035771"/>
      </p:ext>
    </p:extLst>
  </p:cSld>
  <p:clrMapOvr>
    <a:masterClrMapping/>
  </p:clrMapOvr>
  <p:transition advTm="9266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4830" y="245812"/>
            <a:ext cx="6821129" cy="990600"/>
          </a:xfrm>
        </p:spPr>
        <p:txBody>
          <a:bodyPr>
            <a:normAutofit/>
          </a:bodyPr>
          <a:lstStyle/>
          <a:p>
            <a:r>
              <a:rPr lang="en-US" dirty="0"/>
              <a:t>Water Storage</a:t>
            </a:r>
          </a:p>
        </p:txBody>
      </p:sp>
      <p:sp>
        <p:nvSpPr>
          <p:cNvPr id="3" name="Content Placeholder 2"/>
          <p:cNvSpPr>
            <a:spLocks noGrp="1"/>
          </p:cNvSpPr>
          <p:nvPr>
            <p:ph idx="1"/>
          </p:nvPr>
        </p:nvSpPr>
        <p:spPr>
          <a:xfrm>
            <a:off x="1981200" y="1600201"/>
            <a:ext cx="8229600" cy="4761689"/>
          </a:xfrm>
        </p:spPr>
        <p:txBody>
          <a:bodyPr>
            <a:normAutofit/>
          </a:bodyPr>
          <a:lstStyle/>
          <a:p>
            <a:pPr marL="273050" indent="-273050">
              <a:spcAft>
                <a:spcPts val="1200"/>
              </a:spcAft>
            </a:pPr>
            <a:endParaRPr lang="en-US" u="sng" dirty="0"/>
          </a:p>
          <a:p>
            <a:pPr marL="273050" indent="-273050">
              <a:spcAft>
                <a:spcPts val="1200"/>
              </a:spcAft>
            </a:pPr>
            <a:r>
              <a:rPr lang="en-US" u="sng" dirty="0"/>
              <a:t>Surface Detention </a:t>
            </a:r>
            <a:r>
              <a:rPr lang="en-US" dirty="0"/>
              <a:t>– Water held in micro-relief formed by topography, vegetation growth, and accumulated litter.  Is affected by micro-relief, slope, soil texture, soil structure, and soil depth.</a:t>
            </a:r>
          </a:p>
          <a:p>
            <a:pPr marL="273050" indent="-273050">
              <a:spcAft>
                <a:spcPts val="1200"/>
              </a:spcAft>
            </a:pPr>
            <a:r>
              <a:rPr lang="en-US" u="sng" dirty="0"/>
              <a:t>Water Table </a:t>
            </a:r>
            <a:r>
              <a:rPr lang="en-US" dirty="0"/>
              <a:t>– Upper surface of the ground water (saturated zone) can be above the ground surface e.g.  streams, ponds, lakes.</a:t>
            </a:r>
          </a:p>
          <a:p>
            <a:pPr marL="273050" indent="-273050">
              <a:spcAft>
                <a:spcPts val="1200"/>
              </a:spcAft>
            </a:pPr>
            <a:r>
              <a:rPr lang="en-US" u="sng" dirty="0"/>
              <a:t>Aquifer</a:t>
            </a:r>
            <a:r>
              <a:rPr lang="en-US" dirty="0"/>
              <a:t> – Large volume of water underground on the top of an impermeable layer of soil or bedrock</a:t>
            </a:r>
          </a:p>
          <a:p>
            <a:pPr marL="273050" indent="-273050">
              <a:spcAft>
                <a:spcPts val="1200"/>
              </a:spcAft>
            </a:pPr>
            <a:r>
              <a:rPr lang="en-US" u="sng" dirty="0"/>
              <a:t>Recharge </a:t>
            </a:r>
            <a:r>
              <a:rPr lang="en-US" dirty="0"/>
              <a:t>– Water added to the water table or aquifer</a:t>
            </a:r>
          </a:p>
          <a:p>
            <a:pPr>
              <a:spcAft>
                <a:spcPts val="1200"/>
              </a:spcAft>
            </a:pPr>
            <a:r>
              <a:rPr lang="en-US" u="sng" dirty="0"/>
              <a:t>Constructed water storage</a:t>
            </a:r>
            <a:r>
              <a:rPr lang="en-US" dirty="0"/>
              <a:t> – Reservoirs </a:t>
            </a:r>
          </a:p>
          <a:p>
            <a:endParaRPr lang="en-US" dirty="0"/>
          </a:p>
        </p:txBody>
      </p:sp>
      <p:sp>
        <p:nvSpPr>
          <p:cNvPr id="4" name="Rectangle 3"/>
          <p:cNvSpPr/>
          <p:nvPr/>
        </p:nvSpPr>
        <p:spPr>
          <a:xfrm>
            <a:off x="1828800" y="3276600"/>
            <a:ext cx="17526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944138" y="5007074"/>
            <a:ext cx="1273277" cy="326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133600" y="4191000"/>
            <a:ext cx="963560" cy="2753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43852698"/>
      </p:ext>
    </p:extLst>
  </p:cSld>
  <p:clrMapOvr>
    <a:masterClrMapping/>
  </p:clrMapOvr>
  <p:transition advClick="0" advTm="12186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Release</a:t>
            </a:r>
          </a:p>
        </p:txBody>
      </p:sp>
      <p:sp>
        <p:nvSpPr>
          <p:cNvPr id="3" name="Content Placeholder 2"/>
          <p:cNvSpPr>
            <a:spLocks noGrp="1"/>
          </p:cNvSpPr>
          <p:nvPr>
            <p:ph idx="1"/>
          </p:nvPr>
        </p:nvSpPr>
        <p:spPr>
          <a:xfrm>
            <a:off x="2025444" y="1098769"/>
            <a:ext cx="8229600" cy="4530725"/>
          </a:xfrm>
        </p:spPr>
        <p:txBody>
          <a:bodyPr/>
          <a:lstStyle/>
          <a:p>
            <a:pPr>
              <a:buNone/>
            </a:pPr>
            <a:endParaRPr lang="en-US" dirty="0"/>
          </a:p>
          <a:p>
            <a:pPr>
              <a:buNone/>
            </a:pPr>
            <a:endParaRPr lang="en-US" dirty="0"/>
          </a:p>
          <a:p>
            <a:pPr>
              <a:buNone/>
            </a:pPr>
            <a:r>
              <a:rPr lang="en-US" sz="2800" dirty="0"/>
              <a:t>Runoff </a:t>
            </a:r>
          </a:p>
          <a:p>
            <a:pPr marL="273050" indent="-273050"/>
            <a:r>
              <a:rPr lang="en-US" u="sng" dirty="0"/>
              <a:t>Surface runoff </a:t>
            </a:r>
            <a:r>
              <a:rPr lang="en-US" dirty="0"/>
              <a:t>- water not entering soil, moving into streams or wetlands.</a:t>
            </a:r>
          </a:p>
          <a:p>
            <a:pPr marL="273050" indent="-273050"/>
            <a:r>
              <a:rPr lang="en-US" u="sng" dirty="0"/>
              <a:t>Interflow</a:t>
            </a:r>
            <a:r>
              <a:rPr lang="en-US" dirty="0"/>
              <a:t> - water below the surfacing moving horizontally. Can create springs and seeps.</a:t>
            </a:r>
          </a:p>
        </p:txBody>
      </p:sp>
      <p:pic>
        <p:nvPicPr>
          <p:cNvPr id="6149" name="Picture 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249348" y="3834582"/>
            <a:ext cx="7698441" cy="2286000"/>
          </a:xfrm>
          <a:prstGeom prst="rect">
            <a:avLst/>
          </a:prstGeom>
          <a:noFill/>
          <a:ln w="9525">
            <a:noFill/>
            <a:miter lim="800000"/>
            <a:headEnd/>
            <a:tailEnd/>
          </a:ln>
        </p:spPr>
      </p:pic>
    </p:spTree>
    <p:extLst>
      <p:ext uri="{BB962C8B-B14F-4D97-AF65-F5344CB8AC3E}">
        <p14:creationId xmlns:p14="http://schemas.microsoft.com/office/powerpoint/2010/main" val="1333226597"/>
      </p:ext>
    </p:extLst>
  </p:cSld>
  <p:clrMapOvr>
    <a:masterClrMapping/>
  </p:clrMapOvr>
  <p:transition advClick="0" advTm="7140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990600"/>
          </a:xfrm>
        </p:spPr>
        <p:txBody>
          <a:bodyPr/>
          <a:lstStyle/>
          <a:p>
            <a:r>
              <a:rPr lang="en-US" dirty="0"/>
              <a:t>Water Release</a:t>
            </a:r>
          </a:p>
        </p:txBody>
      </p:sp>
      <p:sp>
        <p:nvSpPr>
          <p:cNvPr id="3" name="Content Placeholder 2"/>
          <p:cNvSpPr>
            <a:spLocks noGrp="1"/>
          </p:cNvSpPr>
          <p:nvPr>
            <p:ph idx="1"/>
          </p:nvPr>
        </p:nvSpPr>
        <p:spPr>
          <a:xfrm>
            <a:off x="1752600" y="1447800"/>
            <a:ext cx="8763000" cy="5181600"/>
          </a:xfrm>
        </p:spPr>
        <p:txBody>
          <a:bodyPr>
            <a:noAutofit/>
          </a:bodyPr>
          <a:lstStyle/>
          <a:p>
            <a:pPr marL="273050" indent="-273050"/>
            <a:endParaRPr lang="en-US" sz="2400" u="sng" dirty="0"/>
          </a:p>
          <a:p>
            <a:pPr>
              <a:buFont typeface="Wingdings" panose="05000000000000000000" pitchFamily="2" charset="2"/>
              <a:buChar char="§"/>
            </a:pPr>
            <a:r>
              <a:rPr lang="en-US" sz="2400" u="sng" dirty="0" err="1"/>
              <a:t>Evapo</a:t>
            </a:r>
            <a:r>
              <a:rPr lang="en-US" sz="2400" u="sng" dirty="0"/>
              <a:t>-transpiration</a:t>
            </a:r>
            <a:r>
              <a:rPr lang="en-US" sz="2400" dirty="0"/>
              <a:t> - combined effect of transpiration and 				   evaporation</a:t>
            </a:r>
          </a:p>
          <a:p>
            <a:pPr>
              <a:buFont typeface="Wingdings" panose="05000000000000000000" pitchFamily="2" charset="2"/>
              <a:buChar char="§"/>
            </a:pPr>
            <a:r>
              <a:rPr lang="en-US" sz="2400" u="sng" dirty="0"/>
              <a:t>Transpiration</a:t>
            </a:r>
            <a:r>
              <a:rPr lang="en-US" sz="2400" dirty="0"/>
              <a:t> - plants lose water as part of respiration and 			      cooling</a:t>
            </a:r>
          </a:p>
          <a:p>
            <a:pPr>
              <a:buFont typeface="Wingdings" panose="05000000000000000000" pitchFamily="2" charset="2"/>
              <a:buChar char="§"/>
            </a:pPr>
            <a:r>
              <a:rPr lang="en-US" sz="2400" u="sng" dirty="0"/>
              <a:t>Evaporation</a:t>
            </a:r>
            <a:r>
              <a:rPr lang="en-US" sz="2400" dirty="0"/>
              <a:t> - loss of water by heat.  </a:t>
            </a:r>
          </a:p>
          <a:p>
            <a:pPr lvl="1"/>
            <a:r>
              <a:rPr lang="en-US" sz="2000" dirty="0"/>
              <a:t>Vegetation tends to reduce evaporation through shade and reduce wind at soil surface.</a:t>
            </a:r>
          </a:p>
          <a:p>
            <a:pPr lvl="1"/>
            <a:r>
              <a:rPr lang="en-US" sz="2000" dirty="0"/>
              <a:t>However, loss from evaporation on leaves often outweighs reduced evaporation from shade and reduced wind.  </a:t>
            </a:r>
          </a:p>
          <a:p>
            <a:endParaRPr lang="en-US" sz="2400" dirty="0"/>
          </a:p>
        </p:txBody>
      </p:sp>
    </p:spTree>
    <p:extLst>
      <p:ext uri="{BB962C8B-B14F-4D97-AF65-F5344CB8AC3E}">
        <p14:creationId xmlns:p14="http://schemas.microsoft.com/office/powerpoint/2010/main" val="1288624635"/>
      </p:ext>
    </p:extLst>
  </p:cSld>
  <p:clrMapOvr>
    <a:masterClrMapping/>
  </p:clrMapOvr>
  <p:transition advClick="0" advTm="5115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460" y="238428"/>
            <a:ext cx="8229600" cy="1437972"/>
          </a:xfrm>
        </p:spPr>
        <p:txBody>
          <a:bodyPr>
            <a:normAutofit/>
          </a:bodyPr>
          <a:lstStyle/>
          <a:p>
            <a:r>
              <a:rPr lang="en-US" dirty="0"/>
              <a:t>Water Release – Deep Drainage </a:t>
            </a:r>
          </a:p>
        </p:txBody>
      </p:sp>
      <p:sp>
        <p:nvSpPr>
          <p:cNvPr id="3" name="Content Placeholder 2"/>
          <p:cNvSpPr>
            <a:spLocks noGrp="1"/>
          </p:cNvSpPr>
          <p:nvPr>
            <p:ph idx="1"/>
          </p:nvPr>
        </p:nvSpPr>
        <p:spPr>
          <a:xfrm>
            <a:off x="1951703" y="1002892"/>
            <a:ext cx="8229600" cy="5211763"/>
          </a:xfrm>
        </p:spPr>
        <p:txBody>
          <a:bodyPr/>
          <a:lstStyle/>
          <a:p>
            <a:pPr marL="273050" indent="-273050"/>
            <a:endParaRPr lang="en-US" dirty="0"/>
          </a:p>
          <a:p>
            <a:pPr marL="273050" indent="-273050"/>
            <a:endParaRPr lang="en-US" dirty="0"/>
          </a:p>
          <a:p>
            <a:pPr>
              <a:buFont typeface="Wingdings" panose="05000000000000000000" pitchFamily="2" charset="2"/>
              <a:buChar char="§"/>
            </a:pPr>
            <a:r>
              <a:rPr lang="en-US" sz="2800" dirty="0"/>
              <a:t>Deep Drainage – loss of water below the root zone</a:t>
            </a:r>
          </a:p>
          <a:p>
            <a:pPr>
              <a:buFont typeface="Wingdings" panose="05000000000000000000" pitchFamily="2" charset="2"/>
              <a:buChar char="§"/>
            </a:pPr>
            <a:r>
              <a:rPr lang="en-US" sz="2800" dirty="0"/>
              <a:t>Low bulk density because </a:t>
            </a:r>
            <a:br>
              <a:rPr lang="en-US" sz="2800" dirty="0"/>
            </a:br>
            <a:r>
              <a:rPr lang="en-US" sz="2800" dirty="0"/>
              <a:t>of trampling can </a:t>
            </a:r>
            <a:br>
              <a:rPr lang="en-US" sz="2800" dirty="0"/>
            </a:br>
            <a:r>
              <a:rPr lang="en-US" sz="2800" dirty="0"/>
              <a:t>decrease deep </a:t>
            </a:r>
            <a:br>
              <a:rPr lang="en-US" sz="2800" dirty="0"/>
            </a:br>
            <a:r>
              <a:rPr lang="en-US" sz="2800" dirty="0"/>
              <a:t>drainage</a:t>
            </a:r>
          </a:p>
          <a:p>
            <a:pPr>
              <a:buFont typeface="Wingdings" panose="05000000000000000000" pitchFamily="2" charset="2"/>
              <a:buChar char="§"/>
            </a:pPr>
            <a:r>
              <a:rPr lang="en-US" sz="2800" dirty="0"/>
              <a:t>Any factor that</a:t>
            </a:r>
            <a:br>
              <a:rPr lang="en-US" sz="2800" dirty="0"/>
            </a:br>
            <a:r>
              <a:rPr lang="en-US" sz="2800" dirty="0"/>
              <a:t>decreases infiltration </a:t>
            </a:r>
            <a:br>
              <a:rPr lang="en-US" sz="2800" dirty="0"/>
            </a:br>
            <a:r>
              <a:rPr lang="en-US" sz="2800" dirty="0"/>
              <a:t>will likely decrease </a:t>
            </a:r>
            <a:br>
              <a:rPr lang="en-US" sz="2800" dirty="0"/>
            </a:br>
            <a:r>
              <a:rPr lang="en-US" sz="2800" dirty="0"/>
              <a:t>deep drainage</a:t>
            </a:r>
          </a:p>
          <a:p>
            <a:endParaRPr lang="en-US" dirty="0"/>
          </a:p>
        </p:txBody>
      </p:sp>
      <p:pic>
        <p:nvPicPr>
          <p:cNvPr id="15362" name="Picture 2" descr="http://ga.water.usgs.gov/edu/graphics/wcgwstoragezones.gif"/>
          <p:cNvPicPr>
            <a:picLocks noChangeAspect="1" noChangeArrowheads="1"/>
          </p:cNvPicPr>
          <p:nvPr/>
        </p:nvPicPr>
        <p:blipFill>
          <a:blip r:embed="rId2" cstate="print"/>
          <a:srcRect/>
          <a:stretch>
            <a:fillRect/>
          </a:stretch>
        </p:blipFill>
        <p:spPr bwMode="auto">
          <a:xfrm>
            <a:off x="6089268" y="2804161"/>
            <a:ext cx="4426332" cy="3154680"/>
          </a:xfrm>
          <a:prstGeom prst="rect">
            <a:avLst/>
          </a:prstGeom>
          <a:noFill/>
        </p:spPr>
      </p:pic>
      <p:sp>
        <p:nvSpPr>
          <p:cNvPr id="6" name="Rectangle 5"/>
          <p:cNvSpPr/>
          <p:nvPr/>
        </p:nvSpPr>
        <p:spPr>
          <a:xfrm>
            <a:off x="6705600" y="6044631"/>
            <a:ext cx="5196840" cy="230832"/>
          </a:xfrm>
          <a:prstGeom prst="rect">
            <a:avLst/>
          </a:prstGeom>
        </p:spPr>
        <p:txBody>
          <a:bodyPr wrap="square">
            <a:spAutoFit/>
          </a:bodyPr>
          <a:lstStyle/>
          <a:p>
            <a:pPr algn="r"/>
            <a:r>
              <a:rPr lang="en-US" sz="900" dirty="0">
                <a:solidFill>
                  <a:schemeClr val="bg1"/>
                </a:solidFill>
                <a:latin typeface="Calibri" pitchFamily="34" charset="0"/>
                <a:hlinkClick r:id="rId3"/>
              </a:rPr>
              <a:t>http://ga.water.usgs.gov/edu/watercyclesummary.html</a:t>
            </a:r>
            <a:endParaRPr lang="en-US" sz="900" dirty="0">
              <a:solidFill>
                <a:schemeClr val="bg1"/>
              </a:solidFill>
              <a:latin typeface="Calibri" pitchFamily="34" charset="0"/>
            </a:endParaRPr>
          </a:p>
        </p:txBody>
      </p:sp>
    </p:spTree>
    <p:extLst>
      <p:ext uri="{BB962C8B-B14F-4D97-AF65-F5344CB8AC3E}">
        <p14:creationId xmlns:p14="http://schemas.microsoft.com/office/powerpoint/2010/main" val="3515381255"/>
      </p:ext>
    </p:extLst>
  </p:cSld>
  <p:clrMapOvr>
    <a:masterClrMapping/>
  </p:clrMapOvr>
  <p:transition advClick="0" advTm="4885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838200"/>
          </a:xfrm>
        </p:spPr>
        <p:txBody>
          <a:bodyPr>
            <a:normAutofit/>
          </a:bodyPr>
          <a:lstStyle/>
          <a:p>
            <a:r>
              <a:rPr lang="en-US" dirty="0"/>
              <a:t>Impacts on Runoff and Infiltration</a:t>
            </a:r>
          </a:p>
        </p:txBody>
      </p:sp>
      <p:sp>
        <p:nvSpPr>
          <p:cNvPr id="3" name="Content Placeholder 2"/>
          <p:cNvSpPr>
            <a:spLocks noGrp="1"/>
          </p:cNvSpPr>
          <p:nvPr>
            <p:ph idx="1"/>
          </p:nvPr>
        </p:nvSpPr>
        <p:spPr>
          <a:xfrm>
            <a:off x="1936955" y="903006"/>
            <a:ext cx="8229600" cy="4525963"/>
          </a:xfrm>
        </p:spPr>
        <p:txBody>
          <a:bodyPr/>
          <a:lstStyle/>
          <a:p>
            <a:pPr>
              <a:buNone/>
            </a:pPr>
            <a:endParaRPr lang="en-US" dirty="0"/>
          </a:p>
          <a:p>
            <a:pPr marL="273050" indent="-273050"/>
            <a:endParaRPr lang="en-US" dirty="0"/>
          </a:p>
          <a:p>
            <a:pPr>
              <a:buFont typeface="Wingdings" panose="05000000000000000000" pitchFamily="2" charset="2"/>
              <a:buChar char="§"/>
            </a:pPr>
            <a:r>
              <a:rPr lang="en-US" sz="2400" dirty="0"/>
              <a:t>Water Inflow - generally little affect of grazing management on precipitation patterns</a:t>
            </a:r>
          </a:p>
          <a:p>
            <a:endParaRPr lang="en-US" i="1" dirty="0"/>
          </a:p>
          <a:p>
            <a:pPr lvl="2"/>
            <a:r>
              <a:rPr lang="en-US" sz="2400" dirty="0"/>
              <a:t>Overgrazing could ...  biomass &amp; litter ... </a:t>
            </a:r>
            <a:r>
              <a:rPr lang="en-US" sz="2400" dirty="0" err="1"/>
              <a:t>albedo</a:t>
            </a:r>
            <a:r>
              <a:rPr lang="en-US" sz="2400" dirty="0"/>
              <a:t> ...  convection precipitation events</a:t>
            </a:r>
          </a:p>
          <a:p>
            <a:pPr lvl="2"/>
            <a:endParaRPr lang="en-US" sz="2400" dirty="0"/>
          </a:p>
          <a:p>
            <a:pPr lvl="2"/>
            <a:r>
              <a:rPr lang="en-US" sz="2400" dirty="0"/>
              <a:t>Overgrazing could ...  air-borne bacteria ... water droplet </a:t>
            </a:r>
          </a:p>
          <a:p>
            <a:pPr marL="384048" lvl="2" indent="0">
              <a:buNone/>
            </a:pPr>
            <a:r>
              <a:rPr lang="en-US" sz="2400" dirty="0"/>
              <a:t>formation...  precipitation</a:t>
            </a:r>
          </a:p>
          <a:p>
            <a:endParaRPr lang="en-US" dirty="0"/>
          </a:p>
        </p:txBody>
      </p:sp>
      <p:sp>
        <p:nvSpPr>
          <p:cNvPr id="4" name="Down Arrow 3"/>
          <p:cNvSpPr/>
          <p:nvPr/>
        </p:nvSpPr>
        <p:spPr>
          <a:xfrm>
            <a:off x="4860823" y="2902148"/>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flipV="1">
            <a:off x="7195086" y="2876314"/>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8468033" y="2908785"/>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3581400" y="44196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7504802" y="4016477"/>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4843049" y="4016477"/>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1709001"/>
      </p:ext>
    </p:extLst>
  </p:cSld>
  <p:clrMapOvr>
    <a:masterClrMapping/>
  </p:clrMapOvr>
  <p:transition advClick="0" advTm="7795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2710" y="235974"/>
            <a:ext cx="8229600" cy="1516626"/>
          </a:xfrm>
        </p:spPr>
        <p:txBody>
          <a:bodyPr>
            <a:normAutofit/>
          </a:bodyPr>
          <a:lstStyle/>
          <a:p>
            <a:r>
              <a:rPr lang="en-US" dirty="0"/>
              <a:t>Interception</a:t>
            </a:r>
          </a:p>
        </p:txBody>
      </p:sp>
      <p:sp>
        <p:nvSpPr>
          <p:cNvPr id="4" name="Content Placeholder 2"/>
          <p:cNvSpPr>
            <a:spLocks noGrp="1"/>
          </p:cNvSpPr>
          <p:nvPr>
            <p:ph idx="1"/>
          </p:nvPr>
        </p:nvSpPr>
        <p:spPr>
          <a:xfrm>
            <a:off x="1981200" y="990601"/>
            <a:ext cx="8229600" cy="5135563"/>
          </a:xfrm>
        </p:spPr>
        <p:txBody>
          <a:bodyPr>
            <a:normAutofit/>
          </a:bodyPr>
          <a:lstStyle/>
          <a:p>
            <a:pPr marL="236538" indent="-236538"/>
            <a:endParaRPr lang="en-US" dirty="0"/>
          </a:p>
          <a:p>
            <a:pPr marL="236538" indent="-236538"/>
            <a:endParaRPr lang="en-US" dirty="0"/>
          </a:p>
          <a:p>
            <a:pPr>
              <a:buFont typeface="Wingdings" panose="05000000000000000000" pitchFamily="2" charset="2"/>
              <a:buChar char="§"/>
            </a:pPr>
            <a:r>
              <a:rPr lang="en-US" sz="2400" dirty="0"/>
              <a:t>Grasses = 10-20% interception</a:t>
            </a:r>
          </a:p>
          <a:p>
            <a:pPr>
              <a:buFont typeface="Wingdings" panose="05000000000000000000" pitchFamily="2" charset="2"/>
              <a:buChar char="§"/>
            </a:pPr>
            <a:r>
              <a:rPr lang="en-US" sz="2400" dirty="0"/>
              <a:t>Deciduous trees &amp; shrubs = 25-50% interception (when leaves are on)</a:t>
            </a:r>
          </a:p>
          <a:p>
            <a:pPr>
              <a:buFont typeface="Wingdings" panose="05000000000000000000" pitchFamily="2" charset="2"/>
              <a:buChar char="§"/>
            </a:pPr>
            <a:r>
              <a:rPr lang="en-US" sz="2400" dirty="0"/>
              <a:t>Evergreen trees = 50 - 100% (for example essentially no rain may hit the ground under a full juniper tree.</a:t>
            </a:r>
          </a:p>
        </p:txBody>
      </p:sp>
      <p:pic>
        <p:nvPicPr>
          <p:cNvPr id="3" name="Picture 2">
            <a:extLst>
              <a:ext uri="{FF2B5EF4-FFF2-40B4-BE49-F238E27FC236}">
                <a16:creationId xmlns:a16="http://schemas.microsoft.com/office/drawing/2014/main" id="{FF529EEA-FCC1-4131-B2B8-F6662064293A}"/>
              </a:ext>
            </a:extLst>
          </p:cNvPr>
          <p:cNvPicPr>
            <a:picLocks noChangeAspect="1"/>
          </p:cNvPicPr>
          <p:nvPr/>
        </p:nvPicPr>
        <p:blipFill>
          <a:blip r:embed="rId2"/>
          <a:stretch>
            <a:fillRect/>
          </a:stretch>
        </p:blipFill>
        <p:spPr>
          <a:xfrm>
            <a:off x="1987062" y="4114800"/>
            <a:ext cx="2737338" cy="1809750"/>
          </a:xfrm>
          <a:prstGeom prst="rect">
            <a:avLst/>
          </a:prstGeom>
        </p:spPr>
      </p:pic>
      <p:sp>
        <p:nvSpPr>
          <p:cNvPr id="5" name="TextBox 4">
            <a:extLst>
              <a:ext uri="{FF2B5EF4-FFF2-40B4-BE49-F238E27FC236}">
                <a16:creationId xmlns:a16="http://schemas.microsoft.com/office/drawing/2014/main" id="{7BC6C01D-C807-4F43-98B8-26076AB98489}"/>
              </a:ext>
            </a:extLst>
          </p:cNvPr>
          <p:cNvSpPr txBox="1"/>
          <p:nvPr/>
        </p:nvSpPr>
        <p:spPr>
          <a:xfrm>
            <a:off x="3900135" y="5679109"/>
            <a:ext cx="824265" cy="230832"/>
          </a:xfrm>
          <a:prstGeom prst="rect">
            <a:avLst/>
          </a:prstGeom>
          <a:noFill/>
        </p:spPr>
        <p:txBody>
          <a:bodyPr wrap="none" rtlCol="0">
            <a:spAutoFit/>
          </a:bodyPr>
          <a:lstStyle/>
          <a:p>
            <a:r>
              <a:rPr lang="en-US" sz="900" dirty="0" err="1">
                <a:solidFill>
                  <a:schemeClr val="bg1"/>
                </a:solidFill>
              </a:rPr>
              <a:t>A.Kabir</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pic>
        <p:nvPicPr>
          <p:cNvPr id="6" name="Picture 5">
            <a:extLst>
              <a:ext uri="{FF2B5EF4-FFF2-40B4-BE49-F238E27FC236}">
                <a16:creationId xmlns:a16="http://schemas.microsoft.com/office/drawing/2014/main" id="{D657C2F5-8702-42BF-869F-B14B2AED4B1A}"/>
              </a:ext>
            </a:extLst>
          </p:cNvPr>
          <p:cNvPicPr>
            <a:picLocks noChangeAspect="1"/>
          </p:cNvPicPr>
          <p:nvPr/>
        </p:nvPicPr>
        <p:blipFill>
          <a:blip r:embed="rId3"/>
          <a:stretch>
            <a:fillRect/>
          </a:stretch>
        </p:blipFill>
        <p:spPr>
          <a:xfrm>
            <a:off x="4953000" y="4114801"/>
            <a:ext cx="2819400" cy="1809750"/>
          </a:xfrm>
          <a:prstGeom prst="rect">
            <a:avLst/>
          </a:prstGeom>
        </p:spPr>
      </p:pic>
      <p:sp>
        <p:nvSpPr>
          <p:cNvPr id="7" name="TextBox 6">
            <a:extLst>
              <a:ext uri="{FF2B5EF4-FFF2-40B4-BE49-F238E27FC236}">
                <a16:creationId xmlns:a16="http://schemas.microsoft.com/office/drawing/2014/main" id="{F8E0903E-61EE-4D6E-9C4B-2E1D978E946E}"/>
              </a:ext>
            </a:extLst>
          </p:cNvPr>
          <p:cNvSpPr txBox="1"/>
          <p:nvPr/>
        </p:nvSpPr>
        <p:spPr>
          <a:xfrm>
            <a:off x="4955619" y="5684971"/>
            <a:ext cx="1051891" cy="230832"/>
          </a:xfrm>
          <a:prstGeom prst="rect">
            <a:avLst/>
          </a:prstGeom>
          <a:noFill/>
        </p:spPr>
        <p:txBody>
          <a:bodyPr wrap="none" rtlCol="0">
            <a:spAutoFit/>
          </a:bodyPr>
          <a:lstStyle/>
          <a:p>
            <a:r>
              <a:rPr lang="en-US" sz="900" dirty="0" err="1">
                <a:solidFill>
                  <a:schemeClr val="bg1"/>
                </a:solidFill>
              </a:rPr>
              <a:t>M.Fathe</a:t>
            </a:r>
            <a:r>
              <a:rPr lang="en-US" sz="900" dirty="0">
                <a:solidFill>
                  <a:schemeClr val="bg1"/>
                </a:solidFill>
              </a:rPr>
              <a:t> All (</a:t>
            </a:r>
            <a:r>
              <a:rPr lang="en-US" sz="900" dirty="0" err="1">
                <a:solidFill>
                  <a:schemeClr val="bg1"/>
                </a:solidFill>
              </a:rPr>
              <a:t>flickr</a:t>
            </a:r>
            <a:r>
              <a:rPr lang="en-US" sz="900" dirty="0">
                <a:solidFill>
                  <a:schemeClr val="bg1"/>
                </a:solidFill>
              </a:rPr>
              <a:t>)</a:t>
            </a:r>
          </a:p>
        </p:txBody>
      </p:sp>
      <p:pic>
        <p:nvPicPr>
          <p:cNvPr id="10" name="Picture 9">
            <a:extLst>
              <a:ext uri="{FF2B5EF4-FFF2-40B4-BE49-F238E27FC236}">
                <a16:creationId xmlns:a16="http://schemas.microsoft.com/office/drawing/2014/main" id="{E660DBCA-1324-4982-B303-A4E0AC20AC34}"/>
              </a:ext>
            </a:extLst>
          </p:cNvPr>
          <p:cNvPicPr>
            <a:picLocks noChangeAspect="1"/>
          </p:cNvPicPr>
          <p:nvPr/>
        </p:nvPicPr>
        <p:blipFill>
          <a:blip r:embed="rId4"/>
          <a:stretch>
            <a:fillRect/>
          </a:stretch>
        </p:blipFill>
        <p:spPr>
          <a:xfrm>
            <a:off x="8001000" y="4114800"/>
            <a:ext cx="2743200" cy="1809750"/>
          </a:xfrm>
          <a:prstGeom prst="rect">
            <a:avLst/>
          </a:prstGeom>
        </p:spPr>
      </p:pic>
      <p:sp>
        <p:nvSpPr>
          <p:cNvPr id="11" name="TextBox 10">
            <a:extLst>
              <a:ext uri="{FF2B5EF4-FFF2-40B4-BE49-F238E27FC236}">
                <a16:creationId xmlns:a16="http://schemas.microsoft.com/office/drawing/2014/main" id="{B8DBFF95-5E5D-42E8-A33E-F8559C869A71}"/>
              </a:ext>
            </a:extLst>
          </p:cNvPr>
          <p:cNvSpPr txBox="1"/>
          <p:nvPr/>
        </p:nvSpPr>
        <p:spPr>
          <a:xfrm>
            <a:off x="8100008" y="5665188"/>
            <a:ext cx="891591" cy="230832"/>
          </a:xfrm>
          <a:prstGeom prst="rect">
            <a:avLst/>
          </a:prstGeom>
          <a:noFill/>
        </p:spPr>
        <p:txBody>
          <a:bodyPr wrap="none" rtlCol="0">
            <a:spAutoFit/>
          </a:bodyPr>
          <a:lstStyle/>
          <a:p>
            <a:r>
              <a:rPr lang="en-US" sz="900" dirty="0" err="1">
                <a:solidFill>
                  <a:schemeClr val="bg1"/>
                </a:solidFill>
              </a:rPr>
              <a:t>T.Martin</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1104472"/>
      </p:ext>
    </p:extLst>
  </p:cSld>
  <p:clrMapOvr>
    <a:masterClrMapping/>
  </p:clrMapOvr>
  <p:transition advClick="0" advTm="5965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7814"/>
            <a:ext cx="8839200" cy="1398586"/>
          </a:xfrm>
        </p:spPr>
        <p:txBody>
          <a:bodyPr>
            <a:normAutofit fontScale="90000"/>
          </a:bodyPr>
          <a:lstStyle/>
          <a:p>
            <a:br>
              <a:rPr lang="en-US" dirty="0"/>
            </a:br>
            <a:r>
              <a:rPr lang="en-US" dirty="0"/>
              <a:t>Fire and Grazing at the Watershed Level </a:t>
            </a:r>
          </a:p>
        </p:txBody>
      </p:sp>
      <p:sp>
        <p:nvSpPr>
          <p:cNvPr id="3" name="Content Placeholder 2"/>
          <p:cNvSpPr>
            <a:spLocks noGrp="1"/>
          </p:cNvSpPr>
          <p:nvPr>
            <p:ph idx="1"/>
          </p:nvPr>
        </p:nvSpPr>
        <p:spPr>
          <a:xfrm>
            <a:off x="1772056" y="1143000"/>
            <a:ext cx="8895945" cy="4555148"/>
          </a:xfrm>
        </p:spPr>
        <p:txBody>
          <a:bodyPr/>
          <a:lstStyle/>
          <a:p>
            <a:endParaRPr lang="en-US" sz="3200" dirty="0"/>
          </a:p>
          <a:p>
            <a:pPr>
              <a:buFont typeface="Wingdings" panose="05000000000000000000" pitchFamily="2" charset="2"/>
              <a:buChar char="§"/>
            </a:pPr>
            <a:r>
              <a:rPr lang="en-US" sz="2400" dirty="0"/>
              <a:t>Wildfires – Must Consider:</a:t>
            </a:r>
          </a:p>
          <a:p>
            <a:pPr lvl="1"/>
            <a:r>
              <a:rPr lang="en-US" sz="2400" dirty="0"/>
              <a:t>Appropriate rest period following fire</a:t>
            </a:r>
          </a:p>
          <a:p>
            <a:pPr lvl="1"/>
            <a:r>
              <a:rPr lang="en-US" sz="2400" dirty="0"/>
              <a:t>Invasive plants– livestock can control or introduce weeds</a:t>
            </a:r>
          </a:p>
          <a:p>
            <a:pPr lvl="1"/>
            <a:r>
              <a:rPr lang="en-US" sz="2400" dirty="0"/>
              <a:t>Seed bed preparation – hoof action can break up hydrophobic soils</a:t>
            </a:r>
          </a:p>
          <a:p>
            <a:pPr lvl="1"/>
            <a:r>
              <a:rPr lang="en-US" sz="2400" dirty="0"/>
              <a:t>Erosion potential is high following fire</a:t>
            </a:r>
          </a:p>
          <a:p>
            <a:pPr>
              <a:buFont typeface="Wingdings" panose="05000000000000000000" pitchFamily="2" charset="2"/>
              <a:buChar char="§"/>
            </a:pPr>
            <a:r>
              <a:rPr lang="en-US" sz="2400" dirty="0"/>
              <a:t>Prescribed Burning</a:t>
            </a:r>
          </a:p>
          <a:p>
            <a:pPr lvl="1">
              <a:buNone/>
            </a:pPr>
            <a:endParaRPr lang="en-US" dirty="0"/>
          </a:p>
        </p:txBody>
      </p:sp>
      <p:grpSp>
        <p:nvGrpSpPr>
          <p:cNvPr id="4" name="Group 3">
            <a:extLst>
              <a:ext uri="{FF2B5EF4-FFF2-40B4-BE49-F238E27FC236}">
                <a16:creationId xmlns:a16="http://schemas.microsoft.com/office/drawing/2014/main" id="{27BEB657-6AB7-449D-AD6A-8CF4C55AE28E}"/>
              </a:ext>
            </a:extLst>
          </p:cNvPr>
          <p:cNvGrpSpPr/>
          <p:nvPr/>
        </p:nvGrpSpPr>
        <p:grpSpPr>
          <a:xfrm>
            <a:off x="1066800" y="4191000"/>
            <a:ext cx="10058400" cy="2052883"/>
            <a:chOff x="2559166" y="4660357"/>
            <a:chExt cx="7829956" cy="1748083"/>
          </a:xfrm>
        </p:grpSpPr>
        <p:pic>
          <p:nvPicPr>
            <p:cNvPr id="6" name="Picture 5" descr="FIRE4.TIF"/>
            <p:cNvPicPr>
              <a:picLocks noChangeAspect="1"/>
            </p:cNvPicPr>
            <p:nvPr/>
          </p:nvPicPr>
          <p:blipFill>
            <a:blip r:embed="rId2" cstate="print"/>
            <a:srcRect/>
            <a:stretch>
              <a:fillRect/>
            </a:stretch>
          </p:blipFill>
          <p:spPr bwMode="auto">
            <a:xfrm>
              <a:off x="2559166" y="4660357"/>
              <a:ext cx="7829956" cy="1748083"/>
            </a:xfrm>
            <a:prstGeom prst="rect">
              <a:avLst/>
            </a:prstGeom>
            <a:noFill/>
            <a:ln w="9525">
              <a:noFill/>
              <a:miter lim="800000"/>
              <a:headEnd/>
              <a:tailEnd/>
            </a:ln>
          </p:spPr>
        </p:pic>
        <p:sp>
          <p:nvSpPr>
            <p:cNvPr id="5" name="TextBox 4"/>
            <p:cNvSpPr txBox="1"/>
            <p:nvPr/>
          </p:nvSpPr>
          <p:spPr>
            <a:xfrm>
              <a:off x="9301965" y="6139981"/>
              <a:ext cx="1087157" cy="261610"/>
            </a:xfrm>
            <a:prstGeom prst="rect">
              <a:avLst/>
            </a:prstGeom>
            <a:noFill/>
          </p:spPr>
          <p:txBody>
            <a:bodyPr wrap="none" rtlCol="0">
              <a:spAutoFit/>
            </a:bodyPr>
            <a:lstStyle/>
            <a:p>
              <a:r>
                <a:rPr lang="en-US" sz="1100" dirty="0">
                  <a:solidFill>
                    <a:schemeClr val="bg1"/>
                  </a:solidFill>
                  <a:latin typeface="Calibri" pitchFamily="34" charset="0"/>
                </a:rPr>
                <a:t>K. Launchbaugh</a:t>
              </a:r>
            </a:p>
          </p:txBody>
        </p:sp>
      </p:grpSp>
    </p:spTree>
    <p:extLst>
      <p:ext uri="{BB962C8B-B14F-4D97-AF65-F5344CB8AC3E}">
        <p14:creationId xmlns:p14="http://schemas.microsoft.com/office/powerpoint/2010/main" val="2166750633"/>
      </p:ext>
    </p:extLst>
  </p:cSld>
  <p:clrMapOvr>
    <a:masterClrMapping/>
  </p:clrMapOvr>
  <p:transition advClick="0" advTm="7606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Infiltration</a:t>
            </a:r>
          </a:p>
        </p:txBody>
      </p:sp>
      <p:sp>
        <p:nvSpPr>
          <p:cNvPr id="3" name="Content Placeholder 2"/>
          <p:cNvSpPr>
            <a:spLocks noGrp="1"/>
          </p:cNvSpPr>
          <p:nvPr>
            <p:ph idx="1"/>
          </p:nvPr>
        </p:nvSpPr>
        <p:spPr>
          <a:xfrm>
            <a:off x="1935480" y="975361"/>
            <a:ext cx="8229600" cy="4525963"/>
          </a:xfrm>
        </p:spPr>
        <p:txBody>
          <a:bodyPr>
            <a:normAutofit/>
          </a:bodyPr>
          <a:lstStyle/>
          <a:p>
            <a:pPr>
              <a:buNone/>
            </a:pPr>
            <a:endParaRPr lang="en-US" dirty="0"/>
          </a:p>
          <a:p>
            <a:pPr>
              <a:buNone/>
            </a:pPr>
            <a:endParaRPr lang="en-US" dirty="0"/>
          </a:p>
          <a:p>
            <a:pPr>
              <a:buFont typeface="Wingdings" panose="05000000000000000000" pitchFamily="2" charset="2"/>
              <a:buChar char="§"/>
            </a:pPr>
            <a:r>
              <a:rPr lang="en-US" dirty="0"/>
              <a:t>Depends on how grazing affects:</a:t>
            </a:r>
          </a:p>
          <a:p>
            <a:pPr>
              <a:buFont typeface="Wingdings" panose="05000000000000000000" pitchFamily="2" charset="2"/>
              <a:buChar char="§"/>
            </a:pPr>
            <a:r>
              <a:rPr lang="en-US" dirty="0"/>
              <a:t>Aggregate soil stability</a:t>
            </a:r>
          </a:p>
          <a:p>
            <a:pPr>
              <a:buFont typeface="Wingdings" panose="05000000000000000000" pitchFamily="2" charset="2"/>
              <a:buChar char="§"/>
            </a:pPr>
            <a:r>
              <a:rPr lang="en-US" dirty="0"/>
              <a:t>Soil bulk density or compaction</a:t>
            </a:r>
          </a:p>
          <a:p>
            <a:pPr>
              <a:buFont typeface="Wingdings" panose="05000000000000000000" pitchFamily="2" charset="2"/>
              <a:buChar char="§"/>
            </a:pPr>
            <a:r>
              <a:rPr lang="en-US" dirty="0"/>
              <a:t>Standing crop/litter biomass</a:t>
            </a:r>
          </a:p>
          <a:p>
            <a:endParaRPr lang="en-US" dirty="0"/>
          </a:p>
          <a:p>
            <a:endParaRPr lang="en-US" dirty="0"/>
          </a:p>
          <a:p>
            <a:endParaRPr lang="en-US" dirty="0"/>
          </a:p>
        </p:txBody>
      </p:sp>
      <p:sp>
        <p:nvSpPr>
          <p:cNvPr id="5" name="TextBox 4"/>
          <p:cNvSpPr txBox="1"/>
          <p:nvPr/>
        </p:nvSpPr>
        <p:spPr>
          <a:xfrm>
            <a:off x="7434695" y="6340564"/>
            <a:ext cx="4562713" cy="369332"/>
          </a:xfrm>
          <a:prstGeom prst="rect">
            <a:avLst/>
          </a:prstGeom>
          <a:noFill/>
        </p:spPr>
        <p:txBody>
          <a:bodyPr wrap="square" rtlCol="0">
            <a:spAutoFit/>
          </a:bodyPr>
          <a:lstStyle/>
          <a:p>
            <a:pPr algn="r"/>
            <a:r>
              <a:rPr lang="en-US" sz="900" dirty="0">
                <a:solidFill>
                  <a:schemeClr val="bg1">
                    <a:lumMod val="95000"/>
                  </a:schemeClr>
                </a:solidFill>
                <a:latin typeface="Calibri" pitchFamily="34" charset="0"/>
              </a:rPr>
              <a:t>Turner. 1971. Soil and Grazing Influences on a Salt-Desert Shrub Range in Western Colorado. Journal of Range Management. 24:31-37</a:t>
            </a:r>
          </a:p>
        </p:txBody>
      </p:sp>
      <p:pic>
        <p:nvPicPr>
          <p:cNvPr id="1126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78295" y="3581400"/>
            <a:ext cx="7569200" cy="2759164"/>
          </a:xfrm>
          <a:prstGeom prst="rect">
            <a:avLst/>
          </a:prstGeom>
          <a:noFill/>
          <a:ln w="9525">
            <a:noFill/>
            <a:miter lim="800000"/>
            <a:headEnd/>
            <a:tailEnd/>
          </a:ln>
        </p:spPr>
      </p:pic>
    </p:spTree>
    <p:extLst>
      <p:ext uri="{BB962C8B-B14F-4D97-AF65-F5344CB8AC3E}">
        <p14:creationId xmlns:p14="http://schemas.microsoft.com/office/powerpoint/2010/main" val="2079026569"/>
      </p:ext>
    </p:extLst>
  </p:cSld>
  <p:clrMapOvr>
    <a:masterClrMapping/>
  </p:clrMapOvr>
  <p:transition advClick="0" advTm="10875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Trampling Effects</a:t>
            </a:r>
          </a:p>
        </p:txBody>
      </p:sp>
      <p:sp>
        <p:nvSpPr>
          <p:cNvPr id="3" name="Content Placeholder 2"/>
          <p:cNvSpPr>
            <a:spLocks noGrp="1"/>
          </p:cNvSpPr>
          <p:nvPr>
            <p:ph idx="1"/>
          </p:nvPr>
        </p:nvSpPr>
        <p:spPr>
          <a:xfrm>
            <a:off x="1097280" y="3459597"/>
            <a:ext cx="4663440" cy="2758123"/>
          </a:xfrm>
        </p:spPr>
        <p:txBody>
          <a:bodyPr>
            <a:normAutofit/>
          </a:bodyPr>
          <a:lstStyle/>
          <a:p>
            <a:pPr>
              <a:buNone/>
            </a:pPr>
            <a:r>
              <a:rPr lang="en-US" sz="2400" dirty="0"/>
              <a:t>Disturb biotic (or </a:t>
            </a:r>
            <a:r>
              <a:rPr lang="en-US" sz="2400" dirty="0" err="1"/>
              <a:t>cryptogamic</a:t>
            </a:r>
            <a:r>
              <a:rPr lang="en-US" sz="2400" dirty="0"/>
              <a:t>) crust on soil - </a:t>
            </a:r>
            <a:endParaRPr lang="en-US" sz="2400" i="1" dirty="0"/>
          </a:p>
          <a:p>
            <a:pPr>
              <a:buFont typeface="Wingdings" panose="05000000000000000000" pitchFamily="2" charset="2"/>
              <a:buChar char="§"/>
            </a:pPr>
            <a:r>
              <a:rPr lang="en-US" sz="2100" dirty="0"/>
              <a:t>   Can increase infiltration in some area</a:t>
            </a:r>
          </a:p>
          <a:p>
            <a:pPr>
              <a:buFont typeface="Wingdings" panose="05000000000000000000" pitchFamily="2" charset="2"/>
              <a:buChar char="§"/>
            </a:pPr>
            <a:r>
              <a:rPr lang="en-US" sz="2100" dirty="0"/>
              <a:t>    But, usually decreases infiltration and     increases erosion</a:t>
            </a:r>
            <a:r>
              <a:rPr lang="en-US" sz="2100" i="1" dirty="0"/>
              <a:t>.</a:t>
            </a:r>
          </a:p>
          <a:p>
            <a:pPr>
              <a:buNone/>
            </a:pPr>
            <a:endParaRPr lang="en-US" sz="2400" dirty="0"/>
          </a:p>
          <a:p>
            <a:endParaRPr lang="en-US" sz="2400" dirty="0"/>
          </a:p>
          <a:p>
            <a:endParaRPr lang="en-US" sz="2400" dirty="0"/>
          </a:p>
        </p:txBody>
      </p:sp>
      <p:grpSp>
        <p:nvGrpSpPr>
          <p:cNvPr id="6" name="Group 5"/>
          <p:cNvGrpSpPr/>
          <p:nvPr/>
        </p:nvGrpSpPr>
        <p:grpSpPr>
          <a:xfrm>
            <a:off x="7299960" y="3313382"/>
            <a:ext cx="3870960" cy="2793437"/>
            <a:chOff x="4925695" y="3048635"/>
            <a:chExt cx="3810000" cy="2990850"/>
          </a:xfrm>
        </p:grpSpPr>
        <p:pic>
          <p:nvPicPr>
            <p:cNvPr id="10242" name="Picture 2" descr="http://www.soilcrust.org/gallery/image3.jpg"/>
            <p:cNvPicPr>
              <a:picLocks noChangeAspect="1" noChangeArrowheads="1"/>
            </p:cNvPicPr>
            <p:nvPr/>
          </p:nvPicPr>
          <p:blipFill>
            <a:blip r:embed="rId2" cstate="print"/>
            <a:srcRect/>
            <a:stretch>
              <a:fillRect/>
            </a:stretch>
          </p:blipFill>
          <p:spPr bwMode="auto">
            <a:xfrm>
              <a:off x="4925695" y="3048635"/>
              <a:ext cx="3810000" cy="2990850"/>
            </a:xfrm>
            <a:prstGeom prst="rect">
              <a:avLst/>
            </a:prstGeom>
            <a:noFill/>
          </p:spPr>
        </p:pic>
        <p:sp>
          <p:nvSpPr>
            <p:cNvPr id="5" name="TextBox 4"/>
            <p:cNvSpPr txBox="1"/>
            <p:nvPr/>
          </p:nvSpPr>
          <p:spPr>
            <a:xfrm>
              <a:off x="7342996" y="5784595"/>
              <a:ext cx="1377699" cy="247145"/>
            </a:xfrm>
            <a:prstGeom prst="rect">
              <a:avLst/>
            </a:prstGeom>
            <a:noFill/>
          </p:spPr>
          <p:txBody>
            <a:bodyPr wrap="none" rtlCol="0">
              <a:spAutoFit/>
            </a:bodyPr>
            <a:lstStyle/>
            <a:p>
              <a:r>
                <a:rPr lang="en-US" sz="900" dirty="0">
                  <a:solidFill>
                    <a:schemeClr val="bg1"/>
                  </a:solidFill>
                  <a:latin typeface="Calibri" pitchFamily="34" charset="0"/>
                </a:rPr>
                <a:t>http://www.soilcrust.org/</a:t>
              </a:r>
            </a:p>
          </p:txBody>
        </p:sp>
      </p:grpSp>
      <p:sp>
        <p:nvSpPr>
          <p:cNvPr id="8" name="Content Placeholder 2"/>
          <p:cNvSpPr txBox="1">
            <a:spLocks/>
          </p:cNvSpPr>
          <p:nvPr/>
        </p:nvSpPr>
        <p:spPr bwMode="auto">
          <a:xfrm>
            <a:off x="1097280" y="1219200"/>
            <a:ext cx="8138160" cy="21267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defTabSz="914400" eaLnBrk="0" fontAlgn="base" hangingPunct="0">
              <a:spcBef>
                <a:spcPct val="20000"/>
              </a:spcBef>
              <a:spcAft>
                <a:spcPct val="0"/>
              </a:spcAft>
              <a:buClr>
                <a:schemeClr val="accent1"/>
              </a:buClr>
              <a:buSzPct val="65000"/>
              <a:defRPr/>
            </a:pPr>
            <a:endParaRPr lang="en-US" sz="2400" kern="0" dirty="0"/>
          </a:p>
          <a:p>
            <a:pPr marL="342900" indent="-342900" defTabSz="914400" eaLnBrk="0" fontAlgn="base" hangingPunct="0">
              <a:spcBef>
                <a:spcPct val="20000"/>
              </a:spcBef>
              <a:spcAft>
                <a:spcPct val="0"/>
              </a:spcAft>
              <a:buClr>
                <a:schemeClr val="accent1"/>
              </a:buClr>
              <a:buSzPct val="65000"/>
              <a:defRPr/>
            </a:pPr>
            <a:r>
              <a:rPr lang="en-US" sz="2400" kern="0" dirty="0"/>
              <a:t>“Herd Effect” or “Hoof Action”</a:t>
            </a:r>
          </a:p>
          <a:p>
            <a:pPr marL="288925" indent="-288925" defTabSz="914400" eaLnBrk="0" fontAlgn="base" hangingPunct="0">
              <a:spcBef>
                <a:spcPct val="20000"/>
              </a:spcBef>
              <a:spcAft>
                <a:spcPct val="0"/>
              </a:spcAft>
              <a:buClr>
                <a:schemeClr val="accent1"/>
              </a:buClr>
              <a:buSzPct val="65000"/>
              <a:buFont typeface="Wingdings" pitchFamily="2" charset="2"/>
              <a:buChar char="n"/>
              <a:defRPr/>
            </a:pPr>
            <a:r>
              <a:rPr lang="en-US" sz="2100" kern="0" dirty="0">
                <a:latin typeface="Calibri" pitchFamily="34" charset="0"/>
              </a:rPr>
              <a:t>Compacts soil and/or breaks up soil aggregation at surface</a:t>
            </a:r>
            <a:endParaRPr lang="en-US" sz="2100" i="1" kern="0" dirty="0">
              <a:latin typeface="Calibri" pitchFamily="34" charset="0"/>
            </a:endParaRPr>
          </a:p>
          <a:p>
            <a:pPr marL="273050" indent="-273050" defTabSz="914400" eaLnBrk="0" fontAlgn="base" hangingPunct="0">
              <a:spcBef>
                <a:spcPct val="20000"/>
              </a:spcBef>
              <a:spcAft>
                <a:spcPct val="0"/>
              </a:spcAft>
              <a:buClr>
                <a:schemeClr val="accent1"/>
              </a:buClr>
              <a:buSzPct val="65000"/>
              <a:buFont typeface="Wingdings" pitchFamily="2" charset="2"/>
              <a:buChar char="n"/>
              <a:defRPr/>
            </a:pPr>
            <a:r>
              <a:rPr lang="en-US" sz="2100" kern="0" dirty="0">
                <a:latin typeface="Calibri" pitchFamily="34" charset="0"/>
              </a:rPr>
              <a:t>Effect depends on soil type, grazing intensity, climatic condition, etc.</a:t>
            </a:r>
          </a:p>
          <a:p>
            <a:pPr marL="273050" indent="-273050" eaLnBrk="0" hangingPunct="0">
              <a:spcBef>
                <a:spcPct val="20000"/>
              </a:spcBef>
              <a:buClr>
                <a:schemeClr val="accent1"/>
              </a:buClr>
              <a:buSzPct val="65000"/>
              <a:buFont typeface="Wingdings" pitchFamily="2" charset="2"/>
              <a:buChar char="n"/>
            </a:pPr>
            <a:r>
              <a:rPr lang="en-US" sz="2100" dirty="0">
                <a:latin typeface="Calibri" pitchFamily="34" charset="0"/>
              </a:rPr>
              <a:t>May enhance seed germination - </a:t>
            </a:r>
            <a:r>
              <a:rPr lang="en-US" sz="2100" i="1" dirty="0">
                <a:latin typeface="Calibri" pitchFamily="34" charset="0"/>
              </a:rPr>
              <a:t>Incorporates seeds into soils</a:t>
            </a:r>
            <a:endParaRPr lang="en-US" sz="2100" kern="0" dirty="0">
              <a:latin typeface="Calibri" pitchFamily="34" charset="0"/>
            </a:endParaRPr>
          </a:p>
          <a:p>
            <a:pPr marL="342900" indent="-342900" defTabSz="914400" eaLnBrk="0" fontAlgn="base" hangingPunct="0">
              <a:spcBef>
                <a:spcPct val="20000"/>
              </a:spcBef>
              <a:spcAft>
                <a:spcPct val="0"/>
              </a:spcAft>
              <a:buClr>
                <a:schemeClr val="accent1"/>
              </a:buClr>
              <a:buSzPct val="65000"/>
              <a:buFont typeface="Wingdings" pitchFamily="2" charset="2"/>
              <a:buChar char="n"/>
              <a:defRPr/>
            </a:pPr>
            <a:endParaRPr lang="en-US" sz="2400" kern="0" dirty="0"/>
          </a:p>
          <a:p>
            <a:pPr defTabSz="914400" eaLnBrk="0" fontAlgn="base" hangingPunct="0">
              <a:spcBef>
                <a:spcPct val="20000"/>
              </a:spcBef>
              <a:spcAft>
                <a:spcPct val="0"/>
              </a:spcAft>
              <a:buClr>
                <a:schemeClr val="accent1"/>
              </a:buClr>
              <a:buSzPct val="65000"/>
              <a:defRPr/>
            </a:pPr>
            <a:endParaRPr lang="en-US" sz="2400" kern="0" dirty="0"/>
          </a:p>
        </p:txBody>
      </p:sp>
    </p:spTree>
    <p:extLst>
      <p:ext uri="{BB962C8B-B14F-4D97-AF65-F5344CB8AC3E}">
        <p14:creationId xmlns:p14="http://schemas.microsoft.com/office/powerpoint/2010/main" val="4294864266"/>
      </p:ext>
    </p:extLst>
  </p:cSld>
  <p:clrMapOvr>
    <a:masterClrMapping/>
  </p:clrMapOvr>
  <p:transition advClick="0" advTm="9551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Surface detention</a:t>
            </a:r>
          </a:p>
        </p:txBody>
      </p:sp>
      <p:sp>
        <p:nvSpPr>
          <p:cNvPr id="3" name="Content Placeholder 2"/>
          <p:cNvSpPr>
            <a:spLocks noGrp="1"/>
          </p:cNvSpPr>
          <p:nvPr>
            <p:ph idx="1"/>
          </p:nvPr>
        </p:nvSpPr>
        <p:spPr>
          <a:xfrm>
            <a:off x="1219200" y="1094361"/>
            <a:ext cx="8923506" cy="4876800"/>
          </a:xfrm>
        </p:spPr>
        <p:txBody>
          <a:bodyPr>
            <a:normAutofit/>
          </a:bodyPr>
          <a:lstStyle/>
          <a:p>
            <a:pPr>
              <a:spcAft>
                <a:spcPts val="1200"/>
              </a:spcAft>
            </a:pPr>
            <a:endParaRPr lang="en-US" sz="3600" dirty="0"/>
          </a:p>
          <a:p>
            <a:pPr>
              <a:spcAft>
                <a:spcPts val="1200"/>
              </a:spcAft>
            </a:pPr>
            <a:r>
              <a:rPr lang="en-US" sz="3600" dirty="0"/>
              <a:t>Depends on grazing intensity &amp; soil moisture:</a:t>
            </a:r>
          </a:p>
          <a:p>
            <a:pPr>
              <a:spcAft>
                <a:spcPts val="1200"/>
              </a:spcAft>
              <a:buFont typeface="Wingdings" panose="05000000000000000000" pitchFamily="2" charset="2"/>
              <a:buChar char="§"/>
            </a:pPr>
            <a:r>
              <a:rPr lang="en-US" sz="3200" dirty="0"/>
              <a:t>Can _____surface detention  and micro-relief at moderate grazing intensities</a:t>
            </a:r>
          </a:p>
          <a:p>
            <a:pPr>
              <a:buFont typeface="Wingdings" panose="05000000000000000000" pitchFamily="2" charset="2"/>
              <a:buChar char="§"/>
            </a:pPr>
            <a:r>
              <a:rPr lang="en-US" sz="3200" dirty="0"/>
              <a:t>At very heavy intensities on </a:t>
            </a:r>
            <a:br>
              <a:rPr lang="en-US" sz="3200" dirty="0"/>
            </a:br>
            <a:r>
              <a:rPr lang="en-US" sz="3200" dirty="0"/>
              <a:t>dry soils trampling can </a:t>
            </a:r>
            <a:br>
              <a:rPr lang="en-US" sz="3200" dirty="0"/>
            </a:br>
            <a:r>
              <a:rPr lang="en-US" sz="3200" dirty="0"/>
              <a:t> _____ micro-relief</a:t>
            </a:r>
          </a:p>
          <a:p>
            <a:endParaRPr lang="en-US" dirty="0"/>
          </a:p>
          <a:p>
            <a:endParaRPr lang="en-US" dirty="0"/>
          </a:p>
          <a:p>
            <a:endParaRPr lang="en-US" dirty="0"/>
          </a:p>
        </p:txBody>
      </p:sp>
      <p:pic>
        <p:nvPicPr>
          <p:cNvPr id="4" name="Picture 3" descr="Riparain_Hoof.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10400" y="3276600"/>
            <a:ext cx="4267200" cy="3048000"/>
          </a:xfrm>
          <a:prstGeom prst="rect">
            <a:avLst/>
          </a:prstGeom>
        </p:spPr>
      </p:pic>
      <p:sp>
        <p:nvSpPr>
          <p:cNvPr id="5" name="Up Arrow 4"/>
          <p:cNvSpPr/>
          <p:nvPr/>
        </p:nvSpPr>
        <p:spPr>
          <a:xfrm>
            <a:off x="2514600" y="2667000"/>
            <a:ext cx="228600" cy="381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p:cNvSpPr/>
          <p:nvPr/>
        </p:nvSpPr>
        <p:spPr>
          <a:xfrm flipV="1">
            <a:off x="1752600" y="4773326"/>
            <a:ext cx="228600" cy="381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6C7CC3E-EC51-42B7-AF5A-A2FFF5FC7B83}"/>
              </a:ext>
            </a:extLst>
          </p:cNvPr>
          <p:cNvSpPr txBox="1"/>
          <p:nvPr/>
        </p:nvSpPr>
        <p:spPr>
          <a:xfrm>
            <a:off x="7010400" y="6067633"/>
            <a:ext cx="898003" cy="230832"/>
          </a:xfrm>
          <a:prstGeom prst="rect">
            <a:avLst/>
          </a:prstGeom>
          <a:noFill/>
        </p:spPr>
        <p:txBody>
          <a:bodyPr wrap="none" rtlCol="0">
            <a:spAutoFit/>
          </a:bodyPr>
          <a:lstStyle/>
          <a:p>
            <a:r>
              <a:rPr lang="en-US" sz="900" dirty="0" err="1">
                <a:solidFill>
                  <a:schemeClr val="bg1"/>
                </a:solidFill>
              </a:rPr>
              <a:t>K.Launchbaugh</a:t>
            </a:r>
            <a:endParaRPr lang="en-US" sz="900" dirty="0">
              <a:solidFill>
                <a:schemeClr val="bg1"/>
              </a:solidFill>
            </a:endParaRPr>
          </a:p>
        </p:txBody>
      </p:sp>
    </p:spTree>
    <p:extLst>
      <p:ext uri="{BB962C8B-B14F-4D97-AF65-F5344CB8AC3E}">
        <p14:creationId xmlns:p14="http://schemas.microsoft.com/office/powerpoint/2010/main" val="1268756625"/>
      </p:ext>
    </p:extLst>
  </p:cSld>
  <p:clrMapOvr>
    <a:masterClrMapping/>
  </p:clrMapOvr>
  <p:transition advClick="0" advTm="2311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Trampling Effects</a:t>
            </a:r>
          </a:p>
        </p:txBody>
      </p:sp>
      <p:sp>
        <p:nvSpPr>
          <p:cNvPr id="4" name="TextBox 3"/>
          <p:cNvSpPr txBox="1"/>
          <p:nvPr/>
        </p:nvSpPr>
        <p:spPr>
          <a:xfrm>
            <a:off x="9296400" y="6096000"/>
            <a:ext cx="2627642" cy="230832"/>
          </a:xfrm>
          <a:prstGeom prst="rect">
            <a:avLst/>
          </a:prstGeom>
          <a:noFill/>
        </p:spPr>
        <p:txBody>
          <a:bodyPr wrap="none" rtlCol="0">
            <a:spAutoFit/>
          </a:bodyPr>
          <a:lstStyle/>
          <a:p>
            <a:r>
              <a:rPr lang="en-US" sz="900" dirty="0">
                <a:solidFill>
                  <a:schemeClr val="bg1"/>
                </a:solidFill>
                <a:hlinkClick r:id="rId2"/>
              </a:rPr>
              <a:t>http://cnrit.tamu.edu/rlem/textbook/Chapter6.htm</a:t>
            </a:r>
            <a:endParaRPr lang="en-US" sz="900" dirty="0">
              <a:solidFill>
                <a:schemeClr val="bg1"/>
              </a:solidFill>
            </a:endParaRPr>
          </a:p>
        </p:txBody>
      </p:sp>
      <p:pic>
        <p:nvPicPr>
          <p:cNvPr id="8194" name="Picture 2" descr="http://cnrit.tamu.edu/rlem/textbook/table6.2.jpg"/>
          <p:cNvPicPr>
            <a:picLocks noChangeAspect="1" noChangeArrowheads="1"/>
          </p:cNvPicPr>
          <p:nvPr/>
        </p:nvPicPr>
        <p:blipFill>
          <a:blip r:embed="rId3" cstate="print"/>
          <a:srcRect l="22414" t="31458" r="1549"/>
          <a:stretch>
            <a:fillRect/>
          </a:stretch>
        </p:blipFill>
        <p:spPr bwMode="auto">
          <a:xfrm>
            <a:off x="2011680" y="1881329"/>
            <a:ext cx="8229600" cy="2789239"/>
          </a:xfrm>
          <a:prstGeom prst="rect">
            <a:avLst/>
          </a:prstGeom>
          <a:noFill/>
        </p:spPr>
      </p:pic>
      <p:pic>
        <p:nvPicPr>
          <p:cNvPr id="6" name="Picture 2" descr="http://cnrit.tamu.edu/rlem/textbook/table6.2.jpg"/>
          <p:cNvPicPr>
            <a:picLocks noChangeAspect="1" noChangeArrowheads="1"/>
          </p:cNvPicPr>
          <p:nvPr/>
        </p:nvPicPr>
        <p:blipFill>
          <a:blip r:embed="rId3" cstate="print"/>
          <a:srcRect l="20657" b="69100"/>
          <a:stretch>
            <a:fillRect/>
          </a:stretch>
        </p:blipFill>
        <p:spPr bwMode="auto">
          <a:xfrm>
            <a:off x="3017520" y="4694014"/>
            <a:ext cx="7284720" cy="1066706"/>
          </a:xfrm>
          <a:prstGeom prst="rect">
            <a:avLst/>
          </a:prstGeom>
          <a:noFill/>
        </p:spPr>
      </p:pic>
    </p:spTree>
    <p:extLst>
      <p:ext uri="{BB962C8B-B14F-4D97-AF65-F5344CB8AC3E}">
        <p14:creationId xmlns:p14="http://schemas.microsoft.com/office/powerpoint/2010/main" val="1015854556"/>
      </p:ext>
    </p:extLst>
  </p:cSld>
  <p:clrMapOvr>
    <a:masterClrMapping/>
  </p:clrMapOvr>
  <p:transition advClick="0" advTm="6501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143000"/>
          </a:xfrm>
        </p:spPr>
        <p:txBody>
          <a:bodyPr/>
          <a:lstStyle/>
          <a:p>
            <a:r>
              <a:rPr lang="en-US" dirty="0"/>
              <a:t>Vegetation Impacts</a:t>
            </a:r>
          </a:p>
        </p:txBody>
      </p:sp>
      <p:sp>
        <p:nvSpPr>
          <p:cNvPr id="3" name="Content Placeholder 2"/>
          <p:cNvSpPr>
            <a:spLocks noGrp="1"/>
          </p:cNvSpPr>
          <p:nvPr>
            <p:ph idx="1"/>
          </p:nvPr>
        </p:nvSpPr>
        <p:spPr>
          <a:xfrm>
            <a:off x="2010696" y="995517"/>
            <a:ext cx="8382000" cy="5449529"/>
          </a:xfrm>
        </p:spPr>
        <p:txBody>
          <a:bodyPr>
            <a:normAutofit fontScale="92500" lnSpcReduction="20000"/>
          </a:bodyPr>
          <a:lstStyle/>
          <a:p>
            <a:endParaRPr lang="en-US" sz="2800" dirty="0"/>
          </a:p>
          <a:p>
            <a:endParaRPr lang="en-US" sz="2800" dirty="0"/>
          </a:p>
          <a:p>
            <a:pPr>
              <a:buFont typeface="Wingdings" panose="05000000000000000000" pitchFamily="2" charset="2"/>
              <a:buChar char="§"/>
            </a:pPr>
            <a:r>
              <a:rPr lang="en-US" sz="2800" dirty="0"/>
              <a:t>Decreased cover =</a:t>
            </a:r>
            <a:br>
              <a:rPr lang="en-US" sz="2800" dirty="0"/>
            </a:br>
            <a:r>
              <a:rPr lang="en-US" sz="2800" dirty="0"/>
              <a:t>   ↓ </a:t>
            </a:r>
            <a:r>
              <a:rPr lang="en-US" sz="2800" i="1" dirty="0"/>
              <a:t>interception and ↑ droplet impact</a:t>
            </a:r>
          </a:p>
          <a:p>
            <a:pPr>
              <a:buFont typeface="Wingdings" panose="05000000000000000000" pitchFamily="2" charset="2"/>
              <a:buChar char="§"/>
            </a:pPr>
            <a:endParaRPr lang="en-US" sz="2800" dirty="0"/>
          </a:p>
          <a:p>
            <a:pPr>
              <a:buFont typeface="Wingdings" panose="05000000000000000000" pitchFamily="2" charset="2"/>
              <a:buChar char="§"/>
            </a:pPr>
            <a:r>
              <a:rPr lang="en-US" sz="2800" dirty="0"/>
              <a:t>Decreased above-ground biomass = </a:t>
            </a:r>
            <a:br>
              <a:rPr lang="en-US" sz="2800" dirty="0"/>
            </a:br>
            <a:r>
              <a:rPr lang="en-US" sz="2800" dirty="0"/>
              <a:t>    </a:t>
            </a:r>
            <a:r>
              <a:rPr lang="en-US" sz="2800" b="1" dirty="0"/>
              <a:t>↓</a:t>
            </a:r>
            <a:r>
              <a:rPr lang="en-US" sz="2800" dirty="0"/>
              <a:t> </a:t>
            </a:r>
            <a:r>
              <a:rPr lang="en-US" sz="2800" i="1" dirty="0"/>
              <a:t>soil organic matter…</a:t>
            </a:r>
            <a:r>
              <a:rPr lang="en-US" sz="2800" dirty="0"/>
              <a:t> </a:t>
            </a:r>
            <a:r>
              <a:rPr lang="en-US" sz="2800" b="1" dirty="0"/>
              <a:t>↓</a:t>
            </a:r>
            <a:r>
              <a:rPr lang="en-US" sz="2800" dirty="0"/>
              <a:t> </a:t>
            </a:r>
            <a:r>
              <a:rPr lang="en-US" sz="2800" i="1" dirty="0"/>
              <a:t>soil aggregation</a:t>
            </a:r>
          </a:p>
          <a:p>
            <a:pPr>
              <a:buFont typeface="Wingdings" panose="05000000000000000000" pitchFamily="2" charset="2"/>
              <a:buChar char="§"/>
            </a:pPr>
            <a:endParaRPr lang="en-US" sz="2800" dirty="0"/>
          </a:p>
          <a:p>
            <a:pPr>
              <a:buFont typeface="Wingdings" panose="05000000000000000000" pitchFamily="2" charset="2"/>
              <a:buChar char="§"/>
            </a:pPr>
            <a:r>
              <a:rPr lang="en-US" sz="2800" dirty="0"/>
              <a:t>Decreased below-ground biomass = </a:t>
            </a:r>
            <a:br>
              <a:rPr lang="en-US" sz="2800" dirty="0"/>
            </a:br>
            <a:r>
              <a:rPr lang="en-US" sz="2800" dirty="0"/>
              <a:t>   </a:t>
            </a:r>
            <a:r>
              <a:rPr lang="en-US" sz="2800" b="1" dirty="0"/>
              <a:t>↓</a:t>
            </a:r>
            <a:r>
              <a:rPr lang="en-US" sz="2800" dirty="0"/>
              <a:t> </a:t>
            </a:r>
            <a:r>
              <a:rPr lang="en-US" sz="2800" i="1" dirty="0"/>
              <a:t>soil aggregation ... </a:t>
            </a:r>
            <a:r>
              <a:rPr lang="en-US" sz="2800" b="1" dirty="0"/>
              <a:t>↓</a:t>
            </a:r>
            <a:r>
              <a:rPr lang="en-US" sz="2800" dirty="0"/>
              <a:t> </a:t>
            </a:r>
            <a:r>
              <a:rPr lang="en-US" sz="2800" i="1" dirty="0"/>
              <a:t>percolation</a:t>
            </a:r>
          </a:p>
          <a:p>
            <a:pPr>
              <a:buFont typeface="Wingdings" panose="05000000000000000000" pitchFamily="2" charset="2"/>
              <a:buChar char="§"/>
            </a:pPr>
            <a:endParaRPr lang="en-US" sz="2800" i="1" dirty="0"/>
          </a:p>
          <a:p>
            <a:pPr>
              <a:buFont typeface="Wingdings" panose="05000000000000000000" pitchFamily="2" charset="2"/>
              <a:buChar char="§"/>
            </a:pPr>
            <a:r>
              <a:rPr lang="en-US" sz="2800" dirty="0"/>
              <a:t>Type conversion from herbaceous to woody = affects interception &amp; infiltration	</a:t>
            </a:r>
          </a:p>
        </p:txBody>
      </p:sp>
    </p:spTree>
    <p:extLst>
      <p:ext uri="{BB962C8B-B14F-4D97-AF65-F5344CB8AC3E}">
        <p14:creationId xmlns:p14="http://schemas.microsoft.com/office/powerpoint/2010/main" val="4222499319"/>
      </p:ext>
    </p:extLst>
  </p:cSld>
  <p:clrMapOvr>
    <a:masterClrMapping/>
  </p:clrMapOvr>
  <p:transition advClick="0" advTm="4766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1703" y="240891"/>
            <a:ext cx="8229600" cy="1143000"/>
          </a:xfrm>
        </p:spPr>
        <p:txBody>
          <a:bodyPr/>
          <a:lstStyle/>
          <a:p>
            <a:r>
              <a:rPr lang="en-US" dirty="0"/>
              <a:t>Effect of Stocking Rate</a:t>
            </a:r>
          </a:p>
        </p:txBody>
      </p:sp>
      <p:sp>
        <p:nvSpPr>
          <p:cNvPr id="3" name="Content Placeholder 2"/>
          <p:cNvSpPr>
            <a:spLocks noGrp="1"/>
          </p:cNvSpPr>
          <p:nvPr>
            <p:ph idx="1"/>
          </p:nvPr>
        </p:nvSpPr>
        <p:spPr>
          <a:xfrm>
            <a:off x="1995949" y="1511709"/>
            <a:ext cx="8229600" cy="4724400"/>
          </a:xfrm>
        </p:spPr>
        <p:txBody>
          <a:bodyPr>
            <a:normAutofit fontScale="92500" lnSpcReduction="10000"/>
          </a:bodyPr>
          <a:lstStyle/>
          <a:p>
            <a:pPr>
              <a:spcAft>
                <a:spcPts val="600"/>
              </a:spcAft>
            </a:pPr>
            <a:endParaRPr lang="en-US" sz="3200" dirty="0"/>
          </a:p>
          <a:p>
            <a:pPr>
              <a:spcAft>
                <a:spcPts val="600"/>
              </a:spcAft>
              <a:buFont typeface="Wingdings" panose="05000000000000000000" pitchFamily="2" charset="2"/>
              <a:buChar char="§"/>
            </a:pPr>
            <a:r>
              <a:rPr lang="en-US" sz="3200" dirty="0"/>
              <a:t>Effect depends on veg. type -</a:t>
            </a:r>
          </a:p>
          <a:p>
            <a:pPr>
              <a:spcAft>
                <a:spcPts val="600"/>
              </a:spcAft>
              <a:buFont typeface="Wingdings" panose="05000000000000000000" pitchFamily="2" charset="2"/>
              <a:buChar char="§"/>
            </a:pPr>
            <a:r>
              <a:rPr lang="en-US" sz="3200" dirty="0"/>
              <a:t>Ungrazed areas generally have higher infiltration rates than grazed plots</a:t>
            </a:r>
          </a:p>
          <a:p>
            <a:pPr>
              <a:spcAft>
                <a:spcPts val="600"/>
              </a:spcAft>
              <a:buFont typeface="Wingdings" panose="05000000000000000000" pitchFamily="2" charset="2"/>
              <a:buChar char="§"/>
            </a:pPr>
            <a:r>
              <a:rPr lang="en-US" sz="3200" dirty="0"/>
              <a:t>Moderate and light grazing intensities have similar infiltration rates</a:t>
            </a:r>
          </a:p>
          <a:p>
            <a:pPr>
              <a:spcAft>
                <a:spcPts val="600"/>
              </a:spcAft>
              <a:buFont typeface="Wingdings" panose="05000000000000000000" pitchFamily="2" charset="2"/>
              <a:buChar char="§"/>
            </a:pPr>
            <a:r>
              <a:rPr lang="en-US" sz="3200" dirty="0"/>
              <a:t>Only excessive grazing influences infiltration</a:t>
            </a:r>
          </a:p>
          <a:p>
            <a:pPr>
              <a:spcAft>
                <a:spcPts val="600"/>
              </a:spcAft>
              <a:buFont typeface="Wingdings" panose="05000000000000000000" pitchFamily="2" charset="2"/>
              <a:buChar char="§"/>
            </a:pPr>
            <a:r>
              <a:rPr lang="en-US" sz="3200" dirty="0"/>
              <a:t>Heavily grazed areas cause reduction in infiltration rates</a:t>
            </a:r>
          </a:p>
          <a:p>
            <a:endParaRPr lang="en-US" dirty="0"/>
          </a:p>
        </p:txBody>
      </p:sp>
    </p:spTree>
    <p:extLst>
      <p:ext uri="{BB962C8B-B14F-4D97-AF65-F5344CB8AC3E}">
        <p14:creationId xmlns:p14="http://schemas.microsoft.com/office/powerpoint/2010/main" val="1550636819"/>
      </p:ext>
    </p:extLst>
  </p:cSld>
  <p:clrMapOvr>
    <a:masterClrMapping/>
  </p:clrMapOvr>
  <p:transition advClick="0" advTm="2766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cnrit.tamu.edu/rlem/textbook/figure6.11.jpg"/>
          <p:cNvPicPr>
            <a:picLocks noChangeAspect="1" noChangeArrowheads="1"/>
          </p:cNvPicPr>
          <p:nvPr/>
        </p:nvPicPr>
        <p:blipFill>
          <a:blip r:embed="rId2" cstate="print"/>
          <a:srcRect/>
          <a:stretch>
            <a:fillRect/>
          </a:stretch>
        </p:blipFill>
        <p:spPr bwMode="auto">
          <a:xfrm>
            <a:off x="2423160" y="152400"/>
            <a:ext cx="6461760" cy="6172200"/>
          </a:xfrm>
          <a:prstGeom prst="rect">
            <a:avLst/>
          </a:prstGeom>
          <a:noFill/>
        </p:spPr>
      </p:pic>
      <p:sp>
        <p:nvSpPr>
          <p:cNvPr id="4" name="TextBox 3"/>
          <p:cNvSpPr txBox="1"/>
          <p:nvPr/>
        </p:nvSpPr>
        <p:spPr>
          <a:xfrm>
            <a:off x="9296400" y="6087906"/>
            <a:ext cx="2627642" cy="230832"/>
          </a:xfrm>
          <a:prstGeom prst="rect">
            <a:avLst/>
          </a:prstGeom>
          <a:noFill/>
        </p:spPr>
        <p:txBody>
          <a:bodyPr wrap="none" rtlCol="0">
            <a:spAutoFit/>
          </a:bodyPr>
          <a:lstStyle/>
          <a:p>
            <a:r>
              <a:rPr lang="en-US" sz="900" dirty="0">
                <a:hlinkClick r:id="rId3"/>
              </a:rPr>
              <a:t>http://cnrit.tamu.edu/rlem/textbook/Chapter6.htm</a:t>
            </a:r>
            <a:endParaRPr lang="en-US" sz="900" dirty="0"/>
          </a:p>
        </p:txBody>
      </p:sp>
    </p:spTree>
    <p:extLst>
      <p:ext uri="{BB962C8B-B14F-4D97-AF65-F5344CB8AC3E}">
        <p14:creationId xmlns:p14="http://schemas.microsoft.com/office/powerpoint/2010/main" val="879724245"/>
      </p:ext>
    </p:extLst>
  </p:cSld>
  <p:clrMapOvr>
    <a:masterClrMapping/>
  </p:clrMapOvr>
  <p:transition advClick="0" advTm="10595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Human Needs, Desires, and Influences</a:t>
            </a:r>
          </a:p>
        </p:txBody>
      </p:sp>
      <p:sp>
        <p:nvSpPr>
          <p:cNvPr id="3" name="Content Placeholder 2"/>
          <p:cNvSpPr>
            <a:spLocks noGrp="1"/>
          </p:cNvSpPr>
          <p:nvPr>
            <p:ph idx="1"/>
          </p:nvPr>
        </p:nvSpPr>
        <p:spPr>
          <a:xfrm>
            <a:off x="1951703" y="1039763"/>
            <a:ext cx="8229600" cy="4530725"/>
          </a:xfrm>
        </p:spPr>
        <p:txBody>
          <a:bodyPr/>
          <a:lstStyle/>
          <a:p>
            <a:endParaRPr lang="en-US" dirty="0"/>
          </a:p>
          <a:p>
            <a:endParaRPr lang="en-US" dirty="0"/>
          </a:p>
          <a:p>
            <a:pPr>
              <a:buFont typeface="Wingdings" panose="05000000000000000000" pitchFamily="2" charset="2"/>
              <a:buChar char="§"/>
            </a:pPr>
            <a:r>
              <a:rPr lang="en-US" dirty="0"/>
              <a:t>Clean water supply</a:t>
            </a:r>
          </a:p>
          <a:p>
            <a:pPr>
              <a:buFont typeface="Wingdings" panose="05000000000000000000" pitchFamily="2" charset="2"/>
              <a:buChar char="§"/>
            </a:pPr>
            <a:r>
              <a:rPr lang="en-US" dirty="0"/>
              <a:t>Food</a:t>
            </a:r>
          </a:p>
          <a:p>
            <a:pPr>
              <a:buFont typeface="Wingdings" panose="05000000000000000000" pitchFamily="2" charset="2"/>
              <a:buChar char="§"/>
            </a:pPr>
            <a:r>
              <a:rPr lang="en-US" dirty="0"/>
              <a:t>Recreation</a:t>
            </a:r>
          </a:p>
          <a:p>
            <a:pPr>
              <a:buFont typeface="Wingdings" panose="05000000000000000000" pitchFamily="2" charset="2"/>
              <a:buChar char="§"/>
            </a:pPr>
            <a:r>
              <a:rPr lang="en-US" dirty="0"/>
              <a:t>Wildlife viewing</a:t>
            </a:r>
          </a:p>
          <a:p>
            <a:pPr>
              <a:buFont typeface="Wingdings" panose="05000000000000000000" pitchFamily="2" charset="2"/>
              <a:buChar char="§"/>
            </a:pPr>
            <a:r>
              <a:rPr lang="en-US" dirty="0"/>
              <a:t>Flood protection</a:t>
            </a:r>
          </a:p>
          <a:p>
            <a:pPr>
              <a:buFont typeface="Wingdings" panose="05000000000000000000" pitchFamily="2" charset="2"/>
              <a:buChar char="§"/>
            </a:pPr>
            <a:r>
              <a:rPr lang="en-US" dirty="0"/>
              <a:t>Others</a:t>
            </a:r>
          </a:p>
          <a:p>
            <a:endParaRPr lang="en-US" dirty="0"/>
          </a:p>
        </p:txBody>
      </p:sp>
      <p:sp>
        <p:nvSpPr>
          <p:cNvPr id="4" name="TextBox 3"/>
          <p:cNvSpPr txBox="1"/>
          <p:nvPr/>
        </p:nvSpPr>
        <p:spPr>
          <a:xfrm>
            <a:off x="4407310" y="6444988"/>
            <a:ext cx="1314450" cy="246221"/>
          </a:xfrm>
          <a:prstGeom prst="rect">
            <a:avLst/>
          </a:prstGeom>
          <a:noFill/>
        </p:spPr>
        <p:txBody>
          <a:bodyPr wrap="square" rtlCol="0">
            <a:spAutoFit/>
          </a:bodyPr>
          <a:lstStyle/>
          <a:p>
            <a:endParaRPr lang="en-US" sz="1000" dirty="0">
              <a:solidFill>
                <a:schemeClr val="bg1">
                  <a:lumMod val="95000"/>
                </a:schemeClr>
              </a:solidFill>
            </a:endParaRPr>
          </a:p>
        </p:txBody>
      </p:sp>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2523" y="1770221"/>
            <a:ext cx="3248025" cy="23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909838" y="3810268"/>
            <a:ext cx="1081088" cy="246221"/>
          </a:xfrm>
          <a:prstGeom prst="rect">
            <a:avLst/>
          </a:prstGeom>
          <a:noFill/>
        </p:spPr>
        <p:txBody>
          <a:bodyPr wrap="square" rtlCol="0">
            <a:spAutoFit/>
          </a:bodyPr>
          <a:lstStyle/>
          <a:p>
            <a:r>
              <a:rPr lang="en-US" sz="1000" dirty="0">
                <a:solidFill>
                  <a:schemeClr val="bg1">
                    <a:lumMod val="95000"/>
                  </a:schemeClr>
                </a:solidFill>
              </a:rPr>
              <a:t>rco.wa.gov</a:t>
            </a:r>
          </a:p>
        </p:txBody>
      </p:sp>
      <p:sp>
        <p:nvSpPr>
          <p:cNvPr id="9" name="TextBox 8"/>
          <p:cNvSpPr txBox="1"/>
          <p:nvPr/>
        </p:nvSpPr>
        <p:spPr>
          <a:xfrm>
            <a:off x="8382000" y="6474277"/>
            <a:ext cx="1114425" cy="246221"/>
          </a:xfrm>
          <a:prstGeom prst="rect">
            <a:avLst/>
          </a:prstGeom>
          <a:noFill/>
        </p:spPr>
        <p:txBody>
          <a:bodyPr wrap="square" rtlCol="0">
            <a:spAutoFit/>
          </a:bodyPr>
          <a:lstStyle/>
          <a:p>
            <a:endParaRPr lang="en-US" sz="1000" dirty="0">
              <a:solidFill>
                <a:schemeClr val="bg1">
                  <a:lumMod val="95000"/>
                </a:schemeClr>
              </a:solidFill>
            </a:endParaRPr>
          </a:p>
        </p:txBody>
      </p:sp>
      <p:pic>
        <p:nvPicPr>
          <p:cNvPr id="6" name="Picture 5">
            <a:extLst>
              <a:ext uri="{FF2B5EF4-FFF2-40B4-BE49-F238E27FC236}">
                <a16:creationId xmlns:a16="http://schemas.microsoft.com/office/drawing/2014/main" id="{9B6D70D7-55AB-48DD-9172-253FAB42BAE7}"/>
              </a:ext>
            </a:extLst>
          </p:cNvPr>
          <p:cNvPicPr>
            <a:picLocks noChangeAspect="1"/>
          </p:cNvPicPr>
          <p:nvPr/>
        </p:nvPicPr>
        <p:blipFill>
          <a:blip r:embed="rId3"/>
          <a:stretch>
            <a:fillRect/>
          </a:stretch>
        </p:blipFill>
        <p:spPr>
          <a:xfrm>
            <a:off x="3048000" y="4492266"/>
            <a:ext cx="3124200" cy="1831382"/>
          </a:xfrm>
          <a:prstGeom prst="rect">
            <a:avLst/>
          </a:prstGeom>
        </p:spPr>
      </p:pic>
      <p:sp>
        <p:nvSpPr>
          <p:cNvPr id="7" name="TextBox 6">
            <a:extLst>
              <a:ext uri="{FF2B5EF4-FFF2-40B4-BE49-F238E27FC236}">
                <a16:creationId xmlns:a16="http://schemas.microsoft.com/office/drawing/2014/main" id="{CC72BD87-59AD-4522-AFB9-19AB7D978639}"/>
              </a:ext>
            </a:extLst>
          </p:cNvPr>
          <p:cNvSpPr txBox="1"/>
          <p:nvPr/>
        </p:nvSpPr>
        <p:spPr>
          <a:xfrm>
            <a:off x="5268751" y="6067378"/>
            <a:ext cx="906017" cy="230832"/>
          </a:xfrm>
          <a:prstGeom prst="rect">
            <a:avLst/>
          </a:prstGeom>
          <a:noFill/>
        </p:spPr>
        <p:txBody>
          <a:bodyPr wrap="none" rtlCol="0">
            <a:spAutoFit/>
          </a:bodyPr>
          <a:lstStyle/>
          <a:p>
            <a:r>
              <a:rPr lang="en-US" sz="900" dirty="0" err="1">
                <a:solidFill>
                  <a:schemeClr val="bg1"/>
                </a:solidFill>
              </a:rPr>
              <a:t>S.Herlihy</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pic>
        <p:nvPicPr>
          <p:cNvPr id="8" name="Picture 7">
            <a:extLst>
              <a:ext uri="{FF2B5EF4-FFF2-40B4-BE49-F238E27FC236}">
                <a16:creationId xmlns:a16="http://schemas.microsoft.com/office/drawing/2014/main" id="{D6C4B09E-B148-4512-8B03-87768248CA14}"/>
              </a:ext>
            </a:extLst>
          </p:cNvPr>
          <p:cNvPicPr>
            <a:picLocks noChangeAspect="1"/>
          </p:cNvPicPr>
          <p:nvPr/>
        </p:nvPicPr>
        <p:blipFill>
          <a:blip r:embed="rId4"/>
          <a:stretch>
            <a:fillRect/>
          </a:stretch>
        </p:blipFill>
        <p:spPr>
          <a:xfrm>
            <a:off x="6552522" y="4492266"/>
            <a:ext cx="3248025" cy="1805944"/>
          </a:xfrm>
          <a:prstGeom prst="rect">
            <a:avLst/>
          </a:prstGeom>
        </p:spPr>
      </p:pic>
      <p:sp>
        <p:nvSpPr>
          <p:cNvPr id="11" name="TextBox 10">
            <a:extLst>
              <a:ext uri="{FF2B5EF4-FFF2-40B4-BE49-F238E27FC236}">
                <a16:creationId xmlns:a16="http://schemas.microsoft.com/office/drawing/2014/main" id="{607DD310-C5C3-4AFA-B52C-210BD1D38E90}"/>
              </a:ext>
            </a:extLst>
          </p:cNvPr>
          <p:cNvSpPr txBox="1"/>
          <p:nvPr/>
        </p:nvSpPr>
        <p:spPr>
          <a:xfrm>
            <a:off x="6561677" y="6087979"/>
            <a:ext cx="824265" cy="230832"/>
          </a:xfrm>
          <a:prstGeom prst="rect">
            <a:avLst/>
          </a:prstGeom>
          <a:noFill/>
        </p:spPr>
        <p:txBody>
          <a:bodyPr wrap="none" rtlCol="0">
            <a:spAutoFit/>
          </a:bodyPr>
          <a:lstStyle/>
          <a:p>
            <a:r>
              <a:rPr lang="en-US" sz="900" dirty="0" err="1">
                <a:solidFill>
                  <a:schemeClr val="bg1"/>
                </a:solidFill>
              </a:rPr>
              <a:t>J.Smith</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644714327"/>
      </p:ext>
    </p:extLst>
  </p:cSld>
  <p:clrMapOvr>
    <a:masterClrMapping/>
  </p:clrMapOvr>
  <p:transition advClick="0" advTm="3726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1892709" y="1098755"/>
            <a:ext cx="8229600" cy="5582264"/>
          </a:xfrm>
        </p:spPr>
        <p:txBody>
          <a:bodyPr/>
          <a:lstStyle/>
          <a:p>
            <a:pPr marL="273050" indent="-273050"/>
            <a:endParaRPr lang="en-US" dirty="0"/>
          </a:p>
          <a:p>
            <a:pPr marL="273050" indent="-273050"/>
            <a:endParaRPr lang="en-US" dirty="0"/>
          </a:p>
          <a:p>
            <a:pPr>
              <a:buFont typeface="Wingdings" panose="05000000000000000000" pitchFamily="2" charset="2"/>
              <a:buChar char="§"/>
            </a:pPr>
            <a:r>
              <a:rPr lang="en-US" dirty="0"/>
              <a:t>What happens at the top of the watershed affects the bottom of the watershed</a:t>
            </a:r>
          </a:p>
          <a:p>
            <a:pPr>
              <a:buFont typeface="Wingdings" panose="05000000000000000000" pitchFamily="2" charset="2"/>
              <a:buChar char="§"/>
            </a:pPr>
            <a:r>
              <a:rPr lang="en-US" dirty="0"/>
              <a:t>Many ecosystem functions and services are provided by watersheds</a:t>
            </a:r>
          </a:p>
          <a:p>
            <a:pPr>
              <a:buFont typeface="Wingdings" panose="05000000000000000000" pitchFamily="2" charset="2"/>
              <a:buChar char="§"/>
            </a:pPr>
            <a:r>
              <a:rPr lang="en-US" dirty="0"/>
              <a:t>Proper grazing management is critical to maintain these functions and services</a:t>
            </a:r>
          </a:p>
          <a:p>
            <a:pPr lvl="1">
              <a:spcBef>
                <a:spcPts val="0"/>
              </a:spcBef>
            </a:pPr>
            <a:r>
              <a:rPr lang="en-US" sz="2000" dirty="0"/>
              <a:t>Interception</a:t>
            </a:r>
          </a:p>
          <a:p>
            <a:pPr lvl="1">
              <a:spcBef>
                <a:spcPts val="0"/>
              </a:spcBef>
            </a:pPr>
            <a:r>
              <a:rPr lang="en-US" sz="2000" dirty="0"/>
              <a:t>Infiltration</a:t>
            </a:r>
          </a:p>
          <a:p>
            <a:pPr lvl="1">
              <a:spcBef>
                <a:spcPts val="0"/>
              </a:spcBef>
            </a:pPr>
            <a:r>
              <a:rPr lang="en-US" sz="2000" dirty="0"/>
              <a:t>Recharge</a:t>
            </a:r>
          </a:p>
          <a:p>
            <a:pPr>
              <a:buFont typeface="Wingdings" panose="05000000000000000000" pitchFamily="2" charset="2"/>
              <a:buChar char="§"/>
            </a:pPr>
            <a:r>
              <a:rPr lang="en-US" dirty="0"/>
              <a:t>The watershed is a complicated </a:t>
            </a:r>
            <a:br>
              <a:rPr lang="en-US" dirty="0"/>
            </a:br>
            <a:r>
              <a:rPr lang="en-US" dirty="0"/>
              <a:t>area with many interactions</a:t>
            </a:r>
          </a:p>
        </p:txBody>
      </p:sp>
      <p:pic>
        <p:nvPicPr>
          <p:cNvPr id="4" name="Picture 3" descr="Canyon-Grasslands-ID.JPG"/>
          <p:cNvPicPr>
            <a:picLocks noChangeAspect="1"/>
          </p:cNvPicPr>
          <p:nvPr/>
        </p:nvPicPr>
        <p:blipFill>
          <a:blip r:embed="rId2" cstate="print"/>
          <a:srcRect l="17158" t="15529" r="21286"/>
          <a:stretch>
            <a:fillRect/>
          </a:stretch>
        </p:blipFill>
        <p:spPr>
          <a:xfrm>
            <a:off x="6934200" y="3977640"/>
            <a:ext cx="3983538" cy="2148840"/>
          </a:xfrm>
          <a:prstGeom prst="rect">
            <a:avLst/>
          </a:prstGeom>
        </p:spPr>
      </p:pic>
      <p:sp>
        <p:nvSpPr>
          <p:cNvPr id="6" name="TextBox 5">
            <a:extLst>
              <a:ext uri="{FF2B5EF4-FFF2-40B4-BE49-F238E27FC236}">
                <a16:creationId xmlns:a16="http://schemas.microsoft.com/office/drawing/2014/main" id="{5D8AF565-B315-4B7D-962F-BE1FD95EDCC5}"/>
              </a:ext>
            </a:extLst>
          </p:cNvPr>
          <p:cNvSpPr txBox="1"/>
          <p:nvPr/>
        </p:nvSpPr>
        <p:spPr>
          <a:xfrm>
            <a:off x="6934200" y="5895648"/>
            <a:ext cx="898003" cy="230832"/>
          </a:xfrm>
          <a:prstGeom prst="rect">
            <a:avLst/>
          </a:prstGeom>
          <a:noFill/>
        </p:spPr>
        <p:txBody>
          <a:bodyPr wrap="none" rtlCol="0">
            <a:spAutoFit/>
          </a:bodyPr>
          <a:lstStyle/>
          <a:p>
            <a:r>
              <a:rPr lang="en-US" sz="900" dirty="0" err="1">
                <a:solidFill>
                  <a:schemeClr val="bg1"/>
                </a:solidFill>
              </a:rPr>
              <a:t>K.Launchbaugh</a:t>
            </a:r>
            <a:endParaRPr lang="en-US" sz="900" dirty="0">
              <a:solidFill>
                <a:schemeClr val="bg1"/>
              </a:solidFill>
            </a:endParaRPr>
          </a:p>
        </p:txBody>
      </p:sp>
    </p:spTree>
    <p:extLst>
      <p:ext uri="{BB962C8B-B14F-4D97-AF65-F5344CB8AC3E}">
        <p14:creationId xmlns:p14="http://schemas.microsoft.com/office/powerpoint/2010/main" val="3073694233"/>
      </p:ext>
    </p:extLst>
  </p:cSld>
  <p:clrMapOvr>
    <a:masterClrMapping/>
  </p:clrMapOvr>
  <p:transition advClick="0" advTm="3951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3BCCF-3F03-475A-90F4-ECDE84AEE55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2D1B35-1372-4A03-96B6-C20A8AD4A1D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04624EC-E73B-447C-9A08-D0AAF4CC30C2}"/>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9427783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9.8|24.1|24.2"/>
</p:tagLst>
</file>

<file path=ppt/theme/theme1.xml><?xml version="1.0" encoding="utf-8"?>
<a:theme xmlns:a="http://schemas.openxmlformats.org/drawingml/2006/main" name="Retrospect">
  <a:themeElements>
    <a:clrScheme name="Custom 4">
      <a:dk1>
        <a:sysClr val="windowText" lastClr="000000"/>
      </a:dk1>
      <a:lt1>
        <a:srgbClr val="FFFFFF"/>
      </a:lt1>
      <a:dk2>
        <a:srgbClr val="455F51"/>
      </a:dk2>
      <a:lt2>
        <a:srgbClr val="E2DFCC"/>
      </a:lt2>
      <a:accent1>
        <a:srgbClr val="7F7F7F"/>
      </a:accent1>
      <a:accent2>
        <a:srgbClr val="56731D"/>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3567</TotalTime>
  <Words>1473</Words>
  <Application>Microsoft Office PowerPoint</Application>
  <PresentationFormat>Widescreen</PresentationFormat>
  <Paragraphs>266</Paragraphs>
  <Slides>35</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Wingdings</vt:lpstr>
      <vt:lpstr>Wingdings 2</vt:lpstr>
      <vt:lpstr>Retrospect</vt:lpstr>
      <vt:lpstr>Rangeland Watersheds</vt:lpstr>
      <vt:lpstr>What is a Watershed?</vt:lpstr>
      <vt:lpstr>What is a Watershed?</vt:lpstr>
      <vt:lpstr>PowerPoint Presentation</vt:lpstr>
      <vt:lpstr>Major Watersheds</vt:lpstr>
      <vt:lpstr>Reynolds Creek Experimental Watershed</vt:lpstr>
      <vt:lpstr>Watershed (Ecosystem) Services</vt:lpstr>
      <vt:lpstr>Watershed Functions</vt:lpstr>
      <vt:lpstr>How Does Grazing Affect Watershed  Services and Functions? </vt:lpstr>
      <vt:lpstr>The Hydrologic Cycle</vt:lpstr>
      <vt:lpstr>Fate of Water in Hydrologic Cycle</vt:lpstr>
      <vt:lpstr>Fate of Water in Hydrologic Cycle</vt:lpstr>
      <vt:lpstr>Water Capture</vt:lpstr>
      <vt:lpstr>Infilitration </vt:lpstr>
      <vt:lpstr>Infiltration</vt:lpstr>
      <vt:lpstr>Effect of Vegetation on Water Transit</vt:lpstr>
      <vt:lpstr>Effect of Vegetation on Water Transit</vt:lpstr>
      <vt:lpstr>Effect of Fire on Runoff on Range</vt:lpstr>
      <vt:lpstr>Water Storage</vt:lpstr>
      <vt:lpstr>Water Release</vt:lpstr>
      <vt:lpstr>Water Release</vt:lpstr>
      <vt:lpstr>Water Release – Deep Drainage </vt:lpstr>
      <vt:lpstr>Impacts on Runoff and Infiltration</vt:lpstr>
      <vt:lpstr>Interception</vt:lpstr>
      <vt:lpstr> Fire and Grazing at the Watershed Level </vt:lpstr>
      <vt:lpstr>Infiltration</vt:lpstr>
      <vt:lpstr>Trampling Effects</vt:lpstr>
      <vt:lpstr>Surface detention</vt:lpstr>
      <vt:lpstr>Trampling Effects</vt:lpstr>
      <vt:lpstr>Vegetation Impacts</vt:lpstr>
      <vt:lpstr>Effect of Stocking Rate</vt:lpstr>
      <vt:lpstr>PowerPoint Presentation</vt:lpstr>
      <vt:lpstr>Human Needs, Desires, and Influences</vt:lpstr>
      <vt:lpstr>Conclusions</vt:lpstr>
      <vt:lpstr>PowerPoint Presentation</vt:lpstr>
    </vt:vector>
  </TitlesOfParts>
  <Company>AEE, 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Plant Identification</dc:title>
  <dc:creator>MKunde</dc:creator>
  <cp:lastModifiedBy>Michaelyn McDonnell</cp:lastModifiedBy>
  <cp:revision>189</cp:revision>
  <dcterms:created xsi:type="dcterms:W3CDTF">2007-07-05T17:17:36Z</dcterms:created>
  <dcterms:modified xsi:type="dcterms:W3CDTF">2018-03-28T22:00:01Z</dcterms:modified>
</cp:coreProperties>
</file>