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3" r:id="rId1"/>
  </p:sldMasterIdLst>
  <p:notesMasterIdLst>
    <p:notesMasterId r:id="rId15"/>
  </p:notesMasterIdLst>
  <p:handoutMasterIdLst>
    <p:handoutMasterId r:id="rId16"/>
  </p:handoutMasterIdLst>
  <p:sldIdLst>
    <p:sldId id="303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7" r:id="rId14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820000"/>
    <a:srgbClr val="FFFFFF"/>
    <a:srgbClr val="D6D5CF"/>
    <a:srgbClr val="D6D5D0"/>
    <a:srgbClr val="E0DFD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54" autoAdjust="0"/>
    <p:restoredTop sz="93611" autoAdjust="0"/>
  </p:normalViewPr>
  <p:slideViewPr>
    <p:cSldViewPr>
      <p:cViewPr varScale="1">
        <p:scale>
          <a:sx n="61" d="100"/>
          <a:sy n="61" d="100"/>
        </p:scale>
        <p:origin x="624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7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2232" y="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3429000" y="9120188"/>
            <a:ext cx="38862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University of Idaho – Rangeland Ecology &amp; Mgmt.</a:t>
            </a:r>
          </a:p>
        </p:txBody>
      </p:sp>
    </p:spTree>
    <p:extLst>
      <p:ext uri="{BB962C8B-B14F-4D97-AF65-F5344CB8AC3E}">
        <p14:creationId xmlns:p14="http://schemas.microsoft.com/office/powerpoint/2010/main" val="39234708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033F5C4-E303-4F1C-8623-6E82D4B0F57D}" type="datetimeFigureOut">
              <a:rPr lang="en-US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DCCA46E-ED39-4506-AF98-E1CA741C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134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021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13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520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F21D1-0947-4BE8-85F5-2F805091A442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D056B-1037-4F1A-AB51-BDC90BE10C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747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41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75C9E5-E60D-41E1-B5FF-F57794DBE07E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0180-3420-4B51-A8EC-A49E95337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865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76E7BA-9C1F-4E3F-9FEA-A47A53D9E926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AE9B-49DE-46AC-985E-866C27A522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130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1E58E-6FE6-4C67-8E33-F71B473A40B1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46146-5CCF-49CC-9F48-89937A95E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41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AE140C-8AD8-4029-BAC0-A60C056E3CE3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2F353-A6ED-42BD-AC29-AF83FCB83E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9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19ABF-4271-44DF-B9B1-4D89D533FC1E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BB422-FF28-407B-B628-51EC3C9F8F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02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F39EE25-22CA-49B5-BC45-F23CAA1623BC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4893B4-8B02-412F-A482-54FA5BC956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38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09DDD6-8873-436A-A8F4-33BFA3EBE9E7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34622-9A57-4717-9358-41DC38CD9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8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2E8CE-31A0-429C-8897-79B158AB0FAA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2BDA2-34C3-4AB2-A0BE-EEA6B180C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98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B370F-7A17-49E2-B236-722C99DEBD79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D87D7-FDDA-4202-B2A0-4E71212A3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54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21159C-C208-46BD-8791-F273A13995FA}" type="datetimeFigureOut">
              <a:rPr lang="en-US" smtClean="0"/>
              <a:pPr>
                <a:defRPr/>
              </a:pPr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B6D0343-DD33-41EE-B82B-942E48030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530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3969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Grazing Systems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B1DBE19-40F9-47E5-B8B5-E578C9B5A258}"/>
              </a:ext>
            </a:extLst>
          </p:cNvPr>
          <p:cNvGrpSpPr/>
          <p:nvPr/>
        </p:nvGrpSpPr>
        <p:grpSpPr>
          <a:xfrm>
            <a:off x="3200400" y="830426"/>
            <a:ext cx="3665032" cy="2209799"/>
            <a:chOff x="3200400" y="830426"/>
            <a:chExt cx="3665032" cy="2209799"/>
          </a:xfrm>
        </p:grpSpPr>
        <p:pic>
          <p:nvPicPr>
            <p:cNvPr id="17" name="Picture 16" descr="Steers-sagebrush(KLL) (3).JPG">
              <a:extLst>
                <a:ext uri="{FF2B5EF4-FFF2-40B4-BE49-F238E27FC236}">
                  <a16:creationId xmlns:a16="http://schemas.microsoft.com/office/drawing/2014/main" id="{0DF843EB-5606-45B4-BF1E-21693A1D3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200400" y="830426"/>
              <a:ext cx="3665032" cy="2209799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62EA4EB-F496-4BB4-867A-0DC8026BBEBD}"/>
                </a:ext>
              </a:extLst>
            </p:cNvPr>
            <p:cNvSpPr txBox="1"/>
            <p:nvPr/>
          </p:nvSpPr>
          <p:spPr>
            <a:xfrm>
              <a:off x="3200400" y="2809393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K. Launchbaugh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1860D70-ABCB-48AD-B644-F56AF786CE66}"/>
              </a:ext>
            </a:extLst>
          </p:cNvPr>
          <p:cNvGrpSpPr/>
          <p:nvPr/>
        </p:nvGrpSpPr>
        <p:grpSpPr>
          <a:xfrm>
            <a:off x="7090316" y="830426"/>
            <a:ext cx="3488184" cy="2190750"/>
            <a:chOff x="7090316" y="830426"/>
            <a:chExt cx="3488184" cy="2190750"/>
          </a:xfrm>
        </p:grpSpPr>
        <p:pic>
          <p:nvPicPr>
            <p:cNvPr id="18" name="Picture 17" descr="Soulen_Sheep_GKL(6).JPG">
              <a:extLst>
                <a:ext uri="{FF2B5EF4-FFF2-40B4-BE49-F238E27FC236}">
                  <a16:creationId xmlns:a16="http://schemas.microsoft.com/office/drawing/2014/main" id="{19BF9200-FB41-4BD9-995C-6B7DC3CA1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090316" y="830426"/>
              <a:ext cx="3488184" cy="219075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547E2E5-8AF1-4535-AA56-50BA83667545}"/>
                </a:ext>
              </a:extLst>
            </p:cNvPr>
            <p:cNvSpPr txBox="1"/>
            <p:nvPr/>
          </p:nvSpPr>
          <p:spPr>
            <a:xfrm>
              <a:off x="7114978" y="2790344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2124459"/>
      </p:ext>
    </p:extLst>
  </p:cSld>
  <p:clrMapOvr>
    <a:masterClrMapping/>
  </p:clrMapOvr>
  <p:transition advTm="16250"/>
  <p:extLst mod="1">
    <p:ext uri="{E180D4A7-C9FB-4DFB-919C-405C955672EB}">
      <p14:showEvtLst xmlns:p14="http://schemas.microsoft.com/office/powerpoint/2010/main">
        <p14:playEvt time="52" objId="11"/>
        <p14:stopEvt time="15628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421" y="1908036"/>
            <a:ext cx="10744200" cy="4724400"/>
          </a:xfrm>
        </p:spPr>
        <p:txBody>
          <a:bodyPr>
            <a:normAutofit/>
          </a:bodyPr>
          <a:lstStyle/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Maintain or accelerate improvement in vegetation and facilitate proper use of the forage on all grazing units.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Improve efficiency of grazing through uniform use of all grazing units.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Stabilize the supply of forage throughout the grazing season.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Enhance forage quality to meet livestock and wildlife needs.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Improve the functioning of the ecological processes.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Improve watershed protection.</a:t>
            </a:r>
          </a:p>
          <a:p>
            <a:pPr marL="225425" indent="-225425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Enhance wildlife habitat.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190672" y="6581001"/>
            <a:ext cx="29546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latin typeface="Calibri" pitchFamily="34" charset="0"/>
              </a:rPr>
              <a:t>From National Range and Pasture Handbook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2BE4D49-31B0-4747-A68E-FB8C5CEAA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grazing methods accomplish?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B36315-95ED-464D-9B12-192EEB0009D4}"/>
              </a:ext>
            </a:extLst>
          </p:cNvPr>
          <p:cNvGrpSpPr/>
          <p:nvPr/>
        </p:nvGrpSpPr>
        <p:grpSpPr>
          <a:xfrm>
            <a:off x="9128009" y="4543564"/>
            <a:ext cx="2711612" cy="1613396"/>
            <a:chOff x="9128009" y="4543564"/>
            <a:chExt cx="2711612" cy="161339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C4F883E-FBC6-4FA5-A10D-090B3B2CB4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28009" y="4543564"/>
              <a:ext cx="2711612" cy="1613396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37527C8-A269-49C3-90DD-E535C66652AF}"/>
                </a:ext>
              </a:extLst>
            </p:cNvPr>
            <p:cNvSpPr txBox="1"/>
            <p:nvPr/>
          </p:nvSpPr>
          <p:spPr>
            <a:xfrm>
              <a:off x="10974406" y="5923494"/>
              <a:ext cx="78579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Jen Peterson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856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60"/>
    </mc:Choice>
    <mc:Fallback xmlns="">
      <p:transition spd="slow" advTm="32360"/>
    </mc:Fallback>
  </mc:AlternateContent>
  <p:extLst mod="1">
    <p:ext uri="{E180D4A7-C9FB-4DFB-919C-405C955672EB}">
      <p14:showEvtLst xmlns:p14="http://schemas.microsoft.com/office/powerpoint/2010/main">
        <p14:playEvt time="0" objId="5"/>
        <p14:stopEvt time="32360" objId="5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76400"/>
            <a:ext cx="10668000" cy="47244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Rectify mismanagement because of: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Wrong species or class of animal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Incorrect stocking rate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Major distribution problems because of water availability or topography</a:t>
            </a:r>
          </a:p>
          <a:p>
            <a:r>
              <a:rPr lang="en-US" sz="2800" dirty="0"/>
              <a:t>Achieve range improvement in plant communities that are dominated by long-lived woody plants.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E52A6B-E722-4ACB-80AF-7434A123B662}"/>
              </a:ext>
            </a:extLst>
          </p:cNvPr>
          <p:cNvGrpSpPr/>
          <p:nvPr/>
        </p:nvGrpSpPr>
        <p:grpSpPr>
          <a:xfrm>
            <a:off x="8813800" y="3886200"/>
            <a:ext cx="3149600" cy="2343150"/>
            <a:chOff x="8382000" y="3981450"/>
            <a:chExt cx="3149600" cy="2343150"/>
          </a:xfrm>
        </p:grpSpPr>
        <p:pic>
          <p:nvPicPr>
            <p:cNvPr id="7" name="Picture 6" descr="Riggins-Cows(2).JP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2000" y="3981450"/>
              <a:ext cx="3124200" cy="234315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8D9835A-0E19-41F8-8216-6AB46C216AB2}"/>
                </a:ext>
              </a:extLst>
            </p:cNvPr>
            <p:cNvSpPr txBox="1"/>
            <p:nvPr/>
          </p:nvSpPr>
          <p:spPr>
            <a:xfrm>
              <a:off x="10607949" y="6068838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984772-30BD-4B30-B00D-542EA42155FD}"/>
              </a:ext>
            </a:extLst>
          </p:cNvPr>
          <p:cNvGrpSpPr/>
          <p:nvPr/>
        </p:nvGrpSpPr>
        <p:grpSpPr>
          <a:xfrm>
            <a:off x="5080000" y="3880068"/>
            <a:ext cx="3530600" cy="2355415"/>
            <a:chOff x="4648200" y="4019768"/>
            <a:chExt cx="3530600" cy="2355415"/>
          </a:xfrm>
        </p:grpSpPr>
        <p:pic>
          <p:nvPicPr>
            <p:cNvPr id="6" name="Picture 5" descr="Juniper woodland11.tif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8200" y="4019768"/>
              <a:ext cx="3530600" cy="235541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5C9B593-240E-4DD9-BB37-A3C1CCD6E4FE}"/>
                </a:ext>
              </a:extLst>
            </p:cNvPr>
            <p:cNvSpPr txBox="1"/>
            <p:nvPr/>
          </p:nvSpPr>
          <p:spPr>
            <a:xfrm>
              <a:off x="7467600" y="6124248"/>
              <a:ext cx="65755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S. Bunting</a:t>
              </a:r>
            </a:p>
          </p:txBody>
        </p:sp>
      </p:grpSp>
      <p:sp>
        <p:nvSpPr>
          <p:cNvPr id="12" name="Title 11">
            <a:extLst>
              <a:ext uri="{FF2B5EF4-FFF2-40B4-BE49-F238E27FC236}">
                <a16:creationId xmlns:a16="http://schemas.microsoft.com/office/drawing/2014/main" id="{B8443A2C-9899-43C1-A202-C8AE7B394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Grazing Methods Cannot:</a:t>
            </a:r>
          </a:p>
        </p:txBody>
      </p:sp>
    </p:spTree>
    <p:extLst>
      <p:ext uri="{BB962C8B-B14F-4D97-AF65-F5344CB8AC3E}">
        <p14:creationId xmlns:p14="http://schemas.microsoft.com/office/powerpoint/2010/main" val="12953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10"/>
    </mc:Choice>
    <mc:Fallback xmlns="">
      <p:transition spd="slow" advTm="5381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4038601" y="1981201"/>
            <a:ext cx="5889625" cy="3263901"/>
            <a:chOff x="234" y="1692"/>
            <a:chExt cx="3710" cy="2056"/>
          </a:xfrm>
        </p:grpSpPr>
        <p:sp>
          <p:nvSpPr>
            <p:cNvPr id="4" name="Freeform 6" descr="Wave"/>
            <p:cNvSpPr>
              <a:spLocks/>
            </p:cNvSpPr>
            <p:nvPr/>
          </p:nvSpPr>
          <p:spPr bwMode="auto">
            <a:xfrm>
              <a:off x="596" y="1692"/>
              <a:ext cx="1684" cy="414"/>
            </a:xfrm>
            <a:custGeom>
              <a:avLst/>
              <a:gdLst>
                <a:gd name="T0" fmla="*/ 138 w 1684"/>
                <a:gd name="T1" fmla="*/ 156 h 414"/>
                <a:gd name="T2" fmla="*/ 53 w 1684"/>
                <a:gd name="T3" fmla="*/ 138 h 414"/>
                <a:gd name="T4" fmla="*/ 0 w 1684"/>
                <a:gd name="T5" fmla="*/ 0 h 414"/>
                <a:gd name="T6" fmla="*/ 1460 w 1684"/>
                <a:gd name="T7" fmla="*/ 48 h 414"/>
                <a:gd name="T8" fmla="*/ 1594 w 1684"/>
                <a:gd name="T9" fmla="*/ 114 h 414"/>
                <a:gd name="T10" fmla="*/ 1684 w 1684"/>
                <a:gd name="T11" fmla="*/ 108 h 414"/>
                <a:gd name="T12" fmla="*/ 1606 w 1684"/>
                <a:gd name="T13" fmla="*/ 288 h 414"/>
                <a:gd name="T14" fmla="*/ 1486 w 1684"/>
                <a:gd name="T15" fmla="*/ 336 h 414"/>
                <a:gd name="T16" fmla="*/ 1349 w 1684"/>
                <a:gd name="T17" fmla="*/ 390 h 414"/>
                <a:gd name="T18" fmla="*/ 1291 w 1684"/>
                <a:gd name="T19" fmla="*/ 402 h 414"/>
                <a:gd name="T20" fmla="*/ 1219 w 1684"/>
                <a:gd name="T21" fmla="*/ 414 h 414"/>
                <a:gd name="T22" fmla="*/ 1114 w 1684"/>
                <a:gd name="T23" fmla="*/ 384 h 414"/>
                <a:gd name="T24" fmla="*/ 1003 w 1684"/>
                <a:gd name="T25" fmla="*/ 360 h 414"/>
                <a:gd name="T26" fmla="*/ 878 w 1684"/>
                <a:gd name="T27" fmla="*/ 324 h 414"/>
                <a:gd name="T28" fmla="*/ 728 w 1684"/>
                <a:gd name="T29" fmla="*/ 306 h 414"/>
                <a:gd name="T30" fmla="*/ 662 w 1684"/>
                <a:gd name="T31" fmla="*/ 324 h 414"/>
                <a:gd name="T32" fmla="*/ 596 w 1684"/>
                <a:gd name="T33" fmla="*/ 360 h 414"/>
                <a:gd name="T34" fmla="*/ 504 w 1684"/>
                <a:gd name="T35" fmla="*/ 354 h 414"/>
                <a:gd name="T36" fmla="*/ 295 w 1684"/>
                <a:gd name="T37" fmla="*/ 228 h 414"/>
                <a:gd name="T38" fmla="*/ 138 w 1684"/>
                <a:gd name="T39" fmla="*/ 156 h 41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684"/>
                <a:gd name="T61" fmla="*/ 0 h 414"/>
                <a:gd name="T62" fmla="*/ 1684 w 1684"/>
                <a:gd name="T63" fmla="*/ 414 h 41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684" h="414">
                  <a:moveTo>
                    <a:pt x="138" y="156"/>
                  </a:moveTo>
                  <a:lnTo>
                    <a:pt x="53" y="138"/>
                  </a:lnTo>
                  <a:lnTo>
                    <a:pt x="0" y="0"/>
                  </a:lnTo>
                  <a:lnTo>
                    <a:pt x="1460" y="48"/>
                  </a:lnTo>
                  <a:lnTo>
                    <a:pt x="1594" y="114"/>
                  </a:lnTo>
                  <a:lnTo>
                    <a:pt x="1684" y="108"/>
                  </a:lnTo>
                  <a:lnTo>
                    <a:pt x="1606" y="288"/>
                  </a:lnTo>
                  <a:lnTo>
                    <a:pt x="1486" y="336"/>
                  </a:lnTo>
                  <a:lnTo>
                    <a:pt x="1349" y="390"/>
                  </a:lnTo>
                  <a:lnTo>
                    <a:pt x="1291" y="402"/>
                  </a:lnTo>
                  <a:lnTo>
                    <a:pt x="1219" y="414"/>
                  </a:lnTo>
                  <a:lnTo>
                    <a:pt x="1114" y="384"/>
                  </a:lnTo>
                  <a:lnTo>
                    <a:pt x="1003" y="360"/>
                  </a:lnTo>
                  <a:lnTo>
                    <a:pt x="878" y="324"/>
                  </a:lnTo>
                  <a:lnTo>
                    <a:pt x="728" y="306"/>
                  </a:lnTo>
                  <a:lnTo>
                    <a:pt x="662" y="324"/>
                  </a:lnTo>
                  <a:lnTo>
                    <a:pt x="596" y="360"/>
                  </a:lnTo>
                  <a:lnTo>
                    <a:pt x="504" y="354"/>
                  </a:lnTo>
                  <a:lnTo>
                    <a:pt x="295" y="228"/>
                  </a:lnTo>
                  <a:lnTo>
                    <a:pt x="138" y="156"/>
                  </a:lnTo>
                  <a:close/>
                </a:path>
              </a:pathLst>
            </a:custGeom>
            <a:pattFill prst="wave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7" descr="Wave"/>
            <p:cNvSpPr>
              <a:spLocks/>
            </p:cNvSpPr>
            <p:nvPr/>
          </p:nvSpPr>
          <p:spPr bwMode="auto">
            <a:xfrm>
              <a:off x="2327" y="3150"/>
              <a:ext cx="1123" cy="546"/>
            </a:xfrm>
            <a:custGeom>
              <a:avLst/>
              <a:gdLst>
                <a:gd name="T0" fmla="*/ 312 w 1123"/>
                <a:gd name="T1" fmla="*/ 290 h 546"/>
                <a:gd name="T2" fmla="*/ 353 w 1123"/>
                <a:gd name="T3" fmla="*/ 276 h 546"/>
                <a:gd name="T4" fmla="*/ 434 w 1123"/>
                <a:gd name="T5" fmla="*/ 312 h 546"/>
                <a:gd name="T6" fmla="*/ 553 w 1123"/>
                <a:gd name="T7" fmla="*/ 276 h 546"/>
                <a:gd name="T8" fmla="*/ 628 w 1123"/>
                <a:gd name="T9" fmla="*/ 192 h 546"/>
                <a:gd name="T10" fmla="*/ 765 w 1123"/>
                <a:gd name="T11" fmla="*/ 150 h 546"/>
                <a:gd name="T12" fmla="*/ 883 w 1123"/>
                <a:gd name="T13" fmla="*/ 168 h 546"/>
                <a:gd name="T14" fmla="*/ 946 w 1123"/>
                <a:gd name="T15" fmla="*/ 54 h 546"/>
                <a:gd name="T16" fmla="*/ 1114 w 1123"/>
                <a:gd name="T17" fmla="*/ 0 h 546"/>
                <a:gd name="T18" fmla="*/ 1123 w 1123"/>
                <a:gd name="T19" fmla="*/ 504 h 546"/>
                <a:gd name="T20" fmla="*/ 121 w 1123"/>
                <a:gd name="T21" fmla="*/ 546 h 546"/>
                <a:gd name="T22" fmla="*/ 13 w 1123"/>
                <a:gd name="T23" fmla="*/ 468 h 546"/>
                <a:gd name="T24" fmla="*/ 0 w 1123"/>
                <a:gd name="T25" fmla="*/ 322 h 546"/>
                <a:gd name="T26" fmla="*/ 0 w 1123"/>
                <a:gd name="T27" fmla="*/ 218 h 546"/>
                <a:gd name="T28" fmla="*/ 62 w 1123"/>
                <a:gd name="T29" fmla="*/ 182 h 546"/>
                <a:gd name="T30" fmla="*/ 133 w 1123"/>
                <a:gd name="T31" fmla="*/ 270 h 546"/>
                <a:gd name="T32" fmla="*/ 247 w 1123"/>
                <a:gd name="T33" fmla="*/ 288 h 54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23"/>
                <a:gd name="T52" fmla="*/ 0 h 546"/>
                <a:gd name="T53" fmla="*/ 1123 w 1123"/>
                <a:gd name="T54" fmla="*/ 546 h 54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23" h="546">
                  <a:moveTo>
                    <a:pt x="312" y="290"/>
                  </a:moveTo>
                  <a:lnTo>
                    <a:pt x="353" y="276"/>
                  </a:lnTo>
                  <a:lnTo>
                    <a:pt x="434" y="312"/>
                  </a:lnTo>
                  <a:lnTo>
                    <a:pt x="553" y="276"/>
                  </a:lnTo>
                  <a:lnTo>
                    <a:pt x="628" y="192"/>
                  </a:lnTo>
                  <a:lnTo>
                    <a:pt x="765" y="150"/>
                  </a:lnTo>
                  <a:lnTo>
                    <a:pt x="883" y="168"/>
                  </a:lnTo>
                  <a:lnTo>
                    <a:pt x="946" y="54"/>
                  </a:lnTo>
                  <a:lnTo>
                    <a:pt x="1114" y="0"/>
                  </a:lnTo>
                  <a:lnTo>
                    <a:pt x="1123" y="504"/>
                  </a:lnTo>
                  <a:lnTo>
                    <a:pt x="121" y="546"/>
                  </a:lnTo>
                  <a:lnTo>
                    <a:pt x="13" y="468"/>
                  </a:lnTo>
                  <a:lnTo>
                    <a:pt x="0" y="322"/>
                  </a:lnTo>
                  <a:lnTo>
                    <a:pt x="0" y="218"/>
                  </a:lnTo>
                  <a:lnTo>
                    <a:pt x="62" y="182"/>
                  </a:lnTo>
                  <a:lnTo>
                    <a:pt x="133" y="270"/>
                  </a:lnTo>
                  <a:lnTo>
                    <a:pt x="247" y="288"/>
                  </a:lnTo>
                </a:path>
              </a:pathLst>
            </a:custGeom>
            <a:pattFill prst="wave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234" y="1902"/>
              <a:ext cx="3519" cy="878"/>
            </a:xfrm>
            <a:custGeom>
              <a:avLst/>
              <a:gdLst>
                <a:gd name="T0" fmla="*/ 0 w 3519"/>
                <a:gd name="T1" fmla="*/ 456 h 878"/>
                <a:gd name="T2" fmla="*/ 94 w 3519"/>
                <a:gd name="T3" fmla="*/ 450 h 878"/>
                <a:gd name="T4" fmla="*/ 318 w 3519"/>
                <a:gd name="T5" fmla="*/ 510 h 878"/>
                <a:gd name="T6" fmla="*/ 431 w 3519"/>
                <a:gd name="T7" fmla="*/ 672 h 878"/>
                <a:gd name="T8" fmla="*/ 706 w 3519"/>
                <a:gd name="T9" fmla="*/ 756 h 878"/>
                <a:gd name="T10" fmla="*/ 1001 w 3519"/>
                <a:gd name="T11" fmla="*/ 869 h 878"/>
                <a:gd name="T12" fmla="*/ 1273 w 3519"/>
                <a:gd name="T13" fmla="*/ 812 h 878"/>
                <a:gd name="T14" fmla="*/ 1608 w 3519"/>
                <a:gd name="T15" fmla="*/ 840 h 878"/>
                <a:gd name="T16" fmla="*/ 1764 w 3519"/>
                <a:gd name="T17" fmla="*/ 774 h 878"/>
                <a:gd name="T18" fmla="*/ 1836 w 3519"/>
                <a:gd name="T19" fmla="*/ 636 h 878"/>
                <a:gd name="T20" fmla="*/ 2046 w 3519"/>
                <a:gd name="T21" fmla="*/ 576 h 878"/>
                <a:gd name="T22" fmla="*/ 2250 w 3519"/>
                <a:gd name="T23" fmla="*/ 612 h 878"/>
                <a:gd name="T24" fmla="*/ 2404 w 3519"/>
                <a:gd name="T25" fmla="*/ 532 h 878"/>
                <a:gd name="T26" fmla="*/ 2544 w 3519"/>
                <a:gd name="T27" fmla="*/ 577 h 878"/>
                <a:gd name="T28" fmla="*/ 2652 w 3519"/>
                <a:gd name="T29" fmla="*/ 456 h 878"/>
                <a:gd name="T30" fmla="*/ 2758 w 3519"/>
                <a:gd name="T31" fmla="*/ 402 h 878"/>
                <a:gd name="T32" fmla="*/ 2908 w 3519"/>
                <a:gd name="T33" fmla="*/ 414 h 878"/>
                <a:gd name="T34" fmla="*/ 2995 w 3519"/>
                <a:gd name="T35" fmla="*/ 330 h 878"/>
                <a:gd name="T36" fmla="*/ 3176 w 3519"/>
                <a:gd name="T37" fmla="*/ 258 h 878"/>
                <a:gd name="T38" fmla="*/ 3276 w 3519"/>
                <a:gd name="T39" fmla="*/ 96 h 878"/>
                <a:gd name="T40" fmla="*/ 3519 w 3519"/>
                <a:gd name="T41" fmla="*/ 0 h 87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519"/>
                <a:gd name="T64" fmla="*/ 0 h 878"/>
                <a:gd name="T65" fmla="*/ 3519 w 3519"/>
                <a:gd name="T66" fmla="*/ 878 h 87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519" h="878">
                  <a:moveTo>
                    <a:pt x="0" y="456"/>
                  </a:moveTo>
                  <a:cubicBezTo>
                    <a:pt x="16" y="455"/>
                    <a:pt x="41" y="441"/>
                    <a:pt x="94" y="450"/>
                  </a:cubicBezTo>
                  <a:cubicBezTo>
                    <a:pt x="147" y="459"/>
                    <a:pt x="262" y="473"/>
                    <a:pt x="318" y="510"/>
                  </a:cubicBezTo>
                  <a:cubicBezTo>
                    <a:pt x="374" y="547"/>
                    <a:pt x="366" y="631"/>
                    <a:pt x="431" y="672"/>
                  </a:cubicBezTo>
                  <a:cubicBezTo>
                    <a:pt x="495" y="713"/>
                    <a:pt x="611" y="723"/>
                    <a:pt x="706" y="756"/>
                  </a:cubicBezTo>
                  <a:cubicBezTo>
                    <a:pt x="801" y="789"/>
                    <a:pt x="907" y="860"/>
                    <a:pt x="1001" y="869"/>
                  </a:cubicBezTo>
                  <a:cubicBezTo>
                    <a:pt x="1096" y="878"/>
                    <a:pt x="1172" y="817"/>
                    <a:pt x="1273" y="812"/>
                  </a:cubicBezTo>
                  <a:cubicBezTo>
                    <a:pt x="1374" y="807"/>
                    <a:pt x="1526" y="846"/>
                    <a:pt x="1608" y="840"/>
                  </a:cubicBezTo>
                  <a:cubicBezTo>
                    <a:pt x="1690" y="834"/>
                    <a:pt x="1726" y="808"/>
                    <a:pt x="1764" y="774"/>
                  </a:cubicBezTo>
                  <a:cubicBezTo>
                    <a:pt x="1802" y="740"/>
                    <a:pt x="1789" y="669"/>
                    <a:pt x="1836" y="636"/>
                  </a:cubicBezTo>
                  <a:cubicBezTo>
                    <a:pt x="1883" y="603"/>
                    <a:pt x="1977" y="580"/>
                    <a:pt x="2046" y="576"/>
                  </a:cubicBezTo>
                  <a:cubicBezTo>
                    <a:pt x="2115" y="572"/>
                    <a:pt x="2190" y="619"/>
                    <a:pt x="2250" y="612"/>
                  </a:cubicBezTo>
                  <a:cubicBezTo>
                    <a:pt x="2310" y="605"/>
                    <a:pt x="2355" y="538"/>
                    <a:pt x="2404" y="532"/>
                  </a:cubicBezTo>
                  <a:cubicBezTo>
                    <a:pt x="2453" y="526"/>
                    <a:pt x="2502" y="590"/>
                    <a:pt x="2544" y="577"/>
                  </a:cubicBezTo>
                  <a:cubicBezTo>
                    <a:pt x="2585" y="564"/>
                    <a:pt x="2616" y="485"/>
                    <a:pt x="2652" y="456"/>
                  </a:cubicBezTo>
                  <a:cubicBezTo>
                    <a:pt x="2687" y="427"/>
                    <a:pt x="2715" y="409"/>
                    <a:pt x="2758" y="402"/>
                  </a:cubicBezTo>
                  <a:cubicBezTo>
                    <a:pt x="2800" y="395"/>
                    <a:pt x="2868" y="426"/>
                    <a:pt x="2908" y="414"/>
                  </a:cubicBezTo>
                  <a:cubicBezTo>
                    <a:pt x="2947" y="402"/>
                    <a:pt x="2950" y="356"/>
                    <a:pt x="2995" y="330"/>
                  </a:cubicBezTo>
                  <a:cubicBezTo>
                    <a:pt x="3040" y="304"/>
                    <a:pt x="3129" y="297"/>
                    <a:pt x="3176" y="258"/>
                  </a:cubicBezTo>
                  <a:cubicBezTo>
                    <a:pt x="3223" y="219"/>
                    <a:pt x="3218" y="139"/>
                    <a:pt x="3276" y="96"/>
                  </a:cubicBezTo>
                  <a:cubicBezTo>
                    <a:pt x="3333" y="53"/>
                    <a:pt x="3468" y="20"/>
                    <a:pt x="351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lgDashDot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3460" y="2337"/>
              <a:ext cx="478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800"/>
                <a:t>Ranch</a:t>
              </a:r>
              <a:br>
                <a:rPr lang="en-US" sz="800"/>
              </a:br>
              <a:r>
                <a:rPr lang="en-US" sz="800"/>
                <a:t>Headquarters</a:t>
              </a:r>
            </a:p>
          </p:txBody>
        </p:sp>
        <p:sp>
          <p:nvSpPr>
            <p:cNvPr id="8" name="AutoShape 14"/>
            <p:cNvSpPr>
              <a:spLocks noChangeArrowheads="1"/>
            </p:cNvSpPr>
            <p:nvPr/>
          </p:nvSpPr>
          <p:spPr bwMode="auto">
            <a:xfrm>
              <a:off x="3236" y="2466"/>
              <a:ext cx="95" cy="4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AutoShape 15"/>
            <p:cNvSpPr>
              <a:spLocks noChangeArrowheads="1"/>
            </p:cNvSpPr>
            <p:nvPr/>
          </p:nvSpPr>
          <p:spPr bwMode="auto">
            <a:xfrm>
              <a:off x="658" y="2460"/>
              <a:ext cx="96" cy="4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Freeform 17"/>
            <p:cNvSpPr>
              <a:spLocks/>
            </p:cNvSpPr>
            <p:nvPr/>
          </p:nvSpPr>
          <p:spPr bwMode="auto">
            <a:xfrm>
              <a:off x="464" y="2480"/>
              <a:ext cx="40" cy="672"/>
            </a:xfrm>
            <a:custGeom>
              <a:avLst/>
              <a:gdLst>
                <a:gd name="T0" fmla="*/ 16 w 40"/>
                <a:gd name="T1" fmla="*/ 672 h 672"/>
                <a:gd name="T2" fmla="*/ 40 w 40"/>
                <a:gd name="T3" fmla="*/ 456 h 672"/>
                <a:gd name="T4" fmla="*/ 0 w 40"/>
                <a:gd name="T5" fmla="*/ 0 h 672"/>
                <a:gd name="T6" fmla="*/ 0 60000 65536"/>
                <a:gd name="T7" fmla="*/ 0 60000 65536"/>
                <a:gd name="T8" fmla="*/ 0 60000 65536"/>
                <a:gd name="T9" fmla="*/ 0 w 40"/>
                <a:gd name="T10" fmla="*/ 0 h 672"/>
                <a:gd name="T11" fmla="*/ 40 w 40"/>
                <a:gd name="T12" fmla="*/ 672 h 6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" h="672">
                  <a:moveTo>
                    <a:pt x="16" y="672"/>
                  </a:moveTo>
                  <a:lnTo>
                    <a:pt x="40" y="456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auto">
            <a:xfrm>
              <a:off x="2004" y="1746"/>
              <a:ext cx="1450" cy="1956"/>
            </a:xfrm>
            <a:custGeom>
              <a:avLst/>
              <a:gdLst>
                <a:gd name="T0" fmla="*/ 314 w 1450"/>
                <a:gd name="T1" fmla="*/ 1488 h 1956"/>
                <a:gd name="T2" fmla="*/ 327 w 1450"/>
                <a:gd name="T3" fmla="*/ 1878 h 1956"/>
                <a:gd name="T4" fmla="*/ 452 w 1450"/>
                <a:gd name="T5" fmla="*/ 1956 h 1956"/>
                <a:gd name="T6" fmla="*/ 1438 w 1450"/>
                <a:gd name="T7" fmla="*/ 1914 h 1956"/>
                <a:gd name="T8" fmla="*/ 1450 w 1450"/>
                <a:gd name="T9" fmla="*/ 720 h 1956"/>
                <a:gd name="T10" fmla="*/ 1400 w 1450"/>
                <a:gd name="T11" fmla="*/ 702 h 1956"/>
                <a:gd name="T12" fmla="*/ 1350 w 1450"/>
                <a:gd name="T13" fmla="*/ 720 h 1956"/>
                <a:gd name="T14" fmla="*/ 1344 w 1450"/>
                <a:gd name="T15" fmla="*/ 654 h 1956"/>
                <a:gd name="T16" fmla="*/ 1338 w 1450"/>
                <a:gd name="T17" fmla="*/ 522 h 1956"/>
                <a:gd name="T18" fmla="*/ 1413 w 1450"/>
                <a:gd name="T19" fmla="*/ 498 h 1956"/>
                <a:gd name="T20" fmla="*/ 1419 w 1450"/>
                <a:gd name="T21" fmla="*/ 42 h 1956"/>
                <a:gd name="T22" fmla="*/ 192 w 1450"/>
                <a:gd name="T23" fmla="*/ 36 h 1956"/>
                <a:gd name="T24" fmla="*/ 0 w 1450"/>
                <a:gd name="T25" fmla="*/ 0 h 195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50"/>
                <a:gd name="T40" fmla="*/ 0 h 1956"/>
                <a:gd name="T41" fmla="*/ 1450 w 1450"/>
                <a:gd name="T42" fmla="*/ 1956 h 195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50" h="1956">
                  <a:moveTo>
                    <a:pt x="314" y="1488"/>
                  </a:moveTo>
                  <a:lnTo>
                    <a:pt x="327" y="1878"/>
                  </a:lnTo>
                  <a:lnTo>
                    <a:pt x="452" y="1956"/>
                  </a:lnTo>
                  <a:lnTo>
                    <a:pt x="1438" y="1914"/>
                  </a:lnTo>
                  <a:lnTo>
                    <a:pt x="1450" y="720"/>
                  </a:lnTo>
                  <a:lnTo>
                    <a:pt x="1400" y="702"/>
                  </a:lnTo>
                  <a:lnTo>
                    <a:pt x="1350" y="720"/>
                  </a:lnTo>
                  <a:lnTo>
                    <a:pt x="1344" y="654"/>
                  </a:lnTo>
                  <a:lnTo>
                    <a:pt x="1338" y="522"/>
                  </a:lnTo>
                  <a:lnTo>
                    <a:pt x="1413" y="498"/>
                  </a:lnTo>
                  <a:lnTo>
                    <a:pt x="1419" y="42"/>
                  </a:lnTo>
                  <a:lnTo>
                    <a:pt x="192" y="36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9"/>
            <p:cNvSpPr>
              <a:spLocks/>
            </p:cNvSpPr>
            <p:nvPr/>
          </p:nvSpPr>
          <p:spPr bwMode="auto">
            <a:xfrm>
              <a:off x="459" y="1698"/>
              <a:ext cx="1539" cy="816"/>
            </a:xfrm>
            <a:custGeom>
              <a:avLst/>
              <a:gdLst>
                <a:gd name="T0" fmla="*/ 1539 w 1539"/>
                <a:gd name="T1" fmla="*/ 42 h 816"/>
                <a:gd name="T2" fmla="*/ 150 w 1539"/>
                <a:gd name="T3" fmla="*/ 0 h 816"/>
                <a:gd name="T4" fmla="*/ 0 w 1539"/>
                <a:gd name="T5" fmla="*/ 576 h 816"/>
                <a:gd name="T6" fmla="*/ 0 w 1539"/>
                <a:gd name="T7" fmla="*/ 816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39"/>
                <a:gd name="T13" fmla="*/ 0 h 816"/>
                <a:gd name="T14" fmla="*/ 1539 w 1539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39" h="816">
                  <a:moveTo>
                    <a:pt x="1539" y="42"/>
                  </a:moveTo>
                  <a:lnTo>
                    <a:pt x="150" y="0"/>
                  </a:lnTo>
                  <a:lnTo>
                    <a:pt x="0" y="576"/>
                  </a:lnTo>
                  <a:lnTo>
                    <a:pt x="0" y="816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" name="Group 20"/>
            <p:cNvGrpSpPr>
              <a:grpSpLocks/>
            </p:cNvGrpSpPr>
            <p:nvPr/>
          </p:nvGrpSpPr>
          <p:grpSpPr bwMode="auto">
            <a:xfrm>
              <a:off x="3490" y="2200"/>
              <a:ext cx="145" cy="117"/>
              <a:chOff x="1731" y="3261"/>
              <a:chExt cx="477" cy="513"/>
            </a:xfrm>
          </p:grpSpPr>
          <p:sp>
            <p:nvSpPr>
              <p:cNvPr id="29" name="Freeform 21"/>
              <p:cNvSpPr>
                <a:spLocks/>
              </p:cNvSpPr>
              <p:nvPr/>
            </p:nvSpPr>
            <p:spPr bwMode="auto">
              <a:xfrm>
                <a:off x="1731" y="3261"/>
                <a:ext cx="477" cy="513"/>
              </a:xfrm>
              <a:custGeom>
                <a:avLst/>
                <a:gdLst>
                  <a:gd name="T0" fmla="*/ 9 w 477"/>
                  <a:gd name="T1" fmla="*/ 511 h 513"/>
                  <a:gd name="T2" fmla="*/ 13 w 477"/>
                  <a:gd name="T3" fmla="*/ 295 h 513"/>
                  <a:gd name="T4" fmla="*/ 0 w 477"/>
                  <a:gd name="T5" fmla="*/ 267 h 513"/>
                  <a:gd name="T6" fmla="*/ 252 w 477"/>
                  <a:gd name="T7" fmla="*/ 0 h 513"/>
                  <a:gd name="T8" fmla="*/ 333 w 477"/>
                  <a:gd name="T9" fmla="*/ 99 h 513"/>
                  <a:gd name="T10" fmla="*/ 333 w 477"/>
                  <a:gd name="T11" fmla="*/ 3 h 513"/>
                  <a:gd name="T12" fmla="*/ 411 w 477"/>
                  <a:gd name="T13" fmla="*/ 0 h 513"/>
                  <a:gd name="T14" fmla="*/ 408 w 477"/>
                  <a:gd name="T15" fmla="*/ 198 h 513"/>
                  <a:gd name="T16" fmla="*/ 477 w 477"/>
                  <a:gd name="T17" fmla="*/ 270 h 513"/>
                  <a:gd name="T18" fmla="*/ 453 w 477"/>
                  <a:gd name="T19" fmla="*/ 300 h 513"/>
                  <a:gd name="T20" fmla="*/ 450 w 477"/>
                  <a:gd name="T21" fmla="*/ 513 h 513"/>
                  <a:gd name="T22" fmla="*/ 9 w 477"/>
                  <a:gd name="T23" fmla="*/ 511 h 51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77"/>
                  <a:gd name="T37" fmla="*/ 0 h 513"/>
                  <a:gd name="T38" fmla="*/ 477 w 477"/>
                  <a:gd name="T39" fmla="*/ 513 h 51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77" h="513">
                    <a:moveTo>
                      <a:pt x="9" y="511"/>
                    </a:moveTo>
                    <a:cubicBezTo>
                      <a:pt x="15" y="388"/>
                      <a:pt x="13" y="460"/>
                      <a:pt x="13" y="295"/>
                    </a:cubicBezTo>
                    <a:lnTo>
                      <a:pt x="0" y="267"/>
                    </a:lnTo>
                    <a:lnTo>
                      <a:pt x="252" y="0"/>
                    </a:lnTo>
                    <a:lnTo>
                      <a:pt x="333" y="99"/>
                    </a:lnTo>
                    <a:lnTo>
                      <a:pt x="333" y="3"/>
                    </a:lnTo>
                    <a:lnTo>
                      <a:pt x="411" y="0"/>
                    </a:lnTo>
                    <a:lnTo>
                      <a:pt x="408" y="198"/>
                    </a:lnTo>
                    <a:lnTo>
                      <a:pt x="477" y="270"/>
                    </a:lnTo>
                    <a:lnTo>
                      <a:pt x="453" y="300"/>
                    </a:lnTo>
                    <a:lnTo>
                      <a:pt x="450" y="513"/>
                    </a:lnTo>
                    <a:lnTo>
                      <a:pt x="9" y="51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Rectangle 22"/>
              <p:cNvSpPr>
                <a:spLocks noChangeArrowheads="1"/>
              </p:cNvSpPr>
              <p:nvPr/>
            </p:nvSpPr>
            <p:spPr bwMode="auto">
              <a:xfrm>
                <a:off x="1920" y="3579"/>
                <a:ext cx="9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23"/>
            <p:cNvGrpSpPr>
              <a:grpSpLocks/>
            </p:cNvGrpSpPr>
            <p:nvPr/>
          </p:nvGrpSpPr>
          <p:grpSpPr bwMode="auto">
            <a:xfrm>
              <a:off x="3351" y="2289"/>
              <a:ext cx="147" cy="150"/>
              <a:chOff x="2409" y="3405"/>
              <a:chExt cx="204" cy="240"/>
            </a:xfrm>
          </p:grpSpPr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2409" y="3405"/>
                <a:ext cx="204" cy="240"/>
              </a:xfrm>
              <a:custGeom>
                <a:avLst/>
                <a:gdLst>
                  <a:gd name="T0" fmla="*/ 18 w 204"/>
                  <a:gd name="T1" fmla="*/ 240 h 240"/>
                  <a:gd name="T2" fmla="*/ 18 w 204"/>
                  <a:gd name="T3" fmla="*/ 111 h 240"/>
                  <a:gd name="T4" fmla="*/ 0 w 204"/>
                  <a:gd name="T5" fmla="*/ 111 h 240"/>
                  <a:gd name="T6" fmla="*/ 36 w 204"/>
                  <a:gd name="T7" fmla="*/ 42 h 240"/>
                  <a:gd name="T8" fmla="*/ 99 w 204"/>
                  <a:gd name="T9" fmla="*/ 0 h 240"/>
                  <a:gd name="T10" fmla="*/ 171 w 204"/>
                  <a:gd name="T11" fmla="*/ 45 h 240"/>
                  <a:gd name="T12" fmla="*/ 204 w 204"/>
                  <a:gd name="T13" fmla="*/ 111 h 240"/>
                  <a:gd name="T14" fmla="*/ 186 w 204"/>
                  <a:gd name="T15" fmla="*/ 114 h 240"/>
                  <a:gd name="T16" fmla="*/ 183 w 204"/>
                  <a:gd name="T17" fmla="*/ 237 h 240"/>
                  <a:gd name="T18" fmla="*/ 18 w 204"/>
                  <a:gd name="T19" fmla="*/ 240 h 2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4"/>
                  <a:gd name="T31" fmla="*/ 0 h 240"/>
                  <a:gd name="T32" fmla="*/ 204 w 204"/>
                  <a:gd name="T33" fmla="*/ 240 h 2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4" h="240">
                    <a:moveTo>
                      <a:pt x="18" y="240"/>
                    </a:moveTo>
                    <a:lnTo>
                      <a:pt x="18" y="111"/>
                    </a:lnTo>
                    <a:lnTo>
                      <a:pt x="0" y="111"/>
                    </a:lnTo>
                    <a:lnTo>
                      <a:pt x="36" y="42"/>
                    </a:lnTo>
                    <a:lnTo>
                      <a:pt x="99" y="0"/>
                    </a:lnTo>
                    <a:lnTo>
                      <a:pt x="171" y="45"/>
                    </a:lnTo>
                    <a:lnTo>
                      <a:pt x="204" y="111"/>
                    </a:lnTo>
                    <a:lnTo>
                      <a:pt x="186" y="114"/>
                    </a:lnTo>
                    <a:lnTo>
                      <a:pt x="183" y="237"/>
                    </a:lnTo>
                    <a:lnTo>
                      <a:pt x="18" y="24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2472" y="3552"/>
                <a:ext cx="38" cy="8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2508" y="3552"/>
                <a:ext cx="38" cy="8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5" name="AutoShape 29"/>
            <p:cNvSpPr>
              <a:spLocks noChangeArrowheads="1"/>
            </p:cNvSpPr>
            <p:nvPr/>
          </p:nvSpPr>
          <p:spPr bwMode="auto">
            <a:xfrm>
              <a:off x="2065" y="2646"/>
              <a:ext cx="95" cy="4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30"/>
            <p:cNvSpPr>
              <a:spLocks noChangeArrowheads="1"/>
            </p:cNvSpPr>
            <p:nvPr/>
          </p:nvSpPr>
          <p:spPr bwMode="auto">
            <a:xfrm>
              <a:off x="3370" y="2459"/>
              <a:ext cx="50" cy="4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7" name="Group 31"/>
            <p:cNvGrpSpPr>
              <a:grpSpLocks/>
            </p:cNvGrpSpPr>
            <p:nvPr/>
          </p:nvGrpSpPr>
          <p:grpSpPr bwMode="auto">
            <a:xfrm>
              <a:off x="1289" y="3220"/>
              <a:ext cx="984" cy="528"/>
              <a:chOff x="1350" y="4066"/>
              <a:chExt cx="947" cy="528"/>
            </a:xfrm>
          </p:grpSpPr>
          <p:sp>
            <p:nvSpPr>
              <p:cNvPr id="21" name="Text Box 32"/>
              <p:cNvSpPr txBox="1">
                <a:spLocks noChangeArrowheads="1"/>
              </p:cNvSpPr>
              <p:nvPr/>
            </p:nvSpPr>
            <p:spPr bwMode="auto">
              <a:xfrm>
                <a:off x="1550" y="4129"/>
                <a:ext cx="747" cy="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2" tIns="45716" rIns="91432" bIns="45716">
                <a:spAutoFit/>
              </a:bodyPr>
              <a:lstStyle/>
              <a:p>
                <a:pPr eaLnBrk="0" hangingPunct="0">
                  <a:lnSpc>
                    <a:spcPct val="140000"/>
                  </a:lnSpc>
                </a:pPr>
                <a:r>
                  <a:rPr lang="en-US" sz="1000" i="1"/>
                  <a:t>Water tanks</a:t>
                </a:r>
              </a:p>
              <a:p>
                <a:pPr eaLnBrk="0" hangingPunct="0">
                  <a:lnSpc>
                    <a:spcPct val="140000"/>
                  </a:lnSpc>
                </a:pPr>
                <a:r>
                  <a:rPr lang="en-US" sz="1000" i="1"/>
                  <a:t>Salt</a:t>
                </a:r>
              </a:p>
              <a:p>
                <a:pPr eaLnBrk="0" hangingPunct="0">
                  <a:lnSpc>
                    <a:spcPct val="140000"/>
                  </a:lnSpc>
                </a:pPr>
                <a:r>
                  <a:rPr lang="en-US" sz="1000" i="1"/>
                  <a:t>Perennial Stream</a:t>
                </a:r>
              </a:p>
            </p:txBody>
          </p:sp>
          <p:sp>
            <p:nvSpPr>
              <p:cNvPr id="22" name="Oval 33"/>
              <p:cNvSpPr>
                <a:spLocks noChangeArrowheads="1"/>
              </p:cNvSpPr>
              <p:nvPr/>
            </p:nvSpPr>
            <p:spPr bwMode="auto">
              <a:xfrm>
                <a:off x="1515" y="4217"/>
                <a:ext cx="48" cy="4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AutoShape 34"/>
              <p:cNvSpPr>
                <a:spLocks noChangeArrowheads="1"/>
              </p:cNvSpPr>
              <p:nvPr/>
            </p:nvSpPr>
            <p:spPr bwMode="auto">
              <a:xfrm>
                <a:off x="1487" y="4347"/>
                <a:ext cx="96" cy="47"/>
              </a:xfrm>
              <a:prstGeom prst="roundRect">
                <a:avLst>
                  <a:gd name="adj" fmla="val 16667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Text Box 35"/>
              <p:cNvSpPr txBox="1">
                <a:spLocks noChangeArrowheads="1"/>
              </p:cNvSpPr>
              <p:nvPr/>
            </p:nvSpPr>
            <p:spPr bwMode="auto">
              <a:xfrm>
                <a:off x="1380" y="4066"/>
                <a:ext cx="458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86493" tIns="43247" rIns="86493" bIns="43247">
                <a:spAutoFit/>
              </a:bodyPr>
              <a:lstStyle/>
              <a:p>
                <a:pPr eaLnBrk="0" hangingPunct="0"/>
                <a:r>
                  <a:rPr lang="en-US" sz="900" u="sng"/>
                  <a:t>Map Legend</a:t>
                </a:r>
              </a:p>
            </p:txBody>
          </p:sp>
          <p:sp>
            <p:nvSpPr>
              <p:cNvPr id="25" name="Freeform 36"/>
              <p:cNvSpPr>
                <a:spLocks/>
              </p:cNvSpPr>
              <p:nvPr/>
            </p:nvSpPr>
            <p:spPr bwMode="auto">
              <a:xfrm>
                <a:off x="1350" y="4498"/>
                <a:ext cx="258" cy="27"/>
              </a:xfrm>
              <a:custGeom>
                <a:avLst/>
                <a:gdLst>
                  <a:gd name="T0" fmla="*/ 0 w 198"/>
                  <a:gd name="T1" fmla="*/ 42 h 43"/>
                  <a:gd name="T2" fmla="*/ 36 w 198"/>
                  <a:gd name="T3" fmla="*/ 0 h 43"/>
                  <a:gd name="T4" fmla="*/ 96 w 198"/>
                  <a:gd name="T5" fmla="*/ 42 h 43"/>
                  <a:gd name="T6" fmla="*/ 198 w 198"/>
                  <a:gd name="T7" fmla="*/ 6 h 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8"/>
                  <a:gd name="T13" fmla="*/ 0 h 43"/>
                  <a:gd name="T14" fmla="*/ 198 w 198"/>
                  <a:gd name="T15" fmla="*/ 43 h 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8" h="43">
                    <a:moveTo>
                      <a:pt x="0" y="42"/>
                    </a:moveTo>
                    <a:cubicBezTo>
                      <a:pt x="10" y="21"/>
                      <a:pt x="20" y="0"/>
                      <a:pt x="36" y="0"/>
                    </a:cubicBezTo>
                    <a:cubicBezTo>
                      <a:pt x="52" y="0"/>
                      <a:pt x="69" y="41"/>
                      <a:pt x="96" y="42"/>
                    </a:cubicBezTo>
                    <a:cubicBezTo>
                      <a:pt x="123" y="43"/>
                      <a:pt x="180" y="12"/>
                      <a:pt x="198" y="6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prstDash val="lgDashDot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" name="Line 65"/>
            <p:cNvSpPr>
              <a:spLocks noChangeShapeType="1"/>
            </p:cNvSpPr>
            <p:nvPr/>
          </p:nvSpPr>
          <p:spPr bwMode="auto">
            <a:xfrm>
              <a:off x="480" y="3120"/>
              <a:ext cx="182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Box 66"/>
            <p:cNvSpPr txBox="1">
              <a:spLocks noChangeArrowheads="1"/>
            </p:cNvSpPr>
            <p:nvPr/>
          </p:nvSpPr>
          <p:spPr bwMode="auto">
            <a:xfrm>
              <a:off x="3435" y="3330"/>
              <a:ext cx="50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000" i="1"/>
                <a:t>Steep rocky </a:t>
              </a:r>
              <a:br>
                <a:rPr lang="en-US" sz="1000" i="1"/>
              </a:br>
              <a:r>
                <a:rPr lang="en-US" sz="1000" i="1"/>
                <a:t>range site </a:t>
              </a:r>
            </a:p>
          </p:txBody>
        </p:sp>
        <p:sp>
          <p:nvSpPr>
            <p:cNvPr id="20" name="Freeform 67"/>
            <p:cNvSpPr>
              <a:spLocks/>
            </p:cNvSpPr>
            <p:nvPr/>
          </p:nvSpPr>
          <p:spPr bwMode="auto">
            <a:xfrm>
              <a:off x="3360" y="3264"/>
              <a:ext cx="249" cy="167"/>
            </a:xfrm>
            <a:custGeom>
              <a:avLst/>
              <a:gdLst>
                <a:gd name="T0" fmla="*/ 249 w 249"/>
                <a:gd name="T1" fmla="*/ 65 h 167"/>
                <a:gd name="T2" fmla="*/ 39 w 249"/>
                <a:gd name="T3" fmla="*/ 17 h 167"/>
                <a:gd name="T4" fmla="*/ 15 w 249"/>
                <a:gd name="T5" fmla="*/ 167 h 167"/>
                <a:gd name="T6" fmla="*/ 0 60000 65536"/>
                <a:gd name="T7" fmla="*/ 0 60000 65536"/>
                <a:gd name="T8" fmla="*/ 0 60000 65536"/>
                <a:gd name="T9" fmla="*/ 0 w 249"/>
                <a:gd name="T10" fmla="*/ 0 h 167"/>
                <a:gd name="T11" fmla="*/ 249 w 249"/>
                <a:gd name="T12" fmla="*/ 167 h 1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9" h="167">
                  <a:moveTo>
                    <a:pt x="249" y="65"/>
                  </a:moveTo>
                  <a:cubicBezTo>
                    <a:pt x="163" y="32"/>
                    <a:pt x="78" y="0"/>
                    <a:pt x="39" y="17"/>
                  </a:cubicBezTo>
                  <a:cubicBezTo>
                    <a:pt x="0" y="34"/>
                    <a:pt x="7" y="100"/>
                    <a:pt x="15" y="16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Text Box 68"/>
          <p:cNvSpPr txBox="1">
            <a:spLocks noChangeArrowheads="1"/>
          </p:cNvSpPr>
          <p:nvPr/>
        </p:nvSpPr>
        <p:spPr bwMode="auto">
          <a:xfrm>
            <a:off x="1897062" y="5537201"/>
            <a:ext cx="89360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u="sng" dirty="0">
                <a:latin typeface="Calibri" pitchFamily="34" charset="0"/>
              </a:rPr>
              <a:t>Continuous Season-Long</a:t>
            </a:r>
            <a:r>
              <a:rPr lang="en-US" sz="2400" dirty="0">
                <a:latin typeface="Calibri" pitchFamily="34" charset="0"/>
              </a:rPr>
              <a:t>: Livestock placed in pasture in spring and removed at end of grazing season, or grazing all year in one pasture</a:t>
            </a:r>
          </a:p>
        </p:txBody>
      </p:sp>
      <p:sp>
        <p:nvSpPr>
          <p:cNvPr id="32" name="Title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Continuous Season-Long</a:t>
            </a:r>
          </a:p>
        </p:txBody>
      </p:sp>
    </p:spTree>
    <p:extLst>
      <p:ext uri="{BB962C8B-B14F-4D97-AF65-F5344CB8AC3E}">
        <p14:creationId xmlns:p14="http://schemas.microsoft.com/office/powerpoint/2010/main" val="292019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160"/>
    </mc:Choice>
    <mc:Fallback xmlns="">
      <p:transition spd="slow" advTm="14116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94"/>
          <p:cNvGrpSpPr>
            <a:grpSpLocks/>
          </p:cNvGrpSpPr>
          <p:nvPr/>
        </p:nvGrpSpPr>
        <p:grpSpPr bwMode="auto">
          <a:xfrm>
            <a:off x="1524001" y="1947862"/>
            <a:ext cx="4571999" cy="3538537"/>
            <a:chOff x="756" y="651"/>
            <a:chExt cx="2688" cy="2049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265" y="2507"/>
              <a:ext cx="131" cy="107"/>
            </a:xfrm>
            <a:custGeom>
              <a:avLst/>
              <a:gdLst>
                <a:gd name="T0" fmla="*/ 18 w 204"/>
                <a:gd name="T1" fmla="*/ 240 h 240"/>
                <a:gd name="T2" fmla="*/ 18 w 204"/>
                <a:gd name="T3" fmla="*/ 111 h 240"/>
                <a:gd name="T4" fmla="*/ 0 w 204"/>
                <a:gd name="T5" fmla="*/ 111 h 240"/>
                <a:gd name="T6" fmla="*/ 36 w 204"/>
                <a:gd name="T7" fmla="*/ 42 h 240"/>
                <a:gd name="T8" fmla="*/ 99 w 204"/>
                <a:gd name="T9" fmla="*/ 0 h 240"/>
                <a:gd name="T10" fmla="*/ 171 w 204"/>
                <a:gd name="T11" fmla="*/ 45 h 240"/>
                <a:gd name="T12" fmla="*/ 204 w 204"/>
                <a:gd name="T13" fmla="*/ 111 h 240"/>
                <a:gd name="T14" fmla="*/ 186 w 204"/>
                <a:gd name="T15" fmla="*/ 114 h 240"/>
                <a:gd name="T16" fmla="*/ 183 w 204"/>
                <a:gd name="T17" fmla="*/ 237 h 240"/>
                <a:gd name="T18" fmla="*/ 18 w 204"/>
                <a:gd name="T19" fmla="*/ 240 h 2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4"/>
                <a:gd name="T31" fmla="*/ 0 h 240"/>
                <a:gd name="T32" fmla="*/ 204 w 204"/>
                <a:gd name="T33" fmla="*/ 240 h 2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4" h="240">
                  <a:moveTo>
                    <a:pt x="18" y="240"/>
                  </a:moveTo>
                  <a:lnTo>
                    <a:pt x="18" y="111"/>
                  </a:lnTo>
                  <a:lnTo>
                    <a:pt x="0" y="111"/>
                  </a:lnTo>
                  <a:lnTo>
                    <a:pt x="36" y="42"/>
                  </a:lnTo>
                  <a:lnTo>
                    <a:pt x="99" y="0"/>
                  </a:lnTo>
                  <a:lnTo>
                    <a:pt x="171" y="45"/>
                  </a:lnTo>
                  <a:lnTo>
                    <a:pt x="204" y="111"/>
                  </a:lnTo>
                  <a:lnTo>
                    <a:pt x="186" y="114"/>
                  </a:lnTo>
                  <a:lnTo>
                    <a:pt x="183" y="237"/>
                  </a:lnTo>
                  <a:lnTo>
                    <a:pt x="18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756" y="672"/>
              <a:ext cx="2673" cy="19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2436" y="664"/>
              <a:ext cx="0" cy="19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881" y="1619"/>
              <a:ext cx="1555" cy="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2746" y="672"/>
              <a:ext cx="65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algn="ctr" eaLnBrk="0" hangingPunct="0"/>
              <a:r>
                <a:rPr lang="en-US" sz="1000" b="1" u="sng" dirty="0"/>
                <a:t>Upland Pasture</a:t>
              </a:r>
              <a:br>
                <a:rPr lang="en-US" sz="1000" b="1" u="sng" dirty="0"/>
              </a:br>
              <a:endParaRPr lang="en-US" sz="1000" b="1" dirty="0"/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1032" y="708"/>
              <a:ext cx="77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algn="ctr" eaLnBrk="0" hangingPunct="0"/>
              <a:r>
                <a:rPr lang="en-US" sz="1000" b="1" u="sng" dirty="0"/>
                <a:t>North River Pasture</a:t>
              </a:r>
              <a:br>
                <a:rPr lang="en-US" sz="1000" b="1" u="sng" dirty="0"/>
              </a:br>
              <a:endParaRPr lang="en-US" sz="1000" b="1" dirty="0"/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2341" y="1647"/>
              <a:ext cx="43" cy="3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2483" y="1572"/>
              <a:ext cx="42" cy="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3200" y="2535"/>
              <a:ext cx="43" cy="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auto">
            <a:xfrm>
              <a:off x="1620" y="1493"/>
              <a:ext cx="649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2" tIns="45716" rIns="91432" bIns="45716">
              <a:spAutoFit/>
            </a:bodyPr>
            <a:lstStyle/>
            <a:p>
              <a:pPr eaLnBrk="0" hangingPunct="0"/>
              <a:r>
                <a:rPr lang="en-US" sz="900" i="1" dirty="0">
                  <a:latin typeface="Comic Sans MS" pitchFamily="66" charset="0"/>
                </a:rPr>
                <a:t>Water tanks</a:t>
              </a:r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116" y="1543"/>
              <a:ext cx="388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166" y="1561"/>
              <a:ext cx="194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3223" y="2562"/>
              <a:ext cx="129" cy="78"/>
            </a:xfrm>
            <a:custGeom>
              <a:avLst/>
              <a:gdLst>
                <a:gd name="T0" fmla="*/ 9 w 477"/>
                <a:gd name="T1" fmla="*/ 511 h 513"/>
                <a:gd name="T2" fmla="*/ 13 w 477"/>
                <a:gd name="T3" fmla="*/ 295 h 513"/>
                <a:gd name="T4" fmla="*/ 0 w 477"/>
                <a:gd name="T5" fmla="*/ 267 h 513"/>
                <a:gd name="T6" fmla="*/ 252 w 477"/>
                <a:gd name="T7" fmla="*/ 0 h 513"/>
                <a:gd name="T8" fmla="*/ 333 w 477"/>
                <a:gd name="T9" fmla="*/ 99 h 513"/>
                <a:gd name="T10" fmla="*/ 333 w 477"/>
                <a:gd name="T11" fmla="*/ 3 h 513"/>
                <a:gd name="T12" fmla="*/ 411 w 477"/>
                <a:gd name="T13" fmla="*/ 0 h 513"/>
                <a:gd name="T14" fmla="*/ 408 w 477"/>
                <a:gd name="T15" fmla="*/ 198 h 513"/>
                <a:gd name="T16" fmla="*/ 477 w 477"/>
                <a:gd name="T17" fmla="*/ 270 h 513"/>
                <a:gd name="T18" fmla="*/ 453 w 477"/>
                <a:gd name="T19" fmla="*/ 300 h 513"/>
                <a:gd name="T20" fmla="*/ 450 w 477"/>
                <a:gd name="T21" fmla="*/ 513 h 513"/>
                <a:gd name="T22" fmla="*/ 9 w 477"/>
                <a:gd name="T23" fmla="*/ 511 h 5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77"/>
                <a:gd name="T37" fmla="*/ 0 h 513"/>
                <a:gd name="T38" fmla="*/ 477 w 477"/>
                <a:gd name="T39" fmla="*/ 513 h 51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77" h="513">
                  <a:moveTo>
                    <a:pt x="9" y="511"/>
                  </a:moveTo>
                  <a:cubicBezTo>
                    <a:pt x="15" y="388"/>
                    <a:pt x="13" y="460"/>
                    <a:pt x="13" y="295"/>
                  </a:cubicBezTo>
                  <a:lnTo>
                    <a:pt x="0" y="267"/>
                  </a:lnTo>
                  <a:lnTo>
                    <a:pt x="252" y="0"/>
                  </a:lnTo>
                  <a:lnTo>
                    <a:pt x="333" y="99"/>
                  </a:lnTo>
                  <a:lnTo>
                    <a:pt x="333" y="3"/>
                  </a:lnTo>
                  <a:lnTo>
                    <a:pt x="411" y="0"/>
                  </a:lnTo>
                  <a:lnTo>
                    <a:pt x="408" y="198"/>
                  </a:lnTo>
                  <a:lnTo>
                    <a:pt x="477" y="270"/>
                  </a:lnTo>
                  <a:lnTo>
                    <a:pt x="453" y="300"/>
                  </a:lnTo>
                  <a:lnTo>
                    <a:pt x="450" y="513"/>
                  </a:lnTo>
                  <a:lnTo>
                    <a:pt x="9" y="511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 flipV="1">
              <a:off x="2436" y="2304"/>
              <a:ext cx="10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 Box 28"/>
            <p:cNvSpPr txBox="1">
              <a:spLocks noChangeArrowheads="1"/>
            </p:cNvSpPr>
            <p:nvPr/>
          </p:nvSpPr>
          <p:spPr bwMode="auto">
            <a:xfrm>
              <a:off x="864" y="1599"/>
              <a:ext cx="77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algn="ctr" eaLnBrk="0" hangingPunct="0"/>
              <a:r>
                <a:rPr lang="en-US" sz="1000" b="1" u="sng" dirty="0"/>
                <a:t>South River Pasture</a:t>
              </a:r>
              <a:br>
                <a:rPr lang="en-US" sz="1000" b="1" u="sng" dirty="0"/>
              </a:br>
              <a:endParaRPr lang="en-US" sz="1000" b="1" u="sng" dirty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2374" y="1515"/>
              <a:ext cx="43" cy="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30"/>
            <p:cNvSpPr>
              <a:spLocks noChangeShapeType="1"/>
            </p:cNvSpPr>
            <p:nvPr/>
          </p:nvSpPr>
          <p:spPr bwMode="auto">
            <a:xfrm>
              <a:off x="2152" y="1538"/>
              <a:ext cx="21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Freeform 84"/>
            <p:cNvSpPr>
              <a:spLocks/>
            </p:cNvSpPr>
            <p:nvPr/>
          </p:nvSpPr>
          <p:spPr bwMode="auto">
            <a:xfrm>
              <a:off x="756" y="651"/>
              <a:ext cx="363" cy="2049"/>
            </a:xfrm>
            <a:custGeom>
              <a:avLst/>
              <a:gdLst>
                <a:gd name="T0" fmla="*/ 411 w 635"/>
                <a:gd name="T1" fmla="*/ 0 h 2888"/>
                <a:gd name="T2" fmla="*/ 443 w 635"/>
                <a:gd name="T3" fmla="*/ 256 h 2888"/>
                <a:gd name="T4" fmla="*/ 347 w 635"/>
                <a:gd name="T5" fmla="*/ 472 h 2888"/>
                <a:gd name="T6" fmla="*/ 227 w 635"/>
                <a:gd name="T7" fmla="*/ 672 h 2888"/>
                <a:gd name="T8" fmla="*/ 155 w 635"/>
                <a:gd name="T9" fmla="*/ 888 h 2888"/>
                <a:gd name="T10" fmla="*/ 187 w 635"/>
                <a:gd name="T11" fmla="*/ 1120 h 2888"/>
                <a:gd name="T12" fmla="*/ 83 w 635"/>
                <a:gd name="T13" fmla="*/ 1456 h 2888"/>
                <a:gd name="T14" fmla="*/ 3 w 635"/>
                <a:gd name="T15" fmla="*/ 1680 h 2888"/>
                <a:gd name="T16" fmla="*/ 67 w 635"/>
                <a:gd name="T17" fmla="*/ 1816 h 2888"/>
                <a:gd name="T18" fmla="*/ 83 w 635"/>
                <a:gd name="T19" fmla="*/ 2080 h 2888"/>
                <a:gd name="T20" fmla="*/ 67 w 635"/>
                <a:gd name="T21" fmla="*/ 2424 h 2888"/>
                <a:gd name="T22" fmla="*/ 251 w 635"/>
                <a:gd name="T23" fmla="*/ 2584 h 2888"/>
                <a:gd name="T24" fmla="*/ 379 w 635"/>
                <a:gd name="T25" fmla="*/ 2680 h 2888"/>
                <a:gd name="T26" fmla="*/ 443 w 635"/>
                <a:gd name="T27" fmla="*/ 2760 h 2888"/>
                <a:gd name="T28" fmla="*/ 515 w 635"/>
                <a:gd name="T29" fmla="*/ 2848 h 2888"/>
                <a:gd name="T30" fmla="*/ 635 w 635"/>
                <a:gd name="T31" fmla="*/ 2888 h 288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35"/>
                <a:gd name="T49" fmla="*/ 0 h 2888"/>
                <a:gd name="T50" fmla="*/ 635 w 635"/>
                <a:gd name="T51" fmla="*/ 2888 h 288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35" h="2888">
                  <a:moveTo>
                    <a:pt x="411" y="0"/>
                  </a:moveTo>
                  <a:cubicBezTo>
                    <a:pt x="432" y="88"/>
                    <a:pt x="454" y="177"/>
                    <a:pt x="443" y="256"/>
                  </a:cubicBezTo>
                  <a:cubicBezTo>
                    <a:pt x="432" y="335"/>
                    <a:pt x="383" y="403"/>
                    <a:pt x="347" y="472"/>
                  </a:cubicBezTo>
                  <a:cubicBezTo>
                    <a:pt x="311" y="541"/>
                    <a:pt x="259" y="603"/>
                    <a:pt x="227" y="672"/>
                  </a:cubicBezTo>
                  <a:cubicBezTo>
                    <a:pt x="195" y="741"/>
                    <a:pt x="162" y="813"/>
                    <a:pt x="155" y="888"/>
                  </a:cubicBezTo>
                  <a:cubicBezTo>
                    <a:pt x="148" y="963"/>
                    <a:pt x="199" y="1025"/>
                    <a:pt x="187" y="1120"/>
                  </a:cubicBezTo>
                  <a:cubicBezTo>
                    <a:pt x="175" y="1215"/>
                    <a:pt x="114" y="1363"/>
                    <a:pt x="83" y="1456"/>
                  </a:cubicBezTo>
                  <a:cubicBezTo>
                    <a:pt x="52" y="1549"/>
                    <a:pt x="6" y="1620"/>
                    <a:pt x="3" y="1680"/>
                  </a:cubicBezTo>
                  <a:cubicBezTo>
                    <a:pt x="0" y="1740"/>
                    <a:pt x="54" y="1749"/>
                    <a:pt x="67" y="1816"/>
                  </a:cubicBezTo>
                  <a:cubicBezTo>
                    <a:pt x="80" y="1883"/>
                    <a:pt x="83" y="1979"/>
                    <a:pt x="83" y="2080"/>
                  </a:cubicBezTo>
                  <a:cubicBezTo>
                    <a:pt x="83" y="2181"/>
                    <a:pt x="39" y="2340"/>
                    <a:pt x="67" y="2424"/>
                  </a:cubicBezTo>
                  <a:cubicBezTo>
                    <a:pt x="95" y="2508"/>
                    <a:pt x="199" y="2541"/>
                    <a:pt x="251" y="2584"/>
                  </a:cubicBezTo>
                  <a:cubicBezTo>
                    <a:pt x="303" y="2627"/>
                    <a:pt x="347" y="2651"/>
                    <a:pt x="379" y="2680"/>
                  </a:cubicBezTo>
                  <a:cubicBezTo>
                    <a:pt x="411" y="2709"/>
                    <a:pt x="420" y="2732"/>
                    <a:pt x="443" y="2760"/>
                  </a:cubicBezTo>
                  <a:cubicBezTo>
                    <a:pt x="466" y="2788"/>
                    <a:pt x="483" y="2827"/>
                    <a:pt x="515" y="2848"/>
                  </a:cubicBezTo>
                  <a:cubicBezTo>
                    <a:pt x="547" y="2869"/>
                    <a:pt x="591" y="2878"/>
                    <a:pt x="635" y="2888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lgDashDot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 Box 18"/>
            <p:cNvSpPr txBox="1">
              <a:spLocks noChangeArrowheads="1"/>
            </p:cNvSpPr>
            <p:nvPr/>
          </p:nvSpPr>
          <p:spPr bwMode="auto">
            <a:xfrm>
              <a:off x="960" y="2298"/>
              <a:ext cx="1152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2" tIns="45716" rIns="91432" bIns="45716">
              <a:spAutoFit/>
            </a:bodyPr>
            <a:lstStyle/>
            <a:p>
              <a:pPr eaLnBrk="0" hangingPunct="0"/>
              <a:r>
                <a:rPr lang="en-US" sz="900"/>
                <a:t>Perennial Stream</a:t>
              </a:r>
            </a:p>
          </p:txBody>
        </p:sp>
        <p:sp>
          <p:nvSpPr>
            <p:cNvPr id="30" name="Line 291"/>
            <p:cNvSpPr>
              <a:spLocks noChangeShapeType="1"/>
            </p:cNvSpPr>
            <p:nvPr/>
          </p:nvSpPr>
          <p:spPr bwMode="auto">
            <a:xfrm flipH="1">
              <a:off x="816" y="2346"/>
              <a:ext cx="19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1240" y="3437210"/>
            <a:ext cx="4419600" cy="269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Title 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Deferred Rotation</a:t>
            </a:r>
          </a:p>
        </p:txBody>
      </p:sp>
    </p:spTree>
    <p:extLst>
      <p:ext uri="{BB962C8B-B14F-4D97-AF65-F5344CB8AC3E}">
        <p14:creationId xmlns:p14="http://schemas.microsoft.com/office/powerpoint/2010/main" val="219758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720"/>
    </mc:Choice>
    <mc:Fallback xmlns="">
      <p:transition spd="slow" advTm="18072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Rest-Rotation </a:t>
            </a:r>
            <a:r>
              <a:rPr lang="en-US" sz="2800" dirty="0"/>
              <a:t>(also called the </a:t>
            </a:r>
            <a:r>
              <a:rPr lang="en-US" sz="2800" dirty="0" err="1"/>
              <a:t>Hormay</a:t>
            </a:r>
            <a:r>
              <a:rPr lang="en-US" sz="2800" dirty="0"/>
              <a:t> System)</a:t>
            </a:r>
            <a:endParaRPr lang="en-US" dirty="0"/>
          </a:p>
        </p:txBody>
      </p:sp>
      <p:grpSp>
        <p:nvGrpSpPr>
          <p:cNvPr id="3" name="Group 750"/>
          <p:cNvGrpSpPr>
            <a:grpSpLocks/>
          </p:cNvGrpSpPr>
          <p:nvPr/>
        </p:nvGrpSpPr>
        <p:grpSpPr bwMode="auto">
          <a:xfrm>
            <a:off x="1676400" y="2596376"/>
            <a:ext cx="5160963" cy="2971800"/>
            <a:chOff x="384" y="864"/>
            <a:chExt cx="3251" cy="1872"/>
          </a:xfrm>
        </p:grpSpPr>
        <p:sp>
          <p:nvSpPr>
            <p:cNvPr id="4" name="Freeform 40"/>
            <p:cNvSpPr>
              <a:spLocks/>
            </p:cNvSpPr>
            <p:nvPr/>
          </p:nvSpPr>
          <p:spPr bwMode="auto">
            <a:xfrm>
              <a:off x="384" y="1068"/>
              <a:ext cx="3216" cy="878"/>
            </a:xfrm>
            <a:custGeom>
              <a:avLst/>
              <a:gdLst>
                <a:gd name="T0" fmla="*/ 0 w 3519"/>
                <a:gd name="T1" fmla="*/ 456 h 878"/>
                <a:gd name="T2" fmla="*/ 94 w 3519"/>
                <a:gd name="T3" fmla="*/ 450 h 878"/>
                <a:gd name="T4" fmla="*/ 318 w 3519"/>
                <a:gd name="T5" fmla="*/ 510 h 878"/>
                <a:gd name="T6" fmla="*/ 431 w 3519"/>
                <a:gd name="T7" fmla="*/ 672 h 878"/>
                <a:gd name="T8" fmla="*/ 706 w 3519"/>
                <a:gd name="T9" fmla="*/ 756 h 878"/>
                <a:gd name="T10" fmla="*/ 1001 w 3519"/>
                <a:gd name="T11" fmla="*/ 869 h 878"/>
                <a:gd name="T12" fmla="*/ 1273 w 3519"/>
                <a:gd name="T13" fmla="*/ 812 h 878"/>
                <a:gd name="T14" fmla="*/ 1608 w 3519"/>
                <a:gd name="T15" fmla="*/ 840 h 878"/>
                <a:gd name="T16" fmla="*/ 1764 w 3519"/>
                <a:gd name="T17" fmla="*/ 774 h 878"/>
                <a:gd name="T18" fmla="*/ 1836 w 3519"/>
                <a:gd name="T19" fmla="*/ 636 h 878"/>
                <a:gd name="T20" fmla="*/ 2046 w 3519"/>
                <a:gd name="T21" fmla="*/ 576 h 878"/>
                <a:gd name="T22" fmla="*/ 2250 w 3519"/>
                <a:gd name="T23" fmla="*/ 612 h 878"/>
                <a:gd name="T24" fmla="*/ 2404 w 3519"/>
                <a:gd name="T25" fmla="*/ 532 h 878"/>
                <a:gd name="T26" fmla="*/ 2544 w 3519"/>
                <a:gd name="T27" fmla="*/ 577 h 878"/>
                <a:gd name="T28" fmla="*/ 2652 w 3519"/>
                <a:gd name="T29" fmla="*/ 456 h 878"/>
                <a:gd name="T30" fmla="*/ 2758 w 3519"/>
                <a:gd name="T31" fmla="*/ 402 h 878"/>
                <a:gd name="T32" fmla="*/ 2908 w 3519"/>
                <a:gd name="T33" fmla="*/ 414 h 878"/>
                <a:gd name="T34" fmla="*/ 2995 w 3519"/>
                <a:gd name="T35" fmla="*/ 330 h 878"/>
                <a:gd name="T36" fmla="*/ 3176 w 3519"/>
                <a:gd name="T37" fmla="*/ 258 h 878"/>
                <a:gd name="T38" fmla="*/ 3276 w 3519"/>
                <a:gd name="T39" fmla="*/ 96 h 878"/>
                <a:gd name="T40" fmla="*/ 3519 w 3519"/>
                <a:gd name="T41" fmla="*/ 0 h 87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519"/>
                <a:gd name="T64" fmla="*/ 0 h 878"/>
                <a:gd name="T65" fmla="*/ 3519 w 3519"/>
                <a:gd name="T66" fmla="*/ 878 h 87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519" h="878">
                  <a:moveTo>
                    <a:pt x="0" y="456"/>
                  </a:moveTo>
                  <a:cubicBezTo>
                    <a:pt x="16" y="455"/>
                    <a:pt x="41" y="441"/>
                    <a:pt x="94" y="450"/>
                  </a:cubicBezTo>
                  <a:cubicBezTo>
                    <a:pt x="147" y="459"/>
                    <a:pt x="262" y="473"/>
                    <a:pt x="318" y="510"/>
                  </a:cubicBezTo>
                  <a:cubicBezTo>
                    <a:pt x="374" y="547"/>
                    <a:pt x="366" y="631"/>
                    <a:pt x="431" y="672"/>
                  </a:cubicBezTo>
                  <a:cubicBezTo>
                    <a:pt x="495" y="713"/>
                    <a:pt x="611" y="723"/>
                    <a:pt x="706" y="756"/>
                  </a:cubicBezTo>
                  <a:cubicBezTo>
                    <a:pt x="801" y="789"/>
                    <a:pt x="907" y="860"/>
                    <a:pt x="1001" y="869"/>
                  </a:cubicBezTo>
                  <a:cubicBezTo>
                    <a:pt x="1096" y="878"/>
                    <a:pt x="1172" y="817"/>
                    <a:pt x="1273" y="812"/>
                  </a:cubicBezTo>
                  <a:cubicBezTo>
                    <a:pt x="1374" y="807"/>
                    <a:pt x="1526" y="846"/>
                    <a:pt x="1608" y="840"/>
                  </a:cubicBezTo>
                  <a:cubicBezTo>
                    <a:pt x="1690" y="834"/>
                    <a:pt x="1726" y="808"/>
                    <a:pt x="1764" y="774"/>
                  </a:cubicBezTo>
                  <a:cubicBezTo>
                    <a:pt x="1802" y="740"/>
                    <a:pt x="1789" y="669"/>
                    <a:pt x="1836" y="636"/>
                  </a:cubicBezTo>
                  <a:cubicBezTo>
                    <a:pt x="1883" y="603"/>
                    <a:pt x="1977" y="580"/>
                    <a:pt x="2046" y="576"/>
                  </a:cubicBezTo>
                  <a:cubicBezTo>
                    <a:pt x="2115" y="572"/>
                    <a:pt x="2190" y="619"/>
                    <a:pt x="2250" y="612"/>
                  </a:cubicBezTo>
                  <a:cubicBezTo>
                    <a:pt x="2310" y="605"/>
                    <a:pt x="2355" y="538"/>
                    <a:pt x="2404" y="532"/>
                  </a:cubicBezTo>
                  <a:cubicBezTo>
                    <a:pt x="2453" y="526"/>
                    <a:pt x="2502" y="590"/>
                    <a:pt x="2544" y="577"/>
                  </a:cubicBezTo>
                  <a:cubicBezTo>
                    <a:pt x="2585" y="564"/>
                    <a:pt x="2616" y="485"/>
                    <a:pt x="2652" y="456"/>
                  </a:cubicBezTo>
                  <a:cubicBezTo>
                    <a:pt x="2687" y="427"/>
                    <a:pt x="2715" y="409"/>
                    <a:pt x="2758" y="402"/>
                  </a:cubicBezTo>
                  <a:cubicBezTo>
                    <a:pt x="2800" y="395"/>
                    <a:pt x="2868" y="426"/>
                    <a:pt x="2908" y="414"/>
                  </a:cubicBezTo>
                  <a:cubicBezTo>
                    <a:pt x="2947" y="402"/>
                    <a:pt x="2950" y="356"/>
                    <a:pt x="2995" y="330"/>
                  </a:cubicBezTo>
                  <a:cubicBezTo>
                    <a:pt x="3040" y="304"/>
                    <a:pt x="3129" y="297"/>
                    <a:pt x="3176" y="258"/>
                  </a:cubicBezTo>
                  <a:cubicBezTo>
                    <a:pt x="3223" y="219"/>
                    <a:pt x="3218" y="139"/>
                    <a:pt x="3276" y="96"/>
                  </a:cubicBezTo>
                  <a:cubicBezTo>
                    <a:pt x="3333" y="53"/>
                    <a:pt x="3468" y="20"/>
                    <a:pt x="351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lgDashDot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 Box 41"/>
            <p:cNvSpPr txBox="1">
              <a:spLocks noChangeArrowheads="1"/>
            </p:cNvSpPr>
            <p:nvPr/>
          </p:nvSpPr>
          <p:spPr bwMode="auto">
            <a:xfrm>
              <a:off x="528" y="2388"/>
              <a:ext cx="56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000" u="sng" dirty="0"/>
                <a:t>Creek Pasture</a:t>
              </a:r>
              <a:br>
                <a:rPr lang="en-US" sz="1000" dirty="0"/>
              </a:br>
              <a:endParaRPr lang="en-US" sz="1000" dirty="0"/>
            </a:p>
          </p:txBody>
        </p:sp>
        <p:sp>
          <p:nvSpPr>
            <p:cNvPr id="6" name="Text Box 42"/>
            <p:cNvSpPr txBox="1">
              <a:spLocks noChangeArrowheads="1"/>
            </p:cNvSpPr>
            <p:nvPr/>
          </p:nvSpPr>
          <p:spPr bwMode="auto">
            <a:xfrm>
              <a:off x="2636" y="948"/>
              <a:ext cx="59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000" u="sng" dirty="0"/>
                <a:t>Spring Pasture</a:t>
              </a:r>
              <a:br>
                <a:rPr lang="en-US" sz="1000" u="sng" dirty="0"/>
              </a:br>
              <a:endParaRPr lang="en-US" sz="1000" dirty="0"/>
            </a:p>
          </p:txBody>
        </p:sp>
        <p:sp>
          <p:nvSpPr>
            <p:cNvPr id="7" name="AutoShape 47"/>
            <p:cNvSpPr>
              <a:spLocks noChangeArrowheads="1"/>
            </p:cNvSpPr>
            <p:nvPr/>
          </p:nvSpPr>
          <p:spPr bwMode="auto">
            <a:xfrm>
              <a:off x="658" y="1626"/>
              <a:ext cx="96" cy="45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49"/>
            <p:cNvSpPr>
              <a:spLocks/>
            </p:cNvSpPr>
            <p:nvPr/>
          </p:nvSpPr>
          <p:spPr bwMode="auto">
            <a:xfrm>
              <a:off x="459" y="1680"/>
              <a:ext cx="1965" cy="1008"/>
            </a:xfrm>
            <a:custGeom>
              <a:avLst/>
              <a:gdLst>
                <a:gd name="T0" fmla="*/ 1965 w 1965"/>
                <a:gd name="T1" fmla="*/ 576 h 1008"/>
                <a:gd name="T2" fmla="*/ 1865 w 1965"/>
                <a:gd name="T3" fmla="*/ 991 h 1008"/>
                <a:gd name="T4" fmla="*/ 730 w 1965"/>
                <a:gd name="T5" fmla="*/ 975 h 1008"/>
                <a:gd name="T6" fmla="*/ 262 w 1965"/>
                <a:gd name="T7" fmla="*/ 1000 h 1008"/>
                <a:gd name="T8" fmla="*/ 44 w 1965"/>
                <a:gd name="T9" fmla="*/ 1008 h 1008"/>
                <a:gd name="T10" fmla="*/ 56 w 1965"/>
                <a:gd name="T11" fmla="*/ 785 h 1008"/>
                <a:gd name="T12" fmla="*/ 75 w 1965"/>
                <a:gd name="T13" fmla="*/ 215 h 1008"/>
                <a:gd name="T14" fmla="*/ 0 w 1965"/>
                <a:gd name="T15" fmla="*/ 0 h 1008"/>
                <a:gd name="T16" fmla="*/ 349 w 1965"/>
                <a:gd name="T17" fmla="*/ 66 h 1008"/>
                <a:gd name="T18" fmla="*/ 1347 w 1965"/>
                <a:gd name="T19" fmla="*/ 132 h 1008"/>
                <a:gd name="T20" fmla="*/ 1917 w 1965"/>
                <a:gd name="T21" fmla="*/ 84 h 1008"/>
                <a:gd name="T22" fmla="*/ 1959 w 1965"/>
                <a:gd name="T23" fmla="*/ 582 h 100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65"/>
                <a:gd name="T37" fmla="*/ 0 h 1008"/>
                <a:gd name="T38" fmla="*/ 1965 w 1965"/>
                <a:gd name="T39" fmla="*/ 1008 h 100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65" h="1008">
                  <a:moveTo>
                    <a:pt x="1965" y="576"/>
                  </a:moveTo>
                  <a:lnTo>
                    <a:pt x="1865" y="991"/>
                  </a:lnTo>
                  <a:lnTo>
                    <a:pt x="730" y="975"/>
                  </a:lnTo>
                  <a:lnTo>
                    <a:pt x="262" y="1000"/>
                  </a:lnTo>
                  <a:lnTo>
                    <a:pt x="44" y="1008"/>
                  </a:lnTo>
                  <a:lnTo>
                    <a:pt x="56" y="785"/>
                  </a:lnTo>
                  <a:lnTo>
                    <a:pt x="75" y="215"/>
                  </a:lnTo>
                  <a:lnTo>
                    <a:pt x="0" y="0"/>
                  </a:lnTo>
                  <a:lnTo>
                    <a:pt x="349" y="66"/>
                  </a:lnTo>
                  <a:lnTo>
                    <a:pt x="1347" y="132"/>
                  </a:lnTo>
                  <a:lnTo>
                    <a:pt x="1917" y="84"/>
                  </a:lnTo>
                  <a:lnTo>
                    <a:pt x="1959" y="58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50"/>
            <p:cNvSpPr>
              <a:spLocks/>
            </p:cNvSpPr>
            <p:nvPr/>
          </p:nvSpPr>
          <p:spPr bwMode="auto">
            <a:xfrm>
              <a:off x="2292" y="900"/>
              <a:ext cx="1162" cy="1836"/>
            </a:xfrm>
            <a:custGeom>
              <a:avLst/>
              <a:gdLst>
                <a:gd name="T0" fmla="*/ 72 w 1162"/>
                <a:gd name="T1" fmla="*/ 1656 h 1836"/>
                <a:gd name="T2" fmla="*/ 96 w 1162"/>
                <a:gd name="T3" fmla="*/ 1746 h 1836"/>
                <a:gd name="T4" fmla="*/ 164 w 1162"/>
                <a:gd name="T5" fmla="*/ 1836 h 1836"/>
                <a:gd name="T6" fmla="*/ 1150 w 1162"/>
                <a:gd name="T7" fmla="*/ 1797 h 1836"/>
                <a:gd name="T8" fmla="*/ 1162 w 1162"/>
                <a:gd name="T9" fmla="*/ 683 h 1836"/>
                <a:gd name="T10" fmla="*/ 1112 w 1162"/>
                <a:gd name="T11" fmla="*/ 666 h 1836"/>
                <a:gd name="T12" fmla="*/ 1062 w 1162"/>
                <a:gd name="T13" fmla="*/ 683 h 1836"/>
                <a:gd name="T14" fmla="*/ 1056 w 1162"/>
                <a:gd name="T15" fmla="*/ 621 h 1836"/>
                <a:gd name="T16" fmla="*/ 1050 w 1162"/>
                <a:gd name="T17" fmla="*/ 498 h 1836"/>
                <a:gd name="T18" fmla="*/ 1125 w 1162"/>
                <a:gd name="T19" fmla="*/ 476 h 1836"/>
                <a:gd name="T20" fmla="*/ 1131 w 1162"/>
                <a:gd name="T21" fmla="*/ 50 h 1836"/>
                <a:gd name="T22" fmla="*/ 180 w 1162"/>
                <a:gd name="T23" fmla="*/ 67 h 1836"/>
                <a:gd name="T24" fmla="*/ 0 w 1162"/>
                <a:gd name="T25" fmla="*/ 0 h 18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62"/>
                <a:gd name="T40" fmla="*/ 0 h 1836"/>
                <a:gd name="T41" fmla="*/ 1162 w 1162"/>
                <a:gd name="T42" fmla="*/ 1836 h 18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62" h="1836">
                  <a:moveTo>
                    <a:pt x="72" y="1656"/>
                  </a:moveTo>
                  <a:lnTo>
                    <a:pt x="96" y="1746"/>
                  </a:lnTo>
                  <a:lnTo>
                    <a:pt x="164" y="1836"/>
                  </a:lnTo>
                  <a:lnTo>
                    <a:pt x="1150" y="1797"/>
                  </a:lnTo>
                  <a:lnTo>
                    <a:pt x="1162" y="683"/>
                  </a:lnTo>
                  <a:lnTo>
                    <a:pt x="1112" y="666"/>
                  </a:lnTo>
                  <a:lnTo>
                    <a:pt x="1062" y="683"/>
                  </a:lnTo>
                  <a:lnTo>
                    <a:pt x="1056" y="621"/>
                  </a:lnTo>
                  <a:lnTo>
                    <a:pt x="1050" y="498"/>
                  </a:lnTo>
                  <a:lnTo>
                    <a:pt x="1125" y="476"/>
                  </a:lnTo>
                  <a:lnTo>
                    <a:pt x="1131" y="50"/>
                  </a:lnTo>
                  <a:lnTo>
                    <a:pt x="180" y="67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51"/>
            <p:cNvSpPr>
              <a:spLocks/>
            </p:cNvSpPr>
            <p:nvPr/>
          </p:nvSpPr>
          <p:spPr bwMode="auto">
            <a:xfrm>
              <a:off x="459" y="864"/>
              <a:ext cx="1845" cy="918"/>
            </a:xfrm>
            <a:custGeom>
              <a:avLst/>
              <a:gdLst>
                <a:gd name="T0" fmla="*/ 1529 w 1539"/>
                <a:gd name="T1" fmla="*/ 918 h 918"/>
                <a:gd name="T2" fmla="*/ 1539 w 1539"/>
                <a:gd name="T3" fmla="*/ 42 h 918"/>
                <a:gd name="T4" fmla="*/ 150 w 1539"/>
                <a:gd name="T5" fmla="*/ 0 h 918"/>
                <a:gd name="T6" fmla="*/ 0 w 1539"/>
                <a:gd name="T7" fmla="*/ 576 h 918"/>
                <a:gd name="T8" fmla="*/ 0 w 1539"/>
                <a:gd name="T9" fmla="*/ 816 h 9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39"/>
                <a:gd name="T16" fmla="*/ 0 h 918"/>
                <a:gd name="T17" fmla="*/ 1539 w 1539"/>
                <a:gd name="T18" fmla="*/ 918 h 9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9" h="918">
                  <a:moveTo>
                    <a:pt x="1529" y="918"/>
                  </a:moveTo>
                  <a:lnTo>
                    <a:pt x="1539" y="42"/>
                  </a:lnTo>
                  <a:lnTo>
                    <a:pt x="150" y="0"/>
                  </a:lnTo>
                  <a:lnTo>
                    <a:pt x="0" y="576"/>
                  </a:lnTo>
                  <a:lnTo>
                    <a:pt x="0" y="816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53"/>
            <p:cNvSpPr>
              <a:spLocks/>
            </p:cNvSpPr>
            <p:nvPr/>
          </p:nvSpPr>
          <p:spPr bwMode="auto">
            <a:xfrm>
              <a:off x="3490" y="1366"/>
              <a:ext cx="145" cy="117"/>
            </a:xfrm>
            <a:custGeom>
              <a:avLst/>
              <a:gdLst>
                <a:gd name="T0" fmla="*/ 9 w 477"/>
                <a:gd name="T1" fmla="*/ 511 h 513"/>
                <a:gd name="T2" fmla="*/ 13 w 477"/>
                <a:gd name="T3" fmla="*/ 295 h 513"/>
                <a:gd name="T4" fmla="*/ 0 w 477"/>
                <a:gd name="T5" fmla="*/ 267 h 513"/>
                <a:gd name="T6" fmla="*/ 252 w 477"/>
                <a:gd name="T7" fmla="*/ 0 h 513"/>
                <a:gd name="T8" fmla="*/ 333 w 477"/>
                <a:gd name="T9" fmla="*/ 99 h 513"/>
                <a:gd name="T10" fmla="*/ 333 w 477"/>
                <a:gd name="T11" fmla="*/ 3 h 513"/>
                <a:gd name="T12" fmla="*/ 411 w 477"/>
                <a:gd name="T13" fmla="*/ 0 h 513"/>
                <a:gd name="T14" fmla="*/ 408 w 477"/>
                <a:gd name="T15" fmla="*/ 198 h 513"/>
                <a:gd name="T16" fmla="*/ 477 w 477"/>
                <a:gd name="T17" fmla="*/ 270 h 513"/>
                <a:gd name="T18" fmla="*/ 453 w 477"/>
                <a:gd name="T19" fmla="*/ 300 h 513"/>
                <a:gd name="T20" fmla="*/ 450 w 477"/>
                <a:gd name="T21" fmla="*/ 513 h 513"/>
                <a:gd name="T22" fmla="*/ 9 w 477"/>
                <a:gd name="T23" fmla="*/ 511 h 5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77"/>
                <a:gd name="T37" fmla="*/ 0 h 513"/>
                <a:gd name="T38" fmla="*/ 477 w 477"/>
                <a:gd name="T39" fmla="*/ 513 h 51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77" h="513">
                  <a:moveTo>
                    <a:pt x="9" y="511"/>
                  </a:moveTo>
                  <a:cubicBezTo>
                    <a:pt x="15" y="388"/>
                    <a:pt x="13" y="460"/>
                    <a:pt x="13" y="295"/>
                  </a:cubicBezTo>
                  <a:lnTo>
                    <a:pt x="0" y="267"/>
                  </a:lnTo>
                  <a:lnTo>
                    <a:pt x="252" y="0"/>
                  </a:lnTo>
                  <a:lnTo>
                    <a:pt x="333" y="99"/>
                  </a:lnTo>
                  <a:lnTo>
                    <a:pt x="333" y="3"/>
                  </a:lnTo>
                  <a:lnTo>
                    <a:pt x="411" y="0"/>
                  </a:lnTo>
                  <a:lnTo>
                    <a:pt x="408" y="198"/>
                  </a:lnTo>
                  <a:lnTo>
                    <a:pt x="477" y="270"/>
                  </a:lnTo>
                  <a:lnTo>
                    <a:pt x="453" y="300"/>
                  </a:lnTo>
                  <a:lnTo>
                    <a:pt x="450" y="513"/>
                  </a:lnTo>
                  <a:lnTo>
                    <a:pt x="9" y="511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Rectangle 54"/>
            <p:cNvSpPr>
              <a:spLocks noChangeArrowheads="1"/>
            </p:cNvSpPr>
            <p:nvPr/>
          </p:nvSpPr>
          <p:spPr bwMode="auto">
            <a:xfrm>
              <a:off x="3547" y="1439"/>
              <a:ext cx="30" cy="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Freeform 56"/>
            <p:cNvSpPr>
              <a:spLocks/>
            </p:cNvSpPr>
            <p:nvPr/>
          </p:nvSpPr>
          <p:spPr bwMode="auto">
            <a:xfrm>
              <a:off x="3351" y="1455"/>
              <a:ext cx="147" cy="150"/>
            </a:xfrm>
            <a:custGeom>
              <a:avLst/>
              <a:gdLst>
                <a:gd name="T0" fmla="*/ 18 w 204"/>
                <a:gd name="T1" fmla="*/ 240 h 240"/>
                <a:gd name="T2" fmla="*/ 18 w 204"/>
                <a:gd name="T3" fmla="*/ 111 h 240"/>
                <a:gd name="T4" fmla="*/ 0 w 204"/>
                <a:gd name="T5" fmla="*/ 111 h 240"/>
                <a:gd name="T6" fmla="*/ 36 w 204"/>
                <a:gd name="T7" fmla="*/ 42 h 240"/>
                <a:gd name="T8" fmla="*/ 99 w 204"/>
                <a:gd name="T9" fmla="*/ 0 h 240"/>
                <a:gd name="T10" fmla="*/ 171 w 204"/>
                <a:gd name="T11" fmla="*/ 45 h 240"/>
                <a:gd name="T12" fmla="*/ 204 w 204"/>
                <a:gd name="T13" fmla="*/ 111 h 240"/>
                <a:gd name="T14" fmla="*/ 186 w 204"/>
                <a:gd name="T15" fmla="*/ 114 h 240"/>
                <a:gd name="T16" fmla="*/ 183 w 204"/>
                <a:gd name="T17" fmla="*/ 237 h 240"/>
                <a:gd name="T18" fmla="*/ 18 w 204"/>
                <a:gd name="T19" fmla="*/ 240 h 2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4"/>
                <a:gd name="T31" fmla="*/ 0 h 240"/>
                <a:gd name="T32" fmla="*/ 204 w 204"/>
                <a:gd name="T33" fmla="*/ 240 h 2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4" h="240">
                  <a:moveTo>
                    <a:pt x="18" y="240"/>
                  </a:moveTo>
                  <a:lnTo>
                    <a:pt x="18" y="111"/>
                  </a:lnTo>
                  <a:lnTo>
                    <a:pt x="0" y="111"/>
                  </a:lnTo>
                  <a:lnTo>
                    <a:pt x="36" y="42"/>
                  </a:lnTo>
                  <a:lnTo>
                    <a:pt x="99" y="0"/>
                  </a:lnTo>
                  <a:lnTo>
                    <a:pt x="171" y="45"/>
                  </a:lnTo>
                  <a:lnTo>
                    <a:pt x="204" y="111"/>
                  </a:lnTo>
                  <a:lnTo>
                    <a:pt x="186" y="114"/>
                  </a:lnTo>
                  <a:lnTo>
                    <a:pt x="183" y="237"/>
                  </a:lnTo>
                  <a:lnTo>
                    <a:pt x="18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Rectangle 57"/>
            <p:cNvSpPr>
              <a:spLocks noChangeArrowheads="1"/>
            </p:cNvSpPr>
            <p:nvPr/>
          </p:nvSpPr>
          <p:spPr bwMode="auto">
            <a:xfrm>
              <a:off x="3396" y="1547"/>
              <a:ext cx="28" cy="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58"/>
            <p:cNvSpPr>
              <a:spLocks noChangeArrowheads="1"/>
            </p:cNvSpPr>
            <p:nvPr/>
          </p:nvSpPr>
          <p:spPr bwMode="auto">
            <a:xfrm>
              <a:off x="3422" y="1547"/>
              <a:ext cx="28" cy="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60"/>
            <p:cNvSpPr txBox="1">
              <a:spLocks noChangeArrowheads="1"/>
            </p:cNvSpPr>
            <p:nvPr/>
          </p:nvSpPr>
          <p:spPr bwMode="auto">
            <a:xfrm>
              <a:off x="624" y="912"/>
              <a:ext cx="5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000" u="sng" dirty="0"/>
                <a:t>Hill Pasture</a:t>
              </a:r>
              <a:br>
                <a:rPr lang="en-US" sz="1000" u="sng" dirty="0"/>
              </a:br>
              <a:endParaRPr lang="en-US" sz="1000" dirty="0"/>
            </a:p>
          </p:txBody>
        </p:sp>
        <p:sp>
          <p:nvSpPr>
            <p:cNvPr id="17" name="Oval 62"/>
            <p:cNvSpPr>
              <a:spLocks noChangeArrowheads="1"/>
            </p:cNvSpPr>
            <p:nvPr/>
          </p:nvSpPr>
          <p:spPr bwMode="auto">
            <a:xfrm>
              <a:off x="3370" y="1625"/>
              <a:ext cx="50" cy="4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64"/>
            <p:cNvSpPr txBox="1">
              <a:spLocks noChangeArrowheads="1"/>
            </p:cNvSpPr>
            <p:nvPr/>
          </p:nvSpPr>
          <p:spPr bwMode="auto">
            <a:xfrm>
              <a:off x="1488" y="1968"/>
              <a:ext cx="77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2" tIns="45716" rIns="91432" bIns="45716">
              <a:spAutoFit/>
            </a:bodyPr>
            <a:lstStyle/>
            <a:p>
              <a:pPr eaLnBrk="0" hangingPunct="0">
                <a:lnSpc>
                  <a:spcPct val="140000"/>
                </a:lnSpc>
              </a:pPr>
              <a:r>
                <a:rPr lang="en-US" sz="1000" i="1"/>
                <a:t>Perennial Stream</a:t>
              </a:r>
            </a:p>
          </p:txBody>
        </p:sp>
        <p:sp>
          <p:nvSpPr>
            <p:cNvPr id="19" name="Line 82"/>
            <p:cNvSpPr>
              <a:spLocks noChangeShapeType="1"/>
            </p:cNvSpPr>
            <p:nvPr/>
          </p:nvSpPr>
          <p:spPr bwMode="auto">
            <a:xfrm flipH="1" flipV="1">
              <a:off x="1410" y="1944"/>
              <a:ext cx="108" cy="7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 Box 747"/>
          <p:cNvSpPr txBox="1">
            <a:spLocks noChangeArrowheads="1"/>
          </p:cNvSpPr>
          <p:nvPr/>
        </p:nvSpPr>
        <p:spPr bwMode="auto">
          <a:xfrm>
            <a:off x="6095999" y="1841202"/>
            <a:ext cx="5486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i="1" dirty="0"/>
              <a:t>These are summer pastures. </a:t>
            </a:r>
            <a:br>
              <a:rPr lang="en-US" sz="1400" i="1" dirty="0"/>
            </a:br>
            <a:r>
              <a:rPr lang="en-US" sz="1400" i="1" dirty="0"/>
              <a:t>Livestock are moved to winter range from December though March.</a:t>
            </a: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4574" y="2593570"/>
            <a:ext cx="4187825" cy="365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5972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660"/>
    </mc:Choice>
    <mc:Fallback xmlns="">
      <p:transition spd="slow" advTm="15466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Intensive Rotation </a:t>
            </a:r>
            <a:r>
              <a:rPr lang="en-US" sz="2800" dirty="0"/>
              <a:t>(Short Duration or HILF)</a:t>
            </a:r>
            <a:endParaRPr lang="en-US" dirty="0"/>
          </a:p>
        </p:txBody>
      </p:sp>
      <p:grpSp>
        <p:nvGrpSpPr>
          <p:cNvPr id="5" name="Group 49"/>
          <p:cNvGrpSpPr>
            <a:grpSpLocks/>
          </p:cNvGrpSpPr>
          <p:nvPr/>
        </p:nvGrpSpPr>
        <p:grpSpPr bwMode="auto">
          <a:xfrm>
            <a:off x="1676400" y="2032759"/>
            <a:ext cx="3754711" cy="3672026"/>
            <a:chOff x="720" y="671"/>
            <a:chExt cx="3056" cy="2830"/>
          </a:xfrm>
        </p:grpSpPr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720" y="671"/>
              <a:ext cx="2976" cy="27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208" y="671"/>
              <a:ext cx="0" cy="27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720" y="2042"/>
              <a:ext cx="29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391" y="720"/>
              <a:ext cx="566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chemeClr val="accent2"/>
                  </a:solidFill>
                </a:rPr>
                <a:t>Pasture A</a:t>
              </a: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120" y="2496"/>
              <a:ext cx="569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chemeClr val="accent2"/>
                  </a:solidFill>
                </a:rPr>
                <a:t>Pasture D</a:t>
              </a: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3217" y="1393"/>
              <a:ext cx="559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chemeClr val="accent2"/>
                  </a:solidFill>
                </a:rPr>
                <a:t>Pasture C</a:t>
              </a: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592" y="720"/>
              <a:ext cx="563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chemeClr val="accent2"/>
                  </a:solidFill>
                </a:rPr>
                <a:t>Pasture B</a:t>
              </a: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2709" y="2304"/>
              <a:ext cx="96" cy="8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2304" y="1920"/>
              <a:ext cx="48" cy="16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lg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rot="-5543156">
              <a:off x="2137" y="2039"/>
              <a:ext cx="94" cy="14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lg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2064" y="1953"/>
              <a:ext cx="672" cy="39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lg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2352" y="1872"/>
              <a:ext cx="48" cy="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2064" y="1923"/>
              <a:ext cx="48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2064" y="2160"/>
              <a:ext cx="48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2303" y="2496"/>
              <a:ext cx="994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eaLnBrk="0" hangingPunct="0"/>
              <a:r>
                <a:rPr lang="en-US" sz="1000" i="1"/>
                <a:t>Well with water line</a:t>
              </a:r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 flipV="1">
              <a:off x="2496" y="2352"/>
              <a:ext cx="192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1296" y="1864"/>
              <a:ext cx="559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2" tIns="45716" rIns="91432" bIns="45716">
              <a:spAutoFit/>
            </a:bodyPr>
            <a:lstStyle/>
            <a:p>
              <a:pPr eaLnBrk="0" hangingPunct="0"/>
              <a:r>
                <a:rPr lang="en-US" sz="1000" i="1"/>
                <a:t>Water tanks</a:t>
              </a:r>
            </a:p>
          </p:txBody>
        </p:sp>
        <p:sp>
          <p:nvSpPr>
            <p:cNvPr id="24" name="Line 30"/>
            <p:cNvSpPr>
              <a:spLocks noChangeShapeType="1"/>
            </p:cNvSpPr>
            <p:nvPr/>
          </p:nvSpPr>
          <p:spPr bwMode="auto">
            <a:xfrm>
              <a:off x="1776" y="196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39"/>
            <p:cNvSpPr>
              <a:spLocks noChangeShapeType="1"/>
            </p:cNvSpPr>
            <p:nvPr/>
          </p:nvSpPr>
          <p:spPr bwMode="auto">
            <a:xfrm>
              <a:off x="720" y="672"/>
              <a:ext cx="2976" cy="27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41"/>
            <p:cNvSpPr>
              <a:spLocks noChangeShapeType="1"/>
            </p:cNvSpPr>
            <p:nvPr/>
          </p:nvSpPr>
          <p:spPr bwMode="auto">
            <a:xfrm rot="5400000">
              <a:off x="816" y="576"/>
              <a:ext cx="2784" cy="29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Oval 43"/>
            <p:cNvSpPr>
              <a:spLocks noChangeArrowheads="1"/>
            </p:cNvSpPr>
            <p:nvPr/>
          </p:nvSpPr>
          <p:spPr bwMode="auto">
            <a:xfrm>
              <a:off x="2400" y="2304"/>
              <a:ext cx="48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44"/>
            <p:cNvSpPr>
              <a:spLocks noChangeShapeType="1"/>
            </p:cNvSpPr>
            <p:nvPr/>
          </p:nvSpPr>
          <p:spPr bwMode="auto">
            <a:xfrm rot="-5543156">
              <a:off x="2449" y="2207"/>
              <a:ext cx="94" cy="9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lg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Text Box 45"/>
            <p:cNvSpPr txBox="1">
              <a:spLocks noChangeArrowheads="1"/>
            </p:cNvSpPr>
            <p:nvPr/>
          </p:nvSpPr>
          <p:spPr bwMode="auto">
            <a:xfrm>
              <a:off x="2688" y="3311"/>
              <a:ext cx="555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chemeClr val="accent2"/>
                  </a:solidFill>
                </a:rPr>
                <a:t>Pasture E</a:t>
              </a:r>
            </a:p>
          </p:txBody>
        </p:sp>
        <p:sp>
          <p:nvSpPr>
            <p:cNvPr id="30" name="Text Box 46"/>
            <p:cNvSpPr txBox="1">
              <a:spLocks noChangeArrowheads="1"/>
            </p:cNvSpPr>
            <p:nvPr/>
          </p:nvSpPr>
          <p:spPr bwMode="auto">
            <a:xfrm>
              <a:off x="1392" y="3311"/>
              <a:ext cx="552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chemeClr val="accent2"/>
                  </a:solidFill>
                </a:rPr>
                <a:t>Pasture F</a:t>
              </a:r>
            </a:p>
          </p:txBody>
        </p:sp>
        <p:sp>
          <p:nvSpPr>
            <p:cNvPr id="31" name="Text Box 47"/>
            <p:cNvSpPr txBox="1">
              <a:spLocks noChangeArrowheads="1"/>
            </p:cNvSpPr>
            <p:nvPr/>
          </p:nvSpPr>
          <p:spPr bwMode="auto">
            <a:xfrm>
              <a:off x="720" y="2448"/>
              <a:ext cx="57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chemeClr val="accent2"/>
                  </a:solidFill>
                </a:rPr>
                <a:t>Pasture G</a:t>
              </a:r>
            </a:p>
          </p:txBody>
        </p:sp>
        <p:sp>
          <p:nvSpPr>
            <p:cNvPr id="32" name="Text Box 48"/>
            <p:cNvSpPr txBox="1">
              <a:spLocks noChangeArrowheads="1"/>
            </p:cNvSpPr>
            <p:nvPr/>
          </p:nvSpPr>
          <p:spPr bwMode="auto">
            <a:xfrm>
              <a:off x="720" y="1393"/>
              <a:ext cx="569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6" rIns="91432" bIns="45716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chemeClr val="accent2"/>
                  </a:solidFill>
                </a:rPr>
                <a:t>Pasture H</a:t>
              </a:r>
            </a:p>
          </p:txBody>
        </p:sp>
      </p:grp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6374" y="3649840"/>
            <a:ext cx="5936934" cy="2047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2417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950"/>
    </mc:Choice>
    <mc:Fallback xmlns="">
      <p:transition spd="slow" advTm="12195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828800"/>
            <a:ext cx="9220200" cy="4724400"/>
          </a:xfrm>
        </p:spPr>
        <p:txBody>
          <a:bodyPr/>
          <a:lstStyle/>
          <a:p>
            <a:r>
              <a:rPr lang="en-US" sz="2800" dirty="0"/>
              <a:t>One Herd : Multiple Pastures</a:t>
            </a:r>
          </a:p>
          <a:p>
            <a:r>
              <a:rPr lang="en-US" sz="2800" dirty="0"/>
              <a:t>Make decisions based on management considerations such as:</a:t>
            </a:r>
          </a:p>
          <a:p>
            <a:pPr lvl="1"/>
            <a:r>
              <a:rPr lang="en-US" sz="2400" dirty="0"/>
              <a:t>Available forage</a:t>
            </a:r>
          </a:p>
          <a:p>
            <a:pPr lvl="1"/>
            <a:r>
              <a:rPr lang="en-US" sz="2400" dirty="0"/>
              <a:t>Available water</a:t>
            </a:r>
          </a:p>
          <a:p>
            <a:pPr lvl="1"/>
            <a:r>
              <a:rPr lang="en-US" sz="2400" dirty="0"/>
              <a:t>Cover for calving or lambing</a:t>
            </a:r>
          </a:p>
          <a:p>
            <a:pPr lvl="1"/>
            <a:r>
              <a:rPr lang="en-US" sz="2400" dirty="0"/>
              <a:t>To facilitate other practices such as haying or prescribed fire</a:t>
            </a:r>
          </a:p>
          <a:p>
            <a:r>
              <a:rPr lang="en-US" sz="2800" dirty="0"/>
              <a:t>These systems are probably the most common in the world and their success</a:t>
            </a:r>
          </a:p>
          <a:p>
            <a:pPr lvl="1"/>
            <a:r>
              <a:rPr lang="en-US" sz="2400" dirty="0"/>
              <a:t>depends on the experience and decisions of the manager.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DBF61C1-93B6-4971-8E4A-465EC3CFE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Decisional or Management Intensive</a:t>
            </a:r>
          </a:p>
        </p:txBody>
      </p:sp>
    </p:spTree>
    <p:extLst>
      <p:ext uri="{BB962C8B-B14F-4D97-AF65-F5344CB8AC3E}">
        <p14:creationId xmlns:p14="http://schemas.microsoft.com/office/powerpoint/2010/main" val="414781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260"/>
    </mc:Choice>
    <mc:Fallback xmlns="">
      <p:transition spd="slow" advTm="4826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Decisional Methods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Best-pasture system - </a:t>
            </a:r>
            <a:r>
              <a:rPr lang="en-US" sz="2400" dirty="0"/>
              <a:t>Move livestock to pasture that looks the "best" in terms of forage availability:</a:t>
            </a:r>
          </a:p>
          <a:p>
            <a:pPr lvl="1"/>
            <a:r>
              <a:rPr lang="en-US" sz="2000" dirty="0"/>
              <a:t>Designed for arid areas where rain may improve forage on one part of a ranch but not affect another part.</a:t>
            </a:r>
          </a:p>
          <a:p>
            <a:r>
              <a:rPr lang="en-US" sz="2400" b="1" dirty="0"/>
              <a:t>Complementary system </a:t>
            </a:r>
            <a:r>
              <a:rPr lang="en-US" sz="2400" dirty="0"/>
              <a:t>- Designed in the central prairies where animals rely on:</a:t>
            </a:r>
          </a:p>
          <a:p>
            <a:pPr lvl="1"/>
            <a:r>
              <a:rPr lang="en-US" sz="2000" dirty="0"/>
              <a:t>cultivated or improved pastures for part of the year and then are moved to native range</a:t>
            </a:r>
            <a:r>
              <a:rPr lang="en-US" sz="2400" dirty="0"/>
              <a:t>.</a:t>
            </a:r>
          </a:p>
          <a:p>
            <a:r>
              <a:rPr lang="en-US" sz="2400" b="1" dirty="0"/>
              <a:t>Seasonal-suitability </a:t>
            </a:r>
            <a:r>
              <a:rPr lang="en-US" sz="2400" dirty="0"/>
              <a:t>- Movement of livestock to different areas of range depending on:</a:t>
            </a:r>
          </a:p>
          <a:p>
            <a:pPr lvl="1"/>
            <a:r>
              <a:rPr lang="en-US" sz="2000" b="1" dirty="0"/>
              <a:t> </a:t>
            </a:r>
            <a:r>
              <a:rPr lang="en-US" sz="2000" dirty="0"/>
              <a:t>the growth patterns of different vegetation types</a:t>
            </a:r>
          </a:p>
        </p:txBody>
      </p:sp>
    </p:spTree>
    <p:extLst>
      <p:ext uri="{BB962C8B-B14F-4D97-AF65-F5344CB8AC3E}">
        <p14:creationId xmlns:p14="http://schemas.microsoft.com/office/powerpoint/2010/main" val="140387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000"/>
    </mc:Choice>
    <mc:Fallback xmlns="">
      <p:transition spd="slow" advTm="8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Seasonal Suitability </a:t>
            </a:r>
            <a:r>
              <a:rPr lang="en-US" sz="3600" dirty="0"/>
              <a:t>– Follow the green</a:t>
            </a:r>
            <a:endParaRPr lang="en-US" dirty="0"/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1886320" y="3298070"/>
            <a:ext cx="7181480" cy="1893888"/>
            <a:chOff x="384" y="1296"/>
            <a:chExt cx="3600" cy="1193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528" y="2256"/>
              <a:ext cx="92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Winter Range</a:t>
              </a:r>
            </a:p>
          </p:txBody>
        </p:sp>
        <p:sp>
          <p:nvSpPr>
            <p:cNvPr id="5" name="Text Box 11"/>
            <p:cNvSpPr txBox="1">
              <a:spLocks noChangeArrowheads="1"/>
            </p:cNvSpPr>
            <p:nvPr/>
          </p:nvSpPr>
          <p:spPr bwMode="auto">
            <a:xfrm>
              <a:off x="1392" y="1632"/>
              <a:ext cx="75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Spring/Fall</a:t>
              </a:r>
            </a:p>
          </p:txBody>
        </p:sp>
        <p:sp>
          <p:nvSpPr>
            <p:cNvPr id="6" name="Text Box 12"/>
            <p:cNvSpPr txBox="1">
              <a:spLocks noChangeArrowheads="1"/>
            </p:cNvSpPr>
            <p:nvPr/>
          </p:nvSpPr>
          <p:spPr bwMode="auto">
            <a:xfrm>
              <a:off x="2736" y="1296"/>
              <a:ext cx="101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Summer Range</a:t>
              </a:r>
            </a:p>
          </p:txBody>
        </p:sp>
        <p:sp>
          <p:nvSpPr>
            <p:cNvPr id="7" name="Freeform 15"/>
            <p:cNvSpPr>
              <a:spLocks/>
            </p:cNvSpPr>
            <p:nvPr/>
          </p:nvSpPr>
          <p:spPr bwMode="auto">
            <a:xfrm>
              <a:off x="384" y="2160"/>
              <a:ext cx="1734" cy="96"/>
            </a:xfrm>
            <a:custGeom>
              <a:avLst/>
              <a:gdLst>
                <a:gd name="T0" fmla="*/ 0 w 1734"/>
                <a:gd name="T1" fmla="*/ 94 h 96"/>
                <a:gd name="T2" fmla="*/ 73 w 1734"/>
                <a:gd name="T3" fmla="*/ 69 h 96"/>
                <a:gd name="T4" fmla="*/ 269 w 1734"/>
                <a:gd name="T5" fmla="*/ 63 h 96"/>
                <a:gd name="T6" fmla="*/ 448 w 1734"/>
                <a:gd name="T7" fmla="*/ 38 h 96"/>
                <a:gd name="T8" fmla="*/ 559 w 1734"/>
                <a:gd name="T9" fmla="*/ 82 h 96"/>
                <a:gd name="T10" fmla="*/ 638 w 1734"/>
                <a:gd name="T11" fmla="*/ 57 h 96"/>
                <a:gd name="T12" fmla="*/ 755 w 1734"/>
                <a:gd name="T13" fmla="*/ 38 h 96"/>
                <a:gd name="T14" fmla="*/ 789 w 1734"/>
                <a:gd name="T15" fmla="*/ 19 h 96"/>
                <a:gd name="T16" fmla="*/ 839 w 1734"/>
                <a:gd name="T17" fmla="*/ 0 h 96"/>
                <a:gd name="T18" fmla="*/ 1124 w 1734"/>
                <a:gd name="T19" fmla="*/ 25 h 96"/>
                <a:gd name="T20" fmla="*/ 1292 w 1734"/>
                <a:gd name="T21" fmla="*/ 19 h 96"/>
                <a:gd name="T22" fmla="*/ 1399 w 1734"/>
                <a:gd name="T23" fmla="*/ 25 h 96"/>
                <a:gd name="T24" fmla="*/ 1460 w 1734"/>
                <a:gd name="T25" fmla="*/ 57 h 96"/>
                <a:gd name="T26" fmla="*/ 1734 w 1734"/>
                <a:gd name="T27" fmla="*/ 63 h 9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34"/>
                <a:gd name="T43" fmla="*/ 0 h 96"/>
                <a:gd name="T44" fmla="*/ 1734 w 1734"/>
                <a:gd name="T45" fmla="*/ 96 h 9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34" h="96">
                  <a:moveTo>
                    <a:pt x="0" y="94"/>
                  </a:moveTo>
                  <a:cubicBezTo>
                    <a:pt x="28" y="87"/>
                    <a:pt x="43" y="75"/>
                    <a:pt x="73" y="69"/>
                  </a:cubicBezTo>
                  <a:cubicBezTo>
                    <a:pt x="128" y="28"/>
                    <a:pt x="206" y="57"/>
                    <a:pt x="269" y="63"/>
                  </a:cubicBezTo>
                  <a:cubicBezTo>
                    <a:pt x="359" y="57"/>
                    <a:pt x="370" y="96"/>
                    <a:pt x="448" y="38"/>
                  </a:cubicBezTo>
                  <a:cubicBezTo>
                    <a:pt x="496" y="56"/>
                    <a:pt x="539" y="47"/>
                    <a:pt x="559" y="82"/>
                  </a:cubicBezTo>
                  <a:cubicBezTo>
                    <a:pt x="565" y="91"/>
                    <a:pt x="629" y="53"/>
                    <a:pt x="638" y="57"/>
                  </a:cubicBezTo>
                  <a:cubicBezTo>
                    <a:pt x="701" y="50"/>
                    <a:pt x="700" y="68"/>
                    <a:pt x="755" y="38"/>
                  </a:cubicBezTo>
                  <a:cubicBezTo>
                    <a:pt x="766" y="31"/>
                    <a:pt x="777" y="24"/>
                    <a:pt x="789" y="19"/>
                  </a:cubicBezTo>
                  <a:cubicBezTo>
                    <a:pt x="805" y="11"/>
                    <a:pt x="839" y="0"/>
                    <a:pt x="839" y="0"/>
                  </a:cubicBezTo>
                  <a:cubicBezTo>
                    <a:pt x="934" y="9"/>
                    <a:pt x="1029" y="20"/>
                    <a:pt x="1124" y="25"/>
                  </a:cubicBezTo>
                  <a:cubicBezTo>
                    <a:pt x="1175" y="63"/>
                    <a:pt x="1239" y="42"/>
                    <a:pt x="1292" y="19"/>
                  </a:cubicBezTo>
                  <a:cubicBezTo>
                    <a:pt x="1328" y="21"/>
                    <a:pt x="1364" y="20"/>
                    <a:pt x="1399" y="25"/>
                  </a:cubicBezTo>
                  <a:cubicBezTo>
                    <a:pt x="1416" y="28"/>
                    <a:pt x="1444" y="56"/>
                    <a:pt x="1460" y="57"/>
                  </a:cubicBezTo>
                  <a:cubicBezTo>
                    <a:pt x="1551" y="63"/>
                    <a:pt x="1643" y="61"/>
                    <a:pt x="1734" y="6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864" y="1920"/>
              <a:ext cx="1920" cy="283"/>
            </a:xfrm>
            <a:custGeom>
              <a:avLst/>
              <a:gdLst>
                <a:gd name="T0" fmla="*/ 0 w 1920"/>
                <a:gd name="T1" fmla="*/ 283 h 283"/>
                <a:gd name="T2" fmla="*/ 128 w 1920"/>
                <a:gd name="T3" fmla="*/ 198 h 283"/>
                <a:gd name="T4" fmla="*/ 440 w 1920"/>
                <a:gd name="T5" fmla="*/ 70 h 283"/>
                <a:gd name="T6" fmla="*/ 794 w 1920"/>
                <a:gd name="T7" fmla="*/ 0 h 283"/>
                <a:gd name="T8" fmla="*/ 933 w 1920"/>
                <a:gd name="T9" fmla="*/ 18 h 283"/>
                <a:gd name="T10" fmla="*/ 1094 w 1920"/>
                <a:gd name="T11" fmla="*/ 105 h 283"/>
                <a:gd name="T12" fmla="*/ 1448 w 1920"/>
                <a:gd name="T13" fmla="*/ 122 h 283"/>
                <a:gd name="T14" fmla="*/ 1920 w 1920"/>
                <a:gd name="T15" fmla="*/ 209 h 28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20"/>
                <a:gd name="T25" fmla="*/ 0 h 283"/>
                <a:gd name="T26" fmla="*/ 1920 w 1920"/>
                <a:gd name="T27" fmla="*/ 283 h 28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20" h="283">
                  <a:moveTo>
                    <a:pt x="0" y="283"/>
                  </a:moveTo>
                  <a:cubicBezTo>
                    <a:pt x="21" y="269"/>
                    <a:pt x="55" y="234"/>
                    <a:pt x="128" y="198"/>
                  </a:cubicBezTo>
                  <a:cubicBezTo>
                    <a:pt x="201" y="163"/>
                    <a:pt x="329" y="103"/>
                    <a:pt x="440" y="70"/>
                  </a:cubicBezTo>
                  <a:cubicBezTo>
                    <a:pt x="614" y="59"/>
                    <a:pt x="665" y="83"/>
                    <a:pt x="794" y="0"/>
                  </a:cubicBezTo>
                  <a:cubicBezTo>
                    <a:pt x="841" y="7"/>
                    <a:pt x="888" y="5"/>
                    <a:pt x="933" y="18"/>
                  </a:cubicBezTo>
                  <a:cubicBezTo>
                    <a:pt x="984" y="33"/>
                    <a:pt x="1038" y="98"/>
                    <a:pt x="1094" y="105"/>
                  </a:cubicBezTo>
                  <a:cubicBezTo>
                    <a:pt x="1212" y="120"/>
                    <a:pt x="1330" y="116"/>
                    <a:pt x="1448" y="122"/>
                  </a:cubicBezTo>
                  <a:cubicBezTo>
                    <a:pt x="1641" y="191"/>
                    <a:pt x="1693" y="209"/>
                    <a:pt x="1920" y="20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21"/>
            <p:cNvSpPr>
              <a:spLocks/>
            </p:cNvSpPr>
            <p:nvPr/>
          </p:nvSpPr>
          <p:spPr bwMode="auto">
            <a:xfrm>
              <a:off x="1872" y="1728"/>
              <a:ext cx="816" cy="240"/>
            </a:xfrm>
            <a:custGeom>
              <a:avLst/>
              <a:gdLst>
                <a:gd name="T0" fmla="*/ 0 w 816"/>
                <a:gd name="T1" fmla="*/ 224 h 224"/>
                <a:gd name="T2" fmla="*/ 248 w 816"/>
                <a:gd name="T3" fmla="*/ 177 h 224"/>
                <a:gd name="T4" fmla="*/ 368 w 816"/>
                <a:gd name="T5" fmla="*/ 88 h 224"/>
                <a:gd name="T6" fmla="*/ 512 w 816"/>
                <a:gd name="T7" fmla="*/ 0 h 224"/>
                <a:gd name="T8" fmla="*/ 616 w 816"/>
                <a:gd name="T9" fmla="*/ 44 h 224"/>
                <a:gd name="T10" fmla="*/ 816 w 816"/>
                <a:gd name="T11" fmla="*/ 152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6"/>
                <a:gd name="T19" fmla="*/ 0 h 224"/>
                <a:gd name="T20" fmla="*/ 816 w 816"/>
                <a:gd name="T21" fmla="*/ 224 h 2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6" h="224">
                  <a:moveTo>
                    <a:pt x="0" y="224"/>
                  </a:moveTo>
                  <a:cubicBezTo>
                    <a:pt x="117" y="152"/>
                    <a:pt x="127" y="144"/>
                    <a:pt x="248" y="177"/>
                  </a:cubicBezTo>
                  <a:cubicBezTo>
                    <a:pt x="329" y="153"/>
                    <a:pt x="324" y="117"/>
                    <a:pt x="368" y="88"/>
                  </a:cubicBezTo>
                  <a:cubicBezTo>
                    <a:pt x="412" y="59"/>
                    <a:pt x="471" y="7"/>
                    <a:pt x="512" y="0"/>
                  </a:cubicBezTo>
                  <a:cubicBezTo>
                    <a:pt x="547" y="17"/>
                    <a:pt x="582" y="11"/>
                    <a:pt x="616" y="44"/>
                  </a:cubicBezTo>
                  <a:cubicBezTo>
                    <a:pt x="654" y="83"/>
                    <a:pt x="774" y="135"/>
                    <a:pt x="816" y="15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22"/>
            <p:cNvSpPr>
              <a:spLocks/>
            </p:cNvSpPr>
            <p:nvPr/>
          </p:nvSpPr>
          <p:spPr bwMode="auto">
            <a:xfrm>
              <a:off x="2472" y="1536"/>
              <a:ext cx="1352" cy="424"/>
            </a:xfrm>
            <a:custGeom>
              <a:avLst/>
              <a:gdLst>
                <a:gd name="T0" fmla="*/ 1352 w 1352"/>
                <a:gd name="T1" fmla="*/ 424 h 424"/>
                <a:gd name="T2" fmla="*/ 864 w 1352"/>
                <a:gd name="T3" fmla="*/ 177 h 424"/>
                <a:gd name="T4" fmla="*/ 696 w 1352"/>
                <a:gd name="T5" fmla="*/ 80 h 424"/>
                <a:gd name="T6" fmla="*/ 600 w 1352"/>
                <a:gd name="T7" fmla="*/ 0 h 424"/>
                <a:gd name="T8" fmla="*/ 496 w 1352"/>
                <a:gd name="T9" fmla="*/ 44 h 424"/>
                <a:gd name="T10" fmla="*/ 280 w 1352"/>
                <a:gd name="T11" fmla="*/ 160 h 424"/>
                <a:gd name="T12" fmla="*/ 96 w 1352"/>
                <a:gd name="T13" fmla="*/ 208 h 424"/>
                <a:gd name="T14" fmla="*/ 8 w 1352"/>
                <a:gd name="T15" fmla="*/ 232 h 4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52"/>
                <a:gd name="T25" fmla="*/ 0 h 424"/>
                <a:gd name="T26" fmla="*/ 1352 w 1352"/>
                <a:gd name="T27" fmla="*/ 424 h 4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52" h="424">
                  <a:moveTo>
                    <a:pt x="1352" y="424"/>
                  </a:moveTo>
                  <a:cubicBezTo>
                    <a:pt x="1235" y="352"/>
                    <a:pt x="985" y="144"/>
                    <a:pt x="864" y="177"/>
                  </a:cubicBezTo>
                  <a:cubicBezTo>
                    <a:pt x="776" y="100"/>
                    <a:pt x="740" y="109"/>
                    <a:pt x="696" y="80"/>
                  </a:cubicBezTo>
                  <a:cubicBezTo>
                    <a:pt x="652" y="51"/>
                    <a:pt x="633" y="6"/>
                    <a:pt x="600" y="0"/>
                  </a:cubicBezTo>
                  <a:cubicBezTo>
                    <a:pt x="565" y="17"/>
                    <a:pt x="530" y="11"/>
                    <a:pt x="496" y="44"/>
                  </a:cubicBezTo>
                  <a:cubicBezTo>
                    <a:pt x="458" y="83"/>
                    <a:pt x="322" y="143"/>
                    <a:pt x="280" y="160"/>
                  </a:cubicBezTo>
                  <a:cubicBezTo>
                    <a:pt x="192" y="199"/>
                    <a:pt x="184" y="192"/>
                    <a:pt x="96" y="208"/>
                  </a:cubicBezTo>
                  <a:cubicBezTo>
                    <a:pt x="0" y="252"/>
                    <a:pt x="36" y="217"/>
                    <a:pt x="8" y="2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23"/>
            <p:cNvSpPr>
              <a:spLocks/>
            </p:cNvSpPr>
            <p:nvPr/>
          </p:nvSpPr>
          <p:spPr bwMode="auto">
            <a:xfrm>
              <a:off x="3160" y="1536"/>
              <a:ext cx="400" cy="92"/>
            </a:xfrm>
            <a:custGeom>
              <a:avLst/>
              <a:gdLst>
                <a:gd name="T0" fmla="*/ 400 w 400"/>
                <a:gd name="T1" fmla="*/ 72 h 92"/>
                <a:gd name="T2" fmla="*/ 216 w 400"/>
                <a:gd name="T3" fmla="*/ 80 h 92"/>
                <a:gd name="T4" fmla="*/ 120 w 400"/>
                <a:gd name="T5" fmla="*/ 0 h 92"/>
                <a:gd name="T6" fmla="*/ 0 w 400"/>
                <a:gd name="T7" fmla="*/ 72 h 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0"/>
                <a:gd name="T13" fmla="*/ 0 h 92"/>
                <a:gd name="T14" fmla="*/ 400 w 400"/>
                <a:gd name="T15" fmla="*/ 92 h 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0" h="92">
                  <a:moveTo>
                    <a:pt x="400" y="72"/>
                  </a:moveTo>
                  <a:cubicBezTo>
                    <a:pt x="371" y="75"/>
                    <a:pt x="263" y="92"/>
                    <a:pt x="216" y="80"/>
                  </a:cubicBezTo>
                  <a:cubicBezTo>
                    <a:pt x="169" y="68"/>
                    <a:pt x="156" y="1"/>
                    <a:pt x="120" y="0"/>
                  </a:cubicBezTo>
                  <a:cubicBezTo>
                    <a:pt x="85" y="17"/>
                    <a:pt x="34" y="39"/>
                    <a:pt x="0" y="7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4"/>
            <p:cNvSpPr>
              <a:spLocks/>
            </p:cNvSpPr>
            <p:nvPr/>
          </p:nvSpPr>
          <p:spPr bwMode="auto">
            <a:xfrm>
              <a:off x="3400" y="1536"/>
              <a:ext cx="584" cy="177"/>
            </a:xfrm>
            <a:custGeom>
              <a:avLst/>
              <a:gdLst>
                <a:gd name="T0" fmla="*/ 584 w 584"/>
                <a:gd name="T1" fmla="*/ 177 h 177"/>
                <a:gd name="T2" fmla="*/ 416 w 584"/>
                <a:gd name="T3" fmla="*/ 80 h 177"/>
                <a:gd name="T4" fmla="*/ 320 w 584"/>
                <a:gd name="T5" fmla="*/ 0 h 177"/>
                <a:gd name="T6" fmla="*/ 216 w 584"/>
                <a:gd name="T7" fmla="*/ 44 h 177"/>
                <a:gd name="T8" fmla="*/ 0 w 584"/>
                <a:gd name="T9" fmla="*/ 160 h 1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4"/>
                <a:gd name="T16" fmla="*/ 0 h 177"/>
                <a:gd name="T17" fmla="*/ 584 w 584"/>
                <a:gd name="T18" fmla="*/ 177 h 1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4" h="177">
                  <a:moveTo>
                    <a:pt x="584" y="177"/>
                  </a:moveTo>
                  <a:cubicBezTo>
                    <a:pt x="496" y="100"/>
                    <a:pt x="460" y="109"/>
                    <a:pt x="416" y="80"/>
                  </a:cubicBezTo>
                  <a:cubicBezTo>
                    <a:pt x="372" y="51"/>
                    <a:pt x="353" y="6"/>
                    <a:pt x="320" y="0"/>
                  </a:cubicBezTo>
                  <a:cubicBezTo>
                    <a:pt x="285" y="17"/>
                    <a:pt x="250" y="11"/>
                    <a:pt x="216" y="44"/>
                  </a:cubicBezTo>
                  <a:cubicBezTo>
                    <a:pt x="178" y="83"/>
                    <a:pt x="42" y="143"/>
                    <a:pt x="0" y="16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2360" y="4424280"/>
            <a:ext cx="6553200" cy="2099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A3422EE-E158-406D-B0AF-D5C13D8D6B50}"/>
              </a:ext>
            </a:extLst>
          </p:cNvPr>
          <p:cNvGrpSpPr/>
          <p:nvPr/>
        </p:nvGrpSpPr>
        <p:grpSpPr>
          <a:xfrm>
            <a:off x="673368" y="2978666"/>
            <a:ext cx="2823455" cy="1538604"/>
            <a:chOff x="874272" y="4167823"/>
            <a:chExt cx="2823455" cy="153860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F2DC256-58BC-4833-BB11-8FFD05FF8F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4272" y="4167823"/>
              <a:ext cx="2823455" cy="152749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7BC8972-DD7F-4056-88E0-3DFBECEE0D49}"/>
                </a:ext>
              </a:extLst>
            </p:cNvPr>
            <p:cNvSpPr txBox="1"/>
            <p:nvPr/>
          </p:nvSpPr>
          <p:spPr>
            <a:xfrm>
              <a:off x="2662374" y="5475595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65A376-A080-4D51-81B7-5600E83AECA4}"/>
              </a:ext>
            </a:extLst>
          </p:cNvPr>
          <p:cNvGrpSpPr/>
          <p:nvPr/>
        </p:nvGrpSpPr>
        <p:grpSpPr>
          <a:xfrm>
            <a:off x="3652731" y="2243853"/>
            <a:ext cx="2775320" cy="1522888"/>
            <a:chOff x="4019180" y="3185160"/>
            <a:chExt cx="2775320" cy="1522888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6626A92-7565-4534-A40F-7A88D8793D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19180" y="3185160"/>
              <a:ext cx="2775320" cy="1497488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D67ECE8-9BF1-48A2-A097-91ED8A3062A7}"/>
                </a:ext>
              </a:extLst>
            </p:cNvPr>
            <p:cNvSpPr txBox="1"/>
            <p:nvPr/>
          </p:nvSpPr>
          <p:spPr>
            <a:xfrm>
              <a:off x="4036642" y="4477216"/>
              <a:ext cx="78579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Jen Peterson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66C33EF-85A5-463F-B62E-42556DD875EF}"/>
              </a:ext>
            </a:extLst>
          </p:cNvPr>
          <p:cNvGrpSpPr/>
          <p:nvPr/>
        </p:nvGrpSpPr>
        <p:grpSpPr>
          <a:xfrm>
            <a:off x="6843806" y="1737079"/>
            <a:ext cx="2756349" cy="1555435"/>
            <a:chOff x="6792211" y="1785302"/>
            <a:chExt cx="2756349" cy="1555435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C3BEA95-26E6-48FB-8E9C-09FD7CED62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22480" y="1785302"/>
              <a:ext cx="2726080" cy="154432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18C67E-6D9E-4C2F-A981-24E23A92E799}"/>
                </a:ext>
              </a:extLst>
            </p:cNvPr>
            <p:cNvSpPr txBox="1"/>
            <p:nvPr/>
          </p:nvSpPr>
          <p:spPr>
            <a:xfrm>
              <a:off x="6792211" y="3109905"/>
              <a:ext cx="152477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National Science Foundation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337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510"/>
    </mc:Choice>
    <mc:Fallback xmlns="">
      <p:transition spd="slow" advTm="10151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Method is </a:t>
            </a:r>
            <a:r>
              <a:rPr lang="en-US" b="1" i="1" dirty="0"/>
              <a:t>Best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83422"/>
            <a:ext cx="10058400" cy="4023360"/>
          </a:xfrm>
        </p:spPr>
        <p:txBody>
          <a:bodyPr>
            <a:normAutofit/>
          </a:bodyPr>
          <a:lstStyle/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3600" dirty="0"/>
              <a:t> Livestock </a:t>
            </a:r>
            <a:r>
              <a:rPr lang="en-US" sz="3600" b="1" dirty="0"/>
              <a:t>animal performance </a:t>
            </a:r>
            <a:r>
              <a:rPr lang="en-US" sz="3600" dirty="0"/>
              <a:t>and why?</a:t>
            </a: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3600" b="1" dirty="0"/>
              <a:t> Riparian areas </a:t>
            </a:r>
            <a:r>
              <a:rPr lang="en-US" sz="3600" dirty="0"/>
              <a:t>and why?</a:t>
            </a: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3600" b="1" dirty="0"/>
              <a:t> Wildlife populations</a:t>
            </a:r>
            <a:r>
              <a:rPr lang="en-US" sz="3600" dirty="0"/>
              <a:t> and why?</a:t>
            </a: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3600" b="1" dirty="0"/>
              <a:t> Wildfire</a:t>
            </a:r>
            <a:r>
              <a:rPr lang="en-US" sz="3600" dirty="0"/>
              <a:t>  risk and response?</a:t>
            </a:r>
          </a:p>
        </p:txBody>
      </p:sp>
    </p:spTree>
    <p:extLst>
      <p:ext uri="{BB962C8B-B14F-4D97-AF65-F5344CB8AC3E}">
        <p14:creationId xmlns:p14="http://schemas.microsoft.com/office/powerpoint/2010/main" val="195189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60"/>
    </mc:Choice>
    <mc:Fallback xmlns="">
      <p:transition spd="slow" advTm="3296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Grazing Methods in Summary: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47800" y="1737360"/>
            <a:ext cx="9525000" cy="4800600"/>
          </a:xfrm>
        </p:spPr>
        <p:txBody>
          <a:bodyPr/>
          <a:lstStyle/>
          <a:p>
            <a:pPr>
              <a:buNone/>
            </a:pPr>
            <a:r>
              <a:rPr lang="en-US" sz="2400" b="1" i="1" dirty="0"/>
              <a:t>There is no one-size-fits-all grazing system</a:t>
            </a:r>
            <a:endParaRPr lang="en-US" sz="2400" dirty="0"/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2400" dirty="0"/>
              <a:t>Depends on the </a:t>
            </a:r>
            <a:r>
              <a:rPr lang="en-US" sz="2400" b="1" dirty="0"/>
              <a:t>skill of the manager</a:t>
            </a:r>
            <a:r>
              <a:rPr lang="en-US" sz="2400" dirty="0"/>
              <a:t>. Nearly all of these systems will work with a well-skilled manager.</a:t>
            </a: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2400" dirty="0"/>
              <a:t>There are thousands of </a:t>
            </a:r>
            <a:r>
              <a:rPr lang="en-US" sz="2400" b="1" dirty="0"/>
              <a:t>variations on a theme</a:t>
            </a:r>
            <a:r>
              <a:rPr lang="en-US" sz="2400" dirty="0"/>
              <a:t>. The exact ways that rest, deferment, grazing, and rotation are combined can create new and appropriate systems.</a:t>
            </a: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2400" dirty="0"/>
              <a:t>No matter the system – </a:t>
            </a:r>
            <a:r>
              <a:rPr lang="en-US" sz="2400" b="1" dirty="0"/>
              <a:t>stocking rate</a:t>
            </a:r>
            <a:r>
              <a:rPr lang="en-US" sz="2400" dirty="0"/>
              <a:t>, </a:t>
            </a:r>
            <a:r>
              <a:rPr lang="en-US" sz="2400" b="1" dirty="0"/>
              <a:t>species of grazing animal</a:t>
            </a:r>
            <a:r>
              <a:rPr lang="en-US" sz="2400" dirty="0"/>
              <a:t>, and </a:t>
            </a:r>
            <a:r>
              <a:rPr lang="en-US" sz="2400" b="1" dirty="0"/>
              <a:t>distribution patterns </a:t>
            </a:r>
            <a:r>
              <a:rPr lang="en-US" sz="2400" dirty="0"/>
              <a:t>are very important in determining how the systems affect vegetation communities.</a:t>
            </a: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en-US" sz="2400" dirty="0"/>
              <a:t>All systems need to be </a:t>
            </a:r>
            <a:r>
              <a:rPr lang="en-US" sz="2400" b="1" dirty="0"/>
              <a:t>flexible</a:t>
            </a:r>
            <a:r>
              <a:rPr lang="en-US" sz="2400" dirty="0"/>
              <a:t> to manage unexpected disturbance such as fire or weed invasions. </a:t>
            </a:r>
          </a:p>
        </p:txBody>
      </p:sp>
    </p:spTree>
    <p:extLst>
      <p:ext uri="{BB962C8B-B14F-4D97-AF65-F5344CB8AC3E}">
        <p14:creationId xmlns:p14="http://schemas.microsoft.com/office/powerpoint/2010/main" val="213197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310"/>
    </mc:Choice>
    <mc:Fallback xmlns="">
      <p:transition spd="slow" advTm="7431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Grazing Systems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B1DBE19-40F9-47E5-B8B5-E578C9B5A258}"/>
              </a:ext>
            </a:extLst>
          </p:cNvPr>
          <p:cNvGrpSpPr/>
          <p:nvPr/>
        </p:nvGrpSpPr>
        <p:grpSpPr>
          <a:xfrm>
            <a:off x="3200400" y="830426"/>
            <a:ext cx="3665032" cy="2209799"/>
            <a:chOff x="3200400" y="830426"/>
            <a:chExt cx="3665032" cy="2209799"/>
          </a:xfrm>
        </p:grpSpPr>
        <p:pic>
          <p:nvPicPr>
            <p:cNvPr id="17" name="Picture 16" descr="Steers-sagebrush(KLL) (3).JPG">
              <a:extLst>
                <a:ext uri="{FF2B5EF4-FFF2-40B4-BE49-F238E27FC236}">
                  <a16:creationId xmlns:a16="http://schemas.microsoft.com/office/drawing/2014/main" id="{0DF843EB-5606-45B4-BF1E-21693A1D3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200400" y="830426"/>
              <a:ext cx="3665032" cy="2209799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62EA4EB-F496-4BB4-867A-0DC8026BBEBD}"/>
                </a:ext>
              </a:extLst>
            </p:cNvPr>
            <p:cNvSpPr txBox="1"/>
            <p:nvPr/>
          </p:nvSpPr>
          <p:spPr>
            <a:xfrm>
              <a:off x="3200400" y="2809393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K. Launchbaugh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1860D70-ABCB-48AD-B644-F56AF786CE66}"/>
              </a:ext>
            </a:extLst>
          </p:cNvPr>
          <p:cNvGrpSpPr/>
          <p:nvPr/>
        </p:nvGrpSpPr>
        <p:grpSpPr>
          <a:xfrm>
            <a:off x="7090316" y="830426"/>
            <a:ext cx="3488184" cy="2190750"/>
            <a:chOff x="7090316" y="830426"/>
            <a:chExt cx="3488184" cy="2190750"/>
          </a:xfrm>
        </p:grpSpPr>
        <p:pic>
          <p:nvPicPr>
            <p:cNvPr id="18" name="Picture 17" descr="Soulen_Sheep_GKL(6).JPG">
              <a:extLst>
                <a:ext uri="{FF2B5EF4-FFF2-40B4-BE49-F238E27FC236}">
                  <a16:creationId xmlns:a16="http://schemas.microsoft.com/office/drawing/2014/main" id="{19BF9200-FB41-4BD9-995C-6B7DC3CA1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090316" y="830426"/>
              <a:ext cx="3488184" cy="219075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547E2E5-8AF1-4535-AA56-50BA83667545}"/>
                </a:ext>
              </a:extLst>
            </p:cNvPr>
            <p:cNvSpPr txBox="1"/>
            <p:nvPr/>
          </p:nvSpPr>
          <p:spPr>
            <a:xfrm>
              <a:off x="7114978" y="2790344"/>
              <a:ext cx="923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4003733"/>
      </p:ext>
    </p:extLst>
  </p:cSld>
  <p:clrMapOvr>
    <a:masterClrMapping/>
  </p:clrMapOvr>
  <p:transition/>
  <p:extLst mod="1"/>
</p:sld>
</file>

<file path=ppt/theme/theme1.xml><?xml version="1.0" encoding="utf-8"?>
<a:theme xmlns:a="http://schemas.openxmlformats.org/drawingml/2006/main" name="Retrospec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2601</TotalTime>
  <Words>568</Words>
  <Application>Microsoft Office PowerPoint</Application>
  <PresentationFormat>Widescreen</PresentationFormat>
  <Paragraphs>93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Wingdings</vt:lpstr>
      <vt:lpstr>Retrospect</vt:lpstr>
      <vt:lpstr>Grazing Systems</vt:lpstr>
      <vt:lpstr>What can grazing methods accomplish?</vt:lpstr>
      <vt:lpstr>Grazing Methods Cannot:</vt:lpstr>
      <vt:lpstr>Continuous Season-Long</vt:lpstr>
      <vt:lpstr>Deferred Rotation</vt:lpstr>
      <vt:lpstr>Rest-Rotation (also called the Hormay System)</vt:lpstr>
      <vt:lpstr>Intensive Rotation (Short Duration or HILF)</vt:lpstr>
      <vt:lpstr>Decisional or Management Intensive</vt:lpstr>
      <vt:lpstr>Decisional Methods </vt:lpstr>
      <vt:lpstr>Seasonal Suitability – Follow the green</vt:lpstr>
      <vt:lpstr>Which Method is Best?</vt:lpstr>
      <vt:lpstr>Grazing Methods in Summary:</vt:lpstr>
      <vt:lpstr>Grazing Systems</vt:lpstr>
    </vt:vector>
  </TitlesOfParts>
  <Company>AEE,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 Identification</dc:title>
  <dc:creator>MKunde</dc:creator>
  <cp:lastModifiedBy>Launchbaugh, Karen (klaunchb@uidaho.edu)</cp:lastModifiedBy>
  <cp:revision>176</cp:revision>
  <dcterms:created xsi:type="dcterms:W3CDTF">2007-07-05T17:17:36Z</dcterms:created>
  <dcterms:modified xsi:type="dcterms:W3CDTF">2019-02-17T19:33:39Z</dcterms:modified>
</cp:coreProperties>
</file>