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</p:sldMasterIdLst>
  <p:notesMasterIdLst>
    <p:notesMasterId r:id="rId33"/>
  </p:notesMasterIdLst>
  <p:handoutMasterIdLst>
    <p:handoutMasterId r:id="rId34"/>
  </p:handoutMasterIdLst>
  <p:sldIdLst>
    <p:sldId id="303" r:id="rId2"/>
    <p:sldId id="304" r:id="rId3"/>
    <p:sldId id="305" r:id="rId4"/>
    <p:sldId id="306" r:id="rId5"/>
    <p:sldId id="307" r:id="rId6"/>
    <p:sldId id="308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  <p:sldId id="331" r:id="rId29"/>
    <p:sldId id="332" r:id="rId30"/>
    <p:sldId id="333" r:id="rId31"/>
    <p:sldId id="334" r:id="rId32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000"/>
    <a:srgbClr val="D6D5CF"/>
    <a:srgbClr val="D6D5D0"/>
    <a:srgbClr val="E0DFD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5" autoAdjust="0"/>
    <p:restoredTop sz="93611" autoAdjust="0"/>
  </p:normalViewPr>
  <p:slideViewPr>
    <p:cSldViewPr>
      <p:cViewPr varScale="1">
        <p:scale>
          <a:sx n="62" d="100"/>
          <a:sy n="62" d="100"/>
        </p:scale>
        <p:origin x="584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7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2232" y="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3429000" y="9120188"/>
            <a:ext cx="38862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University of Idaho – Rangeland Ecology &amp; Mgmt.</a:t>
            </a:r>
          </a:p>
        </p:txBody>
      </p:sp>
    </p:spTree>
    <p:extLst>
      <p:ext uri="{BB962C8B-B14F-4D97-AF65-F5344CB8AC3E}">
        <p14:creationId xmlns:p14="http://schemas.microsoft.com/office/powerpoint/2010/main" val="39234708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033F5C4-E303-4F1C-8623-6E82D4B0F57D}" type="datetimeFigureOut">
              <a:rPr lang="en-US"/>
              <a:pPr>
                <a:defRPr/>
              </a:pPr>
              <a:t>2/4/2018</a:t>
            </a:fld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19138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DCCA46E-ED39-4506-AF98-E1CA741C4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134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021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92BEDF-3B7B-4B55-90F9-5DEE42080021}" type="slidenum">
              <a:rPr lang="en-US"/>
              <a:pPr/>
              <a:t>2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621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669EC9-39B2-44F3-A08A-FFCC0F0033BE}" type="slidenum">
              <a:rPr lang="en-US"/>
              <a:pPr/>
              <a:t>3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33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000289-14FD-4299-8059-D8F5299002FF}" type="slidenum">
              <a:rPr lang="en-US"/>
              <a:pPr/>
              <a:t>5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43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DA7D84-43FE-4788-A5B8-9845AFB7B9FC}" type="slidenum">
              <a:rPr lang="en-US"/>
              <a:pPr/>
              <a:t>6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83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4E9C3E-9617-4786-BC81-44745843FD9A}" type="slidenum">
              <a:rPr lang="en-US"/>
              <a:pPr/>
              <a:t>7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16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533AA9-D0B0-46CD-AAF6-4E595D2254D0}" type="slidenum">
              <a:rPr lang="en-US"/>
              <a:pPr/>
              <a:t>8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3353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996116-1546-4207-A5DA-D6DC136796E5}" type="slidenum">
              <a:rPr lang="en-US"/>
              <a:pPr/>
              <a:t>9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720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27BF0B-F575-49B2-BED5-4C40E4E6FDEE}" type="slidenum">
              <a:rPr lang="en-US"/>
              <a:pPr/>
              <a:t>10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8745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B301E9-1F6E-4851-8978-6CED9AFB5864}" type="slidenum">
              <a:rPr lang="en-US"/>
              <a:pPr/>
              <a:t>11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424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C451D9-D0B8-4F8A-972D-9BAA072426B2}" type="slidenum">
              <a:rPr lang="en-US"/>
              <a:pPr/>
              <a:t>12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6148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6D0A0F-0663-4506-8660-71179F483F4D}" type="slidenum">
              <a:rPr lang="en-US"/>
              <a:pPr/>
              <a:t>13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697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E3A650-FC3E-4366-8F53-37D22EB41DDF}" type="slidenum">
              <a:rPr lang="en-US"/>
              <a:pPr/>
              <a:t>14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99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F785DC-7864-4F63-94A4-208E607257A0}" type="slidenum">
              <a:rPr lang="en-US"/>
              <a:pPr/>
              <a:t>15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622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D6037F-20BE-405A-847C-2CBD356769F5}" type="slidenum">
              <a:rPr lang="en-US"/>
              <a:pPr/>
              <a:t>16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852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12CF9B-579E-4EC0-943A-6E3375AC42C3}" type="slidenum">
              <a:rPr lang="en-US"/>
              <a:pPr/>
              <a:t>17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088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30666F-CA40-4928-B7AD-24B152EB8FC8}" type="slidenum">
              <a:rPr lang="en-US"/>
              <a:pPr/>
              <a:t>18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702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45425D-01C8-4241-BC5D-9027281D59B0}" type="slidenum">
              <a:rPr lang="en-US"/>
              <a:pPr/>
              <a:t>19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8534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54A9C4-C38F-40EC-A77B-95C35B0A772C}" type="slidenum">
              <a:rPr lang="en-US"/>
              <a:pPr/>
              <a:t>20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974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77772C-6058-4322-B90C-0B98F5AE0DE7}" type="slidenum">
              <a:rPr lang="en-US"/>
              <a:pPr/>
              <a:t>21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034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6A0EAD-18E8-4953-9C05-D09FFBECD957}" type="slidenum">
              <a:rPr lang="en-US"/>
              <a:pPr/>
              <a:t>22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3863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49E383-2E39-4F58-8FC6-67E0F39CA41A}" type="slidenum">
              <a:rPr lang="en-US"/>
              <a:pPr/>
              <a:t>23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8368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920524-EE59-45B9-85F4-55F3FE495737}" type="slidenum">
              <a:rPr lang="en-US"/>
              <a:pPr/>
              <a:t>24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095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0AEB78-798A-40F7-AE9C-6BC25019C300}" type="slidenum">
              <a:rPr lang="en-US"/>
              <a:pPr/>
              <a:t>25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3907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B1B6C0-EC8A-4AEB-995E-81136E7F9139}" type="slidenum">
              <a:rPr lang="en-US"/>
              <a:pPr/>
              <a:t>26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1354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054E75-8C04-4A33-BBD9-7580ACDCBD01}" type="slidenum">
              <a:rPr lang="en-US"/>
              <a:pPr/>
              <a:t>27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5715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0CC40C-E02C-46F2-B292-CAC3135E12C1}" type="slidenum">
              <a:rPr lang="en-US"/>
              <a:pPr/>
              <a:t>28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1791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FCE25B-9A42-4546-A0EB-D5E45B9A7AAC}" type="slidenum">
              <a:rPr lang="en-US"/>
              <a:pPr/>
              <a:t>29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443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0E7786-5766-421A-9B27-E350F6766C34}" type="slidenum">
              <a:rPr lang="en-US"/>
              <a:pPr/>
              <a:t>30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5647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31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57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8F21D1-0947-4BE8-85F5-2F805091A442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D056B-1037-4F1A-AB51-BDC90BE10C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477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 marL="384048" indent="-18288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  <a:defRPr sz="2400"/>
            </a:lvl2pPr>
            <a:lvl3pPr marL="566928" indent="-182880">
              <a:buClr>
                <a:schemeClr val="accent4">
                  <a:lumMod val="50000"/>
                </a:schemeClr>
              </a:buClr>
              <a:buFont typeface="Courier New" panose="02070309020205020404" pitchFamily="49" charset="0"/>
              <a:buChar char="o"/>
              <a:defRPr sz="1800"/>
            </a:lvl3pPr>
            <a:lvl4pPr marL="749808" indent="-182880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  <a:defRPr sz="1800"/>
            </a:lvl4pPr>
            <a:lvl5pPr>
              <a:buClr>
                <a:schemeClr val="accent4">
                  <a:lumMod val="50000"/>
                </a:schemeClr>
              </a:buCl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707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75C9E5-E60D-41E1-B5FF-F57794DBE07E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30180-3420-4B51-A8EC-A49E953376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388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76E7BA-9C1F-4E3F-9FEA-A47A53D9E926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CAE9B-49DE-46AC-985E-866C27A522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88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71E58E-6FE6-4C67-8E33-F71B473A40B1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46146-5CCF-49CC-9F48-89937A95EB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0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AE140C-8AD8-4029-BAC0-A60C056E3CE3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2F353-A6ED-42BD-AC29-AF83FCB83E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6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19ABF-4271-44DF-B9B1-4D89D533FC1E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BB422-FF28-407B-B628-51EC3C9F8F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69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F39EE25-22CA-49B5-BC45-F23CAA1623BC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54893B4-8B02-412F-A482-54FA5BC956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24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09DDD6-8873-436A-A8F4-33BFA3EBE9E7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34622-9A57-4717-9358-41DC38CD90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92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22E8CE-31A0-429C-8897-79B158AB0FAA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2BDA2-34C3-4AB2-A0BE-EEA6B180C9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5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EB370F-7A17-49E2-B236-722C99DEBD79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D87D7-FDDA-4202-B2A0-4E71212A3C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902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77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1"/>
            <a:ext cx="53848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41763"/>
            <a:ext cx="53848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B6AF9-C4C8-419E-8B45-1D032EE5F3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9507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AF391-B285-4392-943C-26483B6B96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0198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21159C-C208-46BD-8791-F273A13995FA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B6D0343-DD33-41EE-B82B-942E48030E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8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69" r:id="rId12"/>
    <p:sldLayoutId id="2147483993" r:id="rId13"/>
    <p:sldLayoutId id="2147483994" r:id="rId14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9.jpe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7" Type="http://schemas.openxmlformats.org/officeDocument/2006/relationships/image" Target="../media/image11.jpeg"/><Relationship Id="rId2" Type="http://schemas.microsoft.com/office/2007/relationships/media" Target="../media/media6.WAV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2" Type="http://schemas.microsoft.com/office/2007/relationships/media" Target="../media/media8.WAV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12.jpe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WAV"/><Relationship Id="rId2" Type="http://schemas.microsoft.com/office/2007/relationships/media" Target="../media/media11.WAV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13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5.jpeg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6.pn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8.jpeg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image" Target="../media/image17.jpe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1.jpeg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6" Type="http://schemas.openxmlformats.org/officeDocument/2006/relationships/image" Target="../media/image6.pn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3.jpeg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6" Type="http://schemas.openxmlformats.org/officeDocument/2006/relationships/image" Target="../media/image22.jpe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6.jpeg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6" Type="http://schemas.openxmlformats.org/officeDocument/2006/relationships/image" Target="../media/image6.png"/><Relationship Id="rId5" Type="http://schemas.openxmlformats.org/officeDocument/2006/relationships/image" Target="../media/image25.jpeg"/><Relationship Id="rId4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.png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6" Type="http://schemas.openxmlformats.org/officeDocument/2006/relationships/image" Target="../media/image28.jpe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jpeg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6" Type="http://schemas.openxmlformats.org/officeDocument/2006/relationships/image" Target="../media/image29.jpe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WAV"/><Relationship Id="rId1" Type="http://schemas.microsoft.com/office/2007/relationships/media" Target="../media/media27.WAV"/><Relationship Id="rId6" Type="http://schemas.openxmlformats.org/officeDocument/2006/relationships/image" Target="../media/image31.jpe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6" Type="http://schemas.openxmlformats.org/officeDocument/2006/relationships/image" Target="../media/image32.jpe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Toxic Rangeland Plants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36157B6-86E5-4CDE-8E6A-4AE9D72908A6}"/>
              </a:ext>
            </a:extLst>
          </p:cNvPr>
          <p:cNvGrpSpPr/>
          <p:nvPr/>
        </p:nvGrpSpPr>
        <p:grpSpPr>
          <a:xfrm>
            <a:off x="1295400" y="457200"/>
            <a:ext cx="2371474" cy="2474019"/>
            <a:chOff x="1295400" y="457200"/>
            <a:chExt cx="2371474" cy="2474019"/>
          </a:xfrm>
        </p:grpSpPr>
        <p:pic>
          <p:nvPicPr>
            <p:cNvPr id="25" name="Picture 2">
              <a:extLst>
                <a:ext uri="{FF2B5EF4-FFF2-40B4-BE49-F238E27FC236}">
                  <a16:creationId xmlns:a16="http://schemas.microsoft.com/office/drawing/2014/main" id="{4632B135-6523-4AFD-83CC-5FD66E0198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457200"/>
              <a:ext cx="2371474" cy="2474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id="{A054FB4F-1E81-4A78-95DB-B14B94A055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5400" y="2700387"/>
              <a:ext cx="696024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J. Peterson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504E6EB-7BC7-43D8-AFE1-F0E9B41284CE}"/>
              </a:ext>
            </a:extLst>
          </p:cNvPr>
          <p:cNvGrpSpPr/>
          <p:nvPr/>
        </p:nvGrpSpPr>
        <p:grpSpPr>
          <a:xfrm>
            <a:off x="6255929" y="459349"/>
            <a:ext cx="1663348" cy="2471573"/>
            <a:chOff x="5035319" y="3020290"/>
            <a:chExt cx="2352618" cy="3153738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8C832709-202D-4FA5-ABA2-9728703858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35319" y="3020290"/>
              <a:ext cx="2352618" cy="3090485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CA088B5-A0A1-4EB2-B83A-929A0B3C4A2E}"/>
                </a:ext>
              </a:extLst>
            </p:cNvPr>
            <p:cNvSpPr txBox="1"/>
            <p:nvPr/>
          </p:nvSpPr>
          <p:spPr>
            <a:xfrm>
              <a:off x="5035319" y="5879485"/>
              <a:ext cx="1685033" cy="2945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Sheri </a:t>
              </a:r>
              <a:r>
                <a:rPr lang="en-US" sz="900" dirty="0" err="1">
                  <a:solidFill>
                    <a:schemeClr val="bg1"/>
                  </a:solidFill>
                </a:rPr>
                <a:t>Hagwood</a:t>
              </a:r>
              <a:r>
                <a:rPr lang="en-US" sz="900" dirty="0">
                  <a:solidFill>
                    <a:schemeClr val="bg1"/>
                  </a:solidFill>
                </a:rPr>
                <a:t> - BLM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427A217-5C29-4EAA-B28D-F45DAEE0E429}"/>
              </a:ext>
            </a:extLst>
          </p:cNvPr>
          <p:cNvGrpSpPr/>
          <p:nvPr/>
        </p:nvGrpSpPr>
        <p:grpSpPr>
          <a:xfrm>
            <a:off x="3826803" y="457200"/>
            <a:ext cx="2269197" cy="2474019"/>
            <a:chOff x="872836" y="3020290"/>
            <a:chExt cx="2547699" cy="3127677"/>
          </a:xfrm>
        </p:grpSpPr>
        <p:pic>
          <p:nvPicPr>
            <p:cNvPr id="32" name="Picture 7">
              <a:extLst>
                <a:ext uri="{FF2B5EF4-FFF2-40B4-BE49-F238E27FC236}">
                  <a16:creationId xmlns:a16="http://schemas.microsoft.com/office/drawing/2014/main" id="{9077391A-25E4-4F68-93C7-D71880ACE5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72836" y="3020290"/>
              <a:ext cx="2547699" cy="3087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262B612-2F38-4D4F-A8C3-A2917E2EDEF2}"/>
                </a:ext>
              </a:extLst>
            </p:cNvPr>
            <p:cNvSpPr txBox="1"/>
            <p:nvPr/>
          </p:nvSpPr>
          <p:spPr>
            <a:xfrm>
              <a:off x="872836" y="5853424"/>
              <a:ext cx="1306399" cy="2945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Launchbuagh</a:t>
              </a:r>
            </a:p>
          </p:txBody>
        </p:sp>
      </p:grp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3E83BDB-D49D-4EBF-880A-EA38C0F42F66}"/>
              </a:ext>
            </a:extLst>
          </p:cNvPr>
          <p:cNvGrpSpPr/>
          <p:nvPr/>
        </p:nvGrpSpPr>
        <p:grpSpPr>
          <a:xfrm>
            <a:off x="8021205" y="457200"/>
            <a:ext cx="1816502" cy="2440787"/>
            <a:chOff x="8021205" y="457200"/>
            <a:chExt cx="1816502" cy="244078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69E7DE1-7CB9-46E6-8049-FED02BDEE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7718455" y="759950"/>
              <a:ext cx="2422002" cy="1816502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0B02BE9-DA1D-4EDE-A43B-75408D31EF61}"/>
                </a:ext>
              </a:extLst>
            </p:cNvPr>
            <p:cNvSpPr txBox="1"/>
            <p:nvPr/>
          </p:nvSpPr>
          <p:spPr>
            <a:xfrm>
              <a:off x="8079206" y="2667155"/>
              <a:ext cx="70564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Rusty Clark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2124459"/>
      </p:ext>
    </p:extLst>
  </p:cSld>
  <p:clrMapOvr>
    <a:masterClrMapping/>
  </p:clrMapOvr>
  <p:transition/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7939BB0-390A-41F3-97EF-CA457DE1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Anti-Quality  &amp; Toxic Agents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/>
              <a:t>1) Compounds Resistant to Digestion</a:t>
            </a:r>
          </a:p>
          <a:p>
            <a:pPr lvl="1" eaLnBrk="1" hangingPunct="1">
              <a:buClr>
                <a:schemeClr val="accent4">
                  <a:lumMod val="50000"/>
                </a:schemeClr>
              </a:buClr>
            </a:pPr>
            <a:r>
              <a:rPr lang="en-US" dirty="0"/>
              <a:t>Lignin, silica, tannins</a:t>
            </a:r>
          </a:p>
          <a:p>
            <a:pPr lvl="1" eaLnBrk="1" hangingPunct="1">
              <a:buClr>
                <a:schemeClr val="accent4">
                  <a:lumMod val="50000"/>
                </a:schemeClr>
              </a:buClr>
            </a:pPr>
            <a:r>
              <a:rPr lang="en-US" dirty="0"/>
              <a:t>Most common defenses in grasses</a:t>
            </a:r>
          </a:p>
          <a:p>
            <a:pPr lvl="1" eaLnBrk="1" hangingPunct="1">
              <a:buClr>
                <a:schemeClr val="accent4">
                  <a:lumMod val="50000"/>
                </a:schemeClr>
              </a:buClr>
            </a:pPr>
            <a:r>
              <a:rPr lang="en-US" dirty="0"/>
              <a:t>Decrease positive feedback (i.e., reduce palatability)</a:t>
            </a:r>
          </a:p>
          <a:p>
            <a:pPr eaLnBrk="1" hangingPunct="1"/>
            <a:r>
              <a:rPr lang="en-US" dirty="0"/>
              <a:t>2) Inhibit Digestion</a:t>
            </a:r>
          </a:p>
          <a:p>
            <a:pPr lvl="1" eaLnBrk="1" hangingPunct="1">
              <a:buClr>
                <a:schemeClr val="accent4">
                  <a:lumMod val="50000"/>
                </a:schemeClr>
              </a:buClr>
            </a:pPr>
            <a:r>
              <a:rPr lang="en-US" dirty="0"/>
              <a:t>Kill rumen microbes</a:t>
            </a:r>
          </a:p>
          <a:p>
            <a:pPr lvl="2" eaLnBrk="1" hangingPunct="1">
              <a:buClr>
                <a:schemeClr val="accent4">
                  <a:lumMod val="50000"/>
                </a:schemeClr>
              </a:buClr>
            </a:pPr>
            <a:r>
              <a:rPr lang="en-US" dirty="0"/>
              <a:t>Like, essential oils in sagebrush or pine</a:t>
            </a:r>
          </a:p>
          <a:p>
            <a:pPr lvl="1" eaLnBrk="1" hangingPunct="1">
              <a:buClr>
                <a:schemeClr val="accent4">
                  <a:lumMod val="50000"/>
                </a:schemeClr>
              </a:buClr>
            </a:pPr>
            <a:r>
              <a:rPr lang="en-US" dirty="0"/>
              <a:t>Bind nutrients making them indigestible</a:t>
            </a:r>
          </a:p>
          <a:p>
            <a:pPr lvl="2" eaLnBrk="1" hangingPunct="1">
              <a:buClr>
                <a:schemeClr val="accent4">
                  <a:lumMod val="50000"/>
                </a:schemeClr>
              </a:buClr>
            </a:pPr>
            <a:r>
              <a:rPr lang="en-US" dirty="0"/>
              <a:t>Like tannins that bind proteins</a:t>
            </a:r>
          </a:p>
          <a:p>
            <a:pPr eaLnBrk="1" hangingPunct="1"/>
            <a:r>
              <a:rPr lang="en-US" dirty="0"/>
              <a:t>3) Compounds that are “Toxic”</a:t>
            </a:r>
          </a:p>
          <a:p>
            <a:pPr lvl="1" eaLnBrk="1" hangingPunct="1">
              <a:buClr>
                <a:schemeClr val="accent4">
                  <a:lumMod val="50000"/>
                </a:schemeClr>
              </a:buClr>
            </a:pPr>
            <a:r>
              <a:rPr lang="en-US" i="1" dirty="0"/>
              <a:t>What is a “Toxic” Plants?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66153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Toxic Plants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Toxic (or Poisonous) Plant Compounds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What is a toxic plant?</a:t>
            </a:r>
          </a:p>
          <a:p>
            <a:pPr marL="688975" lvl="2" indent="-304800" eaLnBrk="1" hangingPunct="1">
              <a:lnSpc>
                <a:spcPct val="90000"/>
              </a:lnSpc>
            </a:pPr>
            <a:r>
              <a:rPr lang="en-US" sz="2400" i="1" dirty="0">
                <a:solidFill>
                  <a:srgbClr val="C00000"/>
                </a:solidFill>
              </a:rPr>
              <a:t>Plant that causes negative digestive or physiological effect.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What effects do toxic plants have?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Death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Birth Defects (called “</a:t>
            </a:r>
            <a:r>
              <a:rPr lang="en-US" dirty="0" err="1"/>
              <a:t>Teratogenic</a:t>
            </a:r>
            <a:r>
              <a:rPr lang="en-US" dirty="0"/>
              <a:t>” effects)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Reproductive Dysfunction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Bloat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Dermatitis and Skin Sores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Neurological Effects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Etc. etc. etc.</a:t>
            </a:r>
          </a:p>
        </p:txBody>
      </p:sp>
      <p:pic>
        <p:nvPicPr>
          <p:cNvPr id="4" name="~PP20.WAV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00166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animals avoid toxic plants? </a:t>
            </a:r>
            <a:br>
              <a:rPr lang="en-US" dirty="0"/>
            </a:br>
            <a:r>
              <a:rPr lang="en-US" sz="3600" dirty="0"/>
              <a:t>    Animals learn based on </a:t>
            </a:r>
            <a:r>
              <a:rPr lang="en-US" sz="3600" b="1" dirty="0"/>
              <a:t>consequences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46276"/>
            <a:ext cx="8229600" cy="4530725"/>
          </a:xfrm>
        </p:spPr>
        <p:txBody>
          <a:bodyPr>
            <a:normAutofit/>
          </a:bodyPr>
          <a:lstStyle/>
          <a:p>
            <a:r>
              <a:rPr lang="en-US" sz="3200" dirty="0"/>
              <a:t>Skin Defense Systems</a:t>
            </a:r>
          </a:p>
          <a:p>
            <a:pPr lvl="1"/>
            <a:r>
              <a:rPr lang="en-US" sz="2800" dirty="0"/>
              <a:t>Causes </a:t>
            </a:r>
            <a:r>
              <a:rPr lang="en-US" sz="2800" b="1" u="sng" dirty="0">
                <a:solidFill>
                  <a:schemeClr val="accent1"/>
                </a:solidFill>
              </a:rPr>
              <a:t>Pain</a:t>
            </a:r>
          </a:p>
          <a:p>
            <a:pPr lvl="1"/>
            <a:endParaRPr lang="en-US" sz="2800" b="1" u="sng" dirty="0">
              <a:solidFill>
                <a:schemeClr val="accent1"/>
              </a:solidFill>
            </a:endParaRPr>
          </a:p>
          <a:p>
            <a:pPr lvl="1">
              <a:buNone/>
            </a:pPr>
            <a:endParaRPr lang="en-US" sz="2800" b="1" u="sng" dirty="0">
              <a:solidFill>
                <a:schemeClr val="accent1"/>
              </a:solidFill>
            </a:endParaRPr>
          </a:p>
          <a:p>
            <a:r>
              <a:rPr lang="en-US" sz="3200" dirty="0"/>
              <a:t>Gut Defense System</a:t>
            </a:r>
          </a:p>
          <a:p>
            <a:pPr lvl="1"/>
            <a:r>
              <a:rPr lang="en-US" sz="2800" dirty="0"/>
              <a:t>Causes </a:t>
            </a:r>
            <a:r>
              <a:rPr lang="en-US" sz="2800" b="1" u="sng" dirty="0">
                <a:solidFill>
                  <a:schemeClr val="accent1"/>
                </a:solidFill>
              </a:rPr>
              <a:t>Nausea</a:t>
            </a:r>
          </a:p>
        </p:txBody>
      </p:sp>
      <p:pic>
        <p:nvPicPr>
          <p:cNvPr id="6" name="~PP256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1582400" y="6477001"/>
            <a:ext cx="304800" cy="3048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9767140-DCCC-4ECB-B41F-B8D04767879C}"/>
              </a:ext>
            </a:extLst>
          </p:cNvPr>
          <p:cNvGrpSpPr/>
          <p:nvPr/>
        </p:nvGrpSpPr>
        <p:grpSpPr>
          <a:xfrm>
            <a:off x="9301010" y="1910397"/>
            <a:ext cx="2205190" cy="2301241"/>
            <a:chOff x="762000" y="3048000"/>
            <a:chExt cx="3276600" cy="3122852"/>
          </a:xfrm>
        </p:grpSpPr>
        <p:pic>
          <p:nvPicPr>
            <p:cNvPr id="8" name="Picture 2" descr="http://www.countryfarm-lifestyles.com/images/brush-goats.jpg">
              <a:extLst>
                <a:ext uri="{FF2B5EF4-FFF2-40B4-BE49-F238E27FC236}">
                  <a16:creationId xmlns:a16="http://schemas.microsoft.com/office/drawing/2014/main" id="{2FA26A4F-110B-435D-99DE-DA4182ADA1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3048000"/>
              <a:ext cx="3276600" cy="3105150"/>
            </a:xfrm>
            <a:prstGeom prst="rect">
              <a:avLst/>
            </a:prstGeom>
            <a:noFill/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281ECB5-5D35-4A59-BAF8-01FDC00D4C2F}"/>
                </a:ext>
              </a:extLst>
            </p:cNvPr>
            <p:cNvSpPr txBox="1"/>
            <p:nvPr/>
          </p:nvSpPr>
          <p:spPr>
            <a:xfrm>
              <a:off x="762000" y="5910125"/>
              <a:ext cx="1141755" cy="260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USDA (Scott Bauer</a:t>
              </a:r>
              <a:r>
                <a:rPr lang="en-US" sz="1050" dirty="0">
                  <a:solidFill>
                    <a:schemeClr val="bg1"/>
                  </a:solidFill>
                </a:rPr>
                <a:t>)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F630629-4D57-45FC-BBA4-8A186DEAE740}"/>
              </a:ext>
            </a:extLst>
          </p:cNvPr>
          <p:cNvGrpSpPr/>
          <p:nvPr/>
        </p:nvGrpSpPr>
        <p:grpSpPr>
          <a:xfrm>
            <a:off x="9277892" y="4307569"/>
            <a:ext cx="2228307" cy="1974150"/>
            <a:chOff x="9132274" y="722592"/>
            <a:chExt cx="2472247" cy="247530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127D834-8550-42C1-90D7-688AD5B44D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839"/>
            <a:stretch/>
          </p:blipFill>
          <p:spPr>
            <a:xfrm flipH="1">
              <a:off x="9132274" y="722592"/>
              <a:ext cx="2472247" cy="247530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E898E3A-5662-4E4A-89DD-DFDD827DB5C3}"/>
                </a:ext>
              </a:extLst>
            </p:cNvPr>
            <p:cNvSpPr txBox="1"/>
            <p:nvPr/>
          </p:nvSpPr>
          <p:spPr>
            <a:xfrm>
              <a:off x="10368397" y="2933304"/>
              <a:ext cx="1219199" cy="23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Sara Edwards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91426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5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036320" y="1737360"/>
            <a:ext cx="10058400" cy="4023360"/>
          </a:xfrm>
        </p:spPr>
        <p:txBody>
          <a:bodyPr/>
          <a:lstStyle/>
          <a:p>
            <a:pPr eaLnBrk="1" hangingPunct="1"/>
            <a:r>
              <a:rPr lang="en-US" sz="3600" dirty="0"/>
              <a:t>Skin Defense System:</a:t>
            </a:r>
          </a:p>
        </p:txBody>
      </p:sp>
      <p:grpSp>
        <p:nvGrpSpPr>
          <p:cNvPr id="8196" name="Group 28"/>
          <p:cNvGrpSpPr>
            <a:grpSpLocks/>
          </p:cNvGrpSpPr>
          <p:nvPr/>
        </p:nvGrpSpPr>
        <p:grpSpPr bwMode="auto">
          <a:xfrm>
            <a:off x="3640772" y="3536947"/>
            <a:ext cx="6615113" cy="587376"/>
            <a:chOff x="466" y="2293"/>
            <a:chExt cx="4167" cy="370"/>
          </a:xfrm>
        </p:grpSpPr>
        <p:sp>
          <p:nvSpPr>
            <p:cNvPr id="8197" name="Rectangle 19"/>
            <p:cNvSpPr>
              <a:spLocks noChangeArrowheads="1"/>
            </p:cNvSpPr>
            <p:nvPr/>
          </p:nvSpPr>
          <p:spPr bwMode="auto">
            <a:xfrm>
              <a:off x="466" y="2293"/>
              <a:ext cx="738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3200"/>
                <a:t>Touch</a:t>
              </a:r>
              <a:endParaRPr lang="en-US" sz="2000">
                <a:solidFill>
                  <a:schemeClr val="hlink"/>
                </a:solidFill>
              </a:endParaRPr>
            </a:p>
          </p:txBody>
        </p:sp>
        <p:sp>
          <p:nvSpPr>
            <p:cNvPr id="8198" name="AutoShape 20"/>
            <p:cNvSpPr>
              <a:spLocks noChangeArrowheads="1"/>
            </p:cNvSpPr>
            <p:nvPr/>
          </p:nvSpPr>
          <p:spPr bwMode="auto">
            <a:xfrm>
              <a:off x="1344" y="2371"/>
              <a:ext cx="883" cy="209"/>
            </a:xfrm>
            <a:prstGeom prst="rightArrow">
              <a:avLst>
                <a:gd name="adj1" fmla="val 50000"/>
                <a:gd name="adj2" fmla="val 211264"/>
              </a:avLst>
            </a:prstGeom>
            <a:solidFill>
              <a:srgbClr val="0099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9" name="Rectangle 21"/>
            <p:cNvSpPr>
              <a:spLocks noChangeArrowheads="1"/>
            </p:cNvSpPr>
            <p:nvPr/>
          </p:nvSpPr>
          <p:spPr bwMode="auto">
            <a:xfrm>
              <a:off x="2271" y="2293"/>
              <a:ext cx="56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3200"/>
                <a:t>Pain</a:t>
              </a:r>
            </a:p>
          </p:txBody>
        </p:sp>
        <p:sp>
          <p:nvSpPr>
            <p:cNvPr id="8200" name="AutoShape 23"/>
            <p:cNvSpPr>
              <a:spLocks noChangeArrowheads="1"/>
            </p:cNvSpPr>
            <p:nvPr/>
          </p:nvSpPr>
          <p:spPr bwMode="auto">
            <a:xfrm rot="10784736" flipH="1">
              <a:off x="2976" y="2372"/>
              <a:ext cx="885" cy="210"/>
            </a:xfrm>
            <a:prstGeom prst="rightArrow">
              <a:avLst>
                <a:gd name="adj1" fmla="val 50000"/>
                <a:gd name="adj2" fmla="val 210734"/>
              </a:avLst>
            </a:prstGeom>
            <a:solidFill>
              <a:srgbClr val="CC99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1" name="Rectangle 27"/>
            <p:cNvSpPr>
              <a:spLocks noChangeArrowheads="1"/>
            </p:cNvSpPr>
            <p:nvPr/>
          </p:nvSpPr>
          <p:spPr bwMode="auto">
            <a:xfrm>
              <a:off x="3924" y="2294"/>
              <a:ext cx="709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3200">
                  <a:solidFill>
                    <a:schemeClr val="hlink"/>
                  </a:solidFill>
                </a:rPr>
                <a:t>Avoid</a:t>
              </a:r>
            </a:p>
          </p:txBody>
        </p:sp>
      </p:grpSp>
      <p:pic>
        <p:nvPicPr>
          <p:cNvPr id="12" name="~PP57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30EB688-F00A-43D4-8E26-EBC190297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Animals Learn Based On </a:t>
            </a:r>
            <a:r>
              <a:rPr lang="en-US" b="1" dirty="0"/>
              <a:t>Consequences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3C506FE-2499-444A-8A41-3A962A4B604E}"/>
              </a:ext>
            </a:extLst>
          </p:cNvPr>
          <p:cNvGrpSpPr/>
          <p:nvPr/>
        </p:nvGrpSpPr>
        <p:grpSpPr>
          <a:xfrm>
            <a:off x="1134496" y="2533660"/>
            <a:ext cx="2284026" cy="2650172"/>
            <a:chOff x="1134496" y="2533660"/>
            <a:chExt cx="2284026" cy="265017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3C16757-7DA6-47DE-9356-E02B937256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95456" y="2533660"/>
              <a:ext cx="2223066" cy="260666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180FDA4-8E21-42F1-867E-BA832395E8AB}"/>
                </a:ext>
              </a:extLst>
            </p:cNvPr>
            <p:cNvSpPr txBox="1"/>
            <p:nvPr/>
          </p:nvSpPr>
          <p:spPr>
            <a:xfrm>
              <a:off x="1134496" y="4953000"/>
              <a:ext cx="1098899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04249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85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823C7C-F2B1-483B-8FF9-A4E1B9DDC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Animals Learn Based on </a:t>
            </a:r>
            <a:r>
              <a:rPr lang="en-US" b="1" dirty="0"/>
              <a:t>Consequences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1371600" y="1845735"/>
            <a:ext cx="9784080" cy="4023360"/>
          </a:xfrm>
        </p:spPr>
        <p:txBody>
          <a:bodyPr/>
          <a:lstStyle/>
          <a:p>
            <a:pPr eaLnBrk="1" hangingPunct="1"/>
            <a:r>
              <a:rPr lang="en-US" sz="3600" dirty="0"/>
              <a:t>Gut Defense System</a:t>
            </a:r>
            <a:r>
              <a:rPr lang="en-US" sz="2600" dirty="0"/>
              <a:t>:</a:t>
            </a:r>
          </a:p>
        </p:txBody>
      </p:sp>
      <p:grpSp>
        <p:nvGrpSpPr>
          <p:cNvPr id="9220" name="Group 10"/>
          <p:cNvGrpSpPr>
            <a:grpSpLocks/>
          </p:cNvGrpSpPr>
          <p:nvPr/>
        </p:nvGrpSpPr>
        <p:grpSpPr bwMode="auto">
          <a:xfrm>
            <a:off x="3111500" y="2722563"/>
            <a:ext cx="7937500" cy="1955800"/>
            <a:chOff x="361" y="1715"/>
            <a:chExt cx="5000" cy="1232"/>
          </a:xfrm>
        </p:grpSpPr>
        <p:sp>
          <p:nvSpPr>
            <p:cNvPr id="9222" name="Rectangle 11"/>
            <p:cNvSpPr>
              <a:spLocks noChangeArrowheads="1"/>
            </p:cNvSpPr>
            <p:nvPr/>
          </p:nvSpPr>
          <p:spPr bwMode="auto">
            <a:xfrm>
              <a:off x="361" y="2009"/>
              <a:ext cx="655" cy="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3200"/>
                <a:t>Eat </a:t>
              </a:r>
            </a:p>
            <a:p>
              <a:pPr algn="ctr" eaLnBrk="0" hangingPunct="0"/>
              <a:r>
                <a:rPr lang="en-US" sz="3200"/>
                <a:t>Plant</a:t>
              </a:r>
              <a:br>
                <a:rPr lang="en-US" sz="3200"/>
              </a:br>
              <a:r>
                <a:rPr lang="en-US" sz="2000">
                  <a:solidFill>
                    <a:schemeClr val="hlink"/>
                  </a:solidFill>
                </a:rPr>
                <a:t>(taste)</a:t>
              </a:r>
            </a:p>
          </p:txBody>
        </p:sp>
        <p:sp>
          <p:nvSpPr>
            <p:cNvPr id="9223" name="AutoShape 12"/>
            <p:cNvSpPr>
              <a:spLocks noChangeArrowheads="1"/>
            </p:cNvSpPr>
            <p:nvPr/>
          </p:nvSpPr>
          <p:spPr bwMode="auto">
            <a:xfrm>
              <a:off x="1076" y="2240"/>
              <a:ext cx="883" cy="209"/>
            </a:xfrm>
            <a:prstGeom prst="rightArrow">
              <a:avLst>
                <a:gd name="adj1" fmla="val 50000"/>
                <a:gd name="adj2" fmla="val 211264"/>
              </a:avLst>
            </a:prstGeom>
            <a:solidFill>
              <a:srgbClr val="0099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" name="Rectangle 13"/>
            <p:cNvSpPr>
              <a:spLocks noChangeArrowheads="1"/>
            </p:cNvSpPr>
            <p:nvPr/>
          </p:nvSpPr>
          <p:spPr bwMode="auto">
            <a:xfrm>
              <a:off x="1997" y="2009"/>
              <a:ext cx="1112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3200"/>
                <a:t>Digestive</a:t>
              </a:r>
            </a:p>
            <a:p>
              <a:pPr algn="ctr" eaLnBrk="0" hangingPunct="0"/>
              <a:r>
                <a:rPr lang="en-US" sz="3200"/>
                <a:t>Feedback</a:t>
              </a:r>
            </a:p>
          </p:txBody>
        </p:sp>
        <p:sp>
          <p:nvSpPr>
            <p:cNvPr id="9225" name="AutoShape 14"/>
            <p:cNvSpPr>
              <a:spLocks noChangeArrowheads="1"/>
            </p:cNvSpPr>
            <p:nvPr/>
          </p:nvSpPr>
          <p:spPr bwMode="auto">
            <a:xfrm rot="-1560000">
              <a:off x="3198" y="2057"/>
              <a:ext cx="885" cy="210"/>
            </a:xfrm>
            <a:prstGeom prst="rightArrow">
              <a:avLst>
                <a:gd name="adj1" fmla="val 50000"/>
                <a:gd name="adj2" fmla="val 210734"/>
              </a:avLst>
            </a:prstGeom>
            <a:solidFill>
              <a:srgbClr val="CC99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" name="AutoShape 15"/>
            <p:cNvSpPr>
              <a:spLocks noChangeArrowheads="1"/>
            </p:cNvSpPr>
            <p:nvPr/>
          </p:nvSpPr>
          <p:spPr bwMode="auto">
            <a:xfrm rot="12360000" flipH="1">
              <a:off x="3158" y="2409"/>
              <a:ext cx="885" cy="210"/>
            </a:xfrm>
            <a:prstGeom prst="rightArrow">
              <a:avLst>
                <a:gd name="adj1" fmla="val 50000"/>
                <a:gd name="adj2" fmla="val 210734"/>
              </a:avLst>
            </a:prstGeom>
            <a:solidFill>
              <a:srgbClr val="CC99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7" name="Rectangle 16"/>
            <p:cNvSpPr>
              <a:spLocks noChangeArrowheads="1"/>
            </p:cNvSpPr>
            <p:nvPr/>
          </p:nvSpPr>
          <p:spPr bwMode="auto">
            <a:xfrm>
              <a:off x="3580" y="1909"/>
              <a:ext cx="30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40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</a:rPr>
                <a:t>+</a:t>
              </a:r>
              <a:endPara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endParaRPr>
            </a:p>
          </p:txBody>
        </p:sp>
        <p:sp>
          <p:nvSpPr>
            <p:cNvPr id="9228" name="Rectangle 17"/>
            <p:cNvSpPr>
              <a:spLocks noChangeArrowheads="1"/>
            </p:cNvSpPr>
            <p:nvPr/>
          </p:nvSpPr>
          <p:spPr bwMode="auto">
            <a:xfrm>
              <a:off x="3591" y="2315"/>
              <a:ext cx="214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rgbClr val="820000"/>
                  </a:solidFill>
                  <a:latin typeface="Times New Roman" pitchFamily="18" charset="0"/>
                </a:rPr>
                <a:t>-</a:t>
              </a:r>
            </a:p>
          </p:txBody>
        </p:sp>
        <p:sp>
          <p:nvSpPr>
            <p:cNvPr id="9229" name="Rectangle 18"/>
            <p:cNvSpPr>
              <a:spLocks noChangeArrowheads="1"/>
            </p:cNvSpPr>
            <p:nvPr/>
          </p:nvSpPr>
          <p:spPr bwMode="auto">
            <a:xfrm>
              <a:off x="4109" y="1715"/>
              <a:ext cx="1252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3200" dirty="0">
                  <a:solidFill>
                    <a:schemeClr val="accent6">
                      <a:lumMod val="50000"/>
                    </a:schemeClr>
                  </a:solidFill>
                </a:rPr>
                <a:t>Preference</a:t>
              </a:r>
            </a:p>
          </p:txBody>
        </p:sp>
        <p:sp>
          <p:nvSpPr>
            <p:cNvPr id="9230" name="Rectangle 19"/>
            <p:cNvSpPr>
              <a:spLocks noChangeArrowheads="1"/>
            </p:cNvSpPr>
            <p:nvPr/>
          </p:nvSpPr>
          <p:spPr bwMode="auto">
            <a:xfrm>
              <a:off x="4178" y="2578"/>
              <a:ext cx="1023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3200" dirty="0">
                  <a:solidFill>
                    <a:srgbClr val="820000"/>
                  </a:solidFill>
                </a:rPr>
                <a:t>Aversion</a:t>
              </a:r>
            </a:p>
          </p:txBody>
        </p:sp>
      </p:grpSp>
      <p:pic>
        <p:nvPicPr>
          <p:cNvPr id="15" name="~PP1529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506200" y="6553200"/>
            <a:ext cx="304800" cy="3048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693E2E1-B84A-4BFA-8122-4C514DADE9B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688" y="2786700"/>
            <a:ext cx="2395801" cy="233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8040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84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2752725" y="3642359"/>
            <a:ext cx="129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Encounter</a:t>
            </a:r>
            <a:br>
              <a:rPr lang="en-US"/>
            </a:br>
            <a:r>
              <a:rPr lang="en-US"/>
              <a:t>New Plant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200525" y="3642359"/>
            <a:ext cx="838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See &amp; Smell</a:t>
            </a:r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5343525" y="3566159"/>
            <a:ext cx="1295400" cy="8382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Eat &amp; Taste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486525" y="1737360"/>
            <a:ext cx="1905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Negative Digestive Feedback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8086725" y="2804159"/>
            <a:ext cx="190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Flavor becomes</a:t>
            </a:r>
            <a:br>
              <a:rPr lang="en-US"/>
            </a:br>
            <a:r>
              <a:rPr lang="en-US"/>
              <a:t>“distasteful”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8315325" y="4709159"/>
            <a:ext cx="190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Encounter Plant</a:t>
            </a:r>
            <a:br>
              <a:rPr lang="en-US"/>
            </a:br>
            <a:r>
              <a:rPr lang="en-US"/>
              <a:t>In Future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6638925" y="5623559"/>
            <a:ext cx="190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CC3300"/>
                </a:solidFill>
              </a:rPr>
              <a:t>Avoidance Behavior</a:t>
            </a: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 rot="2461221" flipV="1">
            <a:off x="5876926" y="2042159"/>
            <a:ext cx="358775" cy="1143000"/>
          </a:xfrm>
          <a:prstGeom prst="curvedRightArrow">
            <a:avLst>
              <a:gd name="adj1" fmla="val 63717"/>
              <a:gd name="adj2" fmla="val 12743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6" name="AutoShape 12"/>
          <p:cNvSpPr>
            <a:spLocks noChangeArrowheads="1"/>
          </p:cNvSpPr>
          <p:nvPr/>
        </p:nvSpPr>
        <p:spPr bwMode="auto">
          <a:xfrm rot="6436894" flipV="1">
            <a:off x="8963133" y="1756399"/>
            <a:ext cx="358775" cy="1143000"/>
          </a:xfrm>
          <a:prstGeom prst="curvedRightArrow">
            <a:avLst>
              <a:gd name="adj1" fmla="val 63717"/>
              <a:gd name="adj2" fmla="val 12743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7" name="AutoShape 13"/>
          <p:cNvSpPr>
            <a:spLocks noChangeArrowheads="1"/>
          </p:cNvSpPr>
          <p:nvPr/>
        </p:nvSpPr>
        <p:spPr bwMode="auto">
          <a:xfrm rot="10718679" flipV="1">
            <a:off x="10040937" y="3513855"/>
            <a:ext cx="358775" cy="1143000"/>
          </a:xfrm>
          <a:prstGeom prst="curvedRightArrow">
            <a:avLst>
              <a:gd name="adj1" fmla="val 63717"/>
              <a:gd name="adj2" fmla="val 12743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8" name="AutoShape 14"/>
          <p:cNvSpPr>
            <a:spLocks noChangeArrowheads="1"/>
          </p:cNvSpPr>
          <p:nvPr/>
        </p:nvSpPr>
        <p:spPr bwMode="auto">
          <a:xfrm rot="15500350" flipV="1">
            <a:off x="8783638" y="5155247"/>
            <a:ext cx="358775" cy="1143000"/>
          </a:xfrm>
          <a:prstGeom prst="curvedRightArrow">
            <a:avLst>
              <a:gd name="adj1" fmla="val 63717"/>
              <a:gd name="adj2" fmla="val 12743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9" name="AutoShape 15"/>
          <p:cNvSpPr>
            <a:spLocks noChangeArrowheads="1"/>
          </p:cNvSpPr>
          <p:nvPr/>
        </p:nvSpPr>
        <p:spPr bwMode="auto">
          <a:xfrm rot="19063240" flipV="1">
            <a:off x="6181726" y="4632959"/>
            <a:ext cx="358775" cy="1143000"/>
          </a:xfrm>
          <a:prstGeom prst="curvedRightArrow">
            <a:avLst>
              <a:gd name="adj1" fmla="val 63717"/>
              <a:gd name="adj2" fmla="val 127434"/>
              <a:gd name="adj3" fmla="val 33333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2098246" y="5214618"/>
            <a:ext cx="3558090" cy="1077218"/>
          </a:xfrm>
          <a:prstGeom prst="rect">
            <a:avLst/>
          </a:prstGeom>
          <a:solidFill>
            <a:srgbClr val="FFFFCC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008000"/>
                </a:solidFill>
              </a:rPr>
              <a:t>Factors that could lead to consumption</a:t>
            </a:r>
            <a:r>
              <a:rPr lang="en-US" sz="1600">
                <a:solidFill>
                  <a:srgbClr val="008000"/>
                </a:solidFill>
              </a:rPr>
              <a:t>:</a:t>
            </a:r>
          </a:p>
          <a:p>
            <a:pPr>
              <a:buFontTx/>
              <a:buChar char="•"/>
            </a:pPr>
            <a:r>
              <a:rPr lang="en-US" sz="1600">
                <a:solidFill>
                  <a:srgbClr val="008000"/>
                </a:solidFill>
              </a:rPr>
              <a:t> Behavior of peer</a:t>
            </a:r>
          </a:p>
          <a:p>
            <a:pPr>
              <a:buFontTx/>
              <a:buChar char="•"/>
            </a:pPr>
            <a:r>
              <a:rPr lang="en-US" sz="1600">
                <a:solidFill>
                  <a:srgbClr val="008000"/>
                </a:solidFill>
              </a:rPr>
              <a:t> Previous experience with plant</a:t>
            </a:r>
          </a:p>
          <a:p>
            <a:pPr>
              <a:buFontTx/>
              <a:buChar char="•"/>
            </a:pPr>
            <a:r>
              <a:rPr lang="en-US" sz="1600">
                <a:solidFill>
                  <a:srgbClr val="008000"/>
                </a:solidFill>
              </a:rPr>
              <a:t> Natural habit to sample plants</a:t>
            </a:r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 flipV="1">
            <a:off x="5724525" y="5318759"/>
            <a:ext cx="381000" cy="304800"/>
          </a:xfrm>
          <a:prstGeom prst="line">
            <a:avLst/>
          </a:prstGeom>
          <a:noFill/>
          <a:ln w="635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2" name="Line 19"/>
          <p:cNvSpPr>
            <a:spLocks noChangeShapeType="1"/>
          </p:cNvSpPr>
          <p:nvPr/>
        </p:nvSpPr>
        <p:spPr bwMode="auto">
          <a:xfrm>
            <a:off x="3895725" y="3947159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3" name="Line 20"/>
          <p:cNvSpPr>
            <a:spLocks noChangeShapeType="1"/>
          </p:cNvSpPr>
          <p:nvPr/>
        </p:nvSpPr>
        <p:spPr bwMode="auto">
          <a:xfrm>
            <a:off x="4810125" y="3947159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~PP398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155680" y="6418997"/>
            <a:ext cx="304800" cy="3048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B80D540-C750-46BB-9825-049B32CEE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Animals Learn Based on </a:t>
            </a:r>
            <a:r>
              <a:rPr lang="en-US" b="1" dirty="0"/>
              <a:t>Consequences</a:t>
            </a:r>
          </a:p>
        </p:txBody>
      </p:sp>
    </p:spTree>
    <p:extLst>
      <p:ext uri="{BB962C8B-B14F-4D97-AF65-F5344CB8AC3E}">
        <p14:creationId xmlns:p14="http://schemas.microsoft.com/office/powerpoint/2010/main" val="42535374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69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828800"/>
            <a:ext cx="9448800" cy="4023360"/>
          </a:xfrm>
        </p:spPr>
        <p:txBody>
          <a:bodyPr numCol="2">
            <a:normAutofit/>
          </a:bodyPr>
          <a:lstStyle/>
          <a:p>
            <a:pPr defTabSz="904875" eaLnBrk="1" hangingPunct="1">
              <a:lnSpc>
                <a:spcPct val="95000"/>
              </a:lnSpc>
              <a:spcBef>
                <a:spcPct val="30000"/>
              </a:spcBef>
              <a:tabLst>
                <a:tab pos="2743200" algn="l"/>
              </a:tabLst>
            </a:pPr>
            <a:r>
              <a:rPr lang="en-US" dirty="0"/>
              <a:t>Anti-microbial</a:t>
            </a:r>
            <a:br>
              <a:rPr lang="en-US" dirty="0"/>
            </a:br>
            <a:endParaRPr lang="en-US" dirty="0"/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dirty="0"/>
              <a:t>Anti-herbivore </a:t>
            </a:r>
          </a:p>
          <a:p>
            <a:pPr lvl="1"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dirty="0"/>
              <a:t>insects and mammals</a:t>
            </a:r>
            <a:br>
              <a:rPr lang="en-US" dirty="0"/>
            </a:br>
            <a:endParaRPr lang="en-US" dirty="0"/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dirty="0"/>
              <a:t>Anti-plant </a:t>
            </a:r>
          </a:p>
          <a:p>
            <a:pPr lvl="1"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dirty="0"/>
              <a:t>called allelopathy</a:t>
            </a:r>
            <a:br>
              <a:rPr lang="en-US" dirty="0"/>
            </a:br>
            <a:endParaRPr lang="en-US" dirty="0"/>
          </a:p>
          <a:p>
            <a:pPr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dirty="0"/>
              <a:t>To mediate environmental extremes</a:t>
            </a:r>
          </a:p>
          <a:p>
            <a:pPr lvl="1"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dirty="0"/>
              <a:t>UV Radiation</a:t>
            </a:r>
          </a:p>
          <a:p>
            <a:pPr lvl="1"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dirty="0"/>
              <a:t>Low temperature</a:t>
            </a:r>
          </a:p>
          <a:p>
            <a:pPr lvl="1" eaLnBrk="1" hangingPunct="1">
              <a:lnSpc>
                <a:spcPct val="95000"/>
              </a:lnSpc>
              <a:spcBef>
                <a:spcPct val="30000"/>
              </a:spcBef>
            </a:pPr>
            <a:r>
              <a:rPr lang="en-US" dirty="0"/>
              <a:t>Moisture stress</a:t>
            </a:r>
          </a:p>
        </p:txBody>
      </p:sp>
      <p:pic>
        <p:nvPicPr>
          <p:cNvPr id="4" name="~PP1874.WAV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8507FD9-E211-477E-BD2F-5C9AAF916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plants make “toxins”?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B529CDF-939E-471A-A512-6656279C6129}"/>
              </a:ext>
            </a:extLst>
          </p:cNvPr>
          <p:cNvGrpSpPr/>
          <p:nvPr/>
        </p:nvGrpSpPr>
        <p:grpSpPr>
          <a:xfrm>
            <a:off x="9546494" y="3840480"/>
            <a:ext cx="2243012" cy="2146300"/>
            <a:chOff x="1295400" y="457200"/>
            <a:chExt cx="2371474" cy="2474019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E8664628-6C45-4D00-AA11-F09019E635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457200"/>
              <a:ext cx="2371474" cy="2474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15">
              <a:extLst>
                <a:ext uri="{FF2B5EF4-FFF2-40B4-BE49-F238E27FC236}">
                  <a16:creationId xmlns:a16="http://schemas.microsoft.com/office/drawing/2014/main" id="{3AB7E9B5-1B52-4ADF-AFE5-EF75B577B9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5400" y="2700387"/>
              <a:ext cx="696024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J. Peterson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322932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How do plants make toxins?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/>
              <a:t>Often called “Secondary Compounds”</a:t>
            </a:r>
          </a:p>
          <a:p>
            <a:pPr marL="749300" lvl="1" indent="-292100" eaLnBrk="1" hangingPunct="1"/>
            <a:r>
              <a:rPr lang="en-US" sz="2800" b="1" dirty="0">
                <a:solidFill>
                  <a:srgbClr val="C00000"/>
                </a:solidFill>
              </a:rPr>
              <a:t>Primary metabolism </a:t>
            </a:r>
            <a:r>
              <a:rPr lang="en-US" sz="2800" dirty="0"/>
              <a:t>contributes to growth and reproduction</a:t>
            </a:r>
          </a:p>
          <a:p>
            <a:pPr marL="749300" lvl="1" indent="-292100" eaLnBrk="1" hangingPunct="1"/>
            <a:r>
              <a:rPr lang="en-US" sz="2800" b="1" dirty="0">
                <a:solidFill>
                  <a:srgbClr val="C00000"/>
                </a:solidFill>
              </a:rPr>
              <a:t>Secondary metabolism </a:t>
            </a:r>
            <a:r>
              <a:rPr lang="en-US" sz="2800" dirty="0"/>
              <a:t>does </a:t>
            </a:r>
            <a:r>
              <a:rPr lang="en-US" sz="2800" u="sng" dirty="0"/>
              <a:t>not</a:t>
            </a:r>
            <a:r>
              <a:rPr lang="en-US" sz="2800" dirty="0"/>
              <a:t> lead to growth and reproduction… often yielding toxins.</a:t>
            </a:r>
          </a:p>
          <a:p>
            <a:pPr eaLnBrk="1" hangingPunct="1"/>
            <a:endParaRPr lang="en-US" sz="3200" dirty="0"/>
          </a:p>
          <a:p>
            <a:pPr eaLnBrk="1" hangingPunct="1"/>
            <a:r>
              <a:rPr lang="en-US" sz="3200" dirty="0"/>
              <a:t>Excessive primary metabolites (like nitrates) can also be toxic.</a:t>
            </a:r>
          </a:p>
        </p:txBody>
      </p:sp>
      <p:pic>
        <p:nvPicPr>
          <p:cNvPr id="4" name="~PP87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400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1A701D-B576-4E27-9124-1CA011642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1094720" cy="1450757"/>
          </a:xfrm>
        </p:spPr>
        <p:txBody>
          <a:bodyPr/>
          <a:lstStyle/>
          <a:p>
            <a:r>
              <a:rPr lang="en-US" dirty="0"/>
              <a:t>Toxicity Depends On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Plant &amp; Environment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2062162"/>
            <a:ext cx="10058400" cy="4023360"/>
          </a:xfrm>
        </p:spPr>
        <p:txBody>
          <a:bodyPr/>
          <a:lstStyle/>
          <a:p>
            <a:pPr marL="342900" indent="-3429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Phenological stage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(or stage of development like bolting, flowering, etc.)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Ecological site or soil nutrient levels</a:t>
            </a:r>
          </a:p>
          <a:p>
            <a:pPr marL="342900" indent="-3429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Weather</a:t>
            </a:r>
            <a:r>
              <a:rPr lang="en-US" sz="2800" dirty="0"/>
              <a:t>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(e.g., frost or high temperature)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Environmental stress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(e.g., drought)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Plant part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(e.g., leaves may be more toxic than stems or other parts)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4" name="~PP2417.WAV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44909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845734"/>
            <a:ext cx="10058400" cy="4573263"/>
          </a:xfrm>
        </p:spPr>
        <p:txBody>
          <a:bodyPr>
            <a:normAutofit fontScale="92500" lnSpcReduction="20000"/>
          </a:bodyPr>
          <a:lstStyle/>
          <a:p>
            <a:pPr marL="571500" lvl="1" indent="-371475"/>
            <a:r>
              <a:rPr lang="en-US" sz="3600" dirty="0"/>
              <a:t>Amount eaten</a:t>
            </a:r>
          </a:p>
          <a:p>
            <a:pPr marL="749300" lvl="2" indent="-292100"/>
            <a:r>
              <a:rPr lang="en-US" sz="2600" dirty="0"/>
              <a:t>The poison depends on dose”</a:t>
            </a:r>
          </a:p>
          <a:p>
            <a:pPr marL="571500" lvl="1" indent="-371475"/>
            <a:r>
              <a:rPr lang="en-US" sz="3600" dirty="0"/>
              <a:t>Animal species</a:t>
            </a:r>
          </a:p>
          <a:p>
            <a:pPr marL="749300" lvl="2" indent="-292100"/>
            <a:r>
              <a:rPr lang="en-US" sz="2600" dirty="0"/>
              <a:t>Rumen microbes</a:t>
            </a:r>
          </a:p>
          <a:p>
            <a:pPr marL="749300" lvl="2" indent="-292100"/>
            <a:r>
              <a:rPr lang="en-US" sz="2600" dirty="0"/>
              <a:t>Liver activity</a:t>
            </a:r>
          </a:p>
          <a:p>
            <a:pPr marL="749300" lvl="2" indent="-292100"/>
            <a:r>
              <a:rPr lang="en-US" sz="2600" dirty="0"/>
              <a:t>Cellular enzymes</a:t>
            </a:r>
          </a:p>
          <a:p>
            <a:pPr marL="571500" lvl="1" indent="-371475"/>
            <a:r>
              <a:rPr lang="en-US" sz="3600" dirty="0"/>
              <a:t>Other plants in the diet</a:t>
            </a:r>
          </a:p>
          <a:p>
            <a:pPr marL="749300" lvl="2" indent="-292100"/>
            <a:r>
              <a:rPr lang="en-US" sz="2600" dirty="0"/>
              <a:t>Some plants cancel each other out</a:t>
            </a:r>
          </a:p>
          <a:p>
            <a:pPr marL="749300" lvl="2" indent="-292100"/>
            <a:r>
              <a:rPr lang="en-US" sz="2600" dirty="0"/>
              <a:t>Other combinations become more toxic</a:t>
            </a:r>
          </a:p>
          <a:p>
            <a:pPr marL="571500" lvl="1" indent="-371475"/>
            <a:r>
              <a:rPr lang="en-US" sz="3600" dirty="0"/>
              <a:t>Hormonal state</a:t>
            </a:r>
          </a:p>
          <a:p>
            <a:pPr marL="571500" lvl="1" indent="-371475"/>
            <a:r>
              <a:rPr lang="en-US" sz="3600" dirty="0"/>
              <a:t>Body condition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</p:txBody>
      </p:sp>
      <p:pic>
        <p:nvPicPr>
          <p:cNvPr id="67" name="~PP276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582400" y="6418997"/>
            <a:ext cx="304800" cy="3048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9A8FCB1-D0F2-4022-98B7-CC1A171EB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942320" cy="1450757"/>
          </a:xfrm>
        </p:spPr>
        <p:txBody>
          <a:bodyPr/>
          <a:lstStyle/>
          <a:p>
            <a:r>
              <a:rPr lang="en-US" dirty="0"/>
              <a:t>Toxicity Depends On→ Animal Attributes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A2C705A-0445-4D79-8C56-B69A088C7A5B}"/>
              </a:ext>
            </a:extLst>
          </p:cNvPr>
          <p:cNvGrpSpPr/>
          <p:nvPr/>
        </p:nvGrpSpPr>
        <p:grpSpPr>
          <a:xfrm>
            <a:off x="6946900" y="2236678"/>
            <a:ext cx="4635500" cy="3657600"/>
            <a:chOff x="6992620" y="2059632"/>
            <a:chExt cx="4102100" cy="33528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543BC58-4139-4968-B410-75173A93B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32"/>
            <a:stretch/>
          </p:blipFill>
          <p:spPr>
            <a:xfrm>
              <a:off x="6992620" y="2059632"/>
              <a:ext cx="4102100" cy="33528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87F820F-05E6-4316-ABA7-FE67E9F58FEF}"/>
                </a:ext>
              </a:extLst>
            </p:cNvPr>
            <p:cNvSpPr txBox="1"/>
            <p:nvPr/>
          </p:nvSpPr>
          <p:spPr>
            <a:xfrm>
              <a:off x="9816806" y="5181600"/>
              <a:ext cx="127791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USDA-ARS(Scott Bauer)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4735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659" fill="hold"/>
                                        <p:tgtEl>
                                          <p:spTgt spid="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Toxic Agents in Plants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97280" y="2062162"/>
            <a:ext cx="10058400" cy="4023360"/>
          </a:xfrm>
        </p:spPr>
        <p:txBody>
          <a:bodyPr>
            <a:normAutofit/>
          </a:bodyPr>
          <a:lstStyle/>
          <a:p>
            <a:pPr marL="571500" lvl="1" indent="-371475">
              <a:lnSpc>
                <a:spcPct val="80000"/>
              </a:lnSpc>
            </a:pPr>
            <a:r>
              <a:rPr lang="en-US" sz="3300" dirty="0"/>
              <a:t>Alkaloids</a:t>
            </a:r>
          </a:p>
          <a:p>
            <a:pPr marL="571500" lvl="1" indent="-371475">
              <a:lnSpc>
                <a:spcPct val="80000"/>
              </a:lnSpc>
            </a:pPr>
            <a:r>
              <a:rPr lang="en-US" sz="3300" dirty="0"/>
              <a:t>Glycosides</a:t>
            </a:r>
          </a:p>
          <a:p>
            <a:pPr marL="571500" lvl="1" indent="-371475">
              <a:lnSpc>
                <a:spcPct val="80000"/>
              </a:lnSpc>
            </a:pPr>
            <a:r>
              <a:rPr lang="en-US" sz="3300" dirty="0"/>
              <a:t>Nitrates</a:t>
            </a:r>
          </a:p>
          <a:p>
            <a:pPr marL="571500" lvl="1" indent="-371475">
              <a:lnSpc>
                <a:spcPct val="80000"/>
              </a:lnSpc>
            </a:pPr>
            <a:r>
              <a:rPr lang="en-US" sz="3300" dirty="0"/>
              <a:t>Soluble Oxalates</a:t>
            </a:r>
          </a:p>
          <a:p>
            <a:pPr marL="571500" lvl="1" indent="-371475">
              <a:lnSpc>
                <a:spcPct val="80000"/>
              </a:lnSpc>
            </a:pPr>
            <a:r>
              <a:rPr lang="en-US" sz="3300" dirty="0"/>
              <a:t>Tannins</a:t>
            </a:r>
          </a:p>
          <a:p>
            <a:pPr marL="571500" lvl="1" indent="-371475">
              <a:lnSpc>
                <a:spcPct val="80000"/>
              </a:lnSpc>
            </a:pPr>
            <a:r>
              <a:rPr lang="en-US" sz="3300" dirty="0"/>
              <a:t>Essential oils (or terpenes)</a:t>
            </a:r>
          </a:p>
          <a:p>
            <a:pPr marL="571500" lvl="1" indent="-371475">
              <a:lnSpc>
                <a:spcPct val="80000"/>
              </a:lnSpc>
            </a:pPr>
            <a:r>
              <a:rPr lang="en-US" sz="3300" dirty="0"/>
              <a:t>Compounds that cause photosensitization</a:t>
            </a:r>
          </a:p>
          <a:p>
            <a:pPr marL="571500" lvl="1" indent="-371475">
              <a:lnSpc>
                <a:spcPct val="80000"/>
              </a:lnSpc>
            </a:pPr>
            <a:r>
              <a:rPr lang="en-US" sz="3300" dirty="0"/>
              <a:t>Plants that cause dermatitis</a:t>
            </a:r>
          </a:p>
        </p:txBody>
      </p:sp>
      <p:pic>
        <p:nvPicPr>
          <p:cNvPr id="4" name="~PP244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222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Alkaloids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905000"/>
            <a:ext cx="10058400" cy="4023360"/>
          </a:xfrm>
        </p:spPr>
        <p:txBody>
          <a:bodyPr>
            <a:normAutofit/>
          </a:bodyPr>
          <a:lstStyle/>
          <a:p>
            <a:pPr marL="571500" lvl="1" indent="-371475">
              <a:lnSpc>
                <a:spcPct val="80000"/>
              </a:lnSpc>
              <a:spcAft>
                <a:spcPts val="0"/>
              </a:spcAft>
            </a:pPr>
            <a:r>
              <a:rPr lang="en-US" sz="3300" dirty="0"/>
              <a:t>Most powerful of toxic plant substances </a:t>
            </a:r>
          </a:p>
          <a:p>
            <a:pPr marL="749300" lvl="2" indent="-292100">
              <a:lnSpc>
                <a:spcPct val="70000"/>
              </a:lnSpc>
              <a:spcAft>
                <a:spcPts val="1800"/>
              </a:spcAft>
            </a:pPr>
            <a:r>
              <a:rPr lang="en-US" sz="2400" dirty="0"/>
              <a:t>caffeine, morphine, codeine, heroine, cocaine</a:t>
            </a:r>
          </a:p>
          <a:p>
            <a:pPr marL="566420" lvl="1" indent="-292100">
              <a:lnSpc>
                <a:spcPct val="70000"/>
              </a:lnSpc>
              <a:spcAft>
                <a:spcPts val="1800"/>
              </a:spcAft>
            </a:pPr>
            <a:r>
              <a:rPr lang="en-US" sz="3300" dirty="0"/>
              <a:t>Often toxic in small quantities</a:t>
            </a:r>
            <a:endParaRPr lang="en-US" dirty="0"/>
          </a:p>
          <a:p>
            <a:pPr marL="566420" lvl="1" indent="-292100">
              <a:lnSpc>
                <a:spcPct val="70000"/>
              </a:lnSpc>
              <a:spcAft>
                <a:spcPts val="1800"/>
              </a:spcAft>
            </a:pPr>
            <a:r>
              <a:rPr lang="en-US" sz="3300" dirty="0"/>
              <a:t>Remain toxic as plant matures or freezes</a:t>
            </a:r>
          </a:p>
          <a:p>
            <a:pPr marL="566420" lvl="1" indent="-292100">
              <a:lnSpc>
                <a:spcPct val="70000"/>
              </a:lnSpc>
              <a:spcAft>
                <a:spcPts val="0"/>
              </a:spcAft>
            </a:pPr>
            <a:r>
              <a:rPr lang="en-US" sz="3300" dirty="0"/>
              <a:t>Causes nervous disorders</a:t>
            </a:r>
          </a:p>
          <a:p>
            <a:pPr marL="749300" lvl="2" indent="-292100">
              <a:lnSpc>
                <a:spcPct val="70000"/>
              </a:lnSpc>
              <a:spcAft>
                <a:spcPts val="1800"/>
              </a:spcAft>
            </a:pPr>
            <a:r>
              <a:rPr lang="en-US" sz="2400" dirty="0"/>
              <a:t>Negative reinforcement in skin-defense system (cause pain or sensitivity)</a:t>
            </a:r>
          </a:p>
          <a:p>
            <a:pPr marL="566420" lvl="1" indent="-292100">
              <a:lnSpc>
                <a:spcPct val="70000"/>
              </a:lnSpc>
              <a:spcAft>
                <a:spcPts val="1200"/>
              </a:spcAft>
            </a:pPr>
            <a:r>
              <a:rPr lang="en-US" sz="3300" dirty="0"/>
              <a:t>Often don’t make animals sick so they eat a lot of plants containing alkaloids</a:t>
            </a:r>
          </a:p>
        </p:txBody>
      </p:sp>
      <p:pic>
        <p:nvPicPr>
          <p:cNvPr id="4" name="~PP1197.WAV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52562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FBACCEB-7168-4C66-808F-70271F8A8092}"/>
              </a:ext>
            </a:extLst>
          </p:cNvPr>
          <p:cNvGrpSpPr/>
          <p:nvPr/>
        </p:nvGrpSpPr>
        <p:grpSpPr>
          <a:xfrm>
            <a:off x="7459890" y="1981200"/>
            <a:ext cx="2371474" cy="2474019"/>
            <a:chOff x="1295400" y="457200"/>
            <a:chExt cx="2371474" cy="2474019"/>
          </a:xfrm>
        </p:grpSpPr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A7D035B5-E669-4231-B223-2447CD971D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457200"/>
              <a:ext cx="2371474" cy="2474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15">
              <a:extLst>
                <a:ext uri="{FF2B5EF4-FFF2-40B4-BE49-F238E27FC236}">
                  <a16:creationId xmlns:a16="http://schemas.microsoft.com/office/drawing/2014/main" id="{CDB45A0A-A9A8-4A48-B121-33C82C3F80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5400" y="2700387"/>
              <a:ext cx="696024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J. Peterson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792D939-C479-4332-B8E8-212BCA0FCCCC}"/>
              </a:ext>
            </a:extLst>
          </p:cNvPr>
          <p:cNvGrpSpPr/>
          <p:nvPr/>
        </p:nvGrpSpPr>
        <p:grpSpPr>
          <a:xfrm>
            <a:off x="8682973" y="4339803"/>
            <a:ext cx="1976745" cy="2422002"/>
            <a:chOff x="6972868" y="3695130"/>
            <a:chExt cx="2319487" cy="301825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BE3263F-2D51-4287-91CD-5ED9AF6FD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72868" y="3695130"/>
              <a:ext cx="2263695" cy="301825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B7968DA-0A3C-4242-998C-9E7E31ED5417}"/>
                </a:ext>
              </a:extLst>
            </p:cNvPr>
            <p:cNvSpPr txBox="1"/>
            <p:nvPr/>
          </p:nvSpPr>
          <p:spPr>
            <a:xfrm>
              <a:off x="8368704" y="6482557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Plants that contain </a:t>
            </a:r>
            <a:r>
              <a:rPr lang="en-US" b="1" dirty="0"/>
              <a:t>Alkaloids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219196" y="1879600"/>
            <a:ext cx="5410202" cy="4530725"/>
          </a:xfrm>
        </p:spPr>
        <p:txBody>
          <a:bodyPr/>
          <a:lstStyle/>
          <a:p>
            <a:pPr marL="228600" indent="-228600" eaLnBrk="1" hangingPunct="1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Lupines </a:t>
            </a:r>
            <a:r>
              <a:rPr lang="en-US" sz="1600" dirty="0"/>
              <a:t>(</a:t>
            </a:r>
            <a:r>
              <a:rPr lang="en-US" sz="1600" i="1" dirty="0" err="1"/>
              <a:t>Lupinus</a:t>
            </a:r>
            <a:r>
              <a:rPr lang="en-US" sz="1600" i="1" dirty="0"/>
              <a:t>)</a:t>
            </a:r>
            <a:endParaRPr lang="en-US" sz="1600" dirty="0"/>
          </a:p>
          <a:p>
            <a:pPr marL="228600" indent="-228600" eaLnBrk="1" hangingPunct="1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Locoweeds </a:t>
            </a:r>
            <a:r>
              <a:rPr lang="en-US" sz="1600" dirty="0"/>
              <a:t>(</a:t>
            </a:r>
            <a:r>
              <a:rPr lang="en-US" sz="1600" i="1" dirty="0" err="1"/>
              <a:t>Oxytropis</a:t>
            </a:r>
            <a:r>
              <a:rPr lang="en-US" sz="1600" i="1" dirty="0"/>
              <a:t> and </a:t>
            </a:r>
            <a:r>
              <a:rPr lang="en-US" sz="1600" i="1" dirty="0" err="1"/>
              <a:t>Astragalus</a:t>
            </a:r>
            <a:r>
              <a:rPr lang="en-US" sz="1600" i="1" dirty="0"/>
              <a:t>)</a:t>
            </a:r>
          </a:p>
          <a:p>
            <a:pPr marL="228600" indent="-228600" eaLnBrk="1" hangingPunct="1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Larkspurs </a:t>
            </a:r>
            <a:r>
              <a:rPr lang="en-US" sz="1600" dirty="0"/>
              <a:t>(</a:t>
            </a:r>
            <a:r>
              <a:rPr lang="en-US" sz="1600" i="1" dirty="0"/>
              <a:t>Delphinium</a:t>
            </a:r>
            <a:r>
              <a:rPr lang="en-US" sz="1600" dirty="0"/>
              <a:t>)</a:t>
            </a:r>
          </a:p>
          <a:p>
            <a:pPr lvl="1" eaLnBrk="1" hangingPunct="1">
              <a:buClr>
                <a:schemeClr val="accent4">
                  <a:lumMod val="50000"/>
                </a:schemeClr>
              </a:buClr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</a:rPr>
              <a:t>Tall larkspur causes more livestock deaths than any other toxic plants</a:t>
            </a:r>
          </a:p>
          <a:p>
            <a:pPr marL="228600" indent="-228600" eaLnBrk="1" hangingPunct="1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Bitterweed </a:t>
            </a:r>
            <a:r>
              <a:rPr lang="en-US" sz="1600" dirty="0"/>
              <a:t>(</a:t>
            </a:r>
            <a:r>
              <a:rPr lang="en-US" sz="1600" i="1" dirty="0" err="1"/>
              <a:t>Hymenoxys</a:t>
            </a:r>
            <a:r>
              <a:rPr lang="en-US" sz="1600" i="1" dirty="0"/>
              <a:t> </a:t>
            </a:r>
            <a:r>
              <a:rPr lang="en-US" sz="1600" i="1" dirty="0" err="1"/>
              <a:t>odorata</a:t>
            </a:r>
            <a:r>
              <a:rPr lang="en-US" sz="1600" dirty="0"/>
              <a:t>)</a:t>
            </a:r>
          </a:p>
          <a:p>
            <a:pPr marL="228600" indent="-2286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Poison hemlock (</a:t>
            </a:r>
            <a:r>
              <a:rPr lang="en-US" sz="1600" i="1" dirty="0"/>
              <a:t>Conium </a:t>
            </a:r>
            <a:r>
              <a:rPr lang="en-US" sz="1600" i="1" dirty="0" err="1"/>
              <a:t>maculatum</a:t>
            </a:r>
            <a:r>
              <a:rPr lang="en-US" sz="1600" i="1" dirty="0"/>
              <a:t>) </a:t>
            </a:r>
            <a:r>
              <a:rPr lang="en-US" sz="2800" dirty="0"/>
              <a:t>and Water hemlock </a:t>
            </a:r>
            <a:r>
              <a:rPr lang="en-US" sz="1600" dirty="0"/>
              <a:t>(</a:t>
            </a:r>
            <a:r>
              <a:rPr lang="en-US" sz="1600" i="1" dirty="0" err="1"/>
              <a:t>Cicuta</a:t>
            </a:r>
            <a:r>
              <a:rPr lang="en-US" sz="1600" i="1" dirty="0"/>
              <a:t> </a:t>
            </a:r>
            <a:r>
              <a:rPr lang="en-US" sz="1600" i="1" dirty="0" err="1"/>
              <a:t>douglasii</a:t>
            </a:r>
            <a:r>
              <a:rPr lang="en-US" sz="1600" dirty="0"/>
              <a:t>)</a:t>
            </a:r>
          </a:p>
        </p:txBody>
      </p:sp>
      <p:pic>
        <p:nvPicPr>
          <p:cNvPr id="8" name="~PP3753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11652078" y="6545997"/>
            <a:ext cx="304800" cy="3048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7F48F9C-8FA4-4392-82B6-6F6AD1DD1AD0}"/>
              </a:ext>
            </a:extLst>
          </p:cNvPr>
          <p:cNvGrpSpPr/>
          <p:nvPr/>
        </p:nvGrpSpPr>
        <p:grpSpPr>
          <a:xfrm>
            <a:off x="10007223" y="2438400"/>
            <a:ext cx="1663348" cy="2436654"/>
            <a:chOff x="5035319" y="3008006"/>
            <a:chExt cx="2352618" cy="310918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E0969BB-8DE6-4C3C-9B5C-4AC26C4A64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35319" y="3008006"/>
              <a:ext cx="2352618" cy="309048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C148719-FCDF-41D0-B5A4-5C877EBC4192}"/>
                </a:ext>
              </a:extLst>
            </p:cNvPr>
            <p:cNvSpPr txBox="1"/>
            <p:nvPr/>
          </p:nvSpPr>
          <p:spPr>
            <a:xfrm>
              <a:off x="5702904" y="5822644"/>
              <a:ext cx="1685033" cy="2945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Sheri </a:t>
              </a:r>
              <a:r>
                <a:rPr lang="en-US" sz="900" dirty="0" err="1">
                  <a:solidFill>
                    <a:schemeClr val="bg1"/>
                  </a:solidFill>
                </a:rPr>
                <a:t>Hagwood</a:t>
              </a:r>
              <a:r>
                <a:rPr lang="en-US" sz="900" dirty="0">
                  <a:solidFill>
                    <a:schemeClr val="bg1"/>
                  </a:solidFill>
                </a:rPr>
                <a:t> - BLM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07571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00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Glycosides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Naturally occurring compounds found in many rangeland plants and forages</a:t>
            </a:r>
          </a:p>
          <a:p>
            <a:pPr marL="228600" indent="-2286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Block oxygen transport and release in blood</a:t>
            </a:r>
          </a:p>
          <a:p>
            <a:pPr marL="228600" indent="-2286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Can be highly toxic even causing death</a:t>
            </a:r>
          </a:p>
          <a:p>
            <a:pPr marL="228600" indent="-2286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Don’t usually provide a negative post digestive feedback </a:t>
            </a:r>
          </a:p>
          <a:p>
            <a:pPr marL="228600" indent="-2286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Highly variable in time and space - Careful management to prevent high ingestion levels </a:t>
            </a:r>
          </a:p>
        </p:txBody>
      </p:sp>
      <p:pic>
        <p:nvPicPr>
          <p:cNvPr id="4" name="~PP2963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0134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E0181A2-BA56-44A5-A333-1F6F43762EDF}"/>
              </a:ext>
            </a:extLst>
          </p:cNvPr>
          <p:cNvGrpSpPr/>
          <p:nvPr/>
        </p:nvGrpSpPr>
        <p:grpSpPr>
          <a:xfrm>
            <a:off x="9227753" y="982108"/>
            <a:ext cx="2782961" cy="2051531"/>
            <a:chOff x="9235801" y="4510406"/>
            <a:chExt cx="2782961" cy="205153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BF33F23-749A-44FE-BE7E-77C82E18DC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5801" y="4510406"/>
              <a:ext cx="2768600" cy="2051531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46454C2-A425-4FF1-945E-2D02BBB8DB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00535" y="6331105"/>
              <a:ext cx="1018227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agriculture.ks.gov</a:t>
              </a:r>
            </a:p>
          </p:txBody>
        </p:sp>
      </p:grp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71600" y="1833561"/>
            <a:ext cx="7162800" cy="4576764"/>
          </a:xfrm>
        </p:spPr>
        <p:txBody>
          <a:bodyPr>
            <a:normAutofit/>
          </a:bodyPr>
          <a:lstStyle/>
          <a:p>
            <a:pPr marL="228600" indent="-22860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Johnson grass </a:t>
            </a:r>
            <a:r>
              <a:rPr lang="en-US" dirty="0"/>
              <a:t>(</a:t>
            </a:r>
            <a:r>
              <a:rPr lang="en-US" i="1" dirty="0" err="1"/>
              <a:t>Sorgham</a:t>
            </a:r>
            <a:r>
              <a:rPr lang="en-US" i="1" dirty="0"/>
              <a:t> </a:t>
            </a:r>
            <a:r>
              <a:rPr lang="en-US" i="1" dirty="0" err="1"/>
              <a:t>halepense</a:t>
            </a:r>
            <a:r>
              <a:rPr lang="en-US" dirty="0"/>
              <a:t>)</a:t>
            </a:r>
          </a:p>
          <a:p>
            <a:pPr marL="228600" indent="-22860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Choke cherry </a:t>
            </a:r>
            <a:r>
              <a:rPr lang="en-US" dirty="0"/>
              <a:t>(</a:t>
            </a:r>
            <a:r>
              <a:rPr lang="en-US" i="1" dirty="0" err="1"/>
              <a:t>Prunus</a:t>
            </a:r>
            <a:r>
              <a:rPr lang="en-US" i="1" dirty="0"/>
              <a:t> </a:t>
            </a:r>
            <a:r>
              <a:rPr lang="en-US" i="1" dirty="0" err="1"/>
              <a:t>virginiana</a:t>
            </a:r>
            <a:r>
              <a:rPr lang="en-US" dirty="0"/>
              <a:t>)</a:t>
            </a:r>
          </a:p>
          <a:p>
            <a:pPr marL="228600" indent="-22860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Mountain mahogany </a:t>
            </a:r>
            <a:r>
              <a:rPr lang="en-US" dirty="0"/>
              <a:t>(</a:t>
            </a:r>
            <a:r>
              <a:rPr lang="en-US" i="1" dirty="0" err="1"/>
              <a:t>Cercocarpus</a:t>
            </a:r>
            <a:r>
              <a:rPr lang="en-US" i="1" dirty="0"/>
              <a:t> </a:t>
            </a:r>
            <a:r>
              <a:rPr lang="en-US" i="1" dirty="0" err="1"/>
              <a:t>montanus</a:t>
            </a:r>
            <a:r>
              <a:rPr lang="en-US" dirty="0"/>
              <a:t>)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Serviceberry </a:t>
            </a:r>
            <a:r>
              <a:rPr lang="en-US" sz="2100" dirty="0"/>
              <a:t>(</a:t>
            </a:r>
            <a:r>
              <a:rPr lang="en-US" sz="2100" i="1" dirty="0" err="1"/>
              <a:t>Amelanchier</a:t>
            </a:r>
            <a:r>
              <a:rPr lang="en-US" sz="2100" i="1" dirty="0"/>
              <a:t> </a:t>
            </a:r>
            <a:r>
              <a:rPr lang="en-US" sz="2100" i="1" dirty="0" err="1"/>
              <a:t>alnifolia</a:t>
            </a:r>
            <a:r>
              <a:rPr lang="en-US" sz="2100" i="1" dirty="0"/>
              <a:t>)</a:t>
            </a:r>
            <a:endParaRPr lang="en-US" sz="3200" dirty="0"/>
          </a:p>
          <a:p>
            <a:pPr marL="228600" indent="-22860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Bur buttercup </a:t>
            </a:r>
            <a:r>
              <a:rPr lang="en-US" dirty="0"/>
              <a:t>(</a:t>
            </a:r>
            <a:r>
              <a:rPr lang="en-US" i="1" dirty="0"/>
              <a:t>Ranunculus </a:t>
            </a:r>
            <a:r>
              <a:rPr lang="en-US" i="1" dirty="0" err="1"/>
              <a:t>testiculatus</a:t>
            </a:r>
            <a:r>
              <a:rPr lang="en-US" dirty="0"/>
              <a:t>)</a:t>
            </a:r>
          </a:p>
          <a:p>
            <a:pPr marL="228600" indent="-22860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White clover </a:t>
            </a:r>
            <a:r>
              <a:rPr lang="en-US" dirty="0"/>
              <a:t>(</a:t>
            </a:r>
            <a:r>
              <a:rPr lang="en-US" i="1" dirty="0" err="1"/>
              <a:t>Trifolium</a:t>
            </a:r>
            <a:r>
              <a:rPr lang="en-US" i="1" dirty="0"/>
              <a:t> </a:t>
            </a:r>
            <a:r>
              <a:rPr lang="en-US" i="1" dirty="0" err="1"/>
              <a:t>repens</a:t>
            </a:r>
            <a:r>
              <a:rPr lang="en-US" dirty="0"/>
              <a:t>)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600" dirty="0"/>
          </a:p>
        </p:txBody>
      </p:sp>
      <p:pic>
        <p:nvPicPr>
          <p:cNvPr id="6" name="~PP223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0220325" y="6419849"/>
            <a:ext cx="295275" cy="29527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75652A7-2CF4-4B33-86DF-7F881D760DD4}"/>
              </a:ext>
            </a:extLst>
          </p:cNvPr>
          <p:cNvGrpSpPr/>
          <p:nvPr/>
        </p:nvGrpSpPr>
        <p:grpSpPr>
          <a:xfrm>
            <a:off x="8233796" y="2742695"/>
            <a:ext cx="2803909" cy="2108671"/>
            <a:chOff x="9105516" y="1066800"/>
            <a:chExt cx="2803909" cy="210867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752C1D1-306E-4065-842C-30E3B0574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40825" y="1066800"/>
              <a:ext cx="2768600" cy="207645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F8EDD17-42CB-4610-96CC-A5F615F53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5516" y="2944639"/>
              <a:ext cx="923651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3DB3BBA-6B52-48C0-B6FC-3770B4A800FB}"/>
              </a:ext>
            </a:extLst>
          </p:cNvPr>
          <p:cNvGrpSpPr/>
          <p:nvPr/>
        </p:nvGrpSpPr>
        <p:grpSpPr>
          <a:xfrm>
            <a:off x="9157447" y="4500562"/>
            <a:ext cx="2897037" cy="1919287"/>
            <a:chOff x="8380563" y="2800350"/>
            <a:chExt cx="2897037" cy="191928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4B3F9E3-5E9C-4A47-9CFB-D14EF24CB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0563" y="2800350"/>
              <a:ext cx="2897037" cy="1919287"/>
            </a:xfrm>
            <a:prstGeom prst="rect">
              <a:avLst/>
            </a:prstGeom>
          </p:spPr>
        </p:pic>
        <p:sp>
          <p:nvSpPr>
            <p:cNvPr id="14" name="Rectangle 15">
              <a:extLst>
                <a:ext uri="{FF2B5EF4-FFF2-40B4-BE49-F238E27FC236}">
                  <a16:creationId xmlns:a16="http://schemas.microsoft.com/office/drawing/2014/main" id="{052C220E-DA21-4255-9912-872897DE1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8425" y="4488805"/>
              <a:ext cx="954107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Andrey </a:t>
              </a:r>
              <a:r>
                <a:rPr lang="en-US" sz="900" dirty="0" err="1">
                  <a:solidFill>
                    <a:schemeClr val="bg1"/>
                  </a:solidFill>
                </a:rPr>
                <a:t>Zharkikh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Title 16">
            <a:extLst>
              <a:ext uri="{FF2B5EF4-FFF2-40B4-BE49-F238E27FC236}">
                <a16:creationId xmlns:a16="http://schemas.microsoft.com/office/drawing/2014/main" id="{48C1C02D-31C0-40E9-9786-250A4168B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604299"/>
            <a:ext cx="10972800" cy="1139825"/>
          </a:xfrm>
        </p:spPr>
        <p:txBody>
          <a:bodyPr/>
          <a:lstStyle/>
          <a:p>
            <a:r>
              <a:rPr lang="en-US" dirty="0"/>
              <a:t>Plants that contain </a:t>
            </a:r>
            <a:r>
              <a:rPr lang="en-US" b="1" dirty="0"/>
              <a:t>Glycosides</a:t>
            </a:r>
          </a:p>
        </p:txBody>
      </p:sp>
    </p:spTree>
    <p:extLst>
      <p:ext uri="{BB962C8B-B14F-4D97-AF65-F5344CB8AC3E}">
        <p14:creationId xmlns:p14="http://schemas.microsoft.com/office/powerpoint/2010/main" val="38344797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Nitrates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057401"/>
            <a:ext cx="8229600" cy="3886200"/>
          </a:xfrm>
        </p:spPr>
        <p:txBody>
          <a:bodyPr/>
          <a:lstStyle/>
          <a:p>
            <a:pPr eaLnBrk="1" hangingPunct="1"/>
            <a:r>
              <a:rPr lang="en-US" dirty="0"/>
              <a:t>Nitrates accumulate in plants under certain conditions:</a:t>
            </a:r>
          </a:p>
          <a:p>
            <a:pPr lvl="1" eaLnBrk="1" hangingPunct="1"/>
            <a:r>
              <a:rPr lang="en-US" dirty="0"/>
              <a:t>High nitrogen soils</a:t>
            </a:r>
          </a:p>
          <a:p>
            <a:pPr lvl="1" eaLnBrk="1" hangingPunct="1"/>
            <a:r>
              <a:rPr lang="en-US" dirty="0"/>
              <a:t>Drought</a:t>
            </a:r>
          </a:p>
          <a:p>
            <a:pPr lvl="1" eaLnBrk="1" hangingPunct="1"/>
            <a:r>
              <a:rPr lang="en-US" dirty="0"/>
              <a:t>Low light conditions</a:t>
            </a:r>
          </a:p>
          <a:p>
            <a:pPr lvl="1" eaLnBrk="1" hangingPunct="1"/>
            <a:r>
              <a:rPr lang="en-US" dirty="0"/>
              <a:t>Treatments with some herbicides (such as 2,4-D)</a:t>
            </a:r>
          </a:p>
          <a:p>
            <a:pPr eaLnBrk="1" hangingPunct="1"/>
            <a:r>
              <a:rPr lang="en-US" dirty="0"/>
              <a:t>Block ability of blood to carry oxygen</a:t>
            </a:r>
          </a:p>
          <a:p>
            <a:pPr eaLnBrk="1" hangingPunct="1"/>
            <a:r>
              <a:rPr lang="en-US" dirty="0"/>
              <a:t>Doesn’t usually cause illness leading to aversions</a:t>
            </a:r>
          </a:p>
        </p:txBody>
      </p:sp>
      <p:pic>
        <p:nvPicPr>
          <p:cNvPr id="4" name="~PP275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8637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7315" y="596128"/>
            <a:ext cx="10972800" cy="1139825"/>
          </a:xfrm>
        </p:spPr>
        <p:txBody>
          <a:bodyPr/>
          <a:lstStyle/>
          <a:p>
            <a:pPr eaLnBrk="1" hangingPunct="1"/>
            <a:r>
              <a:rPr lang="en-US" dirty="0"/>
              <a:t>Plants that contain </a:t>
            </a:r>
            <a:r>
              <a:rPr lang="en-US" b="1" dirty="0"/>
              <a:t>Nitrates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905000"/>
            <a:ext cx="6508126" cy="5140325"/>
          </a:xfrm>
        </p:spPr>
        <p:txBody>
          <a:bodyPr/>
          <a:lstStyle/>
          <a:p>
            <a:pPr marL="225425" indent="-225425" eaLnBrk="1" hangingPunct="1">
              <a:spcAft>
                <a:spcPts val="18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Russian thistle </a:t>
            </a:r>
            <a:r>
              <a:rPr lang="en-US" dirty="0"/>
              <a:t>(</a:t>
            </a:r>
            <a:r>
              <a:rPr lang="en-US" i="1" dirty="0" err="1"/>
              <a:t>Salsola</a:t>
            </a:r>
            <a:r>
              <a:rPr lang="en-US" i="1" dirty="0"/>
              <a:t> </a:t>
            </a:r>
            <a:r>
              <a:rPr lang="en-US" i="1" dirty="0" err="1"/>
              <a:t>iberica</a:t>
            </a:r>
            <a:r>
              <a:rPr lang="en-US" dirty="0"/>
              <a:t>)</a:t>
            </a:r>
          </a:p>
          <a:p>
            <a:pPr marL="225425" indent="-225425" eaLnBrk="1" hangingPunct="1">
              <a:spcAft>
                <a:spcPts val="18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Silverleaf nightshade </a:t>
            </a:r>
            <a:r>
              <a:rPr lang="en-US" dirty="0"/>
              <a:t>(</a:t>
            </a:r>
            <a:r>
              <a:rPr lang="en-US" i="1" dirty="0"/>
              <a:t>Solanum </a:t>
            </a:r>
            <a:r>
              <a:rPr lang="en-US" i="1" dirty="0" err="1"/>
              <a:t>elaeagnifolium</a:t>
            </a:r>
            <a:r>
              <a:rPr lang="en-US" i="1" dirty="0"/>
              <a:t>)</a:t>
            </a:r>
          </a:p>
          <a:p>
            <a:pPr marL="225425" indent="-225425">
              <a:spcAft>
                <a:spcPts val="18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Kochia </a:t>
            </a:r>
            <a:r>
              <a:rPr lang="en-US" i="1" dirty="0"/>
              <a:t>(Kochia </a:t>
            </a:r>
            <a:r>
              <a:rPr lang="en-US" i="1" dirty="0" err="1"/>
              <a:t>scoparia</a:t>
            </a:r>
            <a:r>
              <a:rPr lang="en-US" dirty="0"/>
              <a:t>)</a:t>
            </a:r>
            <a:r>
              <a:rPr lang="en-US" sz="3200" dirty="0"/>
              <a:t> </a:t>
            </a:r>
          </a:p>
          <a:p>
            <a:pPr marL="225425" indent="-225425">
              <a:spcAft>
                <a:spcPts val="18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Careless weed </a:t>
            </a:r>
            <a:r>
              <a:rPr lang="en-US" dirty="0"/>
              <a:t>(</a:t>
            </a:r>
            <a:r>
              <a:rPr lang="en-US" i="1" dirty="0"/>
              <a:t>Amaranthus </a:t>
            </a:r>
            <a:r>
              <a:rPr lang="en-US" i="1" dirty="0" err="1"/>
              <a:t>retroflexus</a:t>
            </a:r>
            <a:r>
              <a:rPr lang="en-US" dirty="0"/>
              <a:t>)</a:t>
            </a:r>
          </a:p>
          <a:p>
            <a:pPr marL="225425" indent="-225425" eaLnBrk="1" hangingPunct="1">
              <a:spcAft>
                <a:spcPts val="18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en-US" dirty="0"/>
          </a:p>
          <a:p>
            <a:pPr eaLnBrk="1" hangingPunct="1">
              <a:buFont typeface="Wingdings" pitchFamily="2" charset="2"/>
              <a:buNone/>
            </a:pPr>
            <a:endParaRPr lang="en-US" i="1" dirty="0"/>
          </a:p>
        </p:txBody>
      </p:sp>
      <p:pic>
        <p:nvPicPr>
          <p:cNvPr id="6" name="~PP75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38129D5-FEF9-4E21-8D58-91B05DD09BEF}"/>
              </a:ext>
            </a:extLst>
          </p:cNvPr>
          <p:cNvGrpSpPr/>
          <p:nvPr/>
        </p:nvGrpSpPr>
        <p:grpSpPr>
          <a:xfrm>
            <a:off x="9817755" y="1843582"/>
            <a:ext cx="2084638" cy="3124516"/>
            <a:chOff x="9745677" y="1088204"/>
            <a:chExt cx="2084638" cy="312451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EB1278C-49FA-4AD4-9E5F-947206833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45677" y="1088204"/>
              <a:ext cx="2084638" cy="3124516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9E4655E-943A-439E-AD69-86BC5BD55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66111" y="3981888"/>
              <a:ext cx="543739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Ed Ogle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7CD2960C-F98B-4754-855C-829393E1019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6601" y="3592908"/>
            <a:ext cx="3286124" cy="25943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9838FBD-50CD-461D-BE0C-E7EF50E2B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7800" y="5962752"/>
            <a:ext cx="116186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900" dirty="0">
                <a:solidFill>
                  <a:schemeClr val="bg1"/>
                </a:solidFill>
              </a:rPr>
              <a:t>Harry Rose</a:t>
            </a:r>
          </a:p>
        </p:txBody>
      </p:sp>
    </p:spTree>
    <p:extLst>
      <p:ext uri="{BB962C8B-B14F-4D97-AF65-F5344CB8AC3E}">
        <p14:creationId xmlns:p14="http://schemas.microsoft.com/office/powerpoint/2010/main" val="18065963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Soluble </a:t>
            </a:r>
            <a:r>
              <a:rPr lang="en-US" b="1" dirty="0"/>
              <a:t>Oxalates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 Oxalates chelate cations, especially calcium, to form insoluble crystalized salts that damage vessels.</a:t>
            </a:r>
          </a:p>
          <a:p>
            <a:pPr marL="287338" indent="-287338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Mostly toxic to sheep  - Catastrophic Loses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1942 – Wells NV – 160 sheep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1945 – Twin Falls ID – 275 sheep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1945 – Raft River Valley ID – 750 sheep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1945 – Raft River Valley ID – 1620 sheep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1952 – Park Valley UT – 1200 sheep</a:t>
            </a:r>
          </a:p>
          <a:p>
            <a:pPr marL="0" indent="0" eaLnBrk="1" hangingPunct="1">
              <a:buClr>
                <a:schemeClr val="accent4">
                  <a:lumMod val="50000"/>
                </a:schemeClr>
              </a:buClr>
              <a:buNone/>
            </a:pPr>
            <a:r>
              <a:rPr lang="en-US" sz="4000" dirty="0"/>
              <a:t>	</a:t>
            </a:r>
            <a:r>
              <a:rPr lang="en-US" sz="3200" dirty="0"/>
              <a:t>Only occasionally toxic to cattle</a:t>
            </a:r>
          </a:p>
        </p:txBody>
      </p:sp>
      <p:pic>
        <p:nvPicPr>
          <p:cNvPr id="4" name="~PP1107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88755C3-6391-444E-9C3B-5D3FA145C3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0" y="3160515"/>
            <a:ext cx="4337760" cy="29539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0592B8-BBA4-4B13-9065-6ECC2CB696B3}"/>
              </a:ext>
            </a:extLst>
          </p:cNvPr>
          <p:cNvSpPr txBox="1"/>
          <p:nvPr/>
        </p:nvSpPr>
        <p:spPr>
          <a:xfrm>
            <a:off x="7482543" y="6102045"/>
            <a:ext cx="46126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1250 sheep died after over-ingested halogen near Garrison, UT in 1971</a:t>
            </a:r>
          </a:p>
        </p:txBody>
      </p:sp>
    </p:spTree>
    <p:extLst>
      <p:ext uri="{BB962C8B-B14F-4D97-AF65-F5344CB8AC3E}">
        <p14:creationId xmlns:p14="http://schemas.microsoft.com/office/powerpoint/2010/main" val="35612328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7981821C-FD3A-496C-8D43-EF7A0441E4F2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3600" y="3545631"/>
            <a:ext cx="4038601" cy="2821901"/>
          </a:xfrm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56949"/>
            <a:ext cx="10972800" cy="1139825"/>
          </a:xfrm>
        </p:spPr>
        <p:txBody>
          <a:bodyPr/>
          <a:lstStyle/>
          <a:p>
            <a:pPr eaLnBrk="1" hangingPunct="1"/>
            <a:r>
              <a:rPr lang="en-US" dirty="0"/>
              <a:t>Plants that contain </a:t>
            </a:r>
            <a:r>
              <a:rPr lang="en-US" b="1" dirty="0"/>
              <a:t>Oxalates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73159" y="2032000"/>
            <a:ext cx="5553075" cy="4530725"/>
          </a:xfrm>
        </p:spPr>
        <p:txBody>
          <a:bodyPr/>
          <a:lstStyle/>
          <a:p>
            <a:pPr eaLnBrk="1" hangingPunct="1"/>
            <a:r>
              <a:rPr lang="en-US" sz="3200" b="1" dirty="0" err="1"/>
              <a:t>Halogeton</a:t>
            </a:r>
            <a:r>
              <a:rPr lang="en-US" sz="3200" b="1" dirty="0"/>
              <a:t> 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dirty="0"/>
              <a:t>(</a:t>
            </a:r>
            <a:r>
              <a:rPr lang="en-US" i="1" dirty="0" err="1"/>
              <a:t>Halogeton</a:t>
            </a:r>
            <a:r>
              <a:rPr lang="en-US" dirty="0"/>
              <a:t> </a:t>
            </a:r>
            <a:r>
              <a:rPr lang="en-US" i="1" dirty="0" err="1"/>
              <a:t>glomeratus</a:t>
            </a:r>
            <a:r>
              <a:rPr lang="en-US" dirty="0"/>
              <a:t>)</a:t>
            </a:r>
          </a:p>
          <a:p>
            <a:pPr eaLnBrk="1" hangingPunct="1"/>
            <a:endParaRPr lang="en-US" dirty="0"/>
          </a:p>
          <a:p>
            <a:pPr eaLnBrk="1" hangingPunct="1">
              <a:buFont typeface="Wingdings" pitchFamily="2" charset="2"/>
              <a:buNone/>
            </a:pPr>
            <a:endParaRPr lang="en-US" sz="2800" dirty="0"/>
          </a:p>
          <a:p>
            <a:pPr eaLnBrk="1" hangingPunct="1">
              <a:buFont typeface="Wingdings" pitchFamily="2" charset="2"/>
              <a:buNone/>
            </a:pPr>
            <a:endParaRPr lang="en-US" sz="2800" dirty="0"/>
          </a:p>
          <a:p>
            <a:pPr eaLnBrk="1" hangingPunct="1"/>
            <a:r>
              <a:rPr lang="en-US" sz="2800" b="1" dirty="0"/>
              <a:t>Greasewood</a:t>
            </a:r>
            <a:r>
              <a:rPr lang="en-US" sz="2800" dirty="0"/>
              <a:t>  </a:t>
            </a:r>
            <a:br>
              <a:rPr lang="en-US" sz="2800" dirty="0"/>
            </a:br>
            <a:r>
              <a:rPr lang="en-US" dirty="0"/>
              <a:t>(</a:t>
            </a:r>
            <a:r>
              <a:rPr lang="en-US" i="1" dirty="0" err="1"/>
              <a:t>Sarcobatus</a:t>
            </a:r>
            <a:r>
              <a:rPr lang="en-US" i="1" dirty="0"/>
              <a:t> </a:t>
            </a:r>
            <a:r>
              <a:rPr lang="en-US" i="1" dirty="0" err="1"/>
              <a:t>vermiculatus</a:t>
            </a:r>
            <a:r>
              <a:rPr lang="en-US" dirty="0"/>
              <a:t>)</a:t>
            </a:r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6" name="~PP336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E6B841A-3891-4B39-AFB4-C4C63BEBC56A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6616" y="1520321"/>
            <a:ext cx="3312667" cy="2821900"/>
          </a:xfr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6770D8A-058A-468A-94C7-0A33A3CD6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5632" y="4093409"/>
            <a:ext cx="9236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K. Launchbaugh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D5BB1A-DC1C-4D5F-B3F2-7C8A7DF70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6136700"/>
            <a:ext cx="9236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K. Launchbaugh</a:t>
            </a:r>
          </a:p>
        </p:txBody>
      </p:sp>
    </p:spTree>
    <p:extLst>
      <p:ext uri="{BB962C8B-B14F-4D97-AF65-F5344CB8AC3E}">
        <p14:creationId xmlns:p14="http://schemas.microsoft.com/office/powerpoint/2010/main" val="7761158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Tannins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905000"/>
            <a:ext cx="10058400" cy="4023360"/>
          </a:xfrm>
        </p:spPr>
        <p:txBody>
          <a:bodyPr>
            <a:noAutofit/>
          </a:bodyPr>
          <a:lstStyle/>
          <a:p>
            <a:pPr marL="225425" indent="-225425" eaLnBrk="1" hangingPunct="1">
              <a:lnSpc>
                <a:spcPct val="90000"/>
              </a:lnSpc>
              <a:spcAft>
                <a:spcPts val="18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000" dirty="0"/>
              <a:t>Reduce protein digestion</a:t>
            </a:r>
          </a:p>
          <a:p>
            <a:pPr marL="225425" indent="-225425" eaLnBrk="1" hangingPunct="1">
              <a:lnSpc>
                <a:spcPct val="90000"/>
              </a:lnSpc>
              <a:spcAft>
                <a:spcPts val="18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000" dirty="0"/>
              <a:t>Don’t cause nausea leading to aversions accept at very high levels</a:t>
            </a:r>
          </a:p>
          <a:p>
            <a:pPr marL="225425" indent="-225425" eaLnBrk="1" hangingPunct="1">
              <a:lnSpc>
                <a:spcPct val="90000"/>
              </a:lnSpc>
              <a:spcAft>
                <a:spcPts val="18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000" dirty="0"/>
              <a:t>Decrease weight gain because of decreased protein availability</a:t>
            </a:r>
          </a:p>
          <a:p>
            <a:pPr marL="225425" indent="-225425" eaLnBrk="1" hangingPunct="1">
              <a:lnSpc>
                <a:spcPct val="90000"/>
              </a:lnSpc>
              <a:spcAft>
                <a:spcPts val="18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000" dirty="0"/>
              <a:t>Lethal at high quantities – not common but can occur such as does in “oak poisoning”</a:t>
            </a:r>
          </a:p>
        </p:txBody>
      </p:sp>
      <p:pic>
        <p:nvPicPr>
          <p:cNvPr id="4" name="~PP159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259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181100" y="612775"/>
            <a:ext cx="8229600" cy="1139825"/>
          </a:xfrm>
        </p:spPr>
        <p:txBody>
          <a:bodyPr/>
          <a:lstStyle/>
          <a:p>
            <a:pPr eaLnBrk="1" hangingPunct="1"/>
            <a:r>
              <a:rPr lang="en-US"/>
              <a:t>Plants that contain </a:t>
            </a:r>
            <a:r>
              <a:rPr lang="en-US" b="1"/>
              <a:t>Tannins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66900" y="2128818"/>
            <a:ext cx="7543800" cy="5064125"/>
          </a:xfrm>
        </p:spPr>
        <p:txBody>
          <a:bodyPr/>
          <a:lstStyle/>
          <a:p>
            <a:pPr eaLnBrk="1" hangingPunct="1"/>
            <a:r>
              <a:rPr lang="en-US" sz="3200" dirty="0"/>
              <a:t>Most oak-brushes </a:t>
            </a:r>
            <a:br>
              <a:rPr lang="en-US" sz="3200" dirty="0"/>
            </a:br>
            <a:r>
              <a:rPr lang="en-US" dirty="0"/>
              <a:t>(e.g., </a:t>
            </a:r>
            <a:r>
              <a:rPr lang="en-US" i="1" dirty="0"/>
              <a:t>Quercus </a:t>
            </a:r>
            <a:r>
              <a:rPr lang="en-US" i="1" dirty="0" err="1"/>
              <a:t>gambellii</a:t>
            </a:r>
            <a:r>
              <a:rPr lang="en-US" dirty="0"/>
              <a:t>)</a:t>
            </a:r>
          </a:p>
          <a:p>
            <a:pPr eaLnBrk="1" hangingPunct="1"/>
            <a:endParaRPr lang="en-US" sz="2600" dirty="0"/>
          </a:p>
          <a:p>
            <a:pPr eaLnBrk="1" hangingPunct="1"/>
            <a:r>
              <a:rPr lang="en-US" sz="3200" dirty="0" err="1"/>
              <a:t>Blackbrush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dirty="0"/>
              <a:t>(</a:t>
            </a:r>
            <a:r>
              <a:rPr lang="en-US" i="1" dirty="0" err="1"/>
              <a:t>Coleogyne</a:t>
            </a:r>
            <a:r>
              <a:rPr lang="en-US" i="1" dirty="0"/>
              <a:t> </a:t>
            </a:r>
            <a:r>
              <a:rPr lang="en-US" i="1" dirty="0" err="1"/>
              <a:t>ramosissima</a:t>
            </a:r>
            <a:r>
              <a:rPr lang="en-US" dirty="0"/>
              <a:t>)</a:t>
            </a:r>
          </a:p>
          <a:p>
            <a:pPr eaLnBrk="1" hangingPunct="1"/>
            <a:endParaRPr lang="en-US" sz="2600" dirty="0"/>
          </a:p>
          <a:p>
            <a:pPr eaLnBrk="1" hangingPunct="1"/>
            <a:r>
              <a:rPr lang="en-US" sz="3200" dirty="0" err="1"/>
              <a:t>Mulesear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dirty="0"/>
              <a:t>(</a:t>
            </a:r>
            <a:r>
              <a:rPr lang="en-US" i="1" dirty="0" err="1"/>
              <a:t>Wyethia</a:t>
            </a:r>
            <a:r>
              <a:rPr lang="en-US" i="1" dirty="0"/>
              <a:t> </a:t>
            </a:r>
            <a:r>
              <a:rPr lang="en-US" i="1" dirty="0" err="1"/>
              <a:t>amplexicaulis</a:t>
            </a:r>
            <a:r>
              <a:rPr lang="en-US" dirty="0"/>
              <a:t>)</a:t>
            </a:r>
          </a:p>
        </p:txBody>
      </p:sp>
      <p:pic>
        <p:nvPicPr>
          <p:cNvPr id="7" name="~PP241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B01207F-F859-4D81-AA36-2CDB8B119269}"/>
              </a:ext>
            </a:extLst>
          </p:cNvPr>
          <p:cNvGrpSpPr/>
          <p:nvPr/>
        </p:nvGrpSpPr>
        <p:grpSpPr>
          <a:xfrm>
            <a:off x="5847582" y="4510134"/>
            <a:ext cx="2975397" cy="1900191"/>
            <a:chOff x="8229600" y="3543764"/>
            <a:chExt cx="3581400" cy="268605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CD6D8F7-5352-48D1-BD0F-F35C285FF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29600" y="3543764"/>
              <a:ext cx="3581400" cy="268605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994DB42-64FE-402C-97BC-E3EC72DDA103}"/>
                </a:ext>
              </a:extLst>
            </p:cNvPr>
            <p:cNvSpPr txBox="1"/>
            <p:nvPr/>
          </p:nvSpPr>
          <p:spPr>
            <a:xfrm>
              <a:off x="11001163" y="5998982"/>
              <a:ext cx="80983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Miguel Vieira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A3B1F56-8CCF-499A-9539-45A172EEC564}"/>
              </a:ext>
            </a:extLst>
          </p:cNvPr>
          <p:cNvGrpSpPr/>
          <p:nvPr/>
        </p:nvGrpSpPr>
        <p:grpSpPr>
          <a:xfrm>
            <a:off x="7767119" y="3611469"/>
            <a:ext cx="2841351" cy="1693658"/>
            <a:chOff x="6048910" y="2720939"/>
            <a:chExt cx="3493784" cy="233100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FEE300E-C23D-4AF7-BDBC-237C4E031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8910" y="2720939"/>
              <a:ext cx="3493784" cy="233100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8207C5E-5CEA-4D67-984F-319757649542}"/>
                </a:ext>
              </a:extLst>
            </p:cNvPr>
            <p:cNvSpPr txBox="1"/>
            <p:nvPr/>
          </p:nvSpPr>
          <p:spPr>
            <a:xfrm>
              <a:off x="6215567" y="4803937"/>
              <a:ext cx="95410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Andrey </a:t>
              </a:r>
              <a:r>
                <a:rPr lang="en-US" sz="900" dirty="0" err="1">
                  <a:solidFill>
                    <a:schemeClr val="bg1"/>
                  </a:solidFill>
                </a:rPr>
                <a:t>Zharkikh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0C241D6-0A6D-4F4C-AD91-90D9BED7EC09}"/>
              </a:ext>
            </a:extLst>
          </p:cNvPr>
          <p:cNvGrpSpPr/>
          <p:nvPr/>
        </p:nvGrpSpPr>
        <p:grpSpPr>
          <a:xfrm>
            <a:off x="8574055" y="1905000"/>
            <a:ext cx="2855945" cy="1785420"/>
            <a:chOff x="8700795" y="1878565"/>
            <a:chExt cx="2957805" cy="195954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74CFC88-28D0-45C6-B5E8-C165295AD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00795" y="1878565"/>
              <a:ext cx="2957805" cy="1959546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31BC3D4-8AF5-4A70-9E69-5360B5AECF3F}"/>
                </a:ext>
              </a:extLst>
            </p:cNvPr>
            <p:cNvSpPr txBox="1"/>
            <p:nvPr/>
          </p:nvSpPr>
          <p:spPr>
            <a:xfrm>
              <a:off x="10736107" y="3652393"/>
              <a:ext cx="803610" cy="1840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Andrey </a:t>
              </a:r>
              <a:r>
                <a:rPr lang="en-US" sz="900" dirty="0" err="1">
                  <a:solidFill>
                    <a:schemeClr val="bg1"/>
                  </a:solidFill>
                </a:rPr>
                <a:t>Zharkikh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71208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Essential Oils </a:t>
            </a:r>
            <a:r>
              <a:rPr lang="en-US" dirty="0"/>
              <a:t>or </a:t>
            </a:r>
            <a:r>
              <a:rPr lang="en-US" b="1" dirty="0"/>
              <a:t>Terpenes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905000"/>
            <a:ext cx="10058400" cy="4023360"/>
          </a:xfrm>
        </p:spPr>
        <p:txBody>
          <a:bodyPr>
            <a:normAutofit/>
          </a:bodyPr>
          <a:lstStyle/>
          <a:p>
            <a:pPr marL="225425" indent="-225425" eaLnBrk="1" hangingPunct="1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000" dirty="0"/>
              <a:t>Give distinctive odor to plant (an essence)</a:t>
            </a:r>
          </a:p>
          <a:p>
            <a:pPr marL="225425" indent="-225425" eaLnBrk="1" hangingPunct="1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000" dirty="0"/>
              <a:t>Kill rumen microbes (i.e. “pine-sol effect”)</a:t>
            </a:r>
          </a:p>
          <a:p>
            <a:pPr marL="225425" indent="-225425" eaLnBrk="1" hangingPunct="1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000" dirty="0"/>
              <a:t>Can cause illness and nausea</a:t>
            </a:r>
          </a:p>
          <a:p>
            <a:pPr marL="225425" indent="-225425" eaLnBrk="1" hangingPunct="1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000" dirty="0"/>
              <a:t>Decrease weight gain</a:t>
            </a:r>
          </a:p>
          <a:p>
            <a:pPr marL="225425" indent="-225425" eaLnBrk="1" hangingPunct="1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000" dirty="0"/>
              <a:t>Lethal in high quantities</a:t>
            </a:r>
          </a:p>
        </p:txBody>
      </p:sp>
      <p:pic>
        <p:nvPicPr>
          <p:cNvPr id="4" name="~PP366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602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B966150-1634-4317-B1C5-78ECB12E1480}"/>
              </a:ext>
            </a:extLst>
          </p:cNvPr>
          <p:cNvGrpSpPr/>
          <p:nvPr/>
        </p:nvGrpSpPr>
        <p:grpSpPr>
          <a:xfrm>
            <a:off x="10058398" y="3963560"/>
            <a:ext cx="1524001" cy="2362200"/>
            <a:chOff x="10058398" y="3963560"/>
            <a:chExt cx="1524001" cy="23622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F0C7BF9-4C3C-40A1-93E9-B52AE25712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9639299" y="4382659"/>
              <a:ext cx="2362200" cy="1524001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B3B84E0-3BCB-4B96-A4BD-E31D404CA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58398" y="6094928"/>
              <a:ext cx="1333929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J. Peterson</a:t>
              </a:r>
            </a:p>
          </p:txBody>
        </p:sp>
      </p:grp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Plants that contain Essential Oils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879600"/>
            <a:ext cx="4495800" cy="4530725"/>
          </a:xfrm>
        </p:spPr>
        <p:txBody>
          <a:bodyPr/>
          <a:lstStyle/>
          <a:p>
            <a:pPr eaLnBrk="1" hangingPunct="1"/>
            <a:r>
              <a:rPr lang="en-US" sz="3200" dirty="0"/>
              <a:t>Sagebrush</a:t>
            </a:r>
            <a:r>
              <a:rPr lang="en-US" sz="2600" dirty="0"/>
              <a:t> </a:t>
            </a:r>
          </a:p>
          <a:p>
            <a:pPr lvl="1" eaLnBrk="1" hangingPunct="1"/>
            <a:r>
              <a:rPr lang="en-US" sz="2200" dirty="0"/>
              <a:t>(e.g., </a:t>
            </a:r>
            <a:r>
              <a:rPr lang="en-US" sz="2200" i="1" dirty="0"/>
              <a:t>Artemisia </a:t>
            </a:r>
            <a:r>
              <a:rPr lang="en-US" sz="2200" i="1" dirty="0" err="1"/>
              <a:t>tridentata</a:t>
            </a:r>
            <a:r>
              <a:rPr lang="en-US" sz="2200" dirty="0"/>
              <a:t>)</a:t>
            </a:r>
          </a:p>
          <a:p>
            <a:pPr eaLnBrk="1" hangingPunct="1">
              <a:buFont typeface="Wingdings" pitchFamily="2" charset="2"/>
              <a:buNone/>
            </a:pPr>
            <a:endParaRPr lang="en-US" sz="2600" dirty="0"/>
          </a:p>
          <a:p>
            <a:pPr eaLnBrk="1" hangingPunct="1"/>
            <a:r>
              <a:rPr lang="en-US" sz="3200" dirty="0"/>
              <a:t>Juniper </a:t>
            </a:r>
          </a:p>
          <a:p>
            <a:pPr lvl="1" eaLnBrk="1" hangingPunct="1"/>
            <a:r>
              <a:rPr lang="en-US" sz="2200" i="1" dirty="0"/>
              <a:t>(e.g., </a:t>
            </a:r>
            <a:r>
              <a:rPr lang="en-US" sz="2200" i="1" dirty="0" err="1"/>
              <a:t>Juniperus</a:t>
            </a:r>
            <a:r>
              <a:rPr lang="en-US" sz="2200" i="1" dirty="0"/>
              <a:t> </a:t>
            </a:r>
            <a:r>
              <a:rPr lang="en-US" sz="2200" i="1" dirty="0" err="1"/>
              <a:t>occidentalis</a:t>
            </a:r>
            <a:r>
              <a:rPr lang="en-US" sz="2200" dirty="0"/>
              <a:t>)</a:t>
            </a:r>
          </a:p>
          <a:p>
            <a:pPr eaLnBrk="1" hangingPunct="1">
              <a:buFont typeface="Wingdings" pitchFamily="2" charset="2"/>
              <a:buNone/>
            </a:pPr>
            <a:endParaRPr lang="en-US" sz="2600" dirty="0"/>
          </a:p>
          <a:p>
            <a:pPr eaLnBrk="1" hangingPunct="1"/>
            <a:r>
              <a:rPr lang="en-US" sz="3200" dirty="0"/>
              <a:t>Pine</a:t>
            </a:r>
          </a:p>
          <a:p>
            <a:pPr lvl="1" eaLnBrk="1" hangingPunct="1"/>
            <a:r>
              <a:rPr lang="en-US" sz="2200" dirty="0"/>
              <a:t> (e.g., </a:t>
            </a:r>
            <a:r>
              <a:rPr lang="en-US" sz="2200" i="1" dirty="0"/>
              <a:t>Pinus ponderosa</a:t>
            </a:r>
            <a:r>
              <a:rPr lang="en-US" sz="2200" dirty="0"/>
              <a:t>)</a:t>
            </a:r>
          </a:p>
          <a:p>
            <a:pPr eaLnBrk="1" hangingPunct="1"/>
            <a:endParaRPr lang="en-US" sz="2600" dirty="0"/>
          </a:p>
        </p:txBody>
      </p:sp>
      <p:pic>
        <p:nvPicPr>
          <p:cNvPr id="7" name="~PP13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36A3E22-7396-47F9-8027-06A95BC8AF79}"/>
              </a:ext>
            </a:extLst>
          </p:cNvPr>
          <p:cNvGrpSpPr/>
          <p:nvPr/>
        </p:nvGrpSpPr>
        <p:grpSpPr>
          <a:xfrm>
            <a:off x="6553200" y="1879600"/>
            <a:ext cx="2270208" cy="1702656"/>
            <a:chOff x="6553200" y="1879600"/>
            <a:chExt cx="2270208" cy="1702656"/>
          </a:xfrm>
        </p:grpSpPr>
        <p:pic>
          <p:nvPicPr>
            <p:cNvPr id="28676" name="Picture 7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3200" y="1879600"/>
              <a:ext cx="2270208" cy="1702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DAA8B8C-A04E-4D0E-B9B3-C5F571F43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0872" y="3351424"/>
              <a:ext cx="696024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J. Peterson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42EDA08-3629-4453-8A5C-87D3E32583B3}"/>
              </a:ext>
            </a:extLst>
          </p:cNvPr>
          <p:cNvGrpSpPr/>
          <p:nvPr/>
        </p:nvGrpSpPr>
        <p:grpSpPr>
          <a:xfrm>
            <a:off x="8465162" y="3000675"/>
            <a:ext cx="1907563" cy="2087083"/>
            <a:chOff x="8312762" y="2920018"/>
            <a:chExt cx="1907563" cy="2087083"/>
          </a:xfrm>
        </p:grpSpPr>
        <p:pic>
          <p:nvPicPr>
            <p:cNvPr id="28677" name="Picture 9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2762" y="2920018"/>
              <a:ext cx="1907563" cy="2087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C3E9C3F-001F-4889-A1AC-DB6597C81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5958" y="4776269"/>
              <a:ext cx="1333929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J. Peterson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27031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33400"/>
            <a:ext cx="8686800" cy="1139825"/>
          </a:xfrm>
        </p:spPr>
        <p:txBody>
          <a:bodyPr/>
          <a:lstStyle/>
          <a:p>
            <a:pPr eaLnBrk="1" hangingPunct="1"/>
            <a:r>
              <a:rPr lang="en-US" sz="3800"/>
              <a:t>Compounds that cause </a:t>
            </a:r>
            <a:r>
              <a:rPr lang="en-US" sz="3800" b="1"/>
              <a:t>Photosensitization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905000"/>
            <a:ext cx="10058400" cy="4023360"/>
          </a:xfrm>
        </p:spPr>
        <p:txBody>
          <a:bodyPr>
            <a:normAutofit/>
          </a:bodyPr>
          <a:lstStyle/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  <a:tabLst>
                <a:tab pos="225425" algn="l"/>
              </a:tabLst>
            </a:pPr>
            <a:r>
              <a:rPr lang="en-US" sz="3000" dirty="0"/>
              <a:t>Causes swelling of head and ears.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  <a:tabLst>
                <a:tab pos="225425" algn="l"/>
              </a:tabLst>
            </a:pPr>
            <a:r>
              <a:rPr lang="en-US" sz="3000" dirty="0"/>
              <a:t>Sloughing of skin when exposed to sun.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  <a:tabLst>
                <a:tab pos="225425" algn="l"/>
              </a:tabLst>
            </a:pPr>
            <a:r>
              <a:rPr lang="en-US" sz="3000" dirty="0"/>
              <a:t>Prevents liver ability to breakdown certain pigments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  <a:tabLst>
                <a:tab pos="225425" algn="l"/>
              </a:tabLst>
            </a:pPr>
            <a:r>
              <a:rPr lang="en-US" sz="3000" dirty="0"/>
              <a:t>Can cause death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  <a:tabLst>
                <a:tab pos="225425" algn="l"/>
              </a:tabLst>
            </a:pPr>
            <a:r>
              <a:rPr lang="en-US" sz="3000" dirty="0"/>
              <a:t>Does not generally cause illness that could lead to conditioned flavor aversions.</a:t>
            </a:r>
          </a:p>
        </p:txBody>
      </p:sp>
      <p:pic>
        <p:nvPicPr>
          <p:cNvPr id="4" name="~PP177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2295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Plants that cause Photosensitization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09793" y="2438400"/>
            <a:ext cx="4800600" cy="3706005"/>
          </a:xfrm>
        </p:spPr>
        <p:txBody>
          <a:bodyPr/>
          <a:lstStyle/>
          <a:p>
            <a:pPr eaLnBrk="1" hangingPunct="1"/>
            <a:r>
              <a:rPr lang="en-US" sz="3200" dirty="0"/>
              <a:t>St. </a:t>
            </a:r>
            <a:r>
              <a:rPr lang="en-US" sz="3200" dirty="0" err="1"/>
              <a:t>John’swort</a:t>
            </a:r>
            <a:r>
              <a:rPr lang="en-US" sz="2600" dirty="0"/>
              <a:t> </a:t>
            </a:r>
            <a:br>
              <a:rPr lang="en-US" sz="2600" dirty="0"/>
            </a:br>
            <a:r>
              <a:rPr lang="en-US" dirty="0"/>
              <a:t>(</a:t>
            </a:r>
            <a:r>
              <a:rPr lang="en-US" i="1" dirty="0"/>
              <a:t>Hypericum </a:t>
            </a:r>
            <a:r>
              <a:rPr lang="en-US" i="1" dirty="0" err="1"/>
              <a:t>perforatum</a:t>
            </a:r>
            <a:r>
              <a:rPr lang="en-US" dirty="0"/>
              <a:t>)</a:t>
            </a:r>
          </a:p>
          <a:p>
            <a:pPr eaLnBrk="1" hangingPunct="1"/>
            <a:endParaRPr lang="en-US" dirty="0"/>
          </a:p>
          <a:p>
            <a:pPr eaLnBrk="1" hangingPunct="1">
              <a:buFont typeface="Wingdings" pitchFamily="2" charset="2"/>
              <a:buNone/>
            </a:pPr>
            <a:endParaRPr lang="en-US" sz="2600" dirty="0"/>
          </a:p>
          <a:p>
            <a:pPr eaLnBrk="1" hangingPunct="1"/>
            <a:r>
              <a:rPr lang="en-US" sz="3200" dirty="0" err="1"/>
              <a:t>Horsebrush</a:t>
            </a:r>
            <a:r>
              <a:rPr lang="en-US" sz="2600" dirty="0"/>
              <a:t> </a:t>
            </a:r>
            <a:br>
              <a:rPr lang="en-US" sz="2600" dirty="0"/>
            </a:br>
            <a:r>
              <a:rPr lang="en-US" i="1" dirty="0"/>
              <a:t>(Tetradymia </a:t>
            </a:r>
            <a:r>
              <a:rPr lang="en-US" i="1" dirty="0" err="1"/>
              <a:t>canescens</a:t>
            </a:r>
            <a:r>
              <a:rPr lang="en-US" dirty="0"/>
              <a:t>)</a:t>
            </a:r>
          </a:p>
        </p:txBody>
      </p:sp>
      <p:pic>
        <p:nvPicPr>
          <p:cNvPr id="6" name="~PP3525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228368D-6451-4025-935A-01468DAB4352}"/>
              </a:ext>
            </a:extLst>
          </p:cNvPr>
          <p:cNvGrpSpPr/>
          <p:nvPr/>
        </p:nvGrpSpPr>
        <p:grpSpPr>
          <a:xfrm>
            <a:off x="6366036" y="4148136"/>
            <a:ext cx="3282749" cy="2066925"/>
            <a:chOff x="5937451" y="4240029"/>
            <a:chExt cx="3886200" cy="232269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B0A1D64-3542-4311-AD0E-9E45506144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7451" y="4240029"/>
              <a:ext cx="3886200" cy="232269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2D8F7ED-3AB5-4760-8BED-B536389DFE26}"/>
                </a:ext>
              </a:extLst>
            </p:cNvPr>
            <p:cNvSpPr txBox="1"/>
            <p:nvPr/>
          </p:nvSpPr>
          <p:spPr>
            <a:xfrm>
              <a:off x="5997057" y="6315609"/>
              <a:ext cx="775936" cy="1677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Andrey </a:t>
              </a:r>
              <a:r>
                <a:rPr lang="en-US" sz="900" dirty="0" err="1">
                  <a:solidFill>
                    <a:schemeClr val="bg1"/>
                  </a:solidFill>
                </a:rPr>
                <a:t>Zharkikh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EFEC7B0-781E-4699-9175-CEFE2F9CF189}"/>
              </a:ext>
            </a:extLst>
          </p:cNvPr>
          <p:cNvGrpSpPr/>
          <p:nvPr/>
        </p:nvGrpSpPr>
        <p:grpSpPr>
          <a:xfrm>
            <a:off x="8763000" y="1828800"/>
            <a:ext cx="2121302" cy="2667000"/>
            <a:chOff x="8021205" y="457200"/>
            <a:chExt cx="1816502" cy="244078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87CAA0D-C848-40D5-B5A1-88415CD66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7718455" y="759950"/>
              <a:ext cx="2422002" cy="181650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35E8F5B-ECA8-43CA-85F6-611B90DBC146}"/>
                </a:ext>
              </a:extLst>
            </p:cNvPr>
            <p:cNvSpPr txBox="1"/>
            <p:nvPr/>
          </p:nvSpPr>
          <p:spPr>
            <a:xfrm>
              <a:off x="8079206" y="2667155"/>
              <a:ext cx="70564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Rusty Clark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12677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Plants substances causing Dermatitis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Toxins that are poisonous upon contact</a:t>
            </a:r>
          </a:p>
          <a:p>
            <a:pPr eaLnBrk="1" hangingPunct="1">
              <a:buFont typeface="Wingdings" pitchFamily="2" charset="2"/>
              <a:buNone/>
            </a:pPr>
            <a:endParaRPr lang="en-US"/>
          </a:p>
          <a:p>
            <a:pPr eaLnBrk="1" hangingPunct="1"/>
            <a:r>
              <a:rPr lang="en-US"/>
              <a:t>Affect skin defense system</a:t>
            </a:r>
          </a:p>
          <a:p>
            <a:pPr eaLnBrk="1" hangingPunct="1">
              <a:buFont typeface="Wingdings" pitchFamily="2" charset="2"/>
              <a:buNone/>
            </a:pPr>
            <a:endParaRPr lang="en-US"/>
          </a:p>
          <a:p>
            <a:pPr eaLnBrk="1" hangingPunct="1"/>
            <a:r>
              <a:rPr lang="en-US"/>
              <a:t>Rarely lethal but cause production losses</a:t>
            </a:r>
          </a:p>
        </p:txBody>
      </p:sp>
      <p:pic>
        <p:nvPicPr>
          <p:cNvPr id="4" name="~PP3159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808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Plants causing </a:t>
            </a:r>
            <a:r>
              <a:rPr lang="en-US" b="1"/>
              <a:t>Dermatitis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1" y="1841928"/>
            <a:ext cx="4876800" cy="4530725"/>
          </a:xfrm>
        </p:spPr>
        <p:txBody>
          <a:bodyPr/>
          <a:lstStyle/>
          <a:p>
            <a:pPr eaLnBrk="1" hangingPunct="1"/>
            <a:r>
              <a:rPr lang="en-US" dirty="0"/>
              <a:t>Poison ivy </a:t>
            </a:r>
            <a:br>
              <a:rPr lang="en-US" dirty="0"/>
            </a:br>
            <a:r>
              <a:rPr lang="en-US" dirty="0"/>
              <a:t>	(</a:t>
            </a:r>
            <a:r>
              <a:rPr lang="en-US" i="1" dirty="0" err="1"/>
              <a:t>Rhus</a:t>
            </a:r>
            <a:r>
              <a:rPr lang="en-US" i="1" dirty="0"/>
              <a:t> </a:t>
            </a:r>
            <a:r>
              <a:rPr lang="en-US" i="1" dirty="0" err="1"/>
              <a:t>rydbergii</a:t>
            </a:r>
            <a:r>
              <a:rPr lang="en-US" dirty="0"/>
              <a:t> )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Poison sumac </a:t>
            </a:r>
            <a:br>
              <a:rPr lang="en-US" dirty="0"/>
            </a:br>
            <a:r>
              <a:rPr lang="en-US" dirty="0"/>
              <a:t>	(</a:t>
            </a:r>
            <a:r>
              <a:rPr lang="en-US" i="1" dirty="0" err="1"/>
              <a:t>Rhus</a:t>
            </a:r>
            <a:r>
              <a:rPr lang="en-US" i="1" dirty="0"/>
              <a:t> </a:t>
            </a:r>
            <a:r>
              <a:rPr lang="en-US" i="1" dirty="0" err="1"/>
              <a:t>venix</a:t>
            </a:r>
            <a:r>
              <a:rPr lang="en-US" dirty="0"/>
              <a:t>)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Poison oak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dirty="0"/>
              <a:t>		(</a:t>
            </a:r>
            <a:r>
              <a:rPr lang="en-US" i="1" dirty="0" err="1"/>
              <a:t>Toxicodendron</a:t>
            </a:r>
            <a:r>
              <a:rPr lang="en-US" i="1" dirty="0"/>
              <a:t> </a:t>
            </a:r>
            <a:r>
              <a:rPr lang="en-US" i="1" dirty="0" err="1"/>
              <a:t>diversilobum</a:t>
            </a:r>
            <a:r>
              <a:rPr lang="en-US" dirty="0"/>
              <a:t>)</a:t>
            </a:r>
          </a:p>
        </p:txBody>
      </p:sp>
      <p:pic>
        <p:nvPicPr>
          <p:cNvPr id="5" name="~PP735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D467EC3-F6F8-4B63-AC29-3C81951EE2C7}"/>
              </a:ext>
            </a:extLst>
          </p:cNvPr>
          <p:cNvGrpSpPr/>
          <p:nvPr/>
        </p:nvGrpSpPr>
        <p:grpSpPr>
          <a:xfrm>
            <a:off x="7924800" y="1796978"/>
            <a:ext cx="3581400" cy="2378273"/>
            <a:chOff x="7924800" y="1796978"/>
            <a:chExt cx="3581400" cy="237827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2B1E9B0-3DEC-4DB2-9EC1-4475E2411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24800" y="1796978"/>
              <a:ext cx="3581400" cy="2378273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7935A9E-DA9B-4C25-A509-C35A22C3D27B}"/>
                </a:ext>
              </a:extLst>
            </p:cNvPr>
            <p:cNvSpPr txBox="1"/>
            <p:nvPr/>
          </p:nvSpPr>
          <p:spPr>
            <a:xfrm>
              <a:off x="10319657" y="3944419"/>
              <a:ext cx="118654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flickr.com/</a:t>
              </a:r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cygnus921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2A8ADE40-99FB-4BDF-A45E-C376A729ACA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3725" y="4231758"/>
            <a:ext cx="3276600" cy="20939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CD220C9-B82E-4BE2-ACE6-4D6754A5FC4B}"/>
              </a:ext>
            </a:extLst>
          </p:cNvPr>
          <p:cNvSpPr txBox="1"/>
          <p:nvPr/>
        </p:nvSpPr>
        <p:spPr>
          <a:xfrm>
            <a:off x="9236041" y="6094879"/>
            <a:ext cx="9589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Greg Shine, BLM</a:t>
            </a:r>
          </a:p>
        </p:txBody>
      </p:sp>
    </p:spTree>
    <p:extLst>
      <p:ext uri="{BB962C8B-B14F-4D97-AF65-F5344CB8AC3E}">
        <p14:creationId xmlns:p14="http://schemas.microsoft.com/office/powerpoint/2010/main" val="25276952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Preventing Animal Poisoning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42046" y="1879600"/>
            <a:ext cx="10058400" cy="4530725"/>
          </a:xfrm>
        </p:spPr>
        <p:txBody>
          <a:bodyPr/>
          <a:lstStyle/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Provide adequate supply of good forage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Provide salt and minerals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Don’t put hungry animals in pastures with abundant toxic plants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Be careful when introducing animals to new pastures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Be aware of conditions that create toxic plants and where toxic plants are located</a:t>
            </a:r>
          </a:p>
        </p:txBody>
      </p:sp>
      <p:pic>
        <p:nvPicPr>
          <p:cNvPr id="4" name="~PP1963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AD0E72-2D3E-495D-897A-A1CEC49220F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2754" y="4724399"/>
            <a:ext cx="5085080" cy="1543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8ED064-3CE5-4FCA-B0F4-E657742F430F}"/>
              </a:ext>
            </a:extLst>
          </p:cNvPr>
          <p:cNvSpPr txBox="1"/>
          <p:nvPr/>
        </p:nvSpPr>
        <p:spPr>
          <a:xfrm>
            <a:off x="10525125" y="6074236"/>
            <a:ext cx="8418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Connor White</a:t>
            </a:r>
          </a:p>
        </p:txBody>
      </p:sp>
    </p:spTree>
    <p:extLst>
      <p:ext uri="{BB962C8B-B14F-4D97-AF65-F5344CB8AC3E}">
        <p14:creationId xmlns:p14="http://schemas.microsoft.com/office/powerpoint/2010/main" val="26030167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Preventing Animal Poisoning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Consider removing animals from pastures that have been treated with herbicides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Graze pastures in seasons when poisonous plants are least toxic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Prevent introducing toxic plants or try to control toxic plants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Use the correct animal species</a:t>
            </a:r>
          </a:p>
        </p:txBody>
      </p:sp>
      <p:pic>
        <p:nvPicPr>
          <p:cNvPr id="4" name="~PP126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FEBD2A6-B161-416A-9E46-35580BF062B0}"/>
              </a:ext>
            </a:extLst>
          </p:cNvPr>
          <p:cNvGrpSpPr/>
          <p:nvPr/>
        </p:nvGrpSpPr>
        <p:grpSpPr>
          <a:xfrm>
            <a:off x="3352800" y="4615710"/>
            <a:ext cx="8229600" cy="1524000"/>
            <a:chOff x="3352800" y="4615710"/>
            <a:chExt cx="8229600" cy="1524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7A42C90-67D7-48BF-8036-515148B8CE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52800" y="4615710"/>
              <a:ext cx="8229600" cy="1524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EA878E8-86FD-4833-899A-7A2830C65ED6}"/>
                </a:ext>
              </a:extLst>
            </p:cNvPr>
            <p:cNvSpPr txBox="1"/>
            <p:nvPr/>
          </p:nvSpPr>
          <p:spPr>
            <a:xfrm>
              <a:off x="10525125" y="5857964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87202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Toxic Rangeland Plants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36157B6-86E5-4CDE-8E6A-4AE9D72908A6}"/>
              </a:ext>
            </a:extLst>
          </p:cNvPr>
          <p:cNvGrpSpPr/>
          <p:nvPr/>
        </p:nvGrpSpPr>
        <p:grpSpPr>
          <a:xfrm>
            <a:off x="1295400" y="457200"/>
            <a:ext cx="2371474" cy="2474019"/>
            <a:chOff x="1295400" y="457200"/>
            <a:chExt cx="2371474" cy="2474019"/>
          </a:xfrm>
        </p:grpSpPr>
        <p:pic>
          <p:nvPicPr>
            <p:cNvPr id="25" name="Picture 2">
              <a:extLst>
                <a:ext uri="{FF2B5EF4-FFF2-40B4-BE49-F238E27FC236}">
                  <a16:creationId xmlns:a16="http://schemas.microsoft.com/office/drawing/2014/main" id="{4632B135-6523-4AFD-83CC-5FD66E0198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457200"/>
              <a:ext cx="2371474" cy="2474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id="{A054FB4F-1E81-4A78-95DB-B14B94A055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5400" y="2700387"/>
              <a:ext cx="696024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J. Peterson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504E6EB-7BC7-43D8-AFE1-F0E9B41284CE}"/>
              </a:ext>
            </a:extLst>
          </p:cNvPr>
          <p:cNvGrpSpPr/>
          <p:nvPr/>
        </p:nvGrpSpPr>
        <p:grpSpPr>
          <a:xfrm>
            <a:off x="6255929" y="459349"/>
            <a:ext cx="1663348" cy="2471573"/>
            <a:chOff x="5035319" y="3020290"/>
            <a:chExt cx="2352618" cy="3153738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8C832709-202D-4FA5-ABA2-9728703858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35319" y="3020290"/>
              <a:ext cx="2352618" cy="3090485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CA088B5-A0A1-4EB2-B83A-929A0B3C4A2E}"/>
                </a:ext>
              </a:extLst>
            </p:cNvPr>
            <p:cNvSpPr txBox="1"/>
            <p:nvPr/>
          </p:nvSpPr>
          <p:spPr>
            <a:xfrm>
              <a:off x="5035319" y="5879485"/>
              <a:ext cx="1685033" cy="2945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Sheri </a:t>
              </a:r>
              <a:r>
                <a:rPr lang="en-US" sz="900" dirty="0" err="1">
                  <a:solidFill>
                    <a:schemeClr val="bg1"/>
                  </a:solidFill>
                </a:rPr>
                <a:t>Hagwood</a:t>
              </a:r>
              <a:r>
                <a:rPr lang="en-US" sz="900" dirty="0">
                  <a:solidFill>
                    <a:schemeClr val="bg1"/>
                  </a:solidFill>
                </a:rPr>
                <a:t> - BLM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427A217-5C29-4EAA-B28D-F45DAEE0E429}"/>
              </a:ext>
            </a:extLst>
          </p:cNvPr>
          <p:cNvGrpSpPr/>
          <p:nvPr/>
        </p:nvGrpSpPr>
        <p:grpSpPr>
          <a:xfrm>
            <a:off x="3826803" y="457200"/>
            <a:ext cx="2269197" cy="2474019"/>
            <a:chOff x="872836" y="3020290"/>
            <a:chExt cx="2547699" cy="3127677"/>
          </a:xfrm>
        </p:grpSpPr>
        <p:pic>
          <p:nvPicPr>
            <p:cNvPr id="32" name="Picture 7">
              <a:extLst>
                <a:ext uri="{FF2B5EF4-FFF2-40B4-BE49-F238E27FC236}">
                  <a16:creationId xmlns:a16="http://schemas.microsoft.com/office/drawing/2014/main" id="{9077391A-25E4-4F68-93C7-D71880ACE5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72836" y="3020290"/>
              <a:ext cx="2547699" cy="3087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262B612-2F38-4D4F-A8C3-A2917E2EDEF2}"/>
                </a:ext>
              </a:extLst>
            </p:cNvPr>
            <p:cNvSpPr txBox="1"/>
            <p:nvPr/>
          </p:nvSpPr>
          <p:spPr>
            <a:xfrm>
              <a:off x="872836" y="5853424"/>
              <a:ext cx="1306399" cy="2945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Launchbuagh</a:t>
              </a:r>
            </a:p>
          </p:txBody>
        </p:sp>
      </p:grp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3E83BDB-D49D-4EBF-880A-EA38C0F42F66}"/>
              </a:ext>
            </a:extLst>
          </p:cNvPr>
          <p:cNvGrpSpPr/>
          <p:nvPr/>
        </p:nvGrpSpPr>
        <p:grpSpPr>
          <a:xfrm>
            <a:off x="8021205" y="457200"/>
            <a:ext cx="1816502" cy="2440787"/>
            <a:chOff x="8021205" y="457200"/>
            <a:chExt cx="1816502" cy="244078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69E7DE1-7CB9-46E6-8049-FED02BDEE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7718455" y="759950"/>
              <a:ext cx="2422002" cy="1816502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0B02BE9-DA1D-4EDE-A43B-75408D31EF61}"/>
                </a:ext>
              </a:extLst>
            </p:cNvPr>
            <p:cNvSpPr txBox="1"/>
            <p:nvPr/>
          </p:nvSpPr>
          <p:spPr>
            <a:xfrm>
              <a:off x="8079206" y="2667155"/>
              <a:ext cx="70564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Rusty Clark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8600773"/>
      </p:ext>
    </p:extLst>
  </p:cSld>
  <p:clrMapOvr>
    <a:masterClrMapping/>
  </p:clrMapOvr>
  <p:transition/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|2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11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9|17.7|28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|24.6|14.9|14.6|16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"/>
</p:tagLst>
</file>

<file path=ppt/theme/theme1.xml><?xml version="1.0" encoding="utf-8"?>
<a:theme xmlns:a="http://schemas.openxmlformats.org/drawingml/2006/main" name="Retrospect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2489</TotalTime>
  <Words>1167</Words>
  <Application>Microsoft Office PowerPoint</Application>
  <PresentationFormat>Widescreen</PresentationFormat>
  <Paragraphs>290</Paragraphs>
  <Slides>31</Slides>
  <Notes>30</Notes>
  <HiddenSlides>0</HiddenSlides>
  <MMClips>28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Courier New</vt:lpstr>
      <vt:lpstr>Times New Roman</vt:lpstr>
      <vt:lpstr>Wingdings</vt:lpstr>
      <vt:lpstr>Retrospect</vt:lpstr>
      <vt:lpstr>Toxic Rangeland Plants</vt:lpstr>
      <vt:lpstr>Anti-Quality  &amp; Toxic Agents</vt:lpstr>
      <vt:lpstr>Toxic Plants</vt:lpstr>
      <vt:lpstr>How animals avoid toxic plants?      Animals learn based on consequences</vt:lpstr>
      <vt:lpstr>Animals Learn Based On Consequences</vt:lpstr>
      <vt:lpstr>Animals Learn Based on Consequences</vt:lpstr>
      <vt:lpstr>Animals Learn Based on Consequences</vt:lpstr>
      <vt:lpstr>Why do plants make “toxins”?</vt:lpstr>
      <vt:lpstr>How do plants make toxins?</vt:lpstr>
      <vt:lpstr>Toxicity Depends On → Plant &amp; Environment</vt:lpstr>
      <vt:lpstr>Toxicity Depends On→ Animal Attributes</vt:lpstr>
      <vt:lpstr>Toxic Agents in Plants</vt:lpstr>
      <vt:lpstr>Alkaloids</vt:lpstr>
      <vt:lpstr>Plants that contain Alkaloids</vt:lpstr>
      <vt:lpstr>Glycosides</vt:lpstr>
      <vt:lpstr>Plants that contain Glycosides</vt:lpstr>
      <vt:lpstr>Nitrates</vt:lpstr>
      <vt:lpstr>Plants that contain Nitrates</vt:lpstr>
      <vt:lpstr>Soluble Oxalates</vt:lpstr>
      <vt:lpstr>Plants that contain Oxalates</vt:lpstr>
      <vt:lpstr>Tannins</vt:lpstr>
      <vt:lpstr>Plants that contain Tannins</vt:lpstr>
      <vt:lpstr>Essential Oils or Terpenes</vt:lpstr>
      <vt:lpstr>Plants that contain Essential Oils</vt:lpstr>
      <vt:lpstr>Compounds that cause Photosensitization</vt:lpstr>
      <vt:lpstr>Plants that cause Photosensitization</vt:lpstr>
      <vt:lpstr>Plants substances causing Dermatitis</vt:lpstr>
      <vt:lpstr>Plants causing Dermatitis</vt:lpstr>
      <vt:lpstr>Preventing Animal Poisoning</vt:lpstr>
      <vt:lpstr>Preventing Animal Poisoning</vt:lpstr>
      <vt:lpstr>Toxic Rangeland Plants</vt:lpstr>
    </vt:vector>
  </TitlesOfParts>
  <Company>AEE,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Plant Identification</dc:title>
  <dc:creator>MKunde</dc:creator>
  <cp:lastModifiedBy>Karen Launchbaugh</cp:lastModifiedBy>
  <cp:revision>155</cp:revision>
  <dcterms:created xsi:type="dcterms:W3CDTF">2007-07-05T17:17:36Z</dcterms:created>
  <dcterms:modified xsi:type="dcterms:W3CDTF">2018-02-04T18:24:34Z</dcterms:modified>
</cp:coreProperties>
</file>