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charts/chart1.xml" ContentType="application/vnd.openxmlformats-officedocument.drawingml.chart+xml"/>
  <Override PartName="/ppt/tags/tag4.xml" ContentType="application/vnd.openxmlformats-officedocument.presentationml.tag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5.xml" ContentType="application/vnd.openxmlformats-officedocument.presentationml.tags+xml"/>
  <Override PartName="/ppt/charts/chart7.xml" ContentType="application/vnd.openxmlformats-officedocument.drawingml.chart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3" r:id="rId1"/>
  </p:sldMasterIdLst>
  <p:notesMasterIdLst>
    <p:notesMasterId r:id="rId37"/>
  </p:notesMasterIdLst>
  <p:handoutMasterIdLst>
    <p:handoutMasterId r:id="rId38"/>
  </p:handoutMasterIdLst>
  <p:sldIdLst>
    <p:sldId id="304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8000"/>
    <a:srgbClr val="820000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4" autoAdjust="0"/>
    <p:restoredTop sz="93611" autoAdjust="0"/>
  </p:normalViewPr>
  <p:slideViewPr>
    <p:cSldViewPr>
      <p:cViewPr>
        <p:scale>
          <a:sx n="44" d="100"/>
          <a:sy n="44" d="100"/>
        </p:scale>
        <p:origin x="888" y="4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874" b="1" i="1" u="none" strike="noStrike" baseline="0">
                <a:solidFill>
                  <a:srgbClr val="7F604F"/>
                </a:solidFill>
                <a:latin typeface="Helvetica"/>
                <a:ea typeface="Helvetica"/>
                <a:cs typeface="Helvetica"/>
              </a:defRPr>
            </a:pPr>
            <a:endParaRPr lang="en-US"/>
          </a:p>
        </c:rich>
      </c:tx>
      <c:layout>
        <c:manualLayout>
          <c:xMode val="edge"/>
          <c:yMode val="edge"/>
          <c:x val="0.49737532808398954"/>
          <c:y val="1.9313304721030045E-2"/>
        </c:manualLayout>
      </c:layout>
      <c:overlay val="0"/>
      <c:spPr>
        <a:noFill/>
        <a:ln w="26585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6141732283464572"/>
          <c:y val="0.14377682403433475"/>
          <c:w val="0.61679790026246728"/>
          <c:h val="0.6373390557939915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Low</c:v>
                </c:pt>
              </c:strCache>
            </c:strRef>
          </c:tx>
          <c:spPr>
            <a:ln w="39877">
              <a:solidFill>
                <a:srgbClr val="000000"/>
              </a:solidFill>
              <a:prstDash val="sysDash"/>
            </a:ln>
          </c:spPr>
          <c:marker>
            <c:symbol val="square"/>
            <c:size val="8"/>
            <c:spPr>
              <a:noFill/>
              <a:ln w="9969">
                <a:noFill/>
              </a:ln>
            </c:spPr>
          </c:marker>
          <c:cat>
            <c:strRef>
              <c:f>Sheet1!$A$2:$A$7</c:f>
              <c:strCache>
                <c:ptCount val="6"/>
                <c:pt idx="0">
                  <c:v>MAY</c:v>
                </c:pt>
                <c:pt idx="1">
                  <c:v>JUNE</c:v>
                </c:pt>
                <c:pt idx="2">
                  <c:v>JULY</c:v>
                </c:pt>
                <c:pt idx="3">
                  <c:v>AUG</c:v>
                </c:pt>
                <c:pt idx="4">
                  <c:v>SEP</c:v>
                </c:pt>
                <c:pt idx="5">
                  <c:v>OCT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78</c:v>
                </c:pt>
                <c:pt idx="2">
                  <c:v>116</c:v>
                </c:pt>
                <c:pt idx="3">
                  <c:v>147</c:v>
                </c:pt>
                <c:pt idx="4">
                  <c:v>175</c:v>
                </c:pt>
                <c:pt idx="5">
                  <c:v>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F4-4E53-B4B0-D561595E96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Medium</c:v>
                </c:pt>
              </c:strCache>
            </c:strRef>
          </c:tx>
          <c:spPr>
            <a:ln w="39877">
              <a:solidFill>
                <a:srgbClr val="424282"/>
              </a:solidFill>
              <a:prstDash val="solid"/>
            </a:ln>
          </c:spPr>
          <c:marker>
            <c:symbol val="square"/>
            <c:size val="8"/>
            <c:spPr>
              <a:noFill/>
              <a:ln w="9969">
                <a:noFill/>
              </a:ln>
            </c:spPr>
          </c:marker>
          <c:cat>
            <c:strRef>
              <c:f>Sheet1!$A$2:$A$7</c:f>
              <c:strCache>
                <c:ptCount val="6"/>
                <c:pt idx="0">
                  <c:v>MAY</c:v>
                </c:pt>
                <c:pt idx="1">
                  <c:v>JUNE</c:v>
                </c:pt>
                <c:pt idx="2">
                  <c:v>JULY</c:v>
                </c:pt>
                <c:pt idx="3">
                  <c:v>AUG</c:v>
                </c:pt>
                <c:pt idx="4">
                  <c:v>SEP</c:v>
                </c:pt>
                <c:pt idx="5">
                  <c:v>OCT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26</c:v>
                </c:pt>
                <c:pt idx="1">
                  <c:v>76</c:v>
                </c:pt>
                <c:pt idx="2">
                  <c:v>114</c:v>
                </c:pt>
                <c:pt idx="3">
                  <c:v>151</c:v>
                </c:pt>
                <c:pt idx="4">
                  <c:v>173</c:v>
                </c:pt>
                <c:pt idx="5">
                  <c:v>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F4-4E53-B4B0-D561595E96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</c:v>
                </c:pt>
              </c:strCache>
            </c:strRef>
          </c:tx>
          <c:spPr>
            <a:ln w="39877">
              <a:solidFill>
                <a:srgbClr val="FF4040"/>
              </a:solidFill>
              <a:prstDash val="lgDash"/>
            </a:ln>
          </c:spPr>
          <c:marker>
            <c:symbol val="square"/>
            <c:size val="8"/>
            <c:spPr>
              <a:noFill/>
              <a:ln w="9969">
                <a:noFill/>
              </a:ln>
            </c:spPr>
          </c:marker>
          <c:cat>
            <c:strRef>
              <c:f>Sheet1!$A$2:$A$7</c:f>
              <c:strCache>
                <c:ptCount val="6"/>
                <c:pt idx="0">
                  <c:v>MAY</c:v>
                </c:pt>
                <c:pt idx="1">
                  <c:v>JUNE</c:v>
                </c:pt>
                <c:pt idx="2">
                  <c:v>JULY</c:v>
                </c:pt>
                <c:pt idx="3">
                  <c:v>AUG</c:v>
                </c:pt>
                <c:pt idx="4">
                  <c:v>SEP</c:v>
                </c:pt>
                <c:pt idx="5">
                  <c:v>OCT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24</c:v>
                </c:pt>
                <c:pt idx="1">
                  <c:v>60</c:v>
                </c:pt>
                <c:pt idx="2">
                  <c:v>80</c:v>
                </c:pt>
                <c:pt idx="3">
                  <c:v>115</c:v>
                </c:pt>
                <c:pt idx="4">
                  <c:v>125</c:v>
                </c:pt>
                <c:pt idx="5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F4-4E53-B4B0-D561595E9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474887376"/>
        <c:axId val="-1474885200"/>
      </c:lineChart>
      <c:catAx>
        <c:axId val="-14748873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22" b="1" i="0" u="none" strike="noStrike" baseline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</a:defRPr>
                </a:pPr>
                <a:endParaRPr lang="en-US"/>
              </a:p>
            </c:rich>
          </c:tx>
          <c:layout>
            <c:manualLayout>
              <c:xMode val="edge"/>
              <c:yMode val="edge"/>
              <c:x val="0.46456692913385839"/>
              <c:y val="0.88841201716738194"/>
            </c:manualLayout>
          </c:layout>
          <c:overlay val="0"/>
          <c:spPr>
            <a:noFill/>
            <a:ln w="26585">
              <a:noFill/>
            </a:ln>
          </c:spPr>
        </c:title>
        <c:numFmt formatCode="General" sourceLinked="1"/>
        <c:majorTickMark val="in"/>
        <c:minorTickMark val="in"/>
        <c:tickLblPos val="low"/>
        <c:spPr>
          <a:ln w="1329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22" b="1" i="0" u="none" strike="noStrike" baseline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lang="en-US"/>
          </a:p>
        </c:txPr>
        <c:crossAx val="-14748852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-147488520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2376" b="1" i="0" u="none" strike="noStrike" baseline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</a:defRPr>
                </a:pPr>
                <a:r>
                  <a:rPr lang="en-US"/>
                  <a:t>steer gain (lbs)</a:t>
                </a:r>
              </a:p>
            </c:rich>
          </c:tx>
          <c:layout>
            <c:manualLayout>
              <c:xMode val="edge"/>
              <c:yMode val="edge"/>
              <c:x val="1.8372703412073494E-2"/>
              <c:y val="0.22103004291845493"/>
            </c:manualLayout>
          </c:layout>
          <c:overlay val="0"/>
          <c:spPr>
            <a:noFill/>
            <a:ln w="26585">
              <a:noFill/>
            </a:ln>
          </c:spPr>
        </c:title>
        <c:numFmt formatCode="General" sourceLinked="0"/>
        <c:majorTickMark val="in"/>
        <c:minorTickMark val="in"/>
        <c:tickLblPos val="nextTo"/>
        <c:spPr>
          <a:ln w="1329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22" b="1" i="0" u="none" strike="noStrike" baseline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lang="en-US"/>
          </a:p>
        </c:txPr>
        <c:crossAx val="-1474887376"/>
        <c:crosses val="autoZero"/>
        <c:crossBetween val="midCat"/>
      </c:valAx>
      <c:spPr>
        <a:solidFill>
          <a:srgbClr val="FFFFFF"/>
        </a:solidFill>
        <a:ln w="13292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0472440944881889"/>
          <c:y val="0.20600858369098715"/>
          <c:w val="0.18503937007874019"/>
          <c:h val="0.19527896995708158"/>
        </c:manualLayout>
      </c:layout>
      <c:overlay val="0"/>
      <c:spPr>
        <a:noFill/>
        <a:ln w="26585">
          <a:noFill/>
        </a:ln>
      </c:spPr>
      <c:txPr>
        <a:bodyPr/>
        <a:lstStyle/>
        <a:p>
          <a:pPr>
            <a:defRPr sz="1491" b="1" i="0" u="none" strike="noStrike" baseline="0">
              <a:solidFill>
                <a:srgbClr val="000000"/>
              </a:solidFill>
              <a:latin typeface="Helvetica"/>
              <a:ea typeface="Helvetica"/>
              <a:cs typeface="Helvetic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8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endParaRPr lang="en-US"/>
          </a:p>
        </c:rich>
      </c:tx>
      <c:layout>
        <c:manualLayout>
          <c:xMode val="edge"/>
          <c:yMode val="edge"/>
          <c:x val="0.49737532808398982"/>
          <c:y val="1.931330472103006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797900262467191"/>
          <c:y val="0.14377682403433475"/>
          <c:w val="0.81758530183726874"/>
          <c:h val="0.4656652360515017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Sheet1!$A$2:$A$11</c:f>
              <c:strCache>
                <c:ptCount val="9"/>
                <c:pt idx="2">
                  <c:v>Low</c:v>
                </c:pt>
                <c:pt idx="5">
                  <c:v>Moderate</c:v>
                </c:pt>
                <c:pt idx="8">
                  <c:v>Excessive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96</c:v>
                </c:pt>
                <c:pt idx="4">
                  <c:v>92</c:v>
                </c:pt>
                <c:pt idx="5">
                  <c:v>87</c:v>
                </c:pt>
                <c:pt idx="6">
                  <c:v>75</c:v>
                </c:pt>
                <c:pt idx="7">
                  <c:v>52</c:v>
                </c:pt>
                <c:pt idx="8">
                  <c:v>25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04-4196-9908-16CE44F5B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14333968"/>
        <c:axId val="-1514331248"/>
      </c:lineChart>
      <c:catAx>
        <c:axId val="-15143339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stocking rate</a:t>
                </a:r>
              </a:p>
            </c:rich>
          </c:tx>
          <c:layout>
            <c:manualLayout>
              <c:xMode val="edge"/>
              <c:yMode val="edge"/>
              <c:x val="0.4461942257217848"/>
              <c:y val="0.85836909871244638"/>
            </c:manualLayout>
          </c:layout>
          <c:overlay val="0"/>
        </c:title>
        <c:numFmt formatCode="General" sourceLinked="1"/>
        <c:majorTickMark val="in"/>
        <c:minorTickMark val="in"/>
        <c:tickLblPos val="low"/>
        <c:txPr>
          <a:bodyPr rot="-2700000" vert="horz"/>
          <a:lstStyle/>
          <a:p>
            <a:pPr>
              <a:defRPr/>
            </a:pPr>
            <a:endParaRPr lang="en-US"/>
          </a:p>
        </c:txPr>
        <c:crossAx val="-15143312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-151433124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/>
              </a:p>
            </c:rich>
          </c:tx>
          <c:layout>
            <c:manualLayout>
              <c:xMode val="edge"/>
              <c:yMode val="edge"/>
              <c:x val="1.8372703412073501E-2"/>
              <c:y val="0.32188841201716828"/>
            </c:manualLayout>
          </c:layout>
          <c:overlay val="0"/>
        </c:title>
        <c:numFmt formatCode="General" sourceLinked="0"/>
        <c:majorTickMark val="in"/>
        <c:minorTickMark val="in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-1514333968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endParaRPr lang="en-US"/>
          </a:p>
        </c:rich>
      </c:tx>
      <c:layout>
        <c:manualLayout>
          <c:xMode val="edge"/>
          <c:yMode val="edge"/>
          <c:x val="0.49737532808398982"/>
          <c:y val="1.931330472103006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797900262467189"/>
          <c:y val="0.14377682403433475"/>
          <c:w val="0.81758530183726819"/>
          <c:h val="0.4656652360515017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Sheet1!$A$2:$A$11</c:f>
              <c:strCache>
                <c:ptCount val="9"/>
                <c:pt idx="2">
                  <c:v>Low</c:v>
                </c:pt>
                <c:pt idx="5">
                  <c:v>Moderate</c:v>
                </c:pt>
                <c:pt idx="8">
                  <c:v>Excessive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96</c:v>
                </c:pt>
                <c:pt idx="4">
                  <c:v>92</c:v>
                </c:pt>
                <c:pt idx="5">
                  <c:v>87</c:v>
                </c:pt>
                <c:pt idx="6">
                  <c:v>75</c:v>
                </c:pt>
                <c:pt idx="7">
                  <c:v>52</c:v>
                </c:pt>
                <c:pt idx="8">
                  <c:v>25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88-4954-BD12-5806B962F3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15273424"/>
        <c:axId val="-1515279408"/>
      </c:lineChart>
      <c:catAx>
        <c:axId val="-15152734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stocking rate</a:t>
                </a:r>
              </a:p>
            </c:rich>
          </c:tx>
          <c:layout>
            <c:manualLayout>
              <c:xMode val="edge"/>
              <c:yMode val="edge"/>
              <c:x val="0.44619422572178474"/>
              <c:y val="0.85836909871244638"/>
            </c:manualLayout>
          </c:layout>
          <c:overlay val="0"/>
        </c:title>
        <c:numFmt formatCode="General" sourceLinked="1"/>
        <c:majorTickMark val="in"/>
        <c:minorTickMark val="in"/>
        <c:tickLblPos val="low"/>
        <c:txPr>
          <a:bodyPr rot="-2700000" vert="horz"/>
          <a:lstStyle/>
          <a:p>
            <a:pPr>
              <a:defRPr/>
            </a:pPr>
            <a:endParaRPr lang="en-US"/>
          </a:p>
        </c:txPr>
        <c:crossAx val="-151527940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-151527940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/>
              </a:p>
            </c:rich>
          </c:tx>
          <c:layout>
            <c:manualLayout>
              <c:xMode val="edge"/>
              <c:yMode val="edge"/>
              <c:x val="1.8372703412073501E-2"/>
              <c:y val="0.3218884120171685"/>
            </c:manualLayout>
          </c:layout>
          <c:overlay val="0"/>
        </c:title>
        <c:numFmt formatCode="General" sourceLinked="0"/>
        <c:majorTickMark val="in"/>
        <c:minorTickMark val="in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-151527342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title>
      <c:tx>
        <c:rich>
          <a:bodyPr/>
          <a:lstStyle/>
          <a:p>
            <a:pPr>
              <a:defRPr/>
            </a:pPr>
            <a:endParaRPr lang="en-US"/>
          </a:p>
        </c:rich>
      </c:tx>
      <c:layout>
        <c:manualLayout>
          <c:xMode val="edge"/>
          <c:yMode val="edge"/>
          <c:x val="0.49747474747474846"/>
          <c:y val="1.978417266187054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9065656565656544"/>
          <c:y val="0.14568345323741033"/>
          <c:w val="0.79545454545454541"/>
          <c:h val="0.4658273381294968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Sheet1!$A$2:$A$12</c:f>
              <c:strCache>
                <c:ptCount val="9"/>
                <c:pt idx="2">
                  <c:v>Low</c:v>
                </c:pt>
                <c:pt idx="5">
                  <c:v>Moderate</c:v>
                </c:pt>
                <c:pt idx="8">
                  <c:v>Excessive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10</c:v>
                </c:pt>
                <c:pt idx="1">
                  <c:v>35</c:v>
                </c:pt>
                <c:pt idx="2">
                  <c:v>55</c:v>
                </c:pt>
                <c:pt idx="3">
                  <c:v>67</c:v>
                </c:pt>
                <c:pt idx="4">
                  <c:v>78</c:v>
                </c:pt>
                <c:pt idx="5">
                  <c:v>85</c:v>
                </c:pt>
                <c:pt idx="6">
                  <c:v>87</c:v>
                </c:pt>
                <c:pt idx="7">
                  <c:v>88</c:v>
                </c:pt>
                <c:pt idx="8">
                  <c:v>68</c:v>
                </c:pt>
                <c:pt idx="9">
                  <c:v>40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0C-4E41-98D2-25F90250B6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15278864"/>
        <c:axId val="-1515276688"/>
      </c:lineChart>
      <c:catAx>
        <c:axId val="-15152788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stocking rate</a:t>
                </a:r>
              </a:p>
            </c:rich>
          </c:tx>
          <c:layout>
            <c:manualLayout>
              <c:xMode val="edge"/>
              <c:yMode val="edge"/>
              <c:x val="0.4406565656565658"/>
              <c:y val="0.8579136690647482"/>
            </c:manualLayout>
          </c:layout>
          <c:overlay val="0"/>
        </c:title>
        <c:numFmt formatCode="General" sourceLinked="1"/>
        <c:majorTickMark val="in"/>
        <c:minorTickMark val="in"/>
        <c:tickLblPos val="low"/>
        <c:txPr>
          <a:bodyPr rot="-2700000" vert="horz"/>
          <a:lstStyle/>
          <a:p>
            <a:pPr>
              <a:defRPr/>
            </a:pPr>
            <a:endParaRPr lang="en-US"/>
          </a:p>
        </c:txPr>
        <c:crossAx val="-151527668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-151527668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/>
              </a:p>
            </c:rich>
          </c:tx>
          <c:layout>
            <c:manualLayout>
              <c:xMode val="edge"/>
              <c:yMode val="edge"/>
              <c:x val="1.7676767676767683E-2"/>
              <c:y val="0.32553956834532388"/>
            </c:manualLayout>
          </c:layout>
          <c:overlay val="0"/>
        </c:title>
        <c:numFmt formatCode="General" sourceLinked="0"/>
        <c:majorTickMark val="in"/>
        <c:minorTickMark val="in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-151527886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737" b="1" i="1" u="none" strike="noStrike" baseline="0">
                <a:solidFill>
                  <a:srgbClr val="7F604F"/>
                </a:solidFill>
                <a:latin typeface="Helvetica"/>
                <a:ea typeface="Helvetica"/>
                <a:cs typeface="Helvetica"/>
              </a:defRPr>
            </a:pPr>
            <a:endParaRPr lang="en-US"/>
          </a:p>
        </c:rich>
      </c:tx>
      <c:layout>
        <c:manualLayout>
          <c:xMode val="edge"/>
          <c:yMode val="edge"/>
          <c:x val="0.49737532808398954"/>
          <c:y val="1.9313304721030048E-2"/>
        </c:manualLayout>
      </c:layout>
      <c:overlay val="0"/>
      <c:spPr>
        <a:noFill/>
        <a:ln w="2241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6141732283464569"/>
          <c:y val="0.14377682403433475"/>
          <c:w val="0.80446194225721779"/>
          <c:h val="0.6072961373390557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33618">
              <a:solidFill>
                <a:srgbClr val="000080"/>
              </a:solidFill>
              <a:prstDash val="solid"/>
            </a:ln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0D-4E95-9730-1787FBE7F6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474283360"/>
        <c:axId val="-1474284448"/>
      </c:lineChart>
      <c:catAx>
        <c:axId val="-14742833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3" b="1" i="0" u="none" strike="noStrike" baseline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</a:defRPr>
                </a:pPr>
                <a:r>
                  <a:rPr lang="en-US"/>
                  <a:t>steers / 640 acres</a:t>
                </a:r>
              </a:p>
            </c:rich>
          </c:tx>
          <c:layout>
            <c:manualLayout>
              <c:xMode val="edge"/>
              <c:yMode val="edge"/>
              <c:x val="0.38976377952755914"/>
              <c:y val="0.85836909871244638"/>
            </c:manualLayout>
          </c:layout>
          <c:overlay val="0"/>
          <c:spPr>
            <a:noFill/>
            <a:ln w="22412">
              <a:noFill/>
            </a:ln>
          </c:spPr>
        </c:title>
        <c:numFmt formatCode="General" sourceLinked="1"/>
        <c:majorTickMark val="in"/>
        <c:minorTickMark val="in"/>
        <c:tickLblPos val="low"/>
        <c:spPr>
          <a:ln w="1120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68" b="1" i="0" u="none" strike="noStrike" baseline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lang="en-US"/>
          </a:p>
        </c:txPr>
        <c:crossAx val="-14742844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-1474284448"/>
        <c:scaling>
          <c:orientation val="minMax"/>
          <c:max val="500"/>
        </c:scaling>
        <c:delete val="0"/>
        <c:axPos val="l"/>
        <c:title>
          <c:tx>
            <c:rich>
              <a:bodyPr/>
              <a:lstStyle/>
              <a:p>
                <a:pPr>
                  <a:defRPr sz="2003" b="1" i="0" u="none" strike="noStrike" baseline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</a:defRPr>
                </a:pPr>
                <a:r>
                  <a:rPr lang="en-US"/>
                  <a:t>costs ($)</a:t>
                </a:r>
              </a:p>
            </c:rich>
          </c:tx>
          <c:layout>
            <c:manualLayout>
              <c:xMode val="edge"/>
              <c:yMode val="edge"/>
              <c:x val="1.8372703412073491E-2"/>
              <c:y val="0.30042918454935635"/>
            </c:manualLayout>
          </c:layout>
          <c:overlay val="0"/>
          <c:spPr>
            <a:noFill/>
            <a:ln w="22412">
              <a:noFill/>
            </a:ln>
          </c:spPr>
        </c:title>
        <c:numFmt formatCode="General" sourceLinked="0"/>
        <c:majorTickMark val="in"/>
        <c:minorTickMark val="in"/>
        <c:tickLblPos val="nextTo"/>
        <c:spPr>
          <a:ln w="1120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68" b="1" i="0" u="none" strike="noStrike" baseline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lang="en-US"/>
          </a:p>
        </c:txPr>
        <c:crossAx val="-1474283360"/>
        <c:crosses val="autoZero"/>
        <c:crossBetween val="midCat"/>
      </c:valAx>
      <c:spPr>
        <a:noFill/>
        <a:ln w="11206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8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737" b="1" i="1" u="none" strike="noStrike" baseline="0">
                <a:solidFill>
                  <a:srgbClr val="7F604F"/>
                </a:solidFill>
                <a:latin typeface="Helvetica"/>
                <a:ea typeface="Helvetica"/>
                <a:cs typeface="Helvetica"/>
              </a:defRPr>
            </a:pPr>
            <a:endParaRPr lang="en-US"/>
          </a:p>
        </c:rich>
      </c:tx>
      <c:layout>
        <c:manualLayout>
          <c:xMode val="edge"/>
          <c:yMode val="edge"/>
          <c:x val="0.49737532808398954"/>
          <c:y val="1.9313304721030048E-2"/>
        </c:manualLayout>
      </c:layout>
      <c:overlay val="0"/>
      <c:spPr>
        <a:noFill/>
        <a:ln w="2241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6141732283464569"/>
          <c:y val="0.14377682403433475"/>
          <c:w val="0.80577427821522318"/>
          <c:h val="0.6072961373390557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33618">
              <a:solidFill>
                <a:srgbClr val="008000"/>
              </a:solidFill>
              <a:prstDash val="solid"/>
            </a:ln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500</c:v>
                </c:pt>
                <c:pt idx="5">
                  <c:v>600</c:v>
                </c:pt>
                <c:pt idx="6">
                  <c:v>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82-429A-A561-00085F5B78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Lin2</c:v>
                </c:pt>
              </c:strCache>
            </c:strRef>
          </c:tx>
          <c:spPr>
            <a:ln w="11206">
              <a:solidFill>
                <a:srgbClr val="0000FF"/>
              </a:solidFill>
              <a:prstDash val="solid"/>
            </a:ln>
          </c:spPr>
          <c:marker>
            <c:symbol val="dot"/>
            <c:size val="4"/>
            <c:spPr>
              <a:solidFill>
                <a:srgbClr val="0000FF"/>
              </a:solidFill>
              <a:ln>
                <a:solidFill>
                  <a:srgbClr val="0000FF"/>
                </a:solidFill>
                <a:prstDash val="solid"/>
              </a:ln>
            </c:spPr>
          </c:marker>
          <c:cat>
            <c:strRef>
              <c:f>Sheet1!$A$2:$A$8</c:f>
              <c:strCache>
                <c:ptCount val="7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82-429A-A561-00085F5B78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14319824"/>
        <c:axId val="-1514319280"/>
      </c:lineChart>
      <c:catAx>
        <c:axId val="-15143198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3" b="1" i="0" u="none" strike="noStrike" baseline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</a:defRPr>
                </a:pPr>
                <a:r>
                  <a:rPr lang="en-US"/>
                  <a:t>steers / 640 acres</a:t>
                </a:r>
              </a:p>
            </c:rich>
          </c:tx>
          <c:layout>
            <c:manualLayout>
              <c:xMode val="edge"/>
              <c:yMode val="edge"/>
              <c:x val="0.39107611548556437"/>
              <c:y val="0.85836909871244638"/>
            </c:manualLayout>
          </c:layout>
          <c:overlay val="0"/>
          <c:spPr>
            <a:noFill/>
            <a:ln w="22412">
              <a:noFill/>
            </a:ln>
          </c:spPr>
        </c:title>
        <c:numFmt formatCode="General" sourceLinked="1"/>
        <c:majorTickMark val="in"/>
        <c:minorTickMark val="in"/>
        <c:tickLblPos val="low"/>
        <c:spPr>
          <a:ln w="1120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68" b="1" i="0" u="none" strike="noStrike" baseline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lang="en-US"/>
          </a:p>
        </c:txPr>
        <c:crossAx val="-15143192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-15143192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2003" b="1" i="0" u="none" strike="noStrike" baseline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</a:defRPr>
                </a:pPr>
                <a:r>
                  <a:rPr lang="en-US"/>
                  <a:t>costs ($)</a:t>
                </a:r>
              </a:p>
            </c:rich>
          </c:tx>
          <c:layout>
            <c:manualLayout>
              <c:xMode val="edge"/>
              <c:yMode val="edge"/>
              <c:x val="1.8372703412073491E-2"/>
              <c:y val="0.30042918454935635"/>
            </c:manualLayout>
          </c:layout>
          <c:overlay val="0"/>
          <c:spPr>
            <a:noFill/>
            <a:ln w="22412">
              <a:noFill/>
            </a:ln>
          </c:spPr>
        </c:title>
        <c:numFmt formatCode="General" sourceLinked="0"/>
        <c:majorTickMark val="in"/>
        <c:minorTickMark val="in"/>
        <c:tickLblPos val="nextTo"/>
        <c:spPr>
          <a:ln w="1120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68" b="1" i="0" u="none" strike="noStrike" baseline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lang="en-US"/>
          </a:p>
        </c:txPr>
        <c:crossAx val="-1514319824"/>
        <c:crosses val="autoZero"/>
        <c:crossBetween val="midCat"/>
      </c:valAx>
      <c:spPr>
        <a:noFill/>
        <a:ln w="11206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8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737" b="1" i="1" u="none" strike="noStrike" baseline="0">
                <a:solidFill>
                  <a:srgbClr val="7F604F"/>
                </a:solidFill>
                <a:latin typeface="Helvetica"/>
                <a:ea typeface="Helvetica"/>
                <a:cs typeface="Helvetica"/>
              </a:defRPr>
            </a:pPr>
            <a:endParaRPr lang="en-US"/>
          </a:p>
        </c:rich>
      </c:tx>
      <c:layout>
        <c:manualLayout>
          <c:xMode val="edge"/>
          <c:yMode val="edge"/>
          <c:x val="0.49737532808398954"/>
          <c:y val="1.9313304721030048E-2"/>
        </c:manualLayout>
      </c:layout>
      <c:overlay val="0"/>
      <c:spPr>
        <a:noFill/>
        <a:ln w="2241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154855643044619"/>
          <c:y val="0.14377682403433475"/>
          <c:w val="0.80971128608923881"/>
          <c:h val="0.6072961373390557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33618">
              <a:solidFill>
                <a:srgbClr val="D0B1A1"/>
              </a:solidFill>
              <a:prstDash val="solid"/>
            </a:ln>
          </c:spPr>
          <c:marker>
            <c:symbol val="none"/>
          </c:marker>
          <c:cat>
            <c:strRef>
              <c:f>Sheet1!$A$2:$A$8</c:f>
              <c:strCache>
                <c:ptCount val="6"/>
                <c:pt idx="1">
                  <c:v>Low</c:v>
                </c:pt>
                <c:pt idx="3">
                  <c:v>Mederate</c:v>
                </c:pt>
                <c:pt idx="5">
                  <c:v>High</c:v>
                </c:pt>
              </c:strCache>
            </c:strRef>
          </c:cat>
          <c:val>
            <c:numRef>
              <c:f>Sheet1!$B$2:$B$8</c:f>
              <c:numCache>
                <c:formatCode>0</c:formatCode>
                <c:ptCount val="7"/>
                <c:pt idx="0">
                  <c:v>200</c:v>
                </c:pt>
                <c:pt idx="1">
                  <c:v>300</c:v>
                </c:pt>
                <c:pt idx="2">
                  <c:v>400</c:v>
                </c:pt>
                <c:pt idx="3">
                  <c:v>500</c:v>
                </c:pt>
                <c:pt idx="4">
                  <c:v>600</c:v>
                </c:pt>
                <c:pt idx="5">
                  <c:v>700</c:v>
                </c:pt>
                <c:pt idx="6">
                  <c:v>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F8-4D24-89E6-8B7909B5D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14332880"/>
        <c:axId val="-1514332336"/>
      </c:lineChart>
      <c:catAx>
        <c:axId val="-1514332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3" b="1" i="0" u="none" strike="noStrike" baseline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</a:defRPr>
                </a:pPr>
                <a:r>
                  <a:rPr lang="en-US"/>
                  <a:t>Stocking Rate</a:t>
                </a:r>
              </a:p>
            </c:rich>
          </c:tx>
          <c:layout>
            <c:manualLayout>
              <c:xMode val="edge"/>
              <c:yMode val="edge"/>
              <c:x val="0.37664041994750663"/>
              <c:y val="0.85836909871244638"/>
            </c:manualLayout>
          </c:layout>
          <c:overlay val="0"/>
          <c:spPr>
            <a:noFill/>
            <a:ln w="22412">
              <a:noFill/>
            </a:ln>
          </c:spPr>
        </c:title>
        <c:numFmt formatCode="General" sourceLinked="1"/>
        <c:majorTickMark val="in"/>
        <c:minorTickMark val="in"/>
        <c:tickLblPos val="low"/>
        <c:spPr>
          <a:ln w="1120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68" b="1" i="0" u="none" strike="noStrike" baseline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lang="en-US"/>
          </a:p>
        </c:txPr>
        <c:crossAx val="-15143323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-1514332336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003" b="1" i="0" u="none" strike="noStrike" baseline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</a:defRPr>
                </a:pPr>
                <a:endParaRPr lang="en-US"/>
              </a:p>
            </c:rich>
          </c:tx>
          <c:layout>
            <c:manualLayout>
              <c:xMode val="edge"/>
              <c:yMode val="edge"/>
              <c:x val="1.8372703412073491E-2"/>
              <c:y val="0.39270386266094431"/>
            </c:manualLayout>
          </c:layout>
          <c:overlay val="0"/>
          <c:spPr>
            <a:noFill/>
            <a:ln w="22412">
              <a:noFill/>
            </a:ln>
          </c:spPr>
        </c:title>
        <c:numFmt formatCode="0" sourceLinked="0"/>
        <c:majorTickMark val="in"/>
        <c:minorTickMark val="in"/>
        <c:tickLblPos val="nextTo"/>
        <c:spPr>
          <a:ln w="1120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68" b="1" i="0" u="none" strike="noStrike" baseline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lang="en-US"/>
          </a:p>
        </c:txPr>
        <c:crossAx val="-1514332880"/>
        <c:crosses val="autoZero"/>
        <c:crossBetween val="midCat"/>
      </c:valAx>
      <c:spPr>
        <a:noFill/>
        <a:ln w="11206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8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429000" y="9120188"/>
            <a:ext cx="38862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3T19:25:36.968"/>
    </inkml:context>
    <inkml:brush xml:id="br0">
      <inkml:brushProperty name="width" value="0.03528" units="cm"/>
      <inkml:brushProperty name="height" value="0.03528" units="cm"/>
      <inkml:brushProperty name="color" value="#953734"/>
      <inkml:brushProperty name="fitToCurve" value="1"/>
      <inkml:brushProperty name="ignorePressure" value="1"/>
    </inkml:brush>
  </inkml:definitions>
  <inkml:trace contextRef="#ctx0" brushRef="#br0">109 2116 12,'-10'20'16,"7"2"-2,-8-11-3,11-11-2,-21 2-2,6-16-1,3-3-1,-1-10-2,3-4 1,1-4-2,5-4 1,4-2 2,7 3 0,4-1 0,4 9 0,2 3 0,7 8 1,-3 4-1,6 10-1,-6 8-1,4 12 0,-3 6-2,2 9 1,-5 3-1,-2 6 0,-4 6-1,-3-1 1,-3-1-1,-5-1 0,-4-7 0,-4-3 0,-5-8-1,0-4 1,-3-9 0,-1-4 1,2-6-1,1-7 0,12 6 0,-12-19 0,14 6 0,7-1 0,6 1 0,7-2 1,5 2-1,5 3 1,3 0 0,-1 4 1,1 4-2,-2 3 0,-4 1 1,-4 1-1,-4 7-3,-8-4-4,1 6-8,-8 2-16,-6-14-4,0 0 2</inkml:trace>
  <inkml:trace contextRef="#ctx0" brushRef="#br0" timeOffset="627">704 1930 46,'16'22'37,"-16"-22"2,4 18-3,-2-6-16,-2-12-18,-8 10-3,8-10-4,-10-5-7,10 5-13,-5-25-12,-6-5-1,4-3 1</inkml:trace>
  <inkml:trace contextRef="#ctx0" brushRef="#br0" timeOffset="883">825 1249 44,'0'15'24,"0"-15"0,-2 16-6,2-5-3,0-11-8,-12 13-2,12-13-1,-18 10-2,18-10-1,-18 7 0,18-7-1,-16 3 0,16-3 0,-10 0 0,10 0 0,0 0-1,0 0 1,0 0-1,0 0 1,-1 12-1,1-12 0,5 17 1,-3-6 1,0 2-1,0 1 1,1-1-1,0 2 0,-1-3 0,2 0 0,-4-12 0,13 17 0,-13-17 0,15 8 0,-5-4 0,1-2 1,1 0-1,-1-1 1,2 3-1,-1-1 1,0 1 0,2 2 0,-2 4 0,-2-1 1,0 5-1,-5-2 1,1 7 1,-8-4-1,2 6 0,-5-4-1,-2 2 1,-4-3-1,-1-1-1,-4-2-1,-4-3-1,3 1-2,-5-10-5,9 6-6,-6-12-13,1-10-8,14 2 2,-2-16-1</inkml:trace>
  <inkml:trace contextRef="#ctx0" brushRef="#br0" timeOffset="1492">1146 885 29,'-22'37'33,"7"5"-4,3 3-8,-3-12-5,9 2-2,-4-17-7,15-3-1,-5-15-2,17-12-2,-2-10 0,2-9-1,2-6 0,1-5 0,-1 0 0,-3 1 0,-4 4-1,-4 5 2,-7 9-2,-5 7 0,-10 9 0,-3 3 0,-6 9-2,-5 2 1,2 4 0,-2 0-2,10 1 0,-1-6-3,19-6-5,-10 3-6,10-3-9,26-17-10,-11-6 3</inkml:trace>
  <inkml:trace contextRef="#ctx0" brushRef="#br0" timeOffset="1846">1359 645 26,'9'48'35,"-9"-2"2,1 5-9,4 12-6,-12-9-6,11 11-6,-9-9-3,7 4-3,-6-5-1,3-2-1,-2-6-1,3-4-1,0-5 0,0-8-2,4-5-1,-7-12-3,8 3-6,-5-16-4,0 0-13,0-15-9,-3-6 0,5-1 1</inkml:trace>
  <inkml:trace contextRef="#ctx0" brushRef="#br0" timeOffset="2146">1516 1215 26,'14'34'22,"-8"-12"-2,9-10-2,0-6-5,-1-19-1,7-1-3,-4-16-2,4 0 0,-6-8-2,2 1-1,-10-2 0,1 6-2,-9 2-1,-7 5-1,-5 11-3,-6 3-2,0 12-1,-6 1-4,8 9-11,6 4-13,-8-8 1,17 9 1</inkml:trace>
  <inkml:trace contextRef="#ctx0" brushRef="#br0" timeOffset="3529">2013 445 26,'-4'14'30,"-17"-3"-4,8 10-6,-4 8-7,0 2-5,8 7-5,-1-1 0,6 3-1,3-8 2,8-4-2,-2-12 1,13-7 0,-3-13-1,6-7 0,-2-14 0,-1-3 0,-1-10-1,0-1 0,-3-1 0,-5 2-1,-1 5 1,-4 5-1,-3 6 0,0 7-1,-1 5 1,0 10-1,3-10 1,-3 10-1,5-13 1,-2-2-1,6-3 1,-3-9-1,5-6 2,-6-3-1,-2-6 0,1-4-1,-3 2-1,-3 2 0,-2 8-2,-6 3-1,-1 15-1,-1 3 0,1 21 0,0 9 1,5 17 0,0 8 2,9 15 2,4 8 0,5 9 2,8 4 0,2-1 0,5-3 0,3-6 0,2-4 1,-2-14 0,6-7 3,-4-16 2,2-5 0,0-20 0,-2-1 2,-6-19-1,4 2 1,-15-12-1,1 3-2,-16-7-3,-6 3 0,-16-2-1,-6 5-2,-9 5 0,-4 2-2,5 7-1,-6-2-2,15 14-4,1-5-4,16 9-16,12 6-8,-2-10 0,14 11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3T19:25:29.849"/>
    </inkml:context>
    <inkml:brush xml:id="br0">
      <inkml:brushProperty name="width" value="0.03528" units="cm"/>
      <inkml:brushProperty name="height" value="0.03528" units="cm"/>
      <inkml:brushProperty name="color" value="#953734"/>
      <inkml:brushProperty name="fitToCurve" value="1"/>
      <inkml:brushProperty name="ignorePressure" value="1"/>
    </inkml:brush>
  </inkml:definitions>
  <inkml:trace contextRef="#ctx0" brushRef="#br0">198 3507 42,'0'0'26,"-10"14"-2,0-9-3,10-5-4,-13 10-6,13-10-3,0 0-2,-11 13-2,11-13-1,0 0 0,0 0 0,0 0 1,0 0-2,-1-11 1,3-5-1,6-6 0,1-12 0,6-11-1,2-18 0,7-11-1,6-12 1,5-8-1,8-9-1,7-5 1,6-4 0,1 2 0,6 6-1,0 5 1,-2 7-1,1 10 1,-5 10 0,-1 8 0,-4 12 0,-5 9 0,-3 9 0,-7 6 0,-4 6 0,-3 3 1,-5 6-1,-9 4 0,-3 4 0,-2 0 0,-11 5 0,0 0 0,0 0 0,0 0-1,1 13 0,-1-13-2,-3 15-6,-10-9-15,0 5-13,3 5-1,-9-1 0</inkml:trace>
  <inkml:trace contextRef="#ctx0" brushRef="#br0" timeOffset="775">40 3236 34,'-15'14'20,"15"-14"-3,-14 16 0,14-16-4,-9 19-3,9-19-1,1 23-2,7-12-1,5 9-2,3-2 0,8 4 0,0-2-1,3 3 1,1-3-2,-1 2 0,-4-4 0,1 0-1,-7-6 0,0 3 0,-5-8 0,-1 1 0,-11-8 1,15 6 1,-15-6 0,18-8 0,-18 8 0,24-15 0,-7 4-1,4 1 0,3-1-1,5 1 0,-1 1 0,1 1-1,1 3 1,-3 2-1,-1 2 1,-1 0-1,-7 2 0,-2-1 0,-5 1 1,-1 4-1,-10-5 0,0 0-1,10 4-3,-10-4-9,-3-20-24,4 9-1,-8-15 0,4-7 0</inkml:trace>
  <inkml:trace contextRef="#ctx0" brushRef="#br0" timeOffset="1686">1340 1230 1,'0'0'24,"0"0"0,5 19-10,-1-1-5,0 5-1,5 8 1,1 2 0,4 7-1,0-1-2,4 5-2,-1-5 0,3 1-1,-2-7-1,0-5 1,-7-7-1,2-2 1,-13-19 0,15 5 0,-15-19 0,-3-4 0,-6-12 0,-2-3 0,-6-13-1,-3-5-1,-6-5-1,-1 0 1,-3-1-1,-1 2 1,0 4-1,3 5 1,4 8-2,3 9 1,4 9 0,3 2 0,14 18 0,-13-16 0,13 16-1,0 0 1,0 0 0,16 11 0,-2-1 1,6 6-1,3 1 1,6 7 0,4 1 0,5 5 0,-3-2 0,3 4 0,0 0 0,2 2-1,-2-5 2,0 2-2,-4-4 1,-5-2-1,-1-4 0,-5-2 0,-4-7 1,-5-2-1,-14-10 0,15 10 0,-15-10-2,0 0-4,-9-15-3,-9-2-7,2 2-11,-10 2-8,-9-10-1,3 9 2</inkml:trace>
  <inkml:trace contextRef="#ctx0" brushRef="#br0" timeOffset="2262">1407 1375 36,'0'0'34,"21"-13"-4,-2-3-5,-2-6-6,11 3-9,-3-2-11,-1 1-20,-4 2-13,2 11-2,-15-7 2</inkml:trace>
  <inkml:trace contextRef="#ctx0" brushRef="#br0" timeOffset="3498">1745 1095 32,'-18'0'33,"18"0"-4,-16 3-4,16-3-7,-11 1-4,11-1-8,0 0 0,0 0-3,-1 12-1,1-12 1,21 17-2,-9-6 0,5 2 0,2 0-1,0 0 1,2 0-1,0-3 1,-3-2-1,-2-1 0,0-3 0,-4-1 1,-12-3 0,15-7 0,-14-3 0,0-2 0,-3-5 0,0-4 0,-2-5 0,-2-4-1,0-3 0,-1 2 0,1-1 0,2 2 0,1 4 0,0 4 0,3 4 0,2 7-1,-2 11 1,9-12 0,-9 12 0,16 0 0,-16 0 0,16 3 0,-16-3-1,15 3 0,-15-3-3,11-2-3,-11 2-7,0 0-17,0 0-5,10-11-1,-12-1 1</inkml:trace>
  <inkml:trace contextRef="#ctx0" brushRef="#br0" timeOffset="4053">2144 904 26,'6'-23'20,"-3"11"-1,-5-5-3,-6-1-3,0 5-3,-5-2-4,1 7-1,-3-1-1,3 7 0,-4 3-2,5 6 1,1 3-1,6 5 0,2 3 0,6 5 0,3-1-1,3 1 1,2-2 0,3-2 0,3-6-1,0-3 1,2-7-1,0-6 0,0-6-1,-1-6-1,-1-6-3,-2-7-3,-2 2-4,-5-10-8,-5-2-11,3 6-2,-15-12 1</inkml:trace>
  <inkml:trace contextRef="#ctx0" brushRef="#br0" timeOffset="4398">2264 629 29,'9'19'22,"9"4"-3,-4 2-1,2 0-3,1 3-6,-4-6-2,3 1-2,-5-9 1,0-3-1,-11-11-1,11-7-1,-12-9 1,0-5-1,-6-7-1,2-4 1,-4-4-3,1 0 1,0 2-1,4 3 0,1 6-1,4 2 0,3 6 0,2 4-1,9 8-4,-4-4-2,10 8-6,-2-5-8,2-2-6,9 6-4,-11-11 0</inkml:trace>
  <inkml:trace contextRef="#ctx0" brushRef="#br0" timeOffset="4698">2666 358 27,'0'0'30,"0"0"-1,-14 9-5,4 2-6,5 11-5,-6-2-10,4 7 1,0 1-1,4 3-1,3-5 1,5-1-2,2-5 0,3-8 0,1-8-1,2-9 1,-2-9-1,1-6 0,-5-6 1,2-2-1,-4-3 0,-2 4 1,-3 3-1,1 5 0,-2 6 0,1 13 0,0 0 0,-2 10 1,2 6-2,2 4 1,2 2 0,1 1 0,1-3-1,2-4 1,0-5 0,-8-11 0,17 3 0,-9-13 0,0-5 0,-3-5 0,0-2 0,-1-2-1,-1 1 1,1 0-1,0 4 0,1 3 1,6 7-1,1 5 1,5 9-1,4 7 1,4 8 0,1 7 0,3 10 0,-1 6 0,0 4 0,-2 3 0,-1 2 0,-6-3-1,-1-1 1,-5-4 0,-5-9 0,-7-6 1,-6-12 0,-5-7 0,-9-13 1,-2-10-1,-5-13 1,0-8 0,-1-11 0,7-2 1,1-6 0,8 3-1,6-1 0,9 8 0,3 4 0,7 9-1,2 6 0,3 5-1,0 6-1,0 0 0,-2 9-2,-7-5-4,7 13-9,-17-4-15,0 0-5,0 0-2,-8-21 2</inkml:trace>
  <inkml:trace contextRef="#ctx0" brushRef="#br0" timeOffset="6053">2953 406 27,'0'0'26,"16"-14"-4,-6-5 0,-1-12-3,5 0-2,-7-13-6,7 5-4,-8-8-2,5 8-1,-7-2-1,1 9 0,-7 3 1,0 9-2,-7 6-1,9 14 0,-23-6 0,8 12 0,0 6 0,2 7-1,1 6 0,4 5 0,5 3 0,3 0 0,5 1 0,4-4-1,5 0-3,-2-11-6,12 2-11,-1-4-15,-9-9 0,7 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3T19:25:41.728"/>
    </inkml:context>
    <inkml:brush xml:id="br0">
      <inkml:brushProperty name="width" value="0.03528" units="cm"/>
      <inkml:brushProperty name="height" value="0.03528" units="cm"/>
      <inkml:brushProperty name="color" value="#953734"/>
      <inkml:brushProperty name="fitToCurve" value="1"/>
      <inkml:brushProperty name="ignorePressure" value="1"/>
    </inkml:brush>
  </inkml:definitions>
  <inkml:trace contextRef="#ctx0" brushRef="#br0">58 2372 20,'0'0'25,"0"0"-4,-6 11 0,6-11-5,-1 17-4,6 0-3,-3 0-4,5 7-1,3 0-2,1 6 0,4-1 0,-2-1-1,2-2-1,-3-4 1,1-7 0,-5 0 1,-8-15 0,10 7 0,-10-7 1,-5-17-1,-5-1 1,1-3-1,-10-6 0,3-6-2,-5-6 1,0-1-1,0-2 0,3 3 0,3 1-1,4 3 1,8 5-2,1 5 2,9 7-3,2 4 3,2 5-2,3 5 1,0 2 1,0 6 0,-1 1 0,-13-5 0,17 18 2,-10-6-2,-2 0 2,-2-1-2,-2-1 1,-1-10-1,2 13 1,-2-13-1,0 0 0,16 3-1,-4-5 1,2 1 0,5 1-1,0 1 2,2 2-1,2 1-1,-3 4 1,-3 2 0,-5 5 1,-2 6-1,-5 3 0,-4 4 0,-6 3 1,-3 2-1,-6 1 1,-2 0-1,-3-4 1,-3-4 0,-1-4-1,2-3 1,0-7-1,3-1 0,3-6-1,4-5-1,11 0-4,-8-13-3,18 5-6,-4-9-12,1-8-8,15 4 1,-5-12 1</inkml:trace>
  <inkml:trace contextRef="#ctx0" brushRef="#br0" timeOffset="740">504 2227 11,'7'34'29,"-16"-9"-5,7 6-2,2 1-7,-4-6-2,10 1-5,-5-9-1,11-2-1,-12-16-2,24-2 0,-7-15-1,1-2 0,-1-8-1,2-1 1,-5-3-2,-2 0 1,-5 2-2,-5 5 1,-6 4-1,-5 6 1,-7 1-2,-4 8 1,-5 3 0,1 2 0,1 4-1,1 2 0,5 2 0,4 0 0,10 2 0,3-10 0,10 12-1,2-11 1,6-1-2,-1-6-1,9 0-1,-4-9-1,5 0 0,-7-8-1,5 5 0,-6-8-1,5 2 2,-5-5 0,1 1 2,-3-2-1,-2 2 2,-2 3 1,-1 1 2,-3 2 2,-4 6 0,-4 5 2,-1 11-1,0 0 1,-18 2 0,9 8 1,-2 2-2,1 8 0,-1 0 1,2 4-1,1 1 0,3 2-1,5-1 0,2 2 0,-1-1-1,7-4-1,2-2 1,4-4-1,0-4 0,1-6 1,-1-7 0,2-4 0,0-9 0,-1-7 0,-3-7 0,-2-4 1,-2-6 0,-2-2 0,-6-4 1,0 4-1,-8-1 1,-2 7-1,-6-1 1,-2 6-1,-4 3 0,0 5-1,0 3 0,2 4 0,3 3 0,5 6 0,12 4-1,-14 6 1,17 8-1,4 3 0,3 8 0,3 3 0,6 6-1,3 2 2,5 2-2,1 0 1,1-3 0,2-3 0,-1-7 0,-2-6 0,-2-6 1,-2-10-1,-4-11 1,-3-8-1,-3-7 1,-4-5-1,-5-5 1,-4-2-1,-4 3 1,-2 5-1,-1 5 0,-2 7-1,8 15 1,-12-4-1,11 14 1,4 4-1,5 5 0,3-1 1,4 0 0,2-2 0,2-4 0,-2-7 1,0-2-1,-2-4 1,-2-3-1,-2 0 0,-11 4 0,20-5 0,-8 8-1,3 5 0,6 6 1,1 4-1,6 7 0,2 6 1,1 6 0,0 3 0,-2 4 1,-6-2-1,-3 2 1,-7-6-2,-8-2 2,-4-5-1,-7-9 2,-7-9-2,-3-8 1,-6-7 0,-3-13-1,3-5 3,-4-10-2,7-4 2,-1-4-3,10 3 3,1-2-3,10 4 2,5 4-2,3 5 0,6 7 1,1 4-2,2 4 1,0 1-1,-1 7-2,-6-4-4,5 10-4,-16-5-8,0 0-16,0 0-2,-4-15 1</inkml:trace>
  <inkml:trace contextRef="#ctx0" brushRef="#br0" timeOffset="2505">1417 1393 27,'0'0'25,"-4"23"-4,4-5-2,0-3-4,6 7-3,-5-3-5,7 7-1,-4-7-1,7 5-1,-3-6-2,7 1 0,-4-5 0,4-4 0,0-5 0,2-4 0,-2-6 1,4-2-1,-3-9 1,2-1 0,-3-5 0,1 2 0,-7-3-1,3 4 0,-5 0-1,-2 6 0,-1 3-1,-4 10 1,0 0-1,0 0 0,0 0-1,6 12 1,0-2-1,-6-10 1,14 19-1,-4-12 1,1-2 0,3-2 1,1-5-1,-1-4 1,-3-3 1,-1-4 0,-5-3-1,1-3 1,-5-2 0,-3 0 0,-6-1-1,-4 1 0,-3 0 0,-3 5 0,-3-2-1,0 6 1,2 1-1,2 3-1,3 3 1,14 5-1,-12 3 0,12-3 0,0 0 0,19 12 0,-7-6 1,2-4 0,4 0-1,2-5 1,0-2 0,-1-2 0,1-4 1,3-4 0,-5 0 0,2-2-1,-4-3 2,-2 2-2,-2-3 2,-2 2-1,-6-1-1,0 3 0,-3-2 1,-2 4-1,-2 1 0,2 1 0,-3 2 0,4 11 0,-6-13 0,6 13-1,-13-5 0,13 5 0,-11 9 0,11-9 0,-8 23 0,3-5 0,7 5 0,-1 2 1,1 3 0,6 1 1,-2-3-2,5-2 2,-2-2-2,3-5 2,0-4-1,5-5 0,-2-5 0,2-4 0,0-2 0,-2-5 0,0-4 1,-1-4-1,-3-2 0,2-3 0,-2-2 1,-6-3-1,1 0 0,-3-2 0,-5 2 1,2-4 0,-5 0-1,-2 2 0,0 2-1,-2 1 2,-1 3-2,3 3 1,2 4-1,-1 4 1,6 11-2,-4-10 2,4 10-1,0 0 1,0 0 0,4 16 0,3-1 0,-4 1-1,5 4 2,0 3-2,-1 1 2,2 2-1,4-2-1,-3-1 1,3-3-1,0-3 1,-1-4 0,4-3 0,2-5 0,-4-2 0,1-4 0,-3-2 0,-1-5 1,3-2-1,-3-3 0,-3-1 0,-4-4 1,2-4-1,-4 0 0,5-2 0,-6 0 0,-1-1 0,0 2-1,-6 0 2,4 3-2,-4 4 0,-4 2 1,2 2 0,8 12 0,-19-13-1,9 12 1,10 1-1,-19 10 0,13 0 1,5 9 0,-2 0-1,3 6 1,5 0-1,2 0 2,6 0-2,3-6 2,-2-1-2,5-8 1,-2-3 0,0-7 0,3-4 0,-3-2 0,-3-4 0,-3 1 0,-1-1 0,-10 10 0,17-15 0,-17 15 0,16-7-1,-4 8 1,-2 7 0,4 1-1,4 4 1,0 2 0,-1 6 0,9 4 1,-11 2-1,4 4 1,-1 3-1,-3 1 2,2 2-1,-5 0 1,-6 1-2,-6-3 1,2-4-1,-8-7 0,0-4 0,-5-9 0,-4-8-1,1-10 0,-2-9 2,-3-7-2,6-8 2,0-9 0,-1-4 0,3-3 0,-2-5-1,-1-2 0,4-2 1,-3-3-1,-2 0 1,-2-4-1,-4-1 0,-2-3 0,-1 0 0,0 2 1,1 3-1,3 6 0,-2 6 0,7 10 0,4 8 0,1 10 0,6 8-1,4 14 1,-3-10-1,3 10 1,20 14-1,-4 5 0,7 8 1,7 7-1,-1 9 1,3 9-1,6 4 1,-7 2 0,1-3 0,-4-5-1,-8-7 1,-2-10 0,-5-10 0,-1-14 0,-12-9 0,11-14 0,-12-6 1,-1-5-1,0-4 0,-3-2 0,3 1 0,-1 7 0,3 5-1,0 18 2,16-8-1,0 14 1,3 5 0,-1 2 0,7 0 0,-2-6 0,-1-6 1,-6-9-2,4-9 2,-9-10-1,-1-9-1,-1-7 2,-7-3-2,-3-6 1,-3-3 0,-9-2-1,-6-2-1,-2 0 0,-6 2-1,3 6 1,1 5-1,2 10 0,4 11 1,11 14-1,6 11 2,11 14 2,5 9-1,3 8 0,4 8 1,1 1 0,1 6-1,-1-2 1,-2-1-1,-4-1 0,-2-4-1,-4-4 0,-1-5 0,0-7 0,-5-5 1,-2-7-1,-4-10 2,13 1-1,-13-1 1,18-23 0,-10 6 0,0-6 0,3 0 0,0-5-1,3 1 0,0-1-1,-4 2 0,-2 2-2,-3-1-1,-1 8-5,-11-9-3,3 14-15,-18 0-14,-14 0 0,-8 6-2,-6 2 2</inkml:trace>
  <inkml:trace contextRef="#ctx0" brushRef="#br0" timeOffset="4980">2172 283 69,'-21'6'40,"4"1"0,6 4-11,-5-14-15,16 3-8,0 0-3,0 0-3,-10 15-3,10-15-4,-5 17-7,-11-8-19,5 4-6,-1 8-1,-6 2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3T19:25:47.212"/>
    </inkml:context>
    <inkml:brush xml:id="br0">
      <inkml:brushProperty name="width" value="0.03528" units="cm"/>
      <inkml:brushProperty name="height" value="0.03528" units="cm"/>
      <inkml:brushProperty name="color" value="#953734"/>
      <inkml:brushProperty name="fitToCurve" value="1"/>
      <inkml:brushProperty name="ignorePressure" value="1"/>
    </inkml:brush>
  </inkml:definitions>
  <inkml:trace contextRef="#ctx0" brushRef="#br0">44 1095 42,'5'-9'33,"-5"9"-7,9 4-6,-9-4-4,19 29-6,-12-7-6,9 11 0,-3 4-2,5 5 0,-3 0-1,0 0 0,-2-7 0,-2-6 0,-3-5 1,0-9 0,-8-15 1,0 0-1,-7-12 0,0-7 0,-9-8 0,0-3-1,-7-12-1,0-4 0,-2-1 0,2 2 0,1 0-1,4 0 0,6 5 1,5 1-1,7 8 1,7 5-1,7 7 1,4 2-1,3 6 1,3 6 0,-1 6 0,2 4 0,1 6 1,-3 4 0,-3 1-1,-2 5 2,-5-1-1,-5 4 0,-5-3 0,-5 2 0,-8-2 0,-2-2-1,-5-1 0,0-2 0,-1-2 0,1-4 1,2-1-1,2-4-1,13-5 0,-13 7 0,13-7 1,0 0-2,14-6 2,0 0-1,6-3 0,2 0 2,5-5-1,2-2 0,0-4 0,0-3 1,0 1 0,-1-4-1,-5 0 1,-3-2-1,-2 1 1,-5 3-1,-3 0 1,-3 5 0,-6 1 0,-3 3 0,-5 5-1,-2 4 0,-1 6 0,-1 3 0,-1 7-1,1 1 0,4 9 0,2 1 0,5 5 0,2-2 0,5 0 0,1-3 1,6-3-1,-1-6 1,6-5-1,-2-7 1,2-7 1,1-7-1,0-8 0,-1-2 0,-2-8 1,0 0-1,-4-1 1,-1-1-2,1 4 2,-6 5-2,0 6 1,-3 5 0,-4 14-1,9-13 1,-9 13 0,18 6-1,-6 3 1,1 4 0,1 3 0,5 3 0,-1 3 0,-1 0 0,0 0 0,-4-1 1,0-4-1,-3-4-2,2 1-2,-12-14-6,20 3-10,-20-3-16,5-17-1,-1 6 0</inkml:trace>
  <inkml:trace contextRef="#ctx0" brushRef="#br0" timeOffset="1444">1128 494 31,'-16'-6'30,"16"6"0,-11 17-11,-5-10-5,9 11-4,-9-2-1,9 10-4,-1-4-1,8 8-1,-1-7 0,4 2-1,5-5-1,0-5 0,3-6-1,2-6 1,-1-10 1,3-5-1,-2-9 0,-4-7 2,-5-9-1,2-4 0,-7-4-1,-3-2 1,-5-3-2,-4-1 2,-6 0-2,-1 4 1,-2 6-1,0 5 0,2 4 1,0 7 0,5 7 0,2 8-1,2 7 0,11 3 1,-1 17-1,4 0 0,6 5-1,0 6 1,2 7 0,7 1 0,-1 2 1,2 1-2,4 3 2,-1-4-2,0-2 2,3-3-2,0-5 2,-1-5-2,1-2 1,-3-4-1,-1-6 1,1-3 0,-3-3 0,0-5 0,-1-1 0,-5-3 0,-1-4 1,2-6-1,-4-1 1,0-5 0,-3-2-1,-3-3 1,-1-1-1,0 1 1,-6-2-1,1 3 1,-2 2-2,-5 2 2,2 3-1,-2 2 0,0 4 0,4 2 0,5 9 1,-10-13-1,10 13 0,0 0 0,0 0 0,0 0 0,0 0 0,-9-8 0,9 8 0,0 0 0,0 0 0,0 0 0,0 0 0,0 0-1,0 0 1,0 0 0,0 0-1,0 0 1,-8 10-1,8-10 1,1 11-1,-1-11 1,-1 19 0,3-6-1,2 4 1,1 1 0,4 0 0,-3 0 0,3-1 0,1-3-1,0-1 2,1-4-1,1-2 0,-1-4 0,-1-2 0,-1-4 0,1-4-1,0-2 2,-1-6-1,0-1 1,-3-5-1,-2 0 1,-3-2-1,0 1 0,-7 0 1,0 1-1,-3 3 0,-5 5 0,4 3 0,1 3-1,9 7 0,-13 7 0,16 4 0,-1 4 0,3 3 1,4 1-1,1-1 0,4-3 1,3-5 1,-6-5 0,-1-10-1,-1-5 0,-3-9 1,3-4-1,-4-7 1,-1-1-1,-4-2 0,1-1 0,-5 0 1,3 6-1,0 3-1,-2 7 1,1 6 0,2 12-1,0 0 0,0 0 2,13 12 0,-1 5 0,2 3 0,0 2 1,1 1-1,3-3 0,-3-2 0,-4-3-1,-1-2 0,-10-13-1,12 15 1,-12-15 1,10 4-1,-10-4 0,0 0 1,9-15-1,-7 1 1,1-1-1,-2-6 1,1-1-2,0-2 1,-2 0 0,1 0 0,-1 4-1,-1 2 1,2 2 0,0 4-1,-1 12 1,4-15-1,-4 15 1,0 0-1,13-2 0,-13 2 1,13 13-1,1 1 1,-1 3 0,-1 3-1,5 6 1,2 3 0,2 5 0,-2 2 0,0 3 1,-4 0-1,2 2 1,-1-1 0,-2 2 0,-3-1 0,-4 1-1,0-5 2,-5 0-2,-2-6 2,1-4-1,-5-6 0,-7-7 0,0-13 1,-6-5-1,-3-13 0,0-4 1,1-6-2,-3-3 2,6-3-1,3 2 1,5 1-1,13 5 2,1 4-2,8 5 1,2 4 0,2 4-1,0 2 0,1 3 0,-2 2 0,-2 3-1,-3 0 1,-12-2-1,12 7 0,-12-7 1,10 8-1,-10-8 0,0 0 0,9 10 0,-9-10 0,0 0 0,4 10-2,-4-10 0,0 0-2,9 9-3,-3 0-3,-6-9-13,0 0-19,11-7 0,-11 7 1,11-13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3T19:25:26.706"/>
    </inkml:context>
    <inkml:brush xml:id="br0">
      <inkml:brushProperty name="width" value="0.03528" units="cm"/>
      <inkml:brushProperty name="height" value="0.03528" units="cm"/>
      <inkml:brushProperty name="color" value="#953734"/>
      <inkml:brushProperty name="fitToCurve" value="1"/>
      <inkml:brushProperty name="ignorePressure" value="1"/>
    </inkml:brush>
  </inkml:definitions>
  <inkml:trace contextRef="#ctx0" brushRef="#br0">0 90 16,'17'1'16,"-17"-1"-1,18-1 0,-3 2-2,4-3 0,8 3-3,1-5-2,5 3-3,3-5-1,7 5-1,-3-4 1,8 4 0,-1-3 0,4 5 0,-4-3 0,8 5 0,-4-3 0,7 5-1,1-2-1,3 2 0,-2-3-1,4 1 0,-1-2 0,1-1 0,1-1 0,0-1 0,-2 0 0,0-1-1,-3 1 1,3 2-1,0-1 1,1 2-1,-4-1 0,1 2 1,-1 1-1,-1-1 0,1 1 0,-2-2 0,0 0 0,0-1 0,0 1 1,1-1-1,0 2 0,2 0 1,-2 2-1,-2 1 0,1-2 0,-1 1 0,0 0 0,1-1 0,-2-3 0,-1-1 0,0-1 0,0-1 1,0 0-1,3 3 0,-4-2 1,1 2 0,1-1-1,1 4 2,1-3-2,1 0 1,-2 0-1,0 0 1,-1-2-1,-1 4 0,-2-2 0,1 0 0,-1 1 1,-1-1-1,-1-1 0,2 1 1,-2-3-1,0 1 0,2-3 0,-2 0 1,-1-1-1,1 1 0,-3-1 0,3 2 0,-1-1 0,6 1 0,-4 1 0,4 0 0,0 1 0,-1-2 0,2 1 0,1-1 0,-2 0 1,-1-1-1,0-1 0,2 1 1,-1-1 0,3 2-1,0 0 2,2 0-1,3 0 0,0 3-1,1 0 1,-1 1 0,1 0-1,-1 1 0,-1-1 1,0 1-1,-1-1 0,2-1 0,-1 0 0,0-1 0,0 0 0,3 1 0,-1-2 0,0 5 1,2-2-1,1 2 0,1 2 0,3-1 0,1 1 0,-2 1 0,-1 0 0,2-1 0,-3-2 0,2-1 0,-2 2 0,-2-2 0,3 0 0,2 0 0,2 2 0,3-1 0,3 3-1,2 1 1,1 0 0,-1 2 0,1-1 0,-4-2 0,-2 0 0,-1-1 0,-3-1 0,2-1 0,-5-1 0,4 0 0,1-1 0,0 1 0,4 0 0,-3-1 0,-2 2 0,-1-1 0,0 1 0,-1-2 0,0 2 0,-1-4 0,-6 2 0,6 2 0,0-4 0,0 2-1,0-2 1,-3 3 0,2 0 0,-1 1 1,3 0-1,-4 0 0,3 3 0,4 1 0,-2-1 0,2-1 0,0 0 0,4 2 1,-1-2-1,0 0 1,-1-4-1,-3 4 1,8-3-1,0 2 1,1-2-1,0 0 1,0 2-1,7-1 1,-1 2-1,1-3 0,-6 3 0,-1-3 1,-1 0-1,1 0 0,-1 1 1,-2-5-1,-1 2 0,-3-2 0,5 0 0,-2 0 0,0 0 0,-1-1 0,-7 0 0,0-1 0,-3 2 0,2-2 0,-3 2 0,1 0 0,-3 0 0,0-2 0,3 3 0,-1 1 0,0-3 0,-2 3 0,-3 0 0,-4-2 0,-1 1 0,2-1 1,-5 2-1,1-1 0,-3-1 0,1-1 1,1 1-1,-1 0 0,-4 1 1,-4 1-1,-2-2 0,-5 2 1,-6 0-1,-6-1 1,-7 2-1,-5 0 1,-4-1-1,-10 1 0,0 0 0,0 0-1,11 3-2,-11-3-2,-12 6-8,-19-6-26,-13-11 0,-9-6-1,-18-16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3T19:26:03.411"/>
    </inkml:context>
    <inkml:brush xml:id="br0">
      <inkml:brushProperty name="width" value="0.10583" units="cm"/>
      <inkml:brushProperty name="height" value="0.10583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0 3129 22,'0'0'25,"0"0"-4,13-12-3,-13 12-4,0 0-4,12-10-1,-12 10-6,11-11-1,-11 11 1,13-10 0,-13 10 1,15-8-1,-15 8 1,17-12 1,-6 2-2,3 6 1,1-5-2,7 2 1,-3-4-1,7 1 0,0-1-1,4 0-1,-1-1 1,2 0 0,-3 0 0,3 0-1,-2-2 1,1-1 0,-3 0 1,3-1-1,1-2 1,1-1-2,-1-1 1,1 1 0,0-2 0,0 4-1,-3 0 0,0 0 0,-3 2 0,1-2 1,0 3-1,0-2 0,-1 0 0,3-2 0,3 0 0,1 0 0,-1-1 0,-1 2 0,-1-2 0,-1 1 0,0-1 1,-1 3-1,-5-2 0,1-1 0,-1 1 0,0-1 1,1 0-1,0-1 1,0 2-1,-2-1 1,0 0-1,0 3 0,-1-1 1,-1 0-2,-1 1 2,-3-1-1,2 2 0,-2-3 0,3 1 0,-1-2 0,4 0 0,-2-2 0,0 0 0,1 1 0,-1-1 0,1 0 0,1-1 0,-1 0 0,0-1 0,1 0 0,0 0 0,3-2 0,0 0 0,2 0 0,-1-2 0,0-2 0,1 1 0,2-1-1,1 0 1,0 0-1,1-2 1,0-1 0,1-1-1,2 1 1,1-1-1,2-5 1,-1 2 0,-2-1 0,5 0 0,0 0 0,-1 1 0,0 2 0,0-1 0,-1 5 0,-3-2 0,2-2 0,-2 6 0,-1-2 0,2 0 0,-1 2 1,-2 1-2,2 1 2,0 0-2,0 4 2,-1-2-2,1 2 2,1 1-2,-1-1 1,4 0 0,3-2 0,3 1 0,0-3 0,2-1 0,0 2 0,1-3 0,3 2 0,-5-2 0,0 1 0,1 0 0,-1 2 0,1-2 1,4 2-1,-1-1 0,2 1 0,3 0 0,-1 2-1,0 1 1,-1-3 0,-5 3 0,3-1 0,-5 3 0,-2 2 1,-2 0-1,-1 1 1,0 1-1,3 3 0,0 0 1,-2 2-1,0-1 0,-3 1 0,3 0 0,-2 0 0,-2 1 0,-3 0 0,-1 1 0,-1 1 0,0 0 0,-1 0 0,1 3 0,1-2 0,2 0 0,-1 1 0,2-1 0,-1 2 0,1 0 1,-1 1-1,0-1-1,-1 2 1,2 1 0,0 1 1,0 0-1,4 0 0,0-1 0,3 2 0,-1 0 0,1 0 0,0 0 0,-1 0 0,-3-1 0,1 1 1,-3 0-1,3 0 0,-1 0 0,-1 0 1,1 3-1,-1-2 0,2 1 0,1 1 0,1 1 0,-2 0 0,-2 0 0,3 3 0,-4 0 0,2 0 0,2 2 0,-4 0 0,-3 0 0,4 2 1,-4 0-1,0 1 0,-1 0 0,2 2 1,0 1-1,-2 0 0,2 1 0,-1 0 1,3 2-1,0 1 0,2-1 0,-3 2-1,-1-1 1,1 2 0,-2 0 0,2 1 0,0-1 0,-3 0 0,-2 1 0,4 0 0,-5 2 0,4 1 1,0 0-2,-1-1 2,-1 3-1,3-1 1,-2 2-1,0-1 0,4 1 0,-3 0 1,-1-3-1,2 3 1,-3-4-1,4-1 1,0-2-1,-2 0 0,-3-2 2,0-1-1,1 0 1,0-1-2,-1 0 2,-5 1-2,-2 1 2,3-1-3,-2 1 1,1 0-1,-2-1 1,-1 0-1,0 1 2,1-2-2,1 0 1,-1-1 1,4 0-1,-8 1 0,0-1 0,0 1 1,2-2-1,-1 3 0,0-1 0,0 0 0,-1-1 0,2-1 1,2 2-2,0-1 2,0 2-1,1 0 0,1-1 0,2 2 0,-3 2 1,1-1-1,-2 1 0,-1-1 0,-2 0 0,2-2 0,-3 1 0,-1-1 1,-2-2-2,5 1 1,3 2 0,-2-3 1,0 2-1,0 2 0,3 0 0,1-2 1,-2 2-1,3 1 0,1-2 0,-2 4 1,0-3-1,0 1 0,1 0 0,-1 2 0,4-2 0,-4 1 0,-1-1 0,4 0 0,-2-2 0,1 2 0,1-3 0,0 3 0,1 0 0,1 0 0,0 1 0,-1-2 0,5 3 0,2-2 1,5 0-1,-2 0 0,-1-1 0,2-2 0,-4-1 0,3 0 0,-2 0 0,-2-1 0,0 0 1,-5-2-2,1 2 1,0 0-1,1 0 2,-2 0-2,0-1 1,1 2-1,-5-1 1,6 2 0,-1-2 0,-3 0 0,-4 0 0,5 1 0,1 1 0,-3 0 0,3-1 0,-6 1 0,0 1 0,5 0 0,4 0 0,-4-1 0,1 0 0,-2-2 0,3-2 0,3 1 0,-3-1 0,-1-1 0,-2 2 1,0-1-1,1 0 0,1 1 0,-1 0 0,1 1 0,7-1 0,-3 2 0,7-2 0,-1 0 0,0 2 0,2-2 0,-2 2 1,2 0-1,-3-2 0,0 3 0,-4-1 0,1 0 0,0-1 0,-1 2 0,-1-2 0,0-1-1,-2-1 2,-1-2-2,3 0 1,-4-1 1,-5-2-1,0 1 0,6 1 0,-2-1 0,-5 1 0,3 0 0,-2-1 0,4 3 0,-1-1 0,1 0 0,-7-1 0,5 0 0,-1 0 0,1-2 0,-1 1 1,-1-2-1,4-1 0,0 2 0,2-2 0,-1 0 1,2 1-1,1 1 0,-2-1 0,3-3 0,-1 4 0,1-4 0,-3 3 0,1-1 0,0-3 0,-2-1 0,3 2 0,-1 0 0,4 0 0,0 1 1,2-1-1,2-1 0,1 2 0,-1 1 0,1-1 0,1-2 1,-3 1-1,1-2 0,1 0 0,-4 0 0,3-1 0,2-1 0,-2-1 0,2 1 0,0-2 0,0 1 0,-1 0 0,0 0 0,-1 0 1,1-1-1,-2 1 0,1-2 0,-1 1 0,1-1 0,1 1 0,2 0 0,1 0 0,-2-1 0,3 1 0,-3 2 0,-2-2 0,-1 1 0,0-1 1,-4-1-1,-3 0 1,1 1-1,-2-2 0,2 0 1,1-1-1,0 0 0,3 1 0,-2 0 0,1 0 0,-2 2 0,-2 1 0,-1-1 0,-3 1-1,-3 2 1,-3-1 0,-3-1 0,-4 2 0,-2-2 0,-3 2-1,-12-2 0,13 0 0,-13 0-1,0 0-2,-11-5-4,11 5-6,-19 6-28,5-17 2,1-7-2,-3-18 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6:52.066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189 0 8,'0'0'12,"0"0"1,-4-16-1,4 16 0,0 0-2,0 0-1,0 0 0,-13 21-2,8-4-1,1 13-1,-6-1 0,4 17-1,-8-3 1,5 10-1,-4-1 1,4 4-4,-1-3 2,1 3-3,0-5 2,2 0-2,-1-2 1,3-4-1,0-5 0,-3-2 0,3-4 1,0-5-1,-1-2 0,3-3 0,-1-4 0,-1-4 0,5-16 0,-6 24 0,6-24 0,0 0-1,-7 18-1,7-18-1,0 0-2,0 0-2,0 0-4,2-25-5,5 1-10,15 13-4,-19-27 0</inkml:trace>
  <inkml:trace contextRef="#ctx0" brushRef="#br0" timeOffset="707">382 850 20,'6'32'16,"-8"-10"-1,4 11-4,0-3-1,-2 9-3,-2 0-1,-4 1-2,3 2-1,-6-6 0,3-1-1,-4-8 0,1 0 1,0-11-2,0 1 1,9-17-1,-16 10-1,16-10-2,-20-12-3,20 12-2,-4-33-7,3 1-6,13 13-8,-16-30 0</inkml:trace>
  <inkml:trace contextRef="#ctx0" brushRef="#br0" timeOffset="1031">1002 263 4,'-8'-22'25,"8"22"-4,0 0-7,-19 14-3,1 3-3,-6 8-2,5 9-5,-7 6 1,-2 9-2,3 4 1,7 3-1,0 2 1,12-4-2,6-5 2,4-7 1,12-9 1,13-12 1,1-15 1,19-6 1,-4-20-1,8-4 1,-6-16 0,9 2-1,-17-11 0,3 4-2,-16-6-1,-4 8 1,-13-1-2,-9 5 0,-11 2-2,-7 6 2,-3 4-3,-10 4 1,6 8-3,-9 1 0,7 12-1,-3-3-1,30 5-2,-36 9-3,36-9-2,-11 18-4,11-18 0,21 18-2,-1-15 2,11 3 1</inkml:trace>
  <inkml:trace contextRef="#ctx0" brushRef="#br0" timeOffset="1451">1380 313 13,'0'0'11,"0"33"0,-7-13-2,2 11 0,-3-2-3,-2 7-2,4 4-1,1 0 0,3 0-2,4-6 1,3-1 1,8-4 0,10-4 0,4-11 3,13-3 0,-1-11 0,11-2 1,-1-12 0,8 1 0,-10-12 0,3 0-1,-10-6-1,-5 4-1,-15-8 0,0 8-1,-16-4-1,-4 4 0,-11 0-2,-9 5 1,0 0-2,-5 4 0,4 7-3,-1-3 1,6 10-3,-6-5-1,22 9-3,-16-2-1,16 2-1,0 0-2,24 11-3,-24-11 1,35 4 2,-9-1 0,0-4 3</inkml:trace>
  <inkml:trace contextRef="#ctx0" brushRef="#br0" timeOffset="1857">2057 341 11,'0'0'7,"3"27"1,-8-7-1,1 9 0,-3-2-1,4 9-1,-3 0-1,4 1 1,6-1-1,3-11 1,15 1 1,1-14 0,13 5 3,-6-23 0,19-1 0,-11-13 0,14 0-1,-11-11 0,0 4-1,-16-13-1,-1 8-1,-15-7-3,-4 12 1,-14-4-3,-5 8 1,-10 1-2,-1 4 1,-2 7-3,0 0 0,8 11 0,-5-5-2,24 5 0,-27 2-3,27-2 0,0 0-4,0 0-4,0 0-8,0 0-6,45 1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6:55.480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0 227 0,'0'0'12,"-3"20"-1,3-20-2,20 20-1,-20-20-2,27 14 0,-11-12 0,4-2-1,1-4 0,6-5 1,-4-5-3,2-3 1,-1-3 0,-1-1-1,-1-3-2,-3-1 1,-2-1-1,-5 3 0,-5 1 0,1 2 0,-7 2 0,-1 18 0,-1-27-1,1 27 1,0 0-1,-26-13 0,26 13-1,-21 16 1,21-16 0,-23 37 0,12-14 0,0 10 0,-2 0 1,3 6-1,1 1 1,-2 4 0,-2 3 0,3 0-1,1 2 2,0-4-3,5 0 3,0 1-2,1-5 0,-1-1 0,1-5 0,3-3 1,-2-3 0,-2-1-1,1-3 1,-5-5-1,3 2 1,0-4-1,-1 0 0,-1 0 0,2-2 0,-4 1 1,9-17-1,-13 30 0,13-30 0,-12 29 0,12-29 0,-11 22 1,11-22-1,-9 16 0,9-16-1,0 0 1,0 0-1,0 0-1,-4 17-3,4-17-1,0 0-4,0 0-8,6-29-9,13 29-1</inkml:trace>
  <inkml:trace contextRef="#ctx0" brushRef="#br0" timeOffset="789">446 277 8,'0'0'11,"-13"46"-1,1-17-2,3 11 0,-2-2-2,-2 11 0,-1-1-3,1 5 1,-3 1-2,4-1 1,1-2-2,0-2 1,2-4-1,2-3 0,3-8 0,1-3 0,1-8 0,2-6 1,0-17 2,5 16 0,-5-16 0,0 0 1,11-27-1,-7 1 0,7 1-2,-2-8 1,3-1-3,6 0 1,0 5-2,4 0 1,1 7 0,0 6 0,-1 6-1,1 5 1,-5 5 0,-18 0 1,27 13-1,-27-13 1,16 29 0,-10-9 0,-5 5 0,-4 2 1,1 2 0,-5-2 0,1 4 0,-6-4 0,-1 2 0,-5-7 0,4 0 1,-4-8-1,18-14 1,-29 20-2,29-20 1,-25 0-1,25 0 0,-20-16 0,20 16-1,-14-25-1,9 6 0,5 19-1,-15-32-1,15 32 0,-9-27-2,9 27-1,-1-18-3,1 18-2,0 0-3,0 0-7,17-6-3,-17 6-4</inkml:trace>
  <inkml:trace contextRef="#ctx0" brushRef="#br0" timeOffset="1458">1139 705 24,'0'0'18,"0"0"-3,-20 9-3,-1-2-4,-4 2-4,-2 2-2,-2 0 1,4 0-2,2 2 0,6-2 0,17-11 0,-19 21 0,19-21 0,3 20 1,-3-20-1,15 17 2,-15-17 0,23 16 0,-23-16 0,23 18 0,-23-18 0,22 22 1,-22-22-1,11 31 0,-13-15 0,-4 7-1,-6-1 1,-4 4-1,-11-3 0,0 2 0,-7 1-1,0-3 0,-2 1-1,3-6 1,-1-3-1,9-1-1,3-3 0,6-4 0,16-7-1,-18 4-2,18-4-1,0 0-1,0 0-3,9-18-3,-9 18-6,29-22-5,-16-13-5,23 25 0</inkml:trace>
  <inkml:trace contextRef="#ctx0" brushRef="#br0" timeOffset="1984">1723 267 7,'0'0'18,"0"0"-2,2 21-1,-2-21-2,-25 35-1,12-10-2,-7 8-2,0 7-2,-10 1 0,3 12-1,-9-2-1,4 6 0,-10 1-1,6 4 0,-5-4 0,5 5-1,-1-5 0,2-1 0,3-1-1,2-2 1,1-3-2,2-4 1,2-3 0,3-6-1,1-6 0,4-3 1,1-7-1,4-6 0,12-16 0,-20 24-1,20-24 0,0 0-1,-9 16-2,9-16-1,0 0-3,0 0-4,0 0-7,0 0-8,4-20-3,14 24-1</inkml:trace>
  <inkml:trace contextRef="#ctx0" brushRef="#br0" timeOffset="2534">1696 964 8,'-4'-18'21,"4"18"-4,0 0-5,0 0-2,-21 5-4,21-5-2,-27 28-2,9-7 0,-2 3-1,-1 7 1,1 0-1,0 5-1,4-4 1,0 1-1,5-4 1,4-4-1,5-1 1,2-24 0,9 25 0,-9-25 1,25 6 0,-7-14 0,2-2 0,1-5 0,1-1 0,-1-4 0,-1-2 0,-4 2-1,-1 4 0,-6-2 0,-9 18 0,12-26 0,-12 26-1,2-16 1,-2 16-1,0 0 0,0 0-1,0 0 1,-2-16-1,2 16 1,0 0-1,0 0 1,0 0 0,0 0 0,0 0 0,0 0 0,0 0 0,0 0 0,0 0 0,0 0 0,0 0 0,0 0 0,0 0 0,0 0 0,0 0 0,0 0 0,9-20 0,-9 20 0,0 0 0,9-20 0,-9 20 0,11-20 1,-11 20-1,11-25 0,-11 25 0,9-26 0,-9 26 1,9-21-1,-9 21 0,3-17 0,-3 17 0,0 0 0,0 0-1,0 0 1,0 0-1,0 0 1,0 0-1,0 0 1,0 0-1,-1 24 1,-1-6-1,2 4 1,-4-1 0,2 8 0,1-5 0,1 1 0,-2-1 0,2-1 0,0-1 0,0-4 0,2 2 0,-1-3 0,-1-17 0,9 29-1,-9-29 1,13 19 0,-13-19-2,16 15 0,-16-15-4,16 7-3,-16-7-9,0 0-7,22-5-2</inkml:trace>
  <inkml:trace contextRef="#ctx0" brushRef="#br0" timeOffset="3564">2366 801 13,'0'0'19,"0"0"-2,0 0-1,0 0-3,0 0-2,0 0-3,0 0-3,0 0 0,-25 0-3,25 0 0,-22 6-1,22-6 0,-27 10 0,27-10 0,-32 18 0,32-18 0,-32 31-1,15-13 1,-1 2 0,6 4 1,-1 1-1,4 2 1,0-1-1,6-1 0,-1 1 1,6-3 0,0-1-1,3 0 1,2-4 0,6 0 0,-13-18-1,30 29 1,-10-18 0,2 1-1,1-4 0,2-1 0,-1-3 0,-5-1-1,1-1 0,-4 0 0,-16-2 0,22-2-1,-22 2-1,0 0-2,0 0-1,0 0-2,0 0-4,0 0-4,0 0-8,0 0-8,0 0 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6:59.728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0 0 0,'0'0'23,"0"0"-3,0 0-6,0 0-2,0 0-1,0 0 0,18 16-4,-18-16 0,18 21-1,-18-21 0,31 36-1,-17-16-2,11 7-1,-4-2 0,10 5 0,-4-1 0,8 5 0,-2-4 0,2 2 0,-2 0-1,3-1 1,-8-1-1,1-3 0,-6-7 0,-3-1-1,-20-19 0,27 24 1,-27-24-2,0 0 0,0 0 0,0 0-2,0 0-2,0 0-1,9 16-4,-9-16-3,0 0-6,-17-22-6,1-5-5,16 27 1</inkml:trace>
  <inkml:trace contextRef="#ctx0" brushRef="#br0" timeOffset="436">493 25 20,'-8'16'18,"7"0"-1,-8 2-2,-6 5 0,1 9-3,-11-1-3,2 14 0,-13-6-3,5 11 0,-8-5-1,3 1-1,-1-3-1,8-6-1,0-6-1,8-6 0,5-7-2,16-18 0,-16 19-2,16-19-2,0 0-5,7-26-10,-2-3-12,20 13 1,-18-23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7:02.318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167 70 10,'0'0'21,"0"0"-3,0 0-5,0 0-2,0 0-3,-9 27-1,-2-6-1,2 12-2,-5 5 0,-2 10-2,-4 1 0,-1 1-1,-1-5 1,6 0-1,2-7 0,5-4 0,3-12 1,10-4 0,-4-18 1,19 16 0,-19-16 0,38-2 1,-14-5-1,6 3-1,2-5 0,2 4-1,4 0 0,2 1-1,1 2 0,-2 4 0,1 3-1,-1 3 1,-3 1 0,0 1 0,-2 3 0,-7 0-1,0 1 1,-7-1-1,-2 1 0,-18-14-2,27 22-1,-27-22-3,0 0-5,0 0-6,0 0-11,0 0-1,-2-47 0</inkml:trace>
  <inkml:trace contextRef="#ctx0" brushRef="#br0" timeOffset="489">510 127 15,'-2'18'15,"8"15"-2,-5 1 0,3 15-2,-2 5-3,-4 1 0,0 8-2,-5 2-1,2 2-1,-6-2-1,4 1 0,-2-5-1,2-5 0,1-5-1,1-8 1,-1-5-1,5-8-1,-1-6 1,0-8-1,2-16 0,-2 16-1,2-16 0,0 0-3,0 0-2,0 0-4,-14-31-9,14 31-8,-6-43-1</inkml:trace>
  <inkml:trace contextRef="#ctx0" brushRef="#br0" timeOffset="1625">1296 153 8,'0'0'9,"0"0"0,0 0-1,0 0 0,0 0-2,0 0 1,0 0-2,-19-8 1,2 8-2,1 0 0,-2 0-1,-3 2 0,1-4-1,-2 2 1,3-1 0,19 1-2,-29-2 1,29 2-1,0 0 0,-20 0-1,20 0 0,0 0-1,0 0 2,-2 25-2,2-25 2,2 29-1,-4-8 1,1 3-1,-5 5 2,-1 1-3,-2-1 1,-3 2 0,-1-1 0,-5 1-1,2-4 1,3 0 0,1-11 0,3 0 0,9-16 0,-15 20 1,15-20 0,0 0 0,0 0 0,0 0 0,0 0 0,11-16-1,-11 16 1,24-13-1,-8 10 0,5 1-1,3 5 1,1 6 0,-4 2 0,8 7 0,-4 4-1,2 5 2,-5 2-1,-1 1 0,-8 6 1,-3 0 0,-6 2 0,-6 2 1,-9-1 0,-5 1 0,-7-1 1,-6-1 0,-8-5 0,-1-3 0,-5-6 0,3-3-1,-5-10 1,6-4-1,1-7-1,9-5 0,3-6-1,6-5-1,7-2-1,-1-11-2,10 2-3,1-7-2,12 3-6,5 1-8,-7-17-7,33 22 1</inkml:trace>
  <inkml:trace contextRef="#ctx0" brushRef="#br0" timeOffset="2429">1889 115 2,'-31'-6'15,"15"14"-6,-9-1-4,2 7-1,1 1-1,1 3 1,4 1-2,8-1 1,6-1-1,3-17 2,18 23 0,5-18 1,6-3 1,9-7 1,5-2 0,0-6 0,3 0 0,-4-6-2,-1 2 0,-12-2-2,-4 2 0,-11-4-3,-7 3 1,-12 0 0,-6-2-1,-9 6-1,-5-4 0,-2 7-2,-1-2 0,3 8-1,-1-1-3,10 8-2,0 0-5,16-2-4,5 20-9,-5-20 1</inkml:trace>
  <inkml:trace contextRef="#ctx0" brushRef="#br0" timeOffset="2850">2422 253 1,'-25'33'19,"16"19"-3,-16-2-2,1 6-2,-8 4-2,-6 3-3,-1 3 0,-8-1-3,1-2-1,-3 0-1,2-9 0,6 0-2,5-11 0,9-7-1,2-11-2,14-5-1,11-20 0,0 0-4,0 0-3,2-25-4,21 3-4,-8-23-2</inkml:trace>
  <inkml:trace contextRef="#ctx0" brushRef="#br0" timeOffset="3128">2277 885 13,'-20'63'14,"-14"-12"-4,9 3-3,-1-8-2,8-6 0,4-6 0,11-14 0,3-20 1,23 12 0,7-19 0,1-11 2,8-2-1,-3-8-1,7-3 0,-10-1-2,-1 7 0,-12-4-1,-8 7-1,-12 1 0,0 21-2,-25-24 0,-2 19-2,0 5-1,-14-2-2,9 11-2,-11-5-2,16 5-7,0-2-5,2-18-8,25 11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7:06.048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0 50 9,'0'0'20,"0"0"-3,0 0-2,27 7-3,-27-7-2,36 0 0,-11-1-2,7 2-1,8-4-1,3 1-3,2 0-1,3-1-1,5-1 0,-1-2-1,-2 1 0,-3-2-1,-4 3-2,-9-5-1,1 7-3,-14-5-5,-5 4-6,-16 3-5,0 0-5</inkml:trace>
  <inkml:trace contextRef="#ctx0" brushRef="#br0" timeOffset="286">138 380 19,'5'49'28,"-5"-49"-4,40 27-5,-4-16-8,5-5-4,12-3-4,-1-1-4,-2-6-3,4-1-11,-2 9-14,-26-30 0,15 19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7:08.530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375 0 9,'-18'2'12,"18"-2"-2,-19 7-2,19-7-2,-27 23-1,11-3-2,-2 5-2,-4 6 0,1 3 0,-3 4-1,-1 3 1,0-1 0,2-1 0,-4-1 2,5-2-2,-3-7 2,7 0-1,2-8 2,5-5-2,11-16 0,-18 22 0,18-22 0,0 0 1,0 0 1,0 0 0,0 0-1,22 4 0,-22-4 0,32-8-1,-12 5 0,1 1-1,6 2-1,-3 0 0,6 4 0,-3 1 0,2 2 0,-2 2 0,1 4 0,-4 1-2,1 2 2,-5 2-1,-1 0 1,-1 2-1,-2 0 1,-1-2-1,1-2 0,-16-16 0,23 20-2,-23-20-1,22 3-6,-22-3-3,12-21-6,4 14-6</inkml:trace>
  <inkml:trace contextRef="#ctx0" brushRef="#br0" timeOffset="593">531 275 11,'-9'49'9,"-8"-1"-1,4 8-1,-9 0-3,6 1 1,-5 3-1,1-1-1,4-1-1,0-3 0,3-6-1,1-6 1,3-7 0,0-5-1,5-10 0,2-3-1,2-18 1,-3 16-1,3-16-1,0 0-1,0 0-4,3-28-4,-3 28-6,4-56-7</inkml:trace>
  <inkml:trace contextRef="#ctx0" brushRef="#br0" timeOffset="1030">1454 45 2,'-11'27'9,"-11"-9"-2,4 3-1,-3-5 0,1 1-2,0-5 0,-1-3 0,5-3-1,-2-3-1,18-3 1,-31 4-1,31-4-1,-23-4 1,23 4-1,-18-5-1,18 5 1,0 0-1,0 0 0,0 0 0,0 0 0,-16 0 0,16 0-1,-9 21 1,3-3 0,-2 4-1,-1 3 1,-6 4 1,-3 5-1,2-3 1,-2-1 0,2-1-1,-2-4 1,6-3-1,-1-6 0,13-16 0,-11 24 0,11-24 0,0 0 1,0 0-1,0 0 1,20 3-1,-20-3 1,27-9 0,-11 6 0,0-3 0,4 4-1,1 4 2,-3 2-1,2 7 0,-2 1-1,2 4 0,-6 4 1,2 5-1,-5 0 0,-6 2 1,-1 6-1,-8-4 1,1-1 1,-8 3-1,0 0 1,-7-3 0,2-1-1,-7-1 1,-2-5 1,-4-3-2,-1-3 1,-1-3-1,1-5 0,1-3 0,-2-4-1,4-2 1,2-5-2,7 0 0,2-6-1,16 13-1,-23-27-3,23 27-1,-13-29-2,13 11-4,0 18-4,9-36-5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7:15.389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386 40 12,'0'0'14,"0"0"-3,0 0-2,0 0-3,0 0-1,-22-9-1,22 9 0,-16 12-1,16-12-1,-25 22 1,25-22 0,-32 32 1,16-12-1,-5 3 2,-1 2-3,-1 6 1,-2-1-3,3 6 2,-1 0-2,4 4 0,-1 1-1,2 2 1,-2 3-1,6-1 1,0 2 1,3-2-1,2 1 0,2 3 0,2-6 0,3 2 0,5-8 0,3-1 0,-1-7 0,4 0 1,4-10 0,-13-19-1,30 22 2,-10-26-1,6-5 1,1-14 1,9-4-1,5-18 1,6-1-1,1-17 1,5-2-2,-2-10 1,-1 3 0,-8-1-1,-2 5 1,-13 1-3,-8 8 3,-10 5-3,-12 9 2,-10 6-2,-12 5 2,-3 5-3,-6 4 1,-6 9 1,-3 3-1,-1 8 1,-1 1-2,6 8 1,5-1-1,5 5 0,2-7-2,27-1-2,-30 6-3,30-6-3,0 0-6,11-20-5,17 22-5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7:36.219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48 407 2,'0'0'10,"0"0"-2,0 0-2,20-14-2,-20 14 0,25-4 0,-5 1 0,1-5 1,6-2-1,5-7 2,1-4-2,2-6 1,-1-3-2,4-6 0,-4 2-1,-2-6 0,-3 6 0,-8 2-1,-1 3 0,-7 6 0,-4 3 0,-9 20 0,1-25-1,-1 25 0,0 0-1,-23 0 1,23 0-1,-29 29 1,12-6-1,-1 6 1,-2 5-1,-2 4 1,3 3 2,-1 4-2,2-2 1,-3 1-1,3 3 3,0 0-5,2-1 5,1 1-4,1-1 1,0 1 0,1-1 0,1-1 0,-4-2 0,3-3 1,-3-1 0,2-1 0,-1-6-1,1-3 1,0-3 1,3-2-1,0-6-1,2-2 1,9-16-1,-12 25 1,12-25-1,-7 18 0,7-18 0,0 0 0,0 0 0,-4 16 0,4-16 0,0 0 0,0 0 0,0 0 0,0 0-1,-4 20 0,4-20 0,0 0-1,0 0-1,0 0-3,2 16 0,-2-16-5,4-18-10,16 20-5</inkml:trace>
  <inkml:trace contextRef="#ctx0" brushRef="#br0" timeOffset="1037">628 301 11,'-5'42'8,"-7"-1"-2,4 7 1,-4-1-2,1 3 0,2 0-2,2 2 0,2-4-1,-3 2 1,3-3-2,2-2 0,-1-8 0,0 1 0,1-6 0,-1-3 0,1-4-1,-1-7 1,2-2 0,2-16 0,-5 18 0,5-18 0,0 0 1,0 0 0,0 0 1,0 0-1,0 0 1,0-29-1,3 13 0,-1-9-1,4-2 1,3-3-2,-2-1 0,2-1 2,0 3-2,5-3 0,0 5 0,-3 6 0,3 1-2,-14 20 2,27-25 0,-27 25 0,25-5 0,-25 5-1,25 14 1,-25-14 1,25 30-1,-10-8 0,-6 1 0,0 4 2,-2 0-2,-4 3 1,-1-5-1,-5 2 1,-1-3 0,-5-1 0,0-2 0,-5-3 1,-2-2 0,0-5 0,-6 2 1,1-6-1,-1 0 1,-3-7-1,4 0 0,-3-4 0,5-1 0,-3-6-1,6-1-1,0-1 1,16 13-1,-20-30 0,20 30-1,-12-27 1,12 27-2,-8-20 1,8 20-2,0 0 0,0 0-2,0 0 0,2-16-1,-2 16-3,0 0-1,25 2-2,-9 0-4,-16-2-4</inkml:trace>
  <inkml:trace contextRef="#ctx0" brushRef="#br0" timeOffset="1880">988 747 7,'0'0'8,"-25"8"-1,25-8-2,0 0 0,-19 10-2,19-10 0,0 0 0,-22 20 0,22-20 1,-13 16-1,13-16 0,-3 18-1,3-18 1,2 18-1,-2-18 0,10 16 0,-10-16 1,17 16-1,-17-16 1,19 16 0,-19-16-1,20 16 0,-20-16 1,18 22 0,-18-22-1,12 21-1,-12-21 1,9 27-1,-9-27 0,2 29 0,-2-29 0,-3 27 0,-3-11 1,6-16 0,-18 25-1,18-25 1,-27 18-1,10-9 1,-3-6-1,-2 3 0,3-6 0,1 2 0,0-6 0,18 4 0,-27-11-1,27 11 0,-20-16 0,20 16-2,-9-20 0,9 20-2,-3-19-1,3 19-1,2-16-4,-2 16-1,14-17-3,-14 17-6,18-19-4</inkml:trace>
  <inkml:trace contextRef="#ctx0" brushRef="#br0" timeOffset="2699">1849 378 4,'-25'16'16,"9"22"-2,-12 1-3,-5 10-1,-4 6-1,-8 4 1,0 8-2,-5-3 1,2 8-3,-8-6-1,10 0 1,-6-3-2,9-6 0,2-6-2,8-7 0,5-8-1,8-7 0,2-11 0,6-2 0,12-16-1,0 0 1,-13 16-1,13-16 1,0 0-1,0 0-1,0 0-1,0 0-3,0 0-3,0 0-3,0 0-3,9-18-6,-9 18-3,23-9-6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7:45.627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220 56 7,'0'0'10,"1"-20"-2,-1 20 0,0 0-2,-14-18 0,14 18-1,0 0 0,-22-15-2,22 15 0,-18-3 0,18 3-1,-22 2 0,22-2-1,-25 7 0,25-7 0,-27 18 0,27-18-1,-25 24 0,12-8 1,0 4-1,4 2 0,-2 2 0,6-1 0,-2 3 0,1-4 0,3 7 0,3-7 0,0 1 0,3-1 0,-1-2 0,4-3 0,1-1 0,-7-16 0,14 24 2,-14-24-1,0 0 2,24 16-1,-24-16 2,20-7 0,-20 7-1,21-20 0,-21 20 0,24-29-1,-11 8-1,1 1 0,-3-3 0,5 1 0,-5-4-1,2 6 1,-3-5-1,0 5 0,-5 2 1,-5 18-1,9-28 1,-9 28-1,4-16 0,-4 16 0,0 0 0,0 0 0,0 0 0,0 0-1,0 0 0,0 0 1,0 0-1,0 0 0,-4 20 0,4-20 1,-2 31 0,-1-9 0,4 3 0,-1-1 0,0 3 0,2-1 0,0-1 0,2 1 1,-3-4-1,3-2 0,-2-4 0,0 0 0,-2-16 0,7 20 1,-7-20-1,0 0 0,0 0 0,0 0 0,0 0 0,0 0-1,0 0-3,0 0-2,0 0-6,0 0-7,2-16-8,-2 16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7:46.634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303 0 9,'-20'9'12,"20"-9"-2,-28 20-1,8-4-1,0 0 0,-5 2 0,2 3-1,-4 1 0,4 3-2,-3 0 0,5 1-1,1-1-2,2 0 0,6 2-1,1-7 0,4 1-1,5-5 0,2 0 0,0-16 1,12 29-1,-12-29 1,24 27 0,-8-13 0,0-3 0,2 3 0,0-5-1,-2 0 1,0-2 0,0-1 0,-16-6 0,24 7-1,-24-7 1,16 5-1,-16-5 0,0 0 0,0 0 0,16 4-2,-16-4-1,0 0-3,20 3-4,-20-3-5,0 0-6,14 22-7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7:47.465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375 129 29,'0'0'21,"11"-16"-5,-11 16-4,0 0-4,0 0-3,7 16-3,0 2 0,0 3 0,6 8 0,1 5 1,4 8 0,2 1 1,3 7-2,-5 0 1,4 6-1,-4-1 1,3 6-2,-5-2 0,2 6 0,-3 0 0,-3-3 0,1 1 0,-1 0 0,-4-4-1,1-1 1,-4-8-1,2-4 1,-3-8 0,-1-4 0,1-9-1,-2-3 1,-2-22 0,3 25 0,-3-25 1,0 0 0,0 0 0,0 0 0,0 0 0,0 0-1,-7-31 0,4 6 1,-1-9-2,-1-11 0,1-10 1,-1-8-2,-1-5 1,1-8 0,-1-1 0,1-3-1,-4-1 1,-2 4 0,-1 1 0,1 5 1,-3 6-2,-1 6 2,3 5-1,-5 7 1,3 6-1,1 7 0,5 9 0,-1 2 0,3 5 0,-1 2 0,7 16 0,-7-20 0,7 20 0,0 0-1,0 0 1,-11-18-1,11 18 0,0 0 0,0 0 0,0 0 1,-7 18-1,7-18 0,-11 29 1,0-10 0,0 5 0,-6 2 0,-1 3 0,0 2 0,-8 1 1,-2 0-2,-1-1 2,-3 1-2,-6-5 2,4 0-2,-6-4 2,4-1-2,4-10 2,5 1-1,0-6 0,11-2 0,16-5 1,-21 4 0,21-4-1,0 0 0,0 0 0,0 0 0,0 0 0,0 0 0,16-13-1,-16 13 1,34-10-1,-11 1 1,9 3 0,6-4 0,7-1 0,2 0 0,7 0 0,0-1 1,1 1-1,1 2 0,-4 2 0,-5 1 0,-2 3 0,-4-1 0,-9 2 0,0 2 0,-5 0 0,-1 0 0,-5 2 0,-1-2 0,-4 2 0,-16-2 0,29 4 0,-29-4 0,18 1 0,-18-1 0,0 0 0,0 0 0,0 0 0,0 0 1,0 0-1,0 0 1,0 0 0,0 0 1,0 0-2,12-19 2,-12 19-2,-2-25 1,-6 8-1,0-2 0,-4-1 0,1-3 0,-7-2 0,-2-2 0,1 0 0,-5 3 0,1-1 0,-2 4 0,-2 1 0,0 6 0,2 1 0,1 4 0,1 2 0,1 2-1,4 1 1,2 0 0,16 4 0,-21-1 0,21 1 0,0 0 0,0 0 0,-16-2 0,16 2-1,0 0 0,0 0-1,0 0-3,30 11-3,-30-11-6,34-2-10,4 13-9,-13-17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7:51.018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0 2023 21,'0'0'18,"0"0"-1,11-16-3,-11 16-3,8-30-3,-2 10-2,-3-8-2,6-1 1,-3-9-2,3 2 0,-6-7-1,3-1 0,-3-1 0,4 0-1,-5 0 0,2 1 0,-4 2 0,2 7-1,-4 1 1,2 8 0,-2 3 0,2 7 0,0 16 0,-5-20 0,5 20 0,0 0 0,0 0-1,0 0 0,0 0 0,0 0 0,-4 24 0,6-8-1,1 9 1,1 3 0,1 7 0,3 0 0,-1 5 0,2 3 0,3-4 0,1 2 0,3-5 0,0 0 1,0-6-1,4-3 0,0-5 1,-1-4-1,1-4 0,-2-5 1,0-7-1,-2-4 1,4-7-1,-4-4 0,2-4 0,-2-7 1,-2-4-1,4-6 0,-3-2 0,-1-4 1,-7-1-1,-1-4 0,-5 2 1,-1 0-1,0 0 0,-3 8 0,-1 1 0,-3 9 0,5 1 1,2 24-1,-5-23-1,5 23 1,0 0-1,0 0 1,-2 27-1,6-11 1,1 11-1,4 1 1,2 6 0,3 2 0,4 0 0,0-2 0,5-3 0,1-3 0,1-6 0,0-4 0,0-6 0,-2-6 1,-3-8-1,2-5 1,-6-9 0,0-6 1,-7-5-1,2-9 0,-6-1 1,0-4-2,-1-1 1,-2-1-1,1 0 1,-1 6-1,0 1 0,0 9 0,-1 4 0,3 3-1,3 4 1,-7 16-1,18-13 0,-18 13 1,34 6-1,-12-1 1,5 6-1,-1 0 1,3 3 0,-2 2 0,2 2 0,-6 3 0,-1-1 1,-6 3 0,-2 1 0,-7 1 0,-3 3 0,-2-1 1,-10-2-1,1 2 0,-7-3 0,0-1 0,-6-3 0,2-1-1,0-4 1,0-1-1,-2-5 0,20-9 1,-28 12-1,28-12 0,-16 8 0,16-8 0,0 0-1,0 0 1,0 0-1,0 0 0,0 0 1,0 0-1,16-13 1,-16 13-1,28-14 1,-6 3 0,3-3 0,4-6 0,3-5 0,0-4 0,2-5 1,0-2-1,0 1 0,-1-3 0,-5 2 0,-1 2 0,-5 2 1,-2 3-1,-3 6 0,-2 0 0,-3 1 1,-1 4-1,-4 0 1,-7 18-1,9-28 0,-9 28 1,4-27-1,-4 27 1,-6-25-1,6 25 0,-10-24 0,10 24 0,-13-18 0,13 18 0,-16-10 0,16 10 0,-16 2 0,16-2 0,-16 10 0,16-10-1,-18 24 1,9-8 0,2 3-1,1 3 1,1 3 0,1 2-1,3 3 1,1-3 0,3 0 0,4 2 0,0-4-1,1-2 1,4-3 0,1-2 0,-13-18-1,30 23 2,-14-16-1,1-5 0,0-6 0,1-3 0,-1-4 1,-1-5-1,-2-3 1,-1-7 0,-3 0-1,1-3 1,-4 0-1,-3 1 1,-2-5 0,-2 5-1,-2-1 1,-5 4-1,-4 0 0,2 5 0,-4 4 0,3 0 0,10 16 1,-20-18-2,20 18 1,0 0 0,-16-7 0,16 7-1,0 0 0,0 0 1,-11 20-1,11-20 0,0 28 1,4-8-1,1 5 1,2 2-1,6 2 1,1 1 0,4 2-1,2-1 1,-2-4 0,1-1 0,-1-2 0,4-5 0,-4-2 0,1-5 0,-2-8 1,1-6-1,1-5 0,3-9 1,-3-11-1,1-7 1,0-7 0,0-10-1,-2-2 1,-4-8-1,-2-6 0,-3-1 1,-3 0-1,-3 0 1,-6 0-1,-3 4 0,-1 3 0,-3 9 0,-1 9 0,-2 5 0,4 10 0,0 8 0,9 20 0,-14-22 0,14 22-1,0 0 1,0 0 0,-11 26-1,11-9 1,0 8 0,2 4-1,0 7 1,0 3 0,3 3 0,2 2 0,2-1-1,4 4 2,-3-1-2,5-3 1,1 2 0,0-4 0,0 1-1,2-7 1,4 3 0,-4-6 0,1-3 0,-1 0 0,2-6 0,-4-3 0,-2-4 0,-14-16 0,27 23 0,-27-23 1,22 9 0,-22-9 0,21-7 0,-21 7 0,22-29 0,-11 4 0,3-4 0,-3-3 0,-1-4 0,-2-1-1,-1-6 1,-5 5-1,-2-1 0,-4 5 1,-1 1 0,-3 7-1,3 2 1,0 6-2,5 18 1,-11-18-1,11 18 1,0 0-1,-2 24-1,6-8 2,-4 4-2,7-1 2,-2 3-1,2-1 1,2-3-1,-9-18 1,20 25 0,-20-25 0,25 7 0,-7-10 1,-2-6-1,4-4 1,2-5 0,-3-3-1,3-6 1,-2-3 0,-1-4 0,-4-4-2,1-1 2,-5-6-1,-3-4 1,3-2-1,-4-7 0,-1-1 0,-3 0 0,1 0 1,-6 3-1,2 3 0,-3 8 0,-3 4 0,3 10 0,-3 6 0,1 9 0,5 16 0,-7-21 0,7 21 0,0 0-1,0 0 0,0 0 1,-9 21-1,5-1 1,2 7-1,-1 5 1,1 11-1,0 7 1,0 4 0,2-1 0,2 3 0,0-2 0,2-1 0,1-2 0,0-7-1,2-2 2,1-5-1,1-3 0,0 0 0,1-3 0,3-1 0,-1-1-1,5-4 2,-3 0-2,4-2 1,-2-1-1,2-6 1,0 0 0,0-7 0,-2 0 1,0-6-1,-16-3 1,32-3 0,-14-4 0,0-9 0,0-8 0,0-6-1,2-6 2,-4-7-2,2-2 1,-4-3-1,-3 0 0,0-4 0,-4 5 1,-3 6-1,-4 5 0,1 7 0,-2 4 0,1 25 0,-6-18-1,6 18 1,-11 33-1,6-5 0,3 10 1,0 1-1,4 6 1,2-2 0,1-4 0,10-6 0,1-5 0,7-4 1,-2-10-2,10-5 0,-4-14-7,12-3-14,4-6-12,-14-22-1,7-5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7:54.988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0 1473 8,'0'0'26,"0"0"-7,0 0-4,13-17-1,-11-8-1,10 0-3,-5-20-2,8 2-2,-5-18-1,7 0-2,-10-10 0,3-3-1,-2-8-1,-3 1 1,-5-4-1,-2 1 0,-1 3-1,-6 4 0,1 15 0,1 6 0,0 16 0,0 6 0,2 16 0,5 18-1,0 0 1,-18 27-1,12 6 1,1 11-1,-2 10 1,1 14-1,3 13 1,5 14-1,1 4 1,1 9 0,3 6 0,2 5 0,0 1-1,2 0 2,1-7-1,-1-5 1,5-8-1,2-8-1,4-17 1,-5-10 0,5-19 0,-6-8 1,-2-15 2,4-10-1,-18-13 1,24-36 1,-21-5 0,8-8 0,-11-15 0,7-13-1,-9-11-2,-1-6 1,-10-1-2,-5 4 0,-3 5 0,-1 7-1,-6 11 1,3 14-1,-2 11 1,5 12-1,6 11-1,16 20 1,-22-14-2,22 14 0,0 0-1,0 0 0,2 22-2,-2-22 0,25 10 0,-25-10 1,47 0-1,-20-9 2,12-3 0,-5-10 1,4-1 0,0-7 2,-6-1 1,0 2 0,-10 2 2,-1 4 0,-10 5 1,-11 18 1,14-20-1,-14 20 0,0 0-1,-8 18 0,-3 0 0,0 7-1,0 4-1,-3 5 0,3 0 1,-1 0-1,6-1 0,1-3 1,7-6 0,3-5 0,-5-19 1,20 16 0,-20-16 1,32-12 0,-16-8 0,6 0-1,-4-12 1,3-2 0,-7-7-2,3-1 1,-5-2-2,-5-1 1,-1 2-1,-3 1 1,-4 5-2,-3 3 2,4 5-2,-5 4 1,1 7 0,2 2-1,2 16 1,0-18-1,0 18 0,0 0 1,20-7-1,-20 7 0,27 2 1,-27-2 0,34 10 0,-18-1 0,2 4 0,-4 3-1,1 2 2,-5 3-1,-2-1 1,-1 5-1,-4 0 1,6-1-2,-7 1 1,5-5 0,-5 1 0,-2-21-1,9 31 1,-9-31-1,13 18 1,-13-18 0,0 0-1,16 7 1,-16-7 0,0 0 0,25-16 0,-25 16 1,25-29-1,-14 9 1,5-3-1,-2-4 0,4-4 0,-2-1 1,4-6-2,-4-1 1,4-1 0,0-1 0,-2 0 0,-2 0 0,0 7 0,-4 1 0,-1 6 1,-2 6-1,-9 21 1,6-25-1,-6 25 1,0 0 0,0 0-1,-20-2 0,20 2 0,-25 25 0,10-3-1,-3 6 1,-1 6-1,-1 9 1,2 4 0,0 3 0,2 2 0,5-1-1,0-3 1,10-7-1,-1-3 1,7-6-1,4-7 2,4-7-2,-13-18 1,32 11 0,-12-16 1,1-6 0,3-11-1,-3-6 2,1-8-1,-3 0 1,-1-5-1,-5 1 0,-1-1 0,-6 5 0,-4 7 0,-1 6-1,-1 5 1,0 18-2,-9-16 1,9 16-1,0 0 0,-12 30 1,10-8-2,2-2 1,5 3 0,-1-1 1,9-6-1,3-4 1,2-8 0,7-8 0,4-8 0,3-8 0,2-7 1,5-9-1,-1-5 1,0-4-1,-2-3 1,-8 1-1,-4 0 1,-6 6 0,-11 3 0,-4 8 0,-6 3-1,-6 9 0,9 18 0,-25-16 0,8 23 0,0 4-1,0 10 0,-1 8 0,6 5 0,1 4 1,8 1-1,3-3 1,5 0-1,6-4 1,5-5 0,5-2 0,3-1-1,4-3 1,1 3 0,5 2 0,2 5 1,0 1-1,-4 10 1,2 2-2,-1 3 2,-10 3-1,-9 2 1,-7 6-1,-12-1 1,-8 2-1,-12-5 1,-3-4 0,-12-7 0,3-5 0,-1-11 0,0-11 0,6-11-1,3-14 0,9-10 0,8-8 0,8-9 0,6-7-1,11-9 0,8-7 1,6-6 0,7-3 0,4-4 0,3-3 1,8-2-1,-5-6 1,1 3-1,-4 2 1,-3 1 0,-7 4 0,-6 1 0,-9 9-1,-11 6 1,1 12 0,-12 4 0,-3 12-1,0 7 0,9 22 0,-23-12 0,23 12 0,-21 32-1,10-3 1,9 7 0,4 1 0,5 8 0,5 0 0,6-4 0,9-5 1,2-3-2,3-12 0,4 6-4,-5-16-5,10 3-18,-5 6-6,-20-15-2,5 15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7T19:17:57.802"/>
    </inkml:context>
    <inkml:brush xml:id="br0">
      <inkml:brushProperty name="width" value="0.03528" units="cm"/>
      <inkml:brushProperty name="height" value="0.03528" units="cm"/>
      <inkml:brushProperty name="color" value="#1F497D"/>
      <inkml:brushProperty name="fitToCurve" value="1"/>
      <inkml:brushProperty name="ignorePressure" value="1"/>
    </inkml:brush>
  </inkml:definitions>
  <inkml:trace contextRef="#ctx0" brushRef="#br0">0 2195 26,'0'0'25,"-14"16"-2,14-16-3,0 0-3,0 0-7,0 0-2,11-30 0,-11 30-2,12-38-1,-1 14 0,-4-12-3,2 1 0,-2-3-1,1-3-1,-3-3 1,2 1-1,-1 1 0,-3 2 0,1 2 0,-1 4-1,1 5 1,-2 5 0,1 4 0,1 4-1,-4 16 1,18-20-1,-2 15 1,4 3 0,5 6-1,6-1 1,3 8 0,4 4 0,-4 1 0,2 7 0,-4-1 1,-8 3-1,-5 4 0,-6 0 1,-8-1-1,-3 2 1,-9-1 0,-2-3 0,-7-1-1,0-1 0,-6-8 1,2 0-1,-3-7 0,-1 0 0,3-5 0,-1-2 0,4-2 0,0-4-1,18 4 1,-25-7-1,25 7 0,0 0 0,0 0 0,0 0 0,-2-22 1,2 22-1,27-20 0,-3 6 1,1-4 0,5-2 0,5-2 0,-1 0 0,4-7 0,-2 2 0,0-4 0,-4 1 0,-5-7 1,-4 3-1,-1-4 0,-2-2 0,-8 0 1,1 2-1,-6 0 0,2 5 0,-5 3 1,-1 8-1,-3 2 0,0 20 1,0-22-1,0 22 1,0 0-1,0 0 0,0 0 0,0 0 0,2 35-1,0-10 1,7 8-1,-2 5 1,4 3 0,1 6 0,3 1 0,-1-7 0,6-1-1,-4-9 1,4-8 0,-2-6 0,3-12 0,1-14 0,0-9 0,3-9 0,-5-13 1,3-5-1,-3-8 0,0-1 1,-8-1-1,-1 7 1,-4 2-1,-7 8 1,0 11-1,-3 5 1,3 22-1,0 0 0,0 0-1,-18 8 1,16 12 0,2 7-1,2 2 0,1 0 1,1 0-1,5-8 1,2-1-1,-11-20 1,26 15-1,-9-19 1,1-9 0,0-1 0,1-8 0,3-1 0,-2-3 1,1 3-2,-3 1 1,-5 6 0,-13 16 0,25-17 0,-25 17 0,18 24 0,-9 3 0,-2 9 0,4 13 1,0 9-1,1 9 0,-3 6 1,0 3-1,4 0 0,-4-2 1,0-3-1,-5-10 0,1-8 1,-3-12-1,3-8 0,-3-11 0,-2-22 1,0 0-1,0 0 1,5-18-1,-3-15 1,2-16-1,-1-9 0,1-16 1,0-13-2,1-9 1,0-9 0,3-2 0,-3 2 1,4 7-1,-2 8 0,4 12 0,0 13 0,0 16-1,-1 13 1,5 12-1,-15 24 0,27-14 1,-11 19 0,2 9 0,-2 10 0,2 5 1,-4 7-1,-3 8 1,-4 5-1,-8-1 1,-7 1-1,-6-2 0,-4-5 0,-3-7 0,1-5 0,-4-12 0,5-9 0,2-7-1,17-2 1,-19-18-1,13 2 0,6-2 0,2-2-1,7 2 1,2 0 0,5 7 0,2 2 1,7 5-1,0 6 1,6 5 0,-1 6 0,5 3 0,-1 8 0,-2 5-1,1 5 2,-6 6-1,0 3 0,-8 6 0,1 2 0,-9 5 0,1 0 1,-6-3-1,-3-1 0,-3-3 0,0-7 1,-5-6-1,1-7 1,1-9-1,3-20 1,0 0 0,0 0-1,-24-11 1,17-20-1,2-14 1,-2-9-1,0-13 0,-1-13 0,7-11 1,-3-8-1,6-6 0,1 2 0,3-1 0,5 3 0,3 9 0,2 5 0,2 12 0,4 10-1,1 16 1,-3 8-1,1 13 1,-3 7-1,-1 12 1,-1 9-1,0 9 1,2 11 0,-4 7 0,3 7 1,-5 4-1,1 9 0,-6 0 1,-5 4 0,-8-4-1,-4-1 1,-10-7 0,-2-4-1,-1-4 1,-2-8-1,-2-8 0,1-8 0,3-7 0,5-6 0,18 6 0,-27-21 0,18 3-1,5 1 1,4 1-1,2 0 1,-2 16-1,15-26 0,-15 26 0,28-18 0,-6 11 1,0-2 0,6-2 0,7-3 0,1-6 0,7-8 0,0-6 0,4-13 0,-1-7 0,3-6 0,0-7 1,-1-2-1,-5-3 1,-3-1 0,-4 2 0,-7 8-1,-6 3 1,-7 1 0,-9 8-1,-3 4 0,-6 5 1,-1 10 0,-3 6 0,-1 8-1,7 18 0,-16-5 0,16 5 0,-15 30-1,12-1 1,-3 6-1,1 10 0,0 4 0,1 5 1,2 8 0,2 1 0,2 1 0,0 4 0,1-1 1,3-1-2,1-5 1,2-5 0,-2-9 0,2-7-1,0-7 1,0-15 0,-9-18 0,18 7 0,-18-7 1,25-40-1,-9 6 0,1-9 1,1-5-1,1 0 0,-1-3 0,-1 9 0,-5 8-1,-1 10 1,-11 24 0,16 0-1,-9 17 1,1 15 0,-1 10-1,4 3 1,1 2 0,3-2 0,4-8 0,1-10 0,5-9 1,2-18-1,2-11 0,2-9 1,1-11-1,-1-3 0,-3-2 0,1 0 0,-4 1 0,-1 8-1,-3 5 1,1 11 0,-2 13-1,-1 13 1,-1 15 1,-1 12-1,-1 16 0,-5 11 1,-2 11-1,-4 10 1,-3 8-1,-4 0 0,-3-2 0,-4 0 1,-2-4-1,-4-14 0,-3-4 0,-3-19 1,-3-10 0,-4-22 0,1-15-1,-2-21 1,6-20-1,-1-14 0,10-22 0,7-14 0,8-13-1,14-4 1,10-5 0,13 6-1,3 6 1,11 16 0,2 15 1,2 20-1,2 21 1,-3 13 2,1 21-1,-9 9 1,0 14-1,-10 2 0,1 7 1,-11-5-1,-2 0-1,-12-9 0,-1-4 0,-6-7 0,-6-20-2,2 22-2,-2-22-4,0 0-9,-24-9-18,24 9-3,-25-28-2,5 5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12" charset="-128"/>
              </a:rPr>
              <a:t>Range Plants -- OBJ 2: PPT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A3DACC-4F54-4BAE-8E2F-C3DABB17472F}" type="slidenum">
              <a:rPr lang="en-US"/>
              <a:pPr/>
              <a:t>1</a:t>
            </a:fld>
            <a:endParaRPr lang="en-US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0486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12" charset="-128"/>
              </a:rPr>
              <a:t>There are 16 slides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3077080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922F2B-132F-4808-A72E-A508D55466B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By examining the table, one can see that by trying to "squeeze in" an additional 10% of harvest, 50% of the roots stop growing. 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530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970734" y="8830659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2" tIns="46586" rIns="93172" bIns="46586" anchor="b"/>
          <a:lstStyle/>
          <a:p>
            <a:pPr algn="r"/>
            <a:fld id="{7ADB7756-900E-4805-8768-D2D3000E8DC7}" type="slidenum">
              <a:rPr lang="en-US" sz="1300">
                <a:latin typeface="Calibri" pitchFamily="34" charset="0"/>
              </a:rPr>
              <a:pPr algn="r"/>
              <a:t>15</a:t>
            </a:fld>
            <a:endParaRPr lang="en-US" sz="1300" dirty="0">
              <a:latin typeface="Calibri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/>
              <a:t>Classic investigation from mid1950s; lead to take half – leave half rule. At high levels of grazing, root growth is severely limited because plants are allocating resources to leaf growth to increase photosynthesis.</a:t>
            </a:r>
          </a:p>
        </p:txBody>
      </p:sp>
    </p:spTree>
    <p:extLst>
      <p:ext uri="{BB962C8B-B14F-4D97-AF65-F5344CB8AC3E}">
        <p14:creationId xmlns:p14="http://schemas.microsoft.com/office/powerpoint/2010/main" val="2199304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The healthier roots you have depends on how healthy the aboveground plant is. So if aboveground roots are overgrazed, you open up available soil resources to shrubs and other weeds.</a:t>
            </a:r>
          </a:p>
        </p:txBody>
      </p:sp>
      <p:sp>
        <p:nvSpPr>
          <p:cNvPr id="46084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pPr defTabSz="930356"/>
            <a:r>
              <a:rPr lang="en-US" dirty="0"/>
              <a:t>Range Plants -- OBJ 2: PPT</a:t>
            </a:r>
          </a:p>
        </p:txBody>
      </p:sp>
      <p:sp>
        <p:nvSpPr>
          <p:cNvPr id="46085" name="Footer Placeholder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pPr defTabSz="930356"/>
            <a:r>
              <a:rPr lang="en-US" dirty="0"/>
              <a:t>There are 16 slides in this presentation</a:t>
            </a:r>
          </a:p>
        </p:txBody>
      </p:sp>
      <p:sp>
        <p:nvSpPr>
          <p:cNvPr id="46086" name="Slide Number Placeholder 5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356"/>
            <a:fld id="{94ED470A-EDE3-4604-8DDA-830D1CAD9360}" type="slidenum">
              <a:rPr lang="en-US" smtClean="0"/>
              <a:pPr defTabSz="930356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336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8132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pPr defTabSz="930356"/>
            <a:r>
              <a:rPr lang="en-US" dirty="0"/>
              <a:t>Range Plants -- OBJ 2: PPT</a:t>
            </a:r>
          </a:p>
        </p:txBody>
      </p:sp>
      <p:sp>
        <p:nvSpPr>
          <p:cNvPr id="48133" name="Footer Placeholder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pPr defTabSz="930356"/>
            <a:r>
              <a:rPr lang="en-US" dirty="0"/>
              <a:t>There are 16 slides in this presentation</a:t>
            </a:r>
          </a:p>
        </p:txBody>
      </p:sp>
      <p:sp>
        <p:nvSpPr>
          <p:cNvPr id="48134" name="Slide Number Placeholder 5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356"/>
            <a:fld id="{0CC65FD3-D108-4BA9-8622-387AFA31BA03}" type="slidenum">
              <a:rPr lang="en-US" smtClean="0"/>
              <a:pPr defTabSz="930356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19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12" charset="-128"/>
              </a:rPr>
              <a:t>Range Plants -- OBJ 2: PPT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A3DACC-4F54-4BAE-8E2F-C3DABB17472F}" type="slidenum">
              <a:rPr lang="en-US"/>
              <a:pPr/>
              <a:t>33</a:t>
            </a:fld>
            <a:endParaRPr lang="en-US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0486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12" charset="-128"/>
              </a:rPr>
              <a:t>There are 16 slides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2087610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12" charset="-128"/>
              </a:rPr>
              <a:t>Range Plants -- OBJ 2: PPT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A3DACC-4F54-4BAE-8E2F-C3DABB17472F}" type="slidenum">
              <a:rPr lang="en-US"/>
              <a:pPr/>
              <a:t>34</a:t>
            </a:fld>
            <a:endParaRPr lang="en-US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0486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12" charset="-128"/>
              </a:rPr>
              <a:t>There are 16 slides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966573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12" charset="-128"/>
              </a:rPr>
              <a:t>Range Plants -- OBJ 2: PPT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A3DACC-4F54-4BAE-8E2F-C3DABB17472F}" type="slidenum">
              <a:rPr lang="en-US"/>
              <a:pPr/>
              <a:t>35</a:t>
            </a:fld>
            <a:endParaRPr lang="en-US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0486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12" charset="-128"/>
              </a:rPr>
              <a:t>There are 16 slides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3812329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747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4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86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13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41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9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0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38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8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9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54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53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customXml" Target="../ink/ink5.xml"/><Relationship Id="rId7" Type="http://schemas.openxmlformats.org/officeDocument/2006/relationships/customXml" Target="../ink/ink2.xml"/><Relationship Id="rId12" Type="http://schemas.openxmlformats.org/officeDocument/2006/relationships/image" Target="../media/image16.png"/><Relationship Id="rId2" Type="http://schemas.openxmlformats.org/officeDocument/2006/relationships/customXml" Target="../ink/ink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../media/image15.png"/><Relationship Id="rId9" Type="http://schemas.openxmlformats.org/officeDocument/2006/relationships/customXml" Target="../ink/ink3.xml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image" Target="../media/image28.png"/><Relationship Id="rId18" Type="http://schemas.openxmlformats.org/officeDocument/2006/relationships/customXml" Target="../ink/ink13.xml"/><Relationship Id="rId26" Type="http://schemas.openxmlformats.org/officeDocument/2006/relationships/customXml" Target="../ink/ink17.xml"/><Relationship Id="rId3" Type="http://schemas.openxmlformats.org/officeDocument/2006/relationships/customXml" Target="../ink/ink7.xml"/><Relationship Id="rId21" Type="http://schemas.openxmlformats.org/officeDocument/2006/relationships/image" Target="../media/image32.png"/><Relationship Id="rId7" Type="http://schemas.openxmlformats.org/officeDocument/2006/relationships/image" Target="../media/image25.png"/><Relationship Id="rId12" Type="http://schemas.openxmlformats.org/officeDocument/2006/relationships/customXml" Target="../ink/ink10.xml"/><Relationship Id="rId17" Type="http://schemas.openxmlformats.org/officeDocument/2006/relationships/image" Target="../media/image30.png"/><Relationship Id="rId25" Type="http://schemas.openxmlformats.org/officeDocument/2006/relationships/image" Target="../media/image34.png"/><Relationship Id="rId3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12.xml"/><Relationship Id="rId20" Type="http://schemas.openxmlformats.org/officeDocument/2006/relationships/customXml" Target="../ink/ink14.xml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27.png"/><Relationship Id="rId24" Type="http://schemas.openxmlformats.org/officeDocument/2006/relationships/customXml" Target="../ink/ink16.xml"/><Relationship Id="rId32" Type="http://schemas.openxmlformats.org/officeDocument/2006/relationships/customXml" Target="../ink/ink20.xml"/><Relationship Id="rId15" Type="http://schemas.openxmlformats.org/officeDocument/2006/relationships/image" Target="../media/image29.png"/><Relationship Id="rId23" Type="http://schemas.openxmlformats.org/officeDocument/2006/relationships/image" Target="../media/image33.png"/><Relationship Id="rId28" Type="http://schemas.openxmlformats.org/officeDocument/2006/relationships/customXml" Target="../ink/ink18.xml"/><Relationship Id="rId10" Type="http://schemas.openxmlformats.org/officeDocument/2006/relationships/customXml" Target="../ink/ink9.xml"/><Relationship Id="rId19" Type="http://schemas.openxmlformats.org/officeDocument/2006/relationships/image" Target="../media/image31.png"/><Relationship Id="rId31" Type="http://schemas.openxmlformats.org/officeDocument/2006/relationships/image" Target="../media/image37.png"/><Relationship Id="rId9" Type="http://schemas.openxmlformats.org/officeDocument/2006/relationships/image" Target="../media/image26.png"/><Relationship Id="rId14" Type="http://schemas.openxmlformats.org/officeDocument/2006/relationships/customXml" Target="../ink/ink11.xml"/><Relationship Id="rId22" Type="http://schemas.openxmlformats.org/officeDocument/2006/relationships/customXml" Target="../ink/ink15.xml"/><Relationship Id="rId27" Type="http://schemas.openxmlformats.org/officeDocument/2006/relationships/image" Target="../media/image35.png"/><Relationship Id="rId30" Type="http://schemas.openxmlformats.org/officeDocument/2006/relationships/customXml" Target="../ink/ink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F1AEE1A-BF7C-4825-ABDE-F0A8458398D7}"/>
              </a:ext>
            </a:extLst>
          </p:cNvPr>
          <p:cNvGrpSpPr/>
          <p:nvPr/>
        </p:nvGrpSpPr>
        <p:grpSpPr>
          <a:xfrm>
            <a:off x="9067799" y="366601"/>
            <a:ext cx="2971801" cy="2228851"/>
            <a:chOff x="4096170" y="147279"/>
            <a:chExt cx="2971801" cy="2228851"/>
          </a:xfrm>
        </p:grpSpPr>
        <p:pic>
          <p:nvPicPr>
            <p:cNvPr id="9" name="Picture 8" descr="cows-whitebird.JPG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096170" y="147279"/>
              <a:ext cx="2971801" cy="2228851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6144320" y="2145298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K. Launchbaugh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F00F5A6-5101-4A05-A2FB-3D226CAF9101}"/>
              </a:ext>
            </a:extLst>
          </p:cNvPr>
          <p:cNvGrpSpPr/>
          <p:nvPr/>
        </p:nvGrpSpPr>
        <p:grpSpPr>
          <a:xfrm>
            <a:off x="5871556" y="366601"/>
            <a:ext cx="2991270" cy="2255047"/>
            <a:chOff x="7829970" y="137755"/>
            <a:chExt cx="2991270" cy="2255047"/>
          </a:xfrm>
        </p:grpSpPr>
        <p:pic>
          <p:nvPicPr>
            <p:cNvPr id="10" name="Picture 9" descr="Herding_sheep_USDA-ARS_Duboise(Stephen Ausmus).jpg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7829970" y="137755"/>
              <a:ext cx="2971800" cy="2238375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10154070" y="2161970"/>
              <a:ext cx="66717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UDSA-ARS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705E7F6-BAE6-4228-9215-3A59B7892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622411"/>
            <a:ext cx="10058400" cy="1710857"/>
          </a:xfrm>
        </p:spPr>
        <p:txBody>
          <a:bodyPr>
            <a:normAutofit/>
          </a:bodyPr>
          <a:lstStyle/>
          <a:p>
            <a:r>
              <a:rPr lang="en-US" sz="6000" dirty="0"/>
              <a:t>Guidelines for Setting “Proper” Stocking Rate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2D94303-F8B6-42E2-95EC-32DCE7B8BE34}"/>
              </a:ext>
            </a:extLst>
          </p:cNvPr>
          <p:cNvGrpSpPr/>
          <p:nvPr/>
        </p:nvGrpSpPr>
        <p:grpSpPr>
          <a:xfrm>
            <a:off x="2683010" y="379149"/>
            <a:ext cx="2983572" cy="2267899"/>
            <a:chOff x="1769495" y="379149"/>
            <a:chExt cx="2983572" cy="22678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38D7DA0-80A9-44B2-9E9D-40A5D8931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8965" y="379149"/>
              <a:ext cx="2964102" cy="2228851"/>
            </a:xfrm>
            <a:prstGeom prst="rect">
              <a:avLst/>
            </a:prstGeom>
            <a:ln w="15875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1BED4F-5625-40F1-90A8-E98DB4C85BF2}"/>
                </a:ext>
              </a:extLst>
            </p:cNvPr>
            <p:cNvSpPr txBox="1"/>
            <p:nvPr/>
          </p:nvSpPr>
          <p:spPr>
            <a:xfrm>
              <a:off x="1769495" y="2416216"/>
              <a:ext cx="9268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S. Boyer (USDA)</a:t>
              </a:r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1B7DAF76-1C99-426E-97E4-520A8B9C700E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A193DEC-AA00-4B2B-A047-45D5DE34413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93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B0102A-7789-4D38-954E-38A3183CC69D}"/>
              </a:ext>
            </a:extLst>
          </p:cNvPr>
          <p:cNvSpPr/>
          <p:nvPr/>
        </p:nvSpPr>
        <p:spPr>
          <a:xfrm>
            <a:off x="914400" y="1143000"/>
            <a:ext cx="10820400" cy="174375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2508250" y="381000"/>
            <a:ext cx="6642100" cy="738188"/>
            <a:chOff x="625" y="461"/>
            <a:chExt cx="4184" cy="465"/>
          </a:xfrm>
        </p:grpSpPr>
        <p:sp>
          <p:nvSpPr>
            <p:cNvPr id="2050" name="Text Box 2"/>
            <p:cNvSpPr txBox="1">
              <a:spLocks noChangeArrowheads="1"/>
            </p:cNvSpPr>
            <p:nvPr/>
          </p:nvSpPr>
          <p:spPr bwMode="auto">
            <a:xfrm>
              <a:off x="625" y="461"/>
              <a:ext cx="818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339933"/>
                  </a:solidFill>
                  <a:latin typeface="Arial" charset="0"/>
                </a:rPr>
                <a:t>Natural &amp;</a:t>
              </a:r>
            </a:p>
            <a:p>
              <a:pPr algn="ctr"/>
              <a:r>
                <a:rPr lang="en-US" sz="1400" b="1" dirty="0">
                  <a:solidFill>
                    <a:srgbClr val="339933"/>
                  </a:solidFill>
                  <a:latin typeface="Arial" charset="0"/>
                </a:rPr>
                <a:t>Human</a:t>
              </a:r>
            </a:p>
            <a:p>
              <a:pPr algn="ctr"/>
              <a:r>
                <a:rPr lang="en-US" sz="1400" b="1" u="sng" dirty="0">
                  <a:solidFill>
                    <a:srgbClr val="339933"/>
                  </a:solidFill>
                  <a:latin typeface="Arial" charset="0"/>
                </a:rPr>
                <a:t>  Resources  </a:t>
              </a:r>
              <a:endParaRPr lang="en-US" sz="2000" b="1" u="sng" dirty="0">
                <a:latin typeface="Arial" charset="0"/>
              </a:endParaRPr>
            </a:p>
          </p:txBody>
        </p:sp>
        <p:sp>
          <p:nvSpPr>
            <p:cNvPr id="2051" name="Text Box 3"/>
            <p:cNvSpPr txBox="1">
              <a:spLocks noChangeArrowheads="1"/>
            </p:cNvSpPr>
            <p:nvPr/>
          </p:nvSpPr>
          <p:spPr bwMode="auto">
            <a:xfrm>
              <a:off x="2349" y="461"/>
              <a:ext cx="805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4">
                      <a:lumMod val="50000"/>
                    </a:schemeClr>
                  </a:solidFill>
                  <a:latin typeface="Arial" charset="0"/>
                </a:rPr>
                <a:t>Grazing</a:t>
              </a:r>
            </a:p>
            <a:p>
              <a:pPr algn="ctr"/>
              <a:r>
                <a:rPr lang="en-US" sz="1400" b="1" dirty="0">
                  <a:solidFill>
                    <a:schemeClr val="accent4">
                      <a:lumMod val="50000"/>
                    </a:schemeClr>
                  </a:solidFill>
                  <a:latin typeface="Arial" charset="0"/>
                </a:rPr>
                <a:t>Management</a:t>
              </a:r>
            </a:p>
            <a:p>
              <a:pPr algn="ctr"/>
              <a:r>
                <a:rPr lang="en-US" sz="1400" b="1" u="sng" dirty="0">
                  <a:solidFill>
                    <a:schemeClr val="accent4">
                      <a:lumMod val="50000"/>
                    </a:schemeClr>
                  </a:solidFill>
                  <a:latin typeface="Arial" charset="0"/>
                </a:rPr>
                <a:t>  Decisions  </a:t>
              </a:r>
              <a:endParaRPr lang="en-US" sz="2000" b="1" dirty="0">
                <a:solidFill>
                  <a:schemeClr val="accent4">
                    <a:lumMod val="50000"/>
                  </a:schemeClr>
                </a:solidFill>
                <a:latin typeface="Arial" charset="0"/>
              </a:endParaRPr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4029" y="595"/>
              <a:ext cx="78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solidFill>
                    <a:srgbClr val="993300"/>
                  </a:solidFill>
                  <a:latin typeface="Arial" charset="0"/>
                </a:rPr>
                <a:t>Community</a:t>
              </a:r>
            </a:p>
            <a:p>
              <a:pPr algn="ctr"/>
              <a:r>
                <a:rPr lang="en-US" sz="1400" b="1" u="sng">
                  <a:solidFill>
                    <a:srgbClr val="993300"/>
                  </a:solidFill>
                  <a:latin typeface="Arial" charset="0"/>
                </a:rPr>
                <a:t>  Response  </a:t>
              </a:r>
              <a:endParaRPr lang="en-US" b="1">
                <a:latin typeface="Arial" charset="0"/>
              </a:endParaRPr>
            </a:p>
          </p:txBody>
        </p:sp>
      </p:grp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654301" y="1219201"/>
            <a:ext cx="1627369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339933"/>
                </a:solidFill>
                <a:latin typeface="Comic Sans MS" pitchFamily="66" charset="0"/>
              </a:rPr>
              <a:t>Climate</a:t>
            </a: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rgbClr val="339933"/>
                </a:solidFill>
                <a:latin typeface="Comic Sans MS" pitchFamily="66" charset="0"/>
              </a:rPr>
              <a:t>Topography</a:t>
            </a: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rgbClr val="339933"/>
                </a:solidFill>
                <a:latin typeface="Comic Sans MS" pitchFamily="66" charset="0"/>
              </a:rPr>
              <a:t>Veg. Community</a:t>
            </a: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rgbClr val="339933"/>
                </a:solidFill>
                <a:latin typeface="Comic Sans MS" pitchFamily="66" charset="0"/>
              </a:rPr>
              <a:t>Wildlife</a:t>
            </a: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rgbClr val="339933"/>
                </a:solidFill>
                <a:latin typeface="Comic Sans MS" pitchFamily="66" charset="0"/>
              </a:rPr>
              <a:t>Mgmt. Philosophy</a:t>
            </a:r>
          </a:p>
          <a:p>
            <a:r>
              <a:rPr lang="en-US" sz="1400" dirty="0">
                <a:solidFill>
                  <a:srgbClr val="339933"/>
                </a:solidFill>
                <a:latin typeface="Comic Sans MS" pitchFamily="66" charset="0"/>
              </a:rPr>
              <a:t>&amp; Goals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5181600" y="1143000"/>
            <a:ext cx="21336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Livestock</a:t>
            </a:r>
            <a:b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Species</a:t>
            </a:r>
          </a:p>
          <a:p>
            <a:pPr>
              <a:buFontTx/>
              <a:buChar char="•"/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cattle, sheep, goats or horses</a:t>
            </a:r>
          </a:p>
          <a:p>
            <a:endParaRPr lang="en-US" sz="1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sz="1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Stocking Rate</a:t>
            </a:r>
          </a:p>
          <a:p>
            <a:pPr>
              <a:buFontTx/>
              <a:buChar char="•"/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how many animals</a:t>
            </a:r>
          </a:p>
          <a:p>
            <a:endParaRPr lang="en-US" sz="1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sz="1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sz="1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Grazing Plan</a:t>
            </a:r>
          </a:p>
          <a:p>
            <a:pPr>
              <a:buFontTx/>
              <a:buChar char="•"/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season of grazing</a:t>
            </a:r>
          </a:p>
          <a:p>
            <a:pPr>
              <a:buFontTx/>
              <a:buChar char="•"/>
            </a:pPr>
            <a:r>
              <a:rPr lang="en-US" sz="12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season of rest</a:t>
            </a:r>
          </a:p>
          <a:p>
            <a:pPr>
              <a:buFontTx/>
              <a:buChar char="•"/>
            </a:pPr>
            <a:r>
              <a:rPr lang="en-US" sz="12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duration of grazing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8077200" y="1546225"/>
            <a:ext cx="1447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993300"/>
                </a:solidFill>
                <a:latin typeface="Comic Sans MS" pitchFamily="66" charset="0"/>
              </a:rPr>
              <a:t>Vegetation Community</a:t>
            </a:r>
          </a:p>
          <a:p>
            <a:endParaRPr lang="en-US" sz="1400" dirty="0">
              <a:solidFill>
                <a:srgbClr val="993300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993300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993300"/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rgbClr val="993300"/>
                </a:solidFill>
                <a:latin typeface="Comic Sans MS" pitchFamily="66" charset="0"/>
              </a:rPr>
              <a:t>Livestock Production</a:t>
            </a:r>
          </a:p>
          <a:p>
            <a:endParaRPr lang="en-US" sz="1400" dirty="0">
              <a:solidFill>
                <a:srgbClr val="993300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993300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993300"/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rgbClr val="993300"/>
                </a:solidFill>
                <a:latin typeface="Comic Sans MS" pitchFamily="66" charset="0"/>
              </a:rPr>
              <a:t>Wildlife Community</a:t>
            </a:r>
            <a:endParaRPr lang="en-US" dirty="0">
              <a:solidFill>
                <a:srgbClr val="993300"/>
              </a:solidFill>
              <a:latin typeface="Comic Sans MS" pitchFamily="66" charset="0"/>
            </a:endParaRPr>
          </a:p>
        </p:txBody>
      </p: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2362200" y="1371600"/>
            <a:ext cx="381000" cy="1600200"/>
            <a:chOff x="143" y="1056"/>
            <a:chExt cx="297" cy="1297"/>
          </a:xfrm>
        </p:grpSpPr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184" y="1056"/>
              <a:ext cx="200" cy="960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8" y="576"/>
                </a:cxn>
                <a:cxn ang="0">
                  <a:pos x="152" y="960"/>
                </a:cxn>
              </a:cxnLst>
              <a:rect l="0" t="0" r="r" b="b"/>
              <a:pathLst>
                <a:path w="200" h="960">
                  <a:moveTo>
                    <a:pt x="200" y="0"/>
                  </a:moveTo>
                  <a:cubicBezTo>
                    <a:pt x="108" y="208"/>
                    <a:pt x="16" y="416"/>
                    <a:pt x="8" y="576"/>
                  </a:cubicBezTo>
                  <a:cubicBezTo>
                    <a:pt x="0" y="736"/>
                    <a:pt x="76" y="848"/>
                    <a:pt x="152" y="96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 rot="241913">
              <a:off x="143" y="1393"/>
              <a:ext cx="240" cy="960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8" y="576"/>
                </a:cxn>
                <a:cxn ang="0">
                  <a:pos x="152" y="960"/>
                </a:cxn>
              </a:cxnLst>
              <a:rect l="0" t="0" r="r" b="b"/>
              <a:pathLst>
                <a:path w="200" h="960">
                  <a:moveTo>
                    <a:pt x="200" y="0"/>
                  </a:moveTo>
                  <a:cubicBezTo>
                    <a:pt x="108" y="208"/>
                    <a:pt x="16" y="416"/>
                    <a:pt x="8" y="576"/>
                  </a:cubicBezTo>
                  <a:cubicBezTo>
                    <a:pt x="0" y="736"/>
                    <a:pt x="76" y="848"/>
                    <a:pt x="152" y="96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240" y="1392"/>
              <a:ext cx="200" cy="672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8" y="576"/>
                </a:cxn>
                <a:cxn ang="0">
                  <a:pos x="152" y="960"/>
                </a:cxn>
              </a:cxnLst>
              <a:rect l="0" t="0" r="r" b="b"/>
              <a:pathLst>
                <a:path w="200" h="960">
                  <a:moveTo>
                    <a:pt x="200" y="0"/>
                  </a:moveTo>
                  <a:cubicBezTo>
                    <a:pt x="108" y="208"/>
                    <a:pt x="16" y="416"/>
                    <a:pt x="8" y="576"/>
                  </a:cubicBezTo>
                  <a:cubicBezTo>
                    <a:pt x="0" y="736"/>
                    <a:pt x="76" y="848"/>
                    <a:pt x="152" y="96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3810000" y="1371600"/>
            <a:ext cx="1447800" cy="2971800"/>
            <a:chOff x="1248" y="1056"/>
            <a:chExt cx="1104" cy="2304"/>
          </a:xfrm>
        </p:grpSpPr>
        <p:sp>
          <p:nvSpPr>
            <p:cNvPr id="2065" name="Line 17"/>
            <p:cNvSpPr>
              <a:spLocks noChangeShapeType="1"/>
            </p:cNvSpPr>
            <p:nvPr/>
          </p:nvSpPr>
          <p:spPr bwMode="auto">
            <a:xfrm flipV="1">
              <a:off x="1248" y="1056"/>
              <a:ext cx="1056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6" name="Line 18"/>
            <p:cNvSpPr>
              <a:spLocks noChangeShapeType="1"/>
            </p:cNvSpPr>
            <p:nvPr/>
          </p:nvSpPr>
          <p:spPr bwMode="auto">
            <a:xfrm>
              <a:off x="1248" y="1440"/>
              <a:ext cx="1104" cy="14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V="1">
              <a:off x="1440" y="1152"/>
              <a:ext cx="864" cy="9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1488" y="2064"/>
              <a:ext cx="816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>
              <a:off x="1440" y="2160"/>
              <a:ext cx="864" cy="8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 flipV="1">
              <a:off x="1584" y="1296"/>
              <a:ext cx="672" cy="19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V="1">
              <a:off x="1632" y="2160"/>
              <a:ext cx="624" cy="11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2" name="Line 24"/>
            <p:cNvSpPr>
              <a:spLocks noChangeShapeType="1"/>
            </p:cNvSpPr>
            <p:nvPr/>
          </p:nvSpPr>
          <p:spPr bwMode="auto">
            <a:xfrm flipV="1">
              <a:off x="1632" y="3024"/>
              <a:ext cx="672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6934200" y="1524000"/>
            <a:ext cx="1219200" cy="2438400"/>
            <a:chOff x="3408" y="1200"/>
            <a:chExt cx="1008" cy="1920"/>
          </a:xfrm>
        </p:grpSpPr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V="1">
              <a:off x="3456" y="2304"/>
              <a:ext cx="864" cy="768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4" name="Line 26"/>
            <p:cNvSpPr>
              <a:spLocks noChangeShapeType="1"/>
            </p:cNvSpPr>
            <p:nvPr/>
          </p:nvSpPr>
          <p:spPr bwMode="auto">
            <a:xfrm flipV="1">
              <a:off x="3408" y="1440"/>
              <a:ext cx="960" cy="1536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5" name="Line 27"/>
            <p:cNvSpPr>
              <a:spLocks noChangeShapeType="1"/>
            </p:cNvSpPr>
            <p:nvPr/>
          </p:nvSpPr>
          <p:spPr bwMode="auto">
            <a:xfrm flipV="1">
              <a:off x="3456" y="3120"/>
              <a:ext cx="960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6" name="Line 28"/>
            <p:cNvSpPr>
              <a:spLocks noChangeShapeType="1"/>
            </p:cNvSpPr>
            <p:nvPr/>
          </p:nvSpPr>
          <p:spPr bwMode="auto">
            <a:xfrm flipV="1">
              <a:off x="3408" y="1440"/>
              <a:ext cx="912" cy="528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7" name="Line 29"/>
            <p:cNvSpPr>
              <a:spLocks noChangeShapeType="1"/>
            </p:cNvSpPr>
            <p:nvPr/>
          </p:nvSpPr>
          <p:spPr bwMode="auto">
            <a:xfrm>
              <a:off x="3408" y="2064"/>
              <a:ext cx="960" cy="192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8" name="Line 30"/>
            <p:cNvSpPr>
              <a:spLocks noChangeShapeType="1"/>
            </p:cNvSpPr>
            <p:nvPr/>
          </p:nvSpPr>
          <p:spPr bwMode="auto">
            <a:xfrm>
              <a:off x="3408" y="2160"/>
              <a:ext cx="1008" cy="912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" name="Line 31"/>
            <p:cNvSpPr>
              <a:spLocks noChangeShapeType="1"/>
            </p:cNvSpPr>
            <p:nvPr/>
          </p:nvSpPr>
          <p:spPr bwMode="auto">
            <a:xfrm>
              <a:off x="3456" y="1200"/>
              <a:ext cx="960" cy="48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0" name="Line 32"/>
            <p:cNvSpPr>
              <a:spLocks noChangeShapeType="1"/>
            </p:cNvSpPr>
            <p:nvPr/>
          </p:nvSpPr>
          <p:spPr bwMode="auto">
            <a:xfrm>
              <a:off x="3456" y="1248"/>
              <a:ext cx="912" cy="912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>
              <a:off x="3456" y="1344"/>
              <a:ext cx="912" cy="158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84" name="AutoShape 36"/>
          <p:cNvSpPr>
            <a:spLocks noChangeArrowheads="1"/>
          </p:cNvSpPr>
          <p:nvPr/>
        </p:nvSpPr>
        <p:spPr bwMode="auto">
          <a:xfrm>
            <a:off x="4343400" y="4495800"/>
            <a:ext cx="6172200" cy="1524000"/>
          </a:xfrm>
          <a:prstGeom prst="upArrowCallout">
            <a:avLst>
              <a:gd name="adj1" fmla="val 29356"/>
              <a:gd name="adj2" fmla="val 30871"/>
              <a:gd name="adj3" fmla="val 17426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1600" b="1" dirty="0">
                <a:latin typeface="Arial" charset="0"/>
              </a:rPr>
              <a:t>Important point:</a:t>
            </a:r>
            <a:br>
              <a:rPr lang="en-US" sz="1600" b="1" dirty="0">
                <a:latin typeface="Arial" charset="0"/>
              </a:rPr>
            </a:br>
            <a:r>
              <a:rPr lang="en-US" sz="1600" dirty="0">
                <a:latin typeface="Arial" charset="0"/>
              </a:rPr>
              <a:t> Once grazing management decisions are made, there are </a:t>
            </a:r>
            <a:r>
              <a:rPr lang="en-US" sz="1600" b="1" dirty="0">
                <a:latin typeface="Arial" charset="0"/>
              </a:rPr>
              <a:t>continual interactions</a:t>
            </a:r>
            <a:r>
              <a:rPr lang="en-US" sz="1600" dirty="0">
                <a:latin typeface="Arial" charset="0"/>
              </a:rPr>
              <a:t> between livestock, wildlife, &amp;  vegetation</a:t>
            </a:r>
            <a:endParaRPr lang="en-US" sz="1400" dirty="0">
              <a:latin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671126">
            <a:off x="4216318" y="4341751"/>
            <a:ext cx="236795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Grazing Distribution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01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/>
      <p:bldP spid="2056" grpId="0"/>
      <p:bldP spid="2084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28801"/>
            <a:ext cx="8458200" cy="4302125"/>
          </a:xfrm>
        </p:spPr>
        <p:txBody>
          <a:bodyPr/>
          <a:lstStyle/>
          <a:p>
            <a:r>
              <a:rPr lang="en-US" sz="3200" dirty="0"/>
              <a:t>Which animal?  -</a:t>
            </a:r>
            <a:r>
              <a:rPr lang="en-US" sz="3200" b="1" dirty="0"/>
              <a:t>Animal Species &amp; Class</a:t>
            </a:r>
            <a:endParaRPr lang="en-US" sz="3200" dirty="0"/>
          </a:p>
          <a:p>
            <a:r>
              <a:rPr lang="en-US" sz="3200" dirty="0"/>
              <a:t>How many animals? -</a:t>
            </a:r>
            <a:r>
              <a:rPr lang="en-US" sz="3200" b="1" dirty="0"/>
              <a:t>Stocking Rate</a:t>
            </a:r>
          </a:p>
          <a:p>
            <a:r>
              <a:rPr lang="en-US" sz="3200" dirty="0"/>
              <a:t>When to grazing or not graze? </a:t>
            </a:r>
            <a:r>
              <a:rPr lang="en-US" sz="3200" b="1" dirty="0"/>
              <a:t>-Grazing Plan</a:t>
            </a:r>
          </a:p>
          <a:p>
            <a:r>
              <a:rPr lang="en-US" sz="3200" dirty="0"/>
              <a:t>Where animals graze? – </a:t>
            </a:r>
            <a:r>
              <a:rPr lang="en-US" sz="3200" b="1" dirty="0"/>
              <a:t>Grazing Distribution</a:t>
            </a:r>
            <a:endParaRPr lang="en-US" sz="3200" dirty="0"/>
          </a:p>
          <a:p>
            <a:endParaRPr lang="en-US" dirty="0"/>
          </a:p>
        </p:txBody>
      </p:sp>
      <p:pic>
        <p:nvPicPr>
          <p:cNvPr id="17413" name="Picture 4" descr="goats_kudzu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91606" y="4425317"/>
            <a:ext cx="274781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3F6E07E-8F7E-4115-955C-2FD42F71A67D}"/>
              </a:ext>
            </a:extLst>
          </p:cNvPr>
          <p:cNvGrpSpPr/>
          <p:nvPr/>
        </p:nvGrpSpPr>
        <p:grpSpPr>
          <a:xfrm>
            <a:off x="2389933" y="4425317"/>
            <a:ext cx="2433782" cy="1797050"/>
            <a:chOff x="2570018" y="4250392"/>
            <a:chExt cx="2433782" cy="1797050"/>
          </a:xfrm>
        </p:grpSpPr>
        <p:pic>
          <p:nvPicPr>
            <p:cNvPr id="17414" name="Picture 6" descr="Soulen_Sheep_GKL(6).JPG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570018" y="4250392"/>
              <a:ext cx="2433782" cy="1771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BDD4303-E2F2-4C2E-93A8-924BEAC26601}"/>
                </a:ext>
              </a:extLst>
            </p:cNvPr>
            <p:cNvSpPr txBox="1"/>
            <p:nvPr/>
          </p:nvSpPr>
          <p:spPr>
            <a:xfrm>
              <a:off x="2570018" y="5816610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K. Launchbaugh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9487152-937F-482E-9A0E-756D80E85519}"/>
              </a:ext>
            </a:extLst>
          </p:cNvPr>
          <p:cNvSpPr txBox="1"/>
          <p:nvPr/>
        </p:nvSpPr>
        <p:spPr>
          <a:xfrm>
            <a:off x="5116955" y="6010431"/>
            <a:ext cx="9236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J.M. </a:t>
            </a:r>
            <a:r>
              <a:rPr lang="en-US" sz="9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Lingenbuhl</a:t>
            </a:r>
            <a:endParaRPr lang="en-US" sz="9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9B6CDA9-74BC-4BD3-9C1E-1C5BCBF6A089}"/>
              </a:ext>
            </a:extLst>
          </p:cNvPr>
          <p:cNvGrpSpPr/>
          <p:nvPr/>
        </p:nvGrpSpPr>
        <p:grpSpPr>
          <a:xfrm>
            <a:off x="8001000" y="4399917"/>
            <a:ext cx="3429000" cy="1816402"/>
            <a:chOff x="8001000" y="4399917"/>
            <a:chExt cx="3429000" cy="181640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F5A9C84-A26B-4BDE-BA0B-D42BE62E12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87" t="22761" b="18750"/>
            <a:stretch/>
          </p:blipFill>
          <p:spPr>
            <a:xfrm>
              <a:off x="8001000" y="4399917"/>
              <a:ext cx="3429000" cy="181640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1C462AB-522D-4E37-AD7F-D36586870BE3}"/>
                </a:ext>
              </a:extLst>
            </p:cNvPr>
            <p:cNvSpPr txBox="1"/>
            <p:nvPr/>
          </p:nvSpPr>
          <p:spPr>
            <a:xfrm>
              <a:off x="8001000" y="5978202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K. Launchbaugh</a:t>
              </a:r>
            </a:p>
          </p:txBody>
        </p:sp>
      </p:grpSp>
      <p:sp>
        <p:nvSpPr>
          <p:cNvPr id="12" name="Title 11">
            <a:extLst>
              <a:ext uri="{FF2B5EF4-FFF2-40B4-BE49-F238E27FC236}">
                <a16:creationId xmlns:a16="http://schemas.microsoft.com/office/drawing/2014/main" id="{C408BC59-E275-464A-811C-231397CDC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Grazing </a:t>
            </a:r>
            <a:r>
              <a:rPr lang="en-US" dirty="0" err="1"/>
              <a:t>Mgmt</a:t>
            </a:r>
            <a:r>
              <a:rPr lang="en-US" dirty="0"/>
              <a:t> Factors:</a:t>
            </a:r>
          </a:p>
        </p:txBody>
      </p:sp>
    </p:spTree>
    <p:extLst>
      <p:ext uri="{BB962C8B-B14F-4D97-AF65-F5344CB8AC3E}">
        <p14:creationId xmlns:p14="http://schemas.microsoft.com/office/powerpoint/2010/main" val="890496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11"/>
          <p:cNvSpPr txBox="1">
            <a:spLocks noChangeArrowheads="1"/>
          </p:cNvSpPr>
          <p:nvPr/>
        </p:nvSpPr>
        <p:spPr bwMode="auto">
          <a:xfrm>
            <a:off x="1295400" y="1838325"/>
            <a:ext cx="10439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46000"/>
            </a:pPr>
            <a:r>
              <a:rPr lang="en-US" sz="3200" b="1" dirty="0">
                <a:solidFill>
                  <a:srgbClr val="7F604F"/>
                </a:solidFill>
              </a:rPr>
              <a:t>The number of animals that a piece of land can support on a long-term basis without causing damage to the ecosystem.</a:t>
            </a:r>
            <a:r>
              <a:rPr lang="en-US" sz="2500" dirty="0"/>
              <a:t> </a:t>
            </a:r>
          </a:p>
          <a:p>
            <a:pPr lvl="1" defTabSz="420264">
              <a:buFont typeface="Arial" charset="0"/>
              <a:buChar char="•"/>
            </a:pPr>
            <a:r>
              <a:rPr lang="en-US" sz="3200" dirty="0"/>
              <a:t>Land and vegetation determine grazing capacity</a:t>
            </a:r>
          </a:p>
          <a:p>
            <a:pPr lvl="1" defTabSz="420264">
              <a:buFont typeface="Arial" charset="0"/>
              <a:buChar char="•"/>
            </a:pPr>
            <a:endParaRPr lang="en-US" sz="3200" dirty="0"/>
          </a:p>
          <a:p>
            <a:pPr lvl="1" defTabSz="420264">
              <a:buFont typeface="Arial" charset="0"/>
              <a:buChar char="•"/>
            </a:pPr>
            <a:r>
              <a:rPr lang="en-US" sz="3200" dirty="0"/>
              <a:t> Expressed as animals/area/year (usually acres per AUM per year)</a:t>
            </a:r>
          </a:p>
          <a:p>
            <a:pPr lvl="1" defTabSz="420264">
              <a:buFont typeface="Arial" charset="0"/>
              <a:buChar char="•"/>
            </a:pPr>
            <a:endParaRPr lang="en-US" sz="3200" dirty="0"/>
          </a:p>
          <a:p>
            <a:pPr lvl="1" defTabSz="420264">
              <a:buFont typeface="Arial" charset="0"/>
              <a:buChar char="•"/>
            </a:pPr>
            <a:r>
              <a:rPr lang="en-US" sz="3200" dirty="0"/>
              <a:t> Land is usually bought and sold on this basis</a:t>
            </a:r>
          </a:p>
          <a:p>
            <a:pPr defTabSz="420264"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endParaRPr lang="en-US" sz="3200" b="1" dirty="0">
              <a:solidFill>
                <a:srgbClr val="7F604F"/>
              </a:solidFill>
              <a:latin typeface="Perpetua" pitchFamily="18" charset="0"/>
            </a:endParaRPr>
          </a:p>
          <a:p>
            <a:pPr defTabSz="420264"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endParaRPr lang="en-US" sz="3200" b="1" dirty="0">
              <a:solidFill>
                <a:srgbClr val="7F604F"/>
              </a:solidFill>
              <a:latin typeface="Perpetua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CC9A44-8603-46EB-A352-D12F22BDC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Carrying Capacity</a:t>
            </a:r>
          </a:p>
        </p:txBody>
      </p:sp>
    </p:spTree>
    <p:extLst>
      <p:ext uri="{BB962C8B-B14F-4D97-AF65-F5344CB8AC3E}">
        <p14:creationId xmlns:p14="http://schemas.microsoft.com/office/powerpoint/2010/main" val="45372481"/>
      </p:ext>
    </p:ext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Stocking Rate</a:t>
            </a:r>
          </a:p>
        </p:txBody>
      </p:sp>
      <p:sp>
        <p:nvSpPr>
          <p:cNvPr id="18435" name="Text Box 11"/>
          <p:cNvSpPr txBox="1">
            <a:spLocks noChangeArrowheads="1"/>
          </p:cNvSpPr>
          <p:nvPr/>
        </p:nvSpPr>
        <p:spPr bwMode="auto">
          <a:xfrm>
            <a:off x="1447800" y="1914525"/>
            <a:ext cx="10439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46000"/>
            </a:pPr>
            <a:r>
              <a:rPr lang="en-US" sz="3200" b="1" dirty="0">
                <a:solidFill>
                  <a:srgbClr val="7F604F"/>
                </a:solidFill>
              </a:rPr>
              <a:t>The number of animals a land manager places on a piece of land for a specified period of time.</a:t>
            </a:r>
            <a:r>
              <a:rPr lang="en-US" sz="2500" dirty="0"/>
              <a:t> </a:t>
            </a:r>
          </a:p>
          <a:p>
            <a:pPr lvl="1" defTabSz="420264">
              <a:buFont typeface="Arial" charset="0"/>
              <a:buChar char="•"/>
            </a:pPr>
            <a:r>
              <a:rPr lang="en-US" sz="2500" dirty="0"/>
              <a:t>Must include:</a:t>
            </a:r>
          </a:p>
          <a:p>
            <a:pPr lvl="2" defTabSz="420264">
              <a:buFont typeface="Arial" charset="0"/>
              <a:buChar char="•"/>
            </a:pPr>
            <a:r>
              <a:rPr lang="en-US" sz="2500" dirty="0"/>
              <a:t> Number of animals or Animal Unit</a:t>
            </a:r>
          </a:p>
          <a:p>
            <a:pPr lvl="2" defTabSz="420264">
              <a:buFont typeface="Arial" charset="0"/>
              <a:buChar char="•"/>
            </a:pPr>
            <a:r>
              <a:rPr lang="en-US" sz="2500" dirty="0"/>
              <a:t> Specific area (acres or hectares)</a:t>
            </a:r>
          </a:p>
          <a:p>
            <a:pPr lvl="2" defTabSz="420264">
              <a:buFont typeface="Arial" charset="0"/>
              <a:buChar char="•"/>
            </a:pPr>
            <a:r>
              <a:rPr lang="en-US" sz="2500" dirty="0"/>
              <a:t> Specific period of time (days or months)</a:t>
            </a:r>
          </a:p>
          <a:p>
            <a:pPr lvl="1" defTabSz="420264">
              <a:buFont typeface="Arial" charset="0"/>
              <a:buChar char="•"/>
            </a:pPr>
            <a:endParaRPr lang="en-US" sz="2500" dirty="0"/>
          </a:p>
          <a:p>
            <a:pPr lvl="1" defTabSz="420264">
              <a:buFont typeface="Arial" charset="0"/>
              <a:buChar char="•"/>
            </a:pPr>
            <a:r>
              <a:rPr lang="en-US" sz="2500" dirty="0"/>
              <a:t>Most important grazing decision because it affects:</a:t>
            </a:r>
          </a:p>
          <a:p>
            <a:pPr lvl="2" defTabSz="420264">
              <a:buFont typeface="Arial" charset="0"/>
              <a:buChar char="•"/>
            </a:pPr>
            <a:r>
              <a:rPr lang="en-US" sz="2500" dirty="0"/>
              <a:t> Rangeland health</a:t>
            </a:r>
          </a:p>
          <a:p>
            <a:pPr lvl="2" defTabSz="420264">
              <a:buFont typeface="Arial" charset="0"/>
              <a:buChar char="•"/>
            </a:pPr>
            <a:r>
              <a:rPr lang="en-US" sz="2500" dirty="0"/>
              <a:t> Economic returns</a:t>
            </a:r>
          </a:p>
          <a:p>
            <a:pPr lvl="1" defTabSz="420264"/>
            <a:endParaRPr lang="en-US" sz="3200" b="1" dirty="0">
              <a:solidFill>
                <a:srgbClr val="7F604F"/>
              </a:solidFill>
              <a:latin typeface="Perpetua" pitchFamily="18" charset="0"/>
            </a:endParaRPr>
          </a:p>
          <a:p>
            <a:pPr defTabSz="420264"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endParaRPr lang="en-US" sz="3200" b="1" dirty="0">
              <a:solidFill>
                <a:srgbClr val="7F604F"/>
              </a:solidFill>
              <a:latin typeface="Perpet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263930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11"/>
          <p:cNvSpPr txBox="1">
            <a:spLocks noChangeArrowheads="1"/>
          </p:cNvSpPr>
          <p:nvPr/>
        </p:nvSpPr>
        <p:spPr bwMode="auto">
          <a:xfrm>
            <a:off x="1276927" y="1928250"/>
            <a:ext cx="7867072" cy="970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46000"/>
            </a:pPr>
            <a:r>
              <a:rPr lang="en-US" sz="3200" b="1" dirty="0">
                <a:solidFill>
                  <a:srgbClr val="7F604F"/>
                </a:solidFill>
              </a:rPr>
              <a:t>  1,000 pounds of grazing animal </a:t>
            </a:r>
            <a:r>
              <a:rPr lang="en-US" sz="3200" dirty="0">
                <a:solidFill>
                  <a:srgbClr val="7F604F"/>
                </a:solidFill>
              </a:rPr>
              <a:t>… ruminant</a:t>
            </a:r>
            <a:endParaRPr lang="en-US" dirty="0"/>
          </a:p>
        </p:txBody>
      </p:sp>
      <p:sp>
        <p:nvSpPr>
          <p:cNvPr id="20484" name="Rectangle 8"/>
          <p:cNvSpPr>
            <a:spLocks noChangeArrowheads="1"/>
          </p:cNvSpPr>
          <p:nvPr/>
        </p:nvSpPr>
        <p:spPr bwMode="auto">
          <a:xfrm>
            <a:off x="3124200" y="2483937"/>
            <a:ext cx="6781800" cy="2391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058" tIns="41029" rIns="82058" bIns="41029">
            <a:spAutoFit/>
          </a:bodyPr>
          <a:lstStyle/>
          <a:p>
            <a:pPr>
              <a:tabLst>
                <a:tab pos="1549400" algn="l"/>
              </a:tabLst>
            </a:pPr>
            <a:r>
              <a:rPr lang="en-US" sz="2500" dirty="0"/>
              <a:t>			</a:t>
            </a:r>
            <a:r>
              <a:rPr lang="en-US" sz="2500" u="sng" dirty="0"/>
              <a:t>AUE</a:t>
            </a:r>
            <a:r>
              <a:rPr lang="en-US" sz="2500" dirty="0"/>
              <a:t>	</a:t>
            </a:r>
            <a:r>
              <a:rPr lang="en-US" sz="2500" u="sng" dirty="0"/>
              <a:t>#/AU</a:t>
            </a:r>
            <a:r>
              <a:rPr lang="en-US" sz="2500" dirty="0"/>
              <a:t>	</a:t>
            </a:r>
          </a:p>
          <a:p>
            <a:pPr>
              <a:tabLst>
                <a:tab pos="2235200" algn="l"/>
              </a:tabLst>
            </a:pPr>
            <a:r>
              <a:rPr lang="en-US" sz="2500" dirty="0"/>
              <a:t>Cow = 		  1		1	</a:t>
            </a:r>
          </a:p>
          <a:p>
            <a:r>
              <a:rPr lang="en-US" sz="2500" dirty="0"/>
              <a:t>Horse =			1.8		0.56	</a:t>
            </a:r>
          </a:p>
          <a:p>
            <a:r>
              <a:rPr lang="en-US" sz="2500" dirty="0"/>
              <a:t>Yearling Steer =	.75	 	1.3	</a:t>
            </a:r>
          </a:p>
          <a:p>
            <a:r>
              <a:rPr lang="en-US" sz="2500" dirty="0"/>
              <a:t>Sheep	=	  	 	0.2 	   5	</a:t>
            </a:r>
          </a:p>
          <a:p>
            <a:r>
              <a:rPr lang="en-US" sz="2500" dirty="0"/>
              <a:t>Jackrabbit =		0.02	  50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200" y="5279373"/>
            <a:ext cx="10134600" cy="821523"/>
          </a:xfrm>
          <a:prstGeom prst="rect">
            <a:avLst/>
          </a:prstGeom>
          <a:noFill/>
        </p:spPr>
        <p:txBody>
          <a:bodyPr wrap="square" lIns="82058" tIns="41029" rIns="82058" bIns="41029">
            <a:spAutoFit/>
          </a:bodyPr>
          <a:lstStyle/>
          <a:p>
            <a:pPr marL="91440" indent="-457200">
              <a:defRPr/>
            </a:pPr>
            <a:r>
              <a:rPr lang="en-US" sz="2400" u="sng" dirty="0">
                <a:solidFill>
                  <a:schemeClr val="accent1">
                    <a:lumMod val="50000"/>
                  </a:schemeClr>
                </a:solidFill>
              </a:rPr>
              <a:t>Animal Unit Equivalent (AUE) =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A conversion factor reflecting the # of AU in an average animal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ABDE08B-982C-438A-8078-610FFFE76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 Unit (AU)</a:t>
            </a:r>
          </a:p>
        </p:txBody>
      </p:sp>
    </p:spTree>
    <p:extLst>
      <p:ext uri="{BB962C8B-B14F-4D97-AF65-F5344CB8AC3E}">
        <p14:creationId xmlns:p14="http://schemas.microsoft.com/office/powerpoint/2010/main" val="3143107104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Forage Demand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365409" y="1971678"/>
            <a:ext cx="4937760" cy="736282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Ruminants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1158240" y="2876127"/>
            <a:ext cx="4937760" cy="3378200"/>
          </a:xfrm>
        </p:spPr>
        <p:txBody>
          <a:bodyPr/>
          <a:lstStyle/>
          <a:p>
            <a:pPr marL="228600" indent="-2286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b="1" dirty="0"/>
              <a:t>Eat 2.5% of body weight/day in dry matter of forage.</a:t>
            </a:r>
          </a:p>
          <a:p>
            <a:pPr marL="228600" indent="-2286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Cattle, sheep, goats</a:t>
            </a:r>
          </a:p>
          <a:p>
            <a:pPr marL="228600" indent="-2286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Deer, elk, bighorn sheep, moose, etc.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598920" y="1846052"/>
            <a:ext cx="4937760" cy="736282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Hind-Gut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Fermenters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667000" y="4648201"/>
            <a:ext cx="2438400" cy="1846897"/>
            <a:chOff x="914400" y="3352800"/>
            <a:chExt cx="2438400" cy="1846897"/>
          </a:xfrm>
        </p:grpSpPr>
        <p:pic>
          <p:nvPicPr>
            <p:cNvPr id="45059" name="Picture 3" descr="C:\Users\Karen\AppData\Local\Microsoft\Windows\Temporary Internet Files\Content.IE5\GQCTH7PZ\MC900356157[1].wmf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914400" y="3352800"/>
              <a:ext cx="1659636" cy="1813255"/>
            </a:xfrm>
            <a:prstGeom prst="rect">
              <a:avLst/>
            </a:prstGeom>
            <a:noFill/>
          </p:spPr>
        </p:pic>
        <p:pic>
          <p:nvPicPr>
            <p:cNvPr id="45058" name="Picture 2" descr="C:\Users\Karen\AppData\Local\Microsoft\Windows\Temporary Internet Files\Content.IE5\V8JV0R0I\MC900149691[1].wmf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524000" y="4114800"/>
              <a:ext cx="1828800" cy="1084897"/>
            </a:xfrm>
            <a:prstGeom prst="rect">
              <a:avLst/>
            </a:prstGeom>
            <a:noFill/>
          </p:spPr>
        </p:pic>
      </p:grpSp>
      <p:pic>
        <p:nvPicPr>
          <p:cNvPr id="45061" name="Picture 5" descr="C:\Users\Karen\AppData\Local\Microsoft\Windows\Temporary Internet Files\Content.IE5\GQCTH7PZ\MC900013227[1].wmf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915400" y="5716525"/>
            <a:ext cx="609600" cy="683819"/>
          </a:xfrm>
          <a:prstGeom prst="rect">
            <a:avLst/>
          </a:prstGeom>
          <a:noFill/>
        </p:spPr>
      </p:pic>
      <p:grpSp>
        <p:nvGrpSpPr>
          <p:cNvPr id="17" name="Group 16"/>
          <p:cNvGrpSpPr/>
          <p:nvPr/>
        </p:nvGrpSpPr>
        <p:grpSpPr>
          <a:xfrm>
            <a:off x="7772400" y="4878324"/>
            <a:ext cx="1905000" cy="1522476"/>
            <a:chOff x="6172200" y="4268724"/>
            <a:chExt cx="1905000" cy="1522476"/>
          </a:xfrm>
        </p:grpSpPr>
        <p:pic>
          <p:nvPicPr>
            <p:cNvPr id="45060" name="Picture 4" descr="C:\Users\Karen\AppData\Local\Microsoft\Windows\Temporary Internet Files\Content.IE5\GQCTH7PZ\MC900014773[1].wmf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6172200" y="4268724"/>
              <a:ext cx="1793138" cy="1522476"/>
            </a:xfrm>
            <a:prstGeom prst="rect">
              <a:avLst/>
            </a:prstGeom>
            <a:noFill/>
          </p:spPr>
        </p:pic>
        <p:pic>
          <p:nvPicPr>
            <p:cNvPr id="15" name="Picture 5" descr="C:\Users\Karen\AppData\Local\Microsoft\Windows\Temporary Internet Files\Content.IE5\GQCTH7PZ\MC900013227[1].wmf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7467600" y="5106924"/>
              <a:ext cx="609600" cy="683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5" descr="C:\Users\Karen\AppData\Local\Microsoft\Windows\Temporary Internet Files\Content.IE5\GQCTH7PZ\MC900013227[1].wmf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7162800" y="5106924"/>
              <a:ext cx="609600" cy="683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Content Placeholder 8"/>
          <p:cNvSpPr txBox="1">
            <a:spLocks/>
          </p:cNvSpPr>
          <p:nvPr/>
        </p:nvSpPr>
        <p:spPr bwMode="auto">
          <a:xfrm>
            <a:off x="6510337" y="2691026"/>
            <a:ext cx="4040188" cy="242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indent="-228600" defTabSz="914400" fontAlgn="base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Eat 3.0% of body weight/day in dry matter of forage.</a:t>
            </a:r>
          </a:p>
          <a:p>
            <a:pPr marL="228600" indent="-228600" defTabSz="914400" fontAlgn="base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Horses</a:t>
            </a:r>
          </a:p>
          <a:p>
            <a:pPr marL="228600" indent="-228600" defTabSz="914400" fontAlgn="base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Rabbits and rodents</a:t>
            </a:r>
          </a:p>
        </p:txBody>
      </p:sp>
    </p:spTree>
    <p:extLst>
      <p:ext uri="{BB962C8B-B14F-4D97-AF65-F5344CB8AC3E}">
        <p14:creationId xmlns:p14="http://schemas.microsoft.com/office/powerpoint/2010/main" val="2397386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Forage Demand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Animal Requirements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Eat more during periods of high demand: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Lactation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Late gestation 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Winter for thermal regulations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Forage Quality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5593080" cy="3378200"/>
          </a:xfrm>
        </p:spPr>
        <p:txBody>
          <a:bodyPr/>
          <a:lstStyle/>
          <a:p>
            <a:pPr>
              <a:buNone/>
            </a:pPr>
            <a:r>
              <a:rPr lang="en-US" dirty="0"/>
              <a:t>Eat more when forage is of high quality &amp; digestible: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Young actively growing plants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Spring</a:t>
            </a:r>
          </a:p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3703638" y="4682859"/>
            <a:ext cx="0" cy="1524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3779838" y="6130659"/>
            <a:ext cx="4800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3196" name="Ink 1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83602" y="3885934"/>
              <a:ext cx="903287" cy="806450"/>
            </p14:xfrm>
          </p:contentPart>
        </mc:Choice>
        <mc:Fallback xmlns="">
          <p:pic>
            <p:nvPicPr>
              <p:cNvPr id="93196" name="Ink 1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77119" y="3879459"/>
                <a:ext cx="915533" cy="81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3195" name="Ink 1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23188" y="3947848"/>
              <a:ext cx="1117600" cy="1277937"/>
            </p14:xfrm>
          </p:contentPart>
        </mc:Choice>
        <mc:Fallback xmlns="">
          <p:pic>
            <p:nvPicPr>
              <p:cNvPr id="93195" name="Ink 1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16707" y="3941368"/>
                <a:ext cx="1129842" cy="12901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3190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9" y="3973430"/>
              <a:ext cx="1044575" cy="957262"/>
            </p14:xfrm>
          </p:contentPart>
        </mc:Choice>
        <mc:Fallback xmlns="">
          <p:pic>
            <p:nvPicPr>
              <p:cNvPr id="93190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96198" y="3966952"/>
                <a:ext cx="1056818" cy="9694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3191" name="Ink 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53523" y="4763227"/>
              <a:ext cx="719137" cy="513458"/>
            </p14:xfrm>
          </p:contentPart>
        </mc:Choice>
        <mc:Fallback xmlns="">
          <p:pic>
            <p:nvPicPr>
              <p:cNvPr id="93191" name="Ink 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147038" y="4756746"/>
                <a:ext cx="731387" cy="5257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3192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744913" y="5255947"/>
              <a:ext cx="4921250" cy="57150"/>
            </p14:xfrm>
          </p:contentPart>
        </mc:Choice>
        <mc:Fallback xmlns="">
          <p:pic>
            <p:nvPicPr>
              <p:cNvPr id="93192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738433" y="5249436"/>
                <a:ext cx="4933490" cy="694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3194" name="Ink 1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714752" y="4579673"/>
              <a:ext cx="5233987" cy="1258887"/>
            </p14:xfrm>
          </p:contentPart>
        </mc:Choice>
        <mc:Fallback xmlns="">
          <p:pic>
            <p:nvPicPr>
              <p:cNvPr id="93194" name="Ink 1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695672" y="4560588"/>
                <a:ext cx="5271787" cy="129669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2758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11"/>
          <p:cNvSpPr txBox="1">
            <a:spLocks noChangeArrowheads="1"/>
          </p:cNvSpPr>
          <p:nvPr/>
        </p:nvSpPr>
        <p:spPr bwMode="auto">
          <a:xfrm>
            <a:off x="1295400" y="1828800"/>
            <a:ext cx="8554317" cy="3791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r>
              <a:rPr lang="en-US" sz="3200" b="1" dirty="0">
                <a:solidFill>
                  <a:srgbClr val="7F604F"/>
                </a:solidFill>
                <a:latin typeface="Perpetua" pitchFamily="18" charset="0"/>
              </a:rPr>
              <a:t>Amount of forage an AU will eat in a month</a:t>
            </a:r>
            <a:br>
              <a:rPr lang="en-US" sz="3200" b="1" dirty="0">
                <a:solidFill>
                  <a:srgbClr val="7F604F"/>
                </a:solidFill>
                <a:latin typeface="Perpetua" pitchFamily="18" charset="0"/>
              </a:rPr>
            </a:br>
            <a:endParaRPr lang="en-US" sz="3200" b="1" dirty="0">
              <a:solidFill>
                <a:srgbClr val="7F604F"/>
              </a:solidFill>
              <a:latin typeface="Perpetua" pitchFamily="18" charset="0"/>
            </a:endParaRPr>
          </a:p>
          <a:p>
            <a:pPr marL="266405" lvl="1" indent="141038" defTabSz="420264">
              <a:buClr>
                <a:srgbClr val="7F604F"/>
              </a:buClr>
              <a:buSzPct val="70000"/>
              <a:buFont typeface="Arial" charset="0"/>
              <a:buChar char="–"/>
            </a:pPr>
            <a:r>
              <a:rPr lang="en-US" sz="3200" b="1" dirty="0">
                <a:solidFill>
                  <a:srgbClr val="7F604F"/>
                </a:solidFill>
                <a:latin typeface="Perpetua" pitchFamily="18" charset="0"/>
              </a:rPr>
              <a:t>How many pounds is this?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DD19634-0004-45BA-AC16-8B647A3F5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 Unit Month (AUM)</a:t>
            </a:r>
          </a:p>
        </p:txBody>
      </p:sp>
    </p:spTree>
    <p:extLst>
      <p:ext uri="{BB962C8B-B14F-4D97-AF65-F5344CB8AC3E}">
        <p14:creationId xmlns:p14="http://schemas.microsoft.com/office/powerpoint/2010/main" val="2637210307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11"/>
          <p:cNvSpPr txBox="1">
            <a:spLocks noChangeArrowheads="1"/>
          </p:cNvSpPr>
          <p:nvPr/>
        </p:nvSpPr>
        <p:spPr bwMode="auto">
          <a:xfrm>
            <a:off x="1371600" y="1905000"/>
            <a:ext cx="8458201" cy="4797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r>
              <a:rPr lang="en-US" sz="3200" b="1" dirty="0">
                <a:solidFill>
                  <a:srgbClr val="7F604F"/>
                </a:solidFill>
              </a:rPr>
              <a:t>  Amount of forage an AU will eat in a month</a:t>
            </a:r>
            <a:br>
              <a:rPr lang="en-US" sz="3200" b="1" dirty="0">
                <a:solidFill>
                  <a:srgbClr val="7F604F"/>
                </a:solidFill>
              </a:rPr>
            </a:br>
            <a:r>
              <a:rPr lang="en-US" sz="3200" dirty="0">
                <a:solidFill>
                  <a:srgbClr val="7F604F"/>
                </a:solidFill>
              </a:rPr>
              <a:t>  AU = 1000 lbs of grazing animal</a:t>
            </a:r>
          </a:p>
          <a:p>
            <a:pPr marL="266405" lvl="1" indent="141038" defTabSz="420264">
              <a:spcAft>
                <a:spcPts val="600"/>
              </a:spcAft>
              <a:buClr>
                <a:srgbClr val="7F604F"/>
              </a:buClr>
              <a:buSzPct val="70000"/>
              <a:buFont typeface="Arial" charset="0"/>
              <a:buChar char="–"/>
            </a:pPr>
            <a:r>
              <a:rPr lang="en-US" sz="3200" dirty="0">
                <a:solidFill>
                  <a:srgbClr val="7F604F"/>
                </a:solidFill>
              </a:rPr>
              <a:t> Grazing ruminant animals eat about 2.5% body weight per day. </a:t>
            </a:r>
          </a:p>
          <a:p>
            <a:pPr marL="266405" lvl="1" indent="141038" defTabSz="420264">
              <a:spcAft>
                <a:spcPts val="600"/>
              </a:spcAft>
              <a:buClr>
                <a:srgbClr val="7F604F"/>
              </a:buClr>
              <a:buSzPct val="70000"/>
              <a:buFont typeface="Arial" charset="0"/>
              <a:buChar char="–"/>
            </a:pPr>
            <a:r>
              <a:rPr lang="en-US" sz="3200" dirty="0">
                <a:solidFill>
                  <a:srgbClr val="7F604F"/>
                </a:solidFill>
              </a:rPr>
              <a:t> 30 days in month</a:t>
            </a:r>
          </a:p>
          <a:p>
            <a:pPr marL="266405" lvl="1" indent="141038" defTabSz="420264">
              <a:spcAft>
                <a:spcPts val="600"/>
              </a:spcAft>
              <a:buClr>
                <a:srgbClr val="7F604F"/>
              </a:buClr>
              <a:buSzPct val="70000"/>
              <a:buFont typeface="Arial" charset="0"/>
              <a:buChar char="–"/>
            </a:pPr>
            <a:r>
              <a:rPr lang="en-US" sz="3200" dirty="0">
                <a:solidFill>
                  <a:srgbClr val="7F604F"/>
                </a:solidFill>
              </a:rPr>
              <a:t> How much is an AUM?</a:t>
            </a:r>
            <a:br>
              <a:rPr lang="en-US" sz="3200" b="1" dirty="0">
                <a:solidFill>
                  <a:srgbClr val="7F604F"/>
                </a:solidFill>
                <a:latin typeface="Perpetua" pitchFamily="18" charset="0"/>
              </a:rPr>
            </a:br>
            <a:br>
              <a:rPr lang="en-US" sz="3200" b="1" dirty="0">
                <a:solidFill>
                  <a:srgbClr val="7F604F"/>
                </a:solidFill>
                <a:latin typeface="Perpetua" pitchFamily="18" charset="0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95600" y="5181600"/>
            <a:ext cx="678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Bradley Hand ITC" pitchFamily="66" charset="0"/>
              </a:rPr>
              <a:t>Each AU = 1,000 lbs ×2.5% = 25 lbs/day</a:t>
            </a:r>
            <a:br>
              <a:rPr lang="en-US" sz="2800" b="1" dirty="0">
                <a:latin typeface="Bradley Hand ITC" pitchFamily="66" charset="0"/>
              </a:rPr>
            </a:br>
            <a:r>
              <a:rPr lang="en-US" sz="2800" b="1" dirty="0">
                <a:latin typeface="Bradley Hand ITC" pitchFamily="66" charset="0"/>
              </a:rPr>
              <a:t>    AUM= 25 lb * 30 days = </a:t>
            </a:r>
            <a:r>
              <a:rPr lang="en-US" sz="2800" b="1" dirty="0">
                <a:solidFill>
                  <a:srgbClr val="FF0000"/>
                </a:solidFill>
                <a:latin typeface="Bradley Hand ITC" pitchFamily="66" charset="0"/>
              </a:rPr>
              <a:t>750 lbs</a:t>
            </a:r>
            <a:endParaRPr lang="en-US" sz="2800" dirty="0">
              <a:latin typeface="Bradley Hand ITC" pitchFamily="66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F7CD246-7D07-4853-A71C-EF32D13B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 Unit Month (AUM)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156251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11"/>
          <p:cNvSpPr txBox="1">
            <a:spLocks noChangeArrowheads="1"/>
          </p:cNvSpPr>
          <p:nvPr/>
        </p:nvSpPr>
        <p:spPr bwMode="auto">
          <a:xfrm>
            <a:off x="1828800" y="990600"/>
            <a:ext cx="8839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46000"/>
            </a:pPr>
            <a:r>
              <a:rPr lang="en-US" sz="4300" dirty="0">
                <a:solidFill>
                  <a:srgbClr val="7F604F"/>
                </a:solidFill>
                <a:latin typeface="Perpetua" pitchFamily="18" charset="0"/>
              </a:rPr>
              <a:t> </a:t>
            </a:r>
            <a:r>
              <a:rPr lang="en-US" sz="4300" b="1" dirty="0">
                <a:solidFill>
                  <a:srgbClr val="7F604F"/>
                </a:solidFill>
                <a:latin typeface="Perpetua" pitchFamily="18" charset="0"/>
              </a:rPr>
              <a:t>Proper Stocking Rate? </a:t>
            </a:r>
            <a:endParaRPr lang="en-US" sz="4400" dirty="0"/>
          </a:p>
        </p:txBody>
      </p:sp>
      <p:pic>
        <p:nvPicPr>
          <p:cNvPr id="22533" name="Picture 39" descr="Creosote(GKL)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357776" y="4114800"/>
            <a:ext cx="2790649" cy="2031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828800" y="1752600"/>
            <a:ext cx="8839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46000"/>
            </a:pPr>
            <a:r>
              <a:rPr lang="en-US" sz="4300" dirty="0">
                <a:solidFill>
                  <a:srgbClr val="7F604F"/>
                </a:solidFill>
                <a:latin typeface="Perpetua" pitchFamily="18" charset="0"/>
              </a:rPr>
              <a:t> </a:t>
            </a:r>
            <a:r>
              <a:rPr lang="en-US" sz="4300" b="1" dirty="0">
                <a:solidFill>
                  <a:srgbClr val="7F604F"/>
                </a:solidFill>
                <a:latin typeface="Perpetua" pitchFamily="18" charset="0"/>
              </a:rPr>
              <a:t>      Range Health </a:t>
            </a:r>
            <a:r>
              <a:rPr lang="en-US" sz="4300" dirty="0">
                <a:solidFill>
                  <a:srgbClr val="7F604F"/>
                </a:solidFill>
                <a:latin typeface="Perpetua" pitchFamily="18" charset="0"/>
              </a:rPr>
              <a:t>standpoin</a:t>
            </a:r>
            <a:r>
              <a:rPr lang="en-US" sz="4300" b="1" dirty="0">
                <a:solidFill>
                  <a:srgbClr val="7F604F"/>
                </a:solidFill>
                <a:latin typeface="Perpetua" pitchFamily="18" charset="0"/>
              </a:rPr>
              <a:t>t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16F7711-6B43-4DA9-8976-538FBC5610A0}"/>
              </a:ext>
            </a:extLst>
          </p:cNvPr>
          <p:cNvGrpSpPr/>
          <p:nvPr/>
        </p:nvGrpSpPr>
        <p:grpSpPr>
          <a:xfrm>
            <a:off x="1676400" y="3124200"/>
            <a:ext cx="2819400" cy="2052357"/>
            <a:chOff x="1752601" y="2860021"/>
            <a:chExt cx="2819400" cy="2052357"/>
          </a:xfrm>
        </p:grpSpPr>
        <p:pic>
          <p:nvPicPr>
            <p:cNvPr id="22532" name="Picture 37" descr="Fenceline_in_Sawtooths(J_Peterson).jpg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752601" y="2860021"/>
              <a:ext cx="2819400" cy="2052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DE4C86A-0C03-4679-BE37-E74B8A002A66}"/>
                </a:ext>
              </a:extLst>
            </p:cNvPr>
            <p:cNvSpPr txBox="1"/>
            <p:nvPr/>
          </p:nvSpPr>
          <p:spPr>
            <a:xfrm>
              <a:off x="1752601" y="4681546"/>
              <a:ext cx="69602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J. Peterson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C2BB708-1A29-4896-8470-DC62894DC266}"/>
              </a:ext>
            </a:extLst>
          </p:cNvPr>
          <p:cNvSpPr txBox="1"/>
          <p:nvPr/>
        </p:nvSpPr>
        <p:spPr>
          <a:xfrm>
            <a:off x="4357776" y="5887270"/>
            <a:ext cx="9762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K. Launchbaugh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C2370B4-0928-4E5A-B1D3-3574F1B15FBD}"/>
              </a:ext>
            </a:extLst>
          </p:cNvPr>
          <p:cNvGrpSpPr/>
          <p:nvPr/>
        </p:nvGrpSpPr>
        <p:grpSpPr>
          <a:xfrm>
            <a:off x="6934200" y="2968153"/>
            <a:ext cx="2790650" cy="2092988"/>
            <a:chOff x="6934200" y="2968153"/>
            <a:chExt cx="2790650" cy="209298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DA529CF-9856-4DCA-B9B0-307689EA2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4200" y="2968153"/>
              <a:ext cx="2790650" cy="209298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A85A67-2788-46A2-A15B-2E8AE8E94BE2}"/>
                </a:ext>
              </a:extLst>
            </p:cNvPr>
            <p:cNvSpPr txBox="1"/>
            <p:nvPr/>
          </p:nvSpPr>
          <p:spPr>
            <a:xfrm>
              <a:off x="8748626" y="4803037"/>
              <a:ext cx="97622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A. Gearhart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3771920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9982200" cy="4800600"/>
          </a:xfrm>
        </p:spPr>
        <p:txBody>
          <a:bodyPr>
            <a:normAutofit/>
          </a:bodyPr>
          <a:lstStyle/>
          <a:p>
            <a:pPr marL="365717" indent="-283431">
              <a:spcBef>
                <a:spcPts val="6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Proper stocking based on maintaining sufficient plant residue for:</a:t>
            </a:r>
          </a:p>
          <a:p>
            <a:pPr marL="640005" lvl="1" indent="-237716"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/>
              <a:t>Plant health/regrowth</a:t>
            </a:r>
          </a:p>
          <a:p>
            <a:pPr marL="640005" lvl="1" indent="-237716"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/>
              <a:t>Wildlife forage</a:t>
            </a:r>
          </a:p>
          <a:p>
            <a:pPr marL="640005" lvl="1" indent="-237716"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/>
              <a:t>Prevent erosion &amp; promote soil health</a:t>
            </a:r>
          </a:p>
          <a:p>
            <a:pPr marL="402289" lvl="1" indent="0">
              <a:spcAft>
                <a:spcPts val="0"/>
              </a:spcAft>
              <a:buNone/>
              <a:defRPr/>
            </a:pPr>
            <a:r>
              <a:rPr lang="en-US" sz="2400" dirty="0"/>
              <a:t> </a:t>
            </a:r>
          </a:p>
          <a:p>
            <a:pPr marL="365717" indent="-283431">
              <a:spcBef>
                <a:spcPts val="6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Set stocking rate below carrying capacity</a:t>
            </a:r>
          </a:p>
          <a:p>
            <a:pPr marL="640005" lvl="1" indent="-237716"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/>
              <a:t>To allow for drought</a:t>
            </a:r>
          </a:p>
          <a:p>
            <a:pPr marL="640005" lvl="1" indent="-237716"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/>
              <a:t>Forage for low productivity years</a:t>
            </a:r>
          </a:p>
          <a:p>
            <a:pPr marL="640005" lvl="1" indent="-237716"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/>
              <a:t>Reduce invasion by weedy plants</a:t>
            </a:r>
          </a:p>
          <a:p>
            <a:pPr marL="640005" lvl="1" indent="-237716"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/>
              <a:t>May increase fuels and risk of wildfire</a:t>
            </a:r>
          </a:p>
          <a:p>
            <a:pPr marL="402289" lvl="1" indent="0">
              <a:spcAft>
                <a:spcPts val="0"/>
              </a:spcAft>
              <a:buNone/>
              <a:defRPr/>
            </a:pPr>
            <a:r>
              <a:rPr lang="en-US" dirty="0"/>
              <a:t> </a:t>
            </a:r>
          </a:p>
          <a:p>
            <a:pPr marL="640005" lvl="1" indent="-237716">
              <a:spcAft>
                <a:spcPts val="0"/>
              </a:spcAft>
              <a:buFont typeface="Verdana"/>
              <a:buChar char="◦"/>
              <a:defRPr/>
            </a:pP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4383474-3CB0-47EF-B2A8-EB671D723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Basis for Stocking Rates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712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433784" y="2011270"/>
            <a:ext cx="5943023" cy="3633507"/>
            <a:chOff x="2062308" y="2218765"/>
            <a:chExt cx="5943023" cy="3633507"/>
          </a:xfrm>
        </p:grpSpPr>
        <p:sp>
          <p:nvSpPr>
            <p:cNvPr id="24579" name="Text Box 18"/>
            <p:cNvSpPr txBox="1">
              <a:spLocks noChangeArrowheads="1"/>
            </p:cNvSpPr>
            <p:nvPr/>
          </p:nvSpPr>
          <p:spPr bwMode="auto">
            <a:xfrm>
              <a:off x="2286001" y="2218765"/>
              <a:ext cx="2286000" cy="3633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420264">
                <a:buClr>
                  <a:srgbClr val="7F604F"/>
                </a:buClr>
                <a:buSzPct val="90000"/>
              </a:pPr>
              <a:r>
                <a:rPr lang="en-US" sz="2800" dirty="0">
                  <a:latin typeface="Perpetua" pitchFamily="18" charset="0"/>
                </a:rPr>
                <a:t>% Use of</a:t>
              </a:r>
              <a:br>
                <a:rPr lang="en-US" sz="2800" dirty="0">
                  <a:latin typeface="Perpetua" pitchFamily="18" charset="0"/>
                </a:rPr>
              </a:br>
              <a:r>
                <a:rPr lang="en-US" sz="2800" dirty="0">
                  <a:latin typeface="Perpetua" pitchFamily="18" charset="0"/>
                </a:rPr>
                <a:t> Major Plants</a:t>
              </a:r>
            </a:p>
            <a:p>
              <a:pPr defTabSz="420264">
                <a:buClr>
                  <a:srgbClr val="7F604F"/>
                </a:buClr>
                <a:buSzPct val="90000"/>
              </a:pPr>
              <a:r>
                <a:rPr lang="en-US" sz="2800" b="1" dirty="0">
                  <a:latin typeface="Perpetua" pitchFamily="18" charset="0"/>
                </a:rPr>
                <a:t>40-50</a:t>
              </a:r>
            </a:p>
            <a:p>
              <a:pPr defTabSz="420264">
                <a:buClr>
                  <a:srgbClr val="7F604F"/>
                </a:buClr>
                <a:buSzPct val="90000"/>
              </a:pPr>
              <a:r>
                <a:rPr lang="en-US" sz="2800" b="1" dirty="0">
                  <a:latin typeface="Perpetua" pitchFamily="18" charset="0"/>
                </a:rPr>
                <a:t>30-40</a:t>
              </a:r>
            </a:p>
            <a:p>
              <a:pPr defTabSz="420264">
                <a:buClr>
                  <a:srgbClr val="7F604F"/>
                </a:buClr>
                <a:buSzPct val="90000"/>
              </a:pPr>
              <a:r>
                <a:rPr lang="en-US" sz="2800" b="1" dirty="0">
                  <a:latin typeface="Perpetua" pitchFamily="18" charset="0"/>
                </a:rPr>
                <a:t>30-40</a:t>
              </a:r>
            </a:p>
            <a:p>
              <a:pPr defTabSz="420264">
                <a:buClr>
                  <a:srgbClr val="7F604F"/>
                </a:buClr>
                <a:buSzPct val="90000"/>
              </a:pPr>
              <a:r>
                <a:rPr lang="en-US" sz="2800" b="1" dirty="0">
                  <a:latin typeface="Perpetua" pitchFamily="18" charset="0"/>
                </a:rPr>
                <a:t>30-40</a:t>
              </a:r>
              <a:endParaRPr lang="en-US" dirty="0"/>
            </a:p>
          </p:txBody>
        </p:sp>
        <p:sp>
          <p:nvSpPr>
            <p:cNvPr id="24580" name="Text Box 19"/>
            <p:cNvSpPr txBox="1">
              <a:spLocks noChangeArrowheads="1"/>
            </p:cNvSpPr>
            <p:nvPr/>
          </p:nvSpPr>
          <p:spPr bwMode="auto">
            <a:xfrm>
              <a:off x="4364182" y="2301409"/>
              <a:ext cx="3196648" cy="3077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420264">
                <a:buClr>
                  <a:srgbClr val="7F604F"/>
                </a:buClr>
                <a:buSzPct val="90000"/>
              </a:pPr>
              <a:r>
                <a:rPr lang="en-US" sz="2800" dirty="0">
                  <a:latin typeface="Perpetua" pitchFamily="18" charset="0"/>
                </a:rPr>
                <a:t>Range Type</a:t>
              </a:r>
            </a:p>
            <a:p>
              <a:pPr defTabSz="420264">
                <a:buClr>
                  <a:srgbClr val="7F604F"/>
                </a:buClr>
                <a:buSzPct val="90000"/>
              </a:pPr>
              <a:endParaRPr lang="en-US" sz="2800" dirty="0">
                <a:latin typeface="Perpetua" pitchFamily="18" charset="0"/>
              </a:endParaRPr>
            </a:p>
            <a:p>
              <a:pPr defTabSz="420264">
                <a:buClr>
                  <a:srgbClr val="7F604F"/>
                </a:buClr>
                <a:buSzPct val="90000"/>
              </a:pPr>
              <a:r>
                <a:rPr lang="en-US" sz="2800" dirty="0" err="1">
                  <a:latin typeface="Perpetua" pitchFamily="18" charset="0"/>
                </a:rPr>
                <a:t>Shortgrass</a:t>
              </a:r>
              <a:r>
                <a:rPr lang="en-US" sz="2800" dirty="0">
                  <a:latin typeface="Perpetua" pitchFamily="18" charset="0"/>
                </a:rPr>
                <a:t> prairie</a:t>
              </a:r>
            </a:p>
            <a:p>
              <a:pPr defTabSz="420264">
                <a:buClr>
                  <a:srgbClr val="7F604F"/>
                </a:buClr>
                <a:buSzPct val="90000"/>
              </a:pPr>
              <a:r>
                <a:rPr lang="en-US" sz="2800" dirty="0">
                  <a:latin typeface="Perpetua" pitchFamily="18" charset="0"/>
                </a:rPr>
                <a:t>Sagebrush grasslands</a:t>
              </a:r>
            </a:p>
            <a:p>
              <a:pPr defTabSz="420264">
                <a:buClr>
                  <a:srgbClr val="7F604F"/>
                </a:buClr>
                <a:buSzPct val="90000"/>
              </a:pPr>
              <a:r>
                <a:rPr lang="en-US" sz="2800" dirty="0">
                  <a:latin typeface="Perpetua" pitchFamily="18" charset="0"/>
                </a:rPr>
                <a:t>Coniferous forest</a:t>
              </a:r>
            </a:p>
            <a:p>
              <a:pPr defTabSz="420264">
                <a:buClr>
                  <a:srgbClr val="7F604F"/>
                </a:buClr>
                <a:buSzPct val="90000"/>
              </a:pPr>
              <a:r>
                <a:rPr lang="en-US" sz="2800" dirty="0">
                  <a:latin typeface="Perpetua" pitchFamily="18" charset="0"/>
                </a:rPr>
                <a:t>Oak woodlands</a:t>
              </a:r>
              <a:endParaRPr lang="en-US" dirty="0"/>
            </a:p>
          </p:txBody>
        </p:sp>
        <p:sp>
          <p:nvSpPr>
            <p:cNvPr id="24581" name="Line 20"/>
            <p:cNvSpPr>
              <a:spLocks noChangeShapeType="1"/>
            </p:cNvSpPr>
            <p:nvPr/>
          </p:nvSpPr>
          <p:spPr bwMode="auto">
            <a:xfrm>
              <a:off x="2062308" y="3074614"/>
              <a:ext cx="5943023" cy="0"/>
            </a:xfrm>
            <a:prstGeom prst="line">
              <a:avLst/>
            </a:prstGeom>
            <a:noFill/>
            <a:ln w="31351">
              <a:solidFill>
                <a:srgbClr val="BFBF00"/>
              </a:solidFill>
              <a:round/>
              <a:headEnd/>
              <a:tailEnd/>
            </a:ln>
          </p:spPr>
          <p:txBody>
            <a:bodyPr lIns="82039" tIns="41020" rIns="82039" bIns="41020"/>
            <a:lstStyle/>
            <a:p>
              <a:endParaRPr lang="en-US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52B74657-B5E4-4B01-9305-3756CB1EF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Utilization Guidelines: </a:t>
            </a:r>
            <a:br>
              <a:rPr lang="en-US" dirty="0"/>
            </a:br>
            <a:r>
              <a:rPr lang="en-US" dirty="0"/>
              <a:t>        Based on ecological research</a:t>
            </a:r>
          </a:p>
        </p:txBody>
      </p:sp>
    </p:spTree>
    <p:extLst>
      <p:ext uri="{BB962C8B-B14F-4D97-AF65-F5344CB8AC3E}">
        <p14:creationId xmlns:p14="http://schemas.microsoft.com/office/powerpoint/2010/main" val="29091067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/>
          <a:srcRect l="6310"/>
          <a:stretch>
            <a:fillRect/>
          </a:stretch>
        </p:blipFill>
        <p:spPr bwMode="auto">
          <a:xfrm>
            <a:off x="7772400" y="645143"/>
            <a:ext cx="4191000" cy="558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38" name="TextBox 3"/>
          <p:cNvSpPr txBox="1">
            <a:spLocks noChangeArrowheads="1"/>
          </p:cNvSpPr>
          <p:nvPr/>
        </p:nvSpPr>
        <p:spPr bwMode="auto">
          <a:xfrm>
            <a:off x="6903727" y="6609113"/>
            <a:ext cx="4907273" cy="2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058" tIns="41029" rIns="82058" bIns="41029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</a:rPr>
              <a:t>http://forestandrange.org/modules/livestockwildlife/edu/Presentation6.ppt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127763" y="602815"/>
            <a:ext cx="8229600" cy="1143000"/>
          </a:xfrm>
        </p:spPr>
        <p:txBody>
          <a:bodyPr/>
          <a:lstStyle/>
          <a:p>
            <a:r>
              <a:rPr lang="en-US" dirty="0"/>
              <a:t>Root Response to Defoliation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6141722" cy="4023360"/>
          </a:xfrm>
        </p:spPr>
        <p:txBody>
          <a:bodyPr/>
          <a:lstStyle/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Root growth is an indication of ability of plant to recover from defoliation.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Must forage grasses can sustain removal of up to 50% of leaf material before root growth is slowed or stopped.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239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rrowheads="1"/>
          </p:cNvPicPr>
          <p:nvPr/>
        </p:nvPicPr>
        <p:blipFill>
          <a:blip r:embed="rId3" cstate="screen"/>
          <a:srcRect l="4803" t="665" r="1909" b="3865"/>
          <a:stretch>
            <a:fillRect/>
          </a:stretch>
        </p:blipFill>
        <p:spPr bwMode="auto">
          <a:xfrm>
            <a:off x="2286000" y="1371600"/>
            <a:ext cx="4876800" cy="5257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3556" name="Text Box 9"/>
          <p:cNvSpPr txBox="1">
            <a:spLocks noChangeArrowheads="1"/>
          </p:cNvSpPr>
          <p:nvPr/>
        </p:nvSpPr>
        <p:spPr bwMode="auto">
          <a:xfrm>
            <a:off x="3733801" y="1514475"/>
            <a:ext cx="728663" cy="36988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Verdana" pitchFamily="34" charset="0"/>
              </a:rPr>
              <a:t>50%</a:t>
            </a:r>
          </a:p>
        </p:txBody>
      </p:sp>
      <p:sp>
        <p:nvSpPr>
          <p:cNvPr id="23557" name="Text Box 10"/>
          <p:cNvSpPr txBox="1">
            <a:spLocks noChangeArrowheads="1"/>
          </p:cNvSpPr>
          <p:nvPr/>
        </p:nvSpPr>
        <p:spPr bwMode="auto">
          <a:xfrm>
            <a:off x="4953001" y="1514475"/>
            <a:ext cx="728663" cy="36988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Verdana" pitchFamily="34" charset="0"/>
              </a:rPr>
              <a:t>70%</a:t>
            </a:r>
          </a:p>
        </p:txBody>
      </p:sp>
      <p:sp>
        <p:nvSpPr>
          <p:cNvPr id="23558" name="Text Box 11"/>
          <p:cNvSpPr txBox="1">
            <a:spLocks noChangeArrowheads="1"/>
          </p:cNvSpPr>
          <p:nvPr/>
        </p:nvSpPr>
        <p:spPr bwMode="auto">
          <a:xfrm>
            <a:off x="6172201" y="1514475"/>
            <a:ext cx="728663" cy="36988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Verdana" pitchFamily="34" charset="0"/>
              </a:rPr>
              <a:t>90%</a:t>
            </a:r>
          </a:p>
        </p:txBody>
      </p:sp>
      <p:sp>
        <p:nvSpPr>
          <p:cNvPr id="23559" name="Text Box 11"/>
          <p:cNvSpPr txBox="1">
            <a:spLocks noChangeArrowheads="1"/>
          </p:cNvSpPr>
          <p:nvPr/>
        </p:nvSpPr>
        <p:spPr bwMode="auto">
          <a:xfrm>
            <a:off x="7924800" y="1524000"/>
            <a:ext cx="2160588" cy="36988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Verdana" pitchFamily="34" charset="0"/>
              </a:rPr>
              <a:t>Level of Removal</a:t>
            </a:r>
          </a:p>
        </p:txBody>
      </p:sp>
      <p:cxnSp>
        <p:nvCxnSpPr>
          <p:cNvPr id="23560" name="Straight Arrow Connector 12"/>
          <p:cNvCxnSpPr>
            <a:cxnSpLocks noChangeShapeType="1"/>
          </p:cNvCxnSpPr>
          <p:nvPr/>
        </p:nvCxnSpPr>
        <p:spPr bwMode="auto">
          <a:xfrm rot="10800000">
            <a:off x="7086600" y="1752600"/>
            <a:ext cx="762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38201" y="72389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Root Response to Defoliation</a:t>
            </a:r>
            <a:br>
              <a:rPr lang="en-US" dirty="0"/>
            </a:b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132231" y="6519446"/>
            <a:ext cx="35475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Crider - 1955</a:t>
            </a:r>
          </a:p>
        </p:txBody>
      </p:sp>
    </p:spTree>
    <p:extLst>
      <p:ext uri="{BB962C8B-B14F-4D97-AF65-F5344CB8AC3E}">
        <p14:creationId xmlns:p14="http://schemas.microsoft.com/office/powerpoint/2010/main" val="23714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286001" y="2286001"/>
            <a:ext cx="7553325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097280" y="1758296"/>
            <a:ext cx="631801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5">
                    <a:lumMod val="25000"/>
                  </a:schemeClr>
                </a:solidFill>
                <a:latin typeface="Calibri" pitchFamily="34" charset="0"/>
              </a:rPr>
              <a:t>Remove the leaves -----  Can reduces root mass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Roots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96200" y="5156538"/>
            <a:ext cx="1981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accent5">
                    <a:lumMod val="25000"/>
                  </a:schemeClr>
                </a:solidFill>
                <a:latin typeface="Calibri" pitchFamily="34" charset="0"/>
              </a:rPr>
              <a:t>Space &amp; resources for invasive plants</a:t>
            </a:r>
          </a:p>
        </p:txBody>
      </p:sp>
    </p:spTree>
    <p:extLst>
      <p:ext uri="{BB962C8B-B14F-4D97-AF65-F5344CB8AC3E}">
        <p14:creationId xmlns:p14="http://schemas.microsoft.com/office/powerpoint/2010/main" val="3946117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Utilization Guidelines – </a:t>
            </a:r>
            <a:r>
              <a:rPr lang="en-US" b="1" dirty="0"/>
              <a:t>Not</a:t>
            </a:r>
            <a:r>
              <a:rPr lang="en-US" dirty="0"/>
              <a:t> </a:t>
            </a:r>
            <a:r>
              <a:rPr lang="en-US" b="1" dirty="0"/>
              <a:t>Rules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52600" y="1828800"/>
            <a:ext cx="9174480" cy="5029200"/>
          </a:xfrm>
        </p:spPr>
        <p:txBody>
          <a:bodyPr/>
          <a:lstStyle/>
          <a:p>
            <a:r>
              <a:rPr lang="en-US" sz="3600" dirty="0"/>
              <a:t>Effects of defoliation or utilization depend on:</a:t>
            </a:r>
          </a:p>
          <a:p>
            <a:pPr lvl="1"/>
            <a:r>
              <a:rPr lang="en-US" sz="3200" dirty="0"/>
              <a:t>Season of year</a:t>
            </a:r>
          </a:p>
          <a:p>
            <a:pPr lvl="2"/>
            <a:r>
              <a:rPr lang="en-US" sz="2400" dirty="0"/>
              <a:t>Winter &lt;  Spring  &lt; Flowering/Seed Set</a:t>
            </a:r>
          </a:p>
          <a:p>
            <a:pPr lvl="1"/>
            <a:r>
              <a:rPr lang="en-US" sz="3200" dirty="0"/>
              <a:t>Moisture and nutrients available for recover</a:t>
            </a:r>
          </a:p>
          <a:p>
            <a:pPr lvl="2"/>
            <a:r>
              <a:rPr lang="en-US" sz="2400" dirty="0"/>
              <a:t>Reduced effect if resources are available</a:t>
            </a:r>
          </a:p>
          <a:p>
            <a:pPr lvl="1"/>
            <a:r>
              <a:rPr lang="en-US" sz="3200" dirty="0"/>
              <a:t>Life history characteristics of plant</a:t>
            </a:r>
          </a:p>
          <a:p>
            <a:pPr lvl="2"/>
            <a:r>
              <a:rPr lang="en-US" sz="2400" dirty="0"/>
              <a:t>Some plants are better than others at handling defoliation</a:t>
            </a:r>
          </a:p>
          <a:p>
            <a:pPr lvl="1"/>
            <a:r>
              <a:rPr lang="en-US" sz="3200" dirty="0"/>
              <a:t>Time for recover</a:t>
            </a:r>
          </a:p>
          <a:p>
            <a:pPr lvl="2"/>
            <a:r>
              <a:rPr lang="en-US" sz="2400" dirty="0"/>
              <a:t>Frequency of defoliation is important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540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1918190"/>
            <a:ext cx="9966325" cy="1806408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sz="2800" dirty="0">
                <a:latin typeface="Calibri" pitchFamily="34" charset="0"/>
                <a:cs typeface="Calibri" pitchFamily="34" charset="0"/>
              </a:rPr>
              <a:t> “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Allowable Use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” , “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Recommended Use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”  or “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Proper Use Factors”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to estimate usable forage supply</a:t>
            </a:r>
          </a:p>
          <a:p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>
                <a:latin typeface="Bradley Hand ITC" pitchFamily="66" charset="0"/>
                <a:cs typeface="Calibri" pitchFamily="34" charset="0"/>
              </a:rPr>
              <a:t>Total Forage × Recommended Use = Usable Forage Supply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1863" name="Ink 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149475" y="4306889"/>
              <a:ext cx="877888" cy="466725"/>
            </p14:xfrm>
          </p:contentPart>
        </mc:Choice>
        <mc:Fallback xmlns="">
          <p:pic>
            <p:nvPicPr>
              <p:cNvPr id="121863" name="Ink 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42996" y="4300407"/>
                <a:ext cx="890126" cy="4789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1864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281363" y="4305300"/>
              <a:ext cx="862012" cy="501650"/>
            </p14:xfrm>
          </p:contentPart>
        </mc:Choice>
        <mc:Fallback xmlns="">
          <p:pic>
            <p:nvPicPr>
              <p:cNvPr id="121864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74882" y="4298818"/>
                <a:ext cx="874254" cy="5138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1865" name="Ink 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03725" y="4471988"/>
              <a:ext cx="177800" cy="201612"/>
            </p14:xfrm>
          </p:contentPart>
        </mc:Choice>
        <mc:Fallback xmlns="">
          <p:pic>
            <p:nvPicPr>
              <p:cNvPr id="121865" name="Ink 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97246" y="4465508"/>
                <a:ext cx="190037" cy="2138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1866" name="Ink 1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999038" y="4341813"/>
              <a:ext cx="876300" cy="431800"/>
            </p14:xfrm>
          </p:contentPart>
        </mc:Choice>
        <mc:Fallback xmlns="">
          <p:pic>
            <p:nvPicPr>
              <p:cNvPr id="121866" name="Ink 1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92568" y="4335368"/>
                <a:ext cx="888521" cy="4439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1867" name="Ink 1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391276" y="4406900"/>
              <a:ext cx="233363" cy="171450"/>
            </p14:xfrm>
          </p:contentPart>
        </mc:Choice>
        <mc:Fallback xmlns="">
          <p:pic>
            <p:nvPicPr>
              <p:cNvPr id="121867" name="Ink 1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84794" y="4400417"/>
                <a:ext cx="245607" cy="1836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1869" name="Ink 1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27839" y="4268788"/>
              <a:ext cx="523875" cy="355600"/>
            </p14:xfrm>
          </p:contentPart>
        </mc:Choice>
        <mc:Fallback xmlns="">
          <p:pic>
            <p:nvPicPr>
              <p:cNvPr id="121869" name="Ink 1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21358" y="4262309"/>
                <a:ext cx="536117" cy="3678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1871" name="Ink 1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453314" y="4351339"/>
              <a:ext cx="217487" cy="346075"/>
            </p14:xfrm>
          </p:contentPart>
        </mc:Choice>
        <mc:Fallback xmlns="">
          <p:pic>
            <p:nvPicPr>
              <p:cNvPr id="121871" name="Ink 1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46833" y="4344857"/>
                <a:ext cx="229730" cy="3583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1879" name="Ink 2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939088" y="4279901"/>
              <a:ext cx="665162" cy="468313"/>
            </p14:xfrm>
          </p:contentPart>
        </mc:Choice>
        <mc:Fallback xmlns="">
          <p:pic>
            <p:nvPicPr>
              <p:cNvPr id="121879" name="Ink 2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932609" y="4273422"/>
                <a:ext cx="677400" cy="4805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1881" name="Ink 2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532814" y="4591051"/>
              <a:ext cx="92075" cy="149225"/>
            </p14:xfrm>
          </p:contentPart>
        </mc:Choice>
        <mc:Fallback xmlns="">
          <p:pic>
            <p:nvPicPr>
              <p:cNvPr id="121881" name="Ink 2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526365" y="4584579"/>
                <a:ext cx="104256" cy="1614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1882" name="Ink 2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23314" y="4572000"/>
              <a:ext cx="109537" cy="185738"/>
            </p14:xfrm>
          </p:contentPart>
        </mc:Choice>
        <mc:Fallback xmlns="">
          <p:pic>
            <p:nvPicPr>
              <p:cNvPr id="121882" name="Ink 2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716828" y="4565521"/>
                <a:ext cx="121788" cy="1979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1883" name="Ink 2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69164" y="5167314"/>
              <a:ext cx="314325" cy="473075"/>
            </p14:xfrm>
          </p:contentPart>
        </mc:Choice>
        <mc:Fallback xmlns="">
          <p:pic>
            <p:nvPicPr>
              <p:cNvPr id="121883" name="Ink 2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262683" y="5160834"/>
                <a:ext cx="326567" cy="4853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1884" name="Ink 2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18413" y="5413376"/>
              <a:ext cx="1104900" cy="728663"/>
            </p14:xfrm>
          </p:contentPart>
        </mc:Choice>
        <mc:Fallback xmlns="">
          <p:pic>
            <p:nvPicPr>
              <p:cNvPr id="121884" name="Ink 2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611933" y="5406896"/>
                <a:ext cx="1117141" cy="7409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21885" name="Ink 2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007475" y="4979989"/>
              <a:ext cx="757238" cy="758825"/>
            </p14:xfrm>
          </p:contentPart>
        </mc:Choice>
        <mc:Fallback xmlns="">
          <p:pic>
            <p:nvPicPr>
              <p:cNvPr id="121885" name="Ink 2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000994" y="4973506"/>
                <a:ext cx="769481" cy="771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21886" name="Ink 3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69300" y="5688014"/>
              <a:ext cx="1346200" cy="790575"/>
            </p14:xfrm>
          </p:contentPart>
        </mc:Choice>
        <mc:Fallback xmlns="">
          <p:pic>
            <p:nvPicPr>
              <p:cNvPr id="121886" name="Ink 3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362795" y="5681534"/>
                <a:ext cx="1358487" cy="80281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50CCD937-50BF-4764-AF0B-E96C89DA6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Use Level</a:t>
            </a:r>
          </a:p>
        </p:txBody>
      </p:sp>
    </p:spTree>
    <p:extLst>
      <p:ext uri="{BB962C8B-B14F-4D97-AF65-F5344CB8AC3E}">
        <p14:creationId xmlns:p14="http://schemas.microsoft.com/office/powerpoint/2010/main" val="915277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097280" y="1845734"/>
            <a:ext cx="10561320" cy="402336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/>
              <a:t>Overgrazing</a:t>
            </a:r>
            <a:r>
              <a:rPr lang="en-US" sz="2800" dirty="0"/>
              <a:t> = </a:t>
            </a:r>
            <a:r>
              <a:rPr lang="en-US" sz="3600" dirty="0"/>
              <a:t>repeated heavy grazing such that damage to the plant community occurs.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b="1" dirty="0"/>
              <a:t>Overstocking</a:t>
            </a:r>
            <a:r>
              <a:rPr lang="en-US" sz="2800" dirty="0"/>
              <a:t> = </a:t>
            </a:r>
            <a:r>
              <a:rPr lang="en-US" sz="3600" dirty="0"/>
              <a:t>heavy grazing during a specific season such that high levels of utilization are observable. </a:t>
            </a:r>
          </a:p>
          <a:p>
            <a:pPr eaLnBrk="1" hangingPunct="1"/>
            <a:endParaRPr lang="en-US" sz="2800" dirty="0"/>
          </a:p>
          <a:p>
            <a:pPr eaLnBrk="1" hangingPunct="1">
              <a:buFont typeface="Wingdings 2" pitchFamily="18" charset="2"/>
              <a:buNone/>
            </a:pPr>
            <a:r>
              <a:rPr lang="en-US" sz="3200" b="1" dirty="0">
                <a:solidFill>
                  <a:srgbClr val="663300"/>
                </a:solidFill>
              </a:rPr>
              <a:t>Overstocking</a:t>
            </a:r>
            <a:r>
              <a:rPr lang="en-US" sz="3200" dirty="0">
                <a:solidFill>
                  <a:srgbClr val="663300"/>
                </a:solidFill>
              </a:rPr>
              <a:t> does not always lead to </a:t>
            </a:r>
            <a:r>
              <a:rPr lang="en-US" sz="3200" b="1" dirty="0">
                <a:solidFill>
                  <a:srgbClr val="663300"/>
                </a:solidFill>
              </a:rPr>
              <a:t>Overgrazing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9F473E-DC1D-4A12-AD5F-7367B084E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Heavy use ≠ Overgrazing</a:t>
            </a:r>
          </a:p>
        </p:txBody>
      </p:sp>
    </p:spTree>
    <p:extLst>
      <p:ext uri="{BB962C8B-B14F-4D97-AF65-F5344CB8AC3E}">
        <p14:creationId xmlns:p14="http://schemas.microsoft.com/office/powerpoint/2010/main" val="502149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9C16222-9D37-4114-8221-CF6062BF9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 Rangeland Health:</a:t>
            </a:r>
            <a:br>
              <a:rPr lang="en-US" dirty="0"/>
            </a:br>
            <a:r>
              <a:rPr lang="en-US" dirty="0"/>
              <a:t>  Set Stocking Rates Below Carrying Capacity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4294967295"/>
          </p:nvPr>
        </p:nvSpPr>
        <p:spPr>
          <a:xfrm>
            <a:off x="1828800" y="1942726"/>
            <a:ext cx="7499350" cy="2622550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Healthy soil.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Slows weedy plant invasion.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Improves drought resistance.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Improves condition of degraded land.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224754-5EA4-4681-AE09-930FEEAE9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565276"/>
            <a:ext cx="10058400" cy="158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985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11"/>
          <p:cNvSpPr txBox="1">
            <a:spLocks noChangeArrowheads="1"/>
          </p:cNvSpPr>
          <p:nvPr/>
        </p:nvSpPr>
        <p:spPr bwMode="auto">
          <a:xfrm>
            <a:off x="1828800" y="990600"/>
            <a:ext cx="8839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46000"/>
            </a:pPr>
            <a:r>
              <a:rPr lang="en-US" sz="4300" dirty="0">
                <a:solidFill>
                  <a:srgbClr val="7F604F"/>
                </a:solidFill>
                <a:latin typeface="Perpetua" pitchFamily="18" charset="0"/>
              </a:rPr>
              <a:t> </a:t>
            </a:r>
            <a:r>
              <a:rPr lang="en-US" sz="4300" b="1" dirty="0">
                <a:solidFill>
                  <a:srgbClr val="7F604F"/>
                </a:solidFill>
                <a:latin typeface="Perpetua" pitchFamily="18" charset="0"/>
              </a:rPr>
              <a:t>Proper stocking rate? </a:t>
            </a:r>
            <a:endParaRPr lang="en-US" sz="4400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828800" y="1752600"/>
            <a:ext cx="8839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46000"/>
            </a:pPr>
            <a:r>
              <a:rPr lang="en-US" sz="4300" dirty="0">
                <a:solidFill>
                  <a:srgbClr val="7F604F"/>
                </a:solidFill>
                <a:latin typeface="Perpetua" pitchFamily="18" charset="0"/>
              </a:rPr>
              <a:t> </a:t>
            </a:r>
            <a:r>
              <a:rPr lang="en-US" sz="4300" b="1" dirty="0">
                <a:solidFill>
                  <a:srgbClr val="7F604F"/>
                </a:solidFill>
                <a:latin typeface="Perpetua" pitchFamily="18" charset="0"/>
              </a:rPr>
              <a:t>      Animal Production </a:t>
            </a:r>
            <a:r>
              <a:rPr lang="en-US" sz="4300" dirty="0">
                <a:solidFill>
                  <a:srgbClr val="7F604F"/>
                </a:solidFill>
                <a:latin typeface="Perpetua" pitchFamily="18" charset="0"/>
              </a:rPr>
              <a:t>standpoint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3C5CC7-E514-40BA-9B3E-3A0DD1399B86}"/>
              </a:ext>
            </a:extLst>
          </p:cNvPr>
          <p:cNvGrpSpPr/>
          <p:nvPr/>
        </p:nvGrpSpPr>
        <p:grpSpPr>
          <a:xfrm>
            <a:off x="7884927" y="4168635"/>
            <a:ext cx="2825368" cy="2057400"/>
            <a:chOff x="7868032" y="4191000"/>
            <a:chExt cx="2825368" cy="2057400"/>
          </a:xfrm>
        </p:grpSpPr>
        <p:pic>
          <p:nvPicPr>
            <p:cNvPr id="8" name="Picture 13" descr="weed_goats(2).JPG"/>
            <p:cNvPicPr>
              <a:picLocks noChangeAspect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7868032" y="4191000"/>
              <a:ext cx="2825368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2E67B4-7F8E-4772-8C43-9C154410E894}"/>
                </a:ext>
              </a:extLst>
            </p:cNvPr>
            <p:cNvSpPr txBox="1"/>
            <p:nvPr/>
          </p:nvSpPr>
          <p:spPr>
            <a:xfrm>
              <a:off x="7868032" y="6008515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9E0E005-E1F1-4B82-A2CF-FB1BC1E6FCB6}"/>
              </a:ext>
            </a:extLst>
          </p:cNvPr>
          <p:cNvGrpSpPr/>
          <p:nvPr/>
        </p:nvGrpSpPr>
        <p:grpSpPr>
          <a:xfrm>
            <a:off x="4517088" y="2494739"/>
            <a:ext cx="3668763" cy="2225536"/>
            <a:chOff x="4572000" y="2667000"/>
            <a:chExt cx="3668763" cy="2225536"/>
          </a:xfrm>
        </p:grpSpPr>
        <p:pic>
          <p:nvPicPr>
            <p:cNvPr id="9" name="Picture 10" descr="Herding_sheep_USDA-ARS_Duboise(Stephen Ausmus).jpg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572000" y="2667000"/>
              <a:ext cx="3668763" cy="2225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348645E-C472-45CA-82E3-F6BFB9B428EE}"/>
                </a:ext>
              </a:extLst>
            </p:cNvPr>
            <p:cNvSpPr txBox="1"/>
            <p:nvPr/>
          </p:nvSpPr>
          <p:spPr>
            <a:xfrm>
              <a:off x="7104719" y="4627251"/>
              <a:ext cx="108555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Scott Bauer (USDA)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5849CE-315A-444C-B041-0FED0C9377BD}"/>
              </a:ext>
            </a:extLst>
          </p:cNvPr>
          <p:cNvGrpSpPr/>
          <p:nvPr/>
        </p:nvGrpSpPr>
        <p:grpSpPr>
          <a:xfrm>
            <a:off x="992657" y="4098078"/>
            <a:ext cx="3886201" cy="2227853"/>
            <a:chOff x="992657" y="4098078"/>
            <a:chExt cx="3886201" cy="22278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969F6F7-5FD9-4F3C-BAB5-00ACC33908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026" t="21417" r="10193" b="9927"/>
            <a:stretch/>
          </p:blipFill>
          <p:spPr>
            <a:xfrm>
              <a:off x="992657" y="4098078"/>
              <a:ext cx="3886201" cy="219851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0493593-B0E3-4AC7-82AD-8D4A1C8E8EDA}"/>
                </a:ext>
              </a:extLst>
            </p:cNvPr>
            <p:cNvSpPr txBox="1"/>
            <p:nvPr/>
          </p:nvSpPr>
          <p:spPr>
            <a:xfrm>
              <a:off x="3998726" y="6072015"/>
              <a:ext cx="88013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1">
                      <a:lumMod val="95000"/>
                    </a:schemeClr>
                  </a:solidFill>
                </a:rPr>
                <a:t>Vicky Frank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7722980"/>
      </p:ext>
    </p:extLst>
  </p:cSld>
  <p:clrMapOvr>
    <a:masterClrMapping/>
  </p:clrMapOvr>
  <p:transition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0358055"/>
              </p:ext>
            </p:extLst>
          </p:nvPr>
        </p:nvGraphicFramePr>
        <p:xfrm>
          <a:off x="3018972" y="1623749"/>
          <a:ext cx="7594600" cy="492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55586" y="6412849"/>
            <a:ext cx="4569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</a:rPr>
              <a:t>Launchbaugh, J.L. 1957. Kansas Agric. Experiment Station Bulletin 394.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653BAB6-2913-4EDF-B110-2683C366D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Stocking rate affects cattle gains:</a:t>
            </a:r>
          </a:p>
        </p:txBody>
      </p:sp>
    </p:spTree>
    <p:extLst>
      <p:ext uri="{BB962C8B-B14F-4D97-AF65-F5344CB8AC3E}">
        <p14:creationId xmlns:p14="http://schemas.microsoft.com/office/powerpoint/2010/main" val="4140319829"/>
      </p:ext>
    </p:extLst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12"/>
          <p:cNvGraphicFramePr>
            <a:graphicFrameLocks/>
          </p:cNvGraphicFramePr>
          <p:nvPr/>
        </p:nvGraphicFramePr>
        <p:xfrm>
          <a:off x="1981201" y="2170112"/>
          <a:ext cx="7185025" cy="4383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8" name="Text Box 12"/>
          <p:cNvSpPr txBox="1">
            <a:spLocks noChangeArrowheads="1"/>
          </p:cNvSpPr>
          <p:nvPr/>
        </p:nvSpPr>
        <p:spPr bwMode="auto">
          <a:xfrm>
            <a:off x="3070226" y="2420938"/>
            <a:ext cx="3149023" cy="39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90000"/>
            </a:pPr>
            <a:r>
              <a:rPr lang="en-US" sz="2800" dirty="0">
                <a:solidFill>
                  <a:srgbClr val="7F604F"/>
                </a:solidFill>
                <a:latin typeface="Perpetua" pitchFamily="18" charset="0"/>
              </a:rPr>
              <a:t>Production per animal</a:t>
            </a:r>
            <a:endParaRPr lang="en-US" dirty="0"/>
          </a:p>
        </p:txBody>
      </p:sp>
      <p:sp>
        <p:nvSpPr>
          <p:cNvPr id="1029" name="Line 13"/>
          <p:cNvSpPr>
            <a:spLocks noChangeShapeType="1"/>
          </p:cNvSpPr>
          <p:nvPr/>
        </p:nvSpPr>
        <p:spPr bwMode="auto">
          <a:xfrm flipH="1">
            <a:off x="7389958" y="3132791"/>
            <a:ext cx="506557" cy="350184"/>
          </a:xfrm>
          <a:prstGeom prst="line">
            <a:avLst/>
          </a:prstGeom>
          <a:noFill/>
          <a:ln w="31351">
            <a:solidFill>
              <a:srgbClr val="FFFFFF"/>
            </a:solidFill>
            <a:round/>
            <a:headEnd/>
            <a:tailEnd type="triangle" w="med" len="med"/>
          </a:ln>
        </p:spPr>
        <p:txBody>
          <a:bodyPr lIns="82039" tIns="41020" rIns="82039" bIns="41020"/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 bwMode="auto">
          <a:xfrm rot="1234745">
            <a:off x="5909641" y="3028387"/>
            <a:ext cx="1219200" cy="857258"/>
          </a:xfrm>
          <a:prstGeom prst="ellipse">
            <a:avLst/>
          </a:prstGeom>
          <a:solidFill>
            <a:srgbClr val="FFFF00">
              <a:alpha val="31000"/>
            </a:srgb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6727825" y="3030537"/>
            <a:ext cx="4572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7413625" y="2497138"/>
            <a:ext cx="4812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Cooper Black" pitchFamily="18" charset="0"/>
              </a:rPr>
              <a:t>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C81F67-510F-414B-8263-F6033901F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Stocking rate affects cattle gains: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472530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12"/>
          <p:cNvGraphicFramePr>
            <a:graphicFrameLocks/>
          </p:cNvGraphicFramePr>
          <p:nvPr/>
        </p:nvGraphicFramePr>
        <p:xfrm>
          <a:off x="1981201" y="2170112"/>
          <a:ext cx="7185025" cy="4383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239000" y="2133600"/>
            <a:ext cx="350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>
                <a:latin typeface="Comic Sans MS" pitchFamily="66" charset="0"/>
              </a:rPr>
              <a:t> Less forage per animal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Comic Sans MS" pitchFamily="66" charset="0"/>
              </a:rPr>
              <a:t> Lower diet quality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Comic Sans MS" pitchFamily="66" charset="0"/>
              </a:rPr>
              <a:t> More energy required</a:t>
            </a:r>
            <a:br>
              <a:rPr lang="en-US" sz="2000" dirty="0">
                <a:latin typeface="Comic Sans MS" pitchFamily="66" charset="0"/>
              </a:rPr>
            </a:br>
            <a:r>
              <a:rPr lang="en-US" sz="2000" dirty="0">
                <a:latin typeface="Comic Sans MS" pitchFamily="66" charset="0"/>
              </a:rPr>
              <a:t>     to forage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Comic Sans MS" pitchFamily="66" charset="0"/>
              </a:rPr>
              <a:t> Increased stress &amp; </a:t>
            </a:r>
            <a:br>
              <a:rPr lang="en-US" sz="2000" dirty="0">
                <a:latin typeface="Comic Sans MS" pitchFamily="66" charset="0"/>
              </a:rPr>
            </a:br>
            <a:r>
              <a:rPr lang="en-US" sz="2000" dirty="0">
                <a:latin typeface="Comic Sans MS" pitchFamily="66" charset="0"/>
              </a:rPr>
              <a:t>      disease</a:t>
            </a:r>
          </a:p>
        </p:txBody>
      </p:sp>
      <p:sp>
        <p:nvSpPr>
          <p:cNvPr id="1028" name="Text Box 12"/>
          <p:cNvSpPr txBox="1">
            <a:spLocks noChangeArrowheads="1"/>
          </p:cNvSpPr>
          <p:nvPr/>
        </p:nvSpPr>
        <p:spPr bwMode="auto">
          <a:xfrm>
            <a:off x="3070226" y="2420938"/>
            <a:ext cx="3149023" cy="39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90000"/>
            </a:pPr>
            <a:r>
              <a:rPr lang="en-US" sz="2800" dirty="0">
                <a:solidFill>
                  <a:srgbClr val="7F604F"/>
                </a:solidFill>
                <a:latin typeface="Perpetua" pitchFamily="18" charset="0"/>
              </a:rPr>
              <a:t>Production per animal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 bwMode="auto">
          <a:xfrm rot="1234745">
            <a:off x="5909641" y="3028387"/>
            <a:ext cx="1219200" cy="857258"/>
          </a:xfrm>
          <a:prstGeom prst="ellipse">
            <a:avLst/>
          </a:prstGeom>
          <a:solidFill>
            <a:srgbClr val="FFFF00">
              <a:alpha val="31000"/>
            </a:srgb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6727825" y="3030537"/>
            <a:ext cx="4572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2853FC89-5074-4588-B2F4-256387AE4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Stocking rate affects cattle gains:</a:t>
            </a:r>
          </a:p>
        </p:txBody>
      </p:sp>
    </p:spTree>
    <p:extLst>
      <p:ext uri="{BB962C8B-B14F-4D97-AF65-F5344CB8AC3E}">
        <p14:creationId xmlns:p14="http://schemas.microsoft.com/office/powerpoint/2010/main" val="82246750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12"/>
          <p:cNvGraphicFramePr>
            <a:graphicFrameLocks/>
          </p:cNvGraphicFramePr>
          <p:nvPr/>
        </p:nvGraphicFramePr>
        <p:xfrm>
          <a:off x="2946400" y="1727201"/>
          <a:ext cx="7022812" cy="4744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6" name="Text Box 12"/>
          <p:cNvSpPr txBox="1">
            <a:spLocks noChangeArrowheads="1"/>
          </p:cNvSpPr>
          <p:nvPr/>
        </p:nvSpPr>
        <p:spPr bwMode="auto">
          <a:xfrm>
            <a:off x="7071591" y="1938619"/>
            <a:ext cx="2801216" cy="39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90000"/>
            </a:pPr>
            <a:r>
              <a:rPr lang="en-US" sz="2800" dirty="0">
                <a:solidFill>
                  <a:srgbClr val="7F604F"/>
                </a:solidFill>
                <a:latin typeface="Perpetua" pitchFamily="18" charset="0"/>
              </a:rPr>
              <a:t>Production per acre</a:t>
            </a:r>
            <a:endParaRPr lang="en-US" dirty="0"/>
          </a:p>
        </p:txBody>
      </p:sp>
      <p:sp>
        <p:nvSpPr>
          <p:cNvPr id="3077" name="Line 13"/>
          <p:cNvSpPr>
            <a:spLocks noChangeShapeType="1"/>
          </p:cNvSpPr>
          <p:nvPr/>
        </p:nvSpPr>
        <p:spPr bwMode="auto">
          <a:xfrm flipH="1">
            <a:off x="8506115" y="2281799"/>
            <a:ext cx="523875" cy="420221"/>
          </a:xfrm>
          <a:prstGeom prst="line">
            <a:avLst/>
          </a:prstGeom>
          <a:noFill/>
          <a:ln w="31351">
            <a:solidFill>
              <a:srgbClr val="FFFFFF"/>
            </a:solidFill>
            <a:round/>
            <a:headEnd/>
            <a:tailEnd type="triangle" w="med" len="med"/>
          </a:ln>
        </p:spPr>
        <p:txBody>
          <a:bodyPr lIns="82039" tIns="41020" rIns="82039" bIns="41020"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FD8DCC-F6FA-488F-BCE0-EA0BB7069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Stocking rate affects total production:</a:t>
            </a:r>
          </a:p>
        </p:txBody>
      </p:sp>
    </p:spTree>
    <p:extLst>
      <p:ext uri="{BB962C8B-B14F-4D97-AF65-F5344CB8AC3E}">
        <p14:creationId xmlns:p14="http://schemas.microsoft.com/office/powerpoint/2010/main" val="4241763724"/>
      </p:ext>
    </p:extLst>
  </p:cSld>
  <p:clrMapOvr>
    <a:masterClrMapping/>
  </p:clrMapOvr>
  <p:transition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133600"/>
            <a:ext cx="6400800" cy="4080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53600" y="6386731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Bement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1969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87D86DE-1049-4671-8037-7F04F6594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 stocking rate</a:t>
            </a:r>
          </a:p>
        </p:txBody>
      </p:sp>
    </p:spTree>
    <p:extLst>
      <p:ext uri="{BB962C8B-B14F-4D97-AF65-F5344CB8AC3E}">
        <p14:creationId xmlns:p14="http://schemas.microsoft.com/office/powerpoint/2010/main" val="767790690"/>
      </p:ext>
    </p:extLst>
  </p:cSld>
  <p:clrMapOvr>
    <a:masterClrMapping/>
  </p:clrMapOvr>
  <p:transition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11"/>
          <p:cNvSpPr txBox="1">
            <a:spLocks noChangeArrowheads="1"/>
          </p:cNvSpPr>
          <p:nvPr/>
        </p:nvSpPr>
        <p:spPr bwMode="auto">
          <a:xfrm>
            <a:off x="1412076" y="2438400"/>
            <a:ext cx="6019800" cy="3711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spcBef>
                <a:spcPts val="538"/>
              </a:spcBef>
              <a:spcAft>
                <a:spcPts val="1200"/>
              </a:spcAft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r>
              <a:rPr lang="en-US" sz="3200" b="1" dirty="0">
                <a:solidFill>
                  <a:srgbClr val="7F604F"/>
                </a:solidFill>
              </a:rPr>
              <a:t> </a:t>
            </a:r>
            <a:r>
              <a:rPr lang="en-US" sz="3200" dirty="0">
                <a:solidFill>
                  <a:srgbClr val="7F604F"/>
                </a:solidFill>
              </a:rPr>
              <a:t> </a:t>
            </a:r>
            <a:r>
              <a:rPr lang="en-US" sz="2800" dirty="0"/>
              <a:t>Desirable production per animal</a:t>
            </a:r>
          </a:p>
          <a:p>
            <a:pPr defTabSz="420264">
              <a:spcBef>
                <a:spcPts val="538"/>
              </a:spcBef>
              <a:spcAft>
                <a:spcPts val="1200"/>
              </a:spcAft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r>
              <a:rPr lang="en-US" sz="2800" dirty="0"/>
              <a:t>  Optimal production of animals per acre</a:t>
            </a:r>
          </a:p>
          <a:p>
            <a:pPr defTabSz="420264">
              <a:spcBef>
                <a:spcPts val="538"/>
              </a:spcBef>
              <a:spcAft>
                <a:spcPts val="1200"/>
              </a:spcAft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r>
              <a:rPr lang="en-US" sz="2800" dirty="0"/>
              <a:t>  What is “</a:t>
            </a:r>
            <a:r>
              <a:rPr lang="en-US" sz="2800" b="1" dirty="0"/>
              <a:t>Desirable</a:t>
            </a:r>
            <a:r>
              <a:rPr lang="en-US" sz="2800" dirty="0"/>
              <a:t>” or “</a:t>
            </a:r>
            <a:r>
              <a:rPr lang="en-US" sz="2800" b="1" dirty="0"/>
              <a:t>Optimal</a:t>
            </a:r>
            <a:r>
              <a:rPr lang="en-US" sz="2800" dirty="0"/>
              <a:t>” depends on the manager’s goals and objectives.</a:t>
            </a:r>
            <a:endParaRPr lang="en-US" sz="16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5EBC6B-43A2-496C-8E52-1113DE03415F}"/>
              </a:ext>
            </a:extLst>
          </p:cNvPr>
          <p:cNvGrpSpPr/>
          <p:nvPr/>
        </p:nvGrpSpPr>
        <p:grpSpPr>
          <a:xfrm>
            <a:off x="7770025" y="2438400"/>
            <a:ext cx="4119548" cy="3002847"/>
            <a:chOff x="6961296" y="1773793"/>
            <a:chExt cx="4953000" cy="330458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B263267-370B-4723-9F00-A69D3DCBC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61296" y="1773793"/>
              <a:ext cx="4953000" cy="330458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317EAA1-1A58-4728-B37B-E26CE371EA1C}"/>
                </a:ext>
              </a:extLst>
            </p:cNvPr>
            <p:cNvSpPr txBox="1"/>
            <p:nvPr/>
          </p:nvSpPr>
          <p:spPr>
            <a:xfrm>
              <a:off x="10720427" y="4753030"/>
              <a:ext cx="98777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err="1">
                  <a:solidFill>
                    <a:schemeClr val="bg1">
                      <a:lumMod val="95000"/>
                    </a:schemeClr>
                  </a:solidFill>
                </a:rPr>
                <a:t>Meridican</a:t>
              </a:r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 (</a:t>
              </a:r>
              <a:r>
                <a:rPr lang="en-US" sz="900" dirty="0" err="1">
                  <a:solidFill>
                    <a:schemeClr val="bg1">
                      <a:lumMod val="95000"/>
                    </a:schemeClr>
                  </a:solidFill>
                </a:rPr>
                <a:t>flickr</a:t>
              </a:r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)</a:t>
              </a:r>
            </a:p>
          </p:txBody>
        </p:sp>
      </p:grpSp>
      <p:sp>
        <p:nvSpPr>
          <p:cNvPr id="13" name="Title 12">
            <a:extLst>
              <a:ext uri="{FF2B5EF4-FFF2-40B4-BE49-F238E27FC236}">
                <a16:creationId xmlns:a16="http://schemas.microsoft.com/office/drawing/2014/main" id="{9424D498-D206-4F10-8169-594AFBDC9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866120" cy="1450757"/>
          </a:xfrm>
        </p:spPr>
        <p:txBody>
          <a:bodyPr>
            <a:normAutofit fontScale="90000"/>
          </a:bodyPr>
          <a:lstStyle/>
          <a:p>
            <a:r>
              <a:rPr lang="en-US" dirty="0"/>
              <a:t>For Livestock Production:</a:t>
            </a:r>
            <a:br>
              <a:rPr lang="en-US" dirty="0"/>
            </a:br>
            <a:r>
              <a:rPr lang="en-US" dirty="0"/>
              <a:t>  Set Stocking Rates At or Below Carrying Capacity</a:t>
            </a:r>
          </a:p>
        </p:txBody>
      </p:sp>
    </p:spTree>
    <p:extLst>
      <p:ext uri="{BB962C8B-B14F-4D97-AF65-F5344CB8AC3E}">
        <p14:creationId xmlns:p14="http://schemas.microsoft.com/office/powerpoint/2010/main" val="2741082160"/>
      </p:ext>
    </p:extLst>
  </p:cSld>
  <p:clrMapOvr>
    <a:masterClrMapping/>
  </p:clrMapOvr>
  <p:transition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1828801" y="457200"/>
            <a:ext cx="6927273" cy="631732"/>
          </a:xfrm>
        </p:spPr>
        <p:txBody>
          <a:bodyPr vert="horz" lIns="0" tIns="0" rIns="0" bIns="0" rtlCol="0" anchor="b">
            <a:normAutofit/>
          </a:bodyPr>
          <a:lstStyle/>
          <a:p>
            <a:pPr marL="0" indent="0" defTabSz="420264">
              <a:spcBef>
                <a:spcPct val="0"/>
              </a:spcBef>
              <a:buClr>
                <a:srgbClr val="7F604F"/>
              </a:buClr>
              <a:buSzPct val="90000"/>
              <a:buNone/>
            </a:pPr>
            <a:r>
              <a:rPr lang="en-US" sz="4300" b="1" dirty="0">
                <a:solidFill>
                  <a:srgbClr val="7F604F"/>
                </a:solidFill>
                <a:latin typeface="Perpetua" pitchFamily="18" charset="0"/>
              </a:rPr>
              <a:t>Proper stocking rate?</a:t>
            </a:r>
            <a:endParaRPr lang="en-US" dirty="0"/>
          </a:p>
        </p:txBody>
      </p:sp>
      <p:sp>
        <p:nvSpPr>
          <p:cNvPr id="30723" name="Text Box 11"/>
          <p:cNvSpPr txBox="1">
            <a:spLocks noChangeArrowheads="1"/>
          </p:cNvSpPr>
          <p:nvPr/>
        </p:nvSpPr>
        <p:spPr bwMode="auto">
          <a:xfrm>
            <a:off x="2613602" y="1102660"/>
            <a:ext cx="8054398" cy="726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r>
              <a:rPr lang="en-US" sz="4300" dirty="0">
                <a:solidFill>
                  <a:srgbClr val="7F604F"/>
                </a:solidFill>
                <a:latin typeface="Perpetua" pitchFamily="18" charset="0"/>
              </a:rPr>
              <a:t>From an </a:t>
            </a:r>
            <a:r>
              <a:rPr lang="en-US" sz="4300" b="1" dirty="0">
                <a:solidFill>
                  <a:srgbClr val="7F604F"/>
                </a:solidFill>
                <a:latin typeface="Perpetua" pitchFamily="18" charset="0"/>
              </a:rPr>
              <a:t>Economic Standpoint.</a:t>
            </a:r>
            <a:endParaRPr lang="en-US" dirty="0"/>
          </a:p>
        </p:txBody>
      </p:sp>
      <p:pic>
        <p:nvPicPr>
          <p:cNvPr id="30724" name="Picture 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3048000"/>
            <a:ext cx="3537239" cy="295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60"/>
          <p:cNvPicPr>
            <a:picLocks noChangeAspect="1" noChangeArrowheads="1"/>
          </p:cNvPicPr>
          <p:nvPr/>
        </p:nvPicPr>
        <p:blipFill>
          <a:blip r:embed="rId5" cstate="print"/>
          <a:srcRect t="23763" b="10892"/>
          <a:stretch>
            <a:fillRect/>
          </a:stretch>
        </p:blipFill>
        <p:spPr bwMode="auto">
          <a:xfrm>
            <a:off x="6172200" y="2286000"/>
            <a:ext cx="3035411" cy="256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166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220325" y="641032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06950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0"/>
          <p:cNvGraphicFramePr>
            <a:graphicFrameLocks/>
          </p:cNvGraphicFramePr>
          <p:nvPr/>
        </p:nvGraphicFramePr>
        <p:xfrm>
          <a:off x="3175001" y="1933388"/>
          <a:ext cx="6577445" cy="389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4" name="Text Box 11"/>
          <p:cNvSpPr txBox="1">
            <a:spLocks noChangeArrowheads="1"/>
          </p:cNvSpPr>
          <p:nvPr/>
        </p:nvSpPr>
        <p:spPr bwMode="auto">
          <a:xfrm>
            <a:off x="4321464" y="2532530"/>
            <a:ext cx="3908136" cy="2039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90000"/>
            </a:pPr>
            <a:r>
              <a:rPr lang="en-US" dirty="0">
                <a:solidFill>
                  <a:srgbClr val="7F604F"/>
                </a:solidFill>
                <a:latin typeface="Perpetua" pitchFamily="18" charset="0"/>
              </a:rPr>
              <a:t>Do not vary with amount produced:</a:t>
            </a:r>
          </a:p>
          <a:p>
            <a:pPr marL="273528" lvl="1" indent="133915" defTabSz="420264">
              <a:buClr>
                <a:srgbClr val="7F604F"/>
              </a:buClr>
              <a:buSzPct val="90000"/>
            </a:pPr>
            <a:r>
              <a:rPr lang="en-US" dirty="0">
                <a:solidFill>
                  <a:srgbClr val="7F604F"/>
                </a:solidFill>
                <a:latin typeface="Perpetua" pitchFamily="18" charset="0"/>
              </a:rPr>
              <a:t>- fencing</a:t>
            </a:r>
          </a:p>
          <a:p>
            <a:pPr marL="273528" lvl="1" indent="133915" defTabSz="420264">
              <a:buClr>
                <a:srgbClr val="7F604F"/>
              </a:buClr>
              <a:buSzPct val="90000"/>
            </a:pPr>
            <a:r>
              <a:rPr lang="en-US" dirty="0">
                <a:solidFill>
                  <a:srgbClr val="7F604F"/>
                </a:solidFill>
                <a:latin typeface="Perpetua" pitchFamily="18" charset="0"/>
              </a:rPr>
              <a:t>- land taxes</a:t>
            </a:r>
          </a:p>
          <a:p>
            <a:pPr marL="273528" lvl="1" indent="133915" defTabSz="420264">
              <a:buClr>
                <a:srgbClr val="7F604F"/>
              </a:buClr>
              <a:buSzPct val="90000"/>
            </a:pPr>
            <a:r>
              <a:rPr lang="en-US" dirty="0">
                <a:solidFill>
                  <a:srgbClr val="7F604F"/>
                </a:solidFill>
                <a:latin typeface="Perpetua" pitchFamily="18" charset="0"/>
              </a:rPr>
              <a:t>- pickup</a:t>
            </a:r>
          </a:p>
          <a:p>
            <a:pPr marL="273528" lvl="1" indent="133915" defTabSz="420264">
              <a:buClr>
                <a:srgbClr val="7F604F"/>
              </a:buClr>
              <a:buSzPct val="90000"/>
            </a:pPr>
            <a:endParaRPr lang="en-US" dirty="0"/>
          </a:p>
        </p:txBody>
      </p:sp>
      <p:sp>
        <p:nvSpPr>
          <p:cNvPr id="5125" name="Line 12"/>
          <p:cNvSpPr>
            <a:spLocks noChangeShapeType="1"/>
          </p:cNvSpPr>
          <p:nvPr/>
        </p:nvSpPr>
        <p:spPr bwMode="auto">
          <a:xfrm rot="-1312593">
            <a:off x="6303820" y="3765177"/>
            <a:ext cx="425739" cy="658346"/>
          </a:xfrm>
          <a:prstGeom prst="line">
            <a:avLst/>
          </a:prstGeom>
          <a:noFill/>
          <a:ln w="31351">
            <a:solidFill>
              <a:srgbClr val="FF0041"/>
            </a:solidFill>
            <a:round/>
            <a:headEnd/>
            <a:tailEnd type="triangle" w="med" len="med"/>
          </a:ln>
        </p:spPr>
        <p:txBody>
          <a:bodyPr lIns="82039" tIns="41020" rIns="82039" bIns="41020"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B0985E-6E56-4803-A348-E2DA97581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costs of production:</a:t>
            </a:r>
          </a:p>
        </p:txBody>
      </p:sp>
    </p:spTree>
    <p:extLst>
      <p:ext uri="{BB962C8B-B14F-4D97-AF65-F5344CB8AC3E}">
        <p14:creationId xmlns:p14="http://schemas.microsoft.com/office/powerpoint/2010/main" val="2779027476"/>
      </p:ext>
    </p:extLst>
  </p:cSld>
  <p:clrMapOvr>
    <a:masterClrMapping/>
  </p:clrMapOvr>
  <p:transition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0"/>
          <p:cNvGraphicFramePr>
            <a:graphicFrameLocks/>
          </p:cNvGraphicFramePr>
          <p:nvPr/>
        </p:nvGraphicFramePr>
        <p:xfrm>
          <a:off x="3251201" y="1993900"/>
          <a:ext cx="6577445" cy="389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48" name="Text Box 11"/>
          <p:cNvSpPr txBox="1">
            <a:spLocks noChangeArrowheads="1"/>
          </p:cNvSpPr>
          <p:nvPr/>
        </p:nvSpPr>
        <p:spPr bwMode="auto">
          <a:xfrm>
            <a:off x="4558147" y="2523566"/>
            <a:ext cx="3486727" cy="2039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90000"/>
            </a:pPr>
            <a:r>
              <a:rPr lang="en-US" dirty="0">
                <a:solidFill>
                  <a:srgbClr val="7F604F"/>
                </a:solidFill>
                <a:latin typeface="Perpetua" pitchFamily="18" charset="0"/>
              </a:rPr>
              <a:t>Increase with amount produced:</a:t>
            </a:r>
          </a:p>
          <a:p>
            <a:pPr marL="273528" lvl="1" indent="133915" defTabSz="420264">
              <a:buClr>
                <a:srgbClr val="7F604F"/>
              </a:buClr>
              <a:buSzPct val="90000"/>
            </a:pPr>
            <a:r>
              <a:rPr lang="en-US" dirty="0">
                <a:solidFill>
                  <a:srgbClr val="7F604F"/>
                </a:solidFill>
                <a:latin typeface="Perpetua" pitchFamily="18" charset="0"/>
              </a:rPr>
              <a:t>- feed</a:t>
            </a:r>
          </a:p>
          <a:p>
            <a:pPr marL="273528" lvl="1" indent="133915" defTabSz="420264">
              <a:buClr>
                <a:srgbClr val="7F604F"/>
              </a:buClr>
              <a:buSzPct val="90000"/>
            </a:pPr>
            <a:r>
              <a:rPr lang="en-US" dirty="0">
                <a:solidFill>
                  <a:srgbClr val="7F604F"/>
                </a:solidFill>
                <a:latin typeface="Perpetua" pitchFamily="18" charset="0"/>
              </a:rPr>
              <a:t>- veterinary supplies</a:t>
            </a:r>
          </a:p>
          <a:p>
            <a:pPr marL="273528" lvl="1" indent="133915" defTabSz="420264">
              <a:buClr>
                <a:srgbClr val="7F604F"/>
              </a:buClr>
              <a:buSzPct val="90000"/>
            </a:pPr>
            <a:r>
              <a:rPr lang="en-US" dirty="0">
                <a:solidFill>
                  <a:srgbClr val="7F604F"/>
                </a:solidFill>
                <a:latin typeface="Perpetua" pitchFamily="18" charset="0"/>
              </a:rPr>
              <a:t>- hired labor</a:t>
            </a:r>
          </a:p>
          <a:p>
            <a:pPr marL="273528" lvl="1" indent="133915" defTabSz="420264">
              <a:buClr>
                <a:srgbClr val="7F604F"/>
              </a:buClr>
              <a:buSzPct val="90000"/>
            </a:pPr>
            <a:endParaRPr lang="en-US" dirty="0"/>
          </a:p>
        </p:txBody>
      </p:sp>
      <p:sp>
        <p:nvSpPr>
          <p:cNvPr id="6149" name="Line 12"/>
          <p:cNvSpPr>
            <a:spLocks noChangeShapeType="1"/>
          </p:cNvSpPr>
          <p:nvPr/>
        </p:nvSpPr>
        <p:spPr bwMode="auto">
          <a:xfrm>
            <a:off x="7190511" y="3200121"/>
            <a:ext cx="552739" cy="343180"/>
          </a:xfrm>
          <a:prstGeom prst="line">
            <a:avLst/>
          </a:prstGeom>
          <a:noFill/>
          <a:ln w="31351">
            <a:solidFill>
              <a:srgbClr val="FF0041"/>
            </a:solidFill>
            <a:round/>
            <a:headEnd/>
            <a:tailEnd type="triangle" w="med" len="med"/>
          </a:ln>
        </p:spPr>
        <p:txBody>
          <a:bodyPr lIns="82039" tIns="41020" rIns="82039" bIns="41020"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722BDB-9122-4374-A5F8-2EC1AD953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costs of production:</a:t>
            </a:r>
          </a:p>
        </p:txBody>
      </p:sp>
    </p:spTree>
    <p:extLst>
      <p:ext uri="{BB962C8B-B14F-4D97-AF65-F5344CB8AC3E}">
        <p14:creationId xmlns:p14="http://schemas.microsoft.com/office/powerpoint/2010/main" val="894386064"/>
      </p:ext>
    </p:extLst>
  </p:cSld>
  <p:clrMapOvr>
    <a:masterClrMapping/>
  </p:clrMapOvr>
  <p:transition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2"/>
          <p:cNvGraphicFramePr>
            <a:graphicFrameLocks/>
          </p:cNvGraphicFramePr>
          <p:nvPr/>
        </p:nvGraphicFramePr>
        <p:xfrm>
          <a:off x="3375892" y="1866153"/>
          <a:ext cx="6577445" cy="389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6" name="Text Box 11"/>
          <p:cNvSpPr txBox="1">
            <a:spLocks noChangeArrowheads="1"/>
          </p:cNvSpPr>
          <p:nvPr/>
        </p:nvSpPr>
        <p:spPr bwMode="auto">
          <a:xfrm>
            <a:off x="9084831" y="3291730"/>
            <a:ext cx="1399886" cy="79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90000"/>
            </a:pPr>
            <a:r>
              <a:rPr lang="en-US" sz="2800" dirty="0">
                <a:solidFill>
                  <a:srgbClr val="7F604F"/>
                </a:solidFill>
                <a:latin typeface="Perpetua" pitchFamily="18" charset="0"/>
              </a:rPr>
              <a:t>total costs</a:t>
            </a:r>
            <a:endParaRPr lang="en-US" dirty="0"/>
          </a:p>
        </p:txBody>
      </p:sp>
      <p:sp>
        <p:nvSpPr>
          <p:cNvPr id="8197" name="Line 12"/>
          <p:cNvSpPr>
            <a:spLocks noChangeShapeType="1"/>
          </p:cNvSpPr>
          <p:nvPr/>
        </p:nvSpPr>
        <p:spPr bwMode="auto">
          <a:xfrm flipH="1" flipV="1">
            <a:off x="9128126" y="2980766"/>
            <a:ext cx="369455" cy="373997"/>
          </a:xfrm>
          <a:prstGeom prst="line">
            <a:avLst/>
          </a:prstGeom>
          <a:noFill/>
          <a:ln w="31369">
            <a:solidFill>
              <a:srgbClr val="993300"/>
            </a:solidFill>
            <a:round/>
            <a:headEnd/>
            <a:tailEnd type="triangle" w="med" len="med"/>
          </a:ln>
        </p:spPr>
        <p:txBody>
          <a:bodyPr lIns="82039" tIns="41020" rIns="82039" bIns="41020"/>
          <a:lstStyle/>
          <a:p>
            <a:endParaRPr lang="en-US"/>
          </a:p>
        </p:txBody>
      </p:sp>
      <p:sp>
        <p:nvSpPr>
          <p:cNvPr id="8198" name="Freeform 13"/>
          <p:cNvSpPr>
            <a:spLocks/>
          </p:cNvSpPr>
          <p:nvPr/>
        </p:nvSpPr>
        <p:spPr bwMode="auto">
          <a:xfrm>
            <a:off x="4364183" y="2823882"/>
            <a:ext cx="5322455" cy="2084294"/>
          </a:xfrm>
          <a:custGeom>
            <a:avLst/>
            <a:gdLst>
              <a:gd name="T0" fmla="*/ 0 w 3717"/>
              <a:gd name="T1" fmla="*/ 2147483647 h 1898"/>
              <a:gd name="T2" fmla="*/ 2147483647 w 3717"/>
              <a:gd name="T3" fmla="*/ 2147483647 h 1898"/>
              <a:gd name="T4" fmla="*/ 2147483647 w 3717"/>
              <a:gd name="T5" fmla="*/ 2147483647 h 1898"/>
              <a:gd name="T6" fmla="*/ 2147483647 w 3717"/>
              <a:gd name="T7" fmla="*/ 2147483647 h 1898"/>
              <a:gd name="T8" fmla="*/ 2147483647 w 3717"/>
              <a:gd name="T9" fmla="*/ 2147483647 h 1898"/>
              <a:gd name="T10" fmla="*/ 2147483647 w 3717"/>
              <a:gd name="T11" fmla="*/ 2147483647 h 1898"/>
              <a:gd name="T12" fmla="*/ 2147483647 w 3717"/>
              <a:gd name="T13" fmla="*/ 2147483647 h 1898"/>
              <a:gd name="T14" fmla="*/ 2147483647 w 3717"/>
              <a:gd name="T15" fmla="*/ 2147483647 h 1898"/>
              <a:gd name="T16" fmla="*/ 2147483647 w 3717"/>
              <a:gd name="T17" fmla="*/ 2147483647 h 1898"/>
              <a:gd name="T18" fmla="*/ 2147483647 w 3717"/>
              <a:gd name="T19" fmla="*/ 2147483647 h 1898"/>
              <a:gd name="T20" fmla="*/ 2147483647 w 3717"/>
              <a:gd name="T21" fmla="*/ 2147483647 h 1898"/>
              <a:gd name="T22" fmla="*/ 2147483647 w 3717"/>
              <a:gd name="T23" fmla="*/ 2147483647 h 1898"/>
              <a:gd name="T24" fmla="*/ 2147483647 w 3717"/>
              <a:gd name="T25" fmla="*/ 2147483647 h 1898"/>
              <a:gd name="T26" fmla="*/ 2147483647 w 3717"/>
              <a:gd name="T27" fmla="*/ 2147483647 h 1898"/>
              <a:gd name="T28" fmla="*/ 2147483647 w 3717"/>
              <a:gd name="T29" fmla="*/ 2147483647 h 1898"/>
              <a:gd name="T30" fmla="*/ 2147483647 w 3717"/>
              <a:gd name="T31" fmla="*/ 2147483647 h 1898"/>
              <a:gd name="T32" fmla="*/ 2147483647 w 3717"/>
              <a:gd name="T33" fmla="*/ 0 h 1898"/>
              <a:gd name="T34" fmla="*/ 2147483647 w 3717"/>
              <a:gd name="T35" fmla="*/ 2147483647 h 1898"/>
              <a:gd name="T36" fmla="*/ 2147483647 w 3717"/>
              <a:gd name="T37" fmla="*/ 2147483647 h 1898"/>
              <a:gd name="T38" fmla="*/ 2147483647 w 3717"/>
              <a:gd name="T39" fmla="*/ 2147483647 h 1898"/>
              <a:gd name="T40" fmla="*/ 2147483647 w 3717"/>
              <a:gd name="T41" fmla="*/ 2147483647 h 1898"/>
              <a:gd name="T42" fmla="*/ 2147483647 w 3717"/>
              <a:gd name="T43" fmla="*/ 2147483647 h 1898"/>
              <a:gd name="T44" fmla="*/ 2147483647 w 3717"/>
              <a:gd name="T45" fmla="*/ 2147483647 h 1898"/>
              <a:gd name="T46" fmla="*/ 2147483647 w 3717"/>
              <a:gd name="T47" fmla="*/ 2147483647 h 1898"/>
              <a:gd name="T48" fmla="*/ 2147483647 w 3717"/>
              <a:gd name="T49" fmla="*/ 2147483647 h 1898"/>
              <a:gd name="T50" fmla="*/ 2147483647 w 3717"/>
              <a:gd name="T51" fmla="*/ 2147483647 h 1898"/>
              <a:gd name="T52" fmla="*/ 2147483647 w 3717"/>
              <a:gd name="T53" fmla="*/ 2147483647 h 1898"/>
              <a:gd name="T54" fmla="*/ 2147483647 w 3717"/>
              <a:gd name="T55" fmla="*/ 2147483647 h 1898"/>
              <a:gd name="T56" fmla="*/ 2147483647 w 3717"/>
              <a:gd name="T57" fmla="*/ 2147483647 h 1898"/>
              <a:gd name="T58" fmla="*/ 2147483647 w 3717"/>
              <a:gd name="T59" fmla="*/ 2147483647 h 1898"/>
              <a:gd name="T60" fmla="*/ 2147483647 w 3717"/>
              <a:gd name="T61" fmla="*/ 2147483647 h 1898"/>
              <a:gd name="T62" fmla="*/ 2147483647 w 3717"/>
              <a:gd name="T63" fmla="*/ 2147483647 h 1898"/>
              <a:gd name="T64" fmla="*/ 2147483647 w 3717"/>
              <a:gd name="T65" fmla="*/ 2147483647 h 1898"/>
              <a:gd name="T66" fmla="*/ 2147483647 w 3717"/>
              <a:gd name="T67" fmla="*/ 2147483647 h 1898"/>
              <a:gd name="T68" fmla="*/ 2147483647 w 3717"/>
              <a:gd name="T69" fmla="*/ 2147483647 h 1898"/>
              <a:gd name="T70" fmla="*/ 2147483647 w 3717"/>
              <a:gd name="T71" fmla="*/ 2147483647 h 1898"/>
              <a:gd name="T72" fmla="*/ 2147483647 w 3717"/>
              <a:gd name="T73" fmla="*/ 2147483647 h 1898"/>
              <a:gd name="T74" fmla="*/ 2147483647 w 3717"/>
              <a:gd name="T75" fmla="*/ 2147483647 h 1898"/>
              <a:gd name="T76" fmla="*/ 2147483647 w 3717"/>
              <a:gd name="T77" fmla="*/ 2147483647 h 1898"/>
              <a:gd name="T78" fmla="*/ 2147483647 w 3717"/>
              <a:gd name="T79" fmla="*/ 2147483647 h 1898"/>
              <a:gd name="T80" fmla="*/ 2147483647 w 3717"/>
              <a:gd name="T81" fmla="*/ 2147483647 h 1898"/>
              <a:gd name="T82" fmla="*/ 2147483647 w 3717"/>
              <a:gd name="T83" fmla="*/ 2147483647 h 1898"/>
              <a:gd name="T84" fmla="*/ 2147483647 w 3717"/>
              <a:gd name="T85" fmla="*/ 2147483647 h 1898"/>
              <a:gd name="T86" fmla="*/ 2147483647 w 3717"/>
              <a:gd name="T87" fmla="*/ 2147483647 h 1898"/>
              <a:gd name="T88" fmla="*/ 2147483647 w 3717"/>
              <a:gd name="T89" fmla="*/ 2147483647 h 1898"/>
              <a:gd name="T90" fmla="*/ 2147483647 w 3717"/>
              <a:gd name="T91" fmla="*/ 2147483647 h 1898"/>
              <a:gd name="T92" fmla="*/ 2147483647 w 3717"/>
              <a:gd name="T93" fmla="*/ 2147483647 h 1898"/>
              <a:gd name="T94" fmla="*/ 2147483647 w 3717"/>
              <a:gd name="T95" fmla="*/ 2147483647 h 1898"/>
              <a:gd name="T96" fmla="*/ 2147483647 w 3717"/>
              <a:gd name="T97" fmla="*/ 2147483647 h 189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3717"/>
              <a:gd name="T148" fmla="*/ 0 h 1898"/>
              <a:gd name="T149" fmla="*/ 3717 w 3717"/>
              <a:gd name="T150" fmla="*/ 1898 h 1898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3717" h="1898">
                <a:moveTo>
                  <a:pt x="0" y="1867"/>
                </a:moveTo>
                <a:lnTo>
                  <a:pt x="17" y="1845"/>
                </a:lnTo>
                <a:lnTo>
                  <a:pt x="70" y="1783"/>
                </a:lnTo>
                <a:lnTo>
                  <a:pt x="153" y="1686"/>
                </a:lnTo>
                <a:lnTo>
                  <a:pt x="264" y="1560"/>
                </a:lnTo>
                <a:lnTo>
                  <a:pt x="397" y="1412"/>
                </a:lnTo>
                <a:lnTo>
                  <a:pt x="550" y="1248"/>
                </a:lnTo>
                <a:lnTo>
                  <a:pt x="720" y="1073"/>
                </a:lnTo>
                <a:lnTo>
                  <a:pt x="902" y="892"/>
                </a:lnTo>
                <a:lnTo>
                  <a:pt x="1091" y="714"/>
                </a:lnTo>
                <a:lnTo>
                  <a:pt x="1287" y="542"/>
                </a:lnTo>
                <a:lnTo>
                  <a:pt x="1483" y="384"/>
                </a:lnTo>
                <a:lnTo>
                  <a:pt x="1678" y="245"/>
                </a:lnTo>
                <a:lnTo>
                  <a:pt x="1866" y="132"/>
                </a:lnTo>
                <a:lnTo>
                  <a:pt x="2046" y="49"/>
                </a:lnTo>
                <a:lnTo>
                  <a:pt x="2211" y="3"/>
                </a:lnTo>
                <a:lnTo>
                  <a:pt x="2360" y="0"/>
                </a:lnTo>
                <a:lnTo>
                  <a:pt x="2462" y="33"/>
                </a:lnTo>
                <a:lnTo>
                  <a:pt x="2557" y="96"/>
                </a:lnTo>
                <a:lnTo>
                  <a:pt x="2646" y="185"/>
                </a:lnTo>
                <a:lnTo>
                  <a:pt x="2731" y="295"/>
                </a:lnTo>
                <a:lnTo>
                  <a:pt x="2810" y="424"/>
                </a:lnTo>
                <a:lnTo>
                  <a:pt x="2887" y="567"/>
                </a:lnTo>
                <a:lnTo>
                  <a:pt x="2960" y="721"/>
                </a:lnTo>
                <a:lnTo>
                  <a:pt x="3033" y="879"/>
                </a:lnTo>
                <a:lnTo>
                  <a:pt x="3105" y="1042"/>
                </a:lnTo>
                <a:lnTo>
                  <a:pt x="3176" y="1201"/>
                </a:lnTo>
                <a:lnTo>
                  <a:pt x="3249" y="1355"/>
                </a:lnTo>
                <a:lnTo>
                  <a:pt x="3324" y="1498"/>
                </a:lnTo>
                <a:lnTo>
                  <a:pt x="3401" y="1628"/>
                </a:lnTo>
                <a:lnTo>
                  <a:pt x="3483" y="1740"/>
                </a:lnTo>
                <a:lnTo>
                  <a:pt x="3569" y="1830"/>
                </a:lnTo>
                <a:lnTo>
                  <a:pt x="3662" y="1894"/>
                </a:lnTo>
                <a:lnTo>
                  <a:pt x="3664" y="1896"/>
                </a:lnTo>
                <a:lnTo>
                  <a:pt x="3667" y="1896"/>
                </a:lnTo>
                <a:lnTo>
                  <a:pt x="3670" y="1897"/>
                </a:lnTo>
                <a:lnTo>
                  <a:pt x="3675" y="1897"/>
                </a:lnTo>
                <a:lnTo>
                  <a:pt x="3678" y="1897"/>
                </a:lnTo>
                <a:lnTo>
                  <a:pt x="3683" y="1897"/>
                </a:lnTo>
                <a:lnTo>
                  <a:pt x="3686" y="1897"/>
                </a:lnTo>
                <a:lnTo>
                  <a:pt x="3692" y="1896"/>
                </a:lnTo>
                <a:lnTo>
                  <a:pt x="3696" y="1896"/>
                </a:lnTo>
                <a:lnTo>
                  <a:pt x="3700" y="1896"/>
                </a:lnTo>
                <a:lnTo>
                  <a:pt x="3704" y="1896"/>
                </a:lnTo>
                <a:lnTo>
                  <a:pt x="3708" y="1895"/>
                </a:lnTo>
                <a:lnTo>
                  <a:pt x="3710" y="1895"/>
                </a:lnTo>
                <a:lnTo>
                  <a:pt x="3713" y="1895"/>
                </a:lnTo>
                <a:lnTo>
                  <a:pt x="3714" y="1895"/>
                </a:lnTo>
                <a:lnTo>
                  <a:pt x="3716" y="1894"/>
                </a:lnTo>
              </a:path>
            </a:pathLst>
          </a:custGeom>
          <a:noFill/>
          <a:ln w="31351">
            <a:solidFill>
              <a:srgbClr val="FF0041"/>
            </a:solidFill>
            <a:round/>
            <a:headEnd/>
            <a:tailEnd/>
          </a:ln>
        </p:spPr>
        <p:txBody>
          <a:bodyPr lIns="82039" tIns="41020" rIns="82039" bIns="41020"/>
          <a:lstStyle/>
          <a:p>
            <a:endParaRPr lang="en-US"/>
          </a:p>
        </p:txBody>
      </p:sp>
      <p:sp>
        <p:nvSpPr>
          <p:cNvPr id="8199" name="Text Box 14"/>
          <p:cNvSpPr txBox="1">
            <a:spLocks noChangeArrowheads="1"/>
          </p:cNvSpPr>
          <p:nvPr/>
        </p:nvSpPr>
        <p:spPr bwMode="auto">
          <a:xfrm>
            <a:off x="4502728" y="2554942"/>
            <a:ext cx="2335068" cy="39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90000"/>
            </a:pPr>
            <a:r>
              <a:rPr lang="en-US" sz="2800" dirty="0">
                <a:solidFill>
                  <a:srgbClr val="7F604F"/>
                </a:solidFill>
                <a:latin typeface="Perpetua" pitchFamily="18" charset="0"/>
              </a:rPr>
              <a:t>production/acre</a:t>
            </a:r>
            <a:endParaRPr lang="en-US" dirty="0"/>
          </a:p>
        </p:txBody>
      </p:sp>
      <p:sp>
        <p:nvSpPr>
          <p:cNvPr id="8200" name="Line 15"/>
          <p:cNvSpPr>
            <a:spLocks noChangeShapeType="1"/>
          </p:cNvSpPr>
          <p:nvPr/>
        </p:nvSpPr>
        <p:spPr bwMode="auto">
          <a:xfrm>
            <a:off x="5818911" y="2891119"/>
            <a:ext cx="406977" cy="393607"/>
          </a:xfrm>
          <a:prstGeom prst="line">
            <a:avLst/>
          </a:prstGeom>
          <a:noFill/>
          <a:ln w="31351">
            <a:solidFill>
              <a:srgbClr val="FF0041"/>
            </a:solidFill>
            <a:round/>
            <a:headEnd/>
            <a:tailEnd type="triangle" w="med" len="med"/>
          </a:ln>
        </p:spPr>
        <p:txBody>
          <a:bodyPr lIns="82039" tIns="41020" rIns="82039" bIns="41020"/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3200400" y="3025588"/>
            <a:ext cx="4419600" cy="2820670"/>
            <a:chOff x="1676400" y="3025588"/>
            <a:chExt cx="4419600" cy="2820670"/>
          </a:xfrm>
        </p:grpSpPr>
        <p:cxnSp>
          <p:nvCxnSpPr>
            <p:cNvPr id="14" name="Straight Arrow Connector 13"/>
            <p:cNvCxnSpPr/>
            <p:nvPr/>
          </p:nvCxnSpPr>
          <p:spPr>
            <a:xfrm flipV="1">
              <a:off x="3810000" y="3025588"/>
              <a:ext cx="2286000" cy="24608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02" name="TextBox 14"/>
            <p:cNvSpPr txBox="1">
              <a:spLocks noChangeArrowheads="1"/>
            </p:cNvSpPr>
            <p:nvPr/>
          </p:nvSpPr>
          <p:spPr bwMode="auto">
            <a:xfrm>
              <a:off x="1676400" y="5486400"/>
              <a:ext cx="4077046" cy="359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2058" tIns="41029" rIns="82058" bIns="41029">
              <a:spAutoFit/>
            </a:bodyPr>
            <a:lstStyle/>
            <a:p>
              <a:r>
                <a:rPr lang="en-US" dirty="0"/>
                <a:t>Optimal Stocking Rate – depends on costs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905000" y="5921514"/>
            <a:ext cx="8458200" cy="707886"/>
          </a:xfrm>
          <a:prstGeom prst="rect">
            <a:avLst/>
          </a:prstGeom>
          <a:solidFill>
            <a:schemeClr val="accent1"/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itchFamily="34" charset="0"/>
              </a:rPr>
              <a:t>Can’t overgraze and make money  </a:t>
            </a:r>
            <a:r>
              <a:rPr lang="en-US" sz="2000" dirty="0">
                <a:latin typeface="Calibri" pitchFamily="34" charset="0"/>
              </a:rPr>
              <a:t>- at some point, putting another animal on the range will cost more than potential revenue return from the herd or flock.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501078-6703-43AE-A721-D6D4DAB88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costs on stocking rate: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66674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11"/>
          <p:cNvSpPr txBox="1">
            <a:spLocks noChangeArrowheads="1"/>
          </p:cNvSpPr>
          <p:nvPr/>
        </p:nvSpPr>
        <p:spPr bwMode="auto">
          <a:xfrm>
            <a:off x="1676401" y="1981201"/>
            <a:ext cx="8033906" cy="3171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20264"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r>
              <a:rPr lang="en-US" sz="3200" dirty="0">
                <a:solidFill>
                  <a:srgbClr val="7F604F"/>
                </a:solidFill>
              </a:rPr>
              <a:t>  </a:t>
            </a:r>
            <a:r>
              <a:rPr lang="en-US" sz="4000" dirty="0">
                <a:solidFill>
                  <a:srgbClr val="7F604F"/>
                </a:solidFill>
              </a:rPr>
              <a:t>Annual forage production</a:t>
            </a:r>
          </a:p>
          <a:p>
            <a:pPr defTabSz="420264"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r>
              <a:rPr lang="en-US" sz="4000" dirty="0">
                <a:solidFill>
                  <a:srgbClr val="7F604F"/>
                </a:solidFill>
              </a:rPr>
              <a:t>  Livestock production (lbs/acre)</a:t>
            </a:r>
          </a:p>
          <a:p>
            <a:pPr defTabSz="420264"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r>
              <a:rPr lang="en-US" sz="4000" dirty="0">
                <a:solidFill>
                  <a:srgbClr val="7F604F"/>
                </a:solidFill>
              </a:rPr>
              <a:t>  Market price</a:t>
            </a:r>
          </a:p>
          <a:p>
            <a:pPr defTabSz="420264">
              <a:buClr>
                <a:srgbClr val="7F604F"/>
              </a:buClr>
              <a:buSzPct val="46000"/>
              <a:buFont typeface="Monotype Sorts" pitchFamily="2" charset="2"/>
              <a:buChar char="n"/>
            </a:pPr>
            <a:r>
              <a:rPr lang="en-US" sz="4000" dirty="0">
                <a:solidFill>
                  <a:srgbClr val="7F604F"/>
                </a:solidFill>
              </a:rPr>
              <a:t>  Production costs</a:t>
            </a:r>
          </a:p>
          <a:p>
            <a:pPr marL="531385" lvl="2" indent="286350" defTabSz="420264">
              <a:buClr>
                <a:srgbClr val="7F604F"/>
              </a:buClr>
              <a:buSzPct val="46000"/>
              <a:buFont typeface="Monotype Sorts" pitchFamily="2" charset="2"/>
              <a:buChar char="è"/>
            </a:pPr>
            <a:r>
              <a:rPr lang="en-US" sz="4000" dirty="0">
                <a:solidFill>
                  <a:srgbClr val="7F604F"/>
                </a:solidFill>
              </a:rPr>
              <a:t> fixed</a:t>
            </a:r>
          </a:p>
          <a:p>
            <a:pPr marL="531385" lvl="2" indent="286350" defTabSz="420264">
              <a:buClr>
                <a:srgbClr val="7F604F"/>
              </a:buClr>
              <a:buSzPct val="46000"/>
              <a:buFont typeface="Monotype Sorts" pitchFamily="2" charset="2"/>
              <a:buChar char="è"/>
            </a:pPr>
            <a:r>
              <a:rPr lang="en-US" sz="4000" dirty="0">
                <a:solidFill>
                  <a:srgbClr val="7F604F"/>
                </a:solidFill>
              </a:rPr>
              <a:t> variable</a:t>
            </a: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DB9E498-5F3B-4391-B791-30050B6F8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 Revenue from Grazing affected by: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976958"/>
      </p:ext>
    </p:extLst>
  </p:cSld>
  <p:clrMapOvr>
    <a:masterClrMapping/>
  </p:clrMapOvr>
  <p:transition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752600" y="1981201"/>
            <a:ext cx="6858000" cy="4302125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3200" dirty="0"/>
              <a:t>For Range Health </a:t>
            </a:r>
          </a:p>
          <a:p>
            <a:pPr lvl="1">
              <a:spcAft>
                <a:spcPts val="600"/>
              </a:spcAft>
            </a:pPr>
            <a:r>
              <a:rPr lang="en-US" sz="2800" dirty="0"/>
              <a:t>Stocking Rate &lt; or = Carrying Capacity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3200" dirty="0"/>
              <a:t>For Livestock Production:  </a:t>
            </a:r>
          </a:p>
          <a:p>
            <a:pPr lvl="1">
              <a:spcAft>
                <a:spcPts val="600"/>
              </a:spcAft>
            </a:pPr>
            <a:r>
              <a:rPr lang="en-US" sz="2800" dirty="0"/>
              <a:t>Stocking Rate &lt; or = Carrying Capacity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For Economic Gain</a:t>
            </a:r>
          </a:p>
          <a:p>
            <a:pPr lvl="1">
              <a:spcAft>
                <a:spcPts val="600"/>
              </a:spcAft>
            </a:pPr>
            <a:r>
              <a:rPr lang="en-US" sz="2800" dirty="0"/>
              <a:t>Stocking Rate &lt; or = Carrying Capacity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C82955-CF8D-4005-BE3F-1153FA0F1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942320" cy="1450757"/>
          </a:xfrm>
        </p:spPr>
        <p:txBody>
          <a:bodyPr/>
          <a:lstStyle/>
          <a:p>
            <a:r>
              <a:rPr lang="en-US" dirty="0"/>
              <a:t>Summary Carrying Capacity &amp; Stocking Rates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3B8A9D3-4755-4576-BF60-451B8BB23C51}"/>
              </a:ext>
            </a:extLst>
          </p:cNvPr>
          <p:cNvGrpSpPr/>
          <p:nvPr/>
        </p:nvGrpSpPr>
        <p:grpSpPr>
          <a:xfrm>
            <a:off x="8667750" y="1958742"/>
            <a:ext cx="3105150" cy="4140200"/>
            <a:chOff x="8667750" y="1958742"/>
            <a:chExt cx="3105150" cy="41402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291493E-F341-4009-9474-264C2EA5B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7750" y="1958742"/>
              <a:ext cx="3105150" cy="41402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185A6F6-2C63-4B69-86C6-8E9236EE6B96}"/>
                </a:ext>
              </a:extLst>
            </p:cNvPr>
            <p:cNvSpPr txBox="1"/>
            <p:nvPr/>
          </p:nvSpPr>
          <p:spPr>
            <a:xfrm>
              <a:off x="8763000" y="5834422"/>
              <a:ext cx="58221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T. Lester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6398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858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/>
              <a:t>Summary Carrying Capacity &amp; Stocking Rates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752600" y="1981201"/>
            <a:ext cx="8991600" cy="4302125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Why Does Overgrazing Still Occur?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9A654C-3CF5-43EB-813C-5C4FCA28603D}"/>
              </a:ext>
            </a:extLst>
          </p:cNvPr>
          <p:cNvGrpSpPr/>
          <p:nvPr/>
        </p:nvGrpSpPr>
        <p:grpSpPr>
          <a:xfrm>
            <a:off x="9267824" y="4026007"/>
            <a:ext cx="2514601" cy="1885951"/>
            <a:chOff x="2590800" y="4776371"/>
            <a:chExt cx="2514601" cy="1885951"/>
          </a:xfrm>
        </p:grpSpPr>
        <p:pic>
          <p:nvPicPr>
            <p:cNvPr id="9" name="Picture 8" descr="cows-whitebird.JPG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2590800" y="4776371"/>
              <a:ext cx="2514601" cy="188595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4096792" y="6400801"/>
              <a:ext cx="10086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K. Launchbaugh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95AA6E9-AAD9-44B0-A549-92101947DBDF}"/>
              </a:ext>
            </a:extLst>
          </p:cNvPr>
          <p:cNvGrpSpPr/>
          <p:nvPr/>
        </p:nvGrpSpPr>
        <p:grpSpPr>
          <a:xfrm>
            <a:off x="9232531" y="1977190"/>
            <a:ext cx="2514600" cy="1925129"/>
            <a:chOff x="6309140" y="4753012"/>
            <a:chExt cx="2514600" cy="1925129"/>
          </a:xfrm>
        </p:grpSpPr>
        <p:pic>
          <p:nvPicPr>
            <p:cNvPr id="10" name="Picture 9" descr="Herding_sheep_USDA-ARS_Duboise(Stephen Ausmus).jpg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6309140" y="4753012"/>
              <a:ext cx="2514600" cy="189401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133309" y="6447309"/>
              <a:ext cx="66717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UDSA-ARS</a:t>
              </a:r>
              <a:endParaRPr lang="en-US" sz="1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7465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F1AEE1A-BF7C-4825-ABDE-F0A8458398D7}"/>
              </a:ext>
            </a:extLst>
          </p:cNvPr>
          <p:cNvGrpSpPr/>
          <p:nvPr/>
        </p:nvGrpSpPr>
        <p:grpSpPr>
          <a:xfrm>
            <a:off x="9067799" y="366601"/>
            <a:ext cx="2971801" cy="2228851"/>
            <a:chOff x="4096170" y="147279"/>
            <a:chExt cx="2971801" cy="2228851"/>
          </a:xfrm>
        </p:grpSpPr>
        <p:pic>
          <p:nvPicPr>
            <p:cNvPr id="9" name="Picture 8" descr="cows-whitebird.JPG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096170" y="147279"/>
              <a:ext cx="2971801" cy="2228851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6144320" y="2145298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K. Launchbaugh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F00F5A6-5101-4A05-A2FB-3D226CAF9101}"/>
              </a:ext>
            </a:extLst>
          </p:cNvPr>
          <p:cNvGrpSpPr/>
          <p:nvPr/>
        </p:nvGrpSpPr>
        <p:grpSpPr>
          <a:xfrm>
            <a:off x="5871556" y="366601"/>
            <a:ext cx="2991270" cy="2255047"/>
            <a:chOff x="7829970" y="137755"/>
            <a:chExt cx="2991270" cy="2255047"/>
          </a:xfrm>
        </p:grpSpPr>
        <p:pic>
          <p:nvPicPr>
            <p:cNvPr id="10" name="Picture 9" descr="Herding_sheep_USDA-ARS_Duboise(Stephen Ausmus).jpg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7829970" y="137755"/>
              <a:ext cx="2971800" cy="2238375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10154070" y="2161970"/>
              <a:ext cx="66717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UDSA-ARS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705E7F6-BAE6-4228-9215-3A59B7892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622411"/>
            <a:ext cx="10058400" cy="1710857"/>
          </a:xfrm>
        </p:spPr>
        <p:txBody>
          <a:bodyPr>
            <a:normAutofit/>
          </a:bodyPr>
          <a:lstStyle/>
          <a:p>
            <a:r>
              <a:rPr lang="en-US" sz="6000" dirty="0"/>
              <a:t>Guidelines for Setting “Proper” Stocking Rate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2D94303-F8B6-42E2-95EC-32DCE7B8BE34}"/>
              </a:ext>
            </a:extLst>
          </p:cNvPr>
          <p:cNvGrpSpPr/>
          <p:nvPr/>
        </p:nvGrpSpPr>
        <p:grpSpPr>
          <a:xfrm>
            <a:off x="2683010" y="379149"/>
            <a:ext cx="2983572" cy="2267899"/>
            <a:chOff x="1769495" y="379149"/>
            <a:chExt cx="2983572" cy="22678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38D7DA0-80A9-44B2-9E9D-40A5D8931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8965" y="379149"/>
              <a:ext cx="2964102" cy="2228851"/>
            </a:xfrm>
            <a:prstGeom prst="rect">
              <a:avLst/>
            </a:prstGeom>
            <a:ln w="15875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1BED4F-5625-40F1-90A8-E98DB4C85BF2}"/>
                </a:ext>
              </a:extLst>
            </p:cNvPr>
            <p:cNvSpPr txBox="1"/>
            <p:nvPr/>
          </p:nvSpPr>
          <p:spPr>
            <a:xfrm>
              <a:off x="1769495" y="2416216"/>
              <a:ext cx="92685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S. Boyer (USDA)</a:t>
              </a:r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1B7DAF76-1C99-426E-97E4-520A8B9C700E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A193DEC-AA00-4B2B-A047-45D5DE34413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457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.1|48.3|23.8|3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|66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6|17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17.3|10.5"/>
</p:tagLst>
</file>

<file path=ppt/theme/theme1.xml><?xml version="1.0" encoding="utf-8"?>
<a:theme xmlns:a="http://schemas.openxmlformats.org/drawingml/2006/main" name="Retrospec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2622</TotalTime>
  <Words>1276</Words>
  <Application>Microsoft Office PowerPoint</Application>
  <PresentationFormat>Widescreen</PresentationFormat>
  <Paragraphs>283</Paragraphs>
  <Slides>35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50" baseType="lpstr">
      <vt:lpstr>ＭＳ Ｐゴシック</vt:lpstr>
      <vt:lpstr>Arial</vt:lpstr>
      <vt:lpstr>Bradley Hand ITC</vt:lpstr>
      <vt:lpstr>Calibri</vt:lpstr>
      <vt:lpstr>Calibri Light</vt:lpstr>
      <vt:lpstr>Comic Sans MS</vt:lpstr>
      <vt:lpstr>Cooper Black</vt:lpstr>
      <vt:lpstr>Helvetica</vt:lpstr>
      <vt:lpstr>Monotype Sorts</vt:lpstr>
      <vt:lpstr>Perpetua</vt:lpstr>
      <vt:lpstr>Times New Roman</vt:lpstr>
      <vt:lpstr>Verdana</vt:lpstr>
      <vt:lpstr>Wingdings</vt:lpstr>
      <vt:lpstr>Wingdings 2</vt:lpstr>
      <vt:lpstr>Retrospect</vt:lpstr>
      <vt:lpstr>Guidelines for Setting “Proper” Stocking Rate</vt:lpstr>
      <vt:lpstr>PowerPoint Presentation</vt:lpstr>
      <vt:lpstr>Four Grazing Mgmt Factors:</vt:lpstr>
      <vt:lpstr>Carrying Capacity</vt:lpstr>
      <vt:lpstr>Stocking Rate</vt:lpstr>
      <vt:lpstr>Animal Unit (AU)</vt:lpstr>
      <vt:lpstr>Forage Demand</vt:lpstr>
      <vt:lpstr>Forage Demand</vt:lpstr>
      <vt:lpstr>Animal Unit Month (AUM)</vt:lpstr>
      <vt:lpstr>Animal Unit Month (AUM)</vt:lpstr>
      <vt:lpstr>PowerPoint Presentation</vt:lpstr>
      <vt:lpstr>Basis for Stocking Rates</vt:lpstr>
      <vt:lpstr>Utilization Guidelines:          Based on ecological research</vt:lpstr>
      <vt:lpstr>Root Response to Defoliation</vt:lpstr>
      <vt:lpstr>Root Response to Defoliation </vt:lpstr>
      <vt:lpstr>Importance of Roots</vt:lpstr>
      <vt:lpstr>Utilization Guidelines – Not Rules</vt:lpstr>
      <vt:lpstr>Recommended Use Level</vt:lpstr>
      <vt:lpstr>Heavy use ≠ Overgrazing</vt:lpstr>
      <vt:lpstr>For Rangeland Health:   Set Stocking Rates Below Carrying Capacity</vt:lpstr>
      <vt:lpstr>PowerPoint Presentation</vt:lpstr>
      <vt:lpstr>Stocking rate affects cattle gains:</vt:lpstr>
      <vt:lpstr>Stocking rate affects cattle gains:</vt:lpstr>
      <vt:lpstr>Stocking rate affects cattle gains:</vt:lpstr>
      <vt:lpstr>Stocking rate affects total production:</vt:lpstr>
      <vt:lpstr>Proper stocking rate</vt:lpstr>
      <vt:lpstr>For Livestock Production:   Set Stocking Rates At or Below Carrying Capacity</vt:lpstr>
      <vt:lpstr>PowerPoint Presentation</vt:lpstr>
      <vt:lpstr>Fixed costs of production:</vt:lpstr>
      <vt:lpstr>Variable costs of production:</vt:lpstr>
      <vt:lpstr>Effect of costs on stocking rate:</vt:lpstr>
      <vt:lpstr>Net Revenue from Grazing affected by: </vt:lpstr>
      <vt:lpstr>Summary Carrying Capacity &amp; Stocking Rates</vt:lpstr>
      <vt:lpstr>Summary Carrying Capacity &amp; Stocking Rates</vt:lpstr>
      <vt:lpstr>Guidelines for Setting “Proper” Stocking Rate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Karen Launchbaugh</cp:lastModifiedBy>
  <cp:revision>178</cp:revision>
  <dcterms:created xsi:type="dcterms:W3CDTF">2007-07-05T17:17:36Z</dcterms:created>
  <dcterms:modified xsi:type="dcterms:W3CDTF">2018-02-14T23:26:33Z</dcterms:modified>
</cp:coreProperties>
</file>