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9" r:id="rId1"/>
  </p:sldMasterIdLst>
  <p:notesMasterIdLst>
    <p:notesMasterId r:id="rId22"/>
  </p:notesMasterIdLst>
  <p:handoutMasterIdLst>
    <p:handoutMasterId r:id="rId23"/>
  </p:handoutMasterIdLst>
  <p:sldIdLst>
    <p:sldId id="303" r:id="rId2"/>
    <p:sldId id="329" r:id="rId3"/>
    <p:sldId id="309" r:id="rId4"/>
    <p:sldId id="339" r:id="rId5"/>
    <p:sldId id="330" r:id="rId6"/>
    <p:sldId id="349" r:id="rId7"/>
    <p:sldId id="331" r:id="rId8"/>
    <p:sldId id="332" r:id="rId9"/>
    <p:sldId id="338" r:id="rId10"/>
    <p:sldId id="340" r:id="rId11"/>
    <p:sldId id="341" r:id="rId12"/>
    <p:sldId id="342" r:id="rId13"/>
    <p:sldId id="343" r:id="rId14"/>
    <p:sldId id="344" r:id="rId15"/>
    <p:sldId id="347" r:id="rId16"/>
    <p:sldId id="350" r:id="rId17"/>
    <p:sldId id="334" r:id="rId18"/>
    <p:sldId id="333" r:id="rId19"/>
    <p:sldId id="345" r:id="rId20"/>
    <p:sldId id="346" r:id="rId21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820000"/>
    <a:srgbClr val="008000"/>
    <a:srgbClr val="FFFFFF"/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04" autoAdjust="0"/>
    <p:restoredTop sz="85017" autoAdjust="0"/>
  </p:normalViewPr>
  <p:slideViewPr>
    <p:cSldViewPr>
      <p:cViewPr varScale="1">
        <p:scale>
          <a:sx n="55" d="100"/>
          <a:sy n="55" d="100"/>
        </p:scale>
        <p:origin x="1092" y="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64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5" d="100"/>
          <a:sy n="35" d="100"/>
        </p:scale>
        <p:origin x="1848" y="4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8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chemeClr val="tx1"/>
          </a:solidFill>
          <a:prstDash val="solid"/>
        </a:ln>
      </c:spPr>
    </c:sideWall>
    <c:backWall>
      <c:thickness val="0"/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6348839371927792"/>
          <c:y val="5.6820201366284927E-2"/>
          <c:w val="0.79497907949790791"/>
          <c:h val="0.8073170731707317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Sheep Grazing</c:v>
                </c:pt>
              </c:strCache>
            </c:strRef>
          </c:tx>
          <c:spPr>
            <a:solidFill>
              <a:schemeClr val="accent1"/>
            </a:solidFill>
            <a:ln w="12867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Sheet1!$B$1:$E$1</c:f>
              <c:numCache>
                <c:formatCode>General</c:formatCode>
                <c:ptCount val="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22</c:v>
                </c:pt>
                <c:pt idx="1">
                  <c:v>0</c:v>
                </c:pt>
                <c:pt idx="2">
                  <c:v>85</c:v>
                </c:pt>
                <c:pt idx="3">
                  <c:v>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65-4BA8-BC54-D55F0E27BF49}"/>
            </c:ext>
          </c:extLst>
        </c:ser>
        <c:ser>
          <c:idx val="4"/>
          <c:order val="1"/>
          <c:tx>
            <c:strRef>
              <c:f>Sheet1!$A$3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bg2"/>
            </a:solidFill>
            <a:ln w="12867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Sheet1!$B$1:$E$1</c:f>
              <c:numCache>
                <c:formatCode>General</c:formatCode>
                <c:ptCount val="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52</c:v>
                </c:pt>
                <c:pt idx="1">
                  <c:v>75</c:v>
                </c:pt>
                <c:pt idx="2">
                  <c:v>259</c:v>
                </c:pt>
                <c:pt idx="3">
                  <c:v>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65-4BA8-BC54-D55F0E27BF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-76558064"/>
        <c:axId val="-76562416"/>
        <c:axId val="0"/>
      </c:bar3DChart>
      <c:catAx>
        <c:axId val="-76558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2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98" b="1" i="0" u="none" strike="noStrike" baseline="0">
                <a:solidFill>
                  <a:schemeClr val="tx1"/>
                </a:solidFill>
                <a:latin typeface="Andy"/>
                <a:ea typeface="Andy"/>
                <a:cs typeface="Andy"/>
              </a:defRPr>
            </a:pPr>
            <a:endParaRPr lang="en-US"/>
          </a:p>
        </c:txPr>
        <c:crossAx val="-765624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76562416"/>
        <c:scaling>
          <c:orientation val="minMax"/>
        </c:scaling>
        <c:delete val="0"/>
        <c:axPos val="l"/>
        <c:majorGridlines>
          <c:spPr>
            <a:ln w="3217">
              <a:solidFill>
                <a:schemeClr val="tx1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798" b="1" i="0" u="none" strike="noStrike" baseline="0">
                    <a:solidFill>
                      <a:schemeClr val="tx1"/>
                    </a:solidFill>
                    <a:latin typeface="Andy"/>
                    <a:ea typeface="Andy"/>
                    <a:cs typeface="Andy"/>
                  </a:defRPr>
                </a:pPr>
                <a:r>
                  <a:rPr lang="en-US"/>
                  <a:t>lbs/ac</a:t>
                </a:r>
              </a:p>
            </c:rich>
          </c:tx>
          <c:layout>
            <c:manualLayout>
              <c:xMode val="edge"/>
              <c:yMode val="edge"/>
              <c:x val="8.2473750949678654E-2"/>
              <c:y val="0.37280942173011311"/>
            </c:manualLayout>
          </c:layout>
          <c:overlay val="0"/>
          <c:spPr>
            <a:noFill/>
            <a:ln w="25733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2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98" b="1" i="0" u="none" strike="noStrike" baseline="0">
                <a:solidFill>
                  <a:schemeClr val="tx1"/>
                </a:solidFill>
                <a:latin typeface="Andy"/>
                <a:ea typeface="Andy"/>
                <a:cs typeface="Andy"/>
              </a:defRPr>
            </a:pPr>
            <a:endParaRPr lang="en-US"/>
          </a:p>
        </c:txPr>
        <c:crossAx val="-76558064"/>
        <c:crosses val="autoZero"/>
        <c:crossBetween val="between"/>
      </c:valAx>
      <c:spPr>
        <a:noFill/>
        <a:ln w="25733">
          <a:noFill/>
        </a:ln>
      </c:spPr>
    </c:plotArea>
    <c:legend>
      <c:legendPos val="r"/>
      <c:layout>
        <c:manualLayout>
          <c:xMode val="edge"/>
          <c:yMode val="edge"/>
          <c:x val="0.24089169279896291"/>
          <c:y val="6.7403861071089033E-2"/>
          <c:w val="0.27196652719665437"/>
          <c:h val="0.17096598223062265"/>
        </c:manualLayout>
      </c:layout>
      <c:overlay val="0"/>
      <c:spPr>
        <a:solidFill>
          <a:schemeClr val="bg1"/>
        </a:solidFill>
        <a:ln w="3217">
          <a:solidFill>
            <a:schemeClr val="tx1"/>
          </a:solidFill>
          <a:prstDash val="solid"/>
        </a:ln>
      </c:spPr>
      <c:txPr>
        <a:bodyPr/>
        <a:lstStyle/>
        <a:p>
          <a:pPr>
            <a:defRPr sz="2000" b="1" i="0" u="none" strike="noStrike" baseline="0">
              <a:solidFill>
                <a:schemeClr val="tx1"/>
              </a:solidFill>
              <a:latin typeface="Andy"/>
              <a:ea typeface="Andy"/>
              <a:cs typeface="Andy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ndy"/>
          <a:ea typeface="Andy"/>
          <a:cs typeface="Andy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Sheet1!$A$13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Sheet1!$B$12:$E$12</c:f>
              <c:strCache>
                <c:ptCount val="4"/>
                <c:pt idx="0">
                  <c:v>Grazed</c:v>
                </c:pt>
                <c:pt idx="1">
                  <c:v>Ungrazed</c:v>
                </c:pt>
                <c:pt idx="2">
                  <c:v>Grazed</c:v>
                </c:pt>
                <c:pt idx="3">
                  <c:v>Ungrazed</c:v>
                </c:pt>
              </c:strCache>
            </c:strRef>
          </c:cat>
          <c:val>
            <c:numRef>
              <c:f>Sheet1!$B$13:$E$13</c:f>
              <c:numCache>
                <c:formatCode>General</c:formatCode>
                <c:ptCount val="4"/>
                <c:pt idx="0">
                  <c:v>221</c:v>
                </c:pt>
                <c:pt idx="1">
                  <c:v>294</c:v>
                </c:pt>
                <c:pt idx="2">
                  <c:v>92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47-4E05-980D-770BC9FB820C}"/>
            </c:ext>
          </c:extLst>
        </c:ser>
        <c:ser>
          <c:idx val="1"/>
          <c:order val="1"/>
          <c:tx>
            <c:strRef>
              <c:f>Sheet1!$A$14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Sheet1!$B$12:$E$12</c:f>
              <c:strCache>
                <c:ptCount val="4"/>
                <c:pt idx="0">
                  <c:v>Grazed</c:v>
                </c:pt>
                <c:pt idx="1">
                  <c:v>Ungrazed</c:v>
                </c:pt>
                <c:pt idx="2">
                  <c:v>Grazed</c:v>
                </c:pt>
                <c:pt idx="3">
                  <c:v>Ungrazed</c:v>
                </c:pt>
              </c:strCache>
            </c:strRef>
          </c:cat>
          <c:val>
            <c:numRef>
              <c:f>Sheet1!$B$14:$E$14</c:f>
              <c:numCache>
                <c:formatCode>General</c:formatCode>
                <c:ptCount val="4"/>
                <c:pt idx="0">
                  <c:v>74</c:v>
                </c:pt>
                <c:pt idx="1">
                  <c:v>135</c:v>
                </c:pt>
                <c:pt idx="2">
                  <c:v>193</c:v>
                </c:pt>
                <c:pt idx="3">
                  <c:v>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47-4E05-980D-770BC9FB820C}"/>
            </c:ext>
          </c:extLst>
        </c:ser>
        <c:ser>
          <c:idx val="2"/>
          <c:order val="2"/>
          <c:tx>
            <c:strRef>
              <c:f>Sheet1!$A$15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3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Sheet1!$B$12:$E$12</c:f>
              <c:strCache>
                <c:ptCount val="4"/>
                <c:pt idx="0">
                  <c:v>Grazed</c:v>
                </c:pt>
                <c:pt idx="1">
                  <c:v>Ungrazed</c:v>
                </c:pt>
                <c:pt idx="2">
                  <c:v>Grazed</c:v>
                </c:pt>
                <c:pt idx="3">
                  <c:v>Ungrazed</c:v>
                </c:pt>
              </c:strCache>
            </c:strRef>
          </c:cat>
          <c:val>
            <c:numRef>
              <c:f>Sheet1!$B$15:$E$15</c:f>
              <c:numCache>
                <c:formatCode>General</c:formatCode>
                <c:ptCount val="4"/>
                <c:pt idx="0">
                  <c:v>98</c:v>
                </c:pt>
                <c:pt idx="1">
                  <c:v>299</c:v>
                </c:pt>
                <c:pt idx="2">
                  <c:v>560</c:v>
                </c:pt>
                <c:pt idx="3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47-4E05-980D-770BC9FB8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19478560"/>
        <c:axId val="-919470400"/>
      </c:barChart>
      <c:catAx>
        <c:axId val="-9194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9470400"/>
        <c:crosses val="autoZero"/>
        <c:auto val="1"/>
        <c:lblAlgn val="ctr"/>
        <c:lblOffset val="100"/>
        <c:noMultiLvlLbl val="0"/>
      </c:catAx>
      <c:valAx>
        <c:axId val="-91947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 err="1"/>
                  <a:t>Biomas</a:t>
                </a:r>
                <a:r>
                  <a:rPr lang="en-US" sz="1800" dirty="0"/>
                  <a:t> (kg/ha)</a:t>
                </a:r>
                <a:r>
                  <a:rPr lang="en-US" sz="1800" baseline="0" dirty="0"/>
                  <a:t> 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1.3834388348515261E-2"/>
              <c:y val="0.244679249997227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94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2325612423447081"/>
          <c:y val="3.2985564304461944E-2"/>
          <c:w val="0.13126531058617674"/>
          <c:h val="0.2586811023622047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0.18612</cdr:x>
      <cdr:y>0.90393</cdr:y>
    </cdr:from>
    <cdr:to>
      <cdr:x>0.5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56186" y="3994103"/>
          <a:ext cx="2287126" cy="4244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2000" dirty="0"/>
            <a:t>Cheatgrass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0.63774</cdr:x>
      <cdr:y>0.90394</cdr:y>
    </cdr:from>
    <cdr:to>
      <cdr:x>0.95163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646977" y="3994147"/>
          <a:ext cx="2287199" cy="4244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dirty="0"/>
            <a:t>Perennial</a:t>
          </a:r>
          <a:r>
            <a:rPr lang="en-US" sz="1100" dirty="0"/>
            <a:t> </a:t>
          </a:r>
          <a:r>
            <a:rPr lang="en-US" sz="2000" dirty="0"/>
            <a:t>Grass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0.14587</cdr:x>
      <cdr:y>0.91337</cdr:y>
    </cdr:from>
    <cdr:to>
      <cdr:x>0.47504</cdr:x>
      <cdr:y>0.91568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5CA23F1B-DD7D-4B7A-B82A-C9CB79AAAC54}"/>
            </a:ext>
          </a:extLst>
        </cdr:cNvPr>
        <cdr:cNvCxnSpPr/>
      </cdr:nvCxnSpPr>
      <cdr:spPr>
        <a:xfrm xmlns:a="http://schemas.openxmlformats.org/drawingml/2006/main">
          <a:off x="1062906" y="4035807"/>
          <a:ext cx="2398539" cy="1020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0.60971</cdr:x>
      <cdr:y>0.91588</cdr:y>
    </cdr:from>
    <cdr:to>
      <cdr:x>0.93888</cdr:x>
      <cdr:y>0.9182</cdr:y>
    </cdr:to>
    <cdr:cxnSp macro="">
      <cdr:nvCxnSpPr>
        <cdr:cNvPr id="8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24D57C7F-DC89-48F5-A9F0-176A6D03AD11}"/>
            </a:ext>
          </a:extLst>
        </cdr:cNvPr>
        <cdr:cNvCxnSpPr/>
      </cdr:nvCxnSpPr>
      <cdr:spPr>
        <a:xfrm xmlns:a="http://schemas.openxmlformats.org/drawingml/2006/main">
          <a:off x="4442746" y="4046916"/>
          <a:ext cx="2398539" cy="1025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429000" y="9120188"/>
            <a:ext cx="38862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3-20T12:31:16.080"/>
    </inkml:context>
    <inkml:brush xml:id="br0">
      <inkml:brushProperty name="width" value="0.02646" units="cm"/>
      <inkml:brushProperty name="height" value="0.10583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1228 1,'-3'-13'8,"3"13"-1,-1-14 1,1 14 0,-3-14 0,3 14 1,0 0 1,-6-18 0,6 18-1,0 0 1,0 0-2,0 0-1,0 0 0,-5-16-3,5 16 1,0 0-1,0 0-1,0 0 0,0 0 0,0 0-1,0 0 1,0 0-1,0 0-1,14-15 1,-14 15-1,17-16-1,-2 9 1,0-7 0,5 4-1,2-4 1,2 3-1,1-2 1,4 2-1,-1-1 0,3 2 0,0-1 1,0 2-1,0 0 0,0 3 0,-3-2 1,1 2-1,1 0 0,-2 0 0,3 0 0,0 0 1,0 0-1,1 0 0,-1 0 0,3 0 1,-2 0-1,2 0 0,-2 0 0,-1 1 1,2-1-1,-4 1 0,2 1 0,-3-1 0,-2-1 0,2 2 0,0-1 0,2-1 0,-2 2 0,1-2 0,1 0 0,-2 1 0,0-1 0,-3 0 0,0 1 0,-2-1 0,-1 3 0,-1-3 0,1 3 0,-1-1 1,-1 1-1,1 1 0,-2-1 0,-3 2 0,2-1 0,-3 1 0,-1 1 0,0-2 0,0 1 0,0-1 0,2 0 0,0 1 0,-1-2 0,1 3 0,0-3 0,2 3 0,-3-2 0,2 1 0,-2-2 0,0 3 0,-1-3 0,3 1 0,-3 1 0,2-2 0,1 1 1,-3 1-1,3-4 0,-1 2 1,0-1-1,2 2 1,-1-2-1,1 2 1,1-2-1,2 2 0,-4-1 0,3 3 0,-3-3 0,2 1 0,-2 1 1,-3-2-1,1 1 0,-2 1 0,3-2 0,1 0 0,-1 0 0,0 0 0,2 0 0,1 0 0,-2-2 0,3 1 0,-3 1 0,1-3 0,0 1 0,1 1 0,-2-3 0,3 1 0,-1 0 0,1 0 0,-1 0 0,-1 0 0,0 0 1,1 0-1,0 0 0,0 0 0,0 1 0,0 1 0,1-1 0,-1 1 0,-2-1 0,1 2 0,-2 0 1,2-1-1,-2-1 0,3 1 0,0-2 0,2 1 0,1-2 0,-1 0 0,1 3 0,-3-2 0,-1 1 0,-2 2 0,-1 0 0,-2 2 0,-13 1 0,22-2 0,-22 2 0,21-1 0,-21 1 0,22 0 0,-22 0 0,22 0 0,-9 0 0,2-2 0,-15 2 0,26-1 0,-26 1 0,21-2 0,-21 2 0,14-1 0,-14 1 0,0 0 0,0 0 0,17 0 0,-17 0 0,13 0 0,-13 0 1,18-2-1,-18 2 0,20-1 0,-20 1 0,16-2 0,-16 2 0,15-1 0,-15 1 0,0 0 0,16 3-1,-16-3 1,0 0 0,18 9 0,-18-9 0,18 9 0,-18-9 0,23 9 0,-10-3 0,-13-6 1,25 12-1,-8-6 0,-4 0 0,2 2 0,-1-1 1,1 2-1,0 0 0,1 1 1,-1-1-1,1 0 0,2-2 1,-4 2-1,4-1 0,0 1 0,-1-1 1,2 1-1,1 1 1,-1-1-2,-3 5 2,5-1-2,-4 1 2,1 0-2,0-1 1,1 1 0,-2-3 0,3 1 0,-1-3 0,0-2 0,0 1 0,0 1 1,2-3-1,-2 3 0,0-1 0,0 1 0,0 0 0,2 0 0,-2 0 0,-3 0 0,2-1 0,-3-1 0,-1 1 0,3-1 0,-1 1 0,-2-1 0,4 1 0,-3 0 0,1-1 0,2 1 0,-2 1 0,0 0 0,0 0 0,-1 0 0,0 3 0,2-1 0,0 1-1,-1-2 2,1 1-2,0 0 2,-3 1-1,3-2 0,-3-1 0,2 2 0,-1-1 0,0 1 0,0 0 0,-2-1 0,2 1 0,-2-2 0,3 0 0,-1 2 0,-1-4 0,1 4 0,-2-2 1,4 0-1,-17-9 0,26 17 0,-26-17 0,21 18 0,-21-18 0,19 15 0,-19-15 0,16 15 0,-16-15 0,15 14 0,-15-14 0,13 12 0,-13-12 0,0 0 0,13 12 0,-13-12 0,0 0 0,0 0 0,0 0 1,0 0-1,0 0 0,0 0 2,0 0-2,0 0 1,0 0 0,18-6-1,-18 6 1,21-20-1,-4 5 0,2 1 0,5-5 1,5-3-2,2 0 1,3-1 0,0-1 0,-2 1 0,2-1 0,0 0 0,0 3 0,-3-1 0,1 3 0,-2 2 0,2-1 0,-2 1 0,-2 2 0,1 0 0,-2 0 0,-2 1 0,0 2 0,-3-1 0,1 0 0,1 3 0,-2-1 0,0 1 0,0-1 0,0 1 0,2-1 0,-1-1 0,-1 1 0,3-4 0,-1 3 0,-1-3 1,3-2-1,0 1 0,1-1 0,0 2 1,3-2-2,1 4 2,0-3-1,0 3 0,1 1 0,0 0 0,1 0 0,-1-1 0,-2 3 0,-1-2 0,-2 3 0,1-2-1,-5 2 1,-1 1 0,0-1 0,-4 3 0,-2 0 0,-1 2 0,-15 4 0,23-8 0,-23 8 1,18-4-1,-18 4 0,15-5 0,-15 5 0,0 0 0,19-9 0,-19 9 0,0 0 0,18-11 0,-18 11 1,13-9-1,-13 9 0,21-10 0,-21 10 0,25-12 0,-12 6 0,3-4 0,-1 3 0,2-2 0,-2 0 0,3 1 0,-3-1 0,-1 0 0,1 3 0,-2-2 0,0 1 0,-13 7 0,21-9 0,-21 9-1,13-3 1,-13 3 0,0 0 0,0 0 0,0 0 0,0 0-1,0 0 1,0 0 0,0 0 0,0 0 0,14 6 0,-14-6 0,0 0 0,0 0 0,16 13 0,-16-13 1,13 8-1,-13-8 0,21 9 0,-21-9 0,26 9 0,-10-3 1,2-1-1,0 1 0,1-2 0,1 2 0,1-1 0,3 1 1,-1-1-1,4 1 0,1 0 0,3 0 0,-1 0 0,3 0 0,1 0 0,-2 0 0,1-2 1,-1 2-1,-3 1 0,1-1 0,-4 0 0,1 0 1,-1 0-1,-1 0 0,0 0 0,0 0 0,-1 0 0,-2 0 0,2-1 0,-4 1 0,-1-2 0,2 2 0,-5-1 0,0 1 1,-1-2-2,1 2 2,-1-1-1,1 1 0,-1-2 0,0 3 0,-1-3 0,3 1 0,-1-2 0,3 1 0,0-1 0,0 0 1,3 2-1,2-2 0,-1-2 0,1 4 0,1-4 0,0 4 0,3-2 0,1 0 0,-2 0 0,2 1 0,1 1 1,2 0-1,1 1 0,0 0 1,-2-2-1,0 1 0,-1 2 1,-2-2-2,1 2 2,-2-4-2,-2 2 2,-5-2-2,2 0 1,-5-1 0,0-1 0,-4 1 0,-13-2 0,15 0 0,-15 0 0,0 0 0,0 0 0,0 0 1,0 0-1,0 0 0,0 0 0,0 0 0,0 0 0,0 0 1,0 0-1,13 0 0,-13 0 0,0 0 1,15-16-1,-15 16 1,22-12-1,-4 6 0,1-4 0,3 4 1,2-3-2,2 1 1,5-1 0,1-2 0,4 1 0,-1-2 0,2 1 0,3-1 0,2 0 0,1 0 0,0 1 0,1-1 0,-3 3 0,2-2 0,0 2 0,-2 0 0,-4 0 0,-1 0 0,1 2 1,-1-3-1,-1 3 0,-4-1 0,-2 2 0,1 0 0,-2 0 0,-2 2 0,-1-2 0,-1 1 0,-2 0 1,1 1-1,0-2 0,0 1 0,2-1 0,0 0 0,-1 0 1,2 0-1,2 0 0,3-1 0,1 0 0,2 1 0,0 2 0,3-2 0,4 0 1,0 0-1,-2 1 0,-1-1 0,2-1 0,2-2 1,0-1-1,-1 1 0,0 2 0,2-1 0,1-1 0,2 2 0,1 1 1,-3-1-2,2 1 2,-2-1-1,-2-1 0,1 2 0,-2 0 0,-1 0 0,-2 0 0,-1 2 0,-1 1 1,0 0-1,1-2 0,-3 3 0,0-2 0,-2 1 0,4-2 1,-3-1-1,3 0 0,-5 2 1,0-1-1,-2 1 0,2-1 1,-3 1-1,-6 2 0,-3-1-1,-3 3 0,-16 0-2,24 3-5,-24-3-9,-13-17-22,-12-2 1,-20-24-3,-10-17 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3-20T12:31:21.635"/>
    </inkml:context>
    <inkml:brush xml:id="br0">
      <inkml:brushProperty name="width" value="0.02646" units="cm"/>
      <inkml:brushProperty name="height" value="0.10583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438 186 14,'0'0'12,"0"0"1,-13 12 1,13-12-1,0 0 0,0 0-1,0 0-2,0 0-2,0 0-2,0 0-1,0 0-2,0 0 0,0 0 0,0 0-1,0 0 0,13-9 0,-13 9 0,22-3-1,-6 1 0,5 1 0,2 1 0,2 0-1,6 0 0,0 0 1,3 0-1,0-2 0,0 2 0,2-3 0,4 0 0,-3 0 1,-1 0-1,0-3 0,-2 1 1,-4-1-1,-3 0 0,-7-1 1,-3 4-1,-17 3 0,19-9 1,-19 9 0,0 0-1,0 0 0,0 0 1,0 0-1,-24-12 0,2 10 0,-9-1 0,-5 1 0,-7 1 0,-4 1 0,-2 1 0,-1 2 0,-1 2 0,-2 1-1,2 1 1,2 0 0,-1-2 0,3 1 0,0-1 0,4-4 0,7 2 1,2-3-1,9 0 0,1-1 1,10 2 0,14-1 0,-21-3 0,21 3 0,0 0 0,0 0-1,0 0 1,0 0 0,0 0-1,0 0 0,0 0 0,0 0 1,18-10-1,-1 6 0,4 0 0,5 1 0,7-4 0,2 3 0,5-2-1,1 2 1,1 0 0,0 1 0,-1 0 0,0 0 0,-3 3 0,-3-2 0,-2 2 0,-7 0 0,-2 0 0,-8 0-1,-3 0 1,-13 0 0,16 2 0,-16-2 0,0 0 0,0 0 0,0 0 0,0 0 0,-17 4 0,-1-1 0,-7 0 0,-6 0 0,-10 2 0,-7 0 1,-5-1-1,0 1 0,-3 0 0,0-2-1,0 0 2,3-1-1,5-1 0,2 1 0,3-2 0,5 0 0,6 0 0,7 0 0,4 0 0,5-2 0,16 2 0,-16 0 0,16 0 0,0 0 0,0 0 0,13-3 0,6 1 1,9 1-1,9-4 0,10 1 0,9-3 0,12 0 1,4-1-1,3 2 0,2-4 0,1 4 1,-4-2-1,-4 4 1,-1-1-1,-10 2 0,-4 0 1,-10 0-1,-5 3 0,-12-2 0,-3 4 0,-6-2 0,-19 0 0,21 3-3,-21-3-3,0 0-18,0 0-10,-14-30-2,-12-2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3-20T12:32:24.590"/>
    </inkml:context>
    <inkml:brush xml:id="br0">
      <inkml:brushProperty name="width" value="0.03969" units="cm"/>
      <inkml:brushProperty name="height" value="0.15875" units="cm"/>
      <inkml:brushProperty name="color" value="#00B05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89 2761 31,'0'0'16,"-15"10"0,15-10-2,-16 5-1,16-5-3,-15 10-2,15-10-2,-13 16-1,13-16 0,-11 19-1,10-5 0,1-14 0,-8 19-1,8-19 0,-6 16 0,6-16 0,0 0-1,-4 13 0,4-13 0,0 0-1,0 0-1,0 0 1,0 0 0,0 0-1,0 0 1,0 0 0,0 0 0,0 0 0,15-10 0,-15 10-1,13-19 1,-4 5 0,1-2 0,1 0 0,1-3-1,-1-2 1,1-1 0,0 0 1,1 0-1,1-3 0,2 5 0,-1-5-1,1 3 1,0 0-1,1 1 1,-1 1-1,-1 0 0,0 1 1,-4 3-1,1 0 1,2 0-1,-6 1 0,4 0 0,-1 2 1,-1-3-1,2 0 0,1 0 0,-1 0 0,3-2 0,3 0 1,-4 2-1,4-1 0,0 0 1,-2 1-1,0 0 0,1-2 1,-3 4-1,1-2 0,0-2 0,-2 2 1,2 0-1,-2 1 0,2 0 1,0 1-1,-2 0 0,1 3 0,1 0 0,-15 11 0,25-20 0,-25 20 0,23-19 1,-23 19-1,21-20 0,-21 20 0,22-19 0,-22 19 0,24-20 0,-24 20 0,24-21 0,-24 21 0,23-20 0,-8 9 1,0-3-2,0 3 2,0-3-1,-1-1-1,1 2 2,0 0-1,0-1 1,-15 14-1,20-20 1,-20 20-1,18-19 1,-18 19-1,16-14 0,-16 14 0,17-14 0,-17 14 0,18-18 0,-18 18 0,19-20 0,-19 20 1,20-25-1,-8 10 0,-1 0 0,1 2 0,-1-2 0,1 1 0,0 0 0,0 1 0,-2 0 0,-10 13 0,21-24 0,-21 24 0,18-23 0,-18 23 0,19-22 0,-10 9 0,-9 13 0,18-24 0,-18 24 0,16-23 0,-16 23 0,16-22 0,-16 22 0,12-21 0,-12 21 0,10-18 0,-10 18 0,12-22 0,-12 22 0,12-20 0,-12 20 0,19-25 0,-8 12 0,0-1 0,3 1-1,-1 0 1,0 0 0,2-1 0,-1 3 0,-14 11 0,23-19 0,-23 19 0,22-15 0,-22 15 0,15-12 0,-15 12 0,0 0 0,16-12 0,-16 12 1,0 0-2,14-13 1,-14 13 0,13-12 0,-13 12 0,13-11 0,-13 11 0,15-14 0,-15 14 0,14-10 0,-14 10 0,0 0 0,17-13 0,-17 13 0,0 0 0,15-12 0,-15 12 0,0 0 0,18-16 0,-18 16 0,13-12 0,-13 12 0,15-13 0,-15 13 0,16-13 0,-16 13 0,14-12 0,-14 12 0,0 0 0,13-12 0,-13 12 0,0 0 0,0 0 0,0 0 0,0 0 0,0 0 0,0 0 0,0 0 0,0 0 0,0 0 0,0 0 0,0 0 0,0 0 0,13-10 0,-13 10 0,0 0 0,14-10 0,-14 10 0,0 0 0,19-17 0,-19 17 0,21-13 0,-8 4 0,0-1-1,0 1 1,2-2 0,0-1 0,1-1-1,-2 1 1,0-1 0,0 1 0,-14 12 0,25-22 0,-12 13 0,-13 9 0,24-18 0,-24 18 0,22-16 0,-9 9 0,-13 7 0,24-16 0,-24 16 0,27-18 0,-14 8 0,3 0 0,1-2 0,0 0 0,3-1 0,-1-2 0,2 2 0,-2-3 0,2 0 0,-1-1 0,2 0 0,-2 1 0,0-1 0,1 1 0,-2 0 0,1 3 0,-1-2 0,-1 3 1,-2-1-2,3 0 2,-3 0-1,2 0 0,-2 2 0,1-2 0,-1 3 0,0-2 0,-1 3 0,0 2 0,-2 1 0,1 0 0,-1-1 0,0 2 0,0-1 0,1 1 0,-1-3 0,0 1 0,1-2 0,-1 0 0,0 0 0,4-1 0,-3 1 0,0 0 1,1 1-2,-2-1 2,2 0-2,-2 2 1,0-1 0,-13 8 0,23-13 0,-10 4 0,2-1 0,1 0 0,2-1 0,-1 0 1,3-1-1,-1 0 0,-1 0 0,1 2 0,-3 1 0,1 2 0,-4 0 0,0 1 0,-13 6 0,25-11 0,-25 11 0,23-7 0,-23 7 0,17-6 0,-17 6 0,15-3 0,-15 3 0,0 0 0,13-3 0,-13 3 0,0 0 0,0 0 0,0 0 0,14-3 0,-14 3 0,0 0 0,0 0 0,0 0 0,0 0 1,0 0-1,13-7 0,-13 7 0,0 0 0,16-7 0,-16 7 0,14-8 0,-14 8 0,16-6 0,-16 6 0,16-7 0,-16 7 0,15-4 0,-15 4 0,0 0 0,16-9 0,-16 9-2,0 0-3,0 0-14,15 12-15,-15-12-3,0 0 1,-22-21-1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3-20T12:32:28.219"/>
    </inkml:context>
    <inkml:brush xml:id="br0">
      <inkml:brushProperty name="width" value="0.03969" units="cm"/>
      <inkml:brushProperty name="height" value="0.15875" units="cm"/>
      <inkml:brushProperty name="color" value="#00B05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61 0 11,'0'0'9,"-15"12"1,15-12-1,0 0-2,-13 17-1,13-17-1,-9 13 0,9-13-1,-10 14 0,10-14 0,0 0 0,-8 16-1,8-16 2,0 0 0,-5 16 0,5-16 0,-3 13-1,3-13-1,1 19 0,2-5 0,-3-14-2,9 24 0,-5-9 0,4 0-1,0-2 1,4 3-1,-1-1 0,0 1 1,0-3 0,2 2 0,-1 0 0,2 1 0,-2-2 0,1 4 0,-2-3 0,2 1 1,-1-3-1,1 6 1,-3-4-1,1 4 1,-1-3 0,0 3 0,-1-3-1,1 4 0,2-3 0,0 2 0,1-3-1,-3 1 1,4 0-1,-3-1 0,3 2 0,2-3 0,-6 1 1,3 1-1,-2 0 0,3 0 1,-3-4-1,0 5 1,0-3-1,-2 1 1,1 0 0,-1-1-1,0 1 1,1-1-1,0-2 0,0 0 0,2 0 0,-12-13 0,22 24 0,-22-24 1,25 20-1,-25-20 0,21 19 1,-21-19-1,18 22 1,-18-22-1,17 22 1,-17-22 0,16 25-1,-16-25 1,18 24-1,-18-24 1,16 23-1,-16-23 0,18 24 0,-18-24 1,16 25-1,-16-25 0,18 23 0,-18-23 0,18 19 0,-18-19 0,17 17 0,-17-17 0,16 14 0,-16-14 0,15 12 0,-15-12 0,15 12 0,-15-12 0,13 13 1,-13-13-1,13 10 0,-13-10 0,18 9 0,-18-9 0,16 12 0,-16-12 0,16 12 0,-16-12 0,22 11 0,-22-11 0,18 16 0,-18-16 0,16 18 1,-16-18-1,19 18 0,-19-18 0,17 20 0,-17-20 0,16 22 0,-16-22 1,17 22-1,-17-22 0,20 22 0,-20-22 0,17 19 0,-17-19 0,16 18 0,-16-18 0,17 18 0,-17-18 0,17 17 0,-17-17 0,16 21 0,-16-21 0,20 22 1,-20-22-1,17 25 0,-8-11-1,-2 1 2,4 3-3,-2-2 2,-1 3-1,3-3 1,-2 2-1,-1-3 1,0-1 0,5 1 0,-4-2 0,3 0 0,-5 1 0,3-1 1,-2 0-1,3 0 0,1 0 0,-3 1 0,0-1 0,0 0 0,1 0 0,-1 2 0,4-2 0,-4 2 0,-2-2 1,2 2-1,-2-2 0,1 2 0,-8-15 0,15 25 0,-15-25 0,13 23 0,-13-23 1,12 24-1,-12-24 0,10 22 0,-10-22 1,10 20-1,-10-20 0,8 18 1,-8-18-1,0 0 0,7 16 1,-7-16-1,0 0 0,0 0 1,0 0-1,0 0 0,0 0-3,0 0-5,0 0-11,0 0-14,4-13-1,-5-3 1,5 2-1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3-20T12:32:30.575"/>
    </inkml:context>
    <inkml:brush xml:id="br0">
      <inkml:brushProperty name="width" value="0.03969" units="cm"/>
      <inkml:brushProperty name="height" value="0.15875" units="cm"/>
      <inkml:brushProperty name="color" value="#00B05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1622 8,'0'0'7,"0"0"-1,0 0 0,15 8 1,-15-8 0,0 0 1,17 6-1,-17-6 1,0 0-1,17 1 0,-17-1 1,0 0-2,17 0-1,-17 0 1,0 0 0,16-10-1,-16 10 0,18-10 0,-18 10-1,19-14-1,-19 14-1,18-16 0,-5 4 0,-13 12-1,25-24 0,-12 13 1,0-4-1,1-3 0,0 2 1,1-2-2,0 3 1,-1-2-1,-2 3 2,0-2-2,1 4 1,-13 12 0,22-22-1,-22 22 1,21-22 0,-21 22 0,19-21 0,-19 21 0,19-21 0,-19 21-1,19-22 1,-10 9 0,-9 13-1,16-22 1,-16 22-1,21-25 0,-21 25 0,20-26 1,-9 12-1,-1 0 0,3-2 0,0-2 0,2-2 0,3-1 0,-2 0 0,0-1 1,2 0-2,2 1 2,-1-1-2,3 1 2,0 0-2,0 2 1,0-1 0,2-1 0,1 0 0,-1 0 0,-1 1 0,-1-1 0,-1 2 0,1 1 0,0 2 0,-2 0 0,1 1 0,2 0 0,-3 2 0,0 1 0,2-2 0,-3 1 0,3 0 0,0-2 0,0-3 0,0 2 0,3-3 0,-1-2 0,2-1-1,1 1 1,-4 1 0,2 0 0,-3 4 0,0-3 0,-1 4 0,-2 0 0,0 0 0,0 1 0,1-1 0,-1 0 0,-2-1 0,2 0 1,-1-1-1,0 2 0,-2-2 0,3 2 0,-4-1 0,1 1 0,-2 0 0,1 2 1,1-1-2,-2 3 2,-14 11-1,22-20 0,-22 20 0,16-16 0,-16 16 0,13-10 1,-13 10-1,0 0 1,0 0-1,0 0 0,0 0 1,12-14-1,-12 14 0,0 0 1,0 0-1,0 0 0,0 0 0,0 0 1,4-16-1,-4 16 0,6-15 0,-6 15-1,9-14 1,-9 14 0,0 0 0,9-15 0,-9 15 0,0 0 0,0 0 0,0 0 0,0 0 0,0 0 0,0 0 0,0 0 1,7-15-1,-7 15 0,0 0 0,0 0 0,0 0 0,0 0 0,0 0 0,0 0 0,0 0 0,0 0 0,0 0-1,0 0-1,0 0-4,0 0-3,0 0-10,3-15-14,-3 15-1,0-20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3-20T12:32:32.267"/>
    </inkml:context>
    <inkml:brush xml:id="br0">
      <inkml:brushProperty name="width" value="0.03969" units="cm"/>
      <inkml:brushProperty name="height" value="0.15875" units="cm"/>
      <inkml:brushProperty name="color" value="#00B05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1 72 15,'0'0'24,"0"0"-4,0 0-4,0 0-3,0 0-5,0 0-1,0 0-1,0 13-2,0-13 0,0 0-1,9 17-1,-9-17 0,11 23 1,-4-8-1,0 1 1,4 5-1,-3-3 0,3 4 1,-2-3-1,2 4 0,0-4-1,1 5 1,-2-5-1,2 5 0,-2-7 0,3 6 0,-2-4 0,0 2-1,-2-4 1,2 3-1,2-3 1,-3 0-1,0 2 0,1-3 1,1 0-1,-2-2 1,3 2-1,-13-16 1,24 25-1,-11-10 1,-13-15-1,24 22 0,-24-22 1,22 21-1,-22-21 0,22 21 1,-22-21-1,20 18 0,-20-18 0,21 16 0,-21-16 0,24 16 0,-24-16 0,23 18 0,-23-18-1,24 19 1,-24-19 0,22 18 0,-22-18 0,21 18 0,-21-18 0,20 17 0,-20-17 0,22 20 0,-22-20 0,22 19 0,-22-19 0,24 22 0,-9-10 0,-2 1 0,2 1 0,-2 1 0,0 1 0,4 0 1,-1-1-1,-1 3 0,-2-2 0,2 0 0,-4 1 0,6-1 0,-6 0 0,1 0 0,-2 2 0,1 0 0,1 1 0,-2 2 1,-1-3-1,1 4 0,-1-1 0,1 1 0,-2-1 1,0 1-1,0-3 0,1 0 0,-1 1 0,1-4 0,0 0 0,0-1 0,0-2 0,1 1 0,-10-14 0,18 25 1,-9-12-1,-9-13 1,14 24-1,-14-24 0,17 27 1,-17-27-2,17 26 2,-8-12-2,2-1 1,-1 2-1,-3-1 1,4 0-1,-11-14 1,17 26 0,-17-26 0,16 24 0,-16-24 0,15 24 0,-6-11 0,0 1 1,-9-14-1,18 25 0,-8-12 0,0 0 0,1 1 0,-11-14 0,20 22 0,-20-22 0,19 21 0,-19-21 0,17 16 0,-17-16 0,13 12 0,-13-12 0,0 0 0,13 18 0,-13-18 0,0 0 0,15 14 0,-15-14 0,0 0 0,0 0 0,13 17 0,-13-17 0,0 0 0,0 0 0,0 0 0,10 13 0,-10-13 0,0 0 0,0 0 0,0 0 0,0 0 1,12 15-1,-12-15 0,0 0 0,8 15 0,-8-15 0,0 0 0,8 16 0,-8-16 0,0 0 0,0 0 0,14 13 0,-14-13 0,0 0 0,0 0 0,0 0 0,0 0 0,0 0 0,0 0 0,0 0 0,13 8 0,-13-8 0,0 0 0,0 0 0,0 0 0,0 0 0,0 0 0,0 0 1,0 0-1,0 0 0,0 0 0,0 0 1,0 0 0,0 0-1,0 0 1,0 0 0,0 0 1,0 0-2,0 0 1,0 0 0,0 0 0,0 0 0,0 0-1,18-17 1,-18 17 0,11-20 0,-5 5 0,3-1 0,0-2-1,0-2 1,1 1-1,2 0 0,1 0 0,-1-1 1,1 3-1,1-1 0,-1 2 0,2-1 0,-2 1 0,0 3 0,3-4 0,1 3 0,-3-3 0,2 0 0,1-1 0,-1-1 1,0 1-1,-1-1 1,-2 1-2,0 0 2,-1 0-1,0 3 0,0 1 0,0 0-1,-1-1 2,1 2-2,1-2 2,2 0-2,0 1 2,0-4-2,2 0 2,1 0-1,0-1 0,1-2 0,0 2 0,0-3 0,-1 1 0,3 0 0,-2 1 0,-2-1 0,3 0 0,-3 2 0,-1 1 0,1 3 0,-1-1 0,-1 4 0,-2 2 0,-13 10 0,22-18 1,-22 18-1,18-12 0,-18 12 0,0 0 0,14-16 1,-14 16-1,0 0 0,8-13 0,-8 13 0,0 0 0,0 0 0,9-17 0,-9 17 0,0 0 0,16-20 0,-16 20 0,16-23 0,-4 10 0,0 0 0,2-4 0,3 1 0,0-3 0,1 1 0,3-1 0,-1 0 0,-1 1 0,1 0 0,-1 0 0,-2 2 0,1 1 0,-3 0 0,3 1 0,-5 0 0,5-1 0,-4-1 0,1 4 0,0-3 0,-2 1 0,0-1 0,-2 1 0,0 1-1,-11 13 1,15-19 0,-15 19 0,12-18 0,-12 18 0,0 0 0,10-16 0,-10 16 0,0 0 1,9-18-2,-9 18 1,10-13 0,-10 13 0,12-17 0,-12 17 0,15-19 0,-15 19 0,16-22 0,-7 9 0,-9 13 0,19-26 0,-8 13 0,-3 0 0,3-2 0,-1 2 0,2-4 0,0 1 0,-1-2 0,3-1 0,0-2 0,3 1 0,-1-3 0,0 1 0,-1 4 0,1-2 0,-1 5 0,-5 0 0,-10 15 0,19-21 0,-19 21 0,14-12 0,-14 12 0,0 0 1,0 0-1,11-13 0,-11 13 0,0 0 0,0 0-1,0 0 1,0 0 0,0 0 0,0 0 0,0 0 0,0 0 0,0 0 0,0 0 0,0 0 0,0 0-1,0 0 1,14-13 0,-14 13 0,13-8 0,-13 8 1,0 0-1,18-10 0,-18 10 0,0 0 0,0 0 0,16-10 0,-16 10 0,0 0 0,0 0 0,0 0 0,14-11 0,-14 11-1,0 0 1,0 0 0,17-4 0,-17 4 0,0 0 0,13-6 0,-13 6 0,15-6 0,-15 6 0,14-4 0,-14 4 0,0 0 0,18-6 0,-18 6 0,0 0-1,0 0 1,0 0 0,0 0 0,0 0 0,0 0 0,0 0 0,0 0-1,0 0 1,0 0 0,0 0 0,13 3 0,-13-3 0,0 0 0,0 0 0,17 8 0,-17-8 0,0 0 0,17 9 0,-17-9 0,17 8 0,-17-8 0,17 7 0,-17-7 0,22 8 0,-22-8 1,21 8-1,-21-8 0,24 8 0,-24-8 0,23 7 0,-23-7 0,24 9 0,-24-9 0,26 8 0,-12-5 1,-1-1-1,2 0 0,-1 1 0,4-2 0,0 2 0,-1-1 0,1-1 1,0 1-1,-1-2 0,1 0 0,1 1 0,-3-1 0,2 0 0,-2-1 0,1 2 0,0-1 0,1 3 0,-2-1 0,0-1 0,1 2 0,-3 0 0,4 2 0,-2-4 0,2 5 0,-2-5 1,2 4-1,0-1 0,-2 1 0,1-1 0,-2 1 0,0 1 0,-2-2 0,3 2 0,-1-2 0,0 2 0,3-1 0,-4-2 0,6 1 1,0-2-1,1-1 0,1 1 1,-1-4-1,2 2 1,-1-1-1,0 1 0,-2-2 1,-1 4-1,-2-2 0,-2 1 0,-2 2 0,-13-3 0,21 8 0,-21-8 0,21 7 0,-21-7 0,19 9 0,-19-9 0,18 7 0,-18-7 0,17 8 0,-17-8 1,15 6-1,-15-6 0,0 0 0,16 8 0,-16-8 0,0 0 0,19 11 0,-19-11 0,15 7 0,-15-7 0,18 8 0,-18-8 0,23 8 0,-23-8 0,21 8 0,-8-4 0,-13-4 0,21 9 0,-21-9 0,22 11 0,-9-7 0,-13-4 0,24 10 0,-11-4 0,-13-6 0,25 12 0,-25-12 0,24 12 0,-24-12 0,23 13 0,-23-13 0,24 12 0,-24-12 0,24 12 1,-24-12-1,20 7 0,-20-7 0,18 8 0,-18-8 0,16 6 1,-16-6-1,15 4 0,-15-4 0,15 5 0,-15-5 0,0 0 0,17 6 0,-17-6 0,0 0 0,15 7 0,-15-7 0,0 0 1,15 10-1,-15-10-1,9 15-5,-9-15-9,0 0-22,0 0 0,-18-7-1,13-8-1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3-20T12:32:39.951"/>
    </inkml:context>
    <inkml:brush xml:id="br0">
      <inkml:brushProperty name="width" value="0.03969" units="cm"/>
      <inkml:brushProperty name="height" value="0.15875" units="cm"/>
      <inkml:brushProperty name="color" value="#00B05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243-1 4,'0'0'13,"-35"6"-1,20-2-1,2-2-1,13-2-2,-17 5 0,17-5 0,0 0-1,0 0 0,0 0-2,0 0 0,0 0-1,0 0-1,0 0 0,0 0 0,0 0 0,22 6 0,-3-1 0,0-5 0,8 3 0,3-3 0,3 3-1,2-5 0,5 4 0,-1-5-1,4 3 1,-1-3-1,0 1 0,-2-1 0,2 3 0,-1-3 0,-3 3-1,-3-2 1,-3 2-1,-5 0 1,-4 0-1,-5 3 0,-4 0 0,-14-3 0,15 8 0,-15-8 0,0 0 0,4 14 0,-4-14-1,0 0 2,0 0-1,-3 16 0,3-16 0,-19 11 1,5-5-1,-5 2 1,-5 0-1,-3-2 1,-6 2-1,0-4 1,1 1-1,-6-3 0,1-2 1,1-2-1,-2-1 0,3 0 0,2 1 1,3-1-1,8 2 0,1-1 0,8 0 0,13 2 0,-15 0 1,15 0-1,0 0 0,0 0 0,0 0 0,0 0 1,0 0-1,0 0 0,0 0 0,0 0 0,0 0 0,0 0 0,0 0 0,0 0 0,0 0 0,0 0-1,17 0 1,-4 0 0,1 2 0,7-4 0,4 2 0,2-1 0,6-2 0,0 0 0,4-2 0,-2 2 0,0-2 0,1 2 0,-2 0 0,0 1 0,-4-1 0,0 0 0,-7 2 1,-1-1-1,-4 0 0,-18 2 0,21 0 0,-21 0 0,0 0 0,0 0-1,0 0 1,0 0 0,0 0 0,0 0 1,0 0-1,0 0 0,-27 5 0,5-3 0,-6-1 0,-4 1 0,-8 1 0,-4-2 0,-4 1 0,-3 1 0,1-1 0,-2 1 0,2 0 0,2 0 0,1 0 0,3 2 0,3-2 0,3 2 0,6-2 0,6 1 0,1 0 0,3-1 0,4 0 0,1-2 0,4 3 0,-2-3 0,2 2 0,0-1 0,13-2-1,-22 4 1,22-4 0,-16 4 0,16-4 1,0 0-1,0 0 0,0 0 0,0 0 0,0 0 0,0 0 0,0 0 0,0 0 0,0 0 0,0 0 1,0 0-1,0 0 0,0 0 0,0 0 0,0 0 0,0 0 1,0 0-1,0 0 0,0 0 1,0 0-1,0 0 0,0 0-1,0 0 0,0 0-4,0 0-10,0 20-18,0-20 0,0 0 0,17-27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02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CA46E-ED39-4506-AF98-E1CA741C4C6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53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E32795-C93D-48FF-BBCE-55A52F8B447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6" y="4560889"/>
            <a:ext cx="5365750" cy="4319587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970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CA46E-ED39-4506-AF98-E1CA741C4C6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35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73624F-520A-49B2-BECF-F3758267431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61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84D740-CE01-46DD-B908-FE155AC0AA71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204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20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677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344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 marL="384048" indent="-182880">
              <a:buClr>
                <a:schemeClr val="accent2"/>
              </a:buClr>
              <a:buFont typeface="Wingdings" panose="05000000000000000000" pitchFamily="2" charset="2"/>
              <a:buChar char="§"/>
              <a:defRPr sz="2400"/>
            </a:lvl2pPr>
            <a:lvl3pPr marL="566928" indent="-182880">
              <a:buClr>
                <a:schemeClr val="accent2"/>
              </a:buClr>
              <a:buFont typeface="Courier New" panose="02070309020205020404" pitchFamily="49" charset="0"/>
              <a:buChar char="o"/>
              <a:defRPr sz="1800"/>
            </a:lvl3pPr>
            <a:lvl4pPr marL="749808" indent="-182880"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4pPr>
            <a:lvl5pPr>
              <a:buClr>
                <a:schemeClr val="accent2"/>
              </a:buCl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3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280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83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47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7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54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5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0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7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05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72361-C0F9-44B7-8A99-E258407BD9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9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2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3969" r:id="rId12"/>
    <p:sldLayoutId id="2147484101" r:id="rId13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customXml" Target="../ink/ink5.xml"/><Relationship Id="rId18" Type="http://schemas.openxmlformats.org/officeDocument/2006/relationships/image" Target="../media/image17.png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12" Type="http://schemas.openxmlformats.org/officeDocument/2006/relationships/image" Target="../media/image14.png"/><Relationship Id="rId17" Type="http://schemas.openxmlformats.org/officeDocument/2006/relationships/customXml" Target="../ink/ink7.xml"/><Relationship Id="rId2" Type="http://schemas.openxmlformats.org/officeDocument/2006/relationships/image" Target="../media/image13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../media/image130.png"/><Relationship Id="rId9" Type="http://schemas.openxmlformats.org/officeDocument/2006/relationships/customXml" Target="../ink/ink3.xml"/><Relationship Id="rId14" Type="http://schemas.openxmlformats.org/officeDocument/2006/relationships/image" Target="../media/image15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7280" y="758952"/>
            <a:ext cx="11052366" cy="356616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Grazing &amp; Annual Grasses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0" y="5254791"/>
            <a:ext cx="4605846" cy="106288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192B77D-A0B8-4613-ACA7-06BE52F7705D}"/>
              </a:ext>
            </a:extLst>
          </p:cNvPr>
          <p:cNvGrpSpPr/>
          <p:nvPr/>
        </p:nvGrpSpPr>
        <p:grpSpPr>
          <a:xfrm>
            <a:off x="5897880" y="702932"/>
            <a:ext cx="2172309" cy="2345068"/>
            <a:chOff x="5410200" y="884711"/>
            <a:chExt cx="2172309" cy="2345068"/>
          </a:xfrm>
        </p:grpSpPr>
        <p:pic>
          <p:nvPicPr>
            <p:cNvPr id="8" name="Picture 7" descr="A picture containing building, outdoor, tree, sky&#10;&#10;Description generated with high confidence">
              <a:extLst>
                <a:ext uri="{FF2B5EF4-FFF2-40B4-BE49-F238E27FC236}">
                  <a16:creationId xmlns:a16="http://schemas.microsoft.com/office/drawing/2014/main" id="{D5224E5C-81D9-42DE-90D9-EB5928B479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5323998" y="970913"/>
              <a:ext cx="2344714" cy="217230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7F2F2B-5D77-44BB-9AD8-EC72E4D9DAE5}"/>
                </a:ext>
              </a:extLst>
            </p:cNvPr>
            <p:cNvSpPr txBox="1"/>
            <p:nvPr/>
          </p:nvSpPr>
          <p:spPr>
            <a:xfrm>
              <a:off x="5410200" y="2998947"/>
              <a:ext cx="77136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Josh Corbett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AB3B39A-4E9A-4C6E-A8B4-D69E803363BB}"/>
              </a:ext>
            </a:extLst>
          </p:cNvPr>
          <p:cNvGrpSpPr/>
          <p:nvPr/>
        </p:nvGrpSpPr>
        <p:grpSpPr>
          <a:xfrm>
            <a:off x="8233000" y="702931"/>
            <a:ext cx="3349400" cy="2315690"/>
            <a:chOff x="7745320" y="884710"/>
            <a:chExt cx="3349400" cy="2315690"/>
          </a:xfrm>
        </p:grpSpPr>
        <p:pic>
          <p:nvPicPr>
            <p:cNvPr id="6" name="Picture 5" descr="A close up of a dry grass field&#10;&#10;Description generated with very high confidence">
              <a:extLst>
                <a:ext uri="{FF2B5EF4-FFF2-40B4-BE49-F238E27FC236}">
                  <a16:creationId xmlns:a16="http://schemas.microsoft.com/office/drawing/2014/main" id="{68F0AA1F-0E31-469B-B419-0F3EAC6063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45320" y="884710"/>
              <a:ext cx="3349400" cy="231569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423E3E5-5030-4D73-B1F9-47694F9EADB4}"/>
                </a:ext>
              </a:extLst>
            </p:cNvPr>
            <p:cNvSpPr txBox="1"/>
            <p:nvPr/>
          </p:nvSpPr>
          <p:spPr>
            <a:xfrm>
              <a:off x="7745320" y="2969568"/>
              <a:ext cx="66717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N. Rimbey</a:t>
              </a:r>
            </a:p>
          </p:txBody>
        </p:sp>
      </p:grpSp>
      <p:pic>
        <p:nvPicPr>
          <p:cNvPr id="15" name="Picture 14" descr="A close up of a dry grass field&#10;&#10;Description generated with very high confidence">
            <a:extLst>
              <a:ext uri="{FF2B5EF4-FFF2-40B4-BE49-F238E27FC236}">
                <a16:creationId xmlns:a16="http://schemas.microsoft.com/office/drawing/2014/main" id="{16639D8B-4715-4EE9-A496-8559FFAD263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4744" y="653258"/>
            <a:ext cx="3124200" cy="23743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0C5D767-0745-41BC-A080-D6CA69F34736}"/>
              </a:ext>
            </a:extLst>
          </p:cNvPr>
          <p:cNvSpPr txBox="1"/>
          <p:nvPr/>
        </p:nvSpPr>
        <p:spPr>
          <a:xfrm>
            <a:off x="2602161" y="2757011"/>
            <a:ext cx="12729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B. Perryman</a:t>
            </a:r>
          </a:p>
        </p:txBody>
      </p:sp>
    </p:spTree>
    <p:extLst>
      <p:ext uri="{BB962C8B-B14F-4D97-AF65-F5344CB8AC3E}">
        <p14:creationId xmlns:p14="http://schemas.microsoft.com/office/powerpoint/2010/main" val="2502124459"/>
      </p:ext>
    </p:extLst>
  </p:cSld>
  <p:clrMapOvr>
    <a:masterClrMapping/>
  </p:clrMapOvr>
  <p:transition advTm="25517"/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3105567" y="4250726"/>
            <a:ext cx="1663700" cy="1193800"/>
          </a:xfrm>
          <a:prstGeom prst="ellipse">
            <a:avLst/>
          </a:prstGeom>
          <a:solidFill>
            <a:srgbClr val="C00000">
              <a:alpha val="5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6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Grazing Fits In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429000" y="1880672"/>
            <a:ext cx="6652432" cy="4857750"/>
            <a:chOff x="1675983" y="977900"/>
            <a:chExt cx="6652432" cy="4857750"/>
          </a:xfrm>
        </p:grpSpPr>
        <p:sp>
          <p:nvSpPr>
            <p:cNvPr id="29700" name="TextBox 7"/>
            <p:cNvSpPr txBox="1">
              <a:spLocks noChangeArrowheads="1"/>
            </p:cNvSpPr>
            <p:nvPr/>
          </p:nvSpPr>
          <p:spPr bwMode="auto">
            <a:xfrm>
              <a:off x="6816334" y="3505200"/>
              <a:ext cx="1512081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/>
                <a:t>Livestock</a:t>
              </a:r>
              <a:br>
                <a:rPr lang="en-US" sz="2800"/>
              </a:br>
              <a:r>
                <a:rPr lang="en-US" sz="2800"/>
                <a:t>Grazing</a:t>
              </a:r>
            </a:p>
          </p:txBody>
        </p:sp>
        <p:sp>
          <p:nvSpPr>
            <p:cNvPr id="29701" name="TextBox 8"/>
            <p:cNvSpPr txBox="1">
              <a:spLocks noChangeArrowheads="1"/>
            </p:cNvSpPr>
            <p:nvPr/>
          </p:nvSpPr>
          <p:spPr bwMode="auto">
            <a:xfrm>
              <a:off x="1675983" y="3505200"/>
              <a:ext cx="1300997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/>
                <a:t>Annual</a:t>
              </a:r>
              <a:br>
                <a:rPr lang="en-US" sz="2800" dirty="0"/>
              </a:br>
              <a:r>
                <a:rPr lang="en-US" sz="2800" dirty="0"/>
                <a:t>Grasses</a:t>
              </a:r>
            </a:p>
          </p:txBody>
        </p:sp>
        <p:sp>
          <p:nvSpPr>
            <p:cNvPr id="16" name="Freeform 15"/>
            <p:cNvSpPr/>
            <p:nvPr/>
          </p:nvSpPr>
          <p:spPr>
            <a:xfrm>
              <a:off x="2286000" y="2349500"/>
              <a:ext cx="914400" cy="11049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63500">
              <a:solidFill>
                <a:schemeClr val="accent1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 flipH="1">
              <a:off x="3594100" y="1181100"/>
              <a:ext cx="914400" cy="6223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50800">
              <a:solidFill>
                <a:schemeClr val="accent1">
                  <a:lumMod val="75000"/>
                </a:schemeClr>
              </a:solidFill>
              <a:prstDash val="sys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704" name="TextBox 18"/>
            <p:cNvSpPr txBox="1">
              <a:spLocks noChangeArrowheads="1"/>
            </p:cNvSpPr>
            <p:nvPr/>
          </p:nvSpPr>
          <p:spPr bwMode="auto">
            <a:xfrm>
              <a:off x="4537024" y="3581400"/>
              <a:ext cx="798616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/>
                <a:t>Fire</a:t>
              </a:r>
              <a:br>
                <a:rPr lang="en-US" sz="2800" dirty="0"/>
              </a:br>
              <a:r>
                <a:rPr lang="en-US" sz="2800" dirty="0"/>
                <a:t>Fuel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3136900" y="3962400"/>
              <a:ext cx="1270000" cy="12700"/>
            </a:xfrm>
            <a:prstGeom prst="straightConnector1">
              <a:avLst/>
            </a:prstGeom>
            <a:ln w="63500">
              <a:solidFill>
                <a:schemeClr val="accent1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397500" y="3962400"/>
              <a:ext cx="1270000" cy="12700"/>
            </a:xfrm>
            <a:prstGeom prst="straightConnector1">
              <a:avLst/>
            </a:prstGeom>
            <a:ln w="63500">
              <a:solidFill>
                <a:schemeClr val="accent1">
                  <a:lumMod val="50000"/>
                </a:schemeClr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reeform 25"/>
            <p:cNvSpPr/>
            <p:nvPr/>
          </p:nvSpPr>
          <p:spPr>
            <a:xfrm flipH="1">
              <a:off x="6794500" y="2501900"/>
              <a:ext cx="914400" cy="11049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63500">
              <a:solidFill>
                <a:schemeClr val="accent1">
                  <a:lumMod val="50000"/>
                </a:schemeClr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21171056">
              <a:off x="5143500" y="1003300"/>
              <a:ext cx="914400" cy="6223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50800">
              <a:solidFill>
                <a:schemeClr val="accent1">
                  <a:lumMod val="75000"/>
                </a:schemeClr>
              </a:solidFill>
              <a:prstDash val="sys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522649">
              <a:off x="5842000" y="1130300"/>
              <a:ext cx="914400" cy="6223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50800">
              <a:solidFill>
                <a:schemeClr val="accent1">
                  <a:lumMod val="75000"/>
                </a:schemeClr>
              </a:solidFill>
              <a:prstDash val="sys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 flipH="1">
              <a:off x="4165600" y="977900"/>
              <a:ext cx="914400" cy="6223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50800">
              <a:solidFill>
                <a:schemeClr val="accent1">
                  <a:lumMod val="75000"/>
                </a:schemeClr>
              </a:solidFill>
              <a:prstDash val="sys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 rot="14240936">
              <a:off x="3879057" y="2793206"/>
              <a:ext cx="2540000" cy="3544887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  <a:gd name="connsiteX0" fmla="*/ 0 w 914400"/>
                <a:gd name="connsiteY0" fmla="*/ 1104900 h 1104900"/>
                <a:gd name="connsiteX1" fmla="*/ 192962 w 914400"/>
                <a:gd name="connsiteY1" fmla="*/ 446917 h 1104900"/>
                <a:gd name="connsiteX2" fmla="*/ 914400 w 914400"/>
                <a:gd name="connsiteY2" fmla="*/ 0 h 1104900"/>
                <a:gd name="connsiteX0" fmla="*/ 0 w 914400"/>
                <a:gd name="connsiteY0" fmla="*/ 1104900 h 1104900"/>
                <a:gd name="connsiteX1" fmla="*/ 166337 w 914400"/>
                <a:gd name="connsiteY1" fmla="*/ 489680 h 1104900"/>
                <a:gd name="connsiteX2" fmla="*/ 914400 w 914400"/>
                <a:gd name="connsiteY2" fmla="*/ 0 h 1104900"/>
                <a:gd name="connsiteX0" fmla="*/ 4224 w 896831"/>
                <a:gd name="connsiteY0" fmla="*/ 1116953 h 1116953"/>
                <a:gd name="connsiteX1" fmla="*/ 148768 w 896831"/>
                <a:gd name="connsiteY1" fmla="*/ 489680 h 1116953"/>
                <a:gd name="connsiteX2" fmla="*/ 896831 w 896831"/>
                <a:gd name="connsiteY2" fmla="*/ 0 h 1116953"/>
                <a:gd name="connsiteX0" fmla="*/ 4224 w 896831"/>
                <a:gd name="connsiteY0" fmla="*/ 1116953 h 1116953"/>
                <a:gd name="connsiteX1" fmla="*/ 148768 w 896831"/>
                <a:gd name="connsiteY1" fmla="*/ 489680 h 1116953"/>
                <a:gd name="connsiteX2" fmla="*/ 896831 w 896831"/>
                <a:gd name="connsiteY2" fmla="*/ 0 h 1116953"/>
                <a:gd name="connsiteX0" fmla="*/ 37923 w 930530"/>
                <a:gd name="connsiteY0" fmla="*/ 1116953 h 1116953"/>
                <a:gd name="connsiteX1" fmla="*/ 182467 w 930530"/>
                <a:gd name="connsiteY1" fmla="*/ 489680 h 1116953"/>
                <a:gd name="connsiteX2" fmla="*/ 930530 w 930530"/>
                <a:gd name="connsiteY2" fmla="*/ 0 h 1116953"/>
                <a:gd name="connsiteX0" fmla="*/ 37923 w 862752"/>
                <a:gd name="connsiteY0" fmla="*/ 1039462 h 1039462"/>
                <a:gd name="connsiteX1" fmla="*/ 182467 w 862752"/>
                <a:gd name="connsiteY1" fmla="*/ 412189 h 1039462"/>
                <a:gd name="connsiteX2" fmla="*/ 862752 w 862752"/>
                <a:gd name="connsiteY2" fmla="*/ 0 h 1039462"/>
                <a:gd name="connsiteX0" fmla="*/ 37923 w 862752"/>
                <a:gd name="connsiteY0" fmla="*/ 1039462 h 1039462"/>
                <a:gd name="connsiteX1" fmla="*/ 182467 w 862752"/>
                <a:gd name="connsiteY1" fmla="*/ 412189 h 1039462"/>
                <a:gd name="connsiteX2" fmla="*/ 862752 w 862752"/>
                <a:gd name="connsiteY2" fmla="*/ 0 h 1039462"/>
                <a:gd name="connsiteX0" fmla="*/ 37923 w 862752"/>
                <a:gd name="connsiteY0" fmla="*/ 1039462 h 1039462"/>
                <a:gd name="connsiteX1" fmla="*/ 216356 w 862752"/>
                <a:gd name="connsiteY1" fmla="*/ 373444 h 1039462"/>
                <a:gd name="connsiteX2" fmla="*/ 862752 w 862752"/>
                <a:gd name="connsiteY2" fmla="*/ 0 h 103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2752" h="1039462">
                  <a:moveTo>
                    <a:pt x="37923" y="1039462"/>
                  </a:moveTo>
                  <a:cubicBezTo>
                    <a:pt x="0" y="794677"/>
                    <a:pt x="78885" y="546688"/>
                    <a:pt x="216356" y="373444"/>
                  </a:cubicBezTo>
                  <a:cubicBezTo>
                    <a:pt x="353827" y="200200"/>
                    <a:pt x="608578" y="66356"/>
                    <a:pt x="862752" y="0"/>
                  </a:cubicBezTo>
                </a:path>
              </a:pathLst>
            </a:custGeom>
            <a:ln w="63500">
              <a:solidFill>
                <a:schemeClr val="accent1">
                  <a:lumMod val="50000"/>
                </a:schemeClr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3441700" y="1295400"/>
              <a:ext cx="3149600" cy="1663700"/>
            </a:xfrm>
            <a:prstGeom prst="ellipse">
              <a:avLst/>
            </a:prstGeom>
            <a:blipFill>
              <a:blip r:embed="rId3" cstate="email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3200" dirty="0">
                  <a:solidFill>
                    <a:schemeClr val="tx1"/>
                  </a:solidFill>
                </a:rPr>
                <a:t>Sagebrush</a:t>
              </a:r>
              <a:br>
                <a:rPr lang="en-US" sz="3200" dirty="0">
                  <a:solidFill>
                    <a:schemeClr val="tx1"/>
                  </a:solidFill>
                </a:rPr>
              </a:br>
              <a:r>
                <a:rPr lang="en-US" sz="3200" dirty="0">
                  <a:solidFill>
                    <a:schemeClr val="tx1"/>
                  </a:solidFill>
                </a:rPr>
                <a:t>Steppe</a:t>
              </a:r>
            </a:p>
          </p:txBody>
        </p:sp>
      </p:grpSp>
      <p:cxnSp>
        <p:nvCxnSpPr>
          <p:cNvPr id="17" name="Straight Arrow Connector 16"/>
          <p:cNvCxnSpPr/>
          <p:nvPr/>
        </p:nvCxnSpPr>
        <p:spPr bwMode="auto">
          <a:xfrm flipV="1">
            <a:off x="6084901" y="3896577"/>
            <a:ext cx="25400" cy="660400"/>
          </a:xfrm>
          <a:prstGeom prst="straightConnector1">
            <a:avLst/>
          </a:prstGeom>
          <a:ln w="63500">
            <a:solidFill>
              <a:schemeClr val="accent1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48340273"/>
      </p:ext>
    </p:extLst>
  </p:cSld>
  <p:clrMapOvr>
    <a:masterClrMapping/>
  </p:clrMapOvr>
  <p:transition advTm="93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80045BC-58DB-469C-8997-6C0C16B1739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C07DB3-666C-4A9D-81CE-83B435F95BB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0BDA68-EBDD-443C-9B6B-03CA14AFFB3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3EF6BB5-A95D-4C59-808C-3B64F444F29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erson standing on a dry grass field&#10;&#10;Description generated with high confidence">
            <a:extLst>
              <a:ext uri="{FF2B5EF4-FFF2-40B4-BE49-F238E27FC236}">
                <a16:creationId xmlns:a16="http://schemas.microsoft.com/office/drawing/2014/main" id="{77300559-4E52-413C-8062-ED37C4CC5D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999" y="640081"/>
            <a:ext cx="6909801" cy="53144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>
            <a:normAutofit/>
          </a:bodyPr>
          <a:lstStyle/>
          <a:p>
            <a:r>
              <a:rPr lang="en-US" dirty="0"/>
              <a:t>Historic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9485" y="2120819"/>
            <a:ext cx="4180115" cy="367018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Introduction of Annual Grasses – late 1800’s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Cheatgrass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err="1"/>
              <a:t>Medusahead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Red Brome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Fine textured, flammable, </a:t>
            </a:r>
            <a:br>
              <a:rPr lang="en-US" sz="2400" dirty="0"/>
            </a:br>
            <a:r>
              <a:rPr lang="en-US" sz="2400" dirty="0"/>
              <a:t>early maturing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Affect on fire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Extend fire year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Increase ignition risk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Decrease fire return interval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23AC3E-6D49-4A7A-A218-B7CEA61E2A6E}"/>
              </a:ext>
            </a:extLst>
          </p:cNvPr>
          <p:cNvSpPr txBox="1"/>
          <p:nvPr/>
        </p:nvSpPr>
        <p:spPr>
          <a:xfrm>
            <a:off x="762000" y="5712295"/>
            <a:ext cx="3124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K. Launchbaugh</a:t>
            </a:r>
          </a:p>
        </p:txBody>
      </p:sp>
    </p:spTree>
    <p:extLst>
      <p:ext uri="{BB962C8B-B14F-4D97-AF65-F5344CB8AC3E}">
        <p14:creationId xmlns:p14="http://schemas.microsoft.com/office/powerpoint/2010/main" val="4102841606"/>
      </p:ext>
    </p:extLst>
  </p:cSld>
  <p:clrMapOvr>
    <a:masterClrMapping/>
  </p:clrMapOvr>
  <p:transition advTm="34565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8FFEA1-1B69-4F42-B552-0CCF7259687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3C9226-5EC8-460B-82D7-72AA994DF95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A90A9D-33DF-408E-BF4C-F82588935C96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6AA15AE-DAFE-4E1E-B05F-F57962FD3A2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CAE6E3-39B4-4A16-97BC-9C376B9B7EA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DB1F97-BFF9-46CC-8EB4-BB63B98F13C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7141D5-A57C-43F5-A655-5BA2D0D2AFF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close up of a dry grass field&#10;&#10;Description generated with very high confidence">
            <a:extLst>
              <a:ext uri="{FF2B5EF4-FFF2-40B4-BE49-F238E27FC236}">
                <a16:creationId xmlns:a16="http://schemas.microsoft.com/office/drawing/2014/main" id="{B3739255-06F3-496D-A5A8-05B34BE25D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005" y="640081"/>
            <a:ext cx="6650205" cy="50541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DE7C93-1F11-4B04-8CBD-6AFA4373E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7"/>
            <a:ext cx="3401961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Cheatgrass Burning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128516-4A1A-4E2B-A00A-3BD1BE3CE96C}"/>
              </a:ext>
            </a:extLst>
          </p:cNvPr>
          <p:cNvSpPr txBox="1"/>
          <p:nvPr/>
        </p:nvSpPr>
        <p:spPr>
          <a:xfrm>
            <a:off x="782422" y="5444201"/>
            <a:ext cx="3124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B. Perryman</a:t>
            </a:r>
          </a:p>
        </p:txBody>
      </p:sp>
    </p:spTree>
    <p:extLst>
      <p:ext uri="{BB962C8B-B14F-4D97-AF65-F5344CB8AC3E}">
        <p14:creationId xmlns:p14="http://schemas.microsoft.com/office/powerpoint/2010/main" val="96669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62"/>
    </mc:Choice>
    <mc:Fallback xmlns="">
      <p:transition spd="slow" advTm="1016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Grazing and Annual Grasses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023" y="2057091"/>
            <a:ext cx="6756400" cy="3754718"/>
          </a:xfrm>
        </p:spPr>
        <p:txBody>
          <a:bodyPr/>
          <a:lstStyle/>
          <a:p>
            <a:pPr marL="279400" indent="-2794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Grazing can promote annual grass invasion.</a:t>
            </a:r>
          </a:p>
          <a:p>
            <a:pPr marL="279400" indent="-2794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Grazing does not stop invasion.</a:t>
            </a:r>
          </a:p>
          <a:p>
            <a:pPr marL="279400" indent="-2794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Grazing can suppress annual grasses.</a:t>
            </a:r>
          </a:p>
          <a:p>
            <a:pPr marL="279400" indent="-2794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It depends:</a:t>
            </a:r>
          </a:p>
          <a:p>
            <a:pPr marL="542925" lvl="1" indent="-342900">
              <a:buFont typeface="Arial" panose="020B0604020202020204" pitchFamily="34" charset="0"/>
              <a:buChar char="•"/>
            </a:pPr>
            <a:r>
              <a:rPr lang="en-US" dirty="0"/>
              <a:t>Season of grazing</a:t>
            </a:r>
          </a:p>
          <a:p>
            <a:pPr marL="542925" lvl="1" indent="-342900">
              <a:buFont typeface="Arial" panose="020B0604020202020204" pitchFamily="34" charset="0"/>
              <a:buChar char="•"/>
            </a:pPr>
            <a:r>
              <a:rPr lang="en-US" dirty="0"/>
              <a:t>Available moisture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8C1DD2-6C80-4010-8AEB-D45913CBCA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0886" y="1914980"/>
            <a:ext cx="2858077" cy="20815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7F9B25-7FD1-4508-B9EE-1AEF52BA8E5D}"/>
              </a:ext>
            </a:extLst>
          </p:cNvPr>
          <p:cNvSpPr txBox="1"/>
          <p:nvPr/>
        </p:nvSpPr>
        <p:spPr>
          <a:xfrm>
            <a:off x="10282020" y="3774082"/>
            <a:ext cx="10342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 USDA - </a:t>
            </a:r>
            <a:r>
              <a:rPr lang="en-US" sz="900" dirty="0" err="1">
                <a:solidFill>
                  <a:schemeClr val="bg1">
                    <a:lumMod val="95000"/>
                  </a:schemeClr>
                </a:solidFill>
              </a:rPr>
              <a:t>Jaepil</a:t>
            </a:r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 Cho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3D7F94-EA53-49A6-A77A-7B07E1BE7E30}"/>
              </a:ext>
            </a:extLst>
          </p:cNvPr>
          <p:cNvSpPr txBox="1"/>
          <p:nvPr/>
        </p:nvSpPr>
        <p:spPr>
          <a:xfrm>
            <a:off x="9892568" y="1972149"/>
            <a:ext cx="132158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Cheatgrass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0D642B-4F0F-480F-B385-90C108DDE489}"/>
              </a:ext>
            </a:extLst>
          </p:cNvPr>
          <p:cNvSpPr txBox="1"/>
          <p:nvPr/>
        </p:nvSpPr>
        <p:spPr>
          <a:xfrm>
            <a:off x="9847876" y="4254678"/>
            <a:ext cx="141096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Medusahead</a:t>
            </a: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81A6FF-6B46-420D-801E-8102D6F1EE5B}"/>
              </a:ext>
            </a:extLst>
          </p:cNvPr>
          <p:cNvGrpSpPr/>
          <p:nvPr/>
        </p:nvGrpSpPr>
        <p:grpSpPr>
          <a:xfrm>
            <a:off x="8460564" y="4174157"/>
            <a:ext cx="2855713" cy="2141784"/>
            <a:chOff x="8460564" y="4174157"/>
            <a:chExt cx="2855713" cy="214178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958DAAE-C459-4A00-91D0-864FF3FFB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60564" y="4174157"/>
              <a:ext cx="2855713" cy="214178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832C0B8-B88C-4ABF-909E-78D0456E5E3F}"/>
                </a:ext>
              </a:extLst>
            </p:cNvPr>
            <p:cNvSpPr txBox="1"/>
            <p:nvPr/>
          </p:nvSpPr>
          <p:spPr>
            <a:xfrm>
              <a:off x="10329208" y="6085109"/>
              <a:ext cx="9797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 Andrey </a:t>
              </a:r>
              <a:r>
                <a:rPr lang="en-US" sz="900" dirty="0" err="1">
                  <a:solidFill>
                    <a:schemeClr val="bg1">
                      <a:lumMod val="95000"/>
                    </a:schemeClr>
                  </a:solidFill>
                </a:rPr>
                <a:t>Zharkikh</a:t>
              </a:r>
              <a:endParaRPr lang="en-US" sz="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5381712"/>
      </p:ext>
    </p:extLst>
  </p:cSld>
  <p:clrMapOvr>
    <a:masterClrMapping/>
  </p:clrMapOvr>
  <p:transition advTm="63656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1090612" y="609600"/>
            <a:ext cx="10010775" cy="1143000"/>
          </a:xfrm>
        </p:spPr>
        <p:txBody>
          <a:bodyPr>
            <a:normAutofit/>
          </a:bodyPr>
          <a:lstStyle/>
          <a:p>
            <a:r>
              <a:rPr lang="en-US" altLang="en-US" dirty="0"/>
              <a:t>Grazing and </a:t>
            </a:r>
            <a:r>
              <a:rPr lang="en-US" altLang="en-US" dirty="0" err="1"/>
              <a:t>Medusahead</a:t>
            </a:r>
            <a:endParaRPr lang="en-US" altLang="en-US" dirty="0"/>
          </a:p>
        </p:txBody>
      </p:sp>
      <p:sp>
        <p:nvSpPr>
          <p:cNvPr id="44037" name="TextBox 13"/>
          <p:cNvSpPr txBox="1">
            <a:spLocks noChangeArrowheads="1"/>
          </p:cNvSpPr>
          <p:nvPr/>
        </p:nvSpPr>
        <p:spPr bwMode="auto">
          <a:xfrm>
            <a:off x="7001415" y="6396335"/>
            <a:ext cx="51905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DiTomaso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, et al. 2008. Control of </a:t>
            </a:r>
            <a:r>
              <a:rPr lang="en-US" alt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Medusahead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 (</a:t>
            </a:r>
            <a:r>
              <a:rPr lang="en-US" altLang="en-US" sz="1200" i="1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Taeniatherum</a:t>
            </a:r>
            <a:r>
              <a:rPr lang="en-US" altLang="en-US" sz="1200" i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 caput-medusae</a:t>
            </a:r>
            <a:r>
              <a:rPr lang="en-US" alt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) Using Timely Sheep Grazing. Invasive Plant Science and Management.1:241-247</a:t>
            </a:r>
            <a:r>
              <a:rPr lang="en-US" altLang="en-US" sz="1200" i="1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0BECE7-C558-4C3F-AE10-14076ECA00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7000" y="2209800"/>
            <a:ext cx="5291040" cy="340510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B1FA497-F95D-472D-BA42-5CBDD509B86F}"/>
              </a:ext>
            </a:extLst>
          </p:cNvPr>
          <p:cNvGrpSpPr/>
          <p:nvPr/>
        </p:nvGrpSpPr>
        <p:grpSpPr>
          <a:xfrm>
            <a:off x="914400" y="2209800"/>
            <a:ext cx="5181600" cy="3505200"/>
            <a:chOff x="1524000" y="2362200"/>
            <a:chExt cx="4844962" cy="319731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8A13A8D-3CB2-4914-86A0-833C85EEEF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24000" y="2362200"/>
              <a:ext cx="4844962" cy="2743200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/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38EB061-F68A-4ADB-9742-DA21036720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24000" y="5108489"/>
              <a:ext cx="4844962" cy="451022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49351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73"/>
    </mc:Choice>
    <mc:Fallback xmlns="">
      <p:transition spd="slow" advTm="4027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C52BB7-4C0D-4453-8051-C73223703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Grazing and Cheatgrass</a:t>
            </a:r>
          </a:p>
        </p:txBody>
      </p:sp>
      <p:graphicFrame>
        <p:nvGraphicFramePr>
          <p:cNvPr id="10" name="Object 2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69128889"/>
              </p:ext>
            </p:extLst>
          </p:nvPr>
        </p:nvGraphicFramePr>
        <p:xfrm>
          <a:off x="3644184" y="1814610"/>
          <a:ext cx="8860892" cy="4535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8305800" y="1693688"/>
            <a:ext cx="388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 dirty="0">
                <a:solidFill>
                  <a:schemeClr val="accent2"/>
                </a:solidFill>
                <a:latin typeface="Times New Roman" pitchFamily="18" charset="0"/>
              </a:rPr>
              <a:t>No Sheep Grazing After 2002</a:t>
            </a: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 flipH="1">
            <a:off x="9858353" y="2119099"/>
            <a:ext cx="393700" cy="1130300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10525103" y="6429473"/>
            <a:ext cx="135485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Segoe UI" pitchFamily="34" charset="0"/>
                <a:cs typeface="Segoe UI" pitchFamily="34" charset="0"/>
              </a:rPr>
              <a:t>Davison et al. 2004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989" y="6267890"/>
            <a:ext cx="761272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i="1" dirty="0">
                <a:solidFill>
                  <a:schemeClr val="bg1"/>
                </a:solidFill>
              </a:rPr>
              <a:t>Early Spring Grazing can Reduce Cheatgrass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C279252-AE61-4262-A1C5-A7E7D9B40DBC}"/>
              </a:ext>
            </a:extLst>
          </p:cNvPr>
          <p:cNvGrpSpPr/>
          <p:nvPr/>
        </p:nvGrpSpPr>
        <p:grpSpPr>
          <a:xfrm>
            <a:off x="996590" y="1839149"/>
            <a:ext cx="3212883" cy="4415180"/>
            <a:chOff x="431301" y="1734965"/>
            <a:chExt cx="3212883" cy="4415180"/>
          </a:xfrm>
        </p:grpSpPr>
        <p:pic>
          <p:nvPicPr>
            <p:cNvPr id="11" name="Picture 10" descr="A person standing on a dry grass field&#10;&#10;Description generated with high confidence">
              <a:extLst>
                <a:ext uri="{FF2B5EF4-FFF2-40B4-BE49-F238E27FC236}">
                  <a16:creationId xmlns:a16="http://schemas.microsoft.com/office/drawing/2014/main" id="{F768D982-1705-48FF-9AED-E32DECB1E6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431301" y="1734965"/>
              <a:ext cx="3212883" cy="441518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7314BA6-228F-46A9-B22E-7C0984577C2D}"/>
                </a:ext>
              </a:extLst>
            </p:cNvPr>
            <p:cNvSpPr txBox="1"/>
            <p:nvPr/>
          </p:nvSpPr>
          <p:spPr>
            <a:xfrm>
              <a:off x="431301" y="5919313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0180988"/>
      </p:ext>
    </p:extLst>
  </p:cSld>
  <p:clrMapOvr>
    <a:masterClrMapping/>
  </p:clrMapOvr>
  <p:transition advTm="64728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Grazing and Cheatgrass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9D482-4C34-4872-86B3-6A672FD49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541520" cy="4023360"/>
          </a:xfrm>
        </p:spPr>
        <p:txBody>
          <a:bodyPr/>
          <a:lstStyle/>
          <a:p>
            <a:pPr marL="231775" indent="-231775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 Moderate grazing had less cheatgrass then no grazing</a:t>
            </a:r>
          </a:p>
          <a:p>
            <a:pPr marL="231775" indent="-231775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Moderate grazing also had less cheatgrass than heavy  “High impact” grazing</a:t>
            </a:r>
          </a:p>
          <a:p>
            <a:pPr marL="231775" indent="-231775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High impact grazing caused a great increase in cheatgrass after drought year.</a:t>
            </a:r>
            <a:endParaRPr lang="en-US" sz="2400" dirty="0"/>
          </a:p>
          <a:p>
            <a:endParaRPr lang="en-US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98621" y="1958613"/>
            <a:ext cx="6235701" cy="4185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59134" y="6334780"/>
            <a:ext cx="48328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Loeser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et al. 2007. Impact of Grazing Intensity during Drought in an Arizona Grassland. Conservation Biology 21(1):87–97.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398698" y="1768143"/>
            <a:ext cx="3136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 dirty="0">
                <a:solidFill>
                  <a:schemeClr val="accent2"/>
                </a:solidFill>
                <a:latin typeface="Times New Roman" pitchFamily="18" charset="0"/>
              </a:rPr>
              <a:t>8-year Grazing Study in Northern Arizona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806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359134" y="4835163"/>
              <a:ext cx="3998912" cy="469900"/>
            </p14:xfrm>
          </p:contentPart>
        </mc:Choice>
        <mc:Fallback xmlns="">
          <p:pic>
            <p:nvPicPr>
              <p:cNvPr id="8806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54454" y="4816094"/>
                <a:ext cx="4007912" cy="5076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8067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41659" y="2858726"/>
              <a:ext cx="387350" cy="68262"/>
            </p14:xfrm>
          </p:contentPart>
        </mc:Choice>
        <mc:Fallback xmlns="">
          <p:pic>
            <p:nvPicPr>
              <p:cNvPr id="88067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36979" y="2839684"/>
                <a:ext cx="396350" cy="1059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8068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76585" y="4119202"/>
              <a:ext cx="1171575" cy="1038225"/>
            </p14:xfrm>
          </p:contentPart>
        </mc:Choice>
        <mc:Fallback xmlns="">
          <p:pic>
            <p:nvPicPr>
              <p:cNvPr id="88068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69384" y="4090762"/>
                <a:ext cx="1185617" cy="1095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8069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79909" y="4158889"/>
              <a:ext cx="533400" cy="754063"/>
            </p14:xfrm>
          </p:contentPart>
        </mc:Choice>
        <mc:Fallback xmlns="">
          <p:pic>
            <p:nvPicPr>
              <p:cNvPr id="88069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472706" y="4130454"/>
                <a:ext cx="547446" cy="8109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8070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018072" y="4235088"/>
              <a:ext cx="633413" cy="585788"/>
            </p14:xfrm>
          </p:contentPart>
        </mc:Choice>
        <mc:Fallback xmlns="">
          <p:pic>
            <p:nvPicPr>
              <p:cNvPr id="88070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010870" y="4206680"/>
                <a:ext cx="647457" cy="6426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88071" name="Ink 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695935" y="4204927"/>
              <a:ext cx="1747837" cy="714375"/>
            </p14:xfrm>
          </p:contentPart>
        </mc:Choice>
        <mc:Fallback xmlns="">
          <p:pic>
            <p:nvPicPr>
              <p:cNvPr id="88071" name="Ink 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688732" y="4176482"/>
                <a:ext cx="1761883" cy="7712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8072" name="Ink 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62296" y="2588851"/>
              <a:ext cx="323850" cy="57150"/>
            </p14:xfrm>
          </p:contentPart>
        </mc:Choice>
        <mc:Fallback xmlns="">
          <p:pic>
            <p:nvPicPr>
              <p:cNvPr id="88072" name="Ink 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255107" y="2561153"/>
                <a:ext cx="337868" cy="11254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6209516"/>
      </p:ext>
    </p:extLst>
  </p:cSld>
  <p:clrMapOvr>
    <a:masterClrMapping/>
  </p:clrMapOvr>
  <p:transition advTm="86639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8FFEA1-1B69-4F42-B552-0CCF7259687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3C9226-5EC8-460B-82D7-72AA994DF95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A90A9D-33DF-408E-BF4C-F82588935C96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6AA15AE-DAFE-4E1E-B05F-F57962FD3A2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CAE6E3-39B4-4A16-97BC-9C376B9B7EA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DB1F97-BFF9-46CC-8EB4-BB63B98F13C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7141D5-A57C-43F5-A655-5BA2D0D2AFF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close up of a desert&#10;&#10;Description generated with very high confidence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871" y="969490"/>
            <a:ext cx="6738873" cy="50541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1110" y="639097"/>
            <a:ext cx="3401961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Cheatgrass Rangeland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BD5965-341C-4645-AAF4-635FC1667246}"/>
              </a:ext>
            </a:extLst>
          </p:cNvPr>
          <p:cNvSpPr txBox="1"/>
          <p:nvPr/>
        </p:nvSpPr>
        <p:spPr>
          <a:xfrm>
            <a:off x="533400" y="5762036"/>
            <a:ext cx="3124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B. Perryman</a:t>
            </a:r>
          </a:p>
        </p:txBody>
      </p:sp>
    </p:spTree>
    <p:extLst>
      <p:ext uri="{BB962C8B-B14F-4D97-AF65-F5344CB8AC3E}">
        <p14:creationId xmlns:p14="http://schemas.microsoft.com/office/powerpoint/2010/main" val="104404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32"/>
    </mc:Choice>
    <mc:Fallback xmlns="">
      <p:transition spd="slow" advTm="3153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8FFEA1-1B69-4F42-B552-0CCF7259687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3C9226-5EC8-460B-82D7-72AA994DF95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A90A9D-33DF-408E-BF4C-F82588935C96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6AA15AE-DAFE-4E1E-B05F-F57962FD3A2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CAE6E3-39B4-4A16-97BC-9C376B9B7EA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DB1F97-BFF9-46CC-8EB4-BB63B98F13C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7141D5-A57C-43F5-A655-5BA2D0D2AFF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P1010055.JPG">
            <a:extLst>
              <a:ext uri="{FF2B5EF4-FFF2-40B4-BE49-F238E27FC236}">
                <a16:creationId xmlns:a16="http://schemas.microsoft.com/office/drawing/2014/main" id="{EA45A22B-A784-42D6-81B7-17EB3AD1C70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115" y="847576"/>
            <a:ext cx="6738874" cy="50541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2295EC-A12E-4B8F-950E-5E6419514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7"/>
            <a:ext cx="3401961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Winter Grazing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4D7510-01C7-42C6-A62D-3AAA05D07A13}"/>
              </a:ext>
            </a:extLst>
          </p:cNvPr>
          <p:cNvSpPr txBox="1"/>
          <p:nvPr/>
        </p:nvSpPr>
        <p:spPr>
          <a:xfrm>
            <a:off x="730115" y="5658410"/>
            <a:ext cx="3124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B. Perryman</a:t>
            </a:r>
          </a:p>
        </p:txBody>
      </p:sp>
    </p:spTree>
    <p:extLst>
      <p:ext uri="{BB962C8B-B14F-4D97-AF65-F5344CB8AC3E}">
        <p14:creationId xmlns:p14="http://schemas.microsoft.com/office/powerpoint/2010/main" val="64067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70"/>
    </mc:Choice>
    <mc:Fallback xmlns="">
      <p:transition spd="slow" advTm="1057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AC1DFD-8685-449D-8184-1D7C5B99F7CD}"/>
              </a:ext>
            </a:extLst>
          </p:cNvPr>
          <p:cNvSpPr txBox="1"/>
          <p:nvPr/>
        </p:nvSpPr>
        <p:spPr>
          <a:xfrm>
            <a:off x="1600200" y="6520934"/>
            <a:ext cx="31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B. Perryman</a:t>
            </a:r>
          </a:p>
        </p:txBody>
      </p:sp>
    </p:spTree>
    <p:extLst>
      <p:ext uri="{BB962C8B-B14F-4D97-AF65-F5344CB8AC3E}">
        <p14:creationId xmlns:p14="http://schemas.microsoft.com/office/powerpoint/2010/main" val="176100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12"/>
    </mc:Choice>
    <mc:Fallback xmlns="">
      <p:transition spd="slow" advTm="13412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1F4388-AAEF-40A3-AB1A-21E4C9808B79}"/>
              </a:ext>
            </a:extLst>
          </p:cNvPr>
          <p:cNvSpPr txBox="1"/>
          <p:nvPr/>
        </p:nvSpPr>
        <p:spPr>
          <a:xfrm>
            <a:off x="1524000" y="6488668"/>
            <a:ext cx="31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B. Perryman</a:t>
            </a:r>
          </a:p>
        </p:txBody>
      </p:sp>
    </p:spTree>
    <p:extLst>
      <p:ext uri="{BB962C8B-B14F-4D97-AF65-F5344CB8AC3E}">
        <p14:creationId xmlns:p14="http://schemas.microsoft.com/office/powerpoint/2010/main" val="258869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15"/>
    </mc:Choice>
    <mc:Fallback xmlns="">
      <p:transition spd="slow" advTm="2001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8725" y="-293688"/>
            <a:ext cx="9820275" cy="753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21899D-92F4-47A2-AD7E-F4AC68A39654}"/>
              </a:ext>
            </a:extLst>
          </p:cNvPr>
          <p:cNvSpPr txBox="1"/>
          <p:nvPr/>
        </p:nvSpPr>
        <p:spPr>
          <a:xfrm>
            <a:off x="1524000" y="6517640"/>
            <a:ext cx="3124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B. Perryman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880842-C5B2-41E8-A20E-7B91B96E74C2}"/>
              </a:ext>
            </a:extLst>
          </p:cNvPr>
          <p:cNvSpPr txBox="1"/>
          <p:nvPr/>
        </p:nvSpPr>
        <p:spPr>
          <a:xfrm>
            <a:off x="7391400" y="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October 2012</a:t>
            </a:r>
          </a:p>
        </p:txBody>
      </p:sp>
    </p:spTree>
    <p:extLst>
      <p:ext uri="{BB962C8B-B14F-4D97-AF65-F5344CB8AC3E}">
        <p14:creationId xmlns:p14="http://schemas.microsoft.com/office/powerpoint/2010/main" val="123761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70"/>
    </mc:Choice>
    <mc:Fallback xmlns="">
      <p:transition spd="slow" advTm="1787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39000" y="3810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April 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61C8AB-55E0-4AEC-AABD-EE7019B725D6}"/>
              </a:ext>
            </a:extLst>
          </p:cNvPr>
          <p:cNvSpPr txBox="1"/>
          <p:nvPr/>
        </p:nvSpPr>
        <p:spPr>
          <a:xfrm>
            <a:off x="1524000" y="6594802"/>
            <a:ext cx="3124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B. Perryman</a:t>
            </a:r>
          </a:p>
        </p:txBody>
      </p:sp>
    </p:spTree>
    <p:extLst>
      <p:ext uri="{BB962C8B-B14F-4D97-AF65-F5344CB8AC3E}">
        <p14:creationId xmlns:p14="http://schemas.microsoft.com/office/powerpoint/2010/main" val="89503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41"/>
    </mc:Choice>
    <mc:Fallback xmlns="">
      <p:transition spd="slow" advTm="1614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1219200" y="557091"/>
            <a:ext cx="9144000" cy="1143000"/>
          </a:xfrm>
        </p:spPr>
        <p:txBody>
          <a:bodyPr/>
          <a:lstStyle/>
          <a:p>
            <a:r>
              <a:rPr lang="en-US" altLang="en-US" dirty="0"/>
              <a:t>Fall/Winter Grazing - Cheatgrass</a:t>
            </a:r>
          </a:p>
        </p:txBody>
      </p:sp>
      <p:sp>
        <p:nvSpPr>
          <p:cNvPr id="44037" name="TextBox 13"/>
          <p:cNvSpPr txBox="1">
            <a:spLocks noChangeArrowheads="1"/>
          </p:cNvSpPr>
          <p:nvPr/>
        </p:nvSpPr>
        <p:spPr bwMode="auto">
          <a:xfrm>
            <a:off x="5539409" y="6347994"/>
            <a:ext cx="64470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14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Schmelzer</a:t>
            </a:r>
            <a:r>
              <a:rPr lang="en-US" altLang="en-US" sz="14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 et al. 2014.  Case study; Reducing </a:t>
            </a:r>
            <a:r>
              <a:rPr lang="en-US" altLang="en-US" sz="14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cheatgrss</a:t>
            </a:r>
            <a:r>
              <a:rPr lang="en-US" altLang="en-US" sz="14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 (</a:t>
            </a:r>
            <a:r>
              <a:rPr lang="en-US" altLang="en-US" sz="1400" i="1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Bromus</a:t>
            </a:r>
            <a:r>
              <a:rPr lang="en-US" altLang="en-US" sz="1400" i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400" i="1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techtorum</a:t>
            </a:r>
            <a:r>
              <a:rPr lang="en-US" altLang="en-US" sz="1400" i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4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L.) fuel loads using fall cattle grazing. The Professional Animal Scientist 30 (2014):270-278.</a:t>
            </a:r>
          </a:p>
        </p:txBody>
      </p:sp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8089256"/>
              </p:ext>
            </p:extLst>
          </p:nvPr>
        </p:nvGraphicFramePr>
        <p:xfrm>
          <a:off x="2590800" y="1905000"/>
          <a:ext cx="7286625" cy="4418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4161183" y="4326332"/>
            <a:ext cx="609600" cy="649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5539409" y="3676474"/>
            <a:ext cx="6947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7089913" y="2417518"/>
            <a:ext cx="463826" cy="25581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8600662" y="4219813"/>
            <a:ext cx="702365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5427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084"/>
    </mc:Choice>
    <mc:Fallback xmlns="">
      <p:transition spd="slow" advTm="720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B3FAF-5459-4A0F-82C2-78E5B0A09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Winter Grazing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7C8D58-0C93-4030-99A8-8793C62455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941871"/>
            <a:ext cx="6629400" cy="49742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1897BF-15FA-429D-AE0C-CFD44D67CEA6}"/>
              </a:ext>
            </a:extLst>
          </p:cNvPr>
          <p:cNvSpPr txBox="1"/>
          <p:nvPr/>
        </p:nvSpPr>
        <p:spPr>
          <a:xfrm>
            <a:off x="1295400" y="2362200"/>
            <a:ext cx="27432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Reduces mulch/litter on soil surface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Making site unhospitable for cheatgrass establishment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967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677"/>
    </mc:Choice>
    <mc:Fallback xmlns="">
      <p:transition spd="slow" advTm="746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363F9F-D741-44F0-A5B4-CECCB84E2911}"/>
              </a:ext>
            </a:extLst>
          </p:cNvPr>
          <p:cNvSpPr/>
          <p:nvPr/>
        </p:nvSpPr>
        <p:spPr>
          <a:xfrm>
            <a:off x="1066800" y="575620"/>
            <a:ext cx="10129596" cy="4529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0"/>
          <p:cNvGrpSpPr/>
          <p:nvPr/>
        </p:nvGrpSpPr>
        <p:grpSpPr>
          <a:xfrm>
            <a:off x="1600200" y="330200"/>
            <a:ext cx="8801101" cy="5994400"/>
            <a:chOff x="304801" y="664828"/>
            <a:chExt cx="8381999" cy="5583572"/>
          </a:xfrm>
        </p:grpSpPr>
        <p:sp>
          <p:nvSpPr>
            <p:cNvPr id="30" name="Rectangle 29"/>
            <p:cNvSpPr/>
            <p:nvPr/>
          </p:nvSpPr>
          <p:spPr>
            <a:xfrm>
              <a:off x="1600200" y="838200"/>
              <a:ext cx="1447800" cy="5029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54" name="Text Box 3"/>
            <p:cNvSpPr txBox="1">
              <a:spLocks noChangeArrowheads="1"/>
            </p:cNvSpPr>
            <p:nvPr/>
          </p:nvSpPr>
          <p:spPr bwMode="auto">
            <a:xfrm>
              <a:off x="1620845" y="5909846"/>
              <a:ext cx="706595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54075"/>
              <a:r>
                <a:rPr lang="en-US" sz="1600" b="1" dirty="0">
                  <a:latin typeface="Arial" charset="0"/>
                </a:rPr>
                <a:t>No Grazing 	Early Spring	Peak Season	Dormant Season</a:t>
              </a:r>
            </a:p>
          </p:txBody>
        </p:sp>
        <p:sp>
          <p:nvSpPr>
            <p:cNvPr id="2055" name="Text Box 5"/>
            <p:cNvSpPr txBox="1">
              <a:spLocks noChangeArrowheads="1"/>
            </p:cNvSpPr>
            <p:nvPr/>
          </p:nvSpPr>
          <p:spPr bwMode="auto">
            <a:xfrm>
              <a:off x="304801" y="5726488"/>
              <a:ext cx="12192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Arial" charset="0"/>
                </a:rPr>
                <a:t>Low</a:t>
              </a:r>
            </a:p>
          </p:txBody>
        </p:sp>
        <p:sp>
          <p:nvSpPr>
            <p:cNvPr id="2056" name="Text Box 5"/>
            <p:cNvSpPr txBox="1">
              <a:spLocks noChangeArrowheads="1"/>
            </p:cNvSpPr>
            <p:nvPr/>
          </p:nvSpPr>
          <p:spPr bwMode="auto">
            <a:xfrm>
              <a:off x="382214" y="664828"/>
              <a:ext cx="114178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Arial" charset="0"/>
                </a:rPr>
                <a:t>High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rot="5400000">
              <a:off x="-927063" y="3365462"/>
              <a:ext cx="4621516" cy="24191"/>
            </a:xfrm>
            <a:prstGeom prst="straightConnector1">
              <a:avLst/>
            </a:prstGeom>
            <a:ln w="28575"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60" name="Text Box 5"/>
            <p:cNvSpPr txBox="1">
              <a:spLocks noChangeArrowheads="1"/>
            </p:cNvSpPr>
            <p:nvPr/>
          </p:nvSpPr>
          <p:spPr bwMode="auto">
            <a:xfrm rot="16200000">
              <a:off x="-84501" y="2980101"/>
              <a:ext cx="2494152" cy="343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>
                  <a:latin typeface="Arial" charset="0"/>
                </a:rPr>
                <a:t>Cheatgrass Cover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600200" y="838200"/>
              <a:ext cx="6858000" cy="50292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>
              <a:stCxn id="22" idx="1"/>
              <a:endCxn id="22" idx="3"/>
            </p:cNvCxnSpPr>
            <p:nvPr/>
          </p:nvCxnSpPr>
          <p:spPr>
            <a:xfrm rot="10800000" flipH="1">
              <a:off x="1600200" y="3352800"/>
              <a:ext cx="6858000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>
              <a:off x="2248694" y="3313906"/>
              <a:ext cx="4953000" cy="1588"/>
            </a:xfrm>
            <a:prstGeom prst="line">
              <a:avLst/>
            </a:prstGeom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4229894" y="3390106"/>
              <a:ext cx="4953000" cy="1588"/>
            </a:xfrm>
            <a:prstGeom prst="line">
              <a:avLst/>
            </a:prstGeom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1562100" y="3331828"/>
              <a:ext cx="16002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In the absence of livestock grazing, cheatgrass will  likely increase to its ecological potential for the site.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 rot="20293566">
              <a:off x="2907303" y="1301948"/>
              <a:ext cx="203477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Early spring grazing can suppress cheatgrass and promote perennial grasses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rot="20293566">
              <a:off x="4443653" y="4093535"/>
              <a:ext cx="236245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If grazing occurs as perennial grasses begin to flower, cheatgrass will likely increase.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667500" y="893428"/>
              <a:ext cx="1839041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Grazing during the dormant season does not affect cover of perennial grass but can reduce fuel loads and density of cheatgrass. </a:t>
              </a:r>
            </a:p>
          </p:txBody>
        </p:sp>
      </p:grpSp>
      <p:sp>
        <p:nvSpPr>
          <p:cNvPr id="20" name="Up Arrow 19"/>
          <p:cNvSpPr/>
          <p:nvPr/>
        </p:nvSpPr>
        <p:spPr>
          <a:xfrm>
            <a:off x="3733800" y="1600200"/>
            <a:ext cx="457200" cy="1143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p Arrow 20"/>
          <p:cNvSpPr/>
          <p:nvPr/>
        </p:nvSpPr>
        <p:spPr>
          <a:xfrm flipV="1">
            <a:off x="9093200" y="2908300"/>
            <a:ext cx="457200" cy="1143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Up Arrow 22"/>
          <p:cNvSpPr/>
          <p:nvPr/>
        </p:nvSpPr>
        <p:spPr>
          <a:xfrm>
            <a:off x="7239000" y="1600200"/>
            <a:ext cx="457200" cy="1143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Up Arrow 25"/>
          <p:cNvSpPr/>
          <p:nvPr/>
        </p:nvSpPr>
        <p:spPr>
          <a:xfrm flipV="1">
            <a:off x="5410200" y="2971800"/>
            <a:ext cx="457200" cy="1143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28239"/>
      </p:ext>
    </p:extLst>
  </p:cSld>
  <p:clrMapOvr>
    <a:masterClrMapping/>
  </p:clrMapOvr>
  <p:transition advTm="97044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599" y="457200"/>
            <a:ext cx="4985685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1937395"/>
            <a:ext cx="298132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781800" y="3733800"/>
            <a:ext cx="2887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www.EBIPM.org</a:t>
            </a:r>
          </a:p>
        </p:txBody>
      </p:sp>
    </p:spTree>
    <p:extLst>
      <p:ext uri="{BB962C8B-B14F-4D97-AF65-F5344CB8AC3E}">
        <p14:creationId xmlns:p14="http://schemas.microsoft.com/office/powerpoint/2010/main" val="388658720"/>
      </p:ext>
    </p:extLst>
  </p:cSld>
  <p:clrMapOvr>
    <a:masterClrMapping/>
  </p:clrMapOvr>
  <p:transition advTm="21975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7773F22-BB41-4D73-A92D-B54F6F0D74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9400" y="1864269"/>
            <a:ext cx="5441950" cy="4064666"/>
          </a:xfrm>
          <a:prstGeom prst="rect">
            <a:avLst/>
          </a:prstGeom>
        </p:spPr>
      </p:pic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9107"/>
            <a:ext cx="11049000" cy="145075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400" b="1" dirty="0"/>
              <a:t>Grazing &amp; Annual Grasses </a:t>
            </a:r>
            <a:r>
              <a:rPr lang="en-US" sz="4000" b="1" dirty="0"/>
              <a:t>- </a:t>
            </a:r>
            <a:r>
              <a:rPr lang="en-US" sz="4000" dirty="0"/>
              <a:t>What do we really know?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1BFAEA-B995-48FD-9BED-40F9BB96E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213" y="2275840"/>
            <a:ext cx="5441950" cy="4023360"/>
          </a:xfrm>
        </p:spPr>
        <p:txBody>
          <a:bodyPr/>
          <a:lstStyle/>
          <a:p>
            <a:pPr marL="234950" indent="-2349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Cheatgrass is palatable when young or dormant in winter</a:t>
            </a:r>
          </a:p>
          <a:p>
            <a:pPr marL="234950" indent="-2349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Unpalatable when red</a:t>
            </a:r>
          </a:p>
          <a:p>
            <a:pPr marL="234950" indent="-2349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Grazing can reduce cheatgrass</a:t>
            </a:r>
          </a:p>
          <a:p>
            <a:pPr marL="234950" indent="-2349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Grazing can increase cheatgrass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DC5984-C251-471C-A99B-1B974ABDD752}"/>
              </a:ext>
            </a:extLst>
          </p:cNvPr>
          <p:cNvSpPr txBox="1"/>
          <p:nvPr/>
        </p:nvSpPr>
        <p:spPr>
          <a:xfrm>
            <a:off x="6629400" y="5674313"/>
            <a:ext cx="3124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B. Perryman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6245516"/>
      </p:ext>
    </p:extLst>
  </p:cSld>
  <p:clrMapOvr>
    <a:masterClrMapping/>
  </p:clrMapOvr>
  <p:transition advTm="3906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7280" y="758952"/>
            <a:ext cx="11052366" cy="3566160"/>
          </a:xfrm>
        </p:spPr>
        <p:txBody>
          <a:bodyPr>
            <a:normAutofit/>
          </a:bodyPr>
          <a:lstStyle/>
          <a:p>
            <a:r>
              <a:rPr lang="en-US" dirty="0"/>
              <a:t>Grazing &amp; Annual Grasses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5237208"/>
            <a:ext cx="4682046" cy="108047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79919A1D-8052-4C37-8F81-362EE7AB50CB}"/>
              </a:ext>
            </a:extLst>
          </p:cNvPr>
          <p:cNvGrpSpPr/>
          <p:nvPr/>
        </p:nvGrpSpPr>
        <p:grpSpPr>
          <a:xfrm>
            <a:off x="5897880" y="702932"/>
            <a:ext cx="2172309" cy="2345068"/>
            <a:chOff x="5410200" y="884711"/>
            <a:chExt cx="2172309" cy="2345068"/>
          </a:xfrm>
        </p:grpSpPr>
        <p:pic>
          <p:nvPicPr>
            <p:cNvPr id="26" name="Picture 25" descr="A picture containing building, outdoor, tree, sky&#10;&#10;Description generated with high confidence">
              <a:extLst>
                <a:ext uri="{FF2B5EF4-FFF2-40B4-BE49-F238E27FC236}">
                  <a16:creationId xmlns:a16="http://schemas.microsoft.com/office/drawing/2014/main" id="{0F31BFB0-491E-4949-9C7B-967F87CA71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5323998" y="970913"/>
              <a:ext cx="2344714" cy="217230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62A3E3-0D48-4886-BB56-3BD786798EB6}"/>
                </a:ext>
              </a:extLst>
            </p:cNvPr>
            <p:cNvSpPr txBox="1"/>
            <p:nvPr/>
          </p:nvSpPr>
          <p:spPr>
            <a:xfrm>
              <a:off x="5410200" y="2998947"/>
              <a:ext cx="77136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Josh Corbett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566C8B9-449F-4499-8584-0CDF41DC3851}"/>
              </a:ext>
            </a:extLst>
          </p:cNvPr>
          <p:cNvGrpSpPr/>
          <p:nvPr/>
        </p:nvGrpSpPr>
        <p:grpSpPr>
          <a:xfrm>
            <a:off x="8233000" y="702931"/>
            <a:ext cx="3349400" cy="2315690"/>
            <a:chOff x="7745320" y="884710"/>
            <a:chExt cx="3349400" cy="2315690"/>
          </a:xfrm>
        </p:grpSpPr>
        <p:pic>
          <p:nvPicPr>
            <p:cNvPr id="29" name="Picture 28" descr="A close up of a dry grass field&#10;&#10;Description generated with very high confidence">
              <a:extLst>
                <a:ext uri="{FF2B5EF4-FFF2-40B4-BE49-F238E27FC236}">
                  <a16:creationId xmlns:a16="http://schemas.microsoft.com/office/drawing/2014/main" id="{107F87E3-DE07-4838-B972-4106F07CF8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45320" y="884710"/>
              <a:ext cx="3349400" cy="231569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8F3DDB7-A423-41FF-B5B4-718F64D0CC69}"/>
                </a:ext>
              </a:extLst>
            </p:cNvPr>
            <p:cNvSpPr txBox="1"/>
            <p:nvPr/>
          </p:nvSpPr>
          <p:spPr>
            <a:xfrm>
              <a:off x="7745320" y="2969568"/>
              <a:ext cx="66717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N. Rimbey</a:t>
              </a:r>
            </a:p>
          </p:txBody>
        </p:sp>
      </p:grpSp>
      <p:pic>
        <p:nvPicPr>
          <p:cNvPr id="31" name="Picture 30" descr="A close up of a dry grass field&#10;&#10;Description generated with very high confidence">
            <a:extLst>
              <a:ext uri="{FF2B5EF4-FFF2-40B4-BE49-F238E27FC236}">
                <a16:creationId xmlns:a16="http://schemas.microsoft.com/office/drawing/2014/main" id="{20E9C139-CC68-4510-B9CC-51AC2D05997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4744" y="653258"/>
            <a:ext cx="3124200" cy="237439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E43D63E-4DCF-4783-B160-719F13E402CE}"/>
              </a:ext>
            </a:extLst>
          </p:cNvPr>
          <p:cNvSpPr txBox="1"/>
          <p:nvPr/>
        </p:nvSpPr>
        <p:spPr>
          <a:xfrm>
            <a:off x="2602161" y="2757011"/>
            <a:ext cx="12729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B. Perryman</a:t>
            </a:r>
          </a:p>
        </p:txBody>
      </p:sp>
    </p:spTree>
    <p:extLst>
      <p:ext uri="{BB962C8B-B14F-4D97-AF65-F5344CB8AC3E}">
        <p14:creationId xmlns:p14="http://schemas.microsoft.com/office/powerpoint/2010/main" val="1419164974"/>
      </p:ext>
    </p:extLst>
  </p:cSld>
  <p:clrMapOvr>
    <a:masterClrMapping/>
  </p:clrMapOvr>
  <p:transition advTm="8726"/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3|9.5|1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|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3.6|12.5|17.4"/>
</p:tagLst>
</file>

<file path=ppt/theme/theme1.xml><?xml version="1.0" encoding="utf-8"?>
<a:theme xmlns:a="http://schemas.openxmlformats.org/drawingml/2006/main" name="Retrospect">
  <a:themeElements>
    <a:clrScheme name="Custom 4">
      <a:dk1>
        <a:sysClr val="windowText" lastClr="000000"/>
      </a:dk1>
      <a:lt1>
        <a:srgbClr val="FFFFFF"/>
      </a:lt1>
      <a:dk2>
        <a:srgbClr val="455F51"/>
      </a:dk2>
      <a:lt2>
        <a:srgbClr val="E2DFCC"/>
      </a:lt2>
      <a:accent1>
        <a:srgbClr val="7F7F7F"/>
      </a:accent1>
      <a:accent2>
        <a:srgbClr val="56731D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2854</TotalTime>
  <Words>468</Words>
  <Application>Microsoft Office PowerPoint</Application>
  <PresentationFormat>Widescreen</PresentationFormat>
  <Paragraphs>97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Andy</vt:lpstr>
      <vt:lpstr>Arial</vt:lpstr>
      <vt:lpstr>Calibri</vt:lpstr>
      <vt:lpstr>Calibri Light</vt:lpstr>
      <vt:lpstr>Courier New</vt:lpstr>
      <vt:lpstr>Segoe UI</vt:lpstr>
      <vt:lpstr>Times New Roman</vt:lpstr>
      <vt:lpstr>Wingdings</vt:lpstr>
      <vt:lpstr>Retrospect</vt:lpstr>
      <vt:lpstr>Grazing &amp; Annual Grasses</vt:lpstr>
      <vt:lpstr>Where Grazing Fits In</vt:lpstr>
      <vt:lpstr>Historic Patterns</vt:lpstr>
      <vt:lpstr>Cheatgrass Burning</vt:lpstr>
      <vt:lpstr>Grazing and Annual Grasses</vt:lpstr>
      <vt:lpstr>Grazing and Medusahead</vt:lpstr>
      <vt:lpstr>Grazing and Cheatgrass</vt:lpstr>
      <vt:lpstr>Grazing and Cheatgrass</vt:lpstr>
      <vt:lpstr>Cheatgrass Rangeland</vt:lpstr>
      <vt:lpstr>Winter Grazing</vt:lpstr>
      <vt:lpstr>PowerPoint Presentation</vt:lpstr>
      <vt:lpstr>PowerPoint Presentation</vt:lpstr>
      <vt:lpstr>PowerPoint Presentation</vt:lpstr>
      <vt:lpstr>PowerPoint Presentation</vt:lpstr>
      <vt:lpstr>Fall/Winter Grazing - Cheatgrass</vt:lpstr>
      <vt:lpstr>Winter Grazing</vt:lpstr>
      <vt:lpstr>PowerPoint Presentation</vt:lpstr>
      <vt:lpstr>PowerPoint Presentation</vt:lpstr>
      <vt:lpstr>Grazing &amp; Annual Grasses - What do we really know?</vt:lpstr>
      <vt:lpstr>Grazing &amp; Annual Grasses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Launchbaugh, Karen (klaunchb@uidaho.edu)</cp:lastModifiedBy>
  <cp:revision>211</cp:revision>
  <dcterms:created xsi:type="dcterms:W3CDTF">2007-07-05T17:17:36Z</dcterms:created>
  <dcterms:modified xsi:type="dcterms:W3CDTF">2019-03-16T19:04:51Z</dcterms:modified>
</cp:coreProperties>
</file>