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xml" ContentType="application/vnd.openxmlformats-officedocument.presentationml.tags+xml"/>
  <Override PartName="/ppt/notesSlides/notesSlide25.xml" ContentType="application/vnd.openxmlformats-officedocument.presentationml.notesSlide+xml"/>
  <Override PartName="/ppt/tags/tag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notesMasterIdLst>
    <p:notesMasterId r:id="rId29"/>
  </p:notesMasterIdLst>
  <p:handoutMasterIdLst>
    <p:handoutMasterId r:id="rId30"/>
  </p:handoutMasterIdLst>
  <p:sldIdLst>
    <p:sldId id="303" r:id="rId2"/>
    <p:sldId id="321" r:id="rId3"/>
    <p:sldId id="341" r:id="rId4"/>
    <p:sldId id="342" r:id="rId5"/>
    <p:sldId id="350" r:id="rId6"/>
    <p:sldId id="343" r:id="rId7"/>
    <p:sldId id="345" r:id="rId8"/>
    <p:sldId id="346" r:id="rId9"/>
    <p:sldId id="322" r:id="rId10"/>
    <p:sldId id="327" r:id="rId11"/>
    <p:sldId id="328" r:id="rId12"/>
    <p:sldId id="347" r:id="rId13"/>
    <p:sldId id="323" r:id="rId14"/>
    <p:sldId id="325" r:id="rId15"/>
    <p:sldId id="348" r:id="rId16"/>
    <p:sldId id="330" r:id="rId17"/>
    <p:sldId id="331" r:id="rId18"/>
    <p:sldId id="332" r:id="rId19"/>
    <p:sldId id="333" r:id="rId20"/>
    <p:sldId id="334" r:id="rId21"/>
    <p:sldId id="335" r:id="rId22"/>
    <p:sldId id="336" r:id="rId23"/>
    <p:sldId id="337" r:id="rId24"/>
    <p:sldId id="338" r:id="rId25"/>
    <p:sldId id="339" r:id="rId26"/>
    <p:sldId id="340" r:id="rId27"/>
    <p:sldId id="349" r:id="rId28"/>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0000"/>
    <a:srgbClr val="CC6600"/>
    <a:srgbClr val="008000"/>
    <a:srgbClr val="FFFFFF"/>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4072" autoAdjust="0"/>
    <p:restoredTop sz="93638" autoAdjust="0"/>
  </p:normalViewPr>
  <p:slideViewPr>
    <p:cSldViewPr>
      <p:cViewPr varScale="1">
        <p:scale>
          <a:sx n="61" d="100"/>
          <a:sy n="61" d="100"/>
        </p:scale>
        <p:origin x="1260" y="39"/>
      </p:cViewPr>
      <p:guideLst>
        <p:guide orient="horz" pos="2160"/>
        <p:guide pos="3840"/>
      </p:guideLst>
    </p:cSldViewPr>
  </p:slideViewPr>
  <p:outlineViewPr>
    <p:cViewPr>
      <p:scale>
        <a:sx n="33" d="100"/>
        <a:sy n="33" d="100"/>
      </p:scale>
      <p:origin x="0" y="2772"/>
    </p:cViewPr>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3/16/2019</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a:p>
        </p:txBody>
      </p:sp>
      <p:sp>
        <p:nvSpPr>
          <p:cNvPr id="76804" name="Slide Number Placeholder 3"/>
          <p:cNvSpPr>
            <a:spLocks noGrp="1"/>
          </p:cNvSpPr>
          <p:nvPr>
            <p:ph type="sldNum" sz="quarter" idx="5"/>
          </p:nvPr>
        </p:nvSpPr>
        <p:spPr>
          <a:noFill/>
        </p:spPr>
        <p:txBody>
          <a:bodyPr/>
          <a:lstStyle/>
          <a:p>
            <a:fld id="{03AE17DA-DE48-4EBA-B391-77FA625010DA}" type="slidenum">
              <a:rPr lang="en-US" smtClean="0"/>
              <a:pPr/>
              <a:t>2</a:t>
            </a:fld>
            <a:endParaRPr lang="en-US"/>
          </a:p>
        </p:txBody>
      </p:sp>
    </p:spTree>
    <p:extLst>
      <p:ext uri="{BB962C8B-B14F-4D97-AF65-F5344CB8AC3E}">
        <p14:creationId xmlns:p14="http://schemas.microsoft.com/office/powerpoint/2010/main" val="2260328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spcBef>
                <a:spcPct val="0"/>
              </a:spcBef>
            </a:pPr>
            <a:endParaRPr lang="en-US"/>
          </a:p>
        </p:txBody>
      </p:sp>
      <p:sp>
        <p:nvSpPr>
          <p:cNvPr id="66564" name="Slide Number Placeholder 3"/>
          <p:cNvSpPr>
            <a:spLocks noGrp="1"/>
          </p:cNvSpPr>
          <p:nvPr>
            <p:ph type="sldNum" sz="quarter" idx="5"/>
          </p:nvPr>
        </p:nvSpPr>
        <p:spPr>
          <a:noFill/>
        </p:spPr>
        <p:txBody>
          <a:bodyPr/>
          <a:lstStyle/>
          <a:p>
            <a:fld id="{63E38F69-B13B-4E34-B2B6-2C490DE7AEAD}" type="slidenum">
              <a:rPr lang="en-US" smtClean="0"/>
              <a:pPr/>
              <a:t>3</a:t>
            </a:fld>
            <a:endParaRPr lang="en-US"/>
          </a:p>
        </p:txBody>
      </p:sp>
    </p:spTree>
    <p:extLst>
      <p:ext uri="{BB962C8B-B14F-4D97-AF65-F5344CB8AC3E}">
        <p14:creationId xmlns:p14="http://schemas.microsoft.com/office/powerpoint/2010/main" val="575435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spcBef>
                <a:spcPct val="0"/>
              </a:spcBef>
            </a:pPr>
            <a:r>
              <a:rPr lang="en-US" dirty="0"/>
              <a:t>Davies, K. W., Svejcar, T. J., &amp; Bates, J. D. (2009). Interaction of historical and </a:t>
            </a:r>
            <a:r>
              <a:rPr lang="en-US" dirty="0" err="1"/>
              <a:t>nonhistorical</a:t>
            </a:r>
            <a:r>
              <a:rPr lang="en-US" dirty="0"/>
              <a:t> disturbances maintains native plant communities. </a:t>
            </a:r>
            <a:r>
              <a:rPr lang="en-US" i="1" dirty="0"/>
              <a:t>Ecological Applications</a:t>
            </a:r>
            <a:r>
              <a:rPr lang="en-US" dirty="0"/>
              <a:t>, </a:t>
            </a:r>
            <a:r>
              <a:rPr lang="en-US" i="1" dirty="0"/>
              <a:t>19</a:t>
            </a:r>
            <a:r>
              <a:rPr lang="en-US" dirty="0"/>
              <a:t>(6), 1536-1545.</a:t>
            </a:r>
          </a:p>
        </p:txBody>
      </p:sp>
      <p:sp>
        <p:nvSpPr>
          <p:cNvPr id="72708" name="Slide Number Placeholder 3"/>
          <p:cNvSpPr>
            <a:spLocks noGrp="1"/>
          </p:cNvSpPr>
          <p:nvPr>
            <p:ph type="sldNum" sz="quarter" idx="5"/>
          </p:nvPr>
        </p:nvSpPr>
        <p:spPr>
          <a:noFill/>
        </p:spPr>
        <p:txBody>
          <a:bodyPr/>
          <a:lstStyle/>
          <a:p>
            <a:fld id="{7D49889C-5968-48AB-8DBF-2C336351FE1E}" type="slidenum">
              <a:rPr lang="en-US" smtClean="0"/>
              <a:pPr/>
              <a:t>4</a:t>
            </a:fld>
            <a:endParaRPr lang="en-US"/>
          </a:p>
        </p:txBody>
      </p:sp>
    </p:spTree>
    <p:extLst>
      <p:ext uri="{BB962C8B-B14F-4D97-AF65-F5344CB8AC3E}">
        <p14:creationId xmlns:p14="http://schemas.microsoft.com/office/powerpoint/2010/main" val="1279884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Davies, K. W., Svejcar, T. J., &amp; Bates, J. D. (2009). Interaction of historical and </a:t>
            </a:r>
            <a:r>
              <a:rPr lang="en-US" dirty="0" err="1"/>
              <a:t>nonhistorical</a:t>
            </a:r>
            <a:r>
              <a:rPr lang="en-US" dirty="0"/>
              <a:t> disturbances maintains native plant communities. </a:t>
            </a:r>
            <a:r>
              <a:rPr lang="en-US" i="1" dirty="0"/>
              <a:t>Ecological Applications</a:t>
            </a:r>
            <a:r>
              <a:rPr lang="en-US" dirty="0"/>
              <a:t>, </a:t>
            </a:r>
            <a:r>
              <a:rPr lang="en-US" i="1" dirty="0"/>
              <a:t>19</a:t>
            </a:r>
            <a:r>
              <a:rPr lang="en-US" dirty="0"/>
              <a:t>(6), 1536-1545.</a:t>
            </a:r>
          </a:p>
          <a:p>
            <a:endParaRPr lang="en-US" dirty="0"/>
          </a:p>
        </p:txBody>
      </p:sp>
      <p:sp>
        <p:nvSpPr>
          <p:cNvPr id="68612" name="Slide Number Placeholder 3"/>
          <p:cNvSpPr>
            <a:spLocks noGrp="1"/>
          </p:cNvSpPr>
          <p:nvPr>
            <p:ph type="sldNum" sz="quarter" idx="5"/>
          </p:nvPr>
        </p:nvSpPr>
        <p:spPr>
          <a:noFill/>
        </p:spPr>
        <p:txBody>
          <a:bodyPr/>
          <a:lstStyle/>
          <a:p>
            <a:fld id="{3C0D5F75-CAE8-4112-B892-AEADFC59BBC4}" type="slidenum">
              <a:rPr lang="en-US" smtClean="0"/>
              <a:pPr/>
              <a:t>5</a:t>
            </a:fld>
            <a:endParaRPr lang="en-US"/>
          </a:p>
        </p:txBody>
      </p:sp>
    </p:spTree>
    <p:extLst>
      <p:ext uri="{BB962C8B-B14F-4D97-AF65-F5344CB8AC3E}">
        <p14:creationId xmlns:p14="http://schemas.microsoft.com/office/powerpoint/2010/main" val="2391544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Davies, K. W., Svejcar, T. J., &amp; Bates, J. D. (2009). Interaction of historical and </a:t>
            </a:r>
            <a:r>
              <a:rPr lang="en-US" dirty="0" err="1"/>
              <a:t>nonhistorical</a:t>
            </a:r>
            <a:r>
              <a:rPr lang="en-US" dirty="0"/>
              <a:t> disturbances maintains native plant communities. </a:t>
            </a:r>
            <a:r>
              <a:rPr lang="en-US" i="1" dirty="0"/>
              <a:t>Ecological Applications</a:t>
            </a:r>
            <a:r>
              <a:rPr lang="en-US" dirty="0"/>
              <a:t>, </a:t>
            </a:r>
            <a:r>
              <a:rPr lang="en-US" i="1" dirty="0"/>
              <a:t>19</a:t>
            </a:r>
            <a:r>
              <a:rPr lang="en-US" dirty="0"/>
              <a:t>(6), 1536-1545.</a:t>
            </a:r>
          </a:p>
          <a:p>
            <a:endParaRPr lang="en-US" dirty="0"/>
          </a:p>
        </p:txBody>
      </p:sp>
      <p:sp>
        <p:nvSpPr>
          <p:cNvPr id="68612" name="Slide Number Placeholder 3"/>
          <p:cNvSpPr>
            <a:spLocks noGrp="1"/>
          </p:cNvSpPr>
          <p:nvPr>
            <p:ph type="sldNum" sz="quarter" idx="5"/>
          </p:nvPr>
        </p:nvSpPr>
        <p:spPr>
          <a:noFill/>
        </p:spPr>
        <p:txBody>
          <a:bodyPr/>
          <a:lstStyle/>
          <a:p>
            <a:fld id="{3C0D5F75-CAE8-4112-B892-AEADFC59BBC4}" type="slidenum">
              <a:rPr lang="en-US" smtClean="0"/>
              <a:pPr/>
              <a:t>6</a:t>
            </a:fld>
            <a:endParaRPr lang="en-US"/>
          </a:p>
        </p:txBody>
      </p:sp>
    </p:spTree>
    <p:extLst>
      <p:ext uri="{BB962C8B-B14F-4D97-AF65-F5344CB8AC3E}">
        <p14:creationId xmlns:p14="http://schemas.microsoft.com/office/powerpoint/2010/main" val="3147504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Davies, K. W., Svejcar, T. J., &amp; Bates, J. D. (2009). Interaction of historical and </a:t>
            </a:r>
            <a:r>
              <a:rPr lang="en-US" dirty="0" err="1"/>
              <a:t>nonhistorical</a:t>
            </a:r>
            <a:r>
              <a:rPr lang="en-US" dirty="0"/>
              <a:t> disturbances maintains native plant communities. </a:t>
            </a:r>
            <a:r>
              <a:rPr lang="en-US" i="1" dirty="0"/>
              <a:t>Ecological Applications</a:t>
            </a:r>
            <a:r>
              <a:rPr lang="en-US" dirty="0"/>
              <a:t>, </a:t>
            </a:r>
            <a:r>
              <a:rPr lang="en-US" i="1" dirty="0"/>
              <a:t>19</a:t>
            </a:r>
            <a:r>
              <a:rPr lang="en-US" dirty="0"/>
              <a:t>(6), 1536-1545.</a:t>
            </a:r>
          </a:p>
          <a:p>
            <a:pPr eaLnBrk="1" hangingPunct="1"/>
            <a:endParaRPr lang="en-US" dirty="0"/>
          </a:p>
        </p:txBody>
      </p:sp>
      <p:sp>
        <p:nvSpPr>
          <p:cNvPr id="75780" name="Slide Number Placeholder 3"/>
          <p:cNvSpPr>
            <a:spLocks noGrp="1"/>
          </p:cNvSpPr>
          <p:nvPr>
            <p:ph type="sldNum" sz="quarter" idx="5"/>
          </p:nvPr>
        </p:nvSpPr>
        <p:spPr>
          <a:noFill/>
        </p:spPr>
        <p:txBody>
          <a:bodyPr/>
          <a:lstStyle/>
          <a:p>
            <a:fld id="{52988E84-D1D1-4A75-AC8A-87DCF855D1D4}" type="slidenum">
              <a:rPr lang="en-US" smtClean="0"/>
              <a:pPr/>
              <a:t>7</a:t>
            </a:fld>
            <a:endParaRPr lang="en-US"/>
          </a:p>
        </p:txBody>
      </p:sp>
    </p:spTree>
    <p:extLst>
      <p:ext uri="{BB962C8B-B14F-4D97-AF65-F5344CB8AC3E}">
        <p14:creationId xmlns:p14="http://schemas.microsoft.com/office/powerpoint/2010/main" val="3056553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Davies, K. W., Svejcar, T. J., &amp; Bates, J. D. (2009). Interaction of historical and </a:t>
            </a:r>
            <a:r>
              <a:rPr lang="en-US" dirty="0" err="1"/>
              <a:t>nonhistorical</a:t>
            </a:r>
            <a:r>
              <a:rPr lang="en-US" dirty="0"/>
              <a:t> disturbances maintains native plant communities. </a:t>
            </a:r>
            <a:r>
              <a:rPr lang="en-US" i="1" dirty="0"/>
              <a:t>Ecological Applications</a:t>
            </a:r>
            <a:r>
              <a:rPr lang="en-US" dirty="0"/>
              <a:t>, </a:t>
            </a:r>
            <a:r>
              <a:rPr lang="en-US" i="1" dirty="0"/>
              <a:t>19</a:t>
            </a:r>
            <a:r>
              <a:rPr lang="en-US" dirty="0"/>
              <a:t>(6), 1536-1545.</a:t>
            </a:r>
          </a:p>
          <a:p>
            <a:endParaRPr lang="en-US" dirty="0"/>
          </a:p>
        </p:txBody>
      </p:sp>
      <p:sp>
        <p:nvSpPr>
          <p:cNvPr id="74756" name="Slide Number Placeholder 3"/>
          <p:cNvSpPr>
            <a:spLocks noGrp="1"/>
          </p:cNvSpPr>
          <p:nvPr>
            <p:ph type="sldNum" sz="quarter" idx="5"/>
          </p:nvPr>
        </p:nvSpPr>
        <p:spPr>
          <a:noFill/>
        </p:spPr>
        <p:txBody>
          <a:bodyPr/>
          <a:lstStyle/>
          <a:p>
            <a:fld id="{C7D80C82-0B3F-4B97-A7EC-35666DCD81C2}" type="slidenum">
              <a:rPr lang="en-US" smtClean="0"/>
              <a:pPr/>
              <a:t>8</a:t>
            </a:fld>
            <a:endParaRPr lang="en-US"/>
          </a:p>
        </p:txBody>
      </p:sp>
    </p:spTree>
    <p:extLst>
      <p:ext uri="{BB962C8B-B14F-4D97-AF65-F5344CB8AC3E}">
        <p14:creationId xmlns:p14="http://schemas.microsoft.com/office/powerpoint/2010/main" val="2583920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p>
        </p:txBody>
      </p:sp>
      <p:sp>
        <p:nvSpPr>
          <p:cNvPr id="54276" name="Slide Number Placeholder 3"/>
          <p:cNvSpPr>
            <a:spLocks noGrp="1"/>
          </p:cNvSpPr>
          <p:nvPr>
            <p:ph type="sldNum" sz="quarter" idx="5"/>
          </p:nvPr>
        </p:nvSpPr>
        <p:spPr>
          <a:noFill/>
        </p:spPr>
        <p:txBody>
          <a:bodyPr/>
          <a:lstStyle/>
          <a:p>
            <a:fld id="{F9B937F4-B38D-4FE4-AE82-BA69C73BF769}" type="slidenum">
              <a:rPr lang="en-US" smtClean="0"/>
              <a:pPr/>
              <a:t>9</a:t>
            </a:fld>
            <a:endParaRPr lang="en-US"/>
          </a:p>
        </p:txBody>
      </p:sp>
    </p:spTree>
    <p:extLst>
      <p:ext uri="{BB962C8B-B14F-4D97-AF65-F5344CB8AC3E}">
        <p14:creationId xmlns:p14="http://schemas.microsoft.com/office/powerpoint/2010/main" val="814145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a:p>
        </p:txBody>
      </p:sp>
      <p:sp>
        <p:nvSpPr>
          <p:cNvPr id="58372" name="Slide Number Placeholder 3"/>
          <p:cNvSpPr>
            <a:spLocks noGrp="1"/>
          </p:cNvSpPr>
          <p:nvPr>
            <p:ph type="sldNum" sz="quarter" idx="5"/>
          </p:nvPr>
        </p:nvSpPr>
        <p:spPr>
          <a:noFill/>
        </p:spPr>
        <p:txBody>
          <a:bodyPr/>
          <a:lstStyle/>
          <a:p>
            <a:fld id="{38DD9F94-D1CE-4572-9C02-BC189CA7C2CA}" type="slidenum">
              <a:rPr lang="en-US" smtClean="0"/>
              <a:pPr/>
              <a:t>10</a:t>
            </a:fld>
            <a:endParaRPr lang="en-US"/>
          </a:p>
        </p:txBody>
      </p:sp>
    </p:spTree>
    <p:extLst>
      <p:ext uri="{BB962C8B-B14F-4D97-AF65-F5344CB8AC3E}">
        <p14:creationId xmlns:p14="http://schemas.microsoft.com/office/powerpoint/2010/main" val="1451396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a:p>
        </p:txBody>
      </p:sp>
      <p:sp>
        <p:nvSpPr>
          <p:cNvPr id="59396" name="Slide Number Placeholder 3"/>
          <p:cNvSpPr>
            <a:spLocks noGrp="1"/>
          </p:cNvSpPr>
          <p:nvPr>
            <p:ph type="sldNum" sz="quarter" idx="5"/>
          </p:nvPr>
        </p:nvSpPr>
        <p:spPr>
          <a:noFill/>
        </p:spPr>
        <p:txBody>
          <a:bodyPr/>
          <a:lstStyle/>
          <a:p>
            <a:fld id="{45802C79-51EA-426B-9124-C0177B7E1569}" type="slidenum">
              <a:rPr lang="en-US" smtClean="0"/>
              <a:pPr/>
              <a:t>11</a:t>
            </a:fld>
            <a:endParaRPr lang="en-US"/>
          </a:p>
        </p:txBody>
      </p:sp>
    </p:spTree>
    <p:extLst>
      <p:ext uri="{BB962C8B-B14F-4D97-AF65-F5344CB8AC3E}">
        <p14:creationId xmlns:p14="http://schemas.microsoft.com/office/powerpoint/2010/main" val="1059581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a:p>
        </p:txBody>
      </p:sp>
      <p:sp>
        <p:nvSpPr>
          <p:cNvPr id="59396" name="Slide Number Placeholder 3"/>
          <p:cNvSpPr>
            <a:spLocks noGrp="1"/>
          </p:cNvSpPr>
          <p:nvPr>
            <p:ph type="sldNum" sz="quarter" idx="5"/>
          </p:nvPr>
        </p:nvSpPr>
        <p:spPr>
          <a:noFill/>
        </p:spPr>
        <p:txBody>
          <a:bodyPr/>
          <a:lstStyle/>
          <a:p>
            <a:fld id="{45802C79-51EA-426B-9124-C0177B7E1569}" type="slidenum">
              <a:rPr lang="en-US" smtClean="0"/>
              <a:pPr/>
              <a:t>12</a:t>
            </a:fld>
            <a:endParaRPr lang="en-US"/>
          </a:p>
        </p:txBody>
      </p:sp>
    </p:spTree>
    <p:extLst>
      <p:ext uri="{BB962C8B-B14F-4D97-AF65-F5344CB8AC3E}">
        <p14:creationId xmlns:p14="http://schemas.microsoft.com/office/powerpoint/2010/main" val="346786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a:p>
        </p:txBody>
      </p:sp>
      <p:sp>
        <p:nvSpPr>
          <p:cNvPr id="55300" name="Slide Number Placeholder 3"/>
          <p:cNvSpPr>
            <a:spLocks noGrp="1"/>
          </p:cNvSpPr>
          <p:nvPr>
            <p:ph type="sldNum" sz="quarter" idx="5"/>
          </p:nvPr>
        </p:nvSpPr>
        <p:spPr>
          <a:noFill/>
        </p:spPr>
        <p:txBody>
          <a:bodyPr/>
          <a:lstStyle/>
          <a:p>
            <a:fld id="{E68D2AF6-BA18-4A6B-8502-BDE4FECDF973}" type="slidenum">
              <a:rPr lang="en-US" smtClean="0"/>
              <a:pPr/>
              <a:t>13</a:t>
            </a:fld>
            <a:endParaRPr lang="en-US"/>
          </a:p>
        </p:txBody>
      </p:sp>
    </p:spTree>
    <p:extLst>
      <p:ext uri="{BB962C8B-B14F-4D97-AF65-F5344CB8AC3E}">
        <p14:creationId xmlns:p14="http://schemas.microsoft.com/office/powerpoint/2010/main" val="2861967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dirty="0"/>
          </a:p>
        </p:txBody>
      </p:sp>
      <p:sp>
        <p:nvSpPr>
          <p:cNvPr id="56324" name="Slide Number Placeholder 3"/>
          <p:cNvSpPr>
            <a:spLocks noGrp="1"/>
          </p:cNvSpPr>
          <p:nvPr>
            <p:ph type="sldNum" sz="quarter" idx="5"/>
          </p:nvPr>
        </p:nvSpPr>
        <p:spPr>
          <a:noFill/>
        </p:spPr>
        <p:txBody>
          <a:bodyPr/>
          <a:lstStyle/>
          <a:p>
            <a:fld id="{D3D2B39E-F323-4582-A6EA-FB84338B5D91}" type="slidenum">
              <a:rPr lang="en-US" smtClean="0"/>
              <a:pPr/>
              <a:t>14</a:t>
            </a:fld>
            <a:endParaRPr lang="en-US"/>
          </a:p>
        </p:txBody>
      </p:sp>
    </p:spTree>
    <p:extLst>
      <p:ext uri="{BB962C8B-B14F-4D97-AF65-F5344CB8AC3E}">
        <p14:creationId xmlns:p14="http://schemas.microsoft.com/office/powerpoint/2010/main" val="618788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a:p>
        </p:txBody>
      </p:sp>
      <p:sp>
        <p:nvSpPr>
          <p:cNvPr id="56324" name="Slide Number Placeholder 3"/>
          <p:cNvSpPr>
            <a:spLocks noGrp="1"/>
          </p:cNvSpPr>
          <p:nvPr>
            <p:ph type="sldNum" sz="quarter" idx="5"/>
          </p:nvPr>
        </p:nvSpPr>
        <p:spPr>
          <a:noFill/>
        </p:spPr>
        <p:txBody>
          <a:bodyPr/>
          <a:lstStyle/>
          <a:p>
            <a:fld id="{D3D2B39E-F323-4582-A6EA-FB84338B5D91}" type="slidenum">
              <a:rPr lang="en-US" smtClean="0"/>
              <a:pPr/>
              <a:t>15</a:t>
            </a:fld>
            <a:endParaRPr lang="en-US"/>
          </a:p>
        </p:txBody>
      </p:sp>
    </p:spTree>
    <p:extLst>
      <p:ext uri="{BB962C8B-B14F-4D97-AF65-F5344CB8AC3E}">
        <p14:creationId xmlns:p14="http://schemas.microsoft.com/office/powerpoint/2010/main" val="806833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7C92A186-7502-438E-8C17-12A51F09F12A}" type="slidenum">
              <a:rPr lang="en-US" smtClean="0"/>
              <a:pPr/>
              <a:t>16</a:t>
            </a:fld>
            <a:endParaRPr lang="en-US"/>
          </a:p>
        </p:txBody>
      </p:sp>
      <p:sp>
        <p:nvSpPr>
          <p:cNvPr id="77827"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a:fld id="{2E9C638A-72A4-460A-924B-12E64A83D9BB}" type="slidenum">
              <a:rPr lang="en-US" sz="1300"/>
              <a:pPr algn="r"/>
              <a:t>16</a:t>
            </a:fld>
            <a:endParaRPr lang="en-US" sz="1300"/>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noFill/>
          <a:ln/>
        </p:spPr>
        <p:txBody>
          <a:bodyPr/>
          <a:lstStyle/>
          <a:p>
            <a:pPr eaLnBrk="1" hangingPunct="1"/>
            <a:r>
              <a:rPr lang="en-US"/>
              <a:t> Livestock grazing may accelerate sagebrush recovery after fire (Pechanec and Stewart 1944).   Livestock can reduce fine fuels, alter plant community structure, and result in reduced competition from herbaceous species (Miller </a:t>
            </a:r>
            <a:r>
              <a:rPr lang="en-US" i="1"/>
              <a:t>et al. </a:t>
            </a:r>
            <a:r>
              <a:rPr lang="en-US"/>
              <a:t>1999).   An increase in sagebrush cover may provide safe sites for juniper establishment and sapling growth (Miller </a:t>
            </a:r>
            <a:r>
              <a:rPr lang="en-US" i="1"/>
              <a:t>et al. </a:t>
            </a:r>
            <a:r>
              <a:rPr lang="en-US"/>
              <a:t>1999). </a:t>
            </a:r>
          </a:p>
          <a:p>
            <a:pPr eaLnBrk="1" hangingPunct="1"/>
            <a:endParaRPr lang="en-US"/>
          </a:p>
          <a:p>
            <a:pPr eaLnBrk="1" hangingPunct="1"/>
            <a:r>
              <a:rPr lang="en-US"/>
              <a:t>Another study recommended against deferment of grazing in areas where cheatgrass dominated before a fire because perennial grass recovery is not feasible and the area may be unsuitable for seeding (Young </a:t>
            </a:r>
            <a:r>
              <a:rPr lang="en-US" i="1"/>
              <a:t>et al. </a:t>
            </a:r>
            <a:r>
              <a:rPr lang="en-US"/>
              <a:t>1987).  When restoration is desired, re-seeding or passive re-invasion and increase of native plants, followed by decades of rest or reduced livestock grazing and favorable precipitation may be required (Anderson and Inouye 2001). </a:t>
            </a:r>
          </a:p>
          <a:p>
            <a:pPr eaLnBrk="1" hangingPunct="1"/>
            <a:endParaRPr lang="en-US"/>
          </a:p>
          <a:p>
            <a:pPr eaLnBrk="1" hangingPunct="1"/>
            <a:r>
              <a:rPr lang="en-US"/>
              <a:t> It is widely accepted that perennial grass seeds require a layer of soil as coverage to successfully germinate and establish, contrary to the competitive cheatgrass species (Hormay 1961).  Thus, grazing may be beneficial post-fire in promoting better soil coverage on seeded rangelands, particularly if the perennial plants were of good vigor before the fire.</a:t>
            </a:r>
          </a:p>
        </p:txBody>
      </p:sp>
    </p:spTree>
    <p:extLst>
      <p:ext uri="{BB962C8B-B14F-4D97-AF65-F5344CB8AC3E}">
        <p14:creationId xmlns:p14="http://schemas.microsoft.com/office/powerpoint/2010/main" val="1138779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a:p>
        </p:txBody>
      </p:sp>
      <p:sp>
        <p:nvSpPr>
          <p:cNvPr id="80900" name="Slide Number Placeholder 3"/>
          <p:cNvSpPr>
            <a:spLocks noGrp="1"/>
          </p:cNvSpPr>
          <p:nvPr>
            <p:ph type="sldNum" sz="quarter" idx="5"/>
          </p:nvPr>
        </p:nvSpPr>
        <p:spPr>
          <a:noFill/>
        </p:spPr>
        <p:txBody>
          <a:bodyPr/>
          <a:lstStyle/>
          <a:p>
            <a:fld id="{3117E51C-CC34-4E22-A6C2-6C10F8006DBC}" type="slidenum">
              <a:rPr lang="en-US" smtClean="0"/>
              <a:pPr/>
              <a:t>17</a:t>
            </a:fld>
            <a:endParaRPr lang="en-US"/>
          </a:p>
        </p:txBody>
      </p:sp>
    </p:spTree>
    <p:extLst>
      <p:ext uri="{BB962C8B-B14F-4D97-AF65-F5344CB8AC3E}">
        <p14:creationId xmlns:p14="http://schemas.microsoft.com/office/powerpoint/2010/main" val="2890894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dirty="0"/>
          </a:p>
        </p:txBody>
      </p:sp>
      <p:sp>
        <p:nvSpPr>
          <p:cNvPr id="81924" name="Slide Number Placeholder 3"/>
          <p:cNvSpPr>
            <a:spLocks noGrp="1"/>
          </p:cNvSpPr>
          <p:nvPr>
            <p:ph type="sldNum" sz="quarter" idx="5"/>
          </p:nvPr>
        </p:nvSpPr>
        <p:spPr>
          <a:noFill/>
        </p:spPr>
        <p:txBody>
          <a:bodyPr/>
          <a:lstStyle/>
          <a:p>
            <a:fld id="{C5B55109-6E46-4B5C-AB9F-F75838B75C20}" type="slidenum">
              <a:rPr lang="en-US" smtClean="0"/>
              <a:pPr/>
              <a:t>18</a:t>
            </a:fld>
            <a:endParaRPr lang="en-US"/>
          </a:p>
        </p:txBody>
      </p:sp>
    </p:spTree>
    <p:extLst>
      <p:ext uri="{BB962C8B-B14F-4D97-AF65-F5344CB8AC3E}">
        <p14:creationId xmlns:p14="http://schemas.microsoft.com/office/powerpoint/2010/main" val="3917306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a:p>
        </p:txBody>
      </p:sp>
      <p:sp>
        <p:nvSpPr>
          <p:cNvPr id="82948" name="Slide Number Placeholder 3"/>
          <p:cNvSpPr>
            <a:spLocks noGrp="1"/>
          </p:cNvSpPr>
          <p:nvPr>
            <p:ph type="sldNum" sz="quarter" idx="5"/>
          </p:nvPr>
        </p:nvSpPr>
        <p:spPr>
          <a:noFill/>
        </p:spPr>
        <p:txBody>
          <a:bodyPr/>
          <a:lstStyle/>
          <a:p>
            <a:fld id="{DF8144BF-76A0-4125-865F-0D0FA718A12A}" type="slidenum">
              <a:rPr lang="en-US" smtClean="0"/>
              <a:pPr/>
              <a:t>19</a:t>
            </a:fld>
            <a:endParaRPr lang="en-US"/>
          </a:p>
        </p:txBody>
      </p:sp>
    </p:spTree>
    <p:extLst>
      <p:ext uri="{BB962C8B-B14F-4D97-AF65-F5344CB8AC3E}">
        <p14:creationId xmlns:p14="http://schemas.microsoft.com/office/powerpoint/2010/main" val="2622773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a:p>
        </p:txBody>
      </p:sp>
      <p:sp>
        <p:nvSpPr>
          <p:cNvPr id="83972" name="Slide Number Placeholder 3"/>
          <p:cNvSpPr>
            <a:spLocks noGrp="1"/>
          </p:cNvSpPr>
          <p:nvPr>
            <p:ph type="sldNum" sz="quarter" idx="5"/>
          </p:nvPr>
        </p:nvSpPr>
        <p:spPr>
          <a:noFill/>
        </p:spPr>
        <p:txBody>
          <a:bodyPr/>
          <a:lstStyle/>
          <a:p>
            <a:fld id="{43B7BF45-1EE3-4BC3-9B68-B50AA955905E}" type="slidenum">
              <a:rPr lang="en-US" smtClean="0"/>
              <a:pPr/>
              <a:t>20</a:t>
            </a:fld>
            <a:endParaRPr lang="en-US"/>
          </a:p>
        </p:txBody>
      </p:sp>
    </p:spTree>
    <p:extLst>
      <p:ext uri="{BB962C8B-B14F-4D97-AF65-F5344CB8AC3E}">
        <p14:creationId xmlns:p14="http://schemas.microsoft.com/office/powerpoint/2010/main" val="800465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p>
        </p:txBody>
      </p:sp>
      <p:sp>
        <p:nvSpPr>
          <p:cNvPr id="84996" name="Slide Number Placeholder 3"/>
          <p:cNvSpPr>
            <a:spLocks noGrp="1"/>
          </p:cNvSpPr>
          <p:nvPr>
            <p:ph type="sldNum" sz="quarter" idx="5"/>
          </p:nvPr>
        </p:nvSpPr>
        <p:spPr>
          <a:noFill/>
        </p:spPr>
        <p:txBody>
          <a:bodyPr/>
          <a:lstStyle/>
          <a:p>
            <a:fld id="{CC7D0BF3-BA94-478E-9B96-6B8BFA7788EF}" type="slidenum">
              <a:rPr lang="en-US" smtClean="0"/>
              <a:pPr/>
              <a:t>21</a:t>
            </a:fld>
            <a:endParaRPr lang="en-US"/>
          </a:p>
        </p:txBody>
      </p:sp>
    </p:spTree>
    <p:extLst>
      <p:ext uri="{BB962C8B-B14F-4D97-AF65-F5344CB8AC3E}">
        <p14:creationId xmlns:p14="http://schemas.microsoft.com/office/powerpoint/2010/main" val="806808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a:p>
        </p:txBody>
      </p:sp>
      <p:sp>
        <p:nvSpPr>
          <p:cNvPr id="86020" name="Slide Number Placeholder 3"/>
          <p:cNvSpPr>
            <a:spLocks noGrp="1"/>
          </p:cNvSpPr>
          <p:nvPr>
            <p:ph type="sldNum" sz="quarter" idx="5"/>
          </p:nvPr>
        </p:nvSpPr>
        <p:spPr>
          <a:noFill/>
        </p:spPr>
        <p:txBody>
          <a:bodyPr/>
          <a:lstStyle/>
          <a:p>
            <a:fld id="{6F3AF6C5-D498-4F5F-B6B7-2E1066732518}" type="slidenum">
              <a:rPr lang="en-US" smtClean="0"/>
              <a:pPr/>
              <a:t>22</a:t>
            </a:fld>
            <a:endParaRPr lang="en-US"/>
          </a:p>
        </p:txBody>
      </p:sp>
    </p:spTree>
    <p:extLst>
      <p:ext uri="{BB962C8B-B14F-4D97-AF65-F5344CB8AC3E}">
        <p14:creationId xmlns:p14="http://schemas.microsoft.com/office/powerpoint/2010/main" val="4225883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a:p>
        </p:txBody>
      </p:sp>
      <p:sp>
        <p:nvSpPr>
          <p:cNvPr id="87044" name="Slide Number Placeholder 3"/>
          <p:cNvSpPr>
            <a:spLocks noGrp="1"/>
          </p:cNvSpPr>
          <p:nvPr>
            <p:ph type="sldNum" sz="quarter" idx="5"/>
          </p:nvPr>
        </p:nvSpPr>
        <p:spPr>
          <a:noFill/>
        </p:spPr>
        <p:txBody>
          <a:bodyPr/>
          <a:lstStyle/>
          <a:p>
            <a:fld id="{B0E8B2E8-D2B6-42F5-926C-478EC2423EF5}" type="slidenum">
              <a:rPr lang="en-US" smtClean="0"/>
              <a:pPr/>
              <a:t>23</a:t>
            </a:fld>
            <a:endParaRPr lang="en-US"/>
          </a:p>
        </p:txBody>
      </p:sp>
    </p:spTree>
    <p:extLst>
      <p:ext uri="{BB962C8B-B14F-4D97-AF65-F5344CB8AC3E}">
        <p14:creationId xmlns:p14="http://schemas.microsoft.com/office/powerpoint/2010/main" val="525194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5CBBFF31-C5A9-4A15-82F8-D4734E97DF95}" type="slidenum">
              <a:rPr lang="en-US" smtClean="0"/>
              <a:pPr/>
              <a:t>24</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916922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BBD0DB1E-1DD0-4347-82D8-579E7E2ABB05}" type="slidenum">
              <a:rPr lang="en-US" smtClean="0"/>
              <a:pPr/>
              <a:t>25</a:t>
            </a:fld>
            <a:endParaRPr lang="en-US"/>
          </a:p>
        </p:txBody>
      </p:sp>
      <p:sp>
        <p:nvSpPr>
          <p:cNvPr id="90115"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a:fld id="{8B48DA29-2585-4A7D-A4C6-3DEC780CD74C}" type="slidenum">
              <a:rPr lang="en-US" sz="1300"/>
              <a:pPr algn="r"/>
              <a:t>25</a:t>
            </a:fld>
            <a:endParaRPr lang="en-US" sz="1300"/>
          </a:p>
        </p:txBody>
      </p:sp>
      <p:sp>
        <p:nvSpPr>
          <p:cNvPr id="90116" name="Rectangle 2"/>
          <p:cNvSpPr>
            <a:spLocks noGrp="1" noRot="1" noChangeAspect="1" noChangeArrowheads="1" noTextEdit="1"/>
          </p:cNvSpPr>
          <p:nvPr>
            <p:ph type="sldImg"/>
          </p:nvPr>
        </p:nvSpPr>
        <p:spPr>
          <a:ln/>
        </p:spPr>
      </p:sp>
      <p:sp>
        <p:nvSpPr>
          <p:cNvPr id="90117" name="Rectangle 3"/>
          <p:cNvSpPr>
            <a:spLocks noGrp="1" noChangeArrowheads="1"/>
          </p:cNvSpPr>
          <p:nvPr>
            <p:ph type="body" idx="1"/>
          </p:nvPr>
        </p:nvSpPr>
        <p:spPr>
          <a:noFill/>
          <a:ln/>
        </p:spPr>
        <p:txBody>
          <a:bodyPr/>
          <a:lstStyle/>
          <a:p>
            <a:pPr eaLnBrk="1" hangingPunct="1"/>
            <a:r>
              <a:rPr lang="en-US"/>
              <a:t>Deferring livestock grazing for several seasons after fire is a practice employed by land managers intended to promote plant vigor and ecosystem recovery.  The concept of extended rest periods to compensate for the cumulative effect of both grazing and fire seems intuitive.  However, extended rest periods may not be ecologically important to plant recovery and altered grazing systems can impose unwarranted financial hardship on livestock producers.  In addition delayed grazing after fire can create a subsequent fuel load of standing dead grass.  </a:t>
            </a:r>
          </a:p>
          <a:p>
            <a:pPr eaLnBrk="1" hangingPunct="1"/>
            <a:endParaRPr lang="en-US"/>
          </a:p>
          <a:p>
            <a:pPr eaLnBrk="1" hangingPunct="1"/>
            <a:r>
              <a:rPr lang="en-US"/>
              <a:t>Removal of grazing after fire could also inadvertently promote weed establishment. Without grazing to suppress them, invasive or noxious weeds may take advantage of nutrient and water resources in the early spring when native species have not yet initiated growth. </a:t>
            </a:r>
          </a:p>
          <a:p>
            <a:pPr eaLnBrk="1" hangingPunct="1"/>
            <a:endParaRPr lang="en-US"/>
          </a:p>
          <a:p>
            <a:pPr eaLnBrk="1" hangingPunct="1"/>
            <a:r>
              <a:rPr lang="en-US"/>
              <a:t>The challenge to land managers is to determine when and how to begin grazing after fire to maintain productivity of native perennial herbaceous species. </a:t>
            </a:r>
          </a:p>
          <a:p>
            <a:pPr eaLnBrk="1" hangingPunct="1"/>
            <a:endParaRPr lang="en-US"/>
          </a:p>
        </p:txBody>
      </p:sp>
    </p:spTree>
    <p:extLst>
      <p:ext uri="{BB962C8B-B14F-4D97-AF65-F5344CB8AC3E}">
        <p14:creationId xmlns:p14="http://schemas.microsoft.com/office/powerpoint/2010/main" val="673155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5B84D740-CE01-46DD-B908-FE155AC0AA71}" type="slidenum">
              <a:rPr lang="en-US" smtClean="0"/>
              <a:pPr/>
              <a:t>26</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619178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27</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12106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3/16/2019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34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800"/>
            </a:lvl1pPr>
            <a:lvl2pPr marL="384048" indent="-182880">
              <a:buClr>
                <a:schemeClr val="accent2"/>
              </a:buClr>
              <a:buFont typeface="Wingdings" panose="05000000000000000000" pitchFamily="2" charset="2"/>
              <a:buChar char="§"/>
              <a:defRPr sz="2400"/>
            </a:lvl2pPr>
            <a:lvl3pPr marL="566928" indent="-182880">
              <a:buClr>
                <a:schemeClr val="accent2"/>
              </a:buClr>
              <a:buFont typeface="Courier New" panose="02070309020205020404" pitchFamily="49" charset="0"/>
              <a:buChar char="o"/>
              <a:defRPr sz="1800"/>
            </a:lvl3pPr>
            <a:lvl4pPr marL="749808" indent="-182880">
              <a:buClr>
                <a:schemeClr val="accent2"/>
              </a:buClr>
              <a:buFont typeface="Arial" panose="020B0604020202020204" pitchFamily="34" charset="0"/>
              <a:buChar char="•"/>
              <a:defRPr sz="1800"/>
            </a:lvl4pPr>
            <a:lvl5pPr>
              <a:buClr>
                <a:schemeClr val="accent2"/>
              </a:buCl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3/16/2019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41093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3/16/2019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280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3/16/2019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419583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3/16/2019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29334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3/16/2019</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134007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3/16/2019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337815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3/16/2019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2796657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3/16/2019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5531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3/16/2019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77147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3/16/2019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1620805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3/16/2019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1887200" cy="1143000"/>
          </a:xfrm>
        </p:spPr>
        <p:txBody>
          <a:bodyPr/>
          <a:lstStyle/>
          <a:p>
            <a:r>
              <a:rPr lang="en-US"/>
              <a:t>Click to edit Master title style</a:t>
            </a:r>
          </a:p>
        </p:txBody>
      </p:sp>
      <p:sp>
        <p:nvSpPr>
          <p:cNvPr id="3" name="Content Placeholder 2"/>
          <p:cNvSpPr>
            <a:spLocks noGrp="1"/>
          </p:cNvSpPr>
          <p:nvPr>
            <p:ph sz="half" idx="1"/>
          </p:nvPr>
        </p:nvSpPr>
        <p:spPr>
          <a:xfrm>
            <a:off x="609600" y="1885950"/>
            <a:ext cx="5350933"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63734" y="1885950"/>
            <a:ext cx="5350933"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75733" y="6229350"/>
            <a:ext cx="2540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4165600" y="6229350"/>
            <a:ext cx="38608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974667" y="6229350"/>
            <a:ext cx="2540000" cy="457200"/>
          </a:xfrm>
        </p:spPr>
        <p:txBody>
          <a:bodyPr/>
          <a:lstStyle>
            <a:lvl1pPr>
              <a:defRPr/>
            </a:lvl1pPr>
          </a:lstStyle>
          <a:p>
            <a:pPr>
              <a:defRPr/>
            </a:pPr>
            <a:fld id="{9BAFAFBB-4CA1-4656-99FA-B0ACA1AC1832}" type="slidenum">
              <a:rPr lang="en-US"/>
              <a:pPr>
                <a:defRPr/>
              </a:pPr>
              <a:t>‹#›</a:t>
            </a:fld>
            <a:endParaRPr lang="en-US"/>
          </a:p>
        </p:txBody>
      </p:sp>
    </p:spTree>
    <p:extLst>
      <p:ext uri="{BB962C8B-B14F-4D97-AF65-F5344CB8AC3E}">
        <p14:creationId xmlns:p14="http://schemas.microsoft.com/office/powerpoint/2010/main" val="230812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228600"/>
            <a:ext cx="11887200" cy="1143000"/>
          </a:xfrm>
        </p:spPr>
        <p:txBody>
          <a:bodyPr/>
          <a:lstStyle/>
          <a:p>
            <a:r>
              <a:rPr lang="en-US"/>
              <a:t>Click to edit Master title style</a:t>
            </a:r>
          </a:p>
        </p:txBody>
      </p:sp>
      <p:sp>
        <p:nvSpPr>
          <p:cNvPr id="3" name="Content Placeholder 2"/>
          <p:cNvSpPr>
            <a:spLocks noGrp="1"/>
          </p:cNvSpPr>
          <p:nvPr>
            <p:ph sz="quarter" idx="1"/>
          </p:nvPr>
        </p:nvSpPr>
        <p:spPr>
          <a:xfrm>
            <a:off x="609600" y="1885951"/>
            <a:ext cx="5350933" cy="2009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63734" y="1885951"/>
            <a:ext cx="5350933" cy="2009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4048126"/>
            <a:ext cx="5350933" cy="2009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63734" y="4048126"/>
            <a:ext cx="5350933" cy="2009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75733" y="6229350"/>
            <a:ext cx="2540000" cy="457200"/>
          </a:xfrm>
        </p:spPr>
        <p:txBody>
          <a:bodyPr/>
          <a:lstStyle>
            <a:lvl1pPr>
              <a:defRPr/>
            </a:lvl1pPr>
          </a:lstStyle>
          <a:p>
            <a:pPr>
              <a:defRPr/>
            </a:pPr>
            <a:endParaRPr lang="en-US"/>
          </a:p>
        </p:txBody>
      </p:sp>
      <p:sp>
        <p:nvSpPr>
          <p:cNvPr id="8" name="Footer Placeholder 7"/>
          <p:cNvSpPr>
            <a:spLocks noGrp="1"/>
          </p:cNvSpPr>
          <p:nvPr>
            <p:ph type="ftr" sz="quarter" idx="11"/>
          </p:nvPr>
        </p:nvSpPr>
        <p:spPr>
          <a:xfrm>
            <a:off x="4165600" y="6229350"/>
            <a:ext cx="3860800" cy="457200"/>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8974667" y="6229350"/>
            <a:ext cx="2540000" cy="457200"/>
          </a:xfrm>
        </p:spPr>
        <p:txBody>
          <a:bodyPr/>
          <a:lstStyle>
            <a:lvl1pPr>
              <a:defRPr/>
            </a:lvl1pPr>
          </a:lstStyle>
          <a:p>
            <a:pPr>
              <a:defRPr/>
            </a:pPr>
            <a:fld id="{A4B8558C-EFAF-46C3-B986-16C59D0ABC30}" type="slidenum">
              <a:rPr lang="en-US"/>
              <a:pPr>
                <a:defRPr/>
              </a:pPr>
              <a:t>‹#›</a:t>
            </a:fld>
            <a:endParaRPr lang="en-US"/>
          </a:p>
        </p:txBody>
      </p:sp>
    </p:spTree>
    <p:extLst>
      <p:ext uri="{BB962C8B-B14F-4D97-AF65-F5344CB8AC3E}">
        <p14:creationId xmlns:p14="http://schemas.microsoft.com/office/powerpoint/2010/main" val="1144243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1887200" cy="1143000"/>
          </a:xfrm>
        </p:spPr>
        <p:txBody>
          <a:bodyPr/>
          <a:lstStyle/>
          <a:p>
            <a:r>
              <a:rPr lang="en-US"/>
              <a:t>Click to edit Master title style</a:t>
            </a:r>
          </a:p>
        </p:txBody>
      </p:sp>
      <p:sp>
        <p:nvSpPr>
          <p:cNvPr id="3" name="Text Placeholder 2"/>
          <p:cNvSpPr>
            <a:spLocks noGrp="1"/>
          </p:cNvSpPr>
          <p:nvPr>
            <p:ph type="body" sz="half" idx="1"/>
          </p:nvPr>
        </p:nvSpPr>
        <p:spPr>
          <a:xfrm>
            <a:off x="609600" y="1885950"/>
            <a:ext cx="5350933"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3734" y="1885950"/>
            <a:ext cx="5350933"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75733" y="6229350"/>
            <a:ext cx="2540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4165600" y="6229350"/>
            <a:ext cx="38608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974667" y="6229350"/>
            <a:ext cx="2540000" cy="457200"/>
          </a:xfrm>
        </p:spPr>
        <p:txBody>
          <a:bodyPr/>
          <a:lstStyle>
            <a:lvl1pPr>
              <a:defRPr/>
            </a:lvl1pPr>
          </a:lstStyle>
          <a:p>
            <a:pPr>
              <a:defRPr/>
            </a:pPr>
            <a:fld id="{AEAA1767-7B10-4AE6-91C0-9935A541E9E2}" type="slidenum">
              <a:rPr lang="en-US"/>
              <a:pPr>
                <a:defRPr/>
              </a:pPr>
              <a:t>‹#›</a:t>
            </a:fld>
            <a:endParaRPr lang="en-US"/>
          </a:p>
        </p:txBody>
      </p:sp>
    </p:spTree>
    <p:extLst>
      <p:ext uri="{BB962C8B-B14F-4D97-AF65-F5344CB8AC3E}">
        <p14:creationId xmlns:p14="http://schemas.microsoft.com/office/powerpoint/2010/main" val="1740324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3/16/2019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2005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3969" r:id="rId12"/>
    <p:sldLayoutId id="2147484101" r:id="rId13"/>
    <p:sldLayoutId id="2147484102" r:id="rId14"/>
    <p:sldLayoutId id="2147484103" r:id="rId1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5.jpeg"/><Relationship Id="rId4" Type="http://schemas.openxmlformats.org/officeDocument/2006/relationships/image" Target="../media/image16.wmf"/></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16.wmf"/><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wmf"/></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4.emf"/></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8.emf"/></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3.jpe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2.jpeg"/><Relationship Id="rId5" Type="http://schemas.openxmlformats.org/officeDocument/2006/relationships/image" Target="../media/image42.jpe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1052366" cy="3566160"/>
          </a:xfrm>
        </p:spPr>
        <p:txBody>
          <a:bodyPr>
            <a:normAutofit/>
          </a:bodyPr>
          <a:lstStyle/>
          <a:p>
            <a:r>
              <a:rPr lang="en-US" sz="6600" dirty="0"/>
              <a:t>Grazing &amp; Recovery after Fire</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315200" y="5202038"/>
            <a:ext cx="4834446" cy="1115641"/>
          </a:xfrm>
          <a:prstGeom prst="rect">
            <a:avLst/>
          </a:prstGeom>
        </p:spPr>
      </p:pic>
      <p:grpSp>
        <p:nvGrpSpPr>
          <p:cNvPr id="15" name="Group 14">
            <a:extLst>
              <a:ext uri="{FF2B5EF4-FFF2-40B4-BE49-F238E27FC236}">
                <a16:creationId xmlns:a16="http://schemas.microsoft.com/office/drawing/2014/main" id="{DBB8ADB0-BD51-45C8-B229-A30FF7E8C90C}"/>
              </a:ext>
            </a:extLst>
          </p:cNvPr>
          <p:cNvGrpSpPr/>
          <p:nvPr/>
        </p:nvGrpSpPr>
        <p:grpSpPr>
          <a:xfrm>
            <a:off x="1702465" y="904514"/>
            <a:ext cx="4637282" cy="2182367"/>
            <a:chOff x="6279599" y="894900"/>
            <a:chExt cx="3517382" cy="1676399"/>
          </a:xfrm>
        </p:grpSpPr>
        <p:pic>
          <p:nvPicPr>
            <p:cNvPr id="23" name="Picture 5" descr="Sagebrush fire5.tif">
              <a:extLst>
                <a:ext uri="{FF2B5EF4-FFF2-40B4-BE49-F238E27FC236}">
                  <a16:creationId xmlns:a16="http://schemas.microsoft.com/office/drawing/2014/main" id="{1904A53E-45D4-4043-88BE-07AB1D565297}"/>
                </a:ext>
              </a:extLst>
            </p:cNvPr>
            <p:cNvPicPr>
              <a:picLocks noChangeAspect="1"/>
            </p:cNvPicPr>
            <p:nvPr/>
          </p:nvPicPr>
          <p:blipFill>
            <a:blip r:embed="rId4" cstate="print"/>
            <a:srcRect l="12611" t="22740" r="17873" b="27605"/>
            <a:stretch>
              <a:fillRect/>
            </a:stretch>
          </p:blipFill>
          <p:spPr bwMode="auto">
            <a:xfrm>
              <a:off x="6279599" y="894900"/>
              <a:ext cx="3517382" cy="1676399"/>
            </a:xfrm>
            <a:prstGeom prst="rect">
              <a:avLst/>
            </a:prstGeom>
            <a:noFill/>
            <a:ln w="38100">
              <a:noFill/>
              <a:miter lim="800000"/>
              <a:headEnd/>
              <a:tailEnd/>
            </a:ln>
          </p:spPr>
        </p:pic>
        <p:sp>
          <p:nvSpPr>
            <p:cNvPr id="24" name="TextBox 23">
              <a:extLst>
                <a:ext uri="{FF2B5EF4-FFF2-40B4-BE49-F238E27FC236}">
                  <a16:creationId xmlns:a16="http://schemas.microsoft.com/office/drawing/2014/main" id="{A4B3775C-5CE5-4238-A905-5DA8B06A33F5}"/>
                </a:ext>
              </a:extLst>
            </p:cNvPr>
            <p:cNvSpPr txBox="1"/>
            <p:nvPr/>
          </p:nvSpPr>
          <p:spPr>
            <a:xfrm>
              <a:off x="9281987" y="2368583"/>
              <a:ext cx="498753" cy="177315"/>
            </a:xfrm>
            <a:prstGeom prst="rect">
              <a:avLst/>
            </a:prstGeom>
            <a:noFill/>
          </p:spPr>
          <p:txBody>
            <a:bodyPr wrap="none" rtlCol="0">
              <a:spAutoFit/>
            </a:bodyPr>
            <a:lstStyle/>
            <a:p>
              <a:pPr algn="r"/>
              <a:r>
                <a:rPr lang="en-US" sz="900" dirty="0">
                  <a:solidFill>
                    <a:schemeClr val="bg1"/>
                  </a:solidFill>
                </a:rPr>
                <a:t>S. Bunting</a:t>
              </a:r>
            </a:p>
          </p:txBody>
        </p:sp>
      </p:grpSp>
      <p:pic>
        <p:nvPicPr>
          <p:cNvPr id="26" name="Picture 5" descr="FIRE4.TIF">
            <a:extLst>
              <a:ext uri="{FF2B5EF4-FFF2-40B4-BE49-F238E27FC236}">
                <a16:creationId xmlns:a16="http://schemas.microsoft.com/office/drawing/2014/main" id="{C80E0972-5D3F-43AA-B59A-E80E2F6064C4}"/>
              </a:ext>
            </a:extLst>
          </p:cNvPr>
          <p:cNvPicPr>
            <a:picLocks noChangeAspect="1"/>
          </p:cNvPicPr>
          <p:nvPr/>
        </p:nvPicPr>
        <p:blipFill rotWithShape="1">
          <a:blip r:embed="rId5" cstate="print"/>
          <a:srcRect l="12818"/>
          <a:stretch/>
        </p:blipFill>
        <p:spPr bwMode="auto">
          <a:xfrm>
            <a:off x="6629400" y="914400"/>
            <a:ext cx="5257062" cy="2149300"/>
          </a:xfrm>
          <a:prstGeom prst="rect">
            <a:avLst/>
          </a:prstGeom>
          <a:noFill/>
          <a:ln w="9525">
            <a:noFill/>
            <a:miter lim="800000"/>
            <a:headEnd/>
            <a:tailEnd/>
          </a:ln>
        </p:spPr>
      </p:pic>
      <p:sp>
        <p:nvSpPr>
          <p:cNvPr id="27" name="TextBox 26">
            <a:extLst>
              <a:ext uri="{FF2B5EF4-FFF2-40B4-BE49-F238E27FC236}">
                <a16:creationId xmlns:a16="http://schemas.microsoft.com/office/drawing/2014/main" id="{1B3849ED-1F5B-4AC0-832D-5D599403683B}"/>
              </a:ext>
            </a:extLst>
          </p:cNvPr>
          <p:cNvSpPr txBox="1"/>
          <p:nvPr/>
        </p:nvSpPr>
        <p:spPr>
          <a:xfrm>
            <a:off x="10962811" y="2761236"/>
            <a:ext cx="923651" cy="230832"/>
          </a:xfrm>
          <a:prstGeom prst="rect">
            <a:avLst/>
          </a:prstGeom>
          <a:noFill/>
        </p:spPr>
        <p:txBody>
          <a:bodyPr wrap="none" rtlCol="0">
            <a:spAutoFit/>
          </a:bodyPr>
          <a:lstStyle/>
          <a:p>
            <a:r>
              <a:rPr lang="en-US" sz="900" dirty="0">
                <a:solidFill>
                  <a:schemeClr val="bg1"/>
                </a:solidFill>
              </a:rPr>
              <a:t>K. Launchbaugh</a:t>
            </a:r>
          </a:p>
        </p:txBody>
      </p:sp>
    </p:spTree>
    <p:extLst>
      <p:ext uri="{BB962C8B-B14F-4D97-AF65-F5344CB8AC3E}">
        <p14:creationId xmlns:p14="http://schemas.microsoft.com/office/powerpoint/2010/main" val="2502124459"/>
      </p:ext>
    </p:extLst>
  </p:cSld>
  <p:clrMapOvr>
    <a:masterClrMapping/>
  </p:clrMapOvr>
  <p:transition advTm="24986"/>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Content Placeholder 3" descr="Sagebrush fire3.tif"/>
          <p:cNvPicPr>
            <a:picLocks noGrp="1" noChangeAspect="1"/>
          </p:cNvPicPr>
          <p:nvPr>
            <p:ph idx="1"/>
          </p:nvPr>
        </p:nvPicPr>
        <p:blipFill>
          <a:blip r:embed="rId3" cstate="print"/>
          <a:srcRect/>
          <a:stretch>
            <a:fillRect/>
          </a:stretch>
        </p:blipFill>
        <p:spPr>
          <a:xfrm>
            <a:off x="4648994" y="1961561"/>
            <a:ext cx="2894012" cy="1979612"/>
          </a:xfrm>
        </p:spPr>
      </p:pic>
      <p:sp>
        <p:nvSpPr>
          <p:cNvPr id="34818" name="Title 1"/>
          <p:cNvSpPr>
            <a:spLocks noGrp="1"/>
          </p:cNvSpPr>
          <p:nvPr>
            <p:ph type="title"/>
          </p:nvPr>
        </p:nvSpPr>
        <p:spPr/>
        <p:txBody>
          <a:bodyPr/>
          <a:lstStyle/>
          <a:p>
            <a:r>
              <a:rPr lang="en-US" dirty="0"/>
              <a:t>Grazing Management Before and Fire </a:t>
            </a:r>
          </a:p>
        </p:txBody>
      </p:sp>
      <p:pic>
        <p:nvPicPr>
          <p:cNvPr id="34820" name="Picture 10" descr="DSCN0262.JPG"/>
          <p:cNvPicPr>
            <a:picLocks noChangeAspect="1"/>
          </p:cNvPicPr>
          <p:nvPr/>
        </p:nvPicPr>
        <p:blipFill>
          <a:blip r:embed="rId4" cstate="print"/>
          <a:srcRect/>
          <a:stretch>
            <a:fillRect/>
          </a:stretch>
        </p:blipFill>
        <p:spPr bwMode="auto">
          <a:xfrm>
            <a:off x="7858559" y="3396413"/>
            <a:ext cx="2471738" cy="1854200"/>
          </a:xfrm>
          <a:prstGeom prst="rect">
            <a:avLst/>
          </a:prstGeom>
          <a:noFill/>
          <a:ln w="9525">
            <a:noFill/>
            <a:miter lim="800000"/>
            <a:headEnd/>
            <a:tailEnd/>
          </a:ln>
        </p:spPr>
      </p:pic>
      <p:sp>
        <p:nvSpPr>
          <p:cNvPr id="17" name="Right Arrow 16"/>
          <p:cNvSpPr/>
          <p:nvPr/>
        </p:nvSpPr>
        <p:spPr>
          <a:xfrm>
            <a:off x="5104606" y="4181416"/>
            <a:ext cx="1728787" cy="5127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824" name="TextBox 23"/>
          <p:cNvSpPr txBox="1">
            <a:spLocks noChangeArrowheads="1"/>
          </p:cNvSpPr>
          <p:nvPr/>
        </p:nvSpPr>
        <p:spPr bwMode="auto">
          <a:xfrm>
            <a:off x="1931556" y="5297486"/>
            <a:ext cx="1770678" cy="523220"/>
          </a:xfrm>
          <a:prstGeom prst="rect">
            <a:avLst/>
          </a:prstGeom>
          <a:noFill/>
          <a:ln w="9525">
            <a:noFill/>
            <a:miter lim="800000"/>
            <a:headEnd/>
            <a:tailEnd/>
          </a:ln>
        </p:spPr>
        <p:txBody>
          <a:bodyPr wrap="none">
            <a:spAutoFit/>
          </a:bodyPr>
          <a:lstStyle/>
          <a:p>
            <a:r>
              <a:rPr lang="en-US" sz="2800" dirty="0"/>
              <a:t>Before Fire</a:t>
            </a:r>
          </a:p>
        </p:txBody>
      </p:sp>
      <p:sp>
        <p:nvSpPr>
          <p:cNvPr id="34825" name="TextBox 24"/>
          <p:cNvSpPr txBox="1">
            <a:spLocks noChangeArrowheads="1"/>
          </p:cNvSpPr>
          <p:nvPr/>
        </p:nvSpPr>
        <p:spPr bwMode="auto">
          <a:xfrm>
            <a:off x="8353859" y="5364913"/>
            <a:ext cx="1548244" cy="523220"/>
          </a:xfrm>
          <a:prstGeom prst="rect">
            <a:avLst/>
          </a:prstGeom>
          <a:noFill/>
          <a:ln w="9525">
            <a:noFill/>
            <a:miter lim="800000"/>
            <a:headEnd/>
            <a:tailEnd/>
          </a:ln>
        </p:spPr>
        <p:txBody>
          <a:bodyPr wrap="none">
            <a:spAutoFit/>
          </a:bodyPr>
          <a:lstStyle/>
          <a:p>
            <a:r>
              <a:rPr lang="en-US" sz="2800"/>
              <a:t>After Fire</a:t>
            </a:r>
          </a:p>
        </p:txBody>
      </p:sp>
      <p:sp>
        <p:nvSpPr>
          <p:cNvPr id="12" name="TextBox 11">
            <a:extLst>
              <a:ext uri="{FF2B5EF4-FFF2-40B4-BE49-F238E27FC236}">
                <a16:creationId xmlns:a16="http://schemas.microsoft.com/office/drawing/2014/main" id="{524DD4F3-88AC-4432-9214-4EA92B437FD3}"/>
              </a:ext>
            </a:extLst>
          </p:cNvPr>
          <p:cNvSpPr txBox="1"/>
          <p:nvPr/>
        </p:nvSpPr>
        <p:spPr>
          <a:xfrm>
            <a:off x="4655934" y="3681700"/>
            <a:ext cx="628698" cy="230832"/>
          </a:xfrm>
          <a:prstGeom prst="rect">
            <a:avLst/>
          </a:prstGeom>
          <a:noFill/>
        </p:spPr>
        <p:txBody>
          <a:bodyPr wrap="none" rtlCol="0">
            <a:spAutoFit/>
          </a:bodyPr>
          <a:lstStyle/>
          <a:p>
            <a:r>
              <a:rPr lang="en-US" sz="900" dirty="0">
                <a:solidFill>
                  <a:schemeClr val="bg1"/>
                </a:solidFill>
              </a:rPr>
              <a:t>S Bunting</a:t>
            </a:r>
          </a:p>
        </p:txBody>
      </p:sp>
      <p:grpSp>
        <p:nvGrpSpPr>
          <p:cNvPr id="3" name="Group 2">
            <a:extLst>
              <a:ext uri="{FF2B5EF4-FFF2-40B4-BE49-F238E27FC236}">
                <a16:creationId xmlns:a16="http://schemas.microsoft.com/office/drawing/2014/main" id="{632D9EB7-2A79-437E-86E7-C178342CC677}"/>
              </a:ext>
            </a:extLst>
          </p:cNvPr>
          <p:cNvGrpSpPr/>
          <p:nvPr/>
        </p:nvGrpSpPr>
        <p:grpSpPr>
          <a:xfrm>
            <a:off x="1741056" y="3376612"/>
            <a:ext cx="2463800" cy="1806575"/>
            <a:chOff x="1741056" y="3376612"/>
            <a:chExt cx="2463800" cy="1806575"/>
          </a:xfrm>
        </p:grpSpPr>
        <p:pic>
          <p:nvPicPr>
            <p:cNvPr id="34823" name="Picture 13" descr="Juniper woodland2.tif"/>
            <p:cNvPicPr>
              <a:picLocks noChangeAspect="1"/>
            </p:cNvPicPr>
            <p:nvPr/>
          </p:nvPicPr>
          <p:blipFill>
            <a:blip r:embed="rId5" cstate="print"/>
            <a:srcRect/>
            <a:stretch>
              <a:fillRect/>
            </a:stretch>
          </p:blipFill>
          <p:spPr bwMode="auto">
            <a:xfrm>
              <a:off x="1741056" y="3376612"/>
              <a:ext cx="2463800" cy="1806575"/>
            </a:xfrm>
            <a:prstGeom prst="rect">
              <a:avLst/>
            </a:prstGeom>
            <a:noFill/>
            <a:ln w="9525">
              <a:noFill/>
              <a:miter lim="800000"/>
              <a:headEnd/>
              <a:tailEnd/>
            </a:ln>
          </p:spPr>
        </p:pic>
        <p:sp>
          <p:nvSpPr>
            <p:cNvPr id="2" name="TextBox 1">
              <a:extLst>
                <a:ext uri="{FF2B5EF4-FFF2-40B4-BE49-F238E27FC236}">
                  <a16:creationId xmlns:a16="http://schemas.microsoft.com/office/drawing/2014/main" id="{78BFF50F-B700-4F06-AB7D-C3F9CC77418D}"/>
                </a:ext>
              </a:extLst>
            </p:cNvPr>
            <p:cNvSpPr txBox="1"/>
            <p:nvPr/>
          </p:nvSpPr>
          <p:spPr>
            <a:xfrm>
              <a:off x="1741056" y="4952355"/>
              <a:ext cx="696024" cy="230832"/>
            </a:xfrm>
            <a:prstGeom prst="rect">
              <a:avLst/>
            </a:prstGeom>
            <a:noFill/>
          </p:spPr>
          <p:txBody>
            <a:bodyPr wrap="none" rtlCol="0">
              <a:spAutoFit/>
            </a:bodyPr>
            <a:lstStyle/>
            <a:p>
              <a:r>
                <a:rPr lang="en-US" sz="900" dirty="0">
                  <a:solidFill>
                    <a:schemeClr val="bg1"/>
                  </a:solidFill>
                </a:rPr>
                <a:t>J. Peterson</a:t>
              </a:r>
            </a:p>
          </p:txBody>
        </p:sp>
      </p:grpSp>
      <p:sp>
        <p:nvSpPr>
          <p:cNvPr id="13" name="TextBox 12">
            <a:extLst>
              <a:ext uri="{FF2B5EF4-FFF2-40B4-BE49-F238E27FC236}">
                <a16:creationId xmlns:a16="http://schemas.microsoft.com/office/drawing/2014/main" id="{EB23E4E0-924E-4683-A0B9-09EFC03E8423}"/>
              </a:ext>
            </a:extLst>
          </p:cNvPr>
          <p:cNvSpPr txBox="1"/>
          <p:nvPr/>
        </p:nvSpPr>
        <p:spPr>
          <a:xfrm>
            <a:off x="7866823" y="5019781"/>
            <a:ext cx="923651" cy="230832"/>
          </a:xfrm>
          <a:prstGeom prst="rect">
            <a:avLst/>
          </a:prstGeom>
          <a:noFill/>
        </p:spPr>
        <p:txBody>
          <a:bodyPr wrap="none" rtlCol="0">
            <a:spAutoFit/>
          </a:bodyPr>
          <a:lstStyle/>
          <a:p>
            <a:r>
              <a:rPr lang="en-US" sz="900" dirty="0">
                <a:solidFill>
                  <a:schemeClr val="bg1"/>
                </a:solidFill>
              </a:rPr>
              <a:t>K. Launchbaugh</a:t>
            </a:r>
          </a:p>
        </p:txBody>
      </p:sp>
    </p:spTree>
    <p:extLst>
      <p:ext uri="{BB962C8B-B14F-4D97-AF65-F5344CB8AC3E}">
        <p14:creationId xmlns:p14="http://schemas.microsoft.com/office/powerpoint/2010/main" val="2264281152"/>
      </p:ext>
    </p:extLst>
  </p:cSld>
  <p:clrMapOvr>
    <a:masterClrMapping/>
  </p:clrMapOvr>
  <mc:AlternateContent xmlns:mc="http://schemas.openxmlformats.org/markup-compatibility/2006" xmlns:p14="http://schemas.microsoft.com/office/powerpoint/2010/main">
    <mc:Choice Requires="p14">
      <p:transition spd="slow" p14:dur="2000" advTm="20829"/>
    </mc:Choice>
    <mc:Fallback xmlns="">
      <p:transition spd="slow" advTm="2082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2"/>
          <p:cNvSpPr>
            <a:spLocks noGrp="1"/>
          </p:cNvSpPr>
          <p:nvPr>
            <p:ph idx="1"/>
          </p:nvPr>
        </p:nvSpPr>
        <p:spPr>
          <a:xfrm>
            <a:off x="1097280" y="1798161"/>
            <a:ext cx="6896546" cy="4389438"/>
          </a:xfrm>
        </p:spPr>
        <p:txBody>
          <a:bodyPr/>
          <a:lstStyle/>
          <a:p>
            <a:pPr marL="354013" indent="-354013">
              <a:buFont typeface="Wingdings" panose="05000000000000000000" pitchFamily="2" charset="2"/>
              <a:buChar char="§"/>
            </a:pPr>
            <a:r>
              <a:rPr lang="en-US" sz="3200" dirty="0"/>
              <a:t>Accumulation of biomass &amp; litter </a:t>
            </a:r>
          </a:p>
          <a:p>
            <a:pPr marL="354013" indent="-354013">
              <a:buFont typeface="Wingdings" panose="05000000000000000000" pitchFamily="2" charset="2"/>
              <a:buChar char="§"/>
            </a:pPr>
            <a:r>
              <a:rPr lang="en-US" sz="3200" dirty="0"/>
              <a:t>Distribution of litter around ungrazed perennial grass crowns</a:t>
            </a:r>
          </a:p>
          <a:p>
            <a:pPr marL="852488" lvl="1" indent="-182563" eaLnBrk="1" hangingPunct="1">
              <a:buClr>
                <a:schemeClr val="accent3">
                  <a:lumMod val="75000"/>
                </a:schemeClr>
              </a:buClr>
              <a:buFont typeface="Arial" panose="020B0604020202020204" pitchFamily="34" charset="0"/>
              <a:buChar char="•"/>
            </a:pPr>
            <a:r>
              <a:rPr lang="en-US" sz="2800" dirty="0"/>
              <a:t>3-fold accumulation</a:t>
            </a:r>
          </a:p>
          <a:p>
            <a:pPr marL="852488" lvl="1" indent="-182563" eaLnBrk="1" hangingPunct="1">
              <a:spcAft>
                <a:spcPts val="600"/>
              </a:spcAft>
              <a:buClr>
                <a:schemeClr val="accent3">
                  <a:lumMod val="75000"/>
                </a:schemeClr>
              </a:buClr>
              <a:buFont typeface="Arial" panose="020B0604020202020204" pitchFamily="34" charset="0"/>
              <a:buChar char="•"/>
            </a:pPr>
            <a:r>
              <a:rPr lang="en-US" sz="2800" dirty="0"/>
              <a:t>increased litter depth</a:t>
            </a:r>
          </a:p>
          <a:p>
            <a:pPr marL="228600" indent="-228600">
              <a:buClr>
                <a:schemeClr val="bg1">
                  <a:lumMod val="50000"/>
                </a:schemeClr>
              </a:buClr>
              <a:buFont typeface="Wingdings" panose="05000000000000000000" pitchFamily="2" charset="2"/>
              <a:buChar char="§"/>
            </a:pPr>
            <a:r>
              <a:rPr lang="en-US" sz="3200" dirty="0"/>
              <a:t>Plant Community Response</a:t>
            </a:r>
          </a:p>
          <a:p>
            <a:pPr eaLnBrk="1" hangingPunct="1"/>
            <a:endParaRPr lang="en-US" dirty="0"/>
          </a:p>
        </p:txBody>
      </p:sp>
      <p:sp>
        <p:nvSpPr>
          <p:cNvPr id="25608" name="TextBox 24"/>
          <p:cNvSpPr txBox="1">
            <a:spLocks noChangeArrowheads="1"/>
          </p:cNvSpPr>
          <p:nvPr/>
        </p:nvSpPr>
        <p:spPr bwMode="auto">
          <a:xfrm>
            <a:off x="10372262" y="6518139"/>
            <a:ext cx="1576201" cy="307777"/>
          </a:xfrm>
          <a:prstGeom prst="rect">
            <a:avLst/>
          </a:prstGeom>
          <a:noFill/>
          <a:ln w="9525">
            <a:noFill/>
            <a:miter lim="800000"/>
            <a:headEnd/>
            <a:tailEnd/>
          </a:ln>
        </p:spPr>
        <p:txBody>
          <a:bodyPr wrap="none">
            <a:spAutoFit/>
          </a:bodyPr>
          <a:lstStyle/>
          <a:p>
            <a:r>
              <a:rPr lang="en-US" sz="1400" dirty="0">
                <a:solidFill>
                  <a:schemeClr val="bg1"/>
                </a:solidFill>
              </a:rPr>
              <a:t>Photos: Kirk Davies</a:t>
            </a:r>
          </a:p>
        </p:txBody>
      </p:sp>
      <p:grpSp>
        <p:nvGrpSpPr>
          <p:cNvPr id="2" name="Group 1">
            <a:extLst>
              <a:ext uri="{FF2B5EF4-FFF2-40B4-BE49-F238E27FC236}">
                <a16:creationId xmlns:a16="http://schemas.microsoft.com/office/drawing/2014/main" id="{B61E1C9A-E948-4192-AE8E-294BD3553BF6}"/>
              </a:ext>
            </a:extLst>
          </p:cNvPr>
          <p:cNvGrpSpPr/>
          <p:nvPr/>
        </p:nvGrpSpPr>
        <p:grpSpPr>
          <a:xfrm>
            <a:off x="8371537" y="881365"/>
            <a:ext cx="3576926" cy="5380538"/>
            <a:chOff x="6392334" y="911224"/>
            <a:chExt cx="3576926" cy="5380538"/>
          </a:xfrm>
        </p:grpSpPr>
        <p:pic>
          <p:nvPicPr>
            <p:cNvPr id="25604" name="Picture 3" descr="DSC01596.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06198" y="911224"/>
              <a:ext cx="3525203" cy="2643902"/>
            </a:xfrm>
            <a:prstGeom prst="rect">
              <a:avLst/>
            </a:prstGeom>
            <a:noFill/>
            <a:ln w="9525">
              <a:noFill/>
              <a:miter lim="800000"/>
              <a:headEnd/>
              <a:tailEnd/>
            </a:ln>
          </p:spPr>
        </p:pic>
        <p:pic>
          <p:nvPicPr>
            <p:cNvPr id="25605" name="Picture 4" descr="DSC02910.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92334" y="3600570"/>
              <a:ext cx="3547374" cy="2660530"/>
            </a:xfrm>
            <a:prstGeom prst="rect">
              <a:avLst/>
            </a:prstGeom>
            <a:noFill/>
            <a:ln w="9525">
              <a:noFill/>
              <a:miter lim="800000"/>
              <a:headEnd/>
              <a:tailEnd/>
            </a:ln>
          </p:spPr>
        </p:pic>
        <p:sp>
          <p:nvSpPr>
            <p:cNvPr id="25606" name="TextBox 5"/>
            <p:cNvSpPr txBox="1">
              <a:spLocks noChangeArrowheads="1"/>
            </p:cNvSpPr>
            <p:nvPr/>
          </p:nvSpPr>
          <p:spPr bwMode="auto">
            <a:xfrm>
              <a:off x="7391400" y="2976487"/>
              <a:ext cx="2501900" cy="584775"/>
            </a:xfrm>
            <a:prstGeom prst="rect">
              <a:avLst/>
            </a:prstGeom>
            <a:noFill/>
            <a:ln w="9525">
              <a:noFill/>
              <a:miter lim="800000"/>
              <a:headEnd/>
              <a:tailEnd/>
            </a:ln>
          </p:spPr>
          <p:txBody>
            <a:bodyPr wrap="square">
              <a:spAutoFit/>
            </a:bodyPr>
            <a:lstStyle/>
            <a:p>
              <a:pPr algn="r"/>
              <a:r>
                <a:rPr lang="en-US" sz="3200" dirty="0">
                  <a:solidFill>
                    <a:srgbClr val="FFFF00"/>
                  </a:solidFill>
                </a:rPr>
                <a:t>Ungrazed</a:t>
              </a:r>
            </a:p>
          </p:txBody>
        </p:sp>
        <p:sp>
          <p:nvSpPr>
            <p:cNvPr id="25607" name="TextBox 6"/>
            <p:cNvSpPr txBox="1">
              <a:spLocks noChangeArrowheads="1"/>
            </p:cNvSpPr>
            <p:nvPr/>
          </p:nvSpPr>
          <p:spPr bwMode="auto">
            <a:xfrm>
              <a:off x="8267700" y="5706987"/>
              <a:ext cx="1701560" cy="584775"/>
            </a:xfrm>
            <a:prstGeom prst="rect">
              <a:avLst/>
            </a:prstGeom>
            <a:noFill/>
            <a:ln w="9525">
              <a:noFill/>
              <a:miter lim="800000"/>
              <a:headEnd/>
              <a:tailEnd/>
            </a:ln>
          </p:spPr>
          <p:txBody>
            <a:bodyPr wrap="square">
              <a:spAutoFit/>
            </a:bodyPr>
            <a:lstStyle/>
            <a:p>
              <a:pPr algn="r"/>
              <a:r>
                <a:rPr lang="en-US" sz="3200" dirty="0">
                  <a:solidFill>
                    <a:srgbClr val="FFFF00"/>
                  </a:solidFill>
                </a:rPr>
                <a:t>Grazed</a:t>
              </a:r>
            </a:p>
          </p:txBody>
        </p:sp>
      </p:grpSp>
      <p:sp>
        <p:nvSpPr>
          <p:cNvPr id="6" name="Title 5">
            <a:extLst>
              <a:ext uri="{FF2B5EF4-FFF2-40B4-BE49-F238E27FC236}">
                <a16:creationId xmlns:a16="http://schemas.microsoft.com/office/drawing/2014/main" id="{0D939951-7468-4CB5-A193-6C02B7D602D0}"/>
              </a:ext>
            </a:extLst>
          </p:cNvPr>
          <p:cNvSpPr>
            <a:spLocks noGrp="1"/>
          </p:cNvSpPr>
          <p:nvPr>
            <p:ph type="title"/>
          </p:nvPr>
        </p:nvSpPr>
        <p:spPr/>
        <p:txBody>
          <a:bodyPr/>
          <a:lstStyle/>
          <a:p>
            <a:r>
              <a:rPr lang="en-US" dirty="0"/>
              <a:t>Grazing Before Fire Affects</a:t>
            </a:r>
          </a:p>
        </p:txBody>
      </p:sp>
    </p:spTree>
    <p:extLst>
      <p:ext uri="{BB962C8B-B14F-4D97-AF65-F5344CB8AC3E}">
        <p14:creationId xmlns:p14="http://schemas.microsoft.com/office/powerpoint/2010/main" val="629836922"/>
      </p:ext>
    </p:extLst>
  </p:cSld>
  <p:clrMapOvr>
    <a:masterClrMapping/>
  </p:clrMapOvr>
  <p:transition advTm="64024"/>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758861"/>
            <a:ext cx="7467600" cy="4648200"/>
          </a:xfrm>
        </p:spPr>
        <p:txBody>
          <a:bodyPr>
            <a:normAutofit lnSpcReduction="10000"/>
          </a:bodyPr>
          <a:lstStyle/>
          <a:p>
            <a:pPr marL="274320" indent="-274320">
              <a:spcBef>
                <a:spcPts val="0"/>
              </a:spcBef>
              <a:spcAft>
                <a:spcPts val="0"/>
              </a:spcAft>
              <a:buClr>
                <a:schemeClr val="accent2"/>
              </a:buClr>
              <a:buFont typeface="Wingdings 2"/>
              <a:buChar char=""/>
              <a:defRPr/>
            </a:pPr>
            <a:r>
              <a:rPr lang="en-US" sz="2400" dirty="0"/>
              <a:t>Treatments</a:t>
            </a:r>
          </a:p>
          <a:p>
            <a:pPr marL="635508" lvl="1" indent="-342900">
              <a:spcBef>
                <a:spcPts val="0"/>
              </a:spcBef>
              <a:spcAft>
                <a:spcPts val="600"/>
              </a:spcAft>
              <a:buClr>
                <a:schemeClr val="accent2"/>
              </a:buClr>
              <a:buFont typeface="Arial" panose="020B0604020202020204" pitchFamily="34" charset="0"/>
              <a:buChar char="•"/>
              <a:defRPr/>
            </a:pPr>
            <a:r>
              <a:rPr lang="en-US" dirty="0"/>
              <a:t>1) ungrazed unburned, 2) ungrazed burned, 3) grazed unburned, and 4) grazed burned.</a:t>
            </a:r>
          </a:p>
          <a:p>
            <a:pPr marL="635508" lvl="1" indent="-342900">
              <a:spcBef>
                <a:spcPts val="0"/>
              </a:spcBef>
              <a:spcAft>
                <a:spcPts val="600"/>
              </a:spcAft>
              <a:buClr>
                <a:schemeClr val="accent2"/>
              </a:buClr>
              <a:buFont typeface="Arial" panose="020B0604020202020204" pitchFamily="34" charset="0"/>
              <a:buChar char="•"/>
              <a:defRPr/>
            </a:pPr>
            <a:r>
              <a:rPr lang="en-US" dirty="0"/>
              <a:t>Applied at 3 different sites</a:t>
            </a:r>
          </a:p>
          <a:p>
            <a:pPr marL="274320" indent="-274320">
              <a:spcBef>
                <a:spcPts val="0"/>
              </a:spcBef>
              <a:spcAft>
                <a:spcPts val="0"/>
              </a:spcAft>
              <a:buClr>
                <a:schemeClr val="accent2"/>
              </a:buClr>
              <a:buFont typeface="Wingdings 2"/>
              <a:buChar char=""/>
              <a:defRPr/>
            </a:pPr>
            <a:r>
              <a:rPr lang="en-US" sz="2400" dirty="0"/>
              <a:t>Livestock exclosures erected 1936</a:t>
            </a:r>
          </a:p>
          <a:p>
            <a:pPr marL="635508" lvl="1" indent="-342900">
              <a:spcBef>
                <a:spcPts val="0"/>
              </a:spcBef>
              <a:spcAft>
                <a:spcPts val="600"/>
              </a:spcAft>
              <a:buClr>
                <a:schemeClr val="accent2"/>
              </a:buClr>
              <a:buFont typeface="Arial" panose="020B0604020202020204" pitchFamily="34" charset="0"/>
              <a:buChar char="•"/>
              <a:defRPr/>
            </a:pPr>
            <a:r>
              <a:rPr lang="en-US" dirty="0"/>
              <a:t>No difference in plant density  between exclosures and grazed</a:t>
            </a:r>
          </a:p>
          <a:p>
            <a:pPr marL="635508" lvl="1" indent="-342900">
              <a:spcBef>
                <a:spcPts val="0"/>
              </a:spcBef>
              <a:spcAft>
                <a:spcPts val="600"/>
              </a:spcAft>
              <a:buClr>
                <a:schemeClr val="accent2"/>
              </a:buClr>
              <a:buFont typeface="Arial" panose="020B0604020202020204" pitchFamily="34" charset="0"/>
              <a:buChar char="•"/>
              <a:defRPr/>
            </a:pPr>
            <a:r>
              <a:rPr lang="en-US" dirty="0"/>
              <a:t>Livestock grazing at moderate levels ~40% utilization</a:t>
            </a:r>
          </a:p>
          <a:p>
            <a:pPr marL="274320" indent="-274320">
              <a:lnSpc>
                <a:spcPct val="120000"/>
              </a:lnSpc>
              <a:spcBef>
                <a:spcPts val="0"/>
              </a:spcBef>
              <a:spcAft>
                <a:spcPts val="800"/>
              </a:spcAft>
              <a:buClr>
                <a:schemeClr val="accent2"/>
              </a:buClr>
              <a:buFont typeface="Wingdings 2"/>
              <a:buChar char=""/>
              <a:defRPr/>
            </a:pPr>
            <a:r>
              <a:rPr lang="en-US" sz="2400" dirty="0"/>
              <a:t>In 1992 and 1993 – estimated cover and biomass</a:t>
            </a:r>
            <a:endParaRPr lang="en-US" dirty="0"/>
          </a:p>
          <a:p>
            <a:pPr marL="274320" indent="-274320">
              <a:lnSpc>
                <a:spcPct val="120000"/>
              </a:lnSpc>
              <a:spcBef>
                <a:spcPts val="0"/>
              </a:spcBef>
              <a:spcAft>
                <a:spcPts val="800"/>
              </a:spcAft>
              <a:buClr>
                <a:schemeClr val="accent2"/>
              </a:buClr>
              <a:buFont typeface="Wingdings 2"/>
              <a:buChar char=""/>
              <a:defRPr/>
            </a:pPr>
            <a:r>
              <a:rPr lang="en-US" sz="2400" dirty="0"/>
              <a:t>Burned fall 1993</a:t>
            </a:r>
          </a:p>
          <a:p>
            <a:pPr marL="274320" indent="-274320">
              <a:lnSpc>
                <a:spcPct val="120000"/>
              </a:lnSpc>
              <a:spcBef>
                <a:spcPts val="0"/>
              </a:spcBef>
              <a:spcAft>
                <a:spcPts val="800"/>
              </a:spcAft>
              <a:buClr>
                <a:schemeClr val="accent2"/>
              </a:buClr>
              <a:buFont typeface="Wingdings 2"/>
              <a:buChar char=""/>
              <a:defRPr/>
            </a:pPr>
            <a:r>
              <a:rPr lang="en-US" sz="2400" dirty="0"/>
              <a:t>2005-2007 (12-14 years later) – estimated cover and biomass</a:t>
            </a:r>
          </a:p>
        </p:txBody>
      </p:sp>
      <p:grpSp>
        <p:nvGrpSpPr>
          <p:cNvPr id="2" name="Group 1">
            <a:extLst>
              <a:ext uri="{FF2B5EF4-FFF2-40B4-BE49-F238E27FC236}">
                <a16:creationId xmlns:a16="http://schemas.microsoft.com/office/drawing/2014/main" id="{96125A5D-4F14-478D-9B4E-BCA4442F8A16}"/>
              </a:ext>
            </a:extLst>
          </p:cNvPr>
          <p:cNvGrpSpPr/>
          <p:nvPr/>
        </p:nvGrpSpPr>
        <p:grpSpPr>
          <a:xfrm>
            <a:off x="8823548" y="3810000"/>
            <a:ext cx="3063652" cy="2356376"/>
            <a:chOff x="8640874" y="3810000"/>
            <a:chExt cx="3063652" cy="2356376"/>
          </a:xfrm>
        </p:grpSpPr>
        <p:pic>
          <p:nvPicPr>
            <p:cNvPr id="31748" name="Picture 3" descr="DSC04948.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40874" y="3810000"/>
              <a:ext cx="3063652" cy="2356376"/>
            </a:xfrm>
            <a:prstGeom prst="rect">
              <a:avLst/>
            </a:prstGeom>
            <a:noFill/>
            <a:ln w="9525">
              <a:noFill/>
              <a:miter lim="800000"/>
              <a:headEnd/>
              <a:tailEnd/>
            </a:ln>
          </p:spPr>
        </p:pic>
        <p:sp>
          <p:nvSpPr>
            <p:cNvPr id="6" name="TextBox 5">
              <a:extLst>
                <a:ext uri="{FF2B5EF4-FFF2-40B4-BE49-F238E27FC236}">
                  <a16:creationId xmlns:a16="http://schemas.microsoft.com/office/drawing/2014/main" id="{DD246154-610D-4183-82DB-1DD1A6E4E758}"/>
                </a:ext>
              </a:extLst>
            </p:cNvPr>
            <p:cNvSpPr txBox="1"/>
            <p:nvPr/>
          </p:nvSpPr>
          <p:spPr>
            <a:xfrm>
              <a:off x="10966824" y="5935544"/>
              <a:ext cx="737702" cy="230832"/>
            </a:xfrm>
            <a:prstGeom prst="rect">
              <a:avLst/>
            </a:prstGeom>
            <a:noFill/>
          </p:spPr>
          <p:txBody>
            <a:bodyPr wrap="none" rtlCol="0">
              <a:spAutoFit/>
            </a:bodyPr>
            <a:lstStyle/>
            <a:p>
              <a:r>
                <a:rPr lang="en-US" sz="900" dirty="0">
                  <a:solidFill>
                    <a:schemeClr val="bg1"/>
                  </a:solidFill>
                </a:rPr>
                <a:t>K.W. Davies</a:t>
              </a:r>
            </a:p>
          </p:txBody>
        </p:sp>
      </p:grpSp>
      <p:grpSp>
        <p:nvGrpSpPr>
          <p:cNvPr id="4" name="Group 3">
            <a:extLst>
              <a:ext uri="{FF2B5EF4-FFF2-40B4-BE49-F238E27FC236}">
                <a16:creationId xmlns:a16="http://schemas.microsoft.com/office/drawing/2014/main" id="{AFA467F2-FA32-43F3-BF3E-C5B29E6AE72C}"/>
              </a:ext>
            </a:extLst>
          </p:cNvPr>
          <p:cNvGrpSpPr/>
          <p:nvPr/>
        </p:nvGrpSpPr>
        <p:grpSpPr>
          <a:xfrm>
            <a:off x="8813121" y="1758861"/>
            <a:ext cx="3063652" cy="1927882"/>
            <a:chOff x="8630447" y="1758861"/>
            <a:chExt cx="3063652" cy="1927882"/>
          </a:xfrm>
        </p:grpSpPr>
        <p:pic>
          <p:nvPicPr>
            <p:cNvPr id="31749" name="Picture 4" descr="Lori&amp;Tess.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630447" y="1758861"/>
              <a:ext cx="3063652" cy="1911439"/>
            </a:xfrm>
            <a:prstGeom prst="rect">
              <a:avLst/>
            </a:prstGeom>
            <a:noFill/>
            <a:ln w="9525">
              <a:noFill/>
              <a:miter lim="800000"/>
              <a:headEnd/>
              <a:tailEnd/>
            </a:ln>
          </p:spPr>
        </p:pic>
        <p:sp>
          <p:nvSpPr>
            <p:cNvPr id="8" name="TextBox 7">
              <a:extLst>
                <a:ext uri="{FF2B5EF4-FFF2-40B4-BE49-F238E27FC236}">
                  <a16:creationId xmlns:a16="http://schemas.microsoft.com/office/drawing/2014/main" id="{E9BBBDB3-BE88-443D-8573-BED3B346E106}"/>
                </a:ext>
              </a:extLst>
            </p:cNvPr>
            <p:cNvSpPr txBox="1"/>
            <p:nvPr/>
          </p:nvSpPr>
          <p:spPr>
            <a:xfrm>
              <a:off x="10956397" y="3455911"/>
              <a:ext cx="737702" cy="230832"/>
            </a:xfrm>
            <a:prstGeom prst="rect">
              <a:avLst/>
            </a:prstGeom>
            <a:noFill/>
          </p:spPr>
          <p:txBody>
            <a:bodyPr wrap="none" rtlCol="0">
              <a:spAutoFit/>
            </a:bodyPr>
            <a:lstStyle/>
            <a:p>
              <a:r>
                <a:rPr lang="en-US" sz="900" dirty="0">
                  <a:solidFill>
                    <a:schemeClr val="bg1"/>
                  </a:solidFill>
                </a:rPr>
                <a:t>K.W. Davies</a:t>
              </a:r>
            </a:p>
          </p:txBody>
        </p:sp>
      </p:grpSp>
      <p:sp>
        <p:nvSpPr>
          <p:cNvPr id="9" name="Title 8">
            <a:extLst>
              <a:ext uri="{FF2B5EF4-FFF2-40B4-BE49-F238E27FC236}">
                <a16:creationId xmlns:a16="http://schemas.microsoft.com/office/drawing/2014/main" id="{3264E77E-3CE5-490F-AE64-FA6883F5976D}"/>
              </a:ext>
            </a:extLst>
          </p:cNvPr>
          <p:cNvSpPr>
            <a:spLocks noGrp="1"/>
          </p:cNvSpPr>
          <p:nvPr>
            <p:ph type="title"/>
          </p:nvPr>
        </p:nvSpPr>
        <p:spPr/>
        <p:txBody>
          <a:bodyPr/>
          <a:lstStyle/>
          <a:p>
            <a:r>
              <a:rPr lang="en-US" dirty="0"/>
              <a:t>Methods: </a:t>
            </a:r>
            <a:r>
              <a:rPr lang="en-US" sz="3600" dirty="0"/>
              <a:t>Davies et al. (2009)</a:t>
            </a:r>
            <a:endParaRPr lang="en-US" dirty="0"/>
          </a:p>
        </p:txBody>
      </p:sp>
      <p:sp>
        <p:nvSpPr>
          <p:cNvPr id="12" name="TextBox 11">
            <a:extLst>
              <a:ext uri="{FF2B5EF4-FFF2-40B4-BE49-F238E27FC236}">
                <a16:creationId xmlns:a16="http://schemas.microsoft.com/office/drawing/2014/main" id="{EE9D8610-9C1B-4134-9046-CE7F428756F8}"/>
              </a:ext>
            </a:extLst>
          </p:cNvPr>
          <p:cNvSpPr txBox="1"/>
          <p:nvPr/>
        </p:nvSpPr>
        <p:spPr>
          <a:xfrm>
            <a:off x="6059896" y="6427113"/>
            <a:ext cx="5969000" cy="430887"/>
          </a:xfrm>
          <a:prstGeom prst="rect">
            <a:avLst/>
          </a:prstGeom>
          <a:noFill/>
        </p:spPr>
        <p:txBody>
          <a:bodyPr wrap="square" rtlCol="0">
            <a:spAutoFit/>
          </a:bodyPr>
          <a:lstStyle/>
          <a:p>
            <a:pPr algn="r"/>
            <a:r>
              <a:rPr lang="en-US" sz="1100" dirty="0">
                <a:solidFill>
                  <a:schemeClr val="bg1"/>
                </a:solidFill>
              </a:rPr>
              <a:t>Davies, K. W., Svejcar, T. J., &amp; Bates, J. D. (2009). Interaction of historical and </a:t>
            </a:r>
            <a:r>
              <a:rPr lang="en-US" sz="1100" dirty="0" err="1">
                <a:solidFill>
                  <a:schemeClr val="bg1"/>
                </a:solidFill>
              </a:rPr>
              <a:t>nonhistorical</a:t>
            </a:r>
            <a:r>
              <a:rPr lang="en-US" sz="1100" dirty="0">
                <a:solidFill>
                  <a:schemeClr val="bg1"/>
                </a:solidFill>
              </a:rPr>
              <a:t> disturbances maintains native plant communities. Ecological Applications, 19(6), 1536-1545.</a:t>
            </a:r>
          </a:p>
        </p:txBody>
      </p:sp>
    </p:spTree>
    <p:extLst>
      <p:ext uri="{BB962C8B-B14F-4D97-AF65-F5344CB8AC3E}">
        <p14:creationId xmlns:p14="http://schemas.microsoft.com/office/powerpoint/2010/main" val="344744477"/>
      </p:ext>
    </p:extLst>
  </p:cSld>
  <p:clrMapOvr>
    <a:masterClrMapping/>
  </p:clrMapOvr>
  <p:transition advTm="68308"/>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981" b="7228"/>
          <a:stretch/>
        </p:blipFill>
        <p:spPr bwMode="auto">
          <a:xfrm>
            <a:off x="1097280" y="1828800"/>
            <a:ext cx="7049770" cy="4191000"/>
          </a:xfrm>
          <a:prstGeom prst="rect">
            <a:avLst/>
          </a:prstGeom>
          <a:noFill/>
          <a:ln w="9525">
            <a:noFill/>
            <a:miter lim="800000"/>
            <a:headEnd/>
            <a:tailEnd/>
          </a:ln>
        </p:spPr>
      </p:pic>
      <p:sp>
        <p:nvSpPr>
          <p:cNvPr id="3" name="Title 2">
            <a:extLst>
              <a:ext uri="{FF2B5EF4-FFF2-40B4-BE49-F238E27FC236}">
                <a16:creationId xmlns:a16="http://schemas.microsoft.com/office/drawing/2014/main" id="{E7104EA3-FC7E-4BA8-8737-10C769B6BE3A}"/>
              </a:ext>
            </a:extLst>
          </p:cNvPr>
          <p:cNvSpPr>
            <a:spLocks noGrp="1"/>
          </p:cNvSpPr>
          <p:nvPr>
            <p:ph type="title"/>
          </p:nvPr>
        </p:nvSpPr>
        <p:spPr/>
        <p:txBody>
          <a:bodyPr/>
          <a:lstStyle/>
          <a:p>
            <a:r>
              <a:rPr lang="en-US" dirty="0"/>
              <a:t>Before Fire</a:t>
            </a:r>
            <a:br>
              <a:rPr lang="en-US" dirty="0"/>
            </a:br>
            <a:r>
              <a:rPr lang="en-US" dirty="0"/>
              <a:t>Differences in Biomass and Litter</a:t>
            </a:r>
          </a:p>
        </p:txBody>
      </p:sp>
      <p:sp>
        <p:nvSpPr>
          <p:cNvPr id="7" name="TextBox 6">
            <a:extLst>
              <a:ext uri="{FF2B5EF4-FFF2-40B4-BE49-F238E27FC236}">
                <a16:creationId xmlns:a16="http://schemas.microsoft.com/office/drawing/2014/main" id="{C9E25CF3-447E-49DF-BC85-BBD8022F7D27}"/>
              </a:ext>
            </a:extLst>
          </p:cNvPr>
          <p:cNvSpPr txBox="1"/>
          <p:nvPr/>
        </p:nvSpPr>
        <p:spPr>
          <a:xfrm>
            <a:off x="6059896" y="6427113"/>
            <a:ext cx="5969000" cy="430887"/>
          </a:xfrm>
          <a:prstGeom prst="rect">
            <a:avLst/>
          </a:prstGeom>
          <a:noFill/>
        </p:spPr>
        <p:txBody>
          <a:bodyPr wrap="square" rtlCol="0">
            <a:spAutoFit/>
          </a:bodyPr>
          <a:lstStyle/>
          <a:p>
            <a:pPr algn="r"/>
            <a:r>
              <a:rPr lang="en-US" sz="1100" dirty="0">
                <a:solidFill>
                  <a:schemeClr val="bg1"/>
                </a:solidFill>
              </a:rPr>
              <a:t>Davies, K. W., Svejcar, T. J., &amp; Bates, J. D. (2009). Interaction of historical and </a:t>
            </a:r>
            <a:r>
              <a:rPr lang="en-US" sz="1100" dirty="0" err="1">
                <a:solidFill>
                  <a:schemeClr val="bg1"/>
                </a:solidFill>
              </a:rPr>
              <a:t>nonhistorical</a:t>
            </a:r>
            <a:r>
              <a:rPr lang="en-US" sz="1100" dirty="0">
                <a:solidFill>
                  <a:schemeClr val="bg1"/>
                </a:solidFill>
              </a:rPr>
              <a:t> disturbances maintains native plant communities. Ecological Applications, 19(6), 1536-1545.</a:t>
            </a:r>
          </a:p>
        </p:txBody>
      </p:sp>
      <p:sp>
        <p:nvSpPr>
          <p:cNvPr id="8" name="TextBox 7">
            <a:extLst>
              <a:ext uri="{FF2B5EF4-FFF2-40B4-BE49-F238E27FC236}">
                <a16:creationId xmlns:a16="http://schemas.microsoft.com/office/drawing/2014/main" id="{5423B478-2B33-4FB3-8109-1C716DEBD2AB}"/>
              </a:ext>
            </a:extLst>
          </p:cNvPr>
          <p:cNvSpPr txBox="1"/>
          <p:nvPr/>
        </p:nvSpPr>
        <p:spPr>
          <a:xfrm>
            <a:off x="2362200" y="5791200"/>
            <a:ext cx="990507" cy="535531"/>
          </a:xfrm>
          <a:prstGeom prst="rect">
            <a:avLst/>
          </a:prstGeom>
          <a:solidFill>
            <a:schemeClr val="bg1"/>
          </a:solidFill>
        </p:spPr>
        <p:txBody>
          <a:bodyPr wrap="square" rtlCol="0">
            <a:spAutoFit/>
          </a:bodyPr>
          <a:lstStyle/>
          <a:p>
            <a:pPr algn="ctr">
              <a:lnSpc>
                <a:spcPct val="90000"/>
              </a:lnSpc>
            </a:pPr>
            <a:r>
              <a:rPr lang="en-US" sz="1600" dirty="0"/>
              <a:t>Perennial Grass</a:t>
            </a:r>
          </a:p>
        </p:txBody>
      </p:sp>
      <p:sp>
        <p:nvSpPr>
          <p:cNvPr id="10" name="TextBox 9">
            <a:extLst>
              <a:ext uri="{FF2B5EF4-FFF2-40B4-BE49-F238E27FC236}">
                <a16:creationId xmlns:a16="http://schemas.microsoft.com/office/drawing/2014/main" id="{22C62A84-7AA9-4D56-8956-7448FDB1CAC9}"/>
              </a:ext>
            </a:extLst>
          </p:cNvPr>
          <p:cNvSpPr txBox="1"/>
          <p:nvPr/>
        </p:nvSpPr>
        <p:spPr>
          <a:xfrm>
            <a:off x="3352800" y="5791200"/>
            <a:ext cx="1219292" cy="535531"/>
          </a:xfrm>
          <a:prstGeom prst="rect">
            <a:avLst/>
          </a:prstGeom>
          <a:solidFill>
            <a:schemeClr val="bg1"/>
          </a:solidFill>
        </p:spPr>
        <p:txBody>
          <a:bodyPr wrap="square" rtlCol="0">
            <a:spAutoFit/>
          </a:bodyPr>
          <a:lstStyle/>
          <a:p>
            <a:pPr algn="ctr">
              <a:lnSpc>
                <a:spcPct val="90000"/>
              </a:lnSpc>
            </a:pPr>
            <a:r>
              <a:rPr lang="en-US" sz="1600" dirty="0"/>
              <a:t>Total Herbaceous</a:t>
            </a:r>
          </a:p>
        </p:txBody>
      </p:sp>
      <p:sp>
        <p:nvSpPr>
          <p:cNvPr id="11" name="TextBox 10">
            <a:extLst>
              <a:ext uri="{FF2B5EF4-FFF2-40B4-BE49-F238E27FC236}">
                <a16:creationId xmlns:a16="http://schemas.microsoft.com/office/drawing/2014/main" id="{E21EE8DA-2558-47F2-96B6-46B6D70C46C0}"/>
              </a:ext>
            </a:extLst>
          </p:cNvPr>
          <p:cNvSpPr txBox="1"/>
          <p:nvPr/>
        </p:nvSpPr>
        <p:spPr>
          <a:xfrm>
            <a:off x="4495800" y="5791200"/>
            <a:ext cx="858004" cy="313932"/>
          </a:xfrm>
          <a:prstGeom prst="rect">
            <a:avLst/>
          </a:prstGeom>
          <a:solidFill>
            <a:schemeClr val="bg1"/>
          </a:solidFill>
        </p:spPr>
        <p:txBody>
          <a:bodyPr wrap="square" rtlCol="0">
            <a:spAutoFit/>
          </a:bodyPr>
          <a:lstStyle/>
          <a:p>
            <a:pPr algn="ctr">
              <a:lnSpc>
                <a:spcPct val="90000"/>
              </a:lnSpc>
            </a:pPr>
            <a:r>
              <a:rPr lang="en-US" sz="1600" dirty="0"/>
              <a:t>Gaps</a:t>
            </a:r>
          </a:p>
        </p:txBody>
      </p:sp>
      <p:sp>
        <p:nvSpPr>
          <p:cNvPr id="12" name="TextBox 11">
            <a:extLst>
              <a:ext uri="{FF2B5EF4-FFF2-40B4-BE49-F238E27FC236}">
                <a16:creationId xmlns:a16="http://schemas.microsoft.com/office/drawing/2014/main" id="{0F8EAE63-73A6-4C5F-B440-B3CDDC334E91}"/>
              </a:ext>
            </a:extLst>
          </p:cNvPr>
          <p:cNvSpPr txBox="1"/>
          <p:nvPr/>
        </p:nvSpPr>
        <p:spPr>
          <a:xfrm>
            <a:off x="5592842" y="5791200"/>
            <a:ext cx="858004" cy="313932"/>
          </a:xfrm>
          <a:prstGeom prst="rect">
            <a:avLst/>
          </a:prstGeom>
          <a:solidFill>
            <a:schemeClr val="bg1"/>
          </a:solidFill>
        </p:spPr>
        <p:txBody>
          <a:bodyPr wrap="square" rtlCol="0">
            <a:spAutoFit/>
          </a:bodyPr>
          <a:lstStyle/>
          <a:p>
            <a:pPr algn="ctr">
              <a:lnSpc>
                <a:spcPct val="90000"/>
              </a:lnSpc>
            </a:pPr>
            <a:r>
              <a:rPr lang="en-US" sz="1600" dirty="0"/>
              <a:t>Shrubs</a:t>
            </a:r>
          </a:p>
        </p:txBody>
      </p:sp>
      <p:sp>
        <p:nvSpPr>
          <p:cNvPr id="13" name="TextBox 12">
            <a:extLst>
              <a:ext uri="{FF2B5EF4-FFF2-40B4-BE49-F238E27FC236}">
                <a16:creationId xmlns:a16="http://schemas.microsoft.com/office/drawing/2014/main" id="{E4F0B1AB-F5A8-461F-BF12-1A83C72B0431}"/>
              </a:ext>
            </a:extLst>
          </p:cNvPr>
          <p:cNvSpPr txBox="1"/>
          <p:nvPr/>
        </p:nvSpPr>
        <p:spPr>
          <a:xfrm>
            <a:off x="6553200" y="5791200"/>
            <a:ext cx="858004" cy="313932"/>
          </a:xfrm>
          <a:prstGeom prst="rect">
            <a:avLst/>
          </a:prstGeom>
          <a:solidFill>
            <a:schemeClr val="bg1"/>
          </a:solidFill>
        </p:spPr>
        <p:txBody>
          <a:bodyPr wrap="square" rtlCol="0">
            <a:spAutoFit/>
          </a:bodyPr>
          <a:lstStyle/>
          <a:p>
            <a:pPr algn="ctr">
              <a:lnSpc>
                <a:spcPct val="90000"/>
              </a:lnSpc>
            </a:pPr>
            <a:r>
              <a:rPr lang="en-US" sz="1600" dirty="0"/>
              <a:t>Litter</a:t>
            </a:r>
          </a:p>
        </p:txBody>
      </p:sp>
      <p:sp>
        <p:nvSpPr>
          <p:cNvPr id="14" name="TextBox 13">
            <a:extLst>
              <a:ext uri="{FF2B5EF4-FFF2-40B4-BE49-F238E27FC236}">
                <a16:creationId xmlns:a16="http://schemas.microsoft.com/office/drawing/2014/main" id="{3520B366-41C9-4C7A-A17C-1857246EC888}"/>
              </a:ext>
            </a:extLst>
          </p:cNvPr>
          <p:cNvSpPr txBox="1"/>
          <p:nvPr/>
        </p:nvSpPr>
        <p:spPr>
          <a:xfrm>
            <a:off x="8305800" y="2667000"/>
            <a:ext cx="3276600" cy="1569660"/>
          </a:xfrm>
          <a:prstGeom prst="rect">
            <a:avLst/>
          </a:prstGeom>
          <a:solidFill>
            <a:schemeClr val="accent2"/>
          </a:solidFill>
        </p:spPr>
        <p:txBody>
          <a:bodyPr wrap="square" rtlCol="0">
            <a:spAutoFit/>
          </a:bodyPr>
          <a:lstStyle/>
          <a:p>
            <a:r>
              <a:rPr lang="en-US" sz="2400" dirty="0">
                <a:solidFill>
                  <a:schemeClr val="bg1"/>
                </a:solidFill>
              </a:rPr>
              <a:t>1992-1993 Before Fire</a:t>
            </a:r>
            <a:br>
              <a:rPr lang="en-US" sz="2400" dirty="0">
                <a:solidFill>
                  <a:schemeClr val="bg1"/>
                </a:solidFill>
              </a:rPr>
            </a:br>
            <a:r>
              <a:rPr lang="en-US" sz="2400" dirty="0">
                <a:solidFill>
                  <a:schemeClr val="bg1"/>
                </a:solidFill>
              </a:rPr>
              <a:t>*Less Perennial Grass </a:t>
            </a:r>
          </a:p>
          <a:p>
            <a:r>
              <a:rPr lang="en-US" sz="2400" dirty="0">
                <a:solidFill>
                  <a:schemeClr val="bg1"/>
                </a:solidFill>
              </a:rPr>
              <a:t>*Less Total Herbaceous</a:t>
            </a:r>
          </a:p>
          <a:p>
            <a:r>
              <a:rPr lang="en-US" sz="2400" dirty="0">
                <a:solidFill>
                  <a:schemeClr val="bg1"/>
                </a:solidFill>
              </a:rPr>
              <a:t>* More Gaps</a:t>
            </a:r>
          </a:p>
        </p:txBody>
      </p:sp>
    </p:spTree>
    <p:extLst>
      <p:ext uri="{BB962C8B-B14F-4D97-AF65-F5344CB8AC3E}">
        <p14:creationId xmlns:p14="http://schemas.microsoft.com/office/powerpoint/2010/main" val="1032381322"/>
      </p:ext>
    </p:extLst>
  </p:cSld>
  <p:clrMapOvr>
    <a:masterClrMapping/>
  </p:clrMapOvr>
  <p:transition advTm="54297"/>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104EA3-FC7E-4BA8-8737-10C769B6BE3A}"/>
              </a:ext>
            </a:extLst>
          </p:cNvPr>
          <p:cNvSpPr>
            <a:spLocks noGrp="1"/>
          </p:cNvSpPr>
          <p:nvPr>
            <p:ph type="title"/>
          </p:nvPr>
        </p:nvSpPr>
        <p:spPr>
          <a:xfrm>
            <a:off x="1097280" y="286603"/>
            <a:ext cx="10058400" cy="1450757"/>
          </a:xfrm>
        </p:spPr>
        <p:txBody>
          <a:bodyPr/>
          <a:lstStyle/>
          <a:p>
            <a:r>
              <a:rPr lang="en-US" dirty="0"/>
              <a:t>After Fire</a:t>
            </a:r>
            <a:br>
              <a:rPr lang="en-US" dirty="0"/>
            </a:br>
            <a:r>
              <a:rPr lang="en-US" dirty="0"/>
              <a:t>Plant Community Response</a:t>
            </a:r>
          </a:p>
        </p:txBody>
      </p:sp>
      <p:sp>
        <p:nvSpPr>
          <p:cNvPr id="10" name="TextBox 9">
            <a:extLst>
              <a:ext uri="{FF2B5EF4-FFF2-40B4-BE49-F238E27FC236}">
                <a16:creationId xmlns:a16="http://schemas.microsoft.com/office/drawing/2014/main" id="{C8A720BB-5DF9-40F6-8C27-F7B34700ECCA}"/>
              </a:ext>
            </a:extLst>
          </p:cNvPr>
          <p:cNvSpPr txBox="1"/>
          <p:nvPr/>
        </p:nvSpPr>
        <p:spPr>
          <a:xfrm>
            <a:off x="6163887" y="6427113"/>
            <a:ext cx="5969000" cy="430887"/>
          </a:xfrm>
          <a:prstGeom prst="rect">
            <a:avLst/>
          </a:prstGeom>
          <a:noFill/>
        </p:spPr>
        <p:txBody>
          <a:bodyPr wrap="square" rtlCol="0">
            <a:spAutoFit/>
          </a:bodyPr>
          <a:lstStyle/>
          <a:p>
            <a:pPr algn="r"/>
            <a:r>
              <a:rPr lang="en-US" sz="1100" dirty="0">
                <a:solidFill>
                  <a:schemeClr val="bg1"/>
                </a:solidFill>
              </a:rPr>
              <a:t>Davies, K. W., Svejcar, T. J., &amp; Bates, J. D. (2009). Interaction of historical and </a:t>
            </a:r>
            <a:r>
              <a:rPr lang="en-US" sz="1100" dirty="0" err="1">
                <a:solidFill>
                  <a:schemeClr val="bg1"/>
                </a:solidFill>
              </a:rPr>
              <a:t>nonhistorical</a:t>
            </a:r>
            <a:r>
              <a:rPr lang="en-US" sz="1100" dirty="0">
                <a:solidFill>
                  <a:schemeClr val="bg1"/>
                </a:solidFill>
              </a:rPr>
              <a:t> disturbances maintains native plant communities. Ecological Applications, 19(6), 1536-1545.</a:t>
            </a:r>
          </a:p>
        </p:txBody>
      </p:sp>
      <p:sp>
        <p:nvSpPr>
          <p:cNvPr id="7" name="Rectangle 2">
            <a:extLst>
              <a:ext uri="{FF2B5EF4-FFF2-40B4-BE49-F238E27FC236}">
                <a16:creationId xmlns:a16="http://schemas.microsoft.com/office/drawing/2014/main" id="{5F2D98F2-E1FB-48E2-A2BB-07947CE015F7}"/>
              </a:ext>
            </a:extLst>
          </p:cNvPr>
          <p:cNvSpPr>
            <a:spLocks noChangeArrowheads="1"/>
          </p:cNvSpPr>
          <p:nvPr/>
        </p:nvSpPr>
        <p:spPr bwMode="auto">
          <a:xfrm>
            <a:off x="1517005" y="-57873"/>
            <a:ext cx="165321" cy="253269"/>
          </a:xfrm>
          <a:prstGeom prst="rect">
            <a:avLst/>
          </a:prstGeom>
          <a:noFill/>
          <a:ln w="9525">
            <a:noFill/>
            <a:miter lim="800000"/>
            <a:headEnd/>
            <a:tailEnd/>
          </a:ln>
        </p:spPr>
        <p:txBody>
          <a:bodyPr wrap="square" anchor="ctr">
            <a:spAutoFit/>
          </a:bodyPr>
          <a:lstStyle/>
          <a:p>
            <a:endParaRPr lang="en-US">
              <a:latin typeface="Constantia" pitchFamily="18" charset="0"/>
            </a:endParaRPr>
          </a:p>
        </p:txBody>
      </p:sp>
      <p:pic>
        <p:nvPicPr>
          <p:cNvPr id="9" name="Picture 4">
            <a:extLst>
              <a:ext uri="{FF2B5EF4-FFF2-40B4-BE49-F238E27FC236}">
                <a16:creationId xmlns:a16="http://schemas.microsoft.com/office/drawing/2014/main" id="{3BB09695-A303-44F7-8FC9-881B6C34D7D5}"/>
              </a:ext>
            </a:extLst>
          </p:cNvPr>
          <p:cNvPicPr>
            <a:picLocks noChangeAspect="1" noChangeArrowheads="1"/>
          </p:cNvPicPr>
          <p:nvPr/>
        </p:nvPicPr>
        <p:blipFill>
          <a:blip r:embed="rId3" cstate="screen"/>
          <a:srcRect/>
          <a:stretch>
            <a:fillRect/>
          </a:stretch>
        </p:blipFill>
        <p:spPr bwMode="auto">
          <a:xfrm>
            <a:off x="914401" y="1884708"/>
            <a:ext cx="8229599" cy="4053610"/>
          </a:xfrm>
          <a:prstGeom prst="rect">
            <a:avLst/>
          </a:prstGeom>
          <a:noFill/>
          <a:ln w="9525">
            <a:noFill/>
            <a:miter lim="800000"/>
            <a:headEnd/>
            <a:tailEnd/>
          </a:ln>
          <a:effectLst/>
        </p:spPr>
      </p:pic>
      <p:sp>
        <p:nvSpPr>
          <p:cNvPr id="11" name="TextBox 10">
            <a:extLst>
              <a:ext uri="{FF2B5EF4-FFF2-40B4-BE49-F238E27FC236}">
                <a16:creationId xmlns:a16="http://schemas.microsoft.com/office/drawing/2014/main" id="{948706AD-3038-44DC-97F4-8FE1ED8536FD}"/>
              </a:ext>
            </a:extLst>
          </p:cNvPr>
          <p:cNvSpPr txBox="1"/>
          <p:nvPr/>
        </p:nvSpPr>
        <p:spPr>
          <a:xfrm>
            <a:off x="2286000" y="5739956"/>
            <a:ext cx="1412807" cy="584775"/>
          </a:xfrm>
          <a:prstGeom prst="rect">
            <a:avLst/>
          </a:prstGeom>
          <a:solidFill>
            <a:schemeClr val="bg1"/>
          </a:solidFill>
        </p:spPr>
        <p:txBody>
          <a:bodyPr wrap="square" rtlCol="0">
            <a:spAutoFit/>
          </a:bodyPr>
          <a:lstStyle/>
          <a:p>
            <a:pPr algn="ctr"/>
            <a:r>
              <a:rPr lang="en-US" sz="1600" dirty="0"/>
              <a:t>Sandberg </a:t>
            </a:r>
            <a:br>
              <a:rPr lang="en-US" sz="1600" dirty="0"/>
            </a:br>
            <a:r>
              <a:rPr lang="en-US" sz="1600" dirty="0"/>
              <a:t>Bluegrass</a:t>
            </a:r>
          </a:p>
        </p:txBody>
      </p:sp>
      <p:sp>
        <p:nvSpPr>
          <p:cNvPr id="12" name="TextBox 11">
            <a:extLst>
              <a:ext uri="{FF2B5EF4-FFF2-40B4-BE49-F238E27FC236}">
                <a16:creationId xmlns:a16="http://schemas.microsoft.com/office/drawing/2014/main" id="{0ADACE03-CB5A-45F6-B95C-BA8D5FAEB9D7}"/>
              </a:ext>
            </a:extLst>
          </p:cNvPr>
          <p:cNvSpPr txBox="1"/>
          <p:nvPr/>
        </p:nvSpPr>
        <p:spPr>
          <a:xfrm>
            <a:off x="3657600" y="5739956"/>
            <a:ext cx="1003152" cy="584775"/>
          </a:xfrm>
          <a:prstGeom prst="rect">
            <a:avLst/>
          </a:prstGeom>
          <a:solidFill>
            <a:schemeClr val="bg1"/>
          </a:solidFill>
        </p:spPr>
        <p:txBody>
          <a:bodyPr wrap="square" rtlCol="0">
            <a:spAutoFit/>
          </a:bodyPr>
          <a:lstStyle/>
          <a:p>
            <a:pPr algn="ctr"/>
            <a:r>
              <a:rPr lang="en-US" sz="1600" dirty="0"/>
              <a:t>Perennial</a:t>
            </a:r>
            <a:br>
              <a:rPr lang="en-US" sz="1600" dirty="0"/>
            </a:br>
            <a:r>
              <a:rPr lang="en-US" sz="1600" dirty="0"/>
              <a:t>Grass</a:t>
            </a:r>
          </a:p>
        </p:txBody>
      </p:sp>
      <p:sp>
        <p:nvSpPr>
          <p:cNvPr id="13" name="TextBox 12">
            <a:extLst>
              <a:ext uri="{FF2B5EF4-FFF2-40B4-BE49-F238E27FC236}">
                <a16:creationId xmlns:a16="http://schemas.microsoft.com/office/drawing/2014/main" id="{3A0C623D-5579-40A2-BA5F-182A70F47700}"/>
              </a:ext>
            </a:extLst>
          </p:cNvPr>
          <p:cNvSpPr txBox="1"/>
          <p:nvPr/>
        </p:nvSpPr>
        <p:spPr>
          <a:xfrm>
            <a:off x="4791784" y="5694990"/>
            <a:ext cx="1222435" cy="338554"/>
          </a:xfrm>
          <a:prstGeom prst="rect">
            <a:avLst/>
          </a:prstGeom>
          <a:solidFill>
            <a:schemeClr val="bg1"/>
          </a:solidFill>
        </p:spPr>
        <p:txBody>
          <a:bodyPr wrap="square" rtlCol="0">
            <a:spAutoFit/>
          </a:bodyPr>
          <a:lstStyle/>
          <a:p>
            <a:pPr algn="ctr"/>
            <a:r>
              <a:rPr lang="en-US" sz="1600" dirty="0" err="1"/>
              <a:t>Cheatgrass</a:t>
            </a:r>
            <a:endParaRPr lang="en-US" sz="1600" dirty="0"/>
          </a:p>
        </p:txBody>
      </p:sp>
      <p:sp>
        <p:nvSpPr>
          <p:cNvPr id="14" name="TextBox 13">
            <a:extLst>
              <a:ext uri="{FF2B5EF4-FFF2-40B4-BE49-F238E27FC236}">
                <a16:creationId xmlns:a16="http://schemas.microsoft.com/office/drawing/2014/main" id="{834727FB-0B81-46C7-85F3-B2782217AF22}"/>
              </a:ext>
            </a:extLst>
          </p:cNvPr>
          <p:cNvSpPr txBox="1"/>
          <p:nvPr/>
        </p:nvSpPr>
        <p:spPr>
          <a:xfrm>
            <a:off x="5791200" y="5694990"/>
            <a:ext cx="1198045" cy="584775"/>
          </a:xfrm>
          <a:prstGeom prst="rect">
            <a:avLst/>
          </a:prstGeom>
          <a:solidFill>
            <a:schemeClr val="bg1"/>
          </a:solidFill>
        </p:spPr>
        <p:txBody>
          <a:bodyPr wrap="square" rtlCol="0">
            <a:spAutoFit/>
          </a:bodyPr>
          <a:lstStyle/>
          <a:p>
            <a:pPr algn="ctr"/>
            <a:r>
              <a:rPr lang="en-US" sz="1600" dirty="0"/>
              <a:t>Perennial</a:t>
            </a:r>
            <a:br>
              <a:rPr lang="en-US" sz="1600" dirty="0"/>
            </a:br>
            <a:r>
              <a:rPr lang="en-US" sz="1600" dirty="0" err="1"/>
              <a:t>Forb</a:t>
            </a:r>
            <a:endParaRPr lang="en-US" sz="1600" dirty="0"/>
          </a:p>
        </p:txBody>
      </p:sp>
      <p:sp>
        <p:nvSpPr>
          <p:cNvPr id="15" name="TextBox 14">
            <a:extLst>
              <a:ext uri="{FF2B5EF4-FFF2-40B4-BE49-F238E27FC236}">
                <a16:creationId xmlns:a16="http://schemas.microsoft.com/office/drawing/2014/main" id="{4AB70C6A-8AF4-4D93-9147-A5E5CDE58B36}"/>
              </a:ext>
            </a:extLst>
          </p:cNvPr>
          <p:cNvSpPr txBox="1"/>
          <p:nvPr/>
        </p:nvSpPr>
        <p:spPr>
          <a:xfrm>
            <a:off x="7086600" y="5694990"/>
            <a:ext cx="1003152" cy="584775"/>
          </a:xfrm>
          <a:prstGeom prst="rect">
            <a:avLst/>
          </a:prstGeom>
          <a:solidFill>
            <a:schemeClr val="bg1"/>
          </a:solidFill>
        </p:spPr>
        <p:txBody>
          <a:bodyPr wrap="square" rtlCol="0">
            <a:spAutoFit/>
          </a:bodyPr>
          <a:lstStyle/>
          <a:p>
            <a:pPr algn="ctr"/>
            <a:r>
              <a:rPr lang="en-US" sz="1600" dirty="0"/>
              <a:t>Annual</a:t>
            </a:r>
            <a:br>
              <a:rPr lang="en-US" sz="1600" dirty="0"/>
            </a:br>
            <a:r>
              <a:rPr lang="en-US" sz="1600" dirty="0" err="1"/>
              <a:t>Forb</a:t>
            </a:r>
            <a:endParaRPr lang="en-US" sz="1600" dirty="0"/>
          </a:p>
        </p:txBody>
      </p:sp>
      <p:sp>
        <p:nvSpPr>
          <p:cNvPr id="6" name="TextBox 5"/>
          <p:cNvSpPr txBox="1"/>
          <p:nvPr/>
        </p:nvSpPr>
        <p:spPr>
          <a:xfrm>
            <a:off x="8915400" y="3200400"/>
            <a:ext cx="3217487" cy="1938992"/>
          </a:xfrm>
          <a:prstGeom prst="rect">
            <a:avLst/>
          </a:prstGeom>
          <a:solidFill>
            <a:schemeClr val="accent2"/>
          </a:solidFill>
        </p:spPr>
        <p:txBody>
          <a:bodyPr wrap="square" rtlCol="0">
            <a:spAutoFit/>
          </a:bodyPr>
          <a:lstStyle/>
          <a:p>
            <a:r>
              <a:rPr lang="en-US" sz="2400" dirty="0">
                <a:solidFill>
                  <a:schemeClr val="bg1"/>
                </a:solidFill>
              </a:rPr>
              <a:t> 12-14 years After Fire </a:t>
            </a:r>
          </a:p>
          <a:p>
            <a:endParaRPr lang="en-US" sz="2400" dirty="0">
              <a:solidFill>
                <a:schemeClr val="bg1"/>
              </a:solidFill>
            </a:endParaRPr>
          </a:p>
          <a:p>
            <a:r>
              <a:rPr lang="en-US" sz="2400" dirty="0">
                <a:solidFill>
                  <a:schemeClr val="bg1"/>
                </a:solidFill>
              </a:rPr>
              <a:t>Plots grazed before fire</a:t>
            </a:r>
            <a:br>
              <a:rPr lang="en-US" sz="2400" dirty="0">
                <a:solidFill>
                  <a:schemeClr val="bg1"/>
                </a:solidFill>
              </a:rPr>
            </a:br>
            <a:r>
              <a:rPr lang="en-US" sz="2400" dirty="0">
                <a:solidFill>
                  <a:schemeClr val="bg1"/>
                </a:solidFill>
              </a:rPr>
              <a:t>*More Perennial Grass </a:t>
            </a:r>
          </a:p>
          <a:p>
            <a:r>
              <a:rPr lang="en-US" sz="2400" dirty="0">
                <a:solidFill>
                  <a:schemeClr val="bg1"/>
                </a:solidFill>
              </a:rPr>
              <a:t>*Less Cheatgrass</a:t>
            </a:r>
          </a:p>
        </p:txBody>
      </p:sp>
    </p:spTree>
    <p:extLst>
      <p:ext uri="{BB962C8B-B14F-4D97-AF65-F5344CB8AC3E}">
        <p14:creationId xmlns:p14="http://schemas.microsoft.com/office/powerpoint/2010/main" val="1744161962"/>
      </p:ext>
    </p:extLst>
  </p:cSld>
  <p:clrMapOvr>
    <a:masterClrMapping/>
  </p:clrMapOvr>
  <p:transition advTm="8059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Content Placeholder 3" descr="DSC02926.JPG"/>
          <p:cNvPicPr>
            <a:picLocks noGrp="1" noChangeAspect="1"/>
          </p:cNvPicPr>
          <p:nvPr>
            <p:ph idx="4294967295"/>
          </p:nvPr>
        </p:nvPicPr>
        <p:blipFill>
          <a:blip r:embed="rId3" cstate="screen"/>
          <a:srcRect/>
          <a:stretch>
            <a:fillRect/>
          </a:stretch>
        </p:blipFill>
        <p:spPr>
          <a:xfrm>
            <a:off x="6400800" y="1536032"/>
            <a:ext cx="5507974" cy="4132263"/>
          </a:xfrm>
        </p:spPr>
      </p:pic>
      <p:sp>
        <p:nvSpPr>
          <p:cNvPr id="33796" name="TextBox 5"/>
          <p:cNvSpPr txBox="1">
            <a:spLocks noChangeArrowheads="1"/>
          </p:cNvSpPr>
          <p:nvPr/>
        </p:nvSpPr>
        <p:spPr bwMode="auto">
          <a:xfrm>
            <a:off x="1909011" y="481438"/>
            <a:ext cx="2804357" cy="830997"/>
          </a:xfrm>
          <a:prstGeom prst="rect">
            <a:avLst/>
          </a:prstGeom>
          <a:noFill/>
          <a:ln w="9525">
            <a:noFill/>
            <a:miter lim="800000"/>
            <a:headEnd/>
            <a:tailEnd/>
          </a:ln>
        </p:spPr>
        <p:txBody>
          <a:bodyPr wrap="none">
            <a:spAutoFit/>
          </a:bodyPr>
          <a:lstStyle/>
          <a:p>
            <a:r>
              <a:rPr lang="en-US" sz="2400" b="1" dirty="0">
                <a:solidFill>
                  <a:schemeClr val="accent2"/>
                </a:solidFill>
              </a:rPr>
              <a:t>Grazed then Burned </a:t>
            </a:r>
          </a:p>
          <a:p>
            <a:r>
              <a:rPr lang="en-US" sz="2400" b="1" dirty="0">
                <a:solidFill>
                  <a:schemeClr val="accent2"/>
                </a:solidFill>
              </a:rPr>
              <a:t>15 years post-fire</a:t>
            </a:r>
          </a:p>
        </p:txBody>
      </p:sp>
      <p:sp>
        <p:nvSpPr>
          <p:cNvPr id="33797" name="TextBox 6"/>
          <p:cNvSpPr txBox="1">
            <a:spLocks noChangeArrowheads="1"/>
          </p:cNvSpPr>
          <p:nvPr/>
        </p:nvSpPr>
        <p:spPr bwMode="auto">
          <a:xfrm>
            <a:off x="7594712" y="481438"/>
            <a:ext cx="3120150" cy="830997"/>
          </a:xfrm>
          <a:prstGeom prst="rect">
            <a:avLst/>
          </a:prstGeom>
          <a:noFill/>
          <a:ln w="9525">
            <a:noFill/>
            <a:miter lim="800000"/>
            <a:headEnd/>
            <a:tailEnd/>
          </a:ln>
        </p:spPr>
        <p:txBody>
          <a:bodyPr wrap="none">
            <a:spAutoFit/>
          </a:bodyPr>
          <a:lstStyle/>
          <a:p>
            <a:r>
              <a:rPr lang="en-US" sz="2400" b="1" dirty="0">
                <a:solidFill>
                  <a:schemeClr val="accent2"/>
                </a:solidFill>
              </a:rPr>
              <a:t>Ungrazed then Burned </a:t>
            </a:r>
            <a:br>
              <a:rPr lang="en-US" sz="2400" b="1" dirty="0">
                <a:solidFill>
                  <a:schemeClr val="accent2"/>
                </a:solidFill>
              </a:rPr>
            </a:br>
            <a:r>
              <a:rPr lang="en-US" sz="2400" b="1" dirty="0">
                <a:solidFill>
                  <a:schemeClr val="accent2"/>
                </a:solidFill>
              </a:rPr>
              <a:t>15 years post-fire</a:t>
            </a:r>
          </a:p>
        </p:txBody>
      </p:sp>
      <p:grpSp>
        <p:nvGrpSpPr>
          <p:cNvPr id="3" name="Group 2">
            <a:extLst>
              <a:ext uri="{FF2B5EF4-FFF2-40B4-BE49-F238E27FC236}">
                <a16:creationId xmlns:a16="http://schemas.microsoft.com/office/drawing/2014/main" id="{C1C9B6AC-917F-4FE5-8310-CB0C9AE2F131}"/>
              </a:ext>
            </a:extLst>
          </p:cNvPr>
          <p:cNvGrpSpPr/>
          <p:nvPr/>
        </p:nvGrpSpPr>
        <p:grpSpPr>
          <a:xfrm>
            <a:off x="576854" y="1536032"/>
            <a:ext cx="5468669" cy="4101502"/>
            <a:chOff x="576854" y="1536032"/>
            <a:chExt cx="5468669" cy="4101502"/>
          </a:xfrm>
        </p:grpSpPr>
        <p:pic>
          <p:nvPicPr>
            <p:cNvPr id="33795" name="Picture 4" descr="DSC02931.JPG"/>
            <p:cNvPicPr>
              <a:picLocks noChangeAspect="1"/>
            </p:cNvPicPr>
            <p:nvPr/>
          </p:nvPicPr>
          <p:blipFill>
            <a:blip r:embed="rId4" cstate="screen"/>
            <a:srcRect/>
            <a:stretch>
              <a:fillRect/>
            </a:stretch>
          </p:blipFill>
          <p:spPr bwMode="auto">
            <a:xfrm>
              <a:off x="576854" y="1536032"/>
              <a:ext cx="5468669" cy="4101502"/>
            </a:xfrm>
            <a:prstGeom prst="rect">
              <a:avLst/>
            </a:prstGeom>
            <a:noFill/>
            <a:ln w="9525">
              <a:noFill/>
              <a:miter lim="800000"/>
              <a:headEnd/>
              <a:tailEnd/>
            </a:ln>
          </p:spPr>
        </p:pic>
        <p:sp>
          <p:nvSpPr>
            <p:cNvPr id="2" name="TextBox 1">
              <a:extLst>
                <a:ext uri="{FF2B5EF4-FFF2-40B4-BE49-F238E27FC236}">
                  <a16:creationId xmlns:a16="http://schemas.microsoft.com/office/drawing/2014/main" id="{EA8DDDB6-F263-4AC2-809B-DE08FB0A115D}"/>
                </a:ext>
              </a:extLst>
            </p:cNvPr>
            <p:cNvSpPr txBox="1"/>
            <p:nvPr/>
          </p:nvSpPr>
          <p:spPr>
            <a:xfrm>
              <a:off x="602254" y="5321968"/>
              <a:ext cx="861133" cy="261610"/>
            </a:xfrm>
            <a:prstGeom prst="rect">
              <a:avLst/>
            </a:prstGeom>
            <a:noFill/>
          </p:spPr>
          <p:txBody>
            <a:bodyPr wrap="none" rtlCol="0">
              <a:spAutoFit/>
            </a:bodyPr>
            <a:lstStyle/>
            <a:p>
              <a:r>
                <a:rPr lang="en-US" sz="1050" dirty="0">
                  <a:solidFill>
                    <a:schemeClr val="bg1"/>
                  </a:solidFill>
                </a:rPr>
                <a:t>K.W. Davies</a:t>
              </a:r>
            </a:p>
          </p:txBody>
        </p:sp>
      </p:grpSp>
      <p:sp>
        <p:nvSpPr>
          <p:cNvPr id="8" name="TextBox 7">
            <a:extLst>
              <a:ext uri="{FF2B5EF4-FFF2-40B4-BE49-F238E27FC236}">
                <a16:creationId xmlns:a16="http://schemas.microsoft.com/office/drawing/2014/main" id="{D9485130-AEF1-4B44-9A48-2410D171C3A8}"/>
              </a:ext>
            </a:extLst>
          </p:cNvPr>
          <p:cNvSpPr txBox="1"/>
          <p:nvPr/>
        </p:nvSpPr>
        <p:spPr>
          <a:xfrm>
            <a:off x="6477000" y="5393097"/>
            <a:ext cx="861133" cy="261610"/>
          </a:xfrm>
          <a:prstGeom prst="rect">
            <a:avLst/>
          </a:prstGeom>
          <a:noFill/>
        </p:spPr>
        <p:txBody>
          <a:bodyPr wrap="none" rtlCol="0">
            <a:spAutoFit/>
          </a:bodyPr>
          <a:lstStyle/>
          <a:p>
            <a:r>
              <a:rPr lang="en-US" sz="1050" dirty="0">
                <a:solidFill>
                  <a:schemeClr val="bg1"/>
                </a:solidFill>
              </a:rPr>
              <a:t>K.W. Davies</a:t>
            </a:r>
          </a:p>
        </p:txBody>
      </p:sp>
      <p:sp>
        <p:nvSpPr>
          <p:cNvPr id="11" name="TextBox 10">
            <a:extLst>
              <a:ext uri="{FF2B5EF4-FFF2-40B4-BE49-F238E27FC236}">
                <a16:creationId xmlns:a16="http://schemas.microsoft.com/office/drawing/2014/main" id="{5155E904-F372-40DF-9F23-1F8D7F04AE0B}"/>
              </a:ext>
            </a:extLst>
          </p:cNvPr>
          <p:cNvSpPr txBox="1"/>
          <p:nvPr/>
        </p:nvSpPr>
        <p:spPr>
          <a:xfrm>
            <a:off x="6059896" y="6427113"/>
            <a:ext cx="5969000" cy="430887"/>
          </a:xfrm>
          <a:prstGeom prst="rect">
            <a:avLst/>
          </a:prstGeom>
          <a:noFill/>
        </p:spPr>
        <p:txBody>
          <a:bodyPr wrap="square" rtlCol="0">
            <a:spAutoFit/>
          </a:bodyPr>
          <a:lstStyle/>
          <a:p>
            <a:pPr algn="r"/>
            <a:r>
              <a:rPr lang="en-US" sz="1100" dirty="0">
                <a:solidFill>
                  <a:schemeClr val="bg1"/>
                </a:solidFill>
              </a:rPr>
              <a:t>Davies, K. W., Svejcar, T. J., &amp; Bates, J. D. (2009). Interaction of historical and </a:t>
            </a:r>
            <a:r>
              <a:rPr lang="en-US" sz="1100" dirty="0" err="1">
                <a:solidFill>
                  <a:schemeClr val="bg1"/>
                </a:solidFill>
              </a:rPr>
              <a:t>nonhistorical</a:t>
            </a:r>
            <a:r>
              <a:rPr lang="en-US" sz="1100" dirty="0">
                <a:solidFill>
                  <a:schemeClr val="bg1"/>
                </a:solidFill>
              </a:rPr>
              <a:t> disturbances maintains native plant communities. Ecological Applications, 19(6), 1536-1545.</a:t>
            </a:r>
          </a:p>
        </p:txBody>
      </p:sp>
    </p:spTree>
    <p:extLst>
      <p:ext uri="{BB962C8B-B14F-4D97-AF65-F5344CB8AC3E}">
        <p14:creationId xmlns:p14="http://schemas.microsoft.com/office/powerpoint/2010/main" val="2600817616"/>
      </p:ext>
    </p:extLst>
  </p:cSld>
  <p:clrMapOvr>
    <a:masterClrMapping/>
  </p:clrMapOvr>
  <p:transition advTm="2038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t>Results</a:t>
            </a:r>
            <a:endParaRPr lang="en-US" dirty="0"/>
          </a:p>
        </p:txBody>
      </p:sp>
      <p:sp>
        <p:nvSpPr>
          <p:cNvPr id="3" name="Content Placeholder 2">
            <a:extLst>
              <a:ext uri="{FF2B5EF4-FFF2-40B4-BE49-F238E27FC236}">
                <a16:creationId xmlns:a16="http://schemas.microsoft.com/office/drawing/2014/main" id="{FFB21826-3A42-493F-AA2E-ADB75DC99478}"/>
              </a:ext>
            </a:extLst>
          </p:cNvPr>
          <p:cNvSpPr>
            <a:spLocks noGrp="1"/>
          </p:cNvSpPr>
          <p:nvPr>
            <p:ph idx="1"/>
          </p:nvPr>
        </p:nvSpPr>
        <p:spPr>
          <a:xfrm>
            <a:off x="1554480" y="1737360"/>
            <a:ext cx="10058400" cy="4023360"/>
          </a:xfrm>
        </p:spPr>
        <p:txBody>
          <a:bodyPr/>
          <a:lstStyle/>
          <a:p>
            <a:pPr marL="228600" indent="-228600">
              <a:buClr>
                <a:schemeClr val="accent2"/>
              </a:buClr>
              <a:buFont typeface="Wingdings" panose="05000000000000000000" pitchFamily="2" charset="2"/>
              <a:buChar char="§"/>
            </a:pPr>
            <a:r>
              <a:rPr lang="en-US" dirty="0"/>
              <a:t>Substantial cheatgrass invasion following fire in ungrazed areas (exclosures).</a:t>
            </a:r>
          </a:p>
          <a:p>
            <a:pPr marL="228600" indent="-228600">
              <a:buClr>
                <a:schemeClr val="accent2"/>
              </a:buClr>
              <a:buFont typeface="Wingdings" panose="05000000000000000000" pitchFamily="2" charset="2"/>
              <a:buChar char="§"/>
            </a:pPr>
            <a:r>
              <a:rPr lang="en-US" dirty="0"/>
              <a:t>Less perennial grasses in exclosures post-burning compared to moderately grazed treatment.</a:t>
            </a:r>
          </a:p>
          <a:p>
            <a:pPr marL="228600" indent="-228600">
              <a:buClr>
                <a:schemeClr val="accent2"/>
              </a:buClr>
              <a:buFont typeface="Wingdings" panose="05000000000000000000" pitchFamily="2" charset="2"/>
              <a:buChar char="§"/>
            </a:pPr>
            <a:r>
              <a:rPr lang="en-US" dirty="0"/>
              <a:t>Few differences between ungrazed and grazed plots that were not burned.</a:t>
            </a:r>
          </a:p>
          <a:p>
            <a:endParaRPr lang="en-US" dirty="0"/>
          </a:p>
        </p:txBody>
      </p:sp>
      <p:grpSp>
        <p:nvGrpSpPr>
          <p:cNvPr id="11" name="Group 10">
            <a:extLst>
              <a:ext uri="{FF2B5EF4-FFF2-40B4-BE49-F238E27FC236}">
                <a16:creationId xmlns:a16="http://schemas.microsoft.com/office/drawing/2014/main" id="{D35EB3C0-5CC3-4D01-8C1C-7B2E573E3EBE}"/>
              </a:ext>
            </a:extLst>
          </p:cNvPr>
          <p:cNvGrpSpPr/>
          <p:nvPr/>
        </p:nvGrpSpPr>
        <p:grpSpPr>
          <a:xfrm>
            <a:off x="2011680" y="4647195"/>
            <a:ext cx="9144000" cy="1524000"/>
            <a:chOff x="1844842" y="4724400"/>
            <a:chExt cx="9144000" cy="1524000"/>
          </a:xfrm>
        </p:grpSpPr>
        <p:pic>
          <p:nvPicPr>
            <p:cNvPr id="10" name="Picture 9" descr="A large green field with trees in the background&#10;&#10;Description generated with very high confidence">
              <a:extLst>
                <a:ext uri="{FF2B5EF4-FFF2-40B4-BE49-F238E27FC236}">
                  <a16:creationId xmlns:a16="http://schemas.microsoft.com/office/drawing/2014/main" id="{AB81DB1C-47A3-402F-9918-85BB367F35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4842" y="4724400"/>
              <a:ext cx="9144000" cy="1524000"/>
            </a:xfrm>
            <a:prstGeom prst="rect">
              <a:avLst/>
            </a:prstGeom>
          </p:spPr>
        </p:pic>
        <p:sp>
          <p:nvSpPr>
            <p:cNvPr id="13" name="TextBox 12">
              <a:extLst>
                <a:ext uri="{FF2B5EF4-FFF2-40B4-BE49-F238E27FC236}">
                  <a16:creationId xmlns:a16="http://schemas.microsoft.com/office/drawing/2014/main" id="{71942D9B-E1D9-4C85-A00B-FB9ED0D8C4CC}"/>
                </a:ext>
              </a:extLst>
            </p:cNvPr>
            <p:cNvSpPr txBox="1"/>
            <p:nvPr/>
          </p:nvSpPr>
          <p:spPr>
            <a:xfrm>
              <a:off x="10037117" y="6017568"/>
              <a:ext cx="923651" cy="230832"/>
            </a:xfrm>
            <a:prstGeom prst="rect">
              <a:avLst/>
            </a:prstGeom>
            <a:noFill/>
          </p:spPr>
          <p:txBody>
            <a:bodyPr wrap="none" rtlCol="0">
              <a:spAutoFit/>
            </a:bodyPr>
            <a:lstStyle/>
            <a:p>
              <a:r>
                <a:rPr lang="en-US" sz="900" dirty="0">
                  <a:solidFill>
                    <a:schemeClr val="bg1"/>
                  </a:solidFill>
                </a:rPr>
                <a:t>K. Launchbaugh</a:t>
              </a:r>
            </a:p>
          </p:txBody>
        </p:sp>
      </p:grpSp>
      <p:sp>
        <p:nvSpPr>
          <p:cNvPr id="8" name="TextBox 7">
            <a:extLst>
              <a:ext uri="{FF2B5EF4-FFF2-40B4-BE49-F238E27FC236}">
                <a16:creationId xmlns:a16="http://schemas.microsoft.com/office/drawing/2014/main" id="{03FC2520-D38B-4C9F-B65B-167CD6ABDB8A}"/>
              </a:ext>
            </a:extLst>
          </p:cNvPr>
          <p:cNvSpPr txBox="1"/>
          <p:nvPr/>
        </p:nvSpPr>
        <p:spPr>
          <a:xfrm>
            <a:off x="6059896" y="6427113"/>
            <a:ext cx="5969000" cy="430887"/>
          </a:xfrm>
          <a:prstGeom prst="rect">
            <a:avLst/>
          </a:prstGeom>
          <a:noFill/>
        </p:spPr>
        <p:txBody>
          <a:bodyPr wrap="square" rtlCol="0">
            <a:spAutoFit/>
          </a:bodyPr>
          <a:lstStyle/>
          <a:p>
            <a:pPr algn="r"/>
            <a:r>
              <a:rPr lang="en-US" sz="1100" dirty="0">
                <a:solidFill>
                  <a:schemeClr val="bg1"/>
                </a:solidFill>
              </a:rPr>
              <a:t>Davies, K. W., Svejcar, T. J., &amp; Bates, J. D. (2009). Interaction of historical and </a:t>
            </a:r>
            <a:r>
              <a:rPr lang="en-US" sz="1100" dirty="0" err="1">
                <a:solidFill>
                  <a:schemeClr val="bg1"/>
                </a:solidFill>
              </a:rPr>
              <a:t>nonhistorical</a:t>
            </a:r>
            <a:r>
              <a:rPr lang="en-US" sz="1100" dirty="0">
                <a:solidFill>
                  <a:schemeClr val="bg1"/>
                </a:solidFill>
              </a:rPr>
              <a:t> disturbances maintains native plant communities. Ecological Applications, 19(6), 1536-1545.</a:t>
            </a:r>
          </a:p>
        </p:txBody>
      </p:sp>
    </p:spTree>
    <p:extLst>
      <p:ext uri="{BB962C8B-B14F-4D97-AF65-F5344CB8AC3E}">
        <p14:creationId xmlns:p14="http://schemas.microsoft.com/office/powerpoint/2010/main" val="3800381242"/>
      </p:ext>
    </p:extLst>
  </p:cSld>
  <p:clrMapOvr>
    <a:masterClrMapping/>
  </p:clrMapOvr>
  <p:transition advTm="1888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9AB5CDB-F570-4A03-A4DE-C43A6A9630D7}"/>
              </a:ext>
            </a:extLst>
          </p:cNvPr>
          <p:cNvGrpSpPr/>
          <p:nvPr/>
        </p:nvGrpSpPr>
        <p:grpSpPr>
          <a:xfrm>
            <a:off x="8151168" y="4251920"/>
            <a:ext cx="2912598" cy="2135708"/>
            <a:chOff x="8151168" y="4251920"/>
            <a:chExt cx="2912598" cy="2135708"/>
          </a:xfrm>
        </p:grpSpPr>
        <p:grpSp>
          <p:nvGrpSpPr>
            <p:cNvPr id="4" name="Group 3">
              <a:extLst>
                <a:ext uri="{FF2B5EF4-FFF2-40B4-BE49-F238E27FC236}">
                  <a16:creationId xmlns:a16="http://schemas.microsoft.com/office/drawing/2014/main" id="{342BCD23-98FE-4F47-ADC0-F40AE838EB07}"/>
                </a:ext>
              </a:extLst>
            </p:cNvPr>
            <p:cNvGrpSpPr/>
            <p:nvPr/>
          </p:nvGrpSpPr>
          <p:grpSpPr>
            <a:xfrm>
              <a:off x="8352316" y="4251920"/>
              <a:ext cx="2711450" cy="2135708"/>
              <a:chOff x="9013992" y="4381127"/>
              <a:chExt cx="2711450" cy="2135708"/>
            </a:xfrm>
          </p:grpSpPr>
          <p:pic>
            <p:nvPicPr>
              <p:cNvPr id="14342" name="Picture 7"/>
              <p:cNvPicPr>
                <a:picLocks noChangeAspect="1" noChangeArrowheads="1"/>
              </p:cNvPicPr>
              <p:nvPr/>
            </p:nvPicPr>
            <p:blipFill>
              <a:blip r:embed="rId4" cstate="print">
                <a:lum bright="-10000"/>
              </a:blip>
              <a:srcRect/>
              <a:stretch>
                <a:fillRect/>
              </a:stretch>
            </p:blipFill>
            <p:spPr bwMode="auto">
              <a:xfrm>
                <a:off x="9013992" y="4381127"/>
                <a:ext cx="2711450" cy="2024062"/>
              </a:xfrm>
              <a:prstGeom prst="rect">
                <a:avLst/>
              </a:prstGeom>
              <a:noFill/>
              <a:ln w="9525">
                <a:noFill/>
                <a:miter lim="800000"/>
                <a:headEnd/>
                <a:tailEnd/>
              </a:ln>
            </p:spPr>
          </p:pic>
          <p:sp>
            <p:nvSpPr>
              <p:cNvPr id="14349" name="TextBox 22"/>
              <p:cNvSpPr txBox="1">
                <a:spLocks noChangeArrowheads="1"/>
              </p:cNvSpPr>
              <p:nvPr/>
            </p:nvSpPr>
            <p:spPr bwMode="auto">
              <a:xfrm>
                <a:off x="9034248" y="6147503"/>
                <a:ext cx="1825756" cy="369332"/>
              </a:xfrm>
              <a:prstGeom prst="rect">
                <a:avLst/>
              </a:prstGeom>
              <a:noFill/>
              <a:ln w="9525">
                <a:noFill/>
                <a:miter lim="800000"/>
                <a:headEnd/>
                <a:tailEnd/>
              </a:ln>
            </p:spPr>
            <p:txBody>
              <a:bodyPr wrap="none">
                <a:spAutoFit/>
              </a:bodyPr>
              <a:lstStyle/>
              <a:p>
                <a:r>
                  <a:rPr lang="en-US" dirty="0">
                    <a:solidFill>
                      <a:schemeClr val="bg1"/>
                    </a:solidFill>
                  </a:rPr>
                  <a:t> 3 Years After Fire</a:t>
                </a:r>
              </a:p>
            </p:txBody>
          </p:sp>
        </p:grpSp>
        <p:sp>
          <p:nvSpPr>
            <p:cNvPr id="25" name="TextBox 24">
              <a:extLst>
                <a:ext uri="{FF2B5EF4-FFF2-40B4-BE49-F238E27FC236}">
                  <a16:creationId xmlns:a16="http://schemas.microsoft.com/office/drawing/2014/main" id="{4EC7261A-FDD7-4DF3-A9B8-E36B36ACB3D5}"/>
                </a:ext>
              </a:extLst>
            </p:cNvPr>
            <p:cNvSpPr txBox="1"/>
            <p:nvPr/>
          </p:nvSpPr>
          <p:spPr>
            <a:xfrm rot="16200000">
              <a:off x="7932197" y="5826179"/>
              <a:ext cx="668774" cy="230832"/>
            </a:xfrm>
            <a:prstGeom prst="rect">
              <a:avLst/>
            </a:prstGeom>
            <a:noFill/>
          </p:spPr>
          <p:txBody>
            <a:bodyPr wrap="none" rtlCol="0">
              <a:spAutoFit/>
            </a:bodyPr>
            <a:lstStyle/>
            <a:p>
              <a:pPr algn="r"/>
              <a:r>
                <a:rPr lang="en-US" sz="900" dirty="0">
                  <a:solidFill>
                    <a:schemeClr val="bg1">
                      <a:lumMod val="65000"/>
                    </a:schemeClr>
                  </a:solidFill>
                </a:rPr>
                <a:t>L. Englund</a:t>
              </a:r>
            </a:p>
          </p:txBody>
        </p:sp>
      </p:grpSp>
      <p:grpSp>
        <p:nvGrpSpPr>
          <p:cNvPr id="2" name="Group 1">
            <a:extLst>
              <a:ext uri="{FF2B5EF4-FFF2-40B4-BE49-F238E27FC236}">
                <a16:creationId xmlns:a16="http://schemas.microsoft.com/office/drawing/2014/main" id="{2FB15B53-09DC-4B43-9742-DC434DDBF232}"/>
              </a:ext>
            </a:extLst>
          </p:cNvPr>
          <p:cNvGrpSpPr/>
          <p:nvPr/>
        </p:nvGrpSpPr>
        <p:grpSpPr>
          <a:xfrm>
            <a:off x="3529626" y="2664080"/>
            <a:ext cx="2497137" cy="1854200"/>
            <a:chOff x="3547177" y="2819912"/>
            <a:chExt cx="2497137" cy="1854200"/>
          </a:xfrm>
        </p:grpSpPr>
        <p:pic>
          <p:nvPicPr>
            <p:cNvPr id="14340" name="Picture 10" descr="DSCN0262.JPG"/>
            <p:cNvPicPr>
              <a:picLocks noChangeAspect="1"/>
            </p:cNvPicPr>
            <p:nvPr/>
          </p:nvPicPr>
          <p:blipFill>
            <a:blip r:embed="rId5" cstate="print"/>
            <a:srcRect/>
            <a:stretch>
              <a:fillRect/>
            </a:stretch>
          </p:blipFill>
          <p:spPr bwMode="auto">
            <a:xfrm>
              <a:off x="3572576" y="2819912"/>
              <a:ext cx="2471738" cy="1854200"/>
            </a:xfrm>
            <a:prstGeom prst="rect">
              <a:avLst/>
            </a:prstGeom>
            <a:noFill/>
            <a:ln w="9525">
              <a:noFill/>
              <a:miter lim="800000"/>
              <a:headEnd/>
              <a:tailEnd/>
            </a:ln>
          </p:spPr>
        </p:pic>
        <p:sp>
          <p:nvSpPr>
            <p:cNvPr id="14347" name="TextBox 20"/>
            <p:cNvSpPr txBox="1">
              <a:spLocks noChangeArrowheads="1"/>
            </p:cNvSpPr>
            <p:nvPr/>
          </p:nvSpPr>
          <p:spPr bwMode="auto">
            <a:xfrm>
              <a:off x="3547177" y="4293112"/>
              <a:ext cx="1062407" cy="369332"/>
            </a:xfrm>
            <a:prstGeom prst="rect">
              <a:avLst/>
            </a:prstGeom>
            <a:noFill/>
            <a:ln w="9525">
              <a:noFill/>
              <a:miter lim="800000"/>
              <a:headEnd/>
              <a:tailEnd/>
            </a:ln>
          </p:spPr>
          <p:txBody>
            <a:bodyPr wrap="none">
              <a:spAutoFit/>
            </a:bodyPr>
            <a:lstStyle/>
            <a:p>
              <a:r>
                <a:rPr lang="en-US" dirty="0">
                  <a:solidFill>
                    <a:schemeClr val="bg1"/>
                  </a:solidFill>
                </a:rPr>
                <a:t>After Fire</a:t>
              </a:r>
            </a:p>
          </p:txBody>
        </p:sp>
      </p:grpSp>
      <p:sp>
        <p:nvSpPr>
          <p:cNvPr id="14338" name="Title 1"/>
          <p:cNvSpPr>
            <a:spLocks noGrp="1"/>
          </p:cNvSpPr>
          <p:nvPr>
            <p:ph type="title"/>
          </p:nvPr>
        </p:nvSpPr>
        <p:spPr/>
        <p:txBody>
          <a:bodyPr/>
          <a:lstStyle/>
          <a:p>
            <a:r>
              <a:rPr lang="en-US" dirty="0"/>
              <a:t>Historic Interactions</a:t>
            </a:r>
          </a:p>
        </p:txBody>
      </p:sp>
      <p:pic>
        <p:nvPicPr>
          <p:cNvPr id="14339" name="Content Placeholder 3" descr="Sagebrush fire3.tif"/>
          <p:cNvPicPr>
            <a:picLocks noGrp="1" noChangeAspect="1"/>
          </p:cNvPicPr>
          <p:nvPr>
            <p:ph idx="1"/>
          </p:nvPr>
        </p:nvPicPr>
        <p:blipFill>
          <a:blip r:embed="rId6" cstate="print"/>
          <a:srcRect/>
          <a:stretch>
            <a:fillRect/>
          </a:stretch>
        </p:blipFill>
        <p:spPr>
          <a:xfrm>
            <a:off x="971530" y="1793529"/>
            <a:ext cx="2894012" cy="1930400"/>
          </a:xfrm>
        </p:spPr>
      </p:pic>
      <p:sp>
        <p:nvSpPr>
          <p:cNvPr id="17" name="Right Arrow 16"/>
          <p:cNvSpPr/>
          <p:nvPr/>
        </p:nvSpPr>
        <p:spPr>
          <a:xfrm rot="1664169">
            <a:off x="3764700" y="2284033"/>
            <a:ext cx="1174750" cy="377825"/>
          </a:xfrm>
          <a:prstGeom prst="rightArrow">
            <a:avLst/>
          </a:prstGeom>
          <a:solidFill>
            <a:srgbClr val="82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346" name="TextBox 19"/>
          <p:cNvSpPr txBox="1">
            <a:spLocks noChangeArrowheads="1"/>
          </p:cNvSpPr>
          <p:nvPr/>
        </p:nvSpPr>
        <p:spPr bwMode="auto">
          <a:xfrm>
            <a:off x="2913788" y="1803303"/>
            <a:ext cx="535916" cy="369332"/>
          </a:xfrm>
          <a:prstGeom prst="rect">
            <a:avLst/>
          </a:prstGeom>
          <a:noFill/>
          <a:ln w="9525">
            <a:noFill/>
            <a:miter lim="800000"/>
            <a:headEnd/>
            <a:tailEnd/>
          </a:ln>
        </p:spPr>
        <p:txBody>
          <a:bodyPr wrap="none">
            <a:spAutoFit/>
          </a:bodyPr>
          <a:lstStyle/>
          <a:p>
            <a:r>
              <a:rPr lang="en-US" dirty="0">
                <a:solidFill>
                  <a:schemeClr val="bg1"/>
                </a:solidFill>
              </a:rPr>
              <a:t>Fire</a:t>
            </a:r>
          </a:p>
        </p:txBody>
      </p:sp>
      <p:sp>
        <p:nvSpPr>
          <p:cNvPr id="14" name="TextBox 13"/>
          <p:cNvSpPr txBox="1"/>
          <p:nvPr/>
        </p:nvSpPr>
        <p:spPr>
          <a:xfrm rot="19959240">
            <a:off x="8523032" y="1893140"/>
            <a:ext cx="3149600" cy="1200150"/>
          </a:xfrm>
          <a:prstGeom prst="rect">
            <a:avLst/>
          </a:prstGeom>
          <a:solidFill>
            <a:schemeClr val="accent1">
              <a:lumMod val="60000"/>
              <a:lumOff val="40000"/>
            </a:schemeClr>
          </a:solidFill>
        </p:spPr>
        <p:txBody>
          <a:bodyPr>
            <a:spAutoFit/>
          </a:bodyPr>
          <a:lstStyle/>
          <a:p>
            <a:pPr algn="ctr">
              <a:defRPr/>
            </a:pPr>
            <a:r>
              <a:rPr lang="en-US" sz="2400" dirty="0">
                <a:solidFill>
                  <a:schemeClr val="tx2">
                    <a:lumMod val="75000"/>
                  </a:schemeClr>
                </a:solidFill>
                <a:latin typeface="+mj-lt"/>
              </a:rPr>
              <a:t>Animals drawn to recently burned areas.</a:t>
            </a:r>
          </a:p>
          <a:p>
            <a:pPr algn="ctr">
              <a:defRPr/>
            </a:pPr>
            <a:r>
              <a:rPr lang="en-US" sz="2400" dirty="0">
                <a:solidFill>
                  <a:schemeClr val="tx2">
                    <a:lumMod val="75000"/>
                  </a:schemeClr>
                </a:solidFill>
                <a:latin typeface="+mj-lt"/>
              </a:rPr>
              <a:t> Why?</a:t>
            </a:r>
          </a:p>
        </p:txBody>
      </p:sp>
      <p:sp>
        <p:nvSpPr>
          <p:cNvPr id="18" name="Right Arrow 17"/>
          <p:cNvSpPr/>
          <p:nvPr/>
        </p:nvSpPr>
        <p:spPr>
          <a:xfrm rot="1664169">
            <a:off x="8393003" y="3842839"/>
            <a:ext cx="1174750" cy="377825"/>
          </a:xfrm>
          <a:prstGeom prst="rightArrow">
            <a:avLst/>
          </a:prstGeom>
          <a:solidFill>
            <a:srgbClr val="82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Right Arrow 17">
            <a:extLst>
              <a:ext uri="{FF2B5EF4-FFF2-40B4-BE49-F238E27FC236}">
                <a16:creationId xmlns:a16="http://schemas.microsoft.com/office/drawing/2014/main" id="{2536E908-527B-4AC7-BF84-32C4ABC83809}"/>
              </a:ext>
            </a:extLst>
          </p:cNvPr>
          <p:cNvSpPr/>
          <p:nvPr/>
        </p:nvSpPr>
        <p:spPr>
          <a:xfrm rot="1664169">
            <a:off x="5944154" y="3010388"/>
            <a:ext cx="1174750" cy="377825"/>
          </a:xfrm>
          <a:prstGeom prst="rightArrow">
            <a:avLst/>
          </a:prstGeom>
          <a:solidFill>
            <a:srgbClr val="82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TextBox 21">
            <a:extLst>
              <a:ext uri="{FF2B5EF4-FFF2-40B4-BE49-F238E27FC236}">
                <a16:creationId xmlns:a16="http://schemas.microsoft.com/office/drawing/2014/main" id="{C4F0D024-B8E0-439E-9930-ADF6F08136D2}"/>
              </a:ext>
            </a:extLst>
          </p:cNvPr>
          <p:cNvSpPr txBox="1"/>
          <p:nvPr/>
        </p:nvSpPr>
        <p:spPr>
          <a:xfrm rot="16200000">
            <a:off x="543997" y="3305444"/>
            <a:ext cx="657551" cy="230832"/>
          </a:xfrm>
          <a:prstGeom prst="rect">
            <a:avLst/>
          </a:prstGeom>
          <a:noFill/>
        </p:spPr>
        <p:txBody>
          <a:bodyPr wrap="none" rtlCol="0">
            <a:spAutoFit/>
          </a:bodyPr>
          <a:lstStyle/>
          <a:p>
            <a:pPr algn="r"/>
            <a:r>
              <a:rPr lang="en-US" sz="900" dirty="0">
                <a:solidFill>
                  <a:schemeClr val="bg1">
                    <a:lumMod val="65000"/>
                  </a:schemeClr>
                </a:solidFill>
              </a:rPr>
              <a:t>S. Bunting</a:t>
            </a:r>
          </a:p>
        </p:txBody>
      </p:sp>
      <p:sp>
        <p:nvSpPr>
          <p:cNvPr id="23" name="TextBox 22">
            <a:extLst>
              <a:ext uri="{FF2B5EF4-FFF2-40B4-BE49-F238E27FC236}">
                <a16:creationId xmlns:a16="http://schemas.microsoft.com/office/drawing/2014/main" id="{4C4828A5-7FF0-4B20-8883-AAB17A19BD8A}"/>
              </a:ext>
            </a:extLst>
          </p:cNvPr>
          <p:cNvSpPr txBox="1"/>
          <p:nvPr/>
        </p:nvSpPr>
        <p:spPr>
          <a:xfrm rot="16200000">
            <a:off x="3031799" y="3986281"/>
            <a:ext cx="923651" cy="230832"/>
          </a:xfrm>
          <a:prstGeom prst="rect">
            <a:avLst/>
          </a:prstGeom>
          <a:noFill/>
        </p:spPr>
        <p:txBody>
          <a:bodyPr wrap="none" rtlCol="0">
            <a:spAutoFit/>
          </a:bodyPr>
          <a:lstStyle/>
          <a:p>
            <a:pPr algn="r"/>
            <a:r>
              <a:rPr lang="en-US" sz="900" dirty="0">
                <a:solidFill>
                  <a:schemeClr val="bg1">
                    <a:lumMod val="65000"/>
                  </a:schemeClr>
                </a:solidFill>
              </a:rPr>
              <a:t>K. Launchbaugh</a:t>
            </a:r>
          </a:p>
        </p:txBody>
      </p:sp>
      <p:grpSp>
        <p:nvGrpSpPr>
          <p:cNvPr id="6" name="Group 5">
            <a:extLst>
              <a:ext uri="{FF2B5EF4-FFF2-40B4-BE49-F238E27FC236}">
                <a16:creationId xmlns:a16="http://schemas.microsoft.com/office/drawing/2014/main" id="{D89550CD-D38E-4E00-B680-546D7C69FBC9}"/>
              </a:ext>
            </a:extLst>
          </p:cNvPr>
          <p:cNvGrpSpPr/>
          <p:nvPr/>
        </p:nvGrpSpPr>
        <p:grpSpPr>
          <a:xfrm>
            <a:off x="5617772" y="3550327"/>
            <a:ext cx="2879156" cy="2014537"/>
            <a:chOff x="5617772" y="3550327"/>
            <a:chExt cx="2879156" cy="2014537"/>
          </a:xfrm>
        </p:grpSpPr>
        <p:grpSp>
          <p:nvGrpSpPr>
            <p:cNvPr id="3" name="Group 2">
              <a:extLst>
                <a:ext uri="{FF2B5EF4-FFF2-40B4-BE49-F238E27FC236}">
                  <a16:creationId xmlns:a16="http://schemas.microsoft.com/office/drawing/2014/main" id="{3CE4F23B-FEA4-476F-BDA3-757FF8AE3BAB}"/>
                </a:ext>
              </a:extLst>
            </p:cNvPr>
            <p:cNvGrpSpPr/>
            <p:nvPr/>
          </p:nvGrpSpPr>
          <p:grpSpPr>
            <a:xfrm>
              <a:off x="5760739" y="3550327"/>
              <a:ext cx="2736189" cy="2014537"/>
              <a:chOff x="5253905" y="3972886"/>
              <a:chExt cx="2736189" cy="2014537"/>
            </a:xfrm>
          </p:grpSpPr>
          <p:pic>
            <p:nvPicPr>
              <p:cNvPr id="14341" name="Picture 6"/>
              <p:cNvPicPr>
                <a:picLocks noChangeAspect="1" noChangeArrowheads="1"/>
              </p:cNvPicPr>
              <p:nvPr/>
            </p:nvPicPr>
            <p:blipFill>
              <a:blip r:embed="rId7" cstate="print">
                <a:lum bright="-10000"/>
              </a:blip>
              <a:srcRect/>
              <a:stretch>
                <a:fillRect/>
              </a:stretch>
            </p:blipFill>
            <p:spPr bwMode="auto">
              <a:xfrm>
                <a:off x="5300869" y="3972886"/>
                <a:ext cx="2689225" cy="2014537"/>
              </a:xfrm>
              <a:prstGeom prst="rect">
                <a:avLst/>
              </a:prstGeom>
              <a:noFill/>
              <a:ln w="9525">
                <a:noFill/>
                <a:miter lim="800000"/>
                <a:headEnd/>
                <a:tailEnd/>
              </a:ln>
            </p:spPr>
          </p:pic>
          <p:sp>
            <p:nvSpPr>
              <p:cNvPr id="14348" name="TextBox 21"/>
              <p:cNvSpPr txBox="1">
                <a:spLocks noChangeArrowheads="1"/>
              </p:cNvSpPr>
              <p:nvPr/>
            </p:nvSpPr>
            <p:spPr bwMode="auto">
              <a:xfrm>
                <a:off x="5253905" y="5572545"/>
                <a:ext cx="1570045" cy="369332"/>
              </a:xfrm>
              <a:prstGeom prst="rect">
                <a:avLst/>
              </a:prstGeom>
              <a:noFill/>
              <a:ln w="9525">
                <a:noFill/>
                <a:miter lim="800000"/>
                <a:headEnd/>
                <a:tailEnd/>
              </a:ln>
            </p:spPr>
            <p:txBody>
              <a:bodyPr wrap="none">
                <a:spAutoFit/>
              </a:bodyPr>
              <a:lstStyle/>
              <a:p>
                <a:r>
                  <a:rPr lang="en-US" dirty="0"/>
                  <a:t> </a:t>
                </a:r>
                <a:r>
                  <a:rPr lang="en-US" dirty="0">
                    <a:solidFill>
                      <a:schemeClr val="bg1"/>
                    </a:solidFill>
                  </a:rPr>
                  <a:t>Year After Fire</a:t>
                </a:r>
              </a:p>
            </p:txBody>
          </p:sp>
        </p:grpSp>
        <p:sp>
          <p:nvSpPr>
            <p:cNvPr id="24" name="TextBox 23">
              <a:extLst>
                <a:ext uri="{FF2B5EF4-FFF2-40B4-BE49-F238E27FC236}">
                  <a16:creationId xmlns:a16="http://schemas.microsoft.com/office/drawing/2014/main" id="{3D7725FE-0A05-4682-8157-1AF3B929CD51}"/>
                </a:ext>
              </a:extLst>
            </p:cNvPr>
            <p:cNvSpPr txBox="1"/>
            <p:nvPr/>
          </p:nvSpPr>
          <p:spPr>
            <a:xfrm rot="16200000">
              <a:off x="5400498" y="5171898"/>
              <a:ext cx="607976" cy="173427"/>
            </a:xfrm>
            <a:prstGeom prst="rect">
              <a:avLst/>
            </a:prstGeom>
            <a:noFill/>
          </p:spPr>
          <p:txBody>
            <a:bodyPr wrap="none" rtlCol="0">
              <a:spAutoFit/>
            </a:bodyPr>
            <a:lstStyle/>
            <a:p>
              <a:pPr algn="r"/>
              <a:r>
                <a:rPr lang="en-US" sz="900" dirty="0">
                  <a:solidFill>
                    <a:schemeClr val="bg1">
                      <a:lumMod val="65000"/>
                    </a:schemeClr>
                  </a:solidFill>
                </a:rPr>
                <a:t>L. Englund</a:t>
              </a:r>
            </a:p>
          </p:txBody>
        </p:sp>
      </p:grpSp>
    </p:spTree>
    <p:custDataLst>
      <p:tags r:id="rId1"/>
    </p:custDataLst>
    <p:extLst>
      <p:ext uri="{BB962C8B-B14F-4D97-AF65-F5344CB8AC3E}">
        <p14:creationId xmlns:p14="http://schemas.microsoft.com/office/powerpoint/2010/main" val="3213867765"/>
      </p:ext>
    </p:extLst>
  </p:cSld>
  <p:clrMapOvr>
    <a:masterClrMapping/>
  </p:clrMapOvr>
  <mc:AlternateContent xmlns:mc="http://schemas.openxmlformats.org/markup-compatibility/2006" xmlns:p14="http://schemas.microsoft.com/office/powerpoint/2010/main">
    <mc:Choice Requires="p14">
      <p:transition spd="slow" p14:dur="2000" advTm="36953"/>
    </mc:Choice>
    <mc:Fallback xmlns="">
      <p:transition spd="slow" advTm="369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143000" y="574675"/>
            <a:ext cx="8229600" cy="1139825"/>
          </a:xfrm>
        </p:spPr>
        <p:txBody>
          <a:bodyPr/>
          <a:lstStyle/>
          <a:p>
            <a:r>
              <a:rPr lang="en-US" dirty="0"/>
              <a:t>Where animals graze after fire?</a:t>
            </a:r>
          </a:p>
        </p:txBody>
      </p:sp>
      <p:sp>
        <p:nvSpPr>
          <p:cNvPr id="18435" name="Content Placeholder 2"/>
          <p:cNvSpPr>
            <a:spLocks noGrp="1"/>
          </p:cNvSpPr>
          <p:nvPr>
            <p:ph idx="1"/>
          </p:nvPr>
        </p:nvSpPr>
        <p:spPr>
          <a:xfrm>
            <a:off x="1371600" y="1752600"/>
            <a:ext cx="9906000" cy="4530725"/>
          </a:xfrm>
        </p:spPr>
        <p:txBody>
          <a:bodyPr/>
          <a:lstStyle/>
          <a:p>
            <a:r>
              <a:rPr lang="en-US" dirty="0"/>
              <a:t>Patch burning changes distribution of livestock on the landscape.</a:t>
            </a:r>
          </a:p>
          <a:p>
            <a:endParaRPr lang="en-US" dirty="0"/>
          </a:p>
        </p:txBody>
      </p:sp>
      <p:grpSp>
        <p:nvGrpSpPr>
          <p:cNvPr id="3" name="Group 2">
            <a:extLst>
              <a:ext uri="{FF2B5EF4-FFF2-40B4-BE49-F238E27FC236}">
                <a16:creationId xmlns:a16="http://schemas.microsoft.com/office/drawing/2014/main" id="{FE19469D-3CE1-411E-AC7B-B335641FC7EB}"/>
              </a:ext>
            </a:extLst>
          </p:cNvPr>
          <p:cNvGrpSpPr/>
          <p:nvPr/>
        </p:nvGrpSpPr>
        <p:grpSpPr>
          <a:xfrm>
            <a:off x="3505200" y="2373957"/>
            <a:ext cx="4965700" cy="3724275"/>
            <a:chOff x="3505200" y="2373957"/>
            <a:chExt cx="4965700" cy="3724275"/>
          </a:xfrm>
        </p:grpSpPr>
        <p:pic>
          <p:nvPicPr>
            <p:cNvPr id="18436" name="Picture 3" descr="cows-whitebird.JPG"/>
            <p:cNvPicPr>
              <a:picLocks noChangeAspect="1"/>
            </p:cNvPicPr>
            <p:nvPr/>
          </p:nvPicPr>
          <p:blipFill>
            <a:blip r:embed="rId3" cstate="print"/>
            <a:srcRect/>
            <a:stretch>
              <a:fillRect/>
            </a:stretch>
          </p:blipFill>
          <p:spPr bwMode="auto">
            <a:xfrm>
              <a:off x="3505200" y="2373957"/>
              <a:ext cx="4965700" cy="3724275"/>
            </a:xfrm>
            <a:prstGeom prst="rect">
              <a:avLst/>
            </a:prstGeom>
            <a:noFill/>
            <a:ln w="9525">
              <a:noFill/>
              <a:miter lim="800000"/>
              <a:headEnd/>
              <a:tailEnd/>
            </a:ln>
          </p:spPr>
        </p:pic>
        <p:sp>
          <p:nvSpPr>
            <p:cNvPr id="2" name="TextBox 1">
              <a:extLst>
                <a:ext uri="{FF2B5EF4-FFF2-40B4-BE49-F238E27FC236}">
                  <a16:creationId xmlns:a16="http://schemas.microsoft.com/office/drawing/2014/main" id="{94742235-ED99-45F4-AE92-B5F39C798641}"/>
                </a:ext>
              </a:extLst>
            </p:cNvPr>
            <p:cNvSpPr txBox="1"/>
            <p:nvPr/>
          </p:nvSpPr>
          <p:spPr>
            <a:xfrm>
              <a:off x="7546284" y="5844531"/>
              <a:ext cx="923651" cy="230832"/>
            </a:xfrm>
            <a:prstGeom prst="rect">
              <a:avLst/>
            </a:prstGeom>
            <a:noFill/>
          </p:spPr>
          <p:txBody>
            <a:bodyPr wrap="none" rtlCol="0">
              <a:spAutoFit/>
            </a:bodyPr>
            <a:lstStyle/>
            <a:p>
              <a:r>
                <a:rPr lang="en-US" sz="900" dirty="0">
                  <a:solidFill>
                    <a:schemeClr val="bg1"/>
                  </a:solidFill>
                </a:rPr>
                <a:t>K. Launchbaugh</a:t>
              </a:r>
            </a:p>
          </p:txBody>
        </p:sp>
      </p:grpSp>
    </p:spTree>
    <p:extLst>
      <p:ext uri="{BB962C8B-B14F-4D97-AF65-F5344CB8AC3E}">
        <p14:creationId xmlns:p14="http://schemas.microsoft.com/office/powerpoint/2010/main" val="4206998033"/>
      </p:ext>
    </p:extLst>
  </p:cSld>
  <p:clrMapOvr>
    <a:masterClrMapping/>
  </p:clrMapOvr>
  <mc:AlternateContent xmlns:mc="http://schemas.openxmlformats.org/markup-compatibility/2006" xmlns:p14="http://schemas.microsoft.com/office/powerpoint/2010/main">
    <mc:Choice Requires="p14">
      <p:transition spd="slow" p14:dur="2000" advTm="20093"/>
    </mc:Choice>
    <mc:Fallback xmlns="">
      <p:transition spd="slow" advTm="2009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l="13441" t="3214" r="14751"/>
          <a:stretch>
            <a:fillRect/>
          </a:stretch>
        </p:blipFill>
        <p:spPr bwMode="auto">
          <a:xfrm>
            <a:off x="914401" y="1712137"/>
            <a:ext cx="5010182" cy="4586461"/>
          </a:xfrm>
          <a:prstGeom prst="rect">
            <a:avLst/>
          </a:prstGeom>
          <a:noFill/>
          <a:ln w="9525">
            <a:noFill/>
            <a:miter lim="800000"/>
            <a:headEnd/>
            <a:tailEnd/>
          </a:ln>
        </p:spPr>
      </p:pic>
      <p:sp>
        <p:nvSpPr>
          <p:cNvPr id="8" name="Rectangle 7"/>
          <p:cNvSpPr/>
          <p:nvPr/>
        </p:nvSpPr>
        <p:spPr>
          <a:xfrm>
            <a:off x="5924583" y="5104244"/>
            <a:ext cx="5994336" cy="1169551"/>
          </a:xfrm>
          <a:prstGeom prst="rect">
            <a:avLst/>
          </a:prstGeom>
        </p:spPr>
        <p:txBody>
          <a:bodyPr wrap="square">
            <a:spAutoFit/>
          </a:bodyPr>
          <a:lstStyle/>
          <a:p>
            <a:pPr>
              <a:defRPr/>
            </a:pPr>
            <a:r>
              <a:rPr lang="en-US" dirty="0"/>
              <a:t>Livestock observations in 2,000 acre pasture showing distribution for 15 days pre-burn (2004) and the subsequent June (2005). </a:t>
            </a:r>
            <a:br>
              <a:rPr lang="en-US" dirty="0"/>
            </a:br>
            <a:r>
              <a:rPr lang="en-US" sz="1600" dirty="0"/>
              <a:t>– David </a:t>
            </a:r>
            <a:r>
              <a:rPr lang="en-US" sz="1600" dirty="0" err="1"/>
              <a:t>Ganskopp</a:t>
            </a:r>
            <a:r>
              <a:rPr lang="en-US" sz="1600" dirty="0"/>
              <a:t> – ARS Eastern Oregon Agricultural Research Center</a:t>
            </a:r>
          </a:p>
        </p:txBody>
      </p:sp>
      <p:sp>
        <p:nvSpPr>
          <p:cNvPr id="6" name="Right Arrow 5"/>
          <p:cNvSpPr/>
          <p:nvPr/>
        </p:nvSpPr>
        <p:spPr>
          <a:xfrm>
            <a:off x="6400800" y="3175000"/>
            <a:ext cx="1244600"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rot="20148189">
            <a:off x="8044874" y="2386738"/>
            <a:ext cx="1563248" cy="1754326"/>
          </a:xfrm>
          <a:prstGeom prst="rect">
            <a:avLst/>
          </a:prstGeom>
          <a:noFill/>
        </p:spPr>
        <p:txBody>
          <a:bodyPr wrap="none">
            <a:spAutoFit/>
          </a:bodyPr>
          <a:lstStyle/>
          <a:p>
            <a:pPr algn="ctr">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Fall </a:t>
            </a:r>
          </a:p>
          <a:p>
            <a:pPr algn="ctr">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Burn</a:t>
            </a:r>
          </a:p>
        </p:txBody>
      </p:sp>
      <p:sp>
        <p:nvSpPr>
          <p:cNvPr id="3" name="Title 2">
            <a:extLst>
              <a:ext uri="{FF2B5EF4-FFF2-40B4-BE49-F238E27FC236}">
                <a16:creationId xmlns:a16="http://schemas.microsoft.com/office/drawing/2014/main" id="{E10E102F-1DCE-47D9-8821-EE6CBC1AE982}"/>
              </a:ext>
            </a:extLst>
          </p:cNvPr>
          <p:cNvSpPr>
            <a:spLocks noGrp="1"/>
          </p:cNvSpPr>
          <p:nvPr>
            <p:ph type="title"/>
          </p:nvPr>
        </p:nvSpPr>
        <p:spPr/>
        <p:txBody>
          <a:bodyPr/>
          <a:lstStyle/>
          <a:p>
            <a:r>
              <a:rPr lang="en-US" dirty="0"/>
              <a:t>Where animals graze after fire?</a:t>
            </a:r>
          </a:p>
        </p:txBody>
      </p:sp>
    </p:spTree>
    <p:extLst>
      <p:ext uri="{BB962C8B-B14F-4D97-AF65-F5344CB8AC3E}">
        <p14:creationId xmlns:p14="http://schemas.microsoft.com/office/powerpoint/2010/main" val="3574043372"/>
      </p:ext>
    </p:extLst>
  </p:cSld>
  <p:clrMapOvr>
    <a:masterClrMapping/>
  </p:clrMapOvr>
  <mc:AlternateContent xmlns:mc="http://schemas.openxmlformats.org/markup-compatibility/2006" xmlns:p14="http://schemas.microsoft.com/office/powerpoint/2010/main">
    <mc:Choice Requires="p14">
      <p:transition spd="slow" p14:dur="2000" advTm="53789"/>
    </mc:Choice>
    <mc:Fallback xmlns="">
      <p:transition spd="slow" advTm="5378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a:extLst>
              <a:ext uri="{FF2B5EF4-FFF2-40B4-BE49-F238E27FC236}">
                <a16:creationId xmlns:a16="http://schemas.microsoft.com/office/drawing/2014/main" id="{EBE1877D-A8A4-4BAD-BF5B-5B6B3B31EDE6}"/>
              </a:ext>
            </a:extLst>
          </p:cNvPr>
          <p:cNvPicPr>
            <a:picLocks noChangeAspect="1" noChangeArrowheads="1"/>
          </p:cNvPicPr>
          <p:nvPr/>
        </p:nvPicPr>
        <p:blipFill>
          <a:blip r:embed="rId3" cstate="print"/>
          <a:srcRect/>
          <a:stretch>
            <a:fillRect/>
          </a:stretch>
        </p:blipFill>
        <p:spPr bwMode="auto">
          <a:xfrm>
            <a:off x="6909977" y="1848121"/>
            <a:ext cx="5252122" cy="4342476"/>
          </a:xfrm>
          <a:prstGeom prst="rect">
            <a:avLst/>
          </a:prstGeom>
          <a:noFill/>
          <a:ln w="9525">
            <a:noFill/>
            <a:miter lim="800000"/>
            <a:headEnd/>
            <a:tailEnd/>
          </a:ln>
        </p:spPr>
      </p:pic>
      <p:pic>
        <p:nvPicPr>
          <p:cNvPr id="19458" name="Picture 2"/>
          <p:cNvPicPr>
            <a:picLocks noChangeAspect="1" noChangeArrowheads="1"/>
          </p:cNvPicPr>
          <p:nvPr/>
        </p:nvPicPr>
        <p:blipFill>
          <a:blip r:embed="rId4" cstate="print"/>
          <a:srcRect l="13441" t="3214" r="14751"/>
          <a:stretch>
            <a:fillRect/>
          </a:stretch>
        </p:blipFill>
        <p:spPr bwMode="auto">
          <a:xfrm>
            <a:off x="1052754" y="1848121"/>
            <a:ext cx="4716262" cy="4317398"/>
          </a:xfrm>
          <a:prstGeom prst="rect">
            <a:avLst/>
          </a:prstGeom>
          <a:noFill/>
          <a:ln w="9525">
            <a:noFill/>
            <a:miter lim="800000"/>
            <a:headEnd/>
            <a:tailEnd/>
          </a:ln>
        </p:spPr>
      </p:pic>
      <p:sp>
        <p:nvSpPr>
          <p:cNvPr id="8" name="Rectangle 7"/>
          <p:cNvSpPr/>
          <p:nvPr/>
        </p:nvSpPr>
        <p:spPr>
          <a:xfrm>
            <a:off x="4953000" y="6309787"/>
            <a:ext cx="7464424" cy="461665"/>
          </a:xfrm>
          <a:prstGeom prst="rect">
            <a:avLst/>
          </a:prstGeom>
        </p:spPr>
        <p:txBody>
          <a:bodyPr wrap="square">
            <a:spAutoFit/>
          </a:bodyPr>
          <a:lstStyle/>
          <a:p>
            <a:pPr>
              <a:defRPr/>
            </a:pPr>
            <a:r>
              <a:rPr lang="en-US" sz="1200" dirty="0">
                <a:solidFill>
                  <a:schemeClr val="bg1"/>
                </a:solidFill>
              </a:rPr>
              <a:t>Livestock observations in 2,000 acre pasture showing distribution for 15 days pre-burn (2004) and the subsequent June (2005). – David </a:t>
            </a:r>
            <a:r>
              <a:rPr lang="en-US" sz="1200" dirty="0" err="1">
                <a:solidFill>
                  <a:schemeClr val="bg1"/>
                </a:solidFill>
              </a:rPr>
              <a:t>Ganskopp</a:t>
            </a:r>
            <a:r>
              <a:rPr lang="en-US" sz="1200" dirty="0">
                <a:solidFill>
                  <a:schemeClr val="bg1"/>
                </a:solidFill>
              </a:rPr>
              <a:t> – ARS Eastern Oregon Agricultural Research Center</a:t>
            </a:r>
          </a:p>
        </p:txBody>
      </p:sp>
      <p:sp>
        <p:nvSpPr>
          <p:cNvPr id="6" name="Right Arrow 5"/>
          <p:cNvSpPr/>
          <p:nvPr/>
        </p:nvSpPr>
        <p:spPr>
          <a:xfrm>
            <a:off x="5800686" y="3429000"/>
            <a:ext cx="1244600"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itle 2">
            <a:extLst>
              <a:ext uri="{FF2B5EF4-FFF2-40B4-BE49-F238E27FC236}">
                <a16:creationId xmlns:a16="http://schemas.microsoft.com/office/drawing/2014/main" id="{E10E102F-1DCE-47D9-8821-EE6CBC1AE982}"/>
              </a:ext>
            </a:extLst>
          </p:cNvPr>
          <p:cNvSpPr>
            <a:spLocks noGrp="1"/>
          </p:cNvSpPr>
          <p:nvPr>
            <p:ph type="title"/>
          </p:nvPr>
        </p:nvSpPr>
        <p:spPr/>
        <p:txBody>
          <a:bodyPr/>
          <a:lstStyle/>
          <a:p>
            <a:r>
              <a:rPr lang="en-US" dirty="0"/>
              <a:t>Where animals graze after fire?</a:t>
            </a:r>
          </a:p>
        </p:txBody>
      </p:sp>
    </p:spTree>
    <p:extLst>
      <p:ext uri="{BB962C8B-B14F-4D97-AF65-F5344CB8AC3E}">
        <p14:creationId xmlns:p14="http://schemas.microsoft.com/office/powerpoint/2010/main" val="1124926258"/>
      </p:ext>
    </p:extLst>
  </p:cSld>
  <p:clrMapOvr>
    <a:masterClrMapping/>
  </p:clrMapOvr>
  <mc:AlternateContent xmlns:mc="http://schemas.openxmlformats.org/markup-compatibility/2006" xmlns:p14="http://schemas.microsoft.com/office/powerpoint/2010/main">
    <mc:Choice Requires="p14">
      <p:transition spd="slow" p14:dur="2000" advTm="26197"/>
    </mc:Choice>
    <mc:Fallback xmlns="">
      <p:transition spd="slow" advTm="2619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4" cstate="print"/>
          <a:srcRect b="11218"/>
          <a:stretch>
            <a:fillRect/>
          </a:stretch>
        </p:blipFill>
        <p:spPr bwMode="auto">
          <a:xfrm>
            <a:off x="609220" y="1737360"/>
            <a:ext cx="4448850" cy="4500499"/>
          </a:xfrm>
          <a:prstGeom prst="rect">
            <a:avLst/>
          </a:prstGeom>
          <a:noFill/>
          <a:ln w="9525">
            <a:noFill/>
            <a:miter lim="800000"/>
            <a:headEnd/>
            <a:tailEnd/>
          </a:ln>
        </p:spPr>
      </p:pic>
      <p:grpSp>
        <p:nvGrpSpPr>
          <p:cNvPr id="13" name="Group 12">
            <a:extLst>
              <a:ext uri="{FF2B5EF4-FFF2-40B4-BE49-F238E27FC236}">
                <a16:creationId xmlns:a16="http://schemas.microsoft.com/office/drawing/2014/main" id="{27FC24A7-65A6-44D4-AAA3-CBB735CF24D6}"/>
              </a:ext>
            </a:extLst>
          </p:cNvPr>
          <p:cNvGrpSpPr/>
          <p:nvPr/>
        </p:nvGrpSpPr>
        <p:grpSpPr>
          <a:xfrm>
            <a:off x="8804484" y="4258032"/>
            <a:ext cx="2923272" cy="2066568"/>
            <a:chOff x="8024151" y="4321060"/>
            <a:chExt cx="2923272" cy="2066568"/>
          </a:xfrm>
        </p:grpSpPr>
        <p:grpSp>
          <p:nvGrpSpPr>
            <p:cNvPr id="14" name="Group 13">
              <a:extLst>
                <a:ext uri="{FF2B5EF4-FFF2-40B4-BE49-F238E27FC236}">
                  <a16:creationId xmlns:a16="http://schemas.microsoft.com/office/drawing/2014/main" id="{3AEA0CCB-AC1F-49AC-ACC8-914AE97F0CAE}"/>
                </a:ext>
              </a:extLst>
            </p:cNvPr>
            <p:cNvGrpSpPr/>
            <p:nvPr/>
          </p:nvGrpSpPr>
          <p:grpSpPr>
            <a:xfrm>
              <a:off x="8235973" y="4321060"/>
              <a:ext cx="2711450" cy="2066568"/>
              <a:chOff x="8897649" y="4450267"/>
              <a:chExt cx="2711450" cy="2066568"/>
            </a:xfrm>
          </p:grpSpPr>
          <p:pic>
            <p:nvPicPr>
              <p:cNvPr id="16" name="Picture 7">
                <a:extLst>
                  <a:ext uri="{FF2B5EF4-FFF2-40B4-BE49-F238E27FC236}">
                    <a16:creationId xmlns:a16="http://schemas.microsoft.com/office/drawing/2014/main" id="{A94DFCCB-C469-49D8-8A37-EFDDDF5E8209}"/>
                  </a:ext>
                </a:extLst>
              </p:cNvPr>
              <p:cNvPicPr>
                <a:picLocks noChangeAspect="1" noChangeArrowheads="1"/>
              </p:cNvPicPr>
              <p:nvPr/>
            </p:nvPicPr>
            <p:blipFill>
              <a:blip r:embed="rId5" cstate="print">
                <a:lum bright="-10000"/>
              </a:blip>
              <a:srcRect/>
              <a:stretch>
                <a:fillRect/>
              </a:stretch>
            </p:blipFill>
            <p:spPr bwMode="auto">
              <a:xfrm>
                <a:off x="8897649" y="4450267"/>
                <a:ext cx="2711450" cy="2024062"/>
              </a:xfrm>
              <a:prstGeom prst="rect">
                <a:avLst/>
              </a:prstGeom>
              <a:noFill/>
              <a:ln w="9525">
                <a:noFill/>
                <a:miter lim="800000"/>
                <a:headEnd/>
                <a:tailEnd/>
              </a:ln>
            </p:spPr>
          </p:pic>
          <p:sp>
            <p:nvSpPr>
              <p:cNvPr id="17" name="TextBox 22">
                <a:extLst>
                  <a:ext uri="{FF2B5EF4-FFF2-40B4-BE49-F238E27FC236}">
                    <a16:creationId xmlns:a16="http://schemas.microsoft.com/office/drawing/2014/main" id="{C3AA1560-100D-4582-84EE-3DDF40171D5A}"/>
                  </a:ext>
                </a:extLst>
              </p:cNvPr>
              <p:cNvSpPr txBox="1">
                <a:spLocks noChangeArrowheads="1"/>
              </p:cNvSpPr>
              <p:nvPr/>
            </p:nvSpPr>
            <p:spPr bwMode="auto">
              <a:xfrm>
                <a:off x="9034248" y="6147503"/>
                <a:ext cx="1825756" cy="369332"/>
              </a:xfrm>
              <a:prstGeom prst="rect">
                <a:avLst/>
              </a:prstGeom>
              <a:noFill/>
              <a:ln w="9525">
                <a:noFill/>
                <a:miter lim="800000"/>
                <a:headEnd/>
                <a:tailEnd/>
              </a:ln>
            </p:spPr>
            <p:txBody>
              <a:bodyPr wrap="none">
                <a:spAutoFit/>
              </a:bodyPr>
              <a:lstStyle/>
              <a:p>
                <a:r>
                  <a:rPr lang="en-US" dirty="0">
                    <a:solidFill>
                      <a:schemeClr val="bg1"/>
                    </a:solidFill>
                  </a:rPr>
                  <a:t> 3 Years After Fire</a:t>
                </a:r>
              </a:p>
            </p:txBody>
          </p:sp>
        </p:grpSp>
        <p:sp>
          <p:nvSpPr>
            <p:cNvPr id="15" name="TextBox 14">
              <a:extLst>
                <a:ext uri="{FF2B5EF4-FFF2-40B4-BE49-F238E27FC236}">
                  <a16:creationId xmlns:a16="http://schemas.microsoft.com/office/drawing/2014/main" id="{48D82247-5290-463B-AD78-4303C82694A7}"/>
                </a:ext>
              </a:extLst>
            </p:cNvPr>
            <p:cNvSpPr txBox="1"/>
            <p:nvPr/>
          </p:nvSpPr>
          <p:spPr>
            <a:xfrm rot="16200000">
              <a:off x="7805180" y="5860881"/>
              <a:ext cx="668774" cy="230832"/>
            </a:xfrm>
            <a:prstGeom prst="rect">
              <a:avLst/>
            </a:prstGeom>
            <a:noFill/>
          </p:spPr>
          <p:txBody>
            <a:bodyPr wrap="none" rtlCol="0">
              <a:spAutoFit/>
            </a:bodyPr>
            <a:lstStyle/>
            <a:p>
              <a:pPr algn="r"/>
              <a:r>
                <a:rPr lang="en-US" sz="900" dirty="0">
                  <a:solidFill>
                    <a:schemeClr val="bg1">
                      <a:lumMod val="65000"/>
                    </a:schemeClr>
                  </a:solidFill>
                </a:rPr>
                <a:t>L. Englund</a:t>
              </a:r>
            </a:p>
          </p:txBody>
        </p:sp>
      </p:grpSp>
      <p:grpSp>
        <p:nvGrpSpPr>
          <p:cNvPr id="3" name="Group 2">
            <a:extLst>
              <a:ext uri="{FF2B5EF4-FFF2-40B4-BE49-F238E27FC236}">
                <a16:creationId xmlns:a16="http://schemas.microsoft.com/office/drawing/2014/main" id="{5DB03EA9-649D-4B7E-9072-FC196B0A43F3}"/>
              </a:ext>
            </a:extLst>
          </p:cNvPr>
          <p:cNvGrpSpPr/>
          <p:nvPr/>
        </p:nvGrpSpPr>
        <p:grpSpPr>
          <a:xfrm>
            <a:off x="4724400" y="1916726"/>
            <a:ext cx="2396429" cy="2086973"/>
            <a:chOff x="5072301" y="1760391"/>
            <a:chExt cx="2396429" cy="2086973"/>
          </a:xfrm>
        </p:grpSpPr>
        <p:grpSp>
          <p:nvGrpSpPr>
            <p:cNvPr id="19" name="Group 18">
              <a:extLst>
                <a:ext uri="{FF2B5EF4-FFF2-40B4-BE49-F238E27FC236}">
                  <a16:creationId xmlns:a16="http://schemas.microsoft.com/office/drawing/2014/main" id="{5CB16807-D611-454B-BF5E-AE0F347EA671}"/>
                </a:ext>
              </a:extLst>
            </p:cNvPr>
            <p:cNvGrpSpPr/>
            <p:nvPr/>
          </p:nvGrpSpPr>
          <p:grpSpPr>
            <a:xfrm>
              <a:off x="5254985" y="1760391"/>
              <a:ext cx="2213745" cy="2014537"/>
              <a:chOff x="3330137" y="2211574"/>
              <a:chExt cx="3499199" cy="2624960"/>
            </a:xfrm>
          </p:grpSpPr>
          <p:pic>
            <p:nvPicPr>
              <p:cNvPr id="20" name="Picture 10" descr="DSCN0262.JPG">
                <a:extLst>
                  <a:ext uri="{FF2B5EF4-FFF2-40B4-BE49-F238E27FC236}">
                    <a16:creationId xmlns:a16="http://schemas.microsoft.com/office/drawing/2014/main" id="{38E2253E-D549-42DA-9BBF-18B01974E595}"/>
                  </a:ext>
                </a:extLst>
              </p:cNvPr>
              <p:cNvPicPr>
                <a:picLocks noChangeAspect="1"/>
              </p:cNvPicPr>
              <p:nvPr/>
            </p:nvPicPr>
            <p:blipFill>
              <a:blip r:embed="rId6" cstate="print"/>
              <a:srcRect/>
              <a:stretch>
                <a:fillRect/>
              </a:stretch>
            </p:blipFill>
            <p:spPr bwMode="auto">
              <a:xfrm>
                <a:off x="3330137" y="2211574"/>
                <a:ext cx="3499199" cy="2624960"/>
              </a:xfrm>
              <a:prstGeom prst="rect">
                <a:avLst/>
              </a:prstGeom>
              <a:noFill/>
              <a:ln w="9525">
                <a:noFill/>
                <a:miter lim="800000"/>
                <a:headEnd/>
                <a:tailEnd/>
              </a:ln>
            </p:spPr>
          </p:pic>
          <p:sp>
            <p:nvSpPr>
              <p:cNvPr id="21" name="TextBox 20">
                <a:extLst>
                  <a:ext uri="{FF2B5EF4-FFF2-40B4-BE49-F238E27FC236}">
                    <a16:creationId xmlns:a16="http://schemas.microsoft.com/office/drawing/2014/main" id="{0AD35481-2477-4286-9638-03E4E7BDE99D}"/>
                  </a:ext>
                </a:extLst>
              </p:cNvPr>
              <p:cNvSpPr txBox="1">
                <a:spLocks noChangeArrowheads="1"/>
              </p:cNvSpPr>
              <p:nvPr/>
            </p:nvSpPr>
            <p:spPr bwMode="auto">
              <a:xfrm>
                <a:off x="3547177" y="4293112"/>
                <a:ext cx="1062407" cy="369332"/>
              </a:xfrm>
              <a:prstGeom prst="rect">
                <a:avLst/>
              </a:prstGeom>
              <a:noFill/>
              <a:ln w="9525">
                <a:noFill/>
                <a:miter lim="800000"/>
                <a:headEnd/>
                <a:tailEnd/>
              </a:ln>
            </p:spPr>
            <p:txBody>
              <a:bodyPr wrap="none">
                <a:spAutoFit/>
              </a:bodyPr>
              <a:lstStyle/>
              <a:p>
                <a:r>
                  <a:rPr lang="en-US" dirty="0">
                    <a:solidFill>
                      <a:schemeClr val="bg1"/>
                    </a:solidFill>
                  </a:rPr>
                  <a:t>After Fire</a:t>
                </a:r>
              </a:p>
            </p:txBody>
          </p:sp>
        </p:grpSp>
        <p:sp>
          <p:nvSpPr>
            <p:cNvPr id="25" name="TextBox 24">
              <a:extLst>
                <a:ext uri="{FF2B5EF4-FFF2-40B4-BE49-F238E27FC236}">
                  <a16:creationId xmlns:a16="http://schemas.microsoft.com/office/drawing/2014/main" id="{18ED34E5-FB61-4528-B002-3F289ED0E509}"/>
                </a:ext>
              </a:extLst>
            </p:cNvPr>
            <p:cNvSpPr txBox="1"/>
            <p:nvPr/>
          </p:nvSpPr>
          <p:spPr>
            <a:xfrm rot="16200000">
              <a:off x="4725891" y="3270123"/>
              <a:ext cx="923651" cy="230832"/>
            </a:xfrm>
            <a:prstGeom prst="rect">
              <a:avLst/>
            </a:prstGeom>
            <a:noFill/>
          </p:spPr>
          <p:txBody>
            <a:bodyPr wrap="none" rtlCol="0">
              <a:spAutoFit/>
            </a:bodyPr>
            <a:lstStyle/>
            <a:p>
              <a:pPr algn="r"/>
              <a:r>
                <a:rPr lang="en-US" sz="900" dirty="0">
                  <a:solidFill>
                    <a:schemeClr val="bg1">
                      <a:lumMod val="65000"/>
                    </a:schemeClr>
                  </a:solidFill>
                </a:rPr>
                <a:t>K. Launchbaugh</a:t>
              </a:r>
            </a:p>
          </p:txBody>
        </p:sp>
      </p:grpSp>
      <p:grpSp>
        <p:nvGrpSpPr>
          <p:cNvPr id="26" name="Group 25">
            <a:extLst>
              <a:ext uri="{FF2B5EF4-FFF2-40B4-BE49-F238E27FC236}">
                <a16:creationId xmlns:a16="http://schemas.microsoft.com/office/drawing/2014/main" id="{27494662-C395-418A-B0EA-E6183C625512}"/>
              </a:ext>
            </a:extLst>
          </p:cNvPr>
          <p:cNvGrpSpPr/>
          <p:nvPr/>
        </p:nvGrpSpPr>
        <p:grpSpPr>
          <a:xfrm>
            <a:off x="6559138" y="3000080"/>
            <a:ext cx="2909782" cy="2068723"/>
            <a:chOff x="5752762" y="3135449"/>
            <a:chExt cx="2909782" cy="2068723"/>
          </a:xfrm>
        </p:grpSpPr>
        <p:grpSp>
          <p:nvGrpSpPr>
            <p:cNvPr id="27" name="Group 26">
              <a:extLst>
                <a:ext uri="{FF2B5EF4-FFF2-40B4-BE49-F238E27FC236}">
                  <a16:creationId xmlns:a16="http://schemas.microsoft.com/office/drawing/2014/main" id="{F1E0AF45-9723-4528-88A9-3DC474BA6048}"/>
                </a:ext>
              </a:extLst>
            </p:cNvPr>
            <p:cNvGrpSpPr/>
            <p:nvPr/>
          </p:nvGrpSpPr>
          <p:grpSpPr>
            <a:xfrm>
              <a:off x="5973319" y="3135449"/>
              <a:ext cx="2689225" cy="2038866"/>
              <a:chOff x="5466485" y="3558008"/>
              <a:chExt cx="2689225" cy="2038866"/>
            </a:xfrm>
          </p:grpSpPr>
          <p:pic>
            <p:nvPicPr>
              <p:cNvPr id="29" name="Picture 6">
                <a:extLst>
                  <a:ext uri="{FF2B5EF4-FFF2-40B4-BE49-F238E27FC236}">
                    <a16:creationId xmlns:a16="http://schemas.microsoft.com/office/drawing/2014/main" id="{14BFA31E-3DAF-478A-B644-2B5A4885A5C2}"/>
                  </a:ext>
                </a:extLst>
              </p:cNvPr>
              <p:cNvPicPr>
                <a:picLocks noChangeAspect="1" noChangeArrowheads="1"/>
              </p:cNvPicPr>
              <p:nvPr/>
            </p:nvPicPr>
            <p:blipFill>
              <a:blip r:embed="rId7" cstate="print">
                <a:lum bright="-10000"/>
              </a:blip>
              <a:srcRect/>
              <a:stretch>
                <a:fillRect/>
              </a:stretch>
            </p:blipFill>
            <p:spPr bwMode="auto">
              <a:xfrm>
                <a:off x="5466485" y="3558008"/>
                <a:ext cx="2689225" cy="2014537"/>
              </a:xfrm>
              <a:prstGeom prst="rect">
                <a:avLst/>
              </a:prstGeom>
              <a:noFill/>
              <a:ln w="9525">
                <a:noFill/>
                <a:miter lim="800000"/>
                <a:headEnd/>
                <a:tailEnd/>
              </a:ln>
            </p:spPr>
          </p:pic>
          <p:sp>
            <p:nvSpPr>
              <p:cNvPr id="30" name="TextBox 21">
                <a:extLst>
                  <a:ext uri="{FF2B5EF4-FFF2-40B4-BE49-F238E27FC236}">
                    <a16:creationId xmlns:a16="http://schemas.microsoft.com/office/drawing/2014/main" id="{A6D990BF-C3BC-402B-88BA-DB43142B2C8A}"/>
                  </a:ext>
                </a:extLst>
              </p:cNvPr>
              <p:cNvSpPr txBox="1">
                <a:spLocks noChangeArrowheads="1"/>
              </p:cNvSpPr>
              <p:nvPr/>
            </p:nvSpPr>
            <p:spPr bwMode="auto">
              <a:xfrm>
                <a:off x="5519929" y="5227542"/>
                <a:ext cx="1570045" cy="369332"/>
              </a:xfrm>
              <a:prstGeom prst="rect">
                <a:avLst/>
              </a:prstGeom>
              <a:noFill/>
              <a:ln w="9525">
                <a:noFill/>
                <a:miter lim="800000"/>
                <a:headEnd/>
                <a:tailEnd/>
              </a:ln>
            </p:spPr>
            <p:txBody>
              <a:bodyPr wrap="none">
                <a:spAutoFit/>
              </a:bodyPr>
              <a:lstStyle/>
              <a:p>
                <a:r>
                  <a:rPr lang="en-US" dirty="0"/>
                  <a:t> </a:t>
                </a:r>
                <a:r>
                  <a:rPr lang="en-US" dirty="0">
                    <a:solidFill>
                      <a:schemeClr val="bg1"/>
                    </a:solidFill>
                  </a:rPr>
                  <a:t>Year After Fire</a:t>
                </a:r>
              </a:p>
            </p:txBody>
          </p:sp>
        </p:grpSp>
        <p:sp>
          <p:nvSpPr>
            <p:cNvPr id="28" name="TextBox 27">
              <a:extLst>
                <a:ext uri="{FF2B5EF4-FFF2-40B4-BE49-F238E27FC236}">
                  <a16:creationId xmlns:a16="http://schemas.microsoft.com/office/drawing/2014/main" id="{EF496E3D-B277-4B2F-BB4B-B2A0B14CC06A}"/>
                </a:ext>
              </a:extLst>
            </p:cNvPr>
            <p:cNvSpPr txBox="1"/>
            <p:nvPr/>
          </p:nvSpPr>
          <p:spPr>
            <a:xfrm rot="16200000">
              <a:off x="5535488" y="4813470"/>
              <a:ext cx="607976" cy="173427"/>
            </a:xfrm>
            <a:prstGeom prst="rect">
              <a:avLst/>
            </a:prstGeom>
            <a:noFill/>
          </p:spPr>
          <p:txBody>
            <a:bodyPr wrap="none" rtlCol="0">
              <a:spAutoFit/>
            </a:bodyPr>
            <a:lstStyle/>
            <a:p>
              <a:pPr algn="r"/>
              <a:r>
                <a:rPr lang="en-US" sz="900" dirty="0">
                  <a:solidFill>
                    <a:schemeClr val="bg1">
                      <a:lumMod val="65000"/>
                    </a:schemeClr>
                  </a:solidFill>
                </a:rPr>
                <a:t>L. Englund</a:t>
              </a:r>
            </a:p>
          </p:txBody>
        </p:sp>
      </p:grpSp>
      <p:sp>
        <p:nvSpPr>
          <p:cNvPr id="5" name="Title 4">
            <a:extLst>
              <a:ext uri="{FF2B5EF4-FFF2-40B4-BE49-F238E27FC236}">
                <a16:creationId xmlns:a16="http://schemas.microsoft.com/office/drawing/2014/main" id="{CFEA1CB9-B38B-4144-A4FF-541C3516789D}"/>
              </a:ext>
            </a:extLst>
          </p:cNvPr>
          <p:cNvSpPr>
            <a:spLocks noGrp="1"/>
          </p:cNvSpPr>
          <p:nvPr>
            <p:ph type="title"/>
          </p:nvPr>
        </p:nvSpPr>
        <p:spPr/>
        <p:txBody>
          <a:bodyPr/>
          <a:lstStyle/>
          <a:p>
            <a:r>
              <a:rPr lang="en-US" dirty="0"/>
              <a:t>Forage Response After Fire</a:t>
            </a:r>
          </a:p>
        </p:txBody>
      </p:sp>
      <p:sp>
        <p:nvSpPr>
          <p:cNvPr id="33" name="TextBox 25">
            <a:extLst>
              <a:ext uri="{FF2B5EF4-FFF2-40B4-BE49-F238E27FC236}">
                <a16:creationId xmlns:a16="http://schemas.microsoft.com/office/drawing/2014/main" id="{EBB74E86-3529-4937-8F84-D8F00158116B}"/>
              </a:ext>
            </a:extLst>
          </p:cNvPr>
          <p:cNvSpPr txBox="1">
            <a:spLocks noChangeArrowheads="1"/>
          </p:cNvSpPr>
          <p:nvPr/>
        </p:nvSpPr>
        <p:spPr bwMode="auto">
          <a:xfrm>
            <a:off x="6959600" y="1722772"/>
            <a:ext cx="5080000" cy="1200329"/>
          </a:xfrm>
          <a:prstGeom prst="rect">
            <a:avLst/>
          </a:prstGeom>
          <a:noFill/>
          <a:ln w="9525">
            <a:noFill/>
            <a:miter lim="800000"/>
            <a:headEnd/>
            <a:tailEnd/>
          </a:ln>
        </p:spPr>
        <p:txBody>
          <a:bodyPr>
            <a:spAutoFit/>
          </a:bodyPr>
          <a:lstStyle/>
          <a:p>
            <a:pPr algn="ctr"/>
            <a:r>
              <a:rPr lang="en-US" sz="3600" dirty="0">
                <a:solidFill>
                  <a:srgbClr val="820000"/>
                </a:solidFill>
              </a:rPr>
              <a:t>Increased Forage</a:t>
            </a:r>
            <a:r>
              <a:rPr lang="en-US" sz="3600" b="1" dirty="0">
                <a:solidFill>
                  <a:srgbClr val="820000"/>
                </a:solidFill>
              </a:rPr>
              <a:t> Quality</a:t>
            </a:r>
          </a:p>
          <a:p>
            <a:pPr algn="ctr"/>
            <a:r>
              <a:rPr lang="en-US" sz="3600" dirty="0">
                <a:solidFill>
                  <a:srgbClr val="820000"/>
                </a:solidFill>
              </a:rPr>
              <a:t>1 to 2 years after fire</a:t>
            </a:r>
          </a:p>
        </p:txBody>
      </p:sp>
      <p:sp>
        <p:nvSpPr>
          <p:cNvPr id="24" name="TextBox 23">
            <a:extLst>
              <a:ext uri="{FF2B5EF4-FFF2-40B4-BE49-F238E27FC236}">
                <a16:creationId xmlns:a16="http://schemas.microsoft.com/office/drawing/2014/main" id="{EED3C53C-E3AB-4884-8665-7AD2708259A7}"/>
              </a:ext>
            </a:extLst>
          </p:cNvPr>
          <p:cNvSpPr txBox="1"/>
          <p:nvPr/>
        </p:nvSpPr>
        <p:spPr>
          <a:xfrm>
            <a:off x="11049000" y="6575630"/>
            <a:ext cx="1195327" cy="276999"/>
          </a:xfrm>
          <a:prstGeom prst="rect">
            <a:avLst/>
          </a:prstGeom>
          <a:noFill/>
        </p:spPr>
        <p:txBody>
          <a:bodyPr wrap="none" rtlCol="0">
            <a:spAutoFit/>
          </a:bodyPr>
          <a:lstStyle/>
          <a:p>
            <a:r>
              <a:rPr lang="en-US" sz="1200" dirty="0">
                <a:solidFill>
                  <a:schemeClr val="bg1">
                    <a:lumMod val="85000"/>
                  </a:schemeClr>
                </a:solidFill>
              </a:rPr>
              <a:t>Cook et al. 1964</a:t>
            </a:r>
          </a:p>
        </p:txBody>
      </p:sp>
    </p:spTree>
    <p:custDataLst>
      <p:tags r:id="rId1"/>
    </p:custDataLst>
    <p:extLst>
      <p:ext uri="{BB962C8B-B14F-4D97-AF65-F5344CB8AC3E}">
        <p14:creationId xmlns:p14="http://schemas.microsoft.com/office/powerpoint/2010/main" val="775297277"/>
      </p:ext>
    </p:extLst>
  </p:cSld>
  <p:clrMapOvr>
    <a:masterClrMapping/>
  </p:clrMapOvr>
  <mc:AlternateContent xmlns:mc="http://schemas.openxmlformats.org/markup-compatibility/2006" xmlns:p14="http://schemas.microsoft.com/office/powerpoint/2010/main">
    <mc:Choice Requires="p14">
      <p:transition spd="slow" p14:dur="2000" advTm="49054"/>
    </mc:Choice>
    <mc:Fallback xmlns="">
      <p:transition spd="slow" advTm="490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Box 24"/>
          <p:cNvSpPr txBox="1">
            <a:spLocks noChangeArrowheads="1"/>
          </p:cNvSpPr>
          <p:nvPr/>
        </p:nvSpPr>
        <p:spPr bwMode="auto">
          <a:xfrm>
            <a:off x="7315200" y="6370350"/>
            <a:ext cx="4876800" cy="461665"/>
          </a:xfrm>
          <a:prstGeom prst="rect">
            <a:avLst/>
          </a:prstGeom>
          <a:noFill/>
          <a:ln w="9525">
            <a:noFill/>
            <a:miter lim="800000"/>
            <a:headEnd/>
            <a:tailEnd/>
          </a:ln>
        </p:spPr>
        <p:txBody>
          <a:bodyPr wrap="square">
            <a:spAutoFit/>
          </a:bodyPr>
          <a:lstStyle/>
          <a:p>
            <a:r>
              <a:rPr lang="en-US" sz="1200" dirty="0">
                <a:solidFill>
                  <a:schemeClr val="bg1">
                    <a:lumMod val="85000"/>
                  </a:schemeClr>
                </a:solidFill>
              </a:rPr>
              <a:t>Cook et al. 1994. Vegetative response to burning on Wyoming mountain-shrub big game ranges. Journal of Range Management, 47:296-302.</a:t>
            </a:r>
          </a:p>
        </p:txBody>
      </p:sp>
      <p:sp>
        <p:nvSpPr>
          <p:cNvPr id="16389" name="TextBox 25"/>
          <p:cNvSpPr txBox="1">
            <a:spLocks noChangeArrowheads="1"/>
          </p:cNvSpPr>
          <p:nvPr/>
        </p:nvSpPr>
        <p:spPr bwMode="auto">
          <a:xfrm>
            <a:off x="1371600" y="1740829"/>
            <a:ext cx="8046720" cy="646331"/>
          </a:xfrm>
          <a:prstGeom prst="rect">
            <a:avLst/>
          </a:prstGeom>
          <a:noFill/>
          <a:ln w="9525">
            <a:noFill/>
            <a:miter lim="800000"/>
            <a:headEnd/>
            <a:tailEnd/>
          </a:ln>
        </p:spPr>
        <p:txBody>
          <a:bodyPr wrap="square">
            <a:spAutoFit/>
          </a:bodyPr>
          <a:lstStyle/>
          <a:p>
            <a:r>
              <a:rPr lang="en-US" sz="3600" dirty="0">
                <a:solidFill>
                  <a:srgbClr val="820000"/>
                </a:solidFill>
              </a:rPr>
              <a:t>Increased Forage </a:t>
            </a:r>
            <a:r>
              <a:rPr lang="en-US" sz="3600" b="1" dirty="0">
                <a:solidFill>
                  <a:srgbClr val="820000"/>
                </a:solidFill>
              </a:rPr>
              <a:t>Quantity </a:t>
            </a:r>
            <a:r>
              <a:rPr lang="en-US" sz="3600" dirty="0">
                <a:solidFill>
                  <a:srgbClr val="820000"/>
                </a:solidFill>
              </a:rPr>
              <a:t>After Fire</a:t>
            </a:r>
          </a:p>
        </p:txBody>
      </p:sp>
      <p:grpSp>
        <p:nvGrpSpPr>
          <p:cNvPr id="2" name="Group 11"/>
          <p:cNvGrpSpPr/>
          <p:nvPr/>
        </p:nvGrpSpPr>
        <p:grpSpPr>
          <a:xfrm>
            <a:off x="1026898" y="2438400"/>
            <a:ext cx="10860301" cy="3479799"/>
            <a:chOff x="406400" y="2844800"/>
            <a:chExt cx="8178800" cy="2657277"/>
          </a:xfrm>
        </p:grpSpPr>
        <p:grpSp>
          <p:nvGrpSpPr>
            <p:cNvPr id="3" name="Group 3"/>
            <p:cNvGrpSpPr>
              <a:grpSpLocks/>
            </p:cNvGrpSpPr>
            <p:nvPr/>
          </p:nvGrpSpPr>
          <p:grpSpPr bwMode="auto">
            <a:xfrm>
              <a:off x="533400" y="2844800"/>
              <a:ext cx="8051800" cy="2549525"/>
              <a:chOff x="609600" y="1905000"/>
              <a:chExt cx="7924800" cy="2409825"/>
            </a:xfrm>
          </p:grpSpPr>
          <p:pic>
            <p:nvPicPr>
              <p:cNvPr id="16394" name="Picture 2"/>
              <p:cNvPicPr>
                <a:picLocks noChangeAspect="1" noChangeArrowheads="1"/>
              </p:cNvPicPr>
              <p:nvPr/>
            </p:nvPicPr>
            <p:blipFill>
              <a:blip r:embed="rId3" cstate="print"/>
              <a:srcRect/>
              <a:stretch>
                <a:fillRect/>
              </a:stretch>
            </p:blipFill>
            <p:spPr bwMode="auto">
              <a:xfrm>
                <a:off x="609600" y="2543175"/>
                <a:ext cx="7924800" cy="1771650"/>
              </a:xfrm>
              <a:prstGeom prst="rect">
                <a:avLst/>
              </a:prstGeom>
              <a:noFill/>
              <a:ln w="9525">
                <a:noFill/>
                <a:miter lim="800000"/>
                <a:headEnd/>
                <a:tailEnd/>
              </a:ln>
            </p:spPr>
          </p:pic>
          <p:pic>
            <p:nvPicPr>
              <p:cNvPr id="16395" name="Picture 3"/>
              <p:cNvPicPr>
                <a:picLocks noChangeAspect="1" noChangeArrowheads="1"/>
              </p:cNvPicPr>
              <p:nvPr/>
            </p:nvPicPr>
            <p:blipFill>
              <a:blip r:embed="rId4" cstate="print"/>
              <a:srcRect/>
              <a:stretch>
                <a:fillRect/>
              </a:stretch>
            </p:blipFill>
            <p:spPr bwMode="auto">
              <a:xfrm>
                <a:off x="685800" y="1905000"/>
                <a:ext cx="7610475" cy="762000"/>
              </a:xfrm>
              <a:prstGeom prst="rect">
                <a:avLst/>
              </a:prstGeom>
              <a:noFill/>
              <a:ln w="9525">
                <a:noFill/>
                <a:miter lim="800000"/>
                <a:headEnd/>
                <a:tailEnd/>
              </a:ln>
            </p:spPr>
          </p:pic>
        </p:grpSp>
        <p:sp>
          <p:nvSpPr>
            <p:cNvPr id="16390" name="TextBox 24"/>
            <p:cNvSpPr txBox="1">
              <a:spLocks noChangeArrowheads="1"/>
            </p:cNvSpPr>
            <p:nvPr/>
          </p:nvSpPr>
          <p:spPr bwMode="auto">
            <a:xfrm>
              <a:off x="406400" y="5194300"/>
              <a:ext cx="925253" cy="307777"/>
            </a:xfrm>
            <a:prstGeom prst="rect">
              <a:avLst/>
            </a:prstGeom>
            <a:noFill/>
            <a:ln w="9525">
              <a:noFill/>
              <a:miter lim="800000"/>
              <a:headEnd/>
              <a:tailEnd/>
            </a:ln>
          </p:spPr>
          <p:txBody>
            <a:bodyPr wrap="none">
              <a:spAutoFit/>
            </a:bodyPr>
            <a:lstStyle/>
            <a:p>
              <a:r>
                <a:rPr lang="en-US" sz="1400">
                  <a:solidFill>
                    <a:srgbClr val="002060"/>
                  </a:solidFill>
                </a:rPr>
                <a:t>Unburned</a:t>
              </a:r>
            </a:p>
          </p:txBody>
        </p:sp>
        <p:sp>
          <p:nvSpPr>
            <p:cNvPr id="16391" name="TextBox 24"/>
            <p:cNvSpPr txBox="1">
              <a:spLocks noChangeArrowheads="1"/>
            </p:cNvSpPr>
            <p:nvPr/>
          </p:nvSpPr>
          <p:spPr bwMode="auto">
            <a:xfrm>
              <a:off x="1219200" y="3568700"/>
              <a:ext cx="718466" cy="307777"/>
            </a:xfrm>
            <a:prstGeom prst="rect">
              <a:avLst/>
            </a:prstGeom>
            <a:noFill/>
            <a:ln w="9525">
              <a:noFill/>
              <a:miter lim="800000"/>
              <a:headEnd/>
              <a:tailEnd/>
            </a:ln>
          </p:spPr>
          <p:txBody>
            <a:bodyPr wrap="none">
              <a:spAutoFit/>
            </a:bodyPr>
            <a:lstStyle/>
            <a:p>
              <a:r>
                <a:rPr lang="en-US" sz="1400" dirty="0">
                  <a:solidFill>
                    <a:srgbClr val="C00000"/>
                  </a:solidFill>
                </a:rPr>
                <a:t>Burned</a:t>
              </a:r>
            </a:p>
          </p:txBody>
        </p:sp>
        <p:cxnSp>
          <p:nvCxnSpPr>
            <p:cNvPr id="19" name="Straight Arrow Connector 18"/>
            <p:cNvCxnSpPr>
              <a:stCxn id="16391" idx="2"/>
            </p:cNvCxnSpPr>
            <p:nvPr/>
          </p:nvCxnSpPr>
          <p:spPr>
            <a:xfrm flipH="1">
              <a:off x="1104900" y="3876477"/>
              <a:ext cx="473533" cy="9862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flipH="1" flipV="1">
              <a:off x="738188" y="4687887"/>
              <a:ext cx="647700" cy="161925"/>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grpSp>
      <p:sp>
        <p:nvSpPr>
          <p:cNvPr id="5" name="Title 4">
            <a:extLst>
              <a:ext uri="{FF2B5EF4-FFF2-40B4-BE49-F238E27FC236}">
                <a16:creationId xmlns:a16="http://schemas.microsoft.com/office/drawing/2014/main" id="{3D829B23-1556-4A0E-8AFC-F167E62E77CA}"/>
              </a:ext>
            </a:extLst>
          </p:cNvPr>
          <p:cNvSpPr>
            <a:spLocks noGrp="1"/>
          </p:cNvSpPr>
          <p:nvPr>
            <p:ph type="title"/>
          </p:nvPr>
        </p:nvSpPr>
        <p:spPr/>
        <p:txBody>
          <a:bodyPr/>
          <a:lstStyle/>
          <a:p>
            <a:r>
              <a:rPr lang="en-US" dirty="0"/>
              <a:t>Forage Response After Fire</a:t>
            </a:r>
          </a:p>
        </p:txBody>
      </p:sp>
      <p:sp>
        <p:nvSpPr>
          <p:cNvPr id="4" name="TextBox 3">
            <a:extLst>
              <a:ext uri="{FF2B5EF4-FFF2-40B4-BE49-F238E27FC236}">
                <a16:creationId xmlns:a16="http://schemas.microsoft.com/office/drawing/2014/main" id="{A2743E9F-11E9-46ED-9120-BA2486CB8E59}"/>
              </a:ext>
            </a:extLst>
          </p:cNvPr>
          <p:cNvSpPr txBox="1"/>
          <p:nvPr/>
        </p:nvSpPr>
        <p:spPr>
          <a:xfrm rot="16200000">
            <a:off x="-313084" y="4147884"/>
            <a:ext cx="2310633" cy="369332"/>
          </a:xfrm>
          <a:prstGeom prst="rect">
            <a:avLst/>
          </a:prstGeom>
          <a:noFill/>
        </p:spPr>
        <p:txBody>
          <a:bodyPr wrap="none" rtlCol="0">
            <a:spAutoFit/>
          </a:bodyPr>
          <a:lstStyle/>
          <a:p>
            <a:r>
              <a:rPr lang="en-US" dirty="0"/>
              <a:t>Annual Growth (g/m</a:t>
            </a:r>
            <a:r>
              <a:rPr lang="en-US" baseline="30000" dirty="0"/>
              <a:t>2</a:t>
            </a:r>
            <a:r>
              <a:rPr lang="en-US" dirty="0"/>
              <a:t>)</a:t>
            </a:r>
          </a:p>
        </p:txBody>
      </p:sp>
    </p:spTree>
    <p:extLst>
      <p:ext uri="{BB962C8B-B14F-4D97-AF65-F5344CB8AC3E}">
        <p14:creationId xmlns:p14="http://schemas.microsoft.com/office/powerpoint/2010/main" val="1529650776"/>
      </p:ext>
    </p:extLst>
  </p:cSld>
  <p:clrMapOvr>
    <a:masterClrMapping/>
  </p:clrMapOvr>
  <mc:AlternateContent xmlns:mc="http://schemas.openxmlformats.org/markup-compatibility/2006" xmlns:p14="http://schemas.microsoft.com/office/powerpoint/2010/main">
    <mc:Choice Requires="p14">
      <p:transition spd="slow" p14:dur="2000" advTm="55750"/>
    </mc:Choice>
    <mc:Fallback xmlns="">
      <p:transition spd="slow" advTm="5575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Box 24"/>
          <p:cNvSpPr txBox="1">
            <a:spLocks noChangeArrowheads="1"/>
          </p:cNvSpPr>
          <p:nvPr/>
        </p:nvSpPr>
        <p:spPr bwMode="auto">
          <a:xfrm>
            <a:off x="6735159" y="6396335"/>
            <a:ext cx="5425162" cy="461665"/>
          </a:xfrm>
          <a:prstGeom prst="rect">
            <a:avLst/>
          </a:prstGeom>
          <a:noFill/>
          <a:ln w="9525">
            <a:noFill/>
            <a:miter lim="800000"/>
            <a:headEnd/>
            <a:tailEnd/>
          </a:ln>
        </p:spPr>
        <p:txBody>
          <a:bodyPr wrap="square">
            <a:spAutoFit/>
          </a:bodyPr>
          <a:lstStyle/>
          <a:p>
            <a:r>
              <a:rPr lang="en-US" sz="1200" dirty="0" err="1">
                <a:solidFill>
                  <a:schemeClr val="bg1">
                    <a:lumMod val="85000"/>
                  </a:schemeClr>
                </a:solidFill>
              </a:rPr>
              <a:t>Harniss</a:t>
            </a:r>
            <a:r>
              <a:rPr lang="en-US" sz="1200" dirty="0">
                <a:solidFill>
                  <a:schemeClr val="bg1">
                    <a:lumMod val="85000"/>
                  </a:schemeClr>
                </a:solidFill>
              </a:rPr>
              <a:t>,&amp; Murray. 1973. 30 years of vegetal change following burning of sagebrush-grass range. Journal of Range Management, 26:322-325.</a:t>
            </a:r>
          </a:p>
        </p:txBody>
      </p:sp>
      <p:sp>
        <p:nvSpPr>
          <p:cNvPr id="5" name="Title 4">
            <a:extLst>
              <a:ext uri="{FF2B5EF4-FFF2-40B4-BE49-F238E27FC236}">
                <a16:creationId xmlns:a16="http://schemas.microsoft.com/office/drawing/2014/main" id="{3D829B23-1556-4A0E-8AFC-F167E62E77CA}"/>
              </a:ext>
            </a:extLst>
          </p:cNvPr>
          <p:cNvSpPr>
            <a:spLocks noGrp="1"/>
          </p:cNvSpPr>
          <p:nvPr>
            <p:ph type="title"/>
          </p:nvPr>
        </p:nvSpPr>
        <p:spPr/>
        <p:txBody>
          <a:bodyPr/>
          <a:lstStyle/>
          <a:p>
            <a:r>
              <a:rPr lang="en-US" dirty="0"/>
              <a:t>Forage Response After Fire</a:t>
            </a:r>
          </a:p>
        </p:txBody>
      </p:sp>
      <p:pic>
        <p:nvPicPr>
          <p:cNvPr id="13" name="Picture 2">
            <a:extLst>
              <a:ext uri="{FF2B5EF4-FFF2-40B4-BE49-F238E27FC236}">
                <a16:creationId xmlns:a16="http://schemas.microsoft.com/office/drawing/2014/main" id="{80158EE0-CBDC-46E5-9110-3EEA90FA3ABE}"/>
              </a:ext>
            </a:extLst>
          </p:cNvPr>
          <p:cNvPicPr>
            <a:picLocks noChangeAspect="1" noChangeArrowheads="1"/>
          </p:cNvPicPr>
          <p:nvPr/>
        </p:nvPicPr>
        <p:blipFill rotWithShape="1">
          <a:blip r:embed="rId3" cstate="print"/>
          <a:srcRect t="5243"/>
          <a:stretch/>
        </p:blipFill>
        <p:spPr bwMode="auto">
          <a:xfrm>
            <a:off x="1524000" y="1946090"/>
            <a:ext cx="8992736" cy="4267200"/>
          </a:xfrm>
          <a:prstGeom prst="rect">
            <a:avLst/>
          </a:prstGeom>
          <a:noFill/>
          <a:ln w="9525">
            <a:noFill/>
            <a:miter lim="800000"/>
            <a:headEnd/>
            <a:tailEnd/>
          </a:ln>
        </p:spPr>
      </p:pic>
      <p:sp>
        <p:nvSpPr>
          <p:cNvPr id="6" name="TextBox 25">
            <a:extLst>
              <a:ext uri="{FF2B5EF4-FFF2-40B4-BE49-F238E27FC236}">
                <a16:creationId xmlns:a16="http://schemas.microsoft.com/office/drawing/2014/main" id="{8A370F9B-DA84-4F2B-9CF2-A7D5BFD7163D}"/>
              </a:ext>
            </a:extLst>
          </p:cNvPr>
          <p:cNvSpPr txBox="1">
            <a:spLocks noChangeArrowheads="1"/>
          </p:cNvSpPr>
          <p:nvPr/>
        </p:nvSpPr>
        <p:spPr bwMode="auto">
          <a:xfrm>
            <a:off x="4495800" y="1769529"/>
            <a:ext cx="8046720" cy="646331"/>
          </a:xfrm>
          <a:prstGeom prst="rect">
            <a:avLst/>
          </a:prstGeom>
          <a:noFill/>
          <a:ln w="9525">
            <a:noFill/>
            <a:miter lim="800000"/>
            <a:headEnd/>
            <a:tailEnd/>
          </a:ln>
        </p:spPr>
        <p:txBody>
          <a:bodyPr wrap="square">
            <a:spAutoFit/>
          </a:bodyPr>
          <a:lstStyle/>
          <a:p>
            <a:r>
              <a:rPr lang="en-US" sz="3600" dirty="0">
                <a:solidFill>
                  <a:srgbClr val="820000"/>
                </a:solidFill>
              </a:rPr>
              <a:t>Increased Forage </a:t>
            </a:r>
            <a:r>
              <a:rPr lang="en-US" sz="3600" b="1" dirty="0">
                <a:solidFill>
                  <a:srgbClr val="820000"/>
                </a:solidFill>
              </a:rPr>
              <a:t>Quantity </a:t>
            </a:r>
            <a:r>
              <a:rPr lang="en-US" sz="3600" dirty="0">
                <a:solidFill>
                  <a:srgbClr val="820000"/>
                </a:solidFill>
              </a:rPr>
              <a:t>After Fire</a:t>
            </a:r>
          </a:p>
        </p:txBody>
      </p:sp>
    </p:spTree>
    <p:extLst>
      <p:ext uri="{BB962C8B-B14F-4D97-AF65-F5344CB8AC3E}">
        <p14:creationId xmlns:p14="http://schemas.microsoft.com/office/powerpoint/2010/main" val="1126856259"/>
      </p:ext>
    </p:extLst>
  </p:cSld>
  <p:clrMapOvr>
    <a:masterClrMapping/>
  </p:clrMapOvr>
  <mc:AlternateContent xmlns:mc="http://schemas.openxmlformats.org/markup-compatibility/2006" xmlns:p14="http://schemas.microsoft.com/office/powerpoint/2010/main">
    <mc:Choice Requires="p14">
      <p:transition spd="slow" p14:dur="2000" advTm="100049"/>
    </mc:Choice>
    <mc:Fallback xmlns="">
      <p:transition spd="slow" advTm="10004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990600" y="219098"/>
            <a:ext cx="8229600" cy="1139825"/>
          </a:xfrm>
        </p:spPr>
        <p:txBody>
          <a:bodyPr/>
          <a:lstStyle/>
          <a:p>
            <a:pPr eaLnBrk="1" hangingPunct="1"/>
            <a:r>
              <a:rPr lang="en-US" sz="4000" dirty="0">
                <a:solidFill>
                  <a:schemeClr val="accent2"/>
                </a:solidFill>
              </a:rPr>
              <a:t>Grazing After Fire</a:t>
            </a:r>
          </a:p>
        </p:txBody>
      </p:sp>
      <p:sp>
        <p:nvSpPr>
          <p:cNvPr id="35843" name="Rectangle 3"/>
          <p:cNvSpPr>
            <a:spLocks noGrp="1" noChangeArrowheads="1"/>
          </p:cNvSpPr>
          <p:nvPr>
            <p:ph type="body" idx="4294967295"/>
          </p:nvPr>
        </p:nvSpPr>
        <p:spPr>
          <a:xfrm>
            <a:off x="1128210" y="1600200"/>
            <a:ext cx="5577390" cy="4724400"/>
          </a:xfrm>
        </p:spPr>
        <p:txBody>
          <a:bodyPr/>
          <a:lstStyle/>
          <a:p>
            <a:pPr eaLnBrk="1" hangingPunct="1">
              <a:lnSpc>
                <a:spcPct val="80000"/>
              </a:lnSpc>
              <a:spcBef>
                <a:spcPct val="40000"/>
              </a:spcBef>
            </a:pPr>
            <a:r>
              <a:rPr lang="en-US" sz="2800" dirty="0"/>
              <a:t>Concern about recovery of plant community after fire</a:t>
            </a:r>
          </a:p>
          <a:p>
            <a:pPr eaLnBrk="1" hangingPunct="1">
              <a:lnSpc>
                <a:spcPct val="80000"/>
              </a:lnSpc>
              <a:spcBef>
                <a:spcPct val="40000"/>
              </a:spcBef>
            </a:pPr>
            <a:endParaRPr lang="en-US" sz="2800" dirty="0"/>
          </a:p>
          <a:p>
            <a:pPr eaLnBrk="1" hangingPunct="1">
              <a:lnSpc>
                <a:spcPct val="80000"/>
              </a:lnSpc>
              <a:spcBef>
                <a:spcPct val="40000"/>
              </a:spcBef>
            </a:pPr>
            <a:r>
              <a:rPr lang="en-US" sz="2800" dirty="0"/>
              <a:t>Is rest after fire ecologically significant?</a:t>
            </a:r>
          </a:p>
          <a:p>
            <a:pPr eaLnBrk="1" hangingPunct="1">
              <a:lnSpc>
                <a:spcPct val="80000"/>
              </a:lnSpc>
              <a:spcBef>
                <a:spcPct val="40000"/>
              </a:spcBef>
            </a:pPr>
            <a:endParaRPr lang="en-US" sz="2800" dirty="0"/>
          </a:p>
          <a:p>
            <a:pPr eaLnBrk="1" hangingPunct="1">
              <a:lnSpc>
                <a:spcPct val="80000"/>
              </a:lnSpc>
              <a:spcBef>
                <a:spcPct val="40000"/>
              </a:spcBef>
            </a:pPr>
            <a:r>
              <a:rPr lang="en-US" sz="2800" dirty="0"/>
              <a:t>Don’t forget invasive plants …. especially annual grasses including cheatgrass.</a:t>
            </a:r>
          </a:p>
          <a:p>
            <a:pPr eaLnBrk="1" hangingPunct="1">
              <a:lnSpc>
                <a:spcPct val="80000"/>
              </a:lnSpc>
              <a:spcBef>
                <a:spcPct val="40000"/>
              </a:spcBef>
            </a:pPr>
            <a:endParaRPr lang="en-US" sz="2800" dirty="0"/>
          </a:p>
          <a:p>
            <a:pPr eaLnBrk="1" hangingPunct="1">
              <a:lnSpc>
                <a:spcPct val="80000"/>
              </a:lnSpc>
              <a:spcBef>
                <a:spcPct val="40000"/>
              </a:spcBef>
            </a:pPr>
            <a:endParaRPr lang="en-US" sz="2800" dirty="0"/>
          </a:p>
          <a:p>
            <a:pPr eaLnBrk="1" hangingPunct="1">
              <a:lnSpc>
                <a:spcPct val="80000"/>
              </a:lnSpc>
              <a:spcBef>
                <a:spcPct val="40000"/>
              </a:spcBef>
            </a:pPr>
            <a:endParaRPr lang="en-US" sz="2800" dirty="0"/>
          </a:p>
        </p:txBody>
      </p:sp>
      <p:sp>
        <p:nvSpPr>
          <p:cNvPr id="35846" name="Text Box 8"/>
          <p:cNvSpPr txBox="1">
            <a:spLocks noChangeArrowheads="1"/>
          </p:cNvSpPr>
          <p:nvPr/>
        </p:nvSpPr>
        <p:spPr bwMode="auto">
          <a:xfrm>
            <a:off x="7010400" y="584200"/>
            <a:ext cx="2895600" cy="369888"/>
          </a:xfrm>
          <a:prstGeom prst="rect">
            <a:avLst/>
          </a:prstGeom>
          <a:noFill/>
          <a:ln w="9525">
            <a:noFill/>
            <a:miter lim="800000"/>
            <a:headEnd/>
            <a:tailEnd/>
          </a:ln>
        </p:spPr>
        <p:txBody>
          <a:bodyPr>
            <a:spAutoFit/>
          </a:bodyPr>
          <a:lstStyle/>
          <a:p>
            <a:pPr>
              <a:spcBef>
                <a:spcPct val="50000"/>
              </a:spcBef>
            </a:pPr>
            <a:r>
              <a:rPr lang="en-US" b="1"/>
              <a:t>2001 – one year after fire</a:t>
            </a:r>
          </a:p>
        </p:txBody>
      </p:sp>
      <p:sp>
        <p:nvSpPr>
          <p:cNvPr id="35847" name="Text Box 9"/>
          <p:cNvSpPr txBox="1">
            <a:spLocks noChangeArrowheads="1"/>
          </p:cNvSpPr>
          <p:nvPr/>
        </p:nvSpPr>
        <p:spPr bwMode="auto">
          <a:xfrm>
            <a:off x="7010400" y="3340101"/>
            <a:ext cx="838200" cy="366713"/>
          </a:xfrm>
          <a:prstGeom prst="rect">
            <a:avLst/>
          </a:prstGeom>
          <a:noFill/>
          <a:ln w="9525">
            <a:noFill/>
            <a:miter lim="800000"/>
            <a:headEnd/>
            <a:tailEnd/>
          </a:ln>
        </p:spPr>
        <p:txBody>
          <a:bodyPr>
            <a:spAutoFit/>
          </a:bodyPr>
          <a:lstStyle/>
          <a:p>
            <a:pPr>
              <a:spcBef>
                <a:spcPct val="50000"/>
              </a:spcBef>
            </a:pPr>
            <a:r>
              <a:rPr lang="en-US" b="1"/>
              <a:t>2004</a:t>
            </a:r>
          </a:p>
        </p:txBody>
      </p:sp>
      <p:sp>
        <p:nvSpPr>
          <p:cNvPr id="35848" name="Text Box 10"/>
          <p:cNvSpPr txBox="1">
            <a:spLocks noChangeArrowheads="1"/>
          </p:cNvSpPr>
          <p:nvPr/>
        </p:nvSpPr>
        <p:spPr bwMode="auto">
          <a:xfrm>
            <a:off x="6538410" y="6361253"/>
            <a:ext cx="5577390" cy="461665"/>
          </a:xfrm>
          <a:prstGeom prst="rect">
            <a:avLst/>
          </a:prstGeom>
          <a:noFill/>
          <a:ln w="9525">
            <a:noFill/>
            <a:miter lim="800000"/>
            <a:headEnd/>
            <a:tailEnd/>
          </a:ln>
        </p:spPr>
        <p:txBody>
          <a:bodyPr wrap="square">
            <a:spAutoFit/>
          </a:bodyPr>
          <a:lstStyle/>
          <a:p>
            <a:pPr algn="r">
              <a:spcBef>
                <a:spcPct val="50000"/>
              </a:spcBef>
            </a:pPr>
            <a:r>
              <a:rPr lang="en-US" sz="1200" dirty="0">
                <a:solidFill>
                  <a:schemeClr val="bg1">
                    <a:lumMod val="85000"/>
                  </a:schemeClr>
                </a:solidFill>
              </a:rPr>
              <a:t>Roselle et al. 2010. Delaying sheep grazing after wildfire in sagebrush steppe may not affect vegetation recovery. International Journal of Wildland Fire, 19:115-122.</a:t>
            </a:r>
          </a:p>
        </p:txBody>
      </p:sp>
      <p:grpSp>
        <p:nvGrpSpPr>
          <p:cNvPr id="4" name="Group 3">
            <a:extLst>
              <a:ext uri="{FF2B5EF4-FFF2-40B4-BE49-F238E27FC236}">
                <a16:creationId xmlns:a16="http://schemas.microsoft.com/office/drawing/2014/main" id="{7BB95977-3A3B-44B5-B2DE-296F3E204255}"/>
              </a:ext>
            </a:extLst>
          </p:cNvPr>
          <p:cNvGrpSpPr/>
          <p:nvPr/>
        </p:nvGrpSpPr>
        <p:grpSpPr>
          <a:xfrm>
            <a:off x="7010400" y="609601"/>
            <a:ext cx="3429000" cy="2568575"/>
            <a:chOff x="7010400" y="609601"/>
            <a:chExt cx="3429000" cy="2568575"/>
          </a:xfrm>
        </p:grpSpPr>
        <p:pic>
          <p:nvPicPr>
            <p:cNvPr id="35844" name="Picture 6"/>
            <p:cNvPicPr>
              <a:picLocks noChangeAspect="1" noChangeArrowheads="1"/>
            </p:cNvPicPr>
            <p:nvPr/>
          </p:nvPicPr>
          <p:blipFill>
            <a:blip r:embed="rId3" cstate="print"/>
            <a:srcRect/>
            <a:stretch>
              <a:fillRect/>
            </a:stretch>
          </p:blipFill>
          <p:spPr bwMode="auto">
            <a:xfrm>
              <a:off x="7010400" y="609601"/>
              <a:ext cx="3429000" cy="2568575"/>
            </a:xfrm>
            <a:prstGeom prst="rect">
              <a:avLst/>
            </a:prstGeom>
            <a:noFill/>
            <a:ln w="9525">
              <a:noFill/>
              <a:miter lim="800000"/>
              <a:headEnd/>
              <a:tailEnd/>
            </a:ln>
          </p:spPr>
        </p:pic>
        <p:sp>
          <p:nvSpPr>
            <p:cNvPr id="2" name="TextBox 1">
              <a:extLst>
                <a:ext uri="{FF2B5EF4-FFF2-40B4-BE49-F238E27FC236}">
                  <a16:creationId xmlns:a16="http://schemas.microsoft.com/office/drawing/2014/main" id="{70A548AF-3557-4185-9962-241F1FD3CEC7}"/>
                </a:ext>
              </a:extLst>
            </p:cNvPr>
            <p:cNvSpPr txBox="1"/>
            <p:nvPr/>
          </p:nvSpPr>
          <p:spPr>
            <a:xfrm>
              <a:off x="9823526" y="2929623"/>
              <a:ext cx="615874" cy="215444"/>
            </a:xfrm>
            <a:prstGeom prst="rect">
              <a:avLst/>
            </a:prstGeom>
            <a:noFill/>
          </p:spPr>
          <p:txBody>
            <a:bodyPr wrap="none" rtlCol="0">
              <a:spAutoFit/>
            </a:bodyPr>
            <a:lstStyle/>
            <a:p>
              <a:r>
                <a:rPr lang="en-US" sz="800" dirty="0">
                  <a:solidFill>
                    <a:schemeClr val="bg1"/>
                  </a:solidFill>
                </a:rPr>
                <a:t>L. Englund</a:t>
              </a:r>
            </a:p>
          </p:txBody>
        </p:sp>
      </p:grpSp>
      <p:grpSp>
        <p:nvGrpSpPr>
          <p:cNvPr id="3" name="Group 2">
            <a:extLst>
              <a:ext uri="{FF2B5EF4-FFF2-40B4-BE49-F238E27FC236}">
                <a16:creationId xmlns:a16="http://schemas.microsoft.com/office/drawing/2014/main" id="{9061C759-02AB-4845-B665-18FB6AA153E1}"/>
              </a:ext>
            </a:extLst>
          </p:cNvPr>
          <p:cNvGrpSpPr/>
          <p:nvPr/>
        </p:nvGrpSpPr>
        <p:grpSpPr>
          <a:xfrm>
            <a:off x="7010401" y="3327401"/>
            <a:ext cx="3511473" cy="2581275"/>
            <a:chOff x="7010401" y="3327401"/>
            <a:chExt cx="3511473" cy="2581275"/>
          </a:xfrm>
        </p:grpSpPr>
        <p:pic>
          <p:nvPicPr>
            <p:cNvPr id="35845" name="Picture 7"/>
            <p:cNvPicPr>
              <a:picLocks noChangeAspect="1" noChangeArrowheads="1"/>
            </p:cNvPicPr>
            <p:nvPr/>
          </p:nvPicPr>
          <p:blipFill>
            <a:blip r:embed="rId4" cstate="print"/>
            <a:srcRect/>
            <a:stretch>
              <a:fillRect/>
            </a:stretch>
          </p:blipFill>
          <p:spPr bwMode="auto">
            <a:xfrm>
              <a:off x="7010401" y="3327401"/>
              <a:ext cx="3457575" cy="2581275"/>
            </a:xfrm>
            <a:prstGeom prst="rect">
              <a:avLst/>
            </a:prstGeom>
            <a:noFill/>
            <a:ln w="9525">
              <a:noFill/>
              <a:miter lim="800000"/>
              <a:headEnd/>
              <a:tailEnd/>
            </a:ln>
          </p:spPr>
        </p:pic>
        <p:sp>
          <p:nvSpPr>
            <p:cNvPr id="10" name="TextBox 9">
              <a:extLst>
                <a:ext uri="{FF2B5EF4-FFF2-40B4-BE49-F238E27FC236}">
                  <a16:creationId xmlns:a16="http://schemas.microsoft.com/office/drawing/2014/main" id="{56FC4A92-10A8-4A8E-A166-6AA4CCA196EA}"/>
                </a:ext>
              </a:extLst>
            </p:cNvPr>
            <p:cNvSpPr txBox="1"/>
            <p:nvPr/>
          </p:nvSpPr>
          <p:spPr>
            <a:xfrm>
              <a:off x="9906000" y="5679245"/>
              <a:ext cx="615874" cy="215444"/>
            </a:xfrm>
            <a:prstGeom prst="rect">
              <a:avLst/>
            </a:prstGeom>
            <a:noFill/>
          </p:spPr>
          <p:txBody>
            <a:bodyPr wrap="none" rtlCol="0">
              <a:spAutoFit/>
            </a:bodyPr>
            <a:lstStyle/>
            <a:p>
              <a:r>
                <a:rPr lang="en-US" sz="800" dirty="0">
                  <a:solidFill>
                    <a:schemeClr val="bg1"/>
                  </a:solidFill>
                </a:rPr>
                <a:t>L. Englund</a:t>
              </a:r>
            </a:p>
          </p:txBody>
        </p:sp>
      </p:grpSp>
    </p:spTree>
    <p:extLst>
      <p:ext uri="{BB962C8B-B14F-4D97-AF65-F5344CB8AC3E}">
        <p14:creationId xmlns:p14="http://schemas.microsoft.com/office/powerpoint/2010/main" val="2211440118"/>
      </p:ext>
    </p:extLst>
  </p:cSld>
  <p:clrMapOvr>
    <a:masterClrMapping/>
  </p:clrMapOvr>
  <mc:AlternateContent xmlns:mc="http://schemas.openxmlformats.org/markup-compatibility/2006" xmlns:p14="http://schemas.microsoft.com/office/powerpoint/2010/main">
    <mc:Choice Requires="p14">
      <p:transition spd="slow" p14:dur="2000" advTm="70683"/>
    </mc:Choice>
    <mc:Fallback xmlns="">
      <p:transition spd="slow" advTm="7068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C24CE-3957-46CE-84A4-B6C5BB0E4D71}"/>
              </a:ext>
            </a:extLst>
          </p:cNvPr>
          <p:cNvSpPr>
            <a:spLocks noGrp="1"/>
          </p:cNvSpPr>
          <p:nvPr>
            <p:ph type="title"/>
          </p:nvPr>
        </p:nvSpPr>
        <p:spPr/>
        <p:txBody>
          <a:bodyPr/>
          <a:lstStyle/>
          <a:p>
            <a:r>
              <a:rPr lang="en-US" dirty="0"/>
              <a:t>Grazing After Fire Study</a:t>
            </a:r>
          </a:p>
        </p:txBody>
      </p:sp>
      <p:sp>
        <p:nvSpPr>
          <p:cNvPr id="37890" name="Rectangle 4"/>
          <p:cNvSpPr>
            <a:spLocks noGrp="1" noChangeArrowheads="1"/>
          </p:cNvSpPr>
          <p:nvPr>
            <p:ph type="body" sz="half" idx="4294967295"/>
          </p:nvPr>
        </p:nvSpPr>
        <p:spPr>
          <a:xfrm>
            <a:off x="7442200" y="2681460"/>
            <a:ext cx="4013200" cy="3251200"/>
          </a:xfrm>
        </p:spPr>
        <p:txBody>
          <a:bodyPr/>
          <a:lstStyle/>
          <a:p>
            <a:pPr>
              <a:lnSpc>
                <a:spcPct val="85000"/>
              </a:lnSpc>
              <a:spcBef>
                <a:spcPct val="40000"/>
              </a:spcBef>
              <a:buFont typeface="Wingdings" pitchFamily="2" charset="2"/>
              <a:buNone/>
            </a:pPr>
            <a:r>
              <a:rPr lang="en-US" sz="2800" b="1" dirty="0"/>
              <a:t>Sagebrush Steppe:</a:t>
            </a:r>
            <a:endParaRPr lang="en-US" sz="2800" dirty="0"/>
          </a:p>
          <a:p>
            <a:pPr lvl="1">
              <a:lnSpc>
                <a:spcPct val="85000"/>
              </a:lnSpc>
              <a:spcBef>
                <a:spcPct val="40000"/>
              </a:spcBef>
            </a:pPr>
            <a:r>
              <a:rPr lang="en-US" sz="2400" dirty="0"/>
              <a:t>Three-tip sagebrush</a:t>
            </a:r>
            <a:br>
              <a:rPr lang="en-US" sz="2400" dirty="0"/>
            </a:br>
            <a:r>
              <a:rPr lang="en-US" sz="2400" dirty="0"/>
              <a:t>with an understory of </a:t>
            </a:r>
            <a:br>
              <a:rPr lang="en-US" sz="2400" dirty="0"/>
            </a:br>
            <a:r>
              <a:rPr lang="en-US" sz="2400" dirty="0"/>
              <a:t>bunchgrasses &amp; forbs</a:t>
            </a:r>
          </a:p>
          <a:p>
            <a:pPr>
              <a:lnSpc>
                <a:spcPct val="85000"/>
              </a:lnSpc>
              <a:spcBef>
                <a:spcPct val="40000"/>
              </a:spcBef>
              <a:buFont typeface="Wingdings" pitchFamily="2" charset="2"/>
              <a:buNone/>
            </a:pPr>
            <a:r>
              <a:rPr lang="en-US" sz="2800" b="1" dirty="0"/>
              <a:t>Precipitation:</a:t>
            </a:r>
            <a:endParaRPr lang="en-US" sz="2800" dirty="0"/>
          </a:p>
          <a:p>
            <a:pPr lvl="1">
              <a:lnSpc>
                <a:spcPct val="85000"/>
              </a:lnSpc>
              <a:spcBef>
                <a:spcPct val="40000"/>
              </a:spcBef>
            </a:pPr>
            <a:r>
              <a:rPr lang="en-US" sz="2400" dirty="0"/>
              <a:t>Winter snows &amp; spring rains</a:t>
            </a:r>
          </a:p>
          <a:p>
            <a:pPr lvl="1">
              <a:lnSpc>
                <a:spcPct val="85000"/>
              </a:lnSpc>
              <a:spcBef>
                <a:spcPct val="40000"/>
              </a:spcBef>
            </a:pPr>
            <a:r>
              <a:rPr lang="en-US" sz="2400" dirty="0"/>
              <a:t>8-10 inches/yr</a:t>
            </a:r>
          </a:p>
        </p:txBody>
      </p:sp>
      <p:sp>
        <p:nvSpPr>
          <p:cNvPr id="15" name="Text Box 10">
            <a:extLst>
              <a:ext uri="{FF2B5EF4-FFF2-40B4-BE49-F238E27FC236}">
                <a16:creationId xmlns:a16="http://schemas.microsoft.com/office/drawing/2014/main" id="{EBE91087-B14A-42B9-BEC1-367F350219AA}"/>
              </a:ext>
            </a:extLst>
          </p:cNvPr>
          <p:cNvSpPr txBox="1">
            <a:spLocks noChangeArrowheads="1"/>
          </p:cNvSpPr>
          <p:nvPr/>
        </p:nvSpPr>
        <p:spPr bwMode="auto">
          <a:xfrm>
            <a:off x="6549833" y="6396335"/>
            <a:ext cx="5577390" cy="461665"/>
          </a:xfrm>
          <a:prstGeom prst="rect">
            <a:avLst/>
          </a:prstGeom>
          <a:noFill/>
          <a:ln w="9525">
            <a:noFill/>
            <a:miter lim="800000"/>
            <a:headEnd/>
            <a:tailEnd/>
          </a:ln>
        </p:spPr>
        <p:txBody>
          <a:bodyPr wrap="square">
            <a:spAutoFit/>
          </a:bodyPr>
          <a:lstStyle/>
          <a:p>
            <a:pPr algn="r">
              <a:spcBef>
                <a:spcPct val="50000"/>
              </a:spcBef>
            </a:pPr>
            <a:r>
              <a:rPr lang="en-US" sz="1200" dirty="0">
                <a:solidFill>
                  <a:schemeClr val="bg1">
                    <a:lumMod val="85000"/>
                  </a:schemeClr>
                </a:solidFill>
              </a:rPr>
              <a:t>Roselle et al. 2010. Delaying sheep grazing after wildfire in sagebrush steppe may not affect vegetation recovery. International Journal of Wildland Fire, 19:115-122.</a:t>
            </a:r>
          </a:p>
        </p:txBody>
      </p:sp>
      <p:grpSp>
        <p:nvGrpSpPr>
          <p:cNvPr id="4" name="Group 3">
            <a:extLst>
              <a:ext uri="{FF2B5EF4-FFF2-40B4-BE49-F238E27FC236}">
                <a16:creationId xmlns:a16="http://schemas.microsoft.com/office/drawing/2014/main" id="{091C4CB8-7456-4DEE-BA32-62142AB649D3}"/>
              </a:ext>
            </a:extLst>
          </p:cNvPr>
          <p:cNvGrpSpPr/>
          <p:nvPr/>
        </p:nvGrpSpPr>
        <p:grpSpPr>
          <a:xfrm>
            <a:off x="1913255" y="1806168"/>
            <a:ext cx="9255125" cy="4486275"/>
            <a:chOff x="1913255" y="1806168"/>
            <a:chExt cx="9255125" cy="4486275"/>
          </a:xfrm>
        </p:grpSpPr>
        <p:grpSp>
          <p:nvGrpSpPr>
            <p:cNvPr id="37892" name="Group 20"/>
            <p:cNvGrpSpPr>
              <a:grpSpLocks/>
            </p:cNvGrpSpPr>
            <p:nvPr/>
          </p:nvGrpSpPr>
          <p:grpSpPr bwMode="auto">
            <a:xfrm>
              <a:off x="1913255" y="1806168"/>
              <a:ext cx="9255125" cy="4486275"/>
              <a:chOff x="240" y="1152"/>
              <a:chExt cx="5830" cy="2826"/>
            </a:xfrm>
          </p:grpSpPr>
          <p:sp>
            <p:nvSpPr>
              <p:cNvPr id="37893" name="Text Box 2"/>
              <p:cNvSpPr txBox="1">
                <a:spLocks noChangeArrowheads="1"/>
              </p:cNvSpPr>
              <p:nvPr/>
            </p:nvSpPr>
            <p:spPr bwMode="auto">
              <a:xfrm>
                <a:off x="1584" y="1248"/>
                <a:ext cx="3408" cy="327"/>
              </a:xfrm>
              <a:prstGeom prst="rect">
                <a:avLst/>
              </a:prstGeom>
              <a:noFill/>
              <a:ln w="9525">
                <a:noFill/>
                <a:miter lim="800000"/>
                <a:headEnd/>
                <a:tailEnd/>
              </a:ln>
            </p:spPr>
            <p:txBody>
              <a:bodyPr>
                <a:spAutoFit/>
              </a:bodyPr>
              <a:lstStyle/>
              <a:p>
                <a:pPr>
                  <a:spcBef>
                    <a:spcPct val="50000"/>
                  </a:spcBef>
                </a:pPr>
                <a:r>
                  <a:rPr lang="en-US" sz="2800" b="1"/>
                  <a:t>US Sheep Experiment Station</a:t>
                </a:r>
              </a:p>
            </p:txBody>
          </p:sp>
          <p:pic>
            <p:nvPicPr>
              <p:cNvPr id="37894" name="Picture 3" descr="usdaars"/>
              <p:cNvPicPr>
                <a:picLocks noChangeAspect="1" noChangeArrowheads="1"/>
              </p:cNvPicPr>
              <p:nvPr/>
            </p:nvPicPr>
            <p:blipFill>
              <a:blip r:embed="rId3" cstate="print"/>
              <a:srcRect b="3355"/>
              <a:stretch>
                <a:fillRect/>
              </a:stretch>
            </p:blipFill>
            <p:spPr bwMode="auto">
              <a:xfrm>
                <a:off x="240" y="1152"/>
                <a:ext cx="1296" cy="447"/>
              </a:xfrm>
              <a:prstGeom prst="rect">
                <a:avLst/>
              </a:prstGeom>
              <a:noFill/>
              <a:ln w="9525">
                <a:noFill/>
                <a:miter lim="800000"/>
                <a:headEnd/>
                <a:tailEnd/>
              </a:ln>
            </p:spPr>
          </p:pic>
          <p:sp>
            <p:nvSpPr>
              <p:cNvPr id="37895" name="Line 6"/>
              <p:cNvSpPr>
                <a:spLocks noChangeShapeType="1"/>
              </p:cNvSpPr>
              <p:nvPr/>
            </p:nvSpPr>
            <p:spPr bwMode="auto">
              <a:xfrm>
                <a:off x="1536" y="1584"/>
                <a:ext cx="3840" cy="0"/>
              </a:xfrm>
              <a:prstGeom prst="line">
                <a:avLst/>
              </a:prstGeom>
              <a:noFill/>
              <a:ln w="25400">
                <a:solidFill>
                  <a:schemeClr val="tx1"/>
                </a:solidFill>
                <a:round/>
                <a:headEnd/>
                <a:tailEnd/>
              </a:ln>
            </p:spPr>
            <p:txBody>
              <a:bodyPr wrap="none" anchor="ctr"/>
              <a:lstStyle/>
              <a:p>
                <a:endParaRPr lang="en-US"/>
              </a:p>
            </p:txBody>
          </p:sp>
          <p:grpSp>
            <p:nvGrpSpPr>
              <p:cNvPr id="37896" name="Group 19"/>
              <p:cNvGrpSpPr>
                <a:grpSpLocks/>
              </p:cNvGrpSpPr>
              <p:nvPr/>
            </p:nvGrpSpPr>
            <p:grpSpPr bwMode="auto">
              <a:xfrm>
                <a:off x="240" y="1657"/>
                <a:ext cx="2944" cy="2321"/>
                <a:chOff x="192" y="1679"/>
                <a:chExt cx="2944" cy="2321"/>
              </a:xfrm>
            </p:grpSpPr>
            <p:pic>
              <p:nvPicPr>
                <p:cNvPr id="37898" name="Picture 13" descr="fence2"/>
                <p:cNvPicPr>
                  <a:picLocks noChangeAspect="1" noChangeArrowheads="1"/>
                </p:cNvPicPr>
                <p:nvPr/>
              </p:nvPicPr>
              <p:blipFill>
                <a:blip r:embed="rId4" cstate="print">
                  <a:lum contrast="30000"/>
                </a:blip>
                <a:srcRect/>
                <a:stretch>
                  <a:fillRect/>
                </a:stretch>
              </p:blipFill>
              <p:spPr bwMode="auto">
                <a:xfrm>
                  <a:off x="352" y="1679"/>
                  <a:ext cx="2784" cy="2090"/>
                </a:xfrm>
                <a:prstGeom prst="rect">
                  <a:avLst/>
                </a:prstGeom>
                <a:noFill/>
                <a:ln w="9525">
                  <a:noFill/>
                  <a:miter lim="800000"/>
                  <a:headEnd/>
                  <a:tailEnd/>
                </a:ln>
              </p:spPr>
            </p:pic>
            <p:grpSp>
              <p:nvGrpSpPr>
                <p:cNvPr id="37899" name="Group 18"/>
                <p:cNvGrpSpPr>
                  <a:grpSpLocks/>
                </p:cNvGrpSpPr>
                <p:nvPr/>
              </p:nvGrpSpPr>
              <p:grpSpPr bwMode="auto">
                <a:xfrm>
                  <a:off x="192" y="1888"/>
                  <a:ext cx="1536" cy="2112"/>
                  <a:chOff x="192" y="1888"/>
                  <a:chExt cx="1536" cy="2112"/>
                </a:xfrm>
              </p:grpSpPr>
              <p:pic>
                <p:nvPicPr>
                  <p:cNvPr id="37900" name="Picture 9" descr="IDtopo"/>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92" y="1888"/>
                    <a:ext cx="1300" cy="2112"/>
                  </a:xfrm>
                  <a:prstGeom prst="rect">
                    <a:avLst/>
                  </a:prstGeom>
                  <a:noFill/>
                  <a:ln w="9525">
                    <a:noFill/>
                    <a:miter lim="800000"/>
                    <a:headEnd/>
                    <a:tailEnd/>
                  </a:ln>
                </p:spPr>
              </p:pic>
              <p:sp>
                <p:nvSpPr>
                  <p:cNvPr id="223242" name="AutoShape 10"/>
                  <p:cNvSpPr>
                    <a:spLocks noChangeArrowheads="1"/>
                  </p:cNvSpPr>
                  <p:nvPr/>
                </p:nvSpPr>
                <p:spPr bwMode="auto">
                  <a:xfrm>
                    <a:off x="1104" y="3280"/>
                    <a:ext cx="144" cy="144"/>
                  </a:xfrm>
                  <a:prstGeom prst="star5">
                    <a:avLst/>
                  </a:prstGeom>
                  <a:solidFill>
                    <a:srgbClr val="993300"/>
                  </a:solidFill>
                  <a:ln w="9525">
                    <a:solidFill>
                      <a:schemeClr val="tx2"/>
                    </a:solidFill>
                    <a:miter lim="800000"/>
                    <a:headEnd/>
                    <a:tailEnd/>
                  </a:ln>
                  <a:effectLst/>
                </p:spPr>
                <p:txBody>
                  <a:bodyPr wrap="none" anchor="ctr"/>
                  <a:lstStyle/>
                  <a:p>
                    <a:pPr>
                      <a:defRPr/>
                    </a:pPr>
                    <a:endParaRPr lang="en-US"/>
                  </a:p>
                </p:txBody>
              </p:sp>
              <p:sp>
                <p:nvSpPr>
                  <p:cNvPr id="37902" name="AutoShape 11"/>
                  <p:cNvSpPr>
                    <a:spLocks noChangeArrowheads="1"/>
                  </p:cNvSpPr>
                  <p:nvPr/>
                </p:nvSpPr>
                <p:spPr bwMode="auto">
                  <a:xfrm rot="1392050" flipH="1" flipV="1">
                    <a:off x="960" y="3520"/>
                    <a:ext cx="768" cy="240"/>
                  </a:xfrm>
                  <a:prstGeom prst="curvedDownArrow">
                    <a:avLst>
                      <a:gd name="adj1" fmla="val 64000"/>
                      <a:gd name="adj2" fmla="val 128000"/>
                      <a:gd name="adj3" fmla="val 52296"/>
                    </a:avLst>
                  </a:prstGeom>
                  <a:solidFill>
                    <a:srgbClr val="993300"/>
                  </a:solidFill>
                  <a:ln w="9525">
                    <a:solidFill>
                      <a:schemeClr val="tx2"/>
                    </a:solidFill>
                    <a:miter lim="800000"/>
                    <a:headEnd/>
                    <a:tailEnd/>
                  </a:ln>
                </p:spPr>
                <p:txBody>
                  <a:bodyPr wrap="none" anchor="ctr"/>
                  <a:lstStyle/>
                  <a:p>
                    <a:endParaRPr lang="en-US"/>
                  </a:p>
                </p:txBody>
              </p:sp>
            </p:grpSp>
          </p:grpSp>
          <p:sp>
            <p:nvSpPr>
              <p:cNvPr id="37897" name="Text Box 12"/>
              <p:cNvSpPr txBox="1">
                <a:spLocks noChangeArrowheads="1"/>
              </p:cNvSpPr>
              <p:nvPr/>
            </p:nvSpPr>
            <p:spPr bwMode="auto">
              <a:xfrm>
                <a:off x="4093" y="3726"/>
                <a:ext cx="1977" cy="252"/>
              </a:xfrm>
              <a:prstGeom prst="rect">
                <a:avLst/>
              </a:prstGeom>
              <a:noFill/>
              <a:ln w="9525">
                <a:noFill/>
                <a:miter lim="800000"/>
                <a:headEnd/>
                <a:tailEnd/>
              </a:ln>
            </p:spPr>
            <p:txBody>
              <a:bodyPr wrap="none">
                <a:spAutoFit/>
              </a:bodyPr>
              <a:lstStyle/>
              <a:p>
                <a:r>
                  <a:rPr lang="en-US" sz="2000" b="1" i="1" dirty="0">
                    <a:solidFill>
                      <a:srgbClr val="663300"/>
                    </a:solidFill>
                  </a:rPr>
                  <a:t>Study Conducted 2001-2004</a:t>
                </a:r>
              </a:p>
            </p:txBody>
          </p:sp>
        </p:grpSp>
        <p:sp>
          <p:nvSpPr>
            <p:cNvPr id="3" name="TextBox 2">
              <a:extLst>
                <a:ext uri="{FF2B5EF4-FFF2-40B4-BE49-F238E27FC236}">
                  <a16:creationId xmlns:a16="http://schemas.microsoft.com/office/drawing/2014/main" id="{8803A572-5044-4DA1-A0F3-1BF6D96383F4}"/>
                </a:ext>
              </a:extLst>
            </p:cNvPr>
            <p:cNvSpPr txBox="1"/>
            <p:nvPr/>
          </p:nvSpPr>
          <p:spPr>
            <a:xfrm>
              <a:off x="5703126" y="5720944"/>
              <a:ext cx="846707" cy="215444"/>
            </a:xfrm>
            <a:prstGeom prst="rect">
              <a:avLst/>
            </a:prstGeom>
            <a:noFill/>
          </p:spPr>
          <p:txBody>
            <a:bodyPr wrap="none" rtlCol="0">
              <a:spAutoFit/>
            </a:bodyPr>
            <a:lstStyle/>
            <a:p>
              <a:r>
                <a:rPr lang="en-US" sz="800" dirty="0">
                  <a:solidFill>
                    <a:schemeClr val="bg1"/>
                  </a:solidFill>
                </a:rPr>
                <a:t>K. Launchbaugh</a:t>
              </a:r>
            </a:p>
          </p:txBody>
        </p:sp>
      </p:grpSp>
    </p:spTree>
    <p:extLst>
      <p:ext uri="{BB962C8B-B14F-4D97-AF65-F5344CB8AC3E}">
        <p14:creationId xmlns:p14="http://schemas.microsoft.com/office/powerpoint/2010/main" val="604631144"/>
      </p:ext>
    </p:extLst>
  </p:cSld>
  <p:clrMapOvr>
    <a:masterClrMapping/>
  </p:clrMapOvr>
  <mc:AlternateContent xmlns:mc="http://schemas.openxmlformats.org/markup-compatibility/2006" xmlns:p14="http://schemas.microsoft.com/office/powerpoint/2010/main">
    <mc:Choice Requires="p14">
      <p:transition spd="slow" p14:dur="2000" advTm="28644"/>
    </mc:Choice>
    <mc:Fallback xmlns="">
      <p:transition spd="slow" advTm="28644"/>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5" name="Group 23"/>
          <p:cNvGrpSpPr>
            <a:grpSpLocks/>
          </p:cNvGrpSpPr>
          <p:nvPr/>
        </p:nvGrpSpPr>
        <p:grpSpPr bwMode="auto">
          <a:xfrm>
            <a:off x="1082812" y="2013685"/>
            <a:ext cx="10799763" cy="4214813"/>
            <a:chOff x="-80" y="1225"/>
            <a:chExt cx="6803" cy="2655"/>
          </a:xfrm>
        </p:grpSpPr>
        <p:pic>
          <p:nvPicPr>
            <p:cNvPr id="38916" name="Picture 19" descr="FIRE5"/>
            <p:cNvPicPr>
              <a:picLocks noChangeAspect="1" noChangeArrowheads="1"/>
            </p:cNvPicPr>
            <p:nvPr/>
          </p:nvPicPr>
          <p:blipFill>
            <a:blip r:embed="rId3" cstate="print">
              <a:lum bright="18000" contrast="6000"/>
            </a:blip>
            <a:srcRect/>
            <a:stretch>
              <a:fillRect/>
            </a:stretch>
          </p:blipFill>
          <p:spPr bwMode="auto">
            <a:xfrm>
              <a:off x="4275" y="2216"/>
              <a:ext cx="2448" cy="1664"/>
            </a:xfrm>
            <a:prstGeom prst="rect">
              <a:avLst/>
            </a:prstGeom>
            <a:noFill/>
            <a:ln w="9525">
              <a:noFill/>
              <a:miter lim="800000"/>
              <a:headEnd/>
              <a:tailEnd/>
            </a:ln>
          </p:spPr>
        </p:pic>
        <p:sp>
          <p:nvSpPr>
            <p:cNvPr id="38920" name="Text Box 22"/>
            <p:cNvSpPr txBox="1">
              <a:spLocks noChangeArrowheads="1"/>
            </p:cNvSpPr>
            <p:nvPr/>
          </p:nvSpPr>
          <p:spPr bwMode="auto">
            <a:xfrm>
              <a:off x="4758" y="3454"/>
              <a:ext cx="1688" cy="407"/>
            </a:xfrm>
            <a:prstGeom prst="rect">
              <a:avLst/>
            </a:prstGeom>
            <a:solidFill>
              <a:schemeClr val="bg1">
                <a:alpha val="65097"/>
              </a:schemeClr>
            </a:solidFill>
            <a:ln w="9525">
              <a:noFill/>
              <a:miter lim="800000"/>
              <a:headEnd/>
              <a:tailEnd/>
            </a:ln>
          </p:spPr>
          <p:txBody>
            <a:bodyPr>
              <a:spAutoFit/>
            </a:bodyPr>
            <a:lstStyle/>
            <a:p>
              <a:pPr algn="ctr">
                <a:spcBef>
                  <a:spcPct val="50000"/>
                </a:spcBef>
              </a:pPr>
              <a:r>
                <a:rPr lang="en-US" b="1" dirty="0">
                  <a:solidFill>
                    <a:srgbClr val="666633"/>
                  </a:solidFill>
                  <a:latin typeface="Tahoma" pitchFamily="34" charset="0"/>
                </a:rPr>
                <a:t>Fire Burned total of </a:t>
              </a:r>
              <a:br>
                <a:rPr lang="en-US" b="1" dirty="0">
                  <a:solidFill>
                    <a:srgbClr val="666633"/>
                  </a:solidFill>
                  <a:latin typeface="Tahoma" pitchFamily="34" charset="0"/>
                </a:rPr>
              </a:br>
              <a:r>
                <a:rPr lang="en-US" b="1" dirty="0">
                  <a:solidFill>
                    <a:srgbClr val="666633"/>
                  </a:solidFill>
                  <a:latin typeface="Tahoma" pitchFamily="34" charset="0"/>
                </a:rPr>
                <a:t>474 ha</a:t>
              </a:r>
            </a:p>
          </p:txBody>
        </p:sp>
        <p:pic>
          <p:nvPicPr>
            <p:cNvPr id="38917" name="Picture 11" descr="FIRE2"/>
            <p:cNvPicPr>
              <a:picLocks noChangeAspect="1" noChangeArrowheads="1"/>
            </p:cNvPicPr>
            <p:nvPr/>
          </p:nvPicPr>
          <p:blipFill rotWithShape="1">
            <a:blip r:embed="rId4" cstate="print">
              <a:lum bright="30000" contrast="36000"/>
            </a:blip>
            <a:srcRect b="14522"/>
            <a:stretch/>
          </p:blipFill>
          <p:spPr bwMode="auto">
            <a:xfrm>
              <a:off x="2967" y="1301"/>
              <a:ext cx="2400" cy="1395"/>
            </a:xfrm>
            <a:prstGeom prst="rect">
              <a:avLst/>
            </a:prstGeom>
            <a:noFill/>
            <a:ln w="9525">
              <a:noFill/>
              <a:miter lim="800000"/>
              <a:headEnd/>
              <a:tailEnd/>
            </a:ln>
          </p:spPr>
        </p:pic>
        <p:pic>
          <p:nvPicPr>
            <p:cNvPr id="38919" name="Picture 15" descr="FIRE6"/>
            <p:cNvPicPr>
              <a:picLocks noChangeAspect="1" noChangeArrowheads="1"/>
            </p:cNvPicPr>
            <p:nvPr/>
          </p:nvPicPr>
          <p:blipFill rotWithShape="1">
            <a:blip r:embed="rId5" cstate="print">
              <a:lum bright="30000" contrast="30000"/>
            </a:blip>
            <a:srcRect b="19643"/>
            <a:stretch/>
          </p:blipFill>
          <p:spPr bwMode="auto">
            <a:xfrm>
              <a:off x="1228" y="2485"/>
              <a:ext cx="2496" cy="1395"/>
            </a:xfrm>
            <a:prstGeom prst="rect">
              <a:avLst/>
            </a:prstGeom>
            <a:noFill/>
            <a:ln w="9525">
              <a:noFill/>
              <a:miter lim="800000"/>
              <a:headEnd/>
              <a:tailEnd/>
            </a:ln>
          </p:spPr>
        </p:pic>
        <p:pic>
          <p:nvPicPr>
            <p:cNvPr id="38918" name="Picture 9" descr="FIRE1"/>
            <p:cNvPicPr>
              <a:picLocks noChangeAspect="1" noChangeArrowheads="1"/>
            </p:cNvPicPr>
            <p:nvPr/>
          </p:nvPicPr>
          <p:blipFill rotWithShape="1">
            <a:blip r:embed="rId6" cstate="print">
              <a:lum bright="30000" contrast="36000"/>
            </a:blip>
            <a:srcRect b="16955"/>
            <a:stretch/>
          </p:blipFill>
          <p:spPr bwMode="auto">
            <a:xfrm>
              <a:off x="-80" y="1225"/>
              <a:ext cx="2496" cy="1395"/>
            </a:xfrm>
            <a:prstGeom prst="rect">
              <a:avLst/>
            </a:prstGeom>
            <a:noFill/>
            <a:ln w="9525">
              <a:noFill/>
              <a:miter lim="800000"/>
              <a:headEnd/>
              <a:tailEnd/>
            </a:ln>
          </p:spPr>
        </p:pic>
      </p:grpSp>
      <p:sp>
        <p:nvSpPr>
          <p:cNvPr id="4" name="Title 3">
            <a:extLst>
              <a:ext uri="{FF2B5EF4-FFF2-40B4-BE49-F238E27FC236}">
                <a16:creationId xmlns:a16="http://schemas.microsoft.com/office/drawing/2014/main" id="{C3E23CE4-C13D-407B-9F49-EE5C7E0C826E}"/>
              </a:ext>
            </a:extLst>
          </p:cNvPr>
          <p:cNvSpPr>
            <a:spLocks noGrp="1"/>
          </p:cNvSpPr>
          <p:nvPr>
            <p:ph type="title"/>
          </p:nvPr>
        </p:nvSpPr>
        <p:spPr/>
        <p:txBody>
          <a:bodyPr/>
          <a:lstStyle/>
          <a:p>
            <a:r>
              <a:rPr lang="en-US" dirty="0"/>
              <a:t>Fire – July 31, 2000</a:t>
            </a:r>
          </a:p>
        </p:txBody>
      </p:sp>
      <p:sp>
        <p:nvSpPr>
          <p:cNvPr id="9" name="Text Box 10">
            <a:extLst>
              <a:ext uri="{FF2B5EF4-FFF2-40B4-BE49-F238E27FC236}">
                <a16:creationId xmlns:a16="http://schemas.microsoft.com/office/drawing/2014/main" id="{3F2DCE5C-C077-4D91-BC70-AD2CC71D800C}"/>
              </a:ext>
            </a:extLst>
          </p:cNvPr>
          <p:cNvSpPr txBox="1">
            <a:spLocks noChangeArrowheads="1"/>
          </p:cNvSpPr>
          <p:nvPr/>
        </p:nvSpPr>
        <p:spPr bwMode="auto">
          <a:xfrm>
            <a:off x="6549833" y="6396335"/>
            <a:ext cx="5577390" cy="461665"/>
          </a:xfrm>
          <a:prstGeom prst="rect">
            <a:avLst/>
          </a:prstGeom>
          <a:noFill/>
          <a:ln w="9525">
            <a:noFill/>
            <a:miter lim="800000"/>
            <a:headEnd/>
            <a:tailEnd/>
          </a:ln>
        </p:spPr>
        <p:txBody>
          <a:bodyPr wrap="square">
            <a:spAutoFit/>
          </a:bodyPr>
          <a:lstStyle/>
          <a:p>
            <a:pPr algn="r">
              <a:spcBef>
                <a:spcPct val="50000"/>
              </a:spcBef>
            </a:pPr>
            <a:r>
              <a:rPr lang="en-US" sz="1200" dirty="0">
                <a:solidFill>
                  <a:schemeClr val="bg1">
                    <a:lumMod val="85000"/>
                  </a:schemeClr>
                </a:solidFill>
              </a:rPr>
              <a:t>Roselle et al. 2010. Delaying sheep grazing after wildfire in sagebrush steppe may not affect vegetation recovery. International Journal of Wildland Fire, 19:115-122.</a:t>
            </a:r>
          </a:p>
        </p:txBody>
      </p:sp>
      <p:sp>
        <p:nvSpPr>
          <p:cNvPr id="10" name="TextBox 9">
            <a:extLst>
              <a:ext uri="{FF2B5EF4-FFF2-40B4-BE49-F238E27FC236}">
                <a16:creationId xmlns:a16="http://schemas.microsoft.com/office/drawing/2014/main" id="{2DC8EB29-0FBB-44C1-A327-5DF5606D020C}"/>
              </a:ext>
            </a:extLst>
          </p:cNvPr>
          <p:cNvSpPr txBox="1"/>
          <p:nvPr/>
        </p:nvSpPr>
        <p:spPr>
          <a:xfrm>
            <a:off x="-19050" y="6627167"/>
            <a:ext cx="1282723" cy="215444"/>
          </a:xfrm>
          <a:prstGeom prst="rect">
            <a:avLst/>
          </a:prstGeom>
          <a:noFill/>
        </p:spPr>
        <p:txBody>
          <a:bodyPr wrap="none" rtlCol="0">
            <a:spAutoFit/>
          </a:bodyPr>
          <a:lstStyle/>
          <a:p>
            <a:r>
              <a:rPr lang="en-US" sz="800" dirty="0">
                <a:solidFill>
                  <a:schemeClr val="bg1"/>
                </a:solidFill>
              </a:rPr>
              <a:t>Photos by K. Launchbaugh</a:t>
            </a:r>
          </a:p>
        </p:txBody>
      </p:sp>
    </p:spTree>
    <p:extLst>
      <p:ext uri="{BB962C8B-B14F-4D97-AF65-F5344CB8AC3E}">
        <p14:creationId xmlns:p14="http://schemas.microsoft.com/office/powerpoint/2010/main" val="1858114271"/>
      </p:ext>
    </p:extLst>
  </p:cSld>
  <p:clrMapOvr>
    <a:masterClrMapping/>
  </p:clrMapOvr>
  <mc:AlternateContent xmlns:mc="http://schemas.openxmlformats.org/markup-compatibility/2006" xmlns:p14="http://schemas.microsoft.com/office/powerpoint/2010/main">
    <mc:Choice Requires="p14">
      <p:transition spd="slow" p14:dur="2000" advTm="32343"/>
    </mc:Choice>
    <mc:Fallback xmlns="">
      <p:transition spd="slow" advTm="32343"/>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BC423E-BC20-491C-B741-1DA0572276F1}"/>
              </a:ext>
            </a:extLst>
          </p:cNvPr>
          <p:cNvSpPr>
            <a:spLocks noGrp="1"/>
          </p:cNvSpPr>
          <p:nvPr>
            <p:ph type="title"/>
          </p:nvPr>
        </p:nvSpPr>
        <p:spPr/>
        <p:txBody>
          <a:bodyPr/>
          <a:lstStyle/>
          <a:p>
            <a:r>
              <a:rPr lang="en-US" dirty="0"/>
              <a:t>Grazing After Fire Study</a:t>
            </a:r>
          </a:p>
        </p:txBody>
      </p:sp>
      <p:sp>
        <p:nvSpPr>
          <p:cNvPr id="39939" name="Rectangle 3"/>
          <p:cNvSpPr>
            <a:spLocks noGrp="1" noChangeArrowheads="1"/>
          </p:cNvSpPr>
          <p:nvPr>
            <p:ph type="body" sz="half" idx="4294967295"/>
          </p:nvPr>
        </p:nvSpPr>
        <p:spPr>
          <a:xfrm>
            <a:off x="1219200" y="1762125"/>
            <a:ext cx="7924800" cy="4171950"/>
          </a:xfrm>
        </p:spPr>
        <p:txBody>
          <a:bodyPr>
            <a:normAutofit/>
          </a:bodyPr>
          <a:lstStyle/>
          <a:p>
            <a:pPr>
              <a:spcAft>
                <a:spcPts val="600"/>
              </a:spcAft>
            </a:pPr>
            <a:r>
              <a:rPr lang="en-US" sz="3200" dirty="0"/>
              <a:t>Examine effects of spring and fall grazing by sheep 1, 2, and 3 years after wildfire on:</a:t>
            </a:r>
          </a:p>
          <a:p>
            <a:pPr lvl="1">
              <a:spcAft>
                <a:spcPts val="600"/>
              </a:spcAft>
              <a:buClr>
                <a:schemeClr val="accent2"/>
              </a:buClr>
              <a:buFont typeface="Arial" panose="020B0604020202020204" pitchFamily="34" charset="0"/>
              <a:buChar char="•"/>
            </a:pPr>
            <a:r>
              <a:rPr lang="en-US" sz="2800" dirty="0"/>
              <a:t>Sagebrush recruitment and establishment</a:t>
            </a:r>
          </a:p>
          <a:p>
            <a:pPr lvl="1">
              <a:spcAft>
                <a:spcPts val="600"/>
              </a:spcAft>
              <a:buClr>
                <a:schemeClr val="accent2"/>
              </a:buClr>
              <a:buFont typeface="Arial" panose="020B0604020202020204" pitchFamily="34" charset="0"/>
              <a:buChar char="•"/>
            </a:pPr>
            <a:r>
              <a:rPr lang="en-US" sz="2800" dirty="0"/>
              <a:t>Abundance of annual invasive grasses</a:t>
            </a:r>
          </a:p>
          <a:p>
            <a:pPr lvl="1">
              <a:spcAft>
                <a:spcPts val="600"/>
              </a:spcAft>
              <a:buClr>
                <a:schemeClr val="accent2"/>
              </a:buClr>
              <a:buFont typeface="Arial" panose="020B0604020202020204" pitchFamily="34" charset="0"/>
              <a:buChar char="•"/>
            </a:pPr>
            <a:r>
              <a:rPr lang="en-US" sz="2800" dirty="0"/>
              <a:t>Persistence of native forbs and grasses</a:t>
            </a:r>
          </a:p>
        </p:txBody>
      </p:sp>
      <p:grpSp>
        <p:nvGrpSpPr>
          <p:cNvPr id="2" name="Group 1">
            <a:extLst>
              <a:ext uri="{FF2B5EF4-FFF2-40B4-BE49-F238E27FC236}">
                <a16:creationId xmlns:a16="http://schemas.microsoft.com/office/drawing/2014/main" id="{F37436DF-608F-4179-A664-9728B1DE6ECC}"/>
              </a:ext>
            </a:extLst>
          </p:cNvPr>
          <p:cNvGrpSpPr/>
          <p:nvPr/>
        </p:nvGrpSpPr>
        <p:grpSpPr>
          <a:xfrm>
            <a:off x="7391400" y="3848100"/>
            <a:ext cx="4264929" cy="2209800"/>
            <a:chOff x="7391400" y="3848100"/>
            <a:chExt cx="4264929" cy="2209800"/>
          </a:xfrm>
        </p:grpSpPr>
        <p:pic>
          <p:nvPicPr>
            <p:cNvPr id="39942" name="Picture 6" descr="sheep-grazing3"/>
            <p:cNvPicPr>
              <a:picLocks noChangeAspect="1" noChangeArrowheads="1"/>
            </p:cNvPicPr>
            <p:nvPr/>
          </p:nvPicPr>
          <p:blipFill>
            <a:blip r:embed="rId3" cstate="print">
              <a:lum bright="6000"/>
            </a:blip>
            <a:srcRect/>
            <a:stretch>
              <a:fillRect/>
            </a:stretch>
          </p:blipFill>
          <p:spPr bwMode="auto">
            <a:xfrm>
              <a:off x="7391400" y="3848100"/>
              <a:ext cx="4264929" cy="2209800"/>
            </a:xfrm>
            <a:prstGeom prst="rect">
              <a:avLst/>
            </a:prstGeom>
            <a:noFill/>
            <a:ln w="9525">
              <a:noFill/>
              <a:miter lim="800000"/>
              <a:headEnd/>
              <a:tailEnd/>
            </a:ln>
          </p:spPr>
        </p:pic>
        <p:sp>
          <p:nvSpPr>
            <p:cNvPr id="5" name="TextBox 4">
              <a:extLst>
                <a:ext uri="{FF2B5EF4-FFF2-40B4-BE49-F238E27FC236}">
                  <a16:creationId xmlns:a16="http://schemas.microsoft.com/office/drawing/2014/main" id="{0C2B63C8-4B21-438E-B3E6-71D1383BB402}"/>
                </a:ext>
              </a:extLst>
            </p:cNvPr>
            <p:cNvSpPr txBox="1"/>
            <p:nvPr/>
          </p:nvSpPr>
          <p:spPr>
            <a:xfrm>
              <a:off x="11040455" y="5826353"/>
              <a:ext cx="615874" cy="215444"/>
            </a:xfrm>
            <a:prstGeom prst="rect">
              <a:avLst/>
            </a:prstGeom>
            <a:noFill/>
          </p:spPr>
          <p:txBody>
            <a:bodyPr wrap="none" rtlCol="0">
              <a:spAutoFit/>
            </a:bodyPr>
            <a:lstStyle/>
            <a:p>
              <a:r>
                <a:rPr lang="en-US" sz="800" dirty="0">
                  <a:solidFill>
                    <a:schemeClr val="bg1"/>
                  </a:solidFill>
                </a:rPr>
                <a:t>L. Englund</a:t>
              </a:r>
            </a:p>
          </p:txBody>
        </p:sp>
      </p:grpSp>
    </p:spTree>
    <p:extLst>
      <p:ext uri="{BB962C8B-B14F-4D97-AF65-F5344CB8AC3E}">
        <p14:creationId xmlns:p14="http://schemas.microsoft.com/office/powerpoint/2010/main" val="1424705062"/>
      </p:ext>
    </p:extLst>
  </p:cSld>
  <p:clrMapOvr>
    <a:masterClrMapping/>
  </p:clrMapOvr>
  <mc:AlternateContent xmlns:mc="http://schemas.openxmlformats.org/markup-compatibility/2006" xmlns:p14="http://schemas.microsoft.com/office/powerpoint/2010/main">
    <mc:Choice Requires="p14">
      <p:transition spd="slow" p14:dur="2000" advTm="42814"/>
    </mc:Choice>
    <mc:Fallback xmlns="">
      <p:transition spd="slow" advTm="4281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219200" y="532469"/>
            <a:ext cx="8509000" cy="1143000"/>
          </a:xfrm>
        </p:spPr>
        <p:txBody>
          <a:bodyPr/>
          <a:lstStyle/>
          <a:p>
            <a:r>
              <a:rPr lang="en-US" dirty="0"/>
              <a:t>Grazing Treatments</a:t>
            </a:r>
          </a:p>
        </p:txBody>
      </p:sp>
      <p:graphicFrame>
        <p:nvGraphicFramePr>
          <p:cNvPr id="7" name="Group 45"/>
          <p:cNvGraphicFramePr>
            <a:graphicFrameLocks/>
          </p:cNvGraphicFramePr>
          <p:nvPr>
            <p:extLst>
              <p:ext uri="{D42A27DB-BD31-4B8C-83A1-F6EECF244321}">
                <p14:modId xmlns:p14="http://schemas.microsoft.com/office/powerpoint/2010/main" val="1344578257"/>
              </p:ext>
            </p:extLst>
          </p:nvPr>
        </p:nvGraphicFramePr>
        <p:xfrm>
          <a:off x="1078053" y="2014495"/>
          <a:ext cx="5016500" cy="2829010"/>
        </p:xfrm>
        <a:graphic>
          <a:graphicData uri="http://schemas.openxmlformats.org/drawingml/2006/table">
            <a:tbl>
              <a:tblPr/>
              <a:tblGrid>
                <a:gridCol w="2315732">
                  <a:extLst>
                    <a:ext uri="{9D8B030D-6E8A-4147-A177-3AD203B41FA5}">
                      <a16:colId xmlns:a16="http://schemas.microsoft.com/office/drawing/2014/main" val="20000"/>
                    </a:ext>
                  </a:extLst>
                </a:gridCol>
                <a:gridCol w="2700768">
                  <a:extLst>
                    <a:ext uri="{9D8B030D-6E8A-4147-A177-3AD203B41FA5}">
                      <a16:colId xmlns:a16="http://schemas.microsoft.com/office/drawing/2014/main" val="20001"/>
                    </a:ext>
                  </a:extLst>
                </a:gridCol>
              </a:tblGrid>
              <a:tr h="3940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663300"/>
                          </a:solidFill>
                          <a:effectLst/>
                          <a:latin typeface="Arial" charset="0"/>
                          <a:cs typeface="Arial" charset="0"/>
                        </a:rPr>
                        <a:t>Grazing Season</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cap="flat">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663300"/>
                          </a:solidFill>
                          <a:effectLst/>
                          <a:latin typeface="Arial" charset="0"/>
                          <a:cs typeface="Arial" charset="0"/>
                        </a:rPr>
                        <a:t>Years After Fire</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590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Fall</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rgbClr val="663300"/>
                          </a:solidFill>
                          <a:effectLst/>
                          <a:latin typeface="Arial" charset="0"/>
                          <a:cs typeface="Arial" charset="0"/>
                        </a:rPr>
                        <a:t>1, 2, 3</a:t>
                      </a:r>
                      <a:endParaRPr kumimoji="0" lang="en-US" sz="2000" b="0" i="0" u="none" strike="noStrike" cap="none" normalizeH="0" baseline="0">
                        <a:ln>
                          <a:noFill/>
                        </a:ln>
                        <a:solidFill>
                          <a:srgbClr val="663300"/>
                        </a:solidFill>
                        <a:effectLst/>
                        <a:latin typeface="Times New Roman" pitchFamily="18" charset="0"/>
                      </a:endParaRPr>
                    </a:p>
                  </a:txBody>
                  <a:tcPr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5157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Fall</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2, 3</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4590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Fall</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3</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4590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rgbClr val="663300"/>
                          </a:solidFill>
                          <a:effectLst/>
                          <a:latin typeface="Arial" charset="0"/>
                          <a:cs typeface="Arial" charset="0"/>
                        </a:rPr>
                        <a:t>Spring</a:t>
                      </a:r>
                      <a:endParaRPr kumimoji="0" lang="en-US" sz="2000" b="0" i="0" u="none" strike="noStrike" cap="none" normalizeH="0" baseline="0">
                        <a:ln>
                          <a:noFill/>
                        </a:ln>
                        <a:solidFill>
                          <a:srgbClr val="663300"/>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2, 3</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4590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rgbClr val="663300"/>
                          </a:solidFill>
                          <a:effectLst/>
                          <a:latin typeface="Arial" charset="0"/>
                          <a:cs typeface="Arial" charset="0"/>
                        </a:rPr>
                        <a:t>Spring</a:t>
                      </a:r>
                      <a:endParaRPr kumimoji="0" lang="en-US" sz="2000" b="0" i="0" u="none" strike="noStrike" cap="none" normalizeH="0" baseline="0">
                        <a:ln>
                          <a:noFill/>
                        </a:ln>
                        <a:solidFill>
                          <a:srgbClr val="663300"/>
                        </a:solidFill>
                        <a:effectLst/>
                        <a:latin typeface="Times New Roman" pitchFamily="18" charset="0"/>
                      </a:endParaRPr>
                    </a:p>
                  </a:txBody>
                  <a:tcPr anchor="b"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3</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4590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No Grazing</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cap="flat">
                      <a:noFill/>
                    </a:lnL>
                    <a:lnR>
                      <a:noFill/>
                    </a:lnR>
                    <a:lnT>
                      <a:noFill/>
                    </a:lnT>
                    <a:lnB cap="flat">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663300"/>
                          </a:solidFill>
                          <a:effectLst/>
                          <a:latin typeface="Arial" charset="0"/>
                          <a:cs typeface="Arial" charset="0"/>
                        </a:rPr>
                        <a:t>Control</a:t>
                      </a:r>
                      <a:endParaRPr kumimoji="0" lang="en-US" sz="2000" b="0" i="0" u="none" strike="noStrike" cap="none" normalizeH="0" baseline="0" dirty="0">
                        <a:ln>
                          <a:noFill/>
                        </a:ln>
                        <a:solidFill>
                          <a:srgbClr val="663300"/>
                        </a:solidFill>
                        <a:effectLst/>
                        <a:latin typeface="Times New Roman" pitchFamily="18" charset="0"/>
                      </a:endParaRPr>
                    </a:p>
                  </a:txBody>
                  <a:tcPr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16739" name="Rectangle 3"/>
          <p:cNvSpPr>
            <a:spLocks noGrp="1" noChangeArrowheads="1"/>
          </p:cNvSpPr>
          <p:nvPr>
            <p:ph type="body" idx="1"/>
          </p:nvPr>
        </p:nvSpPr>
        <p:spPr>
          <a:xfrm>
            <a:off x="7315200" y="2028740"/>
            <a:ext cx="3289300" cy="1638300"/>
          </a:xfrm>
          <a:solidFill>
            <a:schemeClr val="accent1">
              <a:lumMod val="20000"/>
              <a:lumOff val="80000"/>
            </a:schemeClr>
          </a:solidFill>
          <a:ln>
            <a:solidFill>
              <a:schemeClr val="bg2">
                <a:lumMod val="75000"/>
              </a:schemeClr>
            </a:solidFill>
          </a:ln>
        </p:spPr>
        <p:txBody>
          <a:bodyPr/>
          <a:lstStyle/>
          <a:p>
            <a:pPr marL="609600" indent="-609600">
              <a:defRPr/>
            </a:pPr>
            <a:r>
              <a:rPr lang="en-US" sz="2000" dirty="0"/>
              <a:t>Fenced 65 ha into 24 paddocks</a:t>
            </a:r>
          </a:p>
          <a:p>
            <a:pPr marL="609600" indent="-609600">
              <a:defRPr/>
            </a:pPr>
            <a:r>
              <a:rPr lang="en-US" sz="2000" dirty="0"/>
              <a:t>4 Replications of each treatment</a:t>
            </a:r>
          </a:p>
          <a:p>
            <a:pPr marL="609600" indent="-609600">
              <a:defRPr/>
            </a:pPr>
            <a:endParaRPr lang="en-US" dirty="0">
              <a:solidFill>
                <a:srgbClr val="A50021"/>
              </a:solidFill>
            </a:endParaRPr>
          </a:p>
        </p:txBody>
      </p:sp>
      <p:grpSp>
        <p:nvGrpSpPr>
          <p:cNvPr id="2" name="Group 1">
            <a:extLst>
              <a:ext uri="{FF2B5EF4-FFF2-40B4-BE49-F238E27FC236}">
                <a16:creationId xmlns:a16="http://schemas.microsoft.com/office/drawing/2014/main" id="{97EB86EA-98C1-40A3-8C16-6EEB73B005E1}"/>
              </a:ext>
            </a:extLst>
          </p:cNvPr>
          <p:cNvGrpSpPr/>
          <p:nvPr/>
        </p:nvGrpSpPr>
        <p:grpSpPr>
          <a:xfrm>
            <a:off x="6324600" y="4010110"/>
            <a:ext cx="5542013" cy="2133894"/>
            <a:chOff x="6324600" y="4010110"/>
            <a:chExt cx="5542013" cy="2133894"/>
          </a:xfrm>
        </p:grpSpPr>
        <p:pic>
          <p:nvPicPr>
            <p:cNvPr id="40982" name="Picture 7" descr="sheep-grazing2"/>
            <p:cNvPicPr>
              <a:picLocks noChangeAspect="1" noChangeArrowheads="1"/>
            </p:cNvPicPr>
            <p:nvPr/>
          </p:nvPicPr>
          <p:blipFill>
            <a:blip r:embed="rId3" cstate="print">
              <a:lum bright="6000"/>
            </a:blip>
            <a:srcRect/>
            <a:stretch>
              <a:fillRect/>
            </a:stretch>
          </p:blipFill>
          <p:spPr bwMode="auto">
            <a:xfrm>
              <a:off x="6324600" y="4010110"/>
              <a:ext cx="5516613" cy="2133894"/>
            </a:xfrm>
            <a:prstGeom prst="rect">
              <a:avLst/>
            </a:prstGeom>
            <a:noFill/>
            <a:ln w="9525">
              <a:noFill/>
              <a:miter lim="800000"/>
              <a:headEnd/>
              <a:tailEnd/>
            </a:ln>
          </p:spPr>
        </p:pic>
        <p:sp>
          <p:nvSpPr>
            <p:cNvPr id="6" name="TextBox 5">
              <a:extLst>
                <a:ext uri="{FF2B5EF4-FFF2-40B4-BE49-F238E27FC236}">
                  <a16:creationId xmlns:a16="http://schemas.microsoft.com/office/drawing/2014/main" id="{CEA9697A-69EB-4AF0-A497-E8EF515D617C}"/>
                </a:ext>
              </a:extLst>
            </p:cNvPr>
            <p:cNvSpPr txBox="1"/>
            <p:nvPr/>
          </p:nvSpPr>
          <p:spPr>
            <a:xfrm>
              <a:off x="11250739" y="5928560"/>
              <a:ext cx="615874" cy="215444"/>
            </a:xfrm>
            <a:prstGeom prst="rect">
              <a:avLst/>
            </a:prstGeom>
            <a:noFill/>
          </p:spPr>
          <p:txBody>
            <a:bodyPr wrap="none" rtlCol="0">
              <a:spAutoFit/>
            </a:bodyPr>
            <a:lstStyle/>
            <a:p>
              <a:r>
                <a:rPr lang="en-US" sz="800" dirty="0">
                  <a:solidFill>
                    <a:schemeClr val="bg1"/>
                  </a:solidFill>
                </a:rPr>
                <a:t>L. Englund</a:t>
              </a:r>
            </a:p>
          </p:txBody>
        </p:sp>
      </p:grpSp>
    </p:spTree>
    <p:extLst>
      <p:ext uri="{BB962C8B-B14F-4D97-AF65-F5344CB8AC3E}">
        <p14:creationId xmlns:p14="http://schemas.microsoft.com/office/powerpoint/2010/main" val="3800979455"/>
      </p:ext>
    </p:extLst>
  </p:cSld>
  <p:clrMapOvr>
    <a:masterClrMapping/>
  </p:clrMapOvr>
  <mc:AlternateContent xmlns:mc="http://schemas.openxmlformats.org/markup-compatibility/2006" xmlns:p14="http://schemas.microsoft.com/office/powerpoint/2010/main">
    <mc:Choice Requires="p14">
      <p:transition spd="slow" p14:dur="2000" advTm="24566"/>
    </mc:Choice>
    <mc:Fallback xmlns="">
      <p:transition spd="slow" advTm="24566"/>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685800" y="172783"/>
            <a:ext cx="8509000" cy="1143000"/>
          </a:xfrm>
        </p:spPr>
        <p:txBody>
          <a:bodyPr/>
          <a:lstStyle/>
          <a:p>
            <a:r>
              <a:rPr lang="en-US" dirty="0">
                <a:solidFill>
                  <a:schemeClr val="accent2"/>
                </a:solidFill>
              </a:rPr>
              <a:t>Annual Grasses</a:t>
            </a:r>
          </a:p>
        </p:txBody>
      </p:sp>
      <p:pic>
        <p:nvPicPr>
          <p:cNvPr id="41987" name="Picture 2"/>
          <p:cNvPicPr>
            <a:picLocks noChangeAspect="1" noChangeArrowheads="1"/>
          </p:cNvPicPr>
          <p:nvPr/>
        </p:nvPicPr>
        <p:blipFill>
          <a:blip r:embed="rId3" cstate="print"/>
          <a:srcRect/>
          <a:stretch>
            <a:fillRect/>
          </a:stretch>
        </p:blipFill>
        <p:spPr bwMode="auto">
          <a:xfrm>
            <a:off x="4267200" y="805484"/>
            <a:ext cx="7573962" cy="5167714"/>
          </a:xfrm>
          <a:prstGeom prst="rect">
            <a:avLst/>
          </a:prstGeom>
          <a:noFill/>
          <a:ln w="9525">
            <a:noFill/>
            <a:miter lim="800000"/>
            <a:headEnd/>
            <a:tailEnd/>
          </a:ln>
        </p:spPr>
      </p:pic>
      <p:sp>
        <p:nvSpPr>
          <p:cNvPr id="6" name="TextBox 5"/>
          <p:cNvSpPr txBox="1"/>
          <p:nvPr/>
        </p:nvSpPr>
        <p:spPr>
          <a:xfrm>
            <a:off x="1989828" y="6228272"/>
            <a:ext cx="3301545" cy="400110"/>
          </a:xfrm>
          <a:prstGeom prst="rect">
            <a:avLst/>
          </a:prstGeom>
          <a:noFill/>
        </p:spPr>
        <p:txBody>
          <a:bodyPr wrap="none" rtlCol="0">
            <a:spAutoFit/>
          </a:bodyPr>
          <a:lstStyle/>
          <a:p>
            <a:r>
              <a:rPr lang="en-US" sz="2000" b="1" dirty="0">
                <a:solidFill>
                  <a:schemeClr val="accent1">
                    <a:lumMod val="75000"/>
                  </a:schemeClr>
                </a:solidFill>
              </a:rPr>
              <a:t>* No Effect of Annual Grasses</a:t>
            </a:r>
          </a:p>
        </p:txBody>
      </p:sp>
      <p:grpSp>
        <p:nvGrpSpPr>
          <p:cNvPr id="2" name="Group 1">
            <a:extLst>
              <a:ext uri="{FF2B5EF4-FFF2-40B4-BE49-F238E27FC236}">
                <a16:creationId xmlns:a16="http://schemas.microsoft.com/office/drawing/2014/main" id="{1445CA92-D57C-4BCA-9E1D-D7A7CD4C275C}"/>
              </a:ext>
            </a:extLst>
          </p:cNvPr>
          <p:cNvGrpSpPr/>
          <p:nvPr/>
        </p:nvGrpSpPr>
        <p:grpSpPr>
          <a:xfrm>
            <a:off x="999409" y="1828800"/>
            <a:ext cx="2314420" cy="2576628"/>
            <a:chOff x="1038379" y="2071572"/>
            <a:chExt cx="2314420" cy="2576628"/>
          </a:xfrm>
        </p:grpSpPr>
        <p:pic>
          <p:nvPicPr>
            <p:cNvPr id="7" name="Picture 6" descr="Cheatgrass&#10;Chris Evans, University of Illinois, Bugwood.org ">
              <a:extLst>
                <a:ext uri="{FF2B5EF4-FFF2-40B4-BE49-F238E27FC236}">
                  <a16:creationId xmlns:a16="http://schemas.microsoft.com/office/drawing/2014/main" id="{5AC8084C-A67D-4E49-9E2E-990A0F729C0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09732" y="2071572"/>
              <a:ext cx="2243067" cy="2576628"/>
            </a:xfrm>
            <a:prstGeom prst="rect">
              <a:avLst/>
            </a:prstGeom>
          </p:spPr>
        </p:pic>
        <p:sp>
          <p:nvSpPr>
            <p:cNvPr id="8" name="TextBox 7">
              <a:extLst>
                <a:ext uri="{FF2B5EF4-FFF2-40B4-BE49-F238E27FC236}">
                  <a16:creationId xmlns:a16="http://schemas.microsoft.com/office/drawing/2014/main" id="{1BC4C355-E11E-44D9-A457-828DD1533FF9}"/>
                </a:ext>
              </a:extLst>
            </p:cNvPr>
            <p:cNvSpPr txBox="1"/>
            <p:nvPr/>
          </p:nvSpPr>
          <p:spPr>
            <a:xfrm>
              <a:off x="1038379" y="4432756"/>
              <a:ext cx="655949" cy="215444"/>
            </a:xfrm>
            <a:prstGeom prst="rect">
              <a:avLst/>
            </a:prstGeom>
            <a:noFill/>
          </p:spPr>
          <p:txBody>
            <a:bodyPr wrap="none" rtlCol="0">
              <a:spAutoFit/>
            </a:bodyPr>
            <a:lstStyle/>
            <a:p>
              <a:pPr algn="r"/>
              <a:r>
                <a:rPr lang="en-US" sz="800" dirty="0">
                  <a:solidFill>
                    <a:schemeClr val="bg1"/>
                  </a:solidFill>
                  <a:latin typeface="+mn-lt"/>
                </a:rPr>
                <a:t>Chris Evans</a:t>
              </a:r>
            </a:p>
          </p:txBody>
        </p:sp>
      </p:grpSp>
    </p:spTree>
    <p:extLst>
      <p:ext uri="{BB962C8B-B14F-4D97-AF65-F5344CB8AC3E}">
        <p14:creationId xmlns:p14="http://schemas.microsoft.com/office/powerpoint/2010/main" val="3030769955"/>
      </p:ext>
    </p:extLst>
  </p:cSld>
  <p:clrMapOvr>
    <a:masterClrMapping/>
  </p:clrMapOvr>
  <mc:AlternateContent xmlns:mc="http://schemas.openxmlformats.org/markup-compatibility/2006" xmlns:p14="http://schemas.microsoft.com/office/powerpoint/2010/main">
    <mc:Choice Requires="p14">
      <p:transition spd="slow" p14:dur="2000" advTm="31463"/>
    </mc:Choice>
    <mc:Fallback xmlns="">
      <p:transition spd="slow" advTm="31463"/>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7412046-2ACE-4EAF-9C3C-48758B85A114}"/>
              </a:ext>
            </a:extLst>
          </p:cNvPr>
          <p:cNvGrpSpPr/>
          <p:nvPr/>
        </p:nvGrpSpPr>
        <p:grpSpPr>
          <a:xfrm>
            <a:off x="2286000" y="685800"/>
            <a:ext cx="8509000" cy="5046249"/>
            <a:chOff x="1841500" y="1182023"/>
            <a:chExt cx="8509000" cy="5046249"/>
          </a:xfrm>
        </p:grpSpPr>
        <p:pic>
          <p:nvPicPr>
            <p:cNvPr id="1026" name="Picture 2"/>
            <p:cNvPicPr>
              <a:picLocks noChangeAspect="1" noChangeArrowheads="1"/>
            </p:cNvPicPr>
            <p:nvPr/>
          </p:nvPicPr>
          <p:blipFill>
            <a:blip r:embed="rId3" cstate="print"/>
            <a:srcRect/>
            <a:stretch>
              <a:fillRect/>
            </a:stretch>
          </p:blipFill>
          <p:spPr bwMode="auto">
            <a:xfrm>
              <a:off x="1905000" y="1182023"/>
              <a:ext cx="8228490" cy="4673638"/>
            </a:xfrm>
            <a:prstGeom prst="rect">
              <a:avLst/>
            </a:prstGeom>
            <a:noFill/>
            <a:ln w="9525">
              <a:noFill/>
              <a:miter lim="800000"/>
              <a:headEnd/>
              <a:tailEnd/>
            </a:ln>
          </p:spPr>
        </p:pic>
        <p:pic>
          <p:nvPicPr>
            <p:cNvPr id="7" name="Picture 2">
              <a:extLst>
                <a:ext uri="{FF2B5EF4-FFF2-40B4-BE49-F238E27FC236}">
                  <a16:creationId xmlns:a16="http://schemas.microsoft.com/office/drawing/2014/main" id="{31FE12E0-6A76-4D3E-AEF4-2EDB944579C1}"/>
                </a:ext>
              </a:extLst>
            </p:cNvPr>
            <p:cNvPicPr>
              <a:picLocks noChangeAspect="1" noChangeArrowheads="1"/>
            </p:cNvPicPr>
            <p:nvPr/>
          </p:nvPicPr>
          <p:blipFill rotWithShape="1">
            <a:blip r:embed="rId4" cstate="print"/>
            <a:srcRect t="84844"/>
            <a:stretch/>
          </p:blipFill>
          <p:spPr bwMode="auto">
            <a:xfrm>
              <a:off x="1841500" y="5445056"/>
              <a:ext cx="8509000" cy="783216"/>
            </a:xfrm>
            <a:prstGeom prst="rect">
              <a:avLst/>
            </a:prstGeom>
            <a:noFill/>
            <a:ln w="9525">
              <a:noFill/>
              <a:miter lim="800000"/>
              <a:headEnd/>
              <a:tailEnd/>
            </a:ln>
          </p:spPr>
        </p:pic>
      </p:grpSp>
      <p:sp>
        <p:nvSpPr>
          <p:cNvPr id="43010" name="Rectangle 2"/>
          <p:cNvSpPr>
            <a:spLocks noGrp="1" noChangeArrowheads="1"/>
          </p:cNvSpPr>
          <p:nvPr>
            <p:ph type="title" idx="4294967295"/>
          </p:nvPr>
        </p:nvSpPr>
        <p:spPr>
          <a:xfrm>
            <a:off x="609600" y="4299"/>
            <a:ext cx="8509000" cy="1143000"/>
          </a:xfrm>
        </p:spPr>
        <p:txBody>
          <a:bodyPr/>
          <a:lstStyle/>
          <a:p>
            <a:r>
              <a:rPr lang="en-US" dirty="0">
                <a:solidFill>
                  <a:schemeClr val="accent2"/>
                </a:solidFill>
              </a:rPr>
              <a:t>Forbs</a:t>
            </a:r>
          </a:p>
        </p:txBody>
      </p:sp>
      <p:sp>
        <p:nvSpPr>
          <p:cNvPr id="5" name="TextBox 4"/>
          <p:cNvSpPr txBox="1"/>
          <p:nvPr/>
        </p:nvSpPr>
        <p:spPr>
          <a:xfrm>
            <a:off x="2434328" y="5732049"/>
            <a:ext cx="4522969" cy="400110"/>
          </a:xfrm>
          <a:prstGeom prst="rect">
            <a:avLst/>
          </a:prstGeom>
          <a:noFill/>
        </p:spPr>
        <p:txBody>
          <a:bodyPr wrap="none" rtlCol="0">
            <a:spAutoFit/>
          </a:bodyPr>
          <a:lstStyle/>
          <a:p>
            <a:r>
              <a:rPr lang="en-US" sz="2000" b="1" dirty="0">
                <a:solidFill>
                  <a:schemeClr val="accent1">
                    <a:lumMod val="75000"/>
                  </a:schemeClr>
                </a:solidFill>
              </a:rPr>
              <a:t>* No effect on recover of Perennial Forbs</a:t>
            </a:r>
          </a:p>
        </p:txBody>
      </p:sp>
      <p:sp>
        <p:nvSpPr>
          <p:cNvPr id="3" name="Rectangle 2">
            <a:extLst>
              <a:ext uri="{FF2B5EF4-FFF2-40B4-BE49-F238E27FC236}">
                <a16:creationId xmlns:a16="http://schemas.microsoft.com/office/drawing/2014/main" id="{B1491188-E015-47F7-B023-6ED181ABBC3C}"/>
              </a:ext>
            </a:extLst>
          </p:cNvPr>
          <p:cNvSpPr/>
          <p:nvPr/>
        </p:nvSpPr>
        <p:spPr>
          <a:xfrm>
            <a:off x="3429000" y="1070890"/>
            <a:ext cx="2438400" cy="529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776870"/>
      </p:ext>
    </p:extLst>
  </p:cSld>
  <p:clrMapOvr>
    <a:masterClrMapping/>
  </p:clrMapOvr>
  <mc:AlternateContent xmlns:mc="http://schemas.openxmlformats.org/markup-compatibility/2006" xmlns:p14="http://schemas.microsoft.com/office/powerpoint/2010/main">
    <mc:Choice Requires="p14">
      <p:transition spd="slow" p14:dur="2000" advTm="15809"/>
    </mc:Choice>
    <mc:Fallback xmlns="">
      <p:transition spd="slow" advTm="1580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lum contrast="20000"/>
          </a:blip>
          <a:srcRect b="3745"/>
          <a:stretch>
            <a:fillRect/>
          </a:stretch>
        </p:blipFill>
        <p:spPr bwMode="auto">
          <a:xfrm>
            <a:off x="6467637" y="1580625"/>
            <a:ext cx="4828781" cy="3371036"/>
          </a:xfrm>
          <a:prstGeom prst="rect">
            <a:avLst/>
          </a:prstGeom>
          <a:noFill/>
          <a:ln w="9525">
            <a:noFill/>
            <a:miter lim="800000"/>
            <a:headEnd/>
            <a:tailEnd/>
          </a:ln>
        </p:spPr>
      </p:pic>
      <p:sp>
        <p:nvSpPr>
          <p:cNvPr id="44034" name="Rectangle 2"/>
          <p:cNvSpPr>
            <a:spLocks noGrp="1" noChangeArrowheads="1"/>
          </p:cNvSpPr>
          <p:nvPr>
            <p:ph type="title" idx="4294967295"/>
          </p:nvPr>
        </p:nvSpPr>
        <p:spPr>
          <a:xfrm>
            <a:off x="606309" y="24310"/>
            <a:ext cx="8509000" cy="1143000"/>
          </a:xfrm>
        </p:spPr>
        <p:txBody>
          <a:bodyPr/>
          <a:lstStyle/>
          <a:p>
            <a:r>
              <a:rPr lang="en-US" dirty="0">
                <a:solidFill>
                  <a:schemeClr val="accent2"/>
                </a:solidFill>
              </a:rPr>
              <a:t>Grasses</a:t>
            </a:r>
          </a:p>
        </p:txBody>
      </p:sp>
      <p:pic>
        <p:nvPicPr>
          <p:cNvPr id="44035" name="Picture 2"/>
          <p:cNvPicPr>
            <a:picLocks noChangeAspect="1" noChangeArrowheads="1"/>
          </p:cNvPicPr>
          <p:nvPr/>
        </p:nvPicPr>
        <p:blipFill>
          <a:blip r:embed="rId4" cstate="print"/>
          <a:srcRect l="3606"/>
          <a:stretch>
            <a:fillRect/>
          </a:stretch>
        </p:blipFill>
        <p:spPr bwMode="auto">
          <a:xfrm>
            <a:off x="895581" y="1718799"/>
            <a:ext cx="4900021" cy="3232862"/>
          </a:xfrm>
          <a:prstGeom prst="rect">
            <a:avLst/>
          </a:prstGeom>
          <a:solidFill>
            <a:schemeClr val="bg1"/>
          </a:solidFill>
          <a:ln w="9525">
            <a:noFill/>
            <a:miter lim="800000"/>
            <a:headEnd/>
            <a:tailEnd/>
          </a:ln>
        </p:spPr>
      </p:pic>
      <p:sp>
        <p:nvSpPr>
          <p:cNvPr id="5" name="TextBox 4"/>
          <p:cNvSpPr txBox="1"/>
          <p:nvPr/>
        </p:nvSpPr>
        <p:spPr>
          <a:xfrm>
            <a:off x="1675733" y="1438845"/>
            <a:ext cx="2112630" cy="461665"/>
          </a:xfrm>
          <a:prstGeom prst="rect">
            <a:avLst/>
          </a:prstGeom>
          <a:solidFill>
            <a:schemeClr val="accent1">
              <a:lumMod val="60000"/>
              <a:lumOff val="40000"/>
            </a:schemeClr>
          </a:solidFill>
          <a:ln>
            <a:solidFill>
              <a:schemeClr val="accent1">
                <a:lumMod val="20000"/>
                <a:lumOff val="80000"/>
              </a:schemeClr>
            </a:solidFill>
          </a:ln>
        </p:spPr>
        <p:txBody>
          <a:bodyPr wrap="none">
            <a:spAutoFit/>
          </a:bodyPr>
          <a:lstStyle/>
          <a:p>
            <a:pPr>
              <a:defRPr/>
            </a:pPr>
            <a:r>
              <a:rPr lang="en-US" sz="2400" dirty="0">
                <a:solidFill>
                  <a:schemeClr val="tx2">
                    <a:lumMod val="75000"/>
                  </a:schemeClr>
                </a:solidFill>
              </a:rPr>
              <a:t>Perennial Grass</a:t>
            </a:r>
          </a:p>
        </p:txBody>
      </p:sp>
      <p:sp>
        <p:nvSpPr>
          <p:cNvPr id="7" name="TextBox 6"/>
          <p:cNvSpPr txBox="1"/>
          <p:nvPr/>
        </p:nvSpPr>
        <p:spPr>
          <a:xfrm>
            <a:off x="571206" y="5357027"/>
            <a:ext cx="11423509" cy="1138773"/>
          </a:xfrm>
          <a:prstGeom prst="rect">
            <a:avLst/>
          </a:prstGeom>
          <a:noFill/>
        </p:spPr>
        <p:txBody>
          <a:bodyPr wrap="square" rtlCol="0">
            <a:spAutoFit/>
          </a:bodyPr>
          <a:lstStyle/>
          <a:p>
            <a:pPr>
              <a:buFont typeface="Arial" charset="0"/>
              <a:buChar char="•"/>
            </a:pPr>
            <a:r>
              <a:rPr lang="en-US" sz="2400" dirty="0">
                <a:solidFill>
                  <a:schemeClr val="accent2"/>
                </a:solidFill>
              </a:rPr>
              <a:t> No effect  grazing on recover of Perennial Grasses, overall</a:t>
            </a:r>
          </a:p>
          <a:p>
            <a:pPr>
              <a:buFont typeface="Arial" charset="0"/>
              <a:buChar char="•"/>
            </a:pPr>
            <a:r>
              <a:rPr lang="en-US" sz="2400" dirty="0">
                <a:solidFill>
                  <a:schemeClr val="accent2"/>
                </a:solidFill>
              </a:rPr>
              <a:t> Grazing in spring &amp; fall after fire slowed recovery of </a:t>
            </a:r>
            <a:r>
              <a:rPr lang="en-US" sz="2400" dirty="0" err="1">
                <a:solidFill>
                  <a:schemeClr val="accent2"/>
                </a:solidFill>
              </a:rPr>
              <a:t>Bluebunch</a:t>
            </a:r>
            <a:r>
              <a:rPr lang="en-US" sz="2400" dirty="0">
                <a:solidFill>
                  <a:schemeClr val="accent2"/>
                </a:solidFill>
              </a:rPr>
              <a:t> Wheatgrass</a:t>
            </a:r>
          </a:p>
          <a:p>
            <a:pPr>
              <a:buFont typeface="Arial" charset="0"/>
              <a:buChar char="•"/>
            </a:pPr>
            <a:endParaRPr lang="en-US" sz="2000" b="1" dirty="0">
              <a:solidFill>
                <a:schemeClr val="accent1">
                  <a:lumMod val="75000"/>
                </a:schemeClr>
              </a:solidFill>
            </a:endParaRPr>
          </a:p>
        </p:txBody>
      </p:sp>
      <p:sp>
        <p:nvSpPr>
          <p:cNvPr id="6" name="TextBox 5"/>
          <p:cNvSpPr txBox="1"/>
          <p:nvPr/>
        </p:nvSpPr>
        <p:spPr>
          <a:xfrm>
            <a:off x="6934200" y="1438844"/>
            <a:ext cx="3054491" cy="461665"/>
          </a:xfrm>
          <a:prstGeom prst="rect">
            <a:avLst/>
          </a:prstGeom>
          <a:solidFill>
            <a:schemeClr val="accent1">
              <a:lumMod val="60000"/>
              <a:lumOff val="40000"/>
            </a:schemeClr>
          </a:solidFill>
          <a:ln>
            <a:solidFill>
              <a:schemeClr val="accent1">
                <a:lumMod val="20000"/>
                <a:lumOff val="80000"/>
              </a:schemeClr>
            </a:solidFill>
          </a:ln>
        </p:spPr>
        <p:txBody>
          <a:bodyPr wrap="none">
            <a:spAutoFit/>
          </a:bodyPr>
          <a:lstStyle/>
          <a:p>
            <a:pPr>
              <a:defRPr/>
            </a:pPr>
            <a:r>
              <a:rPr lang="en-US" sz="2400" dirty="0" err="1">
                <a:solidFill>
                  <a:schemeClr val="tx2">
                    <a:lumMod val="75000"/>
                  </a:schemeClr>
                </a:solidFill>
              </a:rPr>
              <a:t>Bluebunch</a:t>
            </a:r>
            <a:r>
              <a:rPr lang="en-US" sz="2400" dirty="0">
                <a:solidFill>
                  <a:schemeClr val="tx2">
                    <a:lumMod val="75000"/>
                  </a:schemeClr>
                </a:solidFill>
              </a:rPr>
              <a:t> Wheatgrass</a:t>
            </a:r>
          </a:p>
        </p:txBody>
      </p:sp>
    </p:spTree>
    <p:extLst>
      <p:ext uri="{BB962C8B-B14F-4D97-AF65-F5344CB8AC3E}">
        <p14:creationId xmlns:p14="http://schemas.microsoft.com/office/powerpoint/2010/main" val="3218778693"/>
      </p:ext>
    </p:extLst>
  </p:cSld>
  <p:clrMapOvr>
    <a:masterClrMapping/>
  </p:clrMapOvr>
  <mc:AlternateContent xmlns:mc="http://schemas.openxmlformats.org/markup-compatibility/2006" xmlns:p14="http://schemas.microsoft.com/office/powerpoint/2010/main">
    <mc:Choice Requires="p14">
      <p:transition spd="slow" p14:dur="2000" advTm="66431"/>
    </mc:Choice>
    <mc:Fallback xmlns="">
      <p:transition spd="slow" advTm="6643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1097280" y="1828800"/>
            <a:ext cx="8610600" cy="5308600"/>
          </a:xfrm>
        </p:spPr>
        <p:txBody>
          <a:bodyPr/>
          <a:lstStyle/>
          <a:p>
            <a:pPr eaLnBrk="1" hangingPunct="1">
              <a:spcBef>
                <a:spcPct val="0"/>
              </a:spcBef>
            </a:pPr>
            <a:r>
              <a:rPr lang="en-US" dirty="0"/>
              <a:t>Delay of grazing after fire? </a:t>
            </a:r>
            <a:r>
              <a:rPr lang="en-US" b="1" i="1" dirty="0">
                <a:solidFill>
                  <a:srgbClr val="C00000"/>
                </a:solidFill>
              </a:rPr>
              <a:t>It depends</a:t>
            </a:r>
          </a:p>
          <a:p>
            <a:pPr lvl="1" eaLnBrk="1" hangingPunct="1">
              <a:spcBef>
                <a:spcPct val="0"/>
              </a:spcBef>
            </a:pPr>
            <a:r>
              <a:rPr lang="en-US" dirty="0"/>
              <a:t>Pre-fire vegetation community</a:t>
            </a:r>
          </a:p>
          <a:p>
            <a:pPr lvl="1" eaLnBrk="1" hangingPunct="1">
              <a:spcBef>
                <a:spcPct val="0"/>
              </a:spcBef>
            </a:pPr>
            <a:r>
              <a:rPr lang="en-US" dirty="0"/>
              <a:t>Fire severity</a:t>
            </a:r>
          </a:p>
          <a:p>
            <a:pPr lvl="1" eaLnBrk="1" hangingPunct="1">
              <a:spcBef>
                <a:spcPct val="0"/>
              </a:spcBef>
            </a:pPr>
            <a:r>
              <a:rPr lang="en-US" dirty="0"/>
              <a:t>Presence of invasive species  </a:t>
            </a:r>
            <a:br>
              <a:rPr lang="en-US" dirty="0"/>
            </a:br>
            <a:r>
              <a:rPr lang="en-US" i="1" dirty="0"/>
              <a:t>Rest from grazing after fire could promote weeds</a:t>
            </a:r>
          </a:p>
          <a:p>
            <a:pPr lvl="1" eaLnBrk="1" hangingPunct="1">
              <a:spcBef>
                <a:spcPct val="0"/>
              </a:spcBef>
              <a:buFont typeface="Wingdings" pitchFamily="2" charset="2"/>
              <a:buNone/>
            </a:pPr>
            <a:endParaRPr lang="en-US" dirty="0"/>
          </a:p>
          <a:p>
            <a:pPr eaLnBrk="1" hangingPunct="1"/>
            <a:endParaRPr lang="en-US" dirty="0"/>
          </a:p>
          <a:p>
            <a:pPr eaLnBrk="1" hangingPunct="1"/>
            <a:r>
              <a:rPr lang="en-US" dirty="0"/>
              <a:t>Hardship on land managers &amp; livestock owners</a:t>
            </a:r>
          </a:p>
          <a:p>
            <a:pPr eaLnBrk="1" hangingPunct="1"/>
            <a:r>
              <a:rPr lang="en-US" dirty="0"/>
              <a:t>May create fuel loads for subsequent fires</a:t>
            </a:r>
          </a:p>
          <a:p>
            <a:pPr eaLnBrk="1" hangingPunct="1"/>
            <a:endParaRPr lang="en-US" dirty="0"/>
          </a:p>
        </p:txBody>
      </p:sp>
      <p:sp>
        <p:nvSpPr>
          <p:cNvPr id="45064" name="TextBox 7"/>
          <p:cNvSpPr txBox="1">
            <a:spLocks noChangeArrowheads="1"/>
          </p:cNvSpPr>
          <p:nvPr/>
        </p:nvSpPr>
        <p:spPr bwMode="auto">
          <a:xfrm>
            <a:off x="1097280" y="4191252"/>
            <a:ext cx="3308534" cy="584775"/>
          </a:xfrm>
          <a:prstGeom prst="rect">
            <a:avLst/>
          </a:prstGeom>
          <a:noFill/>
          <a:ln w="9525">
            <a:noFill/>
            <a:miter lim="800000"/>
            <a:headEnd/>
            <a:tailEnd/>
          </a:ln>
        </p:spPr>
        <p:txBody>
          <a:bodyPr wrap="none">
            <a:spAutoFit/>
          </a:bodyPr>
          <a:lstStyle/>
          <a:p>
            <a:r>
              <a:rPr lang="en-US" sz="3200" i="1" dirty="0">
                <a:solidFill>
                  <a:srgbClr val="C00000"/>
                </a:solidFill>
              </a:rPr>
              <a:t>But, don’t Forget…</a:t>
            </a:r>
          </a:p>
        </p:txBody>
      </p:sp>
      <p:sp>
        <p:nvSpPr>
          <p:cNvPr id="3" name="Title 2">
            <a:extLst>
              <a:ext uri="{FF2B5EF4-FFF2-40B4-BE49-F238E27FC236}">
                <a16:creationId xmlns:a16="http://schemas.microsoft.com/office/drawing/2014/main" id="{6527E4B4-8F7F-4CB8-98FF-2610D7E70E84}"/>
              </a:ext>
            </a:extLst>
          </p:cNvPr>
          <p:cNvSpPr>
            <a:spLocks noGrp="1"/>
          </p:cNvSpPr>
          <p:nvPr>
            <p:ph type="title"/>
          </p:nvPr>
        </p:nvSpPr>
        <p:spPr/>
        <p:txBody>
          <a:bodyPr/>
          <a:lstStyle/>
          <a:p>
            <a:r>
              <a:rPr lang="en-US" dirty="0"/>
              <a:t>Grazing After Fire</a:t>
            </a:r>
          </a:p>
        </p:txBody>
      </p:sp>
      <p:grpSp>
        <p:nvGrpSpPr>
          <p:cNvPr id="2" name="Group 1">
            <a:extLst>
              <a:ext uri="{FF2B5EF4-FFF2-40B4-BE49-F238E27FC236}">
                <a16:creationId xmlns:a16="http://schemas.microsoft.com/office/drawing/2014/main" id="{66BF97AD-F68F-4966-9DF5-14EEBA381C38}"/>
              </a:ext>
            </a:extLst>
          </p:cNvPr>
          <p:cNvGrpSpPr/>
          <p:nvPr/>
        </p:nvGrpSpPr>
        <p:grpSpPr>
          <a:xfrm>
            <a:off x="8307556" y="4168382"/>
            <a:ext cx="3606665" cy="1215291"/>
            <a:chOff x="8307556" y="4168382"/>
            <a:chExt cx="3606665" cy="1215291"/>
          </a:xfrm>
        </p:grpSpPr>
        <p:pic>
          <p:nvPicPr>
            <p:cNvPr id="45063" name="Picture 5" descr="FIRE4"/>
            <p:cNvPicPr>
              <a:picLocks noChangeAspect="1" noChangeArrowheads="1"/>
            </p:cNvPicPr>
            <p:nvPr/>
          </p:nvPicPr>
          <p:blipFill>
            <a:blip r:embed="rId3" cstate="print">
              <a:lum bright="12000"/>
            </a:blip>
            <a:srcRect/>
            <a:stretch>
              <a:fillRect/>
            </a:stretch>
          </p:blipFill>
          <p:spPr bwMode="auto">
            <a:xfrm>
              <a:off x="8307556" y="4168382"/>
              <a:ext cx="3594034" cy="1215291"/>
            </a:xfrm>
            <a:prstGeom prst="rect">
              <a:avLst/>
            </a:prstGeom>
            <a:noFill/>
            <a:ln w="9525">
              <a:noFill/>
              <a:miter lim="800000"/>
              <a:headEnd/>
              <a:tailEnd/>
            </a:ln>
          </p:spPr>
        </p:pic>
        <p:sp>
          <p:nvSpPr>
            <p:cNvPr id="7" name="TextBox 6">
              <a:extLst>
                <a:ext uri="{FF2B5EF4-FFF2-40B4-BE49-F238E27FC236}">
                  <a16:creationId xmlns:a16="http://schemas.microsoft.com/office/drawing/2014/main" id="{E9C8574A-A583-4901-9C7B-62E7F1A0CFF6}"/>
                </a:ext>
              </a:extLst>
            </p:cNvPr>
            <p:cNvSpPr txBox="1"/>
            <p:nvPr/>
          </p:nvSpPr>
          <p:spPr>
            <a:xfrm>
              <a:off x="11155680" y="5183618"/>
              <a:ext cx="758541" cy="200055"/>
            </a:xfrm>
            <a:prstGeom prst="rect">
              <a:avLst/>
            </a:prstGeom>
            <a:noFill/>
          </p:spPr>
          <p:txBody>
            <a:bodyPr wrap="none" rtlCol="0">
              <a:spAutoFit/>
            </a:bodyPr>
            <a:lstStyle/>
            <a:p>
              <a:r>
                <a:rPr lang="en-US" sz="700" dirty="0">
                  <a:solidFill>
                    <a:schemeClr val="bg1"/>
                  </a:solidFill>
                </a:rPr>
                <a:t>K. Launchbaugh</a:t>
              </a:r>
            </a:p>
          </p:txBody>
        </p:sp>
      </p:grpSp>
      <p:grpSp>
        <p:nvGrpSpPr>
          <p:cNvPr id="4" name="Group 3">
            <a:extLst>
              <a:ext uri="{FF2B5EF4-FFF2-40B4-BE49-F238E27FC236}">
                <a16:creationId xmlns:a16="http://schemas.microsoft.com/office/drawing/2014/main" id="{E8AAFB88-70B0-4DB1-A311-C35DC4719284}"/>
              </a:ext>
            </a:extLst>
          </p:cNvPr>
          <p:cNvGrpSpPr/>
          <p:nvPr/>
        </p:nvGrpSpPr>
        <p:grpSpPr>
          <a:xfrm>
            <a:off x="8330575" y="2598000"/>
            <a:ext cx="3583646" cy="1251453"/>
            <a:chOff x="8330575" y="2598000"/>
            <a:chExt cx="3583646" cy="1251453"/>
          </a:xfrm>
        </p:grpSpPr>
        <p:pic>
          <p:nvPicPr>
            <p:cNvPr id="45060" name="Picture 6" descr="Sagebrush fire5"/>
            <p:cNvPicPr>
              <a:picLocks noChangeAspect="1" noChangeArrowheads="1"/>
            </p:cNvPicPr>
            <p:nvPr/>
          </p:nvPicPr>
          <p:blipFill>
            <a:blip r:embed="rId4" cstate="print"/>
            <a:srcRect/>
            <a:stretch>
              <a:fillRect/>
            </a:stretch>
          </p:blipFill>
          <p:spPr bwMode="auto">
            <a:xfrm>
              <a:off x="8330575" y="2598000"/>
              <a:ext cx="3571871" cy="1251453"/>
            </a:xfrm>
            <a:prstGeom prst="rect">
              <a:avLst/>
            </a:prstGeom>
            <a:noFill/>
            <a:ln w="9525">
              <a:noFill/>
              <a:miter lim="800000"/>
              <a:headEnd/>
              <a:tailEnd/>
            </a:ln>
          </p:spPr>
        </p:pic>
        <p:sp>
          <p:nvSpPr>
            <p:cNvPr id="9" name="TextBox 8">
              <a:extLst>
                <a:ext uri="{FF2B5EF4-FFF2-40B4-BE49-F238E27FC236}">
                  <a16:creationId xmlns:a16="http://schemas.microsoft.com/office/drawing/2014/main" id="{A147D086-4365-406F-A56A-181FB3169E0A}"/>
                </a:ext>
              </a:extLst>
            </p:cNvPr>
            <p:cNvSpPr txBox="1"/>
            <p:nvPr/>
          </p:nvSpPr>
          <p:spPr>
            <a:xfrm>
              <a:off x="11364070" y="3649398"/>
              <a:ext cx="550151" cy="200055"/>
            </a:xfrm>
            <a:prstGeom prst="rect">
              <a:avLst/>
            </a:prstGeom>
            <a:noFill/>
          </p:spPr>
          <p:txBody>
            <a:bodyPr wrap="none" rtlCol="0">
              <a:spAutoFit/>
            </a:bodyPr>
            <a:lstStyle/>
            <a:p>
              <a:r>
                <a:rPr lang="en-US" sz="700" dirty="0">
                  <a:solidFill>
                    <a:schemeClr val="bg1"/>
                  </a:solidFill>
                </a:rPr>
                <a:t>S. Bunting</a:t>
              </a:r>
            </a:p>
          </p:txBody>
        </p:sp>
      </p:grpSp>
    </p:spTree>
    <p:extLst>
      <p:ext uri="{BB962C8B-B14F-4D97-AF65-F5344CB8AC3E}">
        <p14:creationId xmlns:p14="http://schemas.microsoft.com/office/powerpoint/2010/main" val="3714906232"/>
      </p:ext>
    </p:extLst>
  </p:cSld>
  <p:clrMapOvr>
    <a:masterClrMapping/>
  </p:clrMapOvr>
  <mc:AlternateContent xmlns:mc="http://schemas.openxmlformats.org/markup-compatibility/2006" xmlns:p14="http://schemas.microsoft.com/office/powerpoint/2010/main">
    <mc:Choice Requires="p14">
      <p:transition spd="slow" p14:dur="2000" advTm="63394"/>
    </mc:Choice>
    <mc:Fallback xmlns="">
      <p:transition spd="slow" advTm="63394"/>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AC0F9D-6C6F-4227-A590-BE64D963142A}"/>
              </a:ext>
            </a:extLst>
          </p:cNvPr>
          <p:cNvSpPr>
            <a:spLocks noGrp="1"/>
          </p:cNvSpPr>
          <p:nvPr>
            <p:ph type="title"/>
          </p:nvPr>
        </p:nvSpPr>
        <p:spPr/>
        <p:txBody>
          <a:bodyPr/>
          <a:lstStyle/>
          <a:p>
            <a:r>
              <a:rPr lang="en-US" dirty="0"/>
              <a:t>Role of Grazing in Restoration?</a:t>
            </a:r>
          </a:p>
        </p:txBody>
      </p:sp>
      <p:sp>
        <p:nvSpPr>
          <p:cNvPr id="47107" name="Rectangle 3"/>
          <p:cNvSpPr>
            <a:spLocks noGrp="1" noChangeArrowheads="1"/>
          </p:cNvSpPr>
          <p:nvPr>
            <p:ph type="body" sz="half" idx="4294967295"/>
          </p:nvPr>
        </p:nvSpPr>
        <p:spPr>
          <a:xfrm>
            <a:off x="1952906" y="1905000"/>
            <a:ext cx="3759200" cy="4171950"/>
          </a:xfrm>
        </p:spPr>
        <p:txBody>
          <a:bodyPr/>
          <a:lstStyle/>
          <a:p>
            <a:pPr eaLnBrk="1" hangingPunct="1"/>
            <a:r>
              <a:rPr lang="en-US" sz="2800" dirty="0">
                <a:solidFill>
                  <a:schemeClr val="bg2">
                    <a:lumMod val="25000"/>
                  </a:schemeClr>
                </a:solidFill>
              </a:rPr>
              <a:t>Grazing Effects:</a:t>
            </a:r>
          </a:p>
          <a:p>
            <a:pPr lvl="1" eaLnBrk="1" hangingPunct="1"/>
            <a:r>
              <a:rPr lang="en-US" sz="2400" dirty="0" err="1">
                <a:solidFill>
                  <a:schemeClr val="bg2">
                    <a:lumMod val="25000"/>
                  </a:schemeClr>
                </a:solidFill>
              </a:rPr>
              <a:t>Herbivory</a:t>
            </a:r>
            <a:endParaRPr lang="en-US" sz="2400" dirty="0">
              <a:solidFill>
                <a:schemeClr val="bg2">
                  <a:lumMod val="25000"/>
                </a:schemeClr>
              </a:solidFill>
            </a:endParaRPr>
          </a:p>
          <a:p>
            <a:pPr lvl="1" eaLnBrk="1" hangingPunct="1"/>
            <a:r>
              <a:rPr lang="en-US" sz="2400" dirty="0">
                <a:solidFill>
                  <a:schemeClr val="bg2">
                    <a:lumMod val="25000"/>
                  </a:schemeClr>
                </a:solidFill>
              </a:rPr>
              <a:t>Physical Impact</a:t>
            </a:r>
          </a:p>
          <a:p>
            <a:pPr lvl="1" eaLnBrk="1" hangingPunct="1"/>
            <a:r>
              <a:rPr lang="en-US" sz="2400" dirty="0">
                <a:solidFill>
                  <a:schemeClr val="bg2">
                    <a:lumMod val="25000"/>
                  </a:schemeClr>
                </a:solidFill>
              </a:rPr>
              <a:t>Deposition</a:t>
            </a:r>
          </a:p>
          <a:p>
            <a:pPr lvl="1" eaLnBrk="1" hangingPunct="1"/>
            <a:r>
              <a:rPr lang="en-US" sz="2400" dirty="0">
                <a:solidFill>
                  <a:schemeClr val="bg2">
                    <a:lumMod val="25000"/>
                  </a:schemeClr>
                </a:solidFill>
              </a:rPr>
              <a:t>Transport</a:t>
            </a:r>
          </a:p>
          <a:p>
            <a:pPr eaLnBrk="1" hangingPunct="1">
              <a:buFont typeface="Wingdings" pitchFamily="2" charset="2"/>
              <a:buNone/>
            </a:pPr>
            <a:endParaRPr lang="en-US" dirty="0"/>
          </a:p>
          <a:p>
            <a:pPr lvl="1" eaLnBrk="1" hangingPunct="1"/>
            <a:endParaRPr lang="en-US" dirty="0"/>
          </a:p>
        </p:txBody>
      </p:sp>
      <p:sp>
        <p:nvSpPr>
          <p:cNvPr id="47108" name="Content Placeholder 4"/>
          <p:cNvSpPr>
            <a:spLocks noGrp="1"/>
          </p:cNvSpPr>
          <p:nvPr>
            <p:ph sz="half" idx="4294967295"/>
          </p:nvPr>
        </p:nvSpPr>
        <p:spPr>
          <a:xfrm>
            <a:off x="6462534" y="1877028"/>
            <a:ext cx="5168900" cy="4171950"/>
          </a:xfrm>
        </p:spPr>
        <p:txBody>
          <a:bodyPr/>
          <a:lstStyle/>
          <a:p>
            <a:r>
              <a:rPr lang="en-US" sz="2800" dirty="0">
                <a:solidFill>
                  <a:schemeClr val="accent2"/>
                </a:solidFill>
              </a:rPr>
              <a:t>Potential Livestock Tools:</a:t>
            </a:r>
          </a:p>
          <a:p>
            <a:pPr lvl="1"/>
            <a:r>
              <a:rPr lang="en-US" sz="2400" dirty="0">
                <a:solidFill>
                  <a:schemeClr val="accent2"/>
                </a:solidFill>
              </a:rPr>
              <a:t>Reduced Weed Competition</a:t>
            </a:r>
          </a:p>
          <a:p>
            <a:pPr lvl="1"/>
            <a:r>
              <a:rPr lang="en-US" sz="2400" dirty="0">
                <a:solidFill>
                  <a:schemeClr val="accent2"/>
                </a:solidFill>
              </a:rPr>
              <a:t>Seedbed Preparation</a:t>
            </a:r>
          </a:p>
          <a:p>
            <a:pPr lvl="1"/>
            <a:r>
              <a:rPr lang="en-US" sz="2400" dirty="0">
                <a:solidFill>
                  <a:schemeClr val="accent2"/>
                </a:solidFill>
              </a:rPr>
              <a:t>Seed Dispersal</a:t>
            </a:r>
          </a:p>
          <a:p>
            <a:pPr lvl="1"/>
            <a:r>
              <a:rPr lang="en-US" sz="2400" dirty="0">
                <a:solidFill>
                  <a:schemeClr val="accent2"/>
                </a:solidFill>
              </a:rPr>
              <a:t>Nutrient Distribution</a:t>
            </a:r>
          </a:p>
          <a:p>
            <a:pPr lvl="1">
              <a:buFont typeface="Wingdings" pitchFamily="2" charset="2"/>
              <a:buNone/>
            </a:pPr>
            <a:endParaRPr lang="en-US" dirty="0"/>
          </a:p>
          <a:p>
            <a:pPr lvl="1"/>
            <a:endParaRPr lang="en-US" dirty="0"/>
          </a:p>
          <a:p>
            <a:pPr lvl="1"/>
            <a:endParaRPr lang="en-US" dirty="0"/>
          </a:p>
        </p:txBody>
      </p:sp>
      <p:pic>
        <p:nvPicPr>
          <p:cNvPr id="47109" name="Picture 5" descr="FIRE4.TIF"/>
          <p:cNvPicPr>
            <a:picLocks noChangeAspect="1"/>
          </p:cNvPicPr>
          <p:nvPr/>
        </p:nvPicPr>
        <p:blipFill>
          <a:blip r:embed="rId4" cstate="print"/>
          <a:srcRect/>
          <a:stretch>
            <a:fillRect/>
          </a:stretch>
        </p:blipFill>
        <p:spPr bwMode="auto">
          <a:xfrm>
            <a:off x="2209800" y="4220178"/>
            <a:ext cx="8191500" cy="1828800"/>
          </a:xfrm>
          <a:prstGeom prst="rect">
            <a:avLst/>
          </a:prstGeom>
          <a:noFill/>
          <a:ln w="9525">
            <a:noFill/>
            <a:miter lim="800000"/>
            <a:headEnd/>
            <a:tailEnd/>
          </a:ln>
        </p:spPr>
      </p:pic>
      <p:sp>
        <p:nvSpPr>
          <p:cNvPr id="6" name="TextBox 5">
            <a:extLst>
              <a:ext uri="{FF2B5EF4-FFF2-40B4-BE49-F238E27FC236}">
                <a16:creationId xmlns:a16="http://schemas.microsoft.com/office/drawing/2014/main" id="{F7DD063A-6B19-4BEF-B2B9-BB70BB69869D}"/>
              </a:ext>
            </a:extLst>
          </p:cNvPr>
          <p:cNvSpPr txBox="1"/>
          <p:nvPr/>
        </p:nvSpPr>
        <p:spPr>
          <a:xfrm>
            <a:off x="9616020" y="5831990"/>
            <a:ext cx="758541" cy="200055"/>
          </a:xfrm>
          <a:prstGeom prst="rect">
            <a:avLst/>
          </a:prstGeom>
          <a:noFill/>
        </p:spPr>
        <p:txBody>
          <a:bodyPr wrap="none" rtlCol="0">
            <a:spAutoFit/>
          </a:bodyPr>
          <a:lstStyle/>
          <a:p>
            <a:r>
              <a:rPr lang="en-US" sz="700" dirty="0">
                <a:solidFill>
                  <a:schemeClr val="bg1"/>
                </a:solidFill>
              </a:rPr>
              <a:t>K. Launchbaugh</a:t>
            </a:r>
          </a:p>
        </p:txBody>
      </p:sp>
    </p:spTree>
    <p:custDataLst>
      <p:tags r:id="rId1"/>
    </p:custDataLst>
    <p:extLst>
      <p:ext uri="{BB962C8B-B14F-4D97-AF65-F5344CB8AC3E}">
        <p14:creationId xmlns:p14="http://schemas.microsoft.com/office/powerpoint/2010/main" val="2629909283"/>
      </p:ext>
    </p:extLst>
  </p:cSld>
  <p:clrMapOvr>
    <a:masterClrMapping/>
  </p:clrMapOvr>
  <mc:AlternateContent xmlns:mc="http://schemas.openxmlformats.org/markup-compatibility/2006" xmlns:p14="http://schemas.microsoft.com/office/powerpoint/2010/main">
    <mc:Choice Requires="p14">
      <p:transition spd="slow" p14:dur="2000" advTm="112486"/>
    </mc:Choice>
    <mc:Fallback xmlns="">
      <p:transition spd="slow" advTm="11248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animEffect transition="in" filter="fade">
                                      <p:cBhvr>
                                        <p:cTn id="7" dur="500"/>
                                        <p:tgtEl>
                                          <p:spTgt spid="4710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7107">
                                            <p:txEl>
                                              <p:pRg st="2" end="2"/>
                                            </p:txEl>
                                          </p:spTgt>
                                        </p:tgtEl>
                                        <p:attrNameLst>
                                          <p:attrName>style.visibility</p:attrName>
                                        </p:attrNameLst>
                                      </p:cBhvr>
                                      <p:to>
                                        <p:strVal val="visible"/>
                                      </p:to>
                                    </p:set>
                                    <p:animEffect transition="in" filter="fade">
                                      <p:cBhvr>
                                        <p:cTn id="10" dur="500"/>
                                        <p:tgtEl>
                                          <p:spTgt spid="4710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7107">
                                            <p:txEl>
                                              <p:pRg st="3" end="3"/>
                                            </p:txEl>
                                          </p:spTgt>
                                        </p:tgtEl>
                                        <p:attrNameLst>
                                          <p:attrName>style.visibility</p:attrName>
                                        </p:attrNameLst>
                                      </p:cBhvr>
                                      <p:to>
                                        <p:strVal val="visible"/>
                                      </p:to>
                                    </p:set>
                                    <p:animEffect transition="in" filter="fade">
                                      <p:cBhvr>
                                        <p:cTn id="13" dur="500"/>
                                        <p:tgtEl>
                                          <p:spTgt spid="4710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7107">
                                            <p:txEl>
                                              <p:pRg st="4" end="4"/>
                                            </p:txEl>
                                          </p:spTgt>
                                        </p:tgtEl>
                                        <p:attrNameLst>
                                          <p:attrName>style.visibility</p:attrName>
                                        </p:attrNameLst>
                                      </p:cBhvr>
                                      <p:to>
                                        <p:strVal val="visible"/>
                                      </p:to>
                                    </p:set>
                                    <p:animEffect transition="in" filter="fade">
                                      <p:cBhvr>
                                        <p:cTn id="16" dur="500"/>
                                        <p:tgtEl>
                                          <p:spTgt spid="4710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7108">
                                            <p:txEl>
                                              <p:pRg st="1" end="1"/>
                                            </p:txEl>
                                          </p:spTgt>
                                        </p:tgtEl>
                                        <p:attrNameLst>
                                          <p:attrName>style.visibility</p:attrName>
                                        </p:attrNameLst>
                                      </p:cBhvr>
                                      <p:to>
                                        <p:strVal val="visible"/>
                                      </p:to>
                                    </p:set>
                                    <p:animEffect transition="in" filter="fade">
                                      <p:cBhvr>
                                        <p:cTn id="21" dur="500"/>
                                        <p:tgtEl>
                                          <p:spTgt spid="47108">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7108">
                                            <p:txEl>
                                              <p:pRg st="2" end="2"/>
                                            </p:txEl>
                                          </p:spTgt>
                                        </p:tgtEl>
                                        <p:attrNameLst>
                                          <p:attrName>style.visibility</p:attrName>
                                        </p:attrNameLst>
                                      </p:cBhvr>
                                      <p:to>
                                        <p:strVal val="visible"/>
                                      </p:to>
                                    </p:set>
                                    <p:animEffect transition="in" filter="fade">
                                      <p:cBhvr>
                                        <p:cTn id="24" dur="500"/>
                                        <p:tgtEl>
                                          <p:spTgt spid="47108">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7108">
                                            <p:txEl>
                                              <p:pRg st="3" end="3"/>
                                            </p:txEl>
                                          </p:spTgt>
                                        </p:tgtEl>
                                        <p:attrNameLst>
                                          <p:attrName>style.visibility</p:attrName>
                                        </p:attrNameLst>
                                      </p:cBhvr>
                                      <p:to>
                                        <p:strVal val="visible"/>
                                      </p:to>
                                    </p:set>
                                    <p:animEffect transition="in" filter="fade">
                                      <p:cBhvr>
                                        <p:cTn id="27" dur="500"/>
                                        <p:tgtEl>
                                          <p:spTgt spid="47108">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7108">
                                            <p:txEl>
                                              <p:pRg st="4" end="4"/>
                                            </p:txEl>
                                          </p:spTgt>
                                        </p:tgtEl>
                                        <p:attrNameLst>
                                          <p:attrName>style.visibility</p:attrName>
                                        </p:attrNameLst>
                                      </p:cBhvr>
                                      <p:to>
                                        <p:strVal val="visible"/>
                                      </p:to>
                                    </p:set>
                                    <p:animEffect transition="in" filter="fade">
                                      <p:cBhvr>
                                        <p:cTn id="30" dur="500"/>
                                        <p:tgtEl>
                                          <p:spTgt spid="471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a:xfrm>
            <a:off x="914400" y="940014"/>
            <a:ext cx="9601200" cy="1385887"/>
          </a:xfrm>
        </p:spPr>
        <p:txBody>
          <a:bodyPr>
            <a:normAutofit/>
          </a:bodyPr>
          <a:lstStyle/>
          <a:p>
            <a:pPr eaLnBrk="1" hangingPunct="1"/>
            <a:r>
              <a:rPr lang="en-US" sz="4400" b="1" dirty="0"/>
              <a:t>Grazing After Fire - </a:t>
            </a:r>
            <a:r>
              <a:rPr lang="en-US" sz="4400" dirty="0"/>
              <a:t>How long to wait?</a:t>
            </a:r>
            <a:br>
              <a:rPr lang="en-US" sz="4000" dirty="0"/>
            </a:br>
            <a:endParaRPr lang="en-US" dirty="0"/>
          </a:p>
        </p:txBody>
      </p:sp>
      <p:pic>
        <p:nvPicPr>
          <p:cNvPr id="48134" name="Picture 6" descr="Sagebrush fire5.tif"/>
          <p:cNvPicPr>
            <a:picLocks noChangeAspect="1"/>
          </p:cNvPicPr>
          <p:nvPr/>
        </p:nvPicPr>
        <p:blipFill>
          <a:blip r:embed="rId4" cstate="print"/>
          <a:srcRect/>
          <a:stretch>
            <a:fillRect/>
          </a:stretch>
        </p:blipFill>
        <p:spPr bwMode="auto">
          <a:xfrm>
            <a:off x="2842256" y="3724983"/>
            <a:ext cx="3213100" cy="2143125"/>
          </a:xfrm>
          <a:prstGeom prst="rect">
            <a:avLst/>
          </a:prstGeom>
          <a:noFill/>
          <a:ln w="9525">
            <a:noFill/>
            <a:miter lim="800000"/>
            <a:headEnd/>
            <a:tailEnd/>
          </a:ln>
        </p:spPr>
      </p:pic>
      <p:sp>
        <p:nvSpPr>
          <p:cNvPr id="7" name="TextBox 6"/>
          <p:cNvSpPr txBox="1"/>
          <p:nvPr/>
        </p:nvSpPr>
        <p:spPr>
          <a:xfrm>
            <a:off x="4790995" y="1785173"/>
            <a:ext cx="2610010" cy="707886"/>
          </a:xfrm>
          <a:prstGeom prst="rect">
            <a:avLst/>
          </a:prstGeom>
          <a:noFill/>
        </p:spPr>
        <p:txBody>
          <a:bodyPr wrap="none" rtlCol="0">
            <a:spAutoFit/>
          </a:bodyPr>
          <a:lstStyle/>
          <a:p>
            <a:r>
              <a:rPr lang="en-US" sz="4000" i="1" dirty="0"/>
              <a:t>It depends..</a:t>
            </a:r>
          </a:p>
        </p:txBody>
      </p:sp>
      <p:grpSp>
        <p:nvGrpSpPr>
          <p:cNvPr id="13" name="Group 12"/>
          <p:cNvGrpSpPr/>
          <p:nvPr/>
        </p:nvGrpSpPr>
        <p:grpSpPr>
          <a:xfrm>
            <a:off x="8686800" y="2866780"/>
            <a:ext cx="2863791" cy="1630050"/>
            <a:chOff x="5467408" y="3542242"/>
            <a:chExt cx="2863791" cy="1630050"/>
          </a:xfrm>
        </p:grpSpPr>
        <p:pic>
          <p:nvPicPr>
            <p:cNvPr id="8" name="Picture 7" descr="Cows-CW.JPG"/>
            <p:cNvPicPr>
              <a:picLocks noChangeAspect="1"/>
            </p:cNvPicPr>
            <p:nvPr/>
          </p:nvPicPr>
          <p:blipFill>
            <a:blip r:embed="rId5" cstate="print"/>
            <a:srcRect l="29028" t="31111" r="30556" b="38519"/>
            <a:stretch>
              <a:fillRect/>
            </a:stretch>
          </p:blipFill>
          <p:spPr>
            <a:xfrm>
              <a:off x="5467408" y="3542242"/>
              <a:ext cx="2863791" cy="1613958"/>
            </a:xfrm>
            <a:prstGeom prst="rect">
              <a:avLst/>
            </a:prstGeom>
          </p:spPr>
        </p:pic>
        <p:sp>
          <p:nvSpPr>
            <p:cNvPr id="11" name="TextBox 10"/>
            <p:cNvSpPr txBox="1"/>
            <p:nvPr/>
          </p:nvSpPr>
          <p:spPr>
            <a:xfrm>
              <a:off x="7213600" y="4941460"/>
              <a:ext cx="1112547" cy="230832"/>
            </a:xfrm>
            <a:prstGeom prst="rect">
              <a:avLst/>
            </a:prstGeom>
            <a:noFill/>
          </p:spPr>
          <p:txBody>
            <a:bodyPr wrap="square" rtlCol="0">
              <a:spAutoFit/>
            </a:bodyPr>
            <a:lstStyle/>
            <a:p>
              <a:r>
                <a:rPr lang="en-US" sz="900" dirty="0">
                  <a:solidFill>
                    <a:schemeClr val="bg1"/>
                  </a:solidFill>
                </a:rPr>
                <a:t>Connor  White</a:t>
              </a:r>
            </a:p>
          </p:txBody>
        </p:sp>
      </p:grpSp>
      <p:grpSp>
        <p:nvGrpSpPr>
          <p:cNvPr id="12" name="Group 11"/>
          <p:cNvGrpSpPr/>
          <p:nvPr/>
        </p:nvGrpSpPr>
        <p:grpSpPr>
          <a:xfrm>
            <a:off x="7682344" y="4622785"/>
            <a:ext cx="2460301" cy="1298793"/>
            <a:chOff x="3762698" y="4584699"/>
            <a:chExt cx="2460301" cy="1298793"/>
          </a:xfrm>
        </p:grpSpPr>
        <p:pic>
          <p:nvPicPr>
            <p:cNvPr id="9" name="Picture 6" descr="sheep-grazing3"/>
            <p:cNvPicPr>
              <a:picLocks noChangeAspect="1" noChangeArrowheads="1"/>
            </p:cNvPicPr>
            <p:nvPr/>
          </p:nvPicPr>
          <p:blipFill>
            <a:blip r:embed="rId6" cstate="print">
              <a:lum bright="6000"/>
            </a:blip>
            <a:srcRect/>
            <a:stretch>
              <a:fillRect/>
            </a:stretch>
          </p:blipFill>
          <p:spPr bwMode="auto">
            <a:xfrm>
              <a:off x="3762698" y="4584699"/>
              <a:ext cx="2460301" cy="1274763"/>
            </a:xfrm>
            <a:prstGeom prst="rect">
              <a:avLst/>
            </a:prstGeom>
            <a:noFill/>
            <a:ln w="9525">
              <a:noFill/>
              <a:miter lim="800000"/>
              <a:headEnd/>
              <a:tailEnd/>
            </a:ln>
          </p:spPr>
        </p:pic>
        <p:sp>
          <p:nvSpPr>
            <p:cNvPr id="10" name="TextBox 9"/>
            <p:cNvSpPr txBox="1"/>
            <p:nvPr/>
          </p:nvSpPr>
          <p:spPr>
            <a:xfrm>
              <a:off x="5207000" y="5652660"/>
              <a:ext cx="992083" cy="230832"/>
            </a:xfrm>
            <a:prstGeom prst="rect">
              <a:avLst/>
            </a:prstGeom>
            <a:noFill/>
          </p:spPr>
          <p:txBody>
            <a:bodyPr wrap="square" rtlCol="0">
              <a:spAutoFit/>
            </a:bodyPr>
            <a:lstStyle/>
            <a:p>
              <a:r>
                <a:rPr lang="en-US" sz="900" dirty="0">
                  <a:solidFill>
                    <a:schemeClr val="bg1"/>
                  </a:solidFill>
                </a:rPr>
                <a:t>Lovina Roselle</a:t>
              </a:r>
            </a:p>
          </p:txBody>
        </p:sp>
      </p:grpSp>
      <p:sp>
        <p:nvSpPr>
          <p:cNvPr id="2" name="TextBox 1">
            <a:extLst>
              <a:ext uri="{FF2B5EF4-FFF2-40B4-BE49-F238E27FC236}">
                <a16:creationId xmlns:a16="http://schemas.microsoft.com/office/drawing/2014/main" id="{69C67ABD-6E7C-40E6-90C3-ED7E28010B68}"/>
              </a:ext>
            </a:extLst>
          </p:cNvPr>
          <p:cNvSpPr txBox="1"/>
          <p:nvPr/>
        </p:nvSpPr>
        <p:spPr>
          <a:xfrm>
            <a:off x="5250546" y="2406794"/>
            <a:ext cx="5195781" cy="2215991"/>
          </a:xfrm>
          <a:prstGeom prst="rect">
            <a:avLst/>
          </a:prstGeom>
          <a:solidFill>
            <a:schemeClr val="lt1">
              <a:alpha val="50000"/>
            </a:schemeClr>
          </a:solidFill>
        </p:spPr>
        <p:style>
          <a:lnRef idx="2">
            <a:schemeClr val="accent2"/>
          </a:lnRef>
          <a:fillRef idx="1">
            <a:schemeClr val="lt1"/>
          </a:fillRef>
          <a:effectRef idx="0">
            <a:schemeClr val="accent2"/>
          </a:effectRef>
          <a:fontRef idx="minor">
            <a:schemeClr val="dk1"/>
          </a:fontRef>
        </p:style>
        <p:txBody>
          <a:bodyPr wrap="none" rtlCol="0">
            <a:spAutoFit/>
          </a:bodyPr>
          <a:lstStyle/>
          <a:p>
            <a:pPr marL="285750" indent="-285750">
              <a:buClr>
                <a:schemeClr val="accent2"/>
              </a:buClr>
              <a:buFont typeface="Arial" panose="020B0604020202020204" pitchFamily="34" charset="0"/>
              <a:buChar char="•"/>
            </a:pPr>
            <a:r>
              <a:rPr lang="en-US" sz="4000" dirty="0"/>
              <a:t>Community before fire</a:t>
            </a:r>
          </a:p>
          <a:p>
            <a:pPr marL="285750" indent="-285750">
              <a:buClr>
                <a:schemeClr val="accent2"/>
              </a:buClr>
              <a:buFont typeface="Arial" panose="020B0604020202020204" pitchFamily="34" charset="0"/>
              <a:buChar char="•"/>
            </a:pPr>
            <a:r>
              <a:rPr lang="en-US" sz="4000" dirty="0"/>
              <a:t>Fire intensity</a:t>
            </a:r>
          </a:p>
          <a:p>
            <a:pPr marL="285750" indent="-285750">
              <a:buClr>
                <a:schemeClr val="accent2"/>
              </a:buClr>
              <a:buFont typeface="Arial" panose="020B0604020202020204" pitchFamily="34" charset="0"/>
              <a:buChar char="•"/>
            </a:pPr>
            <a:r>
              <a:rPr lang="en-US" sz="4000"/>
              <a:t>Weather after </a:t>
            </a:r>
            <a:r>
              <a:rPr lang="en-US" sz="4000" dirty="0"/>
              <a:t>f</a:t>
            </a:r>
            <a:r>
              <a:rPr lang="en-US" sz="4000"/>
              <a:t>ire</a:t>
            </a:r>
            <a:endParaRPr lang="en-US" sz="4000" dirty="0"/>
          </a:p>
          <a:p>
            <a:pPr marL="285750" indent="-285750">
              <a:buFont typeface="Arial" panose="020B0604020202020204" pitchFamily="34" charset="0"/>
              <a:buChar char="•"/>
            </a:pPr>
            <a:endParaRPr lang="en-US" dirty="0"/>
          </a:p>
        </p:txBody>
      </p:sp>
      <p:grpSp>
        <p:nvGrpSpPr>
          <p:cNvPr id="4" name="Group 3">
            <a:extLst>
              <a:ext uri="{FF2B5EF4-FFF2-40B4-BE49-F238E27FC236}">
                <a16:creationId xmlns:a16="http://schemas.microsoft.com/office/drawing/2014/main" id="{C86D690D-8346-4283-BCDE-450E9F38838A}"/>
              </a:ext>
            </a:extLst>
          </p:cNvPr>
          <p:cNvGrpSpPr/>
          <p:nvPr/>
        </p:nvGrpSpPr>
        <p:grpSpPr>
          <a:xfrm>
            <a:off x="1605950" y="2034031"/>
            <a:ext cx="3009900" cy="1890712"/>
            <a:chOff x="1605950" y="2034031"/>
            <a:chExt cx="3009900" cy="1890712"/>
          </a:xfrm>
        </p:grpSpPr>
        <p:pic>
          <p:nvPicPr>
            <p:cNvPr id="48131" name="Picture 5" descr="Sagebrush-Steppe-Hankins.jpg"/>
            <p:cNvPicPr>
              <a:picLocks noChangeAspect="1"/>
            </p:cNvPicPr>
            <p:nvPr/>
          </p:nvPicPr>
          <p:blipFill>
            <a:blip r:embed="rId7" cstate="print"/>
            <a:srcRect/>
            <a:stretch>
              <a:fillRect/>
            </a:stretch>
          </p:blipFill>
          <p:spPr bwMode="auto">
            <a:xfrm>
              <a:off x="1605950" y="2034031"/>
              <a:ext cx="3009900" cy="1890712"/>
            </a:xfrm>
            <a:prstGeom prst="rect">
              <a:avLst/>
            </a:prstGeom>
            <a:noFill/>
            <a:ln w="9525">
              <a:noFill/>
              <a:miter lim="800000"/>
              <a:headEnd/>
              <a:tailEnd/>
            </a:ln>
          </p:spPr>
        </p:pic>
        <p:sp>
          <p:nvSpPr>
            <p:cNvPr id="3" name="TextBox 2">
              <a:extLst>
                <a:ext uri="{FF2B5EF4-FFF2-40B4-BE49-F238E27FC236}">
                  <a16:creationId xmlns:a16="http://schemas.microsoft.com/office/drawing/2014/main" id="{7AFB9CAD-082E-474E-8E68-BBAE2C2A6CFC}"/>
                </a:ext>
              </a:extLst>
            </p:cNvPr>
            <p:cNvSpPr txBox="1"/>
            <p:nvPr/>
          </p:nvSpPr>
          <p:spPr>
            <a:xfrm>
              <a:off x="1605950" y="3709878"/>
              <a:ext cx="784189" cy="200055"/>
            </a:xfrm>
            <a:prstGeom prst="rect">
              <a:avLst/>
            </a:prstGeom>
            <a:noFill/>
          </p:spPr>
          <p:txBody>
            <a:bodyPr wrap="none" rtlCol="0">
              <a:spAutoFit/>
            </a:bodyPr>
            <a:lstStyle/>
            <a:p>
              <a:r>
                <a:rPr lang="en-US" sz="700" dirty="0">
                  <a:solidFill>
                    <a:schemeClr val="bg1"/>
                  </a:solidFill>
                </a:rPr>
                <a:t>J. Hankins-Smith</a:t>
              </a:r>
            </a:p>
          </p:txBody>
        </p:sp>
      </p:grpSp>
      <p:sp>
        <p:nvSpPr>
          <p:cNvPr id="15" name="TextBox 14">
            <a:extLst>
              <a:ext uri="{FF2B5EF4-FFF2-40B4-BE49-F238E27FC236}">
                <a16:creationId xmlns:a16="http://schemas.microsoft.com/office/drawing/2014/main" id="{F63EF832-C490-44E9-B1B9-F0E430202B42}"/>
              </a:ext>
            </a:extLst>
          </p:cNvPr>
          <p:cNvSpPr txBox="1"/>
          <p:nvPr/>
        </p:nvSpPr>
        <p:spPr>
          <a:xfrm>
            <a:off x="5492505" y="5651120"/>
            <a:ext cx="550151" cy="200055"/>
          </a:xfrm>
          <a:prstGeom prst="rect">
            <a:avLst/>
          </a:prstGeom>
          <a:noFill/>
        </p:spPr>
        <p:txBody>
          <a:bodyPr wrap="none" rtlCol="0">
            <a:spAutoFit/>
          </a:bodyPr>
          <a:lstStyle/>
          <a:p>
            <a:r>
              <a:rPr lang="en-US" sz="700" dirty="0">
                <a:solidFill>
                  <a:schemeClr val="bg1"/>
                </a:solidFill>
              </a:rPr>
              <a:t>S. Bunting</a:t>
            </a:r>
          </a:p>
        </p:txBody>
      </p:sp>
    </p:spTree>
    <p:custDataLst>
      <p:tags r:id="rId1"/>
    </p:custDataLst>
    <p:extLst>
      <p:ext uri="{BB962C8B-B14F-4D97-AF65-F5344CB8AC3E}">
        <p14:creationId xmlns:p14="http://schemas.microsoft.com/office/powerpoint/2010/main" val="1769416431"/>
      </p:ext>
    </p:extLst>
  </p:cSld>
  <p:clrMapOvr>
    <a:masterClrMapping/>
  </p:clrMapOvr>
  <mc:AlternateContent xmlns:mc="http://schemas.openxmlformats.org/markup-compatibility/2006" xmlns:p14="http://schemas.microsoft.com/office/powerpoint/2010/main">
    <mc:Choice Requires="p14">
      <p:transition spd="slow" p14:dur="2000" advTm="19867"/>
    </mc:Choice>
    <mc:Fallback xmlns="">
      <p:transition spd="slow" advTm="198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1052366" cy="3566160"/>
          </a:xfrm>
        </p:spPr>
        <p:txBody>
          <a:bodyPr>
            <a:normAutofit/>
          </a:bodyPr>
          <a:lstStyle/>
          <a:p>
            <a:r>
              <a:rPr lang="en-US" sz="6600" dirty="0"/>
              <a:t>Grazing &amp; Recovery after Fire</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467600" y="5237207"/>
            <a:ext cx="4682046" cy="1080472"/>
          </a:xfrm>
          <a:prstGeom prst="rect">
            <a:avLst/>
          </a:prstGeom>
        </p:spPr>
      </p:pic>
      <p:grpSp>
        <p:nvGrpSpPr>
          <p:cNvPr id="15" name="Group 14">
            <a:extLst>
              <a:ext uri="{FF2B5EF4-FFF2-40B4-BE49-F238E27FC236}">
                <a16:creationId xmlns:a16="http://schemas.microsoft.com/office/drawing/2014/main" id="{DBB8ADB0-BD51-45C8-B229-A30FF7E8C90C}"/>
              </a:ext>
            </a:extLst>
          </p:cNvPr>
          <p:cNvGrpSpPr/>
          <p:nvPr/>
        </p:nvGrpSpPr>
        <p:grpSpPr>
          <a:xfrm>
            <a:off x="1702465" y="904514"/>
            <a:ext cx="4637282" cy="2182367"/>
            <a:chOff x="6279599" y="894900"/>
            <a:chExt cx="3517382" cy="1676399"/>
          </a:xfrm>
        </p:grpSpPr>
        <p:pic>
          <p:nvPicPr>
            <p:cNvPr id="23" name="Picture 5" descr="Sagebrush fire5.tif">
              <a:extLst>
                <a:ext uri="{FF2B5EF4-FFF2-40B4-BE49-F238E27FC236}">
                  <a16:creationId xmlns:a16="http://schemas.microsoft.com/office/drawing/2014/main" id="{1904A53E-45D4-4043-88BE-07AB1D565297}"/>
                </a:ext>
              </a:extLst>
            </p:cNvPr>
            <p:cNvPicPr>
              <a:picLocks noChangeAspect="1"/>
            </p:cNvPicPr>
            <p:nvPr/>
          </p:nvPicPr>
          <p:blipFill>
            <a:blip r:embed="rId4" cstate="print"/>
            <a:srcRect l="12611" t="22740" r="17873" b="27605"/>
            <a:stretch>
              <a:fillRect/>
            </a:stretch>
          </p:blipFill>
          <p:spPr bwMode="auto">
            <a:xfrm>
              <a:off x="6279599" y="894900"/>
              <a:ext cx="3517382" cy="1676399"/>
            </a:xfrm>
            <a:prstGeom prst="rect">
              <a:avLst/>
            </a:prstGeom>
            <a:noFill/>
            <a:ln w="38100">
              <a:noFill/>
              <a:miter lim="800000"/>
              <a:headEnd/>
              <a:tailEnd/>
            </a:ln>
          </p:spPr>
        </p:pic>
        <p:sp>
          <p:nvSpPr>
            <p:cNvPr id="24" name="TextBox 23">
              <a:extLst>
                <a:ext uri="{FF2B5EF4-FFF2-40B4-BE49-F238E27FC236}">
                  <a16:creationId xmlns:a16="http://schemas.microsoft.com/office/drawing/2014/main" id="{A4B3775C-5CE5-4238-A905-5DA8B06A33F5}"/>
                </a:ext>
              </a:extLst>
            </p:cNvPr>
            <p:cNvSpPr txBox="1"/>
            <p:nvPr/>
          </p:nvSpPr>
          <p:spPr>
            <a:xfrm>
              <a:off x="9281987" y="2368583"/>
              <a:ext cx="498753" cy="177315"/>
            </a:xfrm>
            <a:prstGeom prst="rect">
              <a:avLst/>
            </a:prstGeom>
            <a:noFill/>
          </p:spPr>
          <p:txBody>
            <a:bodyPr wrap="none" rtlCol="0">
              <a:spAutoFit/>
            </a:bodyPr>
            <a:lstStyle/>
            <a:p>
              <a:pPr algn="r"/>
              <a:r>
                <a:rPr lang="en-US" sz="900" dirty="0">
                  <a:solidFill>
                    <a:schemeClr val="bg1"/>
                  </a:solidFill>
                </a:rPr>
                <a:t>S. Bunting</a:t>
              </a:r>
            </a:p>
          </p:txBody>
        </p:sp>
      </p:grpSp>
      <p:pic>
        <p:nvPicPr>
          <p:cNvPr id="26" name="Picture 5" descr="FIRE4.TIF">
            <a:extLst>
              <a:ext uri="{FF2B5EF4-FFF2-40B4-BE49-F238E27FC236}">
                <a16:creationId xmlns:a16="http://schemas.microsoft.com/office/drawing/2014/main" id="{C80E0972-5D3F-43AA-B59A-E80E2F6064C4}"/>
              </a:ext>
            </a:extLst>
          </p:cNvPr>
          <p:cNvPicPr>
            <a:picLocks noChangeAspect="1"/>
          </p:cNvPicPr>
          <p:nvPr/>
        </p:nvPicPr>
        <p:blipFill rotWithShape="1">
          <a:blip r:embed="rId5" cstate="print"/>
          <a:srcRect l="12818"/>
          <a:stretch/>
        </p:blipFill>
        <p:spPr bwMode="auto">
          <a:xfrm>
            <a:off x="6629400" y="914400"/>
            <a:ext cx="5257062" cy="2149300"/>
          </a:xfrm>
          <a:prstGeom prst="rect">
            <a:avLst/>
          </a:prstGeom>
          <a:noFill/>
          <a:ln w="9525">
            <a:noFill/>
            <a:miter lim="800000"/>
            <a:headEnd/>
            <a:tailEnd/>
          </a:ln>
        </p:spPr>
      </p:pic>
      <p:sp>
        <p:nvSpPr>
          <p:cNvPr id="27" name="TextBox 26">
            <a:extLst>
              <a:ext uri="{FF2B5EF4-FFF2-40B4-BE49-F238E27FC236}">
                <a16:creationId xmlns:a16="http://schemas.microsoft.com/office/drawing/2014/main" id="{1B3849ED-1F5B-4AC0-832D-5D599403683B}"/>
              </a:ext>
            </a:extLst>
          </p:cNvPr>
          <p:cNvSpPr txBox="1"/>
          <p:nvPr/>
        </p:nvSpPr>
        <p:spPr>
          <a:xfrm>
            <a:off x="10962811" y="2761236"/>
            <a:ext cx="923651" cy="230832"/>
          </a:xfrm>
          <a:prstGeom prst="rect">
            <a:avLst/>
          </a:prstGeom>
          <a:noFill/>
        </p:spPr>
        <p:txBody>
          <a:bodyPr wrap="none" rtlCol="0">
            <a:spAutoFit/>
          </a:bodyPr>
          <a:lstStyle/>
          <a:p>
            <a:r>
              <a:rPr lang="en-US" sz="900" dirty="0">
                <a:solidFill>
                  <a:schemeClr val="bg1"/>
                </a:solidFill>
              </a:rPr>
              <a:t>K. Launchbaugh</a:t>
            </a:r>
          </a:p>
        </p:txBody>
      </p:sp>
    </p:spTree>
    <p:extLst>
      <p:ext uri="{BB962C8B-B14F-4D97-AF65-F5344CB8AC3E}">
        <p14:creationId xmlns:p14="http://schemas.microsoft.com/office/powerpoint/2010/main" val="326044311"/>
      </p:ext>
    </p:extLst>
  </p:cSld>
  <p:clrMapOvr>
    <a:masterClrMapping/>
  </p:clrMapOvr>
  <p:transition advTm="7145"/>
  <p:extLst mod="1"/>
</p:sld>
</file>

<file path=ppt/tags/tag1.xml><?xml version="1.0" encoding="utf-8"?>
<p:tagLst xmlns:a="http://schemas.openxmlformats.org/drawingml/2006/main" xmlns:r="http://schemas.openxmlformats.org/officeDocument/2006/relationships" xmlns:p="http://schemas.openxmlformats.org/presentationml/2006/main">
  <p:tag name="TIMING" val="|23"/>
</p:tagLst>
</file>

<file path=ppt/tags/tag2.xml><?xml version="1.0" encoding="utf-8"?>
<p:tagLst xmlns:a="http://schemas.openxmlformats.org/drawingml/2006/main" xmlns:r="http://schemas.openxmlformats.org/officeDocument/2006/relationships" xmlns:p="http://schemas.openxmlformats.org/presentationml/2006/main">
  <p:tag name="TIMING" val="|15.3"/>
</p:tagLst>
</file>

<file path=ppt/tags/tag3.xml><?xml version="1.0" encoding="utf-8"?>
<p:tagLst xmlns:a="http://schemas.openxmlformats.org/drawingml/2006/main" xmlns:r="http://schemas.openxmlformats.org/officeDocument/2006/relationships" xmlns:p="http://schemas.openxmlformats.org/presentationml/2006/main">
  <p:tag name="TIMING" val="|13.4|34"/>
</p:tagLst>
</file>

<file path=ppt/tags/tag4.xml><?xml version="1.0" encoding="utf-8"?>
<p:tagLst xmlns:a="http://schemas.openxmlformats.org/drawingml/2006/main" xmlns:r="http://schemas.openxmlformats.org/officeDocument/2006/relationships" xmlns:p="http://schemas.openxmlformats.org/presentationml/2006/main">
  <p:tag name="TIMING" val="|4.1|1.4"/>
</p:tagLst>
</file>

<file path=ppt/theme/theme1.xml><?xml version="1.0" encoding="utf-8"?>
<a:theme xmlns:a="http://schemas.openxmlformats.org/drawingml/2006/main" name="Retrospect">
  <a:themeElements>
    <a:clrScheme name="Custom 4">
      <a:dk1>
        <a:sysClr val="windowText" lastClr="000000"/>
      </a:dk1>
      <a:lt1>
        <a:srgbClr val="FFFFFF"/>
      </a:lt1>
      <a:dk2>
        <a:srgbClr val="455F51"/>
      </a:dk2>
      <a:lt2>
        <a:srgbClr val="E2DFCC"/>
      </a:lt2>
      <a:accent1>
        <a:srgbClr val="7F7F7F"/>
      </a:accent1>
      <a:accent2>
        <a:srgbClr val="56731D"/>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3074</TotalTime>
  <Words>1659</Words>
  <Application>Microsoft Office PowerPoint</Application>
  <PresentationFormat>Widescreen</PresentationFormat>
  <Paragraphs>246</Paragraphs>
  <Slides>27</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Calibri</vt:lpstr>
      <vt:lpstr>Calibri Light</vt:lpstr>
      <vt:lpstr>Constantia</vt:lpstr>
      <vt:lpstr>Courier New</vt:lpstr>
      <vt:lpstr>Tahoma</vt:lpstr>
      <vt:lpstr>Times New Roman</vt:lpstr>
      <vt:lpstr>Wingdings</vt:lpstr>
      <vt:lpstr>Wingdings 2</vt:lpstr>
      <vt:lpstr>Retrospect</vt:lpstr>
      <vt:lpstr>Grazing &amp; Recovery after Fire</vt:lpstr>
      <vt:lpstr>Grazing Management Before and Fire </vt:lpstr>
      <vt:lpstr>Grazing Before Fire Affects</vt:lpstr>
      <vt:lpstr>Methods: Davies et al. (2009)</vt:lpstr>
      <vt:lpstr>Before Fire Differences in Biomass and Litter</vt:lpstr>
      <vt:lpstr>After Fire Plant Community Response</vt:lpstr>
      <vt:lpstr>PowerPoint Presentation</vt:lpstr>
      <vt:lpstr>Results</vt:lpstr>
      <vt:lpstr>Historic Interactions</vt:lpstr>
      <vt:lpstr>Where animals graze after fire?</vt:lpstr>
      <vt:lpstr>Where animals graze after fire?</vt:lpstr>
      <vt:lpstr>Where animals graze after fire?</vt:lpstr>
      <vt:lpstr>Forage Response After Fire</vt:lpstr>
      <vt:lpstr>Forage Response After Fire</vt:lpstr>
      <vt:lpstr>Forage Response After Fire</vt:lpstr>
      <vt:lpstr>Grazing After Fire</vt:lpstr>
      <vt:lpstr>Grazing After Fire Study</vt:lpstr>
      <vt:lpstr>Fire – July 31, 2000</vt:lpstr>
      <vt:lpstr>Grazing After Fire Study</vt:lpstr>
      <vt:lpstr>Grazing Treatments</vt:lpstr>
      <vt:lpstr>Annual Grasses</vt:lpstr>
      <vt:lpstr>Forbs</vt:lpstr>
      <vt:lpstr>Grasses</vt:lpstr>
      <vt:lpstr>Grazing After Fire</vt:lpstr>
      <vt:lpstr>Role of Grazing in Restoration?</vt:lpstr>
      <vt:lpstr>Grazing After Fire - How long to wait? </vt:lpstr>
      <vt:lpstr>Grazing &amp; Recovery after Fire</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Launchbaugh, Karen (klaunchb@uidaho.edu)</cp:lastModifiedBy>
  <cp:revision>217</cp:revision>
  <dcterms:created xsi:type="dcterms:W3CDTF">2007-07-05T17:17:36Z</dcterms:created>
  <dcterms:modified xsi:type="dcterms:W3CDTF">2019-03-16T19:25:35Z</dcterms:modified>
</cp:coreProperties>
</file>