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notesMasterIdLst>
    <p:notesMasterId r:id="rId18"/>
  </p:notesMasterIdLst>
  <p:handoutMasterIdLst>
    <p:handoutMasterId r:id="rId19"/>
  </p:handoutMasterIdLst>
  <p:sldIdLst>
    <p:sldId id="303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820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4" autoAdjust="0"/>
    <p:restoredTop sz="93611" autoAdjust="0"/>
  </p:normalViewPr>
  <p:slideViewPr>
    <p:cSldViewPr>
      <p:cViewPr>
        <p:scale>
          <a:sx n="33" d="100"/>
          <a:sy n="33" d="100"/>
        </p:scale>
        <p:origin x="1704" y="74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3-02-18T21:04:47.223"/>
    </inkml:context>
    <inkml:brush xml:id="br0">
      <inkml:brushProperty name="width" value="0.07938" units="cm"/>
      <inkml:brushProperty name="height" value="0.07938" units="cm"/>
      <inkml:brushProperty name="color" value="#C0504D"/>
      <inkml:brushProperty name="fitToCurve" value="1"/>
    </inkml:brush>
  </inkml:definitions>
  <inkml:trace contextRef="#ctx0" brushRef="#br0">0 4957 1,'0'0'5,"23"-5"0,-6 2-1,-17 3 0,29-6 0,-12 1 0,1 2-1,2-2 0,-1 0-1,1 0 0,-2 2 0,2-2 0,1 2 1,-1-2-1,-2 2 0,1-2 1,-2 2 0,-2-2-1,2 0 1,-1 3-1,1-2 0,-2 2 0,0-3 0,-15 5-1,24-5 1,-9 4-1,-15 1 0,22-7 0,-22 7 0,23-5 0,-23 5 0,29-6 0,-29 6 0,30-5 0,-15 3-1,2-1 1,-2 2 0,5-1 0,-1 0 0,3 1 1,0-3-1,-1 3 0,5-2 0,-1-1 0,-2 3 0,4-3 0,2 3 0,-2-2 0,1 1 0,1 0 0,-4 1-1,5 1 1,-1-2-1,-1 1 1,-1-1 0,2 2 0,-4 0-1,2-2 1,-2 1 0,2 1 0,-2-4-1,1 3 1,-5-1 0,3 1 0,-4-1-1,4 0 1,-4-1 0,-3 2 0,1-1-1,1 0 1,-1-1 0,0 1 0,3-1 0,-3 2 0,1-3 0,-1 3-1,1-2 1,4-1 0,-6 1-1,6 0 1,-4 0 0,3-2 0,-2 2 0,5-1 0,0-1-1,-3 1 1,5-1 0,-3 0-1,1 2 0,0-2 1,2 2-1,-2-2 0,4 1 0,-2 1 1,-2 0-1,5 1 0,0-1 0,1 2 0,0-1 0,0-1 1,-1 1-1,0-1 0,0 1 1,-1-1-1,0 1 1,3-1 0,-4 0-1,4 3 1,-3-3 0,3 3 0,-4-4-1,1 4 1,4-3-1,-6 3 1,-2-3-1,1 1 0,0-1 0,1 2 1,0-1-1,-2 0 0,-1 1 0,1 1 0,-1-2 0,3 2 0,-4 0 0,-1 0 0,1 2 0,1-2 0,-2 0 0,1 0 1,3 0-1,-3 0 0,6 0 0,-2 0 0,-2 0 0,5 0 0,-1 0 0,1 0 0,0 1 0,-3-2 0,0 1 0,0 0 1,0-2-1,0 2 0,3-2 0,-2 1 0,-1-1 0,2 1 0,-4-1 1,4-1-1,-1 0 0,-1-1 0,-3-1 0,1 2 0,2 0 0,1-2 0,2 2 0,1-2 0,-1 2 0,0 0 0,2-1 0,2 1 0,-1-2 0,1 2 0,1 0 0,-1 0 0,1-2 0,2 1 1,0 1-1,0-3 0,2 3 0,-4-4 0,4 1 0,-1 1 0,-1-2 0,2 1 0,1-2 0,-3 3 1,-2-3-1,2 1 0,-5-1 0,4 2 1,-4-2-1,-4 1 0,6 1 0,-6-1 1,1-1-1,-1 3 0,1-1 0,0 1 0,-2-1 0,-2 1 0,-2-2 0,4 2 1,-5 1-1,3-3 0,-1 2 0,-2 0 0,-1 1 0,1-1 0,0 0 0,-2 2 0,2-2 0,-3 2 0,2-1 0,0 1 1,-1 0-1,2 1 0,-4-3 0,4 2 0,0-2 0,1 1 0,-3 0 1,4-2-1,0 1 0,1 0 0,2-1 0,-4 1 1,-1-2-1,2 2 0,-3-1 1,5 1-1,-3-1 0,1 1 1,-3-2-1,5 3 0,-3-3 0,4 2 1,-3-1-1,-1-1 0,1 1 0,-1-4 0,4 4 0,-2-4 1,1 2-1,2-2 0,-1 2 0,2-3 1,-1 3-1,2-2 0,-4 4 0,2-3 0,2-3 0,-3 3 2,4-2-2,-3 1 1,2-1-1,1 3 1,1-3-1,-1 1 1,-2 2-1,3 0 0,-2-2 0,4 2 0,-2-2 0,0 1 0,-2-1 0,0 0 0,4 1 0,-2-1 0,0-1 0,-2 1 0,0-1 0,2-1 0,-3 3 0,1-3 0,0 1 0,-1 0 0,1-1 1,0 1-1,2-2 0,0 2 0,-2-1 0,2 0 0,-2 0 0,2-1 0,-3 2 0,0 0 0,-1 1 0,1-3 0,3 2 0,-2-2 0,2 0 0,0 0 0,-2 0 0,4 2 0,-3-4 0,3 4 0,-2-4 0,2 4 0,-4-4 0,0 6 0,2-3 0,-2 1 1,-1 0-1,-1 1 0,-2 0 0,-1-1 0,-2 1 0,-1 1 0,0-3 0,-2 1 0,0 0 0,1 1 0,0-1 0,0-1 0,-1 3 1,0-3-1,2 1 0,-2 1 0,2-1 0,0 1 0,-4-1 0,6 0 0,-4-1 0,3 3 0,-3-3 0,1 1 0,-1-2 0,3 0 0,1 0 0,-2 2 0,3-2 0,-3 0 0,5 0 0,-2-1 0,2 1 0,1-3 0,-6 3 0,3-2-1,-1 1 1,-1-1 0,-1-1-1,0 1 2,0 1-2,-2 1 2,7-3-2,-7 1 2,2 1-2,2-1 2,-1 0-1,-3 1 0,2-1 0,-2 1 0,-1-2 0,1-1 0,-3 1 0,3-1 0,-2-3 0,1 1 0,-1-1 0,1-2 0,-2 2 0,3-2 0,-2 1 0,-1-2 0,3 0 0,-1 2 0,1-1 0,2 2-1,-2-2 2,0 2-2,2 1 2,-2 3-2,-3-2 1,5 0 0,-4 0 0,-1 1 0,3 1 0,0-1 0,-1 0 0,1 0 0,0 1 0,-1 2 0,1-2 0,-2 3 0,1 0 0,-2 0 0,-1 0 0,3 0 0,-2 0 0,-2 0 0,2 0 0,-2 2 0,0-4 1,2-1-1,-1 2 0,-2-3 0,3 3 0,-1-4 0,1-1 0,2-1 1,1 1-1,0 1 1,2-1-1,-2 1 1,0-2-2,2 3 2,-5-1-2,3 3 2,-1-1-3,-3 2 2,0-1-1,-1 1 1,-15 14 0,28-26 0,-13 13 0,-15 13 0,24-21 0,-24 21 0,20-21 0,-20 21 0,22-21 0,-22 21 0,20-21 0,-20 21 0,20-26 0,-5 11 0,4-2 0,-2-1 0,3-2 0,3-2 0,1-1 0,4 0-1,3-1 1,-1 0 0,-2 0 1,6-2-2,1 0 1,1 2 0,2-2 0,-1 0 0,2 2 0,1 1 0,-1-1 0,0 3 0,-4 2 0,0-1 0,-1 2 0,1 1 0,-1 0 0,-4 3 0,-2-2 0,3 1 0,-4 2 0,-1 0 0,0 0 0,-4 2 1,-4 0-1,1-2 0,-1 2 0,-1 1 0,-2-2 0,-2-2 0,-13 14 0,27-24 0,-27 24 0,25-25-1,-25 25 1,22-27 1,-10 12-1,-12 15 0,22-22 0,-22 22 1,20-21-1,-20 21 1,19-15-1,-19 15 0,15-13 0,-15 13-1,15-13 1,-15 13 0,17-13 0,-17 13 0,18-17 0,-18 17 0,22-18 0,-22 18-1,22-20 1,-22 20 0,22-19 0,-22 19 0,21-21 0,-21 21 0,29-23 0,-29 23 0,27-24 0,-12 11 0,0 0 0,4 0 0,-3 0 0,0 2 0,2-2 0,-1 2 0,1 0 0,-1-2 0,3 0 0,-1 1 0,1 0 0,-3 0 0,-2 1 0,5-2 0,-3 2 0,1-1 0,-1 3 0,-2-3 0,0 3 0,2-3 0,2 1 0,-2 1 0,1-1 0,-1 1-1,0 1 1,-1-1 0,0 0 1,0-1-2,1 1 1,0 0 0,0-1 0,1 0 0,-1 0 0,3-1 0,-3 3 0,2-1 0,-4 0 0,3 0 0,-1 1 0,3-1 0,-1 0 0,1 1 0,5-1 0,-3 0 0,3 1 0,0 0 0,-1 1 0,3-1 0,-4 1 0,2 0-1,-3-1 1,2 1 0,-1 0 0,1-1 0,1 0 0,-1 1 0,-1 0 0,1 0 0,2 0 0,1 0 0,2 0 0,-6 2 0,4 1 0,-3-2-1,-4 2 1,2 1 0,-4 0 0,3-2 0,-3 3 0,-3-4 0,2 4 0,-2-4 0,4 6 0,-4-6 0,0 4 0,-15 3 0,27-3 0,-12 0 0,-15 3 0,28-4 0,-13 3 0,1-1 0,0 1 0,0-1 0,-1 0 0,0 2 0,0-1 0,-15 1 0,27-2 0,-12 0 0,-15 2 0,28-1-1,-9 1 1,-1 0 0,6 0 0,-4 0 0,4 0 0,-2 0 0,4 1 0,1-1 0,0 0 0,-3 0 0,-2 0 0,3 0 0,-3 2 0,3 0-1,-2-1 1,-2 1 0,0 0 0,1-1 0,-2 2 0,1 2 0,-3-1 0,4 0 0,-5 0 0,-1 0 0,3-2 0,-2 5 0,0-4 0,-2-2 0,1 3-1,0-1 1,0 0 0,1 0 0,-17-3 0,29 10 0,-29-10 0,28 8 0,-28-8 0,27 10 0,-27-10 0,22 9-1,-22-9 1,22 9 0,-22-9 0,22 9 0,-22-9 0,20 12 0,-20-12 0,22 11 0,-22-11 0,25 13 0,-25-13 0,27 13 0,-27-13 0,27 14 0,-27-14 0,25 15 0,-25-15 0,25 16 0,-25-16 0,27 18 0,-27-18 0,25 18 0,-25-18 0,29 16 0,-29-16 0,25 16 0,-25-16 0,22 14 0,-22-14 0,22 15 0,-22-15 0,20 13 0,-20-13 0,17 14 0,-17-14 0,25 15 0,-25-15 0,23 15 0,-23-15 0,26 17 0,-26-17 0,25 15 1,-25-15-2,22 14 1,-22-14 0,20 15 0,-20-15 0,17 13 1,-17-13-2,16 16 1,-16-16 0,0 0 0,19 19 0,-19-19 0,13 15 0,-13-15 0,14 16 1,-14-16-1,17 18 0,-17-18 0,18 19 0,-18-19 0,19 21 0,-19-21 0,16 20 0,-16-20 0,16 21 0,-16-21 0,16 18 0,-16-18 0,14 16 0,-14-16 0,17 19 0,-17-19 0,15 18 0,-15-18 0,13 21 0,-13-21 0,15 19 0,-15-19 0,14 18 0,-14-18 0,12 19 0,-12-19 0,15 18 0,-15-18 0,11 20 0,-11-20 0,12 19 0,-12-19 0,14 19 0,-14-19 0,10 18 0,-10-18 0,11 20 0,-11-20 0,11 22 0,-11-22-1,10 26 1,-10-26 0,10 24 0,-10-24-1,10 25 1,-7-11 0,-3-14 0,12 24 0,-12-24 0,10 25 0,-10-25 0,10 24 1,-10-24-1,8 26 0,-8-26 0,9 26 0,-9-26 0,10 27 0,-10-27 0,7 28 0,-7-28 0,6 27 0,-4-12 0,1 1 0,-1 0 0,1 0 0,-3 2 0,2 1 0,0 2 0,0 0 1,-2 3-1,3 1 0,-3-3 0,3 4 0,1-3 0,1 1 1,-2-1-1,2-1 0,2-1 0,-2 0 0,0 2 0,0-4 0,0 2 0,-2-1 1,1-2-1,1 1 0,-4-3 0,1 0 0,1 0 0,1-1 0,-3 0 0,3-1 0,-4-14 0,3 26 0,-3-26 0,2 24 0,-2-24 0,2 23 0,-2-23 0,3 22 1,-3-22 0,3 25-1,-3-25 2,5 24-2,-5-24 1,7 26-1,-7-26 1,5 27-1,-2-12 0,1-1 0,-3 4-1,3-2 0,-2 4 1,1-2 0,-1 1 0,1 0-1,-1 2 1,1 2-1,-1-5 1,-1 3 0,1-2 0,1 4 0,1-1 0,-1-1 0,0 0 0,-1 2 0,1 0 0,1-2 1,-2 1-2,1 1 2,-1-2-1,1 2 0,-1-1 0,3 1 0,0 4 0,1-1 1,-1 0-1,1-2 1,-1 2-1,0-2 0,0 1 0,0-3 1,0-4-1,0 0 0,-2-2 0,2 2 0,-5-18 0,9 27 0,-9-27 0,8 24 1,-8-24-1,5 23 0,-5-23 0,8 20 0,-8-20 0,7 21 0,-7-21 0,7 17 0,-7-17 0,8 18 0,-8-18 0,5 16 0,-5-16 0,9 18 0,-9-18 0,6 19 0,-6-19 0,9 26 1,-9-26-1,8 25 0,-4-11 0,-4-14 0,8 24 0,-8-24 1,8 23-1,-8-23 0,7 21 0,-7-21 0,9 23 0,-9-23 0,6 22 0,-6-22 0,10 21 0,-10-21 0,10 24 0,-10-24 0,12 26 0,-7-11 0,-5-15 0,9 24 0,-9-24 0,6 23 0,-6-23 0,9 22 0,-9-22 0,10 26 0,-10-26 0,10 28 0,-3-14 0,-1 1 0,1 1 0,0 0 1,0 0-1,-1 0 0,1 1 0,0 0 0,-2-2 0,1 3 0,-6-18 0,11 27 0,-11-27 0,11 26 0,-11-26 0,14 23 0,-14-23 0,10 21 0,-10-21-1,10 22 1,-10-22 1,7 25-1,-7-25 0,6 27 0,-6-27 0,9 29 0,-4-13 0,1 0 0,0 2 0,0-2 0,-2 1 1,4 0-1,-5 0 0,4-3 0,-7-14 0,9 28 0,-9-28 0,5 24 0,-5-24 0,6 27 0,-6-27 0,7 28 0,-7-28 0,8 27 1,-3-12-1,0-1 0,1 1 1,-6-15-1,11 27 1,-11-27-2,10 28 2,-10-28-2,12 22 2,-12-22-3,7 18 2,-7-18-1,0 0 1,8 21 0,-8-21 0,5 18 0,-5-18 0,5 19 0,-5-19 0,9 21 0,-9-21 0,5 18 0,-5-18 0,6 18 0,-6-18 0,11 18 0,-11-18 0,8 19 0,-8-19 1,12 24-1,-12-24 0,12 25 0,-12-25 0,13 21 0,-13-21 0,12 19 1,-12-19-1,11 15-1,-11-15 2,11 14-1,-11-14 0,8 16 0,-8-16 0,10 16 0,-10-16 0,10 17 0,-10-17 0,14 16 0,-14-16 1,15 16-1,-15-16 0,17 21 0,-17-21 0,20 23 0,-20-23 0,23 22 0,-23-22 0,25 26 0,-25-26 0,29 24 0,-29-24 0,25 20 0,-25-20 0,25 19 0,-25-19 2,21 20-2,-21-20 0,18 19 0,-18-19 0,17 16 0,-17-16 0,18 18 0,-18-18 0,22 19 0,-22-19 0,24 23 0,-24-23 0,28 24 0,-28-24 0,27 21 1,-27-21-1,22 18 0,-22-18 0,20 13 0,-20-13 0,15 13 0,-15-13 0,17 14 0,-17-14 0,24 20 0,-24-20 0,25 19 0,-25-19 0,23 16 0,-23-16 0,22 18 0,-22-18 0,19 13 0,-19-13 0,16 13 1,-16-13-1,17 13 0,-17-13-1,20 14 2,-20-14-1,21 15 0,-21-15 0,18 13 0,-18-13 0,17 11 0,-17-11 0,0 0 0,18 15 0,-18-15 0,0 0 1,21 13-1,-21-13 0,0 0 0,18 13 0,-18-13 0,15 6 0,-15-6 1,0 0-1,20 15-1,-20-15 1,17 11-1,-17-11 2,19 11-2,-19-11 1,16 10-1,-16-10 1,19 10 1,-19-10-1,17 11 0,-17-11 0,18 10 0,-18-10 0,17 11 0,-17-11 0,18 6 0,-18-6 0,17 9 0,-17-9 0,17 4 0,-17-4 0,15 5 0,-15-5 0,15 5 1,-15-5-1,0 0 0,21 7 0,-21-7 0,16 3 0,-16-3 0,20 1 0,-20-1 1,22 4-1,-22-4 0,22 1 0,-22-1 0,24 2 0,-24-2 0,23 0 0,-23 0 0,29-2 0,-11 2 0,2 0 0,1 0 0,-1-1 0,3 1 0,3 0 0,-1 0 0,-2-2 0,-1 2 0,-2-2 0,2 1 0,2-1 0,-6 1 1,1-1-1,-1 0 0,-1-1 0,1 1 0,-1 1 0,2-2-1,-4 1 1,2 0 0,-2-1 0,0 3 0,0-3 0,0 1 0,0 1 0,-15 1 0,25-2 0,-25 2 0,27-3 0,-27 3 0,24-3 0,-24 3 0,23-2 0,-23 2 0,31-3 0,-15-2 0,3 3 1,-1-1-1,1 3 0,1-5 0,0 4 0,-1-3 0,-3 4 0,3-1 0,-2 1 0,0-2 0,1 1 0,2 1 0,0 0 0,1-2 0,0 2 0,0-2 0,-1 2-1,0-1 1,0-1 0,0 2 0,2-2 0,0 1 0,0-1 0,0 1 0,1-1 0,1 2 0,-2-2 0,-4 1 0,0-1 0,-1 2 0,-2-2 0,1 1 0,-16 1 0,26-5 0,-26 5 0,27-3 1,-27 3-1,26-5 0,-26 5 0,21-3 1,-21 3-1,21-2 0,-21 2 0,20 0 0,-20 0 0,22-2 0,-22 2 0,28 0 0,-13 0 0,0 0-1,0 0 1,2 0 0,0 0 0,0 0 0,-2-1 0,0 1 0,-15 0 0,27-2 0,-27 2 1,22-1-1,-22 1 0,22-2 0,-22 2 0,22-2 0,-22 2 0,18-1 0,-3-1 0,-15 2 0,25-1 0,-25 1 0,29 0 0,-14 0 0,-15 0 0,25-2 0,-25 2 0,20 0 0,-20 0 0,17 0 0,-17 0 0,0 0 0,20-2 0,-20 2 0,19-3 0,-19 3 1,20-2-1,-20 2 0,25-3 0,-25 3 0,25-5 0,-25 5 0,29-4 0,-12 0 0,0 3 0,-1-3 0,1 1 0,2 0 0,1 1 0,-3-1 0,3 0-1,-2 0 1,6-1 0,-1 0 0,3 0-1,-3 1 1,-3-2 0,0 0 0,1 2 0,-3-2 0,-3 2 0,2-2 0,-2 0-1,0 1 1,2 0 0,0 1 0,0-2 0,3 2 0,-3 0 0,0-2 0,-1 2 0,4-2 0,2 2 0,0-4 0,0 2 0,2 0 0,1-1 0,0 0 0,-2-1 0,3 1 0,2-2 0,1 1 0,-2 1 0,-2-1 0,0 1 0,-1-1 1,1 2-1,-2-1 0,-1 1 0,-2 0-1,-1 0 1,1 0 0,0 1 0,0-1 0,1-2 0,-3 2 0,1-1 0,-3 1 0,1 0 0,0-1 0,0 1 0,-17 5 0,28-8 0,-28 8 0,20-7 0,-20 7 0,22-6 1,-22 6-1,19-6 0,-19 6-1,25-10 1,-10 3 0,2 1 0,1-2 0,3 0 0,-3 0 0,2-2 0,2 2 0,-5 0 0,-2 0 0,3 0 0,-2 0 1,-1 1-1,2-1 0,-2 0 0,1 0 0,1-2 0,0 2 0,-2-2 0,2-1 0,5-2 0,0-1 0,0 1 0,-1-2 0,1 2 0,-2-3 0,2 1 0,-2 1 0,-4 3 0,-1-1 0,5 1 0,-20 11 0,28-19 1,-12 10-1,-1 1 0,-15 8 1,27-13-1,-27 13 0,20-12 0,-20 12 0,23-15 0,-23 15 0,25-18 0,-25 18 0,27-19 0,-27 19 0,27-20 1,-27 20-1,20-16 0,-20 16 0,15-8 0,-15 8-1,0 0 1,0 0-1,0 0 0,16-14 0,-16 14-2,0 0-2,0 0-2,0 0-4,0 0-10,-24-8-15,-8-17-2,9 3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94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74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4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3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4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0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3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3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0713720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Grazing Methods &amp; Plans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1860D70-ABCB-48AD-B644-F56AF786CE66}"/>
              </a:ext>
            </a:extLst>
          </p:cNvPr>
          <p:cNvGrpSpPr/>
          <p:nvPr/>
        </p:nvGrpSpPr>
        <p:grpSpPr>
          <a:xfrm>
            <a:off x="7090316" y="830426"/>
            <a:ext cx="3488184" cy="2190750"/>
            <a:chOff x="7090316" y="830426"/>
            <a:chExt cx="3488184" cy="2190750"/>
          </a:xfrm>
        </p:grpSpPr>
        <p:pic>
          <p:nvPicPr>
            <p:cNvPr id="18" name="Picture 17" descr="Soulen_Sheep_GKL(6).JPG">
              <a:extLst>
                <a:ext uri="{FF2B5EF4-FFF2-40B4-BE49-F238E27FC236}">
                  <a16:creationId xmlns:a16="http://schemas.microsoft.com/office/drawing/2014/main" id="{19BF9200-FB41-4BD9-995C-6B7DC3CA1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90316" y="830426"/>
              <a:ext cx="3488184" cy="219075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47E2E5-8AF1-4535-AA56-50BA83667545}"/>
                </a:ext>
              </a:extLst>
            </p:cNvPr>
            <p:cNvSpPr txBox="1"/>
            <p:nvPr/>
          </p:nvSpPr>
          <p:spPr>
            <a:xfrm>
              <a:off x="7114978" y="279034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  <p:pic>
        <p:nvPicPr>
          <p:cNvPr id="11" name="Picture 10" descr="Cows_Waiting(Seth_McFarland).JPG">
            <a:extLst>
              <a:ext uri="{FF2B5EF4-FFF2-40B4-BE49-F238E27FC236}">
                <a16:creationId xmlns:a16="http://schemas.microsoft.com/office/drawing/2014/main" id="{1B845EC3-BA9A-4314-A86D-1E21C454E27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6818" t="2821" b="18182"/>
          <a:stretch>
            <a:fillRect/>
          </a:stretch>
        </p:blipFill>
        <p:spPr>
          <a:xfrm>
            <a:off x="3491517" y="830426"/>
            <a:ext cx="3445505" cy="21907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4B08F0-788D-43B1-875D-4EEA78530CA1}"/>
              </a:ext>
            </a:extLst>
          </p:cNvPr>
          <p:cNvSpPr txBox="1"/>
          <p:nvPr/>
        </p:nvSpPr>
        <p:spPr>
          <a:xfrm>
            <a:off x="6046837" y="2750175"/>
            <a:ext cx="857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S. McFarland</a:t>
            </a:r>
          </a:p>
        </p:txBody>
      </p: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9866BCE-9569-40DF-AD00-41B0ADC2DBEC}"/>
              </a:ext>
            </a:extLst>
          </p:cNvPr>
          <p:cNvSpPr/>
          <p:nvPr/>
        </p:nvSpPr>
        <p:spPr>
          <a:xfrm>
            <a:off x="838200" y="609600"/>
            <a:ext cx="10515600" cy="28193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2508250" y="685800"/>
            <a:ext cx="6642100" cy="738188"/>
            <a:chOff x="625" y="461"/>
            <a:chExt cx="4184" cy="465"/>
          </a:xfrm>
        </p:grpSpPr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625" y="461"/>
              <a:ext cx="818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339933"/>
                  </a:solidFill>
                  <a:latin typeface="Arial" charset="0"/>
                </a:rPr>
                <a:t>Natural &amp;</a:t>
              </a:r>
            </a:p>
            <a:p>
              <a:pPr algn="ctr"/>
              <a:r>
                <a:rPr lang="en-US" sz="1400" b="1" dirty="0">
                  <a:solidFill>
                    <a:srgbClr val="339933"/>
                  </a:solidFill>
                  <a:latin typeface="Arial" charset="0"/>
                </a:rPr>
                <a:t>Human</a:t>
              </a:r>
            </a:p>
            <a:p>
              <a:pPr algn="ctr"/>
              <a:r>
                <a:rPr lang="en-US" sz="1400" b="1" u="sng" dirty="0">
                  <a:solidFill>
                    <a:srgbClr val="339933"/>
                  </a:solidFill>
                  <a:latin typeface="Arial" charset="0"/>
                </a:rPr>
                <a:t>  Resources  </a:t>
              </a:r>
              <a:endParaRPr lang="en-US" sz="2000" b="1" u="sng" dirty="0">
                <a:latin typeface="Arial" charset="0"/>
              </a:endParaRPr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2349" y="461"/>
              <a:ext cx="8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</a:rPr>
                <a:t>Grazing</a:t>
              </a:r>
            </a:p>
            <a:p>
              <a:pPr algn="ctr"/>
              <a:r>
                <a:rPr lang="en-US" sz="14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</a:rPr>
                <a:t>Management</a:t>
              </a:r>
            </a:p>
            <a:p>
              <a:pPr algn="ctr"/>
              <a:r>
                <a:rPr lang="en-US" sz="1400" b="1" u="sng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</a:rPr>
                <a:t>  Decisions  </a:t>
              </a:r>
              <a:endParaRPr lang="en-US" sz="2000" b="1" dirty="0">
                <a:solidFill>
                  <a:schemeClr val="accent4">
                    <a:lumMod val="50000"/>
                  </a:schemeClr>
                </a:solidFill>
                <a:latin typeface="Arial" charset="0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4029" y="595"/>
              <a:ext cx="78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993300"/>
                  </a:solidFill>
                  <a:latin typeface="Arial" charset="0"/>
                </a:rPr>
                <a:t>Community</a:t>
              </a:r>
            </a:p>
            <a:p>
              <a:pPr algn="ctr"/>
              <a:r>
                <a:rPr lang="en-US" sz="1400" b="1" u="sng">
                  <a:solidFill>
                    <a:srgbClr val="993300"/>
                  </a:solidFill>
                  <a:latin typeface="Arial" charset="0"/>
                </a:rPr>
                <a:t>  Response  </a:t>
              </a:r>
              <a:endParaRPr lang="en-US" b="1">
                <a:latin typeface="Arial" charset="0"/>
              </a:endParaRPr>
            </a:p>
          </p:txBody>
        </p:sp>
      </p:grp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654301" y="1524001"/>
            <a:ext cx="1627369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Climate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Topography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Veg. Community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Wildlife</a:t>
            </a: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339933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Mgmt. Philosophy</a:t>
            </a:r>
          </a:p>
          <a:p>
            <a:r>
              <a:rPr lang="en-US" sz="1400" dirty="0">
                <a:solidFill>
                  <a:srgbClr val="339933"/>
                </a:solidFill>
                <a:latin typeface="Comic Sans MS" pitchFamily="66" charset="0"/>
              </a:rPr>
              <a:t>&amp; Goals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181600" y="1447800"/>
            <a:ext cx="21336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Livestock</a:t>
            </a:r>
            <a:b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Species</a:t>
            </a:r>
          </a:p>
          <a:p>
            <a:pPr>
              <a:buFontTx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cattle, sheep, goats or horses</a:t>
            </a: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Stocking Rate</a:t>
            </a:r>
          </a:p>
          <a:p>
            <a:pPr>
              <a:buFontTx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how many animals</a:t>
            </a: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1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Grazing Methods</a:t>
            </a:r>
          </a:p>
          <a:p>
            <a:pPr>
              <a:buFontTx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season of grazing</a:t>
            </a:r>
          </a:p>
          <a:p>
            <a:pPr>
              <a:buFontTx/>
              <a:buChar char="•"/>
            </a:pP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season of rest</a:t>
            </a:r>
          </a:p>
          <a:p>
            <a:pPr>
              <a:buFontTx/>
              <a:buChar char="•"/>
            </a:pP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duration of grazing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8077200" y="1851025"/>
            <a:ext cx="1447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993300"/>
                </a:solidFill>
                <a:latin typeface="Comic Sans MS" pitchFamily="66" charset="0"/>
              </a:rPr>
              <a:t>Vegetation Community</a:t>
            </a:r>
          </a:p>
          <a:p>
            <a:endParaRPr lang="en-US" sz="140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>
              <a:solidFill>
                <a:srgbClr val="993300"/>
              </a:solidFill>
              <a:latin typeface="Comic Sans MS" pitchFamily="66" charset="0"/>
            </a:endParaRPr>
          </a:p>
          <a:p>
            <a:r>
              <a:rPr lang="en-US" sz="1400">
                <a:solidFill>
                  <a:srgbClr val="993300"/>
                </a:solidFill>
                <a:latin typeface="Comic Sans MS" pitchFamily="66" charset="0"/>
              </a:rPr>
              <a:t>Livestock Production</a:t>
            </a:r>
          </a:p>
          <a:p>
            <a:endParaRPr lang="en-US" sz="140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>
              <a:solidFill>
                <a:srgbClr val="993300"/>
              </a:solidFill>
              <a:latin typeface="Comic Sans MS" pitchFamily="66" charset="0"/>
            </a:endParaRPr>
          </a:p>
          <a:p>
            <a:endParaRPr lang="en-US" sz="1400">
              <a:solidFill>
                <a:srgbClr val="993300"/>
              </a:solidFill>
              <a:latin typeface="Comic Sans MS" pitchFamily="66" charset="0"/>
            </a:endParaRPr>
          </a:p>
          <a:p>
            <a:r>
              <a:rPr lang="en-US" sz="1400">
                <a:solidFill>
                  <a:srgbClr val="993300"/>
                </a:solidFill>
                <a:latin typeface="Comic Sans MS" pitchFamily="66" charset="0"/>
              </a:rPr>
              <a:t>Wildlife Community</a:t>
            </a:r>
            <a:endParaRPr lang="en-US">
              <a:solidFill>
                <a:srgbClr val="993300"/>
              </a:solidFill>
              <a:latin typeface="Comic Sans MS" pitchFamily="66" charset="0"/>
            </a:endParaRPr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2362200" y="1676400"/>
            <a:ext cx="381000" cy="1600200"/>
            <a:chOff x="143" y="1056"/>
            <a:chExt cx="297" cy="1297"/>
          </a:xfrm>
        </p:grpSpPr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84" y="1056"/>
              <a:ext cx="200" cy="960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576"/>
                </a:cxn>
                <a:cxn ang="0">
                  <a:pos x="152" y="960"/>
                </a:cxn>
              </a:cxnLst>
              <a:rect l="0" t="0" r="r" b="b"/>
              <a:pathLst>
                <a:path w="200" h="960">
                  <a:moveTo>
                    <a:pt x="200" y="0"/>
                  </a:moveTo>
                  <a:cubicBezTo>
                    <a:pt x="108" y="208"/>
                    <a:pt x="16" y="416"/>
                    <a:pt x="8" y="576"/>
                  </a:cubicBezTo>
                  <a:cubicBezTo>
                    <a:pt x="0" y="736"/>
                    <a:pt x="76" y="848"/>
                    <a:pt x="152" y="9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 rot="241913">
              <a:off x="143" y="1393"/>
              <a:ext cx="240" cy="960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576"/>
                </a:cxn>
                <a:cxn ang="0">
                  <a:pos x="152" y="960"/>
                </a:cxn>
              </a:cxnLst>
              <a:rect l="0" t="0" r="r" b="b"/>
              <a:pathLst>
                <a:path w="200" h="960">
                  <a:moveTo>
                    <a:pt x="200" y="0"/>
                  </a:moveTo>
                  <a:cubicBezTo>
                    <a:pt x="108" y="208"/>
                    <a:pt x="16" y="416"/>
                    <a:pt x="8" y="576"/>
                  </a:cubicBezTo>
                  <a:cubicBezTo>
                    <a:pt x="0" y="736"/>
                    <a:pt x="76" y="848"/>
                    <a:pt x="152" y="9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40" y="1392"/>
              <a:ext cx="200" cy="672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576"/>
                </a:cxn>
                <a:cxn ang="0">
                  <a:pos x="152" y="960"/>
                </a:cxn>
              </a:cxnLst>
              <a:rect l="0" t="0" r="r" b="b"/>
              <a:pathLst>
                <a:path w="200" h="960">
                  <a:moveTo>
                    <a:pt x="200" y="0"/>
                  </a:moveTo>
                  <a:cubicBezTo>
                    <a:pt x="108" y="208"/>
                    <a:pt x="16" y="416"/>
                    <a:pt x="8" y="576"/>
                  </a:cubicBezTo>
                  <a:cubicBezTo>
                    <a:pt x="0" y="736"/>
                    <a:pt x="76" y="848"/>
                    <a:pt x="152" y="96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3810000" y="1676400"/>
            <a:ext cx="1447800" cy="2971800"/>
            <a:chOff x="1248" y="1056"/>
            <a:chExt cx="1104" cy="2304"/>
          </a:xfrm>
        </p:grpSpPr>
        <p:sp>
          <p:nvSpPr>
            <p:cNvPr id="2065" name="Line 17"/>
            <p:cNvSpPr>
              <a:spLocks noChangeShapeType="1"/>
            </p:cNvSpPr>
            <p:nvPr/>
          </p:nvSpPr>
          <p:spPr bwMode="auto">
            <a:xfrm flipV="1">
              <a:off x="1248" y="1056"/>
              <a:ext cx="1056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auto">
            <a:xfrm>
              <a:off x="1248" y="1440"/>
              <a:ext cx="1104" cy="14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 flipV="1">
              <a:off x="1440" y="1152"/>
              <a:ext cx="864" cy="9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 flipV="1">
              <a:off x="1488" y="2064"/>
              <a:ext cx="816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>
              <a:off x="1440" y="2160"/>
              <a:ext cx="864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 flipV="1">
              <a:off x="1584" y="1296"/>
              <a:ext cx="672" cy="19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 flipV="1">
              <a:off x="1632" y="2160"/>
              <a:ext cx="624" cy="11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 flipV="1">
              <a:off x="1632" y="3024"/>
              <a:ext cx="67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6934200" y="1828800"/>
            <a:ext cx="1219200" cy="2438400"/>
            <a:chOff x="3408" y="1200"/>
            <a:chExt cx="1008" cy="1920"/>
          </a:xfrm>
        </p:grpSpPr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V="1">
              <a:off x="3456" y="2304"/>
              <a:ext cx="864" cy="768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 flipV="1">
              <a:off x="3408" y="1440"/>
              <a:ext cx="960" cy="1536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Line 27"/>
            <p:cNvSpPr>
              <a:spLocks noChangeShapeType="1"/>
            </p:cNvSpPr>
            <p:nvPr/>
          </p:nvSpPr>
          <p:spPr bwMode="auto">
            <a:xfrm flipV="1">
              <a:off x="3456" y="3120"/>
              <a:ext cx="960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 flipV="1">
              <a:off x="3408" y="1440"/>
              <a:ext cx="912" cy="528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3408" y="2064"/>
              <a:ext cx="960" cy="192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8" name="Line 30"/>
            <p:cNvSpPr>
              <a:spLocks noChangeShapeType="1"/>
            </p:cNvSpPr>
            <p:nvPr/>
          </p:nvSpPr>
          <p:spPr bwMode="auto">
            <a:xfrm>
              <a:off x="3408" y="2160"/>
              <a:ext cx="1008" cy="912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Line 31"/>
            <p:cNvSpPr>
              <a:spLocks noChangeShapeType="1"/>
            </p:cNvSpPr>
            <p:nvPr/>
          </p:nvSpPr>
          <p:spPr bwMode="auto">
            <a:xfrm>
              <a:off x="3456" y="1200"/>
              <a:ext cx="960" cy="48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" name="Line 32"/>
            <p:cNvSpPr>
              <a:spLocks noChangeShapeType="1"/>
            </p:cNvSpPr>
            <p:nvPr/>
          </p:nvSpPr>
          <p:spPr bwMode="auto">
            <a:xfrm>
              <a:off x="3456" y="1248"/>
              <a:ext cx="912" cy="912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>
              <a:off x="3456" y="1344"/>
              <a:ext cx="912" cy="158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029201" y="3581401"/>
            <a:ext cx="3505200" cy="2447060"/>
            <a:chOff x="3505200" y="3581400"/>
            <a:chExt cx="3505200" cy="2447060"/>
          </a:xfrm>
        </p:grpSpPr>
        <p:sp>
          <p:nvSpPr>
            <p:cNvPr id="33" name="Oval 32"/>
            <p:cNvSpPr/>
            <p:nvPr/>
          </p:nvSpPr>
          <p:spPr bwMode="auto">
            <a:xfrm>
              <a:off x="3505200" y="3581400"/>
              <a:ext cx="1905000" cy="1600200"/>
            </a:xfrm>
            <a:prstGeom prst="ellipse">
              <a:avLst/>
            </a:prstGeom>
            <a:noFill/>
            <a:ln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9799888">
              <a:off x="4191000" y="5105130"/>
              <a:ext cx="2819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</a:rPr>
                <a:t>These are elements of </a:t>
              </a:r>
              <a:r>
                <a:rPr lang="en-US" b="1" dirty="0">
                  <a:solidFill>
                    <a:srgbClr val="C00000"/>
                  </a:solidFill>
                </a:rPr>
                <a:t>Grazing Methods </a:t>
              </a:r>
              <a:br>
                <a:rPr lang="en-US" dirty="0">
                  <a:solidFill>
                    <a:srgbClr val="C00000"/>
                  </a:solidFill>
                </a:rPr>
              </a:br>
              <a:r>
                <a:rPr lang="en-US" dirty="0">
                  <a:solidFill>
                    <a:srgbClr val="C00000"/>
                  </a:solidFill>
                </a:rPr>
                <a:t>(or grazing systems)</a:t>
              </a:r>
            </a:p>
          </p:txBody>
        </p:sp>
        <p:sp>
          <p:nvSpPr>
            <p:cNvPr id="35" name="Down Arrow 34"/>
            <p:cNvSpPr/>
            <p:nvPr/>
          </p:nvSpPr>
          <p:spPr bwMode="auto">
            <a:xfrm rot="8929440">
              <a:off x="4773699" y="4788682"/>
              <a:ext cx="381000" cy="712113"/>
            </a:xfrm>
            <a:prstGeom prst="downArrow">
              <a:avLst>
                <a:gd name="adj1" fmla="val 56755"/>
                <a:gd name="adj2" fmla="val 50000"/>
              </a:avLst>
            </a:prstGeom>
            <a:solidFill>
              <a:srgbClr val="C0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598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60"/>
    </mc:Choice>
    <mc:Fallback xmlns="">
      <p:transition spd="slow" advTm="34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8325" y="1737360"/>
            <a:ext cx="8686800" cy="3063240"/>
          </a:xfrm>
        </p:spPr>
        <p:txBody>
          <a:bodyPr>
            <a:normAutofit/>
          </a:bodyPr>
          <a:lstStyle/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Which animal(s)?  </a:t>
            </a:r>
            <a:r>
              <a:rPr lang="en-US" sz="3200" b="1" dirty="0"/>
              <a:t>Animal Species &amp; Class</a:t>
            </a:r>
            <a:endParaRPr lang="en-US" sz="3200" dirty="0"/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How many animals? </a:t>
            </a:r>
            <a:r>
              <a:rPr lang="en-US" sz="3200" b="1" dirty="0"/>
              <a:t>Stocking Rate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When to graze or not graze? </a:t>
            </a:r>
            <a:r>
              <a:rPr lang="en-US" sz="3200" b="1" dirty="0"/>
              <a:t>Grazing Season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How long to graze or rest?</a:t>
            </a:r>
            <a:r>
              <a:rPr lang="en-US" sz="3200" b="1" dirty="0"/>
              <a:t> Duration of Grazing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02BD2A-68BF-4B4A-8ED6-D9B695B76863}"/>
              </a:ext>
            </a:extLst>
          </p:cNvPr>
          <p:cNvGrpSpPr/>
          <p:nvPr/>
        </p:nvGrpSpPr>
        <p:grpSpPr>
          <a:xfrm>
            <a:off x="6324600" y="4117757"/>
            <a:ext cx="3429630" cy="2133600"/>
            <a:chOff x="8305800" y="1788372"/>
            <a:chExt cx="3429630" cy="2133600"/>
          </a:xfrm>
        </p:grpSpPr>
        <p:pic>
          <p:nvPicPr>
            <p:cNvPr id="5" name="Picture 4" descr="Livestock-Tag.jpg">
              <a:extLst>
                <a:ext uri="{FF2B5EF4-FFF2-40B4-BE49-F238E27FC236}">
                  <a16:creationId xmlns:a16="http://schemas.microsoft.com/office/drawing/2014/main" id="{AFDDB49D-C246-4FEC-B6BA-542E2E36B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05800" y="1788372"/>
              <a:ext cx="3429630" cy="21336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FCB56E8-E32D-4F90-B559-5EC006E16666}"/>
                </a:ext>
              </a:extLst>
            </p:cNvPr>
            <p:cNvSpPr txBox="1"/>
            <p:nvPr/>
          </p:nvSpPr>
          <p:spPr>
            <a:xfrm>
              <a:off x="8305800" y="3675751"/>
              <a:ext cx="7184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alibri" pitchFamily="34" charset="0"/>
                </a:rPr>
                <a:t>USDA-ARS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A8A475E-111E-48AD-8559-4271428FC1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93" y="4117757"/>
            <a:ext cx="3254833" cy="218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0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10"/>
    </mc:Choice>
    <mc:Fallback xmlns="">
      <p:transition spd="slow" advTm="178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1"/>
            <a:ext cx="8686800" cy="28956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Which animal(s)?  -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Animal Species &amp; Class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How many animals? -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Stocking Rate</a:t>
            </a:r>
          </a:p>
          <a:p>
            <a:r>
              <a:rPr lang="en-US" dirty="0"/>
              <a:t>When to graze or not graze? </a:t>
            </a:r>
            <a:r>
              <a:rPr lang="en-US" b="1" dirty="0"/>
              <a:t>-Grazing Season</a:t>
            </a:r>
          </a:p>
          <a:p>
            <a:r>
              <a:rPr lang="en-US" sz="3600" dirty="0"/>
              <a:t>How long to graze or rest?</a:t>
            </a:r>
            <a:r>
              <a:rPr lang="en-US" sz="3600" b="1" dirty="0"/>
              <a:t> –Duration of Grazing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4876801"/>
            <a:ext cx="46217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Grazing Methods</a:t>
            </a:r>
            <a:b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3600" i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 Grazing Systems</a:t>
            </a:r>
          </a:p>
        </p:txBody>
      </p:sp>
      <p:sp>
        <p:nvSpPr>
          <p:cNvPr id="5" name="Freeform 4"/>
          <p:cNvSpPr/>
          <p:nvPr/>
        </p:nvSpPr>
        <p:spPr bwMode="auto">
          <a:xfrm>
            <a:off x="1542435" y="3352800"/>
            <a:ext cx="1657965" cy="1676400"/>
          </a:xfrm>
          <a:custGeom>
            <a:avLst/>
            <a:gdLst>
              <a:gd name="connsiteX0" fmla="*/ 1150375 w 1150375"/>
              <a:gd name="connsiteY0" fmla="*/ 1519084 h 1519084"/>
              <a:gd name="connsiteX1" fmla="*/ 103239 w 1150375"/>
              <a:gd name="connsiteY1" fmla="*/ 825909 h 1519084"/>
              <a:gd name="connsiteX2" fmla="*/ 530942 w 1150375"/>
              <a:gd name="connsiteY2" fmla="*/ 0 h 1519084"/>
              <a:gd name="connsiteX0" fmla="*/ 1222888 w 1832488"/>
              <a:gd name="connsiteY0" fmla="*/ 1519084 h 1791929"/>
              <a:gd name="connsiteX1" fmla="*/ 1657965 w 1832488"/>
              <a:gd name="connsiteY1" fmla="*/ 1676400 h 1791929"/>
              <a:gd name="connsiteX2" fmla="*/ 175752 w 1832488"/>
              <a:gd name="connsiteY2" fmla="*/ 825909 h 1791929"/>
              <a:gd name="connsiteX3" fmla="*/ 603455 w 1832488"/>
              <a:gd name="connsiteY3" fmla="*/ 0 h 1791929"/>
              <a:gd name="connsiteX0" fmla="*/ 1657965 w 1657965"/>
              <a:gd name="connsiteY0" fmla="*/ 1676400 h 1676400"/>
              <a:gd name="connsiteX1" fmla="*/ 175752 w 1657965"/>
              <a:gd name="connsiteY1" fmla="*/ 825909 h 1676400"/>
              <a:gd name="connsiteX2" fmla="*/ 603455 w 1657965"/>
              <a:gd name="connsiteY2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7965" h="1676400">
                <a:moveTo>
                  <a:pt x="1657965" y="1676400"/>
                </a:moveTo>
                <a:cubicBezTo>
                  <a:pt x="1483442" y="1560871"/>
                  <a:pt x="351504" y="1105309"/>
                  <a:pt x="175752" y="825909"/>
                </a:cubicBezTo>
                <a:cubicBezTo>
                  <a:pt x="0" y="546509"/>
                  <a:pt x="337984" y="286364"/>
                  <a:pt x="603455" y="0"/>
                </a:cubicBezTo>
              </a:path>
            </a:pathLst>
          </a:custGeom>
          <a:noFill/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stealth" w="lg" len="lg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1741949" y="3886200"/>
            <a:ext cx="1458452" cy="1295400"/>
          </a:xfrm>
          <a:custGeom>
            <a:avLst/>
            <a:gdLst>
              <a:gd name="connsiteX0" fmla="*/ 1150375 w 1150375"/>
              <a:gd name="connsiteY0" fmla="*/ 1519084 h 1519084"/>
              <a:gd name="connsiteX1" fmla="*/ 103239 w 1150375"/>
              <a:gd name="connsiteY1" fmla="*/ 825909 h 1519084"/>
              <a:gd name="connsiteX2" fmla="*/ 530942 w 1150375"/>
              <a:gd name="connsiteY2" fmla="*/ 0 h 1519084"/>
              <a:gd name="connsiteX0" fmla="*/ 1222888 w 1832488"/>
              <a:gd name="connsiteY0" fmla="*/ 1519084 h 1791929"/>
              <a:gd name="connsiteX1" fmla="*/ 1657965 w 1832488"/>
              <a:gd name="connsiteY1" fmla="*/ 1676400 h 1791929"/>
              <a:gd name="connsiteX2" fmla="*/ 175752 w 1832488"/>
              <a:gd name="connsiteY2" fmla="*/ 825909 h 1791929"/>
              <a:gd name="connsiteX3" fmla="*/ 603455 w 1832488"/>
              <a:gd name="connsiteY3" fmla="*/ 0 h 1791929"/>
              <a:gd name="connsiteX0" fmla="*/ 1657965 w 1657965"/>
              <a:gd name="connsiteY0" fmla="*/ 1676400 h 1676400"/>
              <a:gd name="connsiteX1" fmla="*/ 175752 w 1657965"/>
              <a:gd name="connsiteY1" fmla="*/ 825909 h 1676400"/>
              <a:gd name="connsiteX2" fmla="*/ 603455 w 1657965"/>
              <a:gd name="connsiteY2" fmla="*/ 0 h 1676400"/>
              <a:gd name="connsiteX0" fmla="*/ 1547352 w 1547352"/>
              <a:gd name="connsiteY0" fmla="*/ 1676400 h 1676400"/>
              <a:gd name="connsiteX1" fmla="*/ 175752 w 1547352"/>
              <a:gd name="connsiteY1" fmla="*/ 685800 h 1676400"/>
              <a:gd name="connsiteX2" fmla="*/ 492842 w 1547352"/>
              <a:gd name="connsiteY2" fmla="*/ 0 h 1676400"/>
              <a:gd name="connsiteX0" fmla="*/ 1496551 w 1496551"/>
              <a:gd name="connsiteY0" fmla="*/ 1676400 h 1676400"/>
              <a:gd name="connsiteX1" fmla="*/ 1191750 w 1496551"/>
              <a:gd name="connsiteY1" fmla="*/ 1219200 h 1676400"/>
              <a:gd name="connsiteX2" fmla="*/ 124951 w 1496551"/>
              <a:gd name="connsiteY2" fmla="*/ 685800 h 1676400"/>
              <a:gd name="connsiteX3" fmla="*/ 442041 w 1496551"/>
              <a:gd name="connsiteY3" fmla="*/ 0 h 1676400"/>
              <a:gd name="connsiteX0" fmla="*/ 1496551 w 1496551"/>
              <a:gd name="connsiteY0" fmla="*/ 1676400 h 1676400"/>
              <a:gd name="connsiteX1" fmla="*/ 1267950 w 1496551"/>
              <a:gd name="connsiteY1" fmla="*/ 1295400 h 1676400"/>
              <a:gd name="connsiteX2" fmla="*/ 1191750 w 1496551"/>
              <a:gd name="connsiteY2" fmla="*/ 1219200 h 1676400"/>
              <a:gd name="connsiteX3" fmla="*/ 124951 w 1496551"/>
              <a:gd name="connsiteY3" fmla="*/ 685800 h 1676400"/>
              <a:gd name="connsiteX4" fmla="*/ 442041 w 1496551"/>
              <a:gd name="connsiteY4" fmla="*/ 0 h 1676400"/>
              <a:gd name="connsiteX0" fmla="*/ 1496551 w 1496551"/>
              <a:gd name="connsiteY0" fmla="*/ 1676400 h 1676400"/>
              <a:gd name="connsiteX1" fmla="*/ 1191750 w 1496551"/>
              <a:gd name="connsiteY1" fmla="*/ 1219200 h 1676400"/>
              <a:gd name="connsiteX2" fmla="*/ 124951 w 1496551"/>
              <a:gd name="connsiteY2" fmla="*/ 685800 h 1676400"/>
              <a:gd name="connsiteX3" fmla="*/ 442041 w 1496551"/>
              <a:gd name="connsiteY3" fmla="*/ 0 h 1676400"/>
              <a:gd name="connsiteX0" fmla="*/ 1191750 w 1191750"/>
              <a:gd name="connsiteY0" fmla="*/ 1219200 h 1219200"/>
              <a:gd name="connsiteX1" fmla="*/ 124951 w 1191750"/>
              <a:gd name="connsiteY1" fmla="*/ 685800 h 1219200"/>
              <a:gd name="connsiteX2" fmla="*/ 442041 w 1191750"/>
              <a:gd name="connsiteY2" fmla="*/ 0 h 1219200"/>
              <a:gd name="connsiteX0" fmla="*/ 1369551 w 1369551"/>
              <a:gd name="connsiteY0" fmla="*/ 1295400 h 1295400"/>
              <a:gd name="connsiteX1" fmla="*/ 150352 w 1369551"/>
              <a:gd name="connsiteY1" fmla="*/ 685800 h 1295400"/>
              <a:gd name="connsiteX2" fmla="*/ 467442 w 1369551"/>
              <a:gd name="connsiteY2" fmla="*/ 0 h 1295400"/>
              <a:gd name="connsiteX0" fmla="*/ 1458452 w 1458452"/>
              <a:gd name="connsiteY0" fmla="*/ 1295400 h 1295400"/>
              <a:gd name="connsiteX1" fmla="*/ 163052 w 1458452"/>
              <a:gd name="connsiteY1" fmla="*/ 685800 h 1295400"/>
              <a:gd name="connsiteX2" fmla="*/ 480142 w 1458452"/>
              <a:gd name="connsiteY2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452" h="1295400">
                <a:moveTo>
                  <a:pt x="1458452" y="1295400"/>
                </a:moveTo>
                <a:cubicBezTo>
                  <a:pt x="1229852" y="1130300"/>
                  <a:pt x="326104" y="901700"/>
                  <a:pt x="163052" y="685800"/>
                </a:cubicBezTo>
                <a:cubicBezTo>
                  <a:pt x="0" y="469900"/>
                  <a:pt x="214671" y="286364"/>
                  <a:pt x="480142" y="0"/>
                </a:cubicBezTo>
              </a:path>
            </a:pathLst>
          </a:custGeom>
          <a:noFill/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stealth" w="lg" len="lg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19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00"/>
    </mc:Choice>
    <mc:Fallback xmlns="">
      <p:transition spd="slow" advTm="76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Deferment vs. Rest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011681"/>
            <a:ext cx="10058400" cy="4023360"/>
          </a:xfrm>
        </p:spPr>
        <p:txBody>
          <a:bodyPr/>
          <a:lstStyle/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b="1" dirty="0"/>
              <a:t>Deferment</a:t>
            </a:r>
            <a:r>
              <a:rPr lang="en-US" sz="3200" dirty="0"/>
              <a:t> – a period of non-grazing during part of the growing season.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b="1" dirty="0"/>
              <a:t>Rest</a:t>
            </a:r>
            <a:r>
              <a:rPr lang="en-US" sz="3200" dirty="0"/>
              <a:t> – different from deferment in that nonuse occurs for 12 consecutive months rather than just part of the growing season.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07FCEB-8209-4FF3-913E-FF6C5272BDA4}"/>
              </a:ext>
            </a:extLst>
          </p:cNvPr>
          <p:cNvGrpSpPr/>
          <p:nvPr/>
        </p:nvGrpSpPr>
        <p:grpSpPr>
          <a:xfrm>
            <a:off x="8610600" y="4343400"/>
            <a:ext cx="2438400" cy="1828800"/>
            <a:chOff x="8839200" y="4040294"/>
            <a:chExt cx="2438400" cy="1828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C82284-9DF4-4F95-A5AC-691598199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200" y="4040294"/>
              <a:ext cx="2438400" cy="18288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0C14D1-F846-4E42-AB14-7F88816279AB}"/>
                </a:ext>
              </a:extLst>
            </p:cNvPr>
            <p:cNvSpPr txBox="1"/>
            <p:nvPr/>
          </p:nvSpPr>
          <p:spPr>
            <a:xfrm>
              <a:off x="10581576" y="5607440"/>
              <a:ext cx="6960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J. Peterson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53DD8D-EB65-4351-8623-DF99AFE19A80}"/>
              </a:ext>
            </a:extLst>
          </p:cNvPr>
          <p:cNvGrpSpPr/>
          <p:nvPr/>
        </p:nvGrpSpPr>
        <p:grpSpPr>
          <a:xfrm>
            <a:off x="5934075" y="4343400"/>
            <a:ext cx="2453811" cy="1828800"/>
            <a:chOff x="6477000" y="4206241"/>
            <a:chExt cx="2453811" cy="18288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FA4B053-7128-411C-92E8-F655840D5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4206241"/>
              <a:ext cx="2438400" cy="18288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89A704-5005-4440-89D9-D5A9D1C017D8}"/>
                </a:ext>
              </a:extLst>
            </p:cNvPr>
            <p:cNvSpPr txBox="1"/>
            <p:nvPr/>
          </p:nvSpPr>
          <p:spPr>
            <a:xfrm>
              <a:off x="8013572" y="5804209"/>
              <a:ext cx="9172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Bruce Thomson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916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500"/>
    </mc:Choice>
    <mc:Fallback xmlns="">
      <p:transition spd="slow" advTm="53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Season of Use = Grazing Season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30000"/>
              </a:spcAft>
              <a:defRPr/>
            </a:pPr>
            <a:r>
              <a:rPr lang="en-US" sz="2800" b="1" dirty="0"/>
              <a:t>Yearlong</a:t>
            </a:r>
          </a:p>
          <a:p>
            <a:pPr marL="693738" lvl="1" indent="-222250">
              <a:spcAft>
                <a:spcPct val="30000"/>
              </a:spcAft>
              <a:buClr>
                <a:schemeClr val="accent4">
                  <a:lumMod val="75000"/>
                </a:schemeClr>
              </a:buClr>
              <a:defRPr/>
            </a:pPr>
            <a:r>
              <a:rPr lang="en-US" sz="2400" dirty="0"/>
              <a:t>Used primarily in tropical &amp; sub-tropical climates</a:t>
            </a:r>
          </a:p>
          <a:p>
            <a:pPr eaLnBrk="1" hangingPunct="1">
              <a:spcAft>
                <a:spcPct val="30000"/>
              </a:spcAft>
              <a:defRPr/>
            </a:pPr>
            <a:r>
              <a:rPr lang="en-US" sz="2800" b="1" dirty="0"/>
              <a:t>Seasonal</a:t>
            </a:r>
          </a:p>
          <a:p>
            <a:pPr marL="738188" lvl="1" indent="-266700">
              <a:spcAft>
                <a:spcPct val="30000"/>
              </a:spcAft>
              <a:buClr>
                <a:schemeClr val="accent4">
                  <a:lumMod val="75000"/>
                </a:schemeClr>
              </a:buClr>
              <a:defRPr/>
            </a:pPr>
            <a:r>
              <a:rPr lang="en-US" sz="2400" dirty="0"/>
              <a:t>Temperate regions or Dry/wet cycles</a:t>
            </a:r>
          </a:p>
          <a:p>
            <a:pPr marL="738188" lvl="1" indent="-266700">
              <a:spcAft>
                <a:spcPct val="30000"/>
              </a:spcAft>
              <a:buClr>
                <a:schemeClr val="accent4">
                  <a:lumMod val="75000"/>
                </a:schemeClr>
              </a:buClr>
              <a:defRPr/>
            </a:pPr>
            <a:r>
              <a:rPr lang="en-US" sz="2400" dirty="0"/>
              <a:t>Graze during growing season</a:t>
            </a:r>
            <a:endParaRPr lang="en-US" sz="2000" dirty="0"/>
          </a:p>
          <a:p>
            <a:pPr eaLnBrk="1" hangingPunct="1">
              <a:spcAft>
                <a:spcPct val="30000"/>
              </a:spcAft>
              <a:defRPr/>
            </a:pPr>
            <a:r>
              <a:rPr lang="en-US" sz="2800" b="1" dirty="0"/>
              <a:t>Rotational</a:t>
            </a:r>
          </a:p>
          <a:p>
            <a:pPr marL="693738" lvl="1" indent="-222250">
              <a:spcAft>
                <a:spcPct val="30000"/>
              </a:spcAft>
              <a:buClr>
                <a:schemeClr val="accent4">
                  <a:lumMod val="75000"/>
                </a:schemeClr>
              </a:buClr>
              <a:defRPr/>
            </a:pPr>
            <a:r>
              <a:rPr lang="en-US" sz="2400" dirty="0"/>
              <a:t>Grazing Systems control periods of grazing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7EB77F-6637-4EEE-8F00-D3A14A19CA9E}"/>
              </a:ext>
            </a:extLst>
          </p:cNvPr>
          <p:cNvGrpSpPr/>
          <p:nvPr/>
        </p:nvGrpSpPr>
        <p:grpSpPr>
          <a:xfrm>
            <a:off x="7772400" y="2895600"/>
            <a:ext cx="3840480" cy="2556320"/>
            <a:chOff x="7772400" y="2895600"/>
            <a:chExt cx="3840480" cy="255632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5E2FD9F-0B92-478C-A0EE-B8326D75F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00" y="2895600"/>
              <a:ext cx="3840480" cy="255632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342C91-B2DD-40B3-B314-08AC5D108396}"/>
                </a:ext>
              </a:extLst>
            </p:cNvPr>
            <p:cNvSpPr txBox="1"/>
            <p:nvPr/>
          </p:nvSpPr>
          <p:spPr>
            <a:xfrm>
              <a:off x="10325742" y="5195403"/>
              <a:ext cx="12634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US Dept. of Agriculture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979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10"/>
    </mc:Choice>
    <mc:Fallback xmlns="">
      <p:transition spd="slow" advTm="6221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243181" y="1846997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Rangelands</a:t>
            </a:r>
            <a:r>
              <a:rPr lang="en-US" sz="2800" dirty="0"/>
              <a:t>– Grazing season is generally longer than the growing season. 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Requires stockpiling forage for use during the dormant season. 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Frequently involves light use during the peak growing season.</a:t>
            </a:r>
          </a:p>
          <a:p>
            <a:pPr eaLnBrk="1" hangingPunct="1">
              <a:defRPr/>
            </a:pPr>
            <a:r>
              <a:rPr lang="en-US" sz="2800" b="1" dirty="0"/>
              <a:t>Tame Pasture</a:t>
            </a:r>
            <a:r>
              <a:rPr lang="en-US" sz="2800" dirty="0"/>
              <a:t>– Grazing season is matched with the growing season to harvest forage near maximum quality. 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Stockpiling forage by shortening the grazing period during active growth.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E7E021-33D7-4C00-9D37-9D4C154E8ED2}"/>
              </a:ext>
            </a:extLst>
          </p:cNvPr>
          <p:cNvGrpSpPr/>
          <p:nvPr/>
        </p:nvGrpSpPr>
        <p:grpSpPr>
          <a:xfrm>
            <a:off x="9077325" y="4071563"/>
            <a:ext cx="2908300" cy="2176837"/>
            <a:chOff x="9077325" y="3962400"/>
            <a:chExt cx="2908300" cy="217683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48482F3-A0D0-4C6E-87E0-DCD0F1C37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7325" y="3962400"/>
              <a:ext cx="2895600" cy="21717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BB4A6F-670F-4803-A14A-C8FA6F6BD532}"/>
                </a:ext>
              </a:extLst>
            </p:cNvPr>
            <p:cNvSpPr txBox="1"/>
            <p:nvPr/>
          </p:nvSpPr>
          <p:spPr>
            <a:xfrm>
              <a:off x="10650003" y="5908405"/>
              <a:ext cx="13356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Southern Land Exchange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4DC305-2B3F-4B3F-8CFE-FA80D851E2D6}"/>
              </a:ext>
            </a:extLst>
          </p:cNvPr>
          <p:cNvGrpSpPr/>
          <p:nvPr/>
        </p:nvGrpSpPr>
        <p:grpSpPr>
          <a:xfrm>
            <a:off x="9064625" y="1737965"/>
            <a:ext cx="2931944" cy="2223896"/>
            <a:chOff x="9064625" y="1737965"/>
            <a:chExt cx="2931944" cy="22238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122432-BEFF-49C7-A81B-2D76C2520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62" r="11958"/>
            <a:stretch/>
          </p:blipFill>
          <p:spPr>
            <a:xfrm>
              <a:off x="9064625" y="1737965"/>
              <a:ext cx="2908300" cy="218787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174309-C249-46C3-8929-AFD961FE71DF}"/>
                </a:ext>
              </a:extLst>
            </p:cNvPr>
            <p:cNvSpPr txBox="1"/>
            <p:nvPr/>
          </p:nvSpPr>
          <p:spPr>
            <a:xfrm>
              <a:off x="10192870" y="3731029"/>
              <a:ext cx="18036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Greg Shine- Bureau of Land Mgmt.</a:t>
              </a:r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97621B41-6C0C-498F-AFD8-D103A4651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Grazing</a:t>
            </a:r>
            <a:r>
              <a:rPr lang="en-US" dirty="0"/>
              <a:t> Season vs </a:t>
            </a:r>
            <a:r>
              <a:rPr lang="en-US" b="1" dirty="0"/>
              <a:t>Growing</a:t>
            </a:r>
            <a:r>
              <a:rPr lang="en-US" dirty="0"/>
              <a:t> Season</a:t>
            </a:r>
          </a:p>
        </p:txBody>
      </p:sp>
    </p:spTree>
    <p:extLst>
      <p:ext uri="{BB962C8B-B14F-4D97-AF65-F5344CB8AC3E}">
        <p14:creationId xmlns:p14="http://schemas.microsoft.com/office/powerpoint/2010/main" val="59462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750"/>
    </mc:Choice>
    <mc:Fallback xmlns="">
      <p:transition spd="slow" advTm="687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02666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Controlled grazing management practices manipulate livestock to manage periods of grazing, deferment, or rest.</a:t>
            </a:r>
          </a:p>
          <a:p>
            <a:endParaRPr lang="en-US" sz="3200" dirty="0"/>
          </a:p>
          <a:p>
            <a:r>
              <a:rPr lang="en-US" sz="3200" dirty="0"/>
              <a:t>Designed to control the effects of grazing at the individual plant:</a:t>
            </a:r>
          </a:p>
          <a:p>
            <a:pPr marL="635000" lvl="1" indent="-43497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Season of grazing</a:t>
            </a:r>
          </a:p>
          <a:p>
            <a:pPr marL="635000" lvl="1" indent="-43497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Frequency of defoliation by controlling the length of the grazing period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EB32D1-2A94-4579-8553-58A9A5655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Methods (or grazing systems)</a:t>
            </a:r>
          </a:p>
        </p:txBody>
      </p:sp>
    </p:spTree>
    <p:extLst>
      <p:ext uri="{BB962C8B-B14F-4D97-AF65-F5344CB8AC3E}">
        <p14:creationId xmlns:p14="http://schemas.microsoft.com/office/powerpoint/2010/main" val="379405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60"/>
    </mc:Choice>
    <mc:Fallback xmlns="">
      <p:transition spd="slow" advTm="6336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Timing of Grazing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371600" y="1762760"/>
            <a:ext cx="7391400" cy="44196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Effect of grazing varies according to:</a:t>
            </a:r>
          </a:p>
          <a:p>
            <a:pPr marL="571500" lvl="1" indent="-371475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2800" b="1" dirty="0"/>
              <a:t>Season of Use &amp; Phenological Stage </a:t>
            </a:r>
            <a:br>
              <a:rPr lang="en-US" sz="2800" b="1" dirty="0"/>
            </a:br>
            <a:r>
              <a:rPr lang="en-US" sz="2800" dirty="0"/>
              <a:t>Plants are more resistant to intense herbivory during dormancy than during active growth.</a:t>
            </a:r>
          </a:p>
          <a:p>
            <a:pPr marL="571500" lvl="1" indent="-371475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2800" b="1" dirty="0"/>
              <a:t>Opportunity for Re-growth</a:t>
            </a:r>
            <a:br>
              <a:rPr lang="en-US" sz="2800" b="1" dirty="0"/>
            </a:br>
            <a:r>
              <a:rPr lang="en-US" sz="2800" dirty="0"/>
              <a:t>Will plants be able to produce new leaves and develop strong root systems prior to entering dormancy following defoliation?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F2DE75-1788-45F8-AB96-A1AE495AFE0F}"/>
              </a:ext>
            </a:extLst>
          </p:cNvPr>
          <p:cNvGrpSpPr/>
          <p:nvPr/>
        </p:nvGrpSpPr>
        <p:grpSpPr>
          <a:xfrm>
            <a:off x="9715500" y="244348"/>
            <a:ext cx="2209800" cy="5925312"/>
            <a:chOff x="9715500" y="244348"/>
            <a:chExt cx="2209800" cy="592531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D5E081-CBA7-4080-A153-DC846F9138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85" r="59645"/>
            <a:stretch/>
          </p:blipFill>
          <p:spPr>
            <a:xfrm>
              <a:off x="9715500" y="244348"/>
              <a:ext cx="2209800" cy="592531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E2F5BB-7FE8-4CB9-96ED-5923AD497C2A}"/>
                </a:ext>
              </a:extLst>
            </p:cNvPr>
            <p:cNvSpPr txBox="1"/>
            <p:nvPr/>
          </p:nvSpPr>
          <p:spPr>
            <a:xfrm>
              <a:off x="11155680" y="5938828"/>
              <a:ext cx="6960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J. Peterson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71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50"/>
    </mc:Choice>
    <mc:Fallback xmlns="">
      <p:transition spd="slow" advTm="682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Timing of Grazing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362200" y="1905000"/>
            <a:ext cx="0" cy="2819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362200" y="4724400"/>
            <a:ext cx="784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 rot="16200000">
            <a:off x="1220736" y="3063524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Potential Damage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8401" y="4154270"/>
            <a:ext cx="1794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Green-up</a:t>
            </a:r>
            <a:br>
              <a:rPr lang="en-US" dirty="0"/>
            </a:br>
            <a:r>
              <a:rPr lang="en-US" dirty="0"/>
              <a:t>Growth Initiation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1" y="4419600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Flowering/Seed Set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0" y="440145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Dormancy</a:t>
            </a:r>
          </a:p>
        </p:txBody>
      </p:sp>
      <p:sp>
        <p:nvSpPr>
          <p:cNvPr id="12" name="TextBox 11"/>
          <p:cNvSpPr txBox="1"/>
          <p:nvPr/>
        </p:nvSpPr>
        <p:spPr>
          <a:xfrm rot="20421681">
            <a:off x="1326142" y="4871405"/>
            <a:ext cx="3693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b="1" dirty="0">
                <a:latin typeface="Calibri" pitchFamily="34" charset="0"/>
              </a:rPr>
              <a:t> Low Demand </a:t>
            </a:r>
            <a:br>
              <a:rPr lang="en-US" sz="1600" dirty="0">
                <a:latin typeface="Calibri" pitchFamily="34" charset="0"/>
              </a:rPr>
            </a:br>
            <a:r>
              <a:rPr lang="en-US" sz="1600" dirty="0">
                <a:latin typeface="Calibri" pitchFamily="34" charset="0"/>
              </a:rPr>
              <a:t>      Low biomass &amp; low need for CHOs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>
                <a:latin typeface="Calibri" pitchFamily="34" charset="0"/>
              </a:rPr>
              <a:t>  Abundant Resources</a:t>
            </a:r>
            <a:r>
              <a:rPr lang="en-US" sz="1600" dirty="0">
                <a:latin typeface="Calibri" pitchFamily="34" charset="0"/>
              </a:rPr>
              <a:t> for recovery </a:t>
            </a:r>
          </a:p>
          <a:p>
            <a:r>
              <a:rPr lang="en-US" sz="1600" dirty="0">
                <a:latin typeface="Calibri" pitchFamily="34" charset="0"/>
              </a:rPr>
              <a:t>      time, moisture, nutrients temperature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29552" y="1676400"/>
            <a:ext cx="5654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latin typeface="Calibri" pitchFamily="34" charset="0"/>
              </a:rPr>
              <a:t>Potential Damage to Herbaceous Plants from Defoliation</a:t>
            </a:r>
          </a:p>
        </p:txBody>
      </p:sp>
      <p:sp>
        <p:nvSpPr>
          <p:cNvPr id="16" name="TextBox 15"/>
          <p:cNvSpPr txBox="1"/>
          <p:nvPr/>
        </p:nvSpPr>
        <p:spPr>
          <a:xfrm rot="20624752">
            <a:off x="5444712" y="4649618"/>
            <a:ext cx="3693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</a:rPr>
              <a:t>High Demand </a:t>
            </a:r>
            <a:br>
              <a:rPr lang="en-US" sz="1600" dirty="0">
                <a:latin typeface="Calibri" pitchFamily="34" charset="0"/>
              </a:rPr>
            </a:br>
            <a:r>
              <a:rPr lang="en-US" sz="1600" dirty="0">
                <a:latin typeface="Calibri" pitchFamily="34" charset="0"/>
              </a:rPr>
              <a:t>        for energy and nutrients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</a:rPr>
              <a:t>Limited Resources </a:t>
            </a:r>
            <a:r>
              <a:rPr lang="en-US" sz="1600" dirty="0">
                <a:latin typeface="Calibri" pitchFamily="34" charset="0"/>
              </a:rPr>
              <a:t>for recovery </a:t>
            </a:r>
          </a:p>
          <a:p>
            <a:r>
              <a:rPr lang="en-US" sz="1600" dirty="0">
                <a:latin typeface="Calibri" pitchFamily="34" charset="0"/>
              </a:rPr>
              <a:t>  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20624752">
            <a:off x="8389267" y="4921582"/>
            <a:ext cx="1977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</a:rPr>
              <a:t>Very Low Demand </a:t>
            </a:r>
            <a:endParaRPr lang="en-US" sz="1600" dirty="0">
              <a:latin typeface="Calibri" pitchFamily="34" charset="0"/>
            </a:endParaRPr>
          </a:p>
          <a:p>
            <a:r>
              <a:rPr lang="en-US" sz="1600" dirty="0">
                <a:latin typeface="Calibri" pitchFamily="34" charset="0"/>
              </a:rPr>
              <a:t>  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37" name="Ink 1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438401" y="2133600"/>
              <a:ext cx="7566025" cy="1866900"/>
            </p14:xfrm>
          </p:contentPart>
        </mc:Choice>
        <mc:Fallback xmlns="">
          <p:pic>
            <p:nvPicPr>
              <p:cNvPr id="1037" name="Ink 1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24005" y="2119198"/>
                <a:ext cx="7594098" cy="1894985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551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660"/>
    </mc:Choice>
    <mc:Fallback xmlns="">
      <p:transition spd="slow" advTm="200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sz="4000" b="1" dirty="0"/>
              <a:t>Objectives for good grazing method: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Restoration of forage plant vigor</a:t>
            </a:r>
          </a:p>
          <a:p>
            <a:r>
              <a:rPr lang="en-US" dirty="0">
                <a:solidFill>
                  <a:schemeClr val="bg1"/>
                </a:solidFill>
              </a:rPr>
              <a:t>Allowing plants to produce seeds</a:t>
            </a:r>
          </a:p>
          <a:p>
            <a:r>
              <a:rPr lang="en-US" dirty="0">
                <a:solidFill>
                  <a:schemeClr val="bg1"/>
                </a:solidFill>
              </a:rPr>
              <a:t>Heavier and more uniform utilization</a:t>
            </a:r>
          </a:p>
          <a:p>
            <a:r>
              <a:rPr lang="en-US" dirty="0">
                <a:solidFill>
                  <a:schemeClr val="bg1"/>
                </a:solidFill>
              </a:rPr>
              <a:t>Increased animal production</a:t>
            </a:r>
          </a:p>
        </p:txBody>
      </p:sp>
    </p:spTree>
    <p:extLst>
      <p:ext uri="{BB962C8B-B14F-4D97-AF65-F5344CB8AC3E}">
        <p14:creationId xmlns:p14="http://schemas.microsoft.com/office/powerpoint/2010/main" val="196861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10"/>
    </mc:Choice>
    <mc:Fallback xmlns="">
      <p:transition spd="slow" advTm="1801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sz="4000" b="1" dirty="0"/>
              <a:t>Objectives for good grazing method: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Maintain forage plant vigor</a:t>
            </a:r>
          </a:p>
          <a:p>
            <a:pPr marL="749808" lvl="1" indent="-4572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/>
              <a:t>allowing plants to produce seeds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800" dirty="0"/>
              <a:t>Meet animal production goals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Maintain soil health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Uniform or patchy utilization patterns</a:t>
            </a:r>
          </a:p>
          <a:p>
            <a:pPr marL="749808" lvl="1" indent="-4572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/>
              <a:t>depending on land management goals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7DC56E-F0B0-4B86-AE64-EBAB81B00FD6}"/>
              </a:ext>
            </a:extLst>
          </p:cNvPr>
          <p:cNvGrpSpPr/>
          <p:nvPr/>
        </p:nvGrpSpPr>
        <p:grpSpPr>
          <a:xfrm>
            <a:off x="8756312" y="2852667"/>
            <a:ext cx="3232826" cy="2853928"/>
            <a:chOff x="8756312" y="2852667"/>
            <a:chExt cx="3232826" cy="285392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337DC6-37E1-46E2-BC91-04CD8E38B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043"/>
            <a:stretch/>
          </p:blipFill>
          <p:spPr>
            <a:xfrm>
              <a:off x="8756312" y="2852667"/>
              <a:ext cx="3232826" cy="285392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9E214B-F6F3-46A0-BC9F-7B036C6C7942}"/>
                </a:ext>
              </a:extLst>
            </p:cNvPr>
            <p:cNvSpPr txBox="1"/>
            <p:nvPr/>
          </p:nvSpPr>
          <p:spPr>
            <a:xfrm>
              <a:off x="11065487" y="5428897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3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10"/>
    </mc:Choice>
    <mc:Fallback xmlns="">
      <p:transition spd="slow" advTm="10791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a Grazing Mgmt Plan: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8839200" cy="4800600"/>
          </a:xfrm>
        </p:spPr>
        <p:txBody>
          <a:bodyPr/>
          <a:lstStyle/>
          <a:p>
            <a:pPr marL="514350" indent="-51435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en-US" sz="3200" dirty="0"/>
              <a:t>Research past grazing history and issues </a:t>
            </a:r>
          </a:p>
          <a:p>
            <a:pPr marL="514350" indent="-51435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en-US" sz="3200" dirty="0"/>
              <a:t>Determine current conditions &amp; resources</a:t>
            </a:r>
          </a:p>
          <a:p>
            <a:pPr marL="514350" indent="-514350"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en-US" sz="3200" dirty="0"/>
              <a:t>Identify goals and concerns of land owner 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en-US" sz="3200" dirty="0"/>
              <a:t>Consider grazing strategies to address goals &amp; concerns including other land mgmt. goals:</a:t>
            </a:r>
          </a:p>
          <a:p>
            <a:pPr marL="952500" lvl="1" indent="-514350">
              <a:spcBef>
                <a:spcPts val="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Wildlife</a:t>
            </a:r>
          </a:p>
          <a:p>
            <a:pPr marL="952500" lvl="1" indent="-514350">
              <a:spcBef>
                <a:spcPts val="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Fire</a:t>
            </a:r>
          </a:p>
          <a:p>
            <a:pPr marL="952500" lvl="1" indent="-514350">
              <a:spcBef>
                <a:spcPts val="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Weeds</a:t>
            </a:r>
          </a:p>
          <a:p>
            <a:pPr marL="952500" lvl="1" indent="-514350">
              <a:spcBef>
                <a:spcPts val="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Water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D6B6C2-794F-4140-8BB0-C61615AF26CF}"/>
              </a:ext>
            </a:extLst>
          </p:cNvPr>
          <p:cNvGrpSpPr/>
          <p:nvPr/>
        </p:nvGrpSpPr>
        <p:grpSpPr>
          <a:xfrm>
            <a:off x="4114800" y="4876800"/>
            <a:ext cx="7769374" cy="1154430"/>
            <a:chOff x="3657600" y="4712970"/>
            <a:chExt cx="7769374" cy="115443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97D177-4329-435E-8A1E-5A68194E7F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30" b="37838"/>
            <a:stretch/>
          </p:blipFill>
          <p:spPr>
            <a:xfrm>
              <a:off x="3657600" y="4712970"/>
              <a:ext cx="7696200" cy="115443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120022-2C62-4CC2-89AA-57AAFF0E25FB}"/>
                </a:ext>
              </a:extLst>
            </p:cNvPr>
            <p:cNvSpPr txBox="1"/>
            <p:nvPr/>
          </p:nvSpPr>
          <p:spPr>
            <a:xfrm>
              <a:off x="9623275" y="5636568"/>
              <a:ext cx="18036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Greg Shine- Bureau of Land Mgmt.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404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20"/>
    </mc:Choice>
    <mc:Fallback xmlns="">
      <p:transition spd="slow" advTm="149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a Grazing Mgmt Plan: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38325"/>
            <a:ext cx="8229600" cy="4724400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4">
                  <a:lumMod val="75000"/>
                </a:schemeClr>
              </a:buClr>
              <a:buFont typeface="+mj-lt"/>
              <a:buAutoNum type="arabicPeriod" startAt="5"/>
            </a:pPr>
            <a:r>
              <a:rPr lang="en-US" sz="3200" dirty="0"/>
              <a:t>Develop grazing plan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what species and type of animal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how many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season of grazing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how long and how often</a:t>
            </a:r>
          </a:p>
          <a:p>
            <a:pPr marL="514350" indent="-514350">
              <a:buClr>
                <a:schemeClr val="accent4">
                  <a:lumMod val="75000"/>
                </a:schemeClr>
              </a:buClr>
              <a:buFont typeface="+mj-lt"/>
              <a:buAutoNum type="arabicPeriod" startAt="5"/>
            </a:pPr>
            <a:r>
              <a:rPr lang="en-US" sz="3200" dirty="0"/>
              <a:t>Consider laws and policies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clean water act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endangered species act</a:t>
            </a:r>
          </a:p>
          <a:p>
            <a:pPr marL="952500" lvl="1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agency policies (i.e., NEPA)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A851AA-5246-45A4-A6E1-B2DF96DA7F8C}"/>
              </a:ext>
            </a:extLst>
          </p:cNvPr>
          <p:cNvGrpSpPr/>
          <p:nvPr/>
        </p:nvGrpSpPr>
        <p:grpSpPr>
          <a:xfrm>
            <a:off x="6934200" y="1838325"/>
            <a:ext cx="5076019" cy="4181475"/>
            <a:chOff x="6934200" y="1838325"/>
            <a:chExt cx="5076019" cy="41814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01949F-DFB5-42D0-91F0-0CEEDEB3B7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955"/>
            <a:stretch/>
          </p:blipFill>
          <p:spPr>
            <a:xfrm>
              <a:off x="6934200" y="1838325"/>
              <a:ext cx="5076019" cy="418147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296936-2015-42D3-96FA-CB9C627B5661}"/>
                </a:ext>
              </a:extLst>
            </p:cNvPr>
            <p:cNvSpPr txBox="1"/>
            <p:nvPr/>
          </p:nvSpPr>
          <p:spPr>
            <a:xfrm>
              <a:off x="10656963" y="5788968"/>
              <a:ext cx="13532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USDA-ARS (Tony Svejcar)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630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50"/>
    </mc:Choice>
    <mc:Fallback xmlns="">
      <p:transition spd="slow" advTm="62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524B96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5389" y="1668951"/>
            <a:ext cx="4727898" cy="4621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a Grazing Mgmt Plan: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229" y="1982138"/>
            <a:ext cx="4419600" cy="4302125"/>
          </a:xfrm>
        </p:spPr>
        <p:txBody>
          <a:bodyPr/>
          <a:lstStyle/>
          <a:p>
            <a:pPr marL="514350" indent="-514350">
              <a:buClr>
                <a:schemeClr val="accent4">
                  <a:lumMod val="75000"/>
                </a:schemeClr>
              </a:buClr>
              <a:buFont typeface="+mj-lt"/>
              <a:buAutoNum type="arabicPeriod" startAt="7"/>
            </a:pPr>
            <a:r>
              <a:rPr lang="en-US" sz="3200" dirty="0"/>
              <a:t>Re-evaluate plan throughout season and adjust on regular basis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20225" y="1406546"/>
            <a:ext cx="22098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One Example of a </a:t>
            </a:r>
            <a:br>
              <a:rPr lang="en-US" dirty="0"/>
            </a:br>
            <a:r>
              <a:rPr lang="en-US" dirty="0"/>
              <a:t>Planning Model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19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60"/>
    </mc:Choice>
    <mc:Fallback xmlns="">
      <p:transition spd="slow" advTm="49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0713720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Grazing Methods &amp; Plans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1860D70-ABCB-48AD-B644-F56AF786CE66}"/>
              </a:ext>
            </a:extLst>
          </p:cNvPr>
          <p:cNvGrpSpPr/>
          <p:nvPr/>
        </p:nvGrpSpPr>
        <p:grpSpPr>
          <a:xfrm>
            <a:off x="7090316" y="830426"/>
            <a:ext cx="3488184" cy="2190750"/>
            <a:chOff x="7090316" y="830426"/>
            <a:chExt cx="3488184" cy="2190750"/>
          </a:xfrm>
        </p:grpSpPr>
        <p:pic>
          <p:nvPicPr>
            <p:cNvPr id="18" name="Picture 17" descr="Soulen_Sheep_GKL(6).JPG">
              <a:extLst>
                <a:ext uri="{FF2B5EF4-FFF2-40B4-BE49-F238E27FC236}">
                  <a16:creationId xmlns:a16="http://schemas.microsoft.com/office/drawing/2014/main" id="{19BF9200-FB41-4BD9-995C-6B7DC3CA1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90316" y="830426"/>
              <a:ext cx="3488184" cy="219075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47E2E5-8AF1-4535-AA56-50BA83667545}"/>
                </a:ext>
              </a:extLst>
            </p:cNvPr>
            <p:cNvSpPr txBox="1"/>
            <p:nvPr/>
          </p:nvSpPr>
          <p:spPr>
            <a:xfrm>
              <a:off x="7114978" y="279034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  <p:pic>
        <p:nvPicPr>
          <p:cNvPr id="11" name="Picture 10" descr="Cows_Waiting(Seth_McFarland).JPG">
            <a:extLst>
              <a:ext uri="{FF2B5EF4-FFF2-40B4-BE49-F238E27FC236}">
                <a16:creationId xmlns:a16="http://schemas.microsoft.com/office/drawing/2014/main" id="{1B845EC3-BA9A-4314-A86D-1E21C454E27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6818" t="2821" b="18182"/>
          <a:stretch>
            <a:fillRect/>
          </a:stretch>
        </p:blipFill>
        <p:spPr>
          <a:xfrm>
            <a:off x="3491517" y="830426"/>
            <a:ext cx="3445505" cy="21907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4B08F0-788D-43B1-875D-4EEA78530CA1}"/>
              </a:ext>
            </a:extLst>
          </p:cNvPr>
          <p:cNvSpPr txBox="1"/>
          <p:nvPr/>
        </p:nvSpPr>
        <p:spPr>
          <a:xfrm>
            <a:off x="6046837" y="2750175"/>
            <a:ext cx="857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S. McFarland</a:t>
            </a:r>
          </a:p>
        </p:txBody>
      </p:sp>
    </p:spTree>
    <p:extLst>
      <p:ext uri="{BB962C8B-B14F-4D97-AF65-F5344CB8AC3E}">
        <p14:creationId xmlns:p14="http://schemas.microsoft.com/office/powerpoint/2010/main" val="2820050901"/>
      </p:ext>
    </p:extLst>
  </p:cSld>
  <p:clrMapOvr>
    <a:masterClrMapping/>
  </p:clrMapOvr>
  <p:transition/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4|94.5|4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4|36|23.9|2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4"/>
</p:tagLst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2622</TotalTime>
  <Words>574</Words>
  <Application>Microsoft Office PowerPoint</Application>
  <PresentationFormat>Widescreen</PresentationFormat>
  <Paragraphs>153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Retrospect</vt:lpstr>
      <vt:lpstr>Grazing Methods &amp; Plans</vt:lpstr>
      <vt:lpstr>PowerPoint Presentation</vt:lpstr>
      <vt:lpstr>Grazing Principles</vt:lpstr>
      <vt:lpstr>Grazing Principles</vt:lpstr>
      <vt:lpstr>Deferment vs. Rest </vt:lpstr>
      <vt:lpstr>Season of Use = Grazing Season</vt:lpstr>
      <vt:lpstr>Grazing Season vs Growing Season</vt:lpstr>
      <vt:lpstr>Grazing Methods (or grazing systems)</vt:lpstr>
      <vt:lpstr>Timing of Grazing</vt:lpstr>
      <vt:lpstr>Timing of Grazing</vt:lpstr>
      <vt:lpstr>  Objectives for good grazing method:</vt:lpstr>
      <vt:lpstr>  Objectives for good grazing method:</vt:lpstr>
      <vt:lpstr>Steps in a Grazing Mgmt Plan:</vt:lpstr>
      <vt:lpstr>Steps in a Grazing Mgmt Plan:</vt:lpstr>
      <vt:lpstr>Steps in a Grazing Mgmt Plan:</vt:lpstr>
      <vt:lpstr>Grazing Methods &amp; Plans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174</cp:revision>
  <dcterms:created xsi:type="dcterms:W3CDTF">2007-07-05T17:17:36Z</dcterms:created>
  <dcterms:modified xsi:type="dcterms:W3CDTF">2019-02-17T18:56:47Z</dcterms:modified>
</cp:coreProperties>
</file>