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32"/>
  </p:notesMasterIdLst>
  <p:handoutMasterIdLst>
    <p:handoutMasterId r:id="rId33"/>
  </p:handoutMasterIdLst>
  <p:sldIdLst>
    <p:sldId id="303" r:id="rId2"/>
    <p:sldId id="305" r:id="rId3"/>
    <p:sldId id="306" r:id="rId4"/>
    <p:sldId id="329" r:id="rId5"/>
    <p:sldId id="328"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30" r:id="rId28"/>
    <p:sldId id="331" r:id="rId29"/>
    <p:sldId id="332" r:id="rId30"/>
    <p:sldId id="334" r:id="rId31"/>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20000"/>
    <a:srgbClr val="FFFFFF"/>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2" autoAdjust="0"/>
    <p:restoredTop sz="93611" autoAdjust="0"/>
  </p:normalViewPr>
  <p:slideViewPr>
    <p:cSldViewPr>
      <p:cViewPr varScale="1">
        <p:scale>
          <a:sx n="57" d="100"/>
          <a:sy n="57" d="100"/>
        </p:scale>
        <p:origin x="540" y="68"/>
      </p:cViewPr>
      <p:guideLst>
        <p:guide orient="horz" pos="2160"/>
        <p:guide pos="3840"/>
      </p:guideLst>
    </p:cSldViewPr>
  </p:slideViewPr>
  <p:outlineViewPr>
    <p:cViewPr>
      <p:scale>
        <a:sx n="33" d="100"/>
        <a:sy n="33" d="100"/>
      </p:scale>
      <p:origin x="0" y="2772"/>
    </p:cViewPr>
    <p:sldLst>
      <p:sld r:id="rId1" collapse="1"/>
      <p:sld r:id="rId2" collapse="1"/>
      <p:sld r:id="rId3" collapse="1"/>
      <p:sld r:id="rId4" collapse="1"/>
      <p:sld r:id="rId5" collapse="1"/>
    </p:sldLst>
  </p:outlineViewPr>
  <p:notesTextViewPr>
    <p:cViewPr>
      <p:scale>
        <a:sx n="100" d="100"/>
        <a:sy n="100" d="100"/>
      </p:scale>
      <p:origin x="0" y="0"/>
    </p:cViewPr>
  </p:notesText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slide" Target="slides/slide9.xml"/><Relationship Id="rId1" Type="http://schemas.openxmlformats.org/officeDocument/2006/relationships/slide" Target="slides/slide7.xml"/><Relationship Id="rId5" Type="http://schemas.openxmlformats.org/officeDocument/2006/relationships/slide" Target="slides/slide19.xml"/><Relationship Id="rId4"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5"/>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0.11662531017369729"/>
          <c:y val="4.0284360189573459E-2"/>
          <c:w val="0.6637717121588097"/>
          <c:h val="0.77607925368024644"/>
        </c:manualLayout>
      </c:layout>
      <c:bar3DChart>
        <c:barDir val="col"/>
        <c:grouping val="clustered"/>
        <c:varyColors val="0"/>
        <c:ser>
          <c:idx val="0"/>
          <c:order val="0"/>
          <c:tx>
            <c:strRef>
              <c:f>Sheet1!$A$2</c:f>
              <c:strCache>
                <c:ptCount val="1"/>
                <c:pt idx="0">
                  <c:v>Native </c:v>
                </c:pt>
              </c:strCache>
            </c:strRef>
          </c:tx>
          <c:spPr>
            <a:solidFill>
              <a:schemeClr val="bg2">
                <a:lumMod val="90000"/>
              </a:schemeClr>
            </a:solidFill>
            <a:ln w="12690">
              <a:solidFill>
                <a:schemeClr val="tx1"/>
              </a:solidFill>
              <a:prstDash val="solid"/>
            </a:ln>
          </c:spPr>
          <c:invertIfNegative val="0"/>
          <c:cat>
            <c:strRef>
              <c:f>Sheet1!$B$1:$D$1</c:f>
              <c:strCache>
                <c:ptCount val="3"/>
                <c:pt idx="0">
                  <c:v>Ranchette</c:v>
                </c:pt>
                <c:pt idx="1">
                  <c:v>Ranch</c:v>
                </c:pt>
                <c:pt idx="2">
                  <c:v>Reserve</c:v>
                </c:pt>
              </c:strCache>
            </c:strRef>
          </c:cat>
          <c:val>
            <c:numRef>
              <c:f>Sheet1!$B$2:$D$2</c:f>
              <c:numCache>
                <c:formatCode>General</c:formatCode>
                <c:ptCount val="3"/>
                <c:pt idx="0">
                  <c:v>72</c:v>
                </c:pt>
                <c:pt idx="1">
                  <c:v>80</c:v>
                </c:pt>
                <c:pt idx="2">
                  <c:v>76</c:v>
                </c:pt>
              </c:numCache>
            </c:numRef>
          </c:val>
          <c:extLst>
            <c:ext xmlns:c16="http://schemas.microsoft.com/office/drawing/2014/chart" uri="{C3380CC4-5D6E-409C-BE32-E72D297353CC}">
              <c16:uniqueId val="{00000000-881C-4BD3-830B-41B9C983C7B8}"/>
            </c:ext>
          </c:extLst>
        </c:ser>
        <c:ser>
          <c:idx val="1"/>
          <c:order val="1"/>
          <c:tx>
            <c:strRef>
              <c:f>Sheet1!$A$3</c:f>
              <c:strCache>
                <c:ptCount val="1"/>
                <c:pt idx="0">
                  <c:v>Non-Native</c:v>
                </c:pt>
              </c:strCache>
            </c:strRef>
          </c:tx>
          <c:spPr>
            <a:solidFill>
              <a:schemeClr val="accent2"/>
            </a:solidFill>
            <a:ln w="12690">
              <a:solidFill>
                <a:schemeClr val="tx1"/>
              </a:solidFill>
              <a:prstDash val="solid"/>
            </a:ln>
          </c:spPr>
          <c:invertIfNegative val="0"/>
          <c:cat>
            <c:strRef>
              <c:f>Sheet1!$B$1:$D$1</c:f>
              <c:strCache>
                <c:ptCount val="3"/>
                <c:pt idx="0">
                  <c:v>Ranchette</c:v>
                </c:pt>
                <c:pt idx="1">
                  <c:v>Ranch</c:v>
                </c:pt>
                <c:pt idx="2">
                  <c:v>Reserve</c:v>
                </c:pt>
              </c:strCache>
            </c:strRef>
          </c:cat>
          <c:val>
            <c:numRef>
              <c:f>Sheet1!$B$3:$D$3</c:f>
              <c:numCache>
                <c:formatCode>General</c:formatCode>
                <c:ptCount val="3"/>
                <c:pt idx="0">
                  <c:v>27</c:v>
                </c:pt>
                <c:pt idx="1">
                  <c:v>17</c:v>
                </c:pt>
                <c:pt idx="2">
                  <c:v>28</c:v>
                </c:pt>
              </c:numCache>
            </c:numRef>
          </c:val>
          <c:extLst>
            <c:ext xmlns:c16="http://schemas.microsoft.com/office/drawing/2014/chart" uri="{C3380CC4-5D6E-409C-BE32-E72D297353CC}">
              <c16:uniqueId val="{00000001-881C-4BD3-830B-41B9C983C7B8}"/>
            </c:ext>
          </c:extLst>
        </c:ser>
        <c:dLbls>
          <c:showLegendKey val="0"/>
          <c:showVal val="0"/>
          <c:showCatName val="0"/>
          <c:showSerName val="0"/>
          <c:showPercent val="0"/>
          <c:showBubbleSize val="0"/>
        </c:dLbls>
        <c:gapWidth val="140"/>
        <c:gapDepth val="0"/>
        <c:shape val="box"/>
        <c:axId val="-1200553808"/>
        <c:axId val="-1200553264"/>
        <c:axId val="0"/>
      </c:bar3DChart>
      <c:catAx>
        <c:axId val="-1200553808"/>
        <c:scaling>
          <c:orientation val="minMax"/>
        </c:scaling>
        <c:delete val="0"/>
        <c:axPos val="b"/>
        <c:numFmt formatCode="General" sourceLinked="1"/>
        <c:majorTickMark val="out"/>
        <c:minorTickMark val="none"/>
        <c:tickLblPos val="low"/>
        <c:spPr>
          <a:ln w="3172">
            <a:solidFill>
              <a:schemeClr val="tx1"/>
            </a:solidFill>
            <a:prstDash val="solid"/>
          </a:ln>
        </c:spPr>
        <c:txPr>
          <a:bodyPr rot="0" vert="horz"/>
          <a:lstStyle/>
          <a:p>
            <a:pPr>
              <a:defRPr sz="1799" b="1" i="0" u="none" strike="noStrike" baseline="0">
                <a:solidFill>
                  <a:schemeClr val="tx1"/>
                </a:solidFill>
                <a:latin typeface="Souvenir Lt BT"/>
                <a:ea typeface="Souvenir Lt BT"/>
                <a:cs typeface="Souvenir Lt BT"/>
              </a:defRPr>
            </a:pPr>
            <a:endParaRPr lang="en-US"/>
          </a:p>
        </c:txPr>
        <c:crossAx val="-1200553264"/>
        <c:crosses val="autoZero"/>
        <c:auto val="1"/>
        <c:lblAlgn val="ctr"/>
        <c:lblOffset val="100"/>
        <c:tickLblSkip val="1"/>
        <c:tickMarkSkip val="1"/>
        <c:noMultiLvlLbl val="0"/>
      </c:catAx>
      <c:valAx>
        <c:axId val="-1200553264"/>
        <c:scaling>
          <c:orientation val="minMax"/>
        </c:scaling>
        <c:delete val="0"/>
        <c:axPos val="l"/>
        <c:majorGridlines>
          <c:spPr>
            <a:ln w="3172">
              <a:solidFill>
                <a:schemeClr val="tx1"/>
              </a:solidFill>
              <a:prstDash val="solid"/>
            </a:ln>
          </c:spPr>
        </c:majorGridlines>
        <c:title>
          <c:tx>
            <c:rich>
              <a:bodyPr/>
              <a:lstStyle/>
              <a:p>
                <a:pPr>
                  <a:defRPr sz="1799" b="1" i="0" u="none" strike="noStrike" baseline="0">
                    <a:solidFill>
                      <a:schemeClr val="tx1"/>
                    </a:solidFill>
                    <a:latin typeface="Souvenir Lt BT"/>
                    <a:ea typeface="Souvenir Lt BT"/>
                    <a:cs typeface="Souvenir Lt BT"/>
                  </a:defRPr>
                </a:pPr>
                <a:r>
                  <a:rPr lang="en-US"/>
                  <a:t>% cover</a:t>
                </a:r>
              </a:p>
            </c:rich>
          </c:tx>
          <c:layout>
            <c:manualLayout>
              <c:xMode val="edge"/>
              <c:yMode val="edge"/>
              <c:x val="4.027667939095305E-2"/>
              <c:y val="0.35308049469359809"/>
            </c:manualLayout>
          </c:layout>
          <c:overlay val="0"/>
          <c:spPr>
            <a:noFill/>
            <a:ln w="25380">
              <a:noFill/>
            </a:ln>
          </c:spPr>
        </c:title>
        <c:numFmt formatCode="General" sourceLinked="1"/>
        <c:majorTickMark val="out"/>
        <c:minorTickMark val="none"/>
        <c:tickLblPos val="nextTo"/>
        <c:spPr>
          <a:ln w="3172">
            <a:solidFill>
              <a:schemeClr val="tx1"/>
            </a:solidFill>
            <a:prstDash val="solid"/>
          </a:ln>
        </c:spPr>
        <c:txPr>
          <a:bodyPr rot="0" vert="horz"/>
          <a:lstStyle/>
          <a:p>
            <a:pPr>
              <a:defRPr sz="1799" b="1" i="0" u="none" strike="noStrike" baseline="0">
                <a:solidFill>
                  <a:schemeClr val="tx1"/>
                </a:solidFill>
                <a:latin typeface="Souvenir Lt BT"/>
                <a:ea typeface="Souvenir Lt BT"/>
                <a:cs typeface="Souvenir Lt BT"/>
              </a:defRPr>
            </a:pPr>
            <a:endParaRPr lang="en-US"/>
          </a:p>
        </c:txPr>
        <c:crossAx val="-1200553808"/>
        <c:crosses val="autoZero"/>
        <c:crossBetween val="between"/>
      </c:valAx>
      <c:spPr>
        <a:noFill/>
        <a:ln w="25380">
          <a:noFill/>
        </a:ln>
      </c:spPr>
    </c:plotArea>
    <c:legend>
      <c:legendPos val="r"/>
      <c:layout>
        <c:manualLayout>
          <c:xMode val="edge"/>
          <c:yMode val="edge"/>
          <c:x val="0.76425356605047667"/>
          <c:y val="8.8257232112290293E-2"/>
          <c:w val="0.20099255583126563"/>
          <c:h val="0.16824644549763049"/>
        </c:manualLayout>
      </c:layout>
      <c:overlay val="0"/>
      <c:spPr>
        <a:noFill/>
        <a:ln w="3172">
          <a:solidFill>
            <a:schemeClr val="tx1"/>
          </a:solidFill>
          <a:prstDash val="solid"/>
        </a:ln>
      </c:spPr>
      <c:txPr>
        <a:bodyPr/>
        <a:lstStyle/>
        <a:p>
          <a:pPr>
            <a:defRPr sz="1654" b="1" i="0" u="none" strike="noStrike" baseline="0">
              <a:solidFill>
                <a:schemeClr val="tx1"/>
              </a:solidFill>
              <a:latin typeface="Souvenir Lt BT"/>
              <a:ea typeface="Souvenir Lt BT"/>
              <a:cs typeface="Souvenir Lt BT"/>
            </a:defRPr>
          </a:pPr>
          <a:endParaRPr lang="en-US"/>
        </a:p>
      </c:txPr>
    </c:legend>
    <c:plotVisOnly val="1"/>
    <c:dispBlanksAs val="gap"/>
    <c:showDLblsOverMax val="0"/>
  </c:chart>
  <c:spPr>
    <a:noFill/>
    <a:ln>
      <a:noFill/>
    </a:ln>
  </c:spPr>
  <c:txPr>
    <a:bodyPr/>
    <a:lstStyle/>
    <a:p>
      <a:pPr>
        <a:defRPr sz="1799" b="1" i="0" u="none" strike="noStrike" baseline="0">
          <a:solidFill>
            <a:schemeClr val="tx1"/>
          </a:solidFill>
          <a:latin typeface="Souvenir Lt BT"/>
          <a:ea typeface="Souvenir Lt BT"/>
          <a:cs typeface="Souvenir Lt BT"/>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4/30/2018</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6102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7F50EC7-BA3D-4FD3-AEAC-4180428000F3}" type="slidenum">
              <a:rPr lang="en-US" smtClean="0"/>
              <a:pPr/>
              <a:t>4</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a:t>When you think of ranching in Idaho, you have to think about integrated land ownership – checkerboard land ownership.</a:t>
            </a:r>
          </a:p>
        </p:txBody>
      </p:sp>
    </p:spTree>
    <p:extLst>
      <p:ext uri="{BB962C8B-B14F-4D97-AF65-F5344CB8AC3E}">
        <p14:creationId xmlns:p14="http://schemas.microsoft.com/office/powerpoint/2010/main" val="1311243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1723E1A3-9993-4086-AEE1-2F5EDBAD5EA1}" type="slidenum">
              <a:rPr lang="en-US" smtClean="0"/>
              <a:pPr/>
              <a:t>5</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r>
              <a:rPr lang="en-US"/>
              <a:t>When you think of ranching in Idaho, you have to think about integrated land ownership – checkerboard land ownership.</a:t>
            </a:r>
          </a:p>
        </p:txBody>
      </p:sp>
    </p:spTree>
    <p:extLst>
      <p:ext uri="{BB962C8B-B14F-4D97-AF65-F5344CB8AC3E}">
        <p14:creationId xmlns:p14="http://schemas.microsoft.com/office/powerpoint/2010/main" val="3659996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2783311D-8FEB-4019-9243-6E716CE3A127}" type="slidenum">
              <a:rPr lang="en-US" smtClean="0"/>
              <a:pPr/>
              <a:t>6</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1900475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8560E1AF-77EA-4345-A57A-D81886818E3E}" type="slidenum">
              <a:rPr lang="en-US" smtClean="0"/>
              <a:pPr/>
              <a:t>8</a:t>
            </a:fld>
            <a:endParaRPr lang="en-US"/>
          </a:p>
        </p:txBody>
      </p:sp>
      <p:sp>
        <p:nvSpPr>
          <p:cNvPr id="28675" name="Rectangle 2"/>
          <p:cNvSpPr>
            <a:spLocks noGrp="1" noRot="1" noChangeAspect="1" noChangeArrowheads="1" noTextEdit="1"/>
          </p:cNvSpPr>
          <p:nvPr>
            <p:ph type="sldImg"/>
          </p:nvPr>
        </p:nvSpPr>
        <p:spPr>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44050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9086308-9E48-4BF0-898F-67591D9265D8}" type="slidenum">
              <a:rPr lang="en-US" smtClean="0"/>
              <a:pPr/>
              <a:t>9</a:t>
            </a:fld>
            <a:endParaRPr lang="en-US"/>
          </a:p>
        </p:txBody>
      </p:sp>
      <p:sp>
        <p:nvSpPr>
          <p:cNvPr id="29699" name="Rectangle 2"/>
          <p:cNvSpPr>
            <a:spLocks noGrp="1" noRot="1" noChangeAspect="1" noChangeArrowheads="1" noTextEdit="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3111663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9417D20-3C76-446D-8881-02FBF7453F34}" type="slidenum">
              <a:rPr lang="en-US" smtClean="0"/>
              <a:pPr/>
              <a:t>17</a:t>
            </a:fld>
            <a:endParaRPr lang="en-US"/>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1591391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8BF8920-5275-41E1-B262-DE7688220B8A}" type="slidenum">
              <a:rPr lang="en-US" smtClean="0"/>
              <a:pPr/>
              <a:t>18</a:t>
            </a:fld>
            <a:endParaRPr lang="en-US"/>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2760814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92AA1DAB-F55A-4792-B2B1-0A8668EC1D48}" type="slidenum">
              <a:rPr lang="en-US" smtClean="0"/>
              <a:pPr/>
              <a:t>22</a:t>
            </a:fld>
            <a:endParaRPr lang="en-US"/>
          </a:p>
        </p:txBody>
      </p:sp>
      <p:sp>
        <p:nvSpPr>
          <p:cNvPr id="32771" name="Rectangle 2"/>
          <p:cNvSpPr>
            <a:spLocks noGrp="1" noRot="1" noChangeAspect="1" noChangeArrowheads="1" noTextEdit="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1422432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DF121FB-FC4D-4325-B0D0-B73ACE4EBD50}" type="slidenum">
              <a:rPr lang="en-US" smtClean="0"/>
              <a:pPr/>
              <a:t>23</a:t>
            </a:fld>
            <a:endParaRPr lang="en-US"/>
          </a:p>
        </p:txBody>
      </p:sp>
      <p:sp>
        <p:nvSpPr>
          <p:cNvPr id="33795" name="Rectangle 2"/>
          <p:cNvSpPr>
            <a:spLocks noGrp="1" noRot="1" noChangeAspect="1" noChangeArrowheads="1" noTextEdit="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1050944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F6862E46-77DB-42C2-BC87-D6E88CFA8478}" type="slidenum">
              <a:rPr lang="en-US" smtClean="0"/>
              <a:pPr/>
              <a:t>24</a:t>
            </a:fld>
            <a:endParaRPr lang="en-US"/>
          </a:p>
        </p:txBody>
      </p:sp>
      <p:sp>
        <p:nvSpPr>
          <p:cNvPr id="35843" name="Rectangle 2"/>
          <p:cNvSpPr>
            <a:spLocks noGrp="1" noRot="1" noChangeAspect="1" noChangeArrowheads="1" noTextEdit="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2899739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CC598D6-4C94-4533-9749-C0DCB18AF6EC}" type="slidenum">
              <a:rPr lang="en-US" smtClean="0"/>
              <a:pPr/>
              <a:t>25</a:t>
            </a:fld>
            <a:endParaRPr lang="en-US"/>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3797981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C3B3955-F62A-43A2-8378-F50B3A452149}" type="slidenum">
              <a:rPr lang="en-US" smtClean="0"/>
              <a:pPr/>
              <a:t>26</a:t>
            </a:fld>
            <a:endParaRPr lang="en-US"/>
          </a:p>
        </p:txBody>
      </p:sp>
      <p:sp>
        <p:nvSpPr>
          <p:cNvPr id="24579" name="Rectangle 2"/>
          <p:cNvSpPr>
            <a:spLocks noGrp="1" noRot="1" noChangeAspect="1" noChangeArrowheads="1" noTextEdit="1"/>
          </p:cNvSpPr>
          <p:nvPr>
            <p:ph type="sldImg"/>
          </p:nvPr>
        </p:nvSpPr>
        <p:spPr>
          <a:solidFill>
            <a:srgbClr val="FFFFFF"/>
          </a:solidFill>
          <a:ln/>
        </p:spPr>
      </p:sp>
      <p:sp>
        <p:nvSpPr>
          <p:cNvPr id="2458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“Operations on these lands are governed by a management philosophy that appreciated complexity and the vital role of each species from the large predators to the smallest soil microbe.  We feel that economic activates like grazing and recreation must be subordinate to the needs of a healthy ecosystem.  And that although we have had the honor of managing lands owned by the American public for five generations, we have no ownership right to these lands.  Our tenure on the land should be based on our ability to successfully meet three criteria: protection and enhancement of ecosystem health, recognition and application of public goals and, finally, to produce healthy food for a growing population.” Jim Winder in The art of Resource Management in the Chihuahuan Desert (on the Quivira Coalition web page)</a:t>
            </a:r>
          </a:p>
          <a:p>
            <a:pPr eaLnBrk="1" hangingPunct="1"/>
            <a:endParaRPr lang="en-US"/>
          </a:p>
          <a:p>
            <a:pPr eaLnBrk="1" hangingPunct="1"/>
            <a:r>
              <a:rPr lang="en-US" b="1"/>
              <a:t>The New Ranch</a:t>
            </a:r>
            <a:r>
              <a:rPr lang="en-US"/>
              <a:t> is a place where cooperation has replaced confrontation, where common interests and common sense prevail, where environmentalists might come for supper.</a:t>
            </a:r>
            <a:endParaRPr lang="en-US" b="1"/>
          </a:p>
        </p:txBody>
      </p:sp>
    </p:spTree>
    <p:extLst>
      <p:ext uri="{BB962C8B-B14F-4D97-AF65-F5344CB8AC3E}">
        <p14:creationId xmlns:p14="http://schemas.microsoft.com/office/powerpoint/2010/main" val="1558261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A00183B-10F8-4B73-91AC-A89933ACBD79}" type="slidenum">
              <a:rPr lang="en-US"/>
              <a:pPr/>
              <a:t>30</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5050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3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341093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280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4/30/2018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3419583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4/30/2018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9334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4/30/2018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134007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4/30/2018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337815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4/30/2018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279665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4/30/2018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35531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77147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1620805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838200"/>
            <a:ext cx="10363200" cy="1143000"/>
          </a:xfrm>
        </p:spPr>
        <p:txBody>
          <a:bodyPr/>
          <a:lstStyle/>
          <a:p>
            <a:r>
              <a:rPr lang="en-US"/>
              <a:t>Click to edit Master title style</a:t>
            </a:r>
          </a:p>
        </p:txBody>
      </p:sp>
      <p:sp>
        <p:nvSpPr>
          <p:cNvPr id="3" name="Table Placeholder 2"/>
          <p:cNvSpPr>
            <a:spLocks noGrp="1"/>
          </p:cNvSpPr>
          <p:nvPr>
            <p:ph type="tbl" idx="1"/>
          </p:nvPr>
        </p:nvSpPr>
        <p:spPr>
          <a:xfrm>
            <a:off x="1422400" y="2101850"/>
            <a:ext cx="10363200" cy="4114800"/>
          </a:xfrm>
        </p:spPr>
        <p:txBody>
          <a:bodyPr/>
          <a:lstStyle/>
          <a:p>
            <a:pPr lvl="0"/>
            <a:endParaRPr lang="en-US" noProof="0"/>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FD8C51-3DC4-4531-B977-6B37DD7C05CE}" type="slidenum">
              <a:rPr lang="en-US"/>
              <a:pPr>
                <a:defRPr/>
              </a:pPr>
              <a:t>‹#›</a:t>
            </a:fld>
            <a:endParaRPr lang="en-US" sz="1400"/>
          </a:p>
        </p:txBody>
      </p:sp>
    </p:spTree>
    <p:extLst>
      <p:ext uri="{BB962C8B-B14F-4D97-AF65-F5344CB8AC3E}">
        <p14:creationId xmlns:p14="http://schemas.microsoft.com/office/powerpoint/2010/main" val="6782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8382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1422400" y="2101850"/>
            <a:ext cx="10363200" cy="4114800"/>
          </a:xfrm>
        </p:spPr>
        <p:txBody>
          <a:bodyPr/>
          <a:lstStyle/>
          <a:p>
            <a:pPr lvl="0"/>
            <a:endParaRPr lang="en-US" noProof="0"/>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CCA8F049-576D-41D8-AE82-D17E5D06B3D5}" type="slidenum">
              <a:rPr lang="en-US"/>
              <a:pPr>
                <a:defRPr/>
              </a:pPr>
              <a:t>‹#›</a:t>
            </a:fld>
            <a:endParaRPr lang="en-US" sz="1400"/>
          </a:p>
        </p:txBody>
      </p:sp>
    </p:spTree>
    <p:extLst>
      <p:ext uri="{BB962C8B-B14F-4D97-AF65-F5344CB8AC3E}">
        <p14:creationId xmlns:p14="http://schemas.microsoft.com/office/powerpoint/2010/main" val="357739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4/30/2018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2005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3969" r:id="rId12"/>
    <p:sldLayoutId id="2147484101" r:id="rId13"/>
    <p:sldLayoutId id="2147484102"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books.google.com/books?id=JJwxd0U_p7IC&amp;pg=PP9&amp;lpg=PP1&amp;dq=Beyond+the+Rangeland+Conflic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hyperlink" Target="http://www.malpaiborderlandsgroup.org/" TargetMode="Externa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hyperlink" Target="http://www.malpaiborderlandsgroup.or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rangelands.org/education_crm.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rangelands.org/education_crm.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0058400" cy="3566160"/>
          </a:xfrm>
        </p:spPr>
        <p:txBody>
          <a:bodyPr>
            <a:normAutofit/>
          </a:bodyPr>
          <a:lstStyle/>
          <a:p>
            <a:pPr eaLnBrk="1" hangingPunct="1"/>
            <a:r>
              <a:rPr lang="en-US" sz="5400" dirty="0"/>
              <a:t>Creating Working Landscapes &amp; Preserving Open Space</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06046" y="4946080"/>
            <a:ext cx="5943600" cy="1371600"/>
          </a:xfrm>
          <a:prstGeom prst="rect">
            <a:avLst/>
          </a:prstGeom>
        </p:spPr>
      </p:pic>
      <p:pic>
        <p:nvPicPr>
          <p:cNvPr id="5" name="Picture 4">
            <a:extLst>
              <a:ext uri="{FF2B5EF4-FFF2-40B4-BE49-F238E27FC236}">
                <a16:creationId xmlns:a16="http://schemas.microsoft.com/office/drawing/2014/main" id="{0A8E622B-E8F0-4DE2-900E-FDDC352035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19200" y="533400"/>
            <a:ext cx="3426249" cy="2133785"/>
          </a:xfrm>
          <a:prstGeom prst="rect">
            <a:avLst/>
          </a:prstGeom>
        </p:spPr>
      </p:pic>
      <p:sp>
        <p:nvSpPr>
          <p:cNvPr id="6" name="TextBox 5">
            <a:extLst>
              <a:ext uri="{FF2B5EF4-FFF2-40B4-BE49-F238E27FC236}">
                <a16:creationId xmlns:a16="http://schemas.microsoft.com/office/drawing/2014/main" id="{CDC9D46F-27A6-4D5E-8FAA-3BA8BE0D6BF1}"/>
              </a:ext>
            </a:extLst>
          </p:cNvPr>
          <p:cNvSpPr txBox="1"/>
          <p:nvPr/>
        </p:nvSpPr>
        <p:spPr>
          <a:xfrm>
            <a:off x="3917365" y="2426616"/>
            <a:ext cx="728084" cy="230832"/>
          </a:xfrm>
          <a:prstGeom prst="rect">
            <a:avLst/>
          </a:prstGeom>
          <a:noFill/>
        </p:spPr>
        <p:txBody>
          <a:bodyPr wrap="none" rtlCol="0">
            <a:spAutoFit/>
          </a:bodyPr>
          <a:lstStyle/>
          <a:p>
            <a:r>
              <a:rPr lang="en-US" sz="900" dirty="0">
                <a:solidFill>
                  <a:schemeClr val="bg1"/>
                </a:solidFill>
              </a:rPr>
              <a:t>USDA-ARCS</a:t>
            </a:r>
          </a:p>
        </p:txBody>
      </p:sp>
      <p:sp>
        <p:nvSpPr>
          <p:cNvPr id="7" name="Rectangle 6">
            <a:extLst>
              <a:ext uri="{FF2B5EF4-FFF2-40B4-BE49-F238E27FC236}">
                <a16:creationId xmlns:a16="http://schemas.microsoft.com/office/drawing/2014/main" id="{F2220DF2-137E-452D-8E8A-624455821207}"/>
              </a:ext>
            </a:extLst>
          </p:cNvPr>
          <p:cNvSpPr/>
          <p:nvPr/>
        </p:nvSpPr>
        <p:spPr>
          <a:xfrm>
            <a:off x="7181358" y="2311200"/>
            <a:ext cx="790601" cy="230832"/>
          </a:xfrm>
          <a:prstGeom prst="rect">
            <a:avLst/>
          </a:prstGeom>
        </p:spPr>
        <p:txBody>
          <a:bodyPr wrap="none">
            <a:spAutoFit/>
          </a:bodyPr>
          <a:lstStyle/>
          <a:p>
            <a:r>
              <a:rPr lang="en-US" sz="900" dirty="0">
                <a:solidFill>
                  <a:schemeClr val="bg1"/>
                </a:solidFill>
              </a:rPr>
              <a:t>S. McFarland</a:t>
            </a:r>
          </a:p>
        </p:txBody>
      </p:sp>
      <p:pic>
        <p:nvPicPr>
          <p:cNvPr id="8" name="Picture 7">
            <a:extLst>
              <a:ext uri="{FF2B5EF4-FFF2-40B4-BE49-F238E27FC236}">
                <a16:creationId xmlns:a16="http://schemas.microsoft.com/office/drawing/2014/main" id="{021CA6E3-5ADC-4ACD-BC13-85AB0C8BB9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74814" y="533400"/>
            <a:ext cx="3353091" cy="2133785"/>
          </a:xfrm>
          <a:prstGeom prst="rect">
            <a:avLst/>
          </a:prstGeom>
        </p:spPr>
      </p:pic>
      <p:sp>
        <p:nvSpPr>
          <p:cNvPr id="9" name="TextBox 8">
            <a:extLst>
              <a:ext uri="{FF2B5EF4-FFF2-40B4-BE49-F238E27FC236}">
                <a16:creationId xmlns:a16="http://schemas.microsoft.com/office/drawing/2014/main" id="{F7A4DEFE-3049-4090-ADF0-45CD7A61E68D}"/>
              </a:ext>
            </a:extLst>
          </p:cNvPr>
          <p:cNvSpPr txBox="1"/>
          <p:nvPr/>
        </p:nvSpPr>
        <p:spPr>
          <a:xfrm>
            <a:off x="8991600" y="523663"/>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1F06A7CD-32F5-4667-9AD3-4E92B21A2F70}"/>
              </a:ext>
            </a:extLst>
          </p:cNvPr>
          <p:cNvSpPr txBox="1"/>
          <p:nvPr/>
        </p:nvSpPr>
        <p:spPr>
          <a:xfrm>
            <a:off x="7265635" y="2397784"/>
            <a:ext cx="790601" cy="230832"/>
          </a:xfrm>
          <a:prstGeom prst="rect">
            <a:avLst/>
          </a:prstGeom>
          <a:noFill/>
        </p:spPr>
        <p:txBody>
          <a:bodyPr wrap="none" rtlCol="0">
            <a:spAutoFit/>
          </a:bodyPr>
          <a:lstStyle/>
          <a:p>
            <a:r>
              <a:rPr lang="en-US" sz="900" dirty="0" err="1">
                <a:solidFill>
                  <a:schemeClr val="bg1"/>
                </a:solidFill>
              </a:rPr>
              <a:t>S.McFarland</a:t>
            </a:r>
            <a:r>
              <a:rPr lang="en-US" sz="900" dirty="0">
                <a:solidFill>
                  <a:schemeClr val="bg1"/>
                </a:solidFill>
              </a:rPr>
              <a:t> </a:t>
            </a:r>
          </a:p>
        </p:txBody>
      </p:sp>
      <p:grpSp>
        <p:nvGrpSpPr>
          <p:cNvPr id="2" name="Group 1">
            <a:extLst>
              <a:ext uri="{FF2B5EF4-FFF2-40B4-BE49-F238E27FC236}">
                <a16:creationId xmlns:a16="http://schemas.microsoft.com/office/drawing/2014/main" id="{7FA7E7F9-C164-4177-9AAC-22A01BBC27B1}"/>
              </a:ext>
            </a:extLst>
          </p:cNvPr>
          <p:cNvGrpSpPr/>
          <p:nvPr/>
        </p:nvGrpSpPr>
        <p:grpSpPr>
          <a:xfrm>
            <a:off x="8257270" y="541516"/>
            <a:ext cx="3164149" cy="2125669"/>
            <a:chOff x="8570650" y="531779"/>
            <a:chExt cx="3164149" cy="2125669"/>
          </a:xfrm>
        </p:grpSpPr>
        <p:pic>
          <p:nvPicPr>
            <p:cNvPr id="11" name="Picture 10">
              <a:extLst>
                <a:ext uri="{FF2B5EF4-FFF2-40B4-BE49-F238E27FC236}">
                  <a16:creationId xmlns:a16="http://schemas.microsoft.com/office/drawing/2014/main" id="{F5ECB412-9E2F-4855-BBD9-0E8F101B0A40}"/>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8570650" y="531779"/>
              <a:ext cx="3164149" cy="2125669"/>
            </a:xfrm>
            <a:prstGeom prst="rect">
              <a:avLst/>
            </a:prstGeom>
          </p:spPr>
        </p:pic>
        <p:sp>
          <p:nvSpPr>
            <p:cNvPr id="12" name="TextBox 11">
              <a:extLst>
                <a:ext uri="{FF2B5EF4-FFF2-40B4-BE49-F238E27FC236}">
                  <a16:creationId xmlns:a16="http://schemas.microsoft.com/office/drawing/2014/main" id="{FA7840BF-4777-4F60-9970-FB147F70D1B3}"/>
                </a:ext>
              </a:extLst>
            </p:cNvPr>
            <p:cNvSpPr txBox="1"/>
            <p:nvPr/>
          </p:nvSpPr>
          <p:spPr>
            <a:xfrm>
              <a:off x="8570651" y="2415827"/>
              <a:ext cx="841897" cy="230832"/>
            </a:xfrm>
            <a:prstGeom prst="rect">
              <a:avLst/>
            </a:prstGeom>
            <a:noFill/>
          </p:spPr>
          <p:txBody>
            <a:bodyPr wrap="none" rtlCol="0">
              <a:spAutoFit/>
            </a:bodyPr>
            <a:lstStyle/>
            <a:p>
              <a:r>
                <a:rPr lang="en-US" sz="900" dirty="0" err="1">
                  <a:solidFill>
                    <a:schemeClr val="bg1">
                      <a:lumMod val="85000"/>
                    </a:schemeClr>
                  </a:solidFill>
                </a:rPr>
                <a:t>K.Baker</a:t>
              </a:r>
              <a:r>
                <a:rPr lang="en-US" sz="900" dirty="0">
                  <a:solidFill>
                    <a:schemeClr val="bg1">
                      <a:lumMod val="85000"/>
                    </a:schemeClr>
                  </a:solidFill>
                </a:rPr>
                <a:t>(</a:t>
              </a:r>
              <a:r>
                <a:rPr lang="en-US" sz="900" dirty="0" err="1">
                  <a:solidFill>
                    <a:schemeClr val="bg1">
                      <a:lumMod val="85000"/>
                    </a:schemeClr>
                  </a:solidFill>
                </a:rPr>
                <a:t>flickr</a:t>
              </a:r>
              <a:r>
                <a:rPr lang="en-US" sz="900" dirty="0">
                  <a:solidFill>
                    <a:schemeClr val="bg1">
                      <a:lumMod val="85000"/>
                    </a:schemeClr>
                  </a:solidFill>
                </a:rPr>
                <a:t>)</a:t>
              </a:r>
            </a:p>
          </p:txBody>
        </p:sp>
      </p:grpSp>
    </p:spTree>
    <p:extLst>
      <p:ext uri="{BB962C8B-B14F-4D97-AF65-F5344CB8AC3E}">
        <p14:creationId xmlns:p14="http://schemas.microsoft.com/office/powerpoint/2010/main" val="2502124459"/>
      </p:ext>
    </p:extLst>
  </p:cSld>
  <p:clrMapOvr>
    <a:masterClrMapping/>
  </p:clrMapOvr>
  <p:transition advTm="16484"/>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19200" y="1017374"/>
            <a:ext cx="7772400" cy="685800"/>
          </a:xfrm>
        </p:spPr>
        <p:txBody>
          <a:bodyPr>
            <a:normAutofit fontScale="90000"/>
          </a:bodyPr>
          <a:lstStyle/>
          <a:p>
            <a:pPr eaLnBrk="1" hangingPunct="1"/>
            <a:r>
              <a:rPr lang="en-US" dirty="0">
                <a:solidFill>
                  <a:schemeClr val="tx2"/>
                </a:solidFill>
              </a:rPr>
              <a:t>Ranching in the New West</a:t>
            </a:r>
          </a:p>
        </p:txBody>
      </p:sp>
      <p:sp>
        <p:nvSpPr>
          <p:cNvPr id="5123" name="Oval 3"/>
          <p:cNvSpPr>
            <a:spLocks noChangeArrowheads="1"/>
          </p:cNvSpPr>
          <p:nvPr/>
        </p:nvSpPr>
        <p:spPr bwMode="auto">
          <a:xfrm>
            <a:off x="4357688" y="1779374"/>
            <a:ext cx="3733800" cy="1219200"/>
          </a:xfrm>
          <a:prstGeom prst="ellipse">
            <a:avLst/>
          </a:prstGeom>
          <a:solidFill>
            <a:schemeClr val="accent1"/>
          </a:solidFill>
          <a:ln w="9525">
            <a:noFill/>
            <a:miter lim="800000"/>
            <a:headEnd/>
            <a:tailEnd/>
          </a:ln>
        </p:spPr>
        <p:txBody>
          <a:bodyPr wrap="none" anchor="ctr"/>
          <a:lstStyle/>
          <a:p>
            <a:pPr algn="ctr"/>
            <a:r>
              <a:rPr lang="en-US" sz="2400" u="sng" dirty="0"/>
              <a:t>TODAY</a:t>
            </a:r>
          </a:p>
          <a:p>
            <a:pPr algn="ctr"/>
            <a:r>
              <a:rPr lang="en-US" sz="2400" i="1" dirty="0"/>
              <a:t>“Western Family Ranch”</a:t>
            </a:r>
          </a:p>
        </p:txBody>
      </p:sp>
      <p:sp>
        <p:nvSpPr>
          <p:cNvPr id="5124" name="Oval 5"/>
          <p:cNvSpPr>
            <a:spLocks noChangeArrowheads="1"/>
          </p:cNvSpPr>
          <p:nvPr/>
        </p:nvSpPr>
        <p:spPr bwMode="auto">
          <a:xfrm>
            <a:off x="4610100" y="5257800"/>
            <a:ext cx="2819400" cy="1066800"/>
          </a:xfrm>
          <a:prstGeom prst="ellipse">
            <a:avLst/>
          </a:prstGeom>
          <a:solidFill>
            <a:srgbClr val="AC3900"/>
          </a:solidFill>
          <a:ln w="9525">
            <a:noFill/>
            <a:miter lim="800000"/>
            <a:headEnd/>
            <a:tailEnd/>
          </a:ln>
        </p:spPr>
        <p:txBody>
          <a:bodyPr wrap="none" anchor="ctr"/>
          <a:lstStyle/>
          <a:p>
            <a:pPr algn="ctr"/>
            <a:r>
              <a:rPr lang="en-US" sz="2400" i="1" dirty="0">
                <a:solidFill>
                  <a:schemeClr val="bg1"/>
                </a:solidFill>
              </a:rPr>
              <a:t>Corporate Ranches</a:t>
            </a:r>
            <a:endParaRPr lang="en-US" sz="2400" dirty="0">
              <a:solidFill>
                <a:schemeClr val="bg1"/>
              </a:solidFill>
            </a:endParaRPr>
          </a:p>
        </p:txBody>
      </p:sp>
      <p:sp>
        <p:nvSpPr>
          <p:cNvPr id="5125" name="Oval 7"/>
          <p:cNvSpPr>
            <a:spLocks noChangeArrowheads="1"/>
          </p:cNvSpPr>
          <p:nvPr/>
        </p:nvSpPr>
        <p:spPr bwMode="auto">
          <a:xfrm>
            <a:off x="7638586" y="4395108"/>
            <a:ext cx="2819400" cy="1219200"/>
          </a:xfrm>
          <a:prstGeom prst="ellipse">
            <a:avLst/>
          </a:prstGeom>
          <a:solidFill>
            <a:srgbClr val="AC3900"/>
          </a:solidFill>
          <a:ln w="9525">
            <a:noFill/>
            <a:miter lim="800000"/>
            <a:headEnd/>
            <a:tailEnd/>
          </a:ln>
        </p:spPr>
        <p:txBody>
          <a:bodyPr wrap="none" anchor="ctr"/>
          <a:lstStyle/>
          <a:p>
            <a:pPr algn="ctr"/>
            <a:r>
              <a:rPr lang="en-US" sz="2400" i="1" dirty="0">
                <a:solidFill>
                  <a:schemeClr val="bg1"/>
                </a:solidFill>
              </a:rPr>
              <a:t>Working Landscapes</a:t>
            </a:r>
          </a:p>
          <a:p>
            <a:pPr algn="ctr"/>
            <a:r>
              <a:rPr lang="en-US" sz="2400" i="1" dirty="0">
                <a:solidFill>
                  <a:schemeClr val="bg1"/>
                </a:solidFill>
              </a:rPr>
              <a:t>“New Ranch”</a:t>
            </a:r>
            <a:endParaRPr lang="en-US" sz="2400" dirty="0">
              <a:solidFill>
                <a:schemeClr val="bg1"/>
              </a:solidFill>
            </a:endParaRPr>
          </a:p>
        </p:txBody>
      </p:sp>
      <p:sp>
        <p:nvSpPr>
          <p:cNvPr id="5126" name="Oval 8"/>
          <p:cNvSpPr>
            <a:spLocks noChangeArrowheads="1"/>
          </p:cNvSpPr>
          <p:nvPr/>
        </p:nvSpPr>
        <p:spPr bwMode="auto">
          <a:xfrm>
            <a:off x="1774848" y="4343400"/>
            <a:ext cx="2819400" cy="1219200"/>
          </a:xfrm>
          <a:prstGeom prst="ellipse">
            <a:avLst/>
          </a:prstGeom>
          <a:solidFill>
            <a:srgbClr val="AC3900"/>
          </a:solidFill>
          <a:ln w="9525">
            <a:noFill/>
            <a:miter lim="800000"/>
            <a:headEnd/>
            <a:tailEnd/>
          </a:ln>
        </p:spPr>
        <p:txBody>
          <a:bodyPr wrap="none" anchor="ctr"/>
          <a:lstStyle/>
          <a:p>
            <a:pPr algn="ctr"/>
            <a:r>
              <a:rPr lang="en-US" sz="2400" i="1" dirty="0">
                <a:solidFill>
                  <a:schemeClr val="bg1"/>
                </a:solidFill>
              </a:rPr>
              <a:t>Fragmentation/</a:t>
            </a:r>
            <a:br>
              <a:rPr lang="en-US" sz="2400" i="1" dirty="0">
                <a:solidFill>
                  <a:schemeClr val="bg1"/>
                </a:solidFill>
              </a:rPr>
            </a:br>
            <a:r>
              <a:rPr lang="en-US" sz="2400" i="1" dirty="0">
                <a:solidFill>
                  <a:schemeClr val="bg1"/>
                </a:solidFill>
              </a:rPr>
              <a:t>Preservation</a:t>
            </a:r>
            <a:endParaRPr lang="en-US" sz="2400" dirty="0">
              <a:solidFill>
                <a:schemeClr val="bg1"/>
              </a:solidFill>
            </a:endParaRPr>
          </a:p>
        </p:txBody>
      </p:sp>
      <p:sp>
        <p:nvSpPr>
          <p:cNvPr id="5127" name="AutoShape 9"/>
          <p:cNvSpPr>
            <a:spLocks noChangeArrowheads="1"/>
          </p:cNvSpPr>
          <p:nvPr/>
        </p:nvSpPr>
        <p:spPr bwMode="auto">
          <a:xfrm rot="5400000">
            <a:off x="5245479" y="4145863"/>
            <a:ext cx="1614274" cy="457200"/>
          </a:xfrm>
          <a:prstGeom prst="notchedRightArrow">
            <a:avLst>
              <a:gd name="adj1" fmla="val 50000"/>
              <a:gd name="adj2" fmla="val 108333"/>
            </a:avLst>
          </a:prstGeom>
          <a:solidFill>
            <a:schemeClr val="accent5">
              <a:lumMod val="60000"/>
              <a:lumOff val="40000"/>
            </a:schemeClr>
          </a:solidFill>
          <a:ln w="9525">
            <a:solidFill>
              <a:schemeClr val="tx1"/>
            </a:solidFill>
            <a:miter lim="800000"/>
            <a:headEnd/>
            <a:tailEnd/>
          </a:ln>
        </p:spPr>
        <p:txBody>
          <a:bodyPr rot="10800000" vert="eaVert" wrap="none" anchor="ctr"/>
          <a:lstStyle/>
          <a:p>
            <a:pPr algn="ctr"/>
            <a:r>
              <a:rPr lang="en-US"/>
              <a:t>?</a:t>
            </a:r>
          </a:p>
        </p:txBody>
      </p:sp>
      <p:sp>
        <p:nvSpPr>
          <p:cNvPr id="5128" name="AutoShape 11"/>
          <p:cNvSpPr>
            <a:spLocks noChangeArrowheads="1"/>
          </p:cNvSpPr>
          <p:nvPr/>
        </p:nvSpPr>
        <p:spPr bwMode="auto">
          <a:xfrm rot="2465628">
            <a:off x="6155235" y="3926925"/>
            <a:ext cx="1752600" cy="457200"/>
          </a:xfrm>
          <a:prstGeom prst="notchedRightArrow">
            <a:avLst>
              <a:gd name="adj1" fmla="val 50000"/>
              <a:gd name="adj2" fmla="val 95833"/>
            </a:avLst>
          </a:prstGeom>
          <a:solidFill>
            <a:schemeClr val="accent5">
              <a:lumMod val="60000"/>
              <a:lumOff val="40000"/>
            </a:schemeClr>
          </a:solidFill>
          <a:ln w="9525">
            <a:solidFill>
              <a:schemeClr val="tx1"/>
            </a:solidFill>
            <a:miter lim="800000"/>
            <a:headEnd/>
            <a:tailEnd/>
          </a:ln>
        </p:spPr>
        <p:txBody>
          <a:bodyPr wrap="none" anchor="ctr"/>
          <a:lstStyle/>
          <a:p>
            <a:pPr algn="ctr"/>
            <a:r>
              <a:rPr lang="en-US"/>
              <a:t>?</a:t>
            </a:r>
          </a:p>
        </p:txBody>
      </p:sp>
      <p:sp>
        <p:nvSpPr>
          <p:cNvPr id="5129" name="AutoShape 12"/>
          <p:cNvSpPr>
            <a:spLocks noChangeArrowheads="1"/>
          </p:cNvSpPr>
          <p:nvPr/>
        </p:nvSpPr>
        <p:spPr bwMode="auto">
          <a:xfrm rot="19134372" flipH="1">
            <a:off x="4332832" y="3928508"/>
            <a:ext cx="1752600" cy="457200"/>
          </a:xfrm>
          <a:prstGeom prst="notchedRightArrow">
            <a:avLst>
              <a:gd name="adj1" fmla="val 50000"/>
              <a:gd name="adj2" fmla="val 95833"/>
            </a:avLst>
          </a:prstGeom>
          <a:solidFill>
            <a:schemeClr val="accent5">
              <a:lumMod val="60000"/>
              <a:lumOff val="40000"/>
            </a:schemeClr>
          </a:solidFill>
          <a:ln w="9525">
            <a:solidFill>
              <a:schemeClr val="tx1"/>
            </a:solidFill>
            <a:miter lim="800000"/>
            <a:headEnd/>
            <a:tailEnd/>
          </a:ln>
        </p:spPr>
        <p:txBody>
          <a:bodyPr wrap="none" anchor="ctr"/>
          <a:lstStyle/>
          <a:p>
            <a:pPr algn="ctr"/>
            <a:r>
              <a:rPr lang="en-US" dirty="0"/>
              <a:t>?</a:t>
            </a:r>
          </a:p>
        </p:txBody>
      </p:sp>
      <p:sp>
        <p:nvSpPr>
          <p:cNvPr id="5130" name="WordArt 13"/>
          <p:cNvSpPr>
            <a:spLocks noChangeArrowheads="1" noChangeShapeType="1" noTextEdit="1"/>
          </p:cNvSpPr>
          <p:nvPr/>
        </p:nvSpPr>
        <p:spPr bwMode="auto">
          <a:xfrm>
            <a:off x="5410201" y="2971801"/>
            <a:ext cx="1628775" cy="485775"/>
          </a:xfrm>
          <a:prstGeom prst="rect">
            <a:avLst/>
          </a:prstGeom>
        </p:spPr>
        <p:txBody>
          <a:bodyPr spcFirstLastPara="1" wrap="none" fromWordArt="1">
            <a:prstTxWarp prst="textArchDown">
              <a:avLst>
                <a:gd name="adj" fmla="val 0"/>
              </a:avLst>
            </a:prstTxWarp>
          </a:bodyPr>
          <a:lstStyle/>
          <a:p>
            <a:pPr algn="ctr"/>
            <a:r>
              <a:rPr lang="en-US" sz="3200" kern="10" spc="640" dirty="0">
                <a:ln w="9525">
                  <a:solidFill>
                    <a:srgbClr val="000000"/>
                  </a:solidFill>
                  <a:miter lim="800000"/>
                  <a:headEnd/>
                  <a:tailEnd/>
                </a:ln>
                <a:solidFill>
                  <a:srgbClr val="000000"/>
                </a:solidFill>
                <a:latin typeface="Book Antiqua"/>
              </a:rPr>
              <a:t>FUTURE</a:t>
            </a:r>
          </a:p>
        </p:txBody>
      </p:sp>
    </p:spTree>
    <p:extLst>
      <p:ext uri="{BB962C8B-B14F-4D97-AF65-F5344CB8AC3E}">
        <p14:creationId xmlns:p14="http://schemas.microsoft.com/office/powerpoint/2010/main" val="4213984188"/>
      </p:ext>
    </p:extLst>
  </p:cSld>
  <p:clrMapOvr>
    <a:masterClrMapping/>
  </p:clrMapOvr>
  <mc:AlternateContent xmlns:mc="http://schemas.openxmlformats.org/markup-compatibility/2006" xmlns:p14="http://schemas.microsoft.com/office/powerpoint/2010/main">
    <mc:Choice Requires="p14">
      <p:transition spd="slow" p14:dur="2000" advTm="45494"/>
    </mc:Choice>
    <mc:Fallback xmlns="">
      <p:transition spd="slow" advTm="4549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04369" y="958334"/>
            <a:ext cx="7772400" cy="762000"/>
          </a:xfrm>
        </p:spPr>
        <p:txBody>
          <a:bodyPr/>
          <a:lstStyle/>
          <a:p>
            <a:pPr eaLnBrk="1" hangingPunct="1"/>
            <a:r>
              <a:rPr lang="en-US" dirty="0">
                <a:solidFill>
                  <a:schemeClr val="tx2"/>
                </a:solidFill>
              </a:rPr>
              <a:t>Ideas for </a:t>
            </a:r>
            <a:r>
              <a:rPr lang="en-US" i="1" dirty="0">
                <a:solidFill>
                  <a:schemeClr val="tx2"/>
                </a:solidFill>
              </a:rPr>
              <a:t>Working Landscapes</a:t>
            </a:r>
          </a:p>
        </p:txBody>
      </p:sp>
      <p:sp>
        <p:nvSpPr>
          <p:cNvPr id="6147" name="Rectangle 3"/>
          <p:cNvSpPr>
            <a:spLocks noGrp="1" noChangeArrowheads="1"/>
          </p:cNvSpPr>
          <p:nvPr>
            <p:ph type="body" idx="1"/>
          </p:nvPr>
        </p:nvSpPr>
        <p:spPr>
          <a:xfrm>
            <a:off x="1388816" y="1750368"/>
            <a:ext cx="7772400" cy="4114800"/>
          </a:xfrm>
        </p:spPr>
        <p:txBody>
          <a:bodyPr>
            <a:normAutofit/>
          </a:bodyPr>
          <a:lstStyle/>
          <a:p>
            <a:pPr marL="225425" indent="-225425" eaLnBrk="1" hangingPunct="1">
              <a:buClr>
                <a:schemeClr val="accent2"/>
              </a:buClr>
              <a:buFont typeface="Wingdings" panose="05000000000000000000" pitchFamily="2" charset="2"/>
              <a:buChar char="§"/>
            </a:pPr>
            <a:r>
              <a:rPr lang="en-US" sz="2800" dirty="0"/>
              <a:t>Commitment to Ecology</a:t>
            </a:r>
          </a:p>
          <a:p>
            <a:pPr marL="225425" indent="-225425" eaLnBrk="1" hangingPunct="1">
              <a:buClr>
                <a:schemeClr val="accent2"/>
              </a:buClr>
              <a:buFont typeface="Wingdings" panose="05000000000000000000" pitchFamily="2" charset="2"/>
              <a:buChar char="§"/>
            </a:pPr>
            <a:r>
              <a:rPr lang="en-US" sz="2800" dirty="0"/>
              <a:t>Preserving Open Space</a:t>
            </a:r>
          </a:p>
          <a:p>
            <a:pPr marL="225425" indent="-225425" eaLnBrk="1" hangingPunct="1">
              <a:buClr>
                <a:schemeClr val="accent2"/>
              </a:buClr>
              <a:buFont typeface="Wingdings" panose="05000000000000000000" pitchFamily="2" charset="2"/>
              <a:buChar char="§"/>
            </a:pPr>
            <a:r>
              <a:rPr lang="en-US" sz="2800" dirty="0"/>
              <a:t>Grass Banks</a:t>
            </a:r>
          </a:p>
          <a:p>
            <a:pPr marL="225425" indent="-225425" eaLnBrk="1" hangingPunct="1">
              <a:buClr>
                <a:schemeClr val="accent2"/>
              </a:buClr>
              <a:buFont typeface="Wingdings" panose="05000000000000000000" pitchFamily="2" charset="2"/>
              <a:buChar char="§"/>
            </a:pPr>
            <a:r>
              <a:rPr lang="en-US" sz="2800" dirty="0"/>
              <a:t>Landscapes for Endangered Species</a:t>
            </a:r>
          </a:p>
          <a:p>
            <a:pPr marL="225425" indent="-225425" eaLnBrk="1" hangingPunct="1">
              <a:buClr>
                <a:schemeClr val="accent2"/>
              </a:buClr>
              <a:buFont typeface="Wingdings" panose="05000000000000000000" pitchFamily="2" charset="2"/>
              <a:buChar char="§"/>
            </a:pPr>
            <a:r>
              <a:rPr lang="en-US" sz="2800" dirty="0"/>
              <a:t>Coordinated Weed Management</a:t>
            </a:r>
          </a:p>
          <a:p>
            <a:pPr marL="225425" indent="-225425" eaLnBrk="1" hangingPunct="1">
              <a:buClr>
                <a:schemeClr val="accent2"/>
              </a:buClr>
              <a:buFont typeface="Wingdings" panose="05000000000000000000" pitchFamily="2" charset="2"/>
              <a:buChar char="§"/>
            </a:pPr>
            <a:r>
              <a:rPr lang="en-US" sz="2800" dirty="0"/>
              <a:t>Wildlife Habitat Goals</a:t>
            </a:r>
          </a:p>
          <a:p>
            <a:pPr marL="225425" indent="-225425" eaLnBrk="1" hangingPunct="1">
              <a:buClr>
                <a:schemeClr val="accent2"/>
              </a:buClr>
              <a:buFont typeface="Wingdings" panose="05000000000000000000" pitchFamily="2" charset="2"/>
              <a:buChar char="§"/>
            </a:pPr>
            <a:r>
              <a:rPr lang="en-US" sz="2800" dirty="0"/>
              <a:t>Recreation?</a:t>
            </a:r>
          </a:p>
        </p:txBody>
      </p:sp>
      <p:sp>
        <p:nvSpPr>
          <p:cNvPr id="8" name="Rectangle 7"/>
          <p:cNvSpPr/>
          <p:nvPr/>
        </p:nvSpPr>
        <p:spPr>
          <a:xfrm>
            <a:off x="7210194" y="6581002"/>
            <a:ext cx="3457806" cy="276999"/>
          </a:xfrm>
          <a:prstGeom prst="rect">
            <a:avLst/>
          </a:prstGeom>
        </p:spPr>
        <p:txBody>
          <a:bodyPr wrap="none">
            <a:spAutoFit/>
          </a:bodyPr>
          <a:lstStyle/>
          <a:p>
            <a:r>
              <a:rPr lang="en-US" sz="1200" dirty="0">
                <a:solidFill>
                  <a:schemeClr val="accent5">
                    <a:lumMod val="50000"/>
                  </a:schemeClr>
                </a:solidFill>
                <a:latin typeface="Calibri" pitchFamily="34" charset="0"/>
              </a:rPr>
              <a:t>Photos from: www.ars.usda.gov/is/graphics/photos/</a:t>
            </a:r>
          </a:p>
        </p:txBody>
      </p:sp>
      <p:grpSp>
        <p:nvGrpSpPr>
          <p:cNvPr id="7" name="Group 6">
            <a:extLst>
              <a:ext uri="{FF2B5EF4-FFF2-40B4-BE49-F238E27FC236}">
                <a16:creationId xmlns:a16="http://schemas.microsoft.com/office/drawing/2014/main" id="{85EE773A-AC7C-4AA3-A625-7522A9FA8745}"/>
              </a:ext>
            </a:extLst>
          </p:cNvPr>
          <p:cNvGrpSpPr/>
          <p:nvPr/>
        </p:nvGrpSpPr>
        <p:grpSpPr>
          <a:xfrm>
            <a:off x="6553200" y="4132109"/>
            <a:ext cx="3180167" cy="2090976"/>
            <a:chOff x="6290299" y="4176973"/>
            <a:chExt cx="3180167" cy="2090976"/>
          </a:xfrm>
        </p:grpSpPr>
        <p:pic>
          <p:nvPicPr>
            <p:cNvPr id="2" name="Picture 1">
              <a:extLst>
                <a:ext uri="{FF2B5EF4-FFF2-40B4-BE49-F238E27FC236}">
                  <a16:creationId xmlns:a16="http://schemas.microsoft.com/office/drawing/2014/main" id="{3B3839C2-1801-43D8-9D11-BA61B2B6B9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0299" y="4176973"/>
              <a:ext cx="3148764" cy="2090976"/>
            </a:xfrm>
            <a:prstGeom prst="rect">
              <a:avLst/>
            </a:prstGeom>
          </p:spPr>
        </p:pic>
        <p:sp>
          <p:nvSpPr>
            <p:cNvPr id="3" name="TextBox 2">
              <a:extLst>
                <a:ext uri="{FF2B5EF4-FFF2-40B4-BE49-F238E27FC236}">
                  <a16:creationId xmlns:a16="http://schemas.microsoft.com/office/drawing/2014/main" id="{4467DF41-F8DE-46EF-92D0-6F2A3FA336E8}"/>
                </a:ext>
              </a:extLst>
            </p:cNvPr>
            <p:cNvSpPr txBox="1"/>
            <p:nvPr/>
          </p:nvSpPr>
          <p:spPr>
            <a:xfrm>
              <a:off x="8683071" y="6037117"/>
              <a:ext cx="787395" cy="230832"/>
            </a:xfrm>
            <a:prstGeom prst="rect">
              <a:avLst/>
            </a:prstGeom>
            <a:noFill/>
          </p:spPr>
          <p:txBody>
            <a:bodyPr wrap="none" rtlCol="0">
              <a:spAutoFit/>
            </a:bodyPr>
            <a:lstStyle/>
            <a:p>
              <a:r>
                <a:rPr lang="en-US" sz="900" dirty="0" err="1">
                  <a:solidFill>
                    <a:schemeClr val="bg1"/>
                  </a:solidFill>
                </a:rPr>
                <a:t>B.Gast</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grpSp>
      <p:grpSp>
        <p:nvGrpSpPr>
          <p:cNvPr id="6" name="Group 5">
            <a:extLst>
              <a:ext uri="{FF2B5EF4-FFF2-40B4-BE49-F238E27FC236}">
                <a16:creationId xmlns:a16="http://schemas.microsoft.com/office/drawing/2014/main" id="{50B0CB15-A98D-49BB-8DB0-471D026EEC2C}"/>
              </a:ext>
            </a:extLst>
          </p:cNvPr>
          <p:cNvGrpSpPr/>
          <p:nvPr/>
        </p:nvGrpSpPr>
        <p:grpSpPr>
          <a:xfrm>
            <a:off x="7848600" y="1770060"/>
            <a:ext cx="4108174" cy="2657475"/>
            <a:chOff x="7997763" y="2037733"/>
            <a:chExt cx="4108174" cy="2657475"/>
          </a:xfrm>
        </p:grpSpPr>
        <p:pic>
          <p:nvPicPr>
            <p:cNvPr id="4" name="Picture 3">
              <a:extLst>
                <a:ext uri="{FF2B5EF4-FFF2-40B4-BE49-F238E27FC236}">
                  <a16:creationId xmlns:a16="http://schemas.microsoft.com/office/drawing/2014/main" id="{FA2B286E-AC82-40D9-97FB-4143EAE187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7763" y="2037733"/>
              <a:ext cx="4108174" cy="2657475"/>
            </a:xfrm>
            <a:prstGeom prst="rect">
              <a:avLst/>
            </a:prstGeom>
          </p:spPr>
        </p:pic>
        <p:sp>
          <p:nvSpPr>
            <p:cNvPr id="5" name="TextBox 4">
              <a:extLst>
                <a:ext uri="{FF2B5EF4-FFF2-40B4-BE49-F238E27FC236}">
                  <a16:creationId xmlns:a16="http://schemas.microsoft.com/office/drawing/2014/main" id="{846F5E63-4247-4F75-AEA5-FF47E167AA81}"/>
                </a:ext>
              </a:extLst>
            </p:cNvPr>
            <p:cNvSpPr txBox="1"/>
            <p:nvPr/>
          </p:nvSpPr>
          <p:spPr>
            <a:xfrm>
              <a:off x="8013844" y="4378449"/>
              <a:ext cx="925253" cy="230832"/>
            </a:xfrm>
            <a:prstGeom prst="rect">
              <a:avLst/>
            </a:prstGeom>
            <a:noFill/>
          </p:spPr>
          <p:txBody>
            <a:bodyPr wrap="none" rtlCol="0">
              <a:spAutoFit/>
            </a:bodyPr>
            <a:lstStyle/>
            <a:p>
              <a:r>
                <a:rPr lang="en-US" sz="900" dirty="0" err="1">
                  <a:solidFill>
                    <a:schemeClr val="bg1"/>
                  </a:solidFill>
                </a:rPr>
                <a:t>J.Dykinga</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grpSp>
    </p:spTree>
    <p:extLst>
      <p:ext uri="{BB962C8B-B14F-4D97-AF65-F5344CB8AC3E}">
        <p14:creationId xmlns:p14="http://schemas.microsoft.com/office/powerpoint/2010/main" val="636836749"/>
      </p:ext>
    </p:extLst>
  </p:cSld>
  <p:clrMapOvr>
    <a:masterClrMapping/>
  </p:clrMapOvr>
  <mc:AlternateContent xmlns:mc="http://schemas.openxmlformats.org/markup-compatibility/2006" xmlns:p14="http://schemas.microsoft.com/office/powerpoint/2010/main">
    <mc:Choice Requires="p14">
      <p:transition spd="slow" p14:dur="2000" advTm="51346"/>
    </mc:Choice>
    <mc:Fallback xmlns="">
      <p:transition spd="slow" advTm="5134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685800"/>
            <a:ext cx="8229600" cy="1143000"/>
          </a:xfrm>
        </p:spPr>
        <p:txBody>
          <a:bodyPr>
            <a:normAutofit fontScale="90000"/>
          </a:bodyPr>
          <a:lstStyle/>
          <a:p>
            <a:r>
              <a:rPr lang="en-US" dirty="0"/>
              <a:t>Wholly </a:t>
            </a:r>
            <a:br>
              <a:rPr lang="en-US" dirty="0"/>
            </a:br>
            <a:r>
              <a:rPr lang="en-US" dirty="0"/>
              <a:t>Integrated</a:t>
            </a:r>
          </a:p>
        </p:txBody>
      </p:sp>
      <p:pic>
        <p:nvPicPr>
          <p:cNvPr id="16387" name="Picture 3" descr="OX-Map.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2826" y="228601"/>
            <a:ext cx="5845175" cy="6486525"/>
          </a:xfrm>
          <a:prstGeom prst="rect">
            <a:avLst/>
          </a:prstGeom>
          <a:noFill/>
          <a:ln w="9525">
            <a:noFill/>
            <a:miter lim="800000"/>
            <a:headEnd/>
            <a:tailEnd/>
          </a:ln>
        </p:spPr>
      </p:pic>
      <p:pic>
        <p:nvPicPr>
          <p:cNvPr id="16388" name="Picture 4" descr="OX-Map.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19200" y="2109788"/>
            <a:ext cx="2362200" cy="1733550"/>
          </a:xfrm>
          <a:prstGeom prst="rect">
            <a:avLst/>
          </a:prstGeom>
          <a:noFill/>
          <a:ln w="9525">
            <a:noFill/>
            <a:miter lim="800000"/>
            <a:headEnd/>
            <a:tailEnd/>
          </a:ln>
        </p:spPr>
      </p:pic>
      <p:sp>
        <p:nvSpPr>
          <p:cNvPr id="16389" name="TextBox 6"/>
          <p:cNvSpPr txBox="1">
            <a:spLocks noChangeArrowheads="1"/>
          </p:cNvSpPr>
          <p:nvPr/>
        </p:nvSpPr>
        <p:spPr bwMode="auto">
          <a:xfrm>
            <a:off x="4495800" y="2514601"/>
            <a:ext cx="1828800" cy="923925"/>
          </a:xfrm>
          <a:prstGeom prst="rect">
            <a:avLst/>
          </a:prstGeom>
          <a:solidFill>
            <a:schemeClr val="bg1"/>
          </a:solidFill>
          <a:ln w="9525">
            <a:noFill/>
            <a:miter lim="800000"/>
            <a:headEnd/>
            <a:tailEnd/>
          </a:ln>
        </p:spPr>
        <p:txBody>
          <a:bodyPr>
            <a:spAutoFit/>
          </a:bodyPr>
          <a:lstStyle/>
          <a:p>
            <a:pPr algn="r"/>
            <a:endParaRPr lang="en-US"/>
          </a:p>
          <a:p>
            <a:pPr algn="r"/>
            <a:r>
              <a:rPr lang="en-US"/>
              <a:t>OX Ranch Idaho</a:t>
            </a:r>
          </a:p>
          <a:p>
            <a:pPr algn="r"/>
            <a:r>
              <a:rPr lang="en-US"/>
              <a:t>130,000 acres</a:t>
            </a:r>
          </a:p>
        </p:txBody>
      </p:sp>
    </p:spTree>
    <p:extLst>
      <p:ext uri="{BB962C8B-B14F-4D97-AF65-F5344CB8AC3E}">
        <p14:creationId xmlns:p14="http://schemas.microsoft.com/office/powerpoint/2010/main" val="130999110"/>
      </p:ext>
    </p:extLst>
  </p:cSld>
  <p:clrMapOvr>
    <a:masterClrMapping/>
  </p:clrMapOvr>
  <mc:AlternateContent xmlns:mc="http://schemas.openxmlformats.org/markup-compatibility/2006" xmlns:p14="http://schemas.microsoft.com/office/powerpoint/2010/main">
    <mc:Choice Requires="p14">
      <p:transition spd="slow" p14:dur="2000" advTm="83525"/>
    </mc:Choice>
    <mc:Fallback xmlns="">
      <p:transition spd="slow" advTm="83525"/>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185F4-D4B6-4F75-B082-A9DDCB8A47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633999" y="640081"/>
            <a:ext cx="6909801" cy="5314406"/>
          </a:xfrm>
          <a:prstGeom prst="rect">
            <a:avLst/>
          </a:prstGeom>
        </p:spPr>
      </p:pic>
      <p:sp>
        <p:nvSpPr>
          <p:cNvPr id="15362" name="Rectangle 2"/>
          <p:cNvSpPr>
            <a:spLocks noGrp="1" noChangeArrowheads="1"/>
          </p:cNvSpPr>
          <p:nvPr>
            <p:ph type="title" idx="4294967295"/>
          </p:nvPr>
        </p:nvSpPr>
        <p:spPr>
          <a:xfrm>
            <a:off x="8077200" y="622616"/>
            <a:ext cx="3689350" cy="1450975"/>
          </a:xfrm>
        </p:spPr>
        <p:txBody>
          <a:bodyPr>
            <a:normAutofit/>
          </a:bodyPr>
          <a:lstStyle/>
          <a:p>
            <a:r>
              <a:rPr lang="en-US" dirty="0"/>
              <a:t>Grazing on Public Lands</a:t>
            </a:r>
          </a:p>
        </p:txBody>
      </p:sp>
      <p:sp>
        <p:nvSpPr>
          <p:cNvPr id="15363" name="Rectangle 3"/>
          <p:cNvSpPr>
            <a:spLocks noGrp="1" noChangeArrowheads="1"/>
          </p:cNvSpPr>
          <p:nvPr>
            <p:ph type="body" idx="4294967295"/>
          </p:nvPr>
        </p:nvSpPr>
        <p:spPr>
          <a:xfrm>
            <a:off x="8153400" y="2154820"/>
            <a:ext cx="3689350" cy="3670300"/>
          </a:xfrm>
        </p:spPr>
        <p:txBody>
          <a:bodyPr>
            <a:normAutofit/>
          </a:bodyPr>
          <a:lstStyle/>
          <a:p>
            <a:r>
              <a:rPr lang="en-US" dirty="0"/>
              <a:t>Grazing on private lands is wholly integrated with public grazing lands.  </a:t>
            </a:r>
          </a:p>
          <a:p>
            <a:pPr lvl="1"/>
            <a:r>
              <a:rPr lang="en-US" sz="2000" dirty="0"/>
              <a:t>Livestock grazing occurs on:</a:t>
            </a:r>
          </a:p>
          <a:p>
            <a:pPr lvl="2"/>
            <a:r>
              <a:rPr lang="en-US" sz="2000" dirty="0"/>
              <a:t> 95% of BLM land</a:t>
            </a:r>
          </a:p>
          <a:p>
            <a:pPr lvl="2"/>
            <a:r>
              <a:rPr lang="en-US" sz="2000" dirty="0"/>
              <a:t>58% of U.S. Forest Service lands</a:t>
            </a:r>
          </a:p>
          <a:p>
            <a:pPr lvl="1"/>
            <a:r>
              <a:rPr lang="en-US" sz="2000" dirty="0"/>
              <a:t>88% of all beef cows in Idaho graze at least part of each year on BLM or USFS lands.</a:t>
            </a:r>
          </a:p>
        </p:txBody>
      </p:sp>
      <p:sp>
        <p:nvSpPr>
          <p:cNvPr id="3" name="TextBox 2">
            <a:extLst>
              <a:ext uri="{FF2B5EF4-FFF2-40B4-BE49-F238E27FC236}">
                <a16:creationId xmlns:a16="http://schemas.microsoft.com/office/drawing/2014/main" id="{5FF94052-7685-4289-8DCA-09EA7E0970F2}"/>
              </a:ext>
            </a:extLst>
          </p:cNvPr>
          <p:cNvSpPr txBox="1"/>
          <p:nvPr/>
        </p:nvSpPr>
        <p:spPr>
          <a:xfrm>
            <a:off x="6299987" y="5695149"/>
            <a:ext cx="917239" cy="230832"/>
          </a:xfrm>
          <a:prstGeom prst="rect">
            <a:avLst/>
          </a:prstGeom>
          <a:noFill/>
        </p:spPr>
        <p:txBody>
          <a:bodyPr wrap="none" rtlCol="0">
            <a:spAutoFit/>
          </a:bodyPr>
          <a:lstStyle/>
          <a:p>
            <a:r>
              <a:rPr lang="en-US" sz="900" dirty="0" err="1">
                <a:solidFill>
                  <a:schemeClr val="bg1"/>
                </a:solidFill>
              </a:rPr>
              <a:t>E.Haslam</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332401255"/>
      </p:ext>
    </p:extLst>
  </p:cSld>
  <p:clrMapOvr>
    <a:masterClrMapping/>
  </p:clrMapOvr>
  <mc:AlternateContent xmlns:mc="http://schemas.openxmlformats.org/markup-compatibility/2006" xmlns:p14="http://schemas.microsoft.com/office/powerpoint/2010/main">
    <mc:Choice Requires="p14">
      <p:transition spd="slow" p14:dur="2000" advTm="84060"/>
    </mc:Choice>
    <mc:Fallback xmlns="">
      <p:transition spd="slow" advTm="8406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609600"/>
            <a:ext cx="7772400" cy="762000"/>
          </a:xfrm>
        </p:spPr>
        <p:txBody>
          <a:bodyPr/>
          <a:lstStyle/>
          <a:p>
            <a:pPr eaLnBrk="1" hangingPunct="1"/>
            <a:r>
              <a:rPr lang="en-US" dirty="0"/>
              <a:t>Commitment to Ecology</a:t>
            </a:r>
            <a:endParaRPr lang="en-US" i="1" dirty="0"/>
          </a:p>
        </p:txBody>
      </p:sp>
      <p:sp>
        <p:nvSpPr>
          <p:cNvPr id="7171" name="Rectangle 3"/>
          <p:cNvSpPr>
            <a:spLocks noGrp="1" noChangeArrowheads="1"/>
          </p:cNvSpPr>
          <p:nvPr>
            <p:ph type="body" idx="1"/>
          </p:nvPr>
        </p:nvSpPr>
        <p:spPr>
          <a:xfrm>
            <a:off x="1295399" y="1828800"/>
            <a:ext cx="9439275" cy="4572000"/>
          </a:xfrm>
        </p:spPr>
        <p:txBody>
          <a:bodyPr/>
          <a:lstStyle/>
          <a:p>
            <a:pPr eaLnBrk="1" hangingPunct="1">
              <a:lnSpc>
                <a:spcPct val="90000"/>
              </a:lnSpc>
            </a:pPr>
            <a:r>
              <a:rPr lang="en-US" sz="2800" dirty="0"/>
              <a:t>Jim Winders </a:t>
            </a:r>
          </a:p>
          <a:p>
            <a:pPr lvl="1" eaLnBrk="1" hangingPunct="1">
              <a:lnSpc>
                <a:spcPct val="90000"/>
              </a:lnSpc>
            </a:pPr>
            <a:r>
              <a:rPr lang="en-US" sz="2800" i="1" dirty="0"/>
              <a:t>“We feel that economic activities… must be subordinate to the needs of a healthy ecosystem”</a:t>
            </a:r>
          </a:p>
          <a:p>
            <a:pPr lvl="2" eaLnBrk="1" hangingPunct="1">
              <a:lnSpc>
                <a:spcPct val="90000"/>
              </a:lnSpc>
            </a:pPr>
            <a:r>
              <a:rPr lang="en-US" sz="2400" dirty="0"/>
              <a:t>Ecosystem protection</a:t>
            </a:r>
          </a:p>
          <a:p>
            <a:pPr lvl="2" eaLnBrk="1" hangingPunct="1">
              <a:lnSpc>
                <a:spcPct val="90000"/>
              </a:lnSpc>
            </a:pPr>
            <a:r>
              <a:rPr lang="en-US" sz="2400" dirty="0"/>
              <a:t>Recognize public goals</a:t>
            </a:r>
          </a:p>
          <a:p>
            <a:pPr lvl="2" eaLnBrk="1" hangingPunct="1">
              <a:lnSpc>
                <a:spcPct val="90000"/>
              </a:lnSpc>
            </a:pPr>
            <a:r>
              <a:rPr lang="en-US" sz="2400" dirty="0"/>
              <a:t>Produce healthy foods</a:t>
            </a:r>
          </a:p>
          <a:p>
            <a:pPr eaLnBrk="1" hangingPunct="1">
              <a:lnSpc>
                <a:spcPct val="90000"/>
              </a:lnSpc>
            </a:pPr>
            <a:endParaRPr lang="en-US" dirty="0"/>
          </a:p>
          <a:p>
            <a:pPr eaLnBrk="1" hangingPunct="1">
              <a:lnSpc>
                <a:spcPct val="90000"/>
              </a:lnSpc>
            </a:pPr>
            <a:r>
              <a:rPr lang="en-US" sz="2800" dirty="0"/>
              <a:t>Author of the</a:t>
            </a:r>
            <a:br>
              <a:rPr lang="en-US" sz="2800" dirty="0"/>
            </a:br>
            <a:r>
              <a:rPr lang="en-US" sz="2800" dirty="0"/>
              <a:t> “New Ranch Handbook”</a:t>
            </a:r>
          </a:p>
        </p:txBody>
      </p:sp>
      <p:pic>
        <p:nvPicPr>
          <p:cNvPr id="7172" name="Picture 7" descr="C:\WINDOWS\Desktop\Karen\Jim-W.jpg"/>
          <p:cNvPicPr>
            <a:picLocks noChangeAspect="1" noChangeArrowheads="1"/>
          </p:cNvPicPr>
          <p:nvPr/>
        </p:nvPicPr>
        <p:blipFill>
          <a:blip r:embed="rId3" cstate="screen"/>
          <a:srcRect/>
          <a:stretch>
            <a:fillRect/>
          </a:stretch>
        </p:blipFill>
        <p:spPr bwMode="auto">
          <a:xfrm>
            <a:off x="8305800" y="3124200"/>
            <a:ext cx="2428875" cy="2963604"/>
          </a:xfrm>
          <a:prstGeom prst="rect">
            <a:avLst/>
          </a:prstGeom>
          <a:noFill/>
          <a:ln w="9525">
            <a:noFill/>
            <a:miter lim="800000"/>
            <a:headEnd/>
            <a:tailEnd/>
          </a:ln>
        </p:spPr>
      </p:pic>
    </p:spTree>
    <p:extLst>
      <p:ext uri="{BB962C8B-B14F-4D97-AF65-F5344CB8AC3E}">
        <p14:creationId xmlns:p14="http://schemas.microsoft.com/office/powerpoint/2010/main" val="287744189"/>
      </p:ext>
    </p:extLst>
  </p:cSld>
  <p:clrMapOvr>
    <a:masterClrMapping/>
  </p:clrMapOvr>
  <mc:AlternateContent xmlns:mc="http://schemas.openxmlformats.org/markup-compatibility/2006" xmlns:p14="http://schemas.microsoft.com/office/powerpoint/2010/main">
    <mc:Choice Requires="p14">
      <p:transition spd="slow" p14:dur="2000" advTm="42717"/>
    </mc:Choice>
    <mc:Fallback xmlns="">
      <p:transition spd="slow" advTm="4271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19200" y="980330"/>
            <a:ext cx="7772400" cy="762000"/>
          </a:xfrm>
        </p:spPr>
        <p:txBody>
          <a:bodyPr/>
          <a:lstStyle/>
          <a:p>
            <a:pPr eaLnBrk="1" hangingPunct="1"/>
            <a:r>
              <a:rPr lang="en-US" dirty="0">
                <a:solidFill>
                  <a:schemeClr val="tx2"/>
                </a:solidFill>
              </a:rPr>
              <a:t>Commitment to Ecology</a:t>
            </a:r>
            <a:endParaRPr lang="en-US" i="1" dirty="0">
              <a:solidFill>
                <a:schemeClr val="tx2"/>
              </a:solidFill>
            </a:endParaRPr>
          </a:p>
        </p:txBody>
      </p:sp>
      <p:pic>
        <p:nvPicPr>
          <p:cNvPr id="8195" name="Picture 4" descr="C:\My Documents\My Pictures\Chihuahuan_Report_13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27953" y="1946274"/>
            <a:ext cx="3810000" cy="2565400"/>
          </a:xfrm>
          <a:prstGeom prst="rect">
            <a:avLst/>
          </a:prstGeom>
          <a:noFill/>
          <a:ln w="9525">
            <a:noFill/>
            <a:miter lim="800000"/>
            <a:headEnd/>
            <a:tailEnd/>
          </a:ln>
        </p:spPr>
      </p:pic>
      <p:pic>
        <p:nvPicPr>
          <p:cNvPr id="8196" name="Picture 5" descr="C:\My Documents\My Pictures\Chihuahuan_Report_13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5427" y="3276600"/>
            <a:ext cx="4343400" cy="3076575"/>
          </a:xfrm>
          <a:prstGeom prst="rect">
            <a:avLst/>
          </a:prstGeom>
          <a:noFill/>
          <a:ln w="9525">
            <a:noFill/>
            <a:miter lim="800000"/>
            <a:headEnd/>
            <a:tailEnd/>
          </a:ln>
        </p:spPr>
      </p:pic>
      <p:sp>
        <p:nvSpPr>
          <p:cNvPr id="8197" name="Text Box 6"/>
          <p:cNvSpPr txBox="1">
            <a:spLocks noChangeArrowheads="1"/>
          </p:cNvSpPr>
          <p:nvPr/>
        </p:nvSpPr>
        <p:spPr bwMode="auto">
          <a:xfrm>
            <a:off x="5299754" y="1974849"/>
            <a:ext cx="652743" cy="369332"/>
          </a:xfrm>
          <a:prstGeom prst="rect">
            <a:avLst/>
          </a:prstGeom>
          <a:noFill/>
          <a:ln w="9525">
            <a:noFill/>
            <a:miter lim="800000"/>
            <a:headEnd/>
            <a:tailEnd/>
          </a:ln>
        </p:spPr>
        <p:txBody>
          <a:bodyPr wrap="none">
            <a:spAutoFit/>
          </a:bodyPr>
          <a:lstStyle/>
          <a:p>
            <a:r>
              <a:rPr lang="en-US" b="1" dirty="0"/>
              <a:t>1986</a:t>
            </a:r>
          </a:p>
        </p:txBody>
      </p:sp>
      <p:sp>
        <p:nvSpPr>
          <p:cNvPr id="8198" name="Text Box 7"/>
          <p:cNvSpPr txBox="1">
            <a:spLocks noChangeArrowheads="1"/>
          </p:cNvSpPr>
          <p:nvPr/>
        </p:nvSpPr>
        <p:spPr bwMode="auto">
          <a:xfrm>
            <a:off x="10110628" y="3228974"/>
            <a:ext cx="652743" cy="369332"/>
          </a:xfrm>
          <a:prstGeom prst="rect">
            <a:avLst/>
          </a:prstGeom>
          <a:noFill/>
          <a:ln w="9525">
            <a:noFill/>
            <a:miter lim="800000"/>
            <a:headEnd/>
            <a:tailEnd/>
          </a:ln>
        </p:spPr>
        <p:txBody>
          <a:bodyPr wrap="none">
            <a:spAutoFit/>
          </a:bodyPr>
          <a:lstStyle/>
          <a:p>
            <a:r>
              <a:rPr lang="en-US" b="1" dirty="0"/>
              <a:t>1994</a:t>
            </a:r>
          </a:p>
        </p:txBody>
      </p:sp>
      <p:sp>
        <p:nvSpPr>
          <p:cNvPr id="8199" name="Text Box 8"/>
          <p:cNvSpPr txBox="1">
            <a:spLocks noChangeArrowheads="1"/>
          </p:cNvSpPr>
          <p:nvPr/>
        </p:nvSpPr>
        <p:spPr bwMode="auto">
          <a:xfrm>
            <a:off x="6629400" y="2057401"/>
            <a:ext cx="3276218" cy="954107"/>
          </a:xfrm>
          <a:prstGeom prst="rect">
            <a:avLst/>
          </a:prstGeom>
          <a:noFill/>
          <a:ln w="9525">
            <a:noFill/>
            <a:miter lim="800000"/>
            <a:headEnd/>
            <a:tailEnd/>
          </a:ln>
        </p:spPr>
        <p:txBody>
          <a:bodyPr wrap="none">
            <a:spAutoFit/>
          </a:bodyPr>
          <a:lstStyle/>
          <a:p>
            <a:r>
              <a:rPr lang="en-US" sz="2800" dirty="0">
                <a:latin typeface="Calibri" pitchFamily="34" charset="0"/>
              </a:rPr>
              <a:t>Attention to slow but</a:t>
            </a:r>
          </a:p>
          <a:p>
            <a:r>
              <a:rPr lang="en-US" sz="2800" dirty="0">
                <a:latin typeface="Calibri" pitchFamily="34" charset="0"/>
              </a:rPr>
              <a:t>steady change</a:t>
            </a:r>
          </a:p>
        </p:txBody>
      </p:sp>
      <p:sp>
        <p:nvSpPr>
          <p:cNvPr id="8200" name="Text Box 9"/>
          <p:cNvSpPr txBox="1">
            <a:spLocks noChangeArrowheads="1"/>
          </p:cNvSpPr>
          <p:nvPr/>
        </p:nvSpPr>
        <p:spPr bwMode="auto">
          <a:xfrm>
            <a:off x="2362200" y="4543426"/>
            <a:ext cx="3429000" cy="1200329"/>
          </a:xfrm>
          <a:prstGeom prst="rect">
            <a:avLst/>
          </a:prstGeom>
          <a:noFill/>
          <a:ln w="9525">
            <a:noFill/>
            <a:miter lim="800000"/>
            <a:headEnd/>
            <a:tailEnd/>
          </a:ln>
        </p:spPr>
        <p:txBody>
          <a:bodyPr>
            <a:spAutoFit/>
          </a:bodyPr>
          <a:lstStyle/>
          <a:p>
            <a:r>
              <a:rPr lang="en-US" i="1" dirty="0">
                <a:latin typeface="Calibri" pitchFamily="34" charset="0"/>
              </a:rPr>
              <a:t>“… application of small stresses and disturbances such as grazing and hoof action exercises the recovery mechanisms….</a:t>
            </a:r>
            <a:r>
              <a:rPr lang="en-US" dirty="0">
                <a:latin typeface="Calibri" pitchFamily="34" charset="0"/>
              </a:rPr>
              <a:t>”</a:t>
            </a:r>
          </a:p>
        </p:txBody>
      </p:sp>
    </p:spTree>
    <p:extLst>
      <p:ext uri="{BB962C8B-B14F-4D97-AF65-F5344CB8AC3E}">
        <p14:creationId xmlns:p14="http://schemas.microsoft.com/office/powerpoint/2010/main" val="616960375"/>
      </p:ext>
    </p:extLst>
  </p:cSld>
  <p:clrMapOvr>
    <a:masterClrMapping/>
  </p:clrMapOvr>
  <mc:AlternateContent xmlns:mc="http://schemas.openxmlformats.org/markup-compatibility/2006" xmlns:p14="http://schemas.microsoft.com/office/powerpoint/2010/main">
    <mc:Choice Requires="p14">
      <p:transition spd="slow" p14:dur="2000" advTm="29368"/>
    </mc:Choice>
    <mc:Fallback xmlns="">
      <p:transition spd="slow" advTm="2936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213946" y="969984"/>
            <a:ext cx="7772400" cy="762000"/>
          </a:xfrm>
        </p:spPr>
        <p:txBody>
          <a:bodyPr/>
          <a:lstStyle/>
          <a:p>
            <a:pPr eaLnBrk="1" hangingPunct="1"/>
            <a:r>
              <a:rPr lang="en-US" dirty="0">
                <a:solidFill>
                  <a:schemeClr val="tx2"/>
                </a:solidFill>
              </a:rPr>
              <a:t>Commitment to Ecology</a:t>
            </a:r>
            <a:endParaRPr lang="en-US" i="1" dirty="0">
              <a:solidFill>
                <a:schemeClr val="tx2"/>
              </a:solidFill>
            </a:endParaRPr>
          </a:p>
        </p:txBody>
      </p:sp>
      <p:sp>
        <p:nvSpPr>
          <p:cNvPr id="9220" name="Rectangle 3"/>
          <p:cNvSpPr>
            <a:spLocks noGrp="1" noChangeArrowheads="1"/>
          </p:cNvSpPr>
          <p:nvPr>
            <p:ph type="body" idx="1"/>
          </p:nvPr>
        </p:nvSpPr>
        <p:spPr>
          <a:xfrm>
            <a:off x="1184722" y="1806677"/>
            <a:ext cx="9822556" cy="5029200"/>
          </a:xfrm>
        </p:spPr>
        <p:txBody>
          <a:bodyPr/>
          <a:lstStyle/>
          <a:p>
            <a:pPr eaLnBrk="1" hangingPunct="1">
              <a:lnSpc>
                <a:spcPct val="90000"/>
              </a:lnSpc>
            </a:pPr>
            <a:r>
              <a:rPr lang="en-US" dirty="0"/>
              <a:t>Deseret Land &amp; Livestock</a:t>
            </a:r>
          </a:p>
          <a:p>
            <a:pPr lvl="1" algn="r" eaLnBrk="1" hangingPunct="1">
              <a:lnSpc>
                <a:spcPct val="90000"/>
              </a:lnSpc>
              <a:buFont typeface="Wingdings" pitchFamily="2" charset="2"/>
              <a:buNone/>
            </a:pPr>
            <a:r>
              <a:rPr lang="en-US" dirty="0"/>
              <a:t> “</a:t>
            </a:r>
            <a:r>
              <a:rPr lang="en-US" i="1" dirty="0"/>
              <a:t>sees wildlife as an essential part of the complex web of beings and interaction that make up the vital organs and life function of ecosystems upon which a ranch, its people, and its livestock, and even the surrounding community depend and survive</a:t>
            </a:r>
            <a:r>
              <a:rPr lang="en-US" dirty="0"/>
              <a:t>.” </a:t>
            </a:r>
            <a:br>
              <a:rPr lang="en-US" dirty="0"/>
            </a:br>
            <a:br>
              <a:rPr lang="en-US" dirty="0"/>
            </a:br>
            <a:r>
              <a:rPr lang="en-US" dirty="0"/>
              <a:t>	</a:t>
            </a:r>
            <a:r>
              <a:rPr lang="en-US" sz="1600" dirty="0"/>
              <a:t>Dan Daggett, </a:t>
            </a:r>
            <a:r>
              <a:rPr lang="en-US" sz="1600" dirty="0">
                <a:hlinkClick r:id="rId3"/>
              </a:rPr>
              <a:t>Beyond the Rangeland Conflict</a:t>
            </a:r>
            <a:endParaRPr lang="en-US" sz="1600" dirty="0"/>
          </a:p>
        </p:txBody>
      </p:sp>
      <p:grpSp>
        <p:nvGrpSpPr>
          <p:cNvPr id="7" name="Group 6">
            <a:extLst>
              <a:ext uri="{FF2B5EF4-FFF2-40B4-BE49-F238E27FC236}">
                <a16:creationId xmlns:a16="http://schemas.microsoft.com/office/drawing/2014/main" id="{55DDA8A9-CE12-42E8-BB62-EA5D0A0EBAF7}"/>
              </a:ext>
            </a:extLst>
          </p:cNvPr>
          <p:cNvGrpSpPr/>
          <p:nvPr/>
        </p:nvGrpSpPr>
        <p:grpSpPr>
          <a:xfrm>
            <a:off x="1184722" y="2943881"/>
            <a:ext cx="3047999" cy="2033587"/>
            <a:chOff x="1184722" y="2943881"/>
            <a:chExt cx="3047999" cy="2033587"/>
          </a:xfrm>
        </p:grpSpPr>
        <p:pic>
          <p:nvPicPr>
            <p:cNvPr id="2" name="Picture 1">
              <a:extLst>
                <a:ext uri="{FF2B5EF4-FFF2-40B4-BE49-F238E27FC236}">
                  <a16:creationId xmlns:a16="http://schemas.microsoft.com/office/drawing/2014/main" id="{4BB42A06-9D98-41D9-9C38-C883B16473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4722" y="2943881"/>
              <a:ext cx="3047999" cy="2033587"/>
            </a:xfrm>
            <a:prstGeom prst="rect">
              <a:avLst/>
            </a:prstGeom>
          </p:spPr>
        </p:pic>
        <p:sp>
          <p:nvSpPr>
            <p:cNvPr id="3" name="TextBox 2">
              <a:extLst>
                <a:ext uri="{FF2B5EF4-FFF2-40B4-BE49-F238E27FC236}">
                  <a16:creationId xmlns:a16="http://schemas.microsoft.com/office/drawing/2014/main" id="{DA92FFB6-AFDA-4733-AD43-DAA67BB72202}"/>
                </a:ext>
              </a:extLst>
            </p:cNvPr>
            <p:cNvSpPr txBox="1"/>
            <p:nvPr/>
          </p:nvSpPr>
          <p:spPr>
            <a:xfrm>
              <a:off x="1202816" y="4661414"/>
              <a:ext cx="1027845" cy="230832"/>
            </a:xfrm>
            <a:prstGeom prst="rect">
              <a:avLst/>
            </a:prstGeom>
            <a:noFill/>
          </p:spPr>
          <p:txBody>
            <a:bodyPr wrap="none" rtlCol="0">
              <a:spAutoFit/>
            </a:bodyPr>
            <a:lstStyle/>
            <a:p>
              <a:r>
                <a:rPr lang="en-US" sz="900" dirty="0" err="1">
                  <a:solidFill>
                    <a:schemeClr val="bg1"/>
                  </a:solidFill>
                </a:rPr>
                <a:t>J.Matthews</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grpSp>
      <p:grpSp>
        <p:nvGrpSpPr>
          <p:cNvPr id="6" name="Group 5">
            <a:extLst>
              <a:ext uri="{FF2B5EF4-FFF2-40B4-BE49-F238E27FC236}">
                <a16:creationId xmlns:a16="http://schemas.microsoft.com/office/drawing/2014/main" id="{4920E41C-EA86-4768-9043-DA552818593D}"/>
              </a:ext>
            </a:extLst>
          </p:cNvPr>
          <p:cNvGrpSpPr/>
          <p:nvPr/>
        </p:nvGrpSpPr>
        <p:grpSpPr>
          <a:xfrm>
            <a:off x="6705600" y="3761927"/>
            <a:ext cx="3810000" cy="2484358"/>
            <a:chOff x="6705600" y="3761927"/>
            <a:chExt cx="3810000" cy="2484358"/>
          </a:xfrm>
        </p:grpSpPr>
        <p:pic>
          <p:nvPicPr>
            <p:cNvPr id="4" name="Picture 3">
              <a:extLst>
                <a:ext uri="{FF2B5EF4-FFF2-40B4-BE49-F238E27FC236}">
                  <a16:creationId xmlns:a16="http://schemas.microsoft.com/office/drawing/2014/main" id="{8DB4DE28-8C55-4227-9159-3C3DC31053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5600" y="3761927"/>
              <a:ext cx="3810000" cy="2482453"/>
            </a:xfrm>
            <a:prstGeom prst="rect">
              <a:avLst/>
            </a:prstGeom>
          </p:spPr>
        </p:pic>
        <p:sp>
          <p:nvSpPr>
            <p:cNvPr id="5" name="TextBox 4">
              <a:extLst>
                <a:ext uri="{FF2B5EF4-FFF2-40B4-BE49-F238E27FC236}">
                  <a16:creationId xmlns:a16="http://schemas.microsoft.com/office/drawing/2014/main" id="{F2485538-50A3-412F-8C2A-4E6602698967}"/>
                </a:ext>
              </a:extLst>
            </p:cNvPr>
            <p:cNvSpPr txBox="1"/>
            <p:nvPr/>
          </p:nvSpPr>
          <p:spPr>
            <a:xfrm>
              <a:off x="9658417" y="6015453"/>
              <a:ext cx="780983" cy="230832"/>
            </a:xfrm>
            <a:prstGeom prst="rect">
              <a:avLst/>
            </a:prstGeom>
            <a:noFill/>
          </p:spPr>
          <p:txBody>
            <a:bodyPr wrap="none" rtlCol="0">
              <a:spAutoFit/>
            </a:bodyPr>
            <a:lstStyle/>
            <a:p>
              <a:r>
                <a:rPr lang="en-US" sz="900" dirty="0" err="1">
                  <a:solidFill>
                    <a:schemeClr val="bg1"/>
                  </a:solidFill>
                </a:rPr>
                <a:t>K.Park</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grpSp>
      <p:pic>
        <p:nvPicPr>
          <p:cNvPr id="9222" name="Picture 6" descr="C:\My Documents\My Pictures\quail.gi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57600" y="4651140"/>
            <a:ext cx="1935163" cy="1330325"/>
          </a:xfrm>
          <a:prstGeom prst="rect">
            <a:avLst/>
          </a:prstGeom>
          <a:noFill/>
          <a:ln w="9525">
            <a:noFill/>
            <a:miter lim="800000"/>
            <a:headEnd/>
            <a:tailEnd/>
          </a:ln>
        </p:spPr>
      </p:pic>
    </p:spTree>
    <p:extLst>
      <p:ext uri="{BB962C8B-B14F-4D97-AF65-F5344CB8AC3E}">
        <p14:creationId xmlns:p14="http://schemas.microsoft.com/office/powerpoint/2010/main" val="1727783786"/>
      </p:ext>
    </p:extLst>
  </p:cSld>
  <p:clrMapOvr>
    <a:masterClrMapping/>
  </p:clrMapOvr>
  <mc:AlternateContent xmlns:mc="http://schemas.openxmlformats.org/markup-compatibility/2006" xmlns:p14="http://schemas.microsoft.com/office/powerpoint/2010/main">
    <mc:Choice Requires="p14">
      <p:transition spd="slow" p14:dur="2000" advTm="47307"/>
    </mc:Choice>
    <mc:Fallback xmlns="">
      <p:transition spd="slow" advTm="4730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19200" y="957968"/>
            <a:ext cx="7772400" cy="762000"/>
          </a:xfrm>
        </p:spPr>
        <p:txBody>
          <a:bodyPr/>
          <a:lstStyle/>
          <a:p>
            <a:pPr eaLnBrk="1" hangingPunct="1"/>
            <a:r>
              <a:rPr lang="en-US" dirty="0">
                <a:solidFill>
                  <a:schemeClr val="tx2"/>
                </a:solidFill>
              </a:rPr>
              <a:t>Preserving Open Space</a:t>
            </a:r>
            <a:endParaRPr lang="en-US" i="1" dirty="0">
              <a:solidFill>
                <a:schemeClr val="tx2"/>
              </a:solidFill>
            </a:endParaRPr>
          </a:p>
        </p:txBody>
      </p:sp>
      <p:sp>
        <p:nvSpPr>
          <p:cNvPr id="10243" name="Rectangle 3"/>
          <p:cNvSpPr>
            <a:spLocks noGrp="1" noChangeArrowheads="1"/>
          </p:cNvSpPr>
          <p:nvPr>
            <p:ph type="body" idx="1"/>
          </p:nvPr>
        </p:nvSpPr>
        <p:spPr>
          <a:xfrm>
            <a:off x="1447800" y="1371600"/>
            <a:ext cx="8686800" cy="4410075"/>
          </a:xfrm>
        </p:spPr>
        <p:txBody>
          <a:bodyPr/>
          <a:lstStyle/>
          <a:p>
            <a:pPr eaLnBrk="1" hangingPunct="1"/>
            <a:endParaRPr lang="en-US" dirty="0"/>
          </a:p>
          <a:p>
            <a:pPr eaLnBrk="1" hangingPunct="1"/>
            <a:r>
              <a:rPr lang="en-US" sz="2400" dirty="0"/>
              <a:t>Ecological Impacts of Subdivision</a:t>
            </a:r>
          </a:p>
          <a:p>
            <a:pPr lvl="1" eaLnBrk="1" hangingPunct="1"/>
            <a:endParaRPr lang="en-US" dirty="0"/>
          </a:p>
        </p:txBody>
      </p:sp>
      <p:sp>
        <p:nvSpPr>
          <p:cNvPr id="10244" name="Rectangle 5"/>
          <p:cNvSpPr>
            <a:spLocks noChangeArrowheads="1"/>
          </p:cNvSpPr>
          <p:nvPr/>
        </p:nvSpPr>
        <p:spPr bwMode="auto">
          <a:xfrm>
            <a:off x="6324600" y="1885950"/>
            <a:ext cx="4648200" cy="4191000"/>
          </a:xfrm>
          <a:prstGeom prst="rect">
            <a:avLst/>
          </a:prstGeom>
          <a:noFill/>
          <a:ln w="9525">
            <a:noFill/>
            <a:miter lim="800000"/>
            <a:headEnd/>
            <a:tailEnd/>
          </a:ln>
        </p:spPr>
        <p:txBody>
          <a:bodyPr/>
          <a:lstStyle/>
          <a:p>
            <a:pPr marL="342900" indent="-342900">
              <a:spcBef>
                <a:spcPct val="40000"/>
              </a:spcBef>
              <a:buClr>
                <a:srgbClr val="A50021"/>
              </a:buClr>
              <a:buSzPct val="75000"/>
              <a:buFont typeface="Wingdings" pitchFamily="2" charset="2"/>
              <a:buChar char="n"/>
            </a:pPr>
            <a:r>
              <a:rPr lang="en-US" sz="2000" dirty="0">
                <a:solidFill>
                  <a:srgbClr val="000000"/>
                </a:solidFill>
                <a:latin typeface="Arial" charset="0"/>
              </a:rPr>
              <a:t>The amount of land affected by sprawl &amp; development = 3% per year</a:t>
            </a:r>
            <a:endParaRPr lang="en-US" sz="2000" dirty="0">
              <a:latin typeface="Arial" charset="0"/>
            </a:endParaRPr>
          </a:p>
          <a:p>
            <a:pPr marL="342900" indent="-342900">
              <a:spcBef>
                <a:spcPct val="40000"/>
              </a:spcBef>
              <a:buClr>
                <a:srgbClr val="A50021"/>
              </a:buClr>
              <a:buSzPct val="75000"/>
              <a:buFont typeface="Wingdings" pitchFamily="2" charset="2"/>
              <a:buChar char="n"/>
            </a:pPr>
            <a:r>
              <a:rPr lang="en-US" sz="2000" dirty="0">
                <a:solidFill>
                  <a:srgbClr val="000000"/>
                </a:solidFill>
                <a:latin typeface="Arial" charset="0"/>
              </a:rPr>
              <a:t>Since 1978, Colorado ranchland has decreased by 90,000 ac/yr</a:t>
            </a:r>
          </a:p>
          <a:p>
            <a:pPr marL="342900" indent="-342900">
              <a:spcBef>
                <a:spcPct val="40000"/>
              </a:spcBef>
              <a:buClr>
                <a:srgbClr val="A50021"/>
              </a:buClr>
              <a:buSzPct val="75000"/>
              <a:buFont typeface="Wingdings" pitchFamily="2" charset="2"/>
              <a:buChar char="n"/>
            </a:pPr>
            <a:r>
              <a:rPr lang="en-US" sz="2000" dirty="0">
                <a:solidFill>
                  <a:srgbClr val="000000"/>
                </a:solidFill>
                <a:latin typeface="Arial" charset="0"/>
              </a:rPr>
              <a:t>In the last 30 years, 16-23% of the land in the counties adjacent to Yellowstone-Tetons has been platted for or converted to </a:t>
            </a:r>
            <a:r>
              <a:rPr lang="en-US" sz="2000" dirty="0" err="1">
                <a:solidFill>
                  <a:srgbClr val="000000"/>
                </a:solidFill>
                <a:latin typeface="Arial" charset="0"/>
              </a:rPr>
              <a:t>ranchettes</a:t>
            </a:r>
            <a:r>
              <a:rPr lang="en-US" sz="2000" dirty="0">
                <a:solidFill>
                  <a:srgbClr val="000000"/>
                </a:solidFill>
                <a:latin typeface="Arial" charset="0"/>
              </a:rPr>
              <a:t> (20-40 ac parcels)</a:t>
            </a:r>
          </a:p>
          <a:p>
            <a:pPr marL="342900" indent="-342900">
              <a:spcBef>
                <a:spcPct val="40000"/>
              </a:spcBef>
              <a:buClr>
                <a:srgbClr val="A50021"/>
              </a:buClr>
              <a:buSzPct val="75000"/>
              <a:buFont typeface="Wingdings" pitchFamily="2" charset="2"/>
              <a:buChar char="n"/>
            </a:pPr>
            <a:r>
              <a:rPr lang="en-US" sz="2000" dirty="0">
                <a:solidFill>
                  <a:srgbClr val="000000"/>
                </a:solidFill>
                <a:latin typeface="Arial" charset="0"/>
              </a:rPr>
              <a:t>Intermountain West is only region US where rural counties are growing</a:t>
            </a:r>
          </a:p>
        </p:txBody>
      </p:sp>
      <p:pic>
        <p:nvPicPr>
          <p:cNvPr id="10245" name="Picture 6" descr="R:\A-Range-Ed\Summer-02\Cows-Condos\subdivision.tif"/>
          <p:cNvPicPr>
            <a:picLocks noChangeAspect="1" noChangeArrowheads="1"/>
          </p:cNvPicPr>
          <p:nvPr/>
        </p:nvPicPr>
        <p:blipFill>
          <a:blip r:embed="rId3" cstate="email">
            <a:lum contrast="12000"/>
            <a:extLst>
              <a:ext uri="{28A0092B-C50C-407E-A947-70E740481C1C}">
                <a14:useLocalDpi xmlns:a14="http://schemas.microsoft.com/office/drawing/2010/main"/>
              </a:ext>
            </a:extLst>
          </a:blip>
          <a:srcRect/>
          <a:stretch>
            <a:fillRect/>
          </a:stretch>
        </p:blipFill>
        <p:spPr bwMode="auto">
          <a:xfrm>
            <a:off x="1483895" y="2286000"/>
            <a:ext cx="4495800" cy="3877628"/>
          </a:xfrm>
          <a:prstGeom prst="rect">
            <a:avLst/>
          </a:prstGeom>
          <a:noFill/>
          <a:ln w="9525">
            <a:noFill/>
            <a:miter lim="800000"/>
            <a:headEnd/>
            <a:tailEnd/>
          </a:ln>
        </p:spPr>
      </p:pic>
    </p:spTree>
    <p:extLst>
      <p:ext uri="{BB962C8B-B14F-4D97-AF65-F5344CB8AC3E}">
        <p14:creationId xmlns:p14="http://schemas.microsoft.com/office/powerpoint/2010/main" val="3211283284"/>
      </p:ext>
    </p:extLst>
  </p:cSld>
  <p:clrMapOvr>
    <a:masterClrMapping/>
  </p:clrMapOvr>
  <mc:AlternateContent xmlns:mc="http://schemas.openxmlformats.org/markup-compatibility/2006" xmlns:p14="http://schemas.microsoft.com/office/powerpoint/2010/main">
    <mc:Choice Requires="p14">
      <p:transition spd="slow" p14:dur="2000" advTm="130266"/>
    </mc:Choice>
    <mc:Fallback xmlns="">
      <p:transition spd="slow" advTm="13026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219200" y="1028700"/>
            <a:ext cx="7391400" cy="685800"/>
          </a:xfrm>
        </p:spPr>
        <p:txBody>
          <a:bodyPr>
            <a:normAutofit fontScale="90000"/>
          </a:bodyPr>
          <a:lstStyle/>
          <a:p>
            <a:pPr eaLnBrk="1" hangingPunct="1"/>
            <a:r>
              <a:rPr lang="en-US" dirty="0">
                <a:solidFill>
                  <a:schemeClr val="tx2"/>
                </a:solidFill>
              </a:rPr>
              <a:t>Is Subdivision Good or Bad?</a:t>
            </a:r>
          </a:p>
        </p:txBody>
      </p:sp>
      <p:sp>
        <p:nvSpPr>
          <p:cNvPr id="1028" name="Rectangle 3"/>
          <p:cNvSpPr>
            <a:spLocks noGrp="1" noChangeArrowheads="1"/>
          </p:cNvSpPr>
          <p:nvPr>
            <p:ph type="body" idx="1"/>
          </p:nvPr>
        </p:nvSpPr>
        <p:spPr>
          <a:xfrm>
            <a:off x="2133600" y="2057400"/>
            <a:ext cx="7772400" cy="4114800"/>
          </a:xfrm>
        </p:spPr>
        <p:txBody>
          <a:bodyPr/>
          <a:lstStyle/>
          <a:p>
            <a:pPr marL="225425" indent="-225425" eaLnBrk="1" hangingPunct="1">
              <a:buClr>
                <a:schemeClr val="accent2"/>
              </a:buClr>
              <a:buFont typeface="Wingdings" panose="05000000000000000000" pitchFamily="2" charset="2"/>
              <a:buChar char="§"/>
            </a:pPr>
            <a:r>
              <a:rPr lang="en-US" sz="2800" dirty="0"/>
              <a:t>Fragmentation</a:t>
            </a:r>
          </a:p>
          <a:p>
            <a:pPr marL="225425" indent="-225425" eaLnBrk="1" hangingPunct="1">
              <a:buClr>
                <a:schemeClr val="accent2"/>
              </a:buClr>
              <a:buFont typeface="Wingdings" panose="05000000000000000000" pitchFamily="2" charset="2"/>
              <a:buChar char="§"/>
            </a:pPr>
            <a:r>
              <a:rPr lang="en-US" sz="2800" dirty="0"/>
              <a:t>Population Density</a:t>
            </a:r>
          </a:p>
          <a:p>
            <a:pPr marL="225425" indent="-225425" eaLnBrk="1" hangingPunct="1">
              <a:buClr>
                <a:schemeClr val="accent2"/>
              </a:buClr>
              <a:buFont typeface="Wingdings" panose="05000000000000000000" pitchFamily="2" charset="2"/>
              <a:buChar char="§"/>
            </a:pPr>
            <a:r>
              <a:rPr lang="en-US" sz="2800" dirty="0"/>
              <a:t>Roads</a:t>
            </a:r>
          </a:p>
          <a:p>
            <a:pPr marL="225425" indent="-225425" eaLnBrk="1" hangingPunct="1">
              <a:buClr>
                <a:schemeClr val="accent2"/>
              </a:buClr>
              <a:buFont typeface="Wingdings" panose="05000000000000000000" pitchFamily="2" charset="2"/>
              <a:buChar char="§"/>
            </a:pPr>
            <a:r>
              <a:rPr lang="en-US" sz="2800" dirty="0"/>
              <a:t>Fences</a:t>
            </a:r>
          </a:p>
          <a:p>
            <a:pPr marL="225425" indent="-225425" eaLnBrk="1" hangingPunct="1">
              <a:buClr>
                <a:schemeClr val="accent2"/>
              </a:buClr>
              <a:buFont typeface="Wingdings" panose="05000000000000000000" pitchFamily="2" charset="2"/>
              <a:buChar char="§"/>
            </a:pPr>
            <a:r>
              <a:rPr lang="en-US" sz="2800" dirty="0"/>
              <a:t>Predators</a:t>
            </a:r>
          </a:p>
          <a:p>
            <a:pPr marL="225425" indent="-225425" eaLnBrk="1" hangingPunct="1">
              <a:buClr>
                <a:schemeClr val="accent2"/>
              </a:buClr>
              <a:buFont typeface="Wingdings" panose="05000000000000000000" pitchFamily="2" charset="2"/>
              <a:buChar char="§"/>
            </a:pPr>
            <a:r>
              <a:rPr lang="en-US" sz="2800" dirty="0"/>
              <a:t>Exotic Species</a:t>
            </a:r>
          </a:p>
          <a:p>
            <a:pPr marL="225425" indent="-225425" eaLnBrk="1" hangingPunct="1">
              <a:buClr>
                <a:schemeClr val="accent2"/>
              </a:buClr>
              <a:buFont typeface="Wingdings" panose="05000000000000000000" pitchFamily="2" charset="2"/>
              <a:buChar char="§"/>
            </a:pPr>
            <a:r>
              <a:rPr lang="en-US" sz="2800" dirty="0"/>
              <a:t>Wildlife Generalists/Specialists</a:t>
            </a:r>
          </a:p>
        </p:txBody>
      </p:sp>
      <p:graphicFrame>
        <p:nvGraphicFramePr>
          <p:cNvPr id="1026" name="Object 4"/>
          <p:cNvGraphicFramePr>
            <a:graphicFrameLocks noChangeAspect="1"/>
          </p:cNvGraphicFramePr>
          <p:nvPr>
            <p:extLst>
              <p:ext uri="{D42A27DB-BD31-4B8C-83A1-F6EECF244321}">
                <p14:modId xmlns:p14="http://schemas.microsoft.com/office/powerpoint/2010/main" val="1726013247"/>
              </p:ext>
            </p:extLst>
          </p:nvPr>
        </p:nvGraphicFramePr>
        <p:xfrm>
          <a:off x="5897562" y="2362200"/>
          <a:ext cx="5426075" cy="2343150"/>
        </p:xfrm>
        <a:graphic>
          <a:graphicData uri="http://schemas.openxmlformats.org/presentationml/2006/ole">
            <mc:AlternateContent xmlns:mc="http://schemas.openxmlformats.org/markup-compatibility/2006">
              <mc:Choice xmlns:v="urn:schemas-microsoft-com:vml" Requires="v">
                <p:oleObj spid="_x0000_s1045" name="Document" r:id="rId3" imgW="5715000" imgH="8362950" progId="WP13Doc">
                  <p:embed/>
                </p:oleObj>
              </mc:Choice>
              <mc:Fallback>
                <p:oleObj name="Document" r:id="rId3" imgW="5715000" imgH="8362950" progId="WP13Doc">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l="50029" t="59027" b="26228"/>
                      <a:stretch>
                        <a:fillRect/>
                      </a:stretch>
                    </p:blipFill>
                    <p:spPr bwMode="auto">
                      <a:xfrm>
                        <a:off x="5897562" y="2362200"/>
                        <a:ext cx="5426075"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44169865"/>
      </p:ext>
    </p:extLst>
  </p:cSld>
  <p:clrMapOvr>
    <a:masterClrMapping/>
  </p:clrMapOvr>
  <mc:AlternateContent xmlns:mc="http://schemas.openxmlformats.org/markup-compatibility/2006" xmlns:p14="http://schemas.microsoft.com/office/powerpoint/2010/main">
    <mc:Choice Requires="p14">
      <p:transition spd="slow" p14:dur="2000" advTm="86497"/>
    </mc:Choice>
    <mc:Fallback xmlns="">
      <p:transition spd="slow" advTm="8649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1D53CA0-FDE7-4B62-AE74-A671E6B82DC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06FA22A8-DAD2-4DBF-BCF6-AA00E9D836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38CF2381-9166-48DC-8859-93B6A589395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8B774B55-DEEF-410A-9F9B-E3F6C9F71F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78E6CEE-A5A7-4FF2-A9BA-8E59C72B36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B7318D88-D9BB-4846-BF7B-49CBE409419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3" name="Straight Connector 82">
            <a:extLst>
              <a:ext uri="{FF2B5EF4-FFF2-40B4-BE49-F238E27FC236}">
                <a16:creationId xmlns:a16="http://schemas.microsoft.com/office/drawing/2014/main" id="{E86F63E5-80CB-48C0-8847-43E22C5378D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1266" name="Rectangle 2"/>
          <p:cNvSpPr>
            <a:spLocks noGrp="1" noChangeArrowheads="1"/>
          </p:cNvSpPr>
          <p:nvPr>
            <p:ph type="title"/>
          </p:nvPr>
        </p:nvSpPr>
        <p:spPr>
          <a:xfrm>
            <a:off x="633999" y="4550229"/>
            <a:ext cx="10909073" cy="1057655"/>
          </a:xfrm>
        </p:spPr>
        <p:txBody>
          <a:bodyPr vert="horz" lIns="91440" tIns="45720" rIns="91440" bIns="45720" rtlCol="0" anchor="b">
            <a:normAutofit/>
          </a:bodyPr>
          <a:lstStyle/>
          <a:p>
            <a:r>
              <a:rPr lang="en-US" sz="6000">
                <a:solidFill>
                  <a:schemeClr val="tx1">
                    <a:lumMod val="85000"/>
                    <a:lumOff val="15000"/>
                  </a:schemeClr>
                </a:solidFill>
              </a:rPr>
              <a:t>The New Ranch House</a:t>
            </a:r>
          </a:p>
        </p:txBody>
      </p:sp>
      <p:pic>
        <p:nvPicPr>
          <p:cNvPr id="7" name="Picture 6">
            <a:extLst>
              <a:ext uri="{FF2B5EF4-FFF2-40B4-BE49-F238E27FC236}">
                <a16:creationId xmlns:a16="http://schemas.microsoft.com/office/drawing/2014/main" id="{CD7A4210-9294-416E-B2C5-AEA3670C6D7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83685" y="457200"/>
            <a:ext cx="5442221" cy="2548246"/>
          </a:xfrm>
          <a:prstGeom prst="rect">
            <a:avLst/>
          </a:prstGeom>
        </p:spPr>
      </p:pic>
      <p:grpSp>
        <p:nvGrpSpPr>
          <p:cNvPr id="5" name="Group 4">
            <a:extLst>
              <a:ext uri="{FF2B5EF4-FFF2-40B4-BE49-F238E27FC236}">
                <a16:creationId xmlns:a16="http://schemas.microsoft.com/office/drawing/2014/main" id="{ED6098DC-0DD5-486E-9E80-A38B2EEE7B8C}"/>
              </a:ext>
            </a:extLst>
          </p:cNvPr>
          <p:cNvGrpSpPr/>
          <p:nvPr/>
        </p:nvGrpSpPr>
        <p:grpSpPr>
          <a:xfrm>
            <a:off x="5638800" y="2438430"/>
            <a:ext cx="5890003" cy="2008386"/>
            <a:chOff x="635457" y="640080"/>
            <a:chExt cx="10916463" cy="3602736"/>
          </a:xfrm>
        </p:grpSpPr>
        <p:pic>
          <p:nvPicPr>
            <p:cNvPr id="3" name="Picture 2" descr="A view of a house&#10;&#10;Description generated with very high confidence">
              <a:extLst>
                <a:ext uri="{FF2B5EF4-FFF2-40B4-BE49-F238E27FC236}">
                  <a16:creationId xmlns:a16="http://schemas.microsoft.com/office/drawing/2014/main" id="{349D6E09-A5C2-4793-A5ED-FCA0B80485F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a:xfrm>
              <a:off x="635457" y="640080"/>
              <a:ext cx="10916463" cy="3602736"/>
            </a:xfrm>
            <a:prstGeom prst="rect">
              <a:avLst/>
            </a:prstGeom>
          </p:spPr>
        </p:pic>
        <p:sp>
          <p:nvSpPr>
            <p:cNvPr id="4" name="TextBox 3">
              <a:extLst>
                <a:ext uri="{FF2B5EF4-FFF2-40B4-BE49-F238E27FC236}">
                  <a16:creationId xmlns:a16="http://schemas.microsoft.com/office/drawing/2014/main" id="{E0BC6728-1444-4474-BC48-DF54D3B92380}"/>
                </a:ext>
              </a:extLst>
            </p:cNvPr>
            <p:cNvSpPr txBox="1"/>
            <p:nvPr/>
          </p:nvSpPr>
          <p:spPr>
            <a:xfrm>
              <a:off x="10237779" y="3977613"/>
              <a:ext cx="1290738" cy="230832"/>
            </a:xfrm>
            <a:prstGeom prst="rect">
              <a:avLst/>
            </a:prstGeom>
            <a:noFill/>
          </p:spPr>
          <p:txBody>
            <a:bodyPr wrap="none" rtlCol="0">
              <a:spAutoFit/>
            </a:bodyPr>
            <a:lstStyle/>
            <a:p>
              <a:r>
                <a:rPr lang="en-US" sz="900" dirty="0">
                  <a:solidFill>
                    <a:schemeClr val="bg1"/>
                  </a:solidFill>
                </a:rPr>
                <a:t>www.huffingtonpost.ca</a:t>
              </a:r>
            </a:p>
          </p:txBody>
        </p:sp>
      </p:grpSp>
      <p:sp>
        <p:nvSpPr>
          <p:cNvPr id="8" name="TextBox 7">
            <a:extLst>
              <a:ext uri="{FF2B5EF4-FFF2-40B4-BE49-F238E27FC236}">
                <a16:creationId xmlns:a16="http://schemas.microsoft.com/office/drawing/2014/main" id="{66359C1C-A2B6-42DB-A5EB-CB660C08441D}"/>
              </a:ext>
            </a:extLst>
          </p:cNvPr>
          <p:cNvSpPr txBox="1"/>
          <p:nvPr/>
        </p:nvSpPr>
        <p:spPr>
          <a:xfrm>
            <a:off x="1238480" y="2797826"/>
            <a:ext cx="795411" cy="369332"/>
          </a:xfrm>
          <a:prstGeom prst="rect">
            <a:avLst/>
          </a:prstGeom>
          <a:noFill/>
        </p:spPr>
        <p:txBody>
          <a:bodyPr wrap="none" rtlCol="0">
            <a:spAutoFit/>
          </a:bodyPr>
          <a:lstStyle/>
          <a:p>
            <a:r>
              <a:rPr lang="en-US" sz="900" dirty="0">
                <a:solidFill>
                  <a:schemeClr val="bg1">
                    <a:lumMod val="95000"/>
                  </a:schemeClr>
                </a:solidFill>
              </a:rPr>
              <a:t>David Stubbs</a:t>
            </a:r>
          </a:p>
          <a:p>
            <a:endParaRPr lang="en-US" sz="900" dirty="0">
              <a:solidFill>
                <a:schemeClr val="bg1">
                  <a:lumMod val="95000"/>
                </a:schemeClr>
              </a:solidFill>
            </a:endParaRPr>
          </a:p>
        </p:txBody>
      </p:sp>
    </p:spTree>
    <p:extLst>
      <p:ext uri="{BB962C8B-B14F-4D97-AF65-F5344CB8AC3E}">
        <p14:creationId xmlns:p14="http://schemas.microsoft.com/office/powerpoint/2010/main" val="2337216027"/>
      </p:ext>
    </p:extLst>
  </p:cSld>
  <p:clrMapOvr>
    <a:masterClrMapping/>
  </p:clrMapOvr>
  <mc:AlternateContent xmlns:mc="http://schemas.openxmlformats.org/markup-compatibility/2006" xmlns:p14="http://schemas.microsoft.com/office/powerpoint/2010/main">
    <mc:Choice Requires="p14">
      <p:transition spd="slow" p14:dur="2000" advTm="40852"/>
    </mc:Choice>
    <mc:Fallback xmlns="">
      <p:transition spd="slow" advTm="4085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19200" y="891110"/>
            <a:ext cx="6096000" cy="838200"/>
          </a:xfrm>
        </p:spPr>
        <p:txBody>
          <a:bodyPr/>
          <a:lstStyle/>
          <a:p>
            <a:pPr eaLnBrk="1" hangingPunct="1"/>
            <a:r>
              <a:rPr lang="en-US" dirty="0">
                <a:solidFill>
                  <a:schemeClr val="accent2"/>
                </a:solidFill>
              </a:rPr>
              <a:t>Changes 1957 to 1994</a:t>
            </a:r>
          </a:p>
        </p:txBody>
      </p:sp>
      <p:pic>
        <p:nvPicPr>
          <p:cNvPr id="12291" name="Picture 3" descr="R:\A-Range-Ed\Summer-02\Cows-Condos\map.tif"/>
          <p:cNvPicPr>
            <a:picLocks noChangeAspect="1" noChangeArrowheads="1"/>
          </p:cNvPicPr>
          <p:nvPr/>
        </p:nvPicPr>
        <p:blipFill>
          <a:blip r:embed="rId2" cstate="email">
            <a:extLst>
              <a:ext uri="{28A0092B-C50C-407E-A947-70E740481C1C}">
                <a14:useLocalDpi xmlns:a14="http://schemas.microsoft.com/office/drawing/2010/main"/>
              </a:ext>
            </a:extLst>
          </a:blip>
          <a:srcRect l="1576" t="1349" r="3810" b="2895"/>
          <a:stretch>
            <a:fillRect/>
          </a:stretch>
        </p:blipFill>
        <p:spPr bwMode="auto">
          <a:xfrm>
            <a:off x="1988096" y="1731884"/>
            <a:ext cx="3886200" cy="4598670"/>
          </a:xfrm>
          <a:prstGeom prst="rect">
            <a:avLst/>
          </a:prstGeom>
          <a:noFill/>
          <a:ln w="9525">
            <a:noFill/>
            <a:miter lim="800000"/>
            <a:headEnd/>
            <a:tailEnd/>
          </a:ln>
        </p:spPr>
      </p:pic>
      <p:sp>
        <p:nvSpPr>
          <p:cNvPr id="12292" name="Text Box 4"/>
          <p:cNvSpPr txBox="1">
            <a:spLocks noChangeArrowheads="1"/>
          </p:cNvSpPr>
          <p:nvPr/>
        </p:nvSpPr>
        <p:spPr bwMode="auto">
          <a:xfrm>
            <a:off x="7817993" y="6477000"/>
            <a:ext cx="4338047" cy="253916"/>
          </a:xfrm>
          <a:prstGeom prst="rect">
            <a:avLst/>
          </a:prstGeom>
          <a:noFill/>
          <a:ln w="9525">
            <a:noFill/>
            <a:miter lim="800000"/>
            <a:headEnd/>
            <a:tailEnd/>
          </a:ln>
        </p:spPr>
        <p:txBody>
          <a:bodyPr wrap="none">
            <a:spAutoFit/>
          </a:bodyPr>
          <a:lstStyle/>
          <a:p>
            <a:r>
              <a:rPr lang="en-US" sz="1050" dirty="0">
                <a:solidFill>
                  <a:schemeClr val="bg1"/>
                </a:solidFill>
                <a:latin typeface="Calibri" pitchFamily="34" charset="0"/>
              </a:rPr>
              <a:t>Mitchell, Knight &amp; Camp. 2002. Landscape Attributes of Subdivided Ranches</a:t>
            </a:r>
          </a:p>
        </p:txBody>
      </p:sp>
      <p:sp>
        <p:nvSpPr>
          <p:cNvPr id="5" name="TextBox 4"/>
          <p:cNvSpPr txBox="1"/>
          <p:nvPr/>
        </p:nvSpPr>
        <p:spPr>
          <a:xfrm>
            <a:off x="6334830" y="2209800"/>
            <a:ext cx="5366982" cy="1569660"/>
          </a:xfrm>
          <a:prstGeom prst="rect">
            <a:avLst/>
          </a:prstGeom>
          <a:noFill/>
        </p:spPr>
        <p:txBody>
          <a:bodyPr wrap="none" rtlCol="0">
            <a:spAutoFit/>
          </a:bodyPr>
          <a:lstStyle/>
          <a:p>
            <a:r>
              <a:rPr lang="en-US" sz="3200" dirty="0">
                <a:solidFill>
                  <a:srgbClr val="AC3900"/>
                </a:solidFill>
                <a:latin typeface="Calibri" pitchFamily="34" charset="0"/>
              </a:rPr>
              <a:t>Study in Colorado</a:t>
            </a:r>
          </a:p>
          <a:p>
            <a:endParaRPr lang="en-US" sz="3200" dirty="0">
              <a:solidFill>
                <a:srgbClr val="AC3900"/>
              </a:solidFill>
              <a:latin typeface="Calibri" pitchFamily="34" charset="0"/>
            </a:endParaRPr>
          </a:p>
          <a:p>
            <a:r>
              <a:rPr lang="en-US" sz="3200" dirty="0">
                <a:solidFill>
                  <a:srgbClr val="AC3900"/>
                </a:solidFill>
                <a:latin typeface="Calibri" pitchFamily="34" charset="0"/>
              </a:rPr>
              <a:t>Compare Ranches: 1957-1994</a:t>
            </a:r>
          </a:p>
        </p:txBody>
      </p:sp>
    </p:spTree>
    <p:extLst>
      <p:ext uri="{BB962C8B-B14F-4D97-AF65-F5344CB8AC3E}">
        <p14:creationId xmlns:p14="http://schemas.microsoft.com/office/powerpoint/2010/main" val="2186933367"/>
      </p:ext>
    </p:extLst>
  </p:cSld>
  <p:clrMapOvr>
    <a:masterClrMapping/>
  </p:clrMapOvr>
  <mc:AlternateContent xmlns:mc="http://schemas.openxmlformats.org/markup-compatibility/2006" xmlns:p14="http://schemas.microsoft.com/office/powerpoint/2010/main">
    <mc:Choice Requires="p14">
      <p:transition spd="slow" p14:dur="2000" advTm="29220"/>
    </mc:Choice>
    <mc:Fallback xmlns="">
      <p:transition spd="slow" advTm="2922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19200" y="914400"/>
            <a:ext cx="4343400" cy="762000"/>
          </a:xfrm>
        </p:spPr>
        <p:txBody>
          <a:bodyPr/>
          <a:lstStyle/>
          <a:p>
            <a:pPr eaLnBrk="1" hangingPunct="1"/>
            <a:r>
              <a:rPr lang="en-US" dirty="0">
                <a:solidFill>
                  <a:schemeClr val="accent2"/>
                </a:solidFill>
              </a:rPr>
              <a:t>Intact Ranch # 1</a:t>
            </a:r>
          </a:p>
        </p:txBody>
      </p:sp>
      <p:pic>
        <p:nvPicPr>
          <p:cNvPr id="13315" name="Picture 3" descr="R:\A-Range-Ed\Summer-02\Cows-Condos\ranch1.tif"/>
          <p:cNvPicPr>
            <a:picLocks noChangeAspect="1" noChangeArrowheads="1"/>
          </p:cNvPicPr>
          <p:nvPr/>
        </p:nvPicPr>
        <p:blipFill>
          <a:blip r:embed="rId2" cstate="email">
            <a:extLst>
              <a:ext uri="{28A0092B-C50C-407E-A947-70E740481C1C}">
                <a14:useLocalDpi xmlns:a14="http://schemas.microsoft.com/office/drawing/2010/main"/>
              </a:ext>
            </a:extLst>
          </a:blip>
          <a:srcRect l="3896" t="2412" r="3896" b="5205"/>
          <a:stretch>
            <a:fillRect/>
          </a:stretch>
        </p:blipFill>
        <p:spPr bwMode="auto">
          <a:xfrm>
            <a:off x="5867400" y="228600"/>
            <a:ext cx="5791200" cy="5791200"/>
          </a:xfrm>
          <a:prstGeom prst="rect">
            <a:avLst/>
          </a:prstGeom>
          <a:noFill/>
          <a:ln w="9525">
            <a:noFill/>
            <a:miter lim="800000"/>
            <a:headEnd/>
            <a:tailEnd/>
          </a:ln>
        </p:spPr>
      </p:pic>
    </p:spTree>
    <p:extLst>
      <p:ext uri="{BB962C8B-B14F-4D97-AF65-F5344CB8AC3E}">
        <p14:creationId xmlns:p14="http://schemas.microsoft.com/office/powerpoint/2010/main" val="2087424766"/>
      </p:ext>
    </p:extLst>
  </p:cSld>
  <p:clrMapOvr>
    <a:masterClrMapping/>
  </p:clrMapOvr>
  <mc:AlternateContent xmlns:mc="http://schemas.openxmlformats.org/markup-compatibility/2006" xmlns:p14="http://schemas.microsoft.com/office/powerpoint/2010/main">
    <mc:Choice Requires="p14">
      <p:transition spd="slow" p14:dur="2000" advTm="46114"/>
    </mc:Choice>
    <mc:Fallback xmlns="">
      <p:transition spd="slow" advTm="4611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95400" y="843337"/>
            <a:ext cx="4495800" cy="838200"/>
          </a:xfrm>
        </p:spPr>
        <p:txBody>
          <a:bodyPr/>
          <a:lstStyle/>
          <a:p>
            <a:pPr eaLnBrk="1" hangingPunct="1"/>
            <a:r>
              <a:rPr lang="en-US" dirty="0">
                <a:solidFill>
                  <a:schemeClr val="accent2"/>
                </a:solidFill>
              </a:rPr>
              <a:t>Intact Ranch # 2</a:t>
            </a:r>
          </a:p>
        </p:txBody>
      </p:sp>
      <p:pic>
        <p:nvPicPr>
          <p:cNvPr id="14339" name="Picture 3" descr="R:\A-Range-Ed\Summer-02\Cows-Condos\ranch2.tif"/>
          <p:cNvPicPr>
            <a:picLocks noChangeAspect="1" noChangeArrowheads="1"/>
          </p:cNvPicPr>
          <p:nvPr/>
        </p:nvPicPr>
        <p:blipFill>
          <a:blip r:embed="rId2" cstate="email">
            <a:extLst>
              <a:ext uri="{28A0092B-C50C-407E-A947-70E740481C1C}">
                <a14:useLocalDpi xmlns:a14="http://schemas.microsoft.com/office/drawing/2010/main"/>
              </a:ext>
            </a:extLst>
          </a:blip>
          <a:srcRect t="1282" r="3139" b="3847"/>
          <a:stretch>
            <a:fillRect/>
          </a:stretch>
        </p:blipFill>
        <p:spPr bwMode="auto">
          <a:xfrm>
            <a:off x="5791200" y="156632"/>
            <a:ext cx="6019800" cy="6187017"/>
          </a:xfrm>
          <a:prstGeom prst="rect">
            <a:avLst/>
          </a:prstGeom>
          <a:noFill/>
          <a:ln w="9525">
            <a:noFill/>
            <a:miter lim="800000"/>
            <a:headEnd/>
            <a:tailEnd/>
          </a:ln>
        </p:spPr>
      </p:pic>
    </p:spTree>
    <p:extLst>
      <p:ext uri="{BB962C8B-B14F-4D97-AF65-F5344CB8AC3E}">
        <p14:creationId xmlns:p14="http://schemas.microsoft.com/office/powerpoint/2010/main" val="3000195722"/>
      </p:ext>
    </p:extLst>
  </p:cSld>
  <p:clrMapOvr>
    <a:masterClrMapping/>
  </p:clrMapOvr>
  <mc:AlternateContent xmlns:mc="http://schemas.openxmlformats.org/markup-compatibility/2006" xmlns:p14="http://schemas.microsoft.com/office/powerpoint/2010/main">
    <mc:Choice Requires="p14">
      <p:transition spd="slow" p14:dur="2000" advTm="26160"/>
    </mc:Choice>
    <mc:Fallback xmlns="">
      <p:transition spd="slow" advTm="2616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19200" y="838200"/>
            <a:ext cx="5638800" cy="838200"/>
          </a:xfrm>
        </p:spPr>
        <p:txBody>
          <a:bodyPr/>
          <a:lstStyle/>
          <a:p>
            <a:pPr eaLnBrk="1" hangingPunct="1"/>
            <a:r>
              <a:rPr lang="en-US" dirty="0">
                <a:solidFill>
                  <a:schemeClr val="accent2"/>
                </a:solidFill>
              </a:rPr>
              <a:t>Subdivided Ranch #1</a:t>
            </a:r>
          </a:p>
        </p:txBody>
      </p:sp>
      <p:pic>
        <p:nvPicPr>
          <p:cNvPr id="15363" name="Picture 3" descr="R:\A-Range-Ed\Summer-02\Cows-Condos\ranch4.tif"/>
          <p:cNvPicPr>
            <a:picLocks noChangeAspect="1" noChangeArrowheads="1"/>
          </p:cNvPicPr>
          <p:nvPr/>
        </p:nvPicPr>
        <p:blipFill>
          <a:blip r:embed="rId2" cstate="email">
            <a:lum bright="6000"/>
            <a:extLst>
              <a:ext uri="{28A0092B-C50C-407E-A947-70E740481C1C}">
                <a14:useLocalDpi xmlns:a14="http://schemas.microsoft.com/office/drawing/2010/main"/>
              </a:ext>
            </a:extLst>
          </a:blip>
          <a:srcRect l="4889" t="3018" r="4660" b="2519"/>
          <a:stretch>
            <a:fillRect/>
          </a:stretch>
        </p:blipFill>
        <p:spPr bwMode="auto">
          <a:xfrm>
            <a:off x="6537789" y="351034"/>
            <a:ext cx="5626128" cy="5702157"/>
          </a:xfrm>
          <a:prstGeom prst="rect">
            <a:avLst/>
          </a:prstGeom>
          <a:noFill/>
          <a:ln w="9525">
            <a:noFill/>
            <a:miter lim="800000"/>
            <a:headEnd/>
            <a:tailEnd/>
          </a:ln>
        </p:spPr>
      </p:pic>
    </p:spTree>
    <p:extLst>
      <p:ext uri="{BB962C8B-B14F-4D97-AF65-F5344CB8AC3E}">
        <p14:creationId xmlns:p14="http://schemas.microsoft.com/office/powerpoint/2010/main" val="677795703"/>
      </p:ext>
    </p:extLst>
  </p:cSld>
  <p:clrMapOvr>
    <a:masterClrMapping/>
  </p:clrMapOvr>
  <mc:AlternateContent xmlns:mc="http://schemas.openxmlformats.org/markup-compatibility/2006" xmlns:p14="http://schemas.microsoft.com/office/powerpoint/2010/main">
    <mc:Choice Requires="p14">
      <p:transition spd="slow" p14:dur="2000" advTm="32158"/>
    </mc:Choice>
    <mc:Fallback xmlns="">
      <p:transition spd="slow" advTm="3215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219200" y="838200"/>
            <a:ext cx="5638800" cy="838200"/>
          </a:xfrm>
          <a:prstGeom prst="rect">
            <a:avLst/>
          </a:prstGeom>
          <a:noFill/>
          <a:ln w="9525">
            <a:noFill/>
            <a:miter lim="800000"/>
            <a:headEnd/>
            <a:tailEnd/>
          </a:ln>
          <a:effectLst/>
        </p:spPr>
        <p:txBody>
          <a:bodyPr anchor="b"/>
          <a:lstStyle/>
          <a:p>
            <a:pPr>
              <a:defRPr/>
            </a:pPr>
            <a:r>
              <a:rPr lang="en-US" sz="4400" kern="0" dirty="0">
                <a:solidFill>
                  <a:schemeClr val="accent2"/>
                </a:solidFill>
                <a:latin typeface="+mj-lt"/>
                <a:ea typeface="+mj-ea"/>
                <a:cs typeface="+mj-cs"/>
              </a:rPr>
              <a:t>Subdivided Ranch #2</a:t>
            </a:r>
          </a:p>
        </p:txBody>
      </p:sp>
      <p:pic>
        <p:nvPicPr>
          <p:cNvPr id="16387" name="Picture 2"/>
          <p:cNvPicPr>
            <a:picLocks noChangeAspect="1" noChangeArrowheads="1"/>
          </p:cNvPicPr>
          <p:nvPr/>
        </p:nvPicPr>
        <p:blipFill>
          <a:blip r:embed="rId2" cstate="screen">
            <a:lum bright="10000"/>
          </a:blip>
          <a:srcRect/>
          <a:stretch>
            <a:fillRect/>
          </a:stretch>
        </p:blipFill>
        <p:spPr bwMode="auto">
          <a:xfrm>
            <a:off x="6172200" y="304800"/>
            <a:ext cx="5862263" cy="5990131"/>
          </a:xfrm>
          <a:prstGeom prst="rect">
            <a:avLst/>
          </a:prstGeom>
          <a:noFill/>
          <a:ln w="9525">
            <a:noFill/>
            <a:miter lim="800000"/>
            <a:headEnd/>
            <a:tailEnd/>
          </a:ln>
        </p:spPr>
      </p:pic>
    </p:spTree>
    <p:extLst>
      <p:ext uri="{BB962C8B-B14F-4D97-AF65-F5344CB8AC3E}">
        <p14:creationId xmlns:p14="http://schemas.microsoft.com/office/powerpoint/2010/main" val="3406508252"/>
      </p:ext>
    </p:extLst>
  </p:cSld>
  <p:clrMapOvr>
    <a:masterClrMapping/>
  </p:clrMapOvr>
  <mc:AlternateContent xmlns:mc="http://schemas.openxmlformats.org/markup-compatibility/2006" xmlns:p14="http://schemas.microsoft.com/office/powerpoint/2010/main">
    <mc:Choice Requires="p14">
      <p:transition spd="slow" p14:dur="2000" advTm="15961"/>
    </mc:Choice>
    <mc:Fallback xmlns="">
      <p:transition spd="slow" advTm="1596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19200" y="838631"/>
            <a:ext cx="8534400" cy="838200"/>
          </a:xfrm>
        </p:spPr>
        <p:txBody>
          <a:bodyPr/>
          <a:lstStyle/>
          <a:p>
            <a:pPr eaLnBrk="1" hangingPunct="1"/>
            <a:r>
              <a:rPr lang="en-US" dirty="0">
                <a:solidFill>
                  <a:schemeClr val="accent2"/>
                </a:solidFill>
              </a:rPr>
              <a:t>Preserving Open Space</a:t>
            </a:r>
            <a:endParaRPr lang="en-US" i="1" dirty="0">
              <a:solidFill>
                <a:schemeClr val="accent2"/>
              </a:solidFill>
            </a:endParaRPr>
          </a:p>
        </p:txBody>
      </p:sp>
      <p:graphicFrame>
        <p:nvGraphicFramePr>
          <p:cNvPr id="40034" name="Group 98"/>
          <p:cNvGraphicFramePr>
            <a:graphicFrameLocks noGrp="1"/>
          </p:cNvGraphicFramePr>
          <p:nvPr>
            <p:ph type="tbl" idx="1"/>
          </p:nvPr>
        </p:nvGraphicFramePr>
        <p:xfrm>
          <a:off x="2286000" y="1866646"/>
          <a:ext cx="7924800" cy="4153154"/>
        </p:xfrm>
        <a:graphic>
          <a:graphicData uri="http://schemas.openxmlformats.org/drawingml/2006/table">
            <a:tbl>
              <a:tblPr/>
              <a:tblGrid>
                <a:gridCol w="17526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41605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Road Density (mi./sec.)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No. of Buildings</a:t>
                      </a:r>
                      <a:br>
                        <a:rPr kumimoji="0" lang="en-US" sz="2800" b="0" i="0" u="none" strike="noStrike" cap="none" normalizeH="0" baseline="0">
                          <a:ln>
                            <a:noFill/>
                          </a:ln>
                          <a:solidFill>
                            <a:schemeClr val="tx1"/>
                          </a:solidFill>
                          <a:effectLst/>
                          <a:latin typeface="Tahoma" pitchFamily="34" charset="0"/>
                        </a:rPr>
                      </a:br>
                      <a:r>
                        <a:rPr kumimoji="0" lang="en-US" sz="2800" b="0" i="0" u="none" strike="noStrike" cap="none" normalizeH="0" baseline="0">
                          <a:ln>
                            <a:noFill/>
                          </a:ln>
                          <a:solidFill>
                            <a:schemeClr val="tx1"/>
                          </a:solidFill>
                          <a:effectLst/>
                          <a:latin typeface="Tahoma" pitchFamily="34" charset="0"/>
                        </a:rPr>
                        <a:t>(no./sec.)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No. of Rangeland Patches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275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sng" strike="noStrike" cap="none" normalizeH="0" baseline="0">
                          <a:ln>
                            <a:noFill/>
                          </a:ln>
                          <a:solidFill>
                            <a:schemeClr val="tx1"/>
                          </a:solidFill>
                          <a:effectLst/>
                          <a:latin typeface="Tahoma" pitchFamily="34" charset="0"/>
                        </a:rPr>
                        <a:t>1957         1994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rgbClr val="6E6D3A"/>
                          </a:solidFill>
                          <a:effectLst/>
                          <a:latin typeface="Tahoma" pitchFamily="34" charset="0"/>
                        </a:rPr>
                        <a:t>Intact Ranch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dirty="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dirty="0">
                          <a:ln>
                            <a:noFill/>
                          </a:ln>
                          <a:solidFill>
                            <a:srgbClr val="6E6D3A"/>
                          </a:solidFill>
                          <a:effectLst/>
                          <a:latin typeface="Tahoma" pitchFamily="34" charset="0"/>
                        </a:rPr>
                        <a:t>0.84         1.08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rgbClr val="6E6D3A"/>
                          </a:solidFill>
                          <a:effectLst/>
                          <a:latin typeface="Tahoma" pitchFamily="34" charset="0"/>
                        </a:rPr>
                        <a:t> 0.8           0.5</a:t>
                      </a:r>
                      <a:endParaRPr kumimoji="0" lang="en-US" sz="2800" b="0" i="0" u="none" strike="noStrike" cap="none" normalizeH="0" baseline="0">
                        <a:ln>
                          <a:noFill/>
                        </a:ln>
                        <a:solidFill>
                          <a:srgbClr val="6E6D3A"/>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rgbClr val="6E6D3A"/>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rgbClr val="6E6D3A"/>
                          </a:solidFill>
                          <a:effectLst/>
                          <a:latin typeface="Tahoma" pitchFamily="34" charset="0"/>
                        </a:rPr>
                        <a:t>35             49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60438">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800" b="0" i="0" u="none" strike="noStrike" cap="none" normalizeH="0" baseline="0">
                          <a:ln>
                            <a:noFill/>
                          </a:ln>
                          <a:solidFill>
                            <a:schemeClr val="tx2"/>
                          </a:solidFill>
                          <a:effectLst/>
                          <a:latin typeface="Tahoma" pitchFamily="34" charset="0"/>
                        </a:rPr>
                        <a:t>Sudivided Ranch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chemeClr val="tx2"/>
                          </a:solidFill>
                          <a:effectLst/>
                          <a:latin typeface="Tahoma" pitchFamily="34" charset="0"/>
                        </a:rPr>
                        <a:t>0.41         4.55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a:ln>
                            <a:noFill/>
                          </a:ln>
                          <a:solidFill>
                            <a:schemeClr val="tx2"/>
                          </a:solidFill>
                          <a:effectLst/>
                          <a:latin typeface="Tahoma" pitchFamily="34" charset="0"/>
                        </a:rPr>
                        <a:t> 0.7           9.5</a:t>
                      </a:r>
                      <a:endParaRPr kumimoji="0" lang="en-US" sz="2800" b="0" i="0" u="none" strike="noStrike" cap="none" normalizeH="0" baseline="0">
                        <a:ln>
                          <a:noFill/>
                        </a:ln>
                        <a:solidFill>
                          <a:schemeClr val="tx2"/>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000" b="0" i="0" u="none" strike="noStrike" cap="none" normalizeH="0" baseline="0" dirty="0">
                        <a:ln>
                          <a:noFill/>
                        </a:ln>
                        <a:solidFill>
                          <a:schemeClr val="tx2"/>
                        </a:solidFill>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dirty="0">
                          <a:ln>
                            <a:noFill/>
                          </a:ln>
                          <a:solidFill>
                            <a:schemeClr val="tx2"/>
                          </a:solidFill>
                          <a:effectLst/>
                          <a:latin typeface="Tahoma" pitchFamily="34" charset="0"/>
                        </a:rPr>
                        <a:t>55             411</a:t>
                      </a:r>
                    </a:p>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endParaRPr kumimoji="0" lang="en-US" sz="2800" b="0" i="0" u="none" strike="noStrike" cap="none" normalizeH="0" baseline="0" dirty="0">
                        <a:ln>
                          <a:noFill/>
                        </a:ln>
                        <a:solidFill>
                          <a:schemeClr val="tx2"/>
                        </a:solidFill>
                        <a:effectLst/>
                        <a:latin typeface="Tahom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7437" name="Text Box 150"/>
          <p:cNvSpPr txBox="1">
            <a:spLocks noChangeArrowheads="1"/>
          </p:cNvSpPr>
          <p:nvPr/>
        </p:nvSpPr>
        <p:spPr bwMode="auto">
          <a:xfrm>
            <a:off x="6705600" y="6399430"/>
            <a:ext cx="3716082" cy="230832"/>
          </a:xfrm>
          <a:prstGeom prst="rect">
            <a:avLst/>
          </a:prstGeom>
          <a:noFill/>
          <a:ln w="9525">
            <a:noFill/>
            <a:miter lim="800000"/>
            <a:headEnd/>
            <a:tailEnd/>
          </a:ln>
        </p:spPr>
        <p:txBody>
          <a:bodyPr wrap="none">
            <a:spAutoFit/>
          </a:bodyPr>
          <a:lstStyle/>
          <a:p>
            <a:r>
              <a:rPr lang="en-US" sz="900" dirty="0">
                <a:solidFill>
                  <a:schemeClr val="bg1"/>
                </a:solidFill>
                <a:latin typeface="Calibri" pitchFamily="34" charset="0"/>
              </a:rPr>
              <a:t>Mitchell, Knight &amp; Camp. 2002. Landscape Attributes of Subdivided Ranches</a:t>
            </a:r>
          </a:p>
        </p:txBody>
      </p:sp>
    </p:spTree>
    <p:extLst>
      <p:ext uri="{BB962C8B-B14F-4D97-AF65-F5344CB8AC3E}">
        <p14:creationId xmlns:p14="http://schemas.microsoft.com/office/powerpoint/2010/main" val="1557453594"/>
      </p:ext>
    </p:extLst>
  </p:cSld>
  <p:clrMapOvr>
    <a:masterClrMapping/>
  </p:clrMapOvr>
  <p:transition advTm="53424"/>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35"/>
          <p:cNvGraphicFramePr>
            <a:graphicFrameLocks noGrp="1" noChangeAspect="1"/>
          </p:cNvGraphicFramePr>
          <p:nvPr>
            <p:ph type="chart" idx="1"/>
            <p:extLst>
              <p:ext uri="{D42A27DB-BD31-4B8C-83A1-F6EECF244321}">
                <p14:modId xmlns:p14="http://schemas.microsoft.com/office/powerpoint/2010/main" val="3627008436"/>
              </p:ext>
            </p:extLst>
          </p:nvPr>
        </p:nvGraphicFramePr>
        <p:xfrm>
          <a:off x="1289348" y="2061715"/>
          <a:ext cx="9378653" cy="4673600"/>
        </p:xfrm>
        <a:graphic>
          <a:graphicData uri="http://schemas.openxmlformats.org/drawingml/2006/chart">
            <c:chart xmlns:c="http://schemas.openxmlformats.org/drawingml/2006/chart" xmlns:r="http://schemas.openxmlformats.org/officeDocument/2006/relationships" r:id="rId3"/>
          </a:graphicData>
        </a:graphic>
      </p:graphicFrame>
      <p:sp>
        <p:nvSpPr>
          <p:cNvPr id="2051" name="Text Box 33"/>
          <p:cNvSpPr txBox="1">
            <a:spLocks noChangeArrowheads="1"/>
          </p:cNvSpPr>
          <p:nvPr/>
        </p:nvSpPr>
        <p:spPr bwMode="auto">
          <a:xfrm>
            <a:off x="8229600" y="6473705"/>
            <a:ext cx="3741730" cy="261610"/>
          </a:xfrm>
          <a:prstGeom prst="rect">
            <a:avLst/>
          </a:prstGeom>
          <a:noFill/>
          <a:ln w="9525">
            <a:noFill/>
            <a:miter lim="800000"/>
            <a:headEnd/>
            <a:tailEnd/>
          </a:ln>
        </p:spPr>
        <p:txBody>
          <a:bodyPr wrap="none">
            <a:spAutoFit/>
          </a:bodyPr>
          <a:lstStyle/>
          <a:p>
            <a:r>
              <a:rPr lang="en-US" sz="1100" dirty="0" err="1">
                <a:solidFill>
                  <a:schemeClr val="bg1"/>
                </a:solidFill>
                <a:latin typeface="Calibri" pitchFamily="34" charset="0"/>
              </a:rPr>
              <a:t>Maestas</a:t>
            </a:r>
            <a:r>
              <a:rPr lang="en-US" sz="1100" dirty="0">
                <a:solidFill>
                  <a:schemeClr val="bg1"/>
                </a:solidFill>
                <a:latin typeface="Calibri" pitchFamily="34" charset="0"/>
              </a:rPr>
              <a:t>, Knight, and </a:t>
            </a:r>
            <a:r>
              <a:rPr lang="en-US" sz="1100" dirty="0" err="1">
                <a:solidFill>
                  <a:schemeClr val="bg1"/>
                </a:solidFill>
                <a:latin typeface="Calibri" pitchFamily="34" charset="0"/>
              </a:rPr>
              <a:t>Gilgert</a:t>
            </a:r>
            <a:r>
              <a:rPr lang="en-US" sz="1100" dirty="0">
                <a:solidFill>
                  <a:schemeClr val="bg1"/>
                </a:solidFill>
                <a:latin typeface="Calibri" pitchFamily="34" charset="0"/>
              </a:rPr>
              <a:t>. 2002. Cows, Condos, or Neither?</a:t>
            </a:r>
          </a:p>
        </p:txBody>
      </p:sp>
      <p:sp>
        <p:nvSpPr>
          <p:cNvPr id="2052" name="Rectangle 37"/>
          <p:cNvSpPr>
            <a:spLocks noGrp="1" noChangeArrowheads="1"/>
          </p:cNvSpPr>
          <p:nvPr>
            <p:ph type="title"/>
          </p:nvPr>
        </p:nvSpPr>
        <p:spPr>
          <a:xfrm>
            <a:off x="1230507" y="906443"/>
            <a:ext cx="8763000" cy="838200"/>
          </a:xfrm>
          <a:noFill/>
        </p:spPr>
        <p:txBody>
          <a:bodyPr/>
          <a:lstStyle/>
          <a:p>
            <a:pPr eaLnBrk="1" hangingPunct="1"/>
            <a:r>
              <a:rPr lang="en-US" dirty="0">
                <a:solidFill>
                  <a:schemeClr val="accent2"/>
                </a:solidFill>
              </a:rPr>
              <a:t>Preserving Open Space</a:t>
            </a:r>
            <a:endParaRPr lang="en-US" i="1" dirty="0">
              <a:solidFill>
                <a:schemeClr val="accent2"/>
              </a:solidFill>
            </a:endParaRPr>
          </a:p>
        </p:txBody>
      </p:sp>
      <p:sp>
        <p:nvSpPr>
          <p:cNvPr id="2053" name="Text Box 38"/>
          <p:cNvSpPr txBox="1">
            <a:spLocks noChangeArrowheads="1"/>
          </p:cNvSpPr>
          <p:nvPr/>
        </p:nvSpPr>
        <p:spPr bwMode="auto">
          <a:xfrm>
            <a:off x="3162130" y="2776626"/>
            <a:ext cx="300082" cy="369332"/>
          </a:xfrm>
          <a:prstGeom prst="rect">
            <a:avLst/>
          </a:prstGeom>
          <a:noFill/>
          <a:ln w="9525">
            <a:noFill/>
            <a:miter lim="800000"/>
            <a:headEnd/>
            <a:tailEnd/>
          </a:ln>
        </p:spPr>
        <p:txBody>
          <a:bodyPr wrap="none">
            <a:spAutoFit/>
          </a:bodyPr>
          <a:lstStyle/>
          <a:p>
            <a:r>
              <a:rPr lang="en-US" b="1" dirty="0"/>
              <a:t>a</a:t>
            </a:r>
          </a:p>
        </p:txBody>
      </p:sp>
      <p:sp>
        <p:nvSpPr>
          <p:cNvPr id="2054" name="Text Box 39"/>
          <p:cNvSpPr txBox="1">
            <a:spLocks noChangeArrowheads="1"/>
          </p:cNvSpPr>
          <p:nvPr/>
        </p:nvSpPr>
        <p:spPr bwMode="auto">
          <a:xfrm>
            <a:off x="4991084" y="2425223"/>
            <a:ext cx="300082" cy="369332"/>
          </a:xfrm>
          <a:prstGeom prst="rect">
            <a:avLst/>
          </a:prstGeom>
          <a:noFill/>
          <a:ln w="9525">
            <a:noFill/>
            <a:miter lim="800000"/>
            <a:headEnd/>
            <a:tailEnd/>
          </a:ln>
        </p:spPr>
        <p:txBody>
          <a:bodyPr wrap="none">
            <a:spAutoFit/>
          </a:bodyPr>
          <a:lstStyle/>
          <a:p>
            <a:r>
              <a:rPr lang="en-US" b="1" dirty="0"/>
              <a:t>a</a:t>
            </a:r>
          </a:p>
        </p:txBody>
      </p:sp>
      <p:sp>
        <p:nvSpPr>
          <p:cNvPr id="2055" name="Text Box 40"/>
          <p:cNvSpPr txBox="1">
            <a:spLocks noChangeArrowheads="1"/>
          </p:cNvSpPr>
          <p:nvPr/>
        </p:nvSpPr>
        <p:spPr bwMode="auto">
          <a:xfrm>
            <a:off x="6845989" y="2609889"/>
            <a:ext cx="300082" cy="369332"/>
          </a:xfrm>
          <a:prstGeom prst="rect">
            <a:avLst/>
          </a:prstGeom>
          <a:noFill/>
          <a:ln w="9525">
            <a:noFill/>
            <a:miter lim="800000"/>
            <a:headEnd/>
            <a:tailEnd/>
          </a:ln>
        </p:spPr>
        <p:txBody>
          <a:bodyPr wrap="none">
            <a:spAutoFit/>
          </a:bodyPr>
          <a:lstStyle/>
          <a:p>
            <a:r>
              <a:rPr lang="en-US" b="1" dirty="0"/>
              <a:t>a</a:t>
            </a:r>
          </a:p>
        </p:txBody>
      </p:sp>
      <p:sp>
        <p:nvSpPr>
          <p:cNvPr id="2056" name="Text Box 41"/>
          <p:cNvSpPr txBox="1">
            <a:spLocks noChangeArrowheads="1"/>
          </p:cNvSpPr>
          <p:nvPr/>
        </p:nvSpPr>
        <p:spPr bwMode="auto">
          <a:xfrm>
            <a:off x="5478623" y="5334000"/>
            <a:ext cx="276038" cy="369332"/>
          </a:xfrm>
          <a:prstGeom prst="rect">
            <a:avLst/>
          </a:prstGeom>
          <a:noFill/>
          <a:ln w="9525">
            <a:noFill/>
            <a:miter lim="800000"/>
            <a:headEnd/>
            <a:tailEnd/>
          </a:ln>
        </p:spPr>
        <p:txBody>
          <a:bodyPr wrap="none">
            <a:spAutoFit/>
          </a:bodyPr>
          <a:lstStyle/>
          <a:p>
            <a:r>
              <a:rPr lang="en-US" b="1" dirty="0"/>
              <a:t>z</a:t>
            </a:r>
          </a:p>
        </p:txBody>
      </p:sp>
      <p:sp>
        <p:nvSpPr>
          <p:cNvPr id="2057" name="Text Box 42"/>
          <p:cNvSpPr txBox="1">
            <a:spLocks noChangeArrowheads="1"/>
          </p:cNvSpPr>
          <p:nvPr/>
        </p:nvSpPr>
        <p:spPr bwMode="auto">
          <a:xfrm>
            <a:off x="3640652" y="4998959"/>
            <a:ext cx="300082" cy="369332"/>
          </a:xfrm>
          <a:prstGeom prst="rect">
            <a:avLst/>
          </a:prstGeom>
          <a:noFill/>
          <a:ln w="9525">
            <a:noFill/>
            <a:miter lim="800000"/>
            <a:headEnd/>
            <a:tailEnd/>
          </a:ln>
        </p:spPr>
        <p:txBody>
          <a:bodyPr wrap="square">
            <a:spAutoFit/>
          </a:bodyPr>
          <a:lstStyle/>
          <a:p>
            <a:r>
              <a:rPr lang="en-US" b="1" dirty="0"/>
              <a:t>y</a:t>
            </a:r>
          </a:p>
        </p:txBody>
      </p:sp>
      <p:sp>
        <p:nvSpPr>
          <p:cNvPr id="2058" name="Text Box 43"/>
          <p:cNvSpPr txBox="1">
            <a:spLocks noChangeArrowheads="1"/>
          </p:cNvSpPr>
          <p:nvPr/>
        </p:nvSpPr>
        <p:spPr bwMode="auto">
          <a:xfrm>
            <a:off x="7313201" y="4796364"/>
            <a:ext cx="300082" cy="369332"/>
          </a:xfrm>
          <a:prstGeom prst="rect">
            <a:avLst/>
          </a:prstGeom>
          <a:noFill/>
          <a:ln w="9525">
            <a:noFill/>
            <a:miter lim="800000"/>
            <a:headEnd/>
            <a:tailEnd/>
          </a:ln>
        </p:spPr>
        <p:txBody>
          <a:bodyPr wrap="none">
            <a:spAutoFit/>
          </a:bodyPr>
          <a:lstStyle>
            <a:defPPr>
              <a:defRPr lang="en-US"/>
            </a:defPPr>
            <a:lvl1pPr>
              <a:defRPr b="1"/>
            </a:lvl1pPr>
          </a:lstStyle>
          <a:p>
            <a:r>
              <a:rPr lang="en-US" dirty="0"/>
              <a:t>y</a:t>
            </a:r>
          </a:p>
        </p:txBody>
      </p:sp>
      <p:sp>
        <p:nvSpPr>
          <p:cNvPr id="2059" name="Text Box 44"/>
          <p:cNvSpPr txBox="1">
            <a:spLocks noChangeArrowheads="1"/>
          </p:cNvSpPr>
          <p:nvPr/>
        </p:nvSpPr>
        <p:spPr bwMode="auto">
          <a:xfrm>
            <a:off x="1951774" y="1750378"/>
            <a:ext cx="3660233" cy="369332"/>
          </a:xfrm>
          <a:prstGeom prst="rect">
            <a:avLst/>
          </a:prstGeom>
          <a:noFill/>
          <a:ln w="9525">
            <a:noFill/>
            <a:miter lim="800000"/>
            <a:headEnd/>
            <a:tailEnd/>
          </a:ln>
        </p:spPr>
        <p:txBody>
          <a:bodyPr wrap="none">
            <a:spAutoFit/>
          </a:bodyPr>
          <a:lstStyle/>
          <a:p>
            <a:r>
              <a:rPr lang="en-US" b="1" dirty="0"/>
              <a:t>Plant Cover by Management Regime</a:t>
            </a:r>
          </a:p>
        </p:txBody>
      </p:sp>
    </p:spTree>
    <p:extLst>
      <p:ext uri="{BB962C8B-B14F-4D97-AF65-F5344CB8AC3E}">
        <p14:creationId xmlns:p14="http://schemas.microsoft.com/office/powerpoint/2010/main" val="2072985376"/>
      </p:ext>
    </p:extLst>
  </p:cSld>
  <p:clrMapOvr>
    <a:masterClrMapping/>
  </p:clrMapOvr>
  <p:transition advTm="74105"/>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2057400" y="1676400"/>
            <a:ext cx="4065588" cy="4419600"/>
            <a:chOff x="576" y="720"/>
            <a:chExt cx="2561" cy="2784"/>
          </a:xfrm>
        </p:grpSpPr>
        <p:pic>
          <p:nvPicPr>
            <p:cNvPr id="1843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6" y="720"/>
              <a:ext cx="2561" cy="336"/>
            </a:xfrm>
            <a:prstGeom prst="rect">
              <a:avLst/>
            </a:prstGeom>
            <a:noFill/>
            <a:ln w="9525">
              <a:noFill/>
              <a:miter lim="800000"/>
              <a:headEnd/>
              <a:tailEnd/>
            </a:ln>
          </p:spPr>
        </p:pic>
        <p:pic>
          <p:nvPicPr>
            <p:cNvPr id="1843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6" y="1152"/>
              <a:ext cx="2561" cy="2160"/>
            </a:xfrm>
            <a:prstGeom prst="rect">
              <a:avLst/>
            </a:prstGeom>
            <a:noFill/>
            <a:ln w="9525">
              <a:noFill/>
              <a:miter lim="800000"/>
              <a:headEnd/>
              <a:tailEnd/>
            </a:ln>
          </p:spPr>
        </p:pic>
        <p:pic>
          <p:nvPicPr>
            <p:cNvPr id="1843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6" y="720"/>
              <a:ext cx="2561" cy="2784"/>
            </a:xfrm>
            <a:prstGeom prst="rect">
              <a:avLst/>
            </a:prstGeom>
            <a:noFill/>
            <a:ln w="9525">
              <a:noFill/>
              <a:miter lim="800000"/>
              <a:headEnd/>
              <a:tailEnd/>
            </a:ln>
          </p:spPr>
        </p:pic>
      </p:grpSp>
      <p:sp>
        <p:nvSpPr>
          <p:cNvPr id="18435" name="Text Box 3"/>
          <p:cNvSpPr txBox="1">
            <a:spLocks noChangeArrowheads="1"/>
          </p:cNvSpPr>
          <p:nvPr/>
        </p:nvSpPr>
        <p:spPr bwMode="auto">
          <a:xfrm>
            <a:off x="6248400" y="1905000"/>
            <a:ext cx="4267200" cy="4678204"/>
          </a:xfrm>
          <a:prstGeom prst="rect">
            <a:avLst/>
          </a:prstGeom>
          <a:noFill/>
          <a:ln w="9525">
            <a:noFill/>
            <a:miter lim="800000"/>
            <a:headEnd/>
            <a:tailEnd/>
          </a:ln>
        </p:spPr>
        <p:txBody>
          <a:bodyPr wrap="square">
            <a:spAutoFit/>
          </a:bodyPr>
          <a:lstStyle/>
          <a:p>
            <a:pPr>
              <a:spcBef>
                <a:spcPct val="50000"/>
              </a:spcBef>
            </a:pPr>
            <a:r>
              <a:rPr lang="en-US" sz="2000" i="1" dirty="0"/>
              <a:t>Our goal is to restore and maintain the natural processes that create and protect a healthy, </a:t>
            </a:r>
            <a:r>
              <a:rPr lang="en-US" sz="2000" i="1" dirty="0" err="1"/>
              <a:t>unfragmented</a:t>
            </a:r>
            <a:r>
              <a:rPr lang="en-US" sz="2000" i="1" dirty="0"/>
              <a:t> landscape to support a diverse, flourishing community of human, plant and animal life in our borderlands region. </a:t>
            </a:r>
            <a:br>
              <a:rPr lang="en-US" sz="2000" i="1" dirty="0"/>
            </a:br>
            <a:br>
              <a:rPr lang="en-US" sz="2000" i="1" dirty="0"/>
            </a:br>
            <a:r>
              <a:rPr lang="en-US" sz="2000" i="1" dirty="0"/>
              <a:t>      Together, we will accomplish this by working to encourage profitable ranching and other traditional livelihoods, which will sustain the open space nature of our land for generations to come.</a:t>
            </a:r>
            <a:br>
              <a:rPr lang="en-US" i="1" dirty="0">
                <a:latin typeface="Arial" charset="0"/>
              </a:rPr>
            </a:br>
            <a:endParaRPr lang="en-US" b="1" i="1" dirty="0"/>
          </a:p>
        </p:txBody>
      </p:sp>
      <p:sp>
        <p:nvSpPr>
          <p:cNvPr id="18436" name="Rectangle 6"/>
          <p:cNvSpPr>
            <a:spLocks noChangeArrowheads="1"/>
          </p:cNvSpPr>
          <p:nvPr/>
        </p:nvSpPr>
        <p:spPr bwMode="auto">
          <a:xfrm>
            <a:off x="1828800" y="533400"/>
            <a:ext cx="8610600" cy="762000"/>
          </a:xfrm>
          <a:prstGeom prst="rect">
            <a:avLst/>
          </a:prstGeom>
          <a:noFill/>
          <a:ln w="9525">
            <a:noFill/>
            <a:miter lim="800000"/>
            <a:headEnd/>
            <a:tailEnd/>
          </a:ln>
        </p:spPr>
        <p:txBody>
          <a:bodyPr anchor="b"/>
          <a:lstStyle/>
          <a:p>
            <a:r>
              <a:rPr lang="en-US" sz="4400" dirty="0">
                <a:solidFill>
                  <a:schemeClr val="tx2"/>
                </a:solidFill>
                <a:latin typeface="Souvenir Lt BT" pitchFamily="18" charset="0"/>
              </a:rPr>
              <a:t>Preserving Open Space</a:t>
            </a:r>
            <a:endParaRPr lang="en-US" sz="4400" i="1" dirty="0">
              <a:solidFill>
                <a:schemeClr val="tx2"/>
              </a:solidFill>
              <a:latin typeface="Souvenir Lt BT" pitchFamily="18" charset="0"/>
            </a:endParaRPr>
          </a:p>
        </p:txBody>
      </p:sp>
      <p:sp>
        <p:nvSpPr>
          <p:cNvPr id="8" name="TextBox 7"/>
          <p:cNvSpPr txBox="1"/>
          <p:nvPr/>
        </p:nvSpPr>
        <p:spPr>
          <a:xfrm>
            <a:off x="7239001" y="1371600"/>
            <a:ext cx="3236655" cy="338554"/>
          </a:xfrm>
          <a:prstGeom prst="rect">
            <a:avLst/>
          </a:prstGeom>
          <a:noFill/>
        </p:spPr>
        <p:txBody>
          <a:bodyPr wrap="none" rtlCol="0">
            <a:spAutoFit/>
          </a:bodyPr>
          <a:lstStyle/>
          <a:p>
            <a:r>
              <a:rPr lang="en-US" sz="1600" dirty="0">
                <a:solidFill>
                  <a:schemeClr val="bg2"/>
                </a:solidFill>
                <a:latin typeface="Arial" charset="0"/>
                <a:hlinkClick r:id="rId5"/>
              </a:rPr>
              <a:t>www.malpaiborderlandsgroup.org</a:t>
            </a:r>
            <a:endParaRPr lang="en-US" sz="1600" dirty="0">
              <a:solidFill>
                <a:schemeClr val="bg2"/>
              </a:solidFill>
            </a:endParaRPr>
          </a:p>
        </p:txBody>
      </p:sp>
    </p:spTree>
    <p:extLst>
      <p:ext uri="{BB962C8B-B14F-4D97-AF65-F5344CB8AC3E}">
        <p14:creationId xmlns:p14="http://schemas.microsoft.com/office/powerpoint/2010/main" val="2706272223"/>
      </p:ext>
    </p:extLst>
  </p:cSld>
  <p:clrMapOvr>
    <a:masterClrMapping/>
  </p:clrMapOvr>
  <mc:AlternateContent xmlns:mc="http://schemas.openxmlformats.org/markup-compatibility/2006" xmlns:p14="http://schemas.microsoft.com/office/powerpoint/2010/main">
    <mc:Choice Requires="p14">
      <p:transition spd="slow" p14:dur="2000" advTm="70817"/>
    </mc:Choice>
    <mc:Fallback xmlns="">
      <p:transition spd="slow" advTm="7081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371600" y="1695510"/>
            <a:ext cx="9296400" cy="5162490"/>
          </a:xfrm>
          <a:prstGeom prst="rect">
            <a:avLst/>
          </a:prstGeom>
          <a:noFill/>
          <a:ln w="9525">
            <a:noFill/>
            <a:miter lim="800000"/>
            <a:headEnd/>
            <a:tailEnd/>
          </a:ln>
        </p:spPr>
        <p:txBody>
          <a:bodyPr/>
          <a:lstStyle/>
          <a:p>
            <a:pPr marL="285750" indent="-285750">
              <a:buFont typeface="Wingdings" panose="05000000000000000000" pitchFamily="2" charset="2"/>
              <a:buChar char="§"/>
            </a:pPr>
            <a:r>
              <a:rPr lang="en-US" dirty="0">
                <a:latin typeface="Arial" charset="0"/>
              </a:rPr>
              <a:t>Started with informal discussions among ranching neighbors:</a:t>
            </a:r>
          </a:p>
          <a:p>
            <a:pPr lvl="1">
              <a:spcAft>
                <a:spcPts val="1200"/>
              </a:spcAft>
            </a:pPr>
            <a:r>
              <a:rPr lang="en-US" dirty="0">
                <a:latin typeface="Arial" charset="0"/>
              </a:rPr>
              <a:t>recognized that a </a:t>
            </a:r>
            <a:r>
              <a:rPr lang="en-US" u="sng" dirty="0">
                <a:latin typeface="Arial" charset="0"/>
              </a:rPr>
              <a:t>way of life</a:t>
            </a:r>
            <a:r>
              <a:rPr lang="en-US" dirty="0">
                <a:latin typeface="Arial" charset="0"/>
              </a:rPr>
              <a:t>, and a </a:t>
            </a:r>
            <a:r>
              <a:rPr lang="en-US" u="sng" dirty="0">
                <a:latin typeface="Arial" charset="0"/>
              </a:rPr>
              <a:t>wild landscape</a:t>
            </a:r>
            <a:r>
              <a:rPr lang="en-US" dirty="0">
                <a:latin typeface="Arial" charset="0"/>
              </a:rPr>
              <a:t>, that they all loved was being    threatened by spread of development and subdivision from nearby towns.  </a:t>
            </a:r>
          </a:p>
          <a:p>
            <a:pPr marL="285750" indent="-285750">
              <a:spcAft>
                <a:spcPts val="1200"/>
              </a:spcAft>
              <a:buFont typeface="Wingdings" panose="05000000000000000000" pitchFamily="2" charset="2"/>
              <a:buChar char="§"/>
            </a:pPr>
            <a:r>
              <a:rPr lang="en-US" dirty="0">
                <a:latin typeface="Arial" charset="0"/>
              </a:rPr>
              <a:t>Activities directed at </a:t>
            </a:r>
            <a:r>
              <a:rPr lang="en-US" b="1" dirty="0">
                <a:latin typeface="Arial" charset="0"/>
              </a:rPr>
              <a:t>protecting</a:t>
            </a:r>
            <a:r>
              <a:rPr lang="en-US" dirty="0">
                <a:latin typeface="Arial" charset="0"/>
              </a:rPr>
              <a:t> and </a:t>
            </a:r>
            <a:r>
              <a:rPr lang="en-US" b="1" dirty="0">
                <a:latin typeface="Arial" charset="0"/>
              </a:rPr>
              <a:t>restoring</a:t>
            </a:r>
            <a:r>
              <a:rPr lang="en-US" dirty="0">
                <a:latin typeface="Arial" charset="0"/>
              </a:rPr>
              <a:t> the </a:t>
            </a:r>
            <a:r>
              <a:rPr lang="en-US" b="1" dirty="0">
                <a:latin typeface="Arial" charset="0"/>
              </a:rPr>
              <a:t>ecological diversity</a:t>
            </a:r>
            <a:r>
              <a:rPr lang="en-US" dirty="0">
                <a:latin typeface="Arial" charset="0"/>
              </a:rPr>
              <a:t> and </a:t>
            </a:r>
            <a:r>
              <a:rPr lang="en-US" b="1" dirty="0">
                <a:latin typeface="Arial" charset="0"/>
              </a:rPr>
              <a:t>productivity</a:t>
            </a:r>
            <a:r>
              <a:rPr lang="en-US" dirty="0">
                <a:latin typeface="Arial" charset="0"/>
              </a:rPr>
              <a:t>.  </a:t>
            </a:r>
          </a:p>
          <a:p>
            <a:pPr marL="122238">
              <a:spcAft>
                <a:spcPts val="1200"/>
              </a:spcAft>
              <a:buFontTx/>
              <a:buChar char="•"/>
            </a:pPr>
            <a:r>
              <a:rPr lang="en-US" b="1" dirty="0">
                <a:latin typeface="Arial" charset="0"/>
              </a:rPr>
              <a:t> </a:t>
            </a:r>
            <a:r>
              <a:rPr lang="en-US" b="1" dirty="0">
                <a:solidFill>
                  <a:schemeClr val="tx2"/>
                </a:solidFill>
                <a:latin typeface="Arial" charset="0"/>
              </a:rPr>
              <a:t>Land protection:</a:t>
            </a:r>
            <a:r>
              <a:rPr lang="en-US" b="1" dirty="0">
                <a:latin typeface="Arial" charset="0"/>
              </a:rPr>
              <a:t>  </a:t>
            </a:r>
            <a:r>
              <a:rPr lang="en-US" dirty="0">
                <a:latin typeface="Arial" charset="0"/>
              </a:rPr>
              <a:t>Protected 75,000 acres of private land through conservation easements</a:t>
            </a:r>
          </a:p>
          <a:p>
            <a:pPr marL="122238">
              <a:buFontTx/>
              <a:buChar char="•"/>
            </a:pPr>
            <a:r>
              <a:rPr lang="en-US" dirty="0">
                <a:latin typeface="Arial" charset="0"/>
              </a:rPr>
              <a:t> </a:t>
            </a:r>
            <a:r>
              <a:rPr lang="en-US" b="1" dirty="0">
                <a:solidFill>
                  <a:schemeClr val="tx2"/>
                </a:solidFill>
                <a:latin typeface="Arial" charset="0"/>
              </a:rPr>
              <a:t>Innovative cooperative land management: </a:t>
            </a:r>
            <a:r>
              <a:rPr lang="en-US" dirty="0">
                <a:latin typeface="Arial" charset="0"/>
              </a:rPr>
              <a:t> </a:t>
            </a:r>
          </a:p>
          <a:p>
            <a:pPr marL="579438" lvl="1">
              <a:buFontTx/>
              <a:buChar char="•"/>
            </a:pPr>
            <a:r>
              <a:rPr lang="en-US" dirty="0">
                <a:latin typeface="Arial" charset="0"/>
              </a:rPr>
              <a:t> Employ  “Grass Banking” </a:t>
            </a:r>
          </a:p>
          <a:p>
            <a:pPr marL="579438" lvl="1">
              <a:spcAft>
                <a:spcPts val="1200"/>
              </a:spcAft>
              <a:buFontTx/>
              <a:buChar char="•"/>
            </a:pPr>
            <a:r>
              <a:rPr lang="en-US" dirty="0">
                <a:latin typeface="Arial" charset="0"/>
              </a:rPr>
              <a:t> Conduct watershed improvement projects. </a:t>
            </a:r>
          </a:p>
          <a:p>
            <a:pPr marL="122238">
              <a:spcAft>
                <a:spcPts val="1200"/>
              </a:spcAft>
              <a:buFontTx/>
              <a:buChar char="•"/>
            </a:pPr>
            <a:r>
              <a:rPr lang="en-US" dirty="0">
                <a:latin typeface="Arial" charset="0"/>
              </a:rPr>
              <a:t> </a:t>
            </a:r>
            <a:r>
              <a:rPr lang="en-US" b="1" dirty="0">
                <a:solidFill>
                  <a:schemeClr val="tx2"/>
                </a:solidFill>
                <a:latin typeface="Arial" charset="0"/>
              </a:rPr>
              <a:t>Habitat restoration:</a:t>
            </a:r>
            <a:r>
              <a:rPr lang="en-US" b="1" dirty="0">
                <a:latin typeface="Arial" charset="0"/>
              </a:rPr>
              <a:t> </a:t>
            </a:r>
            <a:r>
              <a:rPr lang="en-US" dirty="0">
                <a:latin typeface="Arial" charset="0"/>
              </a:rPr>
              <a:t>Undertaken many restoration projects to restore native grassland and savanna habitat.  </a:t>
            </a:r>
          </a:p>
          <a:p>
            <a:pPr marL="122238">
              <a:spcAft>
                <a:spcPts val="1200"/>
              </a:spcAft>
              <a:buFontTx/>
              <a:buChar char="•"/>
            </a:pPr>
            <a:r>
              <a:rPr lang="en-US" dirty="0">
                <a:solidFill>
                  <a:schemeClr val="tx2"/>
                </a:solidFill>
                <a:latin typeface="Arial" charset="0"/>
              </a:rPr>
              <a:t> </a:t>
            </a:r>
            <a:r>
              <a:rPr lang="en-US" b="1" dirty="0">
                <a:solidFill>
                  <a:schemeClr val="tx2"/>
                </a:solidFill>
                <a:latin typeface="Arial" charset="0"/>
              </a:rPr>
              <a:t>Community outreach: </a:t>
            </a:r>
            <a:r>
              <a:rPr lang="en-US" dirty="0">
                <a:latin typeface="Arial" charset="0"/>
              </a:rPr>
              <a:t> Host several meetings each year that are focused on sharing new scientific and land management information with our neighbors and cooperators.</a:t>
            </a:r>
            <a:endParaRPr lang="en-US" dirty="0"/>
          </a:p>
        </p:txBody>
      </p:sp>
      <p:sp>
        <p:nvSpPr>
          <p:cNvPr id="19459" name="Rectangle 3"/>
          <p:cNvSpPr>
            <a:spLocks noChangeArrowheads="1"/>
          </p:cNvSpPr>
          <p:nvPr/>
        </p:nvSpPr>
        <p:spPr bwMode="auto">
          <a:xfrm>
            <a:off x="1828800" y="457200"/>
            <a:ext cx="8534400" cy="762000"/>
          </a:xfrm>
          <a:prstGeom prst="rect">
            <a:avLst/>
          </a:prstGeom>
          <a:noFill/>
          <a:ln w="9525">
            <a:noFill/>
            <a:miter lim="800000"/>
            <a:headEnd/>
            <a:tailEnd/>
          </a:ln>
        </p:spPr>
        <p:txBody>
          <a:bodyPr anchor="b"/>
          <a:lstStyle/>
          <a:p>
            <a:r>
              <a:rPr lang="en-US" sz="4400" dirty="0">
                <a:solidFill>
                  <a:schemeClr val="tx2"/>
                </a:solidFill>
                <a:latin typeface="Souvenir Lt BT" pitchFamily="18" charset="0"/>
              </a:rPr>
              <a:t>Preserving Open Space</a:t>
            </a:r>
            <a:endParaRPr lang="en-US" sz="4400" i="1" dirty="0">
              <a:solidFill>
                <a:schemeClr val="tx2"/>
              </a:solidFill>
              <a:latin typeface="Souvenir Lt BT" pitchFamily="18" charset="0"/>
            </a:endParaRPr>
          </a:p>
        </p:txBody>
      </p:sp>
      <p:sp>
        <p:nvSpPr>
          <p:cNvPr id="4" name="TextBox 3"/>
          <p:cNvSpPr txBox="1"/>
          <p:nvPr/>
        </p:nvSpPr>
        <p:spPr>
          <a:xfrm>
            <a:off x="1371600" y="1295400"/>
            <a:ext cx="8951755" cy="400110"/>
          </a:xfrm>
          <a:prstGeom prst="rect">
            <a:avLst/>
          </a:prstGeom>
          <a:noFill/>
        </p:spPr>
        <p:txBody>
          <a:bodyPr wrap="square" rtlCol="0">
            <a:spAutoFit/>
          </a:bodyPr>
          <a:lstStyle/>
          <a:p>
            <a:r>
              <a:rPr lang="en-US" sz="2000" b="1" dirty="0">
                <a:solidFill>
                  <a:schemeClr val="bg2">
                    <a:lumMod val="50000"/>
                  </a:schemeClr>
                </a:solidFill>
                <a:latin typeface="Arial" charset="0"/>
              </a:rPr>
              <a:t>The </a:t>
            </a:r>
            <a:r>
              <a:rPr lang="en-US" sz="2000" b="1" dirty="0" err="1">
                <a:solidFill>
                  <a:schemeClr val="bg2">
                    <a:lumMod val="50000"/>
                  </a:schemeClr>
                </a:solidFill>
                <a:latin typeface="Arial" charset="0"/>
              </a:rPr>
              <a:t>Malpai</a:t>
            </a:r>
            <a:r>
              <a:rPr lang="en-US" sz="2000" b="1" dirty="0">
                <a:solidFill>
                  <a:schemeClr val="bg2">
                    <a:lumMod val="50000"/>
                  </a:schemeClr>
                </a:solidFill>
                <a:latin typeface="Arial" charset="0"/>
              </a:rPr>
              <a:t> Borderlands Group     </a:t>
            </a:r>
            <a:r>
              <a:rPr lang="en-US" sz="1600" dirty="0">
                <a:solidFill>
                  <a:schemeClr val="bg2">
                    <a:lumMod val="50000"/>
                  </a:schemeClr>
                </a:solidFill>
                <a:latin typeface="Arial" charset="0"/>
              </a:rPr>
              <a:t>    </a:t>
            </a:r>
            <a:r>
              <a:rPr lang="en-US" sz="1600" dirty="0">
                <a:solidFill>
                  <a:schemeClr val="bg2"/>
                </a:solidFill>
                <a:latin typeface="Arial" charset="0"/>
                <a:hlinkClick r:id="rId2"/>
              </a:rPr>
              <a:t>www.malpaiborderlandsgroup.org</a:t>
            </a:r>
            <a:endParaRPr lang="en-US" sz="1600" dirty="0">
              <a:solidFill>
                <a:schemeClr val="bg2"/>
              </a:solidFill>
            </a:endParaRPr>
          </a:p>
        </p:txBody>
      </p:sp>
    </p:spTree>
    <p:extLst>
      <p:ext uri="{BB962C8B-B14F-4D97-AF65-F5344CB8AC3E}">
        <p14:creationId xmlns:p14="http://schemas.microsoft.com/office/powerpoint/2010/main" val="3542567219"/>
      </p:ext>
    </p:extLst>
  </p:cSld>
  <p:clrMapOvr>
    <a:masterClrMapping/>
  </p:clrMapOvr>
  <mc:AlternateContent xmlns:mc="http://schemas.openxmlformats.org/markup-compatibility/2006" xmlns:p14="http://schemas.microsoft.com/office/powerpoint/2010/main">
    <mc:Choice Requires="p14">
      <p:transition spd="slow" p14:dur="2000" advTm="42877"/>
    </mc:Choice>
    <mc:Fallback xmlns="">
      <p:transition spd="slow" advTm="4287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solidFill>
                  <a:schemeClr val="accent2"/>
                </a:solidFill>
              </a:rPr>
              <a:t>Tools for Creating:</a:t>
            </a:r>
          </a:p>
        </p:txBody>
      </p:sp>
      <p:sp>
        <p:nvSpPr>
          <p:cNvPr id="20483" name="Content Placeholder 2"/>
          <p:cNvSpPr>
            <a:spLocks noGrp="1"/>
          </p:cNvSpPr>
          <p:nvPr>
            <p:ph idx="1"/>
          </p:nvPr>
        </p:nvSpPr>
        <p:spPr>
          <a:xfrm>
            <a:off x="1981200" y="1757238"/>
            <a:ext cx="7772400" cy="4114800"/>
          </a:xfrm>
        </p:spPr>
        <p:txBody>
          <a:bodyPr>
            <a:normAutofit/>
          </a:bodyPr>
          <a:lstStyle/>
          <a:p>
            <a:pPr marL="225425" indent="-225425">
              <a:buClr>
                <a:schemeClr val="accent2"/>
              </a:buClr>
              <a:buFont typeface="Wingdings" panose="05000000000000000000" pitchFamily="2" charset="2"/>
              <a:buChar char="§"/>
            </a:pPr>
            <a:r>
              <a:rPr lang="en-US" sz="2800" dirty="0"/>
              <a:t>Open Space</a:t>
            </a:r>
          </a:p>
          <a:p>
            <a:pPr marL="225425" indent="-225425">
              <a:buClr>
                <a:schemeClr val="accent2"/>
              </a:buClr>
              <a:buFont typeface="Wingdings" panose="05000000000000000000" pitchFamily="2" charset="2"/>
              <a:buChar char="§"/>
            </a:pPr>
            <a:r>
              <a:rPr lang="en-US" sz="2800" dirty="0"/>
              <a:t>Natural Working Landscapes</a:t>
            </a:r>
          </a:p>
        </p:txBody>
      </p:sp>
      <p:pic>
        <p:nvPicPr>
          <p:cNvPr id="20484" name="Picture 4" descr="IMG_0028.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7280" y="3660557"/>
            <a:ext cx="10363200" cy="2590800"/>
          </a:xfrm>
          <a:prstGeom prst="rect">
            <a:avLst/>
          </a:prstGeom>
          <a:noFill/>
          <a:ln w="9525">
            <a:noFill/>
            <a:miter lim="800000"/>
            <a:headEnd/>
            <a:tailEnd/>
          </a:ln>
        </p:spPr>
      </p:pic>
    </p:spTree>
    <p:extLst>
      <p:ext uri="{BB962C8B-B14F-4D97-AF65-F5344CB8AC3E}">
        <p14:creationId xmlns:p14="http://schemas.microsoft.com/office/powerpoint/2010/main" val="1803053297"/>
      </p:ext>
    </p:extLst>
  </p:cSld>
  <p:clrMapOvr>
    <a:masterClrMapping/>
  </p:clrMapOvr>
  <mc:AlternateContent xmlns:mc="http://schemas.openxmlformats.org/markup-compatibility/2006" xmlns:p14="http://schemas.microsoft.com/office/powerpoint/2010/main">
    <mc:Choice Requires="p14">
      <p:transition spd="slow" p14:dur="2000" advTm="36615"/>
    </mc:Choice>
    <mc:Fallback xmlns="">
      <p:transition spd="slow" advTm="3661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828800" y="533400"/>
            <a:ext cx="7772400" cy="762000"/>
          </a:xfrm>
        </p:spPr>
        <p:txBody>
          <a:bodyPr/>
          <a:lstStyle/>
          <a:p>
            <a:pPr eaLnBrk="1" hangingPunct="1"/>
            <a:r>
              <a:rPr lang="en-US" dirty="0"/>
              <a:t>Grass Banks</a:t>
            </a:r>
            <a:endParaRPr lang="en-US" i="1" dirty="0"/>
          </a:p>
        </p:txBody>
      </p:sp>
      <p:sp>
        <p:nvSpPr>
          <p:cNvPr id="21507" name="Rectangle 3"/>
          <p:cNvSpPr>
            <a:spLocks noGrp="1" noChangeArrowheads="1"/>
          </p:cNvSpPr>
          <p:nvPr>
            <p:ph type="body" idx="1"/>
          </p:nvPr>
        </p:nvSpPr>
        <p:spPr>
          <a:xfrm>
            <a:off x="2133600" y="1828800"/>
            <a:ext cx="7543800" cy="4953000"/>
          </a:xfrm>
        </p:spPr>
        <p:txBody>
          <a:bodyPr/>
          <a:lstStyle/>
          <a:p>
            <a:pPr eaLnBrk="1" hangingPunct="1"/>
            <a:r>
              <a:rPr lang="en-US" sz="2800" dirty="0"/>
              <a:t>Just like a “bank” where people save their $$$ which is used by others when they need $$$</a:t>
            </a:r>
            <a:br>
              <a:rPr lang="en-US" sz="2800" dirty="0"/>
            </a:br>
            <a:endParaRPr lang="en-US" sz="2800" dirty="0"/>
          </a:p>
          <a:p>
            <a:pPr eaLnBrk="1" hangingPunct="1"/>
            <a:r>
              <a:rPr lang="en-US" sz="2800" dirty="0"/>
              <a:t>In grass banks, ranchers commit  </a:t>
            </a:r>
            <a:br>
              <a:rPr lang="en-US" sz="2800" dirty="0"/>
            </a:br>
            <a:r>
              <a:rPr lang="en-US" sz="2800" dirty="0"/>
              <a:t>and use banked 	         when needed, for:</a:t>
            </a:r>
          </a:p>
          <a:p>
            <a:pPr lvl="1" eaLnBrk="1" hangingPunct="1"/>
            <a:r>
              <a:rPr lang="en-US" sz="2400" dirty="0"/>
              <a:t>Fire fuel</a:t>
            </a:r>
          </a:p>
          <a:p>
            <a:pPr lvl="1" eaLnBrk="1" hangingPunct="1"/>
            <a:r>
              <a:rPr lang="en-US" sz="2400" dirty="0"/>
              <a:t>Restoration</a:t>
            </a:r>
          </a:p>
          <a:p>
            <a:pPr lvl="1" eaLnBrk="1" hangingPunct="1"/>
            <a:r>
              <a:rPr lang="en-US" sz="2400" dirty="0"/>
              <a:t>Forage in drought</a:t>
            </a:r>
          </a:p>
          <a:p>
            <a:pPr lvl="1" eaLnBrk="1" hangingPunct="1"/>
            <a:r>
              <a:rPr lang="en-US" sz="2400" dirty="0"/>
              <a:t>Wildlife considerations</a:t>
            </a:r>
          </a:p>
          <a:p>
            <a:pPr lvl="1" eaLnBrk="1" hangingPunct="1"/>
            <a:r>
              <a:rPr lang="en-US" sz="2400" dirty="0"/>
              <a:t>Etc.</a:t>
            </a:r>
          </a:p>
          <a:p>
            <a:pPr lvl="1" eaLnBrk="1" hangingPunct="1"/>
            <a:endParaRPr lang="en-US" sz="2400" dirty="0"/>
          </a:p>
        </p:txBody>
      </p:sp>
      <p:pic>
        <p:nvPicPr>
          <p:cNvPr id="28676" name="Picture 4" descr="C:\Users\Karen\AppData\Local\Microsoft\Windows\Temporary Internet Files\Content.IE5\PHZJP76L\MC900099404[1].wmf"/>
          <p:cNvPicPr>
            <a:picLocks noChangeAspect="1" noChangeArrowheads="1"/>
          </p:cNvPicPr>
          <p:nvPr/>
        </p:nvPicPr>
        <p:blipFill>
          <a:blip r:embed="rId3" cstate="email">
            <a:extLst>
              <a:ext uri="{28A0092B-C50C-407E-A947-70E740481C1C}">
                <a14:useLocalDpi xmlns:a14="http://schemas.microsoft.com/office/drawing/2010/main"/>
              </a:ext>
            </a:extLst>
          </a:blip>
          <a:srcRect b="62901"/>
          <a:stretch>
            <a:fillRect/>
          </a:stretch>
        </p:blipFill>
        <p:spPr bwMode="auto">
          <a:xfrm>
            <a:off x="6858000" y="2895600"/>
            <a:ext cx="1600200" cy="716375"/>
          </a:xfrm>
          <a:prstGeom prst="rect">
            <a:avLst/>
          </a:prstGeom>
          <a:noFill/>
        </p:spPr>
      </p:pic>
      <p:pic>
        <p:nvPicPr>
          <p:cNvPr id="105" name="Picture 4" descr="C:\Users\Karen\AppData\Local\Microsoft\Windows\Temporary Internet Files\Content.IE5\PHZJP76L\MC900099404[1].wmf"/>
          <p:cNvPicPr>
            <a:picLocks noChangeAspect="1" noChangeArrowheads="1"/>
          </p:cNvPicPr>
          <p:nvPr/>
        </p:nvPicPr>
        <p:blipFill>
          <a:blip r:embed="rId3" cstate="email">
            <a:extLst>
              <a:ext uri="{28A0092B-C50C-407E-A947-70E740481C1C}">
                <a14:useLocalDpi xmlns:a14="http://schemas.microsoft.com/office/drawing/2010/main"/>
              </a:ext>
            </a:extLst>
          </a:blip>
          <a:srcRect b="62901"/>
          <a:stretch>
            <a:fillRect/>
          </a:stretch>
        </p:blipFill>
        <p:spPr bwMode="auto">
          <a:xfrm>
            <a:off x="4601900" y="3505200"/>
            <a:ext cx="1036900" cy="464198"/>
          </a:xfrm>
          <a:prstGeom prst="rect">
            <a:avLst/>
          </a:prstGeom>
          <a:noFill/>
        </p:spPr>
      </p:pic>
    </p:spTree>
    <p:extLst>
      <p:ext uri="{BB962C8B-B14F-4D97-AF65-F5344CB8AC3E}">
        <p14:creationId xmlns:p14="http://schemas.microsoft.com/office/powerpoint/2010/main" val="885484856"/>
      </p:ext>
    </p:extLst>
  </p:cSld>
  <p:clrMapOvr>
    <a:masterClrMapping/>
  </p:clrMapOvr>
  <mc:AlternateContent xmlns:mc="http://schemas.openxmlformats.org/markup-compatibility/2006" xmlns:p14="http://schemas.microsoft.com/office/powerpoint/2010/main">
    <mc:Choice Requires="p14">
      <p:transition spd="slow" p14:dur="2000" advTm="60995"/>
    </mc:Choice>
    <mc:Fallback xmlns="">
      <p:transition spd="slow" advTm="6099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2514600" y="609600"/>
            <a:ext cx="7772400" cy="762000"/>
          </a:xfrm>
        </p:spPr>
        <p:txBody>
          <a:bodyPr/>
          <a:lstStyle/>
          <a:p>
            <a:pPr eaLnBrk="1" hangingPunct="1"/>
            <a:r>
              <a:rPr lang="en-US" dirty="0"/>
              <a:t>Grass Banks</a:t>
            </a:r>
            <a:endParaRPr lang="en-US" i="1" dirty="0"/>
          </a:p>
        </p:txBody>
      </p:sp>
      <p:sp>
        <p:nvSpPr>
          <p:cNvPr id="22531" name="Rectangle 1027"/>
          <p:cNvSpPr>
            <a:spLocks noGrp="1" noChangeArrowheads="1"/>
          </p:cNvSpPr>
          <p:nvPr>
            <p:ph type="body" idx="1"/>
          </p:nvPr>
        </p:nvSpPr>
        <p:spPr>
          <a:xfrm>
            <a:off x="1828800" y="1752600"/>
            <a:ext cx="7543800" cy="5105400"/>
          </a:xfrm>
        </p:spPr>
        <p:txBody>
          <a:bodyPr>
            <a:normAutofit/>
          </a:bodyPr>
          <a:lstStyle/>
          <a:p>
            <a:pPr lvl="1" eaLnBrk="1" hangingPunct="1"/>
            <a:r>
              <a:rPr lang="en-US" sz="2800" dirty="0"/>
              <a:t>Grays Ranch in Arizona</a:t>
            </a:r>
          </a:p>
          <a:p>
            <a:pPr lvl="1" eaLnBrk="1" hangingPunct="1"/>
            <a:r>
              <a:rPr lang="en-US" sz="2800" dirty="0"/>
              <a:t>New Mexico ……   Valle Grande Grass Bank</a:t>
            </a:r>
          </a:p>
          <a:p>
            <a:pPr lvl="1" eaLnBrk="1" hangingPunct="1"/>
            <a:endParaRPr lang="en-US" sz="2800" dirty="0"/>
          </a:p>
          <a:p>
            <a:pPr lvl="1" eaLnBrk="1" hangingPunct="1"/>
            <a:endParaRPr lang="en-US" sz="2800" dirty="0"/>
          </a:p>
          <a:p>
            <a:pPr lvl="1" eaLnBrk="1" hangingPunct="1"/>
            <a:endParaRPr lang="en-US" sz="2800" dirty="0"/>
          </a:p>
          <a:p>
            <a:pPr lvl="1" eaLnBrk="1" hangingPunct="1"/>
            <a:endParaRPr lang="en-US" sz="2800" dirty="0"/>
          </a:p>
          <a:p>
            <a:pPr lvl="1" eaLnBrk="1" hangingPunct="1">
              <a:buNone/>
            </a:pPr>
            <a:endParaRPr lang="en-US" sz="2800" dirty="0"/>
          </a:p>
          <a:p>
            <a:pPr lvl="1" eaLnBrk="1" hangingPunct="1"/>
            <a:r>
              <a:rPr lang="en-US" sz="2800" dirty="0"/>
              <a:t>Grass banks allow cows to graze</a:t>
            </a:r>
            <a:br>
              <a:rPr lang="en-US" sz="2800" dirty="0"/>
            </a:br>
            <a:r>
              <a:rPr lang="en-US" sz="2800" dirty="0"/>
              <a:t>while other land is rested </a:t>
            </a:r>
            <a:br>
              <a:rPr lang="en-US" sz="2800" dirty="0"/>
            </a:br>
            <a:r>
              <a:rPr lang="en-US" sz="2800" dirty="0"/>
              <a:t>before &amp; after fire. </a:t>
            </a:r>
          </a:p>
        </p:txBody>
      </p:sp>
      <p:pic>
        <p:nvPicPr>
          <p:cNvPr id="22533" name="Picture 1128" descr="C:\My Documents\My Pictures\grass_bank_planning.jpg"/>
          <p:cNvPicPr>
            <a:picLocks noChangeAspect="1" noChangeArrowheads="1"/>
          </p:cNvPicPr>
          <p:nvPr/>
        </p:nvPicPr>
        <p:blipFill>
          <a:blip r:embed="rId3" cstate="screen"/>
          <a:srcRect/>
          <a:stretch>
            <a:fillRect/>
          </a:stretch>
        </p:blipFill>
        <p:spPr bwMode="auto">
          <a:xfrm>
            <a:off x="9525000" y="3962400"/>
            <a:ext cx="2119313" cy="2297113"/>
          </a:xfrm>
          <a:prstGeom prst="rect">
            <a:avLst/>
          </a:prstGeom>
          <a:noFill/>
          <a:ln w="9525">
            <a:noFill/>
            <a:miter lim="800000"/>
            <a:headEnd/>
            <a:tailEnd/>
          </a:ln>
        </p:spPr>
      </p:pic>
      <p:grpSp>
        <p:nvGrpSpPr>
          <p:cNvPr id="2" name="Group 1">
            <a:extLst>
              <a:ext uri="{FF2B5EF4-FFF2-40B4-BE49-F238E27FC236}">
                <a16:creationId xmlns:a16="http://schemas.microsoft.com/office/drawing/2014/main" id="{F00535F7-7A34-4070-918B-A612351ACFF4}"/>
              </a:ext>
            </a:extLst>
          </p:cNvPr>
          <p:cNvGrpSpPr/>
          <p:nvPr/>
        </p:nvGrpSpPr>
        <p:grpSpPr>
          <a:xfrm>
            <a:off x="2209800" y="2756452"/>
            <a:ext cx="6705600" cy="1967948"/>
            <a:chOff x="2209800" y="2756452"/>
            <a:chExt cx="6705600" cy="1967948"/>
          </a:xfrm>
        </p:grpSpPr>
        <p:pic>
          <p:nvPicPr>
            <p:cNvPr id="6" name="Picture 5" descr="Cows-CW.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209800" y="2756452"/>
              <a:ext cx="6705600" cy="1967948"/>
            </a:xfrm>
            <a:prstGeom prst="rect">
              <a:avLst/>
            </a:prstGeom>
          </p:spPr>
        </p:pic>
        <p:sp>
          <p:nvSpPr>
            <p:cNvPr id="7" name="TextBox 6"/>
            <p:cNvSpPr txBox="1"/>
            <p:nvPr/>
          </p:nvSpPr>
          <p:spPr>
            <a:xfrm>
              <a:off x="2209800" y="4493568"/>
              <a:ext cx="1905000" cy="230832"/>
            </a:xfrm>
            <a:prstGeom prst="rect">
              <a:avLst/>
            </a:prstGeom>
            <a:noFill/>
          </p:spPr>
          <p:txBody>
            <a:bodyPr wrap="square" rtlCol="0">
              <a:spAutoFit/>
            </a:bodyPr>
            <a:lstStyle/>
            <a:p>
              <a:r>
                <a:rPr lang="en-US" sz="900" dirty="0">
                  <a:solidFill>
                    <a:schemeClr val="bg1"/>
                  </a:solidFill>
                  <a:latin typeface="Calibri" pitchFamily="34" charset="0"/>
                </a:rPr>
                <a:t>Connor White</a:t>
              </a:r>
            </a:p>
          </p:txBody>
        </p:sp>
      </p:grpSp>
    </p:spTree>
    <p:extLst>
      <p:ext uri="{BB962C8B-B14F-4D97-AF65-F5344CB8AC3E}">
        <p14:creationId xmlns:p14="http://schemas.microsoft.com/office/powerpoint/2010/main" val="1308482473"/>
      </p:ext>
    </p:extLst>
  </p:cSld>
  <p:clrMapOvr>
    <a:masterClrMapping/>
  </p:clrMapOvr>
  <mc:AlternateContent xmlns:mc="http://schemas.openxmlformats.org/markup-compatibility/2006" xmlns:p14="http://schemas.microsoft.com/office/powerpoint/2010/main">
    <mc:Choice Requires="p14">
      <p:transition spd="slow" p14:dur="2000" advTm="43609"/>
    </mc:Choice>
    <mc:Fallback xmlns="">
      <p:transition spd="slow" advTm="4360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F83BAE65-D215-4292-9498-D9610AC2C6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EE922679-5189-4C5C-9FBB-6839F89C665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86C05757-249C-4F2B-B326-B940FDD9C4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8" name="Straight Connector 77">
            <a:extLst>
              <a:ext uri="{FF2B5EF4-FFF2-40B4-BE49-F238E27FC236}">
                <a16:creationId xmlns:a16="http://schemas.microsoft.com/office/drawing/2014/main" id="{5C99ACED-3F9B-471D-97BC-E5D2D23198C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45AF794-741D-45BF-A961-403AF4683CEA}"/>
              </a:ext>
            </a:extLst>
          </p:cNvPr>
          <p:cNvPicPr>
            <a:picLocks noChangeAspect="1"/>
          </p:cNvPicPr>
          <p:nvPr/>
        </p:nvPicPr>
        <p:blipFill>
          <a:blip r:embed="rId3"/>
          <a:stretch>
            <a:fillRect/>
          </a:stretch>
        </p:blipFill>
        <p:spPr>
          <a:xfrm>
            <a:off x="633999" y="991138"/>
            <a:ext cx="6909801" cy="4612292"/>
          </a:xfrm>
          <a:prstGeom prst="rect">
            <a:avLst/>
          </a:prstGeom>
        </p:spPr>
      </p:pic>
      <p:sp>
        <p:nvSpPr>
          <p:cNvPr id="24578" name="Rectangle 2"/>
          <p:cNvSpPr>
            <a:spLocks noGrp="1" noChangeArrowheads="1"/>
          </p:cNvSpPr>
          <p:nvPr>
            <p:ph type="title"/>
          </p:nvPr>
        </p:nvSpPr>
        <p:spPr>
          <a:xfrm>
            <a:off x="7859485" y="634946"/>
            <a:ext cx="3690257" cy="1450757"/>
          </a:xfrm>
        </p:spPr>
        <p:txBody>
          <a:bodyPr>
            <a:normAutofit/>
          </a:bodyPr>
          <a:lstStyle/>
          <a:p>
            <a:pPr eaLnBrk="1" hangingPunct="1"/>
            <a:r>
              <a:rPr lang="en-US" sz="3700"/>
              <a:t>Coordinated Weed Management</a:t>
            </a:r>
            <a:endParaRPr lang="en-US" sz="3700" i="1"/>
          </a:p>
        </p:txBody>
      </p:sp>
      <p:sp>
        <p:nvSpPr>
          <p:cNvPr id="24579" name="Rectangle 3"/>
          <p:cNvSpPr>
            <a:spLocks noGrp="1" noChangeArrowheads="1"/>
          </p:cNvSpPr>
          <p:nvPr>
            <p:ph type="body" idx="1"/>
          </p:nvPr>
        </p:nvSpPr>
        <p:spPr>
          <a:xfrm>
            <a:off x="7859485" y="2198914"/>
            <a:ext cx="3690257" cy="3670180"/>
          </a:xfrm>
        </p:spPr>
        <p:txBody>
          <a:bodyPr>
            <a:normAutofit/>
          </a:bodyPr>
          <a:lstStyle/>
          <a:p>
            <a:pPr marL="225425" indent="-225425" eaLnBrk="1" hangingPunct="1">
              <a:buFont typeface="Wingdings" panose="05000000000000000000" pitchFamily="2" charset="2"/>
              <a:buChar char="§"/>
            </a:pPr>
            <a:r>
              <a:rPr lang="en-US" dirty="0"/>
              <a:t>Weeds don’t stop at property boundaries.</a:t>
            </a:r>
          </a:p>
          <a:p>
            <a:pPr marL="225425" indent="-225425" eaLnBrk="1" hangingPunct="1">
              <a:buFont typeface="Wingdings" panose="05000000000000000000" pitchFamily="2" charset="2"/>
              <a:buChar char="§"/>
            </a:pPr>
            <a:r>
              <a:rPr lang="en-US" dirty="0"/>
              <a:t>Most funds available for weed control require cooperation between land owners.</a:t>
            </a:r>
          </a:p>
          <a:p>
            <a:pPr marL="225425" indent="-225425" eaLnBrk="1" hangingPunct="1">
              <a:buFont typeface="Wingdings" panose="05000000000000000000" pitchFamily="2" charset="2"/>
              <a:buChar char="§"/>
            </a:pPr>
            <a:r>
              <a:rPr lang="en-US" dirty="0"/>
              <a:t>Livestock can be part of the solution if managed properly.</a:t>
            </a:r>
          </a:p>
          <a:p>
            <a:pPr lvl="1" eaLnBrk="1" hangingPunct="1"/>
            <a:endParaRPr lang="en-US" dirty="0"/>
          </a:p>
        </p:txBody>
      </p:sp>
      <p:sp>
        <p:nvSpPr>
          <p:cNvPr id="3" name="TextBox 2">
            <a:extLst>
              <a:ext uri="{FF2B5EF4-FFF2-40B4-BE49-F238E27FC236}">
                <a16:creationId xmlns:a16="http://schemas.microsoft.com/office/drawing/2014/main" id="{9ECC46F5-8BF1-4F00-B0B1-1B8AFC4DB902}"/>
              </a:ext>
            </a:extLst>
          </p:cNvPr>
          <p:cNvSpPr txBox="1"/>
          <p:nvPr/>
        </p:nvSpPr>
        <p:spPr>
          <a:xfrm>
            <a:off x="6390488" y="5282403"/>
            <a:ext cx="982961" cy="230832"/>
          </a:xfrm>
          <a:prstGeom prst="rect">
            <a:avLst/>
          </a:prstGeom>
          <a:noFill/>
        </p:spPr>
        <p:txBody>
          <a:bodyPr wrap="none" rtlCol="0">
            <a:spAutoFit/>
          </a:bodyPr>
          <a:lstStyle/>
          <a:p>
            <a:r>
              <a:rPr lang="en-US" sz="900" dirty="0" err="1">
                <a:solidFill>
                  <a:schemeClr val="bg1"/>
                </a:solidFill>
              </a:rPr>
              <a:t>NicholasD</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144067020"/>
      </p:ext>
    </p:extLst>
  </p:cSld>
  <p:clrMapOvr>
    <a:masterClrMapping/>
  </p:clrMapOvr>
  <mc:AlternateContent xmlns:mc="http://schemas.openxmlformats.org/markup-compatibility/2006" xmlns:p14="http://schemas.microsoft.com/office/powerpoint/2010/main">
    <mc:Choice Requires="p14">
      <p:transition spd="slow" p14:dur="2000" advTm="36489"/>
    </mc:Choice>
    <mc:Fallback xmlns="">
      <p:transition spd="slow" advTm="3648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209029" y="990600"/>
            <a:ext cx="7772400" cy="762000"/>
          </a:xfrm>
        </p:spPr>
        <p:txBody>
          <a:bodyPr/>
          <a:lstStyle/>
          <a:p>
            <a:pPr eaLnBrk="1" hangingPunct="1"/>
            <a:r>
              <a:rPr lang="en-US" dirty="0">
                <a:solidFill>
                  <a:schemeClr val="accent2"/>
                </a:solidFill>
              </a:rPr>
              <a:t>Wildlife Habitat Improvement</a:t>
            </a:r>
            <a:endParaRPr lang="en-US" i="1" dirty="0">
              <a:solidFill>
                <a:schemeClr val="accent2"/>
              </a:solidFill>
            </a:endParaRPr>
          </a:p>
        </p:txBody>
      </p:sp>
      <p:sp>
        <p:nvSpPr>
          <p:cNvPr id="25603" name="Rectangle 3"/>
          <p:cNvSpPr>
            <a:spLocks noGrp="1" noChangeArrowheads="1"/>
          </p:cNvSpPr>
          <p:nvPr>
            <p:ph type="body" idx="1"/>
          </p:nvPr>
        </p:nvSpPr>
        <p:spPr>
          <a:xfrm>
            <a:off x="1306083" y="1905000"/>
            <a:ext cx="8229600" cy="4114800"/>
          </a:xfrm>
        </p:spPr>
        <p:txBody>
          <a:bodyPr>
            <a:normAutofit/>
          </a:bodyPr>
          <a:lstStyle/>
          <a:p>
            <a:pPr eaLnBrk="1" hangingPunct="1"/>
            <a:r>
              <a:rPr lang="en-US" sz="3200" dirty="0"/>
              <a:t>Conflicts and Compatibilities</a:t>
            </a:r>
          </a:p>
          <a:p>
            <a:pPr lvl="1" eaLnBrk="1" hangingPunct="1"/>
            <a:r>
              <a:rPr lang="en-US" sz="2800" dirty="0"/>
              <a:t>Disease</a:t>
            </a:r>
          </a:p>
          <a:p>
            <a:pPr lvl="1" eaLnBrk="1" hangingPunct="1"/>
            <a:r>
              <a:rPr lang="en-US" sz="2800" dirty="0"/>
              <a:t>Competition</a:t>
            </a:r>
          </a:p>
          <a:p>
            <a:pPr lvl="1" eaLnBrk="1" hangingPunct="1"/>
            <a:r>
              <a:rPr lang="en-US" sz="2800" dirty="0"/>
              <a:t>Compatibility</a:t>
            </a:r>
          </a:p>
          <a:p>
            <a:pPr lvl="1" eaLnBrk="1" hangingPunct="1"/>
            <a:r>
              <a:rPr lang="en-US" sz="2800" dirty="0"/>
              <a:t>Maintain open space</a:t>
            </a:r>
          </a:p>
          <a:p>
            <a:pPr lvl="1" eaLnBrk="1" hangingPunct="1"/>
            <a:r>
              <a:rPr lang="en-US" sz="2800" dirty="0"/>
              <a:t>Improve forage quality</a:t>
            </a:r>
          </a:p>
          <a:p>
            <a:pPr lvl="1" eaLnBrk="1" hangingPunct="1"/>
            <a:r>
              <a:rPr lang="en-US" sz="2800" dirty="0"/>
              <a:t>Etc.</a:t>
            </a:r>
          </a:p>
        </p:txBody>
      </p:sp>
      <p:pic>
        <p:nvPicPr>
          <p:cNvPr id="25606" name="Picture 6" descr="C:\My Documents\My Pictures\quail.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29000" y="4953000"/>
            <a:ext cx="1935163" cy="1330325"/>
          </a:xfrm>
          <a:prstGeom prst="rect">
            <a:avLst/>
          </a:prstGeom>
          <a:noFill/>
          <a:ln w="9525">
            <a:noFill/>
            <a:miter lim="800000"/>
            <a:headEnd/>
            <a:tailEnd/>
          </a:ln>
        </p:spPr>
      </p:pic>
      <p:pic>
        <p:nvPicPr>
          <p:cNvPr id="2" name="Picture 1">
            <a:extLst>
              <a:ext uri="{FF2B5EF4-FFF2-40B4-BE49-F238E27FC236}">
                <a16:creationId xmlns:a16="http://schemas.microsoft.com/office/drawing/2014/main" id="{FAE4DF46-2497-485D-AB48-77D8C60A097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5000" y="3496468"/>
            <a:ext cx="3180057" cy="2121694"/>
          </a:xfrm>
          <a:prstGeom prst="rect">
            <a:avLst/>
          </a:prstGeom>
        </p:spPr>
      </p:pic>
      <p:sp>
        <p:nvSpPr>
          <p:cNvPr id="3" name="TextBox 2">
            <a:extLst>
              <a:ext uri="{FF2B5EF4-FFF2-40B4-BE49-F238E27FC236}">
                <a16:creationId xmlns:a16="http://schemas.microsoft.com/office/drawing/2014/main" id="{2E4C7025-8B9C-474A-8E80-BEDA88660B6E}"/>
              </a:ext>
            </a:extLst>
          </p:cNvPr>
          <p:cNvSpPr txBox="1"/>
          <p:nvPr/>
        </p:nvSpPr>
        <p:spPr>
          <a:xfrm>
            <a:off x="8056366" y="5387330"/>
            <a:ext cx="838691" cy="230832"/>
          </a:xfrm>
          <a:prstGeom prst="rect">
            <a:avLst/>
          </a:prstGeom>
          <a:noFill/>
        </p:spPr>
        <p:txBody>
          <a:bodyPr wrap="none" rtlCol="0">
            <a:spAutoFit/>
          </a:bodyPr>
          <a:lstStyle/>
          <a:p>
            <a:r>
              <a:rPr lang="en-US" sz="900" dirty="0" err="1">
                <a:solidFill>
                  <a:schemeClr val="bg1"/>
                </a:solidFill>
              </a:rPr>
              <a:t>J.Rolinc</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4" name="Picture 3">
            <a:extLst>
              <a:ext uri="{FF2B5EF4-FFF2-40B4-BE49-F238E27FC236}">
                <a16:creationId xmlns:a16="http://schemas.microsoft.com/office/drawing/2014/main" id="{5D4C528C-663C-4769-8362-3D6F46A0428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67800" y="1828800"/>
            <a:ext cx="2836103" cy="2229000"/>
          </a:xfrm>
          <a:prstGeom prst="rect">
            <a:avLst/>
          </a:prstGeom>
        </p:spPr>
      </p:pic>
      <p:sp>
        <p:nvSpPr>
          <p:cNvPr id="5" name="TextBox 4">
            <a:extLst>
              <a:ext uri="{FF2B5EF4-FFF2-40B4-BE49-F238E27FC236}">
                <a16:creationId xmlns:a16="http://schemas.microsoft.com/office/drawing/2014/main" id="{274B75A5-D426-4D5A-B30B-1FF18EFE9D1E}"/>
              </a:ext>
            </a:extLst>
          </p:cNvPr>
          <p:cNvSpPr txBox="1"/>
          <p:nvPr/>
        </p:nvSpPr>
        <p:spPr>
          <a:xfrm>
            <a:off x="9095874" y="3826968"/>
            <a:ext cx="952505" cy="230832"/>
          </a:xfrm>
          <a:prstGeom prst="rect">
            <a:avLst/>
          </a:prstGeom>
          <a:noFill/>
        </p:spPr>
        <p:txBody>
          <a:bodyPr wrap="none" rtlCol="0">
            <a:spAutoFit/>
          </a:bodyPr>
          <a:lstStyle/>
          <a:p>
            <a:r>
              <a:rPr lang="en-US" sz="900" dirty="0">
                <a:solidFill>
                  <a:schemeClr val="bg1"/>
                </a:solidFill>
              </a:rPr>
              <a:t>S/</a:t>
            </a:r>
            <a:r>
              <a:rPr lang="en-US" sz="900" dirty="0" err="1">
                <a:solidFill>
                  <a:schemeClr val="bg1"/>
                </a:solidFill>
              </a:rPr>
              <a:t>C.Harris</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684733760"/>
      </p:ext>
    </p:extLst>
  </p:cSld>
  <p:clrMapOvr>
    <a:masterClrMapping/>
  </p:clrMapOvr>
  <mc:AlternateContent xmlns:mc="http://schemas.openxmlformats.org/markup-compatibility/2006" xmlns:p14="http://schemas.microsoft.com/office/powerpoint/2010/main">
    <mc:Choice Requires="p14">
      <p:transition spd="slow" p14:dur="2000" advTm="34680"/>
    </mc:Choice>
    <mc:Fallback xmlns="">
      <p:transition spd="slow" advTm="3468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1258957" y="1004637"/>
            <a:ext cx="8610600" cy="762000"/>
          </a:xfrm>
        </p:spPr>
        <p:txBody>
          <a:bodyPr>
            <a:normAutofit fontScale="90000"/>
          </a:bodyPr>
          <a:lstStyle/>
          <a:p>
            <a:pPr eaLnBrk="1" hangingPunct="1"/>
            <a:r>
              <a:rPr lang="en-US" sz="3600" dirty="0">
                <a:solidFill>
                  <a:schemeClr val="accent2"/>
                </a:solidFill>
              </a:rPr>
              <a:t>Wildlife Working Groups</a:t>
            </a:r>
            <a:br>
              <a:rPr lang="en-US" sz="3600" dirty="0">
                <a:solidFill>
                  <a:schemeClr val="accent2"/>
                </a:solidFill>
              </a:rPr>
            </a:br>
            <a:r>
              <a:rPr lang="en-US" sz="2800" dirty="0">
                <a:solidFill>
                  <a:schemeClr val="accent2"/>
                </a:solidFill>
              </a:rPr>
              <a:t>      for example Locals Sage Grouse Working Groups</a:t>
            </a:r>
            <a:endParaRPr lang="en-US" sz="3600" i="1" dirty="0">
              <a:solidFill>
                <a:schemeClr val="accent2"/>
              </a:solidFill>
            </a:endParaRPr>
          </a:p>
        </p:txBody>
      </p:sp>
      <p:sp>
        <p:nvSpPr>
          <p:cNvPr id="13318" name="Rectangle 3"/>
          <p:cNvSpPr>
            <a:spLocks noGrp="1" noChangeArrowheads="1"/>
          </p:cNvSpPr>
          <p:nvPr>
            <p:ph type="body" idx="1"/>
          </p:nvPr>
        </p:nvSpPr>
        <p:spPr>
          <a:xfrm>
            <a:off x="2133600" y="1828800"/>
            <a:ext cx="7772400" cy="4114800"/>
          </a:xfrm>
        </p:spPr>
        <p:txBody>
          <a:bodyPr/>
          <a:lstStyle/>
          <a:p>
            <a:pPr marL="173038" indent="-173038" eaLnBrk="1" hangingPunct="1">
              <a:buClr>
                <a:schemeClr val="accent2"/>
              </a:buClr>
              <a:buFont typeface="Wingdings" panose="05000000000000000000" pitchFamily="2" charset="2"/>
              <a:buChar char="§"/>
            </a:pPr>
            <a:r>
              <a:rPr lang="en-US" sz="2800" dirty="0"/>
              <a:t>Wildlife Corridors</a:t>
            </a:r>
          </a:p>
          <a:p>
            <a:pPr marL="173038" indent="-173038" eaLnBrk="1" hangingPunct="1">
              <a:buClr>
                <a:schemeClr val="accent2"/>
              </a:buClr>
              <a:buFont typeface="Wingdings" panose="05000000000000000000" pitchFamily="2" charset="2"/>
              <a:buChar char="§"/>
            </a:pPr>
            <a:r>
              <a:rPr lang="en-US" sz="2800" dirty="0"/>
              <a:t>Habitat Conservation Plans</a:t>
            </a:r>
          </a:p>
          <a:p>
            <a:pPr marL="173038" indent="-173038" eaLnBrk="1" hangingPunct="1">
              <a:buClr>
                <a:schemeClr val="accent2"/>
              </a:buClr>
              <a:buFont typeface="Wingdings" panose="05000000000000000000" pitchFamily="2" charset="2"/>
              <a:buChar char="§"/>
            </a:pPr>
            <a:r>
              <a:rPr lang="en-US" sz="2800" dirty="0"/>
              <a:t>Restoration Projects</a:t>
            </a:r>
          </a:p>
          <a:p>
            <a:pPr lvl="1" eaLnBrk="1" hangingPunct="1"/>
            <a:endParaRPr lang="en-US" dirty="0"/>
          </a:p>
        </p:txBody>
      </p:sp>
      <p:pic>
        <p:nvPicPr>
          <p:cNvPr id="2" name="Picture 1">
            <a:extLst>
              <a:ext uri="{FF2B5EF4-FFF2-40B4-BE49-F238E27FC236}">
                <a16:creationId xmlns:a16="http://schemas.microsoft.com/office/drawing/2014/main" id="{7A9A7E2F-26B6-45C7-B8D2-6D8B9D2199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80400" y="1840832"/>
            <a:ext cx="3251200" cy="2438400"/>
          </a:xfrm>
          <a:prstGeom prst="rect">
            <a:avLst/>
          </a:prstGeom>
        </p:spPr>
      </p:pic>
      <p:sp>
        <p:nvSpPr>
          <p:cNvPr id="3" name="TextBox 2">
            <a:extLst>
              <a:ext uri="{FF2B5EF4-FFF2-40B4-BE49-F238E27FC236}">
                <a16:creationId xmlns:a16="http://schemas.microsoft.com/office/drawing/2014/main" id="{2D0BCE0B-1B1B-43CE-A4CE-17FE211BC1A1}"/>
              </a:ext>
            </a:extLst>
          </p:cNvPr>
          <p:cNvSpPr txBox="1"/>
          <p:nvPr/>
        </p:nvSpPr>
        <p:spPr>
          <a:xfrm>
            <a:off x="8308474" y="4048400"/>
            <a:ext cx="845103" cy="230832"/>
          </a:xfrm>
          <a:prstGeom prst="rect">
            <a:avLst/>
          </a:prstGeom>
          <a:noFill/>
        </p:spPr>
        <p:txBody>
          <a:bodyPr wrap="none" rtlCol="0">
            <a:spAutoFit/>
          </a:bodyPr>
          <a:lstStyle/>
          <a:p>
            <a:r>
              <a:rPr lang="en-US" sz="900" dirty="0" err="1">
                <a:solidFill>
                  <a:schemeClr val="bg1"/>
                </a:solidFill>
              </a:rPr>
              <a:t>B.Olsen</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4" name="Picture 3">
            <a:extLst>
              <a:ext uri="{FF2B5EF4-FFF2-40B4-BE49-F238E27FC236}">
                <a16:creationId xmlns:a16="http://schemas.microsoft.com/office/drawing/2014/main" id="{37414BD8-9597-4291-9061-30B7B0AFAB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4817" y="4558828"/>
            <a:ext cx="2476947" cy="1652588"/>
          </a:xfrm>
          <a:prstGeom prst="rect">
            <a:avLst/>
          </a:prstGeom>
        </p:spPr>
      </p:pic>
      <p:sp>
        <p:nvSpPr>
          <p:cNvPr id="5" name="TextBox 4">
            <a:extLst>
              <a:ext uri="{FF2B5EF4-FFF2-40B4-BE49-F238E27FC236}">
                <a16:creationId xmlns:a16="http://schemas.microsoft.com/office/drawing/2014/main" id="{BD82D40C-8FB8-4A11-9CCE-6F8BEC77198D}"/>
              </a:ext>
            </a:extLst>
          </p:cNvPr>
          <p:cNvSpPr txBox="1"/>
          <p:nvPr/>
        </p:nvSpPr>
        <p:spPr>
          <a:xfrm>
            <a:off x="10184660" y="5952510"/>
            <a:ext cx="994183" cy="230832"/>
          </a:xfrm>
          <a:prstGeom prst="rect">
            <a:avLst/>
          </a:prstGeom>
          <a:noFill/>
        </p:spPr>
        <p:txBody>
          <a:bodyPr wrap="none" rtlCol="0">
            <a:spAutoFit/>
          </a:bodyPr>
          <a:lstStyle/>
          <a:p>
            <a:r>
              <a:rPr lang="en-US" sz="900" dirty="0" err="1">
                <a:solidFill>
                  <a:schemeClr val="bg1"/>
                </a:solidFill>
              </a:rPr>
              <a:t>J.Campbell</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pic>
        <p:nvPicPr>
          <p:cNvPr id="6" name="Picture 5">
            <a:extLst>
              <a:ext uri="{FF2B5EF4-FFF2-40B4-BE49-F238E27FC236}">
                <a16:creationId xmlns:a16="http://schemas.microsoft.com/office/drawing/2014/main" id="{C0B8177A-A778-44CB-A872-82AED6FC0C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2149" y="4336071"/>
            <a:ext cx="2555095" cy="1912329"/>
          </a:xfrm>
          <a:prstGeom prst="rect">
            <a:avLst/>
          </a:prstGeom>
        </p:spPr>
      </p:pic>
      <p:sp>
        <p:nvSpPr>
          <p:cNvPr id="7" name="TextBox 6">
            <a:extLst>
              <a:ext uri="{FF2B5EF4-FFF2-40B4-BE49-F238E27FC236}">
                <a16:creationId xmlns:a16="http://schemas.microsoft.com/office/drawing/2014/main" id="{1AE8F61A-C5D6-4C5C-9F26-787945AF8C72}"/>
              </a:ext>
            </a:extLst>
          </p:cNvPr>
          <p:cNvSpPr txBox="1"/>
          <p:nvPr/>
        </p:nvSpPr>
        <p:spPr>
          <a:xfrm>
            <a:off x="7104733" y="6067926"/>
            <a:ext cx="1034257" cy="230832"/>
          </a:xfrm>
          <a:prstGeom prst="rect">
            <a:avLst/>
          </a:prstGeom>
          <a:noFill/>
        </p:spPr>
        <p:txBody>
          <a:bodyPr wrap="none" rtlCol="0">
            <a:spAutoFit/>
          </a:bodyPr>
          <a:lstStyle/>
          <a:p>
            <a:r>
              <a:rPr lang="en-US" sz="900" dirty="0">
                <a:solidFill>
                  <a:schemeClr val="bg1"/>
                </a:solidFill>
              </a:rPr>
              <a:t>DC Gardens(</a:t>
            </a:r>
            <a:r>
              <a:rPr lang="en-US" sz="900" dirty="0" err="1">
                <a:solidFill>
                  <a:schemeClr val="bg1"/>
                </a:solidFill>
              </a:rPr>
              <a:t>flickr</a:t>
            </a:r>
            <a:r>
              <a:rPr lang="en-US" sz="900" dirty="0">
                <a:solidFill>
                  <a:schemeClr val="bg1"/>
                </a:solidFill>
              </a:rPr>
              <a:t>)</a:t>
            </a:r>
          </a:p>
        </p:txBody>
      </p:sp>
      <p:pic>
        <p:nvPicPr>
          <p:cNvPr id="9" name="Picture 8">
            <a:extLst>
              <a:ext uri="{FF2B5EF4-FFF2-40B4-BE49-F238E27FC236}">
                <a16:creationId xmlns:a16="http://schemas.microsoft.com/office/drawing/2014/main" id="{135E7A69-47A3-402A-B2EF-4F940225FCF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46259" y="4385087"/>
            <a:ext cx="2774268" cy="1855292"/>
          </a:xfrm>
          <a:prstGeom prst="rect">
            <a:avLst/>
          </a:prstGeom>
        </p:spPr>
      </p:pic>
      <p:sp>
        <p:nvSpPr>
          <p:cNvPr id="10" name="TextBox 9">
            <a:extLst>
              <a:ext uri="{FF2B5EF4-FFF2-40B4-BE49-F238E27FC236}">
                <a16:creationId xmlns:a16="http://schemas.microsoft.com/office/drawing/2014/main" id="{FA867A62-0A57-4806-A447-E2A74CFD1E84}"/>
              </a:ext>
            </a:extLst>
          </p:cNvPr>
          <p:cNvSpPr txBox="1"/>
          <p:nvPr/>
        </p:nvSpPr>
        <p:spPr>
          <a:xfrm>
            <a:off x="4284542" y="5962092"/>
            <a:ext cx="875561" cy="230832"/>
          </a:xfrm>
          <a:prstGeom prst="rect">
            <a:avLst/>
          </a:prstGeom>
          <a:noFill/>
        </p:spPr>
        <p:txBody>
          <a:bodyPr wrap="none" rtlCol="0">
            <a:spAutoFit/>
          </a:bodyPr>
          <a:lstStyle/>
          <a:p>
            <a:r>
              <a:rPr lang="en-US" sz="900" dirty="0" err="1">
                <a:solidFill>
                  <a:schemeClr val="bg1"/>
                </a:solidFill>
              </a:rPr>
              <a:t>D.Gavey</a:t>
            </a:r>
            <a:r>
              <a:rPr lang="en-US" sz="900" dirty="0">
                <a:solidFill>
                  <a:schemeClr val="bg1"/>
                </a:solidFill>
              </a:rPr>
              <a:t>(</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501223270"/>
      </p:ext>
    </p:extLst>
  </p:cSld>
  <p:clrMapOvr>
    <a:masterClrMapping/>
  </p:clrMapOvr>
  <mc:AlternateContent xmlns:mc="http://schemas.openxmlformats.org/markup-compatibility/2006" xmlns:p14="http://schemas.microsoft.com/office/powerpoint/2010/main">
    <mc:Choice Requires="p14">
      <p:transition spd="slow" p14:dur="2000" advTm="44600"/>
    </mc:Choice>
    <mc:Fallback xmlns="">
      <p:transition spd="slow" advTm="446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371600" y="685800"/>
            <a:ext cx="8915400" cy="1143000"/>
          </a:xfrm>
        </p:spPr>
        <p:txBody>
          <a:bodyPr>
            <a:normAutofit fontScale="90000"/>
          </a:bodyPr>
          <a:lstStyle/>
          <a:p>
            <a:r>
              <a:rPr lang="en-US" dirty="0"/>
              <a:t>CRM – </a:t>
            </a:r>
            <a:r>
              <a:rPr lang="en-US" sz="3600" i="1" dirty="0"/>
              <a:t>Coordinated Resource Management Groups</a:t>
            </a:r>
            <a:endParaRPr lang="en-US" i="1" dirty="0"/>
          </a:p>
        </p:txBody>
      </p:sp>
      <p:sp>
        <p:nvSpPr>
          <p:cNvPr id="17411" name="Content Placeholder 2"/>
          <p:cNvSpPr>
            <a:spLocks noGrp="1"/>
          </p:cNvSpPr>
          <p:nvPr>
            <p:ph idx="1"/>
          </p:nvPr>
        </p:nvSpPr>
        <p:spPr>
          <a:xfrm>
            <a:off x="1600200" y="1828801"/>
            <a:ext cx="9067800" cy="4302125"/>
          </a:xfrm>
        </p:spPr>
        <p:txBody>
          <a:bodyPr/>
          <a:lstStyle/>
          <a:p>
            <a:pPr>
              <a:spcBef>
                <a:spcPts val="0"/>
              </a:spcBef>
            </a:pPr>
            <a:r>
              <a:rPr lang="en-US" dirty="0"/>
              <a:t>Collaboration among all land managers &amp; owners on a single landscape:</a:t>
            </a:r>
          </a:p>
          <a:p>
            <a:pPr lvl="1">
              <a:spcBef>
                <a:spcPts val="0"/>
              </a:spcBef>
            </a:pPr>
            <a:r>
              <a:rPr lang="en-US" dirty="0"/>
              <a:t>Agencies</a:t>
            </a:r>
          </a:p>
          <a:p>
            <a:pPr lvl="2">
              <a:spcBef>
                <a:spcPts val="0"/>
              </a:spcBef>
            </a:pPr>
            <a:r>
              <a:rPr lang="en-US" dirty="0"/>
              <a:t>Federal – such as BLM, USFS &amp; NRCS</a:t>
            </a:r>
          </a:p>
          <a:p>
            <a:pPr lvl="2">
              <a:spcBef>
                <a:spcPts val="0"/>
              </a:spcBef>
            </a:pPr>
            <a:r>
              <a:rPr lang="en-US" dirty="0"/>
              <a:t>State – such as State Lands and Fish &amp; Game</a:t>
            </a:r>
          </a:p>
          <a:p>
            <a:pPr lvl="1">
              <a:spcBef>
                <a:spcPts val="0"/>
              </a:spcBef>
            </a:pPr>
            <a:r>
              <a:rPr lang="en-US" dirty="0"/>
              <a:t>Ranchers</a:t>
            </a:r>
          </a:p>
          <a:p>
            <a:pPr lvl="1">
              <a:spcBef>
                <a:spcPts val="0"/>
              </a:spcBef>
            </a:pPr>
            <a:r>
              <a:rPr lang="en-US" dirty="0"/>
              <a:t>Other Publics</a:t>
            </a:r>
          </a:p>
          <a:p>
            <a:pPr lvl="2">
              <a:spcBef>
                <a:spcPts val="0"/>
              </a:spcBef>
            </a:pPr>
            <a:r>
              <a:rPr lang="en-US" dirty="0"/>
              <a:t>Conservation Groups</a:t>
            </a:r>
          </a:p>
          <a:p>
            <a:pPr lvl="2">
              <a:spcBef>
                <a:spcPts val="0"/>
              </a:spcBef>
            </a:pPr>
            <a:r>
              <a:rPr lang="en-US" dirty="0"/>
              <a:t>Extension and Education</a:t>
            </a:r>
          </a:p>
          <a:p>
            <a:pPr lvl="2">
              <a:buNone/>
            </a:pPr>
            <a:endParaRPr lang="en-US" dirty="0"/>
          </a:p>
        </p:txBody>
      </p:sp>
      <p:sp>
        <p:nvSpPr>
          <p:cNvPr id="5" name="Rectangle 4"/>
          <p:cNvSpPr/>
          <p:nvPr/>
        </p:nvSpPr>
        <p:spPr>
          <a:xfrm>
            <a:off x="2057400" y="6457890"/>
            <a:ext cx="5791200" cy="400110"/>
          </a:xfrm>
          <a:prstGeom prst="rect">
            <a:avLst/>
          </a:prstGeom>
        </p:spPr>
        <p:txBody>
          <a:bodyPr wrap="square">
            <a:spAutoFit/>
          </a:bodyPr>
          <a:lstStyle/>
          <a:p>
            <a:r>
              <a:rPr lang="en-US" sz="2000" dirty="0">
                <a:hlinkClick r:id="rId2"/>
              </a:rPr>
              <a:t>http://www.rangelands.org/education_crm.shtml</a:t>
            </a:r>
            <a:endParaRPr lang="en-US" sz="2000" dirty="0"/>
          </a:p>
        </p:txBody>
      </p:sp>
      <p:pic>
        <p:nvPicPr>
          <p:cNvPr id="2" name="Picture 1">
            <a:extLst>
              <a:ext uri="{FF2B5EF4-FFF2-40B4-BE49-F238E27FC236}">
                <a16:creationId xmlns:a16="http://schemas.microsoft.com/office/drawing/2014/main" id="{0413A6A3-2DF2-43AC-983D-8A517DDF1B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8800" y="2362200"/>
            <a:ext cx="5486400" cy="3909060"/>
          </a:xfrm>
          <a:prstGeom prst="rect">
            <a:avLst/>
          </a:prstGeom>
        </p:spPr>
      </p:pic>
      <p:sp>
        <p:nvSpPr>
          <p:cNvPr id="3" name="TextBox 2">
            <a:extLst>
              <a:ext uri="{FF2B5EF4-FFF2-40B4-BE49-F238E27FC236}">
                <a16:creationId xmlns:a16="http://schemas.microsoft.com/office/drawing/2014/main" id="{7DE18FA8-E503-43CD-8837-4E9A0F0B7584}"/>
              </a:ext>
            </a:extLst>
          </p:cNvPr>
          <p:cNvSpPr txBox="1"/>
          <p:nvPr/>
        </p:nvSpPr>
        <p:spPr>
          <a:xfrm>
            <a:off x="9852724" y="6040427"/>
            <a:ext cx="1043876" cy="230832"/>
          </a:xfrm>
          <a:prstGeom prst="rect">
            <a:avLst/>
          </a:prstGeom>
          <a:noFill/>
        </p:spPr>
        <p:txBody>
          <a:bodyPr wrap="none" rtlCol="0">
            <a:spAutoFit/>
          </a:bodyPr>
          <a:lstStyle/>
          <a:p>
            <a:r>
              <a:rPr lang="en-US" sz="900" dirty="0" err="1">
                <a:solidFill>
                  <a:schemeClr val="bg1"/>
                </a:solidFill>
              </a:rPr>
              <a:t>B.Wick</a:t>
            </a:r>
            <a:r>
              <a:rPr lang="en-US" sz="900" dirty="0">
                <a:solidFill>
                  <a:schemeClr val="bg1"/>
                </a:solidFill>
              </a:rPr>
              <a:t> BLM(</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1693281142"/>
      </p:ext>
    </p:extLst>
  </p:cSld>
  <p:clrMapOvr>
    <a:masterClrMapping/>
  </p:clrMapOvr>
  <mc:AlternateContent xmlns:mc="http://schemas.openxmlformats.org/markup-compatibility/2006" xmlns:p14="http://schemas.microsoft.com/office/powerpoint/2010/main">
    <mc:Choice Requires="p14">
      <p:transition spd="slow" p14:dur="2000" advTm="36256"/>
    </mc:Choice>
    <mc:Fallback xmlns="">
      <p:transition spd="slow" advTm="3625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828801"/>
            <a:ext cx="9067800" cy="4302125"/>
          </a:xfrm>
        </p:spPr>
        <p:txBody>
          <a:bodyPr/>
          <a:lstStyle/>
          <a:p>
            <a:pPr lvl="1"/>
            <a:r>
              <a:rPr lang="en-US" sz="2400" dirty="0"/>
              <a:t>helps people manage natural resources in a productive, environmentally-friendly, and economical manner, for the long term. </a:t>
            </a:r>
          </a:p>
          <a:p>
            <a:pPr lvl="1"/>
            <a:r>
              <a:rPr lang="en-US" sz="2400" dirty="0"/>
              <a:t>is a coalition-building process which involves those using the resources in the decision making about those resources. </a:t>
            </a:r>
          </a:p>
          <a:p>
            <a:pPr lvl="1"/>
            <a:r>
              <a:rPr lang="en-US" sz="2400" dirty="0"/>
              <a:t>integrates local wisdom and technical expertise, while taking advantage of group synergy.</a:t>
            </a:r>
          </a:p>
          <a:p>
            <a:pPr lvl="1"/>
            <a:r>
              <a:rPr lang="en-US" sz="2400" dirty="0"/>
              <a:t>some CRM teams have been initiated solely as "brain trusts" to reap the benefits of diversity and group creativity.</a:t>
            </a:r>
          </a:p>
          <a:p>
            <a:pPr lvl="1"/>
            <a:endParaRPr lang="en-US" sz="2000" dirty="0"/>
          </a:p>
        </p:txBody>
      </p:sp>
      <p:sp>
        <p:nvSpPr>
          <p:cNvPr id="4" name="Rectangle 3"/>
          <p:cNvSpPr/>
          <p:nvPr/>
        </p:nvSpPr>
        <p:spPr>
          <a:xfrm>
            <a:off x="2209800" y="6457890"/>
            <a:ext cx="5791200" cy="400110"/>
          </a:xfrm>
          <a:prstGeom prst="rect">
            <a:avLst/>
          </a:prstGeom>
        </p:spPr>
        <p:txBody>
          <a:bodyPr wrap="square">
            <a:spAutoFit/>
          </a:bodyPr>
          <a:lstStyle/>
          <a:p>
            <a:r>
              <a:rPr lang="en-US" sz="2000" dirty="0">
                <a:solidFill>
                  <a:schemeClr val="bg1"/>
                </a:solidFill>
                <a:hlinkClick r:id="rId2"/>
              </a:rPr>
              <a:t>http://www.rangelands.org/education_crm.shtml</a:t>
            </a:r>
            <a:endParaRPr lang="en-US" sz="2000" dirty="0">
              <a:solidFill>
                <a:schemeClr val="bg1"/>
              </a:solidFill>
            </a:endParaRPr>
          </a:p>
        </p:txBody>
      </p:sp>
      <p:sp>
        <p:nvSpPr>
          <p:cNvPr id="7" name="Title 1">
            <a:extLst>
              <a:ext uri="{FF2B5EF4-FFF2-40B4-BE49-F238E27FC236}">
                <a16:creationId xmlns:a16="http://schemas.microsoft.com/office/drawing/2014/main" id="{FFD5F286-4CF1-4D99-A5C3-78CB95BC74EE}"/>
              </a:ext>
            </a:extLst>
          </p:cNvPr>
          <p:cNvSpPr txBox="1">
            <a:spLocks/>
          </p:cNvSpPr>
          <p:nvPr/>
        </p:nvSpPr>
        <p:spPr>
          <a:xfrm>
            <a:off x="1371600" y="671246"/>
            <a:ext cx="9982200" cy="1143000"/>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CRM – </a:t>
            </a:r>
            <a:r>
              <a:rPr lang="en-US" sz="3600" i="1"/>
              <a:t>Coordinated Resource Management Groups</a:t>
            </a:r>
            <a:endParaRPr lang="en-US" i="1" dirty="0"/>
          </a:p>
        </p:txBody>
      </p:sp>
    </p:spTree>
    <p:extLst>
      <p:ext uri="{BB962C8B-B14F-4D97-AF65-F5344CB8AC3E}">
        <p14:creationId xmlns:p14="http://schemas.microsoft.com/office/powerpoint/2010/main" val="2614285171"/>
      </p:ext>
    </p:extLst>
  </p:cSld>
  <p:clrMapOvr>
    <a:masterClrMapping/>
  </p:clrMapOvr>
  <mc:AlternateContent xmlns:mc="http://schemas.openxmlformats.org/markup-compatibility/2006" xmlns:p14="http://schemas.microsoft.com/office/powerpoint/2010/main">
    <mc:Choice Requires="p14">
      <p:transition spd="slow" p14:dur="2000" advTm="86688"/>
    </mc:Choice>
    <mc:Fallback xmlns="">
      <p:transition spd="slow" advTm="86688"/>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Modern Challenges?</a:t>
            </a:r>
          </a:p>
        </p:txBody>
      </p:sp>
      <p:sp>
        <p:nvSpPr>
          <p:cNvPr id="18435" name="Content Placeholder 2"/>
          <p:cNvSpPr>
            <a:spLocks noGrp="1"/>
          </p:cNvSpPr>
          <p:nvPr>
            <p:ph idx="1"/>
          </p:nvPr>
        </p:nvSpPr>
        <p:spPr/>
        <p:txBody>
          <a:bodyPr/>
          <a:lstStyle/>
          <a:p>
            <a:r>
              <a:rPr lang="en-US" dirty="0"/>
              <a:t>??</a:t>
            </a:r>
          </a:p>
          <a:p>
            <a:r>
              <a:rPr lang="en-US" dirty="0"/>
              <a:t>??</a:t>
            </a:r>
          </a:p>
          <a:p>
            <a:r>
              <a:rPr lang="en-US" dirty="0"/>
              <a:t>??</a:t>
            </a:r>
          </a:p>
          <a:p>
            <a:r>
              <a:rPr lang="en-US" dirty="0"/>
              <a:t>??</a:t>
            </a:r>
          </a:p>
        </p:txBody>
      </p:sp>
    </p:spTree>
    <p:extLst>
      <p:ext uri="{BB962C8B-B14F-4D97-AF65-F5344CB8AC3E}">
        <p14:creationId xmlns:p14="http://schemas.microsoft.com/office/powerpoint/2010/main" val="3055187485"/>
      </p:ext>
    </p:extLst>
  </p:cSld>
  <p:clrMapOvr>
    <a:masterClrMapping/>
  </p:clrMapOvr>
  <mc:AlternateContent xmlns:mc="http://schemas.openxmlformats.org/markup-compatibility/2006" xmlns:p14="http://schemas.microsoft.com/office/powerpoint/2010/main">
    <mc:Choice Requires="p14">
      <p:transition spd="slow" p14:dur="2000" advTm="21560"/>
    </mc:Choice>
    <mc:Fallback xmlns="">
      <p:transition spd="slow" advTm="2156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097280" y="758952"/>
            <a:ext cx="10058400" cy="3566160"/>
          </a:xfrm>
        </p:spPr>
        <p:txBody>
          <a:bodyPr>
            <a:normAutofit/>
          </a:bodyPr>
          <a:lstStyle/>
          <a:p>
            <a:pPr eaLnBrk="1" hangingPunct="1"/>
            <a:r>
              <a:rPr lang="en-US" sz="5400" dirty="0"/>
              <a:t>Creating Working Landscapes &amp; Preserving Open Space</a:t>
            </a:r>
          </a:p>
        </p:txBody>
      </p:sp>
      <p:sp>
        <p:nvSpPr>
          <p:cNvPr id="34" name="Subtitle 2">
            <a:extLst>
              <a:ext uri="{FF2B5EF4-FFF2-40B4-BE49-F238E27FC236}">
                <a16:creationId xmlns:a16="http://schemas.microsoft.com/office/drawing/2014/main" id="{387242F9-8119-4D45-8E20-30A4892A3096}"/>
              </a:ext>
            </a:extLst>
          </p:cNvPr>
          <p:cNvSpPr txBox="1">
            <a:spLocks/>
          </p:cNvSpPr>
          <p:nvPr/>
        </p:nvSpPr>
        <p:spPr>
          <a:xfrm>
            <a:off x="3818336" y="4412680"/>
            <a:ext cx="8331310" cy="1219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r>
              <a:rPr lang="en-US" dirty="0"/>
              <a:t>REM 456 - </a:t>
            </a:r>
            <a:r>
              <a:rPr lang="en-US" cap="none" dirty="0"/>
              <a:t>Integrated Rangeland Management</a:t>
            </a:r>
            <a:endParaRPr lang="en-US" dirty="0"/>
          </a:p>
        </p:txBody>
      </p:sp>
      <p:pic>
        <p:nvPicPr>
          <p:cNvPr id="35" name="Picture 34">
            <a:extLst>
              <a:ext uri="{FF2B5EF4-FFF2-40B4-BE49-F238E27FC236}">
                <a16:creationId xmlns:a16="http://schemas.microsoft.com/office/drawing/2014/main" id="{FC36FE13-B428-4C76-B328-C187B7DC432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06046" y="4946080"/>
            <a:ext cx="5943600" cy="1371600"/>
          </a:xfrm>
          <a:prstGeom prst="rect">
            <a:avLst/>
          </a:prstGeom>
        </p:spPr>
      </p:pic>
      <p:pic>
        <p:nvPicPr>
          <p:cNvPr id="5" name="Picture 4">
            <a:extLst>
              <a:ext uri="{FF2B5EF4-FFF2-40B4-BE49-F238E27FC236}">
                <a16:creationId xmlns:a16="http://schemas.microsoft.com/office/drawing/2014/main" id="{0A8E622B-E8F0-4DE2-900E-FDDC352035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19200" y="533400"/>
            <a:ext cx="3426249" cy="2133785"/>
          </a:xfrm>
          <a:prstGeom prst="rect">
            <a:avLst/>
          </a:prstGeom>
        </p:spPr>
      </p:pic>
      <p:sp>
        <p:nvSpPr>
          <p:cNvPr id="6" name="TextBox 5">
            <a:extLst>
              <a:ext uri="{FF2B5EF4-FFF2-40B4-BE49-F238E27FC236}">
                <a16:creationId xmlns:a16="http://schemas.microsoft.com/office/drawing/2014/main" id="{CDC9D46F-27A6-4D5E-8FAA-3BA8BE0D6BF1}"/>
              </a:ext>
            </a:extLst>
          </p:cNvPr>
          <p:cNvSpPr txBox="1"/>
          <p:nvPr/>
        </p:nvSpPr>
        <p:spPr>
          <a:xfrm>
            <a:off x="3917365" y="2426616"/>
            <a:ext cx="728084" cy="230832"/>
          </a:xfrm>
          <a:prstGeom prst="rect">
            <a:avLst/>
          </a:prstGeom>
          <a:noFill/>
        </p:spPr>
        <p:txBody>
          <a:bodyPr wrap="none" rtlCol="0">
            <a:spAutoFit/>
          </a:bodyPr>
          <a:lstStyle/>
          <a:p>
            <a:r>
              <a:rPr lang="en-US" sz="900" dirty="0">
                <a:solidFill>
                  <a:schemeClr val="bg1"/>
                </a:solidFill>
              </a:rPr>
              <a:t>USDA-ARCS</a:t>
            </a:r>
          </a:p>
        </p:txBody>
      </p:sp>
      <p:sp>
        <p:nvSpPr>
          <p:cNvPr id="7" name="Rectangle 6">
            <a:extLst>
              <a:ext uri="{FF2B5EF4-FFF2-40B4-BE49-F238E27FC236}">
                <a16:creationId xmlns:a16="http://schemas.microsoft.com/office/drawing/2014/main" id="{F2220DF2-137E-452D-8E8A-624455821207}"/>
              </a:ext>
            </a:extLst>
          </p:cNvPr>
          <p:cNvSpPr/>
          <p:nvPr/>
        </p:nvSpPr>
        <p:spPr>
          <a:xfrm>
            <a:off x="7181358" y="2311200"/>
            <a:ext cx="790601" cy="230832"/>
          </a:xfrm>
          <a:prstGeom prst="rect">
            <a:avLst/>
          </a:prstGeom>
        </p:spPr>
        <p:txBody>
          <a:bodyPr wrap="none">
            <a:spAutoFit/>
          </a:bodyPr>
          <a:lstStyle/>
          <a:p>
            <a:r>
              <a:rPr lang="en-US" sz="900" dirty="0">
                <a:solidFill>
                  <a:schemeClr val="bg1"/>
                </a:solidFill>
              </a:rPr>
              <a:t>S. McFarland</a:t>
            </a:r>
          </a:p>
        </p:txBody>
      </p:sp>
      <p:pic>
        <p:nvPicPr>
          <p:cNvPr id="8" name="Picture 7">
            <a:extLst>
              <a:ext uri="{FF2B5EF4-FFF2-40B4-BE49-F238E27FC236}">
                <a16:creationId xmlns:a16="http://schemas.microsoft.com/office/drawing/2014/main" id="{021CA6E3-5ADC-4ACD-BC13-85AB0C8BB9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74814" y="533400"/>
            <a:ext cx="3353091" cy="2133785"/>
          </a:xfrm>
          <a:prstGeom prst="rect">
            <a:avLst/>
          </a:prstGeom>
        </p:spPr>
      </p:pic>
      <p:sp>
        <p:nvSpPr>
          <p:cNvPr id="9" name="TextBox 8">
            <a:extLst>
              <a:ext uri="{FF2B5EF4-FFF2-40B4-BE49-F238E27FC236}">
                <a16:creationId xmlns:a16="http://schemas.microsoft.com/office/drawing/2014/main" id="{F7A4DEFE-3049-4090-ADF0-45CD7A61E68D}"/>
              </a:ext>
            </a:extLst>
          </p:cNvPr>
          <p:cNvSpPr txBox="1"/>
          <p:nvPr/>
        </p:nvSpPr>
        <p:spPr>
          <a:xfrm>
            <a:off x="8991600" y="523663"/>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1F06A7CD-32F5-4667-9AD3-4E92B21A2F70}"/>
              </a:ext>
            </a:extLst>
          </p:cNvPr>
          <p:cNvSpPr txBox="1"/>
          <p:nvPr/>
        </p:nvSpPr>
        <p:spPr>
          <a:xfrm>
            <a:off x="7265635" y="2397784"/>
            <a:ext cx="790601" cy="230832"/>
          </a:xfrm>
          <a:prstGeom prst="rect">
            <a:avLst/>
          </a:prstGeom>
          <a:noFill/>
        </p:spPr>
        <p:txBody>
          <a:bodyPr wrap="none" rtlCol="0">
            <a:spAutoFit/>
          </a:bodyPr>
          <a:lstStyle/>
          <a:p>
            <a:r>
              <a:rPr lang="en-US" sz="900" dirty="0" err="1">
                <a:solidFill>
                  <a:schemeClr val="bg1"/>
                </a:solidFill>
              </a:rPr>
              <a:t>S.McFarland</a:t>
            </a:r>
            <a:r>
              <a:rPr lang="en-US" sz="900" dirty="0">
                <a:solidFill>
                  <a:schemeClr val="bg1"/>
                </a:solidFill>
              </a:rPr>
              <a:t> </a:t>
            </a:r>
          </a:p>
        </p:txBody>
      </p:sp>
      <p:grpSp>
        <p:nvGrpSpPr>
          <p:cNvPr id="2" name="Group 1">
            <a:extLst>
              <a:ext uri="{FF2B5EF4-FFF2-40B4-BE49-F238E27FC236}">
                <a16:creationId xmlns:a16="http://schemas.microsoft.com/office/drawing/2014/main" id="{7FA7E7F9-C164-4177-9AAC-22A01BBC27B1}"/>
              </a:ext>
            </a:extLst>
          </p:cNvPr>
          <p:cNvGrpSpPr/>
          <p:nvPr/>
        </p:nvGrpSpPr>
        <p:grpSpPr>
          <a:xfrm>
            <a:off x="8257270" y="541516"/>
            <a:ext cx="3164149" cy="2125669"/>
            <a:chOff x="8570650" y="531779"/>
            <a:chExt cx="3164149" cy="2125669"/>
          </a:xfrm>
        </p:grpSpPr>
        <p:pic>
          <p:nvPicPr>
            <p:cNvPr id="11" name="Picture 10">
              <a:extLst>
                <a:ext uri="{FF2B5EF4-FFF2-40B4-BE49-F238E27FC236}">
                  <a16:creationId xmlns:a16="http://schemas.microsoft.com/office/drawing/2014/main" id="{F5ECB412-9E2F-4855-BBD9-0E8F101B0A40}"/>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8570650" y="531779"/>
              <a:ext cx="3164149" cy="2125669"/>
            </a:xfrm>
            <a:prstGeom prst="rect">
              <a:avLst/>
            </a:prstGeom>
          </p:spPr>
        </p:pic>
        <p:sp>
          <p:nvSpPr>
            <p:cNvPr id="12" name="TextBox 11">
              <a:extLst>
                <a:ext uri="{FF2B5EF4-FFF2-40B4-BE49-F238E27FC236}">
                  <a16:creationId xmlns:a16="http://schemas.microsoft.com/office/drawing/2014/main" id="{FA7840BF-4777-4F60-9970-FB147F70D1B3}"/>
                </a:ext>
              </a:extLst>
            </p:cNvPr>
            <p:cNvSpPr txBox="1"/>
            <p:nvPr/>
          </p:nvSpPr>
          <p:spPr>
            <a:xfrm>
              <a:off x="8570651" y="2415827"/>
              <a:ext cx="841897" cy="230832"/>
            </a:xfrm>
            <a:prstGeom prst="rect">
              <a:avLst/>
            </a:prstGeom>
            <a:noFill/>
          </p:spPr>
          <p:txBody>
            <a:bodyPr wrap="none" rtlCol="0">
              <a:spAutoFit/>
            </a:bodyPr>
            <a:lstStyle/>
            <a:p>
              <a:r>
                <a:rPr lang="en-US" sz="900" dirty="0" err="1">
                  <a:solidFill>
                    <a:schemeClr val="bg1">
                      <a:lumMod val="85000"/>
                    </a:schemeClr>
                  </a:solidFill>
                </a:rPr>
                <a:t>K.Baker</a:t>
              </a:r>
              <a:r>
                <a:rPr lang="en-US" sz="900" dirty="0">
                  <a:solidFill>
                    <a:schemeClr val="bg1">
                      <a:lumMod val="85000"/>
                    </a:schemeClr>
                  </a:solidFill>
                </a:rPr>
                <a:t>(</a:t>
              </a:r>
              <a:r>
                <a:rPr lang="en-US" sz="900" dirty="0" err="1">
                  <a:solidFill>
                    <a:schemeClr val="bg1">
                      <a:lumMod val="85000"/>
                    </a:schemeClr>
                  </a:solidFill>
                </a:rPr>
                <a:t>flickr</a:t>
              </a:r>
              <a:r>
                <a:rPr lang="en-US" sz="900" dirty="0">
                  <a:solidFill>
                    <a:schemeClr val="bg1">
                      <a:lumMod val="85000"/>
                    </a:schemeClr>
                  </a:solidFill>
                </a:rPr>
                <a:t>)</a:t>
              </a:r>
            </a:p>
          </p:txBody>
        </p:sp>
      </p:grpSp>
    </p:spTree>
    <p:extLst>
      <p:ext uri="{BB962C8B-B14F-4D97-AF65-F5344CB8AC3E}">
        <p14:creationId xmlns:p14="http://schemas.microsoft.com/office/powerpoint/2010/main" val="2925221167"/>
      </p:ext>
    </p:extLst>
  </p:cSld>
  <p:clrMapOvr>
    <a:masterClrMapping/>
  </p:clrMapOvr>
  <p:transition advTm="29959"/>
  <p:extLst mod="1"/>
</p:sld>
</file>

<file path=ppt/theme/theme1.xml><?xml version="1.0" encoding="utf-8"?>
<a:theme xmlns:a="http://schemas.openxmlformats.org/drawingml/2006/main" name="Retrospect">
  <a:themeElements>
    <a:clrScheme name="Custom 4">
      <a:dk1>
        <a:sysClr val="windowText" lastClr="000000"/>
      </a:dk1>
      <a:lt1>
        <a:srgbClr val="FFFFFF"/>
      </a:lt1>
      <a:dk2>
        <a:srgbClr val="455F51"/>
      </a:dk2>
      <a:lt2>
        <a:srgbClr val="E2DFCC"/>
      </a:lt2>
      <a:accent1>
        <a:srgbClr val="7F7F7F"/>
      </a:accent1>
      <a:accent2>
        <a:srgbClr val="56731D"/>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2946</TotalTime>
  <Words>2731</Words>
  <Application>Microsoft Office PowerPoint</Application>
  <PresentationFormat>Widescreen</PresentationFormat>
  <Paragraphs>249</Paragraphs>
  <Slides>30</Slides>
  <Notes>14</Notes>
  <HiddenSlides>3</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9" baseType="lpstr">
      <vt:lpstr>Arial</vt:lpstr>
      <vt:lpstr>Book Antiqua</vt:lpstr>
      <vt:lpstr>Calibri</vt:lpstr>
      <vt:lpstr>Calibri Light</vt:lpstr>
      <vt:lpstr>Souvenir Lt BT</vt:lpstr>
      <vt:lpstr>Tahoma</vt:lpstr>
      <vt:lpstr>Wingdings</vt:lpstr>
      <vt:lpstr>Retrospect</vt:lpstr>
      <vt:lpstr>Document</vt:lpstr>
      <vt:lpstr>Creating Working Landscapes &amp; Preserving Open Space</vt:lpstr>
      <vt:lpstr>Ranching in the New West</vt:lpstr>
      <vt:lpstr>Ideas for Working Landscapes</vt:lpstr>
      <vt:lpstr>Wholly  Integrated</vt:lpstr>
      <vt:lpstr>Grazing on Public Lands</vt:lpstr>
      <vt:lpstr>Commitment to Ecology</vt:lpstr>
      <vt:lpstr>Commitment to Ecology</vt:lpstr>
      <vt:lpstr>Commitment to Ecology</vt:lpstr>
      <vt:lpstr>Preserving Open Space</vt:lpstr>
      <vt:lpstr>Is Subdivision Good or Bad?</vt:lpstr>
      <vt:lpstr>The New Ranch House</vt:lpstr>
      <vt:lpstr>Changes 1957 to 1994</vt:lpstr>
      <vt:lpstr>Intact Ranch # 1</vt:lpstr>
      <vt:lpstr>Intact Ranch # 2</vt:lpstr>
      <vt:lpstr>Subdivided Ranch #1</vt:lpstr>
      <vt:lpstr>PowerPoint Presentation</vt:lpstr>
      <vt:lpstr>Preserving Open Space</vt:lpstr>
      <vt:lpstr>Preserving Open Space</vt:lpstr>
      <vt:lpstr>PowerPoint Presentation</vt:lpstr>
      <vt:lpstr>PowerPoint Presentation</vt:lpstr>
      <vt:lpstr>Tools for Creating:</vt:lpstr>
      <vt:lpstr>Grass Banks</vt:lpstr>
      <vt:lpstr>Grass Banks</vt:lpstr>
      <vt:lpstr>Coordinated Weed Management</vt:lpstr>
      <vt:lpstr>Wildlife Habitat Improvement</vt:lpstr>
      <vt:lpstr>Wildlife Working Groups       for example Locals Sage Grouse Working Groups</vt:lpstr>
      <vt:lpstr>CRM – Coordinated Resource Management Groups</vt:lpstr>
      <vt:lpstr>PowerPoint Presentation</vt:lpstr>
      <vt:lpstr>Modern Challenges?</vt:lpstr>
      <vt:lpstr>Creating Working Landscapes &amp; Preserving Open Space</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Karen Launchbaugh</cp:lastModifiedBy>
  <cp:revision>187</cp:revision>
  <dcterms:created xsi:type="dcterms:W3CDTF">2007-07-05T17:17:36Z</dcterms:created>
  <dcterms:modified xsi:type="dcterms:W3CDTF">2018-04-30T16:48:58Z</dcterms:modified>
</cp:coreProperties>
</file>