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89" r:id="rId1"/>
  </p:sldMasterIdLst>
  <p:notesMasterIdLst>
    <p:notesMasterId r:id="rId24"/>
  </p:notesMasterIdLst>
  <p:handoutMasterIdLst>
    <p:handoutMasterId r:id="rId25"/>
  </p:handoutMasterIdLst>
  <p:sldIdLst>
    <p:sldId id="303" r:id="rId2"/>
    <p:sldId id="305" r:id="rId3"/>
    <p:sldId id="306" r:id="rId4"/>
    <p:sldId id="307" r:id="rId5"/>
    <p:sldId id="308" r:id="rId6"/>
    <p:sldId id="309" r:id="rId7"/>
    <p:sldId id="310" r:id="rId8"/>
    <p:sldId id="311" r:id="rId9"/>
    <p:sldId id="312" r:id="rId10"/>
    <p:sldId id="313" r:id="rId11"/>
    <p:sldId id="314" r:id="rId12"/>
    <p:sldId id="315" r:id="rId13"/>
    <p:sldId id="316" r:id="rId14"/>
    <p:sldId id="317" r:id="rId15"/>
    <p:sldId id="318" r:id="rId16"/>
    <p:sldId id="319" r:id="rId17"/>
    <p:sldId id="320" r:id="rId18"/>
    <p:sldId id="321" r:id="rId19"/>
    <p:sldId id="322" r:id="rId20"/>
    <p:sldId id="323" r:id="rId21"/>
    <p:sldId id="324" r:id="rId22"/>
    <p:sldId id="326" r:id="rId23"/>
  </p:sldIdLst>
  <p:sldSz cx="12192000" cy="6858000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8000"/>
    <a:srgbClr val="820000"/>
    <a:srgbClr val="FFFFFF"/>
    <a:srgbClr val="D6D5CF"/>
    <a:srgbClr val="D6D5D0"/>
    <a:srgbClr val="E0DFDA"/>
    <a:srgbClr val="33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654" autoAdjust="0"/>
    <p:restoredTop sz="85363" autoAdjust="0"/>
  </p:normalViewPr>
  <p:slideViewPr>
    <p:cSldViewPr>
      <p:cViewPr varScale="1">
        <p:scale>
          <a:sx n="55" d="100"/>
          <a:sy n="55" d="100"/>
        </p:scale>
        <p:origin x="864" y="4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2772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44" d="100"/>
          <a:sy n="44" d="100"/>
        </p:scale>
        <p:origin x="2232" y="60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image" Target="../media/image15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4144963" y="0"/>
            <a:ext cx="3170237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53" tIns="48327" rIns="96653" bIns="48327" numCol="1" anchor="t" anchorCtr="0" compatLnSpc="1">
            <a:prstTxWarp prst="textNoShape">
              <a:avLst/>
            </a:prstTxWarp>
          </a:bodyPr>
          <a:lstStyle>
            <a:lvl1pPr algn="r" defTabSz="96662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 bwMode="auto">
          <a:xfrm>
            <a:off x="3429000" y="9120188"/>
            <a:ext cx="3886200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53" tIns="48327" rIns="96653" bIns="48327" numCol="1" anchor="b" anchorCtr="0" compatLnSpc="1">
            <a:prstTxWarp prst="textNoShape">
              <a:avLst/>
            </a:prstTxWarp>
          </a:bodyPr>
          <a:lstStyle>
            <a:lvl1pPr algn="r" defTabSz="966621">
              <a:defRPr sz="1200">
                <a:latin typeface="+mj-lt"/>
              </a:defRPr>
            </a:lvl1pPr>
          </a:lstStyle>
          <a:p>
            <a:pPr>
              <a:defRPr/>
            </a:pPr>
            <a:r>
              <a:rPr lang="en-US"/>
              <a:t>University of Idaho – Rangeland Ecology &amp; Mgmt.</a:t>
            </a:r>
          </a:p>
        </p:txBody>
      </p:sp>
    </p:spTree>
    <p:extLst>
      <p:ext uri="{BB962C8B-B14F-4D97-AF65-F5344CB8AC3E}">
        <p14:creationId xmlns:p14="http://schemas.microsoft.com/office/powerpoint/2010/main" val="3923470879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53" tIns="48327" rIns="96653" bIns="48327" numCol="1" anchor="t" anchorCtr="0" compatLnSpc="1">
            <a:prstTxWarp prst="textNoShape">
              <a:avLst/>
            </a:prstTxWarp>
          </a:bodyPr>
          <a:lstStyle>
            <a:lvl1pPr defTabSz="966621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Range Plants -- OBJ 2: PPT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53" tIns="48327" rIns="96653" bIns="48327" numCol="1" anchor="t" anchorCtr="0" compatLnSpc="1">
            <a:prstTxWarp prst="textNoShape">
              <a:avLst/>
            </a:prstTxWarp>
          </a:bodyPr>
          <a:lstStyle>
            <a:lvl1pPr algn="r" defTabSz="966621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F033F5C4-E303-4F1C-8623-6E82D4B0F57D}" type="datetimeFigureOut">
              <a:rPr lang="en-US"/>
              <a:pPr>
                <a:defRPr/>
              </a:pPr>
              <a:t>3/24/2019</a:t>
            </a:fld>
            <a:endParaRPr lang="en-US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19138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2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53" tIns="48327" rIns="96653" bIns="4832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76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1860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53" tIns="48327" rIns="96653" bIns="48327" numCol="1" anchor="b" anchorCtr="0" compatLnSpc="1">
            <a:prstTxWarp prst="textNoShape">
              <a:avLst/>
            </a:prstTxWarp>
          </a:bodyPr>
          <a:lstStyle>
            <a:lvl1pPr defTabSz="966621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There are 16 slides in this presentation</a:t>
            </a:r>
          </a:p>
        </p:txBody>
      </p:sp>
      <p:sp>
        <p:nvSpPr>
          <p:cNvPr id="276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1860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53" tIns="48327" rIns="96653" bIns="48327" numCol="1" anchor="b" anchorCtr="0" compatLnSpc="1">
            <a:prstTxWarp prst="textNoShape">
              <a:avLst/>
            </a:prstTxWarp>
          </a:bodyPr>
          <a:lstStyle>
            <a:lvl1pPr algn="r" defTabSz="966621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EDCCA46E-ED39-4506-AF98-E1CA741C4C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791343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A00183B-10F8-4B73-91AC-A89933ACBD79}" type="slidenum">
              <a:rPr lang="en-US"/>
              <a:pPr/>
              <a:t>1</a:t>
            </a:fld>
            <a:endParaRPr lang="en-US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10211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Photos by K. Launchbuagh</a:t>
            </a:r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C4B25DB6-3BB2-47BD-84DC-247BBF795029}" type="slidenum">
              <a:rPr lang="en-US" altLang="en-US"/>
              <a:pPr eaLnBrk="1" hangingPunct="1"/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658064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Photos by K. Launchbuagh</a:t>
            </a:r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8C0A7865-BE5D-48A8-9479-E848714DCD1D}" type="slidenum">
              <a:rPr lang="en-US" altLang="en-US"/>
              <a:pPr eaLnBrk="1" hangingPunct="1"/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7289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A00183B-10F8-4B73-91AC-A89933ACBD79}" type="slidenum">
              <a:rPr lang="en-US"/>
              <a:pPr/>
              <a:t>22</a:t>
            </a:fld>
            <a:endParaRPr lang="en-US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63176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F8F21D1-0947-4BE8-85F5-2F805091A442}" type="datetimeFigureOut">
              <a:rPr lang="en-US" smtClean="0"/>
              <a:pPr>
                <a:defRPr/>
              </a:pPr>
              <a:t>3/24/2019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1D056B-1037-4F1A-AB51-BDC90BE10CE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33442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9BC531C-8A79-4ABC-A53F-6F9D626A28AE}" type="datetimeFigureOut">
              <a:rPr lang="en-US" smtClean="0"/>
              <a:pPr>
                <a:defRPr/>
              </a:pPr>
              <a:t>3/24/2019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406CD7-5F31-4742-A2E5-3A7CD146D38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9393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975C9E5-E60D-41E1-B5FF-F57794DBE07E}" type="datetimeFigureOut">
              <a:rPr lang="en-US" smtClean="0"/>
              <a:pPr>
                <a:defRPr/>
              </a:pPr>
              <a:t>3/24/2019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F30180-3420-4B51-A8EC-A49E9533766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12803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076E7BA-9C1F-4E3F-9FEA-A47A53D9E926}" type="datetimeFigureOut">
              <a:rPr lang="en-US" smtClean="0"/>
              <a:pPr>
                <a:defRPr/>
              </a:pPr>
              <a:t>3/24/2019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0BCAE9B-49DE-46AC-985E-866C27A5223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5833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471E58E-6FE6-4C67-8E33-F71B473A40B1}" type="datetimeFigureOut">
              <a:rPr lang="en-US" smtClean="0"/>
              <a:pPr>
                <a:defRPr/>
              </a:pPr>
              <a:t>3/24/2019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646146-5CCF-49CC-9F48-89937A95EB0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475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DAE140C-8AD8-4029-BAC0-A60C056E3CE3}" type="datetimeFigureOut">
              <a:rPr lang="en-US" smtClean="0"/>
              <a:pPr>
                <a:defRPr/>
              </a:pPr>
              <a:t>3/24/2019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C2F353-A6ED-42BD-AC29-AF83FCB83E2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072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C319ABF-4271-44DF-B9B1-4D89D533FC1E}" type="datetimeFigureOut">
              <a:rPr lang="en-US" smtClean="0"/>
              <a:pPr>
                <a:defRPr/>
              </a:pPr>
              <a:t>3/24/2019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3BB422-FF28-407B-B628-51EC3C9F8F3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1545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CF39EE25-22CA-49B5-BC45-F23CAA1623BC}" type="datetimeFigureOut">
              <a:rPr lang="en-US" smtClean="0"/>
              <a:pPr>
                <a:defRPr/>
              </a:pPr>
              <a:t>3/24/2019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754893B4-8B02-412F-A482-54FA5BC956E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657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B09DDD6-8873-436A-A8F4-33BFA3EBE9E7}" type="datetimeFigureOut">
              <a:rPr lang="en-US" smtClean="0"/>
              <a:pPr>
                <a:defRPr/>
              </a:pPr>
              <a:t>3/24/2019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C34622-9A57-4717-9358-41DC38CD90E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1043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022E8CE-31A0-429C-8897-79B158AB0FAA}" type="datetimeFigureOut">
              <a:rPr lang="en-US" smtClean="0"/>
              <a:pPr>
                <a:defRPr/>
              </a:pPr>
              <a:t>3/24/2019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02BDA2-34C3-4AB2-A0BE-EEA6B180C96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4747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EB370F-7A17-49E2-B236-722C99DEBD79}" type="datetimeFigureOut">
              <a:rPr lang="en-US" smtClean="0"/>
              <a:pPr>
                <a:defRPr/>
              </a:pPr>
              <a:t>3/24/2019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6D87D7-FDDA-4202-B2A0-4E71212A3CD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8055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cap="none" spc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9BC531C-8A79-4ABC-A53F-6F9D626A28AE}" type="datetimeFigureOut">
              <a:rPr lang="en-US" smtClean="0"/>
              <a:pPr>
                <a:defRPr/>
              </a:pPr>
              <a:t>3/24/2019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406CD7-5F31-4742-A2E5-3A7CD146D38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3771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5021159C-C208-46BD-8791-F273A13995FA}" type="datetimeFigureOut">
              <a:rPr lang="en-US" smtClean="0"/>
              <a:pPr>
                <a:defRPr/>
              </a:pPr>
              <a:t>3/24/2019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4B6D0343-DD33-41EE-B82B-942E48030E7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720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90" r:id="rId1"/>
    <p:sldLayoutId id="2147484091" r:id="rId2"/>
    <p:sldLayoutId id="2147484092" r:id="rId3"/>
    <p:sldLayoutId id="2147484093" r:id="rId4"/>
    <p:sldLayoutId id="2147484094" r:id="rId5"/>
    <p:sldLayoutId id="2147484095" r:id="rId6"/>
    <p:sldLayoutId id="2147484096" r:id="rId7"/>
    <p:sldLayoutId id="2147484097" r:id="rId8"/>
    <p:sldLayoutId id="2147484098" r:id="rId9"/>
    <p:sldLayoutId id="2147484099" r:id="rId10"/>
    <p:sldLayoutId id="2147484100" r:id="rId11"/>
    <p:sldLayoutId id="2147483969" r:id="rId12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emf"/><Relationship Id="rId3" Type="http://schemas.openxmlformats.org/officeDocument/2006/relationships/notesSlide" Target="../notesSlides/notesSlide2.xml"/><Relationship Id="rId7" Type="http://schemas.openxmlformats.org/officeDocument/2006/relationships/oleObject" Target="../embeddings/oleObject2.bin"/><Relationship Id="rId12" Type="http://schemas.openxmlformats.org/officeDocument/2006/relationships/image" Target="../media/image20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5.emf"/><Relationship Id="rId11" Type="http://schemas.openxmlformats.org/officeDocument/2006/relationships/image" Target="../media/image19.jpeg"/><Relationship Id="rId5" Type="http://schemas.openxmlformats.org/officeDocument/2006/relationships/oleObject" Target="../embeddings/oleObject1.bin"/><Relationship Id="rId10" Type="http://schemas.openxmlformats.org/officeDocument/2006/relationships/image" Target="../media/image17.emf"/><Relationship Id="rId4" Type="http://schemas.openxmlformats.org/officeDocument/2006/relationships/image" Target="../media/image18.jpeg"/><Relationship Id="rId9" Type="http://schemas.openxmlformats.org/officeDocument/2006/relationships/oleObject" Target="../embeddings/oleObject3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6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Multi-Species Grazing</a:t>
            </a:r>
          </a:p>
        </p:txBody>
      </p:sp>
      <p:sp>
        <p:nvSpPr>
          <p:cNvPr id="34" name="Subtitle 2">
            <a:extLst>
              <a:ext uri="{FF2B5EF4-FFF2-40B4-BE49-F238E27FC236}">
                <a16:creationId xmlns:a16="http://schemas.microsoft.com/office/drawing/2014/main" id="{387242F9-8119-4D45-8E20-30A4892A3096}"/>
              </a:ext>
            </a:extLst>
          </p:cNvPr>
          <p:cNvSpPr txBox="1">
            <a:spLocks/>
          </p:cNvSpPr>
          <p:nvPr/>
        </p:nvSpPr>
        <p:spPr>
          <a:xfrm>
            <a:off x="3818336" y="4412680"/>
            <a:ext cx="8331310" cy="1219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400" kern="1200" cap="all" spc="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/>
              <a:t>REM 456 - </a:t>
            </a:r>
            <a:r>
              <a:rPr lang="en-US" cap="none" dirty="0"/>
              <a:t>Integrated Rangeland Management</a:t>
            </a:r>
            <a:endParaRPr lang="en-US" dirty="0"/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FC36FE13-B428-4C76-B328-C187B7DC432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6046" y="4946080"/>
            <a:ext cx="5943600" cy="1371600"/>
          </a:xfrm>
          <a:prstGeom prst="rect">
            <a:avLst/>
          </a:prstGeom>
        </p:spPr>
      </p:pic>
      <p:pic>
        <p:nvPicPr>
          <p:cNvPr id="14" name="Picture 5" descr="Goats&amp;Cows_Hawii(Mark Thorne)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533400"/>
            <a:ext cx="2743200" cy="198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6" descr="sheepcattle_Tirell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516508"/>
            <a:ext cx="2667000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533400"/>
            <a:ext cx="3000375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2124459"/>
      </p:ext>
    </p:extLst>
  </p:cSld>
  <p:clrMapOvr>
    <a:masterClrMapping/>
  </p:clrMapOvr>
  <p:transition advTm="22424"/>
  <p:extLst mod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400"/>
              <a:t>Multi-Species Grazing</a:t>
            </a:r>
          </a:p>
        </p:txBody>
      </p:sp>
      <p:sp>
        <p:nvSpPr>
          <p:cNvPr id="5123" name="Content Placeholder 4"/>
          <p:cNvSpPr>
            <a:spLocks noGrp="1"/>
          </p:cNvSpPr>
          <p:nvPr>
            <p:ph sz="quarter" idx="1"/>
          </p:nvPr>
        </p:nvSpPr>
        <p:spPr>
          <a:xfrm>
            <a:off x="1292226" y="1796143"/>
            <a:ext cx="8229600" cy="4800600"/>
          </a:xfrm>
        </p:spPr>
        <p:txBody>
          <a:bodyPr/>
          <a:lstStyle/>
          <a:p>
            <a:r>
              <a:rPr lang="en-US" altLang="en-US" sz="2800" dirty="0"/>
              <a:t>More than one species grazing the same unit of land. </a:t>
            </a:r>
          </a:p>
          <a:p>
            <a:r>
              <a:rPr lang="en-US" altLang="en-US" sz="2800" dirty="0"/>
              <a:t>The grazing can occur at the same time or at different times</a:t>
            </a:r>
          </a:p>
          <a:p>
            <a:r>
              <a:rPr lang="en-US" altLang="en-US" sz="2800" dirty="0"/>
              <a:t>Can include a mixture of domestic and wild animals.</a:t>
            </a:r>
          </a:p>
        </p:txBody>
      </p:sp>
      <p:pic>
        <p:nvPicPr>
          <p:cNvPr id="5124" name="Picture 5" descr="sheepcattle_Tirel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3962400"/>
            <a:ext cx="3352800" cy="216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3962400"/>
            <a:ext cx="3402013" cy="219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5666806"/>
      </p:ext>
    </p:extLst>
  </p:cSld>
  <p:clrMapOvr>
    <a:masterClrMapping/>
  </p:clrMapOvr>
  <p:transition advTm="3868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Multi Species Grazing</a:t>
            </a:r>
          </a:p>
        </p:txBody>
      </p:sp>
      <p:sp>
        <p:nvSpPr>
          <p:cNvPr id="6147" name="Content Placeholder 4"/>
          <p:cNvSpPr>
            <a:spLocks noGrp="1"/>
          </p:cNvSpPr>
          <p:nvPr>
            <p:ph sz="quarter" idx="1"/>
          </p:nvPr>
        </p:nvSpPr>
        <p:spPr>
          <a:xfrm>
            <a:off x="1214438" y="1806576"/>
            <a:ext cx="8229600" cy="4800600"/>
          </a:xfrm>
        </p:spPr>
        <p:txBody>
          <a:bodyPr/>
          <a:lstStyle/>
          <a:p>
            <a:r>
              <a:rPr lang="en-US" altLang="en-US" dirty="0"/>
              <a:t>And old idea from era of integrated agricultural systems</a:t>
            </a: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2286000"/>
            <a:ext cx="3200400" cy="2436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286000"/>
            <a:ext cx="4086225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3733800"/>
            <a:ext cx="3200400" cy="256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1533764"/>
      </p:ext>
    </p:extLst>
  </p:cSld>
  <p:clrMapOvr>
    <a:masterClrMapping/>
  </p:clrMapOvr>
  <p:transition advTm="59099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Multi Species Grazing</a:t>
            </a:r>
          </a:p>
        </p:txBody>
      </p:sp>
      <p:sp>
        <p:nvSpPr>
          <p:cNvPr id="7171" name="Content Placeholder 4"/>
          <p:cNvSpPr>
            <a:spLocks noGrp="1"/>
          </p:cNvSpPr>
          <p:nvPr>
            <p:ph sz="quarter" idx="1"/>
          </p:nvPr>
        </p:nvSpPr>
        <p:spPr>
          <a:xfrm>
            <a:off x="1129937" y="1783896"/>
            <a:ext cx="8229600" cy="4800600"/>
          </a:xfrm>
        </p:spPr>
        <p:txBody>
          <a:bodyPr/>
          <a:lstStyle/>
          <a:p>
            <a:r>
              <a:rPr lang="en-US" altLang="en-US" dirty="0"/>
              <a:t>Multi-species grazing is the norm for wild and natural  ecosystems.</a:t>
            </a:r>
          </a:p>
        </p:txBody>
      </p:sp>
      <p:pic>
        <p:nvPicPr>
          <p:cNvPr id="7172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4557" y="4178300"/>
            <a:ext cx="2830512" cy="196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183" y="2362201"/>
            <a:ext cx="3352800" cy="1973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Picture 9" descr="Cattle&amp;Sheep_ ARS(k9101-17.jpg)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443" y="2248694"/>
            <a:ext cx="3048000" cy="2043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5" name="Picture 10" descr="Goats&amp;Cows_Hawii(Mark Thorne)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2167" y="4178300"/>
            <a:ext cx="2895600" cy="209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3813143"/>
      </p:ext>
    </p:extLst>
  </p:cSld>
  <p:clrMapOvr>
    <a:masterClrMapping/>
  </p:clrMapOvr>
  <p:transition advTm="39627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8" t="7529" r="27750"/>
          <a:stretch>
            <a:fillRect/>
          </a:stretch>
        </p:blipFill>
        <p:spPr bwMode="auto">
          <a:xfrm>
            <a:off x="762000" y="76200"/>
            <a:ext cx="10668000" cy="6325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600200" y="6363469"/>
            <a:ext cx="8382000" cy="46196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Aft>
                <a:spcPts val="1000"/>
              </a:spcAft>
              <a:defRPr/>
            </a:pP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charset="0"/>
              </a:rPr>
              <a:t>From: Hofmann, R. R. 1989. Evolutionary steps of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charset="0"/>
              </a:rPr>
              <a:t>ecophysical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charset="0"/>
              </a:rPr>
              <a:t> adaptation and diversification of ruminants: A comparative view of their digestive system.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charset="0"/>
              </a:rPr>
              <a:t>Oecologia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charset="0"/>
              </a:rPr>
              <a:t> 78:443-457.</a:t>
            </a:r>
            <a:endParaRPr lang="en-US" sz="2800" dirty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5379178"/>
      </p:ext>
    </p:extLst>
  </p:cSld>
  <p:clrMapOvr>
    <a:masterClrMapping/>
  </p:clrMapOvr>
  <p:transition advTm="57546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18" descr="Soulen_Sheep_GKL(6)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0498" y="3321273"/>
            <a:ext cx="1905000" cy="128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Based on Species Differences</a:t>
            </a:r>
          </a:p>
        </p:txBody>
      </p:sp>
      <p:grpSp>
        <p:nvGrpSpPr>
          <p:cNvPr id="1031" name="Group 3"/>
          <p:cNvGrpSpPr>
            <a:grpSpLocks/>
          </p:cNvGrpSpPr>
          <p:nvPr/>
        </p:nvGrpSpPr>
        <p:grpSpPr bwMode="auto">
          <a:xfrm>
            <a:off x="2468880" y="1869485"/>
            <a:ext cx="7315200" cy="4343400"/>
            <a:chOff x="990600" y="1366838"/>
            <a:chExt cx="7504113" cy="5110162"/>
          </a:xfrm>
        </p:grpSpPr>
        <p:sp>
          <p:nvSpPr>
            <p:cNvPr id="1035" name="Rectangle 2"/>
            <p:cNvSpPr>
              <a:spLocks noChangeArrowheads="1"/>
            </p:cNvSpPr>
            <p:nvPr/>
          </p:nvSpPr>
          <p:spPr bwMode="auto">
            <a:xfrm>
              <a:off x="1066800" y="5181600"/>
              <a:ext cx="1643492" cy="1086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i="1"/>
                <a:t>Roughage Feeder (grass)</a:t>
              </a:r>
            </a:p>
          </p:txBody>
        </p:sp>
        <p:sp>
          <p:nvSpPr>
            <p:cNvPr id="1036" name="Rectangle 3"/>
            <p:cNvSpPr>
              <a:spLocks noChangeArrowheads="1"/>
            </p:cNvSpPr>
            <p:nvPr/>
          </p:nvSpPr>
          <p:spPr bwMode="auto">
            <a:xfrm>
              <a:off x="990600" y="3505200"/>
              <a:ext cx="1600200" cy="1086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i="1"/>
                <a:t>Intermediate Feeder (forbs)</a:t>
              </a:r>
            </a:p>
          </p:txBody>
        </p:sp>
        <p:sp>
          <p:nvSpPr>
            <p:cNvPr id="1037" name="Rectangle 4"/>
            <p:cNvSpPr>
              <a:spLocks noChangeArrowheads="1"/>
            </p:cNvSpPr>
            <p:nvPr/>
          </p:nvSpPr>
          <p:spPr bwMode="auto">
            <a:xfrm>
              <a:off x="1066800" y="1828800"/>
              <a:ext cx="1600200" cy="1086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i="1" dirty="0"/>
                <a:t>Concentrate Feeder (browse)</a:t>
              </a:r>
            </a:p>
          </p:txBody>
        </p:sp>
        <p:graphicFrame>
          <p:nvGraphicFramePr>
            <p:cNvPr id="1026" name="Object 5"/>
            <p:cNvGraphicFramePr>
              <a:graphicFrameLocks noChangeAspect="1"/>
            </p:cNvGraphicFramePr>
            <p:nvPr/>
          </p:nvGraphicFramePr>
          <p:xfrm>
            <a:off x="5549900" y="3055938"/>
            <a:ext cx="1765300" cy="1638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54" name="Chart" r:id="rId5" imgW="1905112" imgH="1523888" progId="MSGraph.Chart.8">
                    <p:embed followColorScheme="full"/>
                  </p:oleObj>
                </mc:Choice>
                <mc:Fallback>
                  <p:oleObj name="Chart" r:id="rId5" imgW="1905112" imgH="1523888" progId="MSGraph.Chart.8">
                    <p:embed followColorScheme="full"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/>
                        <a:srcRect l="6589" t="18687" r="39536" b="16162"/>
                        <a:stretch>
                          <a:fillRect/>
                        </a:stretch>
                      </p:blipFill>
                      <p:spPr bwMode="auto">
                        <a:xfrm>
                          <a:off x="5549900" y="3055938"/>
                          <a:ext cx="1765300" cy="16383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27" name="Object 6"/>
            <p:cNvGraphicFramePr>
              <a:graphicFrameLocks noChangeAspect="1"/>
            </p:cNvGraphicFramePr>
            <p:nvPr/>
          </p:nvGraphicFramePr>
          <p:xfrm>
            <a:off x="5305425" y="4513263"/>
            <a:ext cx="2801938" cy="19637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55" name="Chart" r:id="rId7" imgW="2666888" imgH="1866788" progId="MSGraph.Chart.8">
                    <p:embed followColorScheme="full"/>
                  </p:oleObj>
                </mc:Choice>
                <mc:Fallback>
                  <p:oleObj name="Chart" r:id="rId7" imgW="2666888" imgH="1866788" progId="MSGraph.Chart.8">
                    <p:embed followColorScheme="full"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305425" y="4513263"/>
                          <a:ext cx="2801938" cy="196373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28" name="Object 7"/>
            <p:cNvGraphicFramePr>
              <a:graphicFrameLocks noChangeAspect="1"/>
            </p:cNvGraphicFramePr>
            <p:nvPr/>
          </p:nvGraphicFramePr>
          <p:xfrm>
            <a:off x="5105400" y="1366838"/>
            <a:ext cx="3389313" cy="19383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56" name="Chart" r:id="rId9" imgW="3391012" imgH="1943100" progId="MSGraph.Chart.8">
                    <p:embed followColorScheme="full"/>
                  </p:oleObj>
                </mc:Choice>
                <mc:Fallback>
                  <p:oleObj name="Chart" r:id="rId9" imgW="3391012" imgH="1943100" progId="MSGraph.Chart.8">
                    <p:embed followColorScheme="full"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105400" y="1366838"/>
                          <a:ext cx="3389313" cy="193833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1032" name="Picture 13" descr="J_Lord_Cows (6).JP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3036" y="4769073"/>
            <a:ext cx="19812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22" descr="goats_yst_Launchbaugh.JP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0498" y="1949673"/>
            <a:ext cx="19050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4266772"/>
      </p:ext>
    </p:extLst>
  </p:cSld>
  <p:clrMapOvr>
    <a:masterClrMapping/>
  </p:clrMapOvr>
  <p:transition advTm="62423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Based on Species Differences</a:t>
            </a:r>
          </a:p>
        </p:txBody>
      </p:sp>
      <p:pic>
        <p:nvPicPr>
          <p:cNvPr id="9219" name="Picture 8" descr="Soulen_Sheep_GKL(6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5589" y="3352800"/>
            <a:ext cx="2128837" cy="143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9" descr="J_Lord_Cows (6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8125" y="4876799"/>
            <a:ext cx="21336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10" descr="goats_yst_Launchbaugh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5589" y="1828799"/>
            <a:ext cx="2128837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2" name="Picture 8" descr="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2725" y="1524000"/>
            <a:ext cx="1524000" cy="2227263"/>
          </a:xfrm>
          <a:prstGeom prst="rect">
            <a:avLst/>
          </a:prstGeom>
          <a:noFill/>
          <a:ln w="158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223" name="Picture 6" descr="conium maculatuam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5475" y="3200399"/>
            <a:ext cx="2584450" cy="1722438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7925" y="4626654"/>
            <a:ext cx="2185988" cy="166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5" name="TextBox 13"/>
          <p:cNvSpPr txBox="1">
            <a:spLocks noChangeArrowheads="1"/>
          </p:cNvSpPr>
          <p:nvPr/>
        </p:nvSpPr>
        <p:spPr bwMode="auto">
          <a:xfrm rot="-1776929">
            <a:off x="4494213" y="2459039"/>
            <a:ext cx="1524000" cy="193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4000">
                <a:solidFill>
                  <a:srgbClr val="C00000"/>
                </a:solidFill>
              </a:rPr>
              <a:t>Toxic or Not?</a:t>
            </a:r>
          </a:p>
        </p:txBody>
      </p:sp>
    </p:spTree>
    <p:extLst>
      <p:ext uri="{BB962C8B-B14F-4D97-AF65-F5344CB8AC3E}">
        <p14:creationId xmlns:p14="http://schemas.microsoft.com/office/powerpoint/2010/main" val="630237155"/>
      </p:ext>
    </p:extLst>
  </p:cSld>
  <p:clrMapOvr>
    <a:masterClrMapping/>
  </p:clrMapOvr>
  <p:transition advTm="62014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Based on Species Differences</a:t>
            </a:r>
          </a:p>
        </p:txBody>
      </p:sp>
      <p:pic>
        <p:nvPicPr>
          <p:cNvPr id="1024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" y="2895600"/>
            <a:ext cx="10560205" cy="300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4" name="TextBox 32"/>
          <p:cNvSpPr txBox="1">
            <a:spLocks noChangeArrowheads="1"/>
          </p:cNvSpPr>
          <p:nvPr/>
        </p:nvSpPr>
        <p:spPr bwMode="auto">
          <a:xfrm>
            <a:off x="1219200" y="1828895"/>
            <a:ext cx="546816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600" dirty="0">
                <a:solidFill>
                  <a:srgbClr val="C00000"/>
                </a:solidFill>
              </a:rPr>
              <a:t>Where and how to graze?</a:t>
            </a:r>
          </a:p>
        </p:txBody>
      </p:sp>
    </p:spTree>
    <p:extLst>
      <p:ext uri="{BB962C8B-B14F-4D97-AF65-F5344CB8AC3E}">
        <p14:creationId xmlns:p14="http://schemas.microsoft.com/office/powerpoint/2010/main" val="3999402808"/>
      </p:ext>
    </p:extLst>
  </p:cSld>
  <p:clrMapOvr>
    <a:masterClrMapping/>
  </p:clrMapOvr>
  <p:transition advTm="45249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TextBox 52"/>
          <p:cNvSpPr txBox="1">
            <a:spLocks noChangeArrowheads="1"/>
          </p:cNvSpPr>
          <p:nvPr/>
        </p:nvSpPr>
        <p:spPr bwMode="auto">
          <a:xfrm>
            <a:off x="1905000" y="277814"/>
            <a:ext cx="8382000" cy="1169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3500" b="1" dirty="0"/>
              <a:t>Domestic  Grazers - </a:t>
            </a:r>
            <a:r>
              <a:rPr lang="en-US" altLang="en-US" sz="2000" b="1" dirty="0"/>
              <a:t> </a:t>
            </a:r>
            <a:r>
              <a:rPr lang="en-US" altLang="en-US" sz="2000" dirty="0"/>
              <a:t>Diets of Grass,  Forb &amp; Browse</a:t>
            </a:r>
          </a:p>
          <a:p>
            <a:pPr algn="ctr" eaLnBrk="1" hangingPunct="1"/>
            <a:endParaRPr lang="en-US" altLang="en-US" sz="35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5946" b="4861"/>
          <a:stretch/>
        </p:blipFill>
        <p:spPr>
          <a:xfrm>
            <a:off x="2743200" y="990600"/>
            <a:ext cx="6477000" cy="5110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898433"/>
      </p:ext>
    </p:extLst>
  </p:cSld>
  <p:clrMapOvr>
    <a:masterClrMapping/>
  </p:clrMapOvr>
  <p:transition advTm="5895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6" name="TextBox 11"/>
          <p:cNvSpPr txBox="1">
            <a:spLocks noChangeArrowheads="1"/>
          </p:cNvSpPr>
          <p:nvPr/>
        </p:nvSpPr>
        <p:spPr bwMode="auto">
          <a:xfrm>
            <a:off x="1905000" y="228600"/>
            <a:ext cx="7391400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3500" b="1"/>
              <a:t>Wild  Grazers - </a:t>
            </a:r>
            <a:r>
              <a:rPr lang="en-US" altLang="en-US" sz="2000" b="1"/>
              <a:t> </a:t>
            </a:r>
            <a:r>
              <a:rPr lang="en-US" altLang="en-US" sz="2000"/>
              <a:t>Diets of Grass, Forb &amp; Browse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10263" b="4243"/>
          <a:stretch/>
        </p:blipFill>
        <p:spPr>
          <a:xfrm>
            <a:off x="2209801" y="1152525"/>
            <a:ext cx="7315199" cy="5139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848052"/>
      </p:ext>
    </p:extLst>
  </p:cSld>
  <p:clrMapOvr>
    <a:masterClrMapping/>
  </p:clrMapOvr>
  <p:transition advTm="56463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Box 52"/>
          <p:cNvSpPr txBox="1">
            <a:spLocks noChangeArrowheads="1"/>
          </p:cNvSpPr>
          <p:nvPr/>
        </p:nvSpPr>
        <p:spPr bwMode="auto">
          <a:xfrm>
            <a:off x="1905000" y="238126"/>
            <a:ext cx="81534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3500" b="1"/>
              <a:t>Wild &amp; Domestic  -</a:t>
            </a:r>
            <a:r>
              <a:rPr lang="en-US" altLang="en-US" sz="2000" b="1"/>
              <a:t> </a:t>
            </a:r>
            <a:r>
              <a:rPr lang="en-US" altLang="en-US" sz="2000"/>
              <a:t>Diets of Grass , Forb &amp; Browse</a:t>
            </a:r>
            <a:endParaRPr lang="en-US" altLang="en-US" sz="3500" b="1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8338" b="1194"/>
          <a:stretch/>
        </p:blipFill>
        <p:spPr>
          <a:xfrm>
            <a:off x="2706169" y="869950"/>
            <a:ext cx="6827517" cy="545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230386"/>
      </p:ext>
    </p:extLst>
  </p:cSld>
  <p:clrMapOvr>
    <a:masterClrMapping/>
  </p:clrMapOvr>
  <p:transition advTm="53025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Dietary Preferences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>
          <a:xfrm>
            <a:off x="1186543" y="1828800"/>
            <a:ext cx="8229600" cy="609600"/>
          </a:xfrm>
        </p:spPr>
        <p:txBody>
          <a:bodyPr/>
          <a:lstStyle/>
          <a:p>
            <a:r>
              <a:rPr lang="en-US" altLang="en-US" dirty="0"/>
              <a:t>Dietary Overlap</a:t>
            </a:r>
          </a:p>
        </p:txBody>
      </p:sp>
      <p:pic>
        <p:nvPicPr>
          <p:cNvPr id="14340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1752600"/>
            <a:ext cx="6096000" cy="455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5012265"/>
      </p:ext>
    </p:extLst>
  </p:cSld>
  <p:clrMapOvr>
    <a:masterClrMapping/>
  </p:clrMapOvr>
  <p:transition advTm="25817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Match herbivore with Landscape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1618427"/>
            <a:ext cx="8151058" cy="5096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865489"/>
      </p:ext>
    </p:extLst>
  </p:cSld>
  <p:clrMapOvr>
    <a:masterClrMapping/>
  </p:clrMapOvr>
  <p:transition advTm="49872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Example 1 - </a:t>
            </a:r>
            <a:r>
              <a:rPr lang="en-US" altLang="en-US" b="1"/>
              <a:t>Grassy Pasture</a:t>
            </a:r>
          </a:p>
        </p:txBody>
      </p:sp>
      <p:sp>
        <p:nvSpPr>
          <p:cNvPr id="16388" name="TextBox 4"/>
          <p:cNvSpPr txBox="1">
            <a:spLocks noChangeArrowheads="1"/>
          </p:cNvSpPr>
          <p:nvPr/>
        </p:nvSpPr>
        <p:spPr bwMode="auto">
          <a:xfrm>
            <a:off x="2362200" y="5679621"/>
            <a:ext cx="62484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dirty="0"/>
              <a:t> Similarity between </a:t>
            </a:r>
            <a:r>
              <a:rPr lang="en-US" altLang="en-US" b="1" dirty="0"/>
              <a:t>pasture</a:t>
            </a:r>
            <a:r>
              <a:rPr lang="en-US" altLang="en-US" dirty="0"/>
              <a:t> and </a:t>
            </a:r>
            <a:r>
              <a:rPr lang="en-US" altLang="en-US" b="1" dirty="0"/>
              <a:t>cattle</a:t>
            </a:r>
            <a:r>
              <a:rPr lang="en-US" altLang="en-US" dirty="0"/>
              <a:t> diet = 94%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dirty="0"/>
              <a:t> Similarity between </a:t>
            </a:r>
            <a:r>
              <a:rPr lang="en-US" altLang="en-US" b="1" dirty="0"/>
              <a:t>pasture</a:t>
            </a:r>
            <a:r>
              <a:rPr lang="en-US" altLang="en-US" dirty="0"/>
              <a:t> and </a:t>
            </a:r>
            <a:r>
              <a:rPr lang="en-US" altLang="en-US" b="1" dirty="0"/>
              <a:t>sheep </a:t>
            </a:r>
            <a:r>
              <a:rPr lang="en-US" altLang="en-US" dirty="0"/>
              <a:t>diet = 83%</a:t>
            </a:r>
            <a:br>
              <a:rPr lang="en-US" altLang="en-US" dirty="0"/>
            </a:br>
            <a:endParaRPr lang="en-US" altLang="en-US" dirty="0"/>
          </a:p>
          <a:p>
            <a:pPr eaLnBrk="1" hangingPunct="1"/>
            <a:endParaRPr lang="en-US" alt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475" y="1726474"/>
            <a:ext cx="6745525" cy="4078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197981"/>
      </p:ext>
    </p:extLst>
  </p:cSld>
  <p:clrMapOvr>
    <a:masterClrMapping/>
  </p:clrMapOvr>
  <p:transition advTm="45189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Example 2 – </a:t>
            </a:r>
            <a:r>
              <a:rPr lang="en-US" altLang="en-US" b="1"/>
              <a:t>Shrubby Pasture</a:t>
            </a:r>
          </a:p>
        </p:txBody>
      </p:sp>
      <p:sp>
        <p:nvSpPr>
          <p:cNvPr id="17412" name="TextBox 4"/>
          <p:cNvSpPr txBox="1">
            <a:spLocks noChangeArrowheads="1"/>
          </p:cNvSpPr>
          <p:nvPr/>
        </p:nvSpPr>
        <p:spPr bwMode="auto">
          <a:xfrm>
            <a:off x="2667000" y="5638800"/>
            <a:ext cx="65532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dirty="0"/>
              <a:t> Similarity between </a:t>
            </a:r>
            <a:r>
              <a:rPr lang="en-US" altLang="en-US" b="1" dirty="0"/>
              <a:t>pasture</a:t>
            </a:r>
            <a:r>
              <a:rPr lang="en-US" altLang="en-US" dirty="0"/>
              <a:t> and </a:t>
            </a:r>
            <a:r>
              <a:rPr lang="en-US" altLang="en-US" b="1" dirty="0"/>
              <a:t>cattle</a:t>
            </a:r>
            <a:r>
              <a:rPr lang="en-US" altLang="en-US" dirty="0"/>
              <a:t> diet = 69%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dirty="0"/>
              <a:t> Similarity between </a:t>
            </a:r>
            <a:r>
              <a:rPr lang="en-US" altLang="en-US" b="1" dirty="0"/>
              <a:t>pasture</a:t>
            </a:r>
            <a:r>
              <a:rPr lang="en-US" altLang="en-US" dirty="0"/>
              <a:t> and </a:t>
            </a:r>
            <a:r>
              <a:rPr lang="en-US" altLang="en-US" b="1" dirty="0"/>
              <a:t>goat </a:t>
            </a:r>
            <a:r>
              <a:rPr lang="en-US" altLang="en-US" dirty="0"/>
              <a:t>diet = 80%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400" y="1699040"/>
            <a:ext cx="6629704" cy="4110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755796"/>
      </p:ext>
    </p:extLst>
  </p:cSld>
  <p:clrMapOvr>
    <a:masterClrMapping/>
  </p:clrMapOvr>
  <p:transition advTm="51399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143000" y="688975"/>
            <a:ext cx="8382000" cy="1139825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3600" dirty="0"/>
              <a:t>Advantages of multi-species livestock grazing over single-species grazing include?</a:t>
            </a:r>
          </a:p>
        </p:txBody>
      </p:sp>
      <p:sp>
        <p:nvSpPr>
          <p:cNvPr id="18435" name="Content Placeholder 4"/>
          <p:cNvSpPr>
            <a:spLocks noGrp="1"/>
          </p:cNvSpPr>
          <p:nvPr>
            <p:ph sz="quarter" idx="1"/>
          </p:nvPr>
        </p:nvSpPr>
        <p:spPr>
          <a:xfrm>
            <a:off x="1175657" y="1828800"/>
            <a:ext cx="8229600" cy="5334000"/>
          </a:xfrm>
        </p:spPr>
        <p:txBody>
          <a:bodyPr/>
          <a:lstStyle/>
          <a:p>
            <a:r>
              <a:rPr lang="en-US" altLang="en-US" dirty="0"/>
              <a:t>Change Range Condition – Shrubs &amp; Grass</a:t>
            </a:r>
          </a:p>
          <a:p>
            <a:pPr lvl="1">
              <a:spcBef>
                <a:spcPts val="1200"/>
              </a:spcBef>
              <a:buNone/>
            </a:pPr>
            <a:endParaRPr lang="en-US" altLang="en-US" dirty="0"/>
          </a:p>
        </p:txBody>
      </p:sp>
      <p:pic>
        <p:nvPicPr>
          <p:cNvPr id="18436" name="Picture 5" descr="Fenceline-Soulen-Hinson(left spring right season long).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2286000"/>
            <a:ext cx="5029200" cy="377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6065054"/>
      </p:ext>
    </p:extLst>
  </p:cSld>
  <p:clrMapOvr>
    <a:masterClrMapping/>
  </p:clrMapOvr>
  <p:transition advTm="62794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219200" y="609600"/>
            <a:ext cx="8382000" cy="1139825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3600" dirty="0"/>
              <a:t>Advantages of multi-species livestock grazing over single-species grazing include?</a:t>
            </a:r>
          </a:p>
        </p:txBody>
      </p:sp>
      <p:sp>
        <p:nvSpPr>
          <p:cNvPr id="19459" name="Content Placeholder 4"/>
          <p:cNvSpPr>
            <a:spLocks noGrp="1"/>
          </p:cNvSpPr>
          <p:nvPr>
            <p:ph sz="quarter" idx="1"/>
          </p:nvPr>
        </p:nvSpPr>
        <p:spPr>
          <a:xfrm>
            <a:off x="1164771" y="1729468"/>
            <a:ext cx="8458200" cy="4800600"/>
          </a:xfrm>
        </p:spPr>
        <p:txBody>
          <a:bodyPr/>
          <a:lstStyle/>
          <a:p>
            <a:r>
              <a:rPr lang="en-US" altLang="en-US" sz="2400" dirty="0"/>
              <a:t>Increased carrying capacity</a:t>
            </a:r>
          </a:p>
          <a:p>
            <a:pPr lvl="1">
              <a:spcBef>
                <a:spcPts val="1200"/>
              </a:spcBef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altLang="en-US" sz="2000" dirty="0"/>
              <a:t>24% greater with sheep &amp; cattle rather than cattle only</a:t>
            </a:r>
          </a:p>
          <a:p>
            <a:pPr lvl="2">
              <a:spcBef>
                <a:spcPts val="1200"/>
              </a:spcBef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altLang="en-US" sz="2000" dirty="0"/>
              <a:t>May be greater when goats are used in multi-species setting</a:t>
            </a:r>
          </a:p>
          <a:p>
            <a:pPr lvl="2">
              <a:spcBef>
                <a:spcPts val="1200"/>
              </a:spcBef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altLang="en-US" sz="2000" dirty="0"/>
              <a:t>Depends on the landscape &amp; plants available</a:t>
            </a:r>
          </a:p>
          <a:p>
            <a:r>
              <a:rPr lang="en-US" altLang="en-US" sz="2400" dirty="0"/>
              <a:t>Increased economic returns</a:t>
            </a:r>
          </a:p>
          <a:p>
            <a:pPr lvl="1">
              <a:spcBef>
                <a:spcPts val="1200"/>
              </a:spcBef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altLang="en-US" sz="2000" dirty="0"/>
              <a:t>20 to 25% increased net income</a:t>
            </a:r>
          </a:p>
          <a:p>
            <a:pPr lvl="2">
              <a:spcBef>
                <a:spcPts val="1200"/>
              </a:spcBef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altLang="en-US" sz="2000" dirty="0"/>
              <a:t>More animals, better condition,  healthier</a:t>
            </a:r>
          </a:p>
          <a:p>
            <a:pPr lvl="2">
              <a:spcBef>
                <a:spcPts val="1200"/>
              </a:spcBef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altLang="en-US" sz="2000" dirty="0"/>
              <a:t>Improved cash flow - marketing different products at different times of the year.</a:t>
            </a:r>
          </a:p>
          <a:p>
            <a:pPr lvl="2">
              <a:spcBef>
                <a:spcPts val="1200"/>
              </a:spcBef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altLang="en-US" sz="2000" dirty="0"/>
              <a:t>Reduced financial risk - increased enterprise diversity</a:t>
            </a:r>
          </a:p>
        </p:txBody>
      </p:sp>
    </p:spTree>
    <p:extLst>
      <p:ext uri="{BB962C8B-B14F-4D97-AF65-F5344CB8AC3E}">
        <p14:creationId xmlns:p14="http://schemas.microsoft.com/office/powerpoint/2010/main" val="700558590"/>
      </p:ext>
    </p:extLst>
  </p:cSld>
  <p:clrMapOvr>
    <a:masterClrMapping/>
  </p:clrMapOvr>
  <p:transition advTm="9949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143000" y="609600"/>
            <a:ext cx="8458200" cy="1139825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3600" dirty="0"/>
              <a:t>Advantages of multi-species livestock grazing over single-species grazing include?</a:t>
            </a:r>
          </a:p>
        </p:txBody>
      </p:sp>
      <p:sp>
        <p:nvSpPr>
          <p:cNvPr id="20483" name="Content Placeholder 4"/>
          <p:cNvSpPr>
            <a:spLocks noGrp="1"/>
          </p:cNvSpPr>
          <p:nvPr>
            <p:ph sz="quarter" idx="1"/>
          </p:nvPr>
        </p:nvSpPr>
        <p:spPr>
          <a:xfrm>
            <a:off x="1257300" y="1906588"/>
            <a:ext cx="8229600" cy="5334000"/>
          </a:xfrm>
        </p:spPr>
        <p:txBody>
          <a:bodyPr/>
          <a:lstStyle/>
          <a:p>
            <a:r>
              <a:rPr lang="en-US" altLang="en-US" sz="2400" dirty="0"/>
              <a:t>Improved animal performance</a:t>
            </a:r>
          </a:p>
          <a:p>
            <a:pPr lvl="1">
              <a:spcBef>
                <a:spcPts val="1200"/>
              </a:spcBef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altLang="en-US" sz="2000" dirty="0"/>
              <a:t>Greater weight gain in multi-species pastures</a:t>
            </a:r>
          </a:p>
          <a:p>
            <a:pPr lvl="1">
              <a:spcBef>
                <a:spcPts val="1200"/>
              </a:spcBef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altLang="en-US" sz="2000" dirty="0"/>
              <a:t>9 to 24% greater production in sheep + cattle over cattle only.</a:t>
            </a:r>
          </a:p>
          <a:p>
            <a:r>
              <a:rPr lang="en-US" altLang="en-US" sz="2400" dirty="0"/>
              <a:t>Improved animal health</a:t>
            </a:r>
          </a:p>
          <a:p>
            <a:pPr lvl="1">
              <a:spcBef>
                <a:spcPts val="1200"/>
              </a:spcBef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altLang="en-US" sz="2000" dirty="0"/>
              <a:t>Reduced parasite load</a:t>
            </a:r>
          </a:p>
          <a:p>
            <a:pPr lvl="1">
              <a:spcBef>
                <a:spcPts val="1200"/>
              </a:spcBef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altLang="en-US" sz="2000" dirty="0"/>
              <a:t>Reduced disease transmission</a:t>
            </a:r>
          </a:p>
          <a:p>
            <a:r>
              <a:rPr lang="en-US" altLang="en-US" sz="2400" dirty="0"/>
              <a:t>Improved land condition</a:t>
            </a:r>
          </a:p>
          <a:p>
            <a:pPr lvl="1">
              <a:spcBef>
                <a:spcPts val="1200"/>
              </a:spcBef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altLang="en-US" sz="2000" dirty="0"/>
              <a:t>Depends on goals and perspective</a:t>
            </a:r>
          </a:p>
        </p:txBody>
      </p:sp>
      <p:pic>
        <p:nvPicPr>
          <p:cNvPr id="2" name="Picture 1" descr="8154487775_a71c9f76de_z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5012" y="3505200"/>
            <a:ext cx="4829988" cy="2739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857241"/>
      </p:ext>
    </p:extLst>
  </p:cSld>
  <p:clrMapOvr>
    <a:masterClrMapping/>
  </p:clrMapOvr>
  <p:transition advTm="84213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66800" y="685800"/>
            <a:ext cx="8382000" cy="1139825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3600" dirty="0"/>
              <a:t>Advantages of multi-species livestock grazing over single-species grazing include?</a:t>
            </a:r>
          </a:p>
        </p:txBody>
      </p:sp>
      <p:sp>
        <p:nvSpPr>
          <p:cNvPr id="21507" name="Content Placeholder 4"/>
          <p:cNvSpPr>
            <a:spLocks noGrp="1"/>
          </p:cNvSpPr>
          <p:nvPr>
            <p:ph sz="quarter" idx="1"/>
          </p:nvPr>
        </p:nvSpPr>
        <p:spPr>
          <a:xfrm>
            <a:off x="1219200" y="1828800"/>
            <a:ext cx="8229600" cy="5029200"/>
          </a:xfrm>
        </p:spPr>
        <p:txBody>
          <a:bodyPr/>
          <a:lstStyle/>
          <a:p>
            <a:r>
              <a:rPr lang="en-US" altLang="en-US" dirty="0"/>
              <a:t>Reduced predation of sheep or goats grazing among or bonded to cattle.</a:t>
            </a:r>
          </a:p>
        </p:txBody>
      </p:sp>
      <p:pic>
        <p:nvPicPr>
          <p:cNvPr id="21508" name="Picture 5" descr="Cattle&amp;Sheep_ ARS(k9101-17.jpg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2581275"/>
            <a:ext cx="5257800" cy="352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243766"/>
      </p:ext>
    </p:extLst>
  </p:cSld>
  <p:clrMapOvr>
    <a:masterClrMapping/>
  </p:clrMapOvr>
  <p:transition advTm="155292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sz="4000" dirty="0"/>
              <a:t>Major challenges to multi-species grazing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sz="quarter" idx="1"/>
          </p:nvPr>
        </p:nvSpPr>
        <p:spPr>
          <a:xfrm>
            <a:off x="1219200" y="1737360"/>
            <a:ext cx="8458200" cy="4495800"/>
          </a:xfrm>
        </p:spPr>
        <p:txBody>
          <a:bodyPr>
            <a:normAutofit/>
          </a:bodyPr>
          <a:lstStyle/>
          <a:p>
            <a:r>
              <a:rPr lang="en-US" altLang="en-US" sz="2800" dirty="0"/>
              <a:t>Increased fencing requirements – if sheep and goats are added to cattle or horse pastures.</a:t>
            </a:r>
          </a:p>
          <a:p>
            <a:r>
              <a:rPr lang="en-US" altLang="en-US" sz="2800" dirty="0"/>
              <a:t>Lack of knowledge of animal husbandry for a variety of species.</a:t>
            </a:r>
          </a:p>
          <a:p>
            <a:r>
              <a:rPr lang="en-US" altLang="en-US" sz="2800" dirty="0"/>
              <a:t>Increased complexity because of enterprise diversity.</a:t>
            </a:r>
          </a:p>
          <a:p>
            <a:r>
              <a:rPr lang="en-US" altLang="en-US" sz="2800" dirty="0"/>
              <a:t>Potential disease transmission from sheep to cattle. </a:t>
            </a:r>
          </a:p>
          <a:p>
            <a:pPr lvl="2" indent="-342900"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altLang="en-US" sz="1600" dirty="0"/>
              <a:t>e.g., Malignant Catarrhal Fever – sheep can serve as carrier to infect cattle</a:t>
            </a: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§"/>
            </a:pPr>
            <a:endParaRPr lang="en-US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959718365"/>
      </p:ext>
    </p:extLst>
  </p:cSld>
  <p:clrMapOvr>
    <a:masterClrMapping/>
  </p:clrMapOvr>
  <p:transition advTm="98289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Multi-Species Grazing:</a:t>
            </a:r>
          </a:p>
        </p:txBody>
      </p:sp>
      <p:sp>
        <p:nvSpPr>
          <p:cNvPr id="23555" name="Content Placeholder 2"/>
          <p:cNvSpPr>
            <a:spLocks noGrp="1"/>
          </p:cNvSpPr>
          <p:nvPr>
            <p:ph sz="quarter" idx="1"/>
          </p:nvPr>
        </p:nvSpPr>
        <p:spPr>
          <a:xfrm>
            <a:off x="1219200" y="1737360"/>
            <a:ext cx="8229600" cy="3124200"/>
          </a:xfrm>
        </p:spPr>
        <p:txBody>
          <a:bodyPr/>
          <a:lstStyle/>
          <a:p>
            <a:r>
              <a:rPr lang="en-US" altLang="en-US" sz="2800" dirty="0"/>
              <a:t>Opportunities?</a:t>
            </a:r>
          </a:p>
          <a:p>
            <a:endParaRPr lang="en-US" altLang="en-US" sz="2800" dirty="0"/>
          </a:p>
          <a:p>
            <a:pPr>
              <a:buFont typeface="Wingdings" panose="05000000000000000000" pitchFamily="2" charset="2"/>
              <a:buNone/>
            </a:pPr>
            <a:endParaRPr lang="en-US" altLang="en-US" sz="2800" dirty="0"/>
          </a:p>
          <a:p>
            <a:r>
              <a:rPr lang="en-US" altLang="en-US" sz="2800" dirty="0"/>
              <a:t>Challenges?</a:t>
            </a:r>
          </a:p>
        </p:txBody>
      </p:sp>
    </p:spTree>
    <p:extLst>
      <p:ext uri="{BB962C8B-B14F-4D97-AF65-F5344CB8AC3E}">
        <p14:creationId xmlns:p14="http://schemas.microsoft.com/office/powerpoint/2010/main" val="1237494248"/>
      </p:ext>
    </p:extLst>
  </p:cSld>
  <p:clrMapOvr>
    <a:masterClrMapping/>
  </p:clrMapOvr>
  <p:transition advTm="76755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Multi-Species Grazing</a:t>
            </a:r>
          </a:p>
        </p:txBody>
      </p:sp>
      <p:sp>
        <p:nvSpPr>
          <p:cNvPr id="34" name="Subtitle 2">
            <a:extLst>
              <a:ext uri="{FF2B5EF4-FFF2-40B4-BE49-F238E27FC236}">
                <a16:creationId xmlns:a16="http://schemas.microsoft.com/office/drawing/2014/main" id="{387242F9-8119-4D45-8E20-30A4892A3096}"/>
              </a:ext>
            </a:extLst>
          </p:cNvPr>
          <p:cNvSpPr txBox="1">
            <a:spLocks/>
          </p:cNvSpPr>
          <p:nvPr/>
        </p:nvSpPr>
        <p:spPr>
          <a:xfrm>
            <a:off x="3818336" y="4412680"/>
            <a:ext cx="8331310" cy="1219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400" kern="1200" cap="all" spc="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/>
              <a:t>REM 456 - </a:t>
            </a:r>
            <a:r>
              <a:rPr lang="en-US" cap="none" dirty="0"/>
              <a:t>Integrated Rangeland Management</a:t>
            </a:r>
            <a:endParaRPr lang="en-US" dirty="0"/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FC36FE13-B428-4C76-B328-C187B7DC432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6046" y="4946080"/>
            <a:ext cx="5943600" cy="1371600"/>
          </a:xfrm>
          <a:prstGeom prst="rect">
            <a:avLst/>
          </a:prstGeom>
        </p:spPr>
      </p:pic>
      <p:pic>
        <p:nvPicPr>
          <p:cNvPr id="14" name="Picture 5" descr="Goats&amp;Cows_Hawii(Mark Thorne)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533400"/>
            <a:ext cx="2743200" cy="198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6" descr="sheepcattle_Tirell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533400"/>
            <a:ext cx="2644477" cy="1983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8676" y="533400"/>
            <a:ext cx="2971800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1528746"/>
      </p:ext>
    </p:extLst>
  </p:cSld>
  <p:clrMapOvr>
    <a:masterClrMapping/>
  </p:clrMapOvr>
  <p:transition advTm="7331"/>
  <p:extLst mod="1"/>
</p:sld>
</file>

<file path=ppt/theme/theme1.xml><?xml version="1.0" encoding="utf-8"?>
<a:theme xmlns:a="http://schemas.openxmlformats.org/drawingml/2006/main" name="Retrospect">
  <a:themeElements>
    <a:clrScheme name="Custom 4">
      <a:dk1>
        <a:sysClr val="windowText" lastClr="000000"/>
      </a:dk1>
      <a:lt1>
        <a:srgbClr val="FFFFFF"/>
      </a:lt1>
      <a:dk2>
        <a:srgbClr val="455F51"/>
      </a:dk2>
      <a:lt2>
        <a:srgbClr val="E2DFCC"/>
      </a:lt2>
      <a:accent1>
        <a:srgbClr val="7F7F7F"/>
      </a:accent1>
      <a:accent2>
        <a:srgbClr val="56731D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ct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2663</TotalTime>
  <Words>488</Words>
  <Application>Microsoft Office PowerPoint</Application>
  <PresentationFormat>Widescreen</PresentationFormat>
  <Paragraphs>73</Paragraphs>
  <Slides>22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Arial</vt:lpstr>
      <vt:lpstr>Calibri</vt:lpstr>
      <vt:lpstr>Calibri Light</vt:lpstr>
      <vt:lpstr>Times New Roman</vt:lpstr>
      <vt:lpstr>Wingdings</vt:lpstr>
      <vt:lpstr>Retrospect</vt:lpstr>
      <vt:lpstr>Chart</vt:lpstr>
      <vt:lpstr>Multi-Species Grazing</vt:lpstr>
      <vt:lpstr>Multi-Species Grazing</vt:lpstr>
      <vt:lpstr>Multi Species Grazing</vt:lpstr>
      <vt:lpstr>Multi Species Grazing</vt:lpstr>
      <vt:lpstr>PowerPoint Presentation</vt:lpstr>
      <vt:lpstr>Based on Species Differences</vt:lpstr>
      <vt:lpstr>Based on Species Differences</vt:lpstr>
      <vt:lpstr>Based on Species Differences</vt:lpstr>
      <vt:lpstr>PowerPoint Presentation</vt:lpstr>
      <vt:lpstr>PowerPoint Presentation</vt:lpstr>
      <vt:lpstr>PowerPoint Presentation</vt:lpstr>
      <vt:lpstr>Dietary Preferences</vt:lpstr>
      <vt:lpstr>Match herbivore with Landscape</vt:lpstr>
      <vt:lpstr>Example 1 - Grassy Pasture</vt:lpstr>
      <vt:lpstr>Example 2 – Shrubby Pasture</vt:lpstr>
      <vt:lpstr>Advantages of multi-species livestock grazing over single-species grazing include?</vt:lpstr>
      <vt:lpstr>Advantages of multi-species livestock grazing over single-species grazing include?</vt:lpstr>
      <vt:lpstr>Advantages of multi-species livestock grazing over single-species grazing include?</vt:lpstr>
      <vt:lpstr>Advantages of multi-species livestock grazing over single-species grazing include?</vt:lpstr>
      <vt:lpstr>Major challenges to multi-species grazing</vt:lpstr>
      <vt:lpstr>Multi-Species Grazing:</vt:lpstr>
      <vt:lpstr>Multi-Species Grazing</vt:lpstr>
    </vt:vector>
  </TitlesOfParts>
  <Company>AEE, University of Idaho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Rangeland Plant Identification</dc:title>
  <dc:creator>MKunde</dc:creator>
  <cp:lastModifiedBy>Launchbaugh, Karen (klaunchb@uidaho.edu)</cp:lastModifiedBy>
  <cp:revision>176</cp:revision>
  <dcterms:created xsi:type="dcterms:W3CDTF">2007-07-05T17:17:36Z</dcterms:created>
  <dcterms:modified xsi:type="dcterms:W3CDTF">2019-03-25T00:26:14Z</dcterms:modified>
</cp:coreProperties>
</file>