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5.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9" r:id="rId1"/>
  </p:sldMasterIdLst>
  <p:notesMasterIdLst>
    <p:notesMasterId r:id="rId49"/>
  </p:notesMasterIdLst>
  <p:handoutMasterIdLst>
    <p:handoutMasterId r:id="rId50"/>
  </p:handoutMasterIdLst>
  <p:sldIdLst>
    <p:sldId id="303" r:id="rId2"/>
    <p:sldId id="305" r:id="rId3"/>
    <p:sldId id="306" r:id="rId4"/>
    <p:sldId id="307" r:id="rId5"/>
    <p:sldId id="308" r:id="rId6"/>
    <p:sldId id="309" r:id="rId7"/>
    <p:sldId id="310" r:id="rId8"/>
    <p:sldId id="312" r:id="rId9"/>
    <p:sldId id="353" r:id="rId10"/>
    <p:sldId id="313" r:id="rId11"/>
    <p:sldId id="355" r:id="rId12"/>
    <p:sldId id="315" r:id="rId13"/>
    <p:sldId id="316" r:id="rId14"/>
    <p:sldId id="317" r:id="rId15"/>
    <p:sldId id="318" r:id="rId16"/>
    <p:sldId id="319" r:id="rId17"/>
    <p:sldId id="320" r:id="rId18"/>
    <p:sldId id="321" r:id="rId19"/>
    <p:sldId id="322" r:id="rId20"/>
    <p:sldId id="323" r:id="rId21"/>
    <p:sldId id="324" r:id="rId22"/>
    <p:sldId id="325" r:id="rId23"/>
    <p:sldId id="326" r:id="rId24"/>
    <p:sldId id="327" r:id="rId25"/>
    <p:sldId id="328" r:id="rId26"/>
    <p:sldId id="329" r:id="rId27"/>
    <p:sldId id="330" r:id="rId28"/>
    <p:sldId id="331" r:id="rId29"/>
    <p:sldId id="332" r:id="rId30"/>
    <p:sldId id="333" r:id="rId31"/>
    <p:sldId id="334" r:id="rId32"/>
    <p:sldId id="335" r:id="rId33"/>
    <p:sldId id="338" r:id="rId34"/>
    <p:sldId id="339" r:id="rId35"/>
    <p:sldId id="340" r:id="rId36"/>
    <p:sldId id="341" r:id="rId37"/>
    <p:sldId id="342" r:id="rId38"/>
    <p:sldId id="343" r:id="rId39"/>
    <p:sldId id="344" r:id="rId40"/>
    <p:sldId id="345" r:id="rId41"/>
    <p:sldId id="346" r:id="rId42"/>
    <p:sldId id="347" r:id="rId43"/>
    <p:sldId id="348" r:id="rId44"/>
    <p:sldId id="349" r:id="rId45"/>
    <p:sldId id="350" r:id="rId46"/>
    <p:sldId id="351" r:id="rId47"/>
    <p:sldId id="352" r:id="rId48"/>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820000"/>
    <a:srgbClr val="FFFFFF"/>
    <a:srgbClr val="D6D5CF"/>
    <a:srgbClr val="D6D5D0"/>
    <a:srgbClr val="E0DFDA"/>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23" autoAdjust="0"/>
    <p:restoredTop sz="93638" autoAdjust="0"/>
  </p:normalViewPr>
  <p:slideViewPr>
    <p:cSldViewPr>
      <p:cViewPr varScale="1">
        <p:scale>
          <a:sx n="61" d="100"/>
          <a:sy n="61" d="100"/>
        </p:scale>
        <p:origin x="1026" y="39"/>
      </p:cViewPr>
      <p:guideLst>
        <p:guide orient="horz" pos="2160"/>
        <p:guide pos="3840"/>
      </p:guideLst>
    </p:cSldViewPr>
  </p:slideViewPr>
  <p:outlineViewPr>
    <p:cViewPr>
      <p:scale>
        <a:sx n="33" d="100"/>
        <a:sy n="33" d="100"/>
      </p:scale>
      <p:origin x="0" y="2772"/>
    </p:cViewPr>
  </p:outlineViewPr>
  <p:notesTextViewPr>
    <p:cViewPr>
      <p:scale>
        <a:sx n="100" d="100"/>
        <a:sy n="100" d="100"/>
      </p:scale>
      <p:origin x="0" y="0"/>
    </p:cViewPr>
  </p:notesTextViewPr>
  <p:notesViewPr>
    <p:cSldViewPr>
      <p:cViewPr varScale="1">
        <p:scale>
          <a:sx n="44" d="100"/>
          <a:sy n="44" d="100"/>
        </p:scale>
        <p:origin x="2232"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4144963" y="0"/>
            <a:ext cx="3170237"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a:defRPr sz="1200">
                <a:latin typeface="Calibri" pitchFamily="34" charset="0"/>
              </a:defRPr>
            </a:lvl1pPr>
          </a:lstStyle>
          <a:p>
            <a:pPr>
              <a:defRPr/>
            </a:pPr>
            <a:endParaRPr lang="en-US"/>
          </a:p>
        </p:txBody>
      </p:sp>
      <p:sp>
        <p:nvSpPr>
          <p:cNvPr id="4" name="Footer Placeholder 3"/>
          <p:cNvSpPr>
            <a:spLocks noGrp="1"/>
          </p:cNvSpPr>
          <p:nvPr>
            <p:ph type="ftr" sz="quarter" idx="2"/>
          </p:nvPr>
        </p:nvSpPr>
        <p:spPr bwMode="auto">
          <a:xfrm>
            <a:off x="3429000" y="9120188"/>
            <a:ext cx="3886200"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a:defRPr sz="1200">
                <a:latin typeface="+mj-lt"/>
              </a:defRPr>
            </a:lvl1pPr>
          </a:lstStyle>
          <a:p>
            <a:pPr>
              <a:defRPr/>
            </a:pPr>
            <a:r>
              <a:rPr lang="en-US"/>
              <a:t>University of Idaho – Rangeland Ecology &amp; Mgmt.</a:t>
            </a:r>
          </a:p>
        </p:txBody>
      </p:sp>
    </p:spTree>
    <p:extLst>
      <p:ext uri="{BB962C8B-B14F-4D97-AF65-F5344CB8AC3E}">
        <p14:creationId xmlns:p14="http://schemas.microsoft.com/office/powerpoint/2010/main" val="392347087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66621" eaLnBrk="1" hangingPunct="1">
              <a:defRPr sz="1200">
                <a:latin typeface="Arial" charset="0"/>
              </a:defRPr>
            </a:lvl1pPr>
          </a:lstStyle>
          <a:p>
            <a:pPr>
              <a:defRPr/>
            </a:pPr>
            <a:r>
              <a:rPr lang="en-US"/>
              <a:t>Range Plants -- OBJ 2: PPT</a:t>
            </a:r>
          </a:p>
        </p:txBody>
      </p:sp>
      <p:sp>
        <p:nvSpPr>
          <p:cNvPr id="27651" name="Rectangle 3"/>
          <p:cNvSpPr>
            <a:spLocks noGrp="1" noChangeArrowheads="1"/>
          </p:cNvSpPr>
          <p:nvPr>
            <p:ph type="dt" idx="1"/>
          </p:nvPr>
        </p:nvSpPr>
        <p:spPr bwMode="auto">
          <a:xfrm>
            <a:off x="4143375"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eaLnBrk="1" hangingPunct="1">
              <a:defRPr sz="1200">
                <a:latin typeface="Arial" charset="0"/>
              </a:defRPr>
            </a:lvl1pPr>
          </a:lstStyle>
          <a:p>
            <a:pPr>
              <a:defRPr/>
            </a:pPr>
            <a:fld id="{F033F5C4-E303-4F1C-8623-6E82D4B0F57D}" type="datetimeFigureOut">
              <a:rPr lang="en-US"/>
              <a:pPr>
                <a:defRPr/>
              </a:pPr>
              <a:t>3/30/2019</a:t>
            </a:fld>
            <a:endParaRPr lang="en-US"/>
          </a:p>
        </p:txBody>
      </p:sp>
      <p:sp>
        <p:nvSpPr>
          <p:cNvPr id="23556"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731838" y="4560888"/>
            <a:ext cx="5851525" cy="4321175"/>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621" eaLnBrk="1" hangingPunct="1">
              <a:defRPr sz="1200">
                <a:latin typeface="Arial" charset="0"/>
              </a:defRPr>
            </a:lvl1pPr>
          </a:lstStyle>
          <a:p>
            <a:pPr>
              <a:defRPr/>
            </a:pPr>
            <a:r>
              <a:rPr lang="en-US"/>
              <a:t>There are 16 slides in this presentation</a:t>
            </a:r>
          </a:p>
        </p:txBody>
      </p:sp>
      <p:sp>
        <p:nvSpPr>
          <p:cNvPr id="27655" name="Rectangle 7"/>
          <p:cNvSpPr>
            <a:spLocks noGrp="1" noChangeArrowheads="1"/>
          </p:cNvSpPr>
          <p:nvPr>
            <p:ph type="sldNum" sz="quarter" idx="5"/>
          </p:nvPr>
        </p:nvSpPr>
        <p:spPr bwMode="auto">
          <a:xfrm>
            <a:off x="4143375"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eaLnBrk="1" hangingPunct="1">
              <a:defRPr sz="1200">
                <a:latin typeface="Arial" charset="0"/>
              </a:defRPr>
            </a:lvl1pPr>
          </a:lstStyle>
          <a:p>
            <a:pPr>
              <a:defRPr/>
            </a:pPr>
            <a:fld id="{EDCCA46E-ED39-4506-AF98-E1CA741C4C66}" type="slidenum">
              <a:rPr lang="en-US"/>
              <a:pPr>
                <a:defRPr/>
              </a:pPr>
              <a:t>‹#›</a:t>
            </a:fld>
            <a:endParaRPr lang="en-US"/>
          </a:p>
        </p:txBody>
      </p:sp>
    </p:spTree>
    <p:extLst>
      <p:ext uri="{BB962C8B-B14F-4D97-AF65-F5344CB8AC3E}">
        <p14:creationId xmlns:p14="http://schemas.microsoft.com/office/powerpoint/2010/main" val="187079134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1</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61021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a:defRPr/>
            </a:pPr>
            <a:r>
              <a:rPr lang="en-US"/>
              <a:t>Range Plants -- OBJ 2: PPT</a:t>
            </a:r>
          </a:p>
        </p:txBody>
      </p:sp>
      <p:sp>
        <p:nvSpPr>
          <p:cNvPr id="5" name="Footer Placeholder 4"/>
          <p:cNvSpPr>
            <a:spLocks noGrp="1"/>
          </p:cNvSpPr>
          <p:nvPr>
            <p:ph type="ftr" sz="quarter" idx="4"/>
          </p:nvPr>
        </p:nvSpPr>
        <p:spPr/>
        <p:txBody>
          <a:bodyPr/>
          <a:lstStyle/>
          <a:p>
            <a:pPr>
              <a:defRPr/>
            </a:pPr>
            <a:r>
              <a:rPr lang="en-US"/>
              <a:t>There are 16 slides in this presentation</a:t>
            </a:r>
          </a:p>
        </p:txBody>
      </p:sp>
      <p:sp>
        <p:nvSpPr>
          <p:cNvPr id="6" name="Slide Number Placeholder 5"/>
          <p:cNvSpPr>
            <a:spLocks noGrp="1"/>
          </p:cNvSpPr>
          <p:nvPr>
            <p:ph type="sldNum" sz="quarter" idx="5"/>
          </p:nvPr>
        </p:nvSpPr>
        <p:spPr/>
        <p:txBody>
          <a:bodyPr/>
          <a:lstStyle/>
          <a:p>
            <a:pPr>
              <a:defRPr/>
            </a:pPr>
            <a:fld id="{EDCCA46E-ED39-4506-AF98-E1CA741C4C66}" type="slidenum">
              <a:rPr lang="en-US" smtClean="0"/>
              <a:pPr>
                <a:defRPr/>
              </a:pPr>
              <a:t>3</a:t>
            </a:fld>
            <a:endParaRPr lang="en-US"/>
          </a:p>
        </p:txBody>
      </p:sp>
    </p:spTree>
    <p:extLst>
      <p:ext uri="{BB962C8B-B14F-4D97-AF65-F5344CB8AC3E}">
        <p14:creationId xmlns:p14="http://schemas.microsoft.com/office/powerpoint/2010/main" val="1750262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13FCDBFC-F5FD-456C-88DD-F9FAA9294A2D}" type="slidenum">
              <a:rPr lang="en-US" smtClean="0"/>
              <a:pPr/>
              <a:t>5</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186661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DAC6714-933B-498F-86C4-28469944AB4C}" type="slidenum">
              <a:rPr lang="en-US" smtClean="0"/>
              <a:pPr/>
              <a:t>7</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969501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B2548726-931B-45C8-9C26-5A1506795492}" type="slidenum">
              <a:rPr lang="en-US" smtClean="0"/>
              <a:pPr/>
              <a:t>10</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828975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B2548726-931B-45C8-9C26-5A1506795492}" type="slidenum">
              <a:rPr lang="en-US" smtClean="0"/>
              <a:pPr/>
              <a:t>11</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217326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5940B466-63E6-4D56-ADBA-6933DD904CF8}" type="slidenum">
              <a:rPr lang="en-US" smtClean="0"/>
              <a:pPr/>
              <a:t>12</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176266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5940B466-63E6-4D56-ADBA-6933DD904CF8}" type="slidenum">
              <a:rPr lang="en-US" smtClean="0"/>
              <a:pPr/>
              <a:t>13</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338695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A7736685-CB78-467A-B52D-A365915260E5}" type="slidenum">
              <a:rPr lang="en-US" smtClean="0"/>
              <a:pPr/>
              <a:t>14</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716133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F6B04E59-0557-40A8-AEB5-B109399125F5}" type="slidenum">
              <a:rPr lang="en-US" smtClean="0"/>
              <a:pPr/>
              <a:t>15</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652066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E1FDBA47-0E59-499B-99EA-8D4B91980D61}" type="slidenum">
              <a:rPr lang="en-US" smtClean="0"/>
              <a:pPr/>
              <a:t>16</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776556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E2F4B53A-7EBF-4A5D-8BA9-17C536190399}" type="slidenum">
              <a:rPr lang="en-US" smtClean="0"/>
              <a:pPr/>
              <a:t>17</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741959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F6825AD7-9DBC-4E67-A05C-9151D414837A}" type="slidenum">
              <a:rPr lang="en-US" smtClean="0"/>
              <a:pPr/>
              <a:t>18</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623570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DCD04924-CBAB-44DB-876F-47EF477EFA34}" type="slidenum">
              <a:rPr lang="en-US" smtClean="0"/>
              <a:pPr/>
              <a:t>19</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98258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6B7C16A6-AEB7-4FD2-B9C7-3CFC7019D821}" type="slidenum">
              <a:rPr lang="en-US" smtClean="0"/>
              <a:pPr/>
              <a:t>20</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576826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85A748DA-32E5-473B-BF64-F4BAE637859E}" type="slidenum">
              <a:rPr lang="en-US" smtClean="0"/>
              <a:pPr/>
              <a:t>21</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a:t>One problem we have is not being able to tell wide varitey of audiences what potential of degraded systems really is.  This is a before picture of a stream that has downcut and widened and is ready to recover.</a:t>
            </a:r>
          </a:p>
        </p:txBody>
      </p:sp>
    </p:spTree>
    <p:extLst>
      <p:ext uri="{BB962C8B-B14F-4D97-AF65-F5344CB8AC3E}">
        <p14:creationId xmlns:p14="http://schemas.microsoft.com/office/powerpoint/2010/main" val="3268406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A93F838-21ED-4BCC-B9AF-F111F7E9D5E6}" type="slidenum">
              <a:rPr lang="en-US" smtClean="0"/>
              <a:pPr/>
              <a:t>22</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en-US"/>
              <a:t>This is the after picture 12 years later with a change in management.  This is totally natural recovery. </a:t>
            </a:r>
          </a:p>
        </p:txBody>
      </p:sp>
    </p:spTree>
    <p:extLst>
      <p:ext uri="{BB962C8B-B14F-4D97-AF65-F5344CB8AC3E}">
        <p14:creationId xmlns:p14="http://schemas.microsoft.com/office/powerpoint/2010/main" val="2915109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145D3B96-B50B-4048-AF4F-4C756CDFCD57}" type="slidenum">
              <a:rPr lang="en-US" smtClean="0"/>
              <a:pPr/>
              <a:t>23</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a:t>Another example of before management change.  What do you think the potential is for this site. </a:t>
            </a:r>
          </a:p>
        </p:txBody>
      </p:sp>
    </p:spTree>
    <p:extLst>
      <p:ext uri="{BB962C8B-B14F-4D97-AF65-F5344CB8AC3E}">
        <p14:creationId xmlns:p14="http://schemas.microsoft.com/office/powerpoint/2010/main" val="4269777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E9610021-A218-4E7C-9BCE-3A8CD7002E3E}" type="slidenum">
              <a:rPr lang="en-US" smtClean="0"/>
              <a:pPr/>
              <a:t>24</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US"/>
              <a:t>Approximately 10 years later.  No reduction in livestock numbers only a change in the season of use.  Ask what differences so you see between the before and after.</a:t>
            </a:r>
          </a:p>
        </p:txBody>
      </p:sp>
    </p:spTree>
    <p:extLst>
      <p:ext uri="{BB962C8B-B14F-4D97-AF65-F5344CB8AC3E}">
        <p14:creationId xmlns:p14="http://schemas.microsoft.com/office/powerpoint/2010/main" val="24787653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88A86DB8-0C16-4EDB-BF00-EF7BE022B192}" type="slidenum">
              <a:rPr lang="en-US" smtClean="0"/>
              <a:pPr/>
              <a:t>25</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r>
              <a:rPr lang="en-US" b="1"/>
              <a:t>SF Crooked River, OR  1976</a:t>
            </a:r>
          </a:p>
          <a:p>
            <a:pPr eaLnBrk="1" hangingPunct="1"/>
            <a:r>
              <a:rPr lang="en-US" b="1"/>
              <a:t>Season long use</a:t>
            </a:r>
          </a:p>
        </p:txBody>
      </p:sp>
    </p:spTree>
    <p:extLst>
      <p:ext uri="{BB962C8B-B14F-4D97-AF65-F5344CB8AC3E}">
        <p14:creationId xmlns:p14="http://schemas.microsoft.com/office/powerpoint/2010/main" val="2095792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4C8F2EC-4C88-491A-8DF2-02B649D65484}" type="slidenum">
              <a:rPr lang="en-US" smtClean="0"/>
              <a:pPr/>
              <a:t>26</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b="1"/>
              <a:t>S. Fork Cr. River 1984 after two years of rest followed by early season grazing.  What species would like this benefit from this change and which one would not.</a:t>
            </a:r>
          </a:p>
        </p:txBody>
      </p:sp>
    </p:spTree>
    <p:extLst>
      <p:ext uri="{BB962C8B-B14F-4D97-AF65-F5344CB8AC3E}">
        <p14:creationId xmlns:p14="http://schemas.microsoft.com/office/powerpoint/2010/main" val="364456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A14B02C6-62FB-42AB-A2B9-472F439ACD07}" type="slidenum">
              <a:rPr lang="en-US" smtClean="0"/>
              <a:pPr/>
              <a:t>27</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en-US" b="1" dirty="0"/>
              <a:t>Bear Creek was season long grazed for 100+ years.  In the 1950’s the willows were sprayed to reduce water use and in 1964 there was a 100+ year event (rain on snow 12-24-64) and the stream </a:t>
            </a:r>
            <a:r>
              <a:rPr lang="en-US" b="1" dirty="0" err="1"/>
              <a:t>downcut</a:t>
            </a:r>
            <a:r>
              <a:rPr lang="en-US" b="1" dirty="0"/>
              <a:t> and in this photo has widened out.  The current livestock use is 25 cows/calves for three months (June, July, Aug) or 75 AUM’s.  The vegetation is mostly upland species with some Baltic rush (dark green in center of picture).  Uplands are dominated by basin big sagebrush and western juniper.  Reference points are the plump juniper on the right and the snag on the left.  The juniper in the foreground will be cut before the next photo was taken.  The following is 27 years of change on this stream.  The management was changed initially  to two years of rest, followed by late winter (mid Feb) to early spring (mid April) grazing.</a:t>
            </a:r>
          </a:p>
        </p:txBody>
      </p:sp>
    </p:spTree>
    <p:extLst>
      <p:ext uri="{BB962C8B-B14F-4D97-AF65-F5344CB8AC3E}">
        <p14:creationId xmlns:p14="http://schemas.microsoft.com/office/powerpoint/2010/main" val="1364210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8C1FB65F-F3F0-4E6F-8212-64643CE2A609}" type="slidenum">
              <a:rPr lang="en-US" smtClean="0"/>
              <a:pPr/>
              <a:t>28</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r>
              <a:rPr lang="en-US" b="1"/>
              <a:t>A flood plain is developing on both sides of the stream and vegetation has changed to a more mesic (water loving) mix of plants that includes Nebraska sedge, Small-fruit bulrush, beaked sedge, spike rush, brook grass, three square bulrush, and some reed canarygrass.</a:t>
            </a:r>
          </a:p>
        </p:txBody>
      </p:sp>
    </p:spTree>
    <p:extLst>
      <p:ext uri="{BB962C8B-B14F-4D97-AF65-F5344CB8AC3E}">
        <p14:creationId xmlns:p14="http://schemas.microsoft.com/office/powerpoint/2010/main" val="2774247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15C337B5-D0F5-4931-8FDB-8D091D35B7E9}" type="slidenum">
              <a:rPr lang="en-US" smtClean="0"/>
              <a:pPr/>
              <a:t>29</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903440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2A7A8D81-5EC9-408F-B956-2D271593FA65}" type="slidenum">
              <a:rPr lang="en-US" smtClean="0"/>
              <a:pPr/>
              <a:t>30</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8371004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E7F66FD6-83BE-436E-A491-68F6A9F1AB5C}" type="slidenum">
              <a:rPr lang="en-US" smtClean="0"/>
              <a:pPr/>
              <a:t>33</a:t>
            </a:fld>
            <a:endParaRPr 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792196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094286B6-85D2-4684-95FF-AC8EE430637E}" type="slidenum">
              <a:rPr lang="en-US" smtClean="0"/>
              <a:pPr/>
              <a:t>35</a:t>
            </a:fld>
            <a:endParaRPr 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5835692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0A42970B-5CE9-4FFD-8F19-9EC1C3C4F82D}" type="slidenum">
              <a:rPr lang="en-US" smtClean="0"/>
              <a:pPr/>
              <a:t>36</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308566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9F352469-D50E-4CA4-A03A-3A6E4E4D0AD2}" type="slidenum">
              <a:rPr lang="en-US" smtClean="0"/>
              <a:pPr/>
              <a:t>37</a:t>
            </a:fld>
            <a:endParaRPr 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1763970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AC9F934F-493D-47D1-B2A7-381DFBDFB902}" type="slidenum">
              <a:rPr lang="en-US" smtClean="0"/>
              <a:pPr/>
              <a:t>38</a:t>
            </a:fld>
            <a:endParaRPr 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0064843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02FEF0A7-34C8-4706-A605-CE6A6459F48F}" type="slidenum">
              <a:rPr lang="en-US" smtClean="0"/>
              <a:pPr/>
              <a:t>40</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991690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B797A8B0-04A2-4A29-804A-D2E4797422A3}" type="slidenum">
              <a:rPr lang="en-US" smtClean="0"/>
              <a:pPr/>
              <a:t>41</a:t>
            </a:fld>
            <a:endParaRPr 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6816817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89DF162E-FF0F-4292-8545-83E189BA591E}" type="slidenum">
              <a:rPr lang="en-US" smtClean="0"/>
              <a:pPr/>
              <a:t>42</a:t>
            </a:fld>
            <a:endParaRPr 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2181804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5BFD3BFE-CF33-4C28-984C-D107053E405D}" type="slidenum">
              <a:rPr lang="en-US" smtClean="0"/>
              <a:pPr/>
              <a:t>44</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719477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5BFD3BFE-CF33-4C28-984C-D107053E405D}" type="slidenum">
              <a:rPr lang="en-US" smtClean="0"/>
              <a:pPr/>
              <a:t>45</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0255369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E376E1A-FB0A-4195-AE23-37E72FD6D74D}" type="slidenum">
              <a:rPr lang="en-US" smtClean="0"/>
              <a:pPr/>
              <a:t>46</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843703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F8F21D1-0947-4BE8-85F5-2F805091A442}" type="datetimeFigureOut">
              <a:rPr lang="en-US" smtClean="0"/>
              <a:pPr>
                <a:defRPr/>
              </a:pPr>
              <a:t>3/30/2019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11D056B-1037-4F1A-AB51-BDC90BE10CE3}"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344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3/30/2019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3410939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1975C9E5-E60D-41E1-B5FF-F57794DBE07E}" type="datetimeFigureOut">
              <a:rPr lang="en-US" smtClean="0"/>
              <a:pPr>
                <a:defRPr/>
              </a:pPr>
              <a:t>3/30/2019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F30180-3420-4B51-A8EC-A49E95337666}"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280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6076E7BA-9C1F-4E3F-9FEA-A47A53D9E926}" type="datetimeFigureOut">
              <a:rPr lang="en-US" smtClean="0"/>
              <a:pPr>
                <a:defRPr/>
              </a:pPr>
              <a:t>3/30/2019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0BCAE9B-49DE-46AC-985E-866C27A52231}" type="slidenum">
              <a:rPr lang="en-US" smtClean="0"/>
              <a:pPr>
                <a:defRPr/>
              </a:pPr>
              <a:t>‹#›</a:t>
            </a:fld>
            <a:endParaRPr lang="en-US"/>
          </a:p>
        </p:txBody>
      </p:sp>
    </p:spTree>
    <p:extLst>
      <p:ext uri="{BB962C8B-B14F-4D97-AF65-F5344CB8AC3E}">
        <p14:creationId xmlns:p14="http://schemas.microsoft.com/office/powerpoint/2010/main" val="3419583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471E58E-6FE6-4C67-8E33-F71B473A40B1}" type="datetimeFigureOut">
              <a:rPr lang="en-US" smtClean="0"/>
              <a:pPr>
                <a:defRPr/>
              </a:pPr>
              <a:t>3/30/2019</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6646146-5CCF-49CC-9F48-89937A95EB0F}" type="slidenum">
              <a:rPr lang="en-US" smtClean="0"/>
              <a:pPr>
                <a:defRPr/>
              </a:pPr>
              <a:t>‹#›</a:t>
            </a:fld>
            <a:endParaRPr lang="en-US"/>
          </a:p>
        </p:txBody>
      </p:sp>
    </p:spTree>
    <p:extLst>
      <p:ext uri="{BB962C8B-B14F-4D97-AF65-F5344CB8AC3E}">
        <p14:creationId xmlns:p14="http://schemas.microsoft.com/office/powerpoint/2010/main" val="293347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DDAE140C-8AD8-4029-BAC0-A60C056E3CE3}" type="datetimeFigureOut">
              <a:rPr lang="en-US" smtClean="0"/>
              <a:pPr>
                <a:defRPr/>
              </a:pPr>
              <a:t>3/30/2019</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C2F353-A6ED-42BD-AC29-AF83FCB83E27}" type="slidenum">
              <a:rPr lang="en-US" smtClean="0"/>
              <a:pPr>
                <a:defRPr/>
              </a:pPr>
              <a:t>‹#›</a:t>
            </a:fld>
            <a:endParaRPr lang="en-US"/>
          </a:p>
        </p:txBody>
      </p:sp>
    </p:spTree>
    <p:extLst>
      <p:ext uri="{BB962C8B-B14F-4D97-AF65-F5344CB8AC3E}">
        <p14:creationId xmlns:p14="http://schemas.microsoft.com/office/powerpoint/2010/main" val="134007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CC319ABF-4271-44DF-B9B1-4D89D533FC1E}" type="datetimeFigureOut">
              <a:rPr lang="en-US" smtClean="0"/>
              <a:pPr>
                <a:defRPr/>
              </a:pPr>
              <a:t>3/30/2019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5D3BB422-FF28-407B-B628-51EC3C9F8F3C}" type="slidenum">
              <a:rPr lang="en-US" smtClean="0"/>
              <a:pPr>
                <a:defRPr/>
              </a:pPr>
              <a:t>‹#›</a:t>
            </a:fld>
            <a:endParaRPr lang="en-US"/>
          </a:p>
        </p:txBody>
      </p:sp>
    </p:spTree>
    <p:extLst>
      <p:ext uri="{BB962C8B-B14F-4D97-AF65-F5344CB8AC3E}">
        <p14:creationId xmlns:p14="http://schemas.microsoft.com/office/powerpoint/2010/main" val="3378154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CF39EE25-22CA-49B5-BC45-F23CAA1623BC}" type="datetimeFigureOut">
              <a:rPr lang="en-US" smtClean="0"/>
              <a:pPr>
                <a:defRPr/>
              </a:pPr>
              <a:t>3/30/2019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754893B4-8B02-412F-A482-54FA5BC956E4}" type="slidenum">
              <a:rPr lang="en-US" smtClean="0"/>
              <a:pPr>
                <a:defRPr/>
              </a:pPr>
              <a:t>‹#›</a:t>
            </a:fld>
            <a:endParaRPr lang="en-US"/>
          </a:p>
        </p:txBody>
      </p:sp>
    </p:spTree>
    <p:extLst>
      <p:ext uri="{BB962C8B-B14F-4D97-AF65-F5344CB8AC3E}">
        <p14:creationId xmlns:p14="http://schemas.microsoft.com/office/powerpoint/2010/main" val="2796657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B09DDD6-8873-436A-A8F4-33BFA3EBE9E7}" type="datetimeFigureOut">
              <a:rPr lang="en-US" smtClean="0"/>
              <a:pPr>
                <a:defRPr/>
              </a:pPr>
              <a:t>3/30/2019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9C34622-9A57-4717-9358-41DC38CD90EC}" type="slidenum">
              <a:rPr lang="en-US" smtClean="0"/>
              <a:pPr>
                <a:defRPr/>
              </a:pPr>
              <a:t>‹#›</a:t>
            </a:fld>
            <a:endParaRPr lang="en-US"/>
          </a:p>
        </p:txBody>
      </p:sp>
    </p:spTree>
    <p:extLst>
      <p:ext uri="{BB962C8B-B14F-4D97-AF65-F5344CB8AC3E}">
        <p14:creationId xmlns:p14="http://schemas.microsoft.com/office/powerpoint/2010/main" val="355310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022E8CE-31A0-429C-8897-79B158AB0FAA}" type="datetimeFigureOut">
              <a:rPr lang="en-US" smtClean="0"/>
              <a:pPr>
                <a:defRPr/>
              </a:pPr>
              <a:t>3/30/2019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D02BDA2-34C3-4AB2-A0BE-EEA6B180C96E}" type="slidenum">
              <a:rPr lang="en-US" smtClean="0"/>
              <a:pPr>
                <a:defRPr/>
              </a:pPr>
              <a:t>‹#›</a:t>
            </a:fld>
            <a:endParaRPr lang="en-US"/>
          </a:p>
        </p:txBody>
      </p:sp>
    </p:spTree>
    <p:extLst>
      <p:ext uri="{BB962C8B-B14F-4D97-AF65-F5344CB8AC3E}">
        <p14:creationId xmlns:p14="http://schemas.microsoft.com/office/powerpoint/2010/main" val="771474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AEB370F-7A17-49E2-B236-722C99DEBD79}" type="datetimeFigureOut">
              <a:rPr lang="en-US" smtClean="0"/>
              <a:pPr>
                <a:defRPr/>
              </a:pPr>
              <a:t>3/30/2019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6D87D7-FDDA-4202-B2A0-4E71212A3CDA}" type="slidenum">
              <a:rPr lang="en-US" smtClean="0"/>
              <a:pPr>
                <a:defRPr/>
              </a:pPr>
              <a:t>‹#›</a:t>
            </a:fld>
            <a:endParaRPr lang="en-US"/>
          </a:p>
        </p:txBody>
      </p:sp>
    </p:spTree>
    <p:extLst>
      <p:ext uri="{BB962C8B-B14F-4D97-AF65-F5344CB8AC3E}">
        <p14:creationId xmlns:p14="http://schemas.microsoft.com/office/powerpoint/2010/main" val="1620805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3/30/2019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437377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5021159C-C208-46BD-8791-F273A13995FA}" type="datetimeFigureOut">
              <a:rPr lang="en-US" smtClean="0"/>
              <a:pPr>
                <a:defRPr/>
              </a:pPr>
              <a:t>3/30/2019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4B6D0343-DD33-41EE-B82B-942E48030E74}" type="slidenum">
              <a:rPr lang="en-US" smtClean="0"/>
              <a:pPr>
                <a:defRPr/>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20053"/>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3969"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hyperlink" Target="http://www.cowsandfish.org/"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96735" y="2286001"/>
            <a:ext cx="11720945" cy="2039112"/>
          </a:xfrm>
        </p:spPr>
        <p:txBody>
          <a:bodyPr>
            <a:noAutofit/>
          </a:bodyPr>
          <a:lstStyle/>
          <a:p>
            <a:r>
              <a:rPr lang="en-US" sz="6600" b="1" dirty="0">
                <a:solidFill>
                  <a:schemeClr val="tx2"/>
                </a:solidFill>
                <a:cs typeface="Calibri Light"/>
              </a:rPr>
              <a:t>Grazing Management in Riparian Systems</a:t>
            </a:r>
            <a:r>
              <a:rPr lang="en-US" sz="7200" b="1" dirty="0">
                <a:solidFill>
                  <a:schemeClr val="tx2"/>
                </a:solidFill>
                <a:cs typeface="Calibri Light"/>
              </a:rPr>
              <a:t> </a:t>
            </a:r>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206046" y="4946080"/>
            <a:ext cx="5943600" cy="1371600"/>
          </a:xfrm>
          <a:prstGeom prst="rect">
            <a:avLst/>
          </a:prstGeom>
        </p:spPr>
      </p:pic>
      <p:pic>
        <p:nvPicPr>
          <p:cNvPr id="2" name="Picture 1">
            <a:extLst>
              <a:ext uri="{FF2B5EF4-FFF2-40B4-BE49-F238E27FC236}">
                <a16:creationId xmlns:a16="http://schemas.microsoft.com/office/drawing/2014/main" id="{30E47B86-662F-4B00-8492-4C85CEF284DC}"/>
              </a:ext>
            </a:extLst>
          </p:cNvPr>
          <p:cNvPicPr>
            <a:picLocks noChangeAspect="1"/>
          </p:cNvPicPr>
          <p:nvPr/>
        </p:nvPicPr>
        <p:blipFill>
          <a:blip r:embed="rId4"/>
          <a:stretch>
            <a:fillRect/>
          </a:stretch>
        </p:blipFill>
        <p:spPr>
          <a:xfrm>
            <a:off x="1319243" y="131618"/>
            <a:ext cx="3132536" cy="2286000"/>
          </a:xfrm>
          <a:prstGeom prst="rect">
            <a:avLst/>
          </a:prstGeom>
        </p:spPr>
      </p:pic>
      <p:sp>
        <p:nvSpPr>
          <p:cNvPr id="3" name="TextBox 2">
            <a:extLst>
              <a:ext uri="{FF2B5EF4-FFF2-40B4-BE49-F238E27FC236}">
                <a16:creationId xmlns:a16="http://schemas.microsoft.com/office/drawing/2014/main" id="{0C54112D-BC3B-45F8-8070-F1D21D5673F1}"/>
              </a:ext>
            </a:extLst>
          </p:cNvPr>
          <p:cNvSpPr txBox="1"/>
          <p:nvPr/>
        </p:nvSpPr>
        <p:spPr>
          <a:xfrm>
            <a:off x="2809411" y="2129291"/>
            <a:ext cx="1656223" cy="230832"/>
          </a:xfrm>
          <a:prstGeom prst="rect">
            <a:avLst/>
          </a:prstGeom>
          <a:noFill/>
        </p:spPr>
        <p:txBody>
          <a:bodyPr wrap="none" rtlCol="0">
            <a:spAutoFit/>
          </a:bodyPr>
          <a:lstStyle/>
          <a:p>
            <a:r>
              <a:rPr lang="en-US" sz="900" dirty="0">
                <a:solidFill>
                  <a:schemeClr val="bg1"/>
                </a:solidFill>
              </a:rPr>
              <a:t>Feather River Land Trust (</a:t>
            </a:r>
            <a:r>
              <a:rPr lang="en-US" sz="900" dirty="0" err="1">
                <a:solidFill>
                  <a:schemeClr val="bg1"/>
                </a:solidFill>
              </a:rPr>
              <a:t>flickr</a:t>
            </a:r>
            <a:r>
              <a:rPr lang="en-US" sz="900" dirty="0">
                <a:solidFill>
                  <a:schemeClr val="bg1"/>
                </a:solidFill>
              </a:rPr>
              <a:t>)</a:t>
            </a:r>
          </a:p>
        </p:txBody>
      </p:sp>
      <p:pic>
        <p:nvPicPr>
          <p:cNvPr id="4" name="Picture 3">
            <a:extLst>
              <a:ext uri="{FF2B5EF4-FFF2-40B4-BE49-F238E27FC236}">
                <a16:creationId xmlns:a16="http://schemas.microsoft.com/office/drawing/2014/main" id="{CC78616A-23AF-47FE-A3E0-E771AC70EE56}"/>
              </a:ext>
            </a:extLst>
          </p:cNvPr>
          <p:cNvPicPr>
            <a:picLocks noChangeAspect="1"/>
          </p:cNvPicPr>
          <p:nvPr/>
        </p:nvPicPr>
        <p:blipFill>
          <a:blip r:embed="rId5"/>
          <a:stretch>
            <a:fillRect/>
          </a:stretch>
        </p:blipFill>
        <p:spPr>
          <a:xfrm>
            <a:off x="4686300" y="152400"/>
            <a:ext cx="3505200" cy="2286000"/>
          </a:xfrm>
          <a:prstGeom prst="rect">
            <a:avLst/>
          </a:prstGeom>
        </p:spPr>
      </p:pic>
      <p:sp>
        <p:nvSpPr>
          <p:cNvPr id="5" name="TextBox 4">
            <a:extLst>
              <a:ext uri="{FF2B5EF4-FFF2-40B4-BE49-F238E27FC236}">
                <a16:creationId xmlns:a16="http://schemas.microsoft.com/office/drawing/2014/main" id="{C5C15C52-DB4A-4A8C-974C-7F54D0065BF2}"/>
              </a:ext>
            </a:extLst>
          </p:cNvPr>
          <p:cNvSpPr txBox="1"/>
          <p:nvPr/>
        </p:nvSpPr>
        <p:spPr>
          <a:xfrm>
            <a:off x="6865489" y="2168493"/>
            <a:ext cx="1143262" cy="230832"/>
          </a:xfrm>
          <a:prstGeom prst="rect">
            <a:avLst/>
          </a:prstGeom>
          <a:noFill/>
        </p:spPr>
        <p:txBody>
          <a:bodyPr wrap="none" rtlCol="0">
            <a:spAutoFit/>
          </a:bodyPr>
          <a:lstStyle/>
          <a:p>
            <a:r>
              <a:rPr lang="en-US" sz="900" dirty="0">
                <a:solidFill>
                  <a:schemeClr val="bg1"/>
                </a:solidFill>
              </a:rPr>
              <a:t>D. </a:t>
            </a:r>
            <a:r>
              <a:rPr lang="en-US" sz="900" dirty="0" err="1">
                <a:solidFill>
                  <a:schemeClr val="bg1"/>
                </a:solidFill>
              </a:rPr>
              <a:t>Vanderhoff</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pic>
        <p:nvPicPr>
          <p:cNvPr id="6" name="Picture 5">
            <a:extLst>
              <a:ext uri="{FF2B5EF4-FFF2-40B4-BE49-F238E27FC236}">
                <a16:creationId xmlns:a16="http://schemas.microsoft.com/office/drawing/2014/main" id="{7E608F68-59F4-41E8-BC5A-EA1F84985FC4}"/>
              </a:ext>
            </a:extLst>
          </p:cNvPr>
          <p:cNvPicPr>
            <a:picLocks noChangeAspect="1"/>
          </p:cNvPicPr>
          <p:nvPr/>
        </p:nvPicPr>
        <p:blipFill>
          <a:blip r:embed="rId6"/>
          <a:stretch>
            <a:fillRect/>
          </a:stretch>
        </p:blipFill>
        <p:spPr>
          <a:xfrm>
            <a:off x="8412166" y="152400"/>
            <a:ext cx="2179634" cy="2286000"/>
          </a:xfrm>
          <a:prstGeom prst="rect">
            <a:avLst/>
          </a:prstGeom>
        </p:spPr>
      </p:pic>
      <p:sp>
        <p:nvSpPr>
          <p:cNvPr id="7" name="TextBox 6">
            <a:extLst>
              <a:ext uri="{FF2B5EF4-FFF2-40B4-BE49-F238E27FC236}">
                <a16:creationId xmlns:a16="http://schemas.microsoft.com/office/drawing/2014/main" id="{1A206A80-A572-4B2C-A211-B0D2C71CA924}"/>
              </a:ext>
            </a:extLst>
          </p:cNvPr>
          <p:cNvSpPr txBox="1"/>
          <p:nvPr/>
        </p:nvSpPr>
        <p:spPr>
          <a:xfrm>
            <a:off x="9780818" y="2207568"/>
            <a:ext cx="838691" cy="230832"/>
          </a:xfrm>
          <a:prstGeom prst="rect">
            <a:avLst/>
          </a:prstGeom>
          <a:noFill/>
        </p:spPr>
        <p:txBody>
          <a:bodyPr wrap="none" rtlCol="0">
            <a:spAutoFit/>
          </a:bodyPr>
          <a:lstStyle/>
          <a:p>
            <a:r>
              <a:rPr lang="en-US" sz="900" dirty="0" err="1">
                <a:solidFill>
                  <a:schemeClr val="bg1"/>
                </a:solidFill>
              </a:rPr>
              <a:t>M.Lytle</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2502124459"/>
      </p:ext>
    </p:extLst>
  </p:cSld>
  <p:clrMapOvr>
    <a:masterClrMapping/>
  </p:clrMapOvr>
  <p:transition/>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816048"/>
            <a:ext cx="7772400" cy="838200"/>
          </a:xfrm>
        </p:spPr>
        <p:txBody>
          <a:bodyPr/>
          <a:lstStyle/>
          <a:p>
            <a:r>
              <a:rPr lang="en-US" dirty="0">
                <a:solidFill>
                  <a:schemeClr val="tx2"/>
                </a:solidFill>
              </a:rPr>
              <a:t>Riparian Area</a:t>
            </a:r>
          </a:p>
        </p:txBody>
      </p:sp>
      <p:sp>
        <p:nvSpPr>
          <p:cNvPr id="3" name="Content Placeholder 2"/>
          <p:cNvSpPr>
            <a:spLocks noGrp="1"/>
          </p:cNvSpPr>
          <p:nvPr>
            <p:ph idx="1"/>
          </p:nvPr>
        </p:nvSpPr>
        <p:spPr>
          <a:xfrm>
            <a:off x="1828800" y="2036118"/>
            <a:ext cx="5715000" cy="3886200"/>
          </a:xfrm>
        </p:spPr>
        <p:txBody>
          <a:bodyPr>
            <a:normAutofit fontScale="92500" lnSpcReduction="10000"/>
          </a:bodyPr>
          <a:lstStyle/>
          <a:p>
            <a:pPr eaLnBrk="1" hangingPunct="1">
              <a:lnSpc>
                <a:spcPct val="90000"/>
              </a:lnSpc>
              <a:buClr>
                <a:schemeClr val="tx2"/>
              </a:buClr>
              <a:buFont typeface="Wingdings" panose="05000000000000000000" pitchFamily="2" charset="2"/>
              <a:buChar char="§"/>
            </a:pPr>
            <a:r>
              <a:rPr lang="en-US" sz="2800" dirty="0"/>
              <a:t>Transition between the aquatic (saturated) and upland areas</a:t>
            </a:r>
          </a:p>
          <a:p>
            <a:pPr>
              <a:buClr>
                <a:schemeClr val="tx2"/>
              </a:buClr>
              <a:buFont typeface="Wingdings" panose="05000000000000000000" pitchFamily="2" charset="2"/>
              <a:buChar char="§"/>
            </a:pPr>
            <a:endParaRPr lang="en-US" sz="2800" dirty="0"/>
          </a:p>
          <a:p>
            <a:pPr eaLnBrk="1" hangingPunct="1">
              <a:lnSpc>
                <a:spcPct val="90000"/>
              </a:lnSpc>
              <a:buClr>
                <a:schemeClr val="tx2"/>
              </a:buClr>
              <a:buFont typeface="Wingdings" panose="05000000000000000000" pitchFamily="2" charset="2"/>
              <a:buChar char="§"/>
            </a:pPr>
            <a:r>
              <a:rPr lang="en-US" sz="2800" dirty="0"/>
              <a:t>Vegetation and physical (soil) characteristics reflect the influence of permanent surface or ground water</a:t>
            </a:r>
          </a:p>
          <a:p>
            <a:pPr>
              <a:buClr>
                <a:schemeClr val="tx2"/>
              </a:buClr>
              <a:buFont typeface="Wingdings" panose="05000000000000000000" pitchFamily="2" charset="2"/>
              <a:buChar char="§"/>
            </a:pPr>
            <a:endParaRPr lang="en-US" sz="2800" dirty="0"/>
          </a:p>
          <a:p>
            <a:pPr eaLnBrk="1" hangingPunct="1">
              <a:lnSpc>
                <a:spcPct val="90000"/>
              </a:lnSpc>
              <a:buClr>
                <a:schemeClr val="tx2"/>
              </a:buClr>
              <a:buFont typeface="Wingdings" panose="05000000000000000000" pitchFamily="2" charset="2"/>
              <a:buChar char="§"/>
            </a:pPr>
            <a:r>
              <a:rPr lang="en-US" sz="2800" dirty="0"/>
              <a:t>Land along streams, ponds, marshes, springs, and seeps</a:t>
            </a:r>
            <a:endParaRPr lang="en-US" sz="2400" dirty="0"/>
          </a:p>
        </p:txBody>
      </p:sp>
      <p:pic>
        <p:nvPicPr>
          <p:cNvPr id="2050"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44791" y="1752599"/>
            <a:ext cx="3200400" cy="2590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121277" y="4112569"/>
            <a:ext cx="1600200" cy="230832"/>
          </a:xfrm>
          <a:prstGeom prst="rect">
            <a:avLst/>
          </a:prstGeom>
          <a:noFill/>
        </p:spPr>
        <p:txBody>
          <a:bodyPr wrap="square" rtlCol="0">
            <a:spAutoFit/>
          </a:bodyPr>
          <a:lstStyle/>
          <a:p>
            <a:pPr algn="r"/>
            <a:r>
              <a:rPr lang="en-US" sz="900" dirty="0">
                <a:solidFill>
                  <a:schemeClr val="bg1"/>
                </a:solidFill>
              </a:rPr>
              <a:t>sccwrp.org</a:t>
            </a:r>
          </a:p>
        </p:txBody>
      </p:sp>
      <p:pic>
        <p:nvPicPr>
          <p:cNvPr id="6" name="Picture 5">
            <a:extLst>
              <a:ext uri="{FF2B5EF4-FFF2-40B4-BE49-F238E27FC236}">
                <a16:creationId xmlns:a16="http://schemas.microsoft.com/office/drawing/2014/main" id="{81F4E68F-1BE4-4DCD-B427-7B574874A1D6}"/>
              </a:ext>
            </a:extLst>
          </p:cNvPr>
          <p:cNvPicPr>
            <a:picLocks noChangeAspect="1"/>
          </p:cNvPicPr>
          <p:nvPr/>
        </p:nvPicPr>
        <p:blipFill>
          <a:blip r:embed="rId3"/>
          <a:stretch>
            <a:fillRect/>
          </a:stretch>
        </p:blipFill>
        <p:spPr>
          <a:xfrm>
            <a:off x="8544791" y="4495800"/>
            <a:ext cx="3266209" cy="1657350"/>
          </a:xfrm>
          <a:prstGeom prst="rect">
            <a:avLst/>
          </a:prstGeom>
        </p:spPr>
      </p:pic>
      <p:sp>
        <p:nvSpPr>
          <p:cNvPr id="7" name="TextBox 6">
            <a:extLst>
              <a:ext uri="{FF2B5EF4-FFF2-40B4-BE49-F238E27FC236}">
                <a16:creationId xmlns:a16="http://schemas.microsoft.com/office/drawing/2014/main" id="{0E5E2025-AE2D-46BF-B9B4-69588225D81B}"/>
              </a:ext>
            </a:extLst>
          </p:cNvPr>
          <p:cNvSpPr txBox="1"/>
          <p:nvPr/>
        </p:nvSpPr>
        <p:spPr>
          <a:xfrm>
            <a:off x="10706100" y="5922318"/>
            <a:ext cx="1047082" cy="230832"/>
          </a:xfrm>
          <a:prstGeom prst="rect">
            <a:avLst/>
          </a:prstGeom>
          <a:noFill/>
        </p:spPr>
        <p:txBody>
          <a:bodyPr wrap="none" rtlCol="0">
            <a:spAutoFit/>
          </a:bodyPr>
          <a:lstStyle/>
          <a:p>
            <a:pPr algn="r"/>
            <a:r>
              <a:rPr lang="en-US" sz="900" dirty="0" err="1">
                <a:solidFill>
                  <a:schemeClr val="bg1"/>
                </a:solidFill>
              </a:rPr>
              <a:t>M.Bradbury</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402475175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solidFill>
              </a:rPr>
              <a:t>Types of Wetlands</a:t>
            </a:r>
          </a:p>
        </p:txBody>
      </p:sp>
      <p:sp>
        <p:nvSpPr>
          <p:cNvPr id="3" name="Content Placeholder 2"/>
          <p:cNvSpPr>
            <a:spLocks noGrp="1"/>
          </p:cNvSpPr>
          <p:nvPr>
            <p:ph idx="1"/>
          </p:nvPr>
        </p:nvSpPr>
        <p:spPr>
          <a:xfrm>
            <a:off x="1362652" y="1834419"/>
            <a:ext cx="5951220" cy="4171950"/>
          </a:xfrm>
        </p:spPr>
        <p:txBody>
          <a:bodyPr>
            <a:noAutofit/>
          </a:bodyPr>
          <a:lstStyle/>
          <a:p>
            <a:pPr eaLnBrk="1" hangingPunct="1"/>
            <a:r>
              <a:rPr lang="en-US" sz="3200" dirty="0"/>
              <a:t>Lotic</a:t>
            </a:r>
          </a:p>
          <a:p>
            <a:pPr lvl="1" eaLnBrk="1" hangingPunct="1"/>
            <a:r>
              <a:rPr lang="en-US" sz="2800" dirty="0"/>
              <a:t>Flowing water systems (streams)</a:t>
            </a:r>
          </a:p>
          <a:p>
            <a:pPr lvl="2" eaLnBrk="1" hangingPunct="1"/>
            <a:r>
              <a:rPr lang="en-US" sz="2400" dirty="0"/>
              <a:t>Defined channel</a:t>
            </a:r>
          </a:p>
          <a:p>
            <a:pPr lvl="2" eaLnBrk="1" hangingPunct="1"/>
            <a:r>
              <a:rPr lang="en-US" sz="2400" dirty="0"/>
              <a:t>Gradient </a:t>
            </a:r>
          </a:p>
          <a:p>
            <a:pPr eaLnBrk="1" hangingPunct="1"/>
            <a:r>
              <a:rPr lang="en-US" sz="3200" dirty="0"/>
              <a:t>Lentic</a:t>
            </a:r>
          </a:p>
          <a:p>
            <a:pPr lvl="1" eaLnBrk="1" hangingPunct="1"/>
            <a:r>
              <a:rPr lang="en-US" sz="2800" dirty="0"/>
              <a:t>Standing surface water</a:t>
            </a:r>
          </a:p>
          <a:p>
            <a:pPr lvl="2" eaLnBrk="1" hangingPunct="1"/>
            <a:r>
              <a:rPr lang="en-US" sz="2400" dirty="0"/>
              <a:t>Lakes, reservoirs, ponds, marshes</a:t>
            </a:r>
          </a:p>
          <a:p>
            <a:pPr lvl="1" eaLnBrk="1" hangingPunct="1"/>
            <a:r>
              <a:rPr lang="en-US" sz="2800" dirty="0"/>
              <a:t>Ground Water</a:t>
            </a:r>
          </a:p>
          <a:p>
            <a:pPr lvl="2" eaLnBrk="1" hangingPunct="1"/>
            <a:r>
              <a:rPr lang="en-US" sz="2400" dirty="0"/>
              <a:t>Seeps and springs</a:t>
            </a:r>
          </a:p>
          <a:p>
            <a:pPr lvl="2" eaLnBrk="1" hangingPunct="1"/>
            <a:r>
              <a:rPr lang="en-US" sz="2400" dirty="0"/>
              <a:t>Bogs and wet meadows</a:t>
            </a:r>
          </a:p>
          <a:p>
            <a:endParaRPr lang="en-US" sz="2800" dirty="0"/>
          </a:p>
        </p:txBody>
      </p:sp>
      <p:pic>
        <p:nvPicPr>
          <p:cNvPr id="3074"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46429" y="1692486"/>
            <a:ext cx="305192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096030" y="3769782"/>
            <a:ext cx="1750636" cy="230832"/>
          </a:xfrm>
          <a:prstGeom prst="rect">
            <a:avLst/>
          </a:prstGeom>
          <a:noFill/>
        </p:spPr>
        <p:txBody>
          <a:bodyPr wrap="square" rtlCol="0">
            <a:spAutoFit/>
          </a:bodyPr>
          <a:lstStyle/>
          <a:p>
            <a:r>
              <a:rPr lang="en-US" sz="900" dirty="0">
                <a:solidFill>
                  <a:schemeClr val="bg1"/>
                </a:solidFill>
              </a:rPr>
              <a:t>mtwatercourse.org</a:t>
            </a:r>
          </a:p>
        </p:txBody>
      </p:sp>
      <p:pic>
        <p:nvPicPr>
          <p:cNvPr id="3076" name="Picture 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356820" y="4053801"/>
            <a:ext cx="305192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9714057" y="6086955"/>
            <a:ext cx="1143000" cy="230832"/>
          </a:xfrm>
          <a:prstGeom prst="rect">
            <a:avLst/>
          </a:prstGeom>
          <a:noFill/>
        </p:spPr>
        <p:txBody>
          <a:bodyPr wrap="square" rtlCol="0">
            <a:spAutoFit/>
          </a:bodyPr>
          <a:lstStyle/>
          <a:p>
            <a:r>
              <a:rPr lang="en-US" sz="900" dirty="0">
                <a:solidFill>
                  <a:schemeClr val="bg1"/>
                </a:solidFill>
              </a:rPr>
              <a:t>learnnc.org</a:t>
            </a:r>
          </a:p>
        </p:txBody>
      </p:sp>
    </p:spTree>
    <p:custDataLst>
      <p:tags r:id="rId1"/>
    </p:custDataLst>
    <p:extLst>
      <p:ext uri="{BB962C8B-B14F-4D97-AF65-F5344CB8AC3E}">
        <p14:creationId xmlns:p14="http://schemas.microsoft.com/office/powerpoint/2010/main" val="35427916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Healthy?</a:t>
            </a:r>
          </a:p>
        </p:txBody>
      </p:sp>
      <p:pic>
        <p:nvPicPr>
          <p:cNvPr id="4098"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2798618" y="1920586"/>
            <a:ext cx="7086600" cy="417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553200" y="5833995"/>
            <a:ext cx="3200400" cy="230832"/>
          </a:xfrm>
          <a:prstGeom prst="rect">
            <a:avLst/>
          </a:prstGeom>
          <a:noFill/>
        </p:spPr>
        <p:txBody>
          <a:bodyPr wrap="square" rtlCol="0">
            <a:spAutoFit/>
          </a:bodyPr>
          <a:lstStyle/>
          <a:p>
            <a:pPr algn="r"/>
            <a:r>
              <a:rPr lang="en-US" sz="900" dirty="0">
                <a:solidFill>
                  <a:schemeClr val="bg1"/>
                </a:solidFill>
              </a:rPr>
              <a:t>Mammoth Creek, Utah – PFC Presentation 2011</a:t>
            </a:r>
          </a:p>
        </p:txBody>
      </p:sp>
    </p:spTree>
    <p:extLst>
      <p:ext uri="{BB962C8B-B14F-4D97-AF65-F5344CB8AC3E}">
        <p14:creationId xmlns:p14="http://schemas.microsoft.com/office/powerpoint/2010/main" val="355695746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a:solidFill>
                  <a:schemeClr val="tx2"/>
                </a:solidFill>
              </a:rPr>
              <a:t>Healthy Riparian Area	</a:t>
            </a:r>
          </a:p>
        </p:txBody>
      </p:sp>
      <p:sp>
        <p:nvSpPr>
          <p:cNvPr id="5123" name="Rectangle 3"/>
          <p:cNvSpPr>
            <a:spLocks noGrp="1" noChangeArrowheads="1"/>
          </p:cNvSpPr>
          <p:nvPr>
            <p:ph type="body" idx="1"/>
          </p:nvPr>
        </p:nvSpPr>
        <p:spPr>
          <a:xfrm>
            <a:off x="1097280" y="1845734"/>
            <a:ext cx="10058400" cy="4555066"/>
          </a:xfrm>
        </p:spPr>
        <p:txBody>
          <a:bodyPr>
            <a:normAutofit lnSpcReduction="10000"/>
          </a:bodyPr>
          <a:lstStyle/>
          <a:p>
            <a:pPr>
              <a:buClr>
                <a:schemeClr val="tx2"/>
              </a:buClr>
              <a:buFont typeface="Wingdings" panose="05000000000000000000" pitchFamily="2" charset="2"/>
              <a:buChar char="§"/>
            </a:pPr>
            <a:r>
              <a:rPr lang="en-US" sz="2800" dirty="0"/>
              <a:t> Vegetation and roots protect and stabilize banks</a:t>
            </a:r>
          </a:p>
          <a:p>
            <a:pPr>
              <a:buClr>
                <a:schemeClr val="tx2"/>
              </a:buClr>
              <a:buFont typeface="Wingdings" panose="05000000000000000000" pitchFamily="2" charset="2"/>
              <a:buChar char="§"/>
            </a:pPr>
            <a:r>
              <a:rPr lang="en-US" sz="2800" dirty="0"/>
              <a:t> Elevated saturated zone -- increased subsurface storage of water</a:t>
            </a:r>
          </a:p>
          <a:p>
            <a:pPr>
              <a:buClr>
                <a:schemeClr val="tx2"/>
              </a:buClr>
              <a:buFont typeface="Wingdings" panose="05000000000000000000" pitchFamily="2" charset="2"/>
              <a:buChar char="§"/>
            </a:pPr>
            <a:r>
              <a:rPr lang="en-US" sz="2800" dirty="0"/>
              <a:t> Increased summer streamflow</a:t>
            </a:r>
          </a:p>
          <a:p>
            <a:pPr>
              <a:buClr>
                <a:schemeClr val="tx2"/>
              </a:buClr>
              <a:buFont typeface="Wingdings" panose="05000000000000000000" pitchFamily="2" charset="2"/>
              <a:buChar char="§"/>
            </a:pPr>
            <a:r>
              <a:rPr lang="en-US" sz="2800" dirty="0"/>
              <a:t> Cooler water in summer, warmer </a:t>
            </a:r>
            <a:br>
              <a:rPr lang="en-US" sz="2800" dirty="0"/>
            </a:br>
            <a:r>
              <a:rPr lang="en-US" sz="2800" dirty="0"/>
              <a:t>&amp; less icy in winter</a:t>
            </a:r>
          </a:p>
          <a:p>
            <a:pPr>
              <a:buClr>
                <a:schemeClr val="tx2"/>
              </a:buClr>
              <a:buFont typeface="Wingdings" panose="05000000000000000000" pitchFamily="2" charset="2"/>
              <a:buChar char="§"/>
            </a:pPr>
            <a:r>
              <a:rPr lang="en-US" sz="2800" dirty="0"/>
              <a:t> Improved habitat for fish and other </a:t>
            </a:r>
            <a:br>
              <a:rPr lang="en-US" sz="2800" dirty="0"/>
            </a:br>
            <a:r>
              <a:rPr lang="en-US" sz="2800" dirty="0"/>
              <a:t>aquatic organisms</a:t>
            </a:r>
          </a:p>
          <a:p>
            <a:pPr>
              <a:buClr>
                <a:schemeClr val="tx2"/>
              </a:buClr>
              <a:buFont typeface="Wingdings" panose="05000000000000000000" pitchFamily="2" charset="2"/>
              <a:buChar char="§"/>
            </a:pPr>
            <a:r>
              <a:rPr lang="en-US" sz="2800" dirty="0"/>
              <a:t> High forage production and quality</a:t>
            </a:r>
          </a:p>
          <a:p>
            <a:pPr>
              <a:buClr>
                <a:schemeClr val="tx2"/>
              </a:buClr>
              <a:buFont typeface="Wingdings" panose="05000000000000000000" pitchFamily="2" charset="2"/>
              <a:buChar char="§"/>
            </a:pPr>
            <a:r>
              <a:rPr lang="en-US" sz="2800" dirty="0"/>
              <a:t> High diversity of wildlife habitat</a:t>
            </a:r>
          </a:p>
        </p:txBody>
      </p:sp>
      <p:pic>
        <p:nvPicPr>
          <p:cNvPr id="2" name="Picture 1">
            <a:extLst>
              <a:ext uri="{FF2B5EF4-FFF2-40B4-BE49-F238E27FC236}">
                <a16:creationId xmlns:a16="http://schemas.microsoft.com/office/drawing/2014/main" id="{EAA6D663-F573-480B-85BF-38CAFB36F748}"/>
              </a:ext>
            </a:extLst>
          </p:cNvPr>
          <p:cNvPicPr>
            <a:picLocks noChangeAspect="1"/>
          </p:cNvPicPr>
          <p:nvPr/>
        </p:nvPicPr>
        <p:blipFill>
          <a:blip r:embed="rId3"/>
          <a:stretch>
            <a:fillRect/>
          </a:stretch>
        </p:blipFill>
        <p:spPr>
          <a:xfrm>
            <a:off x="7848600" y="3048000"/>
            <a:ext cx="3886200" cy="3005668"/>
          </a:xfrm>
          <a:prstGeom prst="rect">
            <a:avLst/>
          </a:prstGeom>
        </p:spPr>
      </p:pic>
      <p:sp>
        <p:nvSpPr>
          <p:cNvPr id="3" name="TextBox 2">
            <a:extLst>
              <a:ext uri="{FF2B5EF4-FFF2-40B4-BE49-F238E27FC236}">
                <a16:creationId xmlns:a16="http://schemas.microsoft.com/office/drawing/2014/main" id="{5B22B06F-E3AD-49BA-8CA1-481CA25D256E}"/>
              </a:ext>
            </a:extLst>
          </p:cNvPr>
          <p:cNvSpPr txBox="1"/>
          <p:nvPr/>
        </p:nvSpPr>
        <p:spPr>
          <a:xfrm>
            <a:off x="10744200" y="5815474"/>
            <a:ext cx="838691" cy="230832"/>
          </a:xfrm>
          <a:prstGeom prst="rect">
            <a:avLst/>
          </a:prstGeom>
          <a:noFill/>
        </p:spPr>
        <p:txBody>
          <a:bodyPr wrap="none" rtlCol="0">
            <a:spAutoFit/>
          </a:bodyPr>
          <a:lstStyle/>
          <a:p>
            <a:r>
              <a:rPr lang="en-US" sz="900" dirty="0" err="1">
                <a:solidFill>
                  <a:schemeClr val="bg1"/>
                </a:solidFill>
              </a:rPr>
              <a:t>J.White</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33180670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Healthy or Not Healthy?</a:t>
            </a:r>
          </a:p>
        </p:txBody>
      </p:sp>
      <p:pic>
        <p:nvPicPr>
          <p:cNvPr id="5122"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419600" y="1882637"/>
            <a:ext cx="6248400" cy="417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391400" y="5794923"/>
            <a:ext cx="3200400" cy="230832"/>
          </a:xfrm>
          <a:prstGeom prst="rect">
            <a:avLst/>
          </a:prstGeom>
          <a:noFill/>
        </p:spPr>
        <p:txBody>
          <a:bodyPr wrap="square" rtlCol="0">
            <a:spAutoFit/>
          </a:bodyPr>
          <a:lstStyle/>
          <a:p>
            <a:pPr algn="r"/>
            <a:r>
              <a:rPr lang="en-US" sz="900" dirty="0">
                <a:solidFill>
                  <a:schemeClr val="bg1"/>
                </a:solidFill>
              </a:rPr>
              <a:t>N. Fork Humboldt River – PFC Presentation 2011</a:t>
            </a:r>
          </a:p>
        </p:txBody>
      </p:sp>
    </p:spTree>
    <p:extLst>
      <p:ext uri="{BB962C8B-B14F-4D97-AF65-F5344CB8AC3E}">
        <p14:creationId xmlns:p14="http://schemas.microsoft.com/office/powerpoint/2010/main" val="372939127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DB4C7F-FB91-4763-B57C-5333971BF0F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391400" y="1916318"/>
            <a:ext cx="4343400" cy="4103482"/>
          </a:xfrm>
          <a:prstGeom prst="rect">
            <a:avLst/>
          </a:prstGeom>
        </p:spPr>
      </p:pic>
      <p:sp>
        <p:nvSpPr>
          <p:cNvPr id="7170" name="Rectangle 1026"/>
          <p:cNvSpPr>
            <a:spLocks noGrp="1" noChangeArrowheads="1"/>
          </p:cNvSpPr>
          <p:nvPr>
            <p:ph type="title"/>
          </p:nvPr>
        </p:nvSpPr>
        <p:spPr>
          <a:xfrm>
            <a:off x="1097280" y="286603"/>
            <a:ext cx="10058400" cy="1450757"/>
          </a:xfrm>
        </p:spPr>
        <p:txBody>
          <a:bodyPr>
            <a:normAutofit/>
          </a:bodyPr>
          <a:lstStyle/>
          <a:p>
            <a:r>
              <a:rPr lang="en-US" dirty="0">
                <a:solidFill>
                  <a:schemeClr val="tx2"/>
                </a:solidFill>
              </a:rPr>
              <a:t>Degraded Riparian Area</a:t>
            </a:r>
          </a:p>
        </p:txBody>
      </p:sp>
      <p:sp>
        <p:nvSpPr>
          <p:cNvPr id="7171" name="Rectangle 1027"/>
          <p:cNvSpPr>
            <a:spLocks noGrp="1" noChangeArrowheads="1"/>
          </p:cNvSpPr>
          <p:nvPr>
            <p:ph type="body" idx="1"/>
          </p:nvPr>
        </p:nvSpPr>
        <p:spPr>
          <a:xfrm>
            <a:off x="1097279" y="1845734"/>
            <a:ext cx="6454987" cy="4023360"/>
          </a:xfrm>
        </p:spPr>
        <p:txBody>
          <a:bodyPr>
            <a:normAutofit fontScale="92500"/>
          </a:bodyPr>
          <a:lstStyle/>
          <a:p>
            <a:pPr>
              <a:spcBef>
                <a:spcPts val="1000"/>
              </a:spcBef>
              <a:buFont typeface="Wingdings" panose="05000000000000000000" pitchFamily="2" charset="2"/>
              <a:buChar char="§"/>
            </a:pPr>
            <a:r>
              <a:rPr lang="en-US" sz="2800" dirty="0"/>
              <a:t>Little vegetation to protect &amp; stabilize banks</a:t>
            </a:r>
          </a:p>
          <a:p>
            <a:pPr>
              <a:spcBef>
                <a:spcPts val="1000"/>
              </a:spcBef>
              <a:buFont typeface="Wingdings" panose="05000000000000000000" pitchFamily="2" charset="2"/>
              <a:buChar char="§"/>
            </a:pPr>
            <a:r>
              <a:rPr lang="en-US" sz="2800" dirty="0"/>
              <a:t>Lowered saturated zone</a:t>
            </a:r>
          </a:p>
          <a:p>
            <a:pPr>
              <a:spcBef>
                <a:spcPts val="1000"/>
              </a:spcBef>
              <a:buFont typeface="Wingdings" panose="05000000000000000000" pitchFamily="2" charset="2"/>
              <a:buChar char="§"/>
            </a:pPr>
            <a:r>
              <a:rPr lang="en-US" sz="2800" dirty="0"/>
              <a:t>Little or no summer stream flow</a:t>
            </a:r>
          </a:p>
          <a:p>
            <a:pPr>
              <a:spcBef>
                <a:spcPts val="1000"/>
              </a:spcBef>
              <a:buFont typeface="Wingdings" panose="05000000000000000000" pitchFamily="2" charset="2"/>
              <a:buChar char="§"/>
            </a:pPr>
            <a:r>
              <a:rPr lang="en-US" sz="2800" dirty="0"/>
              <a:t>Warm water in summer &amp; icy water in winter</a:t>
            </a:r>
          </a:p>
          <a:p>
            <a:pPr>
              <a:spcBef>
                <a:spcPts val="1000"/>
              </a:spcBef>
              <a:buFont typeface="Wingdings" panose="05000000000000000000" pitchFamily="2" charset="2"/>
              <a:buChar char="§"/>
            </a:pPr>
            <a:r>
              <a:rPr lang="en-US" sz="2800" dirty="0"/>
              <a:t>Poor habitat for fish and other aquatic organisms</a:t>
            </a:r>
          </a:p>
          <a:p>
            <a:pPr>
              <a:spcBef>
                <a:spcPts val="1000"/>
              </a:spcBef>
              <a:buFont typeface="Wingdings" panose="05000000000000000000" pitchFamily="2" charset="2"/>
              <a:buChar char="§"/>
            </a:pPr>
            <a:r>
              <a:rPr lang="en-US" sz="2800" dirty="0"/>
              <a:t>Low forage production &amp; quality</a:t>
            </a:r>
          </a:p>
          <a:p>
            <a:pPr>
              <a:spcBef>
                <a:spcPts val="1000"/>
              </a:spcBef>
              <a:buFont typeface="Wingdings" panose="05000000000000000000" pitchFamily="2" charset="2"/>
              <a:buChar char="§"/>
            </a:pPr>
            <a:r>
              <a:rPr lang="en-US" sz="2800" dirty="0"/>
              <a:t>Low diversity of wildlife habitat</a:t>
            </a:r>
          </a:p>
          <a:p>
            <a:endParaRPr lang="en-US" dirty="0"/>
          </a:p>
        </p:txBody>
      </p:sp>
      <p:sp>
        <p:nvSpPr>
          <p:cNvPr id="3" name="TextBox 2">
            <a:extLst>
              <a:ext uri="{FF2B5EF4-FFF2-40B4-BE49-F238E27FC236}">
                <a16:creationId xmlns:a16="http://schemas.microsoft.com/office/drawing/2014/main" id="{58CAE803-D9D0-4A96-BDEF-0158E10B1970}"/>
              </a:ext>
            </a:extLst>
          </p:cNvPr>
          <p:cNvSpPr txBox="1"/>
          <p:nvPr/>
        </p:nvSpPr>
        <p:spPr>
          <a:xfrm>
            <a:off x="9820065" y="5788968"/>
            <a:ext cx="1901483" cy="230832"/>
          </a:xfrm>
          <a:prstGeom prst="rect">
            <a:avLst/>
          </a:prstGeom>
          <a:noFill/>
        </p:spPr>
        <p:txBody>
          <a:bodyPr wrap="none" rtlCol="0">
            <a:spAutoFit/>
          </a:bodyPr>
          <a:lstStyle/>
          <a:p>
            <a:r>
              <a:rPr lang="en-US" sz="900" dirty="0">
                <a:solidFill>
                  <a:schemeClr val="bg1"/>
                </a:solidFill>
              </a:rPr>
              <a:t>DEP Montgomery County, MD(</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56405190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E4C91D07-3B36-4205-ADA9-0DAAA56391DE}"/>
              </a:ext>
            </a:extLst>
          </p:cNvPr>
          <p:cNvSpPr>
            <a:spLocks noGrp="1"/>
          </p:cNvSpPr>
          <p:nvPr>
            <p:ph type="title"/>
          </p:nvPr>
        </p:nvSpPr>
        <p:spPr>
          <a:xfrm>
            <a:off x="5181601" y="634946"/>
            <a:ext cx="6368142" cy="1450757"/>
          </a:xfrm>
        </p:spPr>
        <p:txBody>
          <a:bodyPr>
            <a:normAutofit/>
          </a:bodyPr>
          <a:lstStyle/>
          <a:p>
            <a:r>
              <a:rPr lang="en-US" sz="4400"/>
              <a:t>Proper Functioning Condition of riparian areas</a:t>
            </a:r>
          </a:p>
        </p:txBody>
      </p:sp>
      <p:pic>
        <p:nvPicPr>
          <p:cNvPr id="5" name="Picture 4" descr="A body of water surrounded by trees&#10;&#10;Description generated with very high confidence">
            <a:extLst>
              <a:ext uri="{FF2B5EF4-FFF2-40B4-BE49-F238E27FC236}">
                <a16:creationId xmlns:a16="http://schemas.microsoft.com/office/drawing/2014/main" id="{91574364-1D4E-4695-88CB-D381D894414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
          <a:stretch/>
        </p:blipFill>
        <p:spPr>
          <a:xfrm>
            <a:off x="20" y="-12128"/>
            <a:ext cx="4654276" cy="6870127"/>
          </a:xfrm>
          <a:prstGeom prst="rect">
            <a:avLst/>
          </a:prstGeom>
        </p:spPr>
      </p:pic>
      <p:cxnSp>
        <p:nvCxnSpPr>
          <p:cNvPr id="14" name="Straight Connector 13">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81600" y="2198913"/>
            <a:ext cx="6781799" cy="4506685"/>
          </a:xfrm>
        </p:spPr>
        <p:txBody>
          <a:bodyPr>
            <a:normAutofit/>
          </a:bodyPr>
          <a:lstStyle/>
          <a:p>
            <a:pPr marL="0" indent="0">
              <a:buNone/>
            </a:pPr>
            <a:r>
              <a:rPr lang="en-US" sz="2800" b="1" dirty="0">
                <a:solidFill>
                  <a:schemeClr val="accent2"/>
                </a:solidFill>
              </a:rPr>
              <a:t>PFC </a:t>
            </a:r>
            <a:r>
              <a:rPr lang="en-US" sz="2800" dirty="0">
                <a:solidFill>
                  <a:schemeClr val="accent2"/>
                </a:solidFill>
              </a:rPr>
              <a:t>exists when adequate vegetation, landform, or large woody debris is present to:</a:t>
            </a:r>
          </a:p>
          <a:p>
            <a:pPr marL="685800" indent="-228600">
              <a:spcAft>
                <a:spcPts val="1200"/>
              </a:spcAft>
              <a:buFont typeface="Wingdings" panose="05000000000000000000" pitchFamily="2" charset="2"/>
              <a:buChar char="§"/>
            </a:pPr>
            <a:r>
              <a:rPr lang="en-US" sz="2400" dirty="0"/>
              <a:t>Dissipate stream energy associated with high waterflows, thereby reducing erosion and improving water quality</a:t>
            </a:r>
          </a:p>
          <a:p>
            <a:pPr marL="685800" indent="-228600">
              <a:spcAft>
                <a:spcPts val="1200"/>
              </a:spcAft>
              <a:buFont typeface="Wingdings" panose="05000000000000000000" pitchFamily="2" charset="2"/>
              <a:buChar char="§"/>
            </a:pPr>
            <a:r>
              <a:rPr lang="en-US" sz="2400" dirty="0"/>
              <a:t>Filter sediment, capture bedload,  and aid floodplain development</a:t>
            </a:r>
          </a:p>
          <a:p>
            <a:pPr marL="685800" indent="-228600">
              <a:spcAft>
                <a:spcPts val="1200"/>
              </a:spcAft>
              <a:buFont typeface="Wingdings" panose="05000000000000000000" pitchFamily="2" charset="2"/>
              <a:buChar char="§"/>
            </a:pPr>
            <a:r>
              <a:rPr lang="en-US" sz="2400" dirty="0"/>
              <a:t>Improve floodwater retention and ground-water recharge</a:t>
            </a:r>
          </a:p>
          <a:p>
            <a:endParaRPr lang="en-US" dirty="0"/>
          </a:p>
        </p:txBody>
      </p:sp>
    </p:spTree>
    <p:extLst>
      <p:ext uri="{BB962C8B-B14F-4D97-AF65-F5344CB8AC3E}">
        <p14:creationId xmlns:p14="http://schemas.microsoft.com/office/powerpoint/2010/main" val="370724754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E4C91D07-3B36-4205-ADA9-0DAAA56391DE}"/>
              </a:ext>
            </a:extLst>
          </p:cNvPr>
          <p:cNvSpPr>
            <a:spLocks noGrp="1"/>
          </p:cNvSpPr>
          <p:nvPr>
            <p:ph type="title"/>
          </p:nvPr>
        </p:nvSpPr>
        <p:spPr>
          <a:xfrm>
            <a:off x="5181601" y="634946"/>
            <a:ext cx="6368142" cy="1450757"/>
          </a:xfrm>
        </p:spPr>
        <p:txBody>
          <a:bodyPr>
            <a:normAutofit/>
          </a:bodyPr>
          <a:lstStyle/>
          <a:p>
            <a:r>
              <a:rPr lang="en-US" sz="4400"/>
              <a:t>Proper Functioning Condition of riparian areas</a:t>
            </a:r>
          </a:p>
        </p:txBody>
      </p:sp>
      <p:pic>
        <p:nvPicPr>
          <p:cNvPr id="5" name="Picture 4" descr="A body of water surrounded by trees&#10;&#10;Description generated with very high confidence">
            <a:extLst>
              <a:ext uri="{FF2B5EF4-FFF2-40B4-BE49-F238E27FC236}">
                <a16:creationId xmlns:a16="http://schemas.microsoft.com/office/drawing/2014/main" id="{91574364-1D4E-4695-88CB-D381D894414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
          <a:stretch/>
        </p:blipFill>
        <p:spPr>
          <a:xfrm>
            <a:off x="20" y="-12128"/>
            <a:ext cx="4654276" cy="6870127"/>
          </a:xfrm>
          <a:prstGeom prst="rect">
            <a:avLst/>
          </a:prstGeom>
        </p:spPr>
      </p:pic>
      <p:cxnSp>
        <p:nvCxnSpPr>
          <p:cNvPr id="14" name="Straight Connector 13">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81600" y="2198913"/>
            <a:ext cx="6857999" cy="4659083"/>
          </a:xfrm>
        </p:spPr>
        <p:txBody>
          <a:bodyPr>
            <a:normAutofit/>
          </a:bodyPr>
          <a:lstStyle/>
          <a:p>
            <a:pPr marL="0" indent="0">
              <a:buNone/>
            </a:pPr>
            <a:r>
              <a:rPr lang="en-US" sz="2800" b="1" dirty="0">
                <a:solidFill>
                  <a:schemeClr val="accent2"/>
                </a:solidFill>
              </a:rPr>
              <a:t>PFC </a:t>
            </a:r>
            <a:r>
              <a:rPr lang="en-US" sz="2800" dirty="0">
                <a:solidFill>
                  <a:schemeClr val="accent2"/>
                </a:solidFill>
              </a:rPr>
              <a:t>exists when adequate vegetation, landform, or large woody debris is present to:</a:t>
            </a:r>
          </a:p>
          <a:p>
            <a:pPr marL="685800" indent="-228600">
              <a:spcAft>
                <a:spcPts val="1200"/>
              </a:spcAft>
              <a:buFont typeface="Wingdings" panose="05000000000000000000" pitchFamily="2" charset="2"/>
              <a:buChar char="§"/>
            </a:pPr>
            <a:r>
              <a:rPr lang="en-US" sz="2400" dirty="0"/>
              <a:t>Develop root masses that stabilize streambanks against cutting action</a:t>
            </a:r>
          </a:p>
          <a:p>
            <a:pPr marL="633413" indent="-176213">
              <a:spcAft>
                <a:spcPts val="1200"/>
              </a:spcAft>
              <a:buFont typeface="Wingdings" panose="05000000000000000000" pitchFamily="2" charset="2"/>
              <a:buChar char="§"/>
            </a:pPr>
            <a:r>
              <a:rPr lang="en-US" sz="2400" dirty="0"/>
              <a:t>Develop diverse ponding and channel characteristics to provide the habitat and water depth duration, and temperature necessary for fish production, waterfowl breeding, and other uses</a:t>
            </a:r>
          </a:p>
          <a:p>
            <a:pPr marL="685800" indent="-228600">
              <a:spcAft>
                <a:spcPts val="1200"/>
              </a:spcAft>
              <a:buFont typeface="Wingdings" panose="05000000000000000000" pitchFamily="2" charset="2"/>
              <a:buChar char="§"/>
            </a:pPr>
            <a:r>
              <a:rPr lang="en-US" sz="2400" dirty="0"/>
              <a:t>Support greater biodiversity</a:t>
            </a:r>
          </a:p>
          <a:p>
            <a:endParaRPr lang="en-US" dirty="0"/>
          </a:p>
        </p:txBody>
      </p:sp>
    </p:spTree>
    <p:extLst>
      <p:ext uri="{BB962C8B-B14F-4D97-AF65-F5344CB8AC3E}">
        <p14:creationId xmlns:p14="http://schemas.microsoft.com/office/powerpoint/2010/main" val="220726026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C5138816-AF06-47EE-964C-EC93C016D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9" name="Rectangle 2"/>
          <p:cNvSpPr>
            <a:spLocks noGrp="1" noChangeArrowheads="1"/>
          </p:cNvSpPr>
          <p:nvPr>
            <p:ph type="title"/>
          </p:nvPr>
        </p:nvSpPr>
        <p:spPr>
          <a:xfrm>
            <a:off x="4974771" y="634946"/>
            <a:ext cx="6574972" cy="1450757"/>
          </a:xfrm>
        </p:spPr>
        <p:txBody>
          <a:bodyPr>
            <a:normAutofit/>
          </a:bodyPr>
          <a:lstStyle/>
          <a:p>
            <a:r>
              <a:rPr lang="en-US" dirty="0"/>
              <a:t>Grazing Management is Vegetation Management</a:t>
            </a:r>
          </a:p>
        </p:txBody>
      </p:sp>
      <p:cxnSp>
        <p:nvCxnSpPr>
          <p:cNvPr id="75" name="Straight Connector 74">
            <a:extLst>
              <a:ext uri="{FF2B5EF4-FFF2-40B4-BE49-F238E27FC236}">
                <a16:creationId xmlns:a16="http://schemas.microsoft.com/office/drawing/2014/main" id="{87ED8B4E-BB7E-447F-A35F-4D3AF6C0A6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9220" name="Rectangle 3"/>
          <p:cNvSpPr>
            <a:spLocks noGrp="1" noChangeArrowheads="1"/>
          </p:cNvSpPr>
          <p:nvPr>
            <p:ph type="body" idx="1"/>
          </p:nvPr>
        </p:nvSpPr>
        <p:spPr>
          <a:xfrm>
            <a:off x="4974769" y="2198913"/>
            <a:ext cx="6574973" cy="3678191"/>
          </a:xfrm>
        </p:spPr>
        <p:txBody>
          <a:bodyPr>
            <a:normAutofit/>
          </a:bodyPr>
          <a:lstStyle/>
          <a:p>
            <a:pPr marL="228600" indent="-228600">
              <a:buFont typeface="Wingdings" panose="05000000000000000000" pitchFamily="2" charset="2"/>
              <a:buChar char="§"/>
            </a:pPr>
            <a:r>
              <a:rPr lang="en-US" sz="2400" dirty="0"/>
              <a:t>Rest &amp; regrowth produces vigorous, productive riparian plants,</a:t>
            </a:r>
          </a:p>
          <a:p>
            <a:pPr marL="228600" indent="-228600">
              <a:buFont typeface="Wingdings" panose="05000000000000000000" pitchFamily="2" charset="2"/>
              <a:buChar char="§"/>
            </a:pPr>
            <a:r>
              <a:rPr lang="en-US" sz="2400" dirty="0"/>
              <a:t>Energy stored in roots will sustain healthy riparian growth,</a:t>
            </a:r>
          </a:p>
          <a:p>
            <a:pPr marL="228600" indent="-228600">
              <a:buFont typeface="Wingdings" panose="05000000000000000000" pitchFamily="2" charset="2"/>
              <a:buChar char="§"/>
            </a:pPr>
            <a:r>
              <a:rPr lang="en-US" sz="2400" dirty="0"/>
              <a:t>Healthy plants build strong stream banks,</a:t>
            </a:r>
          </a:p>
          <a:p>
            <a:pPr marL="228600" indent="-228600">
              <a:buFont typeface="Wingdings" panose="05000000000000000000" pitchFamily="2" charset="2"/>
              <a:buChar char="§"/>
            </a:pPr>
            <a:r>
              <a:rPr lang="en-US" sz="2400" dirty="0"/>
              <a:t>Woody vegetation adds reinforcement,</a:t>
            </a:r>
          </a:p>
          <a:p>
            <a:pPr marL="228600" indent="-228600">
              <a:buFont typeface="Wingdings" panose="05000000000000000000" pitchFamily="2" charset="2"/>
              <a:buChar char="§"/>
            </a:pPr>
            <a:r>
              <a:rPr lang="en-US" sz="2400" dirty="0"/>
              <a:t>Plant species diversity adds forage and  shelter values.</a:t>
            </a:r>
          </a:p>
        </p:txBody>
      </p:sp>
      <p:sp>
        <p:nvSpPr>
          <p:cNvPr id="77" name="Rectangle 76">
            <a:extLst>
              <a:ext uri="{FF2B5EF4-FFF2-40B4-BE49-F238E27FC236}">
                <a16:creationId xmlns:a16="http://schemas.microsoft.com/office/drawing/2014/main" id="{10DC0642-5384-4897-BC9B-E85F63D7B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a:extLst>
              <a:ext uri="{FF2B5EF4-FFF2-40B4-BE49-F238E27FC236}">
                <a16:creationId xmlns:a16="http://schemas.microsoft.com/office/drawing/2014/main" id="{26015513-D3C4-4477-AA12-D8FF240AA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8" name="Group 7">
            <a:extLst>
              <a:ext uri="{FF2B5EF4-FFF2-40B4-BE49-F238E27FC236}">
                <a16:creationId xmlns:a16="http://schemas.microsoft.com/office/drawing/2014/main" id="{B180B6D8-C7EE-44A0-B929-97DC818EE26F}"/>
              </a:ext>
            </a:extLst>
          </p:cNvPr>
          <p:cNvGrpSpPr/>
          <p:nvPr/>
        </p:nvGrpSpPr>
        <p:grpSpPr>
          <a:xfrm>
            <a:off x="642257" y="914400"/>
            <a:ext cx="4001315" cy="5314406"/>
            <a:chOff x="633999" y="640081"/>
            <a:chExt cx="4001315" cy="5314406"/>
          </a:xfrm>
        </p:grpSpPr>
        <p:pic>
          <p:nvPicPr>
            <p:cNvPr id="13" name="Picture 12" descr="A river running through a body of water&#10;&#10;Description generated with very high confidence">
              <a:extLst>
                <a:ext uri="{FF2B5EF4-FFF2-40B4-BE49-F238E27FC236}">
                  <a16:creationId xmlns:a16="http://schemas.microsoft.com/office/drawing/2014/main" id="{17101BAE-E4E0-4197-8D6F-70FB47FE829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33999" y="640081"/>
              <a:ext cx="4001315" cy="5314406"/>
            </a:xfrm>
            <a:prstGeom prst="rect">
              <a:avLst/>
            </a:prstGeom>
          </p:spPr>
        </p:pic>
        <p:sp>
          <p:nvSpPr>
            <p:cNvPr id="6" name="TextBox 5">
              <a:extLst>
                <a:ext uri="{FF2B5EF4-FFF2-40B4-BE49-F238E27FC236}">
                  <a16:creationId xmlns:a16="http://schemas.microsoft.com/office/drawing/2014/main" id="{64275362-88D7-4390-9F12-20051545AB88}"/>
                </a:ext>
              </a:extLst>
            </p:cNvPr>
            <p:cNvSpPr txBox="1"/>
            <p:nvPr/>
          </p:nvSpPr>
          <p:spPr>
            <a:xfrm>
              <a:off x="633999" y="5711932"/>
              <a:ext cx="1600200" cy="230832"/>
            </a:xfrm>
            <a:prstGeom prst="rect">
              <a:avLst/>
            </a:prstGeom>
            <a:noFill/>
          </p:spPr>
          <p:txBody>
            <a:bodyPr wrap="square" rtlCol="0">
              <a:spAutoFit/>
            </a:bodyPr>
            <a:lstStyle/>
            <a:p>
              <a:r>
                <a:rPr lang="en-US" sz="900" dirty="0">
                  <a:solidFill>
                    <a:schemeClr val="bg1"/>
                  </a:solidFill>
                </a:rPr>
                <a:t>BLM.gov</a:t>
              </a:r>
            </a:p>
          </p:txBody>
        </p:sp>
      </p:grpSp>
    </p:spTree>
    <p:extLst>
      <p:ext uri="{BB962C8B-B14F-4D97-AF65-F5344CB8AC3E}">
        <p14:creationId xmlns:p14="http://schemas.microsoft.com/office/powerpoint/2010/main" val="85524426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C5138816-AF06-47EE-964C-EC93C016D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9" name="Rectangle 2"/>
          <p:cNvSpPr>
            <a:spLocks noGrp="1" noChangeArrowheads="1"/>
          </p:cNvSpPr>
          <p:nvPr>
            <p:ph type="title"/>
          </p:nvPr>
        </p:nvSpPr>
        <p:spPr>
          <a:xfrm>
            <a:off x="4974771" y="634946"/>
            <a:ext cx="6574972" cy="1450757"/>
          </a:xfrm>
        </p:spPr>
        <p:txBody>
          <a:bodyPr>
            <a:normAutofit/>
          </a:bodyPr>
          <a:lstStyle/>
          <a:p>
            <a:r>
              <a:rPr lang="en-US" dirty="0"/>
              <a:t>Grazing Management is Vegetation Management</a:t>
            </a:r>
          </a:p>
        </p:txBody>
      </p:sp>
      <p:cxnSp>
        <p:nvCxnSpPr>
          <p:cNvPr id="75" name="Straight Connector 74">
            <a:extLst>
              <a:ext uri="{FF2B5EF4-FFF2-40B4-BE49-F238E27FC236}">
                <a16:creationId xmlns:a16="http://schemas.microsoft.com/office/drawing/2014/main" id="{87ED8B4E-BB7E-447F-A35F-4D3AF6C0A6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9220" name="Rectangle 3"/>
          <p:cNvSpPr>
            <a:spLocks noGrp="1" noChangeArrowheads="1"/>
          </p:cNvSpPr>
          <p:nvPr>
            <p:ph type="body" idx="1"/>
          </p:nvPr>
        </p:nvSpPr>
        <p:spPr>
          <a:xfrm>
            <a:off x="4974769" y="2198913"/>
            <a:ext cx="6574973" cy="3678191"/>
          </a:xfrm>
        </p:spPr>
        <p:txBody>
          <a:bodyPr>
            <a:normAutofit/>
          </a:bodyPr>
          <a:lstStyle/>
          <a:p>
            <a:pPr marL="228600" indent="-228600">
              <a:buFont typeface="Wingdings" panose="05000000000000000000" pitchFamily="2" charset="2"/>
              <a:buChar char="§"/>
            </a:pPr>
            <a:r>
              <a:rPr lang="en-US" sz="2400" dirty="0"/>
              <a:t>Dissipates stream energy</a:t>
            </a:r>
          </a:p>
          <a:p>
            <a:pPr marL="228600" indent="-228600">
              <a:buFont typeface="Wingdings" panose="05000000000000000000" pitchFamily="2" charset="2"/>
              <a:buChar char="§"/>
            </a:pPr>
            <a:r>
              <a:rPr lang="en-US" sz="2400" dirty="0"/>
              <a:t>Traps sediments &amp; build stream banks</a:t>
            </a:r>
          </a:p>
          <a:p>
            <a:pPr marL="228600" indent="-228600">
              <a:buFont typeface="Wingdings" panose="05000000000000000000" pitchFamily="2" charset="2"/>
              <a:buChar char="§"/>
            </a:pPr>
            <a:r>
              <a:rPr lang="en-US" sz="2400" dirty="0"/>
              <a:t>Builds ground water reserves</a:t>
            </a:r>
          </a:p>
          <a:p>
            <a:pPr marL="228600" indent="-228600">
              <a:buFont typeface="Wingdings" panose="05000000000000000000" pitchFamily="2" charset="2"/>
              <a:buChar char="§"/>
            </a:pPr>
            <a:r>
              <a:rPr lang="en-US" sz="2400" dirty="0"/>
              <a:t>Maintains stream channel shape</a:t>
            </a:r>
          </a:p>
        </p:txBody>
      </p:sp>
      <p:sp>
        <p:nvSpPr>
          <p:cNvPr id="77" name="Rectangle 76">
            <a:extLst>
              <a:ext uri="{FF2B5EF4-FFF2-40B4-BE49-F238E27FC236}">
                <a16:creationId xmlns:a16="http://schemas.microsoft.com/office/drawing/2014/main" id="{10DC0642-5384-4897-BC9B-E85F63D7B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a:extLst>
              <a:ext uri="{FF2B5EF4-FFF2-40B4-BE49-F238E27FC236}">
                <a16:creationId xmlns:a16="http://schemas.microsoft.com/office/drawing/2014/main" id="{26015513-D3C4-4477-AA12-D8FF240AA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extBox 5">
            <a:extLst>
              <a:ext uri="{FF2B5EF4-FFF2-40B4-BE49-F238E27FC236}">
                <a16:creationId xmlns:a16="http://schemas.microsoft.com/office/drawing/2014/main" id="{64275362-88D7-4390-9F12-20051545AB88}"/>
              </a:ext>
            </a:extLst>
          </p:cNvPr>
          <p:cNvSpPr txBox="1"/>
          <p:nvPr/>
        </p:nvSpPr>
        <p:spPr>
          <a:xfrm>
            <a:off x="642257" y="5986251"/>
            <a:ext cx="1600200" cy="230832"/>
          </a:xfrm>
          <a:prstGeom prst="rect">
            <a:avLst/>
          </a:prstGeom>
          <a:noFill/>
        </p:spPr>
        <p:txBody>
          <a:bodyPr wrap="square" rtlCol="0">
            <a:spAutoFit/>
          </a:bodyPr>
          <a:lstStyle/>
          <a:p>
            <a:r>
              <a:rPr lang="en-US" sz="900" dirty="0">
                <a:solidFill>
                  <a:schemeClr val="bg1"/>
                </a:solidFill>
              </a:rPr>
              <a:t>BLM.gov</a:t>
            </a:r>
          </a:p>
        </p:txBody>
      </p:sp>
      <p:pic>
        <p:nvPicPr>
          <p:cNvPr id="14" name="Picture 13">
            <a:extLst>
              <a:ext uri="{FF2B5EF4-FFF2-40B4-BE49-F238E27FC236}">
                <a16:creationId xmlns:a16="http://schemas.microsoft.com/office/drawing/2014/main" id="{57210EFE-63FD-4137-8064-AE7E3BC45E7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39020" y="897581"/>
            <a:ext cx="4114800" cy="5184548"/>
          </a:xfrm>
          <a:prstGeom prst="rect">
            <a:avLst/>
          </a:prstGeom>
        </p:spPr>
      </p:pic>
      <p:sp>
        <p:nvSpPr>
          <p:cNvPr id="15" name="TextBox 14">
            <a:extLst>
              <a:ext uri="{FF2B5EF4-FFF2-40B4-BE49-F238E27FC236}">
                <a16:creationId xmlns:a16="http://schemas.microsoft.com/office/drawing/2014/main" id="{4471DE83-6CF4-4E28-9495-D2F8696D2058}"/>
              </a:ext>
            </a:extLst>
          </p:cNvPr>
          <p:cNvSpPr txBox="1"/>
          <p:nvPr/>
        </p:nvSpPr>
        <p:spPr>
          <a:xfrm>
            <a:off x="784698" y="5861974"/>
            <a:ext cx="1600200" cy="230832"/>
          </a:xfrm>
          <a:prstGeom prst="rect">
            <a:avLst/>
          </a:prstGeom>
          <a:noFill/>
        </p:spPr>
        <p:txBody>
          <a:bodyPr wrap="square" rtlCol="0">
            <a:spAutoFit/>
          </a:bodyPr>
          <a:lstStyle/>
          <a:p>
            <a:r>
              <a:rPr lang="en-US" sz="900" dirty="0" err="1">
                <a:solidFill>
                  <a:schemeClr val="bg1"/>
                </a:solidFill>
              </a:rPr>
              <a:t>G.Shine</a:t>
            </a:r>
            <a:r>
              <a:rPr lang="en-US" sz="900" dirty="0">
                <a:solidFill>
                  <a:schemeClr val="bg1"/>
                </a:solidFill>
              </a:rPr>
              <a:t> BLM (</a:t>
            </a:r>
            <a:r>
              <a:rPr lang="en-US" sz="900" dirty="0" err="1">
                <a:solidFill>
                  <a:schemeClr val="bg1"/>
                </a:solidFill>
              </a:rPr>
              <a:t>flikcr</a:t>
            </a:r>
            <a:r>
              <a:rPr lang="en-US" sz="900" dirty="0">
                <a:solidFill>
                  <a:schemeClr val="bg1"/>
                </a:solidFill>
              </a:rPr>
              <a:t>)</a:t>
            </a:r>
          </a:p>
        </p:txBody>
      </p:sp>
    </p:spTree>
    <p:extLst>
      <p:ext uri="{BB962C8B-B14F-4D97-AF65-F5344CB8AC3E}">
        <p14:creationId xmlns:p14="http://schemas.microsoft.com/office/powerpoint/2010/main" val="222755128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3600" dirty="0">
                <a:solidFill>
                  <a:schemeClr val="tx2"/>
                </a:solidFill>
              </a:rPr>
              <a:t>Grazing Management is Vegetation Management</a:t>
            </a:r>
            <a:endParaRPr lang="en-US" dirty="0">
              <a:solidFill>
                <a:schemeClr val="tx2"/>
              </a:solidFill>
            </a:endParaRPr>
          </a:p>
        </p:txBody>
      </p:sp>
      <p:sp>
        <p:nvSpPr>
          <p:cNvPr id="11268" name="Rectangle 4"/>
          <p:cNvSpPr>
            <a:spLocks noChangeArrowheads="1"/>
          </p:cNvSpPr>
          <p:nvPr/>
        </p:nvSpPr>
        <p:spPr bwMode="auto">
          <a:xfrm>
            <a:off x="1554792" y="2737504"/>
            <a:ext cx="5029202" cy="3117057"/>
          </a:xfrm>
          <a:prstGeom prst="rect">
            <a:avLst/>
          </a:prstGeom>
          <a:noFill/>
          <a:ln w="9525">
            <a:noFill/>
            <a:miter lim="800000"/>
            <a:headEnd/>
            <a:tailEnd/>
          </a:ln>
        </p:spPr>
        <p:txBody>
          <a:bodyPr/>
          <a:lstStyle/>
          <a:p>
            <a:pPr lvl="1" indent="-457200">
              <a:spcBef>
                <a:spcPts val="200"/>
              </a:spcBef>
              <a:spcAft>
                <a:spcPts val="1200"/>
              </a:spcAft>
              <a:buClr>
                <a:schemeClr val="accent2"/>
              </a:buClr>
              <a:buFont typeface="Wingdings" panose="05000000000000000000" pitchFamily="2" charset="2"/>
              <a:buChar char="§"/>
            </a:pPr>
            <a:r>
              <a:rPr kumimoji="1" lang="en-US" sz="2800" dirty="0">
                <a:latin typeface="Tahoma" pitchFamily="34" charset="0"/>
              </a:rPr>
              <a:t>protect banks from trampling when fragile</a:t>
            </a:r>
          </a:p>
          <a:p>
            <a:pPr lvl="1" indent="-457200">
              <a:spcBef>
                <a:spcPts val="200"/>
              </a:spcBef>
              <a:spcAft>
                <a:spcPts val="1200"/>
              </a:spcAft>
              <a:buClr>
                <a:schemeClr val="accent2"/>
              </a:buClr>
              <a:buFont typeface="Wingdings" panose="05000000000000000000" pitchFamily="2" charset="2"/>
              <a:buChar char="§"/>
            </a:pPr>
            <a:r>
              <a:rPr kumimoji="1" lang="en-US" sz="2800" dirty="0">
                <a:latin typeface="Tahoma" pitchFamily="34" charset="0"/>
              </a:rPr>
              <a:t>protect brush species during periods of dormancy</a:t>
            </a:r>
          </a:p>
          <a:p>
            <a:pPr marL="519113" lvl="1" indent="-457200">
              <a:spcBef>
                <a:spcPts val="200"/>
              </a:spcBef>
              <a:spcAft>
                <a:spcPts val="1200"/>
              </a:spcAft>
              <a:buClr>
                <a:schemeClr val="accent2"/>
              </a:buClr>
              <a:buFont typeface="Wingdings" panose="05000000000000000000" pitchFamily="2" charset="2"/>
              <a:buChar char="§"/>
            </a:pPr>
            <a:r>
              <a:rPr kumimoji="1" lang="en-US" sz="2800" dirty="0">
                <a:latin typeface="Tahoma" pitchFamily="34" charset="0"/>
              </a:rPr>
              <a:t>maintain productive forage species</a:t>
            </a:r>
          </a:p>
        </p:txBody>
      </p:sp>
      <p:pic>
        <p:nvPicPr>
          <p:cNvPr id="4" name="Picture 3">
            <a:extLst>
              <a:ext uri="{FF2B5EF4-FFF2-40B4-BE49-F238E27FC236}">
                <a16:creationId xmlns:a16="http://schemas.microsoft.com/office/drawing/2014/main" id="{55E1B597-914A-4E25-864A-AD355A09E510}"/>
              </a:ext>
            </a:extLst>
          </p:cNvPr>
          <p:cNvPicPr>
            <a:picLocks noChangeAspect="1"/>
          </p:cNvPicPr>
          <p:nvPr/>
        </p:nvPicPr>
        <p:blipFill>
          <a:blip r:embed="rId3"/>
          <a:stretch>
            <a:fillRect/>
          </a:stretch>
        </p:blipFill>
        <p:spPr>
          <a:xfrm>
            <a:off x="9708194" y="2590800"/>
            <a:ext cx="2197824" cy="3296736"/>
          </a:xfrm>
          <a:prstGeom prst="rect">
            <a:avLst/>
          </a:prstGeom>
        </p:spPr>
      </p:pic>
      <p:sp>
        <p:nvSpPr>
          <p:cNvPr id="5" name="TextBox 4">
            <a:extLst>
              <a:ext uri="{FF2B5EF4-FFF2-40B4-BE49-F238E27FC236}">
                <a16:creationId xmlns:a16="http://schemas.microsoft.com/office/drawing/2014/main" id="{8A756E9A-7E9E-4801-AE01-95C7D8362844}"/>
              </a:ext>
            </a:extLst>
          </p:cNvPr>
          <p:cNvSpPr txBox="1"/>
          <p:nvPr/>
        </p:nvSpPr>
        <p:spPr>
          <a:xfrm>
            <a:off x="10820400" y="5656704"/>
            <a:ext cx="894797" cy="230832"/>
          </a:xfrm>
          <a:prstGeom prst="rect">
            <a:avLst/>
          </a:prstGeom>
          <a:noFill/>
        </p:spPr>
        <p:txBody>
          <a:bodyPr wrap="none" rtlCol="0">
            <a:spAutoFit/>
          </a:bodyPr>
          <a:lstStyle/>
          <a:p>
            <a:r>
              <a:rPr lang="en-US" sz="900" dirty="0" err="1"/>
              <a:t>E.Wilson</a:t>
            </a:r>
            <a:r>
              <a:rPr lang="en-US" sz="900" dirty="0"/>
              <a:t>(</a:t>
            </a:r>
            <a:r>
              <a:rPr lang="en-US" sz="900" dirty="0" err="1"/>
              <a:t>flickr</a:t>
            </a:r>
            <a:r>
              <a:rPr lang="en-US" sz="900" dirty="0"/>
              <a:t>)</a:t>
            </a:r>
          </a:p>
        </p:txBody>
      </p:sp>
      <p:pic>
        <p:nvPicPr>
          <p:cNvPr id="6" name="Picture 5">
            <a:extLst>
              <a:ext uri="{FF2B5EF4-FFF2-40B4-BE49-F238E27FC236}">
                <a16:creationId xmlns:a16="http://schemas.microsoft.com/office/drawing/2014/main" id="{557168AD-DF64-4A9F-BA5D-B11B4CDE9358}"/>
              </a:ext>
            </a:extLst>
          </p:cNvPr>
          <p:cNvPicPr>
            <a:picLocks noChangeAspect="1"/>
          </p:cNvPicPr>
          <p:nvPr/>
        </p:nvPicPr>
        <p:blipFill>
          <a:blip r:embed="rId4"/>
          <a:stretch>
            <a:fillRect/>
          </a:stretch>
        </p:blipFill>
        <p:spPr>
          <a:xfrm>
            <a:off x="6583994" y="2590800"/>
            <a:ext cx="2504404" cy="3296736"/>
          </a:xfrm>
          <a:prstGeom prst="rect">
            <a:avLst/>
          </a:prstGeom>
        </p:spPr>
      </p:pic>
      <p:sp>
        <p:nvSpPr>
          <p:cNvPr id="8" name="TextBox 7">
            <a:extLst>
              <a:ext uri="{FF2B5EF4-FFF2-40B4-BE49-F238E27FC236}">
                <a16:creationId xmlns:a16="http://schemas.microsoft.com/office/drawing/2014/main" id="{0ABB9983-39B1-4FD8-9727-548790FAF3E8}"/>
              </a:ext>
            </a:extLst>
          </p:cNvPr>
          <p:cNvSpPr txBox="1"/>
          <p:nvPr/>
        </p:nvSpPr>
        <p:spPr>
          <a:xfrm>
            <a:off x="7980402" y="5643452"/>
            <a:ext cx="1107996" cy="230832"/>
          </a:xfrm>
          <a:prstGeom prst="rect">
            <a:avLst/>
          </a:prstGeom>
          <a:noFill/>
        </p:spPr>
        <p:txBody>
          <a:bodyPr wrap="none" rtlCol="0">
            <a:spAutoFit/>
          </a:bodyPr>
          <a:lstStyle/>
          <a:p>
            <a:r>
              <a:rPr lang="en-US" sz="900" dirty="0" err="1">
                <a:solidFill>
                  <a:schemeClr val="bg1"/>
                </a:solidFill>
              </a:rPr>
              <a:t>S.Ponomarev</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
        <p:nvSpPr>
          <p:cNvPr id="3" name="Content Placeholder 2">
            <a:extLst>
              <a:ext uri="{FF2B5EF4-FFF2-40B4-BE49-F238E27FC236}">
                <a16:creationId xmlns:a16="http://schemas.microsoft.com/office/drawing/2014/main" id="{A405DA3D-C89A-457B-8B6C-41CEC71DE9F8}"/>
              </a:ext>
            </a:extLst>
          </p:cNvPr>
          <p:cNvSpPr>
            <a:spLocks noGrp="1"/>
          </p:cNvSpPr>
          <p:nvPr>
            <p:ph idx="1"/>
          </p:nvPr>
        </p:nvSpPr>
        <p:spPr>
          <a:xfrm>
            <a:off x="1117875" y="2038770"/>
            <a:ext cx="6572018" cy="739876"/>
          </a:xfrm>
        </p:spPr>
        <p:txBody>
          <a:bodyPr>
            <a:normAutofit/>
          </a:bodyPr>
          <a:lstStyle/>
          <a:p>
            <a:r>
              <a:rPr lang="en-US" sz="3200" dirty="0"/>
              <a:t>Protect During Vulnerable Stages:</a:t>
            </a:r>
          </a:p>
        </p:txBody>
      </p:sp>
    </p:spTree>
    <p:extLst>
      <p:ext uri="{BB962C8B-B14F-4D97-AF65-F5344CB8AC3E}">
        <p14:creationId xmlns:p14="http://schemas.microsoft.com/office/powerpoint/2010/main" val="370357956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3600" dirty="0">
                <a:solidFill>
                  <a:schemeClr val="tx2"/>
                </a:solidFill>
              </a:rPr>
              <a:t>Grazing Management is Vegetation Management</a:t>
            </a:r>
            <a:endParaRPr lang="en-US" dirty="0">
              <a:solidFill>
                <a:schemeClr val="tx2"/>
              </a:solidFill>
            </a:endParaRPr>
          </a:p>
        </p:txBody>
      </p:sp>
      <p:pic>
        <p:nvPicPr>
          <p:cNvPr id="71682" name="Picture 2"/>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752600" y="1720795"/>
            <a:ext cx="5029200" cy="2036670"/>
          </a:xfrm>
          <a:prstGeom prst="rect">
            <a:avLst/>
          </a:prstGeom>
          <a:noFill/>
          <a:ln w="9525">
            <a:noFill/>
            <a:miter lim="800000"/>
            <a:headEnd/>
            <a:tailEnd/>
          </a:ln>
        </p:spPr>
      </p:pic>
      <p:sp>
        <p:nvSpPr>
          <p:cNvPr id="9" name="TextBox 8"/>
          <p:cNvSpPr txBox="1"/>
          <p:nvPr/>
        </p:nvSpPr>
        <p:spPr>
          <a:xfrm>
            <a:off x="152400" y="6392937"/>
            <a:ext cx="6096000" cy="369332"/>
          </a:xfrm>
          <a:prstGeom prst="rect">
            <a:avLst/>
          </a:prstGeom>
          <a:noFill/>
        </p:spPr>
        <p:txBody>
          <a:bodyPr wrap="square" rtlCol="0">
            <a:spAutoFit/>
          </a:bodyPr>
          <a:lstStyle/>
          <a:p>
            <a:r>
              <a:rPr lang="en-US" sz="900" dirty="0">
                <a:solidFill>
                  <a:schemeClr val="bg1"/>
                </a:solidFill>
                <a:latin typeface="Calibri" pitchFamily="34" charset="0"/>
              </a:rPr>
              <a:t>Clary, W. P., &amp; Webster, B. F. (1990). Recommended riparian grazing practices. In Proceedings of Conference XXI-International Erosion Control Association. (pp. 77-81). International Erosion Control Association.</a:t>
            </a:r>
          </a:p>
        </p:txBody>
      </p:sp>
      <p:pic>
        <p:nvPicPr>
          <p:cNvPr id="1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5800" y="4191000"/>
            <a:ext cx="5029200" cy="2020437"/>
          </a:xfrm>
          <a:prstGeom prst="rect">
            <a:avLst/>
          </a:prstGeom>
          <a:noFill/>
          <a:ln w="9525">
            <a:noFill/>
            <a:miter lim="800000"/>
            <a:headEnd/>
            <a:tailEnd/>
          </a:ln>
        </p:spPr>
      </p:pic>
      <p:pic>
        <p:nvPicPr>
          <p:cNvPr id="11" name="Picture 2"/>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548562" y="3332070"/>
            <a:ext cx="5029200" cy="1831019"/>
          </a:xfrm>
          <a:prstGeom prst="rect">
            <a:avLst/>
          </a:prstGeom>
          <a:noFill/>
          <a:ln w="9525">
            <a:noFill/>
            <a:miter lim="800000"/>
            <a:headEnd/>
            <a:tailEnd/>
          </a:ln>
        </p:spPr>
      </p:pic>
    </p:spTree>
    <p:extLst>
      <p:ext uri="{BB962C8B-B14F-4D97-AF65-F5344CB8AC3E}">
        <p14:creationId xmlns:p14="http://schemas.microsoft.com/office/powerpoint/2010/main" val="161848573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C3EC9C19-5E31-4CE5-92E8-F7977239E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0" name="Rectangle 2"/>
          <p:cNvSpPr>
            <a:spLocks noGrp="1" noChangeArrowheads="1"/>
          </p:cNvSpPr>
          <p:nvPr>
            <p:ph type="title"/>
          </p:nvPr>
        </p:nvSpPr>
        <p:spPr>
          <a:xfrm>
            <a:off x="5144679" y="634946"/>
            <a:ext cx="6742521" cy="1450757"/>
          </a:xfrm>
        </p:spPr>
        <p:txBody>
          <a:bodyPr>
            <a:normAutofit/>
          </a:bodyPr>
          <a:lstStyle/>
          <a:p>
            <a:r>
              <a:rPr lang="en-US" dirty="0"/>
              <a:t>Aspects of Managing Grazing</a:t>
            </a:r>
          </a:p>
        </p:txBody>
      </p:sp>
      <p:pic>
        <p:nvPicPr>
          <p:cNvPr id="2" name="Picture 1" descr="A herd of cattle standing on top of a grass covered field&#10;&#10;Description generated with very high confidence">
            <a:extLst>
              <a:ext uri="{FF2B5EF4-FFF2-40B4-BE49-F238E27FC236}">
                <a16:creationId xmlns:a16="http://schemas.microsoft.com/office/drawing/2014/main" id="{8FF70627-9448-4475-BA04-473A74F29DF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20725" y="581098"/>
            <a:ext cx="3829050" cy="2476136"/>
          </a:xfrm>
          <a:prstGeom prst="rect">
            <a:avLst/>
          </a:prstGeom>
        </p:spPr>
      </p:pic>
      <p:cxnSp>
        <p:nvCxnSpPr>
          <p:cNvPr id="74" name="Straight Connector 73">
            <a:extLst>
              <a:ext uri="{FF2B5EF4-FFF2-40B4-BE49-F238E27FC236}">
                <a16:creationId xmlns:a16="http://schemas.microsoft.com/office/drawing/2014/main" id="{67B6C0F2-CA33-41E9-BC2E-7FB80DB06A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1247" y="2086188"/>
            <a:ext cx="5852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herd of sheep standing on top of a grass covered field&#10;&#10;Description generated with very high confidence">
            <a:extLst>
              <a:ext uri="{FF2B5EF4-FFF2-40B4-BE49-F238E27FC236}">
                <a16:creationId xmlns:a16="http://schemas.microsoft.com/office/drawing/2014/main" id="{3DC36B76-D9C4-46E6-B3A3-BB69DF4515C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33999" y="3218101"/>
            <a:ext cx="4020296" cy="2476136"/>
          </a:xfrm>
          <a:prstGeom prst="rect">
            <a:avLst/>
          </a:prstGeom>
        </p:spPr>
      </p:pic>
      <p:sp>
        <p:nvSpPr>
          <p:cNvPr id="12291" name="Rectangle 3"/>
          <p:cNvSpPr>
            <a:spLocks noGrp="1" noChangeArrowheads="1"/>
          </p:cNvSpPr>
          <p:nvPr>
            <p:ph type="body" idx="1"/>
          </p:nvPr>
        </p:nvSpPr>
        <p:spPr>
          <a:xfrm>
            <a:off x="5144679" y="2198914"/>
            <a:ext cx="6405063" cy="3670180"/>
          </a:xfrm>
        </p:spPr>
        <p:txBody>
          <a:bodyPr>
            <a:normAutofit/>
          </a:bodyPr>
          <a:lstStyle/>
          <a:p>
            <a:endParaRPr lang="en-US" b="1" dirty="0"/>
          </a:p>
          <a:p>
            <a:pPr marL="284163" indent="-284163">
              <a:buFont typeface="Wingdings" panose="05000000000000000000" pitchFamily="2" charset="2"/>
              <a:buChar char="§"/>
            </a:pPr>
            <a:r>
              <a:rPr lang="en-US" sz="2400" b="1" dirty="0"/>
              <a:t>Distribution</a:t>
            </a:r>
            <a:r>
              <a:rPr lang="en-US" sz="2400" dirty="0"/>
              <a:t> problems often exist and must be addressed</a:t>
            </a:r>
          </a:p>
          <a:p>
            <a:pPr marL="284163" indent="-284163">
              <a:buFont typeface="Wingdings" panose="05000000000000000000" pitchFamily="2" charset="2"/>
              <a:buChar char="§"/>
            </a:pPr>
            <a:r>
              <a:rPr lang="en-US" sz="2400" b="1" dirty="0"/>
              <a:t>Stocking rate </a:t>
            </a:r>
            <a:r>
              <a:rPr lang="en-US" sz="2400" dirty="0"/>
              <a:t>problems may exist, but changes to stocking rate often do not solve concerns</a:t>
            </a:r>
          </a:p>
          <a:p>
            <a:pPr marL="284163" indent="-284163">
              <a:buFont typeface="Wingdings" panose="05000000000000000000" pitchFamily="2" charset="2"/>
              <a:buChar char="§"/>
            </a:pPr>
            <a:r>
              <a:rPr lang="en-US" sz="2400" dirty="0"/>
              <a:t>Proper </a:t>
            </a:r>
            <a:r>
              <a:rPr lang="en-US" sz="2400" b="1" dirty="0"/>
              <a:t>season of use </a:t>
            </a:r>
            <a:r>
              <a:rPr lang="en-US" sz="2400" dirty="0"/>
              <a:t>determines effect of grazing on plants and riparian systems</a:t>
            </a:r>
          </a:p>
        </p:txBody>
      </p:sp>
      <p:sp>
        <p:nvSpPr>
          <p:cNvPr id="76" name="Rectangle 75">
            <a:extLst>
              <a:ext uri="{FF2B5EF4-FFF2-40B4-BE49-F238E27FC236}">
                <a16:creationId xmlns:a16="http://schemas.microsoft.com/office/drawing/2014/main" id="{0453B32E-41DA-4F4C-A1DD-85C5804CC7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Rectangle 77">
            <a:extLst>
              <a:ext uri="{FF2B5EF4-FFF2-40B4-BE49-F238E27FC236}">
                <a16:creationId xmlns:a16="http://schemas.microsoft.com/office/drawing/2014/main" id="{267D94C7-7E89-4D0A-B2C5-2622C8651C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70CBD331-ECF4-41CE-BDEA-D0A86213D345}"/>
              </a:ext>
            </a:extLst>
          </p:cNvPr>
          <p:cNvSpPr txBox="1"/>
          <p:nvPr/>
        </p:nvSpPr>
        <p:spPr>
          <a:xfrm>
            <a:off x="3811943" y="2844836"/>
            <a:ext cx="724878" cy="230832"/>
          </a:xfrm>
          <a:prstGeom prst="rect">
            <a:avLst/>
          </a:prstGeom>
          <a:noFill/>
        </p:spPr>
        <p:txBody>
          <a:bodyPr wrap="none" rtlCol="0">
            <a:spAutoFit/>
          </a:bodyPr>
          <a:lstStyle/>
          <a:p>
            <a:r>
              <a:rPr lang="en-US" sz="900" dirty="0">
                <a:solidFill>
                  <a:schemeClr val="bg1"/>
                </a:solidFill>
              </a:rPr>
              <a:t>USFS photo</a:t>
            </a:r>
          </a:p>
        </p:txBody>
      </p:sp>
      <p:sp>
        <p:nvSpPr>
          <p:cNvPr id="11" name="TextBox 10">
            <a:extLst>
              <a:ext uri="{FF2B5EF4-FFF2-40B4-BE49-F238E27FC236}">
                <a16:creationId xmlns:a16="http://schemas.microsoft.com/office/drawing/2014/main" id="{4F681F99-8B8B-4682-9D8C-8AF05868ED13}"/>
              </a:ext>
            </a:extLst>
          </p:cNvPr>
          <p:cNvSpPr txBox="1"/>
          <p:nvPr/>
        </p:nvSpPr>
        <p:spPr>
          <a:xfrm>
            <a:off x="3888108" y="5333672"/>
            <a:ext cx="724878" cy="230832"/>
          </a:xfrm>
          <a:prstGeom prst="rect">
            <a:avLst/>
          </a:prstGeom>
          <a:noFill/>
        </p:spPr>
        <p:txBody>
          <a:bodyPr wrap="none" rtlCol="0">
            <a:spAutoFit/>
          </a:bodyPr>
          <a:lstStyle/>
          <a:p>
            <a:r>
              <a:rPr lang="en-US" sz="900" dirty="0">
                <a:solidFill>
                  <a:schemeClr val="bg1"/>
                </a:solidFill>
              </a:rPr>
              <a:t>USFS photo</a:t>
            </a:r>
          </a:p>
        </p:txBody>
      </p:sp>
    </p:spTree>
    <p:custDataLst>
      <p:tags r:id="rId1"/>
    </p:custDataLst>
    <p:extLst>
      <p:ext uri="{BB962C8B-B14F-4D97-AF65-F5344CB8AC3E}">
        <p14:creationId xmlns:p14="http://schemas.microsoft.com/office/powerpoint/2010/main" val="10316750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311973C2-EB8B-452A-A698-4A252FD3AE2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10162E77-11AD-44A7-84EC-40C59EEFBD2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5AB158E9-1B40-4CD6-95F0-95CA11DF7B7A}"/>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A54EACF-E96D-4E88-967A-D06A3ED61E7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2"/>
          <a:stretch/>
        </p:blipFill>
        <p:spPr>
          <a:xfrm>
            <a:off x="20" y="-12128"/>
            <a:ext cx="4654276" cy="6870127"/>
          </a:xfrm>
          <a:prstGeom prst="rect">
            <a:avLst/>
          </a:prstGeom>
        </p:spPr>
      </p:pic>
      <p:sp>
        <p:nvSpPr>
          <p:cNvPr id="14338" name="Rectangle 2"/>
          <p:cNvSpPr>
            <a:spLocks noGrp="1" noChangeArrowheads="1"/>
          </p:cNvSpPr>
          <p:nvPr>
            <p:ph type="title"/>
          </p:nvPr>
        </p:nvSpPr>
        <p:spPr>
          <a:xfrm>
            <a:off x="5181601" y="634946"/>
            <a:ext cx="6368142" cy="1450757"/>
          </a:xfrm>
        </p:spPr>
        <p:txBody>
          <a:bodyPr>
            <a:normAutofit/>
          </a:bodyPr>
          <a:lstStyle/>
          <a:p>
            <a:r>
              <a:rPr lang="en-US" dirty="0">
                <a:solidFill>
                  <a:schemeClr val="tx2"/>
                </a:solidFill>
              </a:rPr>
              <a:t>Why do cattle use riparian areas?</a:t>
            </a:r>
          </a:p>
        </p:txBody>
      </p:sp>
      <p:sp>
        <p:nvSpPr>
          <p:cNvPr id="14339" name="Rectangle 3"/>
          <p:cNvSpPr>
            <a:spLocks noGrp="1" noChangeArrowheads="1"/>
          </p:cNvSpPr>
          <p:nvPr>
            <p:ph type="body" idx="1"/>
          </p:nvPr>
        </p:nvSpPr>
        <p:spPr>
          <a:xfrm>
            <a:off x="5181601" y="2198914"/>
            <a:ext cx="6368142" cy="3670180"/>
          </a:xfrm>
        </p:spPr>
        <p:txBody>
          <a:bodyPr>
            <a:normAutofit/>
          </a:bodyPr>
          <a:lstStyle/>
          <a:p>
            <a:pPr marL="234950" indent="-234950">
              <a:buFont typeface="Wingdings" panose="05000000000000000000" pitchFamily="2" charset="2"/>
              <a:buChar char="§"/>
            </a:pPr>
            <a:r>
              <a:rPr lang="en-US" sz="3600" dirty="0"/>
              <a:t>Water</a:t>
            </a:r>
          </a:p>
          <a:p>
            <a:pPr marL="234950" indent="-234950">
              <a:buFont typeface="Wingdings" panose="05000000000000000000" pitchFamily="2" charset="2"/>
              <a:buChar char="§"/>
            </a:pPr>
            <a:r>
              <a:rPr lang="en-US" sz="3600" dirty="0"/>
              <a:t>Cool temperatures/shade</a:t>
            </a:r>
          </a:p>
          <a:p>
            <a:pPr marL="234950" indent="-234950">
              <a:buFont typeface="Wingdings" panose="05000000000000000000" pitchFamily="2" charset="2"/>
              <a:buChar char="§"/>
            </a:pPr>
            <a:r>
              <a:rPr lang="en-US" sz="3600" dirty="0"/>
              <a:t>Good quality forage in summer</a:t>
            </a:r>
          </a:p>
          <a:p>
            <a:pPr marL="234950" indent="-234950">
              <a:buFont typeface="Wingdings" panose="05000000000000000000" pitchFamily="2" charset="2"/>
              <a:buChar char="§"/>
            </a:pPr>
            <a:r>
              <a:rPr lang="en-US" sz="3600" dirty="0"/>
              <a:t>Flat terrain</a:t>
            </a:r>
          </a:p>
          <a:p>
            <a:pPr marL="234950" indent="-234950">
              <a:buFont typeface="Wingdings" panose="05000000000000000000" pitchFamily="2" charset="2"/>
              <a:buChar char="§"/>
            </a:pPr>
            <a:r>
              <a:rPr lang="en-US" sz="3600" dirty="0"/>
              <a:t>Cover from wind </a:t>
            </a:r>
          </a:p>
          <a:p>
            <a:endParaRPr lang="en-US" dirty="0"/>
          </a:p>
        </p:txBody>
      </p:sp>
      <p:sp>
        <p:nvSpPr>
          <p:cNvPr id="3" name="TextBox 2">
            <a:extLst>
              <a:ext uri="{FF2B5EF4-FFF2-40B4-BE49-F238E27FC236}">
                <a16:creationId xmlns:a16="http://schemas.microsoft.com/office/drawing/2014/main" id="{F158C1A2-85C8-4538-8276-0A9D14B334A2}"/>
              </a:ext>
            </a:extLst>
          </p:cNvPr>
          <p:cNvSpPr txBox="1"/>
          <p:nvPr/>
        </p:nvSpPr>
        <p:spPr>
          <a:xfrm>
            <a:off x="6096000" y="6172200"/>
            <a:ext cx="184731" cy="230832"/>
          </a:xfrm>
          <a:prstGeom prst="rect">
            <a:avLst/>
          </a:prstGeom>
          <a:noFill/>
        </p:spPr>
        <p:txBody>
          <a:bodyPr wrap="none" rtlCol="0">
            <a:spAutoFit/>
          </a:bodyPr>
          <a:lstStyle/>
          <a:p>
            <a:endParaRPr lang="en-US" sz="900" dirty="0"/>
          </a:p>
        </p:txBody>
      </p:sp>
      <p:sp>
        <p:nvSpPr>
          <p:cNvPr id="5" name="Rectangle 4">
            <a:extLst>
              <a:ext uri="{FF2B5EF4-FFF2-40B4-BE49-F238E27FC236}">
                <a16:creationId xmlns:a16="http://schemas.microsoft.com/office/drawing/2014/main" id="{DF56D459-E257-4E24-91DE-2F93FFB0FAA5}"/>
              </a:ext>
            </a:extLst>
          </p:cNvPr>
          <p:cNvSpPr/>
          <p:nvPr/>
        </p:nvSpPr>
        <p:spPr>
          <a:xfrm>
            <a:off x="3607122" y="6561593"/>
            <a:ext cx="909223" cy="230832"/>
          </a:xfrm>
          <a:prstGeom prst="rect">
            <a:avLst/>
          </a:prstGeom>
        </p:spPr>
        <p:txBody>
          <a:bodyPr wrap="none">
            <a:spAutoFit/>
          </a:bodyPr>
          <a:lstStyle/>
          <a:p>
            <a:r>
              <a:rPr lang="en-US" sz="900" dirty="0">
                <a:solidFill>
                  <a:schemeClr val="bg1"/>
                </a:solidFill>
              </a:rPr>
              <a:t>Chandler(</a:t>
            </a:r>
            <a:r>
              <a:rPr lang="en-US" sz="900" dirty="0" err="1">
                <a:solidFill>
                  <a:schemeClr val="bg1"/>
                </a:solidFill>
              </a:rPr>
              <a:t>flickr</a:t>
            </a:r>
            <a:r>
              <a:rPr lang="en-US" sz="900" dirty="0">
                <a:solidFill>
                  <a:schemeClr val="bg1"/>
                </a:solidFill>
              </a:rPr>
              <a:t>)</a:t>
            </a:r>
          </a:p>
        </p:txBody>
      </p:sp>
    </p:spTree>
    <p:custDataLst>
      <p:tags r:id="rId1"/>
    </p:custDataLst>
    <p:extLst>
      <p:ext uri="{BB962C8B-B14F-4D97-AF65-F5344CB8AC3E}">
        <p14:creationId xmlns:p14="http://schemas.microsoft.com/office/powerpoint/2010/main" val="8420985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fade">
                                      <p:cBhvr>
                                        <p:cTn id="10" dur="500"/>
                                        <p:tgtEl>
                                          <p:spTgt spid="1433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Effect transition="in" filter="fade">
                                      <p:cBhvr>
                                        <p:cTn id="13" dur="500"/>
                                        <p:tgtEl>
                                          <p:spTgt spid="1433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4339">
                                            <p:txEl>
                                              <p:pRg st="3" end="3"/>
                                            </p:txEl>
                                          </p:spTgt>
                                        </p:tgtEl>
                                        <p:attrNameLst>
                                          <p:attrName>style.visibility</p:attrName>
                                        </p:attrNameLst>
                                      </p:cBhvr>
                                      <p:to>
                                        <p:strVal val="visible"/>
                                      </p:to>
                                    </p:set>
                                    <p:animEffect transition="in" filter="fade">
                                      <p:cBhvr>
                                        <p:cTn id="16" dur="500"/>
                                        <p:tgtEl>
                                          <p:spTgt spid="1433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4339">
                                            <p:txEl>
                                              <p:pRg st="4" end="4"/>
                                            </p:txEl>
                                          </p:spTgt>
                                        </p:tgtEl>
                                        <p:attrNameLst>
                                          <p:attrName>style.visibility</p:attrName>
                                        </p:attrNameLst>
                                      </p:cBhvr>
                                      <p:to>
                                        <p:strVal val="visible"/>
                                      </p:to>
                                    </p:set>
                                    <p:animEffect transition="in" filter="fade">
                                      <p:cBhvr>
                                        <p:cTn id="19"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605A42EF-68E6-4808-81CD-E5ABD0ED92C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937C076B-00B1-4629-B27F-A86F9885FB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Rectangle 75">
            <a:extLst>
              <a:ext uri="{FF2B5EF4-FFF2-40B4-BE49-F238E27FC236}">
                <a16:creationId xmlns:a16="http://schemas.microsoft.com/office/drawing/2014/main" id="{3FE9C285-56FB-4B36-8ECA-C2D6596AA90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8" name="Straight Connector 77">
            <a:extLst>
              <a:ext uri="{FF2B5EF4-FFF2-40B4-BE49-F238E27FC236}">
                <a16:creationId xmlns:a16="http://schemas.microsoft.com/office/drawing/2014/main" id="{3C4A154E-1950-4755-A5FC-5998EE0CC1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16386" name="Rectangle 2"/>
          <p:cNvSpPr>
            <a:spLocks noGrp="1" noChangeArrowheads="1"/>
          </p:cNvSpPr>
          <p:nvPr>
            <p:ph type="title"/>
          </p:nvPr>
        </p:nvSpPr>
        <p:spPr>
          <a:xfrm>
            <a:off x="6262688" y="635431"/>
            <a:ext cx="5127171" cy="1450757"/>
          </a:xfrm>
        </p:spPr>
        <p:txBody>
          <a:bodyPr>
            <a:normAutofit fontScale="90000"/>
          </a:bodyPr>
          <a:lstStyle/>
          <a:p>
            <a:br>
              <a:rPr lang="en-US" dirty="0">
                <a:solidFill>
                  <a:schemeClr val="tx2"/>
                </a:solidFill>
              </a:rPr>
            </a:br>
            <a:r>
              <a:rPr lang="en-US" dirty="0">
                <a:solidFill>
                  <a:schemeClr val="tx2"/>
                </a:solidFill>
              </a:rPr>
              <a:t>Attracting livestock to uplands</a:t>
            </a:r>
          </a:p>
        </p:txBody>
      </p:sp>
      <p:sp>
        <p:nvSpPr>
          <p:cNvPr id="16387" name="Rectangle 3"/>
          <p:cNvSpPr>
            <a:spLocks noGrp="1" noChangeArrowheads="1"/>
          </p:cNvSpPr>
          <p:nvPr>
            <p:ph type="body" idx="1"/>
          </p:nvPr>
        </p:nvSpPr>
        <p:spPr>
          <a:xfrm>
            <a:off x="6262688" y="2132561"/>
            <a:ext cx="5765628" cy="3886251"/>
          </a:xfrm>
        </p:spPr>
        <p:txBody>
          <a:bodyPr>
            <a:noAutofit/>
          </a:bodyPr>
          <a:lstStyle/>
          <a:p>
            <a:pPr marL="231775" indent="-231775">
              <a:spcBef>
                <a:spcPts val="0"/>
              </a:spcBef>
              <a:spcAft>
                <a:spcPts val="1200"/>
              </a:spcAft>
              <a:buFont typeface="Wingdings" panose="05000000000000000000" pitchFamily="2" charset="2"/>
              <a:buChar char="§"/>
            </a:pPr>
            <a:r>
              <a:rPr lang="en-US" sz="2800" dirty="0"/>
              <a:t>Upland water development</a:t>
            </a:r>
          </a:p>
          <a:p>
            <a:pPr marL="231775" indent="-231775">
              <a:spcBef>
                <a:spcPts val="0"/>
              </a:spcBef>
              <a:spcAft>
                <a:spcPts val="1200"/>
              </a:spcAft>
              <a:buFont typeface="Wingdings" panose="05000000000000000000" pitchFamily="2" charset="2"/>
              <a:buChar char="§"/>
            </a:pPr>
            <a:r>
              <a:rPr lang="en-US" sz="2800" dirty="0"/>
              <a:t>Careful salt placement &amp; supplements</a:t>
            </a:r>
          </a:p>
          <a:p>
            <a:pPr marL="231775" indent="-231775">
              <a:spcBef>
                <a:spcPts val="0"/>
              </a:spcBef>
              <a:spcAft>
                <a:spcPts val="1200"/>
              </a:spcAft>
              <a:buFont typeface="Wingdings" panose="05000000000000000000" pitchFamily="2" charset="2"/>
              <a:buChar char="§"/>
            </a:pPr>
            <a:r>
              <a:rPr lang="en-US" sz="2800" dirty="0"/>
              <a:t>Create trails</a:t>
            </a:r>
          </a:p>
          <a:p>
            <a:pPr marL="231775" indent="-231775">
              <a:spcBef>
                <a:spcPts val="0"/>
              </a:spcBef>
              <a:spcAft>
                <a:spcPts val="1200"/>
              </a:spcAft>
              <a:buFont typeface="Wingdings" panose="05000000000000000000" pitchFamily="2" charset="2"/>
              <a:buChar char="§"/>
            </a:pPr>
            <a:r>
              <a:rPr lang="en-US" sz="2800" dirty="0"/>
              <a:t>Supplement strategically</a:t>
            </a:r>
          </a:p>
          <a:p>
            <a:pPr marL="231775" indent="-231775">
              <a:spcBef>
                <a:spcPts val="0"/>
              </a:spcBef>
              <a:spcAft>
                <a:spcPts val="1200"/>
              </a:spcAft>
              <a:buFont typeface="Wingdings" panose="05000000000000000000" pitchFamily="2" charset="2"/>
              <a:buChar char="§"/>
            </a:pPr>
            <a:r>
              <a:rPr lang="en-US" sz="2800" dirty="0"/>
              <a:t>Fertilization - improve upland forage</a:t>
            </a:r>
          </a:p>
          <a:p>
            <a:pPr marL="231775" indent="-231775">
              <a:spcBef>
                <a:spcPts val="0"/>
              </a:spcBef>
              <a:spcAft>
                <a:spcPts val="1200"/>
              </a:spcAft>
              <a:buFont typeface="Wingdings" panose="05000000000000000000" pitchFamily="2" charset="2"/>
              <a:buChar char="§"/>
            </a:pPr>
            <a:r>
              <a:rPr lang="en-US" sz="2800" dirty="0"/>
              <a:t>Burning of brush control</a:t>
            </a:r>
          </a:p>
          <a:p>
            <a:pPr marL="231775" indent="-231775">
              <a:spcBef>
                <a:spcPts val="0"/>
              </a:spcBef>
              <a:spcAft>
                <a:spcPts val="1200"/>
              </a:spcAft>
              <a:buFont typeface="Wingdings" panose="05000000000000000000" pitchFamily="2" charset="2"/>
              <a:buChar char="§"/>
            </a:pPr>
            <a:r>
              <a:rPr lang="en-US" sz="2800" dirty="0"/>
              <a:t>Seed palatable upland species</a:t>
            </a:r>
          </a:p>
          <a:p>
            <a:pPr marL="231775" indent="-231775">
              <a:spcBef>
                <a:spcPts val="0"/>
              </a:spcBef>
              <a:spcAft>
                <a:spcPts val="1200"/>
              </a:spcAft>
              <a:buFont typeface="Wingdings" panose="05000000000000000000" pitchFamily="2" charset="2"/>
              <a:buChar char="§"/>
            </a:pPr>
            <a:r>
              <a:rPr lang="en-US" sz="2800" dirty="0"/>
              <a:t>Reduce palatable riparian species</a:t>
            </a:r>
          </a:p>
          <a:p>
            <a:endParaRPr lang="en-US" dirty="0"/>
          </a:p>
        </p:txBody>
      </p:sp>
      <p:pic>
        <p:nvPicPr>
          <p:cNvPr id="5" name="Picture 4">
            <a:extLst>
              <a:ext uri="{FF2B5EF4-FFF2-40B4-BE49-F238E27FC236}">
                <a16:creationId xmlns:a16="http://schemas.microsoft.com/office/drawing/2014/main" id="{4F3B3C8B-2FF3-4721-A7C1-0B684037929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1000" y="874029"/>
            <a:ext cx="5420396" cy="5001267"/>
          </a:xfrm>
          <a:prstGeom prst="rect">
            <a:avLst/>
          </a:prstGeom>
        </p:spPr>
      </p:pic>
      <p:sp>
        <p:nvSpPr>
          <p:cNvPr id="3" name="TextBox 2">
            <a:extLst>
              <a:ext uri="{FF2B5EF4-FFF2-40B4-BE49-F238E27FC236}">
                <a16:creationId xmlns:a16="http://schemas.microsoft.com/office/drawing/2014/main" id="{897B3D35-C1E8-49FD-86AA-58B22AAF9252}"/>
              </a:ext>
            </a:extLst>
          </p:cNvPr>
          <p:cNvSpPr txBox="1"/>
          <p:nvPr/>
        </p:nvSpPr>
        <p:spPr>
          <a:xfrm>
            <a:off x="4876800" y="5534936"/>
            <a:ext cx="962123" cy="230832"/>
          </a:xfrm>
          <a:prstGeom prst="rect">
            <a:avLst/>
          </a:prstGeom>
          <a:noFill/>
        </p:spPr>
        <p:txBody>
          <a:bodyPr wrap="none" rtlCol="0">
            <a:spAutoFit/>
          </a:bodyPr>
          <a:lstStyle/>
          <a:p>
            <a:r>
              <a:rPr lang="en-US" sz="900" dirty="0">
                <a:solidFill>
                  <a:schemeClr val="bg1"/>
                </a:solidFill>
              </a:rPr>
              <a:t>S. Wyman (BLM)</a:t>
            </a:r>
          </a:p>
        </p:txBody>
      </p:sp>
    </p:spTree>
    <p:custDataLst>
      <p:tags r:id="rId1"/>
    </p:custDataLst>
    <p:extLst>
      <p:ext uri="{BB962C8B-B14F-4D97-AF65-F5344CB8AC3E}">
        <p14:creationId xmlns:p14="http://schemas.microsoft.com/office/powerpoint/2010/main" val="2850978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38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38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38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38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3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r>
              <a:rPr lang="en-US" sz="4000" dirty="0">
                <a:solidFill>
                  <a:schemeClr val="tx2"/>
                </a:solidFill>
              </a:rPr>
              <a:t>Restricting livestock from riparian areas</a:t>
            </a:r>
            <a:endParaRPr lang="en-US" sz="5400" dirty="0">
              <a:solidFill>
                <a:schemeClr val="tx2"/>
              </a:solidFill>
            </a:endParaRPr>
          </a:p>
        </p:txBody>
      </p:sp>
      <p:sp>
        <p:nvSpPr>
          <p:cNvPr id="18435" name="Rectangle 3"/>
          <p:cNvSpPr>
            <a:spLocks noGrp="1" noChangeArrowheads="1"/>
          </p:cNvSpPr>
          <p:nvPr>
            <p:ph type="body" idx="1"/>
          </p:nvPr>
        </p:nvSpPr>
        <p:spPr>
          <a:xfrm>
            <a:off x="1295400" y="1954108"/>
            <a:ext cx="10058400" cy="4023360"/>
          </a:xfrm>
        </p:spPr>
        <p:txBody>
          <a:bodyPr>
            <a:normAutofit/>
          </a:bodyPr>
          <a:lstStyle/>
          <a:p>
            <a:pPr marL="231775" indent="-231775">
              <a:buFont typeface="Wingdings" panose="05000000000000000000" pitchFamily="2" charset="2"/>
              <a:buChar char="§"/>
            </a:pPr>
            <a:r>
              <a:rPr lang="en-US" sz="2400" dirty="0"/>
              <a:t>Drift fences</a:t>
            </a:r>
          </a:p>
          <a:p>
            <a:pPr marL="231775" indent="-231775">
              <a:buFont typeface="Wingdings" panose="05000000000000000000" pitchFamily="2" charset="2"/>
              <a:buChar char="§"/>
            </a:pPr>
            <a:r>
              <a:rPr lang="en-US" sz="2400" dirty="0" err="1"/>
              <a:t>Exclosures</a:t>
            </a:r>
            <a:endParaRPr lang="en-US" sz="2400" dirty="0"/>
          </a:p>
          <a:p>
            <a:pPr marL="231775" indent="-231775">
              <a:buFont typeface="Wingdings" panose="05000000000000000000" pitchFamily="2" charset="2"/>
              <a:buChar char="§"/>
            </a:pPr>
            <a:r>
              <a:rPr lang="en-US" sz="2400" dirty="0"/>
              <a:t>Natural or constructed barriers</a:t>
            </a:r>
          </a:p>
          <a:p>
            <a:pPr marL="231775" indent="-231775">
              <a:buFont typeface="Wingdings" panose="05000000000000000000" pitchFamily="2" charset="2"/>
              <a:buChar char="§"/>
            </a:pPr>
            <a:r>
              <a:rPr lang="en-US" sz="2400" dirty="0"/>
              <a:t>Dense vegetation</a:t>
            </a:r>
          </a:p>
          <a:p>
            <a:pPr marL="231775" indent="-231775">
              <a:buFont typeface="Wingdings" panose="05000000000000000000" pitchFamily="2" charset="2"/>
              <a:buChar char="§"/>
            </a:pPr>
            <a:r>
              <a:rPr lang="en-US" sz="2400" dirty="0"/>
              <a:t>Range riding &amp; herding </a:t>
            </a:r>
          </a:p>
          <a:p>
            <a:pPr marL="231775" indent="-231775">
              <a:buFont typeface="Wingdings" panose="05000000000000000000" pitchFamily="2" charset="2"/>
              <a:buChar char="§"/>
            </a:pPr>
            <a:r>
              <a:rPr lang="en-US" sz="2400" dirty="0"/>
              <a:t>Electric shock collars</a:t>
            </a:r>
          </a:p>
          <a:p>
            <a:pPr marL="231775" indent="-231775">
              <a:buFont typeface="Wingdings" panose="05000000000000000000" pitchFamily="2" charset="2"/>
              <a:buChar char="§"/>
            </a:pPr>
            <a:r>
              <a:rPr lang="en-US" sz="2400" dirty="0"/>
              <a:t>Low quality vegetation</a:t>
            </a:r>
          </a:p>
        </p:txBody>
      </p:sp>
      <p:sp>
        <p:nvSpPr>
          <p:cNvPr id="4" name="TextBox 3"/>
          <p:cNvSpPr txBox="1"/>
          <p:nvPr/>
        </p:nvSpPr>
        <p:spPr>
          <a:xfrm>
            <a:off x="533400" y="5977468"/>
            <a:ext cx="8001000" cy="369332"/>
          </a:xfrm>
          <a:prstGeom prst="rect">
            <a:avLst/>
          </a:prstGeom>
          <a:noFill/>
        </p:spPr>
        <p:txBody>
          <a:bodyPr wrap="square" rtlCol="0">
            <a:spAutoFit/>
          </a:bodyPr>
          <a:lstStyle/>
          <a:p>
            <a:pPr lvl="0"/>
            <a:r>
              <a:rPr lang="en-US" i="1" dirty="0">
                <a:solidFill>
                  <a:srgbClr val="C00000"/>
                </a:solidFill>
                <a:latin typeface="Segoe UI Symbol" pitchFamily="34" charset="0"/>
                <a:ea typeface="Segoe UI Symbol" pitchFamily="34" charset="0"/>
              </a:rPr>
              <a:t>  Make the right thing easy and the wrong things hard.</a:t>
            </a:r>
          </a:p>
        </p:txBody>
      </p:sp>
      <p:sp>
        <p:nvSpPr>
          <p:cNvPr id="7" name="TextBox 6">
            <a:extLst>
              <a:ext uri="{FF2B5EF4-FFF2-40B4-BE49-F238E27FC236}">
                <a16:creationId xmlns:a16="http://schemas.microsoft.com/office/drawing/2014/main" id="{CFFA0A57-1E29-4B83-BF5A-FEED1A503C32}"/>
              </a:ext>
            </a:extLst>
          </p:cNvPr>
          <p:cNvSpPr txBox="1"/>
          <p:nvPr/>
        </p:nvSpPr>
        <p:spPr>
          <a:xfrm>
            <a:off x="5867400" y="5584945"/>
            <a:ext cx="1180131" cy="230832"/>
          </a:xfrm>
          <a:prstGeom prst="rect">
            <a:avLst/>
          </a:prstGeom>
          <a:noFill/>
        </p:spPr>
        <p:txBody>
          <a:bodyPr wrap="none" rtlCol="0">
            <a:spAutoFit/>
          </a:bodyPr>
          <a:lstStyle/>
          <a:p>
            <a:r>
              <a:rPr lang="en-US" sz="900" dirty="0">
                <a:solidFill>
                  <a:schemeClr val="bg1"/>
                </a:solidFill>
              </a:rPr>
              <a:t>USDA NRCS Montana</a:t>
            </a:r>
          </a:p>
        </p:txBody>
      </p:sp>
      <p:pic>
        <p:nvPicPr>
          <p:cNvPr id="3" name="Picture 2" descr="A train on a lush green field&#10;&#10;Description generated with high confidence">
            <a:extLst>
              <a:ext uri="{FF2B5EF4-FFF2-40B4-BE49-F238E27FC236}">
                <a16:creationId xmlns:a16="http://schemas.microsoft.com/office/drawing/2014/main" id="{68AC3A1C-BCE3-4280-9EDE-DC733EE3BF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90487" y="2158154"/>
            <a:ext cx="4820358" cy="3615268"/>
          </a:xfrm>
          <a:prstGeom prst="rect">
            <a:avLst/>
          </a:prstGeom>
        </p:spPr>
      </p:pic>
      <p:sp>
        <p:nvSpPr>
          <p:cNvPr id="5" name="TextBox 4">
            <a:extLst>
              <a:ext uri="{FF2B5EF4-FFF2-40B4-BE49-F238E27FC236}">
                <a16:creationId xmlns:a16="http://schemas.microsoft.com/office/drawing/2014/main" id="{AC019D48-F178-443F-87B1-2615CB0CC4AA}"/>
              </a:ext>
            </a:extLst>
          </p:cNvPr>
          <p:cNvSpPr txBox="1"/>
          <p:nvPr/>
        </p:nvSpPr>
        <p:spPr>
          <a:xfrm>
            <a:off x="7047531" y="5542590"/>
            <a:ext cx="1632178" cy="230832"/>
          </a:xfrm>
          <a:prstGeom prst="rect">
            <a:avLst/>
          </a:prstGeom>
          <a:noFill/>
        </p:spPr>
        <p:txBody>
          <a:bodyPr wrap="none" rtlCol="0">
            <a:spAutoFit/>
          </a:bodyPr>
          <a:lstStyle/>
          <a:p>
            <a:r>
              <a:rPr lang="en-US" sz="900" dirty="0">
                <a:solidFill>
                  <a:schemeClr val="bg1"/>
                </a:solidFill>
              </a:rPr>
              <a:t>Idaho State Parks &amp; Recreation</a:t>
            </a:r>
          </a:p>
        </p:txBody>
      </p:sp>
    </p:spTree>
    <p:extLst>
      <p:ext uri="{BB962C8B-B14F-4D97-AF65-F5344CB8AC3E}">
        <p14:creationId xmlns:p14="http://schemas.microsoft.com/office/powerpoint/2010/main" val="151548885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F83BAE65-D215-4292-9498-D9610AC2C6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EE922679-5189-4C5C-9FBB-6839F89C665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Rectangle 75">
            <a:extLst>
              <a:ext uri="{FF2B5EF4-FFF2-40B4-BE49-F238E27FC236}">
                <a16:creationId xmlns:a16="http://schemas.microsoft.com/office/drawing/2014/main" id="{86C05757-249C-4F2B-B326-B940FDD9C43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8" name="Straight Connector 77">
            <a:extLst>
              <a:ext uri="{FF2B5EF4-FFF2-40B4-BE49-F238E27FC236}">
                <a16:creationId xmlns:a16="http://schemas.microsoft.com/office/drawing/2014/main" id="{5C99ACED-3F9B-471D-97BC-E5D2D23198C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F954908A-B7CD-4B93-A10C-0CF80BC5B255}"/>
              </a:ext>
            </a:extLst>
          </p:cNvPr>
          <p:cNvPicPr>
            <a:picLocks noChangeAspect="1"/>
          </p:cNvPicPr>
          <p:nvPr/>
        </p:nvPicPr>
        <p:blipFill>
          <a:blip r:embed="rId3"/>
          <a:stretch>
            <a:fillRect/>
          </a:stretch>
        </p:blipFill>
        <p:spPr>
          <a:xfrm>
            <a:off x="633999" y="1008412"/>
            <a:ext cx="6909801" cy="4577743"/>
          </a:xfrm>
          <a:prstGeom prst="rect">
            <a:avLst/>
          </a:prstGeom>
        </p:spPr>
      </p:pic>
      <p:sp>
        <p:nvSpPr>
          <p:cNvPr id="19458" name="Rectangle 2"/>
          <p:cNvSpPr>
            <a:spLocks noGrp="1" noChangeArrowheads="1"/>
          </p:cNvSpPr>
          <p:nvPr>
            <p:ph type="title"/>
          </p:nvPr>
        </p:nvSpPr>
        <p:spPr>
          <a:xfrm>
            <a:off x="7859485" y="634946"/>
            <a:ext cx="3690257" cy="1450757"/>
          </a:xfrm>
        </p:spPr>
        <p:txBody>
          <a:bodyPr>
            <a:normAutofit/>
          </a:bodyPr>
          <a:lstStyle/>
          <a:p>
            <a:r>
              <a:rPr lang="en-US" sz="4400" dirty="0">
                <a:solidFill>
                  <a:schemeClr val="tx2"/>
                </a:solidFill>
              </a:rPr>
              <a:t>Controlling livestock access</a:t>
            </a:r>
          </a:p>
        </p:txBody>
      </p:sp>
      <p:sp>
        <p:nvSpPr>
          <p:cNvPr id="19459" name="Rectangle 3"/>
          <p:cNvSpPr>
            <a:spLocks noGrp="1" noChangeArrowheads="1"/>
          </p:cNvSpPr>
          <p:nvPr>
            <p:ph type="body" idx="1"/>
          </p:nvPr>
        </p:nvSpPr>
        <p:spPr>
          <a:xfrm>
            <a:off x="7859485" y="2198914"/>
            <a:ext cx="3690257" cy="3670180"/>
          </a:xfrm>
        </p:spPr>
        <p:txBody>
          <a:bodyPr>
            <a:noAutofit/>
          </a:bodyPr>
          <a:lstStyle/>
          <a:p>
            <a:pPr>
              <a:buFont typeface="Wingdings" panose="05000000000000000000" pitchFamily="2" charset="2"/>
              <a:buChar char="§"/>
            </a:pPr>
            <a:r>
              <a:rPr lang="en-US" sz="2400" dirty="0"/>
              <a:t>Hard stream crossing</a:t>
            </a:r>
          </a:p>
          <a:p>
            <a:pPr>
              <a:buFont typeface="Wingdings" panose="05000000000000000000" pitchFamily="2" charset="2"/>
              <a:buChar char="§"/>
            </a:pPr>
            <a:r>
              <a:rPr lang="en-US" sz="2400" dirty="0"/>
              <a:t>Fenced access “gaps” </a:t>
            </a:r>
          </a:p>
          <a:p>
            <a:pPr>
              <a:buFont typeface="Wingdings" panose="05000000000000000000" pitchFamily="2" charset="2"/>
              <a:buChar char="§"/>
            </a:pPr>
            <a:r>
              <a:rPr lang="en-US" sz="2400" dirty="0"/>
              <a:t>Stream diversions</a:t>
            </a:r>
          </a:p>
          <a:p>
            <a:pPr>
              <a:buFont typeface="Wingdings" panose="05000000000000000000" pitchFamily="2" charset="2"/>
              <a:buChar char="§"/>
            </a:pPr>
            <a:r>
              <a:rPr lang="en-US" sz="2400" dirty="0"/>
              <a:t>Pumped water slightly off stream  </a:t>
            </a:r>
          </a:p>
        </p:txBody>
      </p:sp>
      <p:sp>
        <p:nvSpPr>
          <p:cNvPr id="3" name="TextBox 2">
            <a:extLst>
              <a:ext uri="{FF2B5EF4-FFF2-40B4-BE49-F238E27FC236}">
                <a16:creationId xmlns:a16="http://schemas.microsoft.com/office/drawing/2014/main" id="{7955659C-AE18-41FF-8433-BD5510CDDD7C}"/>
              </a:ext>
            </a:extLst>
          </p:cNvPr>
          <p:cNvSpPr txBox="1"/>
          <p:nvPr/>
        </p:nvSpPr>
        <p:spPr>
          <a:xfrm>
            <a:off x="650564" y="5337204"/>
            <a:ext cx="1180131" cy="230832"/>
          </a:xfrm>
          <a:prstGeom prst="rect">
            <a:avLst/>
          </a:prstGeom>
          <a:noFill/>
        </p:spPr>
        <p:txBody>
          <a:bodyPr wrap="none" rtlCol="0">
            <a:spAutoFit/>
          </a:bodyPr>
          <a:lstStyle/>
          <a:p>
            <a:r>
              <a:rPr lang="en-US" sz="900" dirty="0">
                <a:solidFill>
                  <a:schemeClr val="bg1"/>
                </a:solidFill>
              </a:rPr>
              <a:t>USDA NRCS Montana</a:t>
            </a:r>
          </a:p>
        </p:txBody>
      </p:sp>
    </p:spTree>
    <p:extLst>
      <p:ext uri="{BB962C8B-B14F-4D97-AF65-F5344CB8AC3E}">
        <p14:creationId xmlns:p14="http://schemas.microsoft.com/office/powerpoint/2010/main" val="382077655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callum-cr-80"/>
          <p:cNvPicPr>
            <a:picLocks noChangeAspect="1" noChangeArrowheads="1"/>
          </p:cNvPicPr>
          <p:nvPr/>
        </p:nvPicPr>
        <p:blipFill>
          <a:blip r:embed="rId3" cstate="screen">
            <a:lum bright="6000"/>
          </a:blip>
          <a:srcRect/>
          <a:stretch>
            <a:fillRect/>
          </a:stretch>
        </p:blipFill>
        <p:spPr bwMode="auto">
          <a:xfrm>
            <a:off x="2057400" y="1844164"/>
            <a:ext cx="2946400" cy="4419600"/>
          </a:xfrm>
          <a:prstGeom prst="rect">
            <a:avLst/>
          </a:prstGeom>
          <a:noFill/>
          <a:ln w="9525">
            <a:noFill/>
            <a:miter lim="800000"/>
            <a:headEnd/>
            <a:tailEnd/>
          </a:ln>
        </p:spPr>
      </p:pic>
      <p:sp>
        <p:nvSpPr>
          <p:cNvPr id="20483" name="Rectangle 5"/>
          <p:cNvSpPr>
            <a:spLocks noGrp="1" noChangeArrowheads="1"/>
          </p:cNvSpPr>
          <p:nvPr>
            <p:ph type="title"/>
          </p:nvPr>
        </p:nvSpPr>
        <p:spPr/>
        <p:txBody>
          <a:bodyPr/>
          <a:lstStyle/>
          <a:p>
            <a:r>
              <a:rPr lang="en-US" dirty="0">
                <a:solidFill>
                  <a:schemeClr val="tx2"/>
                </a:solidFill>
              </a:rPr>
              <a:t>Sustainable Grazing?</a:t>
            </a:r>
          </a:p>
        </p:txBody>
      </p:sp>
      <p:sp>
        <p:nvSpPr>
          <p:cNvPr id="20484" name="Rectangle 6"/>
          <p:cNvSpPr>
            <a:spLocks noGrp="1" noChangeArrowheads="1"/>
          </p:cNvSpPr>
          <p:nvPr>
            <p:ph type="body" idx="1"/>
          </p:nvPr>
        </p:nvSpPr>
        <p:spPr>
          <a:xfrm>
            <a:off x="5410200" y="1600200"/>
            <a:ext cx="4267200" cy="1162050"/>
          </a:xfrm>
        </p:spPr>
        <p:txBody>
          <a:bodyPr/>
          <a:lstStyle/>
          <a:p>
            <a:endParaRPr lang="en-US" dirty="0"/>
          </a:p>
          <a:p>
            <a:r>
              <a:rPr lang="en-US" sz="2400" dirty="0"/>
              <a:t>Yes, grazing can cause damage</a:t>
            </a:r>
          </a:p>
        </p:txBody>
      </p:sp>
      <p:sp>
        <p:nvSpPr>
          <p:cNvPr id="2" name="TextBox 1">
            <a:extLst>
              <a:ext uri="{FF2B5EF4-FFF2-40B4-BE49-F238E27FC236}">
                <a16:creationId xmlns:a16="http://schemas.microsoft.com/office/drawing/2014/main" id="{EA5F3472-8DC6-4C16-AB46-AA1FA115776E}"/>
              </a:ext>
            </a:extLst>
          </p:cNvPr>
          <p:cNvSpPr txBox="1"/>
          <p:nvPr/>
        </p:nvSpPr>
        <p:spPr>
          <a:xfrm>
            <a:off x="4210412" y="6032932"/>
            <a:ext cx="651140" cy="230832"/>
          </a:xfrm>
          <a:prstGeom prst="rect">
            <a:avLst/>
          </a:prstGeom>
          <a:noFill/>
        </p:spPr>
        <p:txBody>
          <a:bodyPr wrap="none" rtlCol="0">
            <a:spAutoFit/>
          </a:bodyPr>
          <a:lstStyle/>
          <a:p>
            <a:r>
              <a:rPr lang="en-US" sz="900" dirty="0" err="1">
                <a:solidFill>
                  <a:schemeClr val="bg1"/>
                </a:solidFill>
              </a:rPr>
              <a:t>W.Elmore</a:t>
            </a:r>
            <a:endParaRPr lang="en-US" sz="900" dirty="0">
              <a:solidFill>
                <a:schemeClr val="bg1"/>
              </a:solidFill>
            </a:endParaRPr>
          </a:p>
        </p:txBody>
      </p:sp>
    </p:spTree>
    <p:extLst>
      <p:ext uri="{BB962C8B-B14F-4D97-AF65-F5344CB8AC3E}">
        <p14:creationId xmlns:p14="http://schemas.microsoft.com/office/powerpoint/2010/main" val="73701776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allum-cr-80"/>
          <p:cNvPicPr>
            <a:picLocks noChangeAspect="1" noChangeArrowheads="1"/>
          </p:cNvPicPr>
          <p:nvPr/>
        </p:nvPicPr>
        <p:blipFill>
          <a:blip r:embed="rId3" cstate="screen">
            <a:lum bright="6000"/>
          </a:blip>
          <a:srcRect/>
          <a:stretch>
            <a:fillRect/>
          </a:stretch>
        </p:blipFill>
        <p:spPr bwMode="auto">
          <a:xfrm>
            <a:off x="983539" y="1801177"/>
            <a:ext cx="2946400" cy="4419600"/>
          </a:xfrm>
          <a:prstGeom prst="rect">
            <a:avLst/>
          </a:prstGeom>
          <a:noFill/>
          <a:ln w="9525">
            <a:noFill/>
            <a:miter lim="800000"/>
            <a:headEnd/>
            <a:tailEnd/>
          </a:ln>
        </p:spPr>
      </p:pic>
      <p:sp>
        <p:nvSpPr>
          <p:cNvPr id="21507" name="Rectangle 3"/>
          <p:cNvSpPr>
            <a:spLocks noGrp="1" noChangeArrowheads="1"/>
          </p:cNvSpPr>
          <p:nvPr>
            <p:ph type="title"/>
          </p:nvPr>
        </p:nvSpPr>
        <p:spPr/>
        <p:txBody>
          <a:bodyPr/>
          <a:lstStyle/>
          <a:p>
            <a:r>
              <a:rPr lang="en-US" dirty="0">
                <a:solidFill>
                  <a:schemeClr val="tx2"/>
                </a:solidFill>
              </a:rPr>
              <a:t>Sustainable Grazing?</a:t>
            </a:r>
          </a:p>
        </p:txBody>
      </p:sp>
      <p:sp>
        <p:nvSpPr>
          <p:cNvPr id="21508" name="Rectangle 4"/>
          <p:cNvSpPr>
            <a:spLocks noGrp="1" noChangeArrowheads="1"/>
          </p:cNvSpPr>
          <p:nvPr>
            <p:ph type="body" idx="1"/>
          </p:nvPr>
        </p:nvSpPr>
        <p:spPr>
          <a:xfrm>
            <a:off x="4048125" y="3492817"/>
            <a:ext cx="6324600" cy="1162050"/>
          </a:xfrm>
        </p:spPr>
        <p:txBody>
          <a:bodyPr>
            <a:normAutofit/>
          </a:bodyPr>
          <a:lstStyle/>
          <a:p>
            <a:r>
              <a:rPr lang="en-US" sz="3200" dirty="0"/>
              <a:t>But, grazing can </a:t>
            </a:r>
          </a:p>
          <a:p>
            <a:r>
              <a:rPr lang="en-US" sz="3200" dirty="0"/>
              <a:t>be managed.</a:t>
            </a:r>
          </a:p>
        </p:txBody>
      </p:sp>
      <p:pic>
        <p:nvPicPr>
          <p:cNvPr id="21509" name="Picture 5" descr="callum-cr-96"/>
          <p:cNvPicPr>
            <a:picLocks noChangeAspect="1" noChangeArrowheads="1"/>
          </p:cNvPicPr>
          <p:nvPr/>
        </p:nvPicPr>
        <p:blipFill>
          <a:blip r:embed="rId4" cstate="screen"/>
          <a:srcRect/>
          <a:stretch>
            <a:fillRect/>
          </a:stretch>
        </p:blipFill>
        <p:spPr bwMode="auto">
          <a:xfrm>
            <a:off x="6934201" y="1877377"/>
            <a:ext cx="2844800" cy="4267200"/>
          </a:xfrm>
          <a:prstGeom prst="rect">
            <a:avLst/>
          </a:prstGeom>
          <a:noFill/>
          <a:ln w="9525">
            <a:noFill/>
            <a:miter lim="800000"/>
            <a:headEnd/>
            <a:tailEnd/>
          </a:ln>
        </p:spPr>
      </p:pic>
      <p:sp>
        <p:nvSpPr>
          <p:cNvPr id="21510" name="Text Box 6"/>
          <p:cNvSpPr txBox="1">
            <a:spLocks noChangeArrowheads="1"/>
          </p:cNvSpPr>
          <p:nvPr/>
        </p:nvSpPr>
        <p:spPr bwMode="auto">
          <a:xfrm>
            <a:off x="1544528" y="5503902"/>
            <a:ext cx="1940147" cy="369332"/>
          </a:xfrm>
          <a:prstGeom prst="rect">
            <a:avLst/>
          </a:prstGeom>
          <a:noFill/>
          <a:ln w="9525">
            <a:noFill/>
            <a:miter lim="800000"/>
            <a:headEnd/>
            <a:tailEnd/>
          </a:ln>
        </p:spPr>
        <p:txBody>
          <a:bodyPr wrap="none">
            <a:spAutoFit/>
          </a:bodyPr>
          <a:lstStyle/>
          <a:p>
            <a:r>
              <a:rPr lang="en-US" dirty="0" err="1">
                <a:solidFill>
                  <a:schemeClr val="bg1"/>
                </a:solidFill>
              </a:rPr>
              <a:t>Callum</a:t>
            </a:r>
            <a:r>
              <a:rPr lang="en-US" dirty="0">
                <a:solidFill>
                  <a:schemeClr val="bg1"/>
                </a:solidFill>
              </a:rPr>
              <a:t> Creek 1980</a:t>
            </a:r>
            <a:endParaRPr lang="en-US" dirty="0"/>
          </a:p>
        </p:txBody>
      </p:sp>
      <p:sp>
        <p:nvSpPr>
          <p:cNvPr id="21511" name="Text Box 7"/>
          <p:cNvSpPr txBox="1">
            <a:spLocks noChangeArrowheads="1"/>
          </p:cNvSpPr>
          <p:nvPr/>
        </p:nvSpPr>
        <p:spPr bwMode="auto">
          <a:xfrm>
            <a:off x="6934201" y="5562600"/>
            <a:ext cx="1940147" cy="369332"/>
          </a:xfrm>
          <a:prstGeom prst="rect">
            <a:avLst/>
          </a:prstGeom>
          <a:noFill/>
          <a:ln w="9525">
            <a:noFill/>
            <a:miter lim="800000"/>
            <a:headEnd/>
            <a:tailEnd/>
          </a:ln>
        </p:spPr>
        <p:txBody>
          <a:bodyPr wrap="none">
            <a:spAutoFit/>
          </a:bodyPr>
          <a:lstStyle/>
          <a:p>
            <a:r>
              <a:rPr lang="en-US" dirty="0" err="1">
                <a:solidFill>
                  <a:schemeClr val="bg1"/>
                </a:solidFill>
              </a:rPr>
              <a:t>Callum</a:t>
            </a:r>
            <a:r>
              <a:rPr lang="en-US" dirty="0">
                <a:solidFill>
                  <a:schemeClr val="bg1"/>
                </a:solidFill>
              </a:rPr>
              <a:t> Creek 1996</a:t>
            </a:r>
            <a:endParaRPr lang="en-US" dirty="0"/>
          </a:p>
        </p:txBody>
      </p:sp>
      <p:sp>
        <p:nvSpPr>
          <p:cNvPr id="2" name="TextBox 1">
            <a:extLst>
              <a:ext uri="{FF2B5EF4-FFF2-40B4-BE49-F238E27FC236}">
                <a16:creationId xmlns:a16="http://schemas.microsoft.com/office/drawing/2014/main" id="{5798C1EB-9DEA-45EC-8939-04FCB8B497DF}"/>
              </a:ext>
            </a:extLst>
          </p:cNvPr>
          <p:cNvSpPr txBox="1"/>
          <p:nvPr/>
        </p:nvSpPr>
        <p:spPr>
          <a:xfrm>
            <a:off x="3250091" y="5973380"/>
            <a:ext cx="651140" cy="230832"/>
          </a:xfrm>
          <a:prstGeom prst="rect">
            <a:avLst/>
          </a:prstGeom>
          <a:noFill/>
        </p:spPr>
        <p:txBody>
          <a:bodyPr wrap="none" rtlCol="0">
            <a:spAutoFit/>
          </a:bodyPr>
          <a:lstStyle/>
          <a:p>
            <a:r>
              <a:rPr lang="en-US" sz="900" dirty="0" err="1">
                <a:solidFill>
                  <a:schemeClr val="bg1"/>
                </a:solidFill>
              </a:rPr>
              <a:t>W.Elmore</a:t>
            </a:r>
            <a:endParaRPr lang="en-US" sz="900" dirty="0">
              <a:solidFill>
                <a:schemeClr val="bg1"/>
              </a:solidFill>
            </a:endParaRPr>
          </a:p>
        </p:txBody>
      </p:sp>
      <p:sp>
        <p:nvSpPr>
          <p:cNvPr id="3" name="TextBox 2">
            <a:extLst>
              <a:ext uri="{FF2B5EF4-FFF2-40B4-BE49-F238E27FC236}">
                <a16:creationId xmlns:a16="http://schemas.microsoft.com/office/drawing/2014/main" id="{68702192-DE5E-4940-AC4F-A26842F6B070}"/>
              </a:ext>
            </a:extLst>
          </p:cNvPr>
          <p:cNvSpPr txBox="1"/>
          <p:nvPr/>
        </p:nvSpPr>
        <p:spPr>
          <a:xfrm>
            <a:off x="9001104" y="5883928"/>
            <a:ext cx="651140" cy="230832"/>
          </a:xfrm>
          <a:prstGeom prst="rect">
            <a:avLst/>
          </a:prstGeom>
          <a:noFill/>
        </p:spPr>
        <p:txBody>
          <a:bodyPr wrap="none" rtlCol="0">
            <a:spAutoFit/>
          </a:bodyPr>
          <a:lstStyle/>
          <a:p>
            <a:r>
              <a:rPr lang="en-US" sz="900" dirty="0" err="1">
                <a:solidFill>
                  <a:schemeClr val="bg1"/>
                </a:solidFill>
              </a:rPr>
              <a:t>W.Elmore</a:t>
            </a:r>
            <a:endParaRPr lang="en-US" sz="900" dirty="0">
              <a:solidFill>
                <a:schemeClr val="bg1"/>
              </a:solidFill>
            </a:endParaRPr>
          </a:p>
        </p:txBody>
      </p:sp>
    </p:spTree>
    <p:extLst>
      <p:ext uri="{BB962C8B-B14F-4D97-AF65-F5344CB8AC3E}">
        <p14:creationId xmlns:p14="http://schemas.microsoft.com/office/powerpoint/2010/main" val="213075211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23 wy 8"/>
          <p:cNvPicPr>
            <a:picLocks noChangeAspect="1" noChangeArrowheads="1"/>
          </p:cNvPicPr>
          <p:nvPr/>
        </p:nvPicPr>
        <p:blipFill>
          <a:blip r:embed="rId3" cstate="screen"/>
          <a:srcRect/>
          <a:stretch>
            <a:fillRect/>
          </a:stretch>
        </p:blipFill>
        <p:spPr bwMode="auto">
          <a:xfrm>
            <a:off x="609600" y="0"/>
            <a:ext cx="10972800" cy="6324600"/>
          </a:xfrm>
          <a:prstGeom prst="rect">
            <a:avLst/>
          </a:prstGeom>
          <a:noFill/>
          <a:ln w="9525">
            <a:noFill/>
            <a:miter lim="800000"/>
            <a:headEnd/>
            <a:tailEnd/>
          </a:ln>
        </p:spPr>
      </p:pic>
      <p:sp>
        <p:nvSpPr>
          <p:cNvPr id="3" name="TextBox 2"/>
          <p:cNvSpPr txBox="1"/>
          <p:nvPr/>
        </p:nvSpPr>
        <p:spPr>
          <a:xfrm>
            <a:off x="4114800" y="86380"/>
            <a:ext cx="3591048" cy="523220"/>
          </a:xfrm>
          <a:prstGeom prst="rect">
            <a:avLst/>
          </a:prstGeom>
          <a:noFill/>
        </p:spPr>
        <p:txBody>
          <a:bodyPr wrap="none" rtlCol="0">
            <a:spAutoFit/>
          </a:bodyPr>
          <a:lstStyle/>
          <a:p>
            <a:r>
              <a:rPr lang="en-US" sz="2800" dirty="0">
                <a:solidFill>
                  <a:schemeClr val="bg1"/>
                </a:solidFill>
              </a:rPr>
              <a:t>Potential for Recovery?</a:t>
            </a:r>
          </a:p>
        </p:txBody>
      </p:sp>
      <p:sp>
        <p:nvSpPr>
          <p:cNvPr id="4" name="TextBox 3"/>
          <p:cNvSpPr txBox="1"/>
          <p:nvPr/>
        </p:nvSpPr>
        <p:spPr>
          <a:xfrm>
            <a:off x="9677400" y="6027725"/>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Tree>
    <p:extLst>
      <p:ext uri="{BB962C8B-B14F-4D97-AF65-F5344CB8AC3E}">
        <p14:creationId xmlns:p14="http://schemas.microsoft.com/office/powerpoint/2010/main" val="375103003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026" descr="24 wy 9"/>
          <p:cNvPicPr>
            <a:picLocks noChangeAspect="1" noChangeArrowheads="1"/>
          </p:cNvPicPr>
          <p:nvPr/>
        </p:nvPicPr>
        <p:blipFill>
          <a:blip r:embed="rId3" cstate="screen"/>
          <a:srcRect/>
          <a:stretch>
            <a:fillRect/>
          </a:stretch>
        </p:blipFill>
        <p:spPr bwMode="auto">
          <a:xfrm>
            <a:off x="609601" y="0"/>
            <a:ext cx="10972800" cy="6172200"/>
          </a:xfrm>
          <a:prstGeom prst="rect">
            <a:avLst/>
          </a:prstGeom>
          <a:noFill/>
          <a:ln w="9525">
            <a:noFill/>
            <a:miter lim="800000"/>
            <a:headEnd/>
            <a:tailEnd/>
          </a:ln>
        </p:spPr>
      </p:pic>
      <p:sp>
        <p:nvSpPr>
          <p:cNvPr id="6147" name="TextBox 2"/>
          <p:cNvSpPr txBox="1">
            <a:spLocks noChangeArrowheads="1"/>
          </p:cNvSpPr>
          <p:nvPr/>
        </p:nvSpPr>
        <p:spPr bwMode="auto">
          <a:xfrm>
            <a:off x="7315201" y="147637"/>
            <a:ext cx="1449243" cy="369332"/>
          </a:xfrm>
          <a:prstGeom prst="rect">
            <a:avLst/>
          </a:prstGeom>
          <a:noFill/>
          <a:ln w="9525">
            <a:noFill/>
            <a:miter lim="800000"/>
            <a:headEnd/>
            <a:tailEnd/>
          </a:ln>
        </p:spPr>
        <p:txBody>
          <a:bodyPr wrap="none">
            <a:spAutoFit/>
          </a:bodyPr>
          <a:lstStyle/>
          <a:p>
            <a:r>
              <a:rPr lang="en-US">
                <a:solidFill>
                  <a:schemeClr val="bg1"/>
                </a:solidFill>
              </a:rPr>
              <a:t>12 years later</a:t>
            </a:r>
          </a:p>
        </p:txBody>
      </p:sp>
      <p:sp>
        <p:nvSpPr>
          <p:cNvPr id="4" name="TextBox 3"/>
          <p:cNvSpPr txBox="1"/>
          <p:nvPr/>
        </p:nvSpPr>
        <p:spPr>
          <a:xfrm>
            <a:off x="9677400" y="5895201"/>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Tree>
    <p:extLst>
      <p:ext uri="{BB962C8B-B14F-4D97-AF65-F5344CB8AC3E}">
        <p14:creationId xmlns:p14="http://schemas.microsoft.com/office/powerpoint/2010/main" val="408490386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can25"/>
          <p:cNvPicPr>
            <a:picLocks noChangeAspect="1" noChangeArrowheads="1"/>
          </p:cNvPicPr>
          <p:nvPr/>
        </p:nvPicPr>
        <p:blipFill>
          <a:blip r:embed="rId3" cstate="screen"/>
          <a:srcRect/>
          <a:stretch>
            <a:fillRect/>
          </a:stretch>
        </p:blipFill>
        <p:spPr bwMode="auto">
          <a:xfrm>
            <a:off x="609600" y="152400"/>
            <a:ext cx="10972800" cy="6172201"/>
          </a:xfrm>
          <a:prstGeom prst="rect">
            <a:avLst/>
          </a:prstGeom>
          <a:noFill/>
          <a:ln w="9525">
            <a:noFill/>
            <a:miter lim="800000"/>
            <a:headEnd/>
            <a:tailEnd/>
          </a:ln>
        </p:spPr>
      </p:pic>
      <p:sp>
        <p:nvSpPr>
          <p:cNvPr id="3" name="TextBox 2"/>
          <p:cNvSpPr txBox="1"/>
          <p:nvPr/>
        </p:nvSpPr>
        <p:spPr>
          <a:xfrm>
            <a:off x="990600" y="381000"/>
            <a:ext cx="3656963" cy="523220"/>
          </a:xfrm>
          <a:prstGeom prst="rect">
            <a:avLst/>
          </a:prstGeom>
          <a:noFill/>
        </p:spPr>
        <p:txBody>
          <a:bodyPr wrap="none" rtlCol="0">
            <a:spAutoFit/>
          </a:bodyPr>
          <a:lstStyle/>
          <a:p>
            <a:r>
              <a:rPr lang="en-US" sz="2800" b="1" dirty="0">
                <a:solidFill>
                  <a:schemeClr val="bg1"/>
                </a:solidFill>
              </a:rPr>
              <a:t>Potential for Recovery</a:t>
            </a:r>
            <a:r>
              <a:rPr lang="en-US" sz="2800" dirty="0">
                <a:solidFill>
                  <a:schemeClr val="bg1"/>
                </a:solidFill>
              </a:rPr>
              <a:t>?</a:t>
            </a:r>
          </a:p>
        </p:txBody>
      </p:sp>
      <p:sp>
        <p:nvSpPr>
          <p:cNvPr id="4" name="TextBox 3"/>
          <p:cNvSpPr txBox="1"/>
          <p:nvPr/>
        </p:nvSpPr>
        <p:spPr>
          <a:xfrm>
            <a:off x="685800" y="6047602"/>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Tree>
    <p:extLst>
      <p:ext uri="{BB962C8B-B14F-4D97-AF65-F5344CB8AC3E}">
        <p14:creationId xmlns:p14="http://schemas.microsoft.com/office/powerpoint/2010/main" val="71154266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can26"/>
          <p:cNvPicPr>
            <a:picLocks noChangeAspect="1" noChangeArrowheads="1"/>
          </p:cNvPicPr>
          <p:nvPr/>
        </p:nvPicPr>
        <p:blipFill>
          <a:blip r:embed="rId3" cstate="screen"/>
          <a:srcRect/>
          <a:stretch>
            <a:fillRect/>
          </a:stretch>
        </p:blipFill>
        <p:spPr bwMode="auto">
          <a:xfrm>
            <a:off x="609600" y="0"/>
            <a:ext cx="10896600" cy="6181725"/>
          </a:xfrm>
          <a:prstGeom prst="rect">
            <a:avLst/>
          </a:prstGeom>
          <a:noFill/>
          <a:ln w="9525">
            <a:noFill/>
            <a:miter lim="800000"/>
            <a:headEnd/>
            <a:tailEnd/>
          </a:ln>
        </p:spPr>
      </p:pic>
      <p:sp>
        <p:nvSpPr>
          <p:cNvPr id="8195" name="TextBox 2"/>
          <p:cNvSpPr txBox="1">
            <a:spLocks noChangeArrowheads="1"/>
          </p:cNvSpPr>
          <p:nvPr/>
        </p:nvSpPr>
        <p:spPr bwMode="auto">
          <a:xfrm>
            <a:off x="9690873" y="152400"/>
            <a:ext cx="1449243" cy="369332"/>
          </a:xfrm>
          <a:prstGeom prst="rect">
            <a:avLst/>
          </a:prstGeom>
          <a:noFill/>
          <a:ln w="9525">
            <a:noFill/>
            <a:miter lim="800000"/>
            <a:headEnd/>
            <a:tailEnd/>
          </a:ln>
        </p:spPr>
        <p:txBody>
          <a:bodyPr wrap="none">
            <a:spAutoFit/>
          </a:bodyPr>
          <a:lstStyle/>
          <a:p>
            <a:r>
              <a:rPr lang="en-US" dirty="0"/>
              <a:t>10 years later</a:t>
            </a:r>
          </a:p>
        </p:txBody>
      </p:sp>
      <p:sp>
        <p:nvSpPr>
          <p:cNvPr id="4" name="TextBox 3"/>
          <p:cNvSpPr txBox="1"/>
          <p:nvPr/>
        </p:nvSpPr>
        <p:spPr>
          <a:xfrm>
            <a:off x="9592706" y="5791200"/>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Tree>
    <p:extLst>
      <p:ext uri="{BB962C8B-B14F-4D97-AF65-F5344CB8AC3E}">
        <p14:creationId xmlns:p14="http://schemas.microsoft.com/office/powerpoint/2010/main" val="335493324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rooked R1"/>
          <p:cNvPicPr>
            <a:picLocks noChangeAspect="1" noChangeArrowheads="1"/>
          </p:cNvPicPr>
          <p:nvPr/>
        </p:nvPicPr>
        <p:blipFill>
          <a:blip r:embed="rId3" cstate="screen"/>
          <a:srcRect/>
          <a:stretch>
            <a:fillRect/>
          </a:stretch>
        </p:blipFill>
        <p:spPr bwMode="auto">
          <a:xfrm>
            <a:off x="609600" y="0"/>
            <a:ext cx="10972800" cy="6321288"/>
          </a:xfrm>
          <a:prstGeom prst="rect">
            <a:avLst/>
          </a:prstGeom>
          <a:noFill/>
          <a:ln w="9525">
            <a:noFill/>
            <a:miter lim="800000"/>
            <a:headEnd/>
            <a:tailEnd/>
          </a:ln>
        </p:spPr>
      </p:pic>
      <p:sp>
        <p:nvSpPr>
          <p:cNvPr id="11267" name="TextBox 2"/>
          <p:cNvSpPr txBox="1">
            <a:spLocks noChangeArrowheads="1"/>
          </p:cNvSpPr>
          <p:nvPr/>
        </p:nvSpPr>
        <p:spPr bwMode="auto">
          <a:xfrm>
            <a:off x="1828800" y="75047"/>
            <a:ext cx="3048000" cy="923330"/>
          </a:xfrm>
          <a:prstGeom prst="rect">
            <a:avLst/>
          </a:prstGeom>
          <a:noFill/>
          <a:ln w="9525">
            <a:noFill/>
            <a:miter lim="800000"/>
            <a:headEnd/>
            <a:tailEnd/>
          </a:ln>
        </p:spPr>
        <p:txBody>
          <a:bodyPr wrap="square">
            <a:spAutoFit/>
          </a:bodyPr>
          <a:lstStyle/>
          <a:p>
            <a:r>
              <a:rPr lang="en-US" dirty="0"/>
              <a:t>SF Crooked River, OR  1976</a:t>
            </a:r>
          </a:p>
          <a:p>
            <a:r>
              <a:rPr lang="en-US" dirty="0"/>
              <a:t>Season long use</a:t>
            </a:r>
          </a:p>
          <a:p>
            <a:endParaRPr lang="en-US" dirty="0"/>
          </a:p>
        </p:txBody>
      </p:sp>
      <p:sp>
        <p:nvSpPr>
          <p:cNvPr id="4" name="TextBox 3"/>
          <p:cNvSpPr txBox="1"/>
          <p:nvPr/>
        </p:nvSpPr>
        <p:spPr>
          <a:xfrm>
            <a:off x="9692811" y="6027076"/>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Tree>
    <p:extLst>
      <p:ext uri="{BB962C8B-B14F-4D97-AF65-F5344CB8AC3E}">
        <p14:creationId xmlns:p14="http://schemas.microsoft.com/office/powerpoint/2010/main" val="158839295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Crooked R 2"/>
          <p:cNvPicPr>
            <a:picLocks noGrp="1" noChangeAspect="1" noChangeArrowheads="1"/>
          </p:cNvPicPr>
          <p:nvPr>
            <p:ph idx="1"/>
          </p:nvPr>
        </p:nvPicPr>
        <p:blipFill>
          <a:blip r:embed="rId3" cstate="screen"/>
          <a:srcRect/>
          <a:stretch>
            <a:fillRect/>
          </a:stretch>
        </p:blipFill>
        <p:spPr>
          <a:xfrm>
            <a:off x="609600" y="0"/>
            <a:ext cx="10972800" cy="6324601"/>
          </a:xfrm>
          <a:noFill/>
        </p:spPr>
      </p:pic>
      <p:sp>
        <p:nvSpPr>
          <p:cNvPr id="12291" name="TextBox 2"/>
          <p:cNvSpPr txBox="1">
            <a:spLocks noChangeArrowheads="1"/>
          </p:cNvSpPr>
          <p:nvPr/>
        </p:nvSpPr>
        <p:spPr bwMode="auto">
          <a:xfrm>
            <a:off x="720687" y="210233"/>
            <a:ext cx="5410200" cy="646331"/>
          </a:xfrm>
          <a:prstGeom prst="rect">
            <a:avLst/>
          </a:prstGeom>
          <a:noFill/>
          <a:ln w="9525">
            <a:noFill/>
            <a:miter lim="800000"/>
            <a:headEnd/>
            <a:tailEnd/>
          </a:ln>
        </p:spPr>
        <p:txBody>
          <a:bodyPr>
            <a:spAutoFit/>
          </a:bodyPr>
          <a:lstStyle/>
          <a:p>
            <a:r>
              <a:rPr lang="en-US" dirty="0"/>
              <a:t>S. Fork Cr. River 1984 after two years of rest followed by early season grazing</a:t>
            </a:r>
          </a:p>
        </p:txBody>
      </p:sp>
      <p:sp>
        <p:nvSpPr>
          <p:cNvPr id="4" name="TextBox 3"/>
          <p:cNvSpPr txBox="1"/>
          <p:nvPr/>
        </p:nvSpPr>
        <p:spPr>
          <a:xfrm>
            <a:off x="10287000" y="5943600"/>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Tree>
    <p:extLst>
      <p:ext uri="{BB962C8B-B14F-4D97-AF65-F5344CB8AC3E}">
        <p14:creationId xmlns:p14="http://schemas.microsoft.com/office/powerpoint/2010/main" val="37211213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bc1-8-19-77"/>
          <p:cNvPicPr>
            <a:picLocks noChangeAspect="1" noChangeArrowheads="1"/>
          </p:cNvPicPr>
          <p:nvPr/>
        </p:nvPicPr>
        <p:blipFill>
          <a:blip r:embed="rId3" cstate="screen"/>
          <a:srcRect/>
          <a:stretch>
            <a:fillRect/>
          </a:stretch>
        </p:blipFill>
        <p:spPr bwMode="auto">
          <a:xfrm>
            <a:off x="609600" y="1"/>
            <a:ext cx="10058400" cy="6169025"/>
          </a:xfrm>
          <a:prstGeom prst="rect">
            <a:avLst/>
          </a:prstGeom>
          <a:noFill/>
          <a:ln w="9525">
            <a:noFill/>
            <a:miter lim="800000"/>
            <a:headEnd/>
            <a:tailEnd/>
          </a:ln>
        </p:spPr>
      </p:pic>
      <p:sp>
        <p:nvSpPr>
          <p:cNvPr id="67588" name="Text Box 4"/>
          <p:cNvSpPr txBox="1">
            <a:spLocks noChangeArrowheads="1"/>
          </p:cNvSpPr>
          <p:nvPr/>
        </p:nvSpPr>
        <p:spPr bwMode="auto">
          <a:xfrm>
            <a:off x="7239000" y="6400800"/>
            <a:ext cx="4648200" cy="369332"/>
          </a:xfrm>
          <a:prstGeom prst="rect">
            <a:avLst/>
          </a:prstGeom>
          <a:noFill/>
          <a:ln w="9525">
            <a:noFill/>
            <a:miter lim="800000"/>
            <a:headEnd/>
            <a:tailEnd/>
          </a:ln>
          <a:effectLst/>
        </p:spPr>
        <p:txBody>
          <a:bodyPr>
            <a:spAutoFit/>
          </a:bodyPr>
          <a:lstStyle/>
          <a:p>
            <a:pPr algn="r">
              <a:spcBef>
                <a:spcPct val="50000"/>
              </a:spcBef>
              <a:defRPr/>
            </a:pPr>
            <a:r>
              <a:rPr lang="en-US" dirty="0">
                <a:solidFill>
                  <a:schemeClr val="bg1"/>
                </a:solidFill>
                <a:latin typeface="Comic Sans MS" pitchFamily="66" charset="0"/>
              </a:rPr>
              <a:t>Bear Creek  May 1977</a:t>
            </a:r>
          </a:p>
        </p:txBody>
      </p:sp>
      <p:sp>
        <p:nvSpPr>
          <p:cNvPr id="1029" name="Text Box 6"/>
          <p:cNvSpPr txBox="1">
            <a:spLocks noChangeArrowheads="1"/>
          </p:cNvSpPr>
          <p:nvPr/>
        </p:nvSpPr>
        <p:spPr bwMode="auto">
          <a:xfrm>
            <a:off x="8763000" y="990600"/>
            <a:ext cx="609600" cy="369332"/>
          </a:xfrm>
          <a:prstGeom prst="rect">
            <a:avLst/>
          </a:prstGeom>
          <a:noFill/>
          <a:ln w="9525">
            <a:noFill/>
            <a:miter lim="800000"/>
            <a:headEnd/>
            <a:tailEnd/>
          </a:ln>
        </p:spPr>
        <p:txBody>
          <a:bodyPr>
            <a:spAutoFit/>
          </a:bodyPr>
          <a:lstStyle/>
          <a:p>
            <a:endParaRPr lang="en-US"/>
          </a:p>
        </p:txBody>
      </p:sp>
      <p:sp>
        <p:nvSpPr>
          <p:cNvPr id="6" name="TextBox 5"/>
          <p:cNvSpPr txBox="1"/>
          <p:nvPr/>
        </p:nvSpPr>
        <p:spPr>
          <a:xfrm>
            <a:off x="9845211" y="5892027"/>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
        <p:nvSpPr>
          <p:cNvPr id="2" name="TextBox 1">
            <a:extLst>
              <a:ext uri="{FF2B5EF4-FFF2-40B4-BE49-F238E27FC236}">
                <a16:creationId xmlns:a16="http://schemas.microsoft.com/office/drawing/2014/main" id="{A80AFBEF-F9B0-4F12-94D4-C16CC29583FB}"/>
              </a:ext>
            </a:extLst>
          </p:cNvPr>
          <p:cNvSpPr txBox="1"/>
          <p:nvPr/>
        </p:nvSpPr>
        <p:spPr>
          <a:xfrm>
            <a:off x="609600" y="5892027"/>
            <a:ext cx="676788" cy="230832"/>
          </a:xfrm>
          <a:prstGeom prst="rect">
            <a:avLst/>
          </a:prstGeom>
          <a:noFill/>
        </p:spPr>
        <p:txBody>
          <a:bodyPr wrap="none" rtlCol="0">
            <a:spAutoFit/>
          </a:bodyPr>
          <a:lstStyle/>
          <a:p>
            <a:r>
              <a:rPr lang="en-US" sz="900" dirty="0" err="1">
                <a:solidFill>
                  <a:schemeClr val="bg1"/>
                </a:solidFill>
              </a:rPr>
              <a:t>W.Elmore</a:t>
            </a:r>
            <a:r>
              <a:rPr lang="en-US" sz="900" dirty="0">
                <a:solidFill>
                  <a:schemeClr val="bg1"/>
                </a:solidFill>
              </a:rPr>
              <a:t> </a:t>
            </a:r>
          </a:p>
        </p:txBody>
      </p:sp>
    </p:spTree>
    <p:extLst>
      <p:ext uri="{BB962C8B-B14F-4D97-AF65-F5344CB8AC3E}">
        <p14:creationId xmlns:p14="http://schemas.microsoft.com/office/powerpoint/2010/main" val="291038902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5562600" y="6248400"/>
            <a:ext cx="4648200" cy="369332"/>
          </a:xfrm>
          <a:prstGeom prst="rect">
            <a:avLst/>
          </a:prstGeom>
          <a:noFill/>
          <a:ln w="9525">
            <a:noFill/>
            <a:miter lim="800000"/>
            <a:headEnd/>
            <a:tailEnd/>
          </a:ln>
        </p:spPr>
        <p:txBody>
          <a:bodyPr>
            <a:spAutoFit/>
          </a:bodyPr>
          <a:lstStyle/>
          <a:p>
            <a:pPr>
              <a:spcBef>
                <a:spcPct val="50000"/>
              </a:spcBef>
            </a:pPr>
            <a:endParaRPr lang="en-US"/>
          </a:p>
        </p:txBody>
      </p:sp>
      <p:sp>
        <p:nvSpPr>
          <p:cNvPr id="24580" name="Text Box 4"/>
          <p:cNvSpPr txBox="1">
            <a:spLocks noChangeArrowheads="1"/>
          </p:cNvSpPr>
          <p:nvPr/>
        </p:nvSpPr>
        <p:spPr bwMode="auto">
          <a:xfrm>
            <a:off x="7467600" y="6433066"/>
            <a:ext cx="4495800" cy="369332"/>
          </a:xfrm>
          <a:prstGeom prst="rect">
            <a:avLst/>
          </a:prstGeom>
          <a:noFill/>
          <a:ln w="9525">
            <a:noFill/>
            <a:miter lim="800000"/>
            <a:headEnd/>
            <a:tailEnd/>
          </a:ln>
          <a:effectLst/>
        </p:spPr>
        <p:txBody>
          <a:bodyPr>
            <a:spAutoFit/>
          </a:bodyPr>
          <a:lstStyle/>
          <a:p>
            <a:pPr algn="r">
              <a:spcBef>
                <a:spcPct val="50000"/>
              </a:spcBef>
              <a:defRPr/>
            </a:pPr>
            <a:r>
              <a:rPr lang="en-US" dirty="0">
                <a:effectLst>
                  <a:outerShdw blurRad="38100" dist="38100" dir="2700000" algn="tl">
                    <a:srgbClr val="000000"/>
                  </a:outerShdw>
                </a:effectLst>
                <a:latin typeface="Comic Sans MS" pitchFamily="66" charset="0"/>
              </a:rPr>
              <a:t>Bear Creek  Aug 1986</a:t>
            </a:r>
          </a:p>
        </p:txBody>
      </p:sp>
      <p:sp>
        <p:nvSpPr>
          <p:cNvPr id="24581" name="Text Box 5"/>
          <p:cNvSpPr txBox="1">
            <a:spLocks noChangeArrowheads="1"/>
          </p:cNvSpPr>
          <p:nvPr/>
        </p:nvSpPr>
        <p:spPr bwMode="auto">
          <a:xfrm>
            <a:off x="1676400" y="6401664"/>
            <a:ext cx="1371600" cy="369332"/>
          </a:xfrm>
          <a:prstGeom prst="rect">
            <a:avLst/>
          </a:prstGeom>
          <a:noFill/>
          <a:ln w="9525">
            <a:noFill/>
            <a:miter lim="800000"/>
            <a:headEnd/>
            <a:tailEnd/>
          </a:ln>
          <a:effectLst/>
        </p:spPr>
        <p:txBody>
          <a:bodyPr>
            <a:spAutoFit/>
          </a:bodyPr>
          <a:lstStyle/>
          <a:p>
            <a:pPr>
              <a:spcBef>
                <a:spcPct val="50000"/>
              </a:spcBef>
              <a:defRPr/>
            </a:pPr>
            <a:r>
              <a:rPr lang="en-US" dirty="0">
                <a:effectLst>
                  <a:outerShdw blurRad="38100" dist="38100" dir="2700000" algn="tl">
                    <a:srgbClr val="000000"/>
                  </a:outerShdw>
                </a:effectLst>
                <a:latin typeface="Comic Sans MS" pitchFamily="66" charset="0"/>
              </a:rPr>
              <a:t>9 years</a:t>
            </a:r>
          </a:p>
        </p:txBody>
      </p:sp>
      <p:grpSp>
        <p:nvGrpSpPr>
          <p:cNvPr id="2" name="Group 1">
            <a:extLst>
              <a:ext uri="{FF2B5EF4-FFF2-40B4-BE49-F238E27FC236}">
                <a16:creationId xmlns:a16="http://schemas.microsoft.com/office/drawing/2014/main" id="{7E10CA2E-6571-4B18-A55C-07A51C0E4F66}"/>
              </a:ext>
            </a:extLst>
          </p:cNvPr>
          <p:cNvGrpSpPr/>
          <p:nvPr/>
        </p:nvGrpSpPr>
        <p:grpSpPr>
          <a:xfrm>
            <a:off x="533400" y="0"/>
            <a:ext cx="11125200" cy="6294566"/>
            <a:chOff x="533400" y="0"/>
            <a:chExt cx="11125200" cy="6294566"/>
          </a:xfrm>
        </p:grpSpPr>
        <p:pic>
          <p:nvPicPr>
            <p:cNvPr id="22530" name="Picture 2" descr="bc3-8-86"/>
            <p:cNvPicPr>
              <a:picLocks noChangeAspect="1" noChangeArrowheads="1"/>
            </p:cNvPicPr>
            <p:nvPr/>
          </p:nvPicPr>
          <p:blipFill>
            <a:blip r:embed="rId3" cstate="screen"/>
            <a:srcRect/>
            <a:stretch>
              <a:fillRect/>
            </a:stretch>
          </p:blipFill>
          <p:spPr bwMode="auto">
            <a:xfrm>
              <a:off x="533400" y="0"/>
              <a:ext cx="11125200" cy="6248400"/>
            </a:xfrm>
            <a:prstGeom prst="rect">
              <a:avLst/>
            </a:prstGeom>
            <a:noFill/>
            <a:ln w="9525">
              <a:noFill/>
              <a:miter lim="800000"/>
              <a:headEnd/>
              <a:tailEnd/>
            </a:ln>
          </p:spPr>
        </p:pic>
        <p:sp>
          <p:nvSpPr>
            <p:cNvPr id="6" name="TextBox 5"/>
            <p:cNvSpPr txBox="1"/>
            <p:nvPr/>
          </p:nvSpPr>
          <p:spPr>
            <a:xfrm>
              <a:off x="569205" y="6017567"/>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grpSp>
    </p:spTree>
    <p:extLst>
      <p:ext uri="{BB962C8B-B14F-4D97-AF65-F5344CB8AC3E}">
        <p14:creationId xmlns:p14="http://schemas.microsoft.com/office/powerpoint/2010/main" val="413362333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990D0034-F768-41E7-85D4-F38C4DE8577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BFEF286-571C-4F28-9B72-B74C841D2A3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3925054" y="0"/>
            <a:ext cx="8111272" cy="6857990"/>
          </a:xfrm>
          <a:prstGeom prst="rect">
            <a:avLst/>
          </a:prstGeom>
        </p:spPr>
      </p:pic>
      <p:cxnSp>
        <p:nvCxnSpPr>
          <p:cNvPr id="74" name="Straight Connector 73">
            <a:extLst>
              <a:ext uri="{FF2B5EF4-FFF2-40B4-BE49-F238E27FC236}">
                <a16:creationId xmlns:a16="http://schemas.microsoft.com/office/drawing/2014/main" id="{5A0A5CF6-407C-4691-8122-49DF69D0020D}"/>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0927" y="2633962"/>
            <a:ext cx="27432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2770" name="Rectangle 2"/>
          <p:cNvSpPr>
            <a:spLocks noGrp="1" noChangeArrowheads="1"/>
          </p:cNvSpPr>
          <p:nvPr>
            <p:ph type="title"/>
          </p:nvPr>
        </p:nvSpPr>
        <p:spPr>
          <a:xfrm>
            <a:off x="477078" y="516835"/>
            <a:ext cx="3100136" cy="2103875"/>
          </a:xfrm>
        </p:spPr>
        <p:txBody>
          <a:bodyPr>
            <a:normAutofit/>
          </a:bodyPr>
          <a:lstStyle/>
          <a:p>
            <a:r>
              <a:rPr lang="en-US" sz="3600" dirty="0">
                <a:solidFill>
                  <a:schemeClr val="tx2"/>
                </a:solidFill>
              </a:rPr>
              <a:t>Grazing Mgmt. Includes:</a:t>
            </a:r>
          </a:p>
        </p:txBody>
      </p:sp>
      <p:sp>
        <p:nvSpPr>
          <p:cNvPr id="32771" name="Rectangle 3"/>
          <p:cNvSpPr>
            <a:spLocks noGrp="1" noChangeArrowheads="1"/>
          </p:cNvSpPr>
          <p:nvPr>
            <p:ph type="body" idx="1"/>
          </p:nvPr>
        </p:nvSpPr>
        <p:spPr>
          <a:xfrm>
            <a:off x="492371" y="2736574"/>
            <a:ext cx="3084844" cy="3366047"/>
          </a:xfrm>
        </p:spPr>
        <p:txBody>
          <a:bodyPr>
            <a:normAutofit/>
          </a:bodyPr>
          <a:lstStyle/>
          <a:p>
            <a:pPr>
              <a:buFont typeface="Wingdings" panose="05000000000000000000" pitchFamily="2" charset="2"/>
              <a:buChar char="§"/>
            </a:pPr>
            <a:r>
              <a:rPr lang="en-US" sz="2400" dirty="0"/>
              <a:t>Herbivore species</a:t>
            </a:r>
          </a:p>
          <a:p>
            <a:pPr>
              <a:buFont typeface="Wingdings" panose="05000000000000000000" pitchFamily="2" charset="2"/>
              <a:buChar char="§"/>
            </a:pPr>
            <a:r>
              <a:rPr lang="en-US" sz="2400" dirty="0"/>
              <a:t>Intensity (stocking rate)</a:t>
            </a:r>
          </a:p>
          <a:p>
            <a:pPr>
              <a:buFont typeface="Wingdings" panose="05000000000000000000" pitchFamily="2" charset="2"/>
              <a:buChar char="§"/>
            </a:pPr>
            <a:r>
              <a:rPr lang="en-US" sz="2400" dirty="0"/>
              <a:t>Season of rest</a:t>
            </a:r>
          </a:p>
          <a:p>
            <a:pPr>
              <a:buFont typeface="Wingdings" panose="05000000000000000000" pitchFamily="2" charset="2"/>
              <a:buChar char="§"/>
            </a:pPr>
            <a:r>
              <a:rPr lang="en-US" sz="2400" dirty="0"/>
              <a:t>Season of grazing</a:t>
            </a:r>
          </a:p>
          <a:p>
            <a:pPr>
              <a:buFont typeface="Wingdings" panose="05000000000000000000" pitchFamily="2" charset="2"/>
              <a:buChar char="§"/>
            </a:pPr>
            <a:r>
              <a:rPr lang="en-US" sz="2400" dirty="0"/>
              <a:t>Duration &amp; frequency</a:t>
            </a:r>
          </a:p>
        </p:txBody>
      </p:sp>
    </p:spTree>
    <p:extLst>
      <p:ext uri="{BB962C8B-B14F-4D97-AF65-F5344CB8AC3E}">
        <p14:creationId xmlns:p14="http://schemas.microsoft.com/office/powerpoint/2010/main" val="108115141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ACE50B-1A48-4271-9110-25F1804A33C5}"/>
              </a:ext>
            </a:extLst>
          </p:cNvPr>
          <p:cNvPicPr>
            <a:picLocks noChangeAspect="1"/>
          </p:cNvPicPr>
          <p:nvPr/>
        </p:nvPicPr>
        <p:blipFill>
          <a:blip r:embed="rId3"/>
          <a:stretch>
            <a:fillRect/>
          </a:stretch>
        </p:blipFill>
        <p:spPr>
          <a:xfrm>
            <a:off x="5410200" y="4014572"/>
            <a:ext cx="3394681" cy="2194870"/>
          </a:xfrm>
          <a:prstGeom prst="rect">
            <a:avLst/>
          </a:prstGeom>
        </p:spPr>
      </p:pic>
      <p:sp>
        <p:nvSpPr>
          <p:cNvPr id="33794" name="Rectangle 2"/>
          <p:cNvSpPr>
            <a:spLocks noGrp="1" noChangeArrowheads="1"/>
          </p:cNvSpPr>
          <p:nvPr>
            <p:ph type="title"/>
          </p:nvPr>
        </p:nvSpPr>
        <p:spPr/>
        <p:txBody>
          <a:bodyPr/>
          <a:lstStyle/>
          <a:p>
            <a:r>
              <a:rPr lang="en-US" dirty="0">
                <a:solidFill>
                  <a:schemeClr val="tx2"/>
                </a:solidFill>
              </a:rPr>
              <a:t>Kind and class of animal?</a:t>
            </a:r>
          </a:p>
        </p:txBody>
      </p:sp>
      <p:sp>
        <p:nvSpPr>
          <p:cNvPr id="33795" name="Rectangle 3"/>
          <p:cNvSpPr>
            <a:spLocks noGrp="1" noChangeArrowheads="1"/>
          </p:cNvSpPr>
          <p:nvPr>
            <p:ph type="body" idx="1"/>
          </p:nvPr>
        </p:nvSpPr>
        <p:spPr>
          <a:xfrm>
            <a:off x="1127760" y="2045654"/>
            <a:ext cx="4998720" cy="4023360"/>
          </a:xfrm>
        </p:spPr>
        <p:txBody>
          <a:bodyPr>
            <a:normAutofit/>
          </a:bodyPr>
          <a:lstStyle/>
          <a:p>
            <a:pPr marL="231775" indent="-231775">
              <a:buFont typeface="Wingdings" panose="05000000000000000000" pitchFamily="2" charset="2"/>
              <a:buChar char="§"/>
            </a:pPr>
            <a:r>
              <a:rPr lang="en-US" sz="3200" dirty="0"/>
              <a:t>Cow-calf </a:t>
            </a:r>
            <a:r>
              <a:rPr lang="en-US" sz="3200" dirty="0" err="1"/>
              <a:t>vs</a:t>
            </a:r>
            <a:r>
              <a:rPr lang="en-US" sz="3200" dirty="0"/>
              <a:t> Yearling Cattle</a:t>
            </a:r>
          </a:p>
          <a:p>
            <a:pPr marL="231775" indent="-231775">
              <a:buFont typeface="Wingdings" panose="05000000000000000000" pitchFamily="2" charset="2"/>
              <a:buChar char="§"/>
            </a:pPr>
            <a:r>
              <a:rPr lang="en-US" sz="3200" dirty="0"/>
              <a:t>Sheep </a:t>
            </a:r>
          </a:p>
          <a:p>
            <a:pPr marL="524383" lvl="1" indent="-231775">
              <a:buFont typeface="Wingdings" panose="05000000000000000000" pitchFamily="2" charset="2"/>
              <a:buChar char="§"/>
            </a:pPr>
            <a:r>
              <a:rPr lang="en-US" sz="2800" dirty="0" err="1"/>
              <a:t>unherded</a:t>
            </a:r>
            <a:r>
              <a:rPr lang="en-US" sz="2800" dirty="0"/>
              <a:t> vs herded</a:t>
            </a:r>
          </a:p>
          <a:p>
            <a:pPr marL="231775" indent="-231775">
              <a:buFont typeface="Wingdings" panose="05000000000000000000" pitchFamily="2" charset="2"/>
              <a:buChar char="§"/>
            </a:pPr>
            <a:r>
              <a:rPr lang="en-US" sz="3200" dirty="0"/>
              <a:t>Horses</a:t>
            </a:r>
          </a:p>
          <a:p>
            <a:pPr marL="231775" indent="-231775">
              <a:buFont typeface="Wingdings" panose="05000000000000000000" pitchFamily="2" charset="2"/>
              <a:buChar char="§"/>
            </a:pPr>
            <a:r>
              <a:rPr lang="en-US" sz="3200" dirty="0"/>
              <a:t>Bison</a:t>
            </a:r>
          </a:p>
        </p:txBody>
      </p:sp>
      <p:sp>
        <p:nvSpPr>
          <p:cNvPr id="3" name="TextBox 2"/>
          <p:cNvSpPr txBox="1"/>
          <p:nvPr/>
        </p:nvSpPr>
        <p:spPr>
          <a:xfrm>
            <a:off x="10684709" y="5915087"/>
            <a:ext cx="1447800" cy="230832"/>
          </a:xfrm>
          <a:prstGeom prst="rect">
            <a:avLst/>
          </a:prstGeom>
          <a:noFill/>
        </p:spPr>
        <p:txBody>
          <a:bodyPr wrap="square" rtlCol="0">
            <a:spAutoFit/>
          </a:bodyPr>
          <a:lstStyle/>
          <a:p>
            <a:pPr algn="r"/>
            <a:r>
              <a:rPr lang="en-US" sz="900" dirty="0">
                <a:solidFill>
                  <a:schemeClr val="bg1">
                    <a:lumMod val="85000"/>
                  </a:schemeClr>
                </a:solidFill>
              </a:rPr>
              <a:t>theriverdamsel.com</a:t>
            </a:r>
          </a:p>
        </p:txBody>
      </p:sp>
      <p:grpSp>
        <p:nvGrpSpPr>
          <p:cNvPr id="6" name="Group 5">
            <a:extLst>
              <a:ext uri="{FF2B5EF4-FFF2-40B4-BE49-F238E27FC236}">
                <a16:creationId xmlns:a16="http://schemas.microsoft.com/office/drawing/2014/main" id="{13963B06-C8B3-4499-8F47-7CBA71889038}"/>
              </a:ext>
            </a:extLst>
          </p:cNvPr>
          <p:cNvGrpSpPr/>
          <p:nvPr/>
        </p:nvGrpSpPr>
        <p:grpSpPr>
          <a:xfrm>
            <a:off x="5655697" y="1844593"/>
            <a:ext cx="3619493" cy="2438400"/>
            <a:chOff x="5046097" y="1791721"/>
            <a:chExt cx="3619493" cy="2438400"/>
          </a:xfrm>
        </p:grpSpPr>
        <p:pic>
          <p:nvPicPr>
            <p:cNvPr id="614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410200" y="1791721"/>
              <a:ext cx="325539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046097" y="3961699"/>
              <a:ext cx="1600200" cy="230832"/>
            </a:xfrm>
            <a:prstGeom prst="rect">
              <a:avLst/>
            </a:prstGeom>
            <a:noFill/>
          </p:spPr>
          <p:txBody>
            <a:bodyPr wrap="square" rtlCol="0">
              <a:spAutoFit/>
            </a:bodyPr>
            <a:lstStyle/>
            <a:p>
              <a:pPr algn="r"/>
              <a:r>
                <a:rPr lang="en-US" sz="900" dirty="0">
                  <a:solidFill>
                    <a:schemeClr val="bg1">
                      <a:lumMod val="95000"/>
                    </a:schemeClr>
                  </a:solidFill>
                </a:rPr>
                <a:t>leydenglenlamb.com</a:t>
              </a:r>
            </a:p>
          </p:txBody>
        </p:sp>
      </p:grpSp>
      <p:sp>
        <p:nvSpPr>
          <p:cNvPr id="5" name="TextBox 4">
            <a:extLst>
              <a:ext uri="{FF2B5EF4-FFF2-40B4-BE49-F238E27FC236}">
                <a16:creationId xmlns:a16="http://schemas.microsoft.com/office/drawing/2014/main" id="{B7F29E6F-D0E5-4465-B811-344F634EEAE8}"/>
              </a:ext>
            </a:extLst>
          </p:cNvPr>
          <p:cNvSpPr txBox="1"/>
          <p:nvPr/>
        </p:nvSpPr>
        <p:spPr>
          <a:xfrm>
            <a:off x="7489149" y="5977468"/>
            <a:ext cx="933269" cy="230832"/>
          </a:xfrm>
          <a:prstGeom prst="rect">
            <a:avLst/>
          </a:prstGeom>
          <a:noFill/>
        </p:spPr>
        <p:txBody>
          <a:bodyPr wrap="none" rtlCol="0">
            <a:spAutoFit/>
          </a:bodyPr>
          <a:lstStyle/>
          <a:p>
            <a:r>
              <a:rPr lang="en-US" sz="900" dirty="0" err="1">
                <a:solidFill>
                  <a:schemeClr val="bg1"/>
                </a:solidFill>
              </a:rPr>
              <a:t>P.Scanlan</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pic>
        <p:nvPicPr>
          <p:cNvPr id="6147"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717280" y="3584030"/>
            <a:ext cx="3429000" cy="257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284682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0">
            <a:extLst>
              <a:ext uri="{FF2B5EF4-FFF2-40B4-BE49-F238E27FC236}">
                <a16:creationId xmlns:a16="http://schemas.microsoft.com/office/drawing/2014/main" id="{605A42EF-68E6-4808-81CD-E5ABD0ED92C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2">
            <a:extLst>
              <a:ext uri="{FF2B5EF4-FFF2-40B4-BE49-F238E27FC236}">
                <a16:creationId xmlns:a16="http://schemas.microsoft.com/office/drawing/2014/main" id="{937C076B-00B1-4629-B27F-A86F9885FB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3FE9C285-56FB-4B36-8ECA-C2D6596AA90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3C4A154E-1950-4755-A5FC-5998EE0CC1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411685" y="634946"/>
            <a:ext cx="5127171" cy="1450757"/>
          </a:xfrm>
        </p:spPr>
        <p:txBody>
          <a:bodyPr>
            <a:normAutofit/>
          </a:bodyPr>
          <a:lstStyle/>
          <a:p>
            <a:r>
              <a:rPr lang="en-US" sz="3700" dirty="0">
                <a:solidFill>
                  <a:schemeClr val="tx2"/>
                </a:solidFill>
              </a:rPr>
              <a:t>Herd Management </a:t>
            </a:r>
            <a:br>
              <a:rPr lang="en-US" sz="3700" dirty="0">
                <a:solidFill>
                  <a:schemeClr val="tx2"/>
                </a:solidFill>
              </a:rPr>
            </a:br>
            <a:r>
              <a:rPr lang="en-US" sz="3700" dirty="0">
                <a:solidFill>
                  <a:schemeClr val="tx2"/>
                </a:solidFill>
              </a:rPr>
              <a:t>	&amp; Animal Husbandry</a:t>
            </a:r>
          </a:p>
        </p:txBody>
      </p:sp>
      <p:sp>
        <p:nvSpPr>
          <p:cNvPr id="3" name="Content Placeholder 2"/>
          <p:cNvSpPr>
            <a:spLocks noGrp="1"/>
          </p:cNvSpPr>
          <p:nvPr>
            <p:ph idx="1"/>
          </p:nvPr>
        </p:nvSpPr>
        <p:spPr>
          <a:xfrm>
            <a:off x="6411684" y="2198914"/>
            <a:ext cx="5127172" cy="3670180"/>
          </a:xfrm>
        </p:spPr>
        <p:txBody>
          <a:bodyPr>
            <a:normAutofit/>
          </a:bodyPr>
          <a:lstStyle/>
          <a:p>
            <a:r>
              <a:rPr lang="en-US" dirty="0"/>
              <a:t>Culling Work:</a:t>
            </a:r>
          </a:p>
          <a:p>
            <a:pPr lvl="1"/>
            <a:r>
              <a:rPr lang="en-US" sz="2000" dirty="0"/>
              <a:t>Traditionally used to improve animal performance</a:t>
            </a:r>
          </a:p>
          <a:p>
            <a:pPr lvl="1"/>
            <a:r>
              <a:rPr lang="en-US" sz="2000" dirty="0"/>
              <a:t>Can be applied to habitat use tendencies</a:t>
            </a:r>
          </a:p>
          <a:p>
            <a:pPr lvl="1"/>
            <a:r>
              <a:rPr lang="en-US" sz="2000" dirty="0"/>
              <a:t>Inherited &amp; learned attributes can be culled out of herd.</a:t>
            </a:r>
          </a:p>
          <a:p>
            <a:pPr lvl="2"/>
            <a:r>
              <a:rPr lang="en-US" sz="2000" dirty="0"/>
              <a:t>Example = hill climbers &amp; bottom dwellers</a:t>
            </a:r>
          </a:p>
          <a:p>
            <a:pPr lvl="1"/>
            <a:r>
              <a:rPr lang="en-US" sz="2000" dirty="0"/>
              <a:t>Terrain use can be modified by management &amp; training when animals are young.</a:t>
            </a:r>
          </a:p>
          <a:p>
            <a:endParaRPr lang="en-US" dirty="0"/>
          </a:p>
        </p:txBody>
      </p:sp>
      <p:grpSp>
        <p:nvGrpSpPr>
          <p:cNvPr id="4" name="Group 3">
            <a:extLst>
              <a:ext uri="{FF2B5EF4-FFF2-40B4-BE49-F238E27FC236}">
                <a16:creationId xmlns:a16="http://schemas.microsoft.com/office/drawing/2014/main" id="{0A64A8C4-9A6B-453E-A6BF-E651E1B3760E}"/>
              </a:ext>
            </a:extLst>
          </p:cNvPr>
          <p:cNvGrpSpPr/>
          <p:nvPr/>
        </p:nvGrpSpPr>
        <p:grpSpPr>
          <a:xfrm>
            <a:off x="774911" y="3282885"/>
            <a:ext cx="5127173" cy="2986578"/>
            <a:chOff x="774911" y="3282885"/>
            <a:chExt cx="5127173" cy="2986578"/>
          </a:xfrm>
        </p:grpSpPr>
        <p:pic>
          <p:nvPicPr>
            <p:cNvPr id="6" name="Picture 5">
              <a:extLst>
                <a:ext uri="{FF2B5EF4-FFF2-40B4-BE49-F238E27FC236}">
                  <a16:creationId xmlns:a16="http://schemas.microsoft.com/office/drawing/2014/main" id="{A3805A75-305D-4065-AC97-7747E82C58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4911" y="3282885"/>
              <a:ext cx="5127173" cy="2986578"/>
            </a:xfrm>
            <a:prstGeom prst="rect">
              <a:avLst/>
            </a:prstGeom>
          </p:spPr>
        </p:pic>
        <p:sp>
          <p:nvSpPr>
            <p:cNvPr id="7" name="TextBox 6">
              <a:extLst>
                <a:ext uri="{FF2B5EF4-FFF2-40B4-BE49-F238E27FC236}">
                  <a16:creationId xmlns:a16="http://schemas.microsoft.com/office/drawing/2014/main" id="{DE255699-AE03-41B3-8E57-966342BB5270}"/>
                </a:ext>
              </a:extLst>
            </p:cNvPr>
            <p:cNvSpPr txBox="1"/>
            <p:nvPr/>
          </p:nvSpPr>
          <p:spPr>
            <a:xfrm>
              <a:off x="4572000" y="6038631"/>
              <a:ext cx="1330084" cy="230832"/>
            </a:xfrm>
            <a:prstGeom prst="rect">
              <a:avLst/>
            </a:prstGeom>
            <a:noFill/>
          </p:spPr>
          <p:txBody>
            <a:bodyPr wrap="square" rtlCol="0">
              <a:spAutoFit/>
            </a:bodyPr>
            <a:lstStyle/>
            <a:p>
              <a:pPr algn="r"/>
              <a:r>
                <a:rPr lang="en-US" sz="900" dirty="0" err="1">
                  <a:solidFill>
                    <a:schemeClr val="bg1"/>
                  </a:solidFill>
                </a:rPr>
                <a:t>P.Bauchman</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grpSp>
      <p:grpSp>
        <p:nvGrpSpPr>
          <p:cNvPr id="9" name="Group 8">
            <a:extLst>
              <a:ext uri="{FF2B5EF4-FFF2-40B4-BE49-F238E27FC236}">
                <a16:creationId xmlns:a16="http://schemas.microsoft.com/office/drawing/2014/main" id="{0B3E5E12-2796-419F-B479-E1D9440733F2}"/>
              </a:ext>
            </a:extLst>
          </p:cNvPr>
          <p:cNvGrpSpPr/>
          <p:nvPr/>
        </p:nvGrpSpPr>
        <p:grpSpPr>
          <a:xfrm>
            <a:off x="774910" y="588537"/>
            <a:ext cx="5127173" cy="2609631"/>
            <a:chOff x="773610" y="510919"/>
            <a:chExt cx="5127173" cy="2609631"/>
          </a:xfrm>
        </p:grpSpPr>
        <p:pic>
          <p:nvPicPr>
            <p:cNvPr id="8" name="Picture 7" descr="A herd of cattle standing on top of a body of water&#10;&#10;Description generated with high confidence">
              <a:extLst>
                <a:ext uri="{FF2B5EF4-FFF2-40B4-BE49-F238E27FC236}">
                  <a16:creationId xmlns:a16="http://schemas.microsoft.com/office/drawing/2014/main" id="{5CDC6464-184E-44B6-AA3A-9B8A3B35A74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73610" y="510919"/>
              <a:ext cx="5127173" cy="2609631"/>
            </a:xfrm>
            <a:prstGeom prst="rect">
              <a:avLst/>
            </a:prstGeom>
          </p:spPr>
        </p:pic>
        <p:sp>
          <p:nvSpPr>
            <p:cNvPr id="13" name="TextBox 12">
              <a:extLst>
                <a:ext uri="{FF2B5EF4-FFF2-40B4-BE49-F238E27FC236}">
                  <a16:creationId xmlns:a16="http://schemas.microsoft.com/office/drawing/2014/main" id="{F0ABED78-32CE-4470-9C47-C9BFEDE2CAE5}"/>
                </a:ext>
              </a:extLst>
            </p:cNvPr>
            <p:cNvSpPr txBox="1"/>
            <p:nvPr/>
          </p:nvSpPr>
          <p:spPr>
            <a:xfrm>
              <a:off x="805360" y="2871580"/>
              <a:ext cx="1330084" cy="230832"/>
            </a:xfrm>
            <a:prstGeom prst="rect">
              <a:avLst/>
            </a:prstGeom>
            <a:noFill/>
          </p:spPr>
          <p:txBody>
            <a:bodyPr wrap="square" rtlCol="0">
              <a:spAutoFit/>
            </a:bodyPr>
            <a:lstStyle/>
            <a:p>
              <a:r>
                <a:rPr lang="en-US" sz="900" dirty="0">
                  <a:solidFill>
                    <a:schemeClr val="bg1"/>
                  </a:solidFill>
                </a:rPr>
                <a:t>K. Launchbaugh</a:t>
              </a:r>
            </a:p>
          </p:txBody>
        </p:sp>
      </p:grpSp>
    </p:spTree>
    <p:custDataLst>
      <p:tags r:id="rId1"/>
    </p:custDataLst>
    <p:extLst>
      <p:ext uri="{BB962C8B-B14F-4D97-AF65-F5344CB8AC3E}">
        <p14:creationId xmlns:p14="http://schemas.microsoft.com/office/powerpoint/2010/main" val="1686620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dirty="0">
                <a:solidFill>
                  <a:schemeClr val="tx2"/>
                </a:solidFill>
              </a:rPr>
              <a:t>Herd Management </a:t>
            </a:r>
            <a:br>
              <a:rPr lang="en-US" dirty="0">
                <a:solidFill>
                  <a:schemeClr val="tx2"/>
                </a:solidFill>
              </a:rPr>
            </a:br>
            <a:r>
              <a:rPr lang="en-US" dirty="0">
                <a:solidFill>
                  <a:schemeClr val="tx2"/>
                </a:solidFill>
              </a:rPr>
              <a:t>	&amp; Animal Husbandry</a:t>
            </a:r>
          </a:p>
        </p:txBody>
      </p:sp>
      <p:sp>
        <p:nvSpPr>
          <p:cNvPr id="3" name="Content Placeholder 2"/>
          <p:cNvSpPr>
            <a:spLocks noGrp="1"/>
          </p:cNvSpPr>
          <p:nvPr>
            <p:ph idx="1"/>
          </p:nvPr>
        </p:nvSpPr>
        <p:spPr>
          <a:xfrm>
            <a:off x="1097279" y="1845734"/>
            <a:ext cx="6454987" cy="4023360"/>
          </a:xfrm>
        </p:spPr>
        <p:txBody>
          <a:bodyPr>
            <a:normAutofit/>
          </a:bodyPr>
          <a:lstStyle/>
          <a:p>
            <a:r>
              <a:rPr lang="en-US" sz="2400" dirty="0"/>
              <a:t>Breed of livestock</a:t>
            </a:r>
          </a:p>
          <a:p>
            <a:pPr lvl="1"/>
            <a:r>
              <a:rPr lang="en-US" sz="2400" dirty="0"/>
              <a:t>Most people would not change breed just to improve distribution – but it can be effective</a:t>
            </a:r>
          </a:p>
          <a:p>
            <a:pPr lvl="1"/>
            <a:r>
              <a:rPr lang="en-US" sz="2400" dirty="0"/>
              <a:t>Braham crosses can be used for higher heat tolerance</a:t>
            </a:r>
          </a:p>
          <a:p>
            <a:pPr lvl="1"/>
            <a:r>
              <a:rPr lang="en-US" sz="2400" dirty="0"/>
              <a:t>Mountainous terrain can be more effectively used by animals that were bred in mountainous areas</a:t>
            </a:r>
          </a:p>
          <a:p>
            <a:endParaRPr lang="en-US" dirty="0"/>
          </a:p>
        </p:txBody>
      </p:sp>
      <p:pic>
        <p:nvPicPr>
          <p:cNvPr id="7" name="Picture 6">
            <a:extLst>
              <a:ext uri="{FF2B5EF4-FFF2-40B4-BE49-F238E27FC236}">
                <a16:creationId xmlns:a16="http://schemas.microsoft.com/office/drawing/2014/main" id="{E95BF6AA-3B10-477D-A371-677939409DE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467600" y="2057400"/>
            <a:ext cx="4495800" cy="3287164"/>
          </a:xfrm>
          <a:prstGeom prst="rect">
            <a:avLst/>
          </a:prstGeom>
        </p:spPr>
      </p:pic>
      <p:sp>
        <p:nvSpPr>
          <p:cNvPr id="8" name="TextBox 7">
            <a:extLst>
              <a:ext uri="{FF2B5EF4-FFF2-40B4-BE49-F238E27FC236}">
                <a16:creationId xmlns:a16="http://schemas.microsoft.com/office/drawing/2014/main" id="{90E1913B-BF5B-41A2-80A6-DD42BBC967F9}"/>
              </a:ext>
            </a:extLst>
          </p:cNvPr>
          <p:cNvSpPr txBox="1"/>
          <p:nvPr/>
        </p:nvSpPr>
        <p:spPr>
          <a:xfrm>
            <a:off x="10977707" y="5113732"/>
            <a:ext cx="976549" cy="230832"/>
          </a:xfrm>
          <a:prstGeom prst="rect">
            <a:avLst/>
          </a:prstGeom>
          <a:noFill/>
        </p:spPr>
        <p:txBody>
          <a:bodyPr wrap="none" rtlCol="0">
            <a:spAutoFit/>
          </a:bodyPr>
          <a:lstStyle/>
          <a:p>
            <a:r>
              <a:rPr lang="en-US" sz="900" dirty="0" err="1">
                <a:solidFill>
                  <a:schemeClr val="bg1"/>
                </a:solidFill>
              </a:rPr>
              <a:t>M.Gillham</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340423083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dirty="0">
                <a:solidFill>
                  <a:schemeClr val="tx2"/>
                </a:solidFill>
              </a:rPr>
              <a:t>Stocking Rate</a:t>
            </a:r>
          </a:p>
        </p:txBody>
      </p:sp>
      <p:sp>
        <p:nvSpPr>
          <p:cNvPr id="34819" name="Rectangle 3"/>
          <p:cNvSpPr>
            <a:spLocks noGrp="1" noChangeArrowheads="1"/>
          </p:cNvSpPr>
          <p:nvPr>
            <p:ph type="body" idx="1"/>
          </p:nvPr>
        </p:nvSpPr>
        <p:spPr>
          <a:xfrm>
            <a:off x="1981200" y="1885950"/>
            <a:ext cx="8458200" cy="4362450"/>
          </a:xfrm>
        </p:spPr>
        <p:txBody>
          <a:bodyPr>
            <a:normAutofit/>
          </a:bodyPr>
          <a:lstStyle/>
          <a:p>
            <a:r>
              <a:rPr lang="en-US" sz="3200" dirty="0"/>
              <a:t>Even when pastures are </a:t>
            </a:r>
            <a:r>
              <a:rPr lang="en-US" sz="3200" b="1" dirty="0" err="1"/>
              <a:t>understocked</a:t>
            </a:r>
            <a:r>
              <a:rPr lang="en-US" sz="3200" b="1" dirty="0"/>
              <a:t> </a:t>
            </a:r>
            <a:r>
              <a:rPr lang="en-US" sz="3200" dirty="0"/>
              <a:t>…riparian areas can </a:t>
            </a:r>
            <a:r>
              <a:rPr lang="en-US" sz="3200" b="1" dirty="0" err="1"/>
              <a:t>overgazed</a:t>
            </a:r>
            <a:endParaRPr lang="en-US" sz="3200" b="1" dirty="0"/>
          </a:p>
          <a:p>
            <a:pPr>
              <a:buNone/>
            </a:pPr>
            <a:r>
              <a:rPr lang="en-US" sz="3200" b="1" dirty="0"/>
              <a:t>		= </a:t>
            </a:r>
            <a:r>
              <a:rPr lang="en-US" sz="3200" dirty="0"/>
              <a:t>A </a:t>
            </a:r>
            <a:r>
              <a:rPr lang="en-US" sz="3200" u="sng" dirty="0"/>
              <a:t>Distribution Problem</a:t>
            </a:r>
          </a:p>
          <a:p>
            <a:r>
              <a:rPr lang="en-US" sz="3200" dirty="0"/>
              <a:t>Stocking rate can be unimportant, yet one needs to start with an appropriate rate</a:t>
            </a:r>
          </a:p>
          <a:p>
            <a:r>
              <a:rPr lang="en-US" sz="3200" dirty="0"/>
              <a:t>A temporary reduction may be necessary to allow recovery of highly utilized areas</a:t>
            </a:r>
          </a:p>
        </p:txBody>
      </p:sp>
    </p:spTree>
    <p:extLst>
      <p:ext uri="{BB962C8B-B14F-4D97-AF65-F5344CB8AC3E}">
        <p14:creationId xmlns:p14="http://schemas.microsoft.com/office/powerpoint/2010/main" val="294771728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solidFill>
              </a:rPr>
              <a:t>Season of Grazing</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200" b="1" dirty="0"/>
              <a:t>Dormant</a:t>
            </a:r>
            <a:r>
              <a:rPr lang="en-US" sz="3200" dirty="0"/>
              <a:t> Season or Winter</a:t>
            </a:r>
          </a:p>
          <a:p>
            <a:pPr>
              <a:buFont typeface="Wingdings" panose="05000000000000000000" pitchFamily="2" charset="2"/>
              <a:buChar char="§"/>
            </a:pPr>
            <a:r>
              <a:rPr lang="en-US" sz="3200" b="1" dirty="0"/>
              <a:t>Early</a:t>
            </a:r>
            <a:r>
              <a:rPr lang="en-US" sz="3200" dirty="0"/>
              <a:t> Season or Spring</a:t>
            </a:r>
          </a:p>
          <a:p>
            <a:pPr>
              <a:buFont typeface="Wingdings" panose="05000000000000000000" pitchFamily="2" charset="2"/>
              <a:buChar char="§"/>
            </a:pPr>
            <a:r>
              <a:rPr lang="en-US" sz="3200" b="1" dirty="0"/>
              <a:t>Hot</a:t>
            </a:r>
            <a:r>
              <a:rPr lang="en-US" sz="3200" dirty="0"/>
              <a:t> Season or Summer</a:t>
            </a:r>
          </a:p>
          <a:p>
            <a:pPr>
              <a:buFont typeface="Wingdings" panose="05000000000000000000" pitchFamily="2" charset="2"/>
              <a:buChar char="§"/>
            </a:pPr>
            <a:r>
              <a:rPr lang="en-US" sz="3200" b="1" dirty="0"/>
              <a:t>Late</a:t>
            </a:r>
            <a:r>
              <a:rPr lang="en-US" sz="3200" dirty="0"/>
              <a:t> Season or Fall</a:t>
            </a:r>
          </a:p>
          <a:p>
            <a:endParaRPr lang="en-US" dirty="0"/>
          </a:p>
        </p:txBody>
      </p:sp>
      <p:grpSp>
        <p:nvGrpSpPr>
          <p:cNvPr id="6" name="Group 5">
            <a:extLst>
              <a:ext uri="{FF2B5EF4-FFF2-40B4-BE49-F238E27FC236}">
                <a16:creationId xmlns:a16="http://schemas.microsoft.com/office/drawing/2014/main" id="{5406C782-67FC-43E7-94BA-ED4FE2A04315}"/>
              </a:ext>
            </a:extLst>
          </p:cNvPr>
          <p:cNvGrpSpPr/>
          <p:nvPr/>
        </p:nvGrpSpPr>
        <p:grpSpPr>
          <a:xfrm>
            <a:off x="6477000" y="2438400"/>
            <a:ext cx="4678680" cy="3461174"/>
            <a:chOff x="6477000" y="2438400"/>
            <a:chExt cx="4678680" cy="3461174"/>
          </a:xfrm>
        </p:grpSpPr>
        <p:pic>
          <p:nvPicPr>
            <p:cNvPr id="5" name="Picture 4" descr="Big_Meadow_Creek_May07(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77000" y="2438400"/>
              <a:ext cx="4678680" cy="3430694"/>
            </a:xfrm>
            <a:prstGeom prst="rect">
              <a:avLst/>
            </a:prstGeom>
          </p:spPr>
        </p:pic>
        <p:sp>
          <p:nvSpPr>
            <p:cNvPr id="4" name="TextBox 3">
              <a:extLst>
                <a:ext uri="{FF2B5EF4-FFF2-40B4-BE49-F238E27FC236}">
                  <a16:creationId xmlns:a16="http://schemas.microsoft.com/office/drawing/2014/main" id="{78EDE532-8386-4E62-A3FA-BC0A0A8DEBC4}"/>
                </a:ext>
              </a:extLst>
            </p:cNvPr>
            <p:cNvSpPr txBox="1"/>
            <p:nvPr/>
          </p:nvSpPr>
          <p:spPr>
            <a:xfrm>
              <a:off x="6629400" y="5668742"/>
              <a:ext cx="1114637" cy="230832"/>
            </a:xfrm>
            <a:prstGeom prst="rect">
              <a:avLst/>
            </a:prstGeom>
            <a:noFill/>
          </p:spPr>
          <p:txBody>
            <a:bodyPr wrap="square" rtlCol="0">
              <a:spAutoFit/>
            </a:bodyPr>
            <a:lstStyle/>
            <a:p>
              <a:r>
                <a:rPr lang="en-US" sz="900" dirty="0">
                  <a:solidFill>
                    <a:schemeClr val="bg1"/>
                  </a:solidFill>
                </a:rPr>
                <a:t>K. Launchbaugh</a:t>
              </a:r>
            </a:p>
          </p:txBody>
        </p:sp>
      </p:grpSp>
    </p:spTree>
    <p:extLst>
      <p:ext uri="{BB962C8B-B14F-4D97-AF65-F5344CB8AC3E}">
        <p14:creationId xmlns:p14="http://schemas.microsoft.com/office/powerpoint/2010/main" val="1965223060"/>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930400" y="228600"/>
            <a:ext cx="8432800" cy="990600"/>
          </a:xfrm>
        </p:spPr>
        <p:txBody>
          <a:bodyPr/>
          <a:lstStyle/>
          <a:p>
            <a:r>
              <a:rPr lang="en-US" dirty="0">
                <a:solidFill>
                  <a:schemeClr val="tx2"/>
                </a:solidFill>
              </a:rPr>
              <a:t>Dormant Season (Winter) Use</a:t>
            </a:r>
          </a:p>
        </p:txBody>
      </p:sp>
      <p:sp>
        <p:nvSpPr>
          <p:cNvPr id="35843" name="Rectangle 3"/>
          <p:cNvSpPr>
            <a:spLocks noGrp="1" noChangeArrowheads="1"/>
          </p:cNvSpPr>
          <p:nvPr>
            <p:ph type="body" sz="half" idx="1"/>
          </p:nvPr>
        </p:nvSpPr>
        <p:spPr>
          <a:xfrm>
            <a:off x="1752600" y="2923689"/>
            <a:ext cx="4013200" cy="4171950"/>
          </a:xfrm>
        </p:spPr>
        <p:txBody>
          <a:bodyPr>
            <a:normAutofit/>
          </a:bodyPr>
          <a:lstStyle/>
          <a:p>
            <a:pPr>
              <a:buFont typeface="Wingdings" panose="05000000000000000000" pitchFamily="2" charset="2"/>
              <a:buChar char="§"/>
            </a:pPr>
            <a:r>
              <a:rPr lang="en-US" sz="2400" dirty="0"/>
              <a:t>Soil compaction minimal</a:t>
            </a:r>
          </a:p>
          <a:p>
            <a:pPr>
              <a:buFont typeface="Wingdings" panose="05000000000000000000" pitchFamily="2" charset="2"/>
              <a:buChar char="§"/>
            </a:pPr>
            <a:r>
              <a:rPr lang="en-US" sz="2400" dirty="0"/>
              <a:t>Limited bank trampling</a:t>
            </a:r>
          </a:p>
          <a:p>
            <a:pPr>
              <a:buFont typeface="Wingdings" panose="05000000000000000000" pitchFamily="2" charset="2"/>
              <a:buChar char="§"/>
            </a:pPr>
            <a:r>
              <a:rPr lang="en-US" sz="2400" dirty="0"/>
              <a:t>Utilization of herbaceous plant not detrimental</a:t>
            </a:r>
          </a:p>
        </p:txBody>
      </p:sp>
      <p:sp>
        <p:nvSpPr>
          <p:cNvPr id="35844" name="Rectangle 4"/>
          <p:cNvSpPr>
            <a:spLocks noGrp="1" noChangeArrowheads="1"/>
          </p:cNvSpPr>
          <p:nvPr>
            <p:ph type="body" sz="half" idx="2"/>
          </p:nvPr>
        </p:nvSpPr>
        <p:spPr>
          <a:xfrm>
            <a:off x="6553200" y="2438400"/>
            <a:ext cx="4876800" cy="4171950"/>
          </a:xfrm>
        </p:spPr>
        <p:txBody>
          <a:bodyPr>
            <a:normAutofit/>
          </a:bodyPr>
          <a:lstStyle/>
          <a:p>
            <a:endParaRPr lang="en-US" dirty="0"/>
          </a:p>
          <a:p>
            <a:pPr>
              <a:buFont typeface="Wingdings" panose="05000000000000000000" pitchFamily="2" charset="2"/>
              <a:buChar char="§"/>
            </a:pPr>
            <a:r>
              <a:rPr lang="en-US" dirty="0"/>
              <a:t>  </a:t>
            </a:r>
            <a:r>
              <a:rPr lang="en-US" sz="2400" dirty="0"/>
              <a:t>No opportunity for re-growth before spring run off</a:t>
            </a:r>
          </a:p>
          <a:p>
            <a:pPr>
              <a:buFont typeface="Wingdings" panose="05000000000000000000" pitchFamily="2" charset="2"/>
              <a:buChar char="§"/>
            </a:pPr>
            <a:r>
              <a:rPr lang="en-US" sz="2400" dirty="0"/>
              <a:t>Woody plants can sustain heavy use</a:t>
            </a:r>
          </a:p>
        </p:txBody>
      </p:sp>
      <p:grpSp>
        <p:nvGrpSpPr>
          <p:cNvPr id="35845" name="Group 8"/>
          <p:cNvGrpSpPr>
            <a:grpSpLocks/>
          </p:cNvGrpSpPr>
          <p:nvPr/>
        </p:nvGrpSpPr>
        <p:grpSpPr bwMode="auto">
          <a:xfrm>
            <a:off x="2438400" y="1905003"/>
            <a:ext cx="6632841" cy="523220"/>
            <a:chOff x="473486" y="1447800"/>
            <a:chExt cx="6632446" cy="522882"/>
          </a:xfrm>
        </p:grpSpPr>
        <p:sp>
          <p:nvSpPr>
            <p:cNvPr id="8" name="TextBox 7"/>
            <p:cNvSpPr txBox="1"/>
            <p:nvPr/>
          </p:nvSpPr>
          <p:spPr>
            <a:xfrm>
              <a:off x="473486" y="1447800"/>
              <a:ext cx="2188036" cy="522882"/>
            </a:xfrm>
            <a:prstGeom prst="rect">
              <a:avLst/>
            </a:prstGeom>
            <a:noFill/>
          </p:spPr>
          <p:txBody>
            <a:bodyPr wrap="square">
              <a:spAutoFit/>
            </a:bodyPr>
            <a:lstStyle/>
            <a:p>
              <a:pPr>
                <a:defRPr/>
              </a:pPr>
              <a:r>
                <a:rPr lang="en-US" sz="2800" u="sng" dirty="0">
                  <a:solidFill>
                    <a:schemeClr val="accent2">
                      <a:lumMod val="50000"/>
                    </a:schemeClr>
                  </a:solidFill>
                  <a:latin typeface="Comic Sans MS" pitchFamily="66" charset="0"/>
                </a:rPr>
                <a:t>++ PRO ++</a:t>
              </a:r>
            </a:p>
          </p:txBody>
        </p:sp>
        <p:sp>
          <p:nvSpPr>
            <p:cNvPr id="9" name="TextBox 8"/>
            <p:cNvSpPr txBox="1"/>
            <p:nvPr/>
          </p:nvSpPr>
          <p:spPr>
            <a:xfrm>
              <a:off x="5105182" y="1447800"/>
              <a:ext cx="2000750" cy="522882"/>
            </a:xfrm>
            <a:prstGeom prst="rect">
              <a:avLst/>
            </a:prstGeom>
            <a:noFill/>
          </p:spPr>
          <p:txBody>
            <a:bodyPr wrap="none">
              <a:spAutoFit/>
            </a:bodyPr>
            <a:lstStyle/>
            <a:p>
              <a:pPr>
                <a:defRPr/>
              </a:pPr>
              <a:r>
                <a:rPr lang="en-US" sz="2800" u="sng" dirty="0">
                  <a:solidFill>
                    <a:schemeClr val="accent2">
                      <a:lumMod val="50000"/>
                    </a:schemeClr>
                  </a:solidFill>
                  <a:latin typeface="Comic Sans MS" pitchFamily="66" charset="0"/>
                </a:rPr>
                <a:t>- - CON - -</a:t>
              </a:r>
            </a:p>
          </p:txBody>
        </p:sp>
      </p:grpSp>
    </p:spTree>
    <p:extLst>
      <p:ext uri="{BB962C8B-B14F-4D97-AF65-F5344CB8AC3E}">
        <p14:creationId xmlns:p14="http://schemas.microsoft.com/office/powerpoint/2010/main" val="300265042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930400" y="228600"/>
            <a:ext cx="7772400" cy="914400"/>
          </a:xfrm>
        </p:spPr>
        <p:txBody>
          <a:bodyPr/>
          <a:lstStyle/>
          <a:p>
            <a:r>
              <a:rPr lang="en-US" dirty="0">
                <a:solidFill>
                  <a:schemeClr val="tx2"/>
                </a:solidFill>
              </a:rPr>
              <a:t>Early Season (spring) Use</a:t>
            </a:r>
          </a:p>
        </p:txBody>
      </p:sp>
      <p:sp>
        <p:nvSpPr>
          <p:cNvPr id="36867" name="Rectangle 3"/>
          <p:cNvSpPr>
            <a:spLocks noGrp="1" noChangeArrowheads="1"/>
          </p:cNvSpPr>
          <p:nvPr>
            <p:ph type="body" sz="half" idx="1"/>
          </p:nvPr>
        </p:nvSpPr>
        <p:spPr>
          <a:xfrm>
            <a:off x="1770270" y="2286000"/>
            <a:ext cx="4013200" cy="4171950"/>
          </a:xfrm>
        </p:spPr>
        <p:txBody>
          <a:bodyPr>
            <a:normAutofit/>
          </a:bodyPr>
          <a:lstStyle/>
          <a:p>
            <a:pPr>
              <a:lnSpc>
                <a:spcPct val="90000"/>
              </a:lnSpc>
              <a:buFont typeface="Wingdings" panose="05000000000000000000" pitchFamily="2" charset="2"/>
              <a:buChar char="§"/>
            </a:pPr>
            <a:r>
              <a:rPr lang="en-US" sz="2800" dirty="0"/>
              <a:t>Better livestock distribution</a:t>
            </a:r>
          </a:p>
          <a:p>
            <a:pPr>
              <a:lnSpc>
                <a:spcPct val="90000"/>
              </a:lnSpc>
              <a:buFont typeface="Wingdings" panose="05000000000000000000" pitchFamily="2" charset="2"/>
              <a:buChar char="§"/>
            </a:pPr>
            <a:r>
              <a:rPr lang="en-US" sz="2800" dirty="0"/>
              <a:t>Reduced use of riparian vegetation</a:t>
            </a:r>
          </a:p>
          <a:p>
            <a:pPr>
              <a:lnSpc>
                <a:spcPct val="90000"/>
              </a:lnSpc>
              <a:buFont typeface="Wingdings" panose="05000000000000000000" pitchFamily="2" charset="2"/>
              <a:buChar char="§"/>
            </a:pPr>
            <a:r>
              <a:rPr lang="en-US" sz="2800" dirty="0"/>
              <a:t>Opportunity for </a:t>
            </a:r>
            <a:r>
              <a:rPr lang="en-US" sz="2800" dirty="0" err="1"/>
              <a:t>regrowth</a:t>
            </a:r>
            <a:endParaRPr lang="en-US" sz="2800" dirty="0"/>
          </a:p>
          <a:p>
            <a:pPr>
              <a:lnSpc>
                <a:spcPct val="90000"/>
              </a:lnSpc>
              <a:buFont typeface="Wingdings" panose="05000000000000000000" pitchFamily="2" charset="2"/>
              <a:buChar char="§"/>
            </a:pPr>
            <a:r>
              <a:rPr lang="en-US" sz="2800" dirty="0"/>
              <a:t>Availability of palatable herbaceous plants reduce use of woody species</a:t>
            </a:r>
          </a:p>
        </p:txBody>
      </p:sp>
      <p:sp>
        <p:nvSpPr>
          <p:cNvPr id="36868" name="Rectangle 4"/>
          <p:cNvSpPr>
            <a:spLocks noGrp="1" noChangeArrowheads="1"/>
          </p:cNvSpPr>
          <p:nvPr>
            <p:ph type="body" sz="half" idx="2"/>
          </p:nvPr>
        </p:nvSpPr>
        <p:spPr>
          <a:xfrm>
            <a:off x="6511925" y="2266122"/>
            <a:ext cx="4013200" cy="4171950"/>
          </a:xfrm>
        </p:spPr>
        <p:txBody>
          <a:bodyPr>
            <a:normAutofit/>
          </a:bodyPr>
          <a:lstStyle/>
          <a:p>
            <a:pPr>
              <a:buFont typeface="Wingdings" panose="05000000000000000000" pitchFamily="2" charset="2"/>
              <a:buChar char="§"/>
            </a:pPr>
            <a:r>
              <a:rPr lang="en-US" sz="2800" dirty="0"/>
              <a:t>Potential soil compaction</a:t>
            </a:r>
          </a:p>
          <a:p>
            <a:pPr>
              <a:buFont typeface="Wingdings" panose="05000000000000000000" pitchFamily="2" charset="2"/>
              <a:buChar char="§"/>
            </a:pPr>
            <a:r>
              <a:rPr lang="en-US" sz="2800" dirty="0"/>
              <a:t>May affect plant vigor</a:t>
            </a:r>
          </a:p>
          <a:p>
            <a:pPr>
              <a:buFont typeface="Wingdings" panose="05000000000000000000" pitchFamily="2" charset="2"/>
              <a:buChar char="§"/>
            </a:pPr>
            <a:r>
              <a:rPr lang="en-US" sz="2800" dirty="0"/>
              <a:t>Likely to adversely affect wildlife in area</a:t>
            </a:r>
          </a:p>
        </p:txBody>
      </p:sp>
      <p:grpSp>
        <p:nvGrpSpPr>
          <p:cNvPr id="36869" name="Group 8"/>
          <p:cNvGrpSpPr>
            <a:grpSpLocks/>
          </p:cNvGrpSpPr>
          <p:nvPr/>
        </p:nvGrpSpPr>
        <p:grpSpPr bwMode="auto">
          <a:xfrm>
            <a:off x="2971800" y="1752601"/>
            <a:ext cx="5713504" cy="400110"/>
            <a:chOff x="1447800" y="1447800"/>
            <a:chExt cx="4943335" cy="399852"/>
          </a:xfrm>
        </p:grpSpPr>
        <p:sp>
          <p:nvSpPr>
            <p:cNvPr id="8" name="TextBox 7"/>
            <p:cNvSpPr txBox="1"/>
            <p:nvPr/>
          </p:nvSpPr>
          <p:spPr>
            <a:xfrm>
              <a:off x="1447800" y="1447800"/>
              <a:ext cx="1152809" cy="399852"/>
            </a:xfrm>
            <a:prstGeom prst="rect">
              <a:avLst/>
            </a:prstGeom>
            <a:noFill/>
          </p:spPr>
          <p:txBody>
            <a:bodyPr wrap="none">
              <a:spAutoFit/>
            </a:bodyPr>
            <a:lstStyle/>
            <a:p>
              <a:pPr>
                <a:defRPr/>
              </a:pPr>
              <a:r>
                <a:rPr lang="en-US" sz="2000" u="sng" dirty="0">
                  <a:solidFill>
                    <a:schemeClr val="accent2">
                      <a:lumMod val="50000"/>
                    </a:schemeClr>
                  </a:solidFill>
                  <a:latin typeface="Comic Sans MS" pitchFamily="66" charset="0"/>
                </a:rPr>
                <a:t>++ PRO ++</a:t>
              </a:r>
            </a:p>
          </p:txBody>
        </p:sp>
        <p:sp>
          <p:nvSpPr>
            <p:cNvPr id="9" name="TextBox 8"/>
            <p:cNvSpPr txBox="1"/>
            <p:nvPr/>
          </p:nvSpPr>
          <p:spPr>
            <a:xfrm>
              <a:off x="5105182" y="1447800"/>
              <a:ext cx="1285953" cy="399852"/>
            </a:xfrm>
            <a:prstGeom prst="rect">
              <a:avLst/>
            </a:prstGeom>
            <a:noFill/>
          </p:spPr>
          <p:txBody>
            <a:bodyPr wrap="none">
              <a:spAutoFit/>
            </a:bodyPr>
            <a:lstStyle/>
            <a:p>
              <a:pPr>
                <a:defRPr/>
              </a:pPr>
              <a:r>
                <a:rPr lang="en-US" sz="2000" u="sng" dirty="0">
                  <a:solidFill>
                    <a:schemeClr val="accent2">
                      <a:lumMod val="50000"/>
                    </a:schemeClr>
                  </a:solidFill>
                  <a:latin typeface="Comic Sans MS" pitchFamily="66" charset="0"/>
                </a:rPr>
                <a:t>- - CON - -</a:t>
              </a:r>
            </a:p>
          </p:txBody>
        </p:sp>
      </p:grpSp>
    </p:spTree>
    <p:extLst>
      <p:ext uri="{BB962C8B-B14F-4D97-AF65-F5344CB8AC3E}">
        <p14:creationId xmlns:p14="http://schemas.microsoft.com/office/powerpoint/2010/main" val="264840552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a:xfrm>
            <a:off x="1930400" y="228600"/>
            <a:ext cx="7772400" cy="914400"/>
          </a:xfrm>
        </p:spPr>
        <p:txBody>
          <a:bodyPr/>
          <a:lstStyle/>
          <a:p>
            <a:r>
              <a:rPr lang="en-US" dirty="0">
                <a:solidFill>
                  <a:schemeClr val="tx2"/>
                </a:solidFill>
              </a:rPr>
              <a:t>Hot Season (summer) Use</a:t>
            </a:r>
          </a:p>
        </p:txBody>
      </p:sp>
      <p:sp>
        <p:nvSpPr>
          <p:cNvPr id="37891" name="Rectangle 1027"/>
          <p:cNvSpPr>
            <a:spLocks noGrp="1" noChangeArrowheads="1"/>
          </p:cNvSpPr>
          <p:nvPr>
            <p:ph type="body" sz="half" idx="1"/>
          </p:nvPr>
        </p:nvSpPr>
        <p:spPr>
          <a:xfrm>
            <a:off x="1371600" y="2164135"/>
            <a:ext cx="4013200" cy="4171950"/>
          </a:xfrm>
        </p:spPr>
        <p:txBody>
          <a:bodyPr>
            <a:normAutofit/>
          </a:bodyPr>
          <a:lstStyle/>
          <a:p>
            <a:pPr>
              <a:buFont typeface="Wingdings" panose="05000000000000000000" pitchFamily="2" charset="2"/>
              <a:buChar char="§"/>
            </a:pPr>
            <a:r>
              <a:rPr lang="en-US" sz="2800" dirty="0" err="1"/>
              <a:t>Streambanks</a:t>
            </a:r>
            <a:r>
              <a:rPr lang="en-US" sz="2800" dirty="0"/>
              <a:t> are stable</a:t>
            </a:r>
          </a:p>
          <a:p>
            <a:pPr>
              <a:buFont typeface="Wingdings" panose="05000000000000000000" pitchFamily="2" charset="2"/>
              <a:buChar char="§"/>
            </a:pPr>
            <a:r>
              <a:rPr lang="en-US" sz="2800" dirty="0"/>
              <a:t>Usually sufficient moisture for </a:t>
            </a:r>
            <a:r>
              <a:rPr lang="en-US" sz="2800" dirty="0" err="1"/>
              <a:t>regrowth</a:t>
            </a:r>
            <a:endParaRPr lang="en-US" sz="2800" dirty="0"/>
          </a:p>
          <a:p>
            <a:pPr>
              <a:buFont typeface="Wingdings" panose="05000000000000000000" pitchFamily="2" charset="2"/>
              <a:buChar char="§"/>
            </a:pPr>
            <a:r>
              <a:rPr lang="en-US" sz="2800" dirty="0"/>
              <a:t>Nutritious riparian vegetation</a:t>
            </a:r>
          </a:p>
        </p:txBody>
      </p:sp>
      <p:sp>
        <p:nvSpPr>
          <p:cNvPr id="37892" name="Rectangle 1028"/>
          <p:cNvSpPr>
            <a:spLocks noGrp="1" noChangeArrowheads="1"/>
          </p:cNvSpPr>
          <p:nvPr>
            <p:ph type="body" sz="half" idx="2"/>
          </p:nvPr>
        </p:nvSpPr>
        <p:spPr>
          <a:xfrm>
            <a:off x="6172200" y="2286000"/>
            <a:ext cx="4013200" cy="4171950"/>
          </a:xfrm>
        </p:spPr>
        <p:txBody>
          <a:bodyPr>
            <a:normAutofit/>
          </a:bodyPr>
          <a:lstStyle/>
          <a:p>
            <a:pPr>
              <a:lnSpc>
                <a:spcPct val="90000"/>
              </a:lnSpc>
              <a:buFont typeface="Wingdings" panose="05000000000000000000" pitchFamily="2" charset="2"/>
              <a:buChar char="§"/>
            </a:pPr>
            <a:r>
              <a:rPr lang="en-US" sz="2800" dirty="0"/>
              <a:t>Greater tendency of cattle to use riparian areas</a:t>
            </a:r>
          </a:p>
          <a:p>
            <a:pPr lvl="1">
              <a:lnSpc>
                <a:spcPct val="90000"/>
              </a:lnSpc>
            </a:pPr>
            <a:r>
              <a:rPr lang="en-US" sz="2800" dirty="0"/>
              <a:t>Dormant upland veg.</a:t>
            </a:r>
          </a:p>
          <a:p>
            <a:pPr lvl="1">
              <a:lnSpc>
                <a:spcPct val="90000"/>
              </a:lnSpc>
            </a:pPr>
            <a:r>
              <a:rPr lang="en-US" sz="2800" dirty="0"/>
              <a:t>Green riparian veg.</a:t>
            </a:r>
          </a:p>
          <a:p>
            <a:pPr lvl="1">
              <a:lnSpc>
                <a:spcPct val="90000"/>
              </a:lnSpc>
            </a:pPr>
            <a:r>
              <a:rPr lang="en-US" sz="2800" dirty="0"/>
              <a:t>Cool temp in riparian</a:t>
            </a:r>
          </a:p>
          <a:p>
            <a:pPr lvl="1">
              <a:lnSpc>
                <a:spcPct val="90000"/>
              </a:lnSpc>
            </a:pPr>
            <a:r>
              <a:rPr lang="en-US" sz="2800" dirty="0"/>
              <a:t>Available water</a:t>
            </a:r>
          </a:p>
          <a:p>
            <a:pPr>
              <a:lnSpc>
                <a:spcPct val="90000"/>
              </a:lnSpc>
              <a:buFont typeface="Wingdings" panose="05000000000000000000" pitchFamily="2" charset="2"/>
              <a:buChar char="§"/>
            </a:pPr>
            <a:r>
              <a:rPr lang="en-US" sz="2800" dirty="0"/>
              <a:t>Grazing occurs when plants are most sensitive</a:t>
            </a:r>
          </a:p>
        </p:txBody>
      </p:sp>
      <p:grpSp>
        <p:nvGrpSpPr>
          <p:cNvPr id="37893" name="Group 8"/>
          <p:cNvGrpSpPr>
            <a:grpSpLocks/>
          </p:cNvGrpSpPr>
          <p:nvPr/>
        </p:nvGrpSpPr>
        <p:grpSpPr bwMode="auto">
          <a:xfrm>
            <a:off x="2590800" y="1794804"/>
            <a:ext cx="6286904" cy="400110"/>
            <a:chOff x="1066823" y="1642279"/>
            <a:chExt cx="6286530" cy="399852"/>
          </a:xfrm>
        </p:grpSpPr>
        <p:sp>
          <p:nvSpPr>
            <p:cNvPr id="8" name="TextBox 7"/>
            <p:cNvSpPr txBox="1"/>
            <p:nvPr/>
          </p:nvSpPr>
          <p:spPr>
            <a:xfrm>
              <a:off x="1066823" y="1642279"/>
              <a:ext cx="1332337" cy="399852"/>
            </a:xfrm>
            <a:prstGeom prst="rect">
              <a:avLst/>
            </a:prstGeom>
            <a:noFill/>
          </p:spPr>
          <p:txBody>
            <a:bodyPr wrap="none">
              <a:spAutoFit/>
            </a:bodyPr>
            <a:lstStyle/>
            <a:p>
              <a:pPr>
                <a:defRPr/>
              </a:pPr>
              <a:r>
                <a:rPr lang="en-US" sz="2000" u="sng" dirty="0">
                  <a:solidFill>
                    <a:schemeClr val="accent2">
                      <a:lumMod val="50000"/>
                    </a:schemeClr>
                  </a:solidFill>
                  <a:latin typeface="Comic Sans MS" pitchFamily="66" charset="0"/>
                </a:rPr>
                <a:t>++ PRO ++</a:t>
              </a:r>
            </a:p>
          </p:txBody>
        </p:sp>
        <p:sp>
          <p:nvSpPr>
            <p:cNvPr id="9" name="TextBox 8"/>
            <p:cNvSpPr txBox="1"/>
            <p:nvPr/>
          </p:nvSpPr>
          <p:spPr>
            <a:xfrm>
              <a:off x="5867137" y="1642279"/>
              <a:ext cx="1486216" cy="399852"/>
            </a:xfrm>
            <a:prstGeom prst="rect">
              <a:avLst/>
            </a:prstGeom>
            <a:noFill/>
          </p:spPr>
          <p:txBody>
            <a:bodyPr wrap="none">
              <a:spAutoFit/>
            </a:bodyPr>
            <a:lstStyle/>
            <a:p>
              <a:pPr>
                <a:defRPr/>
              </a:pPr>
              <a:r>
                <a:rPr lang="en-US" sz="2000" u="sng" dirty="0">
                  <a:solidFill>
                    <a:schemeClr val="accent2">
                      <a:lumMod val="50000"/>
                    </a:schemeClr>
                  </a:solidFill>
                  <a:latin typeface="Comic Sans MS" pitchFamily="66" charset="0"/>
                </a:rPr>
                <a:t>- - CON - -</a:t>
              </a:r>
            </a:p>
          </p:txBody>
        </p:sp>
      </p:grpSp>
    </p:spTree>
    <p:extLst>
      <p:ext uri="{BB962C8B-B14F-4D97-AF65-F5344CB8AC3E}">
        <p14:creationId xmlns:p14="http://schemas.microsoft.com/office/powerpoint/2010/main" val="13976345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930400" y="228600"/>
            <a:ext cx="7772400" cy="990600"/>
          </a:xfrm>
        </p:spPr>
        <p:txBody>
          <a:bodyPr/>
          <a:lstStyle/>
          <a:p>
            <a:r>
              <a:rPr lang="en-US" dirty="0">
                <a:solidFill>
                  <a:schemeClr val="tx2"/>
                </a:solidFill>
              </a:rPr>
              <a:t>Late Season (fall) Grazing</a:t>
            </a:r>
          </a:p>
        </p:txBody>
      </p:sp>
      <p:sp>
        <p:nvSpPr>
          <p:cNvPr id="38915" name="Rectangle 3"/>
          <p:cNvSpPr>
            <a:spLocks noGrp="1" noChangeArrowheads="1"/>
          </p:cNvSpPr>
          <p:nvPr>
            <p:ph type="body" sz="half" idx="1"/>
          </p:nvPr>
        </p:nvSpPr>
        <p:spPr>
          <a:xfrm>
            <a:off x="1219200" y="2286000"/>
            <a:ext cx="4013200" cy="4171950"/>
          </a:xfrm>
        </p:spPr>
        <p:txBody>
          <a:bodyPr>
            <a:normAutofit/>
          </a:bodyPr>
          <a:lstStyle/>
          <a:p>
            <a:pPr>
              <a:buFont typeface="Wingdings" panose="05000000000000000000" pitchFamily="2" charset="2"/>
              <a:buChar char="§"/>
            </a:pPr>
            <a:r>
              <a:rPr lang="en-US" sz="2800" dirty="0"/>
              <a:t>Plants have completed growth</a:t>
            </a:r>
          </a:p>
          <a:p>
            <a:pPr>
              <a:buFont typeface="Wingdings" panose="05000000000000000000" pitchFamily="2" charset="2"/>
              <a:buChar char="§"/>
            </a:pPr>
            <a:r>
              <a:rPr lang="en-US" sz="2800" dirty="0"/>
              <a:t>Soils are dry</a:t>
            </a:r>
          </a:p>
          <a:p>
            <a:pPr>
              <a:buFont typeface="Wingdings" panose="05000000000000000000" pitchFamily="2" charset="2"/>
              <a:buChar char="§"/>
            </a:pPr>
            <a:r>
              <a:rPr lang="en-US" sz="2800" dirty="0"/>
              <a:t>Less impact to wildlife</a:t>
            </a:r>
          </a:p>
        </p:txBody>
      </p:sp>
      <p:sp>
        <p:nvSpPr>
          <p:cNvPr id="38916" name="Rectangle 4"/>
          <p:cNvSpPr>
            <a:spLocks noGrp="1" noChangeArrowheads="1"/>
          </p:cNvSpPr>
          <p:nvPr>
            <p:ph type="body" sz="half" idx="2"/>
          </p:nvPr>
        </p:nvSpPr>
        <p:spPr>
          <a:xfrm>
            <a:off x="6172200" y="2286000"/>
            <a:ext cx="4013200" cy="4171950"/>
          </a:xfrm>
        </p:spPr>
        <p:txBody>
          <a:bodyPr>
            <a:normAutofit/>
          </a:bodyPr>
          <a:lstStyle/>
          <a:p>
            <a:pPr>
              <a:buFont typeface="Wingdings" panose="05000000000000000000" pitchFamily="2" charset="2"/>
              <a:buChar char="§"/>
            </a:pPr>
            <a:r>
              <a:rPr lang="en-US" sz="2800" dirty="0" err="1"/>
              <a:t>Regrowth</a:t>
            </a:r>
            <a:r>
              <a:rPr lang="en-US" sz="2800" dirty="0"/>
              <a:t> potential is low</a:t>
            </a:r>
          </a:p>
          <a:p>
            <a:pPr>
              <a:buFont typeface="Wingdings" panose="05000000000000000000" pitchFamily="2" charset="2"/>
              <a:buChar char="§"/>
            </a:pPr>
            <a:r>
              <a:rPr lang="en-US" sz="2800" dirty="0"/>
              <a:t>Limited ability to </a:t>
            </a:r>
            <a:r>
              <a:rPr lang="en-US" sz="2800" dirty="0" err="1"/>
              <a:t>regrow</a:t>
            </a:r>
            <a:r>
              <a:rPr lang="en-US" sz="2800" dirty="0"/>
              <a:t> before spring runoff</a:t>
            </a:r>
          </a:p>
          <a:p>
            <a:pPr>
              <a:buFont typeface="Wingdings" panose="05000000000000000000" pitchFamily="2" charset="2"/>
              <a:buChar char="§"/>
            </a:pPr>
            <a:r>
              <a:rPr lang="en-US" sz="2800" dirty="0"/>
              <a:t>Livestock more likely to use woody species</a:t>
            </a:r>
          </a:p>
          <a:p>
            <a:pPr>
              <a:buFont typeface="Wingdings" panose="05000000000000000000" pitchFamily="2" charset="2"/>
              <a:buChar char="§"/>
            </a:pPr>
            <a:r>
              <a:rPr lang="en-US" sz="2800" dirty="0"/>
              <a:t>Distribution problems</a:t>
            </a:r>
          </a:p>
        </p:txBody>
      </p:sp>
      <p:grpSp>
        <p:nvGrpSpPr>
          <p:cNvPr id="38917" name="Group 8"/>
          <p:cNvGrpSpPr>
            <a:grpSpLocks/>
          </p:cNvGrpSpPr>
          <p:nvPr/>
        </p:nvGrpSpPr>
        <p:grpSpPr bwMode="auto">
          <a:xfrm>
            <a:off x="2362200" y="1903417"/>
            <a:ext cx="5713504" cy="400110"/>
            <a:chOff x="1447800" y="1447800"/>
            <a:chExt cx="4943335" cy="399852"/>
          </a:xfrm>
        </p:grpSpPr>
        <p:sp>
          <p:nvSpPr>
            <p:cNvPr id="8" name="TextBox 7"/>
            <p:cNvSpPr txBox="1"/>
            <p:nvPr/>
          </p:nvSpPr>
          <p:spPr>
            <a:xfrm>
              <a:off x="1447800" y="1447800"/>
              <a:ext cx="1152809" cy="399852"/>
            </a:xfrm>
            <a:prstGeom prst="rect">
              <a:avLst/>
            </a:prstGeom>
            <a:noFill/>
          </p:spPr>
          <p:txBody>
            <a:bodyPr wrap="none">
              <a:spAutoFit/>
            </a:bodyPr>
            <a:lstStyle/>
            <a:p>
              <a:pPr>
                <a:defRPr/>
              </a:pPr>
              <a:r>
                <a:rPr lang="en-US" sz="2000" u="sng" dirty="0">
                  <a:solidFill>
                    <a:schemeClr val="accent2">
                      <a:lumMod val="50000"/>
                    </a:schemeClr>
                  </a:solidFill>
                  <a:latin typeface="Comic Sans MS" pitchFamily="66" charset="0"/>
                </a:rPr>
                <a:t>++ PRO ++</a:t>
              </a:r>
            </a:p>
          </p:txBody>
        </p:sp>
        <p:sp>
          <p:nvSpPr>
            <p:cNvPr id="9" name="TextBox 8"/>
            <p:cNvSpPr txBox="1"/>
            <p:nvPr/>
          </p:nvSpPr>
          <p:spPr>
            <a:xfrm>
              <a:off x="5105182" y="1447800"/>
              <a:ext cx="1285953" cy="399852"/>
            </a:xfrm>
            <a:prstGeom prst="rect">
              <a:avLst/>
            </a:prstGeom>
            <a:noFill/>
          </p:spPr>
          <p:txBody>
            <a:bodyPr wrap="none">
              <a:spAutoFit/>
            </a:bodyPr>
            <a:lstStyle/>
            <a:p>
              <a:pPr>
                <a:defRPr/>
              </a:pPr>
              <a:r>
                <a:rPr lang="en-US" sz="2000" u="sng" dirty="0">
                  <a:solidFill>
                    <a:schemeClr val="accent2">
                      <a:lumMod val="50000"/>
                    </a:schemeClr>
                  </a:solidFill>
                  <a:latin typeface="Comic Sans MS" pitchFamily="66" charset="0"/>
                </a:rPr>
                <a:t>- - CON - -</a:t>
              </a:r>
            </a:p>
          </p:txBody>
        </p:sp>
      </p:grpSp>
    </p:spTree>
    <p:extLst>
      <p:ext uri="{BB962C8B-B14F-4D97-AF65-F5344CB8AC3E}">
        <p14:creationId xmlns:p14="http://schemas.microsoft.com/office/powerpoint/2010/main" val="68984355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95325"/>
            <a:ext cx="9144000" cy="1143000"/>
          </a:xfrm>
        </p:spPr>
        <p:txBody>
          <a:bodyPr/>
          <a:lstStyle/>
          <a:p>
            <a:r>
              <a:rPr lang="en-US" dirty="0">
                <a:solidFill>
                  <a:schemeClr val="tx2"/>
                </a:solidFill>
              </a:rPr>
              <a:t>Monitoring Riparian Vegetation</a:t>
            </a:r>
          </a:p>
        </p:txBody>
      </p:sp>
      <p:sp>
        <p:nvSpPr>
          <p:cNvPr id="5" name="Content Placeholder 4"/>
          <p:cNvSpPr>
            <a:spLocks noGrp="1"/>
          </p:cNvSpPr>
          <p:nvPr>
            <p:ph idx="1"/>
          </p:nvPr>
        </p:nvSpPr>
        <p:spPr>
          <a:xfrm>
            <a:off x="1600200" y="1838325"/>
            <a:ext cx="8382000" cy="4876800"/>
          </a:xfrm>
        </p:spPr>
        <p:txBody>
          <a:bodyPr/>
          <a:lstStyle/>
          <a:p>
            <a:pPr>
              <a:buNone/>
            </a:pPr>
            <a:r>
              <a:rPr lang="en-US" sz="2800" dirty="0"/>
              <a:t>Utilization or Residual Levels:</a:t>
            </a:r>
          </a:p>
          <a:p>
            <a:pPr lvl="0">
              <a:buFont typeface="Wingdings" panose="05000000000000000000" pitchFamily="2" charset="2"/>
              <a:buChar char="§"/>
            </a:pPr>
            <a:r>
              <a:rPr lang="en-US" sz="2800" dirty="0"/>
              <a:t>Residual = stubble heights</a:t>
            </a:r>
          </a:p>
          <a:p>
            <a:pPr lvl="0">
              <a:buFont typeface="Wingdings" panose="05000000000000000000" pitchFamily="2" charset="2"/>
              <a:buChar char="§"/>
            </a:pPr>
            <a:r>
              <a:rPr lang="en-US" sz="2800" dirty="0"/>
              <a:t>Utilization needs to be appropriate for key species</a:t>
            </a:r>
          </a:p>
          <a:p>
            <a:pPr lvl="0">
              <a:buFont typeface="Wingdings" panose="05000000000000000000" pitchFamily="2" charset="2"/>
              <a:buChar char="§"/>
            </a:pPr>
            <a:r>
              <a:rPr lang="en-US" sz="2800" dirty="0"/>
              <a:t>Utilization mapping is excellent tool to check livestock distribution</a:t>
            </a:r>
          </a:p>
          <a:p>
            <a:pPr lvl="0">
              <a:buFont typeface="Wingdings" panose="05000000000000000000" pitchFamily="2" charset="2"/>
              <a:buChar char="§"/>
            </a:pPr>
            <a:r>
              <a:rPr lang="en-US" sz="2800" dirty="0"/>
              <a:t>Annual measurements can vary substantially… so a range of stubble height should be used. </a:t>
            </a:r>
          </a:p>
          <a:p>
            <a:endParaRPr lang="en-US" dirty="0"/>
          </a:p>
        </p:txBody>
      </p:sp>
    </p:spTree>
    <p:extLst>
      <p:ext uri="{BB962C8B-B14F-4D97-AF65-F5344CB8AC3E}">
        <p14:creationId xmlns:p14="http://schemas.microsoft.com/office/powerpoint/2010/main" val="184749197"/>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605A42EF-68E6-4808-81CD-E5ABD0ED92C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937C076B-00B1-4629-B27F-A86F9885FB4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Rectangle 75">
            <a:extLst>
              <a:ext uri="{FF2B5EF4-FFF2-40B4-BE49-F238E27FC236}">
                <a16:creationId xmlns:a16="http://schemas.microsoft.com/office/drawing/2014/main" id="{3FE9C285-56FB-4B36-8ECA-C2D6596AA90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8" name="Straight Connector 77">
            <a:extLst>
              <a:ext uri="{FF2B5EF4-FFF2-40B4-BE49-F238E27FC236}">
                <a16:creationId xmlns:a16="http://schemas.microsoft.com/office/drawing/2014/main" id="{3C4A154E-1950-4755-A5FC-5998EE0CC1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362F749-CB4C-4A32-9F89-F6E92D5EBEE1}"/>
              </a:ext>
            </a:extLst>
          </p:cNvPr>
          <p:cNvPicPr>
            <a:picLocks noChangeAspect="1"/>
          </p:cNvPicPr>
          <p:nvPr/>
        </p:nvPicPr>
        <p:blipFill>
          <a:blip r:embed="rId3"/>
          <a:stretch>
            <a:fillRect/>
          </a:stretch>
        </p:blipFill>
        <p:spPr>
          <a:xfrm>
            <a:off x="643192" y="1224619"/>
            <a:ext cx="5451627" cy="4088720"/>
          </a:xfrm>
          <a:prstGeom prst="rect">
            <a:avLst/>
          </a:prstGeom>
        </p:spPr>
      </p:pic>
      <p:sp>
        <p:nvSpPr>
          <p:cNvPr id="39938" name="Rectangle 2"/>
          <p:cNvSpPr>
            <a:spLocks noGrp="1" noChangeArrowheads="1"/>
          </p:cNvSpPr>
          <p:nvPr>
            <p:ph type="title"/>
          </p:nvPr>
        </p:nvSpPr>
        <p:spPr>
          <a:xfrm>
            <a:off x="6411685" y="634946"/>
            <a:ext cx="5127171" cy="1450757"/>
          </a:xfrm>
        </p:spPr>
        <p:txBody>
          <a:bodyPr>
            <a:normAutofit/>
          </a:bodyPr>
          <a:lstStyle/>
          <a:p>
            <a:r>
              <a:rPr lang="en-US" dirty="0">
                <a:solidFill>
                  <a:schemeClr val="tx2"/>
                </a:solidFill>
              </a:rPr>
              <a:t>Guidelines for grazing systems:</a:t>
            </a:r>
          </a:p>
        </p:txBody>
      </p:sp>
      <p:sp>
        <p:nvSpPr>
          <p:cNvPr id="39939" name="Rectangle 3"/>
          <p:cNvSpPr>
            <a:spLocks noGrp="1" noChangeArrowheads="1"/>
          </p:cNvSpPr>
          <p:nvPr>
            <p:ph type="body" idx="1"/>
          </p:nvPr>
        </p:nvSpPr>
        <p:spPr>
          <a:xfrm>
            <a:off x="6411684" y="2198914"/>
            <a:ext cx="5127172" cy="3670180"/>
          </a:xfrm>
        </p:spPr>
        <p:txBody>
          <a:bodyPr>
            <a:normAutofit lnSpcReduction="10000"/>
          </a:bodyPr>
          <a:lstStyle/>
          <a:p>
            <a:r>
              <a:rPr lang="en-US" sz="2400" dirty="0"/>
              <a:t>Maximize:</a:t>
            </a:r>
          </a:p>
          <a:p>
            <a:pPr lvl="1"/>
            <a:r>
              <a:rPr lang="en-US" sz="2400" dirty="0"/>
              <a:t>Time for post grazing growth</a:t>
            </a:r>
          </a:p>
          <a:p>
            <a:pPr lvl="1"/>
            <a:r>
              <a:rPr lang="en-US" sz="2400" dirty="0"/>
              <a:t>Residual cover after grazing season in fall</a:t>
            </a:r>
          </a:p>
          <a:p>
            <a:endParaRPr lang="en-US" sz="2400" dirty="0"/>
          </a:p>
          <a:p>
            <a:r>
              <a:rPr lang="en-US" sz="2400" dirty="0"/>
              <a:t>Minimize:</a:t>
            </a:r>
          </a:p>
          <a:p>
            <a:pPr lvl="1"/>
            <a:r>
              <a:rPr lang="en-US" sz="2400" dirty="0"/>
              <a:t>Length of grazing season</a:t>
            </a:r>
          </a:p>
          <a:p>
            <a:pPr lvl="1"/>
            <a:r>
              <a:rPr lang="en-US" sz="2400" dirty="0"/>
              <a:t>Duration of summer grazing </a:t>
            </a:r>
          </a:p>
          <a:p>
            <a:pPr lvl="1"/>
            <a:r>
              <a:rPr lang="en-US" sz="2400" dirty="0"/>
              <a:t>Years of consecutive summer grazing</a:t>
            </a:r>
            <a:endParaRPr lang="en-US" dirty="0"/>
          </a:p>
        </p:txBody>
      </p:sp>
      <p:sp>
        <p:nvSpPr>
          <p:cNvPr id="3" name="TextBox 2">
            <a:extLst>
              <a:ext uri="{FF2B5EF4-FFF2-40B4-BE49-F238E27FC236}">
                <a16:creationId xmlns:a16="http://schemas.microsoft.com/office/drawing/2014/main" id="{1CE31913-6FA2-4D67-B822-7985241F7C6A}"/>
              </a:ext>
            </a:extLst>
          </p:cNvPr>
          <p:cNvSpPr txBox="1"/>
          <p:nvPr/>
        </p:nvSpPr>
        <p:spPr>
          <a:xfrm>
            <a:off x="5070395" y="5115749"/>
            <a:ext cx="801823" cy="230832"/>
          </a:xfrm>
          <a:prstGeom prst="rect">
            <a:avLst/>
          </a:prstGeom>
          <a:noFill/>
        </p:spPr>
        <p:txBody>
          <a:bodyPr wrap="none" rtlCol="0">
            <a:spAutoFit/>
          </a:bodyPr>
          <a:lstStyle/>
          <a:p>
            <a:r>
              <a:rPr lang="en-US" sz="900" dirty="0" err="1">
                <a:solidFill>
                  <a:schemeClr val="bg1"/>
                </a:solidFill>
              </a:rPr>
              <a:t>R.Luna</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187736557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2DC725-7A7E-40A7-ADBA-EE1DDA4EC0D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72400" y="1873166"/>
            <a:ext cx="3775198" cy="4179682"/>
          </a:xfrm>
          <a:prstGeom prst="rect">
            <a:avLst/>
          </a:prstGeom>
        </p:spPr>
      </p:pic>
      <p:sp>
        <p:nvSpPr>
          <p:cNvPr id="40962" name="Rectangle 2"/>
          <p:cNvSpPr>
            <a:spLocks noGrp="1" noChangeArrowheads="1"/>
          </p:cNvSpPr>
          <p:nvPr>
            <p:ph type="title"/>
          </p:nvPr>
        </p:nvSpPr>
        <p:spPr>
          <a:xfrm>
            <a:off x="1097280" y="286603"/>
            <a:ext cx="10058400" cy="1450757"/>
          </a:xfrm>
        </p:spPr>
        <p:txBody>
          <a:bodyPr>
            <a:normAutofit/>
          </a:bodyPr>
          <a:lstStyle/>
          <a:p>
            <a:r>
              <a:rPr lang="en-US" dirty="0">
                <a:solidFill>
                  <a:schemeClr val="tx2"/>
                </a:solidFill>
              </a:rPr>
              <a:t>Guidelines for grazing systems:</a:t>
            </a:r>
          </a:p>
        </p:txBody>
      </p:sp>
      <p:sp>
        <p:nvSpPr>
          <p:cNvPr id="40963" name="Rectangle 3"/>
          <p:cNvSpPr>
            <a:spLocks noGrp="1" noChangeArrowheads="1"/>
          </p:cNvSpPr>
          <p:nvPr>
            <p:ph type="body" idx="1"/>
          </p:nvPr>
        </p:nvSpPr>
        <p:spPr>
          <a:xfrm>
            <a:off x="1097279" y="1845734"/>
            <a:ext cx="6454987" cy="4023360"/>
          </a:xfrm>
        </p:spPr>
        <p:txBody>
          <a:bodyPr>
            <a:normAutofit/>
          </a:bodyPr>
          <a:lstStyle/>
          <a:p>
            <a:r>
              <a:rPr lang="en-US" sz="2400" u="sng" dirty="0"/>
              <a:t>Continuous</a:t>
            </a:r>
            <a:r>
              <a:rPr lang="en-US" sz="2400" dirty="0"/>
              <a:t> - Usually most damaging to riparian areas</a:t>
            </a:r>
          </a:p>
          <a:p>
            <a:r>
              <a:rPr lang="en-US" sz="2400" u="sng" dirty="0"/>
              <a:t>Late-Season Deferment </a:t>
            </a:r>
            <a:r>
              <a:rPr lang="en-US" sz="2400" dirty="0"/>
              <a:t>- Design systems so that pastures containing significant riparian areas are not grazed (deferred) during summer/fall months</a:t>
            </a:r>
          </a:p>
          <a:p>
            <a:r>
              <a:rPr lang="en-US" sz="2400" u="sng" dirty="0"/>
              <a:t>Rest Rotation </a:t>
            </a:r>
            <a:r>
              <a:rPr lang="en-US" sz="2400" dirty="0"/>
              <a:t>- Rotate a year of complete rest between pastures in different years.</a:t>
            </a:r>
          </a:p>
        </p:txBody>
      </p:sp>
      <p:sp>
        <p:nvSpPr>
          <p:cNvPr id="3" name="TextBox 2">
            <a:extLst>
              <a:ext uri="{FF2B5EF4-FFF2-40B4-BE49-F238E27FC236}">
                <a16:creationId xmlns:a16="http://schemas.microsoft.com/office/drawing/2014/main" id="{F4EFE1E0-2ED7-4D65-A55C-3CCDE765EC25}"/>
              </a:ext>
            </a:extLst>
          </p:cNvPr>
          <p:cNvSpPr txBox="1"/>
          <p:nvPr/>
        </p:nvSpPr>
        <p:spPr>
          <a:xfrm>
            <a:off x="10596989" y="5800680"/>
            <a:ext cx="914033" cy="230832"/>
          </a:xfrm>
          <a:prstGeom prst="rect">
            <a:avLst/>
          </a:prstGeom>
          <a:noFill/>
        </p:spPr>
        <p:txBody>
          <a:bodyPr wrap="none" rtlCol="0">
            <a:spAutoFit/>
          </a:bodyPr>
          <a:lstStyle/>
          <a:p>
            <a:r>
              <a:rPr lang="en-US" sz="900" dirty="0" err="1">
                <a:solidFill>
                  <a:schemeClr val="bg1"/>
                </a:solidFill>
              </a:rPr>
              <a:t>C.Herrick</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354816983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063752" y="702734"/>
            <a:ext cx="8051800" cy="1143000"/>
          </a:xfrm>
        </p:spPr>
        <p:txBody>
          <a:bodyPr>
            <a:normAutofit/>
          </a:bodyPr>
          <a:lstStyle/>
          <a:p>
            <a:r>
              <a:rPr lang="en-US" dirty="0">
                <a:solidFill>
                  <a:schemeClr val="tx2"/>
                </a:solidFill>
              </a:rPr>
              <a:t>Guidelines for grazing systems:</a:t>
            </a:r>
          </a:p>
        </p:txBody>
      </p:sp>
      <p:sp>
        <p:nvSpPr>
          <p:cNvPr id="43011" name="Rectangle 3"/>
          <p:cNvSpPr>
            <a:spLocks noGrp="1" noChangeArrowheads="1"/>
          </p:cNvSpPr>
          <p:nvPr>
            <p:ph type="body" idx="1"/>
          </p:nvPr>
        </p:nvSpPr>
        <p:spPr/>
        <p:txBody>
          <a:bodyPr>
            <a:normAutofit/>
          </a:bodyPr>
          <a:lstStyle/>
          <a:p>
            <a:r>
              <a:rPr lang="en-US" sz="2800" u="sng" dirty="0"/>
              <a:t>Management-Intensity Grazing</a:t>
            </a:r>
            <a:r>
              <a:rPr lang="en-US" sz="2800" dirty="0"/>
              <a:t>:</a:t>
            </a:r>
          </a:p>
          <a:p>
            <a:pPr lvl="1"/>
            <a:r>
              <a:rPr lang="en-US" sz="2800" dirty="0"/>
              <a:t>Large herds of animals created by herding or fencing</a:t>
            </a:r>
          </a:p>
          <a:p>
            <a:pPr lvl="1"/>
            <a:r>
              <a:rPr lang="en-US" sz="2800" dirty="0"/>
              <a:t>Grazing one area of land for just a day or two</a:t>
            </a:r>
          </a:p>
          <a:p>
            <a:pPr lvl="1"/>
            <a:r>
              <a:rPr lang="en-US" sz="2800" dirty="0"/>
              <a:t>Don’t graze twice in one year</a:t>
            </a:r>
          </a:p>
          <a:p>
            <a:pPr lvl="1"/>
            <a:r>
              <a:rPr lang="en-US" sz="2800" dirty="0"/>
              <a:t>Provides sufficient rest</a:t>
            </a:r>
          </a:p>
          <a:p>
            <a:pPr lvl="1"/>
            <a:r>
              <a:rPr lang="en-US" sz="2800" dirty="0"/>
              <a:t>Implement herd effect</a:t>
            </a:r>
          </a:p>
        </p:txBody>
      </p:sp>
      <p:grpSp>
        <p:nvGrpSpPr>
          <p:cNvPr id="8" name="Group 7">
            <a:extLst>
              <a:ext uri="{FF2B5EF4-FFF2-40B4-BE49-F238E27FC236}">
                <a16:creationId xmlns:a16="http://schemas.microsoft.com/office/drawing/2014/main" id="{0DFE7718-3C83-4CC8-9EEE-149D1012843A}"/>
              </a:ext>
            </a:extLst>
          </p:cNvPr>
          <p:cNvGrpSpPr/>
          <p:nvPr/>
        </p:nvGrpSpPr>
        <p:grpSpPr>
          <a:xfrm>
            <a:off x="6781800" y="3429000"/>
            <a:ext cx="4178808" cy="2783086"/>
            <a:chOff x="6781800" y="3429000"/>
            <a:chExt cx="4178808" cy="2783086"/>
          </a:xfrm>
        </p:grpSpPr>
        <p:pic>
          <p:nvPicPr>
            <p:cNvPr id="6" name="Picture 5" descr="A herd of cattle standing on top of a grass covered field&#10;&#10;Description generated with very high confidence">
              <a:extLst>
                <a:ext uri="{FF2B5EF4-FFF2-40B4-BE49-F238E27FC236}">
                  <a16:creationId xmlns:a16="http://schemas.microsoft.com/office/drawing/2014/main" id="{DD110E56-D5FF-44B9-90E0-85A2962678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81800" y="3429000"/>
              <a:ext cx="4178808" cy="2783086"/>
            </a:xfrm>
            <a:prstGeom prst="rect">
              <a:avLst/>
            </a:prstGeom>
          </p:spPr>
        </p:pic>
        <p:sp>
          <p:nvSpPr>
            <p:cNvPr id="7" name="TextBox 6">
              <a:extLst>
                <a:ext uri="{FF2B5EF4-FFF2-40B4-BE49-F238E27FC236}">
                  <a16:creationId xmlns:a16="http://schemas.microsoft.com/office/drawing/2014/main" id="{9C0786A9-40B6-4CFF-A613-831E4C1B4983}"/>
                </a:ext>
              </a:extLst>
            </p:cNvPr>
            <p:cNvSpPr txBox="1"/>
            <p:nvPr/>
          </p:nvSpPr>
          <p:spPr>
            <a:xfrm>
              <a:off x="10314277" y="5927659"/>
              <a:ext cx="646331" cy="230832"/>
            </a:xfrm>
            <a:prstGeom prst="rect">
              <a:avLst/>
            </a:prstGeom>
            <a:noFill/>
          </p:spPr>
          <p:txBody>
            <a:bodyPr wrap="none" rtlCol="0">
              <a:spAutoFit/>
            </a:bodyPr>
            <a:lstStyle/>
            <a:p>
              <a:r>
                <a:rPr lang="en-US" sz="900" dirty="0">
                  <a:solidFill>
                    <a:schemeClr val="bg1"/>
                  </a:solidFill>
                </a:rPr>
                <a:t>USDA.gov</a:t>
              </a:r>
            </a:p>
          </p:txBody>
        </p:sp>
      </p:grpSp>
    </p:spTree>
    <p:extLst>
      <p:ext uri="{BB962C8B-B14F-4D97-AF65-F5344CB8AC3E}">
        <p14:creationId xmlns:p14="http://schemas.microsoft.com/office/powerpoint/2010/main" val="78095536"/>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453663"/>
            <a:ext cx="8585200" cy="1143000"/>
          </a:xfrm>
        </p:spPr>
        <p:txBody>
          <a:bodyPr/>
          <a:lstStyle/>
          <a:p>
            <a:pPr algn="r"/>
            <a:r>
              <a:rPr lang="en-US" sz="3600" dirty="0"/>
              <a:t>Management Intensive Grazing</a:t>
            </a:r>
            <a:br>
              <a:rPr lang="en-US" sz="3600" dirty="0"/>
            </a:br>
            <a:r>
              <a:rPr lang="en-US" sz="3600" dirty="0">
                <a:latin typeface="Calibri" pitchFamily="34" charset="0"/>
              </a:rPr>
              <a:t>Rancher Chris Black in Idaho</a:t>
            </a:r>
          </a:p>
        </p:txBody>
      </p:sp>
      <p:sp>
        <p:nvSpPr>
          <p:cNvPr id="4" name="TextBox 3"/>
          <p:cNvSpPr txBox="1"/>
          <p:nvPr/>
        </p:nvSpPr>
        <p:spPr>
          <a:xfrm>
            <a:off x="1371600" y="2743200"/>
            <a:ext cx="5638800" cy="1692771"/>
          </a:xfrm>
          <a:prstGeom prst="rect">
            <a:avLst/>
          </a:prstGeom>
          <a:noFill/>
        </p:spPr>
        <p:txBody>
          <a:bodyPr wrap="square" rtlCol="0">
            <a:spAutoFit/>
          </a:bodyPr>
          <a:lstStyle/>
          <a:p>
            <a:r>
              <a:rPr lang="en-US" sz="2400" b="1" dirty="0">
                <a:latin typeface="Calibri" pitchFamily="34" charset="0"/>
              </a:rPr>
              <a:t>Recommended Video</a:t>
            </a:r>
          </a:p>
          <a:p>
            <a:r>
              <a:rPr lang="en-US" sz="2400" b="1" dirty="0">
                <a:latin typeface="Calibri" pitchFamily="34" charset="0"/>
              </a:rPr>
              <a:t>2008 Rangeland Stewardship Awards</a:t>
            </a:r>
          </a:p>
          <a:p>
            <a:r>
              <a:rPr lang="en-US" sz="2400" dirty="0">
                <a:latin typeface="Calibri" pitchFamily="34" charset="0"/>
              </a:rPr>
              <a:t>Bureau of Land Management</a:t>
            </a:r>
          </a:p>
          <a:p>
            <a:r>
              <a:rPr lang="en-US" sz="2800" dirty="0">
                <a:latin typeface="Calibri" pitchFamily="34" charset="0"/>
              </a:rPr>
              <a:t>https://youtu.be/T3K_23A-154</a:t>
            </a:r>
            <a:endParaRPr lang="en-US" sz="1400" dirty="0">
              <a:latin typeface="Calibri" pitchFamily="34" charset="0"/>
            </a:endParaRPr>
          </a:p>
        </p:txBody>
      </p:sp>
      <p:pic>
        <p:nvPicPr>
          <p:cNvPr id="3" name="Picture 2">
            <a:extLst>
              <a:ext uri="{FF2B5EF4-FFF2-40B4-BE49-F238E27FC236}">
                <a16:creationId xmlns:a16="http://schemas.microsoft.com/office/drawing/2014/main" id="{3D76B2AB-30B8-437B-AD49-CFB6361EC7D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05600" y="2069678"/>
            <a:ext cx="4769544" cy="3970585"/>
          </a:xfrm>
          <a:prstGeom prst="rect">
            <a:avLst/>
          </a:prstGeom>
        </p:spPr>
      </p:pic>
    </p:spTree>
    <p:extLst>
      <p:ext uri="{BB962C8B-B14F-4D97-AF65-F5344CB8AC3E}">
        <p14:creationId xmlns:p14="http://schemas.microsoft.com/office/powerpoint/2010/main" val="246894871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295400" y="533400"/>
            <a:ext cx="8051800" cy="1143000"/>
          </a:xfrm>
        </p:spPr>
        <p:txBody>
          <a:bodyPr>
            <a:normAutofit/>
          </a:bodyPr>
          <a:lstStyle/>
          <a:p>
            <a:r>
              <a:rPr lang="en-US" dirty="0">
                <a:solidFill>
                  <a:schemeClr val="tx2"/>
                </a:solidFill>
              </a:rPr>
              <a:t>Guidelines for grazing systems:</a:t>
            </a:r>
          </a:p>
        </p:txBody>
      </p:sp>
      <p:sp>
        <p:nvSpPr>
          <p:cNvPr id="41987" name="Rectangle 3"/>
          <p:cNvSpPr>
            <a:spLocks noGrp="1" noChangeArrowheads="1"/>
          </p:cNvSpPr>
          <p:nvPr>
            <p:ph type="body" idx="1"/>
          </p:nvPr>
        </p:nvSpPr>
        <p:spPr>
          <a:xfrm>
            <a:off x="1219200" y="1905000"/>
            <a:ext cx="7467600" cy="4286250"/>
          </a:xfrm>
        </p:spPr>
        <p:txBody>
          <a:bodyPr>
            <a:normAutofit/>
          </a:bodyPr>
          <a:lstStyle/>
          <a:p>
            <a:r>
              <a:rPr lang="en-US" sz="2800" dirty="0"/>
              <a:t>Pasture Size:</a:t>
            </a:r>
          </a:p>
          <a:p>
            <a:pPr lvl="1"/>
            <a:r>
              <a:rPr lang="en-US" sz="2800" dirty="0"/>
              <a:t>Riparian area in pastures difficult to effectively managed without exclusion fencing </a:t>
            </a:r>
          </a:p>
          <a:p>
            <a:pPr lvl="1"/>
            <a:r>
              <a:rPr lang="en-US" sz="2800" dirty="0"/>
              <a:t>In large pastures, include as much of stream as possible in pasture</a:t>
            </a:r>
          </a:p>
          <a:p>
            <a:pPr lvl="1"/>
            <a:r>
              <a:rPr lang="en-US" sz="2800" dirty="0"/>
              <a:t>Do not use stream as pasture boundaries (stream in middle of pasture)</a:t>
            </a:r>
          </a:p>
          <a:p>
            <a:pPr lvl="1"/>
            <a:r>
              <a:rPr lang="en-US" sz="2800" dirty="0"/>
              <a:t>Riparian Pastures = pastures where riparian goals are dominant consideration</a:t>
            </a:r>
          </a:p>
        </p:txBody>
      </p:sp>
      <p:grpSp>
        <p:nvGrpSpPr>
          <p:cNvPr id="8" name="Group 7">
            <a:extLst>
              <a:ext uri="{FF2B5EF4-FFF2-40B4-BE49-F238E27FC236}">
                <a16:creationId xmlns:a16="http://schemas.microsoft.com/office/drawing/2014/main" id="{839A691C-896E-4FD4-A4BA-E53270AA4D57}"/>
              </a:ext>
            </a:extLst>
          </p:cNvPr>
          <p:cNvGrpSpPr/>
          <p:nvPr/>
        </p:nvGrpSpPr>
        <p:grpSpPr>
          <a:xfrm>
            <a:off x="9274908" y="2266950"/>
            <a:ext cx="2514600" cy="3562350"/>
            <a:chOff x="9274908" y="2266950"/>
            <a:chExt cx="2514600" cy="3562350"/>
          </a:xfrm>
        </p:grpSpPr>
        <p:pic>
          <p:nvPicPr>
            <p:cNvPr id="6" name="Picture 5">
              <a:extLst>
                <a:ext uri="{FF2B5EF4-FFF2-40B4-BE49-F238E27FC236}">
                  <a16:creationId xmlns:a16="http://schemas.microsoft.com/office/drawing/2014/main" id="{69363B36-E1C4-4D61-ADC9-10DDC5C691B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74908" y="2266950"/>
              <a:ext cx="2514600" cy="3562350"/>
            </a:xfrm>
            <a:prstGeom prst="rect">
              <a:avLst/>
            </a:prstGeom>
          </p:spPr>
        </p:pic>
        <p:sp>
          <p:nvSpPr>
            <p:cNvPr id="7" name="TextBox 6">
              <a:extLst>
                <a:ext uri="{FF2B5EF4-FFF2-40B4-BE49-F238E27FC236}">
                  <a16:creationId xmlns:a16="http://schemas.microsoft.com/office/drawing/2014/main" id="{7C5C1CFB-2F98-4972-8C30-72E86EAA2A95}"/>
                </a:ext>
              </a:extLst>
            </p:cNvPr>
            <p:cNvSpPr txBox="1"/>
            <p:nvPr/>
          </p:nvSpPr>
          <p:spPr>
            <a:xfrm>
              <a:off x="9352085" y="5582837"/>
              <a:ext cx="646331" cy="230832"/>
            </a:xfrm>
            <a:prstGeom prst="rect">
              <a:avLst/>
            </a:prstGeom>
            <a:noFill/>
          </p:spPr>
          <p:txBody>
            <a:bodyPr wrap="none" rtlCol="0">
              <a:spAutoFit/>
            </a:bodyPr>
            <a:lstStyle/>
            <a:p>
              <a:r>
                <a:rPr lang="en-US" sz="900" dirty="0">
                  <a:solidFill>
                    <a:schemeClr val="bg1"/>
                  </a:solidFill>
                </a:rPr>
                <a:t>USDA.gov</a:t>
              </a:r>
            </a:p>
          </p:txBody>
        </p:sp>
      </p:grpSp>
    </p:spTree>
    <p:extLst>
      <p:ext uri="{BB962C8B-B14F-4D97-AF65-F5344CB8AC3E}">
        <p14:creationId xmlns:p14="http://schemas.microsoft.com/office/powerpoint/2010/main" val="420909063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311973C2-EB8B-452A-A698-4A252FD3AE2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10162E77-11AD-44A7-84EC-40C59EEFBD2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5AB158E9-1B40-4CD6-95F0-95CA11DF7B7A}"/>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1986" name="Rectangle 2"/>
          <p:cNvSpPr>
            <a:spLocks noGrp="1" noChangeArrowheads="1"/>
          </p:cNvSpPr>
          <p:nvPr>
            <p:ph type="title"/>
          </p:nvPr>
        </p:nvSpPr>
        <p:spPr>
          <a:xfrm>
            <a:off x="838200" y="634946"/>
            <a:ext cx="10711543" cy="1450757"/>
          </a:xfrm>
        </p:spPr>
        <p:txBody>
          <a:bodyPr>
            <a:normAutofit/>
          </a:bodyPr>
          <a:lstStyle/>
          <a:p>
            <a:r>
              <a:rPr lang="en-US" dirty="0">
                <a:solidFill>
                  <a:schemeClr val="tx2"/>
                </a:solidFill>
              </a:rPr>
              <a:t>Guidelines for grazing systems:</a:t>
            </a:r>
          </a:p>
        </p:txBody>
      </p:sp>
      <p:sp>
        <p:nvSpPr>
          <p:cNvPr id="41987" name="Rectangle 3"/>
          <p:cNvSpPr>
            <a:spLocks noGrp="1" noChangeArrowheads="1"/>
          </p:cNvSpPr>
          <p:nvPr>
            <p:ph type="body" idx="1"/>
          </p:nvPr>
        </p:nvSpPr>
        <p:spPr>
          <a:xfrm>
            <a:off x="6096000" y="2180942"/>
            <a:ext cx="5943600" cy="4153371"/>
          </a:xfrm>
        </p:spPr>
        <p:txBody>
          <a:bodyPr>
            <a:normAutofit/>
          </a:bodyPr>
          <a:lstStyle/>
          <a:p>
            <a:r>
              <a:rPr lang="en-US" sz="2800" dirty="0">
                <a:solidFill>
                  <a:schemeClr val="tx2"/>
                </a:solidFill>
              </a:rPr>
              <a:t>Riparian Pasture Management:</a:t>
            </a:r>
          </a:p>
          <a:p>
            <a:pPr lvl="1">
              <a:buFont typeface="Wingdings" panose="05000000000000000000" pitchFamily="2" charset="2"/>
              <a:buChar char="§"/>
            </a:pPr>
            <a:r>
              <a:rPr lang="en-US" sz="2000" dirty="0"/>
              <a:t>Create small pastures around riparian areas</a:t>
            </a:r>
          </a:p>
          <a:p>
            <a:pPr lvl="1">
              <a:buFont typeface="Wingdings" panose="05000000000000000000" pitchFamily="2" charset="2"/>
              <a:buChar char="§"/>
            </a:pPr>
            <a:endParaRPr lang="en-US" sz="2000" dirty="0"/>
          </a:p>
          <a:p>
            <a:pPr lvl="1">
              <a:buFont typeface="Wingdings" panose="05000000000000000000" pitchFamily="2" charset="2"/>
              <a:buChar char="§"/>
            </a:pPr>
            <a:r>
              <a:rPr lang="en-US" sz="2000" dirty="0"/>
              <a:t>Devise pastures with either mostly upland or </a:t>
            </a:r>
          </a:p>
          <a:p>
            <a:pPr marL="201168" lvl="1" indent="0">
              <a:buNone/>
            </a:pPr>
            <a:r>
              <a:rPr lang="en-US" sz="2000" dirty="0"/>
              <a:t>   most riparian vegetation</a:t>
            </a:r>
          </a:p>
          <a:p>
            <a:pPr lvl="1">
              <a:buFont typeface="Wingdings" panose="05000000000000000000" pitchFamily="2" charset="2"/>
              <a:buChar char="§"/>
            </a:pPr>
            <a:endParaRPr lang="en-US" sz="2000" dirty="0"/>
          </a:p>
          <a:p>
            <a:pPr lvl="1">
              <a:buFont typeface="Wingdings" panose="05000000000000000000" pitchFamily="2" charset="2"/>
              <a:buChar char="§"/>
            </a:pPr>
            <a:r>
              <a:rPr lang="en-US" sz="2000" dirty="0"/>
              <a:t>Manage riparian pastures with riparian goals in mind</a:t>
            </a:r>
          </a:p>
          <a:p>
            <a:pPr lvl="1">
              <a:buFont typeface="Wingdings" panose="05000000000000000000" pitchFamily="2" charset="2"/>
              <a:buChar char="§"/>
            </a:pPr>
            <a:endParaRPr lang="en-US" sz="2000" dirty="0"/>
          </a:p>
          <a:p>
            <a:pPr lvl="1">
              <a:buFont typeface="Wingdings" panose="05000000000000000000" pitchFamily="2" charset="2"/>
              <a:buChar char="§"/>
            </a:pPr>
            <a:r>
              <a:rPr lang="en-US" sz="2000" dirty="0"/>
              <a:t>Fencing costs may be great but usually less than ribbon</a:t>
            </a:r>
          </a:p>
          <a:p>
            <a:pPr marL="201168" lvl="1" indent="0">
              <a:buNone/>
            </a:pPr>
            <a:r>
              <a:rPr lang="en-US" sz="2000" dirty="0"/>
              <a:t>   fencing riparian areas.</a:t>
            </a:r>
          </a:p>
        </p:txBody>
      </p:sp>
      <p:pic>
        <p:nvPicPr>
          <p:cNvPr id="5" name="Picture 4" descr="A picture containing grass, mountain, sky, outdoor&#10;&#10;Description generated with very high confidence">
            <a:extLst>
              <a:ext uri="{FF2B5EF4-FFF2-40B4-BE49-F238E27FC236}">
                <a16:creationId xmlns:a16="http://schemas.microsoft.com/office/drawing/2014/main" id="{3BF45717-EBA8-4BB8-AA04-1B402AD6BA0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90600" y="2317138"/>
            <a:ext cx="4805796" cy="3020786"/>
          </a:xfrm>
          <a:prstGeom prst="rect">
            <a:avLst/>
          </a:prstGeom>
        </p:spPr>
      </p:pic>
      <p:sp>
        <p:nvSpPr>
          <p:cNvPr id="3" name="TextBox 2">
            <a:extLst>
              <a:ext uri="{FF2B5EF4-FFF2-40B4-BE49-F238E27FC236}">
                <a16:creationId xmlns:a16="http://schemas.microsoft.com/office/drawing/2014/main" id="{D83742ED-9950-4359-A720-BECCB2C43BE7}"/>
              </a:ext>
            </a:extLst>
          </p:cNvPr>
          <p:cNvSpPr txBox="1"/>
          <p:nvPr/>
        </p:nvSpPr>
        <p:spPr>
          <a:xfrm>
            <a:off x="1083493" y="5079738"/>
            <a:ext cx="1329210" cy="230832"/>
          </a:xfrm>
          <a:prstGeom prst="rect">
            <a:avLst/>
          </a:prstGeom>
          <a:noFill/>
        </p:spPr>
        <p:txBody>
          <a:bodyPr wrap="none" rtlCol="0">
            <a:spAutoFit/>
          </a:bodyPr>
          <a:lstStyle/>
          <a:p>
            <a:r>
              <a:rPr lang="en-US" sz="900" dirty="0">
                <a:solidFill>
                  <a:schemeClr val="bg1"/>
                </a:solidFill>
              </a:rPr>
              <a:t>Jake Beaulieu (NSF.gov))</a:t>
            </a:r>
          </a:p>
        </p:txBody>
      </p:sp>
    </p:spTree>
    <p:extLst>
      <p:ext uri="{BB962C8B-B14F-4D97-AF65-F5344CB8AC3E}">
        <p14:creationId xmlns:p14="http://schemas.microsoft.com/office/powerpoint/2010/main" val="179975218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solidFill>
                  <a:schemeClr val="tx2"/>
                </a:solidFill>
              </a:rPr>
              <a:t>Grazing Management...</a:t>
            </a:r>
          </a:p>
        </p:txBody>
      </p:sp>
      <p:pic>
        <p:nvPicPr>
          <p:cNvPr id="44035" name="Picture 3" descr="cows&amp;fish"/>
          <p:cNvPicPr>
            <a:picLocks noChangeAspect="1" noChangeArrowheads="1"/>
          </p:cNvPicPr>
          <p:nvPr/>
        </p:nvPicPr>
        <p:blipFill>
          <a:blip r:embed="rId3" cstate="screen"/>
          <a:srcRect/>
          <a:stretch>
            <a:fillRect/>
          </a:stretch>
        </p:blipFill>
        <p:spPr bwMode="auto">
          <a:xfrm>
            <a:off x="7391400" y="1011981"/>
            <a:ext cx="3597275" cy="5181600"/>
          </a:xfrm>
          <a:prstGeom prst="rect">
            <a:avLst/>
          </a:prstGeom>
          <a:noFill/>
          <a:ln w="9525">
            <a:noFill/>
            <a:miter lim="800000"/>
            <a:headEnd/>
            <a:tailEnd/>
          </a:ln>
        </p:spPr>
      </p:pic>
      <p:sp>
        <p:nvSpPr>
          <p:cNvPr id="44036" name="Rectangle 4"/>
          <p:cNvSpPr>
            <a:spLocks noGrp="1" noChangeArrowheads="1"/>
          </p:cNvSpPr>
          <p:nvPr>
            <p:ph type="body" sz="half" idx="1"/>
          </p:nvPr>
        </p:nvSpPr>
        <p:spPr>
          <a:xfrm>
            <a:off x="1981200" y="1885950"/>
            <a:ext cx="4495800" cy="4171950"/>
          </a:xfrm>
        </p:spPr>
        <p:txBody>
          <a:bodyPr/>
          <a:lstStyle/>
          <a:p>
            <a:r>
              <a:rPr lang="en-US" sz="2400" dirty="0"/>
              <a:t>Livestock are just one “human induced” impact on riparian systems.</a:t>
            </a:r>
          </a:p>
          <a:p>
            <a:r>
              <a:rPr lang="en-US" sz="2400" dirty="0"/>
              <a:t>Yes, we can </a:t>
            </a:r>
            <a:r>
              <a:rPr lang="en-US" sz="2400" i="1" dirty="0"/>
              <a:t>almost always</a:t>
            </a:r>
            <a:r>
              <a:rPr lang="en-US" sz="2400" dirty="0"/>
              <a:t> manage riparian areas with cattle.</a:t>
            </a:r>
          </a:p>
          <a:p>
            <a:r>
              <a:rPr lang="en-US" sz="2400" dirty="0"/>
              <a:t>It isn’t always easy.</a:t>
            </a:r>
          </a:p>
          <a:p>
            <a:r>
              <a:rPr lang="en-US" sz="2400" dirty="0"/>
              <a:t>It isn’t always necessary.</a:t>
            </a:r>
          </a:p>
          <a:p>
            <a:r>
              <a:rPr lang="en-US" sz="2400" dirty="0"/>
              <a:t>But, it can be done.</a:t>
            </a:r>
          </a:p>
          <a:p>
            <a:pPr>
              <a:buFont typeface="Wingdings" pitchFamily="2" charset="2"/>
              <a:buNone/>
            </a:pPr>
            <a:r>
              <a:rPr lang="en-US" sz="2400" dirty="0">
                <a:hlinkClick r:id="rId4"/>
              </a:rPr>
              <a:t>www.cowsandfish.org</a:t>
            </a:r>
            <a:endParaRPr lang="en-US" sz="2400" dirty="0"/>
          </a:p>
          <a:p>
            <a:pPr>
              <a:buFont typeface="Wingdings" pitchFamily="2" charset="2"/>
              <a:buNone/>
            </a:pPr>
            <a:endParaRPr lang="en-US" sz="2400" dirty="0"/>
          </a:p>
        </p:txBody>
      </p:sp>
    </p:spTree>
    <p:extLst>
      <p:ext uri="{BB962C8B-B14F-4D97-AF65-F5344CB8AC3E}">
        <p14:creationId xmlns:p14="http://schemas.microsoft.com/office/powerpoint/2010/main" val="8223253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F55B6-3E57-4CD3-AF35-8D07998E25A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CA5BAD-BCE2-4BC4-8751-CD90E654D6AE}"/>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17090906-2B1B-4432-A85C-AF51D3D7DC38}"/>
              </a:ext>
            </a:extLst>
          </p:cNvPr>
          <p:cNvSpPr>
            <a:spLocks noGrp="1"/>
          </p:cNvSpPr>
          <p:nvPr>
            <p:ph sz="half" idx="2"/>
          </p:nvPr>
        </p:nvSpPr>
        <p:spPr/>
        <p:txBody>
          <a:bodyPr/>
          <a:lstStyle/>
          <a:p>
            <a:endParaRPr lang="en-US"/>
          </a:p>
        </p:txBody>
      </p:sp>
      <p:pic>
        <p:nvPicPr>
          <p:cNvPr id="5" name="Picture 4">
            <a:extLst>
              <a:ext uri="{FF2B5EF4-FFF2-40B4-BE49-F238E27FC236}">
                <a16:creationId xmlns:a16="http://schemas.microsoft.com/office/drawing/2014/main" id="{C2F204EA-34C2-43E7-B335-510F226148A3}"/>
              </a:ext>
            </a:extLst>
          </p:cNvPr>
          <p:cNvPicPr>
            <a:picLocks noChangeAspect="1"/>
          </p:cNvPicPr>
          <p:nvPr/>
        </p:nvPicPr>
        <p:blipFill>
          <a:blip r:embed="rId2"/>
          <a:stretch>
            <a:fillRect/>
          </a:stretch>
        </p:blipFill>
        <p:spPr>
          <a:xfrm>
            <a:off x="0" y="0"/>
            <a:ext cx="12192000" cy="6876215"/>
          </a:xfrm>
          <a:prstGeom prst="rect">
            <a:avLst/>
          </a:prstGeom>
        </p:spPr>
      </p:pic>
    </p:spTree>
    <p:extLst>
      <p:ext uri="{BB962C8B-B14F-4D97-AF65-F5344CB8AC3E}">
        <p14:creationId xmlns:p14="http://schemas.microsoft.com/office/powerpoint/2010/main" val="29636581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6|14.1"/>
</p:tagLst>
</file>

<file path=ppt/tags/tag2.xml><?xml version="1.0" encoding="utf-8"?>
<p:tagLst xmlns:a="http://schemas.openxmlformats.org/drawingml/2006/main" xmlns:r="http://schemas.openxmlformats.org/officeDocument/2006/relationships" xmlns:p="http://schemas.openxmlformats.org/presentationml/2006/main">
  <p:tag name="TIMING" val="|6.2"/>
</p:tagLst>
</file>

<file path=ppt/tags/tag3.xml><?xml version="1.0" encoding="utf-8"?>
<p:tagLst xmlns:a="http://schemas.openxmlformats.org/drawingml/2006/main" xmlns:r="http://schemas.openxmlformats.org/officeDocument/2006/relationships" xmlns:p="http://schemas.openxmlformats.org/presentationml/2006/main">
  <p:tag name="TIMING" val="|18.7"/>
</p:tagLst>
</file>

<file path=ppt/tags/tag4.xml><?xml version="1.0" encoding="utf-8"?>
<p:tagLst xmlns:a="http://schemas.openxmlformats.org/drawingml/2006/main" xmlns:r="http://schemas.openxmlformats.org/officeDocument/2006/relationships" xmlns:p="http://schemas.openxmlformats.org/presentationml/2006/main">
  <p:tag name="TIMING" val="|5"/>
</p:tagLst>
</file>

<file path=ppt/tags/tag5.xml><?xml version="1.0" encoding="utf-8"?>
<p:tagLst xmlns:a="http://schemas.openxmlformats.org/drawingml/2006/main" xmlns:r="http://schemas.openxmlformats.org/officeDocument/2006/relationships" xmlns:p="http://schemas.openxmlformats.org/presentationml/2006/main">
  <p:tag name="TIMING" val="|64.5"/>
</p:tagLst>
</file>

<file path=ppt/theme/theme1.xml><?xml version="1.0" encoding="utf-8"?>
<a:theme xmlns:a="http://schemas.openxmlformats.org/drawingml/2006/main" name="Retrospect">
  <a:themeElements>
    <a:clrScheme name="Custom 4">
      <a:dk1>
        <a:sysClr val="windowText" lastClr="000000"/>
      </a:dk1>
      <a:lt1>
        <a:srgbClr val="FFFFFF"/>
      </a:lt1>
      <a:dk2>
        <a:srgbClr val="455F51"/>
      </a:dk2>
      <a:lt2>
        <a:srgbClr val="E2DFCC"/>
      </a:lt2>
      <a:accent1>
        <a:srgbClr val="7F7F7F"/>
      </a:accent1>
      <a:accent2>
        <a:srgbClr val="56731D"/>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1976</Words>
  <Application>Microsoft Office PowerPoint</Application>
  <PresentationFormat>Widescreen</PresentationFormat>
  <Paragraphs>341</Paragraphs>
  <Slides>47</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Calibri</vt:lpstr>
      <vt:lpstr>Calibri Light</vt:lpstr>
      <vt:lpstr>Comic Sans MS</vt:lpstr>
      <vt:lpstr>Segoe UI Symbol</vt:lpstr>
      <vt:lpstr>Tahoma</vt:lpstr>
      <vt:lpstr>Wingdings</vt:lpstr>
      <vt:lpstr>Retrospect</vt:lpstr>
      <vt:lpstr>Grazing Management in Riparian Systems </vt:lpstr>
      <vt:lpstr>Riparian Area</vt:lpstr>
      <vt:lpstr>Types of Wetlands</vt:lpstr>
      <vt:lpstr>Healthy?</vt:lpstr>
      <vt:lpstr>Healthy Riparian Area </vt:lpstr>
      <vt:lpstr>Healthy or Not Healthy?</vt:lpstr>
      <vt:lpstr>Degraded Riparian Area</vt:lpstr>
      <vt:lpstr>Proper Functioning Condition of riparian areas</vt:lpstr>
      <vt:lpstr>Proper Functioning Condition of riparian areas</vt:lpstr>
      <vt:lpstr>Grazing Management is Vegetation Management</vt:lpstr>
      <vt:lpstr>Grazing Management is Vegetation Management</vt:lpstr>
      <vt:lpstr>Grazing Management is Vegetation Management</vt:lpstr>
      <vt:lpstr>Grazing Management is Vegetation Management</vt:lpstr>
      <vt:lpstr>Aspects of Managing Grazing</vt:lpstr>
      <vt:lpstr>Why do cattle use riparian areas?</vt:lpstr>
      <vt:lpstr> Attracting livestock to uplands</vt:lpstr>
      <vt:lpstr>Restricting livestock from riparian areas</vt:lpstr>
      <vt:lpstr>Controlling livestock access</vt:lpstr>
      <vt:lpstr>Sustainable Grazing?</vt:lpstr>
      <vt:lpstr>Sustainable Grazing?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Grazing Mgmt. Includes:</vt:lpstr>
      <vt:lpstr>Kind and class of animal?</vt:lpstr>
      <vt:lpstr>Herd Management   &amp; Animal Husbandry</vt:lpstr>
      <vt:lpstr>Herd Management   &amp; Animal Husbandry</vt:lpstr>
      <vt:lpstr>Stocking Rate</vt:lpstr>
      <vt:lpstr>Season of Grazing</vt:lpstr>
      <vt:lpstr>Dormant Season (Winter) Use</vt:lpstr>
      <vt:lpstr>Early Season (spring) Use</vt:lpstr>
      <vt:lpstr>Hot Season (summer) Use</vt:lpstr>
      <vt:lpstr>Late Season (fall) Grazing</vt:lpstr>
      <vt:lpstr>Monitoring Riparian Vegetation</vt:lpstr>
      <vt:lpstr>Guidelines for grazing systems:</vt:lpstr>
      <vt:lpstr>Guidelines for grazing systems:</vt:lpstr>
      <vt:lpstr>Guidelines for grazing systems:</vt:lpstr>
      <vt:lpstr>Management Intensive Grazing Rancher Chris Black in Idaho</vt:lpstr>
      <vt:lpstr>Guidelines for grazing systems:</vt:lpstr>
      <vt:lpstr>Guidelines for grazing systems:</vt:lpstr>
      <vt:lpstr>Grazing Management...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Grazing Management in Riparian Systems</dc:title>
  <dc:creator>Launchbaugh, Karen (klaunchb@uidaho.edu)</dc:creator>
  <cp:lastModifiedBy>Launchbaugh, Karen (klaunchb@uidaho.edu)</cp:lastModifiedBy>
  <cp:revision>16</cp:revision>
  <dcterms:created xsi:type="dcterms:W3CDTF">2019-03-30T12:13:54Z</dcterms:created>
  <dcterms:modified xsi:type="dcterms:W3CDTF">2019-03-30T14:28:34Z</dcterms:modified>
</cp:coreProperties>
</file>