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1" r:id="rId1"/>
  </p:sldMasterIdLst>
  <p:notesMasterIdLst>
    <p:notesMasterId r:id="rId23"/>
  </p:notesMasterIdLst>
  <p:handoutMasterIdLst>
    <p:handoutMasterId r:id="rId24"/>
  </p:handoutMasterIdLst>
  <p:sldIdLst>
    <p:sldId id="302" r:id="rId2"/>
    <p:sldId id="304" r:id="rId3"/>
    <p:sldId id="308" r:id="rId4"/>
    <p:sldId id="309" r:id="rId5"/>
    <p:sldId id="310" r:id="rId6"/>
    <p:sldId id="313" r:id="rId7"/>
    <p:sldId id="318" r:id="rId8"/>
    <p:sldId id="314" r:id="rId9"/>
    <p:sldId id="315" r:id="rId10"/>
    <p:sldId id="316" r:id="rId11"/>
    <p:sldId id="311" r:id="rId12"/>
    <p:sldId id="312" r:id="rId13"/>
    <p:sldId id="331" r:id="rId14"/>
    <p:sldId id="333" r:id="rId15"/>
    <p:sldId id="323" r:id="rId16"/>
    <p:sldId id="325" r:id="rId17"/>
    <p:sldId id="326" r:id="rId18"/>
    <p:sldId id="327" r:id="rId19"/>
    <p:sldId id="328" r:id="rId20"/>
    <p:sldId id="329" r:id="rId21"/>
    <p:sldId id="334" r:id="rId22"/>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5CF"/>
    <a:srgbClr val="D6D5D0"/>
    <a:srgbClr val="E0DFD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29" autoAdjust="0"/>
    <p:restoredTop sz="93611" autoAdjust="0"/>
  </p:normalViewPr>
  <p:slideViewPr>
    <p:cSldViewPr>
      <p:cViewPr varScale="1">
        <p:scale>
          <a:sx n="62" d="100"/>
          <a:sy n="62" d="100"/>
        </p:scale>
        <p:origin x="312" y="36"/>
      </p:cViewPr>
      <p:guideLst>
        <p:guide orient="horz" pos="2160"/>
        <p:guide pos="3840"/>
      </p:guideLst>
    </p:cSldViewPr>
  </p:slideViewPr>
  <p:outlineViewPr>
    <p:cViewPr>
      <p:scale>
        <a:sx n="33" d="100"/>
        <a:sy n="33" d="100"/>
      </p:scale>
      <p:origin x="0" y="27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4" d="100"/>
          <a:sy n="44" d="100"/>
        </p:scale>
        <p:origin x="2232"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a:defRPr sz="1200">
                <a:latin typeface="Calibri" pitchFamily="34" charset="0"/>
              </a:defRPr>
            </a:lvl1pPr>
          </a:lstStyle>
          <a:p>
            <a:pPr>
              <a:defRPr/>
            </a:pPr>
            <a:endParaRPr lang="en-US"/>
          </a:p>
        </p:txBody>
      </p:sp>
      <p:sp>
        <p:nvSpPr>
          <p:cNvPr id="4" name="Footer Placeholder 3"/>
          <p:cNvSpPr>
            <a:spLocks noGrp="1"/>
          </p:cNvSpPr>
          <p:nvPr>
            <p:ph type="ftr" sz="quarter" idx="2"/>
          </p:nvPr>
        </p:nvSpPr>
        <p:spPr bwMode="auto">
          <a:xfrm>
            <a:off x="3429000" y="9120188"/>
            <a:ext cx="3886200"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a:defRPr sz="1200">
                <a:latin typeface="+mj-lt"/>
              </a:defRPr>
            </a:lvl1pPr>
          </a:lstStyle>
          <a:p>
            <a:pPr>
              <a:defRPr/>
            </a:pPr>
            <a:r>
              <a:rPr lang="en-US"/>
              <a:t>University of Idaho – Rangeland Ecology &amp; Mgmt.</a:t>
            </a:r>
          </a:p>
        </p:txBody>
      </p:sp>
    </p:spTree>
    <p:extLst>
      <p:ext uri="{BB962C8B-B14F-4D97-AF65-F5344CB8AC3E}">
        <p14:creationId xmlns:p14="http://schemas.microsoft.com/office/powerpoint/2010/main" val="392347087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621" eaLnBrk="1" hangingPunct="1">
              <a:defRPr sz="1200">
                <a:latin typeface="Arial" charset="0"/>
              </a:defRPr>
            </a:lvl1pPr>
          </a:lstStyle>
          <a:p>
            <a:pPr>
              <a:defRPr/>
            </a:pPr>
            <a:r>
              <a:rPr lang="en-US"/>
              <a:t>Range Plants -- OBJ 2: PPT</a:t>
            </a:r>
          </a:p>
        </p:txBody>
      </p:sp>
      <p:sp>
        <p:nvSpPr>
          <p:cNvPr id="27651" name="Rectangle 3"/>
          <p:cNvSpPr>
            <a:spLocks noGrp="1" noChangeArrowheads="1"/>
          </p:cNvSpPr>
          <p:nvPr>
            <p:ph type="dt" idx="1"/>
          </p:nvPr>
        </p:nvSpPr>
        <p:spPr bwMode="auto">
          <a:xfrm>
            <a:off x="4143375"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621" eaLnBrk="1" hangingPunct="1">
              <a:defRPr sz="1200">
                <a:latin typeface="Arial" charset="0"/>
              </a:defRPr>
            </a:lvl1pPr>
          </a:lstStyle>
          <a:p>
            <a:pPr>
              <a:defRPr/>
            </a:pPr>
            <a:fld id="{F033F5C4-E303-4F1C-8623-6E82D4B0F57D}" type="datetimeFigureOut">
              <a:rPr lang="en-US"/>
              <a:pPr>
                <a:defRPr/>
              </a:pPr>
              <a:t>2/3/2018</a:t>
            </a:fld>
            <a:endParaRPr lang="en-US"/>
          </a:p>
        </p:txBody>
      </p:sp>
      <p:sp>
        <p:nvSpPr>
          <p:cNvPr id="23556"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621" eaLnBrk="1" hangingPunct="1">
              <a:defRPr sz="1200">
                <a:latin typeface="Arial" charset="0"/>
              </a:defRPr>
            </a:lvl1pPr>
          </a:lstStyle>
          <a:p>
            <a:pPr>
              <a:defRPr/>
            </a:pPr>
            <a:r>
              <a:rPr lang="en-US"/>
              <a:t>There are 16 slides in this presentation</a:t>
            </a:r>
          </a:p>
        </p:txBody>
      </p:sp>
      <p:sp>
        <p:nvSpPr>
          <p:cNvPr id="27655" name="Rectangle 7"/>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621" eaLnBrk="1" hangingPunct="1">
              <a:defRPr sz="1200">
                <a:latin typeface="Arial" charset="0"/>
              </a:defRPr>
            </a:lvl1pPr>
          </a:lstStyle>
          <a:p>
            <a:pPr>
              <a:defRPr/>
            </a:pPr>
            <a:fld id="{EDCCA46E-ED39-4506-AF98-E1CA741C4C66}" type="slidenum">
              <a:rPr lang="en-US"/>
              <a:pPr>
                <a:defRPr/>
              </a:pPr>
              <a:t>‹#›</a:t>
            </a:fld>
            <a:endParaRPr lang="en-US"/>
          </a:p>
        </p:txBody>
      </p:sp>
    </p:spTree>
    <p:extLst>
      <p:ext uri="{BB962C8B-B14F-4D97-AF65-F5344CB8AC3E}">
        <p14:creationId xmlns:p14="http://schemas.microsoft.com/office/powerpoint/2010/main" val="187079134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Rot="1" noChangeAspect="1" noChangeArrowheads="1" noTextEdit="1"/>
          </p:cNvSpPr>
          <p:nvPr>
            <p:ph type="sldImg"/>
          </p:nvPr>
        </p:nvSpPr>
        <p:spPr>
          <a:solidFill>
            <a:srgbClr val="FFFFFF"/>
          </a:solidFill>
          <a:ln/>
        </p:spPr>
      </p:sp>
      <p:sp>
        <p:nvSpPr>
          <p:cNvPr id="17411" name="Rectangle 2"/>
          <p:cNvSpPr>
            <a:spLocks noGrp="1" noChangeArrowheads="1"/>
          </p:cNvSpPr>
          <p:nvPr>
            <p:ph type="body" idx="1"/>
          </p:nvPr>
        </p:nvSpPr>
        <p:spPr>
          <a:noFill/>
        </p:spPr>
        <p:txBody>
          <a:bodyPr/>
          <a:lstStyle/>
          <a:p>
            <a:pPr eaLnBrk="1" hangingPunct="1"/>
            <a:r>
              <a:rPr lang="en-US" altLang="en-US" sz="1400">
                <a:latin typeface="Lucida Grande" charset="0"/>
                <a:ea typeface="Lucida Grande" charset="0"/>
                <a:cs typeface="Lucida Grande" charset="0"/>
                <a:sym typeface="Lucida Grande" charset="0"/>
              </a:rPr>
              <a:t>The chief product is the offspring of mature females, and in some cases, wool or hair.  </a:t>
            </a:r>
          </a:p>
          <a:p>
            <a:pPr eaLnBrk="1" hangingPunct="1"/>
            <a:endParaRPr lang="en-US" altLang="en-US" sz="1400">
              <a:latin typeface="Lucida Grande" charset="0"/>
              <a:ea typeface="Lucida Grande" charset="0"/>
              <a:cs typeface="Lucida Grande" charset="0"/>
              <a:sym typeface="Lucida Grande" charset="0"/>
            </a:endParaRPr>
          </a:p>
          <a:p>
            <a:pPr eaLnBrk="1" hangingPunct="1"/>
            <a:r>
              <a:rPr lang="en-US" altLang="en-US" sz="1400">
                <a:latin typeface="Lucida Grande" charset="0"/>
                <a:ea typeface="Lucida Grande" charset="0"/>
                <a:cs typeface="Lucida Grande" charset="0"/>
                <a:sym typeface="Lucida Grande" charset="0"/>
              </a:rPr>
              <a:t>Some dairies use grazing but this is becoming less common in the U.S.</a:t>
            </a:r>
          </a:p>
          <a:p>
            <a:pPr eaLnBrk="1" hangingPunct="1"/>
            <a:endParaRPr lang="en-US" altLang="en-US" sz="1400">
              <a:latin typeface="Lucida Grande" charset="0"/>
              <a:ea typeface="Lucida Grande" charset="0"/>
              <a:cs typeface="Lucida Grande" charset="0"/>
              <a:sym typeface="Lucida Grande" charset="0"/>
            </a:endParaRPr>
          </a:p>
          <a:p>
            <a:pPr eaLnBrk="1" hangingPunct="1"/>
            <a:r>
              <a:rPr lang="en-US" altLang="en-US" sz="1400">
                <a:latin typeface="Lucida Grande" charset="0"/>
                <a:ea typeface="Lucida Grande" charset="0"/>
                <a:cs typeface="Lucida Grande" charset="0"/>
                <a:sym typeface="Lucida Grande" charset="0"/>
              </a:rPr>
              <a:t>Different compared to concentrate or intensive production systems where animals are confined in a limited area and their food is brought to them.  </a:t>
            </a:r>
          </a:p>
        </p:txBody>
      </p:sp>
    </p:spTree>
    <p:extLst>
      <p:ext uri="{BB962C8B-B14F-4D97-AF65-F5344CB8AC3E}">
        <p14:creationId xmlns:p14="http://schemas.microsoft.com/office/powerpoint/2010/main" val="534641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p:cNvSpPr>
            <a:spLocks noGrp="1" noRot="1" noChangeAspect="1" noChangeArrowheads="1" noTextEdit="1"/>
          </p:cNvSpPr>
          <p:nvPr>
            <p:ph type="sldImg"/>
          </p:nvPr>
        </p:nvSpPr>
        <p:spPr>
          <a:solidFill>
            <a:srgbClr val="FFFFFF"/>
          </a:solidFill>
          <a:ln/>
        </p:spPr>
      </p:sp>
      <p:sp>
        <p:nvSpPr>
          <p:cNvPr id="24579" name="Rectangle 2"/>
          <p:cNvSpPr>
            <a:spLocks noGrp="1" noChangeArrowheads="1"/>
          </p:cNvSpPr>
          <p:nvPr>
            <p:ph type="body" idx="1"/>
          </p:nvPr>
        </p:nvSpPr>
        <p:spPr>
          <a:noFill/>
        </p:spPr>
        <p:txBody>
          <a:bodyPr/>
          <a:lstStyle/>
          <a:p>
            <a:pPr eaLnBrk="1" hangingPunct="1">
              <a:lnSpc>
                <a:spcPct val="1000"/>
              </a:lnSpc>
              <a:spcBef>
                <a:spcPts val="2800"/>
              </a:spcBef>
            </a:pPr>
            <a:r>
              <a:rPr lang="en-US" altLang="en-US" sz="1400">
                <a:latin typeface="Lucida Grande" charset="0"/>
                <a:ea typeface="Lucida Grande" charset="0"/>
                <a:cs typeface="Lucida Grande" charset="0"/>
                <a:sym typeface="Lucida Grande" charset="0"/>
              </a:rPr>
              <a:t>Common sources of water include: wells, streams, farm ponds, reservoirs, and plants</a:t>
            </a:r>
          </a:p>
          <a:p>
            <a:pPr eaLnBrk="1" hangingPunct="1">
              <a:lnSpc>
                <a:spcPct val="1000"/>
              </a:lnSpc>
              <a:spcBef>
                <a:spcPts val="2800"/>
              </a:spcBef>
            </a:pPr>
            <a:r>
              <a:rPr lang="en-US" altLang="en-US" sz="1400">
                <a:latin typeface="Lucida Grande" charset="0"/>
                <a:ea typeface="Lucida Grande" charset="0"/>
                <a:cs typeface="Lucida Grande" charset="0"/>
                <a:sym typeface="Lucida Grande" charset="0"/>
              </a:rPr>
              <a:t>Consumption of water per day:</a:t>
            </a:r>
          </a:p>
          <a:p>
            <a:pPr eaLnBrk="1" hangingPunct="1">
              <a:lnSpc>
                <a:spcPct val="1000"/>
              </a:lnSpc>
              <a:spcBef>
                <a:spcPts val="2800"/>
              </a:spcBef>
            </a:pPr>
            <a:r>
              <a:rPr lang="en-US" altLang="en-US" sz="1400">
                <a:latin typeface="Lucida Grande" charset="0"/>
                <a:ea typeface="Lucida Grande" charset="0"/>
                <a:cs typeface="Lucida Grande" charset="0"/>
                <a:sym typeface="Lucida Grande" charset="0"/>
              </a:rPr>
              <a:t>1,000 lb non-lactating cow consumes about 9-12 gallons/d at 50F</a:t>
            </a:r>
          </a:p>
          <a:p>
            <a:pPr eaLnBrk="1" hangingPunct="1">
              <a:lnSpc>
                <a:spcPct val="1000"/>
              </a:lnSpc>
              <a:spcBef>
                <a:spcPts val="2800"/>
              </a:spcBef>
            </a:pPr>
            <a:r>
              <a:rPr lang="en-US" altLang="en-US" sz="1400">
                <a:latin typeface="Lucida Grande" charset="0"/>
                <a:ea typeface="Lucida Grande" charset="0"/>
                <a:cs typeface="Lucida Grande" charset="0"/>
                <a:sym typeface="Lucida Grande" charset="0"/>
              </a:rPr>
              <a:t>Sheep and goats consume about 0.5-1.5 gallons/d</a:t>
            </a:r>
          </a:p>
          <a:p>
            <a:pPr eaLnBrk="1" hangingPunct="1">
              <a:lnSpc>
                <a:spcPct val="1000"/>
              </a:lnSpc>
              <a:spcBef>
                <a:spcPts val="2800"/>
              </a:spcBef>
            </a:pPr>
            <a:r>
              <a:rPr lang="en-US" altLang="en-US" sz="1400">
                <a:latin typeface="Lucida Grande" charset="0"/>
                <a:ea typeface="Lucida Grande" charset="0"/>
                <a:cs typeface="Lucida Grande" charset="0"/>
                <a:sym typeface="Lucida Grande" charset="0"/>
              </a:rPr>
              <a:t>Pronghorn antelope consumes about 1 gallon per day but it depends on the amount of water in its diet</a:t>
            </a:r>
            <a:endParaRPr lang="en-US" altLang="en-US" sz="1400">
              <a:solidFill>
                <a:srgbClr val="674B23"/>
              </a:solidFill>
              <a:latin typeface="Baskerville" charset="0"/>
              <a:ea typeface="Baskerville" charset="0"/>
              <a:cs typeface="Baskerville" charset="0"/>
              <a:sym typeface="Baskerville" charset="0"/>
            </a:endParaRPr>
          </a:p>
          <a:p>
            <a:pPr eaLnBrk="1" hangingPunct="1">
              <a:lnSpc>
                <a:spcPct val="1000"/>
              </a:lnSpc>
              <a:spcBef>
                <a:spcPts val="2800"/>
              </a:spcBef>
            </a:pPr>
            <a:endParaRPr lang="en-US" altLang="en-US">
              <a:solidFill>
                <a:srgbClr val="674B23"/>
              </a:solidFill>
              <a:latin typeface="Baskerville" charset="0"/>
              <a:ea typeface="Baskerville" charset="0"/>
              <a:cs typeface="Baskerville" charset="0"/>
              <a:sym typeface="Baskerville" charset="0"/>
            </a:endParaRPr>
          </a:p>
        </p:txBody>
      </p:sp>
    </p:spTree>
    <p:extLst>
      <p:ext uri="{BB962C8B-B14F-4D97-AF65-F5344CB8AC3E}">
        <p14:creationId xmlns:p14="http://schemas.microsoft.com/office/powerpoint/2010/main" val="1103235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Grp="1" noRot="1" noChangeAspect="1" noChangeArrowheads="1" noTextEdit="1"/>
          </p:cNvSpPr>
          <p:nvPr>
            <p:ph type="sldImg"/>
          </p:nvPr>
        </p:nvSpPr>
        <p:spPr>
          <a:solidFill>
            <a:srgbClr val="FFFFFF"/>
          </a:solidFill>
          <a:ln/>
        </p:spPr>
      </p:sp>
      <p:sp>
        <p:nvSpPr>
          <p:cNvPr id="26627" name="Rectangle 2"/>
          <p:cNvSpPr>
            <a:spLocks noGrp="1" noChangeArrowheads="1"/>
          </p:cNvSpPr>
          <p:nvPr>
            <p:ph type="body" idx="1"/>
          </p:nvPr>
        </p:nvSpPr>
        <p:spPr>
          <a:noFill/>
        </p:spPr>
        <p:txBody>
          <a:bodyPr/>
          <a:lstStyle/>
          <a:p>
            <a:pPr eaLnBrk="1" hangingPunct="1"/>
            <a:r>
              <a:rPr lang="en-US" altLang="en-US" sz="1400">
                <a:latin typeface="Lucida Grande" charset="0"/>
                <a:ea typeface="Lucida Grande" charset="0"/>
                <a:cs typeface="Lucida Grande" charset="0"/>
                <a:sym typeface="Lucida Grande" charset="0"/>
              </a:rPr>
              <a:t>Water intake influences the amount of dry matter intake.  Improve the use of range plant material by dispersing water sources.  </a:t>
            </a:r>
          </a:p>
          <a:p>
            <a:pPr eaLnBrk="1" hangingPunct="1"/>
            <a:endParaRPr lang="en-US" altLang="en-US" sz="1400">
              <a:latin typeface="Lucida Grande" charset="0"/>
              <a:ea typeface="Lucida Grande" charset="0"/>
              <a:cs typeface="Lucida Grande" charset="0"/>
              <a:sym typeface="Lucida Grande" charset="0"/>
            </a:endParaRPr>
          </a:p>
          <a:p>
            <a:pPr eaLnBrk="1" hangingPunct="1"/>
            <a:r>
              <a:rPr lang="en-US" altLang="en-US" sz="1400">
                <a:latin typeface="Lucida Grande" charset="0"/>
                <a:ea typeface="Lucida Grande" charset="0"/>
                <a:cs typeface="Lucida Grande" charset="0"/>
                <a:sym typeface="Lucida Grande" charset="0"/>
              </a:rPr>
              <a:t>Sage Grouse get their water requirement met through water-rich succulent plant material, however, they will visit streams or water sources in the summer or in the winter. </a:t>
            </a:r>
          </a:p>
          <a:p>
            <a:pPr eaLnBrk="1" hangingPunct="1"/>
            <a:endParaRPr lang="en-US" altLang="en-US" sz="1400">
              <a:latin typeface="Lucida Grande" charset="0"/>
              <a:ea typeface="Lucida Grande" charset="0"/>
              <a:cs typeface="Lucida Grande" charset="0"/>
              <a:sym typeface="Lucida Grande" charset="0"/>
            </a:endParaRPr>
          </a:p>
          <a:p>
            <a:pPr eaLnBrk="1" hangingPunct="1"/>
            <a:endParaRPr lang="en-US" altLang="en-US" sz="1400">
              <a:latin typeface="Lucida Grande" charset="0"/>
              <a:ea typeface="Lucida Grande" charset="0"/>
              <a:cs typeface="Lucida Grande" charset="0"/>
              <a:sym typeface="Lucida Grande" charset="0"/>
            </a:endParaRPr>
          </a:p>
          <a:p>
            <a:pPr eaLnBrk="1" hangingPunct="1"/>
            <a:endParaRPr lang="en-US" altLang="en-US" sz="2200">
              <a:latin typeface="Lucida Grande" charset="0"/>
              <a:ea typeface="Lucida Grande" charset="0"/>
              <a:cs typeface="Lucida Grande" charset="0"/>
              <a:sym typeface="Lucida Grande" charset="0"/>
            </a:endParaRPr>
          </a:p>
          <a:p>
            <a:pPr eaLnBrk="1" hangingPunct="1">
              <a:spcBef>
                <a:spcPts val="1900"/>
              </a:spcBef>
            </a:pPr>
            <a:endParaRPr lang="en-US" altLang="en-US">
              <a:solidFill>
                <a:srgbClr val="674B23"/>
              </a:solidFill>
              <a:latin typeface="Baskerville" charset="0"/>
              <a:ea typeface="Baskerville" charset="0"/>
              <a:cs typeface="Baskerville" charset="0"/>
              <a:sym typeface="Baskerville" charset="0"/>
            </a:endParaRPr>
          </a:p>
        </p:txBody>
      </p:sp>
    </p:spTree>
    <p:extLst>
      <p:ext uri="{BB962C8B-B14F-4D97-AF65-F5344CB8AC3E}">
        <p14:creationId xmlns:p14="http://schemas.microsoft.com/office/powerpoint/2010/main" val="1095660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a:solidFill>
            <a:srgbClr val="FFFFFF"/>
          </a:solidFill>
          <a:ln/>
        </p:spPr>
      </p:sp>
      <p:sp>
        <p:nvSpPr>
          <p:cNvPr id="31747" name="Rectangle 2"/>
          <p:cNvSpPr>
            <a:spLocks noGrp="1" noChangeArrowheads="1"/>
          </p:cNvSpPr>
          <p:nvPr>
            <p:ph type="body" idx="1"/>
          </p:nvPr>
        </p:nvSpPr>
        <p:spPr>
          <a:noFill/>
        </p:spPr>
        <p:txBody>
          <a:bodyPr/>
          <a:lstStyle/>
          <a:p>
            <a:pPr eaLnBrk="1" hangingPunct="1"/>
            <a:r>
              <a:rPr lang="en-US" altLang="en-US" sz="2200">
                <a:latin typeface="Lucida Grande" charset="0"/>
                <a:ea typeface="Lucida Grande" charset="0"/>
                <a:cs typeface="Lucida Grande" charset="0"/>
                <a:sym typeface="Lucida Grande" charset="0"/>
              </a:rPr>
              <a:t>More NFE in younger plants because they have more cell contents comared to mature plants that have more cell wall components</a:t>
            </a:r>
          </a:p>
        </p:txBody>
      </p:sp>
    </p:spTree>
    <p:extLst>
      <p:ext uri="{BB962C8B-B14F-4D97-AF65-F5344CB8AC3E}">
        <p14:creationId xmlns:p14="http://schemas.microsoft.com/office/powerpoint/2010/main" val="3482952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Grp="1" noRot="1" noChangeAspect="1" noChangeArrowheads="1" noTextEdit="1"/>
          </p:cNvSpPr>
          <p:nvPr>
            <p:ph type="sldImg"/>
          </p:nvPr>
        </p:nvSpPr>
        <p:spPr>
          <a:solidFill>
            <a:srgbClr val="FFFFFF"/>
          </a:solidFill>
          <a:ln/>
        </p:spPr>
      </p:sp>
      <p:sp>
        <p:nvSpPr>
          <p:cNvPr id="40963" name="Rectangle 2"/>
          <p:cNvSpPr>
            <a:spLocks noGrp="1" noChangeArrowheads="1"/>
          </p:cNvSpPr>
          <p:nvPr>
            <p:ph type="body" idx="1"/>
          </p:nvPr>
        </p:nvSpPr>
        <p:spPr>
          <a:noFill/>
        </p:spPr>
        <p:txBody>
          <a:bodyPr/>
          <a:lstStyle/>
          <a:p>
            <a:pPr eaLnBrk="1" hangingPunct="1"/>
            <a:r>
              <a:rPr lang="en-US" altLang="en-US" sz="2200">
                <a:latin typeface="Lucida Grande" charset="0"/>
                <a:ea typeface="Lucida Grande" charset="0"/>
                <a:cs typeface="Lucida Grande" charset="0"/>
                <a:sym typeface="Lucida Grande" charset="0"/>
              </a:rPr>
              <a:t>Forbs and browse have less fiber than grass</a:t>
            </a:r>
          </a:p>
        </p:txBody>
      </p:sp>
    </p:spTree>
    <p:extLst>
      <p:ext uri="{BB962C8B-B14F-4D97-AF65-F5344CB8AC3E}">
        <p14:creationId xmlns:p14="http://schemas.microsoft.com/office/powerpoint/2010/main" val="1841384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Grp="1" noRot="1" noChangeAspect="1" noChangeArrowheads="1" noTextEdit="1"/>
          </p:cNvSpPr>
          <p:nvPr>
            <p:ph type="sldImg"/>
          </p:nvPr>
        </p:nvSpPr>
        <p:spPr>
          <a:solidFill>
            <a:srgbClr val="FFFFFF"/>
          </a:solidFill>
          <a:ln/>
        </p:spPr>
      </p:sp>
      <p:sp>
        <p:nvSpPr>
          <p:cNvPr id="33795" name="Rectangle 2"/>
          <p:cNvSpPr>
            <a:spLocks noGrp="1" noChangeArrowheads="1"/>
          </p:cNvSpPr>
          <p:nvPr>
            <p:ph type="body" idx="1"/>
          </p:nvPr>
        </p:nvSpPr>
        <p:spPr>
          <a:noFill/>
        </p:spPr>
        <p:txBody>
          <a:bodyPr/>
          <a:lstStyle/>
          <a:p>
            <a:pPr eaLnBrk="1" hangingPunct="1"/>
            <a:r>
              <a:rPr lang="en-US" altLang="en-US" sz="2200">
                <a:latin typeface="Lucida Grande" charset="0"/>
                <a:ea typeface="Lucida Grande" charset="0"/>
                <a:cs typeface="Lucida Grande" charset="0"/>
                <a:sym typeface="Lucida Grande" charset="0"/>
              </a:rPr>
              <a:t>Sage grouse will eat seeds during winter when other plants are unavailable or are low in energy</a:t>
            </a:r>
          </a:p>
        </p:txBody>
      </p:sp>
    </p:spTree>
    <p:extLst>
      <p:ext uri="{BB962C8B-B14F-4D97-AF65-F5344CB8AC3E}">
        <p14:creationId xmlns:p14="http://schemas.microsoft.com/office/powerpoint/2010/main" val="3705811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Rot="1" noChangeAspect="1" noChangeArrowheads="1" noTextEdit="1"/>
          </p:cNvSpPr>
          <p:nvPr>
            <p:ph type="sldImg"/>
          </p:nvPr>
        </p:nvSpPr>
        <p:spPr>
          <a:solidFill>
            <a:srgbClr val="FFFFFF"/>
          </a:solidFill>
          <a:ln/>
        </p:spPr>
      </p:sp>
      <p:sp>
        <p:nvSpPr>
          <p:cNvPr id="35843" name="Rectangle 2"/>
          <p:cNvSpPr>
            <a:spLocks noGrp="1" noChangeArrowheads="1"/>
          </p:cNvSpPr>
          <p:nvPr>
            <p:ph type="body" idx="1"/>
          </p:nvPr>
        </p:nvSpPr>
        <p:spPr>
          <a:noFill/>
        </p:spPr>
        <p:txBody>
          <a:bodyPr/>
          <a:lstStyle/>
          <a:p>
            <a:pPr eaLnBrk="1" hangingPunct="1"/>
            <a:r>
              <a:rPr lang="en-US" altLang="en-US" sz="2200">
                <a:latin typeface="Lucida Grande" charset="0"/>
                <a:ea typeface="Lucida Grande" charset="0"/>
                <a:cs typeface="Lucida Grande" charset="0"/>
                <a:sym typeface="Lucida Grande" charset="0"/>
              </a:rPr>
              <a:t>leaves have more CP than stems in Grass, Forbs, and Browse species</a:t>
            </a:r>
          </a:p>
          <a:p>
            <a:pPr eaLnBrk="1" hangingPunct="1"/>
            <a:r>
              <a:rPr lang="en-US" altLang="en-US" sz="2200">
                <a:latin typeface="Lucida Grande" charset="0"/>
                <a:ea typeface="Lucida Grande" charset="0"/>
                <a:cs typeface="Lucida Grande" charset="0"/>
                <a:sym typeface="Lucida Grande" charset="0"/>
              </a:rPr>
              <a:t>DM basis</a:t>
            </a:r>
          </a:p>
        </p:txBody>
      </p:sp>
    </p:spTree>
    <p:extLst>
      <p:ext uri="{BB962C8B-B14F-4D97-AF65-F5344CB8AC3E}">
        <p14:creationId xmlns:p14="http://schemas.microsoft.com/office/powerpoint/2010/main" val="3521198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Rot="1" noChangeAspect="1" noChangeArrowheads="1" noTextEdit="1"/>
          </p:cNvSpPr>
          <p:nvPr>
            <p:ph type="sldImg"/>
          </p:nvPr>
        </p:nvSpPr>
        <p:spPr>
          <a:solidFill>
            <a:srgbClr val="FFFFFF"/>
          </a:solidFill>
          <a:ln/>
        </p:spPr>
      </p:sp>
      <p:sp>
        <p:nvSpPr>
          <p:cNvPr id="37891" name="Rectangle 2"/>
          <p:cNvSpPr>
            <a:spLocks noGrp="1" noChangeArrowheads="1"/>
          </p:cNvSpPr>
          <p:nvPr>
            <p:ph type="body" idx="1"/>
          </p:nvPr>
        </p:nvSpPr>
        <p:spPr>
          <a:noFill/>
        </p:spPr>
        <p:txBody>
          <a:bodyPr/>
          <a:lstStyle/>
          <a:p>
            <a:pPr eaLnBrk="1" hangingPunct="1"/>
            <a:r>
              <a:rPr lang="en-US" altLang="en-US" sz="1400">
                <a:latin typeface="Lucida Grande" charset="0"/>
                <a:ea typeface="Lucida Grande" charset="0"/>
                <a:cs typeface="Lucida Grande" charset="0"/>
                <a:sym typeface="Lucida Grande" charset="0"/>
              </a:rPr>
              <a:t>Variation in season and year</a:t>
            </a:r>
          </a:p>
        </p:txBody>
      </p:sp>
    </p:spTree>
    <p:extLst>
      <p:ext uri="{BB962C8B-B14F-4D97-AF65-F5344CB8AC3E}">
        <p14:creationId xmlns:p14="http://schemas.microsoft.com/office/powerpoint/2010/main" val="3840352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Grp="1" noRot="1" noChangeAspect="1" noChangeArrowheads="1" noTextEdit="1"/>
          </p:cNvSpPr>
          <p:nvPr>
            <p:ph type="sldImg"/>
          </p:nvPr>
        </p:nvSpPr>
        <p:spPr>
          <a:solidFill>
            <a:srgbClr val="FFFFFF"/>
          </a:solidFill>
          <a:ln/>
        </p:spPr>
      </p:sp>
      <p:sp>
        <p:nvSpPr>
          <p:cNvPr id="28675" name="Rectangle 2"/>
          <p:cNvSpPr>
            <a:spLocks noGrp="1" noChangeArrowheads="1"/>
          </p:cNvSpPr>
          <p:nvPr>
            <p:ph type="body" idx="1"/>
          </p:nvPr>
        </p:nvSpPr>
        <p:spPr>
          <a:noFill/>
        </p:spPr>
        <p:txBody>
          <a:bodyPr/>
          <a:lstStyle/>
          <a:p>
            <a:pPr eaLnBrk="1" hangingPunct="1"/>
            <a:r>
              <a:rPr lang="en-US" altLang="en-US" sz="1400">
                <a:latin typeface="Lucida Grande" charset="0"/>
                <a:ea typeface="Lucida Grande" charset="0"/>
                <a:cs typeface="Lucida Grande" charset="0"/>
                <a:sym typeface="Lucida Grande" charset="0"/>
              </a:rPr>
              <a:t>Fat soluble vitamins stored in tissue while Water Soluble Vitamins are not.</a:t>
            </a:r>
          </a:p>
          <a:p>
            <a:pPr eaLnBrk="1" hangingPunct="1"/>
            <a:r>
              <a:rPr lang="en-US" altLang="en-US" sz="1400">
                <a:latin typeface="Lucida Grande" charset="0"/>
                <a:ea typeface="Lucida Grande" charset="0"/>
                <a:cs typeface="Lucida Grande" charset="0"/>
                <a:sym typeface="Lucida Grande" charset="0"/>
              </a:rPr>
              <a:t>Vit A: necessary for vision and reproduction.  Present in green leafy plants but destroyed by U.V. light and decreases with maturity.  Mature ruminants can be stored in the liver for 6-12 months whereas calves have limited storage</a:t>
            </a:r>
          </a:p>
          <a:p>
            <a:pPr eaLnBrk="1" hangingPunct="1"/>
            <a:r>
              <a:rPr lang="en-US" altLang="en-US" sz="1400">
                <a:latin typeface="Lucida Grande" charset="0"/>
                <a:ea typeface="Lucida Grande" charset="0"/>
                <a:cs typeface="Lucida Grande" charset="0"/>
                <a:sym typeface="Lucida Grande" charset="0"/>
              </a:rPr>
              <a:t>Vit D: synthesized by animal and used for calcium absorption.</a:t>
            </a:r>
          </a:p>
          <a:p>
            <a:pPr eaLnBrk="1" hangingPunct="1"/>
            <a:r>
              <a:rPr lang="en-US" altLang="en-US" sz="1400">
                <a:latin typeface="Lucida Grande" charset="0"/>
                <a:ea typeface="Lucida Grande" charset="0"/>
                <a:cs typeface="Lucida Grande" charset="0"/>
                <a:sym typeface="Lucida Grande" charset="0"/>
              </a:rPr>
              <a:t>Vit E: Immunity and integrity of cells.  Present in green plant material</a:t>
            </a:r>
          </a:p>
          <a:p>
            <a:pPr eaLnBrk="1" hangingPunct="1"/>
            <a:r>
              <a:rPr lang="en-US" altLang="en-US" sz="1400">
                <a:latin typeface="Lucida Grande" charset="0"/>
                <a:ea typeface="Lucida Grande" charset="0"/>
                <a:cs typeface="Lucida Grande" charset="0"/>
                <a:sym typeface="Lucida Grande" charset="0"/>
              </a:rPr>
              <a:t>Vit K: Blood clotting-synthesized by microbes</a:t>
            </a:r>
          </a:p>
          <a:p>
            <a:pPr eaLnBrk="1" hangingPunct="1"/>
            <a:r>
              <a:rPr lang="en-US" altLang="en-US" sz="1400">
                <a:latin typeface="Lucida Grande" charset="0"/>
                <a:ea typeface="Lucida Grande" charset="0"/>
                <a:cs typeface="Lucida Grande" charset="0"/>
                <a:sym typeface="Lucida Grande" charset="0"/>
              </a:rPr>
              <a:t>A, K and E are high in green leafy plants but decrease with maturity</a:t>
            </a:r>
          </a:p>
          <a:p>
            <a:pPr eaLnBrk="1" hangingPunct="1"/>
            <a:endParaRPr lang="en-US" altLang="en-US" sz="1400">
              <a:latin typeface="Lucida Grande" charset="0"/>
              <a:ea typeface="Lucida Grande" charset="0"/>
              <a:cs typeface="Lucida Grande" charset="0"/>
              <a:sym typeface="Lucida Grande" charset="0"/>
            </a:endParaRPr>
          </a:p>
        </p:txBody>
      </p:sp>
    </p:spTree>
    <p:extLst>
      <p:ext uri="{BB962C8B-B14F-4D97-AF65-F5344CB8AC3E}">
        <p14:creationId xmlns:p14="http://schemas.microsoft.com/office/powerpoint/2010/main" val="3341239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Grp="1" noRot="1" noChangeAspect="1" noChangeArrowheads="1" noTextEdit="1"/>
          </p:cNvSpPr>
          <p:nvPr>
            <p:ph type="sldImg"/>
          </p:nvPr>
        </p:nvSpPr>
        <p:spPr>
          <a:solidFill>
            <a:srgbClr val="FFFFFF"/>
          </a:solidFill>
          <a:ln/>
        </p:spPr>
      </p:sp>
      <p:sp>
        <p:nvSpPr>
          <p:cNvPr id="47107" name="Rectangle 2"/>
          <p:cNvSpPr>
            <a:spLocks noGrp="1" noChangeArrowheads="1"/>
          </p:cNvSpPr>
          <p:nvPr>
            <p:ph type="body" idx="1"/>
          </p:nvPr>
        </p:nvSpPr>
        <p:spPr>
          <a:noFill/>
        </p:spPr>
        <p:txBody>
          <a:bodyPr/>
          <a:lstStyle/>
          <a:p>
            <a:pPr eaLnBrk="1" hangingPunct="1">
              <a:spcBef>
                <a:spcPts val="1200"/>
              </a:spcBef>
            </a:pPr>
            <a:r>
              <a:rPr lang="en-US" altLang="en-US" sz="1600">
                <a:latin typeface="Arial" panose="020B0604020202020204" pitchFamily="34" charset="0"/>
                <a:cs typeface="Arial" panose="020B0604020202020204" pitchFamily="34" charset="0"/>
                <a:sym typeface="Arial" panose="020B0604020202020204" pitchFamily="34" charset="0"/>
              </a:rPr>
              <a:t>TDN values are common on forage analysis reports, TDN is not commonly used in ration formulation because it does not account for all the losses that can occur in the fermentation and metabolism when forages are fed.</a:t>
            </a:r>
            <a:endParaRPr lang="en-US" altLang="en-US">
              <a:latin typeface="Times" panose="02020603050405020304" pitchFamily="18" charset="0"/>
              <a:cs typeface="Times" panose="02020603050405020304" pitchFamily="18" charset="0"/>
              <a:sym typeface="Times" panose="02020603050405020304" pitchFamily="18" charset="0"/>
            </a:endParaRPr>
          </a:p>
          <a:p>
            <a:pPr eaLnBrk="1" hangingPunct="1">
              <a:spcBef>
                <a:spcPts val="1200"/>
              </a:spcBef>
            </a:pPr>
            <a:endParaRPr lang="en-US" altLang="en-US" sz="2200">
              <a:latin typeface="Lucida Grande" charset="0"/>
              <a:ea typeface="Lucida Grande" charset="0"/>
              <a:cs typeface="Lucida Grande" charset="0"/>
              <a:sym typeface="Lucida Grande" charset="0"/>
            </a:endParaRPr>
          </a:p>
        </p:txBody>
      </p:sp>
    </p:spTree>
    <p:extLst>
      <p:ext uri="{BB962C8B-B14F-4D97-AF65-F5344CB8AC3E}">
        <p14:creationId xmlns:p14="http://schemas.microsoft.com/office/powerpoint/2010/main" val="2025362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p:spPr>
        <p:txBody>
          <a:bodyPr/>
          <a:lstStyle/>
          <a:p>
            <a:pPr eaLnBrk="1" hangingPunct="1"/>
            <a:r>
              <a:rPr lang="en-US" altLang="en-US"/>
              <a:t>NE is important to know whether you meet the animal nutrient requirements.  </a:t>
            </a:r>
          </a:p>
        </p:txBody>
      </p:sp>
    </p:spTree>
    <p:extLst>
      <p:ext uri="{BB962C8B-B14F-4D97-AF65-F5344CB8AC3E}">
        <p14:creationId xmlns:p14="http://schemas.microsoft.com/office/powerpoint/2010/main" val="312782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F8F21D1-0947-4BE8-85F5-2F805091A442}" type="datetimeFigureOut">
              <a:rPr lang="en-US" smtClean="0"/>
              <a:pPr>
                <a:defRPr/>
              </a:pPr>
              <a:t>2/3/2018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1D056B-1037-4F1A-AB51-BDC90BE10CE3}"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2477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2pPr marL="384048" indent="-182880">
              <a:buClr>
                <a:schemeClr val="accent4">
                  <a:lumMod val="50000"/>
                </a:schemeClr>
              </a:buClr>
              <a:buFont typeface="Wingdings" panose="05000000000000000000" pitchFamily="2" charset="2"/>
              <a:buChar char="§"/>
              <a:defRPr/>
            </a:lvl2pPr>
            <a:lvl3pPr marL="566928" indent="-182880">
              <a:buClr>
                <a:schemeClr val="accent4">
                  <a:lumMod val="50000"/>
                </a:schemeClr>
              </a:buClr>
              <a:buFont typeface="Arial" panose="020B0604020202020204" pitchFamily="34" charset="0"/>
              <a:buChar char="•"/>
              <a:defRPr/>
            </a:lvl3pPr>
            <a:lvl4pPr marL="749808" indent="-182880">
              <a:buClr>
                <a:schemeClr val="accent4">
                  <a:lumMod val="50000"/>
                </a:schemeClr>
              </a:buClr>
              <a:buFont typeface="Arial" panose="020B0604020202020204" pitchFamily="34" charset="0"/>
              <a:buChar char="•"/>
              <a:defRPr/>
            </a:lvl4pPr>
            <a:lvl5pPr marL="932688" indent="-182880">
              <a:buClr>
                <a:schemeClr val="accent4">
                  <a:lumMod val="50000"/>
                </a:schemeClr>
              </a:buClr>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68707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975C9E5-E60D-41E1-B5FF-F57794DBE07E}" type="datetimeFigureOut">
              <a:rPr lang="en-US" smtClean="0"/>
              <a:pPr>
                <a:defRPr/>
              </a:pPr>
              <a:t>2/3/2018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F30180-3420-4B51-A8EC-A49E95337666}" type="slidenum">
              <a:rPr lang="en-US" smtClean="0"/>
              <a:pPr>
                <a:defRPr/>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8388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076E7BA-9C1F-4E3F-9FEA-A47A53D9E926}" type="datetimeFigureOut">
              <a:rPr lang="en-US" smtClean="0"/>
              <a:pPr>
                <a:defRPr/>
              </a:pPr>
              <a:t>2/3/2018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0BCAE9B-49DE-46AC-985E-866C27A52231}" type="slidenum">
              <a:rPr lang="en-US" smtClean="0"/>
              <a:pPr>
                <a:defRPr/>
              </a:pPr>
              <a:t>‹#›</a:t>
            </a:fld>
            <a:endParaRPr lang="en-US"/>
          </a:p>
        </p:txBody>
      </p:sp>
    </p:spTree>
    <p:extLst>
      <p:ext uri="{BB962C8B-B14F-4D97-AF65-F5344CB8AC3E}">
        <p14:creationId xmlns:p14="http://schemas.microsoft.com/office/powerpoint/2010/main" val="1183688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471E58E-6FE6-4C67-8E33-F71B473A40B1}" type="datetimeFigureOut">
              <a:rPr lang="en-US" smtClean="0"/>
              <a:pPr>
                <a:defRPr/>
              </a:pPr>
              <a:t>2/3/2018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6646146-5CCF-49CC-9F48-89937A95EB0F}" type="slidenum">
              <a:rPr lang="en-US" smtClean="0"/>
              <a:pPr>
                <a:defRPr/>
              </a:pPr>
              <a:t>‹#›</a:t>
            </a:fld>
            <a:endParaRPr lang="en-US"/>
          </a:p>
        </p:txBody>
      </p:sp>
    </p:spTree>
    <p:extLst>
      <p:ext uri="{BB962C8B-B14F-4D97-AF65-F5344CB8AC3E}">
        <p14:creationId xmlns:p14="http://schemas.microsoft.com/office/powerpoint/2010/main" val="238250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DDAE140C-8AD8-4029-BAC0-A60C056E3CE3}" type="datetimeFigureOut">
              <a:rPr lang="en-US" smtClean="0"/>
              <a:pPr>
                <a:defRPr/>
              </a:pPr>
              <a:t>2/3/2018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C2F353-A6ED-42BD-AC29-AF83FCB83E27}" type="slidenum">
              <a:rPr lang="en-US" smtClean="0"/>
              <a:pPr>
                <a:defRPr/>
              </a:pPr>
              <a:t>‹#›</a:t>
            </a:fld>
            <a:endParaRPr lang="en-US"/>
          </a:p>
        </p:txBody>
      </p:sp>
    </p:spTree>
    <p:extLst>
      <p:ext uri="{BB962C8B-B14F-4D97-AF65-F5344CB8AC3E}">
        <p14:creationId xmlns:p14="http://schemas.microsoft.com/office/powerpoint/2010/main" val="2222760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CC319ABF-4271-44DF-B9B1-4D89D533FC1E}" type="datetimeFigureOut">
              <a:rPr lang="en-US" smtClean="0"/>
              <a:pPr>
                <a:defRPr/>
              </a:pPr>
              <a:t>2/3/2018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D3BB422-FF28-407B-B628-51EC3C9F8F3C}" type="slidenum">
              <a:rPr lang="en-US" smtClean="0"/>
              <a:pPr>
                <a:defRPr/>
              </a:pPr>
              <a:t>‹#›</a:t>
            </a:fld>
            <a:endParaRPr lang="en-US"/>
          </a:p>
        </p:txBody>
      </p:sp>
    </p:spTree>
    <p:extLst>
      <p:ext uri="{BB962C8B-B14F-4D97-AF65-F5344CB8AC3E}">
        <p14:creationId xmlns:p14="http://schemas.microsoft.com/office/powerpoint/2010/main" val="1243669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CF39EE25-22CA-49B5-BC45-F23CAA1623BC}" type="datetimeFigureOut">
              <a:rPr lang="en-US" smtClean="0"/>
              <a:pPr>
                <a:defRPr/>
              </a:pPr>
              <a:t>2/3/2018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754893B4-8B02-412F-A482-54FA5BC956E4}" type="slidenum">
              <a:rPr lang="en-US" smtClean="0"/>
              <a:pPr>
                <a:defRPr/>
              </a:pPr>
              <a:t>‹#›</a:t>
            </a:fld>
            <a:endParaRPr lang="en-US"/>
          </a:p>
        </p:txBody>
      </p:sp>
    </p:spTree>
    <p:extLst>
      <p:ext uri="{BB962C8B-B14F-4D97-AF65-F5344CB8AC3E}">
        <p14:creationId xmlns:p14="http://schemas.microsoft.com/office/powerpoint/2010/main" val="3266724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9DDD6-8873-436A-A8F4-33BFA3EBE9E7}" type="datetimeFigureOut">
              <a:rPr lang="en-US" smtClean="0"/>
              <a:pPr>
                <a:defRPr/>
              </a:pPr>
              <a:t>2/3/2018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C34622-9A57-4717-9358-41DC38CD90EC}" type="slidenum">
              <a:rPr lang="en-US" smtClean="0"/>
              <a:pPr>
                <a:defRPr/>
              </a:pPr>
              <a:t>‹#›</a:t>
            </a:fld>
            <a:endParaRPr lang="en-US"/>
          </a:p>
        </p:txBody>
      </p:sp>
    </p:spTree>
    <p:extLst>
      <p:ext uri="{BB962C8B-B14F-4D97-AF65-F5344CB8AC3E}">
        <p14:creationId xmlns:p14="http://schemas.microsoft.com/office/powerpoint/2010/main" val="2153992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022E8CE-31A0-429C-8897-79B158AB0FAA}" type="datetimeFigureOut">
              <a:rPr lang="en-US" smtClean="0"/>
              <a:pPr>
                <a:defRPr/>
              </a:pPr>
              <a:t>2/3/2018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D02BDA2-34C3-4AB2-A0BE-EEA6B180C96E}" type="slidenum">
              <a:rPr lang="en-US" smtClean="0"/>
              <a:pPr>
                <a:defRPr/>
              </a:pPr>
              <a:t>‹#›</a:t>
            </a:fld>
            <a:endParaRPr lang="en-US"/>
          </a:p>
        </p:txBody>
      </p:sp>
    </p:spTree>
    <p:extLst>
      <p:ext uri="{BB962C8B-B14F-4D97-AF65-F5344CB8AC3E}">
        <p14:creationId xmlns:p14="http://schemas.microsoft.com/office/powerpoint/2010/main" val="625955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AEB370F-7A17-49E2-B236-722C99DEBD79}" type="datetimeFigureOut">
              <a:rPr lang="en-US" smtClean="0"/>
              <a:pPr>
                <a:defRPr/>
              </a:pPr>
              <a:t>2/3/2018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6D87D7-FDDA-4202-B2A0-4E71212A3CDA}" type="slidenum">
              <a:rPr lang="en-US" smtClean="0"/>
              <a:pPr>
                <a:defRPr/>
              </a:pPr>
              <a:t>‹#›</a:t>
            </a:fld>
            <a:endParaRPr lang="en-US"/>
          </a:p>
        </p:txBody>
      </p:sp>
    </p:spTree>
    <p:extLst>
      <p:ext uri="{BB962C8B-B14F-4D97-AF65-F5344CB8AC3E}">
        <p14:creationId xmlns:p14="http://schemas.microsoft.com/office/powerpoint/2010/main" val="2613902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buClr>
                <a:schemeClr val="accent4">
                  <a:lumMod val="50000"/>
                </a:schemeClr>
              </a:buClr>
              <a:defRPr sz="2800"/>
            </a:lvl2pPr>
            <a:lvl3pPr>
              <a:buClr>
                <a:schemeClr val="accent4">
                  <a:lumMod val="50000"/>
                </a:schemeClr>
              </a:buClr>
              <a:defRPr sz="2400"/>
            </a:lvl3pPr>
            <a:lvl4pPr>
              <a:buClr>
                <a:schemeClr val="accent4">
                  <a:lumMod val="50000"/>
                </a:schemeClr>
              </a:buClr>
              <a:defRPr sz="2400"/>
            </a:lvl4pPr>
            <a:lvl5pPr>
              <a:buClr>
                <a:schemeClr val="accent4">
                  <a:lumMod val="50000"/>
                </a:schemeClr>
              </a:buCl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fld id="{49BC531C-8A79-4ABC-A53F-6F9D626A28AE}" type="datetimeFigureOut">
              <a:rPr lang="en-US" smtClean="0"/>
              <a:pPr>
                <a:defRPr/>
              </a:pPr>
              <a:t>2/3/2018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406CD7-5F31-4742-A2E5-3A7CD146D38D}" type="slidenum">
              <a:rPr lang="en-US" smtClean="0"/>
              <a:pPr>
                <a:defRPr/>
              </a:pPr>
              <a:t>‹#›</a:t>
            </a:fld>
            <a:endParaRPr lang="en-US"/>
          </a:p>
        </p:txBody>
      </p:sp>
    </p:spTree>
    <p:extLst>
      <p:ext uri="{BB962C8B-B14F-4D97-AF65-F5344CB8AC3E}">
        <p14:creationId xmlns:p14="http://schemas.microsoft.com/office/powerpoint/2010/main" val="43737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5021159C-C208-46BD-8791-F273A13995FA}" type="datetimeFigureOut">
              <a:rPr lang="en-US" smtClean="0"/>
              <a:pPr>
                <a:defRPr/>
              </a:pPr>
              <a:t>2/3/2018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B6D0343-DD33-41EE-B82B-942E48030E74}" type="slidenum">
              <a:rPr lang="en-US" smtClean="0"/>
              <a:pPr>
                <a:defRPr/>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580644"/>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69"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30CE5B2-B2F1-45E1-A710-4BDE60A1EA9D}"/>
              </a:ext>
            </a:extLst>
          </p:cNvPr>
          <p:cNvSpPr>
            <a:spLocks noGrp="1"/>
          </p:cNvSpPr>
          <p:nvPr>
            <p:ph type="ctrTitle"/>
          </p:nvPr>
        </p:nvSpPr>
        <p:spPr>
          <a:xfrm>
            <a:off x="1097280" y="758952"/>
            <a:ext cx="11052366" cy="3508248"/>
          </a:xfrm>
        </p:spPr>
        <p:txBody>
          <a:bodyPr>
            <a:normAutofit/>
          </a:bodyPr>
          <a:lstStyle/>
          <a:p>
            <a:r>
              <a:rPr lang="en-US" sz="6600" dirty="0"/>
              <a:t>Range Animal Nutrition</a:t>
            </a:r>
          </a:p>
        </p:txBody>
      </p:sp>
      <p:sp>
        <p:nvSpPr>
          <p:cNvPr id="3" name="Subtitle 2"/>
          <p:cNvSpPr>
            <a:spLocks noGrp="1"/>
          </p:cNvSpPr>
          <p:nvPr>
            <p:ph type="subTitle" idx="1"/>
          </p:nvPr>
        </p:nvSpPr>
        <p:spPr>
          <a:xfrm>
            <a:off x="3818336" y="4412680"/>
            <a:ext cx="8331310" cy="1219200"/>
          </a:xfrm>
        </p:spPr>
        <p:txBody>
          <a:bodyPr/>
          <a:lstStyle/>
          <a:p>
            <a:pPr algn="r"/>
            <a:r>
              <a:rPr lang="en-US" dirty="0"/>
              <a:t>REM 456 - </a:t>
            </a:r>
            <a:r>
              <a:rPr lang="en-US" cap="none" dirty="0"/>
              <a:t>Integrated Rangeland Management</a:t>
            </a:r>
            <a:endParaRPr lang="en-US" dirty="0"/>
          </a:p>
        </p:txBody>
      </p:sp>
      <p:pic>
        <p:nvPicPr>
          <p:cNvPr id="31" name="Picture 30">
            <a:extLst>
              <a:ext uri="{FF2B5EF4-FFF2-40B4-BE49-F238E27FC236}">
                <a16:creationId xmlns:a16="http://schemas.microsoft.com/office/drawing/2014/main" id="{B64FABCC-F746-4CE7-9540-E57792FD5F3A}"/>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06046" y="4946080"/>
            <a:ext cx="5943600" cy="1371600"/>
          </a:xfrm>
          <a:prstGeom prst="rect">
            <a:avLst/>
          </a:prstGeom>
        </p:spPr>
      </p:pic>
      <p:grpSp>
        <p:nvGrpSpPr>
          <p:cNvPr id="7" name="Group 6">
            <a:extLst>
              <a:ext uri="{FF2B5EF4-FFF2-40B4-BE49-F238E27FC236}">
                <a16:creationId xmlns:a16="http://schemas.microsoft.com/office/drawing/2014/main" id="{DB734239-E289-40C1-89F2-2ECA3A34F215}"/>
              </a:ext>
            </a:extLst>
          </p:cNvPr>
          <p:cNvGrpSpPr/>
          <p:nvPr/>
        </p:nvGrpSpPr>
        <p:grpSpPr>
          <a:xfrm>
            <a:off x="1062842" y="746087"/>
            <a:ext cx="3202379" cy="2423007"/>
            <a:chOff x="1095301" y="770492"/>
            <a:chExt cx="3202379" cy="2423007"/>
          </a:xfrm>
        </p:grpSpPr>
        <p:pic>
          <p:nvPicPr>
            <p:cNvPr id="4" name="Picture 3">
              <a:extLst>
                <a:ext uri="{FF2B5EF4-FFF2-40B4-BE49-F238E27FC236}">
                  <a16:creationId xmlns:a16="http://schemas.microsoft.com/office/drawing/2014/main" id="{1B2DB2F2-8B2A-445D-BCBC-CD4BE48C3C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301" y="770492"/>
              <a:ext cx="3200400" cy="2400300"/>
            </a:xfrm>
            <a:prstGeom prst="rect">
              <a:avLst/>
            </a:prstGeom>
            <a:ln>
              <a:solidFill>
                <a:schemeClr val="accent4">
                  <a:lumMod val="75000"/>
                </a:schemeClr>
              </a:solidFill>
            </a:ln>
          </p:spPr>
        </p:pic>
        <p:sp>
          <p:nvSpPr>
            <p:cNvPr id="5" name="TextBox 4">
              <a:extLst>
                <a:ext uri="{FF2B5EF4-FFF2-40B4-BE49-F238E27FC236}">
                  <a16:creationId xmlns:a16="http://schemas.microsoft.com/office/drawing/2014/main" id="{90F479FA-D569-46FE-91EC-AF764FAED560}"/>
                </a:ext>
              </a:extLst>
            </p:cNvPr>
            <p:cNvSpPr txBox="1"/>
            <p:nvPr/>
          </p:nvSpPr>
          <p:spPr>
            <a:xfrm>
              <a:off x="3078481" y="2947278"/>
              <a:ext cx="1219199" cy="246221"/>
            </a:xfrm>
            <a:prstGeom prst="rect">
              <a:avLst/>
            </a:prstGeom>
            <a:noFill/>
            <a:ln>
              <a:noFill/>
            </a:ln>
          </p:spPr>
          <p:txBody>
            <a:bodyPr wrap="square" rtlCol="0">
              <a:spAutoFit/>
            </a:bodyPr>
            <a:lstStyle/>
            <a:p>
              <a:pPr algn="r"/>
              <a:r>
                <a:rPr lang="en-US" sz="1000" dirty="0">
                  <a:solidFill>
                    <a:schemeClr val="bg1">
                      <a:lumMod val="95000"/>
                    </a:schemeClr>
                  </a:solidFill>
                </a:rPr>
                <a:t>K. Launchbaugh</a:t>
              </a:r>
            </a:p>
          </p:txBody>
        </p:sp>
      </p:grpSp>
      <p:grpSp>
        <p:nvGrpSpPr>
          <p:cNvPr id="9" name="Group 8">
            <a:extLst>
              <a:ext uri="{FF2B5EF4-FFF2-40B4-BE49-F238E27FC236}">
                <a16:creationId xmlns:a16="http://schemas.microsoft.com/office/drawing/2014/main" id="{5CC3AEBD-6A65-461F-9269-A7D0709EF9D4}"/>
              </a:ext>
            </a:extLst>
          </p:cNvPr>
          <p:cNvGrpSpPr/>
          <p:nvPr/>
        </p:nvGrpSpPr>
        <p:grpSpPr>
          <a:xfrm>
            <a:off x="4480187" y="746087"/>
            <a:ext cx="3304308" cy="2416628"/>
            <a:chOff x="4443846" y="746087"/>
            <a:chExt cx="3304308" cy="2416628"/>
          </a:xfrm>
        </p:grpSpPr>
        <p:pic>
          <p:nvPicPr>
            <p:cNvPr id="8" name="Picture 7">
              <a:extLst>
                <a:ext uri="{FF2B5EF4-FFF2-40B4-BE49-F238E27FC236}">
                  <a16:creationId xmlns:a16="http://schemas.microsoft.com/office/drawing/2014/main" id="{91665BCF-691D-4099-8A3A-4298DEF2F98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75" t="42716" r="51224" b="20617"/>
            <a:stretch/>
          </p:blipFill>
          <p:spPr>
            <a:xfrm>
              <a:off x="4443846" y="746087"/>
              <a:ext cx="3304308" cy="2416628"/>
            </a:xfrm>
            <a:prstGeom prst="rect">
              <a:avLst/>
            </a:prstGeom>
            <a:ln>
              <a:solidFill>
                <a:schemeClr val="accent4">
                  <a:lumMod val="75000"/>
                </a:schemeClr>
              </a:solidFill>
            </a:ln>
          </p:spPr>
        </p:pic>
        <p:sp>
          <p:nvSpPr>
            <p:cNvPr id="16" name="TextBox 15">
              <a:extLst>
                <a:ext uri="{FF2B5EF4-FFF2-40B4-BE49-F238E27FC236}">
                  <a16:creationId xmlns:a16="http://schemas.microsoft.com/office/drawing/2014/main" id="{DF5ACBA8-2399-4CD5-B465-7A5E7A883C05}"/>
                </a:ext>
              </a:extLst>
            </p:cNvPr>
            <p:cNvSpPr txBox="1"/>
            <p:nvPr/>
          </p:nvSpPr>
          <p:spPr>
            <a:xfrm>
              <a:off x="6501246" y="2905977"/>
              <a:ext cx="1219199" cy="246221"/>
            </a:xfrm>
            <a:prstGeom prst="rect">
              <a:avLst/>
            </a:prstGeom>
            <a:noFill/>
            <a:ln>
              <a:noFill/>
            </a:ln>
          </p:spPr>
          <p:txBody>
            <a:bodyPr wrap="square" rtlCol="0">
              <a:spAutoFit/>
            </a:bodyPr>
            <a:lstStyle/>
            <a:p>
              <a:pPr algn="r"/>
              <a:r>
                <a:rPr lang="en-US" sz="1000" dirty="0">
                  <a:solidFill>
                    <a:schemeClr val="bg1">
                      <a:lumMod val="95000"/>
                    </a:schemeClr>
                  </a:solidFill>
                </a:rPr>
                <a:t>K. Launchbaugh</a:t>
              </a:r>
            </a:p>
          </p:txBody>
        </p:sp>
      </p:grpSp>
      <p:grpSp>
        <p:nvGrpSpPr>
          <p:cNvPr id="13" name="Group 12">
            <a:extLst>
              <a:ext uri="{FF2B5EF4-FFF2-40B4-BE49-F238E27FC236}">
                <a16:creationId xmlns:a16="http://schemas.microsoft.com/office/drawing/2014/main" id="{655BB04B-AD6C-4F13-A3F6-6D80B88562A2}"/>
              </a:ext>
            </a:extLst>
          </p:cNvPr>
          <p:cNvGrpSpPr/>
          <p:nvPr/>
        </p:nvGrpSpPr>
        <p:grpSpPr>
          <a:xfrm>
            <a:off x="7999460" y="746087"/>
            <a:ext cx="3096422" cy="2423007"/>
            <a:chOff x="8045436" y="746087"/>
            <a:chExt cx="3096422" cy="2423007"/>
          </a:xfrm>
        </p:grpSpPr>
        <p:pic>
          <p:nvPicPr>
            <p:cNvPr id="11" name="Picture 10">
              <a:extLst>
                <a:ext uri="{FF2B5EF4-FFF2-40B4-BE49-F238E27FC236}">
                  <a16:creationId xmlns:a16="http://schemas.microsoft.com/office/drawing/2014/main" id="{214FC0A4-489A-4EA1-884D-A97AD04B92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5436" y="746087"/>
              <a:ext cx="3083722" cy="2386030"/>
            </a:xfrm>
            <a:prstGeom prst="rect">
              <a:avLst/>
            </a:prstGeom>
            <a:ln>
              <a:solidFill>
                <a:schemeClr val="accent4">
                  <a:lumMod val="75000"/>
                </a:schemeClr>
              </a:solidFill>
            </a:ln>
          </p:spPr>
        </p:pic>
        <p:sp>
          <p:nvSpPr>
            <p:cNvPr id="20" name="TextBox 19">
              <a:extLst>
                <a:ext uri="{FF2B5EF4-FFF2-40B4-BE49-F238E27FC236}">
                  <a16:creationId xmlns:a16="http://schemas.microsoft.com/office/drawing/2014/main" id="{1DAE7D21-2396-4706-B76D-D68C6D3B43B4}"/>
                </a:ext>
              </a:extLst>
            </p:cNvPr>
            <p:cNvSpPr txBox="1"/>
            <p:nvPr/>
          </p:nvSpPr>
          <p:spPr>
            <a:xfrm>
              <a:off x="9922659" y="2922873"/>
              <a:ext cx="1219199" cy="246221"/>
            </a:xfrm>
            <a:prstGeom prst="rect">
              <a:avLst/>
            </a:prstGeom>
            <a:noFill/>
            <a:ln>
              <a:noFill/>
            </a:ln>
          </p:spPr>
          <p:txBody>
            <a:bodyPr wrap="square" rtlCol="0">
              <a:spAutoFit/>
            </a:bodyPr>
            <a:lstStyle/>
            <a:p>
              <a:pPr algn="r"/>
              <a:r>
                <a:rPr lang="en-US" sz="1000" dirty="0">
                  <a:solidFill>
                    <a:schemeClr val="bg1">
                      <a:lumMod val="95000"/>
                    </a:schemeClr>
                  </a:solidFill>
                </a:rPr>
                <a:t>Susan Boyer - USDA</a:t>
              </a:r>
            </a:p>
          </p:txBody>
        </p:sp>
      </p:grpSp>
    </p:spTree>
    <p:extLst>
      <p:ext uri="{BB962C8B-B14F-4D97-AF65-F5344CB8AC3E}">
        <p14:creationId xmlns:p14="http://schemas.microsoft.com/office/powerpoint/2010/main" val="3413751233"/>
      </p:ext>
    </p:extLst>
  </p:cSld>
  <p:clrMapOvr>
    <a:masterClrMapping/>
  </p:clrMapOvr>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E0904097-EEDA-4A82-BDE0-518A40CD69BF}"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2</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16387" name="Rectangle 1"/>
          <p:cNvSpPr>
            <a:spLocks noGrp="1" noChangeArrowheads="1"/>
          </p:cNvSpPr>
          <p:nvPr>
            <p:ph type="title"/>
          </p:nvPr>
        </p:nvSpPr>
        <p:spPr/>
        <p:txBody>
          <a:bodyPr/>
          <a:lstStyle/>
          <a:p>
            <a:pPr eaLnBrk="1" hangingPunct="1"/>
            <a:r>
              <a:rPr lang="en-US" altLang="en-US" dirty="0"/>
              <a:t>Range Nutrition</a:t>
            </a:r>
          </a:p>
        </p:txBody>
      </p:sp>
      <p:sp>
        <p:nvSpPr>
          <p:cNvPr id="16388" name="Rectangle 2"/>
          <p:cNvSpPr>
            <a:spLocks noGrp="1" noChangeArrowheads="1"/>
          </p:cNvSpPr>
          <p:nvPr>
            <p:ph type="body" idx="1"/>
          </p:nvPr>
        </p:nvSpPr>
        <p:spPr>
          <a:xfrm>
            <a:off x="1134311" y="1884341"/>
            <a:ext cx="6104689" cy="4357688"/>
          </a:xfrm>
        </p:spPr>
        <p:txBody>
          <a:bodyPr>
            <a:normAutofit/>
          </a:bodyPr>
          <a:lstStyle/>
          <a:p>
            <a:pPr marL="238125" indent="-238125">
              <a:lnSpc>
                <a:spcPct val="130000"/>
              </a:lnSpc>
              <a:buClr>
                <a:schemeClr val="accent4">
                  <a:lumMod val="50000"/>
                </a:schemeClr>
              </a:buClr>
              <a:buFont typeface="Wingdings" charset="2"/>
              <a:buChar char="§"/>
            </a:pPr>
            <a:r>
              <a:rPr lang="en-US" altLang="en-US" sz="2800" dirty="0">
                <a:latin typeface="Arial" panose="020B0604020202020204" pitchFamily="34" charset="0"/>
                <a:cs typeface="Arial" panose="020B0604020202020204" pitchFamily="34" charset="0"/>
              </a:rPr>
              <a:t>Grazing animals for production of usable products</a:t>
            </a:r>
          </a:p>
          <a:p>
            <a:pPr marL="530733" lvl="1" indent="-238125">
              <a:lnSpc>
                <a:spcPct val="130000"/>
              </a:lnSpc>
              <a:buFont typeface="Wingdings" charset="2"/>
              <a:buChar char="§"/>
            </a:pPr>
            <a:r>
              <a:rPr lang="en-US" altLang="en-US" sz="2600" dirty="0">
                <a:latin typeface="Arial" panose="020B0604020202020204" pitchFamily="34" charset="0"/>
                <a:cs typeface="Arial" panose="020B0604020202020204" pitchFamily="34" charset="0"/>
              </a:rPr>
              <a:t>Meat, milk, fiber</a:t>
            </a:r>
          </a:p>
          <a:p>
            <a:pPr marL="238125" indent="-238125">
              <a:lnSpc>
                <a:spcPct val="130000"/>
              </a:lnSpc>
              <a:buClr>
                <a:schemeClr val="accent4">
                  <a:lumMod val="50000"/>
                </a:schemeClr>
              </a:buClr>
              <a:buFont typeface="Wingdings" charset="2"/>
              <a:buChar char="§"/>
            </a:pPr>
            <a:r>
              <a:rPr lang="en-US" altLang="en-US" sz="2800" dirty="0">
                <a:latin typeface="Arial" panose="020B0604020202020204" pitchFamily="34" charset="0"/>
                <a:cs typeface="Arial" panose="020B0604020202020204" pitchFamily="34" charset="0"/>
              </a:rPr>
              <a:t>Allows for the utilization of forage</a:t>
            </a:r>
          </a:p>
          <a:p>
            <a:pPr marL="530733" lvl="1" indent="-238125">
              <a:lnSpc>
                <a:spcPct val="130000"/>
              </a:lnSpc>
              <a:buFont typeface="Wingdings" charset="2"/>
              <a:buChar char="§"/>
            </a:pPr>
            <a:r>
              <a:rPr lang="en-US" altLang="en-US" sz="2600" dirty="0">
                <a:latin typeface="Arial" panose="020B0604020202020204" pitchFamily="34" charset="0"/>
                <a:cs typeface="Arial" panose="020B0604020202020204" pitchFamily="34" charset="0"/>
              </a:rPr>
              <a:t>Seasonal variation in forage quality</a:t>
            </a:r>
          </a:p>
          <a:p>
            <a:pPr marL="530733" lvl="1" indent="-238125">
              <a:lnSpc>
                <a:spcPct val="130000"/>
              </a:lnSpc>
              <a:buFont typeface="Wingdings" charset="2"/>
              <a:buChar char="§"/>
            </a:pPr>
            <a:r>
              <a:rPr lang="en-US" altLang="en-US" sz="2600" dirty="0">
                <a:latin typeface="Arial" panose="020B0604020202020204" pitchFamily="34" charset="0"/>
                <a:cs typeface="Arial" panose="020B0604020202020204" pitchFamily="34" charset="0"/>
              </a:rPr>
              <a:t>Highly inconsistent availability</a:t>
            </a:r>
          </a:p>
        </p:txBody>
      </p:sp>
      <p:grpSp>
        <p:nvGrpSpPr>
          <p:cNvPr id="4" name="Group 3">
            <a:extLst>
              <a:ext uri="{FF2B5EF4-FFF2-40B4-BE49-F238E27FC236}">
                <a16:creationId xmlns:a16="http://schemas.microsoft.com/office/drawing/2014/main" id="{34F1E8AC-F2CD-4E8B-BCF9-800CF9B119E8}"/>
              </a:ext>
            </a:extLst>
          </p:cNvPr>
          <p:cNvGrpSpPr/>
          <p:nvPr/>
        </p:nvGrpSpPr>
        <p:grpSpPr>
          <a:xfrm>
            <a:off x="7696200" y="1884341"/>
            <a:ext cx="3166225" cy="1848267"/>
            <a:chOff x="7696200" y="1884341"/>
            <a:chExt cx="3166225" cy="1848267"/>
          </a:xfrm>
        </p:grpSpPr>
        <p:grpSp>
          <p:nvGrpSpPr>
            <p:cNvPr id="16389" name="Group 5"/>
            <p:cNvGrpSpPr>
              <a:grpSpLocks/>
            </p:cNvGrpSpPr>
            <p:nvPr/>
          </p:nvGrpSpPr>
          <p:grpSpPr bwMode="auto">
            <a:xfrm>
              <a:off x="7696200" y="1884341"/>
              <a:ext cx="3166225" cy="1848267"/>
              <a:chOff x="0" y="0"/>
              <a:chExt cx="3120" cy="1736"/>
            </a:xfrm>
          </p:grpSpPr>
          <p:pic>
            <p:nvPicPr>
              <p:cNvPr id="16396" name="Picture 3"/>
              <p:cNvPicPr>
                <a:picLocks noChangeAspect="1" noChangeArrowheads="1"/>
              </p:cNvPicPr>
              <p:nvPr/>
            </p:nvPicPr>
            <p:blipFill>
              <a:blip r:embed="rId3">
                <a:extLst>
                  <a:ext uri="{28A0092B-C50C-407E-A947-70E740481C1C}">
                    <a14:useLocalDpi xmlns:a14="http://schemas.microsoft.com/office/drawing/2010/main" val="0"/>
                  </a:ext>
                </a:extLst>
              </a:blip>
              <a:srcRect l="473" t="20471" r="14606" b="1968"/>
              <a:stretch>
                <a:fillRect/>
              </a:stretch>
            </p:blipFill>
            <p:spPr bwMode="auto">
              <a:xfrm>
                <a:off x="24" y="24"/>
                <a:ext cx="3067" cy="1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16397"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120" cy="17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grpSp>
        <p:sp>
          <p:nvSpPr>
            <p:cNvPr id="16390" name="Rectangle 6"/>
            <p:cNvSpPr>
              <a:spLocks/>
            </p:cNvSpPr>
            <p:nvPr/>
          </p:nvSpPr>
          <p:spPr bwMode="auto">
            <a:xfrm>
              <a:off x="10361108" y="3518206"/>
              <a:ext cx="395942" cy="151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984" dirty="0">
                  <a:solidFill>
                    <a:schemeClr val="bg1">
                      <a:lumMod val="95000"/>
                    </a:schemeClr>
                  </a:solidFill>
                  <a:ea typeface="Baskerville" charset="0"/>
                  <a:cs typeface="Baskerville" charset="0"/>
                </a:rPr>
                <a:t>blm</a:t>
              </a:r>
              <a:r>
                <a:rPr lang="en-US" altLang="en-US" sz="984" dirty="0">
                  <a:ea typeface="Baskerville" charset="0"/>
                  <a:cs typeface="Baskerville" charset="0"/>
                </a:rPr>
                <a:t>.</a:t>
              </a:r>
              <a:r>
                <a:rPr lang="en-US" altLang="en-US" sz="984" dirty="0">
                  <a:solidFill>
                    <a:schemeClr val="bg1">
                      <a:lumMod val="95000"/>
                    </a:schemeClr>
                  </a:solidFill>
                  <a:ea typeface="Baskerville" charset="0"/>
                  <a:cs typeface="Baskerville" charset="0"/>
                </a:rPr>
                <a:t>gov</a:t>
              </a:r>
            </a:p>
          </p:txBody>
        </p:sp>
      </p:grpSp>
      <p:grpSp>
        <p:nvGrpSpPr>
          <p:cNvPr id="3" name="Group 2">
            <a:extLst>
              <a:ext uri="{FF2B5EF4-FFF2-40B4-BE49-F238E27FC236}">
                <a16:creationId xmlns:a16="http://schemas.microsoft.com/office/drawing/2014/main" id="{51978886-1E92-4AD3-B1CA-8F87B9157A0E}"/>
              </a:ext>
            </a:extLst>
          </p:cNvPr>
          <p:cNvGrpSpPr/>
          <p:nvPr/>
        </p:nvGrpSpPr>
        <p:grpSpPr>
          <a:xfrm>
            <a:off x="7700008" y="4172808"/>
            <a:ext cx="3262685" cy="1960960"/>
            <a:chOff x="7700008" y="4172808"/>
            <a:chExt cx="3262685" cy="1960960"/>
          </a:xfrm>
        </p:grpSpPr>
        <p:grpSp>
          <p:nvGrpSpPr>
            <p:cNvPr id="16391" name="Group 9"/>
            <p:cNvGrpSpPr>
              <a:grpSpLocks/>
            </p:cNvGrpSpPr>
            <p:nvPr/>
          </p:nvGrpSpPr>
          <p:grpSpPr bwMode="auto">
            <a:xfrm>
              <a:off x="7700008" y="4172808"/>
              <a:ext cx="3262685" cy="1960960"/>
              <a:chOff x="0" y="0"/>
              <a:chExt cx="2776" cy="1752"/>
            </a:xfrm>
          </p:grpSpPr>
          <p:pic>
            <p:nvPicPr>
              <p:cNvPr id="1639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 y="24"/>
                <a:ext cx="2726" cy="17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16395" name="Picture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776" cy="17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grpSp>
        <p:sp>
          <p:nvSpPr>
            <p:cNvPr id="16392" name="Rectangle 10"/>
            <p:cNvSpPr>
              <a:spLocks/>
            </p:cNvSpPr>
            <p:nvPr/>
          </p:nvSpPr>
          <p:spPr bwMode="auto">
            <a:xfrm>
              <a:off x="10294584" y="5928037"/>
              <a:ext cx="528991" cy="151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984" dirty="0">
                  <a:solidFill>
                    <a:schemeClr val="bg1">
                      <a:lumMod val="95000"/>
                    </a:schemeClr>
                  </a:solidFill>
                  <a:latin typeface="+mn-lt"/>
                  <a:ea typeface="Baskerville" charset="0"/>
                  <a:cs typeface="Baskerville" charset="0"/>
                </a:rPr>
                <a:t>USDA-ARS</a:t>
              </a:r>
            </a:p>
          </p:txBody>
        </p:sp>
      </p:grpSp>
    </p:spTree>
    <p:extLst>
      <p:ext uri="{BB962C8B-B14F-4D97-AF65-F5344CB8AC3E}">
        <p14:creationId xmlns:p14="http://schemas.microsoft.com/office/powerpoint/2010/main" val="498772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47C5CD1E-7308-4C96-87E0-DC81E2B29294}"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3</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22531" name="Rectangle 1"/>
          <p:cNvSpPr>
            <a:spLocks noGrp="1" noChangeArrowheads="1"/>
          </p:cNvSpPr>
          <p:nvPr>
            <p:ph type="title"/>
          </p:nvPr>
        </p:nvSpPr>
        <p:spPr/>
        <p:txBody>
          <a:bodyPr/>
          <a:lstStyle/>
          <a:p>
            <a:pPr eaLnBrk="1" hangingPunct="1"/>
            <a:r>
              <a:rPr lang="en-US" altLang="en-US" sz="4500"/>
              <a:t>Classes of Nutrients</a:t>
            </a:r>
          </a:p>
        </p:txBody>
      </p:sp>
      <p:sp>
        <p:nvSpPr>
          <p:cNvPr id="22532" name="Rectangle 2"/>
          <p:cNvSpPr>
            <a:spLocks noGrp="1" noChangeArrowheads="1"/>
          </p:cNvSpPr>
          <p:nvPr>
            <p:ph type="body" idx="1"/>
          </p:nvPr>
        </p:nvSpPr>
        <p:spPr>
          <a:xfrm>
            <a:off x="1981200" y="1905000"/>
            <a:ext cx="8767048" cy="3991570"/>
          </a:xfrm>
        </p:spPr>
        <p:txBody>
          <a:bodyPr>
            <a:normAutofit/>
          </a:bodyPr>
          <a:lstStyle/>
          <a:p>
            <a:pPr eaLnBrk="1" hangingPunct="1">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Water</a:t>
            </a:r>
          </a:p>
          <a:p>
            <a:pPr eaLnBrk="1" hangingPunct="1">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Carbohydrates</a:t>
            </a:r>
          </a:p>
          <a:p>
            <a:pPr eaLnBrk="1" hangingPunct="1">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Lipids</a:t>
            </a:r>
          </a:p>
          <a:p>
            <a:pPr eaLnBrk="1" hangingPunct="1">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Proteins</a:t>
            </a:r>
          </a:p>
          <a:p>
            <a:pPr eaLnBrk="1" hangingPunct="1">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Vitamins</a:t>
            </a:r>
          </a:p>
          <a:p>
            <a:pPr eaLnBrk="1" hangingPunct="1">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Minerals</a:t>
            </a:r>
          </a:p>
        </p:txBody>
      </p:sp>
    </p:spTree>
    <p:extLst>
      <p:ext uri="{BB962C8B-B14F-4D97-AF65-F5344CB8AC3E}">
        <p14:creationId xmlns:p14="http://schemas.microsoft.com/office/powerpoint/2010/main" val="4282552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C93B32E3-296A-4F16-BEEC-E7655DA35EE9}"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4</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23555" name="Rectangle 1"/>
          <p:cNvSpPr>
            <a:spLocks noGrp="1" noChangeArrowheads="1"/>
          </p:cNvSpPr>
          <p:nvPr>
            <p:ph type="title"/>
          </p:nvPr>
        </p:nvSpPr>
        <p:spPr/>
        <p:txBody>
          <a:bodyPr/>
          <a:lstStyle/>
          <a:p>
            <a:pPr eaLnBrk="1" hangingPunct="1"/>
            <a:r>
              <a:rPr lang="en-US" altLang="en-US" sz="4500"/>
              <a:t>Water</a:t>
            </a:r>
          </a:p>
        </p:txBody>
      </p:sp>
      <p:sp>
        <p:nvSpPr>
          <p:cNvPr id="23556" name="Rectangle 2"/>
          <p:cNvSpPr>
            <a:spLocks noGrp="1" noChangeArrowheads="1"/>
          </p:cNvSpPr>
          <p:nvPr>
            <p:ph type="body" idx="1"/>
          </p:nvPr>
        </p:nvSpPr>
        <p:spPr>
          <a:xfrm>
            <a:off x="1752600" y="2057400"/>
            <a:ext cx="6453068" cy="3861792"/>
          </a:xfrm>
        </p:spPr>
        <p:txBody>
          <a:bodyPr>
            <a:noAutofit/>
          </a:bodyPr>
          <a:lstStyle/>
          <a:p>
            <a:pPr eaLnBrk="1" hangingPunct="1">
              <a:lnSpc>
                <a:spcPct val="14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Largest single component of the body</a:t>
            </a:r>
          </a:p>
          <a:p>
            <a:pPr eaLnBrk="1" hangingPunct="1">
              <a:lnSpc>
                <a:spcPct val="14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Important for:</a:t>
            </a:r>
          </a:p>
          <a:p>
            <a:pPr lvl="1">
              <a:lnSpc>
                <a:spcPct val="140000"/>
              </a:lnSpc>
            </a:pPr>
            <a:r>
              <a:rPr lang="en-US" altLang="en-US" sz="2400" dirty="0">
                <a:latin typeface="Arial" panose="020B0604020202020204" pitchFamily="34" charset="0"/>
                <a:cs typeface="Arial" panose="020B0604020202020204" pitchFamily="34" charset="0"/>
              </a:rPr>
              <a:t>Chemical reactions</a:t>
            </a:r>
          </a:p>
          <a:p>
            <a:pPr lvl="2">
              <a:lnSpc>
                <a:spcPct val="140000"/>
              </a:lnSpc>
            </a:pPr>
            <a:r>
              <a:rPr lang="en-US" altLang="en-US" sz="1800" dirty="0">
                <a:latin typeface="Arial" panose="020B0604020202020204" pitchFamily="34" charset="0"/>
                <a:cs typeface="Arial" panose="020B0604020202020204" pitchFamily="34" charset="0"/>
              </a:rPr>
              <a:t>e.g., enzymatic digestion in GIT and cellular metabolism  </a:t>
            </a:r>
          </a:p>
          <a:p>
            <a:pPr lvl="1">
              <a:lnSpc>
                <a:spcPct val="140000"/>
              </a:lnSpc>
            </a:pPr>
            <a:r>
              <a:rPr lang="en-US" altLang="en-US" sz="2400" dirty="0">
                <a:latin typeface="Arial" panose="020B0604020202020204" pitchFamily="34" charset="0"/>
                <a:cs typeface="Arial" panose="020B0604020202020204" pitchFamily="34" charset="0"/>
              </a:rPr>
              <a:t>Regulating body temperature</a:t>
            </a:r>
          </a:p>
        </p:txBody>
      </p:sp>
    </p:spTree>
    <p:extLst>
      <p:ext uri="{BB962C8B-B14F-4D97-AF65-F5344CB8AC3E}">
        <p14:creationId xmlns:p14="http://schemas.microsoft.com/office/powerpoint/2010/main" val="2905129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533FA08D-6658-4734-8037-1484606FF436}"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5</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25603" name="Rectangle 1"/>
          <p:cNvSpPr>
            <a:spLocks noGrp="1" noChangeArrowheads="1"/>
          </p:cNvSpPr>
          <p:nvPr>
            <p:ph type="title"/>
          </p:nvPr>
        </p:nvSpPr>
        <p:spPr/>
        <p:txBody>
          <a:bodyPr/>
          <a:lstStyle/>
          <a:p>
            <a:pPr eaLnBrk="1" hangingPunct="1"/>
            <a:r>
              <a:rPr lang="en-US" altLang="en-US" sz="4500"/>
              <a:t>Water</a:t>
            </a:r>
          </a:p>
        </p:txBody>
      </p:sp>
      <p:sp>
        <p:nvSpPr>
          <p:cNvPr id="25604" name="Rectangle 2"/>
          <p:cNvSpPr>
            <a:spLocks noGrp="1" noChangeArrowheads="1"/>
          </p:cNvSpPr>
          <p:nvPr>
            <p:ph type="body" idx="1"/>
          </p:nvPr>
        </p:nvSpPr>
        <p:spPr>
          <a:xfrm>
            <a:off x="762000" y="2110035"/>
            <a:ext cx="4250531" cy="4714875"/>
          </a:xfrm>
        </p:spPr>
        <p:txBody>
          <a:bodyPr>
            <a:normAutofit/>
          </a:bodyPr>
          <a:lstStyle/>
          <a:p>
            <a:pPr marL="625056" lvl="2" indent="0"/>
            <a:endParaRPr lang="en-US" altLang="en-US" sz="2400" dirty="0">
              <a:solidFill>
                <a:srgbClr val="000000"/>
              </a:solidFill>
              <a:latin typeface="Baskerville Italic" charset="0"/>
              <a:sym typeface="Baskerville Italic" charset="0"/>
            </a:endParaRPr>
          </a:p>
          <a:p>
            <a:pPr marL="625056" lvl="2" indent="0"/>
            <a:r>
              <a:rPr lang="en-US" altLang="en-US" sz="2400" dirty="0">
                <a:solidFill>
                  <a:srgbClr val="000000"/>
                </a:solidFill>
                <a:ea typeface="Baskerville Italic" charset="0"/>
                <a:cs typeface="Baskerville Italic" charset="0"/>
                <a:sym typeface="Baskerville Italic" charset="0"/>
              </a:rPr>
              <a:t>High Temperatures (°F)</a:t>
            </a:r>
            <a:endParaRPr lang="en-US" altLang="en-US" sz="2400" dirty="0">
              <a:solidFill>
                <a:srgbClr val="000000"/>
              </a:solidFill>
              <a:sym typeface="Baskerville Italic" charset="0"/>
            </a:endParaRPr>
          </a:p>
          <a:p>
            <a:pPr marL="1250112" lvl="4" indent="0"/>
            <a:r>
              <a:rPr lang="en-US" altLang="en-US" sz="2400" dirty="0">
                <a:solidFill>
                  <a:srgbClr val="002D99"/>
                </a:solidFill>
              </a:rPr>
              <a:t>Require more water</a:t>
            </a:r>
          </a:p>
          <a:p>
            <a:pPr marL="937584" lvl="3" indent="0"/>
            <a:endParaRPr lang="en-US" altLang="en-US" sz="2400" dirty="0">
              <a:solidFill>
                <a:srgbClr val="002D99"/>
              </a:solidFill>
            </a:endParaRPr>
          </a:p>
          <a:p>
            <a:pPr marL="937584" lvl="3" indent="0"/>
            <a:endParaRPr lang="en-US" altLang="en-US" sz="2400" dirty="0">
              <a:solidFill>
                <a:srgbClr val="002D99"/>
              </a:solidFill>
            </a:endParaRPr>
          </a:p>
          <a:p>
            <a:pPr marL="937584" lvl="3" indent="0"/>
            <a:r>
              <a:rPr lang="en-US" altLang="en-US" sz="2400" dirty="0">
                <a:solidFill>
                  <a:srgbClr val="002D99"/>
                </a:solidFill>
              </a:rPr>
              <a:t>  Require less water</a:t>
            </a:r>
          </a:p>
          <a:p>
            <a:pPr marL="625056" lvl="2" indent="0"/>
            <a:r>
              <a:rPr lang="en-US" altLang="en-US" sz="2400" dirty="0">
                <a:solidFill>
                  <a:srgbClr val="000000"/>
                </a:solidFill>
                <a:ea typeface="Baskerville Italic" charset="0"/>
                <a:cs typeface="Baskerville Italic" charset="0"/>
                <a:sym typeface="Baskerville Italic" charset="0"/>
              </a:rPr>
              <a:t>Low Temperatures (°F)</a:t>
            </a:r>
            <a:endParaRPr lang="en-US" altLang="en-US" sz="2400" dirty="0">
              <a:solidFill>
                <a:srgbClr val="000000"/>
              </a:solidFill>
            </a:endParaRPr>
          </a:p>
        </p:txBody>
      </p:sp>
      <p:sp>
        <p:nvSpPr>
          <p:cNvPr id="25605" name="AutoShape 3"/>
          <p:cNvSpPr>
            <a:spLocks/>
          </p:cNvSpPr>
          <p:nvPr/>
        </p:nvSpPr>
        <p:spPr bwMode="auto">
          <a:xfrm rot="-5400000">
            <a:off x="-604662" y="3285590"/>
            <a:ext cx="2777133" cy="892969"/>
          </a:xfrm>
          <a:prstGeom prst="rightArrow">
            <a:avLst>
              <a:gd name="adj1" fmla="val 32000"/>
              <a:gd name="adj2" fmla="val 44001"/>
            </a:avLst>
          </a:prstGeom>
          <a:gradFill rotWithShape="0">
            <a:gsLst>
              <a:gs pos="0">
                <a:srgbClr val="FF0000"/>
              </a:gs>
              <a:gs pos="30571">
                <a:srgbClr val="800040"/>
              </a:gs>
              <a:gs pos="100000">
                <a:srgbClr val="0000FF"/>
              </a:gs>
            </a:gsLst>
            <a:lin ang="5400000" scaled="1"/>
          </a:gradFill>
          <a:ln w="25400">
            <a:solidFill>
              <a:srgbClr val="BFB9A8"/>
            </a:solidFill>
            <a:miter lim="800000"/>
            <a:headEnd/>
            <a:tailEnd/>
          </a:ln>
        </p:spPr>
        <p:txBody>
          <a:bodyPr lIns="0" tIns="0" rIns="0" bIns="0"/>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endParaRPr lang="en-US" altLang="en-US" sz="2531" dirty="0">
              <a:solidFill>
                <a:srgbClr val="674B23"/>
              </a:solidFill>
              <a:latin typeface="Baskerville Italic" charset="0"/>
              <a:sym typeface="Baskerville Italic" charset="0"/>
            </a:endParaRPr>
          </a:p>
        </p:txBody>
      </p:sp>
      <p:grpSp>
        <p:nvGrpSpPr>
          <p:cNvPr id="5" name="Group 4">
            <a:extLst>
              <a:ext uri="{FF2B5EF4-FFF2-40B4-BE49-F238E27FC236}">
                <a16:creationId xmlns:a16="http://schemas.microsoft.com/office/drawing/2014/main" id="{74DA2CDD-1734-4158-9D4A-077B2FE2B104}"/>
              </a:ext>
            </a:extLst>
          </p:cNvPr>
          <p:cNvGrpSpPr/>
          <p:nvPr/>
        </p:nvGrpSpPr>
        <p:grpSpPr>
          <a:xfrm>
            <a:off x="4733912" y="2604809"/>
            <a:ext cx="3276600" cy="2472333"/>
            <a:chOff x="6796073" y="2590800"/>
            <a:chExt cx="4175856" cy="2777133"/>
          </a:xfrm>
        </p:grpSpPr>
        <p:pic>
          <p:nvPicPr>
            <p:cNvPr id="2" name="Picture 1">
              <a:extLst>
                <a:ext uri="{FF2B5EF4-FFF2-40B4-BE49-F238E27FC236}">
                  <a16:creationId xmlns:a16="http://schemas.microsoft.com/office/drawing/2014/main" id="{C4F4E118-C4EF-437A-91D4-C693233D05ED}"/>
                </a:ext>
              </a:extLst>
            </p:cNvPr>
            <p:cNvPicPr>
              <a:picLocks noChangeAspect="1"/>
            </p:cNvPicPr>
            <p:nvPr/>
          </p:nvPicPr>
          <p:blipFill>
            <a:blip r:embed="rId3"/>
            <a:stretch>
              <a:fillRect/>
            </a:stretch>
          </p:blipFill>
          <p:spPr>
            <a:xfrm>
              <a:off x="6798642" y="2590800"/>
              <a:ext cx="4173287" cy="2777133"/>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B8973757-7C35-4A56-93D2-441214BE875E}"/>
                </a:ext>
              </a:extLst>
            </p:cNvPr>
            <p:cNvSpPr txBox="1"/>
            <p:nvPr/>
          </p:nvSpPr>
          <p:spPr>
            <a:xfrm>
              <a:off x="6796073" y="5152489"/>
              <a:ext cx="1204176" cy="215444"/>
            </a:xfrm>
            <a:prstGeom prst="rect">
              <a:avLst/>
            </a:prstGeom>
            <a:noFill/>
          </p:spPr>
          <p:txBody>
            <a:bodyPr wrap="none" rtlCol="0">
              <a:spAutoFit/>
            </a:bodyPr>
            <a:lstStyle/>
            <a:p>
              <a:r>
                <a:rPr lang="en-US" sz="800" dirty="0">
                  <a:solidFill>
                    <a:schemeClr val="bg1"/>
                  </a:solidFill>
                </a:rPr>
                <a:t>Eliza Wiley (USDA-NRCS)</a:t>
              </a:r>
            </a:p>
          </p:txBody>
        </p:sp>
      </p:grpSp>
      <p:sp>
        <p:nvSpPr>
          <p:cNvPr id="11" name="TextBox 2">
            <a:extLst>
              <a:ext uri="{FF2B5EF4-FFF2-40B4-BE49-F238E27FC236}">
                <a16:creationId xmlns:a16="http://schemas.microsoft.com/office/drawing/2014/main" id="{60E8819C-E1F1-41F6-B4E8-CD3502DB8874}"/>
              </a:ext>
            </a:extLst>
          </p:cNvPr>
          <p:cNvSpPr txBox="1">
            <a:spLocks noChangeArrowheads="1"/>
          </p:cNvSpPr>
          <p:nvPr/>
        </p:nvSpPr>
        <p:spPr bwMode="auto">
          <a:xfrm>
            <a:off x="8153400" y="2514600"/>
            <a:ext cx="3424625" cy="297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marL="457200" lvl="2" indent="-457200" eaLnBrk="1" hangingPunct="1">
              <a:spcBef>
                <a:spcPct val="0"/>
              </a:spcBef>
              <a:spcAft>
                <a:spcPts val="1800"/>
              </a:spcAft>
              <a:buSzTx/>
              <a:buFont typeface="+mj-lt"/>
              <a:buAutoNum type="arabicPeriod"/>
            </a:pPr>
            <a:r>
              <a:rPr lang="en-US" altLang="en-US" sz="2400" dirty="0">
                <a:solidFill>
                  <a:srgbClr val="000000"/>
                </a:solidFill>
                <a:latin typeface="+mn-lt"/>
                <a:sym typeface="Baskerville Italic" charset="0"/>
              </a:rPr>
              <a:t>Animals will access forage near water sources.</a:t>
            </a:r>
          </a:p>
          <a:p>
            <a:pPr marL="457200" lvl="2" indent="-457200" eaLnBrk="1" hangingPunct="1">
              <a:spcBef>
                <a:spcPct val="0"/>
              </a:spcBef>
              <a:buSzTx/>
              <a:buFont typeface="+mj-lt"/>
              <a:buAutoNum type="arabicPeriod"/>
            </a:pPr>
            <a:r>
              <a:rPr lang="en-US" altLang="en-US" sz="2400" dirty="0">
                <a:solidFill>
                  <a:srgbClr val="000000"/>
                </a:solidFill>
                <a:latin typeface="+mn-lt"/>
                <a:sym typeface="Baskerville Italic" charset="0"/>
              </a:rPr>
              <a:t>Moisture in forage affects demand for drinking water.</a:t>
            </a:r>
          </a:p>
          <a:p>
            <a:pPr algn="ctr" eaLnBrk="1" hangingPunct="1">
              <a:spcBef>
                <a:spcPct val="0"/>
              </a:spcBef>
              <a:buSzTx/>
              <a:buFontTx/>
              <a:buNone/>
            </a:pPr>
            <a:endParaRPr lang="en-US" altLang="en-US" sz="2800" dirty="0">
              <a:solidFill>
                <a:srgbClr val="674B23"/>
              </a:solidFill>
              <a:latin typeface="Baskerville Italic" charset="0"/>
              <a:sym typeface="Baskerville Italic" charset="0"/>
            </a:endParaRPr>
          </a:p>
        </p:txBody>
      </p:sp>
    </p:spTree>
    <p:extLst>
      <p:ext uri="{BB962C8B-B14F-4D97-AF65-F5344CB8AC3E}">
        <p14:creationId xmlns:p14="http://schemas.microsoft.com/office/powerpoint/2010/main" val="3250665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DF7DB4F1-54E0-4BDF-8201-349D0A615FF3}"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6</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30723" name="Rectangle 1"/>
          <p:cNvSpPr>
            <a:spLocks noGrp="1" noChangeArrowheads="1"/>
          </p:cNvSpPr>
          <p:nvPr>
            <p:ph type="title"/>
          </p:nvPr>
        </p:nvSpPr>
        <p:spPr/>
        <p:txBody>
          <a:bodyPr/>
          <a:lstStyle/>
          <a:p>
            <a:pPr eaLnBrk="1" hangingPunct="1"/>
            <a:r>
              <a:rPr lang="en-US" altLang="en-US"/>
              <a:t>Carbohydrates</a:t>
            </a:r>
          </a:p>
        </p:txBody>
      </p:sp>
      <p:sp>
        <p:nvSpPr>
          <p:cNvPr id="30724" name="Rectangle 2"/>
          <p:cNvSpPr>
            <a:spLocks noGrp="1" noChangeArrowheads="1"/>
          </p:cNvSpPr>
          <p:nvPr>
            <p:ph type="body" idx="1"/>
          </p:nvPr>
        </p:nvSpPr>
        <p:spPr>
          <a:xfrm>
            <a:off x="1219200" y="1924193"/>
            <a:ext cx="9455348" cy="4348758"/>
          </a:xfrm>
        </p:spPr>
        <p:txBody>
          <a:bodyPr>
            <a:normAutofit/>
          </a:bodyPr>
          <a:lstStyle/>
          <a:p>
            <a:pPr marL="461963" indent="-261938" eaLnBrk="1" hangingPunct="1">
              <a:lnSpc>
                <a:spcPct val="120000"/>
              </a:lnSpc>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Main source of energy in livestock diets</a:t>
            </a:r>
          </a:p>
          <a:p>
            <a:pPr marL="461963" indent="-261938" eaLnBrk="1" hangingPunct="1">
              <a:lnSpc>
                <a:spcPct val="120000"/>
              </a:lnSpc>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Energy supplied by CHO’s is used for maintenance, growth, reproduction, and lactation</a:t>
            </a:r>
          </a:p>
          <a:p>
            <a:pPr marL="461963" indent="-261938" eaLnBrk="1" hangingPunct="1">
              <a:lnSpc>
                <a:spcPct val="120000"/>
              </a:lnSpc>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Nitrogen Free Extract (NFE)</a:t>
            </a:r>
          </a:p>
          <a:p>
            <a:pPr marL="461963" lvl="1" indent="-261938">
              <a:lnSpc>
                <a:spcPct val="120000"/>
              </a:lnSpc>
            </a:pPr>
            <a:r>
              <a:rPr lang="en-US" altLang="en-US" sz="3200" dirty="0">
                <a:latin typeface="Arial" panose="020B0604020202020204" pitchFamily="34" charset="0"/>
                <a:cs typeface="Arial" panose="020B0604020202020204" pitchFamily="34" charset="0"/>
              </a:rPr>
              <a:t> Soluble sugars and starches</a:t>
            </a:r>
            <a:endParaRPr lang="en-US" altLang="en-US" sz="32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1421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FBAA0859-877A-44E7-A58F-C1CDACBB7B8E}"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7</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39939" name="Rectangle 1"/>
          <p:cNvSpPr>
            <a:spLocks noGrp="1" noChangeArrowheads="1"/>
          </p:cNvSpPr>
          <p:nvPr>
            <p:ph type="title"/>
          </p:nvPr>
        </p:nvSpPr>
        <p:spPr/>
        <p:txBody>
          <a:bodyPr/>
          <a:lstStyle/>
          <a:p>
            <a:pPr eaLnBrk="1" hangingPunct="1"/>
            <a:r>
              <a:rPr lang="en-US" altLang="en-US" dirty="0"/>
              <a:t>Fiber Analysis</a:t>
            </a:r>
          </a:p>
        </p:txBody>
      </p:sp>
      <p:sp>
        <p:nvSpPr>
          <p:cNvPr id="39940" name="Rectangle 2"/>
          <p:cNvSpPr>
            <a:spLocks noGrp="1" noChangeArrowheads="1"/>
          </p:cNvSpPr>
          <p:nvPr>
            <p:ph type="body" idx="1"/>
          </p:nvPr>
        </p:nvSpPr>
        <p:spPr>
          <a:xfrm>
            <a:off x="2057400" y="1950284"/>
            <a:ext cx="7315200" cy="4621113"/>
          </a:xfrm>
        </p:spPr>
        <p:txBody>
          <a:bodyPr>
            <a:normAutofit/>
          </a:bodyPr>
          <a:lstStyle/>
          <a:p>
            <a:pPr marL="0" indent="0" eaLnBrk="1" hangingPunct="1">
              <a:lnSpc>
                <a:spcPct val="120000"/>
              </a:lnSpc>
              <a:buClr>
                <a:schemeClr val="accent4">
                  <a:lumMod val="50000"/>
                </a:schemeClr>
              </a:buClr>
              <a:buNone/>
            </a:pPr>
            <a:r>
              <a:rPr lang="en-US" altLang="en-US" sz="2800" dirty="0">
                <a:latin typeface="Arial" panose="020B0604020202020204" pitchFamily="34" charset="0"/>
                <a:cs typeface="Arial" panose="020B0604020202020204" pitchFamily="34" charset="0"/>
              </a:rPr>
              <a:t>Neutral Detergent Fiber (NDF) used to:</a:t>
            </a:r>
          </a:p>
          <a:p>
            <a:pPr marL="461963" lvl="1" indent="-261938">
              <a:lnSpc>
                <a:spcPct val="120000"/>
              </a:lnSpc>
            </a:pPr>
            <a:r>
              <a:rPr lang="en-US" altLang="en-US" sz="2400" dirty="0">
                <a:latin typeface="Arial" panose="020B0604020202020204" pitchFamily="34" charset="0"/>
                <a:cs typeface="Arial" panose="020B0604020202020204" pitchFamily="34" charset="0"/>
              </a:rPr>
              <a:t>Determine total fiber concentration</a:t>
            </a:r>
          </a:p>
          <a:p>
            <a:pPr lvl="2">
              <a:lnSpc>
                <a:spcPct val="120000"/>
              </a:lnSpc>
            </a:pPr>
            <a:r>
              <a:rPr lang="en-US" altLang="en-US" sz="2400" dirty="0">
                <a:latin typeface="Arial" panose="020B0604020202020204" pitchFamily="34" charset="0"/>
                <a:cs typeface="Arial" panose="020B0604020202020204" pitchFamily="34" charset="0"/>
              </a:rPr>
              <a:t>Hemicellulose, cellulose, and lignin</a:t>
            </a:r>
          </a:p>
          <a:p>
            <a:pPr marL="0" indent="0" eaLnBrk="1" hangingPunct="1">
              <a:lnSpc>
                <a:spcPct val="120000"/>
              </a:lnSpc>
              <a:buClr>
                <a:schemeClr val="accent4">
                  <a:lumMod val="50000"/>
                </a:schemeClr>
              </a:buClr>
              <a:buNone/>
            </a:pPr>
            <a:r>
              <a:rPr lang="en-US" altLang="en-US" sz="2800" dirty="0">
                <a:latin typeface="Arial" panose="020B0604020202020204" pitchFamily="34" charset="0"/>
                <a:cs typeface="Arial" panose="020B0604020202020204" pitchFamily="34" charset="0"/>
              </a:rPr>
              <a:t>Acid detergent fiber (ADF) used to:</a:t>
            </a:r>
          </a:p>
          <a:p>
            <a:pPr marL="461963" lvl="1" indent="-261938">
              <a:lnSpc>
                <a:spcPct val="120000"/>
              </a:lnSpc>
            </a:pPr>
            <a:r>
              <a:rPr lang="en-US" altLang="en-US" sz="2400" dirty="0">
                <a:latin typeface="Arial" panose="020B0604020202020204" pitchFamily="34" charset="0"/>
                <a:cs typeface="Arial" panose="020B0604020202020204" pitchFamily="34" charset="0"/>
              </a:rPr>
              <a:t>Measure the portion that is harder to digest</a:t>
            </a:r>
          </a:p>
          <a:p>
            <a:pPr lvl="2">
              <a:lnSpc>
                <a:spcPct val="120000"/>
              </a:lnSpc>
            </a:pPr>
            <a:r>
              <a:rPr lang="en-US" altLang="en-US" sz="2400" dirty="0">
                <a:latin typeface="Arial" panose="020B0604020202020204" pitchFamily="34" charset="0"/>
                <a:cs typeface="Arial" panose="020B0604020202020204" pitchFamily="34" charset="0"/>
              </a:rPr>
              <a:t>Cellulose and lignin</a:t>
            </a:r>
          </a:p>
          <a:p>
            <a:pPr>
              <a:lnSpc>
                <a:spcPct val="120000"/>
              </a:lnSpc>
            </a:pPr>
            <a:endParaRPr lang="en-US" altLang="en-US"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255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05DC459E-AA02-40FF-9F34-2D4E49B0301C}"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8</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32771" name="Rectangle 1"/>
          <p:cNvSpPr>
            <a:spLocks noGrp="1" noChangeArrowheads="1"/>
          </p:cNvSpPr>
          <p:nvPr>
            <p:ph type="title"/>
          </p:nvPr>
        </p:nvSpPr>
        <p:spPr/>
        <p:txBody>
          <a:bodyPr/>
          <a:lstStyle/>
          <a:p>
            <a:pPr eaLnBrk="1" hangingPunct="1"/>
            <a:r>
              <a:rPr lang="en-US" altLang="en-US" dirty="0"/>
              <a:t>Lipids</a:t>
            </a:r>
          </a:p>
        </p:txBody>
      </p:sp>
      <p:sp>
        <p:nvSpPr>
          <p:cNvPr id="32772" name="Rectangle 2"/>
          <p:cNvSpPr>
            <a:spLocks noGrp="1" noChangeArrowheads="1"/>
          </p:cNvSpPr>
          <p:nvPr>
            <p:ph type="body" idx="1"/>
          </p:nvPr>
        </p:nvSpPr>
        <p:spPr>
          <a:xfrm>
            <a:off x="1737122" y="1938433"/>
            <a:ext cx="9418558" cy="4045148"/>
          </a:xfrm>
        </p:spPr>
        <p:txBody>
          <a:bodyPr>
            <a:normAutofit/>
          </a:bodyPr>
          <a:lstStyle/>
          <a:p>
            <a:pPr marL="225425" indent="-225425" eaLnBrk="1" hangingPunct="1">
              <a:lnSpc>
                <a:spcPct val="12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Contains 2.25 times more energy than CHO’s</a:t>
            </a:r>
          </a:p>
          <a:p>
            <a:pPr marL="225425" indent="-225425" eaLnBrk="1" hangingPunct="1">
              <a:lnSpc>
                <a:spcPct val="12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Quantified as ether extract (EE)</a:t>
            </a:r>
          </a:p>
          <a:p>
            <a:pPr marL="225425" indent="-225425" eaLnBrk="1" hangingPunct="1">
              <a:lnSpc>
                <a:spcPct val="12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Seeds are high in fats compared to rest of plant material</a:t>
            </a:r>
          </a:p>
          <a:p>
            <a:pPr marL="225425" indent="-225425" eaLnBrk="1" hangingPunct="1">
              <a:lnSpc>
                <a:spcPct val="12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Used in the body for hydrophobic interactions</a:t>
            </a:r>
          </a:p>
        </p:txBody>
      </p:sp>
    </p:spTree>
    <p:extLst>
      <p:ext uri="{BB962C8B-B14F-4D97-AF65-F5344CB8AC3E}">
        <p14:creationId xmlns:p14="http://schemas.microsoft.com/office/powerpoint/2010/main" val="460701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CE9051E8-707A-4B62-BCCA-01830B79CDCF}"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9</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34819" name="Rectangle 1"/>
          <p:cNvSpPr>
            <a:spLocks noGrp="1" noChangeArrowheads="1"/>
          </p:cNvSpPr>
          <p:nvPr>
            <p:ph type="title"/>
          </p:nvPr>
        </p:nvSpPr>
        <p:spPr/>
        <p:txBody>
          <a:bodyPr/>
          <a:lstStyle/>
          <a:p>
            <a:pPr eaLnBrk="1" hangingPunct="1"/>
            <a:r>
              <a:rPr lang="en-US" altLang="en-US"/>
              <a:t>Proteins</a:t>
            </a:r>
          </a:p>
        </p:txBody>
      </p:sp>
      <p:sp>
        <p:nvSpPr>
          <p:cNvPr id="34820" name="Rectangle 2"/>
          <p:cNvSpPr>
            <a:spLocks noGrp="1" noChangeArrowheads="1"/>
          </p:cNvSpPr>
          <p:nvPr>
            <p:ph type="body" idx="1"/>
          </p:nvPr>
        </p:nvSpPr>
        <p:spPr>
          <a:xfrm>
            <a:off x="1600200" y="2027039"/>
            <a:ext cx="10058400" cy="4170164"/>
          </a:xfrm>
        </p:spPr>
        <p:txBody>
          <a:bodyPr>
            <a:noAutofit/>
          </a:bodyPr>
          <a:lstStyle/>
          <a:p>
            <a:pPr marL="225425" indent="-225425" eaLnBrk="1" hangingPunct="1">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Made of amino acids that are composed of C, H, O, N, and S</a:t>
            </a:r>
          </a:p>
          <a:p>
            <a:pPr marL="225425" indent="-225425" eaLnBrk="1" hangingPunct="1">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Building block for muscle tissue and proper cellular function</a:t>
            </a:r>
          </a:p>
          <a:p>
            <a:pPr marL="225425" indent="-225425" eaLnBrk="1" hangingPunct="1">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 Crude Protein (CP) = %N x 6.25 </a:t>
            </a:r>
          </a:p>
          <a:p>
            <a:pPr marL="225425" indent="-225425" eaLnBrk="1" hangingPunct="1">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Typically the most expensive nutrient</a:t>
            </a:r>
          </a:p>
          <a:p>
            <a:pPr marL="225425" indent="-225425" eaLnBrk="1" hangingPunct="1">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Range: ~30% CP (Excellent) to ~4% CP (Poor)</a:t>
            </a:r>
          </a:p>
        </p:txBody>
      </p:sp>
    </p:spTree>
    <p:extLst>
      <p:ext uri="{BB962C8B-B14F-4D97-AF65-F5344CB8AC3E}">
        <p14:creationId xmlns:p14="http://schemas.microsoft.com/office/powerpoint/2010/main" val="1486102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body" idx="1"/>
          </p:nvPr>
        </p:nvSpPr>
        <p:spPr>
          <a:xfrm>
            <a:off x="1618878" y="1882188"/>
            <a:ext cx="7536656" cy="571500"/>
          </a:xfrm>
        </p:spPr>
        <p:txBody>
          <a:bodyPr/>
          <a:lstStyle/>
          <a:p>
            <a:pPr marL="0" indent="0" eaLnBrk="1" hangingPunct="1">
              <a:buNone/>
            </a:pPr>
            <a:r>
              <a:rPr lang="en-US" altLang="en-US" dirty="0"/>
              <a:t>Protein in forage correlates with forage maturity</a:t>
            </a:r>
          </a:p>
        </p:txBody>
      </p:sp>
      <p:sp>
        <p:nvSpPr>
          <p:cNvPr id="36869" name="Line 3"/>
          <p:cNvSpPr>
            <a:spLocks noChangeShapeType="1"/>
          </p:cNvSpPr>
          <p:nvPr/>
        </p:nvSpPr>
        <p:spPr bwMode="auto">
          <a:xfrm flipH="1">
            <a:off x="2932659" y="2527101"/>
            <a:ext cx="2232" cy="309860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sz="1266"/>
          </a:p>
        </p:txBody>
      </p:sp>
      <p:sp>
        <p:nvSpPr>
          <p:cNvPr id="36870" name="Line 4"/>
          <p:cNvSpPr>
            <a:spLocks noChangeShapeType="1"/>
          </p:cNvSpPr>
          <p:nvPr/>
        </p:nvSpPr>
        <p:spPr bwMode="auto">
          <a:xfrm>
            <a:off x="2934891" y="5606728"/>
            <a:ext cx="7236396" cy="31254"/>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sz="1266"/>
          </a:p>
        </p:txBody>
      </p:sp>
      <p:sp>
        <p:nvSpPr>
          <p:cNvPr id="36871" name="Rectangle 5"/>
          <p:cNvSpPr>
            <a:spLocks/>
          </p:cNvSpPr>
          <p:nvPr/>
        </p:nvSpPr>
        <p:spPr bwMode="auto">
          <a:xfrm rot="-5400000">
            <a:off x="1068029" y="3992128"/>
            <a:ext cx="2829594" cy="437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Relative % CP</a:t>
            </a:r>
          </a:p>
        </p:txBody>
      </p:sp>
      <p:sp>
        <p:nvSpPr>
          <p:cNvPr id="36872" name="Freeform 6"/>
          <p:cNvSpPr>
            <a:spLocks/>
          </p:cNvSpPr>
          <p:nvPr/>
        </p:nvSpPr>
        <p:spPr bwMode="auto">
          <a:xfrm>
            <a:off x="3175992" y="2856384"/>
            <a:ext cx="6768703" cy="2178844"/>
          </a:xfrm>
          <a:custGeom>
            <a:avLst/>
            <a:gdLst>
              <a:gd name="T0" fmla="*/ 0 w 21600"/>
              <a:gd name="T1" fmla="*/ 2147483646 h 21350"/>
              <a:gd name="T2" fmla="*/ 2147483646 w 21600"/>
              <a:gd name="T3" fmla="*/ 2147483646 h 21350"/>
              <a:gd name="T4" fmla="*/ 2147483646 w 21600"/>
              <a:gd name="T5" fmla="*/ 48916336 h 21350"/>
              <a:gd name="T6" fmla="*/ 2147483646 w 21600"/>
              <a:gd name="T7" fmla="*/ 2147483646 h 21350"/>
              <a:gd name="T8" fmla="*/ 2147483646 w 21600"/>
              <a:gd name="T9" fmla="*/ 2147483646 h 21350"/>
              <a:gd name="T10" fmla="*/ 2147483646 w 21600"/>
              <a:gd name="T11" fmla="*/ 2147483646 h 21350"/>
              <a:gd name="T12" fmla="*/ 2147483646 w 21600"/>
              <a:gd name="T13" fmla="*/ 2147483646 h 21350"/>
              <a:gd name="T14" fmla="*/ 2147483646 w 21600"/>
              <a:gd name="T15" fmla="*/ 2147483646 h 213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350">
                <a:moveTo>
                  <a:pt x="0" y="6130"/>
                </a:moveTo>
                <a:cubicBezTo>
                  <a:pt x="0" y="6130"/>
                  <a:pt x="1701" y="2627"/>
                  <a:pt x="2228" y="1927"/>
                </a:cubicBezTo>
                <a:cubicBezTo>
                  <a:pt x="2699" y="1302"/>
                  <a:pt x="4016" y="-16"/>
                  <a:pt x="4518" y="0"/>
                </a:cubicBezTo>
                <a:cubicBezTo>
                  <a:pt x="5365" y="28"/>
                  <a:pt x="7654" y="2143"/>
                  <a:pt x="8355" y="3503"/>
                </a:cubicBezTo>
                <a:cubicBezTo>
                  <a:pt x="9312" y="5358"/>
                  <a:pt x="10061" y="9495"/>
                  <a:pt x="10883" y="11997"/>
                </a:cubicBezTo>
                <a:cubicBezTo>
                  <a:pt x="11302" y="13271"/>
                  <a:pt x="12347" y="16768"/>
                  <a:pt x="12972" y="17588"/>
                </a:cubicBezTo>
                <a:cubicBezTo>
                  <a:pt x="13582" y="18387"/>
                  <a:pt x="15532" y="20639"/>
                  <a:pt x="16285" y="21016"/>
                </a:cubicBezTo>
                <a:cubicBezTo>
                  <a:pt x="17418" y="21584"/>
                  <a:pt x="21580" y="21320"/>
                  <a:pt x="21600" y="21016"/>
                </a:cubicBezTo>
              </a:path>
            </a:pathLst>
          </a:custGeom>
          <a:noFill/>
          <a:ln w="38100" cap="flat">
            <a:solidFill>
              <a:srgbClr val="1D300D"/>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1266"/>
          </a:p>
        </p:txBody>
      </p:sp>
      <p:sp>
        <p:nvSpPr>
          <p:cNvPr id="36873" name="Freeform 7"/>
          <p:cNvSpPr>
            <a:spLocks/>
          </p:cNvSpPr>
          <p:nvPr/>
        </p:nvSpPr>
        <p:spPr bwMode="auto">
          <a:xfrm>
            <a:off x="3254127" y="3801814"/>
            <a:ext cx="6715125" cy="1669852"/>
          </a:xfrm>
          <a:custGeom>
            <a:avLst/>
            <a:gdLst>
              <a:gd name="T0" fmla="*/ 0 w 21600"/>
              <a:gd name="T1" fmla="*/ 2147483646 h 21275"/>
              <a:gd name="T2" fmla="*/ 2147483646 w 21600"/>
              <a:gd name="T3" fmla="*/ 2147483646 h 21275"/>
              <a:gd name="T4" fmla="*/ 2147483646 w 21600"/>
              <a:gd name="T5" fmla="*/ 29208535 h 21275"/>
              <a:gd name="T6" fmla="*/ 2147483646 w 21600"/>
              <a:gd name="T7" fmla="*/ 2147483646 h 21275"/>
              <a:gd name="T8" fmla="*/ 2147483646 w 21600"/>
              <a:gd name="T9" fmla="*/ 2147483646 h 21275"/>
              <a:gd name="T10" fmla="*/ 2147483646 w 21600"/>
              <a:gd name="T11" fmla="*/ 2147483646 h 21275"/>
              <a:gd name="T12" fmla="*/ 2147483646 w 21600"/>
              <a:gd name="T13" fmla="*/ 2147483646 h 21275"/>
              <a:gd name="T14" fmla="*/ 2147483646 w 21600"/>
              <a:gd name="T15" fmla="*/ 2147483646 h 212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275">
                <a:moveTo>
                  <a:pt x="0" y="5994"/>
                </a:moveTo>
                <a:cubicBezTo>
                  <a:pt x="0" y="5994"/>
                  <a:pt x="1305" y="2744"/>
                  <a:pt x="1844" y="1835"/>
                </a:cubicBezTo>
                <a:cubicBezTo>
                  <a:pt x="2325" y="1023"/>
                  <a:pt x="3810" y="-21"/>
                  <a:pt x="4323" y="0"/>
                </a:cubicBezTo>
                <a:cubicBezTo>
                  <a:pt x="5188" y="36"/>
                  <a:pt x="7136" y="6098"/>
                  <a:pt x="7852" y="7865"/>
                </a:cubicBezTo>
                <a:cubicBezTo>
                  <a:pt x="8830" y="10276"/>
                  <a:pt x="9773" y="13037"/>
                  <a:pt x="10613" y="16288"/>
                </a:cubicBezTo>
                <a:cubicBezTo>
                  <a:pt x="11041" y="17944"/>
                  <a:pt x="12220" y="18184"/>
                  <a:pt x="12858" y="19250"/>
                </a:cubicBezTo>
                <a:cubicBezTo>
                  <a:pt x="13481" y="20289"/>
                  <a:pt x="15699" y="20350"/>
                  <a:pt x="16468" y="20840"/>
                </a:cubicBezTo>
                <a:cubicBezTo>
                  <a:pt x="17626" y="21579"/>
                  <a:pt x="21579" y="21236"/>
                  <a:pt x="21600" y="20841"/>
                </a:cubicBezTo>
              </a:path>
            </a:pathLst>
          </a:cu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1266"/>
          </a:p>
        </p:txBody>
      </p:sp>
      <p:sp>
        <p:nvSpPr>
          <p:cNvPr id="36874" name="Rectangle 8"/>
          <p:cNvSpPr>
            <a:spLocks/>
          </p:cNvSpPr>
          <p:nvPr/>
        </p:nvSpPr>
        <p:spPr bwMode="auto">
          <a:xfrm>
            <a:off x="3961299" y="5747975"/>
            <a:ext cx="830357"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dirty="0">
                <a:ea typeface="Baskerville" charset="0"/>
                <a:cs typeface="Baskerville" charset="0"/>
              </a:rPr>
              <a:t>Spring</a:t>
            </a:r>
          </a:p>
        </p:txBody>
      </p:sp>
      <p:sp>
        <p:nvSpPr>
          <p:cNvPr id="36875" name="Rectangle 9"/>
          <p:cNvSpPr>
            <a:spLocks/>
          </p:cNvSpPr>
          <p:nvPr/>
        </p:nvSpPr>
        <p:spPr bwMode="auto">
          <a:xfrm>
            <a:off x="5688214" y="5765834"/>
            <a:ext cx="1112485"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Summer</a:t>
            </a:r>
          </a:p>
        </p:txBody>
      </p:sp>
      <p:sp>
        <p:nvSpPr>
          <p:cNvPr id="36876" name="Rectangle 10"/>
          <p:cNvSpPr>
            <a:spLocks/>
          </p:cNvSpPr>
          <p:nvPr/>
        </p:nvSpPr>
        <p:spPr bwMode="auto">
          <a:xfrm>
            <a:off x="7689829" y="5765834"/>
            <a:ext cx="471284"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Fall</a:t>
            </a:r>
          </a:p>
        </p:txBody>
      </p:sp>
      <p:sp>
        <p:nvSpPr>
          <p:cNvPr id="36877" name="Rectangle 11"/>
          <p:cNvSpPr>
            <a:spLocks/>
          </p:cNvSpPr>
          <p:nvPr/>
        </p:nvSpPr>
        <p:spPr bwMode="auto">
          <a:xfrm>
            <a:off x="9019388" y="5765834"/>
            <a:ext cx="929742"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Winter</a:t>
            </a:r>
          </a:p>
        </p:txBody>
      </p:sp>
      <p:sp>
        <p:nvSpPr>
          <p:cNvPr id="36878" name="Rectangle 12"/>
          <p:cNvSpPr>
            <a:spLocks/>
          </p:cNvSpPr>
          <p:nvPr/>
        </p:nvSpPr>
        <p:spPr bwMode="auto">
          <a:xfrm>
            <a:off x="6339308" y="3265521"/>
            <a:ext cx="738985"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solidFill>
                  <a:srgbClr val="1D300D"/>
                </a:solidFill>
                <a:ea typeface="Baskerville" charset="0"/>
                <a:cs typeface="Baskerville" charset="0"/>
              </a:rPr>
              <a:t>Forbs</a:t>
            </a:r>
          </a:p>
        </p:txBody>
      </p:sp>
      <p:sp>
        <p:nvSpPr>
          <p:cNvPr id="36879" name="Rectangle 13"/>
          <p:cNvSpPr>
            <a:spLocks/>
          </p:cNvSpPr>
          <p:nvPr/>
        </p:nvSpPr>
        <p:spPr bwMode="auto">
          <a:xfrm>
            <a:off x="5029200" y="3581400"/>
            <a:ext cx="985847"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dirty="0">
                <a:ea typeface="Baskerville" charset="0"/>
                <a:cs typeface="Baskerville" charset="0"/>
              </a:rPr>
              <a:t>Grasses</a:t>
            </a:r>
          </a:p>
        </p:txBody>
      </p:sp>
      <p:sp>
        <p:nvSpPr>
          <p:cNvPr id="3" name="Title 2">
            <a:extLst>
              <a:ext uri="{FF2B5EF4-FFF2-40B4-BE49-F238E27FC236}">
                <a16:creationId xmlns:a16="http://schemas.microsoft.com/office/drawing/2014/main" id="{7BD8042D-86CB-402B-BA7F-1F93C79B1672}"/>
              </a:ext>
            </a:extLst>
          </p:cNvPr>
          <p:cNvSpPr>
            <a:spLocks noGrp="1"/>
          </p:cNvSpPr>
          <p:nvPr>
            <p:ph type="title"/>
          </p:nvPr>
        </p:nvSpPr>
        <p:spPr/>
        <p:txBody>
          <a:bodyPr/>
          <a:lstStyle/>
          <a:p>
            <a:r>
              <a:rPr lang="en-US" dirty="0"/>
              <a:t>Proteins</a:t>
            </a:r>
          </a:p>
        </p:txBody>
      </p:sp>
    </p:spTree>
    <p:extLst>
      <p:ext uri="{BB962C8B-B14F-4D97-AF65-F5344CB8AC3E}">
        <p14:creationId xmlns:p14="http://schemas.microsoft.com/office/powerpoint/2010/main" val="2190835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95E78180-55B9-4EB8-AAB1-F82AAA8D18CA}"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11</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27651" name="Rectangle 1"/>
          <p:cNvSpPr>
            <a:spLocks noGrp="1" noChangeArrowheads="1"/>
          </p:cNvSpPr>
          <p:nvPr>
            <p:ph type="title"/>
          </p:nvPr>
        </p:nvSpPr>
        <p:spPr/>
        <p:txBody>
          <a:bodyPr/>
          <a:lstStyle/>
          <a:p>
            <a:pPr eaLnBrk="1" hangingPunct="1"/>
            <a:r>
              <a:rPr lang="en-US" altLang="en-US"/>
              <a:t>Vitamins</a:t>
            </a:r>
          </a:p>
        </p:txBody>
      </p:sp>
      <p:sp>
        <p:nvSpPr>
          <p:cNvPr id="27652" name="Rectangle 2"/>
          <p:cNvSpPr>
            <a:spLocks noGrp="1" noChangeArrowheads="1"/>
          </p:cNvSpPr>
          <p:nvPr>
            <p:ph type="body" idx="1"/>
          </p:nvPr>
        </p:nvSpPr>
        <p:spPr>
          <a:xfrm>
            <a:off x="1828800" y="1973307"/>
            <a:ext cx="8110537" cy="4250531"/>
          </a:xfrm>
        </p:spPr>
        <p:txBody>
          <a:bodyPr>
            <a:normAutofit/>
          </a:bodyPr>
          <a:lstStyle/>
          <a:p>
            <a:pPr marL="225425" indent="-225425" eaLnBrk="1" hangingPunct="1">
              <a:lnSpc>
                <a:spcPct val="130000"/>
              </a:lnSpc>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Organic compounds required in trace amounts in the diet for normal metabolism</a:t>
            </a:r>
          </a:p>
          <a:p>
            <a:pPr marL="225425" indent="-225425" eaLnBrk="1" hangingPunct="1">
              <a:lnSpc>
                <a:spcPct val="130000"/>
              </a:lnSpc>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Fat Soluble Vitamins: A, D, K, and E</a:t>
            </a:r>
          </a:p>
          <a:p>
            <a:pPr marL="225425" indent="-225425" eaLnBrk="1" hangingPunct="1">
              <a:lnSpc>
                <a:spcPct val="130000"/>
              </a:lnSpc>
              <a:buClr>
                <a:schemeClr val="accent4">
                  <a:lumMod val="50000"/>
                </a:schemeClr>
              </a:buClr>
              <a:buFont typeface="Wingdings" panose="05000000000000000000" pitchFamily="2" charset="2"/>
              <a:buChar char="§"/>
            </a:pPr>
            <a:r>
              <a:rPr lang="en-US" altLang="en-US" sz="3200" dirty="0">
                <a:latin typeface="Arial" panose="020B0604020202020204" pitchFamily="34" charset="0"/>
                <a:cs typeface="Arial" panose="020B0604020202020204" pitchFamily="34" charset="0"/>
              </a:rPr>
              <a:t>Water Soluble Vitamins: B complex and C </a:t>
            </a:r>
          </a:p>
        </p:txBody>
      </p:sp>
    </p:spTree>
    <p:extLst>
      <p:ext uri="{BB962C8B-B14F-4D97-AF65-F5344CB8AC3E}">
        <p14:creationId xmlns:p14="http://schemas.microsoft.com/office/powerpoint/2010/main" val="2338404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41AE4FB8-15AA-410B-8C77-83885CE2F6B4}"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12</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29699" name="Rectangle 1"/>
          <p:cNvSpPr>
            <a:spLocks noGrp="1" noChangeArrowheads="1"/>
          </p:cNvSpPr>
          <p:nvPr>
            <p:ph type="title"/>
          </p:nvPr>
        </p:nvSpPr>
        <p:spPr/>
        <p:txBody>
          <a:bodyPr/>
          <a:lstStyle/>
          <a:p>
            <a:pPr eaLnBrk="1" hangingPunct="1"/>
            <a:r>
              <a:rPr lang="en-US" altLang="en-US" dirty="0"/>
              <a:t>Minerals</a:t>
            </a:r>
          </a:p>
        </p:txBody>
      </p:sp>
      <p:sp>
        <p:nvSpPr>
          <p:cNvPr id="29700" name="Rectangle 2"/>
          <p:cNvSpPr>
            <a:spLocks noGrp="1" noChangeArrowheads="1"/>
          </p:cNvSpPr>
          <p:nvPr>
            <p:ph type="body" idx="1"/>
          </p:nvPr>
        </p:nvSpPr>
        <p:spPr>
          <a:xfrm>
            <a:off x="1219200" y="1737360"/>
            <a:ext cx="10058400" cy="4495800"/>
          </a:xfrm>
        </p:spPr>
        <p:txBody>
          <a:bodyPr>
            <a:normAutofit lnSpcReduction="10000"/>
          </a:bodyPr>
          <a:lstStyle/>
          <a:p>
            <a:pPr marL="225425" indent="-225425" eaLnBrk="1" hangingPunct="1">
              <a:lnSpc>
                <a:spcPct val="110000"/>
              </a:lnSpc>
              <a:spcBef>
                <a:spcPts val="0"/>
              </a:spcBef>
              <a:spcAft>
                <a:spcPts val="1200"/>
              </a:spcAft>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Inorganic elements needed in the diet</a:t>
            </a:r>
          </a:p>
          <a:p>
            <a:pPr marL="225425" indent="-225425" eaLnBrk="1" hangingPunct="1">
              <a:lnSpc>
                <a:spcPct val="110000"/>
              </a:lnSpc>
              <a:spcBef>
                <a:spcPts val="0"/>
              </a:spcBef>
              <a:spcAft>
                <a:spcPts val="1200"/>
              </a:spcAft>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Divided into two classes:</a:t>
            </a:r>
          </a:p>
          <a:p>
            <a:pPr marL="874370" lvl="1" indent="-342900">
              <a:lnSpc>
                <a:spcPct val="110000"/>
              </a:lnSpc>
              <a:spcBef>
                <a:spcPts val="0"/>
              </a:spcBef>
              <a:spcAft>
                <a:spcPts val="1200"/>
              </a:spcAft>
            </a:pPr>
            <a:r>
              <a:rPr lang="en-US" altLang="en-US" sz="2800" dirty="0" err="1">
                <a:latin typeface="Arial" panose="020B0604020202020204" pitchFamily="34" charset="0"/>
                <a:cs typeface="Arial" panose="020B0604020202020204" pitchFamily="34" charset="0"/>
              </a:rPr>
              <a:t>Macrominerals</a:t>
            </a:r>
            <a:endParaRPr lang="en-US" altLang="en-US" sz="2800" dirty="0">
              <a:latin typeface="Arial" panose="020B0604020202020204" pitchFamily="34" charset="0"/>
              <a:cs typeface="Arial" panose="020B0604020202020204" pitchFamily="34" charset="0"/>
            </a:endParaRPr>
          </a:p>
          <a:p>
            <a:pPr marL="1057250" lvl="2" indent="-342900">
              <a:lnSpc>
                <a:spcPct val="110000"/>
              </a:lnSpc>
              <a:spcBef>
                <a:spcPts val="0"/>
              </a:spcBef>
              <a:spcAft>
                <a:spcPts val="1200"/>
              </a:spcAft>
            </a:pPr>
            <a:r>
              <a:rPr lang="en-US" altLang="en-US" sz="2400" dirty="0">
                <a:latin typeface="Arial" panose="020B0604020202020204" pitchFamily="34" charset="0"/>
                <a:cs typeface="Arial" panose="020B0604020202020204" pitchFamily="34" charset="0"/>
              </a:rPr>
              <a:t>Fed in g/d</a:t>
            </a:r>
          </a:p>
          <a:p>
            <a:pPr marL="1057250" lvl="2" indent="-342900">
              <a:lnSpc>
                <a:spcPct val="110000"/>
              </a:lnSpc>
              <a:spcBef>
                <a:spcPts val="0"/>
              </a:spcBef>
              <a:spcAft>
                <a:spcPts val="1200"/>
              </a:spcAft>
            </a:pPr>
            <a:r>
              <a:rPr lang="en-US" altLang="en-US" sz="2400" dirty="0">
                <a:latin typeface="Arial" panose="020B0604020202020204" pitchFamily="34" charset="0"/>
                <a:cs typeface="Arial" panose="020B0604020202020204" pitchFamily="34" charset="0"/>
              </a:rPr>
              <a:t>Mg, Ca, P, Na, Cl, K, S</a:t>
            </a:r>
          </a:p>
          <a:p>
            <a:pPr marL="874370" lvl="1" indent="-342900">
              <a:lnSpc>
                <a:spcPct val="110000"/>
              </a:lnSpc>
              <a:spcBef>
                <a:spcPts val="0"/>
              </a:spcBef>
              <a:spcAft>
                <a:spcPts val="1200"/>
              </a:spcAft>
            </a:pPr>
            <a:r>
              <a:rPr lang="en-US" altLang="en-US" sz="2800" dirty="0" err="1">
                <a:latin typeface="Arial" panose="020B0604020202020204" pitchFamily="34" charset="0"/>
                <a:cs typeface="Arial" panose="020B0604020202020204" pitchFamily="34" charset="0"/>
              </a:rPr>
              <a:t>Microminerals</a:t>
            </a:r>
            <a:endParaRPr lang="en-US" altLang="en-US" sz="2800" dirty="0">
              <a:latin typeface="Arial" panose="020B0604020202020204" pitchFamily="34" charset="0"/>
              <a:cs typeface="Arial" panose="020B0604020202020204" pitchFamily="34" charset="0"/>
            </a:endParaRPr>
          </a:p>
          <a:p>
            <a:pPr marL="1057250" lvl="2" indent="-342900">
              <a:lnSpc>
                <a:spcPct val="110000"/>
              </a:lnSpc>
              <a:spcBef>
                <a:spcPts val="0"/>
              </a:spcBef>
              <a:spcAft>
                <a:spcPts val="1200"/>
              </a:spcAft>
            </a:pPr>
            <a:r>
              <a:rPr lang="en-US" altLang="en-US" sz="2400" dirty="0">
                <a:latin typeface="Arial" panose="020B0604020202020204" pitchFamily="34" charset="0"/>
                <a:cs typeface="Arial" panose="020B0604020202020204" pitchFamily="34" charset="0"/>
              </a:rPr>
              <a:t>Fed in ppm</a:t>
            </a:r>
          </a:p>
          <a:p>
            <a:pPr marL="1057250" lvl="2" indent="-342900">
              <a:lnSpc>
                <a:spcPct val="110000"/>
              </a:lnSpc>
              <a:spcBef>
                <a:spcPts val="0"/>
              </a:spcBef>
              <a:spcAft>
                <a:spcPts val="1200"/>
              </a:spcAft>
            </a:pPr>
            <a:r>
              <a:rPr lang="en-US" altLang="en-US" sz="2400" dirty="0" err="1">
                <a:latin typeface="Arial" panose="020B0604020202020204" pitchFamily="34" charset="0"/>
                <a:cs typeface="Arial" panose="020B0604020202020204" pitchFamily="34" charset="0"/>
              </a:rPr>
              <a:t>Mn</a:t>
            </a:r>
            <a:r>
              <a:rPr lang="en-US" altLang="en-US" sz="2400" dirty="0">
                <a:latin typeface="Arial" panose="020B0604020202020204" pitchFamily="34" charset="0"/>
                <a:cs typeface="Arial" panose="020B0604020202020204" pitchFamily="34" charset="0"/>
              </a:rPr>
              <a:t>, Fe, Cu, Zn, Mo, Se</a:t>
            </a:r>
          </a:p>
        </p:txBody>
      </p:sp>
      <p:grpSp>
        <p:nvGrpSpPr>
          <p:cNvPr id="5" name="Group 4">
            <a:extLst>
              <a:ext uri="{FF2B5EF4-FFF2-40B4-BE49-F238E27FC236}">
                <a16:creationId xmlns:a16="http://schemas.microsoft.com/office/drawing/2014/main" id="{8C20C522-3E21-47E7-9D20-82F394CEA5DD}"/>
              </a:ext>
            </a:extLst>
          </p:cNvPr>
          <p:cNvGrpSpPr/>
          <p:nvPr/>
        </p:nvGrpSpPr>
        <p:grpSpPr>
          <a:xfrm>
            <a:off x="6400800" y="2851367"/>
            <a:ext cx="5181600" cy="2436190"/>
            <a:chOff x="6217920" y="2971800"/>
            <a:chExt cx="5181600" cy="2436190"/>
          </a:xfrm>
        </p:grpSpPr>
        <p:pic>
          <p:nvPicPr>
            <p:cNvPr id="3" name="Picture 2">
              <a:extLst>
                <a:ext uri="{FF2B5EF4-FFF2-40B4-BE49-F238E27FC236}">
                  <a16:creationId xmlns:a16="http://schemas.microsoft.com/office/drawing/2014/main" id="{4709C4EE-258F-434B-8FFE-D17B3C9D4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7920" y="2971800"/>
              <a:ext cx="5181600" cy="2428875"/>
            </a:xfrm>
            <a:prstGeom prst="rect">
              <a:avLst/>
            </a:prstGeom>
          </p:spPr>
        </p:pic>
        <p:sp>
          <p:nvSpPr>
            <p:cNvPr id="4" name="TextBox 3">
              <a:extLst>
                <a:ext uri="{FF2B5EF4-FFF2-40B4-BE49-F238E27FC236}">
                  <a16:creationId xmlns:a16="http://schemas.microsoft.com/office/drawing/2014/main" id="{7B30B2F9-C6B1-451F-92F3-57C0A9909317}"/>
                </a:ext>
              </a:extLst>
            </p:cNvPr>
            <p:cNvSpPr txBox="1"/>
            <p:nvPr/>
          </p:nvSpPr>
          <p:spPr>
            <a:xfrm>
              <a:off x="6248400" y="5177158"/>
              <a:ext cx="708848" cy="230832"/>
            </a:xfrm>
            <a:prstGeom prst="rect">
              <a:avLst/>
            </a:prstGeom>
            <a:noFill/>
          </p:spPr>
          <p:txBody>
            <a:bodyPr wrap="none" rtlCol="0">
              <a:spAutoFit/>
            </a:bodyPr>
            <a:lstStyle/>
            <a:p>
              <a:r>
                <a:rPr lang="en-US" sz="900" dirty="0">
                  <a:solidFill>
                    <a:schemeClr val="bg1"/>
                  </a:solidFill>
                </a:rPr>
                <a:t>Alan Davey</a:t>
              </a:r>
            </a:p>
          </p:txBody>
        </p:sp>
      </p:grpSp>
    </p:spTree>
    <p:extLst>
      <p:ext uri="{BB962C8B-B14F-4D97-AF65-F5344CB8AC3E}">
        <p14:creationId xmlns:p14="http://schemas.microsoft.com/office/powerpoint/2010/main" val="2438325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41AE4FB8-15AA-410B-8C77-83885CE2F6B4}"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13</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29699" name="Rectangle 1"/>
          <p:cNvSpPr>
            <a:spLocks noGrp="1" noChangeArrowheads="1"/>
          </p:cNvSpPr>
          <p:nvPr>
            <p:ph type="title"/>
          </p:nvPr>
        </p:nvSpPr>
        <p:spPr/>
        <p:txBody>
          <a:bodyPr/>
          <a:lstStyle/>
          <a:p>
            <a:pPr eaLnBrk="1" hangingPunct="1"/>
            <a:r>
              <a:rPr lang="en-US" altLang="en-US" dirty="0"/>
              <a:t>Energy</a:t>
            </a:r>
          </a:p>
        </p:txBody>
      </p:sp>
      <p:sp>
        <p:nvSpPr>
          <p:cNvPr id="29700" name="Rectangle 2"/>
          <p:cNvSpPr>
            <a:spLocks noGrp="1" noChangeArrowheads="1"/>
          </p:cNvSpPr>
          <p:nvPr>
            <p:ph type="body" idx="1"/>
          </p:nvPr>
        </p:nvSpPr>
        <p:spPr>
          <a:xfrm>
            <a:off x="1600200" y="1828800"/>
            <a:ext cx="5334000" cy="4023360"/>
          </a:xfrm>
        </p:spPr>
        <p:txBody>
          <a:bodyPr>
            <a:normAutofit/>
          </a:bodyPr>
          <a:lstStyle/>
          <a:p>
            <a:pPr eaLnBrk="1" hangingPunct="1">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The most difficult to determine</a:t>
            </a:r>
          </a:p>
          <a:p>
            <a:pPr eaLnBrk="1" hangingPunct="1">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Important for various stages of life</a:t>
            </a:r>
          </a:p>
          <a:p>
            <a:pPr lvl="1">
              <a:lnSpc>
                <a:spcPct val="110000"/>
              </a:lnSpc>
            </a:pPr>
            <a:r>
              <a:rPr lang="en-US" altLang="en-US" sz="2400" dirty="0">
                <a:latin typeface="Arial" panose="020B0604020202020204" pitchFamily="34" charset="0"/>
                <a:cs typeface="Arial" panose="020B0604020202020204" pitchFamily="34" charset="0"/>
              </a:rPr>
              <a:t>Maintenance</a:t>
            </a:r>
          </a:p>
          <a:p>
            <a:pPr lvl="1">
              <a:lnSpc>
                <a:spcPct val="110000"/>
              </a:lnSpc>
            </a:pPr>
            <a:r>
              <a:rPr lang="en-US" altLang="en-US" sz="2400" dirty="0">
                <a:latin typeface="Arial" panose="020B0604020202020204" pitchFamily="34" charset="0"/>
                <a:cs typeface="Arial" panose="020B0604020202020204" pitchFamily="34" charset="0"/>
              </a:rPr>
              <a:t>Growth</a:t>
            </a:r>
          </a:p>
          <a:p>
            <a:pPr lvl="1">
              <a:lnSpc>
                <a:spcPct val="110000"/>
              </a:lnSpc>
            </a:pPr>
            <a:r>
              <a:rPr lang="en-US" altLang="en-US" sz="2400" dirty="0">
                <a:latin typeface="Arial" panose="020B0604020202020204" pitchFamily="34" charset="0"/>
                <a:cs typeface="Arial" panose="020B0604020202020204" pitchFamily="34" charset="0"/>
              </a:rPr>
              <a:t>Lactation</a:t>
            </a:r>
          </a:p>
          <a:p>
            <a:pPr lvl="1">
              <a:lnSpc>
                <a:spcPct val="110000"/>
              </a:lnSpc>
            </a:pPr>
            <a:r>
              <a:rPr lang="en-US" altLang="en-US" sz="2400" dirty="0">
                <a:latin typeface="Arial" panose="020B0604020202020204" pitchFamily="34" charset="0"/>
                <a:cs typeface="Arial" panose="020B0604020202020204" pitchFamily="34" charset="0"/>
              </a:rPr>
              <a:t>Gestation</a:t>
            </a:r>
          </a:p>
        </p:txBody>
      </p:sp>
      <p:grpSp>
        <p:nvGrpSpPr>
          <p:cNvPr id="10" name="Group 9">
            <a:extLst>
              <a:ext uri="{FF2B5EF4-FFF2-40B4-BE49-F238E27FC236}">
                <a16:creationId xmlns:a16="http://schemas.microsoft.com/office/drawing/2014/main" id="{0E9A8276-717E-43ED-9B87-F702D7A53825}"/>
              </a:ext>
            </a:extLst>
          </p:cNvPr>
          <p:cNvGrpSpPr/>
          <p:nvPr/>
        </p:nvGrpSpPr>
        <p:grpSpPr>
          <a:xfrm>
            <a:off x="8001000" y="1850244"/>
            <a:ext cx="2966720" cy="2133600"/>
            <a:chOff x="8001000" y="1805683"/>
            <a:chExt cx="2966720" cy="2133600"/>
          </a:xfrm>
        </p:grpSpPr>
        <p:pic>
          <p:nvPicPr>
            <p:cNvPr id="3" name="Picture 2">
              <a:extLst>
                <a:ext uri="{FF2B5EF4-FFF2-40B4-BE49-F238E27FC236}">
                  <a16:creationId xmlns:a16="http://schemas.microsoft.com/office/drawing/2014/main" id="{4AAE10A0-C4B0-498A-9704-B329224AF140}"/>
                </a:ext>
              </a:extLst>
            </p:cNvPr>
            <p:cNvPicPr>
              <a:picLocks noChangeAspect="1"/>
            </p:cNvPicPr>
            <p:nvPr/>
          </p:nvPicPr>
          <p:blipFill rotWithShape="1">
            <a:blip r:embed="rId2">
              <a:extLst>
                <a:ext uri="{28A0092B-C50C-407E-A947-70E740481C1C}">
                  <a14:useLocalDpi xmlns:a14="http://schemas.microsoft.com/office/drawing/2010/main" val="0"/>
                </a:ext>
              </a:extLst>
            </a:blip>
            <a:srcRect r="27000" b="21312"/>
            <a:stretch/>
          </p:blipFill>
          <p:spPr>
            <a:xfrm>
              <a:off x="8001000" y="1805683"/>
              <a:ext cx="2966720" cy="2133600"/>
            </a:xfrm>
            <a:prstGeom prst="rect">
              <a:avLst/>
            </a:prstGeom>
          </p:spPr>
        </p:pic>
        <p:sp>
          <p:nvSpPr>
            <p:cNvPr id="9" name="TextBox 8">
              <a:extLst>
                <a:ext uri="{FF2B5EF4-FFF2-40B4-BE49-F238E27FC236}">
                  <a16:creationId xmlns:a16="http://schemas.microsoft.com/office/drawing/2014/main" id="{0282E5B6-B09A-42BB-A481-0062B57E1B86}"/>
                </a:ext>
              </a:extLst>
            </p:cNvPr>
            <p:cNvSpPr txBox="1"/>
            <p:nvPr/>
          </p:nvSpPr>
          <p:spPr>
            <a:xfrm>
              <a:off x="8028398" y="3693062"/>
              <a:ext cx="636713" cy="246221"/>
            </a:xfrm>
            <a:prstGeom prst="rect">
              <a:avLst/>
            </a:prstGeom>
            <a:noFill/>
          </p:spPr>
          <p:txBody>
            <a:bodyPr wrap="none" rtlCol="0">
              <a:spAutoFit/>
            </a:bodyPr>
            <a:lstStyle/>
            <a:p>
              <a:r>
                <a:rPr lang="en-US" sz="1000" dirty="0">
                  <a:solidFill>
                    <a:schemeClr val="bg1">
                      <a:lumMod val="85000"/>
                    </a:schemeClr>
                  </a:solidFill>
                </a:rPr>
                <a:t>BLM.gov</a:t>
              </a:r>
            </a:p>
          </p:txBody>
        </p:sp>
      </p:grpSp>
      <p:grpSp>
        <p:nvGrpSpPr>
          <p:cNvPr id="14" name="Group 13">
            <a:extLst>
              <a:ext uri="{FF2B5EF4-FFF2-40B4-BE49-F238E27FC236}">
                <a16:creationId xmlns:a16="http://schemas.microsoft.com/office/drawing/2014/main" id="{8D466683-CDD0-41F3-BBE3-9C7D8900502D}"/>
              </a:ext>
            </a:extLst>
          </p:cNvPr>
          <p:cNvGrpSpPr/>
          <p:nvPr/>
        </p:nvGrpSpPr>
        <p:grpSpPr>
          <a:xfrm>
            <a:off x="8001000" y="4160085"/>
            <a:ext cx="2966720" cy="1977813"/>
            <a:chOff x="8001000" y="4160085"/>
            <a:chExt cx="2966720" cy="1977813"/>
          </a:xfrm>
        </p:grpSpPr>
        <p:pic>
          <p:nvPicPr>
            <p:cNvPr id="13" name="Picture 12">
              <a:extLst>
                <a:ext uri="{FF2B5EF4-FFF2-40B4-BE49-F238E27FC236}">
                  <a16:creationId xmlns:a16="http://schemas.microsoft.com/office/drawing/2014/main" id="{232A7350-2671-426B-8BD5-AA1CA4F335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4160085"/>
              <a:ext cx="2966720" cy="1977813"/>
            </a:xfrm>
            <a:prstGeom prst="rect">
              <a:avLst/>
            </a:prstGeom>
          </p:spPr>
        </p:pic>
        <p:sp>
          <p:nvSpPr>
            <p:cNvPr id="17" name="TextBox 16">
              <a:extLst>
                <a:ext uri="{FF2B5EF4-FFF2-40B4-BE49-F238E27FC236}">
                  <a16:creationId xmlns:a16="http://schemas.microsoft.com/office/drawing/2014/main" id="{06B97DDB-D5FA-42F4-912B-8C88602C16C9}"/>
                </a:ext>
              </a:extLst>
            </p:cNvPr>
            <p:cNvSpPr txBox="1"/>
            <p:nvPr/>
          </p:nvSpPr>
          <p:spPr>
            <a:xfrm>
              <a:off x="10356636" y="5891677"/>
              <a:ext cx="598241" cy="246221"/>
            </a:xfrm>
            <a:prstGeom prst="rect">
              <a:avLst/>
            </a:prstGeom>
            <a:noFill/>
          </p:spPr>
          <p:txBody>
            <a:bodyPr wrap="none" rtlCol="0">
              <a:spAutoFit/>
            </a:bodyPr>
            <a:lstStyle/>
            <a:p>
              <a:pPr algn="r"/>
              <a:r>
                <a:rPr lang="en-US" sz="1000" dirty="0">
                  <a:solidFill>
                    <a:schemeClr val="bg1">
                      <a:lumMod val="50000"/>
                    </a:schemeClr>
                  </a:solidFill>
                </a:rPr>
                <a:t>DOI.</a:t>
              </a:r>
              <a:r>
                <a:rPr lang="en-US" sz="900" dirty="0">
                  <a:solidFill>
                    <a:schemeClr val="bg1">
                      <a:lumMod val="50000"/>
                    </a:schemeClr>
                  </a:solidFill>
                </a:rPr>
                <a:t>gov</a:t>
              </a:r>
              <a:endParaRPr lang="en-US" sz="1000" dirty="0">
                <a:solidFill>
                  <a:schemeClr val="bg1">
                    <a:lumMod val="50000"/>
                  </a:schemeClr>
                </a:solidFill>
              </a:endParaRPr>
            </a:p>
          </p:txBody>
        </p:sp>
      </p:grpSp>
    </p:spTree>
    <p:extLst>
      <p:ext uri="{BB962C8B-B14F-4D97-AF65-F5344CB8AC3E}">
        <p14:creationId xmlns:p14="http://schemas.microsoft.com/office/powerpoint/2010/main" val="4003728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41AE4FB8-15AA-410B-8C77-83885CE2F6B4}"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14</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29699" name="Rectangle 1"/>
          <p:cNvSpPr>
            <a:spLocks noGrp="1" noChangeArrowheads="1"/>
          </p:cNvSpPr>
          <p:nvPr>
            <p:ph type="title"/>
          </p:nvPr>
        </p:nvSpPr>
        <p:spPr/>
        <p:txBody>
          <a:bodyPr/>
          <a:lstStyle/>
          <a:p>
            <a:pPr eaLnBrk="1" hangingPunct="1"/>
            <a:r>
              <a:rPr lang="en-US" altLang="en-US" dirty="0"/>
              <a:t>Energy</a:t>
            </a:r>
          </a:p>
        </p:txBody>
      </p:sp>
      <p:sp>
        <p:nvSpPr>
          <p:cNvPr id="29700" name="Rectangle 2"/>
          <p:cNvSpPr>
            <a:spLocks noGrp="1" noChangeArrowheads="1"/>
          </p:cNvSpPr>
          <p:nvPr>
            <p:ph type="body" idx="1"/>
          </p:nvPr>
        </p:nvSpPr>
        <p:spPr>
          <a:xfrm>
            <a:off x="1295400" y="1905000"/>
            <a:ext cx="5867400" cy="4023360"/>
          </a:xfrm>
        </p:spPr>
        <p:txBody>
          <a:bodyPr>
            <a:normAutofit/>
          </a:bodyPr>
          <a:lstStyle/>
          <a:p>
            <a:pPr marL="225425" indent="-225425" eaLnBrk="1" hangingPunct="1">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Important for maintenance of Body Condition</a:t>
            </a:r>
          </a:p>
          <a:p>
            <a:pPr marL="225425" indent="-225425">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Energetic value of a feedstuff</a:t>
            </a:r>
          </a:p>
          <a:p>
            <a:pPr lvl="1">
              <a:lnSpc>
                <a:spcPct val="110000"/>
              </a:lnSpc>
            </a:pPr>
            <a:r>
              <a:rPr lang="en-US" altLang="en-US" sz="2400" dirty="0">
                <a:latin typeface="Arial" panose="020B0604020202020204" pitchFamily="34" charset="0"/>
                <a:cs typeface="Arial" panose="020B0604020202020204" pitchFamily="34" charset="0"/>
              </a:rPr>
              <a:t>Total digestible nutrients (TDN)</a:t>
            </a:r>
          </a:p>
          <a:p>
            <a:pPr lvl="1">
              <a:lnSpc>
                <a:spcPct val="110000"/>
              </a:lnSpc>
            </a:pPr>
            <a:r>
              <a:rPr lang="en-US" altLang="en-US" sz="2400" dirty="0">
                <a:latin typeface="Arial" panose="020B0604020202020204" pitchFamily="34" charset="0"/>
                <a:cs typeface="Arial" panose="020B0604020202020204" pitchFamily="34" charset="0"/>
              </a:rPr>
              <a:t>Net energy (NE)</a:t>
            </a:r>
          </a:p>
          <a:p>
            <a:pPr lvl="1">
              <a:lnSpc>
                <a:spcPct val="110000"/>
              </a:lnSpc>
            </a:pPr>
            <a:endParaRPr lang="en-US" alt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0CD20522-D945-4DD9-BF4C-1E850060BFC1}"/>
              </a:ext>
            </a:extLst>
          </p:cNvPr>
          <p:cNvPicPr>
            <a:picLocks noChangeAspect="1"/>
          </p:cNvPicPr>
          <p:nvPr/>
        </p:nvPicPr>
        <p:blipFill>
          <a:blip r:embed="rId2"/>
          <a:stretch>
            <a:fillRect/>
          </a:stretch>
        </p:blipFill>
        <p:spPr>
          <a:xfrm>
            <a:off x="8001000" y="1974351"/>
            <a:ext cx="3295650" cy="4124325"/>
          </a:xfrm>
          <a:prstGeom prst="rect">
            <a:avLst/>
          </a:prstGeom>
        </p:spPr>
      </p:pic>
    </p:spTree>
    <p:extLst>
      <p:ext uri="{BB962C8B-B14F-4D97-AF65-F5344CB8AC3E}">
        <p14:creationId xmlns:p14="http://schemas.microsoft.com/office/powerpoint/2010/main" val="1429070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5ABFDDD5-0E15-4421-9907-E371153C84B1}"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15</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46083" name="Rectangle 1"/>
          <p:cNvSpPr>
            <a:spLocks noGrp="1" noChangeArrowheads="1"/>
          </p:cNvSpPr>
          <p:nvPr>
            <p:ph type="title"/>
          </p:nvPr>
        </p:nvSpPr>
        <p:spPr/>
        <p:txBody>
          <a:bodyPr/>
          <a:lstStyle/>
          <a:p>
            <a:pPr eaLnBrk="1" hangingPunct="1"/>
            <a:r>
              <a:rPr lang="en-US" altLang="en-US" dirty="0"/>
              <a:t>TDN</a:t>
            </a:r>
          </a:p>
        </p:txBody>
      </p:sp>
      <p:sp>
        <p:nvSpPr>
          <p:cNvPr id="9" name="Rectangle 2"/>
          <p:cNvSpPr txBox="1">
            <a:spLocks noChangeArrowheads="1"/>
          </p:cNvSpPr>
          <p:nvPr/>
        </p:nvSpPr>
        <p:spPr>
          <a:xfrm>
            <a:off x="1295400" y="1905000"/>
            <a:ext cx="7517941"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4">
                  <a:lumMod val="50000"/>
                </a:schemeClr>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4">
                  <a:lumMod val="50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4">
                  <a:lumMod val="50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4">
                  <a:lumMod val="50000"/>
                </a:schemeClr>
              </a:buClr>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5425" indent="-225425">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Calculated estimates of the digestible components of a feed</a:t>
            </a:r>
          </a:p>
          <a:p>
            <a:pPr marL="0" lvl="2" indent="0">
              <a:lnSpc>
                <a:spcPct val="110000"/>
              </a:lnSpc>
              <a:spcBef>
                <a:spcPts val="1200"/>
              </a:spcBef>
              <a:spcAft>
                <a:spcPts val="200"/>
              </a:spcAft>
              <a:buSzPct val="100000"/>
              <a:buNone/>
            </a:pPr>
            <a:r>
              <a:rPr lang="en-US" altLang="en-US" sz="2800" dirty="0">
                <a:solidFill>
                  <a:srgbClr val="000000"/>
                </a:solidFill>
                <a:latin typeface="Arial" panose="020B0604020202020204" pitchFamily="34" charset="0"/>
                <a:cs typeface="Arial" panose="020B0604020202020204" pitchFamily="34" charset="0"/>
              </a:rPr>
              <a:t>%TDN = Crude Protein + Crude Fiber + Nitrogen Free Extract + Ether Extract*2.25</a:t>
            </a:r>
            <a:endParaRPr lang="en-US" altLang="en-US" sz="2800" dirty="0">
              <a:latin typeface="Arial" panose="020B0604020202020204" pitchFamily="34" charset="0"/>
              <a:cs typeface="Arial" panose="020B0604020202020204" pitchFamily="34" charset="0"/>
            </a:endParaRPr>
          </a:p>
          <a:p>
            <a:pPr marL="225425" indent="-225425">
              <a:lnSpc>
                <a:spcPct val="110000"/>
              </a:lnSpc>
              <a:buClr>
                <a:schemeClr val="accent4">
                  <a:lumMod val="50000"/>
                </a:schemeClr>
              </a:buClr>
              <a:buFont typeface="Wingdings" panose="05000000000000000000" pitchFamily="2" charset="2"/>
              <a:buChar char="§"/>
            </a:pPr>
            <a:r>
              <a:rPr lang="en-US" altLang="en-US" sz="2800" dirty="0">
                <a:latin typeface="Arial" panose="020B0604020202020204" pitchFamily="34" charset="0"/>
                <a:cs typeface="Arial" panose="020B0604020202020204" pitchFamily="34" charset="0"/>
              </a:rPr>
              <a:t>Lab measurement of digestibility, relative to its energetic value</a:t>
            </a:r>
          </a:p>
        </p:txBody>
      </p:sp>
    </p:spTree>
    <p:extLst>
      <p:ext uri="{BB962C8B-B14F-4D97-AF65-F5344CB8AC3E}">
        <p14:creationId xmlns:p14="http://schemas.microsoft.com/office/powerpoint/2010/main" val="429258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D65D15A6-9E5D-494A-B5D1-0FF497BE02A1}"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16</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49155" name="Rectangle 1"/>
          <p:cNvSpPr>
            <a:spLocks noGrp="1" noChangeArrowheads="1"/>
          </p:cNvSpPr>
          <p:nvPr>
            <p:ph type="title"/>
          </p:nvPr>
        </p:nvSpPr>
        <p:spPr>
          <a:xfrm>
            <a:off x="2015133" y="580429"/>
            <a:ext cx="8161734" cy="1071563"/>
          </a:xfrm>
        </p:spPr>
        <p:txBody>
          <a:bodyPr/>
          <a:lstStyle/>
          <a:p>
            <a:pPr eaLnBrk="1" hangingPunct="1"/>
            <a:r>
              <a:rPr lang="en-US" altLang="en-US" sz="4781"/>
              <a:t>Energy Flow Diagram</a:t>
            </a:r>
          </a:p>
        </p:txBody>
      </p:sp>
      <p:sp>
        <p:nvSpPr>
          <p:cNvPr id="49156" name="Rectangle 2"/>
          <p:cNvSpPr>
            <a:spLocks/>
          </p:cNvSpPr>
          <p:nvPr/>
        </p:nvSpPr>
        <p:spPr bwMode="auto">
          <a:xfrm>
            <a:off x="2064950" y="2356414"/>
            <a:ext cx="1888338"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IE</a:t>
            </a:r>
          </a:p>
          <a:p>
            <a:pPr algn="ctr" eaLnBrk="1" hangingPunct="1">
              <a:spcBef>
                <a:spcPct val="0"/>
              </a:spcBef>
              <a:buSzTx/>
              <a:buFontTx/>
              <a:buNone/>
            </a:pPr>
            <a:r>
              <a:rPr lang="en-US" altLang="en-US" sz="2531">
                <a:ea typeface="Baskerville" charset="0"/>
                <a:cs typeface="Baskerville" charset="0"/>
              </a:rPr>
              <a:t>(intake energy)</a:t>
            </a:r>
          </a:p>
        </p:txBody>
      </p:sp>
      <p:sp>
        <p:nvSpPr>
          <p:cNvPr id="49157" name="Rectangle 3"/>
          <p:cNvSpPr>
            <a:spLocks/>
          </p:cNvSpPr>
          <p:nvPr/>
        </p:nvSpPr>
        <p:spPr bwMode="auto">
          <a:xfrm>
            <a:off x="3903165" y="1881420"/>
            <a:ext cx="2444580"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solidFill>
                  <a:srgbClr val="452700"/>
                </a:solidFill>
                <a:ea typeface="Baskerville" charset="0"/>
                <a:cs typeface="Baskerville" charset="0"/>
              </a:rPr>
              <a:t>Net Energy System</a:t>
            </a:r>
          </a:p>
        </p:txBody>
      </p:sp>
    </p:spTree>
    <p:extLst>
      <p:ext uri="{BB962C8B-B14F-4D97-AF65-F5344CB8AC3E}">
        <p14:creationId xmlns:p14="http://schemas.microsoft.com/office/powerpoint/2010/main" val="3485104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12D985BC-DF3D-415D-A58C-03760270BC82}"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17</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50179" name="Rectangle 1"/>
          <p:cNvSpPr>
            <a:spLocks noGrp="1" noChangeArrowheads="1"/>
          </p:cNvSpPr>
          <p:nvPr>
            <p:ph type="title"/>
          </p:nvPr>
        </p:nvSpPr>
        <p:spPr>
          <a:xfrm>
            <a:off x="2015133" y="580429"/>
            <a:ext cx="8161734" cy="1071563"/>
          </a:xfrm>
        </p:spPr>
        <p:txBody>
          <a:bodyPr/>
          <a:lstStyle/>
          <a:p>
            <a:pPr eaLnBrk="1" hangingPunct="1"/>
            <a:r>
              <a:rPr lang="en-US" altLang="en-US" sz="4781"/>
              <a:t>Energy Flow Diagram</a:t>
            </a:r>
          </a:p>
        </p:txBody>
      </p:sp>
      <p:sp>
        <p:nvSpPr>
          <p:cNvPr id="50180" name="Rectangle 2"/>
          <p:cNvSpPr>
            <a:spLocks/>
          </p:cNvSpPr>
          <p:nvPr/>
        </p:nvSpPr>
        <p:spPr bwMode="auto">
          <a:xfrm>
            <a:off x="2064950" y="2356414"/>
            <a:ext cx="1888338"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IE</a:t>
            </a:r>
          </a:p>
          <a:p>
            <a:pPr algn="ctr" eaLnBrk="1" hangingPunct="1">
              <a:spcBef>
                <a:spcPct val="0"/>
              </a:spcBef>
              <a:buSzTx/>
              <a:buFontTx/>
              <a:buNone/>
            </a:pPr>
            <a:r>
              <a:rPr lang="en-US" altLang="en-US" sz="2531">
                <a:ea typeface="Baskerville" charset="0"/>
                <a:cs typeface="Baskerville" charset="0"/>
              </a:rPr>
              <a:t>(intake energy)</a:t>
            </a:r>
          </a:p>
        </p:txBody>
      </p:sp>
      <p:sp>
        <p:nvSpPr>
          <p:cNvPr id="50181" name="Line 3"/>
          <p:cNvSpPr>
            <a:spLocks noChangeShapeType="1"/>
          </p:cNvSpPr>
          <p:nvPr/>
        </p:nvSpPr>
        <p:spPr bwMode="auto">
          <a:xfrm>
            <a:off x="3324448" y="3172272"/>
            <a:ext cx="619497" cy="531316"/>
          </a:xfrm>
          <a:prstGeom prst="line">
            <a:avLst/>
          </a:prstGeom>
          <a:noFill/>
          <a:ln w="76200">
            <a:solidFill>
              <a:schemeClr val="tx1"/>
            </a:solidFill>
            <a:miter lim="800000"/>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sz="1266"/>
          </a:p>
        </p:txBody>
      </p:sp>
      <p:sp>
        <p:nvSpPr>
          <p:cNvPr id="50182" name="Rectangle 4"/>
          <p:cNvSpPr>
            <a:spLocks/>
          </p:cNvSpPr>
          <p:nvPr/>
        </p:nvSpPr>
        <p:spPr bwMode="auto">
          <a:xfrm>
            <a:off x="2871825" y="3762840"/>
            <a:ext cx="2308325"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DE</a:t>
            </a:r>
          </a:p>
          <a:p>
            <a:pPr algn="ctr" eaLnBrk="1" hangingPunct="1">
              <a:spcBef>
                <a:spcPct val="0"/>
              </a:spcBef>
              <a:buSzTx/>
              <a:buFontTx/>
              <a:buNone/>
            </a:pPr>
            <a:r>
              <a:rPr lang="en-US" altLang="en-US" sz="2531">
                <a:ea typeface="Baskerville" charset="0"/>
                <a:cs typeface="Baskerville" charset="0"/>
              </a:rPr>
              <a:t>(digestible energy)</a:t>
            </a:r>
          </a:p>
        </p:txBody>
      </p:sp>
      <p:sp>
        <p:nvSpPr>
          <p:cNvPr id="50183" name="Freeform 5"/>
          <p:cNvSpPr>
            <a:spLocks/>
          </p:cNvSpPr>
          <p:nvPr/>
        </p:nvSpPr>
        <p:spPr bwMode="auto">
          <a:xfrm>
            <a:off x="3595688" y="3268265"/>
            <a:ext cx="821531" cy="125016"/>
          </a:xfrm>
          <a:custGeom>
            <a:avLst/>
            <a:gdLst>
              <a:gd name="T0" fmla="*/ 0 w 21600"/>
              <a:gd name="T1" fmla="*/ 12047242 h 21600"/>
              <a:gd name="T2" fmla="*/ 1709374231 w 21600"/>
              <a:gd name="T3" fmla="*/ 12047242 h 21600"/>
              <a:gd name="T4" fmla="*/ 214748364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10800" y="21600"/>
                </a:lnTo>
                <a:lnTo>
                  <a:pt x="21600" y="0"/>
                </a:lnTo>
              </a:path>
            </a:pathLst>
          </a:custGeom>
          <a:noFill/>
          <a:ln w="25400" cap="flat">
            <a:solidFill>
              <a:srgbClr val="4900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1266"/>
          </a:p>
        </p:txBody>
      </p:sp>
      <p:sp>
        <p:nvSpPr>
          <p:cNvPr id="50184" name="Rectangle 6"/>
          <p:cNvSpPr>
            <a:spLocks/>
          </p:cNvSpPr>
          <p:nvPr/>
        </p:nvSpPr>
        <p:spPr bwMode="auto">
          <a:xfrm>
            <a:off x="4624993" y="2753785"/>
            <a:ext cx="1700787"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FE</a:t>
            </a:r>
          </a:p>
          <a:p>
            <a:pPr algn="ctr" eaLnBrk="1" hangingPunct="1">
              <a:spcBef>
                <a:spcPct val="0"/>
              </a:spcBef>
              <a:buSzTx/>
              <a:buFontTx/>
              <a:buNone/>
            </a:pPr>
            <a:r>
              <a:rPr lang="en-US" altLang="en-US" sz="2531">
                <a:ea typeface="Baskerville" charset="0"/>
                <a:cs typeface="Baskerville" charset="0"/>
              </a:rPr>
              <a:t>(fecal energy)</a:t>
            </a:r>
          </a:p>
        </p:txBody>
      </p:sp>
      <p:sp>
        <p:nvSpPr>
          <p:cNvPr id="50185" name="Rectangle 7"/>
          <p:cNvSpPr>
            <a:spLocks/>
          </p:cNvSpPr>
          <p:nvPr/>
        </p:nvSpPr>
        <p:spPr bwMode="auto">
          <a:xfrm>
            <a:off x="3903165" y="1881420"/>
            <a:ext cx="2444580"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solidFill>
                  <a:srgbClr val="452700"/>
                </a:solidFill>
                <a:ea typeface="Baskerville" charset="0"/>
                <a:cs typeface="Baskerville" charset="0"/>
              </a:rPr>
              <a:t>Net Energy System</a:t>
            </a:r>
          </a:p>
        </p:txBody>
      </p:sp>
    </p:spTree>
    <p:extLst>
      <p:ext uri="{BB962C8B-B14F-4D97-AF65-F5344CB8AC3E}">
        <p14:creationId xmlns:p14="http://schemas.microsoft.com/office/powerpoint/2010/main" val="3332472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ACDEFAA8-93DA-4429-8FC5-5A625725CDB0}"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18</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51203" name="Rectangle 1"/>
          <p:cNvSpPr>
            <a:spLocks noGrp="1" noChangeArrowheads="1"/>
          </p:cNvSpPr>
          <p:nvPr>
            <p:ph type="title"/>
          </p:nvPr>
        </p:nvSpPr>
        <p:spPr>
          <a:xfrm>
            <a:off x="2015133" y="580429"/>
            <a:ext cx="8161734" cy="1071563"/>
          </a:xfrm>
        </p:spPr>
        <p:txBody>
          <a:bodyPr/>
          <a:lstStyle/>
          <a:p>
            <a:pPr eaLnBrk="1" hangingPunct="1"/>
            <a:r>
              <a:rPr lang="en-US" altLang="en-US" sz="4781"/>
              <a:t>Energy Flow Diagram</a:t>
            </a:r>
          </a:p>
        </p:txBody>
      </p:sp>
      <p:sp>
        <p:nvSpPr>
          <p:cNvPr id="51204" name="Rectangle 2"/>
          <p:cNvSpPr>
            <a:spLocks/>
          </p:cNvSpPr>
          <p:nvPr/>
        </p:nvSpPr>
        <p:spPr bwMode="auto">
          <a:xfrm>
            <a:off x="2064950" y="2356414"/>
            <a:ext cx="1888338"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IE</a:t>
            </a:r>
          </a:p>
          <a:p>
            <a:pPr algn="ctr" eaLnBrk="1" hangingPunct="1">
              <a:spcBef>
                <a:spcPct val="0"/>
              </a:spcBef>
              <a:buSzTx/>
              <a:buFontTx/>
              <a:buNone/>
            </a:pPr>
            <a:r>
              <a:rPr lang="en-US" altLang="en-US" sz="2531">
                <a:ea typeface="Baskerville" charset="0"/>
                <a:cs typeface="Baskerville" charset="0"/>
              </a:rPr>
              <a:t>(intake energy)</a:t>
            </a:r>
          </a:p>
        </p:txBody>
      </p:sp>
      <p:sp>
        <p:nvSpPr>
          <p:cNvPr id="51205" name="Line 3"/>
          <p:cNvSpPr>
            <a:spLocks noChangeShapeType="1"/>
          </p:cNvSpPr>
          <p:nvPr/>
        </p:nvSpPr>
        <p:spPr bwMode="auto">
          <a:xfrm>
            <a:off x="3324448" y="3172272"/>
            <a:ext cx="619497" cy="531316"/>
          </a:xfrm>
          <a:prstGeom prst="line">
            <a:avLst/>
          </a:prstGeom>
          <a:noFill/>
          <a:ln w="76200">
            <a:solidFill>
              <a:schemeClr val="tx1"/>
            </a:solidFill>
            <a:miter lim="800000"/>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sz="1266"/>
          </a:p>
        </p:txBody>
      </p:sp>
      <p:sp>
        <p:nvSpPr>
          <p:cNvPr id="51206" name="Rectangle 4"/>
          <p:cNvSpPr>
            <a:spLocks/>
          </p:cNvSpPr>
          <p:nvPr/>
        </p:nvSpPr>
        <p:spPr bwMode="auto">
          <a:xfrm>
            <a:off x="2871825" y="3762840"/>
            <a:ext cx="2308325"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DE</a:t>
            </a:r>
          </a:p>
          <a:p>
            <a:pPr algn="ctr" eaLnBrk="1" hangingPunct="1">
              <a:spcBef>
                <a:spcPct val="0"/>
              </a:spcBef>
              <a:buSzTx/>
              <a:buFontTx/>
              <a:buNone/>
            </a:pPr>
            <a:r>
              <a:rPr lang="en-US" altLang="en-US" sz="2531">
                <a:ea typeface="Baskerville" charset="0"/>
                <a:cs typeface="Baskerville" charset="0"/>
              </a:rPr>
              <a:t>(digestible energy)</a:t>
            </a:r>
          </a:p>
        </p:txBody>
      </p:sp>
      <p:sp>
        <p:nvSpPr>
          <p:cNvPr id="51207" name="Freeform 5"/>
          <p:cNvSpPr>
            <a:spLocks/>
          </p:cNvSpPr>
          <p:nvPr/>
        </p:nvSpPr>
        <p:spPr bwMode="auto">
          <a:xfrm>
            <a:off x="3595688" y="3268265"/>
            <a:ext cx="821531" cy="125016"/>
          </a:xfrm>
          <a:custGeom>
            <a:avLst/>
            <a:gdLst>
              <a:gd name="T0" fmla="*/ 0 w 21600"/>
              <a:gd name="T1" fmla="*/ 12047242 h 21600"/>
              <a:gd name="T2" fmla="*/ 1709374231 w 21600"/>
              <a:gd name="T3" fmla="*/ 12047242 h 21600"/>
              <a:gd name="T4" fmla="*/ 214748364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10800" y="21600"/>
                </a:lnTo>
                <a:lnTo>
                  <a:pt x="21600" y="0"/>
                </a:lnTo>
              </a:path>
            </a:pathLst>
          </a:custGeom>
          <a:noFill/>
          <a:ln w="25400" cap="flat">
            <a:solidFill>
              <a:srgbClr val="4900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1266"/>
          </a:p>
        </p:txBody>
      </p:sp>
      <p:sp>
        <p:nvSpPr>
          <p:cNvPr id="51208" name="Rectangle 6"/>
          <p:cNvSpPr>
            <a:spLocks/>
          </p:cNvSpPr>
          <p:nvPr/>
        </p:nvSpPr>
        <p:spPr bwMode="auto">
          <a:xfrm>
            <a:off x="4683595" y="2753786"/>
            <a:ext cx="1700787"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FE</a:t>
            </a:r>
          </a:p>
          <a:p>
            <a:pPr algn="ctr" eaLnBrk="1" hangingPunct="1">
              <a:spcBef>
                <a:spcPct val="0"/>
              </a:spcBef>
              <a:buSzTx/>
              <a:buFontTx/>
              <a:buNone/>
            </a:pPr>
            <a:r>
              <a:rPr lang="en-US" altLang="en-US" sz="2531">
                <a:ea typeface="Baskerville" charset="0"/>
                <a:cs typeface="Baskerville" charset="0"/>
              </a:rPr>
              <a:t>(fecal energy)</a:t>
            </a:r>
          </a:p>
        </p:txBody>
      </p:sp>
      <p:sp>
        <p:nvSpPr>
          <p:cNvPr id="51209" name="Line 7"/>
          <p:cNvSpPr>
            <a:spLocks noChangeShapeType="1"/>
          </p:cNvSpPr>
          <p:nvPr/>
        </p:nvSpPr>
        <p:spPr bwMode="auto">
          <a:xfrm>
            <a:off x="4667250" y="4563071"/>
            <a:ext cx="620613" cy="531316"/>
          </a:xfrm>
          <a:prstGeom prst="line">
            <a:avLst/>
          </a:prstGeom>
          <a:noFill/>
          <a:ln w="76200">
            <a:solidFill>
              <a:schemeClr val="tx1"/>
            </a:solidFill>
            <a:miter lim="800000"/>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sz="1266"/>
          </a:p>
        </p:txBody>
      </p:sp>
      <p:sp>
        <p:nvSpPr>
          <p:cNvPr id="51210" name="Rectangle 8"/>
          <p:cNvSpPr>
            <a:spLocks/>
          </p:cNvSpPr>
          <p:nvPr/>
        </p:nvSpPr>
        <p:spPr bwMode="auto">
          <a:xfrm>
            <a:off x="4102276" y="5155871"/>
            <a:ext cx="2890215"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ME</a:t>
            </a:r>
          </a:p>
          <a:p>
            <a:pPr algn="ctr" eaLnBrk="1" hangingPunct="1">
              <a:spcBef>
                <a:spcPct val="0"/>
              </a:spcBef>
              <a:buSzTx/>
              <a:buFontTx/>
              <a:buNone/>
            </a:pPr>
            <a:r>
              <a:rPr lang="en-US" altLang="en-US" sz="2531">
                <a:ea typeface="Baskerville" charset="0"/>
                <a:cs typeface="Baskerville" charset="0"/>
              </a:rPr>
              <a:t>(metabolizable energy)</a:t>
            </a:r>
          </a:p>
        </p:txBody>
      </p:sp>
      <p:sp>
        <p:nvSpPr>
          <p:cNvPr id="51211" name="Rectangle 10"/>
          <p:cNvSpPr>
            <a:spLocks/>
          </p:cNvSpPr>
          <p:nvPr/>
        </p:nvSpPr>
        <p:spPr bwMode="auto">
          <a:xfrm>
            <a:off x="1942034" y="4797252"/>
            <a:ext cx="2333973" cy="692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250">
                <a:ea typeface="Baskerville" charset="0"/>
                <a:cs typeface="Baskerville" charset="0"/>
              </a:rPr>
              <a:t>GE (gaseous energy)</a:t>
            </a:r>
          </a:p>
          <a:p>
            <a:pPr algn="ctr" eaLnBrk="1" hangingPunct="1">
              <a:spcBef>
                <a:spcPct val="0"/>
              </a:spcBef>
              <a:buSzTx/>
              <a:buFontTx/>
              <a:buNone/>
            </a:pPr>
            <a:r>
              <a:rPr lang="en-US" altLang="en-US" sz="2250">
                <a:ea typeface="Baskerville" charset="0"/>
                <a:cs typeface="Baskerville" charset="0"/>
              </a:rPr>
              <a:t>UE (urinary energy)</a:t>
            </a:r>
          </a:p>
        </p:txBody>
      </p:sp>
      <p:sp>
        <p:nvSpPr>
          <p:cNvPr id="51212" name="Freeform 11"/>
          <p:cNvSpPr>
            <a:spLocks/>
          </p:cNvSpPr>
          <p:nvPr/>
        </p:nvSpPr>
        <p:spPr bwMode="auto">
          <a:xfrm>
            <a:off x="4220766" y="4750594"/>
            <a:ext cx="687586" cy="456531"/>
          </a:xfrm>
          <a:custGeom>
            <a:avLst/>
            <a:gdLst>
              <a:gd name="T0" fmla="*/ 2096630464 w 20981"/>
              <a:gd name="T1" fmla="*/ 0 h 20270"/>
              <a:gd name="T2" fmla="*/ 2041447559 w 20981"/>
              <a:gd name="T3" fmla="*/ 598265431 h 20270"/>
              <a:gd name="T4" fmla="*/ 0 w 20981"/>
              <a:gd name="T5" fmla="*/ 650293195 h 20270"/>
              <a:gd name="T6" fmla="*/ 0 60000 65536"/>
              <a:gd name="T7" fmla="*/ 0 60000 65536"/>
              <a:gd name="T8" fmla="*/ 0 60000 65536"/>
            </a:gdLst>
            <a:ahLst/>
            <a:cxnLst>
              <a:cxn ang="T6">
                <a:pos x="T0" y="T1"/>
              </a:cxn>
              <a:cxn ang="T7">
                <a:pos x="T2" y="T3"/>
              </a:cxn>
              <a:cxn ang="T8">
                <a:pos x="T4" y="T5"/>
              </a:cxn>
            </a:cxnLst>
            <a:rect l="0" t="0" r="r" b="b"/>
            <a:pathLst>
              <a:path w="20981" h="20270">
                <a:moveTo>
                  <a:pt x="20707" y="0"/>
                </a:moveTo>
                <a:cubicBezTo>
                  <a:pt x="20707" y="0"/>
                  <a:pt x="21600" y="16093"/>
                  <a:pt x="20162" y="18203"/>
                </a:cubicBezTo>
                <a:cubicBezTo>
                  <a:pt x="17848" y="21600"/>
                  <a:pt x="0" y="19786"/>
                  <a:pt x="0" y="19786"/>
                </a:cubicBezTo>
              </a:path>
            </a:pathLst>
          </a:custGeom>
          <a:noFill/>
          <a:ln w="25400" cap="flat">
            <a:solidFill>
              <a:schemeClr val="tx1"/>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1266"/>
          </a:p>
        </p:txBody>
      </p:sp>
      <p:sp>
        <p:nvSpPr>
          <p:cNvPr id="51213" name="Rectangle 12"/>
          <p:cNvSpPr>
            <a:spLocks/>
          </p:cNvSpPr>
          <p:nvPr/>
        </p:nvSpPr>
        <p:spPr bwMode="auto">
          <a:xfrm>
            <a:off x="3903165" y="1881420"/>
            <a:ext cx="2444580"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solidFill>
                  <a:srgbClr val="452700"/>
                </a:solidFill>
                <a:ea typeface="Baskerville" charset="0"/>
                <a:cs typeface="Baskerville" charset="0"/>
              </a:rPr>
              <a:t>Net Energy System</a:t>
            </a:r>
          </a:p>
        </p:txBody>
      </p:sp>
    </p:spTree>
    <p:extLst>
      <p:ext uri="{BB962C8B-B14F-4D97-AF65-F5344CB8AC3E}">
        <p14:creationId xmlns:p14="http://schemas.microsoft.com/office/powerpoint/2010/main" val="3459950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C47BD890-FF2A-4405-925C-4E1CE57D5FFC}"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19</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52227" name="Rectangle 1"/>
          <p:cNvSpPr>
            <a:spLocks noGrp="1" noChangeArrowheads="1"/>
          </p:cNvSpPr>
          <p:nvPr>
            <p:ph type="title"/>
          </p:nvPr>
        </p:nvSpPr>
        <p:spPr>
          <a:xfrm>
            <a:off x="2015133" y="580429"/>
            <a:ext cx="8161734" cy="1071563"/>
          </a:xfrm>
        </p:spPr>
        <p:txBody>
          <a:bodyPr/>
          <a:lstStyle/>
          <a:p>
            <a:pPr eaLnBrk="1" hangingPunct="1"/>
            <a:r>
              <a:rPr lang="en-US" altLang="en-US" sz="4781"/>
              <a:t>Energy Flow Diagram</a:t>
            </a:r>
          </a:p>
        </p:txBody>
      </p:sp>
      <p:sp>
        <p:nvSpPr>
          <p:cNvPr id="52228" name="Rectangle 2"/>
          <p:cNvSpPr>
            <a:spLocks/>
          </p:cNvSpPr>
          <p:nvPr/>
        </p:nvSpPr>
        <p:spPr bwMode="auto">
          <a:xfrm>
            <a:off x="2064950" y="2356414"/>
            <a:ext cx="1888338"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IE</a:t>
            </a:r>
          </a:p>
          <a:p>
            <a:pPr algn="ctr" eaLnBrk="1" hangingPunct="1">
              <a:spcBef>
                <a:spcPct val="0"/>
              </a:spcBef>
              <a:buSzTx/>
              <a:buFontTx/>
              <a:buNone/>
            </a:pPr>
            <a:r>
              <a:rPr lang="en-US" altLang="en-US" sz="2531">
                <a:ea typeface="Baskerville" charset="0"/>
                <a:cs typeface="Baskerville" charset="0"/>
              </a:rPr>
              <a:t>(intake energy)</a:t>
            </a:r>
          </a:p>
        </p:txBody>
      </p:sp>
      <p:sp>
        <p:nvSpPr>
          <p:cNvPr id="52229" name="Line 3"/>
          <p:cNvSpPr>
            <a:spLocks noChangeShapeType="1"/>
          </p:cNvSpPr>
          <p:nvPr/>
        </p:nvSpPr>
        <p:spPr bwMode="auto">
          <a:xfrm>
            <a:off x="3324448" y="3172272"/>
            <a:ext cx="619497" cy="531316"/>
          </a:xfrm>
          <a:prstGeom prst="line">
            <a:avLst/>
          </a:prstGeom>
          <a:noFill/>
          <a:ln w="76200">
            <a:solidFill>
              <a:schemeClr val="tx1"/>
            </a:solidFill>
            <a:miter lim="800000"/>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sz="1266"/>
          </a:p>
        </p:txBody>
      </p:sp>
      <p:sp>
        <p:nvSpPr>
          <p:cNvPr id="52230" name="Rectangle 4"/>
          <p:cNvSpPr>
            <a:spLocks/>
          </p:cNvSpPr>
          <p:nvPr/>
        </p:nvSpPr>
        <p:spPr bwMode="auto">
          <a:xfrm>
            <a:off x="2871825" y="3762840"/>
            <a:ext cx="2308325"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DE</a:t>
            </a:r>
          </a:p>
          <a:p>
            <a:pPr algn="ctr" eaLnBrk="1" hangingPunct="1">
              <a:spcBef>
                <a:spcPct val="0"/>
              </a:spcBef>
              <a:buSzTx/>
              <a:buFontTx/>
              <a:buNone/>
            </a:pPr>
            <a:r>
              <a:rPr lang="en-US" altLang="en-US" sz="2531">
                <a:ea typeface="Baskerville" charset="0"/>
                <a:cs typeface="Baskerville" charset="0"/>
              </a:rPr>
              <a:t>(digestible energy)</a:t>
            </a:r>
          </a:p>
        </p:txBody>
      </p:sp>
      <p:sp>
        <p:nvSpPr>
          <p:cNvPr id="52231" name="Freeform 5"/>
          <p:cNvSpPr>
            <a:spLocks/>
          </p:cNvSpPr>
          <p:nvPr/>
        </p:nvSpPr>
        <p:spPr bwMode="auto">
          <a:xfrm>
            <a:off x="3595688" y="3268265"/>
            <a:ext cx="821531" cy="125016"/>
          </a:xfrm>
          <a:custGeom>
            <a:avLst/>
            <a:gdLst>
              <a:gd name="T0" fmla="*/ 0 w 21600"/>
              <a:gd name="T1" fmla="*/ 12047242 h 21600"/>
              <a:gd name="T2" fmla="*/ 1709374231 w 21600"/>
              <a:gd name="T3" fmla="*/ 12047242 h 21600"/>
              <a:gd name="T4" fmla="*/ 214748364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10800" y="21600"/>
                </a:lnTo>
                <a:lnTo>
                  <a:pt x="21600" y="0"/>
                </a:lnTo>
              </a:path>
            </a:pathLst>
          </a:custGeom>
          <a:noFill/>
          <a:ln w="25400" cap="flat">
            <a:solidFill>
              <a:srgbClr val="4900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1266"/>
          </a:p>
        </p:txBody>
      </p:sp>
      <p:sp>
        <p:nvSpPr>
          <p:cNvPr id="52232" name="Rectangle 6"/>
          <p:cNvSpPr>
            <a:spLocks/>
          </p:cNvSpPr>
          <p:nvPr/>
        </p:nvSpPr>
        <p:spPr bwMode="auto">
          <a:xfrm>
            <a:off x="4580345" y="2753785"/>
            <a:ext cx="1700787"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FE</a:t>
            </a:r>
          </a:p>
          <a:p>
            <a:pPr algn="ctr" eaLnBrk="1" hangingPunct="1">
              <a:spcBef>
                <a:spcPct val="0"/>
              </a:spcBef>
              <a:buSzTx/>
              <a:buFontTx/>
              <a:buNone/>
            </a:pPr>
            <a:r>
              <a:rPr lang="en-US" altLang="en-US" sz="2531">
                <a:ea typeface="Baskerville" charset="0"/>
                <a:cs typeface="Baskerville" charset="0"/>
              </a:rPr>
              <a:t>(fecal energy)</a:t>
            </a:r>
          </a:p>
        </p:txBody>
      </p:sp>
      <p:sp>
        <p:nvSpPr>
          <p:cNvPr id="52233" name="Line 7"/>
          <p:cNvSpPr>
            <a:spLocks noChangeShapeType="1"/>
          </p:cNvSpPr>
          <p:nvPr/>
        </p:nvSpPr>
        <p:spPr bwMode="auto">
          <a:xfrm>
            <a:off x="4667250" y="4563071"/>
            <a:ext cx="620613" cy="531316"/>
          </a:xfrm>
          <a:prstGeom prst="line">
            <a:avLst/>
          </a:prstGeom>
          <a:noFill/>
          <a:ln w="76200">
            <a:solidFill>
              <a:schemeClr val="tx1"/>
            </a:solidFill>
            <a:miter lim="800000"/>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sz="1266"/>
          </a:p>
        </p:txBody>
      </p:sp>
      <p:sp>
        <p:nvSpPr>
          <p:cNvPr id="52234" name="Rectangle 8"/>
          <p:cNvSpPr>
            <a:spLocks/>
          </p:cNvSpPr>
          <p:nvPr/>
        </p:nvSpPr>
        <p:spPr bwMode="auto">
          <a:xfrm>
            <a:off x="4102276" y="5155871"/>
            <a:ext cx="2890215"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ME</a:t>
            </a:r>
          </a:p>
          <a:p>
            <a:pPr algn="ctr" eaLnBrk="1" hangingPunct="1">
              <a:spcBef>
                <a:spcPct val="0"/>
              </a:spcBef>
              <a:buSzTx/>
              <a:buFontTx/>
              <a:buNone/>
            </a:pPr>
            <a:r>
              <a:rPr lang="en-US" altLang="en-US" sz="2531">
                <a:ea typeface="Baskerville" charset="0"/>
                <a:cs typeface="Baskerville" charset="0"/>
              </a:rPr>
              <a:t>(metabolizable energy)</a:t>
            </a:r>
          </a:p>
        </p:txBody>
      </p:sp>
      <p:sp>
        <p:nvSpPr>
          <p:cNvPr id="52235" name="Rectangle 9"/>
          <p:cNvSpPr>
            <a:spLocks/>
          </p:cNvSpPr>
          <p:nvPr/>
        </p:nvSpPr>
        <p:spPr bwMode="auto">
          <a:xfrm>
            <a:off x="1942034" y="4797252"/>
            <a:ext cx="2333973" cy="692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250">
                <a:ea typeface="Baskerville" charset="0"/>
                <a:cs typeface="Baskerville" charset="0"/>
              </a:rPr>
              <a:t>GE (gaseous energy)</a:t>
            </a:r>
          </a:p>
          <a:p>
            <a:pPr algn="ctr" eaLnBrk="1" hangingPunct="1">
              <a:spcBef>
                <a:spcPct val="0"/>
              </a:spcBef>
              <a:buSzTx/>
              <a:buFontTx/>
              <a:buNone/>
            </a:pPr>
            <a:r>
              <a:rPr lang="en-US" altLang="en-US" sz="2250">
                <a:ea typeface="Baskerville" charset="0"/>
                <a:cs typeface="Baskerville" charset="0"/>
              </a:rPr>
              <a:t>UE (urinary energy)</a:t>
            </a:r>
          </a:p>
        </p:txBody>
      </p:sp>
      <p:sp>
        <p:nvSpPr>
          <p:cNvPr id="52236" name="Freeform 10"/>
          <p:cNvSpPr>
            <a:spLocks/>
          </p:cNvSpPr>
          <p:nvPr/>
        </p:nvSpPr>
        <p:spPr bwMode="auto">
          <a:xfrm>
            <a:off x="4220766" y="4750594"/>
            <a:ext cx="687586" cy="456531"/>
          </a:xfrm>
          <a:custGeom>
            <a:avLst/>
            <a:gdLst>
              <a:gd name="T0" fmla="*/ 2096630464 w 20981"/>
              <a:gd name="T1" fmla="*/ 0 h 20270"/>
              <a:gd name="T2" fmla="*/ 2041447559 w 20981"/>
              <a:gd name="T3" fmla="*/ 598265431 h 20270"/>
              <a:gd name="T4" fmla="*/ 0 w 20981"/>
              <a:gd name="T5" fmla="*/ 650293195 h 20270"/>
              <a:gd name="T6" fmla="*/ 0 60000 65536"/>
              <a:gd name="T7" fmla="*/ 0 60000 65536"/>
              <a:gd name="T8" fmla="*/ 0 60000 65536"/>
            </a:gdLst>
            <a:ahLst/>
            <a:cxnLst>
              <a:cxn ang="T6">
                <a:pos x="T0" y="T1"/>
              </a:cxn>
              <a:cxn ang="T7">
                <a:pos x="T2" y="T3"/>
              </a:cxn>
              <a:cxn ang="T8">
                <a:pos x="T4" y="T5"/>
              </a:cxn>
            </a:cxnLst>
            <a:rect l="0" t="0" r="r" b="b"/>
            <a:pathLst>
              <a:path w="20981" h="20270">
                <a:moveTo>
                  <a:pt x="20707" y="0"/>
                </a:moveTo>
                <a:cubicBezTo>
                  <a:pt x="20707" y="0"/>
                  <a:pt x="21600" y="16093"/>
                  <a:pt x="20162" y="18203"/>
                </a:cubicBezTo>
                <a:cubicBezTo>
                  <a:pt x="17848" y="21600"/>
                  <a:pt x="0" y="19786"/>
                  <a:pt x="0" y="19786"/>
                </a:cubicBezTo>
              </a:path>
            </a:pathLst>
          </a:custGeom>
          <a:noFill/>
          <a:ln w="25400" cap="flat">
            <a:solidFill>
              <a:schemeClr val="tx1"/>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1266"/>
          </a:p>
        </p:txBody>
      </p:sp>
      <p:sp>
        <p:nvSpPr>
          <p:cNvPr id="52237" name="Line 11"/>
          <p:cNvSpPr>
            <a:spLocks noChangeShapeType="1"/>
          </p:cNvSpPr>
          <p:nvPr/>
        </p:nvSpPr>
        <p:spPr bwMode="auto">
          <a:xfrm rot="10800000">
            <a:off x="5872758" y="5344419"/>
            <a:ext cx="1624087" cy="2232"/>
          </a:xfrm>
          <a:prstGeom prst="line">
            <a:avLst/>
          </a:prstGeom>
          <a:noFill/>
          <a:ln w="76200">
            <a:solidFill>
              <a:schemeClr val="tx1"/>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sz="1266"/>
          </a:p>
        </p:txBody>
      </p:sp>
      <p:sp>
        <p:nvSpPr>
          <p:cNvPr id="52238" name="Rectangle 12"/>
          <p:cNvSpPr>
            <a:spLocks/>
          </p:cNvSpPr>
          <p:nvPr/>
        </p:nvSpPr>
        <p:spPr bwMode="auto">
          <a:xfrm>
            <a:off x="7653775" y="5155871"/>
            <a:ext cx="1510030"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NE</a:t>
            </a:r>
          </a:p>
          <a:p>
            <a:pPr algn="ctr" eaLnBrk="1" hangingPunct="1">
              <a:spcBef>
                <a:spcPct val="0"/>
              </a:spcBef>
              <a:buSzTx/>
              <a:buFontTx/>
              <a:buNone/>
            </a:pPr>
            <a:r>
              <a:rPr lang="en-US" altLang="en-US" sz="2531">
                <a:ea typeface="Baskerville" charset="0"/>
                <a:cs typeface="Baskerville" charset="0"/>
              </a:rPr>
              <a:t>(net energy)</a:t>
            </a:r>
          </a:p>
        </p:txBody>
      </p:sp>
      <p:sp>
        <p:nvSpPr>
          <p:cNvPr id="52239" name="Rectangle 13"/>
          <p:cNvSpPr>
            <a:spLocks/>
          </p:cNvSpPr>
          <p:nvPr/>
        </p:nvSpPr>
        <p:spPr bwMode="auto">
          <a:xfrm>
            <a:off x="3903165" y="1881420"/>
            <a:ext cx="2444580" cy="389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solidFill>
                  <a:srgbClr val="452700"/>
                </a:solidFill>
                <a:ea typeface="Baskerville" charset="0"/>
                <a:cs typeface="Baskerville" charset="0"/>
              </a:rPr>
              <a:t>Net Energy System</a:t>
            </a:r>
          </a:p>
        </p:txBody>
      </p:sp>
      <p:sp>
        <p:nvSpPr>
          <p:cNvPr id="52240" name="Rectangle 14"/>
          <p:cNvSpPr>
            <a:spLocks/>
          </p:cNvSpPr>
          <p:nvPr/>
        </p:nvSpPr>
        <p:spPr bwMode="auto">
          <a:xfrm>
            <a:off x="6418720" y="4057519"/>
            <a:ext cx="1649491" cy="778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lvl1pPr>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1pPr>
            <a:lvl2pPr marL="742950" indent="-28575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2pPr>
            <a:lvl3pPr marL="11430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3pPr>
            <a:lvl4pPr marL="16002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4pPr>
            <a:lvl5pPr marL="2057400" indent="-228600">
              <a:spcBef>
                <a:spcPts val="2800"/>
              </a:spcBef>
              <a:buSzPct val="93000"/>
              <a:buChar char="•"/>
              <a:defRPr sz="3600">
                <a:solidFill>
                  <a:schemeClr val="tx1"/>
                </a:solidFill>
                <a:latin typeface="Baskerville" charset="0"/>
                <a:ea typeface="ヒラギノ明朝 ProN W3" charset="0"/>
                <a:cs typeface="ヒラギノ明朝 ProN W3" charset="0"/>
                <a:sym typeface="Baskerville" charset="0"/>
              </a:defRPr>
            </a:lvl5pPr>
            <a:lvl6pPr marL="25146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6pPr>
            <a:lvl7pPr marL="29718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7pPr>
            <a:lvl8pPr marL="34290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8pPr>
            <a:lvl9pPr marL="3886200" indent="-228600" eaLnBrk="0" fontAlgn="base" hangingPunct="0">
              <a:spcBef>
                <a:spcPts val="2800"/>
              </a:spcBef>
              <a:spcAft>
                <a:spcPct val="0"/>
              </a:spcAft>
              <a:buSzPct val="93000"/>
              <a:buChar char="•"/>
              <a:defRPr sz="3600">
                <a:solidFill>
                  <a:schemeClr val="tx1"/>
                </a:solidFill>
                <a:latin typeface="Baskerville" charset="0"/>
                <a:ea typeface="ヒラギノ明朝 ProN W3" charset="0"/>
                <a:cs typeface="ヒラギノ明朝 ProN W3" charset="0"/>
                <a:sym typeface="Baskerville" charset="0"/>
              </a:defRPr>
            </a:lvl9pPr>
          </a:lstStyle>
          <a:p>
            <a:pPr algn="ctr" eaLnBrk="1" hangingPunct="1">
              <a:spcBef>
                <a:spcPct val="0"/>
              </a:spcBef>
              <a:buSzTx/>
              <a:buFontTx/>
              <a:buNone/>
            </a:pPr>
            <a:r>
              <a:rPr lang="en-US" altLang="en-US" sz="2531">
                <a:ea typeface="Baskerville" charset="0"/>
                <a:cs typeface="Baskerville" charset="0"/>
              </a:rPr>
              <a:t>HE</a:t>
            </a:r>
          </a:p>
          <a:p>
            <a:pPr algn="ctr" eaLnBrk="1" hangingPunct="1">
              <a:spcBef>
                <a:spcPct val="0"/>
              </a:spcBef>
              <a:buSzTx/>
              <a:buFontTx/>
              <a:buNone/>
            </a:pPr>
            <a:r>
              <a:rPr lang="en-US" altLang="en-US" sz="2531">
                <a:ea typeface="Baskerville" charset="0"/>
                <a:cs typeface="Baskerville" charset="0"/>
              </a:rPr>
              <a:t>(heat energy)</a:t>
            </a:r>
          </a:p>
        </p:txBody>
      </p:sp>
      <p:sp>
        <p:nvSpPr>
          <p:cNvPr id="52241" name="Freeform 15"/>
          <p:cNvSpPr>
            <a:spLocks/>
          </p:cNvSpPr>
          <p:nvPr/>
        </p:nvSpPr>
        <p:spPr bwMode="auto">
          <a:xfrm>
            <a:off x="6399610" y="4822031"/>
            <a:ext cx="678656" cy="517922"/>
          </a:xfrm>
          <a:custGeom>
            <a:avLst/>
            <a:gdLst>
              <a:gd name="T0" fmla="*/ 0 w 21600"/>
              <a:gd name="T1" fmla="*/ 856618876 h 21600"/>
              <a:gd name="T2" fmla="*/ 912959265 w 21600"/>
              <a:gd name="T3" fmla="*/ 679386232 h 21600"/>
              <a:gd name="T4" fmla="*/ 1927278338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10232" y="17131"/>
                </a:lnTo>
                <a:lnTo>
                  <a:pt x="21600" y="0"/>
                </a:lnTo>
              </a:path>
            </a:pathLst>
          </a:custGeom>
          <a:noFill/>
          <a:ln w="25400" cap="flat">
            <a:solidFill>
              <a:schemeClr val="tx1"/>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sz="1266"/>
          </a:p>
        </p:txBody>
      </p:sp>
    </p:spTree>
    <p:extLst>
      <p:ext uri="{BB962C8B-B14F-4D97-AF65-F5344CB8AC3E}">
        <p14:creationId xmlns:p14="http://schemas.microsoft.com/office/powerpoint/2010/main" val="814253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3"/>
          <p:cNvSpPr>
            <a:spLocks noGrp="1"/>
          </p:cNvSpPr>
          <p:nvPr>
            <p:ph type="sldNum" sz="quarter" idx="4294967295"/>
          </p:nvPr>
        </p:nvSpPr>
        <p:spPr>
          <a:xfrm>
            <a:off x="1097280" y="6459785"/>
            <a:ext cx="2472271" cy="365125"/>
          </a:xfrm>
        </p:spPr>
        <p:txBody>
          <a:bodyPr/>
          <a:lstStyle>
            <a:lvl1pPr>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1pPr>
            <a:lvl2pPr marL="522368" indent="-200911">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2pPr>
            <a:lvl3pPr marL="803643"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3pPr>
            <a:lvl4pPr marL="1125101"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4pPr>
            <a:lvl5pPr marL="1446558" indent="-160729">
              <a:spcBef>
                <a:spcPts val="1969"/>
              </a:spcBef>
              <a:buSzPct val="93000"/>
              <a:buChar char="•"/>
              <a:defRPr sz="2531">
                <a:solidFill>
                  <a:schemeClr val="tx1"/>
                </a:solidFill>
                <a:latin typeface="Baskerville" charset="0"/>
                <a:ea typeface="ヒラギノ明朝 ProN W3" charset="0"/>
                <a:cs typeface="ヒラギノ明朝 ProN W3" charset="0"/>
                <a:sym typeface="Baskerville" charset="0"/>
              </a:defRPr>
            </a:lvl5pPr>
            <a:lvl6pPr marL="1768015"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6pPr>
            <a:lvl7pPr marL="2089473"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7pPr>
            <a:lvl8pPr marL="2410930"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8pPr>
            <a:lvl9pPr marL="2732387" indent="-160729" eaLnBrk="0" fontAlgn="base" hangingPunct="0">
              <a:spcBef>
                <a:spcPts val="1969"/>
              </a:spcBef>
              <a:spcAft>
                <a:spcPct val="0"/>
              </a:spcAft>
              <a:buSzPct val="93000"/>
              <a:buChar char="•"/>
              <a:defRPr sz="2531">
                <a:solidFill>
                  <a:schemeClr val="tx1"/>
                </a:solidFill>
                <a:latin typeface="Baskerville" charset="0"/>
                <a:ea typeface="ヒラギノ明朝 ProN W3" charset="0"/>
                <a:cs typeface="ヒラギノ明朝 ProN W3" charset="0"/>
                <a:sym typeface="Baskerville" charset="0"/>
              </a:defRPr>
            </a:lvl9pPr>
          </a:lstStyle>
          <a:p>
            <a:pPr>
              <a:spcBef>
                <a:spcPct val="0"/>
              </a:spcBef>
              <a:buSzTx/>
              <a:buFontTx/>
              <a:buNone/>
            </a:pPr>
            <a:fld id="{DCC62DA8-5E7C-4D07-84E6-341D5BB23393}" type="slidenum">
              <a:rPr lang="en-US" altLang="en-US" sz="984">
                <a:solidFill>
                  <a:srgbClr val="4F381B"/>
                </a:solidFill>
                <a:latin typeface="Baskerville SemiBold" charset="0"/>
                <a:ea typeface="Baskerville SemiBold" charset="0"/>
                <a:cs typeface="Baskerville SemiBold" charset="0"/>
                <a:sym typeface="Baskerville SemiBold" charset="0"/>
              </a:rPr>
              <a:pPr>
                <a:spcBef>
                  <a:spcPct val="0"/>
                </a:spcBef>
                <a:buSzTx/>
                <a:buFontTx/>
                <a:buNone/>
              </a:pPr>
              <a:t>20</a:t>
            </a:fld>
            <a:endParaRPr lang="en-US" altLang="en-US" sz="984">
              <a:solidFill>
                <a:srgbClr val="4F381B"/>
              </a:solidFill>
              <a:latin typeface="Baskerville SemiBold" charset="0"/>
              <a:ea typeface="Baskerville SemiBold" charset="0"/>
              <a:cs typeface="Baskerville SemiBold" charset="0"/>
              <a:sym typeface="Baskerville SemiBold" charset="0"/>
            </a:endParaRPr>
          </a:p>
        </p:txBody>
      </p:sp>
      <p:sp>
        <p:nvSpPr>
          <p:cNvPr id="54275" name="Rectangle 1"/>
          <p:cNvSpPr>
            <a:spLocks noGrp="1" noChangeArrowheads="1"/>
          </p:cNvSpPr>
          <p:nvPr>
            <p:ph type="title"/>
          </p:nvPr>
        </p:nvSpPr>
        <p:spPr/>
        <p:txBody>
          <a:bodyPr/>
          <a:lstStyle/>
          <a:p>
            <a:pPr eaLnBrk="1" hangingPunct="1"/>
            <a:r>
              <a:rPr lang="en-US" altLang="en-US"/>
              <a:t>Summary</a:t>
            </a:r>
          </a:p>
        </p:txBody>
      </p:sp>
      <p:sp>
        <p:nvSpPr>
          <p:cNvPr id="54276" name="Rectangle 2"/>
          <p:cNvSpPr>
            <a:spLocks noGrp="1" noChangeArrowheads="1"/>
          </p:cNvSpPr>
          <p:nvPr>
            <p:ph type="body" idx="1"/>
          </p:nvPr>
        </p:nvSpPr>
        <p:spPr>
          <a:xfrm>
            <a:off x="1524000" y="1923540"/>
            <a:ext cx="8604647" cy="4485902"/>
          </a:xfrm>
        </p:spPr>
        <p:txBody>
          <a:bodyPr>
            <a:normAutofit/>
          </a:bodyPr>
          <a:lstStyle/>
          <a:p>
            <a:pPr>
              <a:buClr>
                <a:schemeClr val="accent4">
                  <a:lumMod val="50000"/>
                </a:schemeClr>
              </a:buClr>
              <a:buFont typeface="Wingdings" panose="05000000000000000000" pitchFamily="2" charset="2"/>
              <a:buChar char="§"/>
            </a:pPr>
            <a:r>
              <a:rPr lang="en-US" altLang="en-US" sz="2250" dirty="0"/>
              <a:t> </a:t>
            </a:r>
            <a:r>
              <a:rPr lang="en-US" altLang="en-US" sz="2800" dirty="0"/>
              <a:t>There are </a:t>
            </a:r>
            <a:r>
              <a:rPr lang="en-US" altLang="en-US" sz="2800" b="1" dirty="0"/>
              <a:t>six nutrients </a:t>
            </a:r>
            <a:r>
              <a:rPr lang="en-US" altLang="en-US" sz="2800" dirty="0"/>
              <a:t>that are essential for normal maintenance, growth and production.  </a:t>
            </a:r>
          </a:p>
          <a:p>
            <a:pPr marL="201168" lvl="1" indent="0">
              <a:buNone/>
            </a:pPr>
            <a:r>
              <a:rPr lang="en-US" altLang="en-US" sz="2600" dirty="0">
                <a:solidFill>
                  <a:schemeClr val="accent4">
                    <a:lumMod val="75000"/>
                  </a:schemeClr>
                </a:solidFill>
                <a:latin typeface="Calibri" panose="020F0502020204030204" pitchFamily="34" charset="0"/>
                <a:cs typeface="Calibri" panose="020F0502020204030204" pitchFamily="34" charset="0"/>
              </a:rPr>
              <a:t>●</a:t>
            </a:r>
            <a:r>
              <a:rPr lang="en-US" altLang="en-US" sz="2600" dirty="0"/>
              <a:t> Water		 </a:t>
            </a:r>
            <a:r>
              <a:rPr lang="en-US" altLang="en-US" sz="2600" dirty="0">
                <a:solidFill>
                  <a:schemeClr val="accent4">
                    <a:lumMod val="75000"/>
                  </a:schemeClr>
                </a:solidFill>
                <a:latin typeface="Calibri" panose="020F0502020204030204" pitchFamily="34" charset="0"/>
                <a:cs typeface="Calibri" panose="020F0502020204030204" pitchFamily="34" charset="0"/>
              </a:rPr>
              <a:t>●</a:t>
            </a:r>
            <a:r>
              <a:rPr lang="en-US" altLang="en-US" sz="2600" dirty="0"/>
              <a:t> Vitamins		</a:t>
            </a:r>
            <a:r>
              <a:rPr lang="en-US" altLang="en-US" sz="2600" dirty="0">
                <a:solidFill>
                  <a:schemeClr val="accent4">
                    <a:lumMod val="75000"/>
                  </a:schemeClr>
                </a:solidFill>
                <a:latin typeface="Calibri" panose="020F0502020204030204" pitchFamily="34" charset="0"/>
                <a:cs typeface="Calibri" panose="020F0502020204030204" pitchFamily="34" charset="0"/>
              </a:rPr>
              <a:t>●</a:t>
            </a:r>
            <a:r>
              <a:rPr lang="en-US" altLang="en-US" sz="2600" dirty="0"/>
              <a:t> Minerals</a:t>
            </a:r>
          </a:p>
          <a:p>
            <a:pPr marL="201168" lvl="1" indent="0">
              <a:buNone/>
            </a:pPr>
            <a:r>
              <a:rPr lang="en-US" altLang="en-US" sz="2600" dirty="0">
                <a:solidFill>
                  <a:schemeClr val="accent4">
                    <a:lumMod val="75000"/>
                  </a:schemeClr>
                </a:solidFill>
                <a:latin typeface="Calibri" panose="020F0502020204030204" pitchFamily="34" charset="0"/>
                <a:cs typeface="Calibri" panose="020F0502020204030204" pitchFamily="34" charset="0"/>
              </a:rPr>
              <a:t>●</a:t>
            </a:r>
            <a:r>
              <a:rPr lang="en-US" altLang="en-US" sz="2600" dirty="0"/>
              <a:t> Carbohydrates	 </a:t>
            </a:r>
            <a:r>
              <a:rPr lang="en-US" altLang="en-US" sz="2600" dirty="0">
                <a:solidFill>
                  <a:schemeClr val="accent4">
                    <a:lumMod val="75000"/>
                  </a:schemeClr>
                </a:solidFill>
                <a:latin typeface="Calibri" panose="020F0502020204030204" pitchFamily="34" charset="0"/>
                <a:cs typeface="Calibri" panose="020F0502020204030204" pitchFamily="34" charset="0"/>
              </a:rPr>
              <a:t>●</a:t>
            </a:r>
            <a:r>
              <a:rPr lang="en-US" altLang="en-US" sz="2600" dirty="0"/>
              <a:t> Fats 		</a:t>
            </a:r>
            <a:r>
              <a:rPr lang="en-US" altLang="en-US" sz="2600" dirty="0">
                <a:solidFill>
                  <a:schemeClr val="accent4">
                    <a:lumMod val="75000"/>
                  </a:schemeClr>
                </a:solidFill>
                <a:latin typeface="Calibri" panose="020F0502020204030204" pitchFamily="34" charset="0"/>
                <a:cs typeface="Calibri" panose="020F0502020204030204" pitchFamily="34" charset="0"/>
              </a:rPr>
              <a:t> ●</a:t>
            </a:r>
            <a:r>
              <a:rPr lang="en-US" altLang="en-US" sz="2600" dirty="0"/>
              <a:t> Proteins</a:t>
            </a:r>
          </a:p>
          <a:p>
            <a:pPr marL="225425" indent="-225425" eaLnBrk="1" hangingPunct="1">
              <a:buClr>
                <a:schemeClr val="accent4">
                  <a:lumMod val="50000"/>
                </a:schemeClr>
              </a:buClr>
              <a:buFont typeface="Wingdings" panose="05000000000000000000" pitchFamily="2" charset="2"/>
              <a:buChar char="§"/>
            </a:pPr>
            <a:r>
              <a:rPr lang="en-US" altLang="en-US" sz="2800" dirty="0"/>
              <a:t> Nutritional composition of forage depends on the stage of plant maturity—seasonal variation</a:t>
            </a:r>
          </a:p>
          <a:p>
            <a:pPr marL="225425" indent="-225425" eaLnBrk="1" hangingPunct="1">
              <a:buClr>
                <a:schemeClr val="accent4">
                  <a:lumMod val="50000"/>
                </a:schemeClr>
              </a:buClr>
              <a:buFont typeface="Wingdings" panose="05000000000000000000" pitchFamily="2" charset="2"/>
              <a:buChar char="§"/>
            </a:pPr>
            <a:r>
              <a:rPr lang="en-US" altLang="en-US" sz="2800" dirty="0"/>
              <a:t> %TDN is how much of a feed the animal is expected to digest and utilize</a:t>
            </a:r>
          </a:p>
          <a:p>
            <a:pPr marL="225425" indent="-225425" eaLnBrk="1" hangingPunct="1">
              <a:buClr>
                <a:schemeClr val="accent4">
                  <a:lumMod val="50000"/>
                </a:schemeClr>
              </a:buClr>
              <a:buFont typeface="Wingdings" panose="05000000000000000000" pitchFamily="2" charset="2"/>
              <a:buChar char="§"/>
            </a:pPr>
            <a:r>
              <a:rPr lang="en-US" altLang="en-US" sz="2800" dirty="0"/>
              <a:t> Net Energy (NE) utilizable energy from plant material</a:t>
            </a:r>
          </a:p>
        </p:txBody>
      </p:sp>
    </p:spTree>
    <p:extLst>
      <p:ext uri="{BB962C8B-B14F-4D97-AF65-F5344CB8AC3E}">
        <p14:creationId xmlns:p14="http://schemas.microsoft.com/office/powerpoint/2010/main" val="2897564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30CE5B2-B2F1-45E1-A710-4BDE60A1EA9D}"/>
              </a:ext>
            </a:extLst>
          </p:cNvPr>
          <p:cNvSpPr>
            <a:spLocks noGrp="1"/>
          </p:cNvSpPr>
          <p:nvPr>
            <p:ph type="ctrTitle"/>
          </p:nvPr>
        </p:nvSpPr>
        <p:spPr>
          <a:xfrm>
            <a:off x="1097280" y="758952"/>
            <a:ext cx="11052366" cy="3508248"/>
          </a:xfrm>
        </p:spPr>
        <p:txBody>
          <a:bodyPr>
            <a:normAutofit/>
          </a:bodyPr>
          <a:lstStyle/>
          <a:p>
            <a:r>
              <a:rPr lang="en-US" sz="6600" dirty="0"/>
              <a:t>Range Animal Nutrition</a:t>
            </a:r>
          </a:p>
        </p:txBody>
      </p:sp>
      <p:sp>
        <p:nvSpPr>
          <p:cNvPr id="3" name="Subtitle 2"/>
          <p:cNvSpPr>
            <a:spLocks noGrp="1"/>
          </p:cNvSpPr>
          <p:nvPr>
            <p:ph type="subTitle" idx="1"/>
          </p:nvPr>
        </p:nvSpPr>
        <p:spPr>
          <a:xfrm>
            <a:off x="3818336" y="4412680"/>
            <a:ext cx="8331310" cy="1219200"/>
          </a:xfrm>
        </p:spPr>
        <p:txBody>
          <a:bodyPr/>
          <a:lstStyle/>
          <a:p>
            <a:pPr algn="r"/>
            <a:r>
              <a:rPr lang="en-US" dirty="0"/>
              <a:t>REM 456 - </a:t>
            </a:r>
            <a:r>
              <a:rPr lang="en-US" cap="none" dirty="0"/>
              <a:t>Integrated Rangeland Management</a:t>
            </a:r>
            <a:endParaRPr lang="en-US" dirty="0"/>
          </a:p>
        </p:txBody>
      </p:sp>
      <p:pic>
        <p:nvPicPr>
          <p:cNvPr id="31" name="Picture 30">
            <a:extLst>
              <a:ext uri="{FF2B5EF4-FFF2-40B4-BE49-F238E27FC236}">
                <a16:creationId xmlns:a16="http://schemas.microsoft.com/office/drawing/2014/main" id="{B64FABCC-F746-4CE7-9540-E57792FD5F3A}"/>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06046" y="4946080"/>
            <a:ext cx="5943600" cy="1371600"/>
          </a:xfrm>
          <a:prstGeom prst="rect">
            <a:avLst/>
          </a:prstGeom>
        </p:spPr>
      </p:pic>
      <p:grpSp>
        <p:nvGrpSpPr>
          <p:cNvPr id="7" name="Group 6">
            <a:extLst>
              <a:ext uri="{FF2B5EF4-FFF2-40B4-BE49-F238E27FC236}">
                <a16:creationId xmlns:a16="http://schemas.microsoft.com/office/drawing/2014/main" id="{DB734239-E289-40C1-89F2-2ECA3A34F215}"/>
              </a:ext>
            </a:extLst>
          </p:cNvPr>
          <p:cNvGrpSpPr/>
          <p:nvPr/>
        </p:nvGrpSpPr>
        <p:grpSpPr>
          <a:xfrm>
            <a:off x="1062842" y="746087"/>
            <a:ext cx="3202379" cy="2423007"/>
            <a:chOff x="1095301" y="770492"/>
            <a:chExt cx="3202379" cy="2423007"/>
          </a:xfrm>
        </p:grpSpPr>
        <p:pic>
          <p:nvPicPr>
            <p:cNvPr id="4" name="Picture 3">
              <a:extLst>
                <a:ext uri="{FF2B5EF4-FFF2-40B4-BE49-F238E27FC236}">
                  <a16:creationId xmlns:a16="http://schemas.microsoft.com/office/drawing/2014/main" id="{1B2DB2F2-8B2A-445D-BCBC-CD4BE48C3C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301" y="770492"/>
              <a:ext cx="3200400" cy="2400300"/>
            </a:xfrm>
            <a:prstGeom prst="rect">
              <a:avLst/>
            </a:prstGeom>
            <a:ln>
              <a:solidFill>
                <a:schemeClr val="accent4">
                  <a:lumMod val="75000"/>
                </a:schemeClr>
              </a:solidFill>
            </a:ln>
          </p:spPr>
        </p:pic>
        <p:sp>
          <p:nvSpPr>
            <p:cNvPr id="5" name="TextBox 4">
              <a:extLst>
                <a:ext uri="{FF2B5EF4-FFF2-40B4-BE49-F238E27FC236}">
                  <a16:creationId xmlns:a16="http://schemas.microsoft.com/office/drawing/2014/main" id="{90F479FA-D569-46FE-91EC-AF764FAED560}"/>
                </a:ext>
              </a:extLst>
            </p:cNvPr>
            <p:cNvSpPr txBox="1"/>
            <p:nvPr/>
          </p:nvSpPr>
          <p:spPr>
            <a:xfrm>
              <a:off x="3078481" y="2947278"/>
              <a:ext cx="1219199" cy="246221"/>
            </a:xfrm>
            <a:prstGeom prst="rect">
              <a:avLst/>
            </a:prstGeom>
            <a:noFill/>
            <a:ln>
              <a:noFill/>
            </a:ln>
          </p:spPr>
          <p:txBody>
            <a:bodyPr wrap="square" rtlCol="0">
              <a:spAutoFit/>
            </a:bodyPr>
            <a:lstStyle/>
            <a:p>
              <a:pPr algn="r"/>
              <a:r>
                <a:rPr lang="en-US" sz="1000" dirty="0">
                  <a:solidFill>
                    <a:schemeClr val="bg1">
                      <a:lumMod val="95000"/>
                    </a:schemeClr>
                  </a:solidFill>
                </a:rPr>
                <a:t>K. Launchbaugh</a:t>
              </a:r>
            </a:p>
          </p:txBody>
        </p:sp>
      </p:grpSp>
      <p:grpSp>
        <p:nvGrpSpPr>
          <p:cNvPr id="9" name="Group 8">
            <a:extLst>
              <a:ext uri="{FF2B5EF4-FFF2-40B4-BE49-F238E27FC236}">
                <a16:creationId xmlns:a16="http://schemas.microsoft.com/office/drawing/2014/main" id="{5CC3AEBD-6A65-461F-9269-A7D0709EF9D4}"/>
              </a:ext>
            </a:extLst>
          </p:cNvPr>
          <p:cNvGrpSpPr/>
          <p:nvPr/>
        </p:nvGrpSpPr>
        <p:grpSpPr>
          <a:xfrm>
            <a:off x="4480187" y="746087"/>
            <a:ext cx="3304308" cy="2416628"/>
            <a:chOff x="4443846" y="746087"/>
            <a:chExt cx="3304308" cy="2416628"/>
          </a:xfrm>
        </p:grpSpPr>
        <p:pic>
          <p:nvPicPr>
            <p:cNvPr id="8" name="Picture 7">
              <a:extLst>
                <a:ext uri="{FF2B5EF4-FFF2-40B4-BE49-F238E27FC236}">
                  <a16:creationId xmlns:a16="http://schemas.microsoft.com/office/drawing/2014/main" id="{91665BCF-691D-4099-8A3A-4298DEF2F98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75" t="42716" r="51224" b="20617"/>
            <a:stretch/>
          </p:blipFill>
          <p:spPr>
            <a:xfrm>
              <a:off x="4443846" y="746087"/>
              <a:ext cx="3304308" cy="2416628"/>
            </a:xfrm>
            <a:prstGeom prst="rect">
              <a:avLst/>
            </a:prstGeom>
            <a:ln>
              <a:solidFill>
                <a:schemeClr val="accent4">
                  <a:lumMod val="75000"/>
                </a:schemeClr>
              </a:solidFill>
            </a:ln>
          </p:spPr>
        </p:pic>
        <p:sp>
          <p:nvSpPr>
            <p:cNvPr id="16" name="TextBox 15">
              <a:extLst>
                <a:ext uri="{FF2B5EF4-FFF2-40B4-BE49-F238E27FC236}">
                  <a16:creationId xmlns:a16="http://schemas.microsoft.com/office/drawing/2014/main" id="{DF5ACBA8-2399-4CD5-B465-7A5E7A883C05}"/>
                </a:ext>
              </a:extLst>
            </p:cNvPr>
            <p:cNvSpPr txBox="1"/>
            <p:nvPr/>
          </p:nvSpPr>
          <p:spPr>
            <a:xfrm>
              <a:off x="6501246" y="2905977"/>
              <a:ext cx="1219199" cy="246221"/>
            </a:xfrm>
            <a:prstGeom prst="rect">
              <a:avLst/>
            </a:prstGeom>
            <a:noFill/>
            <a:ln>
              <a:noFill/>
            </a:ln>
          </p:spPr>
          <p:txBody>
            <a:bodyPr wrap="square" rtlCol="0">
              <a:spAutoFit/>
            </a:bodyPr>
            <a:lstStyle/>
            <a:p>
              <a:pPr algn="r"/>
              <a:r>
                <a:rPr lang="en-US" sz="1000" dirty="0">
                  <a:solidFill>
                    <a:schemeClr val="bg1">
                      <a:lumMod val="95000"/>
                    </a:schemeClr>
                  </a:solidFill>
                </a:rPr>
                <a:t>K. Launchbaugh</a:t>
              </a:r>
            </a:p>
          </p:txBody>
        </p:sp>
      </p:grpSp>
      <p:grpSp>
        <p:nvGrpSpPr>
          <p:cNvPr id="13" name="Group 12">
            <a:extLst>
              <a:ext uri="{FF2B5EF4-FFF2-40B4-BE49-F238E27FC236}">
                <a16:creationId xmlns:a16="http://schemas.microsoft.com/office/drawing/2014/main" id="{655BB04B-AD6C-4F13-A3F6-6D80B88562A2}"/>
              </a:ext>
            </a:extLst>
          </p:cNvPr>
          <p:cNvGrpSpPr/>
          <p:nvPr/>
        </p:nvGrpSpPr>
        <p:grpSpPr>
          <a:xfrm>
            <a:off x="7999460" y="746087"/>
            <a:ext cx="3096422" cy="2423007"/>
            <a:chOff x="8045436" y="746087"/>
            <a:chExt cx="3096422" cy="2423007"/>
          </a:xfrm>
        </p:grpSpPr>
        <p:pic>
          <p:nvPicPr>
            <p:cNvPr id="11" name="Picture 10">
              <a:extLst>
                <a:ext uri="{FF2B5EF4-FFF2-40B4-BE49-F238E27FC236}">
                  <a16:creationId xmlns:a16="http://schemas.microsoft.com/office/drawing/2014/main" id="{214FC0A4-489A-4EA1-884D-A97AD04B92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5436" y="746087"/>
              <a:ext cx="3083722" cy="2386030"/>
            </a:xfrm>
            <a:prstGeom prst="rect">
              <a:avLst/>
            </a:prstGeom>
            <a:ln>
              <a:solidFill>
                <a:schemeClr val="accent4">
                  <a:lumMod val="75000"/>
                </a:schemeClr>
              </a:solidFill>
            </a:ln>
          </p:spPr>
        </p:pic>
        <p:sp>
          <p:nvSpPr>
            <p:cNvPr id="20" name="TextBox 19">
              <a:extLst>
                <a:ext uri="{FF2B5EF4-FFF2-40B4-BE49-F238E27FC236}">
                  <a16:creationId xmlns:a16="http://schemas.microsoft.com/office/drawing/2014/main" id="{1DAE7D21-2396-4706-B76D-D68C6D3B43B4}"/>
                </a:ext>
              </a:extLst>
            </p:cNvPr>
            <p:cNvSpPr txBox="1"/>
            <p:nvPr/>
          </p:nvSpPr>
          <p:spPr>
            <a:xfrm>
              <a:off x="9922659" y="2922873"/>
              <a:ext cx="1219199" cy="246221"/>
            </a:xfrm>
            <a:prstGeom prst="rect">
              <a:avLst/>
            </a:prstGeom>
            <a:noFill/>
            <a:ln>
              <a:noFill/>
            </a:ln>
          </p:spPr>
          <p:txBody>
            <a:bodyPr wrap="square" rtlCol="0">
              <a:spAutoFit/>
            </a:bodyPr>
            <a:lstStyle/>
            <a:p>
              <a:pPr algn="r"/>
              <a:r>
                <a:rPr lang="en-US" sz="1000" dirty="0">
                  <a:solidFill>
                    <a:schemeClr val="bg1">
                      <a:lumMod val="95000"/>
                    </a:schemeClr>
                  </a:solidFill>
                </a:rPr>
                <a:t>Susan Boyer - USDA</a:t>
              </a:r>
            </a:p>
          </p:txBody>
        </p:sp>
      </p:grpSp>
    </p:spTree>
    <p:extLst>
      <p:ext uri="{BB962C8B-B14F-4D97-AF65-F5344CB8AC3E}">
        <p14:creationId xmlns:p14="http://schemas.microsoft.com/office/powerpoint/2010/main" val="2406679465"/>
      </p:ext>
    </p:extLst>
  </p:cSld>
  <p:clrMapOvr>
    <a:masterClrMapping/>
  </p:clrMapOvr>
  <p:extLst mod="1"/>
</p:sld>
</file>

<file path=ppt/theme/theme1.xml><?xml version="1.0" encoding="utf-8"?>
<a:theme xmlns:a="http://schemas.openxmlformats.org/drawingml/2006/main" name="Retrospect">
  <a:themeElements>
    <a:clrScheme name="Custom 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3770</TotalTime>
  <Words>1042</Words>
  <Application>Microsoft Office PowerPoint</Application>
  <PresentationFormat>Widescreen</PresentationFormat>
  <Paragraphs>200</Paragraphs>
  <Slides>21</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Baskerville</vt:lpstr>
      <vt:lpstr>Baskerville Italic</vt:lpstr>
      <vt:lpstr>Baskerville SemiBold</vt:lpstr>
      <vt:lpstr>Calibri</vt:lpstr>
      <vt:lpstr>Lucida Grande</vt:lpstr>
      <vt:lpstr>Times</vt:lpstr>
      <vt:lpstr>Wingdings</vt:lpstr>
      <vt:lpstr>ヒラギノ明朝 ProN W3</vt:lpstr>
      <vt:lpstr>Retrospect</vt:lpstr>
      <vt:lpstr>Range Animal Nutrition</vt:lpstr>
      <vt:lpstr>Range Nutrition</vt:lpstr>
      <vt:lpstr>Classes of Nutrients</vt:lpstr>
      <vt:lpstr>Water</vt:lpstr>
      <vt:lpstr>Water</vt:lpstr>
      <vt:lpstr>Carbohydrates</vt:lpstr>
      <vt:lpstr>Fiber Analysis</vt:lpstr>
      <vt:lpstr>Lipids</vt:lpstr>
      <vt:lpstr>Proteins</vt:lpstr>
      <vt:lpstr>Proteins</vt:lpstr>
      <vt:lpstr>Vitamins</vt:lpstr>
      <vt:lpstr>Minerals</vt:lpstr>
      <vt:lpstr>Energy</vt:lpstr>
      <vt:lpstr>Energy</vt:lpstr>
      <vt:lpstr>TDN</vt:lpstr>
      <vt:lpstr>Energy Flow Diagram</vt:lpstr>
      <vt:lpstr>Energy Flow Diagram</vt:lpstr>
      <vt:lpstr>Energy Flow Diagram</vt:lpstr>
      <vt:lpstr>Energy Flow Diagram</vt:lpstr>
      <vt:lpstr>Summary</vt:lpstr>
      <vt:lpstr>Range Animal Nutrition</vt:lpstr>
    </vt:vector>
  </TitlesOfParts>
  <Company>AEE, 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Rangeland Plant Identification</dc:title>
  <dc:creator>MKunde</dc:creator>
  <cp:lastModifiedBy>Karen Launchbaugh</cp:lastModifiedBy>
  <cp:revision>155</cp:revision>
  <dcterms:created xsi:type="dcterms:W3CDTF">2007-07-05T17:17:36Z</dcterms:created>
  <dcterms:modified xsi:type="dcterms:W3CDTF">2018-02-04T01:24:15Z</dcterms:modified>
</cp:coreProperties>
</file>