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notesSlides/notesSlide9.xml" ContentType="application/vnd.openxmlformats-officedocument.presentationml.notesSlide+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1"/>
  </p:sldMasterIdLst>
  <p:notesMasterIdLst>
    <p:notesMasterId r:id="rId25"/>
  </p:notesMasterIdLst>
  <p:sldIdLst>
    <p:sldId id="314" r:id="rId2"/>
    <p:sldId id="315" r:id="rId3"/>
    <p:sldId id="316" r:id="rId4"/>
    <p:sldId id="317" r:id="rId5"/>
    <p:sldId id="318" r:id="rId6"/>
    <p:sldId id="319" r:id="rId7"/>
    <p:sldId id="320" r:id="rId8"/>
    <p:sldId id="336" r:id="rId9"/>
    <p:sldId id="337" r:id="rId10"/>
    <p:sldId id="332" r:id="rId11"/>
    <p:sldId id="321" r:id="rId12"/>
    <p:sldId id="333" r:id="rId13"/>
    <p:sldId id="289" r:id="rId14"/>
    <p:sldId id="291" r:id="rId15"/>
    <p:sldId id="325" r:id="rId16"/>
    <p:sldId id="326" r:id="rId17"/>
    <p:sldId id="327" r:id="rId18"/>
    <p:sldId id="328" r:id="rId19"/>
    <p:sldId id="329" r:id="rId20"/>
    <p:sldId id="330" r:id="rId21"/>
    <p:sldId id="334" r:id="rId22"/>
    <p:sldId id="335" r:id="rId23"/>
    <p:sldId id="33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B30D70-2195-4330-B489-FEE1696119E6}" v="25" dt="2023-09-13T18:26:15.7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996" autoAdjust="0"/>
  </p:normalViewPr>
  <p:slideViewPr>
    <p:cSldViewPr snapToGrid="0">
      <p:cViewPr varScale="1">
        <p:scale>
          <a:sx n="111" d="100"/>
          <a:sy n="111" d="100"/>
        </p:scale>
        <p:origin x="594" y="114"/>
      </p:cViewPr>
      <p:guideLst/>
    </p:cSldViewPr>
  </p:slideViewPr>
  <p:notesTextViewPr>
    <p:cViewPr>
      <p:scale>
        <a:sx n="1" d="1"/>
        <a:sy n="1" d="1"/>
      </p:scale>
      <p:origin x="0" y="0"/>
    </p:cViewPr>
  </p:notesTextViewPr>
  <p:sorterViewPr>
    <p:cViewPr>
      <p:scale>
        <a:sx n="100" d="100"/>
        <a:sy n="100" d="100"/>
      </p:scale>
      <p:origin x="0" y="-634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B3207-95AD-4D3A-BE9E-5FC6FC96CAED}" type="datetimeFigureOut">
              <a:rPr lang="en-US" smtClean="0"/>
              <a:t>9/13/2023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E80B8-B0B4-4E93-9891-79C186BF4AF6}" type="slidenum">
              <a:rPr lang="en-US" smtClean="0"/>
              <a:t>‹#›</a:t>
            </a:fld>
            <a:endParaRPr lang="en-US"/>
          </a:p>
        </p:txBody>
      </p:sp>
    </p:spTree>
    <p:extLst>
      <p:ext uri="{BB962C8B-B14F-4D97-AF65-F5344CB8AC3E}">
        <p14:creationId xmlns:p14="http://schemas.microsoft.com/office/powerpoint/2010/main" val="703399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1</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eaLnBrk="1" hangingPunct="1"/>
            <a:endParaRPr lang="en-US" dirty="0"/>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2645115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Area where the plant evolved</a:t>
            </a:r>
          </a:p>
          <a:p>
            <a:r>
              <a:rPr lang="en-US" dirty="0"/>
              <a:t>Native Plants:  originated in North</a:t>
            </a:r>
            <a:r>
              <a:rPr lang="en-US" baseline="0" dirty="0"/>
              <a:t> America</a:t>
            </a:r>
          </a:p>
          <a:p>
            <a:r>
              <a:rPr lang="en-US" baseline="0" dirty="0"/>
              <a:t>Introduced Plants:  Intentionally or accidentally brought to North America</a:t>
            </a:r>
          </a:p>
          <a:p>
            <a:r>
              <a:rPr lang="en-US" baseline="0" dirty="0"/>
              <a:t>Invasive Species:  based on plant characteristics</a:t>
            </a:r>
          </a:p>
          <a:p>
            <a:r>
              <a:rPr lang="en-US" baseline="0" dirty="0"/>
              <a:t>Noxious Weeds:  Weeds that have been specifically identified as “noxious” by state law.  Threaten to agriculture, horticultural crops, natural habitats or ecosystems, or humans or livestock.   </a:t>
            </a:r>
          </a:p>
          <a:p>
            <a:endParaRPr lang="en-US" dirty="0"/>
          </a:p>
        </p:txBody>
      </p:sp>
      <p:sp>
        <p:nvSpPr>
          <p:cNvPr id="4" name="Slide Number Placeholder 3"/>
          <p:cNvSpPr>
            <a:spLocks noGrp="1"/>
          </p:cNvSpPr>
          <p:nvPr>
            <p:ph type="sldNum" sz="quarter" idx="10"/>
          </p:nvPr>
        </p:nvSpPr>
        <p:spPr/>
        <p:txBody>
          <a:bodyPr/>
          <a:lstStyle/>
          <a:p>
            <a:fld id="{A657D6B6-A299-48F8-B2CF-ECD94B9AECA4}" type="slidenum">
              <a:rPr lang="en-US" smtClean="0"/>
              <a:t>2</a:t>
            </a:fld>
            <a:endParaRPr lang="en-US"/>
          </a:p>
        </p:txBody>
      </p:sp>
    </p:spTree>
    <p:extLst>
      <p:ext uri="{BB962C8B-B14F-4D97-AF65-F5344CB8AC3E}">
        <p14:creationId xmlns:p14="http://schemas.microsoft.com/office/powerpoint/2010/main" val="4288561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organisms have a home where they existed and evolved</a:t>
            </a:r>
            <a:r>
              <a:rPr lang="en-US" baseline="0" dirty="0"/>
              <a:t> for thousands of years.  A native or indigenous species is one that occurs in a plant without the help of humans (not always easy to determine!).  Species native to North America are generally those that occurred prior to European settlement.  </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How long have they been here?</a:t>
            </a:r>
          </a:p>
          <a:p>
            <a:endParaRPr lang="en-US" baseline="0" dirty="0"/>
          </a:p>
          <a:p>
            <a:r>
              <a:rPr lang="en-US" baseline="0" dirty="0"/>
              <a:t>An organism’s home is determined by a host of influences.  Native plants are well adapted to the local climate, soils, animals, and microbes.  </a:t>
            </a:r>
          </a:p>
          <a:p>
            <a:endParaRPr lang="en-US" baseline="0" dirty="0"/>
          </a:p>
        </p:txBody>
      </p:sp>
      <p:sp>
        <p:nvSpPr>
          <p:cNvPr id="4" name="Slide Number Placeholder 3"/>
          <p:cNvSpPr>
            <a:spLocks noGrp="1"/>
          </p:cNvSpPr>
          <p:nvPr>
            <p:ph type="sldNum" sz="quarter" idx="10"/>
          </p:nvPr>
        </p:nvSpPr>
        <p:spPr/>
        <p:txBody>
          <a:bodyPr/>
          <a:lstStyle/>
          <a:p>
            <a:fld id="{A657D6B6-A299-48F8-B2CF-ECD94B9AECA4}" type="slidenum">
              <a:rPr lang="en-US" smtClean="0"/>
              <a:t>3</a:t>
            </a:fld>
            <a:endParaRPr lang="en-US"/>
          </a:p>
        </p:txBody>
      </p:sp>
    </p:spTree>
    <p:extLst>
      <p:ext uri="{BB962C8B-B14F-4D97-AF65-F5344CB8AC3E}">
        <p14:creationId xmlns:p14="http://schemas.microsoft.com/office/powerpoint/2010/main" val="4081059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Introduced plants, other names include: </a:t>
            </a:r>
            <a:r>
              <a:rPr lang="en-US" baseline="0" dirty="0"/>
              <a:t> non-native, exotic, alien, foreign, non-indigenous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An organism is considered exotic or non-native when it has been introduced by humans to an area outside of its natural home range. This designation also applies to species introduced from other continents, another ecosystem, and even another habitat within an ecosystem. An estimated 3,500 species of plants have escaped cultivation and become established or naturalized.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the discovery of America in the 15</a:t>
            </a:r>
            <a:r>
              <a:rPr lang="en-US" baseline="30000" dirty="0"/>
              <a:t>th</a:t>
            </a:r>
            <a:r>
              <a:rPr lang="en-US" baseline="0" dirty="0"/>
              <a:t> century, people have played a very significant role in moving plants, animals, diseases, and other organisms around the world to places far beyond their native home range.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How did and how are humans introducing non-native plants?  Grains and food crops, seeds in ship ballast, ornamentals, plants for erosion control, plants with higher forage value, accidental.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Introductions of exotic plants continue today and are increasing due to a large and ever-expanding human population and increased international travel and trade.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657D6B6-A299-48F8-B2CF-ECD94B9AECA4}" type="slidenum">
              <a:rPr lang="en-US" smtClean="0"/>
              <a:t>4</a:t>
            </a:fld>
            <a:endParaRPr lang="en-US"/>
          </a:p>
        </p:txBody>
      </p:sp>
    </p:spTree>
    <p:extLst>
      <p:ext uri="{BB962C8B-B14F-4D97-AF65-F5344CB8AC3E}">
        <p14:creationId xmlns:p14="http://schemas.microsoft.com/office/powerpoint/2010/main" val="357572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Many of theses species (native or introduced) can exist in apparent harmony in areas where they were introduced by humans or found historically.  However, how native or introduced</a:t>
            </a:r>
            <a:r>
              <a:rPr lang="en-US" baseline="0" dirty="0"/>
              <a:t> species respond to new environmental conditions influences whether we consider them invasive species.  Which means, non-natives are not necessarily invasive…and some native species can be invasive.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An invasive species is one that spreads and establishes over large areas and persists. Persistent invasive species often displace native species.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Cheatgrass</a:t>
            </a:r>
            <a:r>
              <a:rPr lang="en-US" dirty="0"/>
              <a:t> (introduced annual grass)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Juniper (native</a:t>
            </a:r>
            <a:r>
              <a:rPr lang="en-US" baseline="0" dirty="0"/>
              <a:t> tree, encroachment).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A657D6B6-A299-48F8-B2CF-ECD94B9AECA4}" type="slidenum">
              <a:rPr lang="en-US" smtClean="0"/>
              <a:t>5</a:t>
            </a:fld>
            <a:endParaRPr lang="en-US"/>
          </a:p>
        </p:txBody>
      </p:sp>
    </p:spTree>
    <p:extLst>
      <p:ext uri="{BB962C8B-B14F-4D97-AF65-F5344CB8AC3E}">
        <p14:creationId xmlns:p14="http://schemas.microsoft.com/office/powerpoint/2010/main" val="574340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a:t>Growth characteristics that allow it to spread and dominate the ecosystem.</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a:t>Abundant seed producers:  Russian</a:t>
            </a:r>
            <a:r>
              <a:rPr lang="en-US" sz="2400" baseline="0" dirty="0"/>
              <a:t> thistle can produce &gt; 200,000 seeds per plant.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baseline="0" dirty="0"/>
              <a:t>Long-term survival of seeds:  Leafy spurge has viable seeds for ~8 years; sagebrush has viable seeds typically 1-2 years (if we are lucky)</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baseline="0" dirty="0"/>
              <a:t>Rapid population establishment:  pioneer species when we think about succession…first to occupy disturbed sites…competitive.</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baseline="0" dirty="0"/>
              <a:t>Lack of natural enemies:  insects, microbes, animals, etc.  </a:t>
            </a:r>
          </a:p>
          <a:p>
            <a:endParaRPr lang="en-US" dirty="0"/>
          </a:p>
        </p:txBody>
      </p:sp>
      <p:sp>
        <p:nvSpPr>
          <p:cNvPr id="4" name="Slide Number Placeholder 3"/>
          <p:cNvSpPr>
            <a:spLocks noGrp="1"/>
          </p:cNvSpPr>
          <p:nvPr>
            <p:ph type="sldNum" sz="quarter" idx="10"/>
          </p:nvPr>
        </p:nvSpPr>
        <p:spPr/>
        <p:txBody>
          <a:bodyPr/>
          <a:lstStyle/>
          <a:p>
            <a:fld id="{A657D6B6-A299-48F8-B2CF-ECD94B9AECA4}" type="slidenum">
              <a:rPr lang="en-US" smtClean="0"/>
              <a:t>6</a:t>
            </a:fld>
            <a:endParaRPr lang="en-US"/>
          </a:p>
        </p:txBody>
      </p:sp>
    </p:spTree>
    <p:extLst>
      <p:ext uri="{BB962C8B-B14F-4D97-AF65-F5344CB8AC3E}">
        <p14:creationId xmlns:p14="http://schemas.microsoft.com/office/powerpoint/2010/main" val="990986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Plant of little value or a plant “out of place”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Competes with crops and native species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Affects the health and productivity of native landscapes (competitive, persistent).  </a:t>
            </a:r>
          </a:p>
          <a:p>
            <a:endParaRPr lang="en-US" dirty="0"/>
          </a:p>
          <a:p>
            <a:r>
              <a:rPr lang="en-US" dirty="0"/>
              <a:t>“…a plant</a:t>
            </a:r>
            <a:r>
              <a:rPr lang="en-US" baseline="0" dirty="0"/>
              <a:t> whose virtues have not yet been discovered…” Ralph Waldo Emerson</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A657D6B6-A299-48F8-B2CF-ECD94B9AECA4}" type="slidenum">
              <a:rPr lang="en-US" smtClean="0"/>
              <a:t>7</a:t>
            </a:fld>
            <a:endParaRPr lang="en-US"/>
          </a:p>
        </p:txBody>
      </p:sp>
    </p:spTree>
    <p:extLst>
      <p:ext uri="{BB962C8B-B14F-4D97-AF65-F5344CB8AC3E}">
        <p14:creationId xmlns:p14="http://schemas.microsoft.com/office/powerpoint/2010/main" val="4187530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Noxious weeds:  designated by law…has</a:t>
            </a:r>
            <a:r>
              <a:rPr lang="en-US" baseline="0" dirty="0"/>
              <a:t> economic damage and threats to human interests.  </a:t>
            </a:r>
          </a:p>
          <a:p>
            <a:endParaRPr lang="en-US" baseline="0" dirty="0"/>
          </a:p>
          <a:p>
            <a:r>
              <a:rPr lang="en-US" baseline="0" dirty="0"/>
              <a:t>Noxious weeds does not encompass all invasive plant species. </a:t>
            </a:r>
            <a:endParaRPr lang="en-US" dirty="0"/>
          </a:p>
        </p:txBody>
      </p:sp>
      <p:sp>
        <p:nvSpPr>
          <p:cNvPr id="4" name="Slide Number Placeholder 3"/>
          <p:cNvSpPr>
            <a:spLocks noGrp="1"/>
          </p:cNvSpPr>
          <p:nvPr>
            <p:ph type="sldNum" sz="quarter" idx="10"/>
          </p:nvPr>
        </p:nvSpPr>
        <p:spPr/>
        <p:txBody>
          <a:bodyPr/>
          <a:lstStyle/>
          <a:p>
            <a:fld id="{A657D6B6-A299-48F8-B2CF-ECD94B9AECA4}" type="slidenum">
              <a:rPr lang="en-US" smtClean="0"/>
              <a:t>8</a:t>
            </a:fld>
            <a:endParaRPr lang="en-US"/>
          </a:p>
        </p:txBody>
      </p:sp>
    </p:spTree>
    <p:extLst>
      <p:ext uri="{BB962C8B-B14F-4D97-AF65-F5344CB8AC3E}">
        <p14:creationId xmlns:p14="http://schemas.microsoft.com/office/powerpoint/2010/main" val="773677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Idaho, hundreds of weed species exist.</a:t>
            </a:r>
            <a:r>
              <a:rPr lang="en-US" baseline="0" dirty="0"/>
              <a:t>  However, only 67 are designated noxious by Idaho law (in 2017).  </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Comparison purposes:  47 in Nevada, 27 in Utah.  </a:t>
            </a:r>
            <a:endParaRPr lang="en-US" dirty="0"/>
          </a:p>
          <a:p>
            <a:endParaRPr lang="en-US" dirty="0"/>
          </a:p>
          <a:p>
            <a:r>
              <a:rPr lang="en-US" baseline="0" dirty="0"/>
              <a:t> </a:t>
            </a:r>
            <a:endParaRPr lang="en-US" dirty="0"/>
          </a:p>
        </p:txBody>
      </p:sp>
      <p:sp>
        <p:nvSpPr>
          <p:cNvPr id="4" name="Slide Number Placeholder 3"/>
          <p:cNvSpPr>
            <a:spLocks noGrp="1"/>
          </p:cNvSpPr>
          <p:nvPr>
            <p:ph type="sldNum" sz="quarter" idx="10"/>
          </p:nvPr>
        </p:nvSpPr>
        <p:spPr/>
        <p:txBody>
          <a:bodyPr/>
          <a:lstStyle/>
          <a:p>
            <a:fld id="{A657D6B6-A299-48F8-B2CF-ECD94B9AECA4}" type="slidenum">
              <a:rPr lang="en-US" smtClean="0"/>
              <a:t>9</a:t>
            </a:fld>
            <a:endParaRPr lang="en-US"/>
          </a:p>
        </p:txBody>
      </p:sp>
    </p:spTree>
    <p:extLst>
      <p:ext uri="{BB962C8B-B14F-4D97-AF65-F5344CB8AC3E}">
        <p14:creationId xmlns:p14="http://schemas.microsoft.com/office/powerpoint/2010/main" val="3135214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 of the Weeds:</a:t>
            </a:r>
            <a:r>
              <a:rPr lang="en-US" baseline="0" dirty="0"/>
              <a:t>  Watch this video, fill out the </a:t>
            </a:r>
            <a:r>
              <a:rPr lang="en-US" baseline="0" dirty="0" err="1"/>
              <a:t>noteguide</a:t>
            </a:r>
            <a:r>
              <a:rPr lang="en-US" baseline="0" dirty="0"/>
              <a:t>.  </a:t>
            </a:r>
            <a:endParaRPr lang="en-US" dirty="0"/>
          </a:p>
        </p:txBody>
      </p:sp>
      <p:sp>
        <p:nvSpPr>
          <p:cNvPr id="4" name="Slide Number Placeholder 3"/>
          <p:cNvSpPr>
            <a:spLocks noGrp="1"/>
          </p:cNvSpPr>
          <p:nvPr>
            <p:ph type="sldNum" sz="quarter" idx="10"/>
          </p:nvPr>
        </p:nvSpPr>
        <p:spPr/>
        <p:txBody>
          <a:bodyPr/>
          <a:lstStyle/>
          <a:p>
            <a:fld id="{A79E80B8-B0B4-4E93-9891-79C186BF4AF6}" type="slidenum">
              <a:rPr lang="en-US" smtClean="0"/>
              <a:t>10</a:t>
            </a:fld>
            <a:endParaRPr lang="en-US"/>
          </a:p>
        </p:txBody>
      </p:sp>
    </p:spTree>
    <p:extLst>
      <p:ext uri="{BB962C8B-B14F-4D97-AF65-F5344CB8AC3E}">
        <p14:creationId xmlns:p14="http://schemas.microsoft.com/office/powerpoint/2010/main" val="2654681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weeds impact rangelands:</a:t>
            </a:r>
          </a:p>
          <a:p>
            <a:r>
              <a:rPr lang="en-US" dirty="0"/>
              <a:t>Hydrologic conditions:  </a:t>
            </a:r>
          </a:p>
          <a:p>
            <a:r>
              <a:rPr lang="en-US" dirty="0"/>
              <a:t>Soil</a:t>
            </a:r>
            <a:r>
              <a:rPr lang="en-US" baseline="0" dirty="0"/>
              <a:t> characteristics:  </a:t>
            </a:r>
            <a:r>
              <a:rPr lang="en-US" baseline="0" dirty="0" err="1"/>
              <a:t>allelopathy</a:t>
            </a:r>
            <a:r>
              <a:rPr lang="en-US" baseline="0" dirty="0"/>
              <a:t> (biochemical)…or even salt.</a:t>
            </a:r>
          </a:p>
          <a:p>
            <a:r>
              <a:rPr lang="en-US" baseline="0" dirty="0" err="1"/>
              <a:t>Cheatgrass</a:t>
            </a:r>
            <a:r>
              <a:rPr lang="en-US" baseline="0" dirty="0"/>
              <a:t>-Wildfire cycle</a:t>
            </a:r>
          </a:p>
          <a:p>
            <a:endParaRPr lang="en-US" dirty="0"/>
          </a:p>
        </p:txBody>
      </p:sp>
      <p:sp>
        <p:nvSpPr>
          <p:cNvPr id="4" name="Slide Number Placeholder 3"/>
          <p:cNvSpPr>
            <a:spLocks noGrp="1"/>
          </p:cNvSpPr>
          <p:nvPr>
            <p:ph type="sldNum" sz="quarter" idx="10"/>
          </p:nvPr>
        </p:nvSpPr>
        <p:spPr/>
        <p:txBody>
          <a:bodyPr/>
          <a:lstStyle/>
          <a:p>
            <a:fld id="{A657D6B6-A299-48F8-B2CF-ECD94B9AECA4}" type="slidenum">
              <a:rPr lang="en-US" smtClean="0"/>
              <a:t>11</a:t>
            </a:fld>
            <a:endParaRPr lang="en-US"/>
          </a:p>
        </p:txBody>
      </p:sp>
    </p:spTree>
    <p:extLst>
      <p:ext uri="{BB962C8B-B14F-4D97-AF65-F5344CB8AC3E}">
        <p14:creationId xmlns:p14="http://schemas.microsoft.com/office/powerpoint/2010/main" val="3105260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plants that you need to be able to identify for the exam that fall into the invasive weed category</a:t>
            </a:r>
            <a:r>
              <a:rPr lang="en-US" baseline="0" dirty="0"/>
              <a:t> include: leafy spurge, spotted knapweed, salt cedar, and juniper.  </a:t>
            </a:r>
            <a:endParaRPr lang="en-US" dirty="0"/>
          </a:p>
        </p:txBody>
      </p:sp>
      <p:sp>
        <p:nvSpPr>
          <p:cNvPr id="4" name="Slide Number Placeholder 3"/>
          <p:cNvSpPr>
            <a:spLocks noGrp="1"/>
          </p:cNvSpPr>
          <p:nvPr>
            <p:ph type="sldNum" sz="quarter" idx="10"/>
          </p:nvPr>
        </p:nvSpPr>
        <p:spPr/>
        <p:txBody>
          <a:bodyPr/>
          <a:lstStyle/>
          <a:p>
            <a:fld id="{A79E80B8-B0B4-4E93-9891-79C186BF4AF6}" type="slidenum">
              <a:rPr lang="en-US" smtClean="0"/>
              <a:t>12</a:t>
            </a:fld>
            <a:endParaRPr lang="en-US"/>
          </a:p>
        </p:txBody>
      </p:sp>
    </p:spTree>
    <p:extLst>
      <p:ext uri="{BB962C8B-B14F-4D97-AF65-F5344CB8AC3E}">
        <p14:creationId xmlns:p14="http://schemas.microsoft.com/office/powerpoint/2010/main" val="283971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E80B8-B0B4-4E93-9891-79C186BF4AF6}" type="slidenum">
              <a:rPr lang="en-US" smtClean="0"/>
              <a:t>13</a:t>
            </a:fld>
            <a:endParaRPr lang="en-US"/>
          </a:p>
        </p:txBody>
      </p:sp>
    </p:spTree>
    <p:extLst>
      <p:ext uri="{BB962C8B-B14F-4D97-AF65-F5344CB8AC3E}">
        <p14:creationId xmlns:p14="http://schemas.microsoft.com/office/powerpoint/2010/main" val="3575189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E80B8-B0B4-4E93-9891-79C186BF4AF6}" type="slidenum">
              <a:rPr lang="en-US" smtClean="0"/>
              <a:t>14</a:t>
            </a:fld>
            <a:endParaRPr lang="en-US"/>
          </a:p>
        </p:txBody>
      </p:sp>
    </p:spTree>
    <p:extLst>
      <p:ext uri="{BB962C8B-B14F-4D97-AF65-F5344CB8AC3E}">
        <p14:creationId xmlns:p14="http://schemas.microsoft.com/office/powerpoint/2010/main" val="264457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Flowers are yellow-green color and arrange in clusters of 7-10 flowers surrounded by heart shaped yellow  bracts. </a:t>
            </a:r>
            <a:endParaRPr lang="en-US" dirty="0"/>
          </a:p>
          <a:p>
            <a:endParaRPr lang="en-US" dirty="0"/>
          </a:p>
          <a:p>
            <a:r>
              <a:rPr lang="en-US" dirty="0"/>
              <a:t>Leafy spurge roots can reach depths</a:t>
            </a:r>
            <a:r>
              <a:rPr lang="en-US" baseline="0" dirty="0"/>
              <a:t> of 30 feet.  Buds on roots allow this plant to reproduce by seed and by root.  </a:t>
            </a:r>
          </a:p>
          <a:p>
            <a:endParaRPr lang="en-US" baseline="0" dirty="0"/>
          </a:p>
        </p:txBody>
      </p:sp>
      <p:sp>
        <p:nvSpPr>
          <p:cNvPr id="4" name="Slide Number Placeholder 3"/>
          <p:cNvSpPr>
            <a:spLocks noGrp="1"/>
          </p:cNvSpPr>
          <p:nvPr>
            <p:ph type="sldNum" sz="quarter" idx="10"/>
          </p:nvPr>
        </p:nvSpPr>
        <p:spPr/>
        <p:txBody>
          <a:bodyPr/>
          <a:lstStyle/>
          <a:p>
            <a:fld id="{6E6A405F-3C17-42AE-8DF4-D5561932E45C}" type="slidenum">
              <a:rPr lang="en-US" smtClean="0"/>
              <a:t>15</a:t>
            </a:fld>
            <a:endParaRPr lang="en-US"/>
          </a:p>
        </p:txBody>
      </p:sp>
    </p:spTree>
    <p:extLst>
      <p:ext uri="{BB962C8B-B14F-4D97-AF65-F5344CB8AC3E}">
        <p14:creationId xmlns:p14="http://schemas.microsoft.com/office/powerpoint/2010/main" val="2235925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A405F-3C17-42AE-8DF4-D5561932E45C}" type="slidenum">
              <a:rPr lang="en-US" smtClean="0"/>
              <a:t>16</a:t>
            </a:fld>
            <a:endParaRPr lang="en-US"/>
          </a:p>
        </p:txBody>
      </p:sp>
    </p:spTree>
    <p:extLst>
      <p:ext uri="{BB962C8B-B14F-4D97-AF65-F5344CB8AC3E}">
        <p14:creationId xmlns:p14="http://schemas.microsoft.com/office/powerpoint/2010/main" val="997676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A405F-3C17-42AE-8DF4-D5561932E45C}" type="slidenum">
              <a:rPr lang="en-US" smtClean="0"/>
              <a:t>17</a:t>
            </a:fld>
            <a:endParaRPr lang="en-US"/>
          </a:p>
        </p:txBody>
      </p:sp>
    </p:spTree>
    <p:extLst>
      <p:ext uri="{BB962C8B-B14F-4D97-AF65-F5344CB8AC3E}">
        <p14:creationId xmlns:p14="http://schemas.microsoft.com/office/powerpoint/2010/main" val="41153465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Bracts with black tips directly under the </a:t>
            </a:r>
            <a:r>
              <a:rPr lang="en-US" dirty="0" err="1"/>
              <a:t>flowerhead</a:t>
            </a:r>
            <a:r>
              <a:rPr lang="en-US" dirty="0"/>
              <a:t>.  </a:t>
            </a:r>
          </a:p>
        </p:txBody>
      </p:sp>
      <p:sp>
        <p:nvSpPr>
          <p:cNvPr id="4" name="Slide Number Placeholder 3"/>
          <p:cNvSpPr>
            <a:spLocks noGrp="1"/>
          </p:cNvSpPr>
          <p:nvPr>
            <p:ph type="sldNum" sz="quarter" idx="10"/>
          </p:nvPr>
        </p:nvSpPr>
        <p:spPr/>
        <p:txBody>
          <a:bodyPr/>
          <a:lstStyle/>
          <a:p>
            <a:fld id="{6E6A405F-3C17-42AE-8DF4-D5561932E45C}" type="slidenum">
              <a:rPr lang="en-US" smtClean="0"/>
              <a:t>18</a:t>
            </a:fld>
            <a:endParaRPr lang="en-US"/>
          </a:p>
        </p:txBody>
      </p:sp>
    </p:spTree>
    <p:extLst>
      <p:ext uri="{BB962C8B-B14F-4D97-AF65-F5344CB8AC3E}">
        <p14:creationId xmlns:p14="http://schemas.microsoft.com/office/powerpoint/2010/main" val="2763046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Introduced</a:t>
            </a:r>
            <a:r>
              <a:rPr lang="en-US" baseline="0" dirty="0"/>
              <a:t> as ornamental</a:t>
            </a:r>
          </a:p>
          <a:p>
            <a:endParaRPr lang="en-US" baseline="0" dirty="0"/>
          </a:p>
          <a:p>
            <a:r>
              <a:rPr lang="en-US" baseline="0" dirty="0"/>
              <a:t>Shrub or tree…</a:t>
            </a:r>
            <a:endParaRPr lang="en-US" dirty="0"/>
          </a:p>
        </p:txBody>
      </p:sp>
      <p:sp>
        <p:nvSpPr>
          <p:cNvPr id="4" name="Slide Number Placeholder 3"/>
          <p:cNvSpPr>
            <a:spLocks noGrp="1"/>
          </p:cNvSpPr>
          <p:nvPr>
            <p:ph type="sldNum" sz="quarter" idx="10"/>
          </p:nvPr>
        </p:nvSpPr>
        <p:spPr/>
        <p:txBody>
          <a:bodyPr/>
          <a:lstStyle/>
          <a:p>
            <a:fld id="{6E6A405F-3C17-42AE-8DF4-D5561932E45C}" type="slidenum">
              <a:rPr lang="en-US" smtClean="0"/>
              <a:t>19</a:t>
            </a:fld>
            <a:endParaRPr lang="en-US"/>
          </a:p>
        </p:txBody>
      </p:sp>
    </p:spTree>
    <p:extLst>
      <p:ext uri="{BB962C8B-B14F-4D97-AF65-F5344CB8AC3E}">
        <p14:creationId xmlns:p14="http://schemas.microsoft.com/office/powerpoint/2010/main" val="2698992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plants contain salt</a:t>
            </a:r>
            <a:r>
              <a:rPr lang="en-US" baseline="0" dirty="0"/>
              <a:t> that they deposit onto the soil through their deciduous leaves.  Other riparian species are unable to survive the salty conditions and Salt Cedar can then dominate the plant community. </a:t>
            </a:r>
          </a:p>
          <a:p>
            <a:endParaRPr lang="en-US" baseline="0" dirty="0"/>
          </a:p>
          <a:p>
            <a:r>
              <a:rPr lang="en-US" baseline="0" dirty="0"/>
              <a:t>Showy pink to white flower that bloom in clusters along tips of stems.   </a:t>
            </a:r>
            <a:endParaRPr lang="en-US" dirty="0"/>
          </a:p>
        </p:txBody>
      </p:sp>
      <p:sp>
        <p:nvSpPr>
          <p:cNvPr id="4" name="Slide Number Placeholder 3"/>
          <p:cNvSpPr>
            <a:spLocks noGrp="1"/>
          </p:cNvSpPr>
          <p:nvPr>
            <p:ph type="sldNum" sz="quarter" idx="10"/>
          </p:nvPr>
        </p:nvSpPr>
        <p:spPr/>
        <p:txBody>
          <a:bodyPr/>
          <a:lstStyle/>
          <a:p>
            <a:fld id="{6E6A405F-3C17-42AE-8DF4-D5561932E45C}" type="slidenum">
              <a:rPr lang="en-US" smtClean="0"/>
              <a:t>20</a:t>
            </a:fld>
            <a:endParaRPr lang="en-US"/>
          </a:p>
        </p:txBody>
      </p:sp>
    </p:spTree>
    <p:extLst>
      <p:ext uri="{BB962C8B-B14F-4D97-AF65-F5344CB8AC3E}">
        <p14:creationId xmlns:p14="http://schemas.microsoft.com/office/powerpoint/2010/main" val="3482266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Leaves:</a:t>
            </a:r>
            <a:r>
              <a:rPr lang="en-US" baseline="0" dirty="0"/>
              <a:t>  pressed close to the twig.  </a:t>
            </a:r>
          </a:p>
          <a:p>
            <a:r>
              <a:rPr lang="en-US" baseline="0" dirty="0"/>
              <a:t>Flowers/Fruit: Berry-like fruit, bright blue (often covered with a white coating).  </a:t>
            </a:r>
            <a:endParaRPr lang="en-US" dirty="0"/>
          </a:p>
        </p:txBody>
      </p:sp>
      <p:sp>
        <p:nvSpPr>
          <p:cNvPr id="4" name="Slide Number Placeholder 3"/>
          <p:cNvSpPr>
            <a:spLocks noGrp="1"/>
          </p:cNvSpPr>
          <p:nvPr>
            <p:ph type="sldNum" sz="quarter" idx="10"/>
          </p:nvPr>
        </p:nvSpPr>
        <p:spPr/>
        <p:txBody>
          <a:bodyPr/>
          <a:lstStyle/>
          <a:p>
            <a:fld id="{6E6A405F-3C17-42AE-8DF4-D5561932E45C}" type="slidenum">
              <a:rPr lang="en-US" smtClean="0"/>
              <a:t>21</a:t>
            </a:fld>
            <a:endParaRPr lang="en-US"/>
          </a:p>
        </p:txBody>
      </p:sp>
    </p:spTree>
    <p:extLst>
      <p:ext uri="{BB962C8B-B14F-4D97-AF65-F5344CB8AC3E}">
        <p14:creationId xmlns:p14="http://schemas.microsoft.com/office/powerpoint/2010/main" val="2893644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fire suppression, juniper</a:t>
            </a:r>
            <a:r>
              <a:rPr lang="en-US" baseline="0" dirty="0"/>
              <a:t> encroach rangelands displacing sagebrush steppe communities (shrubs and perennial grasses and forbs).  Alter hydrological cycle by increasing bare ground so we have higher erosion rates…making it difficult for native plant species to come back.  </a:t>
            </a:r>
            <a:endParaRPr lang="en-US" dirty="0"/>
          </a:p>
        </p:txBody>
      </p:sp>
      <p:sp>
        <p:nvSpPr>
          <p:cNvPr id="4" name="Slide Number Placeholder 3"/>
          <p:cNvSpPr>
            <a:spLocks noGrp="1"/>
          </p:cNvSpPr>
          <p:nvPr>
            <p:ph type="sldNum" sz="quarter" idx="10"/>
          </p:nvPr>
        </p:nvSpPr>
        <p:spPr/>
        <p:txBody>
          <a:bodyPr/>
          <a:lstStyle/>
          <a:p>
            <a:fld id="{6E6A405F-3C17-42AE-8DF4-D5561932E45C}" type="slidenum">
              <a:rPr lang="en-US" smtClean="0"/>
              <a:t>22</a:t>
            </a:fld>
            <a:endParaRPr lang="en-US"/>
          </a:p>
        </p:txBody>
      </p:sp>
    </p:spTree>
    <p:extLst>
      <p:ext uri="{BB962C8B-B14F-4D97-AF65-F5344CB8AC3E}">
        <p14:creationId xmlns:p14="http://schemas.microsoft.com/office/powerpoint/2010/main" val="1265342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23</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eaLnBrk="1" hangingPunct="1"/>
            <a:endParaRPr lang="en-US" dirty="0"/>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1771303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9/13/2023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66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4162434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64A25B-E85D-4EC7-A20F-6D719CC56818}" type="datetimeFigureOut">
              <a:rPr lang="en-US" smtClean="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15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64A25B-E85D-4EC7-A20F-6D719CC56818}" type="datetimeFigureOut">
              <a:rPr lang="en-US" smtClean="0"/>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03377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64A25B-E85D-4EC7-A20F-6D719CC56818}" type="datetimeFigureOut">
              <a:rPr lang="en-US" smtClean="0"/>
              <a:t>9/13/2023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8265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64A25B-E85D-4EC7-A20F-6D719CC56818}" type="datetimeFigureOut">
              <a:rPr lang="en-US" smtClean="0"/>
              <a:t>9/13/2023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092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B64A25B-E85D-4EC7-A20F-6D719CC56818}" type="datetimeFigureOut">
              <a:rPr lang="en-US" smtClean="0"/>
              <a:t>9/13/2023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336811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B64A25B-E85D-4EC7-A20F-6D719CC56818}" type="datetimeFigureOut">
              <a:rPr lang="en-US" smtClean="0"/>
              <a:t>9/13/2023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AA8EF3E-A05A-4D78-BEF6-BB957AB6AEA3}" type="slidenum">
              <a:rPr lang="en-US" smtClean="0"/>
              <a:t>‹#›</a:t>
            </a:fld>
            <a:endParaRPr lang="en-US"/>
          </a:p>
        </p:txBody>
      </p:sp>
    </p:spTree>
    <p:extLst>
      <p:ext uri="{BB962C8B-B14F-4D97-AF65-F5344CB8AC3E}">
        <p14:creationId xmlns:p14="http://schemas.microsoft.com/office/powerpoint/2010/main" val="1581959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B64A25B-E85D-4EC7-A20F-6D719CC56818}" type="datetimeFigureOut">
              <a:rPr lang="en-US" smtClean="0"/>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71265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25773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79129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B64A25B-E85D-4EC7-A20F-6D719CC56818}" type="datetimeFigureOut">
              <a:rPr lang="en-US" smtClean="0"/>
              <a:t>9/13/2023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AA8EF3E-A05A-4D78-BEF6-BB957AB6AEA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3099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microsoft.com/office/2007/relationships/media" Target="../media/media1.mp4"/><Relationship Id="rId7" Type="http://schemas.openxmlformats.org/officeDocument/2006/relationships/image" Target="../media/image2.png"/><Relationship Id="rId2" Type="http://schemas.openxmlformats.org/officeDocument/2006/relationships/tags" Target="../tags/tag1.xml"/><Relationship Id="rId1" Type="http://schemas.openxmlformats.org/officeDocument/2006/relationships/video" Target="NULL" TargetMode="External"/><Relationship Id="rId6" Type="http://schemas.openxmlformats.org/officeDocument/2006/relationships/image" Target="../media/image1.jpeg"/><Relationship Id="rId5" Type="http://schemas.openxmlformats.org/officeDocument/2006/relationships/notesSlide" Target="../notesSlides/notesSlide1.xml"/><Relationship Id="rId10" Type="http://schemas.openxmlformats.org/officeDocument/2006/relationships/image" Target="../media/image5.jpeg"/><Relationship Id="rId4" Type="http://schemas.openxmlformats.org/officeDocument/2006/relationships/slideLayout" Target="../slideLayouts/slideLayout1.xml"/><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2.png"/><Relationship Id="rId2" Type="http://schemas.openxmlformats.org/officeDocument/2006/relationships/video" Target="NULL" TargetMode="Externa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microsoft.com/office/2007/relationships/media" Target="../media/media2.mp4"/></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5.xml"/><Relationship Id="rId7" Type="http://schemas.openxmlformats.org/officeDocument/2006/relationships/notesSlide" Target="../notesSlides/notesSlide3.xml"/><Relationship Id="rId2" Type="http://schemas.openxmlformats.org/officeDocument/2006/relationships/video" Target="NULL" TargetMode="External"/><Relationship Id="rId1" Type="http://schemas.openxmlformats.org/officeDocument/2006/relationships/tags" Target="../tags/tag4.xml"/><Relationship Id="rId6" Type="http://schemas.openxmlformats.org/officeDocument/2006/relationships/slideLayout" Target="../slideLayouts/slideLayout7.xml"/><Relationship Id="rId11" Type="http://schemas.openxmlformats.org/officeDocument/2006/relationships/image" Target="../media/image8.jpeg"/><Relationship Id="rId5" Type="http://schemas.openxmlformats.org/officeDocument/2006/relationships/tags" Target="../tags/tag6.xml"/><Relationship Id="rId10" Type="http://schemas.openxmlformats.org/officeDocument/2006/relationships/image" Target="../media/image7.png"/><Relationship Id="rId4" Type="http://schemas.microsoft.com/office/2007/relationships/media" Target="../media/media3.mp4"/><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8.xml"/><Relationship Id="rId7" Type="http://schemas.openxmlformats.org/officeDocument/2006/relationships/image" Target="../media/image9.jpeg"/><Relationship Id="rId2" Type="http://schemas.openxmlformats.org/officeDocument/2006/relationships/video" Target="NULL" TargetMode="External"/><Relationship Id="rId1" Type="http://schemas.openxmlformats.org/officeDocument/2006/relationships/tags" Target="../tags/tag7.xml"/><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microsoft.com/office/2007/relationships/media" Target="../media/media4.mp4"/><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0.xml"/><Relationship Id="rId7" Type="http://schemas.openxmlformats.org/officeDocument/2006/relationships/hyperlink" Target="http://www.invasivespeciesinfo.gov/" TargetMode="External"/><Relationship Id="rId2" Type="http://schemas.openxmlformats.org/officeDocument/2006/relationships/video" Target="NULL" TargetMode="External"/><Relationship Id="rId1" Type="http://schemas.openxmlformats.org/officeDocument/2006/relationships/tags" Target="../tags/tag9.xml"/><Relationship Id="rId6" Type="http://schemas.openxmlformats.org/officeDocument/2006/relationships/notesSlide" Target="../notesSlides/notesSlide5.xml"/><Relationship Id="rId5" Type="http://schemas.openxmlformats.org/officeDocument/2006/relationships/slideLayout" Target="../slideLayouts/slideLayout7.xml"/><Relationship Id="rId10" Type="http://schemas.openxmlformats.org/officeDocument/2006/relationships/image" Target="../media/image12.jpg"/><Relationship Id="rId4" Type="http://schemas.microsoft.com/office/2007/relationships/media" Target="../media/media5.mp4"/><Relationship Id="rId9"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2.png"/><Relationship Id="rId2" Type="http://schemas.openxmlformats.org/officeDocument/2006/relationships/video" Target="NULL" TargetMode="External"/><Relationship Id="rId1" Type="http://schemas.openxmlformats.org/officeDocument/2006/relationships/tags" Target="../tags/tag11.xml"/><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microsoft.com/office/2007/relationships/media" Target="../media/media6.mp4"/></Relationships>
</file>

<file path=ppt/slides/_rels/slide7.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2.png"/><Relationship Id="rId2" Type="http://schemas.openxmlformats.org/officeDocument/2006/relationships/video" Target="NULL" TargetMode="External"/><Relationship Id="rId1" Type="http://schemas.openxmlformats.org/officeDocument/2006/relationships/tags" Target="../tags/tag13.xml"/><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microsoft.com/office/2007/relationships/media" Target="../media/media7.mp4"/></Relationships>
</file>

<file path=ppt/slides/_rels/slide8.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image" Target="../media/image2.png"/><Relationship Id="rId2" Type="http://schemas.openxmlformats.org/officeDocument/2006/relationships/video" Target="NULL" TargetMode="External"/><Relationship Id="rId1" Type="http://schemas.openxmlformats.org/officeDocument/2006/relationships/tags" Target="../tags/tag15.xml"/><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microsoft.com/office/2007/relationships/media" Target="../media/media7.mp4"/></Relationships>
</file>

<file path=ppt/slides/_rels/slide9.xml.rels><?xml version="1.0" encoding="UTF-8" standalone="yes"?>
<Relationships xmlns="http://schemas.openxmlformats.org/package/2006/relationships"><Relationship Id="rId3" Type="http://schemas.microsoft.com/office/2007/relationships/media" Target="../media/media7.mp4"/><Relationship Id="rId7" Type="http://schemas.openxmlformats.org/officeDocument/2006/relationships/image" Target="../media/image13.jpeg"/><Relationship Id="rId2" Type="http://schemas.openxmlformats.org/officeDocument/2006/relationships/tags" Target="../tags/tag17.xml"/><Relationship Id="rId1" Type="http://schemas.openxmlformats.org/officeDocument/2006/relationships/video" Target="NULL" TargetMode="External"/><Relationship Id="rId6" Type="http://schemas.openxmlformats.org/officeDocument/2006/relationships/image" Target="../media/image2.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s://video.idahoptv.org/video/outdoor-idaho-war-of-the-weeds/" TargetMode="External"/><Relationship Id="rId3" Type="http://schemas.microsoft.com/office/2007/relationships/media" Target="../media/media8.mp4"/><Relationship Id="rId7" Type="http://schemas.openxmlformats.org/officeDocument/2006/relationships/image" Target="../media/image2.png"/><Relationship Id="rId2" Type="http://schemas.openxmlformats.org/officeDocument/2006/relationships/tags" Target="../tags/tag18.xml"/><Relationship Id="rId1" Type="http://schemas.openxmlformats.org/officeDocument/2006/relationships/video" Target="NULL" TargetMode="External"/><Relationship Id="rId6" Type="http://schemas.openxmlformats.org/officeDocument/2006/relationships/image" Target="../media/image14.jpeg"/><Relationship Id="rId5" Type="http://schemas.openxmlformats.org/officeDocument/2006/relationships/notesSlide" Target="../notesSlides/notesSlide10.xml"/><Relationship Id="rId4" Type="http://schemas.openxmlformats.org/officeDocument/2006/relationships/slideLayout" Target="../slideLayouts/slideLayout7.xml"/><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tags" Target="../tags/tag20.xml"/><Relationship Id="rId7" Type="http://schemas.openxmlformats.org/officeDocument/2006/relationships/image" Target="../media/image16.jpeg"/><Relationship Id="rId2" Type="http://schemas.openxmlformats.org/officeDocument/2006/relationships/video" Target="NULL" TargetMode="External"/><Relationship Id="rId1" Type="http://schemas.openxmlformats.org/officeDocument/2006/relationships/tags" Target="../tags/tag19.xml"/><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microsoft.com/office/2007/relationships/media" Target="../media/media9.mp4"/><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1.xml"/><Relationship Id="rId5" Type="http://schemas.openxmlformats.org/officeDocument/2006/relationships/image" Target="../media/image24.tiff"/><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27.jpe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3.xml"/><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36.jpe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38.jp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a:xfrm>
            <a:off x="1097280" y="758952"/>
            <a:ext cx="10764520" cy="3566160"/>
          </a:xfrm>
        </p:spPr>
        <p:txBody>
          <a:bodyPr/>
          <a:lstStyle/>
          <a:p>
            <a:r>
              <a:rPr lang="en-US" dirty="0"/>
              <a:t>Invasive Plants and Weeds</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dirty="0"/>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04520" y="5858539"/>
            <a:ext cx="3385745" cy="455382"/>
          </a:xfrm>
          <a:prstGeom prst="rect">
            <a:avLst/>
          </a:prstGeom>
        </p:spPr>
      </p:pic>
      <p:pic>
        <p:nvPicPr>
          <p:cNvPr id="2" name="tmp45EE">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st="858" end="57.3537"/>
                </p14:media>
              </p:ext>
            </p:extLst>
          </p:nvPr>
        </p:nvPicPr>
        <p:blipFill>
          <a:blip r:embed="rId7"/>
          <a:stretch>
            <a:fillRect/>
          </a:stretch>
        </p:blipFill>
        <p:spPr>
          <a:xfrm>
            <a:off x="11861800" y="101600"/>
            <a:ext cx="228600" cy="228600"/>
          </a:xfrm>
          <a:prstGeom prst="rect">
            <a:avLst/>
          </a:prstGeom>
        </p:spPr>
      </p:pic>
      <p:grpSp>
        <p:nvGrpSpPr>
          <p:cNvPr id="3" name="Group 2">
            <a:extLst>
              <a:ext uri="{FF2B5EF4-FFF2-40B4-BE49-F238E27FC236}">
                <a16:creationId xmlns:a16="http://schemas.microsoft.com/office/drawing/2014/main" id="{2B8D1DA3-053D-4624-8805-A22E9A2630B1}"/>
              </a:ext>
            </a:extLst>
          </p:cNvPr>
          <p:cNvGrpSpPr/>
          <p:nvPr/>
        </p:nvGrpSpPr>
        <p:grpSpPr>
          <a:xfrm>
            <a:off x="1178329" y="530618"/>
            <a:ext cx="2888845" cy="2563750"/>
            <a:chOff x="330199" y="330200"/>
            <a:chExt cx="3908658" cy="3357294"/>
          </a:xfrm>
        </p:grpSpPr>
        <p:pic>
          <p:nvPicPr>
            <p:cNvPr id="6" name="Picture 5" descr="A herd of zebra walking across a dry grass field&#10;&#10;Description generated with high confidence">
              <a:extLst>
                <a:ext uri="{FF2B5EF4-FFF2-40B4-BE49-F238E27FC236}">
                  <a16:creationId xmlns:a16="http://schemas.microsoft.com/office/drawing/2014/main" id="{83FDFA4E-9FC6-42A2-8790-DFF884C8428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330199" y="330200"/>
              <a:ext cx="3908658" cy="3357294"/>
            </a:xfrm>
            <a:prstGeom prst="rect">
              <a:avLst/>
            </a:prstGeom>
          </p:spPr>
        </p:pic>
        <p:sp>
          <p:nvSpPr>
            <p:cNvPr id="7" name="TextBox 6">
              <a:extLst>
                <a:ext uri="{FF2B5EF4-FFF2-40B4-BE49-F238E27FC236}">
                  <a16:creationId xmlns:a16="http://schemas.microsoft.com/office/drawing/2014/main" id="{49981542-604A-4412-B76C-BA7AC4FD15B2}"/>
                </a:ext>
              </a:extLst>
            </p:cNvPr>
            <p:cNvSpPr txBox="1"/>
            <p:nvPr/>
          </p:nvSpPr>
          <p:spPr>
            <a:xfrm>
              <a:off x="445621" y="3396764"/>
              <a:ext cx="630301" cy="215444"/>
            </a:xfrm>
            <a:prstGeom prst="rect">
              <a:avLst/>
            </a:prstGeom>
            <a:noFill/>
          </p:spPr>
          <p:txBody>
            <a:bodyPr wrap="none" rtlCol="0">
              <a:spAutoFit/>
            </a:bodyPr>
            <a:lstStyle/>
            <a:p>
              <a:r>
                <a:rPr lang="en-US" sz="800" dirty="0">
                  <a:solidFill>
                    <a:schemeClr val="bg1"/>
                  </a:solidFill>
                </a:rPr>
                <a:t>Matt Lavin</a:t>
              </a:r>
            </a:p>
          </p:txBody>
        </p:sp>
      </p:grpSp>
      <p:grpSp>
        <p:nvGrpSpPr>
          <p:cNvPr id="14" name="Group 13">
            <a:extLst>
              <a:ext uri="{FF2B5EF4-FFF2-40B4-BE49-F238E27FC236}">
                <a16:creationId xmlns:a16="http://schemas.microsoft.com/office/drawing/2014/main" id="{D7A7E430-6423-4FE7-870F-D53675F03601}"/>
              </a:ext>
            </a:extLst>
          </p:cNvPr>
          <p:cNvGrpSpPr/>
          <p:nvPr/>
        </p:nvGrpSpPr>
        <p:grpSpPr>
          <a:xfrm>
            <a:off x="8848711" y="544739"/>
            <a:ext cx="3027332" cy="2518046"/>
            <a:chOff x="3554522" y="2222070"/>
            <a:chExt cx="4458448" cy="4133354"/>
          </a:xfrm>
        </p:grpSpPr>
        <p:pic>
          <p:nvPicPr>
            <p:cNvPr id="15" name="Content Placeholder 6">
              <a:extLst>
                <a:ext uri="{FF2B5EF4-FFF2-40B4-BE49-F238E27FC236}">
                  <a16:creationId xmlns:a16="http://schemas.microsoft.com/office/drawing/2014/main" id="{98D69310-9B43-41D0-828B-4EE0B15061AB}"/>
                </a:ext>
              </a:extLst>
            </p:cNvPr>
            <p:cNvPicPr>
              <a:picLocks noChangeAspect="1"/>
            </p:cNvPicPr>
            <p:nvPr/>
          </p:nvPicPr>
          <p:blipFill>
            <a:blip r:embed="rId9" cstate="screen">
              <a:extLst>
                <a:ext uri="{28A0092B-C50C-407E-A947-70E740481C1C}">
                  <a14:useLocalDpi xmlns:a14="http://schemas.microsoft.com/office/drawing/2010/main" val="0"/>
                </a:ext>
              </a:extLst>
            </a:blip>
            <a:srcRect/>
            <a:stretch>
              <a:fillRect/>
            </a:stretch>
          </p:blipFill>
          <p:spPr>
            <a:xfrm>
              <a:off x="3554522" y="2222070"/>
              <a:ext cx="4458448" cy="4133354"/>
            </a:xfrm>
            <a:prstGeom prst="rect">
              <a:avLst/>
            </a:prstGeom>
            <a:ln>
              <a:noFill/>
            </a:ln>
          </p:spPr>
        </p:pic>
        <p:sp>
          <p:nvSpPr>
            <p:cNvPr id="16" name="TextBox 15">
              <a:extLst>
                <a:ext uri="{FF2B5EF4-FFF2-40B4-BE49-F238E27FC236}">
                  <a16:creationId xmlns:a16="http://schemas.microsoft.com/office/drawing/2014/main" id="{BE78611F-291D-4D94-8094-117D732B72BA}"/>
                </a:ext>
              </a:extLst>
            </p:cNvPr>
            <p:cNvSpPr txBox="1"/>
            <p:nvPr/>
          </p:nvSpPr>
          <p:spPr>
            <a:xfrm>
              <a:off x="4034228" y="6042836"/>
              <a:ext cx="1508242" cy="215444"/>
            </a:xfrm>
            <a:prstGeom prst="rect">
              <a:avLst/>
            </a:prstGeom>
            <a:noFill/>
            <a:ln>
              <a:noFill/>
            </a:ln>
          </p:spPr>
          <p:txBody>
            <a:bodyPr wrap="square" rtlCol="0">
              <a:spAutoFit/>
            </a:bodyPr>
            <a:lstStyle/>
            <a:p>
              <a:r>
                <a:rPr lang="en-US" sz="800" dirty="0">
                  <a:solidFill>
                    <a:schemeClr val="bg1"/>
                  </a:solidFill>
                  <a:latin typeface="+mn-lt"/>
                </a:rPr>
                <a:t>Thad </a:t>
              </a:r>
              <a:r>
                <a:rPr lang="en-US" sz="800" dirty="0" err="1">
                  <a:solidFill>
                    <a:schemeClr val="bg1"/>
                  </a:solidFill>
                  <a:latin typeface="+mn-lt"/>
                </a:rPr>
                <a:t>Berrett</a:t>
              </a:r>
              <a:endParaRPr lang="en-US" sz="800" dirty="0">
                <a:solidFill>
                  <a:schemeClr val="bg1"/>
                </a:solidFill>
                <a:latin typeface="+mn-lt"/>
              </a:endParaRPr>
            </a:p>
          </p:txBody>
        </p:sp>
      </p:grpSp>
      <p:grpSp>
        <p:nvGrpSpPr>
          <p:cNvPr id="4" name="Group 3">
            <a:extLst>
              <a:ext uri="{FF2B5EF4-FFF2-40B4-BE49-F238E27FC236}">
                <a16:creationId xmlns:a16="http://schemas.microsoft.com/office/drawing/2014/main" id="{D48A45E3-6F8D-4DBF-AC2D-4D9D6057D8E8}"/>
              </a:ext>
            </a:extLst>
          </p:cNvPr>
          <p:cNvGrpSpPr/>
          <p:nvPr/>
        </p:nvGrpSpPr>
        <p:grpSpPr>
          <a:xfrm>
            <a:off x="4248134" y="530618"/>
            <a:ext cx="4419618" cy="2563876"/>
            <a:chOff x="3562334" y="499034"/>
            <a:chExt cx="7029450" cy="3923772"/>
          </a:xfrm>
        </p:grpSpPr>
        <p:pic>
          <p:nvPicPr>
            <p:cNvPr id="18" name="Picture 25">
              <a:extLst>
                <a:ext uri="{FF2B5EF4-FFF2-40B4-BE49-F238E27FC236}">
                  <a16:creationId xmlns:a16="http://schemas.microsoft.com/office/drawing/2014/main" id="{65615E0D-5396-4615-988A-A96B368EBBC1}"/>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3562334" y="499034"/>
              <a:ext cx="7029450" cy="3923581"/>
            </a:xfrm>
            <a:prstGeom prst="rect">
              <a:avLst/>
            </a:prstGeom>
            <a:noFill/>
            <a:ln w="9525">
              <a:noFill/>
              <a:miter lim="800000"/>
              <a:headEnd/>
              <a:tailEnd/>
            </a:ln>
          </p:spPr>
        </p:pic>
        <p:sp>
          <p:nvSpPr>
            <p:cNvPr id="19" name="TextBox 18">
              <a:extLst>
                <a:ext uri="{FF2B5EF4-FFF2-40B4-BE49-F238E27FC236}">
                  <a16:creationId xmlns:a16="http://schemas.microsoft.com/office/drawing/2014/main" id="{2A741A47-01B8-4BBB-A731-1D25CF789022}"/>
                </a:ext>
              </a:extLst>
            </p:cNvPr>
            <p:cNvSpPr txBox="1"/>
            <p:nvPr/>
          </p:nvSpPr>
          <p:spPr>
            <a:xfrm>
              <a:off x="3582075" y="4093089"/>
              <a:ext cx="2209800" cy="329717"/>
            </a:xfrm>
            <a:prstGeom prst="rect">
              <a:avLst/>
            </a:prstGeom>
            <a:noFill/>
            <a:ln>
              <a:noFill/>
            </a:ln>
          </p:spPr>
          <p:txBody>
            <a:bodyPr wrap="square" rtlCol="0">
              <a:spAutoFit/>
            </a:bodyPr>
            <a:lstStyle/>
            <a:p>
              <a:r>
                <a:rPr lang="en-US" sz="800" dirty="0">
                  <a:solidFill>
                    <a:schemeClr val="bg1"/>
                  </a:solidFill>
                </a:rPr>
                <a:t>Jen Peterson</a:t>
              </a:r>
            </a:p>
          </p:txBody>
        </p:sp>
      </p:grpSp>
    </p:spTree>
    <p:extLst>
      <p:ext uri="{BB962C8B-B14F-4D97-AF65-F5344CB8AC3E}">
        <p14:creationId xmlns:p14="http://schemas.microsoft.com/office/powerpoint/2010/main" val="42558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90121" y="275001"/>
            <a:ext cx="7494406" cy="646331"/>
          </a:xfrm>
          <a:prstGeom prst="rect">
            <a:avLst/>
          </a:prstGeom>
          <a:noFill/>
        </p:spPr>
        <p:txBody>
          <a:bodyPr wrap="square" rtlCol="0">
            <a:spAutoFit/>
          </a:bodyPr>
          <a:lstStyle/>
          <a:p>
            <a:r>
              <a:rPr lang="en-US" sz="3600" dirty="0"/>
              <a:t>Types and Categories or Range Plants</a:t>
            </a:r>
          </a:p>
        </p:txBody>
      </p:sp>
      <p:sp>
        <p:nvSpPr>
          <p:cNvPr id="3" name="TextBox 2"/>
          <p:cNvSpPr txBox="1"/>
          <p:nvPr/>
        </p:nvSpPr>
        <p:spPr>
          <a:xfrm>
            <a:off x="6566767" y="857462"/>
            <a:ext cx="2519564" cy="646331"/>
          </a:xfrm>
          <a:prstGeom prst="rect">
            <a:avLst/>
          </a:prstGeom>
          <a:noFill/>
        </p:spPr>
        <p:txBody>
          <a:bodyPr wrap="square" rtlCol="0">
            <a:spAutoFit/>
          </a:bodyPr>
          <a:lstStyle/>
          <a:p>
            <a:r>
              <a:rPr lang="en-US" sz="3600" b="1" dirty="0"/>
              <a:t>Origin</a:t>
            </a:r>
          </a:p>
        </p:txBody>
      </p:sp>
      <p:sp>
        <p:nvSpPr>
          <p:cNvPr id="4" name="TextBox 3"/>
          <p:cNvSpPr txBox="1"/>
          <p:nvPr/>
        </p:nvSpPr>
        <p:spPr>
          <a:xfrm>
            <a:off x="2892363" y="2029978"/>
            <a:ext cx="2452255" cy="1323439"/>
          </a:xfrm>
          <a:prstGeom prst="rect">
            <a:avLst/>
          </a:prstGeom>
          <a:solidFill>
            <a:schemeClr val="bg1">
              <a:lumMod val="75000"/>
            </a:schemeClr>
          </a:solidFill>
          <a:ln>
            <a:solidFill>
              <a:schemeClr val="tx1"/>
            </a:solidFill>
          </a:ln>
        </p:spPr>
        <p:txBody>
          <a:bodyPr wrap="square" rtlCol="0">
            <a:spAutoFit/>
          </a:bodyPr>
          <a:lstStyle/>
          <a:p>
            <a:pPr algn="ctr"/>
            <a:r>
              <a:rPr lang="en-US" sz="4000" dirty="0">
                <a:solidFill>
                  <a:sysClr val="windowText" lastClr="000000"/>
                </a:solidFill>
              </a:rPr>
              <a:t>Native Plants</a:t>
            </a:r>
          </a:p>
        </p:txBody>
      </p:sp>
      <p:sp>
        <p:nvSpPr>
          <p:cNvPr id="5" name="TextBox 4"/>
          <p:cNvSpPr txBox="1"/>
          <p:nvPr/>
        </p:nvSpPr>
        <p:spPr>
          <a:xfrm>
            <a:off x="4703330" y="4339449"/>
            <a:ext cx="2452255" cy="1323439"/>
          </a:xfrm>
          <a:prstGeom prst="rect">
            <a:avLst/>
          </a:prstGeom>
          <a:solidFill>
            <a:schemeClr val="bg1">
              <a:lumMod val="75000"/>
            </a:schemeClr>
          </a:solidFill>
          <a:ln>
            <a:solidFill>
              <a:schemeClr val="tx1"/>
            </a:solidFill>
          </a:ln>
        </p:spPr>
        <p:txBody>
          <a:bodyPr wrap="square" rtlCol="0">
            <a:spAutoFit/>
          </a:bodyPr>
          <a:lstStyle/>
          <a:p>
            <a:pPr algn="ctr"/>
            <a:r>
              <a:rPr lang="en-US" sz="4000" dirty="0">
                <a:solidFill>
                  <a:sysClr val="windowText" lastClr="000000"/>
                </a:solidFill>
              </a:rPr>
              <a:t>Introduced Plants</a:t>
            </a:r>
          </a:p>
        </p:txBody>
      </p:sp>
      <p:sp>
        <p:nvSpPr>
          <p:cNvPr id="6" name="TextBox 5"/>
          <p:cNvSpPr txBox="1"/>
          <p:nvPr/>
        </p:nvSpPr>
        <p:spPr>
          <a:xfrm>
            <a:off x="7744898" y="2795643"/>
            <a:ext cx="4051552" cy="707886"/>
          </a:xfrm>
          <a:prstGeom prst="rect">
            <a:avLst/>
          </a:prstGeom>
          <a:solidFill>
            <a:schemeClr val="bg2">
              <a:lumMod val="90000"/>
            </a:schemeClr>
          </a:solidFill>
          <a:ln>
            <a:solidFill>
              <a:schemeClr val="accent6">
                <a:lumMod val="75000"/>
              </a:schemeClr>
            </a:solidFill>
          </a:ln>
        </p:spPr>
        <p:txBody>
          <a:bodyPr wrap="square" rtlCol="0">
            <a:spAutoFit/>
          </a:bodyPr>
          <a:lstStyle/>
          <a:p>
            <a:pPr algn="ctr"/>
            <a:r>
              <a:rPr lang="en-US" sz="4000" dirty="0">
                <a:solidFill>
                  <a:sysClr val="windowText" lastClr="000000"/>
                </a:solidFill>
              </a:rPr>
              <a:t>Invasive Species</a:t>
            </a:r>
          </a:p>
        </p:txBody>
      </p:sp>
      <p:cxnSp>
        <p:nvCxnSpPr>
          <p:cNvPr id="7" name="Straight Arrow Connector 6"/>
          <p:cNvCxnSpPr/>
          <p:nvPr/>
        </p:nvCxnSpPr>
        <p:spPr>
          <a:xfrm flipH="1">
            <a:off x="5543188" y="1503793"/>
            <a:ext cx="1184889" cy="7992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6132501" y="1678675"/>
            <a:ext cx="868531" cy="23529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744898" y="3660957"/>
            <a:ext cx="4051552" cy="707886"/>
          </a:xfrm>
          <a:prstGeom prst="rect">
            <a:avLst/>
          </a:prstGeom>
          <a:solidFill>
            <a:schemeClr val="bg2">
              <a:lumMod val="90000"/>
            </a:schemeClr>
          </a:solidFill>
          <a:ln>
            <a:solidFill>
              <a:schemeClr val="accent6">
                <a:lumMod val="75000"/>
              </a:schemeClr>
            </a:solidFill>
          </a:ln>
        </p:spPr>
        <p:txBody>
          <a:bodyPr wrap="square" rtlCol="0">
            <a:spAutoFit/>
          </a:bodyPr>
          <a:lstStyle/>
          <a:p>
            <a:pPr algn="ctr"/>
            <a:r>
              <a:rPr lang="en-US" sz="4000" dirty="0">
                <a:solidFill>
                  <a:sysClr val="windowText" lastClr="000000"/>
                </a:solidFill>
              </a:rPr>
              <a:t>Noxious Weeds</a:t>
            </a:r>
          </a:p>
        </p:txBody>
      </p:sp>
      <p:sp>
        <p:nvSpPr>
          <p:cNvPr id="12" name="TextBox 11"/>
          <p:cNvSpPr txBox="1"/>
          <p:nvPr/>
        </p:nvSpPr>
        <p:spPr>
          <a:xfrm>
            <a:off x="7983940" y="1003220"/>
            <a:ext cx="3985147" cy="369332"/>
          </a:xfrm>
          <a:prstGeom prst="rect">
            <a:avLst/>
          </a:prstGeom>
          <a:noFill/>
        </p:spPr>
        <p:txBody>
          <a:bodyPr wrap="square" rtlCol="0">
            <a:spAutoFit/>
          </a:bodyPr>
          <a:lstStyle/>
          <a:p>
            <a:r>
              <a:rPr lang="en-US" dirty="0"/>
              <a:t>Area where the plant evolved</a:t>
            </a:r>
          </a:p>
        </p:txBody>
      </p:sp>
      <p:pic>
        <p:nvPicPr>
          <p:cNvPr id="11" name="tmpCDAE">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2865.2666"/>
                </p14:media>
              </p:ext>
            </p:extLst>
          </p:nvPr>
        </p:nvPicPr>
        <p:blipFill>
          <a:blip r:embed="rId7"/>
          <a:stretch>
            <a:fillRect/>
          </a:stretch>
        </p:blipFill>
        <p:spPr>
          <a:xfrm>
            <a:off x="11861800" y="101600"/>
            <a:ext cx="228600" cy="228600"/>
          </a:xfrm>
          <a:prstGeom prst="rect">
            <a:avLst/>
          </a:prstGeom>
        </p:spPr>
      </p:pic>
    </p:spTree>
    <p:custDataLst>
      <p:tags r:id="rId1"/>
    </p:custDataLst>
    <p:extLst>
      <p:ext uri="{BB962C8B-B14F-4D97-AF65-F5344CB8AC3E}">
        <p14:creationId xmlns:p14="http://schemas.microsoft.com/office/powerpoint/2010/main" val="151287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268"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11"/>
                </p:tgtEl>
              </p:cMediaNode>
            </p:video>
          </p:childTnLst>
        </p:cTn>
      </p:par>
    </p:tnLst>
    <p:bldLst>
      <p:bldP spid="4" grpId="0" animBg="1"/>
      <p:bldP spid="5" grpId="0" animBg="1"/>
      <p:bldP spid="6" grpId="0" animBg="1"/>
      <p:bldP spid="10" grpId="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90121" y="275001"/>
            <a:ext cx="7494406" cy="646331"/>
          </a:xfrm>
          <a:prstGeom prst="rect">
            <a:avLst/>
          </a:prstGeom>
          <a:noFill/>
        </p:spPr>
        <p:txBody>
          <a:bodyPr wrap="square" rtlCol="0">
            <a:spAutoFit/>
          </a:bodyPr>
          <a:lstStyle/>
          <a:p>
            <a:r>
              <a:rPr lang="en-US" sz="3600" dirty="0"/>
              <a:t>Types and Categories or Range Plants</a:t>
            </a:r>
          </a:p>
        </p:txBody>
      </p:sp>
      <p:sp>
        <p:nvSpPr>
          <p:cNvPr id="3" name="TextBox 2"/>
          <p:cNvSpPr txBox="1"/>
          <p:nvPr/>
        </p:nvSpPr>
        <p:spPr>
          <a:xfrm>
            <a:off x="6566767" y="857462"/>
            <a:ext cx="2519564" cy="646331"/>
          </a:xfrm>
          <a:prstGeom prst="rect">
            <a:avLst/>
          </a:prstGeom>
          <a:noFill/>
        </p:spPr>
        <p:txBody>
          <a:bodyPr wrap="square" rtlCol="0">
            <a:spAutoFit/>
          </a:bodyPr>
          <a:lstStyle/>
          <a:p>
            <a:r>
              <a:rPr lang="en-US" sz="3600" b="1" dirty="0"/>
              <a:t>Origin</a:t>
            </a:r>
          </a:p>
        </p:txBody>
      </p:sp>
      <p:sp>
        <p:nvSpPr>
          <p:cNvPr id="4" name="TextBox 3"/>
          <p:cNvSpPr txBox="1"/>
          <p:nvPr/>
        </p:nvSpPr>
        <p:spPr>
          <a:xfrm>
            <a:off x="1923395" y="1043706"/>
            <a:ext cx="3253621" cy="707886"/>
          </a:xfrm>
          <a:prstGeom prst="rect">
            <a:avLst/>
          </a:prstGeom>
          <a:solidFill>
            <a:schemeClr val="bg1">
              <a:lumMod val="75000"/>
            </a:schemeClr>
          </a:solidFill>
          <a:ln>
            <a:solidFill>
              <a:schemeClr val="tx1"/>
            </a:solidFill>
          </a:ln>
        </p:spPr>
        <p:txBody>
          <a:bodyPr wrap="square" rtlCol="0">
            <a:spAutoFit/>
          </a:bodyPr>
          <a:lstStyle/>
          <a:p>
            <a:pPr algn="ctr"/>
            <a:r>
              <a:rPr lang="en-US" sz="4000" dirty="0">
                <a:solidFill>
                  <a:sysClr val="windowText" lastClr="000000"/>
                </a:solidFill>
              </a:rPr>
              <a:t>Native Plants</a:t>
            </a:r>
          </a:p>
        </p:txBody>
      </p:sp>
      <p:cxnSp>
        <p:nvCxnSpPr>
          <p:cNvPr id="7" name="Straight Arrow Connector 6"/>
          <p:cNvCxnSpPr/>
          <p:nvPr/>
        </p:nvCxnSpPr>
        <p:spPr>
          <a:xfrm flipH="1">
            <a:off x="5303001" y="1190917"/>
            <a:ext cx="1263767" cy="1501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944093" y="1911994"/>
            <a:ext cx="7588362"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Originated where they now occur without the help of humans.</a:t>
            </a:r>
          </a:p>
          <a:p>
            <a:pPr marL="285750" indent="-285750">
              <a:buFont typeface="Arial" panose="020B0604020202020204" pitchFamily="34" charset="0"/>
              <a:buChar char="•"/>
            </a:pPr>
            <a:r>
              <a:rPr lang="en-US" sz="3200" dirty="0"/>
              <a:t>Well-adapted to the local climate, soils, animals, and microbes. </a:t>
            </a:r>
          </a:p>
        </p:txBody>
      </p:sp>
      <p:pic>
        <p:nvPicPr>
          <p:cNvPr id="9" name="Picture 5" descr="AGSP.jpg"/>
          <p:cNvPicPr>
            <a:picLocks noChangeAspect="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243089" y="1873966"/>
            <a:ext cx="3400863" cy="2880889"/>
          </a:xfrm>
          <a:prstGeom prst="rect">
            <a:avLst/>
          </a:prstGeom>
          <a:noFill/>
          <a:ln w="9525">
            <a:solidFill>
              <a:schemeClr val="tx1"/>
            </a:solidFill>
            <a:miter lim="800000"/>
            <a:headEnd/>
            <a:tailEnd/>
          </a:ln>
        </p:spPr>
      </p:pic>
      <p:sp>
        <p:nvSpPr>
          <p:cNvPr id="8" name="Rectangle 15"/>
          <p:cNvSpPr>
            <a:spLocks noChangeArrowheads="1"/>
          </p:cNvSpPr>
          <p:nvPr/>
        </p:nvSpPr>
        <p:spPr bwMode="auto">
          <a:xfrm>
            <a:off x="243089" y="4477856"/>
            <a:ext cx="1267462" cy="276999"/>
          </a:xfrm>
          <a:prstGeom prst="rect">
            <a:avLst/>
          </a:prstGeom>
          <a:solidFill>
            <a:srgbClr val="D9D9D9">
              <a:alpha val="50195"/>
            </a:srgbClr>
          </a:solidFill>
          <a:ln w="9525">
            <a:noFill/>
            <a:miter lim="800000"/>
            <a:headEnd/>
            <a:tailEnd/>
          </a:ln>
        </p:spPr>
        <p:txBody>
          <a:bodyPr wrap="none">
            <a:spAutoFit/>
          </a:bodyPr>
          <a:lstStyle/>
          <a:p>
            <a:pPr algn="ctr"/>
            <a:r>
              <a:rPr lang="en-US" sz="1200" dirty="0"/>
              <a:t>Jennifer Peterson</a:t>
            </a:r>
          </a:p>
        </p:txBody>
      </p:sp>
      <p:pic>
        <p:nvPicPr>
          <p:cNvPr id="18" name="tmp8A27">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47.0317"/>
                </p14:media>
              </p:ext>
            </p:extLst>
          </p:nvPr>
        </p:nvPicPr>
        <p:blipFill>
          <a:blip r:embed="rId9"/>
          <a:stretch>
            <a:fillRect/>
          </a:stretch>
        </p:blipFill>
        <p:spPr>
          <a:xfrm>
            <a:off x="11861800" y="101600"/>
            <a:ext cx="228600" cy="228600"/>
          </a:xfrm>
          <a:prstGeom prst="rect">
            <a:avLst/>
          </a:prstGeom>
        </p:spPr>
      </p:pic>
      <p:pic>
        <p:nvPicPr>
          <p:cNvPr id="19" name="Picture 18"/>
          <p:cNvPicPr>
            <a:picLocks/>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8405053" y="690345"/>
            <a:ext cx="65787" cy="36435"/>
          </a:xfrm>
          <a:prstGeom prst="rect">
            <a:avLst/>
          </a:prstGeom>
        </p:spPr>
      </p:pic>
      <p:grpSp>
        <p:nvGrpSpPr>
          <p:cNvPr id="5" name="Group 4">
            <a:extLst>
              <a:ext uri="{FF2B5EF4-FFF2-40B4-BE49-F238E27FC236}">
                <a16:creationId xmlns:a16="http://schemas.microsoft.com/office/drawing/2014/main" id="{45D21BC3-25A9-43E9-BA23-7EEC606520A4}"/>
              </a:ext>
            </a:extLst>
          </p:cNvPr>
          <p:cNvGrpSpPr/>
          <p:nvPr/>
        </p:nvGrpSpPr>
        <p:grpSpPr>
          <a:xfrm>
            <a:off x="3263493" y="4083280"/>
            <a:ext cx="2894320" cy="2609747"/>
            <a:chOff x="3263493" y="4083280"/>
            <a:chExt cx="2894320" cy="2609747"/>
          </a:xfrm>
        </p:grpSpPr>
        <p:pic>
          <p:nvPicPr>
            <p:cNvPr id="11" name="Picture 21"/>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a:xfrm>
              <a:off x="3263493" y="4083280"/>
              <a:ext cx="2894320" cy="2609747"/>
            </a:xfrm>
            <a:prstGeom prst="rect">
              <a:avLst/>
            </a:prstGeom>
            <a:noFill/>
            <a:ln>
              <a:solidFill>
                <a:schemeClr val="tx1"/>
              </a:solidFill>
            </a:ln>
          </p:spPr>
        </p:pic>
        <p:sp>
          <p:nvSpPr>
            <p:cNvPr id="12" name="Rectangle 15">
              <a:extLst>
                <a:ext uri="{FF2B5EF4-FFF2-40B4-BE49-F238E27FC236}">
                  <a16:creationId xmlns:a16="http://schemas.microsoft.com/office/drawing/2014/main" id="{F2557E13-D1CC-4361-9E85-FFA87CB93C6E}"/>
                </a:ext>
              </a:extLst>
            </p:cNvPr>
            <p:cNvSpPr>
              <a:spLocks noChangeArrowheads="1"/>
            </p:cNvSpPr>
            <p:nvPr/>
          </p:nvSpPr>
          <p:spPr bwMode="auto">
            <a:xfrm>
              <a:off x="3263493" y="6416028"/>
              <a:ext cx="1267462" cy="276999"/>
            </a:xfrm>
            <a:prstGeom prst="rect">
              <a:avLst/>
            </a:prstGeom>
            <a:solidFill>
              <a:srgbClr val="D9D9D9">
                <a:alpha val="50195"/>
              </a:srgbClr>
            </a:solidFill>
            <a:ln w="9525">
              <a:noFill/>
              <a:miter lim="800000"/>
              <a:headEnd/>
              <a:tailEnd/>
            </a:ln>
          </p:spPr>
          <p:txBody>
            <a:bodyPr wrap="none">
              <a:spAutoFit/>
            </a:bodyPr>
            <a:lstStyle/>
            <a:p>
              <a:pPr algn="ctr"/>
              <a:r>
                <a:rPr lang="en-US" sz="1200" dirty="0"/>
                <a:t>Jennifer Peterson</a:t>
              </a:r>
            </a:p>
          </p:txBody>
        </p:sp>
      </p:grpSp>
    </p:spTree>
    <p:custDataLst>
      <p:tags r:id="rId1"/>
    </p:custDataLst>
    <p:extLst>
      <p:ext uri="{BB962C8B-B14F-4D97-AF65-F5344CB8AC3E}">
        <p14:creationId xmlns:p14="http://schemas.microsoft.com/office/powerpoint/2010/main" val="19568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659"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18"/>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90121" y="275001"/>
            <a:ext cx="7494406" cy="646331"/>
          </a:xfrm>
          <a:prstGeom prst="rect">
            <a:avLst/>
          </a:prstGeom>
          <a:noFill/>
        </p:spPr>
        <p:txBody>
          <a:bodyPr wrap="square" rtlCol="0">
            <a:spAutoFit/>
          </a:bodyPr>
          <a:lstStyle/>
          <a:p>
            <a:r>
              <a:rPr lang="en-US" sz="3600" dirty="0"/>
              <a:t>Types and Categories or Range Plants</a:t>
            </a:r>
          </a:p>
        </p:txBody>
      </p:sp>
      <p:sp>
        <p:nvSpPr>
          <p:cNvPr id="3" name="TextBox 2"/>
          <p:cNvSpPr txBox="1"/>
          <p:nvPr/>
        </p:nvSpPr>
        <p:spPr>
          <a:xfrm>
            <a:off x="6566767" y="857462"/>
            <a:ext cx="2519564" cy="646331"/>
          </a:xfrm>
          <a:prstGeom prst="rect">
            <a:avLst/>
          </a:prstGeom>
          <a:noFill/>
        </p:spPr>
        <p:txBody>
          <a:bodyPr wrap="square" rtlCol="0">
            <a:spAutoFit/>
          </a:bodyPr>
          <a:lstStyle/>
          <a:p>
            <a:r>
              <a:rPr lang="en-US" sz="3600" b="1" dirty="0"/>
              <a:t>Origin</a:t>
            </a:r>
          </a:p>
        </p:txBody>
      </p:sp>
      <p:sp>
        <p:nvSpPr>
          <p:cNvPr id="5" name="TextBox 4"/>
          <p:cNvSpPr txBox="1"/>
          <p:nvPr/>
        </p:nvSpPr>
        <p:spPr>
          <a:xfrm>
            <a:off x="1080656" y="1903415"/>
            <a:ext cx="4183784" cy="707886"/>
          </a:xfrm>
          <a:prstGeom prst="rect">
            <a:avLst/>
          </a:prstGeom>
          <a:solidFill>
            <a:schemeClr val="bg1">
              <a:lumMod val="75000"/>
            </a:schemeClr>
          </a:solidFill>
          <a:ln>
            <a:solidFill>
              <a:schemeClr val="tx1"/>
            </a:solidFill>
          </a:ln>
        </p:spPr>
        <p:txBody>
          <a:bodyPr wrap="square" rtlCol="0">
            <a:spAutoFit/>
          </a:bodyPr>
          <a:lstStyle/>
          <a:p>
            <a:pPr algn="ctr"/>
            <a:r>
              <a:rPr lang="en-US" sz="4000" dirty="0">
                <a:solidFill>
                  <a:sysClr val="windowText" lastClr="000000"/>
                </a:solidFill>
              </a:rPr>
              <a:t>Introduced Plants</a:t>
            </a:r>
          </a:p>
        </p:txBody>
      </p:sp>
      <p:cxnSp>
        <p:nvCxnSpPr>
          <p:cNvPr id="7" name="Straight Arrow Connector 6"/>
          <p:cNvCxnSpPr/>
          <p:nvPr/>
        </p:nvCxnSpPr>
        <p:spPr>
          <a:xfrm flipH="1">
            <a:off x="5483932" y="1325961"/>
            <a:ext cx="1082835" cy="5774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975672" y="1786190"/>
            <a:ext cx="4223471" cy="2554545"/>
          </a:xfrm>
          <a:prstGeom prst="rect">
            <a:avLst/>
          </a:prstGeom>
          <a:noFill/>
        </p:spPr>
        <p:txBody>
          <a:bodyPr wrap="square" rtlCol="0">
            <a:spAutoFit/>
          </a:bodyPr>
          <a:lstStyle/>
          <a:p>
            <a:pPr marL="285750" indent="-285750">
              <a:buFont typeface="Arial" panose="020B0604020202020204" pitchFamily="34" charset="0"/>
              <a:buChar char="•"/>
            </a:pPr>
            <a:r>
              <a:rPr lang="en-US" sz="3200" dirty="0"/>
              <a:t>An organism occurring outside of its natural home range.</a:t>
            </a:r>
          </a:p>
          <a:p>
            <a:pPr marL="285750" indent="-285750">
              <a:buFont typeface="Arial" panose="020B0604020202020204" pitchFamily="34" charset="0"/>
              <a:buChar char="•"/>
            </a:pPr>
            <a:r>
              <a:rPr lang="en-US" sz="3200" dirty="0"/>
              <a:t>Introduced by humans.  </a:t>
            </a:r>
          </a:p>
        </p:txBody>
      </p:sp>
      <p:grpSp>
        <p:nvGrpSpPr>
          <p:cNvPr id="15" name="Group 14">
            <a:extLst>
              <a:ext uri="{FF2B5EF4-FFF2-40B4-BE49-F238E27FC236}">
                <a16:creationId xmlns:a16="http://schemas.microsoft.com/office/drawing/2014/main" id="{C2517DFD-7123-48E8-BEA1-95D9063B586F}"/>
              </a:ext>
            </a:extLst>
          </p:cNvPr>
          <p:cNvGrpSpPr/>
          <p:nvPr/>
        </p:nvGrpSpPr>
        <p:grpSpPr>
          <a:xfrm>
            <a:off x="5090108" y="2832808"/>
            <a:ext cx="2885564" cy="3750191"/>
            <a:chOff x="5090108" y="2832808"/>
            <a:chExt cx="2885564" cy="3750191"/>
          </a:xfrm>
        </p:grpSpPr>
        <p:pic>
          <p:nvPicPr>
            <p:cNvPr id="9" name="Picture 22" descr="DSCN3088"/>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a:xfrm>
              <a:off x="5090108" y="2832808"/>
              <a:ext cx="2885564" cy="3750191"/>
            </a:xfrm>
            <a:prstGeom prst="rect">
              <a:avLst/>
            </a:prstGeom>
            <a:noFill/>
            <a:ln>
              <a:solidFill>
                <a:schemeClr val="tx1"/>
              </a:solidFill>
            </a:ln>
          </p:spPr>
        </p:pic>
        <p:sp>
          <p:nvSpPr>
            <p:cNvPr id="11" name="Rectangle 17"/>
            <p:cNvSpPr>
              <a:spLocks noChangeArrowheads="1"/>
            </p:cNvSpPr>
            <p:nvPr/>
          </p:nvSpPr>
          <p:spPr bwMode="auto">
            <a:xfrm>
              <a:off x="5090108" y="6306000"/>
              <a:ext cx="928459" cy="276999"/>
            </a:xfrm>
            <a:prstGeom prst="rect">
              <a:avLst/>
            </a:prstGeom>
            <a:solidFill>
              <a:srgbClr val="D9D9D9">
                <a:alpha val="50195"/>
              </a:srgbClr>
            </a:solidFill>
            <a:ln w="9525">
              <a:noFill/>
              <a:miter lim="800000"/>
              <a:headEnd/>
              <a:tailEnd/>
            </a:ln>
          </p:spPr>
          <p:txBody>
            <a:bodyPr wrap="none">
              <a:spAutoFit/>
            </a:bodyPr>
            <a:lstStyle/>
            <a:p>
              <a:pPr algn="ctr"/>
              <a:r>
                <a:rPr lang="en-US" sz="800" dirty="0"/>
                <a:t>Jennifer</a:t>
              </a:r>
              <a:r>
                <a:rPr lang="en-US" sz="1200" dirty="0"/>
                <a:t> </a:t>
              </a:r>
              <a:r>
                <a:rPr lang="en-US" sz="800" dirty="0"/>
                <a:t>Peterson</a:t>
              </a:r>
            </a:p>
          </p:txBody>
        </p:sp>
      </p:grpSp>
      <p:pic>
        <p:nvPicPr>
          <p:cNvPr id="13" name="tmpF06A">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32.7188"/>
                </p14:media>
              </p:ext>
            </p:extLst>
          </p:nvPr>
        </p:nvPicPr>
        <p:blipFill>
          <a:blip r:embed="rId8"/>
          <a:stretch>
            <a:fillRect/>
          </a:stretch>
        </p:blipFill>
        <p:spPr>
          <a:xfrm>
            <a:off x="11861800" y="101600"/>
            <a:ext cx="228600" cy="228600"/>
          </a:xfrm>
          <a:prstGeom prst="rect">
            <a:avLst/>
          </a:prstGeom>
        </p:spPr>
      </p:pic>
      <p:grpSp>
        <p:nvGrpSpPr>
          <p:cNvPr id="12" name="Group 11">
            <a:extLst>
              <a:ext uri="{FF2B5EF4-FFF2-40B4-BE49-F238E27FC236}">
                <a16:creationId xmlns:a16="http://schemas.microsoft.com/office/drawing/2014/main" id="{11998C82-B63D-414A-B9D8-8FA719F85B39}"/>
              </a:ext>
            </a:extLst>
          </p:cNvPr>
          <p:cNvGrpSpPr/>
          <p:nvPr/>
        </p:nvGrpSpPr>
        <p:grpSpPr>
          <a:xfrm>
            <a:off x="866637" y="2761980"/>
            <a:ext cx="4059064" cy="3248602"/>
            <a:chOff x="866637" y="2761980"/>
            <a:chExt cx="4059064" cy="3248602"/>
          </a:xfrm>
        </p:grpSpPr>
        <p:pic>
          <p:nvPicPr>
            <p:cNvPr id="6" name="Picture 5" descr="A close up of a plant&#10;&#10;Description generated with very high confidence">
              <a:extLst>
                <a:ext uri="{FF2B5EF4-FFF2-40B4-BE49-F238E27FC236}">
                  <a16:creationId xmlns:a16="http://schemas.microsoft.com/office/drawing/2014/main" id="{C89CE0F6-CF0F-4CF7-94E0-D352562B392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866637" y="2761980"/>
              <a:ext cx="4059064" cy="3248602"/>
            </a:xfrm>
            <a:prstGeom prst="rect">
              <a:avLst/>
            </a:prstGeom>
          </p:spPr>
        </p:pic>
        <p:sp>
          <p:nvSpPr>
            <p:cNvPr id="14" name="Rectangle 17">
              <a:extLst>
                <a:ext uri="{FF2B5EF4-FFF2-40B4-BE49-F238E27FC236}">
                  <a16:creationId xmlns:a16="http://schemas.microsoft.com/office/drawing/2014/main" id="{8299B339-E4FF-4ADE-AECC-94ABDF18BAA4}"/>
                </a:ext>
              </a:extLst>
            </p:cNvPr>
            <p:cNvSpPr>
              <a:spLocks noChangeArrowheads="1"/>
            </p:cNvSpPr>
            <p:nvPr/>
          </p:nvSpPr>
          <p:spPr bwMode="auto">
            <a:xfrm>
              <a:off x="866637" y="5795138"/>
              <a:ext cx="1334019" cy="215444"/>
            </a:xfrm>
            <a:prstGeom prst="rect">
              <a:avLst/>
            </a:prstGeom>
            <a:solidFill>
              <a:srgbClr val="D9D9D9">
                <a:alpha val="50195"/>
              </a:srgbClr>
            </a:solidFill>
            <a:ln w="9525">
              <a:noFill/>
              <a:miter lim="800000"/>
              <a:headEnd/>
              <a:tailEnd/>
            </a:ln>
          </p:spPr>
          <p:txBody>
            <a:bodyPr wrap="none">
              <a:spAutoFit/>
            </a:bodyPr>
            <a:lstStyle/>
            <a:p>
              <a:pPr algn="ctr"/>
              <a:r>
                <a:rPr lang="en-US" sz="800" dirty="0"/>
                <a:t>USFWS (Jennifer Strickland)</a:t>
              </a:r>
            </a:p>
          </p:txBody>
        </p:sp>
      </p:grpSp>
    </p:spTree>
    <p:custDataLst>
      <p:tags r:id="rId1"/>
    </p:custDataLst>
    <p:extLst>
      <p:ext uri="{BB962C8B-B14F-4D97-AF65-F5344CB8AC3E}">
        <p14:creationId xmlns:p14="http://schemas.microsoft.com/office/powerpoint/2010/main" val="16437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51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13"/>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596788" y="1235911"/>
            <a:ext cx="10290413"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An organism that spreads and establishes over large areas and persists.</a:t>
            </a:r>
          </a:p>
          <a:p>
            <a:pPr marL="285750" indent="-285750">
              <a:buFont typeface="Arial" panose="020B0604020202020204" pitchFamily="34" charset="0"/>
              <a:buChar char="•"/>
            </a:pPr>
            <a:r>
              <a:rPr lang="en-US" sz="3200" dirty="0"/>
              <a:t>Causes or is likely to cause economic or environmental harm or harm to human health.  </a:t>
            </a:r>
          </a:p>
        </p:txBody>
      </p:sp>
      <p:sp>
        <p:nvSpPr>
          <p:cNvPr id="11" name="TextBox 10"/>
          <p:cNvSpPr txBox="1"/>
          <p:nvPr/>
        </p:nvSpPr>
        <p:spPr>
          <a:xfrm>
            <a:off x="8280423" y="2817504"/>
            <a:ext cx="3864981" cy="369332"/>
          </a:xfrm>
          <a:prstGeom prst="rect">
            <a:avLst/>
          </a:prstGeom>
          <a:noFill/>
        </p:spPr>
        <p:txBody>
          <a:bodyPr wrap="square" rtlCol="0">
            <a:spAutoFit/>
          </a:bodyPr>
          <a:lstStyle/>
          <a:p>
            <a:r>
              <a:rPr lang="en-US" dirty="0">
                <a:solidFill>
                  <a:schemeClr val="accent2"/>
                </a:solidFill>
                <a:hlinkClick r:id="rId7"/>
              </a:rPr>
              <a:t>http://www.invasivespeciesinfo.gov/</a:t>
            </a:r>
            <a:endParaRPr lang="en-US" dirty="0">
              <a:solidFill>
                <a:schemeClr val="accent2"/>
              </a:solidFill>
            </a:endParaRPr>
          </a:p>
        </p:txBody>
      </p:sp>
      <p:sp>
        <p:nvSpPr>
          <p:cNvPr id="9" name="TextBox 8"/>
          <p:cNvSpPr txBox="1"/>
          <p:nvPr/>
        </p:nvSpPr>
        <p:spPr>
          <a:xfrm>
            <a:off x="4164809" y="334567"/>
            <a:ext cx="4051552" cy="707886"/>
          </a:xfrm>
          <a:prstGeom prst="rect">
            <a:avLst/>
          </a:prstGeom>
          <a:solidFill>
            <a:schemeClr val="bg2">
              <a:lumMod val="90000"/>
            </a:schemeClr>
          </a:solidFill>
          <a:ln>
            <a:solidFill>
              <a:schemeClr val="accent6">
                <a:lumMod val="75000"/>
              </a:schemeClr>
            </a:solidFill>
          </a:ln>
        </p:spPr>
        <p:txBody>
          <a:bodyPr wrap="square" rtlCol="0">
            <a:spAutoFit/>
          </a:bodyPr>
          <a:lstStyle/>
          <a:p>
            <a:pPr algn="ctr"/>
            <a:r>
              <a:rPr lang="en-US" sz="4000" dirty="0">
                <a:solidFill>
                  <a:sysClr val="windowText" lastClr="000000"/>
                </a:solidFill>
              </a:rPr>
              <a:t>Invasive Species</a:t>
            </a:r>
          </a:p>
        </p:txBody>
      </p:sp>
      <p:pic>
        <p:nvPicPr>
          <p:cNvPr id="19" name="tmp8C15">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28.5736"/>
                </p14:media>
              </p:ext>
            </p:extLst>
          </p:nvPr>
        </p:nvPicPr>
        <p:blipFill>
          <a:blip r:embed="rId8"/>
          <a:stretch>
            <a:fillRect/>
          </a:stretch>
        </p:blipFill>
        <p:spPr>
          <a:xfrm>
            <a:off x="11861800" y="101600"/>
            <a:ext cx="228600" cy="228600"/>
          </a:xfrm>
          <a:prstGeom prst="rect">
            <a:avLst/>
          </a:prstGeom>
        </p:spPr>
      </p:pic>
      <p:grpSp>
        <p:nvGrpSpPr>
          <p:cNvPr id="5" name="Group 4">
            <a:extLst>
              <a:ext uri="{FF2B5EF4-FFF2-40B4-BE49-F238E27FC236}">
                <a16:creationId xmlns:a16="http://schemas.microsoft.com/office/drawing/2014/main" id="{71B46E23-D0F3-4FB4-9955-5CBBAD465B09}"/>
              </a:ext>
            </a:extLst>
          </p:cNvPr>
          <p:cNvGrpSpPr/>
          <p:nvPr/>
        </p:nvGrpSpPr>
        <p:grpSpPr>
          <a:xfrm>
            <a:off x="1868055" y="3298014"/>
            <a:ext cx="4476391" cy="3357294"/>
            <a:chOff x="1868055" y="3298014"/>
            <a:chExt cx="4476391" cy="3357294"/>
          </a:xfrm>
        </p:grpSpPr>
        <p:pic>
          <p:nvPicPr>
            <p:cNvPr id="3" name="Picture 2" descr="A herd of zebra walking across a dry grass field&#10;&#10;Description generated with high confidence">
              <a:extLst>
                <a:ext uri="{FF2B5EF4-FFF2-40B4-BE49-F238E27FC236}">
                  <a16:creationId xmlns:a16="http://schemas.microsoft.com/office/drawing/2014/main" id="{8C8994FE-5D07-48BF-BBBB-615234579AB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68055" y="3298014"/>
              <a:ext cx="4476391" cy="3357294"/>
            </a:xfrm>
            <a:prstGeom prst="rect">
              <a:avLst/>
            </a:prstGeom>
          </p:spPr>
        </p:pic>
        <p:sp>
          <p:nvSpPr>
            <p:cNvPr id="4" name="TextBox 3">
              <a:extLst>
                <a:ext uri="{FF2B5EF4-FFF2-40B4-BE49-F238E27FC236}">
                  <a16:creationId xmlns:a16="http://schemas.microsoft.com/office/drawing/2014/main" id="{69D4B485-E761-4FEE-987B-09C744F14836}"/>
                </a:ext>
              </a:extLst>
            </p:cNvPr>
            <p:cNvSpPr txBox="1"/>
            <p:nvPr/>
          </p:nvSpPr>
          <p:spPr>
            <a:xfrm>
              <a:off x="1868055" y="6439864"/>
              <a:ext cx="630301" cy="215444"/>
            </a:xfrm>
            <a:prstGeom prst="rect">
              <a:avLst/>
            </a:prstGeom>
            <a:noFill/>
          </p:spPr>
          <p:txBody>
            <a:bodyPr wrap="none" rtlCol="0">
              <a:spAutoFit/>
            </a:bodyPr>
            <a:lstStyle/>
            <a:p>
              <a:r>
                <a:rPr lang="en-US" sz="800" dirty="0">
                  <a:solidFill>
                    <a:schemeClr val="bg1"/>
                  </a:solidFill>
                </a:rPr>
                <a:t>Matt Lavin</a:t>
              </a:r>
            </a:p>
          </p:txBody>
        </p:sp>
      </p:grpSp>
      <p:grpSp>
        <p:nvGrpSpPr>
          <p:cNvPr id="14" name="Group 13">
            <a:extLst>
              <a:ext uri="{FF2B5EF4-FFF2-40B4-BE49-F238E27FC236}">
                <a16:creationId xmlns:a16="http://schemas.microsoft.com/office/drawing/2014/main" id="{6FDB45BB-290F-4357-B62D-1026C968964B}"/>
              </a:ext>
            </a:extLst>
          </p:cNvPr>
          <p:cNvGrpSpPr/>
          <p:nvPr/>
        </p:nvGrpSpPr>
        <p:grpSpPr>
          <a:xfrm>
            <a:off x="6615713" y="3270339"/>
            <a:ext cx="4550191" cy="3423069"/>
            <a:chOff x="6615713" y="3270339"/>
            <a:chExt cx="4550191" cy="3423069"/>
          </a:xfrm>
        </p:grpSpPr>
        <p:pic>
          <p:nvPicPr>
            <p:cNvPr id="7" name="Picture 6" descr="A group of bushes in a field&#10;&#10;Description generated with very high confidence">
              <a:extLst>
                <a:ext uri="{FF2B5EF4-FFF2-40B4-BE49-F238E27FC236}">
                  <a16:creationId xmlns:a16="http://schemas.microsoft.com/office/drawing/2014/main" id="{14FF100D-7F77-4310-9422-48358365EB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15713" y="3270339"/>
              <a:ext cx="4550191" cy="3412644"/>
            </a:xfrm>
            <a:prstGeom prst="rect">
              <a:avLst/>
            </a:prstGeom>
          </p:spPr>
        </p:pic>
        <p:sp>
          <p:nvSpPr>
            <p:cNvPr id="15" name="TextBox 14">
              <a:extLst>
                <a:ext uri="{FF2B5EF4-FFF2-40B4-BE49-F238E27FC236}">
                  <a16:creationId xmlns:a16="http://schemas.microsoft.com/office/drawing/2014/main" id="{570B265B-EE34-49C3-9B8B-94DDF29BA5F3}"/>
                </a:ext>
              </a:extLst>
            </p:cNvPr>
            <p:cNvSpPr txBox="1"/>
            <p:nvPr/>
          </p:nvSpPr>
          <p:spPr>
            <a:xfrm>
              <a:off x="10535603" y="6477964"/>
              <a:ext cx="630301" cy="215444"/>
            </a:xfrm>
            <a:prstGeom prst="rect">
              <a:avLst/>
            </a:prstGeom>
            <a:noFill/>
          </p:spPr>
          <p:txBody>
            <a:bodyPr wrap="none" rtlCol="0">
              <a:spAutoFit/>
            </a:bodyPr>
            <a:lstStyle/>
            <a:p>
              <a:r>
                <a:rPr lang="en-US" sz="800" dirty="0">
                  <a:solidFill>
                    <a:schemeClr val="bg1"/>
                  </a:solidFill>
                </a:rPr>
                <a:t>Matt Lavin</a:t>
              </a:r>
            </a:p>
          </p:txBody>
        </p:sp>
      </p:grpSp>
    </p:spTree>
    <p:custDataLst>
      <p:tags r:id="rId1"/>
    </p:custDataLst>
    <p:extLst>
      <p:ext uri="{BB962C8B-B14F-4D97-AF65-F5344CB8AC3E}">
        <p14:creationId xmlns:p14="http://schemas.microsoft.com/office/powerpoint/2010/main" val="26817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529"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9"/>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53712" y="1193765"/>
            <a:ext cx="8185953" cy="1200329"/>
          </a:xfrm>
          <a:prstGeom prst="rect">
            <a:avLst/>
          </a:prstGeom>
          <a:noFill/>
        </p:spPr>
        <p:txBody>
          <a:bodyPr wrap="square" rtlCol="0">
            <a:spAutoFit/>
          </a:bodyPr>
          <a:lstStyle/>
          <a:p>
            <a:pPr algn="ctr"/>
            <a:r>
              <a:rPr lang="en-US" sz="3600" dirty="0"/>
              <a:t>What growth characteristics allow invasive species to dominate the ecosystem?</a:t>
            </a:r>
          </a:p>
        </p:txBody>
      </p:sp>
      <p:sp>
        <p:nvSpPr>
          <p:cNvPr id="12" name="TextBox 11"/>
          <p:cNvSpPr txBox="1"/>
          <p:nvPr/>
        </p:nvSpPr>
        <p:spPr>
          <a:xfrm>
            <a:off x="3692028" y="2777417"/>
            <a:ext cx="5424054" cy="2677656"/>
          </a:xfrm>
          <a:prstGeom prst="rect">
            <a:avLst/>
          </a:prstGeom>
          <a:noFill/>
        </p:spPr>
        <p:txBody>
          <a:bodyPr wrap="square" rtlCol="0">
            <a:spAutoFit/>
          </a:bodyPr>
          <a:lstStyle/>
          <a:p>
            <a:pPr marL="285750" indent="-285750">
              <a:buFont typeface="Arial" panose="020B0604020202020204" pitchFamily="34" charset="0"/>
              <a:buChar char="•"/>
            </a:pPr>
            <a:r>
              <a:rPr lang="en-US" sz="2800" dirty="0"/>
              <a:t>Abundant seed producers</a:t>
            </a:r>
          </a:p>
          <a:p>
            <a:pPr marL="285750" indent="-285750">
              <a:buFont typeface="Arial" panose="020B0604020202020204" pitchFamily="34" charset="0"/>
              <a:buChar char="•"/>
            </a:pPr>
            <a:r>
              <a:rPr lang="en-US" sz="2800" dirty="0"/>
              <a:t>Long-term survival of seeds</a:t>
            </a:r>
          </a:p>
          <a:p>
            <a:pPr marL="285750" indent="-285750">
              <a:buFont typeface="Arial" panose="020B0604020202020204" pitchFamily="34" charset="0"/>
              <a:buChar char="•"/>
            </a:pPr>
            <a:r>
              <a:rPr lang="en-US" sz="2800" dirty="0"/>
              <a:t>Rapid population establishment</a:t>
            </a:r>
          </a:p>
          <a:p>
            <a:pPr marL="285750" indent="-285750">
              <a:buFont typeface="Arial" panose="020B0604020202020204" pitchFamily="34" charset="0"/>
              <a:buChar char="•"/>
            </a:pPr>
            <a:r>
              <a:rPr lang="en-US" sz="2800" dirty="0"/>
              <a:t>Occupy disturbed sites</a:t>
            </a:r>
          </a:p>
          <a:p>
            <a:pPr marL="285750" indent="-285750">
              <a:buFont typeface="Arial" panose="020B0604020202020204" pitchFamily="34" charset="0"/>
              <a:buChar char="•"/>
            </a:pPr>
            <a:r>
              <a:rPr lang="en-US" sz="2800" dirty="0"/>
              <a:t>Competitive</a:t>
            </a:r>
          </a:p>
          <a:p>
            <a:pPr marL="285750" indent="-285750">
              <a:buFont typeface="Arial" panose="020B0604020202020204" pitchFamily="34" charset="0"/>
              <a:buChar char="•"/>
            </a:pPr>
            <a:r>
              <a:rPr lang="en-US" sz="2800" dirty="0"/>
              <a:t>Lack of natural enemies</a:t>
            </a:r>
          </a:p>
        </p:txBody>
      </p:sp>
      <p:sp>
        <p:nvSpPr>
          <p:cNvPr id="13" name="TextBox 12"/>
          <p:cNvSpPr txBox="1"/>
          <p:nvPr/>
        </p:nvSpPr>
        <p:spPr>
          <a:xfrm>
            <a:off x="4164809" y="334567"/>
            <a:ext cx="4051552" cy="707886"/>
          </a:xfrm>
          <a:prstGeom prst="rect">
            <a:avLst/>
          </a:prstGeom>
          <a:solidFill>
            <a:schemeClr val="bg2">
              <a:lumMod val="90000"/>
            </a:schemeClr>
          </a:solidFill>
          <a:ln>
            <a:solidFill>
              <a:schemeClr val="accent6">
                <a:lumMod val="75000"/>
              </a:schemeClr>
            </a:solidFill>
          </a:ln>
        </p:spPr>
        <p:txBody>
          <a:bodyPr wrap="square" rtlCol="0">
            <a:spAutoFit/>
          </a:bodyPr>
          <a:lstStyle/>
          <a:p>
            <a:pPr algn="ctr"/>
            <a:r>
              <a:rPr lang="en-US" sz="4000" dirty="0">
                <a:solidFill>
                  <a:sysClr val="windowText" lastClr="000000"/>
                </a:solidFill>
              </a:rPr>
              <a:t>Invasive Species</a:t>
            </a:r>
          </a:p>
        </p:txBody>
      </p:sp>
      <p:pic>
        <p:nvPicPr>
          <p:cNvPr id="6" name="tmp5B63">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35.8666"/>
                </p14:media>
              </p:ext>
            </p:extLst>
          </p:nvPr>
        </p:nvPicPr>
        <p:blipFill>
          <a:blip r:embed="rId7"/>
          <a:stretch>
            <a:fillRect/>
          </a:stretch>
        </p:blipFill>
        <p:spPr>
          <a:xfrm>
            <a:off x="11861800" y="101600"/>
            <a:ext cx="228600" cy="228600"/>
          </a:xfrm>
          <a:prstGeom prst="rect">
            <a:avLst/>
          </a:prstGeom>
        </p:spPr>
      </p:pic>
    </p:spTree>
    <p:custDataLst>
      <p:tags r:id="rId1"/>
    </p:custDataLst>
    <p:extLst>
      <p:ext uri="{BB962C8B-B14F-4D97-AF65-F5344CB8AC3E}">
        <p14:creationId xmlns:p14="http://schemas.microsoft.com/office/powerpoint/2010/main" val="170042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564"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6"/>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22871" y="1178882"/>
            <a:ext cx="4463920" cy="584775"/>
          </a:xfrm>
          <a:prstGeom prst="rect">
            <a:avLst/>
          </a:prstGeom>
          <a:noFill/>
        </p:spPr>
        <p:txBody>
          <a:bodyPr wrap="square" rtlCol="0">
            <a:spAutoFit/>
          </a:bodyPr>
          <a:lstStyle/>
          <a:p>
            <a:r>
              <a:rPr lang="en-US" sz="3200" dirty="0"/>
              <a:t>What is a Weed?</a:t>
            </a:r>
          </a:p>
        </p:txBody>
      </p:sp>
      <p:sp>
        <p:nvSpPr>
          <p:cNvPr id="11" name="TextBox 10"/>
          <p:cNvSpPr txBox="1"/>
          <p:nvPr/>
        </p:nvSpPr>
        <p:spPr>
          <a:xfrm>
            <a:off x="1099353" y="290330"/>
            <a:ext cx="4051552" cy="707886"/>
          </a:xfrm>
          <a:prstGeom prst="rect">
            <a:avLst/>
          </a:prstGeom>
          <a:solidFill>
            <a:schemeClr val="bg2">
              <a:lumMod val="90000"/>
            </a:schemeClr>
          </a:solidFill>
          <a:ln>
            <a:solidFill>
              <a:schemeClr val="accent6">
                <a:lumMod val="75000"/>
              </a:schemeClr>
            </a:solidFill>
          </a:ln>
        </p:spPr>
        <p:txBody>
          <a:bodyPr wrap="square" rtlCol="0">
            <a:spAutoFit/>
          </a:bodyPr>
          <a:lstStyle/>
          <a:p>
            <a:pPr algn="ctr"/>
            <a:r>
              <a:rPr lang="en-US" sz="4000" dirty="0">
                <a:solidFill>
                  <a:sysClr val="windowText" lastClr="000000"/>
                </a:solidFill>
              </a:rPr>
              <a:t>Weeds</a:t>
            </a:r>
          </a:p>
        </p:txBody>
      </p:sp>
      <p:sp>
        <p:nvSpPr>
          <p:cNvPr id="7" name="Rectangle 3"/>
          <p:cNvSpPr txBox="1">
            <a:spLocks noChangeArrowheads="1"/>
          </p:cNvSpPr>
          <p:nvPr/>
        </p:nvSpPr>
        <p:spPr>
          <a:xfrm>
            <a:off x="994939" y="3814346"/>
            <a:ext cx="10548082" cy="1753941"/>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dirty="0"/>
              <a:t>“</a:t>
            </a:r>
            <a:r>
              <a:rPr lang="en-US" sz="2400" i="1" dirty="0">
                <a:solidFill>
                  <a:schemeClr val="accent1">
                    <a:lumMod val="50000"/>
                  </a:schemeClr>
                </a:solidFill>
              </a:rPr>
              <a:t>plants that interfere with the growth of desirable plants and that are unusually persistent and pernicious. They negatively impact human activities and as such are undesirable</a:t>
            </a:r>
            <a:r>
              <a:rPr lang="en-US" sz="2400" dirty="0"/>
              <a:t>”  </a:t>
            </a:r>
            <a:r>
              <a:rPr lang="en-US" dirty="0"/>
              <a:t>Ross &amp; </a:t>
            </a:r>
            <a:r>
              <a:rPr lang="en-US" dirty="0" err="1"/>
              <a:t>Lembi</a:t>
            </a:r>
            <a:r>
              <a:rPr lang="en-US" dirty="0"/>
              <a:t> – Applied Weed Science. 1999</a:t>
            </a:r>
          </a:p>
          <a:p>
            <a:r>
              <a:rPr lang="en-US" sz="2400" dirty="0"/>
              <a:t>“</a:t>
            </a:r>
            <a:r>
              <a:rPr lang="en-US" sz="2400" i="1" dirty="0">
                <a:solidFill>
                  <a:schemeClr val="accent1">
                    <a:lumMod val="50000"/>
                  </a:schemeClr>
                </a:solidFill>
              </a:rPr>
              <a:t>a plant whose virtues have not yet been discovered</a:t>
            </a:r>
            <a:r>
              <a:rPr lang="en-US" sz="2400" dirty="0"/>
              <a:t>”... Ralph Waldo Emerson</a:t>
            </a:r>
          </a:p>
          <a:p>
            <a:endParaRPr lang="en-US" sz="2400" dirty="0"/>
          </a:p>
        </p:txBody>
      </p:sp>
      <p:sp>
        <p:nvSpPr>
          <p:cNvPr id="8" name="TextBox 7"/>
          <p:cNvSpPr txBox="1"/>
          <p:nvPr/>
        </p:nvSpPr>
        <p:spPr>
          <a:xfrm>
            <a:off x="340914" y="1944323"/>
            <a:ext cx="6264602"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t>Plant of little value or a plant “out of place”</a:t>
            </a:r>
          </a:p>
          <a:p>
            <a:pPr marL="285750" indent="-285750">
              <a:buFont typeface="Arial" panose="020B0604020202020204" pitchFamily="34" charset="0"/>
              <a:buChar char="•"/>
            </a:pPr>
            <a:r>
              <a:rPr lang="en-US" sz="2400" dirty="0"/>
              <a:t>Competes with crops and native species</a:t>
            </a:r>
          </a:p>
          <a:p>
            <a:pPr marL="285750" indent="-285750">
              <a:buFont typeface="Arial" panose="020B0604020202020204" pitchFamily="34" charset="0"/>
              <a:buChar char="•"/>
            </a:pPr>
            <a:r>
              <a:rPr lang="en-US" sz="2400" dirty="0"/>
              <a:t>Negatively affects the health and productivity of native landscapes</a:t>
            </a:r>
          </a:p>
        </p:txBody>
      </p:sp>
      <p:sp>
        <p:nvSpPr>
          <p:cNvPr id="9" name="TextBox 8"/>
          <p:cNvSpPr txBox="1"/>
          <p:nvPr/>
        </p:nvSpPr>
        <p:spPr>
          <a:xfrm>
            <a:off x="7044487" y="292258"/>
            <a:ext cx="4051552" cy="707886"/>
          </a:xfrm>
          <a:prstGeom prst="rect">
            <a:avLst/>
          </a:prstGeom>
          <a:solidFill>
            <a:schemeClr val="bg2">
              <a:lumMod val="90000"/>
            </a:schemeClr>
          </a:solidFill>
          <a:ln>
            <a:solidFill>
              <a:schemeClr val="accent6">
                <a:lumMod val="75000"/>
              </a:schemeClr>
            </a:solidFill>
          </a:ln>
        </p:spPr>
        <p:txBody>
          <a:bodyPr wrap="square" rtlCol="0">
            <a:spAutoFit/>
          </a:bodyPr>
          <a:lstStyle/>
          <a:p>
            <a:pPr algn="ctr"/>
            <a:r>
              <a:rPr lang="en-US" sz="4000" dirty="0">
                <a:solidFill>
                  <a:sysClr val="windowText" lastClr="000000"/>
                </a:solidFill>
              </a:rPr>
              <a:t>Noxious Weeds</a:t>
            </a:r>
          </a:p>
        </p:txBody>
      </p:sp>
      <p:sp>
        <p:nvSpPr>
          <p:cNvPr id="15" name="TextBox 14"/>
          <p:cNvSpPr txBox="1"/>
          <p:nvPr/>
        </p:nvSpPr>
        <p:spPr>
          <a:xfrm>
            <a:off x="5802363" y="290330"/>
            <a:ext cx="803153" cy="584775"/>
          </a:xfrm>
          <a:prstGeom prst="rect">
            <a:avLst/>
          </a:prstGeom>
          <a:noFill/>
        </p:spPr>
        <p:txBody>
          <a:bodyPr wrap="square" rtlCol="0">
            <a:spAutoFit/>
          </a:bodyPr>
          <a:lstStyle/>
          <a:p>
            <a:r>
              <a:rPr lang="en-US" sz="3200" dirty="0"/>
              <a:t>vs</a:t>
            </a:r>
          </a:p>
        </p:txBody>
      </p:sp>
      <p:sp>
        <p:nvSpPr>
          <p:cNvPr id="16" name="TextBox 15"/>
          <p:cNvSpPr txBox="1"/>
          <p:nvPr/>
        </p:nvSpPr>
        <p:spPr>
          <a:xfrm>
            <a:off x="6965610" y="1201971"/>
            <a:ext cx="4463920" cy="584775"/>
          </a:xfrm>
          <a:prstGeom prst="rect">
            <a:avLst/>
          </a:prstGeom>
          <a:noFill/>
        </p:spPr>
        <p:txBody>
          <a:bodyPr wrap="square" rtlCol="0">
            <a:spAutoFit/>
          </a:bodyPr>
          <a:lstStyle/>
          <a:p>
            <a:r>
              <a:rPr lang="en-US" sz="3200" dirty="0"/>
              <a:t>What is a Noxious Weed?</a:t>
            </a:r>
          </a:p>
        </p:txBody>
      </p:sp>
      <p:pic>
        <p:nvPicPr>
          <p:cNvPr id="3" name="tmp2EC6">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40920.9795"/>
                </p14:media>
              </p:ext>
            </p:extLst>
          </p:nvPr>
        </p:nvPicPr>
        <p:blipFill>
          <a:blip r:embed="rId7"/>
          <a:stretch>
            <a:fillRect/>
          </a:stretch>
        </p:blipFill>
        <p:spPr>
          <a:xfrm>
            <a:off x="11861800" y="101600"/>
            <a:ext cx="228600" cy="228600"/>
          </a:xfrm>
          <a:prstGeom prst="rect">
            <a:avLst/>
          </a:prstGeom>
        </p:spPr>
      </p:pic>
    </p:spTree>
    <p:custDataLst>
      <p:tags r:id="rId1"/>
    </p:custDataLst>
    <p:extLst>
      <p:ext uri="{BB962C8B-B14F-4D97-AF65-F5344CB8AC3E}">
        <p14:creationId xmlns:p14="http://schemas.microsoft.com/office/powerpoint/2010/main" val="219516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728"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99353" y="290330"/>
            <a:ext cx="4051552" cy="707886"/>
          </a:xfrm>
          <a:prstGeom prst="rect">
            <a:avLst/>
          </a:prstGeom>
          <a:solidFill>
            <a:schemeClr val="bg2">
              <a:lumMod val="90000"/>
            </a:schemeClr>
          </a:solidFill>
          <a:ln>
            <a:solidFill>
              <a:schemeClr val="accent6">
                <a:lumMod val="75000"/>
              </a:schemeClr>
            </a:solidFill>
          </a:ln>
        </p:spPr>
        <p:txBody>
          <a:bodyPr wrap="square" rtlCol="0">
            <a:spAutoFit/>
          </a:bodyPr>
          <a:lstStyle/>
          <a:p>
            <a:pPr algn="ctr"/>
            <a:r>
              <a:rPr lang="en-US" sz="4000" dirty="0">
                <a:solidFill>
                  <a:sysClr val="windowText" lastClr="000000"/>
                </a:solidFill>
              </a:rPr>
              <a:t>Weeds</a:t>
            </a:r>
          </a:p>
        </p:txBody>
      </p:sp>
      <p:sp>
        <p:nvSpPr>
          <p:cNvPr id="9" name="TextBox 8"/>
          <p:cNvSpPr txBox="1"/>
          <p:nvPr/>
        </p:nvSpPr>
        <p:spPr>
          <a:xfrm>
            <a:off x="7044487" y="292258"/>
            <a:ext cx="4051552" cy="707886"/>
          </a:xfrm>
          <a:prstGeom prst="rect">
            <a:avLst/>
          </a:prstGeom>
          <a:solidFill>
            <a:schemeClr val="bg2">
              <a:lumMod val="90000"/>
            </a:schemeClr>
          </a:solidFill>
          <a:ln>
            <a:solidFill>
              <a:schemeClr val="accent6">
                <a:lumMod val="75000"/>
              </a:schemeClr>
            </a:solidFill>
          </a:ln>
        </p:spPr>
        <p:txBody>
          <a:bodyPr wrap="square" rtlCol="0">
            <a:spAutoFit/>
          </a:bodyPr>
          <a:lstStyle/>
          <a:p>
            <a:pPr algn="ctr"/>
            <a:r>
              <a:rPr lang="en-US" sz="4000" dirty="0">
                <a:solidFill>
                  <a:sysClr val="windowText" lastClr="000000"/>
                </a:solidFill>
              </a:rPr>
              <a:t>Noxious Weeds</a:t>
            </a:r>
          </a:p>
        </p:txBody>
      </p:sp>
      <p:sp>
        <p:nvSpPr>
          <p:cNvPr id="15" name="TextBox 14"/>
          <p:cNvSpPr txBox="1"/>
          <p:nvPr/>
        </p:nvSpPr>
        <p:spPr>
          <a:xfrm>
            <a:off x="5802363" y="290330"/>
            <a:ext cx="803153" cy="584775"/>
          </a:xfrm>
          <a:prstGeom prst="rect">
            <a:avLst/>
          </a:prstGeom>
          <a:noFill/>
        </p:spPr>
        <p:txBody>
          <a:bodyPr wrap="square" rtlCol="0">
            <a:spAutoFit/>
          </a:bodyPr>
          <a:lstStyle/>
          <a:p>
            <a:r>
              <a:rPr lang="en-US" sz="3200" dirty="0"/>
              <a:t>vs</a:t>
            </a:r>
          </a:p>
        </p:txBody>
      </p:sp>
      <p:sp>
        <p:nvSpPr>
          <p:cNvPr id="16" name="TextBox 15"/>
          <p:cNvSpPr txBox="1"/>
          <p:nvPr/>
        </p:nvSpPr>
        <p:spPr>
          <a:xfrm>
            <a:off x="7543125" y="1133918"/>
            <a:ext cx="4463920" cy="584775"/>
          </a:xfrm>
          <a:prstGeom prst="rect">
            <a:avLst/>
          </a:prstGeom>
          <a:noFill/>
        </p:spPr>
        <p:txBody>
          <a:bodyPr wrap="square" rtlCol="0">
            <a:spAutoFit/>
          </a:bodyPr>
          <a:lstStyle/>
          <a:p>
            <a:r>
              <a:rPr lang="en-US" sz="3200" dirty="0"/>
              <a:t>What is a Noxious Weed?</a:t>
            </a:r>
          </a:p>
        </p:txBody>
      </p:sp>
      <p:sp>
        <p:nvSpPr>
          <p:cNvPr id="12" name="TextBox 11"/>
          <p:cNvSpPr txBox="1"/>
          <p:nvPr/>
        </p:nvSpPr>
        <p:spPr>
          <a:xfrm>
            <a:off x="6730634" y="1934355"/>
            <a:ext cx="5153581" cy="2215991"/>
          </a:xfrm>
          <a:prstGeom prst="rect">
            <a:avLst/>
          </a:prstGeom>
          <a:noFill/>
        </p:spPr>
        <p:txBody>
          <a:bodyPr wrap="square" rtlCol="0">
            <a:spAutoFit/>
          </a:bodyPr>
          <a:lstStyle/>
          <a:p>
            <a:pPr marL="457200" indent="-457200">
              <a:buFont typeface="Arial" panose="020B0604020202020204" pitchFamily="34" charset="0"/>
              <a:buChar char="•"/>
            </a:pPr>
            <a:r>
              <a:rPr lang="en-US" sz="2400" dirty="0"/>
              <a:t>A noxious weed is any plant designated by a Federal, State, or county government as injurious to public health, agriculture, recreation, wildlife or property.  </a:t>
            </a:r>
            <a:r>
              <a:rPr lang="en-US" dirty="0"/>
              <a:t>(blm.gov)</a:t>
            </a:r>
          </a:p>
        </p:txBody>
      </p:sp>
      <p:sp>
        <p:nvSpPr>
          <p:cNvPr id="17" name="TextBox 16"/>
          <p:cNvSpPr txBox="1"/>
          <p:nvPr/>
        </p:nvSpPr>
        <p:spPr>
          <a:xfrm>
            <a:off x="422871" y="1178882"/>
            <a:ext cx="4463920" cy="584775"/>
          </a:xfrm>
          <a:prstGeom prst="rect">
            <a:avLst/>
          </a:prstGeom>
          <a:noFill/>
        </p:spPr>
        <p:txBody>
          <a:bodyPr wrap="square" rtlCol="0">
            <a:spAutoFit/>
          </a:bodyPr>
          <a:lstStyle/>
          <a:p>
            <a:r>
              <a:rPr lang="en-US" sz="3200" dirty="0"/>
              <a:t>What is a weed?</a:t>
            </a:r>
          </a:p>
        </p:txBody>
      </p:sp>
      <p:sp>
        <p:nvSpPr>
          <p:cNvPr id="18" name="TextBox 17"/>
          <p:cNvSpPr txBox="1"/>
          <p:nvPr/>
        </p:nvSpPr>
        <p:spPr>
          <a:xfrm>
            <a:off x="340914" y="1944323"/>
            <a:ext cx="6264602"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t>Plant of little value or a plant “out of place”</a:t>
            </a:r>
          </a:p>
          <a:p>
            <a:pPr marL="285750" indent="-285750">
              <a:buFont typeface="Arial" panose="020B0604020202020204" pitchFamily="34" charset="0"/>
              <a:buChar char="•"/>
            </a:pPr>
            <a:r>
              <a:rPr lang="en-US" sz="2400" dirty="0"/>
              <a:t>Competes with crops and native species</a:t>
            </a:r>
          </a:p>
          <a:p>
            <a:pPr marL="285750" indent="-285750">
              <a:buFont typeface="Arial" panose="020B0604020202020204" pitchFamily="34" charset="0"/>
              <a:buChar char="•"/>
            </a:pPr>
            <a:r>
              <a:rPr lang="en-US" sz="2400" dirty="0"/>
              <a:t>Negatively affects the health and productivity of native landscapes</a:t>
            </a:r>
          </a:p>
        </p:txBody>
      </p:sp>
      <p:pic>
        <p:nvPicPr>
          <p:cNvPr id="2" name="tmp2EC6">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st="50728" end="18903.9795"/>
                </p14:media>
              </p:ext>
            </p:extLst>
          </p:nvPr>
        </p:nvPicPr>
        <p:blipFill>
          <a:blip r:embed="rId7"/>
          <a:stretch>
            <a:fillRect/>
          </a:stretch>
        </p:blipFill>
        <p:spPr>
          <a:xfrm>
            <a:off x="11861800" y="101600"/>
            <a:ext cx="228600" cy="228600"/>
          </a:xfrm>
          <a:prstGeom prst="rect">
            <a:avLst/>
          </a:prstGeom>
        </p:spPr>
      </p:pic>
    </p:spTree>
    <p:custDataLst>
      <p:tags r:id="rId1"/>
    </p:custDataLst>
    <p:extLst>
      <p:ext uri="{BB962C8B-B14F-4D97-AF65-F5344CB8AC3E}">
        <p14:creationId xmlns:p14="http://schemas.microsoft.com/office/powerpoint/2010/main" val="1490474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017"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7044487" y="292258"/>
            <a:ext cx="4051552" cy="707886"/>
          </a:xfrm>
          <a:prstGeom prst="rect">
            <a:avLst/>
          </a:prstGeom>
          <a:solidFill>
            <a:schemeClr val="bg2">
              <a:lumMod val="90000"/>
            </a:schemeClr>
          </a:solidFill>
          <a:ln>
            <a:solidFill>
              <a:schemeClr val="accent6">
                <a:lumMod val="75000"/>
              </a:schemeClr>
            </a:solidFill>
          </a:ln>
        </p:spPr>
        <p:txBody>
          <a:bodyPr wrap="square" rtlCol="0">
            <a:spAutoFit/>
          </a:bodyPr>
          <a:lstStyle/>
          <a:p>
            <a:pPr algn="ctr"/>
            <a:r>
              <a:rPr lang="en-US" sz="4000" dirty="0">
                <a:solidFill>
                  <a:sysClr val="windowText" lastClr="000000"/>
                </a:solidFill>
              </a:rPr>
              <a:t>Noxious Weeds</a:t>
            </a:r>
          </a:p>
        </p:txBody>
      </p:sp>
      <p:sp>
        <p:nvSpPr>
          <p:cNvPr id="16" name="TextBox 15"/>
          <p:cNvSpPr txBox="1"/>
          <p:nvPr/>
        </p:nvSpPr>
        <p:spPr>
          <a:xfrm>
            <a:off x="7543125" y="1133918"/>
            <a:ext cx="4463920" cy="584775"/>
          </a:xfrm>
          <a:prstGeom prst="rect">
            <a:avLst/>
          </a:prstGeom>
          <a:noFill/>
        </p:spPr>
        <p:txBody>
          <a:bodyPr wrap="square" rtlCol="0">
            <a:spAutoFit/>
          </a:bodyPr>
          <a:lstStyle/>
          <a:p>
            <a:r>
              <a:rPr lang="en-US" sz="3200" dirty="0"/>
              <a:t>What is a Noxious Weed?</a:t>
            </a:r>
          </a:p>
        </p:txBody>
      </p:sp>
      <p:sp>
        <p:nvSpPr>
          <p:cNvPr id="12" name="TextBox 11"/>
          <p:cNvSpPr txBox="1"/>
          <p:nvPr/>
        </p:nvSpPr>
        <p:spPr>
          <a:xfrm>
            <a:off x="6730634" y="1934355"/>
            <a:ext cx="5153581" cy="2215991"/>
          </a:xfrm>
          <a:prstGeom prst="rect">
            <a:avLst/>
          </a:prstGeom>
          <a:noFill/>
        </p:spPr>
        <p:txBody>
          <a:bodyPr wrap="square" rtlCol="0">
            <a:spAutoFit/>
          </a:bodyPr>
          <a:lstStyle/>
          <a:p>
            <a:pPr marL="457200" indent="-457200">
              <a:buFont typeface="Arial" panose="020B0604020202020204" pitchFamily="34" charset="0"/>
              <a:buChar char="•"/>
            </a:pPr>
            <a:r>
              <a:rPr lang="en-US" sz="2400" dirty="0"/>
              <a:t>A noxious weed is any plant designated by a Federal, State, or county government as injurious to public health, agriculture, recreation, wildlife or property.  </a:t>
            </a:r>
            <a:r>
              <a:rPr lang="en-US" dirty="0"/>
              <a:t>(blm.gov)</a:t>
            </a:r>
          </a:p>
        </p:txBody>
      </p:sp>
      <p:sp>
        <p:nvSpPr>
          <p:cNvPr id="14" name="Text Box 5"/>
          <p:cNvSpPr txBox="1">
            <a:spLocks noChangeArrowheads="1"/>
          </p:cNvSpPr>
          <p:nvPr/>
        </p:nvSpPr>
        <p:spPr bwMode="auto">
          <a:xfrm>
            <a:off x="5382208" y="5451016"/>
            <a:ext cx="6185348" cy="400110"/>
          </a:xfrm>
          <a:prstGeom prst="rect">
            <a:avLst/>
          </a:prstGeom>
          <a:noFill/>
          <a:ln w="9525">
            <a:noFill/>
            <a:miter lim="800000"/>
            <a:headEnd/>
            <a:tailEnd/>
          </a:ln>
        </p:spPr>
        <p:txBody>
          <a:bodyPr wrap="none">
            <a:spAutoFit/>
          </a:bodyPr>
          <a:lstStyle/>
          <a:p>
            <a:pPr>
              <a:spcBef>
                <a:spcPct val="20000"/>
              </a:spcBef>
              <a:buClr>
                <a:schemeClr val="accent1"/>
              </a:buClr>
              <a:buSzPct val="65000"/>
              <a:buFont typeface="Wingdings" pitchFamily="2" charset="2"/>
              <a:buNone/>
            </a:pPr>
            <a:r>
              <a:rPr lang="en-US" sz="2000" dirty="0"/>
              <a:t>https://idahoweedawareness.org/idahos-noxious-weeds/</a:t>
            </a:r>
          </a:p>
        </p:txBody>
      </p:sp>
      <p:sp>
        <p:nvSpPr>
          <p:cNvPr id="10" name="TextBox 9"/>
          <p:cNvSpPr txBox="1"/>
          <p:nvPr/>
        </p:nvSpPr>
        <p:spPr>
          <a:xfrm>
            <a:off x="5059891" y="4485210"/>
            <a:ext cx="6820896" cy="830997"/>
          </a:xfrm>
          <a:prstGeom prst="rect">
            <a:avLst/>
          </a:prstGeom>
          <a:noFill/>
        </p:spPr>
        <p:txBody>
          <a:bodyPr wrap="square" rtlCol="0">
            <a:spAutoFit/>
          </a:bodyPr>
          <a:lstStyle/>
          <a:p>
            <a:pPr algn="ctr"/>
            <a:r>
              <a:rPr lang="en-US" sz="2400" i="1" dirty="0"/>
              <a:t>In Idaho, hundreds of weed species exist.  </a:t>
            </a:r>
          </a:p>
          <a:p>
            <a:pPr algn="ctr"/>
            <a:r>
              <a:rPr lang="en-US" sz="2400" i="1" dirty="0"/>
              <a:t>Only 73 are designated noxious by Idaho law.  </a:t>
            </a:r>
          </a:p>
        </p:txBody>
      </p:sp>
      <p:pic>
        <p:nvPicPr>
          <p:cNvPr id="2" name="tmp2EC6">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st="72745" end="48.9795"/>
                </p14:media>
              </p:ext>
            </p:extLst>
          </p:nvPr>
        </p:nvPicPr>
        <p:blipFill>
          <a:blip r:embed="rId6"/>
          <a:stretch>
            <a:fillRect/>
          </a:stretch>
        </p:blipFill>
        <p:spPr>
          <a:xfrm>
            <a:off x="11861800" y="101600"/>
            <a:ext cx="228600" cy="228600"/>
          </a:xfrm>
          <a:prstGeom prst="rect">
            <a:avLst/>
          </a:prstGeom>
        </p:spPr>
      </p:pic>
      <p:pic>
        <p:nvPicPr>
          <p:cNvPr id="1028" name="Picture 4" descr="Idaho's Noxious Weeds, 10th edition">
            <a:extLst>
              <a:ext uri="{FF2B5EF4-FFF2-40B4-BE49-F238E27FC236}">
                <a16:creationId xmlns:a16="http://schemas.microsoft.com/office/drawing/2014/main" id="{B359BAC8-2726-8F39-2B7A-D9F35DB481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7785" y="176406"/>
            <a:ext cx="4569014" cy="656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38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38337" y="344921"/>
            <a:ext cx="4051552" cy="707886"/>
          </a:xfrm>
          <a:prstGeom prst="rect">
            <a:avLst/>
          </a:prstGeom>
          <a:solidFill>
            <a:schemeClr val="bg2">
              <a:lumMod val="90000"/>
            </a:schemeClr>
          </a:solidFill>
          <a:ln>
            <a:solidFill>
              <a:schemeClr val="accent6">
                <a:lumMod val="75000"/>
              </a:schemeClr>
            </a:solidFill>
          </a:ln>
        </p:spPr>
        <p:txBody>
          <a:bodyPr wrap="square" rtlCol="0">
            <a:spAutoFit/>
          </a:bodyPr>
          <a:lstStyle/>
          <a:p>
            <a:pPr algn="ctr"/>
            <a:r>
              <a:rPr lang="en-US" sz="4000" dirty="0">
                <a:solidFill>
                  <a:sysClr val="windowText" lastClr="000000"/>
                </a:solidFill>
              </a:rPr>
              <a:t>War of the Weeds</a:t>
            </a:r>
          </a:p>
        </p:txBody>
      </p:sp>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138474" y="1665006"/>
            <a:ext cx="8466921" cy="4666975"/>
          </a:xfrm>
          <a:prstGeom prst="rect">
            <a:avLst/>
          </a:prstGeom>
          <a:ln>
            <a:solidFill>
              <a:schemeClr val="tx1"/>
            </a:solidFill>
          </a:ln>
        </p:spPr>
      </p:pic>
      <p:pic>
        <p:nvPicPr>
          <p:cNvPr id="6" name="tmpE1B0">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46.653"/>
                </p14:media>
              </p:ext>
            </p:extLst>
          </p:nvPr>
        </p:nvPicPr>
        <p:blipFill>
          <a:blip r:embed="rId7"/>
          <a:stretch>
            <a:fillRect/>
          </a:stretch>
        </p:blipFill>
        <p:spPr>
          <a:xfrm>
            <a:off x="11861800" y="101600"/>
            <a:ext cx="228600" cy="228600"/>
          </a:xfrm>
          <a:prstGeom prst="rect">
            <a:avLst/>
          </a:prstGeom>
        </p:spPr>
      </p:pic>
      <p:sp>
        <p:nvSpPr>
          <p:cNvPr id="7" name="Rectangle 6">
            <a:extLst>
              <a:ext uri="{FF2B5EF4-FFF2-40B4-BE49-F238E27FC236}">
                <a16:creationId xmlns:a16="http://schemas.microsoft.com/office/drawing/2014/main" id="{577897DA-15E0-4A5B-8123-A33E04411094}"/>
              </a:ext>
            </a:extLst>
          </p:cNvPr>
          <p:cNvSpPr/>
          <p:nvPr/>
        </p:nvSpPr>
        <p:spPr>
          <a:xfrm>
            <a:off x="2150077" y="1165824"/>
            <a:ext cx="9538317" cy="830997"/>
          </a:xfrm>
          <a:prstGeom prst="rect">
            <a:avLst/>
          </a:prstGeom>
        </p:spPr>
        <p:txBody>
          <a:bodyPr wrap="none">
            <a:spAutoFit/>
          </a:bodyPr>
          <a:lstStyle/>
          <a:p>
            <a:r>
              <a:rPr lang="en-US" sz="2400" b="1" dirty="0"/>
              <a:t>Watch: </a:t>
            </a:r>
            <a:r>
              <a:rPr lang="en-US" sz="2400" dirty="0"/>
              <a:t> </a:t>
            </a:r>
            <a:r>
              <a:rPr lang="en-US" sz="2400" dirty="0">
                <a:hlinkClick r:id="rId8"/>
              </a:rPr>
              <a:t>video.idahoptv.org/video/outdoor-idaho-war-of-the-weeds/</a:t>
            </a:r>
            <a:endParaRPr lang="en-US" sz="2400" dirty="0"/>
          </a:p>
          <a:p>
            <a:pPr algn="r"/>
            <a:r>
              <a:rPr lang="en-US" sz="2400" dirty="0"/>
              <a:t> (26 minutes)</a:t>
            </a:r>
          </a:p>
        </p:txBody>
      </p:sp>
      <p:pic>
        <p:nvPicPr>
          <p:cNvPr id="8" name="Picture 7">
            <a:extLst>
              <a:ext uri="{FF2B5EF4-FFF2-40B4-BE49-F238E27FC236}">
                <a16:creationId xmlns:a16="http://schemas.microsoft.com/office/drawing/2014/main" id="{0D07B716-16C1-41B1-BB2C-4D3287CE07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42657" y="5669465"/>
            <a:ext cx="1666875" cy="790575"/>
          </a:xfrm>
          <a:prstGeom prst="rect">
            <a:avLst/>
          </a:prstGeom>
        </p:spPr>
      </p:pic>
    </p:spTree>
    <p:extLst>
      <p:ext uri="{BB962C8B-B14F-4D97-AF65-F5344CB8AC3E}">
        <p14:creationId xmlns:p14="http://schemas.microsoft.com/office/powerpoint/2010/main" val="2828935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1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9419" y="207554"/>
            <a:ext cx="7566093" cy="707886"/>
          </a:xfrm>
          <a:prstGeom prst="rect">
            <a:avLst/>
          </a:prstGeom>
          <a:noFill/>
        </p:spPr>
        <p:txBody>
          <a:bodyPr wrap="square" rtlCol="0">
            <a:spAutoFit/>
          </a:bodyPr>
          <a:lstStyle/>
          <a:p>
            <a:r>
              <a:rPr lang="en-US" sz="4000" dirty="0"/>
              <a:t>How do weeds impact rangelands?</a:t>
            </a:r>
          </a:p>
        </p:txBody>
      </p:sp>
      <p:sp>
        <p:nvSpPr>
          <p:cNvPr id="9" name="TextBox 8"/>
          <p:cNvSpPr txBox="1"/>
          <p:nvPr/>
        </p:nvSpPr>
        <p:spPr>
          <a:xfrm>
            <a:off x="5594178" y="1041844"/>
            <a:ext cx="6342449"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t>Reduce biological diversity</a:t>
            </a:r>
          </a:p>
          <a:p>
            <a:pPr marL="285750" indent="-285750">
              <a:buFont typeface="Arial" panose="020B0604020202020204" pitchFamily="34" charset="0"/>
              <a:buChar char="•"/>
            </a:pPr>
            <a:r>
              <a:rPr lang="en-US" sz="2800" dirty="0"/>
              <a:t>Replace complex communities with monocultures</a:t>
            </a:r>
          </a:p>
          <a:p>
            <a:pPr marL="285750" indent="-285750">
              <a:buFont typeface="Arial" panose="020B0604020202020204" pitchFamily="34" charset="0"/>
              <a:buChar char="•"/>
            </a:pPr>
            <a:r>
              <a:rPr lang="en-US" sz="2800" dirty="0"/>
              <a:t>Alter hydrologic conditions</a:t>
            </a:r>
          </a:p>
          <a:p>
            <a:pPr marL="285750" indent="-285750">
              <a:buFont typeface="Arial" panose="020B0604020202020204" pitchFamily="34" charset="0"/>
              <a:buChar char="•"/>
            </a:pPr>
            <a:r>
              <a:rPr lang="en-US" sz="2800" dirty="0"/>
              <a:t>Alter soil characteristics</a:t>
            </a:r>
          </a:p>
          <a:p>
            <a:pPr marL="285750" indent="-285750">
              <a:buFont typeface="Arial" panose="020B0604020202020204" pitchFamily="34" charset="0"/>
              <a:buChar char="•"/>
            </a:pPr>
            <a:r>
              <a:rPr lang="en-US" sz="2800" dirty="0"/>
              <a:t>Alter fire intensity and frequency</a:t>
            </a:r>
          </a:p>
          <a:p>
            <a:pPr marL="285750" indent="-285750">
              <a:buFont typeface="Arial" panose="020B0604020202020204" pitchFamily="34" charset="0"/>
              <a:buChar char="•"/>
            </a:pPr>
            <a:r>
              <a:rPr lang="en-US" sz="2800" dirty="0"/>
              <a:t>Interfere with natural succession</a:t>
            </a:r>
          </a:p>
          <a:p>
            <a:pPr marL="285750" indent="-285750">
              <a:buFont typeface="Arial" panose="020B0604020202020204" pitchFamily="34" charset="0"/>
              <a:buChar char="•"/>
            </a:pPr>
            <a:r>
              <a:rPr lang="en-US" sz="2800" dirty="0"/>
              <a:t>Compete for native pollinators</a:t>
            </a:r>
          </a:p>
          <a:p>
            <a:pPr marL="285750" indent="-285750">
              <a:buFont typeface="Arial" panose="020B0604020202020204" pitchFamily="34" charset="0"/>
              <a:buChar char="•"/>
            </a:pPr>
            <a:r>
              <a:rPr lang="en-US" sz="2800" dirty="0"/>
              <a:t>Displace rare plant species</a:t>
            </a:r>
          </a:p>
        </p:txBody>
      </p:sp>
      <p:grpSp>
        <p:nvGrpSpPr>
          <p:cNvPr id="3" name="Group 2">
            <a:extLst>
              <a:ext uri="{FF2B5EF4-FFF2-40B4-BE49-F238E27FC236}">
                <a16:creationId xmlns:a16="http://schemas.microsoft.com/office/drawing/2014/main" id="{12677008-C2C4-4886-B32A-4FF1AF4FC975}"/>
              </a:ext>
            </a:extLst>
          </p:cNvPr>
          <p:cNvGrpSpPr/>
          <p:nvPr/>
        </p:nvGrpSpPr>
        <p:grpSpPr>
          <a:xfrm>
            <a:off x="3169992" y="1041844"/>
            <a:ext cx="2239228" cy="2574192"/>
            <a:chOff x="3169992" y="1041844"/>
            <a:chExt cx="2239228" cy="2574192"/>
          </a:xfrm>
        </p:grpSpPr>
        <p:pic>
          <p:nvPicPr>
            <p:cNvPr id="11" name="Content Placeholder 7"/>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3169992" y="1041844"/>
              <a:ext cx="2231824" cy="2574192"/>
            </a:xfrm>
            <a:prstGeom prst="rect">
              <a:avLst/>
            </a:prstGeom>
            <a:ln>
              <a:solidFill>
                <a:schemeClr val="tx1"/>
              </a:solidFill>
            </a:ln>
          </p:spPr>
        </p:pic>
        <p:sp>
          <p:nvSpPr>
            <p:cNvPr id="12" name="TextBox 11"/>
            <p:cNvSpPr txBox="1"/>
            <p:nvPr/>
          </p:nvSpPr>
          <p:spPr>
            <a:xfrm>
              <a:off x="3900977" y="3400592"/>
              <a:ext cx="1508243" cy="215444"/>
            </a:xfrm>
            <a:prstGeom prst="rect">
              <a:avLst/>
            </a:prstGeom>
            <a:noFill/>
          </p:spPr>
          <p:txBody>
            <a:bodyPr wrap="square" rtlCol="0">
              <a:spAutoFit/>
            </a:bodyPr>
            <a:lstStyle/>
            <a:p>
              <a:pPr algn="r"/>
              <a:r>
                <a:rPr lang="en-US" sz="800" dirty="0">
                  <a:solidFill>
                    <a:schemeClr val="bg1"/>
                  </a:solidFill>
                  <a:latin typeface="+mn-lt"/>
                </a:rPr>
                <a:t>Thad </a:t>
              </a:r>
              <a:r>
                <a:rPr lang="en-US" sz="800" dirty="0" err="1">
                  <a:solidFill>
                    <a:schemeClr val="bg1"/>
                  </a:solidFill>
                  <a:latin typeface="+mn-lt"/>
                </a:rPr>
                <a:t>Berrett</a:t>
              </a:r>
              <a:endParaRPr lang="en-US" sz="800" dirty="0">
                <a:solidFill>
                  <a:schemeClr val="bg1"/>
                </a:solidFill>
                <a:latin typeface="+mn-lt"/>
              </a:endParaRPr>
            </a:p>
          </p:txBody>
        </p:sp>
      </p:grpSp>
      <p:grpSp>
        <p:nvGrpSpPr>
          <p:cNvPr id="2" name="Group 1">
            <a:extLst>
              <a:ext uri="{FF2B5EF4-FFF2-40B4-BE49-F238E27FC236}">
                <a16:creationId xmlns:a16="http://schemas.microsoft.com/office/drawing/2014/main" id="{6BB122D8-8B5D-4D3E-A87C-A27BB9844ECC}"/>
              </a:ext>
            </a:extLst>
          </p:cNvPr>
          <p:cNvGrpSpPr/>
          <p:nvPr/>
        </p:nvGrpSpPr>
        <p:grpSpPr>
          <a:xfrm>
            <a:off x="2081463" y="3742440"/>
            <a:ext cx="3320353" cy="2483139"/>
            <a:chOff x="2081463" y="3742440"/>
            <a:chExt cx="3320353" cy="2483139"/>
          </a:xfrm>
        </p:grpSpPr>
        <p:pic>
          <p:nvPicPr>
            <p:cNvPr id="13" name="Content Placeholder 6"/>
            <p:cNvPicPr>
              <a:picLocks noChangeAspect="1"/>
            </p:cNvPicPr>
            <p:nvPr/>
          </p:nvPicPr>
          <p:blipFill rotWithShape="1">
            <a:blip r:embed="rId8" cstate="screen">
              <a:extLst>
                <a:ext uri="{28A0092B-C50C-407E-A947-70E740481C1C}">
                  <a14:useLocalDpi xmlns:a14="http://schemas.microsoft.com/office/drawing/2010/main" val="0"/>
                </a:ext>
              </a:extLst>
            </a:blip>
            <a:srcRect/>
            <a:stretch/>
          </p:blipFill>
          <p:spPr>
            <a:xfrm>
              <a:off x="2081463" y="3742440"/>
              <a:ext cx="3320353" cy="2432905"/>
            </a:xfrm>
            <a:prstGeom prst="rect">
              <a:avLst/>
            </a:prstGeom>
            <a:ln>
              <a:solidFill>
                <a:schemeClr val="tx1"/>
              </a:solidFill>
            </a:ln>
          </p:spPr>
        </p:pic>
        <p:sp>
          <p:nvSpPr>
            <p:cNvPr id="14" name="TextBox 13"/>
            <p:cNvSpPr txBox="1"/>
            <p:nvPr/>
          </p:nvSpPr>
          <p:spPr>
            <a:xfrm>
              <a:off x="2081463" y="6010135"/>
              <a:ext cx="1508243" cy="215444"/>
            </a:xfrm>
            <a:prstGeom prst="rect">
              <a:avLst/>
            </a:prstGeom>
            <a:noFill/>
          </p:spPr>
          <p:txBody>
            <a:bodyPr wrap="square" rtlCol="0">
              <a:spAutoFit/>
            </a:bodyPr>
            <a:lstStyle/>
            <a:p>
              <a:r>
                <a:rPr lang="en-US" sz="800" dirty="0">
                  <a:solidFill>
                    <a:schemeClr val="bg1"/>
                  </a:solidFill>
                  <a:latin typeface="+mn-lt"/>
                </a:rPr>
                <a:t>K. Launchbaugh</a:t>
              </a:r>
            </a:p>
          </p:txBody>
        </p:sp>
      </p:grpSp>
      <p:pic>
        <p:nvPicPr>
          <p:cNvPr id="4" name="tmp6F17">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48.4965"/>
                </p14:media>
              </p:ext>
            </p:extLst>
          </p:nvPr>
        </p:nvPicPr>
        <p:blipFill>
          <a:blip r:embed="rId9"/>
          <a:stretch>
            <a:fillRect/>
          </a:stretch>
        </p:blipFill>
        <p:spPr>
          <a:xfrm>
            <a:off x="11861800" y="101600"/>
            <a:ext cx="228600" cy="228600"/>
          </a:xfrm>
          <a:prstGeom prst="rect">
            <a:avLst/>
          </a:prstGeom>
        </p:spPr>
      </p:pic>
    </p:spTree>
    <p:custDataLst>
      <p:tags r:id="rId1"/>
    </p:custDataLst>
    <p:extLst>
      <p:ext uri="{BB962C8B-B14F-4D97-AF65-F5344CB8AC3E}">
        <p14:creationId xmlns:p14="http://schemas.microsoft.com/office/powerpoint/2010/main" val="384425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89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3"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263279241"/>
              </p:ext>
            </p:extLst>
          </p:nvPr>
        </p:nvGraphicFramePr>
        <p:xfrm>
          <a:off x="376618" y="420121"/>
          <a:ext cx="11589410" cy="4598862"/>
        </p:xfrm>
        <a:graphic>
          <a:graphicData uri="http://schemas.openxmlformats.org/drawingml/2006/table">
            <a:tbl>
              <a:tblPr firstRow="1" bandRow="1">
                <a:tableStyleId>{35758FB7-9AC5-4552-8A53-C91805E547FA}</a:tableStyleId>
              </a:tblPr>
              <a:tblGrid>
                <a:gridCol w="1871284">
                  <a:extLst>
                    <a:ext uri="{9D8B030D-6E8A-4147-A177-3AD203B41FA5}">
                      <a16:colId xmlns:a16="http://schemas.microsoft.com/office/drawing/2014/main" val="20000"/>
                    </a:ext>
                  </a:extLst>
                </a:gridCol>
                <a:gridCol w="3513353">
                  <a:extLst>
                    <a:ext uri="{9D8B030D-6E8A-4147-A177-3AD203B41FA5}">
                      <a16:colId xmlns:a16="http://schemas.microsoft.com/office/drawing/2014/main" val="20001"/>
                    </a:ext>
                  </a:extLst>
                </a:gridCol>
                <a:gridCol w="2320747">
                  <a:extLst>
                    <a:ext uri="{9D8B030D-6E8A-4147-A177-3AD203B41FA5}">
                      <a16:colId xmlns:a16="http://schemas.microsoft.com/office/drawing/2014/main" val="20002"/>
                    </a:ext>
                  </a:extLst>
                </a:gridCol>
                <a:gridCol w="3884026">
                  <a:extLst>
                    <a:ext uri="{9D8B030D-6E8A-4147-A177-3AD203B41FA5}">
                      <a16:colId xmlns:a16="http://schemas.microsoft.com/office/drawing/2014/main" val="20003"/>
                    </a:ext>
                  </a:extLst>
                </a:gridCol>
              </a:tblGrid>
              <a:tr h="710191">
                <a:tc>
                  <a:txBody>
                    <a:bodyPr/>
                    <a:lstStyle/>
                    <a:p>
                      <a:pPr algn="ctr"/>
                      <a:r>
                        <a:rPr lang="en-US" sz="3200" dirty="0"/>
                        <a:t>Type</a:t>
                      </a:r>
                    </a:p>
                  </a:txBody>
                  <a:tcPr/>
                </a:tc>
                <a:tc>
                  <a:txBody>
                    <a:bodyPr/>
                    <a:lstStyle/>
                    <a:p>
                      <a:pPr algn="ctr"/>
                      <a:r>
                        <a:rPr lang="en-US" sz="3200" dirty="0"/>
                        <a:t>Name</a:t>
                      </a:r>
                    </a:p>
                  </a:txBody>
                  <a:tcPr/>
                </a:tc>
                <a:tc>
                  <a:txBody>
                    <a:bodyPr/>
                    <a:lstStyle/>
                    <a:p>
                      <a:pPr algn="ctr"/>
                      <a:r>
                        <a:rPr lang="en-US" sz="3200" dirty="0"/>
                        <a:t>Longevity</a:t>
                      </a:r>
                    </a:p>
                  </a:txBody>
                  <a:tcPr/>
                </a:tc>
                <a:tc>
                  <a:txBody>
                    <a:bodyPr/>
                    <a:lstStyle/>
                    <a:p>
                      <a:pPr algn="ctr"/>
                      <a:r>
                        <a:rPr lang="en-US" sz="3200" dirty="0"/>
                        <a:t>Origin</a:t>
                      </a:r>
                    </a:p>
                  </a:txBody>
                  <a:tcPr/>
                </a:tc>
                <a:extLst>
                  <a:ext uri="{0D108BD9-81ED-4DB2-BD59-A6C34878D82A}">
                    <a16:rowId xmlns:a16="http://schemas.microsoft.com/office/drawing/2014/main" val="10000"/>
                  </a:ext>
                </a:extLst>
              </a:tr>
              <a:tr h="808847">
                <a:tc>
                  <a:txBody>
                    <a:bodyPr/>
                    <a:lstStyle/>
                    <a:p>
                      <a:pPr algn="ctr"/>
                      <a:r>
                        <a:rPr lang="en-US" sz="3200" dirty="0"/>
                        <a:t>Grass</a:t>
                      </a:r>
                    </a:p>
                  </a:txBody>
                  <a:tcPr anchor="ctr"/>
                </a:tc>
                <a:tc>
                  <a:txBody>
                    <a:bodyPr/>
                    <a:lstStyle/>
                    <a:p>
                      <a:pPr algn="ctr"/>
                      <a:r>
                        <a:rPr lang="en-US" sz="3200" dirty="0"/>
                        <a:t>Cheatgrass</a:t>
                      </a:r>
                    </a:p>
                  </a:txBody>
                  <a:tcPr anchor="ctr"/>
                </a:tc>
                <a:tc>
                  <a:txBody>
                    <a:bodyPr/>
                    <a:lstStyle/>
                    <a:p>
                      <a:pPr algn="ctr"/>
                      <a:r>
                        <a:rPr lang="en-US" sz="3200" dirty="0"/>
                        <a:t>Annual</a:t>
                      </a:r>
                    </a:p>
                  </a:txBody>
                  <a:tcPr anchor="ctr"/>
                </a:tc>
                <a:tc>
                  <a:txBody>
                    <a:bodyPr/>
                    <a:lstStyle/>
                    <a:p>
                      <a:pPr algn="ctr"/>
                      <a:r>
                        <a:rPr lang="en-US" sz="3200" dirty="0"/>
                        <a:t>Introduced</a:t>
                      </a:r>
                    </a:p>
                  </a:txBody>
                  <a:tcPr anchor="ctr"/>
                </a:tc>
                <a:extLst>
                  <a:ext uri="{0D108BD9-81ED-4DB2-BD59-A6C34878D82A}">
                    <a16:rowId xmlns:a16="http://schemas.microsoft.com/office/drawing/2014/main" val="1634258805"/>
                  </a:ext>
                </a:extLst>
              </a:tr>
              <a:tr h="808847">
                <a:tc>
                  <a:txBody>
                    <a:bodyPr/>
                    <a:lstStyle/>
                    <a:p>
                      <a:pPr algn="ctr"/>
                      <a:r>
                        <a:rPr lang="en-US" sz="3200" dirty="0"/>
                        <a:t>Forb</a:t>
                      </a:r>
                    </a:p>
                  </a:txBody>
                  <a:tcPr anchor="ctr"/>
                </a:tc>
                <a:tc>
                  <a:txBody>
                    <a:bodyPr/>
                    <a:lstStyle/>
                    <a:p>
                      <a:pPr algn="ctr"/>
                      <a:r>
                        <a:rPr lang="en-US" sz="3200" dirty="0"/>
                        <a:t>Leafy Spurge</a:t>
                      </a:r>
                    </a:p>
                  </a:txBody>
                  <a:tcPr anchor="ctr"/>
                </a:tc>
                <a:tc>
                  <a:txBody>
                    <a:bodyPr/>
                    <a:lstStyle/>
                    <a:p>
                      <a:pPr algn="ctr"/>
                      <a:r>
                        <a:rPr lang="en-US" sz="3200" dirty="0"/>
                        <a:t>Perennial</a:t>
                      </a:r>
                    </a:p>
                  </a:txBody>
                  <a:tcPr anchor="ctr"/>
                </a:tc>
                <a:tc>
                  <a:txBody>
                    <a:bodyPr/>
                    <a:lstStyle/>
                    <a:p>
                      <a:pPr algn="ctr"/>
                      <a:r>
                        <a:rPr lang="en-US" sz="3200" dirty="0"/>
                        <a:t>Introduced &amp; Noxious</a:t>
                      </a:r>
                    </a:p>
                  </a:txBody>
                  <a:tcPr anchor="ctr"/>
                </a:tc>
                <a:extLst>
                  <a:ext uri="{0D108BD9-81ED-4DB2-BD59-A6C34878D82A}">
                    <a16:rowId xmlns:a16="http://schemas.microsoft.com/office/drawing/2014/main" val="10001"/>
                  </a:ext>
                </a:extLst>
              </a:tr>
              <a:tr h="819807">
                <a:tc>
                  <a:txBody>
                    <a:bodyPr/>
                    <a:lstStyle/>
                    <a:p>
                      <a:pPr algn="ctr"/>
                      <a:r>
                        <a:rPr lang="en-US" sz="3200" dirty="0"/>
                        <a:t>Forb</a:t>
                      </a:r>
                    </a:p>
                  </a:txBody>
                  <a:tcPr anchor="ctr"/>
                </a:tc>
                <a:tc>
                  <a:txBody>
                    <a:bodyPr/>
                    <a:lstStyle/>
                    <a:p>
                      <a:pPr algn="ctr"/>
                      <a:r>
                        <a:rPr lang="en-US" sz="3200" dirty="0"/>
                        <a:t>Spotted</a:t>
                      </a:r>
                      <a:r>
                        <a:rPr lang="en-US" sz="3200" baseline="0" dirty="0"/>
                        <a:t> Knapweed</a:t>
                      </a:r>
                      <a:endParaRPr lang="en-US" sz="3200" dirty="0"/>
                    </a:p>
                  </a:txBody>
                  <a:tcPr anchor="ctr"/>
                </a:tc>
                <a:tc>
                  <a:txBody>
                    <a:bodyPr/>
                    <a:lstStyle/>
                    <a:p>
                      <a:pPr algn="ctr"/>
                      <a:r>
                        <a:rPr lang="en-US" sz="3200" dirty="0"/>
                        <a:t>Perennial</a:t>
                      </a:r>
                    </a:p>
                  </a:txBody>
                  <a:tcPr anchor="ctr"/>
                </a:tc>
                <a:tc>
                  <a:txBody>
                    <a:bodyPr/>
                    <a:lstStyle/>
                    <a:p>
                      <a:pPr algn="ctr"/>
                      <a:r>
                        <a:rPr lang="en-US" sz="3200" dirty="0"/>
                        <a:t>Introduced &amp; Noxious</a:t>
                      </a:r>
                    </a:p>
                  </a:txBody>
                  <a:tcPr anchor="ctr"/>
                </a:tc>
                <a:extLst>
                  <a:ext uri="{0D108BD9-81ED-4DB2-BD59-A6C34878D82A}">
                    <a16:rowId xmlns:a16="http://schemas.microsoft.com/office/drawing/2014/main" val="10002"/>
                  </a:ext>
                </a:extLst>
              </a:tr>
              <a:tr h="740979">
                <a:tc>
                  <a:txBody>
                    <a:bodyPr/>
                    <a:lstStyle/>
                    <a:p>
                      <a:pPr algn="ctr"/>
                      <a:r>
                        <a:rPr lang="en-US" sz="3200" dirty="0"/>
                        <a:t>Woody</a:t>
                      </a:r>
                    </a:p>
                  </a:txBody>
                  <a:tcPr anchor="ctr"/>
                </a:tc>
                <a:tc>
                  <a:txBody>
                    <a:bodyPr/>
                    <a:lstStyle/>
                    <a:p>
                      <a:pPr algn="ctr"/>
                      <a:r>
                        <a:rPr lang="en-US" sz="3200" dirty="0"/>
                        <a:t>Salt Cedar</a:t>
                      </a:r>
                    </a:p>
                  </a:txBody>
                  <a:tcPr anchor="ctr"/>
                </a:tc>
                <a:tc>
                  <a:txBody>
                    <a:bodyPr/>
                    <a:lstStyle/>
                    <a:p>
                      <a:pPr algn="ctr"/>
                      <a:r>
                        <a:rPr lang="en-US" sz="3200" dirty="0"/>
                        <a:t>Perennial</a:t>
                      </a:r>
                    </a:p>
                  </a:txBody>
                  <a:tcPr anchor="ctr"/>
                </a:tc>
                <a:tc>
                  <a:txBody>
                    <a:bodyPr/>
                    <a:lstStyle/>
                    <a:p>
                      <a:pPr algn="ctr"/>
                      <a:r>
                        <a:rPr lang="en-US" sz="3200" dirty="0"/>
                        <a:t>Introduced &amp; Noxious</a:t>
                      </a:r>
                    </a:p>
                  </a:txBody>
                  <a:tcPr anchor="ctr"/>
                </a:tc>
                <a:extLst>
                  <a:ext uri="{0D108BD9-81ED-4DB2-BD59-A6C34878D82A}">
                    <a16:rowId xmlns:a16="http://schemas.microsoft.com/office/drawing/2014/main" val="10003"/>
                  </a:ext>
                </a:extLst>
              </a:tr>
              <a:tr h="710191">
                <a:tc>
                  <a:txBody>
                    <a:bodyPr/>
                    <a:lstStyle/>
                    <a:p>
                      <a:pPr algn="ctr"/>
                      <a:r>
                        <a:rPr lang="en-US" sz="3200" dirty="0"/>
                        <a:t>Woody</a:t>
                      </a:r>
                    </a:p>
                  </a:txBody>
                  <a:tcPr anchor="ctr"/>
                </a:tc>
                <a:tc>
                  <a:txBody>
                    <a:bodyPr/>
                    <a:lstStyle/>
                    <a:p>
                      <a:pPr algn="ctr"/>
                      <a:r>
                        <a:rPr lang="en-US" sz="3200" dirty="0"/>
                        <a:t>Juniper</a:t>
                      </a:r>
                    </a:p>
                  </a:txBody>
                  <a:tcPr anchor="ctr"/>
                </a:tc>
                <a:tc>
                  <a:txBody>
                    <a:bodyPr/>
                    <a:lstStyle/>
                    <a:p>
                      <a:pPr algn="ctr"/>
                      <a:r>
                        <a:rPr lang="en-US" sz="3200" dirty="0"/>
                        <a:t>Perennial</a:t>
                      </a:r>
                    </a:p>
                  </a:txBody>
                  <a:tcPr anchor="ctr"/>
                </a:tc>
                <a:tc>
                  <a:txBody>
                    <a:bodyPr/>
                    <a:lstStyle/>
                    <a:p>
                      <a:pPr algn="ctr"/>
                      <a:r>
                        <a:rPr lang="en-US" sz="3200" dirty="0"/>
                        <a:t>Native</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09672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959660" y="156456"/>
            <a:ext cx="4118040" cy="6177421"/>
          </a:xfrm>
          <a:prstGeom prst="rect">
            <a:avLst/>
          </a:prstGeom>
        </p:spPr>
      </p:pic>
      <p:sp>
        <p:nvSpPr>
          <p:cNvPr id="5" name="Rectangle 4"/>
          <p:cNvSpPr/>
          <p:nvPr/>
        </p:nvSpPr>
        <p:spPr>
          <a:xfrm>
            <a:off x="77174" y="1629031"/>
            <a:ext cx="9167616" cy="1015663"/>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3000" dirty="0">
                <a:latin typeface="Calibri" panose="020F0502020204030204" pitchFamily="34" charset="0"/>
                <a:ea typeface="Times New Roman" panose="02020603050405020304" pitchFamily="18" charset="0"/>
              </a:rPr>
              <a:t>Small bunchgrass with weak annual roots</a:t>
            </a:r>
            <a:endParaRPr lang="en-US" sz="3000"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3000" dirty="0">
                <a:latin typeface="Calibri" panose="020F0502020204030204" pitchFamily="34" charset="0"/>
                <a:ea typeface="Times New Roman" panose="02020603050405020304" pitchFamily="18" charset="0"/>
              </a:rPr>
              <a:t>Leaf blades, sheaths, and glumes are hairy (pubescent)</a:t>
            </a:r>
            <a:endParaRPr lang="en-US" sz="3000" dirty="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034E0814-686A-4C75-B76A-89863A9DD7CA}"/>
              </a:ext>
            </a:extLst>
          </p:cNvPr>
          <p:cNvSpPr txBox="1">
            <a:spLocks noChangeArrowheads="1"/>
          </p:cNvSpPr>
          <p:nvPr/>
        </p:nvSpPr>
        <p:spPr bwMode="auto">
          <a:xfrm>
            <a:off x="0" y="-48362"/>
            <a:ext cx="7258050" cy="769441"/>
          </a:xfrm>
          <a:prstGeom prst="rect">
            <a:avLst/>
          </a:prstGeom>
          <a:noFill/>
          <a:ln w="9525">
            <a:noFill/>
            <a:miter lim="800000"/>
            <a:headEnd/>
            <a:tailEnd/>
          </a:ln>
        </p:spPr>
        <p:txBody>
          <a:bodyPr wrap="square">
            <a:spAutoFit/>
          </a:bodyPr>
          <a:lstStyle/>
          <a:p>
            <a:r>
              <a:rPr lang="en-US" sz="4400" dirty="0" err="1">
                <a:solidFill>
                  <a:schemeClr val="accent5">
                    <a:lumMod val="75000"/>
                  </a:schemeClr>
                </a:solidFill>
              </a:rPr>
              <a:t>Cheatgrass</a:t>
            </a:r>
            <a:r>
              <a:rPr lang="en-US" sz="4400" dirty="0">
                <a:solidFill>
                  <a:schemeClr val="accent5">
                    <a:lumMod val="75000"/>
                  </a:schemeClr>
                </a:solidFill>
              </a:rPr>
              <a:t> or Downy Brome</a:t>
            </a:r>
          </a:p>
        </p:txBody>
      </p:sp>
      <p:sp>
        <p:nvSpPr>
          <p:cNvPr id="10" name="TextBox 9">
            <a:extLst>
              <a:ext uri="{FF2B5EF4-FFF2-40B4-BE49-F238E27FC236}">
                <a16:creationId xmlns:a16="http://schemas.microsoft.com/office/drawing/2014/main" id="{AC51CAD4-CD9B-468D-AE3E-20E7EDCB08AB}"/>
              </a:ext>
            </a:extLst>
          </p:cNvPr>
          <p:cNvSpPr txBox="1"/>
          <p:nvPr/>
        </p:nvSpPr>
        <p:spPr>
          <a:xfrm>
            <a:off x="565312" y="723341"/>
            <a:ext cx="3541868" cy="584775"/>
          </a:xfrm>
          <a:prstGeom prst="rect">
            <a:avLst/>
          </a:prstGeom>
          <a:noFill/>
        </p:spPr>
        <p:txBody>
          <a:bodyPr wrap="square" rtlCol="0">
            <a:spAutoFit/>
          </a:bodyPr>
          <a:lstStyle/>
          <a:p>
            <a:pPr lvl="0"/>
            <a:r>
              <a:rPr lang="en-US" sz="3200" dirty="0">
                <a:solidFill>
                  <a:prstClr val="black">
                    <a:lumMod val="75000"/>
                    <a:lumOff val="25000"/>
                  </a:prstClr>
                </a:solidFill>
              </a:rPr>
              <a:t>Annual </a:t>
            </a:r>
            <a:r>
              <a:rPr lang="en-US" sz="3200" dirty="0">
                <a:solidFill>
                  <a:schemeClr val="bg1">
                    <a:lumMod val="65000"/>
                  </a:schemeClr>
                </a:solidFill>
              </a:rPr>
              <a:t>|</a:t>
            </a:r>
            <a:r>
              <a:rPr lang="en-US" sz="3200" dirty="0">
                <a:solidFill>
                  <a:prstClr val="black">
                    <a:lumMod val="75000"/>
                    <a:lumOff val="25000"/>
                  </a:prstClr>
                </a:solidFill>
              </a:rPr>
              <a:t> Introduced</a:t>
            </a:r>
            <a:endParaRPr lang="en-US" sz="3200" dirty="0"/>
          </a:p>
        </p:txBody>
      </p:sp>
      <p:sp>
        <p:nvSpPr>
          <p:cNvPr id="11" name="Rectangle 10">
            <a:extLst>
              <a:ext uri="{FF2B5EF4-FFF2-40B4-BE49-F238E27FC236}">
                <a16:creationId xmlns:a16="http://schemas.microsoft.com/office/drawing/2014/main" id="{F6A69F48-B309-4404-9209-2267FBA45249}"/>
              </a:ext>
            </a:extLst>
          </p:cNvPr>
          <p:cNvSpPr/>
          <p:nvPr/>
        </p:nvSpPr>
        <p:spPr>
          <a:xfrm>
            <a:off x="10287000" y="5048249"/>
            <a:ext cx="1790699" cy="1285627"/>
          </a:xfrm>
          <a:prstGeom prst="rect">
            <a:avLst/>
          </a:prstGeom>
          <a:solidFill>
            <a:srgbClr val="DED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A herd of zebra walking across a dry grass field&#10;&#10;Description generated with high confidence">
            <a:extLst>
              <a:ext uri="{FF2B5EF4-FFF2-40B4-BE49-F238E27FC236}">
                <a16:creationId xmlns:a16="http://schemas.microsoft.com/office/drawing/2014/main" id="{791BEE58-6484-4CBD-A853-180E9496E6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969462" y="2780691"/>
            <a:ext cx="5017870" cy="3433514"/>
          </a:xfrm>
          <a:prstGeom prst="rect">
            <a:avLst/>
          </a:prstGeom>
        </p:spPr>
      </p:pic>
      <p:sp>
        <p:nvSpPr>
          <p:cNvPr id="18" name="TextBox 17">
            <a:extLst>
              <a:ext uri="{FF2B5EF4-FFF2-40B4-BE49-F238E27FC236}">
                <a16:creationId xmlns:a16="http://schemas.microsoft.com/office/drawing/2014/main" id="{82B4827C-5186-4B45-8550-A8D2908D4211}"/>
              </a:ext>
            </a:extLst>
          </p:cNvPr>
          <p:cNvSpPr txBox="1"/>
          <p:nvPr/>
        </p:nvSpPr>
        <p:spPr>
          <a:xfrm>
            <a:off x="956762" y="5970138"/>
            <a:ext cx="465848" cy="164521"/>
          </a:xfrm>
          <a:prstGeom prst="rect">
            <a:avLst/>
          </a:prstGeom>
          <a:noFill/>
        </p:spPr>
        <p:txBody>
          <a:bodyPr wrap="none" rtlCol="0">
            <a:spAutoFit/>
          </a:bodyPr>
          <a:lstStyle/>
          <a:p>
            <a:r>
              <a:rPr lang="en-US" sz="800" dirty="0">
                <a:solidFill>
                  <a:schemeClr val="bg1"/>
                </a:solidFill>
              </a:rPr>
              <a:t>Matt Lavin</a:t>
            </a:r>
          </a:p>
        </p:txBody>
      </p:sp>
      <p:sp>
        <p:nvSpPr>
          <p:cNvPr id="13" name="TextBox 12">
            <a:extLst>
              <a:ext uri="{FF2B5EF4-FFF2-40B4-BE49-F238E27FC236}">
                <a16:creationId xmlns:a16="http://schemas.microsoft.com/office/drawing/2014/main" id="{B0B2AF76-18F0-49DB-AA17-CDBBE4D490A3}"/>
              </a:ext>
            </a:extLst>
          </p:cNvPr>
          <p:cNvSpPr txBox="1"/>
          <p:nvPr/>
        </p:nvSpPr>
        <p:spPr>
          <a:xfrm>
            <a:off x="10467963" y="6106483"/>
            <a:ext cx="1609736" cy="215444"/>
          </a:xfrm>
          <a:prstGeom prst="rect">
            <a:avLst/>
          </a:prstGeom>
          <a:noFill/>
        </p:spPr>
        <p:txBody>
          <a:bodyPr wrap="none" rtlCol="0">
            <a:spAutoFit/>
          </a:bodyPr>
          <a:lstStyle/>
          <a:p>
            <a:r>
              <a:rPr lang="en-US" sz="800" dirty="0">
                <a:solidFill>
                  <a:schemeClr val="bg1">
                    <a:lumMod val="50000"/>
                  </a:schemeClr>
                </a:solidFill>
              </a:rPr>
              <a:t>Northwest Herbarium Consortium</a:t>
            </a:r>
          </a:p>
        </p:txBody>
      </p:sp>
    </p:spTree>
    <p:extLst>
      <p:ext uri="{BB962C8B-B14F-4D97-AF65-F5344CB8AC3E}">
        <p14:creationId xmlns:p14="http://schemas.microsoft.com/office/powerpoint/2010/main" val="2412897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30C64D0-FFC9-4246-80B6-83DE226D9044}"/>
              </a:ext>
            </a:extLst>
          </p:cNvPr>
          <p:cNvGrpSpPr/>
          <p:nvPr/>
        </p:nvGrpSpPr>
        <p:grpSpPr>
          <a:xfrm>
            <a:off x="686774" y="3649537"/>
            <a:ext cx="4139741" cy="3126288"/>
            <a:chOff x="686774" y="3649537"/>
            <a:chExt cx="4139741" cy="3126288"/>
          </a:xfrm>
        </p:grpSpPr>
        <p:pic>
          <p:nvPicPr>
            <p:cNvPr id="5" name="Picture 4" descr="A close up of a plant&#10;&#10;Description generated with very high confidence">
              <a:extLst>
                <a:ext uri="{FF2B5EF4-FFF2-40B4-BE49-F238E27FC236}">
                  <a16:creationId xmlns:a16="http://schemas.microsoft.com/office/drawing/2014/main" id="{96A71EB6-55B7-44B6-8F06-8313365A85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774" y="3649537"/>
              <a:ext cx="4139741" cy="3104806"/>
            </a:xfrm>
            <a:prstGeom prst="rect">
              <a:avLst/>
            </a:prstGeom>
          </p:spPr>
        </p:pic>
        <p:sp>
          <p:nvSpPr>
            <p:cNvPr id="7" name="TextBox 6">
              <a:extLst>
                <a:ext uri="{FF2B5EF4-FFF2-40B4-BE49-F238E27FC236}">
                  <a16:creationId xmlns:a16="http://schemas.microsoft.com/office/drawing/2014/main" id="{CA62354B-4F3F-4FBD-AE1E-1F1E8A67BBDB}"/>
                </a:ext>
              </a:extLst>
            </p:cNvPr>
            <p:cNvSpPr txBox="1"/>
            <p:nvPr/>
          </p:nvSpPr>
          <p:spPr>
            <a:xfrm>
              <a:off x="686774" y="6560381"/>
              <a:ext cx="630301" cy="215444"/>
            </a:xfrm>
            <a:prstGeom prst="rect">
              <a:avLst/>
            </a:prstGeom>
            <a:noFill/>
          </p:spPr>
          <p:txBody>
            <a:bodyPr wrap="none" rtlCol="0">
              <a:spAutoFit/>
            </a:bodyPr>
            <a:lstStyle/>
            <a:p>
              <a:r>
                <a:rPr lang="en-US" sz="800" dirty="0">
                  <a:solidFill>
                    <a:schemeClr val="bg1"/>
                  </a:solidFill>
                </a:rPr>
                <a:t>Matt Lavin</a:t>
              </a:r>
            </a:p>
          </p:txBody>
        </p:sp>
      </p:grpSp>
      <p:sp>
        <p:nvSpPr>
          <p:cNvPr id="9" name="TextBox 8">
            <a:extLst>
              <a:ext uri="{FF2B5EF4-FFF2-40B4-BE49-F238E27FC236}">
                <a16:creationId xmlns:a16="http://schemas.microsoft.com/office/drawing/2014/main" id="{034E0814-686A-4C75-B76A-89863A9DD7CA}"/>
              </a:ext>
            </a:extLst>
          </p:cNvPr>
          <p:cNvSpPr txBox="1">
            <a:spLocks noChangeArrowheads="1"/>
          </p:cNvSpPr>
          <p:nvPr/>
        </p:nvSpPr>
        <p:spPr bwMode="auto">
          <a:xfrm>
            <a:off x="0" y="-48362"/>
            <a:ext cx="7258050" cy="769441"/>
          </a:xfrm>
          <a:prstGeom prst="rect">
            <a:avLst/>
          </a:prstGeom>
          <a:noFill/>
          <a:ln w="9525">
            <a:noFill/>
            <a:miter lim="800000"/>
            <a:headEnd/>
            <a:tailEnd/>
          </a:ln>
        </p:spPr>
        <p:txBody>
          <a:bodyPr wrap="square">
            <a:spAutoFit/>
          </a:bodyPr>
          <a:lstStyle/>
          <a:p>
            <a:r>
              <a:rPr lang="en-US" sz="4400" dirty="0" err="1">
                <a:solidFill>
                  <a:schemeClr val="accent5">
                    <a:lumMod val="75000"/>
                  </a:schemeClr>
                </a:solidFill>
              </a:rPr>
              <a:t>Cheatgrass</a:t>
            </a:r>
            <a:r>
              <a:rPr lang="en-US" sz="4400" dirty="0">
                <a:solidFill>
                  <a:schemeClr val="accent5">
                    <a:lumMod val="75000"/>
                  </a:schemeClr>
                </a:solidFill>
              </a:rPr>
              <a:t> or Downy Brome</a:t>
            </a:r>
          </a:p>
        </p:txBody>
      </p:sp>
      <p:sp>
        <p:nvSpPr>
          <p:cNvPr id="10" name="TextBox 9">
            <a:extLst>
              <a:ext uri="{FF2B5EF4-FFF2-40B4-BE49-F238E27FC236}">
                <a16:creationId xmlns:a16="http://schemas.microsoft.com/office/drawing/2014/main" id="{AC51CAD4-CD9B-468D-AE3E-20E7EDCB08AB}"/>
              </a:ext>
            </a:extLst>
          </p:cNvPr>
          <p:cNvSpPr txBox="1"/>
          <p:nvPr/>
        </p:nvSpPr>
        <p:spPr>
          <a:xfrm>
            <a:off x="565312" y="723341"/>
            <a:ext cx="3541868" cy="584775"/>
          </a:xfrm>
          <a:prstGeom prst="rect">
            <a:avLst/>
          </a:prstGeom>
          <a:noFill/>
        </p:spPr>
        <p:txBody>
          <a:bodyPr wrap="square" rtlCol="0">
            <a:spAutoFit/>
          </a:bodyPr>
          <a:lstStyle/>
          <a:p>
            <a:pPr lvl="0"/>
            <a:r>
              <a:rPr lang="en-US" sz="3200" dirty="0">
                <a:solidFill>
                  <a:prstClr val="black">
                    <a:lumMod val="75000"/>
                    <a:lumOff val="25000"/>
                  </a:prstClr>
                </a:solidFill>
              </a:rPr>
              <a:t>Annual</a:t>
            </a:r>
            <a:r>
              <a:rPr lang="en-US" sz="3200" dirty="0">
                <a:solidFill>
                  <a:schemeClr val="bg1">
                    <a:lumMod val="65000"/>
                  </a:schemeClr>
                </a:solidFill>
              </a:rPr>
              <a:t> | </a:t>
            </a:r>
            <a:r>
              <a:rPr lang="en-US" sz="3200" dirty="0">
                <a:solidFill>
                  <a:prstClr val="black">
                    <a:lumMod val="75000"/>
                    <a:lumOff val="25000"/>
                  </a:prstClr>
                </a:solidFill>
              </a:rPr>
              <a:t>Introduced</a:t>
            </a:r>
            <a:endParaRPr lang="en-US" sz="3200" dirty="0"/>
          </a:p>
        </p:txBody>
      </p:sp>
      <p:pic>
        <p:nvPicPr>
          <p:cNvPr id="13" name="Picture 12" descr="A palm tree&#10;&#10;Description generated with very high confidence">
            <a:extLst>
              <a:ext uri="{FF2B5EF4-FFF2-40B4-BE49-F238E27FC236}">
                <a16:creationId xmlns:a16="http://schemas.microsoft.com/office/drawing/2014/main" id="{030C5503-568A-4167-B6A8-E2F4EBD181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961224" y="49651"/>
            <a:ext cx="4139741" cy="6778940"/>
          </a:xfrm>
          <a:prstGeom prst="rect">
            <a:avLst/>
          </a:prstGeom>
        </p:spPr>
      </p:pic>
      <p:sp>
        <p:nvSpPr>
          <p:cNvPr id="8" name="Rectangle 7">
            <a:extLst>
              <a:ext uri="{FF2B5EF4-FFF2-40B4-BE49-F238E27FC236}">
                <a16:creationId xmlns:a16="http://schemas.microsoft.com/office/drawing/2014/main" id="{AB4011C8-B22A-4CF2-9890-57BB56CF61BA}"/>
              </a:ext>
            </a:extLst>
          </p:cNvPr>
          <p:cNvSpPr/>
          <p:nvPr/>
        </p:nvSpPr>
        <p:spPr>
          <a:xfrm>
            <a:off x="120967" y="1656060"/>
            <a:ext cx="7972425" cy="1815882"/>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800" dirty="0" err="1">
                <a:latin typeface="Calibri" panose="020F0502020204030204" pitchFamily="34" charset="0"/>
                <a:ea typeface="Times New Roman" panose="02020603050405020304" pitchFamily="18" charset="0"/>
              </a:rPr>
              <a:t>Seedhead</a:t>
            </a:r>
            <a:r>
              <a:rPr lang="en-US" sz="2800" dirty="0">
                <a:latin typeface="Calibri" panose="020F0502020204030204" pitchFamily="34" charset="0"/>
                <a:ea typeface="Times New Roman" panose="02020603050405020304" pitchFamily="18" charset="0"/>
              </a:rPr>
              <a:t> =  panicle with slender, weak branches</a:t>
            </a: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800" dirty="0" err="1">
                <a:latin typeface="Calibri" panose="020F0502020204030204" pitchFamily="34" charset="0"/>
                <a:ea typeface="Times New Roman" panose="02020603050405020304" pitchFamily="18" charset="0"/>
              </a:rPr>
              <a:t>Spikelets</a:t>
            </a:r>
            <a:r>
              <a:rPr lang="en-US" sz="2800" dirty="0">
                <a:latin typeface="Calibri" panose="020F0502020204030204" pitchFamily="34" charset="0"/>
                <a:ea typeface="Times New Roman" panose="02020603050405020304" pitchFamily="18" charset="0"/>
              </a:rPr>
              <a:t> hang in disarray</a:t>
            </a:r>
            <a:endParaRPr lang="en-US" sz="3200" dirty="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800" dirty="0">
                <a:latin typeface="Calibri" panose="020F0502020204030204" pitchFamily="34" charset="0"/>
                <a:ea typeface="Times New Roman" panose="02020603050405020304" pitchFamily="18" charset="0"/>
              </a:rPr>
              <a:t>Florets have stiff, scabrous awns</a:t>
            </a:r>
            <a:endParaRPr lang="en-US" sz="3200"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800" dirty="0">
                <a:latin typeface="Calibri" panose="020F0502020204030204" pitchFamily="34" charset="0"/>
                <a:ea typeface="Times New Roman" panose="02020603050405020304" pitchFamily="18" charset="0"/>
              </a:rPr>
              <a:t>Spikelet often turn purple at maturity</a:t>
            </a:r>
            <a:endParaRPr lang="en-US" sz="3200" dirty="0">
              <a:latin typeface="Times New Roman" panose="02020603050405020304" pitchFamily="18" charset="0"/>
              <a:ea typeface="Times New Roman" panose="02020603050405020304" pitchFamily="18" charset="0"/>
            </a:endParaRPr>
          </a:p>
        </p:txBody>
      </p:sp>
      <p:pic>
        <p:nvPicPr>
          <p:cNvPr id="14" name="Picture 13">
            <a:extLst>
              <a:ext uri="{FF2B5EF4-FFF2-40B4-BE49-F238E27FC236}">
                <a16:creationId xmlns:a16="http://schemas.microsoft.com/office/drawing/2014/main" id="{EC9A476F-DCD8-4FAD-B555-05B123245517}"/>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r="8076" b="10008"/>
          <a:stretch/>
        </p:blipFill>
        <p:spPr>
          <a:xfrm rot="10800000">
            <a:off x="5237159" y="3439121"/>
            <a:ext cx="2666107" cy="2871099"/>
          </a:xfrm>
          <a:prstGeom prst="rect">
            <a:avLst/>
          </a:prstGeom>
        </p:spPr>
      </p:pic>
      <p:cxnSp>
        <p:nvCxnSpPr>
          <p:cNvPr id="15" name="Straight Arrow Connector 14">
            <a:extLst>
              <a:ext uri="{FF2B5EF4-FFF2-40B4-BE49-F238E27FC236}">
                <a16:creationId xmlns:a16="http://schemas.microsoft.com/office/drawing/2014/main" id="{7579B969-60DD-4602-BAED-F7A1CA8F642B}"/>
              </a:ext>
            </a:extLst>
          </p:cNvPr>
          <p:cNvCxnSpPr>
            <a:cxnSpLocks/>
          </p:cNvCxnSpPr>
          <p:nvPr/>
        </p:nvCxnSpPr>
        <p:spPr>
          <a:xfrm>
            <a:off x="5295116" y="2965591"/>
            <a:ext cx="1477159" cy="1149209"/>
          </a:xfrm>
          <a:prstGeom prst="straightConnector1">
            <a:avLst/>
          </a:prstGeom>
          <a:ln w="22225">
            <a:tailEnd type="arrow" w="lg" len="lg"/>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834116A5-11BD-4938-8EF8-2159E9735C40}"/>
              </a:ext>
            </a:extLst>
          </p:cNvPr>
          <p:cNvCxnSpPr>
            <a:cxnSpLocks/>
          </p:cNvCxnSpPr>
          <p:nvPr/>
        </p:nvCxnSpPr>
        <p:spPr>
          <a:xfrm flipV="1">
            <a:off x="4415525" y="2236501"/>
            <a:ext cx="4328425" cy="140999"/>
          </a:xfrm>
          <a:prstGeom prst="straightConnector1">
            <a:avLst/>
          </a:prstGeom>
          <a:ln w="22225">
            <a:tailEnd type="arrow" w="lg" len="lg"/>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9AFBDB99-BE53-4807-9220-A9425B4EF6E4}"/>
              </a:ext>
            </a:extLst>
          </p:cNvPr>
          <p:cNvCxnSpPr>
            <a:cxnSpLocks/>
          </p:cNvCxnSpPr>
          <p:nvPr/>
        </p:nvCxnSpPr>
        <p:spPr>
          <a:xfrm flipH="1">
            <a:off x="2552369" y="3471942"/>
            <a:ext cx="1076656" cy="2038312"/>
          </a:xfrm>
          <a:prstGeom prst="straightConnector1">
            <a:avLst/>
          </a:prstGeom>
          <a:ln w="22225">
            <a:tailEnd type="arrow" w="lg" len="lg"/>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7374420F-65BB-4884-9AE0-EB902F8484A2}"/>
              </a:ext>
            </a:extLst>
          </p:cNvPr>
          <p:cNvSpPr txBox="1"/>
          <p:nvPr/>
        </p:nvSpPr>
        <p:spPr>
          <a:xfrm>
            <a:off x="6293530" y="6094777"/>
            <a:ext cx="1609736" cy="215444"/>
          </a:xfrm>
          <a:prstGeom prst="rect">
            <a:avLst/>
          </a:prstGeom>
          <a:noFill/>
        </p:spPr>
        <p:txBody>
          <a:bodyPr wrap="none" rtlCol="0">
            <a:spAutoFit/>
          </a:bodyPr>
          <a:lstStyle/>
          <a:p>
            <a:r>
              <a:rPr lang="en-US" sz="800" dirty="0">
                <a:solidFill>
                  <a:schemeClr val="bg1">
                    <a:lumMod val="50000"/>
                  </a:schemeClr>
                </a:solidFill>
              </a:rPr>
              <a:t>Northwest Herbarium Consortium</a:t>
            </a:r>
          </a:p>
        </p:txBody>
      </p:sp>
    </p:spTree>
    <p:extLst>
      <p:ext uri="{BB962C8B-B14F-4D97-AF65-F5344CB8AC3E}">
        <p14:creationId xmlns:p14="http://schemas.microsoft.com/office/powerpoint/2010/main" val="1656421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D515627-AEBA-4C6D-97DA-ADE6608F9728}"/>
              </a:ext>
            </a:extLst>
          </p:cNvPr>
          <p:cNvGrpSpPr/>
          <p:nvPr/>
        </p:nvGrpSpPr>
        <p:grpSpPr>
          <a:xfrm>
            <a:off x="7414966" y="2004728"/>
            <a:ext cx="4352951" cy="3641172"/>
            <a:chOff x="7414966" y="2004728"/>
            <a:chExt cx="4352951" cy="3641172"/>
          </a:xfrm>
        </p:grpSpPr>
        <p:pic>
          <p:nvPicPr>
            <p:cNvPr id="5" name="Picture 4" descr="A yellow flower with green leaves&#10;&#10;Description generated with very high confidence">
              <a:extLst>
                <a:ext uri="{FF2B5EF4-FFF2-40B4-BE49-F238E27FC236}">
                  <a16:creationId xmlns:a16="http://schemas.microsoft.com/office/drawing/2014/main" id="{66045DB2-2DCE-458B-9E0F-486328EF31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414966" y="2004728"/>
              <a:ext cx="4352951" cy="3641172"/>
            </a:xfrm>
            <a:prstGeom prst="rect">
              <a:avLst/>
            </a:prstGeom>
          </p:spPr>
        </p:pic>
        <p:sp>
          <p:nvSpPr>
            <p:cNvPr id="17" name="TextBox 16">
              <a:extLst>
                <a:ext uri="{FF2B5EF4-FFF2-40B4-BE49-F238E27FC236}">
                  <a16:creationId xmlns:a16="http://schemas.microsoft.com/office/drawing/2014/main" id="{DB8EE968-5E56-40DC-B020-41D38A76A508}"/>
                </a:ext>
              </a:extLst>
            </p:cNvPr>
            <p:cNvSpPr txBox="1"/>
            <p:nvPr/>
          </p:nvSpPr>
          <p:spPr>
            <a:xfrm>
              <a:off x="11137616" y="5430456"/>
              <a:ext cx="630301" cy="215444"/>
            </a:xfrm>
            <a:prstGeom prst="rect">
              <a:avLst/>
            </a:prstGeom>
            <a:noFill/>
          </p:spPr>
          <p:txBody>
            <a:bodyPr wrap="none" rtlCol="0">
              <a:spAutoFit/>
            </a:bodyPr>
            <a:lstStyle/>
            <a:p>
              <a:r>
                <a:rPr lang="en-US" sz="800" dirty="0">
                  <a:solidFill>
                    <a:schemeClr val="bg1"/>
                  </a:solidFill>
                </a:rPr>
                <a:t>Matt Lavin</a:t>
              </a:r>
            </a:p>
          </p:txBody>
        </p:sp>
      </p:grpSp>
      <p:pic>
        <p:nvPicPr>
          <p:cNvPr id="21" name="Content Placeholder 8"/>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flipH="1">
            <a:off x="2946626" y="1133006"/>
            <a:ext cx="4313122" cy="5582075"/>
          </a:xfrm>
          <a:prstGeom prst="rect">
            <a:avLst/>
          </a:prstGeom>
          <a:ln>
            <a:solidFill>
              <a:schemeClr val="accent1"/>
            </a:solidFill>
          </a:ln>
        </p:spPr>
      </p:pic>
      <p:sp>
        <p:nvSpPr>
          <p:cNvPr id="2" name="Title 1"/>
          <p:cNvSpPr txBox="1">
            <a:spLocks/>
          </p:cNvSpPr>
          <p:nvPr/>
        </p:nvSpPr>
        <p:spPr>
          <a:xfrm>
            <a:off x="1485900" y="-28899"/>
            <a:ext cx="6012679" cy="1167417"/>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dirty="0"/>
              <a:t>Leafy Spurge</a:t>
            </a:r>
          </a:p>
        </p:txBody>
      </p:sp>
      <p:cxnSp>
        <p:nvCxnSpPr>
          <p:cNvPr id="7" name="Straight Connector 6"/>
          <p:cNvCxnSpPr/>
          <p:nvPr/>
        </p:nvCxnSpPr>
        <p:spPr>
          <a:xfrm>
            <a:off x="1863306" y="948905"/>
            <a:ext cx="5158596"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4801" y="1388101"/>
            <a:ext cx="2641826" cy="1077218"/>
          </a:xfrm>
          <a:prstGeom prst="rect">
            <a:avLst/>
          </a:prstGeom>
          <a:noFill/>
        </p:spPr>
        <p:txBody>
          <a:bodyPr wrap="square" rtlCol="0">
            <a:spAutoFit/>
          </a:bodyPr>
          <a:lstStyle/>
          <a:p>
            <a:pPr algn="ctr"/>
            <a:r>
              <a:rPr lang="en-US" sz="3200" dirty="0"/>
              <a:t> Introduced</a:t>
            </a:r>
          </a:p>
          <a:p>
            <a:pPr algn="ctr"/>
            <a:r>
              <a:rPr lang="en-US" sz="3200" dirty="0"/>
              <a:t>Perennial</a:t>
            </a:r>
          </a:p>
        </p:txBody>
      </p:sp>
      <p:sp>
        <p:nvSpPr>
          <p:cNvPr id="33" name="TextBox 32"/>
          <p:cNvSpPr txBox="1"/>
          <p:nvPr/>
        </p:nvSpPr>
        <p:spPr>
          <a:xfrm>
            <a:off x="4468730" y="6484971"/>
            <a:ext cx="1409556" cy="338554"/>
          </a:xfrm>
          <a:prstGeom prst="rect">
            <a:avLst/>
          </a:prstGeom>
          <a:noFill/>
        </p:spPr>
        <p:txBody>
          <a:bodyPr wrap="square" rtlCol="0">
            <a:spAutoFit/>
          </a:bodyPr>
          <a:lstStyle/>
          <a:p>
            <a:r>
              <a:rPr lang="en-US" sz="800" dirty="0"/>
              <a:t>http://www.ag.ndsu.edu</a:t>
            </a:r>
          </a:p>
        </p:txBody>
      </p:sp>
      <p:sp>
        <p:nvSpPr>
          <p:cNvPr id="34" name="TextBox 33"/>
          <p:cNvSpPr txBox="1"/>
          <p:nvPr/>
        </p:nvSpPr>
        <p:spPr>
          <a:xfrm>
            <a:off x="616221" y="2707640"/>
            <a:ext cx="3200085" cy="1015663"/>
          </a:xfrm>
          <a:prstGeom prst="rect">
            <a:avLst/>
          </a:prstGeom>
          <a:solidFill>
            <a:schemeClr val="bg1"/>
          </a:solidFill>
          <a:ln>
            <a:solidFill>
              <a:schemeClr val="accent1"/>
            </a:solidFill>
          </a:ln>
        </p:spPr>
        <p:txBody>
          <a:bodyPr wrap="square" rtlCol="0">
            <a:spAutoFit/>
          </a:bodyPr>
          <a:lstStyle/>
          <a:p>
            <a:pPr algn="ctr"/>
            <a:r>
              <a:rPr lang="en-US" sz="2000" dirty="0"/>
              <a:t>Showy, heart shaped yellow bracts surrounding the flower</a:t>
            </a:r>
          </a:p>
        </p:txBody>
      </p:sp>
      <p:cxnSp>
        <p:nvCxnSpPr>
          <p:cNvPr id="40" name="Straight Arrow Connector 39"/>
          <p:cNvCxnSpPr/>
          <p:nvPr/>
        </p:nvCxnSpPr>
        <p:spPr>
          <a:xfrm flipV="1">
            <a:off x="3816306" y="2300423"/>
            <a:ext cx="1286881" cy="8422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64864" y="4107427"/>
            <a:ext cx="3553043" cy="400110"/>
          </a:xfrm>
          <a:prstGeom prst="rect">
            <a:avLst/>
          </a:prstGeom>
          <a:solidFill>
            <a:schemeClr val="bg1"/>
          </a:solidFill>
          <a:ln>
            <a:solidFill>
              <a:schemeClr val="accent1"/>
            </a:solidFill>
          </a:ln>
        </p:spPr>
        <p:txBody>
          <a:bodyPr wrap="square" rtlCol="0">
            <a:spAutoFit/>
          </a:bodyPr>
          <a:lstStyle/>
          <a:p>
            <a:pPr algn="ctr"/>
            <a:r>
              <a:rPr lang="en-US" sz="2000" dirty="0"/>
              <a:t>Dark roots with pink buds</a:t>
            </a:r>
          </a:p>
        </p:txBody>
      </p:sp>
      <p:sp>
        <p:nvSpPr>
          <p:cNvPr id="42" name="TextBox 41"/>
          <p:cNvSpPr txBox="1"/>
          <p:nvPr/>
        </p:nvSpPr>
        <p:spPr>
          <a:xfrm>
            <a:off x="439741" y="4699635"/>
            <a:ext cx="2269039" cy="400110"/>
          </a:xfrm>
          <a:prstGeom prst="rect">
            <a:avLst/>
          </a:prstGeom>
          <a:solidFill>
            <a:schemeClr val="bg1"/>
          </a:solidFill>
          <a:ln>
            <a:solidFill>
              <a:schemeClr val="accent1"/>
            </a:solidFill>
          </a:ln>
        </p:spPr>
        <p:txBody>
          <a:bodyPr wrap="square" rtlCol="0">
            <a:spAutoFit/>
          </a:bodyPr>
          <a:lstStyle/>
          <a:p>
            <a:pPr algn="ctr"/>
            <a:r>
              <a:rPr lang="en-US" sz="2000" dirty="0"/>
              <a:t>Milky resin</a:t>
            </a:r>
          </a:p>
        </p:txBody>
      </p:sp>
      <p:cxnSp>
        <p:nvCxnSpPr>
          <p:cNvPr id="14" name="Straight Arrow Connector 13"/>
          <p:cNvCxnSpPr>
            <a:cxnSpLocks/>
          </p:cNvCxnSpPr>
          <p:nvPr/>
        </p:nvCxnSpPr>
        <p:spPr>
          <a:xfrm>
            <a:off x="3816306" y="3390625"/>
            <a:ext cx="5773847" cy="6083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83212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1" grpId="0" animBg="1"/>
      <p:bldP spid="4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eafy spurge.jpg"/>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447557" y="-2783"/>
            <a:ext cx="3633127" cy="6769883"/>
          </a:xfrm>
          <a:prstGeom prst="rect">
            <a:avLst/>
          </a:prstGeom>
        </p:spPr>
      </p:pic>
      <p:sp>
        <p:nvSpPr>
          <p:cNvPr id="2" name="Title 1"/>
          <p:cNvSpPr txBox="1">
            <a:spLocks/>
          </p:cNvSpPr>
          <p:nvPr/>
        </p:nvSpPr>
        <p:spPr>
          <a:xfrm>
            <a:off x="1485900" y="-28899"/>
            <a:ext cx="6012679" cy="1167417"/>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dirty="0"/>
              <a:t>Leafy Spurge</a:t>
            </a:r>
          </a:p>
        </p:txBody>
      </p:sp>
      <p:cxnSp>
        <p:nvCxnSpPr>
          <p:cNvPr id="7" name="Straight Connector 6"/>
          <p:cNvCxnSpPr/>
          <p:nvPr/>
        </p:nvCxnSpPr>
        <p:spPr>
          <a:xfrm>
            <a:off x="1863306" y="948905"/>
            <a:ext cx="5158596"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2119" y="1001282"/>
            <a:ext cx="3697856" cy="584775"/>
          </a:xfrm>
          <a:prstGeom prst="rect">
            <a:avLst/>
          </a:prstGeom>
          <a:noFill/>
        </p:spPr>
        <p:txBody>
          <a:bodyPr wrap="square" rtlCol="0">
            <a:spAutoFit/>
          </a:bodyPr>
          <a:lstStyle/>
          <a:p>
            <a:pPr algn="ctr"/>
            <a:r>
              <a:rPr lang="en-US" sz="3200" dirty="0"/>
              <a:t> Noxious Weed</a:t>
            </a:r>
          </a:p>
        </p:txBody>
      </p:sp>
      <p:grpSp>
        <p:nvGrpSpPr>
          <p:cNvPr id="3" name="Group 2">
            <a:extLst>
              <a:ext uri="{FF2B5EF4-FFF2-40B4-BE49-F238E27FC236}">
                <a16:creationId xmlns:a16="http://schemas.microsoft.com/office/drawing/2014/main" id="{C7A56293-2390-4F20-AFB8-5E8AC8EF0AC7}"/>
              </a:ext>
            </a:extLst>
          </p:cNvPr>
          <p:cNvGrpSpPr/>
          <p:nvPr/>
        </p:nvGrpSpPr>
        <p:grpSpPr>
          <a:xfrm>
            <a:off x="422990" y="1675427"/>
            <a:ext cx="3633128" cy="4218285"/>
            <a:chOff x="159093" y="1638433"/>
            <a:chExt cx="3633128" cy="4218285"/>
          </a:xfrm>
        </p:grpSpPr>
        <p:pic>
          <p:nvPicPr>
            <p:cNvPr id="13" name="Content Placeholder 7"/>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159093" y="1638433"/>
              <a:ext cx="3633128" cy="4190458"/>
            </a:xfrm>
            <a:prstGeom prst="rect">
              <a:avLst/>
            </a:prstGeom>
            <a:ln>
              <a:solidFill>
                <a:schemeClr val="tx1"/>
              </a:solidFill>
            </a:ln>
          </p:spPr>
        </p:pic>
        <p:sp>
          <p:nvSpPr>
            <p:cNvPr id="14" name="TextBox 13"/>
            <p:cNvSpPr txBox="1"/>
            <p:nvPr/>
          </p:nvSpPr>
          <p:spPr>
            <a:xfrm>
              <a:off x="159093" y="5641274"/>
              <a:ext cx="1508243" cy="215444"/>
            </a:xfrm>
            <a:prstGeom prst="rect">
              <a:avLst/>
            </a:prstGeom>
            <a:noFill/>
          </p:spPr>
          <p:txBody>
            <a:bodyPr wrap="square" rtlCol="0">
              <a:spAutoFit/>
            </a:bodyPr>
            <a:lstStyle/>
            <a:p>
              <a:r>
                <a:rPr lang="en-US" sz="800" dirty="0">
                  <a:solidFill>
                    <a:schemeClr val="bg1"/>
                  </a:solidFill>
                  <a:latin typeface="+mn-lt"/>
                </a:rPr>
                <a:t>Thad </a:t>
              </a:r>
              <a:r>
                <a:rPr lang="en-US" sz="800" dirty="0" err="1">
                  <a:solidFill>
                    <a:schemeClr val="bg1"/>
                  </a:solidFill>
                  <a:latin typeface="+mn-lt"/>
                </a:rPr>
                <a:t>Berrett</a:t>
              </a:r>
              <a:endParaRPr lang="en-US" sz="800" dirty="0">
                <a:solidFill>
                  <a:schemeClr val="bg1"/>
                </a:solidFill>
                <a:latin typeface="+mn-lt"/>
              </a:endParaRPr>
            </a:p>
          </p:txBody>
        </p:sp>
      </p:grpSp>
      <p:grpSp>
        <p:nvGrpSpPr>
          <p:cNvPr id="5" name="Group 4">
            <a:extLst>
              <a:ext uri="{FF2B5EF4-FFF2-40B4-BE49-F238E27FC236}">
                <a16:creationId xmlns:a16="http://schemas.microsoft.com/office/drawing/2014/main" id="{6242E0D4-3A42-4C25-9B29-64172087CB9F}"/>
              </a:ext>
            </a:extLst>
          </p:cNvPr>
          <p:cNvGrpSpPr/>
          <p:nvPr/>
        </p:nvGrpSpPr>
        <p:grpSpPr>
          <a:xfrm>
            <a:off x="3890665" y="2116322"/>
            <a:ext cx="4458448" cy="4133354"/>
            <a:chOff x="3554522" y="2222070"/>
            <a:chExt cx="4458448" cy="4133354"/>
          </a:xfrm>
        </p:grpSpPr>
        <p:pic>
          <p:nvPicPr>
            <p:cNvPr id="15" name="Content Placeholder 6"/>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a:xfrm>
              <a:off x="3554522" y="2222070"/>
              <a:ext cx="4458448" cy="4133354"/>
            </a:xfrm>
            <a:prstGeom prst="rect">
              <a:avLst/>
            </a:prstGeom>
            <a:ln>
              <a:solidFill>
                <a:schemeClr val="tx1"/>
              </a:solidFill>
            </a:ln>
          </p:spPr>
        </p:pic>
        <p:sp>
          <p:nvSpPr>
            <p:cNvPr id="16" name="TextBox 15"/>
            <p:cNvSpPr txBox="1"/>
            <p:nvPr/>
          </p:nvSpPr>
          <p:spPr>
            <a:xfrm>
              <a:off x="3719975" y="6139980"/>
              <a:ext cx="1508243" cy="215444"/>
            </a:xfrm>
            <a:prstGeom prst="rect">
              <a:avLst/>
            </a:prstGeom>
            <a:noFill/>
          </p:spPr>
          <p:txBody>
            <a:bodyPr wrap="square" rtlCol="0">
              <a:spAutoFit/>
            </a:bodyPr>
            <a:lstStyle/>
            <a:p>
              <a:r>
                <a:rPr lang="en-US" sz="800" dirty="0">
                  <a:solidFill>
                    <a:schemeClr val="bg1"/>
                  </a:solidFill>
                  <a:latin typeface="+mn-lt"/>
                </a:rPr>
                <a:t>Thad </a:t>
              </a:r>
              <a:r>
                <a:rPr lang="en-US" sz="800" dirty="0" err="1">
                  <a:solidFill>
                    <a:schemeClr val="bg1"/>
                  </a:solidFill>
                  <a:latin typeface="+mn-lt"/>
                </a:rPr>
                <a:t>Berrett</a:t>
              </a:r>
              <a:endParaRPr lang="en-US" sz="800" dirty="0">
                <a:solidFill>
                  <a:schemeClr val="bg1"/>
                </a:solidFill>
                <a:latin typeface="+mn-lt"/>
              </a:endParaRPr>
            </a:p>
          </p:txBody>
        </p:sp>
      </p:grpSp>
      <p:sp>
        <p:nvSpPr>
          <p:cNvPr id="11" name="TextBox 10">
            <a:extLst>
              <a:ext uri="{FF2B5EF4-FFF2-40B4-BE49-F238E27FC236}">
                <a16:creationId xmlns:a16="http://schemas.microsoft.com/office/drawing/2014/main" id="{4EBEBEF6-14F4-48F3-98CF-372108D07BC8}"/>
              </a:ext>
            </a:extLst>
          </p:cNvPr>
          <p:cNvSpPr txBox="1"/>
          <p:nvPr/>
        </p:nvSpPr>
        <p:spPr>
          <a:xfrm>
            <a:off x="10175684" y="6061751"/>
            <a:ext cx="1905000" cy="707886"/>
          </a:xfrm>
          <a:prstGeom prst="rect">
            <a:avLst/>
          </a:prstGeom>
          <a:solidFill>
            <a:schemeClr val="bg1"/>
          </a:solidFill>
          <a:ln>
            <a:solidFill>
              <a:schemeClr val="accent5"/>
            </a:solidFill>
          </a:ln>
        </p:spPr>
        <p:txBody>
          <a:bodyPr wrap="square" rtlCol="0">
            <a:spAutoFit/>
          </a:bodyPr>
          <a:lstStyle/>
          <a:p>
            <a:endParaRPr lang="en-US" sz="800" dirty="0"/>
          </a:p>
          <a:p>
            <a:r>
              <a:rPr lang="en-US" sz="800" dirty="0"/>
              <a:t>University of Idaho </a:t>
            </a:r>
            <a:r>
              <a:rPr lang="en-US" sz="800" dirty="0" err="1"/>
              <a:t>Stillinger</a:t>
            </a:r>
            <a:r>
              <a:rPr lang="en-US" sz="800" dirty="0"/>
              <a:t> Herbarium</a:t>
            </a:r>
          </a:p>
          <a:p>
            <a:r>
              <a:rPr lang="en-US" sz="800" dirty="0"/>
              <a:t>Pacific Northwest Herbarium Consortium</a:t>
            </a:r>
          </a:p>
          <a:p>
            <a:r>
              <a:rPr lang="en-US" sz="800" dirty="0"/>
              <a:t>www.pnwherbaria.org</a:t>
            </a:r>
          </a:p>
          <a:p>
            <a:endParaRPr lang="en-US" sz="800" dirty="0"/>
          </a:p>
        </p:txBody>
      </p:sp>
    </p:spTree>
    <p:extLst>
      <p:ext uri="{BB962C8B-B14F-4D97-AF65-F5344CB8AC3E}">
        <p14:creationId xmlns:p14="http://schemas.microsoft.com/office/powerpoint/2010/main" val="2177037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10299" y="1152797"/>
            <a:ext cx="3662741" cy="5340965"/>
          </a:xfrm>
          <a:prstGeom prst="rect">
            <a:avLst/>
          </a:prstGeom>
          <a:noFill/>
          <a:ln w="9525">
            <a:solidFill>
              <a:schemeClr val="accent1"/>
            </a:solidFill>
            <a:miter lim="800000"/>
            <a:headEnd/>
            <a:tailEnd/>
          </a:ln>
        </p:spPr>
      </p:pic>
      <p:sp>
        <p:nvSpPr>
          <p:cNvPr id="2" name="Title 1"/>
          <p:cNvSpPr txBox="1">
            <a:spLocks/>
          </p:cNvSpPr>
          <p:nvPr/>
        </p:nvSpPr>
        <p:spPr>
          <a:xfrm>
            <a:off x="1485900" y="-28899"/>
            <a:ext cx="8128363" cy="1167417"/>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dirty="0"/>
              <a:t>Spotted Knapweed</a:t>
            </a:r>
          </a:p>
        </p:txBody>
      </p:sp>
      <p:cxnSp>
        <p:nvCxnSpPr>
          <p:cNvPr id="7" name="Straight Connector 6"/>
          <p:cNvCxnSpPr/>
          <p:nvPr/>
        </p:nvCxnSpPr>
        <p:spPr>
          <a:xfrm>
            <a:off x="1863306" y="948905"/>
            <a:ext cx="5158596"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066564" y="1220791"/>
            <a:ext cx="2641826" cy="1077218"/>
          </a:xfrm>
          <a:prstGeom prst="rect">
            <a:avLst/>
          </a:prstGeom>
          <a:noFill/>
        </p:spPr>
        <p:txBody>
          <a:bodyPr wrap="square" rtlCol="0">
            <a:spAutoFit/>
          </a:bodyPr>
          <a:lstStyle/>
          <a:p>
            <a:pPr algn="ctr"/>
            <a:r>
              <a:rPr lang="en-US" sz="3200" dirty="0"/>
              <a:t> Perennial</a:t>
            </a:r>
          </a:p>
          <a:p>
            <a:pPr algn="ctr"/>
            <a:r>
              <a:rPr lang="en-US" sz="3200" dirty="0"/>
              <a:t>Introduced</a:t>
            </a:r>
          </a:p>
        </p:txBody>
      </p:sp>
      <p:sp>
        <p:nvSpPr>
          <p:cNvPr id="34" name="TextBox 33"/>
          <p:cNvSpPr txBox="1"/>
          <p:nvPr/>
        </p:nvSpPr>
        <p:spPr>
          <a:xfrm>
            <a:off x="3890086" y="3010192"/>
            <a:ext cx="3200085" cy="707886"/>
          </a:xfrm>
          <a:prstGeom prst="rect">
            <a:avLst/>
          </a:prstGeom>
          <a:solidFill>
            <a:schemeClr val="bg1"/>
          </a:solidFill>
          <a:ln>
            <a:solidFill>
              <a:schemeClr val="accent1"/>
            </a:solidFill>
          </a:ln>
        </p:spPr>
        <p:txBody>
          <a:bodyPr wrap="square" rtlCol="0">
            <a:spAutoFit/>
          </a:bodyPr>
          <a:lstStyle/>
          <a:p>
            <a:pPr algn="ctr"/>
            <a:r>
              <a:rPr lang="en-US" sz="2000" dirty="0"/>
              <a:t>Composite </a:t>
            </a:r>
            <a:r>
              <a:rPr lang="en-US" sz="2000" dirty="0" err="1"/>
              <a:t>seedhead</a:t>
            </a:r>
            <a:r>
              <a:rPr lang="en-US" sz="2000" dirty="0"/>
              <a:t> with Disk flowers</a:t>
            </a:r>
          </a:p>
        </p:txBody>
      </p:sp>
      <p:cxnSp>
        <p:nvCxnSpPr>
          <p:cNvPr id="40" name="Straight Arrow Connector 39"/>
          <p:cNvCxnSpPr/>
          <p:nvPr/>
        </p:nvCxnSpPr>
        <p:spPr>
          <a:xfrm flipH="1" flipV="1">
            <a:off x="1485900" y="2136693"/>
            <a:ext cx="2430385" cy="12741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39638" y="6551832"/>
            <a:ext cx="4171335" cy="253916"/>
          </a:xfrm>
          <a:prstGeom prst="rect">
            <a:avLst/>
          </a:prstGeom>
          <a:noFill/>
        </p:spPr>
        <p:txBody>
          <a:bodyPr wrap="none" rtlCol="0">
            <a:spAutoFit/>
          </a:bodyPr>
          <a:lstStyle/>
          <a:p>
            <a:r>
              <a:rPr lang="en-US" sz="1050" dirty="0"/>
              <a:t>www.usu.edu/weeds/plant_species/weedspecies/spottedknap.html</a:t>
            </a:r>
          </a:p>
        </p:txBody>
      </p:sp>
      <p:sp>
        <p:nvSpPr>
          <p:cNvPr id="11" name="TextBox 10"/>
          <p:cNvSpPr txBox="1"/>
          <p:nvPr/>
        </p:nvSpPr>
        <p:spPr>
          <a:xfrm>
            <a:off x="4510974" y="4430261"/>
            <a:ext cx="2693868" cy="707886"/>
          </a:xfrm>
          <a:prstGeom prst="rect">
            <a:avLst/>
          </a:prstGeom>
          <a:solidFill>
            <a:schemeClr val="bg1"/>
          </a:solidFill>
          <a:ln>
            <a:solidFill>
              <a:schemeClr val="accent1"/>
            </a:solidFill>
          </a:ln>
        </p:spPr>
        <p:txBody>
          <a:bodyPr wrap="square" rtlCol="0">
            <a:spAutoFit/>
          </a:bodyPr>
          <a:lstStyle/>
          <a:p>
            <a:pPr algn="ctr"/>
            <a:r>
              <a:rPr lang="en-US" sz="2000" dirty="0"/>
              <a:t>Lower leaves are deeply lobed, hairy</a:t>
            </a:r>
          </a:p>
        </p:txBody>
      </p:sp>
      <p:cxnSp>
        <p:nvCxnSpPr>
          <p:cNvPr id="12" name="Straight Arrow Connector 11"/>
          <p:cNvCxnSpPr/>
          <p:nvPr/>
        </p:nvCxnSpPr>
        <p:spPr>
          <a:xfrm flipH="1">
            <a:off x="2126920" y="4824496"/>
            <a:ext cx="2384053" cy="68822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355869" y="2136693"/>
            <a:ext cx="4069693" cy="584775"/>
          </a:xfrm>
          <a:prstGeom prst="rect">
            <a:avLst/>
          </a:prstGeom>
          <a:noFill/>
        </p:spPr>
        <p:txBody>
          <a:bodyPr wrap="square" rtlCol="0">
            <a:spAutoFit/>
          </a:bodyPr>
          <a:lstStyle/>
          <a:p>
            <a:pPr algn="ctr"/>
            <a:r>
              <a:rPr lang="en-US" sz="3200" dirty="0"/>
              <a:t> Noxious weed</a:t>
            </a:r>
          </a:p>
        </p:txBody>
      </p:sp>
      <p:pic>
        <p:nvPicPr>
          <p:cNvPr id="5" name="Picture 4" descr="A close up of a flower&#10;&#10;Description generated with very high confidence">
            <a:extLst>
              <a:ext uri="{FF2B5EF4-FFF2-40B4-BE49-F238E27FC236}">
                <a16:creationId xmlns:a16="http://schemas.microsoft.com/office/drawing/2014/main" id="{AEBBA024-443E-480C-BC57-D462DEFD5A5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378129" y="1179654"/>
            <a:ext cx="4747329" cy="5077930"/>
          </a:xfrm>
          <a:prstGeom prst="rect">
            <a:avLst/>
          </a:prstGeom>
        </p:spPr>
      </p:pic>
      <p:sp>
        <p:nvSpPr>
          <p:cNvPr id="17" name="TextBox 16">
            <a:extLst>
              <a:ext uri="{FF2B5EF4-FFF2-40B4-BE49-F238E27FC236}">
                <a16:creationId xmlns:a16="http://schemas.microsoft.com/office/drawing/2014/main" id="{4402730A-6AAE-425C-9467-175AF2018DAA}"/>
              </a:ext>
            </a:extLst>
          </p:cNvPr>
          <p:cNvSpPr txBox="1"/>
          <p:nvPr/>
        </p:nvSpPr>
        <p:spPr>
          <a:xfrm>
            <a:off x="11466550" y="6042140"/>
            <a:ext cx="630301" cy="215444"/>
          </a:xfrm>
          <a:prstGeom prst="rect">
            <a:avLst/>
          </a:prstGeom>
          <a:noFill/>
        </p:spPr>
        <p:txBody>
          <a:bodyPr wrap="none" rtlCol="0">
            <a:spAutoFit/>
          </a:bodyPr>
          <a:lstStyle/>
          <a:p>
            <a:r>
              <a:rPr lang="en-US" sz="800" dirty="0">
                <a:solidFill>
                  <a:schemeClr val="bg1"/>
                </a:solidFill>
              </a:rPr>
              <a:t>Matt Lavin</a:t>
            </a:r>
          </a:p>
        </p:txBody>
      </p:sp>
    </p:spTree>
    <p:custDataLst>
      <p:tags r:id="rId1"/>
    </p:custDataLst>
    <p:extLst>
      <p:ext uri="{BB962C8B-B14F-4D97-AF65-F5344CB8AC3E}">
        <p14:creationId xmlns:p14="http://schemas.microsoft.com/office/powerpoint/2010/main" val="152518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6"/>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389937" y="1659437"/>
            <a:ext cx="5340303" cy="3912973"/>
          </a:xfrm>
          <a:prstGeom prst="rect">
            <a:avLst/>
          </a:prstGeom>
          <a:ln>
            <a:solidFill>
              <a:schemeClr val="accent1"/>
            </a:solidFill>
          </a:ln>
        </p:spPr>
      </p:pic>
      <p:sp>
        <p:nvSpPr>
          <p:cNvPr id="2" name="Title 1"/>
          <p:cNvSpPr txBox="1">
            <a:spLocks/>
          </p:cNvSpPr>
          <p:nvPr/>
        </p:nvSpPr>
        <p:spPr>
          <a:xfrm>
            <a:off x="1485900" y="-28899"/>
            <a:ext cx="8128363" cy="1167417"/>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dirty="0"/>
              <a:t>Spotted Knapweed</a:t>
            </a:r>
          </a:p>
        </p:txBody>
      </p:sp>
      <p:cxnSp>
        <p:nvCxnSpPr>
          <p:cNvPr id="7" name="Straight Connector 6"/>
          <p:cNvCxnSpPr/>
          <p:nvPr/>
        </p:nvCxnSpPr>
        <p:spPr>
          <a:xfrm>
            <a:off x="1863306" y="948905"/>
            <a:ext cx="5158596"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854927" y="1011784"/>
            <a:ext cx="4069693" cy="584775"/>
          </a:xfrm>
          <a:prstGeom prst="rect">
            <a:avLst/>
          </a:prstGeom>
          <a:noFill/>
        </p:spPr>
        <p:txBody>
          <a:bodyPr wrap="square" rtlCol="0">
            <a:spAutoFit/>
          </a:bodyPr>
          <a:lstStyle/>
          <a:p>
            <a:pPr algn="ctr"/>
            <a:r>
              <a:rPr lang="en-US" sz="3200" dirty="0"/>
              <a:t> Noxious weed</a:t>
            </a:r>
          </a:p>
        </p:txBody>
      </p:sp>
      <p:sp>
        <p:nvSpPr>
          <p:cNvPr id="34" name="TextBox 33"/>
          <p:cNvSpPr txBox="1"/>
          <p:nvPr/>
        </p:nvSpPr>
        <p:spPr>
          <a:xfrm>
            <a:off x="5421859" y="1764247"/>
            <a:ext cx="3200085" cy="400110"/>
          </a:xfrm>
          <a:prstGeom prst="rect">
            <a:avLst/>
          </a:prstGeom>
          <a:solidFill>
            <a:schemeClr val="bg1"/>
          </a:solidFill>
          <a:ln>
            <a:solidFill>
              <a:schemeClr val="accent1"/>
            </a:solidFill>
          </a:ln>
        </p:spPr>
        <p:txBody>
          <a:bodyPr wrap="square" rtlCol="0">
            <a:spAutoFit/>
          </a:bodyPr>
          <a:lstStyle/>
          <a:p>
            <a:pPr algn="ctr"/>
            <a:r>
              <a:rPr lang="en-US" sz="2000" dirty="0"/>
              <a:t>Distinct “spots”</a:t>
            </a:r>
          </a:p>
        </p:txBody>
      </p:sp>
      <p:sp>
        <p:nvSpPr>
          <p:cNvPr id="15" name="TextBox 14"/>
          <p:cNvSpPr txBox="1"/>
          <p:nvPr/>
        </p:nvSpPr>
        <p:spPr>
          <a:xfrm>
            <a:off x="346684" y="5295411"/>
            <a:ext cx="1508243" cy="276999"/>
          </a:xfrm>
          <a:prstGeom prst="rect">
            <a:avLst/>
          </a:prstGeom>
          <a:noFill/>
        </p:spPr>
        <p:txBody>
          <a:bodyPr wrap="square" rtlCol="0">
            <a:spAutoFit/>
          </a:bodyPr>
          <a:lstStyle/>
          <a:p>
            <a:r>
              <a:rPr lang="en-US" sz="1200" dirty="0">
                <a:solidFill>
                  <a:schemeClr val="bg1"/>
                </a:solidFill>
                <a:latin typeface="+mn-lt"/>
              </a:rPr>
              <a:t>K. Launchbaugh</a:t>
            </a:r>
          </a:p>
        </p:txBody>
      </p:sp>
      <p:sp>
        <p:nvSpPr>
          <p:cNvPr id="17" name="TextBox 16"/>
          <p:cNvSpPr txBox="1"/>
          <p:nvPr/>
        </p:nvSpPr>
        <p:spPr>
          <a:xfrm rot="16200000">
            <a:off x="10999492" y="1000018"/>
            <a:ext cx="1508243" cy="276999"/>
          </a:xfrm>
          <a:prstGeom prst="rect">
            <a:avLst/>
          </a:prstGeom>
          <a:noFill/>
        </p:spPr>
        <p:txBody>
          <a:bodyPr wrap="square" rtlCol="0">
            <a:spAutoFit/>
          </a:bodyPr>
          <a:lstStyle/>
          <a:p>
            <a:r>
              <a:rPr lang="en-US" sz="1200" dirty="0">
                <a:solidFill>
                  <a:schemeClr val="bg1"/>
                </a:solidFill>
                <a:latin typeface="+mn-lt"/>
              </a:rPr>
              <a:t>K. Launchbaugh</a:t>
            </a:r>
          </a:p>
        </p:txBody>
      </p:sp>
      <p:pic>
        <p:nvPicPr>
          <p:cNvPr id="18" name="Picture 17" descr="Spotted_Knapweed_Community(KLL).JPG"/>
          <p:cNvPicPr>
            <a:picLocks noChangeAspect="1"/>
          </p:cNvPicPr>
          <p:nvPr/>
        </p:nvPicPr>
        <p:blipFill>
          <a:blip r:embed="rId4" cstate="screen">
            <a:lum bright="-10000" contrast="10000"/>
            <a:extLst>
              <a:ext uri="{28A0092B-C50C-407E-A947-70E740481C1C}">
                <a14:useLocalDpi xmlns:a14="http://schemas.microsoft.com/office/drawing/2010/main" val="0"/>
              </a:ext>
            </a:extLst>
          </a:blip>
          <a:srcRect/>
          <a:stretch>
            <a:fillRect/>
          </a:stretch>
        </p:blipFill>
        <p:spPr>
          <a:xfrm>
            <a:off x="5572647" y="3312710"/>
            <a:ext cx="3477638" cy="3352800"/>
          </a:xfrm>
          <a:prstGeom prst="rect">
            <a:avLst/>
          </a:prstGeom>
          <a:ln>
            <a:solidFill>
              <a:schemeClr val="accent1"/>
            </a:solidFill>
          </a:ln>
        </p:spPr>
      </p:pic>
      <p:sp>
        <p:nvSpPr>
          <p:cNvPr id="19" name="TextBox 18"/>
          <p:cNvSpPr txBox="1"/>
          <p:nvPr/>
        </p:nvSpPr>
        <p:spPr>
          <a:xfrm>
            <a:off x="5547540" y="6473604"/>
            <a:ext cx="1508243" cy="215444"/>
          </a:xfrm>
          <a:prstGeom prst="rect">
            <a:avLst/>
          </a:prstGeom>
          <a:noFill/>
        </p:spPr>
        <p:txBody>
          <a:bodyPr wrap="square" rtlCol="0">
            <a:spAutoFit/>
          </a:bodyPr>
          <a:lstStyle/>
          <a:p>
            <a:r>
              <a:rPr lang="en-US" sz="800" dirty="0">
                <a:solidFill>
                  <a:schemeClr val="bg1"/>
                </a:solidFill>
                <a:latin typeface="+mn-lt"/>
              </a:rPr>
              <a:t>K. Launchbaugh</a:t>
            </a:r>
          </a:p>
        </p:txBody>
      </p:sp>
      <p:cxnSp>
        <p:nvCxnSpPr>
          <p:cNvPr id="20" name="Straight Arrow Connector 19"/>
          <p:cNvCxnSpPr>
            <a:stCxn id="34" idx="1"/>
          </p:cNvCxnSpPr>
          <p:nvPr/>
        </p:nvCxnSpPr>
        <p:spPr>
          <a:xfrm flipH="1">
            <a:off x="3639249" y="1964302"/>
            <a:ext cx="1782610" cy="11969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122BB02-4BCE-4F2D-AA6D-C94441B0DB09}"/>
              </a:ext>
            </a:extLst>
          </p:cNvPr>
          <p:cNvGrpSpPr/>
          <p:nvPr/>
        </p:nvGrpSpPr>
        <p:grpSpPr>
          <a:xfrm>
            <a:off x="9270680" y="211521"/>
            <a:ext cx="2870840" cy="6494079"/>
            <a:chOff x="9213976" y="1182311"/>
            <a:chExt cx="2382133" cy="5116410"/>
          </a:xfrm>
        </p:grpSpPr>
        <p:pic>
          <p:nvPicPr>
            <p:cNvPr id="14" name="Picture 13" descr="spotted knapweed.jpg">
              <a:extLst>
                <a:ext uri="{FF2B5EF4-FFF2-40B4-BE49-F238E27FC236}">
                  <a16:creationId xmlns:a16="http://schemas.microsoft.com/office/drawing/2014/main" id="{FEA44D27-F925-401B-B51B-C861806249D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9213976" y="1182311"/>
              <a:ext cx="2361300" cy="5116410"/>
            </a:xfrm>
            <a:prstGeom prst="rect">
              <a:avLst/>
            </a:prstGeom>
          </p:spPr>
        </p:pic>
        <p:sp>
          <p:nvSpPr>
            <p:cNvPr id="16" name="TextBox 15">
              <a:extLst>
                <a:ext uri="{FF2B5EF4-FFF2-40B4-BE49-F238E27FC236}">
                  <a16:creationId xmlns:a16="http://schemas.microsoft.com/office/drawing/2014/main" id="{49B3B76E-238A-40F4-9E18-812BB0A4D365}"/>
                </a:ext>
              </a:extLst>
            </p:cNvPr>
            <p:cNvSpPr txBox="1"/>
            <p:nvPr/>
          </p:nvSpPr>
          <p:spPr>
            <a:xfrm>
              <a:off x="9930894" y="5551895"/>
              <a:ext cx="1665215" cy="678955"/>
            </a:xfrm>
            <a:prstGeom prst="rect">
              <a:avLst/>
            </a:prstGeom>
            <a:solidFill>
              <a:schemeClr val="bg1"/>
            </a:solidFill>
            <a:ln>
              <a:solidFill>
                <a:schemeClr val="accent5"/>
              </a:solidFill>
            </a:ln>
          </p:spPr>
          <p:txBody>
            <a:bodyPr wrap="square" rtlCol="0">
              <a:spAutoFit/>
            </a:bodyPr>
            <a:lstStyle/>
            <a:p>
              <a:endParaRPr lang="en-US" sz="800" dirty="0"/>
            </a:p>
            <a:p>
              <a:r>
                <a:rPr lang="en-US" sz="800" dirty="0"/>
                <a:t>Montana State University Herbarium </a:t>
              </a:r>
            </a:p>
            <a:p>
              <a:r>
                <a:rPr lang="en-US" sz="800" dirty="0"/>
                <a:t>Pacific Northwest Herbarium Consortium</a:t>
              </a:r>
            </a:p>
            <a:p>
              <a:r>
                <a:rPr lang="en-US" sz="800" dirty="0"/>
                <a:t>www.pnwherbaria.org</a:t>
              </a:r>
            </a:p>
            <a:p>
              <a:endParaRPr lang="en-US" dirty="0"/>
            </a:p>
          </p:txBody>
        </p:sp>
      </p:grpSp>
    </p:spTree>
    <p:extLst>
      <p:ext uri="{BB962C8B-B14F-4D97-AF65-F5344CB8AC3E}">
        <p14:creationId xmlns:p14="http://schemas.microsoft.com/office/powerpoint/2010/main" val="2962839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E700A52-03D7-4FFD-AACE-8602B840FF2D}"/>
              </a:ext>
            </a:extLst>
          </p:cNvPr>
          <p:cNvGrpSpPr/>
          <p:nvPr/>
        </p:nvGrpSpPr>
        <p:grpSpPr>
          <a:xfrm>
            <a:off x="6721353" y="890114"/>
            <a:ext cx="5282044" cy="5866286"/>
            <a:chOff x="6721353" y="890114"/>
            <a:chExt cx="5282044" cy="5866286"/>
          </a:xfrm>
        </p:grpSpPr>
        <p:pic>
          <p:nvPicPr>
            <p:cNvPr id="4" name="Picture 3" descr="A close up of a tree&#10;&#10;Description generated with very high confidence">
              <a:extLst>
                <a:ext uri="{FF2B5EF4-FFF2-40B4-BE49-F238E27FC236}">
                  <a16:creationId xmlns:a16="http://schemas.microsoft.com/office/drawing/2014/main" id="{54055CB6-8A07-4636-9E93-226B35B7C2C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794604" y="890114"/>
              <a:ext cx="5208793" cy="5866286"/>
            </a:xfrm>
            <a:prstGeom prst="rect">
              <a:avLst/>
            </a:prstGeom>
          </p:spPr>
        </p:pic>
        <p:sp>
          <p:nvSpPr>
            <p:cNvPr id="13" name="TextBox 12">
              <a:extLst>
                <a:ext uri="{FF2B5EF4-FFF2-40B4-BE49-F238E27FC236}">
                  <a16:creationId xmlns:a16="http://schemas.microsoft.com/office/drawing/2014/main" id="{E532C86D-CF80-4C2C-A6E7-D23FB5A42ADD}"/>
                </a:ext>
              </a:extLst>
            </p:cNvPr>
            <p:cNvSpPr txBox="1"/>
            <p:nvPr/>
          </p:nvSpPr>
          <p:spPr>
            <a:xfrm>
              <a:off x="6721353" y="6516717"/>
              <a:ext cx="1508243" cy="215444"/>
            </a:xfrm>
            <a:prstGeom prst="rect">
              <a:avLst/>
            </a:prstGeom>
            <a:noFill/>
          </p:spPr>
          <p:txBody>
            <a:bodyPr wrap="square" rtlCol="0">
              <a:spAutoFit/>
            </a:bodyPr>
            <a:lstStyle/>
            <a:p>
              <a:r>
                <a:rPr lang="en-US" sz="800" dirty="0" err="1">
                  <a:solidFill>
                    <a:schemeClr val="bg1"/>
                  </a:solidFill>
                </a:rPr>
                <a:t>Alexandru</a:t>
              </a:r>
              <a:r>
                <a:rPr lang="en-US" sz="800" dirty="0">
                  <a:solidFill>
                    <a:schemeClr val="bg1"/>
                  </a:solidFill>
                </a:rPr>
                <a:t> </a:t>
              </a:r>
              <a:r>
                <a:rPr lang="en-US" sz="800" dirty="0" err="1">
                  <a:solidFill>
                    <a:schemeClr val="bg1"/>
                  </a:solidFill>
                </a:rPr>
                <a:t>Panoiu</a:t>
              </a:r>
              <a:r>
                <a:rPr lang="en-US" sz="800" dirty="0">
                  <a:solidFill>
                    <a:schemeClr val="bg1"/>
                  </a:solidFill>
                </a:rPr>
                <a:t> (</a:t>
              </a:r>
              <a:r>
                <a:rPr lang="en-US" sz="800" dirty="0" err="1">
                  <a:solidFill>
                    <a:schemeClr val="bg1"/>
                  </a:solidFill>
                </a:rPr>
                <a:t>Flckr</a:t>
              </a:r>
              <a:r>
                <a:rPr lang="en-US" sz="800" dirty="0">
                  <a:solidFill>
                    <a:schemeClr val="bg1"/>
                  </a:solidFill>
                </a:rPr>
                <a:t>)</a:t>
              </a:r>
              <a:endParaRPr lang="en-US" sz="800" dirty="0">
                <a:solidFill>
                  <a:schemeClr val="bg1"/>
                </a:solidFill>
                <a:latin typeface="+mn-lt"/>
              </a:endParaRPr>
            </a:p>
          </p:txBody>
        </p:sp>
      </p:grpSp>
      <p:pic>
        <p:nvPicPr>
          <p:cNvPr id="14" name="Picture 2" descr="http://allergy.peds.arizona.edu/southwest/trees_shrubs/images/saltceda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689" y="1092290"/>
            <a:ext cx="4154468" cy="5464725"/>
          </a:xfrm>
          <a:prstGeom prst="rect">
            <a:avLst/>
          </a:prstGeom>
          <a:noFill/>
          <a:ln>
            <a:solidFill>
              <a:schemeClr val="accent1"/>
            </a:solidFill>
          </a:ln>
        </p:spPr>
      </p:pic>
      <p:sp>
        <p:nvSpPr>
          <p:cNvPr id="2" name="Title 1"/>
          <p:cNvSpPr txBox="1">
            <a:spLocks/>
          </p:cNvSpPr>
          <p:nvPr/>
        </p:nvSpPr>
        <p:spPr>
          <a:xfrm>
            <a:off x="754376" y="-28899"/>
            <a:ext cx="7475220" cy="1167417"/>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dirty="0"/>
              <a:t>Salt Cedar</a:t>
            </a:r>
          </a:p>
        </p:txBody>
      </p:sp>
      <p:cxnSp>
        <p:nvCxnSpPr>
          <p:cNvPr id="7" name="Straight Connector 6"/>
          <p:cNvCxnSpPr/>
          <p:nvPr/>
        </p:nvCxnSpPr>
        <p:spPr>
          <a:xfrm>
            <a:off x="1863306" y="948905"/>
            <a:ext cx="5158596"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062348" y="1115871"/>
            <a:ext cx="2641826" cy="1077218"/>
          </a:xfrm>
          <a:prstGeom prst="rect">
            <a:avLst/>
          </a:prstGeom>
          <a:noFill/>
        </p:spPr>
        <p:txBody>
          <a:bodyPr wrap="square" rtlCol="0">
            <a:spAutoFit/>
          </a:bodyPr>
          <a:lstStyle/>
          <a:p>
            <a:pPr algn="ctr"/>
            <a:r>
              <a:rPr lang="en-US" sz="3200" dirty="0"/>
              <a:t> Perennial</a:t>
            </a:r>
          </a:p>
          <a:p>
            <a:pPr algn="ctr"/>
            <a:r>
              <a:rPr lang="en-US" sz="3200" dirty="0"/>
              <a:t>Introduced</a:t>
            </a:r>
          </a:p>
        </p:txBody>
      </p:sp>
      <p:sp>
        <p:nvSpPr>
          <p:cNvPr id="21" name="TextBox 20"/>
          <p:cNvSpPr txBox="1"/>
          <p:nvPr/>
        </p:nvSpPr>
        <p:spPr>
          <a:xfrm>
            <a:off x="4849330" y="4929575"/>
            <a:ext cx="2355587" cy="707886"/>
          </a:xfrm>
          <a:prstGeom prst="rect">
            <a:avLst/>
          </a:prstGeom>
          <a:solidFill>
            <a:schemeClr val="bg1"/>
          </a:solidFill>
          <a:ln>
            <a:solidFill>
              <a:schemeClr val="accent1"/>
            </a:solidFill>
          </a:ln>
        </p:spPr>
        <p:txBody>
          <a:bodyPr wrap="square" rtlCol="0">
            <a:spAutoFit/>
          </a:bodyPr>
          <a:lstStyle/>
          <a:p>
            <a:pPr algn="ctr"/>
            <a:r>
              <a:rPr lang="en-US" sz="2000" dirty="0"/>
              <a:t>Feathery green or blue-green foliage.  </a:t>
            </a:r>
          </a:p>
        </p:txBody>
      </p:sp>
      <p:sp>
        <p:nvSpPr>
          <p:cNvPr id="9" name="TextBox 8"/>
          <p:cNvSpPr txBox="1"/>
          <p:nvPr/>
        </p:nvSpPr>
        <p:spPr>
          <a:xfrm>
            <a:off x="3348414" y="2067173"/>
            <a:ext cx="4069693" cy="584775"/>
          </a:xfrm>
          <a:prstGeom prst="rect">
            <a:avLst/>
          </a:prstGeom>
          <a:noFill/>
        </p:spPr>
        <p:txBody>
          <a:bodyPr wrap="square" rtlCol="0">
            <a:spAutoFit/>
          </a:bodyPr>
          <a:lstStyle/>
          <a:p>
            <a:pPr algn="ctr"/>
            <a:r>
              <a:rPr lang="en-US" sz="3200" dirty="0"/>
              <a:t> Noxious weed</a:t>
            </a:r>
          </a:p>
        </p:txBody>
      </p:sp>
    </p:spTree>
    <p:custDataLst>
      <p:tags r:id="rId1"/>
    </p:custDataLst>
    <p:extLst>
      <p:ext uri="{BB962C8B-B14F-4D97-AF65-F5344CB8AC3E}">
        <p14:creationId xmlns:p14="http://schemas.microsoft.com/office/powerpoint/2010/main" val="57423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54376" y="-28899"/>
            <a:ext cx="7475220" cy="1167417"/>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dirty="0"/>
              <a:t>Salt Cedar</a:t>
            </a:r>
          </a:p>
        </p:txBody>
      </p:sp>
      <p:cxnSp>
        <p:nvCxnSpPr>
          <p:cNvPr id="7" name="Straight Connector 6"/>
          <p:cNvCxnSpPr/>
          <p:nvPr/>
        </p:nvCxnSpPr>
        <p:spPr>
          <a:xfrm>
            <a:off x="1863306" y="948905"/>
            <a:ext cx="5158596"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45611" y="1030329"/>
            <a:ext cx="6518229" cy="584775"/>
          </a:xfrm>
          <a:prstGeom prst="rect">
            <a:avLst/>
          </a:prstGeom>
          <a:noFill/>
        </p:spPr>
        <p:txBody>
          <a:bodyPr wrap="square" rtlCol="0">
            <a:spAutoFit/>
          </a:bodyPr>
          <a:lstStyle/>
          <a:p>
            <a:pPr algn="ctr"/>
            <a:r>
              <a:rPr lang="en-US" sz="3200" dirty="0"/>
              <a:t> Highly invasive riparian plant</a:t>
            </a:r>
          </a:p>
        </p:txBody>
      </p:sp>
      <p:pic>
        <p:nvPicPr>
          <p:cNvPr id="10" name="Content Placeholder 6"/>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27804" y="1835132"/>
            <a:ext cx="4790802" cy="3593103"/>
          </a:xfrm>
          <a:prstGeom prst="rect">
            <a:avLst/>
          </a:prstGeom>
          <a:ln>
            <a:solidFill>
              <a:schemeClr val="accent1"/>
            </a:solidFill>
          </a:ln>
        </p:spPr>
      </p:pic>
      <p:sp>
        <p:nvSpPr>
          <p:cNvPr id="15" name="TextBox 14"/>
          <p:cNvSpPr txBox="1"/>
          <p:nvPr/>
        </p:nvSpPr>
        <p:spPr>
          <a:xfrm>
            <a:off x="355063" y="5212791"/>
            <a:ext cx="1508243" cy="215444"/>
          </a:xfrm>
          <a:prstGeom prst="rect">
            <a:avLst/>
          </a:prstGeom>
          <a:noFill/>
        </p:spPr>
        <p:txBody>
          <a:bodyPr wrap="square" rtlCol="0">
            <a:spAutoFit/>
          </a:bodyPr>
          <a:lstStyle/>
          <a:p>
            <a:r>
              <a:rPr lang="en-US" sz="800" dirty="0">
                <a:solidFill>
                  <a:schemeClr val="bg1"/>
                </a:solidFill>
                <a:latin typeface="+mn-lt"/>
              </a:rPr>
              <a:t>K. Launchbaugh</a:t>
            </a:r>
          </a:p>
        </p:txBody>
      </p:sp>
      <p:pic>
        <p:nvPicPr>
          <p:cNvPr id="12" name="Picture 11" descr="salt cedar.jpg">
            <a:extLst>
              <a:ext uri="{FF2B5EF4-FFF2-40B4-BE49-F238E27FC236}">
                <a16:creationId xmlns:a16="http://schemas.microsoft.com/office/drawing/2014/main" id="{5214CE23-6ACF-4B10-9C3E-380541DE6F4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flipH="1">
            <a:off x="7153054" y="330200"/>
            <a:ext cx="4968582" cy="5997633"/>
          </a:xfrm>
          <a:prstGeom prst="rect">
            <a:avLst/>
          </a:prstGeom>
        </p:spPr>
      </p:pic>
      <p:sp>
        <p:nvSpPr>
          <p:cNvPr id="14" name="TextBox 13">
            <a:extLst>
              <a:ext uri="{FF2B5EF4-FFF2-40B4-BE49-F238E27FC236}">
                <a16:creationId xmlns:a16="http://schemas.microsoft.com/office/drawing/2014/main" id="{C36BB20D-0494-4B61-93AC-96E60AE04849}"/>
              </a:ext>
            </a:extLst>
          </p:cNvPr>
          <p:cNvSpPr txBox="1"/>
          <p:nvPr/>
        </p:nvSpPr>
        <p:spPr>
          <a:xfrm>
            <a:off x="11043163" y="152400"/>
            <a:ext cx="1148837" cy="707886"/>
          </a:xfrm>
          <a:prstGeom prst="rect">
            <a:avLst/>
          </a:prstGeom>
          <a:solidFill>
            <a:schemeClr val="bg1"/>
          </a:solidFill>
        </p:spPr>
        <p:txBody>
          <a:bodyPr wrap="square" rtlCol="0">
            <a:spAutoFit/>
          </a:bodyPr>
          <a:lstStyle/>
          <a:p>
            <a:r>
              <a:rPr lang="en-US" sz="800" dirty="0"/>
              <a:t>Utah Valley State College Herbarium</a:t>
            </a:r>
          </a:p>
          <a:p>
            <a:r>
              <a:rPr lang="en-US" sz="800" dirty="0"/>
              <a:t>Pacific Northwest Herbarium Consortium</a:t>
            </a:r>
          </a:p>
          <a:p>
            <a:r>
              <a:rPr lang="en-US" sz="800" dirty="0"/>
              <a:t>www.pnwherbaria.org</a:t>
            </a:r>
            <a:endParaRPr lang="en-US" dirty="0"/>
          </a:p>
        </p:txBody>
      </p:sp>
      <p:grpSp>
        <p:nvGrpSpPr>
          <p:cNvPr id="3" name="Group 2">
            <a:extLst>
              <a:ext uri="{FF2B5EF4-FFF2-40B4-BE49-F238E27FC236}">
                <a16:creationId xmlns:a16="http://schemas.microsoft.com/office/drawing/2014/main" id="{15441CDA-6036-45D9-A934-1BB0102F1815}"/>
              </a:ext>
            </a:extLst>
          </p:cNvPr>
          <p:cNvGrpSpPr/>
          <p:nvPr/>
        </p:nvGrpSpPr>
        <p:grpSpPr>
          <a:xfrm>
            <a:off x="4746961" y="4225979"/>
            <a:ext cx="3991432" cy="2142565"/>
            <a:chOff x="4746961" y="4225979"/>
            <a:chExt cx="3991432" cy="2142565"/>
          </a:xfrm>
        </p:grpSpPr>
        <p:pic>
          <p:nvPicPr>
            <p:cNvPr id="4" name="Picture 3" descr="A close up of a flower&#10;&#10;Description generated with high confidence">
              <a:extLst>
                <a:ext uri="{FF2B5EF4-FFF2-40B4-BE49-F238E27FC236}">
                  <a16:creationId xmlns:a16="http://schemas.microsoft.com/office/drawing/2014/main" id="{482EAA45-F7C2-4A82-94F2-501213F461A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746961" y="4225979"/>
              <a:ext cx="3991432" cy="2142565"/>
            </a:xfrm>
            <a:prstGeom prst="rect">
              <a:avLst/>
            </a:prstGeom>
          </p:spPr>
        </p:pic>
        <p:sp>
          <p:nvSpPr>
            <p:cNvPr id="17" name="TextBox 16">
              <a:extLst>
                <a:ext uri="{FF2B5EF4-FFF2-40B4-BE49-F238E27FC236}">
                  <a16:creationId xmlns:a16="http://schemas.microsoft.com/office/drawing/2014/main" id="{FD9D5ACC-FA01-40F3-83E7-F3A5E029BF0F}"/>
                </a:ext>
              </a:extLst>
            </p:cNvPr>
            <p:cNvSpPr txBox="1"/>
            <p:nvPr/>
          </p:nvSpPr>
          <p:spPr>
            <a:xfrm>
              <a:off x="4825114" y="6153100"/>
              <a:ext cx="1508243" cy="215444"/>
            </a:xfrm>
            <a:prstGeom prst="rect">
              <a:avLst/>
            </a:prstGeom>
            <a:noFill/>
          </p:spPr>
          <p:txBody>
            <a:bodyPr wrap="square" rtlCol="0">
              <a:spAutoFit/>
            </a:bodyPr>
            <a:lstStyle/>
            <a:p>
              <a:r>
                <a:rPr lang="en-US" sz="800" dirty="0">
                  <a:solidFill>
                    <a:schemeClr val="bg1"/>
                  </a:solidFill>
                </a:rPr>
                <a:t>Drew Avery  (Flickr)</a:t>
              </a:r>
              <a:endParaRPr lang="en-US" sz="800" dirty="0">
                <a:solidFill>
                  <a:schemeClr val="bg1"/>
                </a:solidFill>
                <a:latin typeface="+mn-lt"/>
              </a:endParaRPr>
            </a:p>
          </p:txBody>
        </p:sp>
      </p:grpSp>
      <p:sp>
        <p:nvSpPr>
          <p:cNvPr id="16" name="TextBox 15"/>
          <p:cNvSpPr txBox="1"/>
          <p:nvPr/>
        </p:nvSpPr>
        <p:spPr>
          <a:xfrm>
            <a:off x="5055582" y="3762475"/>
            <a:ext cx="3012937" cy="400110"/>
          </a:xfrm>
          <a:prstGeom prst="rect">
            <a:avLst/>
          </a:prstGeom>
          <a:solidFill>
            <a:schemeClr val="bg1"/>
          </a:solidFill>
          <a:ln>
            <a:solidFill>
              <a:schemeClr val="accent1"/>
            </a:solidFill>
          </a:ln>
        </p:spPr>
        <p:txBody>
          <a:bodyPr wrap="square" rtlCol="0">
            <a:spAutoFit/>
          </a:bodyPr>
          <a:lstStyle/>
          <a:p>
            <a:pPr algn="ctr"/>
            <a:r>
              <a:rPr lang="en-US" sz="2000" dirty="0"/>
              <a:t>White to pink flowers</a:t>
            </a:r>
          </a:p>
        </p:txBody>
      </p:sp>
    </p:spTree>
    <p:extLst>
      <p:ext uri="{BB962C8B-B14F-4D97-AF65-F5344CB8AC3E}">
        <p14:creationId xmlns:p14="http://schemas.microsoft.com/office/powerpoint/2010/main" val="742053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3698" y="1291586"/>
            <a:ext cx="4254566" cy="536933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txBox="1">
            <a:spLocks/>
          </p:cNvSpPr>
          <p:nvPr/>
        </p:nvSpPr>
        <p:spPr>
          <a:xfrm>
            <a:off x="754376" y="-28899"/>
            <a:ext cx="7475220" cy="1167417"/>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dirty="0"/>
              <a:t>Juniper</a:t>
            </a:r>
          </a:p>
        </p:txBody>
      </p:sp>
      <p:cxnSp>
        <p:nvCxnSpPr>
          <p:cNvPr id="7" name="Straight Connector 6"/>
          <p:cNvCxnSpPr/>
          <p:nvPr/>
        </p:nvCxnSpPr>
        <p:spPr>
          <a:xfrm>
            <a:off x="1863306" y="948905"/>
            <a:ext cx="5158596"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663576" y="1291586"/>
            <a:ext cx="2641826" cy="1077218"/>
          </a:xfrm>
          <a:prstGeom prst="rect">
            <a:avLst/>
          </a:prstGeom>
          <a:noFill/>
        </p:spPr>
        <p:txBody>
          <a:bodyPr wrap="square" rtlCol="0">
            <a:spAutoFit/>
          </a:bodyPr>
          <a:lstStyle/>
          <a:p>
            <a:pPr algn="ctr"/>
            <a:r>
              <a:rPr lang="en-US" sz="3200" dirty="0"/>
              <a:t> Perennial</a:t>
            </a:r>
          </a:p>
          <a:p>
            <a:pPr algn="ctr"/>
            <a:r>
              <a:rPr lang="en-US" sz="3200" dirty="0"/>
              <a:t>Native</a:t>
            </a:r>
          </a:p>
        </p:txBody>
      </p:sp>
      <p:sp>
        <p:nvSpPr>
          <p:cNvPr id="18" name="TextBox 17"/>
          <p:cNvSpPr txBox="1"/>
          <p:nvPr/>
        </p:nvSpPr>
        <p:spPr>
          <a:xfrm>
            <a:off x="4772633" y="3096260"/>
            <a:ext cx="2439635" cy="707886"/>
          </a:xfrm>
          <a:prstGeom prst="rect">
            <a:avLst/>
          </a:prstGeom>
          <a:solidFill>
            <a:schemeClr val="bg1"/>
          </a:solidFill>
          <a:ln>
            <a:solidFill>
              <a:schemeClr val="accent1"/>
            </a:solidFill>
          </a:ln>
        </p:spPr>
        <p:txBody>
          <a:bodyPr wrap="square" rtlCol="0">
            <a:spAutoFit/>
          </a:bodyPr>
          <a:lstStyle/>
          <a:p>
            <a:pPr algn="ctr"/>
            <a:r>
              <a:rPr lang="en-US" sz="2000" dirty="0"/>
              <a:t>Leaves look like overlapping scales</a:t>
            </a:r>
          </a:p>
        </p:txBody>
      </p:sp>
      <p:cxnSp>
        <p:nvCxnSpPr>
          <p:cNvPr id="12" name="Straight Arrow Connector 11"/>
          <p:cNvCxnSpPr/>
          <p:nvPr/>
        </p:nvCxnSpPr>
        <p:spPr>
          <a:xfrm flipH="1">
            <a:off x="4166708" y="3804146"/>
            <a:ext cx="664029" cy="8201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3" name="Picture 23" descr="Western Junipe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455462" y="1423605"/>
            <a:ext cx="4121493" cy="5129595"/>
          </a:xfrm>
          <a:prstGeom prst="rect">
            <a:avLst/>
          </a:prstGeom>
          <a:noFill/>
        </p:spPr>
      </p:pic>
      <p:pic>
        <p:nvPicPr>
          <p:cNvPr id="15" name="Picture 14" descr="juniper.jpg"/>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419771" y="101600"/>
            <a:ext cx="4670629" cy="6451600"/>
          </a:xfrm>
          <a:prstGeom prst="rect">
            <a:avLst/>
          </a:prstGeom>
        </p:spPr>
      </p:pic>
      <p:sp>
        <p:nvSpPr>
          <p:cNvPr id="16" name="TextBox 15"/>
          <p:cNvSpPr txBox="1"/>
          <p:nvPr/>
        </p:nvSpPr>
        <p:spPr>
          <a:xfrm>
            <a:off x="10255250" y="5731111"/>
            <a:ext cx="1835150" cy="738664"/>
          </a:xfrm>
          <a:prstGeom prst="rect">
            <a:avLst/>
          </a:prstGeom>
          <a:solidFill>
            <a:schemeClr val="bg1"/>
          </a:solidFill>
          <a:ln>
            <a:solidFill>
              <a:schemeClr val="accent5"/>
            </a:solidFill>
          </a:ln>
        </p:spPr>
        <p:txBody>
          <a:bodyPr wrap="square" rtlCol="0">
            <a:spAutoFit/>
          </a:bodyPr>
          <a:lstStyle/>
          <a:p>
            <a:endParaRPr lang="en-US" sz="800" dirty="0"/>
          </a:p>
          <a:p>
            <a:r>
              <a:rPr lang="en-US" sz="800" dirty="0"/>
              <a:t>University of Idaho </a:t>
            </a:r>
            <a:r>
              <a:rPr lang="en-US" sz="800" dirty="0" err="1"/>
              <a:t>Stillinger</a:t>
            </a:r>
            <a:r>
              <a:rPr lang="en-US" sz="800" dirty="0"/>
              <a:t> Herbarium www.pnwherbaria.org</a:t>
            </a:r>
          </a:p>
          <a:p>
            <a:endParaRPr lang="en-US" dirty="0"/>
          </a:p>
        </p:txBody>
      </p:sp>
    </p:spTree>
    <p:custDataLst>
      <p:tags r:id="rId1"/>
    </p:custDataLst>
    <p:extLst>
      <p:ext uri="{BB962C8B-B14F-4D97-AF65-F5344CB8AC3E}">
        <p14:creationId xmlns:p14="http://schemas.microsoft.com/office/powerpoint/2010/main" val="3329977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54376" y="-28899"/>
            <a:ext cx="7475220" cy="1167417"/>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dirty="0"/>
              <a:t>Juniper</a:t>
            </a:r>
          </a:p>
        </p:txBody>
      </p:sp>
      <p:cxnSp>
        <p:nvCxnSpPr>
          <p:cNvPr id="7" name="Straight Connector 6"/>
          <p:cNvCxnSpPr/>
          <p:nvPr/>
        </p:nvCxnSpPr>
        <p:spPr>
          <a:xfrm>
            <a:off x="1863306" y="948905"/>
            <a:ext cx="5158596"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83205" y="1138518"/>
            <a:ext cx="6779487" cy="1077218"/>
          </a:xfrm>
          <a:prstGeom prst="rect">
            <a:avLst/>
          </a:prstGeom>
          <a:noFill/>
        </p:spPr>
        <p:txBody>
          <a:bodyPr wrap="square" rtlCol="0">
            <a:spAutoFit/>
          </a:bodyPr>
          <a:lstStyle/>
          <a:p>
            <a:pPr algn="ctr"/>
            <a:r>
              <a:rPr lang="en-US" sz="3200" dirty="0"/>
              <a:t> Encroach rangelands</a:t>
            </a:r>
          </a:p>
          <a:p>
            <a:pPr algn="ctr"/>
            <a:r>
              <a:rPr lang="en-US" sz="3200" dirty="0"/>
              <a:t>Important winter wildlife habitat</a:t>
            </a:r>
          </a:p>
        </p:txBody>
      </p:sp>
      <p:sp>
        <p:nvSpPr>
          <p:cNvPr id="18" name="TextBox 17"/>
          <p:cNvSpPr txBox="1"/>
          <p:nvPr/>
        </p:nvSpPr>
        <p:spPr>
          <a:xfrm>
            <a:off x="4853942" y="3270464"/>
            <a:ext cx="2134846" cy="1015663"/>
          </a:xfrm>
          <a:prstGeom prst="rect">
            <a:avLst/>
          </a:prstGeom>
          <a:solidFill>
            <a:schemeClr val="bg1"/>
          </a:solidFill>
          <a:ln>
            <a:solidFill>
              <a:schemeClr val="accent1"/>
            </a:solidFill>
          </a:ln>
        </p:spPr>
        <p:txBody>
          <a:bodyPr wrap="square" rtlCol="0">
            <a:spAutoFit/>
          </a:bodyPr>
          <a:lstStyle/>
          <a:p>
            <a:pPr algn="ctr"/>
            <a:r>
              <a:rPr lang="en-US" sz="2000" dirty="0"/>
              <a:t>Leaves look like overlapping scales</a:t>
            </a:r>
          </a:p>
        </p:txBody>
      </p:sp>
      <p:grpSp>
        <p:nvGrpSpPr>
          <p:cNvPr id="5" name="Group 4">
            <a:extLst>
              <a:ext uri="{FF2B5EF4-FFF2-40B4-BE49-F238E27FC236}">
                <a16:creationId xmlns:a16="http://schemas.microsoft.com/office/drawing/2014/main" id="{5DEDE564-4EA7-43D4-8F72-D1991BD14127}"/>
              </a:ext>
            </a:extLst>
          </p:cNvPr>
          <p:cNvGrpSpPr/>
          <p:nvPr/>
        </p:nvGrpSpPr>
        <p:grpSpPr>
          <a:xfrm>
            <a:off x="453604" y="2691443"/>
            <a:ext cx="9658654" cy="3923581"/>
            <a:chOff x="453604" y="2691443"/>
            <a:chExt cx="9658654" cy="3923581"/>
          </a:xfrm>
        </p:grpSpPr>
        <p:pic>
          <p:nvPicPr>
            <p:cNvPr id="14" name="Picture 25"/>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53604" y="2691443"/>
              <a:ext cx="9658654" cy="3923581"/>
            </a:xfrm>
            <a:prstGeom prst="rect">
              <a:avLst/>
            </a:prstGeom>
            <a:noFill/>
            <a:ln w="9525">
              <a:solidFill>
                <a:schemeClr val="accent1"/>
              </a:solidFill>
              <a:miter lim="800000"/>
              <a:headEnd/>
              <a:tailEnd/>
            </a:ln>
          </p:spPr>
        </p:pic>
        <p:sp>
          <p:nvSpPr>
            <p:cNvPr id="19" name="TextBox 18"/>
            <p:cNvSpPr txBox="1"/>
            <p:nvPr/>
          </p:nvSpPr>
          <p:spPr>
            <a:xfrm>
              <a:off x="596675" y="6338025"/>
              <a:ext cx="2209800" cy="276999"/>
            </a:xfrm>
            <a:prstGeom prst="rect">
              <a:avLst/>
            </a:prstGeom>
            <a:noFill/>
          </p:spPr>
          <p:txBody>
            <a:bodyPr wrap="square" rtlCol="0">
              <a:spAutoFit/>
            </a:bodyPr>
            <a:lstStyle/>
            <a:p>
              <a:r>
                <a:rPr lang="en-US" sz="1200" dirty="0">
                  <a:solidFill>
                    <a:schemeClr val="bg1"/>
                  </a:solidFill>
                </a:rPr>
                <a:t>Jen Peterson</a:t>
              </a:r>
            </a:p>
          </p:txBody>
        </p:sp>
      </p:grpSp>
      <p:sp>
        <p:nvSpPr>
          <p:cNvPr id="21" name="TextBox 20"/>
          <p:cNvSpPr txBox="1"/>
          <p:nvPr/>
        </p:nvSpPr>
        <p:spPr>
          <a:xfrm>
            <a:off x="516966" y="3183098"/>
            <a:ext cx="3243561" cy="400110"/>
          </a:xfrm>
          <a:prstGeom prst="rect">
            <a:avLst/>
          </a:prstGeom>
          <a:solidFill>
            <a:schemeClr val="bg1"/>
          </a:solidFill>
          <a:ln>
            <a:solidFill>
              <a:schemeClr val="accent1"/>
            </a:solidFill>
          </a:ln>
        </p:spPr>
        <p:txBody>
          <a:bodyPr wrap="square" rtlCol="0">
            <a:spAutoFit/>
          </a:bodyPr>
          <a:lstStyle/>
          <a:p>
            <a:pPr algn="ctr"/>
            <a:r>
              <a:rPr lang="en-US" sz="2000" dirty="0"/>
              <a:t>Evergreen (non-deciduous)</a:t>
            </a:r>
          </a:p>
        </p:txBody>
      </p:sp>
      <p:grpSp>
        <p:nvGrpSpPr>
          <p:cNvPr id="4" name="Group 3">
            <a:extLst>
              <a:ext uri="{FF2B5EF4-FFF2-40B4-BE49-F238E27FC236}">
                <a16:creationId xmlns:a16="http://schemas.microsoft.com/office/drawing/2014/main" id="{2E05527F-587B-48B4-9F9B-82F32697B3B8}"/>
              </a:ext>
            </a:extLst>
          </p:cNvPr>
          <p:cNvGrpSpPr/>
          <p:nvPr/>
        </p:nvGrpSpPr>
        <p:grpSpPr>
          <a:xfrm>
            <a:off x="7248381" y="439373"/>
            <a:ext cx="4867477" cy="3028822"/>
            <a:chOff x="7248381" y="439373"/>
            <a:chExt cx="4867477" cy="3028822"/>
          </a:xfrm>
        </p:grpSpPr>
        <p:pic>
          <p:nvPicPr>
            <p:cNvPr id="12" name="Picture 11">
              <a:extLst>
                <a:ext uri="{FF2B5EF4-FFF2-40B4-BE49-F238E27FC236}">
                  <a16:creationId xmlns:a16="http://schemas.microsoft.com/office/drawing/2014/main" id="{0E46DE93-B5FC-494F-8EEF-E3658613F3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8381" y="439373"/>
              <a:ext cx="4867477" cy="3028822"/>
            </a:xfrm>
            <a:prstGeom prst="rect">
              <a:avLst/>
            </a:prstGeom>
          </p:spPr>
        </p:pic>
        <p:sp>
          <p:nvSpPr>
            <p:cNvPr id="15" name="TextBox 14">
              <a:extLst>
                <a:ext uri="{FF2B5EF4-FFF2-40B4-BE49-F238E27FC236}">
                  <a16:creationId xmlns:a16="http://schemas.microsoft.com/office/drawing/2014/main" id="{7CD778B6-7104-4F5F-84C0-D2E4A5B6F652}"/>
                </a:ext>
              </a:extLst>
            </p:cNvPr>
            <p:cNvSpPr txBox="1"/>
            <p:nvPr/>
          </p:nvSpPr>
          <p:spPr>
            <a:xfrm>
              <a:off x="7279374" y="3145050"/>
              <a:ext cx="1797803" cy="253916"/>
            </a:xfrm>
            <a:prstGeom prst="rect">
              <a:avLst/>
            </a:prstGeom>
            <a:noFill/>
          </p:spPr>
          <p:txBody>
            <a:bodyPr wrap="square" rtlCol="0">
              <a:spAutoFit/>
            </a:bodyPr>
            <a:lstStyle/>
            <a:p>
              <a:r>
                <a:rPr lang="en-US" sz="1050" i="1" dirty="0">
                  <a:solidFill>
                    <a:schemeClr val="bg1"/>
                  </a:solidFill>
                </a:rPr>
                <a:t>NPS.gov</a:t>
              </a:r>
            </a:p>
          </p:txBody>
        </p:sp>
      </p:grpSp>
      <p:sp>
        <p:nvSpPr>
          <p:cNvPr id="13" name="TextBox 12"/>
          <p:cNvSpPr txBox="1"/>
          <p:nvPr/>
        </p:nvSpPr>
        <p:spPr>
          <a:xfrm>
            <a:off x="9435210" y="3336655"/>
            <a:ext cx="2439635" cy="400110"/>
          </a:xfrm>
          <a:prstGeom prst="rect">
            <a:avLst/>
          </a:prstGeom>
          <a:solidFill>
            <a:schemeClr val="bg1"/>
          </a:solidFill>
          <a:ln>
            <a:solidFill>
              <a:schemeClr val="accent1"/>
            </a:solidFill>
          </a:ln>
        </p:spPr>
        <p:txBody>
          <a:bodyPr wrap="square" rtlCol="0">
            <a:spAutoFit/>
          </a:bodyPr>
          <a:lstStyle/>
          <a:p>
            <a:pPr algn="ctr"/>
            <a:r>
              <a:rPr lang="en-US" sz="2000" dirty="0"/>
              <a:t>Berry-like fruit</a:t>
            </a:r>
          </a:p>
        </p:txBody>
      </p:sp>
    </p:spTree>
    <p:custDataLst>
      <p:tags r:id="rId1"/>
    </p:custDataLst>
    <p:extLst>
      <p:ext uri="{BB962C8B-B14F-4D97-AF65-F5344CB8AC3E}">
        <p14:creationId xmlns:p14="http://schemas.microsoft.com/office/powerpoint/2010/main" val="299373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a:xfrm>
            <a:off x="1097280" y="758952"/>
            <a:ext cx="10764520" cy="3566160"/>
          </a:xfrm>
        </p:spPr>
        <p:txBody>
          <a:bodyPr/>
          <a:lstStyle/>
          <a:p>
            <a:r>
              <a:rPr lang="en-US" dirty="0"/>
              <a:t>Invasive Plants and Weeds</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dirty="0"/>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04520" y="5858539"/>
            <a:ext cx="3385745" cy="455382"/>
          </a:xfrm>
          <a:prstGeom prst="rect">
            <a:avLst/>
          </a:prstGeom>
        </p:spPr>
      </p:pic>
      <p:grpSp>
        <p:nvGrpSpPr>
          <p:cNvPr id="3" name="Group 2">
            <a:extLst>
              <a:ext uri="{FF2B5EF4-FFF2-40B4-BE49-F238E27FC236}">
                <a16:creationId xmlns:a16="http://schemas.microsoft.com/office/drawing/2014/main" id="{2B8D1DA3-053D-4624-8805-A22E9A2630B1}"/>
              </a:ext>
            </a:extLst>
          </p:cNvPr>
          <p:cNvGrpSpPr/>
          <p:nvPr/>
        </p:nvGrpSpPr>
        <p:grpSpPr>
          <a:xfrm>
            <a:off x="1178329" y="530618"/>
            <a:ext cx="2888845" cy="2563750"/>
            <a:chOff x="330199" y="330200"/>
            <a:chExt cx="3908658" cy="3357294"/>
          </a:xfrm>
        </p:grpSpPr>
        <p:pic>
          <p:nvPicPr>
            <p:cNvPr id="6" name="Picture 5" descr="A herd of zebra walking across a dry grass field&#10;&#10;Description generated with high confidence">
              <a:extLst>
                <a:ext uri="{FF2B5EF4-FFF2-40B4-BE49-F238E27FC236}">
                  <a16:creationId xmlns:a16="http://schemas.microsoft.com/office/drawing/2014/main" id="{83FDFA4E-9FC6-42A2-8790-DFF884C8428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30199" y="330200"/>
              <a:ext cx="3908658" cy="3357294"/>
            </a:xfrm>
            <a:prstGeom prst="rect">
              <a:avLst/>
            </a:prstGeom>
          </p:spPr>
        </p:pic>
        <p:sp>
          <p:nvSpPr>
            <p:cNvPr id="7" name="TextBox 6">
              <a:extLst>
                <a:ext uri="{FF2B5EF4-FFF2-40B4-BE49-F238E27FC236}">
                  <a16:creationId xmlns:a16="http://schemas.microsoft.com/office/drawing/2014/main" id="{49981542-604A-4412-B76C-BA7AC4FD15B2}"/>
                </a:ext>
              </a:extLst>
            </p:cNvPr>
            <p:cNvSpPr txBox="1"/>
            <p:nvPr/>
          </p:nvSpPr>
          <p:spPr>
            <a:xfrm>
              <a:off x="445621" y="3396764"/>
              <a:ext cx="630301" cy="215444"/>
            </a:xfrm>
            <a:prstGeom prst="rect">
              <a:avLst/>
            </a:prstGeom>
            <a:noFill/>
          </p:spPr>
          <p:txBody>
            <a:bodyPr wrap="none" rtlCol="0">
              <a:spAutoFit/>
            </a:bodyPr>
            <a:lstStyle/>
            <a:p>
              <a:r>
                <a:rPr lang="en-US" sz="800" dirty="0">
                  <a:solidFill>
                    <a:schemeClr val="bg1"/>
                  </a:solidFill>
                </a:rPr>
                <a:t>Matt Lavin</a:t>
              </a:r>
            </a:p>
          </p:txBody>
        </p:sp>
      </p:grpSp>
      <p:grpSp>
        <p:nvGrpSpPr>
          <p:cNvPr id="14" name="Group 13">
            <a:extLst>
              <a:ext uri="{FF2B5EF4-FFF2-40B4-BE49-F238E27FC236}">
                <a16:creationId xmlns:a16="http://schemas.microsoft.com/office/drawing/2014/main" id="{D7A7E430-6423-4FE7-870F-D53675F03601}"/>
              </a:ext>
            </a:extLst>
          </p:cNvPr>
          <p:cNvGrpSpPr/>
          <p:nvPr/>
        </p:nvGrpSpPr>
        <p:grpSpPr>
          <a:xfrm>
            <a:off x="8848711" y="544739"/>
            <a:ext cx="3027332" cy="2518046"/>
            <a:chOff x="3554522" y="2222070"/>
            <a:chExt cx="4458448" cy="4133354"/>
          </a:xfrm>
        </p:grpSpPr>
        <p:pic>
          <p:nvPicPr>
            <p:cNvPr id="15" name="Content Placeholder 6">
              <a:extLst>
                <a:ext uri="{FF2B5EF4-FFF2-40B4-BE49-F238E27FC236}">
                  <a16:creationId xmlns:a16="http://schemas.microsoft.com/office/drawing/2014/main" id="{98D69310-9B43-41D0-828B-4EE0B15061AB}"/>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a:xfrm>
              <a:off x="3554522" y="2222070"/>
              <a:ext cx="4458448" cy="4133354"/>
            </a:xfrm>
            <a:prstGeom prst="rect">
              <a:avLst/>
            </a:prstGeom>
            <a:ln>
              <a:noFill/>
            </a:ln>
          </p:spPr>
        </p:pic>
        <p:sp>
          <p:nvSpPr>
            <p:cNvPr id="16" name="TextBox 15">
              <a:extLst>
                <a:ext uri="{FF2B5EF4-FFF2-40B4-BE49-F238E27FC236}">
                  <a16:creationId xmlns:a16="http://schemas.microsoft.com/office/drawing/2014/main" id="{BE78611F-291D-4D94-8094-117D732B72BA}"/>
                </a:ext>
              </a:extLst>
            </p:cNvPr>
            <p:cNvSpPr txBox="1"/>
            <p:nvPr/>
          </p:nvSpPr>
          <p:spPr>
            <a:xfrm>
              <a:off x="4034228" y="6042836"/>
              <a:ext cx="1508242" cy="215444"/>
            </a:xfrm>
            <a:prstGeom prst="rect">
              <a:avLst/>
            </a:prstGeom>
            <a:noFill/>
            <a:ln>
              <a:noFill/>
            </a:ln>
          </p:spPr>
          <p:txBody>
            <a:bodyPr wrap="square" rtlCol="0">
              <a:spAutoFit/>
            </a:bodyPr>
            <a:lstStyle/>
            <a:p>
              <a:r>
                <a:rPr lang="en-US" sz="800" dirty="0">
                  <a:solidFill>
                    <a:schemeClr val="bg1"/>
                  </a:solidFill>
                  <a:latin typeface="+mn-lt"/>
                </a:rPr>
                <a:t>Thad </a:t>
              </a:r>
              <a:r>
                <a:rPr lang="en-US" sz="800" dirty="0" err="1">
                  <a:solidFill>
                    <a:schemeClr val="bg1"/>
                  </a:solidFill>
                  <a:latin typeface="+mn-lt"/>
                </a:rPr>
                <a:t>Berrett</a:t>
              </a:r>
              <a:endParaRPr lang="en-US" sz="800" dirty="0">
                <a:solidFill>
                  <a:schemeClr val="bg1"/>
                </a:solidFill>
                <a:latin typeface="+mn-lt"/>
              </a:endParaRPr>
            </a:p>
          </p:txBody>
        </p:sp>
      </p:grpSp>
      <p:grpSp>
        <p:nvGrpSpPr>
          <p:cNvPr id="4" name="Group 3">
            <a:extLst>
              <a:ext uri="{FF2B5EF4-FFF2-40B4-BE49-F238E27FC236}">
                <a16:creationId xmlns:a16="http://schemas.microsoft.com/office/drawing/2014/main" id="{D48A45E3-6F8D-4DBF-AC2D-4D9D6057D8E8}"/>
              </a:ext>
            </a:extLst>
          </p:cNvPr>
          <p:cNvGrpSpPr/>
          <p:nvPr/>
        </p:nvGrpSpPr>
        <p:grpSpPr>
          <a:xfrm>
            <a:off x="4248134" y="530618"/>
            <a:ext cx="4419618" cy="2563876"/>
            <a:chOff x="3562334" y="499034"/>
            <a:chExt cx="7029450" cy="3923772"/>
          </a:xfrm>
        </p:grpSpPr>
        <p:pic>
          <p:nvPicPr>
            <p:cNvPr id="18" name="Picture 25">
              <a:extLst>
                <a:ext uri="{FF2B5EF4-FFF2-40B4-BE49-F238E27FC236}">
                  <a16:creationId xmlns:a16="http://schemas.microsoft.com/office/drawing/2014/main" id="{65615E0D-5396-4615-988A-A96B368EBBC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3562334" y="499034"/>
              <a:ext cx="7029450" cy="3923581"/>
            </a:xfrm>
            <a:prstGeom prst="rect">
              <a:avLst/>
            </a:prstGeom>
            <a:noFill/>
            <a:ln w="9525">
              <a:noFill/>
              <a:miter lim="800000"/>
              <a:headEnd/>
              <a:tailEnd/>
            </a:ln>
          </p:spPr>
        </p:pic>
        <p:sp>
          <p:nvSpPr>
            <p:cNvPr id="19" name="TextBox 18">
              <a:extLst>
                <a:ext uri="{FF2B5EF4-FFF2-40B4-BE49-F238E27FC236}">
                  <a16:creationId xmlns:a16="http://schemas.microsoft.com/office/drawing/2014/main" id="{2A741A47-01B8-4BBB-A731-1D25CF789022}"/>
                </a:ext>
              </a:extLst>
            </p:cNvPr>
            <p:cNvSpPr txBox="1"/>
            <p:nvPr/>
          </p:nvSpPr>
          <p:spPr>
            <a:xfrm>
              <a:off x="3582075" y="4093089"/>
              <a:ext cx="2209800" cy="329717"/>
            </a:xfrm>
            <a:prstGeom prst="rect">
              <a:avLst/>
            </a:prstGeom>
            <a:noFill/>
            <a:ln>
              <a:noFill/>
            </a:ln>
          </p:spPr>
          <p:txBody>
            <a:bodyPr wrap="square" rtlCol="0">
              <a:spAutoFit/>
            </a:bodyPr>
            <a:lstStyle/>
            <a:p>
              <a:r>
                <a:rPr lang="en-US" sz="800" dirty="0">
                  <a:solidFill>
                    <a:schemeClr val="bg1"/>
                  </a:solidFill>
                </a:rPr>
                <a:t>Jen Peterson</a:t>
              </a:r>
            </a:p>
          </p:txBody>
        </p:sp>
      </p:grpSp>
    </p:spTree>
    <p:extLst>
      <p:ext uri="{BB962C8B-B14F-4D97-AF65-F5344CB8AC3E}">
        <p14:creationId xmlns:p14="http://schemas.microsoft.com/office/powerpoint/2010/main" val="42361887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0647|recordLength=10704|start=0|end=10647|audioFormat={00001610-0000-0010-8000-00AA00389B71}|audioRate=44100|muted=false|volume=0.8|fadeIn=0|fadeOut=0|videoFormat={34363248-0000-0010-8000-00AA00389B71}|videoRate=15|videoWidth=256|videoHeight=256"/>
</p:tagLst>
</file>

<file path=ppt/tags/tag2.xml><?xml version="1.0" encoding="utf-8"?>
<p:tagLst xmlns:a="http://schemas.openxmlformats.org/drawingml/2006/main" xmlns:r="http://schemas.openxmlformats.org/officeDocument/2006/relationships" xmlns:p="http://schemas.openxmlformats.org/presentationml/2006/main">
  <p:tag name="TIMING" val="|6.132|5.84|15.255"/>
</p:tagLst>
</file>

<file path=ppt/tags/tag3.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42268|recordLength=42268|start=0|end=42268|audioFormat={00001610-0000-0010-8000-00AA00389B71}|audioRate=44100|muted=false|volume=0.8|fadeIn=0|fadeOut=0|videoFormat={34363248-0000-0010-8000-00AA00389B71}|videoRate=15|videoWidth=256|videoHeight=256"/>
</p:tagLst>
</file>

<file path=ppt/tags/tag4.xml><?xml version="1.0" encoding="utf-8"?>
<p:tagLst xmlns:a="http://schemas.openxmlformats.org/drawingml/2006/main" xmlns:r="http://schemas.openxmlformats.org/officeDocument/2006/relationships" xmlns:p="http://schemas.openxmlformats.org/presentationml/2006/main">
  <p:tag name="TIMING" val="|11.873|19.026"/>
</p:tagLst>
</file>

<file path=ppt/tags/tag5.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39659|recordLength=39706|start=0|end=39659|audioFormat={00001610-0000-0010-8000-00AA00389B71}|audioRate=44100|muted=false|volume=0.8|fadeIn=0|fadeOut=0|videoFormat={34363248-0000-0010-8000-00AA00389B71}|videoRate=15|videoWidth=256|videoHeight=256"/>
</p:tagLst>
</file>

<file path=ppt/tags/tag6.xml><?xml version="1.0" encoding="utf-8"?>
<p:tagLst xmlns:a="http://schemas.openxmlformats.org/drawingml/2006/main" xmlns:r="http://schemas.openxmlformats.org/officeDocument/2006/relationships" xmlns:p="http://schemas.openxmlformats.org/presentationml/2006/main">
  <p:tag name="ATHENA.MIXSHAPE" val="AAEAAAD/////AQAAAAAAAAAMAgAAAE9BdXRob3JQUFQsIFZlcnNpb249MC4xLjYyMzYuMCwgQ3VsdHVyZT1uZXV0cmFsLCBQdWJsaWNLZXlUb2tlbj0zMWJmMzg1NmFkMzY0ZTM1BQEAAAALSW5rTWF0dGVyVjEEAAAABVNjYWxlDUxpc3RgMStfaXRlbXMMTGlzdGAxK19zaXplD0xpc3RgMStfdmVyc2lvbgAEAAALF1NoYXJlZC5JbmtpbmcuSW5rQXRvbVtdAgAAAAgIAgAAAHtrQz8JAwAAAAUAAAAJAAAABwMAAAAAAQAAAAgAAAAECUlua0F0b21WMQIAAAAJBAAAAAkFAAAACQYAAAAJBwAAAAkIAAAADQMFBAAAAAtQZW5TdHJva2VWMQQAAAAKQXR0cmlidXRlcwVUcmFjZQlTdGFydFRpbWUEVHlwZQQEAAQPUGVuQXR0cmlidXRlc1YxAgAAAApJbmtUcmFjZVYxAgAAABAMQWN0aW9uVHlwZVYxAgAAAAIAAAAJCQAAAAkKAAAARGYAAAAAAAAF9f///wxBY3Rpb25UeXBlVjEBAAAAB3ZhbHVlX18ACAIAAAAAAAAAAQUAAAAEAAAACQwAAAAJDQAAAPBmAAAAAAAAAfL////1////AAAAAAEGAAAABAAAAAkPAAAACRAAAABtZwAAAAAAAAHv////9f///wAAAAABBwAAAAQAAAAJEgAAAAkTAAAARWkAAAAAAAAB7P////X///8AAAAAAQgAAAAEAAAACRUAAAAJFgAAAJxqAAAAAAAAAen////1////AAAAAAUJAAAAD1BlbkF0dHJpYnV0ZXNWMQoAAAAHX2NvbG9yQQdfY29sb3JSB19jb2xvckcHX2NvbG9yQgpGaXRUb0N1cnZlBkhlaWdodA5JZ25vcmVQcmVzc3VyZQ1Jc0hpZ2hsaWdodGVyBVNoYXBlBVdpZHRoAAAAAAAAAAAEAAICAgIBBgEBDEJydXNoU2hhcGVWMQIAAAAGAgAAAP8AAAAAAAAAAAAACEAAAAXo////DEJydXNoU2hhcGVWMQEAAAAHdmFsdWVfXwAIAgAAAAEAAAAAAAAAAAAIQAUKAAAACklua1RyYWNlVjEDAAAADUxpc3RgMStfaXRlbXMMTGlzdGAxK19zaXplD0xpc3RgMStfdmVyc2lvbgQAABhTaGFyZWQuSW5raW5nLklua1BvaW50W10CAAAACAgCAAAACRkAAAABAAAAAQAAAAEMAAAACQAAAP8AAAAAAAAAAAAACEAAAAHm////6P///wEAAAAAAAAAAAAIQAENAAAACgAAAAkbAAAAAQAAAAEAAAABDwAAAAkAAAD/AAAAAAAAAAAAAAhAAAAB5P///+j///8BAAAAAAAAAAAACEABEAAAAAoAAAAJHQAAAAEAAAABAAAAARIAAAAJAAAA/wAAAAAAAAAAAAAIQAAAAeL////o////AQAAAAAAAAAAAAhAARMAAAAKAAAACR8AAAABAAAAAQAAAAEVAAAACQAAAP8AAAAAAAAAAAAACEAAAAHg////6P///wEAAAAAAAAAAAAIQAEWAAAACgAAAAkhAAAAAQAAAAEAAAAHGQAAAAABAAAABAAAAAQKSW5rUG9pbnRWMQIAAAAJIgAAAA0DBxsAAAAAAQAAAAQAAAAECklua1BvaW50VjECAAAACSMAAAANAwcdAAAAAAEAAAAEAAAABApJbmtQb2ludFYxAgAAAAkkAAAADQMHHwAAAAABAAAABAAAAAQKSW5rUG9pbnRWMQIAAAAJJQAAAA0DByEAAAAAAQAAAAQAAAAECklua1BvaW50VjECAAAACSYAAAANAwUiAAAACklua1BvaW50VjEEAAAAAVgBWQ5QcmVzc3VyZUZhY3RvcglUaW1lU3RhbXAAAAAABgYLEAIAAACAKAh7Le3oPyBeLs90OeM/AAAAPwAAAAAAAAAAASMAAAAiAAAAgCgIey3t6D8gXi7PdDnjPwAAAD8AAAAAAAAAAAEkAAAAIgAAAIAoCHst7eg/IF4uz3Q54z8AAAA/AAAAAAAAAAABJQAAACIAAACAKAh7Le3oPyBeLs90OeM/AAAAPwAAAAAAAAAAASYAAAAiAAAAAF7fE0pLzD+AQ6NhFo3ZPwAAAD8AAAAAAAAAAAs="/>
</p:tagLst>
</file>

<file path=ppt/tags/tag7.xml><?xml version="1.0" encoding="utf-8"?>
<p:tagLst xmlns:a="http://schemas.openxmlformats.org/drawingml/2006/main" xmlns:r="http://schemas.openxmlformats.org/officeDocument/2006/relationships" xmlns:p="http://schemas.openxmlformats.org/presentationml/2006/main">
  <p:tag name="TIMING" val="|3.243|7.893"/>
</p:tagLst>
</file>

<file path=ppt/tags/tag8.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99511|recordLength=99543|start=0|end=99511|audioFormat={00001610-0000-0010-8000-00AA00389B71}|audioRate=44100|muted=false|volume=0.8|fadeIn=0|fadeOut=0|videoFormat={34363248-0000-0010-8000-00AA00389B71}|videoRate=15|videoWidth=256|videoHeight=256"/>
</p:tagLst>
</file>

<file path=ppt/tags/tag9.xml><?xml version="1.0" encoding="utf-8"?>
<p:tagLst xmlns:a="http://schemas.openxmlformats.org/drawingml/2006/main" xmlns:r="http://schemas.openxmlformats.org/officeDocument/2006/relationships" xmlns:p="http://schemas.openxmlformats.org/presentationml/2006/main">
  <p:tag name="TIMING" val="|11.595"/>
</p:tagLst>
</file>

<file path=ppt/tags/tag10.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75529|recordLength=75557|start=0|end=75529|audioFormat={00001610-0000-0010-8000-00AA00389B71}|audioRate=44100|muted=false|volume=0.8|fadeIn=0|fadeOut=0|videoFormat={34363248-0000-0010-8000-00AA00389B71}|videoRate=15|videoWidth=256|videoHeight=256"/>
</p:tagLst>
</file>

<file path=ppt/tags/tag11.xml><?xml version="1.0" encoding="utf-8"?>
<p:tagLst xmlns:a="http://schemas.openxmlformats.org/drawingml/2006/main" xmlns:r="http://schemas.openxmlformats.org/officeDocument/2006/relationships" xmlns:p="http://schemas.openxmlformats.org/presentationml/2006/main">
  <p:tag name="TIMING" val="|13.314|29.55|25.482"/>
</p:tagLst>
</file>

<file path=ppt/tags/tag12.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80564|recordLength=80599|start=0|end=80564|audioFormat={00001610-0000-0010-8000-00AA00389B71}|audioRate=44100|muted=false|volume=0.8|fadeIn=0|fadeOut=0|videoFormat={34363248-0000-0010-8000-00AA00389B71}|videoRate=15|videoWidth=256|videoHeight=256"/>
</p:tagLst>
</file>

<file path=ppt/tags/tag13.xml><?xml version="1.0" encoding="utf-8"?>
<p:tagLst xmlns:a="http://schemas.openxmlformats.org/drawingml/2006/main" xmlns:r="http://schemas.openxmlformats.org/officeDocument/2006/relationships" xmlns:p="http://schemas.openxmlformats.org/presentationml/2006/main">
  <p:tag name="TIMING" val="|10.499|6.761001|3.603001|6.505999|8.293999"/>
</p:tagLst>
</file>

<file path=ppt/tags/tag14.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50728|recordLength=91648|start=0|end=50728|audioFormat={00001610-0000-0010-8000-00AA00389B71}|audioRate=44100|muted=false|volume=0.8|fadeIn=0|fadeOut=0|videoFormat={34363248-0000-0010-8000-00AA00389B71}|videoRate=15|videoWidth=256|videoHeight=256"/>
</p:tagLst>
</file>

<file path=ppt/tags/tag15.xml><?xml version="1.0" encoding="utf-8"?>
<p:tagLst xmlns:a="http://schemas.openxmlformats.org/drawingml/2006/main" xmlns:r="http://schemas.openxmlformats.org/officeDocument/2006/relationships" xmlns:p="http://schemas.openxmlformats.org/presentationml/2006/main">
  <p:tag name="TIMING" val="|6.908"/>
</p:tagLst>
</file>

<file path=ppt/tags/tag16.xml><?xml version="1.0" encoding="utf-8"?>
<p:tagLst xmlns:a="http://schemas.openxmlformats.org/drawingml/2006/main" xmlns:r="http://schemas.openxmlformats.org/officeDocument/2006/relationships" xmlns:p="http://schemas.openxmlformats.org/presentationml/2006/main">
  <p:tag name="ATHENA.MIXSHAPE" val="|streamable=true|audioOnly=true|recordStart=50728|recordEnd=72745|recordLength=91648|start=50728|end=72745|audioFormat={00001610-0000-0010-8000-00AA00389B71}|audioRate=44100|muted=false|volume=0.8|fadeIn=0|fadeOut=0|videoFormat={34363248-0000-0010-8000-00AA00389B71}|videoRate=15|videoWidth=256|videoHeight=256"/>
</p:tagLst>
</file>

<file path=ppt/tags/tag17.xml><?xml version="1.0" encoding="utf-8"?>
<p:tagLst xmlns:a="http://schemas.openxmlformats.org/drawingml/2006/main" xmlns:r="http://schemas.openxmlformats.org/officeDocument/2006/relationships" xmlns:p="http://schemas.openxmlformats.org/presentationml/2006/main">
  <p:tag name="ATHENA.MIXSHAPE" val="|streamable=true|audioOnly=true|recordStart=72745|recordEnd=91600|recordLength=91648|start=72745|end=91600|audioFormat={00001610-0000-0010-8000-00AA00389B71}|audioRate=44100|muted=false|volume=0.8|fadeIn=0|fadeOut=0|videoFormat={34363248-0000-0010-8000-00AA00389B71}|videoRate=15|videoWidth=256|videoHeight=256"/>
</p:tagLst>
</file>

<file path=ppt/tags/tag18.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30116|recordLength=30162|start=0|end=30116|audioFormat={00001610-0000-0010-8000-00AA00389B71}|audioRate=44100|muted=false|volume=0.8|fadeIn=0|fadeOut=0|videoFormat={34363248-0000-0010-8000-00AA00389B71}|videoRate=15|videoWidth=256|videoHeight=256"/>
</p:tagLst>
</file>

<file path=ppt/tags/tag19.xml><?xml version="1.0" encoding="utf-8"?>
<p:tagLst xmlns:a="http://schemas.openxmlformats.org/drawingml/2006/main" xmlns:r="http://schemas.openxmlformats.org/officeDocument/2006/relationships" xmlns:p="http://schemas.openxmlformats.org/presentationml/2006/main">
  <p:tag name="TIMING" val="|11.229|16.261|12.061|29.98|3.643005"/>
</p:tagLst>
</file>

<file path=ppt/tags/tag20.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82893|recordLength=82941|start=0|end=82893|audioFormat={00001610-0000-0010-8000-00AA00389B71}|audioRate=44100|muted=false|volume=0.8|fadeIn=0|fadeOut=0|videoFormat={34363248-0000-0010-8000-00AA00389B71}|videoRate=15|videoWidth=256|videoHeight=256"/>
</p:tagLst>
</file>

<file path=ppt/tags/tag21.xml><?xml version="1.0" encoding="utf-8"?>
<p:tagLst xmlns:a="http://schemas.openxmlformats.org/drawingml/2006/main" xmlns:r="http://schemas.openxmlformats.org/officeDocument/2006/relationships" xmlns:p="http://schemas.openxmlformats.org/presentationml/2006/main">
  <p:tag name="TIMING" val="|11.9|20.5|20.7"/>
</p:tagLst>
</file>

<file path=ppt/tags/tag22.xml><?xml version="1.0" encoding="utf-8"?>
<p:tagLst xmlns:a="http://schemas.openxmlformats.org/drawingml/2006/main" xmlns:r="http://schemas.openxmlformats.org/officeDocument/2006/relationships" xmlns:p="http://schemas.openxmlformats.org/presentationml/2006/main">
  <p:tag name="TIMING" val="|20.8|9.6"/>
</p:tagLst>
</file>

<file path=ppt/tags/tag23.xml><?xml version="1.0" encoding="utf-8"?>
<p:tagLst xmlns:a="http://schemas.openxmlformats.org/drawingml/2006/main" xmlns:r="http://schemas.openxmlformats.org/officeDocument/2006/relationships" xmlns:p="http://schemas.openxmlformats.org/presentationml/2006/main">
  <p:tag name="TIMING" val="|53.6"/>
</p:tagLst>
</file>

<file path=ppt/tags/tag24.xml><?xml version="1.0" encoding="utf-8"?>
<p:tagLst xmlns:a="http://schemas.openxmlformats.org/drawingml/2006/main" xmlns:r="http://schemas.openxmlformats.org/officeDocument/2006/relationships" xmlns:p="http://schemas.openxmlformats.org/presentationml/2006/main">
  <p:tag name="TIMING" val="|78.9"/>
</p:tagLst>
</file>

<file path=ppt/tags/tag25.xml><?xml version="1.0" encoding="utf-8"?>
<p:tagLst xmlns:a="http://schemas.openxmlformats.org/drawingml/2006/main" xmlns:r="http://schemas.openxmlformats.org/officeDocument/2006/relationships" xmlns:p="http://schemas.openxmlformats.org/presentationml/2006/main">
  <p:tag name="TIMING" val="|60.7|2.2"/>
</p:tagLst>
</file>

<file path=ppt/theme/theme1.xml><?xml version="1.0" encoding="utf-8"?>
<a:theme xmlns:a="http://schemas.openxmlformats.org/drawingml/2006/main" name="Retrospec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1732</Words>
  <Application>Microsoft Office PowerPoint</Application>
  <PresentationFormat>Widescreen</PresentationFormat>
  <Paragraphs>275</Paragraphs>
  <Slides>23</Slides>
  <Notes>23</Notes>
  <HiddenSlides>0</HiddenSlides>
  <MMClips>11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Light</vt:lpstr>
      <vt:lpstr>Symbol</vt:lpstr>
      <vt:lpstr>Times New Roman</vt:lpstr>
      <vt:lpstr>Wingdings</vt:lpstr>
      <vt:lpstr>Retrospect</vt:lpstr>
      <vt:lpstr>Invasive Plants and Weeds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Invasive Plants and Weeds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2018-09-13T12:43:57Z</dcterms:created>
  <dcterms:modified xsi:type="dcterms:W3CDTF">2023-09-13T18:26:15Z</dcterms:modified>
</cp:coreProperties>
</file>