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0"/>
  </p:notesMasterIdLst>
  <p:sldIdLst>
    <p:sldId id="314" r:id="rId2"/>
    <p:sldId id="316" r:id="rId3"/>
    <p:sldId id="318" r:id="rId4"/>
    <p:sldId id="319" r:id="rId5"/>
    <p:sldId id="317" r:id="rId6"/>
    <p:sldId id="341" r:id="rId7"/>
    <p:sldId id="354" r:id="rId8"/>
    <p:sldId id="344" r:id="rId9"/>
    <p:sldId id="347" r:id="rId10"/>
    <p:sldId id="356" r:id="rId11"/>
    <p:sldId id="357" r:id="rId12"/>
    <p:sldId id="361" r:id="rId13"/>
    <p:sldId id="343" r:id="rId14"/>
    <p:sldId id="355" r:id="rId15"/>
    <p:sldId id="358" r:id="rId16"/>
    <p:sldId id="346" r:id="rId17"/>
    <p:sldId id="349" r:id="rId18"/>
    <p:sldId id="36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6600"/>
    <a:srgbClr val="800000"/>
    <a:srgbClr val="990000"/>
    <a:srgbClr val="FFF0D1"/>
    <a:srgbClr val="FFF1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8" autoAdjust="0"/>
    <p:restoredTop sz="86982" autoAdjust="0"/>
  </p:normalViewPr>
  <p:slideViewPr>
    <p:cSldViewPr snapToGrid="0">
      <p:cViewPr varScale="1">
        <p:scale>
          <a:sx n="78" d="100"/>
          <a:sy n="78" d="100"/>
        </p:scale>
        <p:origin x="342" y="48"/>
      </p:cViewPr>
      <p:guideLst/>
    </p:cSldViewPr>
  </p:slideViewPr>
  <p:outlineViewPr>
    <p:cViewPr>
      <p:scale>
        <a:sx n="33" d="100"/>
        <a:sy n="33" d="100"/>
      </p:scale>
      <p:origin x="0" y="-165"/>
    </p:cViewPr>
  </p:outlineViewPr>
  <p:notesTextViewPr>
    <p:cViewPr>
      <p:scale>
        <a:sx n="1" d="1"/>
        <a:sy n="1" d="1"/>
      </p:scale>
      <p:origin x="0" y="0"/>
    </p:cViewPr>
  </p:notesTextViewPr>
  <p:sorterViewPr>
    <p:cViewPr>
      <p:scale>
        <a:sx n="66" d="100"/>
        <a:sy n="66" d="100"/>
      </p:scale>
      <p:origin x="0" y="-662"/>
    </p:cViewPr>
  </p:sorterViewPr>
  <p:notesViewPr>
    <p:cSldViewPr snapToGrid="0">
      <p:cViewPr varScale="1">
        <p:scale>
          <a:sx n="58" d="100"/>
          <a:sy n="58" d="100"/>
        </p:scale>
        <p:origin x="3024"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yfair, JB (jplayfair@uidaho.edu)" userId="9b2c05e5-254d-4c66-8147-51e9239d2299" providerId="ADAL" clId="{E6897041-7450-4A23-94EE-758BB5B86692}"/>
    <pc:docChg chg="modSld">
      <pc:chgData name="Playfair, JB (jplayfair@uidaho.edu)" userId="9b2c05e5-254d-4c66-8147-51e9239d2299" providerId="ADAL" clId="{E6897041-7450-4A23-94EE-758BB5B86692}" dt="2023-10-03T23:06:56.029" v="0" actId="20577"/>
      <pc:docMkLst>
        <pc:docMk/>
      </pc:docMkLst>
      <pc:sldChg chg="modSp mod">
        <pc:chgData name="Playfair, JB (jplayfair@uidaho.edu)" userId="9b2c05e5-254d-4c66-8147-51e9239d2299" providerId="ADAL" clId="{E6897041-7450-4A23-94EE-758BB5B86692}" dt="2023-10-03T23:06:56.029" v="0" actId="20577"/>
        <pc:sldMkLst>
          <pc:docMk/>
          <pc:sldMk cId="1386489416" sldId="358"/>
        </pc:sldMkLst>
        <pc:spChg chg="mod">
          <ac:chgData name="Playfair, JB (jplayfair@uidaho.edu)" userId="9b2c05e5-254d-4c66-8147-51e9239d2299" providerId="ADAL" clId="{E6897041-7450-4A23-94EE-758BB5B86692}" dt="2023-10-03T23:06:56.029" v="0" actId="20577"/>
          <ac:spMkLst>
            <pc:docMk/>
            <pc:sldMk cId="1386489416" sldId="358"/>
            <ac:spMk id="26"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endParaRPr lang="en-US"/>
          </a:p>
        </c:rich>
      </c:tx>
      <c:layout>
        <c:manualLayout>
          <c:xMode val="edge"/>
          <c:yMode val="edge"/>
          <c:x val="0.49737532808398982"/>
          <c:y val="1.9313304721030065E-2"/>
        </c:manualLayout>
      </c:layout>
      <c:overlay val="0"/>
    </c:title>
    <c:autoTitleDeleted val="0"/>
    <c:plotArea>
      <c:layout>
        <c:manualLayout>
          <c:layoutTarget val="inner"/>
          <c:xMode val="edge"/>
          <c:yMode val="edge"/>
          <c:x val="0.16797900262467191"/>
          <c:y val="0.14377682403433475"/>
          <c:w val="0.81758530183726841"/>
          <c:h val="0.46566523605150179"/>
        </c:manualLayout>
      </c:layout>
      <c:lineChart>
        <c:grouping val="standard"/>
        <c:varyColors val="0"/>
        <c:ser>
          <c:idx val="0"/>
          <c:order val="0"/>
          <c:tx>
            <c:strRef>
              <c:f>Sheet1!$B$1</c:f>
              <c:strCache>
                <c:ptCount val="1"/>
              </c:strCache>
            </c:strRef>
          </c:tx>
          <c:marker>
            <c:symbol val="none"/>
          </c:marker>
          <c:cat>
            <c:strRef>
              <c:f>Sheet1!$A$2:$A$11</c:f>
              <c:strCache>
                <c:ptCount val="9"/>
                <c:pt idx="1">
                  <c:v>Low</c:v>
                </c:pt>
                <c:pt idx="4">
                  <c:v>Moderate</c:v>
                </c:pt>
                <c:pt idx="8">
                  <c:v>Excessive</c:v>
                </c:pt>
              </c:strCache>
            </c:strRef>
          </c:cat>
          <c:val>
            <c:numRef>
              <c:f>Sheet1!$B$2:$B$11</c:f>
              <c:numCache>
                <c:formatCode>General</c:formatCode>
                <c:ptCount val="10"/>
                <c:pt idx="0">
                  <c:v>100</c:v>
                </c:pt>
                <c:pt idx="1">
                  <c:v>100</c:v>
                </c:pt>
                <c:pt idx="2">
                  <c:v>100</c:v>
                </c:pt>
                <c:pt idx="3">
                  <c:v>96</c:v>
                </c:pt>
                <c:pt idx="4">
                  <c:v>92</c:v>
                </c:pt>
                <c:pt idx="5">
                  <c:v>87</c:v>
                </c:pt>
                <c:pt idx="6">
                  <c:v>75</c:v>
                </c:pt>
                <c:pt idx="7">
                  <c:v>52</c:v>
                </c:pt>
                <c:pt idx="8">
                  <c:v>25</c:v>
                </c:pt>
                <c:pt idx="9">
                  <c:v>0</c:v>
                </c:pt>
              </c:numCache>
            </c:numRef>
          </c:val>
          <c:smooth val="0"/>
          <c:extLst>
            <c:ext xmlns:c16="http://schemas.microsoft.com/office/drawing/2014/chart" uri="{C3380CC4-5D6E-409C-BE32-E72D297353CC}">
              <c16:uniqueId val="{00000000-DEC4-4CDD-A613-49DC258D1EAD}"/>
            </c:ext>
          </c:extLst>
        </c:ser>
        <c:dLbls>
          <c:showLegendKey val="0"/>
          <c:showVal val="0"/>
          <c:showCatName val="0"/>
          <c:showSerName val="0"/>
          <c:showPercent val="0"/>
          <c:showBubbleSize val="0"/>
        </c:dLbls>
        <c:smooth val="0"/>
        <c:axId val="173677952"/>
        <c:axId val="173704704"/>
      </c:lineChart>
      <c:catAx>
        <c:axId val="173677952"/>
        <c:scaling>
          <c:orientation val="minMax"/>
        </c:scaling>
        <c:delete val="0"/>
        <c:axPos val="b"/>
        <c:title>
          <c:tx>
            <c:rich>
              <a:bodyPr/>
              <a:lstStyle/>
              <a:p>
                <a:pPr>
                  <a:defRPr/>
                </a:pPr>
                <a:r>
                  <a:rPr lang="en-US"/>
                  <a:t>stocking rate</a:t>
                </a:r>
              </a:p>
            </c:rich>
          </c:tx>
          <c:layout>
            <c:manualLayout>
              <c:xMode val="edge"/>
              <c:yMode val="edge"/>
              <c:x val="0.4461942257217848"/>
              <c:y val="0.85836909871244638"/>
            </c:manualLayout>
          </c:layout>
          <c:overlay val="0"/>
        </c:title>
        <c:numFmt formatCode="General" sourceLinked="1"/>
        <c:majorTickMark val="in"/>
        <c:minorTickMark val="in"/>
        <c:tickLblPos val="low"/>
        <c:txPr>
          <a:bodyPr rot="-2700000" vert="horz"/>
          <a:lstStyle/>
          <a:p>
            <a:pPr>
              <a:defRPr/>
            </a:pPr>
            <a:endParaRPr lang="en-US"/>
          </a:p>
        </c:txPr>
        <c:crossAx val="173704704"/>
        <c:crosses val="autoZero"/>
        <c:auto val="0"/>
        <c:lblAlgn val="ctr"/>
        <c:lblOffset val="100"/>
        <c:tickLblSkip val="1"/>
        <c:tickMarkSkip val="1"/>
        <c:noMultiLvlLbl val="0"/>
      </c:catAx>
      <c:valAx>
        <c:axId val="173704704"/>
        <c:scaling>
          <c:orientation val="minMax"/>
        </c:scaling>
        <c:delete val="0"/>
        <c:axPos val="l"/>
        <c:title>
          <c:tx>
            <c:rich>
              <a:bodyPr/>
              <a:lstStyle/>
              <a:p>
                <a:pPr>
                  <a:defRPr/>
                </a:pPr>
                <a:endParaRPr lang="en-US"/>
              </a:p>
            </c:rich>
          </c:tx>
          <c:layout>
            <c:manualLayout>
              <c:xMode val="edge"/>
              <c:yMode val="edge"/>
              <c:x val="1.8372703412073501E-2"/>
              <c:y val="0.32188841201716839"/>
            </c:manualLayout>
          </c:layout>
          <c:overlay val="0"/>
        </c:title>
        <c:numFmt formatCode="General" sourceLinked="0"/>
        <c:majorTickMark val="in"/>
        <c:minorTickMark val="in"/>
        <c:tickLblPos val="nextTo"/>
        <c:txPr>
          <a:bodyPr rot="0" vert="horz"/>
          <a:lstStyle/>
          <a:p>
            <a:pPr>
              <a:defRPr/>
            </a:pPr>
            <a:endParaRPr lang="en-US"/>
          </a:p>
        </c:txPr>
        <c:crossAx val="173677952"/>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endParaRPr lang="en-US"/>
          </a:p>
        </c:rich>
      </c:tx>
      <c:layout>
        <c:manualLayout>
          <c:xMode val="edge"/>
          <c:yMode val="edge"/>
          <c:x val="0.49737532808398982"/>
          <c:y val="1.9313304721030065E-2"/>
        </c:manualLayout>
      </c:layout>
      <c:overlay val="0"/>
    </c:title>
    <c:autoTitleDeleted val="0"/>
    <c:plotArea>
      <c:layout>
        <c:manualLayout>
          <c:layoutTarget val="inner"/>
          <c:xMode val="edge"/>
          <c:yMode val="edge"/>
          <c:x val="0.16797900262467191"/>
          <c:y val="0.14377682403433475"/>
          <c:w val="0.81758530183726841"/>
          <c:h val="0.46566523605150179"/>
        </c:manualLayout>
      </c:layout>
      <c:lineChart>
        <c:grouping val="standard"/>
        <c:varyColors val="0"/>
        <c:ser>
          <c:idx val="0"/>
          <c:order val="0"/>
          <c:tx>
            <c:strRef>
              <c:f>Sheet1!$B$1</c:f>
              <c:strCache>
                <c:ptCount val="1"/>
              </c:strCache>
            </c:strRef>
          </c:tx>
          <c:marker>
            <c:symbol val="none"/>
          </c:marker>
          <c:cat>
            <c:strRef>
              <c:f>Sheet1!$A$2:$A$11</c:f>
              <c:strCache>
                <c:ptCount val="9"/>
                <c:pt idx="1">
                  <c:v>Low</c:v>
                </c:pt>
                <c:pt idx="4">
                  <c:v>Moderate</c:v>
                </c:pt>
                <c:pt idx="8">
                  <c:v>Excessive</c:v>
                </c:pt>
              </c:strCache>
            </c:strRef>
          </c:cat>
          <c:val>
            <c:numRef>
              <c:f>Sheet1!$B$2:$B$11</c:f>
              <c:numCache>
                <c:formatCode>General</c:formatCode>
                <c:ptCount val="10"/>
                <c:pt idx="0">
                  <c:v>100</c:v>
                </c:pt>
                <c:pt idx="1">
                  <c:v>100</c:v>
                </c:pt>
                <c:pt idx="2">
                  <c:v>100</c:v>
                </c:pt>
                <c:pt idx="3">
                  <c:v>96</c:v>
                </c:pt>
                <c:pt idx="4">
                  <c:v>92</c:v>
                </c:pt>
                <c:pt idx="5">
                  <c:v>87</c:v>
                </c:pt>
                <c:pt idx="6">
                  <c:v>75</c:v>
                </c:pt>
                <c:pt idx="7">
                  <c:v>52</c:v>
                </c:pt>
                <c:pt idx="8">
                  <c:v>25</c:v>
                </c:pt>
                <c:pt idx="9">
                  <c:v>0</c:v>
                </c:pt>
              </c:numCache>
            </c:numRef>
          </c:val>
          <c:smooth val="0"/>
          <c:extLst>
            <c:ext xmlns:c16="http://schemas.microsoft.com/office/drawing/2014/chart" uri="{C3380CC4-5D6E-409C-BE32-E72D297353CC}">
              <c16:uniqueId val="{00000000-753B-4B44-9460-7D34078E67E9}"/>
            </c:ext>
          </c:extLst>
        </c:ser>
        <c:dLbls>
          <c:showLegendKey val="0"/>
          <c:showVal val="0"/>
          <c:showCatName val="0"/>
          <c:showSerName val="0"/>
          <c:showPercent val="0"/>
          <c:showBubbleSize val="0"/>
        </c:dLbls>
        <c:smooth val="0"/>
        <c:axId val="173677952"/>
        <c:axId val="173704704"/>
      </c:lineChart>
      <c:catAx>
        <c:axId val="173677952"/>
        <c:scaling>
          <c:orientation val="minMax"/>
        </c:scaling>
        <c:delete val="0"/>
        <c:axPos val="b"/>
        <c:title>
          <c:tx>
            <c:rich>
              <a:bodyPr/>
              <a:lstStyle/>
              <a:p>
                <a:pPr>
                  <a:defRPr/>
                </a:pPr>
                <a:r>
                  <a:rPr lang="en-US"/>
                  <a:t>stocking rate</a:t>
                </a:r>
              </a:p>
            </c:rich>
          </c:tx>
          <c:layout>
            <c:manualLayout>
              <c:xMode val="edge"/>
              <c:yMode val="edge"/>
              <c:x val="0.4461942257217848"/>
              <c:y val="0.85836909871244638"/>
            </c:manualLayout>
          </c:layout>
          <c:overlay val="0"/>
        </c:title>
        <c:numFmt formatCode="General" sourceLinked="1"/>
        <c:majorTickMark val="in"/>
        <c:minorTickMark val="in"/>
        <c:tickLblPos val="low"/>
        <c:txPr>
          <a:bodyPr rot="-2700000" vert="horz"/>
          <a:lstStyle/>
          <a:p>
            <a:pPr>
              <a:defRPr/>
            </a:pPr>
            <a:endParaRPr lang="en-US"/>
          </a:p>
        </c:txPr>
        <c:crossAx val="173704704"/>
        <c:crosses val="autoZero"/>
        <c:auto val="0"/>
        <c:lblAlgn val="ctr"/>
        <c:lblOffset val="100"/>
        <c:tickLblSkip val="1"/>
        <c:tickMarkSkip val="1"/>
        <c:noMultiLvlLbl val="0"/>
      </c:catAx>
      <c:valAx>
        <c:axId val="173704704"/>
        <c:scaling>
          <c:orientation val="minMax"/>
        </c:scaling>
        <c:delete val="0"/>
        <c:axPos val="l"/>
        <c:title>
          <c:tx>
            <c:rich>
              <a:bodyPr/>
              <a:lstStyle/>
              <a:p>
                <a:pPr>
                  <a:defRPr/>
                </a:pPr>
                <a:endParaRPr lang="en-US"/>
              </a:p>
            </c:rich>
          </c:tx>
          <c:layout>
            <c:manualLayout>
              <c:xMode val="edge"/>
              <c:yMode val="edge"/>
              <c:x val="1.8372703412073501E-2"/>
              <c:y val="0.32188841201716839"/>
            </c:manualLayout>
          </c:layout>
          <c:overlay val="0"/>
        </c:title>
        <c:numFmt formatCode="General" sourceLinked="0"/>
        <c:majorTickMark val="in"/>
        <c:minorTickMark val="in"/>
        <c:tickLblPos val="nextTo"/>
        <c:txPr>
          <a:bodyPr rot="0" vert="horz"/>
          <a:lstStyle/>
          <a:p>
            <a:pPr>
              <a:defRPr/>
            </a:pPr>
            <a:endParaRPr lang="en-US"/>
          </a:p>
        </c:txPr>
        <c:crossAx val="173677952"/>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82D467-9E48-43CF-A73C-CC862A5A9C31}" type="doc">
      <dgm:prSet loTypeId="urn:microsoft.com/office/officeart/2005/8/layout/vProcess5" loCatId="process" qsTypeId="urn:microsoft.com/office/officeart/2005/8/quickstyle/3d1" qsCatId="3D" csTypeId="urn:microsoft.com/office/officeart/2005/8/colors/accent5_3" csCatId="accent5" phldr="1"/>
      <dgm:spPr/>
      <dgm:t>
        <a:bodyPr/>
        <a:lstStyle/>
        <a:p>
          <a:endParaRPr lang="en-US"/>
        </a:p>
      </dgm:t>
    </dgm:pt>
    <dgm:pt modelId="{818005D7-3A50-4B0B-89BB-7FCCB880D6D5}">
      <dgm:prSet phldrT="[Text]" custT="1"/>
      <dgm:spPr/>
      <dgm:t>
        <a:bodyPr/>
        <a:lstStyle/>
        <a:p>
          <a:r>
            <a:rPr lang="en-US" sz="2400" dirty="0"/>
            <a:t>Use caution when estimating carrying capacity.</a:t>
          </a:r>
        </a:p>
      </dgm:t>
    </dgm:pt>
    <dgm:pt modelId="{568C1504-1E6A-4A2C-B371-B2ABE562363C}" type="parTrans" cxnId="{408D8CBC-6122-41AB-8B10-83982088F766}">
      <dgm:prSet/>
      <dgm:spPr/>
      <dgm:t>
        <a:bodyPr/>
        <a:lstStyle/>
        <a:p>
          <a:endParaRPr lang="en-US"/>
        </a:p>
      </dgm:t>
    </dgm:pt>
    <dgm:pt modelId="{1C7B4A2D-C692-42D9-A848-C8E3EB6EEB16}" type="sibTrans" cxnId="{408D8CBC-6122-41AB-8B10-83982088F766}">
      <dgm:prSet/>
      <dgm:spPr/>
      <dgm:t>
        <a:bodyPr/>
        <a:lstStyle/>
        <a:p>
          <a:endParaRPr lang="en-US"/>
        </a:p>
      </dgm:t>
    </dgm:pt>
    <dgm:pt modelId="{A493198C-D2CA-4B40-8BD8-C4B7904DED3A}">
      <dgm:prSet phldrT="[Text]" custT="1"/>
      <dgm:spPr/>
      <dgm:t>
        <a:bodyPr/>
        <a:lstStyle/>
        <a:p>
          <a:r>
            <a:rPr lang="en-US" sz="2400" dirty="0"/>
            <a:t>Combine utilization measurements, interpretation of range conditions, knowledge of past and present stocking rates.</a:t>
          </a:r>
        </a:p>
      </dgm:t>
    </dgm:pt>
    <dgm:pt modelId="{A0C06262-96F8-47D1-858D-C6F896C66172}" type="parTrans" cxnId="{179F8568-7E7B-4A81-A30E-B9C7D1E3B747}">
      <dgm:prSet/>
      <dgm:spPr/>
      <dgm:t>
        <a:bodyPr/>
        <a:lstStyle/>
        <a:p>
          <a:endParaRPr lang="en-US"/>
        </a:p>
      </dgm:t>
    </dgm:pt>
    <dgm:pt modelId="{BE22F264-E685-4818-8BDA-E3785DB4E82C}" type="sibTrans" cxnId="{179F8568-7E7B-4A81-A30E-B9C7D1E3B747}">
      <dgm:prSet/>
      <dgm:spPr/>
      <dgm:t>
        <a:bodyPr/>
        <a:lstStyle/>
        <a:p>
          <a:endParaRPr lang="en-US"/>
        </a:p>
      </dgm:t>
    </dgm:pt>
    <dgm:pt modelId="{416D22D1-96F0-4588-AB1C-477D6EC485CA}">
      <dgm:prSet phldrT="[Text]" custT="1"/>
      <dgm:spPr/>
      <dgm:t>
        <a:bodyPr/>
        <a:lstStyle/>
        <a:p>
          <a:r>
            <a:rPr lang="en-US" sz="2400" b="1" dirty="0"/>
            <a:t>Monitor!</a:t>
          </a:r>
        </a:p>
      </dgm:t>
    </dgm:pt>
    <dgm:pt modelId="{2F282316-ED8A-43F2-9BBC-BDAF73DC8B70}" type="parTrans" cxnId="{2BBF6E3D-1A0A-4979-9933-7A3B51E8E8C8}">
      <dgm:prSet/>
      <dgm:spPr/>
      <dgm:t>
        <a:bodyPr/>
        <a:lstStyle/>
        <a:p>
          <a:endParaRPr lang="en-US"/>
        </a:p>
      </dgm:t>
    </dgm:pt>
    <dgm:pt modelId="{1182A843-B7B3-4E08-BC3C-E8C8685232D7}" type="sibTrans" cxnId="{2BBF6E3D-1A0A-4979-9933-7A3B51E8E8C8}">
      <dgm:prSet/>
      <dgm:spPr/>
      <dgm:t>
        <a:bodyPr/>
        <a:lstStyle/>
        <a:p>
          <a:endParaRPr lang="en-US"/>
        </a:p>
      </dgm:t>
    </dgm:pt>
    <dgm:pt modelId="{6EF295CD-0430-4B01-80E1-AE097BB42461}">
      <dgm:prSet phldrT="[Text]" custT="1"/>
      <dgm:spPr/>
      <dgm:t>
        <a:bodyPr/>
        <a:lstStyle/>
        <a:p>
          <a:r>
            <a:rPr lang="en-US" sz="2400" dirty="0"/>
            <a:t>Adjust as needed.</a:t>
          </a:r>
        </a:p>
      </dgm:t>
    </dgm:pt>
    <dgm:pt modelId="{1B8DFDBA-89DD-4B2B-86D0-EEBB99D1AD8F}" type="parTrans" cxnId="{393D652F-27F0-4C87-9922-77BDBCA2A327}">
      <dgm:prSet/>
      <dgm:spPr/>
      <dgm:t>
        <a:bodyPr/>
        <a:lstStyle/>
        <a:p>
          <a:endParaRPr lang="en-US"/>
        </a:p>
      </dgm:t>
    </dgm:pt>
    <dgm:pt modelId="{8EB685F6-A788-493C-8682-60CA8F991051}" type="sibTrans" cxnId="{393D652F-27F0-4C87-9922-77BDBCA2A327}">
      <dgm:prSet/>
      <dgm:spPr/>
      <dgm:t>
        <a:bodyPr/>
        <a:lstStyle/>
        <a:p>
          <a:endParaRPr lang="en-US"/>
        </a:p>
      </dgm:t>
    </dgm:pt>
    <dgm:pt modelId="{6D457436-6FE1-47E9-833B-4C3F7E72735D}" type="pres">
      <dgm:prSet presAssocID="{0882D467-9E48-43CF-A73C-CC862A5A9C31}" presName="outerComposite" presStyleCnt="0">
        <dgm:presLayoutVars>
          <dgm:chMax val="5"/>
          <dgm:dir/>
          <dgm:resizeHandles val="exact"/>
        </dgm:presLayoutVars>
      </dgm:prSet>
      <dgm:spPr/>
    </dgm:pt>
    <dgm:pt modelId="{31B291B7-5CFF-46B2-A8BB-57CD803EDB58}" type="pres">
      <dgm:prSet presAssocID="{0882D467-9E48-43CF-A73C-CC862A5A9C31}" presName="dummyMaxCanvas" presStyleCnt="0">
        <dgm:presLayoutVars/>
      </dgm:prSet>
      <dgm:spPr/>
    </dgm:pt>
    <dgm:pt modelId="{095A77A0-6463-4F88-B0F9-CEF18710B519}" type="pres">
      <dgm:prSet presAssocID="{0882D467-9E48-43CF-A73C-CC862A5A9C31}" presName="FourNodes_1" presStyleLbl="node1" presStyleIdx="0" presStyleCnt="4" custScaleY="65537" custLinFactNeighborX="719" custLinFactNeighborY="29169">
        <dgm:presLayoutVars>
          <dgm:bulletEnabled val="1"/>
        </dgm:presLayoutVars>
      </dgm:prSet>
      <dgm:spPr/>
    </dgm:pt>
    <dgm:pt modelId="{3D720906-FBCD-4B20-A063-0268A3AD4089}" type="pres">
      <dgm:prSet presAssocID="{0882D467-9E48-43CF-A73C-CC862A5A9C31}" presName="FourNodes_2" presStyleLbl="node1" presStyleIdx="1" presStyleCnt="4" custScaleX="102543" custScaleY="114179" custLinFactNeighborX="-2968" custLinFactNeighborY="31913">
        <dgm:presLayoutVars>
          <dgm:bulletEnabled val="1"/>
        </dgm:presLayoutVars>
      </dgm:prSet>
      <dgm:spPr/>
    </dgm:pt>
    <dgm:pt modelId="{B438272C-90E5-4278-AB39-11351142C7D3}" type="pres">
      <dgm:prSet presAssocID="{0882D467-9E48-43CF-A73C-CC862A5A9C31}" presName="FourNodes_3" presStyleLbl="node1" presStyleIdx="2" presStyleCnt="4" custScaleY="56867" custLinFactNeighborX="-1829" custLinFactNeighborY="21301">
        <dgm:presLayoutVars>
          <dgm:bulletEnabled val="1"/>
        </dgm:presLayoutVars>
      </dgm:prSet>
      <dgm:spPr/>
    </dgm:pt>
    <dgm:pt modelId="{0A0FA00A-64A6-4A6C-AD50-72232F1A8A31}" type="pres">
      <dgm:prSet presAssocID="{0882D467-9E48-43CF-A73C-CC862A5A9C31}" presName="FourNodes_4" presStyleLbl="node1" presStyleIdx="3" presStyleCnt="4" custScaleY="56326" custLinFactNeighborX="-4106" custLinFactNeighborY="-21512">
        <dgm:presLayoutVars>
          <dgm:bulletEnabled val="1"/>
        </dgm:presLayoutVars>
      </dgm:prSet>
      <dgm:spPr/>
    </dgm:pt>
    <dgm:pt modelId="{A049FA8F-207C-41E4-A757-07859AED7CF6}" type="pres">
      <dgm:prSet presAssocID="{0882D467-9E48-43CF-A73C-CC862A5A9C31}" presName="FourConn_1-2" presStyleLbl="fgAccFollowNode1" presStyleIdx="0" presStyleCnt="3" custLinFactNeighborX="-83755" custLinFactNeighborY="28016">
        <dgm:presLayoutVars>
          <dgm:bulletEnabled val="1"/>
        </dgm:presLayoutVars>
      </dgm:prSet>
      <dgm:spPr/>
    </dgm:pt>
    <dgm:pt modelId="{0CF2EC44-3447-4CAC-A6D5-F00BBF946380}" type="pres">
      <dgm:prSet presAssocID="{0882D467-9E48-43CF-A73C-CC862A5A9C31}" presName="FourConn_2-3" presStyleLbl="fgAccFollowNode1" presStyleIdx="1" presStyleCnt="3" custLinFactNeighborX="-66426" custLinFactNeighborY="53430">
        <dgm:presLayoutVars>
          <dgm:bulletEnabled val="1"/>
        </dgm:presLayoutVars>
      </dgm:prSet>
      <dgm:spPr/>
    </dgm:pt>
    <dgm:pt modelId="{D15E7BA0-1600-4105-87B5-41BE38900117}" type="pres">
      <dgm:prSet presAssocID="{0882D467-9E48-43CF-A73C-CC862A5A9C31}" presName="FourConn_3-4" presStyleLbl="fgAccFollowNode1" presStyleIdx="2" presStyleCnt="3" custLinFactNeighborX="-21661" custLinFactNeighborY="2835">
        <dgm:presLayoutVars>
          <dgm:bulletEnabled val="1"/>
        </dgm:presLayoutVars>
      </dgm:prSet>
      <dgm:spPr/>
    </dgm:pt>
    <dgm:pt modelId="{19DDC244-95C3-4688-8756-8617437B7D22}" type="pres">
      <dgm:prSet presAssocID="{0882D467-9E48-43CF-A73C-CC862A5A9C31}" presName="FourNodes_1_text" presStyleLbl="node1" presStyleIdx="3" presStyleCnt="4">
        <dgm:presLayoutVars>
          <dgm:bulletEnabled val="1"/>
        </dgm:presLayoutVars>
      </dgm:prSet>
      <dgm:spPr/>
    </dgm:pt>
    <dgm:pt modelId="{076ED5EE-B826-4CC0-B3EA-C791AEB721AA}" type="pres">
      <dgm:prSet presAssocID="{0882D467-9E48-43CF-A73C-CC862A5A9C31}" presName="FourNodes_2_text" presStyleLbl="node1" presStyleIdx="3" presStyleCnt="4">
        <dgm:presLayoutVars>
          <dgm:bulletEnabled val="1"/>
        </dgm:presLayoutVars>
      </dgm:prSet>
      <dgm:spPr/>
    </dgm:pt>
    <dgm:pt modelId="{D05F806A-05EB-4A43-AB56-100324AD9A37}" type="pres">
      <dgm:prSet presAssocID="{0882D467-9E48-43CF-A73C-CC862A5A9C31}" presName="FourNodes_3_text" presStyleLbl="node1" presStyleIdx="3" presStyleCnt="4">
        <dgm:presLayoutVars>
          <dgm:bulletEnabled val="1"/>
        </dgm:presLayoutVars>
      </dgm:prSet>
      <dgm:spPr/>
    </dgm:pt>
    <dgm:pt modelId="{F491E0D8-207A-4E85-AC64-80543F730FA4}" type="pres">
      <dgm:prSet presAssocID="{0882D467-9E48-43CF-A73C-CC862A5A9C31}" presName="FourNodes_4_text" presStyleLbl="node1" presStyleIdx="3" presStyleCnt="4">
        <dgm:presLayoutVars>
          <dgm:bulletEnabled val="1"/>
        </dgm:presLayoutVars>
      </dgm:prSet>
      <dgm:spPr/>
    </dgm:pt>
  </dgm:ptLst>
  <dgm:cxnLst>
    <dgm:cxn modelId="{A3F99206-1D62-4A61-8045-122E599BFCBB}" type="presOf" srcId="{818005D7-3A50-4B0B-89BB-7FCCB880D6D5}" destId="{19DDC244-95C3-4688-8756-8617437B7D22}" srcOrd="1" destOrd="0" presId="urn:microsoft.com/office/officeart/2005/8/layout/vProcess5"/>
    <dgm:cxn modelId="{7F44A320-ED1C-4ECC-B7F7-4A1BD383BB0C}" type="presOf" srcId="{1182A843-B7B3-4E08-BC3C-E8C8685232D7}" destId="{D15E7BA0-1600-4105-87B5-41BE38900117}" srcOrd="0" destOrd="0" presId="urn:microsoft.com/office/officeart/2005/8/layout/vProcess5"/>
    <dgm:cxn modelId="{393D652F-27F0-4C87-9922-77BDBCA2A327}" srcId="{0882D467-9E48-43CF-A73C-CC862A5A9C31}" destId="{6EF295CD-0430-4B01-80E1-AE097BB42461}" srcOrd="3" destOrd="0" parTransId="{1B8DFDBA-89DD-4B2B-86D0-EEBB99D1AD8F}" sibTransId="{8EB685F6-A788-493C-8682-60CA8F991051}"/>
    <dgm:cxn modelId="{88AA673B-B730-4CDE-882A-FDB59FF93AD0}" type="presOf" srcId="{818005D7-3A50-4B0B-89BB-7FCCB880D6D5}" destId="{095A77A0-6463-4F88-B0F9-CEF18710B519}" srcOrd="0" destOrd="0" presId="urn:microsoft.com/office/officeart/2005/8/layout/vProcess5"/>
    <dgm:cxn modelId="{2BBF6E3D-1A0A-4979-9933-7A3B51E8E8C8}" srcId="{0882D467-9E48-43CF-A73C-CC862A5A9C31}" destId="{416D22D1-96F0-4588-AB1C-477D6EC485CA}" srcOrd="2" destOrd="0" parTransId="{2F282316-ED8A-43F2-9BBC-BDAF73DC8B70}" sibTransId="{1182A843-B7B3-4E08-BC3C-E8C8685232D7}"/>
    <dgm:cxn modelId="{E23B015C-C71F-4D71-95A4-2ED5699F2DAB}" type="presOf" srcId="{BE22F264-E685-4818-8BDA-E3785DB4E82C}" destId="{0CF2EC44-3447-4CAC-A6D5-F00BBF946380}" srcOrd="0" destOrd="0" presId="urn:microsoft.com/office/officeart/2005/8/layout/vProcess5"/>
    <dgm:cxn modelId="{179F8568-7E7B-4A81-A30E-B9C7D1E3B747}" srcId="{0882D467-9E48-43CF-A73C-CC862A5A9C31}" destId="{A493198C-D2CA-4B40-8BD8-C4B7904DED3A}" srcOrd="1" destOrd="0" parTransId="{A0C06262-96F8-47D1-858D-C6F896C66172}" sibTransId="{BE22F264-E685-4818-8BDA-E3785DB4E82C}"/>
    <dgm:cxn modelId="{856E3E75-CE56-44AB-A4E5-F4CEA0C66127}" type="presOf" srcId="{416D22D1-96F0-4588-AB1C-477D6EC485CA}" destId="{D05F806A-05EB-4A43-AB56-100324AD9A37}" srcOrd="1" destOrd="0" presId="urn:microsoft.com/office/officeart/2005/8/layout/vProcess5"/>
    <dgm:cxn modelId="{E0A60477-6B5B-4FD8-B745-C9F69CC96E91}" type="presOf" srcId="{0882D467-9E48-43CF-A73C-CC862A5A9C31}" destId="{6D457436-6FE1-47E9-833B-4C3F7E72735D}" srcOrd="0" destOrd="0" presId="urn:microsoft.com/office/officeart/2005/8/layout/vProcess5"/>
    <dgm:cxn modelId="{FA83DE88-2189-4812-8F23-25C213ED26FE}" type="presOf" srcId="{A493198C-D2CA-4B40-8BD8-C4B7904DED3A}" destId="{3D720906-FBCD-4B20-A063-0268A3AD4089}" srcOrd="0" destOrd="0" presId="urn:microsoft.com/office/officeart/2005/8/layout/vProcess5"/>
    <dgm:cxn modelId="{AA7CD3A2-FE45-48DD-AB22-2159892C5A5A}" type="presOf" srcId="{6EF295CD-0430-4B01-80E1-AE097BB42461}" destId="{F491E0D8-207A-4E85-AC64-80543F730FA4}" srcOrd="1" destOrd="0" presId="urn:microsoft.com/office/officeart/2005/8/layout/vProcess5"/>
    <dgm:cxn modelId="{D02703B3-E28D-4710-8FE8-0BE260721C60}" type="presOf" srcId="{A493198C-D2CA-4B40-8BD8-C4B7904DED3A}" destId="{076ED5EE-B826-4CC0-B3EA-C791AEB721AA}" srcOrd="1" destOrd="0" presId="urn:microsoft.com/office/officeart/2005/8/layout/vProcess5"/>
    <dgm:cxn modelId="{408D8CBC-6122-41AB-8B10-83982088F766}" srcId="{0882D467-9E48-43CF-A73C-CC862A5A9C31}" destId="{818005D7-3A50-4B0B-89BB-7FCCB880D6D5}" srcOrd="0" destOrd="0" parTransId="{568C1504-1E6A-4A2C-B371-B2ABE562363C}" sibTransId="{1C7B4A2D-C692-42D9-A848-C8E3EB6EEB16}"/>
    <dgm:cxn modelId="{0C4C55EE-E52C-4671-9AD2-32EF0C26234D}" type="presOf" srcId="{6EF295CD-0430-4B01-80E1-AE097BB42461}" destId="{0A0FA00A-64A6-4A6C-AD50-72232F1A8A31}" srcOrd="0" destOrd="0" presId="urn:microsoft.com/office/officeart/2005/8/layout/vProcess5"/>
    <dgm:cxn modelId="{C211EAF9-A66B-4DAD-B935-A38578028EAF}" type="presOf" srcId="{1C7B4A2D-C692-42D9-A848-C8E3EB6EEB16}" destId="{A049FA8F-207C-41E4-A757-07859AED7CF6}" srcOrd="0" destOrd="0" presId="urn:microsoft.com/office/officeart/2005/8/layout/vProcess5"/>
    <dgm:cxn modelId="{B6B602FA-B25D-468F-A652-6DA7CA7E3761}" type="presOf" srcId="{416D22D1-96F0-4588-AB1C-477D6EC485CA}" destId="{B438272C-90E5-4278-AB39-11351142C7D3}" srcOrd="0" destOrd="0" presId="urn:microsoft.com/office/officeart/2005/8/layout/vProcess5"/>
    <dgm:cxn modelId="{109B3996-89A1-4E42-B1D2-32763EB91487}" type="presParOf" srcId="{6D457436-6FE1-47E9-833B-4C3F7E72735D}" destId="{31B291B7-5CFF-46B2-A8BB-57CD803EDB58}" srcOrd="0" destOrd="0" presId="urn:microsoft.com/office/officeart/2005/8/layout/vProcess5"/>
    <dgm:cxn modelId="{9A701D61-31ED-4FD0-8FFB-C68355C8EC52}" type="presParOf" srcId="{6D457436-6FE1-47E9-833B-4C3F7E72735D}" destId="{095A77A0-6463-4F88-B0F9-CEF18710B519}" srcOrd="1" destOrd="0" presId="urn:microsoft.com/office/officeart/2005/8/layout/vProcess5"/>
    <dgm:cxn modelId="{E780112B-BCA7-4601-93F6-10902481F9E6}" type="presParOf" srcId="{6D457436-6FE1-47E9-833B-4C3F7E72735D}" destId="{3D720906-FBCD-4B20-A063-0268A3AD4089}" srcOrd="2" destOrd="0" presId="urn:microsoft.com/office/officeart/2005/8/layout/vProcess5"/>
    <dgm:cxn modelId="{E81A92DE-4C56-4778-AEBA-D042D3451E5C}" type="presParOf" srcId="{6D457436-6FE1-47E9-833B-4C3F7E72735D}" destId="{B438272C-90E5-4278-AB39-11351142C7D3}" srcOrd="3" destOrd="0" presId="urn:microsoft.com/office/officeart/2005/8/layout/vProcess5"/>
    <dgm:cxn modelId="{2015C05A-35D5-4A20-9410-C55ECBC1916D}" type="presParOf" srcId="{6D457436-6FE1-47E9-833B-4C3F7E72735D}" destId="{0A0FA00A-64A6-4A6C-AD50-72232F1A8A31}" srcOrd="4" destOrd="0" presId="urn:microsoft.com/office/officeart/2005/8/layout/vProcess5"/>
    <dgm:cxn modelId="{36E2A6B5-659C-4D08-A8C7-8F1410F3BF6C}" type="presParOf" srcId="{6D457436-6FE1-47E9-833B-4C3F7E72735D}" destId="{A049FA8F-207C-41E4-A757-07859AED7CF6}" srcOrd="5" destOrd="0" presId="urn:microsoft.com/office/officeart/2005/8/layout/vProcess5"/>
    <dgm:cxn modelId="{A0A99D23-1DEA-406F-89A9-6C50CDD79CB2}" type="presParOf" srcId="{6D457436-6FE1-47E9-833B-4C3F7E72735D}" destId="{0CF2EC44-3447-4CAC-A6D5-F00BBF946380}" srcOrd="6" destOrd="0" presId="urn:microsoft.com/office/officeart/2005/8/layout/vProcess5"/>
    <dgm:cxn modelId="{C1936B1D-C469-4BCE-BFC1-08A1092CD60F}" type="presParOf" srcId="{6D457436-6FE1-47E9-833B-4C3F7E72735D}" destId="{D15E7BA0-1600-4105-87B5-41BE38900117}" srcOrd="7" destOrd="0" presId="urn:microsoft.com/office/officeart/2005/8/layout/vProcess5"/>
    <dgm:cxn modelId="{A94F9B12-EEE8-4D28-9B16-9FA965BE15F3}" type="presParOf" srcId="{6D457436-6FE1-47E9-833B-4C3F7E72735D}" destId="{19DDC244-95C3-4688-8756-8617437B7D22}" srcOrd="8" destOrd="0" presId="urn:microsoft.com/office/officeart/2005/8/layout/vProcess5"/>
    <dgm:cxn modelId="{36D59AF5-2183-4438-8370-313697DD7106}" type="presParOf" srcId="{6D457436-6FE1-47E9-833B-4C3F7E72735D}" destId="{076ED5EE-B826-4CC0-B3EA-C791AEB721AA}" srcOrd="9" destOrd="0" presId="urn:microsoft.com/office/officeart/2005/8/layout/vProcess5"/>
    <dgm:cxn modelId="{A946B384-0716-4C9C-B2B2-3C0A9B579AE0}" type="presParOf" srcId="{6D457436-6FE1-47E9-833B-4C3F7E72735D}" destId="{D05F806A-05EB-4A43-AB56-100324AD9A37}" srcOrd="10" destOrd="0" presId="urn:microsoft.com/office/officeart/2005/8/layout/vProcess5"/>
    <dgm:cxn modelId="{1EFFF1F8-3D47-47E4-9639-0F44360A007D}" type="presParOf" srcId="{6D457436-6FE1-47E9-833B-4C3F7E72735D}" destId="{F491E0D8-207A-4E85-AC64-80543F730FA4}"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A77A0-6463-4F88-B0F9-CEF18710B519}">
      <dsp:nvSpPr>
        <dsp:cNvPr id="0" name=""/>
        <dsp:cNvSpPr/>
      </dsp:nvSpPr>
      <dsp:spPr>
        <a:xfrm>
          <a:off x="50300" y="403595"/>
          <a:ext cx="6995886" cy="570046"/>
        </a:xfrm>
        <a:prstGeom prst="roundRect">
          <a:avLst>
            <a:gd name="adj" fmla="val 10000"/>
          </a:avLst>
        </a:prstGeom>
        <a:gradFill rotWithShape="0">
          <a:gsLst>
            <a:gs pos="0">
              <a:schemeClr val="accent5">
                <a:shade val="80000"/>
                <a:hueOff val="0"/>
                <a:satOff val="0"/>
                <a:lumOff val="0"/>
                <a:alphaOff val="0"/>
                <a:shade val="85000"/>
                <a:satMod val="130000"/>
              </a:schemeClr>
            </a:gs>
            <a:gs pos="34000">
              <a:schemeClr val="accent5">
                <a:shade val="80000"/>
                <a:hueOff val="0"/>
                <a:satOff val="0"/>
                <a:lumOff val="0"/>
                <a:alphaOff val="0"/>
                <a:shade val="87000"/>
                <a:satMod val="125000"/>
              </a:schemeClr>
            </a:gs>
            <a:gs pos="70000">
              <a:schemeClr val="accent5">
                <a:shade val="80000"/>
                <a:hueOff val="0"/>
                <a:satOff val="0"/>
                <a:lumOff val="0"/>
                <a:alphaOff val="0"/>
                <a:tint val="100000"/>
                <a:shade val="90000"/>
                <a:satMod val="130000"/>
              </a:schemeClr>
            </a:gs>
            <a:gs pos="100000">
              <a:schemeClr val="accent5">
                <a:shade val="8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Use caution when estimating carrying capacity.</a:t>
          </a:r>
        </a:p>
      </dsp:txBody>
      <dsp:txXfrm>
        <a:off x="66996" y="420291"/>
        <a:ext cx="6001355" cy="536654"/>
      </dsp:txXfrm>
    </dsp:sp>
    <dsp:sp modelId="{3D720906-FBCD-4B20-A063-0268A3AD4089}">
      <dsp:nvSpPr>
        <dsp:cNvPr id="0" name=""/>
        <dsp:cNvSpPr/>
      </dsp:nvSpPr>
      <dsp:spPr>
        <a:xfrm>
          <a:off x="289314" y="1243873"/>
          <a:ext cx="7173791" cy="993139"/>
        </a:xfrm>
        <a:prstGeom prst="roundRect">
          <a:avLst>
            <a:gd name="adj" fmla="val 10000"/>
          </a:avLst>
        </a:prstGeom>
        <a:gradFill rotWithShape="0">
          <a:gsLst>
            <a:gs pos="0">
              <a:schemeClr val="accent5">
                <a:shade val="80000"/>
                <a:hueOff val="-88225"/>
                <a:satOff val="-7460"/>
                <a:lumOff val="10531"/>
                <a:alphaOff val="0"/>
                <a:shade val="85000"/>
                <a:satMod val="130000"/>
              </a:schemeClr>
            </a:gs>
            <a:gs pos="34000">
              <a:schemeClr val="accent5">
                <a:shade val="80000"/>
                <a:hueOff val="-88225"/>
                <a:satOff val="-7460"/>
                <a:lumOff val="10531"/>
                <a:alphaOff val="0"/>
                <a:shade val="87000"/>
                <a:satMod val="125000"/>
              </a:schemeClr>
            </a:gs>
            <a:gs pos="70000">
              <a:schemeClr val="accent5">
                <a:shade val="80000"/>
                <a:hueOff val="-88225"/>
                <a:satOff val="-7460"/>
                <a:lumOff val="10531"/>
                <a:alphaOff val="0"/>
                <a:tint val="100000"/>
                <a:shade val="90000"/>
                <a:satMod val="130000"/>
              </a:schemeClr>
            </a:gs>
            <a:gs pos="100000">
              <a:schemeClr val="accent5">
                <a:shade val="80000"/>
                <a:hueOff val="-88225"/>
                <a:satOff val="-7460"/>
                <a:lumOff val="10531"/>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Combine utilization measurements, interpretation of range conditions, knowledge of past and present stocking rates.</a:t>
          </a:r>
        </a:p>
      </dsp:txBody>
      <dsp:txXfrm>
        <a:off x="318402" y="1272961"/>
        <a:ext cx="5935057" cy="934963"/>
      </dsp:txXfrm>
    </dsp:sp>
    <dsp:sp modelId="{B438272C-90E5-4278-AB39-11351142C7D3}">
      <dsp:nvSpPr>
        <dsp:cNvPr id="0" name=""/>
        <dsp:cNvSpPr/>
      </dsp:nvSpPr>
      <dsp:spPr>
        <a:xfrm>
          <a:off x="1035111" y="2428778"/>
          <a:ext cx="6995886" cy="494634"/>
        </a:xfrm>
        <a:prstGeom prst="roundRect">
          <a:avLst>
            <a:gd name="adj" fmla="val 10000"/>
          </a:avLst>
        </a:prstGeom>
        <a:gradFill rotWithShape="0">
          <a:gsLst>
            <a:gs pos="0">
              <a:schemeClr val="accent5">
                <a:shade val="80000"/>
                <a:hueOff val="-176451"/>
                <a:satOff val="-14919"/>
                <a:lumOff val="21063"/>
                <a:alphaOff val="0"/>
                <a:shade val="85000"/>
                <a:satMod val="130000"/>
              </a:schemeClr>
            </a:gs>
            <a:gs pos="34000">
              <a:schemeClr val="accent5">
                <a:shade val="80000"/>
                <a:hueOff val="-176451"/>
                <a:satOff val="-14919"/>
                <a:lumOff val="21063"/>
                <a:alphaOff val="0"/>
                <a:shade val="87000"/>
                <a:satMod val="125000"/>
              </a:schemeClr>
            </a:gs>
            <a:gs pos="70000">
              <a:schemeClr val="accent5">
                <a:shade val="80000"/>
                <a:hueOff val="-176451"/>
                <a:satOff val="-14919"/>
                <a:lumOff val="21063"/>
                <a:alphaOff val="0"/>
                <a:tint val="100000"/>
                <a:shade val="90000"/>
                <a:satMod val="130000"/>
              </a:schemeClr>
            </a:gs>
            <a:gs pos="100000">
              <a:schemeClr val="accent5">
                <a:shade val="80000"/>
                <a:hueOff val="-176451"/>
                <a:satOff val="-14919"/>
                <a:lumOff val="21063"/>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Monitor!</a:t>
          </a:r>
        </a:p>
      </dsp:txBody>
      <dsp:txXfrm>
        <a:off x="1049598" y="2443265"/>
        <a:ext cx="5824375" cy="465660"/>
      </dsp:txXfrm>
    </dsp:sp>
    <dsp:sp modelId="{0A0FA00A-64A6-4A6C-AD50-72232F1A8A31}">
      <dsp:nvSpPr>
        <dsp:cNvPr id="0" name=""/>
        <dsp:cNvSpPr/>
      </dsp:nvSpPr>
      <dsp:spPr>
        <a:xfrm>
          <a:off x="1461720" y="3086695"/>
          <a:ext cx="6995886" cy="489928"/>
        </a:xfrm>
        <a:prstGeom prst="roundRect">
          <a:avLst>
            <a:gd name="adj" fmla="val 10000"/>
          </a:avLst>
        </a:prstGeom>
        <a:gradFill rotWithShape="0">
          <a:gsLst>
            <a:gs pos="0">
              <a:schemeClr val="accent5">
                <a:shade val="80000"/>
                <a:hueOff val="-264676"/>
                <a:satOff val="-22379"/>
                <a:lumOff val="31594"/>
                <a:alphaOff val="0"/>
                <a:shade val="85000"/>
                <a:satMod val="130000"/>
              </a:schemeClr>
            </a:gs>
            <a:gs pos="34000">
              <a:schemeClr val="accent5">
                <a:shade val="80000"/>
                <a:hueOff val="-264676"/>
                <a:satOff val="-22379"/>
                <a:lumOff val="31594"/>
                <a:alphaOff val="0"/>
                <a:shade val="87000"/>
                <a:satMod val="125000"/>
              </a:schemeClr>
            </a:gs>
            <a:gs pos="70000">
              <a:schemeClr val="accent5">
                <a:shade val="80000"/>
                <a:hueOff val="-264676"/>
                <a:satOff val="-22379"/>
                <a:lumOff val="31594"/>
                <a:alphaOff val="0"/>
                <a:tint val="100000"/>
                <a:shade val="90000"/>
                <a:satMod val="130000"/>
              </a:schemeClr>
            </a:gs>
            <a:gs pos="100000">
              <a:schemeClr val="accent5">
                <a:shade val="80000"/>
                <a:hueOff val="-264676"/>
                <a:satOff val="-22379"/>
                <a:lumOff val="31594"/>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Adjust as needed.</a:t>
          </a:r>
        </a:p>
      </dsp:txBody>
      <dsp:txXfrm>
        <a:off x="1476070" y="3101045"/>
        <a:ext cx="5815904" cy="461228"/>
      </dsp:txXfrm>
    </dsp:sp>
    <dsp:sp modelId="{A049FA8F-207C-41E4-A757-07859AED7CF6}">
      <dsp:nvSpPr>
        <dsp:cNvPr id="0" name=""/>
        <dsp:cNvSpPr/>
      </dsp:nvSpPr>
      <dsp:spPr>
        <a:xfrm>
          <a:off x="5956979" y="824590"/>
          <a:ext cx="565375" cy="565375"/>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084188" y="824590"/>
        <a:ext cx="310957" cy="425445"/>
      </dsp:txXfrm>
    </dsp:sp>
    <dsp:sp modelId="{0CF2EC44-3447-4CAC-A6D5-F00BBF946380}">
      <dsp:nvSpPr>
        <dsp:cNvPr id="0" name=""/>
        <dsp:cNvSpPr/>
      </dsp:nvSpPr>
      <dsp:spPr>
        <a:xfrm>
          <a:off x="6640859" y="1996231"/>
          <a:ext cx="565375" cy="565375"/>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768068" y="1996231"/>
        <a:ext cx="310957" cy="425445"/>
      </dsp:txXfrm>
    </dsp:sp>
    <dsp:sp modelId="{D15E7BA0-1600-4105-87B5-41BE38900117}">
      <dsp:nvSpPr>
        <dsp:cNvPr id="0" name=""/>
        <dsp:cNvSpPr/>
      </dsp:nvSpPr>
      <dsp:spPr>
        <a:xfrm>
          <a:off x="7471110" y="2738135"/>
          <a:ext cx="565375" cy="565375"/>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598319" y="2738135"/>
        <a:ext cx="310957" cy="42544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10/3/2023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r>
              <a:rPr lang="en-US" dirty="0">
                <a:cs typeface="Calibri"/>
              </a:rPr>
              <a:t>Setting Stocking Rates introduction</a:t>
            </a:r>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4384C20-4A70-45D9-9D4D-C5CA94A8702F}" type="slidenum">
              <a:rPr lang="en-US" smtClean="0"/>
              <a:t>2</a:t>
            </a:fld>
            <a:endParaRPr lang="en-US" dirty="0"/>
          </a:p>
        </p:txBody>
      </p:sp>
    </p:spTree>
    <p:extLst>
      <p:ext uri="{BB962C8B-B14F-4D97-AF65-F5344CB8AC3E}">
        <p14:creationId xmlns:p14="http://schemas.microsoft.com/office/powerpoint/2010/main" val="732077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Carrying Capacity</a:t>
            </a:r>
          </a:p>
          <a:p>
            <a:endParaRPr lang="en-US" dirty="0"/>
          </a:p>
          <a:p>
            <a:r>
              <a:rPr lang="en-US" dirty="0"/>
              <a:t>Land and vegetation determine grazing capacity.</a:t>
            </a:r>
            <a:endParaRPr lang="en-US" dirty="0">
              <a:cs typeface="Calibri"/>
            </a:endParaRPr>
          </a:p>
          <a:p>
            <a:r>
              <a:rPr lang="en-US" dirty="0"/>
              <a:t>Land is usually bought and sold on this basis.  </a:t>
            </a:r>
          </a:p>
          <a:p>
            <a:endParaRPr lang="en-US" dirty="0"/>
          </a:p>
        </p:txBody>
      </p:sp>
      <p:sp>
        <p:nvSpPr>
          <p:cNvPr id="4" name="Slide Number Placeholder 3"/>
          <p:cNvSpPr>
            <a:spLocks noGrp="1"/>
          </p:cNvSpPr>
          <p:nvPr>
            <p:ph type="sldNum" sz="quarter" idx="10"/>
          </p:nvPr>
        </p:nvSpPr>
        <p:spPr/>
        <p:txBody>
          <a:bodyPr/>
          <a:lstStyle/>
          <a:p>
            <a:fld id="{FCAF67F4-BF99-48AB-BF2F-20B01C3C4595}" type="slidenum">
              <a:rPr lang="en-US" smtClean="0"/>
              <a:t>3</a:t>
            </a:fld>
            <a:endParaRPr lang="en-US" dirty="0"/>
          </a:p>
        </p:txBody>
      </p:sp>
    </p:spTree>
    <p:extLst>
      <p:ext uri="{BB962C8B-B14F-4D97-AF65-F5344CB8AC3E}">
        <p14:creationId xmlns:p14="http://schemas.microsoft.com/office/powerpoint/2010/main" val="3656752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Stocking Rate</a:t>
            </a:r>
            <a:endParaRPr lang="en-US" dirty="0"/>
          </a:p>
          <a:p>
            <a:endParaRPr lang="en-US" dirty="0">
              <a:cs typeface="Calibri"/>
            </a:endParaRPr>
          </a:p>
          <a:p>
            <a:r>
              <a:rPr lang="en-US" dirty="0"/>
              <a:t>Must include:</a:t>
            </a:r>
            <a:endParaRPr lang="en-US" dirty="0">
              <a:cs typeface="Calibri"/>
            </a:endParaRPr>
          </a:p>
          <a:p>
            <a:r>
              <a:rPr lang="en-US" dirty="0"/>
              <a:t>Number of animals</a:t>
            </a:r>
            <a:r>
              <a:rPr lang="en-US" baseline="0" dirty="0"/>
              <a:t> or Animal Unit</a:t>
            </a:r>
          </a:p>
          <a:p>
            <a:r>
              <a:rPr lang="en-US" baseline="0" dirty="0"/>
              <a:t>Specified area (acres or hectares)</a:t>
            </a:r>
          </a:p>
          <a:p>
            <a:r>
              <a:rPr lang="en-US" baseline="0" dirty="0"/>
              <a:t>Specific period of time (days or months).  </a:t>
            </a:r>
          </a:p>
          <a:p>
            <a:endParaRPr lang="en-US" baseline="0" dirty="0"/>
          </a:p>
          <a:p>
            <a:r>
              <a:rPr lang="en-US" baseline="0" dirty="0"/>
              <a:t>The most important grazing decisions because it affects: rangeland health, and economic return.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Stocking rate is ….  So this is a management decision.</a:t>
            </a:r>
            <a:r>
              <a:rPr lang="en-US" baseline="0" dirty="0"/>
              <a:t> Can you see the difference between the two terms. Carrying capacity is how many animals the land will support. Stocking rate is how many animals we choose to put on the land.  </a:t>
            </a:r>
          </a:p>
          <a:p>
            <a:endParaRPr lang="en-US" dirty="0"/>
          </a:p>
        </p:txBody>
      </p:sp>
      <p:sp>
        <p:nvSpPr>
          <p:cNvPr id="4" name="Slide Number Placeholder 3"/>
          <p:cNvSpPr>
            <a:spLocks noGrp="1"/>
          </p:cNvSpPr>
          <p:nvPr>
            <p:ph type="sldNum" sz="quarter" idx="10"/>
          </p:nvPr>
        </p:nvSpPr>
        <p:spPr/>
        <p:txBody>
          <a:bodyPr/>
          <a:lstStyle/>
          <a:p>
            <a:fld id="{FCAF67F4-BF99-48AB-BF2F-20B01C3C4595}" type="slidenum">
              <a:rPr lang="en-US" smtClean="0"/>
              <a:t>4</a:t>
            </a:fld>
            <a:endParaRPr lang="en-US" dirty="0"/>
          </a:p>
        </p:txBody>
      </p:sp>
    </p:spTree>
    <p:extLst>
      <p:ext uri="{BB962C8B-B14F-4D97-AF65-F5344CB8AC3E}">
        <p14:creationId xmlns:p14="http://schemas.microsoft.com/office/powerpoint/2010/main" val="4066741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Stocking Rate</a:t>
            </a:r>
          </a:p>
          <a:p>
            <a:endParaRPr lang="en-US" dirty="0">
              <a:cs typeface="Calibri"/>
            </a:endParaRPr>
          </a:p>
          <a:p>
            <a:r>
              <a:rPr lang="en-US" dirty="0">
                <a:cs typeface="Calibri"/>
              </a:rPr>
              <a:t>Balance Supply and demand</a:t>
            </a:r>
          </a:p>
        </p:txBody>
      </p:sp>
      <p:sp>
        <p:nvSpPr>
          <p:cNvPr id="4" name="Slide Number Placeholder 3"/>
          <p:cNvSpPr>
            <a:spLocks noGrp="1"/>
          </p:cNvSpPr>
          <p:nvPr>
            <p:ph type="sldNum" sz="quarter" idx="10"/>
          </p:nvPr>
        </p:nvSpPr>
        <p:spPr/>
        <p:txBody>
          <a:bodyPr/>
          <a:lstStyle/>
          <a:p>
            <a:fld id="{A79E80B8-B0B4-4E93-9891-79C186BF4AF6}" type="slidenum">
              <a:rPr lang="en-US" smtClean="0"/>
              <a:t>5</a:t>
            </a:fld>
            <a:endParaRPr lang="en-US"/>
          </a:p>
        </p:txBody>
      </p:sp>
    </p:spTree>
    <p:extLst>
      <p:ext uri="{BB962C8B-B14F-4D97-AF65-F5344CB8AC3E}">
        <p14:creationId xmlns:p14="http://schemas.microsoft.com/office/powerpoint/2010/main" val="3287391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Proper Stocking Rate</a:t>
            </a:r>
          </a:p>
          <a:p>
            <a:endParaRPr lang="en-US" dirty="0">
              <a:cs typeface="Calibri"/>
            </a:endParaRPr>
          </a:p>
          <a:p>
            <a:r>
              <a:rPr lang="en-US" dirty="0">
                <a:cs typeface="Calibri"/>
              </a:rPr>
              <a:t>Based on Range Health </a:t>
            </a:r>
          </a:p>
        </p:txBody>
      </p:sp>
      <p:sp>
        <p:nvSpPr>
          <p:cNvPr id="4" name="Slide Number Placeholder 3"/>
          <p:cNvSpPr>
            <a:spLocks noGrp="1"/>
          </p:cNvSpPr>
          <p:nvPr>
            <p:ph type="sldNum" sz="quarter" idx="5"/>
          </p:nvPr>
        </p:nvSpPr>
        <p:spPr/>
        <p:txBody>
          <a:bodyPr/>
          <a:lstStyle/>
          <a:p>
            <a:fld id="{A79E80B8-B0B4-4E93-9891-79C186BF4AF6}" type="slidenum">
              <a:rPr lang="en-US" smtClean="0"/>
              <a:t>6</a:t>
            </a:fld>
            <a:endParaRPr lang="en-US"/>
          </a:p>
        </p:txBody>
      </p:sp>
    </p:spTree>
    <p:extLst>
      <p:ext uri="{BB962C8B-B14F-4D97-AF65-F5344CB8AC3E}">
        <p14:creationId xmlns:p14="http://schemas.microsoft.com/office/powerpoint/2010/main" val="2493421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Proper Use Factor</a:t>
            </a:r>
          </a:p>
          <a:p>
            <a:pPr>
              <a:defRPr/>
            </a:pPr>
            <a:endParaRPr lang="en-US" dirty="0"/>
          </a:p>
          <a:p>
            <a:pPr marL="0" marR="0" indent="0" algn="l" defTabSz="914400" eaLnBrk="1" fontAlgn="auto" latinLnBrk="0" hangingPunct="1">
              <a:lnSpc>
                <a:spcPct val="100000"/>
              </a:lnSpc>
              <a:spcBef>
                <a:spcPts val="0"/>
              </a:spcBef>
              <a:spcAft>
                <a:spcPts val="0"/>
              </a:spcAft>
              <a:buClrTx/>
              <a:buSzTx/>
              <a:buFontTx/>
              <a:buNone/>
              <a:tabLst/>
              <a:defRPr/>
            </a:pPr>
            <a:r>
              <a:rPr lang="en-US" dirty="0"/>
              <a:t>The healthier roots you have depends on how healthy the aboveground plant is. So if aboveground plants are overgrazed, you open up available soil resources to shrubs and other weeds.</a:t>
            </a:r>
            <a:endParaRPr lang="en-US" dirty="0">
              <a:cs typeface="Calibri"/>
            </a:endParaRPr>
          </a:p>
          <a:p>
            <a:endParaRPr lang="en-US" dirty="0"/>
          </a:p>
          <a:p>
            <a:r>
              <a:rPr lang="en-US" dirty="0"/>
              <a:t>Trying to squeeze an additional</a:t>
            </a:r>
            <a:r>
              <a:rPr lang="en-US" baseline="0" dirty="0"/>
              <a:t> 10% of harvest, 50% of roots stop growing.  </a:t>
            </a:r>
            <a:endParaRPr lang="en-US" dirty="0"/>
          </a:p>
        </p:txBody>
      </p:sp>
      <p:sp>
        <p:nvSpPr>
          <p:cNvPr id="4" name="Slide Number Placeholder 3"/>
          <p:cNvSpPr>
            <a:spLocks noGrp="1"/>
          </p:cNvSpPr>
          <p:nvPr>
            <p:ph type="sldNum" sz="quarter" idx="10"/>
          </p:nvPr>
        </p:nvSpPr>
        <p:spPr/>
        <p:txBody>
          <a:bodyPr/>
          <a:lstStyle/>
          <a:p>
            <a:fld id="{FCAF67F4-BF99-48AB-BF2F-20B01C3C4595}" type="slidenum">
              <a:rPr lang="en-US" smtClean="0"/>
              <a:t>7</a:t>
            </a:fld>
            <a:endParaRPr lang="en-US" dirty="0"/>
          </a:p>
        </p:txBody>
      </p:sp>
    </p:spTree>
    <p:extLst>
      <p:ext uri="{BB962C8B-B14F-4D97-AF65-F5344CB8AC3E}">
        <p14:creationId xmlns:p14="http://schemas.microsoft.com/office/powerpoint/2010/main" val="355672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Proper Use Factor</a:t>
            </a:r>
          </a:p>
          <a:p>
            <a:pPr>
              <a:defRPr/>
            </a:pPr>
            <a:endParaRPr lang="en-US" dirty="0">
              <a:cs typeface="Calibri"/>
            </a:endParaRPr>
          </a:p>
          <a:p>
            <a:pPr>
              <a:defRPr/>
            </a:pPr>
            <a:r>
              <a:rPr lang="en-US" sz="1200" dirty="0"/>
              <a:t>Carrying capacity:</a:t>
            </a:r>
            <a:r>
              <a:rPr lang="en-US" dirty="0"/>
              <a:t> </a:t>
            </a:r>
            <a:r>
              <a:rPr lang="en-US" sz="1200" dirty="0"/>
              <a:t> the number of animals that a piece of land can support on a long-tern basis without causing damage to the ecosystem.</a:t>
            </a:r>
            <a:endParaRPr lang="en-US" dirty="0">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Set stocking rate below carrying capacity to allow for drought, to allow for low productivity years.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soil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Slows weedy plant invasion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Improves drought</a:t>
            </a:r>
            <a:r>
              <a:rPr lang="en-US" baseline="0" dirty="0"/>
              <a:t> resistance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Improves condition of degraded land.  </a:t>
            </a:r>
            <a:endParaRPr lang="en-US" dirty="0"/>
          </a:p>
        </p:txBody>
      </p:sp>
      <p:sp>
        <p:nvSpPr>
          <p:cNvPr id="4" name="Slide Number Placeholder 3"/>
          <p:cNvSpPr>
            <a:spLocks noGrp="1"/>
          </p:cNvSpPr>
          <p:nvPr>
            <p:ph type="sldNum" sz="quarter" idx="10"/>
          </p:nvPr>
        </p:nvSpPr>
        <p:spPr/>
        <p:txBody>
          <a:bodyPr/>
          <a:lstStyle/>
          <a:p>
            <a:fld id="{FCAF67F4-BF99-48AB-BF2F-20B01C3C4595}" type="slidenum">
              <a:rPr lang="en-US" smtClean="0"/>
              <a:t>8</a:t>
            </a:fld>
            <a:endParaRPr lang="en-US" dirty="0"/>
          </a:p>
        </p:txBody>
      </p:sp>
    </p:spTree>
    <p:extLst>
      <p:ext uri="{BB962C8B-B14F-4D97-AF65-F5344CB8AC3E}">
        <p14:creationId xmlns:p14="http://schemas.microsoft.com/office/powerpoint/2010/main" val="2215511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Proper Stocking Rate</a:t>
            </a:r>
          </a:p>
          <a:p>
            <a:endParaRPr lang="en-US" dirty="0">
              <a:cs typeface="Calibri"/>
            </a:endParaRPr>
          </a:p>
          <a:p>
            <a:r>
              <a:rPr lang="en-US" dirty="0">
                <a:cs typeface="Calibri"/>
              </a:rPr>
              <a:t>Animal Production Standpoint</a:t>
            </a:r>
          </a:p>
        </p:txBody>
      </p:sp>
      <p:sp>
        <p:nvSpPr>
          <p:cNvPr id="4" name="Slide Number Placeholder 3"/>
          <p:cNvSpPr>
            <a:spLocks noGrp="1"/>
          </p:cNvSpPr>
          <p:nvPr>
            <p:ph type="sldNum" sz="quarter" idx="5"/>
          </p:nvPr>
        </p:nvSpPr>
        <p:spPr/>
        <p:txBody>
          <a:bodyPr/>
          <a:lstStyle/>
          <a:p>
            <a:fld id="{A79E80B8-B0B4-4E93-9891-79C186BF4AF6}" type="slidenum">
              <a:rPr lang="en-US" smtClean="0"/>
              <a:t>9</a:t>
            </a:fld>
            <a:endParaRPr lang="en-US"/>
          </a:p>
        </p:txBody>
      </p:sp>
    </p:spTree>
    <p:extLst>
      <p:ext uri="{BB962C8B-B14F-4D97-AF65-F5344CB8AC3E}">
        <p14:creationId xmlns:p14="http://schemas.microsoft.com/office/powerpoint/2010/main" val="3412555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Stocking Rate affects cattle gains (average daily gain: ADG)</a:t>
            </a:r>
          </a:p>
        </p:txBody>
      </p:sp>
      <p:sp>
        <p:nvSpPr>
          <p:cNvPr id="4" name="Slide Number Placeholder 3"/>
          <p:cNvSpPr>
            <a:spLocks noGrp="1"/>
          </p:cNvSpPr>
          <p:nvPr>
            <p:ph type="sldNum" sz="quarter" idx="5"/>
          </p:nvPr>
        </p:nvSpPr>
        <p:spPr/>
        <p:txBody>
          <a:bodyPr/>
          <a:lstStyle/>
          <a:p>
            <a:fld id="{A79E80B8-B0B4-4E93-9891-79C186BF4AF6}" type="slidenum">
              <a:rPr lang="en-US" smtClean="0"/>
              <a:t>10</a:t>
            </a:fld>
            <a:endParaRPr lang="en-US"/>
          </a:p>
        </p:txBody>
      </p:sp>
    </p:spTree>
    <p:extLst>
      <p:ext uri="{BB962C8B-B14F-4D97-AF65-F5344CB8AC3E}">
        <p14:creationId xmlns:p14="http://schemas.microsoft.com/office/powerpoint/2010/main" val="907146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Stocking Rate affects cattle gains</a:t>
            </a:r>
          </a:p>
          <a:p>
            <a:endParaRPr lang="en-US" dirty="0"/>
          </a:p>
          <a:p>
            <a:r>
              <a:rPr lang="en-US" dirty="0"/>
              <a:t>Lower quality, less available per animal, more energy output to forage, increased stress and disease</a:t>
            </a:r>
          </a:p>
        </p:txBody>
      </p:sp>
      <p:sp>
        <p:nvSpPr>
          <p:cNvPr id="4" name="Slide Number Placeholder 3"/>
          <p:cNvSpPr>
            <a:spLocks noGrp="1"/>
          </p:cNvSpPr>
          <p:nvPr>
            <p:ph type="sldNum" sz="quarter" idx="5"/>
          </p:nvPr>
        </p:nvSpPr>
        <p:spPr/>
        <p:txBody>
          <a:bodyPr/>
          <a:lstStyle/>
          <a:p>
            <a:fld id="{A79E80B8-B0B4-4E93-9891-79C186BF4AF6}" type="slidenum">
              <a:rPr lang="en-US" smtClean="0"/>
              <a:t>11</a:t>
            </a:fld>
            <a:endParaRPr lang="en-US"/>
          </a:p>
        </p:txBody>
      </p:sp>
    </p:spTree>
    <p:extLst>
      <p:ext uri="{BB962C8B-B14F-4D97-AF65-F5344CB8AC3E}">
        <p14:creationId xmlns:p14="http://schemas.microsoft.com/office/powerpoint/2010/main" val="2079320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Proper Stocking Rate</a:t>
            </a:r>
          </a:p>
          <a:p>
            <a:endParaRPr lang="en-US" dirty="0">
              <a:cs typeface="Calibri"/>
            </a:endParaRPr>
          </a:p>
          <a:p>
            <a:r>
              <a:rPr lang="en-US" dirty="0">
                <a:cs typeface="Calibri"/>
              </a:rPr>
              <a:t>Based on Range Health </a:t>
            </a:r>
          </a:p>
        </p:txBody>
      </p:sp>
      <p:sp>
        <p:nvSpPr>
          <p:cNvPr id="4" name="Slide Number Placeholder 3"/>
          <p:cNvSpPr>
            <a:spLocks noGrp="1"/>
          </p:cNvSpPr>
          <p:nvPr>
            <p:ph type="sldNum" sz="quarter" idx="5"/>
          </p:nvPr>
        </p:nvSpPr>
        <p:spPr/>
        <p:txBody>
          <a:bodyPr/>
          <a:lstStyle/>
          <a:p>
            <a:fld id="{A79E80B8-B0B4-4E93-9891-79C186BF4AF6}" type="slidenum">
              <a:rPr lang="en-US" smtClean="0"/>
              <a:t>12</a:t>
            </a:fld>
            <a:endParaRPr lang="en-US"/>
          </a:p>
        </p:txBody>
      </p:sp>
    </p:spTree>
    <p:extLst>
      <p:ext uri="{BB962C8B-B14F-4D97-AF65-F5344CB8AC3E}">
        <p14:creationId xmlns:p14="http://schemas.microsoft.com/office/powerpoint/2010/main" val="1461054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Proper stocking rate</a:t>
            </a:r>
          </a:p>
          <a:p>
            <a:endParaRPr lang="en-US" dirty="0">
              <a:cs typeface="Calibri"/>
            </a:endParaRPr>
          </a:p>
          <a:p>
            <a:r>
              <a:rPr lang="en-US" dirty="0">
                <a:cs typeface="Calibri"/>
              </a:rPr>
              <a:t>Changes during year to year</a:t>
            </a:r>
          </a:p>
        </p:txBody>
      </p:sp>
      <p:sp>
        <p:nvSpPr>
          <p:cNvPr id="4" name="Slide Number Placeholder 3"/>
          <p:cNvSpPr>
            <a:spLocks noGrp="1"/>
          </p:cNvSpPr>
          <p:nvPr>
            <p:ph type="sldNum" sz="quarter" idx="5"/>
          </p:nvPr>
        </p:nvSpPr>
        <p:spPr/>
        <p:txBody>
          <a:bodyPr/>
          <a:lstStyle/>
          <a:p>
            <a:fld id="{A79E80B8-B0B4-4E93-9891-79C186BF4AF6}" type="slidenum">
              <a:rPr lang="en-US" smtClean="0"/>
              <a:t>13</a:t>
            </a:fld>
            <a:endParaRPr lang="en-US"/>
          </a:p>
        </p:txBody>
      </p:sp>
    </p:spTree>
    <p:extLst>
      <p:ext uri="{BB962C8B-B14F-4D97-AF65-F5344CB8AC3E}">
        <p14:creationId xmlns:p14="http://schemas.microsoft.com/office/powerpoint/2010/main" val="262908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A79E80B8-B0B4-4E93-9891-79C186BF4AF6}" type="slidenum">
              <a:rPr lang="en-US" smtClean="0"/>
              <a:t>14</a:t>
            </a:fld>
            <a:endParaRPr lang="en-US"/>
          </a:p>
        </p:txBody>
      </p:sp>
    </p:spTree>
    <p:extLst>
      <p:ext uri="{BB962C8B-B14F-4D97-AF65-F5344CB8AC3E}">
        <p14:creationId xmlns:p14="http://schemas.microsoft.com/office/powerpoint/2010/main" val="175895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Proper Stocking Rate</a:t>
            </a:r>
          </a:p>
          <a:p>
            <a:endParaRPr lang="en-US" dirty="0">
              <a:cs typeface="Calibri"/>
            </a:endParaRPr>
          </a:p>
          <a:p>
            <a:r>
              <a:rPr lang="en-US" dirty="0">
                <a:cs typeface="Calibri"/>
              </a:rPr>
              <a:t>Flexible versus </a:t>
            </a:r>
            <a:r>
              <a:rPr lang="en-US" dirty="0" err="1">
                <a:cs typeface="Calibri"/>
              </a:rPr>
              <a:t>Consistant</a:t>
            </a:r>
            <a:r>
              <a:rPr lang="en-US" dirty="0">
                <a:cs typeface="Calibri"/>
              </a:rPr>
              <a:t> </a:t>
            </a:r>
          </a:p>
        </p:txBody>
      </p:sp>
      <p:sp>
        <p:nvSpPr>
          <p:cNvPr id="4" name="Slide Number Placeholder 3"/>
          <p:cNvSpPr>
            <a:spLocks noGrp="1"/>
          </p:cNvSpPr>
          <p:nvPr>
            <p:ph type="sldNum" sz="quarter" idx="5"/>
          </p:nvPr>
        </p:nvSpPr>
        <p:spPr/>
        <p:txBody>
          <a:bodyPr/>
          <a:lstStyle/>
          <a:p>
            <a:fld id="{A79E80B8-B0B4-4E93-9891-79C186BF4AF6}" type="slidenum">
              <a:rPr lang="en-US" smtClean="0"/>
              <a:t>15</a:t>
            </a:fld>
            <a:endParaRPr lang="en-US"/>
          </a:p>
        </p:txBody>
      </p:sp>
    </p:spTree>
    <p:extLst>
      <p:ext uri="{BB962C8B-B14F-4D97-AF65-F5344CB8AC3E}">
        <p14:creationId xmlns:p14="http://schemas.microsoft.com/office/powerpoint/2010/main" val="3142893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A79E80B8-B0B4-4E93-9891-79C186BF4AF6}" type="slidenum">
              <a:rPr lang="en-US" smtClean="0"/>
              <a:t>16</a:t>
            </a:fld>
            <a:endParaRPr lang="en-US"/>
          </a:p>
        </p:txBody>
      </p:sp>
    </p:spTree>
    <p:extLst>
      <p:ext uri="{BB962C8B-B14F-4D97-AF65-F5344CB8AC3E}">
        <p14:creationId xmlns:p14="http://schemas.microsoft.com/office/powerpoint/2010/main" val="3539439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17</a:t>
            </a:fld>
            <a:endParaRPr lang="en-US" dirty="0"/>
          </a:p>
        </p:txBody>
      </p:sp>
    </p:spTree>
    <p:extLst>
      <p:ext uri="{BB962C8B-B14F-4D97-AF65-F5344CB8AC3E}">
        <p14:creationId xmlns:p14="http://schemas.microsoft.com/office/powerpoint/2010/main" val="2918094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18</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r>
              <a:rPr lang="en-US">
                <a:cs typeface="Calibri"/>
              </a:rPr>
              <a:t>Setting Stocking Rates conclusion</a:t>
            </a:r>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16177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0D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64A25B-E85D-4EC7-A20F-6D719CC56818}"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64A25B-E85D-4EC7-A20F-6D719CC56818}" type="datetimeFigureOut">
              <a:rPr lang="en-US" smtClean="0"/>
              <a:t>10/3/2023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64A25B-E85D-4EC7-A20F-6D719CC56818}" type="datetimeFigureOut">
              <a:rPr lang="en-US" smtClean="0"/>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10/3/2023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10/3/2023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45" y="4945380"/>
            <a:ext cx="12188825" cy="19050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rgbClr val="FFF0D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10/3/2023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0.wmf"/><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pxhere.com/en/photo/500640"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dirty="0"/>
              <a:t>Stocking Rate Principles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20" name="Group 19">
            <a:extLst>
              <a:ext uri="{FF2B5EF4-FFF2-40B4-BE49-F238E27FC236}">
                <a16:creationId xmlns:a16="http://schemas.microsoft.com/office/drawing/2014/main" id="{F8E8FB0F-67FF-4F2D-BDD7-0510930FD395}"/>
              </a:ext>
            </a:extLst>
          </p:cNvPr>
          <p:cNvGrpSpPr/>
          <p:nvPr/>
        </p:nvGrpSpPr>
        <p:grpSpPr>
          <a:xfrm>
            <a:off x="1097280" y="589745"/>
            <a:ext cx="3313255" cy="2519240"/>
            <a:chOff x="1097280" y="589745"/>
            <a:chExt cx="3313255" cy="2519240"/>
          </a:xfrm>
        </p:grpSpPr>
        <p:pic>
          <p:nvPicPr>
            <p:cNvPr id="6" name="Picture 5" descr="A herd of sheep walking across a grass covered field&#10;&#10;Description generated with very high confidence">
              <a:extLst>
                <a:ext uri="{FF2B5EF4-FFF2-40B4-BE49-F238E27FC236}">
                  <a16:creationId xmlns:a16="http://schemas.microsoft.com/office/drawing/2014/main" id="{8231FE1B-6FAA-470D-993D-7A96E5F18B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5" name="TextBox 4">
              <a:extLst>
                <a:ext uri="{FF2B5EF4-FFF2-40B4-BE49-F238E27FC236}">
                  <a16:creationId xmlns:a16="http://schemas.microsoft.com/office/drawing/2014/main" id="{EFB942C2-7D0A-4147-886E-FF72805B1CFF}"/>
                </a:ext>
              </a:extLst>
            </p:cNvPr>
            <p:cNvSpPr txBox="1"/>
            <p:nvPr/>
          </p:nvSpPr>
          <p:spPr>
            <a:xfrm>
              <a:off x="1097280" y="2855069"/>
              <a:ext cx="1048685" cy="253916"/>
            </a:xfrm>
            <a:prstGeom prst="rect">
              <a:avLst/>
            </a:prstGeom>
            <a:noFill/>
          </p:spPr>
          <p:txBody>
            <a:bodyPr wrap="none" rtlCol="0">
              <a:spAutoFit/>
            </a:bodyPr>
            <a:lstStyle/>
            <a:p>
              <a:r>
                <a:rPr lang="en-US" sz="1050" dirty="0">
                  <a:solidFill>
                    <a:schemeClr val="bg1"/>
                  </a:solidFill>
                </a:rPr>
                <a:t>K. Launchbaugh</a:t>
              </a:r>
            </a:p>
          </p:txBody>
        </p:sp>
      </p:grpSp>
      <p:grpSp>
        <p:nvGrpSpPr>
          <p:cNvPr id="19" name="Group 18">
            <a:extLst>
              <a:ext uri="{FF2B5EF4-FFF2-40B4-BE49-F238E27FC236}">
                <a16:creationId xmlns:a16="http://schemas.microsoft.com/office/drawing/2014/main" id="{F002FEB4-69E6-440D-98DB-97B01116D839}"/>
              </a:ext>
            </a:extLst>
          </p:cNvPr>
          <p:cNvGrpSpPr/>
          <p:nvPr/>
        </p:nvGrpSpPr>
        <p:grpSpPr>
          <a:xfrm>
            <a:off x="4473937" y="562482"/>
            <a:ext cx="3770664" cy="2512204"/>
            <a:chOff x="4473937" y="562482"/>
            <a:chExt cx="3770664" cy="2512204"/>
          </a:xfrm>
        </p:grpSpPr>
        <p:pic>
          <p:nvPicPr>
            <p:cNvPr id="10" name="Picture 9" descr="A herd of cattle grazing on a lush green field&#10;&#10;Description generated with very high confidence">
              <a:extLst>
                <a:ext uri="{FF2B5EF4-FFF2-40B4-BE49-F238E27FC236}">
                  <a16:creationId xmlns:a16="http://schemas.microsoft.com/office/drawing/2014/main" id="{C32E3D47-872D-4885-B29E-80D943846E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14" name="TextBox 13">
              <a:extLst>
                <a:ext uri="{FF2B5EF4-FFF2-40B4-BE49-F238E27FC236}">
                  <a16:creationId xmlns:a16="http://schemas.microsoft.com/office/drawing/2014/main" id="{B388FD59-BA1C-43A0-A892-5C08741797D7}"/>
                </a:ext>
              </a:extLst>
            </p:cNvPr>
            <p:cNvSpPr txBox="1"/>
            <p:nvPr/>
          </p:nvSpPr>
          <p:spPr>
            <a:xfrm>
              <a:off x="4608675" y="2855069"/>
              <a:ext cx="546945" cy="215444"/>
            </a:xfrm>
            <a:prstGeom prst="rect">
              <a:avLst/>
            </a:prstGeom>
            <a:noFill/>
          </p:spPr>
          <p:txBody>
            <a:bodyPr wrap="none" rtlCol="0">
              <a:spAutoFit/>
            </a:bodyPr>
            <a:lstStyle/>
            <a:p>
              <a:r>
                <a:rPr lang="en-US" sz="800" dirty="0">
                  <a:solidFill>
                    <a:schemeClr val="bg1"/>
                  </a:solidFill>
                </a:rPr>
                <a:t>BLM.gov</a:t>
              </a:r>
            </a:p>
          </p:txBody>
        </p:sp>
      </p:grpSp>
      <p:pic>
        <p:nvPicPr>
          <p:cNvPr id="4" name="Picture 3" descr="A brown and white cow standing on top of a dry grass field&#10;&#10;Description generated with high confidence">
            <a:extLst>
              <a:ext uri="{FF2B5EF4-FFF2-40B4-BE49-F238E27FC236}">
                <a16:creationId xmlns:a16="http://schemas.microsoft.com/office/drawing/2014/main" id="{B3003AB2-65DD-427F-9472-72AFEDD940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79339" y="562482"/>
            <a:ext cx="3346064" cy="2509548"/>
          </a:xfrm>
          <a:prstGeom prst="rect">
            <a:avLst/>
          </a:prstGeom>
        </p:spPr>
      </p:pic>
      <p:sp>
        <p:nvSpPr>
          <p:cNvPr id="21" name="TextBox 20">
            <a:extLst>
              <a:ext uri="{FF2B5EF4-FFF2-40B4-BE49-F238E27FC236}">
                <a16:creationId xmlns:a16="http://schemas.microsoft.com/office/drawing/2014/main" id="{E60D3812-6BB6-4CCE-B329-DAA687747353}"/>
              </a:ext>
            </a:extLst>
          </p:cNvPr>
          <p:cNvSpPr txBox="1"/>
          <p:nvPr/>
        </p:nvSpPr>
        <p:spPr>
          <a:xfrm>
            <a:off x="8379339" y="2807669"/>
            <a:ext cx="1104790" cy="253916"/>
          </a:xfrm>
          <a:prstGeom prst="rect">
            <a:avLst/>
          </a:prstGeom>
          <a:noFill/>
        </p:spPr>
        <p:txBody>
          <a:bodyPr wrap="none" rtlCol="0">
            <a:spAutoFit/>
          </a:bodyPr>
          <a:lstStyle/>
          <a:p>
            <a:r>
              <a:rPr lang="en-US" sz="1050" dirty="0">
                <a:solidFill>
                  <a:schemeClr val="bg1"/>
                </a:solidFill>
              </a:rPr>
              <a:t>Brooke Jacobson</a:t>
            </a:r>
          </a:p>
        </p:txBody>
      </p:sp>
    </p:spTree>
    <p:extLst>
      <p:ext uri="{BB962C8B-B14F-4D97-AF65-F5344CB8AC3E}">
        <p14:creationId xmlns:p14="http://schemas.microsoft.com/office/powerpoint/2010/main" val="4255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9969C0-ABDB-4290-A887-C97CDA2AA2EA}"/>
              </a:ext>
            </a:extLst>
          </p:cNvPr>
          <p:cNvSpPr>
            <a:spLocks noGrp="1"/>
          </p:cNvSpPr>
          <p:nvPr>
            <p:ph type="title"/>
          </p:nvPr>
        </p:nvSpPr>
        <p:spPr/>
        <p:txBody>
          <a:bodyPr/>
          <a:lstStyle/>
          <a:p>
            <a:r>
              <a:rPr lang="en-US" dirty="0"/>
              <a:t>Grazing Principles</a:t>
            </a:r>
          </a:p>
        </p:txBody>
      </p:sp>
      <p:sp>
        <p:nvSpPr>
          <p:cNvPr id="9" name="Content Placeholder 8">
            <a:extLst>
              <a:ext uri="{FF2B5EF4-FFF2-40B4-BE49-F238E27FC236}">
                <a16:creationId xmlns:a16="http://schemas.microsoft.com/office/drawing/2014/main" id="{5171CC90-2331-42E6-BF7D-5BDF271EF398}"/>
              </a:ext>
            </a:extLst>
          </p:cNvPr>
          <p:cNvSpPr>
            <a:spLocks noGrp="1"/>
          </p:cNvSpPr>
          <p:nvPr>
            <p:ph idx="1"/>
          </p:nvPr>
        </p:nvSpPr>
        <p:spPr/>
        <p:txBody>
          <a:bodyPr>
            <a:normAutofit/>
          </a:bodyPr>
          <a:lstStyle/>
          <a:p>
            <a:r>
              <a:rPr lang="en-US" sz="2800" b="1" dirty="0"/>
              <a:t>Which animal(s)? </a:t>
            </a:r>
            <a:endParaRPr lang="en-US" sz="2800" dirty="0"/>
          </a:p>
          <a:p>
            <a:endParaRPr lang="en-US" sz="2800" b="1" dirty="0"/>
          </a:p>
          <a:p>
            <a:r>
              <a:rPr lang="en-US" sz="2800" b="1" dirty="0"/>
              <a:t>How many animals?  </a:t>
            </a:r>
          </a:p>
          <a:p>
            <a:endParaRPr lang="en-US" sz="2800" dirty="0"/>
          </a:p>
          <a:p>
            <a:pPr>
              <a:spcBef>
                <a:spcPts val="0"/>
              </a:spcBef>
              <a:spcAft>
                <a:spcPts val="0"/>
              </a:spcAft>
            </a:pPr>
            <a:r>
              <a:rPr lang="en-US" sz="2800" b="1" dirty="0"/>
              <a:t>When to graze or not graze?</a:t>
            </a:r>
          </a:p>
          <a:p>
            <a:pPr>
              <a:spcBef>
                <a:spcPts val="0"/>
              </a:spcBef>
              <a:spcAft>
                <a:spcPts val="0"/>
              </a:spcAft>
            </a:pPr>
            <a:r>
              <a:rPr lang="en-US" sz="2800" b="1" dirty="0"/>
              <a:t>How long to graze or rest?	</a:t>
            </a:r>
            <a:endParaRPr lang="en-US" sz="2800" dirty="0">
              <a:solidFill>
                <a:srgbClr val="800000"/>
              </a:solidFill>
            </a:endParaRPr>
          </a:p>
          <a:p>
            <a:pPr>
              <a:spcBef>
                <a:spcPts val="0"/>
              </a:spcBef>
              <a:spcAft>
                <a:spcPts val="0"/>
              </a:spcAft>
            </a:pPr>
            <a:endParaRPr lang="en-US" sz="2800" b="1" dirty="0"/>
          </a:p>
          <a:p>
            <a:pPr>
              <a:spcBef>
                <a:spcPts val="0"/>
              </a:spcBef>
              <a:spcAft>
                <a:spcPts val="0"/>
              </a:spcAft>
            </a:pPr>
            <a:r>
              <a:rPr lang="en-US" sz="2800" b="1" dirty="0"/>
              <a:t>Where animals graze on landscape? </a:t>
            </a:r>
            <a:endParaRPr lang="en-US" sz="2800" dirty="0">
              <a:solidFill>
                <a:srgbClr val="800000"/>
              </a:solidFill>
            </a:endParaRPr>
          </a:p>
        </p:txBody>
      </p:sp>
      <p:sp>
        <p:nvSpPr>
          <p:cNvPr id="2" name="Right Brace 1">
            <a:extLst>
              <a:ext uri="{FF2B5EF4-FFF2-40B4-BE49-F238E27FC236}">
                <a16:creationId xmlns:a16="http://schemas.microsoft.com/office/drawing/2014/main" id="{AAD4B225-975A-43A8-92C4-1B72700C6E8C}"/>
              </a:ext>
            </a:extLst>
          </p:cNvPr>
          <p:cNvSpPr/>
          <p:nvPr/>
        </p:nvSpPr>
        <p:spPr>
          <a:xfrm>
            <a:off x="5478449" y="3992586"/>
            <a:ext cx="779228" cy="825904"/>
          </a:xfrm>
          <a:prstGeom prst="rightBrace">
            <a:avLst/>
          </a:prstGeom>
          <a:ln w="28575">
            <a:solidFill>
              <a:srgbClr val="99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84C6FD31-F7EF-4E18-BF9D-C8812B785D3A}"/>
              </a:ext>
            </a:extLst>
          </p:cNvPr>
          <p:cNvSpPr txBox="1"/>
          <p:nvPr/>
        </p:nvSpPr>
        <p:spPr>
          <a:xfrm>
            <a:off x="3860834" y="1912288"/>
            <a:ext cx="4793685" cy="523220"/>
          </a:xfrm>
          <a:prstGeom prst="rect">
            <a:avLst/>
          </a:prstGeom>
          <a:noFill/>
        </p:spPr>
        <p:txBody>
          <a:bodyPr wrap="none" rtlCol="0">
            <a:spAutoFit/>
          </a:bodyPr>
          <a:lstStyle/>
          <a:p>
            <a:r>
              <a:rPr lang="en-US" sz="2800" dirty="0">
                <a:solidFill>
                  <a:srgbClr val="800000"/>
                </a:solidFill>
              </a:rPr>
              <a:t>Livestock species, type, and age</a:t>
            </a:r>
          </a:p>
        </p:txBody>
      </p:sp>
      <p:sp>
        <p:nvSpPr>
          <p:cNvPr id="6" name="TextBox 5">
            <a:extLst>
              <a:ext uri="{FF2B5EF4-FFF2-40B4-BE49-F238E27FC236}">
                <a16:creationId xmlns:a16="http://schemas.microsoft.com/office/drawing/2014/main" id="{B0F314C5-2CC8-4B55-9647-06A3A3B13D5A}"/>
              </a:ext>
            </a:extLst>
          </p:cNvPr>
          <p:cNvSpPr txBox="1"/>
          <p:nvPr/>
        </p:nvSpPr>
        <p:spPr>
          <a:xfrm>
            <a:off x="4235871" y="2910178"/>
            <a:ext cx="2150460" cy="523220"/>
          </a:xfrm>
          <a:prstGeom prst="rect">
            <a:avLst/>
          </a:prstGeom>
          <a:noFill/>
        </p:spPr>
        <p:txBody>
          <a:bodyPr wrap="none" rtlCol="0">
            <a:spAutoFit/>
          </a:bodyPr>
          <a:lstStyle/>
          <a:p>
            <a:r>
              <a:rPr lang="en-US" sz="2800" dirty="0">
                <a:solidFill>
                  <a:srgbClr val="800000"/>
                </a:solidFill>
              </a:rPr>
              <a:t>Stocking Rate</a:t>
            </a:r>
          </a:p>
        </p:txBody>
      </p:sp>
      <p:sp>
        <p:nvSpPr>
          <p:cNvPr id="7" name="TextBox 6">
            <a:extLst>
              <a:ext uri="{FF2B5EF4-FFF2-40B4-BE49-F238E27FC236}">
                <a16:creationId xmlns:a16="http://schemas.microsoft.com/office/drawing/2014/main" id="{AA691D3D-6980-4564-8B48-9418F9DB16DD}"/>
              </a:ext>
            </a:extLst>
          </p:cNvPr>
          <p:cNvSpPr txBox="1"/>
          <p:nvPr/>
        </p:nvSpPr>
        <p:spPr>
          <a:xfrm>
            <a:off x="6257676" y="4143928"/>
            <a:ext cx="5628849" cy="523220"/>
          </a:xfrm>
          <a:prstGeom prst="rect">
            <a:avLst/>
          </a:prstGeom>
          <a:noFill/>
        </p:spPr>
        <p:txBody>
          <a:bodyPr wrap="none" rtlCol="0">
            <a:spAutoFit/>
          </a:bodyPr>
          <a:lstStyle/>
          <a:p>
            <a:r>
              <a:rPr lang="en-US" sz="2800" dirty="0">
                <a:solidFill>
                  <a:srgbClr val="800000"/>
                </a:solidFill>
              </a:rPr>
              <a:t>Grazing Systems </a:t>
            </a:r>
            <a:r>
              <a:rPr lang="en-US" sz="2000" dirty="0">
                <a:solidFill>
                  <a:srgbClr val="800000"/>
                </a:solidFill>
              </a:rPr>
              <a:t> also called grazing methods</a:t>
            </a:r>
            <a:endParaRPr lang="en-US" sz="2800" dirty="0">
              <a:solidFill>
                <a:srgbClr val="800000"/>
              </a:solidFill>
            </a:endParaRPr>
          </a:p>
        </p:txBody>
      </p:sp>
      <p:sp>
        <p:nvSpPr>
          <p:cNvPr id="8" name="TextBox 7">
            <a:extLst>
              <a:ext uri="{FF2B5EF4-FFF2-40B4-BE49-F238E27FC236}">
                <a16:creationId xmlns:a16="http://schemas.microsoft.com/office/drawing/2014/main" id="{834D063E-FA04-48F3-B559-6F66F3392DFD}"/>
              </a:ext>
            </a:extLst>
          </p:cNvPr>
          <p:cNvSpPr txBox="1"/>
          <p:nvPr/>
        </p:nvSpPr>
        <p:spPr>
          <a:xfrm>
            <a:off x="6553199" y="5006511"/>
            <a:ext cx="3011530" cy="523220"/>
          </a:xfrm>
          <a:prstGeom prst="rect">
            <a:avLst/>
          </a:prstGeom>
          <a:noFill/>
        </p:spPr>
        <p:txBody>
          <a:bodyPr wrap="none" rtlCol="0">
            <a:spAutoFit/>
          </a:bodyPr>
          <a:lstStyle/>
          <a:p>
            <a:r>
              <a:rPr lang="en-US" sz="2800" dirty="0">
                <a:solidFill>
                  <a:srgbClr val="800000"/>
                </a:solidFill>
              </a:rPr>
              <a:t>Animal Distribution</a:t>
            </a:r>
          </a:p>
        </p:txBody>
      </p:sp>
    </p:spTree>
    <p:custDataLst>
      <p:tags r:id="rId1"/>
    </p:custDataLst>
    <p:extLst>
      <p:ext uri="{BB962C8B-B14F-4D97-AF65-F5344CB8AC3E}">
        <p14:creationId xmlns:p14="http://schemas.microsoft.com/office/powerpoint/2010/main" val="61154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851646" y="1916264"/>
            <a:ext cx="3029262" cy="2130950"/>
            <a:chOff x="1066799" y="3743324"/>
            <a:chExt cx="2971801" cy="2228851"/>
          </a:xfrm>
        </p:grpSpPr>
        <p:pic>
          <p:nvPicPr>
            <p:cNvPr id="4" name="Picture 3" descr="cows-whitebird.JPG"/>
            <p:cNvPicPr>
              <a:picLocks noChangeAspect="1"/>
            </p:cNvPicPr>
            <p:nvPr/>
          </p:nvPicPr>
          <p:blipFill>
            <a:blip r:embed="rId3" cstate="screen"/>
            <a:stretch>
              <a:fillRect/>
            </a:stretch>
          </p:blipFill>
          <p:spPr>
            <a:xfrm>
              <a:off x="1066799" y="3743324"/>
              <a:ext cx="2971801" cy="2228851"/>
            </a:xfrm>
            <a:prstGeom prst="rect">
              <a:avLst/>
            </a:prstGeom>
            <a:ln>
              <a:solidFill>
                <a:schemeClr val="tx1"/>
              </a:solidFill>
            </a:ln>
          </p:spPr>
        </p:pic>
        <p:sp>
          <p:nvSpPr>
            <p:cNvPr id="6" name="TextBox 5"/>
            <p:cNvSpPr txBox="1"/>
            <p:nvPr/>
          </p:nvSpPr>
          <p:spPr>
            <a:xfrm>
              <a:off x="3204838" y="5746833"/>
              <a:ext cx="830646" cy="225342"/>
            </a:xfrm>
            <a:prstGeom prst="rect">
              <a:avLst/>
            </a:prstGeom>
            <a:noFill/>
          </p:spPr>
          <p:txBody>
            <a:bodyPr wrap="none" rtlCol="0">
              <a:spAutoFit/>
            </a:bodyPr>
            <a:lstStyle/>
            <a:p>
              <a:r>
                <a:rPr lang="en-US" sz="800" dirty="0">
                  <a:solidFill>
                    <a:schemeClr val="bg1">
                      <a:lumMod val="85000"/>
                    </a:schemeClr>
                  </a:solidFill>
                  <a:latin typeface="Calibri" pitchFamily="34" charset="0"/>
                  <a:cs typeface="Calibri" pitchFamily="34" charset="0"/>
                </a:rPr>
                <a:t>K. Launchbaugh</a:t>
              </a:r>
            </a:p>
          </p:txBody>
        </p:sp>
      </p:grpSp>
      <p:grpSp>
        <p:nvGrpSpPr>
          <p:cNvPr id="9" name="Group 8"/>
          <p:cNvGrpSpPr/>
          <p:nvPr/>
        </p:nvGrpSpPr>
        <p:grpSpPr>
          <a:xfrm>
            <a:off x="851646" y="4123518"/>
            <a:ext cx="3029261" cy="2140056"/>
            <a:chOff x="4800600" y="3733800"/>
            <a:chExt cx="2971800" cy="2238375"/>
          </a:xfrm>
        </p:grpSpPr>
        <p:pic>
          <p:nvPicPr>
            <p:cNvPr id="5" name="Picture 4" descr="Herding_sheep_USDA-ARS_Duboise(Stephen Ausmus).jpg"/>
            <p:cNvPicPr>
              <a:picLocks noChangeAspect="1"/>
            </p:cNvPicPr>
            <p:nvPr/>
          </p:nvPicPr>
          <p:blipFill>
            <a:blip r:embed="rId4" cstate="screen"/>
            <a:srcRect/>
            <a:stretch>
              <a:fillRect/>
            </a:stretch>
          </p:blipFill>
          <p:spPr>
            <a:xfrm>
              <a:off x="4800600" y="3733800"/>
              <a:ext cx="2971800" cy="2238375"/>
            </a:xfrm>
            <a:prstGeom prst="rect">
              <a:avLst/>
            </a:prstGeom>
            <a:ln>
              <a:solidFill>
                <a:schemeClr val="tx1"/>
              </a:solidFill>
            </a:ln>
          </p:spPr>
        </p:pic>
        <p:sp>
          <p:nvSpPr>
            <p:cNvPr id="7" name="TextBox 6"/>
            <p:cNvSpPr txBox="1"/>
            <p:nvPr/>
          </p:nvSpPr>
          <p:spPr>
            <a:xfrm>
              <a:off x="7168239" y="5687794"/>
              <a:ext cx="601047" cy="225342"/>
            </a:xfrm>
            <a:prstGeom prst="rect">
              <a:avLst/>
            </a:prstGeom>
            <a:noFill/>
          </p:spPr>
          <p:txBody>
            <a:bodyPr wrap="none" rtlCol="0">
              <a:spAutoFit/>
            </a:bodyPr>
            <a:lstStyle/>
            <a:p>
              <a:r>
                <a:rPr lang="en-US" sz="800" dirty="0">
                  <a:solidFill>
                    <a:schemeClr val="bg1">
                      <a:lumMod val="85000"/>
                    </a:schemeClr>
                  </a:solidFill>
                  <a:latin typeface="Calibri" pitchFamily="34" charset="0"/>
                  <a:cs typeface="Calibri" pitchFamily="34" charset="0"/>
                </a:rPr>
                <a:t>UDSA-ARS</a:t>
              </a:r>
            </a:p>
          </p:txBody>
        </p:sp>
      </p:grpSp>
      <p:sp>
        <p:nvSpPr>
          <p:cNvPr id="11" name="Title 10">
            <a:extLst>
              <a:ext uri="{FF2B5EF4-FFF2-40B4-BE49-F238E27FC236}">
                <a16:creationId xmlns:a16="http://schemas.microsoft.com/office/drawing/2014/main" id="{D5F3C978-5CA2-42C5-8A5E-79DFE6E4AB48}"/>
              </a:ext>
            </a:extLst>
          </p:cNvPr>
          <p:cNvSpPr>
            <a:spLocks noGrp="1"/>
          </p:cNvSpPr>
          <p:nvPr>
            <p:ph type="title"/>
          </p:nvPr>
        </p:nvSpPr>
        <p:spPr/>
        <p:txBody>
          <a:bodyPr/>
          <a:lstStyle/>
          <a:p>
            <a:r>
              <a:rPr lang="en-US" dirty="0"/>
              <a:t>Carrying Capacity</a:t>
            </a:r>
          </a:p>
        </p:txBody>
      </p:sp>
      <p:sp>
        <p:nvSpPr>
          <p:cNvPr id="12" name="Content Placeholder 11">
            <a:extLst>
              <a:ext uri="{FF2B5EF4-FFF2-40B4-BE49-F238E27FC236}">
                <a16:creationId xmlns:a16="http://schemas.microsoft.com/office/drawing/2014/main" id="{98FE7E8F-BD13-4737-92D7-37DA9AAC4FF6}"/>
              </a:ext>
            </a:extLst>
          </p:cNvPr>
          <p:cNvSpPr>
            <a:spLocks noGrp="1"/>
          </p:cNvSpPr>
          <p:nvPr>
            <p:ph idx="1"/>
          </p:nvPr>
        </p:nvSpPr>
        <p:spPr>
          <a:xfrm>
            <a:off x="4214191" y="1990095"/>
            <a:ext cx="7394713" cy="4023360"/>
          </a:xfrm>
        </p:spPr>
        <p:txBody>
          <a:bodyPr/>
          <a:lstStyle/>
          <a:p>
            <a:r>
              <a:rPr lang="en-US" sz="2800" dirty="0"/>
              <a:t>The number of animals that a piece of land can support on a long-tern basis without causing damage to the ecosystem.</a:t>
            </a:r>
          </a:p>
          <a:p>
            <a:endParaRPr lang="en-US" sz="2800" dirty="0"/>
          </a:p>
          <a:p>
            <a:r>
              <a:rPr lang="en-US" sz="2800" dirty="0"/>
              <a:t>Expressed as animals/area/time—</a:t>
            </a:r>
          </a:p>
          <a:p>
            <a:r>
              <a:rPr lang="en-US" sz="2800" dirty="0"/>
              <a:t>	</a:t>
            </a:r>
            <a:r>
              <a:rPr lang="en-US" sz="3600" dirty="0"/>
              <a:t>acres per AUM per year</a:t>
            </a:r>
            <a:r>
              <a:rPr lang="en-US" sz="2800" dirty="0"/>
              <a:t>.</a:t>
            </a:r>
          </a:p>
          <a:p>
            <a:endParaRPr lang="en-US" dirty="0"/>
          </a:p>
        </p:txBody>
      </p:sp>
    </p:spTree>
    <p:extLst>
      <p:ext uri="{BB962C8B-B14F-4D97-AF65-F5344CB8AC3E}">
        <p14:creationId xmlns:p14="http://schemas.microsoft.com/office/powerpoint/2010/main" val="1594692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DF8B111-D097-4FEC-B5D3-E0352E4C549E}"/>
              </a:ext>
            </a:extLst>
          </p:cNvPr>
          <p:cNvSpPr>
            <a:spLocks noGrp="1"/>
          </p:cNvSpPr>
          <p:nvPr>
            <p:ph idx="1"/>
          </p:nvPr>
        </p:nvSpPr>
        <p:spPr>
          <a:xfrm>
            <a:off x="4711458" y="1850517"/>
            <a:ext cx="6103952" cy="1702835"/>
          </a:xfrm>
        </p:spPr>
        <p:txBody>
          <a:bodyPr>
            <a:normAutofit/>
          </a:bodyPr>
          <a:lstStyle/>
          <a:p>
            <a:r>
              <a:rPr lang="en-US" sz="2800" dirty="0"/>
              <a:t>The </a:t>
            </a:r>
            <a:r>
              <a:rPr lang="en-US" sz="2800" b="1" dirty="0"/>
              <a:t>number of animals </a:t>
            </a:r>
            <a:r>
              <a:rPr lang="en-US" sz="2800" dirty="0"/>
              <a:t>a land manager places on a </a:t>
            </a:r>
            <a:r>
              <a:rPr lang="en-US" sz="2800" b="1" dirty="0"/>
              <a:t>piece of land </a:t>
            </a:r>
            <a:r>
              <a:rPr lang="en-US" sz="2800" dirty="0"/>
              <a:t>for a specified </a:t>
            </a:r>
            <a:r>
              <a:rPr lang="en-US" sz="2800" b="1" dirty="0"/>
              <a:t>period of time</a:t>
            </a:r>
            <a:r>
              <a:rPr lang="en-US" sz="2800" dirty="0"/>
              <a:t>.  </a:t>
            </a:r>
          </a:p>
          <a:p>
            <a:endParaRPr lang="en-US" dirty="0"/>
          </a:p>
        </p:txBody>
      </p:sp>
      <p:pic>
        <p:nvPicPr>
          <p:cNvPr id="5" name="Picture 4" descr="goats_kudzu.jpg"/>
          <p:cNvPicPr>
            <a:picLocks noChangeAspect="1"/>
          </p:cNvPicPr>
          <p:nvPr/>
        </p:nvPicPr>
        <p:blipFill>
          <a:blip r:embed="rId4" cstate="screen"/>
          <a:srcRect/>
          <a:stretch>
            <a:fillRect/>
          </a:stretch>
        </p:blipFill>
        <p:spPr bwMode="auto">
          <a:xfrm>
            <a:off x="548231" y="4276759"/>
            <a:ext cx="3201763" cy="2071730"/>
          </a:xfrm>
          <a:prstGeom prst="rect">
            <a:avLst/>
          </a:prstGeom>
          <a:noFill/>
          <a:ln w="9525">
            <a:solidFill>
              <a:schemeClr val="tx1"/>
            </a:solidFill>
            <a:miter lim="800000"/>
            <a:headEnd/>
            <a:tailEnd/>
          </a:ln>
        </p:spPr>
      </p:pic>
      <p:pic>
        <p:nvPicPr>
          <p:cNvPr id="6" name="Picture 6" descr="Soulen_Sheep_GKL(6).JPG"/>
          <p:cNvPicPr>
            <a:picLocks noChangeAspect="1"/>
          </p:cNvPicPr>
          <p:nvPr/>
        </p:nvPicPr>
        <p:blipFill>
          <a:blip r:embed="rId5" cstate="screen"/>
          <a:srcRect/>
          <a:stretch>
            <a:fillRect/>
          </a:stretch>
        </p:blipFill>
        <p:spPr bwMode="auto">
          <a:xfrm>
            <a:off x="548230" y="1824271"/>
            <a:ext cx="3201764" cy="2330696"/>
          </a:xfrm>
          <a:prstGeom prst="rect">
            <a:avLst/>
          </a:prstGeom>
          <a:noFill/>
          <a:ln w="9525">
            <a:solidFill>
              <a:schemeClr val="tx1"/>
            </a:solidFill>
            <a:miter lim="800000"/>
            <a:headEnd/>
            <a:tailEnd/>
          </a:ln>
        </p:spPr>
      </p:pic>
      <p:sp>
        <p:nvSpPr>
          <p:cNvPr id="7" name="TextBox 6"/>
          <p:cNvSpPr txBox="1"/>
          <p:nvPr/>
        </p:nvSpPr>
        <p:spPr>
          <a:xfrm>
            <a:off x="6302734" y="3978144"/>
            <a:ext cx="3406589" cy="523220"/>
          </a:xfrm>
          <a:prstGeom prst="rect">
            <a:avLst/>
          </a:prstGeom>
          <a:noFill/>
        </p:spPr>
        <p:txBody>
          <a:bodyPr wrap="square" rtlCol="0">
            <a:spAutoFit/>
          </a:bodyPr>
          <a:lstStyle/>
          <a:p>
            <a:pPr algn="ctr"/>
            <a:r>
              <a:rPr lang="en-US" sz="2800" i="1" dirty="0"/>
              <a:t>Acres or Hectares</a:t>
            </a:r>
          </a:p>
        </p:txBody>
      </p:sp>
      <p:sp>
        <p:nvSpPr>
          <p:cNvPr id="8" name="TextBox 7"/>
          <p:cNvSpPr txBox="1"/>
          <p:nvPr/>
        </p:nvSpPr>
        <p:spPr>
          <a:xfrm>
            <a:off x="8595017" y="2971064"/>
            <a:ext cx="3406589" cy="523220"/>
          </a:xfrm>
          <a:prstGeom prst="rect">
            <a:avLst/>
          </a:prstGeom>
          <a:noFill/>
        </p:spPr>
        <p:txBody>
          <a:bodyPr wrap="square" rtlCol="0">
            <a:spAutoFit/>
          </a:bodyPr>
          <a:lstStyle/>
          <a:p>
            <a:pPr algn="ctr"/>
            <a:r>
              <a:rPr lang="en-US" sz="2800" i="1" dirty="0"/>
              <a:t>Days, Months or Years</a:t>
            </a:r>
          </a:p>
        </p:txBody>
      </p:sp>
      <p:cxnSp>
        <p:nvCxnSpPr>
          <p:cNvPr id="9" name="Straight Arrow Connector 8"/>
          <p:cNvCxnSpPr>
            <a:cxnSpLocks/>
          </p:cNvCxnSpPr>
          <p:nvPr/>
        </p:nvCxnSpPr>
        <p:spPr>
          <a:xfrm>
            <a:off x="7153140" y="2605171"/>
            <a:ext cx="703490" cy="1334883"/>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a:endCxn id="8" idx="1"/>
          </p:cNvCxnSpPr>
          <p:nvPr/>
        </p:nvCxnSpPr>
        <p:spPr>
          <a:xfrm>
            <a:off x="7153140" y="2891294"/>
            <a:ext cx="1441877" cy="341380"/>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867834" y="4585722"/>
            <a:ext cx="5791200" cy="954107"/>
          </a:xfrm>
          <a:prstGeom prst="rect">
            <a:avLst/>
          </a:prstGeom>
          <a:noFill/>
        </p:spPr>
        <p:txBody>
          <a:bodyPr wrap="square" rtlCol="0">
            <a:spAutoFit/>
          </a:bodyPr>
          <a:lstStyle/>
          <a:p>
            <a:pPr algn="ctr"/>
            <a:r>
              <a:rPr lang="en-US" sz="2800" dirty="0">
                <a:solidFill>
                  <a:srgbClr val="990000"/>
                </a:solidFill>
              </a:rPr>
              <a:t>Consider the most important grazing decisions because it affects…</a:t>
            </a:r>
          </a:p>
        </p:txBody>
      </p:sp>
      <p:sp>
        <p:nvSpPr>
          <p:cNvPr id="16" name="TextBox 15"/>
          <p:cNvSpPr txBox="1"/>
          <p:nvPr/>
        </p:nvSpPr>
        <p:spPr>
          <a:xfrm>
            <a:off x="3828474" y="3332476"/>
            <a:ext cx="3406589" cy="523220"/>
          </a:xfrm>
          <a:prstGeom prst="rect">
            <a:avLst/>
          </a:prstGeom>
          <a:noFill/>
        </p:spPr>
        <p:txBody>
          <a:bodyPr wrap="square" rtlCol="0">
            <a:spAutoFit/>
          </a:bodyPr>
          <a:lstStyle/>
          <a:p>
            <a:pPr algn="ctr"/>
            <a:r>
              <a:rPr lang="en-US" sz="2800" i="1" dirty="0"/>
              <a:t>Animal or Animal Unit</a:t>
            </a:r>
          </a:p>
        </p:txBody>
      </p:sp>
      <p:cxnSp>
        <p:nvCxnSpPr>
          <p:cNvPr id="18" name="Straight Arrow Connector 17"/>
          <p:cNvCxnSpPr>
            <a:cxnSpLocks/>
          </p:cNvCxnSpPr>
          <p:nvPr/>
        </p:nvCxnSpPr>
        <p:spPr>
          <a:xfrm flipH="1">
            <a:off x="5295569" y="2218362"/>
            <a:ext cx="552869" cy="1106523"/>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BA48FA18-5D7D-4760-A6B2-DB1590B7D817}"/>
              </a:ext>
            </a:extLst>
          </p:cNvPr>
          <p:cNvSpPr>
            <a:spLocks noGrp="1"/>
          </p:cNvSpPr>
          <p:nvPr>
            <p:ph type="title"/>
          </p:nvPr>
        </p:nvSpPr>
        <p:spPr/>
        <p:txBody>
          <a:bodyPr/>
          <a:lstStyle/>
          <a:p>
            <a:r>
              <a:rPr lang="en-US" dirty="0"/>
              <a:t>Stocking Rate</a:t>
            </a:r>
          </a:p>
        </p:txBody>
      </p:sp>
      <p:sp>
        <p:nvSpPr>
          <p:cNvPr id="20" name="TextBox 19">
            <a:extLst>
              <a:ext uri="{FF2B5EF4-FFF2-40B4-BE49-F238E27FC236}">
                <a16:creationId xmlns:a16="http://schemas.microsoft.com/office/drawing/2014/main" id="{26EA256D-A78B-4A34-ABD2-005AB0FCD562}"/>
              </a:ext>
            </a:extLst>
          </p:cNvPr>
          <p:cNvSpPr txBox="1"/>
          <p:nvPr/>
        </p:nvSpPr>
        <p:spPr>
          <a:xfrm>
            <a:off x="4518145" y="5624187"/>
            <a:ext cx="6975765" cy="523220"/>
          </a:xfrm>
          <a:prstGeom prst="rect">
            <a:avLst/>
          </a:prstGeom>
          <a:noFill/>
        </p:spPr>
        <p:txBody>
          <a:bodyPr wrap="square" rtlCol="0">
            <a:spAutoFit/>
          </a:bodyPr>
          <a:lstStyle/>
          <a:p>
            <a:pPr algn="ctr"/>
            <a:r>
              <a:rPr lang="en-US" sz="2800" dirty="0">
                <a:solidFill>
                  <a:srgbClr val="996600"/>
                </a:solidFill>
              </a:rPr>
              <a:t> rangeland health + economic returns</a:t>
            </a:r>
          </a:p>
        </p:txBody>
      </p:sp>
      <p:sp>
        <p:nvSpPr>
          <p:cNvPr id="15" name="TextBox 14">
            <a:extLst>
              <a:ext uri="{FF2B5EF4-FFF2-40B4-BE49-F238E27FC236}">
                <a16:creationId xmlns:a16="http://schemas.microsoft.com/office/drawing/2014/main" id="{2A91E119-682C-4350-AD91-731EE8BF6298}"/>
              </a:ext>
            </a:extLst>
          </p:cNvPr>
          <p:cNvSpPr txBox="1"/>
          <p:nvPr/>
        </p:nvSpPr>
        <p:spPr>
          <a:xfrm>
            <a:off x="469750" y="3940054"/>
            <a:ext cx="846707" cy="215444"/>
          </a:xfrm>
          <a:prstGeom prst="rect">
            <a:avLst/>
          </a:prstGeom>
          <a:noFill/>
        </p:spPr>
        <p:txBody>
          <a:bodyPr wrap="none" rtlCol="0">
            <a:spAutoFit/>
          </a:bodyPr>
          <a:lstStyle/>
          <a:p>
            <a:r>
              <a:rPr lang="en-US" sz="800" dirty="0">
                <a:solidFill>
                  <a:schemeClr val="bg1"/>
                </a:solidFill>
              </a:rPr>
              <a:t>K. Launchbaugh</a:t>
            </a:r>
          </a:p>
        </p:txBody>
      </p:sp>
      <p:sp>
        <p:nvSpPr>
          <p:cNvPr id="17" name="TextBox 16">
            <a:extLst>
              <a:ext uri="{FF2B5EF4-FFF2-40B4-BE49-F238E27FC236}">
                <a16:creationId xmlns:a16="http://schemas.microsoft.com/office/drawing/2014/main" id="{E9A5CA57-AB0A-4DF7-B518-61B9F4806C0D}"/>
              </a:ext>
            </a:extLst>
          </p:cNvPr>
          <p:cNvSpPr txBox="1"/>
          <p:nvPr/>
        </p:nvSpPr>
        <p:spPr>
          <a:xfrm>
            <a:off x="469749" y="6055109"/>
            <a:ext cx="813043" cy="215444"/>
          </a:xfrm>
          <a:prstGeom prst="rect">
            <a:avLst/>
          </a:prstGeom>
          <a:noFill/>
        </p:spPr>
        <p:txBody>
          <a:bodyPr wrap="none" rtlCol="0">
            <a:spAutoFit/>
          </a:bodyPr>
          <a:lstStyle/>
          <a:p>
            <a:r>
              <a:rPr lang="en-US" sz="800" dirty="0">
                <a:solidFill>
                  <a:schemeClr val="bg1"/>
                </a:solidFill>
              </a:rPr>
              <a:t>J. M. Luginbuhl</a:t>
            </a:r>
          </a:p>
        </p:txBody>
      </p:sp>
    </p:spTree>
    <p:custDataLst>
      <p:tags r:id="rId1"/>
    </p:custDataLst>
    <p:extLst>
      <p:ext uri="{BB962C8B-B14F-4D97-AF65-F5344CB8AC3E}">
        <p14:creationId xmlns:p14="http://schemas.microsoft.com/office/powerpoint/2010/main" val="421873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3" grpId="0"/>
      <p:bldP spid="16"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7727" y="2369043"/>
            <a:ext cx="6714651" cy="1446550"/>
          </a:xfrm>
          <a:prstGeom prst="rect">
            <a:avLst/>
          </a:prstGeom>
          <a:noFill/>
        </p:spPr>
        <p:txBody>
          <a:bodyPr wrap="square" rtlCol="0">
            <a:spAutoFit/>
          </a:bodyPr>
          <a:lstStyle/>
          <a:p>
            <a:r>
              <a:rPr lang="en-US" sz="4400" dirty="0"/>
              <a:t>Balance forage ________</a:t>
            </a:r>
            <a:endParaRPr lang="en-US" sz="4400" b="1" dirty="0"/>
          </a:p>
          <a:p>
            <a:r>
              <a:rPr lang="en-US" sz="4400" dirty="0"/>
              <a:t>    with animal ________</a:t>
            </a:r>
            <a:endParaRPr lang="en-US" sz="2800" dirty="0"/>
          </a:p>
        </p:txBody>
      </p:sp>
      <p:grpSp>
        <p:nvGrpSpPr>
          <p:cNvPr id="5" name="Group 4"/>
          <p:cNvGrpSpPr/>
          <p:nvPr/>
        </p:nvGrpSpPr>
        <p:grpSpPr>
          <a:xfrm>
            <a:off x="5988424" y="1792940"/>
            <a:ext cx="5835209" cy="4200013"/>
            <a:chOff x="1828800" y="2743200"/>
            <a:chExt cx="4876800" cy="3105431"/>
          </a:xfrm>
        </p:grpSpPr>
        <p:grpSp>
          <p:nvGrpSpPr>
            <p:cNvPr id="6" name="Group 27"/>
            <p:cNvGrpSpPr>
              <a:grpSpLocks/>
            </p:cNvGrpSpPr>
            <p:nvPr/>
          </p:nvGrpSpPr>
          <p:grpSpPr bwMode="auto">
            <a:xfrm>
              <a:off x="2141969" y="2743200"/>
              <a:ext cx="4525818" cy="3105431"/>
              <a:chOff x="2250" y="2404"/>
              <a:chExt cx="3136" cy="2217"/>
            </a:xfrm>
          </p:grpSpPr>
          <p:sp>
            <p:nvSpPr>
              <p:cNvPr id="24" name="Freeform 12"/>
              <p:cNvSpPr>
                <a:spLocks/>
              </p:cNvSpPr>
              <p:nvPr/>
            </p:nvSpPr>
            <p:spPr bwMode="auto">
              <a:xfrm>
                <a:off x="2254" y="3843"/>
                <a:ext cx="807" cy="162"/>
              </a:xfrm>
              <a:custGeom>
                <a:avLst/>
                <a:gdLst>
                  <a:gd name="T0" fmla="*/ 806 w 807"/>
                  <a:gd name="T1" fmla="*/ 0 h 162"/>
                  <a:gd name="T2" fmla="*/ 763 w 807"/>
                  <a:gd name="T3" fmla="*/ 38 h 162"/>
                  <a:gd name="T4" fmla="*/ 718 w 807"/>
                  <a:gd name="T5" fmla="*/ 71 h 162"/>
                  <a:gd name="T6" fmla="*/ 670 w 807"/>
                  <a:gd name="T7" fmla="*/ 98 h 162"/>
                  <a:gd name="T8" fmla="*/ 620 w 807"/>
                  <a:gd name="T9" fmla="*/ 121 h 162"/>
                  <a:gd name="T10" fmla="*/ 567 w 807"/>
                  <a:gd name="T11" fmla="*/ 139 h 162"/>
                  <a:gd name="T12" fmla="*/ 513 w 807"/>
                  <a:gd name="T13" fmla="*/ 152 h 162"/>
                  <a:gd name="T14" fmla="*/ 458 w 807"/>
                  <a:gd name="T15" fmla="*/ 160 h 162"/>
                  <a:gd name="T16" fmla="*/ 403 w 807"/>
                  <a:gd name="T17" fmla="*/ 161 h 162"/>
                  <a:gd name="T18" fmla="*/ 347 w 807"/>
                  <a:gd name="T19" fmla="*/ 160 h 162"/>
                  <a:gd name="T20" fmla="*/ 292 w 807"/>
                  <a:gd name="T21" fmla="*/ 152 h 162"/>
                  <a:gd name="T22" fmla="*/ 237 w 807"/>
                  <a:gd name="T23" fmla="*/ 139 h 162"/>
                  <a:gd name="T24" fmla="*/ 185 w 807"/>
                  <a:gd name="T25" fmla="*/ 121 h 162"/>
                  <a:gd name="T26" fmla="*/ 134 w 807"/>
                  <a:gd name="T27" fmla="*/ 98 h 162"/>
                  <a:gd name="T28" fmla="*/ 86 w 807"/>
                  <a:gd name="T29" fmla="*/ 71 h 162"/>
                  <a:gd name="T30" fmla="*/ 41 w 807"/>
                  <a:gd name="T31" fmla="*/ 38 h 162"/>
                  <a:gd name="T32" fmla="*/ 0 w 807"/>
                  <a:gd name="T33" fmla="*/ 0 h 162"/>
                  <a:gd name="T34" fmla="*/ 20 w 807"/>
                  <a:gd name="T35" fmla="*/ 1 h 162"/>
                  <a:gd name="T36" fmla="*/ 775 w 807"/>
                  <a:gd name="T37" fmla="*/ 1 h 162"/>
                  <a:gd name="T38" fmla="*/ 806 w 807"/>
                  <a:gd name="T39" fmla="*/ 0 h 162"/>
                  <a:gd name="T40" fmla="*/ 806 w 807"/>
                  <a:gd name="T41" fmla="*/ 0 h 1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7"/>
                  <a:gd name="T64" fmla="*/ 0 h 162"/>
                  <a:gd name="T65" fmla="*/ 807 w 807"/>
                  <a:gd name="T66" fmla="*/ 162 h 1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7" h="162">
                    <a:moveTo>
                      <a:pt x="806" y="0"/>
                    </a:moveTo>
                    <a:lnTo>
                      <a:pt x="763" y="38"/>
                    </a:lnTo>
                    <a:lnTo>
                      <a:pt x="718" y="71"/>
                    </a:lnTo>
                    <a:lnTo>
                      <a:pt x="670" y="98"/>
                    </a:lnTo>
                    <a:lnTo>
                      <a:pt x="620" y="121"/>
                    </a:lnTo>
                    <a:lnTo>
                      <a:pt x="567" y="139"/>
                    </a:lnTo>
                    <a:lnTo>
                      <a:pt x="513" y="152"/>
                    </a:lnTo>
                    <a:lnTo>
                      <a:pt x="458" y="160"/>
                    </a:lnTo>
                    <a:lnTo>
                      <a:pt x="403" y="161"/>
                    </a:lnTo>
                    <a:lnTo>
                      <a:pt x="347" y="160"/>
                    </a:lnTo>
                    <a:lnTo>
                      <a:pt x="292" y="152"/>
                    </a:lnTo>
                    <a:lnTo>
                      <a:pt x="237" y="139"/>
                    </a:lnTo>
                    <a:lnTo>
                      <a:pt x="185" y="121"/>
                    </a:lnTo>
                    <a:lnTo>
                      <a:pt x="134" y="98"/>
                    </a:lnTo>
                    <a:lnTo>
                      <a:pt x="86" y="71"/>
                    </a:lnTo>
                    <a:lnTo>
                      <a:pt x="41" y="38"/>
                    </a:lnTo>
                    <a:lnTo>
                      <a:pt x="0" y="0"/>
                    </a:lnTo>
                    <a:lnTo>
                      <a:pt x="20" y="1"/>
                    </a:lnTo>
                    <a:lnTo>
                      <a:pt x="775" y="1"/>
                    </a:lnTo>
                    <a:lnTo>
                      <a:pt x="806" y="0"/>
                    </a:lnTo>
                  </a:path>
                </a:pathLst>
              </a:custGeom>
              <a:solidFill>
                <a:srgbClr val="008280"/>
              </a:solidFill>
              <a:ln w="9144">
                <a:solidFill>
                  <a:srgbClr val="008280"/>
                </a:solidFill>
                <a:round/>
                <a:headEnd/>
                <a:tailEnd/>
              </a:ln>
            </p:spPr>
            <p:txBody>
              <a:bodyPr/>
              <a:lstStyle/>
              <a:p>
                <a:endParaRPr lang="en-US" dirty="0"/>
              </a:p>
            </p:txBody>
          </p:sp>
          <p:sp>
            <p:nvSpPr>
              <p:cNvPr id="25" name="Freeform 13"/>
              <p:cNvSpPr>
                <a:spLocks/>
              </p:cNvSpPr>
              <p:nvPr/>
            </p:nvSpPr>
            <p:spPr bwMode="auto">
              <a:xfrm>
                <a:off x="4573" y="3873"/>
                <a:ext cx="807" cy="163"/>
              </a:xfrm>
              <a:custGeom>
                <a:avLst/>
                <a:gdLst>
                  <a:gd name="T0" fmla="*/ 806 w 807"/>
                  <a:gd name="T1" fmla="*/ 0 h 163"/>
                  <a:gd name="T2" fmla="*/ 764 w 807"/>
                  <a:gd name="T3" fmla="*/ 38 h 163"/>
                  <a:gd name="T4" fmla="*/ 718 w 807"/>
                  <a:gd name="T5" fmla="*/ 71 h 163"/>
                  <a:gd name="T6" fmla="*/ 670 w 807"/>
                  <a:gd name="T7" fmla="*/ 99 h 163"/>
                  <a:gd name="T8" fmla="*/ 620 w 807"/>
                  <a:gd name="T9" fmla="*/ 121 h 163"/>
                  <a:gd name="T10" fmla="*/ 567 w 807"/>
                  <a:gd name="T11" fmla="*/ 139 h 163"/>
                  <a:gd name="T12" fmla="*/ 513 w 807"/>
                  <a:gd name="T13" fmla="*/ 152 h 163"/>
                  <a:gd name="T14" fmla="*/ 458 w 807"/>
                  <a:gd name="T15" fmla="*/ 160 h 163"/>
                  <a:gd name="T16" fmla="*/ 402 w 807"/>
                  <a:gd name="T17" fmla="*/ 162 h 163"/>
                  <a:gd name="T18" fmla="*/ 346 w 807"/>
                  <a:gd name="T19" fmla="*/ 160 h 163"/>
                  <a:gd name="T20" fmla="*/ 291 w 807"/>
                  <a:gd name="T21" fmla="*/ 152 h 163"/>
                  <a:gd name="T22" fmla="*/ 237 w 807"/>
                  <a:gd name="T23" fmla="*/ 139 h 163"/>
                  <a:gd name="T24" fmla="*/ 184 w 807"/>
                  <a:gd name="T25" fmla="*/ 121 h 163"/>
                  <a:gd name="T26" fmla="*/ 133 w 807"/>
                  <a:gd name="T27" fmla="*/ 99 h 163"/>
                  <a:gd name="T28" fmla="*/ 86 w 807"/>
                  <a:gd name="T29" fmla="*/ 71 h 163"/>
                  <a:gd name="T30" fmla="*/ 40 w 807"/>
                  <a:gd name="T31" fmla="*/ 38 h 163"/>
                  <a:gd name="T32" fmla="*/ 0 w 807"/>
                  <a:gd name="T33" fmla="*/ 0 h 163"/>
                  <a:gd name="T34" fmla="*/ 19 w 807"/>
                  <a:gd name="T35" fmla="*/ 1 h 163"/>
                  <a:gd name="T36" fmla="*/ 774 w 807"/>
                  <a:gd name="T37" fmla="*/ 1 h 163"/>
                  <a:gd name="T38" fmla="*/ 806 w 807"/>
                  <a:gd name="T39" fmla="*/ 0 h 163"/>
                  <a:gd name="T40" fmla="*/ 806 w 807"/>
                  <a:gd name="T41" fmla="*/ 0 h 1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7"/>
                  <a:gd name="T64" fmla="*/ 0 h 163"/>
                  <a:gd name="T65" fmla="*/ 807 w 807"/>
                  <a:gd name="T66" fmla="*/ 163 h 1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7" h="163">
                    <a:moveTo>
                      <a:pt x="806" y="0"/>
                    </a:moveTo>
                    <a:lnTo>
                      <a:pt x="764" y="38"/>
                    </a:lnTo>
                    <a:lnTo>
                      <a:pt x="718" y="71"/>
                    </a:lnTo>
                    <a:lnTo>
                      <a:pt x="670" y="99"/>
                    </a:lnTo>
                    <a:lnTo>
                      <a:pt x="620" y="121"/>
                    </a:lnTo>
                    <a:lnTo>
                      <a:pt x="567" y="139"/>
                    </a:lnTo>
                    <a:lnTo>
                      <a:pt x="513" y="152"/>
                    </a:lnTo>
                    <a:lnTo>
                      <a:pt x="458" y="160"/>
                    </a:lnTo>
                    <a:lnTo>
                      <a:pt x="402" y="162"/>
                    </a:lnTo>
                    <a:lnTo>
                      <a:pt x="346" y="160"/>
                    </a:lnTo>
                    <a:lnTo>
                      <a:pt x="291" y="152"/>
                    </a:lnTo>
                    <a:lnTo>
                      <a:pt x="237" y="139"/>
                    </a:lnTo>
                    <a:lnTo>
                      <a:pt x="184" y="121"/>
                    </a:lnTo>
                    <a:lnTo>
                      <a:pt x="133" y="99"/>
                    </a:lnTo>
                    <a:lnTo>
                      <a:pt x="86" y="71"/>
                    </a:lnTo>
                    <a:lnTo>
                      <a:pt x="40" y="38"/>
                    </a:lnTo>
                    <a:lnTo>
                      <a:pt x="0" y="0"/>
                    </a:lnTo>
                    <a:lnTo>
                      <a:pt x="19" y="1"/>
                    </a:lnTo>
                    <a:lnTo>
                      <a:pt x="774" y="1"/>
                    </a:lnTo>
                    <a:lnTo>
                      <a:pt x="806" y="0"/>
                    </a:lnTo>
                  </a:path>
                </a:pathLst>
              </a:custGeom>
              <a:solidFill>
                <a:srgbClr val="008280"/>
              </a:solidFill>
              <a:ln w="9144">
                <a:solidFill>
                  <a:srgbClr val="008280"/>
                </a:solidFill>
                <a:round/>
                <a:headEnd/>
                <a:tailEnd/>
              </a:ln>
            </p:spPr>
            <p:txBody>
              <a:bodyPr/>
              <a:lstStyle/>
              <a:p>
                <a:endParaRPr lang="en-US" dirty="0"/>
              </a:p>
            </p:txBody>
          </p:sp>
          <p:sp>
            <p:nvSpPr>
              <p:cNvPr id="26" name="Oval 14"/>
              <p:cNvSpPr>
                <a:spLocks noChangeArrowheads="1"/>
              </p:cNvSpPr>
              <p:nvPr/>
            </p:nvSpPr>
            <p:spPr bwMode="auto">
              <a:xfrm>
                <a:off x="3199" y="4293"/>
                <a:ext cx="1382" cy="328"/>
              </a:xfrm>
              <a:prstGeom prst="ellipse">
                <a:avLst/>
              </a:prstGeom>
              <a:solidFill>
                <a:srgbClr val="4F4F4F"/>
              </a:solidFill>
              <a:ln w="9144">
                <a:solidFill>
                  <a:srgbClr val="4F4F4F"/>
                </a:solidFill>
                <a:round/>
                <a:headEnd/>
                <a:tailEnd/>
              </a:ln>
            </p:spPr>
            <p:txBody>
              <a:bodyPr wrap="none" anchor="ctr"/>
              <a:lstStyle/>
              <a:p>
                <a:endParaRPr lang="en-US" dirty="0"/>
              </a:p>
            </p:txBody>
          </p:sp>
          <p:sp>
            <p:nvSpPr>
              <p:cNvPr id="27" name="AutoShape 15"/>
              <p:cNvSpPr>
                <a:spLocks noChangeArrowheads="1"/>
              </p:cNvSpPr>
              <p:nvPr/>
            </p:nvSpPr>
            <p:spPr bwMode="auto">
              <a:xfrm flipV="1">
                <a:off x="2736" y="2404"/>
                <a:ext cx="2360" cy="86"/>
              </a:xfrm>
              <a:prstGeom prst="roundRect">
                <a:avLst>
                  <a:gd name="adj" fmla="val 0"/>
                </a:avLst>
              </a:prstGeom>
              <a:gradFill rotWithShape="0">
                <a:gsLst>
                  <a:gs pos="0">
                    <a:srgbClr val="C0C0C0"/>
                  </a:gs>
                  <a:gs pos="100000">
                    <a:srgbClr val="7F604F"/>
                  </a:gs>
                </a:gsLst>
                <a:lin ang="5400000" scaled="1"/>
              </a:gradFill>
              <a:ln w="9144">
                <a:solidFill>
                  <a:srgbClr val="808080"/>
                </a:solidFill>
                <a:round/>
                <a:headEnd/>
                <a:tailEnd/>
              </a:ln>
            </p:spPr>
            <p:txBody>
              <a:bodyPr wrap="none" anchor="ctr"/>
              <a:lstStyle/>
              <a:p>
                <a:endParaRPr lang="en-US" dirty="0"/>
              </a:p>
            </p:txBody>
          </p:sp>
          <p:sp>
            <p:nvSpPr>
              <p:cNvPr id="28" name="Oval 16"/>
              <p:cNvSpPr>
                <a:spLocks noChangeArrowheads="1"/>
              </p:cNvSpPr>
              <p:nvPr/>
            </p:nvSpPr>
            <p:spPr bwMode="auto">
              <a:xfrm>
                <a:off x="3207" y="4265"/>
                <a:ext cx="1378" cy="289"/>
              </a:xfrm>
              <a:prstGeom prst="ellipse">
                <a:avLst/>
              </a:prstGeom>
              <a:gradFill rotWithShape="0">
                <a:gsLst>
                  <a:gs pos="0">
                    <a:srgbClr val="008280"/>
                  </a:gs>
                  <a:gs pos="100000">
                    <a:srgbClr val="7F604F"/>
                  </a:gs>
                </a:gsLst>
                <a:lin ang="18900000" scaled="1"/>
              </a:gradFill>
              <a:ln w="9144">
                <a:solidFill>
                  <a:srgbClr val="008280"/>
                </a:solidFill>
                <a:round/>
                <a:headEnd/>
                <a:tailEnd/>
              </a:ln>
            </p:spPr>
            <p:txBody>
              <a:bodyPr wrap="none" anchor="ctr"/>
              <a:lstStyle/>
              <a:p>
                <a:endParaRPr lang="en-US" dirty="0"/>
              </a:p>
            </p:txBody>
          </p:sp>
          <p:sp>
            <p:nvSpPr>
              <p:cNvPr id="29" name="AutoShape 17"/>
              <p:cNvSpPr>
                <a:spLocks noChangeArrowheads="1"/>
              </p:cNvSpPr>
              <p:nvPr/>
            </p:nvSpPr>
            <p:spPr bwMode="auto">
              <a:xfrm flipV="1">
                <a:off x="3859" y="2488"/>
                <a:ext cx="89" cy="1882"/>
              </a:xfrm>
              <a:prstGeom prst="roundRect">
                <a:avLst>
                  <a:gd name="adj" fmla="val 0"/>
                </a:avLst>
              </a:prstGeom>
              <a:gradFill rotWithShape="0">
                <a:gsLst>
                  <a:gs pos="0">
                    <a:srgbClr val="C0C0C0"/>
                  </a:gs>
                  <a:gs pos="100000">
                    <a:srgbClr val="7F604F"/>
                  </a:gs>
                </a:gsLst>
                <a:lin ang="0" scaled="1"/>
              </a:gradFill>
              <a:ln w="9144">
                <a:solidFill>
                  <a:srgbClr val="8F8F8F"/>
                </a:solidFill>
                <a:round/>
                <a:headEnd/>
                <a:tailEnd/>
              </a:ln>
            </p:spPr>
            <p:txBody>
              <a:bodyPr wrap="none" anchor="ctr"/>
              <a:lstStyle/>
              <a:p>
                <a:endParaRPr lang="en-US" dirty="0"/>
              </a:p>
            </p:txBody>
          </p:sp>
          <p:sp>
            <p:nvSpPr>
              <p:cNvPr id="30" name="Line 18"/>
              <p:cNvSpPr>
                <a:spLocks noChangeShapeType="1"/>
              </p:cNvSpPr>
              <p:nvPr/>
            </p:nvSpPr>
            <p:spPr bwMode="auto">
              <a:xfrm>
                <a:off x="2746" y="2485"/>
                <a:ext cx="304" cy="1322"/>
              </a:xfrm>
              <a:prstGeom prst="line">
                <a:avLst/>
              </a:prstGeom>
              <a:noFill/>
              <a:ln w="18941">
                <a:solidFill>
                  <a:srgbClr val="A2A2A2"/>
                </a:solidFill>
                <a:round/>
                <a:headEnd/>
                <a:tailEnd/>
              </a:ln>
            </p:spPr>
            <p:txBody>
              <a:bodyPr/>
              <a:lstStyle/>
              <a:p>
                <a:endParaRPr lang="en-US" dirty="0"/>
              </a:p>
            </p:txBody>
          </p:sp>
          <p:sp>
            <p:nvSpPr>
              <p:cNvPr id="31" name="Line 19"/>
              <p:cNvSpPr>
                <a:spLocks noChangeShapeType="1"/>
              </p:cNvSpPr>
              <p:nvPr/>
            </p:nvSpPr>
            <p:spPr bwMode="auto">
              <a:xfrm flipH="1">
                <a:off x="2251" y="2497"/>
                <a:ext cx="478" cy="1336"/>
              </a:xfrm>
              <a:prstGeom prst="line">
                <a:avLst/>
              </a:prstGeom>
              <a:noFill/>
              <a:ln w="18941">
                <a:solidFill>
                  <a:srgbClr val="A2A2A2"/>
                </a:solidFill>
                <a:round/>
                <a:headEnd/>
                <a:tailEnd/>
              </a:ln>
            </p:spPr>
            <p:txBody>
              <a:bodyPr/>
              <a:lstStyle/>
              <a:p>
                <a:endParaRPr lang="en-US" dirty="0"/>
              </a:p>
            </p:txBody>
          </p:sp>
          <p:sp>
            <p:nvSpPr>
              <p:cNvPr id="32" name="Line 20"/>
              <p:cNvSpPr>
                <a:spLocks noChangeShapeType="1"/>
              </p:cNvSpPr>
              <p:nvPr/>
            </p:nvSpPr>
            <p:spPr bwMode="auto">
              <a:xfrm flipV="1">
                <a:off x="2648" y="2520"/>
                <a:ext cx="84" cy="1234"/>
              </a:xfrm>
              <a:prstGeom prst="line">
                <a:avLst/>
              </a:prstGeom>
              <a:noFill/>
              <a:ln w="18941">
                <a:solidFill>
                  <a:srgbClr val="A2A2A2"/>
                </a:solidFill>
                <a:round/>
                <a:headEnd/>
                <a:tailEnd/>
              </a:ln>
            </p:spPr>
            <p:txBody>
              <a:bodyPr/>
              <a:lstStyle/>
              <a:p>
                <a:endParaRPr lang="en-US" dirty="0"/>
              </a:p>
            </p:txBody>
          </p:sp>
          <p:sp>
            <p:nvSpPr>
              <p:cNvPr id="33" name="Line 21"/>
              <p:cNvSpPr>
                <a:spLocks noChangeShapeType="1"/>
              </p:cNvSpPr>
              <p:nvPr/>
            </p:nvSpPr>
            <p:spPr bwMode="auto">
              <a:xfrm>
                <a:off x="5089" y="2494"/>
                <a:ext cx="295" cy="1345"/>
              </a:xfrm>
              <a:prstGeom prst="line">
                <a:avLst/>
              </a:prstGeom>
              <a:noFill/>
              <a:ln w="18941">
                <a:solidFill>
                  <a:srgbClr val="A2A2A2"/>
                </a:solidFill>
                <a:round/>
                <a:headEnd/>
                <a:tailEnd/>
              </a:ln>
            </p:spPr>
            <p:txBody>
              <a:bodyPr/>
              <a:lstStyle/>
              <a:p>
                <a:endParaRPr lang="en-US" dirty="0"/>
              </a:p>
            </p:txBody>
          </p:sp>
          <p:sp>
            <p:nvSpPr>
              <p:cNvPr id="34" name="Line 22"/>
              <p:cNvSpPr>
                <a:spLocks noChangeShapeType="1"/>
              </p:cNvSpPr>
              <p:nvPr/>
            </p:nvSpPr>
            <p:spPr bwMode="auto">
              <a:xfrm flipH="1">
                <a:off x="4585" y="2488"/>
                <a:ext cx="473" cy="1347"/>
              </a:xfrm>
              <a:prstGeom prst="line">
                <a:avLst/>
              </a:prstGeom>
              <a:noFill/>
              <a:ln w="18941">
                <a:solidFill>
                  <a:srgbClr val="A2A2A2"/>
                </a:solidFill>
                <a:round/>
                <a:headEnd/>
                <a:tailEnd/>
              </a:ln>
            </p:spPr>
            <p:txBody>
              <a:bodyPr/>
              <a:lstStyle/>
              <a:p>
                <a:endParaRPr lang="en-US" dirty="0"/>
              </a:p>
            </p:txBody>
          </p:sp>
          <p:sp>
            <p:nvSpPr>
              <p:cNvPr id="35" name="Line 23"/>
              <p:cNvSpPr>
                <a:spLocks noChangeShapeType="1"/>
              </p:cNvSpPr>
              <p:nvPr/>
            </p:nvSpPr>
            <p:spPr bwMode="auto">
              <a:xfrm flipV="1">
                <a:off x="5008" y="2478"/>
                <a:ext cx="55" cy="1300"/>
              </a:xfrm>
              <a:prstGeom prst="line">
                <a:avLst/>
              </a:prstGeom>
              <a:noFill/>
              <a:ln w="18941">
                <a:solidFill>
                  <a:srgbClr val="A2A2A2"/>
                </a:solidFill>
                <a:round/>
                <a:headEnd/>
                <a:tailEnd/>
              </a:ln>
            </p:spPr>
            <p:txBody>
              <a:bodyPr/>
              <a:lstStyle/>
              <a:p>
                <a:endParaRPr lang="en-US" dirty="0"/>
              </a:p>
            </p:txBody>
          </p:sp>
          <p:sp>
            <p:nvSpPr>
              <p:cNvPr id="36" name="Freeform 24"/>
              <p:cNvSpPr>
                <a:spLocks/>
              </p:cNvSpPr>
              <p:nvPr/>
            </p:nvSpPr>
            <p:spPr bwMode="auto">
              <a:xfrm>
                <a:off x="3954" y="4342"/>
                <a:ext cx="587" cy="49"/>
              </a:xfrm>
              <a:custGeom>
                <a:avLst/>
                <a:gdLst>
                  <a:gd name="T0" fmla="*/ 0 w 587"/>
                  <a:gd name="T1" fmla="*/ 8 h 49"/>
                  <a:gd name="T2" fmla="*/ 455 w 587"/>
                  <a:gd name="T3" fmla="*/ 0 h 49"/>
                  <a:gd name="T4" fmla="*/ 546 w 587"/>
                  <a:gd name="T5" fmla="*/ 24 h 49"/>
                  <a:gd name="T6" fmla="*/ 586 w 587"/>
                  <a:gd name="T7" fmla="*/ 48 h 49"/>
                  <a:gd name="T8" fmla="*/ 0 w 587"/>
                  <a:gd name="T9" fmla="*/ 31 h 49"/>
                  <a:gd name="T10" fmla="*/ 0 w 587"/>
                  <a:gd name="T11" fmla="*/ 8 h 49"/>
                  <a:gd name="T12" fmla="*/ 0 w 587"/>
                  <a:gd name="T13" fmla="*/ 8 h 49"/>
                  <a:gd name="T14" fmla="*/ 0 60000 65536"/>
                  <a:gd name="T15" fmla="*/ 0 60000 65536"/>
                  <a:gd name="T16" fmla="*/ 0 60000 65536"/>
                  <a:gd name="T17" fmla="*/ 0 60000 65536"/>
                  <a:gd name="T18" fmla="*/ 0 60000 65536"/>
                  <a:gd name="T19" fmla="*/ 0 60000 65536"/>
                  <a:gd name="T20" fmla="*/ 0 60000 65536"/>
                  <a:gd name="T21" fmla="*/ 0 w 587"/>
                  <a:gd name="T22" fmla="*/ 0 h 49"/>
                  <a:gd name="T23" fmla="*/ 587 w 587"/>
                  <a:gd name="T24" fmla="*/ 49 h 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7" h="49">
                    <a:moveTo>
                      <a:pt x="0" y="8"/>
                    </a:moveTo>
                    <a:lnTo>
                      <a:pt x="455" y="0"/>
                    </a:lnTo>
                    <a:lnTo>
                      <a:pt x="546" y="24"/>
                    </a:lnTo>
                    <a:lnTo>
                      <a:pt x="586" y="48"/>
                    </a:lnTo>
                    <a:lnTo>
                      <a:pt x="0" y="31"/>
                    </a:lnTo>
                    <a:lnTo>
                      <a:pt x="0" y="8"/>
                    </a:lnTo>
                  </a:path>
                </a:pathLst>
              </a:custGeom>
              <a:solidFill>
                <a:srgbClr val="008280"/>
              </a:solidFill>
              <a:ln w="9144">
                <a:solidFill>
                  <a:srgbClr val="008280"/>
                </a:solidFill>
                <a:round/>
                <a:headEnd/>
                <a:tailEnd/>
              </a:ln>
            </p:spPr>
            <p:txBody>
              <a:bodyPr/>
              <a:lstStyle/>
              <a:p>
                <a:endParaRPr lang="en-US" dirty="0"/>
              </a:p>
            </p:txBody>
          </p:sp>
          <p:sp>
            <p:nvSpPr>
              <p:cNvPr id="37" name="Oval 25"/>
              <p:cNvSpPr>
                <a:spLocks noChangeArrowheads="1"/>
              </p:cNvSpPr>
              <p:nvPr/>
            </p:nvSpPr>
            <p:spPr bwMode="auto">
              <a:xfrm>
                <a:off x="2250" y="3755"/>
                <a:ext cx="811" cy="140"/>
              </a:xfrm>
              <a:prstGeom prst="ellipse">
                <a:avLst/>
              </a:prstGeom>
              <a:solidFill>
                <a:srgbClr val="C0C0C0"/>
              </a:solidFill>
              <a:ln w="9144">
                <a:solidFill>
                  <a:srgbClr val="808080"/>
                </a:solidFill>
                <a:round/>
                <a:headEnd/>
                <a:tailEnd/>
              </a:ln>
            </p:spPr>
            <p:txBody>
              <a:bodyPr wrap="none" anchor="ctr"/>
              <a:lstStyle/>
              <a:p>
                <a:endParaRPr lang="en-US" dirty="0"/>
              </a:p>
            </p:txBody>
          </p:sp>
          <p:sp>
            <p:nvSpPr>
              <p:cNvPr id="38" name="Oval 26"/>
              <p:cNvSpPr>
                <a:spLocks noChangeArrowheads="1"/>
              </p:cNvSpPr>
              <p:nvPr/>
            </p:nvSpPr>
            <p:spPr bwMode="auto">
              <a:xfrm>
                <a:off x="4573" y="3779"/>
                <a:ext cx="813" cy="142"/>
              </a:xfrm>
              <a:prstGeom prst="ellipse">
                <a:avLst/>
              </a:prstGeom>
              <a:solidFill>
                <a:srgbClr val="C0C0C0"/>
              </a:solidFill>
              <a:ln w="9144">
                <a:solidFill>
                  <a:srgbClr val="808080"/>
                </a:solidFill>
                <a:round/>
                <a:headEnd/>
                <a:tailEnd/>
              </a:ln>
            </p:spPr>
            <p:txBody>
              <a:bodyPr wrap="none" anchor="ctr"/>
              <a:lstStyle/>
              <a:p>
                <a:endParaRPr lang="en-US" dirty="0"/>
              </a:p>
            </p:txBody>
          </p:sp>
        </p:grpSp>
        <p:grpSp>
          <p:nvGrpSpPr>
            <p:cNvPr id="7" name="Group 41"/>
            <p:cNvGrpSpPr>
              <a:grpSpLocks/>
            </p:cNvGrpSpPr>
            <p:nvPr/>
          </p:nvGrpSpPr>
          <p:grpSpPr bwMode="auto">
            <a:xfrm>
              <a:off x="1828800" y="3643874"/>
              <a:ext cx="1549977" cy="1114985"/>
              <a:chOff x="2033" y="3047"/>
              <a:chExt cx="1074" cy="796"/>
            </a:xfrm>
          </p:grpSpPr>
          <p:sp>
            <p:nvSpPr>
              <p:cNvPr id="11"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8280"/>
                </a:solidFill>
                <a:round/>
                <a:headEnd/>
                <a:tailEnd/>
              </a:ln>
            </p:spPr>
            <p:txBody>
              <a:bodyPr/>
              <a:lstStyle/>
              <a:p>
                <a:endParaRPr lang="en-US" dirty="0"/>
              </a:p>
            </p:txBody>
          </p:sp>
          <p:grpSp>
            <p:nvGrpSpPr>
              <p:cNvPr id="12" name="Group 34"/>
              <p:cNvGrpSpPr>
                <a:grpSpLocks/>
              </p:cNvGrpSpPr>
              <p:nvPr/>
            </p:nvGrpSpPr>
            <p:grpSpPr bwMode="auto">
              <a:xfrm>
                <a:off x="2033" y="3047"/>
                <a:ext cx="1074" cy="745"/>
                <a:chOff x="2033" y="3047"/>
                <a:chExt cx="1074" cy="745"/>
              </a:xfrm>
            </p:grpSpPr>
            <p:sp>
              <p:nvSpPr>
                <p:cNvPr id="19"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8280"/>
                  </a:solidFill>
                  <a:round/>
                  <a:headEnd/>
                  <a:tailEnd/>
                </a:ln>
              </p:spPr>
              <p:txBody>
                <a:bodyPr/>
                <a:lstStyle/>
                <a:p>
                  <a:endParaRPr lang="en-US" dirty="0"/>
                </a:p>
              </p:txBody>
            </p:sp>
            <p:sp>
              <p:nvSpPr>
                <p:cNvPr id="20"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8280"/>
                  </a:solidFill>
                  <a:round/>
                  <a:headEnd/>
                  <a:tailEnd/>
                </a:ln>
              </p:spPr>
              <p:txBody>
                <a:bodyPr/>
                <a:lstStyle/>
                <a:p>
                  <a:endParaRPr lang="en-US" dirty="0"/>
                </a:p>
              </p:txBody>
            </p:sp>
            <p:sp>
              <p:nvSpPr>
                <p:cNvPr id="21" name="Freeform 31"/>
                <p:cNvSpPr>
                  <a:spLocks/>
                </p:cNvSpPr>
                <p:nvPr/>
              </p:nvSpPr>
              <p:spPr bwMode="auto">
                <a:xfrm>
                  <a:off x="2033" y="3396"/>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8280"/>
                  </a:solidFill>
                  <a:round/>
                  <a:headEnd/>
                  <a:tailEnd/>
                </a:ln>
              </p:spPr>
              <p:txBody>
                <a:bodyPr/>
                <a:lstStyle/>
                <a:p>
                  <a:endParaRPr lang="en-US" dirty="0"/>
                </a:p>
              </p:txBody>
            </p:sp>
            <p:sp>
              <p:nvSpPr>
                <p:cNvPr id="22"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8280"/>
                  </a:solidFill>
                  <a:round/>
                  <a:headEnd/>
                  <a:tailEnd/>
                </a:ln>
              </p:spPr>
              <p:txBody>
                <a:bodyPr/>
                <a:lstStyle/>
                <a:p>
                  <a:endParaRPr lang="en-US" dirty="0"/>
                </a:p>
              </p:txBody>
            </p:sp>
            <p:sp>
              <p:nvSpPr>
                <p:cNvPr id="23"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8280"/>
                  </a:solidFill>
                  <a:round/>
                  <a:headEnd/>
                  <a:tailEnd/>
                </a:ln>
              </p:spPr>
              <p:txBody>
                <a:bodyPr/>
                <a:lstStyle/>
                <a:p>
                  <a:endParaRPr lang="en-US" dirty="0"/>
                </a:p>
              </p:txBody>
            </p:sp>
          </p:grpSp>
          <p:sp>
            <p:nvSpPr>
              <p:cNvPr id="13"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8280"/>
                </a:solidFill>
                <a:round/>
                <a:headEnd/>
                <a:tailEnd/>
              </a:ln>
            </p:spPr>
            <p:txBody>
              <a:bodyPr/>
              <a:lstStyle/>
              <a:p>
                <a:endParaRPr lang="en-US" dirty="0"/>
              </a:p>
            </p:txBody>
          </p:sp>
          <p:grpSp>
            <p:nvGrpSpPr>
              <p:cNvPr id="14" name="Group 39"/>
              <p:cNvGrpSpPr>
                <a:grpSpLocks/>
              </p:cNvGrpSpPr>
              <p:nvPr/>
            </p:nvGrpSpPr>
            <p:grpSpPr bwMode="auto">
              <a:xfrm>
                <a:off x="2653" y="3195"/>
                <a:ext cx="423" cy="617"/>
                <a:chOff x="2653" y="3195"/>
                <a:chExt cx="423" cy="617"/>
              </a:xfrm>
            </p:grpSpPr>
            <p:sp>
              <p:nvSpPr>
                <p:cNvPr id="16"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8280"/>
                  </a:solidFill>
                  <a:round/>
                  <a:headEnd/>
                  <a:tailEnd/>
                </a:ln>
              </p:spPr>
              <p:txBody>
                <a:bodyPr/>
                <a:lstStyle/>
                <a:p>
                  <a:endParaRPr lang="en-US" dirty="0"/>
                </a:p>
              </p:txBody>
            </p:sp>
            <p:sp>
              <p:nvSpPr>
                <p:cNvPr id="17"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8280"/>
                  </a:solidFill>
                  <a:round/>
                  <a:headEnd/>
                  <a:tailEnd/>
                </a:ln>
              </p:spPr>
              <p:txBody>
                <a:bodyPr/>
                <a:lstStyle/>
                <a:p>
                  <a:endParaRPr lang="en-US" dirty="0"/>
                </a:p>
              </p:txBody>
            </p:sp>
            <p:sp>
              <p:nvSpPr>
                <p:cNvPr id="18"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8280"/>
                  </a:solidFill>
                  <a:round/>
                  <a:headEnd/>
                  <a:tailEnd/>
                </a:ln>
              </p:spPr>
              <p:txBody>
                <a:bodyPr/>
                <a:lstStyle/>
                <a:p>
                  <a:endParaRPr lang="en-US" dirty="0"/>
                </a:p>
              </p:txBody>
            </p:sp>
          </p:grpSp>
          <p:sp>
            <p:nvSpPr>
              <p:cNvPr id="15"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8280"/>
                </a:solidFill>
                <a:round/>
                <a:headEnd/>
                <a:tailEnd/>
              </a:ln>
            </p:spPr>
            <p:txBody>
              <a:bodyPr/>
              <a:lstStyle/>
              <a:p>
                <a:endParaRPr lang="en-US" dirty="0"/>
              </a:p>
            </p:txBody>
          </p:sp>
        </p:grpSp>
        <p:sp>
          <p:nvSpPr>
            <p:cNvPr id="8" name="Freeform 42"/>
            <p:cNvSpPr>
              <a:spLocks/>
            </p:cNvSpPr>
            <p:nvPr/>
          </p:nvSpPr>
          <p:spPr bwMode="auto">
            <a:xfrm>
              <a:off x="2911186" y="4138333"/>
              <a:ext cx="215034" cy="546287"/>
            </a:xfrm>
            <a:custGeom>
              <a:avLst/>
              <a:gdLst>
                <a:gd name="T0" fmla="*/ 2147483647 w 149"/>
                <a:gd name="T1" fmla="*/ 0 h 390"/>
                <a:gd name="T2" fmla="*/ 2147483647 w 149"/>
                <a:gd name="T3" fmla="*/ 2147483647 h 390"/>
                <a:gd name="T4" fmla="*/ 2147483647 w 149"/>
                <a:gd name="T5" fmla="*/ 2147483647 h 390"/>
                <a:gd name="T6" fmla="*/ 2147483647 w 149"/>
                <a:gd name="T7" fmla="*/ 2147483647 h 390"/>
                <a:gd name="T8" fmla="*/ 2147483647 w 149"/>
                <a:gd name="T9" fmla="*/ 2147483647 h 390"/>
                <a:gd name="T10" fmla="*/ 2147483647 w 149"/>
                <a:gd name="T11" fmla="*/ 2147483647 h 390"/>
                <a:gd name="T12" fmla="*/ 2147483647 w 149"/>
                <a:gd name="T13" fmla="*/ 2147483647 h 390"/>
                <a:gd name="T14" fmla="*/ 2147483647 w 149"/>
                <a:gd name="T15" fmla="*/ 2147483647 h 390"/>
                <a:gd name="T16" fmla="*/ 2147483647 w 149"/>
                <a:gd name="T17" fmla="*/ 2147483647 h 390"/>
                <a:gd name="T18" fmla="*/ 2147483647 w 149"/>
                <a:gd name="T19" fmla="*/ 2147483647 h 390"/>
                <a:gd name="T20" fmla="*/ 0 w 149"/>
                <a:gd name="T21" fmla="*/ 2147483647 h 390"/>
                <a:gd name="T22" fmla="*/ 0 w 149"/>
                <a:gd name="T23" fmla="*/ 2147483647 h 390"/>
                <a:gd name="T24" fmla="*/ 2147483647 w 149"/>
                <a:gd name="T25" fmla="*/ 2147483647 h 390"/>
                <a:gd name="T26" fmla="*/ 2147483647 w 149"/>
                <a:gd name="T27" fmla="*/ 2147483647 h 390"/>
                <a:gd name="T28" fmla="*/ 2147483647 w 149"/>
                <a:gd name="T29" fmla="*/ 2147483647 h 390"/>
                <a:gd name="T30" fmla="*/ 2147483647 w 149"/>
                <a:gd name="T31" fmla="*/ 2147483647 h 390"/>
                <a:gd name="T32" fmla="*/ 2147483647 w 149"/>
                <a:gd name="T33" fmla="*/ 2147483647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9"/>
                <a:gd name="T52" fmla="*/ 0 h 390"/>
                <a:gd name="T53" fmla="*/ 149 w 149"/>
                <a:gd name="T54" fmla="*/ 390 h 3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9" h="390">
                  <a:moveTo>
                    <a:pt x="148" y="0"/>
                  </a:moveTo>
                  <a:lnTo>
                    <a:pt x="120" y="15"/>
                  </a:lnTo>
                  <a:lnTo>
                    <a:pt x="97" y="32"/>
                  </a:lnTo>
                  <a:lnTo>
                    <a:pt x="74" y="52"/>
                  </a:lnTo>
                  <a:lnTo>
                    <a:pt x="56" y="72"/>
                  </a:lnTo>
                  <a:lnTo>
                    <a:pt x="39" y="96"/>
                  </a:lnTo>
                  <a:lnTo>
                    <a:pt x="26" y="120"/>
                  </a:lnTo>
                  <a:lnTo>
                    <a:pt x="15" y="146"/>
                  </a:lnTo>
                  <a:lnTo>
                    <a:pt x="8" y="172"/>
                  </a:lnTo>
                  <a:lnTo>
                    <a:pt x="2" y="201"/>
                  </a:lnTo>
                  <a:lnTo>
                    <a:pt x="0" y="228"/>
                  </a:lnTo>
                  <a:lnTo>
                    <a:pt x="0" y="257"/>
                  </a:lnTo>
                  <a:lnTo>
                    <a:pt x="5" y="284"/>
                  </a:lnTo>
                  <a:lnTo>
                    <a:pt x="11" y="312"/>
                  </a:lnTo>
                  <a:lnTo>
                    <a:pt x="23" y="339"/>
                  </a:lnTo>
                  <a:lnTo>
                    <a:pt x="36" y="365"/>
                  </a:lnTo>
                  <a:lnTo>
                    <a:pt x="54" y="389"/>
                  </a:lnTo>
                </a:path>
              </a:pathLst>
            </a:custGeom>
            <a:noFill/>
            <a:ln w="31351">
              <a:solidFill>
                <a:srgbClr val="008280"/>
              </a:solidFill>
              <a:round/>
              <a:headEnd/>
              <a:tailEnd/>
            </a:ln>
          </p:spPr>
          <p:txBody>
            <a:bodyPr lIns="82039" tIns="41020" rIns="82039" bIns="41020"/>
            <a:lstStyle/>
            <a:p>
              <a:endParaRPr lang="en-US" dirty="0"/>
            </a:p>
          </p:txBody>
        </p:sp>
        <p:pic>
          <p:nvPicPr>
            <p:cNvPr id="9" name="Picture 8" descr="C:\Program Files\Microsoft Office\MEDIA\CAGCAT10\j0149627.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06447" y="4015068"/>
              <a:ext cx="1290119" cy="889722"/>
            </a:xfrm>
            <a:prstGeom prst="rect">
              <a:avLst/>
            </a:prstGeom>
            <a:noFill/>
          </p:spPr>
        </p:pic>
        <p:pic>
          <p:nvPicPr>
            <p:cNvPr id="10" name="Picture 2" descr="C:\Users\Karen\AppData\Local\Microsoft\Windows\Temporary Internet Files\Content.IE5\V8JV0R0I\MC900149691[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1200" y="4343400"/>
              <a:ext cx="914400" cy="542449"/>
            </a:xfrm>
            <a:prstGeom prst="rect">
              <a:avLst/>
            </a:prstGeom>
            <a:noFill/>
          </p:spPr>
        </p:pic>
      </p:grpSp>
      <p:sp>
        <p:nvSpPr>
          <p:cNvPr id="39" name="TextBox 38"/>
          <p:cNvSpPr txBox="1"/>
          <p:nvPr/>
        </p:nvSpPr>
        <p:spPr>
          <a:xfrm>
            <a:off x="4025559" y="2346927"/>
            <a:ext cx="2097742" cy="769441"/>
          </a:xfrm>
          <a:prstGeom prst="rect">
            <a:avLst/>
          </a:prstGeom>
          <a:noFill/>
        </p:spPr>
        <p:txBody>
          <a:bodyPr wrap="square" rtlCol="0">
            <a:spAutoFit/>
          </a:bodyPr>
          <a:lstStyle/>
          <a:p>
            <a:pPr algn="ctr"/>
            <a:r>
              <a:rPr lang="en-US" sz="4400" dirty="0">
                <a:solidFill>
                  <a:srgbClr val="800000"/>
                </a:solidFill>
              </a:rPr>
              <a:t>supply</a:t>
            </a:r>
          </a:p>
        </p:txBody>
      </p:sp>
      <p:sp>
        <p:nvSpPr>
          <p:cNvPr id="40" name="TextBox 39"/>
          <p:cNvSpPr txBox="1"/>
          <p:nvPr/>
        </p:nvSpPr>
        <p:spPr>
          <a:xfrm>
            <a:off x="3866642" y="3066017"/>
            <a:ext cx="2097742" cy="769441"/>
          </a:xfrm>
          <a:prstGeom prst="rect">
            <a:avLst/>
          </a:prstGeom>
          <a:noFill/>
        </p:spPr>
        <p:txBody>
          <a:bodyPr wrap="square" rtlCol="0">
            <a:spAutoFit/>
          </a:bodyPr>
          <a:lstStyle/>
          <a:p>
            <a:pPr algn="ctr"/>
            <a:r>
              <a:rPr lang="en-US" sz="4400" dirty="0">
                <a:solidFill>
                  <a:srgbClr val="800000"/>
                </a:solidFill>
              </a:rPr>
              <a:t>demand</a:t>
            </a:r>
          </a:p>
        </p:txBody>
      </p:sp>
      <p:sp>
        <p:nvSpPr>
          <p:cNvPr id="41" name="Title 40">
            <a:extLst>
              <a:ext uri="{FF2B5EF4-FFF2-40B4-BE49-F238E27FC236}">
                <a16:creationId xmlns:a16="http://schemas.microsoft.com/office/drawing/2014/main" id="{4DC80A44-1861-4391-A07E-4895C8C8EFB5}"/>
              </a:ext>
            </a:extLst>
          </p:cNvPr>
          <p:cNvSpPr>
            <a:spLocks noGrp="1"/>
          </p:cNvSpPr>
          <p:nvPr>
            <p:ph type="title"/>
          </p:nvPr>
        </p:nvSpPr>
        <p:spPr/>
        <p:txBody>
          <a:bodyPr/>
          <a:lstStyle/>
          <a:p>
            <a:r>
              <a:rPr lang="en-US" dirty="0"/>
              <a:t>Stocking Rate</a:t>
            </a:r>
          </a:p>
        </p:txBody>
      </p:sp>
    </p:spTree>
    <p:custDataLst>
      <p:tags r:id="rId1"/>
    </p:custDataLst>
    <p:extLst>
      <p:ext uri="{BB962C8B-B14F-4D97-AF65-F5344CB8AC3E}">
        <p14:creationId xmlns:p14="http://schemas.microsoft.com/office/powerpoint/2010/main" val="1532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Proper Stocking Rate?</a:t>
            </a:r>
          </a:p>
        </p:txBody>
      </p:sp>
      <p:pic>
        <p:nvPicPr>
          <p:cNvPr id="6" name="Picture 37" descr="Fenceline_in_Sawtooths(J_Peterson).jpg"/>
          <p:cNvPicPr>
            <a:picLocks noChangeAspect="1"/>
          </p:cNvPicPr>
          <p:nvPr/>
        </p:nvPicPr>
        <p:blipFill>
          <a:blip r:embed="rId3" cstate="screen"/>
          <a:srcRect/>
          <a:stretch>
            <a:fillRect/>
          </a:stretch>
        </p:blipFill>
        <p:spPr bwMode="auto">
          <a:xfrm>
            <a:off x="1070782" y="1470213"/>
            <a:ext cx="4778278" cy="3478306"/>
          </a:xfrm>
          <a:prstGeom prst="rect">
            <a:avLst/>
          </a:prstGeom>
          <a:noFill/>
          <a:ln w="9525">
            <a:solidFill>
              <a:schemeClr val="tx1"/>
            </a:solidFill>
            <a:miter lim="800000"/>
            <a:headEnd/>
            <a:tailEnd/>
          </a:ln>
        </p:spPr>
      </p:pic>
      <p:sp>
        <p:nvSpPr>
          <p:cNvPr id="7" name="TextBox 6"/>
          <p:cNvSpPr txBox="1"/>
          <p:nvPr/>
        </p:nvSpPr>
        <p:spPr>
          <a:xfrm>
            <a:off x="0" y="5170189"/>
            <a:ext cx="12191999" cy="707886"/>
          </a:xfrm>
          <a:prstGeom prst="rect">
            <a:avLst/>
          </a:prstGeom>
          <a:noFill/>
        </p:spPr>
        <p:txBody>
          <a:bodyPr wrap="square" rtlCol="0">
            <a:spAutoFit/>
          </a:bodyPr>
          <a:lstStyle/>
          <a:p>
            <a:pPr algn="ctr"/>
            <a:r>
              <a:rPr lang="en-US" sz="4000" dirty="0"/>
              <a:t>…rangeland health standpoint</a:t>
            </a:r>
          </a:p>
        </p:txBody>
      </p:sp>
      <p:sp>
        <p:nvSpPr>
          <p:cNvPr id="8" name="TextBox 7">
            <a:extLst>
              <a:ext uri="{FF2B5EF4-FFF2-40B4-BE49-F238E27FC236}">
                <a16:creationId xmlns:a16="http://schemas.microsoft.com/office/drawing/2014/main" id="{E53D16C2-82F4-44FF-B9E2-823A81B2197F}"/>
              </a:ext>
            </a:extLst>
          </p:cNvPr>
          <p:cNvSpPr txBox="1"/>
          <p:nvPr/>
        </p:nvSpPr>
        <p:spPr>
          <a:xfrm>
            <a:off x="1122797" y="4733075"/>
            <a:ext cx="684803" cy="215444"/>
          </a:xfrm>
          <a:prstGeom prst="rect">
            <a:avLst/>
          </a:prstGeom>
          <a:noFill/>
        </p:spPr>
        <p:txBody>
          <a:bodyPr wrap="none" rtlCol="0">
            <a:spAutoFit/>
          </a:bodyPr>
          <a:lstStyle/>
          <a:p>
            <a:r>
              <a:rPr lang="en-US" sz="800" dirty="0">
                <a:solidFill>
                  <a:schemeClr val="bg1"/>
                </a:solidFill>
              </a:rPr>
              <a:t>J,  Peterson</a:t>
            </a:r>
          </a:p>
        </p:txBody>
      </p:sp>
      <p:grpSp>
        <p:nvGrpSpPr>
          <p:cNvPr id="13" name="Group 12">
            <a:extLst>
              <a:ext uri="{FF2B5EF4-FFF2-40B4-BE49-F238E27FC236}">
                <a16:creationId xmlns:a16="http://schemas.microsoft.com/office/drawing/2014/main" id="{6D38E106-64B0-42C0-AF74-F2C2CCB61101}"/>
              </a:ext>
            </a:extLst>
          </p:cNvPr>
          <p:cNvGrpSpPr/>
          <p:nvPr/>
        </p:nvGrpSpPr>
        <p:grpSpPr>
          <a:xfrm>
            <a:off x="6028676" y="1457564"/>
            <a:ext cx="5252840" cy="3503603"/>
            <a:chOff x="6028676" y="1457564"/>
            <a:chExt cx="5252840" cy="3503603"/>
          </a:xfrm>
        </p:grpSpPr>
        <p:pic>
          <p:nvPicPr>
            <p:cNvPr id="10" name="Picture 9" descr="A large tree in a grassy field&#10;&#10;Description generated with very high confidence">
              <a:extLst>
                <a:ext uri="{FF2B5EF4-FFF2-40B4-BE49-F238E27FC236}">
                  <a16:creationId xmlns:a16="http://schemas.microsoft.com/office/drawing/2014/main" id="{D11610BD-C1EA-4F36-A6B5-F10BA59D15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028676" y="1457564"/>
              <a:ext cx="5252840" cy="3503603"/>
            </a:xfrm>
            <a:prstGeom prst="rect">
              <a:avLst/>
            </a:prstGeom>
            <a:ln>
              <a:solidFill>
                <a:schemeClr val="tx1">
                  <a:lumMod val="85000"/>
                  <a:lumOff val="15000"/>
                </a:schemeClr>
              </a:solidFill>
            </a:ln>
          </p:spPr>
        </p:pic>
        <p:sp>
          <p:nvSpPr>
            <p:cNvPr id="12" name="TextBox 11">
              <a:extLst>
                <a:ext uri="{FF2B5EF4-FFF2-40B4-BE49-F238E27FC236}">
                  <a16:creationId xmlns:a16="http://schemas.microsoft.com/office/drawing/2014/main" id="{F69FBD31-8FB2-4D46-87EB-556CAC22678C}"/>
                </a:ext>
              </a:extLst>
            </p:cNvPr>
            <p:cNvSpPr txBox="1"/>
            <p:nvPr/>
          </p:nvSpPr>
          <p:spPr>
            <a:xfrm>
              <a:off x="6028676" y="4726370"/>
              <a:ext cx="813043" cy="215444"/>
            </a:xfrm>
            <a:prstGeom prst="rect">
              <a:avLst/>
            </a:prstGeom>
            <a:noFill/>
          </p:spPr>
          <p:txBody>
            <a:bodyPr wrap="none" rtlCol="0">
              <a:spAutoFit/>
            </a:bodyPr>
            <a:lstStyle/>
            <a:p>
              <a:r>
                <a:rPr lang="en-US" sz="800" dirty="0">
                  <a:solidFill>
                    <a:schemeClr val="bg1"/>
                  </a:solidFill>
                </a:rPr>
                <a:t>Bob Wick, BLM</a:t>
              </a:r>
            </a:p>
          </p:txBody>
        </p:sp>
      </p:grpSp>
    </p:spTree>
    <p:extLst>
      <p:ext uri="{BB962C8B-B14F-4D97-AF65-F5344CB8AC3E}">
        <p14:creationId xmlns:p14="http://schemas.microsoft.com/office/powerpoint/2010/main" val="203852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Level of Proper Use</a:t>
            </a:r>
          </a:p>
        </p:txBody>
      </p:sp>
      <p:sp>
        <p:nvSpPr>
          <p:cNvPr id="4" name="TextBox 3"/>
          <p:cNvSpPr txBox="1"/>
          <p:nvPr/>
        </p:nvSpPr>
        <p:spPr>
          <a:xfrm>
            <a:off x="573741" y="1515459"/>
            <a:ext cx="11187953" cy="1200329"/>
          </a:xfrm>
          <a:prstGeom prst="rect">
            <a:avLst/>
          </a:prstGeom>
          <a:noFill/>
        </p:spPr>
        <p:txBody>
          <a:bodyPr wrap="square" rtlCol="0" anchor="t">
            <a:spAutoFit/>
          </a:bodyPr>
          <a:lstStyle/>
          <a:p>
            <a:r>
              <a:rPr lang="en-US" sz="3600" dirty="0"/>
              <a:t>Proper stocking rates are based on maintaining sufficient plant residue for:  </a:t>
            </a:r>
          </a:p>
        </p:txBody>
      </p:sp>
      <p:sp>
        <p:nvSpPr>
          <p:cNvPr id="5" name="TextBox 4"/>
          <p:cNvSpPr txBox="1"/>
          <p:nvPr/>
        </p:nvSpPr>
        <p:spPr>
          <a:xfrm>
            <a:off x="1007104" y="2727152"/>
            <a:ext cx="3745550" cy="3108543"/>
          </a:xfrm>
          <a:prstGeom prst="rect">
            <a:avLst/>
          </a:prstGeom>
          <a:noFill/>
        </p:spPr>
        <p:txBody>
          <a:bodyPr wrap="square" rtlCol="0">
            <a:spAutoFit/>
          </a:bodyPr>
          <a:lstStyle/>
          <a:p>
            <a:pPr marL="173038" indent="-173038">
              <a:buFont typeface="Arial" panose="020B0604020202020204" pitchFamily="34" charset="0"/>
              <a:buChar char="•"/>
            </a:pPr>
            <a:r>
              <a:rPr lang="en-US" sz="2800" dirty="0">
                <a:solidFill>
                  <a:srgbClr val="0070C0"/>
                </a:solidFill>
              </a:rPr>
              <a:t>Plant health &amp; ability to regrow</a:t>
            </a:r>
          </a:p>
          <a:p>
            <a:pPr marL="173038" indent="-173038">
              <a:buFont typeface="Arial" panose="020B0604020202020204" pitchFamily="34" charset="0"/>
              <a:buChar char="•"/>
            </a:pPr>
            <a:endParaRPr lang="en-US" sz="2800" dirty="0">
              <a:solidFill>
                <a:srgbClr val="0070C0"/>
              </a:solidFill>
            </a:endParaRPr>
          </a:p>
          <a:p>
            <a:pPr marL="173038" indent="-173038">
              <a:buFont typeface="Arial" panose="020B0604020202020204" pitchFamily="34" charset="0"/>
              <a:buChar char="•"/>
            </a:pPr>
            <a:r>
              <a:rPr lang="en-US" sz="2800" dirty="0">
                <a:solidFill>
                  <a:srgbClr val="0070C0"/>
                </a:solidFill>
              </a:rPr>
              <a:t>Wildlife forage</a:t>
            </a:r>
          </a:p>
          <a:p>
            <a:pPr marL="173038" indent="-173038">
              <a:buFont typeface="Arial" panose="020B0604020202020204" pitchFamily="34" charset="0"/>
              <a:buChar char="•"/>
            </a:pPr>
            <a:endParaRPr lang="en-US" sz="2800" dirty="0">
              <a:solidFill>
                <a:srgbClr val="0070C0"/>
              </a:solidFill>
            </a:endParaRPr>
          </a:p>
          <a:p>
            <a:pPr marL="173038" indent="-173038">
              <a:buFont typeface="Arial" panose="020B0604020202020204" pitchFamily="34" charset="0"/>
              <a:buChar char="•"/>
            </a:pPr>
            <a:r>
              <a:rPr lang="en-US" sz="2800" dirty="0">
                <a:solidFill>
                  <a:srgbClr val="0070C0"/>
                </a:solidFill>
              </a:rPr>
              <a:t>Erosion prevention &amp; soil health</a:t>
            </a:r>
          </a:p>
        </p:txBody>
      </p:sp>
      <p:pic>
        <p:nvPicPr>
          <p:cNvPr id="6" name="Picture 2"/>
          <p:cNvPicPr>
            <a:picLocks noChangeAspect="1" noChangeArrowheads="1"/>
          </p:cNvPicPr>
          <p:nvPr/>
        </p:nvPicPr>
        <p:blipFill>
          <a:blip r:embed="rId4" cstate="screen"/>
          <a:srcRect/>
          <a:stretch>
            <a:fillRect/>
          </a:stretch>
        </p:blipFill>
        <p:spPr bwMode="auto">
          <a:xfrm>
            <a:off x="4956220" y="2715788"/>
            <a:ext cx="7056485" cy="3762515"/>
          </a:xfrm>
          <a:prstGeom prst="rect">
            <a:avLst/>
          </a:prstGeom>
          <a:noFill/>
          <a:ln w="9525">
            <a:noFill/>
            <a:miter lim="800000"/>
            <a:headEnd/>
            <a:tailEnd/>
          </a:ln>
        </p:spPr>
      </p:pic>
      <p:sp>
        <p:nvSpPr>
          <p:cNvPr id="7" name="TextBox 6"/>
          <p:cNvSpPr txBox="1"/>
          <p:nvPr/>
        </p:nvSpPr>
        <p:spPr>
          <a:xfrm>
            <a:off x="4956221" y="2265487"/>
            <a:ext cx="7009039" cy="475599"/>
          </a:xfrm>
          <a:prstGeom prst="rect">
            <a:avLst/>
          </a:prstGeom>
          <a:noFill/>
        </p:spPr>
        <p:txBody>
          <a:bodyPr wrap="square">
            <a:spAutoFit/>
          </a:bodyPr>
          <a:lstStyle/>
          <a:p>
            <a:pPr algn="ctr">
              <a:defRPr/>
            </a:pPr>
            <a:r>
              <a:rPr lang="en-US" sz="2400" dirty="0">
                <a:solidFill>
                  <a:srgbClr val="0070C0"/>
                </a:solidFill>
                <a:latin typeface="Calibri" pitchFamily="34" charset="0"/>
              </a:rPr>
              <a:t>Remove the Leaves ----- Affect the Roots</a:t>
            </a:r>
          </a:p>
        </p:txBody>
      </p:sp>
    </p:spTree>
    <p:custDataLst>
      <p:tags r:id="rId1"/>
    </p:custDataLst>
    <p:extLst>
      <p:ext uri="{BB962C8B-B14F-4D97-AF65-F5344CB8AC3E}">
        <p14:creationId xmlns:p14="http://schemas.microsoft.com/office/powerpoint/2010/main" val="51033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87713"/>
            <a:ext cx="12192000" cy="923330"/>
          </a:xfrm>
          <a:prstGeom prst="rect">
            <a:avLst/>
          </a:prstGeom>
          <a:noFill/>
        </p:spPr>
        <p:txBody>
          <a:bodyPr wrap="square" rtlCol="0">
            <a:spAutoFit/>
          </a:bodyPr>
          <a:lstStyle/>
          <a:p>
            <a:pPr algn="ctr"/>
            <a:r>
              <a:rPr lang="en-US" sz="5400" dirty="0">
                <a:solidFill>
                  <a:schemeClr val="bg2">
                    <a:lumMod val="25000"/>
                  </a:schemeClr>
                </a:solidFill>
              </a:rPr>
              <a:t>Proper Use Factor</a:t>
            </a:r>
          </a:p>
        </p:txBody>
      </p:sp>
      <p:sp>
        <p:nvSpPr>
          <p:cNvPr id="4" name="TextBox 3"/>
          <p:cNvSpPr txBox="1"/>
          <p:nvPr/>
        </p:nvSpPr>
        <p:spPr>
          <a:xfrm>
            <a:off x="685059" y="1239747"/>
            <a:ext cx="11354541"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t>% of plant biomass that can be removed each year without causing long-term damage</a:t>
            </a:r>
          </a:p>
          <a:p>
            <a:pPr marL="571500" indent="-571500">
              <a:buFont typeface="Arial" panose="020B0604020202020204" pitchFamily="34" charset="0"/>
              <a:buChar char="•"/>
            </a:pPr>
            <a:r>
              <a:rPr lang="en-US" sz="3600" dirty="0"/>
              <a:t>Set stocking rate below carrying capacity.</a:t>
            </a:r>
            <a:endParaRPr lang="en-US" sz="1400" dirty="0"/>
          </a:p>
          <a:p>
            <a:pPr marL="571500" indent="-571500">
              <a:buFont typeface="Arial" panose="020B0604020202020204" pitchFamily="34" charset="0"/>
              <a:buChar char="•"/>
            </a:pPr>
            <a:r>
              <a:rPr lang="en-US" sz="3600" dirty="0"/>
              <a:t>Utilization guidelines for Proper Use based on research:</a:t>
            </a:r>
          </a:p>
        </p:txBody>
      </p:sp>
      <p:sp>
        <p:nvSpPr>
          <p:cNvPr id="12" name="TextBox 11"/>
          <p:cNvSpPr txBox="1"/>
          <p:nvPr/>
        </p:nvSpPr>
        <p:spPr>
          <a:xfrm>
            <a:off x="6455" y="3510571"/>
            <a:ext cx="6089545" cy="646331"/>
          </a:xfrm>
          <a:prstGeom prst="rect">
            <a:avLst/>
          </a:prstGeom>
          <a:noFill/>
        </p:spPr>
        <p:txBody>
          <a:bodyPr wrap="square" rtlCol="0">
            <a:spAutoFit/>
          </a:bodyPr>
          <a:lstStyle/>
          <a:p>
            <a:pPr algn="ctr"/>
            <a:r>
              <a:rPr lang="en-US" sz="3600" u="sng" dirty="0">
                <a:solidFill>
                  <a:srgbClr val="0070C0"/>
                </a:solidFill>
              </a:rPr>
              <a:t>%  utilization</a:t>
            </a:r>
          </a:p>
        </p:txBody>
      </p:sp>
      <p:sp>
        <p:nvSpPr>
          <p:cNvPr id="13" name="TextBox 12"/>
          <p:cNvSpPr txBox="1"/>
          <p:nvPr/>
        </p:nvSpPr>
        <p:spPr>
          <a:xfrm>
            <a:off x="6774604" y="3449417"/>
            <a:ext cx="2666182" cy="646331"/>
          </a:xfrm>
          <a:prstGeom prst="rect">
            <a:avLst/>
          </a:prstGeom>
          <a:noFill/>
        </p:spPr>
        <p:txBody>
          <a:bodyPr wrap="square" rtlCol="0">
            <a:spAutoFit/>
          </a:bodyPr>
          <a:lstStyle/>
          <a:p>
            <a:r>
              <a:rPr lang="en-US" sz="3600" u="sng" dirty="0">
                <a:solidFill>
                  <a:srgbClr val="0070C0"/>
                </a:solidFill>
              </a:rPr>
              <a:t>Range Type</a:t>
            </a:r>
          </a:p>
        </p:txBody>
      </p:sp>
      <p:sp>
        <p:nvSpPr>
          <p:cNvPr id="14" name="TextBox 13"/>
          <p:cNvSpPr txBox="1"/>
          <p:nvPr/>
        </p:nvSpPr>
        <p:spPr>
          <a:xfrm>
            <a:off x="2265356" y="4067579"/>
            <a:ext cx="9018495" cy="2308324"/>
          </a:xfrm>
          <a:prstGeom prst="rect">
            <a:avLst/>
          </a:prstGeom>
          <a:noFill/>
        </p:spPr>
        <p:txBody>
          <a:bodyPr wrap="square" rtlCol="0">
            <a:spAutoFit/>
          </a:bodyPr>
          <a:lstStyle/>
          <a:p>
            <a:r>
              <a:rPr lang="en-US" sz="3600" dirty="0"/>
              <a:t>30-40%			    Sagebrush grassland</a:t>
            </a:r>
          </a:p>
          <a:p>
            <a:r>
              <a:rPr lang="en-US" sz="3600" dirty="0"/>
              <a:t>40-50%			    Shortgrass prairie</a:t>
            </a:r>
          </a:p>
          <a:p>
            <a:r>
              <a:rPr lang="en-US" sz="3600" dirty="0"/>
              <a:t>30-40%			    Coniferous Forest</a:t>
            </a:r>
          </a:p>
          <a:p>
            <a:r>
              <a:rPr lang="en-US" sz="3600" dirty="0"/>
              <a:t>30-40%			    Oak woodlands</a:t>
            </a:r>
          </a:p>
        </p:txBody>
      </p:sp>
      <p:sp>
        <p:nvSpPr>
          <p:cNvPr id="9" name="Rectangle 8">
            <a:extLst>
              <a:ext uri="{FF2B5EF4-FFF2-40B4-BE49-F238E27FC236}">
                <a16:creationId xmlns:a16="http://schemas.microsoft.com/office/drawing/2014/main" id="{9EE2571D-2495-4B8D-A9E2-748A81D95DFF}"/>
              </a:ext>
            </a:extLst>
          </p:cNvPr>
          <p:cNvSpPr/>
          <p:nvPr/>
        </p:nvSpPr>
        <p:spPr>
          <a:xfrm>
            <a:off x="4957229" y="6448623"/>
            <a:ext cx="7133171" cy="307777"/>
          </a:xfrm>
          <a:prstGeom prst="rect">
            <a:avLst/>
          </a:prstGeom>
        </p:spPr>
        <p:txBody>
          <a:bodyPr wrap="none">
            <a:spAutoFit/>
          </a:bodyPr>
          <a:lstStyle/>
          <a:p>
            <a:pPr fontAlgn="ctr"/>
            <a:r>
              <a:rPr lang="en-US" sz="1400" b="0" i="1" u="none" strike="noStrike" dirty="0">
                <a:solidFill>
                  <a:schemeClr val="bg1">
                    <a:lumMod val="85000"/>
                  </a:schemeClr>
                </a:solidFill>
                <a:effectLst/>
                <a:latin typeface="Calibri" panose="020F0502020204030204" pitchFamily="34" charset="0"/>
              </a:rPr>
              <a:t>Source: </a:t>
            </a:r>
            <a:r>
              <a:rPr lang="en-US" sz="1400" b="0" i="0" u="none" strike="noStrike" dirty="0">
                <a:solidFill>
                  <a:schemeClr val="bg1">
                    <a:lumMod val="85000"/>
                  </a:schemeClr>
                </a:solidFill>
                <a:effectLst/>
                <a:latin typeface="Calibri" panose="020F0502020204030204" pitchFamily="34" charset="0"/>
              </a:rPr>
              <a:t>J.L. </a:t>
            </a:r>
            <a:r>
              <a:rPr lang="en-US" sz="1400" b="0" i="0" u="none" strike="noStrike" dirty="0" err="1">
                <a:solidFill>
                  <a:schemeClr val="bg1">
                    <a:lumMod val="85000"/>
                  </a:schemeClr>
                </a:solidFill>
                <a:effectLst/>
                <a:latin typeface="Calibri" panose="020F0502020204030204" pitchFamily="34" charset="0"/>
              </a:rPr>
              <a:t>Holecheck</a:t>
            </a:r>
            <a:r>
              <a:rPr lang="en-US" sz="1400" b="0" i="0" u="none" strike="noStrike" dirty="0">
                <a:solidFill>
                  <a:schemeClr val="bg1">
                    <a:lumMod val="85000"/>
                  </a:schemeClr>
                </a:solidFill>
                <a:effectLst/>
                <a:latin typeface="Calibri" panose="020F0502020204030204" pitchFamily="34" charset="0"/>
              </a:rPr>
              <a:t> (1988). An Approach for Setting the Stocking Rate. Rangelands. 10:10-14.</a:t>
            </a:r>
            <a:endParaRPr lang="en-US" sz="1400" b="0" i="1" u="none" strike="noStrike" dirty="0">
              <a:solidFill>
                <a:schemeClr val="bg1">
                  <a:lumMod val="85000"/>
                </a:schemeClr>
              </a:solidFill>
              <a:effectLst/>
              <a:latin typeface="Calibri" panose="020F0502020204030204" pitchFamily="34" charset="0"/>
            </a:endParaRPr>
          </a:p>
        </p:txBody>
      </p:sp>
    </p:spTree>
    <p:extLst>
      <p:ext uri="{BB962C8B-B14F-4D97-AF65-F5344CB8AC3E}">
        <p14:creationId xmlns:p14="http://schemas.microsoft.com/office/powerpoint/2010/main" val="2900965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Proper Stocking Rate?</a:t>
            </a:r>
          </a:p>
        </p:txBody>
      </p:sp>
      <p:sp>
        <p:nvSpPr>
          <p:cNvPr id="7" name="TextBox 6"/>
          <p:cNvSpPr txBox="1"/>
          <p:nvPr/>
        </p:nvSpPr>
        <p:spPr>
          <a:xfrm>
            <a:off x="2154152" y="4879313"/>
            <a:ext cx="12191999" cy="707886"/>
          </a:xfrm>
          <a:prstGeom prst="rect">
            <a:avLst/>
          </a:prstGeom>
          <a:noFill/>
        </p:spPr>
        <p:txBody>
          <a:bodyPr wrap="square" rtlCol="0">
            <a:spAutoFit/>
          </a:bodyPr>
          <a:lstStyle/>
          <a:p>
            <a:pPr algn="ctr"/>
            <a:r>
              <a:rPr lang="en-US" sz="4000" dirty="0"/>
              <a:t>…animal production standpoint</a:t>
            </a:r>
          </a:p>
        </p:txBody>
      </p:sp>
      <p:pic>
        <p:nvPicPr>
          <p:cNvPr id="8" name="Picture 10" descr="Herding_sheep_USDA-ARS_Duboise(Stephen Ausmus).jpg"/>
          <p:cNvPicPr>
            <a:picLocks noChangeAspect="1"/>
          </p:cNvPicPr>
          <p:nvPr/>
        </p:nvPicPr>
        <p:blipFill>
          <a:blip r:embed="rId3" cstate="screen"/>
          <a:srcRect/>
          <a:stretch>
            <a:fillRect/>
          </a:stretch>
        </p:blipFill>
        <p:spPr bwMode="auto">
          <a:xfrm>
            <a:off x="6006353" y="1513934"/>
            <a:ext cx="5528371" cy="3353607"/>
          </a:xfrm>
          <a:prstGeom prst="rect">
            <a:avLst/>
          </a:prstGeom>
          <a:noFill/>
          <a:ln w="9525">
            <a:solidFill>
              <a:schemeClr val="tx1"/>
            </a:solidFill>
            <a:miter lim="800000"/>
            <a:headEnd/>
            <a:tailEnd/>
          </a:ln>
        </p:spPr>
      </p:pic>
      <p:sp>
        <p:nvSpPr>
          <p:cNvPr id="10" name="TextBox 9">
            <a:extLst>
              <a:ext uri="{FF2B5EF4-FFF2-40B4-BE49-F238E27FC236}">
                <a16:creationId xmlns:a16="http://schemas.microsoft.com/office/drawing/2014/main" id="{30C7BF43-ECA1-4BB8-9BCB-9EA3E61A2A93}"/>
              </a:ext>
            </a:extLst>
          </p:cNvPr>
          <p:cNvSpPr txBox="1"/>
          <p:nvPr/>
        </p:nvSpPr>
        <p:spPr>
          <a:xfrm>
            <a:off x="10733814" y="4605930"/>
            <a:ext cx="752129" cy="261610"/>
          </a:xfrm>
          <a:prstGeom prst="rect">
            <a:avLst/>
          </a:prstGeom>
          <a:noFill/>
        </p:spPr>
        <p:txBody>
          <a:bodyPr wrap="none" rtlCol="0">
            <a:spAutoFit/>
          </a:bodyPr>
          <a:lstStyle/>
          <a:p>
            <a:r>
              <a:rPr lang="en-US" sz="800" dirty="0">
                <a:solidFill>
                  <a:schemeClr val="bg1"/>
                </a:solidFill>
              </a:rPr>
              <a:t>USDSA-</a:t>
            </a:r>
            <a:r>
              <a:rPr lang="en-US" sz="1100" dirty="0">
                <a:solidFill>
                  <a:schemeClr val="bg1"/>
                </a:solidFill>
              </a:rPr>
              <a:t> ARS</a:t>
            </a:r>
          </a:p>
        </p:txBody>
      </p:sp>
      <p:pic>
        <p:nvPicPr>
          <p:cNvPr id="6" name="Picture 5" descr="A herd of cattle standing on top of a grass covered field&#10;&#10;Description generated with very high confidence">
            <a:extLst>
              <a:ext uri="{FF2B5EF4-FFF2-40B4-BE49-F238E27FC236}">
                <a16:creationId xmlns:a16="http://schemas.microsoft.com/office/drawing/2014/main" id="{98EF5CBC-0333-40F7-8969-A62114AC6B6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72762" y="1513934"/>
            <a:ext cx="4763645" cy="3353606"/>
          </a:xfrm>
          <a:prstGeom prst="rect">
            <a:avLst/>
          </a:prstGeom>
        </p:spPr>
      </p:pic>
      <p:sp>
        <p:nvSpPr>
          <p:cNvPr id="11" name="TextBox 10">
            <a:extLst>
              <a:ext uri="{FF2B5EF4-FFF2-40B4-BE49-F238E27FC236}">
                <a16:creationId xmlns:a16="http://schemas.microsoft.com/office/drawing/2014/main" id="{5976E078-892F-48CE-88E0-F2C6E511C379}"/>
              </a:ext>
            </a:extLst>
          </p:cNvPr>
          <p:cNvSpPr txBox="1"/>
          <p:nvPr/>
        </p:nvSpPr>
        <p:spPr>
          <a:xfrm>
            <a:off x="1114961" y="4617703"/>
            <a:ext cx="667170" cy="215444"/>
          </a:xfrm>
          <a:prstGeom prst="rect">
            <a:avLst/>
          </a:prstGeom>
          <a:noFill/>
        </p:spPr>
        <p:txBody>
          <a:bodyPr wrap="none" rtlCol="0">
            <a:spAutoFit/>
          </a:bodyPr>
          <a:lstStyle/>
          <a:p>
            <a:r>
              <a:rPr lang="en-US" sz="800" dirty="0"/>
              <a:t>D. Bradford</a:t>
            </a:r>
          </a:p>
        </p:txBody>
      </p:sp>
    </p:spTree>
    <p:extLst>
      <p:ext uri="{BB962C8B-B14F-4D97-AF65-F5344CB8AC3E}">
        <p14:creationId xmlns:p14="http://schemas.microsoft.com/office/powerpoint/2010/main" val="97023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idx="1"/>
          </p:nvPr>
        </p:nvSpPr>
        <p:spPr>
          <a:xfrm>
            <a:off x="1169170" y="657236"/>
            <a:ext cx="10025743" cy="1042147"/>
          </a:xfrm>
        </p:spPr>
        <p:txBody>
          <a:bodyPr vert="horz" lIns="0" tIns="0" rIns="0" bIns="0" rtlCol="0" anchor="b">
            <a:noAutofit/>
          </a:bodyPr>
          <a:lstStyle/>
          <a:p>
            <a:pPr marL="0" indent="0" defTabSz="420264">
              <a:spcBef>
                <a:spcPct val="0"/>
              </a:spcBef>
              <a:buClr>
                <a:srgbClr val="7F604F"/>
              </a:buClr>
              <a:buSzPct val="90000"/>
              <a:buNone/>
            </a:pPr>
            <a:r>
              <a:rPr lang="en-US" sz="5400" dirty="0">
                <a:solidFill>
                  <a:schemeClr val="tx1"/>
                </a:solidFill>
              </a:rPr>
              <a:t>Stocking rate affects cattle gains:</a:t>
            </a:r>
          </a:p>
        </p:txBody>
      </p:sp>
      <p:graphicFrame>
        <p:nvGraphicFramePr>
          <p:cNvPr id="6" name="Object 12"/>
          <p:cNvGraphicFramePr>
            <a:graphicFrameLocks/>
          </p:cNvGraphicFramePr>
          <p:nvPr>
            <p:extLst>
              <p:ext uri="{D42A27DB-BD31-4B8C-83A1-F6EECF244321}">
                <p14:modId xmlns:p14="http://schemas.microsoft.com/office/powerpoint/2010/main" val="2026515508"/>
              </p:ext>
            </p:extLst>
          </p:nvPr>
        </p:nvGraphicFramePr>
        <p:xfrm>
          <a:off x="1099466" y="1654624"/>
          <a:ext cx="7791449" cy="4999265"/>
        </p:xfrm>
        <a:graphic>
          <a:graphicData uri="http://schemas.openxmlformats.org/drawingml/2006/chart">
            <c:chart xmlns:c="http://schemas.openxmlformats.org/drawingml/2006/chart" xmlns:r="http://schemas.openxmlformats.org/officeDocument/2006/relationships" r:id="rId4"/>
          </a:graphicData>
        </a:graphic>
      </p:graphicFrame>
      <p:sp>
        <p:nvSpPr>
          <p:cNvPr id="1028" name="Text Box 12"/>
          <p:cNvSpPr txBox="1">
            <a:spLocks noChangeArrowheads="1"/>
          </p:cNvSpPr>
          <p:nvPr/>
        </p:nvSpPr>
        <p:spPr bwMode="auto">
          <a:xfrm rot="16200000">
            <a:off x="-72042" y="3303571"/>
            <a:ext cx="3149023" cy="397809"/>
          </a:xfrm>
          <a:prstGeom prst="rect">
            <a:avLst/>
          </a:prstGeom>
          <a:noFill/>
          <a:ln w="9525">
            <a:noFill/>
            <a:miter lim="800000"/>
            <a:headEnd/>
            <a:tailEnd/>
          </a:ln>
        </p:spPr>
        <p:txBody>
          <a:bodyPr lIns="0" tIns="0" rIns="0" bIns="0"/>
          <a:lstStyle/>
          <a:p>
            <a:pPr defTabSz="420264">
              <a:buClr>
                <a:srgbClr val="7F604F"/>
              </a:buClr>
              <a:buSzPct val="90000"/>
            </a:pPr>
            <a:r>
              <a:rPr lang="en-US" sz="2400" dirty="0">
                <a:solidFill>
                  <a:srgbClr val="7F604F"/>
                </a:solidFill>
              </a:rPr>
              <a:t>Production per animal</a:t>
            </a:r>
            <a:endParaRPr lang="en-US" sz="1600" dirty="0"/>
          </a:p>
        </p:txBody>
      </p:sp>
      <p:sp>
        <p:nvSpPr>
          <p:cNvPr id="7" name="Oval 6"/>
          <p:cNvSpPr/>
          <p:nvPr/>
        </p:nvSpPr>
        <p:spPr bwMode="auto">
          <a:xfrm rot="1234745">
            <a:off x="6121920" y="2973211"/>
            <a:ext cx="1219200" cy="857258"/>
          </a:xfrm>
          <a:prstGeom prst="ellipse">
            <a:avLst/>
          </a:prstGeom>
          <a:solidFill>
            <a:srgbClr val="FFFF00">
              <a:alpha val="31000"/>
            </a:srgbClr>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cxnSp>
        <p:nvCxnSpPr>
          <p:cNvPr id="11" name="Straight Arrow Connector 10"/>
          <p:cNvCxnSpPr/>
          <p:nvPr/>
        </p:nvCxnSpPr>
        <p:spPr bwMode="auto">
          <a:xfrm flipH="1">
            <a:off x="6940104" y="2975361"/>
            <a:ext cx="4572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TextBox 11"/>
          <p:cNvSpPr txBox="1"/>
          <p:nvPr/>
        </p:nvSpPr>
        <p:spPr>
          <a:xfrm>
            <a:off x="7625904" y="2441962"/>
            <a:ext cx="481222" cy="830997"/>
          </a:xfrm>
          <a:prstGeom prst="rect">
            <a:avLst/>
          </a:prstGeom>
          <a:noFill/>
        </p:spPr>
        <p:txBody>
          <a:bodyPr wrap="none" rtlCol="0">
            <a:spAutoFit/>
          </a:bodyPr>
          <a:lstStyle/>
          <a:p>
            <a:r>
              <a:rPr lang="en-US" sz="4800" dirty="0">
                <a:latin typeface="Cooper Black" pitchFamily="18" charset="0"/>
              </a:rPr>
              <a:t>?</a:t>
            </a:r>
          </a:p>
        </p:txBody>
      </p:sp>
    </p:spTree>
    <p:custDataLst>
      <p:tags r:id="rId1"/>
    </p:custDataLst>
    <p:extLst>
      <p:ext uri="{BB962C8B-B14F-4D97-AF65-F5344CB8AC3E}">
        <p14:creationId xmlns:p14="http://schemas.microsoft.com/office/powerpoint/2010/main" val="27748893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rot="20555568">
            <a:off x="7751076" y="1653290"/>
            <a:ext cx="4703859" cy="2308324"/>
          </a:xfrm>
          <a:prstGeom prst="rect">
            <a:avLst/>
          </a:prstGeom>
          <a:noFill/>
        </p:spPr>
        <p:txBody>
          <a:bodyPr wrap="square" rtlCol="0">
            <a:spAutoFit/>
          </a:bodyPr>
          <a:lstStyle/>
          <a:p>
            <a:pPr>
              <a:buFont typeface="Arial" pitchFamily="34" charset="0"/>
              <a:buChar char="•"/>
            </a:pPr>
            <a:r>
              <a:rPr lang="en-US" sz="2400" dirty="0">
                <a:solidFill>
                  <a:srgbClr val="996600"/>
                </a:solidFill>
                <a:latin typeface="MV Boli" panose="02000500030200090000" pitchFamily="2" charset="0"/>
                <a:cs typeface="MV Boli" panose="02000500030200090000" pitchFamily="2" charset="0"/>
              </a:rPr>
              <a:t> Less forage available</a:t>
            </a:r>
            <a:br>
              <a:rPr lang="en-US" sz="2400" dirty="0">
                <a:solidFill>
                  <a:srgbClr val="996600"/>
                </a:solidFill>
                <a:latin typeface="MV Boli" panose="02000500030200090000" pitchFamily="2" charset="0"/>
                <a:cs typeface="MV Boli" panose="02000500030200090000" pitchFamily="2" charset="0"/>
              </a:rPr>
            </a:br>
            <a:r>
              <a:rPr lang="en-US" sz="2400" dirty="0">
                <a:solidFill>
                  <a:srgbClr val="996600"/>
                </a:solidFill>
                <a:latin typeface="MV Boli" panose="02000500030200090000" pitchFamily="2" charset="0"/>
                <a:cs typeface="MV Boli" panose="02000500030200090000" pitchFamily="2" charset="0"/>
              </a:rPr>
              <a:t>    for each animal</a:t>
            </a:r>
          </a:p>
          <a:p>
            <a:pPr>
              <a:buFont typeface="Arial" pitchFamily="34" charset="0"/>
              <a:buChar char="•"/>
            </a:pPr>
            <a:r>
              <a:rPr lang="en-US" sz="2400" dirty="0">
                <a:solidFill>
                  <a:srgbClr val="996600"/>
                </a:solidFill>
                <a:latin typeface="MV Boli" panose="02000500030200090000" pitchFamily="2" charset="0"/>
                <a:cs typeface="MV Boli" panose="02000500030200090000" pitchFamily="2" charset="0"/>
              </a:rPr>
              <a:t> Lower diet quality</a:t>
            </a:r>
          </a:p>
          <a:p>
            <a:pPr>
              <a:buFont typeface="Arial" pitchFamily="34" charset="0"/>
              <a:buChar char="•"/>
            </a:pPr>
            <a:r>
              <a:rPr lang="en-US" sz="2400" dirty="0">
                <a:solidFill>
                  <a:srgbClr val="996600"/>
                </a:solidFill>
                <a:latin typeface="MV Boli" panose="02000500030200090000" pitchFamily="2" charset="0"/>
                <a:cs typeface="MV Boli" panose="02000500030200090000" pitchFamily="2" charset="0"/>
              </a:rPr>
              <a:t> More energy required</a:t>
            </a:r>
            <a:br>
              <a:rPr lang="en-US" sz="2400" dirty="0">
                <a:solidFill>
                  <a:srgbClr val="996600"/>
                </a:solidFill>
                <a:latin typeface="MV Boli" panose="02000500030200090000" pitchFamily="2" charset="0"/>
                <a:cs typeface="MV Boli" panose="02000500030200090000" pitchFamily="2" charset="0"/>
              </a:rPr>
            </a:br>
            <a:r>
              <a:rPr lang="en-US" sz="2400" dirty="0">
                <a:solidFill>
                  <a:srgbClr val="996600"/>
                </a:solidFill>
                <a:latin typeface="MV Boli" panose="02000500030200090000" pitchFamily="2" charset="0"/>
                <a:cs typeface="MV Boli" panose="02000500030200090000" pitchFamily="2" charset="0"/>
              </a:rPr>
              <a:t>     to forage</a:t>
            </a:r>
          </a:p>
          <a:p>
            <a:pPr>
              <a:buFont typeface="Arial" pitchFamily="34" charset="0"/>
              <a:buChar char="•"/>
            </a:pPr>
            <a:r>
              <a:rPr lang="en-US" sz="2400" dirty="0">
                <a:solidFill>
                  <a:srgbClr val="996600"/>
                </a:solidFill>
                <a:latin typeface="MV Boli" panose="02000500030200090000" pitchFamily="2" charset="0"/>
                <a:cs typeface="MV Boli" panose="02000500030200090000" pitchFamily="2" charset="0"/>
              </a:rPr>
              <a:t> Increased stress &amp; disease</a:t>
            </a:r>
          </a:p>
        </p:txBody>
      </p:sp>
      <p:graphicFrame>
        <p:nvGraphicFramePr>
          <p:cNvPr id="16" name="Object 12">
            <a:extLst>
              <a:ext uri="{FF2B5EF4-FFF2-40B4-BE49-F238E27FC236}">
                <a16:creationId xmlns:a16="http://schemas.microsoft.com/office/drawing/2014/main" id="{B59FD430-1F1E-41DE-BF13-2F58F4ACECD1}"/>
              </a:ext>
            </a:extLst>
          </p:cNvPr>
          <p:cNvGraphicFramePr>
            <a:graphicFrameLocks/>
          </p:cNvGraphicFramePr>
          <p:nvPr>
            <p:extLst>
              <p:ext uri="{D42A27DB-BD31-4B8C-83A1-F6EECF244321}">
                <p14:modId xmlns:p14="http://schemas.microsoft.com/office/powerpoint/2010/main" val="303815430"/>
              </p:ext>
            </p:extLst>
          </p:nvPr>
        </p:nvGraphicFramePr>
        <p:xfrm>
          <a:off x="1099466" y="1654624"/>
          <a:ext cx="7791449" cy="499926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Box 12">
            <a:extLst>
              <a:ext uri="{FF2B5EF4-FFF2-40B4-BE49-F238E27FC236}">
                <a16:creationId xmlns:a16="http://schemas.microsoft.com/office/drawing/2014/main" id="{9DB57B73-EC6E-4A64-BF39-E1A70FE00A5E}"/>
              </a:ext>
            </a:extLst>
          </p:cNvPr>
          <p:cNvSpPr txBox="1">
            <a:spLocks noChangeArrowheads="1"/>
          </p:cNvSpPr>
          <p:nvPr/>
        </p:nvSpPr>
        <p:spPr bwMode="auto">
          <a:xfrm rot="16200000">
            <a:off x="-72042" y="3303571"/>
            <a:ext cx="3149023" cy="397809"/>
          </a:xfrm>
          <a:prstGeom prst="rect">
            <a:avLst/>
          </a:prstGeom>
          <a:noFill/>
          <a:ln w="9525">
            <a:noFill/>
            <a:miter lim="800000"/>
            <a:headEnd/>
            <a:tailEnd/>
          </a:ln>
        </p:spPr>
        <p:txBody>
          <a:bodyPr lIns="0" tIns="0" rIns="0" bIns="0"/>
          <a:lstStyle/>
          <a:p>
            <a:pPr defTabSz="420264">
              <a:buClr>
                <a:srgbClr val="7F604F"/>
              </a:buClr>
              <a:buSzPct val="90000"/>
            </a:pPr>
            <a:r>
              <a:rPr lang="en-US" sz="2400" dirty="0">
                <a:solidFill>
                  <a:srgbClr val="7F604F"/>
                </a:solidFill>
              </a:rPr>
              <a:t>Production per animal</a:t>
            </a:r>
            <a:endParaRPr lang="en-US" sz="1600" dirty="0"/>
          </a:p>
        </p:txBody>
      </p:sp>
      <p:sp>
        <p:nvSpPr>
          <p:cNvPr id="21" name="Rectangle 3">
            <a:extLst>
              <a:ext uri="{FF2B5EF4-FFF2-40B4-BE49-F238E27FC236}">
                <a16:creationId xmlns:a16="http://schemas.microsoft.com/office/drawing/2014/main" id="{4BA21748-A839-405C-BCFF-AED2D91524C0}"/>
              </a:ext>
            </a:extLst>
          </p:cNvPr>
          <p:cNvSpPr txBox="1">
            <a:spLocks noChangeArrowheads="1"/>
          </p:cNvSpPr>
          <p:nvPr/>
        </p:nvSpPr>
        <p:spPr>
          <a:xfrm>
            <a:off x="1169170" y="657236"/>
            <a:ext cx="10025743" cy="1042147"/>
          </a:xfrm>
          <a:prstGeom prst="rect">
            <a:avLst/>
          </a:prstGeom>
        </p:spPr>
        <p:txBody>
          <a:bodyPr vert="horz" lIns="0" tIns="0" rIns="0" bIns="0" rtlCol="0" anchor="b">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defTabSz="420264">
              <a:spcBef>
                <a:spcPct val="0"/>
              </a:spcBef>
              <a:buClr>
                <a:srgbClr val="7F604F"/>
              </a:buClr>
              <a:buSzPct val="90000"/>
              <a:buFont typeface="Calibri" panose="020F0502020204030204" pitchFamily="34" charset="0"/>
              <a:buNone/>
            </a:pPr>
            <a:r>
              <a:rPr lang="en-US" sz="5400">
                <a:solidFill>
                  <a:schemeClr val="tx1"/>
                </a:solidFill>
              </a:rPr>
              <a:t>Stocking rate affects cattle gains:</a:t>
            </a:r>
            <a:endParaRPr lang="en-US" sz="5400" dirty="0">
              <a:solidFill>
                <a:schemeClr val="tx1"/>
              </a:solidFill>
            </a:endParaRPr>
          </a:p>
        </p:txBody>
      </p:sp>
      <p:sp>
        <p:nvSpPr>
          <p:cNvPr id="23" name="Oval 22">
            <a:extLst>
              <a:ext uri="{FF2B5EF4-FFF2-40B4-BE49-F238E27FC236}">
                <a16:creationId xmlns:a16="http://schemas.microsoft.com/office/drawing/2014/main" id="{B3EF492E-8D6C-49C0-AFBD-8D322F51FACE}"/>
              </a:ext>
            </a:extLst>
          </p:cNvPr>
          <p:cNvSpPr/>
          <p:nvPr/>
        </p:nvSpPr>
        <p:spPr bwMode="auto">
          <a:xfrm rot="1234745">
            <a:off x="6121920" y="2973211"/>
            <a:ext cx="1219200" cy="857258"/>
          </a:xfrm>
          <a:prstGeom prst="ellipse">
            <a:avLst/>
          </a:prstGeom>
          <a:solidFill>
            <a:srgbClr val="FFFF00">
              <a:alpha val="31000"/>
            </a:srgbClr>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pitchFamily="18" charset="0"/>
            </a:endParaRPr>
          </a:p>
        </p:txBody>
      </p:sp>
      <p:cxnSp>
        <p:nvCxnSpPr>
          <p:cNvPr id="24" name="Straight Arrow Connector 23">
            <a:extLst>
              <a:ext uri="{FF2B5EF4-FFF2-40B4-BE49-F238E27FC236}">
                <a16:creationId xmlns:a16="http://schemas.microsoft.com/office/drawing/2014/main" id="{2DD6C3C4-0EC3-4121-9610-9299E257D1FF}"/>
              </a:ext>
            </a:extLst>
          </p:cNvPr>
          <p:cNvCxnSpPr/>
          <p:nvPr/>
        </p:nvCxnSpPr>
        <p:spPr bwMode="auto">
          <a:xfrm flipH="1">
            <a:off x="6940104" y="2975361"/>
            <a:ext cx="4572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632307717"/>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Proper Stocking Rate</a:t>
            </a:r>
          </a:p>
        </p:txBody>
      </p:sp>
      <p:sp>
        <p:nvSpPr>
          <p:cNvPr id="7" name="TextBox 6"/>
          <p:cNvSpPr txBox="1"/>
          <p:nvPr/>
        </p:nvSpPr>
        <p:spPr>
          <a:xfrm>
            <a:off x="7370126" y="1722892"/>
            <a:ext cx="5225143" cy="1323439"/>
          </a:xfrm>
          <a:prstGeom prst="rect">
            <a:avLst/>
          </a:prstGeom>
          <a:noFill/>
        </p:spPr>
        <p:txBody>
          <a:bodyPr wrap="square" rtlCol="0">
            <a:spAutoFit/>
          </a:bodyPr>
          <a:lstStyle/>
          <a:p>
            <a:pPr algn="ctr"/>
            <a:r>
              <a:rPr lang="en-US" sz="4000" dirty="0"/>
              <a:t>…rangeland health standpoint</a:t>
            </a:r>
          </a:p>
        </p:txBody>
      </p:sp>
      <p:sp>
        <p:nvSpPr>
          <p:cNvPr id="8" name="TextBox 7">
            <a:extLst>
              <a:ext uri="{FF2B5EF4-FFF2-40B4-BE49-F238E27FC236}">
                <a16:creationId xmlns:a16="http://schemas.microsoft.com/office/drawing/2014/main" id="{E53D16C2-82F4-44FF-B9E2-823A81B2197F}"/>
              </a:ext>
            </a:extLst>
          </p:cNvPr>
          <p:cNvSpPr txBox="1"/>
          <p:nvPr/>
        </p:nvSpPr>
        <p:spPr>
          <a:xfrm>
            <a:off x="1122797" y="4733075"/>
            <a:ext cx="684803" cy="215444"/>
          </a:xfrm>
          <a:prstGeom prst="rect">
            <a:avLst/>
          </a:prstGeom>
          <a:noFill/>
        </p:spPr>
        <p:txBody>
          <a:bodyPr wrap="none" rtlCol="0">
            <a:spAutoFit/>
          </a:bodyPr>
          <a:lstStyle/>
          <a:p>
            <a:r>
              <a:rPr lang="en-US" sz="800" dirty="0">
                <a:solidFill>
                  <a:schemeClr val="bg1"/>
                </a:solidFill>
              </a:rPr>
              <a:t>J,  Peterson</a:t>
            </a:r>
          </a:p>
        </p:txBody>
      </p:sp>
      <p:pic>
        <p:nvPicPr>
          <p:cNvPr id="5" name="Picture 4" descr="A picture containing grass, sky, outdoor, field&#10;&#10;Description automatically generated">
            <a:extLst>
              <a:ext uri="{FF2B5EF4-FFF2-40B4-BE49-F238E27FC236}">
                <a16:creationId xmlns:a16="http://schemas.microsoft.com/office/drawing/2014/main" id="{974EFE3D-43C5-4547-AE85-CB37F409617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742" y="1404821"/>
            <a:ext cx="7334250" cy="4889500"/>
          </a:xfrm>
          <a:prstGeom prst="rect">
            <a:avLst/>
          </a:prstGeom>
        </p:spPr>
      </p:pic>
      <p:sp>
        <p:nvSpPr>
          <p:cNvPr id="15" name="TextBox 14">
            <a:extLst>
              <a:ext uri="{FF2B5EF4-FFF2-40B4-BE49-F238E27FC236}">
                <a16:creationId xmlns:a16="http://schemas.microsoft.com/office/drawing/2014/main" id="{B85A0917-55A1-41C1-94C4-64230136C215}"/>
              </a:ext>
            </a:extLst>
          </p:cNvPr>
          <p:cNvSpPr txBox="1"/>
          <p:nvPr/>
        </p:nvSpPr>
        <p:spPr>
          <a:xfrm>
            <a:off x="7740992" y="3811669"/>
            <a:ext cx="4483413" cy="1323439"/>
          </a:xfrm>
          <a:prstGeom prst="rect">
            <a:avLst/>
          </a:prstGeom>
          <a:noFill/>
        </p:spPr>
        <p:txBody>
          <a:bodyPr wrap="square" rtlCol="0">
            <a:spAutoFit/>
          </a:bodyPr>
          <a:lstStyle/>
          <a:p>
            <a:pPr algn="ctr"/>
            <a:r>
              <a:rPr lang="en-US" sz="4000" dirty="0"/>
              <a:t>…animal production standpoint</a:t>
            </a:r>
          </a:p>
        </p:txBody>
      </p:sp>
    </p:spTree>
    <p:extLst>
      <p:ext uri="{BB962C8B-B14F-4D97-AF65-F5344CB8AC3E}">
        <p14:creationId xmlns:p14="http://schemas.microsoft.com/office/powerpoint/2010/main" val="412714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Group 26"/>
          <p:cNvGrpSpPr>
            <a:grpSpLocks/>
          </p:cNvGrpSpPr>
          <p:nvPr/>
        </p:nvGrpSpPr>
        <p:grpSpPr bwMode="auto">
          <a:xfrm>
            <a:off x="1541115" y="1672430"/>
            <a:ext cx="1355148" cy="1411941"/>
            <a:chOff x="732" y="1198"/>
            <a:chExt cx="939" cy="1008"/>
          </a:xfrm>
        </p:grpSpPr>
        <p:sp>
          <p:nvSpPr>
            <p:cNvPr id="6" name="Freeform 11"/>
            <p:cNvSpPr>
              <a:spLocks/>
            </p:cNvSpPr>
            <p:nvPr/>
          </p:nvSpPr>
          <p:spPr bwMode="auto">
            <a:xfrm>
              <a:off x="732" y="1225"/>
              <a:ext cx="913" cy="654"/>
            </a:xfrm>
            <a:custGeom>
              <a:avLst/>
              <a:gdLst>
                <a:gd name="T0" fmla="*/ 854 w 913"/>
                <a:gd name="T1" fmla="*/ 181 h 654"/>
                <a:gd name="T2" fmla="*/ 888 w 913"/>
                <a:gd name="T3" fmla="*/ 217 h 654"/>
                <a:gd name="T4" fmla="*/ 908 w 913"/>
                <a:gd name="T5" fmla="*/ 264 h 654"/>
                <a:gd name="T6" fmla="*/ 911 w 913"/>
                <a:gd name="T7" fmla="*/ 317 h 654"/>
                <a:gd name="T8" fmla="*/ 898 w 913"/>
                <a:gd name="T9" fmla="*/ 369 h 654"/>
                <a:gd name="T10" fmla="*/ 884 w 913"/>
                <a:gd name="T11" fmla="*/ 423 h 654"/>
                <a:gd name="T12" fmla="*/ 884 w 913"/>
                <a:gd name="T13" fmla="*/ 489 h 654"/>
                <a:gd name="T14" fmla="*/ 855 w 913"/>
                <a:gd name="T15" fmla="*/ 543 h 654"/>
                <a:gd name="T16" fmla="*/ 810 w 913"/>
                <a:gd name="T17" fmla="*/ 575 h 654"/>
                <a:gd name="T18" fmla="*/ 756 w 913"/>
                <a:gd name="T19" fmla="*/ 580 h 654"/>
                <a:gd name="T20" fmla="*/ 704 w 913"/>
                <a:gd name="T21" fmla="*/ 547 h 654"/>
                <a:gd name="T22" fmla="*/ 665 w 913"/>
                <a:gd name="T23" fmla="*/ 581 h 654"/>
                <a:gd name="T24" fmla="*/ 622 w 913"/>
                <a:gd name="T25" fmla="*/ 602 h 654"/>
                <a:gd name="T26" fmla="*/ 578 w 913"/>
                <a:gd name="T27" fmla="*/ 612 h 654"/>
                <a:gd name="T28" fmla="*/ 532 w 913"/>
                <a:gd name="T29" fmla="*/ 610 h 654"/>
                <a:gd name="T30" fmla="*/ 486 w 913"/>
                <a:gd name="T31" fmla="*/ 596 h 654"/>
                <a:gd name="T32" fmla="*/ 434 w 913"/>
                <a:gd name="T33" fmla="*/ 619 h 654"/>
                <a:gd name="T34" fmla="*/ 370 w 913"/>
                <a:gd name="T35" fmla="*/ 647 h 654"/>
                <a:gd name="T36" fmla="*/ 304 w 913"/>
                <a:gd name="T37" fmla="*/ 652 h 654"/>
                <a:gd name="T38" fmla="*/ 239 w 913"/>
                <a:gd name="T39" fmla="*/ 638 h 654"/>
                <a:gd name="T40" fmla="*/ 179 w 913"/>
                <a:gd name="T41" fmla="*/ 601 h 654"/>
                <a:gd name="T42" fmla="*/ 121 w 913"/>
                <a:gd name="T43" fmla="*/ 569 h 654"/>
                <a:gd name="T44" fmla="*/ 61 w 913"/>
                <a:gd name="T45" fmla="*/ 551 h 654"/>
                <a:gd name="T46" fmla="*/ 20 w 913"/>
                <a:gd name="T47" fmla="*/ 504 h 654"/>
                <a:gd name="T48" fmla="*/ 2 w 913"/>
                <a:gd name="T49" fmla="*/ 441 h 654"/>
                <a:gd name="T50" fmla="*/ 10 w 913"/>
                <a:gd name="T51" fmla="*/ 373 h 654"/>
                <a:gd name="T52" fmla="*/ 52 w 913"/>
                <a:gd name="T53" fmla="*/ 314 h 654"/>
                <a:gd name="T54" fmla="*/ 28 w 913"/>
                <a:gd name="T55" fmla="*/ 276 h 654"/>
                <a:gd name="T56" fmla="*/ 26 w 913"/>
                <a:gd name="T57" fmla="*/ 233 h 654"/>
                <a:gd name="T58" fmla="*/ 42 w 913"/>
                <a:gd name="T59" fmla="*/ 196 h 654"/>
                <a:gd name="T60" fmla="*/ 72 w 913"/>
                <a:gd name="T61" fmla="*/ 169 h 654"/>
                <a:gd name="T62" fmla="*/ 110 w 913"/>
                <a:gd name="T63" fmla="*/ 165 h 654"/>
                <a:gd name="T64" fmla="*/ 145 w 913"/>
                <a:gd name="T65" fmla="*/ 144 h 654"/>
                <a:gd name="T66" fmla="*/ 181 w 913"/>
                <a:gd name="T67" fmla="*/ 115 h 654"/>
                <a:gd name="T68" fmla="*/ 222 w 913"/>
                <a:gd name="T69" fmla="*/ 95 h 654"/>
                <a:gd name="T70" fmla="*/ 264 w 913"/>
                <a:gd name="T71" fmla="*/ 89 h 654"/>
                <a:gd name="T72" fmla="*/ 309 w 913"/>
                <a:gd name="T73" fmla="*/ 94 h 654"/>
                <a:gd name="T74" fmla="*/ 350 w 913"/>
                <a:gd name="T75" fmla="*/ 79 h 654"/>
                <a:gd name="T76" fmla="*/ 399 w 913"/>
                <a:gd name="T77" fmla="*/ 26 h 654"/>
                <a:gd name="T78" fmla="*/ 461 w 913"/>
                <a:gd name="T79" fmla="*/ 2 h 654"/>
                <a:gd name="T80" fmla="*/ 525 w 913"/>
                <a:gd name="T81" fmla="*/ 7 h 654"/>
                <a:gd name="T82" fmla="*/ 583 w 913"/>
                <a:gd name="T83" fmla="*/ 41 h 654"/>
                <a:gd name="T84" fmla="*/ 627 w 913"/>
                <a:gd name="T85" fmla="*/ 102 h 654"/>
                <a:gd name="T86" fmla="*/ 665 w 913"/>
                <a:gd name="T87" fmla="*/ 66 h 654"/>
                <a:gd name="T88" fmla="*/ 711 w 913"/>
                <a:gd name="T89" fmla="*/ 54 h 654"/>
                <a:gd name="T90" fmla="*/ 757 w 913"/>
                <a:gd name="T91" fmla="*/ 66 h 654"/>
                <a:gd name="T92" fmla="*/ 796 w 913"/>
                <a:gd name="T93" fmla="*/ 97 h 654"/>
                <a:gd name="T94" fmla="*/ 818 w 913"/>
                <a:gd name="T95" fmla="*/ 148 h 654"/>
                <a:gd name="T96" fmla="*/ 822 w 913"/>
                <a:gd name="T97" fmla="*/ 167 h 654"/>
                <a:gd name="T98" fmla="*/ 822 w 913"/>
                <a:gd name="T99" fmla="*/ 167 h 654"/>
                <a:gd name="T100" fmla="*/ 822 w 913"/>
                <a:gd name="T101" fmla="*/ 167 h 654"/>
                <a:gd name="T102" fmla="*/ 822 w 913"/>
                <a:gd name="T103" fmla="*/ 167 h 654"/>
                <a:gd name="T104" fmla="*/ 822 w 913"/>
                <a:gd name="T105" fmla="*/ 167 h 654"/>
                <a:gd name="T106" fmla="*/ 824 w 913"/>
                <a:gd name="T107" fmla="*/ 167 h 6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3"/>
                <a:gd name="T163" fmla="*/ 0 h 654"/>
                <a:gd name="T164" fmla="*/ 913 w 913"/>
                <a:gd name="T165" fmla="*/ 654 h 6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3" h="654">
                  <a:moveTo>
                    <a:pt x="824" y="167"/>
                  </a:moveTo>
                  <a:lnTo>
                    <a:pt x="839" y="174"/>
                  </a:lnTo>
                  <a:lnTo>
                    <a:pt x="854" y="181"/>
                  </a:lnTo>
                  <a:lnTo>
                    <a:pt x="867" y="192"/>
                  </a:lnTo>
                  <a:lnTo>
                    <a:pt x="879" y="203"/>
                  </a:lnTo>
                  <a:lnTo>
                    <a:pt x="888" y="217"/>
                  </a:lnTo>
                  <a:lnTo>
                    <a:pt x="897" y="231"/>
                  </a:lnTo>
                  <a:lnTo>
                    <a:pt x="903" y="248"/>
                  </a:lnTo>
                  <a:lnTo>
                    <a:pt x="908" y="264"/>
                  </a:lnTo>
                  <a:lnTo>
                    <a:pt x="911" y="282"/>
                  </a:lnTo>
                  <a:lnTo>
                    <a:pt x="912" y="299"/>
                  </a:lnTo>
                  <a:lnTo>
                    <a:pt x="911" y="317"/>
                  </a:lnTo>
                  <a:lnTo>
                    <a:pt x="909" y="335"/>
                  </a:lnTo>
                  <a:lnTo>
                    <a:pt x="904" y="352"/>
                  </a:lnTo>
                  <a:lnTo>
                    <a:pt x="898" y="369"/>
                  </a:lnTo>
                  <a:lnTo>
                    <a:pt x="889" y="384"/>
                  </a:lnTo>
                  <a:lnTo>
                    <a:pt x="878" y="398"/>
                  </a:lnTo>
                  <a:lnTo>
                    <a:pt x="884" y="423"/>
                  </a:lnTo>
                  <a:lnTo>
                    <a:pt x="888" y="446"/>
                  </a:lnTo>
                  <a:lnTo>
                    <a:pt x="887" y="468"/>
                  </a:lnTo>
                  <a:lnTo>
                    <a:pt x="884" y="489"/>
                  </a:lnTo>
                  <a:lnTo>
                    <a:pt x="876" y="509"/>
                  </a:lnTo>
                  <a:lnTo>
                    <a:pt x="867" y="527"/>
                  </a:lnTo>
                  <a:lnTo>
                    <a:pt x="855" y="543"/>
                  </a:lnTo>
                  <a:lnTo>
                    <a:pt x="843" y="556"/>
                  </a:lnTo>
                  <a:lnTo>
                    <a:pt x="826" y="568"/>
                  </a:lnTo>
                  <a:lnTo>
                    <a:pt x="810" y="575"/>
                  </a:lnTo>
                  <a:lnTo>
                    <a:pt x="792" y="581"/>
                  </a:lnTo>
                  <a:lnTo>
                    <a:pt x="775" y="581"/>
                  </a:lnTo>
                  <a:lnTo>
                    <a:pt x="756" y="580"/>
                  </a:lnTo>
                  <a:lnTo>
                    <a:pt x="738" y="573"/>
                  </a:lnTo>
                  <a:lnTo>
                    <a:pt x="721" y="563"/>
                  </a:lnTo>
                  <a:lnTo>
                    <a:pt x="704" y="547"/>
                  </a:lnTo>
                  <a:lnTo>
                    <a:pt x="691" y="559"/>
                  </a:lnTo>
                  <a:lnTo>
                    <a:pt x="679" y="570"/>
                  </a:lnTo>
                  <a:lnTo>
                    <a:pt x="665" y="581"/>
                  </a:lnTo>
                  <a:lnTo>
                    <a:pt x="652" y="588"/>
                  </a:lnTo>
                  <a:lnTo>
                    <a:pt x="636" y="596"/>
                  </a:lnTo>
                  <a:lnTo>
                    <a:pt x="622" y="602"/>
                  </a:lnTo>
                  <a:lnTo>
                    <a:pt x="607" y="606"/>
                  </a:lnTo>
                  <a:lnTo>
                    <a:pt x="593" y="609"/>
                  </a:lnTo>
                  <a:lnTo>
                    <a:pt x="578" y="612"/>
                  </a:lnTo>
                  <a:lnTo>
                    <a:pt x="563" y="612"/>
                  </a:lnTo>
                  <a:lnTo>
                    <a:pt x="547" y="612"/>
                  </a:lnTo>
                  <a:lnTo>
                    <a:pt x="532" y="610"/>
                  </a:lnTo>
                  <a:lnTo>
                    <a:pt x="516" y="606"/>
                  </a:lnTo>
                  <a:lnTo>
                    <a:pt x="501" y="601"/>
                  </a:lnTo>
                  <a:lnTo>
                    <a:pt x="486" y="596"/>
                  </a:lnTo>
                  <a:lnTo>
                    <a:pt x="473" y="587"/>
                  </a:lnTo>
                  <a:lnTo>
                    <a:pt x="453" y="605"/>
                  </a:lnTo>
                  <a:lnTo>
                    <a:pt x="434" y="619"/>
                  </a:lnTo>
                  <a:lnTo>
                    <a:pt x="413" y="631"/>
                  </a:lnTo>
                  <a:lnTo>
                    <a:pt x="392" y="640"/>
                  </a:lnTo>
                  <a:lnTo>
                    <a:pt x="370" y="647"/>
                  </a:lnTo>
                  <a:lnTo>
                    <a:pt x="349" y="651"/>
                  </a:lnTo>
                  <a:lnTo>
                    <a:pt x="326" y="653"/>
                  </a:lnTo>
                  <a:lnTo>
                    <a:pt x="304" y="652"/>
                  </a:lnTo>
                  <a:lnTo>
                    <a:pt x="281" y="650"/>
                  </a:lnTo>
                  <a:lnTo>
                    <a:pt x="260" y="645"/>
                  </a:lnTo>
                  <a:lnTo>
                    <a:pt x="239" y="638"/>
                  </a:lnTo>
                  <a:lnTo>
                    <a:pt x="218" y="627"/>
                  </a:lnTo>
                  <a:lnTo>
                    <a:pt x="197" y="615"/>
                  </a:lnTo>
                  <a:lnTo>
                    <a:pt x="179" y="601"/>
                  </a:lnTo>
                  <a:lnTo>
                    <a:pt x="161" y="584"/>
                  </a:lnTo>
                  <a:lnTo>
                    <a:pt x="145" y="565"/>
                  </a:lnTo>
                  <a:lnTo>
                    <a:pt x="121" y="569"/>
                  </a:lnTo>
                  <a:lnTo>
                    <a:pt x="99" y="567"/>
                  </a:lnTo>
                  <a:lnTo>
                    <a:pt x="79" y="561"/>
                  </a:lnTo>
                  <a:lnTo>
                    <a:pt x="61" y="551"/>
                  </a:lnTo>
                  <a:lnTo>
                    <a:pt x="45" y="539"/>
                  </a:lnTo>
                  <a:lnTo>
                    <a:pt x="31" y="522"/>
                  </a:lnTo>
                  <a:lnTo>
                    <a:pt x="20" y="504"/>
                  </a:lnTo>
                  <a:lnTo>
                    <a:pt x="11" y="484"/>
                  </a:lnTo>
                  <a:lnTo>
                    <a:pt x="4" y="463"/>
                  </a:lnTo>
                  <a:lnTo>
                    <a:pt x="2" y="441"/>
                  </a:lnTo>
                  <a:lnTo>
                    <a:pt x="0" y="417"/>
                  </a:lnTo>
                  <a:lnTo>
                    <a:pt x="4" y="394"/>
                  </a:lnTo>
                  <a:lnTo>
                    <a:pt x="10" y="373"/>
                  </a:lnTo>
                  <a:lnTo>
                    <a:pt x="20" y="352"/>
                  </a:lnTo>
                  <a:lnTo>
                    <a:pt x="34" y="331"/>
                  </a:lnTo>
                  <a:lnTo>
                    <a:pt x="52" y="314"/>
                  </a:lnTo>
                  <a:lnTo>
                    <a:pt x="41" y="303"/>
                  </a:lnTo>
                  <a:lnTo>
                    <a:pt x="33" y="289"/>
                  </a:lnTo>
                  <a:lnTo>
                    <a:pt x="28" y="276"/>
                  </a:lnTo>
                  <a:lnTo>
                    <a:pt x="25" y="261"/>
                  </a:lnTo>
                  <a:lnTo>
                    <a:pt x="24" y="248"/>
                  </a:lnTo>
                  <a:lnTo>
                    <a:pt x="26" y="233"/>
                  </a:lnTo>
                  <a:lnTo>
                    <a:pt x="29" y="219"/>
                  </a:lnTo>
                  <a:lnTo>
                    <a:pt x="36" y="206"/>
                  </a:lnTo>
                  <a:lnTo>
                    <a:pt x="42" y="196"/>
                  </a:lnTo>
                  <a:lnTo>
                    <a:pt x="51" y="185"/>
                  </a:lnTo>
                  <a:lnTo>
                    <a:pt x="60" y="176"/>
                  </a:lnTo>
                  <a:lnTo>
                    <a:pt x="72" y="169"/>
                  </a:lnTo>
                  <a:lnTo>
                    <a:pt x="83" y="166"/>
                  </a:lnTo>
                  <a:lnTo>
                    <a:pt x="97" y="164"/>
                  </a:lnTo>
                  <a:lnTo>
                    <a:pt x="110" y="165"/>
                  </a:lnTo>
                  <a:lnTo>
                    <a:pt x="125" y="169"/>
                  </a:lnTo>
                  <a:lnTo>
                    <a:pt x="134" y="157"/>
                  </a:lnTo>
                  <a:lnTo>
                    <a:pt x="145" y="144"/>
                  </a:lnTo>
                  <a:lnTo>
                    <a:pt x="156" y="134"/>
                  </a:lnTo>
                  <a:lnTo>
                    <a:pt x="169" y="123"/>
                  </a:lnTo>
                  <a:lnTo>
                    <a:pt x="181" y="115"/>
                  </a:lnTo>
                  <a:lnTo>
                    <a:pt x="194" y="108"/>
                  </a:lnTo>
                  <a:lnTo>
                    <a:pt x="208" y="101"/>
                  </a:lnTo>
                  <a:lnTo>
                    <a:pt x="222" y="95"/>
                  </a:lnTo>
                  <a:lnTo>
                    <a:pt x="235" y="93"/>
                  </a:lnTo>
                  <a:lnTo>
                    <a:pt x="250" y="90"/>
                  </a:lnTo>
                  <a:lnTo>
                    <a:pt x="264" y="89"/>
                  </a:lnTo>
                  <a:lnTo>
                    <a:pt x="280" y="88"/>
                  </a:lnTo>
                  <a:lnTo>
                    <a:pt x="293" y="91"/>
                  </a:lnTo>
                  <a:lnTo>
                    <a:pt x="309" y="94"/>
                  </a:lnTo>
                  <a:lnTo>
                    <a:pt x="322" y="98"/>
                  </a:lnTo>
                  <a:lnTo>
                    <a:pt x="338" y="102"/>
                  </a:lnTo>
                  <a:lnTo>
                    <a:pt x="350" y="79"/>
                  </a:lnTo>
                  <a:lnTo>
                    <a:pt x="364" y="58"/>
                  </a:lnTo>
                  <a:lnTo>
                    <a:pt x="381" y="41"/>
                  </a:lnTo>
                  <a:lnTo>
                    <a:pt x="399" y="26"/>
                  </a:lnTo>
                  <a:lnTo>
                    <a:pt x="419" y="15"/>
                  </a:lnTo>
                  <a:lnTo>
                    <a:pt x="439" y="7"/>
                  </a:lnTo>
                  <a:lnTo>
                    <a:pt x="461" y="2"/>
                  </a:lnTo>
                  <a:lnTo>
                    <a:pt x="483" y="0"/>
                  </a:lnTo>
                  <a:lnTo>
                    <a:pt x="504" y="2"/>
                  </a:lnTo>
                  <a:lnTo>
                    <a:pt x="525" y="7"/>
                  </a:lnTo>
                  <a:lnTo>
                    <a:pt x="545" y="15"/>
                  </a:lnTo>
                  <a:lnTo>
                    <a:pt x="566" y="26"/>
                  </a:lnTo>
                  <a:lnTo>
                    <a:pt x="583" y="41"/>
                  </a:lnTo>
                  <a:lnTo>
                    <a:pt x="600" y="58"/>
                  </a:lnTo>
                  <a:lnTo>
                    <a:pt x="615" y="79"/>
                  </a:lnTo>
                  <a:lnTo>
                    <a:pt x="627" y="102"/>
                  </a:lnTo>
                  <a:lnTo>
                    <a:pt x="638" y="88"/>
                  </a:lnTo>
                  <a:lnTo>
                    <a:pt x="651" y="76"/>
                  </a:lnTo>
                  <a:lnTo>
                    <a:pt x="665" y="66"/>
                  </a:lnTo>
                  <a:lnTo>
                    <a:pt x="680" y="59"/>
                  </a:lnTo>
                  <a:lnTo>
                    <a:pt x="695" y="56"/>
                  </a:lnTo>
                  <a:lnTo>
                    <a:pt x="711" y="54"/>
                  </a:lnTo>
                  <a:lnTo>
                    <a:pt x="726" y="56"/>
                  </a:lnTo>
                  <a:lnTo>
                    <a:pt x="743" y="59"/>
                  </a:lnTo>
                  <a:lnTo>
                    <a:pt x="757" y="66"/>
                  </a:lnTo>
                  <a:lnTo>
                    <a:pt x="771" y="74"/>
                  </a:lnTo>
                  <a:lnTo>
                    <a:pt x="783" y="85"/>
                  </a:lnTo>
                  <a:lnTo>
                    <a:pt x="796" y="97"/>
                  </a:lnTo>
                  <a:lnTo>
                    <a:pt x="805" y="113"/>
                  </a:lnTo>
                  <a:lnTo>
                    <a:pt x="813" y="129"/>
                  </a:lnTo>
                  <a:lnTo>
                    <a:pt x="818" y="148"/>
                  </a:lnTo>
                  <a:lnTo>
                    <a:pt x="822" y="167"/>
                  </a:lnTo>
                  <a:lnTo>
                    <a:pt x="824" y="167"/>
                  </a:lnTo>
                </a:path>
              </a:pathLst>
            </a:custGeom>
            <a:noFill/>
            <a:ln w="9144">
              <a:solidFill>
                <a:srgbClr val="0080FF"/>
              </a:solidFill>
              <a:round/>
              <a:headEnd/>
              <a:tailEnd/>
            </a:ln>
          </p:spPr>
          <p:txBody>
            <a:bodyPr/>
            <a:lstStyle/>
            <a:p>
              <a:endParaRPr lang="en-US" dirty="0"/>
            </a:p>
          </p:txBody>
        </p:sp>
        <p:sp>
          <p:nvSpPr>
            <p:cNvPr id="7" name="Freeform 12"/>
            <p:cNvSpPr>
              <a:spLocks/>
            </p:cNvSpPr>
            <p:nvPr/>
          </p:nvSpPr>
          <p:spPr bwMode="auto">
            <a:xfrm>
              <a:off x="756" y="1198"/>
              <a:ext cx="913" cy="655"/>
            </a:xfrm>
            <a:custGeom>
              <a:avLst/>
              <a:gdLst>
                <a:gd name="T0" fmla="*/ 852 w 913"/>
                <a:gd name="T1" fmla="*/ 183 h 655"/>
                <a:gd name="T2" fmla="*/ 888 w 913"/>
                <a:gd name="T3" fmla="*/ 219 h 655"/>
                <a:gd name="T4" fmla="*/ 908 w 913"/>
                <a:gd name="T5" fmla="*/ 265 h 655"/>
                <a:gd name="T6" fmla="*/ 911 w 913"/>
                <a:gd name="T7" fmla="*/ 319 h 655"/>
                <a:gd name="T8" fmla="*/ 897 w 913"/>
                <a:gd name="T9" fmla="*/ 370 h 655"/>
                <a:gd name="T10" fmla="*/ 883 w 913"/>
                <a:gd name="T11" fmla="*/ 424 h 655"/>
                <a:gd name="T12" fmla="*/ 883 w 913"/>
                <a:gd name="T13" fmla="*/ 490 h 655"/>
                <a:gd name="T14" fmla="*/ 854 w 913"/>
                <a:gd name="T15" fmla="*/ 544 h 655"/>
                <a:gd name="T16" fmla="*/ 809 w 913"/>
                <a:gd name="T17" fmla="*/ 577 h 655"/>
                <a:gd name="T18" fmla="*/ 755 w 913"/>
                <a:gd name="T19" fmla="*/ 581 h 655"/>
                <a:gd name="T20" fmla="*/ 703 w 913"/>
                <a:gd name="T21" fmla="*/ 547 h 655"/>
                <a:gd name="T22" fmla="*/ 664 w 913"/>
                <a:gd name="T23" fmla="*/ 581 h 655"/>
                <a:gd name="T24" fmla="*/ 622 w 913"/>
                <a:gd name="T25" fmla="*/ 602 h 655"/>
                <a:gd name="T26" fmla="*/ 578 w 913"/>
                <a:gd name="T27" fmla="*/ 612 h 655"/>
                <a:gd name="T28" fmla="*/ 531 w 913"/>
                <a:gd name="T29" fmla="*/ 610 h 655"/>
                <a:gd name="T30" fmla="*/ 485 w 913"/>
                <a:gd name="T31" fmla="*/ 597 h 655"/>
                <a:gd name="T32" fmla="*/ 433 w 913"/>
                <a:gd name="T33" fmla="*/ 620 h 655"/>
                <a:gd name="T34" fmla="*/ 369 w 913"/>
                <a:gd name="T35" fmla="*/ 647 h 655"/>
                <a:gd name="T36" fmla="*/ 304 w 913"/>
                <a:gd name="T37" fmla="*/ 653 h 655"/>
                <a:gd name="T38" fmla="*/ 239 w 913"/>
                <a:gd name="T39" fmla="*/ 639 h 655"/>
                <a:gd name="T40" fmla="*/ 179 w 913"/>
                <a:gd name="T41" fmla="*/ 601 h 655"/>
                <a:gd name="T42" fmla="*/ 121 w 913"/>
                <a:gd name="T43" fmla="*/ 570 h 655"/>
                <a:gd name="T44" fmla="*/ 60 w 913"/>
                <a:gd name="T45" fmla="*/ 552 h 655"/>
                <a:gd name="T46" fmla="*/ 19 w 913"/>
                <a:gd name="T47" fmla="*/ 506 h 655"/>
                <a:gd name="T48" fmla="*/ 1 w 913"/>
                <a:gd name="T49" fmla="*/ 442 h 655"/>
                <a:gd name="T50" fmla="*/ 10 w 913"/>
                <a:gd name="T51" fmla="*/ 374 h 655"/>
                <a:gd name="T52" fmla="*/ 52 w 913"/>
                <a:gd name="T53" fmla="*/ 315 h 655"/>
                <a:gd name="T54" fmla="*/ 27 w 913"/>
                <a:gd name="T55" fmla="*/ 277 h 655"/>
                <a:gd name="T56" fmla="*/ 25 w 913"/>
                <a:gd name="T57" fmla="*/ 233 h 655"/>
                <a:gd name="T58" fmla="*/ 41 w 913"/>
                <a:gd name="T59" fmla="*/ 196 h 655"/>
                <a:gd name="T60" fmla="*/ 71 w 913"/>
                <a:gd name="T61" fmla="*/ 169 h 655"/>
                <a:gd name="T62" fmla="*/ 110 w 913"/>
                <a:gd name="T63" fmla="*/ 166 h 655"/>
                <a:gd name="T64" fmla="*/ 145 w 913"/>
                <a:gd name="T65" fmla="*/ 145 h 655"/>
                <a:gd name="T66" fmla="*/ 180 w 913"/>
                <a:gd name="T67" fmla="*/ 116 h 655"/>
                <a:gd name="T68" fmla="*/ 222 w 913"/>
                <a:gd name="T69" fmla="*/ 96 h 655"/>
                <a:gd name="T70" fmla="*/ 264 w 913"/>
                <a:gd name="T71" fmla="*/ 90 h 655"/>
                <a:gd name="T72" fmla="*/ 309 w 913"/>
                <a:gd name="T73" fmla="*/ 94 h 655"/>
                <a:gd name="T74" fmla="*/ 350 w 913"/>
                <a:gd name="T75" fmla="*/ 80 h 655"/>
                <a:gd name="T76" fmla="*/ 399 w 913"/>
                <a:gd name="T77" fmla="*/ 27 h 655"/>
                <a:gd name="T78" fmla="*/ 460 w 913"/>
                <a:gd name="T79" fmla="*/ 3 h 655"/>
                <a:gd name="T80" fmla="*/ 525 w 913"/>
                <a:gd name="T81" fmla="*/ 7 h 655"/>
                <a:gd name="T82" fmla="*/ 584 w 913"/>
                <a:gd name="T83" fmla="*/ 42 h 655"/>
                <a:gd name="T84" fmla="*/ 628 w 913"/>
                <a:gd name="T85" fmla="*/ 103 h 655"/>
                <a:gd name="T86" fmla="*/ 665 w 913"/>
                <a:gd name="T87" fmla="*/ 67 h 655"/>
                <a:gd name="T88" fmla="*/ 711 w 913"/>
                <a:gd name="T89" fmla="*/ 56 h 655"/>
                <a:gd name="T90" fmla="*/ 756 w 913"/>
                <a:gd name="T91" fmla="*/ 67 h 655"/>
                <a:gd name="T92" fmla="*/ 795 w 913"/>
                <a:gd name="T93" fmla="*/ 99 h 655"/>
                <a:gd name="T94" fmla="*/ 818 w 913"/>
                <a:gd name="T95" fmla="*/ 149 h 655"/>
                <a:gd name="T96" fmla="*/ 822 w 913"/>
                <a:gd name="T97" fmla="*/ 169 h 655"/>
                <a:gd name="T98" fmla="*/ 822 w 913"/>
                <a:gd name="T99" fmla="*/ 169 h 655"/>
                <a:gd name="T100" fmla="*/ 822 w 913"/>
                <a:gd name="T101" fmla="*/ 169 h 655"/>
                <a:gd name="T102" fmla="*/ 822 w 913"/>
                <a:gd name="T103" fmla="*/ 169 h 655"/>
                <a:gd name="T104" fmla="*/ 822 w 913"/>
                <a:gd name="T105" fmla="*/ 169 h 655"/>
                <a:gd name="T106" fmla="*/ 822 w 913"/>
                <a:gd name="T107" fmla="*/ 169 h 6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3"/>
                <a:gd name="T163" fmla="*/ 0 h 655"/>
                <a:gd name="T164" fmla="*/ 913 w 913"/>
                <a:gd name="T165" fmla="*/ 655 h 6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3" h="655">
                  <a:moveTo>
                    <a:pt x="822" y="169"/>
                  </a:moveTo>
                  <a:lnTo>
                    <a:pt x="838" y="175"/>
                  </a:lnTo>
                  <a:lnTo>
                    <a:pt x="852" y="183"/>
                  </a:lnTo>
                  <a:lnTo>
                    <a:pt x="865" y="193"/>
                  </a:lnTo>
                  <a:lnTo>
                    <a:pt x="878" y="205"/>
                  </a:lnTo>
                  <a:lnTo>
                    <a:pt x="888" y="219"/>
                  </a:lnTo>
                  <a:lnTo>
                    <a:pt x="897" y="233"/>
                  </a:lnTo>
                  <a:lnTo>
                    <a:pt x="903" y="249"/>
                  </a:lnTo>
                  <a:lnTo>
                    <a:pt x="908" y="265"/>
                  </a:lnTo>
                  <a:lnTo>
                    <a:pt x="911" y="284"/>
                  </a:lnTo>
                  <a:lnTo>
                    <a:pt x="912" y="301"/>
                  </a:lnTo>
                  <a:lnTo>
                    <a:pt x="911" y="319"/>
                  </a:lnTo>
                  <a:lnTo>
                    <a:pt x="909" y="336"/>
                  </a:lnTo>
                  <a:lnTo>
                    <a:pt x="904" y="353"/>
                  </a:lnTo>
                  <a:lnTo>
                    <a:pt x="897" y="370"/>
                  </a:lnTo>
                  <a:lnTo>
                    <a:pt x="888" y="386"/>
                  </a:lnTo>
                  <a:lnTo>
                    <a:pt x="877" y="400"/>
                  </a:lnTo>
                  <a:lnTo>
                    <a:pt x="883" y="424"/>
                  </a:lnTo>
                  <a:lnTo>
                    <a:pt x="887" y="447"/>
                  </a:lnTo>
                  <a:lnTo>
                    <a:pt x="886" y="470"/>
                  </a:lnTo>
                  <a:lnTo>
                    <a:pt x="883" y="490"/>
                  </a:lnTo>
                  <a:lnTo>
                    <a:pt x="876" y="510"/>
                  </a:lnTo>
                  <a:lnTo>
                    <a:pt x="867" y="528"/>
                  </a:lnTo>
                  <a:lnTo>
                    <a:pt x="854" y="544"/>
                  </a:lnTo>
                  <a:lnTo>
                    <a:pt x="842" y="557"/>
                  </a:lnTo>
                  <a:lnTo>
                    <a:pt x="826" y="569"/>
                  </a:lnTo>
                  <a:lnTo>
                    <a:pt x="809" y="577"/>
                  </a:lnTo>
                  <a:lnTo>
                    <a:pt x="791" y="583"/>
                  </a:lnTo>
                  <a:lnTo>
                    <a:pt x="774" y="583"/>
                  </a:lnTo>
                  <a:lnTo>
                    <a:pt x="755" y="581"/>
                  </a:lnTo>
                  <a:lnTo>
                    <a:pt x="737" y="574"/>
                  </a:lnTo>
                  <a:lnTo>
                    <a:pt x="719" y="563"/>
                  </a:lnTo>
                  <a:lnTo>
                    <a:pt x="703" y="547"/>
                  </a:lnTo>
                  <a:lnTo>
                    <a:pt x="690" y="560"/>
                  </a:lnTo>
                  <a:lnTo>
                    <a:pt x="678" y="571"/>
                  </a:lnTo>
                  <a:lnTo>
                    <a:pt x="664" y="581"/>
                  </a:lnTo>
                  <a:lnTo>
                    <a:pt x="651" y="589"/>
                  </a:lnTo>
                  <a:lnTo>
                    <a:pt x="636" y="597"/>
                  </a:lnTo>
                  <a:lnTo>
                    <a:pt x="622" y="602"/>
                  </a:lnTo>
                  <a:lnTo>
                    <a:pt x="607" y="607"/>
                  </a:lnTo>
                  <a:lnTo>
                    <a:pt x="593" y="609"/>
                  </a:lnTo>
                  <a:lnTo>
                    <a:pt x="578" y="612"/>
                  </a:lnTo>
                  <a:lnTo>
                    <a:pt x="562" y="613"/>
                  </a:lnTo>
                  <a:lnTo>
                    <a:pt x="547" y="613"/>
                  </a:lnTo>
                  <a:lnTo>
                    <a:pt x="531" y="610"/>
                  </a:lnTo>
                  <a:lnTo>
                    <a:pt x="516" y="607"/>
                  </a:lnTo>
                  <a:lnTo>
                    <a:pt x="501" y="602"/>
                  </a:lnTo>
                  <a:lnTo>
                    <a:pt x="485" y="597"/>
                  </a:lnTo>
                  <a:lnTo>
                    <a:pt x="472" y="588"/>
                  </a:lnTo>
                  <a:lnTo>
                    <a:pt x="453" y="606"/>
                  </a:lnTo>
                  <a:lnTo>
                    <a:pt x="433" y="620"/>
                  </a:lnTo>
                  <a:lnTo>
                    <a:pt x="412" y="632"/>
                  </a:lnTo>
                  <a:lnTo>
                    <a:pt x="391" y="640"/>
                  </a:lnTo>
                  <a:lnTo>
                    <a:pt x="369" y="647"/>
                  </a:lnTo>
                  <a:lnTo>
                    <a:pt x="348" y="651"/>
                  </a:lnTo>
                  <a:lnTo>
                    <a:pt x="326" y="654"/>
                  </a:lnTo>
                  <a:lnTo>
                    <a:pt x="304" y="653"/>
                  </a:lnTo>
                  <a:lnTo>
                    <a:pt x="281" y="651"/>
                  </a:lnTo>
                  <a:lnTo>
                    <a:pt x="260" y="646"/>
                  </a:lnTo>
                  <a:lnTo>
                    <a:pt x="239" y="639"/>
                  </a:lnTo>
                  <a:lnTo>
                    <a:pt x="218" y="628"/>
                  </a:lnTo>
                  <a:lnTo>
                    <a:pt x="198" y="616"/>
                  </a:lnTo>
                  <a:lnTo>
                    <a:pt x="179" y="601"/>
                  </a:lnTo>
                  <a:lnTo>
                    <a:pt x="161" y="585"/>
                  </a:lnTo>
                  <a:lnTo>
                    <a:pt x="145" y="566"/>
                  </a:lnTo>
                  <a:lnTo>
                    <a:pt x="121" y="570"/>
                  </a:lnTo>
                  <a:lnTo>
                    <a:pt x="99" y="568"/>
                  </a:lnTo>
                  <a:lnTo>
                    <a:pt x="78" y="562"/>
                  </a:lnTo>
                  <a:lnTo>
                    <a:pt x="60" y="552"/>
                  </a:lnTo>
                  <a:lnTo>
                    <a:pt x="44" y="540"/>
                  </a:lnTo>
                  <a:lnTo>
                    <a:pt x="30" y="523"/>
                  </a:lnTo>
                  <a:lnTo>
                    <a:pt x="19" y="506"/>
                  </a:lnTo>
                  <a:lnTo>
                    <a:pt x="10" y="485"/>
                  </a:lnTo>
                  <a:lnTo>
                    <a:pt x="3" y="465"/>
                  </a:lnTo>
                  <a:lnTo>
                    <a:pt x="1" y="442"/>
                  </a:lnTo>
                  <a:lnTo>
                    <a:pt x="0" y="419"/>
                  </a:lnTo>
                  <a:lnTo>
                    <a:pt x="4" y="396"/>
                  </a:lnTo>
                  <a:lnTo>
                    <a:pt x="10" y="374"/>
                  </a:lnTo>
                  <a:lnTo>
                    <a:pt x="20" y="353"/>
                  </a:lnTo>
                  <a:lnTo>
                    <a:pt x="34" y="333"/>
                  </a:lnTo>
                  <a:lnTo>
                    <a:pt x="52" y="315"/>
                  </a:lnTo>
                  <a:lnTo>
                    <a:pt x="41" y="303"/>
                  </a:lnTo>
                  <a:lnTo>
                    <a:pt x="33" y="290"/>
                  </a:lnTo>
                  <a:lnTo>
                    <a:pt x="27" y="277"/>
                  </a:lnTo>
                  <a:lnTo>
                    <a:pt x="24" y="262"/>
                  </a:lnTo>
                  <a:lnTo>
                    <a:pt x="23" y="248"/>
                  </a:lnTo>
                  <a:lnTo>
                    <a:pt x="25" y="233"/>
                  </a:lnTo>
                  <a:lnTo>
                    <a:pt x="28" y="220"/>
                  </a:lnTo>
                  <a:lnTo>
                    <a:pt x="35" y="207"/>
                  </a:lnTo>
                  <a:lnTo>
                    <a:pt x="41" y="196"/>
                  </a:lnTo>
                  <a:lnTo>
                    <a:pt x="50" y="185"/>
                  </a:lnTo>
                  <a:lnTo>
                    <a:pt x="60" y="176"/>
                  </a:lnTo>
                  <a:lnTo>
                    <a:pt x="71" y="169"/>
                  </a:lnTo>
                  <a:lnTo>
                    <a:pt x="83" y="166"/>
                  </a:lnTo>
                  <a:lnTo>
                    <a:pt x="96" y="164"/>
                  </a:lnTo>
                  <a:lnTo>
                    <a:pt x="110" y="166"/>
                  </a:lnTo>
                  <a:lnTo>
                    <a:pt x="125" y="170"/>
                  </a:lnTo>
                  <a:lnTo>
                    <a:pt x="134" y="158"/>
                  </a:lnTo>
                  <a:lnTo>
                    <a:pt x="145" y="145"/>
                  </a:lnTo>
                  <a:lnTo>
                    <a:pt x="156" y="135"/>
                  </a:lnTo>
                  <a:lnTo>
                    <a:pt x="168" y="124"/>
                  </a:lnTo>
                  <a:lnTo>
                    <a:pt x="180" y="116"/>
                  </a:lnTo>
                  <a:lnTo>
                    <a:pt x="194" y="108"/>
                  </a:lnTo>
                  <a:lnTo>
                    <a:pt x="208" y="102"/>
                  </a:lnTo>
                  <a:lnTo>
                    <a:pt x="222" y="96"/>
                  </a:lnTo>
                  <a:lnTo>
                    <a:pt x="236" y="93"/>
                  </a:lnTo>
                  <a:lnTo>
                    <a:pt x="250" y="90"/>
                  </a:lnTo>
                  <a:lnTo>
                    <a:pt x="264" y="90"/>
                  </a:lnTo>
                  <a:lnTo>
                    <a:pt x="280" y="89"/>
                  </a:lnTo>
                  <a:lnTo>
                    <a:pt x="294" y="91"/>
                  </a:lnTo>
                  <a:lnTo>
                    <a:pt x="309" y="94"/>
                  </a:lnTo>
                  <a:lnTo>
                    <a:pt x="324" y="99"/>
                  </a:lnTo>
                  <a:lnTo>
                    <a:pt x="339" y="103"/>
                  </a:lnTo>
                  <a:lnTo>
                    <a:pt x="350" y="80"/>
                  </a:lnTo>
                  <a:lnTo>
                    <a:pt x="365" y="59"/>
                  </a:lnTo>
                  <a:lnTo>
                    <a:pt x="381" y="42"/>
                  </a:lnTo>
                  <a:lnTo>
                    <a:pt x="399" y="27"/>
                  </a:lnTo>
                  <a:lnTo>
                    <a:pt x="419" y="16"/>
                  </a:lnTo>
                  <a:lnTo>
                    <a:pt x="439" y="7"/>
                  </a:lnTo>
                  <a:lnTo>
                    <a:pt x="460" y="3"/>
                  </a:lnTo>
                  <a:lnTo>
                    <a:pt x="483" y="0"/>
                  </a:lnTo>
                  <a:lnTo>
                    <a:pt x="504" y="3"/>
                  </a:lnTo>
                  <a:lnTo>
                    <a:pt x="525" y="7"/>
                  </a:lnTo>
                  <a:lnTo>
                    <a:pt x="545" y="16"/>
                  </a:lnTo>
                  <a:lnTo>
                    <a:pt x="566" y="27"/>
                  </a:lnTo>
                  <a:lnTo>
                    <a:pt x="584" y="42"/>
                  </a:lnTo>
                  <a:lnTo>
                    <a:pt x="600" y="59"/>
                  </a:lnTo>
                  <a:lnTo>
                    <a:pt x="615" y="80"/>
                  </a:lnTo>
                  <a:lnTo>
                    <a:pt x="628" y="103"/>
                  </a:lnTo>
                  <a:lnTo>
                    <a:pt x="639" y="89"/>
                  </a:lnTo>
                  <a:lnTo>
                    <a:pt x="651" y="76"/>
                  </a:lnTo>
                  <a:lnTo>
                    <a:pt x="665" y="67"/>
                  </a:lnTo>
                  <a:lnTo>
                    <a:pt x="680" y="60"/>
                  </a:lnTo>
                  <a:lnTo>
                    <a:pt x="696" y="57"/>
                  </a:lnTo>
                  <a:lnTo>
                    <a:pt x="711" y="56"/>
                  </a:lnTo>
                  <a:lnTo>
                    <a:pt x="727" y="57"/>
                  </a:lnTo>
                  <a:lnTo>
                    <a:pt x="743" y="60"/>
                  </a:lnTo>
                  <a:lnTo>
                    <a:pt x="756" y="67"/>
                  </a:lnTo>
                  <a:lnTo>
                    <a:pt x="771" y="76"/>
                  </a:lnTo>
                  <a:lnTo>
                    <a:pt x="783" y="87"/>
                  </a:lnTo>
                  <a:lnTo>
                    <a:pt x="795" y="99"/>
                  </a:lnTo>
                  <a:lnTo>
                    <a:pt x="804" y="115"/>
                  </a:lnTo>
                  <a:lnTo>
                    <a:pt x="813" y="131"/>
                  </a:lnTo>
                  <a:lnTo>
                    <a:pt x="818" y="149"/>
                  </a:lnTo>
                  <a:lnTo>
                    <a:pt x="822" y="169"/>
                  </a:lnTo>
                </a:path>
              </a:pathLst>
            </a:custGeom>
            <a:noFill/>
            <a:ln w="9144">
              <a:solidFill>
                <a:srgbClr val="0080FF"/>
              </a:solidFill>
              <a:round/>
              <a:headEnd/>
              <a:tailEnd/>
            </a:ln>
          </p:spPr>
          <p:txBody>
            <a:bodyPr/>
            <a:lstStyle/>
            <a:p>
              <a:endParaRPr lang="en-US" dirty="0"/>
            </a:p>
          </p:txBody>
        </p:sp>
        <p:sp>
          <p:nvSpPr>
            <p:cNvPr id="8" name="Line 13"/>
            <p:cNvSpPr>
              <a:spLocks noChangeShapeType="1"/>
            </p:cNvSpPr>
            <p:nvPr/>
          </p:nvSpPr>
          <p:spPr bwMode="auto">
            <a:xfrm flipH="1" flipV="1">
              <a:off x="1533" y="1818"/>
              <a:ext cx="138" cy="388"/>
            </a:xfrm>
            <a:prstGeom prst="line">
              <a:avLst/>
            </a:prstGeom>
            <a:noFill/>
            <a:ln w="31351">
              <a:solidFill>
                <a:srgbClr val="0080FF"/>
              </a:solidFill>
              <a:round/>
              <a:headEnd/>
              <a:tailEnd/>
            </a:ln>
          </p:spPr>
          <p:txBody>
            <a:bodyPr/>
            <a:lstStyle/>
            <a:p>
              <a:endParaRPr lang="en-US" dirty="0"/>
            </a:p>
          </p:txBody>
        </p:sp>
        <p:sp>
          <p:nvSpPr>
            <p:cNvPr id="9" name="Line 14"/>
            <p:cNvSpPr>
              <a:spLocks noChangeShapeType="1"/>
            </p:cNvSpPr>
            <p:nvPr/>
          </p:nvSpPr>
          <p:spPr bwMode="auto">
            <a:xfrm flipH="1" flipV="1">
              <a:off x="1475" y="1818"/>
              <a:ext cx="137" cy="388"/>
            </a:xfrm>
            <a:prstGeom prst="line">
              <a:avLst/>
            </a:prstGeom>
            <a:noFill/>
            <a:ln w="31351">
              <a:solidFill>
                <a:srgbClr val="0080FF"/>
              </a:solidFill>
              <a:round/>
              <a:headEnd/>
              <a:tailEnd/>
            </a:ln>
          </p:spPr>
          <p:txBody>
            <a:bodyPr/>
            <a:lstStyle/>
            <a:p>
              <a:endParaRPr lang="en-US" dirty="0"/>
            </a:p>
          </p:txBody>
        </p:sp>
        <p:sp>
          <p:nvSpPr>
            <p:cNvPr id="10" name="Line 15"/>
            <p:cNvSpPr>
              <a:spLocks noChangeShapeType="1"/>
            </p:cNvSpPr>
            <p:nvPr/>
          </p:nvSpPr>
          <p:spPr bwMode="auto">
            <a:xfrm flipH="1" flipV="1">
              <a:off x="1416" y="1818"/>
              <a:ext cx="138" cy="388"/>
            </a:xfrm>
            <a:prstGeom prst="line">
              <a:avLst/>
            </a:prstGeom>
            <a:noFill/>
            <a:ln w="31351">
              <a:solidFill>
                <a:srgbClr val="0080FF"/>
              </a:solidFill>
              <a:round/>
              <a:headEnd/>
              <a:tailEnd/>
            </a:ln>
          </p:spPr>
          <p:txBody>
            <a:bodyPr/>
            <a:lstStyle/>
            <a:p>
              <a:endParaRPr lang="en-US" dirty="0"/>
            </a:p>
          </p:txBody>
        </p:sp>
        <p:sp>
          <p:nvSpPr>
            <p:cNvPr id="11" name="Line 16"/>
            <p:cNvSpPr>
              <a:spLocks noChangeShapeType="1"/>
            </p:cNvSpPr>
            <p:nvPr/>
          </p:nvSpPr>
          <p:spPr bwMode="auto">
            <a:xfrm flipH="1" flipV="1">
              <a:off x="1357" y="1818"/>
              <a:ext cx="138" cy="388"/>
            </a:xfrm>
            <a:prstGeom prst="line">
              <a:avLst/>
            </a:prstGeom>
            <a:noFill/>
            <a:ln w="31351">
              <a:solidFill>
                <a:srgbClr val="0080FF"/>
              </a:solidFill>
              <a:round/>
              <a:headEnd/>
              <a:tailEnd/>
            </a:ln>
          </p:spPr>
          <p:txBody>
            <a:bodyPr/>
            <a:lstStyle/>
            <a:p>
              <a:endParaRPr lang="en-US" dirty="0"/>
            </a:p>
          </p:txBody>
        </p:sp>
        <p:sp>
          <p:nvSpPr>
            <p:cNvPr id="12" name="Line 17"/>
            <p:cNvSpPr>
              <a:spLocks noChangeShapeType="1"/>
            </p:cNvSpPr>
            <p:nvPr/>
          </p:nvSpPr>
          <p:spPr bwMode="auto">
            <a:xfrm flipH="1" flipV="1">
              <a:off x="1298" y="1818"/>
              <a:ext cx="138" cy="388"/>
            </a:xfrm>
            <a:prstGeom prst="line">
              <a:avLst/>
            </a:prstGeom>
            <a:noFill/>
            <a:ln w="31351">
              <a:solidFill>
                <a:srgbClr val="0080FF"/>
              </a:solidFill>
              <a:round/>
              <a:headEnd/>
              <a:tailEnd/>
            </a:ln>
          </p:spPr>
          <p:txBody>
            <a:bodyPr/>
            <a:lstStyle/>
            <a:p>
              <a:endParaRPr lang="en-US" dirty="0"/>
            </a:p>
          </p:txBody>
        </p:sp>
        <p:sp>
          <p:nvSpPr>
            <p:cNvPr id="13" name="Line 18"/>
            <p:cNvSpPr>
              <a:spLocks noChangeShapeType="1"/>
            </p:cNvSpPr>
            <p:nvPr/>
          </p:nvSpPr>
          <p:spPr bwMode="auto">
            <a:xfrm flipH="1" flipV="1">
              <a:off x="1239" y="1818"/>
              <a:ext cx="137" cy="388"/>
            </a:xfrm>
            <a:prstGeom prst="line">
              <a:avLst/>
            </a:prstGeom>
            <a:noFill/>
            <a:ln w="31351">
              <a:solidFill>
                <a:srgbClr val="0080FF"/>
              </a:solidFill>
              <a:round/>
              <a:headEnd/>
              <a:tailEnd/>
            </a:ln>
          </p:spPr>
          <p:txBody>
            <a:bodyPr/>
            <a:lstStyle/>
            <a:p>
              <a:endParaRPr lang="en-US" dirty="0"/>
            </a:p>
          </p:txBody>
        </p:sp>
        <p:sp>
          <p:nvSpPr>
            <p:cNvPr id="14" name="Line 19"/>
            <p:cNvSpPr>
              <a:spLocks noChangeShapeType="1"/>
            </p:cNvSpPr>
            <p:nvPr/>
          </p:nvSpPr>
          <p:spPr bwMode="auto">
            <a:xfrm flipH="1" flipV="1">
              <a:off x="1180" y="1818"/>
              <a:ext cx="138" cy="388"/>
            </a:xfrm>
            <a:prstGeom prst="line">
              <a:avLst/>
            </a:prstGeom>
            <a:noFill/>
            <a:ln w="31351">
              <a:solidFill>
                <a:srgbClr val="0080FF"/>
              </a:solidFill>
              <a:round/>
              <a:headEnd/>
              <a:tailEnd/>
            </a:ln>
          </p:spPr>
          <p:txBody>
            <a:bodyPr/>
            <a:lstStyle/>
            <a:p>
              <a:endParaRPr lang="en-US" dirty="0"/>
            </a:p>
          </p:txBody>
        </p:sp>
        <p:sp>
          <p:nvSpPr>
            <p:cNvPr id="15" name="Line 20"/>
            <p:cNvSpPr>
              <a:spLocks noChangeShapeType="1"/>
            </p:cNvSpPr>
            <p:nvPr/>
          </p:nvSpPr>
          <p:spPr bwMode="auto">
            <a:xfrm flipH="1" flipV="1">
              <a:off x="1121" y="1818"/>
              <a:ext cx="137" cy="388"/>
            </a:xfrm>
            <a:prstGeom prst="line">
              <a:avLst/>
            </a:prstGeom>
            <a:noFill/>
            <a:ln w="31351">
              <a:solidFill>
                <a:srgbClr val="0080FF"/>
              </a:solidFill>
              <a:round/>
              <a:headEnd/>
              <a:tailEnd/>
            </a:ln>
          </p:spPr>
          <p:txBody>
            <a:bodyPr/>
            <a:lstStyle/>
            <a:p>
              <a:endParaRPr lang="en-US" dirty="0"/>
            </a:p>
          </p:txBody>
        </p:sp>
        <p:sp>
          <p:nvSpPr>
            <p:cNvPr id="16" name="Line 21"/>
            <p:cNvSpPr>
              <a:spLocks noChangeShapeType="1"/>
            </p:cNvSpPr>
            <p:nvPr/>
          </p:nvSpPr>
          <p:spPr bwMode="auto">
            <a:xfrm flipH="1" flipV="1">
              <a:off x="1063" y="1818"/>
              <a:ext cx="136" cy="388"/>
            </a:xfrm>
            <a:prstGeom prst="line">
              <a:avLst/>
            </a:prstGeom>
            <a:noFill/>
            <a:ln w="31351">
              <a:solidFill>
                <a:srgbClr val="0080FF"/>
              </a:solidFill>
              <a:round/>
              <a:headEnd/>
              <a:tailEnd/>
            </a:ln>
          </p:spPr>
          <p:txBody>
            <a:bodyPr/>
            <a:lstStyle/>
            <a:p>
              <a:endParaRPr lang="en-US" dirty="0"/>
            </a:p>
          </p:txBody>
        </p:sp>
        <p:sp>
          <p:nvSpPr>
            <p:cNvPr id="17" name="Line 22"/>
            <p:cNvSpPr>
              <a:spLocks noChangeShapeType="1"/>
            </p:cNvSpPr>
            <p:nvPr/>
          </p:nvSpPr>
          <p:spPr bwMode="auto">
            <a:xfrm flipH="1" flipV="1">
              <a:off x="1004" y="1818"/>
              <a:ext cx="137" cy="388"/>
            </a:xfrm>
            <a:prstGeom prst="line">
              <a:avLst/>
            </a:prstGeom>
            <a:noFill/>
            <a:ln w="31351">
              <a:solidFill>
                <a:srgbClr val="0080FF"/>
              </a:solidFill>
              <a:round/>
              <a:headEnd/>
              <a:tailEnd/>
            </a:ln>
          </p:spPr>
          <p:txBody>
            <a:bodyPr/>
            <a:lstStyle/>
            <a:p>
              <a:endParaRPr lang="en-US" dirty="0"/>
            </a:p>
          </p:txBody>
        </p:sp>
        <p:sp>
          <p:nvSpPr>
            <p:cNvPr id="18" name="Line 23"/>
            <p:cNvSpPr>
              <a:spLocks noChangeShapeType="1"/>
            </p:cNvSpPr>
            <p:nvPr/>
          </p:nvSpPr>
          <p:spPr bwMode="auto">
            <a:xfrm flipH="1" flipV="1">
              <a:off x="944" y="1818"/>
              <a:ext cx="138" cy="388"/>
            </a:xfrm>
            <a:prstGeom prst="line">
              <a:avLst/>
            </a:prstGeom>
            <a:noFill/>
            <a:ln w="31351">
              <a:solidFill>
                <a:srgbClr val="0080FF"/>
              </a:solidFill>
              <a:round/>
              <a:headEnd/>
              <a:tailEnd/>
            </a:ln>
          </p:spPr>
          <p:txBody>
            <a:bodyPr/>
            <a:lstStyle/>
            <a:p>
              <a:endParaRPr lang="en-US" dirty="0"/>
            </a:p>
          </p:txBody>
        </p:sp>
        <p:sp>
          <p:nvSpPr>
            <p:cNvPr id="19" name="Line 24"/>
            <p:cNvSpPr>
              <a:spLocks noChangeShapeType="1"/>
            </p:cNvSpPr>
            <p:nvPr/>
          </p:nvSpPr>
          <p:spPr bwMode="auto">
            <a:xfrm flipH="1" flipV="1">
              <a:off x="885" y="1818"/>
              <a:ext cx="137" cy="388"/>
            </a:xfrm>
            <a:prstGeom prst="line">
              <a:avLst/>
            </a:prstGeom>
            <a:noFill/>
            <a:ln w="31351">
              <a:solidFill>
                <a:srgbClr val="0080FF"/>
              </a:solidFill>
              <a:round/>
              <a:headEnd/>
              <a:tailEnd/>
            </a:ln>
          </p:spPr>
          <p:txBody>
            <a:bodyPr/>
            <a:lstStyle/>
            <a:p>
              <a:endParaRPr lang="en-US" dirty="0"/>
            </a:p>
          </p:txBody>
        </p:sp>
        <p:sp>
          <p:nvSpPr>
            <p:cNvPr id="20" name="Line 25"/>
            <p:cNvSpPr>
              <a:spLocks noChangeShapeType="1"/>
            </p:cNvSpPr>
            <p:nvPr/>
          </p:nvSpPr>
          <p:spPr bwMode="auto">
            <a:xfrm flipH="1" flipV="1">
              <a:off x="827" y="1818"/>
              <a:ext cx="137" cy="388"/>
            </a:xfrm>
            <a:prstGeom prst="line">
              <a:avLst/>
            </a:prstGeom>
            <a:noFill/>
            <a:ln w="31351">
              <a:solidFill>
                <a:srgbClr val="0080FF"/>
              </a:solidFill>
              <a:round/>
              <a:headEnd/>
              <a:tailEnd/>
            </a:ln>
          </p:spPr>
          <p:txBody>
            <a:bodyPr/>
            <a:lstStyle/>
            <a:p>
              <a:endParaRPr lang="en-US" dirty="0"/>
            </a:p>
          </p:txBody>
        </p:sp>
      </p:grpSp>
      <p:sp>
        <p:nvSpPr>
          <p:cNvPr id="21" name="Freeform 28"/>
          <p:cNvSpPr>
            <a:spLocks/>
          </p:cNvSpPr>
          <p:nvPr/>
        </p:nvSpPr>
        <p:spPr bwMode="auto">
          <a:xfrm>
            <a:off x="2795241" y="2243930"/>
            <a:ext cx="5231534" cy="1752320"/>
          </a:xfrm>
          <a:custGeom>
            <a:avLst/>
            <a:gdLst>
              <a:gd name="T0" fmla="*/ 0 w 3625"/>
              <a:gd name="T1" fmla="*/ 2147483647 h 1251"/>
              <a:gd name="T2" fmla="*/ 2147483647 w 3625"/>
              <a:gd name="T3" fmla="*/ 2147483647 h 1251"/>
              <a:gd name="T4" fmla="*/ 2147483647 w 3625"/>
              <a:gd name="T5" fmla="*/ 2147483647 h 1251"/>
              <a:gd name="T6" fmla="*/ 2147483647 w 3625"/>
              <a:gd name="T7" fmla="*/ 2147483647 h 1251"/>
              <a:gd name="T8" fmla="*/ 2147483647 w 3625"/>
              <a:gd name="T9" fmla="*/ 2147483647 h 1251"/>
              <a:gd name="T10" fmla="*/ 2147483647 w 3625"/>
              <a:gd name="T11" fmla="*/ 2147483647 h 1251"/>
              <a:gd name="T12" fmla="*/ 2147483647 w 3625"/>
              <a:gd name="T13" fmla="*/ 2147483647 h 1251"/>
              <a:gd name="T14" fmla="*/ 2147483647 w 3625"/>
              <a:gd name="T15" fmla="*/ 2147483647 h 1251"/>
              <a:gd name="T16" fmla="*/ 2147483647 w 3625"/>
              <a:gd name="T17" fmla="*/ 2147483647 h 1251"/>
              <a:gd name="T18" fmla="*/ 2147483647 w 3625"/>
              <a:gd name="T19" fmla="*/ 2147483647 h 1251"/>
              <a:gd name="T20" fmla="*/ 2147483647 w 3625"/>
              <a:gd name="T21" fmla="*/ 2147483647 h 1251"/>
              <a:gd name="T22" fmla="*/ 2147483647 w 3625"/>
              <a:gd name="T23" fmla="*/ 0 h 1251"/>
              <a:gd name="T24" fmla="*/ 2147483647 w 3625"/>
              <a:gd name="T25" fmla="*/ 2147483647 h 1251"/>
              <a:gd name="T26" fmla="*/ 2147483647 w 3625"/>
              <a:gd name="T27" fmla="*/ 2147483647 h 1251"/>
              <a:gd name="T28" fmla="*/ 2147483647 w 3625"/>
              <a:gd name="T29" fmla="*/ 2147483647 h 1251"/>
              <a:gd name="T30" fmla="*/ 2147483647 w 3625"/>
              <a:gd name="T31" fmla="*/ 2147483647 h 1251"/>
              <a:gd name="T32" fmla="*/ 2147483647 w 3625"/>
              <a:gd name="T33" fmla="*/ 2147483647 h 1251"/>
              <a:gd name="T34" fmla="*/ 2147483647 w 3625"/>
              <a:gd name="T35" fmla="*/ 2147483647 h 1251"/>
              <a:gd name="T36" fmla="*/ 2147483647 w 3625"/>
              <a:gd name="T37" fmla="*/ 2147483647 h 1251"/>
              <a:gd name="T38" fmla="*/ 2147483647 w 3625"/>
              <a:gd name="T39" fmla="*/ 2147483647 h 1251"/>
              <a:gd name="T40" fmla="*/ 2147483647 w 3625"/>
              <a:gd name="T41" fmla="*/ 2147483647 h 1251"/>
              <a:gd name="T42" fmla="*/ 2147483647 w 3625"/>
              <a:gd name="T43" fmla="*/ 2147483647 h 1251"/>
              <a:gd name="T44" fmla="*/ 2147483647 w 3625"/>
              <a:gd name="T45" fmla="*/ 2147483647 h 1251"/>
              <a:gd name="T46" fmla="*/ 2147483647 w 3625"/>
              <a:gd name="T47" fmla="*/ 2147483647 h 1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25"/>
              <a:gd name="T73" fmla="*/ 0 h 1251"/>
              <a:gd name="T74" fmla="*/ 3625 w 3625"/>
              <a:gd name="T75" fmla="*/ 1251 h 1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25" h="1251">
                <a:moveTo>
                  <a:pt x="0" y="847"/>
                </a:moveTo>
                <a:lnTo>
                  <a:pt x="288" y="122"/>
                </a:lnTo>
                <a:lnTo>
                  <a:pt x="439" y="1115"/>
                </a:lnTo>
                <a:lnTo>
                  <a:pt x="564" y="269"/>
                </a:lnTo>
                <a:lnTo>
                  <a:pt x="752" y="995"/>
                </a:lnTo>
                <a:lnTo>
                  <a:pt x="878" y="336"/>
                </a:lnTo>
                <a:lnTo>
                  <a:pt x="1054" y="1210"/>
                </a:lnTo>
                <a:lnTo>
                  <a:pt x="1266" y="81"/>
                </a:lnTo>
                <a:lnTo>
                  <a:pt x="1317" y="672"/>
                </a:lnTo>
                <a:lnTo>
                  <a:pt x="1505" y="162"/>
                </a:lnTo>
                <a:lnTo>
                  <a:pt x="1580" y="1156"/>
                </a:lnTo>
                <a:lnTo>
                  <a:pt x="1844" y="0"/>
                </a:lnTo>
                <a:lnTo>
                  <a:pt x="1906" y="887"/>
                </a:lnTo>
                <a:lnTo>
                  <a:pt x="2169" y="135"/>
                </a:lnTo>
                <a:lnTo>
                  <a:pt x="2370" y="1061"/>
                </a:lnTo>
                <a:lnTo>
                  <a:pt x="2596" y="175"/>
                </a:lnTo>
                <a:lnTo>
                  <a:pt x="2883" y="1250"/>
                </a:lnTo>
                <a:lnTo>
                  <a:pt x="3059" y="14"/>
                </a:lnTo>
                <a:lnTo>
                  <a:pt x="3159" y="887"/>
                </a:lnTo>
                <a:lnTo>
                  <a:pt x="3361" y="28"/>
                </a:lnTo>
                <a:lnTo>
                  <a:pt x="3448" y="323"/>
                </a:lnTo>
                <a:lnTo>
                  <a:pt x="3473" y="122"/>
                </a:lnTo>
                <a:lnTo>
                  <a:pt x="3473" y="54"/>
                </a:lnTo>
                <a:lnTo>
                  <a:pt x="3624" y="1102"/>
                </a:lnTo>
              </a:path>
            </a:pathLst>
          </a:custGeom>
          <a:noFill/>
          <a:ln w="31351">
            <a:solidFill>
              <a:srgbClr val="FFC000"/>
            </a:solidFill>
            <a:round/>
            <a:headEnd/>
            <a:tailEnd/>
          </a:ln>
        </p:spPr>
        <p:txBody>
          <a:bodyPr lIns="82039" tIns="41020" rIns="82039" bIns="41020"/>
          <a:lstStyle/>
          <a:p>
            <a:endParaRPr lang="en-US" dirty="0">
              <a:solidFill>
                <a:srgbClr val="7030A0"/>
              </a:solidFill>
            </a:endParaRPr>
          </a:p>
        </p:txBody>
      </p:sp>
      <p:sp>
        <p:nvSpPr>
          <p:cNvPr id="22" name="Text Box 30"/>
          <p:cNvSpPr txBox="1">
            <a:spLocks noChangeArrowheads="1"/>
          </p:cNvSpPr>
          <p:nvPr/>
        </p:nvSpPr>
        <p:spPr bwMode="auto">
          <a:xfrm>
            <a:off x="8152499" y="2434430"/>
            <a:ext cx="1434523" cy="854449"/>
          </a:xfrm>
          <a:prstGeom prst="rect">
            <a:avLst/>
          </a:prstGeom>
          <a:noFill/>
          <a:ln w="9525">
            <a:noFill/>
            <a:miter lim="800000"/>
            <a:headEnd/>
            <a:tailEnd/>
          </a:ln>
        </p:spPr>
        <p:txBody>
          <a:bodyPr lIns="0" tIns="0" rIns="0" bIns="0"/>
          <a:lstStyle/>
          <a:p>
            <a:pPr defTabSz="420264">
              <a:buClr>
                <a:srgbClr val="7F604F"/>
              </a:buClr>
              <a:buSzPct val="90000"/>
            </a:pPr>
            <a:r>
              <a:rPr lang="en-US" sz="2800" dirty="0">
                <a:solidFill>
                  <a:srgbClr val="7F604F"/>
                </a:solidFill>
                <a:latin typeface="Perpetua" pitchFamily="18" charset="0"/>
              </a:rPr>
              <a:t>long-term</a:t>
            </a:r>
          </a:p>
          <a:p>
            <a:pPr defTabSz="420264">
              <a:buClr>
                <a:srgbClr val="7F604F"/>
              </a:buClr>
              <a:buSzPct val="90000"/>
            </a:pPr>
            <a:r>
              <a:rPr lang="en-US" sz="2800" dirty="0">
                <a:solidFill>
                  <a:srgbClr val="7F604F"/>
                </a:solidFill>
                <a:latin typeface="Perpetua" pitchFamily="18" charset="0"/>
              </a:rPr>
              <a:t>average</a:t>
            </a:r>
            <a:endParaRPr lang="en-US" dirty="0"/>
          </a:p>
        </p:txBody>
      </p:sp>
      <p:sp>
        <p:nvSpPr>
          <p:cNvPr id="23" name="Line 29"/>
          <p:cNvSpPr>
            <a:spLocks noChangeShapeType="1"/>
          </p:cNvSpPr>
          <p:nvPr/>
        </p:nvSpPr>
        <p:spPr bwMode="auto">
          <a:xfrm>
            <a:off x="2869225" y="2948548"/>
            <a:ext cx="6195579" cy="0"/>
          </a:xfrm>
          <a:prstGeom prst="line">
            <a:avLst/>
          </a:prstGeom>
          <a:noFill/>
          <a:ln w="31351">
            <a:solidFill>
              <a:srgbClr val="FF0041"/>
            </a:solidFill>
            <a:round/>
            <a:headEnd/>
            <a:tailEnd/>
          </a:ln>
        </p:spPr>
        <p:txBody>
          <a:bodyPr lIns="82039" tIns="41020" rIns="82039" bIns="41020"/>
          <a:lstStyle/>
          <a:p>
            <a:endParaRPr lang="en-US" dirty="0"/>
          </a:p>
        </p:txBody>
      </p:sp>
      <p:sp>
        <p:nvSpPr>
          <p:cNvPr id="24" name="TextBox 23"/>
          <p:cNvSpPr txBox="1"/>
          <p:nvPr/>
        </p:nvSpPr>
        <p:spPr>
          <a:xfrm>
            <a:off x="3253477" y="1619373"/>
            <a:ext cx="7691718" cy="584775"/>
          </a:xfrm>
          <a:prstGeom prst="rect">
            <a:avLst/>
          </a:prstGeom>
          <a:noFill/>
        </p:spPr>
        <p:txBody>
          <a:bodyPr wrap="square" rtlCol="0">
            <a:spAutoFit/>
          </a:bodyPr>
          <a:lstStyle/>
          <a:p>
            <a:r>
              <a:rPr lang="en-US" sz="3200" dirty="0"/>
              <a:t>Amount of forage varies from year to year</a:t>
            </a:r>
          </a:p>
        </p:txBody>
      </p:sp>
      <p:sp>
        <p:nvSpPr>
          <p:cNvPr id="26" name="TextBox 25"/>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Proper Stocking Rate?</a:t>
            </a:r>
          </a:p>
        </p:txBody>
      </p:sp>
      <p:pic>
        <p:nvPicPr>
          <p:cNvPr id="27" name="Picture 26" descr="A picture containing grass, sky, nature, outdoor&#10;&#10;Description automatically generated">
            <a:extLst>
              <a:ext uri="{FF2B5EF4-FFF2-40B4-BE49-F238E27FC236}">
                <a16:creationId xmlns:a16="http://schemas.microsoft.com/office/drawing/2014/main" id="{17E83C5A-44D8-4802-A61E-6FC1E03A9501}"/>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804153" y="4354886"/>
            <a:ext cx="10325721" cy="1666876"/>
          </a:xfrm>
          <a:prstGeom prst="rect">
            <a:avLst/>
          </a:prstGeom>
        </p:spPr>
      </p:pic>
    </p:spTree>
    <p:extLst>
      <p:ext uri="{BB962C8B-B14F-4D97-AF65-F5344CB8AC3E}">
        <p14:creationId xmlns:p14="http://schemas.microsoft.com/office/powerpoint/2010/main" val="503845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WINDOWS\Desktop\Range-Change\Wheatgrass\1971.tif"/>
          <p:cNvPicPr>
            <a:picLocks noChangeAspect="1" noChangeArrowheads="1"/>
          </p:cNvPicPr>
          <p:nvPr/>
        </p:nvPicPr>
        <p:blipFill>
          <a:blip r:embed="rId4" cstate="print"/>
          <a:srcRect/>
          <a:stretch>
            <a:fillRect/>
          </a:stretch>
        </p:blipFill>
        <p:spPr bwMode="auto">
          <a:xfrm>
            <a:off x="6227339" y="3636396"/>
            <a:ext cx="3683550" cy="2667000"/>
          </a:xfrm>
          <a:prstGeom prst="rect">
            <a:avLst/>
          </a:prstGeom>
          <a:noFill/>
        </p:spPr>
      </p:pic>
      <p:pic>
        <p:nvPicPr>
          <p:cNvPr id="107523" name="Picture 3" descr="C:\WINDOWS\Desktop\Range-Change\Wheatgrass\1957.tif"/>
          <p:cNvPicPr>
            <a:picLocks noChangeAspect="1" noChangeArrowheads="1"/>
          </p:cNvPicPr>
          <p:nvPr/>
        </p:nvPicPr>
        <p:blipFill>
          <a:blip r:embed="rId5" cstate="print"/>
          <a:srcRect/>
          <a:stretch>
            <a:fillRect/>
          </a:stretch>
        </p:blipFill>
        <p:spPr bwMode="auto">
          <a:xfrm>
            <a:off x="2017645" y="435996"/>
            <a:ext cx="3846545" cy="2713038"/>
          </a:xfrm>
          <a:prstGeom prst="rect">
            <a:avLst/>
          </a:prstGeom>
          <a:noFill/>
        </p:spPr>
      </p:pic>
      <p:sp>
        <p:nvSpPr>
          <p:cNvPr id="4" name="TextBox 3"/>
          <p:cNvSpPr txBox="1"/>
          <p:nvPr/>
        </p:nvSpPr>
        <p:spPr>
          <a:xfrm>
            <a:off x="2017645" y="120778"/>
            <a:ext cx="3174267" cy="1077218"/>
          </a:xfrm>
          <a:prstGeom prst="rect">
            <a:avLst/>
          </a:prstGeom>
          <a:solidFill>
            <a:schemeClr val="bg1">
              <a:alpha val="54000"/>
            </a:schemeClr>
          </a:solidFill>
        </p:spPr>
        <p:txBody>
          <a:bodyPr wrap="none" rtlCol="0">
            <a:spAutoFit/>
          </a:bodyPr>
          <a:lstStyle/>
          <a:p>
            <a:r>
              <a:rPr lang="en-US" sz="2400" b="1" dirty="0"/>
              <a:t>1957</a:t>
            </a:r>
          </a:p>
          <a:p>
            <a:r>
              <a:rPr lang="en-US" sz="2000" dirty="0"/>
              <a:t>Precipitation = 11.7”</a:t>
            </a:r>
          </a:p>
          <a:p>
            <a:r>
              <a:rPr lang="en-US" sz="2000" dirty="0"/>
              <a:t>Grass Production = </a:t>
            </a:r>
            <a:r>
              <a:rPr lang="en-US" sz="2000" b="1" dirty="0"/>
              <a:t>846</a:t>
            </a:r>
            <a:r>
              <a:rPr lang="en-US" sz="2000" dirty="0"/>
              <a:t> lb/ac</a:t>
            </a:r>
          </a:p>
        </p:txBody>
      </p:sp>
      <p:pic>
        <p:nvPicPr>
          <p:cNvPr id="6" name="Picture 3" descr="C:\WINDOWS\Desktop\Range-Change\Wheatgrass\1960.tif"/>
          <p:cNvPicPr>
            <a:picLocks noChangeAspect="1" noChangeArrowheads="1"/>
          </p:cNvPicPr>
          <p:nvPr/>
        </p:nvPicPr>
        <p:blipFill>
          <a:blip r:embed="rId6" cstate="print">
            <a:lum bright="-12000"/>
          </a:blip>
          <a:srcRect/>
          <a:stretch>
            <a:fillRect/>
          </a:stretch>
        </p:blipFill>
        <p:spPr bwMode="auto">
          <a:xfrm>
            <a:off x="1941444" y="3556378"/>
            <a:ext cx="3810000" cy="2747019"/>
          </a:xfrm>
          <a:prstGeom prst="rect">
            <a:avLst/>
          </a:prstGeom>
          <a:noFill/>
        </p:spPr>
      </p:pic>
      <p:sp>
        <p:nvSpPr>
          <p:cNvPr id="7" name="TextBox 6"/>
          <p:cNvSpPr txBox="1"/>
          <p:nvPr/>
        </p:nvSpPr>
        <p:spPr>
          <a:xfrm>
            <a:off x="1922750" y="3191580"/>
            <a:ext cx="3273653" cy="1077218"/>
          </a:xfrm>
          <a:prstGeom prst="rect">
            <a:avLst/>
          </a:prstGeom>
          <a:solidFill>
            <a:schemeClr val="bg1">
              <a:alpha val="52000"/>
            </a:schemeClr>
          </a:solidFill>
        </p:spPr>
        <p:txBody>
          <a:bodyPr wrap="none" rtlCol="0">
            <a:spAutoFit/>
          </a:bodyPr>
          <a:lstStyle/>
          <a:p>
            <a:r>
              <a:rPr lang="en-US" sz="2400" b="1" dirty="0"/>
              <a:t>1960</a:t>
            </a:r>
          </a:p>
          <a:p>
            <a:r>
              <a:rPr lang="en-US" sz="2000" dirty="0"/>
              <a:t>Precipitation = 6.5”</a:t>
            </a:r>
          </a:p>
          <a:p>
            <a:r>
              <a:rPr lang="en-US" sz="2000" dirty="0"/>
              <a:t>Grass Production = </a:t>
            </a:r>
            <a:r>
              <a:rPr lang="en-US" sz="2000" b="1" dirty="0"/>
              <a:t>186</a:t>
            </a:r>
            <a:r>
              <a:rPr lang="en-US" sz="2000" dirty="0"/>
              <a:t> lbs/ac</a:t>
            </a:r>
          </a:p>
        </p:txBody>
      </p:sp>
      <p:sp>
        <p:nvSpPr>
          <p:cNvPr id="9" name="TextBox 8"/>
          <p:cNvSpPr txBox="1"/>
          <p:nvPr/>
        </p:nvSpPr>
        <p:spPr>
          <a:xfrm>
            <a:off x="6132445" y="3244978"/>
            <a:ext cx="3401893" cy="1077218"/>
          </a:xfrm>
          <a:prstGeom prst="rect">
            <a:avLst/>
          </a:prstGeom>
          <a:solidFill>
            <a:schemeClr val="bg1">
              <a:alpha val="52000"/>
            </a:schemeClr>
          </a:solidFill>
        </p:spPr>
        <p:txBody>
          <a:bodyPr wrap="none" rtlCol="0">
            <a:spAutoFit/>
          </a:bodyPr>
          <a:lstStyle/>
          <a:p>
            <a:r>
              <a:rPr lang="en-US" sz="2400" b="1" dirty="0"/>
              <a:t>1971</a:t>
            </a:r>
          </a:p>
          <a:p>
            <a:r>
              <a:rPr lang="en-US" sz="2000" dirty="0"/>
              <a:t>Precipitation = 16.2”</a:t>
            </a:r>
          </a:p>
          <a:p>
            <a:r>
              <a:rPr lang="en-US" sz="2000" dirty="0"/>
              <a:t>Grass Production = </a:t>
            </a:r>
            <a:r>
              <a:rPr lang="en-US" sz="2000" b="1" dirty="0"/>
              <a:t>1090</a:t>
            </a:r>
            <a:r>
              <a:rPr lang="en-US" sz="2000" dirty="0"/>
              <a:t> lbs/ac</a:t>
            </a:r>
          </a:p>
        </p:txBody>
      </p:sp>
      <p:pic>
        <p:nvPicPr>
          <p:cNvPr id="92162" name="Picture 2"/>
          <p:cNvPicPr>
            <a:picLocks noChangeAspect="1" noChangeArrowheads="1"/>
          </p:cNvPicPr>
          <p:nvPr/>
        </p:nvPicPr>
        <p:blipFill>
          <a:blip r:embed="rId7" cstate="print"/>
          <a:srcRect/>
          <a:stretch>
            <a:fillRect/>
          </a:stretch>
        </p:blipFill>
        <p:spPr bwMode="auto">
          <a:xfrm>
            <a:off x="6208644" y="435997"/>
            <a:ext cx="3733800" cy="2743199"/>
          </a:xfrm>
          <a:prstGeom prst="rect">
            <a:avLst/>
          </a:prstGeom>
          <a:noFill/>
          <a:ln w="9525">
            <a:noFill/>
            <a:miter lim="800000"/>
            <a:headEnd/>
            <a:tailEnd/>
          </a:ln>
        </p:spPr>
      </p:pic>
      <p:sp>
        <p:nvSpPr>
          <p:cNvPr id="11" name="TextBox 10"/>
          <p:cNvSpPr txBox="1"/>
          <p:nvPr/>
        </p:nvSpPr>
        <p:spPr>
          <a:xfrm>
            <a:off x="6266150" y="131196"/>
            <a:ext cx="3273653" cy="1077218"/>
          </a:xfrm>
          <a:prstGeom prst="rect">
            <a:avLst/>
          </a:prstGeom>
          <a:solidFill>
            <a:schemeClr val="bg1">
              <a:alpha val="52000"/>
            </a:schemeClr>
          </a:solidFill>
        </p:spPr>
        <p:txBody>
          <a:bodyPr wrap="none" rtlCol="0">
            <a:spAutoFit/>
          </a:bodyPr>
          <a:lstStyle/>
          <a:p>
            <a:r>
              <a:rPr lang="en-US" sz="2400" b="1" dirty="0"/>
              <a:t>1959</a:t>
            </a:r>
          </a:p>
          <a:p>
            <a:r>
              <a:rPr lang="en-US" sz="2000" dirty="0"/>
              <a:t>Precipitation = 11” </a:t>
            </a:r>
          </a:p>
          <a:p>
            <a:r>
              <a:rPr lang="en-US" sz="2000" dirty="0"/>
              <a:t>Grass Production = </a:t>
            </a:r>
            <a:r>
              <a:rPr lang="en-US" sz="2000" b="1" dirty="0"/>
              <a:t>416</a:t>
            </a:r>
            <a:r>
              <a:rPr lang="en-US" sz="2000" dirty="0"/>
              <a:t> lbs/ac</a:t>
            </a:r>
          </a:p>
        </p:txBody>
      </p:sp>
      <p:sp>
        <p:nvSpPr>
          <p:cNvPr id="10" name="TextBox 9"/>
          <p:cNvSpPr txBox="1"/>
          <p:nvPr/>
        </p:nvSpPr>
        <p:spPr>
          <a:xfrm rot="20562488">
            <a:off x="2272846" y="3220815"/>
            <a:ext cx="7394973"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a:t>How do you set a stocking rate amidst variability?</a:t>
            </a:r>
          </a:p>
        </p:txBody>
      </p:sp>
      <p:sp>
        <p:nvSpPr>
          <p:cNvPr id="3" name="TextBox 2">
            <a:extLst>
              <a:ext uri="{FF2B5EF4-FFF2-40B4-BE49-F238E27FC236}">
                <a16:creationId xmlns:a16="http://schemas.microsoft.com/office/drawing/2014/main" id="{85CD8AAB-E655-4116-B4DA-0921BE493789}"/>
              </a:ext>
            </a:extLst>
          </p:cNvPr>
          <p:cNvSpPr txBox="1"/>
          <p:nvPr/>
        </p:nvSpPr>
        <p:spPr>
          <a:xfrm>
            <a:off x="10005783" y="5872509"/>
            <a:ext cx="1674190" cy="430887"/>
          </a:xfrm>
          <a:prstGeom prst="rect">
            <a:avLst/>
          </a:prstGeom>
          <a:noFill/>
        </p:spPr>
        <p:txBody>
          <a:bodyPr wrap="square" rtlCol="0">
            <a:spAutoFit/>
          </a:bodyPr>
          <a:lstStyle/>
          <a:p>
            <a:r>
              <a:rPr lang="en-US" sz="1100" dirty="0"/>
              <a:t>Photos by K. Sanders, Univ. of Idaho</a:t>
            </a:r>
          </a:p>
        </p:txBody>
      </p:sp>
    </p:spTree>
    <p:custDataLst>
      <p:tags r:id="rId1"/>
    </p:custDataLst>
    <p:extLst>
      <p:ext uri="{BB962C8B-B14F-4D97-AF65-F5344CB8AC3E}">
        <p14:creationId xmlns:p14="http://schemas.microsoft.com/office/powerpoint/2010/main" val="357721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Group 26"/>
          <p:cNvGrpSpPr>
            <a:grpSpLocks/>
          </p:cNvGrpSpPr>
          <p:nvPr/>
        </p:nvGrpSpPr>
        <p:grpSpPr bwMode="auto">
          <a:xfrm>
            <a:off x="1541115" y="1672430"/>
            <a:ext cx="1355148" cy="1411941"/>
            <a:chOff x="732" y="1198"/>
            <a:chExt cx="939" cy="1008"/>
          </a:xfrm>
        </p:grpSpPr>
        <p:sp>
          <p:nvSpPr>
            <p:cNvPr id="6" name="Freeform 11"/>
            <p:cNvSpPr>
              <a:spLocks/>
            </p:cNvSpPr>
            <p:nvPr/>
          </p:nvSpPr>
          <p:spPr bwMode="auto">
            <a:xfrm>
              <a:off x="732" y="1225"/>
              <a:ext cx="913" cy="654"/>
            </a:xfrm>
            <a:custGeom>
              <a:avLst/>
              <a:gdLst>
                <a:gd name="T0" fmla="*/ 854 w 913"/>
                <a:gd name="T1" fmla="*/ 181 h 654"/>
                <a:gd name="T2" fmla="*/ 888 w 913"/>
                <a:gd name="T3" fmla="*/ 217 h 654"/>
                <a:gd name="T4" fmla="*/ 908 w 913"/>
                <a:gd name="T5" fmla="*/ 264 h 654"/>
                <a:gd name="T6" fmla="*/ 911 w 913"/>
                <a:gd name="T7" fmla="*/ 317 h 654"/>
                <a:gd name="T8" fmla="*/ 898 w 913"/>
                <a:gd name="T9" fmla="*/ 369 h 654"/>
                <a:gd name="T10" fmla="*/ 884 w 913"/>
                <a:gd name="T11" fmla="*/ 423 h 654"/>
                <a:gd name="T12" fmla="*/ 884 w 913"/>
                <a:gd name="T13" fmla="*/ 489 h 654"/>
                <a:gd name="T14" fmla="*/ 855 w 913"/>
                <a:gd name="T15" fmla="*/ 543 h 654"/>
                <a:gd name="T16" fmla="*/ 810 w 913"/>
                <a:gd name="T17" fmla="*/ 575 h 654"/>
                <a:gd name="T18" fmla="*/ 756 w 913"/>
                <a:gd name="T19" fmla="*/ 580 h 654"/>
                <a:gd name="T20" fmla="*/ 704 w 913"/>
                <a:gd name="T21" fmla="*/ 547 h 654"/>
                <a:gd name="T22" fmla="*/ 665 w 913"/>
                <a:gd name="T23" fmla="*/ 581 h 654"/>
                <a:gd name="T24" fmla="*/ 622 w 913"/>
                <a:gd name="T25" fmla="*/ 602 h 654"/>
                <a:gd name="T26" fmla="*/ 578 w 913"/>
                <a:gd name="T27" fmla="*/ 612 h 654"/>
                <a:gd name="T28" fmla="*/ 532 w 913"/>
                <a:gd name="T29" fmla="*/ 610 h 654"/>
                <a:gd name="T30" fmla="*/ 486 w 913"/>
                <a:gd name="T31" fmla="*/ 596 h 654"/>
                <a:gd name="T32" fmla="*/ 434 w 913"/>
                <a:gd name="T33" fmla="*/ 619 h 654"/>
                <a:gd name="T34" fmla="*/ 370 w 913"/>
                <a:gd name="T35" fmla="*/ 647 h 654"/>
                <a:gd name="T36" fmla="*/ 304 w 913"/>
                <a:gd name="T37" fmla="*/ 652 h 654"/>
                <a:gd name="T38" fmla="*/ 239 w 913"/>
                <a:gd name="T39" fmla="*/ 638 h 654"/>
                <a:gd name="T40" fmla="*/ 179 w 913"/>
                <a:gd name="T41" fmla="*/ 601 h 654"/>
                <a:gd name="T42" fmla="*/ 121 w 913"/>
                <a:gd name="T43" fmla="*/ 569 h 654"/>
                <a:gd name="T44" fmla="*/ 61 w 913"/>
                <a:gd name="T45" fmla="*/ 551 h 654"/>
                <a:gd name="T46" fmla="*/ 20 w 913"/>
                <a:gd name="T47" fmla="*/ 504 h 654"/>
                <a:gd name="T48" fmla="*/ 2 w 913"/>
                <a:gd name="T49" fmla="*/ 441 h 654"/>
                <a:gd name="T50" fmla="*/ 10 w 913"/>
                <a:gd name="T51" fmla="*/ 373 h 654"/>
                <a:gd name="T52" fmla="*/ 52 w 913"/>
                <a:gd name="T53" fmla="*/ 314 h 654"/>
                <a:gd name="T54" fmla="*/ 28 w 913"/>
                <a:gd name="T55" fmla="*/ 276 h 654"/>
                <a:gd name="T56" fmla="*/ 26 w 913"/>
                <a:gd name="T57" fmla="*/ 233 h 654"/>
                <a:gd name="T58" fmla="*/ 42 w 913"/>
                <a:gd name="T59" fmla="*/ 196 h 654"/>
                <a:gd name="T60" fmla="*/ 72 w 913"/>
                <a:gd name="T61" fmla="*/ 169 h 654"/>
                <a:gd name="T62" fmla="*/ 110 w 913"/>
                <a:gd name="T63" fmla="*/ 165 h 654"/>
                <a:gd name="T64" fmla="*/ 145 w 913"/>
                <a:gd name="T65" fmla="*/ 144 h 654"/>
                <a:gd name="T66" fmla="*/ 181 w 913"/>
                <a:gd name="T67" fmla="*/ 115 h 654"/>
                <a:gd name="T68" fmla="*/ 222 w 913"/>
                <a:gd name="T69" fmla="*/ 95 h 654"/>
                <a:gd name="T70" fmla="*/ 264 w 913"/>
                <a:gd name="T71" fmla="*/ 89 h 654"/>
                <a:gd name="T72" fmla="*/ 309 w 913"/>
                <a:gd name="T73" fmla="*/ 94 h 654"/>
                <a:gd name="T74" fmla="*/ 350 w 913"/>
                <a:gd name="T75" fmla="*/ 79 h 654"/>
                <a:gd name="T76" fmla="*/ 399 w 913"/>
                <a:gd name="T77" fmla="*/ 26 h 654"/>
                <a:gd name="T78" fmla="*/ 461 w 913"/>
                <a:gd name="T79" fmla="*/ 2 h 654"/>
                <a:gd name="T80" fmla="*/ 525 w 913"/>
                <a:gd name="T81" fmla="*/ 7 h 654"/>
                <a:gd name="T82" fmla="*/ 583 w 913"/>
                <a:gd name="T83" fmla="*/ 41 h 654"/>
                <a:gd name="T84" fmla="*/ 627 w 913"/>
                <a:gd name="T85" fmla="*/ 102 h 654"/>
                <a:gd name="T86" fmla="*/ 665 w 913"/>
                <a:gd name="T87" fmla="*/ 66 h 654"/>
                <a:gd name="T88" fmla="*/ 711 w 913"/>
                <a:gd name="T89" fmla="*/ 54 h 654"/>
                <a:gd name="T90" fmla="*/ 757 w 913"/>
                <a:gd name="T91" fmla="*/ 66 h 654"/>
                <a:gd name="T92" fmla="*/ 796 w 913"/>
                <a:gd name="T93" fmla="*/ 97 h 654"/>
                <a:gd name="T94" fmla="*/ 818 w 913"/>
                <a:gd name="T95" fmla="*/ 148 h 654"/>
                <a:gd name="T96" fmla="*/ 822 w 913"/>
                <a:gd name="T97" fmla="*/ 167 h 654"/>
                <a:gd name="T98" fmla="*/ 822 w 913"/>
                <a:gd name="T99" fmla="*/ 167 h 654"/>
                <a:gd name="T100" fmla="*/ 822 w 913"/>
                <a:gd name="T101" fmla="*/ 167 h 654"/>
                <a:gd name="T102" fmla="*/ 822 w 913"/>
                <a:gd name="T103" fmla="*/ 167 h 654"/>
                <a:gd name="T104" fmla="*/ 822 w 913"/>
                <a:gd name="T105" fmla="*/ 167 h 654"/>
                <a:gd name="T106" fmla="*/ 824 w 913"/>
                <a:gd name="T107" fmla="*/ 167 h 6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3"/>
                <a:gd name="T163" fmla="*/ 0 h 654"/>
                <a:gd name="T164" fmla="*/ 913 w 913"/>
                <a:gd name="T165" fmla="*/ 654 h 6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3" h="654">
                  <a:moveTo>
                    <a:pt x="824" y="167"/>
                  </a:moveTo>
                  <a:lnTo>
                    <a:pt x="839" y="174"/>
                  </a:lnTo>
                  <a:lnTo>
                    <a:pt x="854" y="181"/>
                  </a:lnTo>
                  <a:lnTo>
                    <a:pt x="867" y="192"/>
                  </a:lnTo>
                  <a:lnTo>
                    <a:pt x="879" y="203"/>
                  </a:lnTo>
                  <a:lnTo>
                    <a:pt x="888" y="217"/>
                  </a:lnTo>
                  <a:lnTo>
                    <a:pt x="897" y="231"/>
                  </a:lnTo>
                  <a:lnTo>
                    <a:pt x="903" y="248"/>
                  </a:lnTo>
                  <a:lnTo>
                    <a:pt x="908" y="264"/>
                  </a:lnTo>
                  <a:lnTo>
                    <a:pt x="911" y="282"/>
                  </a:lnTo>
                  <a:lnTo>
                    <a:pt x="912" y="299"/>
                  </a:lnTo>
                  <a:lnTo>
                    <a:pt x="911" y="317"/>
                  </a:lnTo>
                  <a:lnTo>
                    <a:pt x="909" y="335"/>
                  </a:lnTo>
                  <a:lnTo>
                    <a:pt x="904" y="352"/>
                  </a:lnTo>
                  <a:lnTo>
                    <a:pt x="898" y="369"/>
                  </a:lnTo>
                  <a:lnTo>
                    <a:pt x="889" y="384"/>
                  </a:lnTo>
                  <a:lnTo>
                    <a:pt x="878" y="398"/>
                  </a:lnTo>
                  <a:lnTo>
                    <a:pt x="884" y="423"/>
                  </a:lnTo>
                  <a:lnTo>
                    <a:pt x="888" y="446"/>
                  </a:lnTo>
                  <a:lnTo>
                    <a:pt x="887" y="468"/>
                  </a:lnTo>
                  <a:lnTo>
                    <a:pt x="884" y="489"/>
                  </a:lnTo>
                  <a:lnTo>
                    <a:pt x="876" y="509"/>
                  </a:lnTo>
                  <a:lnTo>
                    <a:pt x="867" y="527"/>
                  </a:lnTo>
                  <a:lnTo>
                    <a:pt x="855" y="543"/>
                  </a:lnTo>
                  <a:lnTo>
                    <a:pt x="843" y="556"/>
                  </a:lnTo>
                  <a:lnTo>
                    <a:pt x="826" y="568"/>
                  </a:lnTo>
                  <a:lnTo>
                    <a:pt x="810" y="575"/>
                  </a:lnTo>
                  <a:lnTo>
                    <a:pt x="792" y="581"/>
                  </a:lnTo>
                  <a:lnTo>
                    <a:pt x="775" y="581"/>
                  </a:lnTo>
                  <a:lnTo>
                    <a:pt x="756" y="580"/>
                  </a:lnTo>
                  <a:lnTo>
                    <a:pt x="738" y="573"/>
                  </a:lnTo>
                  <a:lnTo>
                    <a:pt x="721" y="563"/>
                  </a:lnTo>
                  <a:lnTo>
                    <a:pt x="704" y="547"/>
                  </a:lnTo>
                  <a:lnTo>
                    <a:pt x="691" y="559"/>
                  </a:lnTo>
                  <a:lnTo>
                    <a:pt x="679" y="570"/>
                  </a:lnTo>
                  <a:lnTo>
                    <a:pt x="665" y="581"/>
                  </a:lnTo>
                  <a:lnTo>
                    <a:pt x="652" y="588"/>
                  </a:lnTo>
                  <a:lnTo>
                    <a:pt x="636" y="596"/>
                  </a:lnTo>
                  <a:lnTo>
                    <a:pt x="622" y="602"/>
                  </a:lnTo>
                  <a:lnTo>
                    <a:pt x="607" y="606"/>
                  </a:lnTo>
                  <a:lnTo>
                    <a:pt x="593" y="609"/>
                  </a:lnTo>
                  <a:lnTo>
                    <a:pt x="578" y="612"/>
                  </a:lnTo>
                  <a:lnTo>
                    <a:pt x="563" y="612"/>
                  </a:lnTo>
                  <a:lnTo>
                    <a:pt x="547" y="612"/>
                  </a:lnTo>
                  <a:lnTo>
                    <a:pt x="532" y="610"/>
                  </a:lnTo>
                  <a:lnTo>
                    <a:pt x="516" y="606"/>
                  </a:lnTo>
                  <a:lnTo>
                    <a:pt x="501" y="601"/>
                  </a:lnTo>
                  <a:lnTo>
                    <a:pt x="486" y="596"/>
                  </a:lnTo>
                  <a:lnTo>
                    <a:pt x="473" y="587"/>
                  </a:lnTo>
                  <a:lnTo>
                    <a:pt x="453" y="605"/>
                  </a:lnTo>
                  <a:lnTo>
                    <a:pt x="434" y="619"/>
                  </a:lnTo>
                  <a:lnTo>
                    <a:pt x="413" y="631"/>
                  </a:lnTo>
                  <a:lnTo>
                    <a:pt x="392" y="640"/>
                  </a:lnTo>
                  <a:lnTo>
                    <a:pt x="370" y="647"/>
                  </a:lnTo>
                  <a:lnTo>
                    <a:pt x="349" y="651"/>
                  </a:lnTo>
                  <a:lnTo>
                    <a:pt x="326" y="653"/>
                  </a:lnTo>
                  <a:lnTo>
                    <a:pt x="304" y="652"/>
                  </a:lnTo>
                  <a:lnTo>
                    <a:pt x="281" y="650"/>
                  </a:lnTo>
                  <a:lnTo>
                    <a:pt x="260" y="645"/>
                  </a:lnTo>
                  <a:lnTo>
                    <a:pt x="239" y="638"/>
                  </a:lnTo>
                  <a:lnTo>
                    <a:pt x="218" y="627"/>
                  </a:lnTo>
                  <a:lnTo>
                    <a:pt x="197" y="615"/>
                  </a:lnTo>
                  <a:lnTo>
                    <a:pt x="179" y="601"/>
                  </a:lnTo>
                  <a:lnTo>
                    <a:pt x="161" y="584"/>
                  </a:lnTo>
                  <a:lnTo>
                    <a:pt x="145" y="565"/>
                  </a:lnTo>
                  <a:lnTo>
                    <a:pt x="121" y="569"/>
                  </a:lnTo>
                  <a:lnTo>
                    <a:pt x="99" y="567"/>
                  </a:lnTo>
                  <a:lnTo>
                    <a:pt x="79" y="561"/>
                  </a:lnTo>
                  <a:lnTo>
                    <a:pt x="61" y="551"/>
                  </a:lnTo>
                  <a:lnTo>
                    <a:pt x="45" y="539"/>
                  </a:lnTo>
                  <a:lnTo>
                    <a:pt x="31" y="522"/>
                  </a:lnTo>
                  <a:lnTo>
                    <a:pt x="20" y="504"/>
                  </a:lnTo>
                  <a:lnTo>
                    <a:pt x="11" y="484"/>
                  </a:lnTo>
                  <a:lnTo>
                    <a:pt x="4" y="463"/>
                  </a:lnTo>
                  <a:lnTo>
                    <a:pt x="2" y="441"/>
                  </a:lnTo>
                  <a:lnTo>
                    <a:pt x="0" y="417"/>
                  </a:lnTo>
                  <a:lnTo>
                    <a:pt x="4" y="394"/>
                  </a:lnTo>
                  <a:lnTo>
                    <a:pt x="10" y="373"/>
                  </a:lnTo>
                  <a:lnTo>
                    <a:pt x="20" y="352"/>
                  </a:lnTo>
                  <a:lnTo>
                    <a:pt x="34" y="331"/>
                  </a:lnTo>
                  <a:lnTo>
                    <a:pt x="52" y="314"/>
                  </a:lnTo>
                  <a:lnTo>
                    <a:pt x="41" y="303"/>
                  </a:lnTo>
                  <a:lnTo>
                    <a:pt x="33" y="289"/>
                  </a:lnTo>
                  <a:lnTo>
                    <a:pt x="28" y="276"/>
                  </a:lnTo>
                  <a:lnTo>
                    <a:pt x="25" y="261"/>
                  </a:lnTo>
                  <a:lnTo>
                    <a:pt x="24" y="248"/>
                  </a:lnTo>
                  <a:lnTo>
                    <a:pt x="26" y="233"/>
                  </a:lnTo>
                  <a:lnTo>
                    <a:pt x="29" y="219"/>
                  </a:lnTo>
                  <a:lnTo>
                    <a:pt x="36" y="206"/>
                  </a:lnTo>
                  <a:lnTo>
                    <a:pt x="42" y="196"/>
                  </a:lnTo>
                  <a:lnTo>
                    <a:pt x="51" y="185"/>
                  </a:lnTo>
                  <a:lnTo>
                    <a:pt x="60" y="176"/>
                  </a:lnTo>
                  <a:lnTo>
                    <a:pt x="72" y="169"/>
                  </a:lnTo>
                  <a:lnTo>
                    <a:pt x="83" y="166"/>
                  </a:lnTo>
                  <a:lnTo>
                    <a:pt x="97" y="164"/>
                  </a:lnTo>
                  <a:lnTo>
                    <a:pt x="110" y="165"/>
                  </a:lnTo>
                  <a:lnTo>
                    <a:pt x="125" y="169"/>
                  </a:lnTo>
                  <a:lnTo>
                    <a:pt x="134" y="157"/>
                  </a:lnTo>
                  <a:lnTo>
                    <a:pt x="145" y="144"/>
                  </a:lnTo>
                  <a:lnTo>
                    <a:pt x="156" y="134"/>
                  </a:lnTo>
                  <a:lnTo>
                    <a:pt x="169" y="123"/>
                  </a:lnTo>
                  <a:lnTo>
                    <a:pt x="181" y="115"/>
                  </a:lnTo>
                  <a:lnTo>
                    <a:pt x="194" y="108"/>
                  </a:lnTo>
                  <a:lnTo>
                    <a:pt x="208" y="101"/>
                  </a:lnTo>
                  <a:lnTo>
                    <a:pt x="222" y="95"/>
                  </a:lnTo>
                  <a:lnTo>
                    <a:pt x="235" y="93"/>
                  </a:lnTo>
                  <a:lnTo>
                    <a:pt x="250" y="90"/>
                  </a:lnTo>
                  <a:lnTo>
                    <a:pt x="264" y="89"/>
                  </a:lnTo>
                  <a:lnTo>
                    <a:pt x="280" y="88"/>
                  </a:lnTo>
                  <a:lnTo>
                    <a:pt x="293" y="91"/>
                  </a:lnTo>
                  <a:lnTo>
                    <a:pt x="309" y="94"/>
                  </a:lnTo>
                  <a:lnTo>
                    <a:pt x="322" y="98"/>
                  </a:lnTo>
                  <a:lnTo>
                    <a:pt x="338" y="102"/>
                  </a:lnTo>
                  <a:lnTo>
                    <a:pt x="350" y="79"/>
                  </a:lnTo>
                  <a:lnTo>
                    <a:pt x="364" y="58"/>
                  </a:lnTo>
                  <a:lnTo>
                    <a:pt x="381" y="41"/>
                  </a:lnTo>
                  <a:lnTo>
                    <a:pt x="399" y="26"/>
                  </a:lnTo>
                  <a:lnTo>
                    <a:pt x="419" y="15"/>
                  </a:lnTo>
                  <a:lnTo>
                    <a:pt x="439" y="7"/>
                  </a:lnTo>
                  <a:lnTo>
                    <a:pt x="461" y="2"/>
                  </a:lnTo>
                  <a:lnTo>
                    <a:pt x="483" y="0"/>
                  </a:lnTo>
                  <a:lnTo>
                    <a:pt x="504" y="2"/>
                  </a:lnTo>
                  <a:lnTo>
                    <a:pt x="525" y="7"/>
                  </a:lnTo>
                  <a:lnTo>
                    <a:pt x="545" y="15"/>
                  </a:lnTo>
                  <a:lnTo>
                    <a:pt x="566" y="26"/>
                  </a:lnTo>
                  <a:lnTo>
                    <a:pt x="583" y="41"/>
                  </a:lnTo>
                  <a:lnTo>
                    <a:pt x="600" y="58"/>
                  </a:lnTo>
                  <a:lnTo>
                    <a:pt x="615" y="79"/>
                  </a:lnTo>
                  <a:lnTo>
                    <a:pt x="627" y="102"/>
                  </a:lnTo>
                  <a:lnTo>
                    <a:pt x="638" y="88"/>
                  </a:lnTo>
                  <a:lnTo>
                    <a:pt x="651" y="76"/>
                  </a:lnTo>
                  <a:lnTo>
                    <a:pt x="665" y="66"/>
                  </a:lnTo>
                  <a:lnTo>
                    <a:pt x="680" y="59"/>
                  </a:lnTo>
                  <a:lnTo>
                    <a:pt x="695" y="56"/>
                  </a:lnTo>
                  <a:lnTo>
                    <a:pt x="711" y="54"/>
                  </a:lnTo>
                  <a:lnTo>
                    <a:pt x="726" y="56"/>
                  </a:lnTo>
                  <a:lnTo>
                    <a:pt x="743" y="59"/>
                  </a:lnTo>
                  <a:lnTo>
                    <a:pt x="757" y="66"/>
                  </a:lnTo>
                  <a:lnTo>
                    <a:pt x="771" y="74"/>
                  </a:lnTo>
                  <a:lnTo>
                    <a:pt x="783" y="85"/>
                  </a:lnTo>
                  <a:lnTo>
                    <a:pt x="796" y="97"/>
                  </a:lnTo>
                  <a:lnTo>
                    <a:pt x="805" y="113"/>
                  </a:lnTo>
                  <a:lnTo>
                    <a:pt x="813" y="129"/>
                  </a:lnTo>
                  <a:lnTo>
                    <a:pt x="818" y="148"/>
                  </a:lnTo>
                  <a:lnTo>
                    <a:pt x="822" y="167"/>
                  </a:lnTo>
                  <a:lnTo>
                    <a:pt x="824" y="167"/>
                  </a:lnTo>
                </a:path>
              </a:pathLst>
            </a:custGeom>
            <a:noFill/>
            <a:ln w="9144">
              <a:solidFill>
                <a:srgbClr val="0080FF"/>
              </a:solidFill>
              <a:round/>
              <a:headEnd/>
              <a:tailEnd/>
            </a:ln>
          </p:spPr>
          <p:txBody>
            <a:bodyPr/>
            <a:lstStyle/>
            <a:p>
              <a:endParaRPr lang="en-US" dirty="0"/>
            </a:p>
          </p:txBody>
        </p:sp>
        <p:sp>
          <p:nvSpPr>
            <p:cNvPr id="7" name="Freeform 12"/>
            <p:cNvSpPr>
              <a:spLocks/>
            </p:cNvSpPr>
            <p:nvPr/>
          </p:nvSpPr>
          <p:spPr bwMode="auto">
            <a:xfrm>
              <a:off x="756" y="1198"/>
              <a:ext cx="913" cy="655"/>
            </a:xfrm>
            <a:custGeom>
              <a:avLst/>
              <a:gdLst>
                <a:gd name="T0" fmla="*/ 852 w 913"/>
                <a:gd name="T1" fmla="*/ 183 h 655"/>
                <a:gd name="T2" fmla="*/ 888 w 913"/>
                <a:gd name="T3" fmla="*/ 219 h 655"/>
                <a:gd name="T4" fmla="*/ 908 w 913"/>
                <a:gd name="T5" fmla="*/ 265 h 655"/>
                <a:gd name="T6" fmla="*/ 911 w 913"/>
                <a:gd name="T7" fmla="*/ 319 h 655"/>
                <a:gd name="T8" fmla="*/ 897 w 913"/>
                <a:gd name="T9" fmla="*/ 370 h 655"/>
                <a:gd name="T10" fmla="*/ 883 w 913"/>
                <a:gd name="T11" fmla="*/ 424 h 655"/>
                <a:gd name="T12" fmla="*/ 883 w 913"/>
                <a:gd name="T13" fmla="*/ 490 h 655"/>
                <a:gd name="T14" fmla="*/ 854 w 913"/>
                <a:gd name="T15" fmla="*/ 544 h 655"/>
                <a:gd name="T16" fmla="*/ 809 w 913"/>
                <a:gd name="T17" fmla="*/ 577 h 655"/>
                <a:gd name="T18" fmla="*/ 755 w 913"/>
                <a:gd name="T19" fmla="*/ 581 h 655"/>
                <a:gd name="T20" fmla="*/ 703 w 913"/>
                <a:gd name="T21" fmla="*/ 547 h 655"/>
                <a:gd name="T22" fmla="*/ 664 w 913"/>
                <a:gd name="T23" fmla="*/ 581 h 655"/>
                <a:gd name="T24" fmla="*/ 622 w 913"/>
                <a:gd name="T25" fmla="*/ 602 h 655"/>
                <a:gd name="T26" fmla="*/ 578 w 913"/>
                <a:gd name="T27" fmla="*/ 612 h 655"/>
                <a:gd name="T28" fmla="*/ 531 w 913"/>
                <a:gd name="T29" fmla="*/ 610 h 655"/>
                <a:gd name="T30" fmla="*/ 485 w 913"/>
                <a:gd name="T31" fmla="*/ 597 h 655"/>
                <a:gd name="T32" fmla="*/ 433 w 913"/>
                <a:gd name="T33" fmla="*/ 620 h 655"/>
                <a:gd name="T34" fmla="*/ 369 w 913"/>
                <a:gd name="T35" fmla="*/ 647 h 655"/>
                <a:gd name="T36" fmla="*/ 304 w 913"/>
                <a:gd name="T37" fmla="*/ 653 h 655"/>
                <a:gd name="T38" fmla="*/ 239 w 913"/>
                <a:gd name="T39" fmla="*/ 639 h 655"/>
                <a:gd name="T40" fmla="*/ 179 w 913"/>
                <a:gd name="T41" fmla="*/ 601 h 655"/>
                <a:gd name="T42" fmla="*/ 121 w 913"/>
                <a:gd name="T43" fmla="*/ 570 h 655"/>
                <a:gd name="T44" fmla="*/ 60 w 913"/>
                <a:gd name="T45" fmla="*/ 552 h 655"/>
                <a:gd name="T46" fmla="*/ 19 w 913"/>
                <a:gd name="T47" fmla="*/ 506 h 655"/>
                <a:gd name="T48" fmla="*/ 1 w 913"/>
                <a:gd name="T49" fmla="*/ 442 h 655"/>
                <a:gd name="T50" fmla="*/ 10 w 913"/>
                <a:gd name="T51" fmla="*/ 374 h 655"/>
                <a:gd name="T52" fmla="*/ 52 w 913"/>
                <a:gd name="T53" fmla="*/ 315 h 655"/>
                <a:gd name="T54" fmla="*/ 27 w 913"/>
                <a:gd name="T55" fmla="*/ 277 h 655"/>
                <a:gd name="T56" fmla="*/ 25 w 913"/>
                <a:gd name="T57" fmla="*/ 233 h 655"/>
                <a:gd name="T58" fmla="*/ 41 w 913"/>
                <a:gd name="T59" fmla="*/ 196 h 655"/>
                <a:gd name="T60" fmla="*/ 71 w 913"/>
                <a:gd name="T61" fmla="*/ 169 h 655"/>
                <a:gd name="T62" fmla="*/ 110 w 913"/>
                <a:gd name="T63" fmla="*/ 166 h 655"/>
                <a:gd name="T64" fmla="*/ 145 w 913"/>
                <a:gd name="T65" fmla="*/ 145 h 655"/>
                <a:gd name="T66" fmla="*/ 180 w 913"/>
                <a:gd name="T67" fmla="*/ 116 h 655"/>
                <a:gd name="T68" fmla="*/ 222 w 913"/>
                <a:gd name="T69" fmla="*/ 96 h 655"/>
                <a:gd name="T70" fmla="*/ 264 w 913"/>
                <a:gd name="T71" fmla="*/ 90 h 655"/>
                <a:gd name="T72" fmla="*/ 309 w 913"/>
                <a:gd name="T73" fmla="*/ 94 h 655"/>
                <a:gd name="T74" fmla="*/ 350 w 913"/>
                <a:gd name="T75" fmla="*/ 80 h 655"/>
                <a:gd name="T76" fmla="*/ 399 w 913"/>
                <a:gd name="T77" fmla="*/ 27 h 655"/>
                <a:gd name="T78" fmla="*/ 460 w 913"/>
                <a:gd name="T79" fmla="*/ 3 h 655"/>
                <a:gd name="T80" fmla="*/ 525 w 913"/>
                <a:gd name="T81" fmla="*/ 7 h 655"/>
                <a:gd name="T82" fmla="*/ 584 w 913"/>
                <a:gd name="T83" fmla="*/ 42 h 655"/>
                <a:gd name="T84" fmla="*/ 628 w 913"/>
                <a:gd name="T85" fmla="*/ 103 h 655"/>
                <a:gd name="T86" fmla="*/ 665 w 913"/>
                <a:gd name="T87" fmla="*/ 67 h 655"/>
                <a:gd name="T88" fmla="*/ 711 w 913"/>
                <a:gd name="T89" fmla="*/ 56 h 655"/>
                <a:gd name="T90" fmla="*/ 756 w 913"/>
                <a:gd name="T91" fmla="*/ 67 h 655"/>
                <a:gd name="T92" fmla="*/ 795 w 913"/>
                <a:gd name="T93" fmla="*/ 99 h 655"/>
                <a:gd name="T94" fmla="*/ 818 w 913"/>
                <a:gd name="T95" fmla="*/ 149 h 655"/>
                <a:gd name="T96" fmla="*/ 822 w 913"/>
                <a:gd name="T97" fmla="*/ 169 h 655"/>
                <a:gd name="T98" fmla="*/ 822 w 913"/>
                <a:gd name="T99" fmla="*/ 169 h 655"/>
                <a:gd name="T100" fmla="*/ 822 w 913"/>
                <a:gd name="T101" fmla="*/ 169 h 655"/>
                <a:gd name="T102" fmla="*/ 822 w 913"/>
                <a:gd name="T103" fmla="*/ 169 h 655"/>
                <a:gd name="T104" fmla="*/ 822 w 913"/>
                <a:gd name="T105" fmla="*/ 169 h 655"/>
                <a:gd name="T106" fmla="*/ 822 w 913"/>
                <a:gd name="T107" fmla="*/ 169 h 6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3"/>
                <a:gd name="T163" fmla="*/ 0 h 655"/>
                <a:gd name="T164" fmla="*/ 913 w 913"/>
                <a:gd name="T165" fmla="*/ 655 h 6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3" h="655">
                  <a:moveTo>
                    <a:pt x="822" y="169"/>
                  </a:moveTo>
                  <a:lnTo>
                    <a:pt x="838" y="175"/>
                  </a:lnTo>
                  <a:lnTo>
                    <a:pt x="852" y="183"/>
                  </a:lnTo>
                  <a:lnTo>
                    <a:pt x="865" y="193"/>
                  </a:lnTo>
                  <a:lnTo>
                    <a:pt x="878" y="205"/>
                  </a:lnTo>
                  <a:lnTo>
                    <a:pt x="888" y="219"/>
                  </a:lnTo>
                  <a:lnTo>
                    <a:pt x="897" y="233"/>
                  </a:lnTo>
                  <a:lnTo>
                    <a:pt x="903" y="249"/>
                  </a:lnTo>
                  <a:lnTo>
                    <a:pt x="908" y="265"/>
                  </a:lnTo>
                  <a:lnTo>
                    <a:pt x="911" y="284"/>
                  </a:lnTo>
                  <a:lnTo>
                    <a:pt x="912" y="301"/>
                  </a:lnTo>
                  <a:lnTo>
                    <a:pt x="911" y="319"/>
                  </a:lnTo>
                  <a:lnTo>
                    <a:pt x="909" y="336"/>
                  </a:lnTo>
                  <a:lnTo>
                    <a:pt x="904" y="353"/>
                  </a:lnTo>
                  <a:lnTo>
                    <a:pt x="897" y="370"/>
                  </a:lnTo>
                  <a:lnTo>
                    <a:pt x="888" y="386"/>
                  </a:lnTo>
                  <a:lnTo>
                    <a:pt x="877" y="400"/>
                  </a:lnTo>
                  <a:lnTo>
                    <a:pt x="883" y="424"/>
                  </a:lnTo>
                  <a:lnTo>
                    <a:pt x="887" y="447"/>
                  </a:lnTo>
                  <a:lnTo>
                    <a:pt x="886" y="470"/>
                  </a:lnTo>
                  <a:lnTo>
                    <a:pt x="883" y="490"/>
                  </a:lnTo>
                  <a:lnTo>
                    <a:pt x="876" y="510"/>
                  </a:lnTo>
                  <a:lnTo>
                    <a:pt x="867" y="528"/>
                  </a:lnTo>
                  <a:lnTo>
                    <a:pt x="854" y="544"/>
                  </a:lnTo>
                  <a:lnTo>
                    <a:pt x="842" y="557"/>
                  </a:lnTo>
                  <a:lnTo>
                    <a:pt x="826" y="569"/>
                  </a:lnTo>
                  <a:lnTo>
                    <a:pt x="809" y="577"/>
                  </a:lnTo>
                  <a:lnTo>
                    <a:pt x="791" y="583"/>
                  </a:lnTo>
                  <a:lnTo>
                    <a:pt x="774" y="583"/>
                  </a:lnTo>
                  <a:lnTo>
                    <a:pt x="755" y="581"/>
                  </a:lnTo>
                  <a:lnTo>
                    <a:pt x="737" y="574"/>
                  </a:lnTo>
                  <a:lnTo>
                    <a:pt x="719" y="563"/>
                  </a:lnTo>
                  <a:lnTo>
                    <a:pt x="703" y="547"/>
                  </a:lnTo>
                  <a:lnTo>
                    <a:pt x="690" y="560"/>
                  </a:lnTo>
                  <a:lnTo>
                    <a:pt x="678" y="571"/>
                  </a:lnTo>
                  <a:lnTo>
                    <a:pt x="664" y="581"/>
                  </a:lnTo>
                  <a:lnTo>
                    <a:pt x="651" y="589"/>
                  </a:lnTo>
                  <a:lnTo>
                    <a:pt x="636" y="597"/>
                  </a:lnTo>
                  <a:lnTo>
                    <a:pt x="622" y="602"/>
                  </a:lnTo>
                  <a:lnTo>
                    <a:pt x="607" y="607"/>
                  </a:lnTo>
                  <a:lnTo>
                    <a:pt x="593" y="609"/>
                  </a:lnTo>
                  <a:lnTo>
                    <a:pt x="578" y="612"/>
                  </a:lnTo>
                  <a:lnTo>
                    <a:pt x="562" y="613"/>
                  </a:lnTo>
                  <a:lnTo>
                    <a:pt x="547" y="613"/>
                  </a:lnTo>
                  <a:lnTo>
                    <a:pt x="531" y="610"/>
                  </a:lnTo>
                  <a:lnTo>
                    <a:pt x="516" y="607"/>
                  </a:lnTo>
                  <a:lnTo>
                    <a:pt x="501" y="602"/>
                  </a:lnTo>
                  <a:lnTo>
                    <a:pt x="485" y="597"/>
                  </a:lnTo>
                  <a:lnTo>
                    <a:pt x="472" y="588"/>
                  </a:lnTo>
                  <a:lnTo>
                    <a:pt x="453" y="606"/>
                  </a:lnTo>
                  <a:lnTo>
                    <a:pt x="433" y="620"/>
                  </a:lnTo>
                  <a:lnTo>
                    <a:pt x="412" y="632"/>
                  </a:lnTo>
                  <a:lnTo>
                    <a:pt x="391" y="640"/>
                  </a:lnTo>
                  <a:lnTo>
                    <a:pt x="369" y="647"/>
                  </a:lnTo>
                  <a:lnTo>
                    <a:pt x="348" y="651"/>
                  </a:lnTo>
                  <a:lnTo>
                    <a:pt x="326" y="654"/>
                  </a:lnTo>
                  <a:lnTo>
                    <a:pt x="304" y="653"/>
                  </a:lnTo>
                  <a:lnTo>
                    <a:pt x="281" y="651"/>
                  </a:lnTo>
                  <a:lnTo>
                    <a:pt x="260" y="646"/>
                  </a:lnTo>
                  <a:lnTo>
                    <a:pt x="239" y="639"/>
                  </a:lnTo>
                  <a:lnTo>
                    <a:pt x="218" y="628"/>
                  </a:lnTo>
                  <a:lnTo>
                    <a:pt x="198" y="616"/>
                  </a:lnTo>
                  <a:lnTo>
                    <a:pt x="179" y="601"/>
                  </a:lnTo>
                  <a:lnTo>
                    <a:pt x="161" y="585"/>
                  </a:lnTo>
                  <a:lnTo>
                    <a:pt x="145" y="566"/>
                  </a:lnTo>
                  <a:lnTo>
                    <a:pt x="121" y="570"/>
                  </a:lnTo>
                  <a:lnTo>
                    <a:pt x="99" y="568"/>
                  </a:lnTo>
                  <a:lnTo>
                    <a:pt x="78" y="562"/>
                  </a:lnTo>
                  <a:lnTo>
                    <a:pt x="60" y="552"/>
                  </a:lnTo>
                  <a:lnTo>
                    <a:pt x="44" y="540"/>
                  </a:lnTo>
                  <a:lnTo>
                    <a:pt x="30" y="523"/>
                  </a:lnTo>
                  <a:lnTo>
                    <a:pt x="19" y="506"/>
                  </a:lnTo>
                  <a:lnTo>
                    <a:pt x="10" y="485"/>
                  </a:lnTo>
                  <a:lnTo>
                    <a:pt x="3" y="465"/>
                  </a:lnTo>
                  <a:lnTo>
                    <a:pt x="1" y="442"/>
                  </a:lnTo>
                  <a:lnTo>
                    <a:pt x="0" y="419"/>
                  </a:lnTo>
                  <a:lnTo>
                    <a:pt x="4" y="396"/>
                  </a:lnTo>
                  <a:lnTo>
                    <a:pt x="10" y="374"/>
                  </a:lnTo>
                  <a:lnTo>
                    <a:pt x="20" y="353"/>
                  </a:lnTo>
                  <a:lnTo>
                    <a:pt x="34" y="333"/>
                  </a:lnTo>
                  <a:lnTo>
                    <a:pt x="52" y="315"/>
                  </a:lnTo>
                  <a:lnTo>
                    <a:pt x="41" y="303"/>
                  </a:lnTo>
                  <a:lnTo>
                    <a:pt x="33" y="290"/>
                  </a:lnTo>
                  <a:lnTo>
                    <a:pt x="27" y="277"/>
                  </a:lnTo>
                  <a:lnTo>
                    <a:pt x="24" y="262"/>
                  </a:lnTo>
                  <a:lnTo>
                    <a:pt x="23" y="248"/>
                  </a:lnTo>
                  <a:lnTo>
                    <a:pt x="25" y="233"/>
                  </a:lnTo>
                  <a:lnTo>
                    <a:pt x="28" y="220"/>
                  </a:lnTo>
                  <a:lnTo>
                    <a:pt x="35" y="207"/>
                  </a:lnTo>
                  <a:lnTo>
                    <a:pt x="41" y="196"/>
                  </a:lnTo>
                  <a:lnTo>
                    <a:pt x="50" y="185"/>
                  </a:lnTo>
                  <a:lnTo>
                    <a:pt x="60" y="176"/>
                  </a:lnTo>
                  <a:lnTo>
                    <a:pt x="71" y="169"/>
                  </a:lnTo>
                  <a:lnTo>
                    <a:pt x="83" y="166"/>
                  </a:lnTo>
                  <a:lnTo>
                    <a:pt x="96" y="164"/>
                  </a:lnTo>
                  <a:lnTo>
                    <a:pt x="110" y="166"/>
                  </a:lnTo>
                  <a:lnTo>
                    <a:pt x="125" y="170"/>
                  </a:lnTo>
                  <a:lnTo>
                    <a:pt x="134" y="158"/>
                  </a:lnTo>
                  <a:lnTo>
                    <a:pt x="145" y="145"/>
                  </a:lnTo>
                  <a:lnTo>
                    <a:pt x="156" y="135"/>
                  </a:lnTo>
                  <a:lnTo>
                    <a:pt x="168" y="124"/>
                  </a:lnTo>
                  <a:lnTo>
                    <a:pt x="180" y="116"/>
                  </a:lnTo>
                  <a:lnTo>
                    <a:pt x="194" y="108"/>
                  </a:lnTo>
                  <a:lnTo>
                    <a:pt x="208" y="102"/>
                  </a:lnTo>
                  <a:lnTo>
                    <a:pt x="222" y="96"/>
                  </a:lnTo>
                  <a:lnTo>
                    <a:pt x="236" y="93"/>
                  </a:lnTo>
                  <a:lnTo>
                    <a:pt x="250" y="90"/>
                  </a:lnTo>
                  <a:lnTo>
                    <a:pt x="264" y="90"/>
                  </a:lnTo>
                  <a:lnTo>
                    <a:pt x="280" y="89"/>
                  </a:lnTo>
                  <a:lnTo>
                    <a:pt x="294" y="91"/>
                  </a:lnTo>
                  <a:lnTo>
                    <a:pt x="309" y="94"/>
                  </a:lnTo>
                  <a:lnTo>
                    <a:pt x="324" y="99"/>
                  </a:lnTo>
                  <a:lnTo>
                    <a:pt x="339" y="103"/>
                  </a:lnTo>
                  <a:lnTo>
                    <a:pt x="350" y="80"/>
                  </a:lnTo>
                  <a:lnTo>
                    <a:pt x="365" y="59"/>
                  </a:lnTo>
                  <a:lnTo>
                    <a:pt x="381" y="42"/>
                  </a:lnTo>
                  <a:lnTo>
                    <a:pt x="399" y="27"/>
                  </a:lnTo>
                  <a:lnTo>
                    <a:pt x="419" y="16"/>
                  </a:lnTo>
                  <a:lnTo>
                    <a:pt x="439" y="7"/>
                  </a:lnTo>
                  <a:lnTo>
                    <a:pt x="460" y="3"/>
                  </a:lnTo>
                  <a:lnTo>
                    <a:pt x="483" y="0"/>
                  </a:lnTo>
                  <a:lnTo>
                    <a:pt x="504" y="3"/>
                  </a:lnTo>
                  <a:lnTo>
                    <a:pt x="525" y="7"/>
                  </a:lnTo>
                  <a:lnTo>
                    <a:pt x="545" y="16"/>
                  </a:lnTo>
                  <a:lnTo>
                    <a:pt x="566" y="27"/>
                  </a:lnTo>
                  <a:lnTo>
                    <a:pt x="584" y="42"/>
                  </a:lnTo>
                  <a:lnTo>
                    <a:pt x="600" y="59"/>
                  </a:lnTo>
                  <a:lnTo>
                    <a:pt x="615" y="80"/>
                  </a:lnTo>
                  <a:lnTo>
                    <a:pt x="628" y="103"/>
                  </a:lnTo>
                  <a:lnTo>
                    <a:pt x="639" y="89"/>
                  </a:lnTo>
                  <a:lnTo>
                    <a:pt x="651" y="76"/>
                  </a:lnTo>
                  <a:lnTo>
                    <a:pt x="665" y="67"/>
                  </a:lnTo>
                  <a:lnTo>
                    <a:pt x="680" y="60"/>
                  </a:lnTo>
                  <a:lnTo>
                    <a:pt x="696" y="57"/>
                  </a:lnTo>
                  <a:lnTo>
                    <a:pt x="711" y="56"/>
                  </a:lnTo>
                  <a:lnTo>
                    <a:pt x="727" y="57"/>
                  </a:lnTo>
                  <a:lnTo>
                    <a:pt x="743" y="60"/>
                  </a:lnTo>
                  <a:lnTo>
                    <a:pt x="756" y="67"/>
                  </a:lnTo>
                  <a:lnTo>
                    <a:pt x="771" y="76"/>
                  </a:lnTo>
                  <a:lnTo>
                    <a:pt x="783" y="87"/>
                  </a:lnTo>
                  <a:lnTo>
                    <a:pt x="795" y="99"/>
                  </a:lnTo>
                  <a:lnTo>
                    <a:pt x="804" y="115"/>
                  </a:lnTo>
                  <a:lnTo>
                    <a:pt x="813" y="131"/>
                  </a:lnTo>
                  <a:lnTo>
                    <a:pt x="818" y="149"/>
                  </a:lnTo>
                  <a:lnTo>
                    <a:pt x="822" y="169"/>
                  </a:lnTo>
                </a:path>
              </a:pathLst>
            </a:custGeom>
            <a:noFill/>
            <a:ln w="9144">
              <a:solidFill>
                <a:srgbClr val="0080FF"/>
              </a:solidFill>
              <a:round/>
              <a:headEnd/>
              <a:tailEnd/>
            </a:ln>
          </p:spPr>
          <p:txBody>
            <a:bodyPr/>
            <a:lstStyle/>
            <a:p>
              <a:endParaRPr lang="en-US" dirty="0"/>
            </a:p>
          </p:txBody>
        </p:sp>
        <p:sp>
          <p:nvSpPr>
            <p:cNvPr id="8" name="Line 13"/>
            <p:cNvSpPr>
              <a:spLocks noChangeShapeType="1"/>
            </p:cNvSpPr>
            <p:nvPr/>
          </p:nvSpPr>
          <p:spPr bwMode="auto">
            <a:xfrm flipH="1" flipV="1">
              <a:off x="1533" y="1818"/>
              <a:ext cx="138" cy="388"/>
            </a:xfrm>
            <a:prstGeom prst="line">
              <a:avLst/>
            </a:prstGeom>
            <a:noFill/>
            <a:ln w="31351">
              <a:solidFill>
                <a:srgbClr val="0080FF"/>
              </a:solidFill>
              <a:round/>
              <a:headEnd/>
              <a:tailEnd/>
            </a:ln>
          </p:spPr>
          <p:txBody>
            <a:bodyPr/>
            <a:lstStyle/>
            <a:p>
              <a:endParaRPr lang="en-US" dirty="0"/>
            </a:p>
          </p:txBody>
        </p:sp>
        <p:sp>
          <p:nvSpPr>
            <p:cNvPr id="9" name="Line 14"/>
            <p:cNvSpPr>
              <a:spLocks noChangeShapeType="1"/>
            </p:cNvSpPr>
            <p:nvPr/>
          </p:nvSpPr>
          <p:spPr bwMode="auto">
            <a:xfrm flipH="1" flipV="1">
              <a:off x="1475" y="1818"/>
              <a:ext cx="137" cy="388"/>
            </a:xfrm>
            <a:prstGeom prst="line">
              <a:avLst/>
            </a:prstGeom>
            <a:noFill/>
            <a:ln w="31351">
              <a:solidFill>
                <a:srgbClr val="0080FF"/>
              </a:solidFill>
              <a:round/>
              <a:headEnd/>
              <a:tailEnd/>
            </a:ln>
          </p:spPr>
          <p:txBody>
            <a:bodyPr/>
            <a:lstStyle/>
            <a:p>
              <a:endParaRPr lang="en-US" dirty="0"/>
            </a:p>
          </p:txBody>
        </p:sp>
        <p:sp>
          <p:nvSpPr>
            <p:cNvPr id="10" name="Line 15"/>
            <p:cNvSpPr>
              <a:spLocks noChangeShapeType="1"/>
            </p:cNvSpPr>
            <p:nvPr/>
          </p:nvSpPr>
          <p:spPr bwMode="auto">
            <a:xfrm flipH="1" flipV="1">
              <a:off x="1416" y="1818"/>
              <a:ext cx="138" cy="388"/>
            </a:xfrm>
            <a:prstGeom prst="line">
              <a:avLst/>
            </a:prstGeom>
            <a:noFill/>
            <a:ln w="31351">
              <a:solidFill>
                <a:srgbClr val="0080FF"/>
              </a:solidFill>
              <a:round/>
              <a:headEnd/>
              <a:tailEnd/>
            </a:ln>
          </p:spPr>
          <p:txBody>
            <a:bodyPr/>
            <a:lstStyle/>
            <a:p>
              <a:endParaRPr lang="en-US" dirty="0"/>
            </a:p>
          </p:txBody>
        </p:sp>
        <p:sp>
          <p:nvSpPr>
            <p:cNvPr id="11" name="Line 16"/>
            <p:cNvSpPr>
              <a:spLocks noChangeShapeType="1"/>
            </p:cNvSpPr>
            <p:nvPr/>
          </p:nvSpPr>
          <p:spPr bwMode="auto">
            <a:xfrm flipH="1" flipV="1">
              <a:off x="1357" y="1818"/>
              <a:ext cx="138" cy="388"/>
            </a:xfrm>
            <a:prstGeom prst="line">
              <a:avLst/>
            </a:prstGeom>
            <a:noFill/>
            <a:ln w="31351">
              <a:solidFill>
                <a:srgbClr val="0080FF"/>
              </a:solidFill>
              <a:round/>
              <a:headEnd/>
              <a:tailEnd/>
            </a:ln>
          </p:spPr>
          <p:txBody>
            <a:bodyPr/>
            <a:lstStyle/>
            <a:p>
              <a:endParaRPr lang="en-US" dirty="0"/>
            </a:p>
          </p:txBody>
        </p:sp>
        <p:sp>
          <p:nvSpPr>
            <p:cNvPr id="12" name="Line 17"/>
            <p:cNvSpPr>
              <a:spLocks noChangeShapeType="1"/>
            </p:cNvSpPr>
            <p:nvPr/>
          </p:nvSpPr>
          <p:spPr bwMode="auto">
            <a:xfrm flipH="1" flipV="1">
              <a:off x="1298" y="1818"/>
              <a:ext cx="138" cy="388"/>
            </a:xfrm>
            <a:prstGeom prst="line">
              <a:avLst/>
            </a:prstGeom>
            <a:noFill/>
            <a:ln w="31351">
              <a:solidFill>
                <a:srgbClr val="0080FF"/>
              </a:solidFill>
              <a:round/>
              <a:headEnd/>
              <a:tailEnd/>
            </a:ln>
          </p:spPr>
          <p:txBody>
            <a:bodyPr/>
            <a:lstStyle/>
            <a:p>
              <a:endParaRPr lang="en-US" dirty="0"/>
            </a:p>
          </p:txBody>
        </p:sp>
        <p:sp>
          <p:nvSpPr>
            <p:cNvPr id="13" name="Line 18"/>
            <p:cNvSpPr>
              <a:spLocks noChangeShapeType="1"/>
            </p:cNvSpPr>
            <p:nvPr/>
          </p:nvSpPr>
          <p:spPr bwMode="auto">
            <a:xfrm flipH="1" flipV="1">
              <a:off x="1239" y="1818"/>
              <a:ext cx="137" cy="388"/>
            </a:xfrm>
            <a:prstGeom prst="line">
              <a:avLst/>
            </a:prstGeom>
            <a:noFill/>
            <a:ln w="31351">
              <a:solidFill>
                <a:srgbClr val="0080FF"/>
              </a:solidFill>
              <a:round/>
              <a:headEnd/>
              <a:tailEnd/>
            </a:ln>
          </p:spPr>
          <p:txBody>
            <a:bodyPr/>
            <a:lstStyle/>
            <a:p>
              <a:endParaRPr lang="en-US" dirty="0"/>
            </a:p>
          </p:txBody>
        </p:sp>
        <p:sp>
          <p:nvSpPr>
            <p:cNvPr id="14" name="Line 19"/>
            <p:cNvSpPr>
              <a:spLocks noChangeShapeType="1"/>
            </p:cNvSpPr>
            <p:nvPr/>
          </p:nvSpPr>
          <p:spPr bwMode="auto">
            <a:xfrm flipH="1" flipV="1">
              <a:off x="1180" y="1818"/>
              <a:ext cx="138" cy="388"/>
            </a:xfrm>
            <a:prstGeom prst="line">
              <a:avLst/>
            </a:prstGeom>
            <a:noFill/>
            <a:ln w="31351">
              <a:solidFill>
                <a:srgbClr val="0080FF"/>
              </a:solidFill>
              <a:round/>
              <a:headEnd/>
              <a:tailEnd/>
            </a:ln>
          </p:spPr>
          <p:txBody>
            <a:bodyPr/>
            <a:lstStyle/>
            <a:p>
              <a:endParaRPr lang="en-US" dirty="0"/>
            </a:p>
          </p:txBody>
        </p:sp>
        <p:sp>
          <p:nvSpPr>
            <p:cNvPr id="15" name="Line 20"/>
            <p:cNvSpPr>
              <a:spLocks noChangeShapeType="1"/>
            </p:cNvSpPr>
            <p:nvPr/>
          </p:nvSpPr>
          <p:spPr bwMode="auto">
            <a:xfrm flipH="1" flipV="1">
              <a:off x="1121" y="1818"/>
              <a:ext cx="137" cy="388"/>
            </a:xfrm>
            <a:prstGeom prst="line">
              <a:avLst/>
            </a:prstGeom>
            <a:noFill/>
            <a:ln w="31351">
              <a:solidFill>
                <a:srgbClr val="0080FF"/>
              </a:solidFill>
              <a:round/>
              <a:headEnd/>
              <a:tailEnd/>
            </a:ln>
          </p:spPr>
          <p:txBody>
            <a:bodyPr/>
            <a:lstStyle/>
            <a:p>
              <a:endParaRPr lang="en-US" dirty="0"/>
            </a:p>
          </p:txBody>
        </p:sp>
        <p:sp>
          <p:nvSpPr>
            <p:cNvPr id="16" name="Line 21"/>
            <p:cNvSpPr>
              <a:spLocks noChangeShapeType="1"/>
            </p:cNvSpPr>
            <p:nvPr/>
          </p:nvSpPr>
          <p:spPr bwMode="auto">
            <a:xfrm flipH="1" flipV="1">
              <a:off x="1063" y="1818"/>
              <a:ext cx="136" cy="388"/>
            </a:xfrm>
            <a:prstGeom prst="line">
              <a:avLst/>
            </a:prstGeom>
            <a:noFill/>
            <a:ln w="31351">
              <a:solidFill>
                <a:srgbClr val="0080FF"/>
              </a:solidFill>
              <a:round/>
              <a:headEnd/>
              <a:tailEnd/>
            </a:ln>
          </p:spPr>
          <p:txBody>
            <a:bodyPr/>
            <a:lstStyle/>
            <a:p>
              <a:endParaRPr lang="en-US" dirty="0"/>
            </a:p>
          </p:txBody>
        </p:sp>
        <p:sp>
          <p:nvSpPr>
            <p:cNvPr id="17" name="Line 22"/>
            <p:cNvSpPr>
              <a:spLocks noChangeShapeType="1"/>
            </p:cNvSpPr>
            <p:nvPr/>
          </p:nvSpPr>
          <p:spPr bwMode="auto">
            <a:xfrm flipH="1" flipV="1">
              <a:off x="1004" y="1818"/>
              <a:ext cx="137" cy="388"/>
            </a:xfrm>
            <a:prstGeom prst="line">
              <a:avLst/>
            </a:prstGeom>
            <a:noFill/>
            <a:ln w="31351">
              <a:solidFill>
                <a:srgbClr val="0080FF"/>
              </a:solidFill>
              <a:round/>
              <a:headEnd/>
              <a:tailEnd/>
            </a:ln>
          </p:spPr>
          <p:txBody>
            <a:bodyPr/>
            <a:lstStyle/>
            <a:p>
              <a:endParaRPr lang="en-US" dirty="0"/>
            </a:p>
          </p:txBody>
        </p:sp>
        <p:sp>
          <p:nvSpPr>
            <p:cNvPr id="18" name="Line 23"/>
            <p:cNvSpPr>
              <a:spLocks noChangeShapeType="1"/>
            </p:cNvSpPr>
            <p:nvPr/>
          </p:nvSpPr>
          <p:spPr bwMode="auto">
            <a:xfrm flipH="1" flipV="1">
              <a:off x="944" y="1818"/>
              <a:ext cx="138" cy="388"/>
            </a:xfrm>
            <a:prstGeom prst="line">
              <a:avLst/>
            </a:prstGeom>
            <a:noFill/>
            <a:ln w="31351">
              <a:solidFill>
                <a:srgbClr val="0080FF"/>
              </a:solidFill>
              <a:round/>
              <a:headEnd/>
              <a:tailEnd/>
            </a:ln>
          </p:spPr>
          <p:txBody>
            <a:bodyPr/>
            <a:lstStyle/>
            <a:p>
              <a:endParaRPr lang="en-US" dirty="0"/>
            </a:p>
          </p:txBody>
        </p:sp>
        <p:sp>
          <p:nvSpPr>
            <p:cNvPr id="19" name="Line 24"/>
            <p:cNvSpPr>
              <a:spLocks noChangeShapeType="1"/>
            </p:cNvSpPr>
            <p:nvPr/>
          </p:nvSpPr>
          <p:spPr bwMode="auto">
            <a:xfrm flipH="1" flipV="1">
              <a:off x="885" y="1818"/>
              <a:ext cx="137" cy="388"/>
            </a:xfrm>
            <a:prstGeom prst="line">
              <a:avLst/>
            </a:prstGeom>
            <a:noFill/>
            <a:ln w="31351">
              <a:solidFill>
                <a:srgbClr val="0080FF"/>
              </a:solidFill>
              <a:round/>
              <a:headEnd/>
              <a:tailEnd/>
            </a:ln>
          </p:spPr>
          <p:txBody>
            <a:bodyPr/>
            <a:lstStyle/>
            <a:p>
              <a:endParaRPr lang="en-US" dirty="0"/>
            </a:p>
          </p:txBody>
        </p:sp>
        <p:sp>
          <p:nvSpPr>
            <p:cNvPr id="20" name="Line 25"/>
            <p:cNvSpPr>
              <a:spLocks noChangeShapeType="1"/>
            </p:cNvSpPr>
            <p:nvPr/>
          </p:nvSpPr>
          <p:spPr bwMode="auto">
            <a:xfrm flipH="1" flipV="1">
              <a:off x="827" y="1818"/>
              <a:ext cx="137" cy="388"/>
            </a:xfrm>
            <a:prstGeom prst="line">
              <a:avLst/>
            </a:prstGeom>
            <a:noFill/>
            <a:ln w="31351">
              <a:solidFill>
                <a:srgbClr val="0080FF"/>
              </a:solidFill>
              <a:round/>
              <a:headEnd/>
              <a:tailEnd/>
            </a:ln>
          </p:spPr>
          <p:txBody>
            <a:bodyPr/>
            <a:lstStyle/>
            <a:p>
              <a:endParaRPr lang="en-US" dirty="0"/>
            </a:p>
          </p:txBody>
        </p:sp>
      </p:grpSp>
      <p:sp>
        <p:nvSpPr>
          <p:cNvPr id="21" name="Freeform 28"/>
          <p:cNvSpPr>
            <a:spLocks/>
          </p:cNvSpPr>
          <p:nvPr/>
        </p:nvSpPr>
        <p:spPr bwMode="auto">
          <a:xfrm>
            <a:off x="2795241" y="2243930"/>
            <a:ext cx="5231534" cy="1752320"/>
          </a:xfrm>
          <a:custGeom>
            <a:avLst/>
            <a:gdLst>
              <a:gd name="T0" fmla="*/ 0 w 3625"/>
              <a:gd name="T1" fmla="*/ 2147483647 h 1251"/>
              <a:gd name="T2" fmla="*/ 2147483647 w 3625"/>
              <a:gd name="T3" fmla="*/ 2147483647 h 1251"/>
              <a:gd name="T4" fmla="*/ 2147483647 w 3625"/>
              <a:gd name="T5" fmla="*/ 2147483647 h 1251"/>
              <a:gd name="T6" fmla="*/ 2147483647 w 3625"/>
              <a:gd name="T7" fmla="*/ 2147483647 h 1251"/>
              <a:gd name="T8" fmla="*/ 2147483647 w 3625"/>
              <a:gd name="T9" fmla="*/ 2147483647 h 1251"/>
              <a:gd name="T10" fmla="*/ 2147483647 w 3625"/>
              <a:gd name="T11" fmla="*/ 2147483647 h 1251"/>
              <a:gd name="T12" fmla="*/ 2147483647 w 3625"/>
              <a:gd name="T13" fmla="*/ 2147483647 h 1251"/>
              <a:gd name="T14" fmla="*/ 2147483647 w 3625"/>
              <a:gd name="T15" fmla="*/ 2147483647 h 1251"/>
              <a:gd name="T16" fmla="*/ 2147483647 w 3625"/>
              <a:gd name="T17" fmla="*/ 2147483647 h 1251"/>
              <a:gd name="T18" fmla="*/ 2147483647 w 3625"/>
              <a:gd name="T19" fmla="*/ 2147483647 h 1251"/>
              <a:gd name="T20" fmla="*/ 2147483647 w 3625"/>
              <a:gd name="T21" fmla="*/ 2147483647 h 1251"/>
              <a:gd name="T22" fmla="*/ 2147483647 w 3625"/>
              <a:gd name="T23" fmla="*/ 0 h 1251"/>
              <a:gd name="T24" fmla="*/ 2147483647 w 3625"/>
              <a:gd name="T25" fmla="*/ 2147483647 h 1251"/>
              <a:gd name="T26" fmla="*/ 2147483647 w 3625"/>
              <a:gd name="T27" fmla="*/ 2147483647 h 1251"/>
              <a:gd name="T28" fmla="*/ 2147483647 w 3625"/>
              <a:gd name="T29" fmla="*/ 2147483647 h 1251"/>
              <a:gd name="T30" fmla="*/ 2147483647 w 3625"/>
              <a:gd name="T31" fmla="*/ 2147483647 h 1251"/>
              <a:gd name="T32" fmla="*/ 2147483647 w 3625"/>
              <a:gd name="T33" fmla="*/ 2147483647 h 1251"/>
              <a:gd name="T34" fmla="*/ 2147483647 w 3625"/>
              <a:gd name="T35" fmla="*/ 2147483647 h 1251"/>
              <a:gd name="T36" fmla="*/ 2147483647 w 3625"/>
              <a:gd name="T37" fmla="*/ 2147483647 h 1251"/>
              <a:gd name="T38" fmla="*/ 2147483647 w 3625"/>
              <a:gd name="T39" fmla="*/ 2147483647 h 1251"/>
              <a:gd name="T40" fmla="*/ 2147483647 w 3625"/>
              <a:gd name="T41" fmla="*/ 2147483647 h 1251"/>
              <a:gd name="T42" fmla="*/ 2147483647 w 3625"/>
              <a:gd name="T43" fmla="*/ 2147483647 h 1251"/>
              <a:gd name="T44" fmla="*/ 2147483647 w 3625"/>
              <a:gd name="T45" fmla="*/ 2147483647 h 1251"/>
              <a:gd name="T46" fmla="*/ 2147483647 w 3625"/>
              <a:gd name="T47" fmla="*/ 2147483647 h 1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25"/>
              <a:gd name="T73" fmla="*/ 0 h 1251"/>
              <a:gd name="T74" fmla="*/ 3625 w 3625"/>
              <a:gd name="T75" fmla="*/ 1251 h 1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25" h="1251">
                <a:moveTo>
                  <a:pt x="0" y="847"/>
                </a:moveTo>
                <a:lnTo>
                  <a:pt x="288" y="122"/>
                </a:lnTo>
                <a:lnTo>
                  <a:pt x="439" y="1115"/>
                </a:lnTo>
                <a:lnTo>
                  <a:pt x="564" y="269"/>
                </a:lnTo>
                <a:lnTo>
                  <a:pt x="752" y="995"/>
                </a:lnTo>
                <a:lnTo>
                  <a:pt x="878" y="336"/>
                </a:lnTo>
                <a:lnTo>
                  <a:pt x="1054" y="1210"/>
                </a:lnTo>
                <a:lnTo>
                  <a:pt x="1266" y="81"/>
                </a:lnTo>
                <a:lnTo>
                  <a:pt x="1317" y="672"/>
                </a:lnTo>
                <a:lnTo>
                  <a:pt x="1505" y="162"/>
                </a:lnTo>
                <a:lnTo>
                  <a:pt x="1580" y="1156"/>
                </a:lnTo>
                <a:lnTo>
                  <a:pt x="1844" y="0"/>
                </a:lnTo>
                <a:lnTo>
                  <a:pt x="1906" y="887"/>
                </a:lnTo>
                <a:lnTo>
                  <a:pt x="2169" y="135"/>
                </a:lnTo>
                <a:lnTo>
                  <a:pt x="2370" y="1061"/>
                </a:lnTo>
                <a:lnTo>
                  <a:pt x="2596" y="175"/>
                </a:lnTo>
                <a:lnTo>
                  <a:pt x="2883" y="1250"/>
                </a:lnTo>
                <a:lnTo>
                  <a:pt x="3059" y="14"/>
                </a:lnTo>
                <a:lnTo>
                  <a:pt x="3159" y="887"/>
                </a:lnTo>
                <a:lnTo>
                  <a:pt x="3361" y="28"/>
                </a:lnTo>
                <a:lnTo>
                  <a:pt x="3448" y="323"/>
                </a:lnTo>
                <a:lnTo>
                  <a:pt x="3473" y="122"/>
                </a:lnTo>
                <a:lnTo>
                  <a:pt x="3473" y="54"/>
                </a:lnTo>
                <a:lnTo>
                  <a:pt x="3624" y="1102"/>
                </a:lnTo>
              </a:path>
            </a:pathLst>
          </a:custGeom>
          <a:noFill/>
          <a:ln w="31351">
            <a:solidFill>
              <a:srgbClr val="FFC000"/>
            </a:solidFill>
            <a:round/>
            <a:headEnd/>
            <a:tailEnd/>
          </a:ln>
        </p:spPr>
        <p:txBody>
          <a:bodyPr lIns="82039" tIns="41020" rIns="82039" bIns="41020"/>
          <a:lstStyle/>
          <a:p>
            <a:endParaRPr lang="en-US" dirty="0">
              <a:solidFill>
                <a:srgbClr val="7030A0"/>
              </a:solidFill>
            </a:endParaRPr>
          </a:p>
        </p:txBody>
      </p:sp>
      <p:sp>
        <p:nvSpPr>
          <p:cNvPr id="22" name="Text Box 30"/>
          <p:cNvSpPr txBox="1">
            <a:spLocks noChangeArrowheads="1"/>
          </p:cNvSpPr>
          <p:nvPr/>
        </p:nvSpPr>
        <p:spPr bwMode="auto">
          <a:xfrm>
            <a:off x="8152499" y="2434430"/>
            <a:ext cx="1434523" cy="854449"/>
          </a:xfrm>
          <a:prstGeom prst="rect">
            <a:avLst/>
          </a:prstGeom>
          <a:noFill/>
          <a:ln w="9525">
            <a:noFill/>
            <a:miter lim="800000"/>
            <a:headEnd/>
            <a:tailEnd/>
          </a:ln>
        </p:spPr>
        <p:txBody>
          <a:bodyPr lIns="0" tIns="0" rIns="0" bIns="0"/>
          <a:lstStyle/>
          <a:p>
            <a:pPr defTabSz="420264">
              <a:buClr>
                <a:srgbClr val="7F604F"/>
              </a:buClr>
              <a:buSzPct val="90000"/>
            </a:pPr>
            <a:r>
              <a:rPr lang="en-US" sz="2800" dirty="0">
                <a:solidFill>
                  <a:srgbClr val="7F604F"/>
                </a:solidFill>
                <a:latin typeface="Perpetua" pitchFamily="18" charset="0"/>
              </a:rPr>
              <a:t>long-term</a:t>
            </a:r>
          </a:p>
          <a:p>
            <a:pPr defTabSz="420264">
              <a:buClr>
                <a:srgbClr val="7F604F"/>
              </a:buClr>
              <a:buSzPct val="90000"/>
            </a:pPr>
            <a:r>
              <a:rPr lang="en-US" sz="2800" dirty="0">
                <a:solidFill>
                  <a:srgbClr val="7F604F"/>
                </a:solidFill>
                <a:latin typeface="Perpetua" pitchFamily="18" charset="0"/>
              </a:rPr>
              <a:t>average</a:t>
            </a:r>
            <a:endParaRPr lang="en-US" dirty="0"/>
          </a:p>
        </p:txBody>
      </p:sp>
      <p:sp>
        <p:nvSpPr>
          <p:cNvPr id="23" name="Line 29"/>
          <p:cNvSpPr>
            <a:spLocks noChangeShapeType="1"/>
          </p:cNvSpPr>
          <p:nvPr/>
        </p:nvSpPr>
        <p:spPr bwMode="auto">
          <a:xfrm>
            <a:off x="2869225" y="2948548"/>
            <a:ext cx="6195579" cy="0"/>
          </a:xfrm>
          <a:prstGeom prst="line">
            <a:avLst/>
          </a:prstGeom>
          <a:noFill/>
          <a:ln w="31351">
            <a:solidFill>
              <a:srgbClr val="FF0041"/>
            </a:solidFill>
            <a:round/>
            <a:headEnd/>
            <a:tailEnd/>
          </a:ln>
        </p:spPr>
        <p:txBody>
          <a:bodyPr lIns="82039" tIns="41020" rIns="82039" bIns="41020"/>
          <a:lstStyle/>
          <a:p>
            <a:endParaRPr lang="en-US" dirty="0"/>
          </a:p>
        </p:txBody>
      </p:sp>
      <p:sp>
        <p:nvSpPr>
          <p:cNvPr id="24" name="TextBox 23"/>
          <p:cNvSpPr txBox="1"/>
          <p:nvPr/>
        </p:nvSpPr>
        <p:spPr>
          <a:xfrm>
            <a:off x="3253477" y="1619373"/>
            <a:ext cx="7691718" cy="584775"/>
          </a:xfrm>
          <a:prstGeom prst="rect">
            <a:avLst/>
          </a:prstGeom>
          <a:noFill/>
        </p:spPr>
        <p:txBody>
          <a:bodyPr wrap="square" rtlCol="0">
            <a:spAutoFit/>
          </a:bodyPr>
          <a:lstStyle/>
          <a:p>
            <a:r>
              <a:rPr lang="en-US" sz="3200" dirty="0"/>
              <a:t>Amount of forage varies from year to year</a:t>
            </a:r>
          </a:p>
        </p:txBody>
      </p:sp>
      <p:sp>
        <p:nvSpPr>
          <p:cNvPr id="25" name="TextBox 24"/>
          <p:cNvSpPr txBox="1"/>
          <p:nvPr/>
        </p:nvSpPr>
        <p:spPr>
          <a:xfrm>
            <a:off x="1417740" y="4119515"/>
            <a:ext cx="9356520" cy="1938992"/>
          </a:xfrm>
          <a:prstGeom prst="rect">
            <a:avLst/>
          </a:prstGeom>
          <a:noFill/>
        </p:spPr>
        <p:txBody>
          <a:bodyPr wrap="square" rtlCol="0">
            <a:spAutoFit/>
          </a:bodyPr>
          <a:lstStyle/>
          <a:p>
            <a:r>
              <a:rPr lang="en-US" sz="3200" b="1" dirty="0"/>
              <a:t>Flexible:  </a:t>
            </a:r>
            <a:r>
              <a:rPr lang="en-US" sz="2800" dirty="0"/>
              <a:t>No more than 60% of herd in breeding stock.</a:t>
            </a:r>
            <a:br>
              <a:rPr lang="en-US" sz="2800" dirty="0"/>
            </a:br>
            <a:endParaRPr lang="en-US" sz="2800" dirty="0"/>
          </a:p>
          <a:p>
            <a:r>
              <a:rPr lang="en-US" sz="3200" b="1" dirty="0"/>
              <a:t>Constant:  </a:t>
            </a:r>
            <a:r>
              <a:rPr lang="en-US" sz="2800" dirty="0"/>
              <a:t>Herd size that could be sustained if rainfall was 25% below average.  </a:t>
            </a:r>
          </a:p>
        </p:txBody>
      </p:sp>
      <p:sp>
        <p:nvSpPr>
          <p:cNvPr id="26" name="TextBox 25"/>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Proper Stocking Rate?</a:t>
            </a:r>
          </a:p>
        </p:txBody>
      </p:sp>
    </p:spTree>
    <p:extLst>
      <p:ext uri="{BB962C8B-B14F-4D97-AF65-F5344CB8AC3E}">
        <p14:creationId xmlns:p14="http://schemas.microsoft.com/office/powerpoint/2010/main" val="1386489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66471"/>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317844"/>
            <a:ext cx="12192000" cy="923330"/>
          </a:xfrm>
          <a:prstGeom prst="rect">
            <a:avLst/>
          </a:prstGeom>
          <a:noFill/>
        </p:spPr>
        <p:txBody>
          <a:bodyPr wrap="square" rtlCol="0">
            <a:spAutoFit/>
          </a:bodyPr>
          <a:lstStyle/>
          <a:p>
            <a:pPr algn="ctr"/>
            <a:r>
              <a:rPr lang="en-US" sz="5400" dirty="0">
                <a:solidFill>
                  <a:schemeClr val="bg2">
                    <a:lumMod val="25000"/>
                  </a:schemeClr>
                </a:solidFill>
              </a:rPr>
              <a:t>Heavy use ≠ Overgrazing</a:t>
            </a:r>
          </a:p>
        </p:txBody>
      </p:sp>
      <p:sp>
        <p:nvSpPr>
          <p:cNvPr id="4" name="TextBox 3"/>
          <p:cNvSpPr txBox="1"/>
          <p:nvPr/>
        </p:nvSpPr>
        <p:spPr>
          <a:xfrm>
            <a:off x="806824" y="1524000"/>
            <a:ext cx="10919011" cy="4154984"/>
          </a:xfrm>
          <a:prstGeom prst="rect">
            <a:avLst/>
          </a:prstGeom>
          <a:noFill/>
        </p:spPr>
        <p:txBody>
          <a:bodyPr wrap="square" rtlCol="0">
            <a:spAutoFit/>
          </a:bodyPr>
          <a:lstStyle/>
          <a:p>
            <a:pPr marL="285750" indent="-285750">
              <a:buFont typeface="Arial" panose="020B0604020202020204" pitchFamily="34" charset="0"/>
              <a:buChar char="•"/>
            </a:pPr>
            <a:r>
              <a:rPr lang="en-US" sz="3200" b="1" dirty="0"/>
              <a:t>Overgrazing:  </a:t>
            </a:r>
            <a:r>
              <a:rPr lang="en-US" sz="2800" dirty="0"/>
              <a:t>repeated heavy grazing that yields damage to the plant community.  </a:t>
            </a:r>
          </a:p>
          <a:p>
            <a:pPr marL="285750" indent="-285750">
              <a:buFont typeface="Arial" panose="020B0604020202020204" pitchFamily="34" charset="0"/>
              <a:buChar char="•"/>
            </a:pPr>
            <a:r>
              <a:rPr lang="en-US" sz="3200" b="1" dirty="0"/>
              <a:t>Overstocking:  </a:t>
            </a:r>
            <a:r>
              <a:rPr lang="en-US" sz="2800" dirty="0"/>
              <a:t>heavy grazing during a specific season such that high levels of utilization are observable.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endParaRPr lang="en-US" sz="2800" dirty="0"/>
          </a:p>
          <a:p>
            <a:pPr marL="285750" indent="-285750">
              <a:buFont typeface="Arial" panose="020B0604020202020204" pitchFamily="34" charset="0"/>
              <a:buChar char="•"/>
            </a:pPr>
            <a:r>
              <a:rPr lang="en-US" sz="3200" b="1" dirty="0"/>
              <a:t>Over-resting:  </a:t>
            </a:r>
            <a:r>
              <a:rPr lang="en-US" sz="2800" dirty="0"/>
              <a:t>excessive resting (no grazing) periods that results in damage to the plant community.</a:t>
            </a:r>
          </a:p>
        </p:txBody>
      </p:sp>
      <p:sp>
        <p:nvSpPr>
          <p:cNvPr id="5" name="TextBox 4"/>
          <p:cNvSpPr txBox="1"/>
          <p:nvPr/>
        </p:nvSpPr>
        <p:spPr>
          <a:xfrm>
            <a:off x="1369563" y="3762857"/>
            <a:ext cx="9452873" cy="646331"/>
          </a:xfrm>
          <a:prstGeom prst="rect">
            <a:avLst/>
          </a:prstGeom>
          <a:noFill/>
        </p:spPr>
        <p:txBody>
          <a:bodyPr wrap="square" rtlCol="0">
            <a:spAutoFit/>
          </a:bodyPr>
          <a:lstStyle/>
          <a:p>
            <a:pPr algn="ctr"/>
            <a:r>
              <a:rPr lang="en-US" sz="3600" dirty="0">
                <a:solidFill>
                  <a:srgbClr val="0070C0"/>
                </a:solidFill>
              </a:rPr>
              <a:t>Overstocking does not always lead to Overgrazing</a:t>
            </a:r>
          </a:p>
        </p:txBody>
      </p:sp>
    </p:spTree>
    <p:extLst>
      <p:ext uri="{BB962C8B-B14F-4D97-AF65-F5344CB8AC3E}">
        <p14:creationId xmlns:p14="http://schemas.microsoft.com/office/powerpoint/2010/main" val="226648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dirty="0">
                <a:solidFill>
                  <a:schemeClr val="bg2">
                    <a:lumMod val="25000"/>
                  </a:schemeClr>
                </a:solidFill>
              </a:rPr>
              <a:t>Set a stocking rate and then MONITOR</a:t>
            </a:r>
          </a:p>
        </p:txBody>
      </p:sp>
      <p:sp>
        <p:nvSpPr>
          <p:cNvPr id="4" name="TextBox 3"/>
          <p:cNvSpPr txBox="1"/>
          <p:nvPr/>
        </p:nvSpPr>
        <p:spPr>
          <a:xfrm>
            <a:off x="502023" y="1378780"/>
            <a:ext cx="11187953" cy="1200329"/>
          </a:xfrm>
          <a:prstGeom prst="rect">
            <a:avLst/>
          </a:prstGeom>
          <a:noFill/>
        </p:spPr>
        <p:txBody>
          <a:bodyPr wrap="square" rtlCol="0">
            <a:spAutoFit/>
          </a:bodyPr>
          <a:lstStyle/>
          <a:p>
            <a:r>
              <a:rPr lang="en-US" sz="3600" dirty="0"/>
              <a:t>Stocking rate is determined by trial and error over years and then monitored by </a:t>
            </a:r>
            <a:r>
              <a:rPr lang="en-US" sz="3600" b="1" dirty="0"/>
              <a:t>Range Trend.</a:t>
            </a:r>
            <a:endParaRPr lang="en-US" sz="3600" dirty="0"/>
          </a:p>
        </p:txBody>
      </p:sp>
      <p:graphicFrame>
        <p:nvGraphicFramePr>
          <p:cNvPr id="7" name="Diagram 6">
            <a:extLst>
              <a:ext uri="{FF2B5EF4-FFF2-40B4-BE49-F238E27FC236}">
                <a16:creationId xmlns:a16="http://schemas.microsoft.com/office/drawing/2014/main" id="{3E3C9061-7732-4B8B-A370-B57832CB0C7E}"/>
              </a:ext>
            </a:extLst>
          </p:cNvPr>
          <p:cNvGraphicFramePr/>
          <p:nvPr>
            <p:extLst>
              <p:ext uri="{D42A27DB-BD31-4B8C-83A1-F6EECF244321}">
                <p14:modId xmlns:p14="http://schemas.microsoft.com/office/powerpoint/2010/main" val="615965714"/>
              </p:ext>
            </p:extLst>
          </p:nvPr>
        </p:nvGraphicFramePr>
        <p:xfrm>
          <a:off x="2031999" y="2604407"/>
          <a:ext cx="8744858" cy="3953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2873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dirty="0"/>
              <a:t>Stocking Rate Principles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20" name="Group 19">
            <a:extLst>
              <a:ext uri="{FF2B5EF4-FFF2-40B4-BE49-F238E27FC236}">
                <a16:creationId xmlns:a16="http://schemas.microsoft.com/office/drawing/2014/main" id="{F8E8FB0F-67FF-4F2D-BDD7-0510930FD395}"/>
              </a:ext>
            </a:extLst>
          </p:cNvPr>
          <p:cNvGrpSpPr/>
          <p:nvPr/>
        </p:nvGrpSpPr>
        <p:grpSpPr>
          <a:xfrm>
            <a:off x="1097280" y="589745"/>
            <a:ext cx="3313255" cy="2519240"/>
            <a:chOff x="1097280" y="589745"/>
            <a:chExt cx="3313255" cy="2519240"/>
          </a:xfrm>
        </p:grpSpPr>
        <p:pic>
          <p:nvPicPr>
            <p:cNvPr id="6" name="Picture 5" descr="A herd of sheep walking across a grass covered field&#10;&#10;Description generated with very high confidence">
              <a:extLst>
                <a:ext uri="{FF2B5EF4-FFF2-40B4-BE49-F238E27FC236}">
                  <a16:creationId xmlns:a16="http://schemas.microsoft.com/office/drawing/2014/main" id="{8231FE1B-6FAA-470D-993D-7A96E5F18B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5" name="TextBox 4">
              <a:extLst>
                <a:ext uri="{FF2B5EF4-FFF2-40B4-BE49-F238E27FC236}">
                  <a16:creationId xmlns:a16="http://schemas.microsoft.com/office/drawing/2014/main" id="{EFB942C2-7D0A-4147-886E-FF72805B1CFF}"/>
                </a:ext>
              </a:extLst>
            </p:cNvPr>
            <p:cNvSpPr txBox="1"/>
            <p:nvPr/>
          </p:nvSpPr>
          <p:spPr>
            <a:xfrm>
              <a:off x="1097280" y="2855069"/>
              <a:ext cx="1048685" cy="253916"/>
            </a:xfrm>
            <a:prstGeom prst="rect">
              <a:avLst/>
            </a:prstGeom>
            <a:noFill/>
          </p:spPr>
          <p:txBody>
            <a:bodyPr wrap="none" rtlCol="0">
              <a:spAutoFit/>
            </a:bodyPr>
            <a:lstStyle/>
            <a:p>
              <a:r>
                <a:rPr lang="en-US" sz="1050" dirty="0">
                  <a:solidFill>
                    <a:schemeClr val="bg1"/>
                  </a:solidFill>
                </a:rPr>
                <a:t>K. Launchbaugh</a:t>
              </a:r>
            </a:p>
          </p:txBody>
        </p:sp>
      </p:grpSp>
      <p:grpSp>
        <p:nvGrpSpPr>
          <p:cNvPr id="19" name="Group 18">
            <a:extLst>
              <a:ext uri="{FF2B5EF4-FFF2-40B4-BE49-F238E27FC236}">
                <a16:creationId xmlns:a16="http://schemas.microsoft.com/office/drawing/2014/main" id="{F002FEB4-69E6-440D-98DB-97B01116D839}"/>
              </a:ext>
            </a:extLst>
          </p:cNvPr>
          <p:cNvGrpSpPr/>
          <p:nvPr/>
        </p:nvGrpSpPr>
        <p:grpSpPr>
          <a:xfrm>
            <a:off x="4473937" y="562482"/>
            <a:ext cx="3770664" cy="2546503"/>
            <a:chOff x="4473937" y="562482"/>
            <a:chExt cx="3770664" cy="2546503"/>
          </a:xfrm>
        </p:grpSpPr>
        <p:pic>
          <p:nvPicPr>
            <p:cNvPr id="10" name="Picture 9" descr="A herd of cattle grazing on a lush green field&#10;&#10;Description generated with very high confidence">
              <a:extLst>
                <a:ext uri="{FF2B5EF4-FFF2-40B4-BE49-F238E27FC236}">
                  <a16:creationId xmlns:a16="http://schemas.microsoft.com/office/drawing/2014/main" id="{C32E3D47-872D-4885-B29E-80D943846E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14" name="TextBox 13">
              <a:extLst>
                <a:ext uri="{FF2B5EF4-FFF2-40B4-BE49-F238E27FC236}">
                  <a16:creationId xmlns:a16="http://schemas.microsoft.com/office/drawing/2014/main" id="{B388FD59-BA1C-43A0-A892-5C08741797D7}"/>
                </a:ext>
              </a:extLst>
            </p:cNvPr>
            <p:cNvSpPr txBox="1"/>
            <p:nvPr/>
          </p:nvSpPr>
          <p:spPr>
            <a:xfrm>
              <a:off x="4608675" y="2855069"/>
              <a:ext cx="659155" cy="253916"/>
            </a:xfrm>
            <a:prstGeom prst="rect">
              <a:avLst/>
            </a:prstGeom>
            <a:noFill/>
          </p:spPr>
          <p:txBody>
            <a:bodyPr wrap="none" rtlCol="0">
              <a:spAutoFit/>
            </a:bodyPr>
            <a:lstStyle/>
            <a:p>
              <a:r>
                <a:rPr lang="en-US" sz="1050" dirty="0">
                  <a:solidFill>
                    <a:schemeClr val="bg1"/>
                  </a:solidFill>
                </a:rPr>
                <a:t>BLM.gov</a:t>
              </a:r>
            </a:p>
          </p:txBody>
        </p:sp>
      </p:grpSp>
      <p:pic>
        <p:nvPicPr>
          <p:cNvPr id="4" name="Picture 3" descr="A brown and white cow standing on top of a dry grass field&#10;&#10;Description generated with high confidence">
            <a:extLst>
              <a:ext uri="{FF2B5EF4-FFF2-40B4-BE49-F238E27FC236}">
                <a16:creationId xmlns:a16="http://schemas.microsoft.com/office/drawing/2014/main" id="{B3003AB2-65DD-427F-9472-72AFEDD940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79339" y="562482"/>
            <a:ext cx="3346064" cy="2509548"/>
          </a:xfrm>
          <a:prstGeom prst="rect">
            <a:avLst/>
          </a:prstGeom>
        </p:spPr>
      </p:pic>
      <p:sp>
        <p:nvSpPr>
          <p:cNvPr id="21" name="TextBox 20">
            <a:extLst>
              <a:ext uri="{FF2B5EF4-FFF2-40B4-BE49-F238E27FC236}">
                <a16:creationId xmlns:a16="http://schemas.microsoft.com/office/drawing/2014/main" id="{E60D3812-6BB6-4CCE-B329-DAA687747353}"/>
              </a:ext>
            </a:extLst>
          </p:cNvPr>
          <p:cNvSpPr txBox="1"/>
          <p:nvPr/>
        </p:nvSpPr>
        <p:spPr>
          <a:xfrm>
            <a:off x="8379339" y="2807669"/>
            <a:ext cx="1104790" cy="253916"/>
          </a:xfrm>
          <a:prstGeom prst="rect">
            <a:avLst/>
          </a:prstGeom>
          <a:noFill/>
        </p:spPr>
        <p:txBody>
          <a:bodyPr wrap="none" rtlCol="0">
            <a:spAutoFit/>
          </a:bodyPr>
          <a:lstStyle/>
          <a:p>
            <a:r>
              <a:rPr lang="en-US" sz="1050" dirty="0">
                <a:solidFill>
                  <a:schemeClr val="bg1"/>
                </a:solidFill>
              </a:rPr>
              <a:t>Brooke Jacobson</a:t>
            </a:r>
          </a:p>
        </p:txBody>
      </p:sp>
    </p:spTree>
    <p:extLst>
      <p:ext uri="{BB962C8B-B14F-4D97-AF65-F5344CB8AC3E}">
        <p14:creationId xmlns:p14="http://schemas.microsoft.com/office/powerpoint/2010/main" val="39183540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899|31.878|19.857|5.292"/>
</p:tagLst>
</file>

<file path=ppt/tags/tag2.xml><?xml version="1.0" encoding="utf-8"?>
<p:tagLst xmlns:a="http://schemas.openxmlformats.org/drawingml/2006/main" xmlns:r="http://schemas.openxmlformats.org/officeDocument/2006/relationships" xmlns:p="http://schemas.openxmlformats.org/presentationml/2006/main">
  <p:tag name="TIMING" val="|16.2|5.1|4.2|4.6|8.7"/>
</p:tagLst>
</file>

<file path=ppt/tags/tag3.xml><?xml version="1.0" encoding="utf-8"?>
<p:tagLst xmlns:a="http://schemas.openxmlformats.org/drawingml/2006/main" xmlns:r="http://schemas.openxmlformats.org/officeDocument/2006/relationships" xmlns:p="http://schemas.openxmlformats.org/presentationml/2006/main">
  <p:tag name="TIMING" val="|12.1|12.7"/>
</p:tagLst>
</file>

<file path=ppt/tags/tag4.xml><?xml version="1.0" encoding="utf-8"?>
<p:tagLst xmlns:a="http://schemas.openxmlformats.org/drawingml/2006/main" xmlns:r="http://schemas.openxmlformats.org/officeDocument/2006/relationships" xmlns:p="http://schemas.openxmlformats.org/presentationml/2006/main">
  <p:tag name="TIMING" val="|38.4"/>
</p:tagLst>
</file>

<file path=ppt/tags/tag5.xml><?xml version="1.0" encoding="utf-8"?>
<p:tagLst xmlns:a="http://schemas.openxmlformats.org/drawingml/2006/main" xmlns:r="http://schemas.openxmlformats.org/officeDocument/2006/relationships" xmlns:p="http://schemas.openxmlformats.org/presentationml/2006/main">
  <p:tag name="TIMING" val="|31.73"/>
</p:tagLst>
</file>

<file path=ppt/tags/tag6.xml><?xml version="1.0" encoding="utf-8"?>
<p:tagLst xmlns:a="http://schemas.openxmlformats.org/drawingml/2006/main" xmlns:r="http://schemas.openxmlformats.org/officeDocument/2006/relationships" xmlns:p="http://schemas.openxmlformats.org/presentationml/2006/main">
  <p:tag name="TIMING" val="|85.352"/>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1822</TotalTime>
  <Words>1003</Words>
  <Application>Microsoft Office PowerPoint</Application>
  <PresentationFormat>Widescreen</PresentationFormat>
  <Paragraphs>198</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Cooper Black</vt:lpstr>
      <vt:lpstr>MV Boli</vt:lpstr>
      <vt:lpstr>Perpetua</vt:lpstr>
      <vt:lpstr>Times New Roman</vt:lpstr>
      <vt:lpstr>Retrospect</vt:lpstr>
      <vt:lpstr>Stocking Rate Principles</vt:lpstr>
      <vt:lpstr>Grazing Principles</vt:lpstr>
      <vt:lpstr>Carrying Capacity</vt:lpstr>
      <vt:lpstr>Stocking Rate</vt:lpstr>
      <vt:lpstr>Stocking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Stocking Rate Principles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Playfair, JB (jplayfair@uidaho.edu)</cp:lastModifiedBy>
  <cp:revision>328</cp:revision>
  <dcterms:created xsi:type="dcterms:W3CDTF">2016-09-20T15:15:23Z</dcterms:created>
  <dcterms:modified xsi:type="dcterms:W3CDTF">2023-10-03T23:07:06Z</dcterms:modified>
</cp:coreProperties>
</file>