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wdp" ContentType="image/vnd.ms-photo"/>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tags/tag1.xml" ContentType="application/vnd.openxmlformats-officedocument.presentationml.tags+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tags/tag2.xml" ContentType="application/vnd.openxmlformats-officedocument.presentationml.tags+xml"/>
  <Override PartName="/ppt/notesSlides/notesSlide6.xml" ContentType="application/vnd.openxmlformats-officedocument.presentationml.notesSlide+xml"/>
  <Override PartName="/ppt/tags/tag3.xml" ContentType="application/vnd.openxmlformats-officedocument.presentationml.tags+xml"/>
  <Override PartName="/ppt/notesSlides/notesSlide7.xml" ContentType="application/vnd.openxmlformats-officedocument.presentationml.notesSlide+xml"/>
  <Override PartName="/ppt/tags/tag4.xml" ContentType="application/vnd.openxmlformats-officedocument.presentationml.tags+xml"/>
  <Override PartName="/ppt/notesSlides/notesSlide8.xml" ContentType="application/vnd.openxmlformats-officedocument.presentationml.notesSlide+xml"/>
  <Override PartName="/ppt/tags/tag5.xml" ContentType="application/vnd.openxmlformats-officedocument.presentationml.tags+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tags/tag6.xml" ContentType="application/vnd.openxmlformats-officedocument.presentationml.tags+xml"/>
  <Override PartName="/ppt/notesSlides/notesSlide16.xml" ContentType="application/vnd.openxmlformats-officedocument.presentationml.notesSlide+xml"/>
  <Override PartName="/ppt/tags/tag7.xml" ContentType="application/vnd.openxmlformats-officedocument.presentationml.tags+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tags/tag8.xml" ContentType="application/vnd.openxmlformats-officedocument.presentationml.tags+xml"/>
  <Override PartName="/ppt/notesSlides/notesSlide24.xml" ContentType="application/vnd.openxmlformats-officedocument.presentationml.notesSlide+xml"/>
  <Override PartName="/ppt/tags/tag9.xml" ContentType="application/vnd.openxmlformats-officedocument.presentationml.tags+xml"/>
  <Override PartName="/ppt/notesSlides/notesSlide25.xml" ContentType="application/vnd.openxmlformats-officedocument.presentationml.notesSlide+xml"/>
  <Override PartName="/ppt/tags/tag10.xml" ContentType="application/vnd.openxmlformats-officedocument.presentationml.tags+xml"/>
  <Override PartName="/ppt/notesSlides/notesSlide26.xml" ContentType="application/vnd.openxmlformats-officedocument.presentationml.notesSlide+xml"/>
  <Override PartName="/ppt/tags/tag11.xml" ContentType="application/vnd.openxmlformats-officedocument.presentationml.tags+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8" r:id="rId1"/>
  </p:sldMasterIdLst>
  <p:notesMasterIdLst>
    <p:notesMasterId r:id="rId33"/>
  </p:notesMasterIdLst>
  <p:sldIdLst>
    <p:sldId id="314" r:id="rId2"/>
    <p:sldId id="318" r:id="rId3"/>
    <p:sldId id="319" r:id="rId4"/>
    <p:sldId id="362" r:id="rId5"/>
    <p:sldId id="363" r:id="rId6"/>
    <p:sldId id="364" r:id="rId7"/>
    <p:sldId id="365" r:id="rId8"/>
    <p:sldId id="323" r:id="rId9"/>
    <p:sldId id="352" r:id="rId10"/>
    <p:sldId id="326" r:id="rId11"/>
    <p:sldId id="327" r:id="rId12"/>
    <p:sldId id="342" r:id="rId13"/>
    <p:sldId id="344" r:id="rId14"/>
    <p:sldId id="345" r:id="rId15"/>
    <p:sldId id="359" r:id="rId16"/>
    <p:sldId id="328" r:id="rId17"/>
    <p:sldId id="329" r:id="rId18"/>
    <p:sldId id="330" r:id="rId19"/>
    <p:sldId id="331" r:id="rId20"/>
    <p:sldId id="332" r:id="rId21"/>
    <p:sldId id="333" r:id="rId22"/>
    <p:sldId id="334" r:id="rId23"/>
    <p:sldId id="335" r:id="rId24"/>
    <p:sldId id="336" r:id="rId25"/>
    <p:sldId id="337" r:id="rId26"/>
    <p:sldId id="338" r:id="rId27"/>
    <p:sldId id="339" r:id="rId28"/>
    <p:sldId id="366" r:id="rId29"/>
    <p:sldId id="349" r:id="rId30"/>
    <p:sldId id="346" r:id="rId31"/>
    <p:sldId id="361" r:id="rId3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800000"/>
    <a:srgbClr val="996600"/>
    <a:srgbClr val="990000"/>
    <a:srgbClr val="FFF0D1"/>
    <a:srgbClr val="FFF1C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5BADE3F-EA42-42A2-9A2D-5ECC3F6AA5E9}" v="2" dt="2023-10-08T18:36:36.195"/>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5758FB7-9AC5-4552-8A53-C91805E547FA}" styleName="Themed Style 1 - Accent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775DCB02-9BB8-47FD-8907-85C794F793BA}" styleName="Themed Style 1 - Accent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020" autoAdjust="0"/>
    <p:restoredTop sz="94660"/>
  </p:normalViewPr>
  <p:slideViewPr>
    <p:cSldViewPr snapToGrid="0">
      <p:cViewPr varScale="1">
        <p:scale>
          <a:sx n="56" d="100"/>
          <a:sy n="56" d="100"/>
        </p:scale>
        <p:origin x="1116" y="45"/>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microsoft.com/office/2015/10/relationships/revisionInfo" Target="revisionInfo.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38" Type="http://schemas.microsoft.com/office/2016/11/relationships/changesInfo" Target="changesInfos/changesInfo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Playfair, JB (jplayfair@uidaho.edu)" userId="9b2c05e5-254d-4c66-8147-51e9239d2299" providerId="ADAL" clId="{5AFF77E5-875D-4AEF-94D5-588236EEED8B}"/>
    <pc:docChg chg="undo redo custSel addSld delSld modSld sldOrd">
      <pc:chgData name="Playfair, JB (jplayfair@uidaho.edu)" userId="9b2c05e5-254d-4c66-8147-51e9239d2299" providerId="ADAL" clId="{5AFF77E5-875D-4AEF-94D5-588236EEED8B}" dt="2023-10-04T16:50:16.159" v="38"/>
      <pc:docMkLst>
        <pc:docMk/>
      </pc:docMkLst>
      <pc:sldChg chg="modSp mod">
        <pc:chgData name="Playfair, JB (jplayfair@uidaho.edu)" userId="9b2c05e5-254d-4c66-8147-51e9239d2299" providerId="ADAL" clId="{5AFF77E5-875D-4AEF-94D5-588236EEED8B}" dt="2023-10-04T16:32:36.276" v="1" actId="20577"/>
        <pc:sldMkLst>
          <pc:docMk/>
          <pc:sldMk cId="1594692558" sldId="318"/>
        </pc:sldMkLst>
        <pc:spChg chg="mod">
          <ac:chgData name="Playfair, JB (jplayfair@uidaho.edu)" userId="9b2c05e5-254d-4c66-8147-51e9239d2299" providerId="ADAL" clId="{5AFF77E5-875D-4AEF-94D5-588236EEED8B}" dt="2023-10-04T16:32:36.276" v="1" actId="20577"/>
          <ac:spMkLst>
            <pc:docMk/>
            <pc:sldMk cId="1594692558" sldId="318"/>
            <ac:spMk id="12" creationId="{98FE7E8F-BD13-4737-92D7-37DA9AAC4FF6}"/>
          </ac:spMkLst>
        </pc:spChg>
      </pc:sldChg>
      <pc:sldChg chg="del">
        <pc:chgData name="Playfair, JB (jplayfair@uidaho.edu)" userId="9b2c05e5-254d-4c66-8147-51e9239d2299" providerId="ADAL" clId="{5AFF77E5-875D-4AEF-94D5-588236EEED8B}" dt="2023-10-04T16:34:08.873" v="5" actId="47"/>
        <pc:sldMkLst>
          <pc:docMk/>
          <pc:sldMk cId="2954752539" sldId="321"/>
        </pc:sldMkLst>
      </pc:sldChg>
      <pc:sldChg chg="del">
        <pc:chgData name="Playfair, JB (jplayfair@uidaho.edu)" userId="9b2c05e5-254d-4c66-8147-51e9239d2299" providerId="ADAL" clId="{5AFF77E5-875D-4AEF-94D5-588236EEED8B}" dt="2023-10-04T16:38:46.519" v="8" actId="47"/>
        <pc:sldMkLst>
          <pc:docMk/>
          <pc:sldMk cId="3753313206" sldId="322"/>
        </pc:sldMkLst>
      </pc:sldChg>
      <pc:sldChg chg="add">
        <pc:chgData name="Playfair, JB (jplayfair@uidaho.edu)" userId="9b2c05e5-254d-4c66-8147-51e9239d2299" providerId="ADAL" clId="{5AFF77E5-875D-4AEF-94D5-588236EEED8B}" dt="2023-10-04T16:50:16.159" v="38"/>
        <pc:sldMkLst>
          <pc:docMk/>
          <pc:sldMk cId="2266480045" sldId="346"/>
        </pc:sldMkLst>
      </pc:sldChg>
      <pc:sldChg chg="add">
        <pc:chgData name="Playfair, JB (jplayfair@uidaho.edu)" userId="9b2c05e5-254d-4c66-8147-51e9239d2299" providerId="ADAL" clId="{5AFF77E5-875D-4AEF-94D5-588236EEED8B}" dt="2023-10-04T16:49:23.289" v="37"/>
        <pc:sldMkLst>
          <pc:docMk/>
          <pc:sldMk cId="2772873588" sldId="349"/>
        </pc:sldMkLst>
      </pc:sldChg>
      <pc:sldChg chg="del">
        <pc:chgData name="Playfair, JB (jplayfair@uidaho.edu)" userId="9b2c05e5-254d-4c66-8147-51e9239d2299" providerId="ADAL" clId="{5AFF77E5-875D-4AEF-94D5-588236EEED8B}" dt="2023-10-04T16:33:53.264" v="3" actId="47"/>
        <pc:sldMkLst>
          <pc:docMk/>
          <pc:sldMk cId="3967567005" sldId="351"/>
        </pc:sldMkLst>
      </pc:sldChg>
      <pc:sldChg chg="ord">
        <pc:chgData name="Playfair, JB (jplayfair@uidaho.edu)" userId="9b2c05e5-254d-4c66-8147-51e9239d2299" providerId="ADAL" clId="{5AFF77E5-875D-4AEF-94D5-588236EEED8B}" dt="2023-10-04T16:43:04.308" v="32" actId="20578"/>
        <pc:sldMkLst>
          <pc:docMk/>
          <pc:sldMk cId="3167967235" sldId="352"/>
        </pc:sldMkLst>
      </pc:sldChg>
      <pc:sldChg chg="del">
        <pc:chgData name="Playfair, JB (jplayfair@uidaho.edu)" userId="9b2c05e5-254d-4c66-8147-51e9239d2299" providerId="ADAL" clId="{5AFF77E5-875D-4AEF-94D5-588236EEED8B}" dt="2023-10-04T16:46:51.650" v="36" actId="47"/>
        <pc:sldMkLst>
          <pc:docMk/>
          <pc:sldMk cId="468868109" sldId="353"/>
        </pc:sldMkLst>
      </pc:sldChg>
      <pc:sldChg chg="modSp mod">
        <pc:chgData name="Playfair, JB (jplayfair@uidaho.edu)" userId="9b2c05e5-254d-4c66-8147-51e9239d2299" providerId="ADAL" clId="{5AFF77E5-875D-4AEF-94D5-588236EEED8B}" dt="2023-10-04T16:43:16.273" v="34" actId="20577"/>
        <pc:sldMkLst>
          <pc:docMk/>
          <pc:sldMk cId="242256275" sldId="359"/>
        </pc:sldMkLst>
        <pc:spChg chg="mod">
          <ac:chgData name="Playfair, JB (jplayfair@uidaho.edu)" userId="9b2c05e5-254d-4c66-8147-51e9239d2299" providerId="ADAL" clId="{5AFF77E5-875D-4AEF-94D5-588236EEED8B}" dt="2023-10-04T16:43:16.273" v="34" actId="20577"/>
          <ac:spMkLst>
            <pc:docMk/>
            <pc:sldMk cId="242256275" sldId="359"/>
            <ac:spMk id="5" creationId="{00000000-0000-0000-0000-000000000000}"/>
          </ac:spMkLst>
        </pc:spChg>
        <pc:spChg chg="mod">
          <ac:chgData name="Playfair, JB (jplayfair@uidaho.edu)" userId="9b2c05e5-254d-4c66-8147-51e9239d2299" providerId="ADAL" clId="{5AFF77E5-875D-4AEF-94D5-588236EEED8B}" dt="2023-10-04T16:42:52.631" v="24" actId="6549"/>
          <ac:spMkLst>
            <pc:docMk/>
            <pc:sldMk cId="242256275" sldId="359"/>
            <ac:spMk id="6" creationId="{00000000-0000-0000-0000-000000000000}"/>
          </ac:spMkLst>
        </pc:spChg>
      </pc:sldChg>
      <pc:sldChg chg="add">
        <pc:chgData name="Playfair, JB (jplayfair@uidaho.edu)" userId="9b2c05e5-254d-4c66-8147-51e9239d2299" providerId="ADAL" clId="{5AFF77E5-875D-4AEF-94D5-588236EEED8B}" dt="2023-10-04T16:33:44.911" v="2"/>
        <pc:sldMkLst>
          <pc:docMk/>
          <pc:sldMk cId="4245442535" sldId="362"/>
        </pc:sldMkLst>
      </pc:sldChg>
      <pc:sldChg chg="add">
        <pc:chgData name="Playfair, JB (jplayfair@uidaho.edu)" userId="9b2c05e5-254d-4c66-8147-51e9239d2299" providerId="ADAL" clId="{5AFF77E5-875D-4AEF-94D5-588236EEED8B}" dt="2023-10-04T16:34:06.980" v="4"/>
        <pc:sldMkLst>
          <pc:docMk/>
          <pc:sldMk cId="1633801002" sldId="363"/>
        </pc:sldMkLst>
      </pc:sldChg>
      <pc:sldChg chg="add">
        <pc:chgData name="Playfair, JB (jplayfair@uidaho.edu)" userId="9b2c05e5-254d-4c66-8147-51e9239d2299" providerId="ADAL" clId="{5AFF77E5-875D-4AEF-94D5-588236EEED8B}" dt="2023-10-04T16:38:25.738" v="6"/>
        <pc:sldMkLst>
          <pc:docMk/>
          <pc:sldMk cId="763441195" sldId="364"/>
        </pc:sldMkLst>
      </pc:sldChg>
      <pc:sldChg chg="add">
        <pc:chgData name="Playfair, JB (jplayfair@uidaho.edu)" userId="9b2c05e5-254d-4c66-8147-51e9239d2299" providerId="ADAL" clId="{5AFF77E5-875D-4AEF-94D5-588236EEED8B}" dt="2023-10-04T16:38:35.785" v="7"/>
        <pc:sldMkLst>
          <pc:docMk/>
          <pc:sldMk cId="4037951077" sldId="365"/>
        </pc:sldMkLst>
      </pc:sldChg>
      <pc:sldChg chg="add">
        <pc:chgData name="Playfair, JB (jplayfair@uidaho.edu)" userId="9b2c05e5-254d-4c66-8147-51e9239d2299" providerId="ADAL" clId="{5AFF77E5-875D-4AEF-94D5-588236EEED8B}" dt="2023-10-04T16:46:48.765" v="35"/>
        <pc:sldMkLst>
          <pc:docMk/>
          <pc:sldMk cId="2050963535" sldId="366"/>
        </pc:sldMkLst>
      </pc:sldChg>
    </pc:docChg>
  </pc:docChgLst>
  <pc:docChgLst>
    <pc:chgData name="Playfair, JB (jplayfair@uidaho.edu)" userId="9b2c05e5-254d-4c66-8147-51e9239d2299" providerId="ADAL" clId="{2B51A940-5623-4994-812B-74C31077E6BE}"/>
    <pc:docChg chg="modShowInfo">
      <pc:chgData name="Playfair, JB (jplayfair@uidaho.edu)" userId="9b2c05e5-254d-4c66-8147-51e9239d2299" providerId="ADAL" clId="{2B51A940-5623-4994-812B-74C31077E6BE}" dt="2023-10-04T19:25:10.574" v="1" actId="2744"/>
      <pc:docMkLst>
        <pc:docMk/>
      </pc:docMkLst>
    </pc:docChg>
  </pc:docChgLst>
  <pc:docChgLst>
    <pc:chgData name="Launchbaugh, Karen (klaunchb@uidaho.edu)" userId="50bf6e17-1720-47d5-b411-57d7bb423c81" providerId="ADAL" clId="{B5BADE3F-EA42-42A2-9A2D-5ECC3F6AA5E9}"/>
    <pc:docChg chg="modSld">
      <pc:chgData name="Launchbaugh, Karen (klaunchb@uidaho.edu)" userId="50bf6e17-1720-47d5-b411-57d7bb423c81" providerId="ADAL" clId="{B5BADE3F-EA42-42A2-9A2D-5ECC3F6AA5E9}" dt="2023-10-08T18:36:36.195" v="1"/>
      <pc:docMkLst>
        <pc:docMk/>
      </pc:docMkLst>
      <pc:sldChg chg="modTransition">
        <pc:chgData name="Launchbaugh, Karen (klaunchb@uidaho.edu)" userId="50bf6e17-1720-47d5-b411-57d7bb423c81" providerId="ADAL" clId="{B5BADE3F-EA42-42A2-9A2D-5ECC3F6AA5E9}" dt="2023-10-08T18:36:33.909" v="0"/>
        <pc:sldMkLst>
          <pc:docMk/>
          <pc:sldMk cId="42558249" sldId="314"/>
        </pc:sldMkLst>
      </pc:sldChg>
      <pc:sldChg chg="modTransition">
        <pc:chgData name="Launchbaugh, Karen (klaunchb@uidaho.edu)" userId="50bf6e17-1720-47d5-b411-57d7bb423c81" providerId="ADAL" clId="{B5BADE3F-EA42-42A2-9A2D-5ECC3F6AA5E9}" dt="2023-10-08T18:36:33.909" v="0"/>
        <pc:sldMkLst>
          <pc:docMk/>
          <pc:sldMk cId="1594692558" sldId="318"/>
        </pc:sldMkLst>
      </pc:sldChg>
      <pc:sldChg chg="modTransition">
        <pc:chgData name="Launchbaugh, Karen (klaunchb@uidaho.edu)" userId="50bf6e17-1720-47d5-b411-57d7bb423c81" providerId="ADAL" clId="{B5BADE3F-EA42-42A2-9A2D-5ECC3F6AA5E9}" dt="2023-10-08T18:36:33.909" v="0"/>
        <pc:sldMkLst>
          <pc:docMk/>
          <pc:sldMk cId="4218733947" sldId="319"/>
        </pc:sldMkLst>
      </pc:sldChg>
      <pc:sldChg chg="modTransition">
        <pc:chgData name="Launchbaugh, Karen (klaunchb@uidaho.edu)" userId="50bf6e17-1720-47d5-b411-57d7bb423c81" providerId="ADAL" clId="{B5BADE3F-EA42-42A2-9A2D-5ECC3F6AA5E9}" dt="2023-10-08T18:36:33.909" v="0"/>
        <pc:sldMkLst>
          <pc:docMk/>
          <pc:sldMk cId="2230823060" sldId="323"/>
        </pc:sldMkLst>
      </pc:sldChg>
      <pc:sldChg chg="modTransition">
        <pc:chgData name="Launchbaugh, Karen (klaunchb@uidaho.edu)" userId="50bf6e17-1720-47d5-b411-57d7bb423c81" providerId="ADAL" clId="{B5BADE3F-EA42-42A2-9A2D-5ECC3F6AA5E9}" dt="2023-10-08T18:36:33.909" v="0"/>
        <pc:sldMkLst>
          <pc:docMk/>
          <pc:sldMk cId="737883930" sldId="326"/>
        </pc:sldMkLst>
      </pc:sldChg>
      <pc:sldChg chg="modTransition">
        <pc:chgData name="Launchbaugh, Karen (klaunchb@uidaho.edu)" userId="50bf6e17-1720-47d5-b411-57d7bb423c81" providerId="ADAL" clId="{B5BADE3F-EA42-42A2-9A2D-5ECC3F6AA5E9}" dt="2023-10-08T18:36:33.909" v="0"/>
        <pc:sldMkLst>
          <pc:docMk/>
          <pc:sldMk cId="2593290220" sldId="327"/>
        </pc:sldMkLst>
      </pc:sldChg>
      <pc:sldChg chg="modTransition">
        <pc:chgData name="Launchbaugh, Karen (klaunchb@uidaho.edu)" userId="50bf6e17-1720-47d5-b411-57d7bb423c81" providerId="ADAL" clId="{B5BADE3F-EA42-42A2-9A2D-5ECC3F6AA5E9}" dt="2023-10-08T18:36:33.909" v="0"/>
        <pc:sldMkLst>
          <pc:docMk/>
          <pc:sldMk cId="2340303729" sldId="328"/>
        </pc:sldMkLst>
      </pc:sldChg>
      <pc:sldChg chg="modTransition">
        <pc:chgData name="Launchbaugh, Karen (klaunchb@uidaho.edu)" userId="50bf6e17-1720-47d5-b411-57d7bb423c81" providerId="ADAL" clId="{B5BADE3F-EA42-42A2-9A2D-5ECC3F6AA5E9}" dt="2023-10-08T18:36:33.909" v="0"/>
        <pc:sldMkLst>
          <pc:docMk/>
          <pc:sldMk cId="3213598811" sldId="329"/>
        </pc:sldMkLst>
      </pc:sldChg>
      <pc:sldChg chg="modTransition">
        <pc:chgData name="Launchbaugh, Karen (klaunchb@uidaho.edu)" userId="50bf6e17-1720-47d5-b411-57d7bb423c81" providerId="ADAL" clId="{B5BADE3F-EA42-42A2-9A2D-5ECC3F6AA5E9}" dt="2023-10-08T18:36:33.909" v="0"/>
        <pc:sldMkLst>
          <pc:docMk/>
          <pc:sldMk cId="924904989" sldId="330"/>
        </pc:sldMkLst>
      </pc:sldChg>
      <pc:sldChg chg="modTransition">
        <pc:chgData name="Launchbaugh, Karen (klaunchb@uidaho.edu)" userId="50bf6e17-1720-47d5-b411-57d7bb423c81" providerId="ADAL" clId="{B5BADE3F-EA42-42A2-9A2D-5ECC3F6AA5E9}" dt="2023-10-08T18:36:33.909" v="0"/>
        <pc:sldMkLst>
          <pc:docMk/>
          <pc:sldMk cId="639109786" sldId="331"/>
        </pc:sldMkLst>
      </pc:sldChg>
      <pc:sldChg chg="modTransition">
        <pc:chgData name="Launchbaugh, Karen (klaunchb@uidaho.edu)" userId="50bf6e17-1720-47d5-b411-57d7bb423c81" providerId="ADAL" clId="{B5BADE3F-EA42-42A2-9A2D-5ECC3F6AA5E9}" dt="2023-10-08T18:36:33.909" v="0"/>
        <pc:sldMkLst>
          <pc:docMk/>
          <pc:sldMk cId="925719661" sldId="332"/>
        </pc:sldMkLst>
      </pc:sldChg>
      <pc:sldChg chg="modTransition">
        <pc:chgData name="Launchbaugh, Karen (klaunchb@uidaho.edu)" userId="50bf6e17-1720-47d5-b411-57d7bb423c81" providerId="ADAL" clId="{B5BADE3F-EA42-42A2-9A2D-5ECC3F6AA5E9}" dt="2023-10-08T18:36:33.909" v="0"/>
        <pc:sldMkLst>
          <pc:docMk/>
          <pc:sldMk cId="3320769425" sldId="333"/>
        </pc:sldMkLst>
      </pc:sldChg>
      <pc:sldChg chg="modTransition">
        <pc:chgData name="Launchbaugh, Karen (klaunchb@uidaho.edu)" userId="50bf6e17-1720-47d5-b411-57d7bb423c81" providerId="ADAL" clId="{B5BADE3F-EA42-42A2-9A2D-5ECC3F6AA5E9}" dt="2023-10-08T18:36:33.909" v="0"/>
        <pc:sldMkLst>
          <pc:docMk/>
          <pc:sldMk cId="913129389" sldId="334"/>
        </pc:sldMkLst>
      </pc:sldChg>
      <pc:sldChg chg="modTransition">
        <pc:chgData name="Launchbaugh, Karen (klaunchb@uidaho.edu)" userId="50bf6e17-1720-47d5-b411-57d7bb423c81" providerId="ADAL" clId="{B5BADE3F-EA42-42A2-9A2D-5ECC3F6AA5E9}" dt="2023-10-08T18:36:33.909" v="0"/>
        <pc:sldMkLst>
          <pc:docMk/>
          <pc:sldMk cId="731341777" sldId="335"/>
        </pc:sldMkLst>
      </pc:sldChg>
      <pc:sldChg chg="modTransition">
        <pc:chgData name="Launchbaugh, Karen (klaunchb@uidaho.edu)" userId="50bf6e17-1720-47d5-b411-57d7bb423c81" providerId="ADAL" clId="{B5BADE3F-EA42-42A2-9A2D-5ECC3F6AA5E9}" dt="2023-10-08T18:36:33.909" v="0"/>
        <pc:sldMkLst>
          <pc:docMk/>
          <pc:sldMk cId="722387967" sldId="336"/>
        </pc:sldMkLst>
      </pc:sldChg>
      <pc:sldChg chg="modTransition">
        <pc:chgData name="Launchbaugh, Karen (klaunchb@uidaho.edu)" userId="50bf6e17-1720-47d5-b411-57d7bb423c81" providerId="ADAL" clId="{B5BADE3F-EA42-42A2-9A2D-5ECC3F6AA5E9}" dt="2023-10-08T18:36:33.909" v="0"/>
        <pc:sldMkLst>
          <pc:docMk/>
          <pc:sldMk cId="2227190348" sldId="337"/>
        </pc:sldMkLst>
      </pc:sldChg>
      <pc:sldChg chg="modTransition">
        <pc:chgData name="Launchbaugh, Karen (klaunchb@uidaho.edu)" userId="50bf6e17-1720-47d5-b411-57d7bb423c81" providerId="ADAL" clId="{B5BADE3F-EA42-42A2-9A2D-5ECC3F6AA5E9}" dt="2023-10-08T18:36:33.909" v="0"/>
        <pc:sldMkLst>
          <pc:docMk/>
          <pc:sldMk cId="3638859490" sldId="338"/>
        </pc:sldMkLst>
      </pc:sldChg>
      <pc:sldChg chg="modTransition">
        <pc:chgData name="Launchbaugh, Karen (klaunchb@uidaho.edu)" userId="50bf6e17-1720-47d5-b411-57d7bb423c81" providerId="ADAL" clId="{B5BADE3F-EA42-42A2-9A2D-5ECC3F6AA5E9}" dt="2023-10-08T18:36:33.909" v="0"/>
        <pc:sldMkLst>
          <pc:docMk/>
          <pc:sldMk cId="1254278746" sldId="339"/>
        </pc:sldMkLst>
      </pc:sldChg>
      <pc:sldChg chg="modTransition">
        <pc:chgData name="Launchbaugh, Karen (klaunchb@uidaho.edu)" userId="50bf6e17-1720-47d5-b411-57d7bb423c81" providerId="ADAL" clId="{B5BADE3F-EA42-42A2-9A2D-5ECC3F6AA5E9}" dt="2023-10-08T18:36:33.909" v="0"/>
        <pc:sldMkLst>
          <pc:docMk/>
          <pc:sldMk cId="4144440801" sldId="342"/>
        </pc:sldMkLst>
      </pc:sldChg>
      <pc:sldChg chg="modTransition">
        <pc:chgData name="Launchbaugh, Karen (klaunchb@uidaho.edu)" userId="50bf6e17-1720-47d5-b411-57d7bb423c81" providerId="ADAL" clId="{B5BADE3F-EA42-42A2-9A2D-5ECC3F6AA5E9}" dt="2023-10-08T18:36:33.909" v="0"/>
        <pc:sldMkLst>
          <pc:docMk/>
          <pc:sldMk cId="2900965447" sldId="344"/>
        </pc:sldMkLst>
      </pc:sldChg>
      <pc:sldChg chg="modTransition">
        <pc:chgData name="Launchbaugh, Karen (klaunchb@uidaho.edu)" userId="50bf6e17-1720-47d5-b411-57d7bb423c81" providerId="ADAL" clId="{B5BADE3F-EA42-42A2-9A2D-5ECC3F6AA5E9}" dt="2023-10-08T18:36:33.909" v="0"/>
        <pc:sldMkLst>
          <pc:docMk/>
          <pc:sldMk cId="1062771787" sldId="345"/>
        </pc:sldMkLst>
      </pc:sldChg>
      <pc:sldChg chg="delSp modTransition modAnim">
        <pc:chgData name="Launchbaugh, Karen (klaunchb@uidaho.edu)" userId="50bf6e17-1720-47d5-b411-57d7bb423c81" providerId="ADAL" clId="{B5BADE3F-EA42-42A2-9A2D-5ECC3F6AA5E9}" dt="2023-10-08T18:36:36.195" v="1"/>
        <pc:sldMkLst>
          <pc:docMk/>
          <pc:sldMk cId="2266480045" sldId="346"/>
        </pc:sldMkLst>
        <pc:picChg chg="del">
          <ac:chgData name="Launchbaugh, Karen (klaunchb@uidaho.edu)" userId="50bf6e17-1720-47d5-b411-57d7bb423c81" providerId="ADAL" clId="{B5BADE3F-EA42-42A2-9A2D-5ECC3F6AA5E9}" dt="2023-10-08T18:36:36.195" v="1"/>
          <ac:picMkLst>
            <pc:docMk/>
            <pc:sldMk cId="2266480045" sldId="346"/>
            <ac:picMk id="6" creationId="{ACC66783-AC38-4B47-8F5D-EAE37E509EA1}"/>
          </ac:picMkLst>
        </pc:picChg>
      </pc:sldChg>
      <pc:sldChg chg="delSp modTransition modAnim">
        <pc:chgData name="Launchbaugh, Karen (klaunchb@uidaho.edu)" userId="50bf6e17-1720-47d5-b411-57d7bb423c81" providerId="ADAL" clId="{B5BADE3F-EA42-42A2-9A2D-5ECC3F6AA5E9}" dt="2023-10-08T18:36:36.195" v="1"/>
        <pc:sldMkLst>
          <pc:docMk/>
          <pc:sldMk cId="2772873588" sldId="349"/>
        </pc:sldMkLst>
        <pc:picChg chg="del">
          <ac:chgData name="Launchbaugh, Karen (klaunchb@uidaho.edu)" userId="50bf6e17-1720-47d5-b411-57d7bb423c81" providerId="ADAL" clId="{B5BADE3F-EA42-42A2-9A2D-5ECC3F6AA5E9}" dt="2023-10-08T18:36:36.195" v="1"/>
          <ac:picMkLst>
            <pc:docMk/>
            <pc:sldMk cId="2772873588" sldId="349"/>
            <ac:picMk id="6" creationId="{D0B9B4F8-5D42-4C2C-A883-B3DF455FE38B}"/>
          </ac:picMkLst>
        </pc:picChg>
      </pc:sldChg>
      <pc:sldChg chg="modTransition">
        <pc:chgData name="Launchbaugh, Karen (klaunchb@uidaho.edu)" userId="50bf6e17-1720-47d5-b411-57d7bb423c81" providerId="ADAL" clId="{B5BADE3F-EA42-42A2-9A2D-5ECC3F6AA5E9}" dt="2023-10-08T18:36:33.909" v="0"/>
        <pc:sldMkLst>
          <pc:docMk/>
          <pc:sldMk cId="3167967235" sldId="352"/>
        </pc:sldMkLst>
      </pc:sldChg>
      <pc:sldChg chg="modTransition">
        <pc:chgData name="Launchbaugh, Karen (klaunchb@uidaho.edu)" userId="50bf6e17-1720-47d5-b411-57d7bb423c81" providerId="ADAL" clId="{B5BADE3F-EA42-42A2-9A2D-5ECC3F6AA5E9}" dt="2023-10-08T18:36:33.909" v="0"/>
        <pc:sldMkLst>
          <pc:docMk/>
          <pc:sldMk cId="242256275" sldId="359"/>
        </pc:sldMkLst>
      </pc:sldChg>
      <pc:sldChg chg="modTransition">
        <pc:chgData name="Launchbaugh, Karen (klaunchb@uidaho.edu)" userId="50bf6e17-1720-47d5-b411-57d7bb423c81" providerId="ADAL" clId="{B5BADE3F-EA42-42A2-9A2D-5ECC3F6AA5E9}" dt="2023-10-08T18:36:33.909" v="0"/>
        <pc:sldMkLst>
          <pc:docMk/>
          <pc:sldMk cId="316442904" sldId="361"/>
        </pc:sldMkLst>
      </pc:sldChg>
      <pc:sldChg chg="delSp modTransition modAnim">
        <pc:chgData name="Launchbaugh, Karen (klaunchb@uidaho.edu)" userId="50bf6e17-1720-47d5-b411-57d7bb423c81" providerId="ADAL" clId="{B5BADE3F-EA42-42A2-9A2D-5ECC3F6AA5E9}" dt="2023-10-08T18:36:36.195" v="1"/>
        <pc:sldMkLst>
          <pc:docMk/>
          <pc:sldMk cId="4245442535" sldId="362"/>
        </pc:sldMkLst>
        <pc:picChg chg="del">
          <ac:chgData name="Launchbaugh, Karen (klaunchb@uidaho.edu)" userId="50bf6e17-1720-47d5-b411-57d7bb423c81" providerId="ADAL" clId="{B5BADE3F-EA42-42A2-9A2D-5ECC3F6AA5E9}" dt="2023-10-08T18:36:36.195" v="1"/>
          <ac:picMkLst>
            <pc:docMk/>
            <pc:sldMk cId="4245442535" sldId="362"/>
            <ac:picMk id="8" creationId="{1ADB7A24-C88D-4D82-913D-CFBA8E68B211}"/>
          </ac:picMkLst>
        </pc:picChg>
      </pc:sldChg>
      <pc:sldChg chg="delSp modTransition modAnim">
        <pc:chgData name="Launchbaugh, Karen (klaunchb@uidaho.edu)" userId="50bf6e17-1720-47d5-b411-57d7bb423c81" providerId="ADAL" clId="{B5BADE3F-EA42-42A2-9A2D-5ECC3F6AA5E9}" dt="2023-10-08T18:36:36.195" v="1"/>
        <pc:sldMkLst>
          <pc:docMk/>
          <pc:sldMk cId="1633801002" sldId="363"/>
        </pc:sldMkLst>
        <pc:picChg chg="del">
          <ac:chgData name="Launchbaugh, Karen (klaunchb@uidaho.edu)" userId="50bf6e17-1720-47d5-b411-57d7bb423c81" providerId="ADAL" clId="{B5BADE3F-EA42-42A2-9A2D-5ECC3F6AA5E9}" dt="2023-10-08T18:36:36.195" v="1"/>
          <ac:picMkLst>
            <pc:docMk/>
            <pc:sldMk cId="1633801002" sldId="363"/>
            <ac:picMk id="2" creationId="{5DBB492B-395E-4630-975B-D8447FD56410}"/>
          </ac:picMkLst>
        </pc:picChg>
      </pc:sldChg>
      <pc:sldChg chg="delSp modTransition modAnim">
        <pc:chgData name="Launchbaugh, Karen (klaunchb@uidaho.edu)" userId="50bf6e17-1720-47d5-b411-57d7bb423c81" providerId="ADAL" clId="{B5BADE3F-EA42-42A2-9A2D-5ECC3F6AA5E9}" dt="2023-10-08T18:36:36.195" v="1"/>
        <pc:sldMkLst>
          <pc:docMk/>
          <pc:sldMk cId="763441195" sldId="364"/>
        </pc:sldMkLst>
        <pc:picChg chg="del">
          <ac:chgData name="Launchbaugh, Karen (klaunchb@uidaho.edu)" userId="50bf6e17-1720-47d5-b411-57d7bb423c81" providerId="ADAL" clId="{B5BADE3F-EA42-42A2-9A2D-5ECC3F6AA5E9}" dt="2023-10-08T18:36:36.195" v="1"/>
          <ac:picMkLst>
            <pc:docMk/>
            <pc:sldMk cId="763441195" sldId="364"/>
            <ac:picMk id="5" creationId="{EA6D95CA-9C3B-4D6D-82D9-19455A3EC495}"/>
          </ac:picMkLst>
        </pc:picChg>
      </pc:sldChg>
      <pc:sldChg chg="delSp modTransition modAnim">
        <pc:chgData name="Launchbaugh, Karen (klaunchb@uidaho.edu)" userId="50bf6e17-1720-47d5-b411-57d7bb423c81" providerId="ADAL" clId="{B5BADE3F-EA42-42A2-9A2D-5ECC3F6AA5E9}" dt="2023-10-08T18:36:36.195" v="1"/>
        <pc:sldMkLst>
          <pc:docMk/>
          <pc:sldMk cId="4037951077" sldId="365"/>
        </pc:sldMkLst>
        <pc:picChg chg="del">
          <ac:chgData name="Launchbaugh, Karen (klaunchb@uidaho.edu)" userId="50bf6e17-1720-47d5-b411-57d7bb423c81" providerId="ADAL" clId="{B5BADE3F-EA42-42A2-9A2D-5ECC3F6AA5E9}" dt="2023-10-08T18:36:36.195" v="1"/>
          <ac:picMkLst>
            <pc:docMk/>
            <pc:sldMk cId="4037951077" sldId="365"/>
            <ac:picMk id="5" creationId="{EA6D95CA-9C3B-4D6D-82D9-19455A3EC495}"/>
          </ac:picMkLst>
        </pc:picChg>
      </pc:sldChg>
      <pc:sldChg chg="delSp modTransition modAnim">
        <pc:chgData name="Launchbaugh, Karen (klaunchb@uidaho.edu)" userId="50bf6e17-1720-47d5-b411-57d7bb423c81" providerId="ADAL" clId="{B5BADE3F-EA42-42A2-9A2D-5ECC3F6AA5E9}" dt="2023-10-08T18:36:36.195" v="1"/>
        <pc:sldMkLst>
          <pc:docMk/>
          <pc:sldMk cId="2050963535" sldId="366"/>
        </pc:sldMkLst>
        <pc:picChg chg="del">
          <ac:chgData name="Launchbaugh, Karen (klaunchb@uidaho.edu)" userId="50bf6e17-1720-47d5-b411-57d7bb423c81" providerId="ADAL" clId="{B5BADE3F-EA42-42A2-9A2D-5ECC3F6AA5E9}" dt="2023-10-08T18:36:36.195" v="1"/>
          <ac:picMkLst>
            <pc:docMk/>
            <pc:sldMk cId="2050963535" sldId="366"/>
            <ac:picMk id="2" creationId="{8A7F7884-B210-45D5-BC5C-6417ECACE4C4}"/>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60B3207-95AD-4D3A-BE9E-5FC6FC96CAED}" type="datetimeFigureOut">
              <a:rPr lang="en-US" smtClean="0"/>
              <a:t>10/8/2023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79E80B8-B0B4-4E93-9891-79C186BF4AF6}" type="slidenum">
              <a:rPr lang="en-US" smtClean="0"/>
              <a:t>‹#›</a:t>
            </a:fld>
            <a:endParaRPr lang="en-US"/>
          </a:p>
        </p:txBody>
      </p:sp>
    </p:spTree>
    <p:extLst>
      <p:ext uri="{BB962C8B-B14F-4D97-AF65-F5344CB8AC3E}">
        <p14:creationId xmlns:p14="http://schemas.microsoft.com/office/powerpoint/2010/main" val="70339998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hdr" sz="quarter"/>
          </p:nvPr>
        </p:nvSpPr>
        <p:spPr>
          <a:noFill/>
        </p:spPr>
        <p:txBody>
          <a:bodyPr/>
          <a:lstStyle/>
          <a:p>
            <a:r>
              <a:rPr lang="en-US">
                <a:ea typeface="ＭＳ Ｐゴシック" pitchFamily="-112" charset="-128"/>
              </a:rPr>
              <a:t>Range Plants -- OBJ 2: PPT</a:t>
            </a:r>
          </a:p>
        </p:txBody>
      </p:sp>
      <p:sp>
        <p:nvSpPr>
          <p:cNvPr id="20483" name="Rectangle 7"/>
          <p:cNvSpPr>
            <a:spLocks noGrp="1" noChangeArrowheads="1"/>
          </p:cNvSpPr>
          <p:nvPr>
            <p:ph type="sldNum" sz="quarter" idx="5"/>
          </p:nvPr>
        </p:nvSpPr>
        <p:spPr>
          <a:noFill/>
        </p:spPr>
        <p:txBody>
          <a:bodyPr/>
          <a:lstStyle/>
          <a:p>
            <a:fld id="{52A3DACC-4F54-4BAE-8E2F-C3DABB17472F}" type="slidenum">
              <a:rPr lang="en-US"/>
              <a:pPr/>
              <a:t>1</a:t>
            </a:fld>
            <a:endParaRPr lang="en-US"/>
          </a:p>
        </p:txBody>
      </p:sp>
      <p:sp>
        <p:nvSpPr>
          <p:cNvPr id="20484" name="Rectangle 2"/>
          <p:cNvSpPr>
            <a:spLocks noGrp="1" noRot="1" noChangeAspect="1" noChangeArrowheads="1" noTextEdit="1"/>
          </p:cNvSpPr>
          <p:nvPr>
            <p:ph type="sldImg"/>
          </p:nvPr>
        </p:nvSpPr>
        <p:spPr>
          <a:ln/>
        </p:spPr>
      </p:sp>
      <p:sp>
        <p:nvSpPr>
          <p:cNvPr id="20485" name="Rectangle 3"/>
          <p:cNvSpPr>
            <a:spLocks noGrp="1" noChangeArrowheads="1"/>
          </p:cNvSpPr>
          <p:nvPr>
            <p:ph type="body" idx="1"/>
          </p:nvPr>
        </p:nvSpPr>
        <p:spPr>
          <a:noFill/>
          <a:ln/>
        </p:spPr>
        <p:txBody>
          <a:bodyPr/>
          <a:lstStyle/>
          <a:p>
            <a:pPr>
              <a:defRPr/>
            </a:pPr>
            <a:endParaRPr lang="en-US"/>
          </a:p>
        </p:txBody>
      </p:sp>
      <p:sp>
        <p:nvSpPr>
          <p:cNvPr id="20486" name="Footer Placeholder 5"/>
          <p:cNvSpPr>
            <a:spLocks noGrp="1"/>
          </p:cNvSpPr>
          <p:nvPr>
            <p:ph type="ftr" sz="quarter" idx="4"/>
          </p:nvPr>
        </p:nvSpPr>
        <p:spPr>
          <a:noFill/>
        </p:spPr>
        <p:txBody>
          <a:bodyPr/>
          <a:lstStyle/>
          <a:p>
            <a:r>
              <a:rPr lang="en-US">
                <a:ea typeface="ＭＳ Ｐゴシック" pitchFamily="-112" charset="-128"/>
              </a:rPr>
              <a:t>There are 16 slides in this presentation</a:t>
            </a:r>
          </a:p>
        </p:txBody>
      </p:sp>
    </p:spTree>
    <p:extLst>
      <p:ext uri="{BB962C8B-B14F-4D97-AF65-F5344CB8AC3E}">
        <p14:creationId xmlns:p14="http://schemas.microsoft.com/office/powerpoint/2010/main" val="264511592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Hereford cows on range is free stock photo with not copyright restrictions.</a:t>
            </a:r>
          </a:p>
        </p:txBody>
      </p:sp>
      <p:sp>
        <p:nvSpPr>
          <p:cNvPr id="4" name="Slide Number Placeholder 3"/>
          <p:cNvSpPr>
            <a:spLocks noGrp="1"/>
          </p:cNvSpPr>
          <p:nvPr>
            <p:ph type="sldNum" sz="quarter" idx="10"/>
          </p:nvPr>
        </p:nvSpPr>
        <p:spPr/>
        <p:txBody>
          <a:bodyPr/>
          <a:lstStyle/>
          <a:p>
            <a:fld id="{FCAF67F4-BF99-48AB-BF2F-20B01C3C4595}" type="slidenum">
              <a:rPr lang="en-US" smtClean="0"/>
              <a:t>2</a:t>
            </a:fld>
            <a:endParaRPr lang="en-US"/>
          </a:p>
        </p:txBody>
      </p:sp>
    </p:spTree>
    <p:extLst>
      <p:ext uri="{BB962C8B-B14F-4D97-AF65-F5344CB8AC3E}">
        <p14:creationId xmlns:p14="http://schemas.microsoft.com/office/powerpoint/2010/main" val="365675269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Stocking Rate</a:t>
            </a:r>
            <a:endParaRPr lang="en-US"/>
          </a:p>
          <a:p>
            <a:endParaRPr lang="en-US">
              <a:cs typeface="Calibri"/>
            </a:endParaRPr>
          </a:p>
          <a:p>
            <a:r>
              <a:rPr lang="en-US"/>
              <a:t>Must include:</a:t>
            </a:r>
            <a:endParaRPr lang="en-US">
              <a:cs typeface="Calibri"/>
            </a:endParaRPr>
          </a:p>
          <a:p>
            <a:r>
              <a:rPr lang="en-US"/>
              <a:t>Number of animals</a:t>
            </a:r>
            <a:r>
              <a:rPr lang="en-US" baseline="0"/>
              <a:t> or Animal Unit</a:t>
            </a:r>
          </a:p>
          <a:p>
            <a:r>
              <a:rPr lang="en-US" baseline="0"/>
              <a:t>Specified area (acres or hectares)</a:t>
            </a:r>
          </a:p>
          <a:p>
            <a:r>
              <a:rPr lang="en-US" baseline="0"/>
              <a:t>Specific period of time (days or months).  </a:t>
            </a:r>
          </a:p>
          <a:p>
            <a:endParaRPr lang="en-US" baseline="0"/>
          </a:p>
          <a:p>
            <a:r>
              <a:rPr lang="en-US" baseline="0"/>
              <a:t>The most important grazing decisions because it affects: rangeland health, and economic return.  </a:t>
            </a:r>
          </a:p>
          <a:p>
            <a:endParaRPr lang="en-US" baseline="0"/>
          </a:p>
          <a:p>
            <a:pPr marL="0" marR="0" indent="0" algn="l" defTabSz="914400" rtl="0" eaLnBrk="1" fontAlgn="auto" latinLnBrk="0" hangingPunct="1">
              <a:lnSpc>
                <a:spcPct val="100000"/>
              </a:lnSpc>
              <a:spcBef>
                <a:spcPts val="0"/>
              </a:spcBef>
              <a:spcAft>
                <a:spcPts val="0"/>
              </a:spcAft>
              <a:buClrTx/>
              <a:buSzTx/>
              <a:buFontTx/>
              <a:buNone/>
              <a:tabLst/>
              <a:defRPr/>
            </a:pPr>
            <a:r>
              <a:rPr lang="en-US"/>
              <a:t>Stocking rate is ….  So this is a management decision.</a:t>
            </a:r>
            <a:r>
              <a:rPr lang="en-US" baseline="0"/>
              <a:t> Can you see the difference between the two terms. Carrying capacity is how many animals the land will support. Stocking rate is how many animals we choose to put on the land.  </a:t>
            </a:r>
          </a:p>
          <a:p>
            <a:endParaRPr lang="en-US"/>
          </a:p>
        </p:txBody>
      </p:sp>
      <p:sp>
        <p:nvSpPr>
          <p:cNvPr id="4" name="Slide Number Placeholder 3"/>
          <p:cNvSpPr>
            <a:spLocks noGrp="1"/>
          </p:cNvSpPr>
          <p:nvPr>
            <p:ph type="sldNum" sz="quarter" idx="10"/>
          </p:nvPr>
        </p:nvSpPr>
        <p:spPr/>
        <p:txBody>
          <a:bodyPr/>
          <a:lstStyle/>
          <a:p>
            <a:fld id="{FCAF67F4-BF99-48AB-BF2F-20B01C3C4595}" type="slidenum">
              <a:rPr lang="en-US" smtClean="0"/>
              <a:t>3</a:t>
            </a:fld>
            <a:endParaRPr lang="en-US"/>
          </a:p>
        </p:txBody>
      </p:sp>
    </p:spTree>
    <p:extLst>
      <p:ext uri="{BB962C8B-B14F-4D97-AF65-F5344CB8AC3E}">
        <p14:creationId xmlns:p14="http://schemas.microsoft.com/office/powerpoint/2010/main" val="406674191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Animal Units</a:t>
            </a:r>
            <a:endParaRPr lang="en-US"/>
          </a:p>
        </p:txBody>
      </p:sp>
      <p:sp>
        <p:nvSpPr>
          <p:cNvPr id="4" name="Slide Number Placeholder 3"/>
          <p:cNvSpPr>
            <a:spLocks noGrp="1"/>
          </p:cNvSpPr>
          <p:nvPr>
            <p:ph type="sldNum" sz="quarter" idx="10"/>
          </p:nvPr>
        </p:nvSpPr>
        <p:spPr/>
        <p:txBody>
          <a:bodyPr/>
          <a:lstStyle/>
          <a:p>
            <a:fld id="{A79E80B8-B0B4-4E93-9891-79C186BF4AF6}" type="slidenum">
              <a:rPr lang="en-US" smtClean="0"/>
              <a:t>4</a:t>
            </a:fld>
            <a:endParaRPr lang="en-US"/>
          </a:p>
        </p:txBody>
      </p:sp>
    </p:spTree>
    <p:extLst>
      <p:ext uri="{BB962C8B-B14F-4D97-AF65-F5344CB8AC3E}">
        <p14:creationId xmlns:p14="http://schemas.microsoft.com/office/powerpoint/2010/main" val="137841464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Animal Unit equivalent</a:t>
            </a:r>
          </a:p>
        </p:txBody>
      </p:sp>
      <p:sp>
        <p:nvSpPr>
          <p:cNvPr id="4" name="Slide Number Placeholder 3"/>
          <p:cNvSpPr>
            <a:spLocks noGrp="1"/>
          </p:cNvSpPr>
          <p:nvPr>
            <p:ph type="sldNum" sz="quarter" idx="5"/>
          </p:nvPr>
        </p:nvSpPr>
        <p:spPr/>
        <p:txBody>
          <a:bodyPr/>
          <a:lstStyle/>
          <a:p>
            <a:fld id="{A79E80B8-B0B4-4E93-9891-79C186BF4AF6}" type="slidenum">
              <a:rPr lang="en-US" smtClean="0"/>
              <a:t>5</a:t>
            </a:fld>
            <a:endParaRPr lang="en-US"/>
          </a:p>
        </p:txBody>
      </p:sp>
    </p:spTree>
    <p:extLst>
      <p:ext uri="{BB962C8B-B14F-4D97-AF65-F5344CB8AC3E}">
        <p14:creationId xmlns:p14="http://schemas.microsoft.com/office/powerpoint/2010/main" val="23986092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Forage demands </a:t>
            </a:r>
          </a:p>
          <a:p>
            <a:r>
              <a:rPr lang="en-US">
                <a:cs typeface="Calibri"/>
              </a:rPr>
              <a:t>Ruminants versus hindgut fermenters</a:t>
            </a:r>
          </a:p>
        </p:txBody>
      </p:sp>
      <p:sp>
        <p:nvSpPr>
          <p:cNvPr id="4" name="Slide Number Placeholder 3"/>
          <p:cNvSpPr>
            <a:spLocks noGrp="1"/>
          </p:cNvSpPr>
          <p:nvPr>
            <p:ph type="sldNum" sz="quarter" idx="10"/>
          </p:nvPr>
        </p:nvSpPr>
        <p:spPr/>
        <p:txBody>
          <a:bodyPr/>
          <a:lstStyle/>
          <a:p>
            <a:fld id="{FCAF67F4-BF99-48AB-BF2F-20B01C3C4595}" type="slidenum">
              <a:rPr lang="en-US" smtClean="0"/>
              <a:t>6</a:t>
            </a:fld>
            <a:endParaRPr lang="en-US"/>
          </a:p>
        </p:txBody>
      </p:sp>
    </p:spTree>
    <p:extLst>
      <p:ext uri="{BB962C8B-B14F-4D97-AF65-F5344CB8AC3E}">
        <p14:creationId xmlns:p14="http://schemas.microsoft.com/office/powerpoint/2010/main" val="214370759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Forage demands </a:t>
            </a:r>
          </a:p>
          <a:p>
            <a:r>
              <a:rPr lang="en-US">
                <a:cs typeface="Calibri"/>
              </a:rPr>
              <a:t>Ruminants versus hindgut fermenters</a:t>
            </a:r>
          </a:p>
        </p:txBody>
      </p:sp>
      <p:sp>
        <p:nvSpPr>
          <p:cNvPr id="4" name="Slide Number Placeholder 3"/>
          <p:cNvSpPr>
            <a:spLocks noGrp="1"/>
          </p:cNvSpPr>
          <p:nvPr>
            <p:ph type="sldNum" sz="quarter" idx="10"/>
          </p:nvPr>
        </p:nvSpPr>
        <p:spPr/>
        <p:txBody>
          <a:bodyPr/>
          <a:lstStyle/>
          <a:p>
            <a:fld id="{FCAF67F4-BF99-48AB-BF2F-20B01C3C4595}" type="slidenum">
              <a:rPr lang="en-US" smtClean="0"/>
              <a:t>7</a:t>
            </a:fld>
            <a:endParaRPr lang="en-US"/>
          </a:p>
        </p:txBody>
      </p:sp>
    </p:spTree>
    <p:extLst>
      <p:ext uri="{BB962C8B-B14F-4D97-AF65-F5344CB8AC3E}">
        <p14:creationId xmlns:p14="http://schemas.microsoft.com/office/powerpoint/2010/main" val="117485985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Animal Unit month</a:t>
            </a:r>
          </a:p>
          <a:p>
            <a:endParaRPr lang="en-US">
              <a:cs typeface="Calibri"/>
            </a:endParaRPr>
          </a:p>
          <a:p>
            <a:r>
              <a:rPr lang="en-US"/>
              <a:t>How</a:t>
            </a:r>
            <a:r>
              <a:rPr lang="en-US" baseline="0"/>
              <a:t> many pounds is this?</a:t>
            </a:r>
            <a:endParaRPr lang="en-US">
              <a:cs typeface="Calibri"/>
            </a:endParaRPr>
          </a:p>
        </p:txBody>
      </p:sp>
      <p:sp>
        <p:nvSpPr>
          <p:cNvPr id="4" name="Slide Number Placeholder 3"/>
          <p:cNvSpPr>
            <a:spLocks noGrp="1"/>
          </p:cNvSpPr>
          <p:nvPr>
            <p:ph type="sldNum" sz="quarter" idx="10"/>
          </p:nvPr>
        </p:nvSpPr>
        <p:spPr/>
        <p:txBody>
          <a:bodyPr/>
          <a:lstStyle/>
          <a:p>
            <a:fld id="{FCAF67F4-BF99-48AB-BF2F-20B01C3C4595}" type="slidenum">
              <a:rPr lang="en-US" smtClean="0"/>
              <a:t>8</a:t>
            </a:fld>
            <a:endParaRPr lang="en-US"/>
          </a:p>
        </p:txBody>
      </p:sp>
    </p:spTree>
    <p:extLst>
      <p:ext uri="{BB962C8B-B14F-4D97-AF65-F5344CB8AC3E}">
        <p14:creationId xmlns:p14="http://schemas.microsoft.com/office/powerpoint/2010/main" val="186520944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79E80B8-B0B4-4E93-9891-79C186BF4AF6}" type="slidenum">
              <a:rPr lang="en-US" smtClean="0"/>
              <a:t>9</a:t>
            </a:fld>
            <a:endParaRPr lang="en-US"/>
          </a:p>
        </p:txBody>
      </p:sp>
    </p:spTree>
    <p:extLst>
      <p:ext uri="{BB962C8B-B14F-4D97-AF65-F5344CB8AC3E}">
        <p14:creationId xmlns:p14="http://schemas.microsoft.com/office/powerpoint/2010/main" val="368808677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Four step Method </a:t>
            </a:r>
          </a:p>
          <a:p>
            <a:endParaRPr lang="en-US">
              <a:cs typeface="Calibri"/>
            </a:endParaRPr>
          </a:p>
          <a:p>
            <a:r>
              <a:rPr lang="en-US">
                <a:cs typeface="Calibri"/>
              </a:rPr>
              <a:t>Forage demand method</a:t>
            </a:r>
          </a:p>
          <a:p>
            <a:endParaRPr lang="en-US"/>
          </a:p>
          <a:p>
            <a:r>
              <a:rPr lang="en-US"/>
              <a:t>Establish stocking rate based on:</a:t>
            </a:r>
            <a:endParaRPr lang="en-US">
              <a:cs typeface="Calibri"/>
            </a:endParaRPr>
          </a:p>
          <a:p>
            <a:pPr marL="171450" indent="-171450">
              <a:buFont typeface="Arial" panose="020B0604020202020204" pitchFamily="34" charset="0"/>
              <a:buChar char="•"/>
            </a:pPr>
            <a:r>
              <a:rPr lang="en-US"/>
              <a:t>Past experience</a:t>
            </a:r>
          </a:p>
          <a:p>
            <a:pPr marL="171450" indent="-171450">
              <a:buFont typeface="Arial" panose="020B0604020202020204" pitchFamily="34" charset="0"/>
              <a:buChar char="•"/>
            </a:pPr>
            <a:r>
              <a:rPr lang="en-US"/>
              <a:t>Current situation</a:t>
            </a:r>
          </a:p>
          <a:p>
            <a:pPr marL="171450" indent="-171450">
              <a:buFont typeface="Arial" panose="020B0604020202020204" pitchFamily="34" charset="0"/>
              <a:buChar char="•"/>
            </a:pPr>
            <a:r>
              <a:rPr lang="en-US"/>
              <a:t>Long-range</a:t>
            </a:r>
            <a:r>
              <a:rPr lang="en-US" baseline="0"/>
              <a:t> weather forecast</a:t>
            </a:r>
          </a:p>
          <a:p>
            <a:pPr marL="171450" indent="-171450">
              <a:buFont typeface="Arial" panose="020B0604020202020204" pitchFamily="34" charset="0"/>
              <a:buChar char="•"/>
            </a:pPr>
            <a:r>
              <a:rPr lang="en-US" baseline="0"/>
              <a:t>Financial goals</a:t>
            </a:r>
          </a:p>
          <a:p>
            <a:pPr marL="171450" indent="-171450">
              <a:buFont typeface="Arial" panose="020B0604020202020204" pitchFamily="34" charset="0"/>
              <a:buChar char="•"/>
            </a:pPr>
            <a:r>
              <a:rPr lang="en-US" baseline="0"/>
              <a:t>Etc….</a:t>
            </a:r>
            <a:endParaRPr lang="en-US"/>
          </a:p>
        </p:txBody>
      </p:sp>
      <p:sp>
        <p:nvSpPr>
          <p:cNvPr id="4" name="Slide Number Placeholder 3"/>
          <p:cNvSpPr>
            <a:spLocks noGrp="1"/>
          </p:cNvSpPr>
          <p:nvPr>
            <p:ph type="sldNum" sz="quarter" idx="10"/>
          </p:nvPr>
        </p:nvSpPr>
        <p:spPr/>
        <p:txBody>
          <a:bodyPr/>
          <a:lstStyle/>
          <a:p>
            <a:fld id="{FCAF67F4-BF99-48AB-BF2F-20B01C3C4595}" type="slidenum">
              <a:rPr lang="en-US" smtClean="0"/>
              <a:t>10</a:t>
            </a:fld>
            <a:endParaRPr lang="en-US"/>
          </a:p>
        </p:txBody>
      </p:sp>
    </p:spTree>
    <p:extLst>
      <p:ext uri="{BB962C8B-B14F-4D97-AF65-F5344CB8AC3E}">
        <p14:creationId xmlns:p14="http://schemas.microsoft.com/office/powerpoint/2010/main" val="64420955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Step 1: Calculate usable supply</a:t>
            </a:r>
          </a:p>
          <a:p>
            <a:endParaRPr lang="en-US"/>
          </a:p>
          <a:p>
            <a:r>
              <a:rPr lang="en-US"/>
              <a:t>Not all biomass</a:t>
            </a:r>
            <a:r>
              <a:rPr lang="en-US" baseline="0"/>
              <a:t> is forage.</a:t>
            </a:r>
            <a:endParaRPr lang="en-US">
              <a:cs typeface="Calibri"/>
            </a:endParaRPr>
          </a:p>
          <a:p>
            <a:r>
              <a:rPr lang="en-US" baseline="0"/>
              <a:t>Not all biomass should be grazed.</a:t>
            </a:r>
            <a:endParaRPr lang="en-US"/>
          </a:p>
        </p:txBody>
      </p:sp>
      <p:sp>
        <p:nvSpPr>
          <p:cNvPr id="4" name="Slide Number Placeholder 3"/>
          <p:cNvSpPr>
            <a:spLocks noGrp="1"/>
          </p:cNvSpPr>
          <p:nvPr>
            <p:ph type="sldNum" sz="quarter" idx="10"/>
          </p:nvPr>
        </p:nvSpPr>
        <p:spPr/>
        <p:txBody>
          <a:bodyPr/>
          <a:lstStyle/>
          <a:p>
            <a:fld id="{FCAF67F4-BF99-48AB-BF2F-20B01C3C4595}" type="slidenum">
              <a:rPr lang="en-US" smtClean="0"/>
              <a:t>11</a:t>
            </a:fld>
            <a:endParaRPr lang="en-US"/>
          </a:p>
        </p:txBody>
      </p:sp>
    </p:spTree>
    <p:extLst>
      <p:ext uri="{BB962C8B-B14F-4D97-AF65-F5344CB8AC3E}">
        <p14:creationId xmlns:p14="http://schemas.microsoft.com/office/powerpoint/2010/main" val="406034427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r>
              <a:rPr lang="en-US">
                <a:cs typeface="Calibri"/>
              </a:rPr>
              <a:t>Determine Proper Use Factor</a:t>
            </a:r>
          </a:p>
          <a:p>
            <a:pPr>
              <a:defRPr/>
            </a:pPr>
            <a:endParaRPr lang="en-US"/>
          </a:p>
          <a:p>
            <a:pPr marL="0" marR="0" indent="0" algn="l" defTabSz="914400" eaLnBrk="1" fontAlgn="auto" latinLnBrk="0" hangingPunct="1">
              <a:lnSpc>
                <a:spcPct val="100000"/>
              </a:lnSpc>
              <a:spcBef>
                <a:spcPts val="0"/>
              </a:spcBef>
              <a:spcAft>
                <a:spcPts val="0"/>
              </a:spcAft>
              <a:buClrTx/>
              <a:buSzTx/>
              <a:buFontTx/>
              <a:buNone/>
              <a:tabLst/>
              <a:defRPr/>
            </a:pPr>
            <a:r>
              <a:rPr lang="en-US"/>
              <a:t>The healthier roots you have depends on how healthy the aboveground plant is. So if aboveground plants are overgrazed, you open up available soil resources to shrubs and other weeds.</a:t>
            </a:r>
            <a:endParaRPr lang="en-US">
              <a:cs typeface="Calibri"/>
            </a:endParaRPr>
          </a:p>
          <a:p>
            <a:endParaRPr lang="en-US"/>
          </a:p>
          <a:p>
            <a:r>
              <a:rPr lang="en-US"/>
              <a:t>Trying to squeeze an additional</a:t>
            </a:r>
            <a:r>
              <a:rPr lang="en-US" baseline="0"/>
              <a:t> 10% of harvest, 50% of roots stop growing.  </a:t>
            </a:r>
            <a:endParaRPr lang="en-US"/>
          </a:p>
        </p:txBody>
      </p:sp>
      <p:sp>
        <p:nvSpPr>
          <p:cNvPr id="4" name="Slide Number Placeholder 3"/>
          <p:cNvSpPr>
            <a:spLocks noGrp="1"/>
          </p:cNvSpPr>
          <p:nvPr>
            <p:ph type="sldNum" sz="quarter" idx="10"/>
          </p:nvPr>
        </p:nvSpPr>
        <p:spPr/>
        <p:txBody>
          <a:bodyPr/>
          <a:lstStyle/>
          <a:p>
            <a:fld id="{FCAF67F4-BF99-48AB-BF2F-20B01C3C4595}" type="slidenum">
              <a:rPr lang="en-US" smtClean="0"/>
              <a:t>12</a:t>
            </a:fld>
            <a:endParaRPr lang="en-US"/>
          </a:p>
        </p:txBody>
      </p:sp>
    </p:spTree>
    <p:extLst>
      <p:ext uri="{BB962C8B-B14F-4D97-AF65-F5344CB8AC3E}">
        <p14:creationId xmlns:p14="http://schemas.microsoft.com/office/powerpoint/2010/main" val="116230718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r>
              <a:rPr lang="en-US">
                <a:cs typeface="Calibri"/>
              </a:rPr>
              <a:t>Proper Use Factor</a:t>
            </a:r>
          </a:p>
          <a:p>
            <a:pPr>
              <a:defRPr/>
            </a:pPr>
            <a:endParaRPr lang="en-US">
              <a:cs typeface="Calibri"/>
            </a:endParaRPr>
          </a:p>
          <a:p>
            <a:pPr>
              <a:defRPr/>
            </a:pPr>
            <a:r>
              <a:rPr lang="en-US" sz="1200"/>
              <a:t>Carrying capacity:</a:t>
            </a:r>
            <a:r>
              <a:rPr lang="en-US"/>
              <a:t> </a:t>
            </a:r>
            <a:r>
              <a:rPr lang="en-US" sz="1200"/>
              <a:t> the number of animals that a piece of land can support on a long-tern basis without causing damage to the ecosystem.</a:t>
            </a:r>
            <a:endParaRPr lang="en-US">
              <a:cs typeface="Calibri"/>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US"/>
          </a:p>
          <a:p>
            <a:pPr marL="0" marR="0" indent="0" algn="l" defTabSz="914400" rtl="0" eaLnBrk="1" fontAlgn="auto" latinLnBrk="0" hangingPunct="1">
              <a:lnSpc>
                <a:spcPct val="100000"/>
              </a:lnSpc>
              <a:spcBef>
                <a:spcPts val="0"/>
              </a:spcBef>
              <a:spcAft>
                <a:spcPts val="0"/>
              </a:spcAft>
              <a:buClrTx/>
              <a:buSzTx/>
              <a:buFontTx/>
              <a:buNone/>
              <a:tabLst/>
              <a:defRPr/>
            </a:pPr>
            <a:r>
              <a:rPr lang="en-US"/>
              <a:t>Set stocking rate below carrying capacity to allow for drought, to allow for low productivity years.  </a:t>
            </a:r>
          </a:p>
          <a:p>
            <a:pPr marL="0" marR="0" indent="0" algn="l" defTabSz="914400" rtl="0" eaLnBrk="1" fontAlgn="auto" latinLnBrk="0" hangingPunct="1">
              <a:lnSpc>
                <a:spcPct val="100000"/>
              </a:lnSpc>
              <a:spcBef>
                <a:spcPts val="0"/>
              </a:spcBef>
              <a:spcAft>
                <a:spcPts val="0"/>
              </a:spcAft>
              <a:buClrTx/>
              <a:buSzTx/>
              <a:buFontTx/>
              <a:buNone/>
              <a:tabLst/>
              <a:defRPr/>
            </a:pPr>
            <a:r>
              <a:rPr lang="en-US"/>
              <a:t>Healthy soil</a:t>
            </a:r>
          </a:p>
          <a:p>
            <a:pPr marL="0" marR="0" indent="0" algn="l" defTabSz="914400" rtl="0" eaLnBrk="1" fontAlgn="auto" latinLnBrk="0" hangingPunct="1">
              <a:lnSpc>
                <a:spcPct val="100000"/>
              </a:lnSpc>
              <a:spcBef>
                <a:spcPts val="0"/>
              </a:spcBef>
              <a:spcAft>
                <a:spcPts val="0"/>
              </a:spcAft>
              <a:buClrTx/>
              <a:buSzTx/>
              <a:buFontTx/>
              <a:buNone/>
              <a:tabLst/>
              <a:defRPr/>
            </a:pPr>
            <a:r>
              <a:rPr lang="en-US"/>
              <a:t>Slows weedy plant invasion</a:t>
            </a:r>
          </a:p>
          <a:p>
            <a:pPr marL="0" marR="0" indent="0" algn="l" defTabSz="914400" rtl="0" eaLnBrk="1" fontAlgn="auto" latinLnBrk="0" hangingPunct="1">
              <a:lnSpc>
                <a:spcPct val="100000"/>
              </a:lnSpc>
              <a:spcBef>
                <a:spcPts val="0"/>
              </a:spcBef>
              <a:spcAft>
                <a:spcPts val="0"/>
              </a:spcAft>
              <a:buClrTx/>
              <a:buSzTx/>
              <a:buFontTx/>
              <a:buNone/>
              <a:tabLst/>
              <a:defRPr/>
            </a:pPr>
            <a:r>
              <a:rPr lang="en-US"/>
              <a:t>Improves drought</a:t>
            </a:r>
            <a:r>
              <a:rPr lang="en-US" baseline="0"/>
              <a:t> resistance</a:t>
            </a:r>
          </a:p>
          <a:p>
            <a:pPr marL="0" marR="0" indent="0" algn="l" defTabSz="914400" rtl="0" eaLnBrk="1" fontAlgn="auto" latinLnBrk="0" hangingPunct="1">
              <a:lnSpc>
                <a:spcPct val="100000"/>
              </a:lnSpc>
              <a:spcBef>
                <a:spcPts val="0"/>
              </a:spcBef>
              <a:spcAft>
                <a:spcPts val="0"/>
              </a:spcAft>
              <a:buClrTx/>
              <a:buSzTx/>
              <a:buFontTx/>
              <a:buNone/>
              <a:tabLst/>
              <a:defRPr/>
            </a:pPr>
            <a:r>
              <a:rPr lang="en-US" baseline="0"/>
              <a:t>Improves condition of degraded land.  </a:t>
            </a:r>
            <a:endParaRPr lang="en-US"/>
          </a:p>
        </p:txBody>
      </p:sp>
      <p:sp>
        <p:nvSpPr>
          <p:cNvPr id="4" name="Slide Number Placeholder 3"/>
          <p:cNvSpPr>
            <a:spLocks noGrp="1"/>
          </p:cNvSpPr>
          <p:nvPr>
            <p:ph type="sldNum" sz="quarter" idx="10"/>
          </p:nvPr>
        </p:nvSpPr>
        <p:spPr/>
        <p:txBody>
          <a:bodyPr/>
          <a:lstStyle/>
          <a:p>
            <a:fld id="{FCAF67F4-BF99-48AB-BF2F-20B01C3C4595}" type="slidenum">
              <a:rPr lang="en-US" smtClean="0"/>
              <a:t>13</a:t>
            </a:fld>
            <a:endParaRPr lang="en-US"/>
          </a:p>
        </p:txBody>
      </p:sp>
    </p:spTree>
    <p:extLst>
      <p:ext uri="{BB962C8B-B14F-4D97-AF65-F5344CB8AC3E}">
        <p14:creationId xmlns:p14="http://schemas.microsoft.com/office/powerpoint/2010/main" val="221551151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Basis for Stocking Rates</a:t>
            </a:r>
          </a:p>
          <a:p>
            <a:endParaRPr lang="en-US">
              <a:cs typeface="Calibri"/>
            </a:endParaRPr>
          </a:p>
          <a:p>
            <a:r>
              <a:rPr lang="en-US">
                <a:cs typeface="Calibri"/>
              </a:rPr>
              <a:t>Allowable Use or Recommended Use Levels</a:t>
            </a:r>
          </a:p>
        </p:txBody>
      </p:sp>
      <p:sp>
        <p:nvSpPr>
          <p:cNvPr id="4" name="Slide Number Placeholder 3"/>
          <p:cNvSpPr>
            <a:spLocks noGrp="1"/>
          </p:cNvSpPr>
          <p:nvPr>
            <p:ph type="sldNum" sz="quarter" idx="5"/>
          </p:nvPr>
        </p:nvSpPr>
        <p:spPr/>
        <p:txBody>
          <a:bodyPr/>
          <a:lstStyle/>
          <a:p>
            <a:fld id="{A79E80B8-B0B4-4E93-9891-79C186BF4AF6}" type="slidenum">
              <a:rPr lang="en-US" smtClean="0"/>
              <a:t>14</a:t>
            </a:fld>
            <a:endParaRPr lang="en-US"/>
          </a:p>
        </p:txBody>
      </p:sp>
    </p:spTree>
    <p:extLst>
      <p:ext uri="{BB962C8B-B14F-4D97-AF65-F5344CB8AC3E}">
        <p14:creationId xmlns:p14="http://schemas.microsoft.com/office/powerpoint/2010/main" val="195009795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Not all biomass</a:t>
            </a:r>
            <a:r>
              <a:rPr lang="en-US" baseline="0"/>
              <a:t> is forage.</a:t>
            </a:r>
          </a:p>
          <a:p>
            <a:r>
              <a:rPr lang="en-US" baseline="0"/>
              <a:t>Not all biomass should be grazed.</a:t>
            </a:r>
            <a:endParaRPr lang="en-US"/>
          </a:p>
        </p:txBody>
      </p:sp>
      <p:sp>
        <p:nvSpPr>
          <p:cNvPr id="4" name="Slide Number Placeholder 3"/>
          <p:cNvSpPr>
            <a:spLocks noGrp="1"/>
          </p:cNvSpPr>
          <p:nvPr>
            <p:ph type="sldNum" sz="quarter" idx="10"/>
          </p:nvPr>
        </p:nvSpPr>
        <p:spPr/>
        <p:txBody>
          <a:bodyPr/>
          <a:lstStyle/>
          <a:p>
            <a:fld id="{FCAF67F4-BF99-48AB-BF2F-20B01C3C4595}" type="slidenum">
              <a:rPr lang="en-US" smtClean="0"/>
              <a:t>15</a:t>
            </a:fld>
            <a:endParaRPr lang="en-US"/>
          </a:p>
        </p:txBody>
      </p:sp>
    </p:spTree>
    <p:extLst>
      <p:ext uri="{BB962C8B-B14F-4D97-AF65-F5344CB8AC3E}">
        <p14:creationId xmlns:p14="http://schemas.microsoft.com/office/powerpoint/2010/main" val="13346941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Calculate Usable Supply</a:t>
            </a:r>
          </a:p>
          <a:p>
            <a:endParaRPr lang="en-US">
              <a:cs typeface="Calibri"/>
            </a:endParaRPr>
          </a:p>
          <a:p>
            <a:r>
              <a:rPr lang="en-US">
                <a:cs typeface="Calibri"/>
              </a:rPr>
              <a:t>Calculation </a:t>
            </a:r>
          </a:p>
        </p:txBody>
      </p:sp>
      <p:sp>
        <p:nvSpPr>
          <p:cNvPr id="4" name="Slide Number Placeholder 3"/>
          <p:cNvSpPr>
            <a:spLocks noGrp="1"/>
          </p:cNvSpPr>
          <p:nvPr>
            <p:ph type="sldNum" sz="quarter" idx="10"/>
          </p:nvPr>
        </p:nvSpPr>
        <p:spPr/>
        <p:txBody>
          <a:bodyPr/>
          <a:lstStyle/>
          <a:p>
            <a:fld id="{FCAF67F4-BF99-48AB-BF2F-20B01C3C4595}" type="slidenum">
              <a:rPr lang="en-US" smtClean="0"/>
              <a:t>16</a:t>
            </a:fld>
            <a:endParaRPr lang="en-US"/>
          </a:p>
        </p:txBody>
      </p:sp>
    </p:spTree>
    <p:extLst>
      <p:ext uri="{BB962C8B-B14F-4D97-AF65-F5344CB8AC3E}">
        <p14:creationId xmlns:p14="http://schemas.microsoft.com/office/powerpoint/2010/main" val="311909507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Calculate Usable Supply</a:t>
            </a:r>
          </a:p>
          <a:p>
            <a:endParaRPr lang="en-US">
              <a:cs typeface="Calibri"/>
            </a:endParaRPr>
          </a:p>
          <a:p>
            <a:r>
              <a:rPr lang="en-US">
                <a:cs typeface="Calibri"/>
              </a:rPr>
              <a:t>How many AUM's are available?</a:t>
            </a:r>
          </a:p>
        </p:txBody>
      </p:sp>
      <p:sp>
        <p:nvSpPr>
          <p:cNvPr id="4" name="Slide Number Placeholder 3"/>
          <p:cNvSpPr>
            <a:spLocks noGrp="1"/>
          </p:cNvSpPr>
          <p:nvPr>
            <p:ph type="sldNum" sz="quarter" idx="10"/>
          </p:nvPr>
        </p:nvSpPr>
        <p:spPr/>
        <p:txBody>
          <a:bodyPr/>
          <a:lstStyle/>
          <a:p>
            <a:fld id="{FCAF67F4-BF99-48AB-BF2F-20B01C3C4595}" type="slidenum">
              <a:rPr lang="en-US" smtClean="0"/>
              <a:t>17</a:t>
            </a:fld>
            <a:endParaRPr lang="en-US"/>
          </a:p>
        </p:txBody>
      </p:sp>
    </p:spTree>
    <p:extLst>
      <p:ext uri="{BB962C8B-B14F-4D97-AF65-F5344CB8AC3E}">
        <p14:creationId xmlns:p14="http://schemas.microsoft.com/office/powerpoint/2010/main" val="11539110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Step 2: Adjust for Accessibility</a:t>
            </a:r>
          </a:p>
          <a:p>
            <a:endParaRPr lang="en-US">
              <a:cs typeface="Calibri"/>
            </a:endParaRPr>
          </a:p>
          <a:p>
            <a:r>
              <a:rPr lang="en-US">
                <a:cs typeface="Calibri"/>
              </a:rPr>
              <a:t>Distance from water</a:t>
            </a:r>
          </a:p>
        </p:txBody>
      </p:sp>
      <p:sp>
        <p:nvSpPr>
          <p:cNvPr id="4" name="Slide Number Placeholder 3"/>
          <p:cNvSpPr>
            <a:spLocks noGrp="1"/>
          </p:cNvSpPr>
          <p:nvPr>
            <p:ph type="sldNum" sz="quarter" idx="10"/>
          </p:nvPr>
        </p:nvSpPr>
        <p:spPr/>
        <p:txBody>
          <a:bodyPr/>
          <a:lstStyle/>
          <a:p>
            <a:fld id="{FCAF67F4-BF99-48AB-BF2F-20B01C3C4595}" type="slidenum">
              <a:rPr lang="en-US" smtClean="0"/>
              <a:t>18</a:t>
            </a:fld>
            <a:endParaRPr lang="en-US"/>
          </a:p>
        </p:txBody>
      </p:sp>
    </p:spTree>
    <p:extLst>
      <p:ext uri="{BB962C8B-B14F-4D97-AF65-F5344CB8AC3E}">
        <p14:creationId xmlns:p14="http://schemas.microsoft.com/office/powerpoint/2010/main" val="390090191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Adjust for Accessibility</a:t>
            </a:r>
          </a:p>
          <a:p>
            <a:endParaRPr lang="en-US">
              <a:cs typeface="Calibri"/>
            </a:endParaRPr>
          </a:p>
          <a:p>
            <a:endParaRPr lang="en-US">
              <a:cs typeface="Calibri"/>
            </a:endParaRPr>
          </a:p>
        </p:txBody>
      </p:sp>
      <p:sp>
        <p:nvSpPr>
          <p:cNvPr id="4" name="Slide Number Placeholder 3"/>
          <p:cNvSpPr>
            <a:spLocks noGrp="1"/>
          </p:cNvSpPr>
          <p:nvPr>
            <p:ph type="sldNum" sz="quarter" idx="10"/>
          </p:nvPr>
        </p:nvSpPr>
        <p:spPr/>
        <p:txBody>
          <a:bodyPr/>
          <a:lstStyle/>
          <a:p>
            <a:fld id="{FCAF67F4-BF99-48AB-BF2F-20B01C3C4595}" type="slidenum">
              <a:rPr lang="en-US" smtClean="0"/>
              <a:t>19</a:t>
            </a:fld>
            <a:endParaRPr lang="en-US"/>
          </a:p>
        </p:txBody>
      </p:sp>
    </p:spTree>
    <p:extLst>
      <p:ext uri="{BB962C8B-B14F-4D97-AF65-F5344CB8AC3E}">
        <p14:creationId xmlns:p14="http://schemas.microsoft.com/office/powerpoint/2010/main" val="262288290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Adjust for Accessibility</a:t>
            </a:r>
          </a:p>
          <a:p>
            <a:endParaRPr lang="en-US">
              <a:cs typeface="Calibri"/>
            </a:endParaRPr>
          </a:p>
          <a:p>
            <a:r>
              <a:rPr lang="en-US">
                <a:cs typeface="Calibri"/>
              </a:rPr>
              <a:t>Slope</a:t>
            </a:r>
          </a:p>
        </p:txBody>
      </p:sp>
      <p:sp>
        <p:nvSpPr>
          <p:cNvPr id="4" name="Slide Number Placeholder 3"/>
          <p:cNvSpPr>
            <a:spLocks noGrp="1"/>
          </p:cNvSpPr>
          <p:nvPr>
            <p:ph type="sldNum" sz="quarter" idx="10"/>
          </p:nvPr>
        </p:nvSpPr>
        <p:spPr/>
        <p:txBody>
          <a:bodyPr/>
          <a:lstStyle/>
          <a:p>
            <a:fld id="{FCAF67F4-BF99-48AB-BF2F-20B01C3C4595}" type="slidenum">
              <a:rPr lang="en-US" smtClean="0"/>
              <a:t>20</a:t>
            </a:fld>
            <a:endParaRPr lang="en-US"/>
          </a:p>
        </p:txBody>
      </p:sp>
    </p:spTree>
    <p:extLst>
      <p:ext uri="{BB962C8B-B14F-4D97-AF65-F5344CB8AC3E}">
        <p14:creationId xmlns:p14="http://schemas.microsoft.com/office/powerpoint/2010/main" val="239057206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Adjust for Accessibility</a:t>
            </a:r>
          </a:p>
        </p:txBody>
      </p:sp>
      <p:sp>
        <p:nvSpPr>
          <p:cNvPr id="4" name="Slide Number Placeholder 3"/>
          <p:cNvSpPr>
            <a:spLocks noGrp="1"/>
          </p:cNvSpPr>
          <p:nvPr>
            <p:ph type="sldNum" sz="quarter" idx="10"/>
          </p:nvPr>
        </p:nvSpPr>
        <p:spPr/>
        <p:txBody>
          <a:bodyPr/>
          <a:lstStyle/>
          <a:p>
            <a:fld id="{FCAF67F4-BF99-48AB-BF2F-20B01C3C4595}" type="slidenum">
              <a:rPr lang="en-US" smtClean="0"/>
              <a:t>21</a:t>
            </a:fld>
            <a:endParaRPr lang="en-US"/>
          </a:p>
        </p:txBody>
      </p:sp>
    </p:spTree>
    <p:extLst>
      <p:ext uri="{BB962C8B-B14F-4D97-AF65-F5344CB8AC3E}">
        <p14:creationId xmlns:p14="http://schemas.microsoft.com/office/powerpoint/2010/main" val="248374727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Adjust for Accessibility</a:t>
            </a:r>
          </a:p>
          <a:p>
            <a:endParaRPr lang="en-US">
              <a:cs typeface="Calibri"/>
            </a:endParaRPr>
          </a:p>
          <a:p>
            <a:r>
              <a:rPr lang="en-US"/>
              <a:t>Depends on:  Animal</a:t>
            </a:r>
            <a:r>
              <a:rPr lang="en-US" baseline="0"/>
              <a:t> species, breed, and experience…topography and soils, seasons (temperature, snow, forage moisture).</a:t>
            </a:r>
            <a:r>
              <a:rPr lang="en-US"/>
              <a:t>  </a:t>
            </a:r>
            <a:endParaRPr lang="en-US">
              <a:cs typeface="Calibri"/>
            </a:endParaRPr>
          </a:p>
        </p:txBody>
      </p:sp>
      <p:sp>
        <p:nvSpPr>
          <p:cNvPr id="4" name="Slide Number Placeholder 3"/>
          <p:cNvSpPr>
            <a:spLocks noGrp="1"/>
          </p:cNvSpPr>
          <p:nvPr>
            <p:ph type="sldNum" sz="quarter" idx="10"/>
          </p:nvPr>
        </p:nvSpPr>
        <p:spPr/>
        <p:txBody>
          <a:bodyPr/>
          <a:lstStyle/>
          <a:p>
            <a:fld id="{FCAF67F4-BF99-48AB-BF2F-20B01C3C4595}" type="slidenum">
              <a:rPr lang="en-US" smtClean="0"/>
              <a:t>22</a:t>
            </a:fld>
            <a:endParaRPr lang="en-US"/>
          </a:p>
        </p:txBody>
      </p:sp>
    </p:spTree>
    <p:extLst>
      <p:ext uri="{BB962C8B-B14F-4D97-AF65-F5344CB8AC3E}">
        <p14:creationId xmlns:p14="http://schemas.microsoft.com/office/powerpoint/2010/main" val="274597918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Step 3: Calculate Forage Demand</a:t>
            </a:r>
          </a:p>
          <a:p>
            <a:endParaRPr lang="en-US">
              <a:cs typeface="Calibri"/>
            </a:endParaRPr>
          </a:p>
          <a:p>
            <a:r>
              <a:rPr lang="en-US">
                <a:cs typeface="Calibri"/>
              </a:rPr>
              <a:t>Based on animals on forage available</a:t>
            </a:r>
          </a:p>
        </p:txBody>
      </p:sp>
      <p:sp>
        <p:nvSpPr>
          <p:cNvPr id="4" name="Slide Number Placeholder 3"/>
          <p:cNvSpPr>
            <a:spLocks noGrp="1"/>
          </p:cNvSpPr>
          <p:nvPr>
            <p:ph type="sldNum" sz="quarter" idx="10"/>
          </p:nvPr>
        </p:nvSpPr>
        <p:spPr/>
        <p:txBody>
          <a:bodyPr/>
          <a:lstStyle/>
          <a:p>
            <a:fld id="{FCAF67F4-BF99-48AB-BF2F-20B01C3C4595}" type="slidenum">
              <a:rPr lang="en-US" smtClean="0"/>
              <a:t>23</a:t>
            </a:fld>
            <a:endParaRPr lang="en-US"/>
          </a:p>
        </p:txBody>
      </p:sp>
    </p:spTree>
    <p:extLst>
      <p:ext uri="{BB962C8B-B14F-4D97-AF65-F5344CB8AC3E}">
        <p14:creationId xmlns:p14="http://schemas.microsoft.com/office/powerpoint/2010/main" val="83162730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Calculate Forage Demand</a:t>
            </a:r>
          </a:p>
          <a:p>
            <a:endParaRPr lang="en-US">
              <a:cs typeface="Calibri"/>
            </a:endParaRPr>
          </a:p>
        </p:txBody>
      </p:sp>
      <p:sp>
        <p:nvSpPr>
          <p:cNvPr id="4" name="Slide Number Placeholder 3"/>
          <p:cNvSpPr>
            <a:spLocks noGrp="1"/>
          </p:cNvSpPr>
          <p:nvPr>
            <p:ph type="sldNum" sz="quarter" idx="10"/>
          </p:nvPr>
        </p:nvSpPr>
        <p:spPr/>
        <p:txBody>
          <a:bodyPr/>
          <a:lstStyle/>
          <a:p>
            <a:fld id="{FCAF67F4-BF99-48AB-BF2F-20B01C3C4595}" type="slidenum">
              <a:rPr lang="en-US" smtClean="0"/>
              <a:t>24</a:t>
            </a:fld>
            <a:endParaRPr lang="en-US"/>
          </a:p>
        </p:txBody>
      </p:sp>
    </p:spTree>
    <p:extLst>
      <p:ext uri="{BB962C8B-B14F-4D97-AF65-F5344CB8AC3E}">
        <p14:creationId xmlns:p14="http://schemas.microsoft.com/office/powerpoint/2010/main" val="3708480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Calculate Forage Demand</a:t>
            </a:r>
          </a:p>
          <a:p>
            <a:endParaRPr lang="en-US">
              <a:cs typeface="Calibri"/>
            </a:endParaRPr>
          </a:p>
        </p:txBody>
      </p:sp>
      <p:sp>
        <p:nvSpPr>
          <p:cNvPr id="4" name="Slide Number Placeholder 3"/>
          <p:cNvSpPr>
            <a:spLocks noGrp="1"/>
          </p:cNvSpPr>
          <p:nvPr>
            <p:ph type="sldNum" sz="quarter" idx="10"/>
          </p:nvPr>
        </p:nvSpPr>
        <p:spPr/>
        <p:txBody>
          <a:bodyPr/>
          <a:lstStyle/>
          <a:p>
            <a:fld id="{FCAF67F4-BF99-48AB-BF2F-20B01C3C4595}" type="slidenum">
              <a:rPr lang="en-US" smtClean="0"/>
              <a:t>25</a:t>
            </a:fld>
            <a:endParaRPr lang="en-US"/>
          </a:p>
        </p:txBody>
      </p:sp>
    </p:spTree>
    <p:extLst>
      <p:ext uri="{BB962C8B-B14F-4D97-AF65-F5344CB8AC3E}">
        <p14:creationId xmlns:p14="http://schemas.microsoft.com/office/powerpoint/2010/main" val="205642973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Step 4: Calculate Stocking Rate</a:t>
            </a:r>
          </a:p>
          <a:p>
            <a:endParaRPr lang="en-US">
              <a:cs typeface="Calibri"/>
            </a:endParaRPr>
          </a:p>
          <a:p>
            <a:r>
              <a:rPr lang="en-US">
                <a:cs typeface="Calibri"/>
              </a:rPr>
              <a:t>Usable forage</a:t>
            </a:r>
          </a:p>
        </p:txBody>
      </p:sp>
      <p:sp>
        <p:nvSpPr>
          <p:cNvPr id="4" name="Slide Number Placeholder 3"/>
          <p:cNvSpPr>
            <a:spLocks noGrp="1"/>
          </p:cNvSpPr>
          <p:nvPr>
            <p:ph type="sldNum" sz="quarter" idx="10"/>
          </p:nvPr>
        </p:nvSpPr>
        <p:spPr/>
        <p:txBody>
          <a:bodyPr/>
          <a:lstStyle/>
          <a:p>
            <a:fld id="{FCAF67F4-BF99-48AB-BF2F-20B01C3C4595}" type="slidenum">
              <a:rPr lang="en-US" smtClean="0"/>
              <a:t>26</a:t>
            </a:fld>
            <a:endParaRPr lang="en-US"/>
          </a:p>
        </p:txBody>
      </p:sp>
    </p:spTree>
    <p:extLst>
      <p:ext uri="{BB962C8B-B14F-4D97-AF65-F5344CB8AC3E}">
        <p14:creationId xmlns:p14="http://schemas.microsoft.com/office/powerpoint/2010/main" val="114681966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Calculate Stocking Rate</a:t>
            </a:r>
          </a:p>
          <a:p>
            <a:endParaRPr lang="en-US">
              <a:cs typeface="Calibri"/>
            </a:endParaRPr>
          </a:p>
          <a:p>
            <a:r>
              <a:rPr lang="en-US">
                <a:cs typeface="Calibri"/>
              </a:rPr>
              <a:t>AUM's</a:t>
            </a:r>
          </a:p>
        </p:txBody>
      </p:sp>
      <p:sp>
        <p:nvSpPr>
          <p:cNvPr id="4" name="Slide Number Placeholder 3"/>
          <p:cNvSpPr>
            <a:spLocks noGrp="1"/>
          </p:cNvSpPr>
          <p:nvPr>
            <p:ph type="sldNum" sz="quarter" idx="10"/>
          </p:nvPr>
        </p:nvSpPr>
        <p:spPr/>
        <p:txBody>
          <a:bodyPr/>
          <a:lstStyle/>
          <a:p>
            <a:fld id="{FCAF67F4-BF99-48AB-BF2F-20B01C3C4595}" type="slidenum">
              <a:rPr lang="en-US" smtClean="0"/>
              <a:t>27</a:t>
            </a:fld>
            <a:endParaRPr lang="en-US"/>
          </a:p>
        </p:txBody>
      </p:sp>
    </p:spTree>
    <p:extLst>
      <p:ext uri="{BB962C8B-B14F-4D97-AF65-F5344CB8AC3E}">
        <p14:creationId xmlns:p14="http://schemas.microsoft.com/office/powerpoint/2010/main" val="411750479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Calculate Stocking Rate</a:t>
            </a:r>
          </a:p>
          <a:p>
            <a:endParaRPr lang="en-US">
              <a:cs typeface="Calibri"/>
            </a:endParaRPr>
          </a:p>
          <a:p>
            <a:r>
              <a:rPr lang="en-US"/>
              <a:t>Must include:</a:t>
            </a:r>
            <a:endParaRPr lang="en-US">
              <a:cs typeface="Calibri"/>
            </a:endParaRPr>
          </a:p>
          <a:p>
            <a:r>
              <a:rPr lang="en-US"/>
              <a:t>Number of animals</a:t>
            </a:r>
            <a:r>
              <a:rPr lang="en-US" baseline="0"/>
              <a:t> or Animal Unit</a:t>
            </a:r>
          </a:p>
          <a:p>
            <a:r>
              <a:rPr lang="en-US" baseline="0"/>
              <a:t>Specified area (acres or hectares)</a:t>
            </a:r>
          </a:p>
          <a:p>
            <a:r>
              <a:rPr lang="en-US" baseline="0"/>
              <a:t>Specific period of time (days or months).  </a:t>
            </a:r>
          </a:p>
          <a:p>
            <a:endParaRPr lang="en-US" baseline="0"/>
          </a:p>
          <a:p>
            <a:r>
              <a:rPr lang="en-US" baseline="0"/>
              <a:t>The most important grazing decisions because it affects: rangeland health, and economic return.  </a:t>
            </a:r>
          </a:p>
          <a:p>
            <a:endParaRPr lang="en-US" baseline="0"/>
          </a:p>
          <a:p>
            <a:pPr marL="0" marR="0" indent="0" algn="l" defTabSz="914400" rtl="0" eaLnBrk="1" fontAlgn="auto" latinLnBrk="0" hangingPunct="1">
              <a:lnSpc>
                <a:spcPct val="100000"/>
              </a:lnSpc>
              <a:spcBef>
                <a:spcPts val="0"/>
              </a:spcBef>
              <a:spcAft>
                <a:spcPts val="0"/>
              </a:spcAft>
              <a:buClrTx/>
              <a:buSzTx/>
              <a:buFontTx/>
              <a:buNone/>
              <a:tabLst/>
              <a:defRPr/>
            </a:pPr>
            <a:r>
              <a:rPr lang="en-US"/>
              <a:t>Stocking rate is ….  So this is a management decision.</a:t>
            </a:r>
            <a:r>
              <a:rPr lang="en-US" baseline="0"/>
              <a:t> Can you see the difference between the two terms. Carrying capacity is how many animals the land will support. Stocking rate is how many animals we choose to put on the land.  </a:t>
            </a:r>
          </a:p>
          <a:p>
            <a:endParaRPr lang="en-US"/>
          </a:p>
        </p:txBody>
      </p:sp>
      <p:sp>
        <p:nvSpPr>
          <p:cNvPr id="4" name="Slide Number Placeholder 3"/>
          <p:cNvSpPr>
            <a:spLocks noGrp="1"/>
          </p:cNvSpPr>
          <p:nvPr>
            <p:ph type="sldNum" sz="quarter" idx="10"/>
          </p:nvPr>
        </p:nvSpPr>
        <p:spPr/>
        <p:txBody>
          <a:bodyPr/>
          <a:lstStyle/>
          <a:p>
            <a:fld id="{FCAF67F4-BF99-48AB-BF2F-20B01C3C4595}" type="slidenum">
              <a:rPr lang="en-US" smtClean="0"/>
              <a:t>28</a:t>
            </a:fld>
            <a:endParaRPr lang="en-US"/>
          </a:p>
        </p:txBody>
      </p:sp>
    </p:spTree>
    <p:extLst>
      <p:ext uri="{BB962C8B-B14F-4D97-AF65-F5344CB8AC3E}">
        <p14:creationId xmlns:p14="http://schemas.microsoft.com/office/powerpoint/2010/main" val="103751591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Set Stocking Rate and then Monitor</a:t>
            </a:r>
            <a:endParaRPr lang="en-US"/>
          </a:p>
          <a:p>
            <a:endParaRPr lang="en-US"/>
          </a:p>
          <a:p>
            <a:r>
              <a:rPr lang="en-US"/>
              <a:t>Range trend:  changes in plant composition or rangeland health overtime.  </a:t>
            </a:r>
            <a:endParaRPr lang="en-US">
              <a:cs typeface="Calibri"/>
            </a:endParaRPr>
          </a:p>
        </p:txBody>
      </p:sp>
      <p:sp>
        <p:nvSpPr>
          <p:cNvPr id="4" name="Slide Number Placeholder 3"/>
          <p:cNvSpPr>
            <a:spLocks noGrp="1"/>
          </p:cNvSpPr>
          <p:nvPr>
            <p:ph type="sldNum" sz="quarter" idx="10"/>
          </p:nvPr>
        </p:nvSpPr>
        <p:spPr/>
        <p:txBody>
          <a:bodyPr/>
          <a:lstStyle/>
          <a:p>
            <a:fld id="{FCAF67F4-BF99-48AB-BF2F-20B01C3C4595}" type="slidenum">
              <a:rPr lang="en-US" smtClean="0"/>
              <a:t>29</a:t>
            </a:fld>
            <a:endParaRPr lang="en-US"/>
          </a:p>
        </p:txBody>
      </p:sp>
    </p:spTree>
    <p:extLst>
      <p:ext uri="{BB962C8B-B14F-4D97-AF65-F5344CB8AC3E}">
        <p14:creationId xmlns:p14="http://schemas.microsoft.com/office/powerpoint/2010/main" val="291809487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Heavy Use versus Overgrazing</a:t>
            </a:r>
          </a:p>
          <a:p>
            <a:endParaRPr lang="en-US">
              <a:cs typeface="Calibri"/>
            </a:endParaRPr>
          </a:p>
          <a:p>
            <a:r>
              <a:rPr lang="en-US">
                <a:cs typeface="Calibri"/>
              </a:rPr>
              <a:t>Over-grazing</a:t>
            </a:r>
          </a:p>
          <a:p>
            <a:endParaRPr lang="en-US">
              <a:cs typeface="Calibri"/>
            </a:endParaRPr>
          </a:p>
          <a:p>
            <a:r>
              <a:rPr lang="en-US">
                <a:cs typeface="Calibri"/>
              </a:rPr>
              <a:t>Over-stocking</a:t>
            </a:r>
          </a:p>
          <a:p>
            <a:endParaRPr lang="en-US">
              <a:cs typeface="Calibri"/>
            </a:endParaRPr>
          </a:p>
          <a:p>
            <a:r>
              <a:rPr lang="en-US">
                <a:cs typeface="Calibri"/>
              </a:rPr>
              <a:t>Over-resting</a:t>
            </a:r>
          </a:p>
        </p:txBody>
      </p:sp>
      <p:sp>
        <p:nvSpPr>
          <p:cNvPr id="4" name="Slide Number Placeholder 3"/>
          <p:cNvSpPr>
            <a:spLocks noGrp="1"/>
          </p:cNvSpPr>
          <p:nvPr>
            <p:ph type="sldNum" sz="quarter" idx="5"/>
          </p:nvPr>
        </p:nvSpPr>
        <p:spPr/>
        <p:txBody>
          <a:bodyPr/>
          <a:lstStyle/>
          <a:p>
            <a:fld id="{A79E80B8-B0B4-4E93-9891-79C186BF4AF6}" type="slidenum">
              <a:rPr lang="en-US" smtClean="0"/>
              <a:t>30</a:t>
            </a:fld>
            <a:endParaRPr lang="en-US"/>
          </a:p>
        </p:txBody>
      </p:sp>
    </p:spTree>
    <p:extLst>
      <p:ext uri="{BB962C8B-B14F-4D97-AF65-F5344CB8AC3E}">
        <p14:creationId xmlns:p14="http://schemas.microsoft.com/office/powerpoint/2010/main" val="353943902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hdr" sz="quarter"/>
          </p:nvPr>
        </p:nvSpPr>
        <p:spPr>
          <a:noFill/>
        </p:spPr>
        <p:txBody>
          <a:bodyPr/>
          <a:lstStyle/>
          <a:p>
            <a:r>
              <a:rPr lang="en-US">
                <a:ea typeface="ＭＳ Ｐゴシック" pitchFamily="-112" charset="-128"/>
              </a:rPr>
              <a:t>Range Plants -- OBJ 2: PPT</a:t>
            </a:r>
          </a:p>
        </p:txBody>
      </p:sp>
      <p:sp>
        <p:nvSpPr>
          <p:cNvPr id="20483" name="Rectangle 7"/>
          <p:cNvSpPr>
            <a:spLocks noGrp="1" noChangeArrowheads="1"/>
          </p:cNvSpPr>
          <p:nvPr>
            <p:ph type="sldNum" sz="quarter" idx="5"/>
          </p:nvPr>
        </p:nvSpPr>
        <p:spPr>
          <a:noFill/>
        </p:spPr>
        <p:txBody>
          <a:bodyPr/>
          <a:lstStyle/>
          <a:p>
            <a:fld id="{52A3DACC-4F54-4BAE-8E2F-C3DABB17472F}" type="slidenum">
              <a:rPr lang="en-US"/>
              <a:pPr/>
              <a:t>31</a:t>
            </a:fld>
            <a:endParaRPr lang="en-US"/>
          </a:p>
        </p:txBody>
      </p:sp>
      <p:sp>
        <p:nvSpPr>
          <p:cNvPr id="20484" name="Rectangle 2"/>
          <p:cNvSpPr>
            <a:spLocks noGrp="1" noRot="1" noChangeAspect="1" noChangeArrowheads="1" noTextEdit="1"/>
          </p:cNvSpPr>
          <p:nvPr>
            <p:ph type="sldImg"/>
          </p:nvPr>
        </p:nvSpPr>
        <p:spPr>
          <a:ln/>
        </p:spPr>
      </p:sp>
      <p:sp>
        <p:nvSpPr>
          <p:cNvPr id="20485" name="Rectangle 3"/>
          <p:cNvSpPr>
            <a:spLocks noGrp="1" noChangeArrowheads="1"/>
          </p:cNvSpPr>
          <p:nvPr>
            <p:ph type="body" idx="1"/>
          </p:nvPr>
        </p:nvSpPr>
        <p:spPr>
          <a:noFill/>
          <a:ln/>
        </p:spPr>
        <p:txBody>
          <a:bodyPr/>
          <a:lstStyle/>
          <a:p>
            <a:pPr>
              <a:defRPr/>
            </a:pPr>
            <a:r>
              <a:rPr lang="en-US">
                <a:cs typeface="Calibri"/>
              </a:rPr>
              <a:t>Setting Stocking Rates introduction</a:t>
            </a:r>
            <a:endParaRPr lang="en-US"/>
          </a:p>
        </p:txBody>
      </p:sp>
      <p:sp>
        <p:nvSpPr>
          <p:cNvPr id="20486" name="Footer Placeholder 5"/>
          <p:cNvSpPr>
            <a:spLocks noGrp="1"/>
          </p:cNvSpPr>
          <p:nvPr>
            <p:ph type="ftr" sz="quarter" idx="4"/>
          </p:nvPr>
        </p:nvSpPr>
        <p:spPr>
          <a:noFill/>
        </p:spPr>
        <p:txBody>
          <a:bodyPr/>
          <a:lstStyle/>
          <a:p>
            <a:r>
              <a:rPr lang="en-US">
                <a:ea typeface="ＭＳ Ｐゴシック" pitchFamily="-112" charset="-128"/>
              </a:rPr>
              <a:t>There are 16 slides in this presentation</a:t>
            </a:r>
          </a:p>
        </p:txBody>
      </p:sp>
    </p:spTree>
    <p:extLst>
      <p:ext uri="{BB962C8B-B14F-4D97-AF65-F5344CB8AC3E}">
        <p14:creationId xmlns:p14="http://schemas.microsoft.com/office/powerpoint/2010/main" val="344385572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rgbClr val="FFF0D1"/>
        </a:solidFill>
        <a:effectLst/>
      </p:bgPr>
    </p:bg>
    <p:spTree>
      <p:nvGrpSpPr>
        <p:cNvPr id="1" name=""/>
        <p:cNvGrpSpPr/>
        <p:nvPr/>
      </p:nvGrpSpPr>
      <p:grpSpPr>
        <a:xfrm>
          <a:off x="0" y="0"/>
          <a:ext cx="0" cy="0"/>
          <a:chOff x="0" y="0"/>
          <a:chExt cx="0" cy="0"/>
        </a:xfrm>
      </p:grpSpPr>
      <p:sp>
        <p:nvSpPr>
          <p:cNvPr id="7" name="Rectangle 6"/>
          <p:cNvSpPr/>
          <p:nvPr userDrawn="1"/>
        </p:nvSpPr>
        <p:spPr>
          <a:xfrm>
            <a:off x="3175" y="6400800"/>
            <a:ext cx="12188825" cy="457200"/>
          </a:xfrm>
          <a:prstGeom prst="rect">
            <a:avLst/>
          </a:prstGeom>
          <a:solidFill>
            <a:srgbClr val="990000"/>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rgbClr val="996600"/>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n-US"/>
              <a:t>Click to edit Master title style</a:t>
            </a:r>
          </a:p>
        </p:txBody>
      </p:sp>
      <p:sp>
        <p:nvSpPr>
          <p:cNvPr id="3" name="Subtitle 2"/>
          <p:cNvSpPr>
            <a:spLocks noGrp="1"/>
          </p:cNvSpPr>
          <p:nvPr>
            <p:ph type="subTitle" idx="1"/>
          </p:nvPr>
        </p:nvSpPr>
        <p:spPr>
          <a:xfrm>
            <a:off x="1100051" y="4455621"/>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p>
        </p:txBody>
      </p:sp>
      <p:sp>
        <p:nvSpPr>
          <p:cNvPr id="4" name="Date Placeholder 3"/>
          <p:cNvSpPr>
            <a:spLocks noGrp="1"/>
          </p:cNvSpPr>
          <p:nvPr>
            <p:ph type="dt" sz="half" idx="10"/>
          </p:nvPr>
        </p:nvSpPr>
        <p:spPr/>
        <p:txBody>
          <a:bodyPr/>
          <a:lstStyle/>
          <a:p>
            <a:fld id="{4B64A25B-E85D-4EC7-A20F-6D719CC56818}" type="datetimeFigureOut">
              <a:rPr lang="en-US" smtClean="0"/>
              <a:t>10/8/2023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AA8EF3E-A05A-4D78-BEF6-BB957AB6AEA3}" type="slidenum">
              <a:rPr lang="en-US" smtClean="0"/>
              <a:t>‹#›</a:t>
            </a:fld>
            <a:endParaRPr lang="en-US"/>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7966028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B64A25B-E85D-4EC7-A20F-6D719CC56818}" type="datetimeFigureOut">
              <a:rPr lang="en-US" smtClean="0"/>
              <a:t>10/8/2023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AA8EF3E-A05A-4D78-BEF6-BB957AB6AEA3}" type="slidenum">
              <a:rPr lang="en-US" smtClean="0"/>
              <a:t>‹#›</a:t>
            </a:fld>
            <a:endParaRPr lang="en-US"/>
          </a:p>
        </p:txBody>
      </p:sp>
    </p:spTree>
    <p:extLst>
      <p:ext uri="{BB962C8B-B14F-4D97-AF65-F5344CB8AC3E}">
        <p14:creationId xmlns:p14="http://schemas.microsoft.com/office/powerpoint/2010/main" val="416243486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rgbClr val="990000"/>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rgbClr val="800000"/>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a:t>Click to edit Master title style</a:t>
            </a:r>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4B64A25B-E85D-4EC7-A20F-6D719CC56818}" type="datetimeFigureOut">
              <a:rPr lang="en-US" smtClean="0"/>
              <a:t>10/8/2023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AA8EF3E-A05A-4D78-BEF6-BB957AB6AEA3}" type="slidenum">
              <a:rPr lang="en-US" smtClean="0"/>
              <a:t>‹#›</a:t>
            </a:fld>
            <a:endParaRPr lang="en-US"/>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1615309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n-US"/>
              <a:t>Click to edit Master title style</a:t>
            </a:r>
          </a:p>
        </p:txBody>
      </p:sp>
      <p:sp>
        <p:nvSpPr>
          <p:cNvPr id="3" name="Content Placeholder 2"/>
          <p:cNvSpPr>
            <a:spLocks noGrp="1"/>
          </p:cNvSpPr>
          <p:nvPr>
            <p:ph sz="half" idx="1"/>
          </p:nvPr>
        </p:nvSpPr>
        <p:spPr>
          <a:xfrm>
            <a:off x="1097278" y="1845734"/>
            <a:ext cx="4937760" cy="402336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17920" y="1845735"/>
            <a:ext cx="4937760" cy="402336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4B64A25B-E85D-4EC7-A20F-6D719CC56818}" type="datetimeFigureOut">
              <a:rPr lang="en-US" smtClean="0"/>
              <a:t>10/8/2023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AA8EF3E-A05A-4D78-BEF6-BB957AB6AEA3}" type="slidenum">
              <a:rPr lang="en-US" smtClean="0"/>
              <a:t>‹#›</a:t>
            </a:fld>
            <a:endParaRPr lang="en-US"/>
          </a:p>
        </p:txBody>
      </p:sp>
    </p:spTree>
    <p:extLst>
      <p:ext uri="{BB962C8B-B14F-4D97-AF65-F5344CB8AC3E}">
        <p14:creationId xmlns:p14="http://schemas.microsoft.com/office/powerpoint/2010/main" val="10337737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a:t>Click to edit Master title style</a:t>
            </a:r>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097280" y="2582334"/>
            <a:ext cx="4937760" cy="33782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217920" y="2582334"/>
            <a:ext cx="4937760" cy="33782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4B64A25B-E85D-4EC7-A20F-6D719CC56818}" type="datetimeFigureOut">
              <a:rPr lang="en-US" smtClean="0"/>
              <a:t>10/8/2023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AA8EF3E-A05A-4D78-BEF6-BB957AB6AEA3}" type="slidenum">
              <a:rPr lang="en-US" smtClean="0"/>
              <a:t>‹#›</a:t>
            </a:fld>
            <a:endParaRPr lang="en-US"/>
          </a:p>
        </p:txBody>
      </p:sp>
    </p:spTree>
    <p:extLst>
      <p:ext uri="{BB962C8B-B14F-4D97-AF65-F5344CB8AC3E}">
        <p14:creationId xmlns:p14="http://schemas.microsoft.com/office/powerpoint/2010/main" val="282651661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4B64A25B-E85D-4EC7-A20F-6D719CC56818}" type="datetimeFigureOut">
              <a:rPr lang="en-US" smtClean="0"/>
              <a:t>10/8/2023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AA8EF3E-A05A-4D78-BEF6-BB957AB6AEA3}" type="slidenum">
              <a:rPr lang="en-US" smtClean="0"/>
              <a:t>‹#›</a:t>
            </a:fld>
            <a:endParaRPr lang="en-US"/>
          </a:p>
        </p:txBody>
      </p:sp>
    </p:spTree>
    <p:extLst>
      <p:ext uri="{BB962C8B-B14F-4D97-AF65-F5344CB8AC3E}">
        <p14:creationId xmlns:p14="http://schemas.microsoft.com/office/powerpoint/2010/main" val="20922130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rgbClr val="990000"/>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rgbClr val="800000"/>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4B64A25B-E85D-4EC7-A20F-6D719CC56818}" type="datetimeFigureOut">
              <a:rPr lang="en-US" smtClean="0"/>
              <a:t>10/8/2023</a:t>
            </a:fld>
            <a:endParaRPr lang="en-US"/>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en-US"/>
          </a:p>
        </p:txBody>
      </p:sp>
      <p:sp>
        <p:nvSpPr>
          <p:cNvPr id="9" name="Slide Number Placeholder 8"/>
          <p:cNvSpPr>
            <a:spLocks noGrp="1"/>
          </p:cNvSpPr>
          <p:nvPr>
            <p:ph type="sldNum" sz="quarter" idx="12"/>
          </p:nvPr>
        </p:nvSpPr>
        <p:spPr/>
        <p:txBody>
          <a:bodyPr/>
          <a:lstStyle/>
          <a:p>
            <a:fld id="{7AA8EF3E-A05A-4D78-BEF6-BB957AB6AEA3}" type="slidenum">
              <a:rPr lang="en-US" smtClean="0"/>
              <a:t>‹#›</a:t>
            </a:fld>
            <a:endParaRPr lang="en-US"/>
          </a:p>
        </p:txBody>
      </p:sp>
    </p:spTree>
    <p:extLst>
      <p:ext uri="{BB962C8B-B14F-4D97-AF65-F5344CB8AC3E}">
        <p14:creationId xmlns:p14="http://schemas.microsoft.com/office/powerpoint/2010/main" val="336811741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rgbClr val="800000"/>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en-US"/>
              <a:t>Click to edit Master title style</a:t>
            </a:r>
          </a:p>
        </p:txBody>
      </p:sp>
      <p:sp>
        <p:nvSpPr>
          <p:cNvPr id="3" name="Content Placeholder 2"/>
          <p:cNvSpPr>
            <a:spLocks noGrp="1"/>
          </p:cNvSpPr>
          <p:nvPr>
            <p:ph idx="1"/>
          </p:nvPr>
        </p:nvSpPr>
        <p:spPr>
          <a:xfrm>
            <a:off x="4800600" y="731520"/>
            <a:ext cx="6492240" cy="52578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4B64A25B-E85D-4EC7-A20F-6D719CC56818}" type="datetimeFigureOut">
              <a:rPr lang="en-US" smtClean="0"/>
              <a:t>10/8/2023</a:t>
            </a:fld>
            <a:endParaRPr lang="en-US"/>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lang="en-US"/>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7AA8EF3E-A05A-4D78-BEF6-BB957AB6AEA3}" type="slidenum">
              <a:rPr lang="en-US" smtClean="0"/>
              <a:t>‹#›</a:t>
            </a:fld>
            <a:endParaRPr lang="en-US"/>
          </a:p>
        </p:txBody>
      </p:sp>
    </p:spTree>
    <p:extLst>
      <p:ext uri="{BB962C8B-B14F-4D97-AF65-F5344CB8AC3E}">
        <p14:creationId xmlns:p14="http://schemas.microsoft.com/office/powerpoint/2010/main" val="158195934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3145" y="4945380"/>
            <a:ext cx="12188825" cy="1905000"/>
          </a:xfrm>
          <a:prstGeom prst="rect">
            <a:avLst/>
          </a:prstGeom>
          <a:solidFill>
            <a:srgbClr val="990000"/>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rgbClr val="996600"/>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645" cy="822960"/>
          </a:xfrm>
        </p:spPr>
        <p:txBody>
          <a:bodyPr lIns="91440" tIns="0" rIns="91440" bIns="0" anchor="b">
            <a:noAutofit/>
          </a:bodyPr>
          <a:lstStyle>
            <a:lvl1pPr>
              <a:defRPr sz="3600" b="0">
                <a:solidFill>
                  <a:srgbClr val="FFFFFF"/>
                </a:solidFill>
              </a:defRPr>
            </a:lvl1pPr>
          </a:lstStyle>
          <a:p>
            <a:r>
              <a:rPr lang="en-US"/>
              <a:t>Click to edit Master title style</a:t>
            </a:r>
          </a:p>
        </p:txBody>
      </p:sp>
      <p:sp>
        <p:nvSpPr>
          <p:cNvPr id="3" name="Picture Placeholder 2"/>
          <p:cNvSpPr>
            <a:spLocks noGrp="1" noChangeAspect="1"/>
          </p:cNvSpPr>
          <p:nvPr>
            <p:ph type="pic" idx="1"/>
          </p:nvPr>
        </p:nvSpPr>
        <p:spPr>
          <a:xfrm>
            <a:off x="15" y="0"/>
            <a:ext cx="12191985" cy="4915076"/>
          </a:xfrm>
          <a:solidFill>
            <a:srgbClr val="FFF0D1"/>
          </a:solidFill>
        </p:spPr>
        <p:txBody>
          <a:bodyPr lIns="457200" tIns="45720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1097280" y="5907024"/>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4B64A25B-E85D-4EC7-A20F-6D719CC56818}" type="datetimeFigureOut">
              <a:rPr lang="en-US" smtClean="0"/>
              <a:t>10/8/2023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AA8EF3E-A05A-4D78-BEF6-BB957AB6AEA3}" type="slidenum">
              <a:rPr lang="en-US" smtClean="0"/>
              <a:t>‹#›</a:t>
            </a:fld>
            <a:endParaRPr lang="en-US"/>
          </a:p>
        </p:txBody>
      </p:sp>
    </p:spTree>
    <p:extLst>
      <p:ext uri="{BB962C8B-B14F-4D97-AF65-F5344CB8AC3E}">
        <p14:creationId xmlns:p14="http://schemas.microsoft.com/office/powerpoint/2010/main" val="271265701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lIns="45720" tIns="0" rIns="45720" bIns="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B64A25B-E85D-4EC7-A20F-6D719CC56818}" type="datetimeFigureOut">
              <a:rPr lang="en-US" smtClean="0"/>
              <a:t>10/8/2023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AA8EF3E-A05A-4D78-BEF6-BB957AB6AEA3}" type="slidenum">
              <a:rPr lang="en-US" smtClean="0"/>
              <a:t>‹#›</a:t>
            </a:fld>
            <a:endParaRPr lang="en-US"/>
          </a:p>
        </p:txBody>
      </p:sp>
    </p:spTree>
    <p:extLst>
      <p:ext uri="{BB962C8B-B14F-4D97-AF65-F5344CB8AC3E}">
        <p14:creationId xmlns:p14="http://schemas.microsoft.com/office/powerpoint/2010/main" val="132577315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rgbClr val="990000"/>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rgbClr val="800000"/>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2302"/>
            <a:ext cx="2628900" cy="575989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412302"/>
            <a:ext cx="7734300" cy="5759898"/>
          </a:xfrm>
        </p:spPr>
        <p:txBody>
          <a:bodyPr vert="eaVert" lIns="45720" tIns="0" rIns="45720" bIns="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B64A25B-E85D-4EC7-A20F-6D719CC56818}" type="datetimeFigureOut">
              <a:rPr lang="en-US" smtClean="0"/>
              <a:t>10/8/2023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AA8EF3E-A05A-4D78-BEF6-BB957AB6AEA3}" type="slidenum">
              <a:rPr lang="en-US" smtClean="0"/>
              <a:t>‹#›</a:t>
            </a:fld>
            <a:endParaRPr lang="en-US"/>
          </a:p>
        </p:txBody>
      </p:sp>
    </p:spTree>
    <p:extLst>
      <p:ext uri="{BB962C8B-B14F-4D97-AF65-F5344CB8AC3E}">
        <p14:creationId xmlns:p14="http://schemas.microsoft.com/office/powerpoint/2010/main" val="137912918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0D1"/>
        </a:solidFill>
        <a:effectLst/>
      </p:bgPr>
    </p:bg>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rgbClr val="990000"/>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6334316"/>
            <a:ext cx="12191985" cy="66484"/>
          </a:xfrm>
          <a:prstGeom prst="rect">
            <a:avLst/>
          </a:prstGeom>
          <a:solidFill>
            <a:srgbClr val="996600"/>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a:t>Click to edit Master title style</a:t>
            </a:r>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4B64A25B-E85D-4EC7-A20F-6D719CC56818}" type="datetimeFigureOut">
              <a:rPr lang="en-US" smtClean="0"/>
              <a:t>10/8/2023</a:t>
            </a:fld>
            <a:endParaRPr lang="en-US"/>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en-US"/>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7AA8EF3E-A05A-4D78-BEF6-BB957AB6AEA3}" type="slidenum">
              <a:rPr lang="en-US" smtClean="0"/>
              <a:t>‹#›</a:t>
            </a:fld>
            <a:endParaRPr lang="en-US"/>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20309979"/>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jpe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hyperlink" Target="http://www.freestockphotos.biz/stockphoto/10200" TargetMode="External"/><Relationship Id="rId5" Type="http://schemas.openxmlformats.org/officeDocument/2006/relationships/image" Target="../media/image7.jpeg"/><Relationship Id="rId4" Type="http://schemas.openxmlformats.org/officeDocument/2006/relationships/image" Target="../media/image6.jpe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7" Type="http://schemas.openxmlformats.org/officeDocument/2006/relationships/image" Target="../media/image9.jpeg"/><Relationship Id="rId2" Type="http://schemas.openxmlformats.org/officeDocument/2006/relationships/slideLayout" Target="../slideLayouts/slideLayout2.xml"/><Relationship Id="rId1" Type="http://schemas.openxmlformats.org/officeDocument/2006/relationships/tags" Target="../tags/tag1.xml"/><Relationship Id="rId6" Type="http://schemas.openxmlformats.org/officeDocument/2006/relationships/hyperlink" Target="https://www.flickr.com/photos/90525319@N07/33617206608" TargetMode="External"/><Relationship Id="rId5" Type="http://schemas.microsoft.com/office/2007/relationships/hdphoto" Target="../media/hdphoto1.wdp"/><Relationship Id="rId4" Type="http://schemas.openxmlformats.org/officeDocument/2006/relationships/image" Target="../media/image8.png"/></Relationships>
</file>

<file path=ppt/slides/_rels/slide4.xml.rels><?xml version="1.0" encoding="UTF-8" standalone="yes"?>
<Relationships xmlns="http://schemas.openxmlformats.org/package/2006/relationships"><Relationship Id="rId8" Type="http://schemas.openxmlformats.org/officeDocument/2006/relationships/image" Target="../media/image15.svg"/><Relationship Id="rId3" Type="http://schemas.openxmlformats.org/officeDocument/2006/relationships/image" Target="../media/image10.png"/><Relationship Id="rId7" Type="http://schemas.openxmlformats.org/officeDocument/2006/relationships/image" Target="../media/image14.png"/><Relationship Id="rId2" Type="http://schemas.openxmlformats.org/officeDocument/2006/relationships/notesSlide" Target="../notesSlides/notesSlide4.xml"/><Relationship Id="rId1" Type="http://schemas.openxmlformats.org/officeDocument/2006/relationships/slideLayout" Target="../slideLayouts/slideLayout4.xml"/><Relationship Id="rId6" Type="http://schemas.openxmlformats.org/officeDocument/2006/relationships/image" Target="../media/image13.svg"/><Relationship Id="rId5" Type="http://schemas.openxmlformats.org/officeDocument/2006/relationships/image" Target="../media/image12.png"/><Relationship Id="rId10" Type="http://schemas.openxmlformats.org/officeDocument/2006/relationships/image" Target="../media/image17.svg"/><Relationship Id="rId4" Type="http://schemas.openxmlformats.org/officeDocument/2006/relationships/image" Target="../media/image11.svg"/><Relationship Id="rId9" Type="http://schemas.openxmlformats.org/officeDocument/2006/relationships/image" Target="../media/image16.png"/></Relationships>
</file>

<file path=ppt/slides/_rels/slide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7.xml"/><Relationship Id="rId1" Type="http://schemas.openxmlformats.org/officeDocument/2006/relationships/tags" Target="../tags/tag2.xml"/><Relationship Id="rId5" Type="http://schemas.openxmlformats.org/officeDocument/2006/relationships/image" Target="../media/image20.wmf"/><Relationship Id="rId4" Type="http://schemas.openxmlformats.org/officeDocument/2006/relationships/image" Target="../media/image19.wmf"/></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7.xml"/><Relationship Id="rId1" Type="http://schemas.openxmlformats.org/officeDocument/2006/relationships/tags" Target="../tags/tag3.xml"/><Relationship Id="rId5" Type="http://schemas.openxmlformats.org/officeDocument/2006/relationships/image" Target="../media/image22.wmf"/><Relationship Id="rId4" Type="http://schemas.openxmlformats.org/officeDocument/2006/relationships/image" Target="../media/image21.wmf"/></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2.xml"/><Relationship Id="rId1" Type="http://schemas.openxmlformats.org/officeDocument/2006/relationships/tags" Target="../tags/tag4.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2.xml"/><Relationship Id="rId1" Type="http://schemas.openxmlformats.org/officeDocument/2006/relationships/tags" Target="../tags/tag5.xml"/><Relationship Id="rId5" Type="http://schemas.openxmlformats.org/officeDocument/2006/relationships/image" Target="../media/image20.wmf"/><Relationship Id="rId4" Type="http://schemas.openxmlformats.org/officeDocument/2006/relationships/image" Target="../media/image23.wmf"/></Relationships>
</file>

<file path=ppt/slides/_rels/slide10.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1.xml"/><Relationship Id="rId1" Type="http://schemas.openxmlformats.org/officeDocument/2006/relationships/slideLayout" Target="../slideLayouts/slideLayout7.xml"/><Relationship Id="rId6" Type="http://schemas.openxmlformats.org/officeDocument/2006/relationships/image" Target="../media/image27.png"/><Relationship Id="rId5" Type="http://schemas.openxmlformats.org/officeDocument/2006/relationships/image" Target="../media/image26.jpeg"/><Relationship Id="rId4" Type="http://schemas.openxmlformats.org/officeDocument/2006/relationships/hyperlink" Target="https://www.goodfreephotos.com/united-states/north-dakota/theodore-roosevelt-national-park/final46.jpg.php" TargetMode="External"/></Relationships>
</file>

<file path=ppt/slides/_rels/slide12.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7.xml"/><Relationship Id="rId1" Type="http://schemas.openxmlformats.org/officeDocument/2006/relationships/tags" Target="../tags/tag6.xml"/></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7.xml"/><Relationship Id="rId1" Type="http://schemas.openxmlformats.org/officeDocument/2006/relationships/tags" Target="../tags/tag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7.xml"/><Relationship Id="rId1" Type="http://schemas.openxmlformats.org/officeDocument/2006/relationships/tags" Target="../tags/tag8.xml"/></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7.xml"/><Relationship Id="rId1" Type="http://schemas.openxmlformats.org/officeDocument/2006/relationships/tags" Target="../tags/tag9.xml"/></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7.xml"/><Relationship Id="rId1" Type="http://schemas.openxmlformats.org/officeDocument/2006/relationships/tags" Target="../tags/tag10.xml"/></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27.xml"/><Relationship Id="rId2" Type="http://schemas.openxmlformats.org/officeDocument/2006/relationships/slideLayout" Target="../slideLayouts/slideLayout7.xml"/><Relationship Id="rId1" Type="http://schemas.openxmlformats.org/officeDocument/2006/relationships/tags" Target="../tags/tag11.xml"/></Relationships>
</file>

<file path=ppt/slides/_rels/slide28.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28.xml"/><Relationship Id="rId1" Type="http://schemas.openxmlformats.org/officeDocument/2006/relationships/slideLayout" Target="../slideLayouts/slideLayout2.xml"/><Relationship Id="rId4" Type="http://schemas.openxmlformats.org/officeDocument/2006/relationships/image" Target="../media/image33.jpeg"/></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jpeg"/><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1">
            <a:extLst>
              <a:ext uri="{FF2B5EF4-FFF2-40B4-BE49-F238E27FC236}">
                <a16:creationId xmlns:a16="http://schemas.microsoft.com/office/drawing/2014/main" id="{23045982-9D12-474A-8D10-6FE08D040733}"/>
              </a:ext>
            </a:extLst>
          </p:cNvPr>
          <p:cNvSpPr>
            <a:spLocks noGrp="1"/>
          </p:cNvSpPr>
          <p:nvPr>
            <p:ph type="ctrTitle"/>
          </p:nvPr>
        </p:nvSpPr>
        <p:spPr>
          <a:xfrm>
            <a:off x="1097280" y="772600"/>
            <a:ext cx="10058400" cy="3566160"/>
          </a:xfrm>
        </p:spPr>
        <p:txBody>
          <a:bodyPr/>
          <a:lstStyle/>
          <a:p>
            <a:r>
              <a:rPr lang="en-US"/>
              <a:t>Setting Stocking Rates</a:t>
            </a:r>
          </a:p>
        </p:txBody>
      </p:sp>
      <p:sp>
        <p:nvSpPr>
          <p:cNvPr id="13" name="Subtitle 12">
            <a:extLst>
              <a:ext uri="{FF2B5EF4-FFF2-40B4-BE49-F238E27FC236}">
                <a16:creationId xmlns:a16="http://schemas.microsoft.com/office/drawing/2014/main" id="{6633733C-FC3D-486C-B147-B7CA7CF95233}"/>
              </a:ext>
            </a:extLst>
          </p:cNvPr>
          <p:cNvSpPr>
            <a:spLocks noGrp="1"/>
          </p:cNvSpPr>
          <p:nvPr>
            <p:ph type="subTitle" idx="1"/>
          </p:nvPr>
        </p:nvSpPr>
        <p:spPr/>
        <p:txBody>
          <a:bodyPr/>
          <a:lstStyle/>
          <a:p>
            <a:r>
              <a:rPr lang="en-US"/>
              <a:t>Rangeland Principles (REM 151)</a:t>
            </a:r>
          </a:p>
        </p:txBody>
      </p:sp>
      <p:pic>
        <p:nvPicPr>
          <p:cNvPr id="17" name="Picture 16">
            <a:extLst>
              <a:ext uri="{FF2B5EF4-FFF2-40B4-BE49-F238E27FC236}">
                <a16:creationId xmlns:a16="http://schemas.microsoft.com/office/drawing/2014/main" id="{63A0DA7E-06B0-48BE-879E-7043E2B5B6B0}"/>
              </a:ext>
            </a:extLst>
          </p:cNvPr>
          <p:cNvPicPr>
            <a:picLocks noChangeAspect="1"/>
          </p:cNvPicPr>
          <p:nvPr/>
        </p:nvPicPr>
        <p:blipFill>
          <a:blip r:embed="rId3" cstate="email">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8704520" y="5858539"/>
            <a:ext cx="3385745" cy="455382"/>
          </a:xfrm>
          <a:prstGeom prst="rect">
            <a:avLst/>
          </a:prstGeom>
        </p:spPr>
      </p:pic>
      <p:sp>
        <p:nvSpPr>
          <p:cNvPr id="21" name="TextBox 20">
            <a:extLst>
              <a:ext uri="{FF2B5EF4-FFF2-40B4-BE49-F238E27FC236}">
                <a16:creationId xmlns:a16="http://schemas.microsoft.com/office/drawing/2014/main" id="{E60D3812-6BB6-4CCE-B329-DAA687747353}"/>
              </a:ext>
            </a:extLst>
          </p:cNvPr>
          <p:cNvSpPr txBox="1"/>
          <p:nvPr/>
        </p:nvSpPr>
        <p:spPr>
          <a:xfrm>
            <a:off x="8379339" y="2807669"/>
            <a:ext cx="1104790" cy="253916"/>
          </a:xfrm>
          <a:prstGeom prst="rect">
            <a:avLst/>
          </a:prstGeom>
          <a:noFill/>
        </p:spPr>
        <p:txBody>
          <a:bodyPr wrap="none" rtlCol="0">
            <a:spAutoFit/>
          </a:bodyPr>
          <a:lstStyle/>
          <a:p>
            <a:r>
              <a:rPr lang="en-US" sz="1050">
                <a:solidFill>
                  <a:schemeClr val="bg1"/>
                </a:solidFill>
              </a:rPr>
              <a:t>Brooke Jacobson</a:t>
            </a:r>
          </a:p>
        </p:txBody>
      </p:sp>
      <p:pic>
        <p:nvPicPr>
          <p:cNvPr id="7" name="Picture 6" descr="A couple of cows stand in a field&#10;&#10;Description automatically generated with medium confidence">
            <a:extLst>
              <a:ext uri="{FF2B5EF4-FFF2-40B4-BE49-F238E27FC236}">
                <a16:creationId xmlns:a16="http://schemas.microsoft.com/office/drawing/2014/main" id="{0B8CE934-8CE9-4B02-9F4B-C6C740673724}"/>
              </a:ext>
            </a:extLst>
          </p:cNvPr>
          <p:cNvPicPr>
            <a:picLocks noChangeAspect="1"/>
          </p:cNvPicPr>
          <p:nvPr/>
        </p:nvPicPr>
        <p:blipFill rotWithShape="1">
          <a:blip r:embed="rId4">
            <a:extLst>
              <a:ext uri="{28A0092B-C50C-407E-A947-70E740481C1C}">
                <a14:useLocalDpi xmlns:a14="http://schemas.microsoft.com/office/drawing/2010/main"/>
              </a:ext>
            </a:extLst>
          </a:blip>
          <a:srcRect l="16094"/>
          <a:stretch/>
        </p:blipFill>
        <p:spPr>
          <a:xfrm>
            <a:off x="8581747" y="590118"/>
            <a:ext cx="3280053" cy="2602060"/>
          </a:xfrm>
          <a:prstGeom prst="rect">
            <a:avLst/>
          </a:prstGeom>
        </p:spPr>
      </p:pic>
      <p:pic>
        <p:nvPicPr>
          <p:cNvPr id="9" name="Picture 8" descr="A herd of sheep in a field&#10;&#10;Description automatically generated with medium confidence">
            <a:extLst>
              <a:ext uri="{FF2B5EF4-FFF2-40B4-BE49-F238E27FC236}">
                <a16:creationId xmlns:a16="http://schemas.microsoft.com/office/drawing/2014/main" id="{86E5933B-AA9D-42D7-8871-D7842CD04A3D}"/>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l="6280" t="10089" r="18677" b="1407"/>
          <a:stretch/>
        </p:blipFill>
        <p:spPr>
          <a:xfrm>
            <a:off x="5232542" y="590118"/>
            <a:ext cx="3295230" cy="2580758"/>
          </a:xfrm>
          <a:prstGeom prst="rect">
            <a:avLst/>
          </a:prstGeom>
        </p:spPr>
      </p:pic>
      <p:pic>
        <p:nvPicPr>
          <p:cNvPr id="15" name="Picture 14" descr="A group of deer in a field&#10;&#10;Description automatically generated with medium confidence">
            <a:extLst>
              <a:ext uri="{FF2B5EF4-FFF2-40B4-BE49-F238E27FC236}">
                <a16:creationId xmlns:a16="http://schemas.microsoft.com/office/drawing/2014/main" id="{F393A32A-474F-4BB2-85D0-C7A147B26ADA}"/>
              </a:ext>
            </a:extLst>
          </p:cNvPr>
          <p:cNvPicPr>
            <a:picLocks noChangeAspect="1"/>
          </p:cNvPicPr>
          <p:nvPr/>
        </p:nvPicPr>
        <p:blipFill rotWithShape="1">
          <a:blip r:embed="rId6">
            <a:extLst>
              <a:ext uri="{28A0092B-C50C-407E-A947-70E740481C1C}">
                <a14:useLocalDpi xmlns:a14="http://schemas.microsoft.com/office/drawing/2010/main"/>
              </a:ext>
            </a:extLst>
          </a:blip>
          <a:srcRect l="4297"/>
          <a:stretch/>
        </p:blipFill>
        <p:spPr>
          <a:xfrm>
            <a:off x="215906" y="606446"/>
            <a:ext cx="4939715" cy="2580758"/>
          </a:xfrm>
          <a:prstGeom prst="rect">
            <a:avLst/>
          </a:prstGeom>
        </p:spPr>
      </p:pic>
      <p:sp>
        <p:nvSpPr>
          <p:cNvPr id="22" name="TextBox 21">
            <a:extLst>
              <a:ext uri="{FF2B5EF4-FFF2-40B4-BE49-F238E27FC236}">
                <a16:creationId xmlns:a16="http://schemas.microsoft.com/office/drawing/2014/main" id="{DC63D057-33EB-4CFB-B30A-42B32395EE65}"/>
              </a:ext>
            </a:extLst>
          </p:cNvPr>
          <p:cNvSpPr txBox="1"/>
          <p:nvPr/>
        </p:nvSpPr>
        <p:spPr>
          <a:xfrm>
            <a:off x="5173624" y="2978355"/>
            <a:ext cx="1056700" cy="215444"/>
          </a:xfrm>
          <a:prstGeom prst="rect">
            <a:avLst/>
          </a:prstGeom>
          <a:noFill/>
        </p:spPr>
        <p:txBody>
          <a:bodyPr wrap="none" rtlCol="0">
            <a:spAutoFit/>
          </a:bodyPr>
          <a:lstStyle/>
          <a:p>
            <a:r>
              <a:rPr lang="en-US" sz="800">
                <a:solidFill>
                  <a:schemeClr val="bg1">
                    <a:lumMod val="95000"/>
                  </a:schemeClr>
                </a:solidFill>
              </a:rPr>
              <a:t>Tom Koerner-USFWS</a:t>
            </a:r>
          </a:p>
        </p:txBody>
      </p:sp>
      <p:sp>
        <p:nvSpPr>
          <p:cNvPr id="23" name="TextBox 22">
            <a:extLst>
              <a:ext uri="{FF2B5EF4-FFF2-40B4-BE49-F238E27FC236}">
                <a16:creationId xmlns:a16="http://schemas.microsoft.com/office/drawing/2014/main" id="{57E51346-0BBD-411E-B056-29E154A4863F}"/>
              </a:ext>
            </a:extLst>
          </p:cNvPr>
          <p:cNvSpPr txBox="1"/>
          <p:nvPr/>
        </p:nvSpPr>
        <p:spPr>
          <a:xfrm>
            <a:off x="330200" y="2993997"/>
            <a:ext cx="1056700" cy="215444"/>
          </a:xfrm>
          <a:prstGeom prst="rect">
            <a:avLst/>
          </a:prstGeom>
          <a:noFill/>
        </p:spPr>
        <p:txBody>
          <a:bodyPr wrap="none" rtlCol="0">
            <a:spAutoFit/>
          </a:bodyPr>
          <a:lstStyle/>
          <a:p>
            <a:r>
              <a:rPr lang="en-US" sz="800"/>
              <a:t>Tom Koerner-USFWS</a:t>
            </a:r>
          </a:p>
        </p:txBody>
      </p:sp>
      <p:sp>
        <p:nvSpPr>
          <p:cNvPr id="24" name="TextBox 23">
            <a:extLst>
              <a:ext uri="{FF2B5EF4-FFF2-40B4-BE49-F238E27FC236}">
                <a16:creationId xmlns:a16="http://schemas.microsoft.com/office/drawing/2014/main" id="{7E1C0845-E907-448F-8D51-DEB1FAE17188}"/>
              </a:ext>
            </a:extLst>
          </p:cNvPr>
          <p:cNvSpPr txBox="1"/>
          <p:nvPr/>
        </p:nvSpPr>
        <p:spPr>
          <a:xfrm>
            <a:off x="8568714" y="2999404"/>
            <a:ext cx="886781" cy="215444"/>
          </a:xfrm>
          <a:prstGeom prst="rect">
            <a:avLst/>
          </a:prstGeom>
          <a:noFill/>
        </p:spPr>
        <p:txBody>
          <a:bodyPr wrap="none" rtlCol="0">
            <a:spAutoFit/>
          </a:bodyPr>
          <a:lstStyle/>
          <a:p>
            <a:r>
              <a:rPr lang="en-US" sz="800"/>
              <a:t>Vicki Frank-Flickr</a:t>
            </a:r>
          </a:p>
        </p:txBody>
      </p:sp>
    </p:spTree>
    <p:extLst>
      <p:ext uri="{BB962C8B-B14F-4D97-AF65-F5344CB8AC3E}">
        <p14:creationId xmlns:p14="http://schemas.microsoft.com/office/powerpoint/2010/main" val="4255824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0">
            <a:extLst>
              <a:ext uri="{FF2B5EF4-FFF2-40B4-BE49-F238E27FC236}">
                <a16:creationId xmlns:a16="http://schemas.microsoft.com/office/drawing/2014/main" id="{D5F3C978-5CA2-42C5-8A5E-79DFE6E4AB48}"/>
              </a:ext>
            </a:extLst>
          </p:cNvPr>
          <p:cNvSpPr>
            <a:spLocks noGrp="1"/>
          </p:cNvSpPr>
          <p:nvPr>
            <p:ph type="title"/>
          </p:nvPr>
        </p:nvSpPr>
        <p:spPr/>
        <p:txBody>
          <a:bodyPr/>
          <a:lstStyle/>
          <a:p>
            <a:r>
              <a:rPr lang="en-US"/>
              <a:t>Carrying Capacity</a:t>
            </a:r>
          </a:p>
        </p:txBody>
      </p:sp>
      <p:sp>
        <p:nvSpPr>
          <p:cNvPr id="12" name="Content Placeholder 11">
            <a:extLst>
              <a:ext uri="{FF2B5EF4-FFF2-40B4-BE49-F238E27FC236}">
                <a16:creationId xmlns:a16="http://schemas.microsoft.com/office/drawing/2014/main" id="{98FE7E8F-BD13-4737-92D7-37DA9AAC4FF6}"/>
              </a:ext>
            </a:extLst>
          </p:cNvPr>
          <p:cNvSpPr>
            <a:spLocks noGrp="1"/>
          </p:cNvSpPr>
          <p:nvPr>
            <p:ph idx="1"/>
          </p:nvPr>
        </p:nvSpPr>
        <p:spPr>
          <a:xfrm>
            <a:off x="4214191" y="1990095"/>
            <a:ext cx="7394713" cy="4023360"/>
          </a:xfrm>
        </p:spPr>
        <p:txBody>
          <a:bodyPr/>
          <a:lstStyle/>
          <a:p>
            <a:r>
              <a:rPr lang="en-US" sz="2800"/>
              <a:t>The number of animals that a piece of land can support on a long-term basis without causing damage to the ecosystem.</a:t>
            </a:r>
          </a:p>
          <a:p>
            <a:endParaRPr lang="en-US" sz="2800"/>
          </a:p>
          <a:p>
            <a:pPr algn="ctr"/>
            <a:r>
              <a:rPr lang="en-US" sz="2800"/>
              <a:t>Expressed as animals/area/time</a:t>
            </a:r>
          </a:p>
          <a:p>
            <a:pPr algn="ctr"/>
            <a:r>
              <a:rPr lang="en-US" sz="3600"/>
              <a:t>Acres/AUM</a:t>
            </a:r>
            <a:endParaRPr lang="en-US" sz="2800"/>
          </a:p>
          <a:p>
            <a:endParaRPr lang="en-US"/>
          </a:p>
        </p:txBody>
      </p:sp>
      <p:pic>
        <p:nvPicPr>
          <p:cNvPr id="13" name="Picture 12" descr="A group of animals in a field&#10;&#10;Description automatically generated with medium confidence">
            <a:extLst>
              <a:ext uri="{FF2B5EF4-FFF2-40B4-BE49-F238E27FC236}">
                <a16:creationId xmlns:a16="http://schemas.microsoft.com/office/drawing/2014/main" id="{A9785348-FE7B-44A3-9A6B-34E3E9EE21CD}"/>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b="16444"/>
          <a:stretch/>
        </p:blipFill>
        <p:spPr>
          <a:xfrm>
            <a:off x="726896" y="1765609"/>
            <a:ext cx="2763721" cy="1444419"/>
          </a:xfrm>
          <a:prstGeom prst="rect">
            <a:avLst/>
          </a:prstGeom>
        </p:spPr>
      </p:pic>
      <p:sp>
        <p:nvSpPr>
          <p:cNvPr id="14" name="TextBox 13">
            <a:extLst>
              <a:ext uri="{FF2B5EF4-FFF2-40B4-BE49-F238E27FC236}">
                <a16:creationId xmlns:a16="http://schemas.microsoft.com/office/drawing/2014/main" id="{ADCA8A9F-3635-46D9-8161-0A68CD834881}"/>
              </a:ext>
            </a:extLst>
          </p:cNvPr>
          <p:cNvSpPr txBox="1"/>
          <p:nvPr/>
        </p:nvSpPr>
        <p:spPr>
          <a:xfrm>
            <a:off x="685875" y="3029806"/>
            <a:ext cx="1056700" cy="215444"/>
          </a:xfrm>
          <a:prstGeom prst="rect">
            <a:avLst/>
          </a:prstGeom>
          <a:noFill/>
        </p:spPr>
        <p:txBody>
          <a:bodyPr wrap="none" rtlCol="0">
            <a:spAutoFit/>
          </a:bodyPr>
          <a:lstStyle/>
          <a:p>
            <a:r>
              <a:rPr lang="en-US" sz="800">
                <a:solidFill>
                  <a:schemeClr val="bg1">
                    <a:lumMod val="95000"/>
                  </a:schemeClr>
                </a:solidFill>
              </a:rPr>
              <a:t>Tom Koerner-USFWS</a:t>
            </a:r>
          </a:p>
        </p:txBody>
      </p:sp>
      <p:pic>
        <p:nvPicPr>
          <p:cNvPr id="15" name="Picture 14" descr="A picture containing grass, outdoor, field, mammal&#10;&#10;Description automatically generated">
            <a:extLst>
              <a:ext uri="{FF2B5EF4-FFF2-40B4-BE49-F238E27FC236}">
                <a16:creationId xmlns:a16="http://schemas.microsoft.com/office/drawing/2014/main" id="{3B81F22F-C89C-45C8-B61D-BC2DF9DCB9AE}"/>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t="10658"/>
          <a:stretch/>
        </p:blipFill>
        <p:spPr>
          <a:xfrm>
            <a:off x="727232" y="3232674"/>
            <a:ext cx="2763385" cy="1558237"/>
          </a:xfrm>
          <a:prstGeom prst="rect">
            <a:avLst/>
          </a:prstGeom>
        </p:spPr>
      </p:pic>
      <p:sp>
        <p:nvSpPr>
          <p:cNvPr id="16" name="TextBox 15">
            <a:extLst>
              <a:ext uri="{FF2B5EF4-FFF2-40B4-BE49-F238E27FC236}">
                <a16:creationId xmlns:a16="http://schemas.microsoft.com/office/drawing/2014/main" id="{AE97AA29-7978-4EFB-B29C-FBAE42DFF375}"/>
              </a:ext>
            </a:extLst>
          </p:cNvPr>
          <p:cNvSpPr txBox="1"/>
          <p:nvPr/>
        </p:nvSpPr>
        <p:spPr>
          <a:xfrm>
            <a:off x="737171" y="4575467"/>
            <a:ext cx="1056700" cy="215444"/>
          </a:xfrm>
          <a:prstGeom prst="rect">
            <a:avLst/>
          </a:prstGeom>
          <a:noFill/>
        </p:spPr>
        <p:txBody>
          <a:bodyPr wrap="none" rtlCol="0">
            <a:spAutoFit/>
          </a:bodyPr>
          <a:lstStyle/>
          <a:p>
            <a:r>
              <a:rPr lang="en-US" sz="800">
                <a:solidFill>
                  <a:schemeClr val="bg1">
                    <a:lumMod val="95000"/>
                  </a:schemeClr>
                </a:solidFill>
              </a:rPr>
              <a:t>Tom Koerner-USFWS</a:t>
            </a:r>
          </a:p>
        </p:txBody>
      </p:sp>
      <p:pic>
        <p:nvPicPr>
          <p:cNvPr id="17" name="Picture 16" descr="A herd of cows in a field&#10;&#10;Description automatically generated with medium confidence">
            <a:extLst>
              <a:ext uri="{FF2B5EF4-FFF2-40B4-BE49-F238E27FC236}">
                <a16:creationId xmlns:a16="http://schemas.microsoft.com/office/drawing/2014/main" id="{75BA3103-1A4B-406E-BA16-17CA9064ADDA}"/>
              </a:ext>
            </a:extLst>
          </p:cNvPr>
          <p:cNvPicPr>
            <a:picLocks noChangeAspect="1"/>
          </p:cNvPicPr>
          <p:nvPr/>
        </p:nvPicPr>
        <p:blipFill rotWithShape="1">
          <a:blip r:embed="rId5" cstate="screen">
            <a:extLst>
              <a:ext uri="{28A0092B-C50C-407E-A947-70E740481C1C}">
                <a14:useLocalDpi xmlns:a14="http://schemas.microsoft.com/office/drawing/2010/main"/>
              </a:ext>
              <a:ext uri="{837473B0-CC2E-450A-ABE3-18F120FF3D39}">
                <a1611:picAttrSrcUrl xmlns:a1611="http://schemas.microsoft.com/office/drawing/2016/11/main" r:id="rId6"/>
              </a:ext>
            </a:extLst>
          </a:blip>
          <a:srcRect t="18842"/>
          <a:stretch/>
        </p:blipFill>
        <p:spPr>
          <a:xfrm>
            <a:off x="737171" y="4826133"/>
            <a:ext cx="2763385" cy="1444420"/>
          </a:xfrm>
          <a:prstGeom prst="rect">
            <a:avLst/>
          </a:prstGeom>
        </p:spPr>
      </p:pic>
    </p:spTree>
    <p:extLst>
      <p:ext uri="{BB962C8B-B14F-4D97-AF65-F5344CB8AC3E}">
        <p14:creationId xmlns:p14="http://schemas.microsoft.com/office/powerpoint/2010/main" val="159469255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Content Placeholder 10">
            <a:extLst>
              <a:ext uri="{FF2B5EF4-FFF2-40B4-BE49-F238E27FC236}">
                <a16:creationId xmlns:a16="http://schemas.microsoft.com/office/drawing/2014/main" id="{3DF8B111-D097-4FEC-B5D3-E0352E4C549E}"/>
              </a:ext>
            </a:extLst>
          </p:cNvPr>
          <p:cNvSpPr>
            <a:spLocks noGrp="1"/>
          </p:cNvSpPr>
          <p:nvPr>
            <p:ph idx="1"/>
          </p:nvPr>
        </p:nvSpPr>
        <p:spPr>
          <a:xfrm>
            <a:off x="4711458" y="1850517"/>
            <a:ext cx="6103952" cy="1702835"/>
          </a:xfrm>
        </p:spPr>
        <p:txBody>
          <a:bodyPr>
            <a:normAutofit/>
          </a:bodyPr>
          <a:lstStyle/>
          <a:p>
            <a:r>
              <a:rPr lang="en-US" sz="2800"/>
              <a:t>The </a:t>
            </a:r>
            <a:r>
              <a:rPr lang="en-US" sz="2800" b="1"/>
              <a:t>number of animals </a:t>
            </a:r>
            <a:r>
              <a:rPr lang="en-US" sz="2800"/>
              <a:t>a land manager places on a </a:t>
            </a:r>
            <a:r>
              <a:rPr lang="en-US" sz="2800" b="1"/>
              <a:t>piece of land </a:t>
            </a:r>
            <a:r>
              <a:rPr lang="en-US" sz="2800"/>
              <a:t>for a specified </a:t>
            </a:r>
            <a:r>
              <a:rPr lang="en-US" sz="2800" b="1"/>
              <a:t>period of time</a:t>
            </a:r>
            <a:r>
              <a:rPr lang="en-US" sz="2800"/>
              <a:t>.  </a:t>
            </a:r>
          </a:p>
          <a:p>
            <a:endParaRPr lang="en-US"/>
          </a:p>
        </p:txBody>
      </p:sp>
      <p:sp>
        <p:nvSpPr>
          <p:cNvPr id="13" name="TextBox 12"/>
          <p:cNvSpPr txBox="1"/>
          <p:nvPr/>
        </p:nvSpPr>
        <p:spPr>
          <a:xfrm>
            <a:off x="4099509" y="4344235"/>
            <a:ext cx="7491080" cy="1384995"/>
          </a:xfrm>
          <a:prstGeom prst="rect">
            <a:avLst/>
          </a:prstGeom>
          <a:noFill/>
        </p:spPr>
        <p:txBody>
          <a:bodyPr wrap="square" rtlCol="0">
            <a:spAutoFit/>
          </a:bodyPr>
          <a:lstStyle/>
          <a:p>
            <a:pPr algn="ctr"/>
            <a:r>
              <a:rPr lang="en-US" sz="2800">
                <a:solidFill>
                  <a:srgbClr val="990000"/>
                </a:solidFill>
              </a:rPr>
              <a:t>Consider the most important grazing decisions because it affects rangeland health, animal productivity, and economic returns.</a:t>
            </a:r>
          </a:p>
        </p:txBody>
      </p:sp>
      <p:sp>
        <p:nvSpPr>
          <p:cNvPr id="10" name="Title 9">
            <a:extLst>
              <a:ext uri="{FF2B5EF4-FFF2-40B4-BE49-F238E27FC236}">
                <a16:creationId xmlns:a16="http://schemas.microsoft.com/office/drawing/2014/main" id="{BA48FA18-5D7D-4760-A6B2-DB1590B7D817}"/>
              </a:ext>
            </a:extLst>
          </p:cNvPr>
          <p:cNvSpPr>
            <a:spLocks noGrp="1"/>
          </p:cNvSpPr>
          <p:nvPr>
            <p:ph type="title"/>
          </p:nvPr>
        </p:nvSpPr>
        <p:spPr/>
        <p:txBody>
          <a:bodyPr/>
          <a:lstStyle/>
          <a:p>
            <a:r>
              <a:rPr lang="en-US"/>
              <a:t>Stocking Rate</a:t>
            </a:r>
          </a:p>
        </p:txBody>
      </p:sp>
      <p:sp>
        <p:nvSpPr>
          <p:cNvPr id="15" name="TextBox 14">
            <a:extLst>
              <a:ext uri="{FF2B5EF4-FFF2-40B4-BE49-F238E27FC236}">
                <a16:creationId xmlns:a16="http://schemas.microsoft.com/office/drawing/2014/main" id="{2A91E119-682C-4350-AD91-731EE8BF6298}"/>
              </a:ext>
            </a:extLst>
          </p:cNvPr>
          <p:cNvSpPr txBox="1"/>
          <p:nvPr/>
        </p:nvSpPr>
        <p:spPr>
          <a:xfrm>
            <a:off x="469750" y="3940054"/>
            <a:ext cx="846707" cy="215444"/>
          </a:xfrm>
          <a:prstGeom prst="rect">
            <a:avLst/>
          </a:prstGeom>
          <a:noFill/>
        </p:spPr>
        <p:txBody>
          <a:bodyPr wrap="none" rtlCol="0">
            <a:spAutoFit/>
          </a:bodyPr>
          <a:lstStyle/>
          <a:p>
            <a:r>
              <a:rPr lang="en-US" sz="800">
                <a:solidFill>
                  <a:schemeClr val="bg1"/>
                </a:solidFill>
              </a:rPr>
              <a:t>K. Launchbaugh</a:t>
            </a:r>
          </a:p>
        </p:txBody>
      </p:sp>
      <p:grpSp>
        <p:nvGrpSpPr>
          <p:cNvPr id="31" name="Group 30">
            <a:extLst>
              <a:ext uri="{FF2B5EF4-FFF2-40B4-BE49-F238E27FC236}">
                <a16:creationId xmlns:a16="http://schemas.microsoft.com/office/drawing/2014/main" id="{76A88627-B86B-44F7-A6E1-393C38F6FD0F}"/>
              </a:ext>
            </a:extLst>
          </p:cNvPr>
          <p:cNvGrpSpPr/>
          <p:nvPr/>
        </p:nvGrpSpPr>
        <p:grpSpPr>
          <a:xfrm>
            <a:off x="469991" y="4018357"/>
            <a:ext cx="3182157" cy="2063543"/>
            <a:chOff x="469991" y="4018357"/>
            <a:chExt cx="3182157" cy="2063543"/>
          </a:xfrm>
        </p:grpSpPr>
        <p:pic>
          <p:nvPicPr>
            <p:cNvPr id="27" name="Picture 26" descr="A person riding a horse in front of a herd of cattle&#10;&#10;Description automatically generated">
              <a:extLst>
                <a:ext uri="{FF2B5EF4-FFF2-40B4-BE49-F238E27FC236}">
                  <a16:creationId xmlns:a16="http://schemas.microsoft.com/office/drawing/2014/main" id="{F0AECB12-640B-457A-8DE5-DFF8E8F56799}"/>
                </a:ext>
              </a:extLst>
            </p:cNvPr>
            <p:cNvPicPr>
              <a:picLocks noChangeAspect="1"/>
            </p:cNvPicPr>
            <p:nvPr/>
          </p:nvPicPr>
          <p:blipFill rotWithShape="1">
            <a:blip r:embed="rId4">
              <a:extLst>
                <a:ext uri="{BEBA8EAE-BF5A-486C-A8C5-ECC9F3942E4B}">
                  <a14:imgProps xmlns:a14="http://schemas.microsoft.com/office/drawing/2010/main">
                    <a14:imgLayer r:embed="rId5">
                      <a14:imgEffect>
                        <a14:brightnessContrast bright="20000" contrast="-20000"/>
                      </a14:imgEffect>
                    </a14:imgLayer>
                  </a14:imgProps>
                </a:ext>
                <a:ext uri="{28A0092B-C50C-407E-A947-70E740481C1C}">
                  <a14:useLocalDpi xmlns:a14="http://schemas.microsoft.com/office/drawing/2010/main"/>
                </a:ext>
                <a:ext uri="{837473B0-CC2E-450A-ABE3-18F120FF3D39}">
                  <a1611:picAttrSrcUrl xmlns:a1611="http://schemas.microsoft.com/office/drawing/2016/11/main" r:id="rId6"/>
                </a:ext>
              </a:extLst>
            </a:blip>
            <a:srcRect r="13928" b="15640"/>
            <a:stretch/>
          </p:blipFill>
          <p:spPr>
            <a:xfrm>
              <a:off x="522514" y="4018357"/>
              <a:ext cx="3129634" cy="2036752"/>
            </a:xfrm>
            <a:prstGeom prst="rect">
              <a:avLst/>
            </a:prstGeom>
          </p:spPr>
        </p:pic>
        <p:sp>
          <p:nvSpPr>
            <p:cNvPr id="29" name="TextBox 28">
              <a:extLst>
                <a:ext uri="{FF2B5EF4-FFF2-40B4-BE49-F238E27FC236}">
                  <a16:creationId xmlns:a16="http://schemas.microsoft.com/office/drawing/2014/main" id="{D4137046-7491-4D02-B413-84A219DD4E62}"/>
                </a:ext>
              </a:extLst>
            </p:cNvPr>
            <p:cNvSpPr txBox="1"/>
            <p:nvPr/>
          </p:nvSpPr>
          <p:spPr>
            <a:xfrm>
              <a:off x="469991" y="5866456"/>
              <a:ext cx="633507" cy="215444"/>
            </a:xfrm>
            <a:prstGeom prst="rect">
              <a:avLst/>
            </a:prstGeom>
            <a:noFill/>
          </p:spPr>
          <p:txBody>
            <a:bodyPr wrap="none" rtlCol="0">
              <a:spAutoFit/>
            </a:bodyPr>
            <a:lstStyle/>
            <a:p>
              <a:r>
                <a:rPr lang="en-US" sz="800">
                  <a:solidFill>
                    <a:schemeClr val="bg1">
                      <a:lumMod val="95000"/>
                    </a:schemeClr>
                  </a:solidFill>
                </a:rPr>
                <a:t>Idaho BLM</a:t>
              </a:r>
            </a:p>
          </p:txBody>
        </p:sp>
      </p:grpSp>
      <p:grpSp>
        <p:nvGrpSpPr>
          <p:cNvPr id="32" name="Group 31">
            <a:extLst>
              <a:ext uri="{FF2B5EF4-FFF2-40B4-BE49-F238E27FC236}">
                <a16:creationId xmlns:a16="http://schemas.microsoft.com/office/drawing/2014/main" id="{443971DA-82E7-481F-848D-B619ED4E6ED2}"/>
              </a:ext>
            </a:extLst>
          </p:cNvPr>
          <p:cNvGrpSpPr/>
          <p:nvPr/>
        </p:nvGrpSpPr>
        <p:grpSpPr>
          <a:xfrm>
            <a:off x="501074" y="1829457"/>
            <a:ext cx="3132162" cy="2176977"/>
            <a:chOff x="522514" y="1814589"/>
            <a:chExt cx="3132162" cy="2176977"/>
          </a:xfrm>
        </p:grpSpPr>
        <p:pic>
          <p:nvPicPr>
            <p:cNvPr id="19" name="Picture 18" descr="A person herding a flock of sheep&#10;&#10;Description automatically generated with medium confidence">
              <a:extLst>
                <a:ext uri="{FF2B5EF4-FFF2-40B4-BE49-F238E27FC236}">
                  <a16:creationId xmlns:a16="http://schemas.microsoft.com/office/drawing/2014/main" id="{980C1926-B2AA-48CD-9271-1B111A25DAC5}"/>
                </a:ext>
              </a:extLst>
            </p:cNvPr>
            <p:cNvPicPr>
              <a:picLocks noChangeAspect="1"/>
            </p:cNvPicPr>
            <p:nvPr/>
          </p:nvPicPr>
          <p:blipFill rotWithShape="1">
            <a:blip r:embed="rId7" cstate="screen">
              <a:extLst>
                <a:ext uri="{28A0092B-C50C-407E-A947-70E740481C1C}">
                  <a14:useLocalDpi xmlns:a14="http://schemas.microsoft.com/office/drawing/2010/main"/>
                </a:ext>
              </a:extLst>
            </a:blip>
            <a:srcRect l="7883" t="26564" r="38562" b="19221"/>
            <a:stretch/>
          </p:blipFill>
          <p:spPr>
            <a:xfrm>
              <a:off x="522514" y="1814589"/>
              <a:ext cx="3132162" cy="2141846"/>
            </a:xfrm>
            <a:prstGeom prst="rect">
              <a:avLst/>
            </a:prstGeom>
          </p:spPr>
        </p:pic>
        <p:sp>
          <p:nvSpPr>
            <p:cNvPr id="30" name="TextBox 29">
              <a:extLst>
                <a:ext uri="{FF2B5EF4-FFF2-40B4-BE49-F238E27FC236}">
                  <a16:creationId xmlns:a16="http://schemas.microsoft.com/office/drawing/2014/main" id="{598B2AAB-85AF-49AE-94DF-17EA49E1BEE9}"/>
                </a:ext>
              </a:extLst>
            </p:cNvPr>
            <p:cNvSpPr txBox="1"/>
            <p:nvPr/>
          </p:nvSpPr>
          <p:spPr>
            <a:xfrm>
              <a:off x="522514" y="3776122"/>
              <a:ext cx="846707" cy="215444"/>
            </a:xfrm>
            <a:prstGeom prst="rect">
              <a:avLst/>
            </a:prstGeom>
            <a:noFill/>
          </p:spPr>
          <p:txBody>
            <a:bodyPr wrap="none" rtlCol="0">
              <a:spAutoFit/>
            </a:bodyPr>
            <a:lstStyle/>
            <a:p>
              <a:r>
                <a:rPr lang="en-US" sz="800">
                  <a:solidFill>
                    <a:schemeClr val="bg1">
                      <a:lumMod val="95000"/>
                    </a:schemeClr>
                  </a:solidFill>
                </a:rPr>
                <a:t>K. Launchbaugh</a:t>
              </a:r>
            </a:p>
          </p:txBody>
        </p:sp>
      </p:grpSp>
      <p:sp>
        <p:nvSpPr>
          <p:cNvPr id="36" name="TextBox 35">
            <a:extLst>
              <a:ext uri="{FF2B5EF4-FFF2-40B4-BE49-F238E27FC236}">
                <a16:creationId xmlns:a16="http://schemas.microsoft.com/office/drawing/2014/main" id="{CF053D69-FC26-4C12-9E96-865CA92568F6}"/>
              </a:ext>
            </a:extLst>
          </p:cNvPr>
          <p:cNvSpPr txBox="1"/>
          <p:nvPr/>
        </p:nvSpPr>
        <p:spPr>
          <a:xfrm>
            <a:off x="5377542" y="3502922"/>
            <a:ext cx="4100286" cy="523220"/>
          </a:xfrm>
          <a:prstGeom prst="rect">
            <a:avLst/>
          </a:prstGeom>
          <a:noFill/>
        </p:spPr>
        <p:txBody>
          <a:bodyPr wrap="square">
            <a:spAutoFit/>
          </a:bodyPr>
          <a:lstStyle/>
          <a:p>
            <a:pPr algn="ctr"/>
            <a:r>
              <a:rPr lang="en-US" sz="2800"/>
              <a:t>Describe as Acres/AUM</a:t>
            </a:r>
            <a:endParaRPr lang="en-US" sz="2000"/>
          </a:p>
        </p:txBody>
      </p:sp>
    </p:spTree>
    <p:custDataLst>
      <p:tags r:id="rId1"/>
    </p:custDataLst>
    <p:extLst>
      <p:ext uri="{BB962C8B-B14F-4D97-AF65-F5344CB8AC3E}">
        <p14:creationId xmlns:p14="http://schemas.microsoft.com/office/powerpoint/2010/main" val="421873394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1E26DB-9D8E-4F6A-9B48-0E5CBD22C0BF}"/>
              </a:ext>
            </a:extLst>
          </p:cNvPr>
          <p:cNvSpPr>
            <a:spLocks noGrp="1"/>
          </p:cNvSpPr>
          <p:nvPr>
            <p:ph type="title"/>
          </p:nvPr>
        </p:nvSpPr>
        <p:spPr/>
        <p:txBody>
          <a:bodyPr/>
          <a:lstStyle/>
          <a:p>
            <a:r>
              <a:rPr lang="en-US"/>
              <a:t>Animal Units (AU)</a:t>
            </a:r>
          </a:p>
        </p:txBody>
      </p:sp>
      <p:sp>
        <p:nvSpPr>
          <p:cNvPr id="4" name="Content Placeholder 3">
            <a:extLst>
              <a:ext uri="{FF2B5EF4-FFF2-40B4-BE49-F238E27FC236}">
                <a16:creationId xmlns:a16="http://schemas.microsoft.com/office/drawing/2014/main" id="{B0D5510B-944D-41D0-90FE-894CCE17C633}"/>
              </a:ext>
            </a:extLst>
          </p:cNvPr>
          <p:cNvSpPr>
            <a:spLocks noGrp="1"/>
          </p:cNvSpPr>
          <p:nvPr>
            <p:ph sz="half" idx="1"/>
          </p:nvPr>
        </p:nvSpPr>
        <p:spPr>
          <a:xfrm>
            <a:off x="1097278" y="1845734"/>
            <a:ext cx="4937760" cy="4467602"/>
          </a:xfrm>
        </p:spPr>
        <p:txBody>
          <a:bodyPr>
            <a:normAutofit/>
          </a:bodyPr>
          <a:lstStyle/>
          <a:p>
            <a:pPr>
              <a:spcAft>
                <a:spcPts val="2400"/>
              </a:spcAft>
            </a:pPr>
            <a:r>
              <a:rPr lang="en-US" sz="3200"/>
              <a:t>1 AU = 1,000 pounds of grazing animals (ruminant)</a:t>
            </a:r>
          </a:p>
          <a:p>
            <a:pPr>
              <a:buClr>
                <a:srgbClr val="990000"/>
              </a:buClr>
              <a:buFont typeface="Wingdings" panose="05000000000000000000" pitchFamily="2" charset="2"/>
              <a:buChar char="§"/>
            </a:pPr>
            <a:r>
              <a:rPr lang="en-US" sz="2800"/>
              <a:t> Cow = 1	</a:t>
            </a:r>
          </a:p>
          <a:p>
            <a:pPr>
              <a:buClr>
                <a:srgbClr val="990000"/>
              </a:buClr>
              <a:buFont typeface="Wingdings" panose="05000000000000000000" pitchFamily="2" charset="2"/>
              <a:buChar char="§"/>
            </a:pPr>
            <a:r>
              <a:rPr lang="en-US" sz="2800"/>
              <a:t> Horse = 0.56	</a:t>
            </a:r>
          </a:p>
          <a:p>
            <a:pPr>
              <a:buClr>
                <a:srgbClr val="990000"/>
              </a:buClr>
              <a:buFont typeface="Wingdings" panose="05000000000000000000" pitchFamily="2" charset="2"/>
              <a:buChar char="§"/>
            </a:pPr>
            <a:r>
              <a:rPr lang="en-US" sz="2800"/>
              <a:t> Yearling Steer = 1.3</a:t>
            </a:r>
          </a:p>
          <a:p>
            <a:pPr>
              <a:buClr>
                <a:srgbClr val="990000"/>
              </a:buClr>
              <a:buFont typeface="Wingdings" panose="05000000000000000000" pitchFamily="2" charset="2"/>
              <a:buChar char="§"/>
            </a:pPr>
            <a:r>
              <a:rPr lang="en-US" sz="2800"/>
              <a:t> Sheep = 5	 	</a:t>
            </a:r>
          </a:p>
          <a:p>
            <a:pPr>
              <a:buClr>
                <a:srgbClr val="990000"/>
              </a:buClr>
              <a:buFont typeface="Wingdings" panose="05000000000000000000" pitchFamily="2" charset="2"/>
              <a:buChar char="§"/>
            </a:pPr>
            <a:r>
              <a:rPr lang="en-US" sz="2800"/>
              <a:t> Jackrabbit = 50</a:t>
            </a:r>
          </a:p>
        </p:txBody>
      </p:sp>
      <p:sp>
        <p:nvSpPr>
          <p:cNvPr id="5" name="Content Placeholder 4">
            <a:extLst>
              <a:ext uri="{FF2B5EF4-FFF2-40B4-BE49-F238E27FC236}">
                <a16:creationId xmlns:a16="http://schemas.microsoft.com/office/drawing/2014/main" id="{451E90DB-C7F7-405C-A577-B5DF62500ECE}"/>
              </a:ext>
            </a:extLst>
          </p:cNvPr>
          <p:cNvSpPr>
            <a:spLocks noGrp="1"/>
          </p:cNvSpPr>
          <p:nvPr>
            <p:ph sz="half" idx="2"/>
          </p:nvPr>
        </p:nvSpPr>
        <p:spPr>
          <a:xfrm>
            <a:off x="6361044" y="1822911"/>
            <a:ext cx="5613620" cy="4610724"/>
          </a:xfrm>
        </p:spPr>
        <p:txBody>
          <a:bodyPr>
            <a:normAutofit/>
          </a:bodyPr>
          <a:lstStyle/>
          <a:p>
            <a:r>
              <a:rPr lang="en-US" sz="3200"/>
              <a:t>Animal Unit Equivalent (AUE) = </a:t>
            </a:r>
            <a:br>
              <a:rPr lang="en-US" sz="3200"/>
            </a:br>
            <a:r>
              <a:rPr lang="en-US" sz="3200"/>
              <a:t>a conversion factor reflecting the # of AU in an average animal.  </a:t>
            </a:r>
          </a:p>
          <a:p>
            <a:pPr>
              <a:buClr>
                <a:srgbClr val="990000"/>
              </a:buClr>
              <a:buFont typeface="Wingdings" panose="05000000000000000000" pitchFamily="2" charset="2"/>
              <a:buChar char="§"/>
            </a:pPr>
            <a:r>
              <a:rPr lang="en-US" sz="2800"/>
              <a:t>Cow = 1	</a:t>
            </a:r>
          </a:p>
          <a:p>
            <a:pPr>
              <a:buClr>
                <a:srgbClr val="990000"/>
              </a:buClr>
              <a:buFont typeface="Wingdings" panose="05000000000000000000" pitchFamily="2" charset="2"/>
              <a:buChar char="§"/>
            </a:pPr>
            <a:r>
              <a:rPr lang="en-US" sz="2800"/>
              <a:t>Horse = 1.8	</a:t>
            </a:r>
          </a:p>
          <a:p>
            <a:pPr>
              <a:buClr>
                <a:srgbClr val="990000"/>
              </a:buClr>
              <a:buFont typeface="Wingdings" panose="05000000000000000000" pitchFamily="2" charset="2"/>
              <a:buChar char="§"/>
            </a:pPr>
            <a:r>
              <a:rPr lang="en-US" sz="2800"/>
              <a:t>Yearling Steer = 0.75</a:t>
            </a:r>
          </a:p>
          <a:p>
            <a:pPr>
              <a:buClr>
                <a:srgbClr val="990000"/>
              </a:buClr>
              <a:buFont typeface="Wingdings" panose="05000000000000000000" pitchFamily="2" charset="2"/>
              <a:buChar char="§"/>
            </a:pPr>
            <a:r>
              <a:rPr lang="en-US" sz="2800"/>
              <a:t>Sheep = 0.2	 	</a:t>
            </a:r>
          </a:p>
          <a:p>
            <a:pPr>
              <a:buClr>
                <a:srgbClr val="990000"/>
              </a:buClr>
              <a:buFont typeface="Wingdings" panose="05000000000000000000" pitchFamily="2" charset="2"/>
              <a:buChar char="§"/>
            </a:pPr>
            <a:r>
              <a:rPr lang="en-US" sz="2800"/>
              <a:t>Jackrabbit = 0.02</a:t>
            </a:r>
          </a:p>
          <a:p>
            <a:endParaRPr lang="en-US"/>
          </a:p>
        </p:txBody>
      </p:sp>
      <p:pic>
        <p:nvPicPr>
          <p:cNvPr id="7" name="Graphic 6" descr="Cow">
            <a:extLst>
              <a:ext uri="{FF2B5EF4-FFF2-40B4-BE49-F238E27FC236}">
                <a16:creationId xmlns:a16="http://schemas.microsoft.com/office/drawing/2014/main" id="{563F735A-A8BA-4B92-9048-B7534597035F}"/>
              </a:ext>
            </a:extLst>
          </p:cNvPr>
          <p:cNvPicPr>
            <a:picLocks noChangeAspect="1"/>
          </p:cNvPicPr>
          <p:nvPr/>
        </p:nvPicPr>
        <p:blipFill>
          <a:blip r:embed="rId3">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5178285" y="3029943"/>
            <a:ext cx="914400" cy="914400"/>
          </a:xfrm>
          <a:prstGeom prst="rect">
            <a:avLst/>
          </a:prstGeom>
        </p:spPr>
      </p:pic>
      <p:pic>
        <p:nvPicPr>
          <p:cNvPr id="9" name="Graphic 8" descr="Horse">
            <a:extLst>
              <a:ext uri="{FF2B5EF4-FFF2-40B4-BE49-F238E27FC236}">
                <a16:creationId xmlns:a16="http://schemas.microsoft.com/office/drawing/2014/main" id="{020DC637-4B94-490C-B1E5-830F3B622F72}"/>
              </a:ext>
            </a:extLst>
          </p:cNvPr>
          <p:cNvPicPr>
            <a:picLocks noChangeAspect="1"/>
          </p:cNvPicPr>
          <p:nvPr/>
        </p:nvPicPr>
        <p:blipFill>
          <a:blip r:embed="rId5">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a:off x="5178285" y="3653047"/>
            <a:ext cx="914400" cy="914400"/>
          </a:xfrm>
          <a:prstGeom prst="rect">
            <a:avLst/>
          </a:prstGeom>
        </p:spPr>
      </p:pic>
      <p:pic>
        <p:nvPicPr>
          <p:cNvPr id="11" name="Graphic 10" descr="Rabbit">
            <a:extLst>
              <a:ext uri="{FF2B5EF4-FFF2-40B4-BE49-F238E27FC236}">
                <a16:creationId xmlns:a16="http://schemas.microsoft.com/office/drawing/2014/main" id="{5D562A82-158A-446C-BCEA-3C81C6BC6645}"/>
              </a:ext>
            </a:extLst>
          </p:cNvPr>
          <p:cNvPicPr>
            <a:picLocks noChangeAspect="1"/>
          </p:cNvPicPr>
          <p:nvPr/>
        </p:nvPicPr>
        <p:blipFill>
          <a:blip r:embed="rId7">
            <a:extLst>
              <a:ext uri="{28A0092B-C50C-407E-A947-70E740481C1C}">
                <a14:useLocalDpi xmlns:a14="http://schemas.microsoft.com/office/drawing/2010/main"/>
              </a:ext>
              <a:ext uri="{96DAC541-7B7A-43D3-8B79-37D633B846F1}">
                <asvg:svgBlip xmlns:asvg="http://schemas.microsoft.com/office/drawing/2016/SVG/main" r:embed="rId8"/>
              </a:ext>
            </a:extLst>
          </a:blip>
          <a:stretch>
            <a:fillRect/>
          </a:stretch>
        </p:blipFill>
        <p:spPr>
          <a:xfrm>
            <a:off x="5178285" y="5289109"/>
            <a:ext cx="914400" cy="914400"/>
          </a:xfrm>
          <a:prstGeom prst="rect">
            <a:avLst/>
          </a:prstGeom>
        </p:spPr>
      </p:pic>
      <p:pic>
        <p:nvPicPr>
          <p:cNvPr id="13" name="Graphic 12" descr="Sheep">
            <a:extLst>
              <a:ext uri="{FF2B5EF4-FFF2-40B4-BE49-F238E27FC236}">
                <a16:creationId xmlns:a16="http://schemas.microsoft.com/office/drawing/2014/main" id="{C28B7EDA-4A9F-4472-814E-7244EA32B460}"/>
              </a:ext>
            </a:extLst>
          </p:cNvPr>
          <p:cNvPicPr>
            <a:picLocks noChangeAspect="1"/>
          </p:cNvPicPr>
          <p:nvPr/>
        </p:nvPicPr>
        <p:blipFill>
          <a:blip r:embed="rId9">
            <a:extLst>
              <a:ext uri="{28A0092B-C50C-407E-A947-70E740481C1C}">
                <a14:useLocalDpi xmlns:a14="http://schemas.microsoft.com/office/drawing/2010/main"/>
              </a:ext>
              <a:ext uri="{96DAC541-7B7A-43D3-8B79-37D633B846F1}">
                <asvg:svgBlip xmlns:asvg="http://schemas.microsoft.com/office/drawing/2016/SVG/main" r:embed="rId10"/>
              </a:ext>
            </a:extLst>
          </a:blip>
          <a:stretch>
            <a:fillRect/>
          </a:stretch>
        </p:blipFill>
        <p:spPr>
          <a:xfrm>
            <a:off x="5178285" y="4616726"/>
            <a:ext cx="914400" cy="914400"/>
          </a:xfrm>
          <a:prstGeom prst="rect">
            <a:avLst/>
          </a:prstGeom>
        </p:spPr>
      </p:pic>
      <p:sp>
        <p:nvSpPr>
          <p:cNvPr id="3" name="Rectangle: Rounded Corners 2">
            <a:extLst>
              <a:ext uri="{FF2B5EF4-FFF2-40B4-BE49-F238E27FC236}">
                <a16:creationId xmlns:a16="http://schemas.microsoft.com/office/drawing/2014/main" id="{58AA7260-E828-3F2B-2F82-51D50448D65C}"/>
              </a:ext>
            </a:extLst>
          </p:cNvPr>
          <p:cNvSpPr/>
          <p:nvPr/>
        </p:nvSpPr>
        <p:spPr>
          <a:xfrm>
            <a:off x="3691156" y="2063692"/>
            <a:ext cx="5469622" cy="2919369"/>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a:t>This is an OLD way of doings.  There is a newer and easier way</a:t>
            </a:r>
          </a:p>
        </p:txBody>
      </p:sp>
    </p:spTree>
    <p:extLst>
      <p:ext uri="{BB962C8B-B14F-4D97-AF65-F5344CB8AC3E}">
        <p14:creationId xmlns:p14="http://schemas.microsoft.com/office/powerpoint/2010/main" val="42454425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923330"/>
          </a:xfrm>
          <a:prstGeom prst="rect">
            <a:avLst/>
          </a:prstGeom>
          <a:noFill/>
        </p:spPr>
        <p:txBody>
          <a:bodyPr wrap="square" rtlCol="0">
            <a:spAutoFit/>
          </a:bodyPr>
          <a:lstStyle/>
          <a:p>
            <a:r>
              <a:rPr lang="en-US" sz="5400">
                <a:solidFill>
                  <a:schemeClr val="bg2">
                    <a:lumMod val="25000"/>
                  </a:schemeClr>
                </a:solidFill>
              </a:rPr>
              <a:t>Animal Unit (AU)</a:t>
            </a:r>
          </a:p>
        </p:txBody>
      </p:sp>
      <p:pic>
        <p:nvPicPr>
          <p:cNvPr id="4" name="Picture 3"/>
          <p:cNvPicPr>
            <a:picLocks noChangeAspect="1"/>
          </p:cNvPicPr>
          <p:nvPr/>
        </p:nvPicPr>
        <p:blipFill rotWithShape="1">
          <a:blip r:embed="rId3" cstate="screen">
            <a:extLst>
              <a:ext uri="{28A0092B-C50C-407E-A947-70E740481C1C}">
                <a14:useLocalDpi xmlns:a14="http://schemas.microsoft.com/office/drawing/2010/main"/>
              </a:ext>
            </a:extLst>
          </a:blip>
          <a:srcRect t="727"/>
          <a:stretch/>
        </p:blipFill>
        <p:spPr>
          <a:xfrm>
            <a:off x="2428642" y="866691"/>
            <a:ext cx="8809910" cy="5430742"/>
          </a:xfrm>
          <a:prstGeom prst="rect">
            <a:avLst/>
          </a:prstGeom>
        </p:spPr>
      </p:pic>
      <p:sp>
        <p:nvSpPr>
          <p:cNvPr id="5" name="Rectangle: Rounded Corners 4">
            <a:extLst>
              <a:ext uri="{FF2B5EF4-FFF2-40B4-BE49-F238E27FC236}">
                <a16:creationId xmlns:a16="http://schemas.microsoft.com/office/drawing/2014/main" id="{EF8D5327-AC95-2FE0-21EE-20A6FC7091DA}"/>
              </a:ext>
            </a:extLst>
          </p:cNvPr>
          <p:cNvSpPr/>
          <p:nvPr/>
        </p:nvSpPr>
        <p:spPr>
          <a:xfrm>
            <a:off x="3691156" y="2063692"/>
            <a:ext cx="5469622" cy="2919369"/>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a:t>This is an OLD way of doings.  There is a newer and easier way</a:t>
            </a:r>
          </a:p>
        </p:txBody>
      </p:sp>
    </p:spTree>
    <p:extLst>
      <p:ext uri="{BB962C8B-B14F-4D97-AF65-F5344CB8AC3E}">
        <p14:creationId xmlns:p14="http://schemas.microsoft.com/office/powerpoint/2010/main" val="16338010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a:off x="1824727" y="1248542"/>
            <a:ext cx="8552329" cy="0"/>
          </a:xfrm>
          <a:prstGeom prst="line">
            <a:avLst/>
          </a:prstGeom>
          <a:ln w="38100">
            <a:solidFill>
              <a:schemeClr val="bg2">
                <a:lumMod val="75000"/>
              </a:schemeClr>
            </a:solidFill>
          </a:ln>
        </p:spPr>
        <p:style>
          <a:lnRef idx="1">
            <a:schemeClr val="accent1"/>
          </a:lnRef>
          <a:fillRef idx="0">
            <a:schemeClr val="accent1"/>
          </a:fillRef>
          <a:effectRef idx="0">
            <a:schemeClr val="accent1"/>
          </a:effectRef>
          <a:fontRef idx="minor">
            <a:schemeClr val="tx1"/>
          </a:fontRef>
        </p:style>
      </p:cxnSp>
      <p:sp>
        <p:nvSpPr>
          <p:cNvPr id="3" name="TextBox 2"/>
          <p:cNvSpPr txBox="1"/>
          <p:nvPr/>
        </p:nvSpPr>
        <p:spPr>
          <a:xfrm>
            <a:off x="0" y="299915"/>
            <a:ext cx="12192000" cy="923330"/>
          </a:xfrm>
          <a:prstGeom prst="rect">
            <a:avLst/>
          </a:prstGeom>
          <a:noFill/>
        </p:spPr>
        <p:txBody>
          <a:bodyPr wrap="square" rtlCol="0">
            <a:spAutoFit/>
          </a:bodyPr>
          <a:lstStyle/>
          <a:p>
            <a:pPr algn="ctr"/>
            <a:r>
              <a:rPr lang="en-US" sz="5400">
                <a:solidFill>
                  <a:schemeClr val="bg2">
                    <a:lumMod val="25000"/>
                  </a:schemeClr>
                </a:solidFill>
              </a:rPr>
              <a:t>Forage Demand of Animals</a:t>
            </a:r>
          </a:p>
        </p:txBody>
      </p:sp>
      <p:sp>
        <p:nvSpPr>
          <p:cNvPr id="14" name="TextBox 13"/>
          <p:cNvSpPr txBox="1"/>
          <p:nvPr/>
        </p:nvSpPr>
        <p:spPr>
          <a:xfrm>
            <a:off x="878539" y="1450039"/>
            <a:ext cx="3675531" cy="769441"/>
          </a:xfrm>
          <a:prstGeom prst="rect">
            <a:avLst/>
          </a:prstGeom>
          <a:noFill/>
        </p:spPr>
        <p:txBody>
          <a:bodyPr wrap="square" rtlCol="0">
            <a:spAutoFit/>
          </a:bodyPr>
          <a:lstStyle/>
          <a:p>
            <a:pPr algn="ctr"/>
            <a:r>
              <a:rPr lang="en-US" sz="4400">
                <a:solidFill>
                  <a:srgbClr val="800000"/>
                </a:solidFill>
              </a:rPr>
              <a:t>RUMINANTS</a:t>
            </a:r>
          </a:p>
        </p:txBody>
      </p:sp>
      <p:sp>
        <p:nvSpPr>
          <p:cNvPr id="10" name="TextBox 9"/>
          <p:cNvSpPr txBox="1"/>
          <p:nvPr/>
        </p:nvSpPr>
        <p:spPr>
          <a:xfrm>
            <a:off x="4693762" y="1361610"/>
            <a:ext cx="6547486" cy="4678204"/>
          </a:xfrm>
          <a:prstGeom prst="rect">
            <a:avLst/>
          </a:prstGeom>
          <a:noFill/>
        </p:spPr>
        <p:txBody>
          <a:bodyPr wrap="square" rtlCol="0">
            <a:spAutoFit/>
          </a:bodyPr>
          <a:lstStyle/>
          <a:p>
            <a:pPr marL="342900" marR="0" lvl="0" indent="-342900">
              <a:spcBef>
                <a:spcPts val="0"/>
              </a:spcBef>
              <a:spcAft>
                <a:spcPts val="600"/>
              </a:spcAft>
              <a:buFont typeface="Arial" panose="020B0604020202020204" pitchFamily="34" charset="0"/>
              <a:buChar char="●"/>
            </a:pPr>
            <a:r>
              <a:rPr lang="en-US" sz="2400" b="1">
                <a:solidFill>
                  <a:srgbClr val="000000"/>
                </a:solidFill>
                <a:effectLst/>
                <a:latin typeface="Noto Sans Symbols"/>
                <a:ea typeface="Noto Sans Symbols"/>
                <a:cs typeface="Noto Sans Symbols"/>
              </a:rPr>
              <a:t>Large ruminants </a:t>
            </a:r>
            <a:r>
              <a:rPr lang="en-US" sz="2400">
                <a:solidFill>
                  <a:srgbClr val="000000"/>
                </a:solidFill>
                <a:effectLst/>
                <a:latin typeface="Noto Sans Symbols"/>
                <a:ea typeface="Noto Sans Symbols"/>
                <a:cs typeface="Noto Sans Symbols"/>
              </a:rPr>
              <a:t>like a beef cow or big bison or moose </a:t>
            </a:r>
            <a:r>
              <a:rPr lang="en-US" sz="2400" err="1">
                <a:solidFill>
                  <a:srgbClr val="000000"/>
                </a:solidFill>
                <a:effectLst/>
                <a:latin typeface="Noto Sans Symbols"/>
                <a:ea typeface="Noto Sans Symbols"/>
                <a:cs typeface="Noto Sans Symbols"/>
              </a:rPr>
              <a:t>bullweighing</a:t>
            </a:r>
            <a:r>
              <a:rPr lang="en-US" sz="2400">
                <a:solidFill>
                  <a:srgbClr val="000000"/>
                </a:solidFill>
                <a:effectLst/>
                <a:latin typeface="Noto Sans Symbols"/>
                <a:ea typeface="Noto Sans Symbols"/>
                <a:cs typeface="Noto Sans Symbols"/>
              </a:rPr>
              <a:t> </a:t>
            </a:r>
            <a:r>
              <a:rPr lang="en-US" sz="2400" b="1">
                <a:solidFill>
                  <a:srgbClr val="000000"/>
                </a:solidFill>
                <a:effectLst/>
                <a:latin typeface="Noto Sans Symbols"/>
                <a:ea typeface="Noto Sans Symbols"/>
                <a:cs typeface="Noto Sans Symbols"/>
              </a:rPr>
              <a:t>1,000 pounds or more</a:t>
            </a:r>
            <a:r>
              <a:rPr lang="en-US" sz="2400">
                <a:solidFill>
                  <a:srgbClr val="000000"/>
                </a:solidFill>
                <a:effectLst/>
                <a:latin typeface="Noto Sans Symbols"/>
                <a:ea typeface="Noto Sans Symbols"/>
                <a:cs typeface="Noto Sans Symbols"/>
              </a:rPr>
              <a:t>, would be expected to eat about </a:t>
            </a:r>
            <a:r>
              <a:rPr lang="en-US" sz="2400" b="1">
                <a:solidFill>
                  <a:srgbClr val="000000"/>
                </a:solidFill>
                <a:effectLst/>
                <a:latin typeface="Noto Sans Symbols"/>
                <a:ea typeface="Noto Sans Symbols"/>
                <a:cs typeface="Noto Sans Symbols"/>
              </a:rPr>
              <a:t>2.5% of body weight each day</a:t>
            </a:r>
            <a:r>
              <a:rPr lang="en-US" sz="2400">
                <a:solidFill>
                  <a:srgbClr val="000000"/>
                </a:solidFill>
                <a:effectLst/>
                <a:latin typeface="Noto Sans Symbols"/>
                <a:ea typeface="Noto Sans Symbols"/>
                <a:cs typeface="Noto Sans Symbols"/>
              </a:rPr>
              <a:t>.</a:t>
            </a:r>
            <a:endParaRPr lang="en-US" sz="2400">
              <a:effectLst/>
              <a:latin typeface="Noto Sans Symbols"/>
              <a:ea typeface="Noto Sans Symbols"/>
              <a:cs typeface="Noto Sans Symbols"/>
            </a:endParaRPr>
          </a:p>
          <a:p>
            <a:pPr marL="342900" marR="0" lvl="0" indent="-342900">
              <a:spcBef>
                <a:spcPts val="0"/>
              </a:spcBef>
              <a:spcAft>
                <a:spcPts val="600"/>
              </a:spcAft>
              <a:buFont typeface="Arial" panose="020B0604020202020204" pitchFamily="34" charset="0"/>
              <a:buChar char="●"/>
            </a:pPr>
            <a:r>
              <a:rPr lang="en-US" sz="2400" b="1">
                <a:solidFill>
                  <a:srgbClr val="000000"/>
                </a:solidFill>
                <a:effectLst/>
                <a:latin typeface="Noto Sans Symbols"/>
                <a:ea typeface="Noto Sans Symbols"/>
                <a:cs typeface="Noto Sans Symbols"/>
              </a:rPr>
              <a:t>Medium-sized ruminants </a:t>
            </a:r>
            <a:r>
              <a:rPr lang="en-US" sz="2400">
                <a:solidFill>
                  <a:srgbClr val="000000"/>
                </a:solidFill>
                <a:effectLst/>
                <a:latin typeface="Noto Sans Symbols"/>
                <a:ea typeface="Noto Sans Symbols"/>
                <a:cs typeface="Noto Sans Symbols"/>
              </a:rPr>
              <a:t>weighing </a:t>
            </a:r>
            <a:r>
              <a:rPr lang="en-US" sz="2400" b="1">
                <a:solidFill>
                  <a:srgbClr val="000000"/>
                </a:solidFill>
                <a:effectLst/>
                <a:latin typeface="Noto Sans Symbols"/>
                <a:ea typeface="Noto Sans Symbols"/>
                <a:cs typeface="Noto Sans Symbols"/>
              </a:rPr>
              <a:t>500 to 1,00</a:t>
            </a:r>
            <a:r>
              <a:rPr lang="en-US" sz="2400">
                <a:solidFill>
                  <a:srgbClr val="000000"/>
                </a:solidFill>
                <a:effectLst/>
                <a:latin typeface="Noto Sans Symbols"/>
                <a:ea typeface="Noto Sans Symbols"/>
                <a:cs typeface="Noto Sans Symbols"/>
              </a:rPr>
              <a:t>0 pounds like growing beef steers or heifers or elk cows would eat about </a:t>
            </a:r>
            <a:r>
              <a:rPr lang="en-US" sz="2400" b="1">
                <a:solidFill>
                  <a:srgbClr val="000000"/>
                </a:solidFill>
                <a:effectLst/>
                <a:latin typeface="Noto Sans Symbols"/>
                <a:ea typeface="Noto Sans Symbols"/>
                <a:cs typeface="Noto Sans Symbols"/>
              </a:rPr>
              <a:t>3.0% of body weight each day</a:t>
            </a:r>
            <a:r>
              <a:rPr lang="en-US" sz="2400">
                <a:solidFill>
                  <a:srgbClr val="000000"/>
                </a:solidFill>
                <a:effectLst/>
                <a:latin typeface="Noto Sans Symbols"/>
                <a:ea typeface="Noto Sans Symbols"/>
                <a:cs typeface="Noto Sans Symbols"/>
              </a:rPr>
              <a:t>.</a:t>
            </a:r>
            <a:endParaRPr lang="en-US" sz="2400">
              <a:effectLst/>
              <a:latin typeface="Noto Sans Symbols"/>
              <a:ea typeface="Noto Sans Symbols"/>
              <a:cs typeface="Noto Sans Symbols"/>
            </a:endParaRPr>
          </a:p>
          <a:p>
            <a:pPr marL="342900" marR="0" lvl="0" indent="-342900">
              <a:spcBef>
                <a:spcPts val="0"/>
              </a:spcBef>
              <a:spcAft>
                <a:spcPts val="600"/>
              </a:spcAft>
              <a:buFont typeface="Arial" panose="020B0604020202020204" pitchFamily="34" charset="0"/>
              <a:buChar char="●"/>
            </a:pPr>
            <a:r>
              <a:rPr lang="en-US" sz="2400" b="1">
                <a:solidFill>
                  <a:srgbClr val="000000"/>
                </a:solidFill>
                <a:effectLst/>
                <a:latin typeface="Noto Sans Symbols"/>
                <a:ea typeface="Noto Sans Symbols"/>
                <a:cs typeface="Noto Sans Symbols"/>
              </a:rPr>
              <a:t>Small ruminants</a:t>
            </a:r>
            <a:r>
              <a:rPr lang="en-US" sz="2400">
                <a:solidFill>
                  <a:srgbClr val="000000"/>
                </a:solidFill>
                <a:effectLst/>
                <a:latin typeface="Noto Sans Symbols"/>
                <a:ea typeface="Noto Sans Symbols"/>
                <a:cs typeface="Noto Sans Symbols"/>
              </a:rPr>
              <a:t> like sheep, goats, pronghorn, deer, or bighorn sheep weighing </a:t>
            </a:r>
            <a:r>
              <a:rPr lang="en-US" sz="2400" b="1">
                <a:solidFill>
                  <a:srgbClr val="000000"/>
                </a:solidFill>
                <a:effectLst/>
                <a:latin typeface="Noto Sans Symbols"/>
                <a:ea typeface="Noto Sans Symbols"/>
                <a:cs typeface="Noto Sans Symbols"/>
              </a:rPr>
              <a:t>100 to 500 pounds</a:t>
            </a:r>
            <a:r>
              <a:rPr lang="en-US" sz="2400">
                <a:solidFill>
                  <a:srgbClr val="000000"/>
                </a:solidFill>
                <a:effectLst/>
                <a:latin typeface="Noto Sans Symbols"/>
                <a:ea typeface="Noto Sans Symbols"/>
                <a:cs typeface="Noto Sans Symbols"/>
              </a:rPr>
              <a:t> would </a:t>
            </a:r>
            <a:r>
              <a:rPr lang="en-US" sz="2400" b="1">
                <a:solidFill>
                  <a:srgbClr val="000000"/>
                </a:solidFill>
                <a:effectLst/>
                <a:latin typeface="Noto Sans Symbols"/>
                <a:ea typeface="Noto Sans Symbols"/>
                <a:cs typeface="Noto Sans Symbols"/>
              </a:rPr>
              <a:t>eat 3.5% of their body weight each day.</a:t>
            </a:r>
            <a:endParaRPr lang="en-US" sz="2400" b="1">
              <a:effectLst/>
              <a:latin typeface="Noto Sans Symbols"/>
              <a:ea typeface="Noto Sans Symbols"/>
              <a:cs typeface="Noto Sans Symbols"/>
            </a:endParaRPr>
          </a:p>
        </p:txBody>
      </p:sp>
      <p:grpSp>
        <p:nvGrpSpPr>
          <p:cNvPr id="21" name="Group 20"/>
          <p:cNvGrpSpPr/>
          <p:nvPr/>
        </p:nvGrpSpPr>
        <p:grpSpPr>
          <a:xfrm>
            <a:off x="1043030" y="3615656"/>
            <a:ext cx="3166870" cy="2327848"/>
            <a:chOff x="914400" y="3352800"/>
            <a:chExt cx="2802636" cy="1969701"/>
          </a:xfrm>
        </p:grpSpPr>
        <p:pic>
          <p:nvPicPr>
            <p:cNvPr id="22" name="Picture 3" descr="C:\Users\Karen\AppData\Local\Microsoft\Windows\Temporary Internet Files\Content.IE5\GQCTH7PZ\MC900356157[1].wmf"/>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914400" y="3352800"/>
              <a:ext cx="1659636" cy="1813255"/>
            </a:xfrm>
            <a:prstGeom prst="rect">
              <a:avLst/>
            </a:prstGeom>
            <a:noFill/>
          </p:spPr>
        </p:pic>
        <p:pic>
          <p:nvPicPr>
            <p:cNvPr id="23" name="Picture 2" descr="C:\Users\Karen\AppData\Local\Microsoft\Windows\Temporary Internet Files\Content.IE5\V8JV0R0I\MC900149691[1].wmf"/>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1888236" y="4237604"/>
              <a:ext cx="1828800" cy="1084897"/>
            </a:xfrm>
            <a:prstGeom prst="rect">
              <a:avLst/>
            </a:prstGeom>
            <a:noFill/>
          </p:spPr>
        </p:pic>
      </p:grpSp>
    </p:spTree>
    <p:custDataLst>
      <p:tags r:id="rId1"/>
    </p:custDataLst>
    <p:extLst>
      <p:ext uri="{BB962C8B-B14F-4D97-AF65-F5344CB8AC3E}">
        <p14:creationId xmlns:p14="http://schemas.microsoft.com/office/powerpoint/2010/main" val="76344119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a:off x="1824727" y="1248542"/>
            <a:ext cx="8552329" cy="0"/>
          </a:xfrm>
          <a:prstGeom prst="line">
            <a:avLst/>
          </a:prstGeom>
          <a:ln w="38100">
            <a:solidFill>
              <a:schemeClr val="bg2">
                <a:lumMod val="75000"/>
              </a:schemeClr>
            </a:solidFill>
          </a:ln>
        </p:spPr>
        <p:style>
          <a:lnRef idx="1">
            <a:schemeClr val="accent1"/>
          </a:lnRef>
          <a:fillRef idx="0">
            <a:schemeClr val="accent1"/>
          </a:fillRef>
          <a:effectRef idx="0">
            <a:schemeClr val="accent1"/>
          </a:effectRef>
          <a:fontRef idx="minor">
            <a:schemeClr val="tx1"/>
          </a:fontRef>
        </p:style>
      </p:cxnSp>
      <p:sp>
        <p:nvSpPr>
          <p:cNvPr id="3" name="TextBox 2"/>
          <p:cNvSpPr txBox="1"/>
          <p:nvPr/>
        </p:nvSpPr>
        <p:spPr>
          <a:xfrm>
            <a:off x="0" y="299915"/>
            <a:ext cx="12192000" cy="923330"/>
          </a:xfrm>
          <a:prstGeom prst="rect">
            <a:avLst/>
          </a:prstGeom>
          <a:noFill/>
        </p:spPr>
        <p:txBody>
          <a:bodyPr wrap="square" rtlCol="0">
            <a:spAutoFit/>
          </a:bodyPr>
          <a:lstStyle/>
          <a:p>
            <a:pPr algn="ctr"/>
            <a:r>
              <a:rPr lang="en-US" sz="5400">
                <a:solidFill>
                  <a:schemeClr val="bg2">
                    <a:lumMod val="25000"/>
                  </a:schemeClr>
                </a:solidFill>
              </a:rPr>
              <a:t>Forage Demand of Animals</a:t>
            </a:r>
          </a:p>
        </p:txBody>
      </p:sp>
      <p:sp>
        <p:nvSpPr>
          <p:cNvPr id="15" name="TextBox 14"/>
          <p:cNvSpPr txBox="1"/>
          <p:nvPr/>
        </p:nvSpPr>
        <p:spPr>
          <a:xfrm>
            <a:off x="1156450" y="1464327"/>
            <a:ext cx="6320124" cy="769441"/>
          </a:xfrm>
          <a:prstGeom prst="rect">
            <a:avLst/>
          </a:prstGeom>
          <a:noFill/>
        </p:spPr>
        <p:txBody>
          <a:bodyPr wrap="square" rtlCol="0">
            <a:spAutoFit/>
          </a:bodyPr>
          <a:lstStyle/>
          <a:p>
            <a:pPr algn="ctr"/>
            <a:r>
              <a:rPr lang="en-US" sz="4400">
                <a:solidFill>
                  <a:srgbClr val="800000"/>
                </a:solidFill>
              </a:rPr>
              <a:t>HIND-GUT FERMENTERS</a:t>
            </a:r>
          </a:p>
        </p:txBody>
      </p:sp>
      <p:sp>
        <p:nvSpPr>
          <p:cNvPr id="17" name="TextBox 16"/>
          <p:cNvSpPr txBox="1"/>
          <p:nvPr/>
        </p:nvSpPr>
        <p:spPr>
          <a:xfrm>
            <a:off x="6624915" y="2221079"/>
            <a:ext cx="4410635" cy="1938992"/>
          </a:xfrm>
          <a:prstGeom prst="rect">
            <a:avLst/>
          </a:prstGeom>
          <a:noFill/>
        </p:spPr>
        <p:txBody>
          <a:bodyPr wrap="square" rtlCol="0">
            <a:spAutoFit/>
          </a:bodyPr>
          <a:lstStyle/>
          <a:p>
            <a:r>
              <a:rPr lang="en-US" sz="4000"/>
              <a:t>Eat 25% more than an equivalent sized ruminant</a:t>
            </a:r>
          </a:p>
        </p:txBody>
      </p:sp>
      <p:grpSp>
        <p:nvGrpSpPr>
          <p:cNvPr id="4" name="Group 3">
            <a:extLst>
              <a:ext uri="{FF2B5EF4-FFF2-40B4-BE49-F238E27FC236}">
                <a16:creationId xmlns:a16="http://schemas.microsoft.com/office/drawing/2014/main" id="{3A9A2376-D6B5-40A4-A25B-064F829A7B9D}"/>
              </a:ext>
            </a:extLst>
          </p:cNvPr>
          <p:cNvGrpSpPr/>
          <p:nvPr/>
        </p:nvGrpSpPr>
        <p:grpSpPr>
          <a:xfrm>
            <a:off x="1824727" y="3918945"/>
            <a:ext cx="3176066" cy="1911753"/>
            <a:chOff x="6624915" y="4040183"/>
            <a:chExt cx="3176066" cy="1911753"/>
          </a:xfrm>
        </p:grpSpPr>
        <p:grpSp>
          <p:nvGrpSpPr>
            <p:cNvPr id="25" name="Group 24"/>
            <p:cNvGrpSpPr/>
            <p:nvPr/>
          </p:nvGrpSpPr>
          <p:grpSpPr>
            <a:xfrm>
              <a:off x="6624915" y="4040183"/>
              <a:ext cx="2885859" cy="1911753"/>
              <a:chOff x="5902575" y="4231035"/>
              <a:chExt cx="2174625" cy="1559708"/>
            </a:xfrm>
          </p:grpSpPr>
          <p:pic>
            <p:nvPicPr>
              <p:cNvPr id="26" name="Picture 4" descr="C:\Users\Karen\AppData\Local\Microsoft\Windows\Temporary Internet Files\Content.IE5\GQCTH7PZ\MC900014773[1].wmf"/>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5902575" y="4231035"/>
                <a:ext cx="1793138" cy="1522476"/>
              </a:xfrm>
              <a:prstGeom prst="rect">
                <a:avLst/>
              </a:prstGeom>
              <a:noFill/>
            </p:spPr>
          </p:pic>
          <p:pic>
            <p:nvPicPr>
              <p:cNvPr id="27" name="Picture 5" descr="C:\Users\Karen\AppData\Local\Microsoft\Windows\Temporary Internet Files\Content.IE5\GQCTH7PZ\MC900013227[1].wmf"/>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7467600" y="5106924"/>
                <a:ext cx="609600" cy="683819"/>
              </a:xfrm>
              <a:prstGeom prst="rect">
                <a:avLst/>
              </a:prstGeom>
              <a:noFill/>
              <a:ln w="9525">
                <a:noFill/>
                <a:miter lim="800000"/>
                <a:headEnd/>
                <a:tailEnd/>
              </a:ln>
            </p:spPr>
          </p:pic>
          <p:pic>
            <p:nvPicPr>
              <p:cNvPr id="28" name="Picture 5" descr="C:\Users\Karen\AppData\Local\Microsoft\Windows\Temporary Internet Files\Content.IE5\GQCTH7PZ\MC900013227[1].wmf"/>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7162800" y="5106924"/>
                <a:ext cx="609600" cy="683819"/>
              </a:xfrm>
              <a:prstGeom prst="rect">
                <a:avLst/>
              </a:prstGeom>
              <a:noFill/>
              <a:ln w="9525">
                <a:noFill/>
                <a:miter lim="800000"/>
                <a:headEnd/>
                <a:tailEnd/>
              </a:ln>
            </p:spPr>
          </p:pic>
        </p:grpSp>
        <p:pic>
          <p:nvPicPr>
            <p:cNvPr id="24" name="Picture 5" descr="C:\Users\Karen\AppData\Local\Microsoft\Windows\Temporary Internet Files\Content.IE5\GQCTH7PZ\MC900013227[1].wmf"/>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8992005" y="5044467"/>
              <a:ext cx="808976" cy="907469"/>
            </a:xfrm>
            <a:prstGeom prst="rect">
              <a:avLst/>
            </a:prstGeom>
            <a:noFill/>
          </p:spPr>
        </p:pic>
      </p:grpSp>
    </p:spTree>
    <p:custDataLst>
      <p:tags r:id="rId1"/>
    </p:custDataLst>
    <p:extLst>
      <p:ext uri="{BB962C8B-B14F-4D97-AF65-F5344CB8AC3E}">
        <p14:creationId xmlns:p14="http://schemas.microsoft.com/office/powerpoint/2010/main" val="403795107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1201273" y="4428563"/>
            <a:ext cx="10363198" cy="1538883"/>
          </a:xfrm>
          <a:prstGeom prst="rect">
            <a:avLst/>
          </a:prstGeom>
          <a:noFill/>
        </p:spPr>
        <p:txBody>
          <a:bodyPr wrap="square" rtlCol="0">
            <a:spAutoFit/>
          </a:bodyPr>
          <a:lstStyle/>
          <a:p>
            <a:r>
              <a:rPr lang="en-US" sz="4000"/>
              <a:t>Each AU = _________ </a:t>
            </a:r>
            <a:r>
              <a:rPr lang="en-US" sz="4000" err="1"/>
              <a:t>lbs</a:t>
            </a:r>
            <a:r>
              <a:rPr lang="en-US" sz="4000"/>
              <a:t> </a:t>
            </a:r>
            <a:r>
              <a:rPr lang="en-US" sz="4000">
                <a:latin typeface="Calibri" panose="020F0502020204030204" pitchFamily="34" charset="0"/>
                <a:cs typeface="Calibri" panose="020F0502020204030204" pitchFamily="34" charset="0"/>
              </a:rPr>
              <a:t>×</a:t>
            </a:r>
            <a:r>
              <a:rPr lang="en-US" sz="4000"/>
              <a:t> 2.5% =  ____ lbs/day</a:t>
            </a:r>
          </a:p>
          <a:p>
            <a:endParaRPr lang="en-US" sz="1200"/>
          </a:p>
          <a:p>
            <a:r>
              <a:rPr lang="en-US" sz="4000"/>
              <a:t>AUM = _____ </a:t>
            </a:r>
            <a:r>
              <a:rPr lang="en-US" sz="4000" err="1"/>
              <a:t>lbs</a:t>
            </a:r>
            <a:r>
              <a:rPr lang="en-US" sz="4000"/>
              <a:t> </a:t>
            </a:r>
            <a:r>
              <a:rPr lang="en-US" sz="4000">
                <a:latin typeface="Calibri" panose="020F0502020204030204" pitchFamily="34" charset="0"/>
                <a:cs typeface="Calibri" panose="020F0502020204030204" pitchFamily="34" charset="0"/>
              </a:rPr>
              <a:t>×</a:t>
            </a:r>
            <a:r>
              <a:rPr lang="en-US" sz="4000"/>
              <a:t> 30 days = ________ lbs</a:t>
            </a:r>
          </a:p>
        </p:txBody>
      </p:sp>
      <p:sp>
        <p:nvSpPr>
          <p:cNvPr id="7" name="TextBox 6"/>
          <p:cNvSpPr txBox="1"/>
          <p:nvPr/>
        </p:nvSpPr>
        <p:spPr>
          <a:xfrm>
            <a:off x="3567954" y="4356699"/>
            <a:ext cx="2097742" cy="769441"/>
          </a:xfrm>
          <a:prstGeom prst="rect">
            <a:avLst/>
          </a:prstGeom>
          <a:noFill/>
        </p:spPr>
        <p:txBody>
          <a:bodyPr wrap="square" rtlCol="0">
            <a:spAutoFit/>
          </a:bodyPr>
          <a:lstStyle/>
          <a:p>
            <a:pPr algn="ctr"/>
            <a:r>
              <a:rPr lang="en-US" sz="4400">
                <a:solidFill>
                  <a:srgbClr val="0070C0"/>
                </a:solidFill>
              </a:rPr>
              <a:t>1,000</a:t>
            </a:r>
          </a:p>
        </p:txBody>
      </p:sp>
      <p:sp>
        <p:nvSpPr>
          <p:cNvPr id="8" name="TextBox 7"/>
          <p:cNvSpPr txBox="1"/>
          <p:nvPr/>
        </p:nvSpPr>
        <p:spPr>
          <a:xfrm>
            <a:off x="7987554" y="4365667"/>
            <a:ext cx="2097742" cy="769441"/>
          </a:xfrm>
          <a:prstGeom prst="rect">
            <a:avLst/>
          </a:prstGeom>
          <a:noFill/>
        </p:spPr>
        <p:txBody>
          <a:bodyPr wrap="square" rtlCol="0">
            <a:spAutoFit/>
          </a:bodyPr>
          <a:lstStyle/>
          <a:p>
            <a:pPr algn="ctr"/>
            <a:r>
              <a:rPr lang="en-US" sz="4400">
                <a:solidFill>
                  <a:srgbClr val="0070C0"/>
                </a:solidFill>
              </a:rPr>
              <a:t>25</a:t>
            </a:r>
          </a:p>
        </p:txBody>
      </p:sp>
      <p:sp>
        <p:nvSpPr>
          <p:cNvPr id="9" name="TextBox 8"/>
          <p:cNvSpPr txBox="1"/>
          <p:nvPr/>
        </p:nvSpPr>
        <p:spPr>
          <a:xfrm>
            <a:off x="2389098" y="5161998"/>
            <a:ext cx="2097742" cy="769441"/>
          </a:xfrm>
          <a:prstGeom prst="rect">
            <a:avLst/>
          </a:prstGeom>
          <a:noFill/>
        </p:spPr>
        <p:txBody>
          <a:bodyPr wrap="square" rtlCol="0">
            <a:spAutoFit/>
          </a:bodyPr>
          <a:lstStyle/>
          <a:p>
            <a:pPr algn="ctr"/>
            <a:r>
              <a:rPr lang="en-US" sz="4400">
                <a:solidFill>
                  <a:srgbClr val="0070C0"/>
                </a:solidFill>
              </a:rPr>
              <a:t>25</a:t>
            </a:r>
          </a:p>
        </p:txBody>
      </p:sp>
      <p:sp>
        <p:nvSpPr>
          <p:cNvPr id="10" name="TextBox 9"/>
          <p:cNvSpPr txBox="1"/>
          <p:nvPr/>
        </p:nvSpPr>
        <p:spPr>
          <a:xfrm>
            <a:off x="7274863" y="5151799"/>
            <a:ext cx="2097742" cy="769441"/>
          </a:xfrm>
          <a:prstGeom prst="rect">
            <a:avLst/>
          </a:prstGeom>
          <a:noFill/>
        </p:spPr>
        <p:txBody>
          <a:bodyPr wrap="square" rtlCol="0">
            <a:spAutoFit/>
          </a:bodyPr>
          <a:lstStyle/>
          <a:p>
            <a:pPr algn="ctr"/>
            <a:r>
              <a:rPr lang="en-US" sz="4400">
                <a:solidFill>
                  <a:srgbClr val="0070C0"/>
                </a:solidFill>
              </a:rPr>
              <a:t>750</a:t>
            </a:r>
          </a:p>
        </p:txBody>
      </p:sp>
      <p:sp>
        <p:nvSpPr>
          <p:cNvPr id="11" name="Title 10">
            <a:extLst>
              <a:ext uri="{FF2B5EF4-FFF2-40B4-BE49-F238E27FC236}">
                <a16:creationId xmlns:a16="http://schemas.microsoft.com/office/drawing/2014/main" id="{4CCCB4DA-F98E-4B2A-A4AC-845780BA0DC7}"/>
              </a:ext>
            </a:extLst>
          </p:cNvPr>
          <p:cNvSpPr>
            <a:spLocks noGrp="1"/>
          </p:cNvSpPr>
          <p:nvPr>
            <p:ph type="title"/>
          </p:nvPr>
        </p:nvSpPr>
        <p:spPr/>
        <p:txBody>
          <a:bodyPr/>
          <a:lstStyle/>
          <a:p>
            <a:r>
              <a:rPr lang="en-US"/>
              <a:t>Animal Unit Month</a:t>
            </a:r>
          </a:p>
        </p:txBody>
      </p:sp>
      <p:sp>
        <p:nvSpPr>
          <p:cNvPr id="12" name="Content Placeholder 11">
            <a:extLst>
              <a:ext uri="{FF2B5EF4-FFF2-40B4-BE49-F238E27FC236}">
                <a16:creationId xmlns:a16="http://schemas.microsoft.com/office/drawing/2014/main" id="{DD1CFCBF-B16D-4E8D-9539-EB653DD2995E}"/>
              </a:ext>
            </a:extLst>
          </p:cNvPr>
          <p:cNvSpPr>
            <a:spLocks noGrp="1"/>
          </p:cNvSpPr>
          <p:nvPr>
            <p:ph idx="1"/>
          </p:nvPr>
        </p:nvSpPr>
        <p:spPr>
          <a:xfrm>
            <a:off x="1097280" y="1845734"/>
            <a:ext cx="10058400" cy="2384360"/>
          </a:xfrm>
        </p:spPr>
        <p:txBody>
          <a:bodyPr/>
          <a:lstStyle/>
          <a:p>
            <a:r>
              <a:rPr lang="en-US" sz="3200" b="1">
                <a:solidFill>
                  <a:srgbClr val="800000"/>
                </a:solidFill>
              </a:rPr>
              <a:t>Amount of forage an AU will eat in a month.</a:t>
            </a:r>
          </a:p>
          <a:p>
            <a:pPr>
              <a:buClr>
                <a:srgbClr val="800000"/>
              </a:buClr>
              <a:buFont typeface="Wingdings" panose="05000000000000000000" pitchFamily="2" charset="2"/>
              <a:buChar char="§"/>
            </a:pPr>
            <a:r>
              <a:rPr lang="en-US" sz="2800"/>
              <a:t> Grazing ruminant animals eat about 2.5% body weight per day.</a:t>
            </a:r>
          </a:p>
          <a:p>
            <a:pPr>
              <a:buClr>
                <a:srgbClr val="800000"/>
              </a:buClr>
              <a:buFont typeface="Wingdings" panose="05000000000000000000" pitchFamily="2" charset="2"/>
              <a:buChar char="§"/>
            </a:pPr>
            <a:r>
              <a:rPr lang="en-US" sz="2800"/>
              <a:t> 30 days per month</a:t>
            </a:r>
          </a:p>
          <a:p>
            <a:pPr marL="0" indent="0">
              <a:buClr>
                <a:srgbClr val="800000"/>
              </a:buClr>
              <a:buNone/>
            </a:pPr>
            <a:r>
              <a:rPr lang="en-US" sz="2800"/>
              <a:t>	</a:t>
            </a:r>
            <a:r>
              <a:rPr lang="en-US" sz="2800" i="1">
                <a:solidFill>
                  <a:srgbClr val="800000"/>
                </a:solidFill>
              </a:rPr>
              <a:t>How many pounds is an AUM?</a:t>
            </a:r>
          </a:p>
          <a:p>
            <a:endParaRPr lang="en-US"/>
          </a:p>
        </p:txBody>
      </p:sp>
    </p:spTree>
    <p:custDataLst>
      <p:tags r:id="rId1"/>
    </p:custDataLst>
    <p:extLst>
      <p:ext uri="{BB962C8B-B14F-4D97-AF65-F5344CB8AC3E}">
        <p14:creationId xmlns:p14="http://schemas.microsoft.com/office/powerpoint/2010/main" val="22308230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P spid="9" grpId="0"/>
      <p:bldP spid="10"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607727" y="2369043"/>
            <a:ext cx="6714651" cy="1446550"/>
          </a:xfrm>
          <a:prstGeom prst="rect">
            <a:avLst/>
          </a:prstGeom>
          <a:noFill/>
        </p:spPr>
        <p:txBody>
          <a:bodyPr wrap="square" rtlCol="0">
            <a:spAutoFit/>
          </a:bodyPr>
          <a:lstStyle/>
          <a:p>
            <a:r>
              <a:rPr lang="en-US" sz="4400"/>
              <a:t>Balance forage ________</a:t>
            </a:r>
            <a:endParaRPr lang="en-US" sz="4400" b="1"/>
          </a:p>
          <a:p>
            <a:r>
              <a:rPr lang="en-US" sz="4400"/>
              <a:t>    with animal ________</a:t>
            </a:r>
            <a:endParaRPr lang="en-US" sz="2800"/>
          </a:p>
        </p:txBody>
      </p:sp>
      <p:grpSp>
        <p:nvGrpSpPr>
          <p:cNvPr id="5" name="Group 4"/>
          <p:cNvGrpSpPr/>
          <p:nvPr/>
        </p:nvGrpSpPr>
        <p:grpSpPr>
          <a:xfrm>
            <a:off x="5988424" y="1792940"/>
            <a:ext cx="5835209" cy="4200013"/>
            <a:chOff x="1828800" y="2743200"/>
            <a:chExt cx="4876800" cy="3105431"/>
          </a:xfrm>
        </p:grpSpPr>
        <p:grpSp>
          <p:nvGrpSpPr>
            <p:cNvPr id="6" name="Group 27"/>
            <p:cNvGrpSpPr>
              <a:grpSpLocks/>
            </p:cNvGrpSpPr>
            <p:nvPr/>
          </p:nvGrpSpPr>
          <p:grpSpPr bwMode="auto">
            <a:xfrm>
              <a:off x="2141969" y="2743200"/>
              <a:ext cx="4525818" cy="3105431"/>
              <a:chOff x="2250" y="2404"/>
              <a:chExt cx="3136" cy="2217"/>
            </a:xfrm>
          </p:grpSpPr>
          <p:sp>
            <p:nvSpPr>
              <p:cNvPr id="24" name="Freeform 12"/>
              <p:cNvSpPr>
                <a:spLocks/>
              </p:cNvSpPr>
              <p:nvPr/>
            </p:nvSpPr>
            <p:spPr bwMode="auto">
              <a:xfrm>
                <a:off x="2254" y="3843"/>
                <a:ext cx="807" cy="162"/>
              </a:xfrm>
              <a:custGeom>
                <a:avLst/>
                <a:gdLst>
                  <a:gd name="T0" fmla="*/ 806 w 807"/>
                  <a:gd name="T1" fmla="*/ 0 h 162"/>
                  <a:gd name="T2" fmla="*/ 763 w 807"/>
                  <a:gd name="T3" fmla="*/ 38 h 162"/>
                  <a:gd name="T4" fmla="*/ 718 w 807"/>
                  <a:gd name="T5" fmla="*/ 71 h 162"/>
                  <a:gd name="T6" fmla="*/ 670 w 807"/>
                  <a:gd name="T7" fmla="*/ 98 h 162"/>
                  <a:gd name="T8" fmla="*/ 620 w 807"/>
                  <a:gd name="T9" fmla="*/ 121 h 162"/>
                  <a:gd name="T10" fmla="*/ 567 w 807"/>
                  <a:gd name="T11" fmla="*/ 139 h 162"/>
                  <a:gd name="T12" fmla="*/ 513 w 807"/>
                  <a:gd name="T13" fmla="*/ 152 h 162"/>
                  <a:gd name="T14" fmla="*/ 458 w 807"/>
                  <a:gd name="T15" fmla="*/ 160 h 162"/>
                  <a:gd name="T16" fmla="*/ 403 w 807"/>
                  <a:gd name="T17" fmla="*/ 161 h 162"/>
                  <a:gd name="T18" fmla="*/ 347 w 807"/>
                  <a:gd name="T19" fmla="*/ 160 h 162"/>
                  <a:gd name="T20" fmla="*/ 292 w 807"/>
                  <a:gd name="T21" fmla="*/ 152 h 162"/>
                  <a:gd name="T22" fmla="*/ 237 w 807"/>
                  <a:gd name="T23" fmla="*/ 139 h 162"/>
                  <a:gd name="T24" fmla="*/ 185 w 807"/>
                  <a:gd name="T25" fmla="*/ 121 h 162"/>
                  <a:gd name="T26" fmla="*/ 134 w 807"/>
                  <a:gd name="T27" fmla="*/ 98 h 162"/>
                  <a:gd name="T28" fmla="*/ 86 w 807"/>
                  <a:gd name="T29" fmla="*/ 71 h 162"/>
                  <a:gd name="T30" fmla="*/ 41 w 807"/>
                  <a:gd name="T31" fmla="*/ 38 h 162"/>
                  <a:gd name="T32" fmla="*/ 0 w 807"/>
                  <a:gd name="T33" fmla="*/ 0 h 162"/>
                  <a:gd name="T34" fmla="*/ 20 w 807"/>
                  <a:gd name="T35" fmla="*/ 1 h 162"/>
                  <a:gd name="T36" fmla="*/ 775 w 807"/>
                  <a:gd name="T37" fmla="*/ 1 h 162"/>
                  <a:gd name="T38" fmla="*/ 806 w 807"/>
                  <a:gd name="T39" fmla="*/ 0 h 162"/>
                  <a:gd name="T40" fmla="*/ 806 w 807"/>
                  <a:gd name="T41" fmla="*/ 0 h 162"/>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807"/>
                  <a:gd name="T64" fmla="*/ 0 h 162"/>
                  <a:gd name="T65" fmla="*/ 807 w 807"/>
                  <a:gd name="T66" fmla="*/ 162 h 162"/>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807" h="162">
                    <a:moveTo>
                      <a:pt x="806" y="0"/>
                    </a:moveTo>
                    <a:lnTo>
                      <a:pt x="763" y="38"/>
                    </a:lnTo>
                    <a:lnTo>
                      <a:pt x="718" y="71"/>
                    </a:lnTo>
                    <a:lnTo>
                      <a:pt x="670" y="98"/>
                    </a:lnTo>
                    <a:lnTo>
                      <a:pt x="620" y="121"/>
                    </a:lnTo>
                    <a:lnTo>
                      <a:pt x="567" y="139"/>
                    </a:lnTo>
                    <a:lnTo>
                      <a:pt x="513" y="152"/>
                    </a:lnTo>
                    <a:lnTo>
                      <a:pt x="458" y="160"/>
                    </a:lnTo>
                    <a:lnTo>
                      <a:pt x="403" y="161"/>
                    </a:lnTo>
                    <a:lnTo>
                      <a:pt x="347" y="160"/>
                    </a:lnTo>
                    <a:lnTo>
                      <a:pt x="292" y="152"/>
                    </a:lnTo>
                    <a:lnTo>
                      <a:pt x="237" y="139"/>
                    </a:lnTo>
                    <a:lnTo>
                      <a:pt x="185" y="121"/>
                    </a:lnTo>
                    <a:lnTo>
                      <a:pt x="134" y="98"/>
                    </a:lnTo>
                    <a:lnTo>
                      <a:pt x="86" y="71"/>
                    </a:lnTo>
                    <a:lnTo>
                      <a:pt x="41" y="38"/>
                    </a:lnTo>
                    <a:lnTo>
                      <a:pt x="0" y="0"/>
                    </a:lnTo>
                    <a:lnTo>
                      <a:pt x="20" y="1"/>
                    </a:lnTo>
                    <a:lnTo>
                      <a:pt x="775" y="1"/>
                    </a:lnTo>
                    <a:lnTo>
                      <a:pt x="806" y="0"/>
                    </a:lnTo>
                  </a:path>
                </a:pathLst>
              </a:custGeom>
              <a:solidFill>
                <a:srgbClr val="008280"/>
              </a:solidFill>
              <a:ln w="9144">
                <a:solidFill>
                  <a:srgbClr val="008280"/>
                </a:solidFill>
                <a:round/>
                <a:headEnd/>
                <a:tailEnd/>
              </a:ln>
            </p:spPr>
            <p:txBody>
              <a:bodyPr/>
              <a:lstStyle/>
              <a:p>
                <a:endParaRPr lang="en-US"/>
              </a:p>
            </p:txBody>
          </p:sp>
          <p:sp>
            <p:nvSpPr>
              <p:cNvPr id="25" name="Freeform 13"/>
              <p:cNvSpPr>
                <a:spLocks/>
              </p:cNvSpPr>
              <p:nvPr/>
            </p:nvSpPr>
            <p:spPr bwMode="auto">
              <a:xfrm>
                <a:off x="4573" y="3873"/>
                <a:ext cx="807" cy="163"/>
              </a:xfrm>
              <a:custGeom>
                <a:avLst/>
                <a:gdLst>
                  <a:gd name="T0" fmla="*/ 806 w 807"/>
                  <a:gd name="T1" fmla="*/ 0 h 163"/>
                  <a:gd name="T2" fmla="*/ 764 w 807"/>
                  <a:gd name="T3" fmla="*/ 38 h 163"/>
                  <a:gd name="T4" fmla="*/ 718 w 807"/>
                  <a:gd name="T5" fmla="*/ 71 h 163"/>
                  <a:gd name="T6" fmla="*/ 670 w 807"/>
                  <a:gd name="T7" fmla="*/ 99 h 163"/>
                  <a:gd name="T8" fmla="*/ 620 w 807"/>
                  <a:gd name="T9" fmla="*/ 121 h 163"/>
                  <a:gd name="T10" fmla="*/ 567 w 807"/>
                  <a:gd name="T11" fmla="*/ 139 h 163"/>
                  <a:gd name="T12" fmla="*/ 513 w 807"/>
                  <a:gd name="T13" fmla="*/ 152 h 163"/>
                  <a:gd name="T14" fmla="*/ 458 w 807"/>
                  <a:gd name="T15" fmla="*/ 160 h 163"/>
                  <a:gd name="T16" fmla="*/ 402 w 807"/>
                  <a:gd name="T17" fmla="*/ 162 h 163"/>
                  <a:gd name="T18" fmla="*/ 346 w 807"/>
                  <a:gd name="T19" fmla="*/ 160 h 163"/>
                  <a:gd name="T20" fmla="*/ 291 w 807"/>
                  <a:gd name="T21" fmla="*/ 152 h 163"/>
                  <a:gd name="T22" fmla="*/ 237 w 807"/>
                  <a:gd name="T23" fmla="*/ 139 h 163"/>
                  <a:gd name="T24" fmla="*/ 184 w 807"/>
                  <a:gd name="T25" fmla="*/ 121 h 163"/>
                  <a:gd name="T26" fmla="*/ 133 w 807"/>
                  <a:gd name="T27" fmla="*/ 99 h 163"/>
                  <a:gd name="T28" fmla="*/ 86 w 807"/>
                  <a:gd name="T29" fmla="*/ 71 h 163"/>
                  <a:gd name="T30" fmla="*/ 40 w 807"/>
                  <a:gd name="T31" fmla="*/ 38 h 163"/>
                  <a:gd name="T32" fmla="*/ 0 w 807"/>
                  <a:gd name="T33" fmla="*/ 0 h 163"/>
                  <a:gd name="T34" fmla="*/ 19 w 807"/>
                  <a:gd name="T35" fmla="*/ 1 h 163"/>
                  <a:gd name="T36" fmla="*/ 774 w 807"/>
                  <a:gd name="T37" fmla="*/ 1 h 163"/>
                  <a:gd name="T38" fmla="*/ 806 w 807"/>
                  <a:gd name="T39" fmla="*/ 0 h 163"/>
                  <a:gd name="T40" fmla="*/ 806 w 807"/>
                  <a:gd name="T41" fmla="*/ 0 h 163"/>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807"/>
                  <a:gd name="T64" fmla="*/ 0 h 163"/>
                  <a:gd name="T65" fmla="*/ 807 w 807"/>
                  <a:gd name="T66" fmla="*/ 163 h 163"/>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807" h="163">
                    <a:moveTo>
                      <a:pt x="806" y="0"/>
                    </a:moveTo>
                    <a:lnTo>
                      <a:pt x="764" y="38"/>
                    </a:lnTo>
                    <a:lnTo>
                      <a:pt x="718" y="71"/>
                    </a:lnTo>
                    <a:lnTo>
                      <a:pt x="670" y="99"/>
                    </a:lnTo>
                    <a:lnTo>
                      <a:pt x="620" y="121"/>
                    </a:lnTo>
                    <a:lnTo>
                      <a:pt x="567" y="139"/>
                    </a:lnTo>
                    <a:lnTo>
                      <a:pt x="513" y="152"/>
                    </a:lnTo>
                    <a:lnTo>
                      <a:pt x="458" y="160"/>
                    </a:lnTo>
                    <a:lnTo>
                      <a:pt x="402" y="162"/>
                    </a:lnTo>
                    <a:lnTo>
                      <a:pt x="346" y="160"/>
                    </a:lnTo>
                    <a:lnTo>
                      <a:pt x="291" y="152"/>
                    </a:lnTo>
                    <a:lnTo>
                      <a:pt x="237" y="139"/>
                    </a:lnTo>
                    <a:lnTo>
                      <a:pt x="184" y="121"/>
                    </a:lnTo>
                    <a:lnTo>
                      <a:pt x="133" y="99"/>
                    </a:lnTo>
                    <a:lnTo>
                      <a:pt x="86" y="71"/>
                    </a:lnTo>
                    <a:lnTo>
                      <a:pt x="40" y="38"/>
                    </a:lnTo>
                    <a:lnTo>
                      <a:pt x="0" y="0"/>
                    </a:lnTo>
                    <a:lnTo>
                      <a:pt x="19" y="1"/>
                    </a:lnTo>
                    <a:lnTo>
                      <a:pt x="774" y="1"/>
                    </a:lnTo>
                    <a:lnTo>
                      <a:pt x="806" y="0"/>
                    </a:lnTo>
                  </a:path>
                </a:pathLst>
              </a:custGeom>
              <a:solidFill>
                <a:srgbClr val="008280"/>
              </a:solidFill>
              <a:ln w="9144">
                <a:solidFill>
                  <a:srgbClr val="008280"/>
                </a:solidFill>
                <a:round/>
                <a:headEnd/>
                <a:tailEnd/>
              </a:ln>
            </p:spPr>
            <p:txBody>
              <a:bodyPr/>
              <a:lstStyle/>
              <a:p>
                <a:endParaRPr lang="en-US"/>
              </a:p>
            </p:txBody>
          </p:sp>
          <p:sp>
            <p:nvSpPr>
              <p:cNvPr id="26" name="Oval 14"/>
              <p:cNvSpPr>
                <a:spLocks noChangeArrowheads="1"/>
              </p:cNvSpPr>
              <p:nvPr/>
            </p:nvSpPr>
            <p:spPr bwMode="auto">
              <a:xfrm>
                <a:off x="3199" y="4293"/>
                <a:ext cx="1382" cy="328"/>
              </a:xfrm>
              <a:prstGeom prst="ellipse">
                <a:avLst/>
              </a:prstGeom>
              <a:solidFill>
                <a:srgbClr val="4F4F4F"/>
              </a:solidFill>
              <a:ln w="9144">
                <a:solidFill>
                  <a:srgbClr val="4F4F4F"/>
                </a:solidFill>
                <a:round/>
                <a:headEnd/>
                <a:tailEnd/>
              </a:ln>
            </p:spPr>
            <p:txBody>
              <a:bodyPr wrap="none" anchor="ctr"/>
              <a:lstStyle/>
              <a:p>
                <a:endParaRPr lang="en-US"/>
              </a:p>
            </p:txBody>
          </p:sp>
          <p:sp>
            <p:nvSpPr>
              <p:cNvPr id="27" name="AutoShape 15"/>
              <p:cNvSpPr>
                <a:spLocks noChangeArrowheads="1"/>
              </p:cNvSpPr>
              <p:nvPr/>
            </p:nvSpPr>
            <p:spPr bwMode="auto">
              <a:xfrm flipV="1">
                <a:off x="2736" y="2404"/>
                <a:ext cx="2360" cy="86"/>
              </a:xfrm>
              <a:prstGeom prst="roundRect">
                <a:avLst>
                  <a:gd name="adj" fmla="val 0"/>
                </a:avLst>
              </a:prstGeom>
              <a:gradFill rotWithShape="0">
                <a:gsLst>
                  <a:gs pos="0">
                    <a:srgbClr val="C0C0C0"/>
                  </a:gs>
                  <a:gs pos="100000">
                    <a:srgbClr val="7F604F"/>
                  </a:gs>
                </a:gsLst>
                <a:lin ang="5400000" scaled="1"/>
              </a:gradFill>
              <a:ln w="9144">
                <a:solidFill>
                  <a:srgbClr val="808080"/>
                </a:solidFill>
                <a:round/>
                <a:headEnd/>
                <a:tailEnd/>
              </a:ln>
            </p:spPr>
            <p:txBody>
              <a:bodyPr wrap="none" anchor="ctr"/>
              <a:lstStyle/>
              <a:p>
                <a:endParaRPr lang="en-US"/>
              </a:p>
            </p:txBody>
          </p:sp>
          <p:sp>
            <p:nvSpPr>
              <p:cNvPr id="28" name="Oval 16"/>
              <p:cNvSpPr>
                <a:spLocks noChangeArrowheads="1"/>
              </p:cNvSpPr>
              <p:nvPr/>
            </p:nvSpPr>
            <p:spPr bwMode="auto">
              <a:xfrm>
                <a:off x="3207" y="4265"/>
                <a:ext cx="1378" cy="289"/>
              </a:xfrm>
              <a:prstGeom prst="ellipse">
                <a:avLst/>
              </a:prstGeom>
              <a:gradFill rotWithShape="0">
                <a:gsLst>
                  <a:gs pos="0">
                    <a:srgbClr val="008280"/>
                  </a:gs>
                  <a:gs pos="100000">
                    <a:srgbClr val="7F604F"/>
                  </a:gs>
                </a:gsLst>
                <a:lin ang="18900000" scaled="1"/>
              </a:gradFill>
              <a:ln w="9144">
                <a:solidFill>
                  <a:srgbClr val="008280"/>
                </a:solidFill>
                <a:round/>
                <a:headEnd/>
                <a:tailEnd/>
              </a:ln>
            </p:spPr>
            <p:txBody>
              <a:bodyPr wrap="none" anchor="ctr"/>
              <a:lstStyle/>
              <a:p>
                <a:endParaRPr lang="en-US"/>
              </a:p>
            </p:txBody>
          </p:sp>
          <p:sp>
            <p:nvSpPr>
              <p:cNvPr id="29" name="AutoShape 17"/>
              <p:cNvSpPr>
                <a:spLocks noChangeArrowheads="1"/>
              </p:cNvSpPr>
              <p:nvPr/>
            </p:nvSpPr>
            <p:spPr bwMode="auto">
              <a:xfrm flipV="1">
                <a:off x="3859" y="2488"/>
                <a:ext cx="89" cy="1882"/>
              </a:xfrm>
              <a:prstGeom prst="roundRect">
                <a:avLst>
                  <a:gd name="adj" fmla="val 0"/>
                </a:avLst>
              </a:prstGeom>
              <a:gradFill rotWithShape="0">
                <a:gsLst>
                  <a:gs pos="0">
                    <a:srgbClr val="C0C0C0"/>
                  </a:gs>
                  <a:gs pos="100000">
                    <a:srgbClr val="7F604F"/>
                  </a:gs>
                </a:gsLst>
                <a:lin ang="0" scaled="1"/>
              </a:gradFill>
              <a:ln w="9144">
                <a:solidFill>
                  <a:srgbClr val="8F8F8F"/>
                </a:solidFill>
                <a:round/>
                <a:headEnd/>
                <a:tailEnd/>
              </a:ln>
            </p:spPr>
            <p:txBody>
              <a:bodyPr wrap="none" anchor="ctr"/>
              <a:lstStyle/>
              <a:p>
                <a:endParaRPr lang="en-US"/>
              </a:p>
            </p:txBody>
          </p:sp>
          <p:sp>
            <p:nvSpPr>
              <p:cNvPr id="30" name="Line 18"/>
              <p:cNvSpPr>
                <a:spLocks noChangeShapeType="1"/>
              </p:cNvSpPr>
              <p:nvPr/>
            </p:nvSpPr>
            <p:spPr bwMode="auto">
              <a:xfrm>
                <a:off x="2746" y="2485"/>
                <a:ext cx="304" cy="1322"/>
              </a:xfrm>
              <a:prstGeom prst="line">
                <a:avLst/>
              </a:prstGeom>
              <a:noFill/>
              <a:ln w="18941">
                <a:solidFill>
                  <a:srgbClr val="A2A2A2"/>
                </a:solidFill>
                <a:round/>
                <a:headEnd/>
                <a:tailEnd/>
              </a:ln>
            </p:spPr>
            <p:txBody>
              <a:bodyPr/>
              <a:lstStyle/>
              <a:p>
                <a:endParaRPr lang="en-US"/>
              </a:p>
            </p:txBody>
          </p:sp>
          <p:sp>
            <p:nvSpPr>
              <p:cNvPr id="31" name="Line 19"/>
              <p:cNvSpPr>
                <a:spLocks noChangeShapeType="1"/>
              </p:cNvSpPr>
              <p:nvPr/>
            </p:nvSpPr>
            <p:spPr bwMode="auto">
              <a:xfrm flipH="1">
                <a:off x="2251" y="2497"/>
                <a:ext cx="478" cy="1336"/>
              </a:xfrm>
              <a:prstGeom prst="line">
                <a:avLst/>
              </a:prstGeom>
              <a:noFill/>
              <a:ln w="18941">
                <a:solidFill>
                  <a:srgbClr val="A2A2A2"/>
                </a:solidFill>
                <a:round/>
                <a:headEnd/>
                <a:tailEnd/>
              </a:ln>
            </p:spPr>
            <p:txBody>
              <a:bodyPr/>
              <a:lstStyle/>
              <a:p>
                <a:endParaRPr lang="en-US"/>
              </a:p>
            </p:txBody>
          </p:sp>
          <p:sp>
            <p:nvSpPr>
              <p:cNvPr id="32" name="Line 20"/>
              <p:cNvSpPr>
                <a:spLocks noChangeShapeType="1"/>
              </p:cNvSpPr>
              <p:nvPr/>
            </p:nvSpPr>
            <p:spPr bwMode="auto">
              <a:xfrm flipV="1">
                <a:off x="2648" y="2520"/>
                <a:ext cx="84" cy="1234"/>
              </a:xfrm>
              <a:prstGeom prst="line">
                <a:avLst/>
              </a:prstGeom>
              <a:noFill/>
              <a:ln w="18941">
                <a:solidFill>
                  <a:srgbClr val="A2A2A2"/>
                </a:solidFill>
                <a:round/>
                <a:headEnd/>
                <a:tailEnd/>
              </a:ln>
            </p:spPr>
            <p:txBody>
              <a:bodyPr/>
              <a:lstStyle/>
              <a:p>
                <a:endParaRPr lang="en-US"/>
              </a:p>
            </p:txBody>
          </p:sp>
          <p:sp>
            <p:nvSpPr>
              <p:cNvPr id="33" name="Line 21"/>
              <p:cNvSpPr>
                <a:spLocks noChangeShapeType="1"/>
              </p:cNvSpPr>
              <p:nvPr/>
            </p:nvSpPr>
            <p:spPr bwMode="auto">
              <a:xfrm>
                <a:off x="5089" y="2494"/>
                <a:ext cx="295" cy="1345"/>
              </a:xfrm>
              <a:prstGeom prst="line">
                <a:avLst/>
              </a:prstGeom>
              <a:noFill/>
              <a:ln w="18941">
                <a:solidFill>
                  <a:srgbClr val="A2A2A2"/>
                </a:solidFill>
                <a:round/>
                <a:headEnd/>
                <a:tailEnd/>
              </a:ln>
            </p:spPr>
            <p:txBody>
              <a:bodyPr/>
              <a:lstStyle/>
              <a:p>
                <a:endParaRPr lang="en-US"/>
              </a:p>
            </p:txBody>
          </p:sp>
          <p:sp>
            <p:nvSpPr>
              <p:cNvPr id="34" name="Line 22"/>
              <p:cNvSpPr>
                <a:spLocks noChangeShapeType="1"/>
              </p:cNvSpPr>
              <p:nvPr/>
            </p:nvSpPr>
            <p:spPr bwMode="auto">
              <a:xfrm flipH="1">
                <a:off x="4585" y="2488"/>
                <a:ext cx="473" cy="1347"/>
              </a:xfrm>
              <a:prstGeom prst="line">
                <a:avLst/>
              </a:prstGeom>
              <a:noFill/>
              <a:ln w="18941">
                <a:solidFill>
                  <a:srgbClr val="A2A2A2"/>
                </a:solidFill>
                <a:round/>
                <a:headEnd/>
                <a:tailEnd/>
              </a:ln>
            </p:spPr>
            <p:txBody>
              <a:bodyPr/>
              <a:lstStyle/>
              <a:p>
                <a:endParaRPr lang="en-US"/>
              </a:p>
            </p:txBody>
          </p:sp>
          <p:sp>
            <p:nvSpPr>
              <p:cNvPr id="35" name="Line 23"/>
              <p:cNvSpPr>
                <a:spLocks noChangeShapeType="1"/>
              </p:cNvSpPr>
              <p:nvPr/>
            </p:nvSpPr>
            <p:spPr bwMode="auto">
              <a:xfrm flipV="1">
                <a:off x="5008" y="2478"/>
                <a:ext cx="55" cy="1300"/>
              </a:xfrm>
              <a:prstGeom prst="line">
                <a:avLst/>
              </a:prstGeom>
              <a:noFill/>
              <a:ln w="18941">
                <a:solidFill>
                  <a:srgbClr val="A2A2A2"/>
                </a:solidFill>
                <a:round/>
                <a:headEnd/>
                <a:tailEnd/>
              </a:ln>
            </p:spPr>
            <p:txBody>
              <a:bodyPr/>
              <a:lstStyle/>
              <a:p>
                <a:endParaRPr lang="en-US"/>
              </a:p>
            </p:txBody>
          </p:sp>
          <p:sp>
            <p:nvSpPr>
              <p:cNvPr id="36" name="Freeform 24"/>
              <p:cNvSpPr>
                <a:spLocks/>
              </p:cNvSpPr>
              <p:nvPr/>
            </p:nvSpPr>
            <p:spPr bwMode="auto">
              <a:xfrm>
                <a:off x="3954" y="4342"/>
                <a:ext cx="587" cy="49"/>
              </a:xfrm>
              <a:custGeom>
                <a:avLst/>
                <a:gdLst>
                  <a:gd name="T0" fmla="*/ 0 w 587"/>
                  <a:gd name="T1" fmla="*/ 8 h 49"/>
                  <a:gd name="T2" fmla="*/ 455 w 587"/>
                  <a:gd name="T3" fmla="*/ 0 h 49"/>
                  <a:gd name="T4" fmla="*/ 546 w 587"/>
                  <a:gd name="T5" fmla="*/ 24 h 49"/>
                  <a:gd name="T6" fmla="*/ 586 w 587"/>
                  <a:gd name="T7" fmla="*/ 48 h 49"/>
                  <a:gd name="T8" fmla="*/ 0 w 587"/>
                  <a:gd name="T9" fmla="*/ 31 h 49"/>
                  <a:gd name="T10" fmla="*/ 0 w 587"/>
                  <a:gd name="T11" fmla="*/ 8 h 49"/>
                  <a:gd name="T12" fmla="*/ 0 w 587"/>
                  <a:gd name="T13" fmla="*/ 8 h 49"/>
                  <a:gd name="T14" fmla="*/ 0 60000 65536"/>
                  <a:gd name="T15" fmla="*/ 0 60000 65536"/>
                  <a:gd name="T16" fmla="*/ 0 60000 65536"/>
                  <a:gd name="T17" fmla="*/ 0 60000 65536"/>
                  <a:gd name="T18" fmla="*/ 0 60000 65536"/>
                  <a:gd name="T19" fmla="*/ 0 60000 65536"/>
                  <a:gd name="T20" fmla="*/ 0 60000 65536"/>
                  <a:gd name="T21" fmla="*/ 0 w 587"/>
                  <a:gd name="T22" fmla="*/ 0 h 49"/>
                  <a:gd name="T23" fmla="*/ 587 w 587"/>
                  <a:gd name="T24" fmla="*/ 49 h 4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87" h="49">
                    <a:moveTo>
                      <a:pt x="0" y="8"/>
                    </a:moveTo>
                    <a:lnTo>
                      <a:pt x="455" y="0"/>
                    </a:lnTo>
                    <a:lnTo>
                      <a:pt x="546" y="24"/>
                    </a:lnTo>
                    <a:lnTo>
                      <a:pt x="586" y="48"/>
                    </a:lnTo>
                    <a:lnTo>
                      <a:pt x="0" y="31"/>
                    </a:lnTo>
                    <a:lnTo>
                      <a:pt x="0" y="8"/>
                    </a:lnTo>
                  </a:path>
                </a:pathLst>
              </a:custGeom>
              <a:solidFill>
                <a:srgbClr val="008280"/>
              </a:solidFill>
              <a:ln w="9144">
                <a:solidFill>
                  <a:srgbClr val="008280"/>
                </a:solidFill>
                <a:round/>
                <a:headEnd/>
                <a:tailEnd/>
              </a:ln>
            </p:spPr>
            <p:txBody>
              <a:bodyPr/>
              <a:lstStyle/>
              <a:p>
                <a:endParaRPr lang="en-US"/>
              </a:p>
            </p:txBody>
          </p:sp>
          <p:sp>
            <p:nvSpPr>
              <p:cNvPr id="37" name="Oval 25"/>
              <p:cNvSpPr>
                <a:spLocks noChangeArrowheads="1"/>
              </p:cNvSpPr>
              <p:nvPr/>
            </p:nvSpPr>
            <p:spPr bwMode="auto">
              <a:xfrm>
                <a:off x="2250" y="3755"/>
                <a:ext cx="811" cy="140"/>
              </a:xfrm>
              <a:prstGeom prst="ellipse">
                <a:avLst/>
              </a:prstGeom>
              <a:solidFill>
                <a:srgbClr val="C0C0C0"/>
              </a:solidFill>
              <a:ln w="9144">
                <a:solidFill>
                  <a:srgbClr val="808080"/>
                </a:solidFill>
                <a:round/>
                <a:headEnd/>
                <a:tailEnd/>
              </a:ln>
            </p:spPr>
            <p:txBody>
              <a:bodyPr wrap="none" anchor="ctr"/>
              <a:lstStyle/>
              <a:p>
                <a:endParaRPr lang="en-US"/>
              </a:p>
            </p:txBody>
          </p:sp>
          <p:sp>
            <p:nvSpPr>
              <p:cNvPr id="38" name="Oval 26"/>
              <p:cNvSpPr>
                <a:spLocks noChangeArrowheads="1"/>
              </p:cNvSpPr>
              <p:nvPr/>
            </p:nvSpPr>
            <p:spPr bwMode="auto">
              <a:xfrm>
                <a:off x="4573" y="3779"/>
                <a:ext cx="813" cy="142"/>
              </a:xfrm>
              <a:prstGeom prst="ellipse">
                <a:avLst/>
              </a:prstGeom>
              <a:solidFill>
                <a:srgbClr val="C0C0C0"/>
              </a:solidFill>
              <a:ln w="9144">
                <a:solidFill>
                  <a:srgbClr val="808080"/>
                </a:solidFill>
                <a:round/>
                <a:headEnd/>
                <a:tailEnd/>
              </a:ln>
            </p:spPr>
            <p:txBody>
              <a:bodyPr wrap="none" anchor="ctr"/>
              <a:lstStyle/>
              <a:p>
                <a:endParaRPr lang="en-US"/>
              </a:p>
            </p:txBody>
          </p:sp>
        </p:grpSp>
        <p:grpSp>
          <p:nvGrpSpPr>
            <p:cNvPr id="7" name="Group 41"/>
            <p:cNvGrpSpPr>
              <a:grpSpLocks/>
            </p:cNvGrpSpPr>
            <p:nvPr/>
          </p:nvGrpSpPr>
          <p:grpSpPr bwMode="auto">
            <a:xfrm>
              <a:off x="1828800" y="3643874"/>
              <a:ext cx="1549977" cy="1114985"/>
              <a:chOff x="2033" y="3047"/>
              <a:chExt cx="1074" cy="796"/>
            </a:xfrm>
          </p:grpSpPr>
          <p:sp>
            <p:nvSpPr>
              <p:cNvPr id="11" name="Freeform 28"/>
              <p:cNvSpPr>
                <a:spLocks/>
              </p:cNvSpPr>
              <p:nvPr/>
            </p:nvSpPr>
            <p:spPr bwMode="auto">
              <a:xfrm>
                <a:off x="2421" y="3240"/>
                <a:ext cx="136" cy="603"/>
              </a:xfrm>
              <a:custGeom>
                <a:avLst/>
                <a:gdLst>
                  <a:gd name="T0" fmla="*/ 134 w 136"/>
                  <a:gd name="T1" fmla="*/ 602 h 603"/>
                  <a:gd name="T2" fmla="*/ 135 w 136"/>
                  <a:gd name="T3" fmla="*/ 564 h 603"/>
                  <a:gd name="T4" fmla="*/ 135 w 136"/>
                  <a:gd name="T5" fmla="*/ 525 h 603"/>
                  <a:gd name="T6" fmla="*/ 134 w 136"/>
                  <a:gd name="T7" fmla="*/ 486 h 603"/>
                  <a:gd name="T8" fmla="*/ 132 w 136"/>
                  <a:gd name="T9" fmla="*/ 446 h 603"/>
                  <a:gd name="T10" fmla="*/ 127 w 136"/>
                  <a:gd name="T11" fmla="*/ 408 h 603"/>
                  <a:gd name="T12" fmla="*/ 122 w 136"/>
                  <a:gd name="T13" fmla="*/ 369 h 603"/>
                  <a:gd name="T14" fmla="*/ 115 w 136"/>
                  <a:gd name="T15" fmla="*/ 331 h 603"/>
                  <a:gd name="T16" fmla="*/ 109 w 136"/>
                  <a:gd name="T17" fmla="*/ 292 h 603"/>
                  <a:gd name="T18" fmla="*/ 99 w 136"/>
                  <a:gd name="T19" fmla="*/ 255 h 603"/>
                  <a:gd name="T20" fmla="*/ 89 w 136"/>
                  <a:gd name="T21" fmla="*/ 218 h 603"/>
                  <a:gd name="T22" fmla="*/ 76 w 136"/>
                  <a:gd name="T23" fmla="*/ 181 h 603"/>
                  <a:gd name="T24" fmla="*/ 64 w 136"/>
                  <a:gd name="T25" fmla="*/ 143 h 603"/>
                  <a:gd name="T26" fmla="*/ 49 w 136"/>
                  <a:gd name="T27" fmla="*/ 108 h 603"/>
                  <a:gd name="T28" fmla="*/ 34 w 136"/>
                  <a:gd name="T29" fmla="*/ 71 h 603"/>
                  <a:gd name="T30" fmla="*/ 17 w 136"/>
                  <a:gd name="T31" fmla="*/ 36 h 603"/>
                  <a:gd name="T32" fmla="*/ 0 w 136"/>
                  <a:gd name="T33" fmla="*/ 0 h 603"/>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36"/>
                  <a:gd name="T52" fmla="*/ 0 h 603"/>
                  <a:gd name="T53" fmla="*/ 136 w 136"/>
                  <a:gd name="T54" fmla="*/ 603 h 603"/>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36" h="603">
                    <a:moveTo>
                      <a:pt x="134" y="602"/>
                    </a:moveTo>
                    <a:lnTo>
                      <a:pt x="135" y="564"/>
                    </a:lnTo>
                    <a:lnTo>
                      <a:pt x="135" y="525"/>
                    </a:lnTo>
                    <a:lnTo>
                      <a:pt x="134" y="486"/>
                    </a:lnTo>
                    <a:lnTo>
                      <a:pt x="132" y="446"/>
                    </a:lnTo>
                    <a:lnTo>
                      <a:pt x="127" y="408"/>
                    </a:lnTo>
                    <a:lnTo>
                      <a:pt x="122" y="369"/>
                    </a:lnTo>
                    <a:lnTo>
                      <a:pt x="115" y="331"/>
                    </a:lnTo>
                    <a:lnTo>
                      <a:pt x="109" y="292"/>
                    </a:lnTo>
                    <a:lnTo>
                      <a:pt x="99" y="255"/>
                    </a:lnTo>
                    <a:lnTo>
                      <a:pt x="89" y="218"/>
                    </a:lnTo>
                    <a:lnTo>
                      <a:pt x="76" y="181"/>
                    </a:lnTo>
                    <a:lnTo>
                      <a:pt x="64" y="143"/>
                    </a:lnTo>
                    <a:lnTo>
                      <a:pt x="49" y="108"/>
                    </a:lnTo>
                    <a:lnTo>
                      <a:pt x="34" y="71"/>
                    </a:lnTo>
                    <a:lnTo>
                      <a:pt x="17" y="36"/>
                    </a:lnTo>
                    <a:lnTo>
                      <a:pt x="0" y="0"/>
                    </a:lnTo>
                  </a:path>
                </a:pathLst>
              </a:custGeom>
              <a:noFill/>
              <a:ln w="31351">
                <a:solidFill>
                  <a:srgbClr val="008280"/>
                </a:solidFill>
                <a:round/>
                <a:headEnd/>
                <a:tailEnd/>
              </a:ln>
            </p:spPr>
            <p:txBody>
              <a:bodyPr/>
              <a:lstStyle/>
              <a:p>
                <a:endParaRPr lang="en-US"/>
              </a:p>
            </p:txBody>
          </p:sp>
          <p:grpSp>
            <p:nvGrpSpPr>
              <p:cNvPr id="12" name="Group 34"/>
              <p:cNvGrpSpPr>
                <a:grpSpLocks/>
              </p:cNvGrpSpPr>
              <p:nvPr/>
            </p:nvGrpSpPr>
            <p:grpSpPr bwMode="auto">
              <a:xfrm>
                <a:off x="2033" y="3047"/>
                <a:ext cx="1074" cy="745"/>
                <a:chOff x="2033" y="3047"/>
                <a:chExt cx="1074" cy="745"/>
              </a:xfrm>
            </p:grpSpPr>
            <p:sp>
              <p:nvSpPr>
                <p:cNvPr id="19" name="Freeform 29"/>
                <p:cNvSpPr>
                  <a:spLocks/>
                </p:cNvSpPr>
                <p:nvPr/>
              </p:nvSpPr>
              <p:spPr bwMode="auto">
                <a:xfrm>
                  <a:off x="2635" y="3076"/>
                  <a:ext cx="472" cy="713"/>
                </a:xfrm>
                <a:custGeom>
                  <a:avLst/>
                  <a:gdLst>
                    <a:gd name="T0" fmla="*/ 471 w 472"/>
                    <a:gd name="T1" fmla="*/ 0 h 713"/>
                    <a:gd name="T2" fmla="*/ 415 w 472"/>
                    <a:gd name="T3" fmla="*/ 28 h 713"/>
                    <a:gd name="T4" fmla="*/ 363 w 472"/>
                    <a:gd name="T5" fmla="*/ 59 h 713"/>
                    <a:gd name="T6" fmla="*/ 313 w 472"/>
                    <a:gd name="T7" fmla="*/ 92 h 713"/>
                    <a:gd name="T8" fmla="*/ 267 w 472"/>
                    <a:gd name="T9" fmla="*/ 128 h 713"/>
                    <a:gd name="T10" fmla="*/ 224 w 472"/>
                    <a:gd name="T11" fmla="*/ 167 h 713"/>
                    <a:gd name="T12" fmla="*/ 185 w 472"/>
                    <a:gd name="T13" fmla="*/ 208 h 713"/>
                    <a:gd name="T14" fmla="*/ 148 w 472"/>
                    <a:gd name="T15" fmla="*/ 252 h 713"/>
                    <a:gd name="T16" fmla="*/ 117 w 472"/>
                    <a:gd name="T17" fmla="*/ 297 h 713"/>
                    <a:gd name="T18" fmla="*/ 88 w 472"/>
                    <a:gd name="T19" fmla="*/ 345 h 713"/>
                    <a:gd name="T20" fmla="*/ 63 w 472"/>
                    <a:gd name="T21" fmla="*/ 394 h 713"/>
                    <a:gd name="T22" fmla="*/ 42 w 472"/>
                    <a:gd name="T23" fmla="*/ 445 h 713"/>
                    <a:gd name="T24" fmla="*/ 25 w 472"/>
                    <a:gd name="T25" fmla="*/ 496 h 713"/>
                    <a:gd name="T26" fmla="*/ 12 w 472"/>
                    <a:gd name="T27" fmla="*/ 549 h 713"/>
                    <a:gd name="T28" fmla="*/ 4 w 472"/>
                    <a:gd name="T29" fmla="*/ 603 h 713"/>
                    <a:gd name="T30" fmla="*/ 0 w 472"/>
                    <a:gd name="T31" fmla="*/ 658 h 713"/>
                    <a:gd name="T32" fmla="*/ 2 w 472"/>
                    <a:gd name="T33" fmla="*/ 712 h 713"/>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472"/>
                    <a:gd name="T52" fmla="*/ 0 h 713"/>
                    <a:gd name="T53" fmla="*/ 472 w 472"/>
                    <a:gd name="T54" fmla="*/ 713 h 713"/>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472" h="713">
                      <a:moveTo>
                        <a:pt x="471" y="0"/>
                      </a:moveTo>
                      <a:lnTo>
                        <a:pt x="415" y="28"/>
                      </a:lnTo>
                      <a:lnTo>
                        <a:pt x="363" y="59"/>
                      </a:lnTo>
                      <a:lnTo>
                        <a:pt x="313" y="92"/>
                      </a:lnTo>
                      <a:lnTo>
                        <a:pt x="267" y="128"/>
                      </a:lnTo>
                      <a:lnTo>
                        <a:pt x="224" y="167"/>
                      </a:lnTo>
                      <a:lnTo>
                        <a:pt x="185" y="208"/>
                      </a:lnTo>
                      <a:lnTo>
                        <a:pt x="148" y="252"/>
                      </a:lnTo>
                      <a:lnTo>
                        <a:pt x="117" y="297"/>
                      </a:lnTo>
                      <a:lnTo>
                        <a:pt x="88" y="345"/>
                      </a:lnTo>
                      <a:lnTo>
                        <a:pt x="63" y="394"/>
                      </a:lnTo>
                      <a:lnTo>
                        <a:pt x="42" y="445"/>
                      </a:lnTo>
                      <a:lnTo>
                        <a:pt x="25" y="496"/>
                      </a:lnTo>
                      <a:lnTo>
                        <a:pt x="12" y="549"/>
                      </a:lnTo>
                      <a:lnTo>
                        <a:pt x="4" y="603"/>
                      </a:lnTo>
                      <a:lnTo>
                        <a:pt x="0" y="658"/>
                      </a:lnTo>
                      <a:lnTo>
                        <a:pt x="2" y="712"/>
                      </a:lnTo>
                    </a:path>
                  </a:pathLst>
                </a:custGeom>
                <a:noFill/>
                <a:ln w="31351">
                  <a:solidFill>
                    <a:srgbClr val="008280"/>
                  </a:solidFill>
                  <a:round/>
                  <a:headEnd/>
                  <a:tailEnd/>
                </a:ln>
              </p:spPr>
              <p:txBody>
                <a:bodyPr/>
                <a:lstStyle/>
                <a:p>
                  <a:endParaRPr lang="en-US"/>
                </a:p>
              </p:txBody>
            </p:sp>
            <p:sp>
              <p:nvSpPr>
                <p:cNvPr id="20" name="Freeform 30"/>
                <p:cNvSpPr>
                  <a:spLocks/>
                </p:cNvSpPr>
                <p:nvPr/>
              </p:nvSpPr>
              <p:spPr bwMode="auto">
                <a:xfrm>
                  <a:off x="2637" y="3047"/>
                  <a:ext cx="202" cy="742"/>
                </a:xfrm>
                <a:custGeom>
                  <a:avLst/>
                  <a:gdLst>
                    <a:gd name="T0" fmla="*/ 201 w 202"/>
                    <a:gd name="T1" fmla="*/ 0 h 742"/>
                    <a:gd name="T2" fmla="*/ 183 w 202"/>
                    <a:gd name="T3" fmla="*/ 46 h 742"/>
                    <a:gd name="T4" fmla="*/ 166 w 202"/>
                    <a:gd name="T5" fmla="*/ 92 h 742"/>
                    <a:gd name="T6" fmla="*/ 150 w 202"/>
                    <a:gd name="T7" fmla="*/ 139 h 742"/>
                    <a:gd name="T8" fmla="*/ 134 w 202"/>
                    <a:gd name="T9" fmla="*/ 184 h 742"/>
                    <a:gd name="T10" fmla="*/ 119 w 202"/>
                    <a:gd name="T11" fmla="*/ 230 h 742"/>
                    <a:gd name="T12" fmla="*/ 106 w 202"/>
                    <a:gd name="T13" fmla="*/ 276 h 742"/>
                    <a:gd name="T14" fmla="*/ 92 w 202"/>
                    <a:gd name="T15" fmla="*/ 322 h 742"/>
                    <a:gd name="T16" fmla="*/ 80 w 202"/>
                    <a:gd name="T17" fmla="*/ 366 h 742"/>
                    <a:gd name="T18" fmla="*/ 67 w 202"/>
                    <a:gd name="T19" fmla="*/ 413 h 742"/>
                    <a:gd name="T20" fmla="*/ 55 w 202"/>
                    <a:gd name="T21" fmla="*/ 459 h 742"/>
                    <a:gd name="T22" fmla="*/ 44 w 202"/>
                    <a:gd name="T23" fmla="*/ 505 h 742"/>
                    <a:gd name="T24" fmla="*/ 34 w 202"/>
                    <a:gd name="T25" fmla="*/ 551 h 742"/>
                    <a:gd name="T26" fmla="*/ 25 w 202"/>
                    <a:gd name="T27" fmla="*/ 599 h 742"/>
                    <a:gd name="T28" fmla="*/ 16 w 202"/>
                    <a:gd name="T29" fmla="*/ 646 h 742"/>
                    <a:gd name="T30" fmla="*/ 7 w 202"/>
                    <a:gd name="T31" fmla="*/ 694 h 742"/>
                    <a:gd name="T32" fmla="*/ 0 w 202"/>
                    <a:gd name="T33" fmla="*/ 741 h 742"/>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02"/>
                    <a:gd name="T52" fmla="*/ 0 h 742"/>
                    <a:gd name="T53" fmla="*/ 202 w 202"/>
                    <a:gd name="T54" fmla="*/ 742 h 742"/>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02" h="742">
                      <a:moveTo>
                        <a:pt x="201" y="0"/>
                      </a:moveTo>
                      <a:lnTo>
                        <a:pt x="183" y="46"/>
                      </a:lnTo>
                      <a:lnTo>
                        <a:pt x="166" y="92"/>
                      </a:lnTo>
                      <a:lnTo>
                        <a:pt x="150" y="139"/>
                      </a:lnTo>
                      <a:lnTo>
                        <a:pt x="134" y="184"/>
                      </a:lnTo>
                      <a:lnTo>
                        <a:pt x="119" y="230"/>
                      </a:lnTo>
                      <a:lnTo>
                        <a:pt x="106" y="276"/>
                      </a:lnTo>
                      <a:lnTo>
                        <a:pt x="92" y="322"/>
                      </a:lnTo>
                      <a:lnTo>
                        <a:pt x="80" y="366"/>
                      </a:lnTo>
                      <a:lnTo>
                        <a:pt x="67" y="413"/>
                      </a:lnTo>
                      <a:lnTo>
                        <a:pt x="55" y="459"/>
                      </a:lnTo>
                      <a:lnTo>
                        <a:pt x="44" y="505"/>
                      </a:lnTo>
                      <a:lnTo>
                        <a:pt x="34" y="551"/>
                      </a:lnTo>
                      <a:lnTo>
                        <a:pt x="25" y="599"/>
                      </a:lnTo>
                      <a:lnTo>
                        <a:pt x="16" y="646"/>
                      </a:lnTo>
                      <a:lnTo>
                        <a:pt x="7" y="694"/>
                      </a:lnTo>
                      <a:lnTo>
                        <a:pt x="0" y="741"/>
                      </a:lnTo>
                    </a:path>
                  </a:pathLst>
                </a:custGeom>
                <a:noFill/>
                <a:ln w="31351">
                  <a:solidFill>
                    <a:srgbClr val="008280"/>
                  </a:solidFill>
                  <a:round/>
                  <a:headEnd/>
                  <a:tailEnd/>
                </a:ln>
              </p:spPr>
              <p:txBody>
                <a:bodyPr/>
                <a:lstStyle/>
                <a:p>
                  <a:endParaRPr lang="en-US"/>
                </a:p>
              </p:txBody>
            </p:sp>
            <p:sp>
              <p:nvSpPr>
                <p:cNvPr id="21" name="Freeform 31"/>
                <p:cNvSpPr>
                  <a:spLocks/>
                </p:cNvSpPr>
                <p:nvPr/>
              </p:nvSpPr>
              <p:spPr bwMode="auto">
                <a:xfrm>
                  <a:off x="2033" y="3396"/>
                  <a:ext cx="637" cy="396"/>
                </a:xfrm>
                <a:custGeom>
                  <a:avLst/>
                  <a:gdLst>
                    <a:gd name="T0" fmla="*/ 636 w 637"/>
                    <a:gd name="T1" fmla="*/ 395 h 396"/>
                    <a:gd name="T2" fmla="*/ 602 w 637"/>
                    <a:gd name="T3" fmla="*/ 357 h 396"/>
                    <a:gd name="T4" fmla="*/ 568 w 637"/>
                    <a:gd name="T5" fmla="*/ 320 h 396"/>
                    <a:gd name="T6" fmla="*/ 532 w 637"/>
                    <a:gd name="T7" fmla="*/ 285 h 396"/>
                    <a:gd name="T8" fmla="*/ 496 w 637"/>
                    <a:gd name="T9" fmla="*/ 251 h 396"/>
                    <a:gd name="T10" fmla="*/ 458 w 637"/>
                    <a:gd name="T11" fmla="*/ 220 h 396"/>
                    <a:gd name="T12" fmla="*/ 420 w 637"/>
                    <a:gd name="T13" fmla="*/ 190 h 396"/>
                    <a:gd name="T14" fmla="*/ 380 w 637"/>
                    <a:gd name="T15" fmla="*/ 162 h 396"/>
                    <a:gd name="T16" fmla="*/ 341 w 637"/>
                    <a:gd name="T17" fmla="*/ 135 h 396"/>
                    <a:gd name="T18" fmla="*/ 299 w 637"/>
                    <a:gd name="T19" fmla="*/ 111 h 396"/>
                    <a:gd name="T20" fmla="*/ 258 w 637"/>
                    <a:gd name="T21" fmla="*/ 89 h 396"/>
                    <a:gd name="T22" fmla="*/ 216 w 637"/>
                    <a:gd name="T23" fmla="*/ 69 h 396"/>
                    <a:gd name="T24" fmla="*/ 174 w 637"/>
                    <a:gd name="T25" fmla="*/ 51 h 396"/>
                    <a:gd name="T26" fmla="*/ 130 w 637"/>
                    <a:gd name="T27" fmla="*/ 35 h 396"/>
                    <a:gd name="T28" fmla="*/ 88 w 637"/>
                    <a:gd name="T29" fmla="*/ 21 h 396"/>
                    <a:gd name="T30" fmla="*/ 43 w 637"/>
                    <a:gd name="T31" fmla="*/ 10 h 396"/>
                    <a:gd name="T32" fmla="*/ 0 w 637"/>
                    <a:gd name="T33" fmla="*/ 0 h 39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637"/>
                    <a:gd name="T52" fmla="*/ 0 h 396"/>
                    <a:gd name="T53" fmla="*/ 637 w 637"/>
                    <a:gd name="T54" fmla="*/ 396 h 39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637" h="396">
                      <a:moveTo>
                        <a:pt x="636" y="395"/>
                      </a:moveTo>
                      <a:lnTo>
                        <a:pt x="602" y="357"/>
                      </a:lnTo>
                      <a:lnTo>
                        <a:pt x="568" y="320"/>
                      </a:lnTo>
                      <a:lnTo>
                        <a:pt x="532" y="285"/>
                      </a:lnTo>
                      <a:lnTo>
                        <a:pt x="496" y="251"/>
                      </a:lnTo>
                      <a:lnTo>
                        <a:pt x="458" y="220"/>
                      </a:lnTo>
                      <a:lnTo>
                        <a:pt x="420" y="190"/>
                      </a:lnTo>
                      <a:lnTo>
                        <a:pt x="380" y="162"/>
                      </a:lnTo>
                      <a:lnTo>
                        <a:pt x="341" y="135"/>
                      </a:lnTo>
                      <a:lnTo>
                        <a:pt x="299" y="111"/>
                      </a:lnTo>
                      <a:lnTo>
                        <a:pt x="258" y="89"/>
                      </a:lnTo>
                      <a:lnTo>
                        <a:pt x="216" y="69"/>
                      </a:lnTo>
                      <a:lnTo>
                        <a:pt x="174" y="51"/>
                      </a:lnTo>
                      <a:lnTo>
                        <a:pt x="130" y="35"/>
                      </a:lnTo>
                      <a:lnTo>
                        <a:pt x="88" y="21"/>
                      </a:lnTo>
                      <a:lnTo>
                        <a:pt x="43" y="10"/>
                      </a:lnTo>
                      <a:lnTo>
                        <a:pt x="0" y="0"/>
                      </a:lnTo>
                    </a:path>
                  </a:pathLst>
                </a:custGeom>
                <a:noFill/>
                <a:ln w="31351">
                  <a:solidFill>
                    <a:srgbClr val="008280"/>
                  </a:solidFill>
                  <a:round/>
                  <a:headEnd/>
                  <a:tailEnd/>
                </a:ln>
              </p:spPr>
              <p:txBody>
                <a:bodyPr/>
                <a:lstStyle/>
                <a:p>
                  <a:endParaRPr lang="en-US"/>
                </a:p>
              </p:txBody>
            </p:sp>
            <p:sp>
              <p:nvSpPr>
                <p:cNvPr id="22" name="Freeform 32"/>
                <p:cNvSpPr>
                  <a:spLocks/>
                </p:cNvSpPr>
                <p:nvPr/>
              </p:nvSpPr>
              <p:spPr bwMode="auto">
                <a:xfrm>
                  <a:off x="2248" y="3103"/>
                  <a:ext cx="409" cy="659"/>
                </a:xfrm>
                <a:custGeom>
                  <a:avLst/>
                  <a:gdLst>
                    <a:gd name="T0" fmla="*/ 408 w 409"/>
                    <a:gd name="T1" fmla="*/ 658 h 659"/>
                    <a:gd name="T2" fmla="*/ 398 w 409"/>
                    <a:gd name="T3" fmla="*/ 611 h 659"/>
                    <a:gd name="T4" fmla="*/ 387 w 409"/>
                    <a:gd name="T5" fmla="*/ 563 h 659"/>
                    <a:gd name="T6" fmla="*/ 373 w 409"/>
                    <a:gd name="T7" fmla="*/ 516 h 659"/>
                    <a:gd name="T8" fmla="*/ 357 w 409"/>
                    <a:gd name="T9" fmla="*/ 469 h 659"/>
                    <a:gd name="T10" fmla="*/ 338 w 409"/>
                    <a:gd name="T11" fmla="*/ 424 h 659"/>
                    <a:gd name="T12" fmla="*/ 317 w 409"/>
                    <a:gd name="T13" fmla="*/ 379 h 659"/>
                    <a:gd name="T14" fmla="*/ 295 w 409"/>
                    <a:gd name="T15" fmla="*/ 336 h 659"/>
                    <a:gd name="T16" fmla="*/ 270 w 409"/>
                    <a:gd name="T17" fmla="*/ 293 h 659"/>
                    <a:gd name="T18" fmla="*/ 243 w 409"/>
                    <a:gd name="T19" fmla="*/ 252 h 659"/>
                    <a:gd name="T20" fmla="*/ 214 w 409"/>
                    <a:gd name="T21" fmla="*/ 211 h 659"/>
                    <a:gd name="T22" fmla="*/ 182 w 409"/>
                    <a:gd name="T23" fmla="*/ 173 h 659"/>
                    <a:gd name="T24" fmla="*/ 150 w 409"/>
                    <a:gd name="T25" fmla="*/ 135 h 659"/>
                    <a:gd name="T26" fmla="*/ 114 w 409"/>
                    <a:gd name="T27" fmla="*/ 100 h 659"/>
                    <a:gd name="T28" fmla="*/ 79 w 409"/>
                    <a:gd name="T29" fmla="*/ 65 h 659"/>
                    <a:gd name="T30" fmla="*/ 40 w 409"/>
                    <a:gd name="T31" fmla="*/ 32 h 659"/>
                    <a:gd name="T32" fmla="*/ 0 w 409"/>
                    <a:gd name="T33" fmla="*/ 0 h 659"/>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409"/>
                    <a:gd name="T52" fmla="*/ 0 h 659"/>
                    <a:gd name="T53" fmla="*/ 409 w 409"/>
                    <a:gd name="T54" fmla="*/ 659 h 659"/>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409" h="659">
                      <a:moveTo>
                        <a:pt x="408" y="658"/>
                      </a:moveTo>
                      <a:lnTo>
                        <a:pt x="398" y="611"/>
                      </a:lnTo>
                      <a:lnTo>
                        <a:pt x="387" y="563"/>
                      </a:lnTo>
                      <a:lnTo>
                        <a:pt x="373" y="516"/>
                      </a:lnTo>
                      <a:lnTo>
                        <a:pt x="357" y="469"/>
                      </a:lnTo>
                      <a:lnTo>
                        <a:pt x="338" y="424"/>
                      </a:lnTo>
                      <a:lnTo>
                        <a:pt x="317" y="379"/>
                      </a:lnTo>
                      <a:lnTo>
                        <a:pt x="295" y="336"/>
                      </a:lnTo>
                      <a:lnTo>
                        <a:pt x="270" y="293"/>
                      </a:lnTo>
                      <a:lnTo>
                        <a:pt x="243" y="252"/>
                      </a:lnTo>
                      <a:lnTo>
                        <a:pt x="214" y="211"/>
                      </a:lnTo>
                      <a:lnTo>
                        <a:pt x="182" y="173"/>
                      </a:lnTo>
                      <a:lnTo>
                        <a:pt x="150" y="135"/>
                      </a:lnTo>
                      <a:lnTo>
                        <a:pt x="114" y="100"/>
                      </a:lnTo>
                      <a:lnTo>
                        <a:pt x="79" y="65"/>
                      </a:lnTo>
                      <a:lnTo>
                        <a:pt x="40" y="32"/>
                      </a:lnTo>
                      <a:lnTo>
                        <a:pt x="0" y="0"/>
                      </a:lnTo>
                    </a:path>
                  </a:pathLst>
                </a:custGeom>
                <a:noFill/>
                <a:ln w="31351">
                  <a:solidFill>
                    <a:srgbClr val="008280"/>
                  </a:solidFill>
                  <a:round/>
                  <a:headEnd/>
                  <a:tailEnd/>
                </a:ln>
              </p:spPr>
              <p:txBody>
                <a:bodyPr/>
                <a:lstStyle/>
                <a:p>
                  <a:endParaRPr lang="en-US"/>
                </a:p>
              </p:txBody>
            </p:sp>
            <p:sp>
              <p:nvSpPr>
                <p:cNvPr id="23" name="Freeform 33"/>
                <p:cNvSpPr>
                  <a:spLocks/>
                </p:cNvSpPr>
                <p:nvPr/>
              </p:nvSpPr>
              <p:spPr bwMode="auto">
                <a:xfrm>
                  <a:off x="2688" y="3425"/>
                  <a:ext cx="235" cy="321"/>
                </a:xfrm>
                <a:custGeom>
                  <a:avLst/>
                  <a:gdLst>
                    <a:gd name="T0" fmla="*/ 234 w 235"/>
                    <a:gd name="T1" fmla="*/ 0 h 321"/>
                    <a:gd name="T2" fmla="*/ 215 w 235"/>
                    <a:gd name="T3" fmla="*/ 19 h 321"/>
                    <a:gd name="T4" fmla="*/ 198 w 235"/>
                    <a:gd name="T5" fmla="*/ 38 h 321"/>
                    <a:gd name="T6" fmla="*/ 181 w 235"/>
                    <a:gd name="T7" fmla="*/ 58 h 321"/>
                    <a:gd name="T8" fmla="*/ 165 w 235"/>
                    <a:gd name="T9" fmla="*/ 76 h 321"/>
                    <a:gd name="T10" fmla="*/ 149 w 235"/>
                    <a:gd name="T11" fmla="*/ 96 h 321"/>
                    <a:gd name="T12" fmla="*/ 134 w 235"/>
                    <a:gd name="T13" fmla="*/ 115 h 321"/>
                    <a:gd name="T14" fmla="*/ 118 w 235"/>
                    <a:gd name="T15" fmla="*/ 135 h 321"/>
                    <a:gd name="T16" fmla="*/ 104 w 235"/>
                    <a:gd name="T17" fmla="*/ 154 h 321"/>
                    <a:gd name="T18" fmla="*/ 89 w 235"/>
                    <a:gd name="T19" fmla="*/ 175 h 321"/>
                    <a:gd name="T20" fmla="*/ 75 w 235"/>
                    <a:gd name="T21" fmla="*/ 194 h 321"/>
                    <a:gd name="T22" fmla="*/ 62 w 235"/>
                    <a:gd name="T23" fmla="*/ 216 h 321"/>
                    <a:gd name="T24" fmla="*/ 49 w 235"/>
                    <a:gd name="T25" fmla="*/ 235 h 321"/>
                    <a:gd name="T26" fmla="*/ 35 w 235"/>
                    <a:gd name="T27" fmla="*/ 257 h 321"/>
                    <a:gd name="T28" fmla="*/ 23 w 235"/>
                    <a:gd name="T29" fmla="*/ 278 h 321"/>
                    <a:gd name="T30" fmla="*/ 11 w 235"/>
                    <a:gd name="T31" fmla="*/ 299 h 321"/>
                    <a:gd name="T32" fmla="*/ 0 w 235"/>
                    <a:gd name="T33" fmla="*/ 320 h 321"/>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35"/>
                    <a:gd name="T52" fmla="*/ 0 h 321"/>
                    <a:gd name="T53" fmla="*/ 235 w 235"/>
                    <a:gd name="T54" fmla="*/ 321 h 321"/>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35" h="321">
                      <a:moveTo>
                        <a:pt x="234" y="0"/>
                      </a:moveTo>
                      <a:lnTo>
                        <a:pt x="215" y="19"/>
                      </a:lnTo>
                      <a:lnTo>
                        <a:pt x="198" y="38"/>
                      </a:lnTo>
                      <a:lnTo>
                        <a:pt x="181" y="58"/>
                      </a:lnTo>
                      <a:lnTo>
                        <a:pt x="165" y="76"/>
                      </a:lnTo>
                      <a:lnTo>
                        <a:pt x="149" y="96"/>
                      </a:lnTo>
                      <a:lnTo>
                        <a:pt x="134" y="115"/>
                      </a:lnTo>
                      <a:lnTo>
                        <a:pt x="118" y="135"/>
                      </a:lnTo>
                      <a:lnTo>
                        <a:pt x="104" y="154"/>
                      </a:lnTo>
                      <a:lnTo>
                        <a:pt x="89" y="175"/>
                      </a:lnTo>
                      <a:lnTo>
                        <a:pt x="75" y="194"/>
                      </a:lnTo>
                      <a:lnTo>
                        <a:pt x="62" y="216"/>
                      </a:lnTo>
                      <a:lnTo>
                        <a:pt x="49" y="235"/>
                      </a:lnTo>
                      <a:lnTo>
                        <a:pt x="35" y="257"/>
                      </a:lnTo>
                      <a:lnTo>
                        <a:pt x="23" y="278"/>
                      </a:lnTo>
                      <a:lnTo>
                        <a:pt x="11" y="299"/>
                      </a:lnTo>
                      <a:lnTo>
                        <a:pt x="0" y="320"/>
                      </a:lnTo>
                    </a:path>
                  </a:pathLst>
                </a:custGeom>
                <a:noFill/>
                <a:ln w="31351">
                  <a:solidFill>
                    <a:srgbClr val="008280"/>
                  </a:solidFill>
                  <a:round/>
                  <a:headEnd/>
                  <a:tailEnd/>
                </a:ln>
              </p:spPr>
              <p:txBody>
                <a:bodyPr/>
                <a:lstStyle/>
                <a:p>
                  <a:endParaRPr lang="en-US"/>
                </a:p>
              </p:txBody>
            </p:sp>
          </p:grpSp>
          <p:sp>
            <p:nvSpPr>
              <p:cNvPr id="13" name="Freeform 35"/>
              <p:cNvSpPr>
                <a:spLocks/>
              </p:cNvSpPr>
              <p:nvPr/>
            </p:nvSpPr>
            <p:spPr bwMode="auto">
              <a:xfrm>
                <a:off x="2447" y="3400"/>
                <a:ext cx="243" cy="403"/>
              </a:xfrm>
              <a:custGeom>
                <a:avLst/>
                <a:gdLst>
                  <a:gd name="T0" fmla="*/ 242 w 243"/>
                  <a:gd name="T1" fmla="*/ 402 h 403"/>
                  <a:gd name="T2" fmla="*/ 242 w 243"/>
                  <a:gd name="T3" fmla="*/ 372 h 403"/>
                  <a:gd name="T4" fmla="*/ 241 w 243"/>
                  <a:gd name="T5" fmla="*/ 340 h 403"/>
                  <a:gd name="T6" fmla="*/ 236 w 243"/>
                  <a:gd name="T7" fmla="*/ 309 h 403"/>
                  <a:gd name="T8" fmla="*/ 231 w 243"/>
                  <a:gd name="T9" fmla="*/ 278 h 403"/>
                  <a:gd name="T10" fmla="*/ 222 w 243"/>
                  <a:gd name="T11" fmla="*/ 249 h 403"/>
                  <a:gd name="T12" fmla="*/ 211 w 243"/>
                  <a:gd name="T13" fmla="*/ 219 h 403"/>
                  <a:gd name="T14" fmla="*/ 198 w 243"/>
                  <a:gd name="T15" fmla="*/ 192 h 403"/>
                  <a:gd name="T16" fmla="*/ 184 w 243"/>
                  <a:gd name="T17" fmla="*/ 163 h 403"/>
                  <a:gd name="T18" fmla="*/ 166 w 243"/>
                  <a:gd name="T19" fmla="*/ 139 h 403"/>
                  <a:gd name="T20" fmla="*/ 147 w 243"/>
                  <a:gd name="T21" fmla="*/ 114 h 403"/>
                  <a:gd name="T22" fmla="*/ 127 w 243"/>
                  <a:gd name="T23" fmla="*/ 91 h 403"/>
                  <a:gd name="T24" fmla="*/ 105 w 243"/>
                  <a:gd name="T25" fmla="*/ 69 h 403"/>
                  <a:gd name="T26" fmla="*/ 80 w 243"/>
                  <a:gd name="T27" fmla="*/ 49 h 403"/>
                  <a:gd name="T28" fmla="*/ 55 w 243"/>
                  <a:gd name="T29" fmla="*/ 31 h 403"/>
                  <a:gd name="T30" fmla="*/ 28 w 243"/>
                  <a:gd name="T31" fmla="*/ 15 h 403"/>
                  <a:gd name="T32" fmla="*/ 0 w 243"/>
                  <a:gd name="T33" fmla="*/ 0 h 403"/>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43"/>
                  <a:gd name="T52" fmla="*/ 0 h 403"/>
                  <a:gd name="T53" fmla="*/ 243 w 243"/>
                  <a:gd name="T54" fmla="*/ 403 h 403"/>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43" h="403">
                    <a:moveTo>
                      <a:pt x="242" y="402"/>
                    </a:moveTo>
                    <a:lnTo>
                      <a:pt x="242" y="372"/>
                    </a:lnTo>
                    <a:lnTo>
                      <a:pt x="241" y="340"/>
                    </a:lnTo>
                    <a:lnTo>
                      <a:pt x="236" y="309"/>
                    </a:lnTo>
                    <a:lnTo>
                      <a:pt x="231" y="278"/>
                    </a:lnTo>
                    <a:lnTo>
                      <a:pt x="222" y="249"/>
                    </a:lnTo>
                    <a:lnTo>
                      <a:pt x="211" y="219"/>
                    </a:lnTo>
                    <a:lnTo>
                      <a:pt x="198" y="192"/>
                    </a:lnTo>
                    <a:lnTo>
                      <a:pt x="184" y="163"/>
                    </a:lnTo>
                    <a:lnTo>
                      <a:pt x="166" y="139"/>
                    </a:lnTo>
                    <a:lnTo>
                      <a:pt x="147" y="114"/>
                    </a:lnTo>
                    <a:lnTo>
                      <a:pt x="127" y="91"/>
                    </a:lnTo>
                    <a:lnTo>
                      <a:pt x="105" y="69"/>
                    </a:lnTo>
                    <a:lnTo>
                      <a:pt x="80" y="49"/>
                    </a:lnTo>
                    <a:lnTo>
                      <a:pt x="55" y="31"/>
                    </a:lnTo>
                    <a:lnTo>
                      <a:pt x="28" y="15"/>
                    </a:lnTo>
                    <a:lnTo>
                      <a:pt x="0" y="0"/>
                    </a:lnTo>
                  </a:path>
                </a:pathLst>
              </a:custGeom>
              <a:noFill/>
              <a:ln w="31351">
                <a:solidFill>
                  <a:srgbClr val="008280"/>
                </a:solidFill>
                <a:round/>
                <a:headEnd/>
                <a:tailEnd/>
              </a:ln>
            </p:spPr>
            <p:txBody>
              <a:bodyPr/>
              <a:lstStyle/>
              <a:p>
                <a:endParaRPr lang="en-US"/>
              </a:p>
            </p:txBody>
          </p:sp>
          <p:grpSp>
            <p:nvGrpSpPr>
              <p:cNvPr id="14" name="Group 39"/>
              <p:cNvGrpSpPr>
                <a:grpSpLocks/>
              </p:cNvGrpSpPr>
              <p:nvPr/>
            </p:nvGrpSpPr>
            <p:grpSpPr bwMode="auto">
              <a:xfrm>
                <a:off x="2653" y="3195"/>
                <a:ext cx="423" cy="617"/>
                <a:chOff x="2653" y="3195"/>
                <a:chExt cx="423" cy="617"/>
              </a:xfrm>
            </p:grpSpPr>
            <p:sp>
              <p:nvSpPr>
                <p:cNvPr id="16" name="Freeform 36"/>
                <p:cNvSpPr>
                  <a:spLocks/>
                </p:cNvSpPr>
                <p:nvPr/>
              </p:nvSpPr>
              <p:spPr bwMode="auto">
                <a:xfrm>
                  <a:off x="2710" y="3247"/>
                  <a:ext cx="366" cy="514"/>
                </a:xfrm>
                <a:custGeom>
                  <a:avLst/>
                  <a:gdLst>
                    <a:gd name="T0" fmla="*/ 365 w 366"/>
                    <a:gd name="T1" fmla="*/ 0 h 514"/>
                    <a:gd name="T2" fmla="*/ 324 w 366"/>
                    <a:gd name="T3" fmla="*/ 20 h 514"/>
                    <a:gd name="T4" fmla="*/ 286 w 366"/>
                    <a:gd name="T5" fmla="*/ 42 h 514"/>
                    <a:gd name="T6" fmla="*/ 250 w 366"/>
                    <a:gd name="T7" fmla="*/ 66 h 514"/>
                    <a:gd name="T8" fmla="*/ 217 w 366"/>
                    <a:gd name="T9" fmla="*/ 91 h 514"/>
                    <a:gd name="T10" fmla="*/ 185 w 366"/>
                    <a:gd name="T11" fmla="*/ 120 h 514"/>
                    <a:gd name="T12" fmla="*/ 155 w 366"/>
                    <a:gd name="T13" fmla="*/ 149 h 514"/>
                    <a:gd name="T14" fmla="*/ 127 w 366"/>
                    <a:gd name="T15" fmla="*/ 181 h 514"/>
                    <a:gd name="T16" fmla="*/ 103 w 366"/>
                    <a:gd name="T17" fmla="*/ 213 h 514"/>
                    <a:gd name="T18" fmla="*/ 80 w 366"/>
                    <a:gd name="T19" fmla="*/ 247 h 514"/>
                    <a:gd name="T20" fmla="*/ 60 w 366"/>
                    <a:gd name="T21" fmla="*/ 283 h 514"/>
                    <a:gd name="T22" fmla="*/ 43 w 366"/>
                    <a:gd name="T23" fmla="*/ 319 h 514"/>
                    <a:gd name="T24" fmla="*/ 29 w 366"/>
                    <a:gd name="T25" fmla="*/ 356 h 514"/>
                    <a:gd name="T26" fmla="*/ 16 w 366"/>
                    <a:gd name="T27" fmla="*/ 395 h 514"/>
                    <a:gd name="T28" fmla="*/ 8 w 366"/>
                    <a:gd name="T29" fmla="*/ 433 h 514"/>
                    <a:gd name="T30" fmla="*/ 3 w 366"/>
                    <a:gd name="T31" fmla="*/ 474 h 514"/>
                    <a:gd name="T32" fmla="*/ 0 w 366"/>
                    <a:gd name="T33" fmla="*/ 513 h 514"/>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366"/>
                    <a:gd name="T52" fmla="*/ 0 h 514"/>
                    <a:gd name="T53" fmla="*/ 366 w 366"/>
                    <a:gd name="T54" fmla="*/ 514 h 514"/>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366" h="514">
                      <a:moveTo>
                        <a:pt x="365" y="0"/>
                      </a:moveTo>
                      <a:lnTo>
                        <a:pt x="324" y="20"/>
                      </a:lnTo>
                      <a:lnTo>
                        <a:pt x="286" y="42"/>
                      </a:lnTo>
                      <a:lnTo>
                        <a:pt x="250" y="66"/>
                      </a:lnTo>
                      <a:lnTo>
                        <a:pt x="217" y="91"/>
                      </a:lnTo>
                      <a:lnTo>
                        <a:pt x="185" y="120"/>
                      </a:lnTo>
                      <a:lnTo>
                        <a:pt x="155" y="149"/>
                      </a:lnTo>
                      <a:lnTo>
                        <a:pt x="127" y="181"/>
                      </a:lnTo>
                      <a:lnTo>
                        <a:pt x="103" y="213"/>
                      </a:lnTo>
                      <a:lnTo>
                        <a:pt x="80" y="247"/>
                      </a:lnTo>
                      <a:lnTo>
                        <a:pt x="60" y="283"/>
                      </a:lnTo>
                      <a:lnTo>
                        <a:pt x="43" y="319"/>
                      </a:lnTo>
                      <a:lnTo>
                        <a:pt x="29" y="356"/>
                      </a:lnTo>
                      <a:lnTo>
                        <a:pt x="16" y="395"/>
                      </a:lnTo>
                      <a:lnTo>
                        <a:pt x="8" y="433"/>
                      </a:lnTo>
                      <a:lnTo>
                        <a:pt x="3" y="474"/>
                      </a:lnTo>
                      <a:lnTo>
                        <a:pt x="0" y="513"/>
                      </a:lnTo>
                    </a:path>
                  </a:pathLst>
                </a:custGeom>
                <a:noFill/>
                <a:ln w="31351">
                  <a:solidFill>
                    <a:srgbClr val="008280"/>
                  </a:solidFill>
                  <a:round/>
                  <a:headEnd/>
                  <a:tailEnd/>
                </a:ln>
              </p:spPr>
              <p:txBody>
                <a:bodyPr/>
                <a:lstStyle/>
                <a:p>
                  <a:endParaRPr lang="en-US"/>
                </a:p>
              </p:txBody>
            </p:sp>
            <p:sp>
              <p:nvSpPr>
                <p:cNvPr id="17" name="Freeform 37"/>
                <p:cNvSpPr>
                  <a:spLocks/>
                </p:cNvSpPr>
                <p:nvPr/>
              </p:nvSpPr>
              <p:spPr bwMode="auto">
                <a:xfrm>
                  <a:off x="2653" y="3195"/>
                  <a:ext cx="108" cy="600"/>
                </a:xfrm>
                <a:custGeom>
                  <a:avLst/>
                  <a:gdLst>
                    <a:gd name="T0" fmla="*/ 77 w 108"/>
                    <a:gd name="T1" fmla="*/ 599 h 600"/>
                    <a:gd name="T2" fmla="*/ 86 w 108"/>
                    <a:gd name="T3" fmla="*/ 563 h 600"/>
                    <a:gd name="T4" fmla="*/ 94 w 108"/>
                    <a:gd name="T5" fmla="*/ 524 h 600"/>
                    <a:gd name="T6" fmla="*/ 100 w 108"/>
                    <a:gd name="T7" fmla="*/ 485 h 600"/>
                    <a:gd name="T8" fmla="*/ 105 w 108"/>
                    <a:gd name="T9" fmla="*/ 447 h 600"/>
                    <a:gd name="T10" fmla="*/ 106 w 108"/>
                    <a:gd name="T11" fmla="*/ 409 h 600"/>
                    <a:gd name="T12" fmla="*/ 107 w 108"/>
                    <a:gd name="T13" fmla="*/ 370 h 600"/>
                    <a:gd name="T14" fmla="*/ 106 w 108"/>
                    <a:gd name="T15" fmla="*/ 332 h 600"/>
                    <a:gd name="T16" fmla="*/ 102 w 108"/>
                    <a:gd name="T17" fmla="*/ 294 h 600"/>
                    <a:gd name="T18" fmla="*/ 96 w 108"/>
                    <a:gd name="T19" fmla="*/ 257 h 600"/>
                    <a:gd name="T20" fmla="*/ 88 w 108"/>
                    <a:gd name="T21" fmla="*/ 218 h 600"/>
                    <a:gd name="T22" fmla="*/ 77 w 108"/>
                    <a:gd name="T23" fmla="*/ 182 h 600"/>
                    <a:gd name="T24" fmla="*/ 67 w 108"/>
                    <a:gd name="T25" fmla="*/ 144 h 600"/>
                    <a:gd name="T26" fmla="*/ 52 w 108"/>
                    <a:gd name="T27" fmla="*/ 108 h 600"/>
                    <a:gd name="T28" fmla="*/ 37 w 108"/>
                    <a:gd name="T29" fmla="*/ 71 h 600"/>
                    <a:gd name="T30" fmla="*/ 19 w 108"/>
                    <a:gd name="T31" fmla="*/ 36 h 600"/>
                    <a:gd name="T32" fmla="*/ 0 w 108"/>
                    <a:gd name="T33" fmla="*/ 0 h 60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08"/>
                    <a:gd name="T52" fmla="*/ 0 h 600"/>
                    <a:gd name="T53" fmla="*/ 108 w 108"/>
                    <a:gd name="T54" fmla="*/ 600 h 600"/>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08" h="600">
                      <a:moveTo>
                        <a:pt x="77" y="599"/>
                      </a:moveTo>
                      <a:lnTo>
                        <a:pt x="86" y="563"/>
                      </a:lnTo>
                      <a:lnTo>
                        <a:pt x="94" y="524"/>
                      </a:lnTo>
                      <a:lnTo>
                        <a:pt x="100" y="485"/>
                      </a:lnTo>
                      <a:lnTo>
                        <a:pt x="105" y="447"/>
                      </a:lnTo>
                      <a:lnTo>
                        <a:pt x="106" y="409"/>
                      </a:lnTo>
                      <a:lnTo>
                        <a:pt x="107" y="370"/>
                      </a:lnTo>
                      <a:lnTo>
                        <a:pt x="106" y="332"/>
                      </a:lnTo>
                      <a:lnTo>
                        <a:pt x="102" y="294"/>
                      </a:lnTo>
                      <a:lnTo>
                        <a:pt x="96" y="257"/>
                      </a:lnTo>
                      <a:lnTo>
                        <a:pt x="88" y="218"/>
                      </a:lnTo>
                      <a:lnTo>
                        <a:pt x="77" y="182"/>
                      </a:lnTo>
                      <a:lnTo>
                        <a:pt x="67" y="144"/>
                      </a:lnTo>
                      <a:lnTo>
                        <a:pt x="52" y="108"/>
                      </a:lnTo>
                      <a:lnTo>
                        <a:pt x="37" y="71"/>
                      </a:lnTo>
                      <a:lnTo>
                        <a:pt x="19" y="36"/>
                      </a:lnTo>
                      <a:lnTo>
                        <a:pt x="0" y="0"/>
                      </a:lnTo>
                    </a:path>
                  </a:pathLst>
                </a:custGeom>
                <a:noFill/>
                <a:ln w="31351">
                  <a:solidFill>
                    <a:srgbClr val="008280"/>
                  </a:solidFill>
                  <a:round/>
                  <a:headEnd/>
                  <a:tailEnd/>
                </a:ln>
              </p:spPr>
              <p:txBody>
                <a:bodyPr/>
                <a:lstStyle/>
                <a:p>
                  <a:endParaRPr lang="en-US"/>
                </a:p>
              </p:txBody>
            </p:sp>
            <p:sp>
              <p:nvSpPr>
                <p:cNvPr id="18" name="Freeform 38"/>
                <p:cNvSpPr>
                  <a:spLocks/>
                </p:cNvSpPr>
                <p:nvPr/>
              </p:nvSpPr>
              <p:spPr bwMode="auto">
                <a:xfrm>
                  <a:off x="2705" y="3213"/>
                  <a:ext cx="162" cy="599"/>
                </a:xfrm>
                <a:custGeom>
                  <a:avLst/>
                  <a:gdLst>
                    <a:gd name="T0" fmla="*/ 161 w 162"/>
                    <a:gd name="T1" fmla="*/ 0 h 599"/>
                    <a:gd name="T2" fmla="*/ 138 w 162"/>
                    <a:gd name="T3" fmla="*/ 35 h 599"/>
                    <a:gd name="T4" fmla="*/ 118 w 162"/>
                    <a:gd name="T5" fmla="*/ 69 h 599"/>
                    <a:gd name="T6" fmla="*/ 98 w 162"/>
                    <a:gd name="T7" fmla="*/ 106 h 599"/>
                    <a:gd name="T8" fmla="*/ 82 w 162"/>
                    <a:gd name="T9" fmla="*/ 141 h 599"/>
                    <a:gd name="T10" fmla="*/ 66 w 162"/>
                    <a:gd name="T11" fmla="*/ 178 h 599"/>
                    <a:gd name="T12" fmla="*/ 52 w 162"/>
                    <a:gd name="T13" fmla="*/ 215 h 599"/>
                    <a:gd name="T14" fmla="*/ 40 w 162"/>
                    <a:gd name="T15" fmla="*/ 252 h 599"/>
                    <a:gd name="T16" fmla="*/ 30 w 162"/>
                    <a:gd name="T17" fmla="*/ 289 h 599"/>
                    <a:gd name="T18" fmla="*/ 19 w 162"/>
                    <a:gd name="T19" fmla="*/ 328 h 599"/>
                    <a:gd name="T20" fmla="*/ 12 w 162"/>
                    <a:gd name="T21" fmla="*/ 366 h 599"/>
                    <a:gd name="T22" fmla="*/ 7 w 162"/>
                    <a:gd name="T23" fmla="*/ 405 h 599"/>
                    <a:gd name="T24" fmla="*/ 3 w 162"/>
                    <a:gd name="T25" fmla="*/ 444 h 599"/>
                    <a:gd name="T26" fmla="*/ 1 w 162"/>
                    <a:gd name="T27" fmla="*/ 483 h 599"/>
                    <a:gd name="T28" fmla="*/ 0 w 162"/>
                    <a:gd name="T29" fmla="*/ 521 h 599"/>
                    <a:gd name="T30" fmla="*/ 2 w 162"/>
                    <a:gd name="T31" fmla="*/ 560 h 599"/>
                    <a:gd name="T32" fmla="*/ 5 w 162"/>
                    <a:gd name="T33" fmla="*/ 598 h 599"/>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62"/>
                    <a:gd name="T52" fmla="*/ 0 h 599"/>
                    <a:gd name="T53" fmla="*/ 162 w 162"/>
                    <a:gd name="T54" fmla="*/ 599 h 599"/>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62" h="599">
                      <a:moveTo>
                        <a:pt x="161" y="0"/>
                      </a:moveTo>
                      <a:lnTo>
                        <a:pt x="138" y="35"/>
                      </a:lnTo>
                      <a:lnTo>
                        <a:pt x="118" y="69"/>
                      </a:lnTo>
                      <a:lnTo>
                        <a:pt x="98" y="106"/>
                      </a:lnTo>
                      <a:lnTo>
                        <a:pt x="82" y="141"/>
                      </a:lnTo>
                      <a:lnTo>
                        <a:pt x="66" y="178"/>
                      </a:lnTo>
                      <a:lnTo>
                        <a:pt x="52" y="215"/>
                      </a:lnTo>
                      <a:lnTo>
                        <a:pt x="40" y="252"/>
                      </a:lnTo>
                      <a:lnTo>
                        <a:pt x="30" y="289"/>
                      </a:lnTo>
                      <a:lnTo>
                        <a:pt x="19" y="328"/>
                      </a:lnTo>
                      <a:lnTo>
                        <a:pt x="12" y="366"/>
                      </a:lnTo>
                      <a:lnTo>
                        <a:pt x="7" y="405"/>
                      </a:lnTo>
                      <a:lnTo>
                        <a:pt x="3" y="444"/>
                      </a:lnTo>
                      <a:lnTo>
                        <a:pt x="1" y="483"/>
                      </a:lnTo>
                      <a:lnTo>
                        <a:pt x="0" y="521"/>
                      </a:lnTo>
                      <a:lnTo>
                        <a:pt x="2" y="560"/>
                      </a:lnTo>
                      <a:lnTo>
                        <a:pt x="5" y="598"/>
                      </a:lnTo>
                    </a:path>
                  </a:pathLst>
                </a:custGeom>
                <a:noFill/>
                <a:ln w="31351">
                  <a:solidFill>
                    <a:srgbClr val="008280"/>
                  </a:solidFill>
                  <a:round/>
                  <a:headEnd/>
                  <a:tailEnd/>
                </a:ln>
              </p:spPr>
              <p:txBody>
                <a:bodyPr/>
                <a:lstStyle/>
                <a:p>
                  <a:endParaRPr lang="en-US"/>
                </a:p>
              </p:txBody>
            </p:sp>
          </p:grpSp>
          <p:sp>
            <p:nvSpPr>
              <p:cNvPr id="15" name="Freeform 40"/>
              <p:cNvSpPr>
                <a:spLocks/>
              </p:cNvSpPr>
              <p:nvPr/>
            </p:nvSpPr>
            <p:spPr bwMode="auto">
              <a:xfrm>
                <a:off x="2758" y="3521"/>
                <a:ext cx="81" cy="310"/>
              </a:xfrm>
              <a:custGeom>
                <a:avLst/>
                <a:gdLst>
                  <a:gd name="T0" fmla="*/ 80 w 81"/>
                  <a:gd name="T1" fmla="*/ 0 h 310"/>
                  <a:gd name="T2" fmla="*/ 73 w 81"/>
                  <a:gd name="T3" fmla="*/ 20 h 310"/>
                  <a:gd name="T4" fmla="*/ 65 w 81"/>
                  <a:gd name="T5" fmla="*/ 40 h 310"/>
                  <a:gd name="T6" fmla="*/ 58 w 81"/>
                  <a:gd name="T7" fmla="*/ 58 h 310"/>
                  <a:gd name="T8" fmla="*/ 52 w 81"/>
                  <a:gd name="T9" fmla="*/ 78 h 310"/>
                  <a:gd name="T10" fmla="*/ 46 w 81"/>
                  <a:gd name="T11" fmla="*/ 97 h 310"/>
                  <a:gd name="T12" fmla="*/ 41 w 81"/>
                  <a:gd name="T13" fmla="*/ 116 h 310"/>
                  <a:gd name="T14" fmla="*/ 35 w 81"/>
                  <a:gd name="T15" fmla="*/ 136 h 310"/>
                  <a:gd name="T16" fmla="*/ 31 w 81"/>
                  <a:gd name="T17" fmla="*/ 153 h 310"/>
                  <a:gd name="T18" fmla="*/ 25 w 81"/>
                  <a:gd name="T19" fmla="*/ 172 h 310"/>
                  <a:gd name="T20" fmla="*/ 21 w 81"/>
                  <a:gd name="T21" fmla="*/ 191 h 310"/>
                  <a:gd name="T22" fmla="*/ 17 w 81"/>
                  <a:gd name="T23" fmla="*/ 211 h 310"/>
                  <a:gd name="T24" fmla="*/ 13 w 81"/>
                  <a:gd name="T25" fmla="*/ 229 h 310"/>
                  <a:gd name="T26" fmla="*/ 10 w 81"/>
                  <a:gd name="T27" fmla="*/ 250 h 310"/>
                  <a:gd name="T28" fmla="*/ 6 w 81"/>
                  <a:gd name="T29" fmla="*/ 269 h 310"/>
                  <a:gd name="T30" fmla="*/ 2 w 81"/>
                  <a:gd name="T31" fmla="*/ 290 h 310"/>
                  <a:gd name="T32" fmla="*/ 0 w 81"/>
                  <a:gd name="T33" fmla="*/ 309 h 31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81"/>
                  <a:gd name="T52" fmla="*/ 0 h 310"/>
                  <a:gd name="T53" fmla="*/ 81 w 81"/>
                  <a:gd name="T54" fmla="*/ 310 h 310"/>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81" h="310">
                    <a:moveTo>
                      <a:pt x="80" y="0"/>
                    </a:moveTo>
                    <a:lnTo>
                      <a:pt x="73" y="20"/>
                    </a:lnTo>
                    <a:lnTo>
                      <a:pt x="65" y="40"/>
                    </a:lnTo>
                    <a:lnTo>
                      <a:pt x="58" y="58"/>
                    </a:lnTo>
                    <a:lnTo>
                      <a:pt x="52" y="78"/>
                    </a:lnTo>
                    <a:lnTo>
                      <a:pt x="46" y="97"/>
                    </a:lnTo>
                    <a:lnTo>
                      <a:pt x="41" y="116"/>
                    </a:lnTo>
                    <a:lnTo>
                      <a:pt x="35" y="136"/>
                    </a:lnTo>
                    <a:lnTo>
                      <a:pt x="31" y="153"/>
                    </a:lnTo>
                    <a:lnTo>
                      <a:pt x="25" y="172"/>
                    </a:lnTo>
                    <a:lnTo>
                      <a:pt x="21" y="191"/>
                    </a:lnTo>
                    <a:lnTo>
                      <a:pt x="17" y="211"/>
                    </a:lnTo>
                    <a:lnTo>
                      <a:pt x="13" y="229"/>
                    </a:lnTo>
                    <a:lnTo>
                      <a:pt x="10" y="250"/>
                    </a:lnTo>
                    <a:lnTo>
                      <a:pt x="6" y="269"/>
                    </a:lnTo>
                    <a:lnTo>
                      <a:pt x="2" y="290"/>
                    </a:lnTo>
                    <a:lnTo>
                      <a:pt x="0" y="309"/>
                    </a:lnTo>
                  </a:path>
                </a:pathLst>
              </a:custGeom>
              <a:noFill/>
              <a:ln w="31351">
                <a:solidFill>
                  <a:srgbClr val="008280"/>
                </a:solidFill>
                <a:round/>
                <a:headEnd/>
                <a:tailEnd/>
              </a:ln>
            </p:spPr>
            <p:txBody>
              <a:bodyPr/>
              <a:lstStyle/>
              <a:p>
                <a:endParaRPr lang="en-US"/>
              </a:p>
            </p:txBody>
          </p:sp>
        </p:grpSp>
        <p:sp>
          <p:nvSpPr>
            <p:cNvPr id="8" name="Freeform 42"/>
            <p:cNvSpPr>
              <a:spLocks/>
            </p:cNvSpPr>
            <p:nvPr/>
          </p:nvSpPr>
          <p:spPr bwMode="auto">
            <a:xfrm>
              <a:off x="2911186" y="4138333"/>
              <a:ext cx="215034" cy="546287"/>
            </a:xfrm>
            <a:custGeom>
              <a:avLst/>
              <a:gdLst>
                <a:gd name="T0" fmla="*/ 2147483647 w 149"/>
                <a:gd name="T1" fmla="*/ 0 h 390"/>
                <a:gd name="T2" fmla="*/ 2147483647 w 149"/>
                <a:gd name="T3" fmla="*/ 2147483647 h 390"/>
                <a:gd name="T4" fmla="*/ 2147483647 w 149"/>
                <a:gd name="T5" fmla="*/ 2147483647 h 390"/>
                <a:gd name="T6" fmla="*/ 2147483647 w 149"/>
                <a:gd name="T7" fmla="*/ 2147483647 h 390"/>
                <a:gd name="T8" fmla="*/ 2147483647 w 149"/>
                <a:gd name="T9" fmla="*/ 2147483647 h 390"/>
                <a:gd name="T10" fmla="*/ 2147483647 w 149"/>
                <a:gd name="T11" fmla="*/ 2147483647 h 390"/>
                <a:gd name="T12" fmla="*/ 2147483647 w 149"/>
                <a:gd name="T13" fmla="*/ 2147483647 h 390"/>
                <a:gd name="T14" fmla="*/ 2147483647 w 149"/>
                <a:gd name="T15" fmla="*/ 2147483647 h 390"/>
                <a:gd name="T16" fmla="*/ 2147483647 w 149"/>
                <a:gd name="T17" fmla="*/ 2147483647 h 390"/>
                <a:gd name="T18" fmla="*/ 2147483647 w 149"/>
                <a:gd name="T19" fmla="*/ 2147483647 h 390"/>
                <a:gd name="T20" fmla="*/ 0 w 149"/>
                <a:gd name="T21" fmla="*/ 2147483647 h 390"/>
                <a:gd name="T22" fmla="*/ 0 w 149"/>
                <a:gd name="T23" fmla="*/ 2147483647 h 390"/>
                <a:gd name="T24" fmla="*/ 2147483647 w 149"/>
                <a:gd name="T25" fmla="*/ 2147483647 h 390"/>
                <a:gd name="T26" fmla="*/ 2147483647 w 149"/>
                <a:gd name="T27" fmla="*/ 2147483647 h 390"/>
                <a:gd name="T28" fmla="*/ 2147483647 w 149"/>
                <a:gd name="T29" fmla="*/ 2147483647 h 390"/>
                <a:gd name="T30" fmla="*/ 2147483647 w 149"/>
                <a:gd name="T31" fmla="*/ 2147483647 h 390"/>
                <a:gd name="T32" fmla="*/ 2147483647 w 149"/>
                <a:gd name="T33" fmla="*/ 2147483647 h 39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49"/>
                <a:gd name="T52" fmla="*/ 0 h 390"/>
                <a:gd name="T53" fmla="*/ 149 w 149"/>
                <a:gd name="T54" fmla="*/ 390 h 390"/>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49" h="390">
                  <a:moveTo>
                    <a:pt x="148" y="0"/>
                  </a:moveTo>
                  <a:lnTo>
                    <a:pt x="120" y="15"/>
                  </a:lnTo>
                  <a:lnTo>
                    <a:pt x="97" y="32"/>
                  </a:lnTo>
                  <a:lnTo>
                    <a:pt x="74" y="52"/>
                  </a:lnTo>
                  <a:lnTo>
                    <a:pt x="56" y="72"/>
                  </a:lnTo>
                  <a:lnTo>
                    <a:pt x="39" y="96"/>
                  </a:lnTo>
                  <a:lnTo>
                    <a:pt x="26" y="120"/>
                  </a:lnTo>
                  <a:lnTo>
                    <a:pt x="15" y="146"/>
                  </a:lnTo>
                  <a:lnTo>
                    <a:pt x="8" y="172"/>
                  </a:lnTo>
                  <a:lnTo>
                    <a:pt x="2" y="201"/>
                  </a:lnTo>
                  <a:lnTo>
                    <a:pt x="0" y="228"/>
                  </a:lnTo>
                  <a:lnTo>
                    <a:pt x="0" y="257"/>
                  </a:lnTo>
                  <a:lnTo>
                    <a:pt x="5" y="284"/>
                  </a:lnTo>
                  <a:lnTo>
                    <a:pt x="11" y="312"/>
                  </a:lnTo>
                  <a:lnTo>
                    <a:pt x="23" y="339"/>
                  </a:lnTo>
                  <a:lnTo>
                    <a:pt x="36" y="365"/>
                  </a:lnTo>
                  <a:lnTo>
                    <a:pt x="54" y="389"/>
                  </a:lnTo>
                </a:path>
              </a:pathLst>
            </a:custGeom>
            <a:noFill/>
            <a:ln w="31351">
              <a:solidFill>
                <a:srgbClr val="008280"/>
              </a:solidFill>
              <a:round/>
              <a:headEnd/>
              <a:tailEnd/>
            </a:ln>
          </p:spPr>
          <p:txBody>
            <a:bodyPr lIns="82039" tIns="41020" rIns="82039" bIns="41020"/>
            <a:lstStyle/>
            <a:p>
              <a:endParaRPr lang="en-US"/>
            </a:p>
          </p:txBody>
        </p:sp>
        <p:pic>
          <p:nvPicPr>
            <p:cNvPr id="9" name="Picture 8" descr="C:\Program Files\Microsoft Office\MEDIA\CAGCAT10\j0149627.wmf"/>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5406447" y="4015068"/>
              <a:ext cx="1290119" cy="889722"/>
            </a:xfrm>
            <a:prstGeom prst="rect">
              <a:avLst/>
            </a:prstGeom>
            <a:noFill/>
          </p:spPr>
        </p:pic>
        <p:pic>
          <p:nvPicPr>
            <p:cNvPr id="10" name="Picture 2" descr="C:\Users\Karen\AppData\Local\Microsoft\Windows\Temporary Internet Files\Content.IE5\V8JV0R0I\MC900149691[1].wmf"/>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5791200" y="4343400"/>
              <a:ext cx="914400" cy="542449"/>
            </a:xfrm>
            <a:prstGeom prst="rect">
              <a:avLst/>
            </a:prstGeom>
            <a:noFill/>
          </p:spPr>
        </p:pic>
      </p:grpSp>
      <p:sp>
        <p:nvSpPr>
          <p:cNvPr id="39" name="TextBox 38"/>
          <p:cNvSpPr txBox="1"/>
          <p:nvPr/>
        </p:nvSpPr>
        <p:spPr>
          <a:xfrm>
            <a:off x="4025559" y="2346927"/>
            <a:ext cx="2097742" cy="769441"/>
          </a:xfrm>
          <a:prstGeom prst="rect">
            <a:avLst/>
          </a:prstGeom>
          <a:noFill/>
        </p:spPr>
        <p:txBody>
          <a:bodyPr wrap="square" rtlCol="0">
            <a:spAutoFit/>
          </a:bodyPr>
          <a:lstStyle/>
          <a:p>
            <a:pPr algn="ctr"/>
            <a:r>
              <a:rPr lang="en-US" sz="4400">
                <a:solidFill>
                  <a:srgbClr val="800000"/>
                </a:solidFill>
              </a:rPr>
              <a:t>supply</a:t>
            </a:r>
          </a:p>
        </p:txBody>
      </p:sp>
      <p:sp>
        <p:nvSpPr>
          <p:cNvPr id="40" name="TextBox 39"/>
          <p:cNvSpPr txBox="1"/>
          <p:nvPr/>
        </p:nvSpPr>
        <p:spPr>
          <a:xfrm>
            <a:off x="4106531" y="3044279"/>
            <a:ext cx="2097742" cy="769441"/>
          </a:xfrm>
          <a:prstGeom prst="rect">
            <a:avLst/>
          </a:prstGeom>
          <a:noFill/>
        </p:spPr>
        <p:txBody>
          <a:bodyPr wrap="square" rtlCol="0">
            <a:spAutoFit/>
          </a:bodyPr>
          <a:lstStyle/>
          <a:p>
            <a:pPr algn="ctr"/>
            <a:r>
              <a:rPr lang="en-US" sz="4400">
                <a:solidFill>
                  <a:srgbClr val="800000"/>
                </a:solidFill>
              </a:rPr>
              <a:t>demand</a:t>
            </a:r>
          </a:p>
        </p:txBody>
      </p:sp>
      <p:sp>
        <p:nvSpPr>
          <p:cNvPr id="41" name="Title 40">
            <a:extLst>
              <a:ext uri="{FF2B5EF4-FFF2-40B4-BE49-F238E27FC236}">
                <a16:creationId xmlns:a16="http://schemas.microsoft.com/office/drawing/2014/main" id="{4DC80A44-1861-4391-A07E-4895C8C8EFB5}"/>
              </a:ext>
            </a:extLst>
          </p:cNvPr>
          <p:cNvSpPr>
            <a:spLocks noGrp="1"/>
          </p:cNvSpPr>
          <p:nvPr>
            <p:ph type="title"/>
          </p:nvPr>
        </p:nvSpPr>
        <p:spPr/>
        <p:txBody>
          <a:bodyPr/>
          <a:lstStyle/>
          <a:p>
            <a:r>
              <a:rPr lang="en-US"/>
              <a:t>Stocking Rate</a:t>
            </a:r>
          </a:p>
        </p:txBody>
      </p:sp>
      <p:sp>
        <p:nvSpPr>
          <p:cNvPr id="42" name="TextBox 41">
            <a:extLst>
              <a:ext uri="{FF2B5EF4-FFF2-40B4-BE49-F238E27FC236}">
                <a16:creationId xmlns:a16="http://schemas.microsoft.com/office/drawing/2014/main" id="{9CD66F2A-D827-46D6-8092-50B14CFDA54F}"/>
              </a:ext>
            </a:extLst>
          </p:cNvPr>
          <p:cNvSpPr txBox="1"/>
          <p:nvPr/>
        </p:nvSpPr>
        <p:spPr>
          <a:xfrm>
            <a:off x="1010676" y="4286779"/>
            <a:ext cx="4830106" cy="1569660"/>
          </a:xfrm>
          <a:prstGeom prst="rect">
            <a:avLst/>
          </a:prstGeom>
          <a:noFill/>
        </p:spPr>
        <p:txBody>
          <a:bodyPr wrap="square" rtlCol="0">
            <a:spAutoFit/>
          </a:bodyPr>
          <a:lstStyle/>
          <a:p>
            <a:pPr algn="ctr"/>
            <a:r>
              <a:rPr lang="en-US" sz="4800" i="1">
                <a:solidFill>
                  <a:srgbClr val="800000"/>
                </a:solidFill>
              </a:rPr>
              <a:t>How do you set stocking rate?</a:t>
            </a:r>
          </a:p>
        </p:txBody>
      </p:sp>
    </p:spTree>
    <p:custDataLst>
      <p:tags r:id="rId1"/>
    </p:custDataLst>
    <p:extLst>
      <p:ext uri="{BB962C8B-B14F-4D97-AF65-F5344CB8AC3E}">
        <p14:creationId xmlns:p14="http://schemas.microsoft.com/office/powerpoint/2010/main" val="31679672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A4492DFB-1455-4C57-9DEE-908B72F199E9}"/>
              </a:ext>
            </a:extLst>
          </p:cNvPr>
          <p:cNvSpPr>
            <a:spLocks noGrp="1"/>
          </p:cNvSpPr>
          <p:nvPr>
            <p:ph type="title"/>
          </p:nvPr>
        </p:nvSpPr>
        <p:spPr/>
        <p:txBody>
          <a:bodyPr/>
          <a:lstStyle/>
          <a:p>
            <a:r>
              <a:rPr lang="en-US"/>
              <a:t>4-step Method: Forage-Demand Method</a:t>
            </a:r>
          </a:p>
        </p:txBody>
      </p:sp>
      <p:sp>
        <p:nvSpPr>
          <p:cNvPr id="7" name="Content Placeholder 6">
            <a:extLst>
              <a:ext uri="{FF2B5EF4-FFF2-40B4-BE49-F238E27FC236}">
                <a16:creationId xmlns:a16="http://schemas.microsoft.com/office/drawing/2014/main" id="{640AF327-0ECD-4646-A31E-EDFEF77BCF31}"/>
              </a:ext>
            </a:extLst>
          </p:cNvPr>
          <p:cNvSpPr>
            <a:spLocks noGrp="1"/>
          </p:cNvSpPr>
          <p:nvPr>
            <p:ph idx="1"/>
          </p:nvPr>
        </p:nvSpPr>
        <p:spPr>
          <a:xfrm>
            <a:off x="1097280" y="1737360"/>
            <a:ext cx="10058400" cy="4483504"/>
          </a:xfrm>
        </p:spPr>
        <p:txBody>
          <a:bodyPr>
            <a:normAutofit lnSpcReduction="10000"/>
          </a:bodyPr>
          <a:lstStyle/>
          <a:p>
            <a:pPr marL="457200" indent="-457200">
              <a:buClr>
                <a:srgbClr val="800000"/>
              </a:buClr>
              <a:buFont typeface="+mj-lt"/>
              <a:buAutoNum type="arabicPeriod"/>
            </a:pPr>
            <a:r>
              <a:rPr lang="en-US" sz="3200"/>
              <a:t>Calculate usable forage</a:t>
            </a:r>
          </a:p>
          <a:p>
            <a:pPr marL="457200" indent="-457200">
              <a:buClr>
                <a:srgbClr val="800000"/>
              </a:buClr>
              <a:buFont typeface="+mj-lt"/>
              <a:buAutoNum type="arabicPeriod"/>
            </a:pPr>
            <a:r>
              <a:rPr lang="en-US" sz="3200"/>
              <a:t>Adjust for terrain, water, or other constraints</a:t>
            </a:r>
          </a:p>
          <a:p>
            <a:pPr marL="457200" indent="-457200">
              <a:buClr>
                <a:srgbClr val="800000"/>
              </a:buClr>
              <a:buFont typeface="+mj-lt"/>
              <a:buAutoNum type="arabicPeriod"/>
            </a:pPr>
            <a:r>
              <a:rPr lang="en-US" sz="3200"/>
              <a:t>Calculate forage demand of animals</a:t>
            </a:r>
          </a:p>
          <a:p>
            <a:pPr marL="457200" indent="-457200">
              <a:buClr>
                <a:srgbClr val="800000"/>
              </a:buClr>
              <a:buFont typeface="+mj-lt"/>
              <a:buAutoNum type="arabicPeriod"/>
            </a:pPr>
            <a:r>
              <a:rPr lang="en-US" sz="3200"/>
              <a:t>Calculate stocking rate</a:t>
            </a:r>
          </a:p>
          <a:p>
            <a:endParaRPr lang="en-US"/>
          </a:p>
          <a:p>
            <a:pPr>
              <a:lnSpc>
                <a:spcPct val="110000"/>
              </a:lnSpc>
              <a:spcBef>
                <a:spcPts val="200"/>
              </a:spcBef>
            </a:pPr>
            <a:r>
              <a:rPr lang="en-US" sz="2400" u="sng"/>
              <a:t>Forage-Demand Method is used</a:t>
            </a:r>
            <a:r>
              <a:rPr lang="en-US" sz="2400"/>
              <a:t>:  </a:t>
            </a:r>
          </a:p>
          <a:p>
            <a:pPr>
              <a:lnSpc>
                <a:spcPct val="110000"/>
              </a:lnSpc>
              <a:spcBef>
                <a:spcPts val="200"/>
              </a:spcBef>
              <a:buClr>
                <a:srgbClr val="990000"/>
              </a:buClr>
              <a:buFont typeface="Arial" panose="020B0604020202020204" pitchFamily="34" charset="0"/>
              <a:buChar char="•"/>
            </a:pPr>
            <a:r>
              <a:rPr lang="en-US" sz="2400"/>
              <a:t> When you have no stocking information from previous years.</a:t>
            </a:r>
          </a:p>
          <a:p>
            <a:pPr>
              <a:lnSpc>
                <a:spcPct val="110000"/>
              </a:lnSpc>
              <a:spcBef>
                <a:spcPts val="200"/>
              </a:spcBef>
              <a:buClr>
                <a:srgbClr val="990000"/>
              </a:buClr>
              <a:buFont typeface="Arial" panose="020B0604020202020204" pitchFamily="34" charset="0"/>
              <a:buChar char="•"/>
            </a:pPr>
            <a:r>
              <a:rPr lang="en-US" sz="2400"/>
              <a:t> To estimate carrying capacity in biological surveys or land appraisal</a:t>
            </a:r>
          </a:p>
          <a:p>
            <a:pPr>
              <a:lnSpc>
                <a:spcPct val="110000"/>
              </a:lnSpc>
              <a:spcBef>
                <a:spcPts val="200"/>
              </a:spcBef>
              <a:buClr>
                <a:srgbClr val="990000"/>
              </a:buClr>
              <a:buFont typeface="Arial" panose="020B0604020202020204" pitchFamily="34" charset="0"/>
              <a:buChar char="•"/>
            </a:pPr>
            <a:r>
              <a:rPr lang="en-US" sz="2400"/>
              <a:t> When considering changes in kind of class of animals. </a:t>
            </a:r>
          </a:p>
        </p:txBody>
      </p:sp>
      <p:sp>
        <p:nvSpPr>
          <p:cNvPr id="10" name="TextBox 9">
            <a:extLst>
              <a:ext uri="{FF2B5EF4-FFF2-40B4-BE49-F238E27FC236}">
                <a16:creationId xmlns:a16="http://schemas.microsoft.com/office/drawing/2014/main" id="{BD7C8FD2-9A4A-49C9-AB83-24066212F559}"/>
              </a:ext>
            </a:extLst>
          </p:cNvPr>
          <p:cNvSpPr txBox="1"/>
          <p:nvPr/>
        </p:nvSpPr>
        <p:spPr>
          <a:xfrm>
            <a:off x="11023499" y="5264546"/>
            <a:ext cx="857927" cy="261610"/>
          </a:xfrm>
          <a:prstGeom prst="rect">
            <a:avLst/>
          </a:prstGeom>
          <a:noFill/>
        </p:spPr>
        <p:txBody>
          <a:bodyPr wrap="none" rtlCol="0">
            <a:spAutoFit/>
          </a:bodyPr>
          <a:lstStyle/>
          <a:p>
            <a:r>
              <a:rPr lang="en-US" sz="1050">
                <a:solidFill>
                  <a:schemeClr val="bg1">
                    <a:lumMod val="95000"/>
                  </a:schemeClr>
                </a:solidFill>
              </a:rPr>
              <a:t>USDA-NRCS</a:t>
            </a:r>
          </a:p>
        </p:txBody>
      </p:sp>
      <p:grpSp>
        <p:nvGrpSpPr>
          <p:cNvPr id="4" name="Group 3">
            <a:extLst>
              <a:ext uri="{FF2B5EF4-FFF2-40B4-BE49-F238E27FC236}">
                <a16:creationId xmlns:a16="http://schemas.microsoft.com/office/drawing/2014/main" id="{88B31330-89A9-4686-A1B7-EC193EEBF90B}"/>
              </a:ext>
            </a:extLst>
          </p:cNvPr>
          <p:cNvGrpSpPr/>
          <p:nvPr/>
        </p:nvGrpSpPr>
        <p:grpSpPr>
          <a:xfrm>
            <a:off x="9496035" y="1890422"/>
            <a:ext cx="2300758" cy="3221061"/>
            <a:chOff x="9496035" y="1890422"/>
            <a:chExt cx="2300758" cy="3221061"/>
          </a:xfrm>
        </p:grpSpPr>
        <p:pic>
          <p:nvPicPr>
            <p:cNvPr id="9" name="Picture 8" descr="A person standing in a field&#10;&#10;Description generated with very high confidence">
              <a:extLst>
                <a:ext uri="{FF2B5EF4-FFF2-40B4-BE49-F238E27FC236}">
                  <a16:creationId xmlns:a16="http://schemas.microsoft.com/office/drawing/2014/main" id="{0324FD32-AF0D-493E-ABB0-E53B29962169}"/>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flipH="1">
              <a:off x="9496035" y="1890422"/>
              <a:ext cx="2300758" cy="3221061"/>
            </a:xfrm>
            <a:prstGeom prst="rect">
              <a:avLst/>
            </a:prstGeom>
          </p:spPr>
        </p:pic>
        <p:sp>
          <p:nvSpPr>
            <p:cNvPr id="3" name="TextBox 2">
              <a:extLst>
                <a:ext uri="{FF2B5EF4-FFF2-40B4-BE49-F238E27FC236}">
                  <a16:creationId xmlns:a16="http://schemas.microsoft.com/office/drawing/2014/main" id="{69848614-0E30-4C00-9BA8-9AE76EA9D1CA}"/>
                </a:ext>
              </a:extLst>
            </p:cNvPr>
            <p:cNvSpPr txBox="1"/>
            <p:nvPr/>
          </p:nvSpPr>
          <p:spPr>
            <a:xfrm>
              <a:off x="11094720" y="4896039"/>
              <a:ext cx="673582" cy="215444"/>
            </a:xfrm>
            <a:prstGeom prst="rect">
              <a:avLst/>
            </a:prstGeom>
            <a:noFill/>
          </p:spPr>
          <p:txBody>
            <a:bodyPr wrap="none" rtlCol="0">
              <a:spAutoFit/>
            </a:bodyPr>
            <a:lstStyle/>
            <a:p>
              <a:r>
                <a:rPr lang="en-US" sz="800">
                  <a:solidFill>
                    <a:schemeClr val="bg1"/>
                  </a:solidFill>
                </a:rPr>
                <a:t>USDA-NRCS</a:t>
              </a:r>
            </a:p>
          </p:txBody>
        </p:sp>
      </p:grpSp>
    </p:spTree>
    <p:extLst>
      <p:ext uri="{BB962C8B-B14F-4D97-AF65-F5344CB8AC3E}">
        <p14:creationId xmlns:p14="http://schemas.microsoft.com/office/powerpoint/2010/main" val="73788393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a:off x="1824727" y="1248542"/>
            <a:ext cx="8552329" cy="0"/>
          </a:xfrm>
          <a:prstGeom prst="line">
            <a:avLst/>
          </a:prstGeom>
          <a:ln w="38100">
            <a:solidFill>
              <a:schemeClr val="bg2">
                <a:lumMod val="75000"/>
              </a:schemeClr>
            </a:solidFill>
          </a:ln>
        </p:spPr>
        <p:style>
          <a:lnRef idx="1">
            <a:schemeClr val="accent1"/>
          </a:lnRef>
          <a:fillRef idx="0">
            <a:schemeClr val="accent1"/>
          </a:fillRef>
          <a:effectRef idx="0">
            <a:schemeClr val="accent1"/>
          </a:effectRef>
          <a:fontRef idx="minor">
            <a:schemeClr val="tx1"/>
          </a:fontRef>
        </p:style>
      </p:cxnSp>
      <p:sp>
        <p:nvSpPr>
          <p:cNvPr id="3" name="TextBox 2"/>
          <p:cNvSpPr txBox="1"/>
          <p:nvPr/>
        </p:nvSpPr>
        <p:spPr>
          <a:xfrm>
            <a:off x="0" y="299915"/>
            <a:ext cx="12192000" cy="923330"/>
          </a:xfrm>
          <a:prstGeom prst="rect">
            <a:avLst/>
          </a:prstGeom>
          <a:noFill/>
        </p:spPr>
        <p:txBody>
          <a:bodyPr wrap="square" rtlCol="0">
            <a:spAutoFit/>
          </a:bodyPr>
          <a:lstStyle/>
          <a:p>
            <a:pPr algn="ctr"/>
            <a:r>
              <a:rPr lang="en-US" sz="5400">
                <a:solidFill>
                  <a:schemeClr val="bg2">
                    <a:lumMod val="25000"/>
                  </a:schemeClr>
                </a:solidFill>
              </a:rPr>
              <a:t>Step 1:  Calculate Usable Supply</a:t>
            </a:r>
          </a:p>
        </p:txBody>
      </p:sp>
      <p:sp>
        <p:nvSpPr>
          <p:cNvPr id="4" name="TextBox 3"/>
          <p:cNvSpPr txBox="1"/>
          <p:nvPr/>
        </p:nvSpPr>
        <p:spPr>
          <a:xfrm>
            <a:off x="659444" y="1615082"/>
            <a:ext cx="11331388" cy="1446550"/>
          </a:xfrm>
          <a:prstGeom prst="rect">
            <a:avLst/>
          </a:prstGeom>
          <a:noFill/>
        </p:spPr>
        <p:txBody>
          <a:bodyPr wrap="square" rtlCol="0">
            <a:spAutoFit/>
          </a:bodyPr>
          <a:lstStyle/>
          <a:p>
            <a:pPr marL="571500" indent="-571500">
              <a:buFont typeface="Arial" panose="020B0604020202020204" pitchFamily="34" charset="0"/>
              <a:buChar char="•"/>
            </a:pPr>
            <a:r>
              <a:rPr lang="en-US" sz="4400"/>
              <a:t>Determine biomass supply.</a:t>
            </a:r>
          </a:p>
          <a:p>
            <a:pPr marL="571500" indent="-571500">
              <a:buFont typeface="Arial" panose="020B0604020202020204" pitchFamily="34" charset="0"/>
              <a:buChar char="•"/>
            </a:pPr>
            <a:endParaRPr lang="en-US" sz="4400"/>
          </a:p>
        </p:txBody>
      </p:sp>
      <p:sp>
        <p:nvSpPr>
          <p:cNvPr id="5" name="TextBox 4"/>
          <p:cNvSpPr txBox="1"/>
          <p:nvPr/>
        </p:nvSpPr>
        <p:spPr>
          <a:xfrm>
            <a:off x="1346480" y="2322968"/>
            <a:ext cx="10467568" cy="584775"/>
          </a:xfrm>
          <a:prstGeom prst="rect">
            <a:avLst/>
          </a:prstGeom>
          <a:noFill/>
        </p:spPr>
        <p:txBody>
          <a:bodyPr wrap="square" rtlCol="0">
            <a:spAutoFit/>
          </a:bodyPr>
          <a:lstStyle/>
          <a:p>
            <a:pPr algn="ctr"/>
            <a:r>
              <a:rPr lang="en-US" sz="3200" i="1">
                <a:solidFill>
                  <a:srgbClr val="0070C0"/>
                </a:solidFill>
              </a:rPr>
              <a:t>Wt of biomass/acre × area = total biomass supply</a:t>
            </a:r>
          </a:p>
        </p:txBody>
      </p:sp>
      <p:pic>
        <p:nvPicPr>
          <p:cNvPr id="11" name="Picture 10" descr="A picture containing grass, sky, outdoor, field&#10;&#10;Description automatically generated">
            <a:extLst>
              <a:ext uri="{FF2B5EF4-FFF2-40B4-BE49-F238E27FC236}">
                <a16:creationId xmlns:a16="http://schemas.microsoft.com/office/drawing/2014/main" id="{97CEB6B7-AD3E-4A2E-9E05-F1D121A74974}"/>
              </a:ext>
            </a:extLst>
          </p:cNvPr>
          <p:cNvPicPr>
            <a:picLocks noChangeAspect="1"/>
          </p:cNvPicPr>
          <p:nvPr/>
        </p:nvPicPr>
        <p:blipFill>
          <a:blip r:embed="rId3" cstate="screen">
            <a:extLst>
              <a:ext uri="{28A0092B-C50C-407E-A947-70E740481C1C}">
                <a14:useLocalDpi xmlns:a14="http://schemas.microsoft.com/office/drawing/2010/main"/>
              </a:ext>
              <a:ext uri="{837473B0-CC2E-450A-ABE3-18F120FF3D39}">
                <a1611:picAttrSrcUrl xmlns:a1611="http://schemas.microsoft.com/office/drawing/2016/11/main" r:id="rId4"/>
              </a:ext>
            </a:extLst>
          </a:blip>
          <a:stretch>
            <a:fillRect/>
          </a:stretch>
        </p:blipFill>
        <p:spPr>
          <a:xfrm>
            <a:off x="4035878" y="3232491"/>
            <a:ext cx="4120243" cy="2746829"/>
          </a:xfrm>
          <a:prstGeom prst="rect">
            <a:avLst/>
          </a:prstGeom>
        </p:spPr>
      </p:pic>
      <p:pic>
        <p:nvPicPr>
          <p:cNvPr id="13" name="Picture 12" descr="A picture containing outdoor, sky, grass, plant&#10;&#10;Description automatically generated">
            <a:extLst>
              <a:ext uri="{FF2B5EF4-FFF2-40B4-BE49-F238E27FC236}">
                <a16:creationId xmlns:a16="http://schemas.microsoft.com/office/drawing/2014/main" id="{D33791EE-845D-4C82-BB14-3D21C0D4EB93}"/>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l="32170"/>
          <a:stretch/>
        </p:blipFill>
        <p:spPr>
          <a:xfrm>
            <a:off x="8395639" y="3232491"/>
            <a:ext cx="3694761" cy="2723567"/>
          </a:xfrm>
          <a:prstGeom prst="rect">
            <a:avLst/>
          </a:prstGeom>
        </p:spPr>
      </p:pic>
      <p:pic>
        <p:nvPicPr>
          <p:cNvPr id="14" name="Picture 13" descr="A picture containing grass, outdoor, sky, mountain&#10;&#10;Description automatically generated">
            <a:extLst>
              <a:ext uri="{FF2B5EF4-FFF2-40B4-BE49-F238E27FC236}">
                <a16:creationId xmlns:a16="http://schemas.microsoft.com/office/drawing/2014/main" id="{9AA4434C-97D8-437F-B3B0-E95E3A311886}"/>
              </a:ext>
            </a:extLst>
          </p:cNvPr>
          <p:cNvPicPr>
            <a:picLocks noChangeAspect="1"/>
          </p:cNvPicPr>
          <p:nvPr/>
        </p:nvPicPr>
        <p:blipFill>
          <a:blip r:embed="rId6">
            <a:extLst>
              <a:ext uri="{28A0092B-C50C-407E-A947-70E740481C1C}">
                <a14:useLocalDpi xmlns:a14="http://schemas.microsoft.com/office/drawing/2010/main"/>
              </a:ext>
            </a:extLst>
          </a:blip>
          <a:stretch>
            <a:fillRect/>
          </a:stretch>
        </p:blipFill>
        <p:spPr>
          <a:xfrm>
            <a:off x="207172" y="3232491"/>
            <a:ext cx="3708948" cy="2723567"/>
          </a:xfrm>
          <a:prstGeom prst="rect">
            <a:avLst/>
          </a:prstGeom>
        </p:spPr>
      </p:pic>
      <p:sp>
        <p:nvSpPr>
          <p:cNvPr id="15" name="TextBox 14">
            <a:extLst>
              <a:ext uri="{FF2B5EF4-FFF2-40B4-BE49-F238E27FC236}">
                <a16:creationId xmlns:a16="http://schemas.microsoft.com/office/drawing/2014/main" id="{BDB877FC-57C6-4FDE-B90E-0657F2D1F410}"/>
              </a:ext>
            </a:extLst>
          </p:cNvPr>
          <p:cNvSpPr txBox="1"/>
          <p:nvPr/>
        </p:nvSpPr>
        <p:spPr>
          <a:xfrm>
            <a:off x="167316" y="5740614"/>
            <a:ext cx="1154483" cy="215444"/>
          </a:xfrm>
          <a:prstGeom prst="rect">
            <a:avLst/>
          </a:prstGeom>
          <a:noFill/>
        </p:spPr>
        <p:txBody>
          <a:bodyPr wrap="none" rtlCol="0">
            <a:spAutoFit/>
          </a:bodyPr>
          <a:lstStyle/>
          <a:p>
            <a:r>
              <a:rPr lang="en-US" sz="800">
                <a:solidFill>
                  <a:schemeClr val="bg1">
                    <a:lumMod val="95000"/>
                  </a:schemeClr>
                </a:solidFill>
              </a:rPr>
              <a:t>Kirk Davies – USDA ARS</a:t>
            </a:r>
          </a:p>
        </p:txBody>
      </p:sp>
      <p:sp>
        <p:nvSpPr>
          <p:cNvPr id="16" name="TextBox 15">
            <a:extLst>
              <a:ext uri="{FF2B5EF4-FFF2-40B4-BE49-F238E27FC236}">
                <a16:creationId xmlns:a16="http://schemas.microsoft.com/office/drawing/2014/main" id="{791D5943-649B-40B5-B66B-0A0EC23FBE28}"/>
              </a:ext>
            </a:extLst>
          </p:cNvPr>
          <p:cNvSpPr txBox="1"/>
          <p:nvPr/>
        </p:nvSpPr>
        <p:spPr>
          <a:xfrm>
            <a:off x="8376589" y="5770440"/>
            <a:ext cx="939681" cy="215444"/>
          </a:xfrm>
          <a:prstGeom prst="rect">
            <a:avLst/>
          </a:prstGeom>
          <a:noFill/>
        </p:spPr>
        <p:txBody>
          <a:bodyPr wrap="none" rtlCol="0">
            <a:spAutoFit/>
          </a:bodyPr>
          <a:lstStyle/>
          <a:p>
            <a:r>
              <a:rPr lang="en-US" sz="800">
                <a:solidFill>
                  <a:schemeClr val="bg1">
                    <a:lumMod val="95000"/>
                  </a:schemeClr>
                </a:solidFill>
              </a:rPr>
              <a:t>John Fowler-Flickr</a:t>
            </a:r>
          </a:p>
        </p:txBody>
      </p:sp>
    </p:spTree>
    <p:extLst>
      <p:ext uri="{BB962C8B-B14F-4D97-AF65-F5344CB8AC3E}">
        <p14:creationId xmlns:p14="http://schemas.microsoft.com/office/powerpoint/2010/main" val="259329022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a:off x="1824727" y="1248542"/>
            <a:ext cx="8552329" cy="0"/>
          </a:xfrm>
          <a:prstGeom prst="line">
            <a:avLst/>
          </a:prstGeom>
          <a:ln w="38100">
            <a:solidFill>
              <a:schemeClr val="bg2">
                <a:lumMod val="75000"/>
              </a:schemeClr>
            </a:solidFill>
          </a:ln>
        </p:spPr>
        <p:style>
          <a:lnRef idx="1">
            <a:schemeClr val="accent1"/>
          </a:lnRef>
          <a:fillRef idx="0">
            <a:schemeClr val="accent1"/>
          </a:fillRef>
          <a:effectRef idx="0">
            <a:schemeClr val="accent1"/>
          </a:effectRef>
          <a:fontRef idx="minor">
            <a:schemeClr val="tx1"/>
          </a:fontRef>
        </p:style>
      </p:cxnSp>
      <p:sp>
        <p:nvSpPr>
          <p:cNvPr id="3" name="TextBox 2"/>
          <p:cNvSpPr txBox="1"/>
          <p:nvPr/>
        </p:nvSpPr>
        <p:spPr>
          <a:xfrm>
            <a:off x="0" y="299915"/>
            <a:ext cx="12192000" cy="923330"/>
          </a:xfrm>
          <a:prstGeom prst="rect">
            <a:avLst/>
          </a:prstGeom>
          <a:noFill/>
        </p:spPr>
        <p:txBody>
          <a:bodyPr wrap="square" rtlCol="0">
            <a:spAutoFit/>
          </a:bodyPr>
          <a:lstStyle/>
          <a:p>
            <a:pPr algn="ctr"/>
            <a:r>
              <a:rPr lang="en-US" sz="5400">
                <a:solidFill>
                  <a:schemeClr val="bg2">
                    <a:lumMod val="25000"/>
                  </a:schemeClr>
                </a:solidFill>
              </a:rPr>
              <a:t>Proper Use Factor</a:t>
            </a:r>
          </a:p>
        </p:txBody>
      </p:sp>
      <p:sp>
        <p:nvSpPr>
          <p:cNvPr id="4" name="TextBox 3"/>
          <p:cNvSpPr txBox="1"/>
          <p:nvPr/>
        </p:nvSpPr>
        <p:spPr>
          <a:xfrm>
            <a:off x="573741" y="1515459"/>
            <a:ext cx="11187953" cy="1200329"/>
          </a:xfrm>
          <a:prstGeom prst="rect">
            <a:avLst/>
          </a:prstGeom>
          <a:noFill/>
        </p:spPr>
        <p:txBody>
          <a:bodyPr wrap="square" rtlCol="0">
            <a:spAutoFit/>
          </a:bodyPr>
          <a:lstStyle/>
          <a:p>
            <a:r>
              <a:rPr lang="en-US" sz="3600"/>
              <a:t>Proper stocking rates are based on maintaining sufficient plant residue for:  </a:t>
            </a:r>
          </a:p>
        </p:txBody>
      </p:sp>
      <p:sp>
        <p:nvSpPr>
          <p:cNvPr id="5" name="TextBox 4"/>
          <p:cNvSpPr txBox="1"/>
          <p:nvPr/>
        </p:nvSpPr>
        <p:spPr>
          <a:xfrm>
            <a:off x="1007104" y="2727152"/>
            <a:ext cx="3745550" cy="2246769"/>
          </a:xfrm>
          <a:prstGeom prst="rect">
            <a:avLst/>
          </a:prstGeom>
          <a:noFill/>
        </p:spPr>
        <p:txBody>
          <a:bodyPr wrap="square" rtlCol="0">
            <a:spAutoFit/>
          </a:bodyPr>
          <a:lstStyle/>
          <a:p>
            <a:pPr marL="173038" indent="-173038">
              <a:buFont typeface="Arial" panose="020B0604020202020204" pitchFamily="34" charset="0"/>
              <a:buChar char="•"/>
            </a:pPr>
            <a:r>
              <a:rPr lang="en-US" sz="2800">
                <a:solidFill>
                  <a:srgbClr val="0070C0"/>
                </a:solidFill>
              </a:rPr>
              <a:t>Plant health/regrowth </a:t>
            </a:r>
          </a:p>
          <a:p>
            <a:endParaRPr lang="en-US" sz="2800">
              <a:solidFill>
                <a:srgbClr val="0070C0"/>
              </a:solidFill>
            </a:endParaRPr>
          </a:p>
          <a:p>
            <a:pPr marL="173038" indent="-173038">
              <a:buFont typeface="Arial" panose="020B0604020202020204" pitchFamily="34" charset="0"/>
              <a:buChar char="•"/>
            </a:pPr>
            <a:r>
              <a:rPr lang="en-US" sz="2800">
                <a:solidFill>
                  <a:srgbClr val="0070C0"/>
                </a:solidFill>
              </a:rPr>
              <a:t>Wildlife forage</a:t>
            </a:r>
          </a:p>
          <a:p>
            <a:endParaRPr lang="en-US" sz="2800">
              <a:solidFill>
                <a:srgbClr val="0070C0"/>
              </a:solidFill>
            </a:endParaRPr>
          </a:p>
          <a:p>
            <a:pPr marL="173038" indent="-173038">
              <a:buFont typeface="Arial" panose="020B0604020202020204" pitchFamily="34" charset="0"/>
              <a:buChar char="•"/>
            </a:pPr>
            <a:r>
              <a:rPr lang="en-US" sz="2800">
                <a:solidFill>
                  <a:srgbClr val="0070C0"/>
                </a:solidFill>
              </a:rPr>
              <a:t>Erosion prevention</a:t>
            </a:r>
          </a:p>
        </p:txBody>
      </p:sp>
      <p:pic>
        <p:nvPicPr>
          <p:cNvPr id="6" name="Picture 2"/>
          <p:cNvPicPr>
            <a:picLocks noChangeAspect="1" noChangeArrowheads="1"/>
          </p:cNvPicPr>
          <p:nvPr/>
        </p:nvPicPr>
        <p:blipFill>
          <a:blip r:embed="rId3" cstate="screen"/>
          <a:srcRect/>
          <a:stretch>
            <a:fillRect/>
          </a:stretch>
        </p:blipFill>
        <p:spPr bwMode="auto">
          <a:xfrm>
            <a:off x="4956220" y="2715788"/>
            <a:ext cx="7056485" cy="3762515"/>
          </a:xfrm>
          <a:prstGeom prst="rect">
            <a:avLst/>
          </a:prstGeom>
          <a:noFill/>
          <a:ln w="9525">
            <a:noFill/>
            <a:miter lim="800000"/>
            <a:headEnd/>
            <a:tailEnd/>
          </a:ln>
        </p:spPr>
      </p:pic>
      <p:sp>
        <p:nvSpPr>
          <p:cNvPr id="7" name="TextBox 6"/>
          <p:cNvSpPr txBox="1"/>
          <p:nvPr/>
        </p:nvSpPr>
        <p:spPr>
          <a:xfrm>
            <a:off x="4956221" y="2265487"/>
            <a:ext cx="7009039" cy="475599"/>
          </a:xfrm>
          <a:prstGeom prst="rect">
            <a:avLst/>
          </a:prstGeom>
          <a:noFill/>
        </p:spPr>
        <p:txBody>
          <a:bodyPr wrap="square">
            <a:spAutoFit/>
          </a:bodyPr>
          <a:lstStyle/>
          <a:p>
            <a:pPr algn="ctr">
              <a:defRPr/>
            </a:pPr>
            <a:r>
              <a:rPr lang="en-US" sz="2400">
                <a:solidFill>
                  <a:srgbClr val="0070C0"/>
                </a:solidFill>
                <a:latin typeface="Calibri" pitchFamily="34" charset="0"/>
              </a:rPr>
              <a:t>Remove the Leaves ----- Affect the Roots</a:t>
            </a:r>
          </a:p>
        </p:txBody>
      </p:sp>
    </p:spTree>
    <p:extLst>
      <p:ext uri="{BB962C8B-B14F-4D97-AF65-F5344CB8AC3E}">
        <p14:creationId xmlns:p14="http://schemas.microsoft.com/office/powerpoint/2010/main" val="414444080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a:off x="1824727" y="1248542"/>
            <a:ext cx="8552329" cy="0"/>
          </a:xfrm>
          <a:prstGeom prst="line">
            <a:avLst/>
          </a:prstGeom>
          <a:ln w="38100">
            <a:solidFill>
              <a:schemeClr val="bg2">
                <a:lumMod val="75000"/>
              </a:schemeClr>
            </a:solidFill>
          </a:ln>
        </p:spPr>
        <p:style>
          <a:lnRef idx="1">
            <a:schemeClr val="accent1"/>
          </a:lnRef>
          <a:fillRef idx="0">
            <a:schemeClr val="accent1"/>
          </a:fillRef>
          <a:effectRef idx="0">
            <a:schemeClr val="accent1"/>
          </a:effectRef>
          <a:fontRef idx="minor">
            <a:schemeClr val="tx1"/>
          </a:fontRef>
        </p:style>
      </p:cxnSp>
      <p:sp>
        <p:nvSpPr>
          <p:cNvPr id="3" name="TextBox 2"/>
          <p:cNvSpPr txBox="1"/>
          <p:nvPr/>
        </p:nvSpPr>
        <p:spPr>
          <a:xfrm>
            <a:off x="0" y="299915"/>
            <a:ext cx="12192000" cy="923330"/>
          </a:xfrm>
          <a:prstGeom prst="rect">
            <a:avLst/>
          </a:prstGeom>
          <a:noFill/>
        </p:spPr>
        <p:txBody>
          <a:bodyPr wrap="square" rtlCol="0">
            <a:spAutoFit/>
          </a:bodyPr>
          <a:lstStyle/>
          <a:p>
            <a:pPr algn="ctr"/>
            <a:r>
              <a:rPr lang="en-US" sz="5400">
                <a:solidFill>
                  <a:schemeClr val="bg2">
                    <a:lumMod val="25000"/>
                  </a:schemeClr>
                </a:solidFill>
              </a:rPr>
              <a:t>Proper Use Factor</a:t>
            </a:r>
          </a:p>
        </p:txBody>
      </p:sp>
      <p:sp>
        <p:nvSpPr>
          <p:cNvPr id="4" name="TextBox 3"/>
          <p:cNvSpPr txBox="1"/>
          <p:nvPr/>
        </p:nvSpPr>
        <p:spPr>
          <a:xfrm>
            <a:off x="685059" y="1385318"/>
            <a:ext cx="11187953" cy="1446550"/>
          </a:xfrm>
          <a:prstGeom prst="rect">
            <a:avLst/>
          </a:prstGeom>
          <a:noFill/>
        </p:spPr>
        <p:txBody>
          <a:bodyPr wrap="square" rtlCol="0">
            <a:spAutoFit/>
          </a:bodyPr>
          <a:lstStyle/>
          <a:p>
            <a:r>
              <a:rPr lang="en-US" sz="3600"/>
              <a:t>Set stocking rate below carrying capacity.</a:t>
            </a:r>
          </a:p>
          <a:p>
            <a:endParaRPr lang="en-US" sz="1400"/>
          </a:p>
          <a:p>
            <a:r>
              <a:rPr lang="en-US" sz="3600"/>
              <a:t>Utilization guidelines (based on ecological research):  </a:t>
            </a:r>
          </a:p>
        </p:txBody>
      </p:sp>
      <p:sp>
        <p:nvSpPr>
          <p:cNvPr id="12" name="TextBox 11"/>
          <p:cNvSpPr txBox="1"/>
          <p:nvPr/>
        </p:nvSpPr>
        <p:spPr>
          <a:xfrm>
            <a:off x="329184" y="2968643"/>
            <a:ext cx="6089545" cy="646331"/>
          </a:xfrm>
          <a:prstGeom prst="rect">
            <a:avLst/>
          </a:prstGeom>
          <a:noFill/>
        </p:spPr>
        <p:txBody>
          <a:bodyPr wrap="square" rtlCol="0">
            <a:spAutoFit/>
          </a:bodyPr>
          <a:lstStyle/>
          <a:p>
            <a:pPr algn="ctr"/>
            <a:r>
              <a:rPr lang="en-US" sz="3600">
                <a:solidFill>
                  <a:srgbClr val="0070C0"/>
                </a:solidFill>
              </a:rPr>
              <a:t>%  use for “proper use”</a:t>
            </a:r>
          </a:p>
        </p:txBody>
      </p:sp>
      <p:sp>
        <p:nvSpPr>
          <p:cNvPr id="13" name="TextBox 12"/>
          <p:cNvSpPr txBox="1"/>
          <p:nvPr/>
        </p:nvSpPr>
        <p:spPr>
          <a:xfrm>
            <a:off x="6644795" y="3006143"/>
            <a:ext cx="2666182" cy="646331"/>
          </a:xfrm>
          <a:prstGeom prst="rect">
            <a:avLst/>
          </a:prstGeom>
          <a:noFill/>
        </p:spPr>
        <p:txBody>
          <a:bodyPr wrap="square" rtlCol="0">
            <a:spAutoFit/>
          </a:bodyPr>
          <a:lstStyle/>
          <a:p>
            <a:r>
              <a:rPr lang="en-US" sz="3600">
                <a:solidFill>
                  <a:srgbClr val="0070C0"/>
                </a:solidFill>
              </a:rPr>
              <a:t>Range Type</a:t>
            </a:r>
          </a:p>
        </p:txBody>
      </p:sp>
      <p:sp>
        <p:nvSpPr>
          <p:cNvPr id="14" name="TextBox 13"/>
          <p:cNvSpPr txBox="1"/>
          <p:nvPr/>
        </p:nvSpPr>
        <p:spPr>
          <a:xfrm>
            <a:off x="2743199" y="3614974"/>
            <a:ext cx="9018495" cy="2308324"/>
          </a:xfrm>
          <a:prstGeom prst="rect">
            <a:avLst/>
          </a:prstGeom>
          <a:noFill/>
        </p:spPr>
        <p:txBody>
          <a:bodyPr wrap="square" rtlCol="0">
            <a:spAutoFit/>
          </a:bodyPr>
          <a:lstStyle/>
          <a:p>
            <a:r>
              <a:rPr lang="en-US" sz="3600"/>
              <a:t>30-40%			    Sagebrush grassland</a:t>
            </a:r>
          </a:p>
          <a:p>
            <a:r>
              <a:rPr lang="en-US" sz="3600"/>
              <a:t>40-50%			    Shortgrass prairie</a:t>
            </a:r>
          </a:p>
          <a:p>
            <a:r>
              <a:rPr lang="en-US" sz="3600"/>
              <a:t>30-40%			    Coniferous Forest</a:t>
            </a:r>
          </a:p>
          <a:p>
            <a:r>
              <a:rPr lang="en-US" sz="3600"/>
              <a:t>30-40%			    Oak woodlands</a:t>
            </a:r>
          </a:p>
        </p:txBody>
      </p:sp>
      <p:sp>
        <p:nvSpPr>
          <p:cNvPr id="9" name="Rectangle 8">
            <a:extLst>
              <a:ext uri="{FF2B5EF4-FFF2-40B4-BE49-F238E27FC236}">
                <a16:creationId xmlns:a16="http://schemas.microsoft.com/office/drawing/2014/main" id="{9EE2571D-2495-4B8D-A9E2-748A81D95DFF}"/>
              </a:ext>
            </a:extLst>
          </p:cNvPr>
          <p:cNvSpPr/>
          <p:nvPr/>
        </p:nvSpPr>
        <p:spPr>
          <a:xfrm>
            <a:off x="4957229" y="6448623"/>
            <a:ext cx="7133171" cy="307777"/>
          </a:xfrm>
          <a:prstGeom prst="rect">
            <a:avLst/>
          </a:prstGeom>
        </p:spPr>
        <p:txBody>
          <a:bodyPr wrap="none">
            <a:spAutoFit/>
          </a:bodyPr>
          <a:lstStyle/>
          <a:p>
            <a:pPr fontAlgn="ctr"/>
            <a:r>
              <a:rPr lang="en-US" sz="1400" b="0" i="1" u="none" strike="noStrike">
                <a:solidFill>
                  <a:schemeClr val="bg1">
                    <a:lumMod val="85000"/>
                  </a:schemeClr>
                </a:solidFill>
                <a:effectLst/>
                <a:latin typeface="Calibri" panose="020F0502020204030204" pitchFamily="34" charset="0"/>
              </a:rPr>
              <a:t>Source: </a:t>
            </a:r>
            <a:r>
              <a:rPr lang="en-US" sz="1400" b="0" i="0" u="none" strike="noStrike">
                <a:solidFill>
                  <a:schemeClr val="bg1">
                    <a:lumMod val="85000"/>
                  </a:schemeClr>
                </a:solidFill>
                <a:effectLst/>
                <a:latin typeface="Calibri" panose="020F0502020204030204" pitchFamily="34" charset="0"/>
              </a:rPr>
              <a:t>J.L. </a:t>
            </a:r>
            <a:r>
              <a:rPr lang="en-US" sz="1400" b="0" i="0" u="none" strike="noStrike" err="1">
                <a:solidFill>
                  <a:schemeClr val="bg1">
                    <a:lumMod val="85000"/>
                  </a:schemeClr>
                </a:solidFill>
                <a:effectLst/>
                <a:latin typeface="Calibri" panose="020F0502020204030204" pitchFamily="34" charset="0"/>
              </a:rPr>
              <a:t>Holecheck</a:t>
            </a:r>
            <a:r>
              <a:rPr lang="en-US" sz="1400" b="0" i="0" u="none" strike="noStrike">
                <a:solidFill>
                  <a:schemeClr val="bg1">
                    <a:lumMod val="85000"/>
                  </a:schemeClr>
                </a:solidFill>
                <a:effectLst/>
                <a:latin typeface="Calibri" panose="020F0502020204030204" pitchFamily="34" charset="0"/>
              </a:rPr>
              <a:t> (1988). An Approach for Setting the Stocking Rate. Rangelands. 10:10-14.</a:t>
            </a:r>
            <a:endParaRPr lang="en-US" sz="1400" b="0" i="1" u="none" strike="noStrike">
              <a:solidFill>
                <a:schemeClr val="bg1">
                  <a:lumMod val="85000"/>
                </a:schemeClr>
              </a:solidFill>
              <a:effectLst/>
              <a:latin typeface="Calibri" panose="020F0502020204030204" pitchFamily="34" charset="0"/>
            </a:endParaRPr>
          </a:p>
        </p:txBody>
      </p:sp>
    </p:spTree>
    <p:extLst>
      <p:ext uri="{BB962C8B-B14F-4D97-AF65-F5344CB8AC3E}">
        <p14:creationId xmlns:p14="http://schemas.microsoft.com/office/powerpoint/2010/main" val="290096544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a:off x="1824727" y="1248542"/>
            <a:ext cx="8552329" cy="0"/>
          </a:xfrm>
          <a:prstGeom prst="line">
            <a:avLst/>
          </a:prstGeom>
          <a:ln w="38100">
            <a:solidFill>
              <a:schemeClr val="bg2">
                <a:lumMod val="75000"/>
              </a:schemeClr>
            </a:solidFill>
          </a:ln>
        </p:spPr>
        <p:style>
          <a:lnRef idx="1">
            <a:schemeClr val="accent1"/>
          </a:lnRef>
          <a:fillRef idx="0">
            <a:schemeClr val="accent1"/>
          </a:fillRef>
          <a:effectRef idx="0">
            <a:schemeClr val="accent1"/>
          </a:effectRef>
          <a:fontRef idx="minor">
            <a:schemeClr val="tx1"/>
          </a:fontRef>
        </p:style>
      </p:cxnSp>
      <p:sp>
        <p:nvSpPr>
          <p:cNvPr id="3" name="TextBox 2"/>
          <p:cNvSpPr txBox="1"/>
          <p:nvPr/>
        </p:nvSpPr>
        <p:spPr>
          <a:xfrm>
            <a:off x="0" y="299915"/>
            <a:ext cx="12192000" cy="923330"/>
          </a:xfrm>
          <a:prstGeom prst="rect">
            <a:avLst/>
          </a:prstGeom>
          <a:noFill/>
        </p:spPr>
        <p:txBody>
          <a:bodyPr wrap="square" rtlCol="0">
            <a:spAutoFit/>
          </a:bodyPr>
          <a:lstStyle/>
          <a:p>
            <a:pPr algn="ctr"/>
            <a:r>
              <a:rPr lang="en-US" sz="5400">
                <a:solidFill>
                  <a:schemeClr val="bg2">
                    <a:lumMod val="25000"/>
                  </a:schemeClr>
                </a:solidFill>
              </a:rPr>
              <a:t>Basis for Stocking Rates</a:t>
            </a:r>
          </a:p>
        </p:txBody>
      </p:sp>
      <p:sp>
        <p:nvSpPr>
          <p:cNvPr id="4" name="TextBox 3"/>
          <p:cNvSpPr txBox="1"/>
          <p:nvPr/>
        </p:nvSpPr>
        <p:spPr>
          <a:xfrm>
            <a:off x="640976" y="1694330"/>
            <a:ext cx="11246224" cy="1744853"/>
          </a:xfrm>
          <a:prstGeom prst="rect">
            <a:avLst/>
          </a:prstGeom>
          <a:noFill/>
        </p:spPr>
        <p:txBody>
          <a:bodyPr wrap="square" lIns="82058" tIns="41029" rIns="82058" bIns="41029" rtlCol="0">
            <a:spAutoFit/>
          </a:bodyPr>
          <a:lstStyle/>
          <a:p>
            <a:r>
              <a:rPr lang="en-US" sz="3600">
                <a:latin typeface="Calibri" pitchFamily="34" charset="0"/>
                <a:cs typeface="Calibri" pitchFamily="34" charset="0"/>
              </a:rPr>
              <a:t>Basis for “</a:t>
            </a:r>
            <a:r>
              <a:rPr lang="en-US" sz="3600" b="1">
                <a:latin typeface="Calibri" pitchFamily="34" charset="0"/>
                <a:cs typeface="Calibri" pitchFamily="34" charset="0"/>
              </a:rPr>
              <a:t>Allowable Use</a:t>
            </a:r>
            <a:r>
              <a:rPr lang="en-US" sz="3600">
                <a:latin typeface="Calibri" pitchFamily="34" charset="0"/>
                <a:cs typeface="Calibri" pitchFamily="34" charset="0"/>
              </a:rPr>
              <a:t>” or “</a:t>
            </a:r>
            <a:r>
              <a:rPr lang="en-US" sz="3600" b="1">
                <a:latin typeface="Calibri" pitchFamily="34" charset="0"/>
                <a:cs typeface="Calibri" pitchFamily="34" charset="0"/>
              </a:rPr>
              <a:t>Recommended Use</a:t>
            </a:r>
            <a:r>
              <a:rPr lang="en-US" sz="3600">
                <a:latin typeface="Calibri" pitchFamily="34" charset="0"/>
                <a:cs typeface="Calibri" pitchFamily="34" charset="0"/>
              </a:rPr>
              <a:t>” Levels</a:t>
            </a:r>
          </a:p>
          <a:p>
            <a:endParaRPr lang="en-US" sz="3600">
              <a:latin typeface="Calibri" pitchFamily="34" charset="0"/>
              <a:cs typeface="Calibri" pitchFamily="34" charset="0"/>
            </a:endParaRPr>
          </a:p>
          <a:p>
            <a:r>
              <a:rPr lang="en-US" sz="3600">
                <a:latin typeface="Calibri" pitchFamily="34" charset="0"/>
                <a:cs typeface="Calibri" pitchFamily="34" charset="0"/>
              </a:rPr>
              <a:t>Total Forage × Recommended Use = </a:t>
            </a:r>
            <a:r>
              <a:rPr lang="en-US" sz="3600" b="1">
                <a:solidFill>
                  <a:srgbClr val="0070C0"/>
                </a:solidFill>
                <a:latin typeface="Calibri" pitchFamily="34" charset="0"/>
                <a:cs typeface="Calibri" pitchFamily="34" charset="0"/>
              </a:rPr>
              <a:t>Usable Forage Supply </a:t>
            </a:r>
          </a:p>
        </p:txBody>
      </p:sp>
    </p:spTree>
    <p:extLst>
      <p:ext uri="{BB962C8B-B14F-4D97-AF65-F5344CB8AC3E}">
        <p14:creationId xmlns:p14="http://schemas.microsoft.com/office/powerpoint/2010/main" val="106277178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a:off x="1824727" y="1248542"/>
            <a:ext cx="8552329" cy="0"/>
          </a:xfrm>
          <a:prstGeom prst="line">
            <a:avLst/>
          </a:prstGeom>
          <a:ln w="38100">
            <a:solidFill>
              <a:schemeClr val="bg2">
                <a:lumMod val="75000"/>
              </a:schemeClr>
            </a:solidFill>
          </a:ln>
        </p:spPr>
        <p:style>
          <a:lnRef idx="1">
            <a:schemeClr val="accent1"/>
          </a:lnRef>
          <a:fillRef idx="0">
            <a:schemeClr val="accent1"/>
          </a:fillRef>
          <a:effectRef idx="0">
            <a:schemeClr val="accent1"/>
          </a:effectRef>
          <a:fontRef idx="minor">
            <a:schemeClr val="tx1"/>
          </a:fontRef>
        </p:style>
      </p:cxnSp>
      <p:sp>
        <p:nvSpPr>
          <p:cNvPr id="3" name="TextBox 2"/>
          <p:cNvSpPr txBox="1"/>
          <p:nvPr/>
        </p:nvSpPr>
        <p:spPr>
          <a:xfrm>
            <a:off x="0" y="299915"/>
            <a:ext cx="12192000" cy="923330"/>
          </a:xfrm>
          <a:prstGeom prst="rect">
            <a:avLst/>
          </a:prstGeom>
          <a:noFill/>
        </p:spPr>
        <p:txBody>
          <a:bodyPr wrap="square" rtlCol="0">
            <a:spAutoFit/>
          </a:bodyPr>
          <a:lstStyle/>
          <a:p>
            <a:pPr algn="ctr"/>
            <a:r>
              <a:rPr lang="en-US" sz="5400">
                <a:solidFill>
                  <a:schemeClr val="bg2">
                    <a:lumMod val="25000"/>
                  </a:schemeClr>
                </a:solidFill>
              </a:rPr>
              <a:t>Step 1:  Calculate Usable Supply</a:t>
            </a:r>
          </a:p>
        </p:txBody>
      </p:sp>
      <p:sp>
        <p:nvSpPr>
          <p:cNvPr id="4" name="TextBox 3"/>
          <p:cNvSpPr txBox="1"/>
          <p:nvPr/>
        </p:nvSpPr>
        <p:spPr>
          <a:xfrm>
            <a:off x="659444" y="1615082"/>
            <a:ext cx="11331388" cy="2123658"/>
          </a:xfrm>
          <a:prstGeom prst="rect">
            <a:avLst/>
          </a:prstGeom>
          <a:noFill/>
        </p:spPr>
        <p:txBody>
          <a:bodyPr wrap="square" rtlCol="0">
            <a:spAutoFit/>
          </a:bodyPr>
          <a:lstStyle/>
          <a:p>
            <a:pPr marL="571500" indent="-571500">
              <a:buFont typeface="Arial" panose="020B0604020202020204" pitchFamily="34" charset="0"/>
              <a:buChar char="•"/>
            </a:pPr>
            <a:r>
              <a:rPr lang="en-US" sz="4400"/>
              <a:t>Determine biomass supply.</a:t>
            </a:r>
          </a:p>
          <a:p>
            <a:pPr marL="571500" indent="-571500">
              <a:buFont typeface="Arial" panose="020B0604020202020204" pitchFamily="34" charset="0"/>
              <a:buChar char="•"/>
            </a:pPr>
            <a:endParaRPr lang="en-US" sz="4400"/>
          </a:p>
          <a:p>
            <a:pPr marL="571500" indent="-571500">
              <a:buFont typeface="Arial" panose="020B0604020202020204" pitchFamily="34" charset="0"/>
              <a:buChar char="•"/>
            </a:pPr>
            <a:r>
              <a:rPr lang="en-US" sz="4400"/>
              <a:t>Convert total biomass to total forage.  </a:t>
            </a:r>
          </a:p>
        </p:txBody>
      </p:sp>
      <p:sp>
        <p:nvSpPr>
          <p:cNvPr id="5" name="TextBox 4"/>
          <p:cNvSpPr txBox="1"/>
          <p:nvPr/>
        </p:nvSpPr>
        <p:spPr>
          <a:xfrm>
            <a:off x="1346480" y="2322968"/>
            <a:ext cx="10467568" cy="584775"/>
          </a:xfrm>
          <a:prstGeom prst="rect">
            <a:avLst/>
          </a:prstGeom>
          <a:noFill/>
        </p:spPr>
        <p:txBody>
          <a:bodyPr wrap="square" rtlCol="0">
            <a:spAutoFit/>
          </a:bodyPr>
          <a:lstStyle/>
          <a:p>
            <a:pPr algn="ctr"/>
            <a:r>
              <a:rPr lang="en-US" sz="3200" i="1">
                <a:solidFill>
                  <a:srgbClr val="0070C0"/>
                </a:solidFill>
              </a:rPr>
              <a:t>Wt of biomass/acre x area = total biomass supply</a:t>
            </a:r>
          </a:p>
        </p:txBody>
      </p:sp>
      <p:sp>
        <p:nvSpPr>
          <p:cNvPr id="6" name="TextBox 5"/>
          <p:cNvSpPr txBox="1"/>
          <p:nvPr/>
        </p:nvSpPr>
        <p:spPr>
          <a:xfrm>
            <a:off x="438176" y="3738740"/>
            <a:ext cx="11753824" cy="584775"/>
          </a:xfrm>
          <a:prstGeom prst="rect">
            <a:avLst/>
          </a:prstGeom>
          <a:noFill/>
        </p:spPr>
        <p:txBody>
          <a:bodyPr wrap="square" rtlCol="0">
            <a:spAutoFit/>
          </a:bodyPr>
          <a:lstStyle/>
          <a:p>
            <a:pPr algn="ctr"/>
            <a:r>
              <a:rPr lang="en-US" sz="3200" i="1">
                <a:solidFill>
                  <a:srgbClr val="0070C0"/>
                </a:solidFill>
              </a:rPr>
              <a:t>Total biomass/acre × Proper use (%) × area = total forage supply</a:t>
            </a:r>
          </a:p>
        </p:txBody>
      </p:sp>
    </p:spTree>
    <p:extLst>
      <p:ext uri="{BB962C8B-B14F-4D97-AF65-F5344CB8AC3E}">
        <p14:creationId xmlns:p14="http://schemas.microsoft.com/office/powerpoint/2010/main" val="24225627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a:off x="1824727" y="1248542"/>
            <a:ext cx="8552329" cy="0"/>
          </a:xfrm>
          <a:prstGeom prst="line">
            <a:avLst/>
          </a:prstGeom>
          <a:ln w="38100">
            <a:solidFill>
              <a:schemeClr val="bg2">
                <a:lumMod val="75000"/>
              </a:schemeClr>
            </a:solidFill>
          </a:ln>
        </p:spPr>
        <p:style>
          <a:lnRef idx="1">
            <a:schemeClr val="accent1"/>
          </a:lnRef>
          <a:fillRef idx="0">
            <a:schemeClr val="accent1"/>
          </a:fillRef>
          <a:effectRef idx="0">
            <a:schemeClr val="accent1"/>
          </a:effectRef>
          <a:fontRef idx="minor">
            <a:schemeClr val="tx1"/>
          </a:fontRef>
        </p:style>
      </p:cxnSp>
      <p:sp>
        <p:nvSpPr>
          <p:cNvPr id="3" name="TextBox 2"/>
          <p:cNvSpPr txBox="1"/>
          <p:nvPr/>
        </p:nvSpPr>
        <p:spPr>
          <a:xfrm>
            <a:off x="0" y="299915"/>
            <a:ext cx="12192000" cy="923330"/>
          </a:xfrm>
          <a:prstGeom prst="rect">
            <a:avLst/>
          </a:prstGeom>
          <a:noFill/>
        </p:spPr>
        <p:txBody>
          <a:bodyPr wrap="square" rtlCol="0">
            <a:spAutoFit/>
          </a:bodyPr>
          <a:lstStyle/>
          <a:p>
            <a:pPr algn="ctr"/>
            <a:r>
              <a:rPr lang="en-US" sz="5400">
                <a:solidFill>
                  <a:schemeClr val="bg2">
                    <a:lumMod val="25000"/>
                  </a:schemeClr>
                </a:solidFill>
              </a:rPr>
              <a:t>Step 1:  Calculate Usable Supply</a:t>
            </a:r>
          </a:p>
        </p:txBody>
      </p:sp>
      <p:sp>
        <p:nvSpPr>
          <p:cNvPr id="8" name="Content Placeholder 2"/>
          <p:cNvSpPr>
            <a:spLocks noGrp="1"/>
          </p:cNvSpPr>
          <p:nvPr/>
        </p:nvSpPr>
        <p:spPr bwMode="auto">
          <a:xfrm>
            <a:off x="512064" y="1346992"/>
            <a:ext cx="11173968" cy="2196781"/>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469900" indent="-469900" algn="l" rtl="0" eaLnBrk="0" fontAlgn="base" hangingPunct="0">
              <a:spcBef>
                <a:spcPct val="20000"/>
              </a:spcBef>
              <a:spcAft>
                <a:spcPct val="0"/>
              </a:spcAft>
              <a:buClr>
                <a:schemeClr val="tx1">
                  <a:lumMod val="75000"/>
                  <a:lumOff val="25000"/>
                </a:schemeClr>
              </a:buClr>
              <a:buSzPct val="70000"/>
              <a:buFont typeface="Wingdings" pitchFamily="-112" charset="2"/>
              <a:buChar char="o"/>
              <a:defRPr sz="3200">
                <a:solidFill>
                  <a:schemeClr val="tx1"/>
                </a:solidFill>
                <a:latin typeface="Calibri" pitchFamily="34" charset="0"/>
                <a:ea typeface="ＭＳ Ｐゴシック" pitchFamily="-112" charset="-128"/>
                <a:cs typeface="Calibri" pitchFamily="34" charset="0"/>
              </a:defRPr>
            </a:lvl1pPr>
            <a:lvl2pPr marL="908050" indent="-436563" algn="l" rtl="0" eaLnBrk="0" fontAlgn="base" hangingPunct="0">
              <a:spcBef>
                <a:spcPct val="20000"/>
              </a:spcBef>
              <a:spcAft>
                <a:spcPct val="0"/>
              </a:spcAft>
              <a:buClr>
                <a:schemeClr val="accent2"/>
              </a:buClr>
              <a:buSzPct val="75000"/>
              <a:buFont typeface="Wingdings" pitchFamily="-112" charset="2"/>
              <a:buChar char="n"/>
              <a:defRPr sz="2800">
                <a:solidFill>
                  <a:schemeClr val="tx1"/>
                </a:solidFill>
                <a:latin typeface="Calibri" pitchFamily="34" charset="0"/>
                <a:ea typeface="ＭＳ Ｐゴシック" pitchFamily="-112" charset="-128"/>
                <a:cs typeface="Calibri" pitchFamily="34" charset="0"/>
              </a:defRPr>
            </a:lvl2pPr>
            <a:lvl3pPr marL="1377950" indent="-468313" algn="l" rtl="0" eaLnBrk="0" fontAlgn="base" hangingPunct="0">
              <a:spcBef>
                <a:spcPct val="20000"/>
              </a:spcBef>
              <a:spcAft>
                <a:spcPct val="0"/>
              </a:spcAft>
              <a:buClr>
                <a:schemeClr val="bg2"/>
              </a:buClr>
              <a:buSzPct val="65000"/>
              <a:buFont typeface="Wingdings" pitchFamily="-112" charset="2"/>
              <a:buChar char="o"/>
              <a:defRPr sz="2400">
                <a:solidFill>
                  <a:schemeClr val="tx1"/>
                </a:solidFill>
                <a:latin typeface="Calibri" pitchFamily="34" charset="0"/>
                <a:ea typeface="ＭＳ Ｐゴシック" pitchFamily="-112" charset="-128"/>
                <a:cs typeface="Calibri" pitchFamily="34" charset="0"/>
              </a:defRPr>
            </a:lvl3pPr>
            <a:lvl4pPr marL="1827213" indent="-438150" algn="l" rtl="0" eaLnBrk="0" fontAlgn="base" hangingPunct="0">
              <a:spcBef>
                <a:spcPct val="20000"/>
              </a:spcBef>
              <a:spcAft>
                <a:spcPct val="0"/>
              </a:spcAft>
              <a:buClr>
                <a:schemeClr val="accent2"/>
              </a:buClr>
              <a:buSzPct val="75000"/>
              <a:buFont typeface="Wingdings" pitchFamily="-112" charset="2"/>
              <a:buChar char="n"/>
              <a:defRPr sz="2000">
                <a:solidFill>
                  <a:schemeClr val="tx1"/>
                </a:solidFill>
                <a:latin typeface="Calibri" pitchFamily="34" charset="0"/>
                <a:ea typeface="ＭＳ Ｐゴシック" pitchFamily="-112" charset="-128"/>
                <a:cs typeface="Calibri" pitchFamily="34" charset="0"/>
              </a:defRPr>
            </a:lvl4pPr>
            <a:lvl5pPr marL="2297113" indent="-468313" algn="l" rtl="0" eaLnBrk="0" fontAlgn="base" hangingPunct="0">
              <a:spcBef>
                <a:spcPct val="20000"/>
              </a:spcBef>
              <a:spcAft>
                <a:spcPct val="0"/>
              </a:spcAft>
              <a:buClr>
                <a:schemeClr val="accent1"/>
              </a:buClr>
              <a:buSzPct val="50000"/>
              <a:buFont typeface="Wingdings" pitchFamily="-112" charset="2"/>
              <a:buChar char="o"/>
              <a:defRPr sz="2000">
                <a:solidFill>
                  <a:schemeClr val="tx1"/>
                </a:solidFill>
                <a:latin typeface="Calibri" pitchFamily="34" charset="0"/>
                <a:ea typeface="ＭＳ Ｐゴシック" pitchFamily="-112" charset="-128"/>
                <a:cs typeface="Calibri" pitchFamily="34" charset="0"/>
              </a:defRPr>
            </a:lvl5pPr>
            <a:lvl6pPr marL="2754313" indent="-468313" algn="l" rtl="0" fontAlgn="base">
              <a:spcBef>
                <a:spcPct val="20000"/>
              </a:spcBef>
              <a:spcAft>
                <a:spcPct val="0"/>
              </a:spcAft>
              <a:buClr>
                <a:schemeClr val="accent1"/>
              </a:buClr>
              <a:buSzPct val="50000"/>
              <a:buFont typeface="Wingdings" pitchFamily="2" charset="2"/>
              <a:buChar char="o"/>
              <a:defRPr sz="2000">
                <a:solidFill>
                  <a:schemeClr val="tx1"/>
                </a:solidFill>
                <a:latin typeface="+mn-lt"/>
              </a:defRPr>
            </a:lvl6pPr>
            <a:lvl7pPr marL="3211513" indent="-468313" algn="l" rtl="0" fontAlgn="base">
              <a:spcBef>
                <a:spcPct val="20000"/>
              </a:spcBef>
              <a:spcAft>
                <a:spcPct val="0"/>
              </a:spcAft>
              <a:buClr>
                <a:schemeClr val="accent1"/>
              </a:buClr>
              <a:buSzPct val="50000"/>
              <a:buFont typeface="Wingdings" pitchFamily="2" charset="2"/>
              <a:buChar char="o"/>
              <a:defRPr sz="2000">
                <a:solidFill>
                  <a:schemeClr val="tx1"/>
                </a:solidFill>
                <a:latin typeface="+mn-lt"/>
              </a:defRPr>
            </a:lvl7pPr>
            <a:lvl8pPr marL="3668713" indent="-468313" algn="l" rtl="0" fontAlgn="base">
              <a:spcBef>
                <a:spcPct val="20000"/>
              </a:spcBef>
              <a:spcAft>
                <a:spcPct val="0"/>
              </a:spcAft>
              <a:buClr>
                <a:schemeClr val="accent1"/>
              </a:buClr>
              <a:buSzPct val="50000"/>
              <a:buFont typeface="Wingdings" pitchFamily="2" charset="2"/>
              <a:buChar char="o"/>
              <a:defRPr sz="2000">
                <a:solidFill>
                  <a:schemeClr val="tx1"/>
                </a:solidFill>
                <a:latin typeface="+mn-lt"/>
              </a:defRPr>
            </a:lvl8pPr>
            <a:lvl9pPr marL="4125913" indent="-468313" algn="l" rtl="0" fontAlgn="base">
              <a:spcBef>
                <a:spcPct val="20000"/>
              </a:spcBef>
              <a:spcAft>
                <a:spcPct val="0"/>
              </a:spcAft>
              <a:buClr>
                <a:schemeClr val="accent1"/>
              </a:buClr>
              <a:buSzPct val="50000"/>
              <a:buFont typeface="Wingdings" pitchFamily="2" charset="2"/>
              <a:buChar char="o"/>
              <a:defRPr sz="2000">
                <a:solidFill>
                  <a:schemeClr val="tx1"/>
                </a:solidFill>
                <a:latin typeface="+mn-lt"/>
              </a:defRPr>
            </a:lvl9pPr>
          </a:lstStyle>
          <a:p>
            <a:pPr marL="0" indent="0">
              <a:buNone/>
            </a:pPr>
            <a:r>
              <a:rPr lang="en-US">
                <a:solidFill>
                  <a:srgbClr val="0070C0"/>
                </a:solidFill>
                <a:latin typeface="Calibri"/>
                <a:cs typeface="Calibri"/>
              </a:rPr>
              <a:t>An Example </a:t>
            </a:r>
            <a:r>
              <a:rPr lang="en-US">
                <a:latin typeface="Calibri"/>
                <a:cs typeface="Calibri"/>
              </a:rPr>
              <a:t>– You manage a 1,200-acre ranch and the average production is 500 lbs/acre. The ranch is located in a sagebrush steppe plant community and has a proper use factor of up to 30% of the annual forage.</a:t>
            </a:r>
          </a:p>
          <a:p>
            <a:pPr marL="471170" lvl="1" indent="0">
              <a:buNone/>
            </a:pPr>
            <a:endParaRPr lang="en-US"/>
          </a:p>
        </p:txBody>
      </p:sp>
      <p:sp>
        <p:nvSpPr>
          <p:cNvPr id="9" name="TextBox 8"/>
          <p:cNvSpPr txBox="1"/>
          <p:nvPr/>
        </p:nvSpPr>
        <p:spPr>
          <a:xfrm>
            <a:off x="862216" y="3543773"/>
            <a:ext cx="10467568" cy="646331"/>
          </a:xfrm>
          <a:prstGeom prst="rect">
            <a:avLst/>
          </a:prstGeom>
          <a:noFill/>
        </p:spPr>
        <p:txBody>
          <a:bodyPr wrap="square" rtlCol="0">
            <a:spAutoFit/>
          </a:bodyPr>
          <a:lstStyle/>
          <a:p>
            <a:pPr algn="ctr"/>
            <a:r>
              <a:rPr lang="en-US" sz="3600" i="1">
                <a:solidFill>
                  <a:srgbClr val="0070C0"/>
                </a:solidFill>
              </a:rPr>
              <a:t>What is your usable forage supply/year?</a:t>
            </a:r>
          </a:p>
        </p:txBody>
      </p:sp>
      <p:sp>
        <p:nvSpPr>
          <p:cNvPr id="10" name="TextBox 9"/>
          <p:cNvSpPr txBox="1"/>
          <p:nvPr/>
        </p:nvSpPr>
        <p:spPr>
          <a:xfrm>
            <a:off x="512064" y="4574152"/>
            <a:ext cx="11356848" cy="523220"/>
          </a:xfrm>
          <a:prstGeom prst="rect">
            <a:avLst/>
          </a:prstGeom>
          <a:noFill/>
        </p:spPr>
        <p:txBody>
          <a:bodyPr wrap="square" rtlCol="0">
            <a:spAutoFit/>
          </a:bodyPr>
          <a:lstStyle/>
          <a:p>
            <a:pPr algn="ctr"/>
            <a:r>
              <a:rPr lang="en-US" sz="2800"/>
              <a:t>_______ acre ranch × _______ lbs/ac = __________ lbs of biomass </a:t>
            </a:r>
          </a:p>
        </p:txBody>
      </p:sp>
      <p:sp>
        <p:nvSpPr>
          <p:cNvPr id="11" name="TextBox 10"/>
          <p:cNvSpPr txBox="1"/>
          <p:nvPr/>
        </p:nvSpPr>
        <p:spPr>
          <a:xfrm>
            <a:off x="512064" y="5220483"/>
            <a:ext cx="11356848" cy="523220"/>
          </a:xfrm>
          <a:prstGeom prst="rect">
            <a:avLst/>
          </a:prstGeom>
          <a:noFill/>
        </p:spPr>
        <p:txBody>
          <a:bodyPr wrap="square" rtlCol="0">
            <a:spAutoFit/>
          </a:bodyPr>
          <a:lstStyle/>
          <a:p>
            <a:pPr algn="ctr"/>
            <a:r>
              <a:rPr lang="en-US" sz="2800"/>
              <a:t>× 0.30 = ______________ lbs of forage.  </a:t>
            </a:r>
          </a:p>
        </p:txBody>
      </p:sp>
      <p:sp>
        <p:nvSpPr>
          <p:cNvPr id="12" name="TextBox 11"/>
          <p:cNvSpPr txBox="1"/>
          <p:nvPr/>
        </p:nvSpPr>
        <p:spPr>
          <a:xfrm>
            <a:off x="950976" y="4511924"/>
            <a:ext cx="2097742" cy="584775"/>
          </a:xfrm>
          <a:prstGeom prst="rect">
            <a:avLst/>
          </a:prstGeom>
          <a:noFill/>
        </p:spPr>
        <p:txBody>
          <a:bodyPr wrap="square" rtlCol="0">
            <a:spAutoFit/>
          </a:bodyPr>
          <a:lstStyle/>
          <a:p>
            <a:pPr algn="ctr"/>
            <a:r>
              <a:rPr lang="en-US" sz="3200">
                <a:solidFill>
                  <a:srgbClr val="0070C0"/>
                </a:solidFill>
              </a:rPr>
              <a:t>1,200</a:t>
            </a:r>
          </a:p>
        </p:txBody>
      </p:sp>
      <p:sp>
        <p:nvSpPr>
          <p:cNvPr id="13" name="TextBox 12"/>
          <p:cNvSpPr txBox="1"/>
          <p:nvPr/>
        </p:nvSpPr>
        <p:spPr>
          <a:xfrm>
            <a:off x="4508390" y="4478693"/>
            <a:ext cx="1129085" cy="584775"/>
          </a:xfrm>
          <a:prstGeom prst="rect">
            <a:avLst/>
          </a:prstGeom>
          <a:noFill/>
        </p:spPr>
        <p:txBody>
          <a:bodyPr wrap="square" rtlCol="0">
            <a:spAutoFit/>
          </a:bodyPr>
          <a:lstStyle/>
          <a:p>
            <a:pPr algn="ctr"/>
            <a:r>
              <a:rPr lang="en-US" sz="3200">
                <a:solidFill>
                  <a:srgbClr val="0070C0"/>
                </a:solidFill>
              </a:rPr>
              <a:t>500</a:t>
            </a:r>
          </a:p>
        </p:txBody>
      </p:sp>
      <p:sp>
        <p:nvSpPr>
          <p:cNvPr id="14" name="TextBox 13"/>
          <p:cNvSpPr txBox="1"/>
          <p:nvPr/>
        </p:nvSpPr>
        <p:spPr>
          <a:xfrm>
            <a:off x="6976872" y="4487617"/>
            <a:ext cx="2097742" cy="584775"/>
          </a:xfrm>
          <a:prstGeom prst="rect">
            <a:avLst/>
          </a:prstGeom>
          <a:noFill/>
        </p:spPr>
        <p:txBody>
          <a:bodyPr wrap="square" rtlCol="0">
            <a:spAutoFit/>
          </a:bodyPr>
          <a:lstStyle/>
          <a:p>
            <a:pPr algn="ctr"/>
            <a:r>
              <a:rPr lang="en-US" sz="3200">
                <a:solidFill>
                  <a:srgbClr val="0070C0"/>
                </a:solidFill>
              </a:rPr>
              <a:t>600,000</a:t>
            </a:r>
          </a:p>
        </p:txBody>
      </p:sp>
      <p:sp>
        <p:nvSpPr>
          <p:cNvPr id="15" name="TextBox 14"/>
          <p:cNvSpPr txBox="1"/>
          <p:nvPr/>
        </p:nvSpPr>
        <p:spPr>
          <a:xfrm>
            <a:off x="4797552" y="5111198"/>
            <a:ext cx="2097742" cy="584775"/>
          </a:xfrm>
          <a:prstGeom prst="rect">
            <a:avLst/>
          </a:prstGeom>
          <a:noFill/>
        </p:spPr>
        <p:txBody>
          <a:bodyPr wrap="square" rtlCol="0">
            <a:spAutoFit/>
          </a:bodyPr>
          <a:lstStyle/>
          <a:p>
            <a:pPr algn="ctr"/>
            <a:r>
              <a:rPr lang="en-US" sz="3200">
                <a:solidFill>
                  <a:srgbClr val="0070C0"/>
                </a:solidFill>
              </a:rPr>
              <a:t>180,000</a:t>
            </a:r>
          </a:p>
        </p:txBody>
      </p:sp>
    </p:spTree>
    <p:custDataLst>
      <p:tags r:id="rId1"/>
    </p:custDataLst>
    <p:extLst>
      <p:ext uri="{BB962C8B-B14F-4D97-AF65-F5344CB8AC3E}">
        <p14:creationId xmlns:p14="http://schemas.microsoft.com/office/powerpoint/2010/main" val="23403037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fade">
                                      <p:cBhvr>
                                        <p:cTn id="12" dur="500"/>
                                        <p:tgtEl>
                                          <p:spTgt spid="13"/>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fade">
                                      <p:cBhvr>
                                        <p:cTn id="17" dur="500"/>
                                        <p:tgtEl>
                                          <p:spTgt spid="14"/>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5"/>
                                        </p:tgtEl>
                                        <p:attrNameLst>
                                          <p:attrName>style.visibility</p:attrName>
                                        </p:attrNameLst>
                                      </p:cBhvr>
                                      <p:to>
                                        <p:strVal val="visible"/>
                                      </p:to>
                                    </p:set>
                                    <p:animEffect transition="in" filter="fade">
                                      <p:cBhvr>
                                        <p:cTn id="22"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P spid="14" grpId="0"/>
      <p:bldP spid="15"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a:off x="1824727" y="1248542"/>
            <a:ext cx="8552329" cy="0"/>
          </a:xfrm>
          <a:prstGeom prst="line">
            <a:avLst/>
          </a:prstGeom>
          <a:ln w="38100">
            <a:solidFill>
              <a:schemeClr val="bg2">
                <a:lumMod val="75000"/>
              </a:schemeClr>
            </a:solidFill>
          </a:ln>
        </p:spPr>
        <p:style>
          <a:lnRef idx="1">
            <a:schemeClr val="accent1"/>
          </a:lnRef>
          <a:fillRef idx="0">
            <a:schemeClr val="accent1"/>
          </a:fillRef>
          <a:effectRef idx="0">
            <a:schemeClr val="accent1"/>
          </a:effectRef>
          <a:fontRef idx="minor">
            <a:schemeClr val="tx1"/>
          </a:fontRef>
        </p:style>
      </p:cxnSp>
      <p:sp>
        <p:nvSpPr>
          <p:cNvPr id="3" name="TextBox 2"/>
          <p:cNvSpPr txBox="1"/>
          <p:nvPr/>
        </p:nvSpPr>
        <p:spPr>
          <a:xfrm>
            <a:off x="0" y="299915"/>
            <a:ext cx="12192000" cy="923330"/>
          </a:xfrm>
          <a:prstGeom prst="rect">
            <a:avLst/>
          </a:prstGeom>
          <a:noFill/>
        </p:spPr>
        <p:txBody>
          <a:bodyPr wrap="square" rtlCol="0">
            <a:spAutoFit/>
          </a:bodyPr>
          <a:lstStyle/>
          <a:p>
            <a:pPr algn="ctr"/>
            <a:r>
              <a:rPr lang="en-US" sz="5400">
                <a:solidFill>
                  <a:schemeClr val="bg2">
                    <a:lumMod val="25000"/>
                  </a:schemeClr>
                </a:solidFill>
              </a:rPr>
              <a:t>Step 1:  Calculate Usable Supply</a:t>
            </a:r>
          </a:p>
        </p:txBody>
      </p:sp>
      <p:sp>
        <p:nvSpPr>
          <p:cNvPr id="8" name="Content Placeholder 2"/>
          <p:cNvSpPr>
            <a:spLocks noGrp="1"/>
          </p:cNvSpPr>
          <p:nvPr/>
        </p:nvSpPr>
        <p:spPr bwMode="auto">
          <a:xfrm>
            <a:off x="512064" y="1346993"/>
            <a:ext cx="11173968" cy="71955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469900" indent="-469900" algn="l" rtl="0" eaLnBrk="0" fontAlgn="base" hangingPunct="0">
              <a:spcBef>
                <a:spcPct val="20000"/>
              </a:spcBef>
              <a:spcAft>
                <a:spcPct val="0"/>
              </a:spcAft>
              <a:buClr>
                <a:schemeClr val="tx1">
                  <a:lumMod val="75000"/>
                  <a:lumOff val="25000"/>
                </a:schemeClr>
              </a:buClr>
              <a:buSzPct val="70000"/>
              <a:buFont typeface="Wingdings" pitchFamily="-112" charset="2"/>
              <a:buChar char="o"/>
              <a:defRPr sz="3200">
                <a:solidFill>
                  <a:schemeClr val="tx1"/>
                </a:solidFill>
                <a:latin typeface="Calibri" pitchFamily="34" charset="0"/>
                <a:ea typeface="ＭＳ Ｐゴシック" pitchFamily="-112" charset="-128"/>
                <a:cs typeface="Calibri" pitchFamily="34" charset="0"/>
              </a:defRPr>
            </a:lvl1pPr>
            <a:lvl2pPr marL="908050" indent="-436563" algn="l" rtl="0" eaLnBrk="0" fontAlgn="base" hangingPunct="0">
              <a:spcBef>
                <a:spcPct val="20000"/>
              </a:spcBef>
              <a:spcAft>
                <a:spcPct val="0"/>
              </a:spcAft>
              <a:buClr>
                <a:schemeClr val="accent2"/>
              </a:buClr>
              <a:buSzPct val="75000"/>
              <a:buFont typeface="Wingdings" pitchFamily="-112" charset="2"/>
              <a:buChar char="n"/>
              <a:defRPr sz="2800">
                <a:solidFill>
                  <a:schemeClr val="tx1"/>
                </a:solidFill>
                <a:latin typeface="Calibri" pitchFamily="34" charset="0"/>
                <a:ea typeface="ＭＳ Ｐゴシック" pitchFamily="-112" charset="-128"/>
                <a:cs typeface="Calibri" pitchFamily="34" charset="0"/>
              </a:defRPr>
            </a:lvl2pPr>
            <a:lvl3pPr marL="1377950" indent="-468313" algn="l" rtl="0" eaLnBrk="0" fontAlgn="base" hangingPunct="0">
              <a:spcBef>
                <a:spcPct val="20000"/>
              </a:spcBef>
              <a:spcAft>
                <a:spcPct val="0"/>
              </a:spcAft>
              <a:buClr>
                <a:schemeClr val="bg2"/>
              </a:buClr>
              <a:buSzPct val="65000"/>
              <a:buFont typeface="Wingdings" pitchFamily="-112" charset="2"/>
              <a:buChar char="o"/>
              <a:defRPr sz="2400">
                <a:solidFill>
                  <a:schemeClr val="tx1"/>
                </a:solidFill>
                <a:latin typeface="Calibri" pitchFamily="34" charset="0"/>
                <a:ea typeface="ＭＳ Ｐゴシック" pitchFamily="-112" charset="-128"/>
                <a:cs typeface="Calibri" pitchFamily="34" charset="0"/>
              </a:defRPr>
            </a:lvl3pPr>
            <a:lvl4pPr marL="1827213" indent="-438150" algn="l" rtl="0" eaLnBrk="0" fontAlgn="base" hangingPunct="0">
              <a:spcBef>
                <a:spcPct val="20000"/>
              </a:spcBef>
              <a:spcAft>
                <a:spcPct val="0"/>
              </a:spcAft>
              <a:buClr>
                <a:schemeClr val="accent2"/>
              </a:buClr>
              <a:buSzPct val="75000"/>
              <a:buFont typeface="Wingdings" pitchFamily="-112" charset="2"/>
              <a:buChar char="n"/>
              <a:defRPr sz="2000">
                <a:solidFill>
                  <a:schemeClr val="tx1"/>
                </a:solidFill>
                <a:latin typeface="Calibri" pitchFamily="34" charset="0"/>
                <a:ea typeface="ＭＳ Ｐゴシック" pitchFamily="-112" charset="-128"/>
                <a:cs typeface="Calibri" pitchFamily="34" charset="0"/>
              </a:defRPr>
            </a:lvl4pPr>
            <a:lvl5pPr marL="2297113" indent="-468313" algn="l" rtl="0" eaLnBrk="0" fontAlgn="base" hangingPunct="0">
              <a:spcBef>
                <a:spcPct val="20000"/>
              </a:spcBef>
              <a:spcAft>
                <a:spcPct val="0"/>
              </a:spcAft>
              <a:buClr>
                <a:schemeClr val="accent1"/>
              </a:buClr>
              <a:buSzPct val="50000"/>
              <a:buFont typeface="Wingdings" pitchFamily="-112" charset="2"/>
              <a:buChar char="o"/>
              <a:defRPr sz="2000">
                <a:solidFill>
                  <a:schemeClr val="tx1"/>
                </a:solidFill>
                <a:latin typeface="Calibri" pitchFamily="34" charset="0"/>
                <a:ea typeface="ＭＳ Ｐゴシック" pitchFamily="-112" charset="-128"/>
                <a:cs typeface="Calibri" pitchFamily="34" charset="0"/>
              </a:defRPr>
            </a:lvl5pPr>
            <a:lvl6pPr marL="2754313" indent="-468313" algn="l" rtl="0" fontAlgn="base">
              <a:spcBef>
                <a:spcPct val="20000"/>
              </a:spcBef>
              <a:spcAft>
                <a:spcPct val="0"/>
              </a:spcAft>
              <a:buClr>
                <a:schemeClr val="accent1"/>
              </a:buClr>
              <a:buSzPct val="50000"/>
              <a:buFont typeface="Wingdings" pitchFamily="2" charset="2"/>
              <a:buChar char="o"/>
              <a:defRPr sz="2000">
                <a:solidFill>
                  <a:schemeClr val="tx1"/>
                </a:solidFill>
                <a:latin typeface="+mn-lt"/>
              </a:defRPr>
            </a:lvl6pPr>
            <a:lvl7pPr marL="3211513" indent="-468313" algn="l" rtl="0" fontAlgn="base">
              <a:spcBef>
                <a:spcPct val="20000"/>
              </a:spcBef>
              <a:spcAft>
                <a:spcPct val="0"/>
              </a:spcAft>
              <a:buClr>
                <a:schemeClr val="accent1"/>
              </a:buClr>
              <a:buSzPct val="50000"/>
              <a:buFont typeface="Wingdings" pitchFamily="2" charset="2"/>
              <a:buChar char="o"/>
              <a:defRPr sz="2000">
                <a:solidFill>
                  <a:schemeClr val="tx1"/>
                </a:solidFill>
                <a:latin typeface="+mn-lt"/>
              </a:defRPr>
            </a:lvl7pPr>
            <a:lvl8pPr marL="3668713" indent="-468313" algn="l" rtl="0" fontAlgn="base">
              <a:spcBef>
                <a:spcPct val="20000"/>
              </a:spcBef>
              <a:spcAft>
                <a:spcPct val="0"/>
              </a:spcAft>
              <a:buClr>
                <a:schemeClr val="accent1"/>
              </a:buClr>
              <a:buSzPct val="50000"/>
              <a:buFont typeface="Wingdings" pitchFamily="2" charset="2"/>
              <a:buChar char="o"/>
              <a:defRPr sz="2000">
                <a:solidFill>
                  <a:schemeClr val="tx1"/>
                </a:solidFill>
                <a:latin typeface="+mn-lt"/>
              </a:defRPr>
            </a:lvl8pPr>
            <a:lvl9pPr marL="4125913" indent="-468313" algn="l" rtl="0" fontAlgn="base">
              <a:spcBef>
                <a:spcPct val="20000"/>
              </a:spcBef>
              <a:spcAft>
                <a:spcPct val="0"/>
              </a:spcAft>
              <a:buClr>
                <a:schemeClr val="accent1"/>
              </a:buClr>
              <a:buSzPct val="50000"/>
              <a:buFont typeface="Wingdings" pitchFamily="2" charset="2"/>
              <a:buChar char="o"/>
              <a:defRPr sz="2000">
                <a:solidFill>
                  <a:schemeClr val="tx1"/>
                </a:solidFill>
                <a:latin typeface="+mn-lt"/>
              </a:defRPr>
            </a:lvl9pPr>
          </a:lstStyle>
          <a:p>
            <a:pPr marL="0" indent="0">
              <a:buNone/>
            </a:pPr>
            <a:r>
              <a:rPr lang="en-US"/>
              <a:t>Supply can be expressed in AUMs</a:t>
            </a:r>
          </a:p>
          <a:p>
            <a:pPr marL="471487" lvl="1" indent="0">
              <a:buNone/>
            </a:pPr>
            <a:endParaRPr lang="en-US"/>
          </a:p>
        </p:txBody>
      </p:sp>
      <p:sp>
        <p:nvSpPr>
          <p:cNvPr id="9" name="TextBox 8"/>
          <p:cNvSpPr txBox="1"/>
          <p:nvPr/>
        </p:nvSpPr>
        <p:spPr>
          <a:xfrm>
            <a:off x="773824" y="3111077"/>
            <a:ext cx="11095088" cy="646331"/>
          </a:xfrm>
          <a:prstGeom prst="rect">
            <a:avLst/>
          </a:prstGeom>
          <a:noFill/>
        </p:spPr>
        <p:txBody>
          <a:bodyPr wrap="square" rtlCol="0">
            <a:spAutoFit/>
          </a:bodyPr>
          <a:lstStyle/>
          <a:p>
            <a:pPr algn="ctr"/>
            <a:r>
              <a:rPr lang="en-US" sz="3600" i="1">
                <a:solidFill>
                  <a:srgbClr val="0070C0"/>
                </a:solidFill>
              </a:rPr>
              <a:t>How many AUM’s are there in 180,000 lbs forage/pasture</a:t>
            </a:r>
          </a:p>
        </p:txBody>
      </p:sp>
      <p:sp>
        <p:nvSpPr>
          <p:cNvPr id="16" name="TextBox 15"/>
          <p:cNvSpPr txBox="1"/>
          <p:nvPr/>
        </p:nvSpPr>
        <p:spPr>
          <a:xfrm>
            <a:off x="329184" y="2113868"/>
            <a:ext cx="11356848" cy="646331"/>
          </a:xfrm>
          <a:prstGeom prst="rect">
            <a:avLst/>
          </a:prstGeom>
          <a:noFill/>
        </p:spPr>
        <p:txBody>
          <a:bodyPr wrap="square" rtlCol="0">
            <a:spAutoFit/>
          </a:bodyPr>
          <a:lstStyle/>
          <a:p>
            <a:pPr algn="ctr"/>
            <a:r>
              <a:rPr lang="en-US" sz="3600"/>
              <a:t>AUM = _______ lbs</a:t>
            </a:r>
          </a:p>
        </p:txBody>
      </p:sp>
      <p:sp>
        <p:nvSpPr>
          <p:cNvPr id="17" name="TextBox 16"/>
          <p:cNvSpPr txBox="1"/>
          <p:nvPr/>
        </p:nvSpPr>
        <p:spPr>
          <a:xfrm>
            <a:off x="5559193" y="1997157"/>
            <a:ext cx="1701143" cy="707886"/>
          </a:xfrm>
          <a:prstGeom prst="rect">
            <a:avLst/>
          </a:prstGeom>
          <a:noFill/>
        </p:spPr>
        <p:txBody>
          <a:bodyPr wrap="square" rtlCol="0">
            <a:spAutoFit/>
          </a:bodyPr>
          <a:lstStyle/>
          <a:p>
            <a:pPr algn="ctr"/>
            <a:r>
              <a:rPr lang="en-US" sz="4000">
                <a:solidFill>
                  <a:srgbClr val="0070C0"/>
                </a:solidFill>
              </a:rPr>
              <a:t>750</a:t>
            </a:r>
          </a:p>
        </p:txBody>
      </p:sp>
      <p:sp>
        <p:nvSpPr>
          <p:cNvPr id="10" name="TextBox 9"/>
          <p:cNvSpPr txBox="1"/>
          <p:nvPr/>
        </p:nvSpPr>
        <p:spPr>
          <a:xfrm>
            <a:off x="2151054" y="4376148"/>
            <a:ext cx="8662721" cy="584775"/>
          </a:xfrm>
          <a:prstGeom prst="rect">
            <a:avLst/>
          </a:prstGeom>
          <a:noFill/>
        </p:spPr>
        <p:txBody>
          <a:bodyPr wrap="square" rtlCol="0">
            <a:spAutoFit/>
          </a:bodyPr>
          <a:lstStyle/>
          <a:p>
            <a:pPr algn="ctr"/>
            <a:r>
              <a:rPr lang="en-US" sz="3200" err="1"/>
              <a:t>lbs</a:t>
            </a:r>
            <a:r>
              <a:rPr lang="en-US" sz="3200"/>
              <a:t> forage   </a:t>
            </a:r>
            <a:r>
              <a:rPr lang="en-US" sz="3200">
                <a:latin typeface="Calibri" panose="020F0502020204030204" pitchFamily="34" charset="0"/>
                <a:cs typeface="Calibri" panose="020F0502020204030204" pitchFamily="34" charset="0"/>
              </a:rPr>
              <a:t>÷          </a:t>
            </a:r>
            <a:r>
              <a:rPr lang="en-US" sz="3200" err="1">
                <a:latin typeface="Calibri" panose="020F0502020204030204" pitchFamily="34" charset="0"/>
                <a:cs typeface="Calibri" panose="020F0502020204030204" pitchFamily="34" charset="0"/>
              </a:rPr>
              <a:t>lbs</a:t>
            </a:r>
            <a:r>
              <a:rPr lang="en-US" sz="3200">
                <a:latin typeface="Calibri" panose="020F0502020204030204" pitchFamily="34" charset="0"/>
                <a:cs typeface="Calibri" panose="020F0502020204030204" pitchFamily="34" charset="0"/>
              </a:rPr>
              <a:t>    =          AUMs/pasture</a:t>
            </a:r>
            <a:endParaRPr lang="en-US" sz="3200"/>
          </a:p>
        </p:txBody>
      </p:sp>
      <p:sp>
        <p:nvSpPr>
          <p:cNvPr id="20" name="TextBox 19"/>
          <p:cNvSpPr txBox="1"/>
          <p:nvPr/>
        </p:nvSpPr>
        <p:spPr>
          <a:xfrm>
            <a:off x="924899" y="4355643"/>
            <a:ext cx="2145792" cy="584775"/>
          </a:xfrm>
          <a:prstGeom prst="rect">
            <a:avLst/>
          </a:prstGeom>
          <a:noFill/>
        </p:spPr>
        <p:txBody>
          <a:bodyPr wrap="square" rtlCol="0">
            <a:spAutoFit/>
          </a:bodyPr>
          <a:lstStyle/>
          <a:p>
            <a:pPr algn="ctr"/>
            <a:r>
              <a:rPr lang="en-US" sz="3200">
                <a:solidFill>
                  <a:srgbClr val="0070C0"/>
                </a:solidFill>
              </a:rPr>
              <a:t>180,000</a:t>
            </a:r>
          </a:p>
        </p:txBody>
      </p:sp>
      <p:sp>
        <p:nvSpPr>
          <p:cNvPr id="22" name="TextBox 21">
            <a:extLst>
              <a:ext uri="{FF2B5EF4-FFF2-40B4-BE49-F238E27FC236}">
                <a16:creationId xmlns:a16="http://schemas.microsoft.com/office/drawing/2014/main" id="{C69AD04E-1FC1-43D8-810B-568630210683}"/>
              </a:ext>
            </a:extLst>
          </p:cNvPr>
          <p:cNvSpPr txBox="1"/>
          <p:nvPr/>
        </p:nvSpPr>
        <p:spPr>
          <a:xfrm>
            <a:off x="4543959" y="4376148"/>
            <a:ext cx="1701143" cy="584775"/>
          </a:xfrm>
          <a:prstGeom prst="rect">
            <a:avLst/>
          </a:prstGeom>
          <a:noFill/>
        </p:spPr>
        <p:txBody>
          <a:bodyPr wrap="square" rtlCol="0">
            <a:spAutoFit/>
          </a:bodyPr>
          <a:lstStyle/>
          <a:p>
            <a:pPr algn="ctr"/>
            <a:r>
              <a:rPr lang="en-US" sz="3200">
                <a:solidFill>
                  <a:srgbClr val="0070C0"/>
                </a:solidFill>
              </a:rPr>
              <a:t>750</a:t>
            </a:r>
          </a:p>
        </p:txBody>
      </p:sp>
      <p:sp>
        <p:nvSpPr>
          <p:cNvPr id="23" name="TextBox 22">
            <a:extLst>
              <a:ext uri="{FF2B5EF4-FFF2-40B4-BE49-F238E27FC236}">
                <a16:creationId xmlns:a16="http://schemas.microsoft.com/office/drawing/2014/main" id="{E8DC3CBF-3DD4-430A-8116-F5DD92963233}"/>
              </a:ext>
            </a:extLst>
          </p:cNvPr>
          <p:cNvSpPr txBox="1"/>
          <p:nvPr/>
        </p:nvSpPr>
        <p:spPr>
          <a:xfrm>
            <a:off x="6245102" y="4355643"/>
            <a:ext cx="2145792" cy="584775"/>
          </a:xfrm>
          <a:prstGeom prst="rect">
            <a:avLst/>
          </a:prstGeom>
          <a:noFill/>
        </p:spPr>
        <p:txBody>
          <a:bodyPr wrap="square" rtlCol="0">
            <a:spAutoFit/>
          </a:bodyPr>
          <a:lstStyle/>
          <a:p>
            <a:pPr algn="ctr"/>
            <a:r>
              <a:rPr lang="en-US" sz="3200">
                <a:solidFill>
                  <a:srgbClr val="0070C0"/>
                </a:solidFill>
              </a:rPr>
              <a:t>240</a:t>
            </a:r>
          </a:p>
        </p:txBody>
      </p:sp>
    </p:spTree>
    <p:custDataLst>
      <p:tags r:id="rId1"/>
    </p:custDataLst>
    <p:extLst>
      <p:ext uri="{BB962C8B-B14F-4D97-AF65-F5344CB8AC3E}">
        <p14:creationId xmlns:p14="http://schemas.microsoft.com/office/powerpoint/2010/main" val="32135988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500"/>
                                        <p:tgtEl>
                                          <p:spTgt spid="1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0"/>
                                        </p:tgtEl>
                                        <p:attrNameLst>
                                          <p:attrName>style.visibility</p:attrName>
                                        </p:attrNameLst>
                                      </p:cBhvr>
                                      <p:to>
                                        <p:strVal val="visible"/>
                                      </p:to>
                                    </p:set>
                                    <p:animEffect transition="in" filter="fade">
                                      <p:cBhvr>
                                        <p:cTn id="12" dur="500"/>
                                        <p:tgtEl>
                                          <p:spTgt spid="20"/>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2"/>
                                        </p:tgtEl>
                                        <p:attrNameLst>
                                          <p:attrName>style.visibility</p:attrName>
                                        </p:attrNameLst>
                                      </p:cBhvr>
                                      <p:to>
                                        <p:strVal val="visible"/>
                                      </p:to>
                                    </p:set>
                                    <p:animEffect transition="in" filter="fade">
                                      <p:cBhvr>
                                        <p:cTn id="17" dur="500"/>
                                        <p:tgtEl>
                                          <p:spTgt spid="22"/>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23"/>
                                        </p:tgtEl>
                                        <p:attrNameLst>
                                          <p:attrName>style.visibility</p:attrName>
                                        </p:attrNameLst>
                                      </p:cBhvr>
                                      <p:to>
                                        <p:strVal val="visible"/>
                                      </p:to>
                                    </p:set>
                                    <p:animEffect transition="in" filter="fade">
                                      <p:cBhvr>
                                        <p:cTn id="22"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20" grpId="0"/>
      <p:bldP spid="22" grpId="0"/>
      <p:bldP spid="23"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a:off x="1824727" y="1248542"/>
            <a:ext cx="8552329" cy="0"/>
          </a:xfrm>
          <a:prstGeom prst="line">
            <a:avLst/>
          </a:prstGeom>
          <a:ln w="38100">
            <a:solidFill>
              <a:schemeClr val="bg2">
                <a:lumMod val="75000"/>
              </a:schemeClr>
            </a:solidFill>
          </a:ln>
        </p:spPr>
        <p:style>
          <a:lnRef idx="1">
            <a:schemeClr val="accent1"/>
          </a:lnRef>
          <a:fillRef idx="0">
            <a:schemeClr val="accent1"/>
          </a:fillRef>
          <a:effectRef idx="0">
            <a:schemeClr val="accent1"/>
          </a:effectRef>
          <a:fontRef idx="minor">
            <a:schemeClr val="tx1"/>
          </a:fontRef>
        </p:style>
      </p:cxnSp>
      <p:sp>
        <p:nvSpPr>
          <p:cNvPr id="3" name="TextBox 2"/>
          <p:cNvSpPr txBox="1"/>
          <p:nvPr/>
        </p:nvSpPr>
        <p:spPr>
          <a:xfrm>
            <a:off x="0" y="299915"/>
            <a:ext cx="12192000" cy="923330"/>
          </a:xfrm>
          <a:prstGeom prst="rect">
            <a:avLst/>
          </a:prstGeom>
          <a:noFill/>
        </p:spPr>
        <p:txBody>
          <a:bodyPr wrap="square" rtlCol="0">
            <a:spAutoFit/>
          </a:bodyPr>
          <a:lstStyle/>
          <a:p>
            <a:pPr algn="ctr"/>
            <a:r>
              <a:rPr lang="en-US" sz="5400">
                <a:solidFill>
                  <a:schemeClr val="bg2">
                    <a:lumMod val="25000"/>
                  </a:schemeClr>
                </a:solidFill>
              </a:rPr>
              <a:t>Step 2:  Adjust for Accessibility</a:t>
            </a:r>
          </a:p>
        </p:txBody>
      </p:sp>
      <p:sp>
        <p:nvSpPr>
          <p:cNvPr id="4" name="TextBox 3"/>
          <p:cNvSpPr txBox="1"/>
          <p:nvPr/>
        </p:nvSpPr>
        <p:spPr>
          <a:xfrm>
            <a:off x="659444" y="1615082"/>
            <a:ext cx="11331388" cy="769441"/>
          </a:xfrm>
          <a:prstGeom prst="rect">
            <a:avLst/>
          </a:prstGeom>
          <a:noFill/>
        </p:spPr>
        <p:txBody>
          <a:bodyPr wrap="square" rtlCol="0">
            <a:spAutoFit/>
          </a:bodyPr>
          <a:lstStyle/>
          <a:p>
            <a:pPr marL="571500" indent="-571500">
              <a:buFont typeface="Arial" panose="020B0604020202020204" pitchFamily="34" charset="0"/>
              <a:buChar char="•"/>
            </a:pPr>
            <a:r>
              <a:rPr lang="en-US" sz="4400"/>
              <a:t>Not all forage is available for grazing.</a:t>
            </a:r>
          </a:p>
        </p:txBody>
      </p:sp>
      <p:sp>
        <p:nvSpPr>
          <p:cNvPr id="5" name="TextBox 4"/>
          <p:cNvSpPr txBox="1"/>
          <p:nvPr/>
        </p:nvSpPr>
        <p:spPr>
          <a:xfrm>
            <a:off x="1824726" y="2322968"/>
            <a:ext cx="9989321" cy="603112"/>
          </a:xfrm>
          <a:prstGeom prst="rect">
            <a:avLst/>
          </a:prstGeom>
          <a:noFill/>
        </p:spPr>
        <p:txBody>
          <a:bodyPr wrap="square" rtlCol="0">
            <a:spAutoFit/>
          </a:bodyPr>
          <a:lstStyle/>
          <a:p>
            <a:r>
              <a:rPr lang="en-US" sz="3200" i="1">
                <a:solidFill>
                  <a:srgbClr val="0070C0"/>
                </a:solidFill>
              </a:rPr>
              <a:t>Distance from water</a:t>
            </a:r>
          </a:p>
        </p:txBody>
      </p:sp>
      <p:graphicFrame>
        <p:nvGraphicFramePr>
          <p:cNvPr id="8" name="Table 7"/>
          <p:cNvGraphicFramePr>
            <a:graphicFrameLocks noGrp="1"/>
          </p:cNvGraphicFramePr>
          <p:nvPr>
            <p:extLst>
              <p:ext uri="{D42A27DB-BD31-4B8C-83A1-F6EECF244321}">
                <p14:modId xmlns:p14="http://schemas.microsoft.com/office/powerpoint/2010/main" val="1718142078"/>
              </p:ext>
            </p:extLst>
          </p:nvPr>
        </p:nvGraphicFramePr>
        <p:xfrm>
          <a:off x="1062567" y="2920000"/>
          <a:ext cx="10066866" cy="2598126"/>
        </p:xfrm>
        <a:graphic>
          <a:graphicData uri="http://schemas.openxmlformats.org/drawingml/2006/table">
            <a:tbl>
              <a:tblPr>
                <a:tableStyleId>{2D5ABB26-0587-4C30-8999-92F81FD0307C}</a:tableStyleId>
              </a:tblPr>
              <a:tblGrid>
                <a:gridCol w="1829536">
                  <a:extLst>
                    <a:ext uri="{9D8B030D-6E8A-4147-A177-3AD203B41FA5}">
                      <a16:colId xmlns:a16="http://schemas.microsoft.com/office/drawing/2014/main" val="20000"/>
                    </a:ext>
                  </a:extLst>
                </a:gridCol>
                <a:gridCol w="2138679">
                  <a:extLst>
                    <a:ext uri="{9D8B030D-6E8A-4147-A177-3AD203B41FA5}">
                      <a16:colId xmlns:a16="http://schemas.microsoft.com/office/drawing/2014/main" val="20001"/>
                    </a:ext>
                  </a:extLst>
                </a:gridCol>
                <a:gridCol w="6098651">
                  <a:extLst>
                    <a:ext uri="{9D8B030D-6E8A-4147-A177-3AD203B41FA5}">
                      <a16:colId xmlns:a16="http://schemas.microsoft.com/office/drawing/2014/main" val="20002"/>
                    </a:ext>
                  </a:extLst>
                </a:gridCol>
              </a:tblGrid>
              <a:tr h="426643">
                <a:tc gridSpan="2">
                  <a:txBody>
                    <a:bodyPr/>
                    <a:lstStyle/>
                    <a:p>
                      <a:pPr algn="l" fontAlgn="ctr"/>
                      <a:endParaRPr lang="en-US" sz="2800" b="1" i="0" u="none" strike="noStrike">
                        <a:solidFill>
                          <a:srgbClr val="000000"/>
                        </a:solidFill>
                        <a:effectLst/>
                        <a:latin typeface="Calibri" panose="020F0502020204030204" pitchFamily="34" charset="0"/>
                      </a:endParaRPr>
                    </a:p>
                  </a:txBody>
                  <a:tcPr marL="6301" marR="6301" marT="6301" marB="0" anchor="ctr"/>
                </a:tc>
                <a:tc hMerge="1">
                  <a:txBody>
                    <a:bodyPr/>
                    <a:lstStyle/>
                    <a:p>
                      <a:endParaRPr lang="en-US"/>
                    </a:p>
                  </a:txBody>
                  <a:tcPr/>
                </a:tc>
                <a:tc>
                  <a:txBody>
                    <a:bodyPr/>
                    <a:lstStyle/>
                    <a:p>
                      <a:pPr algn="l" fontAlgn="b"/>
                      <a:r>
                        <a:rPr lang="en-US" sz="2800" u="none" strike="noStrike">
                          <a:effectLst/>
                        </a:rPr>
                        <a:t> </a:t>
                      </a:r>
                      <a:endParaRPr lang="en-US" sz="2800" b="0" i="0" u="none" strike="noStrike">
                        <a:solidFill>
                          <a:srgbClr val="000000"/>
                        </a:solidFill>
                        <a:effectLst/>
                        <a:latin typeface="Calibri" panose="020F0502020204030204" pitchFamily="34" charset="0"/>
                      </a:endParaRPr>
                    </a:p>
                  </a:txBody>
                  <a:tcPr marL="6301" marR="6301" marT="6301" marB="0" anchor="b"/>
                </a:tc>
                <a:extLst>
                  <a:ext uri="{0D108BD9-81ED-4DB2-BD59-A6C34878D82A}">
                    <a16:rowId xmlns:a16="http://schemas.microsoft.com/office/drawing/2014/main" val="10000"/>
                  </a:ext>
                </a:extLst>
              </a:tr>
              <a:tr h="368226">
                <a:tc>
                  <a:txBody>
                    <a:bodyPr/>
                    <a:lstStyle/>
                    <a:p>
                      <a:pPr algn="ctr" fontAlgn="ctr"/>
                      <a:r>
                        <a:rPr lang="en-US" sz="2800" u="sng" strike="noStrike">
                          <a:effectLst/>
                        </a:rPr>
                        <a:t>Miles</a:t>
                      </a:r>
                      <a:endParaRPr lang="en-US" sz="2800" b="0" i="0" u="sng" strike="noStrike">
                        <a:solidFill>
                          <a:srgbClr val="000000"/>
                        </a:solidFill>
                        <a:effectLst/>
                        <a:latin typeface="Calibri" panose="020F0502020204030204" pitchFamily="34" charset="0"/>
                      </a:endParaRPr>
                    </a:p>
                  </a:txBody>
                  <a:tcPr marL="6301" marR="6301" marT="6301" marB="0" anchor="ctr"/>
                </a:tc>
                <a:tc>
                  <a:txBody>
                    <a:bodyPr/>
                    <a:lstStyle/>
                    <a:p>
                      <a:pPr algn="ctr" fontAlgn="ctr"/>
                      <a:r>
                        <a:rPr lang="en-US" sz="2800" u="sng" strike="noStrike">
                          <a:effectLst/>
                        </a:rPr>
                        <a:t>KM</a:t>
                      </a:r>
                      <a:endParaRPr lang="en-US" sz="2800" b="0" i="0" u="sng" strike="noStrike">
                        <a:solidFill>
                          <a:srgbClr val="000000"/>
                        </a:solidFill>
                        <a:effectLst/>
                        <a:latin typeface="Calibri" panose="020F0502020204030204" pitchFamily="34" charset="0"/>
                      </a:endParaRPr>
                    </a:p>
                  </a:txBody>
                  <a:tcPr marL="6301" marR="6301" marT="6301" marB="0" anchor="ctr"/>
                </a:tc>
                <a:tc>
                  <a:txBody>
                    <a:bodyPr/>
                    <a:lstStyle/>
                    <a:p>
                      <a:pPr algn="ctr" fontAlgn="ctr"/>
                      <a:r>
                        <a:rPr lang="en-US" sz="2800" u="sng" strike="noStrike">
                          <a:effectLst/>
                        </a:rPr>
                        <a:t> REDUCTION IN GRAZING CAPACITY</a:t>
                      </a:r>
                      <a:endParaRPr lang="en-US" sz="2800" b="0" i="0" u="sng" strike="noStrike">
                        <a:solidFill>
                          <a:srgbClr val="000000"/>
                        </a:solidFill>
                        <a:effectLst/>
                        <a:latin typeface="Calibri" panose="020F0502020204030204" pitchFamily="34" charset="0"/>
                      </a:endParaRPr>
                    </a:p>
                  </a:txBody>
                  <a:tcPr marL="6301" marR="6301" marT="6301" marB="0" anchor="ctr"/>
                </a:tc>
                <a:extLst>
                  <a:ext uri="{0D108BD9-81ED-4DB2-BD59-A6C34878D82A}">
                    <a16:rowId xmlns:a16="http://schemas.microsoft.com/office/drawing/2014/main" val="10001"/>
                  </a:ext>
                </a:extLst>
              </a:tr>
              <a:tr h="368226">
                <a:tc>
                  <a:txBody>
                    <a:bodyPr/>
                    <a:lstStyle/>
                    <a:p>
                      <a:pPr algn="ctr" fontAlgn="ctr"/>
                      <a:r>
                        <a:rPr lang="en-US" sz="2800" u="none" strike="noStrike">
                          <a:effectLst/>
                        </a:rPr>
                        <a:t>0 - 1</a:t>
                      </a:r>
                      <a:endParaRPr lang="en-US" sz="2800" b="0" i="0" u="none" strike="noStrike">
                        <a:solidFill>
                          <a:srgbClr val="000000"/>
                        </a:solidFill>
                        <a:effectLst/>
                        <a:latin typeface="Calibri" panose="020F0502020204030204" pitchFamily="34" charset="0"/>
                      </a:endParaRPr>
                    </a:p>
                  </a:txBody>
                  <a:tcPr marL="6301" marR="6301" marT="6301" marB="0" anchor="ctr"/>
                </a:tc>
                <a:tc>
                  <a:txBody>
                    <a:bodyPr/>
                    <a:lstStyle/>
                    <a:p>
                      <a:pPr algn="ctr" fontAlgn="ctr"/>
                      <a:r>
                        <a:rPr lang="en-US" sz="2800" u="none" strike="noStrike">
                          <a:effectLst/>
                        </a:rPr>
                        <a:t>0 - 1.6</a:t>
                      </a:r>
                      <a:endParaRPr lang="en-US" sz="2800" b="0" i="0" u="none" strike="noStrike">
                        <a:solidFill>
                          <a:srgbClr val="000000"/>
                        </a:solidFill>
                        <a:effectLst/>
                        <a:latin typeface="Calibri" panose="020F0502020204030204" pitchFamily="34" charset="0"/>
                      </a:endParaRPr>
                    </a:p>
                  </a:txBody>
                  <a:tcPr marL="6301" marR="6301" marT="6301" marB="0" anchor="ctr"/>
                </a:tc>
                <a:tc>
                  <a:txBody>
                    <a:bodyPr/>
                    <a:lstStyle/>
                    <a:p>
                      <a:pPr algn="ctr" fontAlgn="b"/>
                      <a:r>
                        <a:rPr lang="en-US" sz="2800" u="none" strike="noStrike">
                          <a:effectLst/>
                        </a:rPr>
                        <a:t>None</a:t>
                      </a:r>
                      <a:endParaRPr lang="en-US" sz="2800" b="0" i="0" u="none" strike="noStrike">
                        <a:solidFill>
                          <a:srgbClr val="000000"/>
                        </a:solidFill>
                        <a:effectLst/>
                        <a:latin typeface="Calibri" panose="020F0502020204030204" pitchFamily="34" charset="0"/>
                      </a:endParaRPr>
                    </a:p>
                  </a:txBody>
                  <a:tcPr marL="6301" marR="6301" marT="6301" marB="0" anchor="b"/>
                </a:tc>
                <a:extLst>
                  <a:ext uri="{0D108BD9-81ED-4DB2-BD59-A6C34878D82A}">
                    <a16:rowId xmlns:a16="http://schemas.microsoft.com/office/drawing/2014/main" val="10002"/>
                  </a:ext>
                </a:extLst>
              </a:tr>
              <a:tr h="368226">
                <a:tc>
                  <a:txBody>
                    <a:bodyPr/>
                    <a:lstStyle/>
                    <a:p>
                      <a:pPr algn="ctr" fontAlgn="ctr"/>
                      <a:r>
                        <a:rPr lang="en-US" sz="2800" u="none" strike="noStrike">
                          <a:effectLst/>
                        </a:rPr>
                        <a:t>1 - 2</a:t>
                      </a:r>
                      <a:endParaRPr lang="en-US" sz="2800" b="0" i="0" u="none" strike="noStrike">
                        <a:solidFill>
                          <a:srgbClr val="000000"/>
                        </a:solidFill>
                        <a:effectLst/>
                        <a:latin typeface="Calibri" panose="020F0502020204030204" pitchFamily="34" charset="0"/>
                      </a:endParaRPr>
                    </a:p>
                  </a:txBody>
                  <a:tcPr marL="6301" marR="6301" marT="6301" marB="0" anchor="ctr"/>
                </a:tc>
                <a:tc>
                  <a:txBody>
                    <a:bodyPr/>
                    <a:lstStyle/>
                    <a:p>
                      <a:pPr algn="ctr" fontAlgn="ctr"/>
                      <a:r>
                        <a:rPr lang="en-US" sz="2800" u="none" strike="noStrike">
                          <a:effectLst/>
                        </a:rPr>
                        <a:t>1.6 - 3.2</a:t>
                      </a:r>
                      <a:endParaRPr lang="en-US" sz="2800" b="0" i="0" u="none" strike="noStrike">
                        <a:solidFill>
                          <a:srgbClr val="000000"/>
                        </a:solidFill>
                        <a:effectLst/>
                        <a:latin typeface="Calibri" panose="020F0502020204030204" pitchFamily="34" charset="0"/>
                      </a:endParaRPr>
                    </a:p>
                  </a:txBody>
                  <a:tcPr marL="6301" marR="6301" marT="6301" marB="0" anchor="ctr"/>
                </a:tc>
                <a:tc>
                  <a:txBody>
                    <a:bodyPr/>
                    <a:lstStyle/>
                    <a:p>
                      <a:pPr algn="ctr" fontAlgn="ctr"/>
                      <a:r>
                        <a:rPr lang="en-US" sz="2800" u="none" strike="noStrike">
                          <a:effectLst/>
                        </a:rPr>
                        <a:t>50%</a:t>
                      </a:r>
                      <a:endParaRPr lang="en-US" sz="2800" b="0" i="0" u="none" strike="noStrike">
                        <a:solidFill>
                          <a:srgbClr val="000000"/>
                        </a:solidFill>
                        <a:effectLst/>
                        <a:latin typeface="Calibri" panose="020F0502020204030204" pitchFamily="34" charset="0"/>
                      </a:endParaRPr>
                    </a:p>
                  </a:txBody>
                  <a:tcPr marL="6301" marR="6301" marT="6301" marB="0" anchor="ctr"/>
                </a:tc>
                <a:extLst>
                  <a:ext uri="{0D108BD9-81ED-4DB2-BD59-A6C34878D82A}">
                    <a16:rowId xmlns:a16="http://schemas.microsoft.com/office/drawing/2014/main" val="10003"/>
                  </a:ext>
                </a:extLst>
              </a:tr>
              <a:tr h="368226">
                <a:tc>
                  <a:txBody>
                    <a:bodyPr/>
                    <a:lstStyle/>
                    <a:p>
                      <a:pPr algn="ctr" fontAlgn="ctr"/>
                      <a:r>
                        <a:rPr lang="en-US" sz="2800" u="none" strike="noStrike">
                          <a:effectLst/>
                        </a:rPr>
                        <a:t>&gt;</a:t>
                      </a:r>
                      <a:r>
                        <a:rPr lang="en-US" sz="2800" u="none" strike="noStrike" baseline="0">
                          <a:effectLst/>
                        </a:rPr>
                        <a:t> 2</a:t>
                      </a:r>
                      <a:endParaRPr lang="en-US" sz="2800" b="0" i="0" u="none" strike="noStrike">
                        <a:solidFill>
                          <a:srgbClr val="000000"/>
                        </a:solidFill>
                        <a:effectLst/>
                        <a:latin typeface="Calibri" panose="020F0502020204030204" pitchFamily="34" charset="0"/>
                      </a:endParaRPr>
                    </a:p>
                  </a:txBody>
                  <a:tcPr marL="6301" marR="6301" marT="6301" marB="0" anchor="ctr"/>
                </a:tc>
                <a:tc>
                  <a:txBody>
                    <a:bodyPr/>
                    <a:lstStyle/>
                    <a:p>
                      <a:pPr algn="ctr" fontAlgn="b"/>
                      <a:r>
                        <a:rPr lang="en-US" sz="2800" u="none" strike="noStrike">
                          <a:effectLst/>
                        </a:rPr>
                        <a:t>Over 3.2</a:t>
                      </a:r>
                      <a:endParaRPr lang="en-US" sz="2800" b="0" i="0" u="none" strike="noStrike">
                        <a:solidFill>
                          <a:srgbClr val="000000"/>
                        </a:solidFill>
                        <a:effectLst/>
                        <a:latin typeface="Calibri" panose="020F0502020204030204" pitchFamily="34" charset="0"/>
                      </a:endParaRPr>
                    </a:p>
                  </a:txBody>
                  <a:tcPr marL="6301" marR="6301" marT="6301" marB="0" anchor="b"/>
                </a:tc>
                <a:tc>
                  <a:txBody>
                    <a:bodyPr/>
                    <a:lstStyle/>
                    <a:p>
                      <a:pPr algn="ctr" fontAlgn="ctr"/>
                      <a:r>
                        <a:rPr lang="en-US" sz="2800" u="none" strike="noStrike">
                          <a:effectLst/>
                        </a:rPr>
                        <a:t>                     100% </a:t>
                      </a:r>
                      <a:r>
                        <a:rPr lang="en-US" sz="1800" u="none" strike="noStrike">
                          <a:effectLst/>
                        </a:rPr>
                        <a:t>(consider this area ungrazable)</a:t>
                      </a:r>
                      <a:endParaRPr lang="en-US" sz="2800" b="0" i="0" u="none" strike="noStrike">
                        <a:solidFill>
                          <a:srgbClr val="000000"/>
                        </a:solidFill>
                        <a:effectLst/>
                        <a:latin typeface="Calibri" panose="020F0502020204030204" pitchFamily="34" charset="0"/>
                      </a:endParaRPr>
                    </a:p>
                  </a:txBody>
                  <a:tcPr marL="6301" marR="6301" marT="6301" marB="0" anchor="ctr"/>
                </a:tc>
                <a:extLst>
                  <a:ext uri="{0D108BD9-81ED-4DB2-BD59-A6C34878D82A}">
                    <a16:rowId xmlns:a16="http://schemas.microsoft.com/office/drawing/2014/main" val="10004"/>
                  </a:ext>
                </a:extLst>
              </a:tr>
              <a:tr h="368226">
                <a:tc>
                  <a:txBody>
                    <a:bodyPr/>
                    <a:lstStyle/>
                    <a:p>
                      <a:pPr algn="ctr" fontAlgn="ctr"/>
                      <a:endParaRPr lang="en-US" sz="2800" b="0" i="0" u="none" strike="noStrike">
                        <a:solidFill>
                          <a:srgbClr val="000000"/>
                        </a:solidFill>
                        <a:effectLst/>
                        <a:latin typeface="Calibri" panose="020F0502020204030204" pitchFamily="34" charset="0"/>
                      </a:endParaRPr>
                    </a:p>
                  </a:txBody>
                  <a:tcPr marL="6301" marR="6301" marT="6301" marB="0" anchor="ctr"/>
                </a:tc>
                <a:tc>
                  <a:txBody>
                    <a:bodyPr/>
                    <a:lstStyle/>
                    <a:p>
                      <a:pPr algn="ctr" fontAlgn="b"/>
                      <a:endParaRPr lang="en-US" sz="2800" b="0" i="0" u="none" strike="noStrike">
                        <a:solidFill>
                          <a:srgbClr val="000000"/>
                        </a:solidFill>
                        <a:effectLst/>
                        <a:latin typeface="Calibri" panose="020F0502020204030204" pitchFamily="34" charset="0"/>
                      </a:endParaRPr>
                    </a:p>
                  </a:txBody>
                  <a:tcPr marL="6301" marR="6301" marT="6301" marB="0" anchor="b"/>
                </a:tc>
                <a:tc>
                  <a:txBody>
                    <a:bodyPr/>
                    <a:lstStyle/>
                    <a:p>
                      <a:pPr algn="ctr" fontAlgn="ctr"/>
                      <a:endParaRPr lang="en-US" sz="2800" b="0" i="0" u="none" strike="noStrike">
                        <a:solidFill>
                          <a:srgbClr val="000000"/>
                        </a:solidFill>
                        <a:effectLst/>
                        <a:latin typeface="Calibri" panose="020F0502020204030204" pitchFamily="34" charset="0"/>
                      </a:endParaRPr>
                    </a:p>
                  </a:txBody>
                  <a:tcPr marL="6301" marR="6301" marT="6301" marB="0" anchor="ctr"/>
                </a:tc>
                <a:extLst>
                  <a:ext uri="{0D108BD9-81ED-4DB2-BD59-A6C34878D82A}">
                    <a16:rowId xmlns:a16="http://schemas.microsoft.com/office/drawing/2014/main" val="2251661217"/>
                  </a:ext>
                </a:extLst>
              </a:tr>
            </a:tbl>
          </a:graphicData>
        </a:graphic>
      </p:graphicFrame>
      <p:sp>
        <p:nvSpPr>
          <p:cNvPr id="10" name="TextBox 9">
            <a:extLst>
              <a:ext uri="{FF2B5EF4-FFF2-40B4-BE49-F238E27FC236}">
                <a16:creationId xmlns:a16="http://schemas.microsoft.com/office/drawing/2014/main" id="{E2B829F1-740A-4653-B180-3E96E47455A2}"/>
              </a:ext>
            </a:extLst>
          </p:cNvPr>
          <p:cNvSpPr txBox="1"/>
          <p:nvPr/>
        </p:nvSpPr>
        <p:spPr>
          <a:xfrm>
            <a:off x="1872479" y="5328972"/>
            <a:ext cx="9989321" cy="954107"/>
          </a:xfrm>
          <a:prstGeom prst="rect">
            <a:avLst/>
          </a:prstGeom>
          <a:noFill/>
        </p:spPr>
        <p:txBody>
          <a:bodyPr wrap="square" rtlCol="0">
            <a:spAutoFit/>
          </a:bodyPr>
          <a:lstStyle/>
          <a:p>
            <a:pPr algn="r"/>
            <a:r>
              <a:rPr lang="en-US" sz="2800" i="1">
                <a:solidFill>
                  <a:srgbClr val="800000"/>
                </a:solidFill>
              </a:rPr>
              <a:t>Depends on type of animal, topography, and season…</a:t>
            </a:r>
          </a:p>
          <a:p>
            <a:pPr algn="r"/>
            <a:r>
              <a:rPr lang="en-US" sz="2800" i="1">
                <a:solidFill>
                  <a:srgbClr val="800000"/>
                </a:solidFill>
              </a:rPr>
              <a:t>Some animals can travel further from water than other!</a:t>
            </a:r>
          </a:p>
        </p:txBody>
      </p:sp>
      <p:sp>
        <p:nvSpPr>
          <p:cNvPr id="11" name="Rectangle 10">
            <a:extLst>
              <a:ext uri="{FF2B5EF4-FFF2-40B4-BE49-F238E27FC236}">
                <a16:creationId xmlns:a16="http://schemas.microsoft.com/office/drawing/2014/main" id="{3B9E4A0B-82E3-4046-A17C-D8796E0CA2D8}"/>
              </a:ext>
            </a:extLst>
          </p:cNvPr>
          <p:cNvSpPr/>
          <p:nvPr/>
        </p:nvSpPr>
        <p:spPr>
          <a:xfrm>
            <a:off x="4728629" y="6464952"/>
            <a:ext cx="7133171" cy="307777"/>
          </a:xfrm>
          <a:prstGeom prst="rect">
            <a:avLst/>
          </a:prstGeom>
        </p:spPr>
        <p:txBody>
          <a:bodyPr wrap="none">
            <a:spAutoFit/>
          </a:bodyPr>
          <a:lstStyle/>
          <a:p>
            <a:pPr fontAlgn="ctr"/>
            <a:r>
              <a:rPr lang="en-US" sz="1400" b="0" i="1" u="none" strike="noStrike">
                <a:solidFill>
                  <a:schemeClr val="bg1">
                    <a:lumMod val="85000"/>
                  </a:schemeClr>
                </a:solidFill>
                <a:effectLst/>
                <a:latin typeface="Calibri" panose="020F0502020204030204" pitchFamily="34" charset="0"/>
              </a:rPr>
              <a:t>Source: </a:t>
            </a:r>
            <a:r>
              <a:rPr lang="en-US" sz="1400" b="0" i="0" u="none" strike="noStrike">
                <a:solidFill>
                  <a:schemeClr val="bg1">
                    <a:lumMod val="85000"/>
                  </a:schemeClr>
                </a:solidFill>
                <a:effectLst/>
                <a:latin typeface="Calibri" panose="020F0502020204030204" pitchFamily="34" charset="0"/>
              </a:rPr>
              <a:t>J.L. </a:t>
            </a:r>
            <a:r>
              <a:rPr lang="en-US" sz="1400" b="0" i="0" u="none" strike="noStrike" err="1">
                <a:solidFill>
                  <a:schemeClr val="bg1">
                    <a:lumMod val="85000"/>
                  </a:schemeClr>
                </a:solidFill>
                <a:effectLst/>
                <a:latin typeface="Calibri" panose="020F0502020204030204" pitchFamily="34" charset="0"/>
              </a:rPr>
              <a:t>Holecheck</a:t>
            </a:r>
            <a:r>
              <a:rPr lang="en-US" sz="1400" b="0" i="0" u="none" strike="noStrike">
                <a:solidFill>
                  <a:schemeClr val="bg1">
                    <a:lumMod val="85000"/>
                  </a:schemeClr>
                </a:solidFill>
                <a:effectLst/>
                <a:latin typeface="Calibri" panose="020F0502020204030204" pitchFamily="34" charset="0"/>
              </a:rPr>
              <a:t> (1988). An Approach for Setting the Stocking Rate. Rangelands. 10:10-14.</a:t>
            </a:r>
            <a:endParaRPr lang="en-US" sz="1400" b="0" i="1" u="none" strike="noStrike">
              <a:solidFill>
                <a:schemeClr val="bg1">
                  <a:lumMod val="85000"/>
                </a:schemeClr>
              </a:solidFill>
              <a:effectLst/>
              <a:latin typeface="Calibri" panose="020F0502020204030204" pitchFamily="34" charset="0"/>
            </a:endParaRPr>
          </a:p>
        </p:txBody>
      </p:sp>
    </p:spTree>
    <p:extLst>
      <p:ext uri="{BB962C8B-B14F-4D97-AF65-F5344CB8AC3E}">
        <p14:creationId xmlns:p14="http://schemas.microsoft.com/office/powerpoint/2010/main" val="92490498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7132320" y="299915"/>
            <a:ext cx="5059680" cy="1754326"/>
          </a:xfrm>
          <a:prstGeom prst="rect">
            <a:avLst/>
          </a:prstGeom>
          <a:noFill/>
        </p:spPr>
        <p:txBody>
          <a:bodyPr wrap="square" rtlCol="0">
            <a:spAutoFit/>
          </a:bodyPr>
          <a:lstStyle/>
          <a:p>
            <a:pPr algn="ctr"/>
            <a:r>
              <a:rPr lang="en-US" sz="5400">
                <a:solidFill>
                  <a:schemeClr val="bg2">
                    <a:lumMod val="25000"/>
                  </a:schemeClr>
                </a:solidFill>
              </a:rPr>
              <a:t>Step 2:  Adjust for Accessibility</a:t>
            </a:r>
          </a:p>
        </p:txBody>
      </p:sp>
      <p:pic>
        <p:nvPicPr>
          <p:cNvPr id="9" name="Picture 2" descr="http://www.wildlandsolutions.com/images/expuse1a.jpg"/>
          <p:cNvPicPr>
            <a:picLocks noChangeAspect="1" noChangeArrowheads="1"/>
          </p:cNvPicPr>
          <p:nvPr/>
        </p:nvPicPr>
        <p:blipFill rotWithShape="1">
          <a:blip r:embed="rId3">
            <a:extLst>
              <a:ext uri="{28A0092B-C50C-407E-A947-70E740481C1C}">
                <a14:useLocalDpi xmlns:a14="http://schemas.microsoft.com/office/drawing/2010/main"/>
              </a:ext>
            </a:extLst>
          </a:blip>
          <a:srcRect b="11294"/>
          <a:stretch/>
        </p:blipFill>
        <p:spPr bwMode="auto">
          <a:xfrm>
            <a:off x="283694" y="0"/>
            <a:ext cx="7080492" cy="6310871"/>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0F90CA96-5C28-4289-A664-A873464C2AA3}"/>
              </a:ext>
            </a:extLst>
          </p:cNvPr>
          <p:cNvSpPr txBox="1"/>
          <p:nvPr/>
        </p:nvSpPr>
        <p:spPr>
          <a:xfrm>
            <a:off x="140688" y="6339909"/>
            <a:ext cx="7366504" cy="338554"/>
          </a:xfrm>
          <a:prstGeom prst="rect">
            <a:avLst/>
          </a:prstGeom>
          <a:noFill/>
        </p:spPr>
        <p:txBody>
          <a:bodyPr wrap="none" rtlCol="0">
            <a:spAutoFit/>
          </a:bodyPr>
          <a:lstStyle/>
          <a:p>
            <a:r>
              <a:rPr lang="en-US" sz="1600">
                <a:solidFill>
                  <a:schemeClr val="bg1"/>
                </a:solidFill>
              </a:rPr>
              <a:t>Expected-use map of a pasture with a single water source and relatively gentle terrain.</a:t>
            </a:r>
          </a:p>
        </p:txBody>
      </p:sp>
    </p:spTree>
    <p:extLst>
      <p:ext uri="{BB962C8B-B14F-4D97-AF65-F5344CB8AC3E}">
        <p14:creationId xmlns:p14="http://schemas.microsoft.com/office/powerpoint/2010/main" val="63910978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a:off x="1824727" y="1248542"/>
            <a:ext cx="8552329" cy="0"/>
          </a:xfrm>
          <a:prstGeom prst="line">
            <a:avLst/>
          </a:prstGeom>
          <a:ln w="38100">
            <a:solidFill>
              <a:schemeClr val="bg2">
                <a:lumMod val="75000"/>
              </a:schemeClr>
            </a:solidFill>
          </a:ln>
        </p:spPr>
        <p:style>
          <a:lnRef idx="1">
            <a:schemeClr val="accent1"/>
          </a:lnRef>
          <a:fillRef idx="0">
            <a:schemeClr val="accent1"/>
          </a:fillRef>
          <a:effectRef idx="0">
            <a:schemeClr val="accent1"/>
          </a:effectRef>
          <a:fontRef idx="minor">
            <a:schemeClr val="tx1"/>
          </a:fontRef>
        </p:style>
      </p:cxnSp>
      <p:sp>
        <p:nvSpPr>
          <p:cNvPr id="3" name="TextBox 2"/>
          <p:cNvSpPr txBox="1"/>
          <p:nvPr/>
        </p:nvSpPr>
        <p:spPr>
          <a:xfrm>
            <a:off x="0" y="299915"/>
            <a:ext cx="12192000" cy="923330"/>
          </a:xfrm>
          <a:prstGeom prst="rect">
            <a:avLst/>
          </a:prstGeom>
          <a:noFill/>
        </p:spPr>
        <p:txBody>
          <a:bodyPr wrap="square" rtlCol="0">
            <a:spAutoFit/>
          </a:bodyPr>
          <a:lstStyle/>
          <a:p>
            <a:pPr algn="ctr"/>
            <a:r>
              <a:rPr lang="en-US" sz="5400">
                <a:solidFill>
                  <a:schemeClr val="bg2">
                    <a:lumMod val="25000"/>
                  </a:schemeClr>
                </a:solidFill>
              </a:rPr>
              <a:t>Step 2:  Adjust for Accessibility</a:t>
            </a:r>
          </a:p>
        </p:txBody>
      </p:sp>
      <p:sp>
        <p:nvSpPr>
          <p:cNvPr id="4" name="TextBox 3"/>
          <p:cNvSpPr txBox="1"/>
          <p:nvPr/>
        </p:nvSpPr>
        <p:spPr>
          <a:xfrm>
            <a:off x="659444" y="1502340"/>
            <a:ext cx="11331388" cy="769441"/>
          </a:xfrm>
          <a:prstGeom prst="rect">
            <a:avLst/>
          </a:prstGeom>
          <a:noFill/>
        </p:spPr>
        <p:txBody>
          <a:bodyPr wrap="square" rtlCol="0">
            <a:spAutoFit/>
          </a:bodyPr>
          <a:lstStyle/>
          <a:p>
            <a:pPr marL="571500" indent="-571500">
              <a:buFont typeface="Arial" panose="020B0604020202020204" pitchFamily="34" charset="0"/>
              <a:buChar char="•"/>
            </a:pPr>
            <a:r>
              <a:rPr lang="en-US" sz="4400"/>
              <a:t>Not all forage is available for grazing.</a:t>
            </a:r>
          </a:p>
        </p:txBody>
      </p:sp>
      <p:sp>
        <p:nvSpPr>
          <p:cNvPr id="5" name="TextBox 4"/>
          <p:cNvSpPr txBox="1"/>
          <p:nvPr/>
        </p:nvSpPr>
        <p:spPr>
          <a:xfrm>
            <a:off x="1824726" y="2322968"/>
            <a:ext cx="9989321" cy="603112"/>
          </a:xfrm>
          <a:prstGeom prst="rect">
            <a:avLst/>
          </a:prstGeom>
          <a:noFill/>
        </p:spPr>
        <p:txBody>
          <a:bodyPr wrap="square" rtlCol="0">
            <a:spAutoFit/>
          </a:bodyPr>
          <a:lstStyle/>
          <a:p>
            <a:r>
              <a:rPr lang="en-US" sz="3200" i="1">
                <a:solidFill>
                  <a:srgbClr val="0070C0"/>
                </a:solidFill>
              </a:rPr>
              <a:t>Slope</a:t>
            </a:r>
          </a:p>
        </p:txBody>
      </p:sp>
      <p:graphicFrame>
        <p:nvGraphicFramePr>
          <p:cNvPr id="7" name="Table 6"/>
          <p:cNvGraphicFramePr>
            <a:graphicFrameLocks noGrp="1"/>
          </p:cNvGraphicFramePr>
          <p:nvPr>
            <p:extLst>
              <p:ext uri="{D42A27DB-BD31-4B8C-83A1-F6EECF244321}">
                <p14:modId xmlns:p14="http://schemas.microsoft.com/office/powerpoint/2010/main" val="327876270"/>
              </p:ext>
            </p:extLst>
          </p:nvPr>
        </p:nvGraphicFramePr>
        <p:xfrm>
          <a:off x="987552" y="3227013"/>
          <a:ext cx="10424161" cy="2772688"/>
        </p:xfrm>
        <a:graphic>
          <a:graphicData uri="http://schemas.openxmlformats.org/drawingml/2006/table">
            <a:tbl>
              <a:tblPr/>
              <a:tblGrid>
                <a:gridCol w="3866570">
                  <a:extLst>
                    <a:ext uri="{9D8B030D-6E8A-4147-A177-3AD203B41FA5}">
                      <a16:colId xmlns:a16="http://schemas.microsoft.com/office/drawing/2014/main" val="20000"/>
                    </a:ext>
                  </a:extLst>
                </a:gridCol>
                <a:gridCol w="849796">
                  <a:extLst>
                    <a:ext uri="{9D8B030D-6E8A-4147-A177-3AD203B41FA5}">
                      <a16:colId xmlns:a16="http://schemas.microsoft.com/office/drawing/2014/main" val="20001"/>
                    </a:ext>
                  </a:extLst>
                </a:gridCol>
                <a:gridCol w="5707795">
                  <a:extLst>
                    <a:ext uri="{9D8B030D-6E8A-4147-A177-3AD203B41FA5}">
                      <a16:colId xmlns:a16="http://schemas.microsoft.com/office/drawing/2014/main" val="20002"/>
                    </a:ext>
                  </a:extLst>
                </a:gridCol>
              </a:tblGrid>
              <a:tr h="296310">
                <a:tc>
                  <a:txBody>
                    <a:bodyPr/>
                    <a:lstStyle/>
                    <a:p>
                      <a:pPr algn="ctr" fontAlgn="ctr"/>
                      <a:r>
                        <a:rPr lang="en-US" sz="2400" b="0" i="0" u="none" strike="noStrike">
                          <a:solidFill>
                            <a:srgbClr val="000000"/>
                          </a:solidFill>
                          <a:effectLst/>
                          <a:latin typeface="Calibri" panose="020F0502020204030204" pitchFamily="34" charset="0"/>
                        </a:rPr>
                        <a:t>PERCENT SLOPE</a:t>
                      </a:r>
                    </a:p>
                  </a:txBody>
                  <a:tcPr marL="5591" marR="5591" marT="5591"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fontAlgn="ctr"/>
                      <a:r>
                        <a:rPr lang="en-US" sz="2400" b="0" i="0" u="none" strike="noStrike">
                          <a:solidFill>
                            <a:srgbClr val="000000"/>
                          </a:solidFill>
                          <a:effectLst/>
                          <a:latin typeface="Calibri" panose="020F0502020204030204" pitchFamily="34" charset="0"/>
                        </a:rPr>
                        <a:t> </a:t>
                      </a:r>
                    </a:p>
                  </a:txBody>
                  <a:tcPr marL="5591" marR="5591" marT="5591"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fontAlgn="ctr"/>
                      <a:r>
                        <a:rPr lang="en-US" sz="2400" b="0" i="0" u="none" strike="noStrike">
                          <a:solidFill>
                            <a:srgbClr val="000000"/>
                          </a:solidFill>
                          <a:effectLst/>
                          <a:latin typeface="Calibri" panose="020F0502020204030204" pitchFamily="34" charset="0"/>
                        </a:rPr>
                        <a:t>PERCENT REDUCTION IN GRAZING CAPACITY</a:t>
                      </a:r>
                    </a:p>
                  </a:txBody>
                  <a:tcPr marL="5591" marR="5591" marT="5591" marB="0" anchor="ctr">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290720">
                <a:tc>
                  <a:txBody>
                    <a:bodyPr/>
                    <a:lstStyle/>
                    <a:p>
                      <a:pPr algn="ctr" fontAlgn="ctr"/>
                      <a:r>
                        <a:rPr lang="en-US" sz="2400" b="0" i="0" u="none" strike="noStrike">
                          <a:solidFill>
                            <a:srgbClr val="000000"/>
                          </a:solidFill>
                          <a:effectLst/>
                          <a:latin typeface="Calibri" panose="020F0502020204030204" pitchFamily="34" charset="0"/>
                        </a:rPr>
                        <a:t>0-10</a:t>
                      </a:r>
                    </a:p>
                  </a:txBody>
                  <a:tcPr marL="5591" marR="5591" marT="5591"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fontAlgn="ctr"/>
                      <a:endParaRPr lang="en-US" sz="2400" b="0" i="0" u="none" strike="noStrike">
                        <a:solidFill>
                          <a:srgbClr val="000000"/>
                        </a:solidFill>
                        <a:effectLst/>
                        <a:latin typeface="Calibri" panose="020F0502020204030204" pitchFamily="34" charset="0"/>
                      </a:endParaRPr>
                    </a:p>
                  </a:txBody>
                  <a:tcPr marL="5591" marR="5591" marT="5591"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fontAlgn="ctr"/>
                      <a:r>
                        <a:rPr lang="en-US" sz="2400" b="0" i="0" u="none" strike="noStrike">
                          <a:solidFill>
                            <a:srgbClr val="000000"/>
                          </a:solidFill>
                          <a:effectLst/>
                          <a:latin typeface="Calibri" panose="020F0502020204030204" pitchFamily="34" charset="0"/>
                        </a:rPr>
                        <a:t>None</a:t>
                      </a:r>
                    </a:p>
                  </a:txBody>
                  <a:tcPr marL="5591" marR="5591" marT="5591" marB="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0001"/>
                  </a:ext>
                </a:extLst>
              </a:tr>
              <a:tr h="290720">
                <a:tc>
                  <a:txBody>
                    <a:bodyPr/>
                    <a:lstStyle/>
                    <a:p>
                      <a:pPr algn="ctr" fontAlgn="ctr"/>
                      <a:r>
                        <a:rPr lang="en-US" sz="2400" b="0" i="0" u="none" strike="noStrike">
                          <a:solidFill>
                            <a:srgbClr val="000000"/>
                          </a:solidFill>
                          <a:effectLst/>
                          <a:latin typeface="Calibri" panose="020F0502020204030204" pitchFamily="34" charset="0"/>
                        </a:rPr>
                        <a:t>11-30</a:t>
                      </a:r>
                    </a:p>
                  </a:txBody>
                  <a:tcPr marL="5591" marR="5591" marT="5591" marB="0" anchor="ctr">
                    <a:lnL>
                      <a:noFill/>
                    </a:lnL>
                    <a:lnR>
                      <a:noFill/>
                    </a:lnR>
                    <a:lnT>
                      <a:noFill/>
                    </a:lnT>
                    <a:lnB>
                      <a:noFill/>
                    </a:lnB>
                  </a:tcPr>
                </a:tc>
                <a:tc>
                  <a:txBody>
                    <a:bodyPr/>
                    <a:lstStyle/>
                    <a:p>
                      <a:pPr algn="ctr" fontAlgn="ctr"/>
                      <a:endParaRPr lang="en-US" sz="2400" b="0" i="0" u="none" strike="noStrike">
                        <a:solidFill>
                          <a:srgbClr val="000000"/>
                        </a:solidFill>
                        <a:effectLst/>
                        <a:latin typeface="Calibri" panose="020F0502020204030204" pitchFamily="34" charset="0"/>
                      </a:endParaRPr>
                    </a:p>
                  </a:txBody>
                  <a:tcPr marL="5591" marR="5591" marT="5591" marB="0" anchor="ctr">
                    <a:lnL>
                      <a:noFill/>
                    </a:lnL>
                    <a:lnR>
                      <a:noFill/>
                    </a:lnR>
                    <a:lnT>
                      <a:noFill/>
                    </a:lnT>
                    <a:lnB>
                      <a:noFill/>
                    </a:lnB>
                  </a:tcPr>
                </a:tc>
                <a:tc>
                  <a:txBody>
                    <a:bodyPr/>
                    <a:lstStyle/>
                    <a:p>
                      <a:pPr algn="ctr" fontAlgn="ctr"/>
                      <a:r>
                        <a:rPr lang="en-US" sz="2400" b="0" i="0" u="none" strike="noStrike">
                          <a:solidFill>
                            <a:srgbClr val="000000"/>
                          </a:solidFill>
                          <a:effectLst/>
                          <a:latin typeface="Calibri" panose="020F0502020204030204" pitchFamily="34" charset="0"/>
                        </a:rPr>
                        <a:t>30</a:t>
                      </a:r>
                    </a:p>
                  </a:txBody>
                  <a:tcPr marL="5591" marR="5591" marT="5591" marB="0" anchor="ctr">
                    <a:lnL>
                      <a:noFill/>
                    </a:lnL>
                    <a:lnR>
                      <a:noFill/>
                    </a:lnR>
                    <a:lnT>
                      <a:noFill/>
                    </a:lnT>
                    <a:lnB>
                      <a:noFill/>
                    </a:lnB>
                  </a:tcPr>
                </a:tc>
                <a:extLst>
                  <a:ext uri="{0D108BD9-81ED-4DB2-BD59-A6C34878D82A}">
                    <a16:rowId xmlns:a16="http://schemas.microsoft.com/office/drawing/2014/main" val="10002"/>
                  </a:ext>
                </a:extLst>
              </a:tr>
              <a:tr h="290720">
                <a:tc>
                  <a:txBody>
                    <a:bodyPr/>
                    <a:lstStyle/>
                    <a:p>
                      <a:pPr algn="ctr" fontAlgn="ctr"/>
                      <a:r>
                        <a:rPr lang="en-US" sz="2400" b="0" i="0" u="none" strike="noStrike">
                          <a:solidFill>
                            <a:srgbClr val="000000"/>
                          </a:solidFill>
                          <a:effectLst/>
                          <a:latin typeface="Calibri" panose="020F0502020204030204" pitchFamily="34" charset="0"/>
                        </a:rPr>
                        <a:t>31-60</a:t>
                      </a:r>
                    </a:p>
                  </a:txBody>
                  <a:tcPr marL="5591" marR="5591" marT="5591" marB="0" anchor="ctr">
                    <a:lnL>
                      <a:noFill/>
                    </a:lnL>
                    <a:lnR>
                      <a:noFill/>
                    </a:lnR>
                    <a:lnT>
                      <a:noFill/>
                    </a:lnT>
                    <a:lnB>
                      <a:noFill/>
                    </a:lnB>
                  </a:tcPr>
                </a:tc>
                <a:tc>
                  <a:txBody>
                    <a:bodyPr/>
                    <a:lstStyle/>
                    <a:p>
                      <a:pPr algn="ctr" fontAlgn="ctr"/>
                      <a:endParaRPr lang="en-US" sz="2400" b="0" i="0" u="none" strike="noStrike">
                        <a:solidFill>
                          <a:srgbClr val="000000"/>
                        </a:solidFill>
                        <a:effectLst/>
                        <a:latin typeface="Calibri" panose="020F0502020204030204" pitchFamily="34" charset="0"/>
                      </a:endParaRPr>
                    </a:p>
                  </a:txBody>
                  <a:tcPr marL="5591" marR="5591" marT="5591" marB="0" anchor="ctr">
                    <a:lnL>
                      <a:noFill/>
                    </a:lnL>
                    <a:lnR>
                      <a:noFill/>
                    </a:lnR>
                    <a:lnT>
                      <a:noFill/>
                    </a:lnT>
                    <a:lnB>
                      <a:noFill/>
                    </a:lnB>
                  </a:tcPr>
                </a:tc>
                <a:tc>
                  <a:txBody>
                    <a:bodyPr/>
                    <a:lstStyle/>
                    <a:p>
                      <a:pPr algn="ctr" fontAlgn="ctr"/>
                      <a:r>
                        <a:rPr lang="en-US" sz="2400" b="0" i="0" u="none" strike="noStrike">
                          <a:solidFill>
                            <a:srgbClr val="000000"/>
                          </a:solidFill>
                          <a:effectLst/>
                          <a:latin typeface="Calibri" panose="020F0502020204030204" pitchFamily="34" charset="0"/>
                        </a:rPr>
                        <a:t>60</a:t>
                      </a:r>
                    </a:p>
                  </a:txBody>
                  <a:tcPr marL="5591" marR="5591" marT="5591" marB="0" anchor="ctr">
                    <a:lnL>
                      <a:noFill/>
                    </a:lnL>
                    <a:lnR>
                      <a:noFill/>
                    </a:lnR>
                    <a:lnT>
                      <a:noFill/>
                    </a:lnT>
                    <a:lnB>
                      <a:noFill/>
                    </a:lnB>
                  </a:tcPr>
                </a:tc>
                <a:extLst>
                  <a:ext uri="{0D108BD9-81ED-4DB2-BD59-A6C34878D82A}">
                    <a16:rowId xmlns:a16="http://schemas.microsoft.com/office/drawing/2014/main" val="10003"/>
                  </a:ext>
                </a:extLst>
              </a:tr>
              <a:tr h="290720">
                <a:tc>
                  <a:txBody>
                    <a:bodyPr/>
                    <a:lstStyle/>
                    <a:p>
                      <a:pPr algn="ctr" fontAlgn="ctr"/>
                      <a:r>
                        <a:rPr lang="en-US" sz="2400" b="0" i="0" u="none" strike="noStrike">
                          <a:solidFill>
                            <a:srgbClr val="000000"/>
                          </a:solidFill>
                          <a:effectLst/>
                          <a:latin typeface="Calibri" panose="020F0502020204030204" pitchFamily="34" charset="0"/>
                        </a:rPr>
                        <a:t>Over 60</a:t>
                      </a:r>
                    </a:p>
                  </a:txBody>
                  <a:tcPr marL="5591" marR="5591" marT="5591"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ctr"/>
                      <a:r>
                        <a:rPr lang="en-US" sz="2400" b="0" i="0" u="none" strike="noStrike">
                          <a:solidFill>
                            <a:srgbClr val="000000"/>
                          </a:solidFill>
                          <a:effectLst/>
                          <a:latin typeface="Calibri" panose="020F0502020204030204" pitchFamily="34" charset="0"/>
                        </a:rPr>
                        <a:t> </a:t>
                      </a:r>
                    </a:p>
                  </a:txBody>
                  <a:tcPr marL="5591" marR="5591" marT="5591"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ctr"/>
                      <a:r>
                        <a:rPr lang="en-US" sz="2400" b="0" i="0" u="none" strike="noStrike">
                          <a:solidFill>
                            <a:srgbClr val="000000"/>
                          </a:solidFill>
                          <a:effectLst/>
                          <a:latin typeface="Calibri" panose="020F0502020204030204" pitchFamily="34" charset="0"/>
                        </a:rPr>
                        <a:t>100 (consider the slopes ungrazable)</a:t>
                      </a:r>
                    </a:p>
                  </a:txBody>
                  <a:tcPr marL="5591" marR="5591" marT="5591" marB="0" anchor="ctr">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290720">
                <a:tc>
                  <a:txBody>
                    <a:bodyPr/>
                    <a:lstStyle/>
                    <a:p>
                      <a:pPr algn="l" fontAlgn="b"/>
                      <a:endParaRPr lang="en-US" sz="2400" b="0" i="0" u="none" strike="noStrike">
                        <a:solidFill>
                          <a:srgbClr val="000000"/>
                        </a:solidFill>
                        <a:effectLst/>
                        <a:latin typeface="Calibri" panose="020F0502020204030204" pitchFamily="34" charset="0"/>
                      </a:endParaRPr>
                    </a:p>
                  </a:txBody>
                  <a:tcPr marL="5591" marR="5591" marT="5591"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2400" b="0" i="0" u="none" strike="noStrike">
                        <a:solidFill>
                          <a:srgbClr val="000000"/>
                        </a:solidFill>
                        <a:effectLst/>
                        <a:latin typeface="Calibri" panose="020F0502020204030204" pitchFamily="34" charset="0"/>
                      </a:endParaRPr>
                    </a:p>
                  </a:txBody>
                  <a:tcPr marL="5591" marR="5591" marT="5591"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2400" b="0" i="0" u="none" strike="noStrike">
                        <a:solidFill>
                          <a:srgbClr val="000000"/>
                        </a:solidFill>
                        <a:effectLst/>
                        <a:latin typeface="Calibri" panose="020F0502020204030204" pitchFamily="34" charset="0"/>
                      </a:endParaRPr>
                    </a:p>
                  </a:txBody>
                  <a:tcPr marL="5591" marR="5591" marT="5591" marB="0" anchor="b">
                    <a:lnL>
                      <a:noFill/>
                    </a:lnL>
                    <a:lnR>
                      <a:noFill/>
                    </a:lnR>
                    <a:lnT w="635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0005"/>
                  </a:ext>
                </a:extLst>
              </a:tr>
              <a:tr h="290720">
                <a:tc>
                  <a:txBody>
                    <a:bodyPr/>
                    <a:lstStyle/>
                    <a:p>
                      <a:pPr algn="l" fontAlgn="ctr"/>
                      <a:endParaRPr lang="en-US" sz="2400" b="0" i="1" u="none" strike="noStrike">
                        <a:solidFill>
                          <a:srgbClr val="000000"/>
                        </a:solidFill>
                        <a:effectLst/>
                        <a:latin typeface="Calibri" panose="020F0502020204030204" pitchFamily="34" charset="0"/>
                      </a:endParaRPr>
                    </a:p>
                  </a:txBody>
                  <a:tcPr marL="5591" marR="5591" marT="5591" marB="0" anchor="ctr">
                    <a:lnL>
                      <a:noFill/>
                    </a:lnL>
                    <a:lnR>
                      <a:noFill/>
                    </a:lnR>
                    <a:lnT>
                      <a:noFill/>
                    </a:lnT>
                    <a:lnB>
                      <a:noFill/>
                    </a:lnB>
                  </a:tcPr>
                </a:tc>
                <a:tc>
                  <a:txBody>
                    <a:bodyPr/>
                    <a:lstStyle/>
                    <a:p>
                      <a:pPr algn="l" fontAlgn="b"/>
                      <a:endParaRPr lang="en-US" sz="2400" b="0" i="0" u="none" strike="noStrike">
                        <a:solidFill>
                          <a:srgbClr val="000000"/>
                        </a:solidFill>
                        <a:effectLst/>
                        <a:latin typeface="Calibri" panose="020F0502020204030204" pitchFamily="34" charset="0"/>
                      </a:endParaRPr>
                    </a:p>
                  </a:txBody>
                  <a:tcPr marL="5591" marR="5591" marT="5591" marB="0" anchor="b">
                    <a:lnL>
                      <a:noFill/>
                    </a:lnL>
                    <a:lnR>
                      <a:noFill/>
                    </a:lnR>
                    <a:lnT>
                      <a:noFill/>
                    </a:lnT>
                    <a:lnB>
                      <a:noFill/>
                    </a:lnB>
                  </a:tcPr>
                </a:tc>
                <a:tc>
                  <a:txBody>
                    <a:bodyPr/>
                    <a:lstStyle/>
                    <a:p>
                      <a:pPr algn="l" fontAlgn="b"/>
                      <a:endParaRPr lang="en-US" sz="2400" b="0" i="0" u="none" strike="noStrike">
                        <a:solidFill>
                          <a:srgbClr val="000000"/>
                        </a:solidFill>
                        <a:effectLst/>
                        <a:latin typeface="Calibri" panose="020F0502020204030204" pitchFamily="34" charset="0"/>
                      </a:endParaRPr>
                    </a:p>
                  </a:txBody>
                  <a:tcPr marL="5591" marR="5591" marT="5591" marB="0" anchor="b">
                    <a:lnL>
                      <a:noFill/>
                    </a:lnL>
                    <a:lnR>
                      <a:noFill/>
                    </a:lnR>
                    <a:lnT>
                      <a:noFill/>
                    </a:lnT>
                    <a:lnB>
                      <a:noFill/>
                    </a:lnB>
                  </a:tcPr>
                </a:tc>
                <a:extLst>
                  <a:ext uri="{0D108BD9-81ED-4DB2-BD59-A6C34878D82A}">
                    <a16:rowId xmlns:a16="http://schemas.microsoft.com/office/drawing/2014/main" val="10006"/>
                  </a:ext>
                </a:extLst>
              </a:tr>
              <a:tr h="162132">
                <a:tc>
                  <a:txBody>
                    <a:bodyPr/>
                    <a:lstStyle/>
                    <a:p>
                      <a:pPr algn="l" fontAlgn="b"/>
                      <a:endParaRPr lang="en-US" sz="1100" b="0" i="0" u="none" strike="noStrike">
                        <a:solidFill>
                          <a:srgbClr val="000000"/>
                        </a:solidFill>
                        <a:effectLst/>
                        <a:latin typeface="Calibri" panose="020F0502020204030204" pitchFamily="34" charset="0"/>
                      </a:endParaRPr>
                    </a:p>
                  </a:txBody>
                  <a:tcPr marL="5591" marR="5591" marT="5591"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5591" marR="5591" marT="5591"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5591" marR="5591" marT="5591" marB="0" anchor="b">
                    <a:lnL>
                      <a:noFill/>
                    </a:lnL>
                    <a:lnR>
                      <a:noFill/>
                    </a:lnR>
                    <a:lnT>
                      <a:noFill/>
                    </a:lnT>
                    <a:lnB>
                      <a:noFill/>
                    </a:lnB>
                  </a:tcPr>
                </a:tc>
                <a:extLst>
                  <a:ext uri="{0D108BD9-81ED-4DB2-BD59-A6C34878D82A}">
                    <a16:rowId xmlns:a16="http://schemas.microsoft.com/office/drawing/2014/main" val="10007"/>
                  </a:ext>
                </a:extLst>
              </a:tr>
            </a:tbl>
          </a:graphicData>
        </a:graphic>
      </p:graphicFrame>
      <p:sp>
        <p:nvSpPr>
          <p:cNvPr id="8" name="Rectangle 7">
            <a:extLst>
              <a:ext uri="{FF2B5EF4-FFF2-40B4-BE49-F238E27FC236}">
                <a16:creationId xmlns:a16="http://schemas.microsoft.com/office/drawing/2014/main" id="{52F7BD42-732F-4A80-A0A3-B9C3E741B32C}"/>
              </a:ext>
            </a:extLst>
          </p:cNvPr>
          <p:cNvSpPr/>
          <p:nvPr/>
        </p:nvSpPr>
        <p:spPr>
          <a:xfrm>
            <a:off x="5058829" y="6448623"/>
            <a:ext cx="7133171" cy="307777"/>
          </a:xfrm>
          <a:prstGeom prst="rect">
            <a:avLst/>
          </a:prstGeom>
        </p:spPr>
        <p:txBody>
          <a:bodyPr wrap="none">
            <a:spAutoFit/>
          </a:bodyPr>
          <a:lstStyle/>
          <a:p>
            <a:pPr fontAlgn="ctr"/>
            <a:r>
              <a:rPr lang="en-US" sz="1400" b="0" i="1" u="none" strike="noStrike">
                <a:solidFill>
                  <a:schemeClr val="bg1">
                    <a:lumMod val="85000"/>
                  </a:schemeClr>
                </a:solidFill>
                <a:effectLst/>
                <a:latin typeface="Calibri" panose="020F0502020204030204" pitchFamily="34" charset="0"/>
              </a:rPr>
              <a:t>Source: </a:t>
            </a:r>
            <a:r>
              <a:rPr lang="en-US" sz="1400" b="0" i="0" u="none" strike="noStrike">
                <a:solidFill>
                  <a:schemeClr val="bg1">
                    <a:lumMod val="85000"/>
                  </a:schemeClr>
                </a:solidFill>
                <a:effectLst/>
                <a:latin typeface="Calibri" panose="020F0502020204030204" pitchFamily="34" charset="0"/>
              </a:rPr>
              <a:t>J.L. </a:t>
            </a:r>
            <a:r>
              <a:rPr lang="en-US" sz="1400" b="0" i="0" u="none" strike="noStrike" err="1">
                <a:solidFill>
                  <a:schemeClr val="bg1">
                    <a:lumMod val="85000"/>
                  </a:schemeClr>
                </a:solidFill>
                <a:effectLst/>
                <a:latin typeface="Calibri" panose="020F0502020204030204" pitchFamily="34" charset="0"/>
              </a:rPr>
              <a:t>Holecheck</a:t>
            </a:r>
            <a:r>
              <a:rPr lang="en-US" sz="1400" b="0" i="0" u="none" strike="noStrike">
                <a:solidFill>
                  <a:schemeClr val="bg1">
                    <a:lumMod val="85000"/>
                  </a:schemeClr>
                </a:solidFill>
                <a:effectLst/>
                <a:latin typeface="Calibri" panose="020F0502020204030204" pitchFamily="34" charset="0"/>
              </a:rPr>
              <a:t> (1988). An Approach for Setting the Stocking Rate. Rangelands. 10:10-14.</a:t>
            </a:r>
            <a:endParaRPr lang="en-US" sz="1400" b="0" i="1" u="none" strike="noStrike">
              <a:solidFill>
                <a:schemeClr val="bg1">
                  <a:lumMod val="85000"/>
                </a:schemeClr>
              </a:solidFill>
              <a:effectLst/>
              <a:latin typeface="Calibri" panose="020F0502020204030204" pitchFamily="34" charset="0"/>
            </a:endParaRPr>
          </a:p>
        </p:txBody>
      </p:sp>
      <p:sp>
        <p:nvSpPr>
          <p:cNvPr id="9" name="TextBox 8">
            <a:extLst>
              <a:ext uri="{FF2B5EF4-FFF2-40B4-BE49-F238E27FC236}">
                <a16:creationId xmlns:a16="http://schemas.microsoft.com/office/drawing/2014/main" id="{A71F3AB8-5D3F-41EB-BF28-89BBB1039189}"/>
              </a:ext>
            </a:extLst>
          </p:cNvPr>
          <p:cNvSpPr txBox="1"/>
          <p:nvPr/>
        </p:nvSpPr>
        <p:spPr>
          <a:xfrm>
            <a:off x="3437165" y="5254990"/>
            <a:ext cx="8194925" cy="954107"/>
          </a:xfrm>
          <a:prstGeom prst="rect">
            <a:avLst/>
          </a:prstGeom>
          <a:noFill/>
        </p:spPr>
        <p:txBody>
          <a:bodyPr wrap="square" rtlCol="0">
            <a:spAutoFit/>
          </a:bodyPr>
          <a:lstStyle/>
          <a:p>
            <a:pPr algn="r"/>
            <a:r>
              <a:rPr lang="en-US" sz="2800" i="1">
                <a:solidFill>
                  <a:srgbClr val="800000"/>
                </a:solidFill>
              </a:rPr>
              <a:t>Depends on type of animal and land</a:t>
            </a:r>
          </a:p>
          <a:p>
            <a:pPr algn="r"/>
            <a:r>
              <a:rPr lang="en-US" sz="2800" i="1">
                <a:solidFill>
                  <a:srgbClr val="800000"/>
                </a:solidFill>
              </a:rPr>
              <a:t>… Some animals can use rougher country than others!!</a:t>
            </a:r>
          </a:p>
        </p:txBody>
      </p:sp>
    </p:spTree>
    <p:extLst>
      <p:ext uri="{BB962C8B-B14F-4D97-AF65-F5344CB8AC3E}">
        <p14:creationId xmlns:p14="http://schemas.microsoft.com/office/powerpoint/2010/main" val="92571966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6758609" y="291963"/>
            <a:ext cx="5059680" cy="1754326"/>
          </a:xfrm>
          <a:prstGeom prst="rect">
            <a:avLst/>
          </a:prstGeom>
          <a:noFill/>
        </p:spPr>
        <p:txBody>
          <a:bodyPr wrap="square" rtlCol="0">
            <a:spAutoFit/>
          </a:bodyPr>
          <a:lstStyle/>
          <a:p>
            <a:pPr algn="ctr"/>
            <a:r>
              <a:rPr lang="en-US" sz="5400">
                <a:solidFill>
                  <a:schemeClr val="bg2">
                    <a:lumMod val="25000"/>
                  </a:schemeClr>
                </a:solidFill>
              </a:rPr>
              <a:t>Step 2:  Adjust for Accessibility</a:t>
            </a:r>
          </a:p>
        </p:txBody>
      </p:sp>
      <p:pic>
        <p:nvPicPr>
          <p:cNvPr id="4" name="Picture 2" descr="http://www.wildlandsolutions.com/images/expuse2a.jpg"/>
          <p:cNvPicPr>
            <a:picLocks noChangeAspect="1" noChangeArrowheads="1"/>
          </p:cNvPicPr>
          <p:nvPr/>
        </p:nvPicPr>
        <p:blipFill rotWithShape="1">
          <a:blip r:embed="rId3">
            <a:extLst>
              <a:ext uri="{28A0092B-C50C-407E-A947-70E740481C1C}">
                <a14:useLocalDpi xmlns:a14="http://schemas.microsoft.com/office/drawing/2010/main"/>
              </a:ext>
            </a:extLst>
          </a:blip>
          <a:srcRect b="7139"/>
          <a:stretch/>
        </p:blipFill>
        <p:spPr bwMode="auto">
          <a:xfrm>
            <a:off x="643134" y="101599"/>
            <a:ext cx="6198537" cy="6196345"/>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67CDFF04-43A6-419A-AC62-03EBFFC6061A}"/>
              </a:ext>
            </a:extLst>
          </p:cNvPr>
          <p:cNvSpPr txBox="1"/>
          <p:nvPr/>
        </p:nvSpPr>
        <p:spPr>
          <a:xfrm>
            <a:off x="416067" y="6396760"/>
            <a:ext cx="9272475" cy="338554"/>
          </a:xfrm>
          <a:prstGeom prst="rect">
            <a:avLst/>
          </a:prstGeom>
          <a:noFill/>
        </p:spPr>
        <p:txBody>
          <a:bodyPr wrap="none" rtlCol="0">
            <a:spAutoFit/>
          </a:bodyPr>
          <a:lstStyle/>
          <a:p>
            <a:r>
              <a:rPr lang="en-US" sz="1600">
                <a:solidFill>
                  <a:schemeClr val="bg1"/>
                </a:solidFill>
              </a:rPr>
              <a:t>Expected-use map of a large complex pasture with irregular terrain, riverine, spring, and piped water sources.</a:t>
            </a:r>
          </a:p>
        </p:txBody>
      </p:sp>
    </p:spTree>
    <p:extLst>
      <p:ext uri="{BB962C8B-B14F-4D97-AF65-F5344CB8AC3E}">
        <p14:creationId xmlns:p14="http://schemas.microsoft.com/office/powerpoint/2010/main" val="332076942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a:off x="1824727" y="1248542"/>
            <a:ext cx="8552329" cy="0"/>
          </a:xfrm>
          <a:prstGeom prst="line">
            <a:avLst/>
          </a:prstGeom>
          <a:ln w="38100">
            <a:solidFill>
              <a:schemeClr val="bg2">
                <a:lumMod val="75000"/>
              </a:schemeClr>
            </a:solidFill>
          </a:ln>
        </p:spPr>
        <p:style>
          <a:lnRef idx="1">
            <a:schemeClr val="accent1"/>
          </a:lnRef>
          <a:fillRef idx="0">
            <a:schemeClr val="accent1"/>
          </a:fillRef>
          <a:effectRef idx="0">
            <a:schemeClr val="accent1"/>
          </a:effectRef>
          <a:fontRef idx="minor">
            <a:schemeClr val="tx1"/>
          </a:fontRef>
        </p:style>
      </p:cxnSp>
      <p:sp>
        <p:nvSpPr>
          <p:cNvPr id="3" name="TextBox 2"/>
          <p:cNvSpPr txBox="1"/>
          <p:nvPr/>
        </p:nvSpPr>
        <p:spPr>
          <a:xfrm>
            <a:off x="0" y="299915"/>
            <a:ext cx="12192000" cy="923330"/>
          </a:xfrm>
          <a:prstGeom prst="rect">
            <a:avLst/>
          </a:prstGeom>
          <a:noFill/>
        </p:spPr>
        <p:txBody>
          <a:bodyPr wrap="square" rtlCol="0">
            <a:spAutoFit/>
          </a:bodyPr>
          <a:lstStyle/>
          <a:p>
            <a:pPr algn="ctr"/>
            <a:r>
              <a:rPr lang="en-US" sz="5400">
                <a:solidFill>
                  <a:schemeClr val="bg2">
                    <a:lumMod val="25000"/>
                  </a:schemeClr>
                </a:solidFill>
              </a:rPr>
              <a:t>Step 2:  Adjust for Accessibility</a:t>
            </a:r>
          </a:p>
        </p:txBody>
      </p:sp>
      <p:sp>
        <p:nvSpPr>
          <p:cNvPr id="4" name="TextBox 3"/>
          <p:cNvSpPr txBox="1"/>
          <p:nvPr/>
        </p:nvSpPr>
        <p:spPr>
          <a:xfrm>
            <a:off x="1454575" y="1457539"/>
            <a:ext cx="9780619" cy="1446550"/>
          </a:xfrm>
          <a:prstGeom prst="rect">
            <a:avLst/>
          </a:prstGeom>
          <a:noFill/>
        </p:spPr>
        <p:txBody>
          <a:bodyPr wrap="square" rtlCol="0">
            <a:spAutoFit/>
          </a:bodyPr>
          <a:lstStyle/>
          <a:p>
            <a:r>
              <a:rPr lang="en-US" sz="4400"/>
              <a:t>Adjustments for slope and distance from water are guidelines not rules.  </a:t>
            </a:r>
          </a:p>
        </p:txBody>
      </p:sp>
      <p:sp>
        <p:nvSpPr>
          <p:cNvPr id="9" name="TextBox 8"/>
          <p:cNvSpPr txBox="1"/>
          <p:nvPr/>
        </p:nvSpPr>
        <p:spPr>
          <a:xfrm>
            <a:off x="4569913" y="3253220"/>
            <a:ext cx="7555826" cy="2308324"/>
          </a:xfrm>
          <a:prstGeom prst="rect">
            <a:avLst/>
          </a:prstGeom>
          <a:noFill/>
        </p:spPr>
        <p:txBody>
          <a:bodyPr wrap="square" rtlCol="0">
            <a:spAutoFit/>
          </a:bodyPr>
          <a:lstStyle/>
          <a:p>
            <a:r>
              <a:rPr lang="en-US" sz="3600" b="1"/>
              <a:t>Depends on:</a:t>
            </a:r>
          </a:p>
          <a:p>
            <a:pPr marL="342900" indent="-342900">
              <a:buFont typeface="Arial" panose="020B0604020202020204" pitchFamily="34" charset="0"/>
              <a:buChar char="•"/>
            </a:pPr>
            <a:r>
              <a:rPr lang="en-US" sz="3600"/>
              <a:t>Animal species, breed, &amp; experience</a:t>
            </a:r>
          </a:p>
          <a:p>
            <a:pPr marL="342900" indent="-342900">
              <a:buFont typeface="Arial" panose="020B0604020202020204" pitchFamily="34" charset="0"/>
              <a:buChar char="•"/>
            </a:pPr>
            <a:r>
              <a:rPr lang="en-US" sz="3600"/>
              <a:t>Topography and soils</a:t>
            </a:r>
          </a:p>
          <a:p>
            <a:pPr marL="342900" indent="-342900">
              <a:buFont typeface="Arial" panose="020B0604020202020204" pitchFamily="34" charset="0"/>
              <a:buChar char="•"/>
            </a:pPr>
            <a:r>
              <a:rPr lang="en-US" sz="3600"/>
              <a:t>Season</a:t>
            </a:r>
          </a:p>
        </p:txBody>
      </p:sp>
      <p:pic>
        <p:nvPicPr>
          <p:cNvPr id="6" name="Picture 5" descr="A close up of a desert&#10;&#10;Description generated with very high confidence">
            <a:extLst>
              <a:ext uri="{FF2B5EF4-FFF2-40B4-BE49-F238E27FC236}">
                <a16:creationId xmlns:a16="http://schemas.microsoft.com/office/drawing/2014/main" id="{30CA5BF3-B33F-40A1-9CC0-3C229EF46F6C}"/>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76424" y="3315533"/>
            <a:ext cx="3734463" cy="2800847"/>
          </a:xfrm>
          <a:prstGeom prst="rect">
            <a:avLst/>
          </a:prstGeom>
        </p:spPr>
      </p:pic>
      <p:sp>
        <p:nvSpPr>
          <p:cNvPr id="7" name="TextBox 6">
            <a:extLst>
              <a:ext uri="{FF2B5EF4-FFF2-40B4-BE49-F238E27FC236}">
                <a16:creationId xmlns:a16="http://schemas.microsoft.com/office/drawing/2014/main" id="{0BDF2505-6CE8-40C2-81F8-CCCC91981377}"/>
              </a:ext>
            </a:extLst>
          </p:cNvPr>
          <p:cNvSpPr txBox="1"/>
          <p:nvPr/>
        </p:nvSpPr>
        <p:spPr>
          <a:xfrm>
            <a:off x="676424" y="5854770"/>
            <a:ext cx="846707" cy="215444"/>
          </a:xfrm>
          <a:prstGeom prst="rect">
            <a:avLst/>
          </a:prstGeom>
          <a:noFill/>
        </p:spPr>
        <p:txBody>
          <a:bodyPr wrap="none" rtlCol="0">
            <a:spAutoFit/>
          </a:bodyPr>
          <a:lstStyle/>
          <a:p>
            <a:r>
              <a:rPr lang="en-US" sz="800">
                <a:solidFill>
                  <a:schemeClr val="bg1"/>
                </a:solidFill>
              </a:rPr>
              <a:t>K. Launchbaugh</a:t>
            </a:r>
          </a:p>
        </p:txBody>
      </p:sp>
    </p:spTree>
    <p:extLst>
      <p:ext uri="{BB962C8B-B14F-4D97-AF65-F5344CB8AC3E}">
        <p14:creationId xmlns:p14="http://schemas.microsoft.com/office/powerpoint/2010/main" val="91312938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a:off x="1824727" y="1248542"/>
            <a:ext cx="8552329" cy="0"/>
          </a:xfrm>
          <a:prstGeom prst="line">
            <a:avLst/>
          </a:prstGeom>
          <a:ln w="38100">
            <a:solidFill>
              <a:schemeClr val="bg2">
                <a:lumMod val="75000"/>
              </a:schemeClr>
            </a:solidFill>
          </a:ln>
        </p:spPr>
        <p:style>
          <a:lnRef idx="1">
            <a:schemeClr val="accent1"/>
          </a:lnRef>
          <a:fillRef idx="0">
            <a:schemeClr val="accent1"/>
          </a:fillRef>
          <a:effectRef idx="0">
            <a:schemeClr val="accent1"/>
          </a:effectRef>
          <a:fontRef idx="minor">
            <a:schemeClr val="tx1"/>
          </a:fontRef>
        </p:style>
      </p:cxnSp>
      <p:sp>
        <p:nvSpPr>
          <p:cNvPr id="3" name="TextBox 2"/>
          <p:cNvSpPr txBox="1"/>
          <p:nvPr/>
        </p:nvSpPr>
        <p:spPr>
          <a:xfrm>
            <a:off x="0" y="299915"/>
            <a:ext cx="12192000" cy="923330"/>
          </a:xfrm>
          <a:prstGeom prst="rect">
            <a:avLst/>
          </a:prstGeom>
          <a:noFill/>
        </p:spPr>
        <p:txBody>
          <a:bodyPr wrap="square" rtlCol="0">
            <a:spAutoFit/>
          </a:bodyPr>
          <a:lstStyle/>
          <a:p>
            <a:pPr algn="ctr"/>
            <a:r>
              <a:rPr lang="en-US" sz="5400">
                <a:solidFill>
                  <a:schemeClr val="bg2">
                    <a:lumMod val="25000"/>
                  </a:schemeClr>
                </a:solidFill>
              </a:rPr>
              <a:t>Step 3:  Calculate Forage Demand</a:t>
            </a:r>
          </a:p>
        </p:txBody>
      </p:sp>
      <p:sp>
        <p:nvSpPr>
          <p:cNvPr id="4" name="TextBox 3"/>
          <p:cNvSpPr txBox="1"/>
          <p:nvPr/>
        </p:nvSpPr>
        <p:spPr>
          <a:xfrm>
            <a:off x="659444" y="1615082"/>
            <a:ext cx="11331388" cy="4154984"/>
          </a:xfrm>
          <a:prstGeom prst="rect">
            <a:avLst/>
          </a:prstGeom>
          <a:noFill/>
        </p:spPr>
        <p:txBody>
          <a:bodyPr wrap="square" rtlCol="0">
            <a:spAutoFit/>
          </a:bodyPr>
          <a:lstStyle/>
          <a:p>
            <a:pPr marL="571500" indent="-571500">
              <a:buFont typeface="Arial" panose="020B0604020202020204" pitchFamily="34" charset="0"/>
              <a:buChar char="•"/>
            </a:pPr>
            <a:r>
              <a:rPr lang="en-US" sz="4400"/>
              <a:t>Estimated on the weight of animals.</a:t>
            </a:r>
          </a:p>
          <a:p>
            <a:pPr marL="571500" indent="-571500">
              <a:buFont typeface="Arial" panose="020B0604020202020204" pitchFamily="34" charset="0"/>
              <a:buChar char="•"/>
            </a:pPr>
            <a:endParaRPr lang="en-US" sz="4400"/>
          </a:p>
          <a:p>
            <a:pPr marL="571500" indent="-571500">
              <a:buFont typeface="Arial" panose="020B0604020202020204" pitchFamily="34" charset="0"/>
              <a:buChar char="•"/>
            </a:pPr>
            <a:endParaRPr lang="en-US" sz="4400"/>
          </a:p>
          <a:p>
            <a:pPr marL="571500" indent="-571500">
              <a:buFont typeface="Arial" panose="020B0604020202020204" pitchFamily="34" charset="0"/>
              <a:buChar char="•"/>
            </a:pPr>
            <a:r>
              <a:rPr lang="en-US" sz="4400"/>
              <a:t>Weight of animal × daily dry matter intake × number of days pasture will be grazed = forage demand/animal/year.  </a:t>
            </a:r>
          </a:p>
        </p:txBody>
      </p:sp>
      <p:sp>
        <p:nvSpPr>
          <p:cNvPr id="5" name="TextBox 4"/>
          <p:cNvSpPr txBox="1"/>
          <p:nvPr/>
        </p:nvSpPr>
        <p:spPr>
          <a:xfrm>
            <a:off x="1813192" y="2269685"/>
            <a:ext cx="10467568" cy="1077218"/>
          </a:xfrm>
          <a:prstGeom prst="rect">
            <a:avLst/>
          </a:prstGeom>
          <a:noFill/>
        </p:spPr>
        <p:txBody>
          <a:bodyPr wrap="square" rtlCol="0">
            <a:spAutoFit/>
          </a:bodyPr>
          <a:lstStyle/>
          <a:p>
            <a:r>
              <a:rPr lang="en-US" sz="3200" i="1">
                <a:solidFill>
                  <a:srgbClr val="0070C0"/>
                </a:solidFill>
              </a:rPr>
              <a:t>Ruminants = 2.5% of body weight/day</a:t>
            </a:r>
          </a:p>
          <a:p>
            <a:r>
              <a:rPr lang="en-US" sz="3200" i="1">
                <a:solidFill>
                  <a:srgbClr val="0070C0"/>
                </a:solidFill>
              </a:rPr>
              <a:t>Hind-gut Fermenters = 3.0 % of body weight/day</a:t>
            </a:r>
          </a:p>
        </p:txBody>
      </p:sp>
    </p:spTree>
    <p:extLst>
      <p:ext uri="{BB962C8B-B14F-4D97-AF65-F5344CB8AC3E}">
        <p14:creationId xmlns:p14="http://schemas.microsoft.com/office/powerpoint/2010/main" val="73134177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a:off x="1824727" y="1248542"/>
            <a:ext cx="8552329" cy="0"/>
          </a:xfrm>
          <a:prstGeom prst="line">
            <a:avLst/>
          </a:prstGeom>
          <a:ln w="38100">
            <a:solidFill>
              <a:schemeClr val="bg2">
                <a:lumMod val="75000"/>
              </a:schemeClr>
            </a:solidFill>
          </a:ln>
        </p:spPr>
        <p:style>
          <a:lnRef idx="1">
            <a:schemeClr val="accent1"/>
          </a:lnRef>
          <a:fillRef idx="0">
            <a:schemeClr val="accent1"/>
          </a:fillRef>
          <a:effectRef idx="0">
            <a:schemeClr val="accent1"/>
          </a:effectRef>
          <a:fontRef idx="minor">
            <a:schemeClr val="tx1"/>
          </a:fontRef>
        </p:style>
      </p:cxnSp>
      <p:sp>
        <p:nvSpPr>
          <p:cNvPr id="3" name="TextBox 2"/>
          <p:cNvSpPr txBox="1"/>
          <p:nvPr/>
        </p:nvSpPr>
        <p:spPr>
          <a:xfrm>
            <a:off x="0" y="299915"/>
            <a:ext cx="12192000" cy="923330"/>
          </a:xfrm>
          <a:prstGeom prst="rect">
            <a:avLst/>
          </a:prstGeom>
          <a:noFill/>
        </p:spPr>
        <p:txBody>
          <a:bodyPr wrap="square" rtlCol="0">
            <a:spAutoFit/>
          </a:bodyPr>
          <a:lstStyle/>
          <a:p>
            <a:pPr algn="ctr"/>
            <a:r>
              <a:rPr lang="en-US" sz="5400">
                <a:solidFill>
                  <a:schemeClr val="bg2">
                    <a:lumMod val="25000"/>
                  </a:schemeClr>
                </a:solidFill>
              </a:rPr>
              <a:t>Step 3:  Calculate Forage Demand</a:t>
            </a:r>
          </a:p>
        </p:txBody>
      </p:sp>
      <p:sp>
        <p:nvSpPr>
          <p:cNvPr id="6" name="Content Placeholder 2"/>
          <p:cNvSpPr txBox="1">
            <a:spLocks/>
          </p:cNvSpPr>
          <p:nvPr/>
        </p:nvSpPr>
        <p:spPr>
          <a:xfrm>
            <a:off x="457200" y="1942472"/>
            <a:ext cx="11210544" cy="3579112"/>
          </a:xfrm>
          <a:prstGeom prst="rect">
            <a:avLst/>
          </a:prstGeom>
        </p:spPr>
        <p:txBody>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marL="0" indent="0">
              <a:buFont typeface="Calibri" panose="020F0502020204030204" pitchFamily="34" charset="0"/>
              <a:buNone/>
            </a:pPr>
            <a:r>
              <a:rPr lang="en-US" sz="3600">
                <a:solidFill>
                  <a:srgbClr val="0070C0"/>
                </a:solidFill>
              </a:rPr>
              <a:t>Example:  </a:t>
            </a:r>
            <a:r>
              <a:rPr lang="en-US" sz="3600"/>
              <a:t>On average cows in your herd weigh 1,000 lbs and graze on the ranch for 3 months (or 90 days).</a:t>
            </a:r>
          </a:p>
        </p:txBody>
      </p:sp>
      <p:sp>
        <p:nvSpPr>
          <p:cNvPr id="7" name="TextBox 6"/>
          <p:cNvSpPr txBox="1"/>
          <p:nvPr/>
        </p:nvSpPr>
        <p:spPr>
          <a:xfrm>
            <a:off x="862216" y="3251165"/>
            <a:ext cx="10467568" cy="646331"/>
          </a:xfrm>
          <a:prstGeom prst="rect">
            <a:avLst/>
          </a:prstGeom>
          <a:noFill/>
        </p:spPr>
        <p:txBody>
          <a:bodyPr wrap="square" rtlCol="0">
            <a:spAutoFit/>
          </a:bodyPr>
          <a:lstStyle/>
          <a:p>
            <a:pPr algn="ctr"/>
            <a:r>
              <a:rPr lang="en-US" sz="3600" i="1">
                <a:solidFill>
                  <a:srgbClr val="0070C0"/>
                </a:solidFill>
              </a:rPr>
              <a:t>How much forage would you expect each cow to eat?</a:t>
            </a:r>
          </a:p>
        </p:txBody>
      </p:sp>
      <p:sp>
        <p:nvSpPr>
          <p:cNvPr id="8" name="TextBox 7"/>
          <p:cNvSpPr txBox="1"/>
          <p:nvPr/>
        </p:nvSpPr>
        <p:spPr>
          <a:xfrm>
            <a:off x="512064" y="4482712"/>
            <a:ext cx="11356848" cy="523220"/>
          </a:xfrm>
          <a:prstGeom prst="rect">
            <a:avLst/>
          </a:prstGeom>
          <a:noFill/>
        </p:spPr>
        <p:txBody>
          <a:bodyPr wrap="square" rtlCol="0">
            <a:spAutoFit/>
          </a:bodyPr>
          <a:lstStyle/>
          <a:p>
            <a:pPr algn="ctr"/>
            <a:r>
              <a:rPr lang="en-US" sz="2800"/>
              <a:t>_______ lb cow × _______ % of body wt/day = __________ lbs forage/day</a:t>
            </a:r>
          </a:p>
        </p:txBody>
      </p:sp>
      <p:sp>
        <p:nvSpPr>
          <p:cNvPr id="9" name="TextBox 8"/>
          <p:cNvSpPr txBox="1"/>
          <p:nvPr/>
        </p:nvSpPr>
        <p:spPr>
          <a:xfrm>
            <a:off x="512064" y="5129043"/>
            <a:ext cx="11356848" cy="523220"/>
          </a:xfrm>
          <a:prstGeom prst="rect">
            <a:avLst/>
          </a:prstGeom>
          <a:noFill/>
        </p:spPr>
        <p:txBody>
          <a:bodyPr wrap="square" rtlCol="0">
            <a:spAutoFit/>
          </a:bodyPr>
          <a:lstStyle/>
          <a:p>
            <a:pPr algn="ctr"/>
            <a:r>
              <a:rPr lang="en-US" sz="2800"/>
              <a:t>25 </a:t>
            </a:r>
            <a:r>
              <a:rPr lang="en-US" sz="2800" err="1"/>
              <a:t>lbs</a:t>
            </a:r>
            <a:r>
              <a:rPr lang="en-US" sz="2800"/>
              <a:t> × _____ days = _________ lbs/cow/season.  </a:t>
            </a:r>
          </a:p>
        </p:txBody>
      </p:sp>
      <p:sp>
        <p:nvSpPr>
          <p:cNvPr id="10" name="TextBox 9"/>
          <p:cNvSpPr txBox="1"/>
          <p:nvPr/>
        </p:nvSpPr>
        <p:spPr>
          <a:xfrm>
            <a:off x="416551" y="4403234"/>
            <a:ext cx="2097742" cy="584775"/>
          </a:xfrm>
          <a:prstGeom prst="rect">
            <a:avLst/>
          </a:prstGeom>
          <a:noFill/>
        </p:spPr>
        <p:txBody>
          <a:bodyPr wrap="square" rtlCol="0">
            <a:spAutoFit/>
          </a:bodyPr>
          <a:lstStyle/>
          <a:p>
            <a:pPr algn="ctr"/>
            <a:r>
              <a:rPr lang="en-US" sz="3200">
                <a:solidFill>
                  <a:srgbClr val="0070C0"/>
                </a:solidFill>
              </a:rPr>
              <a:t>1,000</a:t>
            </a:r>
          </a:p>
        </p:txBody>
      </p:sp>
      <p:sp>
        <p:nvSpPr>
          <p:cNvPr id="11" name="TextBox 10"/>
          <p:cNvSpPr txBox="1"/>
          <p:nvPr/>
        </p:nvSpPr>
        <p:spPr>
          <a:xfrm>
            <a:off x="3635698" y="4443606"/>
            <a:ext cx="880131" cy="584775"/>
          </a:xfrm>
          <a:prstGeom prst="rect">
            <a:avLst/>
          </a:prstGeom>
          <a:noFill/>
        </p:spPr>
        <p:txBody>
          <a:bodyPr wrap="square" rtlCol="0">
            <a:spAutoFit/>
          </a:bodyPr>
          <a:lstStyle/>
          <a:p>
            <a:pPr algn="ctr"/>
            <a:r>
              <a:rPr lang="en-US" sz="3200">
                <a:solidFill>
                  <a:srgbClr val="0070C0"/>
                </a:solidFill>
              </a:rPr>
              <a:t>2.5</a:t>
            </a:r>
          </a:p>
        </p:txBody>
      </p:sp>
      <p:sp>
        <p:nvSpPr>
          <p:cNvPr id="12" name="TextBox 11"/>
          <p:cNvSpPr txBox="1"/>
          <p:nvPr/>
        </p:nvSpPr>
        <p:spPr>
          <a:xfrm>
            <a:off x="7397496" y="4413877"/>
            <a:ext cx="2097742" cy="584775"/>
          </a:xfrm>
          <a:prstGeom prst="rect">
            <a:avLst/>
          </a:prstGeom>
          <a:noFill/>
        </p:spPr>
        <p:txBody>
          <a:bodyPr wrap="square" rtlCol="0">
            <a:spAutoFit/>
          </a:bodyPr>
          <a:lstStyle/>
          <a:p>
            <a:pPr algn="ctr"/>
            <a:r>
              <a:rPr lang="en-US" sz="3200">
                <a:solidFill>
                  <a:srgbClr val="0070C0"/>
                </a:solidFill>
              </a:rPr>
              <a:t>25</a:t>
            </a:r>
          </a:p>
        </p:txBody>
      </p:sp>
      <p:sp>
        <p:nvSpPr>
          <p:cNvPr id="13" name="TextBox 12"/>
          <p:cNvSpPr txBox="1"/>
          <p:nvPr/>
        </p:nvSpPr>
        <p:spPr>
          <a:xfrm>
            <a:off x="3635698" y="5062692"/>
            <a:ext cx="1026436" cy="584775"/>
          </a:xfrm>
          <a:prstGeom prst="rect">
            <a:avLst/>
          </a:prstGeom>
          <a:noFill/>
        </p:spPr>
        <p:txBody>
          <a:bodyPr wrap="square" rtlCol="0">
            <a:spAutoFit/>
          </a:bodyPr>
          <a:lstStyle/>
          <a:p>
            <a:pPr algn="ctr"/>
            <a:r>
              <a:rPr lang="en-US" sz="3200">
                <a:solidFill>
                  <a:srgbClr val="0070C0"/>
                </a:solidFill>
              </a:rPr>
              <a:t>90</a:t>
            </a:r>
          </a:p>
        </p:txBody>
      </p:sp>
      <p:sp>
        <p:nvSpPr>
          <p:cNvPr id="14" name="TextBox 13"/>
          <p:cNvSpPr txBox="1"/>
          <p:nvPr/>
        </p:nvSpPr>
        <p:spPr>
          <a:xfrm>
            <a:off x="5538575" y="5045566"/>
            <a:ext cx="2097742" cy="584775"/>
          </a:xfrm>
          <a:prstGeom prst="rect">
            <a:avLst/>
          </a:prstGeom>
          <a:noFill/>
        </p:spPr>
        <p:txBody>
          <a:bodyPr wrap="square" rtlCol="0">
            <a:spAutoFit/>
          </a:bodyPr>
          <a:lstStyle/>
          <a:p>
            <a:pPr algn="ctr"/>
            <a:r>
              <a:rPr lang="en-US" sz="3200">
                <a:solidFill>
                  <a:srgbClr val="0070C0"/>
                </a:solidFill>
              </a:rPr>
              <a:t>2,250</a:t>
            </a:r>
          </a:p>
        </p:txBody>
      </p:sp>
    </p:spTree>
    <p:custDataLst>
      <p:tags r:id="rId1"/>
    </p:custDataLst>
    <p:extLst>
      <p:ext uri="{BB962C8B-B14F-4D97-AF65-F5344CB8AC3E}">
        <p14:creationId xmlns:p14="http://schemas.microsoft.com/office/powerpoint/2010/main" val="7223879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fade">
                                      <p:cBhvr>
                                        <p:cTn id="12" dur="500"/>
                                        <p:tgtEl>
                                          <p:spTgt spid="11"/>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fade">
                                      <p:cBhvr>
                                        <p:cTn id="17" dur="500"/>
                                        <p:tgtEl>
                                          <p:spTgt spid="12"/>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fade">
                                      <p:cBhvr>
                                        <p:cTn id="22" dur="500"/>
                                        <p:tgtEl>
                                          <p:spTgt spid="13"/>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4"/>
                                        </p:tgtEl>
                                        <p:attrNameLst>
                                          <p:attrName>style.visibility</p:attrName>
                                        </p:attrNameLst>
                                      </p:cBhvr>
                                      <p:to>
                                        <p:strVal val="visible"/>
                                      </p:to>
                                    </p:set>
                                    <p:animEffect transition="in" filter="fade">
                                      <p:cBhvr>
                                        <p:cTn id="2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12" grpId="0"/>
      <p:bldP spid="13" grpId="0"/>
      <p:bldP spid="14"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a:off x="1824727" y="1248542"/>
            <a:ext cx="8552329" cy="0"/>
          </a:xfrm>
          <a:prstGeom prst="line">
            <a:avLst/>
          </a:prstGeom>
          <a:ln w="38100">
            <a:solidFill>
              <a:schemeClr val="bg2">
                <a:lumMod val="75000"/>
              </a:schemeClr>
            </a:solidFill>
          </a:ln>
        </p:spPr>
        <p:style>
          <a:lnRef idx="1">
            <a:schemeClr val="accent1"/>
          </a:lnRef>
          <a:fillRef idx="0">
            <a:schemeClr val="accent1"/>
          </a:fillRef>
          <a:effectRef idx="0">
            <a:schemeClr val="accent1"/>
          </a:effectRef>
          <a:fontRef idx="minor">
            <a:schemeClr val="tx1"/>
          </a:fontRef>
        </p:style>
      </p:cxnSp>
      <p:sp>
        <p:nvSpPr>
          <p:cNvPr id="3" name="TextBox 2"/>
          <p:cNvSpPr txBox="1"/>
          <p:nvPr/>
        </p:nvSpPr>
        <p:spPr>
          <a:xfrm>
            <a:off x="0" y="299915"/>
            <a:ext cx="12192000" cy="923330"/>
          </a:xfrm>
          <a:prstGeom prst="rect">
            <a:avLst/>
          </a:prstGeom>
          <a:noFill/>
        </p:spPr>
        <p:txBody>
          <a:bodyPr wrap="square" rtlCol="0">
            <a:spAutoFit/>
          </a:bodyPr>
          <a:lstStyle/>
          <a:p>
            <a:pPr algn="ctr"/>
            <a:r>
              <a:rPr lang="en-US" sz="5400">
                <a:solidFill>
                  <a:schemeClr val="bg2">
                    <a:lumMod val="25000"/>
                  </a:schemeClr>
                </a:solidFill>
              </a:rPr>
              <a:t>Step 3:  Calculate Forage Demand</a:t>
            </a:r>
          </a:p>
        </p:txBody>
      </p:sp>
      <p:sp>
        <p:nvSpPr>
          <p:cNvPr id="15" name="Content Placeholder 2"/>
          <p:cNvSpPr>
            <a:spLocks noGrp="1"/>
          </p:cNvSpPr>
          <p:nvPr/>
        </p:nvSpPr>
        <p:spPr bwMode="auto">
          <a:xfrm>
            <a:off x="512064" y="1346993"/>
            <a:ext cx="11173968" cy="71955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469900" indent="-469900" algn="l" rtl="0" eaLnBrk="0" fontAlgn="base" hangingPunct="0">
              <a:spcBef>
                <a:spcPct val="20000"/>
              </a:spcBef>
              <a:spcAft>
                <a:spcPct val="0"/>
              </a:spcAft>
              <a:buClr>
                <a:schemeClr val="tx1">
                  <a:lumMod val="75000"/>
                  <a:lumOff val="25000"/>
                </a:schemeClr>
              </a:buClr>
              <a:buSzPct val="70000"/>
              <a:buFont typeface="Wingdings" pitchFamily="-112" charset="2"/>
              <a:buChar char="o"/>
              <a:defRPr sz="3200">
                <a:solidFill>
                  <a:schemeClr val="tx1"/>
                </a:solidFill>
                <a:latin typeface="Calibri" pitchFamily="34" charset="0"/>
                <a:ea typeface="ＭＳ Ｐゴシック" pitchFamily="-112" charset="-128"/>
                <a:cs typeface="Calibri" pitchFamily="34" charset="0"/>
              </a:defRPr>
            </a:lvl1pPr>
            <a:lvl2pPr marL="908050" indent="-436563" algn="l" rtl="0" eaLnBrk="0" fontAlgn="base" hangingPunct="0">
              <a:spcBef>
                <a:spcPct val="20000"/>
              </a:spcBef>
              <a:spcAft>
                <a:spcPct val="0"/>
              </a:spcAft>
              <a:buClr>
                <a:schemeClr val="accent2"/>
              </a:buClr>
              <a:buSzPct val="75000"/>
              <a:buFont typeface="Wingdings" pitchFamily="-112" charset="2"/>
              <a:buChar char="n"/>
              <a:defRPr sz="2800">
                <a:solidFill>
                  <a:schemeClr val="tx1"/>
                </a:solidFill>
                <a:latin typeface="Calibri" pitchFamily="34" charset="0"/>
                <a:ea typeface="ＭＳ Ｐゴシック" pitchFamily="-112" charset="-128"/>
                <a:cs typeface="Calibri" pitchFamily="34" charset="0"/>
              </a:defRPr>
            </a:lvl2pPr>
            <a:lvl3pPr marL="1377950" indent="-468313" algn="l" rtl="0" eaLnBrk="0" fontAlgn="base" hangingPunct="0">
              <a:spcBef>
                <a:spcPct val="20000"/>
              </a:spcBef>
              <a:spcAft>
                <a:spcPct val="0"/>
              </a:spcAft>
              <a:buClr>
                <a:schemeClr val="bg2"/>
              </a:buClr>
              <a:buSzPct val="65000"/>
              <a:buFont typeface="Wingdings" pitchFamily="-112" charset="2"/>
              <a:buChar char="o"/>
              <a:defRPr sz="2400">
                <a:solidFill>
                  <a:schemeClr val="tx1"/>
                </a:solidFill>
                <a:latin typeface="Calibri" pitchFamily="34" charset="0"/>
                <a:ea typeface="ＭＳ Ｐゴシック" pitchFamily="-112" charset="-128"/>
                <a:cs typeface="Calibri" pitchFamily="34" charset="0"/>
              </a:defRPr>
            </a:lvl3pPr>
            <a:lvl4pPr marL="1827213" indent="-438150" algn="l" rtl="0" eaLnBrk="0" fontAlgn="base" hangingPunct="0">
              <a:spcBef>
                <a:spcPct val="20000"/>
              </a:spcBef>
              <a:spcAft>
                <a:spcPct val="0"/>
              </a:spcAft>
              <a:buClr>
                <a:schemeClr val="accent2"/>
              </a:buClr>
              <a:buSzPct val="75000"/>
              <a:buFont typeface="Wingdings" pitchFamily="-112" charset="2"/>
              <a:buChar char="n"/>
              <a:defRPr sz="2000">
                <a:solidFill>
                  <a:schemeClr val="tx1"/>
                </a:solidFill>
                <a:latin typeface="Calibri" pitchFamily="34" charset="0"/>
                <a:ea typeface="ＭＳ Ｐゴシック" pitchFamily="-112" charset="-128"/>
                <a:cs typeface="Calibri" pitchFamily="34" charset="0"/>
              </a:defRPr>
            </a:lvl4pPr>
            <a:lvl5pPr marL="2297113" indent="-468313" algn="l" rtl="0" eaLnBrk="0" fontAlgn="base" hangingPunct="0">
              <a:spcBef>
                <a:spcPct val="20000"/>
              </a:spcBef>
              <a:spcAft>
                <a:spcPct val="0"/>
              </a:spcAft>
              <a:buClr>
                <a:schemeClr val="accent1"/>
              </a:buClr>
              <a:buSzPct val="50000"/>
              <a:buFont typeface="Wingdings" pitchFamily="-112" charset="2"/>
              <a:buChar char="o"/>
              <a:defRPr sz="2000">
                <a:solidFill>
                  <a:schemeClr val="tx1"/>
                </a:solidFill>
                <a:latin typeface="Calibri" pitchFamily="34" charset="0"/>
                <a:ea typeface="ＭＳ Ｐゴシック" pitchFamily="-112" charset="-128"/>
                <a:cs typeface="Calibri" pitchFamily="34" charset="0"/>
              </a:defRPr>
            </a:lvl5pPr>
            <a:lvl6pPr marL="2754313" indent="-468313" algn="l" rtl="0" fontAlgn="base">
              <a:spcBef>
                <a:spcPct val="20000"/>
              </a:spcBef>
              <a:spcAft>
                <a:spcPct val="0"/>
              </a:spcAft>
              <a:buClr>
                <a:schemeClr val="accent1"/>
              </a:buClr>
              <a:buSzPct val="50000"/>
              <a:buFont typeface="Wingdings" pitchFamily="2" charset="2"/>
              <a:buChar char="o"/>
              <a:defRPr sz="2000">
                <a:solidFill>
                  <a:schemeClr val="tx1"/>
                </a:solidFill>
                <a:latin typeface="+mn-lt"/>
              </a:defRPr>
            </a:lvl6pPr>
            <a:lvl7pPr marL="3211513" indent="-468313" algn="l" rtl="0" fontAlgn="base">
              <a:spcBef>
                <a:spcPct val="20000"/>
              </a:spcBef>
              <a:spcAft>
                <a:spcPct val="0"/>
              </a:spcAft>
              <a:buClr>
                <a:schemeClr val="accent1"/>
              </a:buClr>
              <a:buSzPct val="50000"/>
              <a:buFont typeface="Wingdings" pitchFamily="2" charset="2"/>
              <a:buChar char="o"/>
              <a:defRPr sz="2000">
                <a:solidFill>
                  <a:schemeClr val="tx1"/>
                </a:solidFill>
                <a:latin typeface="+mn-lt"/>
              </a:defRPr>
            </a:lvl7pPr>
            <a:lvl8pPr marL="3668713" indent="-468313" algn="l" rtl="0" fontAlgn="base">
              <a:spcBef>
                <a:spcPct val="20000"/>
              </a:spcBef>
              <a:spcAft>
                <a:spcPct val="0"/>
              </a:spcAft>
              <a:buClr>
                <a:schemeClr val="accent1"/>
              </a:buClr>
              <a:buSzPct val="50000"/>
              <a:buFont typeface="Wingdings" pitchFamily="2" charset="2"/>
              <a:buChar char="o"/>
              <a:defRPr sz="2000">
                <a:solidFill>
                  <a:schemeClr val="tx1"/>
                </a:solidFill>
                <a:latin typeface="+mn-lt"/>
              </a:defRPr>
            </a:lvl8pPr>
            <a:lvl9pPr marL="4125913" indent="-468313" algn="l" rtl="0" fontAlgn="base">
              <a:spcBef>
                <a:spcPct val="20000"/>
              </a:spcBef>
              <a:spcAft>
                <a:spcPct val="0"/>
              </a:spcAft>
              <a:buClr>
                <a:schemeClr val="accent1"/>
              </a:buClr>
              <a:buSzPct val="50000"/>
              <a:buFont typeface="Wingdings" pitchFamily="2" charset="2"/>
              <a:buChar char="o"/>
              <a:defRPr sz="2000">
                <a:solidFill>
                  <a:schemeClr val="tx1"/>
                </a:solidFill>
                <a:latin typeface="+mn-lt"/>
              </a:defRPr>
            </a:lvl9pPr>
          </a:lstStyle>
          <a:p>
            <a:pPr marL="0" indent="0">
              <a:buNone/>
            </a:pPr>
            <a:r>
              <a:rPr lang="en-US"/>
              <a:t>Demand can be expressed in AUMs</a:t>
            </a:r>
          </a:p>
          <a:p>
            <a:pPr marL="471487" lvl="1" indent="0">
              <a:buNone/>
            </a:pPr>
            <a:endParaRPr lang="en-US"/>
          </a:p>
        </p:txBody>
      </p:sp>
      <p:sp>
        <p:nvSpPr>
          <p:cNvPr id="16" name="TextBox 15"/>
          <p:cNvSpPr txBox="1"/>
          <p:nvPr/>
        </p:nvSpPr>
        <p:spPr>
          <a:xfrm>
            <a:off x="329184" y="2113868"/>
            <a:ext cx="11356848" cy="646331"/>
          </a:xfrm>
          <a:prstGeom prst="rect">
            <a:avLst/>
          </a:prstGeom>
          <a:noFill/>
        </p:spPr>
        <p:txBody>
          <a:bodyPr wrap="square" rtlCol="0">
            <a:spAutoFit/>
          </a:bodyPr>
          <a:lstStyle/>
          <a:p>
            <a:pPr algn="ctr"/>
            <a:r>
              <a:rPr lang="en-US" sz="3600"/>
              <a:t>AUM = _______ lbs</a:t>
            </a:r>
          </a:p>
        </p:txBody>
      </p:sp>
      <p:sp>
        <p:nvSpPr>
          <p:cNvPr id="17" name="TextBox 16"/>
          <p:cNvSpPr txBox="1"/>
          <p:nvPr/>
        </p:nvSpPr>
        <p:spPr>
          <a:xfrm>
            <a:off x="5559193" y="1997157"/>
            <a:ext cx="1701143" cy="707886"/>
          </a:xfrm>
          <a:prstGeom prst="rect">
            <a:avLst/>
          </a:prstGeom>
          <a:noFill/>
        </p:spPr>
        <p:txBody>
          <a:bodyPr wrap="square" rtlCol="0">
            <a:spAutoFit/>
          </a:bodyPr>
          <a:lstStyle/>
          <a:p>
            <a:pPr algn="ctr"/>
            <a:r>
              <a:rPr lang="en-US" sz="4000">
                <a:solidFill>
                  <a:srgbClr val="0070C0"/>
                </a:solidFill>
              </a:rPr>
              <a:t>750</a:t>
            </a:r>
          </a:p>
        </p:txBody>
      </p:sp>
      <p:sp>
        <p:nvSpPr>
          <p:cNvPr id="18" name="TextBox 17"/>
          <p:cNvSpPr txBox="1"/>
          <p:nvPr/>
        </p:nvSpPr>
        <p:spPr>
          <a:xfrm>
            <a:off x="773824" y="3111077"/>
            <a:ext cx="11095088" cy="646331"/>
          </a:xfrm>
          <a:prstGeom prst="rect">
            <a:avLst/>
          </a:prstGeom>
          <a:noFill/>
        </p:spPr>
        <p:txBody>
          <a:bodyPr wrap="square" rtlCol="0">
            <a:spAutoFit/>
          </a:bodyPr>
          <a:lstStyle/>
          <a:p>
            <a:pPr algn="ctr"/>
            <a:r>
              <a:rPr lang="en-US" sz="3600" i="1">
                <a:solidFill>
                  <a:srgbClr val="0070C0"/>
                </a:solidFill>
              </a:rPr>
              <a:t>How many AUM’s are there in 2,250 lbs forage/cow?</a:t>
            </a:r>
          </a:p>
        </p:txBody>
      </p:sp>
      <p:sp>
        <p:nvSpPr>
          <p:cNvPr id="30" name="TextBox 29">
            <a:extLst>
              <a:ext uri="{FF2B5EF4-FFF2-40B4-BE49-F238E27FC236}">
                <a16:creationId xmlns:a16="http://schemas.microsoft.com/office/drawing/2014/main" id="{FE1DD590-97BD-486F-8F2F-DDB8AC75AC5F}"/>
              </a:ext>
            </a:extLst>
          </p:cNvPr>
          <p:cNvSpPr txBox="1"/>
          <p:nvPr/>
        </p:nvSpPr>
        <p:spPr>
          <a:xfrm>
            <a:off x="1990007" y="4509552"/>
            <a:ext cx="8662721" cy="584775"/>
          </a:xfrm>
          <a:prstGeom prst="rect">
            <a:avLst/>
          </a:prstGeom>
          <a:noFill/>
        </p:spPr>
        <p:txBody>
          <a:bodyPr wrap="square" rtlCol="0">
            <a:spAutoFit/>
          </a:bodyPr>
          <a:lstStyle/>
          <a:p>
            <a:pPr algn="ctr"/>
            <a:r>
              <a:rPr lang="en-US" sz="3200" err="1"/>
              <a:t>lbs</a:t>
            </a:r>
            <a:r>
              <a:rPr lang="en-US" sz="3200"/>
              <a:t> forage   </a:t>
            </a:r>
            <a:r>
              <a:rPr lang="en-US" sz="3200">
                <a:latin typeface="Calibri" panose="020F0502020204030204" pitchFamily="34" charset="0"/>
                <a:cs typeface="Calibri" panose="020F0502020204030204" pitchFamily="34" charset="0"/>
              </a:rPr>
              <a:t>÷          </a:t>
            </a:r>
            <a:r>
              <a:rPr lang="en-US" sz="3200" err="1">
                <a:latin typeface="Calibri" panose="020F0502020204030204" pitchFamily="34" charset="0"/>
                <a:cs typeface="Calibri" panose="020F0502020204030204" pitchFamily="34" charset="0"/>
              </a:rPr>
              <a:t>lbs</a:t>
            </a:r>
            <a:r>
              <a:rPr lang="en-US" sz="3200">
                <a:latin typeface="Calibri" panose="020F0502020204030204" pitchFamily="34" charset="0"/>
                <a:cs typeface="Calibri" panose="020F0502020204030204" pitchFamily="34" charset="0"/>
              </a:rPr>
              <a:t>    =          AUMs</a:t>
            </a:r>
            <a:endParaRPr lang="en-US" sz="3200"/>
          </a:p>
        </p:txBody>
      </p:sp>
      <p:sp>
        <p:nvSpPr>
          <p:cNvPr id="31" name="TextBox 30">
            <a:extLst>
              <a:ext uri="{FF2B5EF4-FFF2-40B4-BE49-F238E27FC236}">
                <a16:creationId xmlns:a16="http://schemas.microsoft.com/office/drawing/2014/main" id="{7A5D7817-7197-4111-903B-958BC8E6295D}"/>
              </a:ext>
            </a:extLst>
          </p:cNvPr>
          <p:cNvSpPr txBox="1"/>
          <p:nvPr/>
        </p:nvSpPr>
        <p:spPr>
          <a:xfrm>
            <a:off x="1505344" y="4489047"/>
            <a:ext cx="2145792" cy="584775"/>
          </a:xfrm>
          <a:prstGeom prst="rect">
            <a:avLst/>
          </a:prstGeom>
          <a:noFill/>
        </p:spPr>
        <p:txBody>
          <a:bodyPr wrap="square" rtlCol="0">
            <a:spAutoFit/>
          </a:bodyPr>
          <a:lstStyle/>
          <a:p>
            <a:pPr algn="ctr"/>
            <a:r>
              <a:rPr lang="en-US" sz="3200">
                <a:solidFill>
                  <a:srgbClr val="0070C0"/>
                </a:solidFill>
              </a:rPr>
              <a:t>2,250</a:t>
            </a:r>
          </a:p>
        </p:txBody>
      </p:sp>
      <p:sp>
        <p:nvSpPr>
          <p:cNvPr id="32" name="TextBox 31">
            <a:extLst>
              <a:ext uri="{FF2B5EF4-FFF2-40B4-BE49-F238E27FC236}">
                <a16:creationId xmlns:a16="http://schemas.microsoft.com/office/drawing/2014/main" id="{95E5C47B-5689-4448-90B7-F58E103E76FE}"/>
              </a:ext>
            </a:extLst>
          </p:cNvPr>
          <p:cNvSpPr txBox="1"/>
          <p:nvPr/>
        </p:nvSpPr>
        <p:spPr>
          <a:xfrm>
            <a:off x="5124404" y="4509552"/>
            <a:ext cx="1701143" cy="584775"/>
          </a:xfrm>
          <a:prstGeom prst="rect">
            <a:avLst/>
          </a:prstGeom>
          <a:noFill/>
        </p:spPr>
        <p:txBody>
          <a:bodyPr wrap="square" rtlCol="0">
            <a:spAutoFit/>
          </a:bodyPr>
          <a:lstStyle/>
          <a:p>
            <a:pPr algn="ctr"/>
            <a:r>
              <a:rPr lang="en-US" sz="3200">
                <a:solidFill>
                  <a:srgbClr val="0070C0"/>
                </a:solidFill>
              </a:rPr>
              <a:t>750</a:t>
            </a:r>
          </a:p>
        </p:txBody>
      </p:sp>
      <p:sp>
        <p:nvSpPr>
          <p:cNvPr id="33" name="TextBox 32">
            <a:extLst>
              <a:ext uri="{FF2B5EF4-FFF2-40B4-BE49-F238E27FC236}">
                <a16:creationId xmlns:a16="http://schemas.microsoft.com/office/drawing/2014/main" id="{788ADC85-B794-459A-9AC4-A528EA5CCB88}"/>
              </a:ext>
            </a:extLst>
          </p:cNvPr>
          <p:cNvSpPr txBox="1"/>
          <p:nvPr/>
        </p:nvSpPr>
        <p:spPr>
          <a:xfrm>
            <a:off x="7016378" y="4489047"/>
            <a:ext cx="2145792" cy="584775"/>
          </a:xfrm>
          <a:prstGeom prst="rect">
            <a:avLst/>
          </a:prstGeom>
          <a:noFill/>
        </p:spPr>
        <p:txBody>
          <a:bodyPr wrap="square" rtlCol="0">
            <a:spAutoFit/>
          </a:bodyPr>
          <a:lstStyle/>
          <a:p>
            <a:pPr algn="ctr"/>
            <a:r>
              <a:rPr lang="en-US" sz="3200">
                <a:solidFill>
                  <a:srgbClr val="0070C0"/>
                </a:solidFill>
              </a:rPr>
              <a:t>3</a:t>
            </a:r>
          </a:p>
        </p:txBody>
      </p:sp>
    </p:spTree>
    <p:custDataLst>
      <p:tags r:id="rId1"/>
    </p:custDataLst>
    <p:extLst>
      <p:ext uri="{BB962C8B-B14F-4D97-AF65-F5344CB8AC3E}">
        <p14:creationId xmlns:p14="http://schemas.microsoft.com/office/powerpoint/2010/main" val="22271903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500"/>
                                        <p:tgtEl>
                                          <p:spTgt spid="1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1"/>
                                        </p:tgtEl>
                                        <p:attrNameLst>
                                          <p:attrName>style.visibility</p:attrName>
                                        </p:attrNameLst>
                                      </p:cBhvr>
                                      <p:to>
                                        <p:strVal val="visible"/>
                                      </p:to>
                                    </p:set>
                                    <p:animEffect transition="in" filter="fade">
                                      <p:cBhvr>
                                        <p:cTn id="12" dur="500"/>
                                        <p:tgtEl>
                                          <p:spTgt spid="31"/>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2"/>
                                        </p:tgtEl>
                                        <p:attrNameLst>
                                          <p:attrName>style.visibility</p:attrName>
                                        </p:attrNameLst>
                                      </p:cBhvr>
                                      <p:to>
                                        <p:strVal val="visible"/>
                                      </p:to>
                                    </p:set>
                                    <p:animEffect transition="in" filter="fade">
                                      <p:cBhvr>
                                        <p:cTn id="17" dur="500"/>
                                        <p:tgtEl>
                                          <p:spTgt spid="32"/>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3"/>
                                        </p:tgtEl>
                                        <p:attrNameLst>
                                          <p:attrName>style.visibility</p:attrName>
                                        </p:attrNameLst>
                                      </p:cBhvr>
                                      <p:to>
                                        <p:strVal val="visible"/>
                                      </p:to>
                                    </p:set>
                                    <p:animEffect transition="in" filter="fade">
                                      <p:cBhvr>
                                        <p:cTn id="22"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31" grpId="0"/>
      <p:bldP spid="32" grpId="0"/>
      <p:bldP spid="33"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a:off x="1824727" y="1248542"/>
            <a:ext cx="8552329" cy="0"/>
          </a:xfrm>
          <a:prstGeom prst="line">
            <a:avLst/>
          </a:prstGeom>
          <a:ln w="38100">
            <a:solidFill>
              <a:schemeClr val="bg2">
                <a:lumMod val="75000"/>
              </a:schemeClr>
            </a:solidFill>
          </a:ln>
        </p:spPr>
        <p:style>
          <a:lnRef idx="1">
            <a:schemeClr val="accent1"/>
          </a:lnRef>
          <a:fillRef idx="0">
            <a:schemeClr val="accent1"/>
          </a:fillRef>
          <a:effectRef idx="0">
            <a:schemeClr val="accent1"/>
          </a:effectRef>
          <a:fontRef idx="minor">
            <a:schemeClr val="tx1"/>
          </a:fontRef>
        </p:style>
      </p:cxnSp>
      <p:sp>
        <p:nvSpPr>
          <p:cNvPr id="3" name="TextBox 2"/>
          <p:cNvSpPr txBox="1"/>
          <p:nvPr/>
        </p:nvSpPr>
        <p:spPr>
          <a:xfrm>
            <a:off x="0" y="299915"/>
            <a:ext cx="12192000" cy="923330"/>
          </a:xfrm>
          <a:prstGeom prst="rect">
            <a:avLst/>
          </a:prstGeom>
          <a:noFill/>
        </p:spPr>
        <p:txBody>
          <a:bodyPr wrap="square" rtlCol="0">
            <a:spAutoFit/>
          </a:bodyPr>
          <a:lstStyle/>
          <a:p>
            <a:pPr algn="ctr"/>
            <a:r>
              <a:rPr lang="en-US" sz="5400">
                <a:solidFill>
                  <a:schemeClr val="bg2">
                    <a:lumMod val="25000"/>
                  </a:schemeClr>
                </a:solidFill>
              </a:rPr>
              <a:t>Step 4:  Calculate Stocking Rate</a:t>
            </a:r>
          </a:p>
        </p:txBody>
      </p:sp>
      <p:sp>
        <p:nvSpPr>
          <p:cNvPr id="4" name="TextBox 3"/>
          <p:cNvSpPr txBox="1"/>
          <p:nvPr/>
        </p:nvSpPr>
        <p:spPr>
          <a:xfrm>
            <a:off x="0" y="1377338"/>
            <a:ext cx="12192000" cy="769441"/>
          </a:xfrm>
          <a:prstGeom prst="rect">
            <a:avLst/>
          </a:prstGeom>
          <a:noFill/>
        </p:spPr>
        <p:txBody>
          <a:bodyPr wrap="square" rtlCol="0">
            <a:spAutoFit/>
          </a:bodyPr>
          <a:lstStyle/>
          <a:p>
            <a:pPr algn="ctr"/>
            <a:r>
              <a:rPr lang="en-US" sz="4400"/>
              <a:t>Stocking rate with pounds</a:t>
            </a:r>
          </a:p>
        </p:txBody>
      </p:sp>
      <p:sp>
        <p:nvSpPr>
          <p:cNvPr id="6" name="Rectangle 5"/>
          <p:cNvSpPr/>
          <p:nvPr/>
        </p:nvSpPr>
        <p:spPr>
          <a:xfrm>
            <a:off x="841248" y="2151728"/>
            <a:ext cx="10277856" cy="1754326"/>
          </a:xfrm>
          <a:prstGeom prst="rect">
            <a:avLst/>
          </a:prstGeom>
        </p:spPr>
        <p:txBody>
          <a:bodyPr wrap="square">
            <a:spAutoFit/>
          </a:bodyPr>
          <a:lstStyle/>
          <a:p>
            <a:pPr marL="0" lvl="1" indent="0">
              <a:buClr>
                <a:schemeClr val="tx1">
                  <a:lumMod val="75000"/>
                  <a:lumOff val="25000"/>
                </a:schemeClr>
              </a:buClr>
              <a:buSzPct val="70000"/>
              <a:buNone/>
            </a:pPr>
            <a:r>
              <a:rPr lang="en-US" sz="3600" kern="0">
                <a:solidFill>
                  <a:srgbClr val="0070C0"/>
                </a:solidFill>
              </a:rPr>
              <a:t>Example: </a:t>
            </a:r>
            <a:r>
              <a:rPr lang="en-US" sz="3600" kern="0"/>
              <a:t>How many cows should you have in your base herd if your usable forage is </a:t>
            </a:r>
            <a:r>
              <a:rPr lang="en-US" sz="3600" b="1">
                <a:solidFill>
                  <a:srgbClr val="0070C0"/>
                </a:solidFill>
                <a:latin typeface="Bradley Hand ITC" panose="03070402050302030203" pitchFamily="66" charset="0"/>
              </a:rPr>
              <a:t>180,000 lbs/pasture</a:t>
            </a:r>
            <a:r>
              <a:rPr lang="en-US" sz="3600" b="1" kern="0">
                <a:solidFill>
                  <a:srgbClr val="0070C0"/>
                </a:solidFill>
              </a:rPr>
              <a:t> </a:t>
            </a:r>
            <a:r>
              <a:rPr lang="en-US" sz="3600" kern="0"/>
              <a:t>and the forage demand of each cow is </a:t>
            </a:r>
            <a:r>
              <a:rPr lang="en-US" sz="3600" b="1">
                <a:solidFill>
                  <a:srgbClr val="0070C0"/>
                </a:solidFill>
                <a:latin typeface="Bradley Hand ITC" panose="03070402050302030203" pitchFamily="66" charset="0"/>
              </a:rPr>
              <a:t>2,250 lbs</a:t>
            </a:r>
            <a:r>
              <a:rPr lang="en-US" sz="3600" kern="0"/>
              <a:t>?</a:t>
            </a:r>
          </a:p>
        </p:txBody>
      </p:sp>
      <p:sp>
        <p:nvSpPr>
          <p:cNvPr id="18" name="TextBox 17">
            <a:extLst>
              <a:ext uri="{FF2B5EF4-FFF2-40B4-BE49-F238E27FC236}">
                <a16:creationId xmlns:a16="http://schemas.microsoft.com/office/drawing/2014/main" id="{E9B38E9B-7EB7-41DE-AA67-DD4B229DD2A5}"/>
              </a:ext>
            </a:extLst>
          </p:cNvPr>
          <p:cNvSpPr txBox="1"/>
          <p:nvPr/>
        </p:nvSpPr>
        <p:spPr>
          <a:xfrm>
            <a:off x="1910494" y="4504056"/>
            <a:ext cx="8662721" cy="584775"/>
          </a:xfrm>
          <a:prstGeom prst="rect">
            <a:avLst/>
          </a:prstGeom>
          <a:noFill/>
        </p:spPr>
        <p:txBody>
          <a:bodyPr wrap="square" rtlCol="0">
            <a:spAutoFit/>
          </a:bodyPr>
          <a:lstStyle/>
          <a:p>
            <a:pPr algn="ctr"/>
            <a:r>
              <a:rPr lang="en-US" sz="3200" err="1"/>
              <a:t>lbs</a:t>
            </a:r>
            <a:r>
              <a:rPr lang="en-US" sz="3200"/>
              <a:t> supply   </a:t>
            </a:r>
            <a:r>
              <a:rPr lang="en-US" sz="3200">
                <a:latin typeface="Calibri" panose="020F0502020204030204" pitchFamily="34" charset="0"/>
                <a:cs typeface="Calibri" panose="020F0502020204030204" pitchFamily="34" charset="0"/>
              </a:rPr>
              <a:t>÷              </a:t>
            </a:r>
            <a:r>
              <a:rPr lang="en-US" sz="3200" err="1">
                <a:latin typeface="Calibri" panose="020F0502020204030204" pitchFamily="34" charset="0"/>
                <a:cs typeface="Calibri" panose="020F0502020204030204" pitchFamily="34" charset="0"/>
              </a:rPr>
              <a:t>lbs</a:t>
            </a:r>
            <a:r>
              <a:rPr lang="en-US" sz="3200">
                <a:latin typeface="Calibri" panose="020F0502020204030204" pitchFamily="34" charset="0"/>
                <a:cs typeface="Calibri" panose="020F0502020204030204" pitchFamily="34" charset="0"/>
              </a:rPr>
              <a:t> demand    =          cows</a:t>
            </a:r>
            <a:endParaRPr lang="en-US" sz="3200"/>
          </a:p>
        </p:txBody>
      </p:sp>
      <p:sp>
        <p:nvSpPr>
          <p:cNvPr id="19" name="TextBox 18">
            <a:extLst>
              <a:ext uri="{FF2B5EF4-FFF2-40B4-BE49-F238E27FC236}">
                <a16:creationId xmlns:a16="http://schemas.microsoft.com/office/drawing/2014/main" id="{341CBD47-729C-4DEF-BFE9-8105E64D9FB2}"/>
              </a:ext>
            </a:extLst>
          </p:cNvPr>
          <p:cNvSpPr txBox="1"/>
          <p:nvPr/>
        </p:nvSpPr>
        <p:spPr>
          <a:xfrm>
            <a:off x="4167623" y="4504056"/>
            <a:ext cx="2145792" cy="584775"/>
          </a:xfrm>
          <a:prstGeom prst="rect">
            <a:avLst/>
          </a:prstGeom>
          <a:noFill/>
        </p:spPr>
        <p:txBody>
          <a:bodyPr wrap="square" rtlCol="0">
            <a:spAutoFit/>
          </a:bodyPr>
          <a:lstStyle/>
          <a:p>
            <a:pPr algn="ctr"/>
            <a:r>
              <a:rPr lang="en-US" sz="3200">
                <a:solidFill>
                  <a:srgbClr val="0070C0"/>
                </a:solidFill>
              </a:rPr>
              <a:t>2,250</a:t>
            </a:r>
          </a:p>
        </p:txBody>
      </p:sp>
      <p:sp>
        <p:nvSpPr>
          <p:cNvPr id="20" name="TextBox 19">
            <a:extLst>
              <a:ext uri="{FF2B5EF4-FFF2-40B4-BE49-F238E27FC236}">
                <a16:creationId xmlns:a16="http://schemas.microsoft.com/office/drawing/2014/main" id="{22B0DC02-4BF4-407D-A366-FA50B46E6A6A}"/>
              </a:ext>
            </a:extLst>
          </p:cNvPr>
          <p:cNvSpPr txBox="1"/>
          <p:nvPr/>
        </p:nvSpPr>
        <p:spPr>
          <a:xfrm>
            <a:off x="841248" y="4504057"/>
            <a:ext cx="1701143" cy="584775"/>
          </a:xfrm>
          <a:prstGeom prst="rect">
            <a:avLst/>
          </a:prstGeom>
          <a:noFill/>
        </p:spPr>
        <p:txBody>
          <a:bodyPr wrap="square" rtlCol="0">
            <a:spAutoFit/>
          </a:bodyPr>
          <a:lstStyle/>
          <a:p>
            <a:pPr algn="ctr"/>
            <a:r>
              <a:rPr lang="en-US" sz="3200">
                <a:solidFill>
                  <a:srgbClr val="0070C0"/>
                </a:solidFill>
              </a:rPr>
              <a:t>180,000</a:t>
            </a:r>
          </a:p>
        </p:txBody>
      </p:sp>
      <p:sp>
        <p:nvSpPr>
          <p:cNvPr id="21" name="TextBox 20">
            <a:extLst>
              <a:ext uri="{FF2B5EF4-FFF2-40B4-BE49-F238E27FC236}">
                <a16:creationId xmlns:a16="http://schemas.microsoft.com/office/drawing/2014/main" id="{EDC3A3D7-05D3-4C1C-A52F-1B189701F40F}"/>
              </a:ext>
            </a:extLst>
          </p:cNvPr>
          <p:cNvSpPr txBox="1"/>
          <p:nvPr/>
        </p:nvSpPr>
        <p:spPr>
          <a:xfrm>
            <a:off x="7644530" y="4504056"/>
            <a:ext cx="2145792" cy="584775"/>
          </a:xfrm>
          <a:prstGeom prst="rect">
            <a:avLst/>
          </a:prstGeom>
          <a:noFill/>
        </p:spPr>
        <p:txBody>
          <a:bodyPr wrap="square" rtlCol="0">
            <a:spAutoFit/>
          </a:bodyPr>
          <a:lstStyle/>
          <a:p>
            <a:pPr algn="ctr"/>
            <a:r>
              <a:rPr lang="en-US" sz="3200">
                <a:solidFill>
                  <a:srgbClr val="0070C0"/>
                </a:solidFill>
              </a:rPr>
              <a:t>80</a:t>
            </a:r>
          </a:p>
        </p:txBody>
      </p:sp>
    </p:spTree>
    <p:custDataLst>
      <p:tags r:id="rId1"/>
    </p:custDataLst>
    <p:extLst>
      <p:ext uri="{BB962C8B-B14F-4D97-AF65-F5344CB8AC3E}">
        <p14:creationId xmlns:p14="http://schemas.microsoft.com/office/powerpoint/2010/main" val="36388594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500"/>
                                        <p:tgtEl>
                                          <p:spTgt spid="2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9"/>
                                        </p:tgtEl>
                                        <p:attrNameLst>
                                          <p:attrName>style.visibility</p:attrName>
                                        </p:attrNameLst>
                                      </p:cBhvr>
                                      <p:to>
                                        <p:strVal val="visible"/>
                                      </p:to>
                                    </p:set>
                                    <p:animEffect transition="in" filter="fade">
                                      <p:cBhvr>
                                        <p:cTn id="12" dur="500"/>
                                        <p:tgtEl>
                                          <p:spTgt spid="19"/>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1"/>
                                        </p:tgtEl>
                                        <p:attrNameLst>
                                          <p:attrName>style.visibility</p:attrName>
                                        </p:attrNameLst>
                                      </p:cBhvr>
                                      <p:to>
                                        <p:strVal val="visible"/>
                                      </p:to>
                                    </p:set>
                                    <p:animEffect transition="in" filter="fade">
                                      <p:cBhvr>
                                        <p:cTn id="17"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0" grpId="0"/>
      <p:bldP spid="21"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a:off x="1824727" y="1248542"/>
            <a:ext cx="8552329" cy="0"/>
          </a:xfrm>
          <a:prstGeom prst="line">
            <a:avLst/>
          </a:prstGeom>
          <a:ln w="38100">
            <a:solidFill>
              <a:schemeClr val="bg2">
                <a:lumMod val="75000"/>
              </a:schemeClr>
            </a:solidFill>
          </a:ln>
        </p:spPr>
        <p:style>
          <a:lnRef idx="1">
            <a:schemeClr val="accent1"/>
          </a:lnRef>
          <a:fillRef idx="0">
            <a:schemeClr val="accent1"/>
          </a:fillRef>
          <a:effectRef idx="0">
            <a:schemeClr val="accent1"/>
          </a:effectRef>
          <a:fontRef idx="minor">
            <a:schemeClr val="tx1"/>
          </a:fontRef>
        </p:style>
      </p:cxnSp>
      <p:sp>
        <p:nvSpPr>
          <p:cNvPr id="3" name="TextBox 2"/>
          <p:cNvSpPr txBox="1"/>
          <p:nvPr/>
        </p:nvSpPr>
        <p:spPr>
          <a:xfrm>
            <a:off x="0" y="299915"/>
            <a:ext cx="12192000" cy="923330"/>
          </a:xfrm>
          <a:prstGeom prst="rect">
            <a:avLst/>
          </a:prstGeom>
          <a:noFill/>
        </p:spPr>
        <p:txBody>
          <a:bodyPr wrap="square" rtlCol="0">
            <a:spAutoFit/>
          </a:bodyPr>
          <a:lstStyle/>
          <a:p>
            <a:pPr algn="ctr"/>
            <a:r>
              <a:rPr lang="en-US" sz="5400">
                <a:solidFill>
                  <a:schemeClr val="bg2">
                    <a:lumMod val="25000"/>
                  </a:schemeClr>
                </a:solidFill>
              </a:rPr>
              <a:t>Step 4:  Calculate Stocking Rate</a:t>
            </a:r>
          </a:p>
        </p:txBody>
      </p:sp>
      <p:sp>
        <p:nvSpPr>
          <p:cNvPr id="4" name="TextBox 3"/>
          <p:cNvSpPr txBox="1"/>
          <p:nvPr/>
        </p:nvSpPr>
        <p:spPr>
          <a:xfrm>
            <a:off x="0" y="1377338"/>
            <a:ext cx="12192000" cy="769441"/>
          </a:xfrm>
          <a:prstGeom prst="rect">
            <a:avLst/>
          </a:prstGeom>
          <a:noFill/>
        </p:spPr>
        <p:txBody>
          <a:bodyPr wrap="square" rtlCol="0">
            <a:spAutoFit/>
          </a:bodyPr>
          <a:lstStyle/>
          <a:p>
            <a:pPr algn="ctr"/>
            <a:r>
              <a:rPr lang="en-US" sz="4400"/>
              <a:t>Stocking rate with AUMS</a:t>
            </a:r>
          </a:p>
        </p:txBody>
      </p:sp>
      <p:sp>
        <p:nvSpPr>
          <p:cNvPr id="6" name="Rectangle 5"/>
          <p:cNvSpPr/>
          <p:nvPr/>
        </p:nvSpPr>
        <p:spPr>
          <a:xfrm>
            <a:off x="841248" y="2151728"/>
            <a:ext cx="10277856" cy="1754326"/>
          </a:xfrm>
          <a:prstGeom prst="rect">
            <a:avLst/>
          </a:prstGeom>
        </p:spPr>
        <p:txBody>
          <a:bodyPr wrap="square">
            <a:spAutoFit/>
          </a:bodyPr>
          <a:lstStyle/>
          <a:p>
            <a:pPr marL="0" lvl="1" indent="0">
              <a:buClr>
                <a:schemeClr val="tx1">
                  <a:lumMod val="75000"/>
                  <a:lumOff val="25000"/>
                </a:schemeClr>
              </a:buClr>
              <a:buSzPct val="70000"/>
              <a:buNone/>
            </a:pPr>
            <a:r>
              <a:rPr lang="en-US" sz="3600" kern="0">
                <a:solidFill>
                  <a:srgbClr val="0070C0"/>
                </a:solidFill>
              </a:rPr>
              <a:t>Example: </a:t>
            </a:r>
            <a:r>
              <a:rPr lang="en-US" sz="3600" kern="0"/>
              <a:t>How many cows should you have in your base herd if you have </a:t>
            </a:r>
            <a:r>
              <a:rPr lang="en-US" sz="3600" b="1">
                <a:solidFill>
                  <a:srgbClr val="0070C0"/>
                </a:solidFill>
                <a:latin typeface="Bradley Hand ITC" panose="03070402050302030203" pitchFamily="66" charset="0"/>
              </a:rPr>
              <a:t>240 AUM’s </a:t>
            </a:r>
            <a:r>
              <a:rPr lang="en-US" sz="3600" kern="0"/>
              <a:t>in your pasture and each cow requires </a:t>
            </a:r>
            <a:r>
              <a:rPr lang="en-US" sz="3600" b="1">
                <a:solidFill>
                  <a:srgbClr val="0070C0"/>
                </a:solidFill>
                <a:latin typeface="Bradley Hand ITC" panose="03070402050302030203" pitchFamily="66" charset="0"/>
              </a:rPr>
              <a:t>3 AUM’s</a:t>
            </a:r>
            <a:r>
              <a:rPr lang="en-US" sz="3600" kern="0"/>
              <a:t>?</a:t>
            </a:r>
          </a:p>
        </p:txBody>
      </p:sp>
      <p:sp>
        <p:nvSpPr>
          <p:cNvPr id="18" name="TextBox 17">
            <a:extLst>
              <a:ext uri="{FF2B5EF4-FFF2-40B4-BE49-F238E27FC236}">
                <a16:creationId xmlns:a16="http://schemas.microsoft.com/office/drawing/2014/main" id="{76CA6BE6-BB28-4ECC-A6BF-F32087AB1EF5}"/>
              </a:ext>
            </a:extLst>
          </p:cNvPr>
          <p:cNvSpPr txBox="1"/>
          <p:nvPr/>
        </p:nvSpPr>
        <p:spPr>
          <a:xfrm>
            <a:off x="1824727" y="4420207"/>
            <a:ext cx="9469485" cy="584775"/>
          </a:xfrm>
          <a:prstGeom prst="rect">
            <a:avLst/>
          </a:prstGeom>
          <a:noFill/>
        </p:spPr>
        <p:txBody>
          <a:bodyPr wrap="square" rtlCol="0">
            <a:spAutoFit/>
          </a:bodyPr>
          <a:lstStyle/>
          <a:p>
            <a:pPr algn="ctr"/>
            <a:r>
              <a:rPr lang="en-US" sz="3200"/>
              <a:t>AUMs supply   </a:t>
            </a:r>
            <a:r>
              <a:rPr lang="en-US" sz="3200">
                <a:latin typeface="Calibri" panose="020F0502020204030204" pitchFamily="34" charset="0"/>
                <a:cs typeface="Calibri" panose="020F0502020204030204" pitchFamily="34" charset="0"/>
              </a:rPr>
              <a:t>÷         AUMs demand    =          cows</a:t>
            </a:r>
            <a:endParaRPr lang="en-US" sz="3200"/>
          </a:p>
        </p:txBody>
      </p:sp>
      <p:sp>
        <p:nvSpPr>
          <p:cNvPr id="19" name="TextBox 18">
            <a:extLst>
              <a:ext uri="{FF2B5EF4-FFF2-40B4-BE49-F238E27FC236}">
                <a16:creationId xmlns:a16="http://schemas.microsoft.com/office/drawing/2014/main" id="{554D8EA0-5690-46F8-B995-6706BCDD93C8}"/>
              </a:ext>
            </a:extLst>
          </p:cNvPr>
          <p:cNvSpPr txBox="1"/>
          <p:nvPr/>
        </p:nvSpPr>
        <p:spPr>
          <a:xfrm>
            <a:off x="4549616" y="4420206"/>
            <a:ext cx="2145792" cy="584775"/>
          </a:xfrm>
          <a:prstGeom prst="rect">
            <a:avLst/>
          </a:prstGeom>
          <a:noFill/>
        </p:spPr>
        <p:txBody>
          <a:bodyPr wrap="square" rtlCol="0">
            <a:spAutoFit/>
          </a:bodyPr>
          <a:lstStyle/>
          <a:p>
            <a:pPr algn="ctr"/>
            <a:r>
              <a:rPr lang="en-US" sz="3200">
                <a:solidFill>
                  <a:srgbClr val="0070C0"/>
                </a:solidFill>
              </a:rPr>
              <a:t>3</a:t>
            </a:r>
          </a:p>
        </p:txBody>
      </p:sp>
      <p:sp>
        <p:nvSpPr>
          <p:cNvPr id="20" name="TextBox 19">
            <a:extLst>
              <a:ext uri="{FF2B5EF4-FFF2-40B4-BE49-F238E27FC236}">
                <a16:creationId xmlns:a16="http://schemas.microsoft.com/office/drawing/2014/main" id="{2B6548AC-7BA6-4F0E-B8A7-7E68FEE646F2}"/>
              </a:ext>
            </a:extLst>
          </p:cNvPr>
          <p:cNvSpPr txBox="1"/>
          <p:nvPr/>
        </p:nvSpPr>
        <p:spPr>
          <a:xfrm>
            <a:off x="1074078" y="4432494"/>
            <a:ext cx="1701143" cy="584775"/>
          </a:xfrm>
          <a:prstGeom prst="rect">
            <a:avLst/>
          </a:prstGeom>
          <a:noFill/>
        </p:spPr>
        <p:txBody>
          <a:bodyPr wrap="square" rtlCol="0">
            <a:spAutoFit/>
          </a:bodyPr>
          <a:lstStyle/>
          <a:p>
            <a:pPr algn="ctr"/>
            <a:r>
              <a:rPr lang="en-US" sz="3200">
                <a:solidFill>
                  <a:srgbClr val="0070C0"/>
                </a:solidFill>
              </a:rPr>
              <a:t>240</a:t>
            </a:r>
          </a:p>
        </p:txBody>
      </p:sp>
      <p:sp>
        <p:nvSpPr>
          <p:cNvPr id="21" name="TextBox 20">
            <a:extLst>
              <a:ext uri="{FF2B5EF4-FFF2-40B4-BE49-F238E27FC236}">
                <a16:creationId xmlns:a16="http://schemas.microsoft.com/office/drawing/2014/main" id="{50027358-7D59-440D-97FD-9EC637466B94}"/>
              </a:ext>
            </a:extLst>
          </p:cNvPr>
          <p:cNvSpPr txBox="1"/>
          <p:nvPr/>
        </p:nvSpPr>
        <p:spPr>
          <a:xfrm>
            <a:off x="8469803" y="4432493"/>
            <a:ext cx="2145792" cy="584775"/>
          </a:xfrm>
          <a:prstGeom prst="rect">
            <a:avLst/>
          </a:prstGeom>
          <a:noFill/>
        </p:spPr>
        <p:txBody>
          <a:bodyPr wrap="square" rtlCol="0">
            <a:spAutoFit/>
          </a:bodyPr>
          <a:lstStyle/>
          <a:p>
            <a:pPr algn="ctr"/>
            <a:r>
              <a:rPr lang="en-US" sz="3200">
                <a:solidFill>
                  <a:srgbClr val="0070C0"/>
                </a:solidFill>
              </a:rPr>
              <a:t>80</a:t>
            </a:r>
          </a:p>
        </p:txBody>
      </p:sp>
    </p:spTree>
    <p:custDataLst>
      <p:tags r:id="rId1"/>
    </p:custDataLst>
    <p:extLst>
      <p:ext uri="{BB962C8B-B14F-4D97-AF65-F5344CB8AC3E}">
        <p14:creationId xmlns:p14="http://schemas.microsoft.com/office/powerpoint/2010/main" val="12542787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500"/>
                                        <p:tgtEl>
                                          <p:spTgt spid="2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9"/>
                                        </p:tgtEl>
                                        <p:attrNameLst>
                                          <p:attrName>style.visibility</p:attrName>
                                        </p:attrNameLst>
                                      </p:cBhvr>
                                      <p:to>
                                        <p:strVal val="visible"/>
                                      </p:to>
                                    </p:set>
                                    <p:animEffect transition="in" filter="fade">
                                      <p:cBhvr>
                                        <p:cTn id="12" dur="500"/>
                                        <p:tgtEl>
                                          <p:spTgt spid="19"/>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1"/>
                                        </p:tgtEl>
                                        <p:attrNameLst>
                                          <p:attrName>style.visibility</p:attrName>
                                        </p:attrNameLst>
                                      </p:cBhvr>
                                      <p:to>
                                        <p:strVal val="visible"/>
                                      </p:to>
                                    </p:set>
                                    <p:animEffect transition="in" filter="fade">
                                      <p:cBhvr>
                                        <p:cTn id="17"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0" grpId="0"/>
      <p:bldP spid="21"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Content Placeholder 10">
            <a:extLst>
              <a:ext uri="{FF2B5EF4-FFF2-40B4-BE49-F238E27FC236}">
                <a16:creationId xmlns:a16="http://schemas.microsoft.com/office/drawing/2014/main" id="{3DF8B111-D097-4FEC-B5D3-E0352E4C549E}"/>
              </a:ext>
            </a:extLst>
          </p:cNvPr>
          <p:cNvSpPr>
            <a:spLocks noGrp="1"/>
          </p:cNvSpPr>
          <p:nvPr>
            <p:ph idx="1"/>
          </p:nvPr>
        </p:nvSpPr>
        <p:spPr>
          <a:xfrm>
            <a:off x="4711458" y="1850517"/>
            <a:ext cx="6103952" cy="1702835"/>
          </a:xfrm>
        </p:spPr>
        <p:txBody>
          <a:bodyPr>
            <a:normAutofit/>
          </a:bodyPr>
          <a:lstStyle/>
          <a:p>
            <a:r>
              <a:rPr lang="en-US" sz="2800"/>
              <a:t>The </a:t>
            </a:r>
            <a:r>
              <a:rPr lang="en-US" sz="2800" b="1"/>
              <a:t>number of animals </a:t>
            </a:r>
            <a:r>
              <a:rPr lang="en-US" sz="2800"/>
              <a:t>a land manager places on a </a:t>
            </a:r>
            <a:r>
              <a:rPr lang="en-US" sz="2800" b="1"/>
              <a:t>piece of land </a:t>
            </a:r>
            <a:r>
              <a:rPr lang="en-US" sz="2800"/>
              <a:t>for a specified </a:t>
            </a:r>
            <a:r>
              <a:rPr lang="en-US" sz="2800" b="1"/>
              <a:t>period of time</a:t>
            </a:r>
            <a:r>
              <a:rPr lang="en-US" sz="2800"/>
              <a:t>.  </a:t>
            </a:r>
          </a:p>
          <a:p>
            <a:endParaRPr lang="en-US"/>
          </a:p>
        </p:txBody>
      </p:sp>
      <p:pic>
        <p:nvPicPr>
          <p:cNvPr id="5" name="Picture 4" descr="goats_kudzu.jpg"/>
          <p:cNvPicPr>
            <a:picLocks noChangeAspect="1"/>
          </p:cNvPicPr>
          <p:nvPr/>
        </p:nvPicPr>
        <p:blipFill>
          <a:blip r:embed="rId3" cstate="screen"/>
          <a:srcRect/>
          <a:stretch>
            <a:fillRect/>
          </a:stretch>
        </p:blipFill>
        <p:spPr bwMode="auto">
          <a:xfrm>
            <a:off x="548231" y="4201664"/>
            <a:ext cx="3201763" cy="2071730"/>
          </a:xfrm>
          <a:prstGeom prst="rect">
            <a:avLst/>
          </a:prstGeom>
          <a:noFill/>
          <a:ln w="9525">
            <a:solidFill>
              <a:schemeClr val="tx1"/>
            </a:solidFill>
            <a:miter lim="800000"/>
            <a:headEnd/>
            <a:tailEnd/>
          </a:ln>
        </p:spPr>
      </p:pic>
      <p:pic>
        <p:nvPicPr>
          <p:cNvPr id="6" name="Picture 6" descr="Soulen_Sheep_GKL(6).JPG"/>
          <p:cNvPicPr>
            <a:picLocks noChangeAspect="1"/>
          </p:cNvPicPr>
          <p:nvPr/>
        </p:nvPicPr>
        <p:blipFill>
          <a:blip r:embed="rId4" cstate="screen"/>
          <a:srcRect/>
          <a:stretch>
            <a:fillRect/>
          </a:stretch>
        </p:blipFill>
        <p:spPr bwMode="auto">
          <a:xfrm>
            <a:off x="548230" y="1824271"/>
            <a:ext cx="3201764" cy="2330696"/>
          </a:xfrm>
          <a:prstGeom prst="rect">
            <a:avLst/>
          </a:prstGeom>
          <a:noFill/>
          <a:ln w="9525">
            <a:solidFill>
              <a:schemeClr val="tx1"/>
            </a:solidFill>
            <a:miter lim="800000"/>
            <a:headEnd/>
            <a:tailEnd/>
          </a:ln>
        </p:spPr>
      </p:pic>
      <p:sp>
        <p:nvSpPr>
          <p:cNvPr id="7" name="TextBox 6"/>
          <p:cNvSpPr txBox="1"/>
          <p:nvPr/>
        </p:nvSpPr>
        <p:spPr>
          <a:xfrm>
            <a:off x="6302734" y="3978144"/>
            <a:ext cx="3406589" cy="523220"/>
          </a:xfrm>
          <a:prstGeom prst="rect">
            <a:avLst/>
          </a:prstGeom>
          <a:noFill/>
        </p:spPr>
        <p:txBody>
          <a:bodyPr wrap="square" rtlCol="0">
            <a:spAutoFit/>
          </a:bodyPr>
          <a:lstStyle/>
          <a:p>
            <a:pPr algn="ctr"/>
            <a:r>
              <a:rPr lang="en-US" sz="2800" i="1"/>
              <a:t>Acres or Hectares</a:t>
            </a:r>
          </a:p>
        </p:txBody>
      </p:sp>
      <p:sp>
        <p:nvSpPr>
          <p:cNvPr id="8" name="TextBox 7"/>
          <p:cNvSpPr txBox="1"/>
          <p:nvPr/>
        </p:nvSpPr>
        <p:spPr>
          <a:xfrm>
            <a:off x="8595017" y="2971064"/>
            <a:ext cx="3406589" cy="523220"/>
          </a:xfrm>
          <a:prstGeom prst="rect">
            <a:avLst/>
          </a:prstGeom>
          <a:noFill/>
        </p:spPr>
        <p:txBody>
          <a:bodyPr wrap="square" rtlCol="0">
            <a:spAutoFit/>
          </a:bodyPr>
          <a:lstStyle/>
          <a:p>
            <a:pPr algn="ctr"/>
            <a:r>
              <a:rPr lang="en-US" sz="2800" i="1"/>
              <a:t>Days or Months</a:t>
            </a:r>
          </a:p>
        </p:txBody>
      </p:sp>
      <p:cxnSp>
        <p:nvCxnSpPr>
          <p:cNvPr id="9" name="Straight Arrow Connector 8"/>
          <p:cNvCxnSpPr>
            <a:cxnSpLocks/>
          </p:cNvCxnSpPr>
          <p:nvPr/>
        </p:nvCxnSpPr>
        <p:spPr>
          <a:xfrm>
            <a:off x="7153140" y="2605171"/>
            <a:ext cx="703490" cy="1334883"/>
          </a:xfrm>
          <a:prstGeom prst="straightConnector1">
            <a:avLst/>
          </a:prstGeom>
          <a:ln w="28575">
            <a:solidFill>
              <a:srgbClr val="990000"/>
            </a:solidFill>
            <a:tailEnd type="triangle"/>
          </a:ln>
        </p:spPr>
        <p:style>
          <a:lnRef idx="1">
            <a:schemeClr val="accent1"/>
          </a:lnRef>
          <a:fillRef idx="0">
            <a:schemeClr val="accent1"/>
          </a:fillRef>
          <a:effectRef idx="0">
            <a:schemeClr val="accent1"/>
          </a:effectRef>
          <a:fontRef idx="minor">
            <a:schemeClr val="tx1"/>
          </a:fontRef>
        </p:style>
      </p:cxnSp>
      <p:cxnSp>
        <p:nvCxnSpPr>
          <p:cNvPr id="12" name="Straight Arrow Connector 11"/>
          <p:cNvCxnSpPr>
            <a:cxnSpLocks/>
          </p:cNvCxnSpPr>
          <p:nvPr/>
        </p:nvCxnSpPr>
        <p:spPr>
          <a:xfrm>
            <a:off x="7153140" y="2891294"/>
            <a:ext cx="1760272" cy="318734"/>
          </a:xfrm>
          <a:prstGeom prst="straightConnector1">
            <a:avLst/>
          </a:prstGeom>
          <a:ln w="28575">
            <a:solidFill>
              <a:srgbClr val="990000"/>
            </a:solidFill>
            <a:tailEnd type="triangle"/>
          </a:ln>
        </p:spPr>
        <p:style>
          <a:lnRef idx="1">
            <a:schemeClr val="accent1"/>
          </a:lnRef>
          <a:fillRef idx="0">
            <a:schemeClr val="accent1"/>
          </a:fillRef>
          <a:effectRef idx="0">
            <a:schemeClr val="accent1"/>
          </a:effectRef>
          <a:fontRef idx="minor">
            <a:schemeClr val="tx1"/>
          </a:fontRef>
        </p:style>
      </p:cxnSp>
      <p:sp>
        <p:nvSpPr>
          <p:cNvPr id="13" name="TextBox 12"/>
          <p:cNvSpPr txBox="1"/>
          <p:nvPr/>
        </p:nvSpPr>
        <p:spPr>
          <a:xfrm>
            <a:off x="4867834" y="4585722"/>
            <a:ext cx="5791200" cy="954107"/>
          </a:xfrm>
          <a:prstGeom prst="rect">
            <a:avLst/>
          </a:prstGeom>
          <a:noFill/>
        </p:spPr>
        <p:txBody>
          <a:bodyPr wrap="square" rtlCol="0">
            <a:spAutoFit/>
          </a:bodyPr>
          <a:lstStyle/>
          <a:p>
            <a:pPr algn="ctr"/>
            <a:r>
              <a:rPr lang="en-US" sz="2800">
                <a:solidFill>
                  <a:srgbClr val="990000"/>
                </a:solidFill>
              </a:rPr>
              <a:t>Consider the most important grazing decisions because…</a:t>
            </a:r>
          </a:p>
        </p:txBody>
      </p:sp>
      <p:sp>
        <p:nvSpPr>
          <p:cNvPr id="16" name="TextBox 15"/>
          <p:cNvSpPr txBox="1"/>
          <p:nvPr/>
        </p:nvSpPr>
        <p:spPr>
          <a:xfrm>
            <a:off x="3828474" y="3332476"/>
            <a:ext cx="3406589" cy="523220"/>
          </a:xfrm>
          <a:prstGeom prst="rect">
            <a:avLst/>
          </a:prstGeom>
          <a:noFill/>
        </p:spPr>
        <p:txBody>
          <a:bodyPr wrap="square" rtlCol="0">
            <a:spAutoFit/>
          </a:bodyPr>
          <a:lstStyle/>
          <a:p>
            <a:pPr algn="ctr"/>
            <a:r>
              <a:rPr lang="en-US" sz="2800" i="1"/>
              <a:t>Animal or Animal Unit</a:t>
            </a:r>
          </a:p>
        </p:txBody>
      </p:sp>
      <p:cxnSp>
        <p:nvCxnSpPr>
          <p:cNvPr id="18" name="Straight Arrow Connector 17"/>
          <p:cNvCxnSpPr>
            <a:cxnSpLocks/>
          </p:cNvCxnSpPr>
          <p:nvPr/>
        </p:nvCxnSpPr>
        <p:spPr>
          <a:xfrm flipH="1">
            <a:off x="5295569" y="2218362"/>
            <a:ext cx="552869" cy="1106523"/>
          </a:xfrm>
          <a:prstGeom prst="straightConnector1">
            <a:avLst/>
          </a:prstGeom>
          <a:ln w="28575">
            <a:solidFill>
              <a:srgbClr val="990000"/>
            </a:solidFill>
            <a:tailEnd type="triangle"/>
          </a:ln>
        </p:spPr>
        <p:style>
          <a:lnRef idx="1">
            <a:schemeClr val="accent1"/>
          </a:lnRef>
          <a:fillRef idx="0">
            <a:schemeClr val="accent1"/>
          </a:fillRef>
          <a:effectRef idx="0">
            <a:schemeClr val="accent1"/>
          </a:effectRef>
          <a:fontRef idx="minor">
            <a:schemeClr val="tx1"/>
          </a:fontRef>
        </p:style>
      </p:cxnSp>
      <p:sp>
        <p:nvSpPr>
          <p:cNvPr id="10" name="Title 9">
            <a:extLst>
              <a:ext uri="{FF2B5EF4-FFF2-40B4-BE49-F238E27FC236}">
                <a16:creationId xmlns:a16="http://schemas.microsoft.com/office/drawing/2014/main" id="{BA48FA18-5D7D-4760-A6B2-DB1590B7D817}"/>
              </a:ext>
            </a:extLst>
          </p:cNvPr>
          <p:cNvSpPr>
            <a:spLocks noGrp="1"/>
          </p:cNvSpPr>
          <p:nvPr>
            <p:ph type="title"/>
          </p:nvPr>
        </p:nvSpPr>
        <p:spPr/>
        <p:txBody>
          <a:bodyPr/>
          <a:lstStyle/>
          <a:p>
            <a:r>
              <a:rPr lang="en-US"/>
              <a:t>Stocking Rate</a:t>
            </a:r>
          </a:p>
        </p:txBody>
      </p:sp>
      <p:sp>
        <p:nvSpPr>
          <p:cNvPr id="20" name="TextBox 19">
            <a:extLst>
              <a:ext uri="{FF2B5EF4-FFF2-40B4-BE49-F238E27FC236}">
                <a16:creationId xmlns:a16="http://schemas.microsoft.com/office/drawing/2014/main" id="{26EA256D-A78B-4A34-ABD2-005AB0FCD562}"/>
              </a:ext>
            </a:extLst>
          </p:cNvPr>
          <p:cNvSpPr txBox="1"/>
          <p:nvPr/>
        </p:nvSpPr>
        <p:spPr>
          <a:xfrm>
            <a:off x="4518145" y="5624187"/>
            <a:ext cx="6975765" cy="523220"/>
          </a:xfrm>
          <a:prstGeom prst="rect">
            <a:avLst/>
          </a:prstGeom>
          <a:noFill/>
        </p:spPr>
        <p:txBody>
          <a:bodyPr wrap="square" rtlCol="0">
            <a:spAutoFit/>
          </a:bodyPr>
          <a:lstStyle/>
          <a:p>
            <a:pPr algn="ctr"/>
            <a:r>
              <a:rPr lang="en-US" sz="2800">
                <a:solidFill>
                  <a:srgbClr val="996600"/>
                </a:solidFill>
              </a:rPr>
              <a:t>… affects rangeland health + economic returns</a:t>
            </a:r>
          </a:p>
        </p:txBody>
      </p:sp>
      <p:sp>
        <p:nvSpPr>
          <p:cNvPr id="17" name="TextBox 16">
            <a:extLst>
              <a:ext uri="{FF2B5EF4-FFF2-40B4-BE49-F238E27FC236}">
                <a16:creationId xmlns:a16="http://schemas.microsoft.com/office/drawing/2014/main" id="{13FBA4EE-EDC2-4207-8B81-A352C64DA703}"/>
              </a:ext>
            </a:extLst>
          </p:cNvPr>
          <p:cNvSpPr txBox="1"/>
          <p:nvPr/>
        </p:nvSpPr>
        <p:spPr>
          <a:xfrm>
            <a:off x="469750" y="3940054"/>
            <a:ext cx="846707" cy="215444"/>
          </a:xfrm>
          <a:prstGeom prst="rect">
            <a:avLst/>
          </a:prstGeom>
          <a:noFill/>
        </p:spPr>
        <p:txBody>
          <a:bodyPr wrap="none" rtlCol="0">
            <a:spAutoFit/>
          </a:bodyPr>
          <a:lstStyle/>
          <a:p>
            <a:r>
              <a:rPr lang="en-US" sz="800">
                <a:solidFill>
                  <a:schemeClr val="bg1"/>
                </a:solidFill>
              </a:rPr>
              <a:t>K. Launchbaugh</a:t>
            </a:r>
          </a:p>
        </p:txBody>
      </p:sp>
      <p:sp>
        <p:nvSpPr>
          <p:cNvPr id="21" name="TextBox 20">
            <a:extLst>
              <a:ext uri="{FF2B5EF4-FFF2-40B4-BE49-F238E27FC236}">
                <a16:creationId xmlns:a16="http://schemas.microsoft.com/office/drawing/2014/main" id="{8BB17A19-8DA1-48F7-BEFB-B5CCBF724588}"/>
              </a:ext>
            </a:extLst>
          </p:cNvPr>
          <p:cNvSpPr txBox="1"/>
          <p:nvPr/>
        </p:nvSpPr>
        <p:spPr>
          <a:xfrm>
            <a:off x="469749" y="6055109"/>
            <a:ext cx="813043" cy="215444"/>
          </a:xfrm>
          <a:prstGeom prst="rect">
            <a:avLst/>
          </a:prstGeom>
          <a:noFill/>
        </p:spPr>
        <p:txBody>
          <a:bodyPr wrap="none" rtlCol="0">
            <a:spAutoFit/>
          </a:bodyPr>
          <a:lstStyle/>
          <a:p>
            <a:r>
              <a:rPr lang="en-US" sz="800">
                <a:solidFill>
                  <a:schemeClr val="bg1"/>
                </a:solidFill>
              </a:rPr>
              <a:t>J. M. Luginbuhl</a:t>
            </a:r>
          </a:p>
        </p:txBody>
      </p:sp>
    </p:spTree>
    <p:extLst>
      <p:ext uri="{BB962C8B-B14F-4D97-AF65-F5344CB8AC3E}">
        <p14:creationId xmlns:p14="http://schemas.microsoft.com/office/powerpoint/2010/main" val="205096353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a:off x="1824727" y="1248542"/>
            <a:ext cx="8552329" cy="0"/>
          </a:xfrm>
          <a:prstGeom prst="line">
            <a:avLst/>
          </a:prstGeom>
          <a:ln w="38100">
            <a:solidFill>
              <a:schemeClr val="bg2">
                <a:lumMod val="75000"/>
              </a:schemeClr>
            </a:solidFill>
          </a:ln>
        </p:spPr>
        <p:style>
          <a:lnRef idx="1">
            <a:schemeClr val="accent1"/>
          </a:lnRef>
          <a:fillRef idx="0">
            <a:schemeClr val="accent1"/>
          </a:fillRef>
          <a:effectRef idx="0">
            <a:schemeClr val="accent1"/>
          </a:effectRef>
          <a:fontRef idx="minor">
            <a:schemeClr val="tx1"/>
          </a:fontRef>
        </p:style>
      </p:cxnSp>
      <p:sp>
        <p:nvSpPr>
          <p:cNvPr id="3" name="TextBox 2"/>
          <p:cNvSpPr txBox="1"/>
          <p:nvPr/>
        </p:nvSpPr>
        <p:spPr>
          <a:xfrm>
            <a:off x="0" y="299915"/>
            <a:ext cx="12192000" cy="923330"/>
          </a:xfrm>
          <a:prstGeom prst="rect">
            <a:avLst/>
          </a:prstGeom>
          <a:noFill/>
        </p:spPr>
        <p:txBody>
          <a:bodyPr wrap="square" rtlCol="0">
            <a:spAutoFit/>
          </a:bodyPr>
          <a:lstStyle/>
          <a:p>
            <a:pPr algn="ctr"/>
            <a:r>
              <a:rPr lang="en-US" sz="5400">
                <a:solidFill>
                  <a:schemeClr val="bg2">
                    <a:lumMod val="25000"/>
                  </a:schemeClr>
                </a:solidFill>
              </a:rPr>
              <a:t>Set a stocking rate and then MONITOR</a:t>
            </a:r>
          </a:p>
        </p:txBody>
      </p:sp>
      <p:sp>
        <p:nvSpPr>
          <p:cNvPr id="4" name="TextBox 3"/>
          <p:cNvSpPr txBox="1"/>
          <p:nvPr/>
        </p:nvSpPr>
        <p:spPr>
          <a:xfrm>
            <a:off x="573741" y="1515459"/>
            <a:ext cx="11187953" cy="1200329"/>
          </a:xfrm>
          <a:prstGeom prst="rect">
            <a:avLst/>
          </a:prstGeom>
          <a:noFill/>
        </p:spPr>
        <p:txBody>
          <a:bodyPr wrap="square" rtlCol="0">
            <a:spAutoFit/>
          </a:bodyPr>
          <a:lstStyle/>
          <a:p>
            <a:r>
              <a:rPr lang="en-US" sz="3600"/>
              <a:t>Stocking rate is determined by trial and error over years and then monitored by </a:t>
            </a:r>
            <a:r>
              <a:rPr lang="en-US" sz="3600" b="1"/>
              <a:t>Range Trend.</a:t>
            </a:r>
            <a:endParaRPr lang="en-US" sz="3600"/>
          </a:p>
        </p:txBody>
      </p:sp>
      <p:sp>
        <p:nvSpPr>
          <p:cNvPr id="5" name="TextBox 4"/>
          <p:cNvSpPr txBox="1"/>
          <p:nvPr/>
        </p:nvSpPr>
        <p:spPr>
          <a:xfrm>
            <a:off x="1143410" y="2982704"/>
            <a:ext cx="10618284" cy="2554545"/>
          </a:xfrm>
          <a:prstGeom prst="rect">
            <a:avLst/>
          </a:prstGeom>
          <a:noFill/>
        </p:spPr>
        <p:txBody>
          <a:bodyPr wrap="square" rtlCol="0">
            <a:spAutoFit/>
          </a:bodyPr>
          <a:lstStyle/>
          <a:p>
            <a:pPr marL="285750" indent="-285750">
              <a:buFont typeface="Arial" panose="020B0604020202020204" pitchFamily="34" charset="0"/>
              <a:buChar char="•"/>
            </a:pPr>
            <a:r>
              <a:rPr lang="en-US" sz="3200"/>
              <a:t>Use caution when estimating carrying capacity</a:t>
            </a:r>
          </a:p>
          <a:p>
            <a:pPr marL="285750" indent="-285750">
              <a:buFont typeface="Arial" panose="020B0604020202020204" pitchFamily="34" charset="0"/>
              <a:buChar char="•"/>
            </a:pPr>
            <a:r>
              <a:rPr lang="en-US" sz="3200"/>
              <a:t>Combine:  utilization measurements, interpretation of range conditions, knowledge of past and present stocking rates.</a:t>
            </a:r>
          </a:p>
          <a:p>
            <a:pPr marL="285750" indent="-285750">
              <a:buFont typeface="Arial" panose="020B0604020202020204" pitchFamily="34" charset="0"/>
              <a:buChar char="•"/>
            </a:pPr>
            <a:r>
              <a:rPr lang="en-US" sz="3200"/>
              <a:t>Monitor</a:t>
            </a:r>
          </a:p>
          <a:p>
            <a:pPr marL="285750" indent="-285750">
              <a:buFont typeface="Arial" panose="020B0604020202020204" pitchFamily="34" charset="0"/>
              <a:buChar char="•"/>
            </a:pPr>
            <a:r>
              <a:rPr lang="en-US" sz="3200"/>
              <a:t>Adjust when needed.  </a:t>
            </a:r>
          </a:p>
        </p:txBody>
      </p:sp>
    </p:spTree>
    <p:extLst>
      <p:ext uri="{BB962C8B-B14F-4D97-AF65-F5344CB8AC3E}">
        <p14:creationId xmlns:p14="http://schemas.microsoft.com/office/powerpoint/2010/main" val="277287358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a:off x="1824727" y="1266471"/>
            <a:ext cx="8552329" cy="0"/>
          </a:xfrm>
          <a:prstGeom prst="line">
            <a:avLst/>
          </a:prstGeom>
          <a:ln w="38100">
            <a:solidFill>
              <a:schemeClr val="bg2">
                <a:lumMod val="75000"/>
              </a:schemeClr>
            </a:solidFill>
          </a:ln>
        </p:spPr>
        <p:style>
          <a:lnRef idx="1">
            <a:schemeClr val="accent1"/>
          </a:lnRef>
          <a:fillRef idx="0">
            <a:schemeClr val="accent1"/>
          </a:fillRef>
          <a:effectRef idx="0">
            <a:schemeClr val="accent1"/>
          </a:effectRef>
          <a:fontRef idx="minor">
            <a:schemeClr val="tx1"/>
          </a:fontRef>
        </p:style>
      </p:cxnSp>
      <p:sp>
        <p:nvSpPr>
          <p:cNvPr id="3" name="TextBox 2"/>
          <p:cNvSpPr txBox="1"/>
          <p:nvPr/>
        </p:nvSpPr>
        <p:spPr>
          <a:xfrm>
            <a:off x="0" y="317844"/>
            <a:ext cx="12192000" cy="923330"/>
          </a:xfrm>
          <a:prstGeom prst="rect">
            <a:avLst/>
          </a:prstGeom>
          <a:noFill/>
        </p:spPr>
        <p:txBody>
          <a:bodyPr wrap="square" rtlCol="0">
            <a:spAutoFit/>
          </a:bodyPr>
          <a:lstStyle/>
          <a:p>
            <a:pPr algn="ctr"/>
            <a:r>
              <a:rPr lang="en-US" sz="5400">
                <a:solidFill>
                  <a:schemeClr val="bg2">
                    <a:lumMod val="25000"/>
                  </a:schemeClr>
                </a:solidFill>
              </a:rPr>
              <a:t>Heavy use ≠ Overgrazing</a:t>
            </a:r>
          </a:p>
        </p:txBody>
      </p:sp>
      <p:sp>
        <p:nvSpPr>
          <p:cNvPr id="4" name="TextBox 3"/>
          <p:cNvSpPr txBox="1"/>
          <p:nvPr/>
        </p:nvSpPr>
        <p:spPr>
          <a:xfrm>
            <a:off x="806824" y="1524000"/>
            <a:ext cx="10919011" cy="4154984"/>
          </a:xfrm>
          <a:prstGeom prst="rect">
            <a:avLst/>
          </a:prstGeom>
          <a:noFill/>
        </p:spPr>
        <p:txBody>
          <a:bodyPr wrap="square" rtlCol="0">
            <a:spAutoFit/>
          </a:bodyPr>
          <a:lstStyle/>
          <a:p>
            <a:pPr marL="285750" indent="-285750">
              <a:buFont typeface="Arial" panose="020B0604020202020204" pitchFamily="34" charset="0"/>
              <a:buChar char="•"/>
            </a:pPr>
            <a:r>
              <a:rPr lang="en-US" sz="3200" b="1"/>
              <a:t>Overgrazing:  </a:t>
            </a:r>
            <a:r>
              <a:rPr lang="en-US" sz="2800"/>
              <a:t>repeated heavy grazing that yields damage to the plant community.  </a:t>
            </a:r>
          </a:p>
          <a:p>
            <a:pPr marL="285750" indent="-285750">
              <a:buFont typeface="Arial" panose="020B0604020202020204" pitchFamily="34" charset="0"/>
              <a:buChar char="•"/>
            </a:pPr>
            <a:r>
              <a:rPr lang="en-US" sz="3200" b="1"/>
              <a:t>Overstocking:  </a:t>
            </a:r>
            <a:r>
              <a:rPr lang="en-US" sz="2800"/>
              <a:t>heavy grazing during a specific season such that high levels of utilization are observable.</a:t>
            </a:r>
          </a:p>
          <a:p>
            <a:pPr marL="285750" indent="-285750">
              <a:buFont typeface="Arial" panose="020B0604020202020204" pitchFamily="34" charset="0"/>
              <a:buChar char="•"/>
            </a:pPr>
            <a:endParaRPr lang="en-US" sz="2800"/>
          </a:p>
          <a:p>
            <a:pPr marL="285750" indent="-285750">
              <a:buFont typeface="Arial" panose="020B0604020202020204" pitchFamily="34" charset="0"/>
              <a:buChar char="•"/>
            </a:pPr>
            <a:endParaRPr lang="en-US" sz="2800"/>
          </a:p>
          <a:p>
            <a:endParaRPr lang="en-US" sz="2800"/>
          </a:p>
          <a:p>
            <a:pPr marL="285750" indent="-285750">
              <a:buFont typeface="Arial" panose="020B0604020202020204" pitchFamily="34" charset="0"/>
              <a:buChar char="•"/>
            </a:pPr>
            <a:r>
              <a:rPr lang="en-US" sz="3200" b="1"/>
              <a:t>Over-resting:  </a:t>
            </a:r>
            <a:r>
              <a:rPr lang="en-US" sz="2800"/>
              <a:t>excessive resting (no grazing) periods that results in damage to the plant community.</a:t>
            </a:r>
          </a:p>
        </p:txBody>
      </p:sp>
      <p:sp>
        <p:nvSpPr>
          <p:cNvPr id="5" name="TextBox 4"/>
          <p:cNvSpPr txBox="1"/>
          <p:nvPr/>
        </p:nvSpPr>
        <p:spPr>
          <a:xfrm>
            <a:off x="1369563" y="3762857"/>
            <a:ext cx="9452873" cy="646331"/>
          </a:xfrm>
          <a:prstGeom prst="rect">
            <a:avLst/>
          </a:prstGeom>
          <a:noFill/>
        </p:spPr>
        <p:txBody>
          <a:bodyPr wrap="square" rtlCol="0">
            <a:spAutoFit/>
          </a:bodyPr>
          <a:lstStyle/>
          <a:p>
            <a:pPr algn="ctr"/>
            <a:r>
              <a:rPr lang="en-US" sz="3600">
                <a:solidFill>
                  <a:srgbClr val="0070C0"/>
                </a:solidFill>
              </a:rPr>
              <a:t>Overstocking does not always lead to Overgrazing</a:t>
            </a:r>
          </a:p>
        </p:txBody>
      </p:sp>
    </p:spTree>
    <p:extLst>
      <p:ext uri="{BB962C8B-B14F-4D97-AF65-F5344CB8AC3E}">
        <p14:creationId xmlns:p14="http://schemas.microsoft.com/office/powerpoint/2010/main" val="226648004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1">
            <a:extLst>
              <a:ext uri="{FF2B5EF4-FFF2-40B4-BE49-F238E27FC236}">
                <a16:creationId xmlns:a16="http://schemas.microsoft.com/office/drawing/2014/main" id="{23045982-9D12-474A-8D10-6FE08D040733}"/>
              </a:ext>
            </a:extLst>
          </p:cNvPr>
          <p:cNvSpPr>
            <a:spLocks noGrp="1"/>
          </p:cNvSpPr>
          <p:nvPr>
            <p:ph type="ctrTitle"/>
          </p:nvPr>
        </p:nvSpPr>
        <p:spPr>
          <a:xfrm>
            <a:off x="1097280" y="772600"/>
            <a:ext cx="10058400" cy="3566160"/>
          </a:xfrm>
        </p:spPr>
        <p:txBody>
          <a:bodyPr/>
          <a:lstStyle/>
          <a:p>
            <a:r>
              <a:rPr lang="en-US"/>
              <a:t>Setting Stocking Rates</a:t>
            </a:r>
          </a:p>
        </p:txBody>
      </p:sp>
      <p:sp>
        <p:nvSpPr>
          <p:cNvPr id="13" name="Subtitle 12">
            <a:extLst>
              <a:ext uri="{FF2B5EF4-FFF2-40B4-BE49-F238E27FC236}">
                <a16:creationId xmlns:a16="http://schemas.microsoft.com/office/drawing/2014/main" id="{6633733C-FC3D-486C-B147-B7CA7CF95233}"/>
              </a:ext>
            </a:extLst>
          </p:cNvPr>
          <p:cNvSpPr>
            <a:spLocks noGrp="1"/>
          </p:cNvSpPr>
          <p:nvPr>
            <p:ph type="subTitle" idx="1"/>
          </p:nvPr>
        </p:nvSpPr>
        <p:spPr/>
        <p:txBody>
          <a:bodyPr/>
          <a:lstStyle/>
          <a:p>
            <a:r>
              <a:rPr lang="en-US"/>
              <a:t>Rangeland Principles (REM 151)</a:t>
            </a:r>
          </a:p>
        </p:txBody>
      </p:sp>
      <p:pic>
        <p:nvPicPr>
          <p:cNvPr id="17" name="Picture 16">
            <a:extLst>
              <a:ext uri="{FF2B5EF4-FFF2-40B4-BE49-F238E27FC236}">
                <a16:creationId xmlns:a16="http://schemas.microsoft.com/office/drawing/2014/main" id="{63A0DA7E-06B0-48BE-879E-7043E2B5B6B0}"/>
              </a:ext>
            </a:extLst>
          </p:cNvPr>
          <p:cNvPicPr>
            <a:picLocks noChangeAspect="1"/>
          </p:cNvPicPr>
          <p:nvPr/>
        </p:nvPicPr>
        <p:blipFill>
          <a:blip r:embed="rId3" cstate="email">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8704520" y="5858539"/>
            <a:ext cx="3385745" cy="455382"/>
          </a:xfrm>
          <a:prstGeom prst="rect">
            <a:avLst/>
          </a:prstGeom>
        </p:spPr>
      </p:pic>
      <p:sp>
        <p:nvSpPr>
          <p:cNvPr id="21" name="TextBox 20">
            <a:extLst>
              <a:ext uri="{FF2B5EF4-FFF2-40B4-BE49-F238E27FC236}">
                <a16:creationId xmlns:a16="http://schemas.microsoft.com/office/drawing/2014/main" id="{E60D3812-6BB6-4CCE-B329-DAA687747353}"/>
              </a:ext>
            </a:extLst>
          </p:cNvPr>
          <p:cNvSpPr txBox="1"/>
          <p:nvPr/>
        </p:nvSpPr>
        <p:spPr>
          <a:xfrm>
            <a:off x="8379339" y="2807669"/>
            <a:ext cx="1104790" cy="253916"/>
          </a:xfrm>
          <a:prstGeom prst="rect">
            <a:avLst/>
          </a:prstGeom>
          <a:noFill/>
        </p:spPr>
        <p:txBody>
          <a:bodyPr wrap="none" rtlCol="0">
            <a:spAutoFit/>
          </a:bodyPr>
          <a:lstStyle/>
          <a:p>
            <a:r>
              <a:rPr lang="en-US" sz="1050">
                <a:solidFill>
                  <a:schemeClr val="bg1"/>
                </a:solidFill>
              </a:rPr>
              <a:t>Brooke Jacobson</a:t>
            </a:r>
          </a:p>
        </p:txBody>
      </p:sp>
      <p:pic>
        <p:nvPicPr>
          <p:cNvPr id="7" name="Picture 6" descr="A couple of cows stand in a field&#10;&#10;Description automatically generated with medium confidence">
            <a:extLst>
              <a:ext uri="{FF2B5EF4-FFF2-40B4-BE49-F238E27FC236}">
                <a16:creationId xmlns:a16="http://schemas.microsoft.com/office/drawing/2014/main" id="{0B8CE934-8CE9-4B02-9F4B-C6C740673724}"/>
              </a:ext>
            </a:extLst>
          </p:cNvPr>
          <p:cNvPicPr>
            <a:picLocks noChangeAspect="1"/>
          </p:cNvPicPr>
          <p:nvPr/>
        </p:nvPicPr>
        <p:blipFill rotWithShape="1">
          <a:blip r:embed="rId4">
            <a:extLst>
              <a:ext uri="{28A0092B-C50C-407E-A947-70E740481C1C}">
                <a14:useLocalDpi xmlns:a14="http://schemas.microsoft.com/office/drawing/2010/main"/>
              </a:ext>
            </a:extLst>
          </a:blip>
          <a:srcRect l="16094"/>
          <a:stretch/>
        </p:blipFill>
        <p:spPr>
          <a:xfrm>
            <a:off x="8581747" y="590118"/>
            <a:ext cx="3280053" cy="2602060"/>
          </a:xfrm>
          <a:prstGeom prst="rect">
            <a:avLst/>
          </a:prstGeom>
        </p:spPr>
      </p:pic>
      <p:pic>
        <p:nvPicPr>
          <p:cNvPr id="9" name="Picture 8" descr="A herd of sheep in a field&#10;&#10;Description automatically generated with medium confidence">
            <a:extLst>
              <a:ext uri="{FF2B5EF4-FFF2-40B4-BE49-F238E27FC236}">
                <a16:creationId xmlns:a16="http://schemas.microsoft.com/office/drawing/2014/main" id="{86E5933B-AA9D-42D7-8871-D7842CD04A3D}"/>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l="6280" t="10089" r="18677" b="1407"/>
          <a:stretch/>
        </p:blipFill>
        <p:spPr>
          <a:xfrm>
            <a:off x="5232542" y="590118"/>
            <a:ext cx="3295230" cy="2580758"/>
          </a:xfrm>
          <a:prstGeom prst="rect">
            <a:avLst/>
          </a:prstGeom>
        </p:spPr>
      </p:pic>
      <p:pic>
        <p:nvPicPr>
          <p:cNvPr id="15" name="Picture 14" descr="A group of deer in a field&#10;&#10;Description automatically generated with medium confidence">
            <a:extLst>
              <a:ext uri="{FF2B5EF4-FFF2-40B4-BE49-F238E27FC236}">
                <a16:creationId xmlns:a16="http://schemas.microsoft.com/office/drawing/2014/main" id="{F393A32A-474F-4BB2-85D0-C7A147B26ADA}"/>
              </a:ext>
            </a:extLst>
          </p:cNvPr>
          <p:cNvPicPr>
            <a:picLocks noChangeAspect="1"/>
          </p:cNvPicPr>
          <p:nvPr/>
        </p:nvPicPr>
        <p:blipFill rotWithShape="1">
          <a:blip r:embed="rId6">
            <a:extLst>
              <a:ext uri="{28A0092B-C50C-407E-A947-70E740481C1C}">
                <a14:useLocalDpi xmlns:a14="http://schemas.microsoft.com/office/drawing/2010/main"/>
              </a:ext>
            </a:extLst>
          </a:blip>
          <a:srcRect l="4297"/>
          <a:stretch/>
        </p:blipFill>
        <p:spPr>
          <a:xfrm>
            <a:off x="215906" y="606446"/>
            <a:ext cx="4939715" cy="2580758"/>
          </a:xfrm>
          <a:prstGeom prst="rect">
            <a:avLst/>
          </a:prstGeom>
        </p:spPr>
      </p:pic>
      <p:sp>
        <p:nvSpPr>
          <p:cNvPr id="14" name="TextBox 13">
            <a:extLst>
              <a:ext uri="{FF2B5EF4-FFF2-40B4-BE49-F238E27FC236}">
                <a16:creationId xmlns:a16="http://schemas.microsoft.com/office/drawing/2014/main" id="{01EEB262-E25D-4D5C-9D14-F96DBAA0A2A6}"/>
              </a:ext>
            </a:extLst>
          </p:cNvPr>
          <p:cNvSpPr txBox="1"/>
          <p:nvPr/>
        </p:nvSpPr>
        <p:spPr>
          <a:xfrm>
            <a:off x="5173624" y="2978355"/>
            <a:ext cx="1056700" cy="215444"/>
          </a:xfrm>
          <a:prstGeom prst="rect">
            <a:avLst/>
          </a:prstGeom>
          <a:noFill/>
        </p:spPr>
        <p:txBody>
          <a:bodyPr wrap="none" rtlCol="0">
            <a:spAutoFit/>
          </a:bodyPr>
          <a:lstStyle/>
          <a:p>
            <a:r>
              <a:rPr lang="en-US" sz="800">
                <a:solidFill>
                  <a:schemeClr val="bg1">
                    <a:lumMod val="95000"/>
                  </a:schemeClr>
                </a:solidFill>
              </a:rPr>
              <a:t>Tom Koerner-USFWS</a:t>
            </a:r>
          </a:p>
        </p:txBody>
      </p:sp>
      <p:sp>
        <p:nvSpPr>
          <p:cNvPr id="16" name="TextBox 15">
            <a:extLst>
              <a:ext uri="{FF2B5EF4-FFF2-40B4-BE49-F238E27FC236}">
                <a16:creationId xmlns:a16="http://schemas.microsoft.com/office/drawing/2014/main" id="{459D4A28-618C-486F-8145-DD1775B64F84}"/>
              </a:ext>
            </a:extLst>
          </p:cNvPr>
          <p:cNvSpPr txBox="1"/>
          <p:nvPr/>
        </p:nvSpPr>
        <p:spPr>
          <a:xfrm>
            <a:off x="330200" y="2993997"/>
            <a:ext cx="1056700" cy="215444"/>
          </a:xfrm>
          <a:prstGeom prst="rect">
            <a:avLst/>
          </a:prstGeom>
          <a:noFill/>
        </p:spPr>
        <p:txBody>
          <a:bodyPr wrap="none" rtlCol="0">
            <a:spAutoFit/>
          </a:bodyPr>
          <a:lstStyle/>
          <a:p>
            <a:r>
              <a:rPr lang="en-US" sz="800"/>
              <a:t>Tom Koerner-USFWS</a:t>
            </a:r>
          </a:p>
        </p:txBody>
      </p:sp>
      <p:sp>
        <p:nvSpPr>
          <p:cNvPr id="18" name="TextBox 17">
            <a:extLst>
              <a:ext uri="{FF2B5EF4-FFF2-40B4-BE49-F238E27FC236}">
                <a16:creationId xmlns:a16="http://schemas.microsoft.com/office/drawing/2014/main" id="{E2B56737-6982-4983-B349-BCDC38ADC4B6}"/>
              </a:ext>
            </a:extLst>
          </p:cNvPr>
          <p:cNvSpPr txBox="1"/>
          <p:nvPr/>
        </p:nvSpPr>
        <p:spPr>
          <a:xfrm>
            <a:off x="8568714" y="2999404"/>
            <a:ext cx="886781" cy="215444"/>
          </a:xfrm>
          <a:prstGeom prst="rect">
            <a:avLst/>
          </a:prstGeom>
          <a:noFill/>
        </p:spPr>
        <p:txBody>
          <a:bodyPr wrap="none" rtlCol="0">
            <a:spAutoFit/>
          </a:bodyPr>
          <a:lstStyle/>
          <a:p>
            <a:r>
              <a:rPr lang="en-US" sz="800"/>
              <a:t>Vicki Frank-Flickr</a:t>
            </a:r>
          </a:p>
        </p:txBody>
      </p:sp>
    </p:spTree>
    <p:extLst>
      <p:ext uri="{BB962C8B-B14F-4D97-AF65-F5344CB8AC3E}">
        <p14:creationId xmlns:p14="http://schemas.microsoft.com/office/powerpoint/2010/main" val="316442904"/>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IMING" val="|29.408|6.868|3.611|8.645"/>
</p:tagLst>
</file>

<file path=ppt/tags/tag2.xml><?xml version="1.0" encoding="utf-8"?>
<p:tagLst xmlns:a="http://schemas.openxmlformats.org/drawingml/2006/main" xmlns:r="http://schemas.openxmlformats.org/officeDocument/2006/relationships" xmlns:p="http://schemas.openxmlformats.org/presentationml/2006/main">
  <p:tag name="TIMING" val="|20.584|11.881"/>
</p:tagLst>
</file>

<file path=ppt/tags/tag3.xml><?xml version="1.0" encoding="utf-8"?>
<p:tagLst xmlns:a="http://schemas.openxmlformats.org/drawingml/2006/main" xmlns:r="http://schemas.openxmlformats.org/officeDocument/2006/relationships" xmlns:p="http://schemas.openxmlformats.org/presentationml/2006/main">
  <p:tag name="TIMING" val="|20.584|11.881"/>
</p:tagLst>
</file>

<file path=ppt/tags/tag4.xml><?xml version="1.0" encoding="utf-8"?>
<p:tagLst xmlns:a="http://schemas.openxmlformats.org/drawingml/2006/main" xmlns:r="http://schemas.openxmlformats.org/officeDocument/2006/relationships" xmlns:p="http://schemas.openxmlformats.org/presentationml/2006/main">
  <p:tag name="TIMING" val="|26.892|4.631001|6.372|5.467999|3.743"/>
</p:tagLst>
</file>

<file path=ppt/tags/tag5.xml><?xml version="1.0" encoding="utf-8"?>
<p:tagLst xmlns:a="http://schemas.openxmlformats.org/drawingml/2006/main" xmlns:r="http://schemas.openxmlformats.org/officeDocument/2006/relationships" xmlns:p="http://schemas.openxmlformats.org/presentationml/2006/main">
  <p:tag name="TIMING" val="|7.548"/>
</p:tagLst>
</file>

<file path=ppt/tags/tag6.xml><?xml version="1.0" encoding="utf-8"?>
<p:tagLst xmlns:a="http://schemas.openxmlformats.org/drawingml/2006/main" xmlns:r="http://schemas.openxmlformats.org/officeDocument/2006/relationships" xmlns:p="http://schemas.openxmlformats.org/presentationml/2006/main">
  <p:tag name="TIMING" val="|17.789|4.194|3.601|18.393"/>
</p:tagLst>
</file>

<file path=ppt/tags/tag7.xml><?xml version="1.0" encoding="utf-8"?>
<p:tagLst xmlns:a="http://schemas.openxmlformats.org/drawingml/2006/main" xmlns:r="http://schemas.openxmlformats.org/officeDocument/2006/relationships" xmlns:p="http://schemas.openxmlformats.org/presentationml/2006/main">
  <p:tag name="TIMING" val="|11.118|15.779|2.367001|1.486"/>
</p:tagLst>
</file>

<file path=ppt/tags/tag8.xml><?xml version="1.0" encoding="utf-8"?>
<p:tagLst xmlns:a="http://schemas.openxmlformats.org/drawingml/2006/main" xmlns:r="http://schemas.openxmlformats.org/officeDocument/2006/relationships" xmlns:p="http://schemas.openxmlformats.org/presentationml/2006/main">
  <p:tag name="TIMING" val="|14.366|2.366|2.52|1.927|4.744999"/>
</p:tagLst>
</file>

<file path=ppt/tags/tag9.xml><?xml version="1.0" encoding="utf-8"?>
<p:tagLst xmlns:a="http://schemas.openxmlformats.org/drawingml/2006/main" xmlns:r="http://schemas.openxmlformats.org/officeDocument/2006/relationships" xmlns:p="http://schemas.openxmlformats.org/presentationml/2006/main">
  <p:tag name="TIMING" val="|8.29|22.091|3.603001|2.050999"/>
</p:tagLst>
</file>

<file path=ppt/tags/tag10.xml><?xml version="1.0" encoding="utf-8"?>
<p:tagLst xmlns:a="http://schemas.openxmlformats.org/drawingml/2006/main" xmlns:r="http://schemas.openxmlformats.org/officeDocument/2006/relationships" xmlns:p="http://schemas.openxmlformats.org/presentationml/2006/main">
  <p:tag name="TIMING" val="|21.836|4.062|4.355999"/>
</p:tagLst>
</file>

<file path=ppt/tags/tag11.xml><?xml version="1.0" encoding="utf-8"?>
<p:tagLst xmlns:a="http://schemas.openxmlformats.org/drawingml/2006/main" xmlns:r="http://schemas.openxmlformats.org/officeDocument/2006/relationships" xmlns:p="http://schemas.openxmlformats.org/presentationml/2006/main">
  <p:tag name="TIMING" val="|10.899|1.926|1.743"/>
</p:tagLst>
</file>

<file path=ppt/theme/theme1.xml><?xml version="1.0" encoding="utf-8"?>
<a:theme xmlns:a="http://schemas.openxmlformats.org/drawingml/2006/main" name="Retrospect">
  <a:themeElements>
    <a:clrScheme name="Blue II">
      <a:dk1>
        <a:sysClr val="windowText" lastClr="000000"/>
      </a:dk1>
      <a:lt1>
        <a:sysClr val="window" lastClr="FFFFFF"/>
      </a:lt1>
      <a:dk2>
        <a:srgbClr val="335B74"/>
      </a:dk2>
      <a:lt2>
        <a:srgbClr val="DFE3E5"/>
      </a:lt2>
      <a:accent1>
        <a:srgbClr val="1CADE4"/>
      </a:accent1>
      <a:accent2>
        <a:srgbClr val="2683C6"/>
      </a:accent2>
      <a:accent3>
        <a:srgbClr val="27CED7"/>
      </a:accent3>
      <a:accent4>
        <a:srgbClr val="42BA97"/>
      </a:accent4>
      <a:accent5>
        <a:srgbClr val="3E8853"/>
      </a:accent5>
      <a:accent6>
        <a:srgbClr val="62A39F"/>
      </a:accent6>
      <a:hlink>
        <a:srgbClr val="6EAC1C"/>
      </a:hlink>
      <a:folHlink>
        <a:srgbClr val="B26B02"/>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243AF7DC-D15B-41C0-AE81-23980D1B9FC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Retrospect</Template>
  <TotalTime>0</TotalTime>
  <Words>2099</Words>
  <Application>Microsoft Office PowerPoint</Application>
  <PresentationFormat>Widescreen</PresentationFormat>
  <Paragraphs>380</Paragraphs>
  <Slides>31</Slides>
  <Notes>31</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31</vt:i4>
      </vt:variant>
    </vt:vector>
  </HeadingPairs>
  <TitlesOfParts>
    <vt:vector size="38" baseType="lpstr">
      <vt:lpstr>Arial</vt:lpstr>
      <vt:lpstr>Bradley Hand ITC</vt:lpstr>
      <vt:lpstr>Calibri</vt:lpstr>
      <vt:lpstr>Calibri Light</vt:lpstr>
      <vt:lpstr>Noto Sans Symbols</vt:lpstr>
      <vt:lpstr>Wingdings</vt:lpstr>
      <vt:lpstr>Retrospect</vt:lpstr>
      <vt:lpstr>Setting Stocking Rates</vt:lpstr>
      <vt:lpstr>Carrying Capacity</vt:lpstr>
      <vt:lpstr>Stocking Rate</vt:lpstr>
      <vt:lpstr>Animal Units (AU)</vt:lpstr>
      <vt:lpstr>PowerPoint Presentation</vt:lpstr>
      <vt:lpstr>PowerPoint Presentation</vt:lpstr>
      <vt:lpstr>PowerPoint Presentation</vt:lpstr>
      <vt:lpstr>Animal Unit Month</vt:lpstr>
      <vt:lpstr>Stocking Rate</vt:lpstr>
      <vt:lpstr>4-step Method: Forage-Demand Method</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Stocking Rate</vt:lpstr>
      <vt:lpstr>PowerPoint Presentation</vt:lpstr>
      <vt:lpstr>PowerPoint Presentation</vt:lpstr>
      <vt:lpstr>Setting Stocking Rates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Morphology of Range Plants</dc:title>
  <dc:creator>April Hulet</dc:creator>
  <cp:lastModifiedBy>Karen L</cp:lastModifiedBy>
  <cp:revision>1</cp:revision>
  <dcterms:created xsi:type="dcterms:W3CDTF">2016-09-20T15:15:23Z</dcterms:created>
  <dcterms:modified xsi:type="dcterms:W3CDTF">2023-10-08T18:36:37Z</dcterms:modified>
</cp:coreProperties>
</file>