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xml" ContentType="application/vnd.openxmlformats-officedocument.presentationml.tags+xml"/>
  <Override PartName="/ppt/notesSlides/notesSlide8.xml" ContentType="application/vnd.openxmlformats-officedocument.presentationml.notesSlide+xml"/>
  <Override PartName="/ppt/tags/tag2.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1"/>
  </p:notesMasterIdLst>
  <p:sldIdLst>
    <p:sldId id="256" r:id="rId2"/>
    <p:sldId id="274" r:id="rId3"/>
    <p:sldId id="275" r:id="rId4"/>
    <p:sldId id="276" r:id="rId5"/>
    <p:sldId id="277" r:id="rId6"/>
    <p:sldId id="278" r:id="rId7"/>
    <p:sldId id="279" r:id="rId8"/>
    <p:sldId id="280" r:id="rId9"/>
    <p:sldId id="282" r:id="rId10"/>
    <p:sldId id="283" r:id="rId11"/>
    <p:sldId id="284" r:id="rId12"/>
    <p:sldId id="285" r:id="rId13"/>
    <p:sldId id="291" r:id="rId14"/>
    <p:sldId id="287" r:id="rId15"/>
    <p:sldId id="288" r:id="rId16"/>
    <p:sldId id="289" r:id="rId17"/>
    <p:sldId id="290" r:id="rId18"/>
    <p:sldId id="272" r:id="rId19"/>
    <p:sldId id="292" r:id="rId20"/>
  </p:sldIdLst>
  <p:sldSz cx="12192000" cy="6858000"/>
  <p:notesSz cx="6858000" cy="21717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C7AB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2" d="100"/>
          <a:sy n="102" d="100"/>
        </p:scale>
        <p:origin x="312" y="10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F68DF6-FA63-4B9E-AECC-0298480EA776}" type="datetimeFigureOut">
              <a:rPr lang="en-US" smtClean="0"/>
              <a:pPr/>
              <a:t>2/13/2025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A42042-FAC1-4337-8D38-2C4E705ECCA2}" type="slidenum">
              <a:rPr lang="en-US" smtClean="0"/>
              <a:pPr/>
              <a:t>‹#›</a:t>
            </a:fld>
            <a:endParaRPr lang="en-US"/>
          </a:p>
        </p:txBody>
      </p:sp>
    </p:spTree>
    <p:extLst>
      <p:ext uri="{BB962C8B-B14F-4D97-AF65-F5344CB8AC3E}">
        <p14:creationId xmlns:p14="http://schemas.microsoft.com/office/powerpoint/2010/main" val="15961146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www.blm.gov/wo/st/en/bpd.html"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Pictures provided by K. Launchbaugh</a:t>
            </a:r>
          </a:p>
        </p:txBody>
      </p:sp>
      <p:sp>
        <p:nvSpPr>
          <p:cNvPr id="4" name="Slide Number Placeholder 3"/>
          <p:cNvSpPr>
            <a:spLocks noGrp="1"/>
          </p:cNvSpPr>
          <p:nvPr>
            <p:ph type="sldNum" sz="quarter" idx="10"/>
          </p:nvPr>
        </p:nvSpPr>
        <p:spPr/>
        <p:txBody>
          <a:bodyPr/>
          <a:lstStyle/>
          <a:p>
            <a:fld id="{03A42042-FAC1-4337-8D38-2C4E705ECCA2}" type="slidenum">
              <a:rPr lang="en-US" smtClean="0"/>
              <a:pPr/>
              <a:t>1</a:t>
            </a:fld>
            <a:endParaRPr lang="en-US"/>
          </a:p>
        </p:txBody>
      </p:sp>
    </p:spTree>
    <p:extLst>
      <p:ext uri="{BB962C8B-B14F-4D97-AF65-F5344CB8AC3E}">
        <p14:creationId xmlns:p14="http://schemas.microsoft.com/office/powerpoint/2010/main" val="683170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A7ACEC3E-FEE2-4E8C-BCE8-4C694CF7D53E}" type="slidenum">
              <a:rPr lang="en-US" smtClean="0"/>
              <a:pPr/>
              <a:t>2</a:t>
            </a:fld>
            <a:endParaRPr lang="en-US"/>
          </a:p>
        </p:txBody>
      </p:sp>
      <p:sp>
        <p:nvSpPr>
          <p:cNvPr id="2355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3556" name="Rectangle 3"/>
          <p:cNvSpPr>
            <a:spLocks noGrp="1" noChangeArrowheads="1"/>
          </p:cNvSpPr>
          <p:nvPr>
            <p:ph type="body" idx="1"/>
          </p:nvPr>
        </p:nvSpPr>
        <p:spPr bwMode="auto">
          <a:xfrm>
            <a:off x="933450" y="4416425"/>
            <a:ext cx="5143500" cy="4181475"/>
          </a:xfrm>
          <a:noFill/>
        </p:spPr>
        <p:txBody>
          <a:bodyPr wrap="square" numCol="1" anchor="t" anchorCtr="0" compatLnSpc="1">
            <a:prstTxWarp prst="textNoShape">
              <a:avLst/>
            </a:prstTxWarp>
          </a:bodyPr>
          <a:lstStyle/>
          <a:p>
            <a:pPr eaLnBrk="1" hangingPunct="1"/>
            <a:r>
              <a:rPr lang="en-US"/>
              <a:t>What things might society need from rangelands in the future? Oil shale exploration, energy exploration like solar and wind development, the “unknowns” like plants or insects that offer a cure to cancer that we may not know about yet.</a:t>
            </a:r>
          </a:p>
          <a:p>
            <a:pPr eaLnBrk="1" hangingPunct="1"/>
            <a:r>
              <a:rPr lang="en-US">
                <a:latin typeface="Times New Roman"/>
                <a:cs typeface="Times New Roman"/>
              </a:rPr>
              <a:t>We have to think about what is the best world. What do you value out of life and what determines your future? Your ambition and skill. Land is the same way. You have to understand the current state to plan for the future.</a:t>
            </a:r>
          </a:p>
        </p:txBody>
      </p:sp>
    </p:spTree>
    <p:extLst>
      <p:ext uri="{BB962C8B-B14F-4D97-AF65-F5344CB8AC3E}">
        <p14:creationId xmlns:p14="http://schemas.microsoft.com/office/powerpoint/2010/main" val="38563220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a:t>The values of society determine what is best for the future of rangelands. What are you?</a:t>
            </a:r>
          </a:p>
          <a:p>
            <a:r>
              <a:rPr lang="en-US">
                <a:cs typeface="Calibri"/>
              </a:rPr>
              <a:t>Your land view will depend on your experience</a:t>
            </a:r>
          </a:p>
        </p:txBody>
      </p:sp>
      <p:sp>
        <p:nvSpPr>
          <p:cNvPr id="24580" name="Header Placeholder 3"/>
          <p:cNvSpPr>
            <a:spLocks noGrp="1"/>
          </p:cNvSpPr>
          <p:nvPr>
            <p:ph type="hdr" sz="quarter"/>
          </p:nvPr>
        </p:nvSpPr>
        <p:spPr bwMode="auto">
          <a:noFill/>
          <a:ln>
            <a:miter lim="800000"/>
            <a:headEnd/>
            <a:tailEnd/>
          </a:ln>
        </p:spPr>
        <p:txBody>
          <a:bodyPr/>
          <a:lstStyle/>
          <a:p>
            <a:r>
              <a:rPr lang="en-US">
                <a:latin typeface="Times New Roman" charset="0"/>
              </a:rPr>
              <a:t>Presentation (ppt.)</a:t>
            </a:r>
          </a:p>
        </p:txBody>
      </p:sp>
      <p:sp>
        <p:nvSpPr>
          <p:cNvPr id="24581" name="Footer Placeholder 4"/>
          <p:cNvSpPr>
            <a:spLocks noGrp="1"/>
          </p:cNvSpPr>
          <p:nvPr>
            <p:ph type="ftr" sz="quarter" idx="4"/>
          </p:nvPr>
        </p:nvSpPr>
        <p:spPr bwMode="auto">
          <a:noFill/>
          <a:ln>
            <a:miter lim="800000"/>
            <a:headEnd/>
            <a:tailEnd/>
          </a:ln>
        </p:spPr>
        <p:txBody>
          <a:bodyPr/>
          <a:lstStyle/>
          <a:p>
            <a:r>
              <a:rPr lang="en-US">
                <a:latin typeface="Times New Roman" charset="0"/>
              </a:rPr>
              <a:t>There are </a:t>
            </a:r>
          </a:p>
        </p:txBody>
      </p:sp>
    </p:spTree>
    <p:extLst>
      <p:ext uri="{BB962C8B-B14F-4D97-AF65-F5344CB8AC3E}">
        <p14:creationId xmlns:p14="http://schemas.microsoft.com/office/powerpoint/2010/main" val="28251340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a:t>These definitions are in the noteguide. Discuss the definition of each and have students think about what definition best describes them. When you try to make an argument with someone, if you are going to win, you will get more mileage by trying to understand who is on the other side of the table. It’s important to be open-minded and understand what others need out of the land.</a:t>
            </a:r>
          </a:p>
        </p:txBody>
      </p:sp>
      <p:sp>
        <p:nvSpPr>
          <p:cNvPr id="25604" name="Header Placeholder 3"/>
          <p:cNvSpPr>
            <a:spLocks noGrp="1"/>
          </p:cNvSpPr>
          <p:nvPr>
            <p:ph type="hdr" sz="quarter"/>
          </p:nvPr>
        </p:nvSpPr>
        <p:spPr bwMode="auto">
          <a:noFill/>
          <a:ln>
            <a:miter lim="800000"/>
            <a:headEnd/>
            <a:tailEnd/>
          </a:ln>
        </p:spPr>
        <p:txBody>
          <a:bodyPr/>
          <a:lstStyle/>
          <a:p>
            <a:r>
              <a:rPr lang="en-US">
                <a:latin typeface="Times New Roman" charset="0"/>
              </a:rPr>
              <a:t>Presentation (ppt.)</a:t>
            </a:r>
          </a:p>
        </p:txBody>
      </p:sp>
      <p:sp>
        <p:nvSpPr>
          <p:cNvPr id="25605" name="Footer Placeholder 4"/>
          <p:cNvSpPr>
            <a:spLocks noGrp="1"/>
          </p:cNvSpPr>
          <p:nvPr>
            <p:ph type="ftr" sz="quarter" idx="4"/>
          </p:nvPr>
        </p:nvSpPr>
        <p:spPr bwMode="auto">
          <a:noFill/>
          <a:ln>
            <a:miter lim="800000"/>
            <a:headEnd/>
            <a:tailEnd/>
          </a:ln>
        </p:spPr>
        <p:txBody>
          <a:bodyPr/>
          <a:lstStyle/>
          <a:p>
            <a:r>
              <a:rPr lang="en-US">
                <a:latin typeface="Times New Roman" charset="0"/>
              </a:rPr>
              <a:t>There are </a:t>
            </a:r>
          </a:p>
        </p:txBody>
      </p:sp>
    </p:spTree>
    <p:extLst>
      <p:ext uri="{BB962C8B-B14F-4D97-AF65-F5344CB8AC3E}">
        <p14:creationId xmlns:p14="http://schemas.microsoft.com/office/powerpoint/2010/main" val="7180687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E03E8707-4700-46E8-BB28-722247B0A8E3}" type="slidenum">
              <a:rPr lang="en-US" smtClean="0"/>
              <a:pPr/>
              <a:t>5</a:t>
            </a:fld>
            <a:endParaRPr lang="en-US"/>
          </a:p>
        </p:txBody>
      </p:sp>
      <p:sp>
        <p:nvSpPr>
          <p:cNvPr id="266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6628" name="Rectangle 3"/>
          <p:cNvSpPr>
            <a:spLocks noGrp="1" noChangeArrowheads="1"/>
          </p:cNvSpPr>
          <p:nvPr>
            <p:ph type="body" idx="1"/>
          </p:nvPr>
        </p:nvSpPr>
        <p:spPr bwMode="auto">
          <a:xfrm>
            <a:off x="933450" y="4416425"/>
            <a:ext cx="5143500" cy="4181475"/>
          </a:xfrm>
          <a:noFill/>
        </p:spPr>
        <p:txBody>
          <a:bodyPr wrap="square" numCol="1" anchor="t" anchorCtr="0" compatLnSpc="1">
            <a:prstTxWarp prst="textNoShape">
              <a:avLst/>
            </a:prstTxWarp>
          </a:bodyPr>
          <a:lstStyle/>
          <a:p>
            <a:pPr eaLnBrk="1" hangingPunct="1"/>
            <a:r>
              <a:rPr lang="en-US">
                <a:latin typeface="Times New Roman" charset="0"/>
              </a:rPr>
              <a:t>What determines what you decide to do or not to do? Natural resource policy, how much you know (experience, facts and science), your values (what you think the land should be used for), your needs (what you need to survive on the land).</a:t>
            </a:r>
            <a:endParaRPr lang="en-US" baseline="0">
              <a:latin typeface="Times New Roman" charset="0"/>
            </a:endParaRPr>
          </a:p>
        </p:txBody>
      </p:sp>
    </p:spTree>
    <p:extLst>
      <p:ext uri="{BB962C8B-B14F-4D97-AF65-F5344CB8AC3E}">
        <p14:creationId xmlns:p14="http://schemas.microsoft.com/office/powerpoint/2010/main" val="6203433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B8C1FDDD-754F-4452-80A6-4438A3E608B4}" type="slidenum">
              <a:rPr lang="en-US" smtClean="0"/>
              <a:pPr/>
              <a:t>6</a:t>
            </a:fld>
            <a:endParaRPr lang="en-US"/>
          </a:p>
        </p:txBody>
      </p:sp>
      <p:sp>
        <p:nvSpPr>
          <p:cNvPr id="2765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7652" name="Rectangle 3"/>
          <p:cNvSpPr>
            <a:spLocks noGrp="1" noChangeArrowheads="1"/>
          </p:cNvSpPr>
          <p:nvPr>
            <p:ph type="body" idx="1"/>
          </p:nvPr>
        </p:nvSpPr>
        <p:spPr bwMode="auto">
          <a:xfrm>
            <a:off x="933450" y="4416425"/>
            <a:ext cx="5143500" cy="4181475"/>
          </a:xfrm>
          <a:noFill/>
        </p:spPr>
        <p:txBody>
          <a:bodyPr wrap="square" numCol="1" anchor="t" anchorCtr="0" compatLnSpc="1">
            <a:prstTxWarp prst="textNoShape">
              <a:avLst/>
            </a:prstTxWarp>
          </a:bodyPr>
          <a:lstStyle/>
          <a:p>
            <a:pPr eaLnBrk="1" hangingPunct="1"/>
            <a:r>
              <a:rPr lang="en-US">
                <a:latin typeface="Times New Roman" charset="0"/>
              </a:rPr>
              <a:t>Range management is the ART and SCIENCE of managing rangelands. You can’t manage based off of science alone.</a:t>
            </a:r>
          </a:p>
        </p:txBody>
      </p:sp>
    </p:spTree>
    <p:extLst>
      <p:ext uri="{BB962C8B-B14F-4D97-AF65-F5344CB8AC3E}">
        <p14:creationId xmlns:p14="http://schemas.microsoft.com/office/powerpoint/2010/main" val="18375149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p:spPr>
      </p:sp>
      <p:sp>
        <p:nvSpPr>
          <p:cNvPr id="2867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a:t>What are limitations you have? Sociologists and economists help us understand what people on the land need. Ecology helps us understand the land.</a:t>
            </a:r>
          </a:p>
        </p:txBody>
      </p:sp>
      <p:sp>
        <p:nvSpPr>
          <p:cNvPr id="28676" name="Header Placeholder 3"/>
          <p:cNvSpPr>
            <a:spLocks noGrp="1"/>
          </p:cNvSpPr>
          <p:nvPr>
            <p:ph type="hdr" sz="quarter"/>
          </p:nvPr>
        </p:nvSpPr>
        <p:spPr bwMode="auto">
          <a:noFill/>
          <a:ln>
            <a:miter lim="800000"/>
            <a:headEnd/>
            <a:tailEnd/>
          </a:ln>
        </p:spPr>
        <p:txBody>
          <a:bodyPr/>
          <a:lstStyle/>
          <a:p>
            <a:r>
              <a:rPr lang="en-US">
                <a:latin typeface="Times New Roman" charset="0"/>
              </a:rPr>
              <a:t>Presentation (ppt.)</a:t>
            </a:r>
          </a:p>
        </p:txBody>
      </p:sp>
      <p:sp>
        <p:nvSpPr>
          <p:cNvPr id="28677" name="Footer Placeholder 4"/>
          <p:cNvSpPr>
            <a:spLocks noGrp="1"/>
          </p:cNvSpPr>
          <p:nvPr>
            <p:ph type="ftr" sz="quarter" idx="4"/>
          </p:nvPr>
        </p:nvSpPr>
        <p:spPr bwMode="auto">
          <a:noFill/>
          <a:ln>
            <a:miter lim="800000"/>
            <a:headEnd/>
            <a:tailEnd/>
          </a:ln>
        </p:spPr>
        <p:txBody>
          <a:bodyPr/>
          <a:lstStyle/>
          <a:p>
            <a:r>
              <a:rPr lang="en-US">
                <a:latin typeface="Times New Roman" charset="0"/>
              </a:rPr>
              <a:t>There are </a:t>
            </a:r>
          </a:p>
        </p:txBody>
      </p:sp>
    </p:spTree>
    <p:extLst>
      <p:ext uri="{BB962C8B-B14F-4D97-AF65-F5344CB8AC3E}">
        <p14:creationId xmlns:p14="http://schemas.microsoft.com/office/powerpoint/2010/main" val="24164491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8BB0B914-C14F-4913-941D-340C169875DF}" type="slidenum">
              <a:rPr lang="en-US" smtClean="0"/>
              <a:pPr/>
              <a:t>8</a:t>
            </a:fld>
            <a:endParaRPr lang="en-US"/>
          </a:p>
        </p:txBody>
      </p:sp>
      <p:sp>
        <p:nvSpPr>
          <p:cNvPr id="2969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9700" name="Rectangle 3"/>
          <p:cNvSpPr>
            <a:spLocks noGrp="1" noChangeArrowheads="1"/>
          </p:cNvSpPr>
          <p:nvPr>
            <p:ph type="body" idx="1"/>
          </p:nvPr>
        </p:nvSpPr>
        <p:spPr bwMode="auto">
          <a:xfrm>
            <a:off x="933450" y="4416425"/>
            <a:ext cx="5143500" cy="4181475"/>
          </a:xfrm>
          <a:noFill/>
        </p:spPr>
        <p:txBody>
          <a:bodyPr wrap="square" numCol="1" anchor="t" anchorCtr="0" compatLnSpc="1">
            <a:prstTxWarp prst="textNoShape">
              <a:avLst/>
            </a:prstTxWarp>
          </a:bodyPr>
          <a:lstStyle/>
          <a:p>
            <a:pPr eaLnBrk="1" hangingPunct="1"/>
            <a:r>
              <a:rPr lang="en-US">
                <a:latin typeface="Times New Roman" charset="0"/>
              </a:rPr>
              <a:t>These have a big impact on what we can do. A lot of range management is accomplished in the courts these days. </a:t>
            </a:r>
          </a:p>
        </p:txBody>
      </p:sp>
    </p:spTree>
    <p:extLst>
      <p:ext uri="{BB962C8B-B14F-4D97-AF65-F5344CB8AC3E}">
        <p14:creationId xmlns:p14="http://schemas.microsoft.com/office/powerpoint/2010/main" val="36960066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159C69BD-A21F-4AB7-A81D-9A1E6952792B}" type="slidenum">
              <a:rPr lang="en-US" smtClean="0"/>
              <a:pPr/>
              <a:t>9</a:t>
            </a:fld>
            <a:endParaRPr lang="en-US"/>
          </a:p>
        </p:txBody>
      </p:sp>
      <p:sp>
        <p:nvSpPr>
          <p:cNvPr id="3174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1748" name="Rectangle 3"/>
          <p:cNvSpPr>
            <a:spLocks noGrp="1" noChangeArrowheads="1"/>
          </p:cNvSpPr>
          <p:nvPr>
            <p:ph type="body" idx="1"/>
          </p:nvPr>
        </p:nvSpPr>
        <p:spPr bwMode="auto">
          <a:xfrm>
            <a:off x="933450" y="4416425"/>
            <a:ext cx="5143500" cy="4181475"/>
          </a:xfrm>
          <a:noFill/>
        </p:spPr>
        <p:txBody>
          <a:bodyPr wrap="square" numCol="1" anchor="t" anchorCtr="0" compatLnSpc="1">
            <a:prstTxWarp prst="textNoShape">
              <a:avLst/>
            </a:prstTxWarp>
          </a:bodyPr>
          <a:lstStyle/>
          <a:p>
            <a:r>
              <a:rPr lang="en-US">
                <a:latin typeface="Times New Roman"/>
                <a:cs typeface="Times New Roman"/>
              </a:rPr>
              <a:t>The use and stewardship of land to meet the needs of society.</a:t>
            </a:r>
          </a:p>
          <a:p>
            <a:r>
              <a:rPr lang="en-US">
                <a:latin typeface="Times New Roman"/>
                <a:cs typeface="Times New Roman"/>
              </a:rPr>
              <a:t>Goals and desires of humans have changed </a:t>
            </a:r>
          </a:p>
        </p:txBody>
      </p:sp>
    </p:spTree>
    <p:extLst>
      <p:ext uri="{BB962C8B-B14F-4D97-AF65-F5344CB8AC3E}">
        <p14:creationId xmlns:p14="http://schemas.microsoft.com/office/powerpoint/2010/main" val="17985689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D5F5FB23-3013-400C-B658-5DAABE73ECE0}" type="slidenum">
              <a:rPr lang="en-US" smtClean="0"/>
              <a:pPr/>
              <a:t>10</a:t>
            </a:fld>
            <a:endParaRPr lang="en-US"/>
          </a:p>
        </p:txBody>
      </p:sp>
      <p:sp>
        <p:nvSpPr>
          <p:cNvPr id="3277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2772" name="Rectangle 3"/>
          <p:cNvSpPr>
            <a:spLocks noGrp="1" noChangeArrowheads="1"/>
          </p:cNvSpPr>
          <p:nvPr>
            <p:ph type="body" idx="1"/>
          </p:nvPr>
        </p:nvSpPr>
        <p:spPr bwMode="auto">
          <a:noFill/>
        </p:spPr>
        <p:txBody>
          <a:bodyPr wrap="square" numCol="1" anchor="t" anchorCtr="0" compatLnSpc="1">
            <a:prstTxWarp prst="textNoShape">
              <a:avLst/>
            </a:prstTxWarp>
          </a:bodyPr>
          <a:lstStyle/>
          <a:p>
            <a:r>
              <a:rPr lang="en-US">
                <a:latin typeface="Times New Roman"/>
                <a:cs typeface="Times New Roman"/>
              </a:rPr>
              <a:t>These are the major resources that we can manage for:</a:t>
            </a:r>
            <a:endParaRPr lang="en-US" err="1">
              <a:latin typeface="Times New Roman" charset="0"/>
              <a:cs typeface="Times New Roman" charset="0"/>
            </a:endParaRPr>
          </a:p>
          <a:p>
            <a:r>
              <a:rPr lang="en-US">
                <a:latin typeface="Times New Roman"/>
                <a:cs typeface="Times New Roman"/>
              </a:rPr>
              <a:t>Livestock production, recreation, water, energy, open spaces, minerals, open space, wildlife habitat, forage, and native plants</a:t>
            </a:r>
          </a:p>
          <a:p>
            <a:endParaRPr lang="en-US">
              <a:latin typeface="Times New Roman"/>
              <a:cs typeface="Times New Roman"/>
            </a:endParaRPr>
          </a:p>
          <a:p>
            <a:pPr eaLnBrk="1" hangingPunct="1"/>
            <a:r>
              <a:rPr lang="en-US">
                <a:latin typeface="Times New Roman"/>
                <a:cs typeface="Times New Roman"/>
              </a:rPr>
              <a:t>Photo credits: Livestock Production = Seth McFarland; Forage &amp; Open Space = Jennifer Peterson; Wildlife Habitat, Recreation, Energy &amp; Minerals = USDI-BLM(</a:t>
            </a:r>
            <a:r>
              <a:rPr lang="en-US">
                <a:hlinkClick r:id="rId3"/>
              </a:rPr>
              <a:t>http://www.blm.gov/wo/st/en/bpd.html</a:t>
            </a:r>
            <a:r>
              <a:rPr lang="en-US"/>
              <a:t>); Water=Juley Hankins; Native Plants =K. </a:t>
            </a:r>
            <a:r>
              <a:rPr lang="en-US" err="1"/>
              <a:t>Launchbaugh</a:t>
            </a:r>
            <a:endParaRPr lang="en-US">
              <a:latin typeface="Times New Roman" charset="0"/>
              <a:cs typeface="Times New Roman"/>
            </a:endParaRPr>
          </a:p>
        </p:txBody>
      </p:sp>
    </p:spTree>
    <p:extLst>
      <p:ext uri="{BB962C8B-B14F-4D97-AF65-F5344CB8AC3E}">
        <p14:creationId xmlns:p14="http://schemas.microsoft.com/office/powerpoint/2010/main" val="13928425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1F307F6F-C376-4BA7-BD12-C8D77FE3DE0E}" type="slidenum">
              <a:rPr lang="en-US" smtClean="0"/>
              <a:pPr/>
              <a:t>11</a:t>
            </a:fld>
            <a:endParaRPr lang="en-US"/>
          </a:p>
        </p:txBody>
      </p:sp>
      <p:sp>
        <p:nvSpPr>
          <p:cNvPr id="3379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3796" name="Rectangle 3"/>
          <p:cNvSpPr>
            <a:spLocks noGrp="1" noChangeArrowheads="1"/>
          </p:cNvSpPr>
          <p:nvPr>
            <p:ph type="body" idx="1"/>
          </p:nvPr>
        </p:nvSpPr>
        <p:spPr bwMode="auto">
          <a:xfrm>
            <a:off x="933450" y="4416425"/>
            <a:ext cx="5143500" cy="4181475"/>
          </a:xfrm>
          <a:noFill/>
        </p:spPr>
        <p:txBody>
          <a:bodyPr wrap="square" numCol="1" anchor="t" anchorCtr="0" compatLnSpc="1">
            <a:prstTxWarp prst="textNoShape">
              <a:avLst/>
            </a:prstTxWarp>
          </a:bodyPr>
          <a:lstStyle/>
          <a:p>
            <a:r>
              <a:rPr lang="en-US">
                <a:latin typeface="Times New Roman"/>
                <a:cs typeface="Times New Roman"/>
              </a:rPr>
              <a:t>The use of rangeland to meet the needs of humans to meet the needs of humans</a:t>
            </a:r>
            <a:endParaRPr lang="en-US">
              <a:latin typeface="Times New Roman" charset="0"/>
            </a:endParaRPr>
          </a:p>
        </p:txBody>
      </p:sp>
    </p:spTree>
    <p:extLst>
      <p:ext uri="{BB962C8B-B14F-4D97-AF65-F5344CB8AC3E}">
        <p14:creationId xmlns:p14="http://schemas.microsoft.com/office/powerpoint/2010/main" val="23231668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CA5695D0-F405-4FE0-A74D-048ED26D3E85}" type="slidenum">
              <a:rPr lang="en-US" smtClean="0"/>
              <a:pPr/>
              <a:t>12</a:t>
            </a:fld>
            <a:endParaRPr lang="en-US"/>
          </a:p>
        </p:txBody>
      </p:sp>
      <p:sp>
        <p:nvSpPr>
          <p:cNvPr id="3481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482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r>
              <a:rPr lang="en-US">
                <a:latin typeface="Times New Roman" charset="0"/>
              </a:rPr>
              <a:t>What changes nature? Discuss the forces of change (more discussion later in class). What services and products can rangelands provide? What are the tools that we have to manage these services and goods? These are essentially the same as the forces of change – the same tools that nature uses.</a:t>
            </a:r>
          </a:p>
        </p:txBody>
      </p:sp>
    </p:spTree>
    <p:extLst>
      <p:ext uri="{BB962C8B-B14F-4D97-AF65-F5344CB8AC3E}">
        <p14:creationId xmlns:p14="http://schemas.microsoft.com/office/powerpoint/2010/main" val="31488742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CA5695D0-F405-4FE0-A74D-048ED26D3E85}" type="slidenum">
              <a:rPr lang="en-US" smtClean="0"/>
              <a:pPr/>
              <a:t>13</a:t>
            </a:fld>
            <a:endParaRPr lang="en-US"/>
          </a:p>
        </p:txBody>
      </p:sp>
      <p:sp>
        <p:nvSpPr>
          <p:cNvPr id="3481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482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r>
              <a:rPr lang="en-US">
                <a:latin typeface="Times New Roman" charset="0"/>
              </a:rPr>
              <a:t>What changes nature? Discuss the forces of change (more discussion later in class). What services and products can rangelands provide? What are the tools that we have to manage these services and goods? These are essentially the same as the forces of change – the same tools that nature uses.</a:t>
            </a:r>
          </a:p>
        </p:txBody>
      </p:sp>
    </p:spTree>
    <p:extLst>
      <p:ext uri="{BB962C8B-B14F-4D97-AF65-F5344CB8AC3E}">
        <p14:creationId xmlns:p14="http://schemas.microsoft.com/office/powerpoint/2010/main" val="11591343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The tools of range management:</a:t>
            </a:r>
          </a:p>
          <a:p>
            <a:r>
              <a:rPr lang="en-US">
                <a:cs typeface="Calibri"/>
              </a:rPr>
              <a:t>Fire, livestock grazing, integrated weed management, human Impacts, </a:t>
            </a:r>
            <a:r>
              <a:rPr lang="en-US" err="1">
                <a:cs typeface="Calibri"/>
              </a:rPr>
              <a:t>restortation</a:t>
            </a:r>
            <a:r>
              <a:rPr lang="en-US">
                <a:cs typeface="Calibri"/>
              </a:rPr>
              <a:t> and </a:t>
            </a:r>
            <a:r>
              <a:rPr lang="en-US" err="1">
                <a:cs typeface="Calibri"/>
              </a:rPr>
              <a:t>rehabilitiation</a:t>
            </a:r>
          </a:p>
        </p:txBody>
      </p:sp>
      <p:sp>
        <p:nvSpPr>
          <p:cNvPr id="4" name="Slide Number Placeholder 3"/>
          <p:cNvSpPr>
            <a:spLocks noGrp="1"/>
          </p:cNvSpPr>
          <p:nvPr>
            <p:ph type="sldNum" sz="quarter" idx="5"/>
          </p:nvPr>
        </p:nvSpPr>
        <p:spPr/>
        <p:txBody>
          <a:bodyPr/>
          <a:lstStyle/>
          <a:p>
            <a:fld id="{03A42042-FAC1-4337-8D38-2C4E705ECCA2}" type="slidenum">
              <a:rPr lang="en-US" smtClean="0"/>
              <a:pPr/>
              <a:t>14</a:t>
            </a:fld>
            <a:endParaRPr lang="en-US"/>
          </a:p>
        </p:txBody>
      </p:sp>
    </p:spTree>
    <p:extLst>
      <p:ext uri="{BB962C8B-B14F-4D97-AF65-F5344CB8AC3E}">
        <p14:creationId xmlns:p14="http://schemas.microsoft.com/office/powerpoint/2010/main" val="38433421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913033C1-1C01-41CA-9064-22E37B1603E6}" type="slidenum">
              <a:rPr lang="en-US" smtClean="0"/>
              <a:pPr/>
              <a:t>15</a:t>
            </a:fld>
            <a:endParaRPr lang="en-US"/>
          </a:p>
        </p:txBody>
      </p:sp>
      <p:sp>
        <p:nvSpPr>
          <p:cNvPr id="3686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6868" name="Rectangle 3"/>
          <p:cNvSpPr>
            <a:spLocks noGrp="1" noChangeArrowheads="1"/>
          </p:cNvSpPr>
          <p:nvPr>
            <p:ph type="body" idx="1"/>
          </p:nvPr>
        </p:nvSpPr>
        <p:spPr bwMode="auto">
          <a:xfrm>
            <a:off x="933450" y="4416425"/>
            <a:ext cx="5143500" cy="4181475"/>
          </a:xfrm>
          <a:noFill/>
        </p:spPr>
        <p:txBody>
          <a:bodyPr wrap="square" numCol="1" anchor="t" anchorCtr="0" compatLnSpc="1">
            <a:prstTxWarp prst="textNoShape">
              <a:avLst/>
            </a:prstTxWarp>
          </a:bodyPr>
          <a:lstStyle/>
          <a:p>
            <a:pPr eaLnBrk="1" hangingPunct="1"/>
            <a:r>
              <a:rPr lang="en-US">
                <a:latin typeface="Times New Roman" charset="0"/>
              </a:rPr>
              <a:t>We have a must faster scale of recovery on rangelands compared to forested ecosystems. We can have a fire one year and remove all the aboveground vegetation and have just as much return the next year. </a:t>
            </a:r>
          </a:p>
        </p:txBody>
      </p:sp>
    </p:spTree>
    <p:extLst>
      <p:ext uri="{BB962C8B-B14F-4D97-AF65-F5344CB8AC3E}">
        <p14:creationId xmlns:p14="http://schemas.microsoft.com/office/powerpoint/2010/main" val="31778414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0B063F68-2831-40BE-A15A-D31A1B514376}" type="slidenum">
              <a:rPr lang="en-US" smtClean="0"/>
              <a:pPr/>
              <a:t>16</a:t>
            </a:fld>
            <a:endParaRPr lang="en-US"/>
          </a:p>
        </p:txBody>
      </p:sp>
      <p:sp>
        <p:nvSpPr>
          <p:cNvPr id="3789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7892" name="Rectangle 3"/>
          <p:cNvSpPr>
            <a:spLocks noGrp="1" noChangeArrowheads="1"/>
          </p:cNvSpPr>
          <p:nvPr>
            <p:ph type="body" idx="1"/>
          </p:nvPr>
        </p:nvSpPr>
        <p:spPr bwMode="auto">
          <a:xfrm>
            <a:off x="933450" y="4416425"/>
            <a:ext cx="5143500" cy="4181475"/>
          </a:xfrm>
          <a:noFill/>
        </p:spPr>
        <p:txBody>
          <a:bodyPr wrap="square" numCol="1" anchor="t" anchorCtr="0" compatLnSpc="1">
            <a:prstTxWarp prst="textNoShape">
              <a:avLst/>
            </a:prstTxWarp>
          </a:bodyPr>
          <a:lstStyle/>
          <a:p>
            <a:pPr eaLnBrk="1" hangingPunct="1"/>
            <a:r>
              <a:rPr lang="en-US">
                <a:latin typeface="Times New Roman" charset="0"/>
              </a:rPr>
              <a:t>What kinds of laws impact what happens across lands? The Clean Water Act, the Endangered Species act, tax laws, burning effects on air quality all affect what people can do on private land. </a:t>
            </a:r>
          </a:p>
        </p:txBody>
      </p:sp>
    </p:spTree>
    <p:extLst>
      <p:ext uri="{BB962C8B-B14F-4D97-AF65-F5344CB8AC3E}">
        <p14:creationId xmlns:p14="http://schemas.microsoft.com/office/powerpoint/2010/main" val="4139346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396F3415-621C-40BC-AD5D-0554FCCD88BF}" type="slidenum">
              <a:rPr lang="en-US" smtClean="0"/>
              <a:pPr/>
              <a:t>17</a:t>
            </a:fld>
            <a:endParaRPr lang="en-US"/>
          </a:p>
        </p:txBody>
      </p:sp>
      <p:sp>
        <p:nvSpPr>
          <p:cNvPr id="3891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8916" name="Rectangle 3"/>
          <p:cNvSpPr>
            <a:spLocks noGrp="1" noChangeArrowheads="1"/>
          </p:cNvSpPr>
          <p:nvPr>
            <p:ph type="body" idx="1"/>
          </p:nvPr>
        </p:nvSpPr>
        <p:spPr bwMode="auto">
          <a:xfrm>
            <a:off x="933450" y="4416425"/>
            <a:ext cx="5143500" cy="4181475"/>
          </a:xfrm>
          <a:noFill/>
        </p:spPr>
        <p:txBody>
          <a:bodyPr wrap="square" numCol="1" anchor="t" anchorCtr="0" compatLnSpc="1">
            <a:prstTxWarp prst="textNoShape">
              <a:avLst/>
            </a:prstTxWarp>
          </a:bodyPr>
          <a:lstStyle/>
          <a:p>
            <a:pPr eaLnBrk="1" hangingPunct="1"/>
            <a:r>
              <a:rPr lang="en-US">
                <a:latin typeface="Times New Roman" charset="0"/>
              </a:rPr>
              <a:t>You can have a goal of what land will look like, but you can’t just leave it alone and expect it will go back to what it looked like 200 years ago.</a:t>
            </a:r>
          </a:p>
        </p:txBody>
      </p:sp>
    </p:spTree>
    <p:extLst>
      <p:ext uri="{BB962C8B-B14F-4D97-AF65-F5344CB8AC3E}">
        <p14:creationId xmlns:p14="http://schemas.microsoft.com/office/powerpoint/2010/main" val="20531108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p:spPr>
        <p:txBody>
          <a:bodyPr/>
          <a:lstStyle/>
          <a:p>
            <a:fld id="{5AAA2933-8553-4312-B70D-D6C558779439}" type="slidenum">
              <a:rPr lang="en-US"/>
              <a:pPr/>
              <a:t>18</a:t>
            </a:fld>
            <a:endParaRPr lang="en-US"/>
          </a:p>
        </p:txBody>
      </p:sp>
      <p:sp>
        <p:nvSpPr>
          <p:cNvPr id="13315" name="Rectangle 2"/>
          <p:cNvSpPr>
            <a:spLocks noGrp="1" noRot="1" noChangeAspect="1" noChangeArrowheads="1" noTextEdit="1"/>
          </p:cNvSpPr>
          <p:nvPr>
            <p:ph type="sldImg"/>
          </p:nvPr>
        </p:nvSpPr>
        <p:spPr>
          <a:ln/>
        </p:spPr>
      </p:sp>
      <p:sp>
        <p:nvSpPr>
          <p:cNvPr id="13316" name="Rectangle 3"/>
          <p:cNvSpPr>
            <a:spLocks noGrp="1" noChangeArrowheads="1"/>
          </p:cNvSpPr>
          <p:nvPr>
            <p:ph type="body" idx="1"/>
          </p:nvPr>
        </p:nvSpPr>
        <p:spPr>
          <a:xfrm>
            <a:off x="975360" y="4560570"/>
            <a:ext cx="5364480" cy="4320540"/>
          </a:xfrm>
          <a:noFill/>
          <a:ln/>
        </p:spPr>
        <p:txBody>
          <a:bodyPr/>
          <a:lstStyle/>
          <a:p>
            <a:r>
              <a:rPr lang="en-US">
                <a:cs typeface="Calibri"/>
              </a:rPr>
              <a:t>Rangelands are challenged with many forces that can threaten rangeland integrity:</a:t>
            </a:r>
          </a:p>
          <a:p>
            <a:r>
              <a:rPr lang="en-US">
                <a:cs typeface="Calibri"/>
              </a:rPr>
              <a:t>Unsustainable grazing practices, damaging fire regimes, invasive plants, global climate change, human development, disease and insect damage</a:t>
            </a:r>
          </a:p>
        </p:txBody>
      </p:sp>
    </p:spTree>
    <p:extLst>
      <p:ext uri="{BB962C8B-B14F-4D97-AF65-F5344CB8AC3E}">
        <p14:creationId xmlns:p14="http://schemas.microsoft.com/office/powerpoint/2010/main" val="20728825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Pictures provided by K. Launchbaugh</a:t>
            </a:r>
          </a:p>
        </p:txBody>
      </p:sp>
      <p:sp>
        <p:nvSpPr>
          <p:cNvPr id="4" name="Slide Number Placeholder 3"/>
          <p:cNvSpPr>
            <a:spLocks noGrp="1"/>
          </p:cNvSpPr>
          <p:nvPr>
            <p:ph type="sldNum" sz="quarter" idx="10"/>
          </p:nvPr>
        </p:nvSpPr>
        <p:spPr/>
        <p:txBody>
          <a:bodyPr/>
          <a:lstStyle/>
          <a:p>
            <a:fld id="{03A42042-FAC1-4337-8D38-2C4E705ECCA2}" type="slidenum">
              <a:rPr lang="en-US" smtClean="0"/>
              <a:pPr/>
              <a:t>19</a:t>
            </a:fld>
            <a:endParaRPr lang="en-US"/>
          </a:p>
        </p:txBody>
      </p:sp>
    </p:spTree>
    <p:extLst>
      <p:ext uri="{BB962C8B-B14F-4D97-AF65-F5344CB8AC3E}">
        <p14:creationId xmlns:p14="http://schemas.microsoft.com/office/powerpoint/2010/main" val="21321651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A4A6A11C-1A0D-4ED2-887A-1A887838A637}" type="datetimeFigureOut">
              <a:rPr lang="en-US" smtClean="0"/>
              <a:pPr/>
              <a:t>2/13/2025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49E01C-56FE-41F4-AC3B-4F4F39667744}" type="slidenum">
              <a:rPr lang="en-US" smtClean="0"/>
              <a:pPr/>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6806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2672" y="272749"/>
            <a:ext cx="10058400" cy="1450757"/>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4A6A11C-1A0D-4ED2-887A-1A887838A637}" type="datetimeFigureOut">
              <a:rPr lang="en-US" smtClean="0"/>
              <a:pPr/>
              <a:t>2/13/2025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49E01C-56FE-41F4-AC3B-4F4F39667744}" type="slidenum">
              <a:rPr lang="en-US" smtClean="0"/>
              <a:pPr/>
              <a:t>‹#›</a:t>
            </a:fld>
            <a:endParaRPr lang="en-US"/>
          </a:p>
        </p:txBody>
      </p:sp>
    </p:spTree>
    <p:extLst>
      <p:ext uri="{BB962C8B-B14F-4D97-AF65-F5344CB8AC3E}">
        <p14:creationId xmlns:p14="http://schemas.microsoft.com/office/powerpoint/2010/main" val="38976224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4A6A11C-1A0D-4ED2-887A-1A887838A637}" type="datetimeFigureOut">
              <a:rPr lang="en-US" smtClean="0"/>
              <a:pPr/>
              <a:t>2/13/2025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49E01C-56FE-41F4-AC3B-4F4F39667744}" type="slidenum">
              <a:rPr lang="en-US" smtClean="0"/>
              <a:pPr/>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0363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80" y="1845734"/>
            <a:ext cx="493776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4A6A11C-1A0D-4ED2-887A-1A887838A637}" type="datetimeFigureOut">
              <a:rPr lang="en-US" smtClean="0"/>
              <a:pPr/>
              <a:t>2/13/2025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49E01C-56FE-41F4-AC3B-4F4F39667744}" type="slidenum">
              <a:rPr lang="en-US" smtClean="0"/>
              <a:pPr/>
              <a:t>‹#›</a:t>
            </a:fld>
            <a:endParaRPr lang="en-US"/>
          </a:p>
        </p:txBody>
      </p:sp>
    </p:spTree>
    <p:extLst>
      <p:ext uri="{BB962C8B-B14F-4D97-AF65-F5344CB8AC3E}">
        <p14:creationId xmlns:p14="http://schemas.microsoft.com/office/powerpoint/2010/main" val="11524636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4A6A11C-1A0D-4ED2-887A-1A887838A637}" type="datetimeFigureOut">
              <a:rPr lang="en-US" smtClean="0"/>
              <a:pPr/>
              <a:t>2/13/2025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49E01C-56FE-41F4-AC3B-4F4F39667744}" type="slidenum">
              <a:rPr lang="en-US" smtClean="0"/>
              <a:pPr/>
              <a:t>‹#›</a:t>
            </a:fld>
            <a:endParaRPr lang="en-US"/>
          </a:p>
        </p:txBody>
      </p:sp>
    </p:spTree>
    <p:extLst>
      <p:ext uri="{BB962C8B-B14F-4D97-AF65-F5344CB8AC3E}">
        <p14:creationId xmlns:p14="http://schemas.microsoft.com/office/powerpoint/2010/main" val="26140306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4A6A11C-1A0D-4ED2-887A-1A887838A637}" type="datetimeFigureOut">
              <a:rPr lang="en-US" smtClean="0"/>
              <a:pPr/>
              <a:t>2/13/2025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49E01C-56FE-41F4-AC3B-4F4F39667744}" type="slidenum">
              <a:rPr lang="en-US" smtClean="0"/>
              <a:pPr/>
              <a:t>‹#›</a:t>
            </a:fld>
            <a:endParaRPr lang="en-US"/>
          </a:p>
        </p:txBody>
      </p:sp>
    </p:spTree>
    <p:extLst>
      <p:ext uri="{BB962C8B-B14F-4D97-AF65-F5344CB8AC3E}">
        <p14:creationId xmlns:p14="http://schemas.microsoft.com/office/powerpoint/2010/main" val="45802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A4A6A11C-1A0D-4ED2-887A-1A887838A637}" type="datetimeFigureOut">
              <a:rPr lang="en-US" smtClean="0"/>
              <a:pPr/>
              <a:t>2/13/2025</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AB49E01C-56FE-41F4-AC3B-4F4F39667744}" type="slidenum">
              <a:rPr lang="en-US" smtClean="0"/>
              <a:pPr/>
              <a:t>‹#›</a:t>
            </a:fld>
            <a:endParaRPr lang="en-US"/>
          </a:p>
        </p:txBody>
      </p:sp>
    </p:spTree>
    <p:extLst>
      <p:ext uri="{BB962C8B-B14F-4D97-AF65-F5344CB8AC3E}">
        <p14:creationId xmlns:p14="http://schemas.microsoft.com/office/powerpoint/2010/main" val="31283319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A4A6A11C-1A0D-4ED2-887A-1A887838A637}" type="datetimeFigureOut">
              <a:rPr lang="en-US" smtClean="0"/>
              <a:pPr/>
              <a:t>2/13/2025</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AB49E01C-56FE-41F4-AC3B-4F4F39667744}" type="slidenum">
              <a:rPr lang="en-US" smtClean="0"/>
              <a:pPr/>
              <a:t>‹#›</a:t>
            </a:fld>
            <a:endParaRPr lang="en-US"/>
          </a:p>
        </p:txBody>
      </p:sp>
    </p:spTree>
    <p:extLst>
      <p:ext uri="{BB962C8B-B14F-4D97-AF65-F5344CB8AC3E}">
        <p14:creationId xmlns:p14="http://schemas.microsoft.com/office/powerpoint/2010/main" val="870188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4A6A11C-1A0D-4ED2-887A-1A887838A637}" type="datetimeFigureOut">
              <a:rPr lang="en-US" smtClean="0"/>
              <a:pPr/>
              <a:t>2/13/2025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49E01C-56FE-41F4-AC3B-4F4F39667744}" type="slidenum">
              <a:rPr lang="en-US" smtClean="0"/>
              <a:pPr/>
              <a:t>‹#›</a:t>
            </a:fld>
            <a:endParaRPr lang="en-US"/>
          </a:p>
        </p:txBody>
      </p:sp>
    </p:spTree>
    <p:extLst>
      <p:ext uri="{BB962C8B-B14F-4D97-AF65-F5344CB8AC3E}">
        <p14:creationId xmlns:p14="http://schemas.microsoft.com/office/powerpoint/2010/main" val="26056155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4A6A11C-1A0D-4ED2-887A-1A887838A637}" type="datetimeFigureOut">
              <a:rPr lang="en-US" smtClean="0"/>
              <a:pPr/>
              <a:t>2/13/2025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49E01C-56FE-41F4-AC3B-4F4F39667744}" type="slidenum">
              <a:rPr lang="en-US" smtClean="0"/>
              <a:pPr/>
              <a:t>‹#›</a:t>
            </a:fld>
            <a:endParaRPr lang="en-US"/>
          </a:p>
        </p:txBody>
      </p:sp>
    </p:spTree>
    <p:extLst>
      <p:ext uri="{BB962C8B-B14F-4D97-AF65-F5344CB8AC3E}">
        <p14:creationId xmlns:p14="http://schemas.microsoft.com/office/powerpoint/2010/main" val="7686093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4A6A11C-1A0D-4ED2-887A-1A887838A637}" type="datetimeFigureOut">
              <a:rPr lang="en-US" smtClean="0"/>
              <a:pPr/>
              <a:t>2/13/2025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49E01C-56FE-41F4-AC3B-4F4F39667744}" type="slidenum">
              <a:rPr lang="en-US" smtClean="0"/>
              <a:pPr/>
              <a:t>‹#›</a:t>
            </a:fld>
            <a:endParaRPr lang="en-US"/>
          </a:p>
        </p:txBody>
      </p:sp>
    </p:spTree>
    <p:extLst>
      <p:ext uri="{BB962C8B-B14F-4D97-AF65-F5344CB8AC3E}">
        <p14:creationId xmlns:p14="http://schemas.microsoft.com/office/powerpoint/2010/main" val="27596440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A4A6A11C-1A0D-4ED2-887A-1A887838A637}" type="datetimeFigureOut">
              <a:rPr lang="en-US" smtClean="0"/>
              <a:pPr/>
              <a:t>2/13/2025</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AB49E01C-56FE-41F4-AC3B-4F4F39667744}" type="slidenum">
              <a:rPr lang="en-US" smtClean="0"/>
              <a:pPr/>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41499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9.png"/><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microsoft.com/office/2007/relationships/hdphoto" Target="../media/hdphoto1.wdp"/><Relationship Id="rId5" Type="http://schemas.openxmlformats.org/officeDocument/2006/relationships/image" Target="../media/image9.pn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7.wmf"/><Relationship Id="rId5" Type="http://schemas.microsoft.com/office/2007/relationships/hdphoto" Target="../media/hdphoto1.wdp"/><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7" Type="http://schemas.microsoft.com/office/2007/relationships/hdphoto" Target="../media/hdphoto1.wdp"/><Relationship Id="rId2" Type="http://schemas.openxmlformats.org/officeDocument/2006/relationships/slideLayout" Target="../slideLayouts/slideLayout6.xml"/><Relationship Id="rId1" Type="http://schemas.openxmlformats.org/officeDocument/2006/relationships/tags" Target="../tags/tag1.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image" Target="../media/image7.wmf"/></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13.jpeg"/><Relationship Id="rId5" Type="http://schemas.openxmlformats.org/officeDocument/2006/relationships/image" Target="../media/image12.jpg"/><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17.jpeg"/><Relationship Id="rId11" Type="http://schemas.openxmlformats.org/officeDocument/2006/relationships/image" Target="../media/image22.jpeg"/><Relationship Id="rId5" Type="http://schemas.openxmlformats.org/officeDocument/2006/relationships/image" Target="../media/image16.jpeg"/><Relationship Id="rId10" Type="http://schemas.openxmlformats.org/officeDocument/2006/relationships/image" Target="../media/image21.jpeg"/><Relationship Id="rId4" Type="http://schemas.openxmlformats.org/officeDocument/2006/relationships/image" Target="../media/image15.jpeg"/><Relationship Id="rId9" Type="http://schemas.openxmlformats.org/officeDocument/2006/relationships/image" Target="../media/image20.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25.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7711" y="758952"/>
            <a:ext cx="11894289" cy="3566160"/>
          </a:xfrm>
        </p:spPr>
        <p:txBody>
          <a:bodyPr>
            <a:normAutofit/>
          </a:bodyPr>
          <a:lstStyle/>
          <a:p>
            <a:r>
              <a:rPr lang="en-US" sz="6600"/>
              <a:t>What is Rangeland Management?</a:t>
            </a:r>
          </a:p>
        </p:txBody>
      </p:sp>
      <p:sp>
        <p:nvSpPr>
          <p:cNvPr id="3" name="Subtitle 2"/>
          <p:cNvSpPr>
            <a:spLocks noGrp="1"/>
          </p:cNvSpPr>
          <p:nvPr>
            <p:ph type="subTitle" idx="1"/>
          </p:nvPr>
        </p:nvSpPr>
        <p:spPr>
          <a:xfrm>
            <a:off x="1097280" y="4330828"/>
            <a:ext cx="10058400" cy="1143000"/>
          </a:xfrm>
        </p:spPr>
        <p:txBody>
          <a:bodyPr/>
          <a:lstStyle/>
          <a:p>
            <a:r>
              <a:rPr lang="en-US"/>
              <a:t>Rangeland Principles (REM 151)</a:t>
            </a:r>
          </a:p>
        </p:txBody>
      </p:sp>
      <p:pic>
        <p:nvPicPr>
          <p:cNvPr id="5" name="Picture 4">
            <a:extLst>
              <a:ext uri="{FF2B5EF4-FFF2-40B4-BE49-F238E27FC236}">
                <a16:creationId xmlns:a16="http://schemas.microsoft.com/office/drawing/2014/main" id="{4819DE14-D450-4C15-8630-A428B6A77F3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704520" y="5858539"/>
            <a:ext cx="3385745" cy="455382"/>
          </a:xfrm>
          <a:prstGeom prst="rect">
            <a:avLst/>
          </a:prstGeom>
        </p:spPr>
      </p:pic>
      <p:pic>
        <p:nvPicPr>
          <p:cNvPr id="15" name="Picture 14" descr="A group of people standing in a field&#10;&#10;Description generated with very high confidence">
            <a:extLst>
              <a:ext uri="{FF2B5EF4-FFF2-40B4-BE49-F238E27FC236}">
                <a16:creationId xmlns:a16="http://schemas.microsoft.com/office/drawing/2014/main" id="{5C996D9E-AA88-42AD-9765-9FE0AD551B4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965299" y="901057"/>
            <a:ext cx="1662353" cy="1910400"/>
          </a:xfrm>
          <a:prstGeom prst="rect">
            <a:avLst/>
          </a:prstGeom>
        </p:spPr>
      </p:pic>
      <p:pic>
        <p:nvPicPr>
          <p:cNvPr id="7" name="Picture 6" descr="A herd of cattle standing on a lush green field&#10;&#10;Description generated with high confidence">
            <a:extLst>
              <a:ext uri="{FF2B5EF4-FFF2-40B4-BE49-F238E27FC236}">
                <a16:creationId xmlns:a16="http://schemas.microsoft.com/office/drawing/2014/main" id="{59C77139-6691-4C80-B9D4-7E905680425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820758" y="981273"/>
            <a:ext cx="2781787" cy="1863527"/>
          </a:xfrm>
          <a:prstGeom prst="rect">
            <a:avLst/>
          </a:prstGeom>
        </p:spPr>
      </p:pic>
      <p:sp>
        <p:nvSpPr>
          <p:cNvPr id="9" name="TextBox 8">
            <a:extLst>
              <a:ext uri="{FF2B5EF4-FFF2-40B4-BE49-F238E27FC236}">
                <a16:creationId xmlns:a16="http://schemas.microsoft.com/office/drawing/2014/main" id="{785215F5-2DAE-4B60-9D43-A2672C1381B1}"/>
              </a:ext>
            </a:extLst>
          </p:cNvPr>
          <p:cNvSpPr txBox="1"/>
          <p:nvPr/>
        </p:nvSpPr>
        <p:spPr>
          <a:xfrm>
            <a:off x="982897" y="2586159"/>
            <a:ext cx="758836" cy="200055"/>
          </a:xfrm>
          <a:prstGeom prst="rect">
            <a:avLst/>
          </a:prstGeom>
          <a:noFill/>
        </p:spPr>
        <p:txBody>
          <a:bodyPr wrap="square" rtlCol="0">
            <a:spAutoFit/>
          </a:bodyPr>
          <a:lstStyle/>
          <a:p>
            <a:r>
              <a:rPr lang="en-US" sz="700">
                <a:solidFill>
                  <a:schemeClr val="bg1">
                    <a:lumMod val="95000"/>
                  </a:schemeClr>
                </a:solidFill>
              </a:rPr>
              <a:t>K. </a:t>
            </a:r>
            <a:r>
              <a:rPr lang="en-US" sz="700" err="1">
                <a:solidFill>
                  <a:schemeClr val="bg1">
                    <a:lumMod val="95000"/>
                  </a:schemeClr>
                </a:solidFill>
              </a:rPr>
              <a:t>Launchaugh</a:t>
            </a:r>
            <a:endParaRPr lang="en-US" sz="700">
              <a:solidFill>
                <a:schemeClr val="bg1">
                  <a:lumMod val="95000"/>
                </a:schemeClr>
              </a:solidFill>
            </a:endParaRPr>
          </a:p>
        </p:txBody>
      </p:sp>
      <p:grpSp>
        <p:nvGrpSpPr>
          <p:cNvPr id="24" name="Group 23">
            <a:extLst>
              <a:ext uri="{FF2B5EF4-FFF2-40B4-BE49-F238E27FC236}">
                <a16:creationId xmlns:a16="http://schemas.microsoft.com/office/drawing/2014/main" id="{E4457E11-A6F2-4701-A89A-8B2886222863}"/>
              </a:ext>
            </a:extLst>
          </p:cNvPr>
          <p:cNvGrpSpPr/>
          <p:nvPr/>
        </p:nvGrpSpPr>
        <p:grpSpPr>
          <a:xfrm>
            <a:off x="2817131" y="920525"/>
            <a:ext cx="1844949" cy="1910401"/>
            <a:chOff x="2727188" y="927115"/>
            <a:chExt cx="1844949" cy="1910401"/>
          </a:xfrm>
        </p:grpSpPr>
        <p:pic>
          <p:nvPicPr>
            <p:cNvPr id="13" name="Picture 12" descr="A person standing on a dry grass field&#10;&#10;Description generated with very high confidence">
              <a:extLst>
                <a:ext uri="{FF2B5EF4-FFF2-40B4-BE49-F238E27FC236}">
                  <a16:creationId xmlns:a16="http://schemas.microsoft.com/office/drawing/2014/main" id="{C170F99F-09C9-4D7B-AFBC-A7F1F927C4A6}"/>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735047" y="927115"/>
              <a:ext cx="1837090" cy="1910401"/>
            </a:xfrm>
            <a:prstGeom prst="rect">
              <a:avLst/>
            </a:prstGeom>
          </p:spPr>
        </p:pic>
        <p:sp>
          <p:nvSpPr>
            <p:cNvPr id="19" name="TextBox 18">
              <a:extLst>
                <a:ext uri="{FF2B5EF4-FFF2-40B4-BE49-F238E27FC236}">
                  <a16:creationId xmlns:a16="http://schemas.microsoft.com/office/drawing/2014/main" id="{7C2881FA-1D14-436B-8F88-1B076A6C1412}"/>
                </a:ext>
              </a:extLst>
            </p:cNvPr>
            <p:cNvSpPr txBox="1"/>
            <p:nvPr/>
          </p:nvSpPr>
          <p:spPr>
            <a:xfrm>
              <a:off x="2727188" y="2637111"/>
              <a:ext cx="712054" cy="200055"/>
            </a:xfrm>
            <a:prstGeom prst="rect">
              <a:avLst/>
            </a:prstGeom>
            <a:noFill/>
          </p:spPr>
          <p:txBody>
            <a:bodyPr wrap="none" rtlCol="0">
              <a:spAutoFit/>
            </a:bodyPr>
            <a:lstStyle/>
            <a:p>
              <a:r>
                <a:rPr lang="en-US" sz="700">
                  <a:solidFill>
                    <a:schemeClr val="bg1">
                      <a:lumMod val="95000"/>
                    </a:schemeClr>
                  </a:solidFill>
                </a:rPr>
                <a:t>K. </a:t>
              </a:r>
              <a:r>
                <a:rPr lang="en-US" sz="700" err="1">
                  <a:solidFill>
                    <a:schemeClr val="bg1">
                      <a:lumMod val="95000"/>
                    </a:schemeClr>
                  </a:solidFill>
                </a:rPr>
                <a:t>Launchaugh</a:t>
              </a:r>
              <a:endParaRPr lang="en-US" sz="700">
                <a:solidFill>
                  <a:schemeClr val="bg1">
                    <a:lumMod val="95000"/>
                  </a:schemeClr>
                </a:solidFill>
              </a:endParaRPr>
            </a:p>
          </p:txBody>
        </p:sp>
      </p:grpSp>
      <p:grpSp>
        <p:nvGrpSpPr>
          <p:cNvPr id="21" name="Group 20">
            <a:extLst>
              <a:ext uri="{FF2B5EF4-FFF2-40B4-BE49-F238E27FC236}">
                <a16:creationId xmlns:a16="http://schemas.microsoft.com/office/drawing/2014/main" id="{5A496645-02F6-4E25-8414-0A16832BA4AD}"/>
              </a:ext>
            </a:extLst>
          </p:cNvPr>
          <p:cNvGrpSpPr/>
          <p:nvPr/>
        </p:nvGrpSpPr>
        <p:grpSpPr>
          <a:xfrm>
            <a:off x="4851559" y="967049"/>
            <a:ext cx="1648616" cy="1855573"/>
            <a:chOff x="4846981" y="967049"/>
            <a:chExt cx="1648616" cy="1855573"/>
          </a:xfrm>
        </p:grpSpPr>
        <p:pic>
          <p:nvPicPr>
            <p:cNvPr id="11" name="Picture 10" descr="A group of people standing in a field&#10;&#10;Description generated with very high confidence">
              <a:extLst>
                <a:ext uri="{FF2B5EF4-FFF2-40B4-BE49-F238E27FC236}">
                  <a16:creationId xmlns:a16="http://schemas.microsoft.com/office/drawing/2014/main" id="{4F63E434-8073-4B51-BEAE-59803B96DE9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850411" y="967049"/>
              <a:ext cx="1645186" cy="1855573"/>
            </a:xfrm>
            <a:prstGeom prst="rect">
              <a:avLst/>
            </a:prstGeom>
          </p:spPr>
        </p:pic>
        <p:sp>
          <p:nvSpPr>
            <p:cNvPr id="20" name="TextBox 19">
              <a:extLst>
                <a:ext uri="{FF2B5EF4-FFF2-40B4-BE49-F238E27FC236}">
                  <a16:creationId xmlns:a16="http://schemas.microsoft.com/office/drawing/2014/main" id="{418C6661-79B4-4E91-97EA-DE929AF50AD8}"/>
                </a:ext>
              </a:extLst>
            </p:cNvPr>
            <p:cNvSpPr txBox="1"/>
            <p:nvPr/>
          </p:nvSpPr>
          <p:spPr>
            <a:xfrm>
              <a:off x="4846981" y="2622567"/>
              <a:ext cx="521297" cy="200055"/>
            </a:xfrm>
            <a:prstGeom prst="rect">
              <a:avLst/>
            </a:prstGeom>
            <a:noFill/>
          </p:spPr>
          <p:txBody>
            <a:bodyPr wrap="none" rtlCol="0">
              <a:spAutoFit/>
            </a:bodyPr>
            <a:lstStyle/>
            <a:p>
              <a:r>
                <a:rPr lang="en-US" sz="700">
                  <a:solidFill>
                    <a:schemeClr val="bg1">
                      <a:lumMod val="95000"/>
                    </a:schemeClr>
                  </a:solidFill>
                </a:rPr>
                <a:t>R. </a:t>
              </a:r>
              <a:r>
                <a:rPr lang="en-US" sz="700" err="1">
                  <a:solidFill>
                    <a:schemeClr val="bg1">
                      <a:lumMod val="95000"/>
                    </a:schemeClr>
                  </a:solidFill>
                </a:rPr>
                <a:t>Daines</a:t>
              </a:r>
              <a:endParaRPr lang="en-US" sz="700">
                <a:solidFill>
                  <a:schemeClr val="bg1">
                    <a:lumMod val="95000"/>
                  </a:schemeClr>
                </a:solidFill>
              </a:endParaRPr>
            </a:p>
          </p:txBody>
        </p:sp>
      </p:grpSp>
      <p:grpSp>
        <p:nvGrpSpPr>
          <p:cNvPr id="23" name="Group 22">
            <a:extLst>
              <a:ext uri="{FF2B5EF4-FFF2-40B4-BE49-F238E27FC236}">
                <a16:creationId xmlns:a16="http://schemas.microsoft.com/office/drawing/2014/main" id="{928DA882-D274-4A60-AAAA-9FF6BA04C68A}"/>
              </a:ext>
            </a:extLst>
          </p:cNvPr>
          <p:cNvGrpSpPr/>
          <p:nvPr/>
        </p:nvGrpSpPr>
        <p:grpSpPr>
          <a:xfrm>
            <a:off x="6689654" y="972005"/>
            <a:ext cx="1941626" cy="1872795"/>
            <a:chOff x="6681983" y="972005"/>
            <a:chExt cx="1941626" cy="1872795"/>
          </a:xfrm>
        </p:grpSpPr>
        <p:pic>
          <p:nvPicPr>
            <p:cNvPr id="12" name="Picture 11" descr="A person standing next to a tree&#10;&#10;Description generated with very high confidence">
              <a:extLst>
                <a:ext uri="{FF2B5EF4-FFF2-40B4-BE49-F238E27FC236}">
                  <a16:creationId xmlns:a16="http://schemas.microsoft.com/office/drawing/2014/main" id="{E65504B0-F3EB-4BDA-ADEE-AECDD09E0879}"/>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6692746" y="972005"/>
              <a:ext cx="1930863" cy="1872795"/>
            </a:xfrm>
            <a:prstGeom prst="rect">
              <a:avLst/>
            </a:prstGeom>
          </p:spPr>
        </p:pic>
        <p:sp>
          <p:nvSpPr>
            <p:cNvPr id="22" name="TextBox 21">
              <a:extLst>
                <a:ext uri="{FF2B5EF4-FFF2-40B4-BE49-F238E27FC236}">
                  <a16:creationId xmlns:a16="http://schemas.microsoft.com/office/drawing/2014/main" id="{50FAA4F8-5469-42DF-ACE7-003E90DBC3AA}"/>
                </a:ext>
              </a:extLst>
            </p:cNvPr>
            <p:cNvSpPr txBox="1"/>
            <p:nvPr/>
          </p:nvSpPr>
          <p:spPr>
            <a:xfrm>
              <a:off x="6681983" y="2630871"/>
              <a:ext cx="712054" cy="200055"/>
            </a:xfrm>
            <a:prstGeom prst="rect">
              <a:avLst/>
            </a:prstGeom>
            <a:noFill/>
          </p:spPr>
          <p:txBody>
            <a:bodyPr wrap="none" rtlCol="0">
              <a:spAutoFit/>
            </a:bodyPr>
            <a:lstStyle/>
            <a:p>
              <a:r>
                <a:rPr lang="en-US" sz="700">
                  <a:solidFill>
                    <a:schemeClr val="bg1">
                      <a:lumMod val="95000"/>
                    </a:schemeClr>
                  </a:solidFill>
                </a:rPr>
                <a:t>K. </a:t>
              </a:r>
              <a:r>
                <a:rPr lang="en-US" sz="700" err="1">
                  <a:solidFill>
                    <a:schemeClr val="bg1">
                      <a:lumMod val="95000"/>
                    </a:schemeClr>
                  </a:solidFill>
                </a:rPr>
                <a:t>Launchaugh</a:t>
              </a:r>
              <a:endParaRPr lang="en-US" sz="700">
                <a:solidFill>
                  <a:schemeClr val="bg1">
                    <a:lumMod val="95000"/>
                  </a:schemeClr>
                </a:solidFill>
              </a:endParaRPr>
            </a:p>
          </p:txBody>
        </p:sp>
      </p:grpSp>
    </p:spTree>
    <p:extLst>
      <p:ext uri="{BB962C8B-B14F-4D97-AF65-F5344CB8AC3E}">
        <p14:creationId xmlns:p14="http://schemas.microsoft.com/office/powerpoint/2010/main" val="2294314798"/>
      </p:ext>
    </p:extLst>
  </p:cSld>
  <p:clrMapOvr>
    <a:masterClrMapping/>
  </p:clrMapOvr>
  <mc:AlternateContent xmlns:mc="http://schemas.openxmlformats.org/markup-compatibility/2006">
    <mc:Choice xmlns:p14="http://schemas.microsoft.com/office/powerpoint/2010/main" Requires="p14">
      <p:transition spd="slow" p14:dur="2000" advTm="20280"/>
    </mc:Choice>
    <mc:Fallback>
      <p:transition spd="slow" advTm="2028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886714" y="516124"/>
            <a:ext cx="8686800" cy="1143000"/>
          </a:xfrm>
        </p:spPr>
        <p:txBody>
          <a:bodyPr/>
          <a:lstStyle/>
          <a:p>
            <a:r>
              <a:rPr lang="en-US"/>
              <a:t>Rangeland Management is:</a:t>
            </a:r>
          </a:p>
        </p:txBody>
      </p:sp>
      <p:sp>
        <p:nvSpPr>
          <p:cNvPr id="4099" name="Rectangle 3"/>
          <p:cNvSpPr>
            <a:spLocks noGrp="1" noChangeArrowheads="1"/>
          </p:cNvSpPr>
          <p:nvPr>
            <p:ph type="body" idx="1"/>
          </p:nvPr>
        </p:nvSpPr>
        <p:spPr>
          <a:xfrm>
            <a:off x="638113" y="1865497"/>
            <a:ext cx="10161181" cy="4648200"/>
          </a:xfrm>
        </p:spPr>
        <p:txBody>
          <a:bodyPr/>
          <a:lstStyle/>
          <a:p>
            <a:pPr eaLnBrk="1" hangingPunct="1">
              <a:spcBef>
                <a:spcPct val="25000"/>
              </a:spcBef>
              <a:spcAft>
                <a:spcPct val="25000"/>
              </a:spcAft>
            </a:pPr>
            <a:r>
              <a:rPr lang="en-US" sz="3200"/>
              <a:t>The use and stewardship of rangeland resources to meet goals and desires of humans.</a:t>
            </a:r>
          </a:p>
          <a:p>
            <a:pPr eaLnBrk="1" hangingPunct="1">
              <a:spcBef>
                <a:spcPct val="25000"/>
              </a:spcBef>
              <a:spcAft>
                <a:spcPct val="25000"/>
              </a:spcAft>
            </a:pPr>
            <a:r>
              <a:rPr lang="en-US" sz="2800">
                <a:solidFill>
                  <a:schemeClr val="accent6">
                    <a:lumMod val="75000"/>
                  </a:schemeClr>
                </a:solidFill>
              </a:rPr>
              <a:t> A </a:t>
            </a:r>
            <a:r>
              <a:rPr lang="en-US" sz="2800" b="1">
                <a:solidFill>
                  <a:schemeClr val="accent6">
                    <a:lumMod val="75000"/>
                  </a:schemeClr>
                </a:solidFill>
              </a:rPr>
              <a:t>Planning Process</a:t>
            </a:r>
          </a:p>
          <a:p>
            <a:pPr eaLnBrk="1" hangingPunct="1">
              <a:spcBef>
                <a:spcPct val="25000"/>
              </a:spcBef>
              <a:spcAft>
                <a:spcPct val="25000"/>
              </a:spcAft>
            </a:pPr>
            <a:endParaRPr lang="en-US" sz="2800"/>
          </a:p>
          <a:p>
            <a:pPr eaLnBrk="1" hangingPunct="1">
              <a:spcBef>
                <a:spcPct val="25000"/>
              </a:spcBef>
              <a:spcAft>
                <a:spcPct val="25000"/>
              </a:spcAft>
            </a:pPr>
            <a:endParaRPr lang="en-US" sz="2800"/>
          </a:p>
          <a:p>
            <a:pPr eaLnBrk="1" hangingPunct="1">
              <a:spcBef>
                <a:spcPct val="25000"/>
              </a:spcBef>
              <a:spcAft>
                <a:spcPct val="25000"/>
              </a:spcAft>
            </a:pPr>
            <a:endParaRPr lang="en-US" sz="2800"/>
          </a:p>
          <a:p>
            <a:pPr eaLnBrk="1" hangingPunct="1">
              <a:spcBef>
                <a:spcPct val="25000"/>
              </a:spcBef>
              <a:spcAft>
                <a:spcPct val="25000"/>
              </a:spcAft>
            </a:pPr>
            <a:r>
              <a:rPr lang="en-US" sz="2800"/>
              <a:t>Planning examines different alternatives to see which is  the “best” future world.</a:t>
            </a:r>
          </a:p>
        </p:txBody>
      </p:sp>
      <p:sp>
        <p:nvSpPr>
          <p:cNvPr id="4102" name="AutoShape 9"/>
          <p:cNvSpPr>
            <a:spLocks noChangeArrowheads="1"/>
          </p:cNvSpPr>
          <p:nvPr/>
        </p:nvSpPr>
        <p:spPr bwMode="auto">
          <a:xfrm>
            <a:off x="6356018" y="4161022"/>
            <a:ext cx="1600200" cy="3810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3366FF"/>
          </a:solidFill>
          <a:ln w="9525">
            <a:solidFill>
              <a:schemeClr val="tx1"/>
            </a:solidFill>
            <a:miter lim="800000"/>
            <a:headEnd/>
            <a:tailEnd/>
          </a:ln>
        </p:spPr>
        <p:txBody>
          <a:bodyPr wrap="none" anchor="ctr"/>
          <a:lstStyle/>
          <a:p>
            <a:endParaRPr lang="en-US"/>
          </a:p>
        </p:txBody>
      </p:sp>
      <p:grpSp>
        <p:nvGrpSpPr>
          <p:cNvPr id="4103" name="Group 11"/>
          <p:cNvGrpSpPr>
            <a:grpSpLocks/>
          </p:cNvGrpSpPr>
          <p:nvPr/>
        </p:nvGrpSpPr>
        <p:grpSpPr bwMode="auto">
          <a:xfrm>
            <a:off x="5246356" y="3565710"/>
            <a:ext cx="612775" cy="1676400"/>
            <a:chOff x="2306" y="2256"/>
            <a:chExt cx="528" cy="1200"/>
          </a:xfrm>
        </p:grpSpPr>
        <p:grpSp>
          <p:nvGrpSpPr>
            <p:cNvPr id="4104" name="Group 12"/>
            <p:cNvGrpSpPr>
              <a:grpSpLocks/>
            </p:cNvGrpSpPr>
            <p:nvPr/>
          </p:nvGrpSpPr>
          <p:grpSpPr bwMode="auto">
            <a:xfrm>
              <a:off x="2375" y="2256"/>
              <a:ext cx="432" cy="384"/>
              <a:chOff x="2375" y="2256"/>
              <a:chExt cx="432" cy="384"/>
            </a:xfrm>
          </p:grpSpPr>
          <p:pic>
            <p:nvPicPr>
              <p:cNvPr id="4108" name="Picture 13" descr="PE03020_"/>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470" y="2280"/>
                <a:ext cx="243" cy="336"/>
              </a:xfrm>
              <a:prstGeom prst="rect">
                <a:avLst/>
              </a:prstGeom>
              <a:noFill/>
              <a:ln w="9525">
                <a:noFill/>
                <a:miter lim="800000"/>
                <a:headEnd/>
                <a:tailEnd/>
              </a:ln>
            </p:spPr>
          </p:pic>
          <p:sp>
            <p:nvSpPr>
              <p:cNvPr id="4109" name="Oval 14"/>
              <p:cNvSpPr>
                <a:spLocks noChangeArrowheads="1"/>
              </p:cNvSpPr>
              <p:nvPr/>
            </p:nvSpPr>
            <p:spPr bwMode="auto">
              <a:xfrm>
                <a:off x="2375" y="2256"/>
                <a:ext cx="432" cy="384"/>
              </a:xfrm>
              <a:prstGeom prst="ellipse">
                <a:avLst/>
              </a:prstGeom>
              <a:noFill/>
              <a:ln w="25400">
                <a:solidFill>
                  <a:schemeClr val="tx1"/>
                </a:solidFill>
                <a:round/>
                <a:headEnd/>
                <a:tailEnd/>
              </a:ln>
            </p:spPr>
            <p:txBody>
              <a:bodyPr wrap="none" anchor="ctr"/>
              <a:lstStyle/>
              <a:p>
                <a:endParaRPr lang="en-US"/>
              </a:p>
            </p:txBody>
          </p:sp>
        </p:grpSp>
        <p:sp>
          <p:nvSpPr>
            <p:cNvPr id="4105" name="Line 15"/>
            <p:cNvSpPr>
              <a:spLocks noChangeShapeType="1"/>
            </p:cNvSpPr>
            <p:nvPr/>
          </p:nvSpPr>
          <p:spPr bwMode="auto">
            <a:xfrm>
              <a:off x="2592" y="2640"/>
              <a:ext cx="0" cy="480"/>
            </a:xfrm>
            <a:prstGeom prst="line">
              <a:avLst/>
            </a:prstGeom>
            <a:noFill/>
            <a:ln w="25400">
              <a:solidFill>
                <a:schemeClr val="tx1"/>
              </a:solidFill>
              <a:round/>
              <a:headEnd/>
              <a:tailEnd/>
            </a:ln>
          </p:spPr>
          <p:txBody>
            <a:bodyPr/>
            <a:lstStyle/>
            <a:p>
              <a:endParaRPr lang="en-US"/>
            </a:p>
          </p:txBody>
        </p:sp>
        <p:sp>
          <p:nvSpPr>
            <p:cNvPr id="4106" name="Freeform 16"/>
            <p:cNvSpPr>
              <a:spLocks/>
            </p:cNvSpPr>
            <p:nvPr/>
          </p:nvSpPr>
          <p:spPr bwMode="auto">
            <a:xfrm rot="-249976">
              <a:off x="2306" y="3120"/>
              <a:ext cx="528" cy="336"/>
            </a:xfrm>
            <a:custGeom>
              <a:avLst/>
              <a:gdLst>
                <a:gd name="T0" fmla="*/ 0 w 528"/>
                <a:gd name="T1" fmla="*/ 1805 h 240"/>
                <a:gd name="T2" fmla="*/ 288 w 528"/>
                <a:gd name="T3" fmla="*/ 0 h 240"/>
                <a:gd name="T4" fmla="*/ 528 w 528"/>
                <a:gd name="T5" fmla="*/ 1805 h 240"/>
                <a:gd name="T6" fmla="*/ 0 60000 65536"/>
                <a:gd name="T7" fmla="*/ 0 60000 65536"/>
                <a:gd name="T8" fmla="*/ 0 60000 65536"/>
                <a:gd name="T9" fmla="*/ 0 w 528"/>
                <a:gd name="T10" fmla="*/ 0 h 240"/>
                <a:gd name="T11" fmla="*/ 528 w 528"/>
                <a:gd name="T12" fmla="*/ 240 h 240"/>
              </a:gdLst>
              <a:ahLst/>
              <a:cxnLst>
                <a:cxn ang="T6">
                  <a:pos x="T0" y="T1"/>
                </a:cxn>
                <a:cxn ang="T7">
                  <a:pos x="T2" y="T3"/>
                </a:cxn>
                <a:cxn ang="T8">
                  <a:pos x="T4" y="T5"/>
                </a:cxn>
              </a:cxnLst>
              <a:rect l="T9" t="T10" r="T11" b="T12"/>
              <a:pathLst>
                <a:path w="528" h="240">
                  <a:moveTo>
                    <a:pt x="0" y="240"/>
                  </a:moveTo>
                  <a:lnTo>
                    <a:pt x="288" y="0"/>
                  </a:lnTo>
                  <a:lnTo>
                    <a:pt x="528" y="240"/>
                  </a:lnTo>
                </a:path>
              </a:pathLst>
            </a:custGeom>
            <a:noFill/>
            <a:ln w="25400">
              <a:solidFill>
                <a:schemeClr val="tx1"/>
              </a:solidFill>
              <a:round/>
              <a:headEnd/>
              <a:tailEnd/>
            </a:ln>
          </p:spPr>
          <p:txBody>
            <a:bodyPr/>
            <a:lstStyle/>
            <a:p>
              <a:endParaRPr lang="en-US"/>
            </a:p>
          </p:txBody>
        </p:sp>
        <p:sp>
          <p:nvSpPr>
            <p:cNvPr id="4107" name="Line 17"/>
            <p:cNvSpPr>
              <a:spLocks noChangeShapeType="1"/>
            </p:cNvSpPr>
            <p:nvPr/>
          </p:nvSpPr>
          <p:spPr bwMode="auto">
            <a:xfrm>
              <a:off x="2352" y="2832"/>
              <a:ext cx="480" cy="0"/>
            </a:xfrm>
            <a:prstGeom prst="line">
              <a:avLst/>
            </a:prstGeom>
            <a:noFill/>
            <a:ln w="25400">
              <a:solidFill>
                <a:schemeClr val="tx1"/>
              </a:solidFill>
              <a:round/>
              <a:headEnd/>
              <a:tailEnd/>
            </a:ln>
          </p:spPr>
          <p:txBody>
            <a:bodyPr/>
            <a:lstStyle/>
            <a:p>
              <a:endParaRPr lang="en-US"/>
            </a:p>
          </p:txBody>
        </p:sp>
      </p:grpSp>
      <p:grpSp>
        <p:nvGrpSpPr>
          <p:cNvPr id="6" name="Group 5">
            <a:extLst>
              <a:ext uri="{FF2B5EF4-FFF2-40B4-BE49-F238E27FC236}">
                <a16:creationId xmlns:a16="http://schemas.microsoft.com/office/drawing/2014/main" id="{71E5BF16-02AE-48D1-BC1C-6D7402FBA1D7}"/>
              </a:ext>
            </a:extLst>
          </p:cNvPr>
          <p:cNvGrpSpPr/>
          <p:nvPr/>
        </p:nvGrpSpPr>
        <p:grpSpPr>
          <a:xfrm>
            <a:off x="2653935" y="3604603"/>
            <a:ext cx="2009786" cy="1481244"/>
            <a:chOff x="3881818" y="1927079"/>
            <a:chExt cx="2009786" cy="1481244"/>
          </a:xfrm>
        </p:grpSpPr>
        <p:grpSp>
          <p:nvGrpSpPr>
            <p:cNvPr id="5" name="Group 4">
              <a:extLst>
                <a:ext uri="{FF2B5EF4-FFF2-40B4-BE49-F238E27FC236}">
                  <a16:creationId xmlns:a16="http://schemas.microsoft.com/office/drawing/2014/main" id="{EDAE831A-06C9-4F86-96A1-2A5BA9FDD87E}"/>
                </a:ext>
              </a:extLst>
            </p:cNvPr>
            <p:cNvGrpSpPr/>
            <p:nvPr/>
          </p:nvGrpSpPr>
          <p:grpSpPr>
            <a:xfrm>
              <a:off x="3881818" y="1927079"/>
              <a:ext cx="2009786" cy="1481244"/>
              <a:chOff x="2573699" y="3553010"/>
              <a:chExt cx="2009786" cy="1481244"/>
            </a:xfrm>
          </p:grpSpPr>
          <p:pic>
            <p:nvPicPr>
              <p:cNvPr id="3" name="Picture 2">
                <a:extLst>
                  <a:ext uri="{FF2B5EF4-FFF2-40B4-BE49-F238E27FC236}">
                    <a16:creationId xmlns:a16="http://schemas.microsoft.com/office/drawing/2014/main" id="{DB9D80F9-27FA-4C17-AA90-ACD5F05D323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573699" y="3553010"/>
                <a:ext cx="1974992" cy="1481244"/>
              </a:xfrm>
              <a:prstGeom prst="rect">
                <a:avLst/>
              </a:prstGeom>
              <a:ln w="12700">
                <a:solidFill>
                  <a:schemeClr val="tx1">
                    <a:lumMod val="50000"/>
                    <a:lumOff val="50000"/>
                  </a:schemeClr>
                </a:solidFill>
              </a:ln>
            </p:spPr>
          </p:pic>
          <p:sp>
            <p:nvSpPr>
              <p:cNvPr id="4" name="TextBox 3">
                <a:extLst>
                  <a:ext uri="{FF2B5EF4-FFF2-40B4-BE49-F238E27FC236}">
                    <a16:creationId xmlns:a16="http://schemas.microsoft.com/office/drawing/2014/main" id="{EE8D3EE1-E0B7-4C06-839B-0CC96842A1DA}"/>
                  </a:ext>
                </a:extLst>
              </p:cNvPr>
              <p:cNvSpPr txBox="1"/>
              <p:nvPr/>
            </p:nvSpPr>
            <p:spPr>
              <a:xfrm>
                <a:off x="3824944" y="4834199"/>
                <a:ext cx="758541" cy="200055"/>
              </a:xfrm>
              <a:prstGeom prst="rect">
                <a:avLst/>
              </a:prstGeom>
              <a:noFill/>
            </p:spPr>
            <p:txBody>
              <a:bodyPr wrap="none" rtlCol="0">
                <a:spAutoFit/>
              </a:bodyPr>
              <a:lstStyle/>
              <a:p>
                <a:r>
                  <a:rPr lang="en-US" sz="700">
                    <a:solidFill>
                      <a:schemeClr val="bg1">
                        <a:lumMod val="95000"/>
                      </a:schemeClr>
                    </a:solidFill>
                  </a:rPr>
                  <a:t>K. Launchbaugh</a:t>
                </a:r>
              </a:p>
            </p:txBody>
          </p:sp>
        </p:grpSp>
        <p:sp>
          <p:nvSpPr>
            <p:cNvPr id="22" name="Text Box 5">
              <a:extLst>
                <a:ext uri="{FF2B5EF4-FFF2-40B4-BE49-F238E27FC236}">
                  <a16:creationId xmlns:a16="http://schemas.microsoft.com/office/drawing/2014/main" id="{0E5C57B1-5812-41C6-9C0A-C76042709E7C}"/>
                </a:ext>
              </a:extLst>
            </p:cNvPr>
            <p:cNvSpPr txBox="1">
              <a:spLocks noChangeArrowheads="1"/>
            </p:cNvSpPr>
            <p:nvPr/>
          </p:nvSpPr>
          <p:spPr bwMode="auto">
            <a:xfrm>
              <a:off x="3881818" y="2002486"/>
              <a:ext cx="1152525" cy="336550"/>
            </a:xfrm>
            <a:prstGeom prst="rect">
              <a:avLst/>
            </a:prstGeom>
            <a:noFill/>
            <a:ln w="9525">
              <a:noFill/>
              <a:miter lim="800000"/>
              <a:headEnd/>
              <a:tailEnd/>
            </a:ln>
          </p:spPr>
          <p:txBody>
            <a:bodyPr wrap="none">
              <a:spAutoFit/>
            </a:bodyPr>
            <a:lstStyle/>
            <a:p>
              <a:r>
                <a:rPr lang="en-US" sz="1600" b="1">
                  <a:solidFill>
                    <a:srgbClr val="663300"/>
                  </a:solidFill>
                  <a:latin typeface="Comic Sans MS" pitchFamily="66" charset="0"/>
                </a:rPr>
                <a:t>CURRENT</a:t>
              </a:r>
            </a:p>
          </p:txBody>
        </p:sp>
      </p:grpSp>
      <p:grpSp>
        <p:nvGrpSpPr>
          <p:cNvPr id="7" name="Group 6">
            <a:extLst>
              <a:ext uri="{FF2B5EF4-FFF2-40B4-BE49-F238E27FC236}">
                <a16:creationId xmlns:a16="http://schemas.microsoft.com/office/drawing/2014/main" id="{4ED1B373-6FE6-4F02-B809-32AE029BC58D}"/>
              </a:ext>
            </a:extLst>
          </p:cNvPr>
          <p:cNvGrpSpPr/>
          <p:nvPr/>
        </p:nvGrpSpPr>
        <p:grpSpPr>
          <a:xfrm>
            <a:off x="8455426" y="3604603"/>
            <a:ext cx="1974992" cy="1481244"/>
            <a:chOff x="8455426" y="3578898"/>
            <a:chExt cx="1974992" cy="1481244"/>
          </a:xfrm>
        </p:grpSpPr>
        <p:pic>
          <p:nvPicPr>
            <p:cNvPr id="27" name="Picture 26">
              <a:extLst>
                <a:ext uri="{FF2B5EF4-FFF2-40B4-BE49-F238E27FC236}">
                  <a16:creationId xmlns:a16="http://schemas.microsoft.com/office/drawing/2014/main" id="{7D47B6FD-0A1B-4812-84E1-D8388FC580D0}"/>
                </a:ext>
              </a:extLst>
            </p:cNvPr>
            <p:cNvPicPr>
              <a:picLocks noChangeAspect="1"/>
            </p:cNvPicPr>
            <p:nvPr/>
          </p:nvPicPr>
          <p:blipFill>
            <a:blip r:embed="rId5" cstate="screen">
              <a:extLst>
                <a:ext uri="{BEBA8EAE-BF5A-486C-A8C5-ECC9F3942E4B}">
                  <a14:imgProps xmlns:a14="http://schemas.microsoft.com/office/drawing/2010/main">
                    <a14:imgLayer r:embed="rId6">
                      <a14:imgEffect>
                        <a14:artisticBlur/>
                      </a14:imgEffect>
                    </a14:imgLayer>
                  </a14:imgProps>
                </a:ext>
                <a:ext uri="{28A0092B-C50C-407E-A947-70E740481C1C}">
                  <a14:useLocalDpi xmlns:a14="http://schemas.microsoft.com/office/drawing/2010/main"/>
                </a:ext>
              </a:extLst>
            </a:blip>
            <a:stretch>
              <a:fillRect/>
            </a:stretch>
          </p:blipFill>
          <p:spPr>
            <a:xfrm>
              <a:off x="8455426" y="3578898"/>
              <a:ext cx="1974992" cy="1481244"/>
            </a:xfrm>
            <a:prstGeom prst="rect">
              <a:avLst/>
            </a:prstGeom>
            <a:ln>
              <a:solidFill>
                <a:schemeClr val="tx1">
                  <a:lumMod val="50000"/>
                  <a:lumOff val="50000"/>
                </a:schemeClr>
              </a:solidFill>
              <a:prstDash val="dash"/>
            </a:ln>
          </p:spPr>
        </p:pic>
        <p:sp>
          <p:nvSpPr>
            <p:cNvPr id="26" name="Text Box 5">
              <a:extLst>
                <a:ext uri="{FF2B5EF4-FFF2-40B4-BE49-F238E27FC236}">
                  <a16:creationId xmlns:a16="http://schemas.microsoft.com/office/drawing/2014/main" id="{15B5365C-A41F-4740-8C4D-C80A1EA07868}"/>
                </a:ext>
              </a:extLst>
            </p:cNvPr>
            <p:cNvSpPr txBox="1">
              <a:spLocks noChangeArrowheads="1"/>
            </p:cNvSpPr>
            <p:nvPr/>
          </p:nvSpPr>
          <p:spPr bwMode="auto">
            <a:xfrm>
              <a:off x="8455426" y="3654305"/>
              <a:ext cx="1013419" cy="338554"/>
            </a:xfrm>
            <a:prstGeom prst="rect">
              <a:avLst/>
            </a:prstGeom>
            <a:noFill/>
            <a:ln w="9525">
              <a:noFill/>
              <a:miter lim="800000"/>
              <a:headEnd/>
              <a:tailEnd/>
            </a:ln>
          </p:spPr>
          <p:txBody>
            <a:bodyPr wrap="none">
              <a:spAutoFit/>
            </a:bodyPr>
            <a:lstStyle/>
            <a:p>
              <a:r>
                <a:rPr lang="en-US" sz="1600" b="1">
                  <a:solidFill>
                    <a:srgbClr val="663300"/>
                  </a:solidFill>
                  <a:latin typeface="Comic Sans MS" pitchFamily="66" charset="0"/>
                </a:rPr>
                <a:t>FUTURE</a:t>
              </a:r>
            </a:p>
          </p:txBody>
        </p:sp>
      </p:grpSp>
    </p:spTree>
    <p:extLst>
      <p:ext uri="{BB962C8B-B14F-4D97-AF65-F5344CB8AC3E}">
        <p14:creationId xmlns:p14="http://schemas.microsoft.com/office/powerpoint/2010/main" val="3948747085"/>
      </p:ext>
    </p:extLst>
  </p:cSld>
  <p:clrMapOvr>
    <a:masterClrMapping/>
  </p:clrMapOvr>
  <mc:AlternateContent xmlns:mc="http://schemas.openxmlformats.org/markup-compatibility/2006">
    <mc:Choice xmlns:p14="http://schemas.microsoft.com/office/powerpoint/2010/main" Requires="p14">
      <p:transition spd="slow" p14:dur="2000" advTm="115628"/>
    </mc:Choice>
    <mc:Fallback>
      <p:transition spd="slow" advTm="115628"/>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eaLnBrk="1" hangingPunct="1"/>
            <a:r>
              <a:rPr lang="en-US"/>
              <a:t>What is “Best”</a:t>
            </a:r>
          </a:p>
        </p:txBody>
      </p:sp>
      <p:sp>
        <p:nvSpPr>
          <p:cNvPr id="5123" name="Content Placeholder 4"/>
          <p:cNvSpPr>
            <a:spLocks noGrp="1"/>
          </p:cNvSpPr>
          <p:nvPr>
            <p:ph idx="1"/>
          </p:nvPr>
        </p:nvSpPr>
        <p:spPr>
          <a:xfrm>
            <a:off x="1066800" y="1723506"/>
            <a:ext cx="10058400" cy="4545541"/>
          </a:xfrm>
        </p:spPr>
        <p:txBody>
          <a:bodyPr>
            <a:normAutofit fontScale="92500" lnSpcReduction="10000"/>
          </a:bodyPr>
          <a:lstStyle/>
          <a:p>
            <a:pPr eaLnBrk="1" hangingPunct="1">
              <a:lnSpc>
                <a:spcPct val="150000"/>
              </a:lnSpc>
            </a:pPr>
            <a:r>
              <a:rPr lang="en-US" sz="3600">
                <a:solidFill>
                  <a:schemeClr val="accent6">
                    <a:lumMod val="75000"/>
                  </a:schemeClr>
                </a:solidFill>
              </a:rPr>
              <a:t>It depends on your point of view.</a:t>
            </a:r>
          </a:p>
          <a:p>
            <a:pPr lvl="1" eaLnBrk="1" hangingPunct="1">
              <a:lnSpc>
                <a:spcPct val="150000"/>
              </a:lnSpc>
            </a:pPr>
            <a:r>
              <a:rPr lang="en-US" sz="3200"/>
              <a:t>Preservationists</a:t>
            </a:r>
          </a:p>
          <a:p>
            <a:pPr lvl="1" eaLnBrk="1" hangingPunct="1">
              <a:lnSpc>
                <a:spcPct val="150000"/>
              </a:lnSpc>
            </a:pPr>
            <a:r>
              <a:rPr lang="en-US" sz="3200"/>
              <a:t>Conservationists</a:t>
            </a:r>
          </a:p>
          <a:p>
            <a:pPr lvl="1" eaLnBrk="1" hangingPunct="1">
              <a:lnSpc>
                <a:spcPct val="150000"/>
              </a:lnSpc>
            </a:pPr>
            <a:r>
              <a:rPr lang="en-US" sz="3200"/>
              <a:t>Utilitarianisms</a:t>
            </a:r>
          </a:p>
          <a:p>
            <a:pPr lvl="1" eaLnBrk="1" hangingPunct="1">
              <a:lnSpc>
                <a:spcPct val="150000"/>
              </a:lnSpc>
            </a:pPr>
            <a:r>
              <a:rPr lang="en-US" sz="3200"/>
              <a:t>Pragmatists</a:t>
            </a:r>
          </a:p>
          <a:p>
            <a:pPr lvl="1" eaLnBrk="1" hangingPunct="1">
              <a:lnSpc>
                <a:spcPct val="150000"/>
              </a:lnSpc>
            </a:pPr>
            <a:r>
              <a:rPr lang="en-US" sz="3200"/>
              <a:t>Etc. etc.</a:t>
            </a:r>
          </a:p>
        </p:txBody>
      </p:sp>
      <p:pic>
        <p:nvPicPr>
          <p:cNvPr id="3" name="Picture 2" descr="A person riding a bike down a dirt road&#10;&#10;Description generated with high confidence">
            <a:extLst>
              <a:ext uri="{FF2B5EF4-FFF2-40B4-BE49-F238E27FC236}">
                <a16:creationId xmlns:a16="http://schemas.microsoft.com/office/drawing/2014/main" id="{D300DDD4-A75F-4E52-8FF5-C0CF13ECBF9D}"/>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192260" y="2581275"/>
            <a:ext cx="5704465" cy="3600450"/>
          </a:xfrm>
          <a:prstGeom prst="rect">
            <a:avLst/>
          </a:prstGeom>
        </p:spPr>
      </p:pic>
      <p:sp>
        <p:nvSpPr>
          <p:cNvPr id="4" name="TextBox 3">
            <a:extLst>
              <a:ext uri="{FF2B5EF4-FFF2-40B4-BE49-F238E27FC236}">
                <a16:creationId xmlns:a16="http://schemas.microsoft.com/office/drawing/2014/main" id="{57D13EDD-8A03-46F8-B66F-158D4E1636F1}"/>
              </a:ext>
            </a:extLst>
          </p:cNvPr>
          <p:cNvSpPr txBox="1"/>
          <p:nvPr/>
        </p:nvSpPr>
        <p:spPr>
          <a:xfrm>
            <a:off x="11162149" y="5925304"/>
            <a:ext cx="697627" cy="200055"/>
          </a:xfrm>
          <a:prstGeom prst="rect">
            <a:avLst/>
          </a:prstGeom>
          <a:noFill/>
        </p:spPr>
        <p:txBody>
          <a:bodyPr wrap="none" rtlCol="0">
            <a:spAutoFit/>
          </a:bodyPr>
          <a:lstStyle/>
          <a:p>
            <a:r>
              <a:rPr lang="en-US" sz="700">
                <a:solidFill>
                  <a:schemeClr val="bg1">
                    <a:lumMod val="95000"/>
                  </a:schemeClr>
                </a:solidFill>
              </a:rPr>
              <a:t>Connor White</a:t>
            </a:r>
          </a:p>
        </p:txBody>
      </p:sp>
    </p:spTree>
    <p:extLst>
      <p:ext uri="{BB962C8B-B14F-4D97-AF65-F5344CB8AC3E}">
        <p14:creationId xmlns:p14="http://schemas.microsoft.com/office/powerpoint/2010/main" val="291906512"/>
      </p:ext>
    </p:extLst>
  </p:cSld>
  <p:clrMapOvr>
    <a:masterClrMapping/>
  </p:clrMapOvr>
  <mc:AlternateContent xmlns:mc="http://schemas.openxmlformats.org/markup-compatibility/2006">
    <mc:Choice xmlns:p14="http://schemas.microsoft.com/office/powerpoint/2010/main" Requires="p14">
      <p:transition spd="slow" p14:dur="2000" advTm="37493"/>
    </mc:Choice>
    <mc:Fallback>
      <p:transition spd="slow" advTm="37493"/>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pPr eaLnBrk="1" hangingPunct="1"/>
            <a:r>
              <a:rPr lang="en-US"/>
              <a:t>What is “Best”</a:t>
            </a:r>
          </a:p>
        </p:txBody>
      </p:sp>
      <p:sp>
        <p:nvSpPr>
          <p:cNvPr id="6147" name="Content Placeholder 4"/>
          <p:cNvSpPr>
            <a:spLocks noGrp="1"/>
          </p:cNvSpPr>
          <p:nvPr>
            <p:ph idx="1"/>
          </p:nvPr>
        </p:nvSpPr>
        <p:spPr>
          <a:xfrm>
            <a:off x="733647" y="1723505"/>
            <a:ext cx="11334306" cy="5464103"/>
          </a:xfrm>
        </p:spPr>
        <p:txBody>
          <a:bodyPr>
            <a:normAutofit/>
          </a:bodyPr>
          <a:lstStyle/>
          <a:p>
            <a:pPr eaLnBrk="1" hangingPunct="1"/>
            <a:r>
              <a:rPr lang="en-US" sz="2800" b="1"/>
              <a:t> Preservationists </a:t>
            </a:r>
            <a:r>
              <a:rPr lang="en-US" sz="2800"/>
              <a:t>– </a:t>
            </a:r>
          </a:p>
          <a:p>
            <a:pPr lvl="1" eaLnBrk="1" hangingPunct="1"/>
            <a:r>
              <a:rPr lang="en-US" sz="2400"/>
              <a:t>Emphasize protecting large areas of land from mining, timber, grazing &amp; development so they can be enjoyed by present and future generations.  ..</a:t>
            </a:r>
            <a:r>
              <a:rPr lang="en-US" sz="2400" i="1"/>
              <a:t> John Muir and Aldo Leopold</a:t>
            </a:r>
            <a:r>
              <a:rPr lang="en-US" sz="2400"/>
              <a:t>.</a:t>
            </a:r>
            <a:endParaRPr lang="en-US" sz="3200"/>
          </a:p>
          <a:p>
            <a:pPr eaLnBrk="1" hangingPunct="1"/>
            <a:r>
              <a:rPr lang="en-US" sz="2800" b="1"/>
              <a:t>Conservationists</a:t>
            </a:r>
            <a:r>
              <a:rPr lang="en-US" sz="2800"/>
              <a:t> – </a:t>
            </a:r>
          </a:p>
          <a:p>
            <a:pPr lvl="1" eaLnBrk="1" hangingPunct="1"/>
            <a:r>
              <a:rPr lang="en-US" sz="2400"/>
              <a:t>View land as a resource to be used now to enhance economic growth.  But, protected from degradation by efficient management, based on scientific principles, for sustained yield and multiple use.   ..</a:t>
            </a:r>
            <a:r>
              <a:rPr lang="en-US" sz="2400" i="1"/>
              <a:t> T.R. Roosevelt, Gifford Pinchot, and John Wesley Powell.</a:t>
            </a:r>
            <a:endParaRPr lang="en-US" sz="3200"/>
          </a:p>
          <a:p>
            <a:pPr eaLnBrk="1" hangingPunct="1"/>
            <a:r>
              <a:rPr lang="en-US" sz="2800" b="1"/>
              <a:t>Utilitarianists</a:t>
            </a:r>
            <a:r>
              <a:rPr lang="en-US" sz="2800"/>
              <a:t> – </a:t>
            </a:r>
          </a:p>
          <a:p>
            <a:pPr lvl="1" eaLnBrk="1" hangingPunct="1"/>
            <a:r>
              <a:rPr lang="en-US" sz="2400"/>
              <a:t>View land as a substrate for saleable products.  Management is based on land manipulation and exogenous inputs (e.g., fertilizer or herbicides) are usually required to keep production at an optimum level.</a:t>
            </a:r>
          </a:p>
        </p:txBody>
      </p:sp>
    </p:spTree>
    <p:extLst>
      <p:ext uri="{BB962C8B-B14F-4D97-AF65-F5344CB8AC3E}">
        <p14:creationId xmlns:p14="http://schemas.microsoft.com/office/powerpoint/2010/main" val="3347175278"/>
      </p:ext>
    </p:extLst>
  </p:cSld>
  <p:clrMapOvr>
    <a:masterClrMapping/>
  </p:clrMapOvr>
  <mc:AlternateContent xmlns:mc="http://schemas.openxmlformats.org/markup-compatibility/2006">
    <mc:Choice xmlns:p14="http://schemas.microsoft.com/office/powerpoint/2010/main" Requires="p14">
      <p:transition spd="slow" p14:dur="2000" advTm="130944"/>
    </mc:Choice>
    <mc:Fallback>
      <p:transition spd="slow" advTm="130944"/>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a:t>Rangeland Management</a:t>
            </a:r>
          </a:p>
        </p:txBody>
      </p:sp>
      <p:sp>
        <p:nvSpPr>
          <p:cNvPr id="7173" name="AutoShape 9"/>
          <p:cNvSpPr>
            <a:spLocks noChangeArrowheads="1"/>
          </p:cNvSpPr>
          <p:nvPr/>
        </p:nvSpPr>
        <p:spPr bwMode="auto">
          <a:xfrm>
            <a:off x="6400800" y="3962400"/>
            <a:ext cx="1600200" cy="3810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3366FF"/>
          </a:solidFill>
          <a:ln w="9525">
            <a:solidFill>
              <a:schemeClr val="tx1"/>
            </a:solidFill>
            <a:miter lim="800000"/>
            <a:headEnd/>
            <a:tailEnd/>
          </a:ln>
        </p:spPr>
        <p:txBody>
          <a:bodyPr wrap="none" anchor="ctr"/>
          <a:lstStyle/>
          <a:p>
            <a:endParaRPr lang="en-US"/>
          </a:p>
        </p:txBody>
      </p:sp>
      <p:sp>
        <p:nvSpPr>
          <p:cNvPr id="7174" name="Text Box 10"/>
          <p:cNvSpPr txBox="1">
            <a:spLocks noChangeArrowheads="1"/>
          </p:cNvSpPr>
          <p:nvPr/>
        </p:nvSpPr>
        <p:spPr bwMode="auto">
          <a:xfrm>
            <a:off x="2667001" y="1828800"/>
            <a:ext cx="4111625" cy="579438"/>
          </a:xfrm>
          <a:prstGeom prst="rect">
            <a:avLst/>
          </a:prstGeom>
          <a:noFill/>
          <a:ln w="9525">
            <a:noFill/>
            <a:miter lim="800000"/>
            <a:headEnd/>
            <a:tailEnd/>
          </a:ln>
        </p:spPr>
        <p:txBody>
          <a:bodyPr wrap="none">
            <a:spAutoFit/>
          </a:bodyPr>
          <a:lstStyle/>
          <a:p>
            <a:r>
              <a:rPr lang="en-US" sz="3200" b="1">
                <a:solidFill>
                  <a:srgbClr val="006699"/>
                </a:solidFill>
                <a:latin typeface="Comic Sans MS" pitchFamily="66" charset="0"/>
              </a:rPr>
              <a:t>Source of Decision?</a:t>
            </a:r>
          </a:p>
        </p:txBody>
      </p:sp>
      <p:grpSp>
        <p:nvGrpSpPr>
          <p:cNvPr id="7175" name="Group 11"/>
          <p:cNvGrpSpPr>
            <a:grpSpLocks/>
          </p:cNvGrpSpPr>
          <p:nvPr/>
        </p:nvGrpSpPr>
        <p:grpSpPr bwMode="auto">
          <a:xfrm>
            <a:off x="5334001" y="3352800"/>
            <a:ext cx="612775" cy="1676400"/>
            <a:chOff x="2306" y="2256"/>
            <a:chExt cx="528" cy="1200"/>
          </a:xfrm>
        </p:grpSpPr>
        <p:grpSp>
          <p:nvGrpSpPr>
            <p:cNvPr id="7180" name="Group 12"/>
            <p:cNvGrpSpPr>
              <a:grpSpLocks/>
            </p:cNvGrpSpPr>
            <p:nvPr/>
          </p:nvGrpSpPr>
          <p:grpSpPr bwMode="auto">
            <a:xfrm>
              <a:off x="2400" y="2256"/>
              <a:ext cx="432" cy="384"/>
              <a:chOff x="2400" y="2256"/>
              <a:chExt cx="432" cy="384"/>
            </a:xfrm>
          </p:grpSpPr>
          <p:pic>
            <p:nvPicPr>
              <p:cNvPr id="7184" name="Picture 13" descr="PE03020_"/>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495" y="2280"/>
                <a:ext cx="243" cy="336"/>
              </a:xfrm>
              <a:prstGeom prst="rect">
                <a:avLst/>
              </a:prstGeom>
              <a:noFill/>
              <a:ln w="9525">
                <a:noFill/>
                <a:miter lim="800000"/>
                <a:headEnd/>
                <a:tailEnd/>
              </a:ln>
            </p:spPr>
          </p:pic>
          <p:sp>
            <p:nvSpPr>
              <p:cNvPr id="7185" name="Oval 14"/>
              <p:cNvSpPr>
                <a:spLocks noChangeArrowheads="1"/>
              </p:cNvSpPr>
              <p:nvPr/>
            </p:nvSpPr>
            <p:spPr bwMode="auto">
              <a:xfrm>
                <a:off x="2400" y="2256"/>
                <a:ext cx="432" cy="384"/>
              </a:xfrm>
              <a:prstGeom prst="ellipse">
                <a:avLst/>
              </a:prstGeom>
              <a:noFill/>
              <a:ln w="25400">
                <a:solidFill>
                  <a:schemeClr val="tx1"/>
                </a:solidFill>
                <a:round/>
                <a:headEnd/>
                <a:tailEnd/>
              </a:ln>
            </p:spPr>
            <p:txBody>
              <a:bodyPr wrap="none" anchor="ctr"/>
              <a:lstStyle/>
              <a:p>
                <a:endParaRPr lang="en-US"/>
              </a:p>
            </p:txBody>
          </p:sp>
        </p:grpSp>
        <p:sp>
          <p:nvSpPr>
            <p:cNvPr id="7181" name="Line 15"/>
            <p:cNvSpPr>
              <a:spLocks noChangeShapeType="1"/>
            </p:cNvSpPr>
            <p:nvPr/>
          </p:nvSpPr>
          <p:spPr bwMode="auto">
            <a:xfrm>
              <a:off x="2592" y="2640"/>
              <a:ext cx="0" cy="480"/>
            </a:xfrm>
            <a:prstGeom prst="line">
              <a:avLst/>
            </a:prstGeom>
            <a:noFill/>
            <a:ln w="25400">
              <a:solidFill>
                <a:schemeClr val="tx1"/>
              </a:solidFill>
              <a:round/>
              <a:headEnd/>
              <a:tailEnd/>
            </a:ln>
          </p:spPr>
          <p:txBody>
            <a:bodyPr/>
            <a:lstStyle/>
            <a:p>
              <a:endParaRPr lang="en-US"/>
            </a:p>
          </p:txBody>
        </p:sp>
        <p:sp>
          <p:nvSpPr>
            <p:cNvPr id="7182" name="Freeform 16"/>
            <p:cNvSpPr>
              <a:spLocks/>
            </p:cNvSpPr>
            <p:nvPr/>
          </p:nvSpPr>
          <p:spPr bwMode="auto">
            <a:xfrm rot="-249976">
              <a:off x="2306" y="3120"/>
              <a:ext cx="528" cy="336"/>
            </a:xfrm>
            <a:custGeom>
              <a:avLst/>
              <a:gdLst>
                <a:gd name="T0" fmla="*/ 0 w 528"/>
                <a:gd name="T1" fmla="*/ 1805 h 240"/>
                <a:gd name="T2" fmla="*/ 288 w 528"/>
                <a:gd name="T3" fmla="*/ 0 h 240"/>
                <a:gd name="T4" fmla="*/ 528 w 528"/>
                <a:gd name="T5" fmla="*/ 1805 h 240"/>
                <a:gd name="T6" fmla="*/ 0 60000 65536"/>
                <a:gd name="T7" fmla="*/ 0 60000 65536"/>
                <a:gd name="T8" fmla="*/ 0 60000 65536"/>
                <a:gd name="T9" fmla="*/ 0 w 528"/>
                <a:gd name="T10" fmla="*/ 0 h 240"/>
                <a:gd name="T11" fmla="*/ 528 w 528"/>
                <a:gd name="T12" fmla="*/ 240 h 240"/>
              </a:gdLst>
              <a:ahLst/>
              <a:cxnLst>
                <a:cxn ang="T6">
                  <a:pos x="T0" y="T1"/>
                </a:cxn>
                <a:cxn ang="T7">
                  <a:pos x="T2" y="T3"/>
                </a:cxn>
                <a:cxn ang="T8">
                  <a:pos x="T4" y="T5"/>
                </a:cxn>
              </a:cxnLst>
              <a:rect l="T9" t="T10" r="T11" b="T12"/>
              <a:pathLst>
                <a:path w="528" h="240">
                  <a:moveTo>
                    <a:pt x="0" y="240"/>
                  </a:moveTo>
                  <a:lnTo>
                    <a:pt x="288" y="0"/>
                  </a:lnTo>
                  <a:lnTo>
                    <a:pt x="528" y="240"/>
                  </a:lnTo>
                </a:path>
              </a:pathLst>
            </a:custGeom>
            <a:noFill/>
            <a:ln w="25400">
              <a:solidFill>
                <a:schemeClr val="tx1"/>
              </a:solidFill>
              <a:round/>
              <a:headEnd/>
              <a:tailEnd/>
            </a:ln>
          </p:spPr>
          <p:txBody>
            <a:bodyPr/>
            <a:lstStyle/>
            <a:p>
              <a:endParaRPr lang="en-US"/>
            </a:p>
          </p:txBody>
        </p:sp>
        <p:sp>
          <p:nvSpPr>
            <p:cNvPr id="7183" name="Line 17"/>
            <p:cNvSpPr>
              <a:spLocks noChangeShapeType="1"/>
            </p:cNvSpPr>
            <p:nvPr/>
          </p:nvSpPr>
          <p:spPr bwMode="auto">
            <a:xfrm>
              <a:off x="2352" y="2832"/>
              <a:ext cx="480" cy="0"/>
            </a:xfrm>
            <a:prstGeom prst="line">
              <a:avLst/>
            </a:prstGeom>
            <a:noFill/>
            <a:ln w="25400">
              <a:solidFill>
                <a:schemeClr val="tx1"/>
              </a:solidFill>
              <a:round/>
              <a:headEnd/>
              <a:tailEnd/>
            </a:ln>
          </p:spPr>
          <p:txBody>
            <a:bodyPr/>
            <a:lstStyle/>
            <a:p>
              <a:endParaRPr lang="en-US"/>
            </a:p>
          </p:txBody>
        </p:sp>
      </p:grpSp>
      <p:sp>
        <p:nvSpPr>
          <p:cNvPr id="7176" name="AutoShape 18"/>
          <p:cNvSpPr>
            <a:spLocks noChangeArrowheads="1"/>
          </p:cNvSpPr>
          <p:nvPr/>
        </p:nvSpPr>
        <p:spPr bwMode="auto">
          <a:xfrm flipH="1">
            <a:off x="4343400" y="2514600"/>
            <a:ext cx="1600200" cy="533400"/>
          </a:xfrm>
          <a:prstGeom prst="cloudCallout">
            <a:avLst>
              <a:gd name="adj1" fmla="val -22917"/>
              <a:gd name="adj2" fmla="val 83032"/>
            </a:avLst>
          </a:prstGeom>
          <a:solidFill>
            <a:schemeClr val="accent1">
              <a:alpha val="65881"/>
            </a:schemeClr>
          </a:solidFill>
          <a:ln w="9525">
            <a:solidFill>
              <a:schemeClr val="tx1"/>
            </a:solidFill>
            <a:round/>
            <a:headEnd/>
            <a:tailEnd/>
          </a:ln>
        </p:spPr>
        <p:txBody>
          <a:bodyPr/>
          <a:lstStyle/>
          <a:p>
            <a:pPr algn="ctr"/>
            <a:r>
              <a:rPr lang="en-US" sz="1600">
                <a:latin typeface="Comic Sans MS" pitchFamily="66" charset="0"/>
              </a:rPr>
              <a:t>?</a:t>
            </a:r>
          </a:p>
        </p:txBody>
      </p:sp>
      <p:sp>
        <p:nvSpPr>
          <p:cNvPr id="7177" name="AutoShape 19"/>
          <p:cNvSpPr>
            <a:spLocks noChangeArrowheads="1"/>
          </p:cNvSpPr>
          <p:nvPr/>
        </p:nvSpPr>
        <p:spPr bwMode="auto">
          <a:xfrm flipH="1">
            <a:off x="3733800" y="3200400"/>
            <a:ext cx="1600200" cy="533400"/>
          </a:xfrm>
          <a:prstGeom prst="cloudCallout">
            <a:avLst>
              <a:gd name="adj1" fmla="val -70537"/>
              <a:gd name="adj2" fmla="val -44944"/>
            </a:avLst>
          </a:prstGeom>
          <a:solidFill>
            <a:srgbClr val="99CCFF">
              <a:alpha val="65881"/>
            </a:srgbClr>
          </a:solidFill>
          <a:ln w="9525">
            <a:solidFill>
              <a:schemeClr val="tx1"/>
            </a:solidFill>
            <a:round/>
            <a:headEnd/>
            <a:tailEnd/>
          </a:ln>
        </p:spPr>
        <p:txBody>
          <a:bodyPr/>
          <a:lstStyle/>
          <a:p>
            <a:pPr algn="ctr"/>
            <a:r>
              <a:rPr lang="en-US">
                <a:latin typeface="Comic Sans MS" pitchFamily="66" charset="0"/>
              </a:rPr>
              <a:t>?</a:t>
            </a:r>
          </a:p>
        </p:txBody>
      </p:sp>
      <p:sp>
        <p:nvSpPr>
          <p:cNvPr id="7178" name="AutoShape 20"/>
          <p:cNvSpPr>
            <a:spLocks noChangeArrowheads="1"/>
          </p:cNvSpPr>
          <p:nvPr/>
        </p:nvSpPr>
        <p:spPr bwMode="auto">
          <a:xfrm flipH="1">
            <a:off x="5715001" y="2514600"/>
            <a:ext cx="1789113" cy="533400"/>
          </a:xfrm>
          <a:prstGeom prst="cloudCallout">
            <a:avLst>
              <a:gd name="adj1" fmla="val 35208"/>
              <a:gd name="adj2" fmla="val 82440"/>
            </a:avLst>
          </a:prstGeom>
          <a:solidFill>
            <a:srgbClr val="99CC00">
              <a:alpha val="65881"/>
            </a:srgbClr>
          </a:solidFill>
          <a:ln w="9525">
            <a:solidFill>
              <a:schemeClr val="tx1"/>
            </a:solidFill>
            <a:round/>
            <a:headEnd/>
            <a:tailEnd/>
          </a:ln>
        </p:spPr>
        <p:txBody>
          <a:bodyPr/>
          <a:lstStyle/>
          <a:p>
            <a:pPr algn="ctr"/>
            <a:r>
              <a:rPr lang="en-US">
                <a:latin typeface="Comic Sans MS" pitchFamily="66" charset="0"/>
              </a:rPr>
              <a:t>?</a:t>
            </a:r>
          </a:p>
        </p:txBody>
      </p:sp>
      <p:sp>
        <p:nvSpPr>
          <p:cNvPr id="7179" name="AutoShape 21"/>
          <p:cNvSpPr>
            <a:spLocks noChangeArrowheads="1"/>
          </p:cNvSpPr>
          <p:nvPr/>
        </p:nvSpPr>
        <p:spPr bwMode="auto">
          <a:xfrm flipH="1">
            <a:off x="2667000" y="2667000"/>
            <a:ext cx="2209800" cy="685800"/>
          </a:xfrm>
          <a:prstGeom prst="cloudCallout">
            <a:avLst>
              <a:gd name="adj1" fmla="val -86208"/>
              <a:gd name="adj2" fmla="val 33565"/>
            </a:avLst>
          </a:prstGeom>
          <a:solidFill>
            <a:srgbClr val="FFCC00">
              <a:alpha val="65881"/>
            </a:srgbClr>
          </a:solidFill>
          <a:ln w="9525">
            <a:solidFill>
              <a:schemeClr val="tx1"/>
            </a:solidFill>
            <a:round/>
            <a:headEnd/>
            <a:tailEnd/>
          </a:ln>
        </p:spPr>
        <p:txBody>
          <a:bodyPr/>
          <a:lstStyle/>
          <a:p>
            <a:pPr algn="ctr"/>
            <a:r>
              <a:rPr lang="en-US" b="1">
                <a:latin typeface="Comic Sans MS" pitchFamily="66" charset="0"/>
              </a:rPr>
              <a:t>?</a:t>
            </a:r>
          </a:p>
        </p:txBody>
      </p:sp>
      <p:grpSp>
        <p:nvGrpSpPr>
          <p:cNvPr id="22" name="Group 21">
            <a:extLst>
              <a:ext uri="{FF2B5EF4-FFF2-40B4-BE49-F238E27FC236}">
                <a16:creationId xmlns:a16="http://schemas.microsoft.com/office/drawing/2014/main" id="{AA1BA734-617E-4C6E-A621-B36BE2D50C68}"/>
              </a:ext>
            </a:extLst>
          </p:cNvPr>
          <p:cNvGrpSpPr/>
          <p:nvPr/>
        </p:nvGrpSpPr>
        <p:grpSpPr>
          <a:xfrm>
            <a:off x="2653935" y="3604603"/>
            <a:ext cx="2009786" cy="1481244"/>
            <a:chOff x="3881818" y="1927079"/>
            <a:chExt cx="2009786" cy="1481244"/>
          </a:xfrm>
        </p:grpSpPr>
        <p:grpSp>
          <p:nvGrpSpPr>
            <p:cNvPr id="23" name="Group 22">
              <a:extLst>
                <a:ext uri="{FF2B5EF4-FFF2-40B4-BE49-F238E27FC236}">
                  <a16:creationId xmlns:a16="http://schemas.microsoft.com/office/drawing/2014/main" id="{88315117-A2A0-4C77-9248-39A65E1B1316}"/>
                </a:ext>
              </a:extLst>
            </p:cNvPr>
            <p:cNvGrpSpPr/>
            <p:nvPr/>
          </p:nvGrpSpPr>
          <p:grpSpPr>
            <a:xfrm>
              <a:off x="3881818" y="1927079"/>
              <a:ext cx="2009786" cy="1481244"/>
              <a:chOff x="2573699" y="3553010"/>
              <a:chExt cx="2009786" cy="1481244"/>
            </a:xfrm>
          </p:grpSpPr>
          <p:pic>
            <p:nvPicPr>
              <p:cNvPr id="25" name="Picture 24">
                <a:extLst>
                  <a:ext uri="{FF2B5EF4-FFF2-40B4-BE49-F238E27FC236}">
                    <a16:creationId xmlns:a16="http://schemas.microsoft.com/office/drawing/2014/main" id="{2ACAC124-F077-4E12-B665-D5248E6D72F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573699" y="3553010"/>
                <a:ext cx="1974992" cy="1481244"/>
              </a:xfrm>
              <a:prstGeom prst="rect">
                <a:avLst/>
              </a:prstGeom>
              <a:ln w="12700">
                <a:solidFill>
                  <a:schemeClr val="tx1">
                    <a:lumMod val="50000"/>
                    <a:lumOff val="50000"/>
                  </a:schemeClr>
                </a:solidFill>
              </a:ln>
            </p:spPr>
          </p:pic>
          <p:sp>
            <p:nvSpPr>
              <p:cNvPr id="26" name="TextBox 25">
                <a:extLst>
                  <a:ext uri="{FF2B5EF4-FFF2-40B4-BE49-F238E27FC236}">
                    <a16:creationId xmlns:a16="http://schemas.microsoft.com/office/drawing/2014/main" id="{1D9637CC-FB2F-4458-A41F-71591A04C140}"/>
                  </a:ext>
                </a:extLst>
              </p:cNvPr>
              <p:cNvSpPr txBox="1"/>
              <p:nvPr/>
            </p:nvSpPr>
            <p:spPr>
              <a:xfrm>
                <a:off x="3824944" y="4834199"/>
                <a:ext cx="758541" cy="200055"/>
              </a:xfrm>
              <a:prstGeom prst="rect">
                <a:avLst/>
              </a:prstGeom>
              <a:noFill/>
            </p:spPr>
            <p:txBody>
              <a:bodyPr wrap="none" rtlCol="0">
                <a:spAutoFit/>
              </a:bodyPr>
              <a:lstStyle/>
              <a:p>
                <a:r>
                  <a:rPr lang="en-US" sz="700">
                    <a:solidFill>
                      <a:schemeClr val="bg1">
                        <a:lumMod val="95000"/>
                      </a:schemeClr>
                    </a:solidFill>
                  </a:rPr>
                  <a:t>K. Launchbaugh</a:t>
                </a:r>
              </a:p>
            </p:txBody>
          </p:sp>
        </p:grpSp>
        <p:sp>
          <p:nvSpPr>
            <p:cNvPr id="24" name="Text Box 5">
              <a:extLst>
                <a:ext uri="{FF2B5EF4-FFF2-40B4-BE49-F238E27FC236}">
                  <a16:creationId xmlns:a16="http://schemas.microsoft.com/office/drawing/2014/main" id="{3E9FCD4A-00C1-4388-BC46-BC62530D5844}"/>
                </a:ext>
              </a:extLst>
            </p:cNvPr>
            <p:cNvSpPr txBox="1">
              <a:spLocks noChangeArrowheads="1"/>
            </p:cNvSpPr>
            <p:nvPr/>
          </p:nvSpPr>
          <p:spPr bwMode="auto">
            <a:xfrm>
              <a:off x="3881818" y="2002486"/>
              <a:ext cx="1152525" cy="336550"/>
            </a:xfrm>
            <a:prstGeom prst="rect">
              <a:avLst/>
            </a:prstGeom>
            <a:noFill/>
            <a:ln w="9525">
              <a:noFill/>
              <a:miter lim="800000"/>
              <a:headEnd/>
              <a:tailEnd/>
            </a:ln>
          </p:spPr>
          <p:txBody>
            <a:bodyPr wrap="none">
              <a:spAutoFit/>
            </a:bodyPr>
            <a:lstStyle/>
            <a:p>
              <a:r>
                <a:rPr lang="en-US" sz="1600" b="1">
                  <a:solidFill>
                    <a:srgbClr val="663300"/>
                  </a:solidFill>
                  <a:latin typeface="Comic Sans MS" pitchFamily="66" charset="0"/>
                </a:rPr>
                <a:t>CURRENT</a:t>
              </a:r>
            </a:p>
          </p:txBody>
        </p:sp>
      </p:grpSp>
      <p:grpSp>
        <p:nvGrpSpPr>
          <p:cNvPr id="27" name="Group 26">
            <a:extLst>
              <a:ext uri="{FF2B5EF4-FFF2-40B4-BE49-F238E27FC236}">
                <a16:creationId xmlns:a16="http://schemas.microsoft.com/office/drawing/2014/main" id="{16B74392-572C-4CB7-8FFB-5C9F6A58C71B}"/>
              </a:ext>
            </a:extLst>
          </p:cNvPr>
          <p:cNvGrpSpPr/>
          <p:nvPr/>
        </p:nvGrpSpPr>
        <p:grpSpPr>
          <a:xfrm>
            <a:off x="8455426" y="3604603"/>
            <a:ext cx="1974992" cy="1481244"/>
            <a:chOff x="8455426" y="3578898"/>
            <a:chExt cx="1974992" cy="1481244"/>
          </a:xfrm>
        </p:grpSpPr>
        <p:pic>
          <p:nvPicPr>
            <p:cNvPr id="28" name="Picture 27">
              <a:extLst>
                <a:ext uri="{FF2B5EF4-FFF2-40B4-BE49-F238E27FC236}">
                  <a16:creationId xmlns:a16="http://schemas.microsoft.com/office/drawing/2014/main" id="{6B0612E4-0C4C-4936-B949-D70EAF40CF26}"/>
                </a:ext>
              </a:extLst>
            </p:cNvPr>
            <p:cNvPicPr>
              <a:picLocks noChangeAspect="1"/>
            </p:cNvPicPr>
            <p:nvPr/>
          </p:nvPicPr>
          <p:blipFill>
            <a:blip r:embed="rId5" cstate="screen">
              <a:extLst>
                <a:ext uri="{BEBA8EAE-BF5A-486C-A8C5-ECC9F3942E4B}">
                  <a14:imgProps xmlns:a14="http://schemas.microsoft.com/office/drawing/2010/main">
                    <a14:imgLayer r:embed="rId6">
                      <a14:imgEffect>
                        <a14:artisticBlur/>
                      </a14:imgEffect>
                    </a14:imgLayer>
                  </a14:imgProps>
                </a:ext>
                <a:ext uri="{28A0092B-C50C-407E-A947-70E740481C1C}">
                  <a14:useLocalDpi xmlns:a14="http://schemas.microsoft.com/office/drawing/2010/main"/>
                </a:ext>
              </a:extLst>
            </a:blip>
            <a:stretch>
              <a:fillRect/>
            </a:stretch>
          </p:blipFill>
          <p:spPr>
            <a:xfrm>
              <a:off x="8455426" y="3578898"/>
              <a:ext cx="1974992" cy="1481244"/>
            </a:xfrm>
            <a:prstGeom prst="rect">
              <a:avLst/>
            </a:prstGeom>
            <a:ln>
              <a:solidFill>
                <a:schemeClr val="tx1">
                  <a:lumMod val="50000"/>
                  <a:lumOff val="50000"/>
                </a:schemeClr>
              </a:solidFill>
              <a:prstDash val="dash"/>
            </a:ln>
          </p:spPr>
        </p:pic>
        <p:sp>
          <p:nvSpPr>
            <p:cNvPr id="29" name="Text Box 5">
              <a:extLst>
                <a:ext uri="{FF2B5EF4-FFF2-40B4-BE49-F238E27FC236}">
                  <a16:creationId xmlns:a16="http://schemas.microsoft.com/office/drawing/2014/main" id="{1CA04865-21CE-45A6-8AE3-7BE4B012DCBC}"/>
                </a:ext>
              </a:extLst>
            </p:cNvPr>
            <p:cNvSpPr txBox="1">
              <a:spLocks noChangeArrowheads="1"/>
            </p:cNvSpPr>
            <p:nvPr/>
          </p:nvSpPr>
          <p:spPr bwMode="auto">
            <a:xfrm>
              <a:off x="8455426" y="3654305"/>
              <a:ext cx="1013419" cy="338554"/>
            </a:xfrm>
            <a:prstGeom prst="rect">
              <a:avLst/>
            </a:prstGeom>
            <a:noFill/>
            <a:ln w="9525">
              <a:noFill/>
              <a:miter lim="800000"/>
              <a:headEnd/>
              <a:tailEnd/>
            </a:ln>
          </p:spPr>
          <p:txBody>
            <a:bodyPr wrap="none">
              <a:spAutoFit/>
            </a:bodyPr>
            <a:lstStyle/>
            <a:p>
              <a:r>
                <a:rPr lang="en-US" sz="1600" b="1">
                  <a:solidFill>
                    <a:srgbClr val="663300"/>
                  </a:solidFill>
                  <a:latin typeface="Comic Sans MS" pitchFamily="66" charset="0"/>
                </a:rPr>
                <a:t>FUTURE</a:t>
              </a:r>
            </a:p>
          </p:txBody>
        </p:sp>
      </p:grpSp>
    </p:spTree>
    <p:extLst>
      <p:ext uri="{BB962C8B-B14F-4D97-AF65-F5344CB8AC3E}">
        <p14:creationId xmlns:p14="http://schemas.microsoft.com/office/powerpoint/2010/main" val="4138686187"/>
      </p:ext>
    </p:extLst>
  </p:cSld>
  <p:clrMapOvr>
    <a:masterClrMapping/>
  </p:clrMapOvr>
  <mc:AlternateContent xmlns:mc="http://schemas.openxmlformats.org/markup-compatibility/2006">
    <mc:Choice xmlns:p14="http://schemas.microsoft.com/office/powerpoint/2010/main" Requires="p14">
      <p:transition spd="slow" p14:dur="2000" advTm="22998"/>
    </mc:Choice>
    <mc:Fallback>
      <p:transition spd="slow" advTm="22998"/>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EC1FD659-1C7A-4AA9-AA37-149BF05ECD3E}"/>
              </a:ext>
            </a:extLst>
          </p:cNvPr>
          <p:cNvGrpSpPr/>
          <p:nvPr/>
        </p:nvGrpSpPr>
        <p:grpSpPr>
          <a:xfrm>
            <a:off x="2653935" y="3604603"/>
            <a:ext cx="2009786" cy="1481244"/>
            <a:chOff x="3881818" y="1927079"/>
            <a:chExt cx="2009786" cy="1481244"/>
          </a:xfrm>
        </p:grpSpPr>
        <p:grpSp>
          <p:nvGrpSpPr>
            <p:cNvPr id="24" name="Group 23">
              <a:extLst>
                <a:ext uri="{FF2B5EF4-FFF2-40B4-BE49-F238E27FC236}">
                  <a16:creationId xmlns:a16="http://schemas.microsoft.com/office/drawing/2014/main" id="{8CF41063-B59C-42A2-96CB-B8ED881C250B}"/>
                </a:ext>
              </a:extLst>
            </p:cNvPr>
            <p:cNvGrpSpPr/>
            <p:nvPr/>
          </p:nvGrpSpPr>
          <p:grpSpPr>
            <a:xfrm>
              <a:off x="3881818" y="1927079"/>
              <a:ext cx="2009786" cy="1481244"/>
              <a:chOff x="2573699" y="3553010"/>
              <a:chExt cx="2009786" cy="1481244"/>
            </a:xfrm>
          </p:grpSpPr>
          <p:pic>
            <p:nvPicPr>
              <p:cNvPr id="26" name="Picture 25">
                <a:extLst>
                  <a:ext uri="{FF2B5EF4-FFF2-40B4-BE49-F238E27FC236}">
                    <a16:creationId xmlns:a16="http://schemas.microsoft.com/office/drawing/2014/main" id="{CCB36943-F4E9-48DE-B0EA-AE71F49BA8D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73699" y="3553010"/>
                <a:ext cx="1974992" cy="1481244"/>
              </a:xfrm>
              <a:prstGeom prst="rect">
                <a:avLst/>
              </a:prstGeom>
              <a:ln w="12700">
                <a:solidFill>
                  <a:schemeClr val="tx1">
                    <a:lumMod val="50000"/>
                    <a:lumOff val="50000"/>
                  </a:schemeClr>
                </a:solidFill>
              </a:ln>
            </p:spPr>
          </p:pic>
          <p:sp>
            <p:nvSpPr>
              <p:cNvPr id="27" name="TextBox 26">
                <a:extLst>
                  <a:ext uri="{FF2B5EF4-FFF2-40B4-BE49-F238E27FC236}">
                    <a16:creationId xmlns:a16="http://schemas.microsoft.com/office/drawing/2014/main" id="{B799B588-F39A-4E09-8635-293B9F639551}"/>
                  </a:ext>
                </a:extLst>
              </p:cNvPr>
              <p:cNvSpPr txBox="1"/>
              <p:nvPr/>
            </p:nvSpPr>
            <p:spPr>
              <a:xfrm>
                <a:off x="3824944" y="4834199"/>
                <a:ext cx="758541" cy="200055"/>
              </a:xfrm>
              <a:prstGeom prst="rect">
                <a:avLst/>
              </a:prstGeom>
              <a:noFill/>
            </p:spPr>
            <p:txBody>
              <a:bodyPr wrap="none" rtlCol="0">
                <a:spAutoFit/>
              </a:bodyPr>
              <a:lstStyle/>
              <a:p>
                <a:r>
                  <a:rPr lang="en-US" sz="700">
                    <a:solidFill>
                      <a:schemeClr val="bg1">
                        <a:lumMod val="95000"/>
                      </a:schemeClr>
                    </a:solidFill>
                  </a:rPr>
                  <a:t>K. Launchbaugh</a:t>
                </a:r>
              </a:p>
            </p:txBody>
          </p:sp>
        </p:grpSp>
        <p:sp>
          <p:nvSpPr>
            <p:cNvPr id="25" name="Text Box 5">
              <a:extLst>
                <a:ext uri="{FF2B5EF4-FFF2-40B4-BE49-F238E27FC236}">
                  <a16:creationId xmlns:a16="http://schemas.microsoft.com/office/drawing/2014/main" id="{5149EECC-28E7-499E-8213-978D41714423}"/>
                </a:ext>
              </a:extLst>
            </p:cNvPr>
            <p:cNvSpPr txBox="1">
              <a:spLocks noChangeArrowheads="1"/>
            </p:cNvSpPr>
            <p:nvPr/>
          </p:nvSpPr>
          <p:spPr bwMode="auto">
            <a:xfrm>
              <a:off x="3881818" y="2002486"/>
              <a:ext cx="1152525" cy="336550"/>
            </a:xfrm>
            <a:prstGeom prst="rect">
              <a:avLst/>
            </a:prstGeom>
            <a:noFill/>
            <a:ln w="9525">
              <a:noFill/>
              <a:miter lim="800000"/>
              <a:headEnd/>
              <a:tailEnd/>
            </a:ln>
          </p:spPr>
          <p:txBody>
            <a:bodyPr wrap="none">
              <a:spAutoFit/>
            </a:bodyPr>
            <a:lstStyle/>
            <a:p>
              <a:r>
                <a:rPr lang="en-US" sz="1600" b="1">
                  <a:solidFill>
                    <a:srgbClr val="663300"/>
                  </a:solidFill>
                  <a:latin typeface="Comic Sans MS" pitchFamily="66" charset="0"/>
                </a:rPr>
                <a:t>CURRENT</a:t>
              </a:r>
            </a:p>
          </p:txBody>
        </p:sp>
      </p:grpSp>
      <p:grpSp>
        <p:nvGrpSpPr>
          <p:cNvPr id="28" name="Group 27">
            <a:extLst>
              <a:ext uri="{FF2B5EF4-FFF2-40B4-BE49-F238E27FC236}">
                <a16:creationId xmlns:a16="http://schemas.microsoft.com/office/drawing/2014/main" id="{2DC93F93-D421-4BC0-8B5F-B053B3926D46}"/>
              </a:ext>
            </a:extLst>
          </p:cNvPr>
          <p:cNvGrpSpPr/>
          <p:nvPr/>
        </p:nvGrpSpPr>
        <p:grpSpPr>
          <a:xfrm>
            <a:off x="8455426" y="3604603"/>
            <a:ext cx="1974992" cy="1481244"/>
            <a:chOff x="8455426" y="3578898"/>
            <a:chExt cx="1974992" cy="1481244"/>
          </a:xfrm>
        </p:grpSpPr>
        <p:pic>
          <p:nvPicPr>
            <p:cNvPr id="29" name="Picture 28">
              <a:extLst>
                <a:ext uri="{FF2B5EF4-FFF2-40B4-BE49-F238E27FC236}">
                  <a16:creationId xmlns:a16="http://schemas.microsoft.com/office/drawing/2014/main" id="{FAB93C23-E284-4F14-B913-AA4EE3470E3E}"/>
                </a:ext>
              </a:extLst>
            </p:cNvPr>
            <p:cNvPicPr>
              <a:picLocks noChangeAspect="1"/>
            </p:cNvPicPr>
            <p:nvPr/>
          </p:nvPicPr>
          <p:blipFill>
            <a:blip r:embed="rId4" cstate="screen">
              <a:extLst>
                <a:ext uri="{BEBA8EAE-BF5A-486C-A8C5-ECC9F3942E4B}">
                  <a14:imgProps xmlns:a14="http://schemas.microsoft.com/office/drawing/2010/main">
                    <a14:imgLayer r:embed="rId5">
                      <a14:imgEffect>
                        <a14:artisticBlur/>
                      </a14:imgEffect>
                    </a14:imgLayer>
                  </a14:imgProps>
                </a:ext>
                <a:ext uri="{28A0092B-C50C-407E-A947-70E740481C1C}">
                  <a14:useLocalDpi xmlns:a14="http://schemas.microsoft.com/office/drawing/2010/main"/>
                </a:ext>
              </a:extLst>
            </a:blip>
            <a:stretch>
              <a:fillRect/>
            </a:stretch>
          </p:blipFill>
          <p:spPr>
            <a:xfrm>
              <a:off x="8455426" y="3578898"/>
              <a:ext cx="1974992" cy="1481244"/>
            </a:xfrm>
            <a:prstGeom prst="rect">
              <a:avLst/>
            </a:prstGeom>
            <a:ln>
              <a:solidFill>
                <a:schemeClr val="tx1">
                  <a:lumMod val="50000"/>
                  <a:lumOff val="50000"/>
                </a:schemeClr>
              </a:solidFill>
              <a:prstDash val="dash"/>
            </a:ln>
          </p:spPr>
        </p:pic>
        <p:sp>
          <p:nvSpPr>
            <p:cNvPr id="30" name="Text Box 5">
              <a:extLst>
                <a:ext uri="{FF2B5EF4-FFF2-40B4-BE49-F238E27FC236}">
                  <a16:creationId xmlns:a16="http://schemas.microsoft.com/office/drawing/2014/main" id="{85E056FE-D219-43D5-9945-680D5FE377D5}"/>
                </a:ext>
              </a:extLst>
            </p:cNvPr>
            <p:cNvSpPr txBox="1">
              <a:spLocks noChangeArrowheads="1"/>
            </p:cNvSpPr>
            <p:nvPr/>
          </p:nvSpPr>
          <p:spPr bwMode="auto">
            <a:xfrm>
              <a:off x="8455426" y="3654305"/>
              <a:ext cx="1013419" cy="338554"/>
            </a:xfrm>
            <a:prstGeom prst="rect">
              <a:avLst/>
            </a:prstGeom>
            <a:noFill/>
            <a:ln w="9525">
              <a:noFill/>
              <a:miter lim="800000"/>
              <a:headEnd/>
              <a:tailEnd/>
            </a:ln>
          </p:spPr>
          <p:txBody>
            <a:bodyPr wrap="none">
              <a:spAutoFit/>
            </a:bodyPr>
            <a:lstStyle/>
            <a:p>
              <a:r>
                <a:rPr lang="en-US" sz="1600" b="1">
                  <a:solidFill>
                    <a:srgbClr val="663300"/>
                  </a:solidFill>
                  <a:latin typeface="Comic Sans MS" pitchFamily="66" charset="0"/>
                </a:rPr>
                <a:t>FUTURE</a:t>
              </a:r>
            </a:p>
          </p:txBody>
        </p:sp>
      </p:grpSp>
      <p:sp>
        <p:nvSpPr>
          <p:cNvPr id="22" name="AutoShape 20">
            <a:extLst>
              <a:ext uri="{FF2B5EF4-FFF2-40B4-BE49-F238E27FC236}">
                <a16:creationId xmlns:a16="http://schemas.microsoft.com/office/drawing/2014/main" id="{ED3E1CA0-3C56-450C-A6A1-D178749049F3}"/>
              </a:ext>
            </a:extLst>
          </p:cNvPr>
          <p:cNvSpPr>
            <a:spLocks noChangeArrowheads="1"/>
          </p:cNvSpPr>
          <p:nvPr/>
        </p:nvSpPr>
        <p:spPr bwMode="auto">
          <a:xfrm flipH="1">
            <a:off x="6205094" y="2905592"/>
            <a:ext cx="1789113" cy="533400"/>
          </a:xfrm>
          <a:prstGeom prst="cloudCallout">
            <a:avLst>
              <a:gd name="adj1" fmla="val 65597"/>
              <a:gd name="adj2" fmla="val 34564"/>
            </a:avLst>
          </a:prstGeom>
          <a:solidFill>
            <a:srgbClr val="C7ABFF">
              <a:alpha val="65490"/>
            </a:srgbClr>
          </a:solidFill>
          <a:ln w="9525">
            <a:solidFill>
              <a:schemeClr val="tx1"/>
            </a:solidFill>
            <a:round/>
            <a:headEnd/>
            <a:tailEnd/>
          </a:ln>
        </p:spPr>
        <p:txBody>
          <a:bodyPr/>
          <a:lstStyle/>
          <a:p>
            <a:pPr algn="ctr"/>
            <a:r>
              <a:rPr lang="en-US">
                <a:latin typeface="Comic Sans MS" pitchFamily="66" charset="0"/>
              </a:rPr>
              <a:t>needs</a:t>
            </a:r>
          </a:p>
        </p:txBody>
      </p:sp>
      <p:sp>
        <p:nvSpPr>
          <p:cNvPr id="8194" name="Rectangle 2"/>
          <p:cNvSpPr>
            <a:spLocks noGrp="1" noChangeArrowheads="1"/>
          </p:cNvSpPr>
          <p:nvPr>
            <p:ph type="title"/>
          </p:nvPr>
        </p:nvSpPr>
        <p:spPr/>
        <p:txBody>
          <a:bodyPr/>
          <a:lstStyle/>
          <a:p>
            <a:pPr eaLnBrk="1" hangingPunct="1"/>
            <a:r>
              <a:rPr lang="en-US"/>
              <a:t>Rangeland Management</a:t>
            </a:r>
          </a:p>
        </p:txBody>
      </p:sp>
      <p:sp>
        <p:nvSpPr>
          <p:cNvPr id="8197" name="AutoShape 9"/>
          <p:cNvSpPr>
            <a:spLocks noChangeArrowheads="1"/>
          </p:cNvSpPr>
          <p:nvPr/>
        </p:nvSpPr>
        <p:spPr bwMode="auto">
          <a:xfrm>
            <a:off x="6400800" y="3962400"/>
            <a:ext cx="1600200" cy="3810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3366FF"/>
          </a:solidFill>
          <a:ln w="9525">
            <a:solidFill>
              <a:schemeClr val="tx1"/>
            </a:solidFill>
            <a:miter lim="800000"/>
            <a:headEnd/>
            <a:tailEnd/>
          </a:ln>
        </p:spPr>
        <p:txBody>
          <a:bodyPr wrap="none" anchor="ctr"/>
          <a:lstStyle/>
          <a:p>
            <a:endParaRPr lang="en-US"/>
          </a:p>
        </p:txBody>
      </p:sp>
      <p:sp>
        <p:nvSpPr>
          <p:cNvPr id="8198" name="Text Box 10"/>
          <p:cNvSpPr txBox="1">
            <a:spLocks noChangeArrowheads="1"/>
          </p:cNvSpPr>
          <p:nvPr/>
        </p:nvSpPr>
        <p:spPr bwMode="auto">
          <a:xfrm>
            <a:off x="2667001" y="1828800"/>
            <a:ext cx="4111625" cy="579438"/>
          </a:xfrm>
          <a:prstGeom prst="rect">
            <a:avLst/>
          </a:prstGeom>
          <a:noFill/>
          <a:ln w="9525">
            <a:noFill/>
            <a:miter lim="800000"/>
            <a:headEnd/>
            <a:tailEnd/>
          </a:ln>
        </p:spPr>
        <p:txBody>
          <a:bodyPr wrap="none">
            <a:spAutoFit/>
          </a:bodyPr>
          <a:lstStyle/>
          <a:p>
            <a:r>
              <a:rPr lang="en-US" sz="3200" b="1">
                <a:solidFill>
                  <a:srgbClr val="006699"/>
                </a:solidFill>
                <a:latin typeface="Comic Sans MS" pitchFamily="66" charset="0"/>
              </a:rPr>
              <a:t>Source of Decision?</a:t>
            </a:r>
          </a:p>
        </p:txBody>
      </p:sp>
      <p:grpSp>
        <p:nvGrpSpPr>
          <p:cNvPr id="8199" name="Group 11"/>
          <p:cNvGrpSpPr>
            <a:grpSpLocks/>
          </p:cNvGrpSpPr>
          <p:nvPr/>
        </p:nvGrpSpPr>
        <p:grpSpPr bwMode="auto">
          <a:xfrm>
            <a:off x="5334001" y="3352800"/>
            <a:ext cx="612775" cy="1676400"/>
            <a:chOff x="2306" y="2256"/>
            <a:chExt cx="528" cy="1200"/>
          </a:xfrm>
        </p:grpSpPr>
        <p:grpSp>
          <p:nvGrpSpPr>
            <p:cNvPr id="8204" name="Group 12"/>
            <p:cNvGrpSpPr>
              <a:grpSpLocks/>
            </p:cNvGrpSpPr>
            <p:nvPr/>
          </p:nvGrpSpPr>
          <p:grpSpPr bwMode="auto">
            <a:xfrm>
              <a:off x="2400" y="2256"/>
              <a:ext cx="432" cy="384"/>
              <a:chOff x="2400" y="2256"/>
              <a:chExt cx="432" cy="384"/>
            </a:xfrm>
          </p:grpSpPr>
          <p:pic>
            <p:nvPicPr>
              <p:cNvPr id="8208" name="Picture 13" descr="PE03020_"/>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495" y="2280"/>
                <a:ext cx="243" cy="336"/>
              </a:xfrm>
              <a:prstGeom prst="rect">
                <a:avLst/>
              </a:prstGeom>
              <a:noFill/>
              <a:ln w="9525">
                <a:noFill/>
                <a:miter lim="800000"/>
                <a:headEnd/>
                <a:tailEnd/>
              </a:ln>
            </p:spPr>
          </p:pic>
          <p:sp>
            <p:nvSpPr>
              <p:cNvPr id="8209" name="Oval 14"/>
              <p:cNvSpPr>
                <a:spLocks noChangeArrowheads="1"/>
              </p:cNvSpPr>
              <p:nvPr/>
            </p:nvSpPr>
            <p:spPr bwMode="auto">
              <a:xfrm>
                <a:off x="2400" y="2256"/>
                <a:ext cx="432" cy="384"/>
              </a:xfrm>
              <a:prstGeom prst="ellipse">
                <a:avLst/>
              </a:prstGeom>
              <a:noFill/>
              <a:ln w="25400">
                <a:solidFill>
                  <a:schemeClr val="tx1"/>
                </a:solidFill>
                <a:round/>
                <a:headEnd/>
                <a:tailEnd/>
              </a:ln>
            </p:spPr>
            <p:txBody>
              <a:bodyPr wrap="none" anchor="ctr"/>
              <a:lstStyle/>
              <a:p>
                <a:endParaRPr lang="en-US"/>
              </a:p>
            </p:txBody>
          </p:sp>
        </p:grpSp>
        <p:sp>
          <p:nvSpPr>
            <p:cNvPr id="8205" name="Line 15"/>
            <p:cNvSpPr>
              <a:spLocks noChangeShapeType="1"/>
            </p:cNvSpPr>
            <p:nvPr/>
          </p:nvSpPr>
          <p:spPr bwMode="auto">
            <a:xfrm>
              <a:off x="2592" y="2640"/>
              <a:ext cx="0" cy="480"/>
            </a:xfrm>
            <a:prstGeom prst="line">
              <a:avLst/>
            </a:prstGeom>
            <a:noFill/>
            <a:ln w="25400">
              <a:solidFill>
                <a:schemeClr val="tx1"/>
              </a:solidFill>
              <a:round/>
              <a:headEnd/>
              <a:tailEnd/>
            </a:ln>
          </p:spPr>
          <p:txBody>
            <a:bodyPr/>
            <a:lstStyle/>
            <a:p>
              <a:endParaRPr lang="en-US"/>
            </a:p>
          </p:txBody>
        </p:sp>
        <p:sp>
          <p:nvSpPr>
            <p:cNvPr id="8206" name="Freeform 16"/>
            <p:cNvSpPr>
              <a:spLocks/>
            </p:cNvSpPr>
            <p:nvPr/>
          </p:nvSpPr>
          <p:spPr bwMode="auto">
            <a:xfrm rot="-249976">
              <a:off x="2306" y="3120"/>
              <a:ext cx="528" cy="336"/>
            </a:xfrm>
            <a:custGeom>
              <a:avLst/>
              <a:gdLst>
                <a:gd name="T0" fmla="*/ 0 w 528"/>
                <a:gd name="T1" fmla="*/ 1805 h 240"/>
                <a:gd name="T2" fmla="*/ 288 w 528"/>
                <a:gd name="T3" fmla="*/ 0 h 240"/>
                <a:gd name="T4" fmla="*/ 528 w 528"/>
                <a:gd name="T5" fmla="*/ 1805 h 240"/>
                <a:gd name="T6" fmla="*/ 0 60000 65536"/>
                <a:gd name="T7" fmla="*/ 0 60000 65536"/>
                <a:gd name="T8" fmla="*/ 0 60000 65536"/>
                <a:gd name="T9" fmla="*/ 0 w 528"/>
                <a:gd name="T10" fmla="*/ 0 h 240"/>
                <a:gd name="T11" fmla="*/ 528 w 528"/>
                <a:gd name="T12" fmla="*/ 240 h 240"/>
              </a:gdLst>
              <a:ahLst/>
              <a:cxnLst>
                <a:cxn ang="T6">
                  <a:pos x="T0" y="T1"/>
                </a:cxn>
                <a:cxn ang="T7">
                  <a:pos x="T2" y="T3"/>
                </a:cxn>
                <a:cxn ang="T8">
                  <a:pos x="T4" y="T5"/>
                </a:cxn>
              </a:cxnLst>
              <a:rect l="T9" t="T10" r="T11" b="T12"/>
              <a:pathLst>
                <a:path w="528" h="240">
                  <a:moveTo>
                    <a:pt x="0" y="240"/>
                  </a:moveTo>
                  <a:lnTo>
                    <a:pt x="288" y="0"/>
                  </a:lnTo>
                  <a:lnTo>
                    <a:pt x="528" y="240"/>
                  </a:lnTo>
                </a:path>
              </a:pathLst>
            </a:custGeom>
            <a:noFill/>
            <a:ln w="25400">
              <a:solidFill>
                <a:schemeClr val="tx1"/>
              </a:solidFill>
              <a:round/>
              <a:headEnd/>
              <a:tailEnd/>
            </a:ln>
          </p:spPr>
          <p:txBody>
            <a:bodyPr/>
            <a:lstStyle/>
            <a:p>
              <a:endParaRPr lang="en-US"/>
            </a:p>
          </p:txBody>
        </p:sp>
        <p:sp>
          <p:nvSpPr>
            <p:cNvPr id="8207" name="Line 17"/>
            <p:cNvSpPr>
              <a:spLocks noChangeShapeType="1"/>
            </p:cNvSpPr>
            <p:nvPr/>
          </p:nvSpPr>
          <p:spPr bwMode="auto">
            <a:xfrm>
              <a:off x="2352" y="2832"/>
              <a:ext cx="480" cy="0"/>
            </a:xfrm>
            <a:prstGeom prst="line">
              <a:avLst/>
            </a:prstGeom>
            <a:noFill/>
            <a:ln w="25400">
              <a:solidFill>
                <a:schemeClr val="tx1"/>
              </a:solidFill>
              <a:round/>
              <a:headEnd/>
              <a:tailEnd/>
            </a:ln>
          </p:spPr>
          <p:txBody>
            <a:bodyPr/>
            <a:lstStyle/>
            <a:p>
              <a:endParaRPr lang="en-US"/>
            </a:p>
          </p:txBody>
        </p:sp>
      </p:grpSp>
      <p:sp>
        <p:nvSpPr>
          <p:cNvPr id="8200" name="AutoShape 18"/>
          <p:cNvSpPr>
            <a:spLocks noChangeArrowheads="1"/>
          </p:cNvSpPr>
          <p:nvPr/>
        </p:nvSpPr>
        <p:spPr bwMode="auto">
          <a:xfrm flipH="1">
            <a:off x="4219421" y="2449196"/>
            <a:ext cx="1907059" cy="606234"/>
          </a:xfrm>
          <a:prstGeom prst="cloudCallout">
            <a:avLst>
              <a:gd name="adj1" fmla="val -22917"/>
              <a:gd name="adj2" fmla="val 83032"/>
            </a:avLst>
          </a:prstGeom>
          <a:solidFill>
            <a:schemeClr val="accent1">
              <a:alpha val="65881"/>
            </a:schemeClr>
          </a:solidFill>
          <a:ln w="9525">
            <a:solidFill>
              <a:schemeClr val="tx1"/>
            </a:solidFill>
            <a:round/>
            <a:headEnd/>
            <a:tailEnd/>
          </a:ln>
        </p:spPr>
        <p:txBody>
          <a:bodyPr/>
          <a:lstStyle/>
          <a:p>
            <a:pPr algn="ctr"/>
            <a:r>
              <a:rPr lang="en-US">
                <a:latin typeface="Comic Sans MS" pitchFamily="66" charset="0"/>
              </a:rPr>
              <a:t>tradition</a:t>
            </a:r>
          </a:p>
        </p:txBody>
      </p:sp>
      <p:sp>
        <p:nvSpPr>
          <p:cNvPr id="8201" name="AutoShape 19"/>
          <p:cNvSpPr>
            <a:spLocks noChangeArrowheads="1"/>
          </p:cNvSpPr>
          <p:nvPr/>
        </p:nvSpPr>
        <p:spPr bwMode="auto">
          <a:xfrm flipH="1">
            <a:off x="3733800" y="3200400"/>
            <a:ext cx="1600200" cy="533400"/>
          </a:xfrm>
          <a:prstGeom prst="cloudCallout">
            <a:avLst>
              <a:gd name="adj1" fmla="val -70537"/>
              <a:gd name="adj2" fmla="val -44944"/>
            </a:avLst>
          </a:prstGeom>
          <a:solidFill>
            <a:srgbClr val="99CCFF">
              <a:alpha val="65881"/>
            </a:srgbClr>
          </a:solidFill>
          <a:ln w="9525">
            <a:solidFill>
              <a:schemeClr val="tx1"/>
            </a:solidFill>
            <a:round/>
            <a:headEnd/>
            <a:tailEnd/>
          </a:ln>
        </p:spPr>
        <p:txBody>
          <a:bodyPr/>
          <a:lstStyle/>
          <a:p>
            <a:pPr algn="ctr"/>
            <a:r>
              <a:rPr lang="en-US">
                <a:latin typeface="Comic Sans MS" pitchFamily="66" charset="0"/>
              </a:rPr>
              <a:t>hunches</a:t>
            </a:r>
          </a:p>
        </p:txBody>
      </p:sp>
      <p:sp>
        <p:nvSpPr>
          <p:cNvPr id="8202" name="AutoShape 20"/>
          <p:cNvSpPr>
            <a:spLocks noChangeArrowheads="1"/>
          </p:cNvSpPr>
          <p:nvPr/>
        </p:nvSpPr>
        <p:spPr bwMode="auto">
          <a:xfrm flipH="1">
            <a:off x="5744231" y="2325283"/>
            <a:ext cx="1789113" cy="533400"/>
          </a:xfrm>
          <a:prstGeom prst="cloudCallout">
            <a:avLst>
              <a:gd name="adj1" fmla="val 43035"/>
              <a:gd name="adj2" fmla="val 117961"/>
            </a:avLst>
          </a:prstGeom>
          <a:solidFill>
            <a:srgbClr val="99CC00">
              <a:alpha val="65881"/>
            </a:srgbClr>
          </a:solidFill>
          <a:ln w="9525">
            <a:solidFill>
              <a:schemeClr val="tx1"/>
            </a:solidFill>
            <a:round/>
            <a:headEnd/>
            <a:tailEnd/>
          </a:ln>
        </p:spPr>
        <p:txBody>
          <a:bodyPr/>
          <a:lstStyle/>
          <a:p>
            <a:pPr algn="ctr"/>
            <a:r>
              <a:rPr lang="en-US">
                <a:latin typeface="Comic Sans MS" pitchFamily="66" charset="0"/>
              </a:rPr>
              <a:t>guesses</a:t>
            </a:r>
          </a:p>
        </p:txBody>
      </p:sp>
      <p:sp>
        <p:nvSpPr>
          <p:cNvPr id="8203" name="AutoShape 21"/>
          <p:cNvSpPr>
            <a:spLocks noChangeArrowheads="1"/>
          </p:cNvSpPr>
          <p:nvPr/>
        </p:nvSpPr>
        <p:spPr bwMode="auto">
          <a:xfrm flipH="1">
            <a:off x="2667000" y="2667000"/>
            <a:ext cx="2209800" cy="685800"/>
          </a:xfrm>
          <a:prstGeom prst="cloudCallout">
            <a:avLst>
              <a:gd name="adj1" fmla="val -86208"/>
              <a:gd name="adj2" fmla="val 33565"/>
            </a:avLst>
          </a:prstGeom>
          <a:solidFill>
            <a:srgbClr val="FFCC00">
              <a:alpha val="65881"/>
            </a:srgbClr>
          </a:solidFill>
          <a:ln w="9525">
            <a:solidFill>
              <a:schemeClr val="tx1"/>
            </a:solidFill>
            <a:round/>
            <a:headEnd/>
            <a:tailEnd/>
          </a:ln>
        </p:spPr>
        <p:txBody>
          <a:bodyPr/>
          <a:lstStyle/>
          <a:p>
            <a:pPr algn="ctr"/>
            <a:r>
              <a:rPr lang="en-US" b="1">
                <a:latin typeface="Comic Sans MS" pitchFamily="66" charset="0"/>
              </a:rPr>
              <a:t>information</a:t>
            </a:r>
          </a:p>
        </p:txBody>
      </p:sp>
    </p:spTree>
    <p:extLst>
      <p:ext uri="{BB962C8B-B14F-4D97-AF65-F5344CB8AC3E}">
        <p14:creationId xmlns:p14="http://schemas.microsoft.com/office/powerpoint/2010/main" val="3140859167"/>
      </p:ext>
    </p:extLst>
  </p:cSld>
  <p:clrMapOvr>
    <a:masterClrMapping/>
  </p:clrMapOvr>
  <mc:AlternateContent xmlns:mc="http://schemas.openxmlformats.org/markup-compatibility/2006">
    <mc:Choice xmlns:p14="http://schemas.microsoft.com/office/powerpoint/2010/main" Requires="p14">
      <p:transition spd="slow" p14:dur="2000" advTm="86341"/>
    </mc:Choice>
    <mc:Fallback>
      <p:transition spd="slow" advTm="86341"/>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pPr eaLnBrk="1" hangingPunct="1"/>
            <a:r>
              <a:rPr lang="en-US"/>
              <a:t>Why do we need science?</a:t>
            </a:r>
          </a:p>
        </p:txBody>
      </p:sp>
      <p:sp>
        <p:nvSpPr>
          <p:cNvPr id="9219" name="Content Placeholder 2"/>
          <p:cNvSpPr>
            <a:spLocks noGrp="1"/>
          </p:cNvSpPr>
          <p:nvPr>
            <p:ph idx="1"/>
          </p:nvPr>
        </p:nvSpPr>
        <p:spPr/>
        <p:txBody>
          <a:bodyPr vert="horz" lIns="0" tIns="45720" rIns="0" bIns="45720" rtlCol="0" anchor="t">
            <a:normAutofit/>
          </a:bodyPr>
          <a:lstStyle/>
          <a:p>
            <a:pPr marL="340995" indent="-225425">
              <a:buFont typeface="Wingdings" panose="05000000000000000000" pitchFamily="2" charset="2"/>
              <a:buChar char="§"/>
            </a:pPr>
            <a:r>
              <a:rPr lang="en-US" sz="2800"/>
              <a:t>M</a:t>
            </a:r>
            <a:r>
              <a:rPr lang="en-US" sz="3200"/>
              <a:t>anagers must integrate scientific knowledge with ideas, "hunches", traditions, etc., to make wise decisions.</a:t>
            </a:r>
            <a:endParaRPr lang="en-US"/>
          </a:p>
          <a:p>
            <a:pPr marL="340995" indent="-225425">
              <a:buFont typeface="Wingdings" panose="05000000000000000000" pitchFamily="2" charset="2"/>
              <a:buChar char="§"/>
            </a:pPr>
            <a:r>
              <a:rPr lang="en-US" sz="3200"/>
              <a:t>To understand the physical, biological, and social processes that affect rangelands.</a:t>
            </a:r>
            <a:endParaRPr lang="en-US" sz="3200">
              <a:cs typeface="Calibri"/>
            </a:endParaRPr>
          </a:p>
          <a:p>
            <a:pPr marL="340995" indent="-225425">
              <a:buFont typeface="Wingdings" panose="05000000000000000000" pitchFamily="2" charset="2"/>
              <a:buChar char="§"/>
            </a:pPr>
            <a:r>
              <a:rPr lang="en-US" sz="3200"/>
              <a:t>To discover principles on which to base the wise use of rangelands.</a:t>
            </a:r>
            <a:endParaRPr lang="en-US" sz="3200">
              <a:cs typeface="Calibri"/>
            </a:endParaRPr>
          </a:p>
          <a:p>
            <a:pPr marL="340995" indent="-225425">
              <a:buFont typeface="Wingdings" panose="05000000000000000000" pitchFamily="2" charset="2"/>
              <a:buChar char="§"/>
            </a:pPr>
            <a:r>
              <a:rPr lang="en-US" sz="3200"/>
              <a:t>Others?</a:t>
            </a:r>
            <a:endParaRPr lang="en-US" sz="3200">
              <a:cs typeface="Calibri"/>
            </a:endParaRPr>
          </a:p>
        </p:txBody>
      </p:sp>
    </p:spTree>
    <p:extLst>
      <p:ext uri="{BB962C8B-B14F-4D97-AF65-F5344CB8AC3E}">
        <p14:creationId xmlns:p14="http://schemas.microsoft.com/office/powerpoint/2010/main" val="2552371511"/>
      </p:ext>
    </p:extLst>
  </p:cSld>
  <p:clrMapOvr>
    <a:masterClrMapping/>
  </p:clrMapOvr>
  <mc:AlternateContent xmlns:mc="http://schemas.openxmlformats.org/markup-compatibility/2006">
    <mc:Choice xmlns:p14="http://schemas.microsoft.com/office/powerpoint/2010/main" Requires="p14">
      <p:transition spd="slow" p14:dur="2000" advTm="97996"/>
    </mc:Choice>
    <mc:Fallback>
      <p:transition spd="slow" advTm="97996"/>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a:t>Rangeland Management</a:t>
            </a:r>
          </a:p>
        </p:txBody>
      </p:sp>
      <p:grpSp>
        <p:nvGrpSpPr>
          <p:cNvPr id="10245" name="Group 9"/>
          <p:cNvGrpSpPr>
            <a:grpSpLocks/>
          </p:cNvGrpSpPr>
          <p:nvPr/>
        </p:nvGrpSpPr>
        <p:grpSpPr bwMode="auto">
          <a:xfrm>
            <a:off x="6400800" y="2636388"/>
            <a:ext cx="1600200" cy="1524000"/>
            <a:chOff x="2784" y="2136"/>
            <a:chExt cx="1008" cy="960"/>
          </a:xfrm>
        </p:grpSpPr>
        <p:sp>
          <p:nvSpPr>
            <p:cNvPr id="10255" name="AutoShape 10"/>
            <p:cNvSpPr>
              <a:spLocks noChangeArrowheads="1"/>
            </p:cNvSpPr>
            <p:nvPr/>
          </p:nvSpPr>
          <p:spPr bwMode="auto">
            <a:xfrm>
              <a:off x="2928" y="2136"/>
              <a:ext cx="576" cy="33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17694720 60000 65536"/>
                <a:gd name="T13" fmla="*/ 11796480 60000 65536"/>
                <a:gd name="T14" fmla="*/ 11796480 60000 65536"/>
                <a:gd name="T15" fmla="*/ 5898240 60000 65536"/>
                <a:gd name="T16" fmla="*/ 0 60000 65536"/>
                <a:gd name="T17" fmla="*/ 0 60000 65536"/>
                <a:gd name="T18" fmla="*/ 0 w 21600"/>
                <a:gd name="T19" fmla="*/ 14400 h 21600"/>
                <a:gd name="T20" fmla="*/ 18525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close/>
                </a:path>
              </a:pathLst>
            </a:custGeom>
            <a:solidFill>
              <a:srgbClr val="339966"/>
            </a:solidFill>
            <a:ln w="9525">
              <a:solidFill>
                <a:schemeClr val="tx1"/>
              </a:solidFill>
              <a:miter lim="800000"/>
              <a:headEnd/>
              <a:tailEnd/>
            </a:ln>
          </p:spPr>
          <p:txBody>
            <a:bodyPr wrap="none" anchor="ctr"/>
            <a:lstStyle/>
            <a:p>
              <a:endParaRPr lang="en-US"/>
            </a:p>
          </p:txBody>
        </p:sp>
        <p:sp>
          <p:nvSpPr>
            <p:cNvPr id="10256" name="AutoShape 11"/>
            <p:cNvSpPr>
              <a:spLocks noChangeArrowheads="1"/>
            </p:cNvSpPr>
            <p:nvPr/>
          </p:nvSpPr>
          <p:spPr bwMode="auto">
            <a:xfrm flipV="1">
              <a:off x="2928" y="2760"/>
              <a:ext cx="576" cy="33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17694720 60000 65536"/>
                <a:gd name="T13" fmla="*/ 11796480 60000 65536"/>
                <a:gd name="T14" fmla="*/ 11796480 60000 65536"/>
                <a:gd name="T15" fmla="*/ 5898240 60000 65536"/>
                <a:gd name="T16" fmla="*/ 0 60000 65536"/>
                <a:gd name="T17" fmla="*/ 0 60000 65536"/>
                <a:gd name="T18" fmla="*/ 0 w 21600"/>
                <a:gd name="T19" fmla="*/ 14400 h 21600"/>
                <a:gd name="T20" fmla="*/ 18525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close/>
                </a:path>
              </a:pathLst>
            </a:custGeom>
            <a:solidFill>
              <a:srgbClr val="008080"/>
            </a:solidFill>
            <a:ln w="9525">
              <a:solidFill>
                <a:schemeClr val="tx1"/>
              </a:solidFill>
              <a:miter lim="800000"/>
              <a:headEnd/>
              <a:tailEnd/>
            </a:ln>
          </p:spPr>
          <p:txBody>
            <a:bodyPr wrap="none" anchor="ctr"/>
            <a:lstStyle/>
            <a:p>
              <a:endParaRPr lang="en-US"/>
            </a:p>
          </p:txBody>
        </p:sp>
        <p:sp>
          <p:nvSpPr>
            <p:cNvPr id="10257" name="AutoShape 12"/>
            <p:cNvSpPr>
              <a:spLocks noChangeArrowheads="1"/>
            </p:cNvSpPr>
            <p:nvPr/>
          </p:nvSpPr>
          <p:spPr bwMode="auto">
            <a:xfrm>
              <a:off x="2784" y="2496"/>
              <a:ext cx="1008" cy="240"/>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64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3366FF"/>
            </a:solidFill>
            <a:ln w="9525">
              <a:solidFill>
                <a:schemeClr val="tx1"/>
              </a:solidFill>
              <a:miter lim="800000"/>
              <a:headEnd/>
              <a:tailEnd/>
            </a:ln>
          </p:spPr>
          <p:txBody>
            <a:bodyPr wrap="none" anchor="ctr"/>
            <a:lstStyle/>
            <a:p>
              <a:endParaRPr lang="en-US"/>
            </a:p>
          </p:txBody>
        </p:sp>
      </p:grpSp>
      <p:sp>
        <p:nvSpPr>
          <p:cNvPr id="10246" name="Text Box 13"/>
          <p:cNvSpPr txBox="1">
            <a:spLocks noChangeArrowheads="1"/>
          </p:cNvSpPr>
          <p:nvPr/>
        </p:nvSpPr>
        <p:spPr bwMode="auto">
          <a:xfrm>
            <a:off x="2522538" y="1755775"/>
            <a:ext cx="7694612" cy="585788"/>
          </a:xfrm>
          <a:prstGeom prst="rect">
            <a:avLst/>
          </a:prstGeom>
          <a:noFill/>
          <a:ln w="9525">
            <a:noFill/>
            <a:miter lim="800000"/>
            <a:headEnd/>
            <a:tailEnd/>
          </a:ln>
        </p:spPr>
        <p:txBody>
          <a:bodyPr wrap="none">
            <a:spAutoFit/>
          </a:bodyPr>
          <a:lstStyle/>
          <a:p>
            <a:r>
              <a:rPr lang="en-US" sz="3200" b="1">
                <a:solidFill>
                  <a:srgbClr val="006699"/>
                </a:solidFill>
                <a:latin typeface="Comic Sans MS" pitchFamily="66" charset="0"/>
              </a:rPr>
              <a:t>What kinds of decisions do we make?</a:t>
            </a:r>
          </a:p>
        </p:txBody>
      </p:sp>
      <p:grpSp>
        <p:nvGrpSpPr>
          <p:cNvPr id="10247" name="Group 14"/>
          <p:cNvGrpSpPr>
            <a:grpSpLocks/>
          </p:cNvGrpSpPr>
          <p:nvPr/>
        </p:nvGrpSpPr>
        <p:grpSpPr bwMode="auto">
          <a:xfrm>
            <a:off x="5334001" y="2598288"/>
            <a:ext cx="612775" cy="1676400"/>
            <a:chOff x="2306" y="2256"/>
            <a:chExt cx="528" cy="1200"/>
          </a:xfrm>
        </p:grpSpPr>
        <p:grpSp>
          <p:nvGrpSpPr>
            <p:cNvPr id="10249" name="Group 15"/>
            <p:cNvGrpSpPr>
              <a:grpSpLocks/>
            </p:cNvGrpSpPr>
            <p:nvPr/>
          </p:nvGrpSpPr>
          <p:grpSpPr bwMode="auto">
            <a:xfrm>
              <a:off x="2400" y="2256"/>
              <a:ext cx="432" cy="384"/>
              <a:chOff x="2400" y="2256"/>
              <a:chExt cx="432" cy="384"/>
            </a:xfrm>
          </p:grpSpPr>
          <p:pic>
            <p:nvPicPr>
              <p:cNvPr id="10253" name="Picture 16" descr="PE03020_"/>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495" y="2280"/>
                <a:ext cx="243" cy="336"/>
              </a:xfrm>
              <a:prstGeom prst="rect">
                <a:avLst/>
              </a:prstGeom>
              <a:noFill/>
              <a:ln w="9525">
                <a:noFill/>
                <a:miter lim="800000"/>
                <a:headEnd/>
                <a:tailEnd/>
              </a:ln>
            </p:spPr>
          </p:pic>
          <p:sp>
            <p:nvSpPr>
              <p:cNvPr id="10254" name="Oval 17"/>
              <p:cNvSpPr>
                <a:spLocks noChangeArrowheads="1"/>
              </p:cNvSpPr>
              <p:nvPr/>
            </p:nvSpPr>
            <p:spPr bwMode="auto">
              <a:xfrm>
                <a:off x="2400" y="2256"/>
                <a:ext cx="432" cy="384"/>
              </a:xfrm>
              <a:prstGeom prst="ellipse">
                <a:avLst/>
              </a:prstGeom>
              <a:noFill/>
              <a:ln w="25400">
                <a:solidFill>
                  <a:schemeClr val="tx1"/>
                </a:solidFill>
                <a:round/>
                <a:headEnd/>
                <a:tailEnd/>
              </a:ln>
            </p:spPr>
            <p:txBody>
              <a:bodyPr wrap="none" anchor="ctr"/>
              <a:lstStyle/>
              <a:p>
                <a:endParaRPr lang="en-US"/>
              </a:p>
            </p:txBody>
          </p:sp>
        </p:grpSp>
        <p:sp>
          <p:nvSpPr>
            <p:cNvPr id="10250" name="Line 18"/>
            <p:cNvSpPr>
              <a:spLocks noChangeShapeType="1"/>
            </p:cNvSpPr>
            <p:nvPr/>
          </p:nvSpPr>
          <p:spPr bwMode="auto">
            <a:xfrm>
              <a:off x="2592" y="2640"/>
              <a:ext cx="0" cy="480"/>
            </a:xfrm>
            <a:prstGeom prst="line">
              <a:avLst/>
            </a:prstGeom>
            <a:noFill/>
            <a:ln w="25400">
              <a:solidFill>
                <a:schemeClr val="tx1"/>
              </a:solidFill>
              <a:round/>
              <a:headEnd/>
              <a:tailEnd/>
            </a:ln>
          </p:spPr>
          <p:txBody>
            <a:bodyPr/>
            <a:lstStyle/>
            <a:p>
              <a:endParaRPr lang="en-US"/>
            </a:p>
          </p:txBody>
        </p:sp>
        <p:sp>
          <p:nvSpPr>
            <p:cNvPr id="10251" name="Freeform 19"/>
            <p:cNvSpPr>
              <a:spLocks/>
            </p:cNvSpPr>
            <p:nvPr/>
          </p:nvSpPr>
          <p:spPr bwMode="auto">
            <a:xfrm rot="-249976">
              <a:off x="2306" y="3120"/>
              <a:ext cx="528" cy="336"/>
            </a:xfrm>
            <a:custGeom>
              <a:avLst/>
              <a:gdLst>
                <a:gd name="T0" fmla="*/ 0 w 528"/>
                <a:gd name="T1" fmla="*/ 1805 h 240"/>
                <a:gd name="T2" fmla="*/ 288 w 528"/>
                <a:gd name="T3" fmla="*/ 0 h 240"/>
                <a:gd name="T4" fmla="*/ 528 w 528"/>
                <a:gd name="T5" fmla="*/ 1805 h 240"/>
                <a:gd name="T6" fmla="*/ 0 60000 65536"/>
                <a:gd name="T7" fmla="*/ 0 60000 65536"/>
                <a:gd name="T8" fmla="*/ 0 60000 65536"/>
                <a:gd name="T9" fmla="*/ 0 w 528"/>
                <a:gd name="T10" fmla="*/ 0 h 240"/>
                <a:gd name="T11" fmla="*/ 528 w 528"/>
                <a:gd name="T12" fmla="*/ 240 h 240"/>
              </a:gdLst>
              <a:ahLst/>
              <a:cxnLst>
                <a:cxn ang="T6">
                  <a:pos x="T0" y="T1"/>
                </a:cxn>
                <a:cxn ang="T7">
                  <a:pos x="T2" y="T3"/>
                </a:cxn>
                <a:cxn ang="T8">
                  <a:pos x="T4" y="T5"/>
                </a:cxn>
              </a:cxnLst>
              <a:rect l="T9" t="T10" r="T11" b="T12"/>
              <a:pathLst>
                <a:path w="528" h="240">
                  <a:moveTo>
                    <a:pt x="0" y="240"/>
                  </a:moveTo>
                  <a:lnTo>
                    <a:pt x="288" y="0"/>
                  </a:lnTo>
                  <a:lnTo>
                    <a:pt x="528" y="240"/>
                  </a:lnTo>
                </a:path>
              </a:pathLst>
            </a:custGeom>
            <a:noFill/>
            <a:ln w="25400">
              <a:solidFill>
                <a:schemeClr val="tx1"/>
              </a:solidFill>
              <a:round/>
              <a:headEnd/>
              <a:tailEnd/>
            </a:ln>
          </p:spPr>
          <p:txBody>
            <a:bodyPr/>
            <a:lstStyle/>
            <a:p>
              <a:endParaRPr lang="en-US"/>
            </a:p>
          </p:txBody>
        </p:sp>
        <p:sp>
          <p:nvSpPr>
            <p:cNvPr id="10252" name="Line 20"/>
            <p:cNvSpPr>
              <a:spLocks noChangeShapeType="1"/>
            </p:cNvSpPr>
            <p:nvPr/>
          </p:nvSpPr>
          <p:spPr bwMode="auto">
            <a:xfrm>
              <a:off x="2352" y="2832"/>
              <a:ext cx="480" cy="0"/>
            </a:xfrm>
            <a:prstGeom prst="line">
              <a:avLst/>
            </a:prstGeom>
            <a:noFill/>
            <a:ln w="25400">
              <a:solidFill>
                <a:schemeClr val="tx1"/>
              </a:solidFill>
              <a:round/>
              <a:headEnd/>
              <a:tailEnd/>
            </a:ln>
          </p:spPr>
          <p:txBody>
            <a:bodyPr/>
            <a:lstStyle/>
            <a:p>
              <a:endParaRPr lang="en-US"/>
            </a:p>
          </p:txBody>
        </p:sp>
      </p:grpSp>
      <p:sp>
        <p:nvSpPr>
          <p:cNvPr id="17416" name="TextBox 20"/>
          <p:cNvSpPr txBox="1">
            <a:spLocks noChangeArrowheads="1"/>
          </p:cNvSpPr>
          <p:nvPr/>
        </p:nvSpPr>
        <p:spPr bwMode="auto">
          <a:xfrm>
            <a:off x="2326131" y="4491231"/>
            <a:ext cx="8087426" cy="1569660"/>
          </a:xfrm>
          <a:prstGeom prst="rect">
            <a:avLst/>
          </a:prstGeom>
          <a:noFill/>
          <a:ln w="9525">
            <a:noFill/>
            <a:miter lim="800000"/>
            <a:headEnd/>
            <a:tailEnd/>
          </a:ln>
        </p:spPr>
        <p:txBody>
          <a:bodyPr wrap="square">
            <a:spAutoFit/>
          </a:bodyPr>
          <a:lstStyle/>
          <a:p>
            <a:pPr marL="231775" indent="-231775">
              <a:buFont typeface="Arial" charset="0"/>
              <a:buChar char="•"/>
              <a:defRPr/>
            </a:pPr>
            <a:r>
              <a:rPr lang="en-US" sz="3200"/>
              <a:t>Direct actions of land owners &amp; managers</a:t>
            </a:r>
          </a:p>
          <a:p>
            <a:pPr marL="231775" indent="-231775">
              <a:buFont typeface="Arial" charset="0"/>
              <a:buChar char="•"/>
              <a:defRPr/>
            </a:pPr>
            <a:r>
              <a:rPr lang="en-US" sz="3200"/>
              <a:t>Political – laws &amp; policies</a:t>
            </a:r>
          </a:p>
          <a:p>
            <a:pPr marL="231775" indent="-231775">
              <a:buFont typeface="Arial" charset="0"/>
              <a:buChar char="•"/>
              <a:defRPr/>
            </a:pPr>
            <a:r>
              <a:rPr lang="en-US" sz="3200"/>
              <a:t>Economic – buy &amp; sell </a:t>
            </a:r>
          </a:p>
        </p:txBody>
      </p:sp>
      <p:grpSp>
        <p:nvGrpSpPr>
          <p:cNvPr id="22" name="Group 21">
            <a:extLst>
              <a:ext uri="{FF2B5EF4-FFF2-40B4-BE49-F238E27FC236}">
                <a16:creationId xmlns:a16="http://schemas.microsoft.com/office/drawing/2014/main" id="{F13E9F28-583C-4822-9EED-9231D40C3FAA}"/>
              </a:ext>
            </a:extLst>
          </p:cNvPr>
          <p:cNvGrpSpPr/>
          <p:nvPr/>
        </p:nvGrpSpPr>
        <p:grpSpPr>
          <a:xfrm>
            <a:off x="2637074" y="2672406"/>
            <a:ext cx="2009786" cy="1481244"/>
            <a:chOff x="3881818" y="1927079"/>
            <a:chExt cx="2009786" cy="1481244"/>
          </a:xfrm>
        </p:grpSpPr>
        <p:grpSp>
          <p:nvGrpSpPr>
            <p:cNvPr id="23" name="Group 22">
              <a:extLst>
                <a:ext uri="{FF2B5EF4-FFF2-40B4-BE49-F238E27FC236}">
                  <a16:creationId xmlns:a16="http://schemas.microsoft.com/office/drawing/2014/main" id="{AC7EDEB4-F6DE-46A1-B68C-0F51BA45E51D}"/>
                </a:ext>
              </a:extLst>
            </p:cNvPr>
            <p:cNvGrpSpPr/>
            <p:nvPr/>
          </p:nvGrpSpPr>
          <p:grpSpPr>
            <a:xfrm>
              <a:off x="3881818" y="1927079"/>
              <a:ext cx="2009786" cy="1481244"/>
              <a:chOff x="2573699" y="3553010"/>
              <a:chExt cx="2009786" cy="1481244"/>
            </a:xfrm>
          </p:grpSpPr>
          <p:pic>
            <p:nvPicPr>
              <p:cNvPr id="25" name="Picture 24">
                <a:extLst>
                  <a:ext uri="{FF2B5EF4-FFF2-40B4-BE49-F238E27FC236}">
                    <a16:creationId xmlns:a16="http://schemas.microsoft.com/office/drawing/2014/main" id="{15BD3C60-F7B9-46D1-8EAB-266C5572AEC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573699" y="3553010"/>
                <a:ext cx="1974992" cy="1481244"/>
              </a:xfrm>
              <a:prstGeom prst="rect">
                <a:avLst/>
              </a:prstGeom>
              <a:ln w="12700">
                <a:solidFill>
                  <a:schemeClr val="tx1">
                    <a:lumMod val="50000"/>
                    <a:lumOff val="50000"/>
                  </a:schemeClr>
                </a:solidFill>
              </a:ln>
            </p:spPr>
          </p:pic>
          <p:sp>
            <p:nvSpPr>
              <p:cNvPr id="26" name="TextBox 25">
                <a:extLst>
                  <a:ext uri="{FF2B5EF4-FFF2-40B4-BE49-F238E27FC236}">
                    <a16:creationId xmlns:a16="http://schemas.microsoft.com/office/drawing/2014/main" id="{4FEE7777-197C-446D-B092-CA7BC4CB9EAB}"/>
                  </a:ext>
                </a:extLst>
              </p:cNvPr>
              <p:cNvSpPr txBox="1"/>
              <p:nvPr/>
            </p:nvSpPr>
            <p:spPr>
              <a:xfrm>
                <a:off x="3824944" y="4834199"/>
                <a:ext cx="758541" cy="200055"/>
              </a:xfrm>
              <a:prstGeom prst="rect">
                <a:avLst/>
              </a:prstGeom>
              <a:noFill/>
            </p:spPr>
            <p:txBody>
              <a:bodyPr wrap="none" rtlCol="0">
                <a:spAutoFit/>
              </a:bodyPr>
              <a:lstStyle/>
              <a:p>
                <a:r>
                  <a:rPr lang="en-US" sz="700">
                    <a:solidFill>
                      <a:schemeClr val="bg1">
                        <a:lumMod val="95000"/>
                      </a:schemeClr>
                    </a:solidFill>
                  </a:rPr>
                  <a:t>K. Launchbaugh</a:t>
                </a:r>
              </a:p>
            </p:txBody>
          </p:sp>
        </p:grpSp>
        <p:sp>
          <p:nvSpPr>
            <p:cNvPr id="24" name="Text Box 5">
              <a:extLst>
                <a:ext uri="{FF2B5EF4-FFF2-40B4-BE49-F238E27FC236}">
                  <a16:creationId xmlns:a16="http://schemas.microsoft.com/office/drawing/2014/main" id="{9143BAEB-5E32-44CA-9A66-98F0465EFBA3}"/>
                </a:ext>
              </a:extLst>
            </p:cNvPr>
            <p:cNvSpPr txBox="1">
              <a:spLocks noChangeArrowheads="1"/>
            </p:cNvSpPr>
            <p:nvPr/>
          </p:nvSpPr>
          <p:spPr bwMode="auto">
            <a:xfrm>
              <a:off x="3881818" y="2002486"/>
              <a:ext cx="1152525" cy="336550"/>
            </a:xfrm>
            <a:prstGeom prst="rect">
              <a:avLst/>
            </a:prstGeom>
            <a:noFill/>
            <a:ln w="9525">
              <a:noFill/>
              <a:miter lim="800000"/>
              <a:headEnd/>
              <a:tailEnd/>
            </a:ln>
          </p:spPr>
          <p:txBody>
            <a:bodyPr wrap="none">
              <a:spAutoFit/>
            </a:bodyPr>
            <a:lstStyle/>
            <a:p>
              <a:r>
                <a:rPr lang="en-US" sz="1600" b="1">
                  <a:solidFill>
                    <a:srgbClr val="663300"/>
                  </a:solidFill>
                  <a:latin typeface="Comic Sans MS" pitchFamily="66" charset="0"/>
                </a:rPr>
                <a:t>CURRENT</a:t>
              </a:r>
            </a:p>
          </p:txBody>
        </p:sp>
      </p:grpSp>
      <p:grpSp>
        <p:nvGrpSpPr>
          <p:cNvPr id="27" name="Group 26">
            <a:extLst>
              <a:ext uri="{FF2B5EF4-FFF2-40B4-BE49-F238E27FC236}">
                <a16:creationId xmlns:a16="http://schemas.microsoft.com/office/drawing/2014/main" id="{B71F68AE-3E47-417A-8D37-748C606985C9}"/>
              </a:ext>
            </a:extLst>
          </p:cNvPr>
          <p:cNvGrpSpPr/>
          <p:nvPr/>
        </p:nvGrpSpPr>
        <p:grpSpPr>
          <a:xfrm>
            <a:off x="8438565" y="2672406"/>
            <a:ext cx="1974992" cy="1481244"/>
            <a:chOff x="8455426" y="3578898"/>
            <a:chExt cx="1974992" cy="1481244"/>
          </a:xfrm>
        </p:grpSpPr>
        <p:pic>
          <p:nvPicPr>
            <p:cNvPr id="28" name="Picture 27">
              <a:extLst>
                <a:ext uri="{FF2B5EF4-FFF2-40B4-BE49-F238E27FC236}">
                  <a16:creationId xmlns:a16="http://schemas.microsoft.com/office/drawing/2014/main" id="{A27D2962-E9EA-4CD1-91E5-6BBDEFF08AA7}"/>
                </a:ext>
              </a:extLst>
            </p:cNvPr>
            <p:cNvPicPr>
              <a:picLocks noChangeAspect="1"/>
            </p:cNvPicPr>
            <p:nvPr/>
          </p:nvPicPr>
          <p:blipFill>
            <a:blip r:embed="rId6" cstate="screen">
              <a:extLst>
                <a:ext uri="{BEBA8EAE-BF5A-486C-A8C5-ECC9F3942E4B}">
                  <a14:imgProps xmlns:a14="http://schemas.microsoft.com/office/drawing/2010/main">
                    <a14:imgLayer r:embed="rId7">
                      <a14:imgEffect>
                        <a14:artisticBlur/>
                      </a14:imgEffect>
                    </a14:imgLayer>
                  </a14:imgProps>
                </a:ext>
                <a:ext uri="{28A0092B-C50C-407E-A947-70E740481C1C}">
                  <a14:useLocalDpi xmlns:a14="http://schemas.microsoft.com/office/drawing/2010/main"/>
                </a:ext>
              </a:extLst>
            </a:blip>
            <a:stretch>
              <a:fillRect/>
            </a:stretch>
          </p:blipFill>
          <p:spPr>
            <a:xfrm>
              <a:off x="8455426" y="3578898"/>
              <a:ext cx="1974992" cy="1481244"/>
            </a:xfrm>
            <a:prstGeom prst="rect">
              <a:avLst/>
            </a:prstGeom>
            <a:ln>
              <a:solidFill>
                <a:schemeClr val="tx1">
                  <a:lumMod val="50000"/>
                  <a:lumOff val="50000"/>
                </a:schemeClr>
              </a:solidFill>
              <a:prstDash val="dash"/>
            </a:ln>
          </p:spPr>
        </p:pic>
        <p:sp>
          <p:nvSpPr>
            <p:cNvPr id="29" name="Text Box 5">
              <a:extLst>
                <a:ext uri="{FF2B5EF4-FFF2-40B4-BE49-F238E27FC236}">
                  <a16:creationId xmlns:a16="http://schemas.microsoft.com/office/drawing/2014/main" id="{F24D49F9-C6CB-45F9-9EB6-E07538B9BD86}"/>
                </a:ext>
              </a:extLst>
            </p:cNvPr>
            <p:cNvSpPr txBox="1">
              <a:spLocks noChangeArrowheads="1"/>
            </p:cNvSpPr>
            <p:nvPr/>
          </p:nvSpPr>
          <p:spPr bwMode="auto">
            <a:xfrm>
              <a:off x="8455426" y="3654305"/>
              <a:ext cx="1013419" cy="338554"/>
            </a:xfrm>
            <a:prstGeom prst="rect">
              <a:avLst/>
            </a:prstGeom>
            <a:noFill/>
            <a:ln w="9525">
              <a:noFill/>
              <a:miter lim="800000"/>
              <a:headEnd/>
              <a:tailEnd/>
            </a:ln>
          </p:spPr>
          <p:txBody>
            <a:bodyPr wrap="none">
              <a:spAutoFit/>
            </a:bodyPr>
            <a:lstStyle/>
            <a:p>
              <a:r>
                <a:rPr lang="en-US" sz="1600" b="1">
                  <a:solidFill>
                    <a:srgbClr val="663300"/>
                  </a:solidFill>
                  <a:latin typeface="Comic Sans MS" pitchFamily="66" charset="0"/>
                </a:rPr>
                <a:t>FUTURE</a:t>
              </a:r>
            </a:p>
          </p:txBody>
        </p:sp>
      </p:grpSp>
    </p:spTree>
    <p:custDataLst>
      <p:tags r:id="rId1"/>
    </p:custDataLst>
    <p:extLst>
      <p:ext uri="{BB962C8B-B14F-4D97-AF65-F5344CB8AC3E}">
        <p14:creationId xmlns:p14="http://schemas.microsoft.com/office/powerpoint/2010/main" val="1331816296"/>
      </p:ext>
    </p:extLst>
  </p:cSld>
  <p:clrMapOvr>
    <a:masterClrMapping/>
  </p:clrMapOvr>
  <mc:AlternateContent xmlns:mc="http://schemas.openxmlformats.org/markup-compatibility/2006">
    <mc:Choice xmlns:p14="http://schemas.microsoft.com/office/powerpoint/2010/main" Requires="p14">
      <p:transition spd="slow" p14:dur="2000" advTm="124947"/>
    </mc:Choice>
    <mc:Fallback>
      <p:transition spd="slow" advTm="12494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416">
                                            <p:txEl>
                                              <p:pRg st="0" end="0"/>
                                            </p:txEl>
                                          </p:spTgt>
                                        </p:tgtEl>
                                        <p:attrNameLst>
                                          <p:attrName>style.visibility</p:attrName>
                                        </p:attrNameLst>
                                      </p:cBhvr>
                                      <p:to>
                                        <p:strVal val="visible"/>
                                      </p:to>
                                    </p:set>
                                    <p:animEffect transition="in" filter="fade">
                                      <p:cBhvr>
                                        <p:cTn id="7" dur="500"/>
                                        <p:tgtEl>
                                          <p:spTgt spid="1741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416">
                                            <p:txEl>
                                              <p:pRg st="1" end="1"/>
                                            </p:txEl>
                                          </p:spTgt>
                                        </p:tgtEl>
                                        <p:attrNameLst>
                                          <p:attrName>style.visibility</p:attrName>
                                        </p:attrNameLst>
                                      </p:cBhvr>
                                      <p:to>
                                        <p:strVal val="visible"/>
                                      </p:to>
                                    </p:set>
                                    <p:animEffect transition="in" filter="fade">
                                      <p:cBhvr>
                                        <p:cTn id="12" dur="500"/>
                                        <p:tgtEl>
                                          <p:spTgt spid="1741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416">
                                            <p:txEl>
                                              <p:pRg st="2" end="2"/>
                                            </p:txEl>
                                          </p:spTgt>
                                        </p:tgtEl>
                                        <p:attrNameLst>
                                          <p:attrName>style.visibility</p:attrName>
                                        </p:attrNameLst>
                                      </p:cBhvr>
                                      <p:to>
                                        <p:strVal val="visible"/>
                                      </p:to>
                                    </p:set>
                                    <p:animEffect transition="in" filter="fade">
                                      <p:cBhvr>
                                        <p:cTn id="17" dur="500"/>
                                        <p:tgtEl>
                                          <p:spTgt spid="1741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1219200" y="576943"/>
            <a:ext cx="8686800" cy="1143000"/>
          </a:xfrm>
        </p:spPr>
        <p:txBody>
          <a:bodyPr/>
          <a:lstStyle/>
          <a:p>
            <a:pPr eaLnBrk="1" hangingPunct="1"/>
            <a:r>
              <a:rPr lang="en-US"/>
              <a:t>Rangeland Management is:</a:t>
            </a:r>
          </a:p>
        </p:txBody>
      </p:sp>
      <p:sp>
        <p:nvSpPr>
          <p:cNvPr id="12291" name="Rectangle 3"/>
          <p:cNvSpPr>
            <a:spLocks noGrp="1" noChangeArrowheads="1"/>
          </p:cNvSpPr>
          <p:nvPr>
            <p:ph type="body" idx="1"/>
          </p:nvPr>
        </p:nvSpPr>
        <p:spPr>
          <a:xfrm>
            <a:off x="1117599" y="1850572"/>
            <a:ext cx="8614229" cy="3287486"/>
          </a:xfrm>
        </p:spPr>
        <p:txBody>
          <a:bodyPr>
            <a:normAutofit/>
          </a:bodyPr>
          <a:lstStyle/>
          <a:p>
            <a:pPr eaLnBrk="1" hangingPunct="1">
              <a:spcBef>
                <a:spcPct val="25000"/>
              </a:spcBef>
              <a:spcAft>
                <a:spcPct val="25000"/>
              </a:spcAft>
            </a:pPr>
            <a:r>
              <a:rPr lang="en-US" sz="3200"/>
              <a:t>the use and stewardship of rangeland resources to meet goals and desires of humans.</a:t>
            </a:r>
          </a:p>
          <a:p>
            <a:pPr eaLnBrk="1" hangingPunct="1">
              <a:spcBef>
                <a:spcPct val="25000"/>
              </a:spcBef>
              <a:spcAft>
                <a:spcPct val="25000"/>
              </a:spcAft>
            </a:pPr>
            <a:r>
              <a:rPr lang="en-US" sz="3200" b="1" i="1"/>
              <a:t>What do people want from rangelands?</a:t>
            </a:r>
          </a:p>
        </p:txBody>
      </p:sp>
      <p:grpSp>
        <p:nvGrpSpPr>
          <p:cNvPr id="11" name="Group 10">
            <a:extLst>
              <a:ext uri="{FF2B5EF4-FFF2-40B4-BE49-F238E27FC236}">
                <a16:creationId xmlns:a16="http://schemas.microsoft.com/office/drawing/2014/main" id="{7DD3ED1D-56A4-4478-BA86-579C68394485}"/>
              </a:ext>
            </a:extLst>
          </p:cNvPr>
          <p:cNvGrpSpPr/>
          <p:nvPr/>
        </p:nvGrpSpPr>
        <p:grpSpPr>
          <a:xfrm>
            <a:off x="9066723" y="2554514"/>
            <a:ext cx="2551963" cy="3541002"/>
            <a:chOff x="8921580" y="2525616"/>
            <a:chExt cx="2682458" cy="3755441"/>
          </a:xfrm>
        </p:grpSpPr>
        <p:pic>
          <p:nvPicPr>
            <p:cNvPr id="7" name="Picture 6" descr="A person standing in a field&#10;&#10;Description generated with very high confidence">
              <a:extLst>
                <a:ext uri="{FF2B5EF4-FFF2-40B4-BE49-F238E27FC236}">
                  <a16:creationId xmlns:a16="http://schemas.microsoft.com/office/drawing/2014/main" id="{2EE9291F-AB9F-4C7F-AA18-DCEEE120A5B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21580" y="2525616"/>
              <a:ext cx="2682458" cy="3755441"/>
            </a:xfrm>
            <a:prstGeom prst="rect">
              <a:avLst/>
            </a:prstGeom>
          </p:spPr>
        </p:pic>
        <p:sp>
          <p:nvSpPr>
            <p:cNvPr id="10" name="TextBox 9">
              <a:extLst>
                <a:ext uri="{FF2B5EF4-FFF2-40B4-BE49-F238E27FC236}">
                  <a16:creationId xmlns:a16="http://schemas.microsoft.com/office/drawing/2014/main" id="{75E930B2-6173-47FE-8477-676A67724751}"/>
                </a:ext>
              </a:extLst>
            </p:cNvPr>
            <p:cNvSpPr txBox="1"/>
            <p:nvPr/>
          </p:nvSpPr>
          <p:spPr>
            <a:xfrm>
              <a:off x="8975517" y="6081002"/>
              <a:ext cx="606256" cy="200055"/>
            </a:xfrm>
            <a:prstGeom prst="rect">
              <a:avLst/>
            </a:prstGeom>
            <a:noFill/>
          </p:spPr>
          <p:txBody>
            <a:bodyPr wrap="none" rtlCol="0">
              <a:spAutoFit/>
            </a:bodyPr>
            <a:lstStyle/>
            <a:p>
              <a:r>
                <a:rPr lang="en-US" sz="700">
                  <a:solidFill>
                    <a:schemeClr val="bg1"/>
                  </a:solidFill>
                </a:rPr>
                <a:t>USDA NRCS</a:t>
              </a:r>
            </a:p>
          </p:txBody>
        </p:sp>
      </p:grpSp>
      <p:grpSp>
        <p:nvGrpSpPr>
          <p:cNvPr id="15" name="Group 14">
            <a:extLst>
              <a:ext uri="{FF2B5EF4-FFF2-40B4-BE49-F238E27FC236}">
                <a16:creationId xmlns:a16="http://schemas.microsoft.com/office/drawing/2014/main" id="{66E511DF-77B0-4B54-918A-F941C7F8265F}"/>
              </a:ext>
            </a:extLst>
          </p:cNvPr>
          <p:cNvGrpSpPr/>
          <p:nvPr/>
        </p:nvGrpSpPr>
        <p:grpSpPr>
          <a:xfrm>
            <a:off x="5123831" y="3664560"/>
            <a:ext cx="3713294" cy="2430956"/>
            <a:chOff x="398502" y="1792981"/>
            <a:chExt cx="3184164" cy="1959484"/>
          </a:xfrm>
        </p:grpSpPr>
        <p:pic>
          <p:nvPicPr>
            <p:cNvPr id="16" name="Picture 15" descr="A group of people standing on top of a mountain&#10;&#10;Description generated with high confidence">
              <a:extLst>
                <a:ext uri="{FF2B5EF4-FFF2-40B4-BE49-F238E27FC236}">
                  <a16:creationId xmlns:a16="http://schemas.microsoft.com/office/drawing/2014/main" id="{B2067EF7-32EF-411A-901B-F89EA6B2E77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398502" y="1792981"/>
              <a:ext cx="3184161" cy="1959484"/>
            </a:xfrm>
            <a:prstGeom prst="rect">
              <a:avLst/>
            </a:prstGeom>
          </p:spPr>
        </p:pic>
        <p:sp>
          <p:nvSpPr>
            <p:cNvPr id="17" name="TextBox 16">
              <a:extLst>
                <a:ext uri="{FF2B5EF4-FFF2-40B4-BE49-F238E27FC236}">
                  <a16:creationId xmlns:a16="http://schemas.microsoft.com/office/drawing/2014/main" id="{AB663391-53AD-4CA6-9B95-3D0D95122001}"/>
                </a:ext>
              </a:extLst>
            </p:cNvPr>
            <p:cNvSpPr txBox="1"/>
            <p:nvPr/>
          </p:nvSpPr>
          <p:spPr>
            <a:xfrm>
              <a:off x="3082208" y="3552410"/>
              <a:ext cx="500458" cy="200055"/>
            </a:xfrm>
            <a:prstGeom prst="rect">
              <a:avLst/>
            </a:prstGeom>
            <a:noFill/>
          </p:spPr>
          <p:txBody>
            <a:bodyPr wrap="none" rtlCol="0">
              <a:spAutoFit/>
            </a:bodyPr>
            <a:lstStyle/>
            <a:p>
              <a:r>
                <a:rPr lang="en-US" sz="700">
                  <a:solidFill>
                    <a:schemeClr val="bg1"/>
                  </a:solidFill>
                </a:rPr>
                <a:t>BLM.gov</a:t>
              </a:r>
            </a:p>
          </p:txBody>
        </p:sp>
      </p:grpSp>
      <p:grpSp>
        <p:nvGrpSpPr>
          <p:cNvPr id="18" name="Group 17">
            <a:extLst>
              <a:ext uri="{FF2B5EF4-FFF2-40B4-BE49-F238E27FC236}">
                <a16:creationId xmlns:a16="http://schemas.microsoft.com/office/drawing/2014/main" id="{44A0A126-52EF-47A5-A7CD-936A1824D211}"/>
              </a:ext>
            </a:extLst>
          </p:cNvPr>
          <p:cNvGrpSpPr/>
          <p:nvPr/>
        </p:nvGrpSpPr>
        <p:grpSpPr>
          <a:xfrm>
            <a:off x="1252640" y="3664558"/>
            <a:ext cx="3641590" cy="2430955"/>
            <a:chOff x="1252640" y="3664558"/>
            <a:chExt cx="3641590" cy="2430955"/>
          </a:xfrm>
        </p:grpSpPr>
        <p:pic>
          <p:nvPicPr>
            <p:cNvPr id="13" name="Picture 12" descr="A group of people in a field&#10;&#10;Description generated with high confidence">
              <a:extLst>
                <a:ext uri="{FF2B5EF4-FFF2-40B4-BE49-F238E27FC236}">
                  <a16:creationId xmlns:a16="http://schemas.microsoft.com/office/drawing/2014/main" id="{D2C3121A-F8AE-4DFD-AF42-CB0FBDF8E5D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252640" y="3664558"/>
              <a:ext cx="3641590" cy="2430955"/>
            </a:xfrm>
            <a:prstGeom prst="rect">
              <a:avLst/>
            </a:prstGeom>
          </p:spPr>
        </p:pic>
        <p:sp>
          <p:nvSpPr>
            <p:cNvPr id="20" name="TextBox 19">
              <a:extLst>
                <a:ext uri="{FF2B5EF4-FFF2-40B4-BE49-F238E27FC236}">
                  <a16:creationId xmlns:a16="http://schemas.microsoft.com/office/drawing/2014/main" id="{D1CC2E8B-0B3E-4674-9672-A4D945122643}"/>
                </a:ext>
              </a:extLst>
            </p:cNvPr>
            <p:cNvSpPr txBox="1"/>
            <p:nvPr/>
          </p:nvSpPr>
          <p:spPr>
            <a:xfrm>
              <a:off x="1286647" y="5877105"/>
              <a:ext cx="899605" cy="200055"/>
            </a:xfrm>
            <a:prstGeom prst="rect">
              <a:avLst/>
            </a:prstGeom>
            <a:noFill/>
          </p:spPr>
          <p:txBody>
            <a:bodyPr wrap="none" rtlCol="0">
              <a:spAutoFit/>
            </a:bodyPr>
            <a:lstStyle/>
            <a:p>
              <a:r>
                <a:rPr lang="en-US" sz="700">
                  <a:solidFill>
                    <a:schemeClr val="bg1"/>
                  </a:solidFill>
                </a:rPr>
                <a:t>University of Idaho.</a:t>
              </a:r>
            </a:p>
          </p:txBody>
        </p:sp>
      </p:grpSp>
    </p:spTree>
    <p:custDataLst>
      <p:tags r:id="rId1"/>
    </p:custDataLst>
    <p:extLst>
      <p:ext uri="{BB962C8B-B14F-4D97-AF65-F5344CB8AC3E}">
        <p14:creationId xmlns:p14="http://schemas.microsoft.com/office/powerpoint/2010/main" val="2890583932"/>
      </p:ext>
    </p:extLst>
  </p:cSld>
  <p:clrMapOvr>
    <a:masterClrMapping/>
  </p:clrMapOvr>
  <mc:AlternateContent xmlns:mc="http://schemas.openxmlformats.org/markup-compatibility/2006">
    <mc:Choice xmlns:p14="http://schemas.microsoft.com/office/powerpoint/2010/main" Requires="p14">
      <p:transition spd="slow" p14:dur="2000" advTm="36951"/>
    </mc:Choice>
    <mc:Fallback>
      <p:transition spd="slow" advTm="3695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291">
                                            <p:txEl>
                                              <p:pRg st="1" end="1"/>
                                            </p:txEl>
                                          </p:spTgt>
                                        </p:tgtEl>
                                        <p:attrNameLst>
                                          <p:attrName>style.visibility</p:attrName>
                                        </p:attrNameLst>
                                      </p:cBhvr>
                                      <p:to>
                                        <p:strVal val="visible"/>
                                      </p:to>
                                    </p:set>
                                    <p:animEffect transition="in" filter="fade">
                                      <p:cBhvr>
                                        <p:cTn id="7" dur="500"/>
                                        <p:tgtEl>
                                          <p:spTgt spid="1229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8AE84251-6C4F-49A4-97E3-BE94B837A604}"/>
              </a:ext>
            </a:extLst>
          </p:cNvPr>
          <p:cNvGrpSpPr/>
          <p:nvPr/>
        </p:nvGrpSpPr>
        <p:grpSpPr>
          <a:xfrm>
            <a:off x="5476283" y="1973551"/>
            <a:ext cx="2896677" cy="1767786"/>
            <a:chOff x="5897475" y="2963957"/>
            <a:chExt cx="2896677" cy="1767786"/>
          </a:xfrm>
        </p:grpSpPr>
        <p:pic>
          <p:nvPicPr>
            <p:cNvPr id="39" name="Picture 38" descr="A river running through a body of water&#10;&#10;Description generated with very high confidence">
              <a:extLst>
                <a:ext uri="{FF2B5EF4-FFF2-40B4-BE49-F238E27FC236}">
                  <a16:creationId xmlns:a16="http://schemas.microsoft.com/office/drawing/2014/main" id="{DA95BE4C-C06A-4E3D-8E75-CD0B9B8275C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
            <a:stretch/>
          </p:blipFill>
          <p:spPr>
            <a:xfrm>
              <a:off x="5897475" y="2963957"/>
              <a:ext cx="2880609" cy="1767786"/>
            </a:xfrm>
            <a:prstGeom prst="rect">
              <a:avLst/>
            </a:prstGeom>
          </p:spPr>
        </p:pic>
        <p:sp>
          <p:nvSpPr>
            <p:cNvPr id="40" name="Text Box 10">
              <a:extLst>
                <a:ext uri="{FF2B5EF4-FFF2-40B4-BE49-F238E27FC236}">
                  <a16:creationId xmlns:a16="http://schemas.microsoft.com/office/drawing/2014/main" id="{809ABB3C-329C-4407-8A00-8CEA5F59E7CB}"/>
                </a:ext>
              </a:extLst>
            </p:cNvPr>
            <p:cNvSpPr txBox="1">
              <a:spLocks noChangeArrowheads="1"/>
            </p:cNvSpPr>
            <p:nvPr/>
          </p:nvSpPr>
          <p:spPr bwMode="auto">
            <a:xfrm>
              <a:off x="7646632" y="2991522"/>
              <a:ext cx="991792" cy="369332"/>
            </a:xfrm>
            <a:prstGeom prst="rect">
              <a:avLst/>
            </a:prstGeom>
            <a:solidFill>
              <a:schemeClr val="bg1">
                <a:alpha val="49019"/>
              </a:schemeClr>
            </a:solidFill>
            <a:ln w="9525">
              <a:solidFill>
                <a:srgbClr val="DFD8B5"/>
              </a:solidFill>
              <a:miter lim="800000"/>
              <a:headEnd/>
              <a:tailEnd/>
            </a:ln>
          </p:spPr>
          <p:txBody>
            <a:bodyPr wrap="square">
              <a:spAutoFit/>
            </a:bodyPr>
            <a:lstStyle/>
            <a:p>
              <a:pPr eaLnBrk="0" hangingPunct="0"/>
              <a:r>
                <a:rPr lang="en-US" b="1">
                  <a:latin typeface="Comic Sans MS" pitchFamily="66" charset="0"/>
                </a:rPr>
                <a:t>Water</a:t>
              </a:r>
            </a:p>
          </p:txBody>
        </p:sp>
        <p:sp>
          <p:nvSpPr>
            <p:cNvPr id="41" name="TextBox 40">
              <a:extLst>
                <a:ext uri="{FF2B5EF4-FFF2-40B4-BE49-F238E27FC236}">
                  <a16:creationId xmlns:a16="http://schemas.microsoft.com/office/drawing/2014/main" id="{145CAE3E-C771-417C-B830-EA567F79BB1E}"/>
                </a:ext>
              </a:extLst>
            </p:cNvPr>
            <p:cNvSpPr txBox="1"/>
            <p:nvPr/>
          </p:nvSpPr>
          <p:spPr>
            <a:xfrm>
              <a:off x="7964397" y="4531688"/>
              <a:ext cx="829755" cy="200055"/>
            </a:xfrm>
            <a:prstGeom prst="rect">
              <a:avLst/>
            </a:prstGeom>
            <a:noFill/>
          </p:spPr>
          <p:txBody>
            <a:bodyPr wrap="square" rtlCol="0">
              <a:spAutoFit/>
            </a:bodyPr>
            <a:lstStyle/>
            <a:p>
              <a:pPr algn="r"/>
              <a:r>
                <a:rPr lang="en-US" sz="700">
                  <a:solidFill>
                    <a:schemeClr val="bg1"/>
                  </a:solidFill>
                </a:rPr>
                <a:t>BLM.gov</a:t>
              </a:r>
            </a:p>
          </p:txBody>
        </p:sp>
      </p:grpSp>
      <p:grpSp>
        <p:nvGrpSpPr>
          <p:cNvPr id="3" name="Group 2">
            <a:extLst>
              <a:ext uri="{FF2B5EF4-FFF2-40B4-BE49-F238E27FC236}">
                <a16:creationId xmlns:a16="http://schemas.microsoft.com/office/drawing/2014/main" id="{F47D7B2A-F824-4252-B6B4-514A295F84F2}"/>
              </a:ext>
            </a:extLst>
          </p:cNvPr>
          <p:cNvGrpSpPr/>
          <p:nvPr/>
        </p:nvGrpSpPr>
        <p:grpSpPr>
          <a:xfrm>
            <a:off x="3072602" y="2554863"/>
            <a:ext cx="2697997" cy="1786739"/>
            <a:chOff x="3136831" y="2966453"/>
            <a:chExt cx="2697997" cy="1786739"/>
          </a:xfrm>
        </p:grpSpPr>
        <p:pic>
          <p:nvPicPr>
            <p:cNvPr id="26" name="Picture 25" descr="A person riding a motorcycle down a dirt road&#10;&#10;Description generated with very high confidence">
              <a:extLst>
                <a:ext uri="{FF2B5EF4-FFF2-40B4-BE49-F238E27FC236}">
                  <a16:creationId xmlns:a16="http://schemas.microsoft.com/office/drawing/2014/main" id="{69F3AB2A-9BAF-483C-94ED-5B1DF728EF0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136831" y="2966453"/>
              <a:ext cx="2677120" cy="1786739"/>
            </a:xfrm>
            <a:prstGeom prst="rect">
              <a:avLst/>
            </a:prstGeom>
          </p:spPr>
        </p:pic>
        <p:sp>
          <p:nvSpPr>
            <p:cNvPr id="31" name="Text Box 16">
              <a:extLst>
                <a:ext uri="{FF2B5EF4-FFF2-40B4-BE49-F238E27FC236}">
                  <a16:creationId xmlns:a16="http://schemas.microsoft.com/office/drawing/2014/main" id="{46375A7B-157F-4843-893A-4EA84248BCCC}"/>
                </a:ext>
              </a:extLst>
            </p:cNvPr>
            <p:cNvSpPr txBox="1">
              <a:spLocks noChangeArrowheads="1"/>
            </p:cNvSpPr>
            <p:nvPr/>
          </p:nvSpPr>
          <p:spPr bwMode="auto">
            <a:xfrm>
              <a:off x="4443511" y="3016051"/>
              <a:ext cx="1362075" cy="376238"/>
            </a:xfrm>
            <a:prstGeom prst="rect">
              <a:avLst/>
            </a:prstGeom>
            <a:solidFill>
              <a:schemeClr val="bg1">
                <a:alpha val="49019"/>
              </a:schemeClr>
            </a:solidFill>
            <a:ln w="9525">
              <a:solidFill>
                <a:schemeClr val="tx1"/>
              </a:solidFill>
              <a:miter lim="800000"/>
              <a:headEnd/>
              <a:tailEnd/>
            </a:ln>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latin typeface="Comic Sans MS" pitchFamily="66" charset="0"/>
                </a:rPr>
                <a:t>Recreation</a:t>
              </a:r>
            </a:p>
          </p:txBody>
        </p:sp>
        <p:sp>
          <p:nvSpPr>
            <p:cNvPr id="38" name="TextBox 37">
              <a:extLst>
                <a:ext uri="{FF2B5EF4-FFF2-40B4-BE49-F238E27FC236}">
                  <a16:creationId xmlns:a16="http://schemas.microsoft.com/office/drawing/2014/main" id="{A85CA034-71D6-4A56-825D-F9214D3050F8}"/>
                </a:ext>
              </a:extLst>
            </p:cNvPr>
            <p:cNvSpPr txBox="1"/>
            <p:nvPr/>
          </p:nvSpPr>
          <p:spPr>
            <a:xfrm>
              <a:off x="5334370" y="4542080"/>
              <a:ext cx="500458" cy="200055"/>
            </a:xfrm>
            <a:prstGeom prst="rect">
              <a:avLst/>
            </a:prstGeom>
            <a:noFill/>
          </p:spPr>
          <p:txBody>
            <a:bodyPr wrap="none" rtlCol="0">
              <a:spAutoFit/>
            </a:bodyPr>
            <a:lstStyle/>
            <a:p>
              <a:pPr algn="r"/>
              <a:r>
                <a:rPr lang="en-US" sz="700">
                  <a:solidFill>
                    <a:schemeClr val="bg1"/>
                  </a:solidFill>
                </a:rPr>
                <a:t>BLM.gov</a:t>
              </a:r>
            </a:p>
          </p:txBody>
        </p:sp>
      </p:grpSp>
      <p:sp>
        <p:nvSpPr>
          <p:cNvPr id="13331" name="Title 17"/>
          <p:cNvSpPr>
            <a:spLocks noGrp="1"/>
          </p:cNvSpPr>
          <p:nvPr>
            <p:ph type="title"/>
          </p:nvPr>
        </p:nvSpPr>
        <p:spPr/>
        <p:txBody>
          <a:bodyPr/>
          <a:lstStyle/>
          <a:p>
            <a:r>
              <a:rPr lang="en-US"/>
              <a:t>What people want from rangelands?</a:t>
            </a:r>
          </a:p>
        </p:txBody>
      </p:sp>
      <p:sp>
        <p:nvSpPr>
          <p:cNvPr id="29" name="Text Box 3">
            <a:extLst>
              <a:ext uri="{FF2B5EF4-FFF2-40B4-BE49-F238E27FC236}">
                <a16:creationId xmlns:a16="http://schemas.microsoft.com/office/drawing/2014/main" id="{0A21D383-1510-4463-B33E-54B9C85061CC}"/>
              </a:ext>
            </a:extLst>
          </p:cNvPr>
          <p:cNvSpPr txBox="1">
            <a:spLocks noChangeArrowheads="1"/>
          </p:cNvSpPr>
          <p:nvPr/>
        </p:nvSpPr>
        <p:spPr bwMode="auto">
          <a:xfrm>
            <a:off x="5188586" y="3228391"/>
            <a:ext cx="184150" cy="244475"/>
          </a:xfrm>
          <a:prstGeom prst="rect">
            <a:avLst/>
          </a:prstGeom>
          <a:noFill/>
          <a:ln w="9525">
            <a:noFill/>
            <a:miter lim="800000"/>
            <a:headEnd/>
            <a:tailEnd/>
          </a:ln>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000">
              <a:latin typeface="Comic Sans MS" pitchFamily="66" charset="0"/>
            </a:endParaRPr>
          </a:p>
        </p:txBody>
      </p:sp>
      <p:grpSp>
        <p:nvGrpSpPr>
          <p:cNvPr id="2" name="Group 1">
            <a:extLst>
              <a:ext uri="{FF2B5EF4-FFF2-40B4-BE49-F238E27FC236}">
                <a16:creationId xmlns:a16="http://schemas.microsoft.com/office/drawing/2014/main" id="{C0168417-562A-4736-AF71-B9CF05481E63}"/>
              </a:ext>
            </a:extLst>
          </p:cNvPr>
          <p:cNvGrpSpPr/>
          <p:nvPr/>
        </p:nvGrpSpPr>
        <p:grpSpPr>
          <a:xfrm>
            <a:off x="449364" y="2030041"/>
            <a:ext cx="2819400" cy="1752600"/>
            <a:chOff x="266161" y="2991522"/>
            <a:chExt cx="2819400" cy="1752600"/>
          </a:xfrm>
        </p:grpSpPr>
        <p:pic>
          <p:nvPicPr>
            <p:cNvPr id="28" name="Picture 27" descr="Roping_Alvord_Desert(Seth_McFarland).JPG">
              <a:extLst>
                <a:ext uri="{FF2B5EF4-FFF2-40B4-BE49-F238E27FC236}">
                  <a16:creationId xmlns:a16="http://schemas.microsoft.com/office/drawing/2014/main" id="{7E415775-F575-4853-88D1-BC921D21A4D3}"/>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266161" y="2991522"/>
              <a:ext cx="2819400" cy="1752600"/>
            </a:xfrm>
            <a:prstGeom prst="rect">
              <a:avLst/>
            </a:prstGeom>
            <a:noFill/>
            <a:ln w="9525">
              <a:solidFill>
                <a:schemeClr val="tx1"/>
              </a:solidFill>
              <a:miter lim="800000"/>
              <a:headEnd/>
              <a:tailEnd/>
            </a:ln>
          </p:spPr>
        </p:pic>
        <p:sp>
          <p:nvSpPr>
            <p:cNvPr id="32" name="Text Box 20">
              <a:extLst>
                <a:ext uri="{FF2B5EF4-FFF2-40B4-BE49-F238E27FC236}">
                  <a16:creationId xmlns:a16="http://schemas.microsoft.com/office/drawing/2014/main" id="{10DC97A5-AA35-45B4-959F-A171E53DA560}"/>
                </a:ext>
              </a:extLst>
            </p:cNvPr>
            <p:cNvSpPr txBox="1">
              <a:spLocks noChangeArrowheads="1"/>
            </p:cNvSpPr>
            <p:nvPr/>
          </p:nvSpPr>
          <p:spPr bwMode="auto">
            <a:xfrm>
              <a:off x="354649" y="3054356"/>
              <a:ext cx="2436813" cy="376237"/>
            </a:xfrm>
            <a:prstGeom prst="rect">
              <a:avLst/>
            </a:prstGeom>
            <a:solidFill>
              <a:schemeClr val="bg1">
                <a:alpha val="49019"/>
              </a:schemeClr>
            </a:solidFill>
            <a:ln w="9525">
              <a:solidFill>
                <a:schemeClr val="tx1"/>
              </a:solidFill>
              <a:miter lim="800000"/>
              <a:headEnd/>
              <a:tailEnd/>
            </a:ln>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latin typeface="Comic Sans MS" pitchFamily="66" charset="0"/>
                </a:rPr>
                <a:t>Livestock Production</a:t>
              </a:r>
            </a:p>
          </p:txBody>
        </p:sp>
        <p:sp>
          <p:nvSpPr>
            <p:cNvPr id="37" name="TextBox 36">
              <a:extLst>
                <a:ext uri="{FF2B5EF4-FFF2-40B4-BE49-F238E27FC236}">
                  <a16:creationId xmlns:a16="http://schemas.microsoft.com/office/drawing/2014/main" id="{CB4EB2B0-3A8E-4D9D-BF1D-141AD6FC9CA6}"/>
                </a:ext>
              </a:extLst>
            </p:cNvPr>
            <p:cNvSpPr txBox="1"/>
            <p:nvPr/>
          </p:nvSpPr>
          <p:spPr>
            <a:xfrm>
              <a:off x="2261215" y="4542080"/>
              <a:ext cx="758542" cy="200055"/>
            </a:xfrm>
            <a:prstGeom prst="rect">
              <a:avLst/>
            </a:prstGeom>
            <a:noFill/>
          </p:spPr>
          <p:txBody>
            <a:bodyPr wrap="none" rtlCol="0">
              <a:spAutoFit/>
            </a:bodyPr>
            <a:lstStyle/>
            <a:p>
              <a:pPr algn="r"/>
              <a:r>
                <a:rPr lang="en-US" sz="700">
                  <a:solidFill>
                    <a:schemeClr val="bg1"/>
                  </a:solidFill>
                </a:rPr>
                <a:t>K. Launchbaugh</a:t>
              </a:r>
            </a:p>
          </p:txBody>
        </p:sp>
      </p:grpSp>
      <p:sp>
        <p:nvSpPr>
          <p:cNvPr id="42" name="TextBox 41">
            <a:extLst>
              <a:ext uri="{FF2B5EF4-FFF2-40B4-BE49-F238E27FC236}">
                <a16:creationId xmlns:a16="http://schemas.microsoft.com/office/drawing/2014/main" id="{3E117614-C43C-4BD0-BA79-523FAA2C7CE3}"/>
              </a:ext>
            </a:extLst>
          </p:cNvPr>
          <p:cNvSpPr txBox="1"/>
          <p:nvPr/>
        </p:nvSpPr>
        <p:spPr>
          <a:xfrm>
            <a:off x="11168517" y="5159472"/>
            <a:ext cx="693283" cy="200055"/>
          </a:xfrm>
          <a:prstGeom prst="rect">
            <a:avLst/>
          </a:prstGeom>
          <a:noFill/>
        </p:spPr>
        <p:txBody>
          <a:bodyPr wrap="square" rtlCol="0">
            <a:spAutoFit/>
          </a:bodyPr>
          <a:lstStyle/>
          <a:p>
            <a:pPr algn="r"/>
            <a:r>
              <a:rPr lang="en-US" sz="700">
                <a:solidFill>
                  <a:schemeClr val="bg1"/>
                </a:solidFill>
              </a:rPr>
              <a:t>BLM.gov</a:t>
            </a:r>
          </a:p>
        </p:txBody>
      </p:sp>
      <p:grpSp>
        <p:nvGrpSpPr>
          <p:cNvPr id="6" name="Group 5">
            <a:extLst>
              <a:ext uri="{FF2B5EF4-FFF2-40B4-BE49-F238E27FC236}">
                <a16:creationId xmlns:a16="http://schemas.microsoft.com/office/drawing/2014/main" id="{E7383D5D-2CFC-4A9B-AEEF-99814F9C6E45}"/>
              </a:ext>
            </a:extLst>
          </p:cNvPr>
          <p:cNvGrpSpPr/>
          <p:nvPr/>
        </p:nvGrpSpPr>
        <p:grpSpPr>
          <a:xfrm>
            <a:off x="8684464" y="2815120"/>
            <a:ext cx="1388325" cy="1866974"/>
            <a:chOff x="8794152" y="2928350"/>
            <a:chExt cx="1388325" cy="1866974"/>
          </a:xfrm>
        </p:grpSpPr>
        <p:pic>
          <p:nvPicPr>
            <p:cNvPr id="25" name="Picture 24" descr="A windmill on a cloudy day&#10;&#10;Description generated with very high confidence">
              <a:extLst>
                <a:ext uri="{FF2B5EF4-FFF2-40B4-BE49-F238E27FC236}">
                  <a16:creationId xmlns:a16="http://schemas.microsoft.com/office/drawing/2014/main" id="{24EB0C94-2CD9-4D9E-B9E7-9C077255CCC9}"/>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t="-1945"/>
            <a:stretch/>
          </p:blipFill>
          <p:spPr>
            <a:xfrm>
              <a:off x="8794152" y="2928350"/>
              <a:ext cx="1372257" cy="1824842"/>
            </a:xfrm>
            <a:prstGeom prst="rect">
              <a:avLst/>
            </a:prstGeom>
          </p:spPr>
        </p:pic>
        <p:sp>
          <p:nvSpPr>
            <p:cNvPr id="35" name="Text Box 10">
              <a:extLst>
                <a:ext uri="{FF2B5EF4-FFF2-40B4-BE49-F238E27FC236}">
                  <a16:creationId xmlns:a16="http://schemas.microsoft.com/office/drawing/2014/main" id="{5D7577AE-CCC1-449A-934A-5A5C54417138}"/>
                </a:ext>
              </a:extLst>
            </p:cNvPr>
            <p:cNvSpPr txBox="1">
              <a:spLocks noChangeArrowheads="1"/>
            </p:cNvSpPr>
            <p:nvPr/>
          </p:nvSpPr>
          <p:spPr bwMode="auto">
            <a:xfrm>
              <a:off x="8838826" y="2993899"/>
              <a:ext cx="939800" cy="369887"/>
            </a:xfrm>
            <a:prstGeom prst="rect">
              <a:avLst/>
            </a:prstGeom>
            <a:solidFill>
              <a:schemeClr val="bg1">
                <a:alpha val="49019"/>
              </a:schemeClr>
            </a:solidFill>
            <a:ln w="9525">
              <a:solidFill>
                <a:schemeClr val="tx1"/>
              </a:solidFill>
              <a:miter lim="800000"/>
              <a:headEnd/>
              <a:tailEnd/>
            </a:ln>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latin typeface="Comic Sans MS" pitchFamily="66" charset="0"/>
                </a:rPr>
                <a:t>Energy</a:t>
              </a:r>
            </a:p>
          </p:txBody>
        </p:sp>
        <p:sp>
          <p:nvSpPr>
            <p:cNvPr id="43" name="TextBox 42">
              <a:extLst>
                <a:ext uri="{FF2B5EF4-FFF2-40B4-BE49-F238E27FC236}">
                  <a16:creationId xmlns:a16="http://schemas.microsoft.com/office/drawing/2014/main" id="{07B14886-B19D-4D7D-9042-11EC34B7E917}"/>
                </a:ext>
              </a:extLst>
            </p:cNvPr>
            <p:cNvSpPr txBox="1"/>
            <p:nvPr/>
          </p:nvSpPr>
          <p:spPr>
            <a:xfrm>
              <a:off x="9194706" y="4595269"/>
              <a:ext cx="987771" cy="200055"/>
            </a:xfrm>
            <a:prstGeom prst="rect">
              <a:avLst/>
            </a:prstGeom>
            <a:noFill/>
          </p:spPr>
          <p:txBody>
            <a:bodyPr wrap="none" rtlCol="0">
              <a:spAutoFit/>
            </a:bodyPr>
            <a:lstStyle/>
            <a:p>
              <a:pPr algn="r"/>
              <a:r>
                <a:rPr lang="en-US" sz="700">
                  <a:solidFill>
                    <a:schemeClr val="bg1"/>
                  </a:solidFill>
                </a:rPr>
                <a:t>Scott Flaherty USFWS</a:t>
              </a:r>
            </a:p>
          </p:txBody>
        </p:sp>
      </p:grpSp>
      <p:grpSp>
        <p:nvGrpSpPr>
          <p:cNvPr id="7" name="Group 6">
            <a:extLst>
              <a:ext uri="{FF2B5EF4-FFF2-40B4-BE49-F238E27FC236}">
                <a16:creationId xmlns:a16="http://schemas.microsoft.com/office/drawing/2014/main" id="{3A9491A5-1DDF-4260-87E6-5EB064679BFB}"/>
              </a:ext>
            </a:extLst>
          </p:cNvPr>
          <p:cNvGrpSpPr/>
          <p:nvPr/>
        </p:nvGrpSpPr>
        <p:grpSpPr>
          <a:xfrm>
            <a:off x="427911" y="4290759"/>
            <a:ext cx="2839779" cy="1505434"/>
            <a:chOff x="226811" y="4820241"/>
            <a:chExt cx="2839779" cy="1505434"/>
          </a:xfrm>
        </p:grpSpPr>
        <p:pic>
          <p:nvPicPr>
            <p:cNvPr id="27" name="Picture 26" descr="Idaho-Sage-Stepp">
              <a:extLst>
                <a:ext uri="{FF2B5EF4-FFF2-40B4-BE49-F238E27FC236}">
                  <a16:creationId xmlns:a16="http://schemas.microsoft.com/office/drawing/2014/main" id="{5B3FDB9C-B06D-4EB2-90CE-EB54F6B93F4E}"/>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273302" y="4820241"/>
              <a:ext cx="2793288" cy="1494999"/>
            </a:xfrm>
            <a:prstGeom prst="rect">
              <a:avLst/>
            </a:prstGeom>
            <a:noFill/>
            <a:ln w="9525">
              <a:solidFill>
                <a:schemeClr val="tx1"/>
              </a:solidFill>
              <a:miter lim="800000"/>
              <a:headEnd/>
              <a:tailEnd/>
            </a:ln>
          </p:spPr>
        </p:pic>
        <p:sp>
          <p:nvSpPr>
            <p:cNvPr id="33" name="Text Box 21">
              <a:extLst>
                <a:ext uri="{FF2B5EF4-FFF2-40B4-BE49-F238E27FC236}">
                  <a16:creationId xmlns:a16="http://schemas.microsoft.com/office/drawing/2014/main" id="{F7361473-CD09-4F6C-BA44-697A6D6747AC}"/>
                </a:ext>
              </a:extLst>
            </p:cNvPr>
            <p:cNvSpPr txBox="1">
              <a:spLocks noChangeArrowheads="1"/>
            </p:cNvSpPr>
            <p:nvPr/>
          </p:nvSpPr>
          <p:spPr bwMode="auto">
            <a:xfrm>
              <a:off x="1548852" y="4864980"/>
              <a:ext cx="1498600" cy="376237"/>
            </a:xfrm>
            <a:prstGeom prst="rect">
              <a:avLst/>
            </a:prstGeom>
            <a:solidFill>
              <a:schemeClr val="bg1">
                <a:alpha val="49019"/>
              </a:schemeClr>
            </a:solidFill>
            <a:ln w="9525">
              <a:solidFill>
                <a:schemeClr val="tx1"/>
              </a:solidFill>
              <a:miter lim="800000"/>
              <a:headEnd/>
              <a:tailEnd/>
            </a:ln>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latin typeface="Comic Sans MS" pitchFamily="66" charset="0"/>
                </a:rPr>
                <a:t>Open Space</a:t>
              </a:r>
            </a:p>
          </p:txBody>
        </p:sp>
        <p:sp>
          <p:nvSpPr>
            <p:cNvPr id="44" name="TextBox 43">
              <a:extLst>
                <a:ext uri="{FF2B5EF4-FFF2-40B4-BE49-F238E27FC236}">
                  <a16:creationId xmlns:a16="http://schemas.microsoft.com/office/drawing/2014/main" id="{705B9E94-EB90-4CB9-B79D-C9EED3D0E4EF}"/>
                </a:ext>
              </a:extLst>
            </p:cNvPr>
            <p:cNvSpPr txBox="1"/>
            <p:nvPr/>
          </p:nvSpPr>
          <p:spPr>
            <a:xfrm>
              <a:off x="226811" y="6125620"/>
              <a:ext cx="829755" cy="200055"/>
            </a:xfrm>
            <a:prstGeom prst="rect">
              <a:avLst/>
            </a:prstGeom>
            <a:noFill/>
          </p:spPr>
          <p:txBody>
            <a:bodyPr wrap="square" rtlCol="0">
              <a:spAutoFit/>
            </a:bodyPr>
            <a:lstStyle/>
            <a:p>
              <a:r>
                <a:rPr lang="en-US" sz="700">
                  <a:solidFill>
                    <a:schemeClr val="bg1"/>
                  </a:solidFill>
                </a:rPr>
                <a:t>Jen Peterson</a:t>
              </a:r>
            </a:p>
          </p:txBody>
        </p:sp>
      </p:grpSp>
      <p:grpSp>
        <p:nvGrpSpPr>
          <p:cNvPr id="8" name="Group 7">
            <a:extLst>
              <a:ext uri="{FF2B5EF4-FFF2-40B4-BE49-F238E27FC236}">
                <a16:creationId xmlns:a16="http://schemas.microsoft.com/office/drawing/2014/main" id="{24C86009-5650-4CA1-9B4F-797C5325E7FC}"/>
              </a:ext>
            </a:extLst>
          </p:cNvPr>
          <p:cNvGrpSpPr/>
          <p:nvPr/>
        </p:nvGrpSpPr>
        <p:grpSpPr>
          <a:xfrm>
            <a:off x="2962476" y="4729296"/>
            <a:ext cx="2833612" cy="1565046"/>
            <a:chOff x="3192697" y="4809808"/>
            <a:chExt cx="2833612" cy="1565046"/>
          </a:xfrm>
        </p:grpSpPr>
        <p:pic>
          <p:nvPicPr>
            <p:cNvPr id="24" name="Picture 23" descr="A group of sheep standing on top of a grass covered field&#10;&#10;Description generated with high confidence">
              <a:extLst>
                <a:ext uri="{FF2B5EF4-FFF2-40B4-BE49-F238E27FC236}">
                  <a16:creationId xmlns:a16="http://schemas.microsoft.com/office/drawing/2014/main" id="{4DB3999C-E4D1-4FAC-883A-1EA0A53B0496}"/>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r="-175"/>
            <a:stretch/>
          </p:blipFill>
          <p:spPr>
            <a:xfrm>
              <a:off x="3192697" y="4809808"/>
              <a:ext cx="2828689" cy="1515867"/>
            </a:xfrm>
            <a:prstGeom prst="rect">
              <a:avLst/>
            </a:prstGeom>
          </p:spPr>
        </p:pic>
        <p:sp>
          <p:nvSpPr>
            <p:cNvPr id="34" name="Text Box 12">
              <a:extLst>
                <a:ext uri="{FF2B5EF4-FFF2-40B4-BE49-F238E27FC236}">
                  <a16:creationId xmlns:a16="http://schemas.microsoft.com/office/drawing/2014/main" id="{93BE1FE9-BF97-4597-B9B3-388A690D17E7}"/>
                </a:ext>
              </a:extLst>
            </p:cNvPr>
            <p:cNvSpPr txBox="1">
              <a:spLocks noChangeArrowheads="1"/>
            </p:cNvSpPr>
            <p:nvPr/>
          </p:nvSpPr>
          <p:spPr bwMode="auto">
            <a:xfrm>
              <a:off x="3268764" y="4818607"/>
              <a:ext cx="2005013" cy="376238"/>
            </a:xfrm>
            <a:prstGeom prst="rect">
              <a:avLst/>
            </a:prstGeom>
            <a:solidFill>
              <a:schemeClr val="bg1">
                <a:alpha val="49019"/>
              </a:schemeClr>
            </a:solidFill>
            <a:ln w="9525">
              <a:solidFill>
                <a:schemeClr val="tx1"/>
              </a:solidFill>
              <a:miter lim="800000"/>
              <a:headEnd/>
              <a:tailEnd/>
            </a:ln>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latin typeface="Comic Sans MS" pitchFamily="66" charset="0"/>
                </a:rPr>
                <a:t>Wildlife Habitat</a:t>
              </a:r>
            </a:p>
          </p:txBody>
        </p:sp>
        <p:sp>
          <p:nvSpPr>
            <p:cNvPr id="45" name="TextBox 44">
              <a:extLst>
                <a:ext uri="{FF2B5EF4-FFF2-40B4-BE49-F238E27FC236}">
                  <a16:creationId xmlns:a16="http://schemas.microsoft.com/office/drawing/2014/main" id="{84024A4A-EBE5-4C0F-83A9-0DB2064C5BB7}"/>
                </a:ext>
              </a:extLst>
            </p:cNvPr>
            <p:cNvSpPr txBox="1"/>
            <p:nvPr/>
          </p:nvSpPr>
          <p:spPr>
            <a:xfrm>
              <a:off x="5222164" y="6174799"/>
              <a:ext cx="804145" cy="200055"/>
            </a:xfrm>
            <a:prstGeom prst="rect">
              <a:avLst/>
            </a:prstGeom>
            <a:noFill/>
          </p:spPr>
          <p:txBody>
            <a:bodyPr wrap="square" rtlCol="0">
              <a:spAutoFit/>
            </a:bodyPr>
            <a:lstStyle/>
            <a:p>
              <a:pPr algn="r"/>
              <a:r>
                <a:rPr lang="en-US" sz="700"/>
                <a:t>NPS.gov</a:t>
              </a:r>
            </a:p>
          </p:txBody>
        </p:sp>
      </p:grpSp>
      <p:grpSp>
        <p:nvGrpSpPr>
          <p:cNvPr id="9" name="Group 8">
            <a:extLst>
              <a:ext uri="{FF2B5EF4-FFF2-40B4-BE49-F238E27FC236}">
                <a16:creationId xmlns:a16="http://schemas.microsoft.com/office/drawing/2014/main" id="{5DCC4872-E674-4758-BEBA-A92077FF4EAB}"/>
              </a:ext>
            </a:extLst>
          </p:cNvPr>
          <p:cNvGrpSpPr/>
          <p:nvPr/>
        </p:nvGrpSpPr>
        <p:grpSpPr>
          <a:xfrm>
            <a:off x="5849173" y="4482039"/>
            <a:ext cx="2876734" cy="1633799"/>
            <a:chOff x="6104441" y="4676312"/>
            <a:chExt cx="2876734" cy="1633799"/>
          </a:xfrm>
        </p:grpSpPr>
        <p:pic>
          <p:nvPicPr>
            <p:cNvPr id="23" name="Picture 22" descr="A close up of a lush green field&#10;&#10;Description generated with very high confidence">
              <a:extLst>
                <a:ext uri="{FF2B5EF4-FFF2-40B4-BE49-F238E27FC236}">
                  <a16:creationId xmlns:a16="http://schemas.microsoft.com/office/drawing/2014/main" id="{FD60E7DD-3A70-4843-B94F-6EFB48B806C0}"/>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t="-9224" r="-167"/>
            <a:stretch/>
          </p:blipFill>
          <p:spPr>
            <a:xfrm>
              <a:off x="6104441" y="4676312"/>
              <a:ext cx="2855734" cy="1633799"/>
            </a:xfrm>
            <a:prstGeom prst="rect">
              <a:avLst/>
            </a:prstGeom>
          </p:spPr>
        </p:pic>
        <p:sp>
          <p:nvSpPr>
            <p:cNvPr id="30" name="Text Box 14">
              <a:extLst>
                <a:ext uri="{FF2B5EF4-FFF2-40B4-BE49-F238E27FC236}">
                  <a16:creationId xmlns:a16="http://schemas.microsoft.com/office/drawing/2014/main" id="{7889C860-0B94-4644-A822-D06F9AF748FB}"/>
                </a:ext>
              </a:extLst>
            </p:cNvPr>
            <p:cNvSpPr txBox="1">
              <a:spLocks noChangeArrowheads="1"/>
            </p:cNvSpPr>
            <p:nvPr/>
          </p:nvSpPr>
          <p:spPr bwMode="auto">
            <a:xfrm>
              <a:off x="7929336" y="4855357"/>
              <a:ext cx="938213" cy="376238"/>
            </a:xfrm>
            <a:prstGeom prst="rect">
              <a:avLst/>
            </a:prstGeom>
            <a:solidFill>
              <a:schemeClr val="bg1">
                <a:alpha val="49019"/>
              </a:schemeClr>
            </a:solidFill>
            <a:ln w="9525">
              <a:solidFill>
                <a:schemeClr val="tx1"/>
              </a:solidFill>
              <a:miter lim="800000"/>
              <a:headEnd/>
              <a:tailEnd/>
            </a:ln>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latin typeface="Comic Sans MS" pitchFamily="66" charset="0"/>
                </a:rPr>
                <a:t>Forage</a:t>
              </a:r>
            </a:p>
          </p:txBody>
        </p:sp>
        <p:sp>
          <p:nvSpPr>
            <p:cNvPr id="46" name="TextBox 45">
              <a:extLst>
                <a:ext uri="{FF2B5EF4-FFF2-40B4-BE49-F238E27FC236}">
                  <a16:creationId xmlns:a16="http://schemas.microsoft.com/office/drawing/2014/main" id="{8AD67F30-2694-46FB-9B14-D7EE8FF2F09F}"/>
                </a:ext>
              </a:extLst>
            </p:cNvPr>
            <p:cNvSpPr txBox="1"/>
            <p:nvPr/>
          </p:nvSpPr>
          <p:spPr>
            <a:xfrm>
              <a:off x="8021873" y="6099334"/>
              <a:ext cx="959302" cy="200055"/>
            </a:xfrm>
            <a:prstGeom prst="rect">
              <a:avLst/>
            </a:prstGeom>
            <a:noFill/>
          </p:spPr>
          <p:txBody>
            <a:bodyPr wrap="square" rtlCol="0">
              <a:spAutoFit/>
            </a:bodyPr>
            <a:lstStyle/>
            <a:p>
              <a:pPr algn="r"/>
              <a:r>
                <a:rPr lang="en-US" sz="700">
                  <a:solidFill>
                    <a:schemeClr val="bg1"/>
                  </a:solidFill>
                </a:rPr>
                <a:t>NRCS.USDA.gov</a:t>
              </a:r>
            </a:p>
          </p:txBody>
        </p:sp>
      </p:grpSp>
      <p:grpSp>
        <p:nvGrpSpPr>
          <p:cNvPr id="47" name="Group 46">
            <a:extLst>
              <a:ext uri="{FF2B5EF4-FFF2-40B4-BE49-F238E27FC236}">
                <a16:creationId xmlns:a16="http://schemas.microsoft.com/office/drawing/2014/main" id="{381410DC-6A70-4003-A5E6-42F388C4D227}"/>
              </a:ext>
            </a:extLst>
          </p:cNvPr>
          <p:cNvGrpSpPr/>
          <p:nvPr/>
        </p:nvGrpSpPr>
        <p:grpSpPr>
          <a:xfrm>
            <a:off x="9058416" y="4780383"/>
            <a:ext cx="2471934" cy="1529728"/>
            <a:chOff x="9114760" y="5346699"/>
            <a:chExt cx="2401796" cy="1384301"/>
          </a:xfrm>
        </p:grpSpPr>
        <p:pic>
          <p:nvPicPr>
            <p:cNvPr id="48" name="Picture 47" descr="A close up of a flower&#10;&#10;Description generated with very high confidence">
              <a:extLst>
                <a:ext uri="{FF2B5EF4-FFF2-40B4-BE49-F238E27FC236}">
                  <a16:creationId xmlns:a16="http://schemas.microsoft.com/office/drawing/2014/main" id="{ACBDFDC6-E726-45AF-9EE9-7CCD7C0532A8}"/>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9114760" y="5346699"/>
              <a:ext cx="2401796" cy="1384301"/>
            </a:xfrm>
            <a:prstGeom prst="rect">
              <a:avLst/>
            </a:prstGeom>
          </p:spPr>
        </p:pic>
        <p:sp>
          <p:nvSpPr>
            <p:cNvPr id="49" name="Text Box 8">
              <a:extLst>
                <a:ext uri="{FF2B5EF4-FFF2-40B4-BE49-F238E27FC236}">
                  <a16:creationId xmlns:a16="http://schemas.microsoft.com/office/drawing/2014/main" id="{662EA74C-5136-4450-B883-F34F8EEDA1ED}"/>
                </a:ext>
              </a:extLst>
            </p:cNvPr>
            <p:cNvSpPr txBox="1">
              <a:spLocks noChangeArrowheads="1"/>
            </p:cNvSpPr>
            <p:nvPr/>
          </p:nvSpPr>
          <p:spPr bwMode="auto">
            <a:xfrm>
              <a:off x="9817507" y="5388996"/>
              <a:ext cx="1665288" cy="376237"/>
            </a:xfrm>
            <a:prstGeom prst="rect">
              <a:avLst/>
            </a:prstGeom>
            <a:solidFill>
              <a:schemeClr val="bg1">
                <a:alpha val="49019"/>
              </a:schemeClr>
            </a:solidFill>
            <a:ln w="9525">
              <a:solidFill>
                <a:srgbClr val="DFD8B5"/>
              </a:solidFill>
              <a:miter lim="800000"/>
              <a:headEnd/>
              <a:tailEnd/>
            </a:ln>
          </p:spPr>
          <p:txBody>
            <a:bodyPr wrap="none">
              <a:spAutoFit/>
            </a:bodyPr>
            <a:lstStyle/>
            <a:p>
              <a:pPr eaLnBrk="0" hangingPunct="0"/>
              <a:r>
                <a:rPr lang="en-US" b="1">
                  <a:latin typeface="Comic Sans MS" pitchFamily="66" charset="0"/>
                </a:rPr>
                <a:t>Native Plants</a:t>
              </a:r>
            </a:p>
          </p:txBody>
        </p:sp>
      </p:grpSp>
      <p:sp>
        <p:nvSpPr>
          <p:cNvPr id="50" name="TextBox 49">
            <a:extLst>
              <a:ext uri="{FF2B5EF4-FFF2-40B4-BE49-F238E27FC236}">
                <a16:creationId xmlns:a16="http://schemas.microsoft.com/office/drawing/2014/main" id="{6BC305C6-882A-46D8-9126-85B0EE1F9257}"/>
              </a:ext>
            </a:extLst>
          </p:cNvPr>
          <p:cNvSpPr txBox="1"/>
          <p:nvPr/>
        </p:nvSpPr>
        <p:spPr>
          <a:xfrm>
            <a:off x="10797156" y="6121298"/>
            <a:ext cx="816249" cy="200055"/>
          </a:xfrm>
          <a:prstGeom prst="rect">
            <a:avLst/>
          </a:prstGeom>
          <a:noFill/>
        </p:spPr>
        <p:txBody>
          <a:bodyPr wrap="none" rtlCol="0">
            <a:spAutoFit/>
          </a:bodyPr>
          <a:lstStyle/>
          <a:p>
            <a:r>
              <a:rPr lang="en-US" sz="700">
                <a:solidFill>
                  <a:schemeClr val="bg1"/>
                </a:solidFill>
              </a:rPr>
              <a:t>Michale Haddock</a:t>
            </a:r>
          </a:p>
        </p:txBody>
      </p:sp>
      <p:grpSp>
        <p:nvGrpSpPr>
          <p:cNvPr id="5" name="Group 4">
            <a:extLst>
              <a:ext uri="{FF2B5EF4-FFF2-40B4-BE49-F238E27FC236}">
                <a16:creationId xmlns:a16="http://schemas.microsoft.com/office/drawing/2014/main" id="{97E7BBA8-674C-4AAE-9CA5-5786E64F4FBE}"/>
              </a:ext>
            </a:extLst>
          </p:cNvPr>
          <p:cNvGrpSpPr/>
          <p:nvPr/>
        </p:nvGrpSpPr>
        <p:grpSpPr>
          <a:xfrm>
            <a:off x="10106049" y="1918706"/>
            <a:ext cx="1320050" cy="1983263"/>
            <a:chOff x="10387581" y="2984237"/>
            <a:chExt cx="1147080" cy="1757898"/>
          </a:xfrm>
        </p:grpSpPr>
        <p:pic>
          <p:nvPicPr>
            <p:cNvPr id="22" name="Picture 21" descr="Mining(BLM_Photo).jpg">
              <a:extLst>
                <a:ext uri="{FF2B5EF4-FFF2-40B4-BE49-F238E27FC236}">
                  <a16:creationId xmlns:a16="http://schemas.microsoft.com/office/drawing/2014/main" id="{019EC1EF-5C59-4B11-B522-94F2BE1EB5ED}"/>
                </a:ext>
              </a:extLst>
            </p:cNvPr>
            <p:cNvPicPr>
              <a:picLocks noChangeAspect="1"/>
            </p:cNvPicPr>
            <p:nvPr/>
          </p:nvPicPr>
          <p:blipFill>
            <a:blip r:embed="rId11" cstate="email">
              <a:extLst>
                <a:ext uri="{28A0092B-C50C-407E-A947-70E740481C1C}">
                  <a14:useLocalDpi xmlns:a14="http://schemas.microsoft.com/office/drawing/2010/main"/>
                </a:ext>
              </a:extLst>
            </a:blip>
            <a:srcRect/>
            <a:stretch>
              <a:fillRect/>
            </a:stretch>
          </p:blipFill>
          <p:spPr bwMode="auto">
            <a:xfrm>
              <a:off x="10387581" y="2984237"/>
              <a:ext cx="1147080" cy="1747506"/>
            </a:xfrm>
            <a:prstGeom prst="rect">
              <a:avLst/>
            </a:prstGeom>
            <a:noFill/>
            <a:ln w="9525">
              <a:solidFill>
                <a:schemeClr val="tx1"/>
              </a:solidFill>
              <a:miter lim="800000"/>
              <a:headEnd/>
              <a:tailEnd/>
            </a:ln>
          </p:spPr>
        </p:pic>
        <p:sp>
          <p:nvSpPr>
            <p:cNvPr id="36" name="Text Box 8">
              <a:extLst>
                <a:ext uri="{FF2B5EF4-FFF2-40B4-BE49-F238E27FC236}">
                  <a16:creationId xmlns:a16="http://schemas.microsoft.com/office/drawing/2014/main" id="{C3128743-DC92-484D-8019-034F8C3D6CB0}"/>
                </a:ext>
              </a:extLst>
            </p:cNvPr>
            <p:cNvSpPr txBox="1">
              <a:spLocks noChangeArrowheads="1"/>
            </p:cNvSpPr>
            <p:nvPr/>
          </p:nvSpPr>
          <p:spPr bwMode="auto">
            <a:xfrm>
              <a:off x="10390155" y="3015852"/>
              <a:ext cx="1116013" cy="369888"/>
            </a:xfrm>
            <a:prstGeom prst="rect">
              <a:avLst/>
            </a:prstGeom>
            <a:solidFill>
              <a:schemeClr val="bg1">
                <a:alpha val="49019"/>
              </a:schemeClr>
            </a:solidFill>
            <a:ln w="9525">
              <a:solidFill>
                <a:schemeClr val="tx1"/>
              </a:solidFill>
              <a:miter lim="800000"/>
              <a:headEnd/>
              <a:tailEnd/>
            </a:ln>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latin typeface="Comic Sans MS" pitchFamily="66" charset="0"/>
                </a:rPr>
                <a:t>Minerals</a:t>
              </a:r>
            </a:p>
          </p:txBody>
        </p:sp>
        <p:sp>
          <p:nvSpPr>
            <p:cNvPr id="51" name="TextBox 50">
              <a:extLst>
                <a:ext uri="{FF2B5EF4-FFF2-40B4-BE49-F238E27FC236}">
                  <a16:creationId xmlns:a16="http://schemas.microsoft.com/office/drawing/2014/main" id="{27E64C6E-B221-4E78-8093-480595EE2645}"/>
                </a:ext>
              </a:extLst>
            </p:cNvPr>
            <p:cNvSpPr txBox="1"/>
            <p:nvPr/>
          </p:nvSpPr>
          <p:spPr>
            <a:xfrm>
              <a:off x="10875902" y="4542080"/>
              <a:ext cx="658759" cy="200055"/>
            </a:xfrm>
            <a:prstGeom prst="rect">
              <a:avLst/>
            </a:prstGeom>
            <a:noFill/>
          </p:spPr>
          <p:txBody>
            <a:bodyPr wrap="square" rtlCol="0">
              <a:spAutoFit/>
            </a:bodyPr>
            <a:lstStyle/>
            <a:p>
              <a:pPr algn="r"/>
              <a:r>
                <a:rPr lang="en-US" sz="700">
                  <a:solidFill>
                    <a:schemeClr val="bg1"/>
                  </a:solidFill>
                </a:rPr>
                <a:t>BLM.gov</a:t>
              </a:r>
            </a:p>
          </p:txBody>
        </p:sp>
      </p:grpSp>
    </p:spTree>
    <p:extLst>
      <p:ext uri="{BB962C8B-B14F-4D97-AF65-F5344CB8AC3E}">
        <p14:creationId xmlns:p14="http://schemas.microsoft.com/office/powerpoint/2010/main" val="2925606835"/>
      </p:ext>
    </p:extLst>
  </p:cSld>
  <p:clrMapOvr>
    <a:masterClrMapping/>
  </p:clrMapOvr>
  <mc:AlternateContent xmlns:mc="http://schemas.openxmlformats.org/markup-compatibility/2006">
    <mc:Choice xmlns:p14="http://schemas.microsoft.com/office/powerpoint/2010/main" Requires="p14">
      <p:transition spd="slow" p14:dur="2000" advTm="94838"/>
    </mc:Choice>
    <mc:Fallback>
      <p:transition spd="slow" advTm="94838"/>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1175657" y="584200"/>
            <a:ext cx="8686800" cy="1143000"/>
          </a:xfrm>
        </p:spPr>
        <p:txBody>
          <a:bodyPr/>
          <a:lstStyle/>
          <a:p>
            <a:pPr eaLnBrk="1" hangingPunct="1"/>
            <a:r>
              <a:rPr lang="en-US"/>
              <a:t>Rangeland Management is:</a:t>
            </a:r>
          </a:p>
        </p:txBody>
      </p:sp>
      <p:sp>
        <p:nvSpPr>
          <p:cNvPr id="14339" name="Rectangle 3"/>
          <p:cNvSpPr>
            <a:spLocks noGrp="1" noChangeArrowheads="1"/>
          </p:cNvSpPr>
          <p:nvPr>
            <p:ph type="body" idx="1"/>
          </p:nvPr>
        </p:nvSpPr>
        <p:spPr>
          <a:xfrm>
            <a:off x="1175657" y="1832430"/>
            <a:ext cx="9945999" cy="4233863"/>
          </a:xfrm>
        </p:spPr>
        <p:txBody>
          <a:bodyPr>
            <a:normAutofit/>
          </a:bodyPr>
          <a:lstStyle/>
          <a:p>
            <a:pPr eaLnBrk="1" hangingPunct="1">
              <a:spcBef>
                <a:spcPct val="25000"/>
              </a:spcBef>
              <a:spcAft>
                <a:spcPct val="25000"/>
              </a:spcAft>
            </a:pPr>
            <a:r>
              <a:rPr lang="en-US" sz="3200"/>
              <a:t>The use and stewardship of rangeland resources to meet goals and desires of humans.</a:t>
            </a:r>
          </a:p>
          <a:p>
            <a:pPr eaLnBrk="1" hangingPunct="1">
              <a:spcBef>
                <a:spcPct val="25000"/>
              </a:spcBef>
              <a:spcAft>
                <a:spcPct val="25000"/>
              </a:spcAft>
            </a:pPr>
            <a:r>
              <a:rPr lang="en-US" sz="3200" b="1"/>
              <a:t>What tools do we have for Range Management?</a:t>
            </a:r>
          </a:p>
        </p:txBody>
      </p:sp>
    </p:spTree>
    <p:extLst>
      <p:ext uri="{BB962C8B-B14F-4D97-AF65-F5344CB8AC3E}">
        <p14:creationId xmlns:p14="http://schemas.microsoft.com/office/powerpoint/2010/main" val="2926477881"/>
      </p:ext>
    </p:extLst>
  </p:cSld>
  <p:clrMapOvr>
    <a:masterClrMapping/>
  </p:clrMapOvr>
  <mc:AlternateContent xmlns:mc="http://schemas.openxmlformats.org/markup-compatibility/2006">
    <mc:Choice xmlns:p14="http://schemas.microsoft.com/office/powerpoint/2010/main" Requires="p14">
      <p:transition spd="slow" p14:dur="2000" advTm="19141"/>
    </mc:Choice>
    <mc:Fallback>
      <p:transition spd="slow" advTm="19141"/>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6" name="Oval 4"/>
          <p:cNvSpPr>
            <a:spLocks noChangeArrowheads="1"/>
          </p:cNvSpPr>
          <p:nvPr/>
        </p:nvSpPr>
        <p:spPr bwMode="auto">
          <a:xfrm>
            <a:off x="3908950" y="2406649"/>
            <a:ext cx="4254907" cy="2335619"/>
          </a:xfrm>
          <a:prstGeom prst="ellipse">
            <a:avLst/>
          </a:prstGeom>
          <a:blipFill dpi="0" rotWithShape="1">
            <a:blip r:embed="rId3" cstate="screen">
              <a:extLst>
                <a:ext uri="{28A0092B-C50C-407E-A947-70E740481C1C}">
                  <a14:useLocalDpi xmlns:a14="http://schemas.microsoft.com/office/drawing/2010/main"/>
                </a:ext>
              </a:extLst>
            </a:blip>
            <a:srcRect/>
            <a:stretch>
              <a:fillRect/>
            </a:stretch>
          </a:blipFill>
          <a:ln w="9525">
            <a:solidFill>
              <a:schemeClr val="tx1"/>
            </a:solidFill>
            <a:round/>
            <a:headEnd/>
            <a:tailEnd/>
          </a:ln>
        </p:spPr>
        <p:txBody>
          <a:bodyPr wrap="none" anchor="ctr"/>
          <a:lstStyle/>
          <a:p>
            <a:pPr algn="ctr"/>
            <a:r>
              <a:rPr lang="en-US" sz="2400" b="1" u="sng"/>
              <a:t>Rangelands</a:t>
            </a:r>
            <a:br>
              <a:rPr lang="en-US" sz="2400" b="1" u="sng"/>
            </a:br>
            <a:r>
              <a:rPr lang="en-US" sz="1600">
                <a:solidFill>
                  <a:schemeClr val="bg1"/>
                </a:solidFill>
                <a:latin typeface="Comic Sans MS" pitchFamily="66" charset="0"/>
              </a:rPr>
              <a:t>Grasslands, Shrublands, Woodlands</a:t>
            </a:r>
            <a:br>
              <a:rPr lang="en-US" sz="1200">
                <a:solidFill>
                  <a:schemeClr val="bg1"/>
                </a:solidFill>
                <a:latin typeface="Comic Sans MS" pitchFamily="66" charset="0"/>
              </a:rPr>
            </a:br>
            <a:br>
              <a:rPr lang="en-US" sz="1200">
                <a:solidFill>
                  <a:schemeClr val="bg1"/>
                </a:solidFill>
                <a:latin typeface="Comic Sans MS" pitchFamily="66" charset="0"/>
              </a:rPr>
            </a:br>
            <a:br>
              <a:rPr lang="en-US" sz="1200">
                <a:solidFill>
                  <a:schemeClr val="bg1"/>
                </a:solidFill>
                <a:latin typeface="Comic Sans MS" pitchFamily="66" charset="0"/>
              </a:rPr>
            </a:br>
            <a:endParaRPr lang="en-US" sz="1200">
              <a:solidFill>
                <a:schemeClr val="bg1"/>
              </a:solidFill>
              <a:latin typeface="Comic Sans MS" pitchFamily="66" charset="0"/>
            </a:endParaRPr>
          </a:p>
          <a:p>
            <a:pPr algn="ctr"/>
            <a:endParaRPr lang="en-US" sz="1200">
              <a:solidFill>
                <a:schemeClr val="bg1"/>
              </a:solidFill>
              <a:latin typeface="Comic Sans MS" pitchFamily="66" charset="0"/>
            </a:endParaRPr>
          </a:p>
        </p:txBody>
      </p:sp>
      <p:sp>
        <p:nvSpPr>
          <p:cNvPr id="15362" name="Line 46"/>
          <p:cNvSpPr>
            <a:spLocks noChangeShapeType="1"/>
          </p:cNvSpPr>
          <p:nvPr/>
        </p:nvSpPr>
        <p:spPr bwMode="auto">
          <a:xfrm flipV="1">
            <a:off x="7422686" y="2406649"/>
            <a:ext cx="781514" cy="583905"/>
          </a:xfrm>
          <a:prstGeom prst="line">
            <a:avLst/>
          </a:prstGeom>
          <a:noFill/>
          <a:ln w="38100">
            <a:solidFill>
              <a:schemeClr val="tx1"/>
            </a:solidFill>
            <a:round/>
            <a:headEnd/>
            <a:tailEnd type="triangle" w="med" len="med"/>
          </a:ln>
        </p:spPr>
        <p:txBody>
          <a:bodyPr/>
          <a:lstStyle/>
          <a:p>
            <a:endParaRPr lang="en-US"/>
          </a:p>
        </p:txBody>
      </p:sp>
      <p:sp>
        <p:nvSpPr>
          <p:cNvPr id="15363" name="Line 47"/>
          <p:cNvSpPr>
            <a:spLocks noChangeShapeType="1"/>
          </p:cNvSpPr>
          <p:nvPr/>
        </p:nvSpPr>
        <p:spPr bwMode="auto">
          <a:xfrm flipV="1">
            <a:off x="7187736" y="2197099"/>
            <a:ext cx="781514" cy="583905"/>
          </a:xfrm>
          <a:prstGeom prst="line">
            <a:avLst/>
          </a:prstGeom>
          <a:noFill/>
          <a:ln w="38100">
            <a:solidFill>
              <a:schemeClr val="tx1"/>
            </a:solidFill>
            <a:round/>
            <a:headEnd/>
            <a:tailEnd type="triangle" w="med" len="med"/>
          </a:ln>
        </p:spPr>
        <p:txBody>
          <a:bodyPr/>
          <a:lstStyle/>
          <a:p>
            <a:endParaRPr lang="en-US"/>
          </a:p>
        </p:txBody>
      </p:sp>
      <p:sp>
        <p:nvSpPr>
          <p:cNvPr id="15364" name="Line 48"/>
          <p:cNvSpPr>
            <a:spLocks noChangeShapeType="1"/>
          </p:cNvSpPr>
          <p:nvPr/>
        </p:nvSpPr>
        <p:spPr bwMode="auto">
          <a:xfrm flipV="1">
            <a:off x="6862299" y="1989137"/>
            <a:ext cx="781514" cy="583905"/>
          </a:xfrm>
          <a:prstGeom prst="line">
            <a:avLst/>
          </a:prstGeom>
          <a:noFill/>
          <a:ln w="38100">
            <a:solidFill>
              <a:schemeClr val="tx1"/>
            </a:solidFill>
            <a:round/>
            <a:headEnd/>
            <a:tailEnd type="triangle" w="med" len="med"/>
          </a:ln>
        </p:spPr>
        <p:txBody>
          <a:bodyPr/>
          <a:lstStyle/>
          <a:p>
            <a:endParaRPr lang="en-US"/>
          </a:p>
        </p:txBody>
      </p:sp>
      <p:sp>
        <p:nvSpPr>
          <p:cNvPr id="15365" name="Oval 14"/>
          <p:cNvSpPr>
            <a:spLocks noChangeArrowheads="1"/>
          </p:cNvSpPr>
          <p:nvPr/>
        </p:nvSpPr>
        <p:spPr bwMode="auto">
          <a:xfrm rot="-792387">
            <a:off x="4184901" y="1592425"/>
            <a:ext cx="1128853" cy="875857"/>
          </a:xfrm>
          <a:prstGeom prst="ellipse">
            <a:avLst/>
          </a:prstGeom>
          <a:solidFill>
            <a:srgbClr val="FFFF99"/>
          </a:solidFill>
          <a:ln w="9525">
            <a:solidFill>
              <a:schemeClr val="tx1"/>
            </a:solidFill>
            <a:round/>
            <a:headEnd/>
            <a:tailEnd/>
          </a:ln>
        </p:spPr>
        <p:txBody>
          <a:bodyPr wrap="none" anchor="ctr"/>
          <a:lstStyle/>
          <a:p>
            <a:pPr algn="ctr"/>
            <a:r>
              <a:rPr lang="en-US" sz="1400"/>
              <a:t>Climate</a:t>
            </a:r>
            <a:br>
              <a:rPr lang="en-US" sz="1400"/>
            </a:br>
            <a:r>
              <a:rPr lang="en-US" sz="1400"/>
              <a:t>Change</a:t>
            </a:r>
          </a:p>
        </p:txBody>
      </p:sp>
      <p:sp>
        <p:nvSpPr>
          <p:cNvPr id="23560" name="Text Box 8"/>
          <p:cNvSpPr txBox="1">
            <a:spLocks noChangeArrowheads="1"/>
          </p:cNvSpPr>
          <p:nvPr/>
        </p:nvSpPr>
        <p:spPr bwMode="auto">
          <a:xfrm>
            <a:off x="799862" y="684972"/>
            <a:ext cx="2965687" cy="954107"/>
          </a:xfrm>
          <a:prstGeom prst="rect">
            <a:avLst/>
          </a:prstGeom>
          <a:noFill/>
          <a:ln w="9525">
            <a:noFill/>
            <a:miter lim="800000"/>
            <a:headEnd/>
            <a:tailEnd/>
          </a:ln>
        </p:spPr>
        <p:txBody>
          <a:bodyPr wrap="square">
            <a:spAutoFit/>
          </a:bodyPr>
          <a:lstStyle/>
          <a:p>
            <a:pPr>
              <a:defRPr/>
            </a:pPr>
            <a:r>
              <a:rPr lang="en-US" sz="2800" b="1" u="sng">
                <a:latin typeface="+mj-lt"/>
              </a:rPr>
              <a:t>Natural Forces &amp; Human Impacts</a:t>
            </a:r>
          </a:p>
        </p:txBody>
      </p:sp>
      <p:sp>
        <p:nvSpPr>
          <p:cNvPr id="15369" name="Oval 10"/>
          <p:cNvSpPr>
            <a:spLocks noChangeArrowheads="1"/>
          </p:cNvSpPr>
          <p:nvPr/>
        </p:nvSpPr>
        <p:spPr bwMode="auto">
          <a:xfrm rot="20308895">
            <a:off x="2078762" y="1793355"/>
            <a:ext cx="1215688" cy="681222"/>
          </a:xfrm>
          <a:prstGeom prst="ellipse">
            <a:avLst/>
          </a:prstGeom>
          <a:solidFill>
            <a:srgbClr val="FFFF99"/>
          </a:solidFill>
          <a:ln w="9525">
            <a:solidFill>
              <a:schemeClr val="tx1"/>
            </a:solidFill>
            <a:round/>
            <a:headEnd/>
            <a:tailEnd/>
          </a:ln>
        </p:spPr>
        <p:txBody>
          <a:bodyPr wrap="none" anchor="ctr"/>
          <a:lstStyle/>
          <a:p>
            <a:pPr algn="ctr"/>
            <a:r>
              <a:rPr lang="en-US"/>
              <a:t>Fire</a:t>
            </a:r>
          </a:p>
        </p:txBody>
      </p:sp>
      <p:sp>
        <p:nvSpPr>
          <p:cNvPr id="15370" name="Oval 11"/>
          <p:cNvSpPr>
            <a:spLocks noChangeArrowheads="1"/>
          </p:cNvSpPr>
          <p:nvPr/>
        </p:nvSpPr>
        <p:spPr bwMode="auto">
          <a:xfrm rot="20663108">
            <a:off x="3203181" y="1457709"/>
            <a:ext cx="1302523" cy="681222"/>
          </a:xfrm>
          <a:prstGeom prst="ellipse">
            <a:avLst/>
          </a:prstGeom>
          <a:solidFill>
            <a:srgbClr val="FFFF99"/>
          </a:solidFill>
          <a:ln w="9525">
            <a:solidFill>
              <a:schemeClr val="tx1"/>
            </a:solidFill>
            <a:round/>
            <a:headEnd/>
            <a:tailEnd/>
          </a:ln>
        </p:spPr>
        <p:txBody>
          <a:bodyPr wrap="none" anchor="ctr"/>
          <a:lstStyle/>
          <a:p>
            <a:pPr algn="ctr"/>
            <a:r>
              <a:rPr lang="en-US"/>
              <a:t>Herbivory</a:t>
            </a:r>
          </a:p>
        </p:txBody>
      </p:sp>
      <p:sp>
        <p:nvSpPr>
          <p:cNvPr id="15371" name="Oval 12"/>
          <p:cNvSpPr>
            <a:spLocks noChangeArrowheads="1"/>
          </p:cNvSpPr>
          <p:nvPr/>
        </p:nvSpPr>
        <p:spPr bwMode="auto">
          <a:xfrm rot="-792387">
            <a:off x="2033054" y="2438364"/>
            <a:ext cx="1128853" cy="762814"/>
          </a:xfrm>
          <a:prstGeom prst="ellipse">
            <a:avLst/>
          </a:prstGeom>
          <a:solidFill>
            <a:srgbClr val="FFFF99"/>
          </a:solidFill>
          <a:ln w="9525">
            <a:solidFill>
              <a:schemeClr val="tx1"/>
            </a:solidFill>
            <a:round/>
            <a:headEnd/>
            <a:tailEnd/>
          </a:ln>
        </p:spPr>
        <p:txBody>
          <a:bodyPr wrap="none" anchor="ctr"/>
          <a:lstStyle/>
          <a:p>
            <a:pPr algn="ctr"/>
            <a:r>
              <a:rPr lang="en-US" sz="1400"/>
              <a:t>Invasion</a:t>
            </a:r>
          </a:p>
        </p:txBody>
      </p:sp>
      <p:sp>
        <p:nvSpPr>
          <p:cNvPr id="15372" name="Oval 13"/>
          <p:cNvSpPr>
            <a:spLocks noChangeArrowheads="1"/>
          </p:cNvSpPr>
          <p:nvPr/>
        </p:nvSpPr>
        <p:spPr bwMode="auto">
          <a:xfrm rot="-792387">
            <a:off x="2964723" y="2110602"/>
            <a:ext cx="1496091" cy="924516"/>
          </a:xfrm>
          <a:prstGeom prst="ellipse">
            <a:avLst/>
          </a:prstGeom>
          <a:solidFill>
            <a:srgbClr val="FFFF99"/>
          </a:solidFill>
          <a:ln w="9525">
            <a:solidFill>
              <a:schemeClr val="tx1"/>
            </a:solidFill>
            <a:round/>
            <a:headEnd/>
            <a:tailEnd/>
          </a:ln>
        </p:spPr>
        <p:txBody>
          <a:bodyPr wrap="none" anchor="ctr"/>
          <a:lstStyle/>
          <a:p>
            <a:pPr algn="ctr"/>
            <a:r>
              <a:rPr lang="en-US" sz="1400"/>
              <a:t>Human Uses</a:t>
            </a:r>
            <a:br>
              <a:rPr lang="en-US" sz="1400"/>
            </a:br>
            <a:r>
              <a:rPr lang="en-US" sz="800"/>
              <a:t>Development,</a:t>
            </a:r>
            <a:br>
              <a:rPr lang="en-US" sz="800"/>
            </a:br>
            <a:r>
              <a:rPr lang="en-US" sz="800"/>
              <a:t>Fragmentations,</a:t>
            </a:r>
          </a:p>
          <a:p>
            <a:pPr algn="ctr"/>
            <a:r>
              <a:rPr lang="en-US" sz="800"/>
              <a:t>&amp; Recreation </a:t>
            </a:r>
          </a:p>
        </p:txBody>
      </p:sp>
      <p:sp>
        <p:nvSpPr>
          <p:cNvPr id="15373" name="Line 16"/>
          <p:cNvSpPr>
            <a:spLocks noChangeShapeType="1"/>
          </p:cNvSpPr>
          <p:nvPr/>
        </p:nvSpPr>
        <p:spPr bwMode="auto">
          <a:xfrm>
            <a:off x="3409486" y="2895599"/>
            <a:ext cx="781514" cy="486587"/>
          </a:xfrm>
          <a:prstGeom prst="line">
            <a:avLst/>
          </a:prstGeom>
          <a:noFill/>
          <a:ln w="63500">
            <a:solidFill>
              <a:schemeClr val="tx1"/>
            </a:solidFill>
            <a:round/>
            <a:headEnd/>
            <a:tailEnd type="triangle" w="med" len="med"/>
          </a:ln>
        </p:spPr>
        <p:txBody>
          <a:bodyPr/>
          <a:lstStyle/>
          <a:p>
            <a:endParaRPr lang="en-US"/>
          </a:p>
        </p:txBody>
      </p:sp>
      <p:sp>
        <p:nvSpPr>
          <p:cNvPr id="23571" name="Text Box 27"/>
          <p:cNvSpPr txBox="1">
            <a:spLocks noChangeArrowheads="1"/>
          </p:cNvSpPr>
          <p:nvPr/>
        </p:nvSpPr>
        <p:spPr bwMode="auto">
          <a:xfrm>
            <a:off x="8254497" y="665262"/>
            <a:ext cx="3882656" cy="3170099"/>
          </a:xfrm>
          <a:prstGeom prst="rect">
            <a:avLst/>
          </a:prstGeom>
          <a:noFill/>
          <a:ln w="9525">
            <a:noFill/>
            <a:miter lim="800000"/>
            <a:headEnd/>
            <a:tailEnd/>
          </a:ln>
        </p:spPr>
        <p:txBody>
          <a:bodyPr wrap="square">
            <a:spAutoFit/>
          </a:bodyPr>
          <a:lstStyle/>
          <a:p>
            <a:pPr algn="ctr">
              <a:defRPr/>
            </a:pPr>
            <a:r>
              <a:rPr lang="en-US" sz="2800" b="1">
                <a:latin typeface="+mj-lt"/>
              </a:rPr>
              <a:t>Ecological Services</a:t>
            </a:r>
            <a:br>
              <a:rPr lang="en-US" sz="2800" b="1" u="sng">
                <a:latin typeface="+mj-lt"/>
              </a:rPr>
            </a:br>
            <a:r>
              <a:rPr lang="en-US" sz="2800" b="1" u="sng">
                <a:latin typeface="+mj-lt"/>
              </a:rPr>
              <a:t>&amp; Resources </a:t>
            </a:r>
            <a:endParaRPr lang="en-US" sz="2400">
              <a:latin typeface="+mj-lt"/>
            </a:endParaRPr>
          </a:p>
          <a:p>
            <a:pPr>
              <a:buFontTx/>
              <a:buChar char="•"/>
              <a:defRPr/>
            </a:pPr>
            <a:r>
              <a:rPr lang="en-US" sz="2400">
                <a:latin typeface="+mj-lt"/>
              </a:rPr>
              <a:t> Forage for livestock</a:t>
            </a:r>
          </a:p>
          <a:p>
            <a:pPr>
              <a:buFontTx/>
              <a:buChar char="•"/>
              <a:defRPr/>
            </a:pPr>
            <a:r>
              <a:rPr lang="en-US" sz="2400">
                <a:latin typeface="+mj-lt"/>
              </a:rPr>
              <a:t> Wildlife habitat</a:t>
            </a:r>
          </a:p>
          <a:p>
            <a:pPr>
              <a:buFontTx/>
              <a:buChar char="•"/>
              <a:defRPr/>
            </a:pPr>
            <a:r>
              <a:rPr lang="en-US" sz="2400">
                <a:latin typeface="+mj-lt"/>
              </a:rPr>
              <a:t> Watershed management</a:t>
            </a:r>
          </a:p>
          <a:p>
            <a:pPr>
              <a:buFontTx/>
              <a:buChar char="•"/>
              <a:defRPr/>
            </a:pPr>
            <a:r>
              <a:rPr lang="en-US" sz="2400">
                <a:latin typeface="+mj-lt"/>
              </a:rPr>
              <a:t> Biodiversity conservation</a:t>
            </a:r>
          </a:p>
          <a:p>
            <a:pPr>
              <a:buFontTx/>
              <a:buChar char="•"/>
              <a:defRPr/>
            </a:pPr>
            <a:r>
              <a:rPr lang="en-US" sz="2400">
                <a:latin typeface="+mj-lt"/>
              </a:rPr>
              <a:t> Open space</a:t>
            </a:r>
          </a:p>
          <a:p>
            <a:pPr>
              <a:buFontTx/>
              <a:buChar char="•"/>
              <a:defRPr/>
            </a:pPr>
            <a:r>
              <a:rPr lang="en-US" sz="2400">
                <a:latin typeface="+mj-lt"/>
              </a:rPr>
              <a:t> Carbon sequestration</a:t>
            </a:r>
          </a:p>
        </p:txBody>
      </p:sp>
      <p:sp>
        <p:nvSpPr>
          <p:cNvPr id="15375" name="Line 34"/>
          <p:cNvSpPr>
            <a:spLocks noChangeShapeType="1"/>
          </p:cNvSpPr>
          <p:nvPr/>
        </p:nvSpPr>
        <p:spPr bwMode="auto">
          <a:xfrm>
            <a:off x="4442626" y="2438400"/>
            <a:ext cx="434174" cy="291952"/>
          </a:xfrm>
          <a:prstGeom prst="line">
            <a:avLst/>
          </a:prstGeom>
          <a:noFill/>
          <a:ln w="63500">
            <a:solidFill>
              <a:schemeClr val="tx1"/>
            </a:solidFill>
            <a:round/>
            <a:headEnd/>
            <a:tailEnd type="triangle" w="med" len="med"/>
          </a:ln>
        </p:spPr>
        <p:txBody>
          <a:bodyPr/>
          <a:lstStyle/>
          <a:p>
            <a:endParaRPr lang="en-US"/>
          </a:p>
        </p:txBody>
      </p:sp>
      <p:sp>
        <p:nvSpPr>
          <p:cNvPr id="2" name="TextBox 1">
            <a:extLst>
              <a:ext uri="{FF2B5EF4-FFF2-40B4-BE49-F238E27FC236}">
                <a16:creationId xmlns:a16="http://schemas.microsoft.com/office/drawing/2014/main" id="{581FDD26-F379-42C6-89CE-884384DE8306}"/>
              </a:ext>
            </a:extLst>
          </p:cNvPr>
          <p:cNvSpPr txBox="1"/>
          <p:nvPr/>
        </p:nvSpPr>
        <p:spPr>
          <a:xfrm rot="19881599">
            <a:off x="7129977" y="4250725"/>
            <a:ext cx="585417" cy="200055"/>
          </a:xfrm>
          <a:prstGeom prst="rect">
            <a:avLst/>
          </a:prstGeom>
          <a:noFill/>
        </p:spPr>
        <p:txBody>
          <a:bodyPr wrap="none" rtlCol="0">
            <a:spAutoFit/>
          </a:bodyPr>
          <a:lstStyle/>
          <a:p>
            <a:r>
              <a:rPr lang="en-US" sz="700">
                <a:solidFill>
                  <a:schemeClr val="bg1">
                    <a:lumMod val="95000"/>
                  </a:schemeClr>
                </a:solidFill>
              </a:rPr>
              <a:t>J. Peterson</a:t>
            </a:r>
          </a:p>
        </p:txBody>
      </p:sp>
    </p:spTree>
    <p:extLst>
      <p:ext uri="{BB962C8B-B14F-4D97-AF65-F5344CB8AC3E}">
        <p14:creationId xmlns:p14="http://schemas.microsoft.com/office/powerpoint/2010/main" val="1763194003"/>
      </p:ext>
    </p:extLst>
  </p:cSld>
  <p:clrMapOvr>
    <a:masterClrMapping/>
  </p:clrMapOvr>
  <mc:AlternateContent xmlns:mc="http://schemas.openxmlformats.org/markup-compatibility/2006">
    <mc:Choice xmlns:p14="http://schemas.microsoft.com/office/powerpoint/2010/main" Requires="p14">
      <p:transition spd="slow" p14:dur="2000" advTm="103225"/>
    </mc:Choice>
    <mc:Fallback>
      <p:transition spd="slow" advTm="103225"/>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6" name="Oval 4"/>
          <p:cNvSpPr>
            <a:spLocks noChangeArrowheads="1"/>
          </p:cNvSpPr>
          <p:nvPr/>
        </p:nvSpPr>
        <p:spPr bwMode="auto">
          <a:xfrm>
            <a:off x="3908950" y="2406649"/>
            <a:ext cx="4254907" cy="2335619"/>
          </a:xfrm>
          <a:prstGeom prst="ellipse">
            <a:avLst/>
          </a:prstGeom>
          <a:blipFill dpi="0" rotWithShape="1">
            <a:blip r:embed="rId3" cstate="screen">
              <a:extLst>
                <a:ext uri="{28A0092B-C50C-407E-A947-70E740481C1C}">
                  <a14:useLocalDpi xmlns:a14="http://schemas.microsoft.com/office/drawing/2010/main"/>
                </a:ext>
              </a:extLst>
            </a:blip>
            <a:srcRect/>
            <a:stretch>
              <a:fillRect/>
            </a:stretch>
          </a:blipFill>
          <a:ln w="9525">
            <a:solidFill>
              <a:schemeClr val="tx1"/>
            </a:solidFill>
            <a:round/>
            <a:headEnd/>
            <a:tailEnd/>
          </a:ln>
        </p:spPr>
        <p:txBody>
          <a:bodyPr wrap="none" anchor="ctr"/>
          <a:lstStyle/>
          <a:p>
            <a:pPr algn="ctr"/>
            <a:r>
              <a:rPr lang="en-US" sz="2400" b="1" u="sng"/>
              <a:t>Rangelands</a:t>
            </a:r>
            <a:br>
              <a:rPr lang="en-US" sz="2400" b="1" u="sng"/>
            </a:br>
            <a:r>
              <a:rPr lang="en-US" sz="1600">
                <a:solidFill>
                  <a:schemeClr val="bg1"/>
                </a:solidFill>
                <a:latin typeface="Comic Sans MS" pitchFamily="66" charset="0"/>
              </a:rPr>
              <a:t>Grasslands, Shrublands, Woodlands</a:t>
            </a:r>
            <a:br>
              <a:rPr lang="en-US" sz="1200">
                <a:solidFill>
                  <a:schemeClr val="bg1"/>
                </a:solidFill>
                <a:latin typeface="Comic Sans MS" pitchFamily="66" charset="0"/>
              </a:rPr>
            </a:br>
            <a:br>
              <a:rPr lang="en-US" sz="1200">
                <a:solidFill>
                  <a:schemeClr val="bg1"/>
                </a:solidFill>
                <a:latin typeface="Comic Sans MS" pitchFamily="66" charset="0"/>
              </a:rPr>
            </a:br>
            <a:br>
              <a:rPr lang="en-US" sz="1200">
                <a:solidFill>
                  <a:schemeClr val="bg1"/>
                </a:solidFill>
                <a:latin typeface="Comic Sans MS" pitchFamily="66" charset="0"/>
              </a:rPr>
            </a:br>
            <a:endParaRPr lang="en-US" sz="1200">
              <a:solidFill>
                <a:schemeClr val="bg1"/>
              </a:solidFill>
              <a:latin typeface="Comic Sans MS" pitchFamily="66" charset="0"/>
            </a:endParaRPr>
          </a:p>
          <a:p>
            <a:pPr algn="ctr"/>
            <a:endParaRPr lang="en-US" sz="1200">
              <a:solidFill>
                <a:schemeClr val="bg1"/>
              </a:solidFill>
              <a:latin typeface="Comic Sans MS" pitchFamily="66" charset="0"/>
            </a:endParaRPr>
          </a:p>
        </p:txBody>
      </p:sp>
      <p:sp>
        <p:nvSpPr>
          <p:cNvPr id="15362" name="Line 46"/>
          <p:cNvSpPr>
            <a:spLocks noChangeShapeType="1"/>
          </p:cNvSpPr>
          <p:nvPr/>
        </p:nvSpPr>
        <p:spPr bwMode="auto">
          <a:xfrm flipV="1">
            <a:off x="7422686" y="2406649"/>
            <a:ext cx="781514" cy="583905"/>
          </a:xfrm>
          <a:prstGeom prst="line">
            <a:avLst/>
          </a:prstGeom>
          <a:noFill/>
          <a:ln w="38100">
            <a:solidFill>
              <a:schemeClr val="tx1"/>
            </a:solidFill>
            <a:round/>
            <a:headEnd/>
            <a:tailEnd type="triangle" w="med" len="med"/>
          </a:ln>
        </p:spPr>
        <p:txBody>
          <a:bodyPr/>
          <a:lstStyle/>
          <a:p>
            <a:endParaRPr lang="en-US"/>
          </a:p>
        </p:txBody>
      </p:sp>
      <p:sp>
        <p:nvSpPr>
          <p:cNvPr id="15363" name="Line 47"/>
          <p:cNvSpPr>
            <a:spLocks noChangeShapeType="1"/>
          </p:cNvSpPr>
          <p:nvPr/>
        </p:nvSpPr>
        <p:spPr bwMode="auto">
          <a:xfrm flipV="1">
            <a:off x="7187736" y="2197099"/>
            <a:ext cx="781514" cy="583905"/>
          </a:xfrm>
          <a:prstGeom prst="line">
            <a:avLst/>
          </a:prstGeom>
          <a:noFill/>
          <a:ln w="38100">
            <a:solidFill>
              <a:schemeClr val="tx1"/>
            </a:solidFill>
            <a:round/>
            <a:headEnd/>
            <a:tailEnd type="triangle" w="med" len="med"/>
          </a:ln>
        </p:spPr>
        <p:txBody>
          <a:bodyPr/>
          <a:lstStyle/>
          <a:p>
            <a:endParaRPr lang="en-US"/>
          </a:p>
        </p:txBody>
      </p:sp>
      <p:sp>
        <p:nvSpPr>
          <p:cNvPr id="15364" name="Line 48"/>
          <p:cNvSpPr>
            <a:spLocks noChangeShapeType="1"/>
          </p:cNvSpPr>
          <p:nvPr/>
        </p:nvSpPr>
        <p:spPr bwMode="auto">
          <a:xfrm flipV="1">
            <a:off x="6862299" y="1989137"/>
            <a:ext cx="781514" cy="583905"/>
          </a:xfrm>
          <a:prstGeom prst="line">
            <a:avLst/>
          </a:prstGeom>
          <a:noFill/>
          <a:ln w="38100">
            <a:solidFill>
              <a:schemeClr val="tx1"/>
            </a:solidFill>
            <a:round/>
            <a:headEnd/>
            <a:tailEnd type="triangle" w="med" len="med"/>
          </a:ln>
        </p:spPr>
        <p:txBody>
          <a:bodyPr/>
          <a:lstStyle/>
          <a:p>
            <a:endParaRPr lang="en-US"/>
          </a:p>
        </p:txBody>
      </p:sp>
      <p:sp>
        <p:nvSpPr>
          <p:cNvPr id="15365" name="Oval 14"/>
          <p:cNvSpPr>
            <a:spLocks noChangeArrowheads="1"/>
          </p:cNvSpPr>
          <p:nvPr/>
        </p:nvSpPr>
        <p:spPr bwMode="auto">
          <a:xfrm rot="-792387">
            <a:off x="4184901" y="1592425"/>
            <a:ext cx="1128853" cy="875857"/>
          </a:xfrm>
          <a:prstGeom prst="ellipse">
            <a:avLst/>
          </a:prstGeom>
          <a:solidFill>
            <a:srgbClr val="FFFF99"/>
          </a:solidFill>
          <a:ln w="9525">
            <a:solidFill>
              <a:schemeClr val="tx1"/>
            </a:solidFill>
            <a:round/>
            <a:headEnd/>
            <a:tailEnd/>
          </a:ln>
        </p:spPr>
        <p:txBody>
          <a:bodyPr wrap="none" anchor="ctr"/>
          <a:lstStyle/>
          <a:p>
            <a:pPr algn="ctr"/>
            <a:r>
              <a:rPr lang="en-US" sz="1400"/>
              <a:t>Climate</a:t>
            </a:r>
            <a:br>
              <a:rPr lang="en-US" sz="1400"/>
            </a:br>
            <a:r>
              <a:rPr lang="en-US" sz="1400"/>
              <a:t>Change</a:t>
            </a:r>
          </a:p>
        </p:txBody>
      </p:sp>
      <p:sp>
        <p:nvSpPr>
          <p:cNvPr id="23560" name="Text Box 8"/>
          <p:cNvSpPr txBox="1">
            <a:spLocks noChangeArrowheads="1"/>
          </p:cNvSpPr>
          <p:nvPr/>
        </p:nvSpPr>
        <p:spPr bwMode="auto">
          <a:xfrm>
            <a:off x="799862" y="684972"/>
            <a:ext cx="2965687" cy="954107"/>
          </a:xfrm>
          <a:prstGeom prst="rect">
            <a:avLst/>
          </a:prstGeom>
          <a:noFill/>
          <a:ln w="9525">
            <a:noFill/>
            <a:miter lim="800000"/>
            <a:headEnd/>
            <a:tailEnd/>
          </a:ln>
        </p:spPr>
        <p:txBody>
          <a:bodyPr wrap="square">
            <a:spAutoFit/>
          </a:bodyPr>
          <a:lstStyle/>
          <a:p>
            <a:pPr>
              <a:defRPr/>
            </a:pPr>
            <a:r>
              <a:rPr lang="en-US" sz="2800" b="1" u="sng">
                <a:latin typeface="+mj-lt"/>
              </a:rPr>
              <a:t>Natural Forces &amp; Human Impacts</a:t>
            </a:r>
          </a:p>
        </p:txBody>
      </p:sp>
      <p:sp>
        <p:nvSpPr>
          <p:cNvPr id="15369" name="Oval 10"/>
          <p:cNvSpPr>
            <a:spLocks noChangeArrowheads="1"/>
          </p:cNvSpPr>
          <p:nvPr/>
        </p:nvSpPr>
        <p:spPr bwMode="auto">
          <a:xfrm rot="20308895">
            <a:off x="2078762" y="1793355"/>
            <a:ext cx="1215688" cy="681222"/>
          </a:xfrm>
          <a:prstGeom prst="ellipse">
            <a:avLst/>
          </a:prstGeom>
          <a:solidFill>
            <a:srgbClr val="FFFF99"/>
          </a:solidFill>
          <a:ln w="9525">
            <a:solidFill>
              <a:schemeClr val="tx1"/>
            </a:solidFill>
            <a:round/>
            <a:headEnd/>
            <a:tailEnd/>
          </a:ln>
        </p:spPr>
        <p:txBody>
          <a:bodyPr wrap="none" anchor="ctr"/>
          <a:lstStyle/>
          <a:p>
            <a:pPr algn="ctr"/>
            <a:r>
              <a:rPr lang="en-US"/>
              <a:t>Fire</a:t>
            </a:r>
          </a:p>
        </p:txBody>
      </p:sp>
      <p:sp>
        <p:nvSpPr>
          <p:cNvPr id="15370" name="Oval 11"/>
          <p:cNvSpPr>
            <a:spLocks noChangeArrowheads="1"/>
          </p:cNvSpPr>
          <p:nvPr/>
        </p:nvSpPr>
        <p:spPr bwMode="auto">
          <a:xfrm rot="20663108">
            <a:off x="3203181" y="1457709"/>
            <a:ext cx="1302523" cy="681222"/>
          </a:xfrm>
          <a:prstGeom prst="ellipse">
            <a:avLst/>
          </a:prstGeom>
          <a:solidFill>
            <a:srgbClr val="FFFF99"/>
          </a:solidFill>
          <a:ln w="9525">
            <a:solidFill>
              <a:schemeClr val="tx1"/>
            </a:solidFill>
            <a:round/>
            <a:headEnd/>
            <a:tailEnd/>
          </a:ln>
        </p:spPr>
        <p:txBody>
          <a:bodyPr wrap="none" anchor="ctr"/>
          <a:lstStyle/>
          <a:p>
            <a:pPr algn="ctr"/>
            <a:r>
              <a:rPr lang="en-US"/>
              <a:t>Herbivory</a:t>
            </a:r>
          </a:p>
        </p:txBody>
      </p:sp>
      <p:sp>
        <p:nvSpPr>
          <p:cNvPr id="15371" name="Oval 12"/>
          <p:cNvSpPr>
            <a:spLocks noChangeArrowheads="1"/>
          </p:cNvSpPr>
          <p:nvPr/>
        </p:nvSpPr>
        <p:spPr bwMode="auto">
          <a:xfrm rot="-792387">
            <a:off x="2033054" y="2438364"/>
            <a:ext cx="1128853" cy="762814"/>
          </a:xfrm>
          <a:prstGeom prst="ellipse">
            <a:avLst/>
          </a:prstGeom>
          <a:solidFill>
            <a:srgbClr val="FFFF99"/>
          </a:solidFill>
          <a:ln w="9525">
            <a:solidFill>
              <a:schemeClr val="tx1"/>
            </a:solidFill>
            <a:round/>
            <a:headEnd/>
            <a:tailEnd/>
          </a:ln>
        </p:spPr>
        <p:txBody>
          <a:bodyPr wrap="none" anchor="ctr"/>
          <a:lstStyle/>
          <a:p>
            <a:pPr algn="ctr"/>
            <a:r>
              <a:rPr lang="en-US" sz="1400"/>
              <a:t>Invasion</a:t>
            </a:r>
          </a:p>
        </p:txBody>
      </p:sp>
      <p:sp>
        <p:nvSpPr>
          <p:cNvPr id="15372" name="Oval 13"/>
          <p:cNvSpPr>
            <a:spLocks noChangeArrowheads="1"/>
          </p:cNvSpPr>
          <p:nvPr/>
        </p:nvSpPr>
        <p:spPr bwMode="auto">
          <a:xfrm rot="-792387">
            <a:off x="2964723" y="2110602"/>
            <a:ext cx="1496091" cy="924516"/>
          </a:xfrm>
          <a:prstGeom prst="ellipse">
            <a:avLst/>
          </a:prstGeom>
          <a:solidFill>
            <a:srgbClr val="FFFF99"/>
          </a:solidFill>
          <a:ln w="9525">
            <a:solidFill>
              <a:schemeClr val="tx1"/>
            </a:solidFill>
            <a:round/>
            <a:headEnd/>
            <a:tailEnd/>
          </a:ln>
        </p:spPr>
        <p:txBody>
          <a:bodyPr wrap="none" anchor="ctr"/>
          <a:lstStyle/>
          <a:p>
            <a:pPr algn="ctr"/>
            <a:r>
              <a:rPr lang="en-US" sz="1400"/>
              <a:t>Human Uses</a:t>
            </a:r>
            <a:br>
              <a:rPr lang="en-US" sz="1400"/>
            </a:br>
            <a:r>
              <a:rPr lang="en-US" sz="800"/>
              <a:t>Development,</a:t>
            </a:r>
            <a:br>
              <a:rPr lang="en-US" sz="800"/>
            </a:br>
            <a:r>
              <a:rPr lang="en-US" sz="800"/>
              <a:t>Fragmentations,</a:t>
            </a:r>
          </a:p>
          <a:p>
            <a:pPr algn="ctr"/>
            <a:r>
              <a:rPr lang="en-US" sz="800"/>
              <a:t>&amp; Recreation </a:t>
            </a:r>
          </a:p>
        </p:txBody>
      </p:sp>
      <p:sp>
        <p:nvSpPr>
          <p:cNvPr id="15373" name="Line 16"/>
          <p:cNvSpPr>
            <a:spLocks noChangeShapeType="1"/>
          </p:cNvSpPr>
          <p:nvPr/>
        </p:nvSpPr>
        <p:spPr bwMode="auto">
          <a:xfrm>
            <a:off x="3409486" y="2895599"/>
            <a:ext cx="781514" cy="486587"/>
          </a:xfrm>
          <a:prstGeom prst="line">
            <a:avLst/>
          </a:prstGeom>
          <a:noFill/>
          <a:ln w="63500">
            <a:solidFill>
              <a:schemeClr val="tx1"/>
            </a:solidFill>
            <a:round/>
            <a:headEnd/>
            <a:tailEnd type="triangle" w="med" len="med"/>
          </a:ln>
        </p:spPr>
        <p:txBody>
          <a:bodyPr/>
          <a:lstStyle/>
          <a:p>
            <a:endParaRPr lang="en-US"/>
          </a:p>
        </p:txBody>
      </p:sp>
      <p:sp>
        <p:nvSpPr>
          <p:cNvPr id="23571" name="Text Box 27"/>
          <p:cNvSpPr txBox="1">
            <a:spLocks noChangeArrowheads="1"/>
          </p:cNvSpPr>
          <p:nvPr/>
        </p:nvSpPr>
        <p:spPr bwMode="auto">
          <a:xfrm>
            <a:off x="8254497" y="665262"/>
            <a:ext cx="3882656" cy="3170099"/>
          </a:xfrm>
          <a:prstGeom prst="rect">
            <a:avLst/>
          </a:prstGeom>
          <a:noFill/>
          <a:ln w="9525">
            <a:noFill/>
            <a:miter lim="800000"/>
            <a:headEnd/>
            <a:tailEnd/>
          </a:ln>
        </p:spPr>
        <p:txBody>
          <a:bodyPr wrap="square">
            <a:spAutoFit/>
          </a:bodyPr>
          <a:lstStyle/>
          <a:p>
            <a:pPr algn="ctr">
              <a:defRPr/>
            </a:pPr>
            <a:r>
              <a:rPr lang="en-US" sz="2800" b="1">
                <a:latin typeface="+mj-lt"/>
              </a:rPr>
              <a:t>Ecological Services</a:t>
            </a:r>
            <a:br>
              <a:rPr lang="en-US" sz="2800" b="1" u="sng">
                <a:latin typeface="+mj-lt"/>
              </a:rPr>
            </a:br>
            <a:r>
              <a:rPr lang="en-US" sz="2800" b="1" u="sng">
                <a:latin typeface="+mj-lt"/>
              </a:rPr>
              <a:t>&amp; Resources </a:t>
            </a:r>
            <a:endParaRPr lang="en-US" sz="2400">
              <a:latin typeface="+mj-lt"/>
            </a:endParaRPr>
          </a:p>
          <a:p>
            <a:pPr>
              <a:buFontTx/>
              <a:buChar char="•"/>
              <a:defRPr/>
            </a:pPr>
            <a:r>
              <a:rPr lang="en-US" sz="2400">
                <a:latin typeface="+mj-lt"/>
              </a:rPr>
              <a:t> Forage for livestock</a:t>
            </a:r>
          </a:p>
          <a:p>
            <a:pPr>
              <a:buFontTx/>
              <a:buChar char="•"/>
              <a:defRPr/>
            </a:pPr>
            <a:r>
              <a:rPr lang="en-US" sz="2400">
                <a:latin typeface="+mj-lt"/>
              </a:rPr>
              <a:t> Wildlife habitat</a:t>
            </a:r>
          </a:p>
          <a:p>
            <a:pPr>
              <a:buFontTx/>
              <a:buChar char="•"/>
              <a:defRPr/>
            </a:pPr>
            <a:r>
              <a:rPr lang="en-US" sz="2400">
                <a:latin typeface="+mj-lt"/>
              </a:rPr>
              <a:t> Watershed management</a:t>
            </a:r>
          </a:p>
          <a:p>
            <a:pPr>
              <a:buFontTx/>
              <a:buChar char="•"/>
              <a:defRPr/>
            </a:pPr>
            <a:r>
              <a:rPr lang="en-US" sz="2400">
                <a:latin typeface="+mj-lt"/>
              </a:rPr>
              <a:t> Biodiversity conservation</a:t>
            </a:r>
          </a:p>
          <a:p>
            <a:pPr>
              <a:buFontTx/>
              <a:buChar char="•"/>
              <a:defRPr/>
            </a:pPr>
            <a:r>
              <a:rPr lang="en-US" sz="2400">
                <a:latin typeface="+mj-lt"/>
              </a:rPr>
              <a:t> Open space</a:t>
            </a:r>
          </a:p>
          <a:p>
            <a:pPr>
              <a:buFontTx/>
              <a:buChar char="•"/>
              <a:defRPr/>
            </a:pPr>
            <a:r>
              <a:rPr lang="en-US" sz="2400">
                <a:latin typeface="+mj-lt"/>
              </a:rPr>
              <a:t> Carbon sequestration</a:t>
            </a:r>
          </a:p>
        </p:txBody>
      </p:sp>
      <p:sp>
        <p:nvSpPr>
          <p:cNvPr id="15375" name="Line 34"/>
          <p:cNvSpPr>
            <a:spLocks noChangeShapeType="1"/>
          </p:cNvSpPr>
          <p:nvPr/>
        </p:nvSpPr>
        <p:spPr bwMode="auto">
          <a:xfrm>
            <a:off x="4442626" y="2438400"/>
            <a:ext cx="434174" cy="291952"/>
          </a:xfrm>
          <a:prstGeom prst="line">
            <a:avLst/>
          </a:prstGeom>
          <a:noFill/>
          <a:ln w="63500">
            <a:solidFill>
              <a:schemeClr val="tx1"/>
            </a:solidFill>
            <a:round/>
            <a:headEnd/>
            <a:tailEnd type="triangle" w="med" len="med"/>
          </a:ln>
        </p:spPr>
        <p:txBody>
          <a:bodyPr/>
          <a:lstStyle/>
          <a:p>
            <a:endParaRPr lang="en-US"/>
          </a:p>
        </p:txBody>
      </p:sp>
      <p:sp>
        <p:nvSpPr>
          <p:cNvPr id="15" name="Text Box 17">
            <a:extLst>
              <a:ext uri="{FF2B5EF4-FFF2-40B4-BE49-F238E27FC236}">
                <a16:creationId xmlns:a16="http://schemas.microsoft.com/office/drawing/2014/main" id="{057BC352-CFDB-404D-B7A0-ED19840529A6}"/>
              </a:ext>
            </a:extLst>
          </p:cNvPr>
          <p:cNvSpPr txBox="1">
            <a:spLocks noChangeArrowheads="1"/>
          </p:cNvSpPr>
          <p:nvPr/>
        </p:nvSpPr>
        <p:spPr bwMode="auto">
          <a:xfrm>
            <a:off x="5468937" y="4901232"/>
            <a:ext cx="2551113" cy="400110"/>
          </a:xfrm>
          <a:prstGeom prst="rect">
            <a:avLst/>
          </a:prstGeom>
          <a:noFill/>
          <a:ln w="9525">
            <a:noFill/>
            <a:miter lim="800000"/>
            <a:headEnd/>
            <a:tailEnd/>
          </a:ln>
        </p:spPr>
        <p:txBody>
          <a:bodyPr>
            <a:spAutoFit/>
          </a:bodyPr>
          <a:lstStyle/>
          <a:p>
            <a:pPr>
              <a:defRPr/>
            </a:pPr>
            <a:r>
              <a:rPr lang="en-US" sz="2000">
                <a:latin typeface="+mj-lt"/>
              </a:rPr>
              <a:t>Tools for </a:t>
            </a:r>
            <a:r>
              <a:rPr lang="en-US" sz="2000" b="1" u="sng">
                <a:latin typeface="+mj-lt"/>
              </a:rPr>
              <a:t>Stewardship</a:t>
            </a:r>
          </a:p>
        </p:txBody>
      </p:sp>
      <p:grpSp>
        <p:nvGrpSpPr>
          <p:cNvPr id="16" name="Group 44">
            <a:extLst>
              <a:ext uri="{FF2B5EF4-FFF2-40B4-BE49-F238E27FC236}">
                <a16:creationId xmlns:a16="http://schemas.microsoft.com/office/drawing/2014/main" id="{346D7A76-BD4B-417A-91C5-A4D8DCAAA15C}"/>
              </a:ext>
            </a:extLst>
          </p:cNvPr>
          <p:cNvGrpSpPr>
            <a:grpSpLocks/>
          </p:cNvGrpSpPr>
          <p:nvPr/>
        </p:nvGrpSpPr>
        <p:grpSpPr bwMode="auto">
          <a:xfrm>
            <a:off x="3529012" y="4847257"/>
            <a:ext cx="2695575" cy="1766888"/>
            <a:chOff x="2092" y="2858"/>
            <a:chExt cx="1698" cy="1113"/>
          </a:xfrm>
        </p:grpSpPr>
        <p:sp>
          <p:nvSpPr>
            <p:cNvPr id="17" name="Oval 19">
              <a:extLst>
                <a:ext uri="{FF2B5EF4-FFF2-40B4-BE49-F238E27FC236}">
                  <a16:creationId xmlns:a16="http://schemas.microsoft.com/office/drawing/2014/main" id="{D9D00473-FFF0-4787-BD73-F964EDE6AE61}"/>
                </a:ext>
              </a:extLst>
            </p:cNvPr>
            <p:cNvSpPr>
              <a:spLocks noChangeArrowheads="1"/>
            </p:cNvSpPr>
            <p:nvPr/>
          </p:nvSpPr>
          <p:spPr bwMode="auto">
            <a:xfrm rot="1627143">
              <a:off x="2401" y="2858"/>
              <a:ext cx="694" cy="466"/>
            </a:xfrm>
            <a:prstGeom prst="ellipse">
              <a:avLst/>
            </a:prstGeom>
            <a:solidFill>
              <a:srgbClr val="FFFF99"/>
            </a:solidFill>
            <a:ln w="9525">
              <a:solidFill>
                <a:schemeClr val="tx1"/>
              </a:solidFill>
              <a:round/>
              <a:headEnd/>
              <a:tailEnd/>
            </a:ln>
          </p:spPr>
          <p:txBody>
            <a:bodyPr wrap="none" anchor="ctr"/>
            <a:lstStyle/>
            <a:p>
              <a:pPr algn="ctr"/>
              <a:r>
                <a:rPr lang="en-US"/>
                <a:t>Fire</a:t>
              </a:r>
            </a:p>
          </p:txBody>
        </p:sp>
        <p:sp>
          <p:nvSpPr>
            <p:cNvPr id="18" name="Oval 20">
              <a:extLst>
                <a:ext uri="{FF2B5EF4-FFF2-40B4-BE49-F238E27FC236}">
                  <a16:creationId xmlns:a16="http://schemas.microsoft.com/office/drawing/2014/main" id="{6A0DAB7B-0E8F-4582-9C57-E4C510C543AB}"/>
                </a:ext>
              </a:extLst>
            </p:cNvPr>
            <p:cNvSpPr>
              <a:spLocks noChangeArrowheads="1"/>
            </p:cNvSpPr>
            <p:nvPr/>
          </p:nvSpPr>
          <p:spPr bwMode="auto">
            <a:xfrm rot="1627143">
              <a:off x="2941" y="3149"/>
              <a:ext cx="790" cy="424"/>
            </a:xfrm>
            <a:prstGeom prst="ellipse">
              <a:avLst/>
            </a:prstGeom>
            <a:solidFill>
              <a:srgbClr val="FFFF99"/>
            </a:solidFill>
            <a:ln w="9525">
              <a:solidFill>
                <a:schemeClr val="tx1"/>
              </a:solidFill>
              <a:round/>
              <a:headEnd/>
              <a:tailEnd/>
            </a:ln>
          </p:spPr>
          <p:txBody>
            <a:bodyPr wrap="none" anchor="ctr"/>
            <a:lstStyle/>
            <a:p>
              <a:pPr algn="ctr"/>
              <a:r>
                <a:rPr lang="en-US"/>
                <a:t>Livestock</a:t>
              </a:r>
              <a:br>
                <a:rPr lang="en-US"/>
              </a:br>
              <a:r>
                <a:rPr lang="en-US"/>
                <a:t>Grazing</a:t>
              </a:r>
            </a:p>
          </p:txBody>
        </p:sp>
        <p:sp>
          <p:nvSpPr>
            <p:cNvPr id="19" name="Oval 21">
              <a:extLst>
                <a:ext uri="{FF2B5EF4-FFF2-40B4-BE49-F238E27FC236}">
                  <a16:creationId xmlns:a16="http://schemas.microsoft.com/office/drawing/2014/main" id="{77B7DB52-6599-463B-A9D1-7BB5216BD984}"/>
                </a:ext>
              </a:extLst>
            </p:cNvPr>
            <p:cNvSpPr>
              <a:spLocks noChangeArrowheads="1"/>
            </p:cNvSpPr>
            <p:nvPr/>
          </p:nvSpPr>
          <p:spPr bwMode="auto">
            <a:xfrm rot="1627143">
              <a:off x="2092" y="3199"/>
              <a:ext cx="541" cy="342"/>
            </a:xfrm>
            <a:prstGeom prst="ellipse">
              <a:avLst/>
            </a:prstGeom>
            <a:solidFill>
              <a:srgbClr val="FFFF99"/>
            </a:solidFill>
            <a:ln w="9525">
              <a:solidFill>
                <a:schemeClr val="tx1"/>
              </a:solidFill>
              <a:round/>
              <a:headEnd/>
              <a:tailEnd/>
            </a:ln>
          </p:spPr>
          <p:txBody>
            <a:bodyPr wrap="none" anchor="ctr"/>
            <a:lstStyle/>
            <a:p>
              <a:pPr algn="ctr"/>
              <a:r>
                <a:rPr lang="en-US" sz="1400"/>
                <a:t>Weed</a:t>
              </a:r>
              <a:br>
                <a:rPr lang="en-US" sz="1400"/>
              </a:br>
              <a:r>
                <a:rPr lang="en-US" sz="1400"/>
                <a:t>Mgmt</a:t>
              </a:r>
            </a:p>
          </p:txBody>
        </p:sp>
        <p:sp>
          <p:nvSpPr>
            <p:cNvPr id="20" name="Oval 22">
              <a:extLst>
                <a:ext uri="{FF2B5EF4-FFF2-40B4-BE49-F238E27FC236}">
                  <a16:creationId xmlns:a16="http://schemas.microsoft.com/office/drawing/2014/main" id="{73B507FD-670C-400B-97DA-D10C554E9D69}"/>
                </a:ext>
              </a:extLst>
            </p:cNvPr>
            <p:cNvSpPr>
              <a:spLocks noChangeArrowheads="1"/>
            </p:cNvSpPr>
            <p:nvPr/>
          </p:nvSpPr>
          <p:spPr bwMode="auto">
            <a:xfrm rot="296129">
              <a:off x="2516" y="3336"/>
              <a:ext cx="624" cy="432"/>
            </a:xfrm>
            <a:prstGeom prst="ellipse">
              <a:avLst/>
            </a:prstGeom>
            <a:solidFill>
              <a:srgbClr val="FFFF99"/>
            </a:solidFill>
            <a:ln w="9525">
              <a:solidFill>
                <a:schemeClr val="tx1"/>
              </a:solidFill>
              <a:round/>
              <a:headEnd/>
              <a:tailEnd/>
            </a:ln>
          </p:spPr>
          <p:txBody>
            <a:bodyPr wrap="none" anchor="ctr"/>
            <a:lstStyle/>
            <a:p>
              <a:pPr algn="ctr"/>
              <a:r>
                <a:rPr lang="en-US" sz="1400"/>
                <a:t>Human</a:t>
              </a:r>
              <a:br>
                <a:rPr lang="en-US" sz="1400"/>
              </a:br>
              <a:r>
                <a:rPr lang="en-US" sz="1400"/>
                <a:t>Impacts</a:t>
              </a:r>
            </a:p>
          </p:txBody>
        </p:sp>
        <p:sp>
          <p:nvSpPr>
            <p:cNvPr id="21" name="Oval 23">
              <a:extLst>
                <a:ext uri="{FF2B5EF4-FFF2-40B4-BE49-F238E27FC236}">
                  <a16:creationId xmlns:a16="http://schemas.microsoft.com/office/drawing/2014/main" id="{3310E4F6-00C2-4131-8111-9C172AE96E15}"/>
                </a:ext>
              </a:extLst>
            </p:cNvPr>
            <p:cNvSpPr>
              <a:spLocks noChangeArrowheads="1"/>
            </p:cNvSpPr>
            <p:nvPr/>
          </p:nvSpPr>
          <p:spPr bwMode="auto">
            <a:xfrm rot="646456">
              <a:off x="3042" y="3539"/>
              <a:ext cx="748" cy="432"/>
            </a:xfrm>
            <a:prstGeom prst="ellipse">
              <a:avLst/>
            </a:prstGeom>
            <a:solidFill>
              <a:srgbClr val="FFFF99"/>
            </a:solidFill>
            <a:ln w="9525">
              <a:solidFill>
                <a:schemeClr val="tx1"/>
              </a:solidFill>
              <a:round/>
              <a:headEnd/>
              <a:tailEnd/>
            </a:ln>
          </p:spPr>
          <p:txBody>
            <a:bodyPr wrap="none" anchor="ctr"/>
            <a:lstStyle/>
            <a:p>
              <a:pPr algn="ctr"/>
              <a:r>
                <a:rPr lang="en-US" sz="1400"/>
                <a:t>Restoration/</a:t>
              </a:r>
              <a:br>
                <a:rPr lang="en-US" sz="1400"/>
              </a:br>
              <a:r>
                <a:rPr lang="en-US" sz="1400"/>
                <a:t>Rehabilitation</a:t>
              </a:r>
            </a:p>
          </p:txBody>
        </p:sp>
      </p:grpSp>
      <p:sp>
        <p:nvSpPr>
          <p:cNvPr id="22" name="Line 24">
            <a:extLst>
              <a:ext uri="{FF2B5EF4-FFF2-40B4-BE49-F238E27FC236}">
                <a16:creationId xmlns:a16="http://schemas.microsoft.com/office/drawing/2014/main" id="{0154E1CF-001F-48BF-9D31-7C365C15FDE2}"/>
              </a:ext>
            </a:extLst>
          </p:cNvPr>
          <p:cNvSpPr>
            <a:spLocks noChangeShapeType="1"/>
          </p:cNvSpPr>
          <p:nvPr/>
        </p:nvSpPr>
        <p:spPr bwMode="auto">
          <a:xfrm flipV="1">
            <a:off x="5827711" y="4501182"/>
            <a:ext cx="685800" cy="457200"/>
          </a:xfrm>
          <a:prstGeom prst="line">
            <a:avLst/>
          </a:prstGeom>
          <a:noFill/>
          <a:ln w="63500">
            <a:solidFill>
              <a:schemeClr val="tx1"/>
            </a:solidFill>
            <a:round/>
            <a:headEnd/>
            <a:tailEnd type="triangle" w="med" len="med"/>
          </a:ln>
        </p:spPr>
        <p:txBody>
          <a:bodyPr/>
          <a:lstStyle/>
          <a:p>
            <a:endParaRPr lang="en-US"/>
          </a:p>
        </p:txBody>
      </p:sp>
      <p:sp>
        <p:nvSpPr>
          <p:cNvPr id="23" name="Line 25">
            <a:extLst>
              <a:ext uri="{FF2B5EF4-FFF2-40B4-BE49-F238E27FC236}">
                <a16:creationId xmlns:a16="http://schemas.microsoft.com/office/drawing/2014/main" id="{4A1557C2-3B12-4CB1-840F-5B14F32741CA}"/>
              </a:ext>
            </a:extLst>
          </p:cNvPr>
          <p:cNvSpPr>
            <a:spLocks noChangeShapeType="1"/>
          </p:cNvSpPr>
          <p:nvPr/>
        </p:nvSpPr>
        <p:spPr bwMode="auto">
          <a:xfrm flipV="1">
            <a:off x="5218111" y="4577382"/>
            <a:ext cx="685800" cy="457200"/>
          </a:xfrm>
          <a:prstGeom prst="line">
            <a:avLst/>
          </a:prstGeom>
          <a:noFill/>
          <a:ln w="63500">
            <a:solidFill>
              <a:schemeClr val="tx1"/>
            </a:solidFill>
            <a:round/>
            <a:headEnd/>
            <a:tailEnd type="triangle" w="med" len="med"/>
          </a:ln>
        </p:spPr>
        <p:txBody>
          <a:bodyPr/>
          <a:lstStyle/>
          <a:p>
            <a:endParaRPr lang="en-US"/>
          </a:p>
        </p:txBody>
      </p:sp>
      <p:sp>
        <p:nvSpPr>
          <p:cNvPr id="24" name="Line 26">
            <a:extLst>
              <a:ext uri="{FF2B5EF4-FFF2-40B4-BE49-F238E27FC236}">
                <a16:creationId xmlns:a16="http://schemas.microsoft.com/office/drawing/2014/main" id="{6EAA0CEB-BE0A-46D0-8C90-733B1112305A}"/>
              </a:ext>
            </a:extLst>
          </p:cNvPr>
          <p:cNvSpPr>
            <a:spLocks noChangeShapeType="1"/>
          </p:cNvSpPr>
          <p:nvPr/>
        </p:nvSpPr>
        <p:spPr bwMode="auto">
          <a:xfrm flipV="1">
            <a:off x="4608511" y="4577382"/>
            <a:ext cx="685800" cy="457200"/>
          </a:xfrm>
          <a:prstGeom prst="line">
            <a:avLst/>
          </a:prstGeom>
          <a:noFill/>
          <a:ln w="63500">
            <a:solidFill>
              <a:schemeClr val="tx1"/>
            </a:solidFill>
            <a:round/>
            <a:headEnd/>
            <a:tailEnd type="triangle" w="med" len="med"/>
          </a:ln>
        </p:spPr>
        <p:txBody>
          <a:bodyPr/>
          <a:lstStyle/>
          <a:p>
            <a:endParaRPr lang="en-US"/>
          </a:p>
        </p:txBody>
      </p:sp>
      <p:sp>
        <p:nvSpPr>
          <p:cNvPr id="25" name="TextBox 24">
            <a:extLst>
              <a:ext uri="{FF2B5EF4-FFF2-40B4-BE49-F238E27FC236}">
                <a16:creationId xmlns:a16="http://schemas.microsoft.com/office/drawing/2014/main" id="{CEAF3323-373A-46DF-8C6F-2A754A332942}"/>
              </a:ext>
            </a:extLst>
          </p:cNvPr>
          <p:cNvSpPr txBox="1"/>
          <p:nvPr/>
        </p:nvSpPr>
        <p:spPr>
          <a:xfrm rot="19881599">
            <a:off x="7129977" y="4250725"/>
            <a:ext cx="585417" cy="200055"/>
          </a:xfrm>
          <a:prstGeom prst="rect">
            <a:avLst/>
          </a:prstGeom>
          <a:noFill/>
        </p:spPr>
        <p:txBody>
          <a:bodyPr wrap="none" rtlCol="0">
            <a:spAutoFit/>
          </a:bodyPr>
          <a:lstStyle/>
          <a:p>
            <a:r>
              <a:rPr lang="en-US" sz="700">
                <a:solidFill>
                  <a:schemeClr val="bg1">
                    <a:lumMod val="95000"/>
                  </a:schemeClr>
                </a:solidFill>
              </a:rPr>
              <a:t>J. Peterson</a:t>
            </a:r>
          </a:p>
        </p:txBody>
      </p:sp>
    </p:spTree>
    <p:extLst>
      <p:ext uri="{BB962C8B-B14F-4D97-AF65-F5344CB8AC3E}">
        <p14:creationId xmlns:p14="http://schemas.microsoft.com/office/powerpoint/2010/main" val="2774478156"/>
      </p:ext>
    </p:extLst>
  </p:cSld>
  <p:clrMapOvr>
    <a:masterClrMapping/>
  </p:clrMapOvr>
  <mc:AlternateContent xmlns:mc="http://schemas.openxmlformats.org/markup-compatibility/2006">
    <mc:Choice xmlns:p14="http://schemas.microsoft.com/office/powerpoint/2010/main" Requires="p14">
      <p:transition spd="slow" p14:dur="2000" advTm="71953"/>
    </mc:Choice>
    <mc:Fallback>
      <p:transition spd="slow" advTm="71953"/>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812222" y="263527"/>
            <a:ext cx="10058400" cy="1450757"/>
          </a:xfrm>
        </p:spPr>
        <p:txBody>
          <a:bodyPr/>
          <a:lstStyle/>
          <a:p>
            <a:r>
              <a:rPr lang="en-US"/>
              <a:t>Tools of Range Management</a:t>
            </a:r>
          </a:p>
        </p:txBody>
      </p:sp>
      <p:sp>
        <p:nvSpPr>
          <p:cNvPr id="17411" name="Content Placeholder 2"/>
          <p:cNvSpPr>
            <a:spLocks noGrp="1"/>
          </p:cNvSpPr>
          <p:nvPr>
            <p:ph idx="1"/>
          </p:nvPr>
        </p:nvSpPr>
        <p:spPr>
          <a:xfrm>
            <a:off x="1719580" y="1883834"/>
            <a:ext cx="10058400" cy="4023360"/>
          </a:xfrm>
        </p:spPr>
        <p:txBody>
          <a:bodyPr/>
          <a:lstStyle/>
          <a:p>
            <a:pPr marL="228600" indent="-228600">
              <a:buFont typeface="Wingdings" panose="05000000000000000000" pitchFamily="2" charset="2"/>
              <a:buChar char="§"/>
            </a:pPr>
            <a:r>
              <a:rPr lang="en-US" sz="2800" dirty="0"/>
              <a:t>Fire</a:t>
            </a:r>
          </a:p>
          <a:p>
            <a:pPr marL="228600" indent="-228600">
              <a:buFont typeface="Wingdings" panose="05000000000000000000" pitchFamily="2" charset="2"/>
              <a:buChar char="§"/>
            </a:pPr>
            <a:r>
              <a:rPr lang="en-US" sz="2800" dirty="0"/>
              <a:t>Livestock grazing</a:t>
            </a:r>
          </a:p>
          <a:p>
            <a:pPr marL="228600" indent="-228600">
              <a:buFont typeface="Wingdings" panose="05000000000000000000" pitchFamily="2" charset="2"/>
              <a:buChar char="§"/>
            </a:pPr>
            <a:r>
              <a:rPr lang="en-US" sz="2800" dirty="0"/>
              <a:t>Integrated weed management</a:t>
            </a:r>
          </a:p>
          <a:p>
            <a:pPr marL="228600" indent="-228600">
              <a:buFont typeface="Wingdings" panose="05000000000000000000" pitchFamily="2" charset="2"/>
              <a:buChar char="§"/>
            </a:pPr>
            <a:r>
              <a:rPr lang="en-US" sz="2800" dirty="0"/>
              <a:t>Human Impacts</a:t>
            </a:r>
          </a:p>
          <a:p>
            <a:pPr lvl="1">
              <a:buFont typeface="Wingdings" panose="05000000000000000000" pitchFamily="2" charset="2"/>
              <a:buChar char="§"/>
            </a:pPr>
            <a:r>
              <a:rPr lang="en-US" sz="2800" dirty="0"/>
              <a:t>Recreation</a:t>
            </a:r>
          </a:p>
          <a:p>
            <a:pPr lvl="1">
              <a:buFont typeface="Wingdings" panose="05000000000000000000" pitchFamily="2" charset="2"/>
              <a:buChar char="§"/>
            </a:pPr>
            <a:r>
              <a:rPr lang="en-US" sz="2800" dirty="0"/>
              <a:t>Development</a:t>
            </a:r>
          </a:p>
          <a:p>
            <a:pPr>
              <a:buFont typeface="Wingdings" panose="05000000000000000000" pitchFamily="2" charset="2"/>
              <a:buChar char="§"/>
            </a:pPr>
            <a:r>
              <a:rPr lang="en-US" sz="2800" dirty="0"/>
              <a:t>Restoration &amp; rehabilitation</a:t>
            </a:r>
          </a:p>
          <a:p>
            <a:endParaRPr lang="en-US" dirty="0"/>
          </a:p>
        </p:txBody>
      </p:sp>
      <p:sp>
        <p:nvSpPr>
          <p:cNvPr id="9" name="TextBox 8">
            <a:extLst>
              <a:ext uri="{FF2B5EF4-FFF2-40B4-BE49-F238E27FC236}">
                <a16:creationId xmlns:a16="http://schemas.microsoft.com/office/drawing/2014/main" id="{F1641FEC-0D92-4D9F-8CCF-760E640284CB}"/>
              </a:ext>
            </a:extLst>
          </p:cNvPr>
          <p:cNvSpPr txBox="1"/>
          <p:nvPr/>
        </p:nvSpPr>
        <p:spPr>
          <a:xfrm>
            <a:off x="3651250" y="5135721"/>
            <a:ext cx="657552" cy="230832"/>
          </a:xfrm>
          <a:prstGeom prst="rect">
            <a:avLst/>
          </a:prstGeom>
          <a:noFill/>
        </p:spPr>
        <p:txBody>
          <a:bodyPr wrap="none" rtlCol="0">
            <a:spAutoFit/>
          </a:bodyPr>
          <a:lstStyle/>
          <a:p>
            <a:r>
              <a:rPr lang="en-US" sz="900">
                <a:solidFill>
                  <a:schemeClr val="bg1"/>
                </a:solidFill>
              </a:rPr>
              <a:t>S. Bunting</a:t>
            </a:r>
          </a:p>
        </p:txBody>
      </p:sp>
      <p:grpSp>
        <p:nvGrpSpPr>
          <p:cNvPr id="6" name="Group 5">
            <a:extLst>
              <a:ext uri="{FF2B5EF4-FFF2-40B4-BE49-F238E27FC236}">
                <a16:creationId xmlns:a16="http://schemas.microsoft.com/office/drawing/2014/main" id="{F1F4C293-19D6-43C7-A9E1-E0CB18694B6A}"/>
              </a:ext>
            </a:extLst>
          </p:cNvPr>
          <p:cNvGrpSpPr/>
          <p:nvPr/>
        </p:nvGrpSpPr>
        <p:grpSpPr>
          <a:xfrm>
            <a:off x="8654901" y="2618236"/>
            <a:ext cx="2677120" cy="1786739"/>
            <a:chOff x="6812829" y="3045162"/>
            <a:chExt cx="2632362" cy="1719094"/>
          </a:xfrm>
        </p:grpSpPr>
        <p:pic>
          <p:nvPicPr>
            <p:cNvPr id="8" name="Picture 6" descr="C:\Documents and Settings\Stephen Bunting\Desktop\My Pictures\Vegetation\Sagebrush steppe\Artrwy-Agsp Lake Ck burn2.jpg">
              <a:extLst>
                <a:ext uri="{FF2B5EF4-FFF2-40B4-BE49-F238E27FC236}">
                  <a16:creationId xmlns:a16="http://schemas.microsoft.com/office/drawing/2014/main" id="{544840D2-CDDE-4068-A2CD-8D064911326B}"/>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812829" y="3045162"/>
              <a:ext cx="2632362" cy="1719094"/>
            </a:xfrm>
            <a:prstGeom prst="rect">
              <a:avLst/>
            </a:prstGeom>
            <a:noFill/>
            <a:effectLst>
              <a:softEdge rad="0"/>
            </a:effectLst>
          </p:spPr>
        </p:pic>
        <p:sp>
          <p:nvSpPr>
            <p:cNvPr id="10" name="TextBox 9">
              <a:extLst>
                <a:ext uri="{FF2B5EF4-FFF2-40B4-BE49-F238E27FC236}">
                  <a16:creationId xmlns:a16="http://schemas.microsoft.com/office/drawing/2014/main" id="{8573726F-BC1C-4794-9F5D-58A20B5C591F}"/>
                </a:ext>
              </a:extLst>
            </p:cNvPr>
            <p:cNvSpPr txBox="1"/>
            <p:nvPr/>
          </p:nvSpPr>
          <p:spPr>
            <a:xfrm>
              <a:off x="6812829" y="4538801"/>
              <a:ext cx="688009" cy="200055"/>
            </a:xfrm>
            <a:prstGeom prst="rect">
              <a:avLst/>
            </a:prstGeom>
            <a:noFill/>
          </p:spPr>
          <p:txBody>
            <a:bodyPr wrap="none" rtlCol="0">
              <a:spAutoFit/>
            </a:bodyPr>
            <a:lstStyle/>
            <a:p>
              <a:r>
                <a:rPr lang="en-US" sz="700">
                  <a:solidFill>
                    <a:schemeClr val="bg1"/>
                  </a:solidFill>
                </a:rPr>
                <a:t>Steve Bunting</a:t>
              </a:r>
            </a:p>
          </p:txBody>
        </p:sp>
      </p:grpSp>
      <p:grpSp>
        <p:nvGrpSpPr>
          <p:cNvPr id="5" name="Group 4">
            <a:extLst>
              <a:ext uri="{FF2B5EF4-FFF2-40B4-BE49-F238E27FC236}">
                <a16:creationId xmlns:a16="http://schemas.microsoft.com/office/drawing/2014/main" id="{EED0930E-F625-4924-A090-CE930433F027}"/>
              </a:ext>
            </a:extLst>
          </p:cNvPr>
          <p:cNvGrpSpPr/>
          <p:nvPr/>
        </p:nvGrpSpPr>
        <p:grpSpPr>
          <a:xfrm>
            <a:off x="8634024" y="1332111"/>
            <a:ext cx="2677120" cy="1211825"/>
            <a:chOff x="6096000" y="2921000"/>
            <a:chExt cx="2917739" cy="1365250"/>
          </a:xfrm>
        </p:grpSpPr>
        <p:pic>
          <p:nvPicPr>
            <p:cNvPr id="3" name="Picture 2" descr="A herd of sheep standing on a dry grass field&#10;&#10;Description generated with very high confidence">
              <a:extLst>
                <a:ext uri="{FF2B5EF4-FFF2-40B4-BE49-F238E27FC236}">
                  <a16:creationId xmlns:a16="http://schemas.microsoft.com/office/drawing/2014/main" id="{90D60C7B-6335-429A-BA0C-8797BC1FD0A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096000" y="2921000"/>
              <a:ext cx="2917739" cy="1365250"/>
            </a:xfrm>
            <a:prstGeom prst="rect">
              <a:avLst/>
            </a:prstGeom>
          </p:spPr>
        </p:pic>
        <p:sp>
          <p:nvSpPr>
            <p:cNvPr id="4" name="TextBox 3">
              <a:extLst>
                <a:ext uri="{FF2B5EF4-FFF2-40B4-BE49-F238E27FC236}">
                  <a16:creationId xmlns:a16="http://schemas.microsoft.com/office/drawing/2014/main" id="{C569D8DF-0859-4AB8-A9BC-7913A57B0109}"/>
                </a:ext>
              </a:extLst>
            </p:cNvPr>
            <p:cNvSpPr txBox="1"/>
            <p:nvPr/>
          </p:nvSpPr>
          <p:spPr>
            <a:xfrm>
              <a:off x="8279243" y="4086195"/>
              <a:ext cx="734496" cy="200055"/>
            </a:xfrm>
            <a:prstGeom prst="rect">
              <a:avLst/>
            </a:prstGeom>
            <a:noFill/>
          </p:spPr>
          <p:txBody>
            <a:bodyPr wrap="none" rtlCol="0">
              <a:spAutoFit/>
            </a:bodyPr>
            <a:lstStyle/>
            <a:p>
              <a:r>
                <a:rPr lang="en-US" sz="700">
                  <a:solidFill>
                    <a:schemeClr val="bg1"/>
                  </a:solidFill>
                </a:rPr>
                <a:t>Lovina Englund</a:t>
              </a:r>
            </a:p>
          </p:txBody>
        </p:sp>
      </p:grpSp>
      <p:grpSp>
        <p:nvGrpSpPr>
          <p:cNvPr id="13" name="Group 12">
            <a:extLst>
              <a:ext uri="{FF2B5EF4-FFF2-40B4-BE49-F238E27FC236}">
                <a16:creationId xmlns:a16="http://schemas.microsoft.com/office/drawing/2014/main" id="{6A309BDA-4B1A-49A3-ACEC-EEDB3331700B}"/>
              </a:ext>
            </a:extLst>
          </p:cNvPr>
          <p:cNvGrpSpPr/>
          <p:nvPr/>
        </p:nvGrpSpPr>
        <p:grpSpPr>
          <a:xfrm>
            <a:off x="8654901" y="4479275"/>
            <a:ext cx="2697997" cy="1786739"/>
            <a:chOff x="3136831" y="2966453"/>
            <a:chExt cx="2697997" cy="1786739"/>
          </a:xfrm>
        </p:grpSpPr>
        <p:pic>
          <p:nvPicPr>
            <p:cNvPr id="14" name="Picture 13" descr="A person riding a motorcycle down a dirt road&#10;&#10;Description generated with very high confidence">
              <a:extLst>
                <a:ext uri="{FF2B5EF4-FFF2-40B4-BE49-F238E27FC236}">
                  <a16:creationId xmlns:a16="http://schemas.microsoft.com/office/drawing/2014/main" id="{A2AE425F-F132-43FD-A691-62F6C41FD01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136831" y="2966453"/>
              <a:ext cx="2677120" cy="1786739"/>
            </a:xfrm>
            <a:prstGeom prst="rect">
              <a:avLst/>
            </a:prstGeom>
          </p:spPr>
        </p:pic>
        <p:sp>
          <p:nvSpPr>
            <p:cNvPr id="16" name="TextBox 15">
              <a:extLst>
                <a:ext uri="{FF2B5EF4-FFF2-40B4-BE49-F238E27FC236}">
                  <a16:creationId xmlns:a16="http://schemas.microsoft.com/office/drawing/2014/main" id="{5360A5FF-4058-4C93-A476-B81989670967}"/>
                </a:ext>
              </a:extLst>
            </p:cNvPr>
            <p:cNvSpPr txBox="1"/>
            <p:nvPr/>
          </p:nvSpPr>
          <p:spPr>
            <a:xfrm>
              <a:off x="5334370" y="4542080"/>
              <a:ext cx="500458" cy="200055"/>
            </a:xfrm>
            <a:prstGeom prst="rect">
              <a:avLst/>
            </a:prstGeom>
            <a:noFill/>
          </p:spPr>
          <p:txBody>
            <a:bodyPr wrap="none" rtlCol="0">
              <a:spAutoFit/>
            </a:bodyPr>
            <a:lstStyle/>
            <a:p>
              <a:pPr algn="r"/>
              <a:r>
                <a:rPr lang="en-US" sz="700">
                  <a:solidFill>
                    <a:schemeClr val="bg1"/>
                  </a:solidFill>
                </a:rPr>
                <a:t>BLM.gov</a:t>
              </a:r>
            </a:p>
          </p:txBody>
        </p:sp>
      </p:grpSp>
    </p:spTree>
    <p:extLst>
      <p:ext uri="{BB962C8B-B14F-4D97-AF65-F5344CB8AC3E}">
        <p14:creationId xmlns:p14="http://schemas.microsoft.com/office/powerpoint/2010/main" val="4054400743"/>
      </p:ext>
    </p:extLst>
  </p:cSld>
  <p:clrMapOvr>
    <a:masterClrMapping/>
  </p:clrMapOvr>
  <mc:AlternateContent xmlns:mc="http://schemas.openxmlformats.org/markup-compatibility/2006">
    <mc:Choice xmlns:p14="http://schemas.microsoft.com/office/powerpoint/2010/main" Requires="p14">
      <p:transition spd="slow" p14:dur="2000" advTm="62690"/>
    </mc:Choice>
    <mc:Fallback>
      <p:transition spd="slow" advTm="6269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p:cNvSpPr>
            <a:spLocks noGrp="1" noChangeArrowheads="1"/>
          </p:cNvSpPr>
          <p:nvPr>
            <p:ph type="body" idx="1"/>
          </p:nvPr>
        </p:nvSpPr>
        <p:spPr>
          <a:xfrm>
            <a:off x="925033" y="1905001"/>
            <a:ext cx="10664455" cy="4527697"/>
          </a:xfrm>
        </p:spPr>
        <p:txBody>
          <a:bodyPr>
            <a:normAutofit/>
          </a:bodyPr>
          <a:lstStyle/>
          <a:p>
            <a:pPr marL="230188" indent="-230188">
              <a:buClr>
                <a:schemeClr val="tx1"/>
              </a:buClr>
              <a:buFont typeface="Arial" panose="020B0604020202020204" pitchFamily="34" charset="0"/>
              <a:buChar char="•"/>
            </a:pPr>
            <a:r>
              <a:rPr lang="en-US" sz="3200"/>
              <a:t> Rangelands are </a:t>
            </a:r>
            <a:r>
              <a:rPr lang="en-US" sz="3200" b="1"/>
              <a:t>renewable resources; </a:t>
            </a:r>
            <a:r>
              <a:rPr lang="en-US" sz="3200"/>
              <a:t>they can produce on a sustained yield basis if properly managed.</a:t>
            </a:r>
          </a:p>
          <a:p>
            <a:pPr marL="230188" indent="-230188">
              <a:buClr>
                <a:schemeClr val="tx1"/>
              </a:buClr>
              <a:buFont typeface="Arial" panose="020B0604020202020204" pitchFamily="34" charset="0"/>
              <a:buChar char="•"/>
            </a:pPr>
            <a:r>
              <a:rPr lang="en-US" sz="3200"/>
              <a:t>Managed to </a:t>
            </a:r>
            <a:r>
              <a:rPr lang="en-US" sz="3200" b="1"/>
              <a:t>maintain soil and water</a:t>
            </a:r>
            <a:r>
              <a:rPr lang="en-US" sz="3200"/>
              <a:t> quality and health and basic biogeochemical cycles.</a:t>
            </a:r>
          </a:p>
          <a:p>
            <a:pPr marL="230188" indent="-230188">
              <a:buClr>
                <a:schemeClr val="tx1"/>
              </a:buClr>
              <a:buFont typeface="Arial" panose="020B0604020202020204" pitchFamily="34" charset="0"/>
              <a:buChar char="•"/>
            </a:pPr>
            <a:r>
              <a:rPr lang="en-US" sz="3200"/>
              <a:t>Managed by </a:t>
            </a:r>
            <a:r>
              <a:rPr lang="en-US" sz="3200" b="1"/>
              <a:t>extensive and ecological principles, </a:t>
            </a:r>
            <a:r>
              <a:rPr lang="en-US" sz="3200"/>
              <a:t>not intensive and agronomic principles.</a:t>
            </a:r>
          </a:p>
          <a:p>
            <a:pPr marL="230188" indent="-230188">
              <a:buClr>
                <a:schemeClr val="tx1"/>
              </a:buClr>
              <a:buFont typeface="Arial" panose="020B0604020202020204" pitchFamily="34" charset="0"/>
              <a:buChar char="•"/>
            </a:pPr>
            <a:r>
              <a:rPr lang="en-US" sz="3200"/>
              <a:t>Focus on the landscape, not one acre.</a:t>
            </a:r>
          </a:p>
        </p:txBody>
      </p:sp>
      <p:sp>
        <p:nvSpPr>
          <p:cNvPr id="18435" name="Rectangle 2"/>
          <p:cNvSpPr>
            <a:spLocks noGrp="1" noChangeArrowheads="1"/>
          </p:cNvSpPr>
          <p:nvPr>
            <p:ph type="title"/>
          </p:nvPr>
        </p:nvSpPr>
        <p:spPr>
          <a:xfrm>
            <a:off x="1155700" y="609600"/>
            <a:ext cx="10517316" cy="1143000"/>
          </a:xfrm>
        </p:spPr>
        <p:txBody>
          <a:bodyPr>
            <a:normAutofit/>
          </a:bodyPr>
          <a:lstStyle/>
          <a:p>
            <a:pPr eaLnBrk="1" hangingPunct="1"/>
            <a:r>
              <a:rPr lang="en-US"/>
              <a:t>Rangeland Management – Basic Concepts</a:t>
            </a:r>
          </a:p>
        </p:txBody>
      </p:sp>
    </p:spTree>
    <p:extLst>
      <p:ext uri="{BB962C8B-B14F-4D97-AF65-F5344CB8AC3E}">
        <p14:creationId xmlns:p14="http://schemas.microsoft.com/office/powerpoint/2010/main" val="552826914"/>
      </p:ext>
    </p:extLst>
  </p:cSld>
  <p:clrMapOvr>
    <a:masterClrMapping/>
  </p:clrMapOvr>
  <mc:AlternateContent xmlns:mc="http://schemas.openxmlformats.org/markup-compatibility/2006">
    <mc:Choice xmlns:p14="http://schemas.microsoft.com/office/powerpoint/2010/main" Requires="p14">
      <p:transition spd="slow" p14:dur="2000" advTm="77548"/>
    </mc:Choice>
    <mc:Fallback>
      <p:transition spd="slow" advTm="77548"/>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3"/>
          <p:cNvSpPr>
            <a:spLocks noGrp="1" noChangeArrowheads="1"/>
          </p:cNvSpPr>
          <p:nvPr>
            <p:ph type="body" idx="1"/>
          </p:nvPr>
        </p:nvSpPr>
        <p:spPr>
          <a:xfrm>
            <a:off x="1181100" y="1892300"/>
            <a:ext cx="10681386" cy="4876800"/>
          </a:xfrm>
        </p:spPr>
        <p:txBody>
          <a:bodyPr>
            <a:normAutofit/>
          </a:bodyPr>
          <a:lstStyle/>
          <a:p>
            <a:pPr marL="230188" indent="-230188">
              <a:buClrTx/>
              <a:buFont typeface="Arial" panose="020B0604020202020204" pitchFamily="34" charset="0"/>
              <a:buChar char="•"/>
            </a:pPr>
            <a:r>
              <a:rPr lang="en-US" sz="3200"/>
              <a:t>Rangelands have variety of values </a:t>
            </a:r>
            <a:r>
              <a:rPr lang="en-US" sz="2800"/>
              <a:t>(e.g., forage, recreation, water)</a:t>
            </a:r>
            <a:r>
              <a:rPr lang="en-US" sz="3200"/>
              <a:t> therefore </a:t>
            </a:r>
            <a:r>
              <a:rPr lang="en-US" sz="3200" b="1"/>
              <a:t>multiple use principles </a:t>
            </a:r>
            <a:r>
              <a:rPr lang="en-US" sz="3200"/>
              <a:t>are important.</a:t>
            </a:r>
          </a:p>
          <a:p>
            <a:pPr marL="230188" indent="-230188">
              <a:buClrTx/>
              <a:buFont typeface="Arial" panose="020B0604020202020204" pitchFamily="34" charset="0"/>
              <a:buChar char="•"/>
            </a:pPr>
            <a:r>
              <a:rPr lang="en-US" sz="3200"/>
              <a:t>Natural forces and values happen </a:t>
            </a:r>
            <a:r>
              <a:rPr lang="en-US" sz="3200" b="1"/>
              <a:t>across</a:t>
            </a:r>
            <a:r>
              <a:rPr lang="en-US" sz="3200"/>
              <a:t> </a:t>
            </a:r>
            <a:r>
              <a:rPr lang="en-US" sz="3200" b="1"/>
              <a:t>multiple ownerships </a:t>
            </a:r>
            <a:r>
              <a:rPr lang="en-US" sz="2800"/>
              <a:t>(i.e., fire, watershed processes, weeds, open space).</a:t>
            </a:r>
          </a:p>
          <a:p>
            <a:pPr marL="230188" indent="-230188">
              <a:buClrTx/>
              <a:buFont typeface="Arial" panose="020B0604020202020204" pitchFamily="34" charset="0"/>
              <a:buChar char="•"/>
            </a:pPr>
            <a:r>
              <a:rPr lang="en-US" sz="3200"/>
              <a:t>You </a:t>
            </a:r>
            <a:r>
              <a:rPr lang="en-US" sz="3200" b="1"/>
              <a:t>can’t please all the people </a:t>
            </a:r>
            <a:r>
              <a:rPr lang="en-US" sz="3200"/>
              <a:t>all the time. What one person wants my not meet the desires of plans of another.</a:t>
            </a:r>
          </a:p>
        </p:txBody>
      </p:sp>
      <p:sp>
        <p:nvSpPr>
          <p:cNvPr id="6" name="Rectangle 2">
            <a:extLst>
              <a:ext uri="{FF2B5EF4-FFF2-40B4-BE49-F238E27FC236}">
                <a16:creationId xmlns:a16="http://schemas.microsoft.com/office/drawing/2014/main" id="{F812713D-8912-47AB-A3BE-AD66C2E9AD72}"/>
              </a:ext>
            </a:extLst>
          </p:cNvPr>
          <p:cNvSpPr txBox="1">
            <a:spLocks noChangeArrowheads="1"/>
          </p:cNvSpPr>
          <p:nvPr/>
        </p:nvSpPr>
        <p:spPr>
          <a:xfrm>
            <a:off x="1155700" y="609600"/>
            <a:ext cx="10517316" cy="1143000"/>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a:t>Rangeland Management – Basic Concepts</a:t>
            </a:r>
          </a:p>
        </p:txBody>
      </p:sp>
    </p:spTree>
    <p:extLst>
      <p:ext uri="{BB962C8B-B14F-4D97-AF65-F5344CB8AC3E}">
        <p14:creationId xmlns:p14="http://schemas.microsoft.com/office/powerpoint/2010/main" val="4052436109"/>
      </p:ext>
    </p:extLst>
  </p:cSld>
  <p:clrMapOvr>
    <a:masterClrMapping/>
  </p:clrMapOvr>
  <mc:AlternateContent xmlns:mc="http://schemas.openxmlformats.org/markup-compatibility/2006">
    <mc:Choice xmlns:p14="http://schemas.microsoft.com/office/powerpoint/2010/main" Requires="p14">
      <p:transition spd="slow" p14:dur="2000" advTm="96171"/>
    </mc:Choice>
    <mc:Fallback>
      <p:transition spd="slow" advTm="96171"/>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1181100" y="558800"/>
            <a:ext cx="9067800" cy="1143000"/>
          </a:xfrm>
        </p:spPr>
        <p:txBody>
          <a:bodyPr>
            <a:normAutofit fontScale="90000"/>
          </a:bodyPr>
          <a:lstStyle/>
          <a:p>
            <a:pPr eaLnBrk="1" hangingPunct="1"/>
            <a:r>
              <a:rPr lang="en-US"/>
              <a:t>Principles of Rangeland Management</a:t>
            </a:r>
          </a:p>
        </p:txBody>
      </p:sp>
      <p:sp>
        <p:nvSpPr>
          <p:cNvPr id="20483" name="Rectangle 3"/>
          <p:cNvSpPr>
            <a:spLocks noGrp="1" noChangeArrowheads="1"/>
          </p:cNvSpPr>
          <p:nvPr>
            <p:ph type="body" idx="1"/>
          </p:nvPr>
        </p:nvSpPr>
        <p:spPr>
          <a:xfrm>
            <a:off x="1238249" y="1752600"/>
            <a:ext cx="9964479" cy="4876800"/>
          </a:xfrm>
        </p:spPr>
        <p:txBody>
          <a:bodyPr>
            <a:normAutofit/>
          </a:bodyPr>
          <a:lstStyle/>
          <a:p>
            <a:pPr marL="230188" indent="-230188">
              <a:buClr>
                <a:schemeClr val="tx1"/>
              </a:buClr>
              <a:buFont typeface="Arial" panose="020B0604020202020204" pitchFamily="34" charset="0"/>
              <a:buChar char="•"/>
            </a:pPr>
            <a:r>
              <a:rPr lang="en-US" sz="3200"/>
              <a:t>Rangelands change through </a:t>
            </a:r>
            <a:r>
              <a:rPr lang="en-US" sz="3200" b="1"/>
              <a:t>succession and disturbance. </a:t>
            </a:r>
            <a:r>
              <a:rPr lang="en-US" sz="3200"/>
              <a:t>Managers can only apply, control, or respond to disturbance based on knowledge of succession</a:t>
            </a:r>
            <a:r>
              <a:rPr lang="en-US" sz="3200" b="1"/>
              <a:t>.</a:t>
            </a:r>
            <a:endParaRPr lang="en-US" sz="3200"/>
          </a:p>
          <a:p>
            <a:pPr marL="230188" indent="-230188">
              <a:buClr>
                <a:schemeClr val="tx1"/>
              </a:buClr>
              <a:buFont typeface="Arial" panose="020B0604020202020204" pitchFamily="34" charset="0"/>
              <a:buChar char="•"/>
            </a:pPr>
            <a:r>
              <a:rPr lang="en-US" sz="3200" b="1"/>
              <a:t>Only constant on rangeland is CHANGE.</a:t>
            </a:r>
            <a:r>
              <a:rPr lang="en-US" sz="3200"/>
              <a:t>  Conditions change from place to place (spatially) and time to time (temporally).  Management needs to be “dynamic”.</a:t>
            </a:r>
          </a:p>
          <a:p>
            <a:pPr marL="230188" indent="-230188">
              <a:buClr>
                <a:schemeClr val="tx1"/>
              </a:buClr>
              <a:buFont typeface="Arial" panose="020B0604020202020204" pitchFamily="34" charset="0"/>
              <a:buChar char="•"/>
            </a:pPr>
            <a:r>
              <a:rPr lang="en-US" sz="3200"/>
              <a:t>If you </a:t>
            </a:r>
            <a:r>
              <a:rPr lang="en-US" sz="3200" b="1"/>
              <a:t>do nothing</a:t>
            </a:r>
            <a:r>
              <a:rPr lang="en-US" sz="3200"/>
              <a:t>,</a:t>
            </a:r>
            <a:r>
              <a:rPr lang="en-US" sz="3200" b="1"/>
              <a:t> </a:t>
            </a:r>
            <a:r>
              <a:rPr lang="en-US" sz="3200"/>
              <a:t>the land will not return to some natural paradise. The land will change with or without humans.</a:t>
            </a:r>
            <a:endParaRPr lang="en-US" sz="2400"/>
          </a:p>
        </p:txBody>
      </p:sp>
    </p:spTree>
    <p:extLst>
      <p:ext uri="{BB962C8B-B14F-4D97-AF65-F5344CB8AC3E}">
        <p14:creationId xmlns:p14="http://schemas.microsoft.com/office/powerpoint/2010/main" val="2997505885"/>
      </p:ext>
    </p:extLst>
  </p:cSld>
  <p:clrMapOvr>
    <a:masterClrMapping/>
  </p:clrMapOvr>
  <mc:AlternateContent xmlns:mc="http://schemas.openxmlformats.org/markup-compatibility/2006">
    <mc:Choice xmlns:p14="http://schemas.microsoft.com/office/powerpoint/2010/main" Requires="p14">
      <p:transition spd="slow" p14:dur="2000" advTm="98023"/>
    </mc:Choice>
    <mc:Fallback>
      <p:transition spd="slow" advTm="98023"/>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1303638" y="306431"/>
            <a:ext cx="8153400" cy="1447800"/>
          </a:xfrm>
        </p:spPr>
        <p:txBody>
          <a:bodyPr>
            <a:normAutofit/>
          </a:bodyPr>
          <a:lstStyle/>
          <a:p>
            <a:pPr eaLnBrk="1" hangingPunct="1"/>
            <a:r>
              <a:rPr lang="en-US"/>
              <a:t>Rangelands are Challenged</a:t>
            </a:r>
          </a:p>
        </p:txBody>
      </p:sp>
      <p:sp>
        <p:nvSpPr>
          <p:cNvPr id="7171" name="Rectangle 3"/>
          <p:cNvSpPr>
            <a:spLocks noGrp="1" noChangeArrowheads="1"/>
          </p:cNvSpPr>
          <p:nvPr>
            <p:ph type="body" idx="1"/>
          </p:nvPr>
        </p:nvSpPr>
        <p:spPr>
          <a:xfrm>
            <a:off x="1674341" y="2481650"/>
            <a:ext cx="10542373" cy="1348946"/>
          </a:xfrm>
        </p:spPr>
        <p:txBody>
          <a:bodyPr numCol="2">
            <a:normAutofit fontScale="92500" lnSpcReduction="10000"/>
          </a:bodyPr>
          <a:lstStyle/>
          <a:p>
            <a:pPr lvl="1" eaLnBrk="1" hangingPunct="1">
              <a:spcBef>
                <a:spcPct val="15000"/>
              </a:spcBef>
            </a:pPr>
            <a:r>
              <a:rPr lang="en-US" sz="2800"/>
              <a:t>Unsustainable grazing practices</a:t>
            </a:r>
          </a:p>
          <a:p>
            <a:pPr lvl="1" eaLnBrk="1" hangingPunct="1">
              <a:spcBef>
                <a:spcPct val="15000"/>
              </a:spcBef>
            </a:pPr>
            <a:r>
              <a:rPr lang="en-US" sz="2800"/>
              <a:t>Damaging fire regimes</a:t>
            </a:r>
          </a:p>
          <a:p>
            <a:pPr lvl="1" eaLnBrk="1" hangingPunct="1">
              <a:spcBef>
                <a:spcPct val="15000"/>
              </a:spcBef>
            </a:pPr>
            <a:r>
              <a:rPr lang="en-US" sz="2800"/>
              <a:t>Invasive plant species</a:t>
            </a:r>
          </a:p>
          <a:p>
            <a:pPr lvl="1" eaLnBrk="1" hangingPunct="1">
              <a:spcBef>
                <a:spcPct val="15000"/>
              </a:spcBef>
            </a:pPr>
            <a:r>
              <a:rPr lang="en-US" sz="2800"/>
              <a:t>Global climate change</a:t>
            </a:r>
          </a:p>
          <a:p>
            <a:pPr lvl="1" eaLnBrk="1" hangingPunct="1">
              <a:spcBef>
                <a:spcPct val="15000"/>
              </a:spcBef>
            </a:pPr>
            <a:r>
              <a:rPr lang="en-US" sz="2800"/>
              <a:t>Human development</a:t>
            </a:r>
          </a:p>
          <a:p>
            <a:pPr lvl="1" eaLnBrk="1" hangingPunct="1">
              <a:spcBef>
                <a:spcPct val="15000"/>
              </a:spcBef>
            </a:pPr>
            <a:r>
              <a:rPr lang="en-US" sz="2800"/>
              <a:t>Disease and insect damage</a:t>
            </a:r>
          </a:p>
        </p:txBody>
      </p:sp>
      <p:sp>
        <p:nvSpPr>
          <p:cNvPr id="4" name="TextBox 3">
            <a:extLst>
              <a:ext uri="{FF2B5EF4-FFF2-40B4-BE49-F238E27FC236}">
                <a16:creationId xmlns:a16="http://schemas.microsoft.com/office/drawing/2014/main" id="{2A5D55A4-7EF0-4D9D-8737-C6C4AC70F962}"/>
              </a:ext>
            </a:extLst>
          </p:cNvPr>
          <p:cNvSpPr txBox="1"/>
          <p:nvPr/>
        </p:nvSpPr>
        <p:spPr>
          <a:xfrm>
            <a:off x="1674341" y="1826924"/>
            <a:ext cx="7968143" cy="1077218"/>
          </a:xfrm>
          <a:prstGeom prst="rect">
            <a:avLst/>
          </a:prstGeom>
          <a:noFill/>
        </p:spPr>
        <p:txBody>
          <a:bodyPr wrap="none" rtlCol="0">
            <a:spAutoFit/>
          </a:bodyPr>
          <a:lstStyle/>
          <a:p>
            <a:r>
              <a:rPr lang="en-US" sz="3200" i="1"/>
              <a:t>Many forces that threaten rangeland integrity!</a:t>
            </a:r>
          </a:p>
          <a:p>
            <a:endParaRPr lang="en-US" sz="3200"/>
          </a:p>
        </p:txBody>
      </p:sp>
      <p:grpSp>
        <p:nvGrpSpPr>
          <p:cNvPr id="2" name="Group 1">
            <a:extLst>
              <a:ext uri="{FF2B5EF4-FFF2-40B4-BE49-F238E27FC236}">
                <a16:creationId xmlns:a16="http://schemas.microsoft.com/office/drawing/2014/main" id="{463E5D0D-5B4D-4AE6-B5F0-C6C2A77AB6E9}"/>
              </a:ext>
            </a:extLst>
          </p:cNvPr>
          <p:cNvGrpSpPr/>
          <p:nvPr/>
        </p:nvGrpSpPr>
        <p:grpSpPr>
          <a:xfrm>
            <a:off x="1786923" y="3970637"/>
            <a:ext cx="8964856" cy="2248930"/>
            <a:chOff x="1786923" y="3970637"/>
            <a:chExt cx="8964856" cy="2248930"/>
          </a:xfrm>
        </p:grpSpPr>
        <p:pic>
          <p:nvPicPr>
            <p:cNvPr id="3" name="Picture 2">
              <a:extLst>
                <a:ext uri="{FF2B5EF4-FFF2-40B4-BE49-F238E27FC236}">
                  <a16:creationId xmlns:a16="http://schemas.microsoft.com/office/drawing/2014/main" id="{8FCD7CB9-97F0-4DBF-BE8C-7DB340F586E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647"/>
            <a:stretch/>
          </p:blipFill>
          <p:spPr>
            <a:xfrm>
              <a:off x="1786923" y="3970637"/>
              <a:ext cx="8964856" cy="2248930"/>
            </a:xfrm>
            <a:prstGeom prst="rect">
              <a:avLst/>
            </a:prstGeom>
          </p:spPr>
        </p:pic>
        <p:sp>
          <p:nvSpPr>
            <p:cNvPr id="5" name="TextBox 4">
              <a:extLst>
                <a:ext uri="{FF2B5EF4-FFF2-40B4-BE49-F238E27FC236}">
                  <a16:creationId xmlns:a16="http://schemas.microsoft.com/office/drawing/2014/main" id="{2FC5915B-2A2F-4CBD-95AC-91E2EF28F157}"/>
                </a:ext>
              </a:extLst>
            </p:cNvPr>
            <p:cNvSpPr txBox="1"/>
            <p:nvPr/>
          </p:nvSpPr>
          <p:spPr>
            <a:xfrm>
              <a:off x="10251321" y="6019512"/>
              <a:ext cx="500458" cy="200055"/>
            </a:xfrm>
            <a:prstGeom prst="rect">
              <a:avLst/>
            </a:prstGeom>
            <a:noFill/>
          </p:spPr>
          <p:txBody>
            <a:bodyPr wrap="none" rtlCol="0">
              <a:spAutoFit/>
            </a:bodyPr>
            <a:lstStyle/>
            <a:p>
              <a:r>
                <a:rPr lang="en-US" sz="700">
                  <a:solidFill>
                    <a:schemeClr val="bg1">
                      <a:lumMod val="95000"/>
                    </a:schemeClr>
                  </a:solidFill>
                </a:rPr>
                <a:t>BLM.gov</a:t>
              </a:r>
            </a:p>
          </p:txBody>
        </p:sp>
      </p:grpSp>
    </p:spTree>
    <p:extLst>
      <p:ext uri="{BB962C8B-B14F-4D97-AF65-F5344CB8AC3E}">
        <p14:creationId xmlns:p14="http://schemas.microsoft.com/office/powerpoint/2010/main" val="3883459044"/>
      </p:ext>
    </p:extLst>
  </p:cSld>
  <p:clrMapOvr>
    <a:masterClrMapping/>
  </p:clrMapOvr>
  <mc:AlternateContent xmlns:mc="http://schemas.openxmlformats.org/markup-compatibility/2006">
    <mc:Choice xmlns:p14="http://schemas.microsoft.com/office/powerpoint/2010/main" Requires="p14">
      <p:transition spd="slow" p14:dur="2000" advTm="45774"/>
    </mc:Choice>
    <mc:Fallback>
      <p:transition spd="slow" advTm="45774"/>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7711" y="758952"/>
            <a:ext cx="11894289" cy="3566160"/>
          </a:xfrm>
        </p:spPr>
        <p:txBody>
          <a:bodyPr>
            <a:normAutofit/>
          </a:bodyPr>
          <a:lstStyle/>
          <a:p>
            <a:r>
              <a:rPr lang="en-US" sz="6600"/>
              <a:t>What is Rangeland Management?</a:t>
            </a:r>
          </a:p>
        </p:txBody>
      </p:sp>
      <p:sp>
        <p:nvSpPr>
          <p:cNvPr id="3" name="Subtitle 2"/>
          <p:cNvSpPr>
            <a:spLocks noGrp="1"/>
          </p:cNvSpPr>
          <p:nvPr>
            <p:ph type="subTitle" idx="1"/>
          </p:nvPr>
        </p:nvSpPr>
        <p:spPr>
          <a:xfrm>
            <a:off x="1097280" y="4330828"/>
            <a:ext cx="10058400" cy="1143000"/>
          </a:xfrm>
        </p:spPr>
        <p:txBody>
          <a:bodyPr/>
          <a:lstStyle/>
          <a:p>
            <a:r>
              <a:rPr lang="en-US"/>
              <a:t>Rangeland Principles (REM 151)</a:t>
            </a:r>
          </a:p>
        </p:txBody>
      </p:sp>
      <p:pic>
        <p:nvPicPr>
          <p:cNvPr id="5" name="Picture 4">
            <a:extLst>
              <a:ext uri="{FF2B5EF4-FFF2-40B4-BE49-F238E27FC236}">
                <a16:creationId xmlns:a16="http://schemas.microsoft.com/office/drawing/2014/main" id="{4819DE14-D450-4C15-8630-A428B6A77F3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704520" y="5858539"/>
            <a:ext cx="3385745" cy="455382"/>
          </a:xfrm>
          <a:prstGeom prst="rect">
            <a:avLst/>
          </a:prstGeom>
        </p:spPr>
      </p:pic>
      <p:pic>
        <p:nvPicPr>
          <p:cNvPr id="15" name="Picture 14" descr="A group of people standing in a field&#10;&#10;Description generated with very high confidence">
            <a:extLst>
              <a:ext uri="{FF2B5EF4-FFF2-40B4-BE49-F238E27FC236}">
                <a16:creationId xmlns:a16="http://schemas.microsoft.com/office/drawing/2014/main" id="{5C996D9E-AA88-42AD-9765-9FE0AD551B4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965299" y="934400"/>
            <a:ext cx="1662353" cy="1910400"/>
          </a:xfrm>
          <a:prstGeom prst="rect">
            <a:avLst/>
          </a:prstGeom>
        </p:spPr>
      </p:pic>
      <p:pic>
        <p:nvPicPr>
          <p:cNvPr id="7" name="Picture 6" descr="A herd of cattle standing on a lush green field&#10;&#10;Description generated with high confidence">
            <a:extLst>
              <a:ext uri="{FF2B5EF4-FFF2-40B4-BE49-F238E27FC236}">
                <a16:creationId xmlns:a16="http://schemas.microsoft.com/office/drawing/2014/main" id="{59C77139-6691-4C80-B9D4-7E905680425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820758" y="981273"/>
            <a:ext cx="2781787" cy="1863527"/>
          </a:xfrm>
          <a:prstGeom prst="rect">
            <a:avLst/>
          </a:prstGeom>
        </p:spPr>
      </p:pic>
      <p:sp>
        <p:nvSpPr>
          <p:cNvPr id="9" name="TextBox 8">
            <a:extLst>
              <a:ext uri="{FF2B5EF4-FFF2-40B4-BE49-F238E27FC236}">
                <a16:creationId xmlns:a16="http://schemas.microsoft.com/office/drawing/2014/main" id="{785215F5-2DAE-4B60-9D43-A2672C1381B1}"/>
              </a:ext>
            </a:extLst>
          </p:cNvPr>
          <p:cNvSpPr txBox="1"/>
          <p:nvPr/>
        </p:nvSpPr>
        <p:spPr>
          <a:xfrm>
            <a:off x="982897" y="2586159"/>
            <a:ext cx="758836" cy="200055"/>
          </a:xfrm>
          <a:prstGeom prst="rect">
            <a:avLst/>
          </a:prstGeom>
          <a:noFill/>
        </p:spPr>
        <p:txBody>
          <a:bodyPr wrap="square" rtlCol="0">
            <a:spAutoFit/>
          </a:bodyPr>
          <a:lstStyle/>
          <a:p>
            <a:r>
              <a:rPr lang="en-US" sz="700">
                <a:solidFill>
                  <a:schemeClr val="bg1">
                    <a:lumMod val="95000"/>
                  </a:schemeClr>
                </a:solidFill>
              </a:rPr>
              <a:t>K. </a:t>
            </a:r>
            <a:r>
              <a:rPr lang="en-US" sz="700" err="1">
                <a:solidFill>
                  <a:schemeClr val="bg1">
                    <a:lumMod val="95000"/>
                  </a:schemeClr>
                </a:solidFill>
              </a:rPr>
              <a:t>Launchaugh</a:t>
            </a:r>
            <a:endParaRPr lang="en-US" sz="700">
              <a:solidFill>
                <a:schemeClr val="bg1">
                  <a:lumMod val="95000"/>
                </a:schemeClr>
              </a:solidFill>
            </a:endParaRPr>
          </a:p>
        </p:txBody>
      </p:sp>
      <p:grpSp>
        <p:nvGrpSpPr>
          <p:cNvPr id="24" name="Group 23">
            <a:extLst>
              <a:ext uri="{FF2B5EF4-FFF2-40B4-BE49-F238E27FC236}">
                <a16:creationId xmlns:a16="http://schemas.microsoft.com/office/drawing/2014/main" id="{E4457E11-A6F2-4701-A89A-8B2886222863}"/>
              </a:ext>
            </a:extLst>
          </p:cNvPr>
          <p:cNvGrpSpPr/>
          <p:nvPr/>
        </p:nvGrpSpPr>
        <p:grpSpPr>
          <a:xfrm>
            <a:off x="2817131" y="934399"/>
            <a:ext cx="1844949" cy="1910401"/>
            <a:chOff x="2727188" y="927115"/>
            <a:chExt cx="1844949" cy="1910401"/>
          </a:xfrm>
        </p:grpSpPr>
        <p:pic>
          <p:nvPicPr>
            <p:cNvPr id="13" name="Picture 12" descr="A person standing on a dry grass field&#10;&#10;Description generated with very high confidence">
              <a:extLst>
                <a:ext uri="{FF2B5EF4-FFF2-40B4-BE49-F238E27FC236}">
                  <a16:creationId xmlns:a16="http://schemas.microsoft.com/office/drawing/2014/main" id="{C170F99F-09C9-4D7B-AFBC-A7F1F927C4A6}"/>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735047" y="927115"/>
              <a:ext cx="1837090" cy="1910401"/>
            </a:xfrm>
            <a:prstGeom prst="rect">
              <a:avLst/>
            </a:prstGeom>
          </p:spPr>
        </p:pic>
        <p:sp>
          <p:nvSpPr>
            <p:cNvPr id="19" name="TextBox 18">
              <a:extLst>
                <a:ext uri="{FF2B5EF4-FFF2-40B4-BE49-F238E27FC236}">
                  <a16:creationId xmlns:a16="http://schemas.microsoft.com/office/drawing/2014/main" id="{7C2881FA-1D14-436B-8F88-1B076A6C1412}"/>
                </a:ext>
              </a:extLst>
            </p:cNvPr>
            <p:cNvSpPr txBox="1"/>
            <p:nvPr/>
          </p:nvSpPr>
          <p:spPr>
            <a:xfrm>
              <a:off x="2727188" y="2637111"/>
              <a:ext cx="712054" cy="200055"/>
            </a:xfrm>
            <a:prstGeom prst="rect">
              <a:avLst/>
            </a:prstGeom>
            <a:noFill/>
          </p:spPr>
          <p:txBody>
            <a:bodyPr wrap="none" rtlCol="0">
              <a:spAutoFit/>
            </a:bodyPr>
            <a:lstStyle/>
            <a:p>
              <a:r>
                <a:rPr lang="en-US" sz="700">
                  <a:solidFill>
                    <a:schemeClr val="bg1">
                      <a:lumMod val="95000"/>
                    </a:schemeClr>
                  </a:solidFill>
                </a:rPr>
                <a:t>K. </a:t>
              </a:r>
              <a:r>
                <a:rPr lang="en-US" sz="700" err="1">
                  <a:solidFill>
                    <a:schemeClr val="bg1">
                      <a:lumMod val="95000"/>
                    </a:schemeClr>
                  </a:solidFill>
                </a:rPr>
                <a:t>Launchaugh</a:t>
              </a:r>
              <a:endParaRPr lang="en-US" sz="700">
                <a:solidFill>
                  <a:schemeClr val="bg1">
                    <a:lumMod val="95000"/>
                  </a:schemeClr>
                </a:solidFill>
              </a:endParaRPr>
            </a:p>
          </p:txBody>
        </p:sp>
      </p:grpSp>
      <p:grpSp>
        <p:nvGrpSpPr>
          <p:cNvPr id="21" name="Group 20">
            <a:extLst>
              <a:ext uri="{FF2B5EF4-FFF2-40B4-BE49-F238E27FC236}">
                <a16:creationId xmlns:a16="http://schemas.microsoft.com/office/drawing/2014/main" id="{5A496645-02F6-4E25-8414-0A16832BA4AD}"/>
              </a:ext>
            </a:extLst>
          </p:cNvPr>
          <p:cNvGrpSpPr/>
          <p:nvPr/>
        </p:nvGrpSpPr>
        <p:grpSpPr>
          <a:xfrm>
            <a:off x="4851559" y="989227"/>
            <a:ext cx="1648616" cy="1855573"/>
            <a:chOff x="4846981" y="967049"/>
            <a:chExt cx="1648616" cy="1855573"/>
          </a:xfrm>
        </p:grpSpPr>
        <p:pic>
          <p:nvPicPr>
            <p:cNvPr id="11" name="Picture 10" descr="A group of people standing in a field&#10;&#10;Description generated with very high confidence">
              <a:extLst>
                <a:ext uri="{FF2B5EF4-FFF2-40B4-BE49-F238E27FC236}">
                  <a16:creationId xmlns:a16="http://schemas.microsoft.com/office/drawing/2014/main" id="{4F63E434-8073-4B51-BEAE-59803B96DE9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850411" y="967049"/>
              <a:ext cx="1645186" cy="1855573"/>
            </a:xfrm>
            <a:prstGeom prst="rect">
              <a:avLst/>
            </a:prstGeom>
          </p:spPr>
        </p:pic>
        <p:sp>
          <p:nvSpPr>
            <p:cNvPr id="20" name="TextBox 19">
              <a:extLst>
                <a:ext uri="{FF2B5EF4-FFF2-40B4-BE49-F238E27FC236}">
                  <a16:creationId xmlns:a16="http://schemas.microsoft.com/office/drawing/2014/main" id="{418C6661-79B4-4E91-97EA-DE929AF50AD8}"/>
                </a:ext>
              </a:extLst>
            </p:cNvPr>
            <p:cNvSpPr txBox="1"/>
            <p:nvPr/>
          </p:nvSpPr>
          <p:spPr>
            <a:xfrm>
              <a:off x="4846981" y="2622567"/>
              <a:ext cx="521297" cy="200055"/>
            </a:xfrm>
            <a:prstGeom prst="rect">
              <a:avLst/>
            </a:prstGeom>
            <a:noFill/>
          </p:spPr>
          <p:txBody>
            <a:bodyPr wrap="none" rtlCol="0">
              <a:spAutoFit/>
            </a:bodyPr>
            <a:lstStyle/>
            <a:p>
              <a:r>
                <a:rPr lang="en-US" sz="700">
                  <a:solidFill>
                    <a:schemeClr val="bg1">
                      <a:lumMod val="95000"/>
                    </a:schemeClr>
                  </a:solidFill>
                </a:rPr>
                <a:t>R. </a:t>
              </a:r>
              <a:r>
                <a:rPr lang="en-US" sz="700" err="1">
                  <a:solidFill>
                    <a:schemeClr val="bg1">
                      <a:lumMod val="95000"/>
                    </a:schemeClr>
                  </a:solidFill>
                </a:rPr>
                <a:t>Daines</a:t>
              </a:r>
              <a:endParaRPr lang="en-US" sz="700">
                <a:solidFill>
                  <a:schemeClr val="bg1">
                    <a:lumMod val="95000"/>
                  </a:schemeClr>
                </a:solidFill>
              </a:endParaRPr>
            </a:p>
          </p:txBody>
        </p:sp>
      </p:grpSp>
      <p:grpSp>
        <p:nvGrpSpPr>
          <p:cNvPr id="23" name="Group 22">
            <a:extLst>
              <a:ext uri="{FF2B5EF4-FFF2-40B4-BE49-F238E27FC236}">
                <a16:creationId xmlns:a16="http://schemas.microsoft.com/office/drawing/2014/main" id="{928DA882-D274-4A60-AAAA-9FF6BA04C68A}"/>
              </a:ext>
            </a:extLst>
          </p:cNvPr>
          <p:cNvGrpSpPr/>
          <p:nvPr/>
        </p:nvGrpSpPr>
        <p:grpSpPr>
          <a:xfrm>
            <a:off x="6689654" y="972005"/>
            <a:ext cx="1941626" cy="1872795"/>
            <a:chOff x="6681983" y="972005"/>
            <a:chExt cx="1941626" cy="1872795"/>
          </a:xfrm>
        </p:grpSpPr>
        <p:pic>
          <p:nvPicPr>
            <p:cNvPr id="12" name="Picture 11" descr="A person standing next to a tree&#10;&#10;Description generated with very high confidence">
              <a:extLst>
                <a:ext uri="{FF2B5EF4-FFF2-40B4-BE49-F238E27FC236}">
                  <a16:creationId xmlns:a16="http://schemas.microsoft.com/office/drawing/2014/main" id="{E65504B0-F3EB-4BDA-ADEE-AECDD09E0879}"/>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6692746" y="972005"/>
              <a:ext cx="1930863" cy="1872795"/>
            </a:xfrm>
            <a:prstGeom prst="rect">
              <a:avLst/>
            </a:prstGeom>
          </p:spPr>
        </p:pic>
        <p:sp>
          <p:nvSpPr>
            <p:cNvPr id="22" name="TextBox 21">
              <a:extLst>
                <a:ext uri="{FF2B5EF4-FFF2-40B4-BE49-F238E27FC236}">
                  <a16:creationId xmlns:a16="http://schemas.microsoft.com/office/drawing/2014/main" id="{50FAA4F8-5469-42DF-ACE7-003E90DBC3AA}"/>
                </a:ext>
              </a:extLst>
            </p:cNvPr>
            <p:cNvSpPr txBox="1"/>
            <p:nvPr/>
          </p:nvSpPr>
          <p:spPr>
            <a:xfrm>
              <a:off x="6681983" y="2630871"/>
              <a:ext cx="712054" cy="200055"/>
            </a:xfrm>
            <a:prstGeom prst="rect">
              <a:avLst/>
            </a:prstGeom>
            <a:noFill/>
          </p:spPr>
          <p:txBody>
            <a:bodyPr wrap="none" rtlCol="0">
              <a:spAutoFit/>
            </a:bodyPr>
            <a:lstStyle/>
            <a:p>
              <a:r>
                <a:rPr lang="en-US" sz="700">
                  <a:solidFill>
                    <a:schemeClr val="bg1">
                      <a:lumMod val="95000"/>
                    </a:schemeClr>
                  </a:solidFill>
                </a:rPr>
                <a:t>K. </a:t>
              </a:r>
              <a:r>
                <a:rPr lang="en-US" sz="700" err="1">
                  <a:solidFill>
                    <a:schemeClr val="bg1">
                      <a:lumMod val="95000"/>
                    </a:schemeClr>
                  </a:solidFill>
                </a:rPr>
                <a:t>Launchaugh</a:t>
              </a:r>
              <a:endParaRPr lang="en-US" sz="700">
                <a:solidFill>
                  <a:schemeClr val="bg1">
                    <a:lumMod val="95000"/>
                  </a:schemeClr>
                </a:solidFill>
              </a:endParaRPr>
            </a:p>
          </p:txBody>
        </p:sp>
      </p:grpSp>
    </p:spTree>
    <p:extLst>
      <p:ext uri="{BB962C8B-B14F-4D97-AF65-F5344CB8AC3E}">
        <p14:creationId xmlns:p14="http://schemas.microsoft.com/office/powerpoint/2010/main" val="3218983463"/>
      </p:ext>
    </p:extLst>
  </p:cSld>
  <p:clrMapOvr>
    <a:masterClrMapping/>
  </p:clrMapOvr>
  <mc:AlternateContent xmlns:mc="http://schemas.openxmlformats.org/markup-compatibility/2006">
    <mc:Choice xmlns:p14="http://schemas.microsoft.com/office/powerpoint/2010/main" Requires="p14">
      <p:transition spd="slow" p14:dur="2000" advTm="18345"/>
    </mc:Choice>
    <mc:Fallback>
      <p:transition spd="slow" advTm="18345"/>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21.6|21|28.6"/>
</p:tagLst>
</file>

<file path=ppt/tags/tag2.xml><?xml version="1.0" encoding="utf-8"?>
<p:tagLst xmlns:a="http://schemas.openxmlformats.org/drawingml/2006/main" xmlns:r="http://schemas.openxmlformats.org/officeDocument/2006/relationships" xmlns:p="http://schemas.openxmlformats.org/presentationml/2006/main">
  <p:tag name="TIMING" val="|33.2"/>
</p:tagLst>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TotalTime>
  <Words>1648</Words>
  <Application>Microsoft Office PowerPoint</Application>
  <PresentationFormat>Widescreen</PresentationFormat>
  <Paragraphs>219</Paragraphs>
  <Slides>19</Slides>
  <Notes>19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Arial</vt:lpstr>
      <vt:lpstr>Calibri</vt:lpstr>
      <vt:lpstr>Calibri Light</vt:lpstr>
      <vt:lpstr>Comic Sans MS</vt:lpstr>
      <vt:lpstr>Times New Roman</vt:lpstr>
      <vt:lpstr>Wingdings</vt:lpstr>
      <vt:lpstr>Retrospect</vt:lpstr>
      <vt:lpstr>What is Rangeland Management?</vt:lpstr>
      <vt:lpstr>Rangeland Management is:</vt:lpstr>
      <vt:lpstr>What is “Best”</vt:lpstr>
      <vt:lpstr>What is “Best”</vt:lpstr>
      <vt:lpstr>Rangeland Management</vt:lpstr>
      <vt:lpstr>Rangeland Management</vt:lpstr>
      <vt:lpstr>Why do we need science?</vt:lpstr>
      <vt:lpstr>Rangeland Management</vt:lpstr>
      <vt:lpstr>Rangeland Management is:</vt:lpstr>
      <vt:lpstr>What people want from rangelands?</vt:lpstr>
      <vt:lpstr>Rangeland Management is:</vt:lpstr>
      <vt:lpstr>PowerPoint Presentation</vt:lpstr>
      <vt:lpstr>PowerPoint Presentation</vt:lpstr>
      <vt:lpstr>Tools of Range Management</vt:lpstr>
      <vt:lpstr>Rangeland Management – Basic Concepts</vt:lpstr>
      <vt:lpstr>PowerPoint Presentation</vt:lpstr>
      <vt:lpstr>Principles of Rangeland Management</vt:lpstr>
      <vt:lpstr>Rangelands are Challenged</vt:lpstr>
      <vt:lpstr>What is Rangeland Management?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of  Rangeland Management</dc:title>
  <dc:creator>April Hulet</dc:creator>
  <cp:lastModifiedBy>Triplett, Aubree (agtriplett@uidaho.edu)</cp:lastModifiedBy>
  <cp:revision>4</cp:revision>
  <dcterms:created xsi:type="dcterms:W3CDTF">2016-08-24T19:58:52Z</dcterms:created>
  <dcterms:modified xsi:type="dcterms:W3CDTF">2025-02-13T20:10:05Z</dcterms:modified>
</cp:coreProperties>
</file>