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339" r:id="rId2"/>
    <p:sldId id="331" r:id="rId3"/>
    <p:sldId id="335" r:id="rId4"/>
    <p:sldId id="332" r:id="rId5"/>
    <p:sldId id="333" r:id="rId6"/>
    <p:sldId id="334" r:id="rId7"/>
    <p:sldId id="267" r:id="rId8"/>
    <p:sldId id="336" r:id="rId9"/>
    <p:sldId id="337" r:id="rId10"/>
    <p:sldId id="338" r:id="rId11"/>
  </p:sldIdLst>
  <p:sldSz cx="12192000" cy="6858000"/>
  <p:notesSz cx="6858000" cy="21526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AE87C"/>
    <a:srgbClr val="005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F15D7E-2999-4F58-98FF-2CFBE3C0C043}" v="2" dt="2025-02-13T20:27:54.4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31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F68DF6-FA63-4B9E-AECC-0298480EA776}" type="datetimeFigureOut">
              <a:rPr lang="en-US" smtClean="0"/>
              <a:pPr/>
              <a:t>2/13/2025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A42042-FAC1-4337-8D38-2C4E705ECCA2}" type="slidenum">
              <a:rPr lang="en-US" smtClean="0"/>
              <a:pPr/>
              <a:t>‹#›</a:t>
            </a:fld>
            <a:endParaRPr lang="en-US"/>
          </a:p>
        </p:txBody>
      </p:sp>
    </p:spTree>
    <p:extLst>
      <p:ext uri="{BB962C8B-B14F-4D97-AF65-F5344CB8AC3E}">
        <p14:creationId xmlns:p14="http://schemas.microsoft.com/office/powerpoint/2010/main" val="1596114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Managing Working Landscapes Introduction</a:t>
            </a:r>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1</a:t>
            </a:fld>
            <a:endParaRPr lang="en-US"/>
          </a:p>
        </p:txBody>
      </p:sp>
    </p:spTree>
    <p:extLst>
      <p:ext uri="{BB962C8B-B14F-4D97-AF65-F5344CB8AC3E}">
        <p14:creationId xmlns:p14="http://schemas.microsoft.com/office/powerpoint/2010/main" val="3962307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Planning and Management Challenges</a:t>
            </a:r>
          </a:p>
          <a:p>
            <a:endParaRPr lang="en-US">
              <a:cs typeface="Calibri"/>
            </a:endParaRPr>
          </a:p>
          <a:p>
            <a:r>
              <a:rPr lang="en-US">
                <a:cs typeface="Calibri"/>
              </a:rPr>
              <a:t>Managing Across Land ownership</a:t>
            </a:r>
          </a:p>
          <a:p>
            <a:endParaRPr lang="en-US">
              <a:cs typeface="Calibri"/>
            </a:endParaRPr>
          </a:p>
          <a:p>
            <a:r>
              <a:rPr lang="en-US">
                <a:cs typeface="Calibri"/>
              </a:rPr>
              <a:t>Managing Multiple Use</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03A42042-FAC1-4337-8D38-2C4E705ECCA2}" type="slidenum">
              <a:rPr lang="en-US" smtClean="0"/>
              <a:pPr/>
              <a:t>2</a:t>
            </a:fld>
            <a:endParaRPr lang="en-US"/>
          </a:p>
        </p:txBody>
      </p:sp>
    </p:spTree>
    <p:extLst>
      <p:ext uri="{BB962C8B-B14F-4D97-AF65-F5344CB8AC3E}">
        <p14:creationId xmlns:p14="http://schemas.microsoft.com/office/powerpoint/2010/main" val="2345188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Management approaches</a:t>
            </a:r>
          </a:p>
          <a:p>
            <a:endParaRPr lang="en-US">
              <a:cs typeface="Calibri"/>
            </a:endParaRPr>
          </a:p>
          <a:p>
            <a:r>
              <a:rPr lang="en-US">
                <a:cs typeface="Calibri"/>
              </a:rPr>
              <a:t>Many approaches- few common elements</a:t>
            </a:r>
          </a:p>
          <a:p>
            <a:endParaRPr lang="en-US">
              <a:cs typeface="Calibri"/>
            </a:endParaRPr>
          </a:p>
          <a:p>
            <a:r>
              <a:rPr lang="en-US">
                <a:cs typeface="Calibri"/>
              </a:rPr>
              <a:t>Adaptive management</a:t>
            </a:r>
          </a:p>
        </p:txBody>
      </p:sp>
      <p:sp>
        <p:nvSpPr>
          <p:cNvPr id="4" name="Slide Number Placeholder 3"/>
          <p:cNvSpPr>
            <a:spLocks noGrp="1"/>
          </p:cNvSpPr>
          <p:nvPr>
            <p:ph type="sldNum" sz="quarter" idx="5"/>
          </p:nvPr>
        </p:nvSpPr>
        <p:spPr/>
        <p:txBody>
          <a:bodyPr/>
          <a:lstStyle/>
          <a:p>
            <a:fld id="{03A42042-FAC1-4337-8D38-2C4E705ECCA2}" type="slidenum">
              <a:rPr lang="en-US" smtClean="0"/>
              <a:pPr/>
              <a:t>3</a:t>
            </a:fld>
            <a:endParaRPr lang="en-US"/>
          </a:p>
        </p:txBody>
      </p:sp>
    </p:spTree>
    <p:extLst>
      <p:ext uri="{BB962C8B-B14F-4D97-AF65-F5344CB8AC3E}">
        <p14:creationId xmlns:p14="http://schemas.microsoft.com/office/powerpoint/2010/main" val="3769342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Managing across Land Ownership- All lands approach</a:t>
            </a:r>
          </a:p>
        </p:txBody>
      </p:sp>
      <p:sp>
        <p:nvSpPr>
          <p:cNvPr id="4" name="Slide Number Placeholder 3"/>
          <p:cNvSpPr>
            <a:spLocks noGrp="1"/>
          </p:cNvSpPr>
          <p:nvPr>
            <p:ph type="sldNum" sz="quarter" idx="5"/>
          </p:nvPr>
        </p:nvSpPr>
        <p:spPr/>
        <p:txBody>
          <a:bodyPr/>
          <a:lstStyle/>
          <a:p>
            <a:fld id="{03A42042-FAC1-4337-8D38-2C4E705ECCA2}" type="slidenum">
              <a:rPr lang="en-US" smtClean="0"/>
              <a:pPr/>
              <a:t>4</a:t>
            </a:fld>
            <a:endParaRPr lang="en-US"/>
          </a:p>
        </p:txBody>
      </p:sp>
    </p:spTree>
    <p:extLst>
      <p:ext uri="{BB962C8B-B14F-4D97-AF65-F5344CB8AC3E}">
        <p14:creationId xmlns:p14="http://schemas.microsoft.com/office/powerpoint/2010/main" val="1185694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Managing across land ownerships- collaborative resource management</a:t>
            </a:r>
          </a:p>
        </p:txBody>
      </p:sp>
      <p:sp>
        <p:nvSpPr>
          <p:cNvPr id="4" name="Slide Number Placeholder 3"/>
          <p:cNvSpPr>
            <a:spLocks noGrp="1"/>
          </p:cNvSpPr>
          <p:nvPr>
            <p:ph type="sldNum" sz="quarter" idx="5"/>
          </p:nvPr>
        </p:nvSpPr>
        <p:spPr/>
        <p:txBody>
          <a:bodyPr/>
          <a:lstStyle/>
          <a:p>
            <a:fld id="{03A42042-FAC1-4337-8D38-2C4E705ECCA2}" type="slidenum">
              <a:rPr lang="en-US" smtClean="0"/>
              <a:pPr/>
              <a:t>5</a:t>
            </a:fld>
            <a:endParaRPr lang="en-US"/>
          </a:p>
        </p:txBody>
      </p:sp>
    </p:spTree>
    <p:extLst>
      <p:ext uri="{BB962C8B-B14F-4D97-AF65-F5344CB8AC3E}">
        <p14:creationId xmlns:p14="http://schemas.microsoft.com/office/powerpoint/2010/main" val="3783724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Managing multiple Uses- multiple use management</a:t>
            </a:r>
            <a:endParaRPr lang="en-US"/>
          </a:p>
          <a:p>
            <a:pPr marL="0" marR="0" lvl="0" indent="0" algn="l" defTabSz="914400" eaLnBrk="1" fontAlgn="auto" latinLnBrk="0" hangingPunct="1">
              <a:lnSpc>
                <a:spcPct val="100000"/>
              </a:lnSpc>
              <a:spcBef>
                <a:spcPts val="0"/>
              </a:spcBef>
              <a:spcAft>
                <a:spcPts val="0"/>
              </a:spcAft>
              <a:buClrTx/>
              <a:buSzTx/>
              <a:buFontTx/>
              <a:buNone/>
              <a:tabLst/>
              <a:defRPr/>
            </a:pPr>
            <a:r>
              <a:rPr lang="en-US"/>
              <a:t>FLPMA Definition = “The term ‘multiple use’ means the management of the public lands and their various resource values so that they are utilized in the combination that will best meet the present and future needs of the American people; …</a:t>
            </a:r>
            <a:endParaRPr lang="en-US">
              <a:cs typeface="Calibri"/>
            </a:endParaRPr>
          </a:p>
          <a:p>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6</a:t>
            </a:fld>
            <a:endParaRPr lang="en-US"/>
          </a:p>
        </p:txBody>
      </p:sp>
    </p:spTree>
    <p:extLst>
      <p:ext uri="{BB962C8B-B14F-4D97-AF65-F5344CB8AC3E}">
        <p14:creationId xmlns:p14="http://schemas.microsoft.com/office/powerpoint/2010/main" val="1171648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Managing multiple uses</a:t>
            </a:r>
            <a:endParaRPr lang="en-US"/>
          </a:p>
          <a:p>
            <a:r>
              <a:rPr lang="en-US"/>
              <a:t>Implementation  = Travel management (route-by-route),  Allotment plans, Specific projects</a:t>
            </a:r>
            <a:endParaRPr lang="en-US">
              <a:cs typeface="Calibri"/>
            </a:endParaRPr>
          </a:p>
          <a:p>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7</a:t>
            </a:fld>
            <a:endParaRPr lang="en-US"/>
          </a:p>
        </p:txBody>
      </p:sp>
    </p:spTree>
    <p:extLst>
      <p:ext uri="{BB962C8B-B14F-4D97-AF65-F5344CB8AC3E}">
        <p14:creationId xmlns:p14="http://schemas.microsoft.com/office/powerpoint/2010/main" val="2333136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Outcome based management – Outcomes based land management - present to future</a:t>
            </a:r>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8</a:t>
            </a:fld>
            <a:endParaRPr lang="en-US"/>
          </a:p>
        </p:txBody>
      </p:sp>
    </p:spTree>
    <p:extLst>
      <p:ext uri="{BB962C8B-B14F-4D97-AF65-F5344CB8AC3E}">
        <p14:creationId xmlns:p14="http://schemas.microsoft.com/office/powerpoint/2010/main" val="798123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Outcome based management </a:t>
            </a:r>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9</a:t>
            </a:fld>
            <a:endParaRPr lang="en-US"/>
          </a:p>
        </p:txBody>
      </p:sp>
    </p:spTree>
    <p:extLst>
      <p:ext uri="{BB962C8B-B14F-4D97-AF65-F5344CB8AC3E}">
        <p14:creationId xmlns:p14="http://schemas.microsoft.com/office/powerpoint/2010/main" val="1325003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Managing Working Landscapes conclussion</a:t>
            </a:r>
            <a:endParaRPr lang="en-US"/>
          </a:p>
        </p:txBody>
      </p:sp>
      <p:sp>
        <p:nvSpPr>
          <p:cNvPr id="4" name="Slide Number Placeholder 3"/>
          <p:cNvSpPr>
            <a:spLocks noGrp="1"/>
          </p:cNvSpPr>
          <p:nvPr>
            <p:ph type="sldNum" sz="quarter" idx="10"/>
          </p:nvPr>
        </p:nvSpPr>
        <p:spPr/>
        <p:txBody>
          <a:bodyPr/>
          <a:lstStyle/>
          <a:p>
            <a:fld id="{03A42042-FAC1-4337-8D38-2C4E705ECCA2}" type="slidenum">
              <a:rPr lang="en-US" smtClean="0"/>
              <a:pPr/>
              <a:t>10</a:t>
            </a:fld>
            <a:endParaRPr lang="en-US"/>
          </a:p>
        </p:txBody>
      </p:sp>
    </p:spTree>
    <p:extLst>
      <p:ext uri="{BB962C8B-B14F-4D97-AF65-F5344CB8AC3E}">
        <p14:creationId xmlns:p14="http://schemas.microsoft.com/office/powerpoint/2010/main" val="3022351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806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3897622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36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A6A11C-1A0D-4ED2-887A-1A887838A637}"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1152463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A6A11C-1A0D-4ED2-887A-1A887838A637}" type="datetimeFigureOut">
              <a:rPr lang="en-US" smtClean="0"/>
              <a:pPr/>
              <a:t>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2614030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A6A11C-1A0D-4ED2-887A-1A887838A637}" type="datetimeFigureOut">
              <a:rPr lang="en-US" smtClean="0"/>
              <a:pPr/>
              <a:t>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4580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4A6A11C-1A0D-4ED2-887A-1A887838A637}" type="datetimeFigureOut">
              <a:rPr lang="en-US" smtClean="0"/>
              <a:pPr/>
              <a:t>2/13/2025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3128331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4A6A11C-1A0D-4ED2-887A-1A887838A637}" type="datetimeFigureOut">
              <a:rPr lang="en-US" smtClean="0"/>
              <a:pPr/>
              <a:t>2/13/2025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B49E01C-56FE-41F4-AC3B-4F4F39667744}" type="slidenum">
              <a:rPr lang="en-US" smtClean="0"/>
              <a:pPr/>
              <a:t>‹#›</a:t>
            </a:fld>
            <a:endParaRPr lang="en-US"/>
          </a:p>
        </p:txBody>
      </p:sp>
    </p:spTree>
    <p:extLst>
      <p:ext uri="{BB962C8B-B14F-4D97-AF65-F5344CB8AC3E}">
        <p14:creationId xmlns:p14="http://schemas.microsoft.com/office/powerpoint/2010/main" val="87018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A6A11C-1A0D-4ED2-887A-1A887838A637}"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2605615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768609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A6A11C-1A0D-4ED2-887A-1A887838A637}"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E01C-56FE-41F4-AC3B-4F4F39667744}" type="slidenum">
              <a:rPr lang="en-US" smtClean="0"/>
              <a:pPr/>
              <a:t>‹#›</a:t>
            </a:fld>
            <a:endParaRPr lang="en-US"/>
          </a:p>
        </p:txBody>
      </p:sp>
    </p:spTree>
    <p:extLst>
      <p:ext uri="{BB962C8B-B14F-4D97-AF65-F5344CB8AC3E}">
        <p14:creationId xmlns:p14="http://schemas.microsoft.com/office/powerpoint/2010/main" val="275964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4A6A11C-1A0D-4ED2-887A-1A887838A637}" type="datetimeFigureOut">
              <a:rPr lang="en-US" smtClean="0"/>
              <a:pPr/>
              <a:t>2/13/2025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B49E01C-56FE-41F4-AC3B-4F4F39667744}"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149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13" Type="http://schemas.microsoft.com/office/2007/relationships/hdphoto" Target="../media/hdphoto1.wdp"/><Relationship Id="rId3" Type="http://schemas.openxmlformats.org/officeDocument/2006/relationships/image" Target="../media/image12.jpeg"/><Relationship Id="rId7" Type="http://schemas.openxmlformats.org/officeDocument/2006/relationships/image" Target="../media/image16.svg"/><Relationship Id="rId12"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1" y="758952"/>
            <a:ext cx="10764520" cy="3566160"/>
          </a:xfrm>
        </p:spPr>
        <p:txBody>
          <a:bodyPr>
            <a:normAutofit/>
          </a:bodyPr>
          <a:lstStyle/>
          <a:p>
            <a:r>
              <a:rPr lang="en-US" sz="6600"/>
              <a:t>Managing Working Landscapes</a:t>
            </a:r>
          </a:p>
        </p:txBody>
      </p:sp>
      <p:sp>
        <p:nvSpPr>
          <p:cNvPr id="3" name="Subtitle 2"/>
          <p:cNvSpPr>
            <a:spLocks noGrp="1"/>
          </p:cNvSpPr>
          <p:nvPr>
            <p:ph type="subTitle" idx="1"/>
          </p:nvPr>
        </p:nvSpPr>
        <p:spPr>
          <a:xfrm>
            <a:off x="1097280" y="4330828"/>
            <a:ext cx="10058400" cy="1143000"/>
          </a:xfrm>
        </p:spPr>
        <p:txBody>
          <a:bodyPr/>
          <a:lstStyle/>
          <a:p>
            <a:r>
              <a:rPr lang="en-US"/>
              <a:t>Rangeland Principles (REM 151)</a:t>
            </a:r>
          </a:p>
        </p:txBody>
      </p:sp>
      <p:pic>
        <p:nvPicPr>
          <p:cNvPr id="5" name="Picture 4">
            <a:extLst>
              <a:ext uri="{FF2B5EF4-FFF2-40B4-BE49-F238E27FC236}">
                <a16:creationId xmlns:a16="http://schemas.microsoft.com/office/drawing/2014/main" id="{4819DE14-D450-4C15-8630-A428B6A77F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10" name="Group 9">
            <a:extLst>
              <a:ext uri="{FF2B5EF4-FFF2-40B4-BE49-F238E27FC236}">
                <a16:creationId xmlns:a16="http://schemas.microsoft.com/office/drawing/2014/main" id="{DBA7C54B-2FCA-4B0C-A1E5-C3AE8DD85E9A}"/>
              </a:ext>
            </a:extLst>
          </p:cNvPr>
          <p:cNvGrpSpPr/>
          <p:nvPr/>
        </p:nvGrpSpPr>
        <p:grpSpPr>
          <a:xfrm>
            <a:off x="5975599" y="899887"/>
            <a:ext cx="4097181" cy="2228302"/>
            <a:chOff x="7903029" y="894095"/>
            <a:chExt cx="3504024" cy="1942174"/>
          </a:xfrm>
        </p:grpSpPr>
        <p:pic>
          <p:nvPicPr>
            <p:cNvPr id="8" name="Picture 7" descr="A path with trees on the side of a mountain&#10;&#10;Description generated with very high confidence">
              <a:extLst>
                <a:ext uri="{FF2B5EF4-FFF2-40B4-BE49-F238E27FC236}">
                  <a16:creationId xmlns:a16="http://schemas.microsoft.com/office/drawing/2014/main" id="{ED4DA4A8-CB18-4696-BFDE-3449DBC882B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903029" y="894095"/>
              <a:ext cx="3472543" cy="1942174"/>
            </a:xfrm>
            <a:prstGeom prst="rect">
              <a:avLst/>
            </a:prstGeom>
          </p:spPr>
        </p:pic>
        <p:sp>
          <p:nvSpPr>
            <p:cNvPr id="9" name="TextBox 8">
              <a:extLst>
                <a:ext uri="{FF2B5EF4-FFF2-40B4-BE49-F238E27FC236}">
                  <a16:creationId xmlns:a16="http://schemas.microsoft.com/office/drawing/2014/main" id="{561AB9DF-0698-4E4E-AD97-E9C7B8E8915B}"/>
                </a:ext>
              </a:extLst>
            </p:cNvPr>
            <p:cNvSpPr txBox="1"/>
            <p:nvPr/>
          </p:nvSpPr>
          <p:spPr>
            <a:xfrm>
              <a:off x="10737763" y="2635077"/>
              <a:ext cx="669290" cy="201192"/>
            </a:xfrm>
            <a:prstGeom prst="rect">
              <a:avLst/>
            </a:prstGeom>
            <a:noFill/>
          </p:spPr>
          <p:txBody>
            <a:bodyPr wrap="none" rtlCol="0">
              <a:spAutoFit/>
            </a:bodyPr>
            <a:lstStyle/>
            <a:p>
              <a:r>
                <a:rPr lang="en-US" sz="900">
                  <a:solidFill>
                    <a:schemeClr val="bg1"/>
                  </a:solidFill>
                </a:rPr>
                <a:t>K. </a:t>
              </a:r>
              <a:r>
                <a:rPr lang="en-US" sz="700">
                  <a:solidFill>
                    <a:schemeClr val="bg1"/>
                  </a:solidFill>
                </a:rPr>
                <a:t>Launchbaugh</a:t>
              </a:r>
            </a:p>
          </p:txBody>
        </p:sp>
      </p:grpSp>
      <p:grpSp>
        <p:nvGrpSpPr>
          <p:cNvPr id="12" name="Group 11">
            <a:extLst>
              <a:ext uri="{FF2B5EF4-FFF2-40B4-BE49-F238E27FC236}">
                <a16:creationId xmlns:a16="http://schemas.microsoft.com/office/drawing/2014/main" id="{4BBA24BC-902C-4DF7-A388-A7A742AD59BF}"/>
              </a:ext>
            </a:extLst>
          </p:cNvPr>
          <p:cNvGrpSpPr/>
          <p:nvPr/>
        </p:nvGrpSpPr>
        <p:grpSpPr>
          <a:xfrm>
            <a:off x="1470631" y="898971"/>
            <a:ext cx="4468158" cy="2229218"/>
            <a:chOff x="3329712" y="935256"/>
            <a:chExt cx="4468158" cy="2229218"/>
          </a:xfrm>
        </p:grpSpPr>
        <p:pic>
          <p:nvPicPr>
            <p:cNvPr id="6" name="Picture 5" descr="A view of a mountain&#10;&#10;Description generated with very high confidence">
              <a:extLst>
                <a:ext uri="{FF2B5EF4-FFF2-40B4-BE49-F238E27FC236}">
                  <a16:creationId xmlns:a16="http://schemas.microsoft.com/office/drawing/2014/main" id="{87BD64F5-0A00-49EE-AAA4-B8FFD26027F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329712" y="935256"/>
              <a:ext cx="4445658" cy="2229218"/>
            </a:xfrm>
            <a:prstGeom prst="rect">
              <a:avLst/>
            </a:prstGeom>
          </p:spPr>
        </p:pic>
        <p:sp>
          <p:nvSpPr>
            <p:cNvPr id="11" name="TextBox 10">
              <a:extLst>
                <a:ext uri="{FF2B5EF4-FFF2-40B4-BE49-F238E27FC236}">
                  <a16:creationId xmlns:a16="http://schemas.microsoft.com/office/drawing/2014/main" id="{10E1C292-499E-45FB-ABFD-E2992D2FCC81}"/>
                </a:ext>
              </a:extLst>
            </p:cNvPr>
            <p:cNvSpPr txBox="1"/>
            <p:nvPr/>
          </p:nvSpPr>
          <p:spPr>
            <a:xfrm>
              <a:off x="6955973" y="2933642"/>
              <a:ext cx="841897" cy="230832"/>
            </a:xfrm>
            <a:prstGeom prst="rect">
              <a:avLst/>
            </a:prstGeom>
            <a:noFill/>
          </p:spPr>
          <p:txBody>
            <a:bodyPr wrap="none" rtlCol="0">
              <a:spAutoFit/>
            </a:bodyPr>
            <a:lstStyle/>
            <a:p>
              <a:r>
                <a:rPr lang="en-US" sz="900">
                  <a:solidFill>
                    <a:schemeClr val="bg1"/>
                  </a:solidFill>
                </a:rPr>
                <a:t>Connor White</a:t>
              </a:r>
              <a:endParaRPr lang="en-US" sz="700">
                <a:solidFill>
                  <a:schemeClr val="bg1"/>
                </a:solidFill>
              </a:endParaRPr>
            </a:p>
          </p:txBody>
        </p:sp>
      </p:grpSp>
    </p:spTree>
    <p:extLst>
      <p:ext uri="{BB962C8B-B14F-4D97-AF65-F5344CB8AC3E}">
        <p14:creationId xmlns:p14="http://schemas.microsoft.com/office/powerpoint/2010/main" val="1104327780"/>
      </p:ext>
    </p:extLst>
  </p:cSld>
  <p:clrMapOvr>
    <a:masterClrMapping/>
  </p:clrMapOvr>
  <mc:AlternateContent xmlns:mc="http://schemas.openxmlformats.org/markup-compatibility/2006">
    <mc:Choice xmlns:p14="http://schemas.microsoft.com/office/powerpoint/2010/main" Requires="p14">
      <p:transition spd="slow" p14:dur="2000" advTm="19294"/>
    </mc:Choice>
    <mc:Fallback>
      <p:transition spd="slow" advTm="1929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6ACDF-4CA7-45C5-A095-6E99CDD44496}"/>
              </a:ext>
            </a:extLst>
          </p:cNvPr>
          <p:cNvSpPr>
            <a:spLocks noGrp="1"/>
          </p:cNvSpPr>
          <p:nvPr>
            <p:ph type="title"/>
          </p:nvPr>
        </p:nvSpPr>
        <p:spPr/>
        <p:txBody>
          <a:bodyPr/>
          <a:lstStyle/>
          <a:p>
            <a:r>
              <a:rPr lang="en-US"/>
              <a:t>Planning and Management Challenges</a:t>
            </a:r>
          </a:p>
        </p:txBody>
      </p:sp>
      <p:sp>
        <p:nvSpPr>
          <p:cNvPr id="3" name="Content Placeholder 2">
            <a:extLst>
              <a:ext uri="{FF2B5EF4-FFF2-40B4-BE49-F238E27FC236}">
                <a16:creationId xmlns:a16="http://schemas.microsoft.com/office/drawing/2014/main" id="{56F4EDBB-F506-4EB0-828C-3E0B31425CB0}"/>
              </a:ext>
            </a:extLst>
          </p:cNvPr>
          <p:cNvSpPr>
            <a:spLocks noGrp="1"/>
          </p:cNvSpPr>
          <p:nvPr>
            <p:ph idx="1"/>
          </p:nvPr>
        </p:nvSpPr>
        <p:spPr/>
        <p:txBody>
          <a:bodyPr>
            <a:normAutofit/>
          </a:bodyPr>
          <a:lstStyle/>
          <a:p>
            <a:pPr marL="231775" indent="-206375">
              <a:buFont typeface="Wingdings" panose="05000000000000000000" pitchFamily="2" charset="2"/>
              <a:buChar char="§"/>
            </a:pPr>
            <a:r>
              <a:rPr lang="en-US" sz="2800" b="1"/>
              <a:t>Managing Across Land Ownerships</a:t>
            </a:r>
          </a:p>
          <a:p>
            <a:pPr marL="524383" lvl="1" indent="-206375">
              <a:buFont typeface="Wingdings" panose="05000000000000000000" pitchFamily="2" charset="2"/>
              <a:buChar char="§"/>
            </a:pPr>
            <a:r>
              <a:rPr lang="en-US" sz="2400"/>
              <a:t>All Hands-All Lands</a:t>
            </a:r>
          </a:p>
          <a:p>
            <a:pPr marL="524383" lvl="1" indent="-206375">
              <a:buFont typeface="Wingdings" panose="05000000000000000000" pitchFamily="2" charset="2"/>
              <a:buChar char="§"/>
            </a:pPr>
            <a:r>
              <a:rPr lang="en-US" sz="2400"/>
              <a:t>Collaborative Resource Management</a:t>
            </a:r>
          </a:p>
          <a:p>
            <a:pPr marL="231775" indent="-206375">
              <a:buFont typeface="Wingdings" panose="05000000000000000000" pitchFamily="2" charset="2"/>
              <a:buChar char="§"/>
            </a:pPr>
            <a:r>
              <a:rPr lang="en-US" sz="2800" b="1"/>
              <a:t>Managing Multiple Use</a:t>
            </a:r>
          </a:p>
          <a:p>
            <a:pPr marL="524383" lvl="1" indent="-206375">
              <a:buFont typeface="Wingdings" panose="05000000000000000000" pitchFamily="2" charset="2"/>
              <a:buChar char="§"/>
            </a:pPr>
            <a:r>
              <a:rPr lang="en-US" sz="2400"/>
              <a:t>Value of land varies across landscapes</a:t>
            </a:r>
          </a:p>
          <a:p>
            <a:pPr marL="524383" lvl="1" indent="-206375">
              <a:buFont typeface="Wingdings" panose="05000000000000000000" pitchFamily="2" charset="2"/>
              <a:buChar char="§"/>
            </a:pPr>
            <a:r>
              <a:rPr lang="en-US" sz="2400"/>
              <a:t>Value changes throughout the year</a:t>
            </a:r>
          </a:p>
          <a:p>
            <a:pPr marL="231775" indent="-206375">
              <a:buFont typeface="Wingdings" panose="05000000000000000000" pitchFamily="2" charset="2"/>
              <a:buChar char="§"/>
            </a:pPr>
            <a:r>
              <a:rPr lang="en-US" sz="2800" b="1"/>
              <a:t>Managing for Outcomes</a:t>
            </a:r>
          </a:p>
          <a:p>
            <a:pPr marL="524383" lvl="1" indent="-206375">
              <a:buFont typeface="Wingdings" panose="05000000000000000000" pitchFamily="2" charset="2"/>
              <a:buChar char="§"/>
            </a:pPr>
            <a:r>
              <a:rPr lang="en-US" sz="2400"/>
              <a:t>Consider ecological, economic, and social outcomes</a:t>
            </a:r>
          </a:p>
          <a:p>
            <a:pPr marL="524383" lvl="1" indent="-206375">
              <a:buFont typeface="Wingdings" panose="05000000000000000000" pitchFamily="2" charset="2"/>
              <a:buChar char="§"/>
            </a:pPr>
            <a:r>
              <a:rPr lang="en-US" sz="2400"/>
              <a:t>Avoid prescriptions</a:t>
            </a:r>
          </a:p>
        </p:txBody>
      </p:sp>
      <p:grpSp>
        <p:nvGrpSpPr>
          <p:cNvPr id="7" name="Group 6">
            <a:extLst>
              <a:ext uri="{FF2B5EF4-FFF2-40B4-BE49-F238E27FC236}">
                <a16:creationId xmlns:a16="http://schemas.microsoft.com/office/drawing/2014/main" id="{2F8BAAF2-9689-47B2-9A77-A6D207CA4527}"/>
              </a:ext>
            </a:extLst>
          </p:cNvPr>
          <p:cNvGrpSpPr/>
          <p:nvPr/>
        </p:nvGrpSpPr>
        <p:grpSpPr>
          <a:xfrm>
            <a:off x="7222308" y="2052870"/>
            <a:ext cx="3933372" cy="2950029"/>
            <a:chOff x="7222308" y="2052870"/>
            <a:chExt cx="3933372" cy="2950029"/>
          </a:xfrm>
        </p:grpSpPr>
        <p:pic>
          <p:nvPicPr>
            <p:cNvPr id="5" name="Picture 4">
              <a:extLst>
                <a:ext uri="{FF2B5EF4-FFF2-40B4-BE49-F238E27FC236}">
                  <a16:creationId xmlns:a16="http://schemas.microsoft.com/office/drawing/2014/main" id="{5B5DD277-6E56-42FF-9D9E-22484C3EC3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22308" y="2052870"/>
              <a:ext cx="3933372" cy="2950029"/>
            </a:xfrm>
            <a:prstGeom prst="rect">
              <a:avLst/>
            </a:prstGeom>
          </p:spPr>
        </p:pic>
        <p:sp>
          <p:nvSpPr>
            <p:cNvPr id="6" name="TextBox 5">
              <a:extLst>
                <a:ext uri="{FF2B5EF4-FFF2-40B4-BE49-F238E27FC236}">
                  <a16:creationId xmlns:a16="http://schemas.microsoft.com/office/drawing/2014/main" id="{00670D3E-EE9E-458B-AF8A-17E98D847F37}"/>
                </a:ext>
              </a:extLst>
            </p:cNvPr>
            <p:cNvSpPr txBox="1"/>
            <p:nvPr/>
          </p:nvSpPr>
          <p:spPr>
            <a:xfrm>
              <a:off x="10570263" y="4802844"/>
              <a:ext cx="585417" cy="200055"/>
            </a:xfrm>
            <a:prstGeom prst="rect">
              <a:avLst/>
            </a:prstGeom>
            <a:noFill/>
          </p:spPr>
          <p:txBody>
            <a:bodyPr wrap="none" rtlCol="0">
              <a:spAutoFit/>
            </a:bodyPr>
            <a:lstStyle/>
            <a:p>
              <a:r>
                <a:rPr lang="en-US" sz="700">
                  <a:solidFill>
                    <a:schemeClr val="bg1"/>
                  </a:solidFill>
                </a:rPr>
                <a:t>J. Peterson</a:t>
              </a:r>
            </a:p>
          </p:txBody>
        </p:sp>
      </p:grpSp>
    </p:spTree>
    <p:extLst>
      <p:ext uri="{BB962C8B-B14F-4D97-AF65-F5344CB8AC3E}">
        <p14:creationId xmlns:p14="http://schemas.microsoft.com/office/powerpoint/2010/main" val="2644309953"/>
      </p:ext>
    </p:extLst>
  </p:cSld>
  <p:clrMapOvr>
    <a:masterClrMapping/>
  </p:clrMapOvr>
  <mc:AlternateContent xmlns:mc="http://schemas.openxmlformats.org/markup-compatibility/2006">
    <mc:Choice xmlns:p14="http://schemas.microsoft.com/office/powerpoint/2010/main" Requires="p14">
      <p:transition spd="slow" p14:dur="2000" advTm="48497"/>
    </mc:Choice>
    <mc:Fallback>
      <p:transition spd="slow" advTm="4849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C5E61C-42D8-447F-86D3-21C9FF68EA88}"/>
              </a:ext>
            </a:extLst>
          </p:cNvPr>
          <p:cNvPicPr>
            <a:picLocks noChangeAspect="1"/>
          </p:cNvPicPr>
          <p:nvPr/>
        </p:nvPicPr>
        <p:blipFill rotWithShape="1">
          <a:blip r:embed="rId3"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7398924" y="1947344"/>
            <a:ext cx="4770883" cy="4380485"/>
          </a:xfrm>
          <a:prstGeom prst="rect">
            <a:avLst/>
          </a:prstGeom>
        </p:spPr>
      </p:pic>
      <p:sp>
        <p:nvSpPr>
          <p:cNvPr id="2" name="Title 1">
            <a:extLst>
              <a:ext uri="{FF2B5EF4-FFF2-40B4-BE49-F238E27FC236}">
                <a16:creationId xmlns:a16="http://schemas.microsoft.com/office/drawing/2014/main" id="{D4C80627-B07F-4D73-96A0-ECDA6D6E5626}"/>
              </a:ext>
            </a:extLst>
          </p:cNvPr>
          <p:cNvSpPr>
            <a:spLocks noGrp="1"/>
          </p:cNvSpPr>
          <p:nvPr>
            <p:ph type="title"/>
          </p:nvPr>
        </p:nvSpPr>
        <p:spPr/>
        <p:txBody>
          <a:bodyPr/>
          <a:lstStyle/>
          <a:p>
            <a:r>
              <a:rPr lang="en-US"/>
              <a:t>Management Approaches</a:t>
            </a:r>
          </a:p>
        </p:txBody>
      </p:sp>
      <p:sp>
        <p:nvSpPr>
          <p:cNvPr id="3" name="Content Placeholder 2">
            <a:extLst>
              <a:ext uri="{FF2B5EF4-FFF2-40B4-BE49-F238E27FC236}">
                <a16:creationId xmlns:a16="http://schemas.microsoft.com/office/drawing/2014/main" id="{3CECBD68-8192-4779-9EFB-E3ED7995D858}"/>
              </a:ext>
            </a:extLst>
          </p:cNvPr>
          <p:cNvSpPr>
            <a:spLocks noGrp="1"/>
          </p:cNvSpPr>
          <p:nvPr>
            <p:ph idx="1"/>
          </p:nvPr>
        </p:nvSpPr>
        <p:spPr>
          <a:xfrm>
            <a:off x="1283710" y="1885198"/>
            <a:ext cx="6937012" cy="4023360"/>
          </a:xfrm>
        </p:spPr>
        <p:txBody>
          <a:bodyPr>
            <a:normAutofit/>
          </a:bodyPr>
          <a:lstStyle/>
          <a:p>
            <a:pPr marL="0" indent="0">
              <a:buNone/>
            </a:pPr>
            <a:r>
              <a:rPr lang="en-US" sz="2800" b="1"/>
              <a:t>Many Approaches – A few common elements.</a:t>
            </a:r>
          </a:p>
          <a:p>
            <a:pPr marL="0" indent="0">
              <a:buNone/>
            </a:pPr>
            <a:r>
              <a:rPr lang="en-US" sz="2800"/>
              <a:t>Individually or Collaboratively…</a:t>
            </a:r>
          </a:p>
          <a:p>
            <a:pPr marL="461963" indent="-230188">
              <a:buFont typeface="Wingdings" panose="05000000000000000000" pitchFamily="2" charset="2"/>
              <a:buChar char="§"/>
            </a:pPr>
            <a:r>
              <a:rPr lang="en-US" sz="2800"/>
              <a:t>Set goal</a:t>
            </a:r>
          </a:p>
          <a:p>
            <a:pPr marL="461963" indent="-230188">
              <a:buFont typeface="Wingdings" panose="05000000000000000000" pitchFamily="2" charset="2"/>
              <a:buChar char="§"/>
            </a:pPr>
            <a:r>
              <a:rPr lang="en-US" sz="2800"/>
              <a:t>Create a plan</a:t>
            </a:r>
          </a:p>
          <a:p>
            <a:pPr marL="461963" indent="-230188">
              <a:buFont typeface="Wingdings" panose="05000000000000000000" pitchFamily="2" charset="2"/>
              <a:buChar char="§"/>
            </a:pPr>
            <a:r>
              <a:rPr lang="en-US" sz="2800"/>
              <a:t>Monitor outcomes</a:t>
            </a:r>
          </a:p>
          <a:p>
            <a:pPr marL="461963" indent="-230188">
              <a:buFont typeface="Wingdings" panose="05000000000000000000" pitchFamily="2" charset="2"/>
              <a:buChar char="§"/>
            </a:pPr>
            <a:r>
              <a:rPr lang="en-US" sz="2800"/>
              <a:t>Evaluate and adjust</a:t>
            </a:r>
          </a:p>
        </p:txBody>
      </p:sp>
      <p:sp>
        <p:nvSpPr>
          <p:cNvPr id="5" name="Rectangle 4">
            <a:extLst>
              <a:ext uri="{FF2B5EF4-FFF2-40B4-BE49-F238E27FC236}">
                <a16:creationId xmlns:a16="http://schemas.microsoft.com/office/drawing/2014/main" id="{3B5C9EC6-1087-4B50-8BC7-D9F4C08D239C}"/>
              </a:ext>
            </a:extLst>
          </p:cNvPr>
          <p:cNvSpPr/>
          <p:nvPr/>
        </p:nvSpPr>
        <p:spPr>
          <a:xfrm>
            <a:off x="3277339" y="6477000"/>
            <a:ext cx="8839200" cy="276999"/>
          </a:xfrm>
          <a:prstGeom prst="rect">
            <a:avLst/>
          </a:prstGeom>
        </p:spPr>
        <p:txBody>
          <a:bodyPr wrap="square">
            <a:spAutoFit/>
          </a:bodyPr>
          <a:lstStyle/>
          <a:p>
            <a:pPr algn="r"/>
            <a:r>
              <a:rPr lang="en-US" sz="1200">
                <a:solidFill>
                  <a:schemeClr val="bg1"/>
                </a:solidFill>
              </a:rPr>
              <a:t>Olson, N. C., &amp; Burkhardt, J. W. (1992). Land management planning: an assessment. </a:t>
            </a:r>
            <a:r>
              <a:rPr lang="en-US" sz="1200" i="1">
                <a:solidFill>
                  <a:schemeClr val="bg1"/>
                </a:solidFill>
              </a:rPr>
              <a:t>Rangelands,</a:t>
            </a:r>
            <a:r>
              <a:rPr lang="en-US" sz="1200">
                <a:solidFill>
                  <a:schemeClr val="bg1"/>
                </a:solidFill>
              </a:rPr>
              <a:t> </a:t>
            </a:r>
            <a:r>
              <a:rPr lang="en-US" sz="1200" i="1">
                <a:solidFill>
                  <a:schemeClr val="bg1"/>
                </a:solidFill>
              </a:rPr>
              <a:t>14</a:t>
            </a:r>
            <a:r>
              <a:rPr lang="en-US" sz="1200">
                <a:solidFill>
                  <a:schemeClr val="bg1"/>
                </a:solidFill>
              </a:rPr>
              <a:t>(3), 150-152.</a:t>
            </a:r>
          </a:p>
        </p:txBody>
      </p:sp>
      <p:sp>
        <p:nvSpPr>
          <p:cNvPr id="6" name="Rectangle 5">
            <a:extLst>
              <a:ext uri="{FF2B5EF4-FFF2-40B4-BE49-F238E27FC236}">
                <a16:creationId xmlns:a16="http://schemas.microsoft.com/office/drawing/2014/main" id="{34116822-EA99-42FF-8DBD-ED1DC823E0A5}"/>
              </a:ext>
            </a:extLst>
          </p:cNvPr>
          <p:cNvSpPr/>
          <p:nvPr/>
        </p:nvSpPr>
        <p:spPr>
          <a:xfrm>
            <a:off x="1548094" y="4900118"/>
            <a:ext cx="5797562" cy="861774"/>
          </a:xfrm>
          <a:prstGeom prst="rect">
            <a:avLst/>
          </a:prstGeom>
        </p:spPr>
        <p:txBody>
          <a:bodyPr wrap="square">
            <a:spAutoFit/>
          </a:bodyPr>
          <a:lstStyle/>
          <a:p>
            <a:pPr marL="231775" indent="-231775">
              <a:buFont typeface="Wingdings" panose="05000000000000000000" pitchFamily="2" charset="2"/>
              <a:buChar char="§"/>
            </a:pPr>
            <a:endParaRPr lang="en-US" sz="1400"/>
          </a:p>
          <a:p>
            <a:r>
              <a:rPr lang="en-US" sz="3600">
                <a:solidFill>
                  <a:srgbClr val="0070C0"/>
                </a:solidFill>
                <a:latin typeface="Selawik Semibold" panose="020B0604020202020204" pitchFamily="34" charset="0"/>
                <a:ea typeface="Segoe UI Black" panose="020B0A02040204020203" pitchFamily="34" charset="0"/>
                <a:cs typeface="Calibri" panose="020F0502020204030204" pitchFamily="34" charset="0"/>
              </a:rPr>
              <a:t>→</a:t>
            </a:r>
            <a:r>
              <a:rPr lang="en-US" sz="3600">
                <a:solidFill>
                  <a:srgbClr val="0070C0"/>
                </a:solidFill>
                <a:latin typeface="Selawik Semibold" panose="020B0604020202020204" pitchFamily="34" charset="0"/>
                <a:ea typeface="Segoe UI Black" panose="020B0A02040204020203" pitchFamily="34" charset="0"/>
              </a:rPr>
              <a:t> </a:t>
            </a:r>
            <a:r>
              <a:rPr lang="en-US" sz="3600" b="1">
                <a:solidFill>
                  <a:srgbClr val="0070C0"/>
                </a:solidFill>
                <a:latin typeface="Selawik Semibold" panose="020B0604020202020204" pitchFamily="34" charset="0"/>
                <a:ea typeface="Segoe UI Black" panose="020B0A02040204020203" pitchFamily="34" charset="0"/>
              </a:rPr>
              <a:t>Adaptive Management</a:t>
            </a:r>
            <a:endParaRPr lang="en-US" sz="3600">
              <a:solidFill>
                <a:srgbClr val="0070C0"/>
              </a:solidFill>
              <a:latin typeface="Selawik Semibold" panose="020B0604020202020204" pitchFamily="34" charset="0"/>
              <a:ea typeface="Segoe UI Black" panose="020B0A02040204020203" pitchFamily="34" charset="0"/>
            </a:endParaRPr>
          </a:p>
        </p:txBody>
      </p:sp>
    </p:spTree>
    <p:extLst>
      <p:ext uri="{BB962C8B-B14F-4D97-AF65-F5344CB8AC3E}">
        <p14:creationId xmlns:p14="http://schemas.microsoft.com/office/powerpoint/2010/main" val="1986405275"/>
      </p:ext>
    </p:extLst>
  </p:cSld>
  <p:clrMapOvr>
    <a:masterClrMapping/>
  </p:clrMapOvr>
  <mc:AlternateContent xmlns:mc="http://schemas.openxmlformats.org/markup-compatibility/2006">
    <mc:Choice xmlns:p14="http://schemas.microsoft.com/office/powerpoint/2010/main" Requires="p14">
      <p:transition spd="slow" p14:dur="2000" advTm="58016"/>
    </mc:Choice>
    <mc:Fallback>
      <p:transition spd="slow" advTm="5801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D7723B8-4EED-4A9B-A4B6-107D2A1AB96B}"/>
              </a:ext>
            </a:extLst>
          </p:cNvPr>
          <p:cNvGrpSpPr/>
          <p:nvPr/>
        </p:nvGrpSpPr>
        <p:grpSpPr>
          <a:xfrm>
            <a:off x="7685315" y="1574800"/>
            <a:ext cx="4240670" cy="4915989"/>
            <a:chOff x="4572000" y="228601"/>
            <a:chExt cx="6096001" cy="6486525"/>
          </a:xfrm>
        </p:grpSpPr>
        <p:pic>
          <p:nvPicPr>
            <p:cNvPr id="5" name="Picture 3" descr="OX-Map.jpg">
              <a:extLst>
                <a:ext uri="{FF2B5EF4-FFF2-40B4-BE49-F238E27FC236}">
                  <a16:creationId xmlns:a16="http://schemas.microsoft.com/office/drawing/2014/main" id="{A70F745E-047D-4BA2-9834-A298BE49ADF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22826" y="228601"/>
              <a:ext cx="5845175" cy="6486525"/>
            </a:xfrm>
            <a:prstGeom prst="rect">
              <a:avLst/>
            </a:prstGeom>
            <a:noFill/>
            <a:ln w="9525">
              <a:noFill/>
              <a:miter lim="800000"/>
              <a:headEnd/>
              <a:tailEnd/>
            </a:ln>
          </p:spPr>
        </p:pic>
        <p:sp>
          <p:nvSpPr>
            <p:cNvPr id="6" name="TextBox 6">
              <a:extLst>
                <a:ext uri="{FF2B5EF4-FFF2-40B4-BE49-F238E27FC236}">
                  <a16:creationId xmlns:a16="http://schemas.microsoft.com/office/drawing/2014/main" id="{E92E3431-55C9-4A59-A2CA-20E24AF049D3}"/>
                </a:ext>
              </a:extLst>
            </p:cNvPr>
            <p:cNvSpPr txBox="1">
              <a:spLocks noChangeArrowheads="1"/>
            </p:cNvSpPr>
            <p:nvPr/>
          </p:nvSpPr>
          <p:spPr bwMode="auto">
            <a:xfrm>
              <a:off x="4572000" y="2409826"/>
              <a:ext cx="1691640" cy="1200329"/>
            </a:xfrm>
            <a:prstGeom prst="rect">
              <a:avLst/>
            </a:prstGeom>
            <a:solidFill>
              <a:schemeClr val="bg1"/>
            </a:solidFill>
            <a:ln w="9525">
              <a:noFill/>
              <a:miter lim="800000"/>
              <a:headEnd/>
              <a:tailEnd/>
            </a:ln>
          </p:spPr>
          <p:txBody>
            <a:bodyPr wrap="square">
              <a:spAutoFit/>
            </a:bodyPr>
            <a:lstStyle/>
            <a:p>
              <a:pPr algn="r"/>
              <a:endParaRPr lang="en-US"/>
            </a:p>
            <a:p>
              <a:pPr algn="r"/>
              <a:r>
                <a:rPr lang="en-US"/>
                <a:t>OX Ranch Idaho</a:t>
              </a:r>
            </a:p>
            <a:p>
              <a:pPr algn="r"/>
              <a:r>
                <a:rPr lang="en-US"/>
                <a:t>130,000 acres</a:t>
              </a:r>
            </a:p>
            <a:p>
              <a:pPr algn="r"/>
              <a:endParaRPr lang="en-US"/>
            </a:p>
          </p:txBody>
        </p:sp>
        <p:sp>
          <p:nvSpPr>
            <p:cNvPr id="7" name="Rectangle 6">
              <a:extLst>
                <a:ext uri="{FF2B5EF4-FFF2-40B4-BE49-F238E27FC236}">
                  <a16:creationId xmlns:a16="http://schemas.microsoft.com/office/drawing/2014/main" id="{4D333CB6-1B8A-417D-87A2-653DF51FF078}"/>
                </a:ext>
              </a:extLst>
            </p:cNvPr>
            <p:cNvSpPr/>
            <p:nvPr/>
          </p:nvSpPr>
          <p:spPr>
            <a:xfrm>
              <a:off x="5946613" y="478465"/>
              <a:ext cx="1181100" cy="131604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2" name="Title 1">
            <a:extLst>
              <a:ext uri="{FF2B5EF4-FFF2-40B4-BE49-F238E27FC236}">
                <a16:creationId xmlns:a16="http://schemas.microsoft.com/office/drawing/2014/main" id="{407B8A67-FA05-48B1-9679-61876EA96812}"/>
              </a:ext>
            </a:extLst>
          </p:cNvPr>
          <p:cNvSpPr>
            <a:spLocks noGrp="1"/>
          </p:cNvSpPr>
          <p:nvPr>
            <p:ph type="title"/>
          </p:nvPr>
        </p:nvSpPr>
        <p:spPr/>
        <p:txBody>
          <a:bodyPr/>
          <a:lstStyle/>
          <a:p>
            <a:r>
              <a:rPr lang="en-US"/>
              <a:t>Managing Across Land Ownerships</a:t>
            </a:r>
          </a:p>
        </p:txBody>
      </p:sp>
      <p:sp>
        <p:nvSpPr>
          <p:cNvPr id="3" name="Content Placeholder 2">
            <a:extLst>
              <a:ext uri="{FF2B5EF4-FFF2-40B4-BE49-F238E27FC236}">
                <a16:creationId xmlns:a16="http://schemas.microsoft.com/office/drawing/2014/main" id="{A56A7E8A-BED4-4FBF-BE7F-F240B4A4BE12}"/>
              </a:ext>
            </a:extLst>
          </p:cNvPr>
          <p:cNvSpPr>
            <a:spLocks noGrp="1"/>
          </p:cNvSpPr>
          <p:nvPr>
            <p:ph idx="1"/>
          </p:nvPr>
        </p:nvSpPr>
        <p:spPr>
          <a:xfrm>
            <a:off x="1346505" y="1913443"/>
            <a:ext cx="10058400" cy="4023360"/>
          </a:xfrm>
        </p:spPr>
        <p:txBody>
          <a:bodyPr>
            <a:normAutofit/>
          </a:bodyPr>
          <a:lstStyle/>
          <a:p>
            <a:pPr marL="231775" indent="-231775">
              <a:buFont typeface="Wingdings" panose="05000000000000000000" pitchFamily="2" charset="2"/>
              <a:buChar char="§"/>
            </a:pPr>
            <a:r>
              <a:rPr lang="en-US" sz="2800"/>
              <a:t>Natural processes happen across land ownerships</a:t>
            </a:r>
          </a:p>
          <a:p>
            <a:pPr marL="524383" lvl="1" indent="-231775">
              <a:buFont typeface="Wingdings" panose="05000000000000000000" pitchFamily="2" charset="2"/>
              <a:buChar char="§"/>
            </a:pPr>
            <a:r>
              <a:rPr lang="en-US" sz="2600"/>
              <a:t>Fire</a:t>
            </a:r>
          </a:p>
          <a:p>
            <a:pPr marL="524383" lvl="1" indent="-231775">
              <a:buFont typeface="Wingdings" panose="05000000000000000000" pitchFamily="2" charset="2"/>
              <a:buChar char="§"/>
            </a:pPr>
            <a:r>
              <a:rPr lang="en-US" sz="2600"/>
              <a:t>Wildlife</a:t>
            </a:r>
          </a:p>
          <a:p>
            <a:pPr marL="524383" lvl="1" indent="-231775">
              <a:buFont typeface="Wingdings" panose="05000000000000000000" pitchFamily="2" charset="2"/>
              <a:buChar char="§"/>
            </a:pPr>
            <a:r>
              <a:rPr lang="en-US" sz="2600"/>
              <a:t>Water</a:t>
            </a:r>
          </a:p>
          <a:p>
            <a:pPr marL="524383" lvl="1" indent="-231775">
              <a:buFont typeface="Wingdings" panose="05000000000000000000" pitchFamily="2" charset="2"/>
              <a:buChar char="§"/>
            </a:pPr>
            <a:r>
              <a:rPr lang="en-US" sz="2600"/>
              <a:t>Weeds</a:t>
            </a:r>
          </a:p>
          <a:p>
            <a:pPr marL="524383" lvl="1" indent="-231775">
              <a:buFont typeface="Wingdings" panose="05000000000000000000" pitchFamily="2" charset="2"/>
              <a:buChar char="§"/>
            </a:pPr>
            <a:r>
              <a:rPr lang="en-US" sz="2600"/>
              <a:t>Etc.</a:t>
            </a:r>
          </a:p>
          <a:p>
            <a:pPr marL="231775" indent="-231775">
              <a:buFont typeface="Wingdings" panose="05000000000000000000" pitchFamily="2" charset="2"/>
              <a:buChar char="§"/>
            </a:pPr>
            <a:r>
              <a:rPr lang="en-US" sz="2800"/>
              <a:t>Management across land ownerships</a:t>
            </a:r>
          </a:p>
          <a:p>
            <a:pPr marL="0" indent="0">
              <a:buNone/>
            </a:pPr>
            <a:r>
              <a:rPr lang="en-US" sz="2800"/>
              <a:t>	</a:t>
            </a:r>
            <a:r>
              <a:rPr lang="en-US" sz="3600">
                <a:solidFill>
                  <a:srgbClr val="0070C0"/>
                </a:solidFill>
                <a:latin typeface="Selawik Semibold" panose="020B0604020202020204" pitchFamily="34" charset="0"/>
                <a:ea typeface="Segoe UI Black" panose="020B0A02040204020203" pitchFamily="34" charset="0"/>
                <a:cs typeface="Calibri" panose="020F0502020204030204" pitchFamily="34" charset="0"/>
              </a:rPr>
              <a:t>→</a:t>
            </a:r>
            <a:r>
              <a:rPr lang="en-US" sz="3600">
                <a:solidFill>
                  <a:srgbClr val="0070C0"/>
                </a:solidFill>
                <a:latin typeface="Selawik Semibold" panose="020B0604020202020204" pitchFamily="34" charset="0"/>
                <a:ea typeface="Segoe UI Black" panose="020B0A02040204020203" pitchFamily="34" charset="0"/>
              </a:rPr>
              <a:t> </a:t>
            </a:r>
            <a:r>
              <a:rPr lang="en-US" sz="3600" b="1">
                <a:solidFill>
                  <a:srgbClr val="0070C0"/>
                </a:solidFill>
                <a:latin typeface="Selawik Semibold" panose="020B0604020202020204" pitchFamily="34" charset="0"/>
                <a:ea typeface="Segoe UI Black" panose="020B0A02040204020203" pitchFamily="34" charset="0"/>
              </a:rPr>
              <a:t>All Lands </a:t>
            </a:r>
            <a:r>
              <a:rPr lang="en-US" sz="3600">
                <a:solidFill>
                  <a:srgbClr val="0070C0"/>
                </a:solidFill>
                <a:latin typeface="Selawik Semibold" panose="020B0604020202020204" pitchFamily="34" charset="0"/>
                <a:ea typeface="Segoe UI Black" panose="020B0A02040204020203" pitchFamily="34" charset="0"/>
              </a:rPr>
              <a:t>Approach</a:t>
            </a:r>
            <a:endParaRPr lang="en-US" sz="3200">
              <a:solidFill>
                <a:srgbClr val="0070C0"/>
              </a:solidFill>
              <a:latin typeface="Selawik Semibold" panose="020B0604020202020204" pitchFamily="34" charset="0"/>
              <a:ea typeface="Segoe UI Black" panose="020B0A02040204020203" pitchFamily="34" charset="0"/>
            </a:endParaRPr>
          </a:p>
          <a:p>
            <a:pPr marL="231775" indent="-231775">
              <a:buFont typeface="Wingdings" panose="05000000000000000000" pitchFamily="2" charset="2"/>
              <a:buChar char="§"/>
            </a:pPr>
            <a:endParaRPr lang="en-US" sz="2800"/>
          </a:p>
        </p:txBody>
      </p:sp>
      <p:pic>
        <p:nvPicPr>
          <p:cNvPr id="8" name="Picture 4" descr="OX-Map.jpg">
            <a:extLst>
              <a:ext uri="{FF2B5EF4-FFF2-40B4-BE49-F238E27FC236}">
                <a16:creationId xmlns:a16="http://schemas.microsoft.com/office/drawing/2014/main" id="{2BE137B6-B5C9-4174-9CB5-2507202B9F3B}"/>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796741" y="5598161"/>
            <a:ext cx="1216329" cy="892628"/>
          </a:xfrm>
          <a:prstGeom prst="rect">
            <a:avLst/>
          </a:prstGeom>
          <a:noFill/>
          <a:ln w="9525">
            <a:noFill/>
            <a:miter lim="800000"/>
            <a:headEnd/>
            <a:tailEnd/>
          </a:ln>
        </p:spPr>
      </p:pic>
    </p:spTree>
    <p:extLst>
      <p:ext uri="{BB962C8B-B14F-4D97-AF65-F5344CB8AC3E}">
        <p14:creationId xmlns:p14="http://schemas.microsoft.com/office/powerpoint/2010/main" val="2537379407"/>
      </p:ext>
    </p:extLst>
  </p:cSld>
  <p:clrMapOvr>
    <a:masterClrMapping/>
  </p:clrMapOvr>
  <mc:AlternateContent xmlns:mc="http://schemas.openxmlformats.org/markup-compatibility/2006">
    <mc:Choice xmlns:p14="http://schemas.microsoft.com/office/powerpoint/2010/main" Requires="p14">
      <p:transition spd="slow" p14:dur="2000" advTm="37622"/>
    </mc:Choice>
    <mc:Fallback>
      <p:transition spd="slow" advTm="3762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6A7E8A-BED4-4FBF-BE7F-F240B4A4BE12}"/>
              </a:ext>
            </a:extLst>
          </p:cNvPr>
          <p:cNvSpPr>
            <a:spLocks noGrp="1"/>
          </p:cNvSpPr>
          <p:nvPr>
            <p:ph idx="1"/>
          </p:nvPr>
        </p:nvSpPr>
        <p:spPr>
          <a:xfrm>
            <a:off x="1215143" y="2035326"/>
            <a:ext cx="10058400" cy="4023360"/>
          </a:xfrm>
        </p:spPr>
        <p:txBody>
          <a:bodyPr>
            <a:normAutofit fontScale="92500" lnSpcReduction="10000"/>
          </a:bodyPr>
          <a:lstStyle/>
          <a:p>
            <a:pPr marL="231775" indent="-231775">
              <a:buFont typeface="Wingdings" panose="05000000000000000000" pitchFamily="2" charset="2"/>
              <a:buChar char="§"/>
            </a:pPr>
            <a:r>
              <a:rPr lang="en-US" sz="2800"/>
              <a:t>Groups come together to manage a resources/value</a:t>
            </a:r>
          </a:p>
          <a:p>
            <a:pPr marL="524383" lvl="1" indent="-231775">
              <a:buFont typeface="Wingdings" panose="05000000000000000000" pitchFamily="2" charset="2"/>
              <a:buChar char="§"/>
            </a:pPr>
            <a:r>
              <a:rPr lang="en-US" sz="2600"/>
              <a:t>Cooperative Weed Management Area </a:t>
            </a:r>
          </a:p>
          <a:p>
            <a:pPr marL="524383" lvl="1" indent="-231775">
              <a:buFont typeface="Wingdings" panose="05000000000000000000" pitchFamily="2" charset="2"/>
              <a:buChar char="§"/>
            </a:pPr>
            <a:r>
              <a:rPr lang="en-US" sz="2600"/>
              <a:t>Sage-grouse Working Groups</a:t>
            </a:r>
          </a:p>
          <a:p>
            <a:pPr marL="524383" lvl="1" indent="-231775">
              <a:buFont typeface="Wingdings" panose="05000000000000000000" pitchFamily="2" charset="2"/>
              <a:buChar char="§"/>
            </a:pPr>
            <a:r>
              <a:rPr lang="en-US" sz="2600"/>
              <a:t>Rangeland Fire Protection Associations</a:t>
            </a:r>
          </a:p>
          <a:p>
            <a:pPr marL="524383" lvl="1" indent="-231775">
              <a:buFont typeface="Wingdings" panose="05000000000000000000" pitchFamily="2" charset="2"/>
              <a:buChar char="§"/>
            </a:pPr>
            <a:r>
              <a:rPr lang="en-US" sz="2600"/>
              <a:t>Arctic Grayling Cooperative Conservation</a:t>
            </a:r>
          </a:p>
          <a:p>
            <a:pPr marL="292608" lvl="1" indent="0">
              <a:buNone/>
            </a:pPr>
            <a:endParaRPr lang="en-US" sz="2600"/>
          </a:p>
          <a:p>
            <a:pPr marL="231775" indent="-231775">
              <a:buFont typeface="Wingdings" panose="05000000000000000000" pitchFamily="2" charset="2"/>
              <a:buChar char="§"/>
            </a:pPr>
            <a:r>
              <a:rPr lang="en-US" sz="2800"/>
              <a:t>Focus on common goal</a:t>
            </a:r>
          </a:p>
          <a:p>
            <a:pPr marL="231775" indent="-231775">
              <a:buFont typeface="Wingdings" panose="05000000000000000000" pitchFamily="2" charset="2"/>
              <a:buChar char="§"/>
            </a:pPr>
            <a:r>
              <a:rPr lang="en-US" sz="2800"/>
              <a:t>Bring diversity of skills &amp; resources</a:t>
            </a:r>
          </a:p>
          <a:p>
            <a:pPr marL="0" indent="0">
              <a:buNone/>
            </a:pPr>
            <a:r>
              <a:rPr lang="en-US" sz="3600">
                <a:solidFill>
                  <a:srgbClr val="0070C0"/>
                </a:solidFill>
                <a:latin typeface="Selawik Semibold" panose="020B0604020202020204" pitchFamily="34" charset="0"/>
                <a:ea typeface="Segoe UI Black" panose="020B0A02040204020203" pitchFamily="34" charset="0"/>
                <a:cs typeface="Calibri" panose="020F0502020204030204" pitchFamily="34" charset="0"/>
              </a:rPr>
              <a:t>→</a:t>
            </a:r>
            <a:r>
              <a:rPr lang="en-US" sz="3600">
                <a:solidFill>
                  <a:srgbClr val="0070C0"/>
                </a:solidFill>
                <a:latin typeface="Selawik Semibold" panose="020B0604020202020204" pitchFamily="34" charset="0"/>
                <a:ea typeface="Segoe UI Black" panose="020B0A02040204020203" pitchFamily="34" charset="0"/>
              </a:rPr>
              <a:t> </a:t>
            </a:r>
            <a:r>
              <a:rPr lang="en-US" sz="3600" b="1">
                <a:solidFill>
                  <a:srgbClr val="0070C0"/>
                </a:solidFill>
                <a:latin typeface="Selawik Semibold" panose="020B0604020202020204" pitchFamily="34" charset="0"/>
                <a:ea typeface="Segoe UI Black" panose="020B0A02040204020203" pitchFamily="34" charset="0"/>
              </a:rPr>
              <a:t>Collaborative Resource Management</a:t>
            </a:r>
            <a:endParaRPr lang="en-US" sz="3200">
              <a:solidFill>
                <a:srgbClr val="0070C0"/>
              </a:solidFill>
              <a:latin typeface="Selawik Semibold" panose="020B0604020202020204" pitchFamily="34" charset="0"/>
              <a:ea typeface="Segoe UI Black" panose="020B0A02040204020203" pitchFamily="34" charset="0"/>
            </a:endParaRPr>
          </a:p>
          <a:p>
            <a:pPr marL="231775" indent="-231775">
              <a:buFont typeface="Wingdings" panose="05000000000000000000" pitchFamily="2" charset="2"/>
              <a:buChar char="§"/>
            </a:pPr>
            <a:endParaRPr lang="en-US" sz="2800"/>
          </a:p>
        </p:txBody>
      </p:sp>
      <p:sp>
        <p:nvSpPr>
          <p:cNvPr id="2" name="Title 1">
            <a:extLst>
              <a:ext uri="{FF2B5EF4-FFF2-40B4-BE49-F238E27FC236}">
                <a16:creationId xmlns:a16="http://schemas.microsoft.com/office/drawing/2014/main" id="{407B8A67-FA05-48B1-9679-61876EA96812}"/>
              </a:ext>
            </a:extLst>
          </p:cNvPr>
          <p:cNvSpPr>
            <a:spLocks noGrp="1"/>
          </p:cNvSpPr>
          <p:nvPr>
            <p:ph type="title"/>
          </p:nvPr>
        </p:nvSpPr>
        <p:spPr/>
        <p:txBody>
          <a:bodyPr/>
          <a:lstStyle/>
          <a:p>
            <a:r>
              <a:rPr lang="en-US"/>
              <a:t>Managing Across Land Ownerships</a:t>
            </a:r>
          </a:p>
        </p:txBody>
      </p:sp>
      <p:grpSp>
        <p:nvGrpSpPr>
          <p:cNvPr id="16" name="Group 15">
            <a:extLst>
              <a:ext uri="{FF2B5EF4-FFF2-40B4-BE49-F238E27FC236}">
                <a16:creationId xmlns:a16="http://schemas.microsoft.com/office/drawing/2014/main" id="{3D1F54A4-5DB2-4D14-B3EA-1B3AF253C384}"/>
              </a:ext>
            </a:extLst>
          </p:cNvPr>
          <p:cNvGrpSpPr/>
          <p:nvPr/>
        </p:nvGrpSpPr>
        <p:grpSpPr>
          <a:xfrm>
            <a:off x="9165497" y="1940076"/>
            <a:ext cx="2487317" cy="3338469"/>
            <a:chOff x="8936897" y="1782172"/>
            <a:chExt cx="2487317" cy="3338469"/>
          </a:xfrm>
        </p:grpSpPr>
        <p:pic>
          <p:nvPicPr>
            <p:cNvPr id="14" name="Picture 13">
              <a:extLst>
                <a:ext uri="{FF2B5EF4-FFF2-40B4-BE49-F238E27FC236}">
                  <a16:creationId xmlns:a16="http://schemas.microsoft.com/office/drawing/2014/main" id="{2FEADBED-5028-4ED8-9BCB-42036F6473D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8936897" y="1782172"/>
              <a:ext cx="2487317" cy="3338469"/>
            </a:xfrm>
            <a:prstGeom prst="rect">
              <a:avLst/>
            </a:prstGeom>
          </p:spPr>
        </p:pic>
        <p:sp>
          <p:nvSpPr>
            <p:cNvPr id="15" name="TextBox 14">
              <a:extLst>
                <a:ext uri="{FF2B5EF4-FFF2-40B4-BE49-F238E27FC236}">
                  <a16:creationId xmlns:a16="http://schemas.microsoft.com/office/drawing/2014/main" id="{AAE06361-EA98-4552-8F60-BE4936D7B8AB}"/>
                </a:ext>
              </a:extLst>
            </p:cNvPr>
            <p:cNvSpPr txBox="1"/>
            <p:nvPr/>
          </p:nvSpPr>
          <p:spPr>
            <a:xfrm>
              <a:off x="10665673" y="4920586"/>
              <a:ext cx="758541" cy="200055"/>
            </a:xfrm>
            <a:prstGeom prst="rect">
              <a:avLst/>
            </a:prstGeom>
            <a:noFill/>
          </p:spPr>
          <p:txBody>
            <a:bodyPr wrap="none" rtlCol="0">
              <a:spAutoFit/>
            </a:bodyPr>
            <a:lstStyle/>
            <a:p>
              <a:r>
                <a:rPr lang="en-US" sz="700">
                  <a:solidFill>
                    <a:schemeClr val="bg1"/>
                  </a:solidFill>
                </a:rPr>
                <a:t>K. Launchbaugh</a:t>
              </a:r>
            </a:p>
          </p:txBody>
        </p:sp>
      </p:grpSp>
    </p:spTree>
    <p:extLst>
      <p:ext uri="{BB962C8B-B14F-4D97-AF65-F5344CB8AC3E}">
        <p14:creationId xmlns:p14="http://schemas.microsoft.com/office/powerpoint/2010/main" val="1841711136"/>
      </p:ext>
    </p:extLst>
  </p:cSld>
  <p:clrMapOvr>
    <a:masterClrMapping/>
  </p:clrMapOvr>
  <mc:AlternateContent xmlns:mc="http://schemas.openxmlformats.org/markup-compatibility/2006">
    <mc:Choice xmlns:p14="http://schemas.microsoft.com/office/powerpoint/2010/main" Requires="p14">
      <p:transition spd="slow" p14:dur="2000" advTm="90973"/>
    </mc:Choice>
    <mc:Fallback>
      <p:transition spd="slow" advTm="9097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B8A67-FA05-48B1-9679-61876EA96812}"/>
              </a:ext>
            </a:extLst>
          </p:cNvPr>
          <p:cNvSpPr>
            <a:spLocks noGrp="1"/>
          </p:cNvSpPr>
          <p:nvPr>
            <p:ph type="title"/>
          </p:nvPr>
        </p:nvSpPr>
        <p:spPr/>
        <p:txBody>
          <a:bodyPr/>
          <a:lstStyle/>
          <a:p>
            <a:r>
              <a:rPr lang="en-US"/>
              <a:t>Managing Multiple Uses</a:t>
            </a:r>
          </a:p>
        </p:txBody>
      </p:sp>
      <p:sp>
        <p:nvSpPr>
          <p:cNvPr id="3" name="Content Placeholder 2">
            <a:extLst>
              <a:ext uri="{FF2B5EF4-FFF2-40B4-BE49-F238E27FC236}">
                <a16:creationId xmlns:a16="http://schemas.microsoft.com/office/drawing/2014/main" id="{A56A7E8A-BED4-4FBF-BE7F-F240B4A4BE12}"/>
              </a:ext>
            </a:extLst>
          </p:cNvPr>
          <p:cNvSpPr>
            <a:spLocks noGrp="1"/>
          </p:cNvSpPr>
          <p:nvPr>
            <p:ph idx="1"/>
          </p:nvPr>
        </p:nvSpPr>
        <p:spPr>
          <a:xfrm>
            <a:off x="1164408" y="1870226"/>
            <a:ext cx="10058400" cy="4574962"/>
          </a:xfrm>
        </p:spPr>
        <p:txBody>
          <a:bodyPr>
            <a:normAutofit lnSpcReduction="10000"/>
          </a:bodyPr>
          <a:lstStyle/>
          <a:p>
            <a:pPr marL="231775" indent="-231775">
              <a:buFont typeface="Wingdings" panose="05000000000000000000" pitchFamily="2" charset="2"/>
              <a:buChar char="§"/>
            </a:pPr>
            <a:r>
              <a:rPr lang="en-US" sz="2800"/>
              <a:t>Manage various resource values in combinations that best meets present and future needs.</a:t>
            </a:r>
          </a:p>
          <a:p>
            <a:pPr marL="524383" lvl="1" indent="-231775">
              <a:buFont typeface="Wingdings" panose="05000000000000000000" pitchFamily="2" charset="2"/>
              <a:buChar char="§"/>
            </a:pPr>
            <a:r>
              <a:rPr lang="en-US" sz="2400"/>
              <a:t>Consider interactions among uses</a:t>
            </a:r>
          </a:p>
          <a:p>
            <a:pPr marL="524383" lvl="1" indent="-231775">
              <a:buFont typeface="Wingdings" panose="05000000000000000000" pitchFamily="2" charset="2"/>
              <a:buChar char="§"/>
            </a:pPr>
            <a:r>
              <a:rPr lang="en-US" sz="2400"/>
              <a:t>Balance uses and protection by apply restrictions and enhancements</a:t>
            </a:r>
          </a:p>
          <a:p>
            <a:pPr marL="524383" lvl="1" indent="-231775">
              <a:buFont typeface="Wingdings" panose="05000000000000000000" pitchFamily="2" charset="2"/>
              <a:buChar char="§"/>
            </a:pPr>
            <a:r>
              <a:rPr lang="en-US" sz="2400"/>
              <a:t>Public/cooperator involvement necessary</a:t>
            </a:r>
          </a:p>
          <a:p>
            <a:pPr marL="231775" indent="-231775">
              <a:buFont typeface="Wingdings" panose="05000000000000000000" pitchFamily="2" charset="2"/>
              <a:buChar char="§"/>
            </a:pPr>
            <a:r>
              <a:rPr lang="en-US" sz="2800"/>
              <a:t>Required on federal lands by Federal Land Policy and Management Act of 1976.</a:t>
            </a:r>
          </a:p>
          <a:p>
            <a:pPr marL="231775" indent="-231775">
              <a:buFont typeface="Wingdings" panose="05000000000000000000" pitchFamily="2" charset="2"/>
              <a:buChar char="§"/>
            </a:pPr>
            <a:r>
              <a:rPr lang="en-US" sz="2800"/>
              <a:t>Applied on private lands to make operation sustainable.</a:t>
            </a:r>
          </a:p>
          <a:p>
            <a:pPr marL="231775" indent="-231775">
              <a:buFont typeface="Wingdings" panose="05000000000000000000" pitchFamily="2" charset="2"/>
              <a:buChar char="§"/>
            </a:pPr>
            <a:endParaRPr lang="en-US" sz="2800"/>
          </a:p>
          <a:p>
            <a:pPr marL="0" indent="0">
              <a:buNone/>
            </a:pPr>
            <a:r>
              <a:rPr lang="en-US" sz="2800"/>
              <a:t>	</a:t>
            </a:r>
            <a:r>
              <a:rPr lang="en-US" sz="3600">
                <a:solidFill>
                  <a:srgbClr val="0070C0"/>
                </a:solidFill>
                <a:latin typeface="Selawik Semibold" panose="020B0604020202020204" pitchFamily="34" charset="0"/>
                <a:ea typeface="Segoe UI Black" panose="020B0A02040204020203" pitchFamily="34" charset="0"/>
                <a:cs typeface="Calibri" panose="020F0502020204030204" pitchFamily="34" charset="0"/>
              </a:rPr>
              <a:t>→</a:t>
            </a:r>
            <a:r>
              <a:rPr lang="en-US" sz="3600">
                <a:solidFill>
                  <a:srgbClr val="0070C0"/>
                </a:solidFill>
                <a:latin typeface="Selawik Semibold" panose="020B0604020202020204" pitchFamily="34" charset="0"/>
                <a:ea typeface="Segoe UI Black" panose="020B0A02040204020203" pitchFamily="34" charset="0"/>
              </a:rPr>
              <a:t> </a:t>
            </a:r>
            <a:r>
              <a:rPr lang="en-US" sz="3600" b="1">
                <a:solidFill>
                  <a:srgbClr val="0070C0"/>
                </a:solidFill>
                <a:latin typeface="Selawik Semibold" panose="020B0604020202020204" pitchFamily="34" charset="0"/>
                <a:ea typeface="Segoe UI Black" panose="020B0A02040204020203" pitchFamily="34" charset="0"/>
              </a:rPr>
              <a:t>Multiple Use Management</a:t>
            </a:r>
            <a:endParaRPr lang="en-US" sz="3200">
              <a:solidFill>
                <a:srgbClr val="0070C0"/>
              </a:solidFill>
              <a:latin typeface="Selawik Semibold" panose="020B0604020202020204" pitchFamily="34" charset="0"/>
              <a:ea typeface="Segoe UI Black" panose="020B0A02040204020203" pitchFamily="34" charset="0"/>
            </a:endParaRPr>
          </a:p>
          <a:p>
            <a:pPr marL="231775" indent="-231775">
              <a:buFont typeface="Wingdings" panose="05000000000000000000" pitchFamily="2" charset="2"/>
              <a:buChar char="§"/>
            </a:pPr>
            <a:endParaRPr lang="en-US" sz="2800"/>
          </a:p>
        </p:txBody>
      </p:sp>
    </p:spTree>
    <p:extLst>
      <p:ext uri="{BB962C8B-B14F-4D97-AF65-F5344CB8AC3E}">
        <p14:creationId xmlns:p14="http://schemas.microsoft.com/office/powerpoint/2010/main" val="1273381063"/>
      </p:ext>
    </p:extLst>
  </p:cSld>
  <p:clrMapOvr>
    <a:masterClrMapping/>
  </p:clrMapOvr>
  <mc:AlternateContent xmlns:mc="http://schemas.openxmlformats.org/markup-compatibility/2006">
    <mc:Choice xmlns:p14="http://schemas.microsoft.com/office/powerpoint/2010/main" Requires="p14">
      <p:transition spd="slow" p14:dur="2000" advTm="128801"/>
    </mc:Choice>
    <mc:Fallback>
      <p:transition spd="slow" advTm="12880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0995" y="1860612"/>
            <a:ext cx="6131758" cy="3503614"/>
          </a:xfrm>
        </p:spPr>
        <p:txBody>
          <a:bodyPr>
            <a:normAutofit/>
          </a:bodyPr>
          <a:lstStyle/>
          <a:p>
            <a:pPr marL="230188" indent="-230188">
              <a:buFont typeface="Wingdings" panose="05000000000000000000" pitchFamily="2" charset="2"/>
              <a:buChar char="§"/>
            </a:pPr>
            <a:r>
              <a:rPr lang="en-US" sz="3200"/>
              <a:t>Not every use on every acre</a:t>
            </a:r>
          </a:p>
          <a:p>
            <a:pPr marL="230188" indent="-230188">
              <a:buFont typeface="Wingdings" panose="05000000000000000000" pitchFamily="2" charset="2"/>
              <a:buChar char="§"/>
            </a:pPr>
            <a:r>
              <a:rPr lang="en-US" sz="3200"/>
              <a:t>Use changes throughout the year</a:t>
            </a:r>
          </a:p>
          <a:p>
            <a:endParaRPr lang="en-US"/>
          </a:p>
        </p:txBody>
      </p:sp>
      <p:pic>
        <p:nvPicPr>
          <p:cNvPr id="4" name="Content Placeholder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87777" y="1737360"/>
            <a:ext cx="3581905" cy="2686429"/>
          </a:xfrm>
          <a:prstGeom prst="rect">
            <a:avLst/>
          </a:prstGeom>
        </p:spPr>
      </p:pic>
      <p:sp>
        <p:nvSpPr>
          <p:cNvPr id="6" name="Title 5">
            <a:extLst>
              <a:ext uri="{FF2B5EF4-FFF2-40B4-BE49-F238E27FC236}">
                <a16:creationId xmlns:a16="http://schemas.microsoft.com/office/drawing/2014/main" id="{E4B06A09-B339-4EC2-84D9-4CC7B1B2B27C}"/>
              </a:ext>
            </a:extLst>
          </p:cNvPr>
          <p:cNvSpPr>
            <a:spLocks noGrp="1"/>
          </p:cNvSpPr>
          <p:nvPr>
            <p:ph type="title"/>
          </p:nvPr>
        </p:nvSpPr>
        <p:spPr/>
        <p:txBody>
          <a:bodyPr/>
          <a:lstStyle/>
          <a:p>
            <a:r>
              <a:rPr lang="en-US"/>
              <a:t>Managing Multiple Uses</a:t>
            </a:r>
          </a:p>
        </p:txBody>
      </p:sp>
      <p:pic>
        <p:nvPicPr>
          <p:cNvPr id="8" name="Picture 7" descr="A sign on the side of a road&#10;&#10;Description generated with very high confidence">
            <a:extLst>
              <a:ext uri="{FF2B5EF4-FFF2-40B4-BE49-F238E27FC236}">
                <a16:creationId xmlns:a16="http://schemas.microsoft.com/office/drawing/2014/main" id="{6FE64843-8EA5-421F-A554-922ACFF3C5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41511" y="3115516"/>
            <a:ext cx="3817398" cy="2863049"/>
          </a:xfrm>
          <a:prstGeom prst="rect">
            <a:avLst/>
          </a:prstGeom>
        </p:spPr>
      </p:pic>
      <p:pic>
        <p:nvPicPr>
          <p:cNvPr id="10" name="Picture 9">
            <a:extLst>
              <a:ext uri="{FF2B5EF4-FFF2-40B4-BE49-F238E27FC236}">
                <a16:creationId xmlns:a16="http://schemas.microsoft.com/office/drawing/2014/main" id="{5BF940EA-5024-4FB8-B6AF-A76F696103F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03314" y="3429000"/>
            <a:ext cx="4492686" cy="2863049"/>
          </a:xfrm>
          <a:prstGeom prst="rect">
            <a:avLst/>
          </a:prstGeom>
        </p:spPr>
      </p:pic>
      <p:sp>
        <p:nvSpPr>
          <p:cNvPr id="9" name="TextBox 8">
            <a:extLst>
              <a:ext uri="{FF2B5EF4-FFF2-40B4-BE49-F238E27FC236}">
                <a16:creationId xmlns:a16="http://schemas.microsoft.com/office/drawing/2014/main" id="{87A8BB2E-37D8-4D1B-82B5-E95A790A4A7A}"/>
              </a:ext>
            </a:extLst>
          </p:cNvPr>
          <p:cNvSpPr txBox="1"/>
          <p:nvPr/>
        </p:nvSpPr>
        <p:spPr>
          <a:xfrm>
            <a:off x="8100368" y="5801945"/>
            <a:ext cx="758541" cy="200055"/>
          </a:xfrm>
          <a:prstGeom prst="rect">
            <a:avLst/>
          </a:prstGeom>
          <a:noFill/>
        </p:spPr>
        <p:txBody>
          <a:bodyPr wrap="none" rtlCol="0">
            <a:spAutoFit/>
          </a:bodyPr>
          <a:lstStyle/>
          <a:p>
            <a:r>
              <a:rPr lang="en-US" sz="700">
                <a:solidFill>
                  <a:schemeClr val="bg1"/>
                </a:solidFill>
              </a:rPr>
              <a:t>K. Launchbaugh</a:t>
            </a:r>
          </a:p>
        </p:txBody>
      </p:sp>
      <p:sp>
        <p:nvSpPr>
          <p:cNvPr id="11" name="TextBox 10">
            <a:extLst>
              <a:ext uri="{FF2B5EF4-FFF2-40B4-BE49-F238E27FC236}">
                <a16:creationId xmlns:a16="http://schemas.microsoft.com/office/drawing/2014/main" id="{FA6E48CE-BE09-485E-B908-38BCE30CA35F}"/>
              </a:ext>
            </a:extLst>
          </p:cNvPr>
          <p:cNvSpPr txBox="1"/>
          <p:nvPr/>
        </p:nvSpPr>
        <p:spPr>
          <a:xfrm>
            <a:off x="4362941" y="6035279"/>
            <a:ext cx="1620957" cy="200055"/>
          </a:xfrm>
          <a:prstGeom prst="rect">
            <a:avLst/>
          </a:prstGeom>
          <a:noFill/>
        </p:spPr>
        <p:txBody>
          <a:bodyPr wrap="none" rtlCol="0">
            <a:spAutoFit/>
          </a:bodyPr>
          <a:lstStyle/>
          <a:p>
            <a:r>
              <a:rPr lang="en-US" sz="700">
                <a:solidFill>
                  <a:schemeClr val="bg1"/>
                </a:solidFill>
              </a:rPr>
              <a:t>Idaho Rangeland Resource Commission</a:t>
            </a:r>
          </a:p>
        </p:txBody>
      </p:sp>
      <p:sp>
        <p:nvSpPr>
          <p:cNvPr id="12" name="TextBox 11">
            <a:extLst>
              <a:ext uri="{FF2B5EF4-FFF2-40B4-BE49-F238E27FC236}">
                <a16:creationId xmlns:a16="http://schemas.microsoft.com/office/drawing/2014/main" id="{5ECEB016-8E37-4FF3-A77E-437E02E7FA4C}"/>
              </a:ext>
            </a:extLst>
          </p:cNvPr>
          <p:cNvSpPr txBox="1"/>
          <p:nvPr/>
        </p:nvSpPr>
        <p:spPr>
          <a:xfrm>
            <a:off x="11234342" y="4223734"/>
            <a:ext cx="500458" cy="200055"/>
          </a:xfrm>
          <a:prstGeom prst="rect">
            <a:avLst/>
          </a:prstGeom>
          <a:noFill/>
        </p:spPr>
        <p:txBody>
          <a:bodyPr wrap="none" rtlCol="0">
            <a:spAutoFit/>
          </a:bodyPr>
          <a:lstStyle/>
          <a:p>
            <a:r>
              <a:rPr lang="en-US" sz="700">
                <a:solidFill>
                  <a:schemeClr val="bg1"/>
                </a:solidFill>
              </a:rPr>
              <a:t>BLM.gov</a:t>
            </a:r>
          </a:p>
        </p:txBody>
      </p:sp>
    </p:spTree>
    <p:extLst>
      <p:ext uri="{BB962C8B-B14F-4D97-AF65-F5344CB8AC3E}">
        <p14:creationId xmlns:p14="http://schemas.microsoft.com/office/powerpoint/2010/main" val="2443429316"/>
      </p:ext>
    </p:extLst>
  </p:cSld>
  <p:clrMapOvr>
    <a:masterClrMapping/>
  </p:clrMapOvr>
  <mc:AlternateContent xmlns:mc="http://schemas.openxmlformats.org/markup-compatibility/2006">
    <mc:Choice xmlns:p14="http://schemas.microsoft.com/office/powerpoint/2010/main" Requires="p14">
      <p:transition spd="slow" p14:dur="2000" advTm="85547"/>
    </mc:Choice>
    <mc:Fallback>
      <p:transition spd="slow" advTm="8554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6A7E8A-BED4-4FBF-BE7F-F240B4A4BE12}"/>
              </a:ext>
            </a:extLst>
          </p:cNvPr>
          <p:cNvSpPr>
            <a:spLocks noGrp="1"/>
          </p:cNvSpPr>
          <p:nvPr>
            <p:ph idx="1"/>
          </p:nvPr>
        </p:nvSpPr>
        <p:spPr>
          <a:xfrm>
            <a:off x="1164408" y="1870226"/>
            <a:ext cx="10403940" cy="4486186"/>
          </a:xfrm>
        </p:spPr>
        <p:txBody>
          <a:bodyPr>
            <a:normAutofit/>
          </a:bodyPr>
          <a:lstStyle/>
          <a:p>
            <a:pPr marL="231775" indent="-231775">
              <a:buFont typeface="Wingdings" panose="05000000000000000000" pitchFamily="2" charset="2"/>
              <a:buChar char="§"/>
            </a:pPr>
            <a:r>
              <a:rPr lang="en-US" sz="2800"/>
              <a:t>Focus on Outcomes</a:t>
            </a:r>
          </a:p>
          <a:p>
            <a:pPr marL="524383" lvl="1" indent="-231775">
              <a:buFont typeface="Wingdings" panose="05000000000000000000" pitchFamily="2" charset="2"/>
              <a:buChar char="§"/>
            </a:pPr>
            <a:r>
              <a:rPr lang="en-US" sz="2600"/>
              <a:t>Ecological</a:t>
            </a:r>
          </a:p>
          <a:p>
            <a:pPr marL="524383" lvl="1" indent="-231775">
              <a:buFont typeface="Wingdings" panose="05000000000000000000" pitchFamily="2" charset="2"/>
              <a:buChar char="§"/>
            </a:pPr>
            <a:r>
              <a:rPr lang="en-US" sz="2600"/>
              <a:t>Economic</a:t>
            </a:r>
          </a:p>
          <a:p>
            <a:pPr marL="524383" lvl="1" indent="-231775">
              <a:buFont typeface="Wingdings" panose="05000000000000000000" pitchFamily="2" charset="2"/>
              <a:buChar char="§"/>
            </a:pPr>
            <a:r>
              <a:rPr lang="en-US" sz="2600"/>
              <a:t>Social</a:t>
            </a:r>
          </a:p>
          <a:p>
            <a:pPr marL="231775" indent="-231775">
              <a:buFont typeface="Wingdings" panose="05000000000000000000" pitchFamily="2" charset="2"/>
              <a:buChar char="§"/>
            </a:pPr>
            <a:r>
              <a:rPr lang="en-US" sz="2600"/>
              <a:t>Avoid prescriptions</a:t>
            </a:r>
          </a:p>
          <a:p>
            <a:pPr marL="524383" lvl="1" indent="-231775">
              <a:buFont typeface="Wingdings" panose="05000000000000000000" pitchFamily="2" charset="2"/>
              <a:buChar char="§"/>
            </a:pPr>
            <a:r>
              <a:rPr lang="en-US" sz="2400"/>
              <a:t>Specific number</a:t>
            </a:r>
          </a:p>
          <a:p>
            <a:pPr marL="524383" lvl="1" indent="-231775">
              <a:buFont typeface="Wingdings" panose="05000000000000000000" pitchFamily="2" charset="2"/>
              <a:buChar char="§"/>
            </a:pPr>
            <a:r>
              <a:rPr lang="en-US" sz="2400"/>
              <a:t>Specific time</a:t>
            </a:r>
          </a:p>
          <a:p>
            <a:pPr marL="231775" indent="-231775">
              <a:buFont typeface="Wingdings" panose="05000000000000000000" pitchFamily="2" charset="2"/>
              <a:buChar char="§"/>
            </a:pPr>
            <a:endParaRPr lang="en-US" sz="2400"/>
          </a:p>
          <a:p>
            <a:pPr marL="0" indent="0">
              <a:buNone/>
            </a:pPr>
            <a:r>
              <a:rPr lang="en-US" sz="2800"/>
              <a:t>	</a:t>
            </a:r>
            <a:r>
              <a:rPr lang="en-US" sz="3600">
                <a:solidFill>
                  <a:srgbClr val="0070C0"/>
                </a:solidFill>
                <a:latin typeface="Selawik Semibold" panose="020B0604020202020204" pitchFamily="34" charset="0"/>
                <a:ea typeface="Segoe UI Black" panose="020B0A02040204020203" pitchFamily="34" charset="0"/>
                <a:cs typeface="Calibri" panose="020F0502020204030204" pitchFamily="34" charset="0"/>
              </a:rPr>
              <a:t>→</a:t>
            </a:r>
            <a:r>
              <a:rPr lang="en-US" sz="3600">
                <a:solidFill>
                  <a:srgbClr val="0070C0"/>
                </a:solidFill>
                <a:latin typeface="Selawik Semibold" panose="020B0604020202020204" pitchFamily="34" charset="0"/>
                <a:ea typeface="Segoe UI Black" panose="020B0A02040204020203" pitchFamily="34" charset="0"/>
              </a:rPr>
              <a:t> </a:t>
            </a:r>
            <a:r>
              <a:rPr lang="en-US" sz="3600" b="1">
                <a:solidFill>
                  <a:srgbClr val="0070C0"/>
                </a:solidFill>
                <a:latin typeface="Selawik Semibold" panose="020B0604020202020204" pitchFamily="34" charset="0"/>
                <a:ea typeface="Segoe UI Black" panose="020B0A02040204020203" pitchFamily="34" charset="0"/>
              </a:rPr>
              <a:t>Outcomes Based Land Management</a:t>
            </a:r>
            <a:endParaRPr lang="en-US" sz="3200">
              <a:solidFill>
                <a:srgbClr val="0070C0"/>
              </a:solidFill>
              <a:latin typeface="Selawik Semibold" panose="020B0604020202020204" pitchFamily="34" charset="0"/>
              <a:ea typeface="Segoe UI Black" panose="020B0A02040204020203" pitchFamily="34" charset="0"/>
            </a:endParaRPr>
          </a:p>
          <a:p>
            <a:pPr marL="0" indent="0">
              <a:buNone/>
            </a:pPr>
            <a:endParaRPr lang="en-US" sz="3200">
              <a:solidFill>
                <a:srgbClr val="0070C0"/>
              </a:solidFill>
              <a:latin typeface="Selawik Semibold" panose="020B0604020202020204" pitchFamily="34" charset="0"/>
              <a:ea typeface="Segoe UI Black" panose="020B0A02040204020203" pitchFamily="34" charset="0"/>
            </a:endParaRPr>
          </a:p>
          <a:p>
            <a:pPr marL="231775" indent="-231775">
              <a:buFont typeface="Wingdings" panose="05000000000000000000" pitchFamily="2" charset="2"/>
              <a:buChar char="§"/>
            </a:pPr>
            <a:endParaRPr lang="en-US" sz="2800"/>
          </a:p>
        </p:txBody>
      </p:sp>
      <p:pic>
        <p:nvPicPr>
          <p:cNvPr id="31" name="Picture 30">
            <a:extLst>
              <a:ext uri="{FF2B5EF4-FFF2-40B4-BE49-F238E27FC236}">
                <a16:creationId xmlns:a16="http://schemas.microsoft.com/office/drawing/2014/main" id="{29B35C8A-5718-4FA8-87F7-98F57068D5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7199" y="2708502"/>
            <a:ext cx="1974992" cy="1481244"/>
          </a:xfrm>
          <a:prstGeom prst="rect">
            <a:avLst/>
          </a:prstGeom>
          <a:ln w="12700">
            <a:solidFill>
              <a:schemeClr val="tx1">
                <a:lumMod val="50000"/>
                <a:lumOff val="50000"/>
              </a:schemeClr>
            </a:solidFill>
          </a:ln>
        </p:spPr>
      </p:pic>
      <p:sp>
        <p:nvSpPr>
          <p:cNvPr id="2" name="Title 1">
            <a:extLst>
              <a:ext uri="{FF2B5EF4-FFF2-40B4-BE49-F238E27FC236}">
                <a16:creationId xmlns:a16="http://schemas.microsoft.com/office/drawing/2014/main" id="{407B8A67-FA05-48B1-9679-61876EA96812}"/>
              </a:ext>
            </a:extLst>
          </p:cNvPr>
          <p:cNvSpPr>
            <a:spLocks noGrp="1"/>
          </p:cNvSpPr>
          <p:nvPr>
            <p:ph type="title"/>
          </p:nvPr>
        </p:nvSpPr>
        <p:spPr/>
        <p:txBody>
          <a:bodyPr/>
          <a:lstStyle/>
          <a:p>
            <a:r>
              <a:rPr lang="en-US"/>
              <a:t>Outcome Based Management</a:t>
            </a:r>
          </a:p>
        </p:txBody>
      </p:sp>
      <p:sp>
        <p:nvSpPr>
          <p:cNvPr id="19" name="Text Box 5">
            <a:extLst>
              <a:ext uri="{FF2B5EF4-FFF2-40B4-BE49-F238E27FC236}">
                <a16:creationId xmlns:a16="http://schemas.microsoft.com/office/drawing/2014/main" id="{C8988380-7DBA-4EFD-8B02-BC20F17DEC8C}"/>
              </a:ext>
            </a:extLst>
          </p:cNvPr>
          <p:cNvSpPr txBox="1">
            <a:spLocks noChangeArrowheads="1"/>
          </p:cNvSpPr>
          <p:nvPr/>
        </p:nvSpPr>
        <p:spPr bwMode="auto">
          <a:xfrm>
            <a:off x="5090293" y="2686587"/>
            <a:ext cx="1152525" cy="336550"/>
          </a:xfrm>
          <a:prstGeom prst="rect">
            <a:avLst/>
          </a:prstGeom>
          <a:noFill/>
          <a:ln w="9525">
            <a:noFill/>
            <a:miter lim="800000"/>
            <a:headEnd/>
            <a:tailEnd/>
          </a:ln>
        </p:spPr>
        <p:txBody>
          <a:bodyPr wrap="none">
            <a:spAutoFit/>
          </a:bodyPr>
          <a:lstStyle/>
          <a:p>
            <a:pPr eaLnBrk="0" hangingPunct="0"/>
            <a:r>
              <a:rPr lang="en-US" sz="1600" b="1">
                <a:solidFill>
                  <a:srgbClr val="663300"/>
                </a:solidFill>
                <a:latin typeface="Comic Sans MS" pitchFamily="66" charset="0"/>
              </a:rPr>
              <a:t>CURRENT</a:t>
            </a:r>
          </a:p>
        </p:txBody>
      </p:sp>
      <p:grpSp>
        <p:nvGrpSpPr>
          <p:cNvPr id="5" name="Group 4">
            <a:extLst>
              <a:ext uri="{FF2B5EF4-FFF2-40B4-BE49-F238E27FC236}">
                <a16:creationId xmlns:a16="http://schemas.microsoft.com/office/drawing/2014/main" id="{B648F741-BD46-4FE5-AC5C-5264FF3FCFE6}"/>
              </a:ext>
            </a:extLst>
          </p:cNvPr>
          <p:cNvGrpSpPr/>
          <p:nvPr/>
        </p:nvGrpSpPr>
        <p:grpSpPr>
          <a:xfrm>
            <a:off x="6861066" y="2593403"/>
            <a:ext cx="2496262" cy="1866336"/>
            <a:chOff x="6762216" y="2504390"/>
            <a:chExt cx="2496262" cy="1866336"/>
          </a:xfrm>
        </p:grpSpPr>
        <p:pic>
          <p:nvPicPr>
            <p:cNvPr id="16" name="Graphic 15" descr="Man">
              <a:extLst>
                <a:ext uri="{FF2B5EF4-FFF2-40B4-BE49-F238E27FC236}">
                  <a16:creationId xmlns:a16="http://schemas.microsoft.com/office/drawing/2014/main" id="{B8852B75-5323-4686-869B-4A2D595D15C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658277" y="2504390"/>
              <a:ext cx="1179209" cy="1179209"/>
            </a:xfrm>
            <a:prstGeom prst="rect">
              <a:avLst/>
            </a:prstGeom>
          </p:spPr>
        </p:pic>
        <p:pic>
          <p:nvPicPr>
            <p:cNvPr id="24" name="Graphic 23" descr="Woman">
              <a:extLst>
                <a:ext uri="{FF2B5EF4-FFF2-40B4-BE49-F238E27FC236}">
                  <a16:creationId xmlns:a16="http://schemas.microsoft.com/office/drawing/2014/main" id="{F238FCB5-8AB4-472F-A57B-157CD931B4B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762216" y="2515504"/>
              <a:ext cx="1341908" cy="1341908"/>
            </a:xfrm>
            <a:prstGeom prst="rect">
              <a:avLst/>
            </a:prstGeom>
          </p:spPr>
        </p:pic>
        <p:pic>
          <p:nvPicPr>
            <p:cNvPr id="25" name="Graphic 24" descr="Woman">
              <a:extLst>
                <a:ext uri="{FF2B5EF4-FFF2-40B4-BE49-F238E27FC236}">
                  <a16:creationId xmlns:a16="http://schemas.microsoft.com/office/drawing/2014/main" id="{4012106E-A259-46C2-A061-4D9F5B20D266}"/>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806358" y="2918606"/>
              <a:ext cx="1452120" cy="1452120"/>
            </a:xfrm>
            <a:prstGeom prst="rect">
              <a:avLst/>
            </a:prstGeom>
          </p:spPr>
        </p:pic>
        <p:pic>
          <p:nvPicPr>
            <p:cNvPr id="26" name="Graphic 25" descr="Man">
              <a:extLst>
                <a:ext uri="{FF2B5EF4-FFF2-40B4-BE49-F238E27FC236}">
                  <a16:creationId xmlns:a16="http://schemas.microsoft.com/office/drawing/2014/main" id="{ADC3BD74-6175-444A-AE61-B2F6DFDB74B1}"/>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129380" y="2716634"/>
              <a:ext cx="1406350" cy="1406350"/>
            </a:xfrm>
            <a:prstGeom prst="rect">
              <a:avLst/>
            </a:prstGeom>
          </p:spPr>
        </p:pic>
      </p:grpSp>
      <p:sp>
        <p:nvSpPr>
          <p:cNvPr id="23" name="AutoShape 12">
            <a:extLst>
              <a:ext uri="{FF2B5EF4-FFF2-40B4-BE49-F238E27FC236}">
                <a16:creationId xmlns:a16="http://schemas.microsoft.com/office/drawing/2014/main" id="{FC36548C-A954-4D0C-8356-3A25C7CEF2C8}"/>
              </a:ext>
            </a:extLst>
          </p:cNvPr>
          <p:cNvSpPr>
            <a:spLocks noChangeArrowheads="1"/>
          </p:cNvSpPr>
          <p:nvPr/>
        </p:nvSpPr>
        <p:spPr bwMode="auto">
          <a:xfrm>
            <a:off x="8968367" y="3202402"/>
            <a:ext cx="953652" cy="481197"/>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64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5">
              <a:lumMod val="60000"/>
              <a:lumOff val="40000"/>
            </a:schemeClr>
          </a:solidFill>
          <a:ln w="9525">
            <a:noFill/>
            <a:miter lim="800000"/>
            <a:headEnd/>
            <a:tailEnd/>
          </a:ln>
        </p:spPr>
        <p:txBody>
          <a:bodyPr wrap="none" anchor="ctr"/>
          <a:lstStyle/>
          <a:p>
            <a:endParaRPr lang="en-US"/>
          </a:p>
        </p:txBody>
      </p:sp>
      <p:grpSp>
        <p:nvGrpSpPr>
          <p:cNvPr id="6" name="Group 5">
            <a:extLst>
              <a:ext uri="{FF2B5EF4-FFF2-40B4-BE49-F238E27FC236}">
                <a16:creationId xmlns:a16="http://schemas.microsoft.com/office/drawing/2014/main" id="{237BFD3F-F30B-4D42-90B6-C98F6B4EFA70}"/>
              </a:ext>
            </a:extLst>
          </p:cNvPr>
          <p:cNvGrpSpPr/>
          <p:nvPr/>
        </p:nvGrpSpPr>
        <p:grpSpPr>
          <a:xfrm>
            <a:off x="9942609" y="2686587"/>
            <a:ext cx="2096991" cy="1512214"/>
            <a:chOff x="9942609" y="2686587"/>
            <a:chExt cx="2096991" cy="1512214"/>
          </a:xfrm>
        </p:grpSpPr>
        <p:pic>
          <p:nvPicPr>
            <p:cNvPr id="34" name="Picture 33">
              <a:extLst>
                <a:ext uri="{FF2B5EF4-FFF2-40B4-BE49-F238E27FC236}">
                  <a16:creationId xmlns:a16="http://schemas.microsoft.com/office/drawing/2014/main" id="{0B386866-61B6-4AD7-8C34-E6FF04C94FA9}"/>
                </a:ext>
              </a:extLst>
            </p:cNvPr>
            <p:cNvPicPr>
              <a:picLocks noChangeAspect="1"/>
            </p:cNvPicPr>
            <p:nvPr/>
          </p:nvPicPr>
          <p:blipFill>
            <a:blip r:embed="rId12" cstate="screen">
              <a:extLst>
                <a:ext uri="{BEBA8EAE-BF5A-486C-A8C5-ECC9F3942E4B}">
                  <a14:imgProps xmlns:a14="http://schemas.microsoft.com/office/drawing/2010/main">
                    <a14:imgLayer r:embed="rId13">
                      <a14:imgEffect>
                        <a14:artisticBlur/>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9947121" y="2686587"/>
              <a:ext cx="1974992" cy="1481244"/>
            </a:xfrm>
            <a:prstGeom prst="rect">
              <a:avLst/>
            </a:prstGeom>
            <a:ln>
              <a:solidFill>
                <a:schemeClr val="tx1">
                  <a:lumMod val="50000"/>
                  <a:lumOff val="50000"/>
                </a:schemeClr>
              </a:solidFill>
              <a:prstDash val="dash"/>
            </a:ln>
          </p:spPr>
        </p:pic>
        <p:sp>
          <p:nvSpPr>
            <p:cNvPr id="22" name="Text Box 8">
              <a:extLst>
                <a:ext uri="{FF2B5EF4-FFF2-40B4-BE49-F238E27FC236}">
                  <a16:creationId xmlns:a16="http://schemas.microsoft.com/office/drawing/2014/main" id="{02E8BB9F-496B-4B74-BBAE-A40946702002}"/>
                </a:ext>
              </a:extLst>
            </p:cNvPr>
            <p:cNvSpPr txBox="1">
              <a:spLocks noChangeArrowheads="1"/>
            </p:cNvSpPr>
            <p:nvPr/>
          </p:nvSpPr>
          <p:spPr bwMode="auto">
            <a:xfrm>
              <a:off x="9942609" y="2729434"/>
              <a:ext cx="1004888" cy="336550"/>
            </a:xfrm>
            <a:prstGeom prst="rect">
              <a:avLst/>
            </a:prstGeom>
            <a:noFill/>
            <a:ln w="9525">
              <a:noFill/>
              <a:miter lim="800000"/>
              <a:headEnd/>
              <a:tailEnd/>
            </a:ln>
          </p:spPr>
          <p:txBody>
            <a:bodyPr wrap="none">
              <a:spAutoFit/>
            </a:bodyPr>
            <a:lstStyle/>
            <a:p>
              <a:pPr eaLnBrk="0" hangingPunct="0"/>
              <a:r>
                <a:rPr lang="en-US" sz="1600" b="1">
                  <a:solidFill>
                    <a:srgbClr val="663300"/>
                  </a:solidFill>
                  <a:latin typeface="Comic Sans MS" pitchFamily="66" charset="0"/>
                </a:rPr>
                <a:t>FUTURE</a:t>
              </a:r>
            </a:p>
          </p:txBody>
        </p:sp>
        <p:sp>
          <p:nvSpPr>
            <p:cNvPr id="27" name="TextBox 26">
              <a:extLst>
                <a:ext uri="{FF2B5EF4-FFF2-40B4-BE49-F238E27FC236}">
                  <a16:creationId xmlns:a16="http://schemas.microsoft.com/office/drawing/2014/main" id="{12B88A96-D57A-4164-B39F-81A27E8A0345}"/>
                </a:ext>
              </a:extLst>
            </p:cNvPr>
            <p:cNvSpPr txBox="1"/>
            <p:nvPr/>
          </p:nvSpPr>
          <p:spPr>
            <a:xfrm>
              <a:off x="10787356" y="3275471"/>
              <a:ext cx="1252244" cy="923330"/>
            </a:xfrm>
            <a:prstGeom prst="rect">
              <a:avLst/>
            </a:prstGeom>
          </p:spPr>
          <p:txBody>
            <a:bodyPr wrap="square" rtlCol="0">
              <a:spAutoFit/>
            </a:bodyPr>
            <a:lstStyle/>
            <a:p>
              <a:r>
                <a:rPr lang="en-US" sz="1800"/>
                <a:t>Ecological</a:t>
              </a:r>
            </a:p>
            <a:p>
              <a:r>
                <a:rPr lang="en-US" sz="1800"/>
                <a:t>Economic</a:t>
              </a:r>
            </a:p>
            <a:p>
              <a:r>
                <a:rPr lang="en-US" sz="1800"/>
                <a:t>Social</a:t>
              </a:r>
            </a:p>
          </p:txBody>
        </p:sp>
      </p:grpSp>
      <p:sp>
        <p:nvSpPr>
          <p:cNvPr id="35" name="TextBox 34">
            <a:extLst>
              <a:ext uri="{FF2B5EF4-FFF2-40B4-BE49-F238E27FC236}">
                <a16:creationId xmlns:a16="http://schemas.microsoft.com/office/drawing/2014/main" id="{C83A7374-1BA3-436F-BA12-7A1A6DBFD71F}"/>
              </a:ext>
            </a:extLst>
          </p:cNvPr>
          <p:cNvSpPr txBox="1"/>
          <p:nvPr/>
        </p:nvSpPr>
        <p:spPr>
          <a:xfrm>
            <a:off x="5007199" y="4006442"/>
            <a:ext cx="758541" cy="200055"/>
          </a:xfrm>
          <a:prstGeom prst="rect">
            <a:avLst/>
          </a:prstGeom>
          <a:noFill/>
        </p:spPr>
        <p:txBody>
          <a:bodyPr wrap="none" rtlCol="0">
            <a:spAutoFit/>
          </a:bodyPr>
          <a:lstStyle/>
          <a:p>
            <a:r>
              <a:rPr lang="en-US" sz="700">
                <a:solidFill>
                  <a:schemeClr val="bg1"/>
                </a:solidFill>
              </a:rPr>
              <a:t>K. Launchbaugh</a:t>
            </a:r>
          </a:p>
        </p:txBody>
      </p:sp>
    </p:spTree>
    <p:extLst>
      <p:ext uri="{BB962C8B-B14F-4D97-AF65-F5344CB8AC3E}">
        <p14:creationId xmlns:p14="http://schemas.microsoft.com/office/powerpoint/2010/main" val="1739314043"/>
      </p:ext>
    </p:extLst>
  </p:cSld>
  <p:clrMapOvr>
    <a:masterClrMapping/>
  </p:clrMapOvr>
  <mc:AlternateContent xmlns:mc="http://schemas.openxmlformats.org/markup-compatibility/2006">
    <mc:Choice xmlns:p14="http://schemas.microsoft.com/office/powerpoint/2010/main" Requires="p14">
      <p:transition spd="slow" p14:dur="2000" advTm="112263"/>
    </mc:Choice>
    <mc:Fallback>
      <p:transition spd="slow" advTm="11226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B8A67-FA05-48B1-9679-61876EA96812}"/>
              </a:ext>
            </a:extLst>
          </p:cNvPr>
          <p:cNvSpPr>
            <a:spLocks noGrp="1"/>
          </p:cNvSpPr>
          <p:nvPr>
            <p:ph type="title"/>
          </p:nvPr>
        </p:nvSpPr>
        <p:spPr/>
        <p:txBody>
          <a:bodyPr/>
          <a:lstStyle/>
          <a:p>
            <a:r>
              <a:rPr lang="en-US"/>
              <a:t>Outcome Based Management</a:t>
            </a:r>
          </a:p>
        </p:txBody>
      </p:sp>
      <p:sp>
        <p:nvSpPr>
          <p:cNvPr id="3" name="Content Placeholder 2">
            <a:extLst>
              <a:ext uri="{FF2B5EF4-FFF2-40B4-BE49-F238E27FC236}">
                <a16:creationId xmlns:a16="http://schemas.microsoft.com/office/drawing/2014/main" id="{A56A7E8A-BED4-4FBF-BE7F-F240B4A4BE12}"/>
              </a:ext>
            </a:extLst>
          </p:cNvPr>
          <p:cNvSpPr>
            <a:spLocks noGrp="1"/>
          </p:cNvSpPr>
          <p:nvPr>
            <p:ph idx="1"/>
          </p:nvPr>
        </p:nvSpPr>
        <p:spPr>
          <a:xfrm>
            <a:off x="1164408" y="1870225"/>
            <a:ext cx="10403940" cy="4388531"/>
          </a:xfrm>
        </p:spPr>
        <p:txBody>
          <a:bodyPr>
            <a:normAutofit/>
          </a:bodyPr>
          <a:lstStyle/>
          <a:p>
            <a:pPr marL="231775" indent="-231775">
              <a:buFont typeface="Wingdings" panose="05000000000000000000" pitchFamily="2" charset="2"/>
              <a:buChar char="§"/>
            </a:pPr>
            <a:r>
              <a:rPr lang="en-US" sz="2800"/>
              <a:t>Collaborative at Landscape Scales</a:t>
            </a:r>
          </a:p>
          <a:p>
            <a:pPr marL="231775" indent="-231775">
              <a:buFont typeface="Wingdings" panose="05000000000000000000" pitchFamily="2" charset="2"/>
              <a:buChar char="§"/>
            </a:pPr>
            <a:r>
              <a:rPr lang="en-US" sz="2600"/>
              <a:t>Sustainable working landscapes that provide diverse goods and services for people who live, work, and recreate on the land.</a:t>
            </a:r>
          </a:p>
          <a:p>
            <a:pPr marL="231775" indent="-231775">
              <a:buFont typeface="Wingdings" panose="05000000000000000000" pitchFamily="2" charset="2"/>
              <a:buChar char="§"/>
            </a:pPr>
            <a:endParaRPr lang="en-US" sz="2600"/>
          </a:p>
          <a:p>
            <a:pPr marL="231775" indent="-231775">
              <a:buFont typeface="Wingdings" panose="05000000000000000000" pitchFamily="2" charset="2"/>
              <a:buChar char="§"/>
            </a:pPr>
            <a:endParaRPr lang="en-US" sz="2600"/>
          </a:p>
          <a:p>
            <a:pPr marL="231775" indent="-231775">
              <a:buFont typeface="Wingdings" panose="05000000000000000000" pitchFamily="2" charset="2"/>
              <a:buChar char="§"/>
            </a:pPr>
            <a:endParaRPr lang="en-US" sz="2600"/>
          </a:p>
          <a:p>
            <a:pPr marL="0" indent="0">
              <a:buNone/>
            </a:pPr>
            <a:endParaRPr lang="en-US" sz="2400"/>
          </a:p>
          <a:p>
            <a:pPr marL="0" indent="0">
              <a:buNone/>
            </a:pPr>
            <a:r>
              <a:rPr lang="en-US" sz="2800"/>
              <a:t>	</a:t>
            </a:r>
            <a:r>
              <a:rPr lang="en-US" sz="3600">
                <a:solidFill>
                  <a:srgbClr val="0070C0"/>
                </a:solidFill>
                <a:latin typeface="Selawik Semibold" panose="020B0604020202020204" pitchFamily="34" charset="0"/>
                <a:ea typeface="Segoe UI Black" panose="020B0A02040204020203" pitchFamily="34" charset="0"/>
                <a:cs typeface="Calibri" panose="020F0502020204030204" pitchFamily="34" charset="0"/>
              </a:rPr>
              <a:t>→</a:t>
            </a:r>
            <a:r>
              <a:rPr lang="en-US" sz="3600">
                <a:solidFill>
                  <a:srgbClr val="0070C0"/>
                </a:solidFill>
                <a:latin typeface="Selawik Semibold" panose="020B0604020202020204" pitchFamily="34" charset="0"/>
                <a:ea typeface="Segoe UI Black" panose="020B0A02040204020203" pitchFamily="34" charset="0"/>
              </a:rPr>
              <a:t> </a:t>
            </a:r>
            <a:r>
              <a:rPr lang="en-US" sz="3600" b="1">
                <a:solidFill>
                  <a:srgbClr val="0070C0"/>
                </a:solidFill>
                <a:latin typeface="Selawik Semibold" panose="020B0604020202020204" pitchFamily="34" charset="0"/>
                <a:ea typeface="Segoe UI Black" panose="020B0A02040204020203" pitchFamily="34" charset="0"/>
              </a:rPr>
              <a:t>Outcomes Based Land Management</a:t>
            </a:r>
            <a:endParaRPr lang="en-US" sz="3200">
              <a:solidFill>
                <a:srgbClr val="0070C0"/>
              </a:solidFill>
              <a:latin typeface="Selawik Semibold" panose="020B0604020202020204" pitchFamily="34" charset="0"/>
              <a:ea typeface="Segoe UI Black" panose="020B0A02040204020203" pitchFamily="34" charset="0"/>
            </a:endParaRPr>
          </a:p>
          <a:p>
            <a:pPr marL="231775" indent="-231775">
              <a:buFont typeface="Wingdings" panose="05000000000000000000" pitchFamily="2" charset="2"/>
              <a:buChar char="§"/>
            </a:pPr>
            <a:endParaRPr lang="en-US" sz="2800"/>
          </a:p>
        </p:txBody>
      </p:sp>
      <p:pic>
        <p:nvPicPr>
          <p:cNvPr id="30" name="Picture 29" descr="A dirt road&#10;&#10;Description generated with very high confidence">
            <a:extLst>
              <a:ext uri="{FF2B5EF4-FFF2-40B4-BE49-F238E27FC236}">
                <a16:creationId xmlns:a16="http://schemas.microsoft.com/office/drawing/2014/main" id="{D5D4201A-7768-4D46-A195-28D45A1ECC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940703" y="3459634"/>
            <a:ext cx="2310594" cy="1732947"/>
          </a:xfrm>
          <a:prstGeom prst="rect">
            <a:avLst/>
          </a:prstGeom>
        </p:spPr>
      </p:pic>
      <p:pic>
        <p:nvPicPr>
          <p:cNvPr id="31" name="Picture 30" descr="A path with trees on the side of a mountain&#10;&#10;Description generated with very high confidence">
            <a:extLst>
              <a:ext uri="{FF2B5EF4-FFF2-40B4-BE49-F238E27FC236}">
                <a16:creationId xmlns:a16="http://schemas.microsoft.com/office/drawing/2014/main" id="{65CA3F68-3DAF-4F24-B636-AD8401ACA6D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599284" y="3459634"/>
            <a:ext cx="2485748" cy="1761469"/>
          </a:xfrm>
          <a:prstGeom prst="rect">
            <a:avLst/>
          </a:prstGeom>
        </p:spPr>
      </p:pic>
      <p:sp>
        <p:nvSpPr>
          <p:cNvPr id="8" name="TextBox 7">
            <a:extLst>
              <a:ext uri="{FF2B5EF4-FFF2-40B4-BE49-F238E27FC236}">
                <a16:creationId xmlns:a16="http://schemas.microsoft.com/office/drawing/2014/main" id="{34F2BCE2-652E-4967-8CBA-2154265F0C99}"/>
              </a:ext>
            </a:extLst>
          </p:cNvPr>
          <p:cNvSpPr txBox="1"/>
          <p:nvPr/>
        </p:nvSpPr>
        <p:spPr>
          <a:xfrm>
            <a:off x="4940703" y="4992526"/>
            <a:ext cx="758541" cy="200055"/>
          </a:xfrm>
          <a:prstGeom prst="rect">
            <a:avLst/>
          </a:prstGeom>
          <a:noFill/>
        </p:spPr>
        <p:txBody>
          <a:bodyPr wrap="none" rtlCol="0">
            <a:spAutoFit/>
          </a:bodyPr>
          <a:lstStyle/>
          <a:p>
            <a:r>
              <a:rPr lang="en-US" sz="700">
                <a:solidFill>
                  <a:schemeClr val="bg1"/>
                </a:solidFill>
              </a:rPr>
              <a:t>K. Launchbaugh</a:t>
            </a:r>
          </a:p>
        </p:txBody>
      </p:sp>
      <p:sp>
        <p:nvSpPr>
          <p:cNvPr id="9" name="TextBox 8">
            <a:extLst>
              <a:ext uri="{FF2B5EF4-FFF2-40B4-BE49-F238E27FC236}">
                <a16:creationId xmlns:a16="http://schemas.microsoft.com/office/drawing/2014/main" id="{9BE4B757-17C5-4DED-86FC-18FA9196F026}"/>
              </a:ext>
            </a:extLst>
          </p:cNvPr>
          <p:cNvSpPr txBox="1"/>
          <p:nvPr/>
        </p:nvSpPr>
        <p:spPr>
          <a:xfrm>
            <a:off x="9326491" y="5021048"/>
            <a:ext cx="758541" cy="200055"/>
          </a:xfrm>
          <a:prstGeom prst="rect">
            <a:avLst/>
          </a:prstGeom>
          <a:noFill/>
        </p:spPr>
        <p:txBody>
          <a:bodyPr wrap="none" rtlCol="0">
            <a:spAutoFit/>
          </a:bodyPr>
          <a:lstStyle/>
          <a:p>
            <a:r>
              <a:rPr lang="en-US" sz="700">
                <a:solidFill>
                  <a:schemeClr val="bg1"/>
                </a:solidFill>
              </a:rPr>
              <a:t>K. Launchbaugh</a:t>
            </a:r>
          </a:p>
        </p:txBody>
      </p:sp>
      <p:pic>
        <p:nvPicPr>
          <p:cNvPr id="6" name="Picture 5" descr="A tree with a mountain in the background&#10;&#10;Description generated with very high confidence">
            <a:extLst>
              <a:ext uri="{FF2B5EF4-FFF2-40B4-BE49-F238E27FC236}">
                <a16:creationId xmlns:a16="http://schemas.microsoft.com/office/drawing/2014/main" id="{8C51F966-D235-4418-9E24-74A51B37A2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3130" y="3464498"/>
            <a:ext cx="2609586" cy="1751739"/>
          </a:xfrm>
          <a:prstGeom prst="rect">
            <a:avLst/>
          </a:prstGeom>
        </p:spPr>
      </p:pic>
      <p:sp>
        <p:nvSpPr>
          <p:cNvPr id="13" name="TextBox 12">
            <a:extLst>
              <a:ext uri="{FF2B5EF4-FFF2-40B4-BE49-F238E27FC236}">
                <a16:creationId xmlns:a16="http://schemas.microsoft.com/office/drawing/2014/main" id="{8BC2EC13-6C38-45FE-A740-57E2D07A83FD}"/>
              </a:ext>
            </a:extLst>
          </p:cNvPr>
          <p:cNvSpPr txBox="1"/>
          <p:nvPr/>
        </p:nvSpPr>
        <p:spPr>
          <a:xfrm>
            <a:off x="1983130" y="5021048"/>
            <a:ext cx="500458" cy="200055"/>
          </a:xfrm>
          <a:prstGeom prst="rect">
            <a:avLst/>
          </a:prstGeom>
          <a:noFill/>
        </p:spPr>
        <p:txBody>
          <a:bodyPr wrap="none" rtlCol="0">
            <a:spAutoFit/>
          </a:bodyPr>
          <a:lstStyle/>
          <a:p>
            <a:r>
              <a:rPr lang="en-US" sz="700">
                <a:solidFill>
                  <a:schemeClr val="bg1"/>
                </a:solidFill>
              </a:rPr>
              <a:t>BLM.gov</a:t>
            </a:r>
          </a:p>
        </p:txBody>
      </p:sp>
    </p:spTree>
    <p:extLst>
      <p:ext uri="{BB962C8B-B14F-4D97-AF65-F5344CB8AC3E}">
        <p14:creationId xmlns:p14="http://schemas.microsoft.com/office/powerpoint/2010/main" val="1494055639"/>
      </p:ext>
    </p:extLst>
  </p:cSld>
  <p:clrMapOvr>
    <a:masterClrMapping/>
  </p:clrMapOvr>
  <mc:AlternateContent xmlns:mc="http://schemas.openxmlformats.org/markup-compatibility/2006">
    <mc:Choice xmlns:p14="http://schemas.microsoft.com/office/powerpoint/2010/main" Requires="p14">
      <p:transition spd="slow" p14:dur="2000" advTm="47924"/>
    </mc:Choice>
    <mc:Fallback>
      <p:transition spd="slow" advTm="4792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1" y="758952"/>
            <a:ext cx="10764520" cy="3566160"/>
          </a:xfrm>
        </p:spPr>
        <p:txBody>
          <a:bodyPr>
            <a:normAutofit/>
          </a:bodyPr>
          <a:lstStyle/>
          <a:p>
            <a:r>
              <a:rPr lang="en-US" sz="6600"/>
              <a:t>Managing Working Landscapes</a:t>
            </a:r>
          </a:p>
        </p:txBody>
      </p:sp>
      <p:sp>
        <p:nvSpPr>
          <p:cNvPr id="3" name="Subtitle 2"/>
          <p:cNvSpPr>
            <a:spLocks noGrp="1"/>
          </p:cNvSpPr>
          <p:nvPr>
            <p:ph type="subTitle" idx="1"/>
          </p:nvPr>
        </p:nvSpPr>
        <p:spPr>
          <a:xfrm>
            <a:off x="1097280" y="4330828"/>
            <a:ext cx="10058400" cy="1143000"/>
          </a:xfrm>
        </p:spPr>
        <p:txBody>
          <a:bodyPr/>
          <a:lstStyle/>
          <a:p>
            <a:r>
              <a:rPr lang="en-US"/>
              <a:t>Rangeland Principles (REM 151)</a:t>
            </a:r>
          </a:p>
        </p:txBody>
      </p:sp>
      <p:pic>
        <p:nvPicPr>
          <p:cNvPr id="5" name="Picture 4">
            <a:extLst>
              <a:ext uri="{FF2B5EF4-FFF2-40B4-BE49-F238E27FC236}">
                <a16:creationId xmlns:a16="http://schemas.microsoft.com/office/drawing/2014/main" id="{4819DE14-D450-4C15-8630-A428B6A77F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10" name="Group 9">
            <a:extLst>
              <a:ext uri="{FF2B5EF4-FFF2-40B4-BE49-F238E27FC236}">
                <a16:creationId xmlns:a16="http://schemas.microsoft.com/office/drawing/2014/main" id="{DBA7C54B-2FCA-4B0C-A1E5-C3AE8DD85E9A}"/>
              </a:ext>
            </a:extLst>
          </p:cNvPr>
          <p:cNvGrpSpPr/>
          <p:nvPr/>
        </p:nvGrpSpPr>
        <p:grpSpPr>
          <a:xfrm>
            <a:off x="5975599" y="899887"/>
            <a:ext cx="4097181" cy="2228302"/>
            <a:chOff x="7903029" y="894095"/>
            <a:chExt cx="3504024" cy="1942174"/>
          </a:xfrm>
        </p:grpSpPr>
        <p:pic>
          <p:nvPicPr>
            <p:cNvPr id="8" name="Picture 7" descr="A path with trees on the side of a mountain&#10;&#10;Description generated with very high confidence">
              <a:extLst>
                <a:ext uri="{FF2B5EF4-FFF2-40B4-BE49-F238E27FC236}">
                  <a16:creationId xmlns:a16="http://schemas.microsoft.com/office/drawing/2014/main" id="{ED4DA4A8-CB18-4696-BFDE-3449DBC882B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903029" y="894095"/>
              <a:ext cx="3472543" cy="1942174"/>
            </a:xfrm>
            <a:prstGeom prst="rect">
              <a:avLst/>
            </a:prstGeom>
          </p:spPr>
        </p:pic>
        <p:sp>
          <p:nvSpPr>
            <p:cNvPr id="9" name="TextBox 8">
              <a:extLst>
                <a:ext uri="{FF2B5EF4-FFF2-40B4-BE49-F238E27FC236}">
                  <a16:creationId xmlns:a16="http://schemas.microsoft.com/office/drawing/2014/main" id="{561AB9DF-0698-4E4E-AD97-E9C7B8E8915B}"/>
                </a:ext>
              </a:extLst>
            </p:cNvPr>
            <p:cNvSpPr txBox="1"/>
            <p:nvPr/>
          </p:nvSpPr>
          <p:spPr>
            <a:xfrm>
              <a:off x="10737763" y="2635077"/>
              <a:ext cx="669290" cy="201192"/>
            </a:xfrm>
            <a:prstGeom prst="rect">
              <a:avLst/>
            </a:prstGeom>
            <a:noFill/>
          </p:spPr>
          <p:txBody>
            <a:bodyPr wrap="none" rtlCol="0">
              <a:spAutoFit/>
            </a:bodyPr>
            <a:lstStyle/>
            <a:p>
              <a:r>
                <a:rPr lang="en-US" sz="900">
                  <a:solidFill>
                    <a:schemeClr val="bg1"/>
                  </a:solidFill>
                </a:rPr>
                <a:t>K. </a:t>
              </a:r>
              <a:r>
                <a:rPr lang="en-US" sz="700">
                  <a:solidFill>
                    <a:schemeClr val="bg1"/>
                  </a:solidFill>
                </a:rPr>
                <a:t>Launchbaugh</a:t>
              </a:r>
            </a:p>
          </p:txBody>
        </p:sp>
      </p:grpSp>
      <p:grpSp>
        <p:nvGrpSpPr>
          <p:cNvPr id="12" name="Group 11">
            <a:extLst>
              <a:ext uri="{FF2B5EF4-FFF2-40B4-BE49-F238E27FC236}">
                <a16:creationId xmlns:a16="http://schemas.microsoft.com/office/drawing/2014/main" id="{4BBA24BC-902C-4DF7-A388-A7A742AD59BF}"/>
              </a:ext>
            </a:extLst>
          </p:cNvPr>
          <p:cNvGrpSpPr/>
          <p:nvPr/>
        </p:nvGrpSpPr>
        <p:grpSpPr>
          <a:xfrm>
            <a:off x="1470631" y="898971"/>
            <a:ext cx="4468158" cy="2229218"/>
            <a:chOff x="3329712" y="935256"/>
            <a:chExt cx="4468158" cy="2229218"/>
          </a:xfrm>
        </p:grpSpPr>
        <p:pic>
          <p:nvPicPr>
            <p:cNvPr id="6" name="Picture 5" descr="A view of a mountain&#10;&#10;Description generated with very high confidence">
              <a:extLst>
                <a:ext uri="{FF2B5EF4-FFF2-40B4-BE49-F238E27FC236}">
                  <a16:creationId xmlns:a16="http://schemas.microsoft.com/office/drawing/2014/main" id="{87BD64F5-0A00-49EE-AAA4-B8FFD26027F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329712" y="935256"/>
              <a:ext cx="4445658" cy="2229218"/>
            </a:xfrm>
            <a:prstGeom prst="rect">
              <a:avLst/>
            </a:prstGeom>
          </p:spPr>
        </p:pic>
        <p:sp>
          <p:nvSpPr>
            <p:cNvPr id="11" name="TextBox 10">
              <a:extLst>
                <a:ext uri="{FF2B5EF4-FFF2-40B4-BE49-F238E27FC236}">
                  <a16:creationId xmlns:a16="http://schemas.microsoft.com/office/drawing/2014/main" id="{10E1C292-499E-45FB-ABFD-E2992D2FCC81}"/>
                </a:ext>
              </a:extLst>
            </p:cNvPr>
            <p:cNvSpPr txBox="1"/>
            <p:nvPr/>
          </p:nvSpPr>
          <p:spPr>
            <a:xfrm>
              <a:off x="6955973" y="2933642"/>
              <a:ext cx="841897" cy="230832"/>
            </a:xfrm>
            <a:prstGeom prst="rect">
              <a:avLst/>
            </a:prstGeom>
            <a:noFill/>
          </p:spPr>
          <p:txBody>
            <a:bodyPr wrap="none" rtlCol="0">
              <a:spAutoFit/>
            </a:bodyPr>
            <a:lstStyle/>
            <a:p>
              <a:r>
                <a:rPr lang="en-US" sz="900">
                  <a:solidFill>
                    <a:schemeClr val="bg1"/>
                  </a:solidFill>
                </a:rPr>
                <a:t>Connor White</a:t>
              </a:r>
              <a:endParaRPr lang="en-US" sz="700">
                <a:solidFill>
                  <a:schemeClr val="bg1"/>
                </a:solidFill>
              </a:endParaRPr>
            </a:p>
          </p:txBody>
        </p:sp>
      </p:grpSp>
    </p:spTree>
    <p:extLst>
      <p:ext uri="{BB962C8B-B14F-4D97-AF65-F5344CB8AC3E}">
        <p14:creationId xmlns:p14="http://schemas.microsoft.com/office/powerpoint/2010/main" val="2252174726"/>
      </p:ext>
    </p:extLst>
  </p:cSld>
  <p:clrMapOvr>
    <a:masterClrMapping/>
  </p:clrMapOvr>
  <mc:AlternateContent xmlns:mc="http://schemas.openxmlformats.org/markup-compatibility/2006">
    <mc:Choice xmlns:p14="http://schemas.microsoft.com/office/powerpoint/2010/main" Requires="p14">
      <p:transition spd="slow" p14:dur="2000" advTm="12640"/>
    </mc:Choice>
    <mc:Fallback>
      <p:transition spd="slow" advTm="12640"/>
    </mc:Fallback>
  </mc:AlternateContent>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496</Words>
  <Application>Microsoft Office PowerPoint</Application>
  <PresentationFormat>Widescreen</PresentationFormat>
  <Paragraphs>124</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Calibri Light</vt:lpstr>
      <vt:lpstr>Comic Sans MS</vt:lpstr>
      <vt:lpstr>Selawik Semibold</vt:lpstr>
      <vt:lpstr>Wingdings</vt:lpstr>
      <vt:lpstr>Retrospect</vt:lpstr>
      <vt:lpstr>Managing Working Landscapes</vt:lpstr>
      <vt:lpstr>Planning and Management Challenges</vt:lpstr>
      <vt:lpstr>Management Approaches</vt:lpstr>
      <vt:lpstr>Managing Across Land Ownerships</vt:lpstr>
      <vt:lpstr>Managing Across Land Ownerships</vt:lpstr>
      <vt:lpstr>Managing Multiple Uses</vt:lpstr>
      <vt:lpstr>Managing Multiple Uses</vt:lpstr>
      <vt:lpstr>Outcome Based Management</vt:lpstr>
      <vt:lpstr>Outcome Based Management</vt:lpstr>
      <vt:lpstr>Managing Working Landscapes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Rangeland Management</dc:title>
  <dc:creator>Karen Launchbaugh</dc:creator>
  <cp:lastModifiedBy>Triplett, Aubree (agtriplett@uidaho.edu)</cp:lastModifiedBy>
  <cp:revision>2</cp:revision>
  <dcterms:created xsi:type="dcterms:W3CDTF">2016-08-24T19:58:52Z</dcterms:created>
  <dcterms:modified xsi:type="dcterms:W3CDTF">2025-02-13T20:27:54Z</dcterms:modified>
</cp:coreProperties>
</file>