
<file path=[Content_Types].xml><?xml version="1.0" encoding="utf-8"?>
<Types xmlns="http://schemas.openxmlformats.org/package/2006/content-types">
  <Default Extension="gif" ContentType="image/gif"/>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4.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4"/>
  </p:notesMasterIdLst>
  <p:sldIdLst>
    <p:sldId id="314" r:id="rId2"/>
    <p:sldId id="316" r:id="rId3"/>
    <p:sldId id="317" r:id="rId4"/>
    <p:sldId id="318" r:id="rId5"/>
    <p:sldId id="319" r:id="rId6"/>
    <p:sldId id="331" r:id="rId7"/>
    <p:sldId id="320" r:id="rId8"/>
    <p:sldId id="332" r:id="rId9"/>
    <p:sldId id="315" r:id="rId10"/>
    <p:sldId id="342" r:id="rId11"/>
    <p:sldId id="343" r:id="rId12"/>
    <p:sldId id="344" r:id="rId13"/>
    <p:sldId id="345" r:id="rId14"/>
    <p:sldId id="346" r:id="rId15"/>
    <p:sldId id="321" r:id="rId16"/>
    <p:sldId id="322" r:id="rId17"/>
    <p:sldId id="323" r:id="rId18"/>
    <p:sldId id="324" r:id="rId19"/>
    <p:sldId id="325" r:id="rId20"/>
    <p:sldId id="326" r:id="rId21"/>
    <p:sldId id="327" r:id="rId22"/>
    <p:sldId id="328" r:id="rId23"/>
    <p:sldId id="329" r:id="rId24"/>
    <p:sldId id="347" r:id="rId25"/>
    <p:sldId id="348" r:id="rId26"/>
    <p:sldId id="349" r:id="rId27"/>
    <p:sldId id="330" r:id="rId28"/>
    <p:sldId id="334" r:id="rId29"/>
    <p:sldId id="335" r:id="rId30"/>
    <p:sldId id="338" r:id="rId31"/>
    <p:sldId id="339" r:id="rId32"/>
    <p:sldId id="340"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ED9D5"/>
    <a:srgbClr val="E0DBD7"/>
    <a:srgbClr val="D3CFD0"/>
    <a:srgbClr val="DFE3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77D38B-3B28-4CCA-AA65-71550EAED8F3}" v="2" dt="2025-02-18T18:16:23.6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0" autoAdjust="0"/>
    <p:restoredTop sz="92393" autoAdjust="0"/>
  </p:normalViewPr>
  <p:slideViewPr>
    <p:cSldViewPr snapToGrid="0">
      <p:cViewPr varScale="1">
        <p:scale>
          <a:sx n="99" d="100"/>
          <a:sy n="99" d="100"/>
        </p:scale>
        <p:origin x="420" y="90"/>
      </p:cViewPr>
      <p:guideLst/>
    </p:cSldViewPr>
  </p:slideViewPr>
  <p:outlineViewPr>
    <p:cViewPr>
      <p:scale>
        <a:sx n="33" d="100"/>
        <a:sy n="33" d="100"/>
      </p:scale>
      <p:origin x="0" y="-4149"/>
    </p:cViewPr>
  </p:outlineViewPr>
  <p:notesTextViewPr>
    <p:cViewPr>
      <p:scale>
        <a:sx n="1" d="1"/>
        <a:sy n="1" d="1"/>
      </p:scale>
      <p:origin x="0" y="0"/>
    </p:cViewPr>
  </p:notesTextViewPr>
  <p:sorterViewPr>
    <p:cViewPr>
      <p:scale>
        <a:sx n="100" d="100"/>
        <a:sy n="100" d="100"/>
      </p:scale>
      <p:origin x="0" y="-634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0B3207-95AD-4D3A-BE9E-5FC6FC96CAED}" type="datetimeFigureOut">
              <a:rPr lang="en-US" smtClean="0"/>
              <a:t>2/18/2025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9E80B8-B0B4-4E93-9891-79C186BF4AF6}" type="slidenum">
              <a:rPr lang="en-US" smtClean="0"/>
              <a:t>‹#›</a:t>
            </a:fld>
            <a:endParaRPr lang="en-US"/>
          </a:p>
        </p:txBody>
      </p:sp>
    </p:spTree>
    <p:extLst>
      <p:ext uri="{BB962C8B-B14F-4D97-AF65-F5344CB8AC3E}">
        <p14:creationId xmlns:p14="http://schemas.microsoft.com/office/powerpoint/2010/main" val="703399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a:noFill/>
        </p:spPr>
        <p:txBody>
          <a:bodyPr/>
          <a:lstStyle/>
          <a:p>
            <a:r>
              <a:rPr lang="en-US">
                <a:ea typeface="ＭＳ Ｐゴシック" pitchFamily="-112" charset="-128"/>
              </a:rPr>
              <a:t>Range Plants -- OBJ 2: PPT</a:t>
            </a:r>
          </a:p>
        </p:txBody>
      </p:sp>
      <p:sp>
        <p:nvSpPr>
          <p:cNvPr id="20483" name="Rectangle 7"/>
          <p:cNvSpPr>
            <a:spLocks noGrp="1" noChangeArrowheads="1"/>
          </p:cNvSpPr>
          <p:nvPr>
            <p:ph type="sldNum" sz="quarter" idx="5"/>
          </p:nvPr>
        </p:nvSpPr>
        <p:spPr>
          <a:noFill/>
        </p:spPr>
        <p:txBody>
          <a:bodyPr/>
          <a:lstStyle/>
          <a:p>
            <a:fld id="{52A3DACC-4F54-4BAE-8E2F-C3DABB17472F}" type="slidenum">
              <a:rPr lang="en-US"/>
              <a:pPr/>
              <a:t>1</a:t>
            </a:fld>
            <a:endParaRPr lang="en-US"/>
          </a:p>
        </p:txBody>
      </p:sp>
      <p:sp>
        <p:nvSpPr>
          <p:cNvPr id="20484" name="Rectangle 2"/>
          <p:cNvSpPr>
            <a:spLocks noGrp="1" noRot="1" noChangeAspect="1" noChangeArrowheads="1" noTextEdit="1"/>
          </p:cNvSpPr>
          <p:nvPr>
            <p:ph type="sldImg"/>
          </p:nvPr>
        </p:nvSpPr>
        <p:spPr>
          <a:ln/>
        </p:spPr>
      </p:sp>
      <p:sp>
        <p:nvSpPr>
          <p:cNvPr id="20485" name="Rectangle 3"/>
          <p:cNvSpPr>
            <a:spLocks noGrp="1" noChangeArrowheads="1"/>
          </p:cNvSpPr>
          <p:nvPr>
            <p:ph type="body" idx="1"/>
          </p:nvPr>
        </p:nvSpPr>
        <p:spPr>
          <a:noFill/>
          <a:ln/>
        </p:spPr>
        <p:txBody>
          <a:bodyPr/>
          <a:lstStyle/>
          <a:p>
            <a:pPr eaLnBrk="1" hangingPunct="1"/>
            <a:endParaRPr lang="en-US" dirty="0"/>
          </a:p>
        </p:txBody>
      </p:sp>
      <p:sp>
        <p:nvSpPr>
          <p:cNvPr id="20486" name="Footer Placeholder 5"/>
          <p:cNvSpPr>
            <a:spLocks noGrp="1"/>
          </p:cNvSpPr>
          <p:nvPr>
            <p:ph type="ftr" sz="quarter" idx="4"/>
          </p:nvPr>
        </p:nvSpPr>
        <p:spPr>
          <a:noFill/>
        </p:spPr>
        <p:txBody>
          <a:bodyPr/>
          <a:lstStyle/>
          <a:p>
            <a:r>
              <a:rPr lang="en-US">
                <a:ea typeface="ＭＳ Ｐゴシック" pitchFamily="-112" charset="-128"/>
              </a:rPr>
              <a:t>There are 16 slides in this presentation</a:t>
            </a:r>
          </a:p>
        </p:txBody>
      </p:sp>
    </p:spTree>
    <p:extLst>
      <p:ext uri="{BB962C8B-B14F-4D97-AF65-F5344CB8AC3E}">
        <p14:creationId xmlns:p14="http://schemas.microsoft.com/office/powerpoint/2010/main" val="2645115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When we talk about animals, we talk about energy requirements.</a:t>
            </a:r>
            <a:r>
              <a:rPr lang="en-US" baseline="0" dirty="0"/>
              <a:t> In this presentation we are going to go more in-depth into energy and nutrients. Phosphorus and Vitamin A are two nutrients that are not as readily available in rangelands environments.</a:t>
            </a:r>
            <a:endParaRPr lang="en-US" dirty="0"/>
          </a:p>
        </p:txBody>
      </p:sp>
      <p:sp>
        <p:nvSpPr>
          <p:cNvPr id="4" name="Slide Number Placeholder 3"/>
          <p:cNvSpPr>
            <a:spLocks noGrp="1"/>
          </p:cNvSpPr>
          <p:nvPr>
            <p:ph type="sldNum" sz="quarter" idx="10"/>
          </p:nvPr>
        </p:nvSpPr>
        <p:spPr/>
        <p:txBody>
          <a:bodyPr/>
          <a:lstStyle/>
          <a:p>
            <a:fld id="{4A92DF88-82D4-4AD9-BAEA-465B46F9050C}" type="slidenum">
              <a:rPr lang="en-US" smtClean="0"/>
              <a:pPr/>
              <a:t>2</a:t>
            </a:fld>
            <a:endParaRPr lang="en-US"/>
          </a:p>
        </p:txBody>
      </p:sp>
    </p:spTree>
    <p:extLst>
      <p:ext uri="{BB962C8B-B14F-4D97-AF65-F5344CB8AC3E}">
        <p14:creationId xmlns:p14="http://schemas.microsoft.com/office/powerpoint/2010/main" val="1776518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a:t>
            </a:r>
            <a:r>
              <a:rPr lang="en-US" baseline="0" dirty="0"/>
              <a:t> ratio of cell wall to cell contents describes the cell structure. Lignin is the component that binds cellulose and makes plants woody. Things that are poisonous and not very digestible are called secondary compounds, or anti-quality factors.</a:t>
            </a:r>
            <a:endParaRPr lang="en-US" dirty="0"/>
          </a:p>
        </p:txBody>
      </p:sp>
      <p:sp>
        <p:nvSpPr>
          <p:cNvPr id="4" name="Slide Number Placeholder 3"/>
          <p:cNvSpPr>
            <a:spLocks noGrp="1"/>
          </p:cNvSpPr>
          <p:nvPr>
            <p:ph type="sldNum" sz="quarter" idx="10"/>
          </p:nvPr>
        </p:nvSpPr>
        <p:spPr/>
        <p:txBody>
          <a:bodyPr/>
          <a:lstStyle/>
          <a:p>
            <a:fld id="{4A92DF88-82D4-4AD9-BAEA-465B46F9050C}" type="slidenum">
              <a:rPr lang="en-US" smtClean="0"/>
              <a:pPr/>
              <a:t>3</a:t>
            </a:fld>
            <a:endParaRPr lang="en-US"/>
          </a:p>
        </p:txBody>
      </p:sp>
    </p:spTree>
    <p:extLst>
      <p:ext uri="{BB962C8B-B14F-4D97-AF65-F5344CB8AC3E}">
        <p14:creationId xmlns:p14="http://schemas.microsoft.com/office/powerpoint/2010/main" val="3588204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Mammals cannot deal with any of the components of the cell wall. All the things in the cell contents can be digested by mammals. So anytime you have cells with more cell contents, that</a:t>
            </a:r>
            <a:r>
              <a:rPr lang="en-US" baseline="0" dirty="0"/>
              <a:t> cell is going to be more nutritious. What are some of the things that affects the </a:t>
            </a:r>
            <a:endParaRPr lang="en-US" dirty="0"/>
          </a:p>
        </p:txBody>
      </p:sp>
      <p:sp>
        <p:nvSpPr>
          <p:cNvPr id="4" name="Slide Number Placeholder 3"/>
          <p:cNvSpPr>
            <a:spLocks noGrp="1"/>
          </p:cNvSpPr>
          <p:nvPr>
            <p:ph type="sldNum" sz="quarter" idx="10"/>
          </p:nvPr>
        </p:nvSpPr>
        <p:spPr/>
        <p:txBody>
          <a:bodyPr/>
          <a:lstStyle/>
          <a:p>
            <a:fld id="{4A92DF88-82D4-4AD9-BAEA-465B46F9050C}" type="slidenum">
              <a:rPr lang="en-US" smtClean="0"/>
              <a:pPr/>
              <a:t>4</a:t>
            </a:fld>
            <a:endParaRPr lang="en-US"/>
          </a:p>
        </p:txBody>
      </p:sp>
    </p:spTree>
    <p:extLst>
      <p:ext uri="{BB962C8B-B14F-4D97-AF65-F5344CB8AC3E}">
        <p14:creationId xmlns:p14="http://schemas.microsoft.com/office/powerpoint/2010/main" val="1371693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Lignin is a polymorphic</a:t>
            </a:r>
            <a:r>
              <a:rPr lang="en-US" baseline="0" dirty="0"/>
              <a:t> carbon compound that has a complex structure. This structure binds up the cellulose.</a:t>
            </a:r>
            <a:endParaRPr lang="en-US" dirty="0"/>
          </a:p>
        </p:txBody>
      </p:sp>
      <p:sp>
        <p:nvSpPr>
          <p:cNvPr id="4" name="Slide Number Placeholder 3"/>
          <p:cNvSpPr>
            <a:spLocks noGrp="1"/>
          </p:cNvSpPr>
          <p:nvPr>
            <p:ph type="sldNum" sz="quarter" idx="10"/>
          </p:nvPr>
        </p:nvSpPr>
        <p:spPr/>
        <p:txBody>
          <a:bodyPr/>
          <a:lstStyle/>
          <a:p>
            <a:fld id="{4A92DF88-82D4-4AD9-BAEA-465B46F9050C}" type="slidenum">
              <a:rPr lang="en-US" smtClean="0"/>
              <a:pPr/>
              <a:t>5</a:t>
            </a:fld>
            <a:endParaRPr lang="en-US"/>
          </a:p>
        </p:txBody>
      </p:sp>
    </p:spTree>
    <p:extLst>
      <p:ext uri="{BB962C8B-B14F-4D97-AF65-F5344CB8AC3E}">
        <p14:creationId xmlns:p14="http://schemas.microsoft.com/office/powerpoint/2010/main" val="2980398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We will talk more about</a:t>
            </a:r>
            <a:r>
              <a:rPr lang="en-US" baseline="0" dirty="0"/>
              <a:t> some of these anti-quality factors.</a:t>
            </a:r>
            <a:endParaRPr lang="en-US" dirty="0"/>
          </a:p>
        </p:txBody>
      </p:sp>
      <p:sp>
        <p:nvSpPr>
          <p:cNvPr id="4" name="Slide Number Placeholder 3"/>
          <p:cNvSpPr>
            <a:spLocks noGrp="1"/>
          </p:cNvSpPr>
          <p:nvPr>
            <p:ph type="sldNum" sz="quarter" idx="10"/>
          </p:nvPr>
        </p:nvSpPr>
        <p:spPr/>
        <p:txBody>
          <a:bodyPr/>
          <a:lstStyle/>
          <a:p>
            <a:fld id="{4A92DF88-82D4-4AD9-BAEA-465B46F9050C}" type="slidenum">
              <a:rPr lang="en-US" smtClean="0"/>
              <a:pPr/>
              <a:t>6</a:t>
            </a:fld>
            <a:endParaRPr lang="en-US"/>
          </a:p>
        </p:txBody>
      </p:sp>
    </p:spTree>
    <p:extLst>
      <p:ext uri="{BB962C8B-B14F-4D97-AF65-F5344CB8AC3E}">
        <p14:creationId xmlns:p14="http://schemas.microsoft.com/office/powerpoint/2010/main" val="1896792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Anti-quality factors can be divided into two groups: 1) those that inhibit digestions, 2) those that directly affect the health and production of the animal.</a:t>
            </a:r>
          </a:p>
        </p:txBody>
      </p:sp>
      <p:sp>
        <p:nvSpPr>
          <p:cNvPr id="4" name="Slide Number Placeholder 3"/>
          <p:cNvSpPr>
            <a:spLocks noGrp="1"/>
          </p:cNvSpPr>
          <p:nvPr>
            <p:ph type="sldNum" sz="quarter" idx="10"/>
          </p:nvPr>
        </p:nvSpPr>
        <p:spPr/>
        <p:txBody>
          <a:bodyPr/>
          <a:lstStyle/>
          <a:p>
            <a:fld id="{4A92DF88-82D4-4AD9-BAEA-465B46F9050C}" type="slidenum">
              <a:rPr lang="en-US" smtClean="0"/>
              <a:pPr/>
              <a:t>7</a:t>
            </a:fld>
            <a:endParaRPr lang="en-US"/>
          </a:p>
        </p:txBody>
      </p:sp>
    </p:spTree>
    <p:extLst>
      <p:ext uri="{BB962C8B-B14F-4D97-AF65-F5344CB8AC3E}">
        <p14:creationId xmlns:p14="http://schemas.microsoft.com/office/powerpoint/2010/main" val="143150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Toxic plants can have many different effects on animals</a:t>
            </a:r>
          </a:p>
        </p:txBody>
      </p:sp>
      <p:sp>
        <p:nvSpPr>
          <p:cNvPr id="4" name="Slide Number Placeholder 3"/>
          <p:cNvSpPr>
            <a:spLocks noGrp="1"/>
          </p:cNvSpPr>
          <p:nvPr>
            <p:ph type="sldNum" sz="quarter" idx="10"/>
          </p:nvPr>
        </p:nvSpPr>
        <p:spPr/>
        <p:txBody>
          <a:bodyPr/>
          <a:lstStyle/>
          <a:p>
            <a:fld id="{4A92DF88-82D4-4AD9-BAEA-465B46F9050C}" type="slidenum">
              <a:rPr lang="en-US" smtClean="0"/>
              <a:pPr/>
              <a:t>8</a:t>
            </a:fld>
            <a:endParaRPr lang="en-US"/>
          </a:p>
        </p:txBody>
      </p:sp>
    </p:spTree>
    <p:extLst>
      <p:ext uri="{BB962C8B-B14F-4D97-AF65-F5344CB8AC3E}">
        <p14:creationId xmlns:p14="http://schemas.microsoft.com/office/powerpoint/2010/main" val="2381480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0CC451D9-D0B8-4F8A-972D-9BAA072426B2}" type="slidenum">
              <a:rPr lang="en-US"/>
              <a:pPr/>
              <a:t>9</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95614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3D6D0A0F-0663-4506-8660-71179F483F4D}" type="slidenum">
              <a:rPr lang="en-US"/>
              <a:pPr/>
              <a:t>10</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08569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2AE3A650-FC3E-4366-8F53-37D22EB41DDF}" type="slidenum">
              <a:rPr lang="en-US"/>
              <a:pPr/>
              <a:t>11</a:t>
            </a:fld>
            <a:endParaRPr 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22899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E3F785DC-7864-4F63-94A4-208E607257A0}" type="slidenum">
              <a:rPr lang="en-US"/>
              <a:pPr/>
              <a:t>12</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215622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3D6037F-20BE-405A-847C-2CBD356769F5}" type="slidenum">
              <a:rPr lang="en-US"/>
              <a:pPr/>
              <a:t>13</a:t>
            </a:fld>
            <a:endParaRPr 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486985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E512CF9B-579E-4EC0-943A-6E3375AC42C3}" type="slidenum">
              <a:rPr lang="en-US"/>
              <a:pPr/>
              <a:t>14</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46088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5330666F-CA40-4928-B7AD-24B152EB8FC8}" type="slidenum">
              <a:rPr lang="en-US"/>
              <a:pPr/>
              <a:t>15</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0363702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7645425D-01C8-4241-BC5D-9027281D59B0}" type="slidenum">
              <a:rPr lang="en-US"/>
              <a:pPr/>
              <a:t>16</a:t>
            </a:fld>
            <a:endParaRPr 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528534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F654A9C4-C38F-40EC-A77B-95C35B0A772C}" type="slidenum">
              <a:rPr lang="en-US"/>
              <a:pPr/>
              <a:t>17</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849747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9F77772C-6058-4322-B90C-0B98F5AE0DE7}" type="slidenum">
              <a:rPr lang="en-US"/>
              <a:pPr/>
              <a:t>18</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574034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136A0EAD-18E8-4953-9C05-D09FFBECD957}" type="slidenum">
              <a:rPr lang="en-US"/>
              <a:pPr/>
              <a:t>19</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52386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0249E383-2E39-4F58-8FC6-67E0F39CA41A}" type="slidenum">
              <a:rPr lang="en-US"/>
              <a:pPr/>
              <a:t>20</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898368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0A920524-EE59-45B9-85F4-55F3FE495737}" type="slidenum">
              <a:rPr lang="en-US"/>
              <a:pPr/>
              <a:t>21</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857095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C30AEB78-798A-40F7-AE9C-6BC25019C300}" type="slidenum">
              <a:rPr lang="en-US"/>
              <a:pPr/>
              <a:t>22</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193907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87B1B6C0-EC8A-4AEB-995E-81136E7F9139}" type="slidenum">
              <a:rPr lang="en-US"/>
              <a:pPr/>
              <a:t>23</a:t>
            </a:fld>
            <a:endParaRPr 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631354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1B054E75-8C04-4A33-BBD9-7580ACDCBD01}" type="slidenum">
              <a:rPr lang="en-US"/>
              <a:pPr/>
              <a:t>24</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865715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DB0CC40C-E02C-46F2-B292-CAC3135E12C1}" type="slidenum">
              <a:rPr lang="en-US"/>
              <a:pPr/>
              <a:t>25</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221791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E8FCE25B-9A42-4546-A0EB-D5E45B9A7AAC}" type="slidenum">
              <a:rPr lang="en-US"/>
              <a:pPr/>
              <a:t>26</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448443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 Many plants include toxic compounds and are therefore called “poisonous plants”.  We will examine just two in this class.</a:t>
            </a:r>
            <a:endParaRPr lang="en-US" dirty="0"/>
          </a:p>
        </p:txBody>
      </p:sp>
      <p:sp>
        <p:nvSpPr>
          <p:cNvPr id="4" name="Slide Number Placeholder 3"/>
          <p:cNvSpPr>
            <a:spLocks noGrp="1"/>
          </p:cNvSpPr>
          <p:nvPr>
            <p:ph type="sldNum" sz="quarter" idx="10"/>
          </p:nvPr>
        </p:nvSpPr>
        <p:spPr/>
        <p:txBody>
          <a:bodyPr/>
          <a:lstStyle/>
          <a:p>
            <a:fld id="{4A92DF88-82D4-4AD9-BAEA-465B46F9050C}" type="slidenum">
              <a:rPr lang="en-US" smtClean="0"/>
              <a:pPr/>
              <a:t>27</a:t>
            </a:fld>
            <a:endParaRPr lang="en-US"/>
          </a:p>
        </p:txBody>
      </p:sp>
    </p:spTree>
    <p:extLst>
      <p:ext uri="{BB962C8B-B14F-4D97-AF65-F5344CB8AC3E}">
        <p14:creationId xmlns:p14="http://schemas.microsoft.com/office/powerpoint/2010/main" val="40516512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Tailcup lupine is just one of many lupines on the range that can negatively affect the animal. All lupines have a similar “look” so you may not know the exact species but it is important to recognize a lupine when you see it.</a:t>
            </a:r>
          </a:p>
        </p:txBody>
      </p:sp>
      <p:sp>
        <p:nvSpPr>
          <p:cNvPr id="4" name="Slide Number Placeholder 3"/>
          <p:cNvSpPr>
            <a:spLocks noGrp="1"/>
          </p:cNvSpPr>
          <p:nvPr>
            <p:ph type="sldNum" sz="quarter" idx="10"/>
          </p:nvPr>
        </p:nvSpPr>
        <p:spPr/>
        <p:txBody>
          <a:bodyPr/>
          <a:lstStyle/>
          <a:p>
            <a:fld id="{A79E80B8-B0B4-4E93-9891-79C186BF4AF6}" type="slidenum">
              <a:rPr lang="en-US" smtClean="0"/>
              <a:t>28</a:t>
            </a:fld>
            <a:endParaRPr lang="en-US"/>
          </a:p>
        </p:txBody>
      </p:sp>
    </p:spTree>
    <p:extLst>
      <p:ext uri="{BB962C8B-B14F-4D97-AF65-F5344CB8AC3E}">
        <p14:creationId xmlns:p14="http://schemas.microsoft.com/office/powerpoint/2010/main" val="29207052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Lupines contain alkaloids that affect the nervous system of the animal.</a:t>
            </a:r>
          </a:p>
        </p:txBody>
      </p:sp>
      <p:sp>
        <p:nvSpPr>
          <p:cNvPr id="4" name="Slide Number Placeholder 3"/>
          <p:cNvSpPr>
            <a:spLocks noGrp="1"/>
          </p:cNvSpPr>
          <p:nvPr>
            <p:ph type="sldNum" sz="quarter" idx="10"/>
          </p:nvPr>
        </p:nvSpPr>
        <p:spPr/>
        <p:txBody>
          <a:bodyPr/>
          <a:lstStyle/>
          <a:p>
            <a:fld id="{A79E80B8-B0B4-4E93-9891-79C186BF4AF6}" type="slidenum">
              <a:rPr lang="en-US" smtClean="0"/>
              <a:t>29</a:t>
            </a:fld>
            <a:endParaRPr lang="en-US"/>
          </a:p>
        </p:txBody>
      </p:sp>
    </p:spTree>
    <p:extLst>
      <p:ext uri="{BB962C8B-B14F-4D97-AF65-F5344CB8AC3E}">
        <p14:creationId xmlns:p14="http://schemas.microsoft.com/office/powerpoint/2010/main" val="9412740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Tall larkspur is a very deadly plant that can be recognized by its raceme of purple flowers and it’s large palmately-lobed leaves.</a:t>
            </a:r>
          </a:p>
        </p:txBody>
      </p:sp>
      <p:sp>
        <p:nvSpPr>
          <p:cNvPr id="4" name="Slide Number Placeholder 3"/>
          <p:cNvSpPr>
            <a:spLocks noGrp="1"/>
          </p:cNvSpPr>
          <p:nvPr>
            <p:ph type="sldNum" sz="quarter" idx="10"/>
          </p:nvPr>
        </p:nvSpPr>
        <p:spPr/>
        <p:txBody>
          <a:bodyPr/>
          <a:lstStyle/>
          <a:p>
            <a:fld id="{A79E80B8-B0B4-4E93-9891-79C186BF4AF6}" type="slidenum">
              <a:rPr lang="en-US" smtClean="0"/>
              <a:t>30</a:t>
            </a:fld>
            <a:endParaRPr lang="en-US"/>
          </a:p>
        </p:txBody>
      </p:sp>
    </p:spTree>
    <p:extLst>
      <p:ext uri="{BB962C8B-B14F-4D97-AF65-F5344CB8AC3E}">
        <p14:creationId xmlns:p14="http://schemas.microsoft.com/office/powerpoint/2010/main" val="5424537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Responsible</a:t>
            </a:r>
            <a:r>
              <a:rPr lang="en-US" baseline="0" dirty="0"/>
              <a:t> for more livestock death than any other plant in the N. America. Flowers have a spur on them which is where the name “larkspur” comes from.</a:t>
            </a:r>
            <a:endParaRPr lang="en-US" dirty="0"/>
          </a:p>
          <a:p>
            <a:endParaRPr lang="en-US" dirty="0"/>
          </a:p>
        </p:txBody>
      </p:sp>
      <p:sp>
        <p:nvSpPr>
          <p:cNvPr id="4" name="Slide Number Placeholder 3"/>
          <p:cNvSpPr>
            <a:spLocks noGrp="1"/>
          </p:cNvSpPr>
          <p:nvPr>
            <p:ph type="sldNum" sz="quarter" idx="10"/>
          </p:nvPr>
        </p:nvSpPr>
        <p:spPr/>
        <p:txBody>
          <a:bodyPr/>
          <a:lstStyle/>
          <a:p>
            <a:fld id="{A79E80B8-B0B4-4E93-9891-79C186BF4AF6}" type="slidenum">
              <a:rPr lang="en-US" smtClean="0"/>
              <a:t>31</a:t>
            </a:fld>
            <a:endParaRPr lang="en-US"/>
          </a:p>
        </p:txBody>
      </p:sp>
    </p:spTree>
    <p:extLst>
      <p:ext uri="{BB962C8B-B14F-4D97-AF65-F5344CB8AC3E}">
        <p14:creationId xmlns:p14="http://schemas.microsoft.com/office/powerpoint/2010/main" val="36193869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a:noFill/>
        </p:spPr>
        <p:txBody>
          <a:bodyPr/>
          <a:lstStyle/>
          <a:p>
            <a:r>
              <a:rPr lang="en-US">
                <a:ea typeface="ＭＳ Ｐゴシック" pitchFamily="-112" charset="-128"/>
              </a:rPr>
              <a:t>Range Plants -- OBJ 2: PPT</a:t>
            </a:r>
          </a:p>
        </p:txBody>
      </p:sp>
      <p:sp>
        <p:nvSpPr>
          <p:cNvPr id="20483" name="Rectangle 7"/>
          <p:cNvSpPr>
            <a:spLocks noGrp="1" noChangeArrowheads="1"/>
          </p:cNvSpPr>
          <p:nvPr>
            <p:ph type="sldNum" sz="quarter" idx="5"/>
          </p:nvPr>
        </p:nvSpPr>
        <p:spPr>
          <a:noFill/>
        </p:spPr>
        <p:txBody>
          <a:bodyPr/>
          <a:lstStyle/>
          <a:p>
            <a:fld id="{52A3DACC-4F54-4BAE-8E2F-C3DABB17472F}" type="slidenum">
              <a:rPr lang="en-US"/>
              <a:pPr/>
              <a:t>32</a:t>
            </a:fld>
            <a:endParaRPr lang="en-US"/>
          </a:p>
        </p:txBody>
      </p:sp>
      <p:sp>
        <p:nvSpPr>
          <p:cNvPr id="20484" name="Rectangle 2"/>
          <p:cNvSpPr>
            <a:spLocks noGrp="1" noRot="1" noChangeAspect="1" noChangeArrowheads="1" noTextEdit="1"/>
          </p:cNvSpPr>
          <p:nvPr>
            <p:ph type="sldImg"/>
          </p:nvPr>
        </p:nvSpPr>
        <p:spPr>
          <a:ln/>
        </p:spPr>
      </p:sp>
      <p:sp>
        <p:nvSpPr>
          <p:cNvPr id="20485" name="Rectangle 3"/>
          <p:cNvSpPr>
            <a:spLocks noGrp="1" noChangeArrowheads="1"/>
          </p:cNvSpPr>
          <p:nvPr>
            <p:ph type="body" idx="1"/>
          </p:nvPr>
        </p:nvSpPr>
        <p:spPr>
          <a:noFill/>
          <a:ln/>
        </p:spPr>
        <p:txBody>
          <a:bodyPr/>
          <a:lstStyle/>
          <a:p>
            <a:pPr eaLnBrk="1" hangingPunct="1"/>
            <a:endParaRPr lang="en-US" dirty="0"/>
          </a:p>
        </p:txBody>
      </p:sp>
      <p:sp>
        <p:nvSpPr>
          <p:cNvPr id="20486" name="Footer Placeholder 5"/>
          <p:cNvSpPr>
            <a:spLocks noGrp="1"/>
          </p:cNvSpPr>
          <p:nvPr>
            <p:ph type="ftr" sz="quarter" idx="4"/>
          </p:nvPr>
        </p:nvSpPr>
        <p:spPr>
          <a:noFill/>
        </p:spPr>
        <p:txBody>
          <a:bodyPr/>
          <a:lstStyle/>
          <a:p>
            <a:r>
              <a:rPr lang="en-US">
                <a:ea typeface="ＭＳ Ｐゴシック" pitchFamily="-112" charset="-128"/>
              </a:rPr>
              <a:t>There are 16 slides in this presentation</a:t>
            </a:r>
          </a:p>
        </p:txBody>
      </p:sp>
    </p:spTree>
    <p:extLst>
      <p:ext uri="{BB962C8B-B14F-4D97-AF65-F5344CB8AC3E}">
        <p14:creationId xmlns:p14="http://schemas.microsoft.com/office/powerpoint/2010/main" val="1969752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64A25B-E85D-4EC7-A20F-6D719CC5681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9660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64A25B-E85D-4EC7-A20F-6D719CC5681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4162434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B64A25B-E85D-4EC7-A20F-6D719CC5681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6153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B64A25B-E85D-4EC7-A20F-6D719CC56818}"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03377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64A25B-E85D-4EC7-A20F-6D719CC56818}" type="datetimeFigureOut">
              <a:rPr lang="en-US" smtClean="0"/>
              <a:t>2/18/2025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8265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B64A25B-E85D-4EC7-A20F-6D719CC56818}" type="datetimeFigureOut">
              <a:rPr lang="en-US" smtClean="0"/>
              <a:t>2/18/2025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09221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B64A25B-E85D-4EC7-A20F-6D719CC56818}" type="datetimeFigureOut">
              <a:rPr lang="en-US" smtClean="0"/>
              <a:t>2/18/2025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3368117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B64A25B-E85D-4EC7-A20F-6D719CC56818}" type="datetimeFigureOut">
              <a:rPr lang="en-US" smtClean="0"/>
              <a:t>2/18/2025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AA8EF3E-A05A-4D78-BEF6-BB957AB6AEA3}" type="slidenum">
              <a:rPr lang="en-US" smtClean="0"/>
              <a:t>‹#›</a:t>
            </a:fld>
            <a:endParaRPr lang="en-US"/>
          </a:p>
        </p:txBody>
      </p:sp>
    </p:spTree>
    <p:extLst>
      <p:ext uri="{BB962C8B-B14F-4D97-AF65-F5344CB8AC3E}">
        <p14:creationId xmlns:p14="http://schemas.microsoft.com/office/powerpoint/2010/main" val="1581959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B64A25B-E85D-4EC7-A20F-6D719CC56818}"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2712657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64A25B-E85D-4EC7-A20F-6D719CC5681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325773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64A25B-E85D-4EC7-A20F-6D719CC5681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8EF3E-A05A-4D78-BEF6-BB957AB6AEA3}" type="slidenum">
              <a:rPr lang="en-US" smtClean="0"/>
              <a:t>‹#›</a:t>
            </a:fld>
            <a:endParaRPr lang="en-US"/>
          </a:p>
        </p:txBody>
      </p:sp>
    </p:spTree>
    <p:extLst>
      <p:ext uri="{BB962C8B-B14F-4D97-AF65-F5344CB8AC3E}">
        <p14:creationId xmlns:p14="http://schemas.microsoft.com/office/powerpoint/2010/main" val="1379129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1"/>
            <a:ext cx="53848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41763"/>
            <a:ext cx="53848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8" name="Rectangle 6"/>
          <p:cNvSpPr>
            <a:spLocks noGrp="1" noChangeArrowheads="1"/>
          </p:cNvSpPr>
          <p:nvPr>
            <p:ph type="sldNum" sz="quarter" idx="12"/>
          </p:nvPr>
        </p:nvSpPr>
        <p:spPr>
          <a:ln/>
        </p:spPr>
        <p:txBody>
          <a:bodyPr/>
          <a:lstStyle>
            <a:lvl1pPr>
              <a:defRPr/>
            </a:lvl1pPr>
          </a:lstStyle>
          <a:p>
            <a:pPr>
              <a:defRPr/>
            </a:pPr>
            <a:fld id="{7F9B6AF9-C4C8-419E-8B45-1D032EE5F339}" type="slidenum">
              <a:rPr lang="en-US" altLang="en-US"/>
              <a:pPr>
                <a:defRPr/>
              </a:pPr>
              <a:t>‹#›</a:t>
            </a:fld>
            <a:endParaRPr lang="en-US" altLang="en-US"/>
          </a:p>
        </p:txBody>
      </p:sp>
    </p:spTree>
    <p:extLst>
      <p:ext uri="{BB962C8B-B14F-4D97-AF65-F5344CB8AC3E}">
        <p14:creationId xmlns:p14="http://schemas.microsoft.com/office/powerpoint/2010/main" val="2091788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E0BAF391-B285-4392-943C-26483B6B9631}" type="slidenum">
              <a:rPr lang="en-US" altLang="en-US"/>
              <a:pPr>
                <a:defRPr/>
              </a:pPr>
              <a:t>‹#›</a:t>
            </a:fld>
            <a:endParaRPr lang="en-US" altLang="en-US"/>
          </a:p>
        </p:txBody>
      </p:sp>
    </p:spTree>
    <p:extLst>
      <p:ext uri="{BB962C8B-B14F-4D97-AF65-F5344CB8AC3E}">
        <p14:creationId xmlns:p14="http://schemas.microsoft.com/office/powerpoint/2010/main" val="3888007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B64A25B-E85D-4EC7-A20F-6D719CC56818}" type="datetimeFigureOut">
              <a:rPr lang="en-US" smtClean="0"/>
              <a:t>2/18/2025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AA8EF3E-A05A-4D78-BEF6-BB957AB6AEA3}"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030997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9.gi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0.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ags" Target="../tags/tag3.xml"/><Relationship Id="rId6" Type="http://schemas.openxmlformats.org/officeDocument/2006/relationships/image" Target="../media/image10.png"/><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2.xml"/><Relationship Id="rId7" Type="http://schemas.openxmlformats.org/officeDocument/2006/relationships/image" Target="../media/image7.jpe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1.jpeg"/><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0.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12.xml"/><Relationship Id="rId7" Type="http://schemas.openxmlformats.org/officeDocument/2006/relationships/image" Target="../media/image14.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0.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0.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0.png"/><Relationship Id="rId5" Type="http://schemas.openxmlformats.org/officeDocument/2006/relationships/image" Target="../media/image17.jpe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0.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0.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13.xml"/><Relationship Id="rId7" Type="http://schemas.openxmlformats.org/officeDocument/2006/relationships/image" Target="../media/image22.jp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10.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13.xml"/><Relationship Id="rId7" Type="http://schemas.openxmlformats.org/officeDocument/2006/relationships/image" Target="../media/image25.jpe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10.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0.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10.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0.png"/><Relationship Id="rId5" Type="http://schemas.openxmlformats.org/officeDocument/2006/relationships/image" Target="../media/image30.jpe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3045982-9D12-474A-8D10-6FE08D040733}"/>
              </a:ext>
            </a:extLst>
          </p:cNvPr>
          <p:cNvSpPr>
            <a:spLocks noGrp="1"/>
          </p:cNvSpPr>
          <p:nvPr>
            <p:ph type="ctrTitle"/>
          </p:nvPr>
        </p:nvSpPr>
        <p:spPr/>
        <p:txBody>
          <a:bodyPr/>
          <a:lstStyle/>
          <a:p>
            <a:r>
              <a:rPr lang="en-US" dirty="0"/>
              <a:t>Forage Value &amp; Poisonous Plants</a:t>
            </a:r>
          </a:p>
        </p:txBody>
      </p:sp>
      <p:sp>
        <p:nvSpPr>
          <p:cNvPr id="13" name="Subtitle 12">
            <a:extLst>
              <a:ext uri="{FF2B5EF4-FFF2-40B4-BE49-F238E27FC236}">
                <a16:creationId xmlns:a16="http://schemas.microsoft.com/office/drawing/2014/main" id="{6633733C-FC3D-486C-B147-B7CA7CF95233}"/>
              </a:ext>
            </a:extLst>
          </p:cNvPr>
          <p:cNvSpPr>
            <a:spLocks noGrp="1"/>
          </p:cNvSpPr>
          <p:nvPr>
            <p:ph type="subTitle" idx="1"/>
          </p:nvPr>
        </p:nvSpPr>
        <p:spPr/>
        <p:txBody>
          <a:bodyPr/>
          <a:lstStyle/>
          <a:p>
            <a:r>
              <a:rPr lang="en-US" dirty="0"/>
              <a:t>Rangeland Principles (REM 151)</a:t>
            </a:r>
          </a:p>
        </p:txBody>
      </p:sp>
      <p:pic>
        <p:nvPicPr>
          <p:cNvPr id="17" name="Picture 16">
            <a:extLst>
              <a:ext uri="{FF2B5EF4-FFF2-40B4-BE49-F238E27FC236}">
                <a16:creationId xmlns:a16="http://schemas.microsoft.com/office/drawing/2014/main" id="{63A0DA7E-06B0-48BE-879E-7043E2B5B6B0}"/>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704520" y="5858539"/>
            <a:ext cx="3385745" cy="455382"/>
          </a:xfrm>
          <a:prstGeom prst="rect">
            <a:avLst/>
          </a:prstGeom>
        </p:spPr>
      </p:pic>
      <p:grpSp>
        <p:nvGrpSpPr>
          <p:cNvPr id="3" name="Group 2">
            <a:extLst>
              <a:ext uri="{FF2B5EF4-FFF2-40B4-BE49-F238E27FC236}">
                <a16:creationId xmlns:a16="http://schemas.microsoft.com/office/drawing/2014/main" id="{9F8139D4-C210-4EA0-B0C7-1E37E30B0010}"/>
              </a:ext>
            </a:extLst>
          </p:cNvPr>
          <p:cNvGrpSpPr/>
          <p:nvPr/>
        </p:nvGrpSpPr>
        <p:grpSpPr>
          <a:xfrm>
            <a:off x="8478520" y="101600"/>
            <a:ext cx="3383280" cy="3383280"/>
            <a:chOff x="8623041" y="-145985"/>
            <a:chExt cx="3383280" cy="3383280"/>
          </a:xfrm>
        </p:grpSpPr>
        <p:pic>
          <p:nvPicPr>
            <p:cNvPr id="15" name="Picture 35">
              <a:extLst>
                <a:ext uri="{FF2B5EF4-FFF2-40B4-BE49-F238E27FC236}">
                  <a16:creationId xmlns:a16="http://schemas.microsoft.com/office/drawing/2014/main" id="{46EC0DEF-3FFB-41D2-9ABB-2A069CD8FE6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623041" y="-145985"/>
              <a:ext cx="3383280" cy="3383280"/>
            </a:xfrm>
            <a:prstGeom prst="rect">
              <a:avLst/>
            </a:prstGeom>
            <a:noFill/>
            <a:ln w="9525">
              <a:noFill/>
              <a:miter lim="800000"/>
              <a:headEnd/>
              <a:tailEnd/>
            </a:ln>
          </p:spPr>
        </p:pic>
        <p:sp>
          <p:nvSpPr>
            <p:cNvPr id="16" name="Rectangle 17">
              <a:extLst>
                <a:ext uri="{FF2B5EF4-FFF2-40B4-BE49-F238E27FC236}">
                  <a16:creationId xmlns:a16="http://schemas.microsoft.com/office/drawing/2014/main" id="{CA58F2DF-AADF-4043-9C29-AD80C614DEC4}"/>
                </a:ext>
              </a:extLst>
            </p:cNvPr>
            <p:cNvSpPr>
              <a:spLocks noChangeArrowheads="1"/>
            </p:cNvSpPr>
            <p:nvPr/>
          </p:nvSpPr>
          <p:spPr bwMode="auto">
            <a:xfrm>
              <a:off x="11091921" y="2951755"/>
              <a:ext cx="914400" cy="215444"/>
            </a:xfrm>
            <a:prstGeom prst="rect">
              <a:avLst/>
            </a:prstGeom>
            <a:solidFill>
              <a:srgbClr val="D9D9D9">
                <a:alpha val="50195"/>
              </a:srgbClr>
            </a:solidFill>
            <a:ln w="9525">
              <a:noFill/>
              <a:miter lim="800000"/>
              <a:headEnd/>
              <a:tailEnd/>
            </a:ln>
          </p:spPr>
          <p:txBody>
            <a:bodyPr wrap="square">
              <a:spAutoFit/>
            </a:bodyPr>
            <a:lstStyle/>
            <a:p>
              <a:pPr algn="r"/>
              <a:r>
                <a:rPr lang="en-US" sz="800" dirty="0"/>
                <a:t>Jennifer Peterson</a:t>
              </a:r>
            </a:p>
          </p:txBody>
        </p:sp>
      </p:grpSp>
      <p:grpSp>
        <p:nvGrpSpPr>
          <p:cNvPr id="10" name="Group 9">
            <a:extLst>
              <a:ext uri="{FF2B5EF4-FFF2-40B4-BE49-F238E27FC236}">
                <a16:creationId xmlns:a16="http://schemas.microsoft.com/office/drawing/2014/main" id="{4B5F472B-0573-47EC-A98B-32CCD626672A}"/>
              </a:ext>
            </a:extLst>
          </p:cNvPr>
          <p:cNvGrpSpPr/>
          <p:nvPr/>
        </p:nvGrpSpPr>
        <p:grpSpPr>
          <a:xfrm>
            <a:off x="8102140" y="3334095"/>
            <a:ext cx="2371474" cy="2474019"/>
            <a:chOff x="8923224" y="375792"/>
            <a:chExt cx="3262431" cy="3581399"/>
          </a:xfrm>
        </p:grpSpPr>
        <p:pic>
          <p:nvPicPr>
            <p:cNvPr id="11" name="Picture 2">
              <a:extLst>
                <a:ext uri="{FF2B5EF4-FFF2-40B4-BE49-F238E27FC236}">
                  <a16:creationId xmlns:a16="http://schemas.microsoft.com/office/drawing/2014/main" id="{4B2E3DA8-E96C-47D8-BBF0-FF0EFAFD1A9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923224" y="375792"/>
              <a:ext cx="3262431" cy="3581399"/>
            </a:xfrm>
            <a:prstGeom prst="rect">
              <a:avLst/>
            </a:prstGeom>
            <a:noFill/>
            <a:ln w="9525">
              <a:noFill/>
              <a:miter lim="800000"/>
              <a:headEnd/>
              <a:tailEnd/>
            </a:ln>
          </p:spPr>
        </p:pic>
        <p:sp>
          <p:nvSpPr>
            <p:cNvPr id="14" name="Rectangle 15">
              <a:extLst>
                <a:ext uri="{FF2B5EF4-FFF2-40B4-BE49-F238E27FC236}">
                  <a16:creationId xmlns:a16="http://schemas.microsoft.com/office/drawing/2014/main" id="{A2200618-2293-4B36-AD2A-2846CCF54329}"/>
                </a:ext>
              </a:extLst>
            </p:cNvPr>
            <p:cNvSpPr>
              <a:spLocks noChangeArrowheads="1"/>
            </p:cNvSpPr>
            <p:nvPr/>
          </p:nvSpPr>
          <p:spPr bwMode="auto">
            <a:xfrm>
              <a:off x="10902078" y="3641007"/>
              <a:ext cx="1283577" cy="311878"/>
            </a:xfrm>
            <a:prstGeom prst="rect">
              <a:avLst/>
            </a:prstGeom>
            <a:solidFill>
              <a:srgbClr val="D9D9D9">
                <a:alpha val="50195"/>
              </a:srgbClr>
            </a:solidFill>
            <a:ln w="9525">
              <a:noFill/>
              <a:miter lim="800000"/>
              <a:headEnd/>
              <a:tailEnd/>
            </a:ln>
          </p:spPr>
          <p:txBody>
            <a:bodyPr wrap="square">
              <a:spAutoFit/>
            </a:bodyPr>
            <a:lstStyle/>
            <a:p>
              <a:r>
                <a:rPr lang="en-US" sz="800" dirty="0"/>
                <a:t>Jennifer Peterson</a:t>
              </a:r>
            </a:p>
          </p:txBody>
        </p:sp>
      </p:grpSp>
    </p:spTree>
    <p:extLst>
      <p:ext uri="{BB962C8B-B14F-4D97-AF65-F5344CB8AC3E}">
        <p14:creationId xmlns:p14="http://schemas.microsoft.com/office/powerpoint/2010/main" val="42558249"/>
      </p:ext>
    </p:extLst>
  </p:cSld>
  <p:clrMapOvr>
    <a:masterClrMapping/>
  </p:clrMapOvr>
  <mc:AlternateContent xmlns:mc="http://schemas.openxmlformats.org/markup-compatibility/2006">
    <mc:Choice xmlns:p14="http://schemas.microsoft.com/office/powerpoint/2010/main" Requires="p14">
      <p:transition spd="slow" p14:dur="2000" advTm="17618"/>
    </mc:Choice>
    <mc:Fallback>
      <p:transition spd="slow" advTm="1761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Based on the most limiting nutrients on rangelands in the western U.S.</a:t>
            </a:r>
          </a:p>
        </p:txBody>
      </p:sp>
      <p:sp>
        <p:nvSpPr>
          <p:cNvPr id="3" name="Content Placeholder 2"/>
          <p:cNvSpPr>
            <a:spLocks noGrp="1"/>
          </p:cNvSpPr>
          <p:nvPr>
            <p:ph sz="quarter" idx="1"/>
          </p:nvPr>
        </p:nvSpPr>
        <p:spPr>
          <a:xfrm>
            <a:off x="1981200" y="1752600"/>
            <a:ext cx="8229600" cy="4585855"/>
          </a:xfrm>
        </p:spPr>
        <p:txBody>
          <a:bodyPr>
            <a:noAutofit/>
          </a:bodyPr>
          <a:lstStyle/>
          <a:p>
            <a:r>
              <a:rPr lang="en-US" sz="3200" b="1" dirty="0"/>
              <a:t>Energy – </a:t>
            </a:r>
          </a:p>
          <a:p>
            <a:pPr lvl="1">
              <a:buClr>
                <a:schemeClr val="accent5">
                  <a:lumMod val="75000"/>
                </a:schemeClr>
              </a:buClr>
              <a:buFont typeface="Wingdings" panose="05000000000000000000" pitchFamily="2" charset="2"/>
              <a:buChar char="§"/>
            </a:pPr>
            <a:r>
              <a:rPr lang="en-US" sz="2800" dirty="0"/>
              <a:t>Structural Carbohydrates (e.g., cellulose)</a:t>
            </a:r>
          </a:p>
          <a:p>
            <a:pPr lvl="1">
              <a:buClr>
                <a:schemeClr val="accent5">
                  <a:lumMod val="75000"/>
                </a:schemeClr>
              </a:buClr>
              <a:buFont typeface="Wingdings" panose="05000000000000000000" pitchFamily="2" charset="2"/>
              <a:buChar char="§"/>
            </a:pPr>
            <a:r>
              <a:rPr lang="en-US" sz="2800" dirty="0"/>
              <a:t>Sugars &amp; Starch</a:t>
            </a:r>
          </a:p>
          <a:p>
            <a:pPr lvl="1">
              <a:buClr>
                <a:schemeClr val="accent5">
                  <a:lumMod val="75000"/>
                </a:schemeClr>
              </a:buClr>
              <a:buFont typeface="Wingdings" panose="05000000000000000000" pitchFamily="2" charset="2"/>
              <a:buChar char="§"/>
            </a:pPr>
            <a:r>
              <a:rPr lang="en-US" sz="2800" dirty="0"/>
              <a:t>Fats (limited, but important for birds and rodents)</a:t>
            </a:r>
            <a:endParaRPr lang="en-US" sz="2800" b="1" dirty="0"/>
          </a:p>
          <a:p>
            <a:r>
              <a:rPr lang="en-US" sz="3200" b="1" dirty="0"/>
              <a:t>Nutrients –</a:t>
            </a:r>
          </a:p>
          <a:p>
            <a:pPr lvl="1">
              <a:buClr>
                <a:schemeClr val="accent5">
                  <a:lumMod val="75000"/>
                </a:schemeClr>
              </a:buClr>
              <a:buFont typeface="Wingdings" panose="05000000000000000000" pitchFamily="2" charset="2"/>
              <a:buChar char="§"/>
            </a:pPr>
            <a:r>
              <a:rPr lang="en-US" sz="2800" dirty="0"/>
              <a:t>Protein = nitrogenous compounds</a:t>
            </a:r>
          </a:p>
          <a:p>
            <a:pPr lvl="1">
              <a:buClr>
                <a:schemeClr val="accent5">
                  <a:lumMod val="75000"/>
                </a:schemeClr>
              </a:buClr>
              <a:buFont typeface="Wingdings" panose="05000000000000000000" pitchFamily="2" charset="2"/>
              <a:buChar char="§"/>
            </a:pPr>
            <a:r>
              <a:rPr lang="en-US" sz="2800" dirty="0"/>
              <a:t>Phosphorus = generally most limiting mineral on rangelands</a:t>
            </a:r>
          </a:p>
          <a:p>
            <a:pPr lvl="1">
              <a:buClr>
                <a:schemeClr val="accent5">
                  <a:lumMod val="75000"/>
                </a:schemeClr>
              </a:buClr>
              <a:buFont typeface="Wingdings" panose="05000000000000000000" pitchFamily="2" charset="2"/>
              <a:buChar char="§"/>
            </a:pPr>
            <a:r>
              <a:rPr lang="en-US" sz="2800" dirty="0"/>
              <a:t>Vitamins = carotene or vitamin A</a:t>
            </a:r>
          </a:p>
        </p:txBody>
      </p:sp>
    </p:spTree>
    <p:custDataLst>
      <p:tags r:id="rId1"/>
    </p:custDataLst>
    <p:extLst>
      <p:ext uri="{BB962C8B-B14F-4D97-AF65-F5344CB8AC3E}">
        <p14:creationId xmlns:p14="http://schemas.microsoft.com/office/powerpoint/2010/main" val="3318628875"/>
      </p:ext>
    </p:extLst>
  </p:cSld>
  <p:clrMapOvr>
    <a:masterClrMapping/>
  </p:clrMapOvr>
  <mc:AlternateContent xmlns:mc="http://schemas.openxmlformats.org/markup-compatibility/2006">
    <mc:Choice xmlns:p14="http://schemas.microsoft.com/office/powerpoint/2010/main" Requires="p14">
      <p:transition spd="slow" p14:dur="2000" advTm="140662"/>
    </mc:Choice>
    <mc:Fallback>
      <p:transition spd="slow" advTm="14066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10144" y="2015837"/>
            <a:ext cx="9473045" cy="4302125"/>
          </a:xfrm>
        </p:spPr>
        <p:txBody>
          <a:bodyPr>
            <a:normAutofit/>
          </a:bodyPr>
          <a:lstStyle/>
          <a:p>
            <a:pPr marL="0" indent="0">
              <a:buClr>
                <a:schemeClr val="accent5">
                  <a:lumMod val="75000"/>
                </a:schemeClr>
              </a:buClr>
              <a:buSzPct val="110000"/>
              <a:buNone/>
            </a:pPr>
            <a:r>
              <a:rPr lang="en-US" sz="3600" b="1" dirty="0">
                <a:solidFill>
                  <a:schemeClr val="accent5">
                    <a:lumMod val="75000"/>
                  </a:schemeClr>
                </a:solidFill>
              </a:rPr>
              <a:t>Three Major Factors:</a:t>
            </a:r>
          </a:p>
          <a:p>
            <a:pPr marL="514350" indent="-514350">
              <a:buClr>
                <a:schemeClr val="accent5">
                  <a:lumMod val="75000"/>
                </a:schemeClr>
              </a:buClr>
              <a:buSzPct val="110000"/>
              <a:buFont typeface="+mj-lt"/>
              <a:buAutoNum type="arabicPeriod"/>
            </a:pPr>
            <a:r>
              <a:rPr lang="en-US" sz="3600" dirty="0"/>
              <a:t>Cell structure </a:t>
            </a:r>
            <a:r>
              <a:rPr lang="en-US" sz="3200" dirty="0"/>
              <a:t>(ratio of Cell </a:t>
            </a:r>
            <a:r>
              <a:rPr lang="en-US" sz="3200" b="1" dirty="0"/>
              <a:t>Walls</a:t>
            </a:r>
            <a:r>
              <a:rPr lang="en-US" sz="3200" dirty="0"/>
              <a:t> to Cell </a:t>
            </a:r>
            <a:r>
              <a:rPr lang="en-US" sz="3200" b="1" dirty="0"/>
              <a:t>Contents</a:t>
            </a:r>
            <a:r>
              <a:rPr lang="en-US" sz="3200" dirty="0"/>
              <a:t>)</a:t>
            </a:r>
            <a:endParaRPr lang="en-US" sz="3600" dirty="0"/>
          </a:p>
          <a:p>
            <a:pPr marL="514350" indent="-514350">
              <a:buClr>
                <a:schemeClr val="accent5">
                  <a:lumMod val="75000"/>
                </a:schemeClr>
              </a:buClr>
              <a:buSzPct val="110000"/>
              <a:buFont typeface="+mj-lt"/>
              <a:buAutoNum type="arabicPeriod"/>
            </a:pPr>
            <a:r>
              <a:rPr lang="en-US" sz="3600" dirty="0"/>
              <a:t>Degree of </a:t>
            </a:r>
            <a:r>
              <a:rPr lang="en-US" sz="3600" b="1" dirty="0"/>
              <a:t>lignification</a:t>
            </a:r>
          </a:p>
          <a:p>
            <a:pPr marL="514350" indent="-514350">
              <a:buClr>
                <a:schemeClr val="accent5">
                  <a:lumMod val="75000"/>
                </a:schemeClr>
              </a:buClr>
              <a:buSzPct val="110000"/>
              <a:buFont typeface="+mj-lt"/>
              <a:buAutoNum type="arabicPeriod"/>
            </a:pPr>
            <a:r>
              <a:rPr lang="en-US" sz="3600" dirty="0"/>
              <a:t>“</a:t>
            </a:r>
            <a:r>
              <a:rPr lang="en-US" sz="3600" b="1" dirty="0"/>
              <a:t>Anti-quality</a:t>
            </a:r>
            <a:r>
              <a:rPr lang="en-US" sz="3600" dirty="0"/>
              <a:t>” factors and toxins</a:t>
            </a:r>
          </a:p>
        </p:txBody>
      </p:sp>
      <p:sp>
        <p:nvSpPr>
          <p:cNvPr id="5" name="Title 4">
            <a:extLst>
              <a:ext uri="{FF2B5EF4-FFF2-40B4-BE49-F238E27FC236}">
                <a16:creationId xmlns:a16="http://schemas.microsoft.com/office/drawing/2014/main" id="{9B506A6F-6D05-4CD1-98E9-AB6DD74CE449}"/>
              </a:ext>
            </a:extLst>
          </p:cNvPr>
          <p:cNvSpPr>
            <a:spLocks noGrp="1"/>
          </p:cNvSpPr>
          <p:nvPr>
            <p:ph type="title"/>
          </p:nvPr>
        </p:nvSpPr>
        <p:spPr/>
        <p:txBody>
          <a:bodyPr/>
          <a:lstStyle/>
          <a:p>
            <a:r>
              <a:rPr lang="en-US" dirty="0"/>
              <a:t>What affects plant nutritive value?</a:t>
            </a:r>
          </a:p>
        </p:txBody>
      </p:sp>
    </p:spTree>
    <p:extLst>
      <p:ext uri="{BB962C8B-B14F-4D97-AF65-F5344CB8AC3E}">
        <p14:creationId xmlns:p14="http://schemas.microsoft.com/office/powerpoint/2010/main" val="2336589372"/>
      </p:ext>
    </p:extLst>
  </p:cSld>
  <p:clrMapOvr>
    <a:masterClrMapping/>
  </p:clrMapOvr>
  <mc:AlternateContent xmlns:mc="http://schemas.openxmlformats.org/markup-compatibility/2006">
    <mc:Choice xmlns:p14="http://schemas.microsoft.com/office/powerpoint/2010/main" Requires="p14">
      <p:transition spd="slow" p14:dur="2000" advTm="36958"/>
    </mc:Choice>
    <mc:Fallback>
      <p:transition spd="slow" advTm="3695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lantcell"/>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981200" y="1219200"/>
            <a:ext cx="3987800" cy="5181600"/>
          </a:xfrm>
          <a:prstGeom prst="rect">
            <a:avLst/>
          </a:prstGeom>
          <a:noFill/>
          <a:ln w="9525">
            <a:noFill/>
            <a:miter lim="800000"/>
            <a:headEnd/>
            <a:tailEnd/>
          </a:ln>
        </p:spPr>
      </p:pic>
      <p:sp>
        <p:nvSpPr>
          <p:cNvPr id="2" name="Title 1"/>
          <p:cNvSpPr>
            <a:spLocks noGrp="1"/>
          </p:cNvSpPr>
          <p:nvPr>
            <p:ph type="title"/>
          </p:nvPr>
        </p:nvSpPr>
        <p:spPr/>
        <p:txBody>
          <a:bodyPr anchor="t"/>
          <a:lstStyle/>
          <a:p>
            <a:r>
              <a:rPr lang="en-US" dirty="0"/>
              <a:t>Cell Structure: (</a:t>
            </a:r>
            <a:r>
              <a:rPr lang="en-US" dirty="0" err="1"/>
              <a:t>Wall:Contents</a:t>
            </a:r>
            <a:r>
              <a:rPr lang="en-US" dirty="0"/>
              <a:t>)</a:t>
            </a:r>
          </a:p>
        </p:txBody>
      </p:sp>
      <p:sp>
        <p:nvSpPr>
          <p:cNvPr id="6" name="Text Box 7"/>
          <p:cNvSpPr txBox="1">
            <a:spLocks noChangeArrowheads="1"/>
          </p:cNvSpPr>
          <p:nvPr/>
        </p:nvSpPr>
        <p:spPr bwMode="auto">
          <a:xfrm>
            <a:off x="6705600" y="3657600"/>
            <a:ext cx="3276600" cy="579438"/>
          </a:xfrm>
          <a:prstGeom prst="rect">
            <a:avLst/>
          </a:prstGeom>
          <a:noFill/>
          <a:ln w="9525">
            <a:noFill/>
            <a:miter lim="800000"/>
            <a:headEnd/>
            <a:tailEnd/>
          </a:ln>
        </p:spPr>
        <p:txBody>
          <a:bodyPr>
            <a:spAutoFit/>
          </a:bodyPr>
          <a:lstStyle/>
          <a:p>
            <a:pPr>
              <a:spcBef>
                <a:spcPct val="50000"/>
              </a:spcBef>
            </a:pPr>
            <a:r>
              <a:rPr lang="en-US" sz="3200" u="sng" dirty="0">
                <a:solidFill>
                  <a:schemeClr val="accent3">
                    <a:lumMod val="50000"/>
                  </a:schemeClr>
                </a:solidFill>
              </a:rPr>
              <a:t>Cell Wall</a:t>
            </a:r>
            <a:r>
              <a:rPr lang="en-US" sz="3200" dirty="0">
                <a:solidFill>
                  <a:schemeClr val="accent3">
                    <a:lumMod val="50000"/>
                  </a:schemeClr>
                </a:solidFill>
              </a:rPr>
              <a:t>	</a:t>
            </a:r>
          </a:p>
        </p:txBody>
      </p:sp>
      <p:sp>
        <p:nvSpPr>
          <p:cNvPr id="7" name="Text Box 8"/>
          <p:cNvSpPr txBox="1">
            <a:spLocks noChangeArrowheads="1"/>
          </p:cNvSpPr>
          <p:nvPr/>
        </p:nvSpPr>
        <p:spPr bwMode="auto">
          <a:xfrm>
            <a:off x="5943600" y="1314271"/>
            <a:ext cx="4419600" cy="579438"/>
          </a:xfrm>
          <a:prstGeom prst="rect">
            <a:avLst/>
          </a:prstGeom>
          <a:solidFill>
            <a:schemeClr val="bg1"/>
          </a:solidFill>
          <a:ln w="9525">
            <a:noFill/>
            <a:miter lim="800000"/>
            <a:headEnd/>
            <a:tailEnd/>
          </a:ln>
        </p:spPr>
        <p:txBody>
          <a:bodyPr wrap="square">
            <a:spAutoFit/>
          </a:bodyPr>
          <a:lstStyle/>
          <a:p>
            <a:pPr>
              <a:spcBef>
                <a:spcPct val="50000"/>
              </a:spcBef>
            </a:pPr>
            <a:r>
              <a:rPr lang="en-US" sz="3200" dirty="0">
                <a:solidFill>
                  <a:schemeClr val="accent3">
                    <a:lumMod val="50000"/>
                  </a:schemeClr>
                </a:solidFill>
              </a:rPr>
              <a:t>       </a:t>
            </a:r>
            <a:r>
              <a:rPr lang="en-US" sz="3200" u="sng" dirty="0">
                <a:solidFill>
                  <a:schemeClr val="accent3">
                    <a:lumMod val="50000"/>
                  </a:schemeClr>
                </a:solidFill>
              </a:rPr>
              <a:t>Cell Contents</a:t>
            </a:r>
          </a:p>
        </p:txBody>
      </p:sp>
      <p:sp>
        <p:nvSpPr>
          <p:cNvPr id="8" name="Line 9"/>
          <p:cNvSpPr>
            <a:spLocks noChangeShapeType="1"/>
          </p:cNvSpPr>
          <p:nvPr/>
        </p:nvSpPr>
        <p:spPr bwMode="auto">
          <a:xfrm flipH="1">
            <a:off x="4343400" y="1981200"/>
            <a:ext cx="2286000" cy="1524000"/>
          </a:xfrm>
          <a:prstGeom prst="line">
            <a:avLst/>
          </a:prstGeom>
          <a:noFill/>
          <a:ln w="28575">
            <a:solidFill>
              <a:srgbClr val="FF0000"/>
            </a:solidFill>
            <a:round/>
            <a:headEnd/>
            <a:tailEnd type="triangle" w="lg" len="lg"/>
          </a:ln>
        </p:spPr>
        <p:txBody>
          <a:bodyPr/>
          <a:lstStyle/>
          <a:p>
            <a:endParaRPr lang="en-US">
              <a:solidFill>
                <a:schemeClr val="accent3">
                  <a:lumMod val="50000"/>
                </a:schemeClr>
              </a:solidFill>
            </a:endParaRPr>
          </a:p>
        </p:txBody>
      </p:sp>
      <p:sp>
        <p:nvSpPr>
          <p:cNvPr id="9" name="Line 10"/>
          <p:cNvSpPr>
            <a:spLocks noChangeShapeType="1"/>
          </p:cNvSpPr>
          <p:nvPr/>
        </p:nvSpPr>
        <p:spPr bwMode="auto">
          <a:xfrm flipH="1">
            <a:off x="5257800" y="3962400"/>
            <a:ext cx="1524000" cy="609600"/>
          </a:xfrm>
          <a:prstGeom prst="line">
            <a:avLst/>
          </a:prstGeom>
          <a:noFill/>
          <a:ln w="28575">
            <a:solidFill>
              <a:srgbClr val="FF0000"/>
            </a:solidFill>
            <a:round/>
            <a:headEnd/>
            <a:tailEnd type="triangle" w="lg" len="lg"/>
          </a:ln>
        </p:spPr>
        <p:txBody>
          <a:bodyPr/>
          <a:lstStyle/>
          <a:p>
            <a:endParaRPr lang="en-US">
              <a:solidFill>
                <a:schemeClr val="accent3">
                  <a:lumMod val="50000"/>
                </a:schemeClr>
              </a:solidFill>
            </a:endParaRPr>
          </a:p>
        </p:txBody>
      </p:sp>
      <p:sp>
        <p:nvSpPr>
          <p:cNvPr id="10" name="Text Box 11"/>
          <p:cNvSpPr txBox="1">
            <a:spLocks noChangeArrowheads="1"/>
          </p:cNvSpPr>
          <p:nvPr/>
        </p:nvSpPr>
        <p:spPr bwMode="auto">
          <a:xfrm>
            <a:off x="6781800" y="4191000"/>
            <a:ext cx="3505200" cy="1938992"/>
          </a:xfrm>
          <a:prstGeom prst="rect">
            <a:avLst/>
          </a:prstGeom>
          <a:noFill/>
          <a:ln w="9525">
            <a:noFill/>
            <a:miter lim="800000"/>
            <a:headEnd/>
            <a:tailEnd/>
          </a:ln>
        </p:spPr>
        <p:txBody>
          <a:bodyPr>
            <a:spAutoFit/>
          </a:bodyPr>
          <a:lstStyle/>
          <a:p>
            <a:r>
              <a:rPr lang="en-US" sz="2000" dirty="0">
                <a:solidFill>
                  <a:schemeClr val="accent3">
                    <a:lumMod val="50000"/>
                  </a:schemeClr>
                </a:solidFill>
              </a:rPr>
              <a:t>Cellulose</a:t>
            </a:r>
          </a:p>
          <a:p>
            <a:r>
              <a:rPr lang="en-US" sz="2000" dirty="0">
                <a:solidFill>
                  <a:schemeClr val="accent3">
                    <a:lumMod val="50000"/>
                  </a:schemeClr>
                </a:solidFill>
              </a:rPr>
              <a:t>Hemicellulose</a:t>
            </a:r>
          </a:p>
          <a:p>
            <a:r>
              <a:rPr lang="en-US" sz="2000" dirty="0">
                <a:solidFill>
                  <a:schemeClr val="accent3">
                    <a:lumMod val="50000"/>
                  </a:schemeClr>
                </a:solidFill>
              </a:rPr>
              <a:t>Pectin</a:t>
            </a:r>
          </a:p>
          <a:p>
            <a:r>
              <a:rPr lang="en-US" sz="2000" dirty="0">
                <a:solidFill>
                  <a:schemeClr val="accent3">
                    <a:lumMod val="50000"/>
                  </a:schemeClr>
                </a:solidFill>
              </a:rPr>
              <a:t>Lignin</a:t>
            </a:r>
          </a:p>
          <a:p>
            <a:r>
              <a:rPr lang="en-US" sz="2000" dirty="0">
                <a:solidFill>
                  <a:schemeClr val="accent3">
                    <a:lumMod val="50000"/>
                  </a:schemeClr>
                </a:solidFill>
              </a:rPr>
              <a:t>Silica</a:t>
            </a:r>
          </a:p>
          <a:p>
            <a:r>
              <a:rPr lang="en-US" sz="2000" dirty="0" err="1">
                <a:solidFill>
                  <a:schemeClr val="accent3">
                    <a:lumMod val="50000"/>
                  </a:schemeClr>
                </a:solidFill>
              </a:rPr>
              <a:t>Cutin</a:t>
            </a:r>
            <a:endParaRPr lang="en-US" sz="2000" dirty="0">
              <a:solidFill>
                <a:schemeClr val="accent3">
                  <a:lumMod val="50000"/>
                </a:schemeClr>
              </a:solidFill>
            </a:endParaRPr>
          </a:p>
        </p:txBody>
      </p:sp>
      <p:sp>
        <p:nvSpPr>
          <p:cNvPr id="11" name="Text Box 12"/>
          <p:cNvSpPr txBox="1">
            <a:spLocks noChangeArrowheads="1"/>
          </p:cNvSpPr>
          <p:nvPr/>
        </p:nvSpPr>
        <p:spPr bwMode="auto">
          <a:xfrm>
            <a:off x="6934200" y="1923872"/>
            <a:ext cx="3733800" cy="1323439"/>
          </a:xfrm>
          <a:prstGeom prst="rect">
            <a:avLst/>
          </a:prstGeom>
          <a:noFill/>
          <a:ln w="9525">
            <a:noFill/>
            <a:miter lim="800000"/>
            <a:headEnd/>
            <a:tailEnd/>
          </a:ln>
        </p:spPr>
        <p:txBody>
          <a:bodyPr wrap="square">
            <a:spAutoFit/>
          </a:bodyPr>
          <a:lstStyle/>
          <a:p>
            <a:r>
              <a:rPr lang="en-US" sz="2000" dirty="0">
                <a:solidFill>
                  <a:schemeClr val="accent3">
                    <a:lumMod val="50000"/>
                  </a:schemeClr>
                </a:solidFill>
              </a:rPr>
              <a:t>Sugars</a:t>
            </a:r>
          </a:p>
          <a:p>
            <a:r>
              <a:rPr lang="en-US" sz="2000" dirty="0">
                <a:solidFill>
                  <a:schemeClr val="accent3">
                    <a:lumMod val="50000"/>
                  </a:schemeClr>
                </a:solidFill>
              </a:rPr>
              <a:t>Starch</a:t>
            </a:r>
          </a:p>
          <a:p>
            <a:r>
              <a:rPr lang="en-US" sz="2000" dirty="0">
                <a:solidFill>
                  <a:schemeClr val="accent3">
                    <a:lumMod val="50000"/>
                  </a:schemeClr>
                </a:solidFill>
              </a:rPr>
              <a:t>Organic acids</a:t>
            </a:r>
          </a:p>
          <a:p>
            <a:r>
              <a:rPr lang="en-US" sz="2000" dirty="0">
                <a:solidFill>
                  <a:schemeClr val="accent3">
                    <a:lumMod val="50000"/>
                  </a:schemeClr>
                </a:solidFill>
              </a:rPr>
              <a:t>Protein</a:t>
            </a:r>
          </a:p>
        </p:txBody>
      </p:sp>
      <p:sp>
        <p:nvSpPr>
          <p:cNvPr id="12" name="Line 9"/>
          <p:cNvSpPr>
            <a:spLocks noChangeShapeType="1"/>
          </p:cNvSpPr>
          <p:nvPr/>
        </p:nvSpPr>
        <p:spPr bwMode="auto">
          <a:xfrm flipH="1">
            <a:off x="4267200" y="1981200"/>
            <a:ext cx="2362200" cy="914400"/>
          </a:xfrm>
          <a:prstGeom prst="line">
            <a:avLst/>
          </a:prstGeom>
          <a:noFill/>
          <a:ln w="28575">
            <a:solidFill>
              <a:srgbClr val="FF0000"/>
            </a:solidFill>
            <a:round/>
            <a:headEnd/>
            <a:tailEnd type="triangle" w="lg" len="lg"/>
          </a:ln>
        </p:spPr>
        <p:txBody>
          <a:bodyPr/>
          <a:lstStyle/>
          <a:p>
            <a:endParaRPr lang="en-US">
              <a:solidFill>
                <a:schemeClr val="accent3">
                  <a:lumMod val="50000"/>
                </a:schemeClr>
              </a:solidFill>
            </a:endParaRPr>
          </a:p>
        </p:txBody>
      </p:sp>
    </p:spTree>
    <p:extLst>
      <p:ext uri="{BB962C8B-B14F-4D97-AF65-F5344CB8AC3E}">
        <p14:creationId xmlns:p14="http://schemas.microsoft.com/office/powerpoint/2010/main" val="3647202265"/>
      </p:ext>
    </p:extLst>
  </p:cSld>
  <p:clrMapOvr>
    <a:masterClrMapping/>
  </p:clrMapOvr>
  <mc:AlternateContent xmlns:mc="http://schemas.openxmlformats.org/markup-compatibility/2006">
    <mc:Choice xmlns:p14="http://schemas.microsoft.com/office/powerpoint/2010/main" Requires="p14">
      <p:transition spd="slow" p14:dur="2000" advTm="69388"/>
    </mc:Choice>
    <mc:Fallback>
      <p:transition spd="slow" advTm="6938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
          </p:nvPr>
        </p:nvSpPr>
        <p:spPr/>
        <p:txBody>
          <a:bodyPr>
            <a:normAutofit/>
          </a:bodyPr>
          <a:lstStyle/>
          <a:p>
            <a:r>
              <a:rPr lang="en-US" sz="3200" b="1" dirty="0"/>
              <a:t>Lignin</a:t>
            </a:r>
            <a:r>
              <a:rPr lang="en-US" sz="3200" dirty="0"/>
              <a:t> = indigestible portions of cell walls that impregnates cellulose to form wood.</a:t>
            </a:r>
          </a:p>
        </p:txBody>
      </p:sp>
      <p:pic>
        <p:nvPicPr>
          <p:cNvPr id="5" name="Picture 5"/>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309537" y="2379411"/>
            <a:ext cx="5506795" cy="3844744"/>
          </a:xfrm>
          <a:prstGeom prst="rect">
            <a:avLst/>
          </a:prstGeom>
          <a:noFill/>
          <a:ln w="9525">
            <a:noFill/>
            <a:miter lim="800000"/>
            <a:headEnd/>
            <a:tailEnd/>
          </a:ln>
        </p:spPr>
      </p:pic>
      <p:sp>
        <p:nvSpPr>
          <p:cNvPr id="6" name="TextBox 5"/>
          <p:cNvSpPr txBox="1"/>
          <p:nvPr/>
        </p:nvSpPr>
        <p:spPr>
          <a:xfrm rot="20203572">
            <a:off x="1273485" y="3957471"/>
            <a:ext cx="3530454" cy="1200329"/>
          </a:xfrm>
          <a:prstGeom prst="rect">
            <a:avLst/>
          </a:prstGeom>
          <a:noFill/>
        </p:spPr>
        <p:txBody>
          <a:bodyPr wrap="none" rtlCol="0">
            <a:spAutoFit/>
          </a:bodyPr>
          <a:lstStyle/>
          <a:p>
            <a:pPr algn="ctr"/>
            <a:r>
              <a:rPr lang="en-US" sz="3600" dirty="0">
                <a:solidFill>
                  <a:schemeClr val="accent5">
                    <a:lumMod val="75000"/>
                  </a:schemeClr>
                </a:solidFill>
              </a:rPr>
              <a:t>Lignin Structure is</a:t>
            </a:r>
            <a:br>
              <a:rPr lang="en-US" sz="3600" dirty="0">
                <a:solidFill>
                  <a:schemeClr val="accent5">
                    <a:lumMod val="75000"/>
                  </a:schemeClr>
                </a:solidFill>
              </a:rPr>
            </a:br>
            <a:r>
              <a:rPr lang="en-US" sz="3600" dirty="0">
                <a:solidFill>
                  <a:schemeClr val="accent5">
                    <a:lumMod val="75000"/>
                  </a:schemeClr>
                </a:solidFill>
              </a:rPr>
              <a:t>Complex</a:t>
            </a:r>
          </a:p>
        </p:txBody>
      </p:sp>
      <p:cxnSp>
        <p:nvCxnSpPr>
          <p:cNvPr id="8" name="Straight Arrow Connector 7"/>
          <p:cNvCxnSpPr>
            <a:cxnSpLocks/>
            <a:endCxn id="5" idx="1"/>
          </p:cNvCxnSpPr>
          <p:nvPr/>
        </p:nvCxnSpPr>
        <p:spPr bwMode="auto">
          <a:xfrm flipV="1">
            <a:off x="4211782" y="4301783"/>
            <a:ext cx="1097755" cy="58828"/>
          </a:xfrm>
          <a:prstGeom prst="straightConnector1">
            <a:avLst/>
          </a:prstGeom>
          <a:solidFill>
            <a:schemeClr val="accent1"/>
          </a:solidFill>
          <a:ln w="28575" cap="flat" cmpd="sng" algn="ctr">
            <a:solidFill>
              <a:schemeClr val="accent5">
                <a:lumMod val="75000"/>
              </a:schemeClr>
            </a:solidFill>
            <a:prstDash val="solid"/>
            <a:round/>
            <a:headEnd type="none" w="med" len="med"/>
            <a:tailEnd type="arrow"/>
          </a:ln>
          <a:effectLst/>
        </p:spPr>
      </p:cxnSp>
      <p:sp>
        <p:nvSpPr>
          <p:cNvPr id="7" name="Title 6">
            <a:extLst>
              <a:ext uri="{FF2B5EF4-FFF2-40B4-BE49-F238E27FC236}">
                <a16:creationId xmlns:a16="http://schemas.microsoft.com/office/drawing/2014/main" id="{ED193C82-D135-4DE4-81B5-EFDD72DB7950}"/>
              </a:ext>
            </a:extLst>
          </p:cNvPr>
          <p:cNvSpPr>
            <a:spLocks noGrp="1"/>
          </p:cNvSpPr>
          <p:nvPr>
            <p:ph type="title"/>
          </p:nvPr>
        </p:nvSpPr>
        <p:spPr/>
        <p:txBody>
          <a:bodyPr/>
          <a:lstStyle/>
          <a:p>
            <a:r>
              <a:rPr lang="en-US" dirty="0"/>
              <a:t>Degree of Lignification</a:t>
            </a:r>
          </a:p>
        </p:txBody>
      </p:sp>
    </p:spTree>
    <p:extLst>
      <p:ext uri="{BB962C8B-B14F-4D97-AF65-F5344CB8AC3E}">
        <p14:creationId xmlns:p14="http://schemas.microsoft.com/office/powerpoint/2010/main" val="1935165719"/>
      </p:ext>
    </p:extLst>
  </p:cSld>
  <p:clrMapOvr>
    <a:masterClrMapping/>
  </p:clrMapOvr>
  <mc:AlternateContent xmlns:mc="http://schemas.openxmlformats.org/markup-compatibility/2006">
    <mc:Choice xmlns:p14="http://schemas.microsoft.com/office/powerpoint/2010/main" Requires="p14">
      <p:transition spd="slow" p14:dur="2000" advTm="42443"/>
    </mc:Choice>
    <mc:Fallback>
      <p:transition spd="slow" advTm="42443"/>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3"/>
            <a:ext cx="10779529" cy="1450757"/>
          </a:xfrm>
        </p:spPr>
        <p:txBody>
          <a:bodyPr>
            <a:normAutofit/>
          </a:bodyPr>
          <a:lstStyle/>
          <a:p>
            <a:r>
              <a:rPr lang="en-US" dirty="0"/>
              <a:t>“Anti-quality” Factors</a:t>
            </a:r>
          </a:p>
        </p:txBody>
      </p:sp>
      <p:sp>
        <p:nvSpPr>
          <p:cNvPr id="3" name="Content Placeholder 2"/>
          <p:cNvSpPr>
            <a:spLocks noGrp="1"/>
          </p:cNvSpPr>
          <p:nvPr>
            <p:ph sz="quarter" idx="1"/>
          </p:nvPr>
        </p:nvSpPr>
        <p:spPr>
          <a:xfrm>
            <a:off x="1097279" y="1856125"/>
            <a:ext cx="10058400" cy="4023360"/>
          </a:xfrm>
        </p:spPr>
        <p:txBody>
          <a:bodyPr>
            <a:normAutofit/>
          </a:bodyPr>
          <a:lstStyle/>
          <a:p>
            <a:r>
              <a:rPr lang="en-US" sz="3200" dirty="0"/>
              <a:t>Plants may contain compounds that:</a:t>
            </a:r>
          </a:p>
          <a:p>
            <a:pPr lvl="1">
              <a:buClr>
                <a:schemeClr val="accent5">
                  <a:lumMod val="75000"/>
                </a:schemeClr>
              </a:buClr>
              <a:buFont typeface="Wingdings" panose="05000000000000000000" pitchFamily="2" charset="2"/>
              <a:buChar char="§"/>
            </a:pPr>
            <a:r>
              <a:rPr lang="en-US" sz="3000" dirty="0"/>
              <a:t> Are not digestible</a:t>
            </a:r>
          </a:p>
          <a:p>
            <a:pPr lvl="1">
              <a:buClr>
                <a:schemeClr val="accent5">
                  <a:lumMod val="75000"/>
                </a:schemeClr>
              </a:buClr>
              <a:buFont typeface="Wingdings" panose="05000000000000000000" pitchFamily="2" charset="2"/>
              <a:buChar char="§"/>
            </a:pPr>
            <a:r>
              <a:rPr lang="en-US" sz="3000" dirty="0"/>
              <a:t> Reduce digestibility of nutrients</a:t>
            </a:r>
          </a:p>
          <a:p>
            <a:pPr lvl="1">
              <a:buClr>
                <a:schemeClr val="accent5">
                  <a:lumMod val="75000"/>
                </a:schemeClr>
              </a:buClr>
              <a:buFont typeface="Wingdings" panose="05000000000000000000" pitchFamily="2" charset="2"/>
              <a:buChar char="§"/>
            </a:pPr>
            <a:r>
              <a:rPr lang="en-US" sz="3000" dirty="0"/>
              <a:t> Adversely affect the herbivore</a:t>
            </a:r>
          </a:p>
          <a:p>
            <a:pPr marL="201168" lvl="1" indent="0">
              <a:buClr>
                <a:schemeClr val="accent5">
                  <a:lumMod val="75000"/>
                </a:schemeClr>
              </a:buClr>
              <a:buNone/>
            </a:pPr>
            <a:endParaRPr lang="en-US" sz="3000" dirty="0"/>
          </a:p>
          <a:p>
            <a:pPr marL="201168" lvl="1" indent="0">
              <a:buClr>
                <a:schemeClr val="accent5">
                  <a:lumMod val="75000"/>
                </a:schemeClr>
              </a:buClr>
              <a:buNone/>
            </a:pPr>
            <a:r>
              <a:rPr lang="en-US" sz="3000" dirty="0"/>
              <a:t>		</a:t>
            </a:r>
            <a:r>
              <a:rPr lang="en-US" sz="3600" dirty="0"/>
              <a:t> Make plants “unpalatable”</a:t>
            </a:r>
          </a:p>
          <a:p>
            <a:pPr lvl="1">
              <a:buClr>
                <a:schemeClr val="accent5">
                  <a:lumMod val="75000"/>
                </a:schemeClr>
              </a:buClr>
              <a:buFont typeface="Wingdings" panose="05000000000000000000" pitchFamily="2" charset="2"/>
              <a:buChar char="§"/>
            </a:pPr>
            <a:endParaRPr lang="en-US" sz="3000" dirty="0"/>
          </a:p>
          <a:p>
            <a:pPr marL="201168" lvl="1" indent="0">
              <a:buClr>
                <a:schemeClr val="accent5">
                  <a:lumMod val="75000"/>
                </a:schemeClr>
              </a:buClr>
              <a:buNone/>
            </a:pPr>
            <a:r>
              <a:rPr lang="en-US" sz="3000" dirty="0"/>
              <a:t>More common in forbs and shrubs than grasses.</a:t>
            </a:r>
          </a:p>
        </p:txBody>
      </p:sp>
      <p:sp>
        <p:nvSpPr>
          <p:cNvPr id="4" name="Arrow: Right 3">
            <a:extLst>
              <a:ext uri="{FF2B5EF4-FFF2-40B4-BE49-F238E27FC236}">
                <a16:creationId xmlns:a16="http://schemas.microsoft.com/office/drawing/2014/main" id="{9E4A6B3A-6681-4485-99EF-232FEC7579FA}"/>
              </a:ext>
            </a:extLst>
          </p:cNvPr>
          <p:cNvSpPr/>
          <p:nvPr/>
        </p:nvSpPr>
        <p:spPr>
          <a:xfrm>
            <a:off x="1330036" y="4281055"/>
            <a:ext cx="1184564" cy="477981"/>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pic>
        <p:nvPicPr>
          <p:cNvPr id="5" name="Picture 29" descr="a_cow_eating_grass_lg">
            <a:extLst>
              <a:ext uri="{FF2B5EF4-FFF2-40B4-BE49-F238E27FC236}">
                <a16:creationId xmlns:a16="http://schemas.microsoft.com/office/drawing/2014/main" id="{E6F8FB26-3A2E-4B67-8C97-FC15D80246FD}"/>
              </a:ext>
            </a:extLst>
          </p:cNvPr>
          <p:cNvPicPr>
            <a:picLocks noChangeAspect="1" noChangeArrowheads="1" noCrop="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002485" y="3193126"/>
            <a:ext cx="2385951" cy="2385951"/>
          </a:xfrm>
          <a:prstGeom prst="rect">
            <a:avLst/>
          </a:prstGeom>
          <a:noFill/>
          <a:ln w="9525">
            <a:noFill/>
            <a:miter lim="800000"/>
            <a:headEnd/>
            <a:tailEnd/>
          </a:ln>
        </p:spPr>
      </p:pic>
    </p:spTree>
    <p:extLst>
      <p:ext uri="{BB962C8B-B14F-4D97-AF65-F5344CB8AC3E}">
        <p14:creationId xmlns:p14="http://schemas.microsoft.com/office/powerpoint/2010/main" val="1847093758"/>
      </p:ext>
    </p:extLst>
  </p:cSld>
  <p:clrMapOvr>
    <a:masterClrMapping/>
  </p:clrMapOvr>
  <mc:AlternateContent xmlns:mc="http://schemas.openxmlformats.org/markup-compatibility/2006">
    <mc:Choice xmlns:p14="http://schemas.microsoft.com/office/powerpoint/2010/main" Requires="p14">
      <p:transition spd="slow" p14:dur="2000" advTm="36055"/>
    </mc:Choice>
    <mc:Fallback>
      <p:transition spd="slow" advTm="3605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3"/>
            <a:ext cx="10779529" cy="1450757"/>
          </a:xfrm>
        </p:spPr>
        <p:txBody>
          <a:bodyPr>
            <a:normAutofit/>
          </a:bodyPr>
          <a:lstStyle/>
          <a:p>
            <a:r>
              <a:rPr lang="en-US" dirty="0"/>
              <a:t>“Anti-quality” Factors</a:t>
            </a:r>
          </a:p>
        </p:txBody>
      </p:sp>
      <p:sp>
        <p:nvSpPr>
          <p:cNvPr id="3" name="Content Placeholder 2"/>
          <p:cNvSpPr>
            <a:spLocks noGrp="1"/>
          </p:cNvSpPr>
          <p:nvPr>
            <p:ph sz="quarter" idx="1"/>
          </p:nvPr>
        </p:nvSpPr>
        <p:spPr>
          <a:xfrm>
            <a:off x="1047146" y="1997133"/>
            <a:ext cx="7616537" cy="4023360"/>
          </a:xfrm>
        </p:spPr>
        <p:txBody>
          <a:bodyPr>
            <a:normAutofit/>
          </a:bodyPr>
          <a:lstStyle/>
          <a:p>
            <a:r>
              <a:rPr lang="en-US" sz="3200" b="1" i="1" dirty="0"/>
              <a:t>Inhibitors</a:t>
            </a:r>
            <a:r>
              <a:rPr lang="en-US" sz="3200" dirty="0"/>
              <a:t> –  Inhibit or reduced digestion</a:t>
            </a:r>
            <a:r>
              <a:rPr lang="en-US" sz="3200" b="1" i="1" dirty="0"/>
              <a:t> </a:t>
            </a:r>
          </a:p>
          <a:p>
            <a:pPr lvl="1">
              <a:buClr>
                <a:schemeClr val="accent5">
                  <a:lumMod val="75000"/>
                </a:schemeClr>
              </a:buClr>
              <a:buFont typeface="Wingdings" panose="05000000000000000000" pitchFamily="2" charset="2"/>
              <a:buChar char="§"/>
            </a:pPr>
            <a:r>
              <a:rPr lang="en-US" sz="3200" dirty="0"/>
              <a:t> Bind with nutrients to reduce digestibility</a:t>
            </a:r>
          </a:p>
          <a:p>
            <a:pPr lvl="1">
              <a:buClr>
                <a:schemeClr val="accent5">
                  <a:lumMod val="75000"/>
                </a:schemeClr>
              </a:buClr>
              <a:buFont typeface="Wingdings" panose="05000000000000000000" pitchFamily="2" charset="2"/>
              <a:buChar char="§"/>
            </a:pPr>
            <a:r>
              <a:rPr lang="en-US" sz="3200" dirty="0"/>
              <a:t> Kill microbes and inhibiting microbial growth in gut</a:t>
            </a:r>
          </a:p>
          <a:p>
            <a:pPr lvl="1">
              <a:buNone/>
            </a:pPr>
            <a:endParaRPr lang="en-US" sz="2800" i="1" dirty="0"/>
          </a:p>
          <a:p>
            <a:r>
              <a:rPr lang="en-US" sz="3200" b="1" i="1" dirty="0"/>
              <a:t>Toxins</a:t>
            </a:r>
            <a:r>
              <a:rPr lang="en-US" sz="3200" i="1" dirty="0"/>
              <a:t> – </a:t>
            </a:r>
            <a:r>
              <a:rPr lang="en-US" sz="3200" dirty="0"/>
              <a:t>Affect herbivores directly</a:t>
            </a:r>
            <a:endParaRPr lang="en-US" sz="3200" i="1" dirty="0"/>
          </a:p>
          <a:p>
            <a:pPr lvl="1">
              <a:buClr>
                <a:schemeClr val="accent5">
                  <a:lumMod val="75000"/>
                </a:schemeClr>
              </a:buClr>
              <a:buFont typeface="Wingdings" panose="05000000000000000000" pitchFamily="2" charset="2"/>
              <a:buChar char="§"/>
            </a:pPr>
            <a:r>
              <a:rPr lang="en-US" sz="3000" i="1" dirty="0"/>
              <a:t> Cause illness or death</a:t>
            </a:r>
            <a:endParaRPr lang="en-US" sz="3000" dirty="0"/>
          </a:p>
        </p:txBody>
      </p:sp>
      <p:grpSp>
        <p:nvGrpSpPr>
          <p:cNvPr id="14" name="Group 13">
            <a:extLst>
              <a:ext uri="{FF2B5EF4-FFF2-40B4-BE49-F238E27FC236}">
                <a16:creationId xmlns:a16="http://schemas.microsoft.com/office/drawing/2014/main" id="{D60C5C65-1808-43F4-A92A-E3F853EEDA62}"/>
              </a:ext>
            </a:extLst>
          </p:cNvPr>
          <p:cNvGrpSpPr/>
          <p:nvPr/>
        </p:nvGrpSpPr>
        <p:grpSpPr>
          <a:xfrm>
            <a:off x="10050628" y="3749040"/>
            <a:ext cx="1663348" cy="2439734"/>
            <a:chOff x="5035319" y="3020290"/>
            <a:chExt cx="2352618" cy="3113111"/>
          </a:xfrm>
        </p:grpSpPr>
        <p:pic>
          <p:nvPicPr>
            <p:cNvPr id="9" name="Picture 8">
              <a:extLst>
                <a:ext uri="{FF2B5EF4-FFF2-40B4-BE49-F238E27FC236}">
                  <a16:creationId xmlns:a16="http://schemas.microsoft.com/office/drawing/2014/main" id="{D2CFB954-1CEC-4F84-BB6D-F2882A936F4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035319" y="3020290"/>
              <a:ext cx="2352618" cy="3090485"/>
            </a:xfrm>
            <a:prstGeom prst="rect">
              <a:avLst/>
            </a:prstGeom>
          </p:spPr>
        </p:pic>
        <p:sp>
          <p:nvSpPr>
            <p:cNvPr id="10" name="TextBox 9">
              <a:extLst>
                <a:ext uri="{FF2B5EF4-FFF2-40B4-BE49-F238E27FC236}">
                  <a16:creationId xmlns:a16="http://schemas.microsoft.com/office/drawing/2014/main" id="{BB0A9AD1-3523-41C3-9719-2D3B0A843926}"/>
                </a:ext>
              </a:extLst>
            </p:cNvPr>
            <p:cNvSpPr txBox="1"/>
            <p:nvPr/>
          </p:nvSpPr>
          <p:spPr>
            <a:xfrm>
              <a:off x="5035319" y="5879485"/>
              <a:ext cx="1359668" cy="253916"/>
            </a:xfrm>
            <a:prstGeom prst="rect">
              <a:avLst/>
            </a:prstGeom>
            <a:noFill/>
          </p:spPr>
          <p:txBody>
            <a:bodyPr wrap="none" rtlCol="0">
              <a:spAutoFit/>
            </a:bodyPr>
            <a:lstStyle/>
            <a:p>
              <a:r>
                <a:rPr lang="en-US" sz="1050" dirty="0">
                  <a:solidFill>
                    <a:schemeClr val="bg1"/>
                  </a:solidFill>
                </a:rPr>
                <a:t>Sheri </a:t>
              </a:r>
              <a:r>
                <a:rPr lang="en-US" sz="1050" dirty="0" err="1">
                  <a:solidFill>
                    <a:schemeClr val="bg1"/>
                  </a:solidFill>
                </a:rPr>
                <a:t>Hagwood</a:t>
              </a:r>
              <a:r>
                <a:rPr lang="en-US" sz="1050" dirty="0">
                  <a:solidFill>
                    <a:schemeClr val="bg1"/>
                  </a:solidFill>
                </a:rPr>
                <a:t> - BLM</a:t>
              </a:r>
            </a:p>
          </p:txBody>
        </p:sp>
      </p:grpSp>
      <p:grpSp>
        <p:nvGrpSpPr>
          <p:cNvPr id="15" name="Group 14">
            <a:extLst>
              <a:ext uri="{FF2B5EF4-FFF2-40B4-BE49-F238E27FC236}">
                <a16:creationId xmlns:a16="http://schemas.microsoft.com/office/drawing/2014/main" id="{B24ABFAE-2C4A-4B88-8B8F-46E08732F569}"/>
              </a:ext>
            </a:extLst>
          </p:cNvPr>
          <p:cNvGrpSpPr/>
          <p:nvPr/>
        </p:nvGrpSpPr>
        <p:grpSpPr>
          <a:xfrm>
            <a:off x="8663683" y="1997133"/>
            <a:ext cx="1801275" cy="2419310"/>
            <a:chOff x="872836" y="3020290"/>
            <a:chExt cx="2547699" cy="3087050"/>
          </a:xfrm>
        </p:grpSpPr>
        <p:pic>
          <p:nvPicPr>
            <p:cNvPr id="5" name="Picture 7">
              <a:extLst>
                <a:ext uri="{FF2B5EF4-FFF2-40B4-BE49-F238E27FC236}">
                  <a16:creationId xmlns:a16="http://schemas.microsoft.com/office/drawing/2014/main" id="{CA9EBFB5-8417-42DA-982D-9627A4A8BA5F}"/>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872836" y="3020290"/>
              <a:ext cx="2547699" cy="3060989"/>
            </a:xfrm>
            <a:prstGeom prst="rect">
              <a:avLst/>
            </a:prstGeom>
            <a:noFill/>
            <a:ln w="9525">
              <a:noFill/>
              <a:miter lim="800000"/>
              <a:headEnd/>
              <a:tailEnd/>
            </a:ln>
          </p:spPr>
        </p:pic>
        <p:sp>
          <p:nvSpPr>
            <p:cNvPr id="13" name="TextBox 12">
              <a:extLst>
                <a:ext uri="{FF2B5EF4-FFF2-40B4-BE49-F238E27FC236}">
                  <a16:creationId xmlns:a16="http://schemas.microsoft.com/office/drawing/2014/main" id="{C3AF5C92-7380-47D7-9C3E-F50A1B9A0A9C}"/>
                </a:ext>
              </a:extLst>
            </p:cNvPr>
            <p:cNvSpPr txBox="1"/>
            <p:nvPr/>
          </p:nvSpPr>
          <p:spPr>
            <a:xfrm>
              <a:off x="872836" y="5853424"/>
              <a:ext cx="1048685" cy="253916"/>
            </a:xfrm>
            <a:prstGeom prst="rect">
              <a:avLst/>
            </a:prstGeom>
            <a:noFill/>
          </p:spPr>
          <p:txBody>
            <a:bodyPr wrap="none" rtlCol="0">
              <a:spAutoFit/>
            </a:bodyPr>
            <a:lstStyle/>
            <a:p>
              <a:r>
                <a:rPr lang="en-US" sz="1050" dirty="0">
                  <a:solidFill>
                    <a:schemeClr val="bg1"/>
                  </a:solidFill>
                </a:rPr>
                <a:t>K. Launchbuagh</a:t>
              </a:r>
            </a:p>
          </p:txBody>
        </p:sp>
      </p:grpSp>
    </p:spTree>
    <p:extLst>
      <p:ext uri="{BB962C8B-B14F-4D97-AF65-F5344CB8AC3E}">
        <p14:creationId xmlns:p14="http://schemas.microsoft.com/office/powerpoint/2010/main" val="1054756173"/>
      </p:ext>
    </p:extLst>
  </p:cSld>
  <p:clrMapOvr>
    <a:masterClrMapping/>
  </p:clrMapOvr>
  <mc:AlternateContent xmlns:mc="http://schemas.openxmlformats.org/markup-compatibility/2006">
    <mc:Choice xmlns:p14="http://schemas.microsoft.com/office/powerpoint/2010/main" Requires="p14">
      <p:transition spd="slow" p14:dur="2000" advTm="96081"/>
    </mc:Choice>
    <mc:Fallback>
      <p:transition spd="slow" advTm="9608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3"/>
            <a:ext cx="10779529" cy="1450757"/>
          </a:xfrm>
        </p:spPr>
        <p:txBody>
          <a:bodyPr>
            <a:normAutofit/>
          </a:bodyPr>
          <a:lstStyle/>
          <a:p>
            <a:r>
              <a:rPr lang="en-US" dirty="0"/>
              <a:t>Toxic or Poisonous Plants</a:t>
            </a:r>
          </a:p>
        </p:txBody>
      </p:sp>
      <p:sp>
        <p:nvSpPr>
          <p:cNvPr id="3" name="Content Placeholder 2"/>
          <p:cNvSpPr>
            <a:spLocks noGrp="1"/>
          </p:cNvSpPr>
          <p:nvPr>
            <p:ph sz="quarter" idx="1"/>
          </p:nvPr>
        </p:nvSpPr>
        <p:spPr>
          <a:xfrm>
            <a:off x="662683" y="1922318"/>
            <a:ext cx="8231936" cy="4748645"/>
          </a:xfrm>
        </p:spPr>
        <p:txBody>
          <a:bodyPr>
            <a:normAutofit/>
          </a:bodyPr>
          <a:lstStyle/>
          <a:p>
            <a:pPr lvl="1">
              <a:buClr>
                <a:schemeClr val="accent5">
                  <a:lumMod val="75000"/>
                </a:schemeClr>
              </a:buClr>
              <a:buSzPct val="100000"/>
              <a:buFont typeface="Wingdings" panose="05000000000000000000" pitchFamily="2" charset="2"/>
              <a:buChar char="§"/>
            </a:pPr>
            <a:r>
              <a:rPr lang="en-US" sz="3200" dirty="0"/>
              <a:t>What is a toxic plant?</a:t>
            </a:r>
          </a:p>
          <a:p>
            <a:pPr lvl="1">
              <a:buClr>
                <a:schemeClr val="accent5">
                  <a:lumMod val="75000"/>
                </a:schemeClr>
              </a:buClr>
              <a:buSzPct val="100000"/>
              <a:buFont typeface="Wingdings" panose="05000000000000000000" pitchFamily="2" charset="2"/>
              <a:buChar char="§"/>
            </a:pPr>
            <a:endParaRPr lang="en-US" sz="3200" dirty="0"/>
          </a:p>
          <a:p>
            <a:pPr lvl="1">
              <a:buClr>
                <a:schemeClr val="accent5">
                  <a:lumMod val="75000"/>
                </a:schemeClr>
              </a:buClr>
              <a:buSzPct val="100000"/>
              <a:buFont typeface="Wingdings" panose="05000000000000000000" pitchFamily="2" charset="2"/>
              <a:buChar char="§"/>
            </a:pPr>
            <a:r>
              <a:rPr lang="en-US" sz="3200" dirty="0"/>
              <a:t>What effects do toxic plants have?</a:t>
            </a:r>
          </a:p>
          <a:p>
            <a:pPr lvl="2">
              <a:buClr>
                <a:schemeClr val="accent5">
                  <a:lumMod val="75000"/>
                </a:schemeClr>
              </a:buClr>
            </a:pPr>
            <a:r>
              <a:rPr lang="en-US" sz="2400" dirty="0"/>
              <a:t>Death</a:t>
            </a:r>
          </a:p>
          <a:p>
            <a:pPr lvl="2">
              <a:buClr>
                <a:schemeClr val="accent5">
                  <a:lumMod val="75000"/>
                </a:schemeClr>
              </a:buClr>
            </a:pPr>
            <a:r>
              <a:rPr lang="en-US" sz="2400" dirty="0"/>
              <a:t>Birth Defects (called “Teratogenic” effects)</a:t>
            </a:r>
          </a:p>
          <a:p>
            <a:pPr lvl="2">
              <a:buClr>
                <a:schemeClr val="accent5">
                  <a:lumMod val="75000"/>
                </a:schemeClr>
              </a:buClr>
            </a:pPr>
            <a:r>
              <a:rPr lang="en-US" sz="2400" dirty="0"/>
              <a:t>Reproductive Dysfunction</a:t>
            </a:r>
          </a:p>
          <a:p>
            <a:pPr lvl="2">
              <a:buClr>
                <a:schemeClr val="accent5">
                  <a:lumMod val="75000"/>
                </a:schemeClr>
              </a:buClr>
            </a:pPr>
            <a:r>
              <a:rPr lang="en-US" sz="2400" dirty="0"/>
              <a:t>Bloat</a:t>
            </a:r>
          </a:p>
          <a:p>
            <a:pPr lvl="2">
              <a:buClr>
                <a:schemeClr val="accent5">
                  <a:lumMod val="75000"/>
                </a:schemeClr>
              </a:buClr>
            </a:pPr>
            <a:r>
              <a:rPr lang="en-US" sz="2400" dirty="0"/>
              <a:t>Dermatitis and Skin Sores </a:t>
            </a:r>
          </a:p>
          <a:p>
            <a:pPr lvl="2">
              <a:buClr>
                <a:schemeClr val="accent5">
                  <a:lumMod val="75000"/>
                </a:schemeClr>
              </a:buClr>
            </a:pPr>
            <a:r>
              <a:rPr lang="en-US" sz="2400" dirty="0"/>
              <a:t>Neurological Effects</a:t>
            </a:r>
          </a:p>
          <a:p>
            <a:pPr lvl="2">
              <a:buClr>
                <a:schemeClr val="accent5">
                  <a:lumMod val="75000"/>
                </a:schemeClr>
              </a:buClr>
            </a:pPr>
            <a:r>
              <a:rPr lang="en-US" sz="2400" dirty="0"/>
              <a:t>Etc. etc. etc.</a:t>
            </a:r>
          </a:p>
          <a:p>
            <a:pPr lvl="1"/>
            <a:endParaRPr lang="en-US" sz="3000" dirty="0"/>
          </a:p>
        </p:txBody>
      </p:sp>
      <p:sp>
        <p:nvSpPr>
          <p:cNvPr id="11" name="Arrow: Right 10">
            <a:extLst>
              <a:ext uri="{FF2B5EF4-FFF2-40B4-BE49-F238E27FC236}">
                <a16:creationId xmlns:a16="http://schemas.microsoft.com/office/drawing/2014/main" id="{301A9AFF-41F2-4FC7-9BBB-453FC70E773D}"/>
              </a:ext>
            </a:extLst>
          </p:cNvPr>
          <p:cNvSpPr/>
          <p:nvPr/>
        </p:nvSpPr>
        <p:spPr>
          <a:xfrm>
            <a:off x="1922319" y="2400300"/>
            <a:ext cx="1184564" cy="477981"/>
          </a:xfrm>
          <a:prstGeom prst="rightArrow">
            <a:avLst/>
          </a:prstGeom>
          <a:solidFill>
            <a:srgbClr val="C00000"/>
          </a:solidFill>
          <a:ln>
            <a:no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3931877F-EDDA-4A45-8FD7-F78D4FE8008C}"/>
              </a:ext>
            </a:extLst>
          </p:cNvPr>
          <p:cNvSpPr txBox="1"/>
          <p:nvPr/>
        </p:nvSpPr>
        <p:spPr>
          <a:xfrm>
            <a:off x="3106883" y="2416616"/>
            <a:ext cx="8101898" cy="461665"/>
          </a:xfrm>
          <a:prstGeom prst="rect">
            <a:avLst/>
          </a:prstGeom>
          <a:noFill/>
        </p:spPr>
        <p:txBody>
          <a:bodyPr wrap="none" rtlCol="0">
            <a:spAutoFit/>
          </a:bodyPr>
          <a:lstStyle/>
          <a:p>
            <a:r>
              <a:rPr lang="en-US" sz="2400" i="1" dirty="0">
                <a:solidFill>
                  <a:srgbClr val="C00000"/>
                </a:solidFill>
                <a:latin typeface="Nirmala UI" panose="020B0502040204020203" pitchFamily="34" charset="0"/>
                <a:cs typeface="Nirmala UI" panose="020B0502040204020203" pitchFamily="34" charset="0"/>
              </a:rPr>
              <a:t>Plant that causes negative digestive or physiological effect</a:t>
            </a:r>
          </a:p>
        </p:txBody>
      </p:sp>
      <p:pic>
        <p:nvPicPr>
          <p:cNvPr id="16" name="Picture 31" descr="sheep_eating_grass_lg_clr">
            <a:extLst>
              <a:ext uri="{FF2B5EF4-FFF2-40B4-BE49-F238E27FC236}">
                <a16:creationId xmlns:a16="http://schemas.microsoft.com/office/drawing/2014/main" id="{B9F1C96F-475D-4378-BA1B-1BA0342DDE7C}"/>
              </a:ext>
            </a:extLst>
          </p:cNvPr>
          <p:cNvPicPr>
            <a:picLocks noChangeAspect="1" noChangeArrowheads="1" noCrop="1"/>
          </p:cNvPicPr>
          <p:nvPr/>
        </p:nvPicPr>
        <p:blipFill>
          <a:blip r:embed="rId4" cstate="screen">
            <a:extLst>
              <a:ext uri="{28A0092B-C50C-407E-A947-70E740481C1C}">
                <a14:useLocalDpi xmlns:a14="http://schemas.microsoft.com/office/drawing/2010/main"/>
              </a:ext>
            </a:extLst>
          </a:blip>
          <a:srcRect/>
          <a:stretch>
            <a:fillRect/>
          </a:stretch>
        </p:blipFill>
        <p:spPr>
          <a:xfrm>
            <a:off x="8556666" y="3921801"/>
            <a:ext cx="1828800" cy="1524000"/>
          </a:xfrm>
          <a:prstGeom prst="rect">
            <a:avLst/>
          </a:prstGeom>
          <a:noFill/>
        </p:spPr>
      </p:pic>
    </p:spTree>
    <p:custDataLst>
      <p:tags r:id="rId1"/>
    </p:custDataLst>
    <p:extLst>
      <p:ext uri="{BB962C8B-B14F-4D97-AF65-F5344CB8AC3E}">
        <p14:creationId xmlns:p14="http://schemas.microsoft.com/office/powerpoint/2010/main" val="3247271739"/>
      </p:ext>
    </p:extLst>
  </p:cSld>
  <p:clrMapOvr>
    <a:masterClrMapping/>
  </p:clrMapOvr>
  <mc:AlternateContent xmlns:mc="http://schemas.openxmlformats.org/markup-compatibility/2006">
    <mc:Choice xmlns:p14="http://schemas.microsoft.com/office/powerpoint/2010/main" Requires="p14">
      <p:transition spd="slow" p14:dur="2000" advTm="59138"/>
    </mc:Choice>
    <mc:Fallback>
      <p:transition spd="slow" advTm="5913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t>Toxic Agents in Plants</a:t>
            </a:r>
          </a:p>
        </p:txBody>
      </p:sp>
      <p:sp>
        <p:nvSpPr>
          <p:cNvPr id="16387" name="Rectangle 3"/>
          <p:cNvSpPr>
            <a:spLocks noGrp="1" noChangeArrowheads="1"/>
          </p:cNvSpPr>
          <p:nvPr>
            <p:ph idx="1"/>
          </p:nvPr>
        </p:nvSpPr>
        <p:spPr>
          <a:xfrm>
            <a:off x="1097280" y="2062162"/>
            <a:ext cx="10058400" cy="4023360"/>
          </a:xfrm>
        </p:spPr>
        <p:txBody>
          <a:bodyPr>
            <a:normAutofit/>
          </a:bodyPr>
          <a:lstStyle/>
          <a:p>
            <a:pPr marL="571500" lvl="1" indent="-371475">
              <a:lnSpc>
                <a:spcPct val="80000"/>
              </a:lnSpc>
            </a:pPr>
            <a:r>
              <a:rPr lang="en-US" sz="3300" b="1" dirty="0"/>
              <a:t>Alkaloids</a:t>
            </a:r>
          </a:p>
          <a:p>
            <a:pPr marL="571500" lvl="1" indent="-371475">
              <a:lnSpc>
                <a:spcPct val="80000"/>
              </a:lnSpc>
            </a:pPr>
            <a:r>
              <a:rPr lang="en-US" sz="3300" dirty="0"/>
              <a:t>Glycosides</a:t>
            </a:r>
          </a:p>
          <a:p>
            <a:pPr marL="571500" lvl="1" indent="-371475">
              <a:lnSpc>
                <a:spcPct val="80000"/>
              </a:lnSpc>
            </a:pPr>
            <a:r>
              <a:rPr lang="en-US" sz="3300" dirty="0"/>
              <a:t>Nitrates</a:t>
            </a:r>
          </a:p>
          <a:p>
            <a:pPr marL="571500" lvl="1" indent="-371475">
              <a:lnSpc>
                <a:spcPct val="80000"/>
              </a:lnSpc>
            </a:pPr>
            <a:r>
              <a:rPr lang="en-US" sz="3300" dirty="0"/>
              <a:t>Soluble Oxalates</a:t>
            </a:r>
          </a:p>
          <a:p>
            <a:pPr marL="571500" lvl="1" indent="-371475">
              <a:lnSpc>
                <a:spcPct val="80000"/>
              </a:lnSpc>
            </a:pPr>
            <a:r>
              <a:rPr lang="en-US" sz="3300" b="1" dirty="0"/>
              <a:t>Tannins</a:t>
            </a:r>
          </a:p>
          <a:p>
            <a:pPr marL="571500" lvl="1" indent="-371475">
              <a:lnSpc>
                <a:spcPct val="80000"/>
              </a:lnSpc>
            </a:pPr>
            <a:r>
              <a:rPr lang="en-US" sz="3300" b="1" dirty="0"/>
              <a:t>Essential oils </a:t>
            </a:r>
            <a:r>
              <a:rPr lang="en-US" sz="3300" dirty="0"/>
              <a:t>(or terpenes)</a:t>
            </a:r>
          </a:p>
          <a:p>
            <a:pPr marL="571500" lvl="1" indent="-371475">
              <a:lnSpc>
                <a:spcPct val="80000"/>
              </a:lnSpc>
            </a:pPr>
            <a:r>
              <a:rPr lang="en-US" sz="3300" dirty="0"/>
              <a:t>Compounds that cause photosensitization</a:t>
            </a:r>
          </a:p>
          <a:p>
            <a:pPr marL="571500" lvl="1" indent="-371475">
              <a:lnSpc>
                <a:spcPct val="80000"/>
              </a:lnSpc>
            </a:pPr>
            <a:r>
              <a:rPr lang="en-US" sz="3300" dirty="0"/>
              <a:t>Plants that cause dermatitis</a:t>
            </a:r>
          </a:p>
        </p:txBody>
      </p:sp>
      <p:pic>
        <p:nvPicPr>
          <p:cNvPr id="2" name="Audio 1">
            <a:hlinkClick r:id="" action="ppaction://media"/>
            <a:extLst>
              <a:ext uri="{FF2B5EF4-FFF2-40B4-BE49-F238E27FC236}">
                <a16:creationId xmlns:a16="http://schemas.microsoft.com/office/drawing/2014/main" id="{D9355278-1C3D-8F7D-8482-F4D425E0640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14150" y="543560"/>
            <a:ext cx="406400" cy="406400"/>
          </a:xfrm>
          <a:prstGeom prst="rect">
            <a:avLst/>
          </a:prstGeom>
        </p:spPr>
      </p:pic>
    </p:spTree>
    <p:extLst>
      <p:ext uri="{BB962C8B-B14F-4D97-AF65-F5344CB8AC3E}">
        <p14:creationId xmlns:p14="http://schemas.microsoft.com/office/powerpoint/2010/main" val="31499222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7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b="1" dirty="0"/>
              <a:t>Alkaloids</a:t>
            </a:r>
          </a:p>
        </p:txBody>
      </p:sp>
      <p:sp>
        <p:nvSpPr>
          <p:cNvPr id="43011" name="Rectangle 3"/>
          <p:cNvSpPr>
            <a:spLocks noGrp="1" noChangeArrowheads="1"/>
          </p:cNvSpPr>
          <p:nvPr>
            <p:ph idx="1"/>
          </p:nvPr>
        </p:nvSpPr>
        <p:spPr>
          <a:xfrm>
            <a:off x="1066800" y="1905000"/>
            <a:ext cx="10058400" cy="4023360"/>
          </a:xfrm>
        </p:spPr>
        <p:txBody>
          <a:bodyPr>
            <a:normAutofit/>
          </a:bodyPr>
          <a:lstStyle/>
          <a:p>
            <a:pPr marL="571500" lvl="1" indent="-371475">
              <a:lnSpc>
                <a:spcPct val="80000"/>
              </a:lnSpc>
              <a:spcAft>
                <a:spcPts val="0"/>
              </a:spcAft>
            </a:pPr>
            <a:r>
              <a:rPr lang="en-US" sz="3300" dirty="0"/>
              <a:t>Most powerful of toxic plant substances </a:t>
            </a:r>
          </a:p>
          <a:p>
            <a:pPr marL="749300" lvl="2" indent="-292100">
              <a:lnSpc>
                <a:spcPct val="70000"/>
              </a:lnSpc>
              <a:spcAft>
                <a:spcPts val="1800"/>
              </a:spcAft>
            </a:pPr>
            <a:r>
              <a:rPr lang="en-US" sz="2400" dirty="0"/>
              <a:t>caffeine, morphine, codeine, heroine, cocaine</a:t>
            </a:r>
          </a:p>
          <a:p>
            <a:pPr marL="566420" lvl="1" indent="-292100">
              <a:lnSpc>
                <a:spcPct val="70000"/>
              </a:lnSpc>
              <a:spcAft>
                <a:spcPts val="1800"/>
              </a:spcAft>
            </a:pPr>
            <a:r>
              <a:rPr lang="en-US" sz="3300" dirty="0"/>
              <a:t>Often toxic in small quantities</a:t>
            </a:r>
            <a:endParaRPr lang="en-US" dirty="0"/>
          </a:p>
          <a:p>
            <a:pPr marL="566420" lvl="1" indent="-292100">
              <a:lnSpc>
                <a:spcPct val="70000"/>
              </a:lnSpc>
              <a:spcAft>
                <a:spcPts val="1800"/>
              </a:spcAft>
            </a:pPr>
            <a:r>
              <a:rPr lang="en-US" sz="3300" dirty="0"/>
              <a:t>Remain toxic as plant matures or freezes</a:t>
            </a:r>
          </a:p>
          <a:p>
            <a:pPr marL="566420" lvl="1" indent="-292100">
              <a:lnSpc>
                <a:spcPct val="70000"/>
              </a:lnSpc>
              <a:spcAft>
                <a:spcPts val="0"/>
              </a:spcAft>
            </a:pPr>
            <a:r>
              <a:rPr lang="en-US" sz="3300" dirty="0"/>
              <a:t>Causes nervous disorders</a:t>
            </a:r>
          </a:p>
          <a:p>
            <a:pPr marL="749300" lvl="2" indent="-292100">
              <a:lnSpc>
                <a:spcPct val="70000"/>
              </a:lnSpc>
              <a:spcAft>
                <a:spcPts val="1800"/>
              </a:spcAft>
            </a:pPr>
            <a:r>
              <a:rPr lang="en-US" sz="2400" dirty="0"/>
              <a:t>Negative reinforcement in skin-defense system (cause pain or sensitivity)</a:t>
            </a:r>
          </a:p>
          <a:p>
            <a:pPr marL="566420" lvl="1" indent="-292100">
              <a:lnSpc>
                <a:spcPct val="70000"/>
              </a:lnSpc>
              <a:spcAft>
                <a:spcPts val="1200"/>
              </a:spcAft>
            </a:pPr>
            <a:r>
              <a:rPr lang="en-US" sz="3300" dirty="0"/>
              <a:t>Often don’t make animals sick so they eat a lot of plants containing alkaloids</a:t>
            </a:r>
          </a:p>
        </p:txBody>
      </p:sp>
      <p:pic>
        <p:nvPicPr>
          <p:cNvPr id="2" name="Audio 4">
            <a:hlinkClick r:id="" action="ppaction://media"/>
            <a:extLst>
              <a:ext uri="{FF2B5EF4-FFF2-40B4-BE49-F238E27FC236}">
                <a16:creationId xmlns:a16="http://schemas.microsoft.com/office/drawing/2014/main" id="{F9759AA9-190D-BE8C-5A77-AE05F818043C}"/>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633200" y="6299200"/>
            <a:ext cx="406400" cy="406400"/>
          </a:xfrm>
          <a:prstGeom prst="rect">
            <a:avLst/>
          </a:prstGeom>
        </p:spPr>
      </p:pic>
    </p:spTree>
    <p:custDataLst>
      <p:tags r:id="rId1"/>
    </p:custDataLst>
    <p:extLst>
      <p:ext uri="{BB962C8B-B14F-4D97-AF65-F5344CB8AC3E}">
        <p14:creationId xmlns:p14="http://schemas.microsoft.com/office/powerpoint/2010/main" val="12552562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301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011">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3011">
                                            <p:txEl>
                                              <p:pRg st="6" end="6"/>
                                            </p:txEl>
                                          </p:spTgt>
                                        </p:tgtEl>
                                        <p:attrNameLst>
                                          <p:attrName>style.visibility</p:attrName>
                                        </p:attrNameLst>
                                      </p:cBhvr>
                                      <p:to>
                                        <p:strVal val="visible"/>
                                      </p:to>
                                    </p:set>
                                  </p:childTnLst>
                                </p:cTn>
                              </p:par>
                            </p:childTnLst>
                          </p:cTn>
                        </p:par>
                        <p:par>
                          <p:cTn id="11" fill="hold">
                            <p:stCondLst>
                              <p:cond delay="0"/>
                            </p:stCondLst>
                            <p:childTnLst>
                              <p:par>
                                <p:cTn id="12" presetID="1" presetClass="mediacall" presetSubtype="0" fill="hold" nodeType="afterEffect">
                                  <p:stCondLst>
                                    <p:cond delay="0"/>
                                  </p:stCondLst>
                                  <p:childTnLst>
                                    <p:cmd type="call" cmd="playFrom(0.0)">
                                      <p:cBhvr>
                                        <p:cTn id="13" dur="878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97727" showWhenStopped="0">
                <p:cTn id="14"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FBACCEB-7168-4C66-808F-70271F8A8092}"/>
              </a:ext>
            </a:extLst>
          </p:cNvPr>
          <p:cNvGrpSpPr/>
          <p:nvPr/>
        </p:nvGrpSpPr>
        <p:grpSpPr>
          <a:xfrm>
            <a:off x="7459890" y="1981200"/>
            <a:ext cx="2371474" cy="2474019"/>
            <a:chOff x="1295400" y="457200"/>
            <a:chExt cx="2371474" cy="2474019"/>
          </a:xfrm>
        </p:grpSpPr>
        <p:pic>
          <p:nvPicPr>
            <p:cNvPr id="12" name="Picture 2">
              <a:extLst>
                <a:ext uri="{FF2B5EF4-FFF2-40B4-BE49-F238E27FC236}">
                  <a16:creationId xmlns:a16="http://schemas.microsoft.com/office/drawing/2014/main" id="{A7D035B5-E669-4231-B223-2447CD971D08}"/>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295400" y="457200"/>
              <a:ext cx="2371474" cy="2474019"/>
            </a:xfrm>
            <a:prstGeom prst="rect">
              <a:avLst/>
            </a:prstGeom>
            <a:noFill/>
            <a:ln w="9525">
              <a:noFill/>
              <a:miter lim="800000"/>
              <a:headEnd/>
              <a:tailEnd/>
            </a:ln>
          </p:spPr>
        </p:pic>
        <p:sp>
          <p:nvSpPr>
            <p:cNvPr id="13" name="Rectangle 15">
              <a:extLst>
                <a:ext uri="{FF2B5EF4-FFF2-40B4-BE49-F238E27FC236}">
                  <a16:creationId xmlns:a16="http://schemas.microsoft.com/office/drawing/2014/main" id="{CDB45A0A-A9A8-4A48-B121-33C82C3F80CB}"/>
                </a:ext>
              </a:extLst>
            </p:cNvPr>
            <p:cNvSpPr>
              <a:spLocks noChangeArrowheads="1"/>
            </p:cNvSpPr>
            <p:nvPr/>
          </p:nvSpPr>
          <p:spPr bwMode="auto">
            <a:xfrm>
              <a:off x="1295400" y="2700387"/>
              <a:ext cx="696024" cy="230832"/>
            </a:xfrm>
            <a:prstGeom prst="rect">
              <a:avLst/>
            </a:prstGeom>
            <a:noFill/>
            <a:ln w="9525">
              <a:noFill/>
              <a:miter lim="800000"/>
              <a:headEnd/>
              <a:tailEnd/>
            </a:ln>
          </p:spPr>
          <p:txBody>
            <a:bodyPr wrap="none">
              <a:spAutoFit/>
            </a:bodyPr>
            <a:lstStyle/>
            <a:p>
              <a:r>
                <a:rPr lang="en-US" sz="900" dirty="0">
                  <a:solidFill>
                    <a:schemeClr val="bg1"/>
                  </a:solidFill>
                </a:rPr>
                <a:t>J. Peterson</a:t>
              </a:r>
            </a:p>
          </p:txBody>
        </p:sp>
      </p:grpSp>
      <p:grpSp>
        <p:nvGrpSpPr>
          <p:cNvPr id="9" name="Group 8">
            <a:extLst>
              <a:ext uri="{FF2B5EF4-FFF2-40B4-BE49-F238E27FC236}">
                <a16:creationId xmlns:a16="http://schemas.microsoft.com/office/drawing/2014/main" id="{3792D939-C479-4332-B8E8-212BCA0FCCCC}"/>
              </a:ext>
            </a:extLst>
          </p:cNvPr>
          <p:cNvGrpSpPr/>
          <p:nvPr/>
        </p:nvGrpSpPr>
        <p:grpSpPr>
          <a:xfrm>
            <a:off x="8682973" y="4339803"/>
            <a:ext cx="1976745" cy="2422002"/>
            <a:chOff x="6972868" y="3695130"/>
            <a:chExt cx="2319487" cy="3018259"/>
          </a:xfrm>
        </p:grpSpPr>
        <p:pic>
          <p:nvPicPr>
            <p:cNvPr id="7" name="Picture 6">
              <a:extLst>
                <a:ext uri="{FF2B5EF4-FFF2-40B4-BE49-F238E27FC236}">
                  <a16:creationId xmlns:a16="http://schemas.microsoft.com/office/drawing/2014/main" id="{7BE3263F-2D51-4287-91CD-5ED9AF6FDC6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972868" y="3695130"/>
              <a:ext cx="2263695" cy="3018259"/>
            </a:xfrm>
            <a:prstGeom prst="rect">
              <a:avLst/>
            </a:prstGeom>
          </p:spPr>
        </p:pic>
        <p:sp>
          <p:nvSpPr>
            <p:cNvPr id="18" name="TextBox 17">
              <a:extLst>
                <a:ext uri="{FF2B5EF4-FFF2-40B4-BE49-F238E27FC236}">
                  <a16:creationId xmlns:a16="http://schemas.microsoft.com/office/drawing/2014/main" id="{6B7968DA-0A3C-4242-998C-9E7E31ED5417}"/>
                </a:ext>
              </a:extLst>
            </p:cNvPr>
            <p:cNvSpPr txBox="1"/>
            <p:nvPr/>
          </p:nvSpPr>
          <p:spPr>
            <a:xfrm>
              <a:off x="8368704" y="6482557"/>
              <a:ext cx="923651" cy="230832"/>
            </a:xfrm>
            <a:prstGeom prst="rect">
              <a:avLst/>
            </a:prstGeom>
            <a:noFill/>
          </p:spPr>
          <p:txBody>
            <a:bodyPr wrap="none" rtlCol="0">
              <a:spAutoFit/>
            </a:bodyPr>
            <a:lstStyle/>
            <a:p>
              <a:r>
                <a:rPr lang="en-US" sz="900" dirty="0">
                  <a:solidFill>
                    <a:schemeClr val="bg1"/>
                  </a:solidFill>
                </a:rPr>
                <a:t>K. Launchbaugh</a:t>
              </a:r>
            </a:p>
          </p:txBody>
        </p:sp>
      </p:grpSp>
      <p:sp>
        <p:nvSpPr>
          <p:cNvPr id="18435" name="Rectangle 2"/>
          <p:cNvSpPr>
            <a:spLocks noGrp="1" noChangeArrowheads="1"/>
          </p:cNvSpPr>
          <p:nvPr>
            <p:ph type="title"/>
          </p:nvPr>
        </p:nvSpPr>
        <p:spPr/>
        <p:txBody>
          <a:bodyPr/>
          <a:lstStyle/>
          <a:p>
            <a:pPr eaLnBrk="1" hangingPunct="1"/>
            <a:r>
              <a:rPr lang="en-US" dirty="0"/>
              <a:t>Plants that contain </a:t>
            </a:r>
            <a:r>
              <a:rPr lang="en-US" b="1" dirty="0"/>
              <a:t>Alkaloids</a:t>
            </a:r>
          </a:p>
        </p:txBody>
      </p:sp>
      <p:sp>
        <p:nvSpPr>
          <p:cNvPr id="18436" name="Rectangle 3"/>
          <p:cNvSpPr>
            <a:spLocks noGrp="1" noChangeArrowheads="1"/>
          </p:cNvSpPr>
          <p:nvPr>
            <p:ph type="body" sz="half" idx="4294967295"/>
          </p:nvPr>
        </p:nvSpPr>
        <p:spPr>
          <a:xfrm>
            <a:off x="1219196" y="1879600"/>
            <a:ext cx="5410202" cy="4530725"/>
          </a:xfrm>
        </p:spPr>
        <p:txBody>
          <a:bodyPr/>
          <a:lstStyle/>
          <a:p>
            <a:pPr marL="228600" indent="-228600" eaLnBrk="1" hangingPunct="1">
              <a:buClr>
                <a:schemeClr val="accent4">
                  <a:lumMod val="50000"/>
                </a:schemeClr>
              </a:buClr>
              <a:buFont typeface="Wingdings" panose="05000000000000000000" pitchFamily="2" charset="2"/>
              <a:buChar char="§"/>
            </a:pPr>
            <a:r>
              <a:rPr lang="en-US" sz="2800" dirty="0"/>
              <a:t>Lupines </a:t>
            </a:r>
            <a:r>
              <a:rPr lang="en-US" sz="1600" dirty="0"/>
              <a:t>(</a:t>
            </a:r>
            <a:r>
              <a:rPr lang="en-US" sz="1600" i="1" dirty="0" err="1"/>
              <a:t>Lupinus</a:t>
            </a:r>
            <a:r>
              <a:rPr lang="en-US" sz="1600" i="1" dirty="0"/>
              <a:t>)</a:t>
            </a:r>
            <a:endParaRPr lang="en-US" sz="1600" dirty="0"/>
          </a:p>
          <a:p>
            <a:pPr marL="228600" indent="-228600" eaLnBrk="1" hangingPunct="1">
              <a:buClr>
                <a:schemeClr val="accent4">
                  <a:lumMod val="50000"/>
                </a:schemeClr>
              </a:buClr>
              <a:buFont typeface="Wingdings" panose="05000000000000000000" pitchFamily="2" charset="2"/>
              <a:buChar char="§"/>
            </a:pPr>
            <a:r>
              <a:rPr lang="en-US" sz="2800" dirty="0"/>
              <a:t>Locoweeds </a:t>
            </a:r>
            <a:r>
              <a:rPr lang="en-US" sz="1600" dirty="0"/>
              <a:t>(</a:t>
            </a:r>
            <a:r>
              <a:rPr lang="en-US" sz="1600" i="1" dirty="0" err="1"/>
              <a:t>Oxytropis</a:t>
            </a:r>
            <a:r>
              <a:rPr lang="en-US" sz="1600" i="1" dirty="0"/>
              <a:t> and </a:t>
            </a:r>
            <a:r>
              <a:rPr lang="en-US" sz="1600" i="1" dirty="0" err="1"/>
              <a:t>Astragalus</a:t>
            </a:r>
            <a:r>
              <a:rPr lang="en-US" sz="1600" i="1" dirty="0"/>
              <a:t>)</a:t>
            </a:r>
          </a:p>
          <a:p>
            <a:pPr marL="228600" indent="-228600" eaLnBrk="1" hangingPunct="1">
              <a:buClr>
                <a:schemeClr val="accent4">
                  <a:lumMod val="50000"/>
                </a:schemeClr>
              </a:buClr>
              <a:buFont typeface="Wingdings" panose="05000000000000000000" pitchFamily="2" charset="2"/>
              <a:buChar char="§"/>
            </a:pPr>
            <a:r>
              <a:rPr lang="en-US" sz="2800" dirty="0"/>
              <a:t>Larkspurs </a:t>
            </a:r>
            <a:r>
              <a:rPr lang="en-US" sz="1600" dirty="0"/>
              <a:t>(</a:t>
            </a:r>
            <a:r>
              <a:rPr lang="en-US" sz="1600" i="1" dirty="0"/>
              <a:t>Delphinium</a:t>
            </a:r>
            <a:r>
              <a:rPr lang="en-US" sz="1600" dirty="0"/>
              <a:t>)</a:t>
            </a:r>
          </a:p>
          <a:p>
            <a:pPr lvl="1" eaLnBrk="1" hangingPunct="1">
              <a:buClr>
                <a:schemeClr val="accent4">
                  <a:lumMod val="50000"/>
                </a:schemeClr>
              </a:buClr>
            </a:pPr>
            <a:r>
              <a:rPr lang="en-US" sz="2800" dirty="0">
                <a:solidFill>
                  <a:schemeClr val="accent4">
                    <a:lumMod val="50000"/>
                  </a:schemeClr>
                </a:solidFill>
              </a:rPr>
              <a:t>Tall larkspur causes more livestock deaths than any other toxic plants</a:t>
            </a:r>
          </a:p>
          <a:p>
            <a:pPr marL="228600" indent="-228600" eaLnBrk="1" hangingPunct="1">
              <a:buClr>
                <a:schemeClr val="accent4">
                  <a:lumMod val="50000"/>
                </a:schemeClr>
              </a:buClr>
              <a:buFont typeface="Wingdings" panose="05000000000000000000" pitchFamily="2" charset="2"/>
              <a:buChar char="§"/>
            </a:pPr>
            <a:r>
              <a:rPr lang="en-US" sz="2800" dirty="0"/>
              <a:t>Bitterweed </a:t>
            </a:r>
            <a:r>
              <a:rPr lang="en-US" sz="1600" dirty="0"/>
              <a:t>(</a:t>
            </a:r>
            <a:r>
              <a:rPr lang="en-US" sz="1600" i="1" dirty="0" err="1"/>
              <a:t>Hymenoxys</a:t>
            </a:r>
            <a:r>
              <a:rPr lang="en-US" sz="1600" i="1" dirty="0"/>
              <a:t> </a:t>
            </a:r>
            <a:r>
              <a:rPr lang="en-US" sz="1600" i="1" dirty="0" err="1"/>
              <a:t>odorata</a:t>
            </a:r>
            <a:r>
              <a:rPr lang="en-US" sz="1600" dirty="0"/>
              <a:t>)</a:t>
            </a:r>
          </a:p>
          <a:p>
            <a:pPr marL="228600" indent="-228600">
              <a:buClr>
                <a:schemeClr val="accent4">
                  <a:lumMod val="50000"/>
                </a:schemeClr>
              </a:buClr>
              <a:buFont typeface="Wingdings" panose="05000000000000000000" pitchFamily="2" charset="2"/>
              <a:buChar char="§"/>
            </a:pPr>
            <a:r>
              <a:rPr lang="en-US" sz="2800" dirty="0"/>
              <a:t>Poison hemlock </a:t>
            </a:r>
            <a:r>
              <a:rPr lang="en-US" dirty="0"/>
              <a:t>(</a:t>
            </a:r>
            <a:r>
              <a:rPr lang="en-US" sz="1600" i="1" dirty="0"/>
              <a:t>Conium maculatum)  </a:t>
            </a:r>
            <a:r>
              <a:rPr lang="en-US" sz="2800" dirty="0"/>
              <a:t>and Water hemlock </a:t>
            </a:r>
            <a:r>
              <a:rPr lang="en-US" sz="1600" dirty="0"/>
              <a:t>(</a:t>
            </a:r>
            <a:r>
              <a:rPr lang="en-US" sz="1600" i="1" dirty="0" err="1"/>
              <a:t>Cicuta</a:t>
            </a:r>
            <a:r>
              <a:rPr lang="en-US" sz="1600" i="1" dirty="0"/>
              <a:t> </a:t>
            </a:r>
            <a:r>
              <a:rPr lang="en-US" sz="1600" i="1" dirty="0" err="1"/>
              <a:t>douglasii</a:t>
            </a:r>
            <a:r>
              <a:rPr lang="en-US" sz="1600" dirty="0"/>
              <a:t>)</a:t>
            </a:r>
          </a:p>
        </p:txBody>
      </p:sp>
      <p:grpSp>
        <p:nvGrpSpPr>
          <p:cNvPr id="14" name="Group 13">
            <a:extLst>
              <a:ext uri="{FF2B5EF4-FFF2-40B4-BE49-F238E27FC236}">
                <a16:creationId xmlns:a16="http://schemas.microsoft.com/office/drawing/2014/main" id="{B7F48F9C-8FA4-4392-82B6-6F6AD1DD1AD0}"/>
              </a:ext>
            </a:extLst>
          </p:cNvPr>
          <p:cNvGrpSpPr/>
          <p:nvPr/>
        </p:nvGrpSpPr>
        <p:grpSpPr>
          <a:xfrm>
            <a:off x="10007223" y="2438400"/>
            <a:ext cx="1663348" cy="2436654"/>
            <a:chOff x="5035319" y="3008006"/>
            <a:chExt cx="2352618" cy="3109181"/>
          </a:xfrm>
        </p:grpSpPr>
        <p:pic>
          <p:nvPicPr>
            <p:cNvPr id="15" name="Picture 14">
              <a:extLst>
                <a:ext uri="{FF2B5EF4-FFF2-40B4-BE49-F238E27FC236}">
                  <a16:creationId xmlns:a16="http://schemas.microsoft.com/office/drawing/2014/main" id="{9E0969BB-8DE6-4C3C-9B5C-4AC26C4A64F1}"/>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5035319" y="3008006"/>
              <a:ext cx="2352618" cy="3090485"/>
            </a:xfrm>
            <a:prstGeom prst="rect">
              <a:avLst/>
            </a:prstGeom>
          </p:spPr>
        </p:pic>
        <p:sp>
          <p:nvSpPr>
            <p:cNvPr id="16" name="TextBox 15">
              <a:extLst>
                <a:ext uri="{FF2B5EF4-FFF2-40B4-BE49-F238E27FC236}">
                  <a16:creationId xmlns:a16="http://schemas.microsoft.com/office/drawing/2014/main" id="{DC148719-FCDF-41D0-B5A4-5C877EBC4192}"/>
                </a:ext>
              </a:extLst>
            </p:cNvPr>
            <p:cNvSpPr txBox="1"/>
            <p:nvPr/>
          </p:nvSpPr>
          <p:spPr>
            <a:xfrm>
              <a:off x="5702904" y="5822644"/>
              <a:ext cx="1685033" cy="294543"/>
            </a:xfrm>
            <a:prstGeom prst="rect">
              <a:avLst/>
            </a:prstGeom>
            <a:noFill/>
          </p:spPr>
          <p:txBody>
            <a:bodyPr wrap="none" rtlCol="0">
              <a:spAutoFit/>
            </a:bodyPr>
            <a:lstStyle/>
            <a:p>
              <a:r>
                <a:rPr lang="en-US" sz="900" dirty="0">
                  <a:solidFill>
                    <a:schemeClr val="bg1"/>
                  </a:solidFill>
                </a:rPr>
                <a:t>Sheri </a:t>
              </a:r>
              <a:r>
                <a:rPr lang="en-US" sz="900" dirty="0" err="1">
                  <a:solidFill>
                    <a:schemeClr val="bg1"/>
                  </a:solidFill>
                </a:rPr>
                <a:t>Hagwood</a:t>
              </a:r>
              <a:r>
                <a:rPr lang="en-US" sz="900" dirty="0">
                  <a:solidFill>
                    <a:schemeClr val="bg1"/>
                  </a:solidFill>
                </a:rPr>
                <a:t> - BLM</a:t>
              </a:r>
            </a:p>
          </p:txBody>
        </p:sp>
      </p:grpSp>
      <p:pic>
        <p:nvPicPr>
          <p:cNvPr id="3" name="Audio 3">
            <a:hlinkClick r:id="" action="ppaction://media"/>
            <a:extLst>
              <a:ext uri="{FF2B5EF4-FFF2-40B4-BE49-F238E27FC236}">
                <a16:creationId xmlns:a16="http://schemas.microsoft.com/office/drawing/2014/main" id="{4DC7D8E0-D1EB-EBA9-DF01-096E54A6BA1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6307571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15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b="1" dirty="0"/>
              <a:t>Glycosides</a:t>
            </a:r>
          </a:p>
        </p:txBody>
      </p:sp>
      <p:sp>
        <p:nvSpPr>
          <p:cNvPr id="54275" name="Rectangle 3"/>
          <p:cNvSpPr>
            <a:spLocks noGrp="1" noChangeArrowheads="1"/>
          </p:cNvSpPr>
          <p:nvPr>
            <p:ph type="body" idx="1"/>
          </p:nvPr>
        </p:nvSpPr>
        <p:spPr/>
        <p:txBody>
          <a:bodyPr>
            <a:normAutofit/>
          </a:bodyPr>
          <a:lstStyle/>
          <a:p>
            <a:pPr marL="228600" indent="-228600">
              <a:buClr>
                <a:schemeClr val="accent4">
                  <a:lumMod val="50000"/>
                </a:schemeClr>
              </a:buClr>
              <a:buFont typeface="Wingdings" panose="05000000000000000000" pitchFamily="2" charset="2"/>
              <a:buChar char="§"/>
            </a:pPr>
            <a:r>
              <a:rPr lang="en-US" sz="2800" dirty="0"/>
              <a:t>Naturally occurring compounds found in many rangeland plants and forages</a:t>
            </a:r>
          </a:p>
          <a:p>
            <a:pPr marL="228600" indent="-228600">
              <a:buClr>
                <a:schemeClr val="accent4">
                  <a:lumMod val="50000"/>
                </a:schemeClr>
              </a:buClr>
              <a:buFont typeface="Wingdings" panose="05000000000000000000" pitchFamily="2" charset="2"/>
              <a:buChar char="§"/>
            </a:pPr>
            <a:r>
              <a:rPr lang="en-US" sz="2800" dirty="0"/>
              <a:t>Block oxygen transport and release in blood</a:t>
            </a:r>
          </a:p>
          <a:p>
            <a:pPr marL="228600" indent="-228600">
              <a:buClr>
                <a:schemeClr val="accent4">
                  <a:lumMod val="50000"/>
                </a:schemeClr>
              </a:buClr>
              <a:buFont typeface="Wingdings" panose="05000000000000000000" pitchFamily="2" charset="2"/>
              <a:buChar char="§"/>
            </a:pPr>
            <a:r>
              <a:rPr lang="en-US" sz="2800" dirty="0"/>
              <a:t>Can be highly toxic, even causing death</a:t>
            </a:r>
          </a:p>
          <a:p>
            <a:pPr marL="228600" indent="-228600">
              <a:buClr>
                <a:schemeClr val="accent4">
                  <a:lumMod val="50000"/>
                </a:schemeClr>
              </a:buClr>
              <a:buFont typeface="Wingdings" panose="05000000000000000000" pitchFamily="2" charset="2"/>
              <a:buChar char="§"/>
            </a:pPr>
            <a:r>
              <a:rPr lang="en-US" sz="2800" dirty="0"/>
              <a:t>Don’t usually provide a negative post-digestive feedback </a:t>
            </a:r>
          </a:p>
          <a:p>
            <a:pPr marL="228600" indent="-228600">
              <a:buClr>
                <a:schemeClr val="accent4">
                  <a:lumMod val="50000"/>
                </a:schemeClr>
              </a:buClr>
              <a:buFont typeface="Wingdings" panose="05000000000000000000" pitchFamily="2" charset="2"/>
              <a:buChar char="§"/>
            </a:pPr>
            <a:r>
              <a:rPr lang="en-US" sz="2800" dirty="0"/>
              <a:t>Highly variable in time and space - Careful management to prevent high ingestion levels </a:t>
            </a:r>
          </a:p>
        </p:txBody>
      </p:sp>
      <p:pic>
        <p:nvPicPr>
          <p:cNvPr id="2" name="Audio 2">
            <a:hlinkClick r:id="" action="ppaction://media"/>
            <a:extLst>
              <a:ext uri="{FF2B5EF4-FFF2-40B4-BE49-F238E27FC236}">
                <a16:creationId xmlns:a16="http://schemas.microsoft.com/office/drawing/2014/main" id="{8E53E2C6-016B-F582-B37C-FAC7C2AF5B6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8900134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62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E0181A2-BA56-44A5-A333-1F6F43762EDF}"/>
              </a:ext>
            </a:extLst>
          </p:cNvPr>
          <p:cNvGrpSpPr/>
          <p:nvPr/>
        </p:nvGrpSpPr>
        <p:grpSpPr>
          <a:xfrm>
            <a:off x="9227753" y="982108"/>
            <a:ext cx="2782961" cy="2051531"/>
            <a:chOff x="9235801" y="4510406"/>
            <a:chExt cx="2782961" cy="2051531"/>
          </a:xfrm>
        </p:grpSpPr>
        <p:pic>
          <p:nvPicPr>
            <p:cNvPr id="12" name="Picture 11">
              <a:extLst>
                <a:ext uri="{FF2B5EF4-FFF2-40B4-BE49-F238E27FC236}">
                  <a16:creationId xmlns:a16="http://schemas.microsoft.com/office/drawing/2014/main" id="{6BF33F23-749A-44FE-BE7E-77C82E18DC23}"/>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235801" y="4510406"/>
              <a:ext cx="2768600" cy="2051531"/>
            </a:xfrm>
            <a:prstGeom prst="rect">
              <a:avLst/>
            </a:prstGeom>
          </p:spPr>
        </p:pic>
        <p:sp>
          <p:nvSpPr>
            <p:cNvPr id="19" name="Rectangle 18">
              <a:extLst>
                <a:ext uri="{FF2B5EF4-FFF2-40B4-BE49-F238E27FC236}">
                  <a16:creationId xmlns:a16="http://schemas.microsoft.com/office/drawing/2014/main" id="{946454C2-A425-4FF1-945E-2D02BBB8DB8E}"/>
                </a:ext>
              </a:extLst>
            </p:cNvPr>
            <p:cNvSpPr>
              <a:spLocks noChangeArrowheads="1"/>
            </p:cNvSpPr>
            <p:nvPr/>
          </p:nvSpPr>
          <p:spPr bwMode="auto">
            <a:xfrm>
              <a:off x="11000535" y="6331105"/>
              <a:ext cx="1018227" cy="230832"/>
            </a:xfrm>
            <a:prstGeom prst="rect">
              <a:avLst/>
            </a:prstGeom>
            <a:noFill/>
            <a:ln w="9525">
              <a:noFill/>
              <a:miter lim="800000"/>
              <a:headEnd/>
              <a:tailEnd/>
            </a:ln>
          </p:spPr>
          <p:txBody>
            <a:bodyPr wrap="none">
              <a:spAutoFit/>
            </a:bodyPr>
            <a:lstStyle/>
            <a:p>
              <a:r>
                <a:rPr lang="en-US" sz="900" dirty="0">
                  <a:solidFill>
                    <a:schemeClr val="bg1"/>
                  </a:solidFill>
                </a:rPr>
                <a:t>agriculture.ks.gov</a:t>
              </a:r>
            </a:p>
          </p:txBody>
        </p:sp>
      </p:grpSp>
      <p:sp>
        <p:nvSpPr>
          <p:cNvPr id="20483" name="Rectangle 3"/>
          <p:cNvSpPr>
            <a:spLocks noGrp="1" noChangeArrowheads="1"/>
          </p:cNvSpPr>
          <p:nvPr>
            <p:ph type="body" sz="half" idx="1"/>
          </p:nvPr>
        </p:nvSpPr>
        <p:spPr>
          <a:xfrm>
            <a:off x="1371600" y="1833561"/>
            <a:ext cx="7162800" cy="4576764"/>
          </a:xfrm>
        </p:spPr>
        <p:txBody>
          <a:bodyPr>
            <a:normAutofit/>
          </a:bodyPr>
          <a:lstStyle/>
          <a:p>
            <a:pPr marL="228600" indent="-228600" eaLnBrk="1" hangingPunct="1">
              <a:lnSpc>
                <a:spcPct val="100000"/>
              </a:lnSpc>
              <a:spcBef>
                <a:spcPts val="0"/>
              </a:spcBef>
              <a:spcAft>
                <a:spcPts val="1800"/>
              </a:spcAft>
              <a:buClr>
                <a:schemeClr val="accent4">
                  <a:lumMod val="50000"/>
                </a:schemeClr>
              </a:buClr>
              <a:buFont typeface="Wingdings" panose="05000000000000000000" pitchFamily="2" charset="2"/>
              <a:buChar char="§"/>
            </a:pPr>
            <a:r>
              <a:rPr lang="en-US" sz="3200" dirty="0"/>
              <a:t>Johnson grass </a:t>
            </a:r>
            <a:r>
              <a:rPr lang="en-US" dirty="0"/>
              <a:t>(</a:t>
            </a:r>
            <a:r>
              <a:rPr lang="en-US" i="1" dirty="0" err="1"/>
              <a:t>Sorgham</a:t>
            </a:r>
            <a:r>
              <a:rPr lang="en-US" i="1" dirty="0"/>
              <a:t> </a:t>
            </a:r>
            <a:r>
              <a:rPr lang="en-US" i="1" dirty="0" err="1"/>
              <a:t>halepense</a:t>
            </a:r>
            <a:r>
              <a:rPr lang="en-US" dirty="0"/>
              <a:t>)</a:t>
            </a:r>
          </a:p>
          <a:p>
            <a:pPr marL="228600" indent="-228600" eaLnBrk="1" hangingPunct="1">
              <a:lnSpc>
                <a:spcPct val="100000"/>
              </a:lnSpc>
              <a:spcBef>
                <a:spcPts val="0"/>
              </a:spcBef>
              <a:spcAft>
                <a:spcPts val="1800"/>
              </a:spcAft>
              <a:buClr>
                <a:schemeClr val="accent4">
                  <a:lumMod val="50000"/>
                </a:schemeClr>
              </a:buClr>
              <a:buFont typeface="Wingdings" panose="05000000000000000000" pitchFamily="2" charset="2"/>
              <a:buChar char="§"/>
            </a:pPr>
            <a:r>
              <a:rPr lang="en-US" sz="3200" dirty="0"/>
              <a:t>Chokecherry </a:t>
            </a:r>
            <a:r>
              <a:rPr lang="en-US" dirty="0"/>
              <a:t>(</a:t>
            </a:r>
            <a:r>
              <a:rPr lang="en-US" i="1" dirty="0"/>
              <a:t>Prunus virginiana</a:t>
            </a:r>
            <a:r>
              <a:rPr lang="en-US" dirty="0"/>
              <a:t>)</a:t>
            </a:r>
          </a:p>
          <a:p>
            <a:pPr marL="228600" indent="-228600" eaLnBrk="1" hangingPunct="1">
              <a:lnSpc>
                <a:spcPct val="100000"/>
              </a:lnSpc>
              <a:spcBef>
                <a:spcPts val="0"/>
              </a:spcBef>
              <a:spcAft>
                <a:spcPts val="1800"/>
              </a:spcAft>
              <a:buClr>
                <a:schemeClr val="accent4">
                  <a:lumMod val="50000"/>
                </a:schemeClr>
              </a:buClr>
              <a:buFont typeface="Wingdings" panose="05000000000000000000" pitchFamily="2" charset="2"/>
              <a:buChar char="§"/>
            </a:pPr>
            <a:r>
              <a:rPr lang="en-US" sz="3200" dirty="0"/>
              <a:t>Mountain mahogany </a:t>
            </a:r>
            <a:r>
              <a:rPr lang="en-US" dirty="0"/>
              <a:t>(</a:t>
            </a:r>
            <a:r>
              <a:rPr lang="en-US" i="1" dirty="0" err="1"/>
              <a:t>Cercocarpus</a:t>
            </a:r>
            <a:r>
              <a:rPr lang="en-US" i="1" dirty="0"/>
              <a:t> </a:t>
            </a:r>
            <a:r>
              <a:rPr lang="en-US" i="1" dirty="0" err="1"/>
              <a:t>montanus</a:t>
            </a:r>
            <a:r>
              <a:rPr lang="en-US" dirty="0"/>
              <a:t>)</a:t>
            </a:r>
          </a:p>
          <a:p>
            <a:pPr marL="228600" indent="-228600">
              <a:lnSpc>
                <a:spcPct val="100000"/>
              </a:lnSpc>
              <a:spcBef>
                <a:spcPts val="0"/>
              </a:spcBef>
              <a:spcAft>
                <a:spcPts val="1800"/>
              </a:spcAft>
              <a:buClr>
                <a:schemeClr val="accent4">
                  <a:lumMod val="50000"/>
                </a:schemeClr>
              </a:buClr>
              <a:buFont typeface="Wingdings" panose="05000000000000000000" pitchFamily="2" charset="2"/>
              <a:buChar char="§"/>
            </a:pPr>
            <a:r>
              <a:rPr lang="en-US" sz="3200" dirty="0"/>
              <a:t>Serviceberry </a:t>
            </a:r>
            <a:r>
              <a:rPr lang="en-US" sz="2100" dirty="0"/>
              <a:t>(</a:t>
            </a:r>
            <a:r>
              <a:rPr lang="en-US" sz="2100" i="1" dirty="0" err="1"/>
              <a:t>Amelanchier</a:t>
            </a:r>
            <a:r>
              <a:rPr lang="en-US" sz="2100" i="1" dirty="0"/>
              <a:t> </a:t>
            </a:r>
            <a:r>
              <a:rPr lang="en-US" sz="2100" i="1" dirty="0" err="1"/>
              <a:t>alnifolia</a:t>
            </a:r>
            <a:r>
              <a:rPr lang="en-US" sz="2100" i="1" dirty="0"/>
              <a:t>)</a:t>
            </a:r>
            <a:endParaRPr lang="en-US" sz="3200" dirty="0"/>
          </a:p>
          <a:p>
            <a:pPr marL="228600" indent="-228600" eaLnBrk="1" hangingPunct="1">
              <a:lnSpc>
                <a:spcPct val="100000"/>
              </a:lnSpc>
              <a:spcBef>
                <a:spcPts val="0"/>
              </a:spcBef>
              <a:spcAft>
                <a:spcPts val="1800"/>
              </a:spcAft>
              <a:buClr>
                <a:schemeClr val="accent4">
                  <a:lumMod val="50000"/>
                </a:schemeClr>
              </a:buClr>
              <a:buFont typeface="Wingdings" panose="05000000000000000000" pitchFamily="2" charset="2"/>
              <a:buChar char="§"/>
            </a:pPr>
            <a:r>
              <a:rPr lang="en-US" sz="3200" dirty="0"/>
              <a:t>Bur buttercup </a:t>
            </a:r>
            <a:r>
              <a:rPr lang="en-US" dirty="0"/>
              <a:t>(</a:t>
            </a:r>
            <a:r>
              <a:rPr lang="en-US" i="1" dirty="0"/>
              <a:t>Ranunculus </a:t>
            </a:r>
            <a:r>
              <a:rPr lang="en-US" i="1" dirty="0" err="1"/>
              <a:t>testiculatus</a:t>
            </a:r>
            <a:r>
              <a:rPr lang="en-US" dirty="0"/>
              <a:t>)</a:t>
            </a:r>
          </a:p>
          <a:p>
            <a:pPr marL="228600" indent="-228600" eaLnBrk="1" hangingPunct="1">
              <a:lnSpc>
                <a:spcPct val="100000"/>
              </a:lnSpc>
              <a:spcBef>
                <a:spcPts val="0"/>
              </a:spcBef>
              <a:spcAft>
                <a:spcPts val="1800"/>
              </a:spcAft>
              <a:buClr>
                <a:schemeClr val="accent4">
                  <a:lumMod val="50000"/>
                </a:schemeClr>
              </a:buClr>
              <a:buFont typeface="Wingdings" panose="05000000000000000000" pitchFamily="2" charset="2"/>
              <a:buChar char="§"/>
            </a:pPr>
            <a:r>
              <a:rPr lang="en-US" sz="3200" dirty="0"/>
              <a:t>White clover </a:t>
            </a:r>
            <a:r>
              <a:rPr lang="en-US" dirty="0"/>
              <a:t>(</a:t>
            </a:r>
            <a:r>
              <a:rPr lang="en-US" i="1" dirty="0" err="1"/>
              <a:t>Trifolium</a:t>
            </a:r>
            <a:r>
              <a:rPr lang="en-US" i="1" dirty="0"/>
              <a:t> </a:t>
            </a:r>
            <a:r>
              <a:rPr lang="en-US" i="1" dirty="0" err="1"/>
              <a:t>repens</a:t>
            </a:r>
            <a:r>
              <a:rPr lang="en-US" dirty="0"/>
              <a:t>)</a:t>
            </a:r>
          </a:p>
          <a:p>
            <a:pPr eaLnBrk="1" hangingPunct="1">
              <a:lnSpc>
                <a:spcPct val="90000"/>
              </a:lnSpc>
            </a:pPr>
            <a:endParaRPr lang="en-US" dirty="0"/>
          </a:p>
          <a:p>
            <a:pPr eaLnBrk="1" hangingPunct="1">
              <a:lnSpc>
                <a:spcPct val="90000"/>
              </a:lnSpc>
              <a:buFont typeface="Wingdings" pitchFamily="2" charset="2"/>
              <a:buNone/>
            </a:pPr>
            <a:endParaRPr lang="en-US" sz="2600" dirty="0"/>
          </a:p>
        </p:txBody>
      </p:sp>
      <p:grpSp>
        <p:nvGrpSpPr>
          <p:cNvPr id="11" name="Group 10">
            <a:extLst>
              <a:ext uri="{FF2B5EF4-FFF2-40B4-BE49-F238E27FC236}">
                <a16:creationId xmlns:a16="http://schemas.microsoft.com/office/drawing/2014/main" id="{F75652A7-2CF4-4B33-86DF-7F881D760DD4}"/>
              </a:ext>
            </a:extLst>
          </p:cNvPr>
          <p:cNvGrpSpPr/>
          <p:nvPr/>
        </p:nvGrpSpPr>
        <p:grpSpPr>
          <a:xfrm>
            <a:off x="8233796" y="2742695"/>
            <a:ext cx="2803909" cy="2108671"/>
            <a:chOff x="9105516" y="1066800"/>
            <a:chExt cx="2803909" cy="2108671"/>
          </a:xfrm>
        </p:grpSpPr>
        <p:pic>
          <p:nvPicPr>
            <p:cNvPr id="8" name="Picture 7">
              <a:extLst>
                <a:ext uri="{FF2B5EF4-FFF2-40B4-BE49-F238E27FC236}">
                  <a16:creationId xmlns:a16="http://schemas.microsoft.com/office/drawing/2014/main" id="{1752C1D1-306E-4065-842C-30E3B0574A2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140825" y="1066800"/>
              <a:ext cx="2768600" cy="2076450"/>
            </a:xfrm>
            <a:prstGeom prst="rect">
              <a:avLst/>
            </a:prstGeom>
          </p:spPr>
        </p:pic>
        <p:sp>
          <p:nvSpPr>
            <p:cNvPr id="16" name="Rectangle 15">
              <a:extLst>
                <a:ext uri="{FF2B5EF4-FFF2-40B4-BE49-F238E27FC236}">
                  <a16:creationId xmlns:a16="http://schemas.microsoft.com/office/drawing/2014/main" id="{AF8EDD17-42CB-4610-96CC-A5F615F53748}"/>
                </a:ext>
              </a:extLst>
            </p:cNvPr>
            <p:cNvSpPr>
              <a:spLocks noChangeArrowheads="1"/>
            </p:cNvSpPr>
            <p:nvPr/>
          </p:nvSpPr>
          <p:spPr bwMode="auto">
            <a:xfrm>
              <a:off x="9105516" y="2944639"/>
              <a:ext cx="923651" cy="230832"/>
            </a:xfrm>
            <a:prstGeom prst="rect">
              <a:avLst/>
            </a:prstGeom>
            <a:noFill/>
            <a:ln w="9525">
              <a:noFill/>
              <a:miter lim="800000"/>
              <a:headEnd/>
              <a:tailEnd/>
            </a:ln>
          </p:spPr>
          <p:txBody>
            <a:bodyPr wrap="none">
              <a:spAutoFit/>
            </a:bodyPr>
            <a:lstStyle/>
            <a:p>
              <a:r>
                <a:rPr lang="en-US" sz="900" dirty="0">
                  <a:solidFill>
                    <a:schemeClr val="bg1"/>
                  </a:solidFill>
                </a:rPr>
                <a:t>K. Launchbaugh</a:t>
              </a:r>
            </a:p>
          </p:txBody>
        </p:sp>
      </p:grpSp>
      <p:grpSp>
        <p:nvGrpSpPr>
          <p:cNvPr id="10" name="Group 9">
            <a:extLst>
              <a:ext uri="{FF2B5EF4-FFF2-40B4-BE49-F238E27FC236}">
                <a16:creationId xmlns:a16="http://schemas.microsoft.com/office/drawing/2014/main" id="{63DB3BBA-6B52-48C0-B6FC-3770B4A800FB}"/>
              </a:ext>
            </a:extLst>
          </p:cNvPr>
          <p:cNvGrpSpPr/>
          <p:nvPr/>
        </p:nvGrpSpPr>
        <p:grpSpPr>
          <a:xfrm>
            <a:off x="9157447" y="4500562"/>
            <a:ext cx="2897037" cy="1919287"/>
            <a:chOff x="8380563" y="2800350"/>
            <a:chExt cx="2897037" cy="1919287"/>
          </a:xfrm>
        </p:grpSpPr>
        <p:pic>
          <p:nvPicPr>
            <p:cNvPr id="9" name="Picture 8">
              <a:extLst>
                <a:ext uri="{FF2B5EF4-FFF2-40B4-BE49-F238E27FC236}">
                  <a16:creationId xmlns:a16="http://schemas.microsoft.com/office/drawing/2014/main" id="{94B3F9E3-5E9C-4A47-9CFB-D14EF24CB1BF}"/>
                </a:ext>
              </a:extLst>
            </p:cNvPr>
            <p:cNvPicPr>
              <a:picLocks noChangeAspect="1"/>
            </p:cNvPicPr>
            <p:nvPr/>
          </p:nvPicPr>
          <p:blipFill>
            <a:blip r:embed="rId7"/>
            <a:stretch>
              <a:fillRect/>
            </a:stretch>
          </p:blipFill>
          <p:spPr>
            <a:xfrm>
              <a:off x="8380563" y="2800350"/>
              <a:ext cx="2897037" cy="1919287"/>
            </a:xfrm>
            <a:prstGeom prst="rect">
              <a:avLst/>
            </a:prstGeom>
          </p:spPr>
        </p:pic>
        <p:sp>
          <p:nvSpPr>
            <p:cNvPr id="14" name="Rectangle 15">
              <a:extLst>
                <a:ext uri="{FF2B5EF4-FFF2-40B4-BE49-F238E27FC236}">
                  <a16:creationId xmlns:a16="http://schemas.microsoft.com/office/drawing/2014/main" id="{052C220E-DA21-4255-9912-872897DE1241}"/>
                </a:ext>
              </a:extLst>
            </p:cNvPr>
            <p:cNvSpPr>
              <a:spLocks noChangeArrowheads="1"/>
            </p:cNvSpPr>
            <p:nvPr/>
          </p:nvSpPr>
          <p:spPr bwMode="auto">
            <a:xfrm>
              <a:off x="10258425" y="4488805"/>
              <a:ext cx="954107" cy="230832"/>
            </a:xfrm>
            <a:prstGeom prst="rect">
              <a:avLst/>
            </a:prstGeom>
            <a:noFill/>
            <a:ln w="9525">
              <a:noFill/>
              <a:miter lim="800000"/>
              <a:headEnd/>
              <a:tailEnd/>
            </a:ln>
          </p:spPr>
          <p:txBody>
            <a:bodyPr wrap="none">
              <a:spAutoFit/>
            </a:bodyPr>
            <a:lstStyle/>
            <a:p>
              <a:r>
                <a:rPr lang="en-US" sz="900" dirty="0">
                  <a:solidFill>
                    <a:schemeClr val="bg1"/>
                  </a:solidFill>
                </a:rPr>
                <a:t>Andrey </a:t>
              </a:r>
              <a:r>
                <a:rPr lang="en-US" sz="900" dirty="0" err="1">
                  <a:solidFill>
                    <a:schemeClr val="bg1"/>
                  </a:solidFill>
                </a:rPr>
                <a:t>Zharkikh</a:t>
              </a:r>
              <a:endParaRPr lang="en-US" sz="900" dirty="0">
                <a:solidFill>
                  <a:schemeClr val="bg1"/>
                </a:solidFill>
              </a:endParaRPr>
            </a:p>
          </p:txBody>
        </p:sp>
      </p:grpSp>
      <p:sp>
        <p:nvSpPr>
          <p:cNvPr id="17" name="Title 16">
            <a:extLst>
              <a:ext uri="{FF2B5EF4-FFF2-40B4-BE49-F238E27FC236}">
                <a16:creationId xmlns:a16="http://schemas.microsoft.com/office/drawing/2014/main" id="{48C1C02D-31C0-40E9-9786-250A4168BFE5}"/>
              </a:ext>
            </a:extLst>
          </p:cNvPr>
          <p:cNvSpPr>
            <a:spLocks noGrp="1"/>
          </p:cNvSpPr>
          <p:nvPr>
            <p:ph type="title"/>
          </p:nvPr>
        </p:nvSpPr>
        <p:spPr>
          <a:xfrm>
            <a:off x="1219200" y="604299"/>
            <a:ext cx="10972800" cy="1139825"/>
          </a:xfrm>
        </p:spPr>
        <p:txBody>
          <a:bodyPr/>
          <a:lstStyle/>
          <a:p>
            <a:r>
              <a:rPr lang="en-US" dirty="0"/>
              <a:t>Plants that contain </a:t>
            </a:r>
            <a:r>
              <a:rPr lang="en-US" b="1" dirty="0"/>
              <a:t>Glycosides</a:t>
            </a:r>
          </a:p>
        </p:txBody>
      </p:sp>
      <p:pic>
        <p:nvPicPr>
          <p:cNvPr id="2" name="Audio 2">
            <a:hlinkClick r:id="" action="ppaction://media"/>
            <a:extLst>
              <a:ext uri="{FF2B5EF4-FFF2-40B4-BE49-F238E27FC236}">
                <a16:creationId xmlns:a16="http://schemas.microsoft.com/office/drawing/2014/main" id="{7C5D7AFD-75F7-0BD5-53FD-48AA6528F78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8344797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30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b="1" dirty="0"/>
              <a:t>Nitrates</a:t>
            </a:r>
          </a:p>
        </p:txBody>
      </p:sp>
      <p:sp>
        <p:nvSpPr>
          <p:cNvPr id="21507" name="Rectangle 3"/>
          <p:cNvSpPr>
            <a:spLocks noGrp="1" noChangeArrowheads="1"/>
          </p:cNvSpPr>
          <p:nvPr>
            <p:ph type="body" idx="1"/>
          </p:nvPr>
        </p:nvSpPr>
        <p:spPr>
          <a:xfrm>
            <a:off x="1475232" y="2057401"/>
            <a:ext cx="8229600" cy="3886200"/>
          </a:xfrm>
        </p:spPr>
        <p:txBody>
          <a:bodyPr>
            <a:normAutofit/>
          </a:bodyPr>
          <a:lstStyle/>
          <a:p>
            <a:pPr eaLnBrk="1" hangingPunct="1"/>
            <a:r>
              <a:rPr lang="en-US" sz="2800" dirty="0"/>
              <a:t>Nitrates accumulate in plants under certain conditions:</a:t>
            </a:r>
          </a:p>
          <a:p>
            <a:pPr lvl="1" eaLnBrk="1" hangingPunct="1"/>
            <a:r>
              <a:rPr lang="en-US" sz="2400" dirty="0"/>
              <a:t>High nitrogen soils</a:t>
            </a:r>
          </a:p>
          <a:p>
            <a:pPr lvl="1" eaLnBrk="1" hangingPunct="1"/>
            <a:r>
              <a:rPr lang="en-US" sz="2400" dirty="0"/>
              <a:t>Drought</a:t>
            </a:r>
          </a:p>
          <a:p>
            <a:pPr lvl="1" eaLnBrk="1" hangingPunct="1"/>
            <a:r>
              <a:rPr lang="en-US" sz="2400" dirty="0"/>
              <a:t>Low light conditions</a:t>
            </a:r>
          </a:p>
          <a:p>
            <a:pPr lvl="1" eaLnBrk="1" hangingPunct="1"/>
            <a:r>
              <a:rPr lang="en-US" sz="2400" dirty="0"/>
              <a:t>Treatments with some herbicides (such as 2,4-D)</a:t>
            </a:r>
          </a:p>
          <a:p>
            <a:pPr eaLnBrk="1" hangingPunct="1"/>
            <a:r>
              <a:rPr lang="en-US" sz="2800" dirty="0"/>
              <a:t>Block ability of blood to carry oxygen</a:t>
            </a:r>
          </a:p>
          <a:p>
            <a:pPr eaLnBrk="1" hangingPunct="1"/>
            <a:r>
              <a:rPr lang="en-US" sz="2800" dirty="0"/>
              <a:t>Doesn’t usually cause illness leading to aversions</a:t>
            </a:r>
          </a:p>
        </p:txBody>
      </p:sp>
      <p:pic>
        <p:nvPicPr>
          <p:cNvPr id="2" name="Audio 1">
            <a:hlinkClick r:id="" action="ppaction://media"/>
            <a:extLst>
              <a:ext uri="{FF2B5EF4-FFF2-40B4-BE49-F238E27FC236}">
                <a16:creationId xmlns:a16="http://schemas.microsoft.com/office/drawing/2014/main" id="{A3DAF42D-6A89-DA64-E710-A850E4F50E7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3888637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6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117315" y="596128"/>
            <a:ext cx="10972800" cy="1139825"/>
          </a:xfrm>
        </p:spPr>
        <p:txBody>
          <a:bodyPr/>
          <a:lstStyle/>
          <a:p>
            <a:pPr eaLnBrk="1" hangingPunct="1"/>
            <a:r>
              <a:rPr lang="en-US" dirty="0"/>
              <a:t>Plants that contain </a:t>
            </a:r>
            <a:r>
              <a:rPr lang="en-US" b="1" dirty="0"/>
              <a:t>Nitrates</a:t>
            </a:r>
          </a:p>
        </p:txBody>
      </p:sp>
      <p:sp>
        <p:nvSpPr>
          <p:cNvPr id="22531" name="Rectangle 3"/>
          <p:cNvSpPr>
            <a:spLocks noGrp="1" noChangeArrowheads="1"/>
          </p:cNvSpPr>
          <p:nvPr>
            <p:ph type="body" sz="half" idx="1"/>
          </p:nvPr>
        </p:nvSpPr>
        <p:spPr>
          <a:xfrm>
            <a:off x="1143000" y="1905000"/>
            <a:ext cx="6508126" cy="5140325"/>
          </a:xfrm>
        </p:spPr>
        <p:txBody>
          <a:bodyPr/>
          <a:lstStyle/>
          <a:p>
            <a:pPr marL="225425" indent="-225425" eaLnBrk="1" hangingPunct="1">
              <a:spcAft>
                <a:spcPts val="1800"/>
              </a:spcAft>
              <a:buClr>
                <a:schemeClr val="accent4">
                  <a:lumMod val="50000"/>
                </a:schemeClr>
              </a:buClr>
              <a:buFont typeface="Wingdings" panose="05000000000000000000" pitchFamily="2" charset="2"/>
              <a:buChar char="§"/>
            </a:pPr>
            <a:r>
              <a:rPr lang="en-US" sz="3200" dirty="0"/>
              <a:t>Russian thistle </a:t>
            </a:r>
            <a:r>
              <a:rPr lang="en-US" dirty="0"/>
              <a:t>(</a:t>
            </a:r>
            <a:r>
              <a:rPr lang="en-US" i="1" dirty="0" err="1"/>
              <a:t>Salsola</a:t>
            </a:r>
            <a:r>
              <a:rPr lang="en-US" i="1" dirty="0"/>
              <a:t> </a:t>
            </a:r>
            <a:r>
              <a:rPr lang="en-US" i="1" dirty="0" err="1"/>
              <a:t>iberica</a:t>
            </a:r>
            <a:r>
              <a:rPr lang="en-US" dirty="0"/>
              <a:t>)</a:t>
            </a:r>
          </a:p>
          <a:p>
            <a:pPr marL="225425" indent="-225425" eaLnBrk="1" hangingPunct="1">
              <a:spcAft>
                <a:spcPts val="1800"/>
              </a:spcAft>
              <a:buClr>
                <a:schemeClr val="accent4">
                  <a:lumMod val="50000"/>
                </a:schemeClr>
              </a:buClr>
              <a:buFont typeface="Wingdings" panose="05000000000000000000" pitchFamily="2" charset="2"/>
              <a:buChar char="§"/>
            </a:pPr>
            <a:r>
              <a:rPr lang="en-US" sz="3200" dirty="0"/>
              <a:t>Silverleaf nightshade </a:t>
            </a:r>
            <a:r>
              <a:rPr lang="en-US" dirty="0"/>
              <a:t>(</a:t>
            </a:r>
            <a:r>
              <a:rPr lang="en-US" i="1" dirty="0"/>
              <a:t>Solanum </a:t>
            </a:r>
            <a:r>
              <a:rPr lang="en-US" i="1" dirty="0" err="1"/>
              <a:t>elaeagnifolium</a:t>
            </a:r>
            <a:r>
              <a:rPr lang="en-US" i="1" dirty="0"/>
              <a:t>)</a:t>
            </a:r>
          </a:p>
          <a:p>
            <a:pPr marL="225425" indent="-225425">
              <a:spcAft>
                <a:spcPts val="1800"/>
              </a:spcAft>
              <a:buClr>
                <a:schemeClr val="accent4">
                  <a:lumMod val="50000"/>
                </a:schemeClr>
              </a:buClr>
              <a:buFont typeface="Wingdings" panose="05000000000000000000" pitchFamily="2" charset="2"/>
              <a:buChar char="§"/>
            </a:pPr>
            <a:r>
              <a:rPr lang="en-US" sz="3200" dirty="0"/>
              <a:t>Kochia </a:t>
            </a:r>
            <a:r>
              <a:rPr lang="en-US" i="1" dirty="0"/>
              <a:t>(Kochia </a:t>
            </a:r>
            <a:r>
              <a:rPr lang="en-US" i="1" dirty="0" err="1"/>
              <a:t>scoparia</a:t>
            </a:r>
            <a:r>
              <a:rPr lang="en-US" dirty="0"/>
              <a:t>)</a:t>
            </a:r>
            <a:r>
              <a:rPr lang="en-US" sz="3200" dirty="0"/>
              <a:t> </a:t>
            </a:r>
          </a:p>
          <a:p>
            <a:pPr marL="225425" indent="-225425">
              <a:spcAft>
                <a:spcPts val="1800"/>
              </a:spcAft>
              <a:buClr>
                <a:schemeClr val="accent4">
                  <a:lumMod val="50000"/>
                </a:schemeClr>
              </a:buClr>
              <a:buFont typeface="Wingdings" panose="05000000000000000000" pitchFamily="2" charset="2"/>
              <a:buChar char="§"/>
            </a:pPr>
            <a:r>
              <a:rPr lang="en-US" sz="3200" dirty="0"/>
              <a:t>Careless weed </a:t>
            </a:r>
            <a:r>
              <a:rPr lang="en-US" dirty="0"/>
              <a:t>(</a:t>
            </a:r>
            <a:r>
              <a:rPr lang="en-US" i="1" dirty="0"/>
              <a:t>Amaranthus </a:t>
            </a:r>
            <a:r>
              <a:rPr lang="en-US" i="1" dirty="0" err="1"/>
              <a:t>retroflexus</a:t>
            </a:r>
            <a:r>
              <a:rPr lang="en-US" dirty="0"/>
              <a:t>)</a:t>
            </a:r>
          </a:p>
          <a:p>
            <a:pPr marL="225425" indent="-225425" eaLnBrk="1" hangingPunct="1">
              <a:spcAft>
                <a:spcPts val="1800"/>
              </a:spcAft>
              <a:buClr>
                <a:schemeClr val="accent4">
                  <a:lumMod val="50000"/>
                </a:schemeClr>
              </a:buClr>
              <a:buFont typeface="Wingdings" panose="05000000000000000000" pitchFamily="2" charset="2"/>
              <a:buChar char="§"/>
            </a:pPr>
            <a:endParaRPr lang="en-US" dirty="0"/>
          </a:p>
          <a:p>
            <a:pPr eaLnBrk="1" hangingPunct="1">
              <a:buFont typeface="Wingdings" pitchFamily="2" charset="2"/>
              <a:buNone/>
            </a:pPr>
            <a:endParaRPr lang="en-US" i="1" dirty="0"/>
          </a:p>
        </p:txBody>
      </p:sp>
      <p:grpSp>
        <p:nvGrpSpPr>
          <p:cNvPr id="17" name="Group 16">
            <a:extLst>
              <a:ext uri="{FF2B5EF4-FFF2-40B4-BE49-F238E27FC236}">
                <a16:creationId xmlns:a16="http://schemas.microsoft.com/office/drawing/2014/main" id="{C38129D5-FEF9-4E21-8D58-91B05DD09BEF}"/>
              </a:ext>
            </a:extLst>
          </p:cNvPr>
          <p:cNvGrpSpPr/>
          <p:nvPr/>
        </p:nvGrpSpPr>
        <p:grpSpPr>
          <a:xfrm>
            <a:off x="9817755" y="1843582"/>
            <a:ext cx="2084638" cy="3124516"/>
            <a:chOff x="9745677" y="1088204"/>
            <a:chExt cx="2084638" cy="3124516"/>
          </a:xfrm>
        </p:grpSpPr>
        <p:pic>
          <p:nvPicPr>
            <p:cNvPr id="15" name="Picture 14">
              <a:extLst>
                <a:ext uri="{FF2B5EF4-FFF2-40B4-BE49-F238E27FC236}">
                  <a16:creationId xmlns:a16="http://schemas.microsoft.com/office/drawing/2014/main" id="{BEB1278C-49FA-4AD4-9E5F-947206833C7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45677" y="1088204"/>
              <a:ext cx="2084638" cy="3124516"/>
            </a:xfrm>
            <a:prstGeom prst="rect">
              <a:avLst/>
            </a:prstGeom>
          </p:spPr>
        </p:pic>
        <p:sp>
          <p:nvSpPr>
            <p:cNvPr id="13" name="Rectangle 12">
              <a:extLst>
                <a:ext uri="{FF2B5EF4-FFF2-40B4-BE49-F238E27FC236}">
                  <a16:creationId xmlns:a16="http://schemas.microsoft.com/office/drawing/2014/main" id="{69E4655E-943A-439E-AD69-86BC5BD55C6E}"/>
                </a:ext>
              </a:extLst>
            </p:cNvPr>
            <p:cNvSpPr>
              <a:spLocks noChangeArrowheads="1"/>
            </p:cNvSpPr>
            <p:nvPr/>
          </p:nvSpPr>
          <p:spPr bwMode="auto">
            <a:xfrm>
              <a:off x="11266111" y="3981888"/>
              <a:ext cx="543739" cy="230832"/>
            </a:xfrm>
            <a:prstGeom prst="rect">
              <a:avLst/>
            </a:prstGeom>
            <a:noFill/>
            <a:ln w="9525">
              <a:noFill/>
              <a:miter lim="800000"/>
              <a:headEnd/>
              <a:tailEnd/>
            </a:ln>
          </p:spPr>
          <p:txBody>
            <a:bodyPr wrap="none">
              <a:spAutoFit/>
            </a:bodyPr>
            <a:lstStyle/>
            <a:p>
              <a:r>
                <a:rPr lang="en-US" sz="900" dirty="0">
                  <a:solidFill>
                    <a:schemeClr val="bg1"/>
                  </a:solidFill>
                </a:rPr>
                <a:t>Ed Ogle</a:t>
              </a:r>
            </a:p>
          </p:txBody>
        </p:sp>
      </p:grpSp>
      <p:pic>
        <p:nvPicPr>
          <p:cNvPr id="19" name="Picture 18">
            <a:extLst>
              <a:ext uri="{FF2B5EF4-FFF2-40B4-BE49-F238E27FC236}">
                <a16:creationId xmlns:a16="http://schemas.microsoft.com/office/drawing/2014/main" id="{7CD2960C-F98B-4754-855C-829393E1019C}"/>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7086601" y="3592908"/>
            <a:ext cx="3286124" cy="2594390"/>
          </a:xfrm>
          <a:prstGeom prst="rect">
            <a:avLst/>
          </a:prstGeom>
        </p:spPr>
      </p:pic>
      <p:sp>
        <p:nvSpPr>
          <p:cNvPr id="16" name="Rectangle 15">
            <a:extLst>
              <a:ext uri="{FF2B5EF4-FFF2-40B4-BE49-F238E27FC236}">
                <a16:creationId xmlns:a16="http://schemas.microsoft.com/office/drawing/2014/main" id="{59838FBD-50CD-461D-BE0C-E7EF50E2B0F0}"/>
              </a:ext>
            </a:extLst>
          </p:cNvPr>
          <p:cNvSpPr>
            <a:spLocks noChangeArrowheads="1"/>
          </p:cNvSpPr>
          <p:nvPr/>
        </p:nvSpPr>
        <p:spPr bwMode="auto">
          <a:xfrm>
            <a:off x="9067800" y="5962752"/>
            <a:ext cx="1161864" cy="230832"/>
          </a:xfrm>
          <a:prstGeom prst="rect">
            <a:avLst/>
          </a:prstGeom>
          <a:noFill/>
          <a:ln w="9525">
            <a:noFill/>
            <a:miter lim="800000"/>
            <a:headEnd/>
            <a:tailEnd/>
          </a:ln>
        </p:spPr>
        <p:txBody>
          <a:bodyPr wrap="square">
            <a:spAutoFit/>
          </a:bodyPr>
          <a:lstStyle/>
          <a:p>
            <a:pPr algn="r"/>
            <a:r>
              <a:rPr lang="en-US" sz="900" dirty="0">
                <a:solidFill>
                  <a:schemeClr val="bg1"/>
                </a:solidFill>
              </a:rPr>
              <a:t>Harry Rose</a:t>
            </a:r>
          </a:p>
        </p:txBody>
      </p:sp>
      <p:pic>
        <p:nvPicPr>
          <p:cNvPr id="2" name="Audio 1">
            <a:hlinkClick r:id="" action="ppaction://media"/>
            <a:extLst>
              <a:ext uri="{FF2B5EF4-FFF2-40B4-BE49-F238E27FC236}">
                <a16:creationId xmlns:a16="http://schemas.microsoft.com/office/drawing/2014/main" id="{0151BA20-DDA4-0C81-C5D9-85772C04CB0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8065963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81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dirty="0"/>
              <a:t>Soluble </a:t>
            </a:r>
            <a:r>
              <a:rPr lang="en-US" b="1" dirty="0"/>
              <a:t>Oxalates</a:t>
            </a:r>
          </a:p>
        </p:txBody>
      </p:sp>
      <p:sp>
        <p:nvSpPr>
          <p:cNvPr id="23555" name="Rectangle 3"/>
          <p:cNvSpPr>
            <a:spLocks noGrp="1" noChangeArrowheads="1"/>
          </p:cNvSpPr>
          <p:nvPr>
            <p:ph type="body" idx="1"/>
          </p:nvPr>
        </p:nvSpPr>
        <p:spPr/>
        <p:txBody>
          <a:bodyPr>
            <a:normAutofit/>
          </a:bodyPr>
          <a:lstStyle/>
          <a:p>
            <a:pPr marL="225425" indent="-225425">
              <a:buClr>
                <a:schemeClr val="accent4">
                  <a:lumMod val="50000"/>
                </a:schemeClr>
              </a:buClr>
              <a:buFont typeface="Wingdings" panose="05000000000000000000" pitchFamily="2" charset="2"/>
              <a:buChar char="§"/>
            </a:pPr>
            <a:r>
              <a:rPr lang="en-US" sz="3200" dirty="0"/>
              <a:t> Oxalates chelate cations, especially calcium, to form insoluble crystalized salts that damage vessels.</a:t>
            </a:r>
          </a:p>
          <a:p>
            <a:pPr marL="287338" indent="-287338">
              <a:buClr>
                <a:schemeClr val="accent4">
                  <a:lumMod val="50000"/>
                </a:schemeClr>
              </a:buClr>
              <a:buFont typeface="Wingdings" panose="05000000000000000000" pitchFamily="2" charset="2"/>
              <a:buChar char="§"/>
            </a:pPr>
            <a:r>
              <a:rPr lang="en-US" sz="3200" dirty="0"/>
              <a:t>Mostly toxic to sheep  - Catastrophic Losses</a:t>
            </a:r>
          </a:p>
          <a:p>
            <a:pPr lvl="1">
              <a:buFont typeface="Arial" panose="020B0604020202020204" pitchFamily="34" charset="0"/>
              <a:buChar char="•"/>
            </a:pPr>
            <a:r>
              <a:rPr lang="en-US" dirty="0"/>
              <a:t>1942 – Wells, NV – 160 sheep</a:t>
            </a:r>
          </a:p>
          <a:p>
            <a:pPr lvl="1">
              <a:buFont typeface="Arial" panose="020B0604020202020204" pitchFamily="34" charset="0"/>
              <a:buChar char="•"/>
            </a:pPr>
            <a:r>
              <a:rPr lang="en-US" dirty="0"/>
              <a:t>1945 – Twin Falls, ID – 275 sheep</a:t>
            </a:r>
          </a:p>
          <a:p>
            <a:pPr lvl="1">
              <a:buFont typeface="Arial" panose="020B0604020202020204" pitchFamily="34" charset="0"/>
              <a:buChar char="•"/>
            </a:pPr>
            <a:r>
              <a:rPr lang="en-US" dirty="0"/>
              <a:t>1945 – Raft River Valley, ID – 750 sheep</a:t>
            </a:r>
          </a:p>
          <a:p>
            <a:pPr lvl="1">
              <a:buFont typeface="Arial" panose="020B0604020202020204" pitchFamily="34" charset="0"/>
              <a:buChar char="•"/>
            </a:pPr>
            <a:r>
              <a:rPr lang="en-US" dirty="0"/>
              <a:t>1945 – Raft River Valley, ID – 1620 sheep</a:t>
            </a:r>
          </a:p>
          <a:p>
            <a:pPr lvl="1">
              <a:buFont typeface="Arial" panose="020B0604020202020204" pitchFamily="34" charset="0"/>
              <a:buChar char="•"/>
            </a:pPr>
            <a:r>
              <a:rPr lang="en-US" dirty="0"/>
              <a:t>1952 – Park Valley, UT – 1200 sheep</a:t>
            </a:r>
          </a:p>
          <a:p>
            <a:pPr marL="0" indent="0" eaLnBrk="1" hangingPunct="1">
              <a:buClr>
                <a:schemeClr val="accent4">
                  <a:lumMod val="50000"/>
                </a:schemeClr>
              </a:buClr>
              <a:buNone/>
            </a:pPr>
            <a:r>
              <a:rPr lang="en-US" sz="4000" dirty="0"/>
              <a:t>	</a:t>
            </a:r>
            <a:r>
              <a:rPr lang="en-US" sz="3200" dirty="0"/>
              <a:t>Only occasionally toxic to cattle</a:t>
            </a:r>
          </a:p>
        </p:txBody>
      </p:sp>
      <p:pic>
        <p:nvPicPr>
          <p:cNvPr id="2" name="Picture 1">
            <a:extLst>
              <a:ext uri="{FF2B5EF4-FFF2-40B4-BE49-F238E27FC236}">
                <a16:creationId xmlns:a16="http://schemas.microsoft.com/office/drawing/2014/main" id="{988755C3-6391-444E-9C3B-5D3FA145C33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19999" y="3401592"/>
            <a:ext cx="3965449" cy="2700453"/>
          </a:xfrm>
          <a:prstGeom prst="rect">
            <a:avLst/>
          </a:prstGeom>
        </p:spPr>
      </p:pic>
      <p:sp>
        <p:nvSpPr>
          <p:cNvPr id="7" name="TextBox 6">
            <a:extLst>
              <a:ext uri="{FF2B5EF4-FFF2-40B4-BE49-F238E27FC236}">
                <a16:creationId xmlns:a16="http://schemas.microsoft.com/office/drawing/2014/main" id="{C70592B8-BBA4-4B13-9065-6ECC2CB696B3}"/>
              </a:ext>
            </a:extLst>
          </p:cNvPr>
          <p:cNvSpPr txBox="1"/>
          <p:nvPr/>
        </p:nvSpPr>
        <p:spPr>
          <a:xfrm>
            <a:off x="7482543" y="6102045"/>
            <a:ext cx="4612673" cy="276999"/>
          </a:xfrm>
          <a:prstGeom prst="rect">
            <a:avLst/>
          </a:prstGeom>
          <a:noFill/>
        </p:spPr>
        <p:txBody>
          <a:bodyPr wrap="none" rtlCol="0">
            <a:spAutoFit/>
          </a:bodyPr>
          <a:lstStyle/>
          <a:p>
            <a:r>
              <a:rPr lang="en-US" sz="1200" dirty="0"/>
              <a:t>1250 sheep died after over-ingested halogen near Garrison, UT in 1971</a:t>
            </a:r>
          </a:p>
        </p:txBody>
      </p:sp>
      <p:pic>
        <p:nvPicPr>
          <p:cNvPr id="3" name="Audio 5">
            <a:hlinkClick r:id="" action="ppaction://media"/>
            <a:extLst>
              <a:ext uri="{FF2B5EF4-FFF2-40B4-BE49-F238E27FC236}">
                <a16:creationId xmlns:a16="http://schemas.microsoft.com/office/drawing/2014/main" id="{6FB7C6CE-CA20-DB3A-0AA5-74EB5E3DE68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5612328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93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id="{7981821C-FD3A-496C-8D43-EF7A0441E4F2}"/>
              </a:ext>
            </a:extLst>
          </p:cNvPr>
          <p:cNvPicPr>
            <a:picLocks noGrp="1" noChangeAspect="1"/>
          </p:cNvPicPr>
          <p:nvPr>
            <p:ph sz="quarter" idx="3"/>
          </p:nvPr>
        </p:nvPicPr>
        <p:blipFill rotWithShape="1">
          <a:blip r:embed="rId5" cstate="email">
            <a:extLst>
              <a:ext uri="{28A0092B-C50C-407E-A947-70E740481C1C}">
                <a14:useLocalDpi xmlns:a14="http://schemas.microsoft.com/office/drawing/2010/main"/>
              </a:ext>
            </a:extLst>
          </a:blip>
          <a:srcRect/>
          <a:stretch/>
        </p:blipFill>
        <p:spPr>
          <a:xfrm>
            <a:off x="5943600" y="3545631"/>
            <a:ext cx="4038601" cy="2821901"/>
          </a:xfrm>
        </p:spPr>
      </p:pic>
      <p:sp>
        <p:nvSpPr>
          <p:cNvPr id="24578" name="Rectangle 2"/>
          <p:cNvSpPr>
            <a:spLocks noGrp="1" noChangeArrowheads="1"/>
          </p:cNvSpPr>
          <p:nvPr>
            <p:ph type="title"/>
          </p:nvPr>
        </p:nvSpPr>
        <p:spPr>
          <a:xfrm>
            <a:off x="1219200" y="556949"/>
            <a:ext cx="10972800" cy="1139825"/>
          </a:xfrm>
        </p:spPr>
        <p:txBody>
          <a:bodyPr/>
          <a:lstStyle/>
          <a:p>
            <a:pPr eaLnBrk="1" hangingPunct="1"/>
            <a:r>
              <a:rPr lang="en-US" dirty="0"/>
              <a:t>Plants that contain </a:t>
            </a:r>
            <a:r>
              <a:rPr lang="en-US" b="1" dirty="0"/>
              <a:t>Oxalates</a:t>
            </a:r>
          </a:p>
        </p:txBody>
      </p:sp>
      <p:sp>
        <p:nvSpPr>
          <p:cNvPr id="24579" name="Rectangle 3"/>
          <p:cNvSpPr>
            <a:spLocks noGrp="1" noChangeArrowheads="1"/>
          </p:cNvSpPr>
          <p:nvPr>
            <p:ph type="body" sz="half" idx="1"/>
          </p:nvPr>
        </p:nvSpPr>
        <p:spPr>
          <a:xfrm>
            <a:off x="1673159" y="2032000"/>
            <a:ext cx="5553075" cy="4530725"/>
          </a:xfrm>
        </p:spPr>
        <p:txBody>
          <a:bodyPr/>
          <a:lstStyle/>
          <a:p>
            <a:pPr eaLnBrk="1" hangingPunct="1"/>
            <a:r>
              <a:rPr lang="en-US" sz="3200" b="1" dirty="0" err="1"/>
              <a:t>Halogeton</a:t>
            </a:r>
            <a:r>
              <a:rPr lang="en-US" sz="3200" b="1" dirty="0"/>
              <a:t> </a:t>
            </a:r>
            <a:r>
              <a:rPr lang="en-US" sz="3200" dirty="0"/>
              <a:t> </a:t>
            </a:r>
            <a:br>
              <a:rPr lang="en-US" sz="3200" dirty="0"/>
            </a:br>
            <a:r>
              <a:rPr lang="en-US" dirty="0"/>
              <a:t>(</a:t>
            </a:r>
            <a:r>
              <a:rPr lang="en-US" i="1" dirty="0" err="1"/>
              <a:t>Halogeton</a:t>
            </a:r>
            <a:r>
              <a:rPr lang="en-US" dirty="0"/>
              <a:t> </a:t>
            </a:r>
            <a:r>
              <a:rPr lang="en-US" i="1" dirty="0" err="1"/>
              <a:t>glomeratus</a:t>
            </a:r>
            <a:r>
              <a:rPr lang="en-US" dirty="0"/>
              <a:t>)</a:t>
            </a:r>
          </a:p>
          <a:p>
            <a:pPr eaLnBrk="1" hangingPunct="1"/>
            <a:endParaRPr lang="en-US" dirty="0"/>
          </a:p>
          <a:p>
            <a:pPr eaLnBrk="1" hangingPunct="1">
              <a:buFont typeface="Wingdings" pitchFamily="2" charset="2"/>
              <a:buNone/>
            </a:pPr>
            <a:endParaRPr lang="en-US" sz="2800" dirty="0"/>
          </a:p>
          <a:p>
            <a:pPr eaLnBrk="1" hangingPunct="1">
              <a:buFont typeface="Wingdings" pitchFamily="2" charset="2"/>
              <a:buNone/>
            </a:pPr>
            <a:endParaRPr lang="en-US" sz="2800" dirty="0"/>
          </a:p>
          <a:p>
            <a:pPr eaLnBrk="1" hangingPunct="1"/>
            <a:r>
              <a:rPr lang="en-US" sz="2800" b="1" dirty="0"/>
              <a:t>Greasewood</a:t>
            </a:r>
            <a:r>
              <a:rPr lang="en-US" sz="2800" dirty="0"/>
              <a:t>  </a:t>
            </a:r>
            <a:br>
              <a:rPr lang="en-US" sz="2800" dirty="0"/>
            </a:br>
            <a:r>
              <a:rPr lang="en-US" dirty="0"/>
              <a:t>(</a:t>
            </a:r>
            <a:r>
              <a:rPr lang="en-US" i="1" dirty="0" err="1"/>
              <a:t>Sarcobatus</a:t>
            </a:r>
            <a:r>
              <a:rPr lang="en-US" i="1" dirty="0"/>
              <a:t> </a:t>
            </a:r>
            <a:r>
              <a:rPr lang="en-US" i="1" dirty="0" err="1"/>
              <a:t>vermiculatus</a:t>
            </a:r>
            <a:r>
              <a:rPr lang="en-US" dirty="0"/>
              <a:t>)</a:t>
            </a:r>
          </a:p>
          <a:p>
            <a:pPr eaLnBrk="1" hangingPunct="1">
              <a:buFont typeface="Wingdings" pitchFamily="2" charset="2"/>
              <a:buNone/>
            </a:pPr>
            <a:endParaRPr lang="en-US" dirty="0"/>
          </a:p>
        </p:txBody>
      </p:sp>
      <p:pic>
        <p:nvPicPr>
          <p:cNvPr id="8" name="Content Placeholder 7">
            <a:extLst>
              <a:ext uri="{FF2B5EF4-FFF2-40B4-BE49-F238E27FC236}">
                <a16:creationId xmlns:a16="http://schemas.microsoft.com/office/drawing/2014/main" id="{BE6B841A-3891-4B39-AFB4-C4C63BEBC56A}"/>
              </a:ext>
            </a:extLst>
          </p:cNvPr>
          <p:cNvPicPr>
            <a:picLocks noGrp="1" noChangeAspect="1"/>
          </p:cNvPicPr>
          <p:nvPr>
            <p:ph sz="quarter" idx="2"/>
          </p:nvPr>
        </p:nvPicPr>
        <p:blipFill rotWithShape="1">
          <a:blip r:embed="rId6" cstate="email">
            <a:extLst>
              <a:ext uri="{28A0092B-C50C-407E-A947-70E740481C1C}">
                <a14:useLocalDpi xmlns:a14="http://schemas.microsoft.com/office/drawing/2010/main"/>
              </a:ext>
            </a:extLst>
          </a:blip>
          <a:srcRect/>
          <a:stretch/>
        </p:blipFill>
        <p:spPr>
          <a:xfrm>
            <a:off x="8246616" y="1520321"/>
            <a:ext cx="3312667" cy="2821900"/>
          </a:xfrm>
        </p:spPr>
      </p:pic>
      <p:sp>
        <p:nvSpPr>
          <p:cNvPr id="17" name="Rectangle 16">
            <a:extLst>
              <a:ext uri="{FF2B5EF4-FFF2-40B4-BE49-F238E27FC236}">
                <a16:creationId xmlns:a16="http://schemas.microsoft.com/office/drawing/2014/main" id="{76770D8A-058A-468A-94C7-0A33A3CD646D}"/>
              </a:ext>
            </a:extLst>
          </p:cNvPr>
          <p:cNvSpPr>
            <a:spLocks noChangeArrowheads="1"/>
          </p:cNvSpPr>
          <p:nvPr/>
        </p:nvSpPr>
        <p:spPr bwMode="auto">
          <a:xfrm>
            <a:off x="10635632" y="4093409"/>
            <a:ext cx="923651" cy="230832"/>
          </a:xfrm>
          <a:prstGeom prst="rect">
            <a:avLst/>
          </a:prstGeom>
          <a:noFill/>
          <a:ln w="9525">
            <a:noFill/>
            <a:miter lim="800000"/>
            <a:headEnd/>
            <a:tailEnd/>
          </a:ln>
        </p:spPr>
        <p:txBody>
          <a:bodyPr wrap="none">
            <a:spAutoFit/>
          </a:bodyPr>
          <a:lstStyle/>
          <a:p>
            <a:r>
              <a:rPr lang="en-US" sz="900" dirty="0">
                <a:solidFill>
                  <a:schemeClr val="bg1"/>
                </a:solidFill>
              </a:rPr>
              <a:t>K. Launchbaugh</a:t>
            </a:r>
          </a:p>
        </p:txBody>
      </p:sp>
      <p:sp>
        <p:nvSpPr>
          <p:cNvPr id="20" name="Rectangle 19">
            <a:extLst>
              <a:ext uri="{FF2B5EF4-FFF2-40B4-BE49-F238E27FC236}">
                <a16:creationId xmlns:a16="http://schemas.microsoft.com/office/drawing/2014/main" id="{D6D5BB1A-DC1C-4D5F-B3F2-7C8A7DF70EF4}"/>
              </a:ext>
            </a:extLst>
          </p:cNvPr>
          <p:cNvSpPr>
            <a:spLocks noChangeArrowheads="1"/>
          </p:cNvSpPr>
          <p:nvPr/>
        </p:nvSpPr>
        <p:spPr bwMode="auto">
          <a:xfrm>
            <a:off x="5943600" y="6136700"/>
            <a:ext cx="923651" cy="230832"/>
          </a:xfrm>
          <a:prstGeom prst="rect">
            <a:avLst/>
          </a:prstGeom>
          <a:noFill/>
          <a:ln w="9525">
            <a:noFill/>
            <a:miter lim="800000"/>
            <a:headEnd/>
            <a:tailEnd/>
          </a:ln>
        </p:spPr>
        <p:txBody>
          <a:bodyPr wrap="none">
            <a:spAutoFit/>
          </a:bodyPr>
          <a:lstStyle/>
          <a:p>
            <a:r>
              <a:rPr lang="en-US" sz="900" dirty="0">
                <a:solidFill>
                  <a:schemeClr val="bg1"/>
                </a:solidFill>
              </a:rPr>
              <a:t>K. Launchbaugh</a:t>
            </a:r>
          </a:p>
        </p:txBody>
      </p:sp>
      <p:pic>
        <p:nvPicPr>
          <p:cNvPr id="2" name="Audio 2">
            <a:hlinkClick r:id="" action="ppaction://media"/>
            <a:extLst>
              <a:ext uri="{FF2B5EF4-FFF2-40B4-BE49-F238E27FC236}">
                <a16:creationId xmlns:a16="http://schemas.microsoft.com/office/drawing/2014/main" id="{EC5AC4F7-6981-D5CD-5EF4-378397D66B9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7761158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3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b="1" dirty="0"/>
              <a:t>Tannins</a:t>
            </a:r>
          </a:p>
        </p:txBody>
      </p:sp>
      <p:sp>
        <p:nvSpPr>
          <p:cNvPr id="25603" name="Rectangle 3"/>
          <p:cNvSpPr>
            <a:spLocks noGrp="1" noChangeArrowheads="1"/>
          </p:cNvSpPr>
          <p:nvPr>
            <p:ph idx="1"/>
          </p:nvPr>
        </p:nvSpPr>
        <p:spPr>
          <a:xfrm>
            <a:off x="1371600" y="1905000"/>
            <a:ext cx="10058400" cy="4023360"/>
          </a:xfrm>
        </p:spPr>
        <p:txBody>
          <a:bodyPr>
            <a:noAutofit/>
          </a:bodyPr>
          <a:lstStyle/>
          <a:p>
            <a:pPr marL="225425" indent="-225425" eaLnBrk="1" hangingPunct="1">
              <a:lnSpc>
                <a:spcPct val="90000"/>
              </a:lnSpc>
              <a:spcAft>
                <a:spcPts val="1800"/>
              </a:spcAft>
              <a:buClr>
                <a:schemeClr val="accent4">
                  <a:lumMod val="50000"/>
                </a:schemeClr>
              </a:buClr>
              <a:buFont typeface="Wingdings" panose="05000000000000000000" pitchFamily="2" charset="2"/>
              <a:buChar char="§"/>
            </a:pPr>
            <a:r>
              <a:rPr lang="en-US" sz="3000" dirty="0"/>
              <a:t>Reduce protein digestion</a:t>
            </a:r>
          </a:p>
          <a:p>
            <a:pPr marL="225425" indent="-225425" eaLnBrk="1" hangingPunct="1">
              <a:lnSpc>
                <a:spcPct val="90000"/>
              </a:lnSpc>
              <a:spcAft>
                <a:spcPts val="1800"/>
              </a:spcAft>
              <a:buClr>
                <a:schemeClr val="accent4">
                  <a:lumMod val="50000"/>
                </a:schemeClr>
              </a:buClr>
              <a:buFont typeface="Wingdings" panose="05000000000000000000" pitchFamily="2" charset="2"/>
              <a:buChar char="§"/>
            </a:pPr>
            <a:r>
              <a:rPr lang="en-US" sz="3000" dirty="0"/>
              <a:t>Don’t cause nausea leading to aversions except at very high levels</a:t>
            </a:r>
          </a:p>
          <a:p>
            <a:pPr marL="225425" indent="-225425" eaLnBrk="1" hangingPunct="1">
              <a:lnSpc>
                <a:spcPct val="90000"/>
              </a:lnSpc>
              <a:spcAft>
                <a:spcPts val="1800"/>
              </a:spcAft>
              <a:buClr>
                <a:schemeClr val="accent4">
                  <a:lumMod val="50000"/>
                </a:schemeClr>
              </a:buClr>
              <a:buFont typeface="Wingdings" panose="05000000000000000000" pitchFamily="2" charset="2"/>
              <a:buChar char="§"/>
            </a:pPr>
            <a:r>
              <a:rPr lang="en-US" sz="3000" dirty="0"/>
              <a:t>Decrease weight gain because of decreased protein availability</a:t>
            </a:r>
          </a:p>
          <a:p>
            <a:pPr marL="225425" indent="-225425" eaLnBrk="1" hangingPunct="1">
              <a:lnSpc>
                <a:spcPct val="90000"/>
              </a:lnSpc>
              <a:spcAft>
                <a:spcPts val="1800"/>
              </a:spcAft>
              <a:buClr>
                <a:schemeClr val="accent4">
                  <a:lumMod val="50000"/>
                </a:schemeClr>
              </a:buClr>
              <a:buFont typeface="Wingdings" panose="05000000000000000000" pitchFamily="2" charset="2"/>
              <a:buChar char="§"/>
            </a:pPr>
            <a:r>
              <a:rPr lang="en-US" sz="3000" dirty="0"/>
              <a:t>Lethal at high quantities – not common but can occur such as does in “oak poisoning”</a:t>
            </a:r>
          </a:p>
        </p:txBody>
      </p:sp>
      <p:pic>
        <p:nvPicPr>
          <p:cNvPr id="2" name="Audio 1">
            <a:hlinkClick r:id="" action="ppaction://media"/>
            <a:extLst>
              <a:ext uri="{FF2B5EF4-FFF2-40B4-BE49-F238E27FC236}">
                <a16:creationId xmlns:a16="http://schemas.microsoft.com/office/drawing/2014/main" id="{F63F6CAE-7278-F09C-8755-8C4195681ED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3982590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153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1181100" y="612775"/>
            <a:ext cx="8229600" cy="1139825"/>
          </a:xfrm>
        </p:spPr>
        <p:txBody>
          <a:bodyPr/>
          <a:lstStyle/>
          <a:p>
            <a:pPr eaLnBrk="1" hangingPunct="1"/>
            <a:r>
              <a:rPr lang="en-US"/>
              <a:t>Plants that contain </a:t>
            </a:r>
            <a:r>
              <a:rPr lang="en-US" b="1"/>
              <a:t>Tannins</a:t>
            </a:r>
          </a:p>
        </p:txBody>
      </p:sp>
      <p:sp>
        <p:nvSpPr>
          <p:cNvPr id="26628" name="Rectangle 3"/>
          <p:cNvSpPr>
            <a:spLocks noGrp="1" noChangeArrowheads="1"/>
          </p:cNvSpPr>
          <p:nvPr>
            <p:ph type="body" sz="half" idx="1"/>
          </p:nvPr>
        </p:nvSpPr>
        <p:spPr>
          <a:xfrm>
            <a:off x="1866900" y="2128818"/>
            <a:ext cx="7543800" cy="5064125"/>
          </a:xfrm>
        </p:spPr>
        <p:txBody>
          <a:bodyPr/>
          <a:lstStyle/>
          <a:p>
            <a:pPr eaLnBrk="1" hangingPunct="1"/>
            <a:r>
              <a:rPr lang="en-US" sz="3200" dirty="0"/>
              <a:t>Most oak-brushes </a:t>
            </a:r>
            <a:br>
              <a:rPr lang="en-US" sz="3200" dirty="0"/>
            </a:br>
            <a:r>
              <a:rPr lang="en-US" dirty="0"/>
              <a:t>(e.g., </a:t>
            </a:r>
            <a:r>
              <a:rPr lang="en-US" i="1" dirty="0"/>
              <a:t>Quercus </a:t>
            </a:r>
            <a:r>
              <a:rPr lang="en-US" i="1" dirty="0" err="1"/>
              <a:t>gambellii</a:t>
            </a:r>
            <a:r>
              <a:rPr lang="en-US" dirty="0"/>
              <a:t>)</a:t>
            </a:r>
          </a:p>
          <a:p>
            <a:pPr eaLnBrk="1" hangingPunct="1"/>
            <a:endParaRPr lang="en-US" sz="2600" dirty="0"/>
          </a:p>
          <a:p>
            <a:pPr eaLnBrk="1" hangingPunct="1"/>
            <a:r>
              <a:rPr lang="en-US" sz="3200" dirty="0" err="1"/>
              <a:t>Blackbrush</a:t>
            </a:r>
            <a:r>
              <a:rPr lang="en-US" sz="3200" dirty="0"/>
              <a:t> </a:t>
            </a:r>
            <a:br>
              <a:rPr lang="en-US" sz="3200" dirty="0"/>
            </a:br>
            <a:r>
              <a:rPr lang="en-US" dirty="0"/>
              <a:t>(</a:t>
            </a:r>
            <a:r>
              <a:rPr lang="en-US" i="1" dirty="0" err="1"/>
              <a:t>Coleogyne</a:t>
            </a:r>
            <a:r>
              <a:rPr lang="en-US" i="1" dirty="0"/>
              <a:t> </a:t>
            </a:r>
            <a:r>
              <a:rPr lang="en-US" i="1" dirty="0" err="1"/>
              <a:t>ramosissima</a:t>
            </a:r>
            <a:r>
              <a:rPr lang="en-US" dirty="0"/>
              <a:t>)</a:t>
            </a:r>
          </a:p>
          <a:p>
            <a:pPr eaLnBrk="1" hangingPunct="1"/>
            <a:endParaRPr lang="en-US" sz="2600" dirty="0"/>
          </a:p>
          <a:p>
            <a:pPr eaLnBrk="1" hangingPunct="1"/>
            <a:r>
              <a:rPr lang="en-US" sz="3200" dirty="0"/>
              <a:t>Mules ear </a:t>
            </a:r>
            <a:br>
              <a:rPr lang="en-US" sz="3200" dirty="0"/>
            </a:br>
            <a:r>
              <a:rPr lang="en-US" dirty="0"/>
              <a:t>(</a:t>
            </a:r>
            <a:r>
              <a:rPr lang="en-US" i="1" dirty="0" err="1"/>
              <a:t>Wyethia</a:t>
            </a:r>
            <a:r>
              <a:rPr lang="en-US" i="1" dirty="0"/>
              <a:t> </a:t>
            </a:r>
            <a:r>
              <a:rPr lang="en-US" i="1" dirty="0" err="1"/>
              <a:t>amplexicaulis</a:t>
            </a:r>
            <a:r>
              <a:rPr lang="en-US" dirty="0"/>
              <a:t>)</a:t>
            </a:r>
          </a:p>
        </p:txBody>
      </p:sp>
      <p:grpSp>
        <p:nvGrpSpPr>
          <p:cNvPr id="6" name="Group 5">
            <a:extLst>
              <a:ext uri="{FF2B5EF4-FFF2-40B4-BE49-F238E27FC236}">
                <a16:creationId xmlns:a16="http://schemas.microsoft.com/office/drawing/2014/main" id="{1B01207F-F859-4D81-AA36-2CDB8B119269}"/>
              </a:ext>
            </a:extLst>
          </p:cNvPr>
          <p:cNvGrpSpPr/>
          <p:nvPr/>
        </p:nvGrpSpPr>
        <p:grpSpPr>
          <a:xfrm>
            <a:off x="5254255" y="4458298"/>
            <a:ext cx="2975397" cy="1900191"/>
            <a:chOff x="8151283" y="3543764"/>
            <a:chExt cx="3581400" cy="2686050"/>
          </a:xfrm>
        </p:grpSpPr>
        <p:pic>
          <p:nvPicPr>
            <p:cNvPr id="4" name="Picture 3">
              <a:extLst>
                <a:ext uri="{FF2B5EF4-FFF2-40B4-BE49-F238E27FC236}">
                  <a16:creationId xmlns:a16="http://schemas.microsoft.com/office/drawing/2014/main" id="{0CD6D8F7-5352-48D1-BD0F-F35C285FF75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51283" y="3543764"/>
              <a:ext cx="3581400" cy="2686050"/>
            </a:xfrm>
            <a:prstGeom prst="rect">
              <a:avLst/>
            </a:prstGeom>
          </p:spPr>
        </p:pic>
        <p:sp>
          <p:nvSpPr>
            <p:cNvPr id="5" name="TextBox 4">
              <a:extLst>
                <a:ext uri="{FF2B5EF4-FFF2-40B4-BE49-F238E27FC236}">
                  <a16:creationId xmlns:a16="http://schemas.microsoft.com/office/drawing/2014/main" id="{0994DB42-64FE-402C-97BC-E3EC72DDA103}"/>
                </a:ext>
              </a:extLst>
            </p:cNvPr>
            <p:cNvSpPr txBox="1"/>
            <p:nvPr/>
          </p:nvSpPr>
          <p:spPr>
            <a:xfrm>
              <a:off x="10827366" y="5964845"/>
              <a:ext cx="809837" cy="230831"/>
            </a:xfrm>
            <a:prstGeom prst="rect">
              <a:avLst/>
            </a:prstGeom>
            <a:noFill/>
          </p:spPr>
          <p:txBody>
            <a:bodyPr wrap="none" rtlCol="0">
              <a:spAutoFit/>
            </a:bodyPr>
            <a:lstStyle/>
            <a:p>
              <a:r>
                <a:rPr lang="en-US" sz="900" dirty="0">
                  <a:solidFill>
                    <a:schemeClr val="bg1"/>
                  </a:solidFill>
                </a:rPr>
                <a:t>Miguel Vieira</a:t>
              </a:r>
            </a:p>
          </p:txBody>
        </p:sp>
      </p:grpSp>
      <p:grpSp>
        <p:nvGrpSpPr>
          <p:cNvPr id="10" name="Group 9">
            <a:extLst>
              <a:ext uri="{FF2B5EF4-FFF2-40B4-BE49-F238E27FC236}">
                <a16:creationId xmlns:a16="http://schemas.microsoft.com/office/drawing/2014/main" id="{CA3B1F56-8CCF-499A-9539-45A172EEC564}"/>
              </a:ext>
            </a:extLst>
          </p:cNvPr>
          <p:cNvGrpSpPr/>
          <p:nvPr/>
        </p:nvGrpSpPr>
        <p:grpSpPr>
          <a:xfrm>
            <a:off x="7477522" y="3491239"/>
            <a:ext cx="3130948" cy="1900191"/>
            <a:chOff x="6048910" y="2720939"/>
            <a:chExt cx="3493784" cy="2331009"/>
          </a:xfrm>
        </p:grpSpPr>
        <p:pic>
          <p:nvPicPr>
            <p:cNvPr id="9" name="Picture 8">
              <a:extLst>
                <a:ext uri="{FF2B5EF4-FFF2-40B4-BE49-F238E27FC236}">
                  <a16:creationId xmlns:a16="http://schemas.microsoft.com/office/drawing/2014/main" id="{9FEE300E-C23D-4AF7-BDBC-237C4E03144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48910" y="2720939"/>
              <a:ext cx="3493784" cy="2331009"/>
            </a:xfrm>
            <a:prstGeom prst="rect">
              <a:avLst/>
            </a:prstGeom>
          </p:spPr>
        </p:pic>
        <p:sp>
          <p:nvSpPr>
            <p:cNvPr id="15" name="TextBox 14">
              <a:extLst>
                <a:ext uri="{FF2B5EF4-FFF2-40B4-BE49-F238E27FC236}">
                  <a16:creationId xmlns:a16="http://schemas.microsoft.com/office/drawing/2014/main" id="{B8207C5E-5CEA-4D67-984F-319757649542}"/>
                </a:ext>
              </a:extLst>
            </p:cNvPr>
            <p:cNvSpPr txBox="1"/>
            <p:nvPr/>
          </p:nvSpPr>
          <p:spPr>
            <a:xfrm>
              <a:off x="6215567" y="4803937"/>
              <a:ext cx="954107" cy="230832"/>
            </a:xfrm>
            <a:prstGeom prst="rect">
              <a:avLst/>
            </a:prstGeom>
            <a:noFill/>
          </p:spPr>
          <p:txBody>
            <a:bodyPr wrap="none" rtlCol="0">
              <a:spAutoFit/>
            </a:bodyPr>
            <a:lstStyle/>
            <a:p>
              <a:r>
                <a:rPr lang="en-US" sz="900" dirty="0">
                  <a:solidFill>
                    <a:schemeClr val="bg1"/>
                  </a:solidFill>
                </a:rPr>
                <a:t>Andrey </a:t>
              </a:r>
              <a:r>
                <a:rPr lang="en-US" sz="900" dirty="0" err="1">
                  <a:solidFill>
                    <a:schemeClr val="bg1"/>
                  </a:solidFill>
                </a:rPr>
                <a:t>Zharkikh</a:t>
              </a:r>
              <a:endParaRPr lang="en-US" sz="900" dirty="0">
                <a:solidFill>
                  <a:schemeClr val="bg1"/>
                </a:solidFill>
              </a:endParaRPr>
            </a:p>
          </p:txBody>
        </p:sp>
      </p:grpSp>
      <p:grpSp>
        <p:nvGrpSpPr>
          <p:cNvPr id="16" name="Group 15">
            <a:extLst>
              <a:ext uri="{FF2B5EF4-FFF2-40B4-BE49-F238E27FC236}">
                <a16:creationId xmlns:a16="http://schemas.microsoft.com/office/drawing/2014/main" id="{C0C241D6-0A6D-4F4C-AD91-90D9BED7EC09}"/>
              </a:ext>
            </a:extLst>
          </p:cNvPr>
          <p:cNvGrpSpPr/>
          <p:nvPr/>
        </p:nvGrpSpPr>
        <p:grpSpPr>
          <a:xfrm>
            <a:off x="8776310" y="1878785"/>
            <a:ext cx="2855945" cy="1785420"/>
            <a:chOff x="8700795" y="1878565"/>
            <a:chExt cx="2957805" cy="1959546"/>
          </a:xfrm>
        </p:grpSpPr>
        <p:pic>
          <p:nvPicPr>
            <p:cNvPr id="14" name="Picture 13">
              <a:extLst>
                <a:ext uri="{FF2B5EF4-FFF2-40B4-BE49-F238E27FC236}">
                  <a16:creationId xmlns:a16="http://schemas.microsoft.com/office/drawing/2014/main" id="{874CFC88-28D0-45C6-B5E8-C165295ADEC9}"/>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700795" y="1878565"/>
              <a:ext cx="2957805" cy="1959546"/>
            </a:xfrm>
            <a:prstGeom prst="rect">
              <a:avLst/>
            </a:prstGeom>
          </p:spPr>
        </p:pic>
        <p:sp>
          <p:nvSpPr>
            <p:cNvPr id="21" name="TextBox 20">
              <a:extLst>
                <a:ext uri="{FF2B5EF4-FFF2-40B4-BE49-F238E27FC236}">
                  <a16:creationId xmlns:a16="http://schemas.microsoft.com/office/drawing/2014/main" id="{631BC3D4-8AF5-4A70-9E69-5360B5AECF3F}"/>
                </a:ext>
              </a:extLst>
            </p:cNvPr>
            <p:cNvSpPr txBox="1"/>
            <p:nvPr/>
          </p:nvSpPr>
          <p:spPr>
            <a:xfrm>
              <a:off x="10736107" y="3652393"/>
              <a:ext cx="803610" cy="184074"/>
            </a:xfrm>
            <a:prstGeom prst="rect">
              <a:avLst/>
            </a:prstGeom>
            <a:noFill/>
          </p:spPr>
          <p:txBody>
            <a:bodyPr wrap="none" rtlCol="0">
              <a:spAutoFit/>
            </a:bodyPr>
            <a:lstStyle/>
            <a:p>
              <a:r>
                <a:rPr lang="en-US" sz="900" dirty="0">
                  <a:solidFill>
                    <a:schemeClr val="bg1"/>
                  </a:solidFill>
                </a:rPr>
                <a:t>Andrey </a:t>
              </a:r>
              <a:r>
                <a:rPr lang="en-US" sz="900" dirty="0" err="1">
                  <a:solidFill>
                    <a:schemeClr val="bg1"/>
                  </a:solidFill>
                </a:rPr>
                <a:t>Zharkikh</a:t>
              </a:r>
              <a:endParaRPr lang="en-US" sz="900" dirty="0">
                <a:solidFill>
                  <a:schemeClr val="bg1"/>
                </a:solidFill>
              </a:endParaRPr>
            </a:p>
          </p:txBody>
        </p:sp>
      </p:grpSp>
      <p:pic>
        <p:nvPicPr>
          <p:cNvPr id="2" name="Audio 1">
            <a:hlinkClick r:id="" action="ppaction://media"/>
            <a:extLst>
              <a:ext uri="{FF2B5EF4-FFF2-40B4-BE49-F238E27FC236}">
                <a16:creationId xmlns:a16="http://schemas.microsoft.com/office/drawing/2014/main" id="{06CD1903-C08E-CA5E-0092-4E94496CC35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6271208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0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b="1" dirty="0"/>
              <a:t>Essential Oils </a:t>
            </a:r>
            <a:r>
              <a:rPr lang="en-US" dirty="0"/>
              <a:t>or </a:t>
            </a:r>
            <a:r>
              <a:rPr lang="en-US" b="1" dirty="0"/>
              <a:t>Terpenes</a:t>
            </a:r>
          </a:p>
        </p:txBody>
      </p:sp>
      <p:sp>
        <p:nvSpPr>
          <p:cNvPr id="27651" name="Rectangle 3"/>
          <p:cNvSpPr>
            <a:spLocks noGrp="1" noChangeArrowheads="1"/>
          </p:cNvSpPr>
          <p:nvPr>
            <p:ph type="body" idx="1"/>
          </p:nvPr>
        </p:nvSpPr>
        <p:spPr>
          <a:xfrm>
            <a:off x="1524000" y="1905000"/>
            <a:ext cx="10058400" cy="4023360"/>
          </a:xfrm>
        </p:spPr>
        <p:txBody>
          <a:bodyPr>
            <a:normAutofit/>
          </a:bodyPr>
          <a:lstStyle/>
          <a:p>
            <a:pPr marL="225425" indent="-225425" eaLnBrk="1" hangingPunct="1">
              <a:buClr>
                <a:schemeClr val="accent4">
                  <a:lumMod val="50000"/>
                </a:schemeClr>
              </a:buClr>
              <a:buFont typeface="Wingdings" panose="05000000000000000000" pitchFamily="2" charset="2"/>
              <a:buChar char="§"/>
            </a:pPr>
            <a:r>
              <a:rPr lang="en-US" sz="3000" dirty="0"/>
              <a:t>Give distinctive odor to plant (an essence)</a:t>
            </a:r>
          </a:p>
          <a:p>
            <a:pPr marL="225425" indent="-225425" eaLnBrk="1" hangingPunct="1">
              <a:buClr>
                <a:schemeClr val="accent4">
                  <a:lumMod val="50000"/>
                </a:schemeClr>
              </a:buClr>
              <a:buFont typeface="Wingdings" panose="05000000000000000000" pitchFamily="2" charset="2"/>
              <a:buChar char="§"/>
            </a:pPr>
            <a:r>
              <a:rPr lang="en-US" sz="3000" dirty="0"/>
              <a:t>Kill rumen microbes (i.e., “pine-sol effect”)</a:t>
            </a:r>
          </a:p>
          <a:p>
            <a:pPr marL="225425" indent="-225425" eaLnBrk="1" hangingPunct="1">
              <a:buClr>
                <a:schemeClr val="accent4">
                  <a:lumMod val="50000"/>
                </a:schemeClr>
              </a:buClr>
              <a:buFont typeface="Wingdings" panose="05000000000000000000" pitchFamily="2" charset="2"/>
              <a:buChar char="§"/>
            </a:pPr>
            <a:r>
              <a:rPr lang="en-US" sz="3000" dirty="0"/>
              <a:t>Can cause illness and nausea</a:t>
            </a:r>
          </a:p>
          <a:p>
            <a:pPr marL="225425" indent="-225425" eaLnBrk="1" hangingPunct="1">
              <a:buClr>
                <a:schemeClr val="accent4">
                  <a:lumMod val="50000"/>
                </a:schemeClr>
              </a:buClr>
              <a:buFont typeface="Wingdings" panose="05000000000000000000" pitchFamily="2" charset="2"/>
              <a:buChar char="§"/>
            </a:pPr>
            <a:r>
              <a:rPr lang="en-US" sz="3000" dirty="0"/>
              <a:t>Decrease weight gain</a:t>
            </a:r>
          </a:p>
          <a:p>
            <a:pPr marL="225425" indent="-225425" eaLnBrk="1" hangingPunct="1">
              <a:buClr>
                <a:schemeClr val="accent4">
                  <a:lumMod val="50000"/>
                </a:schemeClr>
              </a:buClr>
              <a:buFont typeface="Wingdings" panose="05000000000000000000" pitchFamily="2" charset="2"/>
              <a:buChar char="§"/>
            </a:pPr>
            <a:r>
              <a:rPr lang="en-US" sz="3000" dirty="0"/>
              <a:t>Lethal in high quantities</a:t>
            </a:r>
          </a:p>
        </p:txBody>
      </p:sp>
      <p:pic>
        <p:nvPicPr>
          <p:cNvPr id="2" name="Audio 4">
            <a:hlinkClick r:id="" action="ppaction://media"/>
            <a:extLst>
              <a:ext uri="{FF2B5EF4-FFF2-40B4-BE49-F238E27FC236}">
                <a16:creationId xmlns:a16="http://schemas.microsoft.com/office/drawing/2014/main" id="{225E65F4-52A9-2F26-839A-1E508FE5CBC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42768602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742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CB966150-1634-4317-B1C5-78ECB12E1480}"/>
              </a:ext>
            </a:extLst>
          </p:cNvPr>
          <p:cNvGrpSpPr/>
          <p:nvPr/>
        </p:nvGrpSpPr>
        <p:grpSpPr>
          <a:xfrm>
            <a:off x="10058398" y="3963560"/>
            <a:ext cx="1524001" cy="2362200"/>
            <a:chOff x="10058398" y="3963560"/>
            <a:chExt cx="1524001" cy="2362200"/>
          </a:xfrm>
        </p:grpSpPr>
        <p:pic>
          <p:nvPicPr>
            <p:cNvPr id="3" name="Picture 2">
              <a:extLst>
                <a:ext uri="{FF2B5EF4-FFF2-40B4-BE49-F238E27FC236}">
                  <a16:creationId xmlns:a16="http://schemas.microsoft.com/office/drawing/2014/main" id="{BF0C7BF9-4C3C-40A1-93E9-B52AE2571272}"/>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16200000">
              <a:off x="9639299" y="4382659"/>
              <a:ext cx="2362200" cy="1524001"/>
            </a:xfrm>
            <a:prstGeom prst="rect">
              <a:avLst/>
            </a:prstGeom>
          </p:spPr>
        </p:pic>
        <p:sp>
          <p:nvSpPr>
            <p:cNvPr id="14" name="Rectangle 13">
              <a:extLst>
                <a:ext uri="{FF2B5EF4-FFF2-40B4-BE49-F238E27FC236}">
                  <a16:creationId xmlns:a16="http://schemas.microsoft.com/office/drawing/2014/main" id="{9B3B84E0-3BCB-4B96-A4BD-E31D404CA11F}"/>
                </a:ext>
              </a:extLst>
            </p:cNvPr>
            <p:cNvSpPr>
              <a:spLocks noChangeArrowheads="1"/>
            </p:cNvSpPr>
            <p:nvPr/>
          </p:nvSpPr>
          <p:spPr bwMode="auto">
            <a:xfrm>
              <a:off x="10058398" y="6094928"/>
              <a:ext cx="1333929" cy="230832"/>
            </a:xfrm>
            <a:prstGeom prst="rect">
              <a:avLst/>
            </a:prstGeom>
            <a:noFill/>
            <a:ln w="9525">
              <a:noFill/>
              <a:miter lim="800000"/>
              <a:headEnd/>
              <a:tailEnd/>
            </a:ln>
          </p:spPr>
          <p:txBody>
            <a:bodyPr wrap="square">
              <a:spAutoFit/>
            </a:bodyPr>
            <a:lstStyle/>
            <a:p>
              <a:r>
                <a:rPr lang="en-US" sz="900" dirty="0">
                  <a:solidFill>
                    <a:schemeClr val="bg1"/>
                  </a:solidFill>
                </a:rPr>
                <a:t>J. Peterson</a:t>
              </a:r>
            </a:p>
          </p:txBody>
        </p:sp>
      </p:grpSp>
      <p:sp>
        <p:nvSpPr>
          <p:cNvPr id="28674" name="Rectangle 2"/>
          <p:cNvSpPr>
            <a:spLocks noGrp="1" noChangeArrowheads="1"/>
          </p:cNvSpPr>
          <p:nvPr>
            <p:ph type="title"/>
          </p:nvPr>
        </p:nvSpPr>
        <p:spPr/>
        <p:txBody>
          <a:bodyPr/>
          <a:lstStyle/>
          <a:p>
            <a:pPr eaLnBrk="1" hangingPunct="1"/>
            <a:r>
              <a:rPr lang="en-US"/>
              <a:t>Plants that contain Essential Oils</a:t>
            </a:r>
          </a:p>
        </p:txBody>
      </p:sp>
      <p:sp>
        <p:nvSpPr>
          <p:cNvPr id="28675" name="Rectangle 3"/>
          <p:cNvSpPr>
            <a:spLocks noGrp="1" noChangeArrowheads="1"/>
          </p:cNvSpPr>
          <p:nvPr>
            <p:ph type="body" sz="half" idx="1"/>
          </p:nvPr>
        </p:nvSpPr>
        <p:spPr>
          <a:xfrm>
            <a:off x="1524000" y="1879600"/>
            <a:ext cx="4495800" cy="4530725"/>
          </a:xfrm>
        </p:spPr>
        <p:txBody>
          <a:bodyPr/>
          <a:lstStyle/>
          <a:p>
            <a:pPr eaLnBrk="1" hangingPunct="1"/>
            <a:r>
              <a:rPr lang="en-US" sz="3200" dirty="0"/>
              <a:t>Sagebrush</a:t>
            </a:r>
            <a:r>
              <a:rPr lang="en-US" sz="2600" dirty="0"/>
              <a:t> </a:t>
            </a:r>
          </a:p>
          <a:p>
            <a:pPr lvl="1" eaLnBrk="1" hangingPunct="1"/>
            <a:r>
              <a:rPr lang="en-US" sz="2200" dirty="0"/>
              <a:t>(e.g., </a:t>
            </a:r>
            <a:r>
              <a:rPr lang="en-US" sz="2200" i="1" dirty="0"/>
              <a:t>Artemisia </a:t>
            </a:r>
            <a:r>
              <a:rPr lang="en-US" sz="2200" i="1" dirty="0" err="1"/>
              <a:t>tridentata</a:t>
            </a:r>
            <a:r>
              <a:rPr lang="en-US" sz="2200" dirty="0"/>
              <a:t>)</a:t>
            </a:r>
          </a:p>
          <a:p>
            <a:pPr eaLnBrk="1" hangingPunct="1">
              <a:buFont typeface="Wingdings" pitchFamily="2" charset="2"/>
              <a:buNone/>
            </a:pPr>
            <a:endParaRPr lang="en-US" sz="2600" dirty="0"/>
          </a:p>
          <a:p>
            <a:pPr eaLnBrk="1" hangingPunct="1"/>
            <a:r>
              <a:rPr lang="en-US" sz="3200" dirty="0"/>
              <a:t>Juniper </a:t>
            </a:r>
          </a:p>
          <a:p>
            <a:pPr lvl="1" eaLnBrk="1" hangingPunct="1"/>
            <a:r>
              <a:rPr lang="en-US" sz="2200" i="1" dirty="0"/>
              <a:t>(e.g., </a:t>
            </a:r>
            <a:r>
              <a:rPr lang="en-US" sz="2200" i="1" dirty="0" err="1"/>
              <a:t>Juniperus</a:t>
            </a:r>
            <a:r>
              <a:rPr lang="en-US" sz="2200" i="1" dirty="0"/>
              <a:t> </a:t>
            </a:r>
            <a:r>
              <a:rPr lang="en-US" sz="2200" i="1" dirty="0" err="1"/>
              <a:t>occidentalis</a:t>
            </a:r>
            <a:r>
              <a:rPr lang="en-US" sz="2200" dirty="0"/>
              <a:t>)</a:t>
            </a:r>
          </a:p>
          <a:p>
            <a:pPr eaLnBrk="1" hangingPunct="1">
              <a:buFont typeface="Wingdings" pitchFamily="2" charset="2"/>
              <a:buNone/>
            </a:pPr>
            <a:endParaRPr lang="en-US" sz="2600" dirty="0"/>
          </a:p>
          <a:p>
            <a:pPr eaLnBrk="1" hangingPunct="1"/>
            <a:r>
              <a:rPr lang="en-US" sz="3200" dirty="0"/>
              <a:t>Pine</a:t>
            </a:r>
          </a:p>
          <a:p>
            <a:pPr lvl="1" eaLnBrk="1" hangingPunct="1"/>
            <a:r>
              <a:rPr lang="en-US" sz="2200" dirty="0"/>
              <a:t> (e.g., </a:t>
            </a:r>
            <a:r>
              <a:rPr lang="en-US" sz="2200" i="1" dirty="0"/>
              <a:t>Pinus ponderosa</a:t>
            </a:r>
            <a:r>
              <a:rPr lang="en-US" sz="2200" dirty="0"/>
              <a:t>)</a:t>
            </a:r>
          </a:p>
          <a:p>
            <a:pPr eaLnBrk="1" hangingPunct="1"/>
            <a:endParaRPr lang="en-US" sz="2600" dirty="0"/>
          </a:p>
        </p:txBody>
      </p:sp>
      <p:grpSp>
        <p:nvGrpSpPr>
          <p:cNvPr id="4" name="Group 3">
            <a:extLst>
              <a:ext uri="{FF2B5EF4-FFF2-40B4-BE49-F238E27FC236}">
                <a16:creationId xmlns:a16="http://schemas.microsoft.com/office/drawing/2014/main" id="{936A3E22-7396-47F9-8027-06A95BC8AF79}"/>
              </a:ext>
            </a:extLst>
          </p:cNvPr>
          <p:cNvGrpSpPr/>
          <p:nvPr/>
        </p:nvGrpSpPr>
        <p:grpSpPr>
          <a:xfrm>
            <a:off x="6553200" y="1879600"/>
            <a:ext cx="2270208" cy="1702656"/>
            <a:chOff x="6553200" y="1879600"/>
            <a:chExt cx="2270208" cy="1702656"/>
          </a:xfrm>
        </p:grpSpPr>
        <p:pic>
          <p:nvPicPr>
            <p:cNvPr id="28676" name="Picture 7"/>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553200" y="1879600"/>
              <a:ext cx="2270208" cy="1702656"/>
            </a:xfrm>
            <a:prstGeom prst="rect">
              <a:avLst/>
            </a:prstGeom>
            <a:noFill/>
            <a:ln w="9525">
              <a:noFill/>
              <a:miter lim="800000"/>
              <a:headEnd/>
              <a:tailEnd/>
            </a:ln>
          </p:spPr>
        </p:pic>
        <p:sp>
          <p:nvSpPr>
            <p:cNvPr id="10" name="Rectangle 9">
              <a:extLst>
                <a:ext uri="{FF2B5EF4-FFF2-40B4-BE49-F238E27FC236}">
                  <a16:creationId xmlns:a16="http://schemas.microsoft.com/office/drawing/2014/main" id="{0DAA8B8C-A04E-4D0E-B9B3-C5F571F439D6}"/>
                </a:ext>
              </a:extLst>
            </p:cNvPr>
            <p:cNvSpPr>
              <a:spLocks noChangeArrowheads="1"/>
            </p:cNvSpPr>
            <p:nvPr/>
          </p:nvSpPr>
          <p:spPr bwMode="auto">
            <a:xfrm>
              <a:off x="6590872" y="3351424"/>
              <a:ext cx="696024" cy="230832"/>
            </a:xfrm>
            <a:prstGeom prst="rect">
              <a:avLst/>
            </a:prstGeom>
            <a:noFill/>
            <a:ln w="9525">
              <a:noFill/>
              <a:miter lim="800000"/>
              <a:headEnd/>
              <a:tailEnd/>
            </a:ln>
          </p:spPr>
          <p:txBody>
            <a:bodyPr wrap="none">
              <a:spAutoFit/>
            </a:bodyPr>
            <a:lstStyle/>
            <a:p>
              <a:r>
                <a:rPr lang="en-US" sz="900" dirty="0">
                  <a:solidFill>
                    <a:schemeClr val="bg1"/>
                  </a:solidFill>
                </a:rPr>
                <a:t>J. Peterson</a:t>
              </a:r>
            </a:p>
          </p:txBody>
        </p:sp>
      </p:grpSp>
      <p:grpSp>
        <p:nvGrpSpPr>
          <p:cNvPr id="5" name="Group 4">
            <a:extLst>
              <a:ext uri="{FF2B5EF4-FFF2-40B4-BE49-F238E27FC236}">
                <a16:creationId xmlns:a16="http://schemas.microsoft.com/office/drawing/2014/main" id="{042EDA08-3629-4453-8A5C-87D3E32583B3}"/>
              </a:ext>
            </a:extLst>
          </p:cNvPr>
          <p:cNvGrpSpPr/>
          <p:nvPr/>
        </p:nvGrpSpPr>
        <p:grpSpPr>
          <a:xfrm>
            <a:off x="8465162" y="3000675"/>
            <a:ext cx="1907563" cy="2087083"/>
            <a:chOff x="8312762" y="2920018"/>
            <a:chExt cx="1907563" cy="2087083"/>
          </a:xfrm>
        </p:grpSpPr>
        <p:pic>
          <p:nvPicPr>
            <p:cNvPr id="28677" name="Picture 9"/>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312762" y="2920018"/>
              <a:ext cx="1907563" cy="2087083"/>
            </a:xfrm>
            <a:prstGeom prst="rect">
              <a:avLst/>
            </a:prstGeom>
            <a:noFill/>
            <a:ln w="9525">
              <a:noFill/>
              <a:miter lim="800000"/>
              <a:headEnd/>
              <a:tailEnd/>
            </a:ln>
          </p:spPr>
        </p:pic>
        <p:sp>
          <p:nvSpPr>
            <p:cNvPr id="12" name="Rectangle 11">
              <a:extLst>
                <a:ext uri="{FF2B5EF4-FFF2-40B4-BE49-F238E27FC236}">
                  <a16:creationId xmlns:a16="http://schemas.microsoft.com/office/drawing/2014/main" id="{1C3E9C3F-001F-4889-A1AC-DB6597C8166D}"/>
                </a:ext>
              </a:extLst>
            </p:cNvPr>
            <p:cNvSpPr>
              <a:spLocks noChangeArrowheads="1"/>
            </p:cNvSpPr>
            <p:nvPr/>
          </p:nvSpPr>
          <p:spPr bwMode="auto">
            <a:xfrm>
              <a:off x="8365958" y="4776269"/>
              <a:ext cx="1333929" cy="230832"/>
            </a:xfrm>
            <a:prstGeom prst="rect">
              <a:avLst/>
            </a:prstGeom>
            <a:noFill/>
            <a:ln w="9525">
              <a:noFill/>
              <a:miter lim="800000"/>
              <a:headEnd/>
              <a:tailEnd/>
            </a:ln>
          </p:spPr>
          <p:txBody>
            <a:bodyPr wrap="square">
              <a:spAutoFit/>
            </a:bodyPr>
            <a:lstStyle/>
            <a:p>
              <a:r>
                <a:rPr lang="en-US" sz="900" dirty="0">
                  <a:solidFill>
                    <a:schemeClr val="bg1"/>
                  </a:solidFill>
                </a:rPr>
                <a:t>J. Peterson</a:t>
              </a:r>
            </a:p>
          </p:txBody>
        </p:sp>
      </p:grpSp>
      <p:pic>
        <p:nvPicPr>
          <p:cNvPr id="2" name="Audio 8">
            <a:hlinkClick r:id="" action="ppaction://media"/>
            <a:extLst>
              <a:ext uri="{FF2B5EF4-FFF2-40B4-BE49-F238E27FC236}">
                <a16:creationId xmlns:a16="http://schemas.microsoft.com/office/drawing/2014/main" id="{6AB4C171-4535-749E-619A-3A9D6F784A7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5627031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79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219200" y="533400"/>
            <a:ext cx="8686800" cy="1139825"/>
          </a:xfrm>
        </p:spPr>
        <p:txBody>
          <a:bodyPr/>
          <a:lstStyle/>
          <a:p>
            <a:pPr eaLnBrk="1" hangingPunct="1"/>
            <a:r>
              <a:rPr lang="en-US" sz="3800"/>
              <a:t>Compounds that cause </a:t>
            </a:r>
            <a:r>
              <a:rPr lang="en-US" sz="3800" b="1"/>
              <a:t>Photosensitization</a:t>
            </a:r>
          </a:p>
        </p:txBody>
      </p:sp>
      <p:sp>
        <p:nvSpPr>
          <p:cNvPr id="29699" name="Rectangle 3"/>
          <p:cNvSpPr>
            <a:spLocks noGrp="1" noChangeArrowheads="1"/>
          </p:cNvSpPr>
          <p:nvPr>
            <p:ph type="body" idx="1"/>
          </p:nvPr>
        </p:nvSpPr>
        <p:spPr>
          <a:xfrm>
            <a:off x="1676400" y="1905000"/>
            <a:ext cx="10058400" cy="4023360"/>
          </a:xfrm>
        </p:spPr>
        <p:txBody>
          <a:bodyPr>
            <a:normAutofit/>
          </a:bodyPr>
          <a:lstStyle/>
          <a:p>
            <a:pPr marL="225425" indent="-225425">
              <a:buClr>
                <a:schemeClr val="accent4">
                  <a:lumMod val="50000"/>
                </a:schemeClr>
              </a:buClr>
              <a:buFont typeface="Wingdings" panose="05000000000000000000" pitchFamily="2" charset="2"/>
              <a:buChar char="§"/>
              <a:tabLst>
                <a:tab pos="225425" algn="l"/>
              </a:tabLst>
            </a:pPr>
            <a:r>
              <a:rPr lang="en-US" sz="3000" dirty="0"/>
              <a:t>Causes swelling of head and ears.</a:t>
            </a:r>
          </a:p>
          <a:p>
            <a:pPr marL="225425" indent="-225425">
              <a:buClr>
                <a:schemeClr val="accent4">
                  <a:lumMod val="50000"/>
                </a:schemeClr>
              </a:buClr>
              <a:buFont typeface="Wingdings" panose="05000000000000000000" pitchFamily="2" charset="2"/>
              <a:buChar char="§"/>
              <a:tabLst>
                <a:tab pos="225425" algn="l"/>
              </a:tabLst>
            </a:pPr>
            <a:r>
              <a:rPr lang="en-US" sz="3000" dirty="0"/>
              <a:t>Sloughing of skin when exposed to sun.</a:t>
            </a:r>
          </a:p>
          <a:p>
            <a:pPr marL="225425" indent="-225425">
              <a:buClr>
                <a:schemeClr val="accent4">
                  <a:lumMod val="50000"/>
                </a:schemeClr>
              </a:buClr>
              <a:buFont typeface="Wingdings" panose="05000000000000000000" pitchFamily="2" charset="2"/>
              <a:buChar char="§"/>
              <a:tabLst>
                <a:tab pos="225425" algn="l"/>
              </a:tabLst>
            </a:pPr>
            <a:r>
              <a:rPr lang="en-US" sz="3000" dirty="0"/>
              <a:t>Prevents liver’s ability to breakdown certain pigments.</a:t>
            </a:r>
          </a:p>
          <a:p>
            <a:pPr marL="225425" indent="-225425">
              <a:buClr>
                <a:schemeClr val="accent4">
                  <a:lumMod val="50000"/>
                </a:schemeClr>
              </a:buClr>
              <a:buFont typeface="Wingdings" panose="05000000000000000000" pitchFamily="2" charset="2"/>
              <a:buChar char="§"/>
              <a:tabLst>
                <a:tab pos="225425" algn="l"/>
              </a:tabLst>
            </a:pPr>
            <a:r>
              <a:rPr lang="en-US" sz="3000" dirty="0"/>
              <a:t>Can cause death.</a:t>
            </a:r>
          </a:p>
          <a:p>
            <a:pPr marL="225425" indent="-225425">
              <a:buClr>
                <a:schemeClr val="accent4">
                  <a:lumMod val="50000"/>
                </a:schemeClr>
              </a:buClr>
              <a:buFont typeface="Wingdings" panose="05000000000000000000" pitchFamily="2" charset="2"/>
              <a:buChar char="§"/>
              <a:tabLst>
                <a:tab pos="225425" algn="l"/>
              </a:tabLst>
            </a:pPr>
            <a:r>
              <a:rPr lang="en-US" sz="3000" dirty="0"/>
              <a:t>Does not generally cause illness that could lead to conditioned flavor aversions.</a:t>
            </a:r>
          </a:p>
        </p:txBody>
      </p:sp>
      <p:pic>
        <p:nvPicPr>
          <p:cNvPr id="3" name="Audio 1">
            <a:hlinkClick r:id="" action="ppaction://media"/>
            <a:extLst>
              <a:ext uri="{FF2B5EF4-FFF2-40B4-BE49-F238E27FC236}">
                <a16:creationId xmlns:a16="http://schemas.microsoft.com/office/drawing/2014/main" id="{1A7AE503-6A38-BD9A-8C42-6D1853DB63A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7312295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662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t>Plants that cause Photosensitization</a:t>
            </a:r>
          </a:p>
        </p:txBody>
      </p:sp>
      <p:sp>
        <p:nvSpPr>
          <p:cNvPr id="30723" name="Rectangle 3"/>
          <p:cNvSpPr>
            <a:spLocks noGrp="1" noChangeArrowheads="1"/>
          </p:cNvSpPr>
          <p:nvPr>
            <p:ph type="body" sz="half" idx="1"/>
          </p:nvPr>
        </p:nvSpPr>
        <p:spPr>
          <a:xfrm>
            <a:off x="1609793" y="2438400"/>
            <a:ext cx="4800600" cy="3706005"/>
          </a:xfrm>
        </p:spPr>
        <p:txBody>
          <a:bodyPr/>
          <a:lstStyle/>
          <a:p>
            <a:pPr eaLnBrk="1" hangingPunct="1"/>
            <a:r>
              <a:rPr lang="en-US" sz="3200" dirty="0"/>
              <a:t>St. </a:t>
            </a:r>
            <a:r>
              <a:rPr lang="en-US" sz="3200"/>
              <a:t>John’s wort</a:t>
            </a:r>
            <a:r>
              <a:rPr lang="en-US" sz="2600"/>
              <a:t> </a:t>
            </a:r>
            <a:br>
              <a:rPr lang="en-US" sz="2600" dirty="0"/>
            </a:br>
            <a:r>
              <a:rPr lang="en-US" dirty="0"/>
              <a:t>(</a:t>
            </a:r>
            <a:r>
              <a:rPr lang="en-US" i="1" dirty="0"/>
              <a:t>Hypericum </a:t>
            </a:r>
            <a:r>
              <a:rPr lang="en-US" i="1" dirty="0" err="1"/>
              <a:t>perforatum</a:t>
            </a:r>
            <a:r>
              <a:rPr lang="en-US" dirty="0"/>
              <a:t>)</a:t>
            </a:r>
          </a:p>
          <a:p>
            <a:pPr eaLnBrk="1" hangingPunct="1"/>
            <a:endParaRPr lang="en-US" dirty="0"/>
          </a:p>
          <a:p>
            <a:pPr eaLnBrk="1" hangingPunct="1">
              <a:buFont typeface="Wingdings" pitchFamily="2" charset="2"/>
              <a:buNone/>
            </a:pPr>
            <a:endParaRPr lang="en-US" sz="2600" dirty="0"/>
          </a:p>
          <a:p>
            <a:pPr eaLnBrk="1" hangingPunct="1"/>
            <a:r>
              <a:rPr lang="en-US" sz="3200" dirty="0" err="1"/>
              <a:t>Horsebrush</a:t>
            </a:r>
            <a:r>
              <a:rPr lang="en-US" sz="2600" dirty="0"/>
              <a:t> </a:t>
            </a:r>
            <a:br>
              <a:rPr lang="en-US" sz="2600" dirty="0"/>
            </a:br>
            <a:r>
              <a:rPr lang="en-US" i="1" dirty="0"/>
              <a:t>(Tetradymia </a:t>
            </a:r>
            <a:r>
              <a:rPr lang="en-US" i="1" dirty="0" err="1"/>
              <a:t>canescens</a:t>
            </a:r>
            <a:r>
              <a:rPr lang="en-US" dirty="0"/>
              <a:t>)</a:t>
            </a:r>
          </a:p>
        </p:txBody>
      </p:sp>
      <p:grpSp>
        <p:nvGrpSpPr>
          <p:cNvPr id="13" name="Group 12">
            <a:extLst>
              <a:ext uri="{FF2B5EF4-FFF2-40B4-BE49-F238E27FC236}">
                <a16:creationId xmlns:a16="http://schemas.microsoft.com/office/drawing/2014/main" id="{C228368D-6451-4025-935A-01468DAB4352}"/>
              </a:ext>
            </a:extLst>
          </p:cNvPr>
          <p:cNvGrpSpPr/>
          <p:nvPr/>
        </p:nvGrpSpPr>
        <p:grpSpPr>
          <a:xfrm>
            <a:off x="6366036" y="4148136"/>
            <a:ext cx="3282749" cy="2066925"/>
            <a:chOff x="5937451" y="4240029"/>
            <a:chExt cx="3886200" cy="2322696"/>
          </a:xfrm>
        </p:grpSpPr>
        <p:pic>
          <p:nvPicPr>
            <p:cNvPr id="8" name="Picture 7">
              <a:extLst>
                <a:ext uri="{FF2B5EF4-FFF2-40B4-BE49-F238E27FC236}">
                  <a16:creationId xmlns:a16="http://schemas.microsoft.com/office/drawing/2014/main" id="{9B0A1D64-3542-4311-AD0E-9E455061445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937451" y="4240029"/>
              <a:ext cx="3886200" cy="2322696"/>
            </a:xfrm>
            <a:prstGeom prst="rect">
              <a:avLst/>
            </a:prstGeom>
          </p:spPr>
        </p:pic>
        <p:sp>
          <p:nvSpPr>
            <p:cNvPr id="17" name="TextBox 16">
              <a:extLst>
                <a:ext uri="{FF2B5EF4-FFF2-40B4-BE49-F238E27FC236}">
                  <a16:creationId xmlns:a16="http://schemas.microsoft.com/office/drawing/2014/main" id="{62D8F7ED-3AB5-4760-8BED-B536389DFE26}"/>
                </a:ext>
              </a:extLst>
            </p:cNvPr>
            <p:cNvSpPr txBox="1"/>
            <p:nvPr/>
          </p:nvSpPr>
          <p:spPr>
            <a:xfrm>
              <a:off x="5997057" y="6315609"/>
              <a:ext cx="775936" cy="167717"/>
            </a:xfrm>
            <a:prstGeom prst="rect">
              <a:avLst/>
            </a:prstGeom>
            <a:noFill/>
          </p:spPr>
          <p:txBody>
            <a:bodyPr wrap="none" rtlCol="0">
              <a:spAutoFit/>
            </a:bodyPr>
            <a:lstStyle/>
            <a:p>
              <a:r>
                <a:rPr lang="en-US" sz="900" dirty="0">
                  <a:solidFill>
                    <a:schemeClr val="bg1"/>
                  </a:solidFill>
                </a:rPr>
                <a:t>Andrey </a:t>
              </a:r>
              <a:r>
                <a:rPr lang="en-US" sz="900" dirty="0" err="1">
                  <a:solidFill>
                    <a:schemeClr val="bg1"/>
                  </a:solidFill>
                </a:rPr>
                <a:t>Zharkikh</a:t>
              </a:r>
              <a:endParaRPr lang="en-US" sz="900" dirty="0">
                <a:solidFill>
                  <a:schemeClr val="bg1"/>
                </a:solidFill>
              </a:endParaRPr>
            </a:p>
          </p:txBody>
        </p:sp>
      </p:grpSp>
      <p:grpSp>
        <p:nvGrpSpPr>
          <p:cNvPr id="10" name="Group 9">
            <a:extLst>
              <a:ext uri="{FF2B5EF4-FFF2-40B4-BE49-F238E27FC236}">
                <a16:creationId xmlns:a16="http://schemas.microsoft.com/office/drawing/2014/main" id="{DEFEC7B0-781E-4699-9175-CEFE2F9CF189}"/>
              </a:ext>
            </a:extLst>
          </p:cNvPr>
          <p:cNvGrpSpPr/>
          <p:nvPr/>
        </p:nvGrpSpPr>
        <p:grpSpPr>
          <a:xfrm>
            <a:off x="8763000" y="1828800"/>
            <a:ext cx="2121302" cy="2667000"/>
            <a:chOff x="8021205" y="457200"/>
            <a:chExt cx="1816502" cy="2440787"/>
          </a:xfrm>
        </p:grpSpPr>
        <p:pic>
          <p:nvPicPr>
            <p:cNvPr id="11" name="Picture 10">
              <a:extLst>
                <a:ext uri="{FF2B5EF4-FFF2-40B4-BE49-F238E27FC236}">
                  <a16:creationId xmlns:a16="http://schemas.microsoft.com/office/drawing/2014/main" id="{087CAA0D-C848-40D5-B5A1-88415CD66CBE}"/>
                </a:ext>
              </a:extLst>
            </p:cNvPr>
            <p:cNvPicPr>
              <a:picLocks noChangeAspect="1"/>
            </p:cNvPicPr>
            <p:nvPr/>
          </p:nvPicPr>
          <p:blipFill>
            <a:blip r:embed="rId6"/>
            <a:stretch>
              <a:fillRect/>
            </a:stretch>
          </p:blipFill>
          <p:spPr>
            <a:xfrm rot="5400000">
              <a:off x="7718455" y="759950"/>
              <a:ext cx="2422002" cy="1816502"/>
            </a:xfrm>
            <a:prstGeom prst="rect">
              <a:avLst/>
            </a:prstGeom>
          </p:spPr>
        </p:pic>
        <p:sp>
          <p:nvSpPr>
            <p:cNvPr id="12" name="TextBox 11">
              <a:extLst>
                <a:ext uri="{FF2B5EF4-FFF2-40B4-BE49-F238E27FC236}">
                  <a16:creationId xmlns:a16="http://schemas.microsoft.com/office/drawing/2014/main" id="{035E8F5B-ECA8-43CA-85F6-611B90DBC146}"/>
                </a:ext>
              </a:extLst>
            </p:cNvPr>
            <p:cNvSpPr txBox="1"/>
            <p:nvPr/>
          </p:nvSpPr>
          <p:spPr>
            <a:xfrm>
              <a:off x="8079206" y="2667155"/>
              <a:ext cx="705642" cy="230832"/>
            </a:xfrm>
            <a:prstGeom prst="rect">
              <a:avLst/>
            </a:prstGeom>
            <a:noFill/>
          </p:spPr>
          <p:txBody>
            <a:bodyPr wrap="none" rtlCol="0">
              <a:spAutoFit/>
            </a:bodyPr>
            <a:lstStyle/>
            <a:p>
              <a:r>
                <a:rPr lang="en-US" sz="900" dirty="0">
                  <a:solidFill>
                    <a:schemeClr val="bg1"/>
                  </a:solidFill>
                </a:rPr>
                <a:t>Rusty Clark</a:t>
              </a:r>
            </a:p>
          </p:txBody>
        </p:sp>
      </p:grpSp>
      <p:pic>
        <p:nvPicPr>
          <p:cNvPr id="2" name="Audio 1">
            <a:hlinkClick r:id="" action="ppaction://media"/>
            <a:extLst>
              <a:ext uri="{FF2B5EF4-FFF2-40B4-BE49-F238E27FC236}">
                <a16:creationId xmlns:a16="http://schemas.microsoft.com/office/drawing/2014/main" id="{0275CDA1-F8D7-EBAF-D6A1-54C64E010D9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8312677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4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t>Plants substances causing Dermatitis</a:t>
            </a:r>
          </a:p>
        </p:txBody>
      </p:sp>
      <p:sp>
        <p:nvSpPr>
          <p:cNvPr id="31747" name="Rectangle 3"/>
          <p:cNvSpPr>
            <a:spLocks noGrp="1" noChangeArrowheads="1"/>
          </p:cNvSpPr>
          <p:nvPr>
            <p:ph type="body" idx="1"/>
          </p:nvPr>
        </p:nvSpPr>
        <p:spPr/>
        <p:txBody>
          <a:bodyPr>
            <a:normAutofit/>
          </a:bodyPr>
          <a:lstStyle/>
          <a:p>
            <a:pPr eaLnBrk="1" hangingPunct="1"/>
            <a:r>
              <a:rPr lang="en-US" sz="3200" dirty="0"/>
              <a:t>Toxins that are poisonous upon contact</a:t>
            </a:r>
          </a:p>
          <a:p>
            <a:pPr eaLnBrk="1" hangingPunct="1">
              <a:buFont typeface="Wingdings" pitchFamily="2" charset="2"/>
              <a:buNone/>
            </a:pPr>
            <a:endParaRPr lang="en-US" sz="3200" dirty="0"/>
          </a:p>
          <a:p>
            <a:pPr eaLnBrk="1" hangingPunct="1"/>
            <a:r>
              <a:rPr lang="en-US" sz="3200" dirty="0"/>
              <a:t>Affect skin defense system</a:t>
            </a:r>
          </a:p>
          <a:p>
            <a:pPr eaLnBrk="1" hangingPunct="1">
              <a:buFont typeface="Wingdings" pitchFamily="2" charset="2"/>
              <a:buNone/>
            </a:pPr>
            <a:endParaRPr lang="en-US" sz="3200" dirty="0"/>
          </a:p>
          <a:p>
            <a:pPr eaLnBrk="1" hangingPunct="1"/>
            <a:r>
              <a:rPr lang="en-US" sz="3200" dirty="0"/>
              <a:t>Rarely lethal but cause production losses</a:t>
            </a:r>
          </a:p>
        </p:txBody>
      </p:sp>
      <p:pic>
        <p:nvPicPr>
          <p:cNvPr id="2" name="Audio 2">
            <a:hlinkClick r:id="" action="ppaction://media"/>
            <a:extLst>
              <a:ext uri="{FF2B5EF4-FFF2-40B4-BE49-F238E27FC236}">
                <a16:creationId xmlns:a16="http://schemas.microsoft.com/office/drawing/2014/main" id="{4E6D5E96-DC60-D45A-40AD-D390A77C43D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0458082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8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t>Plants causing </a:t>
            </a:r>
            <a:r>
              <a:rPr lang="en-US" b="1"/>
              <a:t>Dermatitis</a:t>
            </a:r>
          </a:p>
        </p:txBody>
      </p:sp>
      <p:sp>
        <p:nvSpPr>
          <p:cNvPr id="32771" name="Rectangle 3"/>
          <p:cNvSpPr>
            <a:spLocks noGrp="1" noChangeArrowheads="1"/>
          </p:cNvSpPr>
          <p:nvPr>
            <p:ph type="body" idx="1"/>
          </p:nvPr>
        </p:nvSpPr>
        <p:spPr>
          <a:xfrm>
            <a:off x="1524001" y="1841928"/>
            <a:ext cx="4876800" cy="4530725"/>
          </a:xfrm>
        </p:spPr>
        <p:txBody>
          <a:bodyPr>
            <a:normAutofit/>
          </a:bodyPr>
          <a:lstStyle/>
          <a:p>
            <a:pPr eaLnBrk="1" hangingPunct="1"/>
            <a:r>
              <a:rPr lang="en-US" sz="2800" dirty="0"/>
              <a:t>Poison ivy </a:t>
            </a:r>
            <a:br>
              <a:rPr lang="en-US" sz="2800" dirty="0"/>
            </a:br>
            <a:r>
              <a:rPr lang="en-US" sz="2800" dirty="0"/>
              <a:t>	</a:t>
            </a:r>
            <a:r>
              <a:rPr lang="en-US" dirty="0"/>
              <a:t>(</a:t>
            </a:r>
            <a:r>
              <a:rPr lang="en-US" i="1" dirty="0" err="1"/>
              <a:t>Rhus</a:t>
            </a:r>
            <a:r>
              <a:rPr lang="en-US" i="1" dirty="0"/>
              <a:t> </a:t>
            </a:r>
            <a:r>
              <a:rPr lang="en-US" i="1" dirty="0" err="1"/>
              <a:t>rydbergii</a:t>
            </a:r>
            <a:r>
              <a:rPr lang="en-US" dirty="0"/>
              <a:t> )</a:t>
            </a:r>
          </a:p>
          <a:p>
            <a:pPr eaLnBrk="1" hangingPunct="1"/>
            <a:endParaRPr lang="en-US" sz="2800" dirty="0"/>
          </a:p>
          <a:p>
            <a:pPr eaLnBrk="1" hangingPunct="1"/>
            <a:r>
              <a:rPr lang="en-US" sz="2800" dirty="0"/>
              <a:t>Poison sumac </a:t>
            </a:r>
            <a:br>
              <a:rPr lang="en-US" sz="2800" dirty="0"/>
            </a:br>
            <a:r>
              <a:rPr lang="en-US" dirty="0"/>
              <a:t>	(</a:t>
            </a:r>
            <a:r>
              <a:rPr lang="en-US" i="1" dirty="0" err="1"/>
              <a:t>Rhus</a:t>
            </a:r>
            <a:r>
              <a:rPr lang="en-US" i="1" dirty="0"/>
              <a:t> </a:t>
            </a:r>
            <a:r>
              <a:rPr lang="en-US" i="1" dirty="0" err="1"/>
              <a:t>venix</a:t>
            </a:r>
            <a:r>
              <a:rPr lang="en-US" dirty="0"/>
              <a:t>)</a:t>
            </a:r>
          </a:p>
          <a:p>
            <a:pPr eaLnBrk="1" hangingPunct="1"/>
            <a:endParaRPr lang="en-US" sz="2800" dirty="0"/>
          </a:p>
          <a:p>
            <a:pPr eaLnBrk="1" hangingPunct="1"/>
            <a:r>
              <a:rPr lang="en-US" sz="2800" dirty="0"/>
              <a:t>Poison oak </a:t>
            </a:r>
          </a:p>
          <a:p>
            <a:pPr lvl="1" eaLnBrk="1" hangingPunct="1">
              <a:buFont typeface="Wingdings" pitchFamily="2" charset="2"/>
              <a:buNone/>
            </a:pPr>
            <a:r>
              <a:rPr lang="en-US" sz="2000" dirty="0"/>
              <a:t>		(</a:t>
            </a:r>
            <a:r>
              <a:rPr lang="en-US" sz="2000" i="1" dirty="0" err="1"/>
              <a:t>Toxicodendron</a:t>
            </a:r>
            <a:r>
              <a:rPr lang="en-US" sz="2000" i="1" dirty="0"/>
              <a:t> </a:t>
            </a:r>
            <a:r>
              <a:rPr lang="en-US" sz="2000" i="1" dirty="0" err="1"/>
              <a:t>diversilobum</a:t>
            </a:r>
            <a:r>
              <a:rPr lang="en-US" sz="2000" dirty="0"/>
              <a:t>)</a:t>
            </a:r>
          </a:p>
        </p:txBody>
      </p:sp>
      <p:grpSp>
        <p:nvGrpSpPr>
          <p:cNvPr id="6" name="Group 5">
            <a:extLst>
              <a:ext uri="{FF2B5EF4-FFF2-40B4-BE49-F238E27FC236}">
                <a16:creationId xmlns:a16="http://schemas.microsoft.com/office/drawing/2014/main" id="{4D467EC3-F6F8-4B63-AC29-3C81951EE2C7}"/>
              </a:ext>
            </a:extLst>
          </p:cNvPr>
          <p:cNvGrpSpPr/>
          <p:nvPr/>
        </p:nvGrpSpPr>
        <p:grpSpPr>
          <a:xfrm>
            <a:off x="7924800" y="1796978"/>
            <a:ext cx="3581400" cy="2378273"/>
            <a:chOff x="7924800" y="1796978"/>
            <a:chExt cx="3581400" cy="2378273"/>
          </a:xfrm>
        </p:grpSpPr>
        <p:pic>
          <p:nvPicPr>
            <p:cNvPr id="3" name="Picture 2">
              <a:extLst>
                <a:ext uri="{FF2B5EF4-FFF2-40B4-BE49-F238E27FC236}">
                  <a16:creationId xmlns:a16="http://schemas.microsoft.com/office/drawing/2014/main" id="{B2B1E9B0-3DEC-4DB2-9EC1-4475E2411A8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924800" y="1796978"/>
              <a:ext cx="3581400" cy="2378273"/>
            </a:xfrm>
            <a:prstGeom prst="rect">
              <a:avLst/>
            </a:prstGeom>
          </p:spPr>
        </p:pic>
        <p:sp>
          <p:nvSpPr>
            <p:cNvPr id="4" name="TextBox 3">
              <a:extLst>
                <a:ext uri="{FF2B5EF4-FFF2-40B4-BE49-F238E27FC236}">
                  <a16:creationId xmlns:a16="http://schemas.microsoft.com/office/drawing/2014/main" id="{57935A9E-DA9B-4C25-A509-C35A22C3D27B}"/>
                </a:ext>
              </a:extLst>
            </p:cNvPr>
            <p:cNvSpPr txBox="1"/>
            <p:nvPr/>
          </p:nvSpPr>
          <p:spPr>
            <a:xfrm>
              <a:off x="10319657" y="3944419"/>
              <a:ext cx="1186543" cy="230832"/>
            </a:xfrm>
            <a:prstGeom prst="rect">
              <a:avLst/>
            </a:prstGeom>
            <a:noFill/>
          </p:spPr>
          <p:txBody>
            <a:bodyPr wrap="none" rtlCol="0">
              <a:spAutoFit/>
            </a:bodyPr>
            <a:lstStyle/>
            <a:p>
              <a:r>
                <a:rPr lang="en-US" sz="900" dirty="0">
                  <a:solidFill>
                    <a:schemeClr val="bg1"/>
                  </a:solidFill>
                </a:rPr>
                <a:t>flickr.com/</a:t>
              </a:r>
              <a:r>
                <a:rPr lang="en-US" sz="900" dirty="0">
                  <a:solidFill>
                    <a:schemeClr val="bg1">
                      <a:lumMod val="85000"/>
                    </a:schemeClr>
                  </a:solidFill>
                </a:rPr>
                <a:t>cygnus921</a:t>
              </a:r>
            </a:p>
          </p:txBody>
        </p:sp>
      </p:grpSp>
      <p:pic>
        <p:nvPicPr>
          <p:cNvPr id="8" name="Picture 7">
            <a:extLst>
              <a:ext uri="{FF2B5EF4-FFF2-40B4-BE49-F238E27FC236}">
                <a16:creationId xmlns:a16="http://schemas.microsoft.com/office/drawing/2014/main" id="{2A8ADE40-99FB-4BDF-A45E-C376A729ACA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943725" y="4231758"/>
            <a:ext cx="3276600" cy="2093953"/>
          </a:xfrm>
          <a:prstGeom prst="rect">
            <a:avLst/>
          </a:prstGeom>
        </p:spPr>
      </p:pic>
      <p:sp>
        <p:nvSpPr>
          <p:cNvPr id="12" name="TextBox 11">
            <a:extLst>
              <a:ext uri="{FF2B5EF4-FFF2-40B4-BE49-F238E27FC236}">
                <a16:creationId xmlns:a16="http://schemas.microsoft.com/office/drawing/2014/main" id="{0CD220C9-B82E-4BE2-ACE6-4D6754A5FC4B}"/>
              </a:ext>
            </a:extLst>
          </p:cNvPr>
          <p:cNvSpPr txBox="1"/>
          <p:nvPr/>
        </p:nvSpPr>
        <p:spPr>
          <a:xfrm>
            <a:off x="9236041" y="6094879"/>
            <a:ext cx="958917" cy="230832"/>
          </a:xfrm>
          <a:prstGeom prst="rect">
            <a:avLst/>
          </a:prstGeom>
          <a:noFill/>
        </p:spPr>
        <p:txBody>
          <a:bodyPr wrap="none" rtlCol="0">
            <a:spAutoFit/>
          </a:bodyPr>
          <a:lstStyle/>
          <a:p>
            <a:r>
              <a:rPr lang="en-US" sz="900" dirty="0">
                <a:solidFill>
                  <a:schemeClr val="bg1">
                    <a:lumMod val="65000"/>
                  </a:schemeClr>
                </a:solidFill>
              </a:rPr>
              <a:t>Greg Shine, BLM</a:t>
            </a:r>
          </a:p>
        </p:txBody>
      </p:sp>
      <p:pic>
        <p:nvPicPr>
          <p:cNvPr id="2" name="Audio 1">
            <a:hlinkClick r:id="" action="ppaction://media"/>
            <a:extLst>
              <a:ext uri="{FF2B5EF4-FFF2-40B4-BE49-F238E27FC236}">
                <a16:creationId xmlns:a16="http://schemas.microsoft.com/office/drawing/2014/main" id="{D84236E5-E5E4-B9F6-7B37-C658E196714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5276952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7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t>Preventing Animal Poisoning</a:t>
            </a:r>
          </a:p>
        </p:txBody>
      </p:sp>
      <p:sp>
        <p:nvSpPr>
          <p:cNvPr id="33795" name="Rectangle 3"/>
          <p:cNvSpPr>
            <a:spLocks noGrp="1" noChangeArrowheads="1"/>
          </p:cNvSpPr>
          <p:nvPr>
            <p:ph type="body" idx="1"/>
          </p:nvPr>
        </p:nvSpPr>
        <p:spPr>
          <a:xfrm>
            <a:off x="1642046" y="1879600"/>
            <a:ext cx="10058400" cy="4530725"/>
          </a:xfrm>
        </p:spPr>
        <p:txBody>
          <a:bodyPr>
            <a:normAutofit/>
          </a:bodyPr>
          <a:lstStyle/>
          <a:p>
            <a:pPr marL="225425" indent="-225425">
              <a:buClr>
                <a:schemeClr val="accent4">
                  <a:lumMod val="50000"/>
                </a:schemeClr>
              </a:buClr>
              <a:buFont typeface="Wingdings" panose="05000000000000000000" pitchFamily="2" charset="2"/>
              <a:buChar char="§"/>
            </a:pPr>
            <a:r>
              <a:rPr lang="en-US" sz="2800" dirty="0"/>
              <a:t>Provide adequate supply of good forage</a:t>
            </a:r>
          </a:p>
          <a:p>
            <a:pPr marL="225425" indent="-225425">
              <a:buClr>
                <a:schemeClr val="accent4">
                  <a:lumMod val="50000"/>
                </a:schemeClr>
              </a:buClr>
              <a:buFont typeface="Wingdings" panose="05000000000000000000" pitchFamily="2" charset="2"/>
              <a:buChar char="§"/>
            </a:pPr>
            <a:r>
              <a:rPr lang="en-US" sz="2800" dirty="0"/>
              <a:t>Provide salt and minerals</a:t>
            </a:r>
          </a:p>
          <a:p>
            <a:pPr marL="225425" indent="-225425">
              <a:buClr>
                <a:schemeClr val="accent4">
                  <a:lumMod val="50000"/>
                </a:schemeClr>
              </a:buClr>
              <a:buFont typeface="Wingdings" panose="05000000000000000000" pitchFamily="2" charset="2"/>
              <a:buChar char="§"/>
            </a:pPr>
            <a:r>
              <a:rPr lang="en-US" sz="2800" dirty="0"/>
              <a:t>Don’t put hungry animals in pastures with abundant toxic plants</a:t>
            </a:r>
          </a:p>
          <a:p>
            <a:pPr marL="225425" indent="-225425">
              <a:buClr>
                <a:schemeClr val="accent4">
                  <a:lumMod val="50000"/>
                </a:schemeClr>
              </a:buClr>
              <a:buFont typeface="Wingdings" panose="05000000000000000000" pitchFamily="2" charset="2"/>
              <a:buChar char="§"/>
            </a:pPr>
            <a:r>
              <a:rPr lang="en-US" sz="2800" dirty="0"/>
              <a:t>Be careful when introducing animals to new pastures</a:t>
            </a:r>
          </a:p>
          <a:p>
            <a:pPr marL="225425" indent="-225425">
              <a:buClr>
                <a:schemeClr val="accent4">
                  <a:lumMod val="50000"/>
                </a:schemeClr>
              </a:buClr>
              <a:buFont typeface="Wingdings" panose="05000000000000000000" pitchFamily="2" charset="2"/>
              <a:buChar char="§"/>
            </a:pPr>
            <a:r>
              <a:rPr lang="en-US" sz="2800" dirty="0"/>
              <a:t>Be aware of conditions that create toxic plants and where toxic plants are located</a:t>
            </a:r>
          </a:p>
        </p:txBody>
      </p:sp>
      <p:grpSp>
        <p:nvGrpSpPr>
          <p:cNvPr id="2" name="Group 1">
            <a:extLst>
              <a:ext uri="{FF2B5EF4-FFF2-40B4-BE49-F238E27FC236}">
                <a16:creationId xmlns:a16="http://schemas.microsoft.com/office/drawing/2014/main" id="{C99664D5-9583-5B78-C333-5C2958F12461}"/>
              </a:ext>
            </a:extLst>
          </p:cNvPr>
          <p:cNvGrpSpPr/>
          <p:nvPr/>
        </p:nvGrpSpPr>
        <p:grpSpPr>
          <a:xfrm>
            <a:off x="1962101" y="5047397"/>
            <a:ext cx="8229600" cy="1524000"/>
            <a:chOff x="3352800" y="4615710"/>
            <a:chExt cx="8229600" cy="1524000"/>
          </a:xfrm>
        </p:grpSpPr>
        <p:pic>
          <p:nvPicPr>
            <p:cNvPr id="4" name="Picture 3">
              <a:extLst>
                <a:ext uri="{FF2B5EF4-FFF2-40B4-BE49-F238E27FC236}">
                  <a16:creationId xmlns:a16="http://schemas.microsoft.com/office/drawing/2014/main" id="{A96ABFBE-102C-461E-4F3E-848BD5298FB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352800" y="4615710"/>
              <a:ext cx="8229600" cy="1524000"/>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50D5BB3F-8558-5CDD-8565-9D2080F110DB}"/>
                </a:ext>
              </a:extLst>
            </p:cNvPr>
            <p:cNvSpPr txBox="1"/>
            <p:nvPr/>
          </p:nvSpPr>
          <p:spPr>
            <a:xfrm>
              <a:off x="10525125" y="5857964"/>
              <a:ext cx="923651" cy="230832"/>
            </a:xfrm>
            <a:prstGeom prst="rect">
              <a:avLst/>
            </a:prstGeom>
            <a:noFill/>
          </p:spPr>
          <p:txBody>
            <a:bodyPr wrap="none" rtlCol="0">
              <a:spAutoFit/>
            </a:bodyPr>
            <a:lstStyle/>
            <a:p>
              <a:r>
                <a:rPr lang="en-US" sz="900" dirty="0">
                  <a:solidFill>
                    <a:schemeClr val="bg1">
                      <a:lumMod val="75000"/>
                    </a:schemeClr>
                  </a:solidFill>
                </a:rPr>
                <a:t>K. Launchbaugh</a:t>
              </a:r>
            </a:p>
          </p:txBody>
        </p:sp>
      </p:grpSp>
      <p:pic>
        <p:nvPicPr>
          <p:cNvPr id="3" name="Audio 1">
            <a:hlinkClick r:id="" action="ppaction://media"/>
            <a:extLst>
              <a:ext uri="{FF2B5EF4-FFF2-40B4-BE49-F238E27FC236}">
                <a16:creationId xmlns:a16="http://schemas.microsoft.com/office/drawing/2014/main" id="{30BF84DB-8782-FC38-C10A-249D3C04BA6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6030167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83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048E269-E8B6-42FD-AB6A-5D4EA55DB44A}"/>
              </a:ext>
            </a:extLst>
          </p:cNvPr>
          <p:cNvSpPr>
            <a:spLocks noGrp="1"/>
          </p:cNvSpPr>
          <p:nvPr>
            <p:ph type="title"/>
          </p:nvPr>
        </p:nvSpPr>
        <p:spPr/>
        <p:txBody>
          <a:bodyPr/>
          <a:lstStyle/>
          <a:p>
            <a:r>
              <a:rPr lang="en-US" dirty="0"/>
              <a:t>Toxic or Poisonous Plants</a:t>
            </a:r>
          </a:p>
        </p:txBody>
      </p:sp>
      <p:graphicFrame>
        <p:nvGraphicFramePr>
          <p:cNvPr id="10" name="Table 9">
            <a:extLst>
              <a:ext uri="{FF2B5EF4-FFF2-40B4-BE49-F238E27FC236}">
                <a16:creationId xmlns:a16="http://schemas.microsoft.com/office/drawing/2014/main" id="{B90E3E6C-9A0D-4B5E-8EE7-51AD7AF141E4}"/>
              </a:ext>
            </a:extLst>
          </p:cNvPr>
          <p:cNvGraphicFramePr>
            <a:graphicFrameLocks noGrp="1"/>
          </p:cNvGraphicFramePr>
          <p:nvPr>
            <p:extLst>
              <p:ext uri="{D42A27DB-BD31-4B8C-83A1-F6EECF244321}">
                <p14:modId xmlns:p14="http://schemas.microsoft.com/office/powerpoint/2010/main" val="1455362759"/>
              </p:ext>
            </p:extLst>
          </p:nvPr>
        </p:nvGraphicFramePr>
        <p:xfrm>
          <a:off x="463704" y="2031207"/>
          <a:ext cx="10691976" cy="2338845"/>
        </p:xfrm>
        <a:graphic>
          <a:graphicData uri="http://schemas.openxmlformats.org/drawingml/2006/table">
            <a:tbl>
              <a:tblPr firstRow="1" bandRow="1">
                <a:tableStyleId>{35758FB7-9AC5-4552-8A53-C91805E547FA}</a:tableStyleId>
              </a:tblPr>
              <a:tblGrid>
                <a:gridCol w="1726380">
                  <a:extLst>
                    <a:ext uri="{9D8B030D-6E8A-4147-A177-3AD203B41FA5}">
                      <a16:colId xmlns:a16="http://schemas.microsoft.com/office/drawing/2014/main" val="20000"/>
                    </a:ext>
                  </a:extLst>
                </a:gridCol>
                <a:gridCol w="3241294">
                  <a:extLst>
                    <a:ext uri="{9D8B030D-6E8A-4147-A177-3AD203B41FA5}">
                      <a16:colId xmlns:a16="http://schemas.microsoft.com/office/drawing/2014/main" val="20001"/>
                    </a:ext>
                  </a:extLst>
                </a:gridCol>
                <a:gridCol w="2141038">
                  <a:extLst>
                    <a:ext uri="{9D8B030D-6E8A-4147-A177-3AD203B41FA5}">
                      <a16:colId xmlns:a16="http://schemas.microsoft.com/office/drawing/2014/main" val="20002"/>
                    </a:ext>
                  </a:extLst>
                </a:gridCol>
                <a:gridCol w="3583264">
                  <a:extLst>
                    <a:ext uri="{9D8B030D-6E8A-4147-A177-3AD203B41FA5}">
                      <a16:colId xmlns:a16="http://schemas.microsoft.com/office/drawing/2014/main" val="20003"/>
                    </a:ext>
                  </a:extLst>
                </a:gridCol>
              </a:tblGrid>
              <a:tr h="710191">
                <a:tc>
                  <a:txBody>
                    <a:bodyPr/>
                    <a:lstStyle/>
                    <a:p>
                      <a:pPr algn="ctr"/>
                      <a:r>
                        <a:rPr lang="en-US" sz="3200" dirty="0"/>
                        <a:t>Type</a:t>
                      </a:r>
                    </a:p>
                  </a:txBody>
                  <a:tcPr/>
                </a:tc>
                <a:tc>
                  <a:txBody>
                    <a:bodyPr/>
                    <a:lstStyle/>
                    <a:p>
                      <a:pPr algn="ctr"/>
                      <a:r>
                        <a:rPr lang="en-US" sz="3200" dirty="0"/>
                        <a:t>Name</a:t>
                      </a:r>
                    </a:p>
                  </a:txBody>
                  <a:tcPr/>
                </a:tc>
                <a:tc>
                  <a:txBody>
                    <a:bodyPr/>
                    <a:lstStyle/>
                    <a:p>
                      <a:pPr algn="ctr"/>
                      <a:r>
                        <a:rPr lang="en-US" sz="3200" dirty="0"/>
                        <a:t>Longevity</a:t>
                      </a:r>
                    </a:p>
                  </a:txBody>
                  <a:tcPr/>
                </a:tc>
                <a:tc>
                  <a:txBody>
                    <a:bodyPr/>
                    <a:lstStyle/>
                    <a:p>
                      <a:pPr algn="ctr"/>
                      <a:r>
                        <a:rPr lang="en-US" sz="3200" dirty="0"/>
                        <a:t>Origin</a:t>
                      </a:r>
                    </a:p>
                  </a:txBody>
                  <a:tcPr/>
                </a:tc>
                <a:extLst>
                  <a:ext uri="{0D108BD9-81ED-4DB2-BD59-A6C34878D82A}">
                    <a16:rowId xmlns:a16="http://schemas.microsoft.com/office/drawing/2014/main" val="10000"/>
                  </a:ext>
                </a:extLst>
              </a:tr>
              <a:tr h="808847">
                <a:tc>
                  <a:txBody>
                    <a:bodyPr/>
                    <a:lstStyle/>
                    <a:p>
                      <a:pPr algn="ctr"/>
                      <a:r>
                        <a:rPr lang="en-US" sz="3200" dirty="0"/>
                        <a:t>Forb</a:t>
                      </a:r>
                    </a:p>
                  </a:txBody>
                  <a:tcPr anchor="ctr"/>
                </a:tc>
                <a:tc>
                  <a:txBody>
                    <a:bodyPr/>
                    <a:lstStyle/>
                    <a:p>
                      <a:pPr algn="ctr"/>
                      <a:r>
                        <a:rPr lang="en-US" sz="3200" dirty="0"/>
                        <a:t>Tailcup Lupine</a:t>
                      </a:r>
                    </a:p>
                  </a:txBody>
                  <a:tcPr anchor="ctr"/>
                </a:tc>
                <a:tc>
                  <a:txBody>
                    <a:bodyPr/>
                    <a:lstStyle/>
                    <a:p>
                      <a:pPr algn="ctr"/>
                      <a:r>
                        <a:rPr lang="en-US" sz="3200" dirty="0"/>
                        <a:t>Perennial</a:t>
                      </a:r>
                    </a:p>
                  </a:txBody>
                  <a:tcPr anchor="ctr"/>
                </a:tc>
                <a:tc>
                  <a:txBody>
                    <a:bodyPr/>
                    <a:lstStyle/>
                    <a:p>
                      <a:pPr algn="ctr"/>
                      <a:r>
                        <a:rPr lang="en-US" sz="3200" dirty="0"/>
                        <a:t>Native</a:t>
                      </a:r>
                    </a:p>
                  </a:txBody>
                  <a:tcPr anchor="ctr"/>
                </a:tc>
                <a:extLst>
                  <a:ext uri="{0D108BD9-81ED-4DB2-BD59-A6C34878D82A}">
                    <a16:rowId xmlns:a16="http://schemas.microsoft.com/office/drawing/2014/main" val="10001"/>
                  </a:ext>
                </a:extLst>
              </a:tr>
              <a:tr h="819807">
                <a:tc>
                  <a:txBody>
                    <a:bodyPr/>
                    <a:lstStyle/>
                    <a:p>
                      <a:pPr algn="ctr"/>
                      <a:r>
                        <a:rPr lang="en-US" sz="3200" dirty="0"/>
                        <a:t>Forb</a:t>
                      </a:r>
                    </a:p>
                  </a:txBody>
                  <a:tcPr anchor="ctr"/>
                </a:tc>
                <a:tc>
                  <a:txBody>
                    <a:bodyPr/>
                    <a:lstStyle/>
                    <a:p>
                      <a:pPr algn="ctr"/>
                      <a:r>
                        <a:rPr lang="en-US" sz="3200" dirty="0"/>
                        <a:t>Tall Larkspur</a:t>
                      </a:r>
                    </a:p>
                  </a:txBody>
                  <a:tcPr anchor="ctr"/>
                </a:tc>
                <a:tc>
                  <a:txBody>
                    <a:bodyPr/>
                    <a:lstStyle/>
                    <a:p>
                      <a:pPr algn="ctr"/>
                      <a:r>
                        <a:rPr lang="en-US" sz="3200" dirty="0"/>
                        <a:t>Perennial</a:t>
                      </a:r>
                    </a:p>
                  </a:txBody>
                  <a:tcPr anchor="ctr"/>
                </a:tc>
                <a:tc>
                  <a:txBody>
                    <a:bodyPr/>
                    <a:lstStyle/>
                    <a:p>
                      <a:pPr algn="ctr"/>
                      <a:r>
                        <a:rPr lang="en-US" sz="3200" dirty="0"/>
                        <a:t>Native</a:t>
                      </a:r>
                    </a:p>
                  </a:txBody>
                  <a:tcPr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86606207"/>
      </p:ext>
    </p:extLst>
  </p:cSld>
  <p:clrMapOvr>
    <a:masterClrMapping/>
  </p:clrMapOvr>
  <mc:AlternateContent xmlns:mc="http://schemas.openxmlformats.org/markup-compatibility/2006">
    <mc:Choice xmlns:p14="http://schemas.microsoft.com/office/powerpoint/2010/main" Requires="p14">
      <p:transition spd="slow" p14:dur="2000" advTm="15494"/>
    </mc:Choice>
    <mc:Fallback>
      <p:transition spd="slow" advTm="15494"/>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1930" y="1750284"/>
            <a:ext cx="5003073" cy="1477328"/>
          </a:xfrm>
          <a:prstGeom prst="rect">
            <a:avLst/>
          </a:prstGeom>
        </p:spPr>
        <p:txBody>
          <a:bodyPr wrap="square">
            <a:spAutoFit/>
          </a:bodyPr>
          <a:lstStyle/>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3000" dirty="0">
                <a:latin typeface="Calibri" panose="020F0502020204030204" pitchFamily="34" charset="0"/>
                <a:ea typeface="Times New Roman" panose="02020603050405020304" pitchFamily="18" charset="0"/>
              </a:rPr>
              <a:t>Raceme </a:t>
            </a:r>
            <a:r>
              <a:rPr lang="en-US" sz="3000" dirty="0" err="1">
                <a:latin typeface="Calibri" panose="020F0502020204030204" pitchFamily="34" charset="0"/>
                <a:ea typeface="Times New Roman" panose="02020603050405020304" pitchFamily="18" charset="0"/>
              </a:rPr>
              <a:t>Seedhead</a:t>
            </a:r>
            <a:endParaRPr lang="en-US" sz="3000" dirty="0">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3000" dirty="0">
                <a:latin typeface="Calibri" panose="020F0502020204030204" pitchFamily="34" charset="0"/>
                <a:ea typeface="Times New Roman" panose="02020603050405020304" pitchFamily="18" charset="0"/>
              </a:rPr>
              <a:t>Blue or Purple Flower</a:t>
            </a:r>
          </a:p>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3000" dirty="0">
                <a:latin typeface="Calibri" panose="020F0502020204030204" pitchFamily="34" charset="0"/>
                <a:ea typeface="Times New Roman" panose="02020603050405020304" pitchFamily="18" charset="0"/>
              </a:rPr>
              <a:t>Palmately Compound Leaves</a:t>
            </a:r>
            <a:endParaRPr lang="en-US" sz="3000" dirty="0">
              <a:effectLst/>
              <a:latin typeface="Times New Roman" panose="02020603050405020304" pitchFamily="18" charset="0"/>
              <a:ea typeface="Times New Roman" panose="02020603050405020304" pitchFamily="18" charset="0"/>
            </a:endParaRPr>
          </a:p>
        </p:txBody>
      </p:sp>
      <p:sp>
        <p:nvSpPr>
          <p:cNvPr id="9" name="TextBox 8">
            <a:extLst>
              <a:ext uri="{FF2B5EF4-FFF2-40B4-BE49-F238E27FC236}">
                <a16:creationId xmlns:a16="http://schemas.microsoft.com/office/drawing/2014/main" id="{034E0814-686A-4C75-B76A-89863A9DD7CA}"/>
              </a:ext>
            </a:extLst>
          </p:cNvPr>
          <p:cNvSpPr txBox="1">
            <a:spLocks noChangeArrowheads="1"/>
          </p:cNvSpPr>
          <p:nvPr/>
        </p:nvSpPr>
        <p:spPr bwMode="auto">
          <a:xfrm>
            <a:off x="0" y="-48362"/>
            <a:ext cx="7258050" cy="769441"/>
          </a:xfrm>
          <a:prstGeom prst="rect">
            <a:avLst/>
          </a:prstGeom>
          <a:noFill/>
          <a:ln w="9525">
            <a:noFill/>
            <a:miter lim="800000"/>
            <a:headEnd/>
            <a:tailEnd/>
          </a:ln>
        </p:spPr>
        <p:txBody>
          <a:bodyPr wrap="square">
            <a:spAutoFit/>
          </a:bodyPr>
          <a:lstStyle/>
          <a:p>
            <a:r>
              <a:rPr lang="en-US" sz="4400" dirty="0">
                <a:solidFill>
                  <a:schemeClr val="accent5">
                    <a:lumMod val="75000"/>
                  </a:schemeClr>
                </a:solidFill>
              </a:rPr>
              <a:t>Tailcup Lupine</a:t>
            </a:r>
          </a:p>
        </p:txBody>
      </p:sp>
      <p:sp>
        <p:nvSpPr>
          <p:cNvPr id="10" name="TextBox 9">
            <a:extLst>
              <a:ext uri="{FF2B5EF4-FFF2-40B4-BE49-F238E27FC236}">
                <a16:creationId xmlns:a16="http://schemas.microsoft.com/office/drawing/2014/main" id="{AC51CAD4-CD9B-468D-AE3E-20E7EDCB08AB}"/>
              </a:ext>
            </a:extLst>
          </p:cNvPr>
          <p:cNvSpPr txBox="1"/>
          <p:nvPr/>
        </p:nvSpPr>
        <p:spPr>
          <a:xfrm>
            <a:off x="565311" y="723341"/>
            <a:ext cx="4363739" cy="584775"/>
          </a:xfrm>
          <a:prstGeom prst="rect">
            <a:avLst/>
          </a:prstGeom>
          <a:noFill/>
        </p:spPr>
        <p:txBody>
          <a:bodyPr wrap="square" rtlCol="0">
            <a:spAutoFit/>
          </a:bodyPr>
          <a:lstStyle/>
          <a:p>
            <a:pPr lvl="0"/>
            <a:r>
              <a:rPr lang="en-US" sz="3200" dirty="0">
                <a:solidFill>
                  <a:prstClr val="black">
                    <a:lumMod val="75000"/>
                    <a:lumOff val="25000"/>
                  </a:prstClr>
                </a:solidFill>
              </a:rPr>
              <a:t>Perennial </a:t>
            </a:r>
            <a:r>
              <a:rPr lang="en-US" sz="3200" dirty="0">
                <a:solidFill>
                  <a:schemeClr val="bg1">
                    <a:lumMod val="65000"/>
                  </a:schemeClr>
                </a:solidFill>
              </a:rPr>
              <a:t>|</a:t>
            </a:r>
            <a:r>
              <a:rPr lang="en-US" sz="3200" dirty="0">
                <a:solidFill>
                  <a:prstClr val="black">
                    <a:lumMod val="75000"/>
                    <a:lumOff val="25000"/>
                  </a:prstClr>
                </a:solidFill>
              </a:rPr>
              <a:t> Native</a:t>
            </a:r>
            <a:endParaRPr lang="en-US" sz="3200" dirty="0"/>
          </a:p>
        </p:txBody>
      </p:sp>
      <p:sp>
        <p:nvSpPr>
          <p:cNvPr id="16" name="TextBox 15">
            <a:extLst>
              <a:ext uri="{FF2B5EF4-FFF2-40B4-BE49-F238E27FC236}">
                <a16:creationId xmlns:a16="http://schemas.microsoft.com/office/drawing/2014/main" id="{E9F9A8EB-D0F2-4513-BE55-8042218BD6B2}"/>
              </a:ext>
            </a:extLst>
          </p:cNvPr>
          <p:cNvSpPr txBox="1"/>
          <p:nvPr/>
        </p:nvSpPr>
        <p:spPr>
          <a:xfrm>
            <a:off x="8724899" y="6455278"/>
            <a:ext cx="3352800" cy="215444"/>
          </a:xfrm>
          <a:prstGeom prst="rect">
            <a:avLst/>
          </a:prstGeom>
          <a:noFill/>
        </p:spPr>
        <p:txBody>
          <a:bodyPr wrap="square" rtlCol="0">
            <a:spAutoFit/>
          </a:bodyPr>
          <a:lstStyle/>
          <a:p>
            <a:r>
              <a:rPr lang="en-US" sz="800" dirty="0">
                <a:solidFill>
                  <a:schemeClr val="bg1"/>
                </a:solidFill>
              </a:rPr>
              <a:t>University of Idaho </a:t>
            </a:r>
            <a:r>
              <a:rPr lang="en-US" sz="800" dirty="0" err="1">
                <a:solidFill>
                  <a:schemeClr val="bg1"/>
                </a:solidFill>
              </a:rPr>
              <a:t>Stillinger</a:t>
            </a:r>
            <a:r>
              <a:rPr lang="en-US" sz="800" dirty="0">
                <a:solidFill>
                  <a:schemeClr val="bg1"/>
                </a:solidFill>
              </a:rPr>
              <a:t> Herbarium (http://www.pnwherbaria.org</a:t>
            </a:r>
            <a:endParaRPr lang="en-US" dirty="0">
              <a:solidFill>
                <a:schemeClr val="bg1"/>
              </a:solidFill>
            </a:endParaRPr>
          </a:p>
        </p:txBody>
      </p:sp>
      <p:cxnSp>
        <p:nvCxnSpPr>
          <p:cNvPr id="17" name="Straight Arrow Connector 16">
            <a:extLst>
              <a:ext uri="{FF2B5EF4-FFF2-40B4-BE49-F238E27FC236}">
                <a16:creationId xmlns:a16="http://schemas.microsoft.com/office/drawing/2014/main" id="{1E23C1BF-82C9-4DC2-A27C-96392C8DB7ED}"/>
              </a:ext>
            </a:extLst>
          </p:cNvPr>
          <p:cNvCxnSpPr>
            <a:cxnSpLocks/>
            <a:endCxn id="12" idx="1"/>
          </p:cNvCxnSpPr>
          <p:nvPr/>
        </p:nvCxnSpPr>
        <p:spPr>
          <a:xfrm>
            <a:off x="2884723" y="3561762"/>
            <a:ext cx="1726990" cy="560782"/>
          </a:xfrm>
          <a:prstGeom prst="straightConnector1">
            <a:avLst/>
          </a:prstGeom>
          <a:ln>
            <a:tailEnd type="triangle" w="lg" len="lg"/>
          </a:ln>
        </p:spPr>
        <p:style>
          <a:lnRef idx="1">
            <a:schemeClr val="dk1"/>
          </a:lnRef>
          <a:fillRef idx="0">
            <a:schemeClr val="dk1"/>
          </a:fillRef>
          <a:effectRef idx="0">
            <a:schemeClr val="dk1"/>
          </a:effectRef>
          <a:fontRef idx="minor">
            <a:schemeClr val="tx1"/>
          </a:fontRef>
        </p:style>
      </p:cxnSp>
      <p:grpSp>
        <p:nvGrpSpPr>
          <p:cNvPr id="14" name="Group 13">
            <a:extLst>
              <a:ext uri="{FF2B5EF4-FFF2-40B4-BE49-F238E27FC236}">
                <a16:creationId xmlns:a16="http://schemas.microsoft.com/office/drawing/2014/main" id="{075B0E9F-56B4-4DB2-A4FB-EDCDB364F5BB}"/>
              </a:ext>
            </a:extLst>
          </p:cNvPr>
          <p:cNvGrpSpPr/>
          <p:nvPr/>
        </p:nvGrpSpPr>
        <p:grpSpPr>
          <a:xfrm>
            <a:off x="7573110" y="130629"/>
            <a:ext cx="4587945" cy="6252754"/>
            <a:chOff x="7564401" y="130629"/>
            <a:chExt cx="4587945" cy="6252754"/>
          </a:xfrm>
        </p:grpSpPr>
        <p:pic>
          <p:nvPicPr>
            <p:cNvPr id="11" name="Picture 10">
              <a:extLst>
                <a:ext uri="{FF2B5EF4-FFF2-40B4-BE49-F238E27FC236}">
                  <a16:creationId xmlns:a16="http://schemas.microsoft.com/office/drawing/2014/main" id="{B2107EC3-989B-4640-B5BD-9D0E8ABA78B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flipH="1">
              <a:off x="7564401" y="130629"/>
              <a:ext cx="4587945" cy="6252754"/>
            </a:xfrm>
            <a:prstGeom prst="rect">
              <a:avLst/>
            </a:prstGeom>
          </p:spPr>
        </p:pic>
        <p:sp>
          <p:nvSpPr>
            <p:cNvPr id="13" name="Rectangle 12">
              <a:extLst>
                <a:ext uri="{FF2B5EF4-FFF2-40B4-BE49-F238E27FC236}">
                  <a16:creationId xmlns:a16="http://schemas.microsoft.com/office/drawing/2014/main" id="{9C5B31DB-8BAE-4E29-9E83-B0EE7B0107F9}"/>
                </a:ext>
              </a:extLst>
            </p:cNvPr>
            <p:cNvSpPr/>
            <p:nvPr/>
          </p:nvSpPr>
          <p:spPr>
            <a:xfrm>
              <a:off x="7564401" y="5451566"/>
              <a:ext cx="2090057" cy="923108"/>
            </a:xfrm>
            <a:prstGeom prst="rect">
              <a:avLst/>
            </a:prstGeom>
            <a:solidFill>
              <a:srgbClr val="D3C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 name="Picture 2" descr="Tailcup Lupine">
            <a:extLst>
              <a:ext uri="{FF2B5EF4-FFF2-40B4-BE49-F238E27FC236}">
                <a16:creationId xmlns:a16="http://schemas.microsoft.com/office/drawing/2014/main" id="{8CB0044B-3583-447E-8A1A-1EA8C2A1BD62}"/>
              </a:ext>
            </a:extLst>
          </p:cNvPr>
          <p:cNvPicPr>
            <a:picLocks noChangeAspect="1" noChangeArrowheads="1"/>
          </p:cNvPicPr>
          <p:nvPr/>
        </p:nvPicPr>
        <p:blipFill>
          <a:blip r:embed="rId5" cstate="screen">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a:xfrm>
            <a:off x="4611713" y="1789809"/>
            <a:ext cx="2799281" cy="4665469"/>
          </a:xfrm>
          <a:prstGeom prst="rect">
            <a:avLst/>
          </a:prstGeom>
          <a:noFill/>
        </p:spPr>
      </p:pic>
      <p:grpSp>
        <p:nvGrpSpPr>
          <p:cNvPr id="25" name="Group 24">
            <a:extLst>
              <a:ext uri="{FF2B5EF4-FFF2-40B4-BE49-F238E27FC236}">
                <a16:creationId xmlns:a16="http://schemas.microsoft.com/office/drawing/2014/main" id="{AB358486-F6A0-4F2A-97C6-F85EEBBD2C61}"/>
              </a:ext>
            </a:extLst>
          </p:cNvPr>
          <p:cNvGrpSpPr/>
          <p:nvPr/>
        </p:nvGrpSpPr>
        <p:grpSpPr>
          <a:xfrm>
            <a:off x="3831771" y="905002"/>
            <a:ext cx="4369425" cy="1391047"/>
            <a:chOff x="3831771" y="905002"/>
            <a:chExt cx="4369425" cy="1391047"/>
          </a:xfrm>
        </p:grpSpPr>
        <p:cxnSp>
          <p:nvCxnSpPr>
            <p:cNvPr id="7" name="Straight Arrow Connector 6">
              <a:extLst>
                <a:ext uri="{FF2B5EF4-FFF2-40B4-BE49-F238E27FC236}">
                  <a16:creationId xmlns:a16="http://schemas.microsoft.com/office/drawing/2014/main" id="{51A53096-0C76-4573-A3A0-689D6735C95C}"/>
                </a:ext>
              </a:extLst>
            </p:cNvPr>
            <p:cNvCxnSpPr>
              <a:cxnSpLocks/>
            </p:cNvCxnSpPr>
            <p:nvPr/>
          </p:nvCxnSpPr>
          <p:spPr>
            <a:xfrm flipV="1">
              <a:off x="3831771" y="1492039"/>
              <a:ext cx="2882538" cy="545768"/>
            </a:xfrm>
            <a:prstGeom prst="straightConnector1">
              <a:avLst/>
            </a:prstGeom>
            <a:ln>
              <a:tailEnd type="triangle" w="lg" len="lg"/>
            </a:ln>
          </p:spPr>
          <p:style>
            <a:lnRef idx="1">
              <a:schemeClr val="dk1"/>
            </a:lnRef>
            <a:fillRef idx="0">
              <a:schemeClr val="dk1"/>
            </a:fillRef>
            <a:effectRef idx="0">
              <a:schemeClr val="dk1"/>
            </a:effectRef>
            <a:fontRef idx="minor">
              <a:schemeClr val="tx1"/>
            </a:fontRef>
          </p:style>
        </p:cxnSp>
        <p:pic>
          <p:nvPicPr>
            <p:cNvPr id="22" name="Picture 21">
              <a:extLst>
                <a:ext uri="{FF2B5EF4-FFF2-40B4-BE49-F238E27FC236}">
                  <a16:creationId xmlns:a16="http://schemas.microsoft.com/office/drawing/2014/main" id="{31D5C21F-5806-4635-9159-BBF12D0C6CB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822245" y="905002"/>
              <a:ext cx="1378951" cy="1391047"/>
            </a:xfrm>
            <a:prstGeom prst="rect">
              <a:avLst/>
            </a:prstGeom>
            <a:effectLst>
              <a:glow rad="203200">
                <a:schemeClr val="accent4">
                  <a:alpha val="40000"/>
                </a:schemeClr>
              </a:glow>
            </a:effectLst>
            <a:scene3d>
              <a:camera prst="orthographicFront"/>
              <a:lightRig rig="threePt" dir="t"/>
            </a:scene3d>
            <a:sp3d extrusionH="38100">
              <a:bevelT prst="angle"/>
              <a:bevelB w="114300" h="101600" prst="angle"/>
            </a:sp3d>
          </p:spPr>
        </p:pic>
      </p:grpSp>
      <p:sp>
        <p:nvSpPr>
          <p:cNvPr id="18" name="Rectangle 17">
            <a:extLst>
              <a:ext uri="{FF2B5EF4-FFF2-40B4-BE49-F238E27FC236}">
                <a16:creationId xmlns:a16="http://schemas.microsoft.com/office/drawing/2014/main" id="{132E9EB9-0BCA-493B-8E1C-7B828D1E4199}"/>
              </a:ext>
            </a:extLst>
          </p:cNvPr>
          <p:cNvSpPr/>
          <p:nvPr/>
        </p:nvSpPr>
        <p:spPr>
          <a:xfrm>
            <a:off x="9396549" y="130629"/>
            <a:ext cx="801188" cy="590450"/>
          </a:xfrm>
          <a:prstGeom prst="rect">
            <a:avLst/>
          </a:prstGeom>
          <a:solidFill>
            <a:srgbClr val="D3C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2412897418"/>
      </p:ext>
    </p:extLst>
  </p:cSld>
  <p:clrMapOvr>
    <a:masterClrMapping/>
  </p:clrMapOvr>
  <mc:AlternateContent xmlns:mc="http://schemas.openxmlformats.org/markup-compatibility/2006">
    <mc:Choice xmlns:p14="http://schemas.microsoft.com/office/powerpoint/2010/main" Requires="p14">
      <p:transition spd="slow" p14:dur="2000" advTm="67291"/>
    </mc:Choice>
    <mc:Fallback>
      <p:transition spd="slow" advTm="67291"/>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13774" y="1734633"/>
            <a:ext cx="5003073" cy="4678204"/>
          </a:xfrm>
          <a:prstGeom prst="rect">
            <a:avLst/>
          </a:prstGeom>
        </p:spPr>
        <p:txBody>
          <a:bodyPr wrap="square">
            <a:spAutoFit/>
          </a:bodyPr>
          <a:lstStyle/>
          <a:p>
            <a:pPr marR="0" lvl="0">
              <a:spcBef>
                <a:spcPts val="0"/>
              </a:spcBef>
              <a:spcAft>
                <a:spcPts val="0"/>
              </a:spcAft>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3000" u="sng" dirty="0">
                <a:effectLst/>
                <a:latin typeface="Calibri" panose="020F0502020204030204" pitchFamily="34" charset="0"/>
                <a:ea typeface="Times New Roman" panose="02020603050405020304" pitchFamily="18" charset="0"/>
              </a:rPr>
              <a:t>Contains </a:t>
            </a:r>
            <a:r>
              <a:rPr lang="en-US" sz="3000" u="sng" dirty="0">
                <a:latin typeface="Calibri" panose="020F0502020204030204" pitchFamily="34" charset="0"/>
                <a:ea typeface="Times New Roman" panose="02020603050405020304" pitchFamily="18" charset="0"/>
              </a:rPr>
              <a:t>al</a:t>
            </a:r>
            <a:r>
              <a:rPr lang="en-US" sz="3000" u="sng" dirty="0">
                <a:effectLst/>
                <a:latin typeface="Calibri" panose="020F0502020204030204" pitchFamily="34" charset="0"/>
                <a:ea typeface="Times New Roman" panose="02020603050405020304" pitchFamily="18" charset="0"/>
              </a:rPr>
              <a:t>kaloids</a:t>
            </a:r>
            <a:endParaRPr lang="en-US" sz="3000" u="sng" dirty="0">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400" dirty="0">
                <a:latin typeface="Calibri" panose="020F0502020204030204" pitchFamily="34" charset="0"/>
                <a:ea typeface="Times New Roman" panose="02020603050405020304" pitchFamily="18" charset="0"/>
              </a:rPr>
              <a:t>Nervousness</a:t>
            </a:r>
          </a:p>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400" dirty="0">
                <a:latin typeface="Calibri" panose="020F0502020204030204" pitchFamily="34" charset="0"/>
                <a:ea typeface="Times New Roman" panose="02020603050405020304" pitchFamily="18" charset="0"/>
              </a:rPr>
              <a:t>Excessive salivation</a:t>
            </a:r>
            <a:br>
              <a:rPr lang="en-US" sz="2400" dirty="0">
                <a:latin typeface="Calibri" panose="020F0502020204030204" pitchFamily="34" charset="0"/>
                <a:ea typeface="Times New Roman" panose="02020603050405020304" pitchFamily="18" charset="0"/>
              </a:rPr>
            </a:br>
            <a:r>
              <a:rPr lang="en-US" sz="2400" dirty="0">
                <a:latin typeface="Calibri" panose="020F0502020204030204" pitchFamily="34" charset="0"/>
                <a:ea typeface="Times New Roman" panose="02020603050405020304" pitchFamily="18" charset="0"/>
              </a:rPr>
              <a:t>or frothing at the mouth</a:t>
            </a:r>
          </a:p>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400" dirty="0">
                <a:latin typeface="Calibri" panose="020F0502020204030204" pitchFamily="34" charset="0"/>
                <a:ea typeface="Times New Roman" panose="02020603050405020304" pitchFamily="18" charset="0"/>
              </a:rPr>
              <a:t>Reluctance to move about</a:t>
            </a:r>
          </a:p>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400" dirty="0">
                <a:latin typeface="Calibri" panose="020F0502020204030204" pitchFamily="34" charset="0"/>
                <a:ea typeface="Times New Roman" panose="02020603050405020304" pitchFamily="18" charset="0"/>
              </a:rPr>
              <a:t>Difficulty breathing</a:t>
            </a:r>
          </a:p>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400" dirty="0">
                <a:latin typeface="Calibri" panose="020F0502020204030204" pitchFamily="34" charset="0"/>
                <a:ea typeface="Times New Roman" panose="02020603050405020304" pitchFamily="18" charset="0"/>
              </a:rPr>
              <a:t>Twitching leg muscles</a:t>
            </a:r>
          </a:p>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400" dirty="0">
                <a:latin typeface="Calibri" panose="020F0502020204030204" pitchFamily="34" charset="0"/>
                <a:ea typeface="Times New Roman" panose="02020603050405020304" pitchFamily="18" charset="0"/>
              </a:rPr>
              <a:t>Loss of all muscular control</a:t>
            </a:r>
          </a:p>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400" dirty="0">
                <a:latin typeface="Calibri" panose="020F0502020204030204" pitchFamily="34" charset="0"/>
                <a:ea typeface="Times New Roman" panose="02020603050405020304" pitchFamily="18" charset="0"/>
              </a:rPr>
              <a:t>Convulsions</a:t>
            </a:r>
          </a:p>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400" dirty="0">
                <a:latin typeface="Calibri" panose="020F0502020204030204" pitchFamily="34" charset="0"/>
                <a:ea typeface="Times New Roman" panose="02020603050405020304" pitchFamily="18" charset="0"/>
              </a:rPr>
              <a:t>Coma &amp; Death</a:t>
            </a:r>
          </a:p>
          <a:p>
            <a:pPr marL="342900" indent="-342900">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400" dirty="0">
                <a:latin typeface="Calibri" panose="020F0502020204030204" pitchFamily="34" charset="0"/>
              </a:rPr>
              <a:t>Some lupines cause birth defects</a:t>
            </a:r>
          </a:p>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endParaRPr lang="en-US" sz="2800" dirty="0">
              <a:effectLst/>
              <a:latin typeface="Calibri" panose="020F0502020204030204" pitchFamily="34" charset="0"/>
              <a:ea typeface="Times New Roman" panose="02020603050405020304" pitchFamily="18" charset="0"/>
            </a:endParaRPr>
          </a:p>
        </p:txBody>
      </p:sp>
      <p:sp>
        <p:nvSpPr>
          <p:cNvPr id="9" name="TextBox 8">
            <a:extLst>
              <a:ext uri="{FF2B5EF4-FFF2-40B4-BE49-F238E27FC236}">
                <a16:creationId xmlns:a16="http://schemas.microsoft.com/office/drawing/2014/main" id="{034E0814-686A-4C75-B76A-89863A9DD7CA}"/>
              </a:ext>
            </a:extLst>
          </p:cNvPr>
          <p:cNvSpPr txBox="1">
            <a:spLocks noChangeArrowheads="1"/>
          </p:cNvSpPr>
          <p:nvPr/>
        </p:nvSpPr>
        <p:spPr bwMode="auto">
          <a:xfrm>
            <a:off x="0" y="-48362"/>
            <a:ext cx="7258050" cy="769441"/>
          </a:xfrm>
          <a:prstGeom prst="rect">
            <a:avLst/>
          </a:prstGeom>
          <a:noFill/>
          <a:ln w="9525">
            <a:noFill/>
            <a:miter lim="800000"/>
            <a:headEnd/>
            <a:tailEnd/>
          </a:ln>
        </p:spPr>
        <p:txBody>
          <a:bodyPr wrap="square">
            <a:spAutoFit/>
          </a:bodyPr>
          <a:lstStyle/>
          <a:p>
            <a:r>
              <a:rPr lang="en-US" sz="4400" dirty="0">
                <a:solidFill>
                  <a:schemeClr val="accent5">
                    <a:lumMod val="75000"/>
                  </a:schemeClr>
                </a:solidFill>
              </a:rPr>
              <a:t>Tailcup Lupine</a:t>
            </a:r>
          </a:p>
        </p:txBody>
      </p:sp>
      <p:sp>
        <p:nvSpPr>
          <p:cNvPr id="10" name="TextBox 9">
            <a:extLst>
              <a:ext uri="{FF2B5EF4-FFF2-40B4-BE49-F238E27FC236}">
                <a16:creationId xmlns:a16="http://schemas.microsoft.com/office/drawing/2014/main" id="{AC51CAD4-CD9B-468D-AE3E-20E7EDCB08AB}"/>
              </a:ext>
            </a:extLst>
          </p:cNvPr>
          <p:cNvSpPr txBox="1"/>
          <p:nvPr/>
        </p:nvSpPr>
        <p:spPr>
          <a:xfrm>
            <a:off x="565311" y="723341"/>
            <a:ext cx="4363739" cy="584775"/>
          </a:xfrm>
          <a:prstGeom prst="rect">
            <a:avLst/>
          </a:prstGeom>
          <a:noFill/>
        </p:spPr>
        <p:txBody>
          <a:bodyPr wrap="square" rtlCol="0">
            <a:spAutoFit/>
          </a:bodyPr>
          <a:lstStyle/>
          <a:p>
            <a:pPr lvl="0"/>
            <a:r>
              <a:rPr lang="en-US" sz="3200" dirty="0">
                <a:solidFill>
                  <a:prstClr val="black">
                    <a:lumMod val="75000"/>
                    <a:lumOff val="25000"/>
                  </a:prstClr>
                </a:solidFill>
              </a:rPr>
              <a:t>Perennial </a:t>
            </a:r>
            <a:r>
              <a:rPr lang="en-US" sz="3200" dirty="0">
                <a:solidFill>
                  <a:schemeClr val="bg1">
                    <a:lumMod val="65000"/>
                  </a:schemeClr>
                </a:solidFill>
              </a:rPr>
              <a:t>|</a:t>
            </a:r>
            <a:r>
              <a:rPr lang="en-US" sz="3200" dirty="0">
                <a:solidFill>
                  <a:prstClr val="black">
                    <a:lumMod val="75000"/>
                    <a:lumOff val="25000"/>
                  </a:prstClr>
                </a:solidFill>
              </a:rPr>
              <a:t> Native</a:t>
            </a:r>
            <a:endParaRPr lang="en-US" sz="3200" dirty="0"/>
          </a:p>
        </p:txBody>
      </p:sp>
      <p:grpSp>
        <p:nvGrpSpPr>
          <p:cNvPr id="2" name="Group 1">
            <a:extLst>
              <a:ext uri="{FF2B5EF4-FFF2-40B4-BE49-F238E27FC236}">
                <a16:creationId xmlns:a16="http://schemas.microsoft.com/office/drawing/2014/main" id="{2FB72F0A-8F25-46F6-AC51-A20A3BB7F4FD}"/>
              </a:ext>
            </a:extLst>
          </p:cNvPr>
          <p:cNvGrpSpPr/>
          <p:nvPr/>
        </p:nvGrpSpPr>
        <p:grpSpPr>
          <a:xfrm>
            <a:off x="8203366" y="1816037"/>
            <a:ext cx="3733800" cy="4304413"/>
            <a:chOff x="4824440" y="1946666"/>
            <a:chExt cx="3733800" cy="4304413"/>
          </a:xfrm>
        </p:grpSpPr>
        <p:pic>
          <p:nvPicPr>
            <p:cNvPr id="13" name="Picture 3">
              <a:extLst>
                <a:ext uri="{FF2B5EF4-FFF2-40B4-BE49-F238E27FC236}">
                  <a16:creationId xmlns:a16="http://schemas.microsoft.com/office/drawing/2014/main" id="{93F6A571-87BC-4126-9739-F59CA2085FF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24440" y="1946666"/>
              <a:ext cx="3733800" cy="4303639"/>
            </a:xfrm>
            <a:prstGeom prst="rect">
              <a:avLst/>
            </a:prstGeom>
            <a:noFill/>
            <a:ln w="9525">
              <a:noFill/>
              <a:miter lim="800000"/>
              <a:headEnd/>
              <a:tailEnd/>
            </a:ln>
          </p:spPr>
        </p:pic>
        <p:sp>
          <p:nvSpPr>
            <p:cNvPr id="18" name="Rectangle 15">
              <a:extLst>
                <a:ext uri="{FF2B5EF4-FFF2-40B4-BE49-F238E27FC236}">
                  <a16:creationId xmlns:a16="http://schemas.microsoft.com/office/drawing/2014/main" id="{1B17A093-3A94-492B-94F6-4F3BD0B5CAB0}"/>
                </a:ext>
              </a:extLst>
            </p:cNvPr>
            <p:cNvSpPr>
              <a:spLocks noChangeArrowheads="1"/>
            </p:cNvSpPr>
            <p:nvPr/>
          </p:nvSpPr>
          <p:spPr bwMode="auto">
            <a:xfrm>
              <a:off x="4824440" y="5974080"/>
              <a:ext cx="1225977" cy="276999"/>
            </a:xfrm>
            <a:prstGeom prst="rect">
              <a:avLst/>
            </a:prstGeom>
            <a:solidFill>
              <a:srgbClr val="D9D9D9">
                <a:alpha val="50195"/>
              </a:srgbClr>
            </a:solidFill>
            <a:ln w="9525">
              <a:noFill/>
              <a:miter lim="800000"/>
              <a:headEnd/>
              <a:tailEnd/>
            </a:ln>
          </p:spPr>
          <p:txBody>
            <a:bodyPr wrap="none">
              <a:spAutoFit/>
            </a:bodyPr>
            <a:lstStyle/>
            <a:p>
              <a:r>
                <a:rPr lang="en-US" sz="1200" dirty="0"/>
                <a:t>Jennifer </a:t>
              </a:r>
              <a:r>
                <a:rPr lang="en-US" sz="1000" dirty="0"/>
                <a:t>Peterson</a:t>
              </a:r>
              <a:endParaRPr lang="en-US" sz="1200" dirty="0"/>
            </a:p>
          </p:txBody>
        </p:sp>
      </p:grpSp>
      <p:grpSp>
        <p:nvGrpSpPr>
          <p:cNvPr id="3" name="Group 2">
            <a:extLst>
              <a:ext uri="{FF2B5EF4-FFF2-40B4-BE49-F238E27FC236}">
                <a16:creationId xmlns:a16="http://schemas.microsoft.com/office/drawing/2014/main" id="{1D4C44BB-2209-4269-8EDE-B0409F27B639}"/>
              </a:ext>
            </a:extLst>
          </p:cNvPr>
          <p:cNvGrpSpPr/>
          <p:nvPr/>
        </p:nvGrpSpPr>
        <p:grpSpPr>
          <a:xfrm>
            <a:off x="5225142" y="2257089"/>
            <a:ext cx="2912852" cy="3007284"/>
            <a:chOff x="8929569" y="306705"/>
            <a:chExt cx="3392671" cy="3640499"/>
          </a:xfrm>
        </p:grpSpPr>
        <p:pic>
          <p:nvPicPr>
            <p:cNvPr id="14" name="Picture 2">
              <a:extLst>
                <a:ext uri="{FF2B5EF4-FFF2-40B4-BE49-F238E27FC236}">
                  <a16:creationId xmlns:a16="http://schemas.microsoft.com/office/drawing/2014/main" id="{697F0385-EC4A-4A21-96CF-5B5B33CF303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929569" y="306705"/>
              <a:ext cx="3262431" cy="3581400"/>
            </a:xfrm>
            <a:prstGeom prst="rect">
              <a:avLst/>
            </a:prstGeom>
            <a:noFill/>
            <a:ln w="9525">
              <a:noFill/>
              <a:miter lim="800000"/>
              <a:headEnd/>
              <a:tailEnd/>
            </a:ln>
          </p:spPr>
        </p:pic>
        <p:sp>
          <p:nvSpPr>
            <p:cNvPr id="19" name="Rectangle 15">
              <a:extLst>
                <a:ext uri="{FF2B5EF4-FFF2-40B4-BE49-F238E27FC236}">
                  <a16:creationId xmlns:a16="http://schemas.microsoft.com/office/drawing/2014/main" id="{16051BBC-C5A3-4503-A500-F631DCEC34D8}"/>
                </a:ext>
              </a:extLst>
            </p:cNvPr>
            <p:cNvSpPr>
              <a:spLocks noChangeArrowheads="1"/>
            </p:cNvSpPr>
            <p:nvPr/>
          </p:nvSpPr>
          <p:spPr bwMode="auto">
            <a:xfrm>
              <a:off x="10894314" y="3611880"/>
              <a:ext cx="1427926" cy="335324"/>
            </a:xfrm>
            <a:prstGeom prst="rect">
              <a:avLst/>
            </a:prstGeom>
            <a:solidFill>
              <a:srgbClr val="D9D9D9">
                <a:alpha val="50195"/>
              </a:srgbClr>
            </a:solidFill>
            <a:ln w="9525">
              <a:noFill/>
              <a:miter lim="800000"/>
              <a:headEnd/>
              <a:tailEnd/>
            </a:ln>
          </p:spPr>
          <p:txBody>
            <a:bodyPr wrap="none">
              <a:spAutoFit/>
            </a:bodyPr>
            <a:lstStyle/>
            <a:p>
              <a:r>
                <a:rPr lang="en-US" sz="1200" dirty="0"/>
                <a:t>Jennifer </a:t>
              </a:r>
              <a:r>
                <a:rPr lang="en-US" sz="1050" dirty="0"/>
                <a:t>Peterson</a:t>
              </a:r>
              <a:endParaRPr lang="en-US" sz="1200" dirty="0"/>
            </a:p>
          </p:txBody>
        </p:sp>
      </p:grpSp>
    </p:spTree>
    <p:extLst>
      <p:ext uri="{BB962C8B-B14F-4D97-AF65-F5344CB8AC3E}">
        <p14:creationId xmlns:p14="http://schemas.microsoft.com/office/powerpoint/2010/main" val="1794175614"/>
      </p:ext>
    </p:extLst>
  </p:cSld>
  <p:clrMapOvr>
    <a:masterClrMapping/>
  </p:clrMapOvr>
  <mc:AlternateContent xmlns:mc="http://schemas.openxmlformats.org/markup-compatibility/2006">
    <mc:Choice xmlns:p14="http://schemas.microsoft.com/office/powerpoint/2010/main" Requires="p14">
      <p:transition spd="slow" p14:dur="2000" advTm="108822"/>
    </mc:Choice>
    <mc:Fallback>
      <p:transition spd="slow" advTm="108822"/>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14476" y="1750284"/>
            <a:ext cx="5003073" cy="1477328"/>
          </a:xfrm>
          <a:prstGeom prst="rect">
            <a:avLst/>
          </a:prstGeom>
        </p:spPr>
        <p:txBody>
          <a:bodyPr wrap="square">
            <a:spAutoFit/>
          </a:bodyPr>
          <a:lstStyle/>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3000" dirty="0">
                <a:latin typeface="Calibri" panose="020F0502020204030204" pitchFamily="34" charset="0"/>
                <a:ea typeface="Times New Roman" panose="02020603050405020304" pitchFamily="18" charset="0"/>
              </a:rPr>
              <a:t>Raceme </a:t>
            </a:r>
            <a:r>
              <a:rPr lang="en-US" sz="3000" dirty="0" err="1">
                <a:latin typeface="Calibri" panose="020F0502020204030204" pitchFamily="34" charset="0"/>
                <a:ea typeface="Times New Roman" panose="02020603050405020304" pitchFamily="18" charset="0"/>
              </a:rPr>
              <a:t>Seedhead</a:t>
            </a:r>
            <a:endParaRPr lang="en-US" sz="3000" dirty="0">
              <a:latin typeface="Calibri" panose="020F0502020204030204" pitchFamily="34"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3000" dirty="0">
                <a:latin typeface="Calibri" panose="020F0502020204030204" pitchFamily="34" charset="0"/>
                <a:ea typeface="Times New Roman" panose="02020603050405020304" pitchFamily="18" charset="0"/>
              </a:rPr>
              <a:t>Purple Flowers</a:t>
            </a:r>
            <a:endParaRPr lang="en-US" sz="3000" dirty="0">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3000" dirty="0">
                <a:latin typeface="Calibri" panose="020F0502020204030204" pitchFamily="34" charset="0"/>
                <a:ea typeface="Times New Roman" panose="02020603050405020304" pitchFamily="18" charset="0"/>
              </a:rPr>
              <a:t>Palmately Lobed Leaves</a:t>
            </a:r>
            <a:endParaRPr lang="en-US" sz="3000" dirty="0">
              <a:effectLst/>
              <a:latin typeface="Times New Roman" panose="02020603050405020304" pitchFamily="18" charset="0"/>
              <a:ea typeface="Times New Roman" panose="02020603050405020304" pitchFamily="18" charset="0"/>
            </a:endParaRPr>
          </a:p>
        </p:txBody>
      </p:sp>
      <p:sp>
        <p:nvSpPr>
          <p:cNvPr id="9" name="TextBox 8">
            <a:extLst>
              <a:ext uri="{FF2B5EF4-FFF2-40B4-BE49-F238E27FC236}">
                <a16:creationId xmlns:a16="http://schemas.microsoft.com/office/drawing/2014/main" id="{034E0814-686A-4C75-B76A-89863A9DD7CA}"/>
              </a:ext>
            </a:extLst>
          </p:cNvPr>
          <p:cNvSpPr txBox="1">
            <a:spLocks noChangeArrowheads="1"/>
          </p:cNvSpPr>
          <p:nvPr/>
        </p:nvSpPr>
        <p:spPr bwMode="auto">
          <a:xfrm>
            <a:off x="0" y="-48362"/>
            <a:ext cx="7258050" cy="769441"/>
          </a:xfrm>
          <a:prstGeom prst="rect">
            <a:avLst/>
          </a:prstGeom>
          <a:noFill/>
          <a:ln w="9525">
            <a:noFill/>
            <a:miter lim="800000"/>
            <a:headEnd/>
            <a:tailEnd/>
          </a:ln>
        </p:spPr>
        <p:txBody>
          <a:bodyPr wrap="square">
            <a:spAutoFit/>
          </a:bodyPr>
          <a:lstStyle/>
          <a:p>
            <a:r>
              <a:rPr lang="en-US" sz="4400" dirty="0">
                <a:solidFill>
                  <a:schemeClr val="accent5">
                    <a:lumMod val="75000"/>
                  </a:schemeClr>
                </a:solidFill>
              </a:rPr>
              <a:t>Tall Larkspur</a:t>
            </a:r>
          </a:p>
        </p:txBody>
      </p:sp>
      <p:sp>
        <p:nvSpPr>
          <p:cNvPr id="10" name="TextBox 9">
            <a:extLst>
              <a:ext uri="{FF2B5EF4-FFF2-40B4-BE49-F238E27FC236}">
                <a16:creationId xmlns:a16="http://schemas.microsoft.com/office/drawing/2014/main" id="{AC51CAD4-CD9B-468D-AE3E-20E7EDCB08AB}"/>
              </a:ext>
            </a:extLst>
          </p:cNvPr>
          <p:cNvSpPr txBox="1"/>
          <p:nvPr/>
        </p:nvSpPr>
        <p:spPr>
          <a:xfrm>
            <a:off x="565311" y="723341"/>
            <a:ext cx="4363739" cy="584775"/>
          </a:xfrm>
          <a:prstGeom prst="rect">
            <a:avLst/>
          </a:prstGeom>
          <a:noFill/>
        </p:spPr>
        <p:txBody>
          <a:bodyPr wrap="square" rtlCol="0">
            <a:spAutoFit/>
          </a:bodyPr>
          <a:lstStyle/>
          <a:p>
            <a:pPr lvl="0"/>
            <a:r>
              <a:rPr lang="en-US" sz="3200" dirty="0">
                <a:solidFill>
                  <a:prstClr val="black">
                    <a:lumMod val="75000"/>
                    <a:lumOff val="25000"/>
                  </a:prstClr>
                </a:solidFill>
              </a:rPr>
              <a:t>Perennial </a:t>
            </a:r>
            <a:r>
              <a:rPr lang="en-US" sz="3200" dirty="0">
                <a:solidFill>
                  <a:schemeClr val="bg1">
                    <a:lumMod val="65000"/>
                  </a:schemeClr>
                </a:solidFill>
              </a:rPr>
              <a:t>|</a:t>
            </a:r>
            <a:r>
              <a:rPr lang="en-US" sz="3200" dirty="0">
                <a:solidFill>
                  <a:prstClr val="black">
                    <a:lumMod val="75000"/>
                    <a:lumOff val="25000"/>
                  </a:prstClr>
                </a:solidFill>
              </a:rPr>
              <a:t> Native</a:t>
            </a:r>
            <a:endParaRPr lang="en-US" sz="3200" dirty="0"/>
          </a:p>
        </p:txBody>
      </p:sp>
      <p:sp>
        <p:nvSpPr>
          <p:cNvPr id="16" name="TextBox 15">
            <a:extLst>
              <a:ext uri="{FF2B5EF4-FFF2-40B4-BE49-F238E27FC236}">
                <a16:creationId xmlns:a16="http://schemas.microsoft.com/office/drawing/2014/main" id="{E9F9A8EB-D0F2-4513-BE55-8042218BD6B2}"/>
              </a:ext>
            </a:extLst>
          </p:cNvPr>
          <p:cNvSpPr txBox="1"/>
          <p:nvPr/>
        </p:nvSpPr>
        <p:spPr>
          <a:xfrm>
            <a:off x="8724899" y="6455278"/>
            <a:ext cx="3352800" cy="215444"/>
          </a:xfrm>
          <a:prstGeom prst="rect">
            <a:avLst/>
          </a:prstGeom>
          <a:noFill/>
        </p:spPr>
        <p:txBody>
          <a:bodyPr wrap="square" rtlCol="0">
            <a:spAutoFit/>
          </a:bodyPr>
          <a:lstStyle/>
          <a:p>
            <a:r>
              <a:rPr lang="en-US" sz="800" dirty="0">
                <a:solidFill>
                  <a:schemeClr val="bg1"/>
                </a:solidFill>
              </a:rPr>
              <a:t>University of Idaho </a:t>
            </a:r>
            <a:r>
              <a:rPr lang="en-US" sz="800" dirty="0" err="1">
                <a:solidFill>
                  <a:schemeClr val="bg1"/>
                </a:solidFill>
              </a:rPr>
              <a:t>Stillinger</a:t>
            </a:r>
            <a:r>
              <a:rPr lang="en-US" sz="800" dirty="0">
                <a:solidFill>
                  <a:schemeClr val="bg1"/>
                </a:solidFill>
              </a:rPr>
              <a:t> Herbarium (http://www.pnwherbaria.org</a:t>
            </a:r>
            <a:endParaRPr lang="en-US" dirty="0">
              <a:solidFill>
                <a:schemeClr val="bg1"/>
              </a:solidFill>
            </a:endParaRPr>
          </a:p>
        </p:txBody>
      </p:sp>
      <p:cxnSp>
        <p:nvCxnSpPr>
          <p:cNvPr id="7" name="Straight Arrow Connector 6">
            <a:extLst>
              <a:ext uri="{FF2B5EF4-FFF2-40B4-BE49-F238E27FC236}">
                <a16:creationId xmlns:a16="http://schemas.microsoft.com/office/drawing/2014/main" id="{51A53096-0C76-4573-A3A0-689D6735C95C}"/>
              </a:ext>
            </a:extLst>
          </p:cNvPr>
          <p:cNvCxnSpPr>
            <a:cxnSpLocks/>
          </p:cNvCxnSpPr>
          <p:nvPr/>
        </p:nvCxnSpPr>
        <p:spPr>
          <a:xfrm>
            <a:off x="4109947" y="1994125"/>
            <a:ext cx="993276" cy="87224"/>
          </a:xfrm>
          <a:prstGeom prst="straightConnector1">
            <a:avLst/>
          </a:prstGeom>
          <a:ln>
            <a:tailEnd type="triangle" w="lg" len="lg"/>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1E23C1BF-82C9-4DC2-A27C-96392C8DB7ED}"/>
              </a:ext>
            </a:extLst>
          </p:cNvPr>
          <p:cNvCxnSpPr>
            <a:cxnSpLocks/>
          </p:cNvCxnSpPr>
          <p:nvPr/>
        </p:nvCxnSpPr>
        <p:spPr>
          <a:xfrm>
            <a:off x="3498227" y="3227612"/>
            <a:ext cx="1580490" cy="990468"/>
          </a:xfrm>
          <a:prstGeom prst="straightConnector1">
            <a:avLst/>
          </a:prstGeom>
          <a:ln>
            <a:tailEnd type="triangle" w="lg" len="lg"/>
          </a:ln>
        </p:spPr>
        <p:style>
          <a:lnRef idx="1">
            <a:schemeClr val="dk1"/>
          </a:lnRef>
          <a:fillRef idx="0">
            <a:schemeClr val="dk1"/>
          </a:fillRef>
          <a:effectRef idx="0">
            <a:schemeClr val="dk1"/>
          </a:effectRef>
          <a:fontRef idx="minor">
            <a:schemeClr val="tx1"/>
          </a:fontRef>
        </p:style>
      </p:cxnSp>
      <p:grpSp>
        <p:nvGrpSpPr>
          <p:cNvPr id="4" name="Group 3">
            <a:extLst>
              <a:ext uri="{FF2B5EF4-FFF2-40B4-BE49-F238E27FC236}">
                <a16:creationId xmlns:a16="http://schemas.microsoft.com/office/drawing/2014/main" id="{12343E63-4726-475B-AC48-9D36F30B3536}"/>
              </a:ext>
            </a:extLst>
          </p:cNvPr>
          <p:cNvGrpSpPr/>
          <p:nvPr/>
        </p:nvGrpSpPr>
        <p:grpSpPr>
          <a:xfrm>
            <a:off x="4474566" y="0"/>
            <a:ext cx="2859517" cy="6207743"/>
            <a:chOff x="5828291" y="0"/>
            <a:chExt cx="2859517" cy="6207743"/>
          </a:xfrm>
        </p:grpSpPr>
        <p:pic>
          <p:nvPicPr>
            <p:cNvPr id="13" name="Picture 25" descr="Tall Larkspur">
              <a:extLst>
                <a:ext uri="{FF2B5EF4-FFF2-40B4-BE49-F238E27FC236}">
                  <a16:creationId xmlns:a16="http://schemas.microsoft.com/office/drawing/2014/main" id="{449540FE-4036-4D0B-A24D-6DF8AF6F6C43}"/>
                </a:ext>
              </a:extLst>
            </p:cNvPr>
            <p:cNvPicPr>
              <a:picLocks noChangeAspect="1" noChangeArrowheads="1"/>
            </p:cNvPicPr>
            <p:nvPr/>
          </p:nvPicPr>
          <p:blipFill>
            <a:blip r:embed="rId3" cstate="email">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a:xfrm flipH="1">
              <a:off x="5828291" y="0"/>
              <a:ext cx="2859517" cy="6207743"/>
            </a:xfrm>
            <a:prstGeom prst="rect">
              <a:avLst/>
            </a:prstGeom>
            <a:noFill/>
          </p:spPr>
        </p:pic>
        <p:sp>
          <p:nvSpPr>
            <p:cNvPr id="3" name="Oval 2">
              <a:extLst>
                <a:ext uri="{FF2B5EF4-FFF2-40B4-BE49-F238E27FC236}">
                  <a16:creationId xmlns:a16="http://schemas.microsoft.com/office/drawing/2014/main" id="{29677F66-7783-4595-9A9A-C8EB46E96D48}"/>
                </a:ext>
              </a:extLst>
            </p:cNvPr>
            <p:cNvSpPr/>
            <p:nvPr/>
          </p:nvSpPr>
          <p:spPr>
            <a:xfrm rot="20880471">
              <a:off x="6200951" y="2306090"/>
              <a:ext cx="798185" cy="1356184"/>
            </a:xfrm>
            <a:prstGeom prst="ellipse">
              <a:avLst/>
            </a:prstGeom>
            <a:solidFill>
              <a:srgbClr val="DFE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17" descr="tall larkspur.jpg">
            <a:extLst>
              <a:ext uri="{FF2B5EF4-FFF2-40B4-BE49-F238E27FC236}">
                <a16:creationId xmlns:a16="http://schemas.microsoft.com/office/drawing/2014/main" id="{C59CC189-E491-4C65-BB63-20C9D71844F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551689" y="169812"/>
            <a:ext cx="4570484" cy="6117777"/>
          </a:xfrm>
          <a:prstGeom prst="rect">
            <a:avLst/>
          </a:prstGeom>
        </p:spPr>
      </p:pic>
      <p:pic>
        <p:nvPicPr>
          <p:cNvPr id="20" name="Picture 8">
            <a:extLst>
              <a:ext uri="{FF2B5EF4-FFF2-40B4-BE49-F238E27FC236}">
                <a16:creationId xmlns:a16="http://schemas.microsoft.com/office/drawing/2014/main" id="{1EAC02A5-5755-41A1-86A8-5B78A866FE19}"/>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517329" y="3432842"/>
            <a:ext cx="1698683" cy="2669750"/>
          </a:xfrm>
          <a:prstGeom prst="rect">
            <a:avLst/>
          </a:prstGeom>
          <a:noFill/>
          <a:ln w="9525">
            <a:noFill/>
            <a:miter lim="800000"/>
            <a:headEnd/>
            <a:tailEnd/>
          </a:ln>
        </p:spPr>
      </p:pic>
      <p:sp>
        <p:nvSpPr>
          <p:cNvPr id="6" name="Rectangle 5">
            <a:extLst>
              <a:ext uri="{FF2B5EF4-FFF2-40B4-BE49-F238E27FC236}">
                <a16:creationId xmlns:a16="http://schemas.microsoft.com/office/drawing/2014/main" id="{C5F0DA00-6543-4E8C-B6CB-BFFAF521EFA5}"/>
              </a:ext>
            </a:extLst>
          </p:cNvPr>
          <p:cNvSpPr/>
          <p:nvPr/>
        </p:nvSpPr>
        <p:spPr>
          <a:xfrm>
            <a:off x="4289319" y="3244334"/>
            <a:ext cx="3613361" cy="369332"/>
          </a:xfrm>
          <a:prstGeom prst="rect">
            <a:avLst/>
          </a:prstGeom>
        </p:spPr>
        <p:txBody>
          <a:bodyPr wrap="none">
            <a:spAutoFit/>
          </a:bodyPr>
          <a:lstStyle/>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dirty="0">
                <a:latin typeface="Calibri" panose="020F0502020204030204" pitchFamily="34" charset="0"/>
                <a:ea typeface="Times New Roman" panose="02020603050405020304" pitchFamily="18" charset="0"/>
              </a:rPr>
              <a:t>Some lupines cause birth defects</a:t>
            </a:r>
          </a:p>
        </p:txBody>
      </p:sp>
      <p:sp>
        <p:nvSpPr>
          <p:cNvPr id="8" name="Rectangle 7">
            <a:extLst>
              <a:ext uri="{FF2B5EF4-FFF2-40B4-BE49-F238E27FC236}">
                <a16:creationId xmlns:a16="http://schemas.microsoft.com/office/drawing/2014/main" id="{F42C65B7-8CD4-45A4-B06E-7FA7039B2D21}"/>
              </a:ext>
            </a:extLst>
          </p:cNvPr>
          <p:cNvSpPr/>
          <p:nvPr/>
        </p:nvSpPr>
        <p:spPr>
          <a:xfrm>
            <a:off x="10441577" y="5024846"/>
            <a:ext cx="1680596" cy="1262743"/>
          </a:xfrm>
          <a:prstGeom prst="rect">
            <a:avLst/>
          </a:prstGeom>
          <a:solidFill>
            <a:srgbClr val="DED9D5"/>
          </a:solidFill>
          <a:ln>
            <a:solidFill>
              <a:srgbClr val="E0DB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9655406"/>
      </p:ext>
    </p:extLst>
  </p:cSld>
  <p:clrMapOvr>
    <a:masterClrMapping/>
  </p:clrMapOvr>
  <mc:AlternateContent xmlns:mc="http://schemas.openxmlformats.org/markup-compatibility/2006">
    <mc:Choice xmlns:p14="http://schemas.microsoft.com/office/powerpoint/2010/main" Requires="p14">
      <p:transition spd="slow" p14:dur="2000" advTm="51548"/>
    </mc:Choice>
    <mc:Fallback>
      <p:transition spd="slow" advTm="51548"/>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90068" y="1687354"/>
            <a:ext cx="5877913" cy="4708981"/>
          </a:xfrm>
          <a:prstGeom prst="rect">
            <a:avLst/>
          </a:prstGeom>
        </p:spPr>
        <p:txBody>
          <a:bodyPr wrap="square">
            <a:spAutoFit/>
          </a:bodyPr>
          <a:lstStyle/>
          <a:p>
            <a:pPr marR="0" lvl="0">
              <a:spcBef>
                <a:spcPts val="0"/>
              </a:spcBef>
              <a:spcAft>
                <a:spcPts val="0"/>
              </a:spcAft>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800" u="sng" dirty="0">
                <a:latin typeface="Calibri" panose="020F0502020204030204" pitchFamily="34" charset="0"/>
                <a:ea typeface="Times New Roman" panose="02020603050405020304" pitchFamily="18" charset="0"/>
              </a:rPr>
              <a:t>Contains Alkaloids:</a:t>
            </a:r>
            <a:endParaRPr lang="en-US" sz="2800" u="sng" dirty="0">
              <a:latin typeface="Times New Roman" panose="02020603050405020304" pitchFamily="18" charset="0"/>
              <a:ea typeface="Times New Roman" panose="02020603050405020304" pitchFamily="18" charset="0"/>
            </a:endParaRPr>
          </a:p>
          <a:p>
            <a:pPr marL="457200" marR="0" lvl="0" indent="-457200">
              <a:spcBef>
                <a:spcPts val="0"/>
              </a:spcBef>
              <a:spcAft>
                <a:spcPts val="0"/>
              </a:spcAft>
              <a:buClr>
                <a:schemeClr val="accent5">
                  <a:lumMod val="75000"/>
                </a:schemeClr>
              </a:buClr>
              <a:buFont typeface="Wingdings" panose="05000000000000000000" pitchFamily="2"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800" dirty="0">
                <a:latin typeface="Calibri" panose="020F0502020204030204" pitchFamily="34" charset="0"/>
                <a:ea typeface="Times New Roman" panose="02020603050405020304" pitchFamily="18" charset="0"/>
              </a:rPr>
              <a:t>More livestock die from this plant than any other plant in North America.</a:t>
            </a:r>
          </a:p>
          <a:p>
            <a:pPr marL="457200" marR="0" lvl="0" indent="-457200">
              <a:spcBef>
                <a:spcPts val="0"/>
              </a:spcBef>
              <a:spcAft>
                <a:spcPts val="0"/>
              </a:spcAft>
              <a:buClr>
                <a:schemeClr val="accent5">
                  <a:lumMod val="75000"/>
                </a:schemeClr>
              </a:buClr>
              <a:buFont typeface="Wingdings" panose="05000000000000000000" pitchFamily="2"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800" u="sng" dirty="0">
                <a:latin typeface="Calibri" panose="020F0502020204030204" pitchFamily="34" charset="0"/>
                <a:ea typeface="Times New Roman" panose="02020603050405020304" pitchFamily="18" charset="0"/>
              </a:rPr>
              <a:t>Symptoms:</a:t>
            </a:r>
          </a:p>
          <a:p>
            <a:pPr marL="800100" lvl="1" indent="-342900">
              <a:buClr>
                <a:schemeClr val="accent5">
                  <a:lumMod val="75000"/>
                </a:schemeClr>
              </a:buClr>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000" dirty="0">
                <a:latin typeface="Calibri" panose="020F0502020204030204" pitchFamily="34" charset="0"/>
              </a:rPr>
              <a:t>Nervousness</a:t>
            </a:r>
          </a:p>
          <a:p>
            <a:pPr marL="800100" lvl="1" indent="-342900">
              <a:buClr>
                <a:schemeClr val="accent5">
                  <a:lumMod val="75000"/>
                </a:schemeClr>
              </a:buClr>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000" dirty="0">
                <a:latin typeface="Calibri" panose="020F0502020204030204" pitchFamily="34" charset="0"/>
              </a:rPr>
              <a:t>Rapid, irregular pulse</a:t>
            </a:r>
          </a:p>
          <a:p>
            <a:pPr marL="800100" lvl="1" indent="-342900">
              <a:buClr>
                <a:schemeClr val="accent5">
                  <a:lumMod val="75000"/>
                </a:schemeClr>
              </a:buClr>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000" dirty="0">
                <a:latin typeface="Calibri" panose="020F0502020204030204" pitchFamily="34" charset="0"/>
              </a:rPr>
              <a:t>Weakness &amp; staggering </a:t>
            </a:r>
          </a:p>
          <a:p>
            <a:pPr marL="800100" lvl="1" indent="-342900">
              <a:buClr>
                <a:schemeClr val="accent5">
                  <a:lumMod val="75000"/>
                </a:schemeClr>
              </a:buClr>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000" dirty="0">
                <a:latin typeface="Calibri" panose="020F0502020204030204" pitchFamily="34" charset="0"/>
              </a:rPr>
              <a:t>Animal may fall suddenly</a:t>
            </a:r>
          </a:p>
          <a:p>
            <a:pPr marL="800100" lvl="1" indent="-342900">
              <a:buClr>
                <a:schemeClr val="accent5">
                  <a:lumMod val="75000"/>
                </a:schemeClr>
              </a:buClr>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000" dirty="0">
                <a:latin typeface="Calibri" panose="020F0502020204030204" pitchFamily="34" charset="0"/>
              </a:rPr>
              <a:t>Death</a:t>
            </a:r>
          </a:p>
          <a:p>
            <a:pPr marL="342900" marR="0" lvl="0" indent="-342900">
              <a:spcBef>
                <a:spcPts val="0"/>
              </a:spcBef>
              <a:spcAft>
                <a:spcPts val="0"/>
              </a:spcAft>
              <a:buFont typeface="Symbol" panose="05050102010706020507" pitchFamily="18" charset="2"/>
              <a:buChar char=""/>
              <a:tabLst>
                <a:tab pos="-624840" algn="l"/>
                <a:tab pos="-457200" algn="l"/>
                <a:tab pos="0" algn="l"/>
                <a:tab pos="285750" algn="l"/>
                <a:tab pos="2857500" algn="ctr"/>
                <a:tab pos="4572000" algn="l"/>
                <a:tab pos="4914900" algn="l"/>
                <a:tab pos="5257800" algn="l"/>
                <a:tab pos="554355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US" sz="2800" dirty="0">
                <a:latin typeface="Calibri" panose="020F0502020204030204" pitchFamily="34" charset="0"/>
              </a:rPr>
              <a:t>Excitement and physical exercise intensifies all signs of poisoning </a:t>
            </a:r>
          </a:p>
        </p:txBody>
      </p:sp>
      <p:sp>
        <p:nvSpPr>
          <p:cNvPr id="9" name="TextBox 8">
            <a:extLst>
              <a:ext uri="{FF2B5EF4-FFF2-40B4-BE49-F238E27FC236}">
                <a16:creationId xmlns:a16="http://schemas.microsoft.com/office/drawing/2014/main" id="{034E0814-686A-4C75-B76A-89863A9DD7CA}"/>
              </a:ext>
            </a:extLst>
          </p:cNvPr>
          <p:cNvSpPr txBox="1">
            <a:spLocks noChangeArrowheads="1"/>
          </p:cNvSpPr>
          <p:nvPr/>
        </p:nvSpPr>
        <p:spPr bwMode="auto">
          <a:xfrm>
            <a:off x="0" y="-48362"/>
            <a:ext cx="7258050" cy="769441"/>
          </a:xfrm>
          <a:prstGeom prst="rect">
            <a:avLst/>
          </a:prstGeom>
          <a:noFill/>
          <a:ln w="9525">
            <a:noFill/>
            <a:miter lim="800000"/>
            <a:headEnd/>
            <a:tailEnd/>
          </a:ln>
        </p:spPr>
        <p:txBody>
          <a:bodyPr wrap="square">
            <a:spAutoFit/>
          </a:bodyPr>
          <a:lstStyle/>
          <a:p>
            <a:r>
              <a:rPr lang="en-US" sz="4400" dirty="0">
                <a:solidFill>
                  <a:schemeClr val="accent5">
                    <a:lumMod val="75000"/>
                  </a:schemeClr>
                </a:solidFill>
              </a:rPr>
              <a:t>Tall Larkspur</a:t>
            </a:r>
          </a:p>
        </p:txBody>
      </p:sp>
      <p:sp>
        <p:nvSpPr>
          <p:cNvPr id="10" name="TextBox 9">
            <a:extLst>
              <a:ext uri="{FF2B5EF4-FFF2-40B4-BE49-F238E27FC236}">
                <a16:creationId xmlns:a16="http://schemas.microsoft.com/office/drawing/2014/main" id="{AC51CAD4-CD9B-468D-AE3E-20E7EDCB08AB}"/>
              </a:ext>
            </a:extLst>
          </p:cNvPr>
          <p:cNvSpPr txBox="1"/>
          <p:nvPr/>
        </p:nvSpPr>
        <p:spPr>
          <a:xfrm>
            <a:off x="565311" y="723341"/>
            <a:ext cx="4363739" cy="584775"/>
          </a:xfrm>
          <a:prstGeom prst="rect">
            <a:avLst/>
          </a:prstGeom>
          <a:noFill/>
        </p:spPr>
        <p:txBody>
          <a:bodyPr wrap="square" rtlCol="0">
            <a:spAutoFit/>
          </a:bodyPr>
          <a:lstStyle/>
          <a:p>
            <a:pPr lvl="0"/>
            <a:r>
              <a:rPr lang="en-US" sz="3200" dirty="0">
                <a:solidFill>
                  <a:prstClr val="black">
                    <a:lumMod val="75000"/>
                    <a:lumOff val="25000"/>
                  </a:prstClr>
                </a:solidFill>
              </a:rPr>
              <a:t>Perennial </a:t>
            </a:r>
            <a:r>
              <a:rPr lang="en-US" sz="3200" dirty="0">
                <a:solidFill>
                  <a:schemeClr val="bg1">
                    <a:lumMod val="65000"/>
                  </a:schemeClr>
                </a:solidFill>
              </a:rPr>
              <a:t>|</a:t>
            </a:r>
            <a:r>
              <a:rPr lang="en-US" sz="3200" dirty="0">
                <a:solidFill>
                  <a:prstClr val="black">
                    <a:lumMod val="75000"/>
                    <a:lumOff val="25000"/>
                  </a:prstClr>
                </a:solidFill>
              </a:rPr>
              <a:t> Native</a:t>
            </a:r>
            <a:endParaRPr lang="en-US" sz="3200" dirty="0"/>
          </a:p>
        </p:txBody>
      </p:sp>
      <p:grpSp>
        <p:nvGrpSpPr>
          <p:cNvPr id="19" name="Group 18">
            <a:extLst>
              <a:ext uri="{FF2B5EF4-FFF2-40B4-BE49-F238E27FC236}">
                <a16:creationId xmlns:a16="http://schemas.microsoft.com/office/drawing/2014/main" id="{A7F36F52-1DF1-4938-8665-864874E1D05C}"/>
              </a:ext>
            </a:extLst>
          </p:cNvPr>
          <p:cNvGrpSpPr/>
          <p:nvPr/>
        </p:nvGrpSpPr>
        <p:grpSpPr>
          <a:xfrm>
            <a:off x="6287588" y="206130"/>
            <a:ext cx="5807528" cy="6046624"/>
            <a:chOff x="1714500" y="1700302"/>
            <a:chExt cx="4495800" cy="4940212"/>
          </a:xfrm>
        </p:grpSpPr>
        <p:pic>
          <p:nvPicPr>
            <p:cNvPr id="20" name="Picture 2">
              <a:extLst>
                <a:ext uri="{FF2B5EF4-FFF2-40B4-BE49-F238E27FC236}">
                  <a16:creationId xmlns:a16="http://schemas.microsoft.com/office/drawing/2014/main" id="{DCCE39E7-58A4-4727-B12A-4E09236A3C5E}"/>
                </a:ext>
              </a:extLst>
            </p:cNvPr>
            <p:cNvPicPr>
              <a:picLocks noChangeAspect="1" noChangeArrowheads="1"/>
            </p:cNvPicPr>
            <p:nvPr/>
          </p:nvPicPr>
          <p:blipFill>
            <a:blip r:embed="rId3" cstate="screen">
              <a:lum bright="-10000" contrast="20000"/>
              <a:extLst>
                <a:ext uri="{28A0092B-C50C-407E-A947-70E740481C1C}">
                  <a14:useLocalDpi xmlns:a14="http://schemas.microsoft.com/office/drawing/2010/main"/>
                </a:ext>
              </a:extLst>
            </a:blip>
            <a:srcRect/>
            <a:stretch>
              <a:fillRect/>
            </a:stretch>
          </p:blipFill>
          <p:spPr bwMode="auto">
            <a:xfrm>
              <a:off x="1714500" y="1700302"/>
              <a:ext cx="4495800" cy="4940212"/>
            </a:xfrm>
            <a:prstGeom prst="rect">
              <a:avLst/>
            </a:prstGeom>
            <a:noFill/>
            <a:ln w="9525">
              <a:noFill/>
              <a:miter lim="800000"/>
              <a:headEnd/>
              <a:tailEnd/>
            </a:ln>
          </p:spPr>
        </p:pic>
        <p:sp>
          <p:nvSpPr>
            <p:cNvPr id="21" name="Rectangle 15">
              <a:extLst>
                <a:ext uri="{FF2B5EF4-FFF2-40B4-BE49-F238E27FC236}">
                  <a16:creationId xmlns:a16="http://schemas.microsoft.com/office/drawing/2014/main" id="{0CA47449-BEB4-4AB7-ABA2-0CD2ACFE017A}"/>
                </a:ext>
              </a:extLst>
            </p:cNvPr>
            <p:cNvSpPr>
              <a:spLocks noChangeArrowheads="1"/>
            </p:cNvSpPr>
            <p:nvPr/>
          </p:nvSpPr>
          <p:spPr bwMode="auto">
            <a:xfrm>
              <a:off x="4945214" y="6373418"/>
              <a:ext cx="1215233" cy="241626"/>
            </a:xfrm>
            <a:prstGeom prst="rect">
              <a:avLst/>
            </a:prstGeom>
            <a:noFill/>
            <a:ln w="9525">
              <a:noFill/>
              <a:miter lim="800000"/>
              <a:headEnd/>
              <a:tailEnd/>
            </a:ln>
          </p:spPr>
          <p:txBody>
            <a:bodyPr wrap="none">
              <a:spAutoFit/>
            </a:bodyPr>
            <a:lstStyle/>
            <a:p>
              <a:r>
                <a:rPr lang="en-US" sz="1200" dirty="0">
                  <a:solidFill>
                    <a:schemeClr val="bg1"/>
                  </a:solidFill>
                </a:rPr>
                <a:t>Sheri </a:t>
              </a:r>
              <a:r>
                <a:rPr lang="en-US" sz="1200" dirty="0" err="1">
                  <a:solidFill>
                    <a:schemeClr val="bg1"/>
                  </a:solidFill>
                </a:rPr>
                <a:t>Hagwood</a:t>
              </a:r>
              <a:r>
                <a:rPr lang="en-US" sz="1200" dirty="0">
                  <a:solidFill>
                    <a:schemeClr val="bg1"/>
                  </a:solidFill>
                </a:rPr>
                <a:t>, BLM</a:t>
              </a:r>
            </a:p>
          </p:txBody>
        </p:sp>
      </p:grpSp>
    </p:spTree>
    <p:extLst>
      <p:ext uri="{BB962C8B-B14F-4D97-AF65-F5344CB8AC3E}">
        <p14:creationId xmlns:p14="http://schemas.microsoft.com/office/powerpoint/2010/main" val="3536180315"/>
      </p:ext>
    </p:extLst>
  </p:cSld>
  <p:clrMapOvr>
    <a:masterClrMapping/>
  </p:clrMapOvr>
  <mc:AlternateContent xmlns:mc="http://schemas.openxmlformats.org/markup-compatibility/2006">
    <mc:Choice xmlns:p14="http://schemas.microsoft.com/office/powerpoint/2010/main" Requires="p14">
      <p:transition spd="slow" p14:dur="2000" advTm="62332"/>
    </mc:Choice>
    <mc:Fallback>
      <p:transition spd="slow" advTm="62332"/>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3045982-9D12-474A-8D10-6FE08D040733}"/>
              </a:ext>
            </a:extLst>
          </p:cNvPr>
          <p:cNvSpPr>
            <a:spLocks noGrp="1"/>
          </p:cNvSpPr>
          <p:nvPr>
            <p:ph type="ctrTitle"/>
          </p:nvPr>
        </p:nvSpPr>
        <p:spPr/>
        <p:txBody>
          <a:bodyPr/>
          <a:lstStyle/>
          <a:p>
            <a:r>
              <a:rPr lang="en-US" dirty="0"/>
              <a:t>Forage Value &amp; Poisonous Plants</a:t>
            </a:r>
          </a:p>
        </p:txBody>
      </p:sp>
      <p:sp>
        <p:nvSpPr>
          <p:cNvPr id="13" name="Subtitle 12">
            <a:extLst>
              <a:ext uri="{FF2B5EF4-FFF2-40B4-BE49-F238E27FC236}">
                <a16:creationId xmlns:a16="http://schemas.microsoft.com/office/drawing/2014/main" id="{6633733C-FC3D-486C-B147-B7CA7CF95233}"/>
              </a:ext>
            </a:extLst>
          </p:cNvPr>
          <p:cNvSpPr>
            <a:spLocks noGrp="1"/>
          </p:cNvSpPr>
          <p:nvPr>
            <p:ph type="subTitle" idx="1"/>
          </p:nvPr>
        </p:nvSpPr>
        <p:spPr/>
        <p:txBody>
          <a:bodyPr/>
          <a:lstStyle/>
          <a:p>
            <a:r>
              <a:rPr lang="en-US" dirty="0"/>
              <a:t>Rangeland Principles (REM 151)</a:t>
            </a:r>
          </a:p>
        </p:txBody>
      </p:sp>
      <p:pic>
        <p:nvPicPr>
          <p:cNvPr id="17" name="Picture 16">
            <a:extLst>
              <a:ext uri="{FF2B5EF4-FFF2-40B4-BE49-F238E27FC236}">
                <a16:creationId xmlns:a16="http://schemas.microsoft.com/office/drawing/2014/main" id="{63A0DA7E-06B0-48BE-879E-7043E2B5B6B0}"/>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704520" y="5858539"/>
            <a:ext cx="3385745" cy="455382"/>
          </a:xfrm>
          <a:prstGeom prst="rect">
            <a:avLst/>
          </a:prstGeom>
        </p:spPr>
      </p:pic>
      <p:grpSp>
        <p:nvGrpSpPr>
          <p:cNvPr id="3" name="Group 2">
            <a:extLst>
              <a:ext uri="{FF2B5EF4-FFF2-40B4-BE49-F238E27FC236}">
                <a16:creationId xmlns:a16="http://schemas.microsoft.com/office/drawing/2014/main" id="{9F8139D4-C210-4EA0-B0C7-1E37E30B0010}"/>
              </a:ext>
            </a:extLst>
          </p:cNvPr>
          <p:cNvGrpSpPr/>
          <p:nvPr/>
        </p:nvGrpSpPr>
        <p:grpSpPr>
          <a:xfrm>
            <a:off x="8704520" y="97855"/>
            <a:ext cx="3383280" cy="3392911"/>
            <a:chOff x="8623041" y="-145985"/>
            <a:chExt cx="3383280" cy="3392911"/>
          </a:xfrm>
        </p:grpSpPr>
        <p:pic>
          <p:nvPicPr>
            <p:cNvPr id="15" name="Picture 35">
              <a:extLst>
                <a:ext uri="{FF2B5EF4-FFF2-40B4-BE49-F238E27FC236}">
                  <a16:creationId xmlns:a16="http://schemas.microsoft.com/office/drawing/2014/main" id="{46EC0DEF-3FFB-41D2-9ABB-2A069CD8FE6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623041" y="-145985"/>
              <a:ext cx="3383280" cy="3383280"/>
            </a:xfrm>
            <a:prstGeom prst="rect">
              <a:avLst/>
            </a:prstGeom>
            <a:noFill/>
            <a:ln w="9525">
              <a:noFill/>
              <a:miter lim="800000"/>
              <a:headEnd/>
              <a:tailEnd/>
            </a:ln>
          </p:spPr>
        </p:pic>
        <p:sp>
          <p:nvSpPr>
            <p:cNvPr id="16" name="Rectangle 17">
              <a:extLst>
                <a:ext uri="{FF2B5EF4-FFF2-40B4-BE49-F238E27FC236}">
                  <a16:creationId xmlns:a16="http://schemas.microsoft.com/office/drawing/2014/main" id="{CA58F2DF-AADF-4043-9C29-AD80C614DEC4}"/>
                </a:ext>
              </a:extLst>
            </p:cNvPr>
            <p:cNvSpPr>
              <a:spLocks noChangeArrowheads="1"/>
            </p:cNvSpPr>
            <p:nvPr/>
          </p:nvSpPr>
          <p:spPr bwMode="auto">
            <a:xfrm>
              <a:off x="11074201" y="3031482"/>
              <a:ext cx="932120" cy="215444"/>
            </a:xfrm>
            <a:prstGeom prst="rect">
              <a:avLst/>
            </a:prstGeom>
            <a:solidFill>
              <a:srgbClr val="D9D9D9">
                <a:alpha val="50195"/>
              </a:srgbClr>
            </a:solidFill>
            <a:ln w="9525">
              <a:noFill/>
              <a:miter lim="800000"/>
              <a:headEnd/>
              <a:tailEnd/>
            </a:ln>
          </p:spPr>
          <p:txBody>
            <a:bodyPr wrap="square">
              <a:spAutoFit/>
            </a:bodyPr>
            <a:lstStyle/>
            <a:p>
              <a:pPr algn="r"/>
              <a:r>
                <a:rPr lang="en-US" sz="800" dirty="0"/>
                <a:t>Jennifer Peterson</a:t>
              </a:r>
            </a:p>
          </p:txBody>
        </p:sp>
      </p:grpSp>
      <p:grpSp>
        <p:nvGrpSpPr>
          <p:cNvPr id="10" name="Group 9">
            <a:extLst>
              <a:ext uri="{FF2B5EF4-FFF2-40B4-BE49-F238E27FC236}">
                <a16:creationId xmlns:a16="http://schemas.microsoft.com/office/drawing/2014/main" id="{4B5F472B-0573-47EC-A98B-32CCD626672A}"/>
              </a:ext>
            </a:extLst>
          </p:cNvPr>
          <p:cNvGrpSpPr/>
          <p:nvPr/>
        </p:nvGrpSpPr>
        <p:grpSpPr>
          <a:xfrm>
            <a:off x="8102140" y="3334095"/>
            <a:ext cx="2371474" cy="2499232"/>
            <a:chOff x="8923224" y="375792"/>
            <a:chExt cx="3262431" cy="3617898"/>
          </a:xfrm>
        </p:grpSpPr>
        <p:pic>
          <p:nvPicPr>
            <p:cNvPr id="11" name="Picture 2">
              <a:extLst>
                <a:ext uri="{FF2B5EF4-FFF2-40B4-BE49-F238E27FC236}">
                  <a16:creationId xmlns:a16="http://schemas.microsoft.com/office/drawing/2014/main" id="{4B2E3DA8-E96C-47D8-BBF0-FF0EFAFD1A9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923224" y="375792"/>
              <a:ext cx="3262431" cy="3581399"/>
            </a:xfrm>
            <a:prstGeom prst="rect">
              <a:avLst/>
            </a:prstGeom>
            <a:noFill/>
            <a:ln w="9525">
              <a:noFill/>
              <a:miter lim="800000"/>
              <a:headEnd/>
              <a:tailEnd/>
            </a:ln>
          </p:spPr>
        </p:pic>
        <p:sp>
          <p:nvSpPr>
            <p:cNvPr id="14" name="Rectangle 15">
              <a:extLst>
                <a:ext uri="{FF2B5EF4-FFF2-40B4-BE49-F238E27FC236}">
                  <a16:creationId xmlns:a16="http://schemas.microsoft.com/office/drawing/2014/main" id="{A2200618-2293-4B36-AD2A-2846CCF54329}"/>
                </a:ext>
              </a:extLst>
            </p:cNvPr>
            <p:cNvSpPr>
              <a:spLocks noChangeArrowheads="1"/>
            </p:cNvSpPr>
            <p:nvPr/>
          </p:nvSpPr>
          <p:spPr bwMode="auto">
            <a:xfrm>
              <a:off x="10926018" y="3681812"/>
              <a:ext cx="1259637" cy="311878"/>
            </a:xfrm>
            <a:prstGeom prst="rect">
              <a:avLst/>
            </a:prstGeom>
            <a:solidFill>
              <a:srgbClr val="D9D9D9">
                <a:alpha val="50195"/>
              </a:srgbClr>
            </a:solidFill>
            <a:ln w="9525">
              <a:noFill/>
              <a:miter lim="800000"/>
              <a:headEnd/>
              <a:tailEnd/>
            </a:ln>
          </p:spPr>
          <p:txBody>
            <a:bodyPr wrap="none">
              <a:spAutoFit/>
            </a:bodyPr>
            <a:lstStyle/>
            <a:p>
              <a:pPr algn="r"/>
              <a:r>
                <a:rPr lang="en-US" sz="800" dirty="0"/>
                <a:t>Jennifer Peterson</a:t>
              </a:r>
            </a:p>
          </p:txBody>
        </p:sp>
      </p:grpSp>
    </p:spTree>
    <p:extLst>
      <p:ext uri="{BB962C8B-B14F-4D97-AF65-F5344CB8AC3E}">
        <p14:creationId xmlns:p14="http://schemas.microsoft.com/office/powerpoint/2010/main" val="3275150072"/>
      </p:ext>
    </p:extLst>
  </p:cSld>
  <p:clrMapOvr>
    <a:masterClrMapping/>
  </p:clrMapOvr>
  <mc:AlternateContent xmlns:mc="http://schemas.openxmlformats.org/markup-compatibility/2006">
    <mc:Choice xmlns:p14="http://schemas.microsoft.com/office/powerpoint/2010/main" Requires="p14">
      <p:transition spd="slow" p14:dur="2000" advTm="9789"/>
    </mc:Choice>
    <mc:Fallback>
      <p:transition spd="slow" advTm="9789"/>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22.136|74.164"/>
</p:tagLst>
</file>

<file path=ppt/tags/tag2.xml><?xml version="1.0" encoding="utf-8"?>
<p:tagLst xmlns:a="http://schemas.openxmlformats.org/drawingml/2006/main" xmlns:r="http://schemas.openxmlformats.org/officeDocument/2006/relationships" xmlns:p="http://schemas.openxmlformats.org/presentationml/2006/main">
  <p:tag name="TIMING" val="|11.603"/>
</p:tagLst>
</file>

<file path=ppt/tags/tag3.xml><?xml version="1.0" encoding="utf-8"?>
<p:tagLst xmlns:a="http://schemas.openxmlformats.org/drawingml/2006/main" xmlns:r="http://schemas.openxmlformats.org/officeDocument/2006/relationships" xmlns:p="http://schemas.openxmlformats.org/presentationml/2006/main">
  <p:tag name="TIMING" val="|28"/>
</p:tagLst>
</file>

<file path=ppt/tags/tag4.xml><?xml version="1.0" encoding="utf-8"?>
<p:tagLst xmlns:a="http://schemas.openxmlformats.org/drawingml/2006/main" xmlns:r="http://schemas.openxmlformats.org/officeDocument/2006/relationships" xmlns:p="http://schemas.openxmlformats.org/presentationml/2006/main">
  <p:tag name="TIMING" val="|24.429"/>
</p:tagLst>
</file>

<file path=ppt/theme/theme1.xml><?xml version="1.0" encoding="utf-8"?>
<a:theme xmlns:a="http://schemas.openxmlformats.org/drawingml/2006/main" name="Retrospect">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1073</TotalTime>
  <Words>1614</Words>
  <Application>Microsoft Office PowerPoint</Application>
  <PresentationFormat>Widescreen</PresentationFormat>
  <Paragraphs>311</Paragraphs>
  <Slides>32</Slides>
  <Notes>32</Notes>
  <HiddenSlides>0</HiddenSlides>
  <MMClips>18</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ＭＳ Ｐゴシック</vt:lpstr>
      <vt:lpstr>Arial</vt:lpstr>
      <vt:lpstr>Calibri</vt:lpstr>
      <vt:lpstr>Calibri Light</vt:lpstr>
      <vt:lpstr>Nirmala UI</vt:lpstr>
      <vt:lpstr>Symbol</vt:lpstr>
      <vt:lpstr>Times New Roman</vt:lpstr>
      <vt:lpstr>Wingdings</vt:lpstr>
      <vt:lpstr>Retrospect</vt:lpstr>
      <vt:lpstr>Forage Value &amp; Poisonous Plants</vt:lpstr>
      <vt:lpstr>Based on the most limiting nutrients on rangelands in the western U.S.</vt:lpstr>
      <vt:lpstr>What affects plant nutritive value?</vt:lpstr>
      <vt:lpstr>Cell Structure: (Wall:Contents)</vt:lpstr>
      <vt:lpstr>Degree of Lignification</vt:lpstr>
      <vt:lpstr>“Anti-quality” Factors</vt:lpstr>
      <vt:lpstr>“Anti-quality” Factors</vt:lpstr>
      <vt:lpstr>Toxic or Poisonous Plants</vt:lpstr>
      <vt:lpstr>Toxic Agents in Plants</vt:lpstr>
      <vt:lpstr>Alkaloids</vt:lpstr>
      <vt:lpstr>Plants that contain Alkaloids</vt:lpstr>
      <vt:lpstr>Glycosides</vt:lpstr>
      <vt:lpstr>Plants that contain Glycosides</vt:lpstr>
      <vt:lpstr>Nitrates</vt:lpstr>
      <vt:lpstr>Plants that contain Nitrates</vt:lpstr>
      <vt:lpstr>Soluble Oxalates</vt:lpstr>
      <vt:lpstr>Plants that contain Oxalates</vt:lpstr>
      <vt:lpstr>Tannins</vt:lpstr>
      <vt:lpstr>Plants that contain Tannins</vt:lpstr>
      <vt:lpstr>Essential Oils or Terpenes</vt:lpstr>
      <vt:lpstr>Plants that contain Essential Oils</vt:lpstr>
      <vt:lpstr>Compounds that cause Photosensitization</vt:lpstr>
      <vt:lpstr>Plants that cause Photosensitization</vt:lpstr>
      <vt:lpstr>Plants substances causing Dermatitis</vt:lpstr>
      <vt:lpstr>Plants causing Dermatitis</vt:lpstr>
      <vt:lpstr>Preventing Animal Poisoning</vt:lpstr>
      <vt:lpstr>Toxic or Poisonous Plants</vt:lpstr>
      <vt:lpstr>PowerPoint Presentation</vt:lpstr>
      <vt:lpstr>PowerPoint Presentation</vt:lpstr>
      <vt:lpstr>PowerPoint Presentation</vt:lpstr>
      <vt:lpstr>PowerPoint Presentation</vt:lpstr>
      <vt:lpstr>Forage Value &amp; Poisonous Plants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Morphology of Range Plants</dc:title>
  <dc:creator>April Hulet</dc:creator>
  <cp:lastModifiedBy>Triplett, Aubree (agtriplett@uidaho.edu)</cp:lastModifiedBy>
  <cp:revision>90</cp:revision>
  <dcterms:created xsi:type="dcterms:W3CDTF">2016-09-20T15:15:23Z</dcterms:created>
  <dcterms:modified xsi:type="dcterms:W3CDTF">2025-02-18T18:16:23Z</dcterms:modified>
</cp:coreProperties>
</file>