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4"/>
  </p:notesMasterIdLst>
  <p:sldIdLst>
    <p:sldId id="314" r:id="rId2"/>
    <p:sldId id="317" r:id="rId3"/>
    <p:sldId id="327" r:id="rId4"/>
    <p:sldId id="329" r:id="rId5"/>
    <p:sldId id="330" r:id="rId6"/>
    <p:sldId id="362" r:id="rId7"/>
    <p:sldId id="346" r:id="rId8"/>
    <p:sldId id="347" r:id="rId9"/>
    <p:sldId id="331" r:id="rId10"/>
    <p:sldId id="351" r:id="rId11"/>
    <p:sldId id="348" r:id="rId12"/>
    <p:sldId id="352" r:id="rId13"/>
    <p:sldId id="353" r:id="rId14"/>
    <p:sldId id="354" r:id="rId15"/>
    <p:sldId id="345" r:id="rId16"/>
    <p:sldId id="355" r:id="rId17"/>
    <p:sldId id="356" r:id="rId18"/>
    <p:sldId id="360" r:id="rId19"/>
    <p:sldId id="359" r:id="rId20"/>
    <p:sldId id="357" r:id="rId21"/>
    <p:sldId id="325" r:id="rId22"/>
    <p:sldId id="358" r:id="rId23"/>
  </p:sldIdLst>
  <p:sldSz cx="12192000" cy="6858000"/>
  <p:notesSz cx="9601200" cy="7315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974" autoAdjust="0"/>
    <p:restoredTop sz="93861" autoAdjust="0"/>
  </p:normalViewPr>
  <p:slideViewPr>
    <p:cSldViewPr snapToGrid="0">
      <p:cViewPr varScale="1">
        <p:scale>
          <a:sx n="89" d="100"/>
          <a:sy n="89" d="100"/>
        </p:scale>
        <p:origin x="120" y="49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plett, Aubree (agtriplett@uidaho.edu)" userId="69f4ca83-3a2f-44c2-a562-c9456695b511" providerId="ADAL" clId="{28FF0133-9CC0-4EBA-B165-53A81D563C78}"/>
    <pc:docChg chg="custSel modSld">
      <pc:chgData name="Triplett, Aubree (agtriplett@uidaho.edu)" userId="69f4ca83-3a2f-44c2-a562-c9456695b511" providerId="ADAL" clId="{28FF0133-9CC0-4EBA-B165-53A81D563C78}" dt="2025-02-18T18:25:16.278" v="0" actId="27636"/>
      <pc:docMkLst>
        <pc:docMk/>
      </pc:docMkLst>
      <pc:sldChg chg="modNotes">
        <pc:chgData name="Triplett, Aubree (agtriplett@uidaho.edu)" userId="69f4ca83-3a2f-44c2-a562-c9456695b511" providerId="ADAL" clId="{28FF0133-9CC0-4EBA-B165-53A81D563C78}" dt="2025-02-18T18:25:16.278" v="0" actId="27636"/>
        <pc:sldMkLst>
          <pc:docMk/>
          <pc:sldMk cId="4038999941" sldId="35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2060522"/>
          </a:xfrm>
          <a:prstGeom prst="rect">
            <a:avLst/>
          </a:prstGeom>
        </p:spPr>
        <p:txBody>
          <a:bodyPr vert="horz" lIns="182258" tIns="91129" rIns="182258" bIns="91129" rtlCol="0"/>
          <a:lstStyle>
            <a:lvl1pPr algn="l">
              <a:defRPr sz="2400"/>
            </a:lvl1pPr>
          </a:lstStyle>
          <a:p>
            <a:endParaRPr lang="en-US"/>
          </a:p>
        </p:txBody>
      </p:sp>
      <p:sp>
        <p:nvSpPr>
          <p:cNvPr id="3" name="Date Placeholder 2"/>
          <p:cNvSpPr>
            <a:spLocks noGrp="1"/>
          </p:cNvSpPr>
          <p:nvPr>
            <p:ph type="dt" idx="1"/>
          </p:nvPr>
        </p:nvSpPr>
        <p:spPr>
          <a:xfrm>
            <a:off x="5438458" y="0"/>
            <a:ext cx="4160520" cy="2060522"/>
          </a:xfrm>
          <a:prstGeom prst="rect">
            <a:avLst/>
          </a:prstGeom>
        </p:spPr>
        <p:txBody>
          <a:bodyPr vert="horz" lIns="182258" tIns="91129" rIns="182258" bIns="91129" rtlCol="0"/>
          <a:lstStyle>
            <a:lvl1pPr algn="r">
              <a:defRPr sz="2400"/>
            </a:lvl1pPr>
          </a:lstStyle>
          <a:p>
            <a:fld id="{060B3207-95AD-4D3A-BE9E-5FC6FC96CAED}" type="datetimeFigureOut">
              <a:rPr lang="en-US" smtClean="0"/>
              <a:t>2/18/2025</a:t>
            </a:fld>
            <a:endParaRPr lang="en-US"/>
          </a:p>
        </p:txBody>
      </p:sp>
      <p:sp>
        <p:nvSpPr>
          <p:cNvPr id="4" name="Slide Image Placeholder 3"/>
          <p:cNvSpPr>
            <a:spLocks noGrp="1" noRot="1" noChangeAspect="1"/>
          </p:cNvSpPr>
          <p:nvPr>
            <p:ph type="sldImg" idx="2"/>
          </p:nvPr>
        </p:nvSpPr>
        <p:spPr>
          <a:xfrm>
            <a:off x="-7518400" y="5133975"/>
            <a:ext cx="24638000" cy="13860463"/>
          </a:xfrm>
          <a:prstGeom prst="rect">
            <a:avLst/>
          </a:prstGeom>
          <a:noFill/>
          <a:ln w="12700">
            <a:solidFill>
              <a:prstClr val="black"/>
            </a:solidFill>
          </a:ln>
        </p:spPr>
        <p:txBody>
          <a:bodyPr vert="horz" lIns="182258" tIns="91129" rIns="182258" bIns="91129" rtlCol="0" anchor="ctr"/>
          <a:lstStyle/>
          <a:p>
            <a:endParaRPr lang="en-US"/>
          </a:p>
        </p:txBody>
      </p:sp>
      <p:sp>
        <p:nvSpPr>
          <p:cNvPr id="5" name="Notes Placeholder 4"/>
          <p:cNvSpPr>
            <a:spLocks noGrp="1"/>
          </p:cNvSpPr>
          <p:nvPr>
            <p:ph type="body" sz="quarter" idx="3"/>
          </p:nvPr>
        </p:nvSpPr>
        <p:spPr>
          <a:xfrm>
            <a:off x="960120" y="19763874"/>
            <a:ext cx="7680960" cy="16170442"/>
          </a:xfrm>
          <a:prstGeom prst="rect">
            <a:avLst/>
          </a:prstGeom>
        </p:spPr>
        <p:txBody>
          <a:bodyPr vert="horz" lIns="182258" tIns="91129" rIns="182258" bIns="9112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39007275"/>
            <a:ext cx="4160520" cy="2060517"/>
          </a:xfrm>
          <a:prstGeom prst="rect">
            <a:avLst/>
          </a:prstGeom>
        </p:spPr>
        <p:txBody>
          <a:bodyPr vert="horz" lIns="182258" tIns="91129" rIns="182258" bIns="91129" rtlCol="0" anchor="b"/>
          <a:lstStyle>
            <a:lvl1pPr algn="l">
              <a:defRPr sz="2400"/>
            </a:lvl1pPr>
          </a:lstStyle>
          <a:p>
            <a:endParaRPr lang="en-US"/>
          </a:p>
        </p:txBody>
      </p:sp>
      <p:sp>
        <p:nvSpPr>
          <p:cNvPr id="7" name="Slide Number Placeholder 6"/>
          <p:cNvSpPr>
            <a:spLocks noGrp="1"/>
          </p:cNvSpPr>
          <p:nvPr>
            <p:ph type="sldNum" sz="quarter" idx="5"/>
          </p:nvPr>
        </p:nvSpPr>
        <p:spPr>
          <a:xfrm>
            <a:off x="5438458" y="39007275"/>
            <a:ext cx="4160520" cy="2060517"/>
          </a:xfrm>
          <a:prstGeom prst="rect">
            <a:avLst/>
          </a:prstGeom>
        </p:spPr>
        <p:txBody>
          <a:bodyPr vert="horz" lIns="182258" tIns="91129" rIns="182258" bIns="91129" rtlCol="0" anchor="b"/>
          <a:lstStyle>
            <a:lvl1pPr algn="r">
              <a:defRPr sz="2400"/>
            </a:lvl1pPr>
          </a:lstStyle>
          <a:p>
            <a:fld id="{A79E80B8-B0B4-4E93-9891-79C186BF4AF6}" type="slidenum">
              <a:rPr lang="en-US" smtClean="0"/>
              <a:t>‹#›</a:t>
            </a:fld>
            <a:endParaRPr lang="en-US"/>
          </a:p>
        </p:txBody>
      </p:sp>
    </p:spTree>
    <p:extLst>
      <p:ext uri="{BB962C8B-B14F-4D97-AF65-F5344CB8AC3E}">
        <p14:creationId xmlns:p14="http://schemas.microsoft.com/office/powerpoint/2010/main" val="703399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ipm.ucdavis.edu/PMG/WEEDS/ID/sedroots.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1</a:t>
            </a:fld>
            <a:endParaRPr lang="en-US"/>
          </a:p>
        </p:txBody>
      </p:sp>
      <p:sp>
        <p:nvSpPr>
          <p:cNvPr id="20484" name="Rectangle 2"/>
          <p:cNvSpPr>
            <a:spLocks noGrp="1" noRot="1" noChangeAspect="1" noChangeArrowheads="1" noTextEdit="1"/>
          </p:cNvSpPr>
          <p:nvPr>
            <p:ph type="sldImg"/>
          </p:nvPr>
        </p:nvSpPr>
        <p:spPr>
          <a:ln/>
        </p:spPr>
      </p:sp>
      <p:sp>
        <p:nvSpPr>
          <p:cNvPr id="20485" name="Rectangle 3"/>
          <p:cNvSpPr>
            <a:spLocks noGrp="1" noChangeArrowheads="1"/>
          </p:cNvSpPr>
          <p:nvPr>
            <p:ph type="body" idx="1"/>
          </p:nvPr>
        </p:nvSpPr>
        <p:spPr>
          <a:noFill/>
          <a:ln/>
        </p:spPr>
        <p:txBody>
          <a:bodyPr/>
          <a:lstStyle/>
          <a:p>
            <a:pPr>
              <a:defRPr/>
            </a:pPr>
            <a:r>
              <a:rPr lang="en-US" dirty="0">
                <a:cs typeface="Calibri"/>
              </a:rPr>
              <a:t>Plant Response to Fire </a:t>
            </a:r>
            <a:r>
              <a:rPr lang="en-US" dirty="0" err="1">
                <a:cs typeface="Calibri"/>
              </a:rPr>
              <a:t>introdution</a:t>
            </a:r>
            <a:endParaRPr lang="en-US" dirty="0" err="1"/>
          </a:p>
          <a:p>
            <a:pPr>
              <a:defRPr/>
            </a:pPr>
            <a:endParaRPr lang="en-US" dirty="0"/>
          </a:p>
          <a:p>
            <a:pPr defTabSz="1822582">
              <a:defRPr/>
            </a:pPr>
            <a:r>
              <a:rPr lang="en-US" sz="2400" dirty="0"/>
              <a:t>How plants grow and respond to disturbance…</a:t>
            </a:r>
            <a:endParaRPr lang="en-US" dirty="0">
              <a:ea typeface="+mn-ea"/>
              <a:cs typeface="+mn-cs"/>
            </a:endParaRPr>
          </a:p>
          <a:p>
            <a:pPr eaLnBrk="1" hangingPunct="1"/>
            <a:endParaRPr lang="en-US" dirty="0"/>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2645115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Location of Growing Points:</a:t>
            </a:r>
          </a:p>
          <a:p>
            <a:r>
              <a:rPr lang="en-US" sz="2400" dirty="0"/>
              <a:t>Meristem is the tissue that is actively dividing cells.  Some of added to the roots but most of them are added to the region of elongation.  </a:t>
            </a:r>
          </a:p>
          <a:p>
            <a:endParaRPr lang="en-US" sz="2400" dirty="0"/>
          </a:p>
          <a:p>
            <a:pPr defTabSz="1822582">
              <a:defRPr/>
            </a:pPr>
            <a:r>
              <a:rPr lang="en-US" sz="2400" dirty="0"/>
              <a:t>For grasses, when you’re applying a management practice, you must be aware of the morphology of the plants in the community being treated.  Grasses with growing points at the base are more resistant to fire and grazing.  </a:t>
            </a:r>
          </a:p>
          <a:p>
            <a:endParaRPr lang="en-US" sz="2400" dirty="0"/>
          </a:p>
          <a:p>
            <a:endParaRPr lang="en-US" dirty="0"/>
          </a:p>
        </p:txBody>
      </p:sp>
      <p:sp>
        <p:nvSpPr>
          <p:cNvPr id="4" name="Slide Number Placeholder 3"/>
          <p:cNvSpPr>
            <a:spLocks noGrp="1"/>
          </p:cNvSpPr>
          <p:nvPr>
            <p:ph type="sldNum" sz="quarter" idx="10"/>
          </p:nvPr>
        </p:nvSpPr>
        <p:spPr/>
        <p:txBody>
          <a:bodyPr/>
          <a:lstStyle/>
          <a:p>
            <a:fld id="{A79E80B8-B0B4-4E93-9891-79C186BF4AF6}" type="slidenum">
              <a:rPr lang="en-US" smtClean="0"/>
              <a:t>2</a:t>
            </a:fld>
            <a:endParaRPr lang="en-US"/>
          </a:p>
        </p:txBody>
      </p:sp>
    </p:spTree>
    <p:extLst>
      <p:ext uri="{BB962C8B-B14F-4D97-AF65-F5344CB8AC3E}">
        <p14:creationId xmlns:p14="http://schemas.microsoft.com/office/powerpoint/2010/main" val="2064744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spcBef>
                <a:spcPts val="2392"/>
              </a:spcBef>
              <a:buFont typeface="Arial" panose="020B0604020202020204" pitchFamily="34" charset="0"/>
              <a:buChar char="•"/>
            </a:pPr>
            <a:r>
              <a:rPr lang="en-US" altLang="en-US" b="1" dirty="0">
                <a:latin typeface="Calibri" panose="020F0502020204030204" pitchFamily="34" charset="0"/>
              </a:rPr>
              <a:t>Season of use &amp; </a:t>
            </a:r>
            <a:r>
              <a:rPr lang="en-US" altLang="en-US" b="1" dirty="0" err="1">
                <a:latin typeface="Calibri" panose="020F0502020204030204" pitchFamily="34" charset="0"/>
              </a:rPr>
              <a:t>Phenological</a:t>
            </a:r>
            <a:r>
              <a:rPr lang="en-US" altLang="en-US" b="1" dirty="0">
                <a:latin typeface="Calibri" panose="020F0502020204030204" pitchFamily="34" charset="0"/>
              </a:rPr>
              <a:t> stage </a:t>
            </a:r>
            <a:r>
              <a:rPr lang="en-US" altLang="en-US" dirty="0">
                <a:latin typeface="Calibri" panose="020F0502020204030204" pitchFamily="34" charset="0"/>
              </a:rPr>
              <a:t>-- Plants are more resistant to intense </a:t>
            </a:r>
            <a:r>
              <a:rPr lang="en-US" altLang="en-US" dirty="0" err="1">
                <a:latin typeface="Calibri" panose="020F0502020204030204" pitchFamily="34" charset="0"/>
              </a:rPr>
              <a:t>herbivory</a:t>
            </a:r>
            <a:r>
              <a:rPr lang="en-US" altLang="en-US" dirty="0">
                <a:latin typeface="Calibri" panose="020F0502020204030204" pitchFamily="34" charset="0"/>
              </a:rPr>
              <a:t> during dormancy than in active growth.</a:t>
            </a:r>
          </a:p>
          <a:p>
            <a:pPr lvl="1">
              <a:spcBef>
                <a:spcPts val="2392"/>
              </a:spcBef>
              <a:buFont typeface="Arial" panose="020B0604020202020204" pitchFamily="34" charset="0"/>
              <a:buChar char="•"/>
            </a:pPr>
            <a:endParaRPr lang="en-US" altLang="en-US" dirty="0">
              <a:latin typeface="Calibri" panose="020F0502020204030204" pitchFamily="34" charset="0"/>
            </a:endParaRPr>
          </a:p>
          <a:p>
            <a:pPr lvl="1">
              <a:spcBef>
                <a:spcPts val="2392"/>
              </a:spcBef>
              <a:buFont typeface="Arial" panose="020B0604020202020204" pitchFamily="34" charset="0"/>
              <a:buChar char="•"/>
            </a:pPr>
            <a:r>
              <a:rPr lang="en-US" altLang="en-US" b="1" dirty="0">
                <a:latin typeface="Calibri" panose="020F0502020204030204" pitchFamily="34" charset="0"/>
              </a:rPr>
              <a:t>Opportunity for re-growth</a:t>
            </a:r>
            <a:r>
              <a:rPr lang="en-US" altLang="en-US" dirty="0">
                <a:latin typeface="Calibri" panose="020F0502020204030204" pitchFamily="34" charset="0"/>
              </a:rPr>
              <a:t> – Will plants be able to produce new leaves and develop strong root systems prior to entering dormancy following defoliation?</a:t>
            </a:r>
          </a:p>
          <a:p>
            <a:pPr>
              <a:buClrTx/>
              <a:buFont typeface="Arial" panose="020B0604020202020204" pitchFamily="34" charset="0"/>
              <a:buChar char="•"/>
            </a:pPr>
            <a:endParaRPr lang="en-US" altLang="en-US" sz="5600" dirty="0"/>
          </a:p>
          <a:p>
            <a:endParaRPr lang="en-US" altLang="en-US" dirty="0">
              <a:latin typeface="Arial" panose="020B0604020202020204" pitchFamily="34" charset="0"/>
            </a:endParaRPr>
          </a:p>
        </p:txBody>
      </p:sp>
      <p:sp>
        <p:nvSpPr>
          <p:cNvPr id="4096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923837">
              <a:defRPr>
                <a:solidFill>
                  <a:schemeClr val="tx1"/>
                </a:solidFill>
                <a:latin typeface="Times New Roman" panose="02020603050405020304" pitchFamily="18" charset="0"/>
              </a:defRPr>
            </a:lvl1pPr>
            <a:lvl2pPr marL="1480848" indent="-569557" defTabSz="1923837">
              <a:defRPr>
                <a:solidFill>
                  <a:schemeClr val="tx1"/>
                </a:solidFill>
                <a:latin typeface="Times New Roman" panose="02020603050405020304" pitchFamily="18" charset="0"/>
              </a:defRPr>
            </a:lvl2pPr>
            <a:lvl3pPr marL="2278228" indent="-455646" defTabSz="1923837">
              <a:defRPr>
                <a:solidFill>
                  <a:schemeClr val="tx1"/>
                </a:solidFill>
                <a:latin typeface="Times New Roman" panose="02020603050405020304" pitchFamily="18" charset="0"/>
              </a:defRPr>
            </a:lvl3pPr>
            <a:lvl4pPr marL="3189519" indent="-455646" defTabSz="1923837">
              <a:defRPr>
                <a:solidFill>
                  <a:schemeClr val="tx1"/>
                </a:solidFill>
                <a:latin typeface="Times New Roman" panose="02020603050405020304" pitchFamily="18" charset="0"/>
              </a:defRPr>
            </a:lvl4pPr>
            <a:lvl5pPr marL="4100810" indent="-455646" defTabSz="1923837">
              <a:defRPr>
                <a:solidFill>
                  <a:schemeClr val="tx1"/>
                </a:solidFill>
                <a:latin typeface="Times New Roman" panose="02020603050405020304" pitchFamily="18" charset="0"/>
              </a:defRPr>
            </a:lvl5pPr>
            <a:lvl6pPr marL="5012101" indent="-455646" defTabSz="1923837" eaLnBrk="0" fontAlgn="base" hangingPunct="0">
              <a:spcBef>
                <a:spcPct val="0"/>
              </a:spcBef>
              <a:spcAft>
                <a:spcPct val="0"/>
              </a:spcAft>
              <a:defRPr>
                <a:solidFill>
                  <a:schemeClr val="tx1"/>
                </a:solidFill>
                <a:latin typeface="Times New Roman" panose="02020603050405020304" pitchFamily="18" charset="0"/>
              </a:defRPr>
            </a:lvl6pPr>
            <a:lvl7pPr marL="5923392" indent="-455646" defTabSz="1923837" eaLnBrk="0" fontAlgn="base" hangingPunct="0">
              <a:spcBef>
                <a:spcPct val="0"/>
              </a:spcBef>
              <a:spcAft>
                <a:spcPct val="0"/>
              </a:spcAft>
              <a:defRPr>
                <a:solidFill>
                  <a:schemeClr val="tx1"/>
                </a:solidFill>
                <a:latin typeface="Times New Roman" panose="02020603050405020304" pitchFamily="18" charset="0"/>
              </a:defRPr>
            </a:lvl7pPr>
            <a:lvl8pPr marL="6834683" indent="-455646" defTabSz="1923837" eaLnBrk="0" fontAlgn="base" hangingPunct="0">
              <a:spcBef>
                <a:spcPct val="0"/>
              </a:spcBef>
              <a:spcAft>
                <a:spcPct val="0"/>
              </a:spcAft>
              <a:defRPr>
                <a:solidFill>
                  <a:schemeClr val="tx1"/>
                </a:solidFill>
                <a:latin typeface="Times New Roman" panose="02020603050405020304" pitchFamily="18" charset="0"/>
              </a:defRPr>
            </a:lvl8pPr>
            <a:lvl9pPr marL="7745974" indent="-455646" defTabSz="1923837"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latin typeface="Arial" panose="020B0604020202020204" pitchFamily="34" charset="0"/>
              </a:rPr>
              <a:t>Range Plants -- OBJ 2: PPT</a:t>
            </a:r>
          </a:p>
        </p:txBody>
      </p:sp>
      <p:sp>
        <p:nvSpPr>
          <p:cNvPr id="4096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923837">
              <a:defRPr>
                <a:solidFill>
                  <a:schemeClr val="tx1"/>
                </a:solidFill>
                <a:latin typeface="Times New Roman" panose="02020603050405020304" pitchFamily="18" charset="0"/>
              </a:defRPr>
            </a:lvl1pPr>
            <a:lvl2pPr marL="1480848" indent="-569557" defTabSz="1923837">
              <a:defRPr>
                <a:solidFill>
                  <a:schemeClr val="tx1"/>
                </a:solidFill>
                <a:latin typeface="Times New Roman" panose="02020603050405020304" pitchFamily="18" charset="0"/>
              </a:defRPr>
            </a:lvl2pPr>
            <a:lvl3pPr marL="2278228" indent="-455646" defTabSz="1923837">
              <a:defRPr>
                <a:solidFill>
                  <a:schemeClr val="tx1"/>
                </a:solidFill>
                <a:latin typeface="Times New Roman" panose="02020603050405020304" pitchFamily="18" charset="0"/>
              </a:defRPr>
            </a:lvl3pPr>
            <a:lvl4pPr marL="3189519" indent="-455646" defTabSz="1923837">
              <a:defRPr>
                <a:solidFill>
                  <a:schemeClr val="tx1"/>
                </a:solidFill>
                <a:latin typeface="Times New Roman" panose="02020603050405020304" pitchFamily="18" charset="0"/>
              </a:defRPr>
            </a:lvl4pPr>
            <a:lvl5pPr marL="4100810" indent="-455646" defTabSz="1923837">
              <a:defRPr>
                <a:solidFill>
                  <a:schemeClr val="tx1"/>
                </a:solidFill>
                <a:latin typeface="Times New Roman" panose="02020603050405020304" pitchFamily="18" charset="0"/>
              </a:defRPr>
            </a:lvl5pPr>
            <a:lvl6pPr marL="5012101" indent="-455646" defTabSz="1923837" eaLnBrk="0" fontAlgn="base" hangingPunct="0">
              <a:spcBef>
                <a:spcPct val="0"/>
              </a:spcBef>
              <a:spcAft>
                <a:spcPct val="0"/>
              </a:spcAft>
              <a:defRPr>
                <a:solidFill>
                  <a:schemeClr val="tx1"/>
                </a:solidFill>
                <a:latin typeface="Times New Roman" panose="02020603050405020304" pitchFamily="18" charset="0"/>
              </a:defRPr>
            </a:lvl6pPr>
            <a:lvl7pPr marL="5923392" indent="-455646" defTabSz="1923837" eaLnBrk="0" fontAlgn="base" hangingPunct="0">
              <a:spcBef>
                <a:spcPct val="0"/>
              </a:spcBef>
              <a:spcAft>
                <a:spcPct val="0"/>
              </a:spcAft>
              <a:defRPr>
                <a:solidFill>
                  <a:schemeClr val="tx1"/>
                </a:solidFill>
                <a:latin typeface="Times New Roman" panose="02020603050405020304" pitchFamily="18" charset="0"/>
              </a:defRPr>
            </a:lvl7pPr>
            <a:lvl8pPr marL="6834683" indent="-455646" defTabSz="1923837" eaLnBrk="0" fontAlgn="base" hangingPunct="0">
              <a:spcBef>
                <a:spcPct val="0"/>
              </a:spcBef>
              <a:spcAft>
                <a:spcPct val="0"/>
              </a:spcAft>
              <a:defRPr>
                <a:solidFill>
                  <a:schemeClr val="tx1"/>
                </a:solidFill>
                <a:latin typeface="Times New Roman" panose="02020603050405020304" pitchFamily="18" charset="0"/>
              </a:defRPr>
            </a:lvl8pPr>
            <a:lvl9pPr marL="7745974" indent="-455646" defTabSz="1923837"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latin typeface="Arial" panose="020B0604020202020204" pitchFamily="34" charset="0"/>
              </a:rPr>
              <a:t>There are 16 slides in this presentation</a:t>
            </a:r>
          </a:p>
        </p:txBody>
      </p:sp>
      <p:sp>
        <p:nvSpPr>
          <p:cNvPr id="4096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923837">
              <a:defRPr>
                <a:solidFill>
                  <a:schemeClr val="tx1"/>
                </a:solidFill>
                <a:latin typeface="Times New Roman" panose="02020603050405020304" pitchFamily="18" charset="0"/>
              </a:defRPr>
            </a:lvl1pPr>
            <a:lvl2pPr marL="1480848" indent="-569557" defTabSz="1923837">
              <a:defRPr>
                <a:solidFill>
                  <a:schemeClr val="tx1"/>
                </a:solidFill>
                <a:latin typeface="Times New Roman" panose="02020603050405020304" pitchFamily="18" charset="0"/>
              </a:defRPr>
            </a:lvl2pPr>
            <a:lvl3pPr marL="2278228" indent="-455646" defTabSz="1923837">
              <a:defRPr>
                <a:solidFill>
                  <a:schemeClr val="tx1"/>
                </a:solidFill>
                <a:latin typeface="Times New Roman" panose="02020603050405020304" pitchFamily="18" charset="0"/>
              </a:defRPr>
            </a:lvl3pPr>
            <a:lvl4pPr marL="3189519" indent="-455646" defTabSz="1923837">
              <a:defRPr>
                <a:solidFill>
                  <a:schemeClr val="tx1"/>
                </a:solidFill>
                <a:latin typeface="Times New Roman" panose="02020603050405020304" pitchFamily="18" charset="0"/>
              </a:defRPr>
            </a:lvl4pPr>
            <a:lvl5pPr marL="4100810" indent="-455646" defTabSz="1923837">
              <a:defRPr>
                <a:solidFill>
                  <a:schemeClr val="tx1"/>
                </a:solidFill>
                <a:latin typeface="Times New Roman" panose="02020603050405020304" pitchFamily="18" charset="0"/>
              </a:defRPr>
            </a:lvl5pPr>
            <a:lvl6pPr marL="5012101" indent="-455646" defTabSz="1923837" eaLnBrk="0" fontAlgn="base" hangingPunct="0">
              <a:spcBef>
                <a:spcPct val="0"/>
              </a:spcBef>
              <a:spcAft>
                <a:spcPct val="0"/>
              </a:spcAft>
              <a:defRPr>
                <a:solidFill>
                  <a:schemeClr val="tx1"/>
                </a:solidFill>
                <a:latin typeface="Times New Roman" panose="02020603050405020304" pitchFamily="18" charset="0"/>
              </a:defRPr>
            </a:lvl6pPr>
            <a:lvl7pPr marL="5923392" indent="-455646" defTabSz="1923837" eaLnBrk="0" fontAlgn="base" hangingPunct="0">
              <a:spcBef>
                <a:spcPct val="0"/>
              </a:spcBef>
              <a:spcAft>
                <a:spcPct val="0"/>
              </a:spcAft>
              <a:defRPr>
                <a:solidFill>
                  <a:schemeClr val="tx1"/>
                </a:solidFill>
                <a:latin typeface="Times New Roman" panose="02020603050405020304" pitchFamily="18" charset="0"/>
              </a:defRPr>
            </a:lvl7pPr>
            <a:lvl8pPr marL="6834683" indent="-455646" defTabSz="1923837" eaLnBrk="0" fontAlgn="base" hangingPunct="0">
              <a:spcBef>
                <a:spcPct val="0"/>
              </a:spcBef>
              <a:spcAft>
                <a:spcPct val="0"/>
              </a:spcAft>
              <a:defRPr>
                <a:solidFill>
                  <a:schemeClr val="tx1"/>
                </a:solidFill>
                <a:latin typeface="Times New Roman" panose="02020603050405020304" pitchFamily="18" charset="0"/>
              </a:defRPr>
            </a:lvl8pPr>
            <a:lvl9pPr marL="7745974" indent="-455646" defTabSz="1923837" eaLnBrk="0" fontAlgn="base" hangingPunct="0">
              <a:spcBef>
                <a:spcPct val="0"/>
              </a:spcBef>
              <a:spcAft>
                <a:spcPct val="0"/>
              </a:spcAft>
              <a:defRPr>
                <a:solidFill>
                  <a:schemeClr val="tx1"/>
                </a:solidFill>
                <a:latin typeface="Times New Roman" panose="02020603050405020304" pitchFamily="18" charset="0"/>
              </a:defRPr>
            </a:lvl9pPr>
          </a:lstStyle>
          <a:p>
            <a:fld id="{4C20FFFA-3D4D-47A9-8569-1462862C3E54}" type="slidenum">
              <a:rPr lang="en-US" altLang="en-US" smtClean="0">
                <a:latin typeface="Arial" panose="020B0604020202020204" pitchFamily="34" charset="0"/>
              </a:rPr>
              <a:pPr/>
              <a:t>3</a:t>
            </a:fld>
            <a:endParaRPr lang="en-US" altLang="en-US">
              <a:latin typeface="Arial" panose="020B0604020202020204" pitchFamily="34" charset="0"/>
            </a:endParaRPr>
          </a:p>
        </p:txBody>
      </p:sp>
    </p:spTree>
    <p:extLst>
      <p:ext uri="{BB962C8B-B14F-4D97-AF65-F5344CB8AC3E}">
        <p14:creationId xmlns:p14="http://schemas.microsoft.com/office/powerpoint/2010/main" val="3499224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Three types of fires on rangelands:</a:t>
            </a:r>
            <a:r>
              <a:rPr lang="en-US" baseline="0" dirty="0"/>
              <a:t> </a:t>
            </a:r>
          </a:p>
          <a:p>
            <a:pPr marL="455646" indent="-455646">
              <a:buAutoNum type="arabicParenR"/>
            </a:pPr>
            <a:r>
              <a:rPr lang="en-US" baseline="0" dirty="0"/>
              <a:t>Wildfire started by lightening or by humans</a:t>
            </a:r>
          </a:p>
          <a:p>
            <a:pPr marL="455646" indent="-455646">
              <a:buAutoNum type="arabicParenR"/>
            </a:pPr>
            <a:r>
              <a:rPr lang="en-US" baseline="0" dirty="0"/>
              <a:t>Prescribed Fire – intentionally set under specific conditions</a:t>
            </a:r>
          </a:p>
          <a:p>
            <a:pPr marL="455646" indent="-455646">
              <a:buAutoNum type="arabicParenR"/>
            </a:pPr>
            <a:r>
              <a:rPr lang="en-US" baseline="0" dirty="0"/>
              <a:t>Wildland Fire Use – unintentional ignition, but not suppressed because it meets guidelines in wildland fire plan.</a:t>
            </a:r>
          </a:p>
          <a:p>
            <a:pPr marL="455646" indent="-455646">
              <a:buAutoNum type="arabicParenR"/>
            </a:pPr>
            <a:endParaRPr lang="en-US" baseline="0" dirty="0"/>
          </a:p>
          <a:p>
            <a:pPr marL="455646" indent="-455646"/>
            <a:r>
              <a:rPr lang="en-US" baseline="0" dirty="0"/>
              <a:t>Exact terminology changes from time to time. But, the concept stays the same </a:t>
            </a:r>
            <a:endParaRPr lang="en-US"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4</a:t>
            </a:fld>
            <a:endParaRPr lang="en-US"/>
          </a:p>
        </p:txBody>
      </p:sp>
    </p:spTree>
    <p:extLst>
      <p:ext uri="{BB962C8B-B14F-4D97-AF65-F5344CB8AC3E}">
        <p14:creationId xmlns:p14="http://schemas.microsoft.com/office/powerpoint/2010/main" val="2654090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cs typeface="Calibri"/>
              </a:rPr>
              <a:t>Factors that Influence Plant Response</a:t>
            </a:r>
            <a:endParaRPr lang="en-US" dirty="0" err="1"/>
          </a:p>
          <a:p>
            <a:r>
              <a:rPr lang="en-US" dirty="0"/>
              <a:t>Recover</a:t>
            </a:r>
            <a:r>
              <a:rPr lang="en-US" baseline="0" dirty="0"/>
              <a:t>y after fire is influenced by:</a:t>
            </a:r>
            <a:r>
              <a:rPr lang="en-US" dirty="0"/>
              <a:t> </a:t>
            </a:r>
            <a:endParaRPr lang="en-US" dirty="0">
              <a:cs typeface="Calibri"/>
            </a:endParaRPr>
          </a:p>
          <a:p>
            <a:r>
              <a:rPr lang="en-US" baseline="0" dirty="0"/>
              <a:t>Fire Characteristics – Fire intensity is how much the fire changed the community but burn severity reflects the damage to plants and the plant community.</a:t>
            </a:r>
          </a:p>
          <a:p>
            <a:endParaRPr lang="en-US" baseline="0"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5</a:t>
            </a:fld>
            <a:endParaRPr lang="en-US"/>
          </a:p>
        </p:txBody>
      </p:sp>
    </p:spTree>
    <p:extLst>
      <p:ext uri="{BB962C8B-B14F-4D97-AF65-F5344CB8AC3E}">
        <p14:creationId xmlns:p14="http://schemas.microsoft.com/office/powerpoint/2010/main" val="1455376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cs typeface="Calibri"/>
              </a:rPr>
              <a:t>Factors that Influence Plant Response</a:t>
            </a:r>
            <a:endParaRPr lang="en-US" dirty="0" err="1"/>
          </a:p>
          <a:p>
            <a:r>
              <a:rPr lang="en-US" dirty="0"/>
              <a:t>Recover</a:t>
            </a:r>
            <a:r>
              <a:rPr lang="en-US" baseline="0" dirty="0"/>
              <a:t>y after fire is influenced by:</a:t>
            </a:r>
            <a:r>
              <a:rPr lang="en-US" dirty="0"/>
              <a:t> </a:t>
            </a:r>
            <a:endParaRPr lang="en-US" dirty="0">
              <a:cs typeface="Calibri"/>
            </a:endParaRPr>
          </a:p>
          <a:p>
            <a:r>
              <a:rPr lang="en-US" baseline="0" dirty="0"/>
              <a:t>Fire Characteristics – Fire intensity is how much the fire changed the community but burn severity reflects the damage to plants and the plant community.</a:t>
            </a:r>
          </a:p>
          <a:p>
            <a:endParaRPr lang="en-US" baseline="0"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6</a:t>
            </a:fld>
            <a:endParaRPr lang="en-US"/>
          </a:p>
        </p:txBody>
      </p:sp>
    </p:spTree>
    <p:extLst>
      <p:ext uri="{BB962C8B-B14F-4D97-AF65-F5344CB8AC3E}">
        <p14:creationId xmlns:p14="http://schemas.microsoft.com/office/powerpoint/2010/main" val="3218178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Recover</a:t>
            </a:r>
            <a:r>
              <a:rPr lang="en-US" baseline="0" dirty="0"/>
              <a:t>y after fire is influenced by: </a:t>
            </a:r>
          </a:p>
          <a:p>
            <a:r>
              <a:rPr lang="en-US" baseline="0" dirty="0"/>
              <a:t>Plant Characteristics – plants vary in how well they are adapted to fire  and how they respond.</a:t>
            </a:r>
          </a:p>
          <a:p>
            <a:endParaRPr lang="en-US" baseline="0" dirty="0"/>
          </a:p>
          <a:p>
            <a:r>
              <a:rPr lang="en-US" dirty="0"/>
              <a:t>Sod grasses</a:t>
            </a:r>
            <a:r>
              <a:rPr lang="en-US" baseline="0" dirty="0"/>
              <a:t> generally more able to survive fire than bunchgrasses.</a:t>
            </a:r>
            <a:endParaRPr lang="en-US" baseline="0" dirty="0">
              <a:cs typeface="Calibri"/>
            </a:endParaRPr>
          </a:p>
          <a:p>
            <a:r>
              <a:rPr lang="en-US" baseline="0" dirty="0"/>
              <a:t>Fire is generally more lethal to very dense bunchgrasses than bunchgrasses with fewer stems that are more widely spaced.</a:t>
            </a:r>
          </a:p>
          <a:p>
            <a:endParaRPr lang="en-US" baseline="0" dirty="0"/>
          </a:p>
          <a:p>
            <a:pPr marL="0" lvl="1" defTabSz="1822582">
              <a:defRPr/>
            </a:pPr>
            <a:r>
              <a:rPr lang="en-US" dirty="0"/>
              <a:t>Location of buds relative to surface fuels</a:t>
            </a:r>
          </a:p>
          <a:p>
            <a:endParaRPr lang="en-US" dirty="0"/>
          </a:p>
          <a:p>
            <a:endParaRPr lang="en-US" dirty="0"/>
          </a:p>
          <a:p>
            <a:pPr lvl="1"/>
            <a:endParaRPr lang="en-US" dirty="0"/>
          </a:p>
          <a:p>
            <a:pPr lvl="1"/>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7</a:t>
            </a:fld>
            <a:endParaRPr lang="en-US"/>
          </a:p>
        </p:txBody>
      </p:sp>
    </p:spTree>
    <p:extLst>
      <p:ext uri="{BB962C8B-B14F-4D97-AF65-F5344CB8AC3E}">
        <p14:creationId xmlns:p14="http://schemas.microsoft.com/office/powerpoint/2010/main" val="2672099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Recover</a:t>
            </a:r>
            <a:r>
              <a:rPr lang="en-US" baseline="0" dirty="0"/>
              <a:t>y after fire is influenced by: </a:t>
            </a:r>
          </a:p>
          <a:p>
            <a:r>
              <a:rPr lang="en-US" baseline="0" dirty="0"/>
              <a:t>Plant Characteristics – plants vary in how well they are adapted to fire  and how they respond.</a:t>
            </a:r>
          </a:p>
          <a:p>
            <a:endParaRPr lang="en-US" baseline="0" dirty="0"/>
          </a:p>
          <a:p>
            <a:pPr marL="0" lvl="1" defTabSz="1822582">
              <a:defRPr/>
            </a:pPr>
            <a:r>
              <a:rPr lang="en-US" dirty="0"/>
              <a:t>Ratio of live to dead of leaves and stems</a:t>
            </a:r>
          </a:p>
          <a:p>
            <a:endParaRPr lang="en-US" dirty="0"/>
          </a:p>
          <a:p>
            <a:r>
              <a:rPr lang="en-US" dirty="0"/>
              <a:t>Grass type affects intensity and duration of fire</a:t>
            </a:r>
          </a:p>
          <a:p>
            <a:pPr lvl="1"/>
            <a:r>
              <a:rPr lang="en-US" dirty="0"/>
              <a:t>Bunchgrasses have accumulation of dense culms at the base</a:t>
            </a:r>
          </a:p>
          <a:p>
            <a:pPr lvl="1"/>
            <a:r>
              <a:rPr lang="en-US" dirty="0"/>
              <a:t>Extended smoldering can cause mortality</a:t>
            </a:r>
          </a:p>
          <a:p>
            <a:pPr lvl="1"/>
            <a:endParaRPr lang="en-US" dirty="0"/>
          </a:p>
          <a:p>
            <a:pPr lvl="1"/>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8</a:t>
            </a:fld>
            <a:endParaRPr lang="en-US"/>
          </a:p>
        </p:txBody>
      </p:sp>
    </p:spTree>
    <p:extLst>
      <p:ext uri="{BB962C8B-B14F-4D97-AF65-F5344CB8AC3E}">
        <p14:creationId xmlns:p14="http://schemas.microsoft.com/office/powerpoint/2010/main" val="1358006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cs typeface="Calibri"/>
              </a:rPr>
              <a:t>Pant Mortality</a:t>
            </a:r>
            <a:endParaRPr lang="en-US" dirty="0"/>
          </a:p>
          <a:p>
            <a:endParaRPr lang="en-US" dirty="0"/>
          </a:p>
          <a:p>
            <a:r>
              <a:rPr lang="en-US" dirty="0"/>
              <a:t>In</a:t>
            </a:r>
            <a:r>
              <a:rPr lang="en-US" baseline="0" dirty="0"/>
              <a:t> an ideal world, plants that we don’t want would die and those that we want would live. But, it is more complex than this.</a:t>
            </a:r>
            <a:r>
              <a:rPr lang="en-US" dirty="0"/>
              <a:t>  </a:t>
            </a:r>
            <a:endParaRPr lang="en-US" dirty="0">
              <a:cs typeface="Calibri"/>
            </a:endParaRPr>
          </a:p>
          <a:p>
            <a:endParaRPr lang="en-US" baseline="0" dirty="0"/>
          </a:p>
          <a:p>
            <a:r>
              <a:rPr lang="en-US" baseline="0" dirty="0"/>
              <a:t>Plant, just like us, can handle some level or heat – but it depends on time. For example, we can put our hand it water that is 140 F, but we can’t leave our hand in hot water for very long.</a:t>
            </a:r>
          </a:p>
          <a:p>
            <a:endParaRPr lang="en-US" baseline="0" dirty="0"/>
          </a:p>
          <a:p>
            <a:r>
              <a:rPr lang="en-US" b="1" dirty="0"/>
              <a:t>First</a:t>
            </a:r>
            <a:r>
              <a:rPr lang="en-US" b="1" baseline="0" dirty="0"/>
              <a:t> order </a:t>
            </a:r>
            <a:r>
              <a:rPr lang="en-US" baseline="0" dirty="0"/>
              <a:t>effects are the direct result of the fire … when the fire is actually burning or smoldering.</a:t>
            </a:r>
          </a:p>
          <a:p>
            <a:endParaRPr lang="en-US" baseline="0" dirty="0"/>
          </a:p>
          <a:p>
            <a:r>
              <a:rPr lang="en-US" b="1" baseline="0" dirty="0"/>
              <a:t>Second order</a:t>
            </a:r>
            <a:r>
              <a:rPr lang="en-US" baseline="0" dirty="0"/>
              <a:t> effects are the complicating factors such as being grazed after fire, drought after fire or susceptibility to disease.</a:t>
            </a:r>
            <a:endParaRPr lang="en-US"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9</a:t>
            </a:fld>
            <a:endParaRPr lang="en-US"/>
          </a:p>
        </p:txBody>
      </p:sp>
    </p:spTree>
    <p:extLst>
      <p:ext uri="{BB962C8B-B14F-4D97-AF65-F5344CB8AC3E}">
        <p14:creationId xmlns:p14="http://schemas.microsoft.com/office/powerpoint/2010/main" val="2837153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cs typeface="Calibri"/>
              </a:rPr>
              <a:t>Factors that Influence Recovery</a:t>
            </a:r>
            <a:endParaRPr lang="en-US" dirty="0"/>
          </a:p>
          <a:p>
            <a:endParaRPr lang="en-US" dirty="0"/>
          </a:p>
          <a:p>
            <a:r>
              <a:rPr lang="en-US" dirty="0"/>
              <a:t>Stem mortality</a:t>
            </a:r>
            <a:endParaRPr lang="en-US" dirty="0">
              <a:cs typeface="Calibri"/>
            </a:endParaRPr>
          </a:p>
          <a:p>
            <a:pPr lvl="1"/>
            <a:r>
              <a:rPr lang="en-US" dirty="0"/>
              <a:t>Cambium layer heating </a:t>
            </a:r>
            <a:endParaRPr lang="en-US" sz="4800" dirty="0"/>
          </a:p>
          <a:p>
            <a:pPr lvl="2"/>
            <a:r>
              <a:rPr lang="en-US" dirty="0"/>
              <a:t>Layer beneath bark</a:t>
            </a:r>
          </a:p>
          <a:p>
            <a:pPr lvl="2"/>
            <a:r>
              <a:rPr lang="en-US" dirty="0"/>
              <a:t>Kills trees and shrubs</a:t>
            </a:r>
          </a:p>
          <a:p>
            <a:pPr lvl="1"/>
            <a:r>
              <a:rPr lang="en-US" dirty="0"/>
              <a:t>Cambium and buds affected by:</a:t>
            </a:r>
          </a:p>
          <a:p>
            <a:pPr lvl="2"/>
            <a:r>
              <a:rPr lang="en-US" dirty="0"/>
              <a:t>Bark thickness</a:t>
            </a:r>
          </a:p>
          <a:p>
            <a:pPr lvl="2"/>
            <a:r>
              <a:rPr lang="en-US" dirty="0"/>
              <a:t>Bark texture</a:t>
            </a:r>
          </a:p>
          <a:p>
            <a:pPr lvl="2"/>
            <a:r>
              <a:rPr lang="en-US" dirty="0"/>
              <a:t>Presence of wounds or pitch</a:t>
            </a:r>
          </a:p>
          <a:p>
            <a:pPr lvl="2"/>
            <a:r>
              <a:rPr lang="en-US" dirty="0"/>
              <a:t>Fuel at plant base</a:t>
            </a:r>
          </a:p>
          <a:p>
            <a:endParaRPr lang="en-US" dirty="0"/>
          </a:p>
          <a:p>
            <a:endParaRPr lang="en-US"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10</a:t>
            </a:fld>
            <a:endParaRPr lang="en-US"/>
          </a:p>
        </p:txBody>
      </p:sp>
    </p:spTree>
    <p:extLst>
      <p:ext uri="{BB962C8B-B14F-4D97-AF65-F5344CB8AC3E}">
        <p14:creationId xmlns:p14="http://schemas.microsoft.com/office/powerpoint/2010/main" val="1514872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Factors that Influence Recovery</a:t>
            </a:r>
          </a:p>
          <a:p>
            <a:endParaRPr lang="en-US" dirty="0"/>
          </a:p>
          <a:p>
            <a:r>
              <a:rPr lang="en-US" dirty="0"/>
              <a:t>Recover</a:t>
            </a:r>
            <a:r>
              <a:rPr lang="en-US" baseline="0" dirty="0"/>
              <a:t>y after fire is influenced by:</a:t>
            </a:r>
            <a:r>
              <a:rPr lang="en-US" dirty="0"/>
              <a:t> </a:t>
            </a:r>
            <a:endParaRPr lang="en-US" dirty="0">
              <a:cs typeface="Calibri"/>
            </a:endParaRPr>
          </a:p>
          <a:p>
            <a:r>
              <a:rPr lang="en-US" baseline="0" dirty="0"/>
              <a:t>Plant Characteristics – plants vary in how well they are adapted to fire  and how they respond.</a:t>
            </a:r>
          </a:p>
          <a:p>
            <a:endParaRPr lang="en-US" baseline="0" dirty="0"/>
          </a:p>
          <a:p>
            <a:r>
              <a:rPr lang="en-US" dirty="0"/>
              <a:t>Serotinous Cones: Lodgepole pine</a:t>
            </a:r>
            <a:endParaRPr lang="en-US" dirty="0">
              <a:cs typeface="Calibri"/>
            </a:endParaRPr>
          </a:p>
          <a:p>
            <a:endParaRPr lang="en-US"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11</a:t>
            </a:fld>
            <a:endParaRPr lang="en-US"/>
          </a:p>
        </p:txBody>
      </p:sp>
    </p:spTree>
    <p:extLst>
      <p:ext uri="{BB962C8B-B14F-4D97-AF65-F5344CB8AC3E}">
        <p14:creationId xmlns:p14="http://schemas.microsoft.com/office/powerpoint/2010/main" val="2079052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Factors that Influence Recovery</a:t>
            </a:r>
          </a:p>
          <a:p>
            <a:endParaRPr lang="en-US" dirty="0"/>
          </a:p>
          <a:p>
            <a:r>
              <a:rPr lang="en-US" dirty="0"/>
              <a:t>Images from UC IPM online </a:t>
            </a:r>
            <a:r>
              <a:rPr lang="en-US" dirty="0">
                <a:hlinkClick r:id="rId3"/>
              </a:rPr>
              <a:t>http://www.ipm.ucdavis.edu/PMG/WEEDS/ID/sedroots.html</a:t>
            </a:r>
            <a:endParaRPr lang="en-US" dirty="0">
              <a:cs typeface="Calibri"/>
            </a:endParaRPr>
          </a:p>
          <a:p>
            <a:pPr lvl="0">
              <a:buFont typeface="Arial" pitchFamily="34" charset="0"/>
              <a:buChar char="•"/>
            </a:pPr>
            <a:r>
              <a:rPr lang="en-US" baseline="0" dirty="0" err="1"/>
              <a:t>Stolons</a:t>
            </a:r>
            <a:r>
              <a:rPr lang="en-US" baseline="0" dirty="0"/>
              <a:t> are more susceptible than rhizomes during the fire, but stoloniferous plants can spread more quickly after a fire.</a:t>
            </a:r>
            <a:endParaRPr lang="en-US" baseline="0" dirty="0">
              <a:cs typeface="Calibri"/>
            </a:endParaRPr>
          </a:p>
          <a:p>
            <a:pPr lvl="0">
              <a:buFont typeface="Arial" pitchFamily="34" charset="0"/>
              <a:buChar char="•"/>
            </a:pPr>
            <a:r>
              <a:rPr lang="en-US" dirty="0"/>
              <a:t>Buds located in tissue of upright stems</a:t>
            </a:r>
          </a:p>
          <a:p>
            <a:pPr lvl="1">
              <a:buFont typeface="Arial" pitchFamily="34" charset="0"/>
              <a:buChar char="•"/>
            </a:pPr>
            <a:r>
              <a:rPr lang="en-US" dirty="0"/>
              <a:t>Above ground (e.g. rabbitbrush, bitterbrush)</a:t>
            </a:r>
            <a:endParaRPr lang="en-US" dirty="0">
              <a:cs typeface="Calibri"/>
            </a:endParaRPr>
          </a:p>
          <a:p>
            <a:pPr lvl="1">
              <a:buFont typeface="Arial" pitchFamily="34" charset="0"/>
              <a:buChar char="•"/>
            </a:pPr>
            <a:r>
              <a:rPr lang="en-US" dirty="0"/>
              <a:t>Below ground (e.g. serviceberry, ninebark)</a:t>
            </a:r>
          </a:p>
          <a:p>
            <a:endParaRPr lang="en-US"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12</a:t>
            </a:fld>
            <a:endParaRPr lang="en-US"/>
          </a:p>
        </p:txBody>
      </p:sp>
    </p:spTree>
    <p:extLst>
      <p:ext uri="{BB962C8B-B14F-4D97-AF65-F5344CB8AC3E}">
        <p14:creationId xmlns:p14="http://schemas.microsoft.com/office/powerpoint/2010/main" val="3062791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Factors that Influence Recovery</a:t>
            </a:r>
            <a:endParaRPr lang="en-US" dirty="0">
              <a:cs typeface="Calibri"/>
            </a:endParaRPr>
          </a:p>
          <a:p>
            <a:endParaRPr lang="en-US" dirty="0"/>
          </a:p>
          <a:p>
            <a:pPr lvl="0">
              <a:buFont typeface="Arial" pitchFamily="34" charset="0"/>
              <a:buChar char="•"/>
            </a:pPr>
            <a:r>
              <a:rPr lang="en-US" dirty="0"/>
              <a:t>Buds located on roots (shoots)</a:t>
            </a:r>
            <a:endParaRPr lang="en-US" dirty="0">
              <a:cs typeface="Calibri"/>
            </a:endParaRPr>
          </a:p>
          <a:p>
            <a:pPr lvl="1">
              <a:buFont typeface="Arial" pitchFamily="34" charset="0"/>
              <a:buChar char="•"/>
            </a:pPr>
            <a:r>
              <a:rPr lang="en-US" dirty="0"/>
              <a:t>E.g. aspen, fireweed, horse brush</a:t>
            </a:r>
          </a:p>
          <a:p>
            <a:pPr lvl="1"/>
            <a:endParaRPr lang="en-US" dirty="0"/>
          </a:p>
          <a:p>
            <a:pPr lvl="1"/>
            <a:endParaRPr lang="en-US" dirty="0"/>
          </a:p>
          <a:p>
            <a:pPr lvl="1"/>
            <a:r>
              <a:rPr lang="en-US" dirty="0"/>
              <a:t>Depending on the plant, sprouts can be above ground or below litter, duff, or soil</a:t>
            </a:r>
          </a:p>
          <a:p>
            <a:pPr lvl="1"/>
            <a:r>
              <a:rPr lang="en-US" dirty="0"/>
              <a:t>Sprouting stimulated chemically or by light</a:t>
            </a:r>
          </a:p>
          <a:p>
            <a:pPr lvl="1"/>
            <a:r>
              <a:rPr lang="en-US" dirty="0"/>
              <a:t>Varies with plant age</a:t>
            </a:r>
          </a:p>
          <a:p>
            <a:pPr lvl="1"/>
            <a:endParaRPr lang="en-US" dirty="0"/>
          </a:p>
          <a:p>
            <a:pPr marL="911291" lvl="1" defTabSz="1822582">
              <a:defRPr/>
            </a:pPr>
            <a:r>
              <a:rPr lang="en-US" dirty="0"/>
              <a:t>Some</a:t>
            </a:r>
            <a:r>
              <a:rPr lang="en-US" baseline="0" dirty="0"/>
              <a:t> plants sprout from base. Others do not.  This determines how well an individual will survive the fire. </a:t>
            </a:r>
            <a:endParaRPr lang="en-US"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13</a:t>
            </a:fld>
            <a:endParaRPr lang="en-US"/>
          </a:p>
        </p:txBody>
      </p:sp>
    </p:spTree>
    <p:extLst>
      <p:ext uri="{BB962C8B-B14F-4D97-AF65-F5344CB8AC3E}">
        <p14:creationId xmlns:p14="http://schemas.microsoft.com/office/powerpoint/2010/main" val="1690100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defRPr/>
            </a:pPr>
            <a:r>
              <a:rPr lang="en-US" dirty="0"/>
              <a:t>Factors that Influence Recovery</a:t>
            </a:r>
          </a:p>
          <a:p>
            <a:pPr lvl="1">
              <a:defRPr/>
            </a:pPr>
            <a:endParaRPr lang="en-US" dirty="0"/>
          </a:p>
          <a:p>
            <a:pPr lvl="1">
              <a:defRPr/>
            </a:pPr>
            <a:r>
              <a:rPr lang="en-US" dirty="0"/>
              <a:t>Basal buds</a:t>
            </a:r>
            <a:r>
              <a:rPr lang="en-US" baseline="0" dirty="0"/>
              <a:t> may </a:t>
            </a:r>
            <a:r>
              <a:rPr lang="en-US" dirty="0"/>
              <a:t>re-sprout</a:t>
            </a:r>
            <a:r>
              <a:rPr lang="en-US" baseline="0" dirty="0"/>
              <a:t>, depending on fire severity.</a:t>
            </a:r>
            <a:r>
              <a:rPr lang="en-US" dirty="0"/>
              <a:t>  </a:t>
            </a:r>
            <a:endParaRPr lang="en-US"/>
          </a:p>
          <a:p>
            <a:pPr marL="911291" lvl="1" defTabSz="1822582">
              <a:defRPr/>
            </a:pPr>
            <a:endParaRPr lang="en-US" baseline="0" dirty="0"/>
          </a:p>
          <a:p>
            <a:r>
              <a:rPr lang="en-US" dirty="0"/>
              <a:t>Root mortality</a:t>
            </a:r>
          </a:p>
          <a:p>
            <a:pPr lvl="1"/>
            <a:r>
              <a:rPr lang="en-US" dirty="0"/>
              <a:t>Greatest loss of lateral roots near the surface</a:t>
            </a:r>
          </a:p>
          <a:p>
            <a:pPr lvl="1"/>
            <a:r>
              <a:rPr lang="en-US" dirty="0"/>
              <a:t>Roots in organic layers more likely to be consumed or lethally heated</a:t>
            </a:r>
          </a:p>
          <a:p>
            <a:pPr lvl="1"/>
            <a:r>
              <a:rPr lang="en-US" dirty="0"/>
              <a:t>Burn severity good indicator of root mortality</a:t>
            </a:r>
          </a:p>
          <a:p>
            <a:pPr lvl="1"/>
            <a:r>
              <a:rPr lang="en-US" dirty="0"/>
              <a:t>Soil moisture affects penetration of heat</a:t>
            </a:r>
          </a:p>
          <a:p>
            <a:pPr marL="911291" lvl="1" defTabSz="1822582">
              <a:defRPr/>
            </a:pPr>
            <a:endParaRPr lang="en-US" baseline="0" dirty="0"/>
          </a:p>
          <a:p>
            <a:pPr lvl="1"/>
            <a:endParaRPr lang="en-US"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14</a:t>
            </a:fld>
            <a:endParaRPr lang="en-US"/>
          </a:p>
        </p:txBody>
      </p:sp>
    </p:spTree>
    <p:extLst>
      <p:ext uri="{BB962C8B-B14F-4D97-AF65-F5344CB8AC3E}">
        <p14:creationId xmlns:p14="http://schemas.microsoft.com/office/powerpoint/2010/main" val="2180447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Factors that Influence Recovery</a:t>
            </a:r>
          </a:p>
          <a:p>
            <a:endParaRPr lang="en-US" dirty="0"/>
          </a:p>
          <a:p>
            <a:r>
              <a:rPr lang="en-US" dirty="0"/>
              <a:t>Recover</a:t>
            </a:r>
            <a:r>
              <a:rPr lang="en-US" baseline="0" dirty="0"/>
              <a:t>y after fire is influenced by:</a:t>
            </a:r>
            <a:endParaRPr lang="en-US" dirty="0">
              <a:cs typeface="Calibri"/>
            </a:endParaRPr>
          </a:p>
          <a:p>
            <a:r>
              <a:rPr lang="en-US" baseline="0" dirty="0"/>
              <a:t>Environmental Factors – conditions before and after fire affect recovery.</a:t>
            </a:r>
          </a:p>
          <a:p>
            <a:endParaRPr lang="en-US" baseline="0" dirty="0"/>
          </a:p>
          <a:p>
            <a:pPr defTabSz="1822582">
              <a:defRPr/>
            </a:pPr>
            <a:r>
              <a:rPr lang="en-US" baseline="0" dirty="0"/>
              <a:t>Fire is one way we can create microsites for plants that need bare soil (exposed to mineral soil) to establish.</a:t>
            </a:r>
          </a:p>
          <a:p>
            <a:pPr defTabSz="1822582">
              <a:defRPr/>
            </a:pPr>
            <a:endParaRPr lang="en-US" baseline="0" dirty="0"/>
          </a:p>
          <a:p>
            <a:r>
              <a:rPr lang="en-US" dirty="0"/>
              <a:t>Benefits of fire:</a:t>
            </a:r>
          </a:p>
          <a:p>
            <a:pPr lvl="1"/>
            <a:r>
              <a:rPr lang="en-US" dirty="0"/>
              <a:t>May volatilize allelopathic chemicals</a:t>
            </a:r>
            <a:endParaRPr lang="en-US" dirty="0">
              <a:cs typeface="Calibri"/>
            </a:endParaRPr>
          </a:p>
          <a:p>
            <a:pPr lvl="1"/>
            <a:r>
              <a:rPr lang="en-US" dirty="0"/>
              <a:t>Some nutrients become more available  </a:t>
            </a:r>
          </a:p>
          <a:p>
            <a:pPr lvl="2"/>
            <a:r>
              <a:rPr lang="en-US" dirty="0"/>
              <a:t>Ash</a:t>
            </a:r>
          </a:p>
          <a:p>
            <a:pPr lvl="2"/>
            <a:r>
              <a:rPr lang="en-US" dirty="0"/>
              <a:t>Soil</a:t>
            </a:r>
          </a:p>
          <a:p>
            <a:pPr lvl="1"/>
            <a:r>
              <a:rPr lang="en-US" dirty="0"/>
              <a:t>Fire enhanced seed production (pinegrass, wiregrass)</a:t>
            </a:r>
            <a:endParaRPr lang="en-US" dirty="0">
              <a:cs typeface="Calibri"/>
            </a:endParaRPr>
          </a:p>
          <a:p>
            <a:pPr defTabSz="1822582">
              <a:defRPr/>
            </a:pPr>
            <a:endParaRPr lang="en-US" baseline="0" dirty="0"/>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15</a:t>
            </a:fld>
            <a:endParaRPr lang="en-US"/>
          </a:p>
        </p:txBody>
      </p:sp>
    </p:spTree>
    <p:extLst>
      <p:ext uri="{BB962C8B-B14F-4D97-AF65-F5344CB8AC3E}">
        <p14:creationId xmlns:p14="http://schemas.microsoft.com/office/powerpoint/2010/main" val="3992071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Recover</a:t>
            </a:r>
            <a:r>
              <a:rPr lang="en-US" baseline="0" dirty="0"/>
              <a:t>y after fire is influenced by:</a:t>
            </a:r>
          </a:p>
          <a:p>
            <a:r>
              <a:rPr lang="en-US" baseline="0" dirty="0"/>
              <a:t>Environmental Factors – conditions before and after fire affect recovery.</a:t>
            </a:r>
          </a:p>
          <a:p>
            <a:endParaRPr lang="en-US" baseline="0" dirty="0"/>
          </a:p>
          <a:p>
            <a:pPr>
              <a:buNone/>
            </a:pPr>
            <a:r>
              <a:rPr lang="en-US" dirty="0"/>
              <a:t>Pre-fire Climate</a:t>
            </a:r>
          </a:p>
          <a:p>
            <a:pPr lvl="1"/>
            <a:r>
              <a:rPr lang="en-US" dirty="0"/>
              <a:t>Available fuels influenced by pre-fire climate</a:t>
            </a:r>
          </a:p>
          <a:p>
            <a:pPr lvl="1"/>
            <a:r>
              <a:rPr lang="en-US" dirty="0"/>
              <a:t>Drought, high winds, low humidity all affect fire climate</a:t>
            </a:r>
          </a:p>
          <a:p>
            <a:pPr>
              <a:buNone/>
            </a:pPr>
            <a:r>
              <a:rPr lang="en-US" dirty="0"/>
              <a:t>Post-fire Climate</a:t>
            </a:r>
          </a:p>
          <a:p>
            <a:pPr lvl="1"/>
            <a:r>
              <a:rPr lang="en-US" dirty="0"/>
              <a:t>Affects plant survival</a:t>
            </a:r>
          </a:p>
          <a:p>
            <a:pPr lvl="1"/>
            <a:r>
              <a:rPr lang="en-US" dirty="0"/>
              <a:t>Plants must restore carbohydrate reserves</a:t>
            </a:r>
          </a:p>
          <a:p>
            <a:pPr lvl="1"/>
            <a:r>
              <a:rPr lang="en-US" dirty="0"/>
              <a:t>Primary factor for determining range readiness for post-fire grazing</a:t>
            </a:r>
          </a:p>
          <a:p>
            <a:endParaRPr lang="en-US" baseline="0"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16</a:t>
            </a:fld>
            <a:endParaRPr lang="en-US"/>
          </a:p>
        </p:txBody>
      </p:sp>
    </p:spTree>
    <p:extLst>
      <p:ext uri="{BB962C8B-B14F-4D97-AF65-F5344CB8AC3E}">
        <p14:creationId xmlns:p14="http://schemas.microsoft.com/office/powerpoint/2010/main" val="4070956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Recover</a:t>
            </a:r>
            <a:r>
              <a:rPr lang="en-US" baseline="0" dirty="0"/>
              <a:t>y after fire is influenced by:</a:t>
            </a:r>
          </a:p>
          <a:p>
            <a:r>
              <a:rPr lang="en-US" baseline="0" dirty="0"/>
              <a:t>Environmental Factors – conditions before and after fire affect recovery.</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17</a:t>
            </a:fld>
            <a:endParaRPr lang="en-US"/>
          </a:p>
        </p:txBody>
      </p:sp>
    </p:spTree>
    <p:extLst>
      <p:ext uri="{BB962C8B-B14F-4D97-AF65-F5344CB8AC3E}">
        <p14:creationId xmlns:p14="http://schemas.microsoft.com/office/powerpoint/2010/main" val="17179571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Recover</a:t>
            </a:r>
            <a:r>
              <a:rPr lang="en-US" baseline="0" dirty="0"/>
              <a:t>y after fire is influenced by:</a:t>
            </a:r>
          </a:p>
          <a:p>
            <a:r>
              <a:rPr lang="en-US" baseline="0" dirty="0"/>
              <a:t>Environmental Factors – conditions before and after fire affect recovery.</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18</a:t>
            </a:fld>
            <a:endParaRPr lang="en-US"/>
          </a:p>
        </p:txBody>
      </p:sp>
    </p:spTree>
    <p:extLst>
      <p:ext uri="{BB962C8B-B14F-4D97-AF65-F5344CB8AC3E}">
        <p14:creationId xmlns:p14="http://schemas.microsoft.com/office/powerpoint/2010/main" val="11886827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Recover</a:t>
            </a:r>
            <a:r>
              <a:rPr lang="en-US" baseline="0" dirty="0"/>
              <a:t>y after fire is influenced by:</a:t>
            </a:r>
          </a:p>
          <a:p>
            <a:r>
              <a:rPr lang="en-US" baseline="0" dirty="0"/>
              <a:t>Environmental Factors – conditions before and after fire affect recovery.</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19</a:t>
            </a:fld>
            <a:endParaRPr lang="en-US"/>
          </a:p>
        </p:txBody>
      </p:sp>
    </p:spTree>
    <p:extLst>
      <p:ext uri="{BB962C8B-B14F-4D97-AF65-F5344CB8AC3E}">
        <p14:creationId xmlns:p14="http://schemas.microsoft.com/office/powerpoint/2010/main" val="3548403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Recover</a:t>
            </a:r>
            <a:r>
              <a:rPr lang="en-US" baseline="0" dirty="0"/>
              <a:t>y after fire is influenced by:</a:t>
            </a:r>
          </a:p>
          <a:p>
            <a:r>
              <a:rPr lang="en-US" baseline="0" dirty="0"/>
              <a:t>Environmental Factors – conditions before and after fire affect recovery.</a:t>
            </a:r>
          </a:p>
          <a:p>
            <a:endParaRPr lang="en-US" baseline="0" dirty="0"/>
          </a:p>
          <a:p>
            <a:r>
              <a:rPr lang="en-US" sz="6600" dirty="0"/>
              <a:t>Depends on:</a:t>
            </a:r>
          </a:p>
          <a:p>
            <a:pPr lvl="1"/>
            <a:r>
              <a:rPr lang="en-US" sz="5600" dirty="0"/>
              <a:t>timing of germination and growth</a:t>
            </a:r>
          </a:p>
          <a:p>
            <a:pPr lvl="1"/>
            <a:r>
              <a:rPr lang="en-US" sz="5600" dirty="0"/>
              <a:t>germination and establishment requirements</a:t>
            </a:r>
          </a:p>
          <a:p>
            <a:pPr lvl="1"/>
            <a:r>
              <a:rPr lang="en-US" sz="5600" dirty="0"/>
              <a:t>rate of growth</a:t>
            </a:r>
          </a:p>
          <a:p>
            <a:pPr lvl="1"/>
            <a:r>
              <a:rPr lang="en-US" sz="5600" dirty="0"/>
              <a:t>requirements for water and nutrients</a:t>
            </a:r>
          </a:p>
          <a:p>
            <a:pPr lvl="1"/>
            <a:r>
              <a:rPr lang="en-US" sz="5600" dirty="0"/>
              <a:t>reproduction  method</a:t>
            </a:r>
          </a:p>
          <a:p>
            <a:endParaRPr lang="en-US" baseline="0" dirty="0"/>
          </a:p>
        </p:txBody>
      </p:sp>
      <p:sp>
        <p:nvSpPr>
          <p:cNvPr id="4" name="Slide Number Placeholder 3"/>
          <p:cNvSpPr>
            <a:spLocks noGrp="1"/>
          </p:cNvSpPr>
          <p:nvPr>
            <p:ph type="sldNum" sz="quarter" idx="10"/>
          </p:nvPr>
        </p:nvSpPr>
        <p:spPr/>
        <p:txBody>
          <a:bodyPr/>
          <a:lstStyle/>
          <a:p>
            <a:fld id="{DFDD4554-00A2-41E1-B419-82157639649A}" type="slidenum">
              <a:rPr lang="en-US" smtClean="0"/>
              <a:pPr/>
              <a:t>20</a:t>
            </a:fld>
            <a:endParaRPr lang="en-US"/>
          </a:p>
        </p:txBody>
      </p:sp>
    </p:spTree>
    <p:extLst>
      <p:ext uri="{BB962C8B-B14F-4D97-AF65-F5344CB8AC3E}">
        <p14:creationId xmlns:p14="http://schemas.microsoft.com/office/powerpoint/2010/main" val="28397746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Differences between grazing and fire</a:t>
            </a:r>
          </a:p>
        </p:txBody>
      </p:sp>
      <p:sp>
        <p:nvSpPr>
          <p:cNvPr id="4" name="Slide Number Placeholder 3"/>
          <p:cNvSpPr>
            <a:spLocks noGrp="1"/>
          </p:cNvSpPr>
          <p:nvPr>
            <p:ph type="sldNum" sz="quarter" idx="5"/>
          </p:nvPr>
        </p:nvSpPr>
        <p:spPr/>
        <p:txBody>
          <a:bodyPr/>
          <a:lstStyle/>
          <a:p>
            <a:fld id="{A79E80B8-B0B4-4E93-9891-79C186BF4AF6}" type="slidenum">
              <a:rPr lang="en-US" smtClean="0"/>
              <a:t>21</a:t>
            </a:fld>
            <a:endParaRPr lang="en-US"/>
          </a:p>
        </p:txBody>
      </p:sp>
    </p:spTree>
    <p:extLst>
      <p:ext uri="{BB962C8B-B14F-4D97-AF65-F5344CB8AC3E}">
        <p14:creationId xmlns:p14="http://schemas.microsoft.com/office/powerpoint/2010/main" val="32952771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22</a:t>
            </a:fld>
            <a:endParaRPr lang="en-US"/>
          </a:p>
        </p:txBody>
      </p:sp>
      <p:sp>
        <p:nvSpPr>
          <p:cNvPr id="20484" name="Rectangle 2"/>
          <p:cNvSpPr>
            <a:spLocks noGrp="1" noRot="1" noChangeAspect="1" noChangeArrowheads="1" noTextEdit="1"/>
          </p:cNvSpPr>
          <p:nvPr>
            <p:ph type="sldImg"/>
          </p:nvPr>
        </p:nvSpPr>
        <p:spPr>
          <a:ln/>
        </p:spPr>
      </p:sp>
      <p:sp>
        <p:nvSpPr>
          <p:cNvPr id="20485" name="Rectangle 3"/>
          <p:cNvSpPr>
            <a:spLocks noGrp="1" noChangeArrowheads="1"/>
          </p:cNvSpPr>
          <p:nvPr>
            <p:ph type="body" idx="1"/>
          </p:nvPr>
        </p:nvSpPr>
        <p:spPr>
          <a:noFill/>
          <a:ln/>
        </p:spPr>
        <p:txBody>
          <a:bodyPr/>
          <a:lstStyle/>
          <a:p>
            <a:pPr>
              <a:defRPr/>
            </a:pPr>
            <a:r>
              <a:rPr lang="en-US">
                <a:cs typeface="Calibri"/>
              </a:rPr>
              <a:t>Plant Response to Fire conclusion</a:t>
            </a:r>
            <a:endParaRPr lang="en-US" dirty="0"/>
          </a:p>
          <a:p>
            <a:pPr>
              <a:defRPr/>
            </a:pPr>
            <a:endParaRPr lang="en-US" dirty="0"/>
          </a:p>
          <a:p>
            <a:pPr defTabSz="1822582">
              <a:defRPr/>
            </a:pPr>
            <a:r>
              <a:rPr lang="en-US" sz="2400"/>
              <a:t>How plants grow and respond to disturbance…</a:t>
            </a:r>
            <a:endParaRPr lang="en-US">
              <a:ea typeface="+mn-ea"/>
              <a:cs typeface="+mn-cs"/>
            </a:endParaRPr>
          </a:p>
          <a:p>
            <a:pPr eaLnBrk="1" hangingPunct="1"/>
            <a:endParaRPr lang="en-US" dirty="0"/>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2687775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66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4162434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64A25B-E85D-4EC7-A20F-6D719CC5681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15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64A25B-E85D-4EC7-A20F-6D719CC56818}"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03377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64A25B-E85D-4EC7-A20F-6D719CC56818}" type="datetimeFigureOut">
              <a:rPr lang="en-US" smtClean="0"/>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8265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64A25B-E85D-4EC7-A20F-6D719CC56818}" type="datetimeFigureOut">
              <a:rPr lang="en-US" smtClean="0"/>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0922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B64A25B-E85D-4EC7-A20F-6D719CC56818}" type="datetimeFigureOut">
              <a:rPr lang="en-US" smtClean="0"/>
              <a:t>2/18/2025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3368117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B64A25B-E85D-4EC7-A20F-6D719CC56818}" type="datetimeFigureOut">
              <a:rPr lang="en-US" smtClean="0"/>
              <a:t>2/18/2025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AA8EF3E-A05A-4D78-BEF6-BB957AB6AEA3}" type="slidenum">
              <a:rPr lang="en-US" smtClean="0"/>
              <a:t>‹#›</a:t>
            </a:fld>
            <a:endParaRPr lang="en-US"/>
          </a:p>
        </p:txBody>
      </p:sp>
    </p:spTree>
    <p:extLst>
      <p:ext uri="{BB962C8B-B14F-4D97-AF65-F5344CB8AC3E}">
        <p14:creationId xmlns:p14="http://schemas.microsoft.com/office/powerpoint/2010/main" val="1581959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B64A25B-E85D-4EC7-A20F-6D719CC56818}"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71265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25773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79129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B64A25B-E85D-4EC7-A20F-6D719CC56818}" type="datetimeFigureOut">
              <a:rPr lang="en-US" smtClean="0"/>
              <a:t>2/18/2025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AA8EF3E-A05A-4D78-BEF6-BB957AB6AEA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3099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13.png"/><Relationship Id="rId5" Type="http://schemas.openxmlformats.org/officeDocument/2006/relationships/image" Target="../media/image9.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28.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CjCkMqzHlf0&amp;list=PL5A268F0CA7807D00&amp;index=25&amp;feature=plpp_video"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hyperlink" Target="https://youtu.be/CjCkMqzHlf0" TargetMode="Externa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youtu.be/CjCkMqzHlf0" TargetMode="External"/><Relationship Id="rId5" Type="http://schemas.openxmlformats.org/officeDocument/2006/relationships/hyperlink" Target="http://www.youtube.com/watch?v=CjCkMqzHlf0&amp;list=PL5A268F0CA7807D00&amp;index=25&amp;feature=plpp_video" TargetMode="Externa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CjCkMqzHlf0&amp;list=PL5A268F0CA7807D00&amp;index=25&amp;feature=plpp_video"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hyperlink" Target="https://youtu.be/CjCkMqzHlf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3045982-9D12-474A-8D10-6FE08D040733}"/>
              </a:ext>
            </a:extLst>
          </p:cNvPr>
          <p:cNvSpPr>
            <a:spLocks noGrp="1"/>
          </p:cNvSpPr>
          <p:nvPr>
            <p:ph type="ctrTitle"/>
          </p:nvPr>
        </p:nvSpPr>
        <p:spPr>
          <a:xfrm>
            <a:off x="1097280" y="772600"/>
            <a:ext cx="10058400" cy="3566160"/>
          </a:xfrm>
        </p:spPr>
        <p:txBody>
          <a:bodyPr/>
          <a:lstStyle/>
          <a:p>
            <a:r>
              <a:rPr lang="en-US" dirty="0"/>
              <a:t>Plant Response to Fire</a:t>
            </a:r>
          </a:p>
        </p:txBody>
      </p:sp>
      <p:sp>
        <p:nvSpPr>
          <p:cNvPr id="13" name="Subtitle 12">
            <a:extLst>
              <a:ext uri="{FF2B5EF4-FFF2-40B4-BE49-F238E27FC236}">
                <a16:creationId xmlns:a16="http://schemas.microsoft.com/office/drawing/2014/main" id="{6633733C-FC3D-486C-B147-B7CA7CF95233}"/>
              </a:ext>
            </a:extLst>
          </p:cNvPr>
          <p:cNvSpPr>
            <a:spLocks noGrp="1"/>
          </p:cNvSpPr>
          <p:nvPr>
            <p:ph type="subTitle" idx="1"/>
          </p:nvPr>
        </p:nvSpPr>
        <p:spPr/>
        <p:txBody>
          <a:bodyPr/>
          <a:lstStyle/>
          <a:p>
            <a:r>
              <a:rPr lang="en-US" dirty="0"/>
              <a:t>Rangeland Principles (REM 151)</a:t>
            </a:r>
          </a:p>
        </p:txBody>
      </p:sp>
      <p:pic>
        <p:nvPicPr>
          <p:cNvPr id="17" name="Picture 16">
            <a:extLst>
              <a:ext uri="{FF2B5EF4-FFF2-40B4-BE49-F238E27FC236}">
                <a16:creationId xmlns:a16="http://schemas.microsoft.com/office/drawing/2014/main" id="{63A0DA7E-06B0-48BE-879E-7043E2B5B6B0}"/>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grpSp>
        <p:nvGrpSpPr>
          <p:cNvPr id="11" name="Group 10">
            <a:extLst>
              <a:ext uri="{FF2B5EF4-FFF2-40B4-BE49-F238E27FC236}">
                <a16:creationId xmlns:a16="http://schemas.microsoft.com/office/drawing/2014/main" id="{47F9623C-762E-4AB4-B7E2-9448DE21662F}"/>
              </a:ext>
            </a:extLst>
          </p:cNvPr>
          <p:cNvGrpSpPr/>
          <p:nvPr/>
        </p:nvGrpSpPr>
        <p:grpSpPr>
          <a:xfrm>
            <a:off x="1303925" y="398773"/>
            <a:ext cx="3000802" cy="2787325"/>
            <a:chOff x="2022953" y="340896"/>
            <a:chExt cx="3000802" cy="2787325"/>
          </a:xfrm>
        </p:grpSpPr>
        <p:pic>
          <p:nvPicPr>
            <p:cNvPr id="4" name="Picture 3" descr="A picture containing tree, nature&#10;&#10;Description generated with very high confidence">
              <a:extLst>
                <a:ext uri="{FF2B5EF4-FFF2-40B4-BE49-F238E27FC236}">
                  <a16:creationId xmlns:a16="http://schemas.microsoft.com/office/drawing/2014/main" id="{D54A8DC8-2842-4017-BA9D-D4631BF9521F}"/>
                </a:ext>
              </a:extLst>
            </p:cNvPr>
            <p:cNvPicPr>
              <a:picLocks noChangeAspect="1"/>
            </p:cNvPicPr>
            <p:nvPr/>
          </p:nvPicPr>
          <p:blipFill rotWithShape="1">
            <a:blip r:embed="rId4">
              <a:extLst>
                <a:ext uri="{28A0092B-C50C-407E-A947-70E740481C1C}">
                  <a14:useLocalDpi xmlns:a14="http://schemas.microsoft.com/office/drawing/2010/main" val="0"/>
                </a:ext>
              </a:extLst>
            </a:blip>
            <a:srcRect l="26631"/>
            <a:stretch/>
          </p:blipFill>
          <p:spPr>
            <a:xfrm>
              <a:off x="2022953" y="340896"/>
              <a:ext cx="3000802" cy="2787325"/>
            </a:xfrm>
            <a:prstGeom prst="rect">
              <a:avLst/>
            </a:prstGeom>
          </p:spPr>
        </p:pic>
        <p:sp>
          <p:nvSpPr>
            <p:cNvPr id="5" name="TextBox 4">
              <a:extLst>
                <a:ext uri="{FF2B5EF4-FFF2-40B4-BE49-F238E27FC236}">
                  <a16:creationId xmlns:a16="http://schemas.microsoft.com/office/drawing/2014/main" id="{EFB942C2-7D0A-4147-886E-FF72805B1CFF}"/>
                </a:ext>
              </a:extLst>
            </p:cNvPr>
            <p:cNvSpPr txBox="1"/>
            <p:nvPr/>
          </p:nvSpPr>
          <p:spPr>
            <a:xfrm>
              <a:off x="2028458" y="2874305"/>
              <a:ext cx="843501" cy="253916"/>
            </a:xfrm>
            <a:prstGeom prst="rect">
              <a:avLst/>
            </a:prstGeom>
            <a:noFill/>
          </p:spPr>
          <p:txBody>
            <a:bodyPr wrap="none" rtlCol="0">
              <a:spAutoFit/>
            </a:bodyPr>
            <a:lstStyle/>
            <a:p>
              <a:r>
                <a:rPr lang="en-US" sz="1050" dirty="0">
                  <a:solidFill>
                    <a:schemeClr val="bg1"/>
                  </a:solidFill>
                </a:rPr>
                <a:t>Steve </a:t>
              </a:r>
              <a:r>
                <a:rPr lang="en-US" sz="800" dirty="0">
                  <a:solidFill>
                    <a:schemeClr val="bg1"/>
                  </a:solidFill>
                </a:rPr>
                <a:t>Bunting</a:t>
              </a:r>
            </a:p>
          </p:txBody>
        </p:sp>
      </p:grpSp>
      <p:grpSp>
        <p:nvGrpSpPr>
          <p:cNvPr id="7" name="Group 6">
            <a:extLst>
              <a:ext uri="{FF2B5EF4-FFF2-40B4-BE49-F238E27FC236}">
                <a16:creationId xmlns:a16="http://schemas.microsoft.com/office/drawing/2014/main" id="{D279F952-CE8E-4398-A847-48B52E025AEA}"/>
              </a:ext>
            </a:extLst>
          </p:cNvPr>
          <p:cNvGrpSpPr/>
          <p:nvPr/>
        </p:nvGrpSpPr>
        <p:grpSpPr>
          <a:xfrm>
            <a:off x="4385537" y="398773"/>
            <a:ext cx="3468867" cy="2786479"/>
            <a:chOff x="5350571" y="330199"/>
            <a:chExt cx="3468867" cy="2786479"/>
          </a:xfrm>
        </p:grpSpPr>
        <p:pic>
          <p:nvPicPr>
            <p:cNvPr id="6" name="Picture 5" descr="A fire in a field&#10;&#10;Description generated with very high confidence">
              <a:extLst>
                <a:ext uri="{FF2B5EF4-FFF2-40B4-BE49-F238E27FC236}">
                  <a16:creationId xmlns:a16="http://schemas.microsoft.com/office/drawing/2014/main" id="{C570F2F4-71FB-44A3-B0FB-9F4EDA94856C}"/>
                </a:ext>
              </a:extLst>
            </p:cNvPr>
            <p:cNvPicPr>
              <a:picLocks noChangeAspect="1"/>
            </p:cNvPicPr>
            <p:nvPr/>
          </p:nvPicPr>
          <p:blipFill rotWithShape="1">
            <a:blip r:embed="rId5">
              <a:extLst>
                <a:ext uri="{28A0092B-C50C-407E-A947-70E740481C1C}">
                  <a14:useLocalDpi xmlns:a14="http://schemas.microsoft.com/office/drawing/2010/main" val="0"/>
                </a:ext>
              </a:extLst>
            </a:blip>
            <a:srcRect r="16065"/>
            <a:stretch/>
          </p:blipFill>
          <p:spPr>
            <a:xfrm>
              <a:off x="5350571" y="330199"/>
              <a:ext cx="3468867" cy="2786479"/>
            </a:xfrm>
            <a:prstGeom prst="rect">
              <a:avLst/>
            </a:prstGeom>
          </p:spPr>
        </p:pic>
        <p:sp>
          <p:nvSpPr>
            <p:cNvPr id="10" name="TextBox 9">
              <a:extLst>
                <a:ext uri="{FF2B5EF4-FFF2-40B4-BE49-F238E27FC236}">
                  <a16:creationId xmlns:a16="http://schemas.microsoft.com/office/drawing/2014/main" id="{4F2FA03E-9625-454E-AE57-A03B84977CB6}"/>
                </a:ext>
              </a:extLst>
            </p:cNvPr>
            <p:cNvSpPr txBox="1"/>
            <p:nvPr/>
          </p:nvSpPr>
          <p:spPr>
            <a:xfrm>
              <a:off x="5350571" y="2901234"/>
              <a:ext cx="663964" cy="215444"/>
            </a:xfrm>
            <a:prstGeom prst="rect">
              <a:avLst/>
            </a:prstGeom>
            <a:noFill/>
          </p:spPr>
          <p:txBody>
            <a:bodyPr wrap="none" rtlCol="0">
              <a:spAutoFit/>
            </a:bodyPr>
            <a:lstStyle/>
            <a:p>
              <a:r>
                <a:rPr lang="en-US" sz="800" dirty="0">
                  <a:solidFill>
                    <a:schemeClr val="bg1"/>
                  </a:solidFill>
                </a:rPr>
                <a:t>USDA NRCS</a:t>
              </a:r>
            </a:p>
          </p:txBody>
        </p:sp>
      </p:grpSp>
      <p:grpSp>
        <p:nvGrpSpPr>
          <p:cNvPr id="15" name="Group 14">
            <a:extLst>
              <a:ext uri="{FF2B5EF4-FFF2-40B4-BE49-F238E27FC236}">
                <a16:creationId xmlns:a16="http://schemas.microsoft.com/office/drawing/2014/main" id="{48603C73-6CE4-4251-84E3-82348DE3DE3C}"/>
              </a:ext>
            </a:extLst>
          </p:cNvPr>
          <p:cNvGrpSpPr/>
          <p:nvPr/>
        </p:nvGrpSpPr>
        <p:grpSpPr>
          <a:xfrm>
            <a:off x="7935214" y="397927"/>
            <a:ext cx="3135852" cy="2787325"/>
            <a:chOff x="8473343" y="399195"/>
            <a:chExt cx="3135852" cy="2787325"/>
          </a:xfrm>
        </p:grpSpPr>
        <p:pic>
          <p:nvPicPr>
            <p:cNvPr id="9" name="Picture 8" descr="A tree in a forest&#10;&#10;Description generated with high confidence">
              <a:extLst>
                <a:ext uri="{FF2B5EF4-FFF2-40B4-BE49-F238E27FC236}">
                  <a16:creationId xmlns:a16="http://schemas.microsoft.com/office/drawing/2014/main" id="{68304922-AE2D-4EC4-8BAD-809EAF96DB92}"/>
                </a:ext>
              </a:extLst>
            </p:cNvPr>
            <p:cNvPicPr>
              <a:picLocks noChangeAspect="1"/>
            </p:cNvPicPr>
            <p:nvPr/>
          </p:nvPicPr>
          <p:blipFill rotWithShape="1">
            <a:blip r:embed="rId6">
              <a:extLst>
                <a:ext uri="{28A0092B-C50C-407E-A947-70E740481C1C}">
                  <a14:useLocalDpi xmlns:a14="http://schemas.microsoft.com/office/drawing/2010/main" val="0"/>
                </a:ext>
              </a:extLst>
            </a:blip>
            <a:srcRect r="15622"/>
            <a:stretch/>
          </p:blipFill>
          <p:spPr>
            <a:xfrm>
              <a:off x="8473343" y="399195"/>
              <a:ext cx="3135852" cy="2787325"/>
            </a:xfrm>
            <a:prstGeom prst="rect">
              <a:avLst/>
            </a:prstGeom>
          </p:spPr>
        </p:pic>
        <p:sp>
          <p:nvSpPr>
            <p:cNvPr id="14" name="TextBox 13">
              <a:extLst>
                <a:ext uri="{FF2B5EF4-FFF2-40B4-BE49-F238E27FC236}">
                  <a16:creationId xmlns:a16="http://schemas.microsoft.com/office/drawing/2014/main" id="{5A0DE18B-BCA3-428D-BA8A-0148358D1EEB}"/>
                </a:ext>
              </a:extLst>
            </p:cNvPr>
            <p:cNvSpPr txBox="1"/>
            <p:nvPr/>
          </p:nvSpPr>
          <p:spPr>
            <a:xfrm>
              <a:off x="8500778" y="2970654"/>
              <a:ext cx="407484" cy="215444"/>
            </a:xfrm>
            <a:prstGeom prst="rect">
              <a:avLst/>
            </a:prstGeom>
            <a:noFill/>
          </p:spPr>
          <p:txBody>
            <a:bodyPr wrap="none" rtlCol="0">
              <a:spAutoFit/>
            </a:bodyPr>
            <a:lstStyle/>
            <a:p>
              <a:r>
                <a:rPr lang="en-US" sz="800" dirty="0">
                  <a:solidFill>
                    <a:schemeClr val="bg1"/>
                  </a:solidFill>
                </a:rPr>
                <a:t>USGS</a:t>
              </a:r>
            </a:p>
          </p:txBody>
        </p:sp>
      </p:grpSp>
    </p:spTree>
    <p:extLst>
      <p:ext uri="{BB962C8B-B14F-4D97-AF65-F5344CB8AC3E}">
        <p14:creationId xmlns:p14="http://schemas.microsoft.com/office/powerpoint/2010/main" val="4255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 y="247132"/>
            <a:ext cx="9234619" cy="830997"/>
          </a:xfrm>
          <a:prstGeom prst="rect">
            <a:avLst/>
          </a:prstGeom>
          <a:noFill/>
        </p:spPr>
        <p:txBody>
          <a:bodyPr wrap="square" rtlCol="0">
            <a:spAutoFit/>
          </a:bodyPr>
          <a:lstStyle/>
          <a:p>
            <a:pPr algn="ctr"/>
            <a:r>
              <a:rPr lang="en-US" sz="4800" dirty="0"/>
              <a:t>Location of Growing Points</a:t>
            </a:r>
          </a:p>
        </p:txBody>
      </p:sp>
      <p:grpSp>
        <p:nvGrpSpPr>
          <p:cNvPr id="3" name="Group 2"/>
          <p:cNvGrpSpPr/>
          <p:nvPr/>
        </p:nvGrpSpPr>
        <p:grpSpPr>
          <a:xfrm>
            <a:off x="2961521" y="1417964"/>
            <a:ext cx="8948511" cy="5075771"/>
            <a:chOff x="1775258" y="1417964"/>
            <a:chExt cx="8948511" cy="5075771"/>
          </a:xfrm>
        </p:grpSpPr>
        <p:pic>
          <p:nvPicPr>
            <p:cNvPr id="5" name="Picture 7" descr="Sca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5258" y="1417964"/>
              <a:ext cx="4301198" cy="505105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0" descr="D:\SimpleDiskDocs\Owyhee Field Office 09-Jun-04 Bob Arnold-Longtom\DSCN1307.JPG"/>
            <p:cNvPicPr>
              <a:picLocks noChangeAspect="1" noChangeArrowheads="1"/>
            </p:cNvPicPr>
            <p:nvPr/>
          </p:nvPicPr>
          <p:blipFill>
            <a:blip r:embed="rId4">
              <a:extLst>
                <a:ext uri="{28A0092B-C50C-407E-A947-70E740481C1C}">
                  <a14:useLocalDpi xmlns:a14="http://schemas.microsoft.com/office/drawing/2010/main" val="0"/>
                </a:ext>
              </a:extLst>
            </a:blip>
            <a:srcRect l="29417" t="12906" r="32910" b="30450"/>
            <a:stretch>
              <a:fillRect/>
            </a:stretch>
          </p:blipFill>
          <p:spPr bwMode="auto">
            <a:xfrm>
              <a:off x="6244530" y="1417964"/>
              <a:ext cx="4479239" cy="505105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Oval 1"/>
            <p:cNvSpPr/>
            <p:nvPr/>
          </p:nvSpPr>
          <p:spPr>
            <a:xfrm>
              <a:off x="3410465" y="5832390"/>
              <a:ext cx="1210962" cy="66134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442898" y="1635212"/>
              <a:ext cx="1210962" cy="66134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 name="Straight Connector 10"/>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0836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4" name="Straight Connector 3"/>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1" y="247132"/>
            <a:ext cx="9234619" cy="830997"/>
          </a:xfrm>
          <a:prstGeom prst="rect">
            <a:avLst/>
          </a:prstGeom>
          <a:noFill/>
        </p:spPr>
        <p:txBody>
          <a:bodyPr wrap="square" rtlCol="0">
            <a:spAutoFit/>
          </a:bodyPr>
          <a:lstStyle/>
          <a:p>
            <a:pPr algn="ctr"/>
            <a:r>
              <a:rPr lang="en-US" sz="4800" dirty="0"/>
              <a:t>Season is Important</a:t>
            </a:r>
          </a:p>
        </p:txBody>
      </p:sp>
      <p:sp>
        <p:nvSpPr>
          <p:cNvPr id="3" name="Rectangle 2"/>
          <p:cNvSpPr/>
          <p:nvPr/>
        </p:nvSpPr>
        <p:spPr>
          <a:xfrm>
            <a:off x="271844" y="1407399"/>
            <a:ext cx="7385222" cy="1231106"/>
          </a:xfrm>
          <a:prstGeom prst="rect">
            <a:avLst/>
          </a:prstGeom>
        </p:spPr>
        <p:txBody>
          <a:bodyPr wrap="square">
            <a:spAutoFit/>
          </a:bodyPr>
          <a:lstStyle/>
          <a:p>
            <a:pPr marL="798513" lvl="1" indent="-341313">
              <a:spcBef>
                <a:spcPts val="1200"/>
              </a:spcBef>
              <a:buClrTx/>
              <a:buFont typeface="Arial" panose="020B0604020202020204" pitchFamily="34" charset="0"/>
              <a:buChar char="•"/>
            </a:pPr>
            <a:r>
              <a:rPr lang="en-US" altLang="en-US" sz="3200" b="1" dirty="0" err="1">
                <a:latin typeface="Calibri" panose="020F0502020204030204" pitchFamily="34" charset="0"/>
              </a:rPr>
              <a:t>Phenological</a:t>
            </a:r>
            <a:r>
              <a:rPr lang="en-US" altLang="en-US" sz="3200" b="1" dirty="0">
                <a:latin typeface="Calibri" panose="020F0502020204030204" pitchFamily="34" charset="0"/>
              </a:rPr>
              <a:t> stage</a:t>
            </a:r>
            <a:endParaRPr lang="en-US" altLang="en-US" sz="3200" dirty="0">
              <a:latin typeface="Calibri" panose="020F0502020204030204" pitchFamily="34" charset="0"/>
            </a:endParaRPr>
          </a:p>
          <a:p>
            <a:pPr marL="798513" lvl="1" indent="-341313">
              <a:spcBef>
                <a:spcPts val="1200"/>
              </a:spcBef>
              <a:buClrTx/>
              <a:buFont typeface="Arial" panose="020B0604020202020204" pitchFamily="34" charset="0"/>
              <a:buChar char="•"/>
            </a:pPr>
            <a:r>
              <a:rPr lang="en-US" altLang="en-US" sz="3200" b="1" dirty="0">
                <a:latin typeface="Calibri" panose="020F0502020204030204" pitchFamily="34" charset="0"/>
              </a:rPr>
              <a:t>Opportunity for re-growth</a:t>
            </a:r>
            <a:endParaRPr lang="en-US" altLang="en-US" sz="4400" dirty="0"/>
          </a:p>
        </p:txBody>
      </p:sp>
      <p:pic>
        <p:nvPicPr>
          <p:cNvPr id="8" name="Picture 7"/>
          <p:cNvPicPr>
            <a:picLocks noChangeAspect="1"/>
          </p:cNvPicPr>
          <p:nvPr/>
        </p:nvPicPr>
        <p:blipFill rotWithShape="1">
          <a:blip r:embed="rId3"/>
          <a:srcRect l="22541" t="18196" r="22382" b="10130"/>
          <a:stretch/>
        </p:blipFill>
        <p:spPr>
          <a:xfrm>
            <a:off x="6067670" y="1632364"/>
            <a:ext cx="5757236" cy="4214193"/>
          </a:xfrm>
          <a:prstGeom prst="rect">
            <a:avLst/>
          </a:prstGeom>
          <a:ln>
            <a:solidFill>
              <a:schemeClr val="bg2">
                <a:lumMod val="50000"/>
              </a:schemeClr>
            </a:solidFill>
          </a:ln>
        </p:spPr>
      </p:pic>
      <p:sp>
        <p:nvSpPr>
          <p:cNvPr id="9" name="TextBox 8"/>
          <p:cNvSpPr txBox="1"/>
          <p:nvPr/>
        </p:nvSpPr>
        <p:spPr>
          <a:xfrm>
            <a:off x="10820849" y="5631113"/>
            <a:ext cx="1155251" cy="215444"/>
          </a:xfrm>
          <a:prstGeom prst="rect">
            <a:avLst/>
          </a:prstGeom>
          <a:noFill/>
        </p:spPr>
        <p:txBody>
          <a:bodyPr wrap="square" rtlCol="0">
            <a:spAutoFit/>
          </a:bodyPr>
          <a:lstStyle/>
          <a:p>
            <a:r>
              <a:rPr lang="en-US" sz="800" dirty="0">
                <a:solidFill>
                  <a:schemeClr val="bg1"/>
                </a:solidFill>
              </a:rPr>
              <a:t>Kirk Davies USDA-ARS</a:t>
            </a:r>
          </a:p>
        </p:txBody>
      </p:sp>
    </p:spTree>
    <p:extLst>
      <p:ext uri="{BB962C8B-B14F-4D97-AF65-F5344CB8AC3E}">
        <p14:creationId xmlns:p14="http://schemas.microsoft.com/office/powerpoint/2010/main" val="2429510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sz="quarter" idx="4294967295"/>
          </p:nvPr>
        </p:nvSpPr>
        <p:spPr>
          <a:xfrm>
            <a:off x="900280" y="1161548"/>
            <a:ext cx="3854369" cy="4302214"/>
          </a:xfrm>
        </p:spPr>
        <p:txBody>
          <a:bodyPr>
            <a:normAutofit/>
          </a:bodyPr>
          <a:lstStyle/>
          <a:p>
            <a:r>
              <a:rPr lang="en-US" sz="3200" dirty="0"/>
              <a:t>Wildfire - </a:t>
            </a:r>
          </a:p>
          <a:p>
            <a:endParaRPr lang="en-US" sz="3200" dirty="0"/>
          </a:p>
          <a:p>
            <a:endParaRPr lang="en-US" sz="3200" dirty="0"/>
          </a:p>
          <a:p>
            <a:pPr>
              <a:spcBef>
                <a:spcPts val="0"/>
              </a:spcBef>
            </a:pPr>
            <a:r>
              <a:rPr lang="en-US" sz="3200" dirty="0"/>
              <a:t>Wildland Use Fire - </a:t>
            </a:r>
          </a:p>
          <a:p>
            <a:endParaRPr lang="en-US" sz="3200" dirty="0"/>
          </a:p>
          <a:p>
            <a:endParaRPr lang="en-US" sz="3200" dirty="0"/>
          </a:p>
          <a:p>
            <a:r>
              <a:rPr lang="en-US" sz="3200" dirty="0"/>
              <a:t>Prescribed Fire - </a:t>
            </a:r>
          </a:p>
        </p:txBody>
      </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1" y="247132"/>
            <a:ext cx="9234619" cy="830997"/>
          </a:xfrm>
          <a:prstGeom prst="rect">
            <a:avLst/>
          </a:prstGeom>
          <a:noFill/>
        </p:spPr>
        <p:txBody>
          <a:bodyPr wrap="square" rtlCol="0">
            <a:spAutoFit/>
          </a:bodyPr>
          <a:lstStyle/>
          <a:p>
            <a:pPr algn="ctr"/>
            <a:r>
              <a:rPr lang="en-US" sz="4800" dirty="0"/>
              <a:t>Types of Fires</a:t>
            </a:r>
          </a:p>
        </p:txBody>
      </p:sp>
      <p:pic>
        <p:nvPicPr>
          <p:cNvPr id="11" name="Picture 10" descr="A fire in a field&#10;&#10;Description generated with very high confidence">
            <a:extLst>
              <a:ext uri="{FF2B5EF4-FFF2-40B4-BE49-F238E27FC236}">
                <a16:creationId xmlns:a16="http://schemas.microsoft.com/office/drawing/2014/main" id="{9D797925-9BEC-4655-A5E6-5177EB6305A4}"/>
              </a:ext>
            </a:extLst>
          </p:cNvPr>
          <p:cNvPicPr>
            <a:picLocks noChangeAspect="1"/>
          </p:cNvPicPr>
          <p:nvPr/>
        </p:nvPicPr>
        <p:blipFill rotWithShape="1">
          <a:blip r:embed="rId3">
            <a:extLst>
              <a:ext uri="{28A0092B-C50C-407E-A947-70E740481C1C}">
                <a14:useLocalDpi xmlns:a14="http://schemas.microsoft.com/office/drawing/2010/main" val="0"/>
              </a:ext>
            </a:extLst>
          </a:blip>
          <a:srcRect r="16065"/>
          <a:stretch/>
        </p:blipFill>
        <p:spPr>
          <a:xfrm>
            <a:off x="6729594" y="872955"/>
            <a:ext cx="3468867" cy="2786479"/>
          </a:xfrm>
          <a:prstGeom prst="rect">
            <a:avLst/>
          </a:prstGeom>
        </p:spPr>
      </p:pic>
      <p:sp>
        <p:nvSpPr>
          <p:cNvPr id="12" name="TextBox 11">
            <a:extLst>
              <a:ext uri="{FF2B5EF4-FFF2-40B4-BE49-F238E27FC236}">
                <a16:creationId xmlns:a16="http://schemas.microsoft.com/office/drawing/2014/main" id="{1ECF3754-0423-48ED-8FDD-C36D627340D4}"/>
              </a:ext>
            </a:extLst>
          </p:cNvPr>
          <p:cNvSpPr txBox="1"/>
          <p:nvPr/>
        </p:nvSpPr>
        <p:spPr>
          <a:xfrm>
            <a:off x="6729594" y="3443990"/>
            <a:ext cx="663964" cy="215444"/>
          </a:xfrm>
          <a:prstGeom prst="rect">
            <a:avLst/>
          </a:prstGeom>
          <a:noFill/>
        </p:spPr>
        <p:txBody>
          <a:bodyPr wrap="none" rtlCol="0">
            <a:spAutoFit/>
          </a:bodyPr>
          <a:lstStyle/>
          <a:p>
            <a:r>
              <a:rPr lang="en-US" sz="800" dirty="0">
                <a:solidFill>
                  <a:schemeClr val="bg1"/>
                </a:solidFill>
              </a:rPr>
              <a:t>USDA NRCS</a:t>
            </a:r>
          </a:p>
        </p:txBody>
      </p:sp>
      <p:pic>
        <p:nvPicPr>
          <p:cNvPr id="3" name="Picture 2" descr="A person walking down a dirt road&#10;&#10;Description generated with very high confidence">
            <a:extLst>
              <a:ext uri="{FF2B5EF4-FFF2-40B4-BE49-F238E27FC236}">
                <a16:creationId xmlns:a16="http://schemas.microsoft.com/office/drawing/2014/main" id="{2D324797-1EBF-443C-8141-99EAA8B675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9594" y="3764271"/>
            <a:ext cx="3466987" cy="2302700"/>
          </a:xfrm>
          <a:prstGeom prst="rect">
            <a:avLst/>
          </a:prstGeom>
        </p:spPr>
      </p:pic>
      <p:sp>
        <p:nvSpPr>
          <p:cNvPr id="14" name="TextBox 13">
            <a:extLst>
              <a:ext uri="{FF2B5EF4-FFF2-40B4-BE49-F238E27FC236}">
                <a16:creationId xmlns:a16="http://schemas.microsoft.com/office/drawing/2014/main" id="{C22768E7-7037-41AE-BAE7-C6E05439388F}"/>
              </a:ext>
            </a:extLst>
          </p:cNvPr>
          <p:cNvSpPr txBox="1"/>
          <p:nvPr/>
        </p:nvSpPr>
        <p:spPr>
          <a:xfrm>
            <a:off x="6729594" y="5851527"/>
            <a:ext cx="2045753" cy="215444"/>
          </a:xfrm>
          <a:prstGeom prst="rect">
            <a:avLst/>
          </a:prstGeom>
          <a:noFill/>
        </p:spPr>
        <p:txBody>
          <a:bodyPr wrap="none" rtlCol="0">
            <a:spAutoFit/>
          </a:bodyPr>
          <a:lstStyle/>
          <a:p>
            <a:r>
              <a:rPr lang="en-US" sz="800" dirty="0">
                <a:solidFill>
                  <a:schemeClr val="bg1"/>
                </a:solidFill>
              </a:rPr>
              <a:t>Sage-grouse Initiative (USDS) Steve Stuebner</a:t>
            </a:r>
          </a:p>
        </p:txBody>
      </p:sp>
      <p:sp>
        <p:nvSpPr>
          <p:cNvPr id="4" name="TextBox 3">
            <a:extLst>
              <a:ext uri="{FF2B5EF4-FFF2-40B4-BE49-F238E27FC236}">
                <a16:creationId xmlns:a16="http://schemas.microsoft.com/office/drawing/2014/main" id="{83925FF8-A223-595D-410B-5B0D7E6F96E9}"/>
              </a:ext>
            </a:extLst>
          </p:cNvPr>
          <p:cNvSpPr txBox="1"/>
          <p:nvPr/>
        </p:nvSpPr>
        <p:spPr>
          <a:xfrm>
            <a:off x="1389939" y="1483413"/>
            <a:ext cx="5146327" cy="1661993"/>
          </a:xfrm>
          <a:prstGeom prst="rect">
            <a:avLst/>
          </a:prstGeom>
          <a:noFill/>
        </p:spPr>
        <p:txBody>
          <a:bodyPr wrap="square" rtlCol="0">
            <a:spAutoFit/>
          </a:bodyPr>
          <a:lstStyle/>
          <a:p>
            <a:r>
              <a:rPr lang="en-US" sz="2800" dirty="0"/>
              <a:t>Fire started under natural </a:t>
            </a:r>
            <a:r>
              <a:rPr lang="en-US" sz="2800"/>
              <a:t>conditions and </a:t>
            </a:r>
            <a:r>
              <a:rPr lang="en-US" sz="2800" dirty="0"/>
              <a:t>control is attempted</a:t>
            </a:r>
          </a:p>
          <a:p>
            <a:endParaRPr lang="en-US" dirty="0"/>
          </a:p>
        </p:txBody>
      </p:sp>
      <p:sp>
        <p:nvSpPr>
          <p:cNvPr id="6" name="TextBox 5">
            <a:extLst>
              <a:ext uri="{FF2B5EF4-FFF2-40B4-BE49-F238E27FC236}">
                <a16:creationId xmlns:a16="http://schemas.microsoft.com/office/drawing/2014/main" id="{E71B2226-D372-A361-F60D-A14B19939C66}"/>
              </a:ext>
            </a:extLst>
          </p:cNvPr>
          <p:cNvSpPr txBox="1"/>
          <p:nvPr/>
        </p:nvSpPr>
        <p:spPr>
          <a:xfrm>
            <a:off x="1351526" y="3253628"/>
            <a:ext cx="5146327" cy="1661993"/>
          </a:xfrm>
          <a:prstGeom prst="rect">
            <a:avLst/>
          </a:prstGeom>
          <a:noFill/>
        </p:spPr>
        <p:txBody>
          <a:bodyPr wrap="square" rtlCol="0">
            <a:spAutoFit/>
          </a:bodyPr>
          <a:lstStyle/>
          <a:p>
            <a:r>
              <a:rPr lang="en-US" sz="2800" dirty="0"/>
              <a:t>Fire started under natural conditions but withing prescription and allowed to burn</a:t>
            </a:r>
          </a:p>
          <a:p>
            <a:endParaRPr lang="en-US" dirty="0"/>
          </a:p>
        </p:txBody>
      </p:sp>
      <p:sp>
        <p:nvSpPr>
          <p:cNvPr id="7" name="TextBox 6">
            <a:extLst>
              <a:ext uri="{FF2B5EF4-FFF2-40B4-BE49-F238E27FC236}">
                <a16:creationId xmlns:a16="http://schemas.microsoft.com/office/drawing/2014/main" id="{373F54C6-DD68-17BB-CB13-E5E094351E17}"/>
              </a:ext>
            </a:extLst>
          </p:cNvPr>
          <p:cNvSpPr txBox="1"/>
          <p:nvPr/>
        </p:nvSpPr>
        <p:spPr>
          <a:xfrm>
            <a:off x="1389938" y="5117764"/>
            <a:ext cx="5146327" cy="1231106"/>
          </a:xfrm>
          <a:prstGeom prst="rect">
            <a:avLst/>
          </a:prstGeom>
          <a:noFill/>
        </p:spPr>
        <p:txBody>
          <a:bodyPr wrap="square" rtlCol="0">
            <a:spAutoFit/>
          </a:bodyPr>
          <a:lstStyle/>
          <a:p>
            <a:r>
              <a:rPr lang="en-US" sz="2800" dirty="0"/>
              <a:t>Fire intentionally set under strictly set conditions (temp &amp; wind)</a:t>
            </a:r>
          </a:p>
          <a:p>
            <a:endParaRPr lang="en-US" dirty="0"/>
          </a:p>
        </p:txBody>
      </p:sp>
    </p:spTree>
    <p:extLst>
      <p:ext uri="{BB962C8B-B14F-4D97-AF65-F5344CB8AC3E}">
        <p14:creationId xmlns:p14="http://schemas.microsoft.com/office/powerpoint/2010/main" val="3084332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294967295"/>
          </p:nvPr>
        </p:nvSpPr>
        <p:spPr>
          <a:xfrm>
            <a:off x="4861367" y="1349373"/>
            <a:ext cx="3495555" cy="2238779"/>
          </a:xfrm>
        </p:spPr>
        <p:txBody>
          <a:bodyPr>
            <a:noAutofit/>
          </a:bodyPr>
          <a:lstStyle/>
          <a:p>
            <a:pPr marL="0" indent="0">
              <a:buClrTx/>
              <a:buNone/>
            </a:pPr>
            <a:r>
              <a:rPr lang="en-US" sz="3200" dirty="0"/>
              <a:t>Fire characteristics</a:t>
            </a:r>
          </a:p>
          <a:p>
            <a:pPr lvl="1">
              <a:buClrTx/>
              <a:buFont typeface="Arial" panose="020B0604020202020204" pitchFamily="34" charset="0"/>
              <a:buChar char="•"/>
            </a:pPr>
            <a:r>
              <a:rPr lang="en-US" sz="2400" dirty="0"/>
              <a:t>fire intensity</a:t>
            </a:r>
          </a:p>
          <a:p>
            <a:pPr lvl="1">
              <a:buClrTx/>
              <a:buFont typeface="Arial" panose="020B0604020202020204" pitchFamily="34" charset="0"/>
              <a:buChar char="•"/>
            </a:pPr>
            <a:r>
              <a:rPr lang="en-US" sz="2400" dirty="0"/>
              <a:t>duration of combustion</a:t>
            </a:r>
          </a:p>
          <a:p>
            <a:pPr lvl="1">
              <a:buClrTx/>
              <a:buFont typeface="Arial" panose="020B0604020202020204" pitchFamily="34" charset="0"/>
              <a:buChar char="•"/>
            </a:pPr>
            <a:r>
              <a:rPr lang="en-US" sz="2400" dirty="0"/>
              <a:t>burn severity</a:t>
            </a:r>
          </a:p>
          <a:p>
            <a:pPr lvl="1">
              <a:buClrTx/>
              <a:buFont typeface="Arial" panose="020B0604020202020204" pitchFamily="34" charset="0"/>
              <a:buChar char="•"/>
            </a:pPr>
            <a:r>
              <a:rPr lang="en-US" sz="2400" dirty="0"/>
              <a:t>time of the year</a:t>
            </a:r>
          </a:p>
        </p:txBody>
      </p:sp>
      <p:grpSp>
        <p:nvGrpSpPr>
          <p:cNvPr id="2" name="Group 8"/>
          <p:cNvGrpSpPr/>
          <p:nvPr/>
        </p:nvGrpSpPr>
        <p:grpSpPr>
          <a:xfrm>
            <a:off x="265666" y="1316827"/>
            <a:ext cx="4343400" cy="3124201"/>
            <a:chOff x="457200" y="1752600"/>
            <a:chExt cx="3971925" cy="2590800"/>
          </a:xfrm>
        </p:grpSpPr>
        <p:pic>
          <p:nvPicPr>
            <p:cNvPr id="10" name="Picture 2" descr="http://www.nps.gov/crmo/naturescience/images/ag6nixtu.jpg"/>
            <p:cNvPicPr>
              <a:picLocks noChangeAspect="1" noChangeArrowheads="1"/>
            </p:cNvPicPr>
            <p:nvPr/>
          </p:nvPicPr>
          <p:blipFill>
            <a:blip r:embed="rId4" cstate="screen"/>
            <a:srcRect/>
            <a:stretch>
              <a:fillRect/>
            </a:stretch>
          </p:blipFill>
          <p:spPr bwMode="auto">
            <a:xfrm>
              <a:off x="457200" y="1752600"/>
              <a:ext cx="3971925" cy="2590800"/>
            </a:xfrm>
            <a:prstGeom prst="rect">
              <a:avLst/>
            </a:prstGeom>
            <a:noFill/>
            <a:ln>
              <a:solidFill>
                <a:schemeClr val="tx1"/>
              </a:solidFill>
            </a:ln>
          </p:spPr>
        </p:pic>
        <p:sp>
          <p:nvSpPr>
            <p:cNvPr id="11" name="TextBox 10"/>
            <p:cNvSpPr txBox="1"/>
            <p:nvPr/>
          </p:nvSpPr>
          <p:spPr>
            <a:xfrm>
              <a:off x="457200" y="4157721"/>
              <a:ext cx="2075553" cy="178661"/>
            </a:xfrm>
            <a:prstGeom prst="rect">
              <a:avLst/>
            </a:prstGeom>
            <a:noFill/>
          </p:spPr>
          <p:txBody>
            <a:bodyPr wrap="square" rtlCol="0">
              <a:spAutoFit/>
            </a:bodyPr>
            <a:lstStyle/>
            <a:p>
              <a:r>
                <a:rPr lang="en-US" sz="800" dirty="0">
                  <a:solidFill>
                    <a:schemeClr val="bg1"/>
                  </a:solidFill>
                </a:rPr>
                <a:t>Mike Munts, NPS.gov</a:t>
              </a:r>
            </a:p>
          </p:txBody>
        </p:sp>
      </p:gr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10417226" cy="830997"/>
          </a:xfrm>
          <a:prstGeom prst="rect">
            <a:avLst/>
          </a:prstGeom>
          <a:noFill/>
        </p:spPr>
        <p:txBody>
          <a:bodyPr wrap="square" rtlCol="0">
            <a:spAutoFit/>
          </a:bodyPr>
          <a:lstStyle/>
          <a:p>
            <a:pPr algn="ctr"/>
            <a:r>
              <a:rPr lang="en-US" sz="4800" dirty="0"/>
              <a:t>Factors that Influence Plant Response</a:t>
            </a:r>
          </a:p>
        </p:txBody>
      </p:sp>
      <p:sp>
        <p:nvSpPr>
          <p:cNvPr id="3" name="TextBox 2"/>
          <p:cNvSpPr txBox="1"/>
          <p:nvPr/>
        </p:nvSpPr>
        <p:spPr>
          <a:xfrm>
            <a:off x="7701002" y="1801148"/>
            <a:ext cx="4547908" cy="400110"/>
          </a:xfrm>
          <a:prstGeom prst="rect">
            <a:avLst/>
          </a:prstGeom>
          <a:noFill/>
        </p:spPr>
        <p:txBody>
          <a:bodyPr wrap="square" rtlCol="0">
            <a:spAutoFit/>
          </a:bodyPr>
          <a:lstStyle/>
          <a:p>
            <a:r>
              <a:rPr lang="en-US" sz="2000" dirty="0"/>
              <a:t>Rate of heat release per linear foot</a:t>
            </a:r>
          </a:p>
        </p:txBody>
      </p:sp>
      <p:sp>
        <p:nvSpPr>
          <p:cNvPr id="14" name="TextBox 13"/>
          <p:cNvSpPr txBox="1"/>
          <p:nvPr/>
        </p:nvSpPr>
        <p:spPr>
          <a:xfrm>
            <a:off x="8539584" y="2784611"/>
            <a:ext cx="3149256" cy="1938992"/>
          </a:xfrm>
          <a:prstGeom prst="rect">
            <a:avLst/>
          </a:prstGeom>
          <a:noFill/>
        </p:spPr>
        <p:txBody>
          <a:bodyPr wrap="square" rtlCol="0">
            <a:spAutoFit/>
          </a:bodyPr>
          <a:lstStyle/>
          <a:p>
            <a:pPr marL="0" lvl="1"/>
            <a:r>
              <a:rPr lang="en-US" sz="2000" dirty="0"/>
              <a:t>Assessment of heat pulse (time and intensity) for effect on herbaceous plants and soil. Heat upward may have stronger effects on shrubs and trees.</a:t>
            </a:r>
          </a:p>
        </p:txBody>
      </p:sp>
      <p:sp>
        <p:nvSpPr>
          <p:cNvPr id="15" name="TextBox 14"/>
          <p:cNvSpPr txBox="1"/>
          <p:nvPr/>
        </p:nvSpPr>
        <p:spPr>
          <a:xfrm>
            <a:off x="7058790" y="5031380"/>
            <a:ext cx="4433104" cy="707886"/>
          </a:xfrm>
          <a:prstGeom prst="rect">
            <a:avLst/>
          </a:prstGeom>
          <a:noFill/>
        </p:spPr>
        <p:txBody>
          <a:bodyPr wrap="square" rtlCol="0">
            <a:spAutoFit/>
          </a:bodyPr>
          <a:lstStyle/>
          <a:p>
            <a:pPr marL="0" lvl="1"/>
            <a:r>
              <a:rPr lang="en-US" sz="2000" dirty="0"/>
              <a:t>Higher temps and lower relative humidity increase fire severity.</a:t>
            </a:r>
            <a:endParaRPr lang="en-US" dirty="0"/>
          </a:p>
        </p:txBody>
      </p:sp>
      <p:sp>
        <p:nvSpPr>
          <p:cNvPr id="16" name="TextBox 15"/>
          <p:cNvSpPr txBox="1"/>
          <p:nvPr/>
        </p:nvSpPr>
        <p:spPr>
          <a:xfrm>
            <a:off x="8992081" y="2276927"/>
            <a:ext cx="2869719" cy="400110"/>
          </a:xfrm>
          <a:prstGeom prst="rect">
            <a:avLst/>
          </a:prstGeom>
          <a:noFill/>
        </p:spPr>
        <p:txBody>
          <a:bodyPr wrap="square" rtlCol="0">
            <a:spAutoFit/>
          </a:bodyPr>
          <a:lstStyle/>
          <a:p>
            <a:pPr marL="0" lvl="1"/>
            <a:r>
              <a:rPr lang="en-US" sz="2000" dirty="0"/>
              <a:t>Related to fuel properties</a:t>
            </a:r>
          </a:p>
        </p:txBody>
      </p:sp>
      <p:grpSp>
        <p:nvGrpSpPr>
          <p:cNvPr id="17" name="Group 16"/>
          <p:cNvGrpSpPr/>
          <p:nvPr/>
        </p:nvGrpSpPr>
        <p:grpSpPr>
          <a:xfrm>
            <a:off x="2321619" y="4628851"/>
            <a:ext cx="3977225" cy="1917192"/>
            <a:chOff x="4800600" y="4483607"/>
            <a:chExt cx="4359651" cy="2374393"/>
          </a:xfrm>
        </p:grpSpPr>
        <p:pic>
          <p:nvPicPr>
            <p:cNvPr id="18" name="Picture 2" descr="http://www.blm.gov/pgdata/etc/medialib/blm/id/jarbidge/murphy_complex_rehab.Par.76537.Image.600.328.1.gif"/>
            <p:cNvPicPr>
              <a:picLocks noChangeAspect="1" noChangeArrowheads="1"/>
            </p:cNvPicPr>
            <p:nvPr/>
          </p:nvPicPr>
          <p:blipFill>
            <a:blip r:embed="rId5" cstate="screen"/>
            <a:srcRect/>
            <a:stretch>
              <a:fillRect/>
            </a:stretch>
          </p:blipFill>
          <p:spPr bwMode="auto">
            <a:xfrm>
              <a:off x="4800600" y="4483607"/>
              <a:ext cx="4343400" cy="2374393"/>
            </a:xfrm>
            <a:prstGeom prst="rect">
              <a:avLst/>
            </a:prstGeom>
            <a:noFill/>
            <a:ln>
              <a:solidFill>
                <a:schemeClr val="tx1"/>
              </a:solidFill>
            </a:ln>
          </p:spPr>
        </p:pic>
        <p:sp>
          <p:nvSpPr>
            <p:cNvPr id="19" name="TextBox 18"/>
            <p:cNvSpPr txBox="1"/>
            <p:nvPr/>
          </p:nvSpPr>
          <p:spPr>
            <a:xfrm>
              <a:off x="8343485" y="6591178"/>
              <a:ext cx="816766" cy="266822"/>
            </a:xfrm>
            <a:prstGeom prst="rect">
              <a:avLst/>
            </a:prstGeom>
            <a:noFill/>
            <a:ln>
              <a:noFill/>
            </a:ln>
          </p:spPr>
          <p:txBody>
            <a:bodyPr wrap="square" rtlCol="0">
              <a:spAutoFit/>
            </a:bodyPr>
            <a:lstStyle/>
            <a:p>
              <a:pPr algn="r"/>
              <a:r>
                <a:rPr lang="en-US" sz="800" dirty="0">
                  <a:solidFill>
                    <a:schemeClr val="bg1"/>
                  </a:solidFill>
                </a:rPr>
                <a:t>BLM.gov</a:t>
              </a:r>
            </a:p>
          </p:txBody>
        </p:sp>
      </p:grpSp>
      <p:cxnSp>
        <p:nvCxnSpPr>
          <p:cNvPr id="21" name="Straight Arrow Connector 20"/>
          <p:cNvCxnSpPr/>
          <p:nvPr/>
        </p:nvCxnSpPr>
        <p:spPr>
          <a:xfrm>
            <a:off x="7014259" y="2030510"/>
            <a:ext cx="5903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a:off x="7111636" y="2874817"/>
            <a:ext cx="1427948" cy="2789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a:stCxn id="6" idx="3"/>
            <a:endCxn id="16" idx="1"/>
          </p:cNvCxnSpPr>
          <p:nvPr/>
        </p:nvCxnSpPr>
        <p:spPr>
          <a:xfrm>
            <a:off x="8356922" y="2468763"/>
            <a:ext cx="635159" cy="821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6864631" y="3565012"/>
            <a:ext cx="836371" cy="126247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5749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5">
            <a:extLst>
              <a:ext uri="{FF2B5EF4-FFF2-40B4-BE49-F238E27FC236}">
                <a16:creationId xmlns:a16="http://schemas.microsoft.com/office/drawing/2014/main" id="{0EABC40A-EC03-E8DB-34F5-63A36F9C5040}"/>
              </a:ext>
            </a:extLst>
          </p:cNvPr>
          <p:cNvPicPr>
            <a:picLocks noChangeAspect="1" noChangeArrowheads="1"/>
          </p:cNvPicPr>
          <p:nvPr/>
        </p:nvPicPr>
        <p:blipFill>
          <a:blip r:embed="rId4" cstate="screen"/>
          <a:srcRect/>
          <a:stretch>
            <a:fillRect/>
          </a:stretch>
        </p:blipFill>
        <p:spPr bwMode="auto">
          <a:xfrm>
            <a:off x="415080" y="1243353"/>
            <a:ext cx="2956082" cy="2956082"/>
          </a:xfrm>
          <a:prstGeom prst="rect">
            <a:avLst/>
          </a:prstGeom>
          <a:noFill/>
          <a:ln w="9525">
            <a:noFill/>
            <a:miter lim="800000"/>
            <a:headEnd/>
            <a:tailEnd/>
          </a:ln>
        </p:spPr>
      </p:pic>
      <p:sp>
        <p:nvSpPr>
          <p:cNvPr id="6" name="Content Placeholder 5"/>
          <p:cNvSpPr>
            <a:spLocks noGrp="1"/>
          </p:cNvSpPr>
          <p:nvPr>
            <p:ph sz="quarter" idx="4294967295"/>
          </p:nvPr>
        </p:nvSpPr>
        <p:spPr>
          <a:xfrm>
            <a:off x="4861367" y="1349373"/>
            <a:ext cx="3495555" cy="2238779"/>
          </a:xfrm>
        </p:spPr>
        <p:txBody>
          <a:bodyPr>
            <a:noAutofit/>
          </a:bodyPr>
          <a:lstStyle/>
          <a:p>
            <a:pPr marL="0" indent="0">
              <a:buClrTx/>
              <a:buNone/>
            </a:pPr>
            <a:r>
              <a:rPr lang="en-US" sz="3200" dirty="0"/>
              <a:t>Fire characteristics</a:t>
            </a:r>
          </a:p>
          <a:p>
            <a:pPr lvl="1">
              <a:buClrTx/>
              <a:buFont typeface="Arial" panose="020B0604020202020204" pitchFamily="34" charset="0"/>
              <a:buChar char="•"/>
            </a:pPr>
            <a:r>
              <a:rPr lang="en-US" sz="2400" dirty="0"/>
              <a:t>fire intensity</a:t>
            </a:r>
          </a:p>
          <a:p>
            <a:pPr lvl="1">
              <a:buClrTx/>
              <a:buFont typeface="Arial" panose="020B0604020202020204" pitchFamily="34" charset="0"/>
              <a:buChar char="•"/>
            </a:pPr>
            <a:r>
              <a:rPr lang="en-US" sz="2400" dirty="0"/>
              <a:t>duration of combustion</a:t>
            </a:r>
          </a:p>
          <a:p>
            <a:pPr lvl="1">
              <a:buClrTx/>
              <a:buFont typeface="Arial" panose="020B0604020202020204" pitchFamily="34" charset="0"/>
              <a:buChar char="•"/>
            </a:pPr>
            <a:r>
              <a:rPr lang="en-US" sz="2400" dirty="0"/>
              <a:t>burn severity</a:t>
            </a:r>
          </a:p>
          <a:p>
            <a:pPr lvl="1">
              <a:buClrTx/>
              <a:buFont typeface="Arial" panose="020B0604020202020204" pitchFamily="34" charset="0"/>
              <a:buChar char="•"/>
            </a:pPr>
            <a:r>
              <a:rPr lang="en-US" sz="2400" dirty="0"/>
              <a:t>time of the year</a:t>
            </a:r>
          </a:p>
        </p:txBody>
      </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10417226" cy="830997"/>
          </a:xfrm>
          <a:prstGeom prst="rect">
            <a:avLst/>
          </a:prstGeom>
          <a:noFill/>
        </p:spPr>
        <p:txBody>
          <a:bodyPr wrap="square" rtlCol="0">
            <a:spAutoFit/>
          </a:bodyPr>
          <a:lstStyle/>
          <a:p>
            <a:pPr algn="ctr"/>
            <a:r>
              <a:rPr lang="en-US" sz="4800" dirty="0"/>
              <a:t>Community Affects Fire Characteristics</a:t>
            </a:r>
          </a:p>
        </p:txBody>
      </p:sp>
      <p:sp>
        <p:nvSpPr>
          <p:cNvPr id="3" name="TextBox 2"/>
          <p:cNvSpPr txBox="1"/>
          <p:nvPr/>
        </p:nvSpPr>
        <p:spPr>
          <a:xfrm>
            <a:off x="7701002" y="1801148"/>
            <a:ext cx="4547908" cy="400110"/>
          </a:xfrm>
          <a:prstGeom prst="rect">
            <a:avLst/>
          </a:prstGeom>
          <a:noFill/>
        </p:spPr>
        <p:txBody>
          <a:bodyPr wrap="square" rtlCol="0">
            <a:spAutoFit/>
          </a:bodyPr>
          <a:lstStyle/>
          <a:p>
            <a:r>
              <a:rPr lang="en-US" sz="2000" dirty="0"/>
              <a:t>More and drier fuels increase intensity</a:t>
            </a:r>
          </a:p>
        </p:txBody>
      </p:sp>
      <p:sp>
        <p:nvSpPr>
          <p:cNvPr id="15" name="TextBox 14"/>
          <p:cNvSpPr txBox="1"/>
          <p:nvPr/>
        </p:nvSpPr>
        <p:spPr>
          <a:xfrm>
            <a:off x="7058790" y="5031380"/>
            <a:ext cx="4433104" cy="1015663"/>
          </a:xfrm>
          <a:prstGeom prst="rect">
            <a:avLst/>
          </a:prstGeom>
          <a:noFill/>
        </p:spPr>
        <p:txBody>
          <a:bodyPr wrap="square" rtlCol="0">
            <a:spAutoFit/>
          </a:bodyPr>
          <a:lstStyle/>
          <a:p>
            <a:pPr marL="0" lvl="1"/>
            <a:r>
              <a:rPr lang="en-US" sz="2000" dirty="0"/>
              <a:t>Some plants dry out earlier or later in the year. Amount of fuel also changes throughout the year.</a:t>
            </a:r>
            <a:endParaRPr lang="en-US" dirty="0"/>
          </a:p>
        </p:txBody>
      </p:sp>
      <p:sp>
        <p:nvSpPr>
          <p:cNvPr id="16" name="TextBox 15"/>
          <p:cNvSpPr txBox="1"/>
          <p:nvPr/>
        </p:nvSpPr>
        <p:spPr>
          <a:xfrm>
            <a:off x="8992081" y="2276927"/>
            <a:ext cx="2934253" cy="1015663"/>
          </a:xfrm>
          <a:prstGeom prst="rect">
            <a:avLst/>
          </a:prstGeom>
          <a:noFill/>
        </p:spPr>
        <p:txBody>
          <a:bodyPr wrap="square" rtlCol="0">
            <a:spAutoFit/>
          </a:bodyPr>
          <a:lstStyle/>
          <a:p>
            <a:pPr marL="0" lvl="1"/>
            <a:r>
              <a:rPr lang="en-US" sz="2000" dirty="0"/>
              <a:t>More fuel and larger or more compact fuels increase burn duration</a:t>
            </a:r>
          </a:p>
        </p:txBody>
      </p:sp>
      <p:cxnSp>
        <p:nvCxnSpPr>
          <p:cNvPr id="21" name="Straight Arrow Connector 20"/>
          <p:cNvCxnSpPr/>
          <p:nvPr/>
        </p:nvCxnSpPr>
        <p:spPr>
          <a:xfrm>
            <a:off x="7014259" y="2030510"/>
            <a:ext cx="5903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a:stCxn id="6" idx="3"/>
          </p:cNvCxnSpPr>
          <p:nvPr/>
        </p:nvCxnSpPr>
        <p:spPr>
          <a:xfrm>
            <a:off x="8356922" y="2468763"/>
            <a:ext cx="589366" cy="1325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a:off x="7166163" y="2878927"/>
            <a:ext cx="1072768" cy="7092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6864631" y="3565012"/>
            <a:ext cx="836371" cy="126247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9608562-8DD9-06F5-ADF4-19322FC2C1AF}"/>
              </a:ext>
            </a:extLst>
          </p:cNvPr>
          <p:cNvSpPr txBox="1"/>
          <p:nvPr/>
        </p:nvSpPr>
        <p:spPr>
          <a:xfrm>
            <a:off x="8357599" y="3327061"/>
            <a:ext cx="3495556" cy="1323439"/>
          </a:xfrm>
          <a:prstGeom prst="rect">
            <a:avLst/>
          </a:prstGeom>
          <a:noFill/>
        </p:spPr>
        <p:txBody>
          <a:bodyPr wrap="square">
            <a:spAutoFit/>
          </a:bodyPr>
          <a:lstStyle/>
          <a:p>
            <a:r>
              <a:rPr lang="en-US" sz="2000" dirty="0"/>
              <a:t>Affected by intensity and duration. Depends on plant community because it is based on community response.</a:t>
            </a:r>
          </a:p>
        </p:txBody>
      </p:sp>
      <p:grpSp>
        <p:nvGrpSpPr>
          <p:cNvPr id="26" name="Group 25">
            <a:extLst>
              <a:ext uri="{FF2B5EF4-FFF2-40B4-BE49-F238E27FC236}">
                <a16:creationId xmlns:a16="http://schemas.microsoft.com/office/drawing/2014/main" id="{F82823AE-95D2-A700-8FDA-5E76BD714188}"/>
              </a:ext>
            </a:extLst>
          </p:cNvPr>
          <p:cNvGrpSpPr>
            <a:grpSpLocks noChangeAspect="1"/>
          </p:cNvGrpSpPr>
          <p:nvPr/>
        </p:nvGrpSpPr>
        <p:grpSpPr>
          <a:xfrm>
            <a:off x="2939643" y="3853542"/>
            <a:ext cx="3669501" cy="2496069"/>
            <a:chOff x="212490" y="2405369"/>
            <a:chExt cx="5038782" cy="3395701"/>
          </a:xfrm>
        </p:grpSpPr>
        <p:pic>
          <p:nvPicPr>
            <p:cNvPr id="28" name="Picture 27" descr="A field of grass&#10;&#10;Description generated with very high confidence">
              <a:extLst>
                <a:ext uri="{FF2B5EF4-FFF2-40B4-BE49-F238E27FC236}">
                  <a16:creationId xmlns:a16="http://schemas.microsoft.com/office/drawing/2014/main" id="{E73666AC-BBA3-05CE-5677-F20DE1FEBD8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0724"/>
            <a:stretch/>
          </p:blipFill>
          <p:spPr>
            <a:xfrm>
              <a:off x="212490" y="2405369"/>
              <a:ext cx="5038781" cy="3373828"/>
            </a:xfrm>
            <a:prstGeom prst="rect">
              <a:avLst/>
            </a:prstGeom>
          </p:spPr>
        </p:pic>
        <p:sp>
          <p:nvSpPr>
            <p:cNvPr id="30" name="TextBox 29">
              <a:extLst>
                <a:ext uri="{FF2B5EF4-FFF2-40B4-BE49-F238E27FC236}">
                  <a16:creationId xmlns:a16="http://schemas.microsoft.com/office/drawing/2014/main" id="{DAB7A728-196D-AB41-8FCD-7F1ABE0452B0}"/>
                </a:ext>
              </a:extLst>
            </p:cNvPr>
            <p:cNvSpPr txBox="1"/>
            <p:nvPr/>
          </p:nvSpPr>
          <p:spPr>
            <a:xfrm>
              <a:off x="3577652" y="5408803"/>
              <a:ext cx="1673620" cy="392267"/>
            </a:xfrm>
            <a:prstGeom prst="rect">
              <a:avLst/>
            </a:prstGeom>
            <a:solidFill>
              <a:schemeClr val="tx1"/>
            </a:solidFill>
            <a:ln>
              <a:solidFill>
                <a:schemeClr val="tx1"/>
              </a:solidFill>
            </a:ln>
          </p:spPr>
          <p:txBody>
            <a:bodyPr wrap="square" rtlCol="0">
              <a:spAutoFit/>
            </a:bodyPr>
            <a:lstStyle/>
            <a:p>
              <a:r>
                <a:rPr lang="en-US" sz="900" dirty="0">
                  <a:solidFill>
                    <a:schemeClr val="bg1"/>
                  </a:solidFill>
                </a:rPr>
                <a:t>USDA.Plants.gov</a:t>
              </a:r>
            </a:p>
          </p:txBody>
        </p:sp>
      </p:grpSp>
      <p:sp>
        <p:nvSpPr>
          <p:cNvPr id="32" name="Rectangle 15">
            <a:extLst>
              <a:ext uri="{FF2B5EF4-FFF2-40B4-BE49-F238E27FC236}">
                <a16:creationId xmlns:a16="http://schemas.microsoft.com/office/drawing/2014/main" id="{2B1965D0-056F-B3BE-535F-A77C5DB831C3}"/>
              </a:ext>
            </a:extLst>
          </p:cNvPr>
          <p:cNvSpPr>
            <a:spLocks noChangeArrowheads="1"/>
          </p:cNvSpPr>
          <p:nvPr/>
        </p:nvSpPr>
        <p:spPr bwMode="auto">
          <a:xfrm>
            <a:off x="415079" y="3934642"/>
            <a:ext cx="1262740" cy="261609"/>
          </a:xfrm>
          <a:prstGeom prst="rect">
            <a:avLst/>
          </a:prstGeom>
          <a:noFill/>
          <a:ln w="9525">
            <a:solidFill>
              <a:schemeClr val="tx1">
                <a:lumMod val="50000"/>
                <a:lumOff val="50000"/>
              </a:schemeClr>
            </a:solidFill>
            <a:miter lim="800000"/>
            <a:headEnd/>
            <a:tailEnd/>
          </a:ln>
        </p:spPr>
        <p:txBody>
          <a:bodyPr wrap="square">
            <a:spAutoFit/>
          </a:bodyPr>
          <a:lstStyle/>
          <a:p>
            <a:r>
              <a:rPr lang="en-US" sz="1100" dirty="0">
                <a:solidFill>
                  <a:schemeClr val="bg1"/>
                </a:solidFill>
              </a:rPr>
              <a:t>Jennifer Peterson</a:t>
            </a:r>
          </a:p>
        </p:txBody>
      </p:sp>
    </p:spTree>
    <p:custDataLst>
      <p:tags r:id="rId1"/>
    </p:custDataLst>
    <p:extLst>
      <p:ext uri="{BB962C8B-B14F-4D97-AF65-F5344CB8AC3E}">
        <p14:creationId xmlns:p14="http://schemas.microsoft.com/office/powerpoint/2010/main" val="311720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6"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189466" y="1316827"/>
            <a:ext cx="4419600" cy="3383578"/>
            <a:chOff x="387517" y="1752600"/>
            <a:chExt cx="4041608" cy="2805893"/>
          </a:xfrm>
        </p:grpSpPr>
        <p:pic>
          <p:nvPicPr>
            <p:cNvPr id="10" name="Picture 2" descr="http://www.nps.gov/crmo/naturescience/images/ag6nixtu.jpg"/>
            <p:cNvPicPr>
              <a:picLocks noChangeAspect="1" noChangeArrowheads="1"/>
            </p:cNvPicPr>
            <p:nvPr/>
          </p:nvPicPr>
          <p:blipFill>
            <a:blip r:embed="rId5" cstate="screen"/>
            <a:srcRect/>
            <a:stretch>
              <a:fillRect/>
            </a:stretch>
          </p:blipFill>
          <p:spPr bwMode="auto">
            <a:xfrm>
              <a:off x="457200" y="1752600"/>
              <a:ext cx="3971925" cy="2590800"/>
            </a:xfrm>
            <a:prstGeom prst="rect">
              <a:avLst/>
            </a:prstGeom>
            <a:noFill/>
            <a:ln>
              <a:solidFill>
                <a:schemeClr val="tx1"/>
              </a:solidFill>
            </a:ln>
          </p:spPr>
        </p:pic>
        <p:sp>
          <p:nvSpPr>
            <p:cNvPr id="11" name="TextBox 10"/>
            <p:cNvSpPr txBox="1"/>
            <p:nvPr/>
          </p:nvSpPr>
          <p:spPr>
            <a:xfrm>
              <a:off x="387517" y="4328787"/>
              <a:ext cx="2075553" cy="229706"/>
            </a:xfrm>
            <a:prstGeom prst="rect">
              <a:avLst/>
            </a:prstGeom>
            <a:noFill/>
          </p:spPr>
          <p:txBody>
            <a:bodyPr wrap="square" rtlCol="0">
              <a:spAutoFit/>
            </a:bodyPr>
            <a:lstStyle/>
            <a:p>
              <a:r>
                <a:rPr lang="en-US" sz="1200" dirty="0"/>
                <a:t>Photo: Mike </a:t>
              </a:r>
              <a:r>
                <a:rPr lang="en-US" sz="1200" dirty="0" err="1"/>
                <a:t>Munts</a:t>
              </a:r>
              <a:r>
                <a:rPr lang="en-US" sz="1200" dirty="0"/>
                <a:t>, NPS.gov</a:t>
              </a:r>
            </a:p>
          </p:txBody>
        </p:sp>
      </p:gr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9234619" cy="830997"/>
          </a:xfrm>
          <a:prstGeom prst="rect">
            <a:avLst/>
          </a:prstGeom>
          <a:noFill/>
        </p:spPr>
        <p:txBody>
          <a:bodyPr wrap="square" rtlCol="0">
            <a:spAutoFit/>
          </a:bodyPr>
          <a:lstStyle/>
          <a:p>
            <a:pPr algn="ctr"/>
            <a:r>
              <a:rPr lang="en-US" sz="4800" dirty="0"/>
              <a:t>Factors that Influence Recovery</a:t>
            </a:r>
          </a:p>
        </p:txBody>
      </p:sp>
      <p:sp>
        <p:nvSpPr>
          <p:cNvPr id="12" name="Content Placeholder 5"/>
          <p:cNvSpPr txBox="1">
            <a:spLocks/>
          </p:cNvSpPr>
          <p:nvPr/>
        </p:nvSpPr>
        <p:spPr>
          <a:xfrm>
            <a:off x="4872940" y="1446836"/>
            <a:ext cx="3967665" cy="114589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ClrTx/>
              <a:buNone/>
            </a:pPr>
            <a:r>
              <a:rPr lang="en-US" sz="3200" dirty="0"/>
              <a:t>Plant Characteristics</a:t>
            </a:r>
          </a:p>
          <a:p>
            <a:pPr lvl="1">
              <a:buClrTx/>
              <a:buFont typeface="Arial" panose="020B0604020202020204" pitchFamily="34" charset="0"/>
              <a:buChar char="•"/>
            </a:pPr>
            <a:r>
              <a:rPr lang="en-US" sz="2400" dirty="0"/>
              <a:t>adaptations to fire</a:t>
            </a:r>
          </a:p>
          <a:p>
            <a:pPr lvl="1">
              <a:buClrTx/>
              <a:buFont typeface="Arial" panose="020B0604020202020204" pitchFamily="34" charset="0"/>
              <a:buChar char="•"/>
            </a:pPr>
            <a:r>
              <a:rPr lang="en-US" sz="2400" dirty="0"/>
              <a:t>age</a:t>
            </a:r>
          </a:p>
        </p:txBody>
      </p:sp>
      <p:pic>
        <p:nvPicPr>
          <p:cNvPr id="16" name="Picture 4"/>
          <p:cNvPicPr>
            <a:picLocks noChangeAspect="1" noChangeArrowheads="1"/>
          </p:cNvPicPr>
          <p:nvPr/>
        </p:nvPicPr>
        <p:blipFill>
          <a:blip r:embed="rId6" cstate="print"/>
          <a:srcRect/>
          <a:stretch>
            <a:fillRect/>
          </a:stretch>
        </p:blipFill>
        <p:spPr bwMode="auto">
          <a:xfrm>
            <a:off x="5888446" y="2732300"/>
            <a:ext cx="2952159" cy="3936210"/>
          </a:xfrm>
          <a:prstGeom prst="rect">
            <a:avLst/>
          </a:prstGeom>
          <a:ln>
            <a:solidFill>
              <a:schemeClr val="bg1">
                <a:lumMod val="50000"/>
              </a:schemeClr>
            </a:solidFill>
          </a:ln>
          <a:effectLst>
            <a:outerShdw blurRad="292100" dist="139700" dir="2700000" algn="tl" rotWithShape="0">
              <a:srgbClr val="333333">
                <a:alpha val="65000"/>
              </a:srgbClr>
            </a:outerShdw>
          </a:effectLst>
        </p:spPr>
      </p:pic>
      <p:pic>
        <p:nvPicPr>
          <p:cNvPr id="17" name="Picture 16"/>
          <p:cNvPicPr>
            <a:picLocks noChangeAspect="1" noChangeArrowheads="1"/>
          </p:cNvPicPr>
          <p:nvPr/>
        </p:nvPicPr>
        <p:blipFill>
          <a:blip r:embed="rId7" cstate="print"/>
          <a:srcRect l="34677" r="9260"/>
          <a:stretch>
            <a:fillRect/>
          </a:stretch>
        </p:blipFill>
        <p:spPr bwMode="auto">
          <a:xfrm>
            <a:off x="9020485" y="2732299"/>
            <a:ext cx="2980009" cy="3986649"/>
          </a:xfrm>
          <a:prstGeom prst="rect">
            <a:avLst/>
          </a:prstGeom>
          <a:ln>
            <a:solidFill>
              <a:schemeClr val="bg1">
                <a:lumMod val="50000"/>
              </a:schemeClr>
            </a:solidFill>
          </a:ln>
          <a:effectLst>
            <a:outerShdw blurRad="292100" dist="139700" dir="2700000" algn="tl" rotWithShape="0">
              <a:srgbClr val="333333">
                <a:alpha val="65000"/>
              </a:srgbClr>
            </a:outerShdw>
          </a:effectLst>
        </p:spPr>
      </p:pic>
      <p:sp>
        <p:nvSpPr>
          <p:cNvPr id="3" name="Rectangle 2"/>
          <p:cNvSpPr/>
          <p:nvPr/>
        </p:nvSpPr>
        <p:spPr>
          <a:xfrm>
            <a:off x="8435291" y="1792314"/>
            <a:ext cx="3159889" cy="707886"/>
          </a:xfrm>
          <a:prstGeom prst="rect">
            <a:avLst/>
          </a:prstGeom>
        </p:spPr>
        <p:txBody>
          <a:bodyPr wrap="square">
            <a:spAutoFit/>
          </a:bodyPr>
          <a:lstStyle/>
          <a:p>
            <a:r>
              <a:rPr lang="en-US" sz="2000" dirty="0"/>
              <a:t>structural and physical characteristics</a:t>
            </a:r>
          </a:p>
        </p:txBody>
      </p:sp>
      <p:cxnSp>
        <p:nvCxnSpPr>
          <p:cNvPr id="18" name="Straight Arrow Connector 17"/>
          <p:cNvCxnSpPr/>
          <p:nvPr/>
        </p:nvCxnSpPr>
        <p:spPr>
          <a:xfrm>
            <a:off x="7662441" y="2146257"/>
            <a:ext cx="5903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9" name="Picture 18"/>
          <p:cNvPicPr>
            <a:picLocks/>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8441756" y="653632"/>
            <a:ext cx="29084" cy="29092"/>
          </a:xfrm>
          <a:prstGeom prst="rect">
            <a:avLst/>
          </a:prstGeom>
        </p:spPr>
      </p:pic>
    </p:spTree>
    <p:custDataLst>
      <p:tags r:id="rId1"/>
    </p:custDataLst>
    <p:extLst>
      <p:ext uri="{BB962C8B-B14F-4D97-AF65-F5344CB8AC3E}">
        <p14:creationId xmlns:p14="http://schemas.microsoft.com/office/powerpoint/2010/main" val="1314445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265666" y="1316827"/>
            <a:ext cx="4343400" cy="3124201"/>
            <a:chOff x="457200" y="1752600"/>
            <a:chExt cx="3971925" cy="2590800"/>
          </a:xfrm>
        </p:grpSpPr>
        <p:pic>
          <p:nvPicPr>
            <p:cNvPr id="10" name="Picture 2" descr="http://www.nps.gov/crmo/naturescience/images/ag6nixtu.jpg"/>
            <p:cNvPicPr>
              <a:picLocks noChangeAspect="1" noChangeArrowheads="1"/>
            </p:cNvPicPr>
            <p:nvPr/>
          </p:nvPicPr>
          <p:blipFill>
            <a:blip r:embed="rId3" cstate="screen"/>
            <a:srcRect/>
            <a:stretch>
              <a:fillRect/>
            </a:stretch>
          </p:blipFill>
          <p:spPr bwMode="auto">
            <a:xfrm>
              <a:off x="457200" y="1752600"/>
              <a:ext cx="3971925" cy="2590800"/>
            </a:xfrm>
            <a:prstGeom prst="rect">
              <a:avLst/>
            </a:prstGeom>
            <a:noFill/>
            <a:ln>
              <a:solidFill>
                <a:schemeClr val="tx1"/>
              </a:solidFill>
            </a:ln>
          </p:spPr>
        </p:pic>
        <p:sp>
          <p:nvSpPr>
            <p:cNvPr id="11" name="TextBox 10"/>
            <p:cNvSpPr txBox="1"/>
            <p:nvPr/>
          </p:nvSpPr>
          <p:spPr>
            <a:xfrm>
              <a:off x="457200" y="4164739"/>
              <a:ext cx="2075553" cy="178661"/>
            </a:xfrm>
            <a:prstGeom prst="rect">
              <a:avLst/>
            </a:prstGeom>
            <a:noFill/>
          </p:spPr>
          <p:txBody>
            <a:bodyPr wrap="square" rtlCol="0">
              <a:spAutoFit/>
            </a:bodyPr>
            <a:lstStyle/>
            <a:p>
              <a:r>
                <a:rPr lang="en-US" sz="800" dirty="0">
                  <a:solidFill>
                    <a:schemeClr val="bg1">
                      <a:lumMod val="85000"/>
                    </a:schemeClr>
                  </a:solidFill>
                </a:rPr>
                <a:t>Mike Munts, NPS.gov</a:t>
              </a:r>
            </a:p>
          </p:txBody>
        </p:sp>
      </p:gr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9234619" cy="830997"/>
          </a:xfrm>
          <a:prstGeom prst="rect">
            <a:avLst/>
          </a:prstGeom>
          <a:noFill/>
        </p:spPr>
        <p:txBody>
          <a:bodyPr wrap="square" rtlCol="0">
            <a:spAutoFit/>
          </a:bodyPr>
          <a:lstStyle/>
          <a:p>
            <a:pPr algn="ctr"/>
            <a:r>
              <a:rPr lang="en-US" sz="4800" dirty="0"/>
              <a:t>Factors that Influence Recovery</a:t>
            </a:r>
          </a:p>
        </p:txBody>
      </p:sp>
      <p:sp>
        <p:nvSpPr>
          <p:cNvPr id="12" name="Content Placeholder 5"/>
          <p:cNvSpPr txBox="1">
            <a:spLocks/>
          </p:cNvSpPr>
          <p:nvPr/>
        </p:nvSpPr>
        <p:spPr>
          <a:xfrm>
            <a:off x="4872940" y="1446836"/>
            <a:ext cx="3967665" cy="115746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ClrTx/>
              <a:buNone/>
            </a:pPr>
            <a:r>
              <a:rPr lang="en-US" sz="3200" dirty="0"/>
              <a:t>Plant Characteristics</a:t>
            </a:r>
          </a:p>
          <a:p>
            <a:pPr lvl="1">
              <a:buClrTx/>
              <a:buFont typeface="Arial" panose="020B0604020202020204" pitchFamily="34" charset="0"/>
              <a:buChar char="•"/>
            </a:pPr>
            <a:r>
              <a:rPr lang="en-US" sz="2400" dirty="0"/>
              <a:t>adaptations to fire</a:t>
            </a:r>
          </a:p>
          <a:p>
            <a:pPr>
              <a:buClrTx/>
              <a:buFont typeface="Arial" panose="020B0604020202020204" pitchFamily="34" charset="0"/>
              <a:buChar char="•"/>
            </a:pPr>
            <a:endParaRPr lang="en-US" sz="3200" dirty="0"/>
          </a:p>
        </p:txBody>
      </p:sp>
      <p:pic>
        <p:nvPicPr>
          <p:cNvPr id="14" name="Picture 3" descr="DSC01596.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3351" y="2633774"/>
            <a:ext cx="3561937" cy="267145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DSC02910.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50240" y="2633774"/>
            <a:ext cx="3561937" cy="267145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Rectangle 12"/>
          <p:cNvSpPr/>
          <p:nvPr/>
        </p:nvSpPr>
        <p:spPr>
          <a:xfrm>
            <a:off x="8435291" y="1792314"/>
            <a:ext cx="3159889" cy="707886"/>
          </a:xfrm>
          <a:prstGeom prst="rect">
            <a:avLst/>
          </a:prstGeom>
        </p:spPr>
        <p:txBody>
          <a:bodyPr wrap="square">
            <a:spAutoFit/>
          </a:bodyPr>
          <a:lstStyle/>
          <a:p>
            <a:r>
              <a:rPr lang="en-US" sz="2000" dirty="0"/>
              <a:t>structural and physical characteristics</a:t>
            </a:r>
          </a:p>
        </p:txBody>
      </p:sp>
      <p:cxnSp>
        <p:nvCxnSpPr>
          <p:cNvPr id="18" name="Straight Arrow Connector 17"/>
          <p:cNvCxnSpPr/>
          <p:nvPr/>
        </p:nvCxnSpPr>
        <p:spPr>
          <a:xfrm>
            <a:off x="7662441" y="2146257"/>
            <a:ext cx="5903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5200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723256" y="1483582"/>
            <a:ext cx="5286207" cy="1618433"/>
          </a:xfrm>
        </p:spPr>
        <p:txBody>
          <a:bodyPr>
            <a:normAutofit/>
          </a:bodyPr>
          <a:lstStyle/>
          <a:p>
            <a:pPr lvl="1">
              <a:buClrTx/>
              <a:buFont typeface="Arial" panose="020B0604020202020204" pitchFamily="34" charset="0"/>
              <a:buChar char="•"/>
            </a:pPr>
            <a:r>
              <a:rPr lang="en-US" sz="2400" dirty="0"/>
              <a:t>Depends on </a:t>
            </a:r>
            <a:r>
              <a:rPr lang="en-US" sz="2400" b="1" dirty="0"/>
              <a:t>temperature</a:t>
            </a:r>
            <a:r>
              <a:rPr lang="en-US" sz="2400" dirty="0"/>
              <a:t> and </a:t>
            </a:r>
            <a:r>
              <a:rPr lang="en-US" sz="2400" b="1" dirty="0"/>
              <a:t>duration</a:t>
            </a:r>
          </a:p>
          <a:p>
            <a:pPr lvl="1">
              <a:buClrTx/>
              <a:buFont typeface="Arial" panose="020B0604020202020204" pitchFamily="34" charset="0"/>
              <a:buChar char="•"/>
            </a:pPr>
            <a:r>
              <a:rPr lang="en-US" sz="2400" dirty="0"/>
              <a:t>Growing points heat sensitive</a:t>
            </a:r>
          </a:p>
          <a:p>
            <a:pPr lvl="2">
              <a:buClrTx/>
              <a:buFont typeface="Arial" panose="020B0604020202020204" pitchFamily="34" charset="0"/>
              <a:buChar char="•"/>
            </a:pPr>
            <a:r>
              <a:rPr lang="en-US" sz="1800" dirty="0"/>
              <a:t>Especially while </a:t>
            </a:r>
            <a:r>
              <a:rPr lang="en-US" sz="1800" b="1" dirty="0"/>
              <a:t>actively growing </a:t>
            </a:r>
            <a:r>
              <a:rPr lang="en-US" sz="1800" dirty="0"/>
              <a:t>compared to dormant</a:t>
            </a:r>
          </a:p>
        </p:txBody>
      </p:sp>
      <p:cxnSp>
        <p:nvCxnSpPr>
          <p:cNvPr id="4" name="Straight Connector 3"/>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1" y="247132"/>
            <a:ext cx="9234619" cy="830997"/>
          </a:xfrm>
          <a:prstGeom prst="rect">
            <a:avLst/>
          </a:prstGeom>
          <a:noFill/>
        </p:spPr>
        <p:txBody>
          <a:bodyPr wrap="square" rtlCol="0">
            <a:spAutoFit/>
          </a:bodyPr>
          <a:lstStyle/>
          <a:p>
            <a:pPr algn="ctr"/>
            <a:r>
              <a:rPr lang="en-US" sz="4800" dirty="0"/>
              <a:t>Plant Mortality</a:t>
            </a:r>
          </a:p>
        </p:txBody>
      </p:sp>
      <p:pic>
        <p:nvPicPr>
          <p:cNvPr id="6" name="Picture 4"/>
          <p:cNvPicPr>
            <a:picLocks noChangeAspect="1" noChangeArrowheads="1"/>
          </p:cNvPicPr>
          <p:nvPr/>
        </p:nvPicPr>
        <p:blipFill>
          <a:blip r:embed="rId4" cstate="print"/>
          <a:srcRect/>
          <a:stretch>
            <a:fillRect/>
          </a:stretch>
        </p:blipFill>
        <p:spPr bwMode="auto">
          <a:xfrm>
            <a:off x="718372" y="3102015"/>
            <a:ext cx="1822019" cy="2429359"/>
          </a:xfrm>
          <a:prstGeom prst="rect">
            <a:avLst/>
          </a:prstGeom>
          <a:ln>
            <a:solidFill>
              <a:schemeClr val="tx1"/>
            </a:solidFill>
          </a:ln>
          <a:effectLst>
            <a:outerShdw blurRad="292100" dist="139700" dir="2700000" algn="tl" rotWithShape="0">
              <a:srgbClr val="333333">
                <a:alpha val="65000"/>
              </a:srgbClr>
            </a:outerShdw>
          </a:effectLst>
        </p:spPr>
      </p:pic>
      <p:pic>
        <p:nvPicPr>
          <p:cNvPr id="7" name="Picture 6"/>
          <p:cNvPicPr>
            <a:picLocks noChangeAspect="1" noChangeArrowheads="1"/>
          </p:cNvPicPr>
          <p:nvPr/>
        </p:nvPicPr>
        <p:blipFill>
          <a:blip r:embed="rId5" cstate="print"/>
          <a:srcRect/>
          <a:stretch>
            <a:fillRect/>
          </a:stretch>
        </p:blipFill>
        <p:spPr bwMode="auto">
          <a:xfrm>
            <a:off x="2682566" y="3102015"/>
            <a:ext cx="3239145" cy="2429359"/>
          </a:xfrm>
          <a:prstGeom prst="rect">
            <a:avLst/>
          </a:prstGeom>
          <a:noFill/>
          <a:ln w="9525">
            <a:solidFill>
              <a:schemeClr val="tx1"/>
            </a:solidFill>
            <a:miter lim="800000"/>
            <a:headEnd/>
            <a:tailEnd/>
          </a:ln>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2943" r="30700" b="68889"/>
          <a:stretch/>
        </p:blipFill>
        <p:spPr>
          <a:xfrm>
            <a:off x="6193052" y="1368175"/>
            <a:ext cx="4571404" cy="2858371"/>
          </a:xfrm>
          <a:prstGeom prst="rect">
            <a:avLst/>
          </a:prstGeom>
          <a:ln>
            <a:solidFill>
              <a:schemeClr val="bg1">
                <a:lumMod val="75000"/>
              </a:schemeClr>
            </a:solidFill>
          </a:ln>
        </p:spPr>
      </p:pic>
      <p:sp>
        <p:nvSpPr>
          <p:cNvPr id="10" name="TextBox 3"/>
          <p:cNvSpPr txBox="1">
            <a:spLocks noChangeArrowheads="1"/>
          </p:cNvSpPr>
          <p:nvPr/>
        </p:nvSpPr>
        <p:spPr bwMode="auto">
          <a:xfrm>
            <a:off x="9551223" y="5399891"/>
            <a:ext cx="173409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1600" dirty="0">
                <a:latin typeface="Calibri" panose="020F0502020204030204" pitchFamily="34" charset="0"/>
              </a:rPr>
              <a:t>1 day post-fire after a prescribed fire in Texas</a:t>
            </a:r>
          </a:p>
        </p:txBody>
      </p:sp>
      <p:pic>
        <p:nvPicPr>
          <p:cNvPr id="11" name="Picture 10"/>
          <p:cNvPicPr>
            <a:picLocks noChangeAspect="1"/>
          </p:cNvPicPr>
          <p:nvPr/>
        </p:nvPicPr>
        <p:blipFill>
          <a:blip r:embed="rId7"/>
          <a:stretch>
            <a:fillRect/>
          </a:stretch>
        </p:blipFill>
        <p:spPr>
          <a:xfrm>
            <a:off x="6193052" y="4351258"/>
            <a:ext cx="3194016" cy="23955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3"/>
          <p:cNvSpPr txBox="1">
            <a:spLocks noChangeArrowheads="1"/>
          </p:cNvSpPr>
          <p:nvPr/>
        </p:nvSpPr>
        <p:spPr bwMode="auto">
          <a:xfrm>
            <a:off x="8593584" y="6531325"/>
            <a:ext cx="8755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800" dirty="0">
                <a:solidFill>
                  <a:schemeClr val="bg1"/>
                </a:solidFill>
                <a:latin typeface="Calibri" panose="020F0502020204030204" pitchFamily="34" charset="0"/>
              </a:rPr>
              <a:t>Heather Heward</a:t>
            </a:r>
          </a:p>
        </p:txBody>
      </p:sp>
    </p:spTree>
    <p:custDataLst>
      <p:tags r:id="rId1"/>
    </p:custDataLst>
    <p:extLst>
      <p:ext uri="{BB962C8B-B14F-4D97-AF65-F5344CB8AC3E}">
        <p14:creationId xmlns:p14="http://schemas.microsoft.com/office/powerpoint/2010/main" val="202199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9234619" cy="830997"/>
          </a:xfrm>
          <a:prstGeom prst="rect">
            <a:avLst/>
          </a:prstGeom>
          <a:noFill/>
        </p:spPr>
        <p:txBody>
          <a:bodyPr wrap="square" rtlCol="0">
            <a:spAutoFit/>
          </a:bodyPr>
          <a:lstStyle/>
          <a:p>
            <a:pPr algn="ctr"/>
            <a:r>
              <a:rPr lang="en-US" sz="4800" dirty="0"/>
              <a:t>Factors that Influence Recovery</a:t>
            </a:r>
          </a:p>
        </p:txBody>
      </p:sp>
      <p:sp>
        <p:nvSpPr>
          <p:cNvPr id="12" name="Content Placeholder 5"/>
          <p:cNvSpPr txBox="1">
            <a:spLocks/>
          </p:cNvSpPr>
          <p:nvPr/>
        </p:nvSpPr>
        <p:spPr>
          <a:xfrm>
            <a:off x="4872940" y="1446836"/>
            <a:ext cx="3967665" cy="115746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ClrTx/>
              <a:buNone/>
            </a:pPr>
            <a:r>
              <a:rPr lang="en-US" sz="3200" dirty="0"/>
              <a:t>Plant Characteristics</a:t>
            </a:r>
          </a:p>
          <a:p>
            <a:pPr lvl="1">
              <a:buClrTx/>
              <a:buFont typeface="Arial" panose="020B0604020202020204" pitchFamily="34" charset="0"/>
              <a:buChar char="•"/>
            </a:pPr>
            <a:r>
              <a:rPr lang="en-US" sz="2400" dirty="0"/>
              <a:t>adaptations to fire</a:t>
            </a:r>
          </a:p>
          <a:p>
            <a:pPr>
              <a:buClrTx/>
              <a:buFont typeface="Arial" panose="020B0604020202020204" pitchFamily="34" charset="0"/>
              <a:buChar char="•"/>
            </a:pPr>
            <a:endParaRPr lang="en-US" sz="3200" dirty="0"/>
          </a:p>
        </p:txBody>
      </p:sp>
      <p:sp>
        <p:nvSpPr>
          <p:cNvPr id="13" name="Rectangle 12"/>
          <p:cNvSpPr/>
          <p:nvPr/>
        </p:nvSpPr>
        <p:spPr>
          <a:xfrm>
            <a:off x="8435291" y="1792314"/>
            <a:ext cx="3159889" cy="707886"/>
          </a:xfrm>
          <a:prstGeom prst="rect">
            <a:avLst/>
          </a:prstGeom>
        </p:spPr>
        <p:txBody>
          <a:bodyPr wrap="square">
            <a:spAutoFit/>
          </a:bodyPr>
          <a:lstStyle/>
          <a:p>
            <a:r>
              <a:rPr lang="en-US" sz="2000" dirty="0"/>
              <a:t>structural and physical characteristics</a:t>
            </a:r>
          </a:p>
        </p:txBody>
      </p:sp>
      <p:cxnSp>
        <p:nvCxnSpPr>
          <p:cNvPr id="18" name="Straight Arrow Connector 17"/>
          <p:cNvCxnSpPr/>
          <p:nvPr/>
        </p:nvCxnSpPr>
        <p:spPr>
          <a:xfrm>
            <a:off x="7662441" y="2146257"/>
            <a:ext cx="5903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84435E35-0E49-4A4B-A690-A6E034858B0F}"/>
              </a:ext>
            </a:extLst>
          </p:cNvPr>
          <p:cNvGrpSpPr/>
          <p:nvPr/>
        </p:nvGrpSpPr>
        <p:grpSpPr>
          <a:xfrm>
            <a:off x="4964397" y="2547815"/>
            <a:ext cx="6576706" cy="3699397"/>
            <a:chOff x="4964397" y="2547815"/>
            <a:chExt cx="6576706" cy="3699397"/>
          </a:xfrm>
        </p:grpSpPr>
        <p:pic>
          <p:nvPicPr>
            <p:cNvPr id="2" name="Picture 1">
              <a:extLst>
                <a:ext uri="{FF2B5EF4-FFF2-40B4-BE49-F238E27FC236}">
                  <a16:creationId xmlns:a16="http://schemas.microsoft.com/office/drawing/2014/main" id="{4760B0D2-548F-4CE3-BA43-1EDCBEF96546}"/>
                </a:ext>
              </a:extLst>
            </p:cNvPr>
            <p:cNvPicPr>
              <a:picLocks noChangeAspect="1"/>
            </p:cNvPicPr>
            <p:nvPr/>
          </p:nvPicPr>
          <p:blipFill>
            <a:blip r:embed="rId3"/>
            <a:stretch>
              <a:fillRect/>
            </a:stretch>
          </p:blipFill>
          <p:spPr>
            <a:xfrm>
              <a:off x="4964397" y="2547815"/>
              <a:ext cx="6576706" cy="3699397"/>
            </a:xfrm>
            <a:prstGeom prst="rect">
              <a:avLst/>
            </a:prstGeom>
          </p:spPr>
        </p:pic>
        <p:sp>
          <p:nvSpPr>
            <p:cNvPr id="20" name="Rectangle 3"/>
            <p:cNvSpPr>
              <a:spLocks noChangeArrowheads="1"/>
            </p:cNvSpPr>
            <p:nvPr/>
          </p:nvSpPr>
          <p:spPr bwMode="auto">
            <a:xfrm>
              <a:off x="4964397" y="6029900"/>
              <a:ext cx="16324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800" dirty="0">
                  <a:solidFill>
                    <a:schemeClr val="bg1"/>
                  </a:solidFill>
                  <a:latin typeface="+mn-lt"/>
                </a:rPr>
                <a:t>Anthony Caprio – NPS.gov</a:t>
              </a:r>
            </a:p>
          </p:txBody>
        </p:sp>
      </p:grpSp>
      <p:grpSp>
        <p:nvGrpSpPr>
          <p:cNvPr id="5" name="Group 4">
            <a:extLst>
              <a:ext uri="{FF2B5EF4-FFF2-40B4-BE49-F238E27FC236}">
                <a16:creationId xmlns:a16="http://schemas.microsoft.com/office/drawing/2014/main" id="{F09B9436-3D68-4D99-8BBB-B0CECDBB9F0B}"/>
              </a:ext>
            </a:extLst>
          </p:cNvPr>
          <p:cNvGrpSpPr/>
          <p:nvPr/>
        </p:nvGrpSpPr>
        <p:grpSpPr>
          <a:xfrm>
            <a:off x="904897" y="2703512"/>
            <a:ext cx="3542019" cy="2666771"/>
            <a:chOff x="904897" y="2703512"/>
            <a:chExt cx="3542019" cy="2666771"/>
          </a:xfrm>
        </p:grpSpPr>
        <p:pic>
          <p:nvPicPr>
            <p:cNvPr id="4" name="Picture 3">
              <a:extLst>
                <a:ext uri="{FF2B5EF4-FFF2-40B4-BE49-F238E27FC236}">
                  <a16:creationId xmlns:a16="http://schemas.microsoft.com/office/drawing/2014/main" id="{ABA249B6-B7DF-4E1C-8512-AA4A0FACF0D3}"/>
                </a:ext>
              </a:extLst>
            </p:cNvPr>
            <p:cNvPicPr>
              <a:picLocks noChangeAspect="1"/>
            </p:cNvPicPr>
            <p:nvPr/>
          </p:nvPicPr>
          <p:blipFill>
            <a:blip r:embed="rId4"/>
            <a:stretch>
              <a:fillRect/>
            </a:stretch>
          </p:blipFill>
          <p:spPr>
            <a:xfrm>
              <a:off x="904897" y="2703512"/>
              <a:ext cx="3542019" cy="2666771"/>
            </a:xfrm>
            <a:prstGeom prst="rect">
              <a:avLst/>
            </a:prstGeom>
          </p:spPr>
        </p:pic>
        <p:sp>
          <p:nvSpPr>
            <p:cNvPr id="14" name="Rectangle 3">
              <a:extLst>
                <a:ext uri="{FF2B5EF4-FFF2-40B4-BE49-F238E27FC236}">
                  <a16:creationId xmlns:a16="http://schemas.microsoft.com/office/drawing/2014/main" id="{FABA8905-A37A-4D90-AA14-760684F44DEF}"/>
                </a:ext>
              </a:extLst>
            </p:cNvPr>
            <p:cNvSpPr>
              <a:spLocks noChangeArrowheads="1"/>
            </p:cNvSpPr>
            <p:nvPr/>
          </p:nvSpPr>
          <p:spPr bwMode="auto">
            <a:xfrm>
              <a:off x="904897" y="5154839"/>
              <a:ext cx="16324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800" dirty="0">
                  <a:solidFill>
                    <a:schemeClr val="bg1"/>
                  </a:solidFill>
                  <a:latin typeface="+mn-lt"/>
                </a:rPr>
                <a:t>NPS.gov</a:t>
              </a:r>
            </a:p>
          </p:txBody>
        </p:sp>
      </p:grpSp>
    </p:spTree>
    <p:extLst>
      <p:ext uri="{BB962C8B-B14F-4D97-AF65-F5344CB8AC3E}">
        <p14:creationId xmlns:p14="http://schemas.microsoft.com/office/powerpoint/2010/main" val="3475763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265666" y="1316827"/>
            <a:ext cx="4343400" cy="3124201"/>
            <a:chOff x="457200" y="1752600"/>
            <a:chExt cx="3971925" cy="2590800"/>
          </a:xfrm>
        </p:grpSpPr>
        <p:pic>
          <p:nvPicPr>
            <p:cNvPr id="10" name="Picture 2" descr="http://www.nps.gov/crmo/naturescience/images/ag6nixtu.jpg"/>
            <p:cNvPicPr>
              <a:picLocks noChangeAspect="1" noChangeArrowheads="1"/>
            </p:cNvPicPr>
            <p:nvPr/>
          </p:nvPicPr>
          <p:blipFill>
            <a:blip r:embed="rId3" cstate="screen"/>
            <a:srcRect/>
            <a:stretch>
              <a:fillRect/>
            </a:stretch>
          </p:blipFill>
          <p:spPr bwMode="auto">
            <a:xfrm>
              <a:off x="457200" y="1752600"/>
              <a:ext cx="3971925" cy="2590800"/>
            </a:xfrm>
            <a:prstGeom prst="rect">
              <a:avLst/>
            </a:prstGeom>
            <a:noFill/>
            <a:ln>
              <a:solidFill>
                <a:schemeClr val="tx1"/>
              </a:solidFill>
            </a:ln>
          </p:spPr>
        </p:pic>
        <p:sp>
          <p:nvSpPr>
            <p:cNvPr id="11" name="TextBox 10"/>
            <p:cNvSpPr txBox="1"/>
            <p:nvPr/>
          </p:nvSpPr>
          <p:spPr>
            <a:xfrm>
              <a:off x="457200" y="4164739"/>
              <a:ext cx="2075553" cy="178661"/>
            </a:xfrm>
            <a:prstGeom prst="rect">
              <a:avLst/>
            </a:prstGeom>
            <a:noFill/>
          </p:spPr>
          <p:txBody>
            <a:bodyPr wrap="square" rtlCol="0">
              <a:spAutoFit/>
            </a:bodyPr>
            <a:lstStyle/>
            <a:p>
              <a:r>
                <a:rPr lang="en-US" sz="800" dirty="0">
                  <a:solidFill>
                    <a:schemeClr val="bg1">
                      <a:lumMod val="85000"/>
                    </a:schemeClr>
                  </a:solidFill>
                </a:rPr>
                <a:t>Mike Munts, NPS.gov</a:t>
              </a:r>
            </a:p>
          </p:txBody>
        </p:sp>
      </p:gr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9234619" cy="830997"/>
          </a:xfrm>
          <a:prstGeom prst="rect">
            <a:avLst/>
          </a:prstGeom>
          <a:noFill/>
        </p:spPr>
        <p:txBody>
          <a:bodyPr wrap="square" rtlCol="0">
            <a:spAutoFit/>
          </a:bodyPr>
          <a:lstStyle/>
          <a:p>
            <a:pPr algn="ctr"/>
            <a:r>
              <a:rPr lang="en-US" sz="4800" dirty="0"/>
              <a:t>Factors that Influence Recovery</a:t>
            </a:r>
          </a:p>
        </p:txBody>
      </p:sp>
      <p:sp>
        <p:nvSpPr>
          <p:cNvPr id="12" name="Content Placeholder 5"/>
          <p:cNvSpPr txBox="1">
            <a:spLocks/>
          </p:cNvSpPr>
          <p:nvPr/>
        </p:nvSpPr>
        <p:spPr>
          <a:xfrm>
            <a:off x="4872940" y="1446836"/>
            <a:ext cx="3967665" cy="2210764"/>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ClrTx/>
              <a:buNone/>
            </a:pPr>
            <a:r>
              <a:rPr lang="en-US" sz="3200" dirty="0"/>
              <a:t>Plant Characteristics</a:t>
            </a:r>
          </a:p>
          <a:p>
            <a:pPr lvl="1">
              <a:buClrTx/>
              <a:buFont typeface="Arial" panose="020B0604020202020204" pitchFamily="34" charset="0"/>
              <a:buChar char="•"/>
            </a:pPr>
            <a:r>
              <a:rPr lang="en-US" sz="2400" dirty="0"/>
              <a:t>adaptations to fire</a:t>
            </a:r>
          </a:p>
          <a:p>
            <a:pPr lvl="1">
              <a:buClrTx/>
              <a:buFont typeface="Arial" panose="020B0604020202020204" pitchFamily="34" charset="0"/>
              <a:buChar char="•"/>
            </a:pPr>
            <a:r>
              <a:rPr lang="en-US" sz="2400" dirty="0"/>
              <a:t>mechanisms of recovery</a:t>
            </a:r>
          </a:p>
          <a:p>
            <a:pPr marL="0" indent="0">
              <a:buClrTx/>
              <a:buNone/>
            </a:pPr>
            <a:endParaRPr lang="en-US" sz="3200" dirty="0"/>
          </a:p>
        </p:txBody>
      </p:sp>
      <p:pic>
        <p:nvPicPr>
          <p:cNvPr id="13" name="Picture 12" descr="http://www.nswildflora.ca/species/Pinaceae/PBanksiana/JackPine/FireMay4ConesLG.jpg"/>
          <p:cNvPicPr>
            <a:picLocks noChangeAspect="1" noChangeArrowheads="1"/>
          </p:cNvPicPr>
          <p:nvPr/>
        </p:nvPicPr>
        <p:blipFill>
          <a:blip r:embed="rId4"/>
          <a:srcRect/>
          <a:stretch>
            <a:fillRect/>
          </a:stretch>
        </p:blipFill>
        <p:spPr bwMode="auto">
          <a:xfrm>
            <a:off x="6522091" y="2886684"/>
            <a:ext cx="5164775" cy="38284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8" name="Rectangle 2"/>
          <p:cNvSpPr>
            <a:spLocks noChangeArrowheads="1"/>
          </p:cNvSpPr>
          <p:nvPr/>
        </p:nvSpPr>
        <p:spPr bwMode="auto">
          <a:xfrm>
            <a:off x="6506048" y="6496093"/>
            <a:ext cx="516477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1050" dirty="0">
                <a:solidFill>
                  <a:schemeClr val="bg1"/>
                </a:solidFill>
              </a:rPr>
              <a:t>http://www.nswildflora.ca/species/Pinaceae/PBanksiana/JackPine/FireMay4ConesLG.jpg</a:t>
            </a:r>
          </a:p>
        </p:txBody>
      </p:sp>
      <p:sp>
        <p:nvSpPr>
          <p:cNvPr id="19" name="TextBox 18"/>
          <p:cNvSpPr txBox="1"/>
          <p:nvPr/>
        </p:nvSpPr>
        <p:spPr>
          <a:xfrm>
            <a:off x="3674914" y="5770769"/>
            <a:ext cx="3181858" cy="523220"/>
          </a:xfrm>
          <a:prstGeom prst="rect">
            <a:avLst/>
          </a:prstGeom>
          <a:noFill/>
        </p:spPr>
        <p:txBody>
          <a:bodyPr wrap="square" rtlCol="0">
            <a:spAutoFit/>
          </a:bodyPr>
          <a:lstStyle/>
          <a:p>
            <a:r>
              <a:rPr lang="en-US" sz="2800" dirty="0" err="1"/>
              <a:t>Serotinous</a:t>
            </a:r>
            <a:r>
              <a:rPr lang="en-US" sz="2800" dirty="0"/>
              <a:t> Cones</a:t>
            </a:r>
          </a:p>
        </p:txBody>
      </p:sp>
    </p:spTree>
    <p:extLst>
      <p:ext uri="{BB962C8B-B14F-4D97-AF65-F5344CB8AC3E}">
        <p14:creationId xmlns:p14="http://schemas.microsoft.com/office/powerpoint/2010/main" val="3049420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9234619" cy="830997"/>
          </a:xfrm>
          <a:prstGeom prst="rect">
            <a:avLst/>
          </a:prstGeom>
          <a:noFill/>
        </p:spPr>
        <p:txBody>
          <a:bodyPr wrap="square" rtlCol="0">
            <a:spAutoFit/>
          </a:bodyPr>
          <a:lstStyle/>
          <a:p>
            <a:pPr algn="ctr"/>
            <a:r>
              <a:rPr lang="en-US" sz="4800" dirty="0"/>
              <a:t>Factors that Influence Recovery</a:t>
            </a:r>
          </a:p>
        </p:txBody>
      </p:sp>
      <p:sp>
        <p:nvSpPr>
          <p:cNvPr id="12" name="Content Placeholder 5"/>
          <p:cNvSpPr txBox="1">
            <a:spLocks/>
          </p:cNvSpPr>
          <p:nvPr/>
        </p:nvSpPr>
        <p:spPr>
          <a:xfrm>
            <a:off x="4872940" y="1446836"/>
            <a:ext cx="3967665" cy="2210764"/>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ClrTx/>
              <a:buNone/>
            </a:pPr>
            <a:r>
              <a:rPr lang="en-US" sz="3200" dirty="0"/>
              <a:t>Plant Characteristics</a:t>
            </a:r>
          </a:p>
          <a:p>
            <a:pPr lvl="1">
              <a:buClrTx/>
              <a:buFont typeface="Arial" panose="020B0604020202020204" pitchFamily="34" charset="0"/>
              <a:buChar char="•"/>
            </a:pPr>
            <a:r>
              <a:rPr lang="en-US" sz="2400" dirty="0"/>
              <a:t>adaptations to fire</a:t>
            </a:r>
          </a:p>
          <a:p>
            <a:pPr lvl="1">
              <a:buClrTx/>
              <a:buFont typeface="Arial" panose="020B0604020202020204" pitchFamily="34" charset="0"/>
              <a:buChar char="•"/>
            </a:pPr>
            <a:r>
              <a:rPr lang="en-US" sz="2400" dirty="0"/>
              <a:t>mechanisms of recovery</a:t>
            </a:r>
          </a:p>
          <a:p>
            <a:pPr marL="0" indent="0">
              <a:buClrTx/>
              <a:buNone/>
            </a:pPr>
            <a:endParaRPr lang="en-US" sz="3200" dirty="0"/>
          </a:p>
        </p:txBody>
      </p:sp>
      <p:pic>
        <p:nvPicPr>
          <p:cNvPr id="14" name="Picture 2" descr="A plant spreading by stolons"/>
          <p:cNvPicPr>
            <a:picLocks noChangeAspect="1" noChangeArrowheads="1"/>
          </p:cNvPicPr>
          <p:nvPr/>
        </p:nvPicPr>
        <p:blipFill>
          <a:blip r:embed="rId3" cstate="screen"/>
          <a:srcRect/>
          <a:stretch>
            <a:fillRect/>
          </a:stretch>
        </p:blipFill>
        <p:spPr bwMode="auto">
          <a:xfrm>
            <a:off x="4801013" y="2980862"/>
            <a:ext cx="2884577" cy="2913424"/>
          </a:xfrm>
          <a:prstGeom prst="rect">
            <a:avLst/>
          </a:prstGeom>
          <a:noFill/>
          <a:ln>
            <a:solidFill>
              <a:schemeClr val="tx1"/>
            </a:solidFill>
          </a:ln>
        </p:spPr>
      </p:pic>
      <p:pic>
        <p:nvPicPr>
          <p:cNvPr id="15" name="Picture 4" descr="A plant spreading by rhizomes"/>
          <p:cNvPicPr>
            <a:picLocks noChangeAspect="1" noChangeArrowheads="1"/>
          </p:cNvPicPr>
          <p:nvPr/>
        </p:nvPicPr>
        <p:blipFill>
          <a:blip r:embed="rId4" cstate="screen"/>
          <a:srcRect/>
          <a:stretch>
            <a:fillRect/>
          </a:stretch>
        </p:blipFill>
        <p:spPr bwMode="auto">
          <a:xfrm>
            <a:off x="7780667" y="2980861"/>
            <a:ext cx="4101037" cy="2916936"/>
          </a:xfrm>
          <a:prstGeom prst="rect">
            <a:avLst/>
          </a:prstGeom>
          <a:noFill/>
          <a:ln>
            <a:solidFill>
              <a:schemeClr val="tx1"/>
            </a:solidFill>
          </a:ln>
        </p:spPr>
      </p:pic>
      <p:grpSp>
        <p:nvGrpSpPr>
          <p:cNvPr id="13" name="Group 8">
            <a:extLst>
              <a:ext uri="{FF2B5EF4-FFF2-40B4-BE49-F238E27FC236}">
                <a16:creationId xmlns:a16="http://schemas.microsoft.com/office/drawing/2014/main" id="{32A1FCD9-6D59-4225-B54F-2D7AD38E9844}"/>
              </a:ext>
            </a:extLst>
          </p:cNvPr>
          <p:cNvGrpSpPr/>
          <p:nvPr/>
        </p:nvGrpSpPr>
        <p:grpSpPr>
          <a:xfrm>
            <a:off x="265666" y="1316827"/>
            <a:ext cx="4343400" cy="3124201"/>
            <a:chOff x="457200" y="1752600"/>
            <a:chExt cx="3971925" cy="2590800"/>
          </a:xfrm>
        </p:grpSpPr>
        <p:pic>
          <p:nvPicPr>
            <p:cNvPr id="16" name="Picture 2" descr="http://www.nps.gov/crmo/naturescience/images/ag6nixtu.jpg">
              <a:extLst>
                <a:ext uri="{FF2B5EF4-FFF2-40B4-BE49-F238E27FC236}">
                  <a16:creationId xmlns:a16="http://schemas.microsoft.com/office/drawing/2014/main" id="{ECE0AC71-01C4-484E-91A2-24004DB477A7}"/>
                </a:ext>
              </a:extLst>
            </p:cNvPr>
            <p:cNvPicPr>
              <a:picLocks noChangeAspect="1" noChangeArrowheads="1"/>
            </p:cNvPicPr>
            <p:nvPr/>
          </p:nvPicPr>
          <p:blipFill>
            <a:blip r:embed="rId5" cstate="screen"/>
            <a:srcRect/>
            <a:stretch>
              <a:fillRect/>
            </a:stretch>
          </p:blipFill>
          <p:spPr bwMode="auto">
            <a:xfrm>
              <a:off x="457200" y="1752600"/>
              <a:ext cx="3971925" cy="2590800"/>
            </a:xfrm>
            <a:prstGeom prst="rect">
              <a:avLst/>
            </a:prstGeom>
            <a:noFill/>
            <a:ln>
              <a:solidFill>
                <a:schemeClr val="tx1"/>
              </a:solidFill>
            </a:ln>
          </p:spPr>
        </p:pic>
        <p:sp>
          <p:nvSpPr>
            <p:cNvPr id="17" name="TextBox 16">
              <a:extLst>
                <a:ext uri="{FF2B5EF4-FFF2-40B4-BE49-F238E27FC236}">
                  <a16:creationId xmlns:a16="http://schemas.microsoft.com/office/drawing/2014/main" id="{FD31C5D7-358E-43D2-8DAB-EA201E8391B4}"/>
                </a:ext>
              </a:extLst>
            </p:cNvPr>
            <p:cNvSpPr txBox="1"/>
            <p:nvPr/>
          </p:nvSpPr>
          <p:spPr>
            <a:xfrm>
              <a:off x="457200" y="4164739"/>
              <a:ext cx="2075553" cy="178661"/>
            </a:xfrm>
            <a:prstGeom prst="rect">
              <a:avLst/>
            </a:prstGeom>
            <a:noFill/>
          </p:spPr>
          <p:txBody>
            <a:bodyPr wrap="square" rtlCol="0">
              <a:spAutoFit/>
            </a:bodyPr>
            <a:lstStyle/>
            <a:p>
              <a:r>
                <a:rPr lang="en-US" sz="800" dirty="0">
                  <a:solidFill>
                    <a:schemeClr val="bg1">
                      <a:lumMod val="85000"/>
                    </a:schemeClr>
                  </a:solidFill>
                </a:rPr>
                <a:t>Mike Munts, NPS.gov</a:t>
              </a:r>
            </a:p>
          </p:txBody>
        </p:sp>
      </p:grpSp>
    </p:spTree>
    <p:extLst>
      <p:ext uri="{BB962C8B-B14F-4D97-AF65-F5344CB8AC3E}">
        <p14:creationId xmlns:p14="http://schemas.microsoft.com/office/powerpoint/2010/main" val="3183835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8">
            <a:extLst>
              <a:ext uri="{FF2B5EF4-FFF2-40B4-BE49-F238E27FC236}">
                <a16:creationId xmlns:a16="http://schemas.microsoft.com/office/drawing/2014/main" id="{C69142BA-9F19-4399-AA4C-B50F034A795B}"/>
              </a:ext>
            </a:extLst>
          </p:cNvPr>
          <p:cNvGrpSpPr/>
          <p:nvPr/>
        </p:nvGrpSpPr>
        <p:grpSpPr>
          <a:xfrm>
            <a:off x="265666" y="1316827"/>
            <a:ext cx="4343400" cy="3124201"/>
            <a:chOff x="457200" y="1752600"/>
            <a:chExt cx="3971925" cy="2590800"/>
          </a:xfrm>
        </p:grpSpPr>
        <p:pic>
          <p:nvPicPr>
            <p:cNvPr id="15" name="Picture 2" descr="http://www.nps.gov/crmo/naturescience/images/ag6nixtu.jpg">
              <a:extLst>
                <a:ext uri="{FF2B5EF4-FFF2-40B4-BE49-F238E27FC236}">
                  <a16:creationId xmlns:a16="http://schemas.microsoft.com/office/drawing/2014/main" id="{7FFFDA73-36C7-4299-8540-297FF2DF6A4F}"/>
                </a:ext>
              </a:extLst>
            </p:cNvPr>
            <p:cNvPicPr>
              <a:picLocks noChangeAspect="1" noChangeArrowheads="1"/>
            </p:cNvPicPr>
            <p:nvPr/>
          </p:nvPicPr>
          <p:blipFill>
            <a:blip r:embed="rId3" cstate="screen"/>
            <a:srcRect/>
            <a:stretch>
              <a:fillRect/>
            </a:stretch>
          </p:blipFill>
          <p:spPr bwMode="auto">
            <a:xfrm>
              <a:off x="457200" y="1752600"/>
              <a:ext cx="3971925" cy="2590800"/>
            </a:xfrm>
            <a:prstGeom prst="rect">
              <a:avLst/>
            </a:prstGeom>
            <a:noFill/>
            <a:ln>
              <a:solidFill>
                <a:schemeClr val="tx1"/>
              </a:solidFill>
            </a:ln>
          </p:spPr>
        </p:pic>
        <p:sp>
          <p:nvSpPr>
            <p:cNvPr id="18" name="TextBox 17">
              <a:extLst>
                <a:ext uri="{FF2B5EF4-FFF2-40B4-BE49-F238E27FC236}">
                  <a16:creationId xmlns:a16="http://schemas.microsoft.com/office/drawing/2014/main" id="{D0F31BB3-D237-4D84-9540-E46215DA5CD4}"/>
                </a:ext>
              </a:extLst>
            </p:cNvPr>
            <p:cNvSpPr txBox="1"/>
            <p:nvPr/>
          </p:nvSpPr>
          <p:spPr>
            <a:xfrm>
              <a:off x="457200" y="4164739"/>
              <a:ext cx="2075553" cy="178661"/>
            </a:xfrm>
            <a:prstGeom prst="rect">
              <a:avLst/>
            </a:prstGeom>
            <a:noFill/>
          </p:spPr>
          <p:txBody>
            <a:bodyPr wrap="square" rtlCol="0">
              <a:spAutoFit/>
            </a:bodyPr>
            <a:lstStyle/>
            <a:p>
              <a:r>
                <a:rPr lang="en-US" sz="800" dirty="0">
                  <a:solidFill>
                    <a:schemeClr val="bg1">
                      <a:lumMod val="85000"/>
                    </a:schemeClr>
                  </a:solidFill>
                </a:rPr>
                <a:t>Mike Munts, NPS.gov</a:t>
              </a:r>
            </a:p>
          </p:txBody>
        </p:sp>
      </p:gr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9234619" cy="830997"/>
          </a:xfrm>
          <a:prstGeom prst="rect">
            <a:avLst/>
          </a:prstGeom>
          <a:noFill/>
        </p:spPr>
        <p:txBody>
          <a:bodyPr wrap="square" rtlCol="0">
            <a:spAutoFit/>
          </a:bodyPr>
          <a:lstStyle/>
          <a:p>
            <a:pPr algn="ctr"/>
            <a:r>
              <a:rPr lang="en-US" sz="4800" dirty="0"/>
              <a:t>Factors that Influence Recovery</a:t>
            </a:r>
          </a:p>
        </p:txBody>
      </p:sp>
      <p:sp>
        <p:nvSpPr>
          <p:cNvPr id="12" name="Content Placeholder 5"/>
          <p:cNvSpPr txBox="1">
            <a:spLocks/>
          </p:cNvSpPr>
          <p:nvPr/>
        </p:nvSpPr>
        <p:spPr>
          <a:xfrm>
            <a:off x="4872940" y="1446836"/>
            <a:ext cx="3967665" cy="2210764"/>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ClrTx/>
              <a:buNone/>
            </a:pPr>
            <a:r>
              <a:rPr lang="en-US" sz="3200" dirty="0"/>
              <a:t>Plant Characteristics</a:t>
            </a:r>
          </a:p>
          <a:p>
            <a:pPr lvl="1">
              <a:buClrTx/>
              <a:buFont typeface="Arial" panose="020B0604020202020204" pitchFamily="34" charset="0"/>
              <a:buChar char="•"/>
            </a:pPr>
            <a:r>
              <a:rPr lang="en-US" sz="2400" dirty="0"/>
              <a:t>adaptations to fire</a:t>
            </a:r>
          </a:p>
          <a:p>
            <a:pPr lvl="1">
              <a:buClrTx/>
              <a:buFont typeface="Arial" panose="020B0604020202020204" pitchFamily="34" charset="0"/>
              <a:buChar char="•"/>
            </a:pPr>
            <a:r>
              <a:rPr lang="en-US" sz="2400" dirty="0"/>
              <a:t>mechanisms of recovery</a:t>
            </a:r>
          </a:p>
          <a:p>
            <a:pPr marL="0" indent="0">
              <a:buClrTx/>
              <a:buNone/>
            </a:pPr>
            <a:endParaRPr lang="en-US" sz="3200" dirty="0"/>
          </a:p>
        </p:txBody>
      </p:sp>
      <p:pic>
        <p:nvPicPr>
          <p:cNvPr id="13" name="Picture 6" descr="http://www.sepulvedabasinwildlife.org/images/resprout%20elderberry.jpg"/>
          <p:cNvPicPr>
            <a:picLocks noChangeAspect="1" noChangeArrowheads="1"/>
          </p:cNvPicPr>
          <p:nvPr/>
        </p:nvPicPr>
        <p:blipFill>
          <a:blip r:embed="rId4"/>
          <a:srcRect/>
          <a:stretch>
            <a:fillRect/>
          </a:stretch>
        </p:blipFill>
        <p:spPr bwMode="auto">
          <a:xfrm>
            <a:off x="7537434" y="3137295"/>
            <a:ext cx="4407639" cy="3305729"/>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6" name="Rectangle 15"/>
          <p:cNvSpPr/>
          <p:nvPr/>
        </p:nvSpPr>
        <p:spPr>
          <a:xfrm>
            <a:off x="7537434" y="6181087"/>
            <a:ext cx="4572000" cy="261937"/>
          </a:xfrm>
          <a:prstGeom prst="rect">
            <a:avLst/>
          </a:prstGeom>
        </p:spPr>
        <p:txBody>
          <a:bodyPr>
            <a:spAutoFit/>
          </a:bodyPr>
          <a:lstStyle/>
          <a:p>
            <a:pPr>
              <a:defRPr/>
            </a:pPr>
            <a:r>
              <a:rPr lang="en-US" sz="1050" dirty="0">
                <a:solidFill>
                  <a:schemeClr val="bg1"/>
                </a:solidFill>
              </a:rPr>
              <a:t>http://www.sepulvedabasinwildlife.org/images/resprout%20elderberry.jpg</a:t>
            </a:r>
          </a:p>
        </p:txBody>
      </p:sp>
      <p:pic>
        <p:nvPicPr>
          <p:cNvPr id="17" name="Picture 2" descr="http://www.pacificbio.org/initiatives/fire/Fire-Severity/images/fire_s2.jpg"/>
          <p:cNvPicPr>
            <a:picLocks noChangeAspect="1" noChangeArrowheads="1"/>
          </p:cNvPicPr>
          <p:nvPr/>
        </p:nvPicPr>
        <p:blipFill>
          <a:blip r:embed="rId5" cstate="screen"/>
          <a:srcRect/>
          <a:stretch>
            <a:fillRect/>
          </a:stretch>
        </p:blipFill>
        <p:spPr bwMode="auto">
          <a:xfrm>
            <a:off x="2961791" y="3137295"/>
            <a:ext cx="4395233" cy="3321848"/>
          </a:xfrm>
          <a:prstGeom prst="rect">
            <a:avLst/>
          </a:prstGeom>
          <a:noFill/>
          <a:ln>
            <a:solidFill>
              <a:schemeClr val="tx1"/>
            </a:solidFill>
          </a:ln>
        </p:spPr>
      </p:pic>
    </p:spTree>
    <p:extLst>
      <p:ext uri="{BB962C8B-B14F-4D97-AF65-F5344CB8AC3E}">
        <p14:creationId xmlns:p14="http://schemas.microsoft.com/office/powerpoint/2010/main" val="1490407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8">
            <a:extLst>
              <a:ext uri="{FF2B5EF4-FFF2-40B4-BE49-F238E27FC236}">
                <a16:creationId xmlns:a16="http://schemas.microsoft.com/office/drawing/2014/main" id="{5451F4F0-EEC1-4D08-83DD-5393BB76F8E4}"/>
              </a:ext>
            </a:extLst>
          </p:cNvPr>
          <p:cNvGrpSpPr/>
          <p:nvPr/>
        </p:nvGrpSpPr>
        <p:grpSpPr>
          <a:xfrm>
            <a:off x="265666" y="1316827"/>
            <a:ext cx="4343400" cy="3124201"/>
            <a:chOff x="457200" y="1752600"/>
            <a:chExt cx="3971925" cy="2590800"/>
          </a:xfrm>
        </p:grpSpPr>
        <p:pic>
          <p:nvPicPr>
            <p:cNvPr id="15" name="Picture 2" descr="http://www.nps.gov/crmo/naturescience/images/ag6nixtu.jpg">
              <a:extLst>
                <a:ext uri="{FF2B5EF4-FFF2-40B4-BE49-F238E27FC236}">
                  <a16:creationId xmlns:a16="http://schemas.microsoft.com/office/drawing/2014/main" id="{DFC59E50-0986-4AC7-91D1-732077E01289}"/>
                </a:ext>
              </a:extLst>
            </p:cNvPr>
            <p:cNvPicPr>
              <a:picLocks noChangeAspect="1" noChangeArrowheads="1"/>
            </p:cNvPicPr>
            <p:nvPr/>
          </p:nvPicPr>
          <p:blipFill>
            <a:blip r:embed="rId4" cstate="screen"/>
            <a:srcRect/>
            <a:stretch>
              <a:fillRect/>
            </a:stretch>
          </p:blipFill>
          <p:spPr bwMode="auto">
            <a:xfrm>
              <a:off x="457200" y="1752600"/>
              <a:ext cx="3971925" cy="2590800"/>
            </a:xfrm>
            <a:prstGeom prst="rect">
              <a:avLst/>
            </a:prstGeom>
            <a:noFill/>
            <a:ln>
              <a:solidFill>
                <a:schemeClr val="tx1"/>
              </a:solidFill>
            </a:ln>
          </p:spPr>
        </p:pic>
        <p:sp>
          <p:nvSpPr>
            <p:cNvPr id="16" name="TextBox 15">
              <a:extLst>
                <a:ext uri="{FF2B5EF4-FFF2-40B4-BE49-F238E27FC236}">
                  <a16:creationId xmlns:a16="http://schemas.microsoft.com/office/drawing/2014/main" id="{99D0751D-ACD3-4D59-B332-7F3C073D9D97}"/>
                </a:ext>
              </a:extLst>
            </p:cNvPr>
            <p:cNvSpPr txBox="1"/>
            <p:nvPr/>
          </p:nvSpPr>
          <p:spPr>
            <a:xfrm>
              <a:off x="457200" y="4164739"/>
              <a:ext cx="2075553" cy="178661"/>
            </a:xfrm>
            <a:prstGeom prst="rect">
              <a:avLst/>
            </a:prstGeom>
            <a:noFill/>
          </p:spPr>
          <p:txBody>
            <a:bodyPr wrap="square" rtlCol="0">
              <a:spAutoFit/>
            </a:bodyPr>
            <a:lstStyle/>
            <a:p>
              <a:r>
                <a:rPr lang="en-US" sz="800" dirty="0">
                  <a:solidFill>
                    <a:schemeClr val="bg1">
                      <a:lumMod val="85000"/>
                    </a:schemeClr>
                  </a:solidFill>
                </a:rPr>
                <a:t>Mike Munts, NPS.gov</a:t>
              </a:r>
            </a:p>
          </p:txBody>
        </p:sp>
      </p:gr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9234619" cy="830997"/>
          </a:xfrm>
          <a:prstGeom prst="rect">
            <a:avLst/>
          </a:prstGeom>
          <a:noFill/>
        </p:spPr>
        <p:txBody>
          <a:bodyPr wrap="square" rtlCol="0">
            <a:spAutoFit/>
          </a:bodyPr>
          <a:lstStyle/>
          <a:p>
            <a:pPr algn="ctr"/>
            <a:r>
              <a:rPr lang="en-US" sz="4800" dirty="0"/>
              <a:t>Factors that Influence Recovery</a:t>
            </a:r>
          </a:p>
        </p:txBody>
      </p:sp>
      <p:sp>
        <p:nvSpPr>
          <p:cNvPr id="12" name="Content Placeholder 5"/>
          <p:cNvSpPr txBox="1">
            <a:spLocks/>
          </p:cNvSpPr>
          <p:nvPr/>
        </p:nvSpPr>
        <p:spPr>
          <a:xfrm>
            <a:off x="4872940" y="1446836"/>
            <a:ext cx="3967665" cy="2210764"/>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ClrTx/>
              <a:buNone/>
            </a:pPr>
            <a:r>
              <a:rPr lang="en-US" sz="3200" dirty="0"/>
              <a:t>Plant Characteristics</a:t>
            </a:r>
          </a:p>
          <a:p>
            <a:pPr lvl="1">
              <a:buClrTx/>
              <a:buFont typeface="Arial" panose="020B0604020202020204" pitchFamily="34" charset="0"/>
              <a:buChar char="•"/>
            </a:pPr>
            <a:r>
              <a:rPr lang="en-US" sz="2400" dirty="0"/>
              <a:t>adaptations to fire</a:t>
            </a:r>
          </a:p>
          <a:p>
            <a:pPr lvl="1">
              <a:buClrTx/>
              <a:buFont typeface="Arial" panose="020B0604020202020204" pitchFamily="34" charset="0"/>
              <a:buChar char="•"/>
            </a:pPr>
            <a:r>
              <a:rPr lang="en-US" sz="2400" dirty="0"/>
              <a:t>mechanisms of recovery</a:t>
            </a:r>
          </a:p>
          <a:p>
            <a:pPr marL="0" indent="0">
              <a:buClrTx/>
              <a:buNone/>
            </a:pPr>
            <a:endParaRPr lang="en-US" sz="3200" dirty="0"/>
          </a:p>
        </p:txBody>
      </p:sp>
      <p:pic>
        <p:nvPicPr>
          <p:cNvPr id="14" name="Picture 13"/>
          <p:cNvPicPr>
            <a:picLocks noChangeAspect="1"/>
          </p:cNvPicPr>
          <p:nvPr/>
        </p:nvPicPr>
        <p:blipFill>
          <a:blip r:embed="rId5"/>
          <a:stretch>
            <a:fillRect/>
          </a:stretch>
        </p:blipFill>
        <p:spPr>
          <a:xfrm>
            <a:off x="2905246" y="3053954"/>
            <a:ext cx="4112938" cy="30847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p:cNvSpPr/>
          <p:nvPr/>
        </p:nvSpPr>
        <p:spPr>
          <a:xfrm>
            <a:off x="7248646" y="3053954"/>
            <a:ext cx="4812174" cy="3539430"/>
          </a:xfrm>
          <a:prstGeom prst="rect">
            <a:avLst/>
          </a:prstGeom>
          <a:solidFill>
            <a:schemeClr val="accent4">
              <a:lumMod val="20000"/>
              <a:lumOff val="80000"/>
            </a:schemeClr>
          </a:solidFill>
          <a:ln>
            <a:solidFill>
              <a:schemeClr val="tx1"/>
            </a:solidFill>
          </a:ln>
        </p:spPr>
        <p:txBody>
          <a:bodyPr wrap="square">
            <a:spAutoFit/>
          </a:bodyPr>
          <a:lstStyle/>
          <a:p>
            <a:pPr marL="514350" indent="-514350">
              <a:buNone/>
            </a:pPr>
            <a:r>
              <a:rPr lang="en-US" sz="1600" dirty="0"/>
              <a:t>Sprouting ability is strongly related to burn severity</a:t>
            </a:r>
          </a:p>
          <a:p>
            <a:pPr marL="834390" lvl="1" indent="-514350"/>
            <a:r>
              <a:rPr lang="en-US" sz="1600" u="sng" dirty="0"/>
              <a:t>Low severity fire </a:t>
            </a:r>
            <a:r>
              <a:rPr lang="en-US" sz="1600" dirty="0"/>
              <a:t>= highest chance sprouting</a:t>
            </a:r>
          </a:p>
          <a:p>
            <a:pPr marL="1108710" lvl="2" indent="-514350"/>
            <a:r>
              <a:rPr lang="en-US" sz="1600" dirty="0"/>
              <a:t>Few reproductive parts are damaged (</a:t>
            </a:r>
            <a:r>
              <a:rPr lang="en-US" sz="1600" dirty="0" err="1"/>
              <a:t>stolons</a:t>
            </a:r>
            <a:r>
              <a:rPr lang="en-US" sz="1600" dirty="0"/>
              <a:t>, stem buds)</a:t>
            </a:r>
          </a:p>
          <a:p>
            <a:pPr marL="834390" lvl="1" indent="-514350"/>
            <a:r>
              <a:rPr lang="en-US" sz="1600" u="sng" dirty="0"/>
              <a:t>Moderate severity fire </a:t>
            </a:r>
            <a:r>
              <a:rPr lang="en-US" sz="1600" dirty="0"/>
              <a:t>= sprouting from below duff or soil </a:t>
            </a:r>
          </a:p>
          <a:p>
            <a:pPr marL="1108710" lvl="2" indent="-514350"/>
            <a:r>
              <a:rPr lang="en-US" sz="1600" dirty="0"/>
              <a:t>Kills or consumes plant structures in litter (</a:t>
            </a:r>
            <a:r>
              <a:rPr lang="en-US" sz="1600" dirty="0" err="1"/>
              <a:t>stolons</a:t>
            </a:r>
            <a:r>
              <a:rPr lang="en-US" sz="1600" dirty="0"/>
              <a:t>, shallow rhizomes, buds at root crowns)</a:t>
            </a:r>
          </a:p>
          <a:p>
            <a:pPr marL="834390" lvl="1" indent="-514350"/>
            <a:r>
              <a:rPr lang="en-US" sz="1600" u="sng" dirty="0"/>
              <a:t>High severity fire </a:t>
            </a:r>
            <a:r>
              <a:rPr lang="en-US" sz="1600" dirty="0"/>
              <a:t>= significant soil heating greatly reduces sprouting</a:t>
            </a:r>
          </a:p>
          <a:p>
            <a:pPr marL="1108710" lvl="2" indent="-514350"/>
            <a:r>
              <a:rPr lang="en-US" sz="1600" dirty="0"/>
              <a:t>Can destroy reproductive parts both above and below ground (sprouting can only occur from deeply rooted parts)</a:t>
            </a:r>
          </a:p>
        </p:txBody>
      </p:sp>
    </p:spTree>
    <p:custDataLst>
      <p:tags r:id="rId1"/>
    </p:custDataLst>
    <p:extLst>
      <p:ext uri="{BB962C8B-B14F-4D97-AF65-F5344CB8AC3E}">
        <p14:creationId xmlns:p14="http://schemas.microsoft.com/office/powerpoint/2010/main" val="298410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4294967295"/>
          </p:nvPr>
        </p:nvSpPr>
        <p:spPr>
          <a:xfrm>
            <a:off x="6233960" y="1333966"/>
            <a:ext cx="3816723" cy="2780423"/>
          </a:xfrm>
        </p:spPr>
        <p:txBody>
          <a:bodyPr>
            <a:normAutofit/>
          </a:bodyPr>
          <a:lstStyle/>
          <a:p>
            <a:pPr>
              <a:buNone/>
            </a:pPr>
            <a:r>
              <a:rPr lang="en-US" sz="3200" dirty="0"/>
              <a:t>Environmental Factors</a:t>
            </a:r>
          </a:p>
          <a:p>
            <a:pPr lvl="1">
              <a:buClrTx/>
              <a:buFont typeface="Arial" panose="020B0604020202020204" pitchFamily="34" charset="0"/>
              <a:buChar char="•"/>
            </a:pPr>
            <a:r>
              <a:rPr lang="en-US" sz="2400" dirty="0"/>
              <a:t>time since the last fire</a:t>
            </a:r>
          </a:p>
          <a:p>
            <a:pPr lvl="1">
              <a:buClrTx/>
              <a:buFont typeface="Arial" panose="020B0604020202020204" pitchFamily="34" charset="0"/>
              <a:buChar char="•"/>
            </a:pPr>
            <a:r>
              <a:rPr lang="en-US" sz="2400" dirty="0"/>
              <a:t>pre-fire weather</a:t>
            </a:r>
          </a:p>
          <a:p>
            <a:pPr lvl="1">
              <a:buClrTx/>
              <a:buFont typeface="Arial" panose="020B0604020202020204" pitchFamily="34" charset="0"/>
              <a:buChar char="•"/>
            </a:pPr>
            <a:r>
              <a:rPr lang="en-US" sz="2400" dirty="0"/>
              <a:t>post-fire weather</a:t>
            </a:r>
          </a:p>
          <a:p>
            <a:pPr lvl="1">
              <a:buClrTx/>
              <a:buFont typeface="Arial" panose="020B0604020202020204" pitchFamily="34" charset="0"/>
              <a:buChar char="•"/>
            </a:pPr>
            <a:r>
              <a:rPr lang="en-US" sz="2400" dirty="0"/>
              <a:t>post-fire animal use</a:t>
            </a:r>
          </a:p>
          <a:p>
            <a:pPr lvl="1">
              <a:buClrTx/>
              <a:buFont typeface="Arial" panose="020B0604020202020204" pitchFamily="34" charset="0"/>
              <a:buChar char="•"/>
            </a:pPr>
            <a:r>
              <a:rPr lang="en-US" sz="2400" dirty="0"/>
              <a:t>plant competition</a:t>
            </a:r>
          </a:p>
          <a:p>
            <a:endParaRPr lang="en-US" sz="3200" dirty="0"/>
          </a:p>
        </p:txBody>
      </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10683444" cy="830997"/>
          </a:xfrm>
          <a:prstGeom prst="rect">
            <a:avLst/>
          </a:prstGeom>
          <a:noFill/>
        </p:spPr>
        <p:txBody>
          <a:bodyPr wrap="square" rtlCol="0">
            <a:spAutoFit/>
          </a:bodyPr>
          <a:lstStyle/>
          <a:p>
            <a:pPr algn="ctr"/>
            <a:r>
              <a:rPr lang="en-US" sz="4800" dirty="0"/>
              <a:t>Factors that Influence Plant Response</a:t>
            </a:r>
          </a:p>
        </p:txBody>
      </p:sp>
      <p:sp>
        <p:nvSpPr>
          <p:cNvPr id="14" name="Rectangle 13"/>
          <p:cNvSpPr/>
          <p:nvPr/>
        </p:nvSpPr>
        <p:spPr>
          <a:xfrm>
            <a:off x="10333539" y="1853605"/>
            <a:ext cx="1356891" cy="400110"/>
          </a:xfrm>
          <a:prstGeom prst="rect">
            <a:avLst/>
          </a:prstGeom>
        </p:spPr>
        <p:txBody>
          <a:bodyPr wrap="square">
            <a:spAutoFit/>
          </a:bodyPr>
          <a:lstStyle/>
          <a:p>
            <a:r>
              <a:rPr lang="en-US" sz="2000" dirty="0" err="1"/>
              <a:t>Seedbank</a:t>
            </a:r>
            <a:endParaRPr lang="en-US" sz="2000" dirty="0"/>
          </a:p>
        </p:txBody>
      </p:sp>
      <p:cxnSp>
        <p:nvCxnSpPr>
          <p:cNvPr id="15" name="Straight Arrow Connector 14"/>
          <p:cNvCxnSpPr/>
          <p:nvPr/>
        </p:nvCxnSpPr>
        <p:spPr>
          <a:xfrm>
            <a:off x="9572263" y="2053660"/>
            <a:ext cx="5903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8287604" y="690345"/>
            <a:ext cx="29084" cy="29092"/>
          </a:xfrm>
          <a:prstGeom prst="rect">
            <a:avLst/>
          </a:prstGeom>
        </p:spPr>
      </p:pic>
      <p:grpSp>
        <p:nvGrpSpPr>
          <p:cNvPr id="10" name="Group 9">
            <a:extLst>
              <a:ext uri="{FF2B5EF4-FFF2-40B4-BE49-F238E27FC236}">
                <a16:creationId xmlns:a16="http://schemas.microsoft.com/office/drawing/2014/main" id="{4AE006FC-0AFE-4DB0-BEA1-7342B855EFAB}"/>
              </a:ext>
            </a:extLst>
          </p:cNvPr>
          <p:cNvGrpSpPr/>
          <p:nvPr/>
        </p:nvGrpSpPr>
        <p:grpSpPr>
          <a:xfrm>
            <a:off x="271844" y="1719942"/>
            <a:ext cx="5686197" cy="3780971"/>
            <a:chOff x="271844" y="1719942"/>
            <a:chExt cx="5686197" cy="3780971"/>
          </a:xfrm>
        </p:grpSpPr>
        <p:pic>
          <p:nvPicPr>
            <p:cNvPr id="11" name="Picture 10" descr="A field of dry grass&#10;&#10;Description generated with very high confidence">
              <a:extLst>
                <a:ext uri="{FF2B5EF4-FFF2-40B4-BE49-F238E27FC236}">
                  <a16:creationId xmlns:a16="http://schemas.microsoft.com/office/drawing/2014/main" id="{51C3D43A-549A-449F-B9FC-D9A7B76ECA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6584" y="1719942"/>
              <a:ext cx="5671457" cy="3780971"/>
            </a:xfrm>
            <a:prstGeom prst="rect">
              <a:avLst/>
            </a:prstGeom>
          </p:spPr>
        </p:pic>
        <p:sp>
          <p:nvSpPr>
            <p:cNvPr id="12" name="TextBox 11">
              <a:extLst>
                <a:ext uri="{FF2B5EF4-FFF2-40B4-BE49-F238E27FC236}">
                  <a16:creationId xmlns:a16="http://schemas.microsoft.com/office/drawing/2014/main" id="{A63F3D48-46DE-4203-86A7-88E35477CC14}"/>
                </a:ext>
              </a:extLst>
            </p:cNvPr>
            <p:cNvSpPr txBox="1"/>
            <p:nvPr/>
          </p:nvSpPr>
          <p:spPr>
            <a:xfrm>
              <a:off x="271844" y="5285469"/>
              <a:ext cx="2269669" cy="215444"/>
            </a:xfrm>
            <a:prstGeom prst="rect">
              <a:avLst/>
            </a:prstGeom>
            <a:noFill/>
          </p:spPr>
          <p:txBody>
            <a:bodyPr wrap="square" rtlCol="0">
              <a:spAutoFit/>
            </a:bodyPr>
            <a:lstStyle/>
            <a:p>
              <a:r>
                <a:rPr lang="en-US" sz="800" dirty="0">
                  <a:solidFill>
                    <a:schemeClr val="bg1">
                      <a:lumMod val="85000"/>
                    </a:schemeClr>
                  </a:solidFill>
                </a:rPr>
                <a:t>inciweb.nwcg.gov</a:t>
              </a:r>
            </a:p>
          </p:txBody>
        </p:sp>
      </p:grpSp>
    </p:spTree>
    <p:custDataLst>
      <p:tags r:id="rId1"/>
    </p:custDataLst>
    <p:extLst>
      <p:ext uri="{BB962C8B-B14F-4D97-AF65-F5344CB8AC3E}">
        <p14:creationId xmlns:p14="http://schemas.microsoft.com/office/powerpoint/2010/main" val="118397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4294967295"/>
          </p:nvPr>
        </p:nvSpPr>
        <p:spPr>
          <a:xfrm>
            <a:off x="6233960" y="1333966"/>
            <a:ext cx="3816723" cy="2780423"/>
          </a:xfrm>
        </p:spPr>
        <p:txBody>
          <a:bodyPr>
            <a:normAutofit/>
          </a:bodyPr>
          <a:lstStyle/>
          <a:p>
            <a:pPr>
              <a:buNone/>
            </a:pPr>
            <a:r>
              <a:rPr lang="en-US" sz="3200" dirty="0"/>
              <a:t>Environmental Factors</a:t>
            </a:r>
          </a:p>
          <a:p>
            <a:pPr lvl="1">
              <a:buClrTx/>
              <a:buFont typeface="Arial" panose="020B0604020202020204" pitchFamily="34" charset="0"/>
              <a:buChar char="•"/>
            </a:pPr>
            <a:r>
              <a:rPr lang="en-US" sz="2400" dirty="0"/>
              <a:t>time since the last fire</a:t>
            </a:r>
          </a:p>
          <a:p>
            <a:pPr lvl="1">
              <a:buClrTx/>
              <a:buFont typeface="Arial" panose="020B0604020202020204" pitchFamily="34" charset="0"/>
              <a:buChar char="•"/>
            </a:pPr>
            <a:r>
              <a:rPr lang="en-US" sz="2400" dirty="0"/>
              <a:t>pre-fire weather</a:t>
            </a:r>
          </a:p>
          <a:p>
            <a:pPr lvl="1">
              <a:buClrTx/>
              <a:buFont typeface="Arial" panose="020B0604020202020204" pitchFamily="34" charset="0"/>
              <a:buChar char="•"/>
            </a:pPr>
            <a:r>
              <a:rPr lang="en-US" sz="2400" dirty="0"/>
              <a:t>post-fire weather</a:t>
            </a:r>
          </a:p>
          <a:p>
            <a:pPr lvl="1">
              <a:buClrTx/>
              <a:buFont typeface="Arial" panose="020B0604020202020204" pitchFamily="34" charset="0"/>
              <a:buChar char="•"/>
            </a:pPr>
            <a:r>
              <a:rPr lang="en-US" sz="2400" dirty="0"/>
              <a:t>post-fire animal use</a:t>
            </a:r>
          </a:p>
          <a:p>
            <a:pPr lvl="1">
              <a:buClrTx/>
              <a:buFont typeface="Arial" panose="020B0604020202020204" pitchFamily="34" charset="0"/>
              <a:buChar char="•"/>
            </a:pPr>
            <a:r>
              <a:rPr lang="en-US" sz="2400" dirty="0"/>
              <a:t>plant competition</a:t>
            </a:r>
          </a:p>
          <a:p>
            <a:endParaRPr lang="en-US" sz="3200" dirty="0"/>
          </a:p>
        </p:txBody>
      </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10683444" cy="830997"/>
          </a:xfrm>
          <a:prstGeom prst="rect">
            <a:avLst/>
          </a:prstGeom>
          <a:noFill/>
        </p:spPr>
        <p:txBody>
          <a:bodyPr wrap="square" rtlCol="0">
            <a:spAutoFit/>
          </a:bodyPr>
          <a:lstStyle/>
          <a:p>
            <a:pPr algn="ctr"/>
            <a:r>
              <a:rPr lang="en-US" sz="4800" dirty="0"/>
              <a:t>Factors that Influence Plant Response</a:t>
            </a:r>
          </a:p>
        </p:txBody>
      </p:sp>
      <p:sp>
        <p:nvSpPr>
          <p:cNvPr id="2" name="Rectangle 1"/>
          <p:cNvSpPr/>
          <p:nvPr/>
        </p:nvSpPr>
        <p:spPr>
          <a:xfrm>
            <a:off x="9551041" y="2237734"/>
            <a:ext cx="2558006" cy="1631216"/>
          </a:xfrm>
          <a:prstGeom prst="rect">
            <a:avLst/>
          </a:prstGeom>
        </p:spPr>
        <p:txBody>
          <a:bodyPr wrap="square">
            <a:spAutoFit/>
          </a:bodyPr>
          <a:lstStyle/>
          <a:p>
            <a:pPr algn="ctr" defTabSz="914400">
              <a:defRPr/>
            </a:pPr>
            <a:r>
              <a:rPr lang="en-US" sz="2000" b="1" dirty="0">
                <a:solidFill>
                  <a:schemeClr val="accent4">
                    <a:lumMod val="75000"/>
                  </a:schemeClr>
                </a:solidFill>
              </a:rPr>
              <a:t>Weather/Climate is the most important factor in long-term changes to rangeland plant communities</a:t>
            </a:r>
          </a:p>
        </p:txBody>
      </p:sp>
      <p:cxnSp>
        <p:nvCxnSpPr>
          <p:cNvPr id="10" name="Straight Arrow Connector 9"/>
          <p:cNvCxnSpPr/>
          <p:nvPr/>
        </p:nvCxnSpPr>
        <p:spPr>
          <a:xfrm>
            <a:off x="8843058" y="2457653"/>
            <a:ext cx="5903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8983882" y="2854242"/>
            <a:ext cx="5903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7A021C0D-4B0D-4A2E-A52F-68BFD51F2D82}"/>
              </a:ext>
            </a:extLst>
          </p:cNvPr>
          <p:cNvGrpSpPr/>
          <p:nvPr/>
        </p:nvGrpSpPr>
        <p:grpSpPr>
          <a:xfrm>
            <a:off x="271844" y="1719942"/>
            <a:ext cx="5686197" cy="3780971"/>
            <a:chOff x="271844" y="1719942"/>
            <a:chExt cx="5686197" cy="3780971"/>
          </a:xfrm>
        </p:grpSpPr>
        <p:pic>
          <p:nvPicPr>
            <p:cNvPr id="12" name="Picture 11" descr="A field of dry grass&#10;&#10;Description generated with very high confidence">
              <a:extLst>
                <a:ext uri="{FF2B5EF4-FFF2-40B4-BE49-F238E27FC236}">
                  <a16:creationId xmlns:a16="http://schemas.microsoft.com/office/drawing/2014/main" id="{6DE5A887-FE86-439E-8778-AB92586C1E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584" y="1719942"/>
              <a:ext cx="5671457" cy="3780971"/>
            </a:xfrm>
            <a:prstGeom prst="rect">
              <a:avLst/>
            </a:prstGeom>
          </p:spPr>
        </p:pic>
        <p:sp>
          <p:nvSpPr>
            <p:cNvPr id="14" name="TextBox 13">
              <a:extLst>
                <a:ext uri="{FF2B5EF4-FFF2-40B4-BE49-F238E27FC236}">
                  <a16:creationId xmlns:a16="http://schemas.microsoft.com/office/drawing/2014/main" id="{1C4C3F6E-861A-4B08-BF15-7969CEEC1627}"/>
                </a:ext>
              </a:extLst>
            </p:cNvPr>
            <p:cNvSpPr txBox="1"/>
            <p:nvPr/>
          </p:nvSpPr>
          <p:spPr>
            <a:xfrm>
              <a:off x="271844" y="5285469"/>
              <a:ext cx="2269669" cy="215444"/>
            </a:xfrm>
            <a:prstGeom prst="rect">
              <a:avLst/>
            </a:prstGeom>
            <a:noFill/>
          </p:spPr>
          <p:txBody>
            <a:bodyPr wrap="square" rtlCol="0">
              <a:spAutoFit/>
            </a:bodyPr>
            <a:lstStyle/>
            <a:p>
              <a:r>
                <a:rPr lang="en-US" sz="800" dirty="0">
                  <a:solidFill>
                    <a:schemeClr val="bg1">
                      <a:lumMod val="85000"/>
                    </a:schemeClr>
                  </a:solidFill>
                </a:rPr>
                <a:t>inciweb.nwcg.gov</a:t>
              </a:r>
            </a:p>
          </p:txBody>
        </p:sp>
      </p:grpSp>
    </p:spTree>
    <p:extLst>
      <p:ext uri="{BB962C8B-B14F-4D97-AF65-F5344CB8AC3E}">
        <p14:creationId xmlns:p14="http://schemas.microsoft.com/office/powerpoint/2010/main" val="1975482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4294967295"/>
          </p:nvPr>
        </p:nvSpPr>
        <p:spPr>
          <a:xfrm>
            <a:off x="6233960" y="1333966"/>
            <a:ext cx="3816723" cy="2780423"/>
          </a:xfrm>
        </p:spPr>
        <p:txBody>
          <a:bodyPr>
            <a:normAutofit/>
          </a:bodyPr>
          <a:lstStyle/>
          <a:p>
            <a:pPr>
              <a:buNone/>
            </a:pPr>
            <a:r>
              <a:rPr lang="en-US" sz="3200" dirty="0"/>
              <a:t>Environmental Factors</a:t>
            </a:r>
          </a:p>
          <a:p>
            <a:pPr lvl="1">
              <a:buClrTx/>
              <a:buFont typeface="Arial" panose="020B0604020202020204" pitchFamily="34" charset="0"/>
              <a:buChar char="•"/>
            </a:pPr>
            <a:r>
              <a:rPr lang="en-US" sz="2400" dirty="0"/>
              <a:t>time since the last fire</a:t>
            </a:r>
          </a:p>
          <a:p>
            <a:pPr lvl="1">
              <a:buClrTx/>
              <a:buFont typeface="Arial" panose="020B0604020202020204" pitchFamily="34" charset="0"/>
              <a:buChar char="•"/>
            </a:pPr>
            <a:r>
              <a:rPr lang="en-US" sz="2400" dirty="0"/>
              <a:t>pre-fire weather</a:t>
            </a:r>
          </a:p>
          <a:p>
            <a:pPr lvl="1">
              <a:buClrTx/>
              <a:buFont typeface="Arial" panose="020B0604020202020204" pitchFamily="34" charset="0"/>
              <a:buChar char="•"/>
            </a:pPr>
            <a:r>
              <a:rPr lang="en-US" sz="2400" dirty="0"/>
              <a:t>post-fire weather</a:t>
            </a:r>
          </a:p>
          <a:p>
            <a:pPr lvl="1">
              <a:buClrTx/>
              <a:buFont typeface="Arial" panose="020B0604020202020204" pitchFamily="34" charset="0"/>
              <a:buChar char="•"/>
            </a:pPr>
            <a:r>
              <a:rPr lang="en-US" sz="2400" dirty="0"/>
              <a:t>post-fire animal use</a:t>
            </a:r>
          </a:p>
          <a:p>
            <a:pPr lvl="1">
              <a:buClrTx/>
              <a:buFont typeface="Arial" panose="020B0604020202020204" pitchFamily="34" charset="0"/>
              <a:buChar char="•"/>
            </a:pPr>
            <a:r>
              <a:rPr lang="en-US" sz="2400" dirty="0"/>
              <a:t>plant competition</a:t>
            </a:r>
          </a:p>
          <a:p>
            <a:endParaRPr lang="en-US" sz="3200" dirty="0"/>
          </a:p>
        </p:txBody>
      </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10683444" cy="830997"/>
          </a:xfrm>
          <a:prstGeom prst="rect">
            <a:avLst/>
          </a:prstGeom>
          <a:noFill/>
        </p:spPr>
        <p:txBody>
          <a:bodyPr wrap="square" rtlCol="0">
            <a:spAutoFit/>
          </a:bodyPr>
          <a:lstStyle/>
          <a:p>
            <a:pPr algn="ctr"/>
            <a:r>
              <a:rPr lang="en-US" sz="4800" dirty="0"/>
              <a:t>Factors that Influence Plant Response</a:t>
            </a:r>
          </a:p>
        </p:txBody>
      </p:sp>
      <p:sp>
        <p:nvSpPr>
          <p:cNvPr id="14" name="Rectangle 13"/>
          <p:cNvSpPr/>
          <p:nvPr/>
        </p:nvSpPr>
        <p:spPr>
          <a:xfrm>
            <a:off x="9900815" y="3045797"/>
            <a:ext cx="2187013" cy="1631216"/>
          </a:xfrm>
          <a:prstGeom prst="rect">
            <a:avLst/>
          </a:prstGeom>
        </p:spPr>
        <p:txBody>
          <a:bodyPr wrap="square">
            <a:spAutoFit/>
          </a:bodyPr>
          <a:lstStyle/>
          <a:p>
            <a:r>
              <a:rPr lang="en-US" sz="2000" dirty="0"/>
              <a:t>Degree of regrowth depends on survival of photosynthetic material</a:t>
            </a:r>
          </a:p>
        </p:txBody>
      </p:sp>
      <p:cxnSp>
        <p:nvCxnSpPr>
          <p:cNvPr id="15" name="Straight Arrow Connector 14"/>
          <p:cNvCxnSpPr/>
          <p:nvPr/>
        </p:nvCxnSpPr>
        <p:spPr>
          <a:xfrm>
            <a:off x="9225022" y="3292151"/>
            <a:ext cx="5903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8142321" y="5241445"/>
            <a:ext cx="3622876" cy="584775"/>
          </a:xfrm>
          <a:prstGeom prst="rect">
            <a:avLst/>
          </a:prstGeom>
          <a:noFill/>
        </p:spPr>
        <p:txBody>
          <a:bodyPr wrap="square" rtlCol="0">
            <a:spAutoFit/>
          </a:bodyPr>
          <a:lstStyle/>
          <a:p>
            <a:r>
              <a:rPr lang="en-US" sz="3200" dirty="0">
                <a:hlinkClick r:id="rId3"/>
              </a:rPr>
              <a:t>Wildfire and Wildlife</a:t>
            </a:r>
            <a:endParaRPr lang="en-US" sz="3200" dirty="0"/>
          </a:p>
        </p:txBody>
      </p:sp>
      <p:sp>
        <p:nvSpPr>
          <p:cNvPr id="3" name="Explosion 2 2"/>
          <p:cNvSpPr/>
          <p:nvPr/>
        </p:nvSpPr>
        <p:spPr>
          <a:xfrm>
            <a:off x="7263883" y="4529480"/>
            <a:ext cx="1331089" cy="97143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rot="20071638">
            <a:off x="7422573" y="4860364"/>
            <a:ext cx="988643" cy="369332"/>
          </a:xfrm>
          <a:prstGeom prst="rect">
            <a:avLst/>
          </a:prstGeom>
          <a:noFill/>
        </p:spPr>
        <p:txBody>
          <a:bodyPr wrap="square" rtlCol="0">
            <a:spAutoFit/>
          </a:bodyPr>
          <a:lstStyle/>
          <a:p>
            <a:pPr algn="ctr"/>
            <a:r>
              <a:rPr lang="en-US" dirty="0"/>
              <a:t>Video</a:t>
            </a:r>
          </a:p>
        </p:txBody>
      </p:sp>
      <p:sp>
        <p:nvSpPr>
          <p:cNvPr id="5" name="Rectangle 4"/>
          <p:cNvSpPr/>
          <p:nvPr/>
        </p:nvSpPr>
        <p:spPr>
          <a:xfrm>
            <a:off x="9337403" y="5729471"/>
            <a:ext cx="2427794" cy="307777"/>
          </a:xfrm>
          <a:prstGeom prst="rect">
            <a:avLst/>
          </a:prstGeom>
        </p:spPr>
        <p:txBody>
          <a:bodyPr wrap="square">
            <a:spAutoFit/>
          </a:bodyPr>
          <a:lstStyle/>
          <a:p>
            <a:pPr algn="r"/>
            <a:r>
              <a:rPr lang="en-US" sz="1400" dirty="0">
                <a:solidFill>
                  <a:schemeClr val="bg1">
                    <a:lumMod val="50000"/>
                  </a:schemeClr>
                </a:solidFill>
                <a:hlinkClick r:id="rId4"/>
              </a:rPr>
              <a:t>https://youtu.be/CjCkMqzHlf0</a:t>
            </a:r>
            <a:endParaRPr lang="en-US" sz="1400" dirty="0">
              <a:solidFill>
                <a:schemeClr val="bg1">
                  <a:lumMod val="50000"/>
                </a:schemeClr>
              </a:solidFill>
            </a:endParaRPr>
          </a:p>
        </p:txBody>
      </p:sp>
      <p:grpSp>
        <p:nvGrpSpPr>
          <p:cNvPr id="16" name="Group 15">
            <a:extLst>
              <a:ext uri="{FF2B5EF4-FFF2-40B4-BE49-F238E27FC236}">
                <a16:creationId xmlns:a16="http://schemas.microsoft.com/office/drawing/2014/main" id="{A23998C0-718F-45F3-93C2-D6D734CD78AC}"/>
              </a:ext>
            </a:extLst>
          </p:cNvPr>
          <p:cNvGrpSpPr/>
          <p:nvPr/>
        </p:nvGrpSpPr>
        <p:grpSpPr>
          <a:xfrm>
            <a:off x="271844" y="1719942"/>
            <a:ext cx="5686197" cy="3780971"/>
            <a:chOff x="271844" y="1719942"/>
            <a:chExt cx="5686197" cy="3780971"/>
          </a:xfrm>
        </p:grpSpPr>
        <p:pic>
          <p:nvPicPr>
            <p:cNvPr id="17" name="Picture 16" descr="A field of dry grass&#10;&#10;Description generated with very high confidence">
              <a:extLst>
                <a:ext uri="{FF2B5EF4-FFF2-40B4-BE49-F238E27FC236}">
                  <a16:creationId xmlns:a16="http://schemas.microsoft.com/office/drawing/2014/main" id="{F7C08F10-3E8C-4D18-853A-CD0377D763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6584" y="1719942"/>
              <a:ext cx="5671457" cy="3780971"/>
            </a:xfrm>
            <a:prstGeom prst="rect">
              <a:avLst/>
            </a:prstGeom>
          </p:spPr>
        </p:pic>
        <p:sp>
          <p:nvSpPr>
            <p:cNvPr id="18" name="TextBox 17">
              <a:extLst>
                <a:ext uri="{FF2B5EF4-FFF2-40B4-BE49-F238E27FC236}">
                  <a16:creationId xmlns:a16="http://schemas.microsoft.com/office/drawing/2014/main" id="{357006CF-557E-4D6A-B0F7-84C2296884F4}"/>
                </a:ext>
              </a:extLst>
            </p:cNvPr>
            <p:cNvSpPr txBox="1"/>
            <p:nvPr/>
          </p:nvSpPr>
          <p:spPr>
            <a:xfrm>
              <a:off x="271844" y="5285469"/>
              <a:ext cx="2269669" cy="215444"/>
            </a:xfrm>
            <a:prstGeom prst="rect">
              <a:avLst/>
            </a:prstGeom>
            <a:noFill/>
          </p:spPr>
          <p:txBody>
            <a:bodyPr wrap="square" rtlCol="0">
              <a:spAutoFit/>
            </a:bodyPr>
            <a:lstStyle/>
            <a:p>
              <a:r>
                <a:rPr lang="en-US" sz="800" dirty="0">
                  <a:solidFill>
                    <a:schemeClr val="bg1">
                      <a:lumMod val="85000"/>
                    </a:schemeClr>
                  </a:solidFill>
                </a:rPr>
                <a:t>inciweb.nwcg.gov</a:t>
              </a:r>
            </a:p>
          </p:txBody>
        </p:sp>
      </p:grpSp>
    </p:spTree>
    <p:extLst>
      <p:ext uri="{BB962C8B-B14F-4D97-AF65-F5344CB8AC3E}">
        <p14:creationId xmlns:p14="http://schemas.microsoft.com/office/powerpoint/2010/main" val="2933287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10683444" cy="830997"/>
          </a:xfrm>
          <a:prstGeom prst="rect">
            <a:avLst/>
          </a:prstGeom>
          <a:noFill/>
        </p:spPr>
        <p:txBody>
          <a:bodyPr wrap="square" rtlCol="0">
            <a:spAutoFit/>
          </a:bodyPr>
          <a:lstStyle/>
          <a:p>
            <a:pPr algn="ctr"/>
            <a:r>
              <a:rPr lang="en-US" sz="4800" dirty="0"/>
              <a:t>Factors that Influence Plant Response</a:t>
            </a:r>
          </a:p>
        </p:txBody>
      </p:sp>
      <p:sp>
        <p:nvSpPr>
          <p:cNvPr id="2" name="TextBox 1"/>
          <p:cNvSpPr txBox="1"/>
          <p:nvPr/>
        </p:nvSpPr>
        <p:spPr>
          <a:xfrm>
            <a:off x="8142321" y="5241445"/>
            <a:ext cx="3622876" cy="584775"/>
          </a:xfrm>
          <a:prstGeom prst="rect">
            <a:avLst/>
          </a:prstGeom>
          <a:noFill/>
        </p:spPr>
        <p:txBody>
          <a:bodyPr wrap="square" rtlCol="0">
            <a:spAutoFit/>
          </a:bodyPr>
          <a:lstStyle/>
          <a:p>
            <a:r>
              <a:rPr lang="en-US" sz="3200" dirty="0">
                <a:hlinkClick r:id="rId5"/>
              </a:rPr>
              <a:t>Wildfire and Wildlife</a:t>
            </a:r>
            <a:endParaRPr lang="en-US" sz="3200" dirty="0"/>
          </a:p>
        </p:txBody>
      </p:sp>
      <p:sp>
        <p:nvSpPr>
          <p:cNvPr id="3" name="Explosion 2 2"/>
          <p:cNvSpPr/>
          <p:nvPr/>
        </p:nvSpPr>
        <p:spPr>
          <a:xfrm>
            <a:off x="7263883" y="4529480"/>
            <a:ext cx="1331089" cy="97143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rot="20071638">
            <a:off x="7422573" y="4860364"/>
            <a:ext cx="988643" cy="369332"/>
          </a:xfrm>
          <a:prstGeom prst="rect">
            <a:avLst/>
          </a:prstGeom>
          <a:noFill/>
        </p:spPr>
        <p:txBody>
          <a:bodyPr wrap="square" rtlCol="0">
            <a:spAutoFit/>
          </a:bodyPr>
          <a:lstStyle/>
          <a:p>
            <a:pPr algn="ctr"/>
            <a:r>
              <a:rPr lang="en-US" dirty="0"/>
              <a:t>Video</a:t>
            </a:r>
          </a:p>
        </p:txBody>
      </p:sp>
      <p:sp>
        <p:nvSpPr>
          <p:cNvPr id="5" name="Rectangle 4"/>
          <p:cNvSpPr/>
          <p:nvPr/>
        </p:nvSpPr>
        <p:spPr>
          <a:xfrm>
            <a:off x="9337403" y="5729471"/>
            <a:ext cx="2427794" cy="307777"/>
          </a:xfrm>
          <a:prstGeom prst="rect">
            <a:avLst/>
          </a:prstGeom>
        </p:spPr>
        <p:txBody>
          <a:bodyPr wrap="square">
            <a:spAutoFit/>
          </a:bodyPr>
          <a:lstStyle/>
          <a:p>
            <a:pPr algn="r"/>
            <a:r>
              <a:rPr lang="en-US" sz="1400" dirty="0">
                <a:solidFill>
                  <a:schemeClr val="bg1">
                    <a:lumMod val="50000"/>
                  </a:schemeClr>
                </a:solidFill>
                <a:hlinkClick r:id="rId6"/>
              </a:rPr>
              <a:t>https://youtu.be/CjCkMqzHlf0</a:t>
            </a:r>
            <a:endParaRPr lang="en-US" sz="1400" dirty="0">
              <a:solidFill>
                <a:schemeClr val="bg1">
                  <a:lumMod val="50000"/>
                </a:schemeClr>
              </a:solidFill>
            </a:endParaRPr>
          </a:p>
        </p:txBody>
      </p:sp>
      <p:pic>
        <p:nvPicPr>
          <p:cNvPr id="12" name="Screen Recording 11">
            <a:hlinkClick r:id="" action="ppaction://media"/>
            <a:extLst>
              <a:ext uri="{FF2B5EF4-FFF2-40B4-BE49-F238E27FC236}">
                <a16:creationId xmlns:a16="http://schemas.microsoft.com/office/drawing/2014/main" id="{06B47462-39FE-457D-8925-D60D9454DB0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131207" y="1539829"/>
            <a:ext cx="5823890" cy="4286383"/>
          </a:xfrm>
          <a:prstGeom prst="rect">
            <a:avLst/>
          </a:prstGeom>
        </p:spPr>
      </p:pic>
    </p:spTree>
    <p:extLst>
      <p:ext uri="{BB962C8B-B14F-4D97-AF65-F5344CB8AC3E}">
        <p14:creationId xmlns:p14="http://schemas.microsoft.com/office/powerpoint/2010/main" val="84112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233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4294967295"/>
          </p:nvPr>
        </p:nvSpPr>
        <p:spPr>
          <a:xfrm>
            <a:off x="6233960" y="1333966"/>
            <a:ext cx="3816723" cy="2780423"/>
          </a:xfrm>
        </p:spPr>
        <p:txBody>
          <a:bodyPr>
            <a:normAutofit/>
          </a:bodyPr>
          <a:lstStyle/>
          <a:p>
            <a:pPr>
              <a:buNone/>
            </a:pPr>
            <a:r>
              <a:rPr lang="en-US" sz="3200" dirty="0"/>
              <a:t>Environmental Factors</a:t>
            </a:r>
          </a:p>
          <a:p>
            <a:pPr lvl="1">
              <a:buClrTx/>
              <a:buFont typeface="Arial" panose="020B0604020202020204" pitchFamily="34" charset="0"/>
              <a:buChar char="•"/>
            </a:pPr>
            <a:r>
              <a:rPr lang="en-US" sz="2400" dirty="0"/>
              <a:t>time since the last fire</a:t>
            </a:r>
          </a:p>
          <a:p>
            <a:pPr lvl="1">
              <a:buClrTx/>
              <a:buFont typeface="Arial" panose="020B0604020202020204" pitchFamily="34" charset="0"/>
              <a:buChar char="•"/>
            </a:pPr>
            <a:r>
              <a:rPr lang="en-US" sz="2400" dirty="0"/>
              <a:t>pre-fire weather</a:t>
            </a:r>
          </a:p>
          <a:p>
            <a:pPr lvl="1">
              <a:buClrTx/>
              <a:buFont typeface="Arial" panose="020B0604020202020204" pitchFamily="34" charset="0"/>
              <a:buChar char="•"/>
            </a:pPr>
            <a:r>
              <a:rPr lang="en-US" sz="2400" dirty="0"/>
              <a:t>post-fire weather</a:t>
            </a:r>
          </a:p>
          <a:p>
            <a:pPr lvl="1">
              <a:buClrTx/>
              <a:buFont typeface="Arial" panose="020B0604020202020204" pitchFamily="34" charset="0"/>
              <a:buChar char="•"/>
            </a:pPr>
            <a:r>
              <a:rPr lang="en-US" sz="2400" dirty="0"/>
              <a:t>post-fire animal use</a:t>
            </a:r>
          </a:p>
          <a:p>
            <a:pPr lvl="1">
              <a:buClrTx/>
              <a:buFont typeface="Arial" panose="020B0604020202020204" pitchFamily="34" charset="0"/>
              <a:buChar char="•"/>
            </a:pPr>
            <a:r>
              <a:rPr lang="en-US" sz="2400" dirty="0"/>
              <a:t>plant competition</a:t>
            </a:r>
          </a:p>
          <a:p>
            <a:endParaRPr lang="en-US" sz="3200" dirty="0"/>
          </a:p>
        </p:txBody>
      </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10683444" cy="830997"/>
          </a:xfrm>
          <a:prstGeom prst="rect">
            <a:avLst/>
          </a:prstGeom>
          <a:noFill/>
        </p:spPr>
        <p:txBody>
          <a:bodyPr wrap="square" rtlCol="0">
            <a:spAutoFit/>
          </a:bodyPr>
          <a:lstStyle/>
          <a:p>
            <a:pPr algn="ctr"/>
            <a:r>
              <a:rPr lang="en-US" sz="4800" dirty="0"/>
              <a:t>Factors that Influence Plant Response</a:t>
            </a:r>
          </a:p>
        </p:txBody>
      </p:sp>
      <p:sp>
        <p:nvSpPr>
          <p:cNvPr id="14" name="Rectangle 13"/>
          <p:cNvSpPr/>
          <p:nvPr/>
        </p:nvSpPr>
        <p:spPr>
          <a:xfrm>
            <a:off x="9900815" y="3045797"/>
            <a:ext cx="2187013" cy="1631216"/>
          </a:xfrm>
          <a:prstGeom prst="rect">
            <a:avLst/>
          </a:prstGeom>
        </p:spPr>
        <p:txBody>
          <a:bodyPr wrap="square">
            <a:spAutoFit/>
          </a:bodyPr>
          <a:lstStyle/>
          <a:p>
            <a:r>
              <a:rPr lang="en-US" sz="2000" dirty="0"/>
              <a:t>Degree of regrowth depends on survival of photosynthetic material</a:t>
            </a:r>
          </a:p>
        </p:txBody>
      </p:sp>
      <p:cxnSp>
        <p:nvCxnSpPr>
          <p:cNvPr id="15" name="Straight Arrow Connector 14"/>
          <p:cNvCxnSpPr/>
          <p:nvPr/>
        </p:nvCxnSpPr>
        <p:spPr>
          <a:xfrm>
            <a:off x="9225022" y="3292151"/>
            <a:ext cx="5903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8142321" y="5241445"/>
            <a:ext cx="3622876" cy="584775"/>
          </a:xfrm>
          <a:prstGeom prst="rect">
            <a:avLst/>
          </a:prstGeom>
          <a:noFill/>
        </p:spPr>
        <p:txBody>
          <a:bodyPr wrap="square" rtlCol="0">
            <a:spAutoFit/>
          </a:bodyPr>
          <a:lstStyle/>
          <a:p>
            <a:r>
              <a:rPr lang="en-US" sz="3200" dirty="0">
                <a:hlinkClick r:id="rId3"/>
              </a:rPr>
              <a:t>Wildfire and Wildlife</a:t>
            </a:r>
            <a:endParaRPr lang="en-US" sz="3200" dirty="0"/>
          </a:p>
        </p:txBody>
      </p:sp>
      <p:sp>
        <p:nvSpPr>
          <p:cNvPr id="3" name="Explosion 2 2"/>
          <p:cNvSpPr/>
          <p:nvPr/>
        </p:nvSpPr>
        <p:spPr>
          <a:xfrm>
            <a:off x="7263883" y="4529480"/>
            <a:ext cx="1331089" cy="97143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rot="20071638">
            <a:off x="7422573" y="4860364"/>
            <a:ext cx="988643" cy="369332"/>
          </a:xfrm>
          <a:prstGeom prst="rect">
            <a:avLst/>
          </a:prstGeom>
          <a:noFill/>
        </p:spPr>
        <p:txBody>
          <a:bodyPr wrap="square" rtlCol="0">
            <a:spAutoFit/>
          </a:bodyPr>
          <a:lstStyle/>
          <a:p>
            <a:pPr algn="ctr"/>
            <a:r>
              <a:rPr lang="en-US" dirty="0"/>
              <a:t>Video</a:t>
            </a:r>
          </a:p>
        </p:txBody>
      </p:sp>
      <p:sp>
        <p:nvSpPr>
          <p:cNvPr id="5" name="Rectangle 4"/>
          <p:cNvSpPr/>
          <p:nvPr/>
        </p:nvSpPr>
        <p:spPr>
          <a:xfrm>
            <a:off x="9337403" y="5729471"/>
            <a:ext cx="2427794" cy="307777"/>
          </a:xfrm>
          <a:prstGeom prst="rect">
            <a:avLst/>
          </a:prstGeom>
        </p:spPr>
        <p:txBody>
          <a:bodyPr wrap="square">
            <a:spAutoFit/>
          </a:bodyPr>
          <a:lstStyle/>
          <a:p>
            <a:pPr algn="r"/>
            <a:r>
              <a:rPr lang="en-US" sz="1400" dirty="0">
                <a:solidFill>
                  <a:schemeClr val="bg1">
                    <a:lumMod val="50000"/>
                  </a:schemeClr>
                </a:solidFill>
                <a:hlinkClick r:id="rId4"/>
              </a:rPr>
              <a:t>https://youtu.be/CjCkMqzHlf0</a:t>
            </a:r>
            <a:endParaRPr lang="en-US" sz="1400" dirty="0">
              <a:solidFill>
                <a:schemeClr val="bg1">
                  <a:lumMod val="50000"/>
                </a:schemeClr>
              </a:solidFill>
            </a:endParaRPr>
          </a:p>
        </p:txBody>
      </p:sp>
      <p:grpSp>
        <p:nvGrpSpPr>
          <p:cNvPr id="16" name="Group 15">
            <a:extLst>
              <a:ext uri="{FF2B5EF4-FFF2-40B4-BE49-F238E27FC236}">
                <a16:creationId xmlns:a16="http://schemas.microsoft.com/office/drawing/2014/main" id="{A23998C0-718F-45F3-93C2-D6D734CD78AC}"/>
              </a:ext>
            </a:extLst>
          </p:cNvPr>
          <p:cNvGrpSpPr/>
          <p:nvPr/>
        </p:nvGrpSpPr>
        <p:grpSpPr>
          <a:xfrm>
            <a:off x="271844" y="1719942"/>
            <a:ext cx="5686197" cy="3780971"/>
            <a:chOff x="271844" y="1719942"/>
            <a:chExt cx="5686197" cy="3780971"/>
          </a:xfrm>
        </p:grpSpPr>
        <p:pic>
          <p:nvPicPr>
            <p:cNvPr id="17" name="Picture 16" descr="A field of dry grass&#10;&#10;Description generated with very high confidence">
              <a:extLst>
                <a:ext uri="{FF2B5EF4-FFF2-40B4-BE49-F238E27FC236}">
                  <a16:creationId xmlns:a16="http://schemas.microsoft.com/office/drawing/2014/main" id="{F7C08F10-3E8C-4D18-853A-CD0377D763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6584" y="1719942"/>
              <a:ext cx="5671457" cy="3780971"/>
            </a:xfrm>
            <a:prstGeom prst="rect">
              <a:avLst/>
            </a:prstGeom>
          </p:spPr>
        </p:pic>
        <p:sp>
          <p:nvSpPr>
            <p:cNvPr id="18" name="TextBox 17">
              <a:extLst>
                <a:ext uri="{FF2B5EF4-FFF2-40B4-BE49-F238E27FC236}">
                  <a16:creationId xmlns:a16="http://schemas.microsoft.com/office/drawing/2014/main" id="{357006CF-557E-4D6A-B0F7-84C2296884F4}"/>
                </a:ext>
              </a:extLst>
            </p:cNvPr>
            <p:cNvSpPr txBox="1"/>
            <p:nvPr/>
          </p:nvSpPr>
          <p:spPr>
            <a:xfrm>
              <a:off x="271844" y="5285469"/>
              <a:ext cx="2269669" cy="215444"/>
            </a:xfrm>
            <a:prstGeom prst="rect">
              <a:avLst/>
            </a:prstGeom>
            <a:noFill/>
          </p:spPr>
          <p:txBody>
            <a:bodyPr wrap="square" rtlCol="0">
              <a:spAutoFit/>
            </a:bodyPr>
            <a:lstStyle/>
            <a:p>
              <a:r>
                <a:rPr lang="en-US" sz="800" dirty="0">
                  <a:solidFill>
                    <a:schemeClr val="bg1">
                      <a:lumMod val="85000"/>
                    </a:schemeClr>
                  </a:solidFill>
                </a:rPr>
                <a:t>inciweb.nwcg.gov</a:t>
              </a:r>
            </a:p>
          </p:txBody>
        </p:sp>
      </p:grpSp>
    </p:spTree>
    <p:extLst>
      <p:ext uri="{BB962C8B-B14F-4D97-AF65-F5344CB8AC3E}">
        <p14:creationId xmlns:p14="http://schemas.microsoft.com/office/powerpoint/2010/main" val="526865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4294967295"/>
          </p:nvPr>
        </p:nvSpPr>
        <p:spPr>
          <a:xfrm>
            <a:off x="6233960" y="1333966"/>
            <a:ext cx="3816723" cy="2780423"/>
          </a:xfrm>
        </p:spPr>
        <p:txBody>
          <a:bodyPr>
            <a:normAutofit/>
          </a:bodyPr>
          <a:lstStyle/>
          <a:p>
            <a:pPr>
              <a:buNone/>
            </a:pPr>
            <a:r>
              <a:rPr lang="en-US" sz="3200" dirty="0"/>
              <a:t>Environmental Factors</a:t>
            </a:r>
          </a:p>
          <a:p>
            <a:pPr lvl="1">
              <a:buClrTx/>
              <a:buFont typeface="Arial" panose="020B0604020202020204" pitchFamily="34" charset="0"/>
              <a:buChar char="•"/>
            </a:pPr>
            <a:r>
              <a:rPr lang="en-US" sz="2400" dirty="0"/>
              <a:t>time since the last fire</a:t>
            </a:r>
          </a:p>
          <a:p>
            <a:pPr lvl="1">
              <a:buClrTx/>
              <a:buFont typeface="Arial" panose="020B0604020202020204" pitchFamily="34" charset="0"/>
              <a:buChar char="•"/>
            </a:pPr>
            <a:r>
              <a:rPr lang="en-US" sz="2400" dirty="0"/>
              <a:t>pre-fire weather</a:t>
            </a:r>
          </a:p>
          <a:p>
            <a:pPr lvl="1">
              <a:buClrTx/>
              <a:buFont typeface="Arial" panose="020B0604020202020204" pitchFamily="34" charset="0"/>
              <a:buChar char="•"/>
            </a:pPr>
            <a:r>
              <a:rPr lang="en-US" sz="2400" dirty="0"/>
              <a:t>post-fire weather</a:t>
            </a:r>
          </a:p>
          <a:p>
            <a:pPr lvl="1">
              <a:buClrTx/>
              <a:buFont typeface="Arial" panose="020B0604020202020204" pitchFamily="34" charset="0"/>
              <a:buChar char="•"/>
            </a:pPr>
            <a:r>
              <a:rPr lang="en-US" sz="2400" dirty="0"/>
              <a:t>post-fire animal use</a:t>
            </a:r>
          </a:p>
          <a:p>
            <a:pPr lvl="1">
              <a:buClrTx/>
              <a:buFont typeface="Arial" panose="020B0604020202020204" pitchFamily="34" charset="0"/>
              <a:buChar char="•"/>
            </a:pPr>
            <a:r>
              <a:rPr lang="en-US" sz="2400" dirty="0"/>
              <a:t>plant competition</a:t>
            </a:r>
          </a:p>
          <a:p>
            <a:endParaRPr lang="en-US" sz="3200" dirty="0"/>
          </a:p>
        </p:txBody>
      </p:sp>
      <p:cxnSp>
        <p:nvCxnSpPr>
          <p:cNvPr id="8" name="Straight Connector 7"/>
          <p:cNvCxnSpPr/>
          <p:nvPr/>
        </p:nvCxnSpPr>
        <p:spPr>
          <a:xfrm>
            <a:off x="271844" y="1161548"/>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 y="247132"/>
            <a:ext cx="10683444" cy="830997"/>
          </a:xfrm>
          <a:prstGeom prst="rect">
            <a:avLst/>
          </a:prstGeom>
          <a:noFill/>
        </p:spPr>
        <p:txBody>
          <a:bodyPr wrap="square" rtlCol="0">
            <a:spAutoFit/>
          </a:bodyPr>
          <a:lstStyle/>
          <a:p>
            <a:pPr algn="ctr"/>
            <a:r>
              <a:rPr lang="en-US" sz="4800" dirty="0"/>
              <a:t>Factors that Influence Plant Response</a:t>
            </a:r>
          </a:p>
        </p:txBody>
      </p:sp>
      <p:sp>
        <p:nvSpPr>
          <p:cNvPr id="14" name="Rectangle 13"/>
          <p:cNvSpPr/>
          <p:nvPr/>
        </p:nvSpPr>
        <p:spPr>
          <a:xfrm>
            <a:off x="9653286" y="3462486"/>
            <a:ext cx="2349661" cy="2246769"/>
          </a:xfrm>
          <a:prstGeom prst="rect">
            <a:avLst/>
          </a:prstGeom>
        </p:spPr>
        <p:txBody>
          <a:bodyPr wrap="square">
            <a:spAutoFit/>
          </a:bodyPr>
          <a:lstStyle/>
          <a:p>
            <a:r>
              <a:rPr lang="en-US" sz="2000" dirty="0"/>
              <a:t>Growth and reproduction of one plant is hampered by another; or resources required by one plant are reduced by another</a:t>
            </a:r>
          </a:p>
        </p:txBody>
      </p:sp>
      <p:cxnSp>
        <p:nvCxnSpPr>
          <p:cNvPr id="15" name="Straight Arrow Connector 14"/>
          <p:cNvCxnSpPr/>
          <p:nvPr/>
        </p:nvCxnSpPr>
        <p:spPr>
          <a:xfrm>
            <a:off x="8946288" y="3662541"/>
            <a:ext cx="5903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73F45CCD-750B-471A-8F1A-FE5EDDA700FC}"/>
              </a:ext>
            </a:extLst>
          </p:cNvPr>
          <p:cNvGrpSpPr/>
          <p:nvPr/>
        </p:nvGrpSpPr>
        <p:grpSpPr>
          <a:xfrm>
            <a:off x="271844" y="1719942"/>
            <a:ext cx="5686197" cy="3780971"/>
            <a:chOff x="271844" y="1719942"/>
            <a:chExt cx="5686197" cy="3780971"/>
          </a:xfrm>
        </p:grpSpPr>
        <p:pic>
          <p:nvPicPr>
            <p:cNvPr id="11" name="Picture 10" descr="A field of dry grass&#10;&#10;Description generated with very high confidence">
              <a:extLst>
                <a:ext uri="{FF2B5EF4-FFF2-40B4-BE49-F238E27FC236}">
                  <a16:creationId xmlns:a16="http://schemas.microsoft.com/office/drawing/2014/main" id="{D83C3C64-1877-4B16-8EDB-1FFA6146CA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584" y="1719942"/>
              <a:ext cx="5671457" cy="3780971"/>
            </a:xfrm>
            <a:prstGeom prst="rect">
              <a:avLst/>
            </a:prstGeom>
          </p:spPr>
        </p:pic>
        <p:sp>
          <p:nvSpPr>
            <p:cNvPr id="12" name="TextBox 11">
              <a:extLst>
                <a:ext uri="{FF2B5EF4-FFF2-40B4-BE49-F238E27FC236}">
                  <a16:creationId xmlns:a16="http://schemas.microsoft.com/office/drawing/2014/main" id="{ED049DA5-0FD3-422B-B448-0ED1A745B402}"/>
                </a:ext>
              </a:extLst>
            </p:cNvPr>
            <p:cNvSpPr txBox="1"/>
            <p:nvPr/>
          </p:nvSpPr>
          <p:spPr>
            <a:xfrm>
              <a:off x="271844" y="5285469"/>
              <a:ext cx="2269669" cy="215444"/>
            </a:xfrm>
            <a:prstGeom prst="rect">
              <a:avLst/>
            </a:prstGeom>
            <a:noFill/>
          </p:spPr>
          <p:txBody>
            <a:bodyPr wrap="square" rtlCol="0">
              <a:spAutoFit/>
            </a:bodyPr>
            <a:lstStyle/>
            <a:p>
              <a:r>
                <a:rPr lang="en-US" sz="800" dirty="0">
                  <a:solidFill>
                    <a:schemeClr val="bg1">
                      <a:lumMod val="85000"/>
                    </a:schemeClr>
                  </a:solidFill>
                </a:rPr>
                <a:t>inciweb.nwcg.gov</a:t>
              </a:r>
            </a:p>
          </p:txBody>
        </p:sp>
      </p:grpSp>
    </p:spTree>
    <p:extLst>
      <p:ext uri="{BB962C8B-B14F-4D97-AF65-F5344CB8AC3E}">
        <p14:creationId xmlns:p14="http://schemas.microsoft.com/office/powerpoint/2010/main" val="4038999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8846" y="172990"/>
            <a:ext cx="9119282" cy="769441"/>
          </a:xfrm>
          <a:prstGeom prst="rect">
            <a:avLst/>
          </a:prstGeom>
          <a:noFill/>
        </p:spPr>
        <p:txBody>
          <a:bodyPr wrap="square" rtlCol="0">
            <a:spAutoFit/>
          </a:bodyPr>
          <a:lstStyle/>
          <a:p>
            <a:pPr algn="ctr"/>
            <a:r>
              <a:rPr lang="en-US" sz="4400" dirty="0"/>
              <a:t>Differences between grazing &amp; fire</a:t>
            </a:r>
          </a:p>
        </p:txBody>
      </p:sp>
      <p:sp>
        <p:nvSpPr>
          <p:cNvPr id="5" name="TextBox 4"/>
          <p:cNvSpPr txBox="1"/>
          <p:nvPr/>
        </p:nvSpPr>
        <p:spPr>
          <a:xfrm>
            <a:off x="572495" y="986811"/>
            <a:ext cx="5588368" cy="5447645"/>
          </a:xfrm>
          <a:prstGeom prst="rect">
            <a:avLst/>
          </a:prstGeom>
          <a:solidFill>
            <a:schemeClr val="bg1">
              <a:alpha val="80000"/>
            </a:schemeClr>
          </a:solidFill>
        </p:spPr>
        <p:txBody>
          <a:bodyPr wrap="square" rtlCol="0">
            <a:spAutoFit/>
          </a:bodyPr>
          <a:lstStyle/>
          <a:p>
            <a:pPr algn="ctr"/>
            <a:r>
              <a:rPr lang="en-US" sz="3600" dirty="0"/>
              <a:t>Grazing</a:t>
            </a:r>
          </a:p>
          <a:p>
            <a:pPr marL="342900" indent="-342900">
              <a:buFont typeface="Arial" panose="020B0604020202020204" pitchFamily="34" charset="0"/>
              <a:buChar char="•"/>
            </a:pPr>
            <a:r>
              <a:rPr lang="en-US" sz="2400" dirty="0"/>
              <a:t>Selects palatable over unpalatable.</a:t>
            </a:r>
          </a:p>
          <a:p>
            <a:pPr marL="342900" indent="-342900">
              <a:buFont typeface="Arial" panose="020B0604020202020204" pitchFamily="34" charset="0"/>
              <a:buChar char="•"/>
            </a:pPr>
            <a:r>
              <a:rPr lang="en-US" sz="2400" dirty="0"/>
              <a:t>Live tissue preferentially removed.</a:t>
            </a:r>
          </a:p>
          <a:p>
            <a:pPr marL="342900" indent="-342900">
              <a:buFont typeface="Arial" panose="020B0604020202020204" pitchFamily="34" charset="0"/>
              <a:buChar char="•"/>
            </a:pPr>
            <a:r>
              <a:rPr lang="en-US" sz="2400" dirty="0"/>
              <a:t>No heat produced.</a:t>
            </a:r>
          </a:p>
          <a:p>
            <a:pPr marL="342900" indent="-342900">
              <a:buFont typeface="Arial" panose="020B0604020202020204" pitchFamily="34" charset="0"/>
              <a:buChar char="•"/>
            </a:pPr>
            <a:r>
              <a:rPr lang="en-US" sz="2400" dirty="0"/>
              <a:t>Recycles nutrients in organic (feces) and inorganic (urine) forms.</a:t>
            </a:r>
          </a:p>
          <a:p>
            <a:pPr marL="342900" indent="-342900">
              <a:buFont typeface="Arial" panose="020B0604020202020204" pitchFamily="34" charset="0"/>
              <a:buChar char="•"/>
            </a:pPr>
            <a:r>
              <a:rPr lang="en-US" sz="2400" dirty="0"/>
              <a:t>Recycles nutrient in patches.</a:t>
            </a:r>
          </a:p>
          <a:p>
            <a:pPr marL="342900" indent="-342900">
              <a:buFont typeface="Arial" panose="020B0604020202020204" pitchFamily="34" charset="0"/>
              <a:buChar char="•"/>
            </a:pPr>
            <a:r>
              <a:rPr lang="en-US" sz="2400" dirty="0"/>
              <a:t>Patchiness on a plant-scale.</a:t>
            </a:r>
          </a:p>
          <a:p>
            <a:pPr marL="342900" indent="-342900">
              <a:buFont typeface="Arial" panose="020B0604020202020204" pitchFamily="34" charset="0"/>
              <a:buChar char="•"/>
            </a:pPr>
            <a:r>
              <a:rPr lang="en-US" sz="2400" dirty="0"/>
              <a:t>Occurs year round.</a:t>
            </a:r>
          </a:p>
          <a:p>
            <a:pPr marL="342900" indent="-342900">
              <a:buFont typeface="Arial" panose="020B0604020202020204" pitchFamily="34" charset="0"/>
              <a:buChar char="•"/>
            </a:pPr>
            <a:r>
              <a:rPr lang="en-US" sz="2400" dirty="0"/>
              <a:t>Can cause compaction through hoof action.</a:t>
            </a:r>
          </a:p>
          <a:p>
            <a:pPr marL="342900" indent="-342900">
              <a:buFont typeface="Arial" panose="020B0604020202020204" pitchFamily="34" charset="0"/>
              <a:buChar char="•"/>
            </a:pPr>
            <a:r>
              <a:rPr lang="en-US" sz="2400" dirty="0"/>
              <a:t>Generally reduces seed viability though some seed require consumption to become viable.  </a:t>
            </a:r>
          </a:p>
        </p:txBody>
      </p:sp>
      <p:sp>
        <p:nvSpPr>
          <p:cNvPr id="7" name="TextBox 6"/>
          <p:cNvSpPr txBox="1"/>
          <p:nvPr/>
        </p:nvSpPr>
        <p:spPr>
          <a:xfrm>
            <a:off x="6288560" y="986811"/>
            <a:ext cx="5457565" cy="5447645"/>
          </a:xfrm>
          <a:prstGeom prst="rect">
            <a:avLst/>
          </a:prstGeom>
          <a:solidFill>
            <a:schemeClr val="bg1">
              <a:alpha val="80000"/>
            </a:schemeClr>
          </a:solidFill>
        </p:spPr>
        <p:txBody>
          <a:bodyPr wrap="square" rtlCol="0">
            <a:spAutoFit/>
          </a:bodyPr>
          <a:lstStyle/>
          <a:p>
            <a:pPr algn="ctr"/>
            <a:r>
              <a:rPr lang="en-US" sz="3600" dirty="0"/>
              <a:t>Fire</a:t>
            </a:r>
          </a:p>
          <a:p>
            <a:pPr marL="342900" indent="-342900">
              <a:buFont typeface="Arial" panose="020B0604020202020204" pitchFamily="34" charset="0"/>
              <a:buChar char="•"/>
            </a:pPr>
            <a:r>
              <a:rPr lang="en-US" sz="2400" dirty="0"/>
              <a:t>No selection for specific plants.</a:t>
            </a:r>
          </a:p>
          <a:p>
            <a:pPr marL="342900" indent="-342900">
              <a:buFont typeface="Arial" panose="020B0604020202020204" pitchFamily="34" charset="0"/>
              <a:buChar char="•"/>
            </a:pPr>
            <a:r>
              <a:rPr lang="en-US" sz="2400" dirty="0"/>
              <a:t>Removes dead and live tissue.</a:t>
            </a:r>
          </a:p>
          <a:p>
            <a:pPr marL="342900" indent="-342900">
              <a:buFont typeface="Arial" panose="020B0604020202020204" pitchFamily="34" charset="0"/>
              <a:buChar char="•"/>
            </a:pPr>
            <a:r>
              <a:rPr lang="en-US" sz="2400" dirty="0"/>
              <a:t>Produces heat.</a:t>
            </a:r>
          </a:p>
          <a:p>
            <a:pPr marL="342900" indent="-342900">
              <a:buFont typeface="Arial" panose="020B0604020202020204" pitchFamily="34" charset="0"/>
              <a:buChar char="•"/>
            </a:pPr>
            <a:r>
              <a:rPr lang="en-US" sz="2400" dirty="0"/>
              <a:t>Recycles nutrients in inorganic forms.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Recycles nutrients in a relatively even layer across the landscape.</a:t>
            </a:r>
          </a:p>
          <a:p>
            <a:pPr marL="342900" indent="-342900">
              <a:buFont typeface="Arial" panose="020B0604020202020204" pitchFamily="34" charset="0"/>
              <a:buChar char="•"/>
            </a:pPr>
            <a:r>
              <a:rPr lang="en-US" sz="2400" dirty="0"/>
              <a:t>Patchiness on a landscape scale.</a:t>
            </a:r>
          </a:p>
          <a:p>
            <a:pPr marL="342900" indent="-342900">
              <a:buFont typeface="Arial" panose="020B0604020202020204" pitchFamily="34" charset="0"/>
              <a:buChar char="•"/>
            </a:pPr>
            <a:r>
              <a:rPr lang="en-US" sz="2400" dirty="0"/>
              <a:t>Most likely in dry-hot season.</a:t>
            </a:r>
          </a:p>
          <a:p>
            <a:pPr marL="342900" indent="-342900">
              <a:buFont typeface="Arial" panose="020B0604020202020204" pitchFamily="34" charset="0"/>
              <a:buChar char="•"/>
            </a:pPr>
            <a:r>
              <a:rPr lang="en-US" sz="2400" dirty="0"/>
              <a:t>May create hydrophobic soil layer but, doesn’t yield compaction.</a:t>
            </a:r>
          </a:p>
          <a:p>
            <a:pPr marL="342900" indent="-342900">
              <a:buFont typeface="Arial" panose="020B0604020202020204" pitchFamily="34" charset="0"/>
              <a:buChar char="•"/>
            </a:pPr>
            <a:r>
              <a:rPr lang="en-US" sz="2400" dirty="0"/>
              <a:t>Generally reduces seed viability, though some seeds require fire to be viable.  </a:t>
            </a:r>
          </a:p>
        </p:txBody>
      </p:sp>
      <p:cxnSp>
        <p:nvCxnSpPr>
          <p:cNvPr id="8" name="Straight Connector 7"/>
          <p:cNvCxnSpPr/>
          <p:nvPr/>
        </p:nvCxnSpPr>
        <p:spPr>
          <a:xfrm>
            <a:off x="896879" y="958085"/>
            <a:ext cx="86744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5135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3045982-9D12-474A-8D10-6FE08D040733}"/>
              </a:ext>
            </a:extLst>
          </p:cNvPr>
          <p:cNvSpPr>
            <a:spLocks noGrp="1"/>
          </p:cNvSpPr>
          <p:nvPr>
            <p:ph type="ctrTitle"/>
          </p:nvPr>
        </p:nvSpPr>
        <p:spPr>
          <a:xfrm>
            <a:off x="1097280" y="772600"/>
            <a:ext cx="10058400" cy="3566160"/>
          </a:xfrm>
        </p:spPr>
        <p:txBody>
          <a:bodyPr/>
          <a:lstStyle/>
          <a:p>
            <a:r>
              <a:rPr lang="en-US" dirty="0"/>
              <a:t>Plant Response to Fire</a:t>
            </a:r>
          </a:p>
        </p:txBody>
      </p:sp>
      <p:sp>
        <p:nvSpPr>
          <p:cNvPr id="13" name="Subtitle 12">
            <a:extLst>
              <a:ext uri="{FF2B5EF4-FFF2-40B4-BE49-F238E27FC236}">
                <a16:creationId xmlns:a16="http://schemas.microsoft.com/office/drawing/2014/main" id="{6633733C-FC3D-486C-B147-B7CA7CF95233}"/>
              </a:ext>
            </a:extLst>
          </p:cNvPr>
          <p:cNvSpPr>
            <a:spLocks noGrp="1"/>
          </p:cNvSpPr>
          <p:nvPr>
            <p:ph type="subTitle" idx="1"/>
          </p:nvPr>
        </p:nvSpPr>
        <p:spPr/>
        <p:txBody>
          <a:bodyPr/>
          <a:lstStyle/>
          <a:p>
            <a:r>
              <a:rPr lang="en-US" dirty="0"/>
              <a:t>Rangeland Principles (REM 151)</a:t>
            </a:r>
          </a:p>
        </p:txBody>
      </p:sp>
      <p:pic>
        <p:nvPicPr>
          <p:cNvPr id="17" name="Picture 16">
            <a:extLst>
              <a:ext uri="{FF2B5EF4-FFF2-40B4-BE49-F238E27FC236}">
                <a16:creationId xmlns:a16="http://schemas.microsoft.com/office/drawing/2014/main" id="{63A0DA7E-06B0-48BE-879E-7043E2B5B6B0}"/>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grpSp>
        <p:nvGrpSpPr>
          <p:cNvPr id="6" name="Group 5">
            <a:extLst>
              <a:ext uri="{FF2B5EF4-FFF2-40B4-BE49-F238E27FC236}">
                <a16:creationId xmlns:a16="http://schemas.microsoft.com/office/drawing/2014/main" id="{D1689428-E17B-4044-83A5-E48578189505}"/>
              </a:ext>
            </a:extLst>
          </p:cNvPr>
          <p:cNvGrpSpPr/>
          <p:nvPr/>
        </p:nvGrpSpPr>
        <p:grpSpPr>
          <a:xfrm>
            <a:off x="1303925" y="398773"/>
            <a:ext cx="3000802" cy="2787325"/>
            <a:chOff x="2022953" y="340896"/>
            <a:chExt cx="3000802" cy="2787325"/>
          </a:xfrm>
        </p:grpSpPr>
        <p:pic>
          <p:nvPicPr>
            <p:cNvPr id="7" name="Picture 6" descr="A picture containing tree, nature&#10;&#10;Description generated with very high confidence">
              <a:extLst>
                <a:ext uri="{FF2B5EF4-FFF2-40B4-BE49-F238E27FC236}">
                  <a16:creationId xmlns:a16="http://schemas.microsoft.com/office/drawing/2014/main" id="{831D19C9-0067-4D51-A4ED-E92A1A2679F2}"/>
                </a:ext>
              </a:extLst>
            </p:cNvPr>
            <p:cNvPicPr>
              <a:picLocks noChangeAspect="1"/>
            </p:cNvPicPr>
            <p:nvPr/>
          </p:nvPicPr>
          <p:blipFill rotWithShape="1">
            <a:blip r:embed="rId4">
              <a:extLst>
                <a:ext uri="{28A0092B-C50C-407E-A947-70E740481C1C}">
                  <a14:useLocalDpi xmlns:a14="http://schemas.microsoft.com/office/drawing/2010/main" val="0"/>
                </a:ext>
              </a:extLst>
            </a:blip>
            <a:srcRect l="26631"/>
            <a:stretch/>
          </p:blipFill>
          <p:spPr>
            <a:xfrm>
              <a:off x="2022953" y="340896"/>
              <a:ext cx="3000802" cy="2787325"/>
            </a:xfrm>
            <a:prstGeom prst="rect">
              <a:avLst/>
            </a:prstGeom>
          </p:spPr>
        </p:pic>
        <p:sp>
          <p:nvSpPr>
            <p:cNvPr id="8" name="TextBox 7">
              <a:extLst>
                <a:ext uri="{FF2B5EF4-FFF2-40B4-BE49-F238E27FC236}">
                  <a16:creationId xmlns:a16="http://schemas.microsoft.com/office/drawing/2014/main" id="{05559F5E-D878-4C98-A5B3-545DDD0F5C09}"/>
                </a:ext>
              </a:extLst>
            </p:cNvPr>
            <p:cNvSpPr txBox="1"/>
            <p:nvPr/>
          </p:nvSpPr>
          <p:spPr>
            <a:xfrm>
              <a:off x="2028458" y="2874305"/>
              <a:ext cx="843501" cy="253916"/>
            </a:xfrm>
            <a:prstGeom prst="rect">
              <a:avLst/>
            </a:prstGeom>
            <a:noFill/>
          </p:spPr>
          <p:txBody>
            <a:bodyPr wrap="none" rtlCol="0">
              <a:spAutoFit/>
            </a:bodyPr>
            <a:lstStyle/>
            <a:p>
              <a:r>
                <a:rPr lang="en-US" sz="1050" dirty="0">
                  <a:solidFill>
                    <a:schemeClr val="bg1"/>
                  </a:solidFill>
                </a:rPr>
                <a:t>Steve </a:t>
              </a:r>
              <a:r>
                <a:rPr lang="en-US" sz="800" dirty="0">
                  <a:solidFill>
                    <a:schemeClr val="bg1"/>
                  </a:solidFill>
                </a:rPr>
                <a:t>Bunting</a:t>
              </a:r>
            </a:p>
          </p:txBody>
        </p:sp>
      </p:grpSp>
      <p:grpSp>
        <p:nvGrpSpPr>
          <p:cNvPr id="9" name="Group 8">
            <a:extLst>
              <a:ext uri="{FF2B5EF4-FFF2-40B4-BE49-F238E27FC236}">
                <a16:creationId xmlns:a16="http://schemas.microsoft.com/office/drawing/2014/main" id="{DB9ADACA-5F01-4752-9CF6-4952471814B6}"/>
              </a:ext>
            </a:extLst>
          </p:cNvPr>
          <p:cNvGrpSpPr/>
          <p:nvPr/>
        </p:nvGrpSpPr>
        <p:grpSpPr>
          <a:xfrm>
            <a:off x="4385537" y="398773"/>
            <a:ext cx="3468867" cy="2786479"/>
            <a:chOff x="5350571" y="330199"/>
            <a:chExt cx="3468867" cy="2786479"/>
          </a:xfrm>
        </p:grpSpPr>
        <p:pic>
          <p:nvPicPr>
            <p:cNvPr id="10" name="Picture 9" descr="A fire in a field&#10;&#10;Description generated with very high confidence">
              <a:extLst>
                <a:ext uri="{FF2B5EF4-FFF2-40B4-BE49-F238E27FC236}">
                  <a16:creationId xmlns:a16="http://schemas.microsoft.com/office/drawing/2014/main" id="{E6EB1432-47F4-4ABC-818C-D48CA271CE0B}"/>
                </a:ext>
              </a:extLst>
            </p:cNvPr>
            <p:cNvPicPr>
              <a:picLocks noChangeAspect="1"/>
            </p:cNvPicPr>
            <p:nvPr/>
          </p:nvPicPr>
          <p:blipFill rotWithShape="1">
            <a:blip r:embed="rId5">
              <a:extLst>
                <a:ext uri="{28A0092B-C50C-407E-A947-70E740481C1C}">
                  <a14:useLocalDpi xmlns:a14="http://schemas.microsoft.com/office/drawing/2010/main" val="0"/>
                </a:ext>
              </a:extLst>
            </a:blip>
            <a:srcRect r="16065"/>
            <a:stretch/>
          </p:blipFill>
          <p:spPr>
            <a:xfrm>
              <a:off x="5350571" y="330199"/>
              <a:ext cx="3468867" cy="2786479"/>
            </a:xfrm>
            <a:prstGeom prst="rect">
              <a:avLst/>
            </a:prstGeom>
          </p:spPr>
        </p:pic>
        <p:sp>
          <p:nvSpPr>
            <p:cNvPr id="11" name="TextBox 10">
              <a:extLst>
                <a:ext uri="{FF2B5EF4-FFF2-40B4-BE49-F238E27FC236}">
                  <a16:creationId xmlns:a16="http://schemas.microsoft.com/office/drawing/2014/main" id="{73295027-00A1-469B-8696-CD5900AF5593}"/>
                </a:ext>
              </a:extLst>
            </p:cNvPr>
            <p:cNvSpPr txBox="1"/>
            <p:nvPr/>
          </p:nvSpPr>
          <p:spPr>
            <a:xfrm>
              <a:off x="5350571" y="2901234"/>
              <a:ext cx="663964" cy="215444"/>
            </a:xfrm>
            <a:prstGeom prst="rect">
              <a:avLst/>
            </a:prstGeom>
            <a:noFill/>
          </p:spPr>
          <p:txBody>
            <a:bodyPr wrap="none" rtlCol="0">
              <a:spAutoFit/>
            </a:bodyPr>
            <a:lstStyle/>
            <a:p>
              <a:r>
                <a:rPr lang="en-US" sz="800" dirty="0">
                  <a:solidFill>
                    <a:schemeClr val="bg1"/>
                  </a:solidFill>
                </a:rPr>
                <a:t>USDA NRCS</a:t>
              </a:r>
            </a:p>
          </p:txBody>
        </p:sp>
      </p:grpSp>
      <p:grpSp>
        <p:nvGrpSpPr>
          <p:cNvPr id="14" name="Group 13">
            <a:extLst>
              <a:ext uri="{FF2B5EF4-FFF2-40B4-BE49-F238E27FC236}">
                <a16:creationId xmlns:a16="http://schemas.microsoft.com/office/drawing/2014/main" id="{66DAFA1A-7179-462F-A39D-9964C4BB470C}"/>
              </a:ext>
            </a:extLst>
          </p:cNvPr>
          <p:cNvGrpSpPr/>
          <p:nvPr/>
        </p:nvGrpSpPr>
        <p:grpSpPr>
          <a:xfrm>
            <a:off x="7935214" y="397927"/>
            <a:ext cx="3135852" cy="2787325"/>
            <a:chOff x="8473343" y="399195"/>
            <a:chExt cx="3135852" cy="2787325"/>
          </a:xfrm>
        </p:grpSpPr>
        <p:pic>
          <p:nvPicPr>
            <p:cNvPr id="15" name="Picture 14" descr="A tree in a forest&#10;&#10;Description generated with high confidence">
              <a:extLst>
                <a:ext uri="{FF2B5EF4-FFF2-40B4-BE49-F238E27FC236}">
                  <a16:creationId xmlns:a16="http://schemas.microsoft.com/office/drawing/2014/main" id="{EFF89B6C-7420-4344-872B-882FF8B04A6A}"/>
                </a:ext>
              </a:extLst>
            </p:cNvPr>
            <p:cNvPicPr>
              <a:picLocks noChangeAspect="1"/>
            </p:cNvPicPr>
            <p:nvPr/>
          </p:nvPicPr>
          <p:blipFill rotWithShape="1">
            <a:blip r:embed="rId6">
              <a:extLst>
                <a:ext uri="{28A0092B-C50C-407E-A947-70E740481C1C}">
                  <a14:useLocalDpi xmlns:a14="http://schemas.microsoft.com/office/drawing/2010/main" val="0"/>
                </a:ext>
              </a:extLst>
            </a:blip>
            <a:srcRect r="15622"/>
            <a:stretch/>
          </p:blipFill>
          <p:spPr>
            <a:xfrm>
              <a:off x="8473343" y="399195"/>
              <a:ext cx="3135852" cy="2787325"/>
            </a:xfrm>
            <a:prstGeom prst="rect">
              <a:avLst/>
            </a:prstGeom>
          </p:spPr>
        </p:pic>
        <p:sp>
          <p:nvSpPr>
            <p:cNvPr id="16" name="TextBox 15">
              <a:extLst>
                <a:ext uri="{FF2B5EF4-FFF2-40B4-BE49-F238E27FC236}">
                  <a16:creationId xmlns:a16="http://schemas.microsoft.com/office/drawing/2014/main" id="{7F3BAD42-A7F5-4A9D-B4BB-33A028BDD00D}"/>
                </a:ext>
              </a:extLst>
            </p:cNvPr>
            <p:cNvSpPr txBox="1"/>
            <p:nvPr/>
          </p:nvSpPr>
          <p:spPr>
            <a:xfrm>
              <a:off x="8500778" y="2970654"/>
              <a:ext cx="407484" cy="215444"/>
            </a:xfrm>
            <a:prstGeom prst="rect">
              <a:avLst/>
            </a:prstGeom>
            <a:noFill/>
          </p:spPr>
          <p:txBody>
            <a:bodyPr wrap="none" rtlCol="0">
              <a:spAutoFit/>
            </a:bodyPr>
            <a:lstStyle/>
            <a:p>
              <a:r>
                <a:rPr lang="en-US" sz="800" dirty="0">
                  <a:solidFill>
                    <a:schemeClr val="bg1"/>
                  </a:solidFill>
                </a:rPr>
                <a:t>USGS</a:t>
              </a:r>
            </a:p>
          </p:txBody>
        </p:sp>
      </p:grpSp>
    </p:spTree>
    <p:extLst>
      <p:ext uri="{BB962C8B-B14F-4D97-AF65-F5344CB8AC3E}">
        <p14:creationId xmlns:p14="http://schemas.microsoft.com/office/powerpoint/2010/main" val="10264637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0.801|16.789|36.606|15.243"/>
</p:tagLst>
</file>

<file path=ppt/tags/tag2.xml><?xml version="1.0" encoding="utf-8"?>
<p:tagLst xmlns:a="http://schemas.openxmlformats.org/drawingml/2006/main" xmlns:r="http://schemas.openxmlformats.org/officeDocument/2006/relationships" xmlns:p="http://schemas.openxmlformats.org/presentationml/2006/main">
  <p:tag name="TIMING" val="|20.801|16.789|36.606|15.243"/>
</p:tagLst>
</file>

<file path=ppt/tags/tag3.xml><?xml version="1.0" encoding="utf-8"?>
<p:tagLst xmlns:a="http://schemas.openxmlformats.org/drawingml/2006/main" xmlns:r="http://schemas.openxmlformats.org/officeDocument/2006/relationships" xmlns:p="http://schemas.openxmlformats.org/presentationml/2006/main">
  <p:tag name="TIMING" val="|19.748"/>
</p:tagLst>
</file>

<file path=ppt/tags/tag4.xml><?xml version="1.0" encoding="utf-8"?>
<p:tagLst xmlns:a="http://schemas.openxmlformats.org/drawingml/2006/main" xmlns:r="http://schemas.openxmlformats.org/officeDocument/2006/relationships" xmlns:p="http://schemas.openxmlformats.org/presentationml/2006/main">
  <p:tag name="ATHENA.MIXSHAPE" val="AAEAAAD/////AQAAAAAAAAAMAgAAAE9BdXRob3JQUFQsIFZlcnNpb249MC4xLjYyMzYuMCwgQ3VsdHVyZT1uZXV0cmFsLCBQdWJsaWNLZXlUb2tlbj0zMWJmMzg1NmFkMzY0ZTM1BQEAAAALSW5rTWF0dGVyVjEEAAAABVNjYWxlDUxpc3RgMStfaXRlbXMMTGlzdGAxK19zaXplD0xpc3RgMStfdmVyc2lvbgAEAAALF1NoYXJlZC5JbmtpbmcuSW5rQXRvbVtdAgAAAAgIAgAAAHtrQz8JAwAAAAIAAAAPAAAABwMAAAAAAQAAAAQAAAAECUlua0F0b21WMQIAAAAJBAAAAAkFAAAADQIFBAAAAAtQZW5TdHJva2VWMQQAAAAKQXR0cmlidXRlcwVUcmFjZQlTdGFydFRpbWUEVHlwZQQEAAQPUGVuQXR0cmlidXRlc1YxAgAAAApJbmtUcmFjZVYxAgAAABAMQWN0aW9uVHlwZVYxAgAAAAIAAAAJBgAAAAkHAAAAHbcAAAAAAAAF+P///wxBY3Rpb25UeXBlVjEBAAAAB3ZhbHVlX18ACAIAAAAAAAAAAQUAAAAEAAAACQkAAAAJCgAAADa4AAAAAAAAAfX////4////AAAAAAUGAAAAD1BlbkF0dHJpYnV0ZXNWMQoAAAAHX2NvbG9yQQdfY29sb3JSB19jb2xvckcHX2NvbG9yQgpGaXRUb0N1cnZlBkhlaWdodA5JZ25vcmVQcmVzc3VyZQ1Jc0hpZ2hsaWdodGVyBVNoYXBlBVdpZHRoAAAAAAAAAAAEAAICAgIBBgEBDEJydXNoU2hhcGVWMQIAAAAGAgAAAP8AAAAAAAAAAAAACEAAAAX0////DEJydXNoU2hhcGVWMQEAAAAHdmFsdWVfXwAIAgAAAAEAAAAAAAAAAAAIQAUHAAAACklua1RyYWNlVjEDAAAADUxpc3RgMStfaXRlbXMMTGlzdGAxK19zaXplD0xpc3RgMStfdmVyc2lvbgQAABhTaGFyZWQuSW5raW5nLklua1BvaW50W10CAAAACAgCAAAACQ0AAAABAAAAAQAAAAEJAAAABgAAAP8AAAAAAAAAAAAACEAAAAHy////9P///wEAAAAAAAAAAAAIQAEKAAAABwAAAAkPAAAAAQAAAAEAAAAHDQAAAAABAAAABAAAAAQKSW5rUG9pbnRWMQIAAAAJEAAAAA0DBw8AAAAAAQAAAAQAAAAECklua1BvaW50VjECAAAACREAAAANAwUQAAAACklua1BvaW50VjEEAAAAAVgBWQ5QcmVzc3VyZUZhY3RvcglUaW1lU3RhbXAAAAAABgYLEAIAAAAAAAAAAADgPyAAAAAAAOA/AAAAPwAAAAAAAAAAAREAAAAQAAAAAAAAAAAA4D8gAAAAAADgPwAAAD8AAAAAAAAAAAs="/>
</p:tagLst>
</file>

<file path=ppt/tags/tag5.xml><?xml version="1.0" encoding="utf-8"?>
<p:tagLst xmlns:a="http://schemas.openxmlformats.org/drawingml/2006/main" xmlns:r="http://schemas.openxmlformats.org/officeDocument/2006/relationships" xmlns:p="http://schemas.openxmlformats.org/presentationml/2006/main">
  <p:tag name="TIMING" val="|41.614|148.689"/>
</p:tagLst>
</file>

<file path=ppt/tags/tag6.xml><?xml version="1.0" encoding="utf-8"?>
<p:tagLst xmlns:a="http://schemas.openxmlformats.org/drawingml/2006/main" xmlns:r="http://schemas.openxmlformats.org/officeDocument/2006/relationships" xmlns:p="http://schemas.openxmlformats.org/presentationml/2006/main">
  <p:tag name="TIMING" val="|11.393"/>
</p:tagLst>
</file>

<file path=ppt/tags/tag7.xml><?xml version="1.0" encoding="utf-8"?>
<p:tagLst xmlns:a="http://schemas.openxmlformats.org/drawingml/2006/main" xmlns:r="http://schemas.openxmlformats.org/officeDocument/2006/relationships" xmlns:p="http://schemas.openxmlformats.org/presentationml/2006/main">
  <p:tag name="TIMING" val="|9.72"/>
</p:tagLst>
</file>

<file path=ppt/tags/tag8.xml><?xml version="1.0" encoding="utf-8"?>
<p:tagLst xmlns:a="http://schemas.openxmlformats.org/drawingml/2006/main" xmlns:r="http://schemas.openxmlformats.org/officeDocument/2006/relationships" xmlns:p="http://schemas.openxmlformats.org/presentationml/2006/main">
  <p:tag name="ATHENA.MIXSHAPE" val="AAEAAAD/////AQAAAAAAAAAMAgAAAE9BdXRob3JQUFQsIFZlcnNpb249MC4xLjYyMzYuMCwgQ3VsdHVyZT1uZXV0cmFsLCBQdWJsaWNLZXlUb2tlbj0zMWJmMzg1NmFkMzY0ZTM1BQEAAAALSW5rTWF0dGVyVjEEAAAABVNjYWxlDUxpc3RgMStfaXRlbXMMTGlzdGAxK19zaXplD0xpc3RgMStfdmVyc2lvbgAEAAALF1NoYXJlZC5JbmtpbmcuSW5rQXRvbVtdAgAAAAgIAgAAAHtrQz8JAwAAAAEAAAAsAAAABwMAAAAAAQAAAAQAAAAECUlua0F0b21WMQIAAAAJBAAAAA0DBQQAAAALUGVuU3Ryb2tlVjEEAAAACkF0dHJpYnV0ZXMFVHJhY2UJU3RhcnRUaW1lBFR5cGUEBAAED1BlbkF0dHJpYnV0ZXNWMQIAAAAKSW5rVHJhY2VWMQIAAAAQDEFjdGlvblR5cGVWMQIAAAACAAAACQUAAAAJBgAAAHPpAAAAAAAABfn///8MQWN0aW9uVHlwZVYxAQAAAAd2YWx1ZV9fAAgCAAAAAAAAAAUFAAAAD1BlbkF0dHJpYnV0ZXNWMQoAAAAHX2NvbG9yQQdfY29sb3JSB19jb2xvckcHX2NvbG9yQgpGaXRUb0N1cnZlBkhlaWdodA5JZ25vcmVQcmVzc3VyZQ1Jc0hpZ2hsaWdodGVyBVNoYXBlBVdpZHRoAAAAAAAAAAAEAAICAgIBBgEBDEJydXNoU2hhcGVWMQIAAAAGAgAAAP8AAAAAAAAAAAAACEAAAAX4////DEJydXNoU2hhcGVWMQEAAAAHdmFsdWVfXwAIAgAAAAEAAAAAAAAAAAAIQAUGAAAACklua1RyYWNlVjEDAAAADUxpc3RgMStfaXRlbXMMTGlzdGAxK19zaXplD0xpc3RgMStfdmVyc2lvbgQAABhTaGFyZWQuSW5raW5nLklua1BvaW50W10CAAAACAgCAAAACQkAAAABAAAAAQAAAAcJAAAAAAEAAAAEAAAABApJbmtQb2ludFYxAgAAAAkKAAAADQMFCgAAAApJbmtQb2ludFYxBAAAAAFYAVkOUHJlc3N1cmVGYWN0b3IJVGltZVN0YW1wAAAAAAYGCxACAAAAAPz/////3z8AAAAAAADgPwAAAD8AAAAAAAAAAAs="/>
</p:tagLst>
</file>

<file path=ppt/theme/theme1.xml><?xml version="1.0" encoding="utf-8"?>
<a:theme xmlns:a="http://schemas.openxmlformats.org/drawingml/2006/main" name="Retrospec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1662</TotalTime>
  <Words>1968</Words>
  <Application>Microsoft Office PowerPoint</Application>
  <PresentationFormat>Widescreen</PresentationFormat>
  <Paragraphs>350</Paragraphs>
  <Slides>22</Slides>
  <Notes>22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ＭＳ Ｐゴシック</vt:lpstr>
      <vt:lpstr>Arial</vt:lpstr>
      <vt:lpstr>Calibri</vt:lpstr>
      <vt:lpstr>Calibri Light</vt:lpstr>
      <vt:lpstr>Retrospect</vt:lpstr>
      <vt:lpstr>Plant Response to Fire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Plant Response to Fire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Morphology of Range Plants</dc:title>
  <dc:creator>April Hulet</dc:creator>
  <cp:lastModifiedBy>Triplett, Aubree (agtriplett@uidaho.edu)</cp:lastModifiedBy>
  <cp:revision>147</cp:revision>
  <dcterms:created xsi:type="dcterms:W3CDTF">2016-09-20T15:15:23Z</dcterms:created>
  <dcterms:modified xsi:type="dcterms:W3CDTF">2025-02-18T18:25:18Z</dcterms:modified>
</cp:coreProperties>
</file>