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0"/>
  </p:notesMasterIdLst>
  <p:sldIdLst>
    <p:sldId id="314" r:id="rId2"/>
    <p:sldId id="315" r:id="rId3"/>
    <p:sldId id="316" r:id="rId4"/>
    <p:sldId id="323" r:id="rId5"/>
    <p:sldId id="317" r:id="rId6"/>
    <p:sldId id="318" r:id="rId7"/>
    <p:sldId id="319" r:id="rId8"/>
    <p:sldId id="320" r:id="rId9"/>
    <p:sldId id="333" r:id="rId10"/>
    <p:sldId id="334" r:id="rId11"/>
    <p:sldId id="324" r:id="rId12"/>
    <p:sldId id="335" r:id="rId13"/>
    <p:sldId id="325" r:id="rId14"/>
    <p:sldId id="338" r:id="rId15"/>
    <p:sldId id="336" r:id="rId16"/>
    <p:sldId id="327" r:id="rId17"/>
    <p:sldId id="328" r:id="rId18"/>
    <p:sldId id="33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6600"/>
    <a:srgbClr val="800000"/>
    <a:srgbClr val="990000"/>
    <a:srgbClr val="FFF0D1"/>
    <a:srgbClr val="FFF1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E26B81-2B07-47AC-99D9-6A1CE1E20A3B}" v="2" dt="2024-09-30T19:29:53.082"/>
    <p1510:client id="{77902833-BE41-4980-B781-CC6060452AE4}" v="16" dt="2024-09-30T02:58:42.6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nchbaugh, Karen (klaunchb@uidaho.edu)" userId="50bf6e17-1720-47d5-b411-57d7bb423c81" providerId="ADAL" clId="{46E26B81-2B07-47AC-99D9-6A1CE1E20A3B}"/>
    <pc:docChg chg="custSel modSld">
      <pc:chgData name="Launchbaugh, Karen (klaunchb@uidaho.edu)" userId="50bf6e17-1720-47d5-b411-57d7bb423c81" providerId="ADAL" clId="{46E26B81-2B07-47AC-99D9-6A1CE1E20A3B}" dt="2024-09-30T19:29:53.082" v="16"/>
      <pc:docMkLst>
        <pc:docMk/>
      </pc:docMkLst>
      <pc:sldChg chg="delSp mod">
        <pc:chgData name="Launchbaugh, Karen (klaunchb@uidaho.edu)" userId="50bf6e17-1720-47d5-b411-57d7bb423c81" providerId="ADAL" clId="{46E26B81-2B07-47AC-99D9-6A1CE1E20A3B}" dt="2024-09-30T19:29:23.108" v="11" actId="478"/>
        <pc:sldMkLst>
          <pc:docMk/>
          <pc:sldMk cId="2798746869" sldId="315"/>
        </pc:sldMkLst>
        <pc:spChg chg="del">
          <ac:chgData name="Launchbaugh, Karen (klaunchb@uidaho.edu)" userId="50bf6e17-1720-47d5-b411-57d7bb423c81" providerId="ADAL" clId="{46E26B81-2B07-47AC-99D9-6A1CE1E20A3B}" dt="2024-09-30T19:29:23.108" v="11" actId="478"/>
          <ac:spMkLst>
            <pc:docMk/>
            <pc:sldMk cId="2798746869" sldId="315"/>
            <ac:spMk id="7" creationId="{13840D10-7E78-D9E5-F129-F11A765DF065}"/>
          </ac:spMkLst>
        </pc:spChg>
      </pc:sldChg>
      <pc:sldChg chg="addSp delSp modSp mod">
        <pc:chgData name="Launchbaugh, Karen (klaunchb@uidaho.edu)" userId="50bf6e17-1720-47d5-b411-57d7bb423c81" providerId="ADAL" clId="{46E26B81-2B07-47AC-99D9-6A1CE1E20A3B}" dt="2024-09-30T19:29:53.082" v="16"/>
        <pc:sldMkLst>
          <pc:docMk/>
          <pc:sldMk cId="3036171294" sldId="316"/>
        </pc:sldMkLst>
        <pc:spChg chg="del">
          <ac:chgData name="Launchbaugh, Karen (klaunchb@uidaho.edu)" userId="50bf6e17-1720-47d5-b411-57d7bb423c81" providerId="ADAL" clId="{46E26B81-2B07-47AC-99D9-6A1CE1E20A3B}" dt="2024-09-30T19:29:20.115" v="10" actId="478"/>
          <ac:spMkLst>
            <pc:docMk/>
            <pc:sldMk cId="3036171294" sldId="316"/>
            <ac:spMk id="4" creationId="{3DD897FB-552C-5F6A-54D8-0906D877DE00}"/>
          </ac:spMkLst>
        </pc:spChg>
        <pc:spChg chg="add mod">
          <ac:chgData name="Launchbaugh, Karen (klaunchb@uidaho.edu)" userId="50bf6e17-1720-47d5-b411-57d7bb423c81" providerId="ADAL" clId="{46E26B81-2B07-47AC-99D9-6A1CE1E20A3B}" dt="2024-09-30T19:29:53.082" v="16"/>
          <ac:spMkLst>
            <pc:docMk/>
            <pc:sldMk cId="3036171294" sldId="316"/>
            <ac:spMk id="6" creationId="{FCBAEA00-1220-97D1-3381-12C93413B044}"/>
          </ac:spMkLst>
        </pc:spChg>
      </pc:sldChg>
      <pc:sldChg chg="delSp mod">
        <pc:chgData name="Launchbaugh, Karen (klaunchb@uidaho.edu)" userId="50bf6e17-1720-47d5-b411-57d7bb423c81" providerId="ADAL" clId="{46E26B81-2B07-47AC-99D9-6A1CE1E20A3B}" dt="2024-09-30T19:29:17.844" v="9" actId="478"/>
        <pc:sldMkLst>
          <pc:docMk/>
          <pc:sldMk cId="643209678" sldId="317"/>
        </pc:sldMkLst>
        <pc:spChg chg="del">
          <ac:chgData name="Launchbaugh, Karen (klaunchb@uidaho.edu)" userId="50bf6e17-1720-47d5-b411-57d7bb423c81" providerId="ADAL" clId="{46E26B81-2B07-47AC-99D9-6A1CE1E20A3B}" dt="2024-09-30T19:29:17.844" v="9" actId="478"/>
          <ac:spMkLst>
            <pc:docMk/>
            <pc:sldMk cId="643209678" sldId="317"/>
            <ac:spMk id="6" creationId="{FA96B183-72D4-FFD7-5403-E2260257A0AB}"/>
          </ac:spMkLst>
        </pc:spChg>
      </pc:sldChg>
      <pc:sldChg chg="addSp delSp modSp mod">
        <pc:chgData name="Launchbaugh, Karen (klaunchb@uidaho.edu)" userId="50bf6e17-1720-47d5-b411-57d7bb423c81" providerId="ADAL" clId="{46E26B81-2B07-47AC-99D9-6A1CE1E20A3B}" dt="2024-09-30T19:29:45.934" v="15"/>
        <pc:sldMkLst>
          <pc:docMk/>
          <pc:sldMk cId="2072001358" sldId="318"/>
        </pc:sldMkLst>
        <pc:spChg chg="del">
          <ac:chgData name="Launchbaugh, Karen (klaunchb@uidaho.edu)" userId="50bf6e17-1720-47d5-b411-57d7bb423c81" providerId="ADAL" clId="{46E26B81-2B07-47AC-99D9-6A1CE1E20A3B}" dt="2024-09-30T19:29:43.203" v="14" actId="478"/>
          <ac:spMkLst>
            <pc:docMk/>
            <pc:sldMk cId="2072001358" sldId="318"/>
            <ac:spMk id="4" creationId="{5B75606F-069A-B6B2-F831-6E3A9E5A6A86}"/>
          </ac:spMkLst>
        </pc:spChg>
        <pc:spChg chg="add mod">
          <ac:chgData name="Launchbaugh, Karen (klaunchb@uidaho.edu)" userId="50bf6e17-1720-47d5-b411-57d7bb423c81" providerId="ADAL" clId="{46E26B81-2B07-47AC-99D9-6A1CE1E20A3B}" dt="2024-09-30T19:29:45.934" v="15"/>
          <ac:spMkLst>
            <pc:docMk/>
            <pc:sldMk cId="2072001358" sldId="318"/>
            <ac:spMk id="6" creationId="{AA2CB6B4-961F-724E-AEA0-AA5DA7AAA96A}"/>
          </ac:spMkLst>
        </pc:spChg>
      </pc:sldChg>
      <pc:sldChg chg="delSp mod">
        <pc:chgData name="Launchbaugh, Karen (klaunchb@uidaho.edu)" userId="50bf6e17-1720-47d5-b411-57d7bb423c81" providerId="ADAL" clId="{46E26B81-2B07-47AC-99D9-6A1CE1E20A3B}" dt="2024-09-30T19:28:52.934" v="0" actId="478"/>
        <pc:sldMkLst>
          <pc:docMk/>
          <pc:sldMk cId="668666420" sldId="319"/>
        </pc:sldMkLst>
        <pc:spChg chg="del">
          <ac:chgData name="Launchbaugh, Karen (klaunchb@uidaho.edu)" userId="50bf6e17-1720-47d5-b411-57d7bb423c81" providerId="ADAL" clId="{46E26B81-2B07-47AC-99D9-6A1CE1E20A3B}" dt="2024-09-30T19:28:52.934" v="0" actId="478"/>
          <ac:spMkLst>
            <pc:docMk/>
            <pc:sldMk cId="668666420" sldId="319"/>
            <ac:spMk id="4" creationId="{191CA9FB-28A7-C0B1-D030-299604609696}"/>
          </ac:spMkLst>
        </pc:spChg>
      </pc:sldChg>
      <pc:sldChg chg="delSp mod">
        <pc:chgData name="Launchbaugh, Karen (klaunchb@uidaho.edu)" userId="50bf6e17-1720-47d5-b411-57d7bb423c81" providerId="ADAL" clId="{46E26B81-2B07-47AC-99D9-6A1CE1E20A3B}" dt="2024-09-30T19:28:55.925" v="1" actId="478"/>
        <pc:sldMkLst>
          <pc:docMk/>
          <pc:sldMk cId="469930573" sldId="320"/>
        </pc:sldMkLst>
        <pc:spChg chg="del">
          <ac:chgData name="Launchbaugh, Karen (klaunchb@uidaho.edu)" userId="50bf6e17-1720-47d5-b411-57d7bb423c81" providerId="ADAL" clId="{46E26B81-2B07-47AC-99D9-6A1CE1E20A3B}" dt="2024-09-30T19:28:55.925" v="1" actId="478"/>
          <ac:spMkLst>
            <pc:docMk/>
            <pc:sldMk cId="469930573" sldId="320"/>
            <ac:spMk id="4" creationId="{389D3E42-A4A5-2CB3-1453-CBD5C7D41D88}"/>
          </ac:spMkLst>
        </pc:spChg>
      </pc:sldChg>
      <pc:sldChg chg="modSp mod">
        <pc:chgData name="Launchbaugh, Karen (klaunchb@uidaho.edu)" userId="50bf6e17-1720-47d5-b411-57d7bb423c81" providerId="ADAL" clId="{46E26B81-2B07-47AC-99D9-6A1CE1E20A3B}" dt="2024-09-30T19:29:31.891" v="13" actId="14100"/>
        <pc:sldMkLst>
          <pc:docMk/>
          <pc:sldMk cId="2781671361" sldId="323"/>
        </pc:sldMkLst>
        <pc:spChg chg="mod">
          <ac:chgData name="Launchbaugh, Karen (klaunchb@uidaho.edu)" userId="50bf6e17-1720-47d5-b411-57d7bb423c81" providerId="ADAL" clId="{46E26B81-2B07-47AC-99D9-6A1CE1E20A3B}" dt="2024-09-30T19:29:31.891" v="13" actId="14100"/>
          <ac:spMkLst>
            <pc:docMk/>
            <pc:sldMk cId="2781671361" sldId="323"/>
            <ac:spMk id="4" creationId="{E8BF7085-11D6-619D-6FB2-9FAF34A394F6}"/>
          </ac:spMkLst>
        </pc:spChg>
      </pc:sldChg>
      <pc:sldChg chg="delSp mod">
        <pc:chgData name="Launchbaugh, Karen (klaunchb@uidaho.edu)" userId="50bf6e17-1720-47d5-b411-57d7bb423c81" providerId="ADAL" clId="{46E26B81-2B07-47AC-99D9-6A1CE1E20A3B}" dt="2024-09-30T19:29:04.629" v="4" actId="478"/>
        <pc:sldMkLst>
          <pc:docMk/>
          <pc:sldMk cId="3591042934" sldId="324"/>
        </pc:sldMkLst>
        <pc:spChg chg="del">
          <ac:chgData name="Launchbaugh, Karen (klaunchb@uidaho.edu)" userId="50bf6e17-1720-47d5-b411-57d7bb423c81" providerId="ADAL" clId="{46E26B81-2B07-47AC-99D9-6A1CE1E20A3B}" dt="2024-09-30T19:29:04.629" v="4" actId="478"/>
          <ac:spMkLst>
            <pc:docMk/>
            <pc:sldMk cId="3591042934" sldId="324"/>
            <ac:spMk id="4" creationId="{7F9D6C56-90CD-AA12-2555-2E6BFDD0C6BA}"/>
          </ac:spMkLst>
        </pc:spChg>
      </pc:sldChg>
      <pc:sldChg chg="delSp mod">
        <pc:chgData name="Launchbaugh, Karen (klaunchb@uidaho.edu)" userId="50bf6e17-1720-47d5-b411-57d7bb423c81" providerId="ADAL" clId="{46E26B81-2B07-47AC-99D9-6A1CE1E20A3B}" dt="2024-09-30T19:29:07.045" v="6" actId="478"/>
        <pc:sldMkLst>
          <pc:docMk/>
          <pc:sldMk cId="4146005986" sldId="325"/>
        </pc:sldMkLst>
        <pc:spChg chg="del">
          <ac:chgData name="Launchbaugh, Karen (klaunchb@uidaho.edu)" userId="50bf6e17-1720-47d5-b411-57d7bb423c81" providerId="ADAL" clId="{46E26B81-2B07-47AC-99D9-6A1CE1E20A3B}" dt="2024-09-30T19:29:07.045" v="6" actId="478"/>
          <ac:spMkLst>
            <pc:docMk/>
            <pc:sldMk cId="4146005986" sldId="325"/>
            <ac:spMk id="4" creationId="{DC68C62A-8809-0C7A-01E4-537E045354B4}"/>
          </ac:spMkLst>
        </pc:spChg>
      </pc:sldChg>
      <pc:sldChg chg="delSp mod">
        <pc:chgData name="Launchbaugh, Karen (klaunchb@uidaho.edu)" userId="50bf6e17-1720-47d5-b411-57d7bb423c81" providerId="ADAL" clId="{46E26B81-2B07-47AC-99D9-6A1CE1E20A3B}" dt="2024-09-30T19:29:12.037" v="8" actId="478"/>
        <pc:sldMkLst>
          <pc:docMk/>
          <pc:sldMk cId="1758100501" sldId="327"/>
        </pc:sldMkLst>
        <pc:spChg chg="del">
          <ac:chgData name="Launchbaugh, Karen (klaunchb@uidaho.edu)" userId="50bf6e17-1720-47d5-b411-57d7bb423c81" providerId="ADAL" clId="{46E26B81-2B07-47AC-99D9-6A1CE1E20A3B}" dt="2024-09-30T19:29:12.037" v="8" actId="478"/>
          <ac:spMkLst>
            <pc:docMk/>
            <pc:sldMk cId="1758100501" sldId="327"/>
            <ac:spMk id="4" creationId="{9CFFAC71-2F90-EC23-9E1B-D7FC02E82175}"/>
          </ac:spMkLst>
        </pc:spChg>
      </pc:sldChg>
      <pc:sldChg chg="delSp mod">
        <pc:chgData name="Launchbaugh, Karen (klaunchb@uidaho.edu)" userId="50bf6e17-1720-47d5-b411-57d7bb423c81" providerId="ADAL" clId="{46E26B81-2B07-47AC-99D9-6A1CE1E20A3B}" dt="2024-09-30T19:28:57.893" v="2" actId="478"/>
        <pc:sldMkLst>
          <pc:docMk/>
          <pc:sldMk cId="251080845" sldId="333"/>
        </pc:sldMkLst>
        <pc:spChg chg="del">
          <ac:chgData name="Launchbaugh, Karen (klaunchb@uidaho.edu)" userId="50bf6e17-1720-47d5-b411-57d7bb423c81" providerId="ADAL" clId="{46E26B81-2B07-47AC-99D9-6A1CE1E20A3B}" dt="2024-09-30T19:28:57.893" v="2" actId="478"/>
          <ac:spMkLst>
            <pc:docMk/>
            <pc:sldMk cId="251080845" sldId="333"/>
            <ac:spMk id="4" creationId="{3CDAE2F9-9463-2DAE-49FB-C0A40AECB311}"/>
          </ac:spMkLst>
        </pc:spChg>
      </pc:sldChg>
      <pc:sldChg chg="delSp mod">
        <pc:chgData name="Launchbaugh, Karen (klaunchb@uidaho.edu)" userId="50bf6e17-1720-47d5-b411-57d7bb423c81" providerId="ADAL" clId="{46E26B81-2B07-47AC-99D9-6A1CE1E20A3B}" dt="2024-09-30T19:29:00.005" v="3" actId="478"/>
        <pc:sldMkLst>
          <pc:docMk/>
          <pc:sldMk cId="1689983454" sldId="334"/>
        </pc:sldMkLst>
        <pc:spChg chg="del">
          <ac:chgData name="Launchbaugh, Karen (klaunchb@uidaho.edu)" userId="50bf6e17-1720-47d5-b411-57d7bb423c81" providerId="ADAL" clId="{46E26B81-2B07-47AC-99D9-6A1CE1E20A3B}" dt="2024-09-30T19:29:00.005" v="3" actId="478"/>
          <ac:spMkLst>
            <pc:docMk/>
            <pc:sldMk cId="1689983454" sldId="334"/>
            <ac:spMk id="4" creationId="{E95BBE22-7F84-3CB3-206F-938665E936FC}"/>
          </ac:spMkLst>
        </pc:spChg>
      </pc:sldChg>
      <pc:sldChg chg="delSp mod">
        <pc:chgData name="Launchbaugh, Karen (klaunchb@uidaho.edu)" userId="50bf6e17-1720-47d5-b411-57d7bb423c81" providerId="ADAL" clId="{46E26B81-2B07-47AC-99D9-6A1CE1E20A3B}" dt="2024-09-30T19:29:05.812" v="5" actId="478"/>
        <pc:sldMkLst>
          <pc:docMk/>
          <pc:sldMk cId="1252609935" sldId="335"/>
        </pc:sldMkLst>
        <pc:spChg chg="del">
          <ac:chgData name="Launchbaugh, Karen (klaunchb@uidaho.edu)" userId="50bf6e17-1720-47d5-b411-57d7bb423c81" providerId="ADAL" clId="{46E26B81-2B07-47AC-99D9-6A1CE1E20A3B}" dt="2024-09-30T19:29:05.812" v="5" actId="478"/>
          <ac:spMkLst>
            <pc:docMk/>
            <pc:sldMk cId="1252609935" sldId="335"/>
            <ac:spMk id="5" creationId="{B7F5CA0B-4EEC-F8BE-7BAB-928CBC079C46}"/>
          </ac:spMkLst>
        </pc:spChg>
      </pc:sldChg>
      <pc:sldChg chg="delSp mod">
        <pc:chgData name="Launchbaugh, Karen (klaunchb@uidaho.edu)" userId="50bf6e17-1720-47d5-b411-57d7bb423c81" providerId="ADAL" clId="{46E26B81-2B07-47AC-99D9-6A1CE1E20A3B}" dt="2024-09-30T19:29:08.836" v="7" actId="478"/>
        <pc:sldMkLst>
          <pc:docMk/>
          <pc:sldMk cId="2152011506" sldId="338"/>
        </pc:sldMkLst>
        <pc:spChg chg="del">
          <ac:chgData name="Launchbaugh, Karen (klaunchb@uidaho.edu)" userId="50bf6e17-1720-47d5-b411-57d7bb423c81" providerId="ADAL" clId="{46E26B81-2B07-47AC-99D9-6A1CE1E20A3B}" dt="2024-09-30T19:29:08.836" v="7" actId="478"/>
          <ac:spMkLst>
            <pc:docMk/>
            <pc:sldMk cId="2152011506" sldId="338"/>
            <ac:spMk id="5" creationId="{E04AE22A-68B6-031D-DA34-5A023B6BA5BF}"/>
          </ac:spMkLst>
        </pc:spChg>
      </pc:sldChg>
    </pc:docChg>
  </pc:docChgLst>
  <pc:docChgLst>
    <pc:chgData name="Launchbaugh, Karen (klaunchb@uidaho.edu)" userId="50bf6e17-1720-47d5-b411-57d7bb423c81" providerId="ADAL" clId="{77902833-BE41-4980-B781-CC6060452AE4}"/>
    <pc:docChg chg="modSld">
      <pc:chgData name="Launchbaugh, Karen (klaunchb@uidaho.edu)" userId="50bf6e17-1720-47d5-b411-57d7bb423c81" providerId="ADAL" clId="{77902833-BE41-4980-B781-CC6060452AE4}" dt="2024-09-30T02:58:42.636" v="42"/>
      <pc:docMkLst>
        <pc:docMk/>
      </pc:docMkLst>
      <pc:sldChg chg="modSp mod">
        <pc:chgData name="Launchbaugh, Karen (klaunchb@uidaho.edu)" userId="50bf6e17-1720-47d5-b411-57d7bb423c81" providerId="ADAL" clId="{77902833-BE41-4980-B781-CC6060452AE4}" dt="2024-09-30T02:57:25.346" v="21" actId="1076"/>
        <pc:sldMkLst>
          <pc:docMk/>
          <pc:sldMk cId="42558249" sldId="314"/>
        </pc:sldMkLst>
        <pc:grpChg chg="mod">
          <ac:chgData name="Launchbaugh, Karen (klaunchb@uidaho.edu)" userId="50bf6e17-1720-47d5-b411-57d7bb423c81" providerId="ADAL" clId="{77902833-BE41-4980-B781-CC6060452AE4}" dt="2024-09-30T02:57:25.346" v="21" actId="1076"/>
          <ac:grpSpMkLst>
            <pc:docMk/>
            <pc:sldMk cId="42558249" sldId="314"/>
            <ac:grpSpMk id="27" creationId="{D13C15FD-C590-468A-ABEC-460BA29C8CB6}"/>
          </ac:grpSpMkLst>
        </pc:grpChg>
      </pc:sldChg>
      <pc:sldChg chg="addSp modSp mod">
        <pc:chgData name="Launchbaugh, Karen (klaunchb@uidaho.edu)" userId="50bf6e17-1720-47d5-b411-57d7bb423c81" providerId="ADAL" clId="{77902833-BE41-4980-B781-CC6060452AE4}" dt="2024-09-30T02:57:55.929" v="27" actId="20577"/>
        <pc:sldMkLst>
          <pc:docMk/>
          <pc:sldMk cId="2798746869" sldId="315"/>
        </pc:sldMkLst>
        <pc:spChg chg="add mod">
          <ac:chgData name="Launchbaugh, Karen (klaunchb@uidaho.edu)" userId="50bf6e17-1720-47d5-b411-57d7bb423c81" providerId="ADAL" clId="{77902833-BE41-4980-B781-CC6060452AE4}" dt="2024-09-30T02:57:55.929" v="27" actId="20577"/>
          <ac:spMkLst>
            <pc:docMk/>
            <pc:sldMk cId="2798746869" sldId="315"/>
            <ac:spMk id="7" creationId="{13840D10-7E78-D9E5-F129-F11A765DF065}"/>
          </ac:spMkLst>
        </pc:spChg>
      </pc:sldChg>
      <pc:sldChg chg="addSp modSp">
        <pc:chgData name="Launchbaugh, Karen (klaunchb@uidaho.edu)" userId="50bf6e17-1720-47d5-b411-57d7bb423c81" providerId="ADAL" clId="{77902833-BE41-4980-B781-CC6060452AE4}" dt="2024-09-30T02:56:34.831" v="0"/>
        <pc:sldMkLst>
          <pc:docMk/>
          <pc:sldMk cId="3036171294" sldId="316"/>
        </pc:sldMkLst>
        <pc:spChg chg="add mod">
          <ac:chgData name="Launchbaugh, Karen (klaunchb@uidaho.edu)" userId="50bf6e17-1720-47d5-b411-57d7bb423c81" providerId="ADAL" clId="{77902833-BE41-4980-B781-CC6060452AE4}" dt="2024-09-30T02:56:34.831" v="0"/>
          <ac:spMkLst>
            <pc:docMk/>
            <pc:sldMk cId="3036171294" sldId="316"/>
            <ac:spMk id="4" creationId="{3DD897FB-552C-5F6A-54D8-0906D877DE00}"/>
          </ac:spMkLst>
        </pc:spChg>
      </pc:sldChg>
      <pc:sldChg chg="addSp modSp mod">
        <pc:chgData name="Launchbaugh, Karen (klaunchb@uidaho.edu)" userId="50bf6e17-1720-47d5-b411-57d7bb423c81" providerId="ADAL" clId="{77902833-BE41-4980-B781-CC6060452AE4}" dt="2024-09-30T02:56:49.565" v="7" actId="20577"/>
        <pc:sldMkLst>
          <pc:docMk/>
          <pc:sldMk cId="643209678" sldId="317"/>
        </pc:sldMkLst>
        <pc:spChg chg="add mod">
          <ac:chgData name="Launchbaugh, Karen (klaunchb@uidaho.edu)" userId="50bf6e17-1720-47d5-b411-57d7bb423c81" providerId="ADAL" clId="{77902833-BE41-4980-B781-CC6060452AE4}" dt="2024-09-30T02:56:49.565" v="7" actId="20577"/>
          <ac:spMkLst>
            <pc:docMk/>
            <pc:sldMk cId="643209678" sldId="317"/>
            <ac:spMk id="6" creationId="{FA96B183-72D4-FFD7-5403-E2260257A0AB}"/>
          </ac:spMkLst>
        </pc:spChg>
      </pc:sldChg>
      <pc:sldChg chg="addSp modSp">
        <pc:chgData name="Launchbaugh, Karen (klaunchb@uidaho.edu)" userId="50bf6e17-1720-47d5-b411-57d7bb423c81" providerId="ADAL" clId="{77902833-BE41-4980-B781-CC6060452AE4}" dt="2024-09-30T02:56:56.403" v="8"/>
        <pc:sldMkLst>
          <pc:docMk/>
          <pc:sldMk cId="2072001358" sldId="318"/>
        </pc:sldMkLst>
        <pc:spChg chg="add mod">
          <ac:chgData name="Launchbaugh, Karen (klaunchb@uidaho.edu)" userId="50bf6e17-1720-47d5-b411-57d7bb423c81" providerId="ADAL" clId="{77902833-BE41-4980-B781-CC6060452AE4}" dt="2024-09-30T02:56:56.403" v="8"/>
          <ac:spMkLst>
            <pc:docMk/>
            <pc:sldMk cId="2072001358" sldId="318"/>
            <ac:spMk id="4" creationId="{5B75606F-069A-B6B2-F831-6E3A9E5A6A86}"/>
          </ac:spMkLst>
        </pc:spChg>
      </pc:sldChg>
      <pc:sldChg chg="addSp modSp mod">
        <pc:chgData name="Launchbaugh, Karen (klaunchb@uidaho.edu)" userId="50bf6e17-1720-47d5-b411-57d7bb423c81" providerId="ADAL" clId="{77902833-BE41-4980-B781-CC6060452AE4}" dt="2024-09-30T02:58:14.137" v="32" actId="20577"/>
        <pc:sldMkLst>
          <pc:docMk/>
          <pc:sldMk cId="668666420" sldId="319"/>
        </pc:sldMkLst>
        <pc:spChg chg="add mod">
          <ac:chgData name="Launchbaugh, Karen (klaunchb@uidaho.edu)" userId="50bf6e17-1720-47d5-b411-57d7bb423c81" providerId="ADAL" clId="{77902833-BE41-4980-B781-CC6060452AE4}" dt="2024-09-30T02:58:14.137" v="32" actId="20577"/>
          <ac:spMkLst>
            <pc:docMk/>
            <pc:sldMk cId="668666420" sldId="319"/>
            <ac:spMk id="4" creationId="{191CA9FB-28A7-C0B1-D030-299604609696}"/>
          </ac:spMkLst>
        </pc:spChg>
      </pc:sldChg>
      <pc:sldChg chg="addSp modSp">
        <pc:chgData name="Launchbaugh, Karen (klaunchb@uidaho.edu)" userId="50bf6e17-1720-47d5-b411-57d7bb423c81" providerId="ADAL" clId="{77902833-BE41-4980-B781-CC6060452AE4}" dt="2024-09-30T02:58:19.587" v="33"/>
        <pc:sldMkLst>
          <pc:docMk/>
          <pc:sldMk cId="469930573" sldId="320"/>
        </pc:sldMkLst>
        <pc:spChg chg="add mod">
          <ac:chgData name="Launchbaugh, Karen (klaunchb@uidaho.edu)" userId="50bf6e17-1720-47d5-b411-57d7bb423c81" providerId="ADAL" clId="{77902833-BE41-4980-B781-CC6060452AE4}" dt="2024-09-30T02:58:19.587" v="33"/>
          <ac:spMkLst>
            <pc:docMk/>
            <pc:sldMk cId="469930573" sldId="320"/>
            <ac:spMk id="4" creationId="{389D3E42-A4A5-2CB3-1453-CBD5C7D41D88}"/>
          </ac:spMkLst>
        </pc:spChg>
      </pc:sldChg>
      <pc:sldChg chg="addSp modSp mod">
        <pc:chgData name="Launchbaugh, Karen (klaunchb@uidaho.edu)" userId="50bf6e17-1720-47d5-b411-57d7bb423c81" providerId="ADAL" clId="{77902833-BE41-4980-B781-CC6060452AE4}" dt="2024-09-30T02:57:17.754" v="20" actId="20577"/>
        <pc:sldMkLst>
          <pc:docMk/>
          <pc:sldMk cId="2781671361" sldId="323"/>
        </pc:sldMkLst>
        <pc:spChg chg="add mod">
          <ac:chgData name="Launchbaugh, Karen (klaunchb@uidaho.edu)" userId="50bf6e17-1720-47d5-b411-57d7bb423c81" providerId="ADAL" clId="{77902833-BE41-4980-B781-CC6060452AE4}" dt="2024-09-30T02:57:17.754" v="20" actId="20577"/>
          <ac:spMkLst>
            <pc:docMk/>
            <pc:sldMk cId="2781671361" sldId="323"/>
            <ac:spMk id="4" creationId="{E8BF7085-11D6-619D-6FB2-9FAF34A394F6}"/>
          </ac:spMkLst>
        </pc:spChg>
      </pc:sldChg>
      <pc:sldChg chg="addSp modSp">
        <pc:chgData name="Launchbaugh, Karen (klaunchb@uidaho.edu)" userId="50bf6e17-1720-47d5-b411-57d7bb423c81" providerId="ADAL" clId="{77902833-BE41-4980-B781-CC6060452AE4}" dt="2024-09-30T02:58:34.238" v="36"/>
        <pc:sldMkLst>
          <pc:docMk/>
          <pc:sldMk cId="3591042934" sldId="324"/>
        </pc:sldMkLst>
        <pc:spChg chg="add mod">
          <ac:chgData name="Launchbaugh, Karen (klaunchb@uidaho.edu)" userId="50bf6e17-1720-47d5-b411-57d7bb423c81" providerId="ADAL" clId="{77902833-BE41-4980-B781-CC6060452AE4}" dt="2024-09-30T02:58:34.238" v="36"/>
          <ac:spMkLst>
            <pc:docMk/>
            <pc:sldMk cId="3591042934" sldId="324"/>
            <ac:spMk id="4" creationId="{7F9D6C56-90CD-AA12-2555-2E6BFDD0C6BA}"/>
          </ac:spMkLst>
        </pc:spChg>
      </pc:sldChg>
      <pc:sldChg chg="addSp modSp">
        <pc:chgData name="Launchbaugh, Karen (klaunchb@uidaho.edu)" userId="50bf6e17-1720-47d5-b411-57d7bb423c81" providerId="ADAL" clId="{77902833-BE41-4980-B781-CC6060452AE4}" dt="2024-09-30T02:58:36.254" v="38"/>
        <pc:sldMkLst>
          <pc:docMk/>
          <pc:sldMk cId="4146005986" sldId="325"/>
        </pc:sldMkLst>
        <pc:spChg chg="add mod">
          <ac:chgData name="Launchbaugh, Karen (klaunchb@uidaho.edu)" userId="50bf6e17-1720-47d5-b411-57d7bb423c81" providerId="ADAL" clId="{77902833-BE41-4980-B781-CC6060452AE4}" dt="2024-09-30T02:58:36.254" v="38"/>
          <ac:spMkLst>
            <pc:docMk/>
            <pc:sldMk cId="4146005986" sldId="325"/>
            <ac:spMk id="4" creationId="{DC68C62A-8809-0C7A-01E4-537E045354B4}"/>
          </ac:spMkLst>
        </pc:spChg>
      </pc:sldChg>
      <pc:sldChg chg="addSp modSp">
        <pc:chgData name="Launchbaugh, Karen (klaunchb@uidaho.edu)" userId="50bf6e17-1720-47d5-b411-57d7bb423c81" providerId="ADAL" clId="{77902833-BE41-4980-B781-CC6060452AE4}" dt="2024-09-30T02:58:40.403" v="40"/>
        <pc:sldMkLst>
          <pc:docMk/>
          <pc:sldMk cId="1758100501" sldId="327"/>
        </pc:sldMkLst>
        <pc:spChg chg="add mod">
          <ac:chgData name="Launchbaugh, Karen (klaunchb@uidaho.edu)" userId="50bf6e17-1720-47d5-b411-57d7bb423c81" providerId="ADAL" clId="{77902833-BE41-4980-B781-CC6060452AE4}" dt="2024-09-30T02:58:40.403" v="40"/>
          <ac:spMkLst>
            <pc:docMk/>
            <pc:sldMk cId="1758100501" sldId="327"/>
            <ac:spMk id="4" creationId="{9CFFAC71-2F90-EC23-9E1B-D7FC02E82175}"/>
          </ac:spMkLst>
        </pc:spChg>
      </pc:sldChg>
      <pc:sldChg chg="addSp modSp">
        <pc:chgData name="Launchbaugh, Karen (klaunchb@uidaho.edu)" userId="50bf6e17-1720-47d5-b411-57d7bb423c81" providerId="ADAL" clId="{77902833-BE41-4980-B781-CC6060452AE4}" dt="2024-09-30T02:58:41.745" v="41"/>
        <pc:sldMkLst>
          <pc:docMk/>
          <pc:sldMk cId="233380181" sldId="328"/>
        </pc:sldMkLst>
        <pc:spChg chg="add mod">
          <ac:chgData name="Launchbaugh, Karen (klaunchb@uidaho.edu)" userId="50bf6e17-1720-47d5-b411-57d7bb423c81" providerId="ADAL" clId="{77902833-BE41-4980-B781-CC6060452AE4}" dt="2024-09-30T02:58:41.745" v="41"/>
          <ac:spMkLst>
            <pc:docMk/>
            <pc:sldMk cId="233380181" sldId="328"/>
            <ac:spMk id="4" creationId="{F17110D0-0E1A-10F7-6103-7881FBFF93EA}"/>
          </ac:spMkLst>
        </pc:spChg>
      </pc:sldChg>
      <pc:sldChg chg="addSp modSp">
        <pc:chgData name="Launchbaugh, Karen (klaunchb@uidaho.edu)" userId="50bf6e17-1720-47d5-b411-57d7bb423c81" providerId="ADAL" clId="{77902833-BE41-4980-B781-CC6060452AE4}" dt="2024-09-30T02:58:31.535" v="34"/>
        <pc:sldMkLst>
          <pc:docMk/>
          <pc:sldMk cId="251080845" sldId="333"/>
        </pc:sldMkLst>
        <pc:spChg chg="add mod">
          <ac:chgData name="Launchbaugh, Karen (klaunchb@uidaho.edu)" userId="50bf6e17-1720-47d5-b411-57d7bb423c81" providerId="ADAL" clId="{77902833-BE41-4980-B781-CC6060452AE4}" dt="2024-09-30T02:58:31.535" v="34"/>
          <ac:spMkLst>
            <pc:docMk/>
            <pc:sldMk cId="251080845" sldId="333"/>
            <ac:spMk id="4" creationId="{3CDAE2F9-9463-2DAE-49FB-C0A40AECB311}"/>
          </ac:spMkLst>
        </pc:spChg>
      </pc:sldChg>
      <pc:sldChg chg="addSp modSp">
        <pc:chgData name="Launchbaugh, Karen (klaunchb@uidaho.edu)" userId="50bf6e17-1720-47d5-b411-57d7bb423c81" providerId="ADAL" clId="{77902833-BE41-4980-B781-CC6060452AE4}" dt="2024-09-30T02:58:33.170" v="35"/>
        <pc:sldMkLst>
          <pc:docMk/>
          <pc:sldMk cId="1689983454" sldId="334"/>
        </pc:sldMkLst>
        <pc:spChg chg="add mod">
          <ac:chgData name="Launchbaugh, Karen (klaunchb@uidaho.edu)" userId="50bf6e17-1720-47d5-b411-57d7bb423c81" providerId="ADAL" clId="{77902833-BE41-4980-B781-CC6060452AE4}" dt="2024-09-30T02:58:33.170" v="35"/>
          <ac:spMkLst>
            <pc:docMk/>
            <pc:sldMk cId="1689983454" sldId="334"/>
            <ac:spMk id="4" creationId="{E95BBE22-7F84-3CB3-206F-938665E936FC}"/>
          </ac:spMkLst>
        </pc:spChg>
      </pc:sldChg>
      <pc:sldChg chg="addSp modSp">
        <pc:chgData name="Launchbaugh, Karen (klaunchb@uidaho.edu)" userId="50bf6e17-1720-47d5-b411-57d7bb423c81" providerId="ADAL" clId="{77902833-BE41-4980-B781-CC6060452AE4}" dt="2024-09-30T02:58:35.309" v="37"/>
        <pc:sldMkLst>
          <pc:docMk/>
          <pc:sldMk cId="1252609935" sldId="335"/>
        </pc:sldMkLst>
        <pc:spChg chg="add mod">
          <ac:chgData name="Launchbaugh, Karen (klaunchb@uidaho.edu)" userId="50bf6e17-1720-47d5-b411-57d7bb423c81" providerId="ADAL" clId="{77902833-BE41-4980-B781-CC6060452AE4}" dt="2024-09-30T02:58:35.309" v="37"/>
          <ac:spMkLst>
            <pc:docMk/>
            <pc:sldMk cId="1252609935" sldId="335"/>
            <ac:spMk id="5" creationId="{B7F5CA0B-4EEC-F8BE-7BAB-928CBC079C46}"/>
          </ac:spMkLst>
        </pc:spChg>
      </pc:sldChg>
      <pc:sldChg chg="addSp modSp">
        <pc:chgData name="Launchbaugh, Karen (klaunchb@uidaho.edu)" userId="50bf6e17-1720-47d5-b411-57d7bb423c81" providerId="ADAL" clId="{77902833-BE41-4980-B781-CC6060452AE4}" dt="2024-09-30T02:58:42.636" v="42"/>
        <pc:sldMkLst>
          <pc:docMk/>
          <pc:sldMk cId="2298692717" sldId="337"/>
        </pc:sldMkLst>
        <pc:spChg chg="add mod">
          <ac:chgData name="Launchbaugh, Karen (klaunchb@uidaho.edu)" userId="50bf6e17-1720-47d5-b411-57d7bb423c81" providerId="ADAL" clId="{77902833-BE41-4980-B781-CC6060452AE4}" dt="2024-09-30T02:58:42.636" v="42"/>
          <ac:spMkLst>
            <pc:docMk/>
            <pc:sldMk cId="2298692717" sldId="337"/>
            <ac:spMk id="2" creationId="{9E0E9FEE-E2FE-F491-E4D4-E6F22D34756C}"/>
          </ac:spMkLst>
        </pc:spChg>
      </pc:sldChg>
      <pc:sldChg chg="addSp modSp">
        <pc:chgData name="Launchbaugh, Karen (klaunchb@uidaho.edu)" userId="50bf6e17-1720-47d5-b411-57d7bb423c81" providerId="ADAL" clId="{77902833-BE41-4980-B781-CC6060452AE4}" dt="2024-09-30T02:58:37.948" v="39"/>
        <pc:sldMkLst>
          <pc:docMk/>
          <pc:sldMk cId="2152011506" sldId="338"/>
        </pc:sldMkLst>
        <pc:spChg chg="add mod">
          <ac:chgData name="Launchbaugh, Karen (klaunchb@uidaho.edu)" userId="50bf6e17-1720-47d5-b411-57d7bb423c81" providerId="ADAL" clId="{77902833-BE41-4980-B781-CC6060452AE4}" dt="2024-09-30T02:58:37.948" v="39"/>
          <ac:spMkLst>
            <pc:docMk/>
            <pc:sldMk cId="2152011506" sldId="338"/>
            <ac:spMk id="5" creationId="{E04AE22A-68B6-031D-DA34-5A023B6BA5BF}"/>
          </ac:spMkLst>
        </pc:spChg>
      </pc:sldChg>
    </pc:docChg>
  </pc:docChgLst>
  <pc:docChgLst>
    <pc:chgData name="Playfair, JB (jplayfair@uidaho.edu)" userId="9b2c05e5-254d-4c66-8147-51e9239d2299" providerId="ADAL" clId="{EFB1B6EE-8C77-4FCB-9EC0-F9827177AC99}"/>
    <pc:docChg chg="modShowInfo">
      <pc:chgData name="Playfair, JB (jplayfair@uidaho.edu)" userId="9b2c05e5-254d-4c66-8147-51e9239d2299" providerId="ADAL" clId="{EFB1B6EE-8C77-4FCB-9EC0-F9827177AC99}" dt="2022-10-03T19:27:03.420" v="3" actId="2744"/>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0B3207-95AD-4D3A-BE9E-5FC6FC96CAED}" type="datetimeFigureOut">
              <a:rPr lang="en-US" smtClean="0"/>
              <a:t>9/30/2024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9E80B8-B0B4-4E93-9891-79C186BF4AF6}" type="slidenum">
              <a:rPr lang="en-US" smtClean="0"/>
              <a:t>‹#›</a:t>
            </a:fld>
            <a:endParaRPr lang="en-US"/>
          </a:p>
        </p:txBody>
      </p:sp>
    </p:spTree>
    <p:extLst>
      <p:ext uri="{BB962C8B-B14F-4D97-AF65-F5344CB8AC3E}">
        <p14:creationId xmlns:p14="http://schemas.microsoft.com/office/powerpoint/2010/main" val="703399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a:noFill/>
        </p:spPr>
        <p:txBody>
          <a:bodyPr/>
          <a:lstStyle/>
          <a:p>
            <a:r>
              <a:rPr lang="en-US">
                <a:ea typeface="ＭＳ Ｐゴシック" pitchFamily="-112" charset="-128"/>
              </a:rPr>
              <a:t>Range Plants -- OBJ 2: PPT</a:t>
            </a:r>
          </a:p>
        </p:txBody>
      </p:sp>
      <p:sp>
        <p:nvSpPr>
          <p:cNvPr id="20483" name="Rectangle 7"/>
          <p:cNvSpPr>
            <a:spLocks noGrp="1" noChangeArrowheads="1"/>
          </p:cNvSpPr>
          <p:nvPr>
            <p:ph type="sldNum" sz="quarter" idx="5"/>
          </p:nvPr>
        </p:nvSpPr>
        <p:spPr>
          <a:noFill/>
        </p:spPr>
        <p:txBody>
          <a:bodyPr/>
          <a:lstStyle/>
          <a:p>
            <a:fld id="{52A3DACC-4F54-4BAE-8E2F-C3DABB17472F}" type="slidenum">
              <a:rPr lang="en-US"/>
              <a:pPr/>
              <a:t>1</a:t>
            </a:fld>
            <a:endParaRPr lang="en-US"/>
          </a:p>
        </p:txBody>
      </p:sp>
      <p:sp>
        <p:nvSpPr>
          <p:cNvPr id="20484" name="Rectangle 2"/>
          <p:cNvSpPr>
            <a:spLocks noGrp="1" noRot="1" noChangeAspect="1" noChangeArrowheads="1" noTextEdit="1"/>
          </p:cNvSpPr>
          <p:nvPr>
            <p:ph type="sldImg"/>
          </p:nvPr>
        </p:nvSpPr>
        <p:spPr>
          <a:ln/>
        </p:spPr>
      </p:sp>
      <p:sp>
        <p:nvSpPr>
          <p:cNvPr id="20485"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20486" name="Footer Placeholder 5"/>
          <p:cNvSpPr>
            <a:spLocks noGrp="1"/>
          </p:cNvSpPr>
          <p:nvPr>
            <p:ph type="ftr" sz="quarter" idx="4"/>
          </p:nvPr>
        </p:nvSpPr>
        <p:spPr>
          <a:noFill/>
        </p:spPr>
        <p:txBody>
          <a:bodyPr/>
          <a:lstStyle/>
          <a:p>
            <a:r>
              <a:rPr lang="en-US">
                <a:ea typeface="ＭＳ Ｐゴシック" pitchFamily="-112" charset="-128"/>
              </a:rPr>
              <a:t>There are 16 slides in this presentation</a:t>
            </a:r>
          </a:p>
        </p:txBody>
      </p:sp>
    </p:spTree>
    <p:extLst>
      <p:ext uri="{BB962C8B-B14F-4D97-AF65-F5344CB8AC3E}">
        <p14:creationId xmlns:p14="http://schemas.microsoft.com/office/powerpoint/2010/main" val="2645115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 understanding of animal nutrition starts with an understanding of what attributes of the animal and the environment that affect the nutrients and energy animals need to live and reproduce</a:t>
            </a:r>
          </a:p>
        </p:txBody>
      </p:sp>
      <p:sp>
        <p:nvSpPr>
          <p:cNvPr id="4" name="Slide Number Placeholder 3"/>
          <p:cNvSpPr>
            <a:spLocks noGrp="1"/>
          </p:cNvSpPr>
          <p:nvPr>
            <p:ph type="sldNum" sz="quarter" idx="10"/>
          </p:nvPr>
        </p:nvSpPr>
        <p:spPr/>
        <p:txBody>
          <a:bodyPr/>
          <a:lstStyle/>
          <a:p>
            <a:fld id="{A79E80B8-B0B4-4E93-9891-79C186BF4AF6}" type="slidenum">
              <a:rPr lang="en-US" smtClean="0"/>
              <a:t>2</a:t>
            </a:fld>
            <a:endParaRPr lang="en-US"/>
          </a:p>
        </p:txBody>
      </p:sp>
    </p:spTree>
    <p:extLst>
      <p:ext uri="{BB962C8B-B14F-4D97-AF65-F5344CB8AC3E}">
        <p14:creationId xmlns:p14="http://schemas.microsoft.com/office/powerpoint/2010/main" val="1217944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a:solidFill>
                  <a:schemeClr val="tx1"/>
                </a:solidFill>
                <a:latin typeface="+mn-lt"/>
                <a:ea typeface="+mn-ea"/>
                <a:cs typeface="+mn-cs"/>
              </a:rPr>
              <a:t>Basal</a:t>
            </a:r>
            <a:r>
              <a:rPr lang="en-US" sz="1200" b="0" i="0" kern="1200" baseline="0">
                <a:solidFill>
                  <a:schemeClr val="tx1"/>
                </a:solidFill>
                <a:latin typeface="+mn-lt"/>
                <a:ea typeface="+mn-ea"/>
                <a:cs typeface="+mn-cs"/>
              </a:rPr>
              <a:t> Metabolism = energy required to </a:t>
            </a:r>
            <a:r>
              <a:rPr lang="en-US" sz="1200" b="0" i="0" kern="1200">
                <a:solidFill>
                  <a:schemeClr val="tx1"/>
                </a:solidFill>
                <a:latin typeface="+mn-lt"/>
                <a:ea typeface="+mn-ea"/>
                <a:cs typeface="+mn-cs"/>
              </a:rPr>
              <a:t>maintain vital functions of an organism at complete rest such as breathing and circulation of the blood.</a:t>
            </a:r>
            <a:endParaRPr lang="en-US"/>
          </a:p>
        </p:txBody>
      </p:sp>
      <p:sp>
        <p:nvSpPr>
          <p:cNvPr id="4" name="Slide Number Placeholder 3"/>
          <p:cNvSpPr>
            <a:spLocks noGrp="1"/>
          </p:cNvSpPr>
          <p:nvPr>
            <p:ph type="sldNum" sz="quarter" idx="10"/>
          </p:nvPr>
        </p:nvSpPr>
        <p:spPr/>
        <p:txBody>
          <a:bodyPr/>
          <a:lstStyle/>
          <a:p>
            <a:fld id="{4FDB23C5-A90A-4190-8A51-43814F3D8D7C}" type="slidenum">
              <a:rPr lang="en-US" smtClean="0"/>
              <a:pPr/>
              <a:t>3</a:t>
            </a:fld>
            <a:endParaRPr lang="en-US"/>
          </a:p>
        </p:txBody>
      </p:sp>
    </p:spTree>
    <p:extLst>
      <p:ext uri="{BB962C8B-B14F-4D97-AF65-F5344CB8AC3E}">
        <p14:creationId xmlns:p14="http://schemas.microsoft.com/office/powerpoint/2010/main" val="2048038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a:solidFill>
                  <a:schemeClr val="tx1"/>
                </a:solidFill>
                <a:latin typeface="+mn-lt"/>
                <a:ea typeface="+mn-ea"/>
                <a:cs typeface="+mn-cs"/>
              </a:rPr>
              <a:t>Amount of energy and nutrients needed by animals is affected by their size, age, and genetic background (i.e., domesticated or native)</a:t>
            </a:r>
            <a:endParaRPr lang="en-US"/>
          </a:p>
        </p:txBody>
      </p:sp>
      <p:sp>
        <p:nvSpPr>
          <p:cNvPr id="4" name="Slide Number Placeholder 3"/>
          <p:cNvSpPr>
            <a:spLocks noGrp="1"/>
          </p:cNvSpPr>
          <p:nvPr>
            <p:ph type="sldNum" sz="quarter" idx="10"/>
          </p:nvPr>
        </p:nvSpPr>
        <p:spPr/>
        <p:txBody>
          <a:bodyPr/>
          <a:lstStyle/>
          <a:p>
            <a:fld id="{4FDB23C5-A90A-4190-8A51-43814F3D8D7C}" type="slidenum">
              <a:rPr lang="en-US" smtClean="0"/>
              <a:pPr/>
              <a:t>4</a:t>
            </a:fld>
            <a:endParaRPr lang="en-US"/>
          </a:p>
        </p:txBody>
      </p:sp>
    </p:spTree>
    <p:extLst>
      <p:ext uri="{BB962C8B-B14F-4D97-AF65-F5344CB8AC3E}">
        <p14:creationId xmlns:p14="http://schemas.microsoft.com/office/powerpoint/2010/main" val="4019725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75% of fetal growth occurs in last trimester.</a:t>
            </a:r>
          </a:p>
          <a:p>
            <a:endParaRPr lang="en-US"/>
          </a:p>
        </p:txBody>
      </p:sp>
      <p:sp>
        <p:nvSpPr>
          <p:cNvPr id="4" name="Slide Number Placeholder 3"/>
          <p:cNvSpPr>
            <a:spLocks noGrp="1"/>
          </p:cNvSpPr>
          <p:nvPr>
            <p:ph type="sldNum" sz="quarter" idx="10"/>
          </p:nvPr>
        </p:nvSpPr>
        <p:spPr/>
        <p:txBody>
          <a:bodyPr/>
          <a:lstStyle/>
          <a:p>
            <a:fld id="{4FDB23C5-A90A-4190-8A51-43814F3D8D7C}" type="slidenum">
              <a:rPr lang="en-US" smtClean="0"/>
              <a:pPr/>
              <a:t>5</a:t>
            </a:fld>
            <a:endParaRPr lang="en-US"/>
          </a:p>
        </p:txBody>
      </p:sp>
    </p:spTree>
    <p:extLst>
      <p:ext uri="{BB962C8B-B14F-4D97-AF65-F5344CB8AC3E}">
        <p14:creationId xmlns:p14="http://schemas.microsoft.com/office/powerpoint/2010/main" val="904256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FB660-D71C-474E-950D-36ADF6E93686}" type="slidenum">
              <a:rPr lang="en-US" smtClean="0"/>
              <a:pPr/>
              <a:t>9</a:t>
            </a:fld>
            <a:endParaRPr lang="en-US"/>
          </a:p>
        </p:txBody>
      </p:sp>
    </p:spTree>
    <p:extLst>
      <p:ext uri="{BB962C8B-B14F-4D97-AF65-F5344CB8AC3E}">
        <p14:creationId xmlns:p14="http://schemas.microsoft.com/office/powerpoint/2010/main" val="1753990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FB660-D71C-474E-950D-36ADF6E93686}" type="slidenum">
              <a:rPr lang="en-US" smtClean="0"/>
              <a:pPr/>
              <a:t>10</a:t>
            </a:fld>
            <a:endParaRPr lang="en-US"/>
          </a:p>
        </p:txBody>
      </p:sp>
    </p:spTree>
    <p:extLst>
      <p:ext uri="{BB962C8B-B14F-4D97-AF65-F5344CB8AC3E}">
        <p14:creationId xmlns:p14="http://schemas.microsoft.com/office/powerpoint/2010/main" val="2956364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FB660-D71C-474E-950D-36ADF6E93686}" type="slidenum">
              <a:rPr lang="en-US" smtClean="0"/>
              <a:pPr/>
              <a:t>11</a:t>
            </a:fld>
            <a:endParaRPr lang="en-US"/>
          </a:p>
        </p:txBody>
      </p:sp>
    </p:spTree>
    <p:extLst>
      <p:ext uri="{BB962C8B-B14F-4D97-AF65-F5344CB8AC3E}">
        <p14:creationId xmlns:p14="http://schemas.microsoft.com/office/powerpoint/2010/main" val="2705840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FB660-D71C-474E-950D-36ADF6E93686}" type="slidenum">
              <a:rPr lang="en-US" smtClean="0"/>
              <a:pPr/>
              <a:t>12</a:t>
            </a:fld>
            <a:endParaRPr lang="en-US"/>
          </a:p>
        </p:txBody>
      </p:sp>
    </p:spTree>
    <p:extLst>
      <p:ext uri="{BB962C8B-B14F-4D97-AF65-F5344CB8AC3E}">
        <p14:creationId xmlns:p14="http://schemas.microsoft.com/office/powerpoint/2010/main" val="3884412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9E80B8-B0B4-4E93-9891-79C186BF4AF6}" type="slidenum">
              <a:rPr lang="en-US" smtClean="0"/>
              <a:t>13</a:t>
            </a:fld>
            <a:endParaRPr lang="en-US"/>
          </a:p>
        </p:txBody>
      </p:sp>
    </p:spTree>
    <p:extLst>
      <p:ext uri="{BB962C8B-B14F-4D97-AF65-F5344CB8AC3E}">
        <p14:creationId xmlns:p14="http://schemas.microsoft.com/office/powerpoint/2010/main" val="192319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r>
              <a:rPr lang="en-US" sz="6000"/>
              <a:t>Plant</a:t>
            </a:r>
            <a:r>
              <a:rPr lang="en-US" sz="6000" b="1"/>
              <a:t> introduced pastures </a:t>
            </a:r>
            <a:r>
              <a:rPr lang="en-US" sz="5100"/>
              <a:t>- to provide abundant high quality forage during  a particular season. For example:</a:t>
            </a:r>
          </a:p>
          <a:p>
            <a:pPr lvl="1"/>
            <a:r>
              <a:rPr lang="en-US" sz="4500"/>
              <a:t>Crested wheatgrass provides good spring/fall grazing because of its growth pattern.</a:t>
            </a:r>
          </a:p>
          <a:p>
            <a:pPr lvl="1"/>
            <a:r>
              <a:rPr lang="en-US" sz="4500"/>
              <a:t> New rye grasses are being developed with maintain energy and even protein values well into winter. These grasses tend to be tall to stick up above the snow and tent to act as "black bodies" for earlier snow melt and spring green-up. </a:t>
            </a:r>
          </a:p>
          <a:p>
            <a:endParaRPr lang="en-US" sz="5000"/>
          </a:p>
          <a:p>
            <a:r>
              <a:rPr lang="en-US" sz="6000"/>
              <a:t>Manage for </a:t>
            </a:r>
            <a:r>
              <a:rPr lang="en-US" sz="6000" b="1"/>
              <a:t>palatable shrubs </a:t>
            </a:r>
          </a:p>
          <a:p>
            <a:pPr lvl="1"/>
            <a:r>
              <a:rPr lang="en-US" sz="4400"/>
              <a:t>to create protein and phosphorus supply during dormancy. On the benches above Logan research has been conducted to use cattle to reduce grass biomass so that shrubs will grow. Shrubs are needed for deer winter habitat.</a:t>
            </a:r>
          </a:p>
          <a:p>
            <a:endParaRPr lang="en-US" sz="6000"/>
          </a:p>
          <a:p>
            <a:r>
              <a:rPr lang="en-US" sz="6000"/>
              <a:t>Manage for </a:t>
            </a:r>
            <a:r>
              <a:rPr lang="en-US" sz="6000" b="1"/>
              <a:t>plant diversity</a:t>
            </a:r>
          </a:p>
          <a:p>
            <a:pPr lvl="1"/>
            <a:r>
              <a:rPr lang="en-US" sz="4400" b="1"/>
              <a:t> </a:t>
            </a:r>
            <a:r>
              <a:rPr lang="en-US" sz="4400"/>
              <a:t>Seasonal forage supply is improved as plant diversity increases because plant mature at different rates and have different levels of nutrients.</a:t>
            </a:r>
          </a:p>
          <a:p>
            <a:endParaRPr lang="en-US" sz="3500"/>
          </a:p>
          <a:p>
            <a:endParaRPr lang="en-US"/>
          </a:p>
        </p:txBody>
      </p:sp>
      <p:sp>
        <p:nvSpPr>
          <p:cNvPr id="4" name="Slide Number Placeholder 3"/>
          <p:cNvSpPr>
            <a:spLocks noGrp="1"/>
          </p:cNvSpPr>
          <p:nvPr>
            <p:ph type="sldNum" sz="quarter" idx="10"/>
          </p:nvPr>
        </p:nvSpPr>
        <p:spPr/>
        <p:txBody>
          <a:bodyPr/>
          <a:lstStyle/>
          <a:p>
            <a:fld id="{4FDB23C5-A90A-4190-8A51-43814F3D8D7C}" type="slidenum">
              <a:rPr lang="en-US" smtClean="0"/>
              <a:pPr/>
              <a:t>16</a:t>
            </a:fld>
            <a:endParaRPr lang="en-US"/>
          </a:p>
        </p:txBody>
      </p:sp>
    </p:spTree>
    <p:extLst>
      <p:ext uri="{BB962C8B-B14F-4D97-AF65-F5344CB8AC3E}">
        <p14:creationId xmlns:p14="http://schemas.microsoft.com/office/powerpoint/2010/main" val="3659222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a:noFill/>
        </p:spPr>
        <p:txBody>
          <a:bodyPr/>
          <a:lstStyle/>
          <a:p>
            <a:r>
              <a:rPr lang="en-US">
                <a:ea typeface="ＭＳ Ｐゴシック" pitchFamily="-112" charset="-128"/>
              </a:rPr>
              <a:t>Range Plants -- OBJ 2: PPT</a:t>
            </a:r>
          </a:p>
        </p:txBody>
      </p:sp>
      <p:sp>
        <p:nvSpPr>
          <p:cNvPr id="20483" name="Rectangle 7"/>
          <p:cNvSpPr>
            <a:spLocks noGrp="1" noChangeArrowheads="1"/>
          </p:cNvSpPr>
          <p:nvPr>
            <p:ph type="sldNum" sz="quarter" idx="5"/>
          </p:nvPr>
        </p:nvSpPr>
        <p:spPr>
          <a:noFill/>
        </p:spPr>
        <p:txBody>
          <a:bodyPr/>
          <a:lstStyle/>
          <a:p>
            <a:fld id="{52A3DACC-4F54-4BAE-8E2F-C3DABB17472F}" type="slidenum">
              <a:rPr lang="en-US"/>
              <a:pPr/>
              <a:t>18</a:t>
            </a:fld>
            <a:endParaRPr lang="en-US"/>
          </a:p>
        </p:txBody>
      </p:sp>
      <p:sp>
        <p:nvSpPr>
          <p:cNvPr id="20484" name="Rectangle 2"/>
          <p:cNvSpPr>
            <a:spLocks noGrp="1" noRot="1" noChangeAspect="1" noChangeArrowheads="1" noTextEdit="1"/>
          </p:cNvSpPr>
          <p:nvPr>
            <p:ph type="sldImg"/>
          </p:nvPr>
        </p:nvSpPr>
        <p:spPr>
          <a:ln/>
        </p:spPr>
      </p:sp>
      <p:sp>
        <p:nvSpPr>
          <p:cNvPr id="20485"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How plants grow and respond to disturbance…</a:t>
            </a:r>
          </a:p>
          <a:p>
            <a:pPr eaLnBrk="1" hangingPunct="1"/>
            <a:endParaRPr lang="en-US"/>
          </a:p>
        </p:txBody>
      </p:sp>
      <p:sp>
        <p:nvSpPr>
          <p:cNvPr id="20486" name="Footer Placeholder 5"/>
          <p:cNvSpPr>
            <a:spLocks noGrp="1"/>
          </p:cNvSpPr>
          <p:nvPr>
            <p:ph type="ftr" sz="quarter" idx="4"/>
          </p:nvPr>
        </p:nvSpPr>
        <p:spPr>
          <a:noFill/>
        </p:spPr>
        <p:txBody>
          <a:bodyPr/>
          <a:lstStyle/>
          <a:p>
            <a:r>
              <a:rPr lang="en-US">
                <a:ea typeface="ＭＳ Ｐゴシック" pitchFamily="-112" charset="-128"/>
              </a:rPr>
              <a:t>There are 16 slides in this presentation</a:t>
            </a:r>
          </a:p>
        </p:txBody>
      </p:sp>
    </p:spTree>
    <p:extLst>
      <p:ext uri="{BB962C8B-B14F-4D97-AF65-F5344CB8AC3E}">
        <p14:creationId xmlns:p14="http://schemas.microsoft.com/office/powerpoint/2010/main" val="593396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0D1"/>
        </a:solidFill>
        <a:effectLst/>
      </p:bgPr>
    </p:bg>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9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4B64A25B-E85D-4EC7-A20F-6D719CC56818}" type="datetimeFigureOut">
              <a:rPr lang="en-US" smtClean="0"/>
              <a:t>9/30/2024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9660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64A25B-E85D-4EC7-A20F-6D719CC56818}" type="datetimeFigureOut">
              <a:rPr lang="en-US" smtClean="0"/>
              <a:t>9/30/2024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4162434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64A25B-E85D-4EC7-A20F-6D719CC56818}" type="datetimeFigureOut">
              <a:rPr lang="en-US" smtClean="0"/>
              <a:t>9/30/2024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6153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64A25B-E85D-4EC7-A20F-6D719CC56818}" type="datetimeFigureOut">
              <a:rPr lang="en-US" smtClean="0"/>
              <a:t>9/30/2024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03377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B64A25B-E85D-4EC7-A20F-6D719CC56818}" type="datetimeFigureOut">
              <a:rPr lang="en-US" smtClean="0"/>
              <a:t>9/30/2024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8265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B64A25B-E85D-4EC7-A20F-6D719CC56818}" type="datetimeFigureOut">
              <a:rPr lang="en-US" smtClean="0"/>
              <a:t>9/30/2024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09221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B64A25B-E85D-4EC7-A20F-6D719CC56818}" type="datetimeFigureOut">
              <a:rPr lang="en-US" smtClean="0"/>
              <a:t>9/30/2024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3368117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B64A25B-E85D-4EC7-A20F-6D719CC56818}" type="datetimeFigureOut">
              <a:rPr lang="en-US" smtClean="0"/>
              <a:t>9/30/2024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AA8EF3E-A05A-4D78-BEF6-BB957AB6AEA3}" type="slidenum">
              <a:rPr lang="en-US" smtClean="0"/>
              <a:t>‹#›</a:t>
            </a:fld>
            <a:endParaRPr lang="en-US"/>
          </a:p>
        </p:txBody>
      </p:sp>
    </p:spTree>
    <p:extLst>
      <p:ext uri="{BB962C8B-B14F-4D97-AF65-F5344CB8AC3E}">
        <p14:creationId xmlns:p14="http://schemas.microsoft.com/office/powerpoint/2010/main" val="1581959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45" y="4945380"/>
            <a:ext cx="12188825" cy="19050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99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rgbClr val="FFF0D1"/>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B64A25B-E85D-4EC7-A20F-6D719CC56818}" type="datetimeFigureOut">
              <a:rPr lang="en-US" smtClean="0"/>
              <a:t>9/30/2024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712657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64A25B-E85D-4EC7-A20F-6D719CC56818}" type="datetimeFigureOut">
              <a:rPr lang="en-US" smtClean="0"/>
              <a:t>9/30/2024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325773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64A25B-E85D-4EC7-A20F-6D719CC56818}" type="datetimeFigureOut">
              <a:rPr lang="en-US" smtClean="0"/>
              <a:t>9/30/2024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379129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0D1"/>
        </a:soli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rgbClr val="99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B64A25B-E85D-4EC7-A20F-6D719CC56818}" type="datetimeFigureOut">
              <a:rPr lang="en-US" smtClean="0"/>
              <a:t>9/30/2024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AA8EF3E-A05A-4D78-BEF6-BB957AB6AEA3}"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030997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bit.ly/folllowthegreen"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3045982-9D12-474A-8D10-6FE08D040733}"/>
              </a:ext>
            </a:extLst>
          </p:cNvPr>
          <p:cNvSpPr>
            <a:spLocks noGrp="1"/>
          </p:cNvSpPr>
          <p:nvPr>
            <p:ph type="ctrTitle"/>
          </p:nvPr>
        </p:nvSpPr>
        <p:spPr>
          <a:xfrm>
            <a:off x="1097280" y="772600"/>
            <a:ext cx="10058400" cy="3566160"/>
          </a:xfrm>
        </p:spPr>
        <p:txBody>
          <a:bodyPr/>
          <a:lstStyle/>
          <a:p>
            <a:r>
              <a:rPr lang="en-US"/>
              <a:t>Range Animal Nutrition</a:t>
            </a:r>
          </a:p>
        </p:txBody>
      </p:sp>
      <p:sp>
        <p:nvSpPr>
          <p:cNvPr id="13" name="Subtitle 12">
            <a:extLst>
              <a:ext uri="{FF2B5EF4-FFF2-40B4-BE49-F238E27FC236}">
                <a16:creationId xmlns:a16="http://schemas.microsoft.com/office/drawing/2014/main" id="{6633733C-FC3D-486C-B147-B7CA7CF95233}"/>
              </a:ext>
            </a:extLst>
          </p:cNvPr>
          <p:cNvSpPr>
            <a:spLocks noGrp="1"/>
          </p:cNvSpPr>
          <p:nvPr>
            <p:ph type="subTitle" idx="1"/>
          </p:nvPr>
        </p:nvSpPr>
        <p:spPr/>
        <p:txBody>
          <a:bodyPr/>
          <a:lstStyle/>
          <a:p>
            <a:r>
              <a:rPr lang="en-US"/>
              <a:t>Rangeland Principles (REM 151)</a:t>
            </a:r>
          </a:p>
        </p:txBody>
      </p:sp>
      <p:pic>
        <p:nvPicPr>
          <p:cNvPr id="17" name="Picture 16">
            <a:extLst>
              <a:ext uri="{FF2B5EF4-FFF2-40B4-BE49-F238E27FC236}">
                <a16:creationId xmlns:a16="http://schemas.microsoft.com/office/drawing/2014/main" id="{63A0DA7E-06B0-48BE-879E-7043E2B5B6B0}"/>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sp>
        <p:nvSpPr>
          <p:cNvPr id="21" name="TextBox 20">
            <a:extLst>
              <a:ext uri="{FF2B5EF4-FFF2-40B4-BE49-F238E27FC236}">
                <a16:creationId xmlns:a16="http://schemas.microsoft.com/office/drawing/2014/main" id="{E60D3812-6BB6-4CCE-B329-DAA687747353}"/>
              </a:ext>
            </a:extLst>
          </p:cNvPr>
          <p:cNvSpPr txBox="1"/>
          <p:nvPr/>
        </p:nvSpPr>
        <p:spPr>
          <a:xfrm>
            <a:off x="8379339" y="2807669"/>
            <a:ext cx="1104790" cy="253916"/>
          </a:xfrm>
          <a:prstGeom prst="rect">
            <a:avLst/>
          </a:prstGeom>
          <a:noFill/>
        </p:spPr>
        <p:txBody>
          <a:bodyPr wrap="none" rtlCol="0">
            <a:spAutoFit/>
          </a:bodyPr>
          <a:lstStyle/>
          <a:p>
            <a:r>
              <a:rPr lang="en-US" sz="1050">
                <a:solidFill>
                  <a:schemeClr val="bg1"/>
                </a:solidFill>
              </a:rPr>
              <a:t>Brooke Jacobson</a:t>
            </a:r>
          </a:p>
        </p:txBody>
      </p:sp>
      <p:grpSp>
        <p:nvGrpSpPr>
          <p:cNvPr id="18" name="Group 17">
            <a:extLst>
              <a:ext uri="{FF2B5EF4-FFF2-40B4-BE49-F238E27FC236}">
                <a16:creationId xmlns:a16="http://schemas.microsoft.com/office/drawing/2014/main" id="{9B08A8FC-8C22-4B2A-9436-4A07DE604A40}"/>
              </a:ext>
            </a:extLst>
          </p:cNvPr>
          <p:cNvGrpSpPr/>
          <p:nvPr/>
        </p:nvGrpSpPr>
        <p:grpSpPr>
          <a:xfrm>
            <a:off x="1216550" y="600448"/>
            <a:ext cx="3313255" cy="2484941"/>
            <a:chOff x="1097280" y="589745"/>
            <a:chExt cx="3313255" cy="2484941"/>
          </a:xfrm>
        </p:grpSpPr>
        <p:pic>
          <p:nvPicPr>
            <p:cNvPr id="22" name="Picture 21" descr="A herd of sheep walking across a grass covered field&#10;&#10;Description generated with very high confidence">
              <a:extLst>
                <a:ext uri="{FF2B5EF4-FFF2-40B4-BE49-F238E27FC236}">
                  <a16:creationId xmlns:a16="http://schemas.microsoft.com/office/drawing/2014/main" id="{48E34655-9438-4A74-AD21-57F0AD85EA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7280" y="589745"/>
              <a:ext cx="3313255" cy="2484941"/>
            </a:xfrm>
            <a:prstGeom prst="rect">
              <a:avLst/>
            </a:prstGeom>
          </p:spPr>
        </p:pic>
        <p:sp>
          <p:nvSpPr>
            <p:cNvPr id="23" name="TextBox 22">
              <a:extLst>
                <a:ext uri="{FF2B5EF4-FFF2-40B4-BE49-F238E27FC236}">
                  <a16:creationId xmlns:a16="http://schemas.microsoft.com/office/drawing/2014/main" id="{50814ABD-E64D-41E5-ADD1-FA12B4A065EF}"/>
                </a:ext>
              </a:extLst>
            </p:cNvPr>
            <p:cNvSpPr txBox="1"/>
            <p:nvPr/>
          </p:nvSpPr>
          <p:spPr>
            <a:xfrm>
              <a:off x="1097280" y="2855069"/>
              <a:ext cx="846707" cy="215444"/>
            </a:xfrm>
            <a:prstGeom prst="rect">
              <a:avLst/>
            </a:prstGeom>
            <a:noFill/>
          </p:spPr>
          <p:txBody>
            <a:bodyPr wrap="none" rtlCol="0">
              <a:spAutoFit/>
            </a:bodyPr>
            <a:lstStyle/>
            <a:p>
              <a:r>
                <a:rPr lang="en-US" sz="800">
                  <a:solidFill>
                    <a:schemeClr val="bg1"/>
                  </a:solidFill>
                </a:rPr>
                <a:t>K. Launchbaugh</a:t>
              </a:r>
            </a:p>
          </p:txBody>
        </p:sp>
      </p:grpSp>
      <p:grpSp>
        <p:nvGrpSpPr>
          <p:cNvPr id="24" name="Group 23">
            <a:extLst>
              <a:ext uri="{FF2B5EF4-FFF2-40B4-BE49-F238E27FC236}">
                <a16:creationId xmlns:a16="http://schemas.microsoft.com/office/drawing/2014/main" id="{F283CF97-2ECE-46F3-850C-74C4F241EC41}"/>
              </a:ext>
            </a:extLst>
          </p:cNvPr>
          <p:cNvGrpSpPr/>
          <p:nvPr/>
        </p:nvGrpSpPr>
        <p:grpSpPr>
          <a:xfrm>
            <a:off x="4593207" y="573185"/>
            <a:ext cx="3770664" cy="2512204"/>
            <a:chOff x="4473937" y="562482"/>
            <a:chExt cx="3770664" cy="2512204"/>
          </a:xfrm>
        </p:grpSpPr>
        <p:pic>
          <p:nvPicPr>
            <p:cNvPr id="25" name="Picture 24" descr="A herd of cattle grazing on a lush green field&#10;&#10;Description generated with very high confidence">
              <a:extLst>
                <a:ext uri="{FF2B5EF4-FFF2-40B4-BE49-F238E27FC236}">
                  <a16:creationId xmlns:a16="http://schemas.microsoft.com/office/drawing/2014/main" id="{2FD54CC1-4AC0-4EB9-831F-C23FFEF9468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73937" y="562482"/>
              <a:ext cx="3770664" cy="2512204"/>
            </a:xfrm>
            <a:prstGeom prst="rect">
              <a:avLst/>
            </a:prstGeom>
          </p:spPr>
        </p:pic>
        <p:sp>
          <p:nvSpPr>
            <p:cNvPr id="26" name="TextBox 25">
              <a:extLst>
                <a:ext uri="{FF2B5EF4-FFF2-40B4-BE49-F238E27FC236}">
                  <a16:creationId xmlns:a16="http://schemas.microsoft.com/office/drawing/2014/main" id="{2248AE67-27D2-4E74-AC37-D2498234FC4F}"/>
                </a:ext>
              </a:extLst>
            </p:cNvPr>
            <p:cNvSpPr txBox="1"/>
            <p:nvPr/>
          </p:nvSpPr>
          <p:spPr>
            <a:xfrm>
              <a:off x="4529805" y="2835438"/>
              <a:ext cx="546945" cy="215444"/>
            </a:xfrm>
            <a:prstGeom prst="rect">
              <a:avLst/>
            </a:prstGeom>
            <a:noFill/>
          </p:spPr>
          <p:txBody>
            <a:bodyPr wrap="none" rtlCol="0">
              <a:spAutoFit/>
            </a:bodyPr>
            <a:lstStyle/>
            <a:p>
              <a:r>
                <a:rPr lang="en-US" sz="800">
                  <a:solidFill>
                    <a:schemeClr val="bg1"/>
                  </a:solidFill>
                </a:rPr>
                <a:t>BLM.gov</a:t>
              </a:r>
            </a:p>
          </p:txBody>
        </p:sp>
      </p:grpSp>
      <p:grpSp>
        <p:nvGrpSpPr>
          <p:cNvPr id="27" name="Group 26">
            <a:extLst>
              <a:ext uri="{FF2B5EF4-FFF2-40B4-BE49-F238E27FC236}">
                <a16:creationId xmlns:a16="http://schemas.microsoft.com/office/drawing/2014/main" id="{D13C15FD-C590-468A-ABEC-460BA29C8CB6}"/>
              </a:ext>
            </a:extLst>
          </p:cNvPr>
          <p:cNvGrpSpPr/>
          <p:nvPr/>
        </p:nvGrpSpPr>
        <p:grpSpPr>
          <a:xfrm>
            <a:off x="8529527" y="576644"/>
            <a:ext cx="2927660" cy="2484941"/>
            <a:chOff x="8426160" y="589745"/>
            <a:chExt cx="2927660" cy="2484941"/>
          </a:xfrm>
        </p:grpSpPr>
        <p:pic>
          <p:nvPicPr>
            <p:cNvPr id="28" name="Picture 27" descr="A large brown cow standing on a lush green field&#10;&#10;Description generated with high confidence">
              <a:extLst>
                <a:ext uri="{FF2B5EF4-FFF2-40B4-BE49-F238E27FC236}">
                  <a16:creationId xmlns:a16="http://schemas.microsoft.com/office/drawing/2014/main" id="{14E83EF8-4936-40BC-96C3-B42827B46FB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466812" y="589745"/>
              <a:ext cx="2887008" cy="2484941"/>
            </a:xfrm>
            <a:prstGeom prst="rect">
              <a:avLst/>
            </a:prstGeom>
          </p:spPr>
        </p:pic>
        <p:sp>
          <p:nvSpPr>
            <p:cNvPr id="29" name="TextBox 28">
              <a:extLst>
                <a:ext uri="{FF2B5EF4-FFF2-40B4-BE49-F238E27FC236}">
                  <a16:creationId xmlns:a16="http://schemas.microsoft.com/office/drawing/2014/main" id="{62F2337B-FAB4-4C30-8D3C-310097224E99}"/>
                </a:ext>
              </a:extLst>
            </p:cNvPr>
            <p:cNvSpPr txBox="1"/>
            <p:nvPr/>
          </p:nvSpPr>
          <p:spPr>
            <a:xfrm>
              <a:off x="8426160" y="2809779"/>
              <a:ext cx="846707" cy="215444"/>
            </a:xfrm>
            <a:prstGeom prst="rect">
              <a:avLst/>
            </a:prstGeom>
            <a:noFill/>
          </p:spPr>
          <p:txBody>
            <a:bodyPr wrap="none" rtlCol="0">
              <a:spAutoFit/>
            </a:bodyPr>
            <a:lstStyle/>
            <a:p>
              <a:r>
                <a:rPr lang="en-US" sz="800">
                  <a:solidFill>
                    <a:schemeClr val="bg1"/>
                  </a:solidFill>
                </a:rPr>
                <a:t>K. Launchbaugh</a:t>
              </a:r>
            </a:p>
          </p:txBody>
        </p:sp>
      </p:grpSp>
    </p:spTree>
    <p:extLst>
      <p:ext uri="{BB962C8B-B14F-4D97-AF65-F5344CB8AC3E}">
        <p14:creationId xmlns:p14="http://schemas.microsoft.com/office/powerpoint/2010/main" val="42558249"/>
      </p:ext>
    </p:extLst>
  </p:cSld>
  <p:clrMapOvr>
    <a:masterClrMapping/>
  </p:clrMapOvr>
  <mc:AlternateContent xmlns:mc="http://schemas.openxmlformats.org/markup-compatibility/2006" xmlns:p14="http://schemas.microsoft.com/office/powerpoint/2010/main">
    <mc:Choice Requires="p14">
      <p:transition spd="slow" p14:dur="2000" advTm="27663"/>
    </mc:Choice>
    <mc:Fallback xmlns="">
      <p:transition spd="slow" advTm="2766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1972" y="533399"/>
            <a:ext cx="8229600" cy="1143000"/>
          </a:xfrm>
        </p:spPr>
        <p:txBody>
          <a:bodyPr/>
          <a:lstStyle/>
          <a:p>
            <a:r>
              <a:rPr lang="en-US"/>
              <a:t>Animal Requirements</a:t>
            </a:r>
          </a:p>
        </p:txBody>
      </p:sp>
      <p:sp>
        <p:nvSpPr>
          <p:cNvPr id="3" name="Content Placeholder 2"/>
          <p:cNvSpPr>
            <a:spLocks noGrp="1"/>
          </p:cNvSpPr>
          <p:nvPr>
            <p:ph idx="1"/>
          </p:nvPr>
        </p:nvSpPr>
        <p:spPr>
          <a:xfrm>
            <a:off x="1464483" y="1798638"/>
            <a:ext cx="6019800" cy="4525963"/>
          </a:xfrm>
        </p:spPr>
        <p:txBody>
          <a:bodyPr/>
          <a:lstStyle/>
          <a:p>
            <a:pPr>
              <a:spcBef>
                <a:spcPts val="600"/>
              </a:spcBef>
              <a:buClr>
                <a:srgbClr val="800000"/>
              </a:buClr>
              <a:buFont typeface="Wingdings" panose="05000000000000000000" pitchFamily="2" charset="2"/>
              <a:buChar char="§"/>
            </a:pPr>
            <a:r>
              <a:rPr lang="en-US" sz="3600"/>
              <a:t> Maintenance</a:t>
            </a:r>
          </a:p>
          <a:p>
            <a:pPr>
              <a:spcBef>
                <a:spcPts val="600"/>
              </a:spcBef>
              <a:buClr>
                <a:srgbClr val="800000"/>
              </a:buClr>
              <a:buFont typeface="Wingdings" panose="05000000000000000000" pitchFamily="2" charset="2"/>
              <a:buChar char="§"/>
            </a:pPr>
            <a:r>
              <a:rPr lang="en-US" sz="3600"/>
              <a:t> Growth</a:t>
            </a:r>
          </a:p>
          <a:p>
            <a:pPr>
              <a:spcBef>
                <a:spcPts val="600"/>
              </a:spcBef>
              <a:buClr>
                <a:srgbClr val="800000"/>
              </a:buClr>
              <a:buFont typeface="Wingdings" panose="05000000000000000000" pitchFamily="2" charset="2"/>
              <a:buChar char="§"/>
            </a:pPr>
            <a:r>
              <a:rPr lang="en-US" sz="3600"/>
              <a:t> Lactation</a:t>
            </a:r>
          </a:p>
          <a:p>
            <a:pPr>
              <a:spcBef>
                <a:spcPts val="600"/>
              </a:spcBef>
              <a:buClr>
                <a:srgbClr val="800000"/>
              </a:buClr>
              <a:buFont typeface="Wingdings" panose="05000000000000000000" pitchFamily="2" charset="2"/>
              <a:buChar char="§"/>
            </a:pPr>
            <a:r>
              <a:rPr lang="en-US" sz="3600"/>
              <a:t> Reproduction</a:t>
            </a:r>
          </a:p>
          <a:p>
            <a:pPr>
              <a:spcBef>
                <a:spcPts val="600"/>
              </a:spcBef>
              <a:buClr>
                <a:srgbClr val="800000"/>
              </a:buClr>
              <a:buFont typeface="Wingdings" panose="05000000000000000000" pitchFamily="2" charset="2"/>
              <a:buChar char="§"/>
            </a:pPr>
            <a:r>
              <a:rPr lang="en-US" sz="3600"/>
              <a:t> Level of Activity</a:t>
            </a:r>
          </a:p>
          <a:p>
            <a:pPr>
              <a:spcBef>
                <a:spcPts val="600"/>
              </a:spcBef>
              <a:buClr>
                <a:srgbClr val="800000"/>
              </a:buClr>
              <a:buFont typeface="Wingdings" panose="05000000000000000000" pitchFamily="2" charset="2"/>
              <a:buChar char="§"/>
            </a:pPr>
            <a:r>
              <a:rPr lang="en-US" sz="3600"/>
              <a:t> Environmental Conditions</a:t>
            </a:r>
          </a:p>
        </p:txBody>
      </p:sp>
      <p:grpSp>
        <p:nvGrpSpPr>
          <p:cNvPr id="6" name="Group 5">
            <a:extLst>
              <a:ext uri="{FF2B5EF4-FFF2-40B4-BE49-F238E27FC236}">
                <a16:creationId xmlns:a16="http://schemas.microsoft.com/office/drawing/2014/main" id="{0930F8F5-F6A5-4E1D-BD96-A73ACAC6CF03}"/>
              </a:ext>
            </a:extLst>
          </p:cNvPr>
          <p:cNvGrpSpPr/>
          <p:nvPr/>
        </p:nvGrpSpPr>
        <p:grpSpPr>
          <a:xfrm>
            <a:off x="7835348" y="2598752"/>
            <a:ext cx="3518254" cy="2711612"/>
            <a:chOff x="7835348" y="2193235"/>
            <a:chExt cx="3518254" cy="2711612"/>
          </a:xfrm>
        </p:grpSpPr>
        <p:pic>
          <p:nvPicPr>
            <p:cNvPr id="4" name="Picture 3" descr="J_Lord_Cows (3-KLL).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835348" y="2193235"/>
              <a:ext cx="3451142" cy="2711612"/>
            </a:xfrm>
            <a:prstGeom prst="rect">
              <a:avLst/>
            </a:prstGeom>
            <a:ln>
              <a:solidFill>
                <a:schemeClr val="accent1"/>
              </a:solidFill>
            </a:ln>
          </p:spPr>
        </p:pic>
        <p:sp>
          <p:nvSpPr>
            <p:cNvPr id="5" name="TextBox 4">
              <a:extLst>
                <a:ext uri="{FF2B5EF4-FFF2-40B4-BE49-F238E27FC236}">
                  <a16:creationId xmlns:a16="http://schemas.microsoft.com/office/drawing/2014/main" id="{814DB0D3-2582-446E-92D5-88275C70BD83}"/>
                </a:ext>
              </a:extLst>
            </p:cNvPr>
            <p:cNvSpPr txBox="1"/>
            <p:nvPr/>
          </p:nvSpPr>
          <p:spPr>
            <a:xfrm>
              <a:off x="10506895" y="4689403"/>
              <a:ext cx="846707" cy="215444"/>
            </a:xfrm>
            <a:prstGeom prst="rect">
              <a:avLst/>
            </a:prstGeom>
            <a:noFill/>
          </p:spPr>
          <p:txBody>
            <a:bodyPr wrap="none" rtlCol="0">
              <a:spAutoFit/>
            </a:bodyPr>
            <a:lstStyle/>
            <a:p>
              <a:r>
                <a:rPr lang="en-US" sz="800">
                  <a:solidFill>
                    <a:schemeClr val="bg1"/>
                  </a:solidFill>
                </a:rPr>
                <a:t>K. Launchbuagh</a:t>
              </a:r>
            </a:p>
          </p:txBody>
        </p:sp>
      </p:grpSp>
    </p:spTree>
    <p:custDataLst>
      <p:tags r:id="rId1"/>
    </p:custDataLst>
    <p:extLst>
      <p:ext uri="{BB962C8B-B14F-4D97-AF65-F5344CB8AC3E}">
        <p14:creationId xmlns:p14="http://schemas.microsoft.com/office/powerpoint/2010/main" val="2798746869"/>
      </p:ext>
    </p:extLst>
  </p:cSld>
  <p:clrMapOvr>
    <a:masterClrMapping/>
  </p:clrMapOvr>
  <mc:AlternateContent xmlns:mc="http://schemas.openxmlformats.org/markup-compatibility/2006" xmlns:p14="http://schemas.microsoft.com/office/powerpoint/2010/main">
    <mc:Choice Requires="p14">
      <p:transition spd="slow" p14:dur="2000" advTm="46722"/>
    </mc:Choice>
    <mc:Fallback xmlns="">
      <p:transition spd="slow" advTm="467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1100" y="609600"/>
            <a:ext cx="8229600" cy="1143000"/>
          </a:xfrm>
        </p:spPr>
        <p:txBody>
          <a:bodyPr/>
          <a:lstStyle/>
          <a:p>
            <a:r>
              <a:rPr lang="en-US"/>
              <a:t>Maintenance</a:t>
            </a:r>
          </a:p>
        </p:txBody>
      </p:sp>
      <p:sp>
        <p:nvSpPr>
          <p:cNvPr id="3" name="Content Placeholder 2"/>
          <p:cNvSpPr>
            <a:spLocks noGrp="1"/>
          </p:cNvSpPr>
          <p:nvPr>
            <p:ph idx="1"/>
          </p:nvPr>
        </p:nvSpPr>
        <p:spPr>
          <a:xfrm>
            <a:off x="1266907" y="1810910"/>
            <a:ext cx="10385125" cy="2101132"/>
          </a:xfrm>
        </p:spPr>
        <p:txBody>
          <a:bodyPr>
            <a:normAutofit/>
          </a:bodyPr>
          <a:lstStyle/>
          <a:p>
            <a:pPr marL="0" indent="0">
              <a:buNone/>
            </a:pPr>
            <a:r>
              <a:rPr lang="en-US" sz="2800"/>
              <a:t>   </a:t>
            </a:r>
            <a:r>
              <a:rPr lang="en-US" sz="3200"/>
              <a:t>=  Basal Metabolism + Minimum Movement + Foraging</a:t>
            </a:r>
          </a:p>
          <a:p>
            <a:pPr>
              <a:buNone/>
            </a:pPr>
            <a:r>
              <a:rPr lang="en-US" sz="3200"/>
              <a:t> </a:t>
            </a:r>
          </a:p>
          <a:p>
            <a:pPr lvl="1">
              <a:buClr>
                <a:srgbClr val="800000"/>
              </a:buClr>
              <a:buFont typeface="Wingdings" panose="05000000000000000000" pitchFamily="2" charset="2"/>
              <a:buChar char="§"/>
            </a:pPr>
            <a:r>
              <a:rPr lang="en-US" sz="2800"/>
              <a:t>On a yearly basis requires greatest amount of energy by the animal.</a:t>
            </a:r>
          </a:p>
          <a:p>
            <a:pPr lvl="1">
              <a:buNone/>
            </a:pPr>
            <a:endParaRPr lang="en-US"/>
          </a:p>
        </p:txBody>
      </p:sp>
      <p:grpSp>
        <p:nvGrpSpPr>
          <p:cNvPr id="13" name="Group 12">
            <a:extLst>
              <a:ext uri="{FF2B5EF4-FFF2-40B4-BE49-F238E27FC236}">
                <a16:creationId xmlns:a16="http://schemas.microsoft.com/office/drawing/2014/main" id="{DF0CA20F-832B-42F8-AD66-4F996891D1F7}"/>
              </a:ext>
            </a:extLst>
          </p:cNvPr>
          <p:cNvGrpSpPr/>
          <p:nvPr/>
        </p:nvGrpSpPr>
        <p:grpSpPr>
          <a:xfrm>
            <a:off x="1491477" y="3903547"/>
            <a:ext cx="3403655" cy="2272221"/>
            <a:chOff x="1466031" y="3903548"/>
            <a:chExt cx="3403655" cy="2272221"/>
          </a:xfrm>
        </p:grpSpPr>
        <p:pic>
          <p:nvPicPr>
            <p:cNvPr id="5" name="Picture 4" descr="A group of sheep standing on top of a grass covered field&#10;&#10;Description generated with high confidence">
              <a:extLst>
                <a:ext uri="{FF2B5EF4-FFF2-40B4-BE49-F238E27FC236}">
                  <a16:creationId xmlns:a16="http://schemas.microsoft.com/office/drawing/2014/main" id="{0A3506C7-2C6E-4564-A0D8-A4C0A5E5E4D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66031" y="3903548"/>
              <a:ext cx="3403655" cy="2272221"/>
            </a:xfrm>
            <a:prstGeom prst="rect">
              <a:avLst/>
            </a:prstGeom>
          </p:spPr>
        </p:pic>
        <p:sp>
          <p:nvSpPr>
            <p:cNvPr id="12" name="TextBox 11">
              <a:extLst>
                <a:ext uri="{FF2B5EF4-FFF2-40B4-BE49-F238E27FC236}">
                  <a16:creationId xmlns:a16="http://schemas.microsoft.com/office/drawing/2014/main" id="{64C13FF4-3742-40CB-871E-20EE2D832C9F}"/>
                </a:ext>
              </a:extLst>
            </p:cNvPr>
            <p:cNvSpPr txBox="1"/>
            <p:nvPr/>
          </p:nvSpPr>
          <p:spPr>
            <a:xfrm>
              <a:off x="1476942" y="5944936"/>
              <a:ext cx="846707" cy="215444"/>
            </a:xfrm>
            <a:prstGeom prst="rect">
              <a:avLst/>
            </a:prstGeom>
            <a:noFill/>
          </p:spPr>
          <p:txBody>
            <a:bodyPr wrap="none" rtlCol="0">
              <a:spAutoFit/>
            </a:bodyPr>
            <a:lstStyle/>
            <a:p>
              <a:r>
                <a:rPr lang="en-US" sz="800">
                  <a:solidFill>
                    <a:schemeClr val="bg1"/>
                  </a:solidFill>
                </a:rPr>
                <a:t>K. Launchbaugh</a:t>
              </a:r>
            </a:p>
          </p:txBody>
        </p:sp>
      </p:grpSp>
      <p:grpSp>
        <p:nvGrpSpPr>
          <p:cNvPr id="17" name="Group 16">
            <a:extLst>
              <a:ext uri="{FF2B5EF4-FFF2-40B4-BE49-F238E27FC236}">
                <a16:creationId xmlns:a16="http://schemas.microsoft.com/office/drawing/2014/main" id="{19D83C2E-D871-4656-A33E-C7FC785811A8}"/>
              </a:ext>
            </a:extLst>
          </p:cNvPr>
          <p:cNvGrpSpPr/>
          <p:nvPr/>
        </p:nvGrpSpPr>
        <p:grpSpPr>
          <a:xfrm>
            <a:off x="5119701" y="3912042"/>
            <a:ext cx="3395649" cy="2255232"/>
            <a:chOff x="5119701" y="3912042"/>
            <a:chExt cx="3395649" cy="2255232"/>
          </a:xfrm>
        </p:grpSpPr>
        <p:pic>
          <p:nvPicPr>
            <p:cNvPr id="7" name="Picture 6" descr="A herd of sheep standing on top of a grass covered field&#10;&#10;Description generated with very high confidence">
              <a:extLst>
                <a:ext uri="{FF2B5EF4-FFF2-40B4-BE49-F238E27FC236}">
                  <a16:creationId xmlns:a16="http://schemas.microsoft.com/office/drawing/2014/main" id="{9BF42D21-D449-4608-A595-9167C47C7DD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119701" y="3912042"/>
              <a:ext cx="3395649" cy="2255232"/>
            </a:xfrm>
            <a:prstGeom prst="rect">
              <a:avLst/>
            </a:prstGeom>
          </p:spPr>
        </p:pic>
        <p:sp>
          <p:nvSpPr>
            <p:cNvPr id="14" name="TextBox 13">
              <a:extLst>
                <a:ext uri="{FF2B5EF4-FFF2-40B4-BE49-F238E27FC236}">
                  <a16:creationId xmlns:a16="http://schemas.microsoft.com/office/drawing/2014/main" id="{A549C50F-9FE5-41FC-9F89-AFEA57DCF1B9}"/>
                </a:ext>
              </a:extLst>
            </p:cNvPr>
            <p:cNvSpPr txBox="1"/>
            <p:nvPr/>
          </p:nvSpPr>
          <p:spPr>
            <a:xfrm>
              <a:off x="5119701" y="5930883"/>
              <a:ext cx="846707" cy="215444"/>
            </a:xfrm>
            <a:prstGeom prst="rect">
              <a:avLst/>
            </a:prstGeom>
            <a:noFill/>
          </p:spPr>
          <p:txBody>
            <a:bodyPr wrap="none" rtlCol="0">
              <a:spAutoFit/>
            </a:bodyPr>
            <a:lstStyle/>
            <a:p>
              <a:r>
                <a:rPr lang="en-US" sz="800">
                  <a:solidFill>
                    <a:schemeClr val="bg1"/>
                  </a:solidFill>
                </a:rPr>
                <a:t>K. Launchbaugh</a:t>
              </a:r>
            </a:p>
          </p:txBody>
        </p:sp>
      </p:grpSp>
      <p:grpSp>
        <p:nvGrpSpPr>
          <p:cNvPr id="16" name="Group 15">
            <a:extLst>
              <a:ext uri="{FF2B5EF4-FFF2-40B4-BE49-F238E27FC236}">
                <a16:creationId xmlns:a16="http://schemas.microsoft.com/office/drawing/2014/main" id="{245836DC-A428-4076-8C56-AA8FB0291B85}"/>
              </a:ext>
            </a:extLst>
          </p:cNvPr>
          <p:cNvGrpSpPr/>
          <p:nvPr/>
        </p:nvGrpSpPr>
        <p:grpSpPr>
          <a:xfrm>
            <a:off x="8791294" y="3901683"/>
            <a:ext cx="2860739" cy="2275950"/>
            <a:chOff x="8791294" y="3901683"/>
            <a:chExt cx="2860739" cy="2275950"/>
          </a:xfrm>
        </p:grpSpPr>
        <p:pic>
          <p:nvPicPr>
            <p:cNvPr id="11" name="Picture 10" descr="A picture containing sky, outdoor, grass, field&#10;&#10;Description generated with very high confidence">
              <a:extLst>
                <a:ext uri="{FF2B5EF4-FFF2-40B4-BE49-F238E27FC236}">
                  <a16:creationId xmlns:a16="http://schemas.microsoft.com/office/drawing/2014/main" id="{88D386FB-1CF2-4A2B-ADC4-4E19349CCD6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791294" y="3901683"/>
              <a:ext cx="2860739" cy="2275950"/>
            </a:xfrm>
            <a:prstGeom prst="rect">
              <a:avLst/>
            </a:prstGeom>
          </p:spPr>
        </p:pic>
        <p:sp>
          <p:nvSpPr>
            <p:cNvPr id="15" name="TextBox 14">
              <a:extLst>
                <a:ext uri="{FF2B5EF4-FFF2-40B4-BE49-F238E27FC236}">
                  <a16:creationId xmlns:a16="http://schemas.microsoft.com/office/drawing/2014/main" id="{908FF09E-A44C-408B-B3BF-4C321D133736}"/>
                </a:ext>
              </a:extLst>
            </p:cNvPr>
            <p:cNvSpPr txBox="1"/>
            <p:nvPr/>
          </p:nvSpPr>
          <p:spPr>
            <a:xfrm>
              <a:off x="8856124" y="5929548"/>
              <a:ext cx="846707" cy="215444"/>
            </a:xfrm>
            <a:prstGeom prst="rect">
              <a:avLst/>
            </a:prstGeom>
            <a:noFill/>
          </p:spPr>
          <p:txBody>
            <a:bodyPr wrap="none" rtlCol="0">
              <a:spAutoFit/>
            </a:bodyPr>
            <a:lstStyle/>
            <a:p>
              <a:r>
                <a:rPr lang="en-US" sz="800">
                  <a:solidFill>
                    <a:schemeClr val="bg1"/>
                  </a:solidFill>
                </a:rPr>
                <a:t>K. Launchbaugh</a:t>
              </a:r>
            </a:p>
          </p:txBody>
        </p:sp>
      </p:grpSp>
      <p:sp>
        <p:nvSpPr>
          <p:cNvPr id="6" name="TextBox 5">
            <a:extLst>
              <a:ext uri="{FF2B5EF4-FFF2-40B4-BE49-F238E27FC236}">
                <a16:creationId xmlns:a16="http://schemas.microsoft.com/office/drawing/2014/main" id="{FCBAEA00-1220-97D1-3381-12C93413B044}"/>
              </a:ext>
            </a:extLst>
          </p:cNvPr>
          <p:cNvSpPr txBox="1"/>
          <p:nvPr/>
        </p:nvSpPr>
        <p:spPr>
          <a:xfrm>
            <a:off x="10735056" y="188399"/>
            <a:ext cx="921556" cy="369332"/>
          </a:xfrm>
          <a:prstGeom prst="rect">
            <a:avLst/>
          </a:prstGeom>
          <a:solidFill>
            <a:srgbClr val="FFFF00"/>
          </a:solidFill>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i="1" dirty="0">
                <a:solidFill>
                  <a:schemeClr val="tx1"/>
                </a:solidFill>
              </a:rPr>
              <a:t>Josie</a:t>
            </a:r>
          </a:p>
        </p:txBody>
      </p:sp>
    </p:spTree>
    <p:extLst>
      <p:ext uri="{BB962C8B-B14F-4D97-AF65-F5344CB8AC3E}">
        <p14:creationId xmlns:p14="http://schemas.microsoft.com/office/powerpoint/2010/main" val="3036171294"/>
      </p:ext>
    </p:extLst>
  </p:cSld>
  <p:clrMapOvr>
    <a:masterClrMapping/>
  </p:clrMapOvr>
  <mc:AlternateContent xmlns:mc="http://schemas.openxmlformats.org/markup-compatibility/2006" xmlns:p14="http://schemas.microsoft.com/office/powerpoint/2010/main">
    <mc:Choice Requires="p14">
      <p:transition spd="slow" p14:dur="2000" advTm="54297"/>
    </mc:Choice>
    <mc:Fallback xmlns="">
      <p:transition spd="slow" advTm="5429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giraffe standing in a rocky field&#10;&#10;Description generated with high confidence">
            <a:extLst>
              <a:ext uri="{FF2B5EF4-FFF2-40B4-BE49-F238E27FC236}">
                <a16:creationId xmlns:a16="http://schemas.microsoft.com/office/drawing/2014/main" id="{7EACABAC-E566-47A6-A066-47578E02270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85477" y="2631961"/>
            <a:ext cx="3270250" cy="2557920"/>
          </a:xfrm>
          <a:prstGeom prst="rect">
            <a:avLst/>
          </a:prstGeom>
        </p:spPr>
      </p:pic>
      <p:sp>
        <p:nvSpPr>
          <p:cNvPr id="2" name="Title 1"/>
          <p:cNvSpPr>
            <a:spLocks noGrp="1"/>
          </p:cNvSpPr>
          <p:nvPr>
            <p:ph type="title"/>
          </p:nvPr>
        </p:nvSpPr>
        <p:spPr>
          <a:xfrm>
            <a:off x="1206500" y="584200"/>
            <a:ext cx="8229600" cy="1143000"/>
          </a:xfrm>
        </p:spPr>
        <p:txBody>
          <a:bodyPr/>
          <a:lstStyle/>
          <a:p>
            <a:r>
              <a:rPr lang="en-US"/>
              <a:t>Maintenance</a:t>
            </a:r>
          </a:p>
        </p:txBody>
      </p:sp>
      <p:sp>
        <p:nvSpPr>
          <p:cNvPr id="3" name="Content Placeholder 2"/>
          <p:cNvSpPr>
            <a:spLocks noGrp="1"/>
          </p:cNvSpPr>
          <p:nvPr>
            <p:ph idx="1"/>
          </p:nvPr>
        </p:nvSpPr>
        <p:spPr>
          <a:xfrm>
            <a:off x="1403350" y="1790699"/>
            <a:ext cx="7144302" cy="4411317"/>
          </a:xfrm>
        </p:spPr>
        <p:txBody>
          <a:bodyPr>
            <a:normAutofit lnSpcReduction="10000"/>
          </a:bodyPr>
          <a:lstStyle/>
          <a:p>
            <a:pPr marL="0" indent="0">
              <a:buClr>
                <a:srgbClr val="800000"/>
              </a:buClr>
              <a:buNone/>
            </a:pPr>
            <a:r>
              <a:rPr lang="en-US" b="1"/>
              <a:t>Maintenance requirements depends on:</a:t>
            </a:r>
          </a:p>
          <a:p>
            <a:pPr>
              <a:buClr>
                <a:srgbClr val="800000"/>
              </a:buClr>
              <a:buFont typeface="Wingdings" panose="05000000000000000000" pitchFamily="2" charset="2"/>
              <a:buChar char="§"/>
            </a:pPr>
            <a:r>
              <a:rPr lang="en-US" b="1"/>
              <a:t> Size</a:t>
            </a:r>
            <a:r>
              <a:rPr lang="en-US"/>
              <a:t>: Larger animals have lower basal metabolic rate (as a % of body size) than smaller animals</a:t>
            </a:r>
          </a:p>
          <a:p>
            <a:pPr>
              <a:buClr>
                <a:srgbClr val="800000"/>
              </a:buClr>
              <a:buFont typeface="Wingdings" panose="05000000000000000000" pitchFamily="2" charset="2"/>
              <a:buChar char="§"/>
            </a:pPr>
            <a:r>
              <a:rPr lang="en-US" b="1"/>
              <a:t> Age</a:t>
            </a:r>
            <a:r>
              <a:rPr lang="en-US"/>
              <a:t>: Young &gt; Old</a:t>
            </a:r>
          </a:p>
          <a:p>
            <a:pPr lvl="1">
              <a:buClr>
                <a:srgbClr val="800000"/>
              </a:buClr>
              <a:buFont typeface="Wingdings" panose="05000000000000000000" pitchFamily="2" charset="2"/>
              <a:buChar char="§"/>
            </a:pPr>
            <a:r>
              <a:rPr lang="en-US" sz="2000"/>
              <a:t>For example, basal metabolic rate of sheep:</a:t>
            </a:r>
          </a:p>
          <a:p>
            <a:pPr lvl="2">
              <a:buClr>
                <a:srgbClr val="800000"/>
              </a:buClr>
              <a:buFont typeface="Wingdings" panose="05000000000000000000" pitchFamily="2" charset="2"/>
              <a:buChar char="§"/>
            </a:pPr>
            <a:r>
              <a:rPr lang="en-US" sz="1600"/>
              <a:t>birth = 132 kcal /m</a:t>
            </a:r>
            <a:r>
              <a:rPr lang="en-US" sz="1600" baseline="30000"/>
              <a:t>3</a:t>
            </a:r>
          </a:p>
          <a:p>
            <a:pPr lvl="2">
              <a:buClr>
                <a:srgbClr val="800000"/>
              </a:buClr>
              <a:buFont typeface="Wingdings" panose="05000000000000000000" pitchFamily="2" charset="2"/>
              <a:buChar char="§"/>
            </a:pPr>
            <a:r>
              <a:rPr lang="en-US" sz="1600"/>
              <a:t>5 weeks = 68 kcal / m</a:t>
            </a:r>
            <a:r>
              <a:rPr lang="en-US" sz="1600" baseline="30000"/>
              <a:t>3</a:t>
            </a:r>
          </a:p>
          <a:p>
            <a:pPr lvl="2">
              <a:buClr>
                <a:srgbClr val="800000"/>
              </a:buClr>
              <a:buFont typeface="Wingdings" panose="05000000000000000000" pitchFamily="2" charset="2"/>
              <a:buChar char="§"/>
            </a:pPr>
            <a:r>
              <a:rPr lang="en-US" sz="1600"/>
              <a:t>6 years = 52 kcal / m</a:t>
            </a:r>
            <a:r>
              <a:rPr lang="en-US" sz="1600" baseline="30000"/>
              <a:t>3</a:t>
            </a:r>
          </a:p>
          <a:p>
            <a:pPr lvl="1">
              <a:buClr>
                <a:srgbClr val="800000"/>
              </a:buClr>
              <a:buFont typeface="Wingdings" panose="05000000000000000000" pitchFamily="2" charset="2"/>
              <a:buChar char="§"/>
            </a:pPr>
            <a:r>
              <a:rPr lang="en-US" sz="2000"/>
              <a:t>Young animals (under 6 months) can be permanently stunted if subjected to severe under-nutrition.</a:t>
            </a:r>
          </a:p>
          <a:p>
            <a:pPr>
              <a:buClr>
                <a:srgbClr val="800000"/>
              </a:buClr>
              <a:buFont typeface="Wingdings" panose="05000000000000000000" pitchFamily="2" charset="2"/>
              <a:buChar char="§"/>
            </a:pPr>
            <a:r>
              <a:rPr lang="en-US" b="1"/>
              <a:t>Domestic</a:t>
            </a:r>
            <a:r>
              <a:rPr lang="en-US"/>
              <a:t> </a:t>
            </a:r>
            <a:r>
              <a:rPr lang="en-US" b="1"/>
              <a:t>vs</a:t>
            </a:r>
            <a:r>
              <a:rPr lang="en-US"/>
              <a:t> </a:t>
            </a:r>
            <a:r>
              <a:rPr lang="en-US" b="1"/>
              <a:t>Native: </a:t>
            </a:r>
            <a:r>
              <a:rPr lang="en-US"/>
              <a:t>Most wildlife species have lower basal metabolism and the ability to vary their basal metabolic rate with season.</a:t>
            </a:r>
          </a:p>
          <a:p>
            <a:pPr lvl="1"/>
            <a:endParaRPr lang="en-US"/>
          </a:p>
        </p:txBody>
      </p:sp>
      <p:sp>
        <p:nvSpPr>
          <p:cNvPr id="6" name="TextBox 5">
            <a:extLst>
              <a:ext uri="{FF2B5EF4-FFF2-40B4-BE49-F238E27FC236}">
                <a16:creationId xmlns:a16="http://schemas.microsoft.com/office/drawing/2014/main" id="{904939A0-1C81-45E3-AA24-1696858014D8}"/>
              </a:ext>
            </a:extLst>
          </p:cNvPr>
          <p:cNvSpPr txBox="1"/>
          <p:nvPr/>
        </p:nvSpPr>
        <p:spPr>
          <a:xfrm>
            <a:off x="8485477" y="4943660"/>
            <a:ext cx="846707" cy="215444"/>
          </a:xfrm>
          <a:prstGeom prst="rect">
            <a:avLst/>
          </a:prstGeom>
          <a:noFill/>
        </p:spPr>
        <p:txBody>
          <a:bodyPr wrap="none" rtlCol="0">
            <a:spAutoFit/>
          </a:bodyPr>
          <a:lstStyle/>
          <a:p>
            <a:r>
              <a:rPr lang="en-US" sz="800">
                <a:solidFill>
                  <a:schemeClr val="bg1"/>
                </a:solidFill>
              </a:rPr>
              <a:t>K. Launchbuagh</a:t>
            </a:r>
          </a:p>
        </p:txBody>
      </p:sp>
      <p:sp>
        <p:nvSpPr>
          <p:cNvPr id="4" name="TextBox 3">
            <a:extLst>
              <a:ext uri="{FF2B5EF4-FFF2-40B4-BE49-F238E27FC236}">
                <a16:creationId xmlns:a16="http://schemas.microsoft.com/office/drawing/2014/main" id="{E8BF7085-11D6-619D-6FB2-9FAF34A394F6}"/>
              </a:ext>
            </a:extLst>
          </p:cNvPr>
          <p:cNvSpPr txBox="1"/>
          <p:nvPr/>
        </p:nvSpPr>
        <p:spPr>
          <a:xfrm>
            <a:off x="10735056" y="188399"/>
            <a:ext cx="921556" cy="369332"/>
          </a:xfrm>
          <a:prstGeom prst="rect">
            <a:avLst/>
          </a:prstGeom>
          <a:solidFill>
            <a:srgbClr val="FFFF00"/>
          </a:solidFill>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i="1" dirty="0">
                <a:solidFill>
                  <a:schemeClr val="tx1"/>
                </a:solidFill>
              </a:rPr>
              <a:t>Josie</a:t>
            </a:r>
          </a:p>
        </p:txBody>
      </p:sp>
    </p:spTree>
    <p:extLst>
      <p:ext uri="{BB962C8B-B14F-4D97-AF65-F5344CB8AC3E}">
        <p14:creationId xmlns:p14="http://schemas.microsoft.com/office/powerpoint/2010/main" val="2781671361"/>
      </p:ext>
    </p:extLst>
  </p:cSld>
  <p:clrMapOvr>
    <a:masterClrMapping/>
  </p:clrMapOvr>
  <mc:AlternateContent xmlns:mc="http://schemas.openxmlformats.org/markup-compatibility/2006" xmlns:p14="http://schemas.microsoft.com/office/powerpoint/2010/main">
    <mc:Choice Requires="p14">
      <p:transition spd="slow" p14:dur="2000" advTm="166384"/>
    </mc:Choice>
    <mc:Fallback xmlns="">
      <p:transition spd="slow" advTm="16638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3800" y="603250"/>
            <a:ext cx="8229600" cy="1143000"/>
          </a:xfrm>
        </p:spPr>
        <p:txBody>
          <a:bodyPr/>
          <a:lstStyle/>
          <a:p>
            <a:r>
              <a:rPr lang="en-US"/>
              <a:t>Animal Requirements</a:t>
            </a:r>
          </a:p>
        </p:txBody>
      </p:sp>
      <p:sp>
        <p:nvSpPr>
          <p:cNvPr id="3" name="Content Placeholder 2"/>
          <p:cNvSpPr>
            <a:spLocks noGrp="1"/>
          </p:cNvSpPr>
          <p:nvPr>
            <p:ph idx="1"/>
          </p:nvPr>
        </p:nvSpPr>
        <p:spPr>
          <a:xfrm>
            <a:off x="1511300" y="1974850"/>
            <a:ext cx="7394161" cy="4290778"/>
          </a:xfrm>
        </p:spPr>
        <p:txBody>
          <a:bodyPr>
            <a:normAutofit/>
          </a:bodyPr>
          <a:lstStyle/>
          <a:p>
            <a:pPr marL="0" indent="0">
              <a:buClr>
                <a:srgbClr val="800000"/>
              </a:buClr>
              <a:buNone/>
            </a:pPr>
            <a:r>
              <a:rPr lang="en-US" sz="2400" b="1"/>
              <a:t>Growth</a:t>
            </a:r>
            <a:r>
              <a:rPr lang="en-US" sz="2400"/>
              <a:t> - important energy demand in young animals &amp; gestating females</a:t>
            </a:r>
          </a:p>
          <a:p>
            <a:pPr lvl="1">
              <a:buClr>
                <a:srgbClr val="800000"/>
              </a:buClr>
              <a:buFont typeface="Wingdings" panose="05000000000000000000" pitchFamily="2" charset="2"/>
              <a:buChar char="§"/>
            </a:pPr>
            <a:r>
              <a:rPr lang="en-US" sz="2200"/>
              <a:t>10- 15% increased requirements above maintenance in last trimester</a:t>
            </a:r>
          </a:p>
          <a:p>
            <a:pPr marL="0" indent="0">
              <a:buClr>
                <a:srgbClr val="800000"/>
              </a:buClr>
              <a:buNone/>
            </a:pPr>
            <a:r>
              <a:rPr lang="en-US" sz="2400" b="1"/>
              <a:t>Lactation</a:t>
            </a:r>
            <a:r>
              <a:rPr lang="en-US" sz="2400"/>
              <a:t> - greatest energy requirement above maintenance for mature females</a:t>
            </a:r>
          </a:p>
          <a:p>
            <a:pPr lvl="1">
              <a:buClr>
                <a:srgbClr val="800000"/>
              </a:buClr>
              <a:buFont typeface="Wingdings" panose="05000000000000000000" pitchFamily="2" charset="2"/>
              <a:buChar char="§"/>
            </a:pPr>
            <a:r>
              <a:rPr lang="en-US" sz="2200"/>
              <a:t>Requires 25 to 40% greater energy supply than maintenance</a:t>
            </a:r>
          </a:p>
          <a:p>
            <a:pPr marL="0" indent="0">
              <a:buClr>
                <a:srgbClr val="800000"/>
              </a:buClr>
              <a:buNone/>
            </a:pPr>
            <a:r>
              <a:rPr lang="en-US" sz="2400" b="1"/>
              <a:t>Reproduction</a:t>
            </a:r>
            <a:r>
              <a:rPr lang="en-US" sz="2400"/>
              <a:t> – </a:t>
            </a:r>
          </a:p>
          <a:p>
            <a:pPr lvl="1">
              <a:buClr>
                <a:srgbClr val="800000"/>
              </a:buClr>
              <a:buFont typeface="Wingdings" panose="05000000000000000000" pitchFamily="2" charset="2"/>
              <a:buChar char="§"/>
            </a:pPr>
            <a:r>
              <a:rPr lang="en-US" sz="2200"/>
              <a:t>Last trimester of pregnancy for females</a:t>
            </a:r>
          </a:p>
          <a:p>
            <a:pPr lvl="1">
              <a:buClr>
                <a:srgbClr val="800000"/>
              </a:buClr>
              <a:buFont typeface="Wingdings" panose="05000000000000000000" pitchFamily="2" charset="2"/>
              <a:buChar char="§"/>
            </a:pPr>
            <a:r>
              <a:rPr lang="en-US" sz="2200"/>
              <a:t>During breeding season for males</a:t>
            </a:r>
          </a:p>
        </p:txBody>
      </p:sp>
      <p:grpSp>
        <p:nvGrpSpPr>
          <p:cNvPr id="4" name="Group 3">
            <a:extLst>
              <a:ext uri="{FF2B5EF4-FFF2-40B4-BE49-F238E27FC236}">
                <a16:creationId xmlns:a16="http://schemas.microsoft.com/office/drawing/2014/main" id="{F737C93C-1CC0-4A94-9FDD-FFC31CDA4E1C}"/>
              </a:ext>
            </a:extLst>
          </p:cNvPr>
          <p:cNvGrpSpPr/>
          <p:nvPr/>
        </p:nvGrpSpPr>
        <p:grpSpPr>
          <a:xfrm>
            <a:off x="8990252" y="1746250"/>
            <a:ext cx="3066576" cy="4277803"/>
            <a:chOff x="8990252" y="1746250"/>
            <a:chExt cx="3066576" cy="4277803"/>
          </a:xfrm>
        </p:grpSpPr>
        <p:pic>
          <p:nvPicPr>
            <p:cNvPr id="5" name="Picture 4" descr="A herd of cattle grazing on a lush green field&#10;&#10;Description generated with very high confidence">
              <a:extLst>
                <a:ext uri="{FF2B5EF4-FFF2-40B4-BE49-F238E27FC236}">
                  <a16:creationId xmlns:a16="http://schemas.microsoft.com/office/drawing/2014/main" id="{2136C9EF-D1BF-4840-B4C1-981ED61899E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990252" y="1746250"/>
              <a:ext cx="3066576" cy="4277803"/>
            </a:xfrm>
            <a:prstGeom prst="rect">
              <a:avLst/>
            </a:prstGeom>
          </p:spPr>
        </p:pic>
        <p:sp>
          <p:nvSpPr>
            <p:cNvPr id="7" name="TextBox 6">
              <a:extLst>
                <a:ext uri="{FF2B5EF4-FFF2-40B4-BE49-F238E27FC236}">
                  <a16:creationId xmlns:a16="http://schemas.microsoft.com/office/drawing/2014/main" id="{71B8DAB5-C5F3-4690-9239-C59FB3775C51}"/>
                </a:ext>
              </a:extLst>
            </p:cNvPr>
            <p:cNvSpPr txBox="1"/>
            <p:nvPr/>
          </p:nvSpPr>
          <p:spPr>
            <a:xfrm>
              <a:off x="9000046" y="5808609"/>
              <a:ext cx="846707" cy="215444"/>
            </a:xfrm>
            <a:prstGeom prst="rect">
              <a:avLst/>
            </a:prstGeom>
            <a:noFill/>
          </p:spPr>
          <p:txBody>
            <a:bodyPr wrap="none" rtlCol="0">
              <a:spAutoFit/>
            </a:bodyPr>
            <a:lstStyle/>
            <a:p>
              <a:r>
                <a:rPr lang="en-US" sz="800">
                  <a:solidFill>
                    <a:schemeClr val="bg1"/>
                  </a:solidFill>
                </a:rPr>
                <a:t>K. Launchbuagh</a:t>
              </a:r>
            </a:p>
          </p:txBody>
        </p:sp>
      </p:grpSp>
    </p:spTree>
    <p:extLst>
      <p:ext uri="{BB962C8B-B14F-4D97-AF65-F5344CB8AC3E}">
        <p14:creationId xmlns:p14="http://schemas.microsoft.com/office/powerpoint/2010/main" val="643209678"/>
      </p:ext>
    </p:extLst>
  </p:cSld>
  <p:clrMapOvr>
    <a:masterClrMapping/>
  </p:clrMapOvr>
  <mc:AlternateContent xmlns:mc="http://schemas.openxmlformats.org/markup-compatibility/2006" xmlns:p14="http://schemas.microsoft.com/office/powerpoint/2010/main">
    <mc:Choice Requires="p14">
      <p:transition spd="slow" p14:dur="2000" advTm="94402"/>
    </mc:Choice>
    <mc:Fallback xmlns="">
      <p:transition spd="slow" advTm="9440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3800" y="577850"/>
            <a:ext cx="8229600" cy="1143000"/>
          </a:xfrm>
        </p:spPr>
        <p:txBody>
          <a:bodyPr/>
          <a:lstStyle/>
          <a:p>
            <a:r>
              <a:rPr lang="en-US"/>
              <a:t>Animal Requirements</a:t>
            </a:r>
          </a:p>
        </p:txBody>
      </p:sp>
      <p:sp>
        <p:nvSpPr>
          <p:cNvPr id="3" name="Content Placeholder 2"/>
          <p:cNvSpPr>
            <a:spLocks noGrp="1"/>
          </p:cNvSpPr>
          <p:nvPr>
            <p:ph idx="1"/>
          </p:nvPr>
        </p:nvSpPr>
        <p:spPr>
          <a:xfrm>
            <a:off x="1108075" y="2063749"/>
            <a:ext cx="8894666" cy="3828167"/>
          </a:xfrm>
        </p:spPr>
        <p:txBody>
          <a:bodyPr>
            <a:normAutofit/>
          </a:bodyPr>
          <a:lstStyle/>
          <a:p>
            <a:r>
              <a:rPr lang="en-US" sz="2800" b="1"/>
              <a:t>Level of activity:</a:t>
            </a:r>
          </a:p>
          <a:p>
            <a:pPr lvl="1">
              <a:buClr>
                <a:srgbClr val="800000"/>
              </a:buClr>
              <a:buFont typeface="Wingdings" panose="05000000000000000000" pitchFamily="2" charset="2"/>
              <a:buChar char="§"/>
            </a:pPr>
            <a:r>
              <a:rPr lang="en-US" sz="2400"/>
              <a:t>15% greater energy required for standing compared to lying down.</a:t>
            </a:r>
          </a:p>
          <a:p>
            <a:pPr lvl="1">
              <a:buClr>
                <a:srgbClr val="800000"/>
              </a:buClr>
              <a:buFont typeface="Wingdings" panose="05000000000000000000" pitchFamily="2" charset="2"/>
              <a:buChar char="§"/>
            </a:pPr>
            <a:r>
              <a:rPr lang="en-US" sz="2400"/>
              <a:t>40-46% more energy needed for range animals than stall-fed animals.</a:t>
            </a:r>
          </a:p>
          <a:p>
            <a:pPr marL="201168" lvl="1" indent="0">
              <a:buClr>
                <a:srgbClr val="800000"/>
              </a:buClr>
              <a:buNone/>
            </a:pPr>
            <a:endParaRPr lang="en-US" sz="2400"/>
          </a:p>
          <a:p>
            <a:r>
              <a:rPr lang="en-US" sz="2800" b="1"/>
              <a:t>Environmental conditions: </a:t>
            </a:r>
            <a:endParaRPr lang="en-US" sz="2800"/>
          </a:p>
          <a:p>
            <a:pPr lvl="1">
              <a:buClr>
                <a:srgbClr val="800000"/>
              </a:buClr>
              <a:buFont typeface="Wingdings" panose="05000000000000000000" pitchFamily="2" charset="2"/>
              <a:buChar char="§"/>
            </a:pPr>
            <a:r>
              <a:rPr lang="en-US" sz="2400"/>
              <a:t>Cold environments require more energy for maintenance.</a:t>
            </a:r>
          </a:p>
          <a:p>
            <a:pPr lvl="1">
              <a:buClr>
                <a:srgbClr val="800000"/>
              </a:buClr>
              <a:buFont typeface="Wingdings" panose="05000000000000000000" pitchFamily="2" charset="2"/>
              <a:buChar char="§"/>
            </a:pPr>
            <a:r>
              <a:rPr lang="en-US" sz="2400"/>
              <a:t>Hot environments require more water for perspiration.</a:t>
            </a:r>
          </a:p>
          <a:p>
            <a:pPr lvl="1">
              <a:buNone/>
            </a:pPr>
            <a:endParaRPr lang="en-US" sz="2000"/>
          </a:p>
        </p:txBody>
      </p:sp>
      <p:pic>
        <p:nvPicPr>
          <p:cNvPr id="5" name="Graphic 4" descr="Sun">
            <a:extLst>
              <a:ext uri="{FF2B5EF4-FFF2-40B4-BE49-F238E27FC236}">
                <a16:creationId xmlns:a16="http://schemas.microsoft.com/office/drawing/2014/main" id="{40CFD992-6AEC-4C27-AB55-3F0065D5829E}"/>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02741" y="2119410"/>
            <a:ext cx="1246920" cy="1246920"/>
          </a:xfrm>
          <a:prstGeom prst="rect">
            <a:avLst/>
          </a:prstGeom>
        </p:spPr>
      </p:pic>
      <p:pic>
        <p:nvPicPr>
          <p:cNvPr id="7" name="Graphic 6" descr="Snowflake">
            <a:extLst>
              <a:ext uri="{FF2B5EF4-FFF2-40B4-BE49-F238E27FC236}">
                <a16:creationId xmlns:a16="http://schemas.microsoft.com/office/drawing/2014/main" id="{2F237FEF-C116-4DE4-BA94-04304840CA79}"/>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967816" y="3313210"/>
            <a:ext cx="1246920" cy="1246920"/>
          </a:xfrm>
          <a:prstGeom prst="rect">
            <a:avLst/>
          </a:prstGeom>
        </p:spPr>
      </p:pic>
      <p:pic>
        <p:nvPicPr>
          <p:cNvPr id="9" name="Graphic 8" descr="Rain">
            <a:extLst>
              <a:ext uri="{FF2B5EF4-FFF2-40B4-BE49-F238E27FC236}">
                <a16:creationId xmlns:a16="http://schemas.microsoft.com/office/drawing/2014/main" id="{382534DB-36BF-4430-A4D9-99BCB952C9BC}"/>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002741" y="4570510"/>
            <a:ext cx="1246920" cy="1246920"/>
          </a:xfrm>
          <a:prstGeom prst="rect">
            <a:avLst/>
          </a:prstGeom>
        </p:spPr>
      </p:pic>
      <p:sp>
        <p:nvSpPr>
          <p:cNvPr id="6" name="TextBox 5">
            <a:extLst>
              <a:ext uri="{FF2B5EF4-FFF2-40B4-BE49-F238E27FC236}">
                <a16:creationId xmlns:a16="http://schemas.microsoft.com/office/drawing/2014/main" id="{AA2CB6B4-961F-724E-AEA0-AA5DA7AAA96A}"/>
              </a:ext>
            </a:extLst>
          </p:cNvPr>
          <p:cNvSpPr txBox="1"/>
          <p:nvPr/>
        </p:nvSpPr>
        <p:spPr>
          <a:xfrm>
            <a:off x="10735056" y="188399"/>
            <a:ext cx="921556" cy="369332"/>
          </a:xfrm>
          <a:prstGeom prst="rect">
            <a:avLst/>
          </a:prstGeom>
          <a:solidFill>
            <a:srgbClr val="FFFF00"/>
          </a:solidFill>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i="1" dirty="0">
                <a:solidFill>
                  <a:schemeClr val="tx1"/>
                </a:solidFill>
              </a:rPr>
              <a:t>Josie</a:t>
            </a:r>
          </a:p>
        </p:txBody>
      </p:sp>
    </p:spTree>
    <p:extLst>
      <p:ext uri="{BB962C8B-B14F-4D97-AF65-F5344CB8AC3E}">
        <p14:creationId xmlns:p14="http://schemas.microsoft.com/office/powerpoint/2010/main" val="2072001358"/>
      </p:ext>
    </p:extLst>
  </p:cSld>
  <p:clrMapOvr>
    <a:masterClrMapping/>
  </p:clrMapOvr>
  <mc:AlternateContent xmlns:mc="http://schemas.openxmlformats.org/markup-compatibility/2006" xmlns:p14="http://schemas.microsoft.com/office/powerpoint/2010/main">
    <mc:Choice Requires="p14">
      <p:transition spd="slow" p14:dur="2000" advTm="86458"/>
    </mc:Choice>
    <mc:Fallback xmlns="">
      <p:transition spd="slow" advTm="8645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540" y="600075"/>
            <a:ext cx="8229600" cy="1143000"/>
          </a:xfrm>
        </p:spPr>
        <p:txBody>
          <a:bodyPr/>
          <a:lstStyle/>
          <a:p>
            <a:r>
              <a:rPr lang="en-US"/>
              <a:t>Gaining or Losing Weight</a:t>
            </a:r>
          </a:p>
        </p:txBody>
      </p:sp>
      <p:sp>
        <p:nvSpPr>
          <p:cNvPr id="3" name="Content Placeholder 2"/>
          <p:cNvSpPr>
            <a:spLocks noGrp="1"/>
          </p:cNvSpPr>
          <p:nvPr>
            <p:ph idx="1"/>
          </p:nvPr>
        </p:nvSpPr>
        <p:spPr/>
        <p:txBody>
          <a:bodyPr/>
          <a:lstStyle/>
          <a:p>
            <a:r>
              <a:rPr lang="en-US" sz="3200"/>
              <a:t>Based on activities and conditions that create energy demand, what could you do if you wanted to lose weight?</a:t>
            </a:r>
          </a:p>
          <a:p>
            <a:pPr lvl="1"/>
            <a:endParaRPr lang="en-US"/>
          </a:p>
        </p:txBody>
      </p:sp>
      <p:pic>
        <p:nvPicPr>
          <p:cNvPr id="1026" name="Picture 2" descr="C:\Users\Karen\AppData\Local\Microsoft\Windows\Temporary Internet Files\Content.IE5\2VB3O4BH\MC900055185[1].wmf"/>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77200" y="4495801"/>
            <a:ext cx="2341830" cy="1784535"/>
          </a:xfrm>
          <a:prstGeom prst="rect">
            <a:avLst/>
          </a:prstGeom>
          <a:noFill/>
        </p:spPr>
      </p:pic>
    </p:spTree>
    <p:extLst>
      <p:ext uri="{BB962C8B-B14F-4D97-AF65-F5344CB8AC3E}">
        <p14:creationId xmlns:p14="http://schemas.microsoft.com/office/powerpoint/2010/main" val="668666420"/>
      </p:ext>
    </p:extLst>
  </p:cSld>
  <p:clrMapOvr>
    <a:masterClrMapping/>
  </p:clrMapOvr>
  <mc:AlternateContent xmlns:mc="http://schemas.openxmlformats.org/markup-compatibility/2006" xmlns:p14="http://schemas.microsoft.com/office/powerpoint/2010/main">
    <mc:Choice Requires="p14">
      <p:transition spd="slow" p14:dur="2000" advTm="40750"/>
    </mc:Choice>
    <mc:Fallback xmlns="">
      <p:transition spd="slow" advTm="4075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1575" y="597959"/>
            <a:ext cx="8229600" cy="1143000"/>
          </a:xfrm>
        </p:spPr>
        <p:txBody>
          <a:bodyPr/>
          <a:lstStyle/>
          <a:p>
            <a:r>
              <a:rPr lang="en-US"/>
              <a:t>Gaining or Losing Weight</a:t>
            </a:r>
          </a:p>
        </p:txBody>
      </p:sp>
      <p:sp>
        <p:nvSpPr>
          <p:cNvPr id="3" name="Content Placeholder 2"/>
          <p:cNvSpPr>
            <a:spLocks noGrp="1"/>
          </p:cNvSpPr>
          <p:nvPr>
            <p:ph idx="1"/>
          </p:nvPr>
        </p:nvSpPr>
        <p:spPr/>
        <p:txBody>
          <a:bodyPr>
            <a:normAutofit fontScale="92500" lnSpcReduction="10000"/>
          </a:bodyPr>
          <a:lstStyle/>
          <a:p>
            <a:r>
              <a:rPr lang="en-US" sz="3500"/>
              <a:t>Based on activities and conditions that create energy demand, what could you do if you wanted to lose weight?</a:t>
            </a:r>
          </a:p>
          <a:p>
            <a:pPr lvl="1">
              <a:spcBef>
                <a:spcPts val="600"/>
              </a:spcBef>
              <a:spcAft>
                <a:spcPts val="1200"/>
              </a:spcAft>
              <a:buClr>
                <a:srgbClr val="800000"/>
              </a:buClr>
            </a:pPr>
            <a:r>
              <a:rPr lang="en-US" sz="2800"/>
              <a:t>Lactate --</a:t>
            </a:r>
            <a:r>
              <a:rPr lang="en-US" sz="2800" i="1"/>
              <a:t>Not very easy to accomplish. But, it does explain by new mothers often lose weight</a:t>
            </a:r>
          </a:p>
          <a:p>
            <a:pPr lvl="1">
              <a:spcBef>
                <a:spcPts val="600"/>
              </a:spcBef>
              <a:spcAft>
                <a:spcPts val="1200"/>
              </a:spcAft>
              <a:buClr>
                <a:srgbClr val="800000"/>
              </a:buClr>
            </a:pPr>
            <a:r>
              <a:rPr lang="en-US" sz="2800"/>
              <a:t>Exercise  -</a:t>
            </a:r>
            <a:r>
              <a:rPr lang="en-US" sz="2800" i="1"/>
              <a:t>Stand instead of sit, take stairs instead of elevator, run, walk, swim, or work.</a:t>
            </a:r>
          </a:p>
          <a:p>
            <a:pPr lvl="1">
              <a:spcBef>
                <a:spcPts val="600"/>
              </a:spcBef>
              <a:spcAft>
                <a:spcPts val="1200"/>
              </a:spcAft>
              <a:buClr>
                <a:srgbClr val="800000"/>
              </a:buClr>
            </a:pPr>
            <a:r>
              <a:rPr lang="en-US" sz="2800"/>
              <a:t>Stay in the cold or hot  </a:t>
            </a:r>
            <a:r>
              <a:rPr lang="en-US" sz="2800" i="1"/>
              <a:t>- Keep your</a:t>
            </a:r>
            <a:br>
              <a:rPr lang="en-US" sz="2800" i="1"/>
            </a:br>
            <a:r>
              <a:rPr lang="en-US" sz="2800" i="1"/>
              <a:t>house/apartment cold or spend more </a:t>
            </a:r>
            <a:br>
              <a:rPr lang="en-US" sz="2800" i="1"/>
            </a:br>
            <a:r>
              <a:rPr lang="en-US" sz="2800" i="1"/>
              <a:t>time outside.</a:t>
            </a:r>
          </a:p>
          <a:p>
            <a:pPr lvl="1"/>
            <a:endParaRPr lang="en-US"/>
          </a:p>
        </p:txBody>
      </p:sp>
      <p:pic>
        <p:nvPicPr>
          <p:cNvPr id="1026" name="Picture 2" descr="C:\Users\Karen\AppData\Local\Microsoft\Windows\Temporary Internet Files\Content.IE5\2VB3O4BH\MC900055185[1].wmf"/>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77200" y="4495801"/>
            <a:ext cx="2341830" cy="1784535"/>
          </a:xfrm>
          <a:prstGeom prst="rect">
            <a:avLst/>
          </a:prstGeom>
          <a:noFill/>
        </p:spPr>
      </p:pic>
    </p:spTree>
    <p:extLst>
      <p:ext uri="{BB962C8B-B14F-4D97-AF65-F5344CB8AC3E}">
        <p14:creationId xmlns:p14="http://schemas.microsoft.com/office/powerpoint/2010/main" val="469930573"/>
      </p:ext>
    </p:extLst>
  </p:cSld>
  <p:clrMapOvr>
    <a:masterClrMapping/>
  </p:clrMapOvr>
  <mc:AlternateContent xmlns:mc="http://schemas.openxmlformats.org/markup-compatibility/2006" xmlns:p14="http://schemas.microsoft.com/office/powerpoint/2010/main">
    <mc:Choice Requires="p14">
      <p:transition spd="slow" p14:dur="2000" advTm="64278"/>
    </mc:Choice>
    <mc:Fallback xmlns="">
      <p:transition spd="slow" advTm="6427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p:cNvGrpSpPr/>
          <p:nvPr/>
        </p:nvGrpSpPr>
        <p:grpSpPr>
          <a:xfrm>
            <a:off x="2264751" y="912542"/>
            <a:ext cx="7481723" cy="4802459"/>
            <a:chOff x="587693" y="3200400"/>
            <a:chExt cx="5296913" cy="2895600"/>
          </a:xfrm>
        </p:grpSpPr>
        <p:grpSp>
          <p:nvGrpSpPr>
            <p:cNvPr id="3" name="Group 10"/>
            <p:cNvGrpSpPr/>
            <p:nvPr/>
          </p:nvGrpSpPr>
          <p:grpSpPr>
            <a:xfrm>
              <a:off x="914400" y="3200400"/>
              <a:ext cx="4724400" cy="2895600"/>
              <a:chOff x="914400" y="3200400"/>
              <a:chExt cx="4724400" cy="2895600"/>
            </a:xfrm>
          </p:grpSpPr>
          <p:cxnSp>
            <p:nvCxnSpPr>
              <p:cNvPr id="8" name="Straight Connector 7"/>
              <p:cNvCxnSpPr/>
              <p:nvPr/>
            </p:nvCxnSpPr>
            <p:spPr>
              <a:xfrm rot="5400000">
                <a:off x="-532606" y="4647406"/>
                <a:ext cx="2895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914400" y="5257800"/>
                <a:ext cx="4724400"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15" name="Freeform 14"/>
            <p:cNvSpPr/>
            <p:nvPr/>
          </p:nvSpPr>
          <p:spPr>
            <a:xfrm>
              <a:off x="943897" y="4294238"/>
              <a:ext cx="4940709" cy="671052"/>
            </a:xfrm>
            <a:custGeom>
              <a:avLst/>
              <a:gdLst>
                <a:gd name="connsiteX0" fmla="*/ 0 w 4940709"/>
                <a:gd name="connsiteY0" fmla="*/ 528485 h 734962"/>
                <a:gd name="connsiteX1" fmla="*/ 501445 w 4940709"/>
                <a:gd name="connsiteY1" fmla="*/ 587478 h 734962"/>
                <a:gd name="connsiteX2" fmla="*/ 1578077 w 4940709"/>
                <a:gd name="connsiteY2" fmla="*/ 381001 h 734962"/>
                <a:gd name="connsiteX3" fmla="*/ 2168013 w 4940709"/>
                <a:gd name="connsiteY3" fmla="*/ 130278 h 734962"/>
                <a:gd name="connsiteX4" fmla="*/ 2462980 w 4940709"/>
                <a:gd name="connsiteY4" fmla="*/ 27039 h 734962"/>
                <a:gd name="connsiteX5" fmla="*/ 2625213 w 4940709"/>
                <a:gd name="connsiteY5" fmla="*/ 292510 h 734962"/>
                <a:gd name="connsiteX6" fmla="*/ 2757948 w 4940709"/>
                <a:gd name="connsiteY6" fmla="*/ 675968 h 734962"/>
                <a:gd name="connsiteX7" fmla="*/ 3333135 w 4940709"/>
                <a:gd name="connsiteY7" fmla="*/ 646472 h 734962"/>
                <a:gd name="connsiteX8" fmla="*/ 4940709 w 4940709"/>
                <a:gd name="connsiteY8" fmla="*/ 528485 h 734962"/>
                <a:gd name="connsiteX0" fmla="*/ 0 w 4940709"/>
                <a:gd name="connsiteY0" fmla="*/ 528485 h 742336"/>
                <a:gd name="connsiteX1" fmla="*/ 501445 w 4940709"/>
                <a:gd name="connsiteY1" fmla="*/ 587478 h 742336"/>
                <a:gd name="connsiteX2" fmla="*/ 1578077 w 4940709"/>
                <a:gd name="connsiteY2" fmla="*/ 381001 h 742336"/>
                <a:gd name="connsiteX3" fmla="*/ 2168013 w 4940709"/>
                <a:gd name="connsiteY3" fmla="*/ 130278 h 742336"/>
                <a:gd name="connsiteX4" fmla="*/ 2462980 w 4940709"/>
                <a:gd name="connsiteY4" fmla="*/ 27039 h 742336"/>
                <a:gd name="connsiteX5" fmla="*/ 2625213 w 4940709"/>
                <a:gd name="connsiteY5" fmla="*/ 292510 h 742336"/>
                <a:gd name="connsiteX6" fmla="*/ 2757948 w 4940709"/>
                <a:gd name="connsiteY6" fmla="*/ 675968 h 742336"/>
                <a:gd name="connsiteX7" fmla="*/ 2757948 w 4940709"/>
                <a:gd name="connsiteY7" fmla="*/ 690717 h 742336"/>
                <a:gd name="connsiteX8" fmla="*/ 3333135 w 4940709"/>
                <a:gd name="connsiteY8" fmla="*/ 646472 h 742336"/>
                <a:gd name="connsiteX9" fmla="*/ 4940709 w 4940709"/>
                <a:gd name="connsiteY9" fmla="*/ 528485 h 742336"/>
                <a:gd name="connsiteX0" fmla="*/ 0 w 4940709"/>
                <a:gd name="connsiteY0" fmla="*/ 528485 h 734962"/>
                <a:gd name="connsiteX1" fmla="*/ 501445 w 4940709"/>
                <a:gd name="connsiteY1" fmla="*/ 587478 h 734962"/>
                <a:gd name="connsiteX2" fmla="*/ 1578077 w 4940709"/>
                <a:gd name="connsiteY2" fmla="*/ 381001 h 734962"/>
                <a:gd name="connsiteX3" fmla="*/ 2168013 w 4940709"/>
                <a:gd name="connsiteY3" fmla="*/ 130278 h 734962"/>
                <a:gd name="connsiteX4" fmla="*/ 2462980 w 4940709"/>
                <a:gd name="connsiteY4" fmla="*/ 27039 h 734962"/>
                <a:gd name="connsiteX5" fmla="*/ 2625213 w 4940709"/>
                <a:gd name="connsiteY5" fmla="*/ 292510 h 734962"/>
                <a:gd name="connsiteX6" fmla="*/ 2757948 w 4940709"/>
                <a:gd name="connsiteY6" fmla="*/ 675968 h 734962"/>
                <a:gd name="connsiteX7" fmla="*/ 3333135 w 4940709"/>
                <a:gd name="connsiteY7" fmla="*/ 646472 h 734962"/>
                <a:gd name="connsiteX8" fmla="*/ 4940709 w 4940709"/>
                <a:gd name="connsiteY8" fmla="*/ 528485 h 734962"/>
                <a:gd name="connsiteX0" fmla="*/ 0 w 4940709"/>
                <a:gd name="connsiteY0" fmla="*/ 528485 h 671052"/>
                <a:gd name="connsiteX1" fmla="*/ 501445 w 4940709"/>
                <a:gd name="connsiteY1" fmla="*/ 587478 h 671052"/>
                <a:gd name="connsiteX2" fmla="*/ 1578077 w 4940709"/>
                <a:gd name="connsiteY2" fmla="*/ 381001 h 671052"/>
                <a:gd name="connsiteX3" fmla="*/ 2168013 w 4940709"/>
                <a:gd name="connsiteY3" fmla="*/ 130278 h 671052"/>
                <a:gd name="connsiteX4" fmla="*/ 2462980 w 4940709"/>
                <a:gd name="connsiteY4" fmla="*/ 27039 h 671052"/>
                <a:gd name="connsiteX5" fmla="*/ 2625213 w 4940709"/>
                <a:gd name="connsiteY5" fmla="*/ 292510 h 671052"/>
                <a:gd name="connsiteX6" fmla="*/ 2757948 w 4940709"/>
                <a:gd name="connsiteY6" fmla="*/ 599768 h 671052"/>
                <a:gd name="connsiteX7" fmla="*/ 3333135 w 4940709"/>
                <a:gd name="connsiteY7" fmla="*/ 646472 h 671052"/>
                <a:gd name="connsiteX8" fmla="*/ 4940709 w 4940709"/>
                <a:gd name="connsiteY8" fmla="*/ 528485 h 671052"/>
                <a:gd name="connsiteX0" fmla="*/ 0 w 4940709"/>
                <a:gd name="connsiteY0" fmla="*/ 528485 h 671052"/>
                <a:gd name="connsiteX1" fmla="*/ 501445 w 4940709"/>
                <a:gd name="connsiteY1" fmla="*/ 587478 h 671052"/>
                <a:gd name="connsiteX2" fmla="*/ 1578077 w 4940709"/>
                <a:gd name="connsiteY2" fmla="*/ 381001 h 671052"/>
                <a:gd name="connsiteX3" fmla="*/ 2168013 w 4940709"/>
                <a:gd name="connsiteY3" fmla="*/ 130278 h 671052"/>
                <a:gd name="connsiteX4" fmla="*/ 2462980 w 4940709"/>
                <a:gd name="connsiteY4" fmla="*/ 27039 h 671052"/>
                <a:gd name="connsiteX5" fmla="*/ 2625213 w 4940709"/>
                <a:gd name="connsiteY5" fmla="*/ 292510 h 671052"/>
                <a:gd name="connsiteX6" fmla="*/ 2757948 w 4940709"/>
                <a:gd name="connsiteY6" fmla="*/ 599768 h 671052"/>
                <a:gd name="connsiteX7" fmla="*/ 3333135 w 4940709"/>
                <a:gd name="connsiteY7" fmla="*/ 646472 h 671052"/>
                <a:gd name="connsiteX8" fmla="*/ 4940709 w 4940709"/>
                <a:gd name="connsiteY8" fmla="*/ 528485 h 67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40709" h="671052">
                  <a:moveTo>
                    <a:pt x="0" y="528485"/>
                  </a:moveTo>
                  <a:cubicBezTo>
                    <a:pt x="119216" y="570272"/>
                    <a:pt x="238432" y="612059"/>
                    <a:pt x="501445" y="587478"/>
                  </a:cubicBezTo>
                  <a:cubicBezTo>
                    <a:pt x="764458" y="562897"/>
                    <a:pt x="1300316" y="457201"/>
                    <a:pt x="1578077" y="381001"/>
                  </a:cubicBezTo>
                  <a:cubicBezTo>
                    <a:pt x="1855838" y="304801"/>
                    <a:pt x="2020529" y="189272"/>
                    <a:pt x="2168013" y="130278"/>
                  </a:cubicBezTo>
                  <a:cubicBezTo>
                    <a:pt x="2315497" y="71284"/>
                    <a:pt x="2386780" y="0"/>
                    <a:pt x="2462980" y="27039"/>
                  </a:cubicBezTo>
                  <a:cubicBezTo>
                    <a:pt x="2539180" y="54078"/>
                    <a:pt x="2576052" y="197055"/>
                    <a:pt x="2625213" y="292510"/>
                  </a:cubicBezTo>
                  <a:cubicBezTo>
                    <a:pt x="2674374" y="387965"/>
                    <a:pt x="2639961" y="540774"/>
                    <a:pt x="2757948" y="599768"/>
                  </a:cubicBezTo>
                  <a:cubicBezTo>
                    <a:pt x="2875935" y="658762"/>
                    <a:pt x="2969342" y="671052"/>
                    <a:pt x="3333135" y="646472"/>
                  </a:cubicBezTo>
                  <a:lnTo>
                    <a:pt x="4940709" y="528485"/>
                  </a:lnTo>
                </a:path>
              </a:pathLst>
            </a:custGeom>
            <a:ln>
              <a:solidFill>
                <a:srgbClr val="996600"/>
              </a:solidFill>
              <a:prstDash val="sysDash"/>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
          <p:nvSpPr>
            <p:cNvPr id="16" name="TextBox 15"/>
            <p:cNvSpPr txBox="1"/>
            <p:nvPr/>
          </p:nvSpPr>
          <p:spPr>
            <a:xfrm>
              <a:off x="1348552" y="5254720"/>
              <a:ext cx="501851" cy="204128"/>
            </a:xfrm>
            <a:prstGeom prst="rect">
              <a:avLst/>
            </a:prstGeom>
            <a:noFill/>
          </p:spPr>
          <p:txBody>
            <a:bodyPr wrap="none" rtlCol="0">
              <a:spAutoFit/>
            </a:bodyPr>
            <a:lstStyle/>
            <a:p>
              <a:r>
                <a:rPr lang="en-US" sz="1600"/>
                <a:t>Spring</a:t>
              </a:r>
            </a:p>
          </p:txBody>
        </p:sp>
        <p:sp>
          <p:nvSpPr>
            <p:cNvPr id="17" name="TextBox 16"/>
            <p:cNvSpPr txBox="1"/>
            <p:nvPr/>
          </p:nvSpPr>
          <p:spPr>
            <a:xfrm>
              <a:off x="2452451" y="5254720"/>
              <a:ext cx="628959" cy="204128"/>
            </a:xfrm>
            <a:prstGeom prst="rect">
              <a:avLst/>
            </a:prstGeom>
            <a:noFill/>
          </p:spPr>
          <p:txBody>
            <a:bodyPr wrap="none" rtlCol="0">
              <a:spAutoFit/>
            </a:bodyPr>
            <a:lstStyle/>
            <a:p>
              <a:r>
                <a:rPr lang="en-US" sz="1600"/>
                <a:t>Summer</a:t>
              </a:r>
            </a:p>
          </p:txBody>
        </p:sp>
        <p:sp>
          <p:nvSpPr>
            <p:cNvPr id="18" name="TextBox 17"/>
            <p:cNvSpPr txBox="1"/>
            <p:nvPr/>
          </p:nvSpPr>
          <p:spPr>
            <a:xfrm>
              <a:off x="5030351" y="5254720"/>
              <a:ext cx="538666" cy="204128"/>
            </a:xfrm>
            <a:prstGeom prst="rect">
              <a:avLst/>
            </a:prstGeom>
            <a:noFill/>
          </p:spPr>
          <p:txBody>
            <a:bodyPr wrap="none" rtlCol="0">
              <a:spAutoFit/>
            </a:bodyPr>
            <a:lstStyle/>
            <a:p>
              <a:r>
                <a:rPr lang="en-US" sz="1600"/>
                <a:t>Winter</a:t>
              </a:r>
            </a:p>
          </p:txBody>
        </p:sp>
        <p:sp>
          <p:nvSpPr>
            <p:cNvPr id="19" name="TextBox 18"/>
            <p:cNvSpPr txBox="1"/>
            <p:nvPr/>
          </p:nvSpPr>
          <p:spPr>
            <a:xfrm>
              <a:off x="3918950" y="5254720"/>
              <a:ext cx="328847" cy="204128"/>
            </a:xfrm>
            <a:prstGeom prst="rect">
              <a:avLst/>
            </a:prstGeom>
            <a:noFill/>
          </p:spPr>
          <p:txBody>
            <a:bodyPr wrap="none" rtlCol="0">
              <a:spAutoFit/>
            </a:bodyPr>
            <a:lstStyle/>
            <a:p>
              <a:r>
                <a:rPr lang="en-US" sz="1600"/>
                <a:t>Fall</a:t>
              </a:r>
            </a:p>
          </p:txBody>
        </p:sp>
        <p:sp>
          <p:nvSpPr>
            <p:cNvPr id="28" name="TextBox 27"/>
            <p:cNvSpPr txBox="1"/>
            <p:nvPr/>
          </p:nvSpPr>
          <p:spPr>
            <a:xfrm>
              <a:off x="1860948" y="3224875"/>
              <a:ext cx="3315028" cy="315471"/>
            </a:xfrm>
            <a:prstGeom prst="rect">
              <a:avLst/>
            </a:prstGeom>
            <a:noFill/>
          </p:spPr>
          <p:txBody>
            <a:bodyPr wrap="none" rtlCol="0">
              <a:spAutoFit/>
            </a:bodyPr>
            <a:lstStyle/>
            <a:p>
              <a:pPr algn="ctr"/>
              <a:r>
                <a:rPr lang="en-US" sz="2800"/>
                <a:t>Yearly </a:t>
              </a:r>
              <a:r>
                <a:rPr lang="en-US" sz="2800" b="1"/>
                <a:t>Demand</a:t>
              </a:r>
              <a:r>
                <a:rPr lang="en-US" sz="2800"/>
                <a:t> Cycle - Females</a:t>
              </a:r>
            </a:p>
          </p:txBody>
        </p:sp>
        <p:sp>
          <p:nvSpPr>
            <p:cNvPr id="29" name="TextBox 28"/>
            <p:cNvSpPr txBox="1"/>
            <p:nvPr/>
          </p:nvSpPr>
          <p:spPr>
            <a:xfrm>
              <a:off x="2332857" y="5562600"/>
              <a:ext cx="2124751" cy="222685"/>
            </a:xfrm>
            <a:prstGeom prst="rect">
              <a:avLst/>
            </a:prstGeom>
            <a:noFill/>
          </p:spPr>
          <p:txBody>
            <a:bodyPr wrap="none" rtlCol="0">
              <a:spAutoFit/>
            </a:bodyPr>
            <a:lstStyle/>
            <a:p>
              <a:r>
                <a:rPr lang="en-US"/>
                <a:t>- - - - - - - - Season - - - - - - - - - </a:t>
              </a:r>
            </a:p>
          </p:txBody>
        </p:sp>
        <p:sp>
          <p:nvSpPr>
            <p:cNvPr id="30" name="TextBox 29"/>
            <p:cNvSpPr txBox="1"/>
            <p:nvPr/>
          </p:nvSpPr>
          <p:spPr>
            <a:xfrm rot="16200000">
              <a:off x="-708116" y="4560502"/>
              <a:ext cx="2831307" cy="239690"/>
            </a:xfrm>
            <a:prstGeom prst="rect">
              <a:avLst/>
            </a:prstGeom>
            <a:noFill/>
          </p:spPr>
          <p:txBody>
            <a:bodyPr wrap="square" rtlCol="0">
              <a:spAutoFit/>
            </a:bodyPr>
            <a:lstStyle/>
            <a:p>
              <a:pPr algn="ctr"/>
              <a:r>
                <a:rPr lang="en-US" sz="1600"/>
                <a:t>Amounts of Energy &amp; Nutrient</a:t>
              </a:r>
            </a:p>
          </p:txBody>
        </p:sp>
      </p:grpSp>
      <p:cxnSp>
        <p:nvCxnSpPr>
          <p:cNvPr id="21" name="Straight Arrow Connector 20">
            <a:extLst>
              <a:ext uri="{FF2B5EF4-FFF2-40B4-BE49-F238E27FC236}">
                <a16:creationId xmlns:a16="http://schemas.microsoft.com/office/drawing/2014/main" id="{C1E64CC5-6B44-4937-BE61-99E6CDEB22B1}"/>
              </a:ext>
            </a:extLst>
          </p:cNvPr>
          <p:cNvCxnSpPr>
            <a:cxnSpLocks/>
          </p:cNvCxnSpPr>
          <p:nvPr/>
        </p:nvCxnSpPr>
        <p:spPr>
          <a:xfrm>
            <a:off x="3699082" y="3054723"/>
            <a:ext cx="886471" cy="434636"/>
          </a:xfrm>
          <a:prstGeom prst="straightConnector1">
            <a:avLst/>
          </a:prstGeom>
          <a:ln w="5080">
            <a:solidFill>
              <a:schemeClr val="accent5">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3C652D1-5B2A-4EEF-B269-C2FBB02B87E8}"/>
              </a:ext>
            </a:extLst>
          </p:cNvPr>
          <p:cNvCxnSpPr>
            <a:cxnSpLocks/>
          </p:cNvCxnSpPr>
          <p:nvPr/>
        </p:nvCxnSpPr>
        <p:spPr>
          <a:xfrm>
            <a:off x="5264934" y="2382723"/>
            <a:ext cx="595862" cy="470448"/>
          </a:xfrm>
          <a:prstGeom prst="straightConnector1">
            <a:avLst/>
          </a:prstGeom>
          <a:ln w="5080">
            <a:solidFill>
              <a:schemeClr val="accent5">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8EF4AA3B-62DA-48B0-9822-08ADBCCADE57}"/>
              </a:ext>
            </a:extLst>
          </p:cNvPr>
          <p:cNvCxnSpPr/>
          <p:nvPr/>
        </p:nvCxnSpPr>
        <p:spPr>
          <a:xfrm rot="10800000" flipV="1">
            <a:off x="6498164" y="2730072"/>
            <a:ext cx="533400" cy="381000"/>
          </a:xfrm>
          <a:prstGeom prst="straightConnector1">
            <a:avLst/>
          </a:prstGeom>
          <a:ln w="5080">
            <a:solidFill>
              <a:schemeClr val="accent5">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B1526C3-E8BF-433F-89CB-703EB676F02C}"/>
              </a:ext>
            </a:extLst>
          </p:cNvPr>
          <p:cNvCxnSpPr/>
          <p:nvPr/>
        </p:nvCxnSpPr>
        <p:spPr>
          <a:xfrm rot="5400000">
            <a:off x="8688873" y="3306256"/>
            <a:ext cx="609600" cy="1588"/>
          </a:xfrm>
          <a:prstGeom prst="straightConnector1">
            <a:avLst/>
          </a:prstGeom>
          <a:ln w="5080">
            <a:solidFill>
              <a:schemeClr val="accent5">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1ECE4B55-4BF7-478D-9288-0F524C00F7DD}"/>
              </a:ext>
            </a:extLst>
          </p:cNvPr>
          <p:cNvSpPr txBox="1"/>
          <p:nvPr/>
        </p:nvSpPr>
        <p:spPr>
          <a:xfrm rot="19870294">
            <a:off x="2699394" y="2497279"/>
            <a:ext cx="1600200" cy="646331"/>
          </a:xfrm>
          <a:prstGeom prst="rect">
            <a:avLst/>
          </a:prstGeom>
          <a:noFill/>
        </p:spPr>
        <p:txBody>
          <a:bodyPr wrap="square" rtlCol="0">
            <a:spAutoFit/>
          </a:bodyPr>
          <a:lstStyle/>
          <a:p>
            <a:pPr algn="ctr"/>
            <a:r>
              <a:rPr lang="en-US">
                <a:solidFill>
                  <a:schemeClr val="accent5">
                    <a:lumMod val="50000"/>
                  </a:schemeClr>
                </a:solidFill>
              </a:rPr>
              <a:t>Last </a:t>
            </a:r>
            <a:br>
              <a:rPr lang="en-US">
                <a:solidFill>
                  <a:schemeClr val="accent5">
                    <a:lumMod val="50000"/>
                  </a:schemeClr>
                </a:solidFill>
              </a:rPr>
            </a:br>
            <a:r>
              <a:rPr lang="en-US">
                <a:solidFill>
                  <a:schemeClr val="accent5">
                    <a:lumMod val="50000"/>
                  </a:schemeClr>
                </a:solidFill>
              </a:rPr>
              <a:t>Trimester</a:t>
            </a:r>
          </a:p>
        </p:txBody>
      </p:sp>
      <p:sp>
        <p:nvSpPr>
          <p:cNvPr id="32" name="TextBox 31">
            <a:extLst>
              <a:ext uri="{FF2B5EF4-FFF2-40B4-BE49-F238E27FC236}">
                <a16:creationId xmlns:a16="http://schemas.microsoft.com/office/drawing/2014/main" id="{63DBFB6F-E9D2-42CC-91FD-71E1F50F7077}"/>
              </a:ext>
            </a:extLst>
          </p:cNvPr>
          <p:cNvSpPr txBox="1"/>
          <p:nvPr/>
        </p:nvSpPr>
        <p:spPr>
          <a:xfrm rot="20453030">
            <a:off x="4137111" y="1876601"/>
            <a:ext cx="1600200" cy="646331"/>
          </a:xfrm>
          <a:prstGeom prst="rect">
            <a:avLst/>
          </a:prstGeom>
          <a:noFill/>
        </p:spPr>
        <p:txBody>
          <a:bodyPr wrap="square" rtlCol="0">
            <a:spAutoFit/>
          </a:bodyPr>
          <a:lstStyle/>
          <a:p>
            <a:pPr algn="ctr"/>
            <a:r>
              <a:rPr lang="en-US">
                <a:solidFill>
                  <a:schemeClr val="accent5">
                    <a:lumMod val="50000"/>
                  </a:schemeClr>
                </a:solidFill>
              </a:rPr>
              <a:t>Birth &amp; Lactation</a:t>
            </a:r>
          </a:p>
        </p:txBody>
      </p:sp>
      <p:sp>
        <p:nvSpPr>
          <p:cNvPr id="33" name="TextBox 32">
            <a:extLst>
              <a:ext uri="{FF2B5EF4-FFF2-40B4-BE49-F238E27FC236}">
                <a16:creationId xmlns:a16="http://schemas.microsoft.com/office/drawing/2014/main" id="{9BFEC719-42C8-4FBB-96B2-2816999BF780}"/>
              </a:ext>
            </a:extLst>
          </p:cNvPr>
          <p:cNvSpPr txBox="1"/>
          <p:nvPr/>
        </p:nvSpPr>
        <p:spPr>
          <a:xfrm rot="1693969">
            <a:off x="6396541" y="2448779"/>
            <a:ext cx="1600200" cy="369332"/>
          </a:xfrm>
          <a:prstGeom prst="rect">
            <a:avLst/>
          </a:prstGeom>
          <a:noFill/>
        </p:spPr>
        <p:txBody>
          <a:bodyPr wrap="square" rtlCol="0">
            <a:spAutoFit/>
          </a:bodyPr>
          <a:lstStyle/>
          <a:p>
            <a:pPr algn="ctr"/>
            <a:r>
              <a:rPr lang="en-US">
                <a:solidFill>
                  <a:schemeClr val="accent5">
                    <a:lumMod val="50000"/>
                  </a:schemeClr>
                </a:solidFill>
              </a:rPr>
              <a:t>Weaning</a:t>
            </a:r>
          </a:p>
        </p:txBody>
      </p:sp>
      <p:sp>
        <p:nvSpPr>
          <p:cNvPr id="34" name="TextBox 33">
            <a:extLst>
              <a:ext uri="{FF2B5EF4-FFF2-40B4-BE49-F238E27FC236}">
                <a16:creationId xmlns:a16="http://schemas.microsoft.com/office/drawing/2014/main" id="{80515072-2EDA-4B84-949A-954F37EE00E7}"/>
              </a:ext>
            </a:extLst>
          </p:cNvPr>
          <p:cNvSpPr txBox="1"/>
          <p:nvPr/>
        </p:nvSpPr>
        <p:spPr>
          <a:xfrm>
            <a:off x="8251326" y="2599850"/>
            <a:ext cx="1600200" cy="369332"/>
          </a:xfrm>
          <a:prstGeom prst="rect">
            <a:avLst/>
          </a:prstGeom>
          <a:noFill/>
        </p:spPr>
        <p:txBody>
          <a:bodyPr wrap="square" rtlCol="0">
            <a:spAutoFit/>
          </a:bodyPr>
          <a:lstStyle/>
          <a:p>
            <a:pPr algn="ctr"/>
            <a:r>
              <a:rPr lang="en-US">
                <a:solidFill>
                  <a:schemeClr val="accent5">
                    <a:lumMod val="50000"/>
                  </a:schemeClr>
                </a:solidFill>
              </a:rPr>
              <a:t>Maintenance</a:t>
            </a:r>
          </a:p>
        </p:txBody>
      </p:sp>
    </p:spTree>
    <p:extLst>
      <p:ext uri="{BB962C8B-B14F-4D97-AF65-F5344CB8AC3E}">
        <p14:creationId xmlns:p14="http://schemas.microsoft.com/office/powerpoint/2010/main" val="251080845"/>
      </p:ext>
    </p:extLst>
  </p:cSld>
  <p:clrMapOvr>
    <a:masterClrMapping/>
  </p:clrMapOvr>
  <mc:AlternateContent xmlns:mc="http://schemas.openxmlformats.org/markup-compatibility/2006" xmlns:p14="http://schemas.microsoft.com/office/powerpoint/2010/main">
    <mc:Choice Requires="p14">
      <p:transition spd="slow" p14:dur="2000" advClick="0" advTm="90154"/>
    </mc:Choice>
    <mc:Fallback xmlns="">
      <p:transition spd="slow" advClick="0" advTm="90154"/>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p:cNvGrpSpPr/>
          <p:nvPr/>
        </p:nvGrpSpPr>
        <p:grpSpPr>
          <a:xfrm>
            <a:off x="2264751" y="912542"/>
            <a:ext cx="7752904" cy="4802459"/>
            <a:chOff x="587693" y="3200400"/>
            <a:chExt cx="5488904" cy="2895600"/>
          </a:xfrm>
        </p:grpSpPr>
        <p:grpSp>
          <p:nvGrpSpPr>
            <p:cNvPr id="3" name="Group 10"/>
            <p:cNvGrpSpPr/>
            <p:nvPr/>
          </p:nvGrpSpPr>
          <p:grpSpPr>
            <a:xfrm>
              <a:off x="914400" y="3200400"/>
              <a:ext cx="4724400" cy="2895600"/>
              <a:chOff x="914400" y="3200400"/>
              <a:chExt cx="4724400" cy="2895600"/>
            </a:xfrm>
          </p:grpSpPr>
          <p:cxnSp>
            <p:nvCxnSpPr>
              <p:cNvPr id="8" name="Straight Connector 7"/>
              <p:cNvCxnSpPr/>
              <p:nvPr/>
            </p:nvCxnSpPr>
            <p:spPr>
              <a:xfrm rot="5400000">
                <a:off x="-532606" y="4647406"/>
                <a:ext cx="2895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914400" y="5257800"/>
                <a:ext cx="4724400"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 name="Freeform 13"/>
            <p:cNvSpPr/>
            <p:nvPr/>
          </p:nvSpPr>
          <p:spPr>
            <a:xfrm>
              <a:off x="973394" y="3915696"/>
              <a:ext cx="4557251" cy="1378975"/>
            </a:xfrm>
            <a:custGeom>
              <a:avLst/>
              <a:gdLst>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4557251 w 4557251"/>
                <a:gd name="connsiteY7"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4557251 w 4557251"/>
                <a:gd name="connsiteY7"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4557251 w 4557251"/>
                <a:gd name="connsiteY7"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2584194 w 4557251"/>
                <a:gd name="connsiteY7" fmla="*/ 427704 h 1378975"/>
                <a:gd name="connsiteX8" fmla="*/ 4557251 w 4557251"/>
                <a:gd name="connsiteY8"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2584194 w 4557251"/>
                <a:gd name="connsiteY7" fmla="*/ 427704 h 1378975"/>
                <a:gd name="connsiteX8" fmla="*/ 4557251 w 4557251"/>
                <a:gd name="connsiteY8"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4557251 w 4557251"/>
                <a:gd name="connsiteY7"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4557251 w 4557251"/>
                <a:gd name="connsiteY7"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2660394 w 4557251"/>
                <a:gd name="connsiteY7" fmla="*/ 346742 h 1378975"/>
                <a:gd name="connsiteX8" fmla="*/ 4557251 w 4557251"/>
                <a:gd name="connsiteY8"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2660394 w 4557251"/>
                <a:gd name="connsiteY7" fmla="*/ 346742 h 1378975"/>
                <a:gd name="connsiteX8" fmla="*/ 2669919 w 4557251"/>
                <a:gd name="connsiteY8" fmla="*/ 427704 h 1378975"/>
                <a:gd name="connsiteX9" fmla="*/ 4557251 w 4557251"/>
                <a:gd name="connsiteY9"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2669919 w 4557251"/>
                <a:gd name="connsiteY7" fmla="*/ 427704 h 1378975"/>
                <a:gd name="connsiteX8" fmla="*/ 4557251 w 4557251"/>
                <a:gd name="connsiteY8"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669919 w 4557251"/>
                <a:gd name="connsiteY6" fmla="*/ 427704 h 1378975"/>
                <a:gd name="connsiteX7" fmla="*/ 4557251 w 4557251"/>
                <a:gd name="connsiteY7" fmla="*/ 1319981 h 1378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7251" h="1378975">
                  <a:moveTo>
                    <a:pt x="0" y="1378975"/>
                  </a:moveTo>
                  <a:cubicBezTo>
                    <a:pt x="242119" y="1328584"/>
                    <a:pt x="484239" y="1278194"/>
                    <a:pt x="737419" y="1157749"/>
                  </a:cubicBezTo>
                  <a:cubicBezTo>
                    <a:pt x="990599" y="1037304"/>
                    <a:pt x="1332270" y="803788"/>
                    <a:pt x="1519083" y="656304"/>
                  </a:cubicBezTo>
                  <a:cubicBezTo>
                    <a:pt x="1705896" y="508820"/>
                    <a:pt x="1745225" y="378543"/>
                    <a:pt x="1858296" y="272846"/>
                  </a:cubicBezTo>
                  <a:cubicBezTo>
                    <a:pt x="1971367" y="167149"/>
                    <a:pt x="2096728" y="44246"/>
                    <a:pt x="2197509" y="22123"/>
                  </a:cubicBezTo>
                  <a:cubicBezTo>
                    <a:pt x="2298290" y="0"/>
                    <a:pt x="2399070" y="73742"/>
                    <a:pt x="2462980" y="140110"/>
                  </a:cubicBezTo>
                  <a:lnTo>
                    <a:pt x="2669919" y="427704"/>
                  </a:lnTo>
                  <a:lnTo>
                    <a:pt x="4557251" y="1319981"/>
                  </a:lnTo>
                </a:path>
              </a:pathLst>
            </a:custGeom>
            <a:ln>
              <a:solidFill>
                <a:schemeClr val="accent5">
                  <a:lumMod val="60000"/>
                  <a:lumOff val="40000"/>
                </a:schemeClr>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a:solidFill>
                  <a:schemeClr val="accent3">
                    <a:lumMod val="50000"/>
                  </a:schemeClr>
                </a:solidFill>
              </a:endParaRPr>
            </a:p>
          </p:txBody>
        </p:sp>
        <p:sp>
          <p:nvSpPr>
            <p:cNvPr id="16" name="TextBox 15"/>
            <p:cNvSpPr txBox="1"/>
            <p:nvPr/>
          </p:nvSpPr>
          <p:spPr>
            <a:xfrm>
              <a:off x="1348552" y="5254720"/>
              <a:ext cx="501851" cy="204128"/>
            </a:xfrm>
            <a:prstGeom prst="rect">
              <a:avLst/>
            </a:prstGeom>
            <a:noFill/>
          </p:spPr>
          <p:txBody>
            <a:bodyPr wrap="none" rtlCol="0">
              <a:spAutoFit/>
            </a:bodyPr>
            <a:lstStyle/>
            <a:p>
              <a:r>
                <a:rPr lang="en-US" sz="1600"/>
                <a:t>Spring</a:t>
              </a:r>
            </a:p>
          </p:txBody>
        </p:sp>
        <p:sp>
          <p:nvSpPr>
            <p:cNvPr id="17" name="TextBox 16"/>
            <p:cNvSpPr txBox="1"/>
            <p:nvPr/>
          </p:nvSpPr>
          <p:spPr>
            <a:xfrm>
              <a:off x="2452451" y="5254720"/>
              <a:ext cx="628959" cy="204128"/>
            </a:xfrm>
            <a:prstGeom prst="rect">
              <a:avLst/>
            </a:prstGeom>
            <a:noFill/>
          </p:spPr>
          <p:txBody>
            <a:bodyPr wrap="none" rtlCol="0">
              <a:spAutoFit/>
            </a:bodyPr>
            <a:lstStyle/>
            <a:p>
              <a:r>
                <a:rPr lang="en-US" sz="1600"/>
                <a:t>Summer</a:t>
              </a:r>
            </a:p>
          </p:txBody>
        </p:sp>
        <p:sp>
          <p:nvSpPr>
            <p:cNvPr id="18" name="TextBox 17"/>
            <p:cNvSpPr txBox="1"/>
            <p:nvPr/>
          </p:nvSpPr>
          <p:spPr>
            <a:xfrm>
              <a:off x="5030351" y="5254720"/>
              <a:ext cx="538666" cy="204128"/>
            </a:xfrm>
            <a:prstGeom prst="rect">
              <a:avLst/>
            </a:prstGeom>
            <a:noFill/>
          </p:spPr>
          <p:txBody>
            <a:bodyPr wrap="none" rtlCol="0">
              <a:spAutoFit/>
            </a:bodyPr>
            <a:lstStyle/>
            <a:p>
              <a:r>
                <a:rPr lang="en-US" sz="1600"/>
                <a:t>Winter</a:t>
              </a:r>
            </a:p>
          </p:txBody>
        </p:sp>
        <p:sp>
          <p:nvSpPr>
            <p:cNvPr id="19" name="TextBox 18"/>
            <p:cNvSpPr txBox="1"/>
            <p:nvPr/>
          </p:nvSpPr>
          <p:spPr>
            <a:xfrm>
              <a:off x="3918950" y="5254720"/>
              <a:ext cx="328847" cy="204128"/>
            </a:xfrm>
            <a:prstGeom prst="rect">
              <a:avLst/>
            </a:prstGeom>
            <a:noFill/>
          </p:spPr>
          <p:txBody>
            <a:bodyPr wrap="none" rtlCol="0">
              <a:spAutoFit/>
            </a:bodyPr>
            <a:lstStyle/>
            <a:p>
              <a:r>
                <a:rPr lang="en-US" sz="1600"/>
                <a:t>Fall</a:t>
              </a:r>
            </a:p>
          </p:txBody>
        </p:sp>
        <p:sp>
          <p:nvSpPr>
            <p:cNvPr id="24" name="TextBox 23"/>
            <p:cNvSpPr txBox="1"/>
            <p:nvPr/>
          </p:nvSpPr>
          <p:spPr>
            <a:xfrm>
              <a:off x="4247797" y="4259720"/>
              <a:ext cx="1828800" cy="241243"/>
            </a:xfrm>
            <a:prstGeom prst="rect">
              <a:avLst/>
            </a:prstGeom>
            <a:noFill/>
          </p:spPr>
          <p:txBody>
            <a:bodyPr wrap="square" rtlCol="0">
              <a:spAutoFit/>
            </a:bodyPr>
            <a:lstStyle/>
            <a:p>
              <a:r>
                <a:rPr lang="en-US" sz="2000">
                  <a:solidFill>
                    <a:schemeClr val="accent5">
                      <a:lumMod val="75000"/>
                    </a:schemeClr>
                  </a:solidFill>
                </a:rPr>
                <a:t>Forage Supply</a:t>
              </a:r>
            </a:p>
          </p:txBody>
        </p:sp>
        <p:cxnSp>
          <p:nvCxnSpPr>
            <p:cNvPr id="26" name="Straight Arrow Connector 25"/>
            <p:cNvCxnSpPr/>
            <p:nvPr/>
          </p:nvCxnSpPr>
          <p:spPr>
            <a:xfrm rot="10800000" flipV="1">
              <a:off x="4495800" y="4495800"/>
              <a:ext cx="304800" cy="228600"/>
            </a:xfrm>
            <a:prstGeom prst="straightConnector1">
              <a:avLst/>
            </a:prstGeom>
            <a:ln>
              <a:solidFill>
                <a:schemeClr val="accent5">
                  <a:lumMod val="60000"/>
                  <a:lumOff val="40000"/>
                </a:schemeClr>
              </a:solidFill>
              <a:tailEnd type="arrow"/>
            </a:ln>
          </p:spPr>
          <p:style>
            <a:lnRef idx="2">
              <a:schemeClr val="accent3"/>
            </a:lnRef>
            <a:fillRef idx="0">
              <a:schemeClr val="accent3"/>
            </a:fillRef>
            <a:effectRef idx="1">
              <a:schemeClr val="accent3"/>
            </a:effectRef>
            <a:fontRef idx="minor">
              <a:schemeClr val="tx1"/>
            </a:fontRef>
          </p:style>
        </p:cxnSp>
        <p:sp>
          <p:nvSpPr>
            <p:cNvPr id="28" name="TextBox 27"/>
            <p:cNvSpPr txBox="1"/>
            <p:nvPr/>
          </p:nvSpPr>
          <p:spPr>
            <a:xfrm>
              <a:off x="1506756" y="3224875"/>
              <a:ext cx="4023428" cy="315471"/>
            </a:xfrm>
            <a:prstGeom prst="rect">
              <a:avLst/>
            </a:prstGeom>
            <a:noFill/>
          </p:spPr>
          <p:txBody>
            <a:bodyPr wrap="none" rtlCol="0">
              <a:spAutoFit/>
            </a:bodyPr>
            <a:lstStyle/>
            <a:p>
              <a:pPr algn="ctr"/>
              <a:r>
                <a:rPr lang="en-US" sz="2800"/>
                <a:t>Yearly </a:t>
              </a:r>
              <a:r>
                <a:rPr lang="en-US" sz="2800" b="1"/>
                <a:t>Supply</a:t>
              </a:r>
              <a:r>
                <a:rPr lang="en-US" sz="2800"/>
                <a:t> Cycle for Range Forage</a:t>
              </a:r>
            </a:p>
          </p:txBody>
        </p:sp>
        <p:sp>
          <p:nvSpPr>
            <p:cNvPr id="29" name="TextBox 28"/>
            <p:cNvSpPr txBox="1"/>
            <p:nvPr/>
          </p:nvSpPr>
          <p:spPr>
            <a:xfrm>
              <a:off x="2332857" y="5562600"/>
              <a:ext cx="2124751" cy="222685"/>
            </a:xfrm>
            <a:prstGeom prst="rect">
              <a:avLst/>
            </a:prstGeom>
            <a:noFill/>
          </p:spPr>
          <p:txBody>
            <a:bodyPr wrap="none" rtlCol="0">
              <a:spAutoFit/>
            </a:bodyPr>
            <a:lstStyle/>
            <a:p>
              <a:r>
                <a:rPr lang="en-US"/>
                <a:t>- - - - - - - - Season - - - - - - - - - </a:t>
              </a:r>
            </a:p>
          </p:txBody>
        </p:sp>
        <p:sp>
          <p:nvSpPr>
            <p:cNvPr id="30" name="TextBox 29"/>
            <p:cNvSpPr txBox="1"/>
            <p:nvPr/>
          </p:nvSpPr>
          <p:spPr>
            <a:xfrm rot="16200000">
              <a:off x="-708116" y="4560502"/>
              <a:ext cx="2831307" cy="239690"/>
            </a:xfrm>
            <a:prstGeom prst="rect">
              <a:avLst/>
            </a:prstGeom>
            <a:noFill/>
          </p:spPr>
          <p:txBody>
            <a:bodyPr wrap="square" rtlCol="0">
              <a:spAutoFit/>
            </a:bodyPr>
            <a:lstStyle/>
            <a:p>
              <a:pPr algn="ctr"/>
              <a:r>
                <a:rPr lang="en-US" sz="1600"/>
                <a:t>Amounts of Energy &amp; Nutrient</a:t>
              </a:r>
            </a:p>
          </p:txBody>
        </p:sp>
      </p:grpSp>
    </p:spTree>
    <p:extLst>
      <p:ext uri="{BB962C8B-B14F-4D97-AF65-F5344CB8AC3E}">
        <p14:creationId xmlns:p14="http://schemas.microsoft.com/office/powerpoint/2010/main" val="1689983454"/>
      </p:ext>
    </p:extLst>
  </p:cSld>
  <p:clrMapOvr>
    <a:masterClrMapping/>
  </p:clrMapOvr>
  <mc:AlternateContent xmlns:mc="http://schemas.openxmlformats.org/markup-compatibility/2006" xmlns:p14="http://schemas.microsoft.com/office/powerpoint/2010/main">
    <mc:Choice Requires="p14">
      <p:transition spd="slow" p14:dur="2000" advTm="66392"/>
    </mc:Choice>
    <mc:Fallback xmlns="">
      <p:transition spd="slow" advTm="66392"/>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p:cNvGrpSpPr/>
          <p:nvPr/>
        </p:nvGrpSpPr>
        <p:grpSpPr>
          <a:xfrm>
            <a:off x="2264751" y="912542"/>
            <a:ext cx="7752904" cy="4802459"/>
            <a:chOff x="587693" y="3200400"/>
            <a:chExt cx="5488904" cy="2895600"/>
          </a:xfrm>
        </p:grpSpPr>
        <p:grpSp>
          <p:nvGrpSpPr>
            <p:cNvPr id="3" name="Group 10"/>
            <p:cNvGrpSpPr/>
            <p:nvPr/>
          </p:nvGrpSpPr>
          <p:grpSpPr>
            <a:xfrm>
              <a:off x="914400" y="3200400"/>
              <a:ext cx="4724400" cy="2895600"/>
              <a:chOff x="914400" y="3200400"/>
              <a:chExt cx="4724400" cy="2895600"/>
            </a:xfrm>
          </p:grpSpPr>
          <p:cxnSp>
            <p:nvCxnSpPr>
              <p:cNvPr id="8" name="Straight Connector 7"/>
              <p:cNvCxnSpPr/>
              <p:nvPr/>
            </p:nvCxnSpPr>
            <p:spPr>
              <a:xfrm rot="5400000">
                <a:off x="-532606" y="4647406"/>
                <a:ext cx="2895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914400" y="5257800"/>
                <a:ext cx="4724400"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 name="Freeform 13"/>
            <p:cNvSpPr/>
            <p:nvPr/>
          </p:nvSpPr>
          <p:spPr>
            <a:xfrm>
              <a:off x="973394" y="3915696"/>
              <a:ext cx="4557251" cy="1378975"/>
            </a:xfrm>
            <a:custGeom>
              <a:avLst/>
              <a:gdLst>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4557251 w 4557251"/>
                <a:gd name="connsiteY7"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4557251 w 4557251"/>
                <a:gd name="connsiteY7"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4557251 w 4557251"/>
                <a:gd name="connsiteY7"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2584194 w 4557251"/>
                <a:gd name="connsiteY7" fmla="*/ 427704 h 1378975"/>
                <a:gd name="connsiteX8" fmla="*/ 4557251 w 4557251"/>
                <a:gd name="connsiteY8"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2584194 w 4557251"/>
                <a:gd name="connsiteY7" fmla="*/ 427704 h 1378975"/>
                <a:gd name="connsiteX8" fmla="*/ 4557251 w 4557251"/>
                <a:gd name="connsiteY8"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4557251 w 4557251"/>
                <a:gd name="connsiteY7"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4557251 w 4557251"/>
                <a:gd name="connsiteY7"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2660394 w 4557251"/>
                <a:gd name="connsiteY7" fmla="*/ 346742 h 1378975"/>
                <a:gd name="connsiteX8" fmla="*/ 4557251 w 4557251"/>
                <a:gd name="connsiteY8"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2660394 w 4557251"/>
                <a:gd name="connsiteY7" fmla="*/ 346742 h 1378975"/>
                <a:gd name="connsiteX8" fmla="*/ 2669919 w 4557251"/>
                <a:gd name="connsiteY8" fmla="*/ 427704 h 1378975"/>
                <a:gd name="connsiteX9" fmla="*/ 4557251 w 4557251"/>
                <a:gd name="connsiteY9"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2669919 w 4557251"/>
                <a:gd name="connsiteY7" fmla="*/ 427704 h 1378975"/>
                <a:gd name="connsiteX8" fmla="*/ 4557251 w 4557251"/>
                <a:gd name="connsiteY8"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669919 w 4557251"/>
                <a:gd name="connsiteY6" fmla="*/ 427704 h 1378975"/>
                <a:gd name="connsiteX7" fmla="*/ 4557251 w 4557251"/>
                <a:gd name="connsiteY7" fmla="*/ 1319981 h 1378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7251" h="1378975">
                  <a:moveTo>
                    <a:pt x="0" y="1378975"/>
                  </a:moveTo>
                  <a:cubicBezTo>
                    <a:pt x="242119" y="1328584"/>
                    <a:pt x="484239" y="1278194"/>
                    <a:pt x="737419" y="1157749"/>
                  </a:cubicBezTo>
                  <a:cubicBezTo>
                    <a:pt x="990599" y="1037304"/>
                    <a:pt x="1332270" y="803788"/>
                    <a:pt x="1519083" y="656304"/>
                  </a:cubicBezTo>
                  <a:cubicBezTo>
                    <a:pt x="1705896" y="508820"/>
                    <a:pt x="1745225" y="378543"/>
                    <a:pt x="1858296" y="272846"/>
                  </a:cubicBezTo>
                  <a:cubicBezTo>
                    <a:pt x="1971367" y="167149"/>
                    <a:pt x="2096728" y="44246"/>
                    <a:pt x="2197509" y="22123"/>
                  </a:cubicBezTo>
                  <a:cubicBezTo>
                    <a:pt x="2298290" y="0"/>
                    <a:pt x="2399070" y="73742"/>
                    <a:pt x="2462980" y="140110"/>
                  </a:cubicBezTo>
                  <a:lnTo>
                    <a:pt x="2669919" y="427704"/>
                  </a:lnTo>
                  <a:lnTo>
                    <a:pt x="4557251" y="1319981"/>
                  </a:lnTo>
                </a:path>
              </a:pathLst>
            </a:custGeom>
            <a:ln>
              <a:solidFill>
                <a:schemeClr val="accent5">
                  <a:lumMod val="60000"/>
                  <a:lumOff val="40000"/>
                </a:schemeClr>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a:solidFill>
                  <a:schemeClr val="accent3">
                    <a:lumMod val="50000"/>
                  </a:schemeClr>
                </a:solidFill>
              </a:endParaRPr>
            </a:p>
          </p:txBody>
        </p:sp>
        <p:sp>
          <p:nvSpPr>
            <p:cNvPr id="15" name="Freeform 14"/>
            <p:cNvSpPr/>
            <p:nvPr/>
          </p:nvSpPr>
          <p:spPr>
            <a:xfrm>
              <a:off x="943897" y="4294238"/>
              <a:ext cx="4940709" cy="671052"/>
            </a:xfrm>
            <a:custGeom>
              <a:avLst/>
              <a:gdLst>
                <a:gd name="connsiteX0" fmla="*/ 0 w 4940709"/>
                <a:gd name="connsiteY0" fmla="*/ 528485 h 734962"/>
                <a:gd name="connsiteX1" fmla="*/ 501445 w 4940709"/>
                <a:gd name="connsiteY1" fmla="*/ 587478 h 734962"/>
                <a:gd name="connsiteX2" fmla="*/ 1578077 w 4940709"/>
                <a:gd name="connsiteY2" fmla="*/ 381001 h 734962"/>
                <a:gd name="connsiteX3" fmla="*/ 2168013 w 4940709"/>
                <a:gd name="connsiteY3" fmla="*/ 130278 h 734962"/>
                <a:gd name="connsiteX4" fmla="*/ 2462980 w 4940709"/>
                <a:gd name="connsiteY4" fmla="*/ 27039 h 734962"/>
                <a:gd name="connsiteX5" fmla="*/ 2625213 w 4940709"/>
                <a:gd name="connsiteY5" fmla="*/ 292510 h 734962"/>
                <a:gd name="connsiteX6" fmla="*/ 2757948 w 4940709"/>
                <a:gd name="connsiteY6" fmla="*/ 675968 h 734962"/>
                <a:gd name="connsiteX7" fmla="*/ 3333135 w 4940709"/>
                <a:gd name="connsiteY7" fmla="*/ 646472 h 734962"/>
                <a:gd name="connsiteX8" fmla="*/ 4940709 w 4940709"/>
                <a:gd name="connsiteY8" fmla="*/ 528485 h 734962"/>
                <a:gd name="connsiteX0" fmla="*/ 0 w 4940709"/>
                <a:gd name="connsiteY0" fmla="*/ 528485 h 742336"/>
                <a:gd name="connsiteX1" fmla="*/ 501445 w 4940709"/>
                <a:gd name="connsiteY1" fmla="*/ 587478 h 742336"/>
                <a:gd name="connsiteX2" fmla="*/ 1578077 w 4940709"/>
                <a:gd name="connsiteY2" fmla="*/ 381001 h 742336"/>
                <a:gd name="connsiteX3" fmla="*/ 2168013 w 4940709"/>
                <a:gd name="connsiteY3" fmla="*/ 130278 h 742336"/>
                <a:gd name="connsiteX4" fmla="*/ 2462980 w 4940709"/>
                <a:gd name="connsiteY4" fmla="*/ 27039 h 742336"/>
                <a:gd name="connsiteX5" fmla="*/ 2625213 w 4940709"/>
                <a:gd name="connsiteY5" fmla="*/ 292510 h 742336"/>
                <a:gd name="connsiteX6" fmla="*/ 2757948 w 4940709"/>
                <a:gd name="connsiteY6" fmla="*/ 675968 h 742336"/>
                <a:gd name="connsiteX7" fmla="*/ 2757948 w 4940709"/>
                <a:gd name="connsiteY7" fmla="*/ 690717 h 742336"/>
                <a:gd name="connsiteX8" fmla="*/ 3333135 w 4940709"/>
                <a:gd name="connsiteY8" fmla="*/ 646472 h 742336"/>
                <a:gd name="connsiteX9" fmla="*/ 4940709 w 4940709"/>
                <a:gd name="connsiteY9" fmla="*/ 528485 h 742336"/>
                <a:gd name="connsiteX0" fmla="*/ 0 w 4940709"/>
                <a:gd name="connsiteY0" fmla="*/ 528485 h 734962"/>
                <a:gd name="connsiteX1" fmla="*/ 501445 w 4940709"/>
                <a:gd name="connsiteY1" fmla="*/ 587478 h 734962"/>
                <a:gd name="connsiteX2" fmla="*/ 1578077 w 4940709"/>
                <a:gd name="connsiteY2" fmla="*/ 381001 h 734962"/>
                <a:gd name="connsiteX3" fmla="*/ 2168013 w 4940709"/>
                <a:gd name="connsiteY3" fmla="*/ 130278 h 734962"/>
                <a:gd name="connsiteX4" fmla="*/ 2462980 w 4940709"/>
                <a:gd name="connsiteY4" fmla="*/ 27039 h 734962"/>
                <a:gd name="connsiteX5" fmla="*/ 2625213 w 4940709"/>
                <a:gd name="connsiteY5" fmla="*/ 292510 h 734962"/>
                <a:gd name="connsiteX6" fmla="*/ 2757948 w 4940709"/>
                <a:gd name="connsiteY6" fmla="*/ 675968 h 734962"/>
                <a:gd name="connsiteX7" fmla="*/ 3333135 w 4940709"/>
                <a:gd name="connsiteY7" fmla="*/ 646472 h 734962"/>
                <a:gd name="connsiteX8" fmla="*/ 4940709 w 4940709"/>
                <a:gd name="connsiteY8" fmla="*/ 528485 h 734962"/>
                <a:gd name="connsiteX0" fmla="*/ 0 w 4940709"/>
                <a:gd name="connsiteY0" fmla="*/ 528485 h 671052"/>
                <a:gd name="connsiteX1" fmla="*/ 501445 w 4940709"/>
                <a:gd name="connsiteY1" fmla="*/ 587478 h 671052"/>
                <a:gd name="connsiteX2" fmla="*/ 1578077 w 4940709"/>
                <a:gd name="connsiteY2" fmla="*/ 381001 h 671052"/>
                <a:gd name="connsiteX3" fmla="*/ 2168013 w 4940709"/>
                <a:gd name="connsiteY3" fmla="*/ 130278 h 671052"/>
                <a:gd name="connsiteX4" fmla="*/ 2462980 w 4940709"/>
                <a:gd name="connsiteY4" fmla="*/ 27039 h 671052"/>
                <a:gd name="connsiteX5" fmla="*/ 2625213 w 4940709"/>
                <a:gd name="connsiteY5" fmla="*/ 292510 h 671052"/>
                <a:gd name="connsiteX6" fmla="*/ 2757948 w 4940709"/>
                <a:gd name="connsiteY6" fmla="*/ 599768 h 671052"/>
                <a:gd name="connsiteX7" fmla="*/ 3333135 w 4940709"/>
                <a:gd name="connsiteY7" fmla="*/ 646472 h 671052"/>
                <a:gd name="connsiteX8" fmla="*/ 4940709 w 4940709"/>
                <a:gd name="connsiteY8" fmla="*/ 528485 h 671052"/>
                <a:gd name="connsiteX0" fmla="*/ 0 w 4940709"/>
                <a:gd name="connsiteY0" fmla="*/ 528485 h 671052"/>
                <a:gd name="connsiteX1" fmla="*/ 501445 w 4940709"/>
                <a:gd name="connsiteY1" fmla="*/ 587478 h 671052"/>
                <a:gd name="connsiteX2" fmla="*/ 1578077 w 4940709"/>
                <a:gd name="connsiteY2" fmla="*/ 381001 h 671052"/>
                <a:gd name="connsiteX3" fmla="*/ 2168013 w 4940709"/>
                <a:gd name="connsiteY3" fmla="*/ 130278 h 671052"/>
                <a:gd name="connsiteX4" fmla="*/ 2462980 w 4940709"/>
                <a:gd name="connsiteY4" fmla="*/ 27039 h 671052"/>
                <a:gd name="connsiteX5" fmla="*/ 2625213 w 4940709"/>
                <a:gd name="connsiteY5" fmla="*/ 292510 h 671052"/>
                <a:gd name="connsiteX6" fmla="*/ 2757948 w 4940709"/>
                <a:gd name="connsiteY6" fmla="*/ 599768 h 671052"/>
                <a:gd name="connsiteX7" fmla="*/ 3333135 w 4940709"/>
                <a:gd name="connsiteY7" fmla="*/ 646472 h 671052"/>
                <a:gd name="connsiteX8" fmla="*/ 4940709 w 4940709"/>
                <a:gd name="connsiteY8" fmla="*/ 528485 h 67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40709" h="671052">
                  <a:moveTo>
                    <a:pt x="0" y="528485"/>
                  </a:moveTo>
                  <a:cubicBezTo>
                    <a:pt x="119216" y="570272"/>
                    <a:pt x="238432" y="612059"/>
                    <a:pt x="501445" y="587478"/>
                  </a:cubicBezTo>
                  <a:cubicBezTo>
                    <a:pt x="764458" y="562897"/>
                    <a:pt x="1300316" y="457201"/>
                    <a:pt x="1578077" y="381001"/>
                  </a:cubicBezTo>
                  <a:cubicBezTo>
                    <a:pt x="1855838" y="304801"/>
                    <a:pt x="2020529" y="189272"/>
                    <a:pt x="2168013" y="130278"/>
                  </a:cubicBezTo>
                  <a:cubicBezTo>
                    <a:pt x="2315497" y="71284"/>
                    <a:pt x="2386780" y="0"/>
                    <a:pt x="2462980" y="27039"/>
                  </a:cubicBezTo>
                  <a:cubicBezTo>
                    <a:pt x="2539180" y="54078"/>
                    <a:pt x="2576052" y="197055"/>
                    <a:pt x="2625213" y="292510"/>
                  </a:cubicBezTo>
                  <a:cubicBezTo>
                    <a:pt x="2674374" y="387965"/>
                    <a:pt x="2639961" y="540774"/>
                    <a:pt x="2757948" y="599768"/>
                  </a:cubicBezTo>
                  <a:cubicBezTo>
                    <a:pt x="2875935" y="658762"/>
                    <a:pt x="2969342" y="671052"/>
                    <a:pt x="3333135" y="646472"/>
                  </a:cubicBezTo>
                  <a:lnTo>
                    <a:pt x="4940709" y="528485"/>
                  </a:lnTo>
                </a:path>
              </a:pathLst>
            </a:custGeom>
            <a:ln>
              <a:solidFill>
                <a:srgbClr val="996600"/>
              </a:solidFill>
              <a:prstDash val="sysDash"/>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
          <p:nvSpPr>
            <p:cNvPr id="16" name="TextBox 15"/>
            <p:cNvSpPr txBox="1"/>
            <p:nvPr/>
          </p:nvSpPr>
          <p:spPr>
            <a:xfrm>
              <a:off x="1348552" y="5254720"/>
              <a:ext cx="501851" cy="204128"/>
            </a:xfrm>
            <a:prstGeom prst="rect">
              <a:avLst/>
            </a:prstGeom>
            <a:noFill/>
          </p:spPr>
          <p:txBody>
            <a:bodyPr wrap="none" rtlCol="0">
              <a:spAutoFit/>
            </a:bodyPr>
            <a:lstStyle/>
            <a:p>
              <a:r>
                <a:rPr lang="en-US" sz="1600"/>
                <a:t>Spring</a:t>
              </a:r>
            </a:p>
          </p:txBody>
        </p:sp>
        <p:sp>
          <p:nvSpPr>
            <p:cNvPr id="17" name="TextBox 16"/>
            <p:cNvSpPr txBox="1"/>
            <p:nvPr/>
          </p:nvSpPr>
          <p:spPr>
            <a:xfrm>
              <a:off x="2452451" y="5254720"/>
              <a:ext cx="628959" cy="204128"/>
            </a:xfrm>
            <a:prstGeom prst="rect">
              <a:avLst/>
            </a:prstGeom>
            <a:noFill/>
          </p:spPr>
          <p:txBody>
            <a:bodyPr wrap="none" rtlCol="0">
              <a:spAutoFit/>
            </a:bodyPr>
            <a:lstStyle/>
            <a:p>
              <a:r>
                <a:rPr lang="en-US" sz="1600"/>
                <a:t>Summer</a:t>
              </a:r>
            </a:p>
          </p:txBody>
        </p:sp>
        <p:sp>
          <p:nvSpPr>
            <p:cNvPr id="18" name="TextBox 17"/>
            <p:cNvSpPr txBox="1"/>
            <p:nvPr/>
          </p:nvSpPr>
          <p:spPr>
            <a:xfrm>
              <a:off x="5030351" y="5254720"/>
              <a:ext cx="538666" cy="204128"/>
            </a:xfrm>
            <a:prstGeom prst="rect">
              <a:avLst/>
            </a:prstGeom>
            <a:noFill/>
          </p:spPr>
          <p:txBody>
            <a:bodyPr wrap="none" rtlCol="0">
              <a:spAutoFit/>
            </a:bodyPr>
            <a:lstStyle/>
            <a:p>
              <a:r>
                <a:rPr lang="en-US" sz="1600"/>
                <a:t>Winter</a:t>
              </a:r>
            </a:p>
          </p:txBody>
        </p:sp>
        <p:sp>
          <p:nvSpPr>
            <p:cNvPr id="19" name="TextBox 18"/>
            <p:cNvSpPr txBox="1"/>
            <p:nvPr/>
          </p:nvSpPr>
          <p:spPr>
            <a:xfrm>
              <a:off x="3918950" y="5254720"/>
              <a:ext cx="328847" cy="204128"/>
            </a:xfrm>
            <a:prstGeom prst="rect">
              <a:avLst/>
            </a:prstGeom>
            <a:noFill/>
          </p:spPr>
          <p:txBody>
            <a:bodyPr wrap="none" rtlCol="0">
              <a:spAutoFit/>
            </a:bodyPr>
            <a:lstStyle/>
            <a:p>
              <a:r>
                <a:rPr lang="en-US" sz="1600"/>
                <a:t>Fall</a:t>
              </a:r>
            </a:p>
          </p:txBody>
        </p:sp>
        <p:sp>
          <p:nvSpPr>
            <p:cNvPr id="20" name="TextBox 19"/>
            <p:cNvSpPr txBox="1"/>
            <p:nvPr/>
          </p:nvSpPr>
          <p:spPr>
            <a:xfrm>
              <a:off x="1066292" y="4145023"/>
              <a:ext cx="1828800" cy="241243"/>
            </a:xfrm>
            <a:prstGeom prst="rect">
              <a:avLst/>
            </a:prstGeom>
            <a:noFill/>
          </p:spPr>
          <p:txBody>
            <a:bodyPr wrap="square" rtlCol="0">
              <a:spAutoFit/>
            </a:bodyPr>
            <a:lstStyle/>
            <a:p>
              <a:r>
                <a:rPr lang="en-US" sz="2000">
                  <a:solidFill>
                    <a:srgbClr val="996600"/>
                  </a:solidFill>
                </a:rPr>
                <a:t>Animal Demand</a:t>
              </a:r>
            </a:p>
          </p:txBody>
        </p:sp>
        <p:cxnSp>
          <p:nvCxnSpPr>
            <p:cNvPr id="22" name="Straight Arrow Connector 21"/>
            <p:cNvCxnSpPr/>
            <p:nvPr/>
          </p:nvCxnSpPr>
          <p:spPr>
            <a:xfrm rot="5400000">
              <a:off x="1408906" y="4610100"/>
              <a:ext cx="381794" cy="794"/>
            </a:xfrm>
            <a:prstGeom prst="straightConnector1">
              <a:avLst/>
            </a:prstGeom>
            <a:ln>
              <a:solidFill>
                <a:srgbClr val="996600"/>
              </a:solidFill>
              <a:tailEnd type="arrow"/>
            </a:ln>
          </p:spPr>
          <p:style>
            <a:lnRef idx="2">
              <a:schemeClr val="accent6"/>
            </a:lnRef>
            <a:fillRef idx="0">
              <a:schemeClr val="accent6"/>
            </a:fillRef>
            <a:effectRef idx="1">
              <a:schemeClr val="accent6"/>
            </a:effectRef>
            <a:fontRef idx="minor">
              <a:schemeClr val="tx1"/>
            </a:fontRef>
          </p:style>
        </p:cxnSp>
        <p:sp>
          <p:nvSpPr>
            <p:cNvPr id="24" name="TextBox 23"/>
            <p:cNvSpPr txBox="1"/>
            <p:nvPr/>
          </p:nvSpPr>
          <p:spPr>
            <a:xfrm>
              <a:off x="4247797" y="4259720"/>
              <a:ext cx="1828800" cy="241243"/>
            </a:xfrm>
            <a:prstGeom prst="rect">
              <a:avLst/>
            </a:prstGeom>
            <a:noFill/>
          </p:spPr>
          <p:txBody>
            <a:bodyPr wrap="square" rtlCol="0">
              <a:spAutoFit/>
            </a:bodyPr>
            <a:lstStyle/>
            <a:p>
              <a:r>
                <a:rPr lang="en-US" sz="2000">
                  <a:solidFill>
                    <a:schemeClr val="accent5">
                      <a:lumMod val="75000"/>
                    </a:schemeClr>
                  </a:solidFill>
                </a:rPr>
                <a:t>Forage Supply</a:t>
              </a:r>
            </a:p>
          </p:txBody>
        </p:sp>
        <p:cxnSp>
          <p:nvCxnSpPr>
            <p:cNvPr id="26" name="Straight Arrow Connector 25"/>
            <p:cNvCxnSpPr/>
            <p:nvPr/>
          </p:nvCxnSpPr>
          <p:spPr>
            <a:xfrm rot="10800000" flipV="1">
              <a:off x="4495800" y="4495800"/>
              <a:ext cx="304800" cy="228600"/>
            </a:xfrm>
            <a:prstGeom prst="straightConnector1">
              <a:avLst/>
            </a:prstGeom>
            <a:ln>
              <a:solidFill>
                <a:schemeClr val="accent5">
                  <a:lumMod val="60000"/>
                  <a:lumOff val="40000"/>
                </a:schemeClr>
              </a:solidFill>
              <a:tailEnd type="arrow"/>
            </a:ln>
          </p:spPr>
          <p:style>
            <a:lnRef idx="2">
              <a:schemeClr val="accent3"/>
            </a:lnRef>
            <a:fillRef idx="0">
              <a:schemeClr val="accent3"/>
            </a:fillRef>
            <a:effectRef idx="1">
              <a:schemeClr val="accent3"/>
            </a:effectRef>
            <a:fontRef idx="minor">
              <a:schemeClr val="tx1"/>
            </a:fontRef>
          </p:style>
        </p:cxnSp>
        <p:sp>
          <p:nvSpPr>
            <p:cNvPr id="28" name="TextBox 27"/>
            <p:cNvSpPr txBox="1"/>
            <p:nvPr/>
          </p:nvSpPr>
          <p:spPr>
            <a:xfrm>
              <a:off x="2332857" y="3224875"/>
              <a:ext cx="2371203" cy="315471"/>
            </a:xfrm>
            <a:prstGeom prst="rect">
              <a:avLst/>
            </a:prstGeom>
            <a:noFill/>
          </p:spPr>
          <p:txBody>
            <a:bodyPr wrap="none" rtlCol="0">
              <a:spAutoFit/>
            </a:bodyPr>
            <a:lstStyle/>
            <a:p>
              <a:pPr algn="ctr"/>
              <a:r>
                <a:rPr lang="en-US" sz="2800"/>
                <a:t>Supply-Demand Cycle</a:t>
              </a:r>
            </a:p>
          </p:txBody>
        </p:sp>
        <p:sp>
          <p:nvSpPr>
            <p:cNvPr id="29" name="TextBox 28"/>
            <p:cNvSpPr txBox="1"/>
            <p:nvPr/>
          </p:nvSpPr>
          <p:spPr>
            <a:xfrm>
              <a:off x="2332857" y="5562600"/>
              <a:ext cx="2124751" cy="222685"/>
            </a:xfrm>
            <a:prstGeom prst="rect">
              <a:avLst/>
            </a:prstGeom>
            <a:noFill/>
          </p:spPr>
          <p:txBody>
            <a:bodyPr wrap="none" rtlCol="0">
              <a:spAutoFit/>
            </a:bodyPr>
            <a:lstStyle/>
            <a:p>
              <a:r>
                <a:rPr lang="en-US"/>
                <a:t>- - - - - - - - Season - - - - - - - - - </a:t>
              </a:r>
            </a:p>
          </p:txBody>
        </p:sp>
        <p:sp>
          <p:nvSpPr>
            <p:cNvPr id="30" name="TextBox 29"/>
            <p:cNvSpPr txBox="1"/>
            <p:nvPr/>
          </p:nvSpPr>
          <p:spPr>
            <a:xfrm rot="16200000">
              <a:off x="-708116" y="4560502"/>
              <a:ext cx="2831307" cy="239690"/>
            </a:xfrm>
            <a:prstGeom prst="rect">
              <a:avLst/>
            </a:prstGeom>
            <a:noFill/>
          </p:spPr>
          <p:txBody>
            <a:bodyPr wrap="square" rtlCol="0">
              <a:spAutoFit/>
            </a:bodyPr>
            <a:lstStyle/>
            <a:p>
              <a:pPr algn="ctr"/>
              <a:r>
                <a:rPr lang="en-US" sz="1600"/>
                <a:t>Amounts of Energy &amp; Nutrient</a:t>
              </a:r>
            </a:p>
          </p:txBody>
        </p:sp>
      </p:grpSp>
    </p:spTree>
    <p:extLst>
      <p:ext uri="{BB962C8B-B14F-4D97-AF65-F5344CB8AC3E}">
        <p14:creationId xmlns:p14="http://schemas.microsoft.com/office/powerpoint/2010/main" val="3591042934"/>
      </p:ext>
    </p:extLst>
  </p:cSld>
  <p:clrMapOvr>
    <a:masterClrMapping/>
  </p:clrMapOvr>
  <mc:AlternateContent xmlns:mc="http://schemas.openxmlformats.org/markup-compatibility/2006" xmlns:p14="http://schemas.microsoft.com/office/powerpoint/2010/main">
    <mc:Choice Requires="p14">
      <p:transition spd="slow" p14:dur="2000" advTm="16131"/>
    </mc:Choice>
    <mc:Fallback xmlns="">
      <p:transition spd="slow" advTm="1613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p:cNvGrpSpPr/>
          <p:nvPr/>
        </p:nvGrpSpPr>
        <p:grpSpPr>
          <a:xfrm>
            <a:off x="2264751" y="912542"/>
            <a:ext cx="7752904" cy="4802459"/>
            <a:chOff x="587693" y="3200400"/>
            <a:chExt cx="5488904" cy="2895600"/>
          </a:xfrm>
        </p:grpSpPr>
        <p:grpSp>
          <p:nvGrpSpPr>
            <p:cNvPr id="3" name="Group 10"/>
            <p:cNvGrpSpPr/>
            <p:nvPr/>
          </p:nvGrpSpPr>
          <p:grpSpPr>
            <a:xfrm>
              <a:off x="914400" y="3200400"/>
              <a:ext cx="4724400" cy="2895600"/>
              <a:chOff x="914400" y="3200400"/>
              <a:chExt cx="4724400" cy="2895600"/>
            </a:xfrm>
          </p:grpSpPr>
          <p:cxnSp>
            <p:nvCxnSpPr>
              <p:cNvPr id="8" name="Straight Connector 7"/>
              <p:cNvCxnSpPr/>
              <p:nvPr/>
            </p:nvCxnSpPr>
            <p:spPr>
              <a:xfrm rot="5400000">
                <a:off x="-532606" y="4647406"/>
                <a:ext cx="2895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914400" y="5257800"/>
                <a:ext cx="4724400"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 name="Freeform 13"/>
            <p:cNvSpPr/>
            <p:nvPr/>
          </p:nvSpPr>
          <p:spPr>
            <a:xfrm>
              <a:off x="973394" y="3915696"/>
              <a:ext cx="4557251" cy="1378975"/>
            </a:xfrm>
            <a:custGeom>
              <a:avLst/>
              <a:gdLst>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4557251 w 4557251"/>
                <a:gd name="connsiteY7"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4557251 w 4557251"/>
                <a:gd name="connsiteY7"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4557251 w 4557251"/>
                <a:gd name="connsiteY7"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2584194 w 4557251"/>
                <a:gd name="connsiteY7" fmla="*/ 427704 h 1378975"/>
                <a:gd name="connsiteX8" fmla="*/ 4557251 w 4557251"/>
                <a:gd name="connsiteY8"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2584194 w 4557251"/>
                <a:gd name="connsiteY7" fmla="*/ 427704 h 1378975"/>
                <a:gd name="connsiteX8" fmla="*/ 4557251 w 4557251"/>
                <a:gd name="connsiteY8"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4557251 w 4557251"/>
                <a:gd name="connsiteY7"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4557251 w 4557251"/>
                <a:gd name="connsiteY7"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2660394 w 4557251"/>
                <a:gd name="connsiteY7" fmla="*/ 346742 h 1378975"/>
                <a:gd name="connsiteX8" fmla="*/ 4557251 w 4557251"/>
                <a:gd name="connsiteY8"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2660394 w 4557251"/>
                <a:gd name="connsiteY7" fmla="*/ 346742 h 1378975"/>
                <a:gd name="connsiteX8" fmla="*/ 2669919 w 4557251"/>
                <a:gd name="connsiteY8" fmla="*/ 427704 h 1378975"/>
                <a:gd name="connsiteX9" fmla="*/ 4557251 w 4557251"/>
                <a:gd name="connsiteY9"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580967 w 4557251"/>
                <a:gd name="connsiteY6" fmla="*/ 420330 h 1378975"/>
                <a:gd name="connsiteX7" fmla="*/ 2669919 w 4557251"/>
                <a:gd name="connsiteY7" fmla="*/ 427704 h 1378975"/>
                <a:gd name="connsiteX8" fmla="*/ 4557251 w 4557251"/>
                <a:gd name="connsiteY8" fmla="*/ 1319981 h 1378975"/>
                <a:gd name="connsiteX0" fmla="*/ 0 w 4557251"/>
                <a:gd name="connsiteY0" fmla="*/ 1378975 h 1378975"/>
                <a:gd name="connsiteX1" fmla="*/ 737419 w 4557251"/>
                <a:gd name="connsiteY1" fmla="*/ 1157749 h 1378975"/>
                <a:gd name="connsiteX2" fmla="*/ 1519083 w 4557251"/>
                <a:gd name="connsiteY2" fmla="*/ 656304 h 1378975"/>
                <a:gd name="connsiteX3" fmla="*/ 1858296 w 4557251"/>
                <a:gd name="connsiteY3" fmla="*/ 272846 h 1378975"/>
                <a:gd name="connsiteX4" fmla="*/ 2197509 w 4557251"/>
                <a:gd name="connsiteY4" fmla="*/ 22123 h 1378975"/>
                <a:gd name="connsiteX5" fmla="*/ 2462980 w 4557251"/>
                <a:gd name="connsiteY5" fmla="*/ 140110 h 1378975"/>
                <a:gd name="connsiteX6" fmla="*/ 2669919 w 4557251"/>
                <a:gd name="connsiteY6" fmla="*/ 427704 h 1378975"/>
                <a:gd name="connsiteX7" fmla="*/ 4557251 w 4557251"/>
                <a:gd name="connsiteY7" fmla="*/ 1319981 h 1378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7251" h="1378975">
                  <a:moveTo>
                    <a:pt x="0" y="1378975"/>
                  </a:moveTo>
                  <a:cubicBezTo>
                    <a:pt x="242119" y="1328584"/>
                    <a:pt x="484239" y="1278194"/>
                    <a:pt x="737419" y="1157749"/>
                  </a:cubicBezTo>
                  <a:cubicBezTo>
                    <a:pt x="990599" y="1037304"/>
                    <a:pt x="1332270" y="803788"/>
                    <a:pt x="1519083" y="656304"/>
                  </a:cubicBezTo>
                  <a:cubicBezTo>
                    <a:pt x="1705896" y="508820"/>
                    <a:pt x="1745225" y="378543"/>
                    <a:pt x="1858296" y="272846"/>
                  </a:cubicBezTo>
                  <a:cubicBezTo>
                    <a:pt x="1971367" y="167149"/>
                    <a:pt x="2096728" y="44246"/>
                    <a:pt x="2197509" y="22123"/>
                  </a:cubicBezTo>
                  <a:cubicBezTo>
                    <a:pt x="2298290" y="0"/>
                    <a:pt x="2399070" y="73742"/>
                    <a:pt x="2462980" y="140110"/>
                  </a:cubicBezTo>
                  <a:lnTo>
                    <a:pt x="2669919" y="427704"/>
                  </a:lnTo>
                  <a:lnTo>
                    <a:pt x="4557251" y="1319981"/>
                  </a:lnTo>
                </a:path>
              </a:pathLst>
            </a:custGeom>
            <a:ln>
              <a:solidFill>
                <a:schemeClr val="accent5">
                  <a:lumMod val="60000"/>
                  <a:lumOff val="40000"/>
                </a:schemeClr>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a:solidFill>
                  <a:schemeClr val="accent3">
                    <a:lumMod val="50000"/>
                  </a:schemeClr>
                </a:solidFill>
              </a:endParaRPr>
            </a:p>
          </p:txBody>
        </p:sp>
        <p:sp>
          <p:nvSpPr>
            <p:cNvPr id="15" name="Freeform 14"/>
            <p:cNvSpPr/>
            <p:nvPr/>
          </p:nvSpPr>
          <p:spPr>
            <a:xfrm>
              <a:off x="943897" y="4294238"/>
              <a:ext cx="4940709" cy="671052"/>
            </a:xfrm>
            <a:custGeom>
              <a:avLst/>
              <a:gdLst>
                <a:gd name="connsiteX0" fmla="*/ 0 w 4940709"/>
                <a:gd name="connsiteY0" fmla="*/ 528485 h 734962"/>
                <a:gd name="connsiteX1" fmla="*/ 501445 w 4940709"/>
                <a:gd name="connsiteY1" fmla="*/ 587478 h 734962"/>
                <a:gd name="connsiteX2" fmla="*/ 1578077 w 4940709"/>
                <a:gd name="connsiteY2" fmla="*/ 381001 h 734962"/>
                <a:gd name="connsiteX3" fmla="*/ 2168013 w 4940709"/>
                <a:gd name="connsiteY3" fmla="*/ 130278 h 734962"/>
                <a:gd name="connsiteX4" fmla="*/ 2462980 w 4940709"/>
                <a:gd name="connsiteY4" fmla="*/ 27039 h 734962"/>
                <a:gd name="connsiteX5" fmla="*/ 2625213 w 4940709"/>
                <a:gd name="connsiteY5" fmla="*/ 292510 h 734962"/>
                <a:gd name="connsiteX6" fmla="*/ 2757948 w 4940709"/>
                <a:gd name="connsiteY6" fmla="*/ 675968 h 734962"/>
                <a:gd name="connsiteX7" fmla="*/ 3333135 w 4940709"/>
                <a:gd name="connsiteY7" fmla="*/ 646472 h 734962"/>
                <a:gd name="connsiteX8" fmla="*/ 4940709 w 4940709"/>
                <a:gd name="connsiteY8" fmla="*/ 528485 h 734962"/>
                <a:gd name="connsiteX0" fmla="*/ 0 w 4940709"/>
                <a:gd name="connsiteY0" fmla="*/ 528485 h 742336"/>
                <a:gd name="connsiteX1" fmla="*/ 501445 w 4940709"/>
                <a:gd name="connsiteY1" fmla="*/ 587478 h 742336"/>
                <a:gd name="connsiteX2" fmla="*/ 1578077 w 4940709"/>
                <a:gd name="connsiteY2" fmla="*/ 381001 h 742336"/>
                <a:gd name="connsiteX3" fmla="*/ 2168013 w 4940709"/>
                <a:gd name="connsiteY3" fmla="*/ 130278 h 742336"/>
                <a:gd name="connsiteX4" fmla="*/ 2462980 w 4940709"/>
                <a:gd name="connsiteY4" fmla="*/ 27039 h 742336"/>
                <a:gd name="connsiteX5" fmla="*/ 2625213 w 4940709"/>
                <a:gd name="connsiteY5" fmla="*/ 292510 h 742336"/>
                <a:gd name="connsiteX6" fmla="*/ 2757948 w 4940709"/>
                <a:gd name="connsiteY6" fmla="*/ 675968 h 742336"/>
                <a:gd name="connsiteX7" fmla="*/ 2757948 w 4940709"/>
                <a:gd name="connsiteY7" fmla="*/ 690717 h 742336"/>
                <a:gd name="connsiteX8" fmla="*/ 3333135 w 4940709"/>
                <a:gd name="connsiteY8" fmla="*/ 646472 h 742336"/>
                <a:gd name="connsiteX9" fmla="*/ 4940709 w 4940709"/>
                <a:gd name="connsiteY9" fmla="*/ 528485 h 742336"/>
                <a:gd name="connsiteX0" fmla="*/ 0 w 4940709"/>
                <a:gd name="connsiteY0" fmla="*/ 528485 h 734962"/>
                <a:gd name="connsiteX1" fmla="*/ 501445 w 4940709"/>
                <a:gd name="connsiteY1" fmla="*/ 587478 h 734962"/>
                <a:gd name="connsiteX2" fmla="*/ 1578077 w 4940709"/>
                <a:gd name="connsiteY2" fmla="*/ 381001 h 734962"/>
                <a:gd name="connsiteX3" fmla="*/ 2168013 w 4940709"/>
                <a:gd name="connsiteY3" fmla="*/ 130278 h 734962"/>
                <a:gd name="connsiteX4" fmla="*/ 2462980 w 4940709"/>
                <a:gd name="connsiteY4" fmla="*/ 27039 h 734962"/>
                <a:gd name="connsiteX5" fmla="*/ 2625213 w 4940709"/>
                <a:gd name="connsiteY5" fmla="*/ 292510 h 734962"/>
                <a:gd name="connsiteX6" fmla="*/ 2757948 w 4940709"/>
                <a:gd name="connsiteY6" fmla="*/ 675968 h 734962"/>
                <a:gd name="connsiteX7" fmla="*/ 3333135 w 4940709"/>
                <a:gd name="connsiteY7" fmla="*/ 646472 h 734962"/>
                <a:gd name="connsiteX8" fmla="*/ 4940709 w 4940709"/>
                <a:gd name="connsiteY8" fmla="*/ 528485 h 734962"/>
                <a:gd name="connsiteX0" fmla="*/ 0 w 4940709"/>
                <a:gd name="connsiteY0" fmla="*/ 528485 h 671052"/>
                <a:gd name="connsiteX1" fmla="*/ 501445 w 4940709"/>
                <a:gd name="connsiteY1" fmla="*/ 587478 h 671052"/>
                <a:gd name="connsiteX2" fmla="*/ 1578077 w 4940709"/>
                <a:gd name="connsiteY2" fmla="*/ 381001 h 671052"/>
                <a:gd name="connsiteX3" fmla="*/ 2168013 w 4940709"/>
                <a:gd name="connsiteY3" fmla="*/ 130278 h 671052"/>
                <a:gd name="connsiteX4" fmla="*/ 2462980 w 4940709"/>
                <a:gd name="connsiteY4" fmla="*/ 27039 h 671052"/>
                <a:gd name="connsiteX5" fmla="*/ 2625213 w 4940709"/>
                <a:gd name="connsiteY5" fmla="*/ 292510 h 671052"/>
                <a:gd name="connsiteX6" fmla="*/ 2757948 w 4940709"/>
                <a:gd name="connsiteY6" fmla="*/ 599768 h 671052"/>
                <a:gd name="connsiteX7" fmla="*/ 3333135 w 4940709"/>
                <a:gd name="connsiteY7" fmla="*/ 646472 h 671052"/>
                <a:gd name="connsiteX8" fmla="*/ 4940709 w 4940709"/>
                <a:gd name="connsiteY8" fmla="*/ 528485 h 671052"/>
                <a:gd name="connsiteX0" fmla="*/ 0 w 4940709"/>
                <a:gd name="connsiteY0" fmla="*/ 528485 h 671052"/>
                <a:gd name="connsiteX1" fmla="*/ 501445 w 4940709"/>
                <a:gd name="connsiteY1" fmla="*/ 587478 h 671052"/>
                <a:gd name="connsiteX2" fmla="*/ 1578077 w 4940709"/>
                <a:gd name="connsiteY2" fmla="*/ 381001 h 671052"/>
                <a:gd name="connsiteX3" fmla="*/ 2168013 w 4940709"/>
                <a:gd name="connsiteY3" fmla="*/ 130278 h 671052"/>
                <a:gd name="connsiteX4" fmla="*/ 2462980 w 4940709"/>
                <a:gd name="connsiteY4" fmla="*/ 27039 h 671052"/>
                <a:gd name="connsiteX5" fmla="*/ 2625213 w 4940709"/>
                <a:gd name="connsiteY5" fmla="*/ 292510 h 671052"/>
                <a:gd name="connsiteX6" fmla="*/ 2757948 w 4940709"/>
                <a:gd name="connsiteY6" fmla="*/ 599768 h 671052"/>
                <a:gd name="connsiteX7" fmla="*/ 3333135 w 4940709"/>
                <a:gd name="connsiteY7" fmla="*/ 646472 h 671052"/>
                <a:gd name="connsiteX8" fmla="*/ 4940709 w 4940709"/>
                <a:gd name="connsiteY8" fmla="*/ 528485 h 67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40709" h="671052">
                  <a:moveTo>
                    <a:pt x="0" y="528485"/>
                  </a:moveTo>
                  <a:cubicBezTo>
                    <a:pt x="119216" y="570272"/>
                    <a:pt x="238432" y="612059"/>
                    <a:pt x="501445" y="587478"/>
                  </a:cubicBezTo>
                  <a:cubicBezTo>
                    <a:pt x="764458" y="562897"/>
                    <a:pt x="1300316" y="457201"/>
                    <a:pt x="1578077" y="381001"/>
                  </a:cubicBezTo>
                  <a:cubicBezTo>
                    <a:pt x="1855838" y="304801"/>
                    <a:pt x="2020529" y="189272"/>
                    <a:pt x="2168013" y="130278"/>
                  </a:cubicBezTo>
                  <a:cubicBezTo>
                    <a:pt x="2315497" y="71284"/>
                    <a:pt x="2386780" y="0"/>
                    <a:pt x="2462980" y="27039"/>
                  </a:cubicBezTo>
                  <a:cubicBezTo>
                    <a:pt x="2539180" y="54078"/>
                    <a:pt x="2576052" y="197055"/>
                    <a:pt x="2625213" y="292510"/>
                  </a:cubicBezTo>
                  <a:cubicBezTo>
                    <a:pt x="2674374" y="387965"/>
                    <a:pt x="2639961" y="540774"/>
                    <a:pt x="2757948" y="599768"/>
                  </a:cubicBezTo>
                  <a:cubicBezTo>
                    <a:pt x="2875935" y="658762"/>
                    <a:pt x="2969342" y="671052"/>
                    <a:pt x="3333135" y="646472"/>
                  </a:cubicBezTo>
                  <a:lnTo>
                    <a:pt x="4940709" y="528485"/>
                  </a:lnTo>
                </a:path>
              </a:pathLst>
            </a:custGeom>
            <a:ln>
              <a:solidFill>
                <a:srgbClr val="996600"/>
              </a:solidFill>
              <a:prstDash val="sysDash"/>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
          <p:nvSpPr>
            <p:cNvPr id="16" name="TextBox 15"/>
            <p:cNvSpPr txBox="1"/>
            <p:nvPr/>
          </p:nvSpPr>
          <p:spPr>
            <a:xfrm>
              <a:off x="1348552" y="5254720"/>
              <a:ext cx="501851" cy="204128"/>
            </a:xfrm>
            <a:prstGeom prst="rect">
              <a:avLst/>
            </a:prstGeom>
            <a:noFill/>
          </p:spPr>
          <p:txBody>
            <a:bodyPr wrap="none" rtlCol="0">
              <a:spAutoFit/>
            </a:bodyPr>
            <a:lstStyle/>
            <a:p>
              <a:r>
                <a:rPr lang="en-US" sz="1600"/>
                <a:t>Spring</a:t>
              </a:r>
            </a:p>
          </p:txBody>
        </p:sp>
        <p:sp>
          <p:nvSpPr>
            <p:cNvPr id="17" name="TextBox 16"/>
            <p:cNvSpPr txBox="1"/>
            <p:nvPr/>
          </p:nvSpPr>
          <p:spPr>
            <a:xfrm>
              <a:off x="2452451" y="5254720"/>
              <a:ext cx="628959" cy="204128"/>
            </a:xfrm>
            <a:prstGeom prst="rect">
              <a:avLst/>
            </a:prstGeom>
            <a:noFill/>
          </p:spPr>
          <p:txBody>
            <a:bodyPr wrap="none" rtlCol="0">
              <a:spAutoFit/>
            </a:bodyPr>
            <a:lstStyle/>
            <a:p>
              <a:r>
                <a:rPr lang="en-US" sz="1600"/>
                <a:t>Summer</a:t>
              </a:r>
            </a:p>
          </p:txBody>
        </p:sp>
        <p:sp>
          <p:nvSpPr>
            <p:cNvPr id="18" name="TextBox 17"/>
            <p:cNvSpPr txBox="1"/>
            <p:nvPr/>
          </p:nvSpPr>
          <p:spPr>
            <a:xfrm>
              <a:off x="5030351" y="5254720"/>
              <a:ext cx="538666" cy="204128"/>
            </a:xfrm>
            <a:prstGeom prst="rect">
              <a:avLst/>
            </a:prstGeom>
            <a:noFill/>
          </p:spPr>
          <p:txBody>
            <a:bodyPr wrap="none" rtlCol="0">
              <a:spAutoFit/>
            </a:bodyPr>
            <a:lstStyle/>
            <a:p>
              <a:r>
                <a:rPr lang="en-US" sz="1600"/>
                <a:t>Winter</a:t>
              </a:r>
            </a:p>
          </p:txBody>
        </p:sp>
        <p:sp>
          <p:nvSpPr>
            <p:cNvPr id="19" name="TextBox 18"/>
            <p:cNvSpPr txBox="1"/>
            <p:nvPr/>
          </p:nvSpPr>
          <p:spPr>
            <a:xfrm>
              <a:off x="3918950" y="5254720"/>
              <a:ext cx="328847" cy="204128"/>
            </a:xfrm>
            <a:prstGeom prst="rect">
              <a:avLst/>
            </a:prstGeom>
            <a:noFill/>
          </p:spPr>
          <p:txBody>
            <a:bodyPr wrap="none" rtlCol="0">
              <a:spAutoFit/>
            </a:bodyPr>
            <a:lstStyle/>
            <a:p>
              <a:r>
                <a:rPr lang="en-US" sz="1600"/>
                <a:t>Fall</a:t>
              </a:r>
            </a:p>
          </p:txBody>
        </p:sp>
        <p:sp>
          <p:nvSpPr>
            <p:cNvPr id="20" name="TextBox 19"/>
            <p:cNvSpPr txBox="1"/>
            <p:nvPr/>
          </p:nvSpPr>
          <p:spPr>
            <a:xfrm>
              <a:off x="1066292" y="4145023"/>
              <a:ext cx="1828800" cy="241243"/>
            </a:xfrm>
            <a:prstGeom prst="rect">
              <a:avLst/>
            </a:prstGeom>
            <a:noFill/>
          </p:spPr>
          <p:txBody>
            <a:bodyPr wrap="square" rtlCol="0">
              <a:spAutoFit/>
            </a:bodyPr>
            <a:lstStyle/>
            <a:p>
              <a:r>
                <a:rPr lang="en-US" sz="2000">
                  <a:solidFill>
                    <a:srgbClr val="996600"/>
                  </a:solidFill>
                </a:rPr>
                <a:t>Animal Demand</a:t>
              </a:r>
            </a:p>
          </p:txBody>
        </p:sp>
        <p:cxnSp>
          <p:nvCxnSpPr>
            <p:cNvPr id="22" name="Straight Arrow Connector 21"/>
            <p:cNvCxnSpPr/>
            <p:nvPr/>
          </p:nvCxnSpPr>
          <p:spPr>
            <a:xfrm rot="5400000">
              <a:off x="1408906" y="4610100"/>
              <a:ext cx="381794" cy="794"/>
            </a:xfrm>
            <a:prstGeom prst="straightConnector1">
              <a:avLst/>
            </a:prstGeom>
            <a:ln>
              <a:solidFill>
                <a:srgbClr val="996600"/>
              </a:solidFill>
              <a:tailEnd type="arrow"/>
            </a:ln>
          </p:spPr>
          <p:style>
            <a:lnRef idx="2">
              <a:schemeClr val="accent6"/>
            </a:lnRef>
            <a:fillRef idx="0">
              <a:schemeClr val="accent6"/>
            </a:fillRef>
            <a:effectRef idx="1">
              <a:schemeClr val="accent6"/>
            </a:effectRef>
            <a:fontRef idx="minor">
              <a:schemeClr val="tx1"/>
            </a:fontRef>
          </p:style>
        </p:cxnSp>
        <p:sp>
          <p:nvSpPr>
            <p:cNvPr id="24" name="TextBox 23"/>
            <p:cNvSpPr txBox="1"/>
            <p:nvPr/>
          </p:nvSpPr>
          <p:spPr>
            <a:xfrm>
              <a:off x="4247797" y="4259720"/>
              <a:ext cx="1828800" cy="241243"/>
            </a:xfrm>
            <a:prstGeom prst="rect">
              <a:avLst/>
            </a:prstGeom>
            <a:noFill/>
          </p:spPr>
          <p:txBody>
            <a:bodyPr wrap="square" rtlCol="0">
              <a:spAutoFit/>
            </a:bodyPr>
            <a:lstStyle/>
            <a:p>
              <a:r>
                <a:rPr lang="en-US" sz="2000">
                  <a:solidFill>
                    <a:schemeClr val="accent5">
                      <a:lumMod val="75000"/>
                    </a:schemeClr>
                  </a:solidFill>
                </a:rPr>
                <a:t>Forage Supply</a:t>
              </a:r>
            </a:p>
          </p:txBody>
        </p:sp>
        <p:cxnSp>
          <p:nvCxnSpPr>
            <p:cNvPr id="26" name="Straight Arrow Connector 25"/>
            <p:cNvCxnSpPr/>
            <p:nvPr/>
          </p:nvCxnSpPr>
          <p:spPr>
            <a:xfrm rot="10800000" flipV="1">
              <a:off x="4495800" y="4495800"/>
              <a:ext cx="304800" cy="228600"/>
            </a:xfrm>
            <a:prstGeom prst="straightConnector1">
              <a:avLst/>
            </a:prstGeom>
            <a:ln>
              <a:solidFill>
                <a:schemeClr val="accent5">
                  <a:lumMod val="60000"/>
                  <a:lumOff val="40000"/>
                </a:schemeClr>
              </a:solidFill>
              <a:tailEnd type="arrow"/>
            </a:ln>
          </p:spPr>
          <p:style>
            <a:lnRef idx="2">
              <a:schemeClr val="accent3"/>
            </a:lnRef>
            <a:fillRef idx="0">
              <a:schemeClr val="accent3"/>
            </a:fillRef>
            <a:effectRef idx="1">
              <a:schemeClr val="accent3"/>
            </a:effectRef>
            <a:fontRef idx="minor">
              <a:schemeClr val="tx1"/>
            </a:fontRef>
          </p:style>
        </p:cxnSp>
        <p:sp>
          <p:nvSpPr>
            <p:cNvPr id="28" name="TextBox 27"/>
            <p:cNvSpPr txBox="1"/>
            <p:nvPr/>
          </p:nvSpPr>
          <p:spPr>
            <a:xfrm>
              <a:off x="2332857" y="3224875"/>
              <a:ext cx="2371203" cy="315471"/>
            </a:xfrm>
            <a:prstGeom prst="rect">
              <a:avLst/>
            </a:prstGeom>
            <a:noFill/>
          </p:spPr>
          <p:txBody>
            <a:bodyPr wrap="none" rtlCol="0">
              <a:spAutoFit/>
            </a:bodyPr>
            <a:lstStyle/>
            <a:p>
              <a:pPr algn="ctr"/>
              <a:r>
                <a:rPr lang="en-US" sz="2800"/>
                <a:t>Supply-Demand Cycle</a:t>
              </a:r>
            </a:p>
          </p:txBody>
        </p:sp>
        <p:sp>
          <p:nvSpPr>
            <p:cNvPr id="29" name="TextBox 28"/>
            <p:cNvSpPr txBox="1"/>
            <p:nvPr/>
          </p:nvSpPr>
          <p:spPr>
            <a:xfrm>
              <a:off x="2332857" y="5562600"/>
              <a:ext cx="2124751" cy="222685"/>
            </a:xfrm>
            <a:prstGeom prst="rect">
              <a:avLst/>
            </a:prstGeom>
            <a:noFill/>
          </p:spPr>
          <p:txBody>
            <a:bodyPr wrap="none" rtlCol="0">
              <a:spAutoFit/>
            </a:bodyPr>
            <a:lstStyle/>
            <a:p>
              <a:r>
                <a:rPr lang="en-US"/>
                <a:t>- - - - - - - - Season - - - - - - - - - </a:t>
              </a:r>
            </a:p>
          </p:txBody>
        </p:sp>
        <p:sp>
          <p:nvSpPr>
            <p:cNvPr id="30" name="TextBox 29"/>
            <p:cNvSpPr txBox="1"/>
            <p:nvPr/>
          </p:nvSpPr>
          <p:spPr>
            <a:xfrm rot="16200000">
              <a:off x="-708116" y="4560502"/>
              <a:ext cx="2831307" cy="239690"/>
            </a:xfrm>
            <a:prstGeom prst="rect">
              <a:avLst/>
            </a:prstGeom>
            <a:noFill/>
          </p:spPr>
          <p:txBody>
            <a:bodyPr wrap="square" rtlCol="0">
              <a:spAutoFit/>
            </a:bodyPr>
            <a:lstStyle/>
            <a:p>
              <a:pPr algn="ctr"/>
              <a:r>
                <a:rPr lang="en-US" sz="1600"/>
                <a:t>Amounts of Energy &amp; Nutrient</a:t>
              </a:r>
            </a:p>
          </p:txBody>
        </p:sp>
      </p:grpSp>
      <p:sp>
        <p:nvSpPr>
          <p:cNvPr id="4" name="Oval 3">
            <a:extLst>
              <a:ext uri="{FF2B5EF4-FFF2-40B4-BE49-F238E27FC236}">
                <a16:creationId xmlns:a16="http://schemas.microsoft.com/office/drawing/2014/main" id="{5D76BCE2-537B-4888-B4D7-568C31768F75}"/>
              </a:ext>
            </a:extLst>
          </p:cNvPr>
          <p:cNvSpPr/>
          <p:nvPr/>
        </p:nvSpPr>
        <p:spPr>
          <a:xfrm>
            <a:off x="2647416" y="3090100"/>
            <a:ext cx="1912461" cy="16097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68F3B63-98B9-474B-911C-F8FC8875903F}"/>
              </a:ext>
            </a:extLst>
          </p:cNvPr>
          <p:cNvSpPr/>
          <p:nvPr/>
        </p:nvSpPr>
        <p:spPr>
          <a:xfrm>
            <a:off x="8357584" y="2892536"/>
            <a:ext cx="1912461" cy="16097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2609935"/>
      </p:ext>
    </p:extLst>
  </p:cSld>
  <p:clrMapOvr>
    <a:masterClrMapping/>
  </p:clrMapOvr>
  <mc:AlternateContent xmlns:mc="http://schemas.openxmlformats.org/markup-compatibility/2006" xmlns:p14="http://schemas.microsoft.com/office/powerpoint/2010/main">
    <mc:Choice Requires="p14">
      <p:transition spd="slow" p14:dur="2000" advTm="26820"/>
    </mc:Choice>
    <mc:Fallback xmlns="">
      <p:transition spd="slow" advTm="2682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2525" y="733425"/>
            <a:ext cx="8229600" cy="990600"/>
          </a:xfrm>
        </p:spPr>
        <p:txBody>
          <a:bodyPr/>
          <a:lstStyle/>
          <a:p>
            <a:r>
              <a:rPr lang="en-US"/>
              <a:t>How to Meet Demand?</a:t>
            </a:r>
          </a:p>
        </p:txBody>
      </p:sp>
      <p:sp>
        <p:nvSpPr>
          <p:cNvPr id="3" name="Content Placeholder 2"/>
          <p:cNvSpPr>
            <a:spLocks noGrp="1"/>
          </p:cNvSpPr>
          <p:nvPr>
            <p:ph idx="1"/>
          </p:nvPr>
        </p:nvSpPr>
        <p:spPr>
          <a:xfrm>
            <a:off x="1152525" y="1724025"/>
            <a:ext cx="10887075" cy="4543425"/>
          </a:xfrm>
        </p:spPr>
        <p:txBody>
          <a:bodyPr>
            <a:normAutofit/>
          </a:bodyPr>
          <a:lstStyle/>
          <a:p>
            <a:pPr>
              <a:spcAft>
                <a:spcPts val="600"/>
              </a:spcAft>
              <a:buNone/>
            </a:pPr>
            <a:r>
              <a:rPr lang="en-US" sz="2800" b="1"/>
              <a:t>Timing – </a:t>
            </a:r>
            <a:r>
              <a:rPr lang="en-US" sz="2800"/>
              <a:t>greatest animal demand coincides with greatest nutrient supply</a:t>
            </a:r>
            <a:endParaRPr lang="en-US" sz="2200" i="1"/>
          </a:p>
          <a:p>
            <a:pPr marL="655638" indent="-457200">
              <a:buClr>
                <a:srgbClr val="800000"/>
              </a:buClr>
              <a:buFont typeface="Wingdings" panose="05000000000000000000" pitchFamily="2" charset="2"/>
              <a:buChar char="§"/>
            </a:pPr>
            <a:r>
              <a:rPr lang="en-US" sz="3000"/>
              <a:t>Birth in spring when forage is of greatest quality</a:t>
            </a:r>
          </a:p>
          <a:p>
            <a:pPr marL="948246" lvl="1" indent="-457200">
              <a:buClr>
                <a:srgbClr val="800000"/>
              </a:buClr>
              <a:buFont typeface="Courier New" panose="02070309020205020404" pitchFamily="49" charset="0"/>
              <a:buChar char="o"/>
            </a:pPr>
            <a:r>
              <a:rPr lang="en-US" sz="2200" i="1"/>
              <a:t>Native animals already do this through natural selection</a:t>
            </a:r>
          </a:p>
          <a:p>
            <a:pPr marL="655638" indent="-457200">
              <a:buClr>
                <a:srgbClr val="800000"/>
              </a:buClr>
              <a:buFont typeface="Wingdings" panose="05000000000000000000" pitchFamily="2" charset="2"/>
              <a:buChar char="§"/>
            </a:pPr>
            <a:r>
              <a:rPr lang="en-US" sz="3000"/>
              <a:t>Follow the Green</a:t>
            </a:r>
          </a:p>
          <a:p>
            <a:pPr marL="948246" lvl="1" indent="-457200">
              <a:buClr>
                <a:srgbClr val="800000"/>
              </a:buClr>
              <a:buFont typeface="Courier New" panose="02070309020205020404" pitchFamily="49" charset="0"/>
              <a:buChar char="o"/>
            </a:pPr>
            <a:r>
              <a:rPr lang="en-US" sz="2200" i="1"/>
              <a:t>Animals moving up in elevation as season progresses?</a:t>
            </a:r>
          </a:p>
          <a:p>
            <a:pPr marL="491046" lvl="1" indent="0">
              <a:buClr>
                <a:srgbClr val="800000"/>
              </a:buClr>
              <a:buNone/>
            </a:pPr>
            <a:endParaRPr lang="en-US" sz="2200" i="1"/>
          </a:p>
          <a:p>
            <a:pPr marL="1406998" lvl="6" indent="0">
              <a:buClr>
                <a:srgbClr val="800000"/>
              </a:buClr>
              <a:buNone/>
            </a:pPr>
            <a:r>
              <a:rPr lang="en-US" sz="2400" b="1" i="1"/>
              <a:t>Watch</a:t>
            </a:r>
            <a:r>
              <a:rPr lang="en-US" sz="2400" i="1"/>
              <a:t> this video “Following the Green”</a:t>
            </a:r>
            <a:br>
              <a:rPr lang="en-US" sz="2400" i="1"/>
            </a:br>
            <a:r>
              <a:rPr lang="en-US" sz="2400" i="1"/>
              <a:t> </a:t>
            </a:r>
            <a:r>
              <a:rPr lang="en-US" sz="2400" i="1">
                <a:solidFill>
                  <a:srgbClr val="996600"/>
                </a:solidFill>
                <a:hlinkClick r:id="rId3">
                  <a:extLst>
                    <a:ext uri="{A12FA001-AC4F-418D-AE19-62706E023703}">
                      <ahyp:hlinkClr xmlns:ahyp="http://schemas.microsoft.com/office/drawing/2018/hyperlinkcolor" val="tx"/>
                    </a:ext>
                  </a:extLst>
                </a:hlinkClick>
              </a:rPr>
              <a:t>https://</a:t>
            </a:r>
            <a:r>
              <a:rPr lang="en-US" sz="2400" i="1" err="1">
                <a:solidFill>
                  <a:srgbClr val="996600"/>
                </a:solidFill>
                <a:hlinkClick r:id="rId3">
                  <a:extLst>
                    <a:ext uri="{A12FA001-AC4F-418D-AE19-62706E023703}">
                      <ahyp:hlinkClr xmlns:ahyp="http://schemas.microsoft.com/office/drawing/2018/hyperlinkcolor" val="tx"/>
                    </a:ext>
                  </a:extLst>
                </a:hlinkClick>
              </a:rPr>
              <a:t>bit.ly</a:t>
            </a:r>
            <a:r>
              <a:rPr lang="en-US" sz="2400" i="1">
                <a:solidFill>
                  <a:srgbClr val="996600"/>
                </a:solidFill>
                <a:hlinkClick r:id="rId3">
                  <a:extLst>
                    <a:ext uri="{A12FA001-AC4F-418D-AE19-62706E023703}">
                      <ahyp:hlinkClr xmlns:ahyp="http://schemas.microsoft.com/office/drawing/2018/hyperlinkcolor" val="tx"/>
                    </a:ext>
                  </a:extLst>
                </a:hlinkClick>
              </a:rPr>
              <a:t>/</a:t>
            </a:r>
            <a:r>
              <a:rPr lang="en-US" sz="2400" i="1" err="1">
                <a:solidFill>
                  <a:srgbClr val="996600"/>
                </a:solidFill>
                <a:hlinkClick r:id="rId3">
                  <a:extLst>
                    <a:ext uri="{A12FA001-AC4F-418D-AE19-62706E023703}">
                      <ahyp:hlinkClr xmlns:ahyp="http://schemas.microsoft.com/office/drawing/2018/hyperlinkcolor" val="tx"/>
                    </a:ext>
                  </a:extLst>
                </a:hlinkClick>
              </a:rPr>
              <a:t>folllowthegreen</a:t>
            </a:r>
            <a:r>
              <a:rPr lang="en-US" sz="2400" i="1">
                <a:solidFill>
                  <a:srgbClr val="996600"/>
                </a:solidFill>
              </a:rPr>
              <a:t> </a:t>
            </a:r>
            <a:endParaRPr lang="en-US" sz="2200" i="1">
              <a:solidFill>
                <a:srgbClr val="996600"/>
              </a:solidFill>
            </a:endParaRPr>
          </a:p>
          <a:p>
            <a:endParaRPr lang="en-US"/>
          </a:p>
        </p:txBody>
      </p:sp>
      <p:pic>
        <p:nvPicPr>
          <p:cNvPr id="5" name="Graphic 4" descr="Film reel">
            <a:extLst>
              <a:ext uri="{FF2B5EF4-FFF2-40B4-BE49-F238E27FC236}">
                <a16:creationId xmlns:a16="http://schemas.microsoft.com/office/drawing/2014/main" id="{ED965366-5EB3-4B21-861D-866317F5B9F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599538" y="4562061"/>
            <a:ext cx="914400" cy="914400"/>
          </a:xfrm>
          <a:prstGeom prst="rect">
            <a:avLst/>
          </a:prstGeom>
        </p:spPr>
      </p:pic>
    </p:spTree>
    <p:extLst>
      <p:ext uri="{BB962C8B-B14F-4D97-AF65-F5344CB8AC3E}">
        <p14:creationId xmlns:p14="http://schemas.microsoft.com/office/powerpoint/2010/main" val="4146005986"/>
      </p:ext>
    </p:extLst>
  </p:cSld>
  <p:clrMapOvr>
    <a:masterClrMapping/>
  </p:clrMapOvr>
  <mc:AlternateContent xmlns:mc="http://schemas.openxmlformats.org/markup-compatibility/2006" xmlns:p14="http://schemas.microsoft.com/office/powerpoint/2010/main">
    <mc:Choice Requires="p14">
      <p:transition spd="slow" p14:dur="2000" advTm="82007"/>
    </mc:Choice>
    <mc:Fallback xmlns="">
      <p:transition spd="slow" advTm="8200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2158" y="2113639"/>
            <a:ext cx="10887075" cy="4543425"/>
          </a:xfrm>
        </p:spPr>
        <p:txBody>
          <a:bodyPr>
            <a:normAutofit/>
          </a:bodyPr>
          <a:lstStyle/>
          <a:p>
            <a:pPr>
              <a:spcAft>
                <a:spcPts val="600"/>
              </a:spcAft>
              <a:buNone/>
            </a:pPr>
            <a:r>
              <a:rPr lang="en-US" sz="2800" b="1"/>
              <a:t>Timing – </a:t>
            </a:r>
            <a:r>
              <a:rPr lang="en-US" sz="2800"/>
              <a:t>greatest animal demand coincides with greatest nutrient supply</a:t>
            </a:r>
          </a:p>
          <a:p>
            <a:pPr marL="655638" indent="-457200">
              <a:buClr>
                <a:srgbClr val="800000"/>
              </a:buClr>
              <a:buFont typeface="Wingdings" panose="05000000000000000000" pitchFamily="2" charset="2"/>
              <a:buChar char="§"/>
            </a:pPr>
            <a:r>
              <a:rPr lang="en-US" sz="3000"/>
              <a:t>Type of operation </a:t>
            </a:r>
            <a:endParaRPr lang="en-US" sz="4200" i="1"/>
          </a:p>
          <a:p>
            <a:pPr marL="948246" lvl="1" indent="-457200">
              <a:buClr>
                <a:srgbClr val="800000"/>
              </a:buClr>
              <a:buFont typeface="Courier New" panose="02070309020205020404" pitchFamily="49" charset="0"/>
              <a:buChar char="o"/>
            </a:pPr>
            <a:r>
              <a:rPr lang="en-US" sz="2200" i="1"/>
              <a:t>Stocking steers during growing season vs year-round cow/calf?</a:t>
            </a:r>
          </a:p>
          <a:p>
            <a:pPr marL="655638" indent="-457200">
              <a:buClr>
                <a:srgbClr val="800000"/>
              </a:buClr>
              <a:buFont typeface="Wingdings" panose="05000000000000000000" pitchFamily="2" charset="2"/>
              <a:buChar char="§"/>
            </a:pPr>
            <a:r>
              <a:rPr lang="en-US" sz="3000"/>
              <a:t>Type of forage </a:t>
            </a:r>
          </a:p>
          <a:p>
            <a:pPr marL="948246" lvl="1" indent="-457200">
              <a:buClr>
                <a:srgbClr val="800000"/>
              </a:buClr>
              <a:buFont typeface="Courier New" panose="02070309020205020404" pitchFamily="49" charset="0"/>
              <a:buChar char="o"/>
            </a:pPr>
            <a:r>
              <a:rPr lang="en-US" sz="2200" i="1"/>
              <a:t>Focus on winter forage</a:t>
            </a:r>
          </a:p>
          <a:p>
            <a:pPr marL="198438" indent="0">
              <a:buClr>
                <a:srgbClr val="800000"/>
              </a:buClr>
              <a:buNone/>
            </a:pPr>
            <a:endParaRPr lang="en-US"/>
          </a:p>
        </p:txBody>
      </p:sp>
      <p:sp>
        <p:nvSpPr>
          <p:cNvPr id="2" name="Title 1"/>
          <p:cNvSpPr>
            <a:spLocks noGrp="1"/>
          </p:cNvSpPr>
          <p:nvPr>
            <p:ph type="title"/>
          </p:nvPr>
        </p:nvSpPr>
        <p:spPr>
          <a:xfrm>
            <a:off x="1152525" y="733425"/>
            <a:ext cx="8229600" cy="990600"/>
          </a:xfrm>
        </p:spPr>
        <p:txBody>
          <a:bodyPr/>
          <a:lstStyle/>
          <a:p>
            <a:r>
              <a:rPr lang="en-US"/>
              <a:t>How to Meet Demand?</a:t>
            </a:r>
          </a:p>
        </p:txBody>
      </p:sp>
      <p:grpSp>
        <p:nvGrpSpPr>
          <p:cNvPr id="7" name="Group 6">
            <a:extLst>
              <a:ext uri="{FF2B5EF4-FFF2-40B4-BE49-F238E27FC236}">
                <a16:creationId xmlns:a16="http://schemas.microsoft.com/office/drawing/2014/main" id="{4BF1B063-B995-41B1-B235-47C51EA85638}"/>
              </a:ext>
            </a:extLst>
          </p:cNvPr>
          <p:cNvGrpSpPr/>
          <p:nvPr/>
        </p:nvGrpSpPr>
        <p:grpSpPr>
          <a:xfrm>
            <a:off x="7466026" y="3722794"/>
            <a:ext cx="3252497" cy="2555533"/>
            <a:chOff x="7561276" y="3570394"/>
            <a:chExt cx="3252497" cy="2555533"/>
          </a:xfrm>
        </p:grpSpPr>
        <p:pic>
          <p:nvPicPr>
            <p:cNvPr id="4" name="Picture 3" descr="J_Lord_Cows (3-KLL).JPG">
              <a:extLst>
                <a:ext uri="{FF2B5EF4-FFF2-40B4-BE49-F238E27FC236}">
                  <a16:creationId xmlns:a16="http://schemas.microsoft.com/office/drawing/2014/main" id="{A6DA16EF-D6D4-48BB-A4B0-B9D33A48680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flipH="1">
              <a:off x="7561276" y="3570394"/>
              <a:ext cx="3252497" cy="2555533"/>
            </a:xfrm>
            <a:prstGeom prst="rect">
              <a:avLst/>
            </a:prstGeom>
            <a:ln>
              <a:solidFill>
                <a:schemeClr val="accent1"/>
              </a:solidFill>
            </a:ln>
          </p:spPr>
        </p:pic>
        <p:sp>
          <p:nvSpPr>
            <p:cNvPr id="6" name="TextBox 5">
              <a:extLst>
                <a:ext uri="{FF2B5EF4-FFF2-40B4-BE49-F238E27FC236}">
                  <a16:creationId xmlns:a16="http://schemas.microsoft.com/office/drawing/2014/main" id="{F20998E5-E214-4AF2-9CD7-4CD367C6AD55}"/>
                </a:ext>
              </a:extLst>
            </p:cNvPr>
            <p:cNvSpPr txBox="1"/>
            <p:nvPr/>
          </p:nvSpPr>
          <p:spPr>
            <a:xfrm>
              <a:off x="7589851" y="5909131"/>
              <a:ext cx="846707" cy="215444"/>
            </a:xfrm>
            <a:prstGeom prst="rect">
              <a:avLst/>
            </a:prstGeom>
            <a:noFill/>
          </p:spPr>
          <p:txBody>
            <a:bodyPr wrap="none" rtlCol="0">
              <a:spAutoFit/>
            </a:bodyPr>
            <a:lstStyle/>
            <a:p>
              <a:r>
                <a:rPr lang="en-US" sz="800">
                  <a:solidFill>
                    <a:schemeClr val="bg1"/>
                  </a:solidFill>
                </a:rPr>
                <a:t>K. Launchbuagh</a:t>
              </a:r>
            </a:p>
          </p:txBody>
        </p:sp>
      </p:grpSp>
    </p:spTree>
    <p:extLst>
      <p:ext uri="{BB962C8B-B14F-4D97-AF65-F5344CB8AC3E}">
        <p14:creationId xmlns:p14="http://schemas.microsoft.com/office/powerpoint/2010/main" val="2152011506"/>
      </p:ext>
    </p:extLst>
  </p:cSld>
  <p:clrMapOvr>
    <a:masterClrMapping/>
  </p:clrMapOvr>
  <mc:AlternateContent xmlns:mc="http://schemas.openxmlformats.org/markup-compatibility/2006" xmlns:p14="http://schemas.microsoft.com/office/powerpoint/2010/main">
    <mc:Choice Requires="p14">
      <p:transition spd="slow" p14:dur="2000" advTm="50471"/>
    </mc:Choice>
    <mc:Fallback xmlns="">
      <p:transition spd="slow" advTm="5047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2525" y="733425"/>
            <a:ext cx="8229600" cy="990600"/>
          </a:xfrm>
        </p:spPr>
        <p:txBody>
          <a:bodyPr/>
          <a:lstStyle/>
          <a:p>
            <a:r>
              <a:rPr lang="en-US"/>
              <a:t>How to Meet Demand?</a:t>
            </a:r>
          </a:p>
        </p:txBody>
      </p:sp>
      <p:sp>
        <p:nvSpPr>
          <p:cNvPr id="5" name="Content Placeholder 4">
            <a:extLst>
              <a:ext uri="{FF2B5EF4-FFF2-40B4-BE49-F238E27FC236}">
                <a16:creationId xmlns:a16="http://schemas.microsoft.com/office/drawing/2014/main" id="{44756597-B0C1-4F48-8C78-47B720843AAF}"/>
              </a:ext>
            </a:extLst>
          </p:cNvPr>
          <p:cNvSpPr>
            <a:spLocks noGrp="1"/>
          </p:cNvSpPr>
          <p:nvPr>
            <p:ph idx="1"/>
          </p:nvPr>
        </p:nvSpPr>
        <p:spPr>
          <a:xfrm>
            <a:off x="1544955" y="1724025"/>
            <a:ext cx="10058400" cy="4023360"/>
          </a:xfrm>
        </p:spPr>
        <p:txBody>
          <a:bodyPr/>
          <a:lstStyle/>
          <a:p>
            <a:pPr>
              <a:buNone/>
            </a:pPr>
            <a:r>
              <a:rPr lang="en-US" sz="2800" b="1"/>
              <a:t>Stock Conservatively </a:t>
            </a:r>
            <a:r>
              <a:rPr lang="en-US" sz="2800"/>
              <a:t>– set demand well below supply</a:t>
            </a:r>
          </a:p>
          <a:p>
            <a:pPr>
              <a:spcAft>
                <a:spcPts val="600"/>
              </a:spcAft>
              <a:buClr>
                <a:srgbClr val="800000"/>
              </a:buClr>
              <a:buFont typeface="Wingdings" panose="05000000000000000000" pitchFamily="2" charset="2"/>
              <a:buChar char="§"/>
            </a:pPr>
            <a:r>
              <a:rPr lang="en-US" sz="2800"/>
              <a:t>More forage for animals to choose from:</a:t>
            </a:r>
            <a:endParaRPr lang="en-US" sz="3200"/>
          </a:p>
          <a:p>
            <a:pPr marL="948246" lvl="1" indent="-457200">
              <a:buClr>
                <a:srgbClr val="800000"/>
              </a:buClr>
              <a:buFont typeface="Courier New" panose="02070309020205020404" pitchFamily="49" charset="0"/>
              <a:buChar char="o"/>
            </a:pPr>
            <a:r>
              <a:rPr lang="en-US" sz="2200" i="1"/>
              <a:t>Each animal can select most nutritious foods for diet.</a:t>
            </a:r>
          </a:p>
          <a:p>
            <a:pPr marL="948246" lvl="1" indent="-457200">
              <a:buClr>
                <a:srgbClr val="800000"/>
              </a:buClr>
              <a:buFont typeface="Courier New" panose="02070309020205020404" pitchFamily="49" charset="0"/>
              <a:buChar char="o"/>
            </a:pPr>
            <a:r>
              <a:rPr lang="en-US" sz="2200" i="1"/>
              <a:t>Maximum selectivity results in improved diet quality.</a:t>
            </a:r>
          </a:p>
          <a:p>
            <a:pPr>
              <a:spcAft>
                <a:spcPts val="600"/>
              </a:spcAft>
              <a:buClr>
                <a:srgbClr val="800000"/>
              </a:buClr>
              <a:buFont typeface="Wingdings" panose="05000000000000000000" pitchFamily="2" charset="2"/>
              <a:buChar char="§"/>
            </a:pPr>
            <a:r>
              <a:rPr lang="en-US" sz="3000"/>
              <a:t>Also reduces energy required to find adequate diet.</a:t>
            </a:r>
          </a:p>
          <a:p>
            <a:endParaRPr lang="en-US"/>
          </a:p>
        </p:txBody>
      </p:sp>
      <p:grpSp>
        <p:nvGrpSpPr>
          <p:cNvPr id="4" name="Group 3">
            <a:extLst>
              <a:ext uri="{FF2B5EF4-FFF2-40B4-BE49-F238E27FC236}">
                <a16:creationId xmlns:a16="http://schemas.microsoft.com/office/drawing/2014/main" id="{29374B3A-676F-4174-AACA-8477F1E172E9}"/>
              </a:ext>
            </a:extLst>
          </p:cNvPr>
          <p:cNvGrpSpPr/>
          <p:nvPr/>
        </p:nvGrpSpPr>
        <p:grpSpPr>
          <a:xfrm>
            <a:off x="3866480" y="4347922"/>
            <a:ext cx="4201196" cy="1898352"/>
            <a:chOff x="3866480" y="4347922"/>
            <a:chExt cx="4201196" cy="1898352"/>
          </a:xfrm>
        </p:grpSpPr>
        <p:pic>
          <p:nvPicPr>
            <p:cNvPr id="9" name="Picture 8" descr="Steers-sagebrush(3-KLL).JPG">
              <a:extLst>
                <a:ext uri="{FF2B5EF4-FFF2-40B4-BE49-F238E27FC236}">
                  <a16:creationId xmlns:a16="http://schemas.microsoft.com/office/drawing/2014/main" id="{0E76324A-1CF7-4015-AFBC-FB2219F2756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866480" y="4347922"/>
              <a:ext cx="4201196" cy="1898352"/>
            </a:xfrm>
            <a:prstGeom prst="rect">
              <a:avLst/>
            </a:prstGeom>
            <a:ln>
              <a:solidFill>
                <a:schemeClr val="accent1"/>
              </a:solidFill>
            </a:ln>
          </p:spPr>
        </p:pic>
        <p:sp>
          <p:nvSpPr>
            <p:cNvPr id="6" name="TextBox 5">
              <a:extLst>
                <a:ext uri="{FF2B5EF4-FFF2-40B4-BE49-F238E27FC236}">
                  <a16:creationId xmlns:a16="http://schemas.microsoft.com/office/drawing/2014/main" id="{8AD80FB3-ED3F-4FC2-8BCD-AE26C0B7CA67}"/>
                </a:ext>
              </a:extLst>
            </p:cNvPr>
            <p:cNvSpPr txBox="1"/>
            <p:nvPr/>
          </p:nvSpPr>
          <p:spPr>
            <a:xfrm>
              <a:off x="3866480" y="6030830"/>
              <a:ext cx="846707" cy="215444"/>
            </a:xfrm>
            <a:prstGeom prst="rect">
              <a:avLst/>
            </a:prstGeom>
            <a:noFill/>
          </p:spPr>
          <p:txBody>
            <a:bodyPr wrap="none" rtlCol="0">
              <a:spAutoFit/>
            </a:bodyPr>
            <a:lstStyle/>
            <a:p>
              <a:r>
                <a:rPr lang="en-US" sz="800">
                  <a:solidFill>
                    <a:schemeClr val="bg1"/>
                  </a:solidFill>
                </a:rPr>
                <a:t>K. Launchbuagh</a:t>
              </a:r>
            </a:p>
          </p:txBody>
        </p:sp>
      </p:grpSp>
    </p:spTree>
    <p:extLst>
      <p:ext uri="{BB962C8B-B14F-4D97-AF65-F5344CB8AC3E}">
        <p14:creationId xmlns:p14="http://schemas.microsoft.com/office/powerpoint/2010/main" val="2910084748"/>
      </p:ext>
    </p:extLst>
  </p:cSld>
  <p:clrMapOvr>
    <a:masterClrMapping/>
  </p:clrMapOvr>
  <mc:AlternateContent xmlns:mc="http://schemas.openxmlformats.org/markup-compatibility/2006" xmlns:p14="http://schemas.microsoft.com/office/powerpoint/2010/main">
    <mc:Choice Requires="p14">
      <p:transition spd="slow" p14:dur="2000" advTm="35486"/>
    </mc:Choice>
    <mc:Fallback xmlns="">
      <p:transition spd="slow" advTm="3548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375" y="590550"/>
            <a:ext cx="8229600" cy="1143000"/>
          </a:xfrm>
        </p:spPr>
        <p:txBody>
          <a:bodyPr/>
          <a:lstStyle/>
          <a:p>
            <a:r>
              <a:rPr lang="en-US"/>
              <a:t>How to Meet Demand?</a:t>
            </a:r>
          </a:p>
        </p:txBody>
      </p:sp>
      <p:sp>
        <p:nvSpPr>
          <p:cNvPr id="3" name="Content Placeholder 2"/>
          <p:cNvSpPr>
            <a:spLocks noGrp="1"/>
          </p:cNvSpPr>
          <p:nvPr>
            <p:ph idx="1"/>
          </p:nvPr>
        </p:nvSpPr>
        <p:spPr>
          <a:xfrm>
            <a:off x="1228725" y="1819275"/>
            <a:ext cx="9925050" cy="5410200"/>
          </a:xfrm>
        </p:spPr>
        <p:txBody>
          <a:bodyPr>
            <a:normAutofit/>
          </a:bodyPr>
          <a:lstStyle/>
          <a:p>
            <a:pPr marL="0" indent="0">
              <a:buClr>
                <a:srgbClr val="800000"/>
              </a:buClr>
              <a:buNone/>
            </a:pPr>
            <a:r>
              <a:rPr lang="en-US" sz="3000" b="1"/>
              <a:t>Manipulate vegetation to meet animal needs.</a:t>
            </a:r>
          </a:p>
          <a:p>
            <a:pPr lvl="1">
              <a:buClr>
                <a:srgbClr val="800000"/>
              </a:buClr>
              <a:buFont typeface="Wingdings" panose="05000000000000000000" pitchFamily="2" charset="2"/>
              <a:buChar char="§"/>
            </a:pPr>
            <a:r>
              <a:rPr lang="en-US" sz="3000"/>
              <a:t>Plant</a:t>
            </a:r>
            <a:r>
              <a:rPr lang="en-US" sz="3000" b="1"/>
              <a:t> </a:t>
            </a:r>
            <a:r>
              <a:rPr lang="en-US" sz="3000"/>
              <a:t>introduced pastures</a:t>
            </a:r>
          </a:p>
          <a:p>
            <a:pPr lvl="1">
              <a:buClr>
                <a:srgbClr val="800000"/>
              </a:buClr>
              <a:buFont typeface="Wingdings" panose="05000000000000000000" pitchFamily="2" charset="2"/>
              <a:buChar char="§"/>
            </a:pPr>
            <a:r>
              <a:rPr lang="en-US" sz="3000"/>
              <a:t>Manage for palatable shrubs</a:t>
            </a:r>
          </a:p>
          <a:p>
            <a:pPr lvl="1">
              <a:buClr>
                <a:srgbClr val="800000"/>
              </a:buClr>
              <a:buFont typeface="Wingdings" panose="05000000000000000000" pitchFamily="2" charset="2"/>
              <a:buChar char="§"/>
            </a:pPr>
            <a:r>
              <a:rPr lang="en-US" sz="3000"/>
              <a:t>Manage for plant diversity</a:t>
            </a:r>
          </a:p>
          <a:p>
            <a:pPr marL="0" indent="0">
              <a:buClr>
                <a:srgbClr val="800000"/>
              </a:buClr>
              <a:buNone/>
            </a:pPr>
            <a:r>
              <a:rPr lang="en-US" sz="3000" b="1"/>
              <a:t>Feed Supplements</a:t>
            </a:r>
          </a:p>
          <a:p>
            <a:pPr lvl="1">
              <a:buClr>
                <a:srgbClr val="800000"/>
              </a:buClr>
              <a:buFont typeface="Wingdings" panose="05000000000000000000" pitchFamily="2" charset="2"/>
              <a:buChar char="§"/>
            </a:pPr>
            <a:r>
              <a:rPr lang="en-US" sz="3000"/>
              <a:t> Hay</a:t>
            </a:r>
          </a:p>
          <a:p>
            <a:pPr lvl="1">
              <a:buClr>
                <a:srgbClr val="800000"/>
              </a:buClr>
              <a:buFont typeface="Wingdings" panose="05000000000000000000" pitchFamily="2" charset="2"/>
              <a:buChar char="§"/>
            </a:pPr>
            <a:r>
              <a:rPr lang="en-US" sz="3000"/>
              <a:t> Grains &amp; energy supplements</a:t>
            </a:r>
          </a:p>
          <a:p>
            <a:pPr lvl="1">
              <a:buClr>
                <a:srgbClr val="800000"/>
              </a:buClr>
              <a:buFont typeface="Wingdings" panose="05000000000000000000" pitchFamily="2" charset="2"/>
              <a:buChar char="§"/>
            </a:pPr>
            <a:r>
              <a:rPr lang="en-US" sz="3000"/>
              <a:t> Liquid protein &amp; energy </a:t>
            </a:r>
          </a:p>
          <a:p>
            <a:pPr lvl="1">
              <a:buClr>
                <a:srgbClr val="800000"/>
              </a:buClr>
              <a:buFont typeface="Wingdings" panose="05000000000000000000" pitchFamily="2" charset="2"/>
              <a:buChar char="§"/>
            </a:pPr>
            <a:r>
              <a:rPr lang="en-US" sz="3000"/>
              <a:t> Protein important if range forage &lt; 6% protein</a:t>
            </a:r>
          </a:p>
          <a:p>
            <a:pPr marL="0" indent="0">
              <a:buClr>
                <a:srgbClr val="800000"/>
              </a:buClr>
              <a:buNone/>
            </a:pPr>
            <a:endParaRPr lang="en-US" sz="3000" b="1"/>
          </a:p>
          <a:p>
            <a:pPr marL="0" indent="0">
              <a:buClr>
                <a:srgbClr val="800000"/>
              </a:buClr>
              <a:buNone/>
            </a:pPr>
            <a:endParaRPr lang="en-US" sz="3000"/>
          </a:p>
        </p:txBody>
      </p:sp>
    </p:spTree>
    <p:extLst>
      <p:ext uri="{BB962C8B-B14F-4D97-AF65-F5344CB8AC3E}">
        <p14:creationId xmlns:p14="http://schemas.microsoft.com/office/powerpoint/2010/main" val="1758100501"/>
      </p:ext>
    </p:extLst>
  </p:cSld>
  <p:clrMapOvr>
    <a:masterClrMapping/>
  </p:clrMapOvr>
  <mc:AlternateContent xmlns:mc="http://schemas.openxmlformats.org/markup-compatibility/2006" xmlns:p14="http://schemas.microsoft.com/office/powerpoint/2010/main">
    <mc:Choice Requires="p14">
      <p:transition spd="slow" p14:dur="2000" advTm="150110"/>
    </mc:Choice>
    <mc:Fallback xmlns="">
      <p:transition spd="slow" advTm="15011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5" y="286603"/>
            <a:ext cx="11496675" cy="1450757"/>
          </a:xfrm>
        </p:spPr>
        <p:txBody>
          <a:bodyPr>
            <a:normAutofit/>
          </a:bodyPr>
          <a:lstStyle/>
          <a:p>
            <a:r>
              <a:rPr lang="en-US" sz="4400"/>
              <a:t>How do wildlife cope with seasons of low quality?</a:t>
            </a:r>
          </a:p>
        </p:txBody>
      </p:sp>
      <p:sp>
        <p:nvSpPr>
          <p:cNvPr id="3" name="Content Placeholder 2"/>
          <p:cNvSpPr>
            <a:spLocks noGrp="1"/>
          </p:cNvSpPr>
          <p:nvPr>
            <p:ph idx="1"/>
          </p:nvPr>
        </p:nvSpPr>
        <p:spPr>
          <a:xfrm>
            <a:off x="868680" y="1737360"/>
            <a:ext cx="10923270" cy="4516966"/>
          </a:xfrm>
        </p:spPr>
        <p:txBody>
          <a:bodyPr>
            <a:normAutofit fontScale="92500"/>
          </a:bodyPr>
          <a:lstStyle/>
          <a:p>
            <a:pPr marL="358775" indent="-342900">
              <a:buClr>
                <a:srgbClr val="800000"/>
              </a:buClr>
              <a:buFont typeface="Wingdings" panose="05000000000000000000" pitchFamily="2" charset="2"/>
              <a:buChar char="§"/>
            </a:pPr>
            <a:r>
              <a:rPr lang="en-US" sz="2600" b="1"/>
              <a:t>Build up fat </a:t>
            </a:r>
            <a:r>
              <a:rPr lang="en-US" sz="2600"/>
              <a:t>when forage quality is high </a:t>
            </a:r>
          </a:p>
          <a:p>
            <a:pPr marL="651383" lvl="1" indent="-342900">
              <a:buClr>
                <a:srgbClr val="800000"/>
              </a:buClr>
              <a:buFont typeface="Wingdings" panose="05000000000000000000" pitchFamily="2" charset="2"/>
              <a:buChar char="§"/>
            </a:pPr>
            <a:r>
              <a:rPr lang="en-US" sz="2200"/>
              <a:t>Grazing animals with good fat reserves can survive 30-60 days with little or no food consumptions. </a:t>
            </a:r>
          </a:p>
          <a:p>
            <a:pPr marL="651383" lvl="1" indent="-342900">
              <a:buClr>
                <a:srgbClr val="800000"/>
              </a:buClr>
              <a:buFont typeface="Wingdings" panose="05000000000000000000" pitchFamily="2" charset="2"/>
              <a:buChar char="§"/>
            </a:pPr>
            <a:r>
              <a:rPr lang="en-US" sz="2200"/>
              <a:t>Mule deer does with high levels of fat reserves have survived periods of complete starvation up to 64 days.</a:t>
            </a:r>
          </a:p>
          <a:p>
            <a:pPr marL="651383" lvl="1" indent="-342900">
              <a:buClr>
                <a:srgbClr val="800000"/>
              </a:buClr>
              <a:buFont typeface="Wingdings" panose="05000000000000000000" pitchFamily="2" charset="2"/>
              <a:buChar char="§"/>
            </a:pPr>
            <a:r>
              <a:rPr lang="en-US" sz="2200"/>
              <a:t>Fat supplies energy and vitamin A which stored in fat</a:t>
            </a:r>
          </a:p>
          <a:p>
            <a:pPr marL="358775" indent="-342900">
              <a:buClr>
                <a:srgbClr val="800000"/>
              </a:buClr>
              <a:buFont typeface="Wingdings" panose="05000000000000000000" pitchFamily="2" charset="2"/>
              <a:buChar char="§"/>
            </a:pPr>
            <a:r>
              <a:rPr lang="en-US" sz="2600"/>
              <a:t>Native animals lower their </a:t>
            </a:r>
            <a:r>
              <a:rPr lang="en-US" sz="2600" b="1"/>
              <a:t>metabolic rate </a:t>
            </a:r>
            <a:r>
              <a:rPr lang="en-US" sz="2600"/>
              <a:t>and consequently lower energy requirements.</a:t>
            </a:r>
          </a:p>
          <a:p>
            <a:pPr marL="358775" indent="-342900">
              <a:buClr>
                <a:srgbClr val="800000"/>
              </a:buClr>
              <a:buFont typeface="Wingdings" panose="05000000000000000000" pitchFamily="2" charset="2"/>
              <a:buChar char="§"/>
            </a:pPr>
            <a:r>
              <a:rPr lang="en-US" sz="2600" b="1"/>
              <a:t>Nitrogen recycling i</a:t>
            </a:r>
            <a:r>
              <a:rPr lang="en-US" sz="2600"/>
              <a:t>n ruminants</a:t>
            </a:r>
          </a:p>
          <a:p>
            <a:pPr marL="651383" lvl="1" indent="-342900">
              <a:buClr>
                <a:srgbClr val="800000"/>
              </a:buClr>
              <a:buFont typeface="Wingdings" panose="05000000000000000000" pitchFamily="2" charset="2"/>
              <a:buChar char="§"/>
            </a:pPr>
            <a:r>
              <a:rPr lang="en-US" sz="2200"/>
              <a:t>Some of the nitrogen that gets absorbed out of the rumen is put in saliva where it goes back into the digestive system, for possible absorption, instead of being lost in urine.</a:t>
            </a:r>
          </a:p>
          <a:p>
            <a:pPr marL="358775" indent="-342900">
              <a:buClr>
                <a:srgbClr val="800000"/>
              </a:buClr>
              <a:buFont typeface="Wingdings" panose="05000000000000000000" pitchFamily="2" charset="2"/>
              <a:buChar char="§"/>
            </a:pPr>
            <a:r>
              <a:rPr lang="en-US" sz="2600" b="1"/>
              <a:t>Soil ingestion</a:t>
            </a:r>
            <a:r>
              <a:rPr lang="en-US" sz="2600"/>
              <a:t> </a:t>
            </a:r>
            <a:r>
              <a:rPr lang="en-US" sz="2200"/>
              <a:t>– can play a critical role in permitting ruminants to meet critical mineral needs.</a:t>
            </a:r>
            <a:endParaRPr lang="en-US" sz="2400"/>
          </a:p>
          <a:p>
            <a:pPr marL="358775" indent="-342900">
              <a:buClr>
                <a:srgbClr val="800000"/>
              </a:buClr>
              <a:buFont typeface="Wingdings" panose="05000000000000000000" pitchFamily="2" charset="2"/>
              <a:buChar char="§"/>
            </a:pPr>
            <a:endParaRPr lang="en-US" sz="1200"/>
          </a:p>
        </p:txBody>
      </p:sp>
      <p:sp>
        <p:nvSpPr>
          <p:cNvPr id="4" name="TextBox 3">
            <a:extLst>
              <a:ext uri="{FF2B5EF4-FFF2-40B4-BE49-F238E27FC236}">
                <a16:creationId xmlns:a16="http://schemas.microsoft.com/office/drawing/2014/main" id="{F17110D0-0E1A-10F7-6103-7881FBFF93EA}"/>
              </a:ext>
            </a:extLst>
          </p:cNvPr>
          <p:cNvSpPr txBox="1"/>
          <p:nvPr/>
        </p:nvSpPr>
        <p:spPr>
          <a:xfrm>
            <a:off x="9344564" y="188399"/>
            <a:ext cx="2312048" cy="369332"/>
          </a:xfrm>
          <a:prstGeom prst="rect">
            <a:avLst/>
          </a:prstGeom>
          <a:solidFill>
            <a:srgbClr val="FFFF00"/>
          </a:solidFill>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i="1" dirty="0">
                <a:solidFill>
                  <a:schemeClr val="tx1"/>
                </a:solidFill>
              </a:rPr>
              <a:t>Karen  – Will Present</a:t>
            </a:r>
          </a:p>
        </p:txBody>
      </p:sp>
    </p:spTree>
    <p:extLst>
      <p:ext uri="{BB962C8B-B14F-4D97-AF65-F5344CB8AC3E}">
        <p14:creationId xmlns:p14="http://schemas.microsoft.com/office/powerpoint/2010/main" val="233380181"/>
      </p:ext>
    </p:extLst>
  </p:cSld>
  <p:clrMapOvr>
    <a:masterClrMapping/>
  </p:clrMapOvr>
  <mc:AlternateContent xmlns:mc="http://schemas.openxmlformats.org/markup-compatibility/2006" xmlns:p14="http://schemas.microsoft.com/office/powerpoint/2010/main">
    <mc:Choice Requires="p14">
      <p:transition spd="slow" p14:dur="2000" advTm="174445"/>
    </mc:Choice>
    <mc:Fallback xmlns="">
      <p:transition spd="slow" advTm="174445"/>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3045982-9D12-474A-8D10-6FE08D040733}"/>
              </a:ext>
            </a:extLst>
          </p:cNvPr>
          <p:cNvSpPr>
            <a:spLocks noGrp="1"/>
          </p:cNvSpPr>
          <p:nvPr>
            <p:ph type="ctrTitle"/>
          </p:nvPr>
        </p:nvSpPr>
        <p:spPr>
          <a:xfrm>
            <a:off x="1097280" y="772600"/>
            <a:ext cx="10058400" cy="3566160"/>
          </a:xfrm>
        </p:spPr>
        <p:txBody>
          <a:bodyPr/>
          <a:lstStyle/>
          <a:p>
            <a:r>
              <a:rPr lang="en-US"/>
              <a:t>Range Animal Nutrition</a:t>
            </a:r>
          </a:p>
        </p:txBody>
      </p:sp>
      <p:sp>
        <p:nvSpPr>
          <p:cNvPr id="13" name="Subtitle 12">
            <a:extLst>
              <a:ext uri="{FF2B5EF4-FFF2-40B4-BE49-F238E27FC236}">
                <a16:creationId xmlns:a16="http://schemas.microsoft.com/office/drawing/2014/main" id="{6633733C-FC3D-486C-B147-B7CA7CF95233}"/>
              </a:ext>
            </a:extLst>
          </p:cNvPr>
          <p:cNvSpPr>
            <a:spLocks noGrp="1"/>
          </p:cNvSpPr>
          <p:nvPr>
            <p:ph type="subTitle" idx="1"/>
          </p:nvPr>
        </p:nvSpPr>
        <p:spPr/>
        <p:txBody>
          <a:bodyPr/>
          <a:lstStyle/>
          <a:p>
            <a:r>
              <a:rPr lang="en-US"/>
              <a:t>Rangeland Principles (REM 151)</a:t>
            </a:r>
          </a:p>
        </p:txBody>
      </p:sp>
      <p:pic>
        <p:nvPicPr>
          <p:cNvPr id="17" name="Picture 16">
            <a:extLst>
              <a:ext uri="{FF2B5EF4-FFF2-40B4-BE49-F238E27FC236}">
                <a16:creationId xmlns:a16="http://schemas.microsoft.com/office/drawing/2014/main" id="{63A0DA7E-06B0-48BE-879E-7043E2B5B6B0}"/>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grpSp>
        <p:nvGrpSpPr>
          <p:cNvPr id="20" name="Group 19">
            <a:extLst>
              <a:ext uri="{FF2B5EF4-FFF2-40B4-BE49-F238E27FC236}">
                <a16:creationId xmlns:a16="http://schemas.microsoft.com/office/drawing/2014/main" id="{F8E8FB0F-67FF-4F2D-BDD7-0510930FD395}"/>
              </a:ext>
            </a:extLst>
          </p:cNvPr>
          <p:cNvGrpSpPr/>
          <p:nvPr/>
        </p:nvGrpSpPr>
        <p:grpSpPr>
          <a:xfrm>
            <a:off x="1097280" y="589745"/>
            <a:ext cx="3313255" cy="2519240"/>
            <a:chOff x="1097280" y="589745"/>
            <a:chExt cx="3313255" cy="2519240"/>
          </a:xfrm>
        </p:grpSpPr>
        <p:pic>
          <p:nvPicPr>
            <p:cNvPr id="6" name="Picture 5" descr="A herd of sheep walking across a grass covered field&#10;&#10;Description generated with very high confidence">
              <a:extLst>
                <a:ext uri="{FF2B5EF4-FFF2-40B4-BE49-F238E27FC236}">
                  <a16:creationId xmlns:a16="http://schemas.microsoft.com/office/drawing/2014/main" id="{8231FE1B-6FAA-470D-993D-7A96E5F18B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7280" y="589745"/>
              <a:ext cx="3313255" cy="2484941"/>
            </a:xfrm>
            <a:prstGeom prst="rect">
              <a:avLst/>
            </a:prstGeom>
          </p:spPr>
        </p:pic>
        <p:sp>
          <p:nvSpPr>
            <p:cNvPr id="5" name="TextBox 4">
              <a:extLst>
                <a:ext uri="{FF2B5EF4-FFF2-40B4-BE49-F238E27FC236}">
                  <a16:creationId xmlns:a16="http://schemas.microsoft.com/office/drawing/2014/main" id="{EFB942C2-7D0A-4147-886E-FF72805B1CFF}"/>
                </a:ext>
              </a:extLst>
            </p:cNvPr>
            <p:cNvSpPr txBox="1"/>
            <p:nvPr/>
          </p:nvSpPr>
          <p:spPr>
            <a:xfrm>
              <a:off x="1097280" y="2855069"/>
              <a:ext cx="1048685" cy="253916"/>
            </a:xfrm>
            <a:prstGeom prst="rect">
              <a:avLst/>
            </a:prstGeom>
            <a:noFill/>
          </p:spPr>
          <p:txBody>
            <a:bodyPr wrap="none" rtlCol="0">
              <a:spAutoFit/>
            </a:bodyPr>
            <a:lstStyle/>
            <a:p>
              <a:r>
                <a:rPr lang="en-US" sz="1050">
                  <a:solidFill>
                    <a:schemeClr val="bg1"/>
                  </a:solidFill>
                </a:rPr>
                <a:t>K. Launchbaugh</a:t>
              </a:r>
            </a:p>
          </p:txBody>
        </p:sp>
      </p:grpSp>
      <p:grpSp>
        <p:nvGrpSpPr>
          <p:cNvPr id="19" name="Group 18">
            <a:extLst>
              <a:ext uri="{FF2B5EF4-FFF2-40B4-BE49-F238E27FC236}">
                <a16:creationId xmlns:a16="http://schemas.microsoft.com/office/drawing/2014/main" id="{F002FEB4-69E6-440D-98DB-97B01116D839}"/>
              </a:ext>
            </a:extLst>
          </p:cNvPr>
          <p:cNvGrpSpPr/>
          <p:nvPr/>
        </p:nvGrpSpPr>
        <p:grpSpPr>
          <a:xfrm>
            <a:off x="4473937" y="562482"/>
            <a:ext cx="3770664" cy="2512204"/>
            <a:chOff x="4473937" y="562482"/>
            <a:chExt cx="3770664" cy="2512204"/>
          </a:xfrm>
        </p:grpSpPr>
        <p:pic>
          <p:nvPicPr>
            <p:cNvPr id="10" name="Picture 9" descr="A herd of cattle grazing on a lush green field&#10;&#10;Description generated with very high confidence">
              <a:extLst>
                <a:ext uri="{FF2B5EF4-FFF2-40B4-BE49-F238E27FC236}">
                  <a16:creationId xmlns:a16="http://schemas.microsoft.com/office/drawing/2014/main" id="{C32E3D47-872D-4885-B29E-80D943846EF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73937" y="562482"/>
              <a:ext cx="3770664" cy="2512204"/>
            </a:xfrm>
            <a:prstGeom prst="rect">
              <a:avLst/>
            </a:prstGeom>
          </p:spPr>
        </p:pic>
        <p:sp>
          <p:nvSpPr>
            <p:cNvPr id="14" name="TextBox 13">
              <a:extLst>
                <a:ext uri="{FF2B5EF4-FFF2-40B4-BE49-F238E27FC236}">
                  <a16:creationId xmlns:a16="http://schemas.microsoft.com/office/drawing/2014/main" id="{B388FD59-BA1C-43A0-A892-5C08741797D7}"/>
                </a:ext>
              </a:extLst>
            </p:cNvPr>
            <p:cNvSpPr txBox="1"/>
            <p:nvPr/>
          </p:nvSpPr>
          <p:spPr>
            <a:xfrm>
              <a:off x="4473937" y="2855069"/>
              <a:ext cx="546945" cy="215444"/>
            </a:xfrm>
            <a:prstGeom prst="rect">
              <a:avLst/>
            </a:prstGeom>
            <a:noFill/>
          </p:spPr>
          <p:txBody>
            <a:bodyPr wrap="none" rtlCol="0">
              <a:spAutoFit/>
            </a:bodyPr>
            <a:lstStyle/>
            <a:p>
              <a:r>
                <a:rPr lang="en-US" sz="800">
                  <a:solidFill>
                    <a:schemeClr val="bg1"/>
                  </a:solidFill>
                </a:rPr>
                <a:t>BLM.gov</a:t>
              </a:r>
            </a:p>
          </p:txBody>
        </p:sp>
      </p:grpSp>
      <p:grpSp>
        <p:nvGrpSpPr>
          <p:cNvPr id="8" name="Group 7">
            <a:extLst>
              <a:ext uri="{FF2B5EF4-FFF2-40B4-BE49-F238E27FC236}">
                <a16:creationId xmlns:a16="http://schemas.microsoft.com/office/drawing/2014/main" id="{292D442C-DB62-4A2C-8CD0-EBD794861F34}"/>
              </a:ext>
            </a:extLst>
          </p:cNvPr>
          <p:cNvGrpSpPr/>
          <p:nvPr/>
        </p:nvGrpSpPr>
        <p:grpSpPr>
          <a:xfrm>
            <a:off x="8426160" y="589745"/>
            <a:ext cx="2927660" cy="2484941"/>
            <a:chOff x="8426160" y="589745"/>
            <a:chExt cx="2927660" cy="2484941"/>
          </a:xfrm>
        </p:grpSpPr>
        <p:pic>
          <p:nvPicPr>
            <p:cNvPr id="7" name="Picture 6" descr="A large brown cow standing on a lush green field&#10;&#10;Description generated with high confidence">
              <a:extLst>
                <a:ext uri="{FF2B5EF4-FFF2-40B4-BE49-F238E27FC236}">
                  <a16:creationId xmlns:a16="http://schemas.microsoft.com/office/drawing/2014/main" id="{4EA4761B-0A03-4EAE-87A1-A19F5E2EF81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466812" y="589745"/>
              <a:ext cx="2887008" cy="2484941"/>
            </a:xfrm>
            <a:prstGeom prst="rect">
              <a:avLst/>
            </a:prstGeom>
          </p:spPr>
        </p:pic>
        <p:sp>
          <p:nvSpPr>
            <p:cNvPr id="21" name="TextBox 20">
              <a:extLst>
                <a:ext uri="{FF2B5EF4-FFF2-40B4-BE49-F238E27FC236}">
                  <a16:creationId xmlns:a16="http://schemas.microsoft.com/office/drawing/2014/main" id="{C8BC0C18-1151-4C8A-9DDD-D11E684EAC6B}"/>
                </a:ext>
              </a:extLst>
            </p:cNvPr>
            <p:cNvSpPr txBox="1"/>
            <p:nvPr/>
          </p:nvSpPr>
          <p:spPr>
            <a:xfrm>
              <a:off x="8426160" y="2809779"/>
              <a:ext cx="846707" cy="215444"/>
            </a:xfrm>
            <a:prstGeom prst="rect">
              <a:avLst/>
            </a:prstGeom>
            <a:noFill/>
          </p:spPr>
          <p:txBody>
            <a:bodyPr wrap="none" rtlCol="0">
              <a:spAutoFit/>
            </a:bodyPr>
            <a:lstStyle/>
            <a:p>
              <a:r>
                <a:rPr lang="en-US" sz="800">
                  <a:solidFill>
                    <a:schemeClr val="bg1"/>
                  </a:solidFill>
                </a:rPr>
                <a:t>K. Launchbaugh</a:t>
              </a:r>
            </a:p>
          </p:txBody>
        </p:sp>
      </p:grpSp>
      <p:sp>
        <p:nvSpPr>
          <p:cNvPr id="2" name="TextBox 1">
            <a:extLst>
              <a:ext uri="{FF2B5EF4-FFF2-40B4-BE49-F238E27FC236}">
                <a16:creationId xmlns:a16="http://schemas.microsoft.com/office/drawing/2014/main" id="{9E0E9FEE-E2FE-F491-E4D4-E6F22D34756C}"/>
              </a:ext>
            </a:extLst>
          </p:cNvPr>
          <p:cNvSpPr txBox="1"/>
          <p:nvPr/>
        </p:nvSpPr>
        <p:spPr>
          <a:xfrm>
            <a:off x="9344564" y="188399"/>
            <a:ext cx="2312048" cy="369332"/>
          </a:xfrm>
          <a:prstGeom prst="rect">
            <a:avLst/>
          </a:prstGeom>
          <a:solidFill>
            <a:srgbClr val="FFFF00"/>
          </a:solidFill>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i="1" dirty="0">
                <a:solidFill>
                  <a:schemeClr val="tx1"/>
                </a:solidFill>
              </a:rPr>
              <a:t>Karen  – Will Present</a:t>
            </a:r>
          </a:p>
        </p:txBody>
      </p:sp>
    </p:spTree>
    <p:extLst>
      <p:ext uri="{BB962C8B-B14F-4D97-AF65-F5344CB8AC3E}">
        <p14:creationId xmlns:p14="http://schemas.microsoft.com/office/powerpoint/2010/main" val="2298692717"/>
      </p:ext>
    </p:extLst>
  </p:cSld>
  <p:clrMapOvr>
    <a:masterClrMapping/>
  </p:clrMapOvr>
  <mc:AlternateContent xmlns:mc="http://schemas.openxmlformats.org/markup-compatibility/2006" xmlns:p14="http://schemas.microsoft.com/office/powerpoint/2010/main">
    <mc:Choice Requires="p14">
      <p:transition spd="slow" p14:dur="2000" advTm="12142"/>
    </mc:Choice>
    <mc:Fallback xmlns="">
      <p:transition spd="slow" advTm="12142"/>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8.927"/>
</p:tagLst>
</file>

<file path=ppt/theme/theme1.xml><?xml version="1.0" encoding="utf-8"?>
<a:theme xmlns:a="http://schemas.openxmlformats.org/drawingml/2006/main" name="Retrospec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TotalTime>
  <Words>1188</Words>
  <Application>Microsoft Office PowerPoint</Application>
  <PresentationFormat>Widescreen</PresentationFormat>
  <Paragraphs>174</Paragraphs>
  <Slides>18</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ＭＳ Ｐゴシック</vt:lpstr>
      <vt:lpstr>Calibri</vt:lpstr>
      <vt:lpstr>Calibri Light</vt:lpstr>
      <vt:lpstr>Courier New</vt:lpstr>
      <vt:lpstr>Wingdings</vt:lpstr>
      <vt:lpstr>Retrospect</vt:lpstr>
      <vt:lpstr>Range Animal Nutrition</vt:lpstr>
      <vt:lpstr>Animal Requirements</vt:lpstr>
      <vt:lpstr>Maintenance</vt:lpstr>
      <vt:lpstr>Maintenance</vt:lpstr>
      <vt:lpstr>Animal Requirements</vt:lpstr>
      <vt:lpstr>Animal Requirements</vt:lpstr>
      <vt:lpstr>Gaining or Losing Weight</vt:lpstr>
      <vt:lpstr>Gaining or Losing Weight</vt:lpstr>
      <vt:lpstr>PowerPoint Presentation</vt:lpstr>
      <vt:lpstr>PowerPoint Presentation</vt:lpstr>
      <vt:lpstr>PowerPoint Presentation</vt:lpstr>
      <vt:lpstr>PowerPoint Presentation</vt:lpstr>
      <vt:lpstr>How to Meet Demand?</vt:lpstr>
      <vt:lpstr>How to Meet Demand?</vt:lpstr>
      <vt:lpstr>How to Meet Demand?</vt:lpstr>
      <vt:lpstr>How to Meet Demand?</vt:lpstr>
      <vt:lpstr>How do wildlife cope with seasons of low quality?</vt:lpstr>
      <vt:lpstr>Range Animal Nutrition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Morphology of Range Plants</dc:title>
  <dc:creator>April Hulet</dc:creator>
  <cp:lastModifiedBy>Launchbaugh, Karen (klaunchb@uidaho.edu)</cp:lastModifiedBy>
  <cp:revision>1</cp:revision>
  <dcterms:created xsi:type="dcterms:W3CDTF">2016-09-20T15:15:23Z</dcterms:created>
  <dcterms:modified xsi:type="dcterms:W3CDTF">2024-09-30T19:29:59Z</dcterms:modified>
</cp:coreProperties>
</file>