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sldIdLst>
    <p:sldId id="256" r:id="rId2"/>
    <p:sldId id="263" r:id="rId3"/>
    <p:sldId id="264" r:id="rId4"/>
    <p:sldId id="314" r:id="rId5"/>
    <p:sldId id="307" r:id="rId6"/>
    <p:sldId id="308" r:id="rId7"/>
    <p:sldId id="265" r:id="rId8"/>
    <p:sldId id="309" r:id="rId9"/>
    <p:sldId id="311" r:id="rId10"/>
    <p:sldId id="312" r:id="rId11"/>
    <p:sldId id="313" r:id="rId12"/>
    <p:sldId id="262" r:id="rId13"/>
    <p:sldId id="257" r:id="rId14"/>
    <p:sldId id="258" r:id="rId15"/>
    <p:sldId id="259" r:id="rId16"/>
    <p:sldId id="317" r:id="rId17"/>
    <p:sldId id="260" r:id="rId18"/>
    <p:sldId id="261" r:id="rId19"/>
    <p:sldId id="316" r:id="rId20"/>
    <p:sldId id="281" r:id="rId21"/>
    <p:sldId id="278" r:id="rId22"/>
    <p:sldId id="279" r:id="rId23"/>
    <p:sldId id="280" r:id="rId24"/>
    <p:sldId id="324" r:id="rId25"/>
    <p:sldId id="325" r:id="rId26"/>
    <p:sldId id="326" r:id="rId27"/>
    <p:sldId id="327" r:id="rId28"/>
    <p:sldId id="328" r:id="rId29"/>
    <p:sldId id="329" r:id="rId30"/>
    <p:sldId id="330" r:id="rId31"/>
    <p:sldId id="331" r:id="rId32"/>
    <p:sldId id="272" r:id="rId33"/>
    <p:sldId id="273" r:id="rId34"/>
    <p:sldId id="274" r:id="rId35"/>
    <p:sldId id="275" r:id="rId36"/>
    <p:sldId id="315" r:id="rId37"/>
    <p:sldId id="284" r:id="rId38"/>
  </p:sldIdLst>
  <p:sldSz cx="12192000" cy="6858000"/>
  <p:notesSz cx="6858000" cy="198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C06D35-2539-431A-B14C-292B1BB336D4}" v="2" dt="2025-02-18T19:21:49.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812" autoAdjust="0"/>
  </p:normalViewPr>
  <p:slideViewPr>
    <p:cSldViewPr snapToGrid="0">
      <p:cViewPr varScale="1">
        <p:scale>
          <a:sx n="107" d="100"/>
          <a:sy n="107" d="100"/>
        </p:scale>
        <p:origin x="138" y="120"/>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sz="1200"/>
              <a:t>Column of soil
12"X12"X16"</a:t>
            </a:r>
          </a:p>
        </c:rich>
      </c:tx>
      <c:layout>
        <c:manualLayout>
          <c:xMode val="edge"/>
          <c:yMode val="edge"/>
          <c:x val="0.80713489409141581"/>
          <c:y val="0.79387755102040813"/>
        </c:manualLayout>
      </c:layout>
      <c:overlay val="0"/>
      <c:spPr>
        <a:noFill/>
        <a:ln w="12446">
          <a:noFill/>
        </a:ln>
      </c:spPr>
    </c:title>
    <c:autoTitleDeleted val="0"/>
    <c:view3D>
      <c:rotX val="23"/>
      <c:hPercent val="66"/>
      <c:rotY val="19"/>
      <c:depthPercent val="100"/>
      <c:rAngAx val="1"/>
    </c:view3D>
    <c:floor>
      <c:thickness val="0"/>
      <c:spPr>
        <a:solidFill>
          <a:srgbClr val="C0C0C0"/>
        </a:solidFill>
        <a:ln w="3175">
          <a:solidFill>
            <a:schemeClr val="tx1"/>
          </a:solidFill>
          <a:prstDash val="solid"/>
        </a:ln>
      </c:spPr>
    </c:floor>
    <c:sideWall>
      <c:thickness val="0"/>
      <c:spPr>
        <a:noFill/>
        <a:ln w="25400">
          <a:noFill/>
        </a:ln>
      </c:spPr>
    </c:sideWall>
    <c:backWall>
      <c:thickness val="0"/>
      <c:spPr>
        <a:noFill/>
        <a:ln w="25400">
          <a:noFill/>
        </a:ln>
      </c:spPr>
    </c:backWall>
    <c:plotArea>
      <c:layout>
        <c:manualLayout>
          <c:layoutTarget val="inner"/>
          <c:xMode val="edge"/>
          <c:yMode val="edge"/>
          <c:x val="8.5841694537346705E-2"/>
          <c:y val="6.1224489795918364E-3"/>
          <c:w val="0.73244147157190631"/>
          <c:h val="0.8510204081632653"/>
        </c:manualLayout>
      </c:layout>
      <c:bar3DChart>
        <c:barDir val="col"/>
        <c:grouping val="stacked"/>
        <c:varyColors val="0"/>
        <c:ser>
          <c:idx val="0"/>
          <c:order val="0"/>
          <c:tx>
            <c:strRef>
              <c:f>Sheet1!$B$1</c:f>
              <c:strCache>
                <c:ptCount val="1"/>
                <c:pt idx="0">
                  <c:v>12 to 16 in</c:v>
                </c:pt>
              </c:strCache>
            </c:strRef>
          </c:tx>
          <c:spPr>
            <a:solidFill>
              <a:srgbClr val="FF0000"/>
            </a:solidFill>
            <a:ln w="12446">
              <a:noFill/>
            </a:ln>
          </c:spPr>
          <c:invertIfNegative val="0"/>
          <c:cat>
            <c:strRef>
              <c:f>Sheet1!$A$2:$A$5</c:f>
              <c:strCache>
                <c:ptCount val="4"/>
                <c:pt idx="0">
                  <c:v>Nebraska Sedge</c:v>
                </c:pt>
                <c:pt idx="1">
                  <c:v>Baltic Rush</c:v>
                </c:pt>
                <c:pt idx="2">
                  <c:v>Douglas Sedge</c:v>
                </c:pt>
                <c:pt idx="3">
                  <c:v>Nevada Bluegrass</c:v>
                </c:pt>
              </c:strCache>
            </c:strRef>
          </c:cat>
          <c:val>
            <c:numRef>
              <c:f>Sheet1!$B$2:$B$5</c:f>
              <c:numCache>
                <c:formatCode>0.0</c:formatCode>
                <c:ptCount val="4"/>
                <c:pt idx="0">
                  <c:v>0.93</c:v>
                </c:pt>
                <c:pt idx="1">
                  <c:v>0.4</c:v>
                </c:pt>
                <c:pt idx="2">
                  <c:v>0.51</c:v>
                </c:pt>
                <c:pt idx="3">
                  <c:v>0.2</c:v>
                </c:pt>
              </c:numCache>
            </c:numRef>
          </c:val>
          <c:extLst>
            <c:ext xmlns:c16="http://schemas.microsoft.com/office/drawing/2014/chart" uri="{C3380CC4-5D6E-409C-BE32-E72D297353CC}">
              <c16:uniqueId val="{00000000-B438-4DBE-9433-065BEA35C9B9}"/>
            </c:ext>
          </c:extLst>
        </c:ser>
        <c:ser>
          <c:idx val="1"/>
          <c:order val="1"/>
          <c:tx>
            <c:strRef>
              <c:f>Sheet1!$C$1</c:f>
              <c:strCache>
                <c:ptCount val="1"/>
                <c:pt idx="0">
                  <c:v>8 to 12 in</c:v>
                </c:pt>
              </c:strCache>
            </c:strRef>
          </c:tx>
          <c:spPr>
            <a:solidFill>
              <a:schemeClr val="accent3">
                <a:lumMod val="50000"/>
              </a:schemeClr>
            </a:solidFill>
            <a:ln w="12446">
              <a:noFill/>
            </a:ln>
          </c:spPr>
          <c:invertIfNegative val="0"/>
          <c:cat>
            <c:strRef>
              <c:f>Sheet1!$A$2:$A$5</c:f>
              <c:strCache>
                <c:ptCount val="4"/>
                <c:pt idx="0">
                  <c:v>Nebraska Sedge</c:v>
                </c:pt>
                <c:pt idx="1">
                  <c:v>Baltic Rush</c:v>
                </c:pt>
                <c:pt idx="2">
                  <c:v>Douglas Sedge</c:v>
                </c:pt>
                <c:pt idx="3">
                  <c:v>Nevada Bluegrass</c:v>
                </c:pt>
              </c:strCache>
            </c:strRef>
          </c:cat>
          <c:val>
            <c:numRef>
              <c:f>Sheet1!$C$2:$C$5</c:f>
              <c:numCache>
                <c:formatCode>0.0</c:formatCode>
                <c:ptCount val="4"/>
                <c:pt idx="0">
                  <c:v>2.25</c:v>
                </c:pt>
                <c:pt idx="1">
                  <c:v>0.56999999999999995</c:v>
                </c:pt>
                <c:pt idx="2">
                  <c:v>0.42</c:v>
                </c:pt>
                <c:pt idx="3">
                  <c:v>0.2</c:v>
                </c:pt>
              </c:numCache>
            </c:numRef>
          </c:val>
          <c:extLst>
            <c:ext xmlns:c16="http://schemas.microsoft.com/office/drawing/2014/chart" uri="{C3380CC4-5D6E-409C-BE32-E72D297353CC}">
              <c16:uniqueId val="{00000001-B438-4DBE-9433-065BEA35C9B9}"/>
            </c:ext>
          </c:extLst>
        </c:ser>
        <c:ser>
          <c:idx val="2"/>
          <c:order val="2"/>
          <c:tx>
            <c:strRef>
              <c:f>Sheet1!$D$1</c:f>
              <c:strCache>
                <c:ptCount val="1"/>
                <c:pt idx="0">
                  <c:v>4 to 8 in</c:v>
                </c:pt>
              </c:strCache>
            </c:strRef>
          </c:tx>
          <c:spPr>
            <a:solidFill>
              <a:schemeClr val="accent6">
                <a:lumMod val="75000"/>
              </a:schemeClr>
            </a:solidFill>
            <a:ln w="12446">
              <a:noFill/>
            </a:ln>
          </c:spPr>
          <c:invertIfNegative val="0"/>
          <c:cat>
            <c:strRef>
              <c:f>Sheet1!$A$2:$A$5</c:f>
              <c:strCache>
                <c:ptCount val="4"/>
                <c:pt idx="0">
                  <c:v>Nebraska Sedge</c:v>
                </c:pt>
                <c:pt idx="1">
                  <c:v>Baltic Rush</c:v>
                </c:pt>
                <c:pt idx="2">
                  <c:v>Douglas Sedge</c:v>
                </c:pt>
                <c:pt idx="3">
                  <c:v>Nevada Bluegrass</c:v>
                </c:pt>
              </c:strCache>
            </c:strRef>
          </c:cat>
          <c:val>
            <c:numRef>
              <c:f>Sheet1!$D$2:$D$5</c:f>
              <c:numCache>
                <c:formatCode>0.0</c:formatCode>
                <c:ptCount val="4"/>
                <c:pt idx="0">
                  <c:v>6.97</c:v>
                </c:pt>
                <c:pt idx="1">
                  <c:v>1.1000000000000001</c:v>
                </c:pt>
                <c:pt idx="2">
                  <c:v>0.79</c:v>
                </c:pt>
                <c:pt idx="3">
                  <c:v>0.28000000000000003</c:v>
                </c:pt>
              </c:numCache>
            </c:numRef>
          </c:val>
          <c:extLst>
            <c:ext xmlns:c16="http://schemas.microsoft.com/office/drawing/2014/chart" uri="{C3380CC4-5D6E-409C-BE32-E72D297353CC}">
              <c16:uniqueId val="{00000002-B438-4DBE-9433-065BEA35C9B9}"/>
            </c:ext>
          </c:extLst>
        </c:ser>
        <c:ser>
          <c:idx val="3"/>
          <c:order val="3"/>
          <c:tx>
            <c:strRef>
              <c:f>Sheet1!$E$1</c:f>
              <c:strCache>
                <c:ptCount val="1"/>
                <c:pt idx="0">
                  <c:v>0 to 4 in</c:v>
                </c:pt>
              </c:strCache>
            </c:strRef>
          </c:tx>
          <c:spPr>
            <a:solidFill>
              <a:schemeClr val="bg2">
                <a:lumMod val="75000"/>
              </a:schemeClr>
            </a:solidFill>
            <a:ln w="12446">
              <a:noFill/>
            </a:ln>
          </c:spPr>
          <c:invertIfNegative val="0"/>
          <c:cat>
            <c:strRef>
              <c:f>Sheet1!$A$2:$A$5</c:f>
              <c:strCache>
                <c:ptCount val="4"/>
                <c:pt idx="0">
                  <c:v>Nebraska Sedge</c:v>
                </c:pt>
                <c:pt idx="1">
                  <c:v>Baltic Rush</c:v>
                </c:pt>
                <c:pt idx="2">
                  <c:v>Douglas Sedge</c:v>
                </c:pt>
                <c:pt idx="3">
                  <c:v>Nevada Bluegrass</c:v>
                </c:pt>
              </c:strCache>
            </c:strRef>
          </c:cat>
          <c:val>
            <c:numRef>
              <c:f>Sheet1!$E$2:$E$5</c:f>
              <c:numCache>
                <c:formatCode>0.0</c:formatCode>
                <c:ptCount val="4"/>
                <c:pt idx="0">
                  <c:v>12.25</c:v>
                </c:pt>
                <c:pt idx="1">
                  <c:v>5.82</c:v>
                </c:pt>
                <c:pt idx="2">
                  <c:v>4.3099999999999996</c:v>
                </c:pt>
                <c:pt idx="3">
                  <c:v>1.39</c:v>
                </c:pt>
              </c:numCache>
            </c:numRef>
          </c:val>
          <c:extLst>
            <c:ext xmlns:c16="http://schemas.microsoft.com/office/drawing/2014/chart" uri="{C3380CC4-5D6E-409C-BE32-E72D297353CC}">
              <c16:uniqueId val="{00000003-B438-4DBE-9433-065BEA35C9B9}"/>
            </c:ext>
          </c:extLst>
        </c:ser>
        <c:dLbls>
          <c:showLegendKey val="0"/>
          <c:showVal val="0"/>
          <c:showCatName val="0"/>
          <c:showSerName val="0"/>
          <c:showPercent val="0"/>
          <c:showBubbleSize val="0"/>
        </c:dLbls>
        <c:gapWidth val="30"/>
        <c:gapDepth val="30"/>
        <c:shape val="box"/>
        <c:axId val="1102077776"/>
        <c:axId val="1"/>
        <c:axId val="0"/>
      </c:bar3DChart>
      <c:catAx>
        <c:axId val="1102077776"/>
        <c:scaling>
          <c:orientation val="minMax"/>
        </c:scaling>
        <c:delete val="0"/>
        <c:axPos val="b"/>
        <c:majorGridlines>
          <c:spPr>
            <a:ln w="6223">
              <a:solidFill>
                <a:srgbClr val="0000FF"/>
              </a:solidFill>
              <a:prstDash val="solid"/>
            </a:ln>
          </c:spPr>
        </c:majorGridlines>
        <c:numFmt formatCode="General" sourceLinked="1"/>
        <c:majorTickMark val="out"/>
        <c:minorTickMark val="none"/>
        <c:tickLblPos val="low"/>
        <c:spPr>
          <a:ln w="6223">
            <a:solidFill>
              <a:srgbClr val="0000FF"/>
            </a:solidFill>
            <a:prstDash val="solid"/>
          </a:ln>
        </c:spPr>
        <c:txPr>
          <a:bodyPr rot="0" vert="horz"/>
          <a:lstStyle/>
          <a:p>
            <a:pPr>
              <a:defRPr sz="784" b="1" i="0" u="none" strike="noStrike" baseline="0">
                <a:solidFill>
                  <a:srgbClr val="0000FF"/>
                </a:solidFill>
                <a:latin typeface="Arial"/>
                <a:ea typeface="Arial"/>
                <a:cs typeface="Arial"/>
              </a:defRPr>
            </a:pPr>
            <a:endParaRPr lang="en-US"/>
          </a:p>
        </c:txPr>
        <c:crossAx val="1"/>
        <c:crosses val="autoZero"/>
        <c:auto val="0"/>
        <c:lblAlgn val="ctr"/>
        <c:lblOffset val="100"/>
        <c:tickLblSkip val="1"/>
        <c:tickMarkSkip val="1"/>
        <c:noMultiLvlLbl val="0"/>
      </c:catAx>
      <c:valAx>
        <c:axId val="1"/>
        <c:scaling>
          <c:orientation val="minMax"/>
        </c:scaling>
        <c:delete val="0"/>
        <c:axPos val="l"/>
        <c:majorGridlines>
          <c:spPr>
            <a:ln w="6223">
              <a:solidFill>
                <a:srgbClr val="0000FF"/>
              </a:solidFill>
              <a:prstDash val="solid"/>
            </a:ln>
          </c:spPr>
        </c:majorGridlines>
        <c:title>
          <c:tx>
            <c:rich>
              <a:bodyPr rot="0" vert="wordArtVert"/>
              <a:lstStyle/>
              <a:p>
                <a:pPr algn="ctr">
                  <a:defRPr sz="882" b="1" i="0" u="none" strike="noStrike" baseline="0">
                    <a:solidFill>
                      <a:srgbClr val="0000FF"/>
                    </a:solidFill>
                    <a:latin typeface="Arial"/>
                    <a:ea typeface="Arial"/>
                    <a:cs typeface="Arial"/>
                  </a:defRPr>
                </a:pPr>
                <a:r>
                  <a:rPr lang="en-US"/>
                  <a:t>Miles</a:t>
                </a:r>
              </a:p>
            </c:rich>
          </c:tx>
          <c:layout>
            <c:manualLayout>
              <c:xMode val="edge"/>
              <c:yMode val="edge"/>
              <c:x val="3.79041248606466E-2"/>
              <c:y val="0.31632653061224492"/>
            </c:manualLayout>
          </c:layout>
          <c:overlay val="0"/>
          <c:spPr>
            <a:noFill/>
            <a:ln w="12446">
              <a:noFill/>
            </a:ln>
          </c:spPr>
        </c:title>
        <c:numFmt formatCode="General" sourceLinked="0"/>
        <c:majorTickMark val="out"/>
        <c:minorTickMark val="none"/>
        <c:tickLblPos val="nextTo"/>
        <c:spPr>
          <a:ln w="6223">
            <a:solidFill>
              <a:srgbClr val="0000FF"/>
            </a:solidFill>
            <a:prstDash val="solid"/>
          </a:ln>
        </c:spPr>
        <c:txPr>
          <a:bodyPr rot="0" vert="horz"/>
          <a:lstStyle/>
          <a:p>
            <a:pPr>
              <a:defRPr sz="882" b="1" i="0" u="none" strike="noStrike" baseline="0">
                <a:solidFill>
                  <a:srgbClr val="0000FF"/>
                </a:solidFill>
                <a:latin typeface="Arial"/>
                <a:ea typeface="Arial"/>
                <a:cs typeface="Arial"/>
              </a:defRPr>
            </a:pPr>
            <a:endParaRPr lang="en-US"/>
          </a:p>
        </c:txPr>
        <c:crossAx val="1102077776"/>
        <c:crosses val="autoZero"/>
        <c:crossBetween val="between"/>
      </c:valAx>
      <c:spPr>
        <a:noFill/>
        <a:ln w="12446">
          <a:noFill/>
        </a:ln>
      </c:spPr>
    </c:plotArea>
    <c:legend>
      <c:legendPos val="r"/>
      <c:legendEntry>
        <c:idx val="0"/>
        <c:txPr>
          <a:bodyPr/>
          <a:lstStyle/>
          <a:p>
            <a:pPr>
              <a:defRPr sz="1600" b="1" i="0" u="none" strike="noStrike" baseline="0">
                <a:solidFill>
                  <a:srgbClr val="000000"/>
                </a:solidFill>
                <a:latin typeface="Arial"/>
                <a:ea typeface="Arial"/>
                <a:cs typeface="Arial"/>
              </a:defRPr>
            </a:pPr>
            <a:endParaRPr lang="en-US"/>
          </a:p>
        </c:txPr>
      </c:legendEntry>
      <c:legendEntry>
        <c:idx val="1"/>
        <c:txPr>
          <a:bodyPr/>
          <a:lstStyle/>
          <a:p>
            <a:pPr>
              <a:defRPr sz="1600" b="1" i="0" u="none" strike="noStrike" baseline="0">
                <a:solidFill>
                  <a:srgbClr val="000000"/>
                </a:solidFill>
                <a:latin typeface="Arial"/>
                <a:ea typeface="Arial"/>
                <a:cs typeface="Arial"/>
              </a:defRPr>
            </a:pPr>
            <a:endParaRPr lang="en-US"/>
          </a:p>
        </c:txPr>
      </c:legendEntry>
      <c:legendEntry>
        <c:idx val="2"/>
        <c:txPr>
          <a:bodyPr/>
          <a:lstStyle/>
          <a:p>
            <a:pPr>
              <a:defRPr sz="1600" b="1" i="0" u="none" strike="noStrike" baseline="0">
                <a:solidFill>
                  <a:srgbClr val="000000"/>
                </a:solidFill>
                <a:latin typeface="Arial"/>
                <a:ea typeface="Arial"/>
                <a:cs typeface="Arial"/>
              </a:defRPr>
            </a:pPr>
            <a:endParaRPr lang="en-US"/>
          </a:p>
        </c:txPr>
      </c:legendEntry>
      <c:legendEntry>
        <c:idx val="3"/>
        <c:txPr>
          <a:bodyPr/>
          <a:lstStyle/>
          <a:p>
            <a:pPr>
              <a:defRPr sz="1600" b="1" i="0" u="none" strike="noStrike" baseline="0">
                <a:solidFill>
                  <a:srgbClr val="000000"/>
                </a:solidFill>
                <a:latin typeface="Arial"/>
                <a:ea typeface="Arial"/>
                <a:cs typeface="Arial"/>
              </a:defRPr>
            </a:pPr>
            <a:endParaRPr lang="en-US"/>
          </a:p>
        </c:txPr>
      </c:legendEntry>
      <c:layout>
        <c:manualLayout>
          <c:xMode val="edge"/>
          <c:yMode val="edge"/>
          <c:x val="0.80267558528428096"/>
          <c:y val="3.0612244897959183E-2"/>
          <c:w val="0.17391304347826086"/>
          <c:h val="0.28163265306122448"/>
        </c:manualLayout>
      </c:layout>
      <c:overlay val="0"/>
      <c:spPr>
        <a:noFill/>
        <a:ln w="6223">
          <a:solidFill>
            <a:srgbClr val="0000FF"/>
          </a:solidFill>
          <a:prstDash val="solid"/>
        </a:ln>
      </c:spPr>
      <c:txPr>
        <a:bodyPr/>
        <a:lstStyle/>
        <a:p>
          <a:pPr>
            <a:defRPr sz="811" b="1" i="0" u="none" strike="noStrike" baseline="0">
              <a:solidFill>
                <a:srgbClr val="000000"/>
              </a:solidFill>
              <a:latin typeface="Arial"/>
              <a:ea typeface="Arial"/>
              <a:cs typeface="Arial"/>
            </a:defRPr>
          </a:pPr>
          <a:endParaRPr lang="en-US"/>
        </a:p>
      </c:txPr>
    </c:legend>
    <c:plotVisOnly val="1"/>
    <c:dispBlanksAs val="gap"/>
    <c:showDLblsOverMax val="0"/>
  </c:chart>
  <c:spPr>
    <a:noFill/>
    <a:ln>
      <a:noFill/>
    </a:ln>
  </c:spPr>
  <c:txPr>
    <a:bodyPr/>
    <a:lstStyle/>
    <a:p>
      <a:pPr>
        <a:defRPr sz="882"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100"/>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2672520792089895"/>
          <c:y val="2.9643448935711064E-2"/>
          <c:w val="0.75901620244787116"/>
          <c:h val="0.84455565276381139"/>
        </c:manualLayout>
      </c:layout>
      <c:bar3DChart>
        <c:barDir val="bar"/>
        <c:grouping val="stacked"/>
        <c:varyColors val="0"/>
        <c:ser>
          <c:idx val="0"/>
          <c:order val="0"/>
          <c:tx>
            <c:strRef>
              <c:f>Sheet1!$B$1</c:f>
              <c:strCache>
                <c:ptCount val="1"/>
                <c:pt idx="0">
                  <c:v>Bare Ground</c:v>
                </c:pt>
              </c:strCache>
            </c:strRef>
          </c:tx>
          <c:spPr>
            <a:gradFill rotWithShape="1">
              <a:gsLst>
                <a:gs pos="0">
                  <a:schemeClr val="accent1">
                    <a:shade val="85000"/>
                    <a:satMod val="130000"/>
                  </a:schemeClr>
                </a:gs>
                <a:gs pos="34000">
                  <a:schemeClr val="accent1">
                    <a:shade val="87000"/>
                    <a:satMod val="125000"/>
                  </a:schemeClr>
                </a:gs>
                <a:gs pos="70000">
                  <a:schemeClr val="accent1">
                    <a:tint val="100000"/>
                    <a:shade val="90000"/>
                    <a:satMod val="130000"/>
                  </a:schemeClr>
                </a:gs>
                <a:gs pos="100000">
                  <a:schemeClr val="accent1">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1"/>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Sheet1!$B$2:$B$9</c:f>
              <c:numCache>
                <c:formatCode>General</c:formatCode>
                <c:ptCount val="8"/>
                <c:pt idx="0" formatCode="0">
                  <c:v>1</c:v>
                </c:pt>
                <c:pt idx="4">
                  <c:v>3</c:v>
                </c:pt>
              </c:numCache>
            </c:numRef>
          </c:val>
          <c:extLst>
            <c:ext xmlns:c16="http://schemas.microsoft.com/office/drawing/2014/chart" uri="{C3380CC4-5D6E-409C-BE32-E72D297353CC}">
              <c16:uniqueId val="{00000000-6914-4F40-BC32-7BBCAFAC73FC}"/>
            </c:ext>
          </c:extLst>
        </c:ser>
        <c:ser>
          <c:idx val="1"/>
          <c:order val="1"/>
          <c:tx>
            <c:strRef>
              <c:f>Sheet1!$C$1</c:f>
              <c:strCache>
                <c:ptCount val="1"/>
                <c:pt idx="0">
                  <c:v>Willow Bluegrass</c:v>
                </c:pt>
              </c:strCache>
            </c:strRef>
          </c:tx>
          <c:spPr>
            <a:gradFill rotWithShape="1">
              <a:gsLst>
                <a:gs pos="0">
                  <a:schemeClr val="accent2">
                    <a:shade val="85000"/>
                    <a:satMod val="130000"/>
                  </a:schemeClr>
                </a:gs>
                <a:gs pos="34000">
                  <a:schemeClr val="accent2">
                    <a:shade val="87000"/>
                    <a:satMod val="125000"/>
                  </a:schemeClr>
                </a:gs>
                <a:gs pos="70000">
                  <a:schemeClr val="accent2">
                    <a:tint val="100000"/>
                    <a:shade val="90000"/>
                    <a:satMod val="130000"/>
                  </a:schemeClr>
                </a:gs>
                <a:gs pos="100000">
                  <a:schemeClr val="accent2">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Sheet1!$C$2:$C$9</c:f>
              <c:numCache>
                <c:formatCode>General</c:formatCode>
                <c:ptCount val="8"/>
                <c:pt idx="2">
                  <c:v>6</c:v>
                </c:pt>
              </c:numCache>
            </c:numRef>
          </c:val>
          <c:extLst>
            <c:ext xmlns:c16="http://schemas.microsoft.com/office/drawing/2014/chart" uri="{C3380CC4-5D6E-409C-BE32-E72D297353CC}">
              <c16:uniqueId val="{00000001-6914-4F40-BC32-7BBCAFAC73FC}"/>
            </c:ext>
          </c:extLst>
        </c:ser>
        <c:ser>
          <c:idx val="2"/>
          <c:order val="2"/>
          <c:tx>
            <c:strRef>
              <c:f>Sheet1!$D$1</c:f>
              <c:strCache>
                <c:ptCount val="1"/>
                <c:pt idx="0">
                  <c:v>Beaked Sedge</c:v>
                </c:pt>
              </c:strCache>
            </c:strRef>
          </c:tx>
          <c:spPr>
            <a:gradFill rotWithShape="1">
              <a:gsLst>
                <a:gs pos="0">
                  <a:schemeClr val="accent3">
                    <a:shade val="85000"/>
                    <a:satMod val="130000"/>
                  </a:schemeClr>
                </a:gs>
                <a:gs pos="34000">
                  <a:schemeClr val="accent3">
                    <a:shade val="87000"/>
                    <a:satMod val="125000"/>
                  </a:schemeClr>
                </a:gs>
                <a:gs pos="70000">
                  <a:schemeClr val="accent3">
                    <a:tint val="100000"/>
                    <a:shade val="90000"/>
                    <a:satMod val="130000"/>
                  </a:schemeClr>
                </a:gs>
                <a:gs pos="100000">
                  <a:schemeClr val="accent3">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Sheet1!$D$2:$D$9</c:f>
              <c:numCache>
                <c:formatCode>General</c:formatCode>
                <c:ptCount val="8"/>
                <c:pt idx="3">
                  <c:v>9</c:v>
                </c:pt>
              </c:numCache>
            </c:numRef>
          </c:val>
          <c:extLst>
            <c:ext xmlns:c16="http://schemas.microsoft.com/office/drawing/2014/chart" uri="{C3380CC4-5D6E-409C-BE32-E72D297353CC}">
              <c16:uniqueId val="{00000002-6914-4F40-BC32-7BBCAFAC73FC}"/>
            </c:ext>
          </c:extLst>
        </c:ser>
        <c:ser>
          <c:idx val="3"/>
          <c:order val="3"/>
          <c:tx>
            <c:strRef>
              <c:f>Sheet1!$E$1</c:f>
              <c:strCache>
                <c:ptCount val="1"/>
                <c:pt idx="0">
                  <c:v>Bluegrass</c:v>
                </c:pt>
              </c:strCache>
            </c:strRef>
          </c:tx>
          <c:spPr>
            <a:gradFill rotWithShape="1">
              <a:gsLst>
                <a:gs pos="0">
                  <a:schemeClr val="accent4">
                    <a:shade val="85000"/>
                    <a:satMod val="130000"/>
                  </a:schemeClr>
                </a:gs>
                <a:gs pos="34000">
                  <a:schemeClr val="accent4">
                    <a:shade val="87000"/>
                    <a:satMod val="125000"/>
                  </a:schemeClr>
                </a:gs>
                <a:gs pos="70000">
                  <a:schemeClr val="accent4">
                    <a:tint val="100000"/>
                    <a:shade val="90000"/>
                    <a:satMod val="130000"/>
                  </a:schemeClr>
                </a:gs>
                <a:gs pos="100000">
                  <a:schemeClr val="accent4">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Sheet1!$E$2:$E$9</c:f>
              <c:numCache>
                <c:formatCode>General</c:formatCode>
                <c:ptCount val="8"/>
              </c:numCache>
            </c:numRef>
          </c:val>
          <c:extLst>
            <c:ext xmlns:c16="http://schemas.microsoft.com/office/drawing/2014/chart" uri="{C3380CC4-5D6E-409C-BE32-E72D297353CC}">
              <c16:uniqueId val="{00000003-6914-4F40-BC32-7BBCAFAC73FC}"/>
            </c:ext>
          </c:extLst>
        </c:ser>
        <c:ser>
          <c:idx val="4"/>
          <c:order val="4"/>
          <c:tx>
            <c:strRef>
              <c:f>Sheet1!$F$1</c:f>
              <c:strCache>
                <c:ptCount val="1"/>
                <c:pt idx="0">
                  <c:v>Willow Sedge</c:v>
                </c:pt>
              </c:strCache>
            </c:strRef>
          </c:tx>
          <c:spPr>
            <a:gradFill rotWithShape="1">
              <a:gsLst>
                <a:gs pos="0">
                  <a:schemeClr val="accent5">
                    <a:shade val="85000"/>
                    <a:satMod val="130000"/>
                  </a:schemeClr>
                </a:gs>
                <a:gs pos="34000">
                  <a:schemeClr val="accent5">
                    <a:shade val="87000"/>
                    <a:satMod val="125000"/>
                  </a:schemeClr>
                </a:gs>
                <a:gs pos="70000">
                  <a:schemeClr val="accent5">
                    <a:tint val="100000"/>
                    <a:shade val="90000"/>
                    <a:satMod val="130000"/>
                  </a:schemeClr>
                </a:gs>
                <a:gs pos="100000">
                  <a:schemeClr val="accent5">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Sheet1!$F$2:$F$9</c:f>
              <c:numCache>
                <c:formatCode>General</c:formatCode>
                <c:ptCount val="8"/>
                <c:pt idx="1">
                  <c:v>10</c:v>
                </c:pt>
              </c:numCache>
            </c:numRef>
          </c:val>
          <c:extLst>
            <c:ext xmlns:c16="http://schemas.microsoft.com/office/drawing/2014/chart" uri="{C3380CC4-5D6E-409C-BE32-E72D297353CC}">
              <c16:uniqueId val="{00000004-6914-4F40-BC32-7BBCAFAC73FC}"/>
            </c:ext>
          </c:extLst>
        </c:ser>
        <c:ser>
          <c:idx val="5"/>
          <c:order val="5"/>
          <c:tx>
            <c:strRef>
              <c:f>Sheet1!$G$1</c:f>
              <c:strCache>
                <c:ptCount val="1"/>
                <c:pt idx="0">
                  <c:v>Baltic Rush</c:v>
                </c:pt>
              </c:strCache>
            </c:strRef>
          </c:tx>
          <c:spPr>
            <a:gradFill rotWithShape="1">
              <a:gsLst>
                <a:gs pos="0">
                  <a:schemeClr val="accent6">
                    <a:shade val="85000"/>
                    <a:satMod val="130000"/>
                  </a:schemeClr>
                </a:gs>
                <a:gs pos="34000">
                  <a:schemeClr val="accent6">
                    <a:shade val="87000"/>
                    <a:satMod val="125000"/>
                  </a:schemeClr>
                </a:gs>
                <a:gs pos="70000">
                  <a:schemeClr val="accent6">
                    <a:tint val="100000"/>
                    <a:shade val="90000"/>
                    <a:satMod val="130000"/>
                  </a:schemeClr>
                </a:gs>
                <a:gs pos="100000">
                  <a:schemeClr val="accent6">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Sheet1!$G$2:$G$9</c:f>
              <c:numCache>
                <c:formatCode>General</c:formatCode>
                <c:ptCount val="8"/>
                <c:pt idx="5">
                  <c:v>9</c:v>
                </c:pt>
              </c:numCache>
            </c:numRef>
          </c:val>
          <c:extLst>
            <c:ext xmlns:c16="http://schemas.microsoft.com/office/drawing/2014/chart" uri="{C3380CC4-5D6E-409C-BE32-E72D297353CC}">
              <c16:uniqueId val="{00000005-6914-4F40-BC32-7BBCAFAC73FC}"/>
            </c:ext>
          </c:extLst>
        </c:ser>
        <c:ser>
          <c:idx val="6"/>
          <c:order val="6"/>
          <c:tx>
            <c:strRef>
              <c:f>Sheet1!$H$1</c:f>
              <c:strCache>
                <c:ptCount val="1"/>
              </c:strCache>
            </c:strRef>
          </c:tx>
          <c:spPr>
            <a:gradFill rotWithShape="1">
              <a:gsLst>
                <a:gs pos="0">
                  <a:schemeClr val="accent1">
                    <a:lumMod val="60000"/>
                    <a:shade val="85000"/>
                    <a:satMod val="130000"/>
                  </a:schemeClr>
                </a:gs>
                <a:gs pos="34000">
                  <a:schemeClr val="accent1">
                    <a:lumMod val="60000"/>
                    <a:shade val="87000"/>
                    <a:satMod val="125000"/>
                  </a:schemeClr>
                </a:gs>
                <a:gs pos="70000">
                  <a:schemeClr val="accent1">
                    <a:lumMod val="60000"/>
                    <a:tint val="100000"/>
                    <a:shade val="90000"/>
                    <a:satMod val="130000"/>
                  </a:schemeClr>
                </a:gs>
                <a:gs pos="100000">
                  <a:schemeClr val="accent1">
                    <a:lumMod val="6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Sheet1!$H$2:$H$9</c:f>
              <c:numCache>
                <c:formatCode>General</c:formatCode>
                <c:ptCount val="8"/>
                <c:pt idx="6">
                  <c:v>10</c:v>
                </c:pt>
              </c:numCache>
            </c:numRef>
          </c:val>
          <c:extLst>
            <c:ext xmlns:c16="http://schemas.microsoft.com/office/drawing/2014/chart" uri="{C3380CC4-5D6E-409C-BE32-E72D297353CC}">
              <c16:uniqueId val="{00000006-6914-4F40-BC32-7BBCAFAC73FC}"/>
            </c:ext>
          </c:extLst>
        </c:ser>
        <c:ser>
          <c:idx val="7"/>
          <c:order val="7"/>
          <c:tx>
            <c:strRef>
              <c:f>Sheet1!$I$1</c:f>
              <c:strCache>
                <c:ptCount val="1"/>
              </c:strCache>
            </c:strRef>
          </c:tx>
          <c:spPr>
            <a:gradFill rotWithShape="1">
              <a:gsLst>
                <a:gs pos="0">
                  <a:schemeClr val="accent2">
                    <a:lumMod val="60000"/>
                    <a:shade val="85000"/>
                    <a:satMod val="130000"/>
                  </a:schemeClr>
                </a:gs>
                <a:gs pos="34000">
                  <a:schemeClr val="accent2">
                    <a:lumMod val="60000"/>
                    <a:shade val="87000"/>
                    <a:satMod val="125000"/>
                  </a:schemeClr>
                </a:gs>
                <a:gs pos="70000">
                  <a:schemeClr val="accent2">
                    <a:lumMod val="60000"/>
                    <a:tint val="100000"/>
                    <a:shade val="90000"/>
                    <a:satMod val="130000"/>
                  </a:schemeClr>
                </a:gs>
                <a:gs pos="100000">
                  <a:schemeClr val="accent2">
                    <a:lumMod val="6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Sheet1!$I$2:$I$9</c:f>
              <c:numCache>
                <c:formatCode>General</c:formatCode>
                <c:ptCount val="8"/>
                <c:pt idx="7">
                  <c:v>5</c:v>
                </c:pt>
              </c:numCache>
            </c:numRef>
          </c:val>
          <c:extLst>
            <c:ext xmlns:c16="http://schemas.microsoft.com/office/drawing/2014/chart" uri="{C3380CC4-5D6E-409C-BE32-E72D297353CC}">
              <c16:uniqueId val="{00000007-6914-4F40-BC32-7BBCAFAC73FC}"/>
            </c:ext>
          </c:extLst>
        </c:ser>
        <c:dLbls>
          <c:showLegendKey val="0"/>
          <c:showVal val="0"/>
          <c:showCatName val="1"/>
          <c:showSerName val="0"/>
          <c:showPercent val="0"/>
          <c:showBubbleSize val="0"/>
        </c:dLbls>
        <c:gapWidth val="34"/>
        <c:gapDepth val="154"/>
        <c:shape val="box"/>
        <c:axId val="655915728"/>
        <c:axId val="1"/>
        <c:axId val="0"/>
      </c:bar3DChart>
      <c:catAx>
        <c:axId val="655915728"/>
        <c:scaling>
          <c:orientation val="minMax"/>
        </c:scaling>
        <c:delete val="0"/>
        <c:axPos val="l"/>
        <c:numFmt formatCode="General" sourceLinked="1"/>
        <c:majorTickMark val="none"/>
        <c:minorTickMark val="none"/>
        <c:tickLblPos val="low"/>
        <c:spPr>
          <a:noFill/>
          <a:ln w="12700" cap="flat" cmpd="sng" algn="ctr">
            <a:solidFill>
              <a:schemeClr val="tx1">
                <a:lumMod val="15000"/>
                <a:lumOff val="85000"/>
              </a:schemeClr>
            </a:solidFill>
            <a:round/>
          </a:ln>
          <a:effectLst/>
        </c:spPr>
        <c:txPr>
          <a:bodyPr rot="0" spcFirstLastPara="1" vertOverflow="ellipsis"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
        <c:crosses val="autoZero"/>
        <c:auto val="0"/>
        <c:lblAlgn val="ctr"/>
        <c:lblOffset val="100"/>
        <c:tickLblSkip val="1"/>
        <c:tickMarkSkip val="1"/>
        <c:noMultiLvlLbl val="0"/>
      </c:catAx>
      <c:valAx>
        <c:axId val="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Relative Stability Class</a:t>
                </a:r>
              </a:p>
            </c:rich>
          </c:tx>
          <c:layout>
            <c:manualLayout>
              <c:xMode val="edge"/>
              <c:yMode val="edge"/>
              <c:x val="0.48409831089336708"/>
              <c:y val="0.919558246830835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9157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9A953-6546-46D4-9587-D75066C922A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AA76A5D-87BC-4771-9076-AB745A3DC9CF}">
      <dgm:prSet/>
      <dgm:spPr/>
      <dgm:t>
        <a:bodyPr/>
        <a:lstStyle/>
        <a:p>
          <a:r>
            <a:rPr lang="en-US"/>
            <a:t>Affected by slope</a:t>
          </a:r>
        </a:p>
      </dgm:t>
    </dgm:pt>
    <dgm:pt modelId="{AAA03CCD-61C0-4EFD-8215-760DB3433E57}" type="parTrans" cxnId="{7B7D4FE9-EB4C-4611-AF0C-647DD320BDB3}">
      <dgm:prSet/>
      <dgm:spPr/>
      <dgm:t>
        <a:bodyPr/>
        <a:lstStyle/>
        <a:p>
          <a:endParaRPr lang="en-US"/>
        </a:p>
      </dgm:t>
    </dgm:pt>
    <dgm:pt modelId="{A39CCD2A-65FB-4523-ACFA-B9AA6509DF92}" type="sibTrans" cxnId="{7B7D4FE9-EB4C-4611-AF0C-647DD320BDB3}">
      <dgm:prSet/>
      <dgm:spPr/>
      <dgm:t>
        <a:bodyPr/>
        <a:lstStyle/>
        <a:p>
          <a:endParaRPr lang="en-US"/>
        </a:p>
      </dgm:t>
    </dgm:pt>
    <dgm:pt modelId="{F3E73BCA-12BF-4CA5-B22D-5050B2C7EF19}">
      <dgm:prSet/>
      <dgm:spPr/>
      <dgm:t>
        <a:bodyPr/>
        <a:lstStyle/>
        <a:p>
          <a:r>
            <a:rPr lang="en-US"/>
            <a:t>Affected by soil structure and texture</a:t>
          </a:r>
        </a:p>
      </dgm:t>
    </dgm:pt>
    <dgm:pt modelId="{23AD0CB7-9E21-4D96-A36C-E6D04C1AFB5E}" type="parTrans" cxnId="{994AD3A4-04C9-4ACB-9CB3-3ECDCDE19A86}">
      <dgm:prSet/>
      <dgm:spPr/>
      <dgm:t>
        <a:bodyPr/>
        <a:lstStyle/>
        <a:p>
          <a:endParaRPr lang="en-US"/>
        </a:p>
      </dgm:t>
    </dgm:pt>
    <dgm:pt modelId="{21559F19-C55E-42A2-ABCD-6A4D78FFA60F}" type="sibTrans" cxnId="{994AD3A4-04C9-4ACB-9CB3-3ECDCDE19A86}">
      <dgm:prSet/>
      <dgm:spPr/>
      <dgm:t>
        <a:bodyPr/>
        <a:lstStyle/>
        <a:p>
          <a:endParaRPr lang="en-US"/>
        </a:p>
      </dgm:t>
    </dgm:pt>
    <dgm:pt modelId="{A7770F3D-F12C-43BE-BFBF-A4FC7B77A7F1}">
      <dgm:prSet/>
      <dgm:spPr/>
      <dgm:t>
        <a:bodyPr/>
        <a:lstStyle/>
        <a:p>
          <a:r>
            <a:rPr lang="en-US"/>
            <a:t>Severe weather usually initiates slides</a:t>
          </a:r>
        </a:p>
      </dgm:t>
    </dgm:pt>
    <dgm:pt modelId="{D6F46256-AA92-4152-A1D6-D63D243668D7}" type="parTrans" cxnId="{271A5328-AE3F-4690-9E37-782E3E644336}">
      <dgm:prSet/>
      <dgm:spPr/>
      <dgm:t>
        <a:bodyPr/>
        <a:lstStyle/>
        <a:p>
          <a:endParaRPr lang="en-US"/>
        </a:p>
      </dgm:t>
    </dgm:pt>
    <dgm:pt modelId="{5A3FEFA2-C7CD-4611-87E1-63C46E69DC62}" type="sibTrans" cxnId="{271A5328-AE3F-4690-9E37-782E3E644336}">
      <dgm:prSet/>
      <dgm:spPr/>
      <dgm:t>
        <a:bodyPr/>
        <a:lstStyle/>
        <a:p>
          <a:endParaRPr lang="en-US"/>
        </a:p>
      </dgm:t>
    </dgm:pt>
    <dgm:pt modelId="{C756D28E-3D03-40A9-9B7B-B527B634A8F8}" type="pres">
      <dgm:prSet presAssocID="{7DA9A953-6546-46D4-9587-D75066C922AF}" presName="linear" presStyleCnt="0">
        <dgm:presLayoutVars>
          <dgm:animLvl val="lvl"/>
          <dgm:resizeHandles val="exact"/>
        </dgm:presLayoutVars>
      </dgm:prSet>
      <dgm:spPr/>
    </dgm:pt>
    <dgm:pt modelId="{98623AD8-61B8-49C9-AF9C-55ABCE97E25B}" type="pres">
      <dgm:prSet presAssocID="{3AA76A5D-87BC-4771-9076-AB745A3DC9CF}" presName="parentText" presStyleLbl="node1" presStyleIdx="0" presStyleCnt="3">
        <dgm:presLayoutVars>
          <dgm:chMax val="0"/>
          <dgm:bulletEnabled val="1"/>
        </dgm:presLayoutVars>
      </dgm:prSet>
      <dgm:spPr/>
    </dgm:pt>
    <dgm:pt modelId="{3E035C21-17D3-4DAC-BDDC-8A4C6C99B5A3}" type="pres">
      <dgm:prSet presAssocID="{A39CCD2A-65FB-4523-ACFA-B9AA6509DF92}" presName="spacer" presStyleCnt="0"/>
      <dgm:spPr/>
    </dgm:pt>
    <dgm:pt modelId="{A5075DF5-5FE9-4E08-B4F3-CADBEFD0D782}" type="pres">
      <dgm:prSet presAssocID="{F3E73BCA-12BF-4CA5-B22D-5050B2C7EF19}" presName="parentText" presStyleLbl="node1" presStyleIdx="1" presStyleCnt="3">
        <dgm:presLayoutVars>
          <dgm:chMax val="0"/>
          <dgm:bulletEnabled val="1"/>
        </dgm:presLayoutVars>
      </dgm:prSet>
      <dgm:spPr/>
    </dgm:pt>
    <dgm:pt modelId="{BD3E5AC8-49D8-4F65-9989-09B2E8F94C1E}" type="pres">
      <dgm:prSet presAssocID="{21559F19-C55E-42A2-ABCD-6A4D78FFA60F}" presName="spacer" presStyleCnt="0"/>
      <dgm:spPr/>
    </dgm:pt>
    <dgm:pt modelId="{E73BC7BB-7021-45D1-AF57-140CD37CC270}" type="pres">
      <dgm:prSet presAssocID="{A7770F3D-F12C-43BE-BFBF-A4FC7B77A7F1}" presName="parentText" presStyleLbl="node1" presStyleIdx="2" presStyleCnt="3">
        <dgm:presLayoutVars>
          <dgm:chMax val="0"/>
          <dgm:bulletEnabled val="1"/>
        </dgm:presLayoutVars>
      </dgm:prSet>
      <dgm:spPr/>
    </dgm:pt>
  </dgm:ptLst>
  <dgm:cxnLst>
    <dgm:cxn modelId="{271A5328-AE3F-4690-9E37-782E3E644336}" srcId="{7DA9A953-6546-46D4-9587-D75066C922AF}" destId="{A7770F3D-F12C-43BE-BFBF-A4FC7B77A7F1}" srcOrd="2" destOrd="0" parTransId="{D6F46256-AA92-4152-A1D6-D63D243668D7}" sibTransId="{5A3FEFA2-C7CD-4611-87E1-63C46E69DC62}"/>
    <dgm:cxn modelId="{4CCB2565-7B11-4BBF-B26A-EF876A80C363}" type="presOf" srcId="{F3E73BCA-12BF-4CA5-B22D-5050B2C7EF19}" destId="{A5075DF5-5FE9-4E08-B4F3-CADBEFD0D782}" srcOrd="0" destOrd="0" presId="urn:microsoft.com/office/officeart/2005/8/layout/vList2"/>
    <dgm:cxn modelId="{4050974E-98BC-4313-98F3-517F6BEE280B}" type="presOf" srcId="{3AA76A5D-87BC-4771-9076-AB745A3DC9CF}" destId="{98623AD8-61B8-49C9-AF9C-55ABCE97E25B}" srcOrd="0" destOrd="0" presId="urn:microsoft.com/office/officeart/2005/8/layout/vList2"/>
    <dgm:cxn modelId="{CDF38E94-D187-4177-94E2-B3829FAA80FA}" type="presOf" srcId="{A7770F3D-F12C-43BE-BFBF-A4FC7B77A7F1}" destId="{E73BC7BB-7021-45D1-AF57-140CD37CC270}" srcOrd="0" destOrd="0" presId="urn:microsoft.com/office/officeart/2005/8/layout/vList2"/>
    <dgm:cxn modelId="{994AD3A4-04C9-4ACB-9CB3-3ECDCDE19A86}" srcId="{7DA9A953-6546-46D4-9587-D75066C922AF}" destId="{F3E73BCA-12BF-4CA5-B22D-5050B2C7EF19}" srcOrd="1" destOrd="0" parTransId="{23AD0CB7-9E21-4D96-A36C-E6D04C1AFB5E}" sibTransId="{21559F19-C55E-42A2-ABCD-6A4D78FFA60F}"/>
    <dgm:cxn modelId="{4E1F59D3-CE31-411E-BAD7-5DEEB656F247}" type="presOf" srcId="{7DA9A953-6546-46D4-9587-D75066C922AF}" destId="{C756D28E-3D03-40A9-9B7B-B527B634A8F8}" srcOrd="0" destOrd="0" presId="urn:microsoft.com/office/officeart/2005/8/layout/vList2"/>
    <dgm:cxn modelId="{7B7D4FE9-EB4C-4611-AF0C-647DD320BDB3}" srcId="{7DA9A953-6546-46D4-9587-D75066C922AF}" destId="{3AA76A5D-87BC-4771-9076-AB745A3DC9CF}" srcOrd="0" destOrd="0" parTransId="{AAA03CCD-61C0-4EFD-8215-760DB3433E57}" sibTransId="{A39CCD2A-65FB-4523-ACFA-B9AA6509DF92}"/>
    <dgm:cxn modelId="{734073C0-0EA2-4D3A-BD43-9589B40B865A}" type="presParOf" srcId="{C756D28E-3D03-40A9-9B7B-B527B634A8F8}" destId="{98623AD8-61B8-49C9-AF9C-55ABCE97E25B}" srcOrd="0" destOrd="0" presId="urn:microsoft.com/office/officeart/2005/8/layout/vList2"/>
    <dgm:cxn modelId="{CEA74CFF-FD18-4ED7-BB56-34EA470DACC0}" type="presParOf" srcId="{C756D28E-3D03-40A9-9B7B-B527B634A8F8}" destId="{3E035C21-17D3-4DAC-BDDC-8A4C6C99B5A3}" srcOrd="1" destOrd="0" presId="urn:microsoft.com/office/officeart/2005/8/layout/vList2"/>
    <dgm:cxn modelId="{ECDE70B5-9313-46DD-A7D7-52C15F693C35}" type="presParOf" srcId="{C756D28E-3D03-40A9-9B7B-B527B634A8F8}" destId="{A5075DF5-5FE9-4E08-B4F3-CADBEFD0D782}" srcOrd="2" destOrd="0" presId="urn:microsoft.com/office/officeart/2005/8/layout/vList2"/>
    <dgm:cxn modelId="{B7AE6BA7-1EE1-4C57-BDA3-32638AEE169E}" type="presParOf" srcId="{C756D28E-3D03-40A9-9B7B-B527B634A8F8}" destId="{BD3E5AC8-49D8-4F65-9989-09B2E8F94C1E}" srcOrd="3" destOrd="0" presId="urn:microsoft.com/office/officeart/2005/8/layout/vList2"/>
    <dgm:cxn modelId="{8DDE4006-A4BA-4D6F-A90F-ACAB198AD2C8}" type="presParOf" srcId="{C756D28E-3D03-40A9-9B7B-B527B634A8F8}" destId="{E73BC7BB-7021-45D1-AF57-140CD37CC270}"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23AD8-61B8-49C9-AF9C-55ABCE97E25B}">
      <dsp:nvSpPr>
        <dsp:cNvPr id="0" name=""/>
        <dsp:cNvSpPr/>
      </dsp:nvSpPr>
      <dsp:spPr>
        <a:xfrm>
          <a:off x="0" y="27159"/>
          <a:ext cx="5053744" cy="1350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Affected by slope</a:t>
          </a:r>
        </a:p>
      </dsp:txBody>
      <dsp:txXfrm>
        <a:off x="65934" y="93093"/>
        <a:ext cx="4921876" cy="1218787"/>
      </dsp:txXfrm>
    </dsp:sp>
    <dsp:sp modelId="{A5075DF5-5FE9-4E08-B4F3-CADBEFD0D782}">
      <dsp:nvSpPr>
        <dsp:cNvPr id="0" name=""/>
        <dsp:cNvSpPr/>
      </dsp:nvSpPr>
      <dsp:spPr>
        <a:xfrm>
          <a:off x="0" y="1475734"/>
          <a:ext cx="5053744" cy="1350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Affected by soil structure and texture</a:t>
          </a:r>
        </a:p>
      </dsp:txBody>
      <dsp:txXfrm>
        <a:off x="65934" y="1541668"/>
        <a:ext cx="4921876" cy="1218787"/>
      </dsp:txXfrm>
    </dsp:sp>
    <dsp:sp modelId="{E73BC7BB-7021-45D1-AF57-140CD37CC270}">
      <dsp:nvSpPr>
        <dsp:cNvPr id="0" name=""/>
        <dsp:cNvSpPr/>
      </dsp:nvSpPr>
      <dsp:spPr>
        <a:xfrm>
          <a:off x="0" y="2924310"/>
          <a:ext cx="5053744" cy="13506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Severe weather usually initiates slides</a:t>
          </a:r>
        </a:p>
      </dsp:txBody>
      <dsp:txXfrm>
        <a:off x="65934" y="2990244"/>
        <a:ext cx="4921876" cy="12187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0.765</cdr:x>
      <cdr:y>1</cdr:y>
    </cdr:from>
    <cdr:to>
      <cdr:x>0.765</cdr:x>
      <cdr:y>1</cdr:y>
    </cdr:to>
    <cdr:sp macro="" textlink="">
      <cdr:nvSpPr>
        <cdr:cNvPr id="1026" name="Line 2">
          <a:extLst xmlns:a="http://schemas.openxmlformats.org/drawingml/2006/main">
            <a:ext uri="{FF2B5EF4-FFF2-40B4-BE49-F238E27FC236}">
              <a16:creationId xmlns:a16="http://schemas.microsoft.com/office/drawing/2014/main" id="{434C4009-761B-950E-833F-72539FD4DA9B}"/>
            </a:ext>
          </a:extLst>
        </cdr:cNvPr>
        <cdr:cNvSpPr>
          <a:spLocks xmlns:a="http://schemas.openxmlformats.org/drawingml/2006/main" noChangeShapeType="1"/>
        </cdr:cNvSpPr>
      </cdr:nvSpPr>
      <cdr:spPr bwMode="auto">
        <a:xfrm xmlns:a="http://schemas.openxmlformats.org/drawingml/2006/main">
          <a:off x="6040612" y="4191000"/>
          <a:ext cx="0" cy="0"/>
        </a:xfrm>
        <a:prstGeom xmlns:a="http://schemas.openxmlformats.org/drawingml/2006/main" prst="line">
          <a:avLst/>
        </a:prstGeom>
        <a:noFill xmlns:a="http://schemas.openxmlformats.org/drawingml/2006/main"/>
        <a:ln xmlns:a="http://schemas.openxmlformats.org/drawingml/2006/main" w="24765">
          <a:solidFill>
            <a:srgbClr xmlns:mc="http://schemas.openxmlformats.org/markup-compatibility/2006" xmlns:a14="http://schemas.microsoft.com/office/drawing/2010/main" val="000000" mc:Ignorable="a14" a14:legacySpreadsheetColorIndex="8"/>
          </a:solidFill>
          <a:round/>
          <a:headEnd/>
          <a:tailEnd/>
        </a:ln>
        <a:extLst xmlns:a="http://schemas.openxmlformats.org/drawingml/2006/main">
          <a:ext uri="{909E8E84-426E-40DD-AFC4-6F175D3DCCD1}">
            <a14:hiddenFill xmlns:a14="http://schemas.microsoft.com/office/drawing/2010/main">
              <a:noFill/>
            </a14:hiddenFill>
          </a:ext>
        </a:extLst>
      </cdr:spPr>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Riparian and Wetland Ecosystems Introduction</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1</a:t>
            </a:fld>
            <a:endParaRPr lang="en-US"/>
          </a:p>
        </p:txBody>
      </p:sp>
    </p:spTree>
    <p:extLst>
      <p:ext uri="{BB962C8B-B14F-4D97-AF65-F5344CB8AC3E}">
        <p14:creationId xmlns:p14="http://schemas.microsoft.com/office/powerpoint/2010/main" val="598982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4915EE-35C0-5CF0-CCB7-662398CAA61C}"/>
              </a:ext>
            </a:extLst>
          </p:cNvPr>
          <p:cNvSpPr>
            <a:spLocks noGrp="1" noChangeArrowheads="1"/>
          </p:cNvSpPr>
          <p:nvPr>
            <p:ph type="sldNum" sz="quarter" idx="5"/>
          </p:nvPr>
        </p:nvSpPr>
        <p:spPr>
          <a:ln/>
        </p:spPr>
        <p:txBody>
          <a:bodyPr/>
          <a:lstStyle/>
          <a:p>
            <a:fld id="{CF838E1E-C05C-434A-9543-EE2F92200D99}" type="slidenum">
              <a:rPr lang="en-US" altLang="en-US"/>
              <a:pPr/>
              <a:t>2</a:t>
            </a:fld>
            <a:endParaRPr lang="en-US" altLang="en-US"/>
          </a:p>
        </p:txBody>
      </p:sp>
      <p:sp>
        <p:nvSpPr>
          <p:cNvPr id="48130" name="Rectangle 2">
            <a:extLst>
              <a:ext uri="{FF2B5EF4-FFF2-40B4-BE49-F238E27FC236}">
                <a16:creationId xmlns:a16="http://schemas.microsoft.com/office/drawing/2014/main" id="{2C73C4A0-48FA-DD4E-44A9-6D7547821EE5}"/>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67E890B9-DD9F-0C11-07B0-866EA8F3157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5298FEA-BF90-A8C9-22EE-2BC9363C9FEB}"/>
              </a:ext>
            </a:extLst>
          </p:cNvPr>
          <p:cNvSpPr>
            <a:spLocks noGrp="1" noChangeArrowheads="1"/>
          </p:cNvSpPr>
          <p:nvPr>
            <p:ph type="sldNum" sz="quarter" idx="5"/>
          </p:nvPr>
        </p:nvSpPr>
        <p:spPr>
          <a:ln/>
        </p:spPr>
        <p:txBody>
          <a:bodyPr/>
          <a:lstStyle/>
          <a:p>
            <a:fld id="{287E5817-E6AE-4602-AEE4-BCAB7D57A9AC}" type="slidenum">
              <a:rPr lang="en-US" altLang="en-US"/>
              <a:pPr/>
              <a:t>3</a:t>
            </a:fld>
            <a:endParaRPr lang="en-US" altLang="en-US"/>
          </a:p>
        </p:txBody>
      </p:sp>
      <p:sp>
        <p:nvSpPr>
          <p:cNvPr id="53250" name="Header Placeholder 1">
            <a:extLst>
              <a:ext uri="{FF2B5EF4-FFF2-40B4-BE49-F238E27FC236}">
                <a16:creationId xmlns:a16="http://schemas.microsoft.com/office/drawing/2014/main" id="{FC2154D5-8F0E-9095-F08E-C4EF99891A85}"/>
              </a:ext>
            </a:extLst>
          </p:cNvPr>
          <p:cNvSpPr txBox="1">
            <a:spLocks noGrp="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rIns="91438"/>
          <a:lstStyle>
            <a:lvl1pPr defTabSz="893763">
              <a:defRPr>
                <a:solidFill>
                  <a:schemeClr val="tx1"/>
                </a:solidFill>
                <a:latin typeface="Arial" panose="020B0604020202020204" pitchFamily="34" charset="0"/>
              </a:defRPr>
            </a:lvl1pPr>
            <a:lvl2pPr marL="725488" indent="-277813" defTabSz="893763">
              <a:defRPr>
                <a:solidFill>
                  <a:schemeClr val="tx1"/>
                </a:solidFill>
                <a:latin typeface="Arial" panose="020B0604020202020204" pitchFamily="34" charset="0"/>
              </a:defRPr>
            </a:lvl2pPr>
            <a:lvl3pPr marL="1117600" indent="-223838" defTabSz="893763">
              <a:defRPr>
                <a:solidFill>
                  <a:schemeClr val="tx1"/>
                </a:solidFill>
                <a:latin typeface="Arial" panose="020B0604020202020204" pitchFamily="34" charset="0"/>
              </a:defRPr>
            </a:lvl3pPr>
            <a:lvl4pPr marL="1563688" indent="-222250" defTabSz="893763">
              <a:defRPr>
                <a:solidFill>
                  <a:schemeClr val="tx1"/>
                </a:solidFill>
                <a:latin typeface="Arial" panose="020B0604020202020204" pitchFamily="34" charset="0"/>
              </a:defRPr>
            </a:lvl4pPr>
            <a:lvl5pPr marL="2011363" indent="-223838" defTabSz="893763">
              <a:defRPr>
                <a:solidFill>
                  <a:schemeClr val="tx1"/>
                </a:solidFill>
                <a:latin typeface="Arial" panose="020B0604020202020204" pitchFamily="34" charset="0"/>
              </a:defRPr>
            </a:lvl5pPr>
            <a:lvl6pPr marL="2468563" indent="-223838" defTabSz="893763" fontAlgn="base">
              <a:spcBef>
                <a:spcPct val="0"/>
              </a:spcBef>
              <a:spcAft>
                <a:spcPct val="0"/>
              </a:spcAft>
              <a:defRPr>
                <a:solidFill>
                  <a:schemeClr val="tx1"/>
                </a:solidFill>
                <a:latin typeface="Arial" panose="020B0604020202020204" pitchFamily="34" charset="0"/>
              </a:defRPr>
            </a:lvl6pPr>
            <a:lvl7pPr marL="2925763" indent="-223838" defTabSz="893763" fontAlgn="base">
              <a:spcBef>
                <a:spcPct val="0"/>
              </a:spcBef>
              <a:spcAft>
                <a:spcPct val="0"/>
              </a:spcAft>
              <a:defRPr>
                <a:solidFill>
                  <a:schemeClr val="tx1"/>
                </a:solidFill>
                <a:latin typeface="Arial" panose="020B0604020202020204" pitchFamily="34" charset="0"/>
              </a:defRPr>
            </a:lvl7pPr>
            <a:lvl8pPr marL="3382963" indent="-223838" defTabSz="893763" fontAlgn="base">
              <a:spcBef>
                <a:spcPct val="0"/>
              </a:spcBef>
              <a:spcAft>
                <a:spcPct val="0"/>
              </a:spcAft>
              <a:defRPr>
                <a:solidFill>
                  <a:schemeClr val="tx1"/>
                </a:solidFill>
                <a:latin typeface="Arial" panose="020B0604020202020204" pitchFamily="34" charset="0"/>
              </a:defRPr>
            </a:lvl8pPr>
            <a:lvl9pPr marL="3840163" indent="-223838" defTabSz="893763" fontAlgn="base">
              <a:spcBef>
                <a:spcPct val="0"/>
              </a:spcBef>
              <a:spcAft>
                <a:spcPct val="0"/>
              </a:spcAft>
              <a:defRPr>
                <a:solidFill>
                  <a:schemeClr val="tx1"/>
                </a:solidFill>
                <a:latin typeface="Arial" panose="020B0604020202020204" pitchFamily="34" charset="0"/>
              </a:defRPr>
            </a:lvl9pPr>
          </a:lstStyle>
          <a:p>
            <a:pPr eaLnBrk="1" hangingPunct="1"/>
            <a:r>
              <a:rPr lang="en-US" altLang="en-US" sz="1200">
                <a:latin typeface="Calibri" panose="020F0502020204030204" pitchFamily="34" charset="0"/>
                <a:cs typeface="Arial" panose="020B0604020202020204" pitchFamily="34" charset="0"/>
              </a:rPr>
              <a:t>Presentation</a:t>
            </a:r>
          </a:p>
        </p:txBody>
      </p:sp>
      <p:sp>
        <p:nvSpPr>
          <p:cNvPr id="53251" name="Slide Image Placeholder 1">
            <a:extLst>
              <a:ext uri="{FF2B5EF4-FFF2-40B4-BE49-F238E27FC236}">
                <a16:creationId xmlns:a16="http://schemas.microsoft.com/office/drawing/2014/main" id="{107129FA-1E4A-54F2-1152-0B8F3BB5BA34}"/>
              </a:ext>
            </a:extLst>
          </p:cNvPr>
          <p:cNvSpPr>
            <a:spLocks noGrp="1" noRot="1" noChangeAspect="1" noTextEdit="1"/>
          </p:cNvSpPr>
          <p:nvPr>
            <p:ph type="sldImg"/>
          </p:nvPr>
        </p:nvSpPr>
        <p:spPr>
          <a:ln/>
          <a:extLst>
            <a:ext uri="{909E8E84-426E-40DD-AFC4-6F175D3DCCD1}">
              <a14:hiddenFill xmlns:a14="http://schemas.microsoft.com/office/drawing/2010/main">
                <a:noFill/>
              </a14:hiddenFill>
            </a:ext>
          </a:extLst>
        </p:spPr>
      </p:sp>
      <p:sp>
        <p:nvSpPr>
          <p:cNvPr id="53252" name="Notes Placeholder 2">
            <a:extLst>
              <a:ext uri="{FF2B5EF4-FFF2-40B4-BE49-F238E27FC236}">
                <a16:creationId xmlns:a16="http://schemas.microsoft.com/office/drawing/2014/main" id="{C0B486FF-B418-F068-7CAE-E774B89769A8}"/>
              </a:ext>
            </a:extLst>
          </p:cNvPr>
          <p:cNvSpPr>
            <a:spLocks noGrp="1"/>
          </p:cNvSpPr>
          <p:nvPr>
            <p:ph type="body" idx="1"/>
          </p:nvPr>
        </p:nvSpPr>
        <p:spPr/>
        <p:txBody>
          <a:bodyPr lIns="91438" rIns="91438"/>
          <a:lstStyle/>
          <a:p>
            <a:pPr fontAlgn="ctr"/>
            <a:r>
              <a:rPr lang="en-US" altLang="en-US"/>
              <a:t>So what do watersheds actually look like? Well, watersheds come in many different shapes and sizes and have many different features. They can have hills or mountains or can be nearly flat. They may include farmland, </a:t>
            </a:r>
            <a:r>
              <a:rPr lang="en-US" altLang="en-US" b="1"/>
              <a:t>rangeland</a:t>
            </a:r>
            <a:r>
              <a:rPr lang="en-US" altLang="en-US"/>
              <a:t>, small towns, or big cities. Watersheds can range in size from a few acres to as large as the Mississippi River Basin, which drains 1.2 million square miles.</a:t>
            </a:r>
          </a:p>
        </p:txBody>
      </p:sp>
      <p:sp>
        <p:nvSpPr>
          <p:cNvPr id="52228" name="Slide Number Placeholder 3">
            <a:extLst>
              <a:ext uri="{FF2B5EF4-FFF2-40B4-BE49-F238E27FC236}">
                <a16:creationId xmlns:a16="http://schemas.microsoft.com/office/drawing/2014/main" id="{5A45FD9D-2CF8-8E64-0253-33292F58305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rIns="91438" anchor="b"/>
          <a:lstStyle>
            <a:lvl1pPr defTabSz="893763">
              <a:defRPr>
                <a:solidFill>
                  <a:schemeClr val="tx1"/>
                </a:solidFill>
                <a:latin typeface="Arial" panose="020B0604020202020204" pitchFamily="34" charset="0"/>
              </a:defRPr>
            </a:lvl1pPr>
            <a:lvl2pPr marL="725488" indent="-277813" defTabSz="893763">
              <a:defRPr>
                <a:solidFill>
                  <a:schemeClr val="tx1"/>
                </a:solidFill>
                <a:latin typeface="Arial" panose="020B0604020202020204" pitchFamily="34" charset="0"/>
              </a:defRPr>
            </a:lvl2pPr>
            <a:lvl3pPr marL="1117600" indent="-223838" defTabSz="893763">
              <a:defRPr>
                <a:solidFill>
                  <a:schemeClr val="tx1"/>
                </a:solidFill>
                <a:latin typeface="Arial" panose="020B0604020202020204" pitchFamily="34" charset="0"/>
              </a:defRPr>
            </a:lvl3pPr>
            <a:lvl4pPr marL="1563688" indent="-222250" defTabSz="893763">
              <a:defRPr>
                <a:solidFill>
                  <a:schemeClr val="tx1"/>
                </a:solidFill>
                <a:latin typeface="Arial" panose="020B0604020202020204" pitchFamily="34" charset="0"/>
              </a:defRPr>
            </a:lvl4pPr>
            <a:lvl5pPr marL="2011363" indent="-223838" defTabSz="893763">
              <a:defRPr>
                <a:solidFill>
                  <a:schemeClr val="tx1"/>
                </a:solidFill>
                <a:latin typeface="Arial" panose="020B0604020202020204" pitchFamily="34" charset="0"/>
              </a:defRPr>
            </a:lvl5pPr>
            <a:lvl6pPr marL="2468563" indent="-223838" defTabSz="893763" fontAlgn="base">
              <a:spcBef>
                <a:spcPct val="0"/>
              </a:spcBef>
              <a:spcAft>
                <a:spcPct val="0"/>
              </a:spcAft>
              <a:defRPr>
                <a:solidFill>
                  <a:schemeClr val="tx1"/>
                </a:solidFill>
                <a:latin typeface="Arial" panose="020B0604020202020204" pitchFamily="34" charset="0"/>
              </a:defRPr>
            </a:lvl6pPr>
            <a:lvl7pPr marL="2925763" indent="-223838" defTabSz="893763" fontAlgn="base">
              <a:spcBef>
                <a:spcPct val="0"/>
              </a:spcBef>
              <a:spcAft>
                <a:spcPct val="0"/>
              </a:spcAft>
              <a:defRPr>
                <a:solidFill>
                  <a:schemeClr val="tx1"/>
                </a:solidFill>
                <a:latin typeface="Arial" panose="020B0604020202020204" pitchFamily="34" charset="0"/>
              </a:defRPr>
            </a:lvl7pPr>
            <a:lvl8pPr marL="3382963" indent="-223838" defTabSz="893763" fontAlgn="base">
              <a:spcBef>
                <a:spcPct val="0"/>
              </a:spcBef>
              <a:spcAft>
                <a:spcPct val="0"/>
              </a:spcAft>
              <a:defRPr>
                <a:solidFill>
                  <a:schemeClr val="tx1"/>
                </a:solidFill>
                <a:latin typeface="Arial" panose="020B0604020202020204" pitchFamily="34" charset="0"/>
              </a:defRPr>
            </a:lvl8pPr>
            <a:lvl9pPr marL="3840163" indent="-223838" defTabSz="893763" fontAlgn="base">
              <a:spcBef>
                <a:spcPct val="0"/>
              </a:spcBef>
              <a:spcAft>
                <a:spcPct val="0"/>
              </a:spcAft>
              <a:defRPr>
                <a:solidFill>
                  <a:schemeClr val="tx1"/>
                </a:solidFill>
                <a:latin typeface="Arial" panose="020B0604020202020204" pitchFamily="34" charset="0"/>
              </a:defRPr>
            </a:lvl9pPr>
          </a:lstStyle>
          <a:p>
            <a:pPr algn="r" eaLnBrk="1" hangingPunct="1"/>
            <a:fld id="{617D0BB3-36EC-4576-AA8C-DD7F742D02B0}" type="slidenum">
              <a:rPr lang="en-US" altLang="en-US" sz="1200">
                <a:latin typeface="Calibri" panose="020F0502020204030204" pitchFamily="34" charset="0"/>
                <a:cs typeface="Arial" panose="020B0604020202020204" pitchFamily="34" charset="0"/>
              </a:rPr>
              <a:pPr algn="r" eaLnBrk="1" hangingPunct="1"/>
              <a:t>3</a:t>
            </a:fld>
            <a:endParaRPr lang="en-US" altLang="en-US" sz="1200">
              <a:latin typeface="Calibri" panose="020F050202020403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Header Placeholder 1"/>
          <p:cNvSpPr>
            <a:spLocks noGrp="1"/>
          </p:cNvSpPr>
          <p:nvPr>
            <p:ph type="hdr" sz="quarter"/>
          </p:nvPr>
        </p:nvSpPr>
        <p:spPr bwMode="auto">
          <a:noFill/>
          <a:ln>
            <a:miter lim="800000"/>
            <a:headEnd/>
            <a:tailEnd/>
          </a:ln>
        </p:spPr>
        <p:txBody>
          <a:bodyPr/>
          <a:lstStyle/>
          <a:p>
            <a:r>
              <a:rPr lang="en-US"/>
              <a:t>Presentation</a:t>
            </a:r>
          </a:p>
        </p:txBody>
      </p:sp>
      <p:sp>
        <p:nvSpPr>
          <p:cNvPr id="64515" name="Slide Image Placeholder 1"/>
          <p:cNvSpPr>
            <a:spLocks noGrp="1" noRot="1" noChangeAspect="1" noTextEdit="1"/>
          </p:cNvSpPr>
          <p:nvPr>
            <p:ph type="sldImg"/>
          </p:nvPr>
        </p:nvSpPr>
        <p:spPr bwMode="auto">
          <a:noFill/>
          <a:ln>
            <a:solidFill>
              <a:srgbClr val="000000"/>
            </a:solidFill>
            <a:miter lim="800000"/>
            <a:headEnd/>
            <a:tailEnd/>
          </a:ln>
        </p:spPr>
      </p:sp>
      <p:sp>
        <p:nvSpPr>
          <p:cNvPr id="6451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Watersheds are nested systems and include smaller watersheds called </a:t>
            </a:r>
            <a:r>
              <a:rPr lang="en-US" b="1"/>
              <a:t>sub-watersheds</a:t>
            </a:r>
            <a:r>
              <a:rPr lang="en-US"/>
              <a:t>, and larger collections of watersheds called </a:t>
            </a:r>
            <a:r>
              <a:rPr lang="en-US" b="1"/>
              <a:t>sub-basins</a:t>
            </a:r>
            <a:r>
              <a:rPr lang="en-US"/>
              <a:t> and </a:t>
            </a:r>
            <a:r>
              <a:rPr lang="en-US" b="1"/>
              <a:t>river basins. </a:t>
            </a:r>
            <a:r>
              <a:rPr lang="en-US"/>
              <a:t>We can look at a watershed from any of these different scales, the smallest being the stream itself, all the way up to a scale as large as a river basin, which is simply a collection of many different watersheds. </a:t>
            </a:r>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445FDE-0CE8-487B-AEAE-5856A592AC32}" type="slidenum">
              <a:rPr lang="en-US"/>
              <a:pPr fontAlgn="base">
                <a:spcBef>
                  <a:spcPct val="0"/>
                </a:spcBef>
                <a:spcAft>
                  <a:spcPct val="0"/>
                </a:spcAft>
                <a:defRPr/>
              </a:pPr>
              <a:t>5</a:t>
            </a:fld>
            <a:endParaRPr lang="en-US"/>
          </a:p>
        </p:txBody>
      </p:sp>
    </p:spTree>
    <p:extLst>
      <p:ext uri="{BB962C8B-B14F-4D97-AF65-F5344CB8AC3E}">
        <p14:creationId xmlns:p14="http://schemas.microsoft.com/office/powerpoint/2010/main" val="320729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448E3D-54DE-09D7-A39D-F50B96BDB4DD}"/>
              </a:ext>
            </a:extLst>
          </p:cNvPr>
          <p:cNvSpPr>
            <a:spLocks noGrp="1" noChangeArrowheads="1"/>
          </p:cNvSpPr>
          <p:nvPr>
            <p:ph type="sldNum" sz="quarter" idx="5"/>
          </p:nvPr>
        </p:nvSpPr>
        <p:spPr>
          <a:ln/>
        </p:spPr>
        <p:txBody>
          <a:bodyPr/>
          <a:lstStyle/>
          <a:p>
            <a:fld id="{C5A3CA75-16CF-42E4-BD81-51FE89A18964}" type="slidenum">
              <a:rPr lang="en-US" altLang="en-US"/>
              <a:pPr/>
              <a:t>7</a:t>
            </a:fld>
            <a:endParaRPr lang="en-US" altLang="en-US"/>
          </a:p>
        </p:txBody>
      </p:sp>
      <p:sp>
        <p:nvSpPr>
          <p:cNvPr id="58370" name="Rectangle 2">
            <a:extLst>
              <a:ext uri="{FF2B5EF4-FFF2-40B4-BE49-F238E27FC236}">
                <a16:creationId xmlns:a16="http://schemas.microsoft.com/office/drawing/2014/main" id="{671B36DC-6FC2-29D5-11A3-F86914176F87}"/>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C748F64A-27E9-4B19-DF32-683E08BD08C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6E4402-9C00-E229-C19B-27976C252C37}"/>
              </a:ext>
            </a:extLst>
          </p:cNvPr>
          <p:cNvSpPr>
            <a:spLocks noGrp="1" noChangeArrowheads="1"/>
          </p:cNvSpPr>
          <p:nvPr>
            <p:ph type="sldNum" sz="quarter" idx="5"/>
          </p:nvPr>
        </p:nvSpPr>
        <p:spPr>
          <a:ln/>
        </p:spPr>
        <p:txBody>
          <a:bodyPr/>
          <a:lstStyle/>
          <a:p>
            <a:fld id="{C4C2C1FC-E90E-457A-9648-9F6CF68FD92B}" type="slidenum">
              <a:rPr lang="en-US" altLang="en-US"/>
              <a:pPr/>
              <a:t>8</a:t>
            </a:fld>
            <a:endParaRPr lang="en-US" altLang="en-US"/>
          </a:p>
        </p:txBody>
      </p:sp>
      <p:sp>
        <p:nvSpPr>
          <p:cNvPr id="28674" name="Rectangle 2">
            <a:extLst>
              <a:ext uri="{FF2B5EF4-FFF2-40B4-BE49-F238E27FC236}">
                <a16:creationId xmlns:a16="http://schemas.microsoft.com/office/drawing/2014/main" id="{EB5F5197-9761-07DF-DBCA-D2B91DC70308}"/>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F027CE4B-F52D-25D3-0343-F7427512ACE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8E07BB0-05C5-4A4A-E8F4-51C0E0FE5275}"/>
              </a:ext>
            </a:extLst>
          </p:cNvPr>
          <p:cNvSpPr>
            <a:spLocks noGrp="1" noChangeArrowheads="1"/>
          </p:cNvSpPr>
          <p:nvPr>
            <p:ph type="sldNum" sz="quarter" idx="5"/>
          </p:nvPr>
        </p:nvSpPr>
        <p:spPr>
          <a:ln/>
        </p:spPr>
        <p:txBody>
          <a:bodyPr/>
          <a:lstStyle/>
          <a:p>
            <a:fld id="{C2E6FB61-21DA-4007-A785-017D12B951D2}" type="slidenum">
              <a:rPr lang="en-US" altLang="en-US"/>
              <a:pPr/>
              <a:t>9</a:t>
            </a:fld>
            <a:endParaRPr lang="en-US" altLang="en-US"/>
          </a:p>
        </p:txBody>
      </p:sp>
      <p:sp>
        <p:nvSpPr>
          <p:cNvPr id="34818" name="Rectangle 2">
            <a:extLst>
              <a:ext uri="{FF2B5EF4-FFF2-40B4-BE49-F238E27FC236}">
                <a16:creationId xmlns:a16="http://schemas.microsoft.com/office/drawing/2014/main" id="{C43E472A-586B-643D-8430-4A9D6DF57614}"/>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B3E156D1-478A-7073-916A-1EB2ACA4E09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BCAB84A-7F60-B297-B22F-4F37D2AA323B}"/>
              </a:ext>
            </a:extLst>
          </p:cNvPr>
          <p:cNvSpPr>
            <a:spLocks noGrp="1" noChangeArrowheads="1"/>
          </p:cNvSpPr>
          <p:nvPr>
            <p:ph type="sldNum" sz="quarter" idx="5"/>
          </p:nvPr>
        </p:nvSpPr>
        <p:spPr>
          <a:ln/>
        </p:spPr>
        <p:txBody>
          <a:bodyPr/>
          <a:lstStyle/>
          <a:p>
            <a:fld id="{2B6F6C68-9885-40A8-B1C7-2CFC169B02EC}" type="slidenum">
              <a:rPr lang="en-US" altLang="en-US"/>
              <a:pPr/>
              <a:t>10</a:t>
            </a:fld>
            <a:endParaRPr lang="en-US" altLang="en-US"/>
          </a:p>
        </p:txBody>
      </p:sp>
      <p:sp>
        <p:nvSpPr>
          <p:cNvPr id="37890" name="Rectangle 2">
            <a:extLst>
              <a:ext uri="{FF2B5EF4-FFF2-40B4-BE49-F238E27FC236}">
                <a16:creationId xmlns:a16="http://schemas.microsoft.com/office/drawing/2014/main" id="{8264549C-6066-7D23-3A40-074450E66230}"/>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53B28FA4-B42A-C433-D689-D3EF2107262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F504DD-75E7-3065-4663-6C9C519F12CE}"/>
              </a:ext>
            </a:extLst>
          </p:cNvPr>
          <p:cNvSpPr>
            <a:spLocks noGrp="1" noChangeArrowheads="1"/>
          </p:cNvSpPr>
          <p:nvPr>
            <p:ph type="sldNum" sz="quarter" idx="5"/>
          </p:nvPr>
        </p:nvSpPr>
        <p:spPr>
          <a:ln/>
        </p:spPr>
        <p:txBody>
          <a:bodyPr/>
          <a:lstStyle/>
          <a:p>
            <a:fld id="{AC7221D1-CC4C-4E1C-905E-46598F28778A}" type="slidenum">
              <a:rPr lang="en-US" altLang="en-US"/>
              <a:pPr/>
              <a:t>11</a:t>
            </a:fld>
            <a:endParaRPr lang="en-US" altLang="en-US"/>
          </a:p>
        </p:txBody>
      </p:sp>
      <p:sp>
        <p:nvSpPr>
          <p:cNvPr id="40962" name="Rectangle 2">
            <a:extLst>
              <a:ext uri="{FF2B5EF4-FFF2-40B4-BE49-F238E27FC236}">
                <a16:creationId xmlns:a16="http://schemas.microsoft.com/office/drawing/2014/main" id="{3EA38F02-A91B-E9E4-0076-AD8D26640A51}"/>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35EBBFFF-550D-05A8-2AEF-0470A1918DE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C7F50B-4E3D-F085-F681-63DEE0966851}"/>
              </a:ext>
            </a:extLst>
          </p:cNvPr>
          <p:cNvSpPr>
            <a:spLocks noGrp="1" noChangeArrowheads="1"/>
          </p:cNvSpPr>
          <p:nvPr>
            <p:ph type="sldNum" sz="quarter" idx="5"/>
          </p:nvPr>
        </p:nvSpPr>
        <p:spPr>
          <a:ln/>
        </p:spPr>
        <p:txBody>
          <a:bodyPr/>
          <a:lstStyle/>
          <a:p>
            <a:fld id="{BA63D15B-4AA9-45AD-B531-8F3EF516DDF3}" type="slidenum">
              <a:rPr lang="en-US" altLang="en-US"/>
              <a:pPr/>
              <a:t>12</a:t>
            </a:fld>
            <a:endParaRPr lang="en-US" altLang="en-US"/>
          </a:p>
        </p:txBody>
      </p:sp>
      <p:sp>
        <p:nvSpPr>
          <p:cNvPr id="45058" name="Rectangle 2">
            <a:extLst>
              <a:ext uri="{FF2B5EF4-FFF2-40B4-BE49-F238E27FC236}">
                <a16:creationId xmlns:a16="http://schemas.microsoft.com/office/drawing/2014/main" id="{CE92B352-407E-8A07-6196-C11991C435D1}"/>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0056D19B-56E9-486A-C4E2-5D70E0619AB2}"/>
              </a:ext>
            </a:extLst>
          </p:cNvPr>
          <p:cNvSpPr>
            <a:spLocks noGrp="1" noChangeArrowheads="1"/>
          </p:cNvSpPr>
          <p:nvPr>
            <p:ph type="body" idx="1"/>
          </p:nvPr>
        </p:nvSpPr>
        <p:spPr/>
        <p:txBody>
          <a:bodyPr/>
          <a:lstStyle/>
          <a:p>
            <a:r>
              <a:rPr lang="en-US" altLang="en-US"/>
              <a:t>Rush skeletonweed is a common range invasive species; Downy Brome or cheatgrass burns quickly, invades, reseeds using the nitrogen from the burned materials and increases its territory.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Uplands versus Riparian versus Wetlands</a:t>
            </a:r>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13</a:t>
            </a:fld>
            <a:endParaRPr lang="en-US"/>
          </a:p>
        </p:txBody>
      </p:sp>
    </p:spTree>
    <p:extLst>
      <p:ext uri="{BB962C8B-B14F-4D97-AF65-F5344CB8AC3E}">
        <p14:creationId xmlns:p14="http://schemas.microsoft.com/office/powerpoint/2010/main" val="895268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Uplands:</a:t>
            </a:r>
          </a:p>
          <a:p>
            <a:endParaRPr lang="en-US" dirty="0">
              <a:cs typeface="Calibri"/>
            </a:endParaRPr>
          </a:p>
          <a:p>
            <a:r>
              <a:rPr lang="en-US" dirty="0">
                <a:cs typeface="Calibri"/>
              </a:rPr>
              <a:t>Drier areas that are only wet for short periods if time after </a:t>
            </a:r>
            <a:r>
              <a:rPr lang="en-US" dirty="0" err="1">
                <a:cs typeface="Calibri"/>
              </a:rPr>
              <a:t>precipitaiton</a:t>
            </a:r>
            <a:r>
              <a:rPr lang="en-US" dirty="0">
                <a:cs typeface="Calibri"/>
              </a:rPr>
              <a:t> events</a:t>
            </a:r>
          </a:p>
        </p:txBody>
      </p:sp>
      <p:sp>
        <p:nvSpPr>
          <p:cNvPr id="4" name="Slide Number Placeholder 3"/>
          <p:cNvSpPr>
            <a:spLocks noGrp="1"/>
          </p:cNvSpPr>
          <p:nvPr>
            <p:ph type="sldNum" sz="quarter" idx="10"/>
          </p:nvPr>
        </p:nvSpPr>
        <p:spPr/>
        <p:txBody>
          <a:bodyPr/>
          <a:lstStyle/>
          <a:p>
            <a:fld id="{A79E80B8-B0B4-4E93-9891-79C186BF4AF6}" type="slidenum">
              <a:rPr lang="en-US" smtClean="0"/>
              <a:t>14</a:t>
            </a:fld>
            <a:endParaRPr lang="en-US"/>
          </a:p>
        </p:txBody>
      </p:sp>
    </p:spTree>
    <p:extLst>
      <p:ext uri="{BB962C8B-B14F-4D97-AF65-F5344CB8AC3E}">
        <p14:creationId xmlns:p14="http://schemas.microsoft.com/office/powerpoint/2010/main" val="3142961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Riparian:</a:t>
            </a:r>
          </a:p>
          <a:p>
            <a:endParaRPr lang="en-US" dirty="0">
              <a:cs typeface="Calibri"/>
            </a:endParaRPr>
          </a:p>
          <a:p>
            <a:r>
              <a:rPr lang="en-US" dirty="0"/>
              <a:t>Greener vegetation because of water sources.  </a:t>
            </a:r>
            <a:endParaRPr lang="en-US" dirty="0">
              <a:cs typeface="Calibri"/>
            </a:endParaRPr>
          </a:p>
          <a:p>
            <a:endParaRPr lang="en-US" dirty="0"/>
          </a:p>
          <a:p>
            <a:r>
              <a:rPr lang="en-US" dirty="0"/>
              <a:t>Of all the rangeland regions, riparian areas are the most ecologically important and the most sensitive to degradation.  Riparian areas require special consideration</a:t>
            </a:r>
            <a:r>
              <a:rPr lang="en-US" baseline="0" dirty="0"/>
              <a:t> in management strategies.  </a:t>
            </a:r>
            <a:endParaRPr lang="en-US" dirty="0"/>
          </a:p>
          <a:p>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15</a:t>
            </a:fld>
            <a:endParaRPr lang="en-US"/>
          </a:p>
        </p:txBody>
      </p:sp>
    </p:spTree>
    <p:extLst>
      <p:ext uri="{BB962C8B-B14F-4D97-AF65-F5344CB8AC3E}">
        <p14:creationId xmlns:p14="http://schemas.microsoft.com/office/powerpoint/2010/main" val="493895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BF2641B9-B549-465C-81E0-0B62C0379A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3200">
                <a:solidFill>
                  <a:schemeClr val="tx1"/>
                </a:solidFill>
                <a:latin typeface="Arial" panose="020B0604020202020204" pitchFamily="34" charset="0"/>
              </a:defRPr>
            </a:lvl1pPr>
            <a:lvl2pPr marL="742950" indent="-285750" defTabSz="966788" eaLnBrk="0" hangingPunct="0">
              <a:defRPr sz="3200">
                <a:solidFill>
                  <a:schemeClr val="tx1"/>
                </a:solidFill>
                <a:latin typeface="Arial" panose="020B0604020202020204" pitchFamily="34" charset="0"/>
              </a:defRPr>
            </a:lvl2pPr>
            <a:lvl3pPr marL="1143000" indent="-228600" defTabSz="966788" eaLnBrk="0" hangingPunct="0">
              <a:defRPr sz="3200">
                <a:solidFill>
                  <a:schemeClr val="tx1"/>
                </a:solidFill>
                <a:latin typeface="Arial" panose="020B0604020202020204" pitchFamily="34" charset="0"/>
              </a:defRPr>
            </a:lvl3pPr>
            <a:lvl4pPr marL="1600200" indent="-228600" defTabSz="966788" eaLnBrk="0" hangingPunct="0">
              <a:defRPr sz="3200">
                <a:solidFill>
                  <a:schemeClr val="tx1"/>
                </a:solidFill>
                <a:latin typeface="Arial" panose="020B0604020202020204" pitchFamily="34" charset="0"/>
              </a:defRPr>
            </a:lvl4pPr>
            <a:lvl5pPr marL="2057400" indent="-228600" defTabSz="966788" eaLnBrk="0" hangingPunct="0">
              <a:defRPr sz="3200">
                <a:solidFill>
                  <a:schemeClr val="tx1"/>
                </a:solidFill>
                <a:latin typeface="Arial" panose="020B0604020202020204" pitchFamily="34" charset="0"/>
              </a:defRPr>
            </a:lvl5pPr>
            <a:lvl6pPr marL="25146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6pPr>
            <a:lvl7pPr marL="29718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7pPr>
            <a:lvl8pPr marL="34290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8pPr>
            <a:lvl9pPr marL="38862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9pPr>
          </a:lstStyle>
          <a:p>
            <a:pPr eaLnBrk="1" hangingPunct="1"/>
            <a:fld id="{980B03EB-E4C7-4A90-BE39-A6BA7327C6A2}" type="slidenum">
              <a:rPr lang="en-US" altLang="en-US" sz="1200">
                <a:latin typeface="Times New Roman" panose="02020603050405020304" pitchFamily="18" charset="0"/>
              </a:rPr>
              <a:pPr eaLnBrk="1" hangingPunct="1"/>
              <a:t>16</a:t>
            </a:fld>
            <a:endParaRPr lang="en-US" altLang="en-US" sz="1200">
              <a:latin typeface="Times New Roman" panose="02020603050405020304" pitchFamily="18" charset="0"/>
            </a:endParaRPr>
          </a:p>
        </p:txBody>
      </p:sp>
      <p:sp>
        <p:nvSpPr>
          <p:cNvPr id="101379" name="Rectangle 2">
            <a:extLst>
              <a:ext uri="{FF2B5EF4-FFF2-40B4-BE49-F238E27FC236}">
                <a16:creationId xmlns:a16="http://schemas.microsoft.com/office/drawing/2014/main" id="{95C3B21C-EFA5-4514-90A5-64F466E1DF42}"/>
              </a:ext>
            </a:extLst>
          </p:cNvPr>
          <p:cNvSpPr>
            <a:spLocks noGrp="1" noRot="1" noChangeAspect="1" noChangeArrowheads="1" noTextEdit="1"/>
          </p:cNvSpPr>
          <p:nvPr>
            <p:ph type="sldImg"/>
          </p:nvPr>
        </p:nvSpPr>
        <p:spPr>
          <a:solidFill>
            <a:srgbClr val="FFFFFF"/>
          </a:solidFill>
          <a:ln/>
        </p:spPr>
      </p:sp>
      <p:sp>
        <p:nvSpPr>
          <p:cNvPr id="101380" name="Rectangle 3">
            <a:extLst>
              <a:ext uri="{FF2B5EF4-FFF2-40B4-BE49-F238E27FC236}">
                <a16:creationId xmlns:a16="http://schemas.microsoft.com/office/drawing/2014/main" id="{93DFFB92-A4A8-4D97-B4A6-197B8F574107}"/>
              </a:ext>
            </a:extLst>
          </p:cNvPr>
          <p:cNvSpPr>
            <a:spLocks noGrp="1" noChangeArrowheads="1"/>
          </p:cNvSpPr>
          <p:nvPr>
            <p:ph type="body" idx="1"/>
          </p:nvPr>
        </p:nvSpPr>
        <p:spPr>
          <a:solidFill>
            <a:srgbClr val="FFFFFF"/>
          </a:solidFill>
          <a:ln>
            <a:solidFill>
              <a:srgbClr val="000000"/>
            </a:solidFill>
          </a:ln>
        </p:spPr>
        <p:txBody>
          <a:bodyPr/>
          <a:lstStyle/>
          <a:p>
            <a:pPr lvl="2" eaLnBrk="1" hangingPunct="1"/>
            <a:r>
              <a:rPr lang="en-US" altLang="en-US" b="1">
                <a:latin typeface="Arial" panose="020B0604020202020204" pitchFamily="34" charset="0"/>
              </a:rPr>
              <a:t>Riparian Area</a:t>
            </a:r>
            <a:r>
              <a:rPr lang="en-US" altLang="en-US">
                <a:latin typeface="Arial" panose="020B0604020202020204" pitchFamily="34" charset="0"/>
              </a:rPr>
              <a:t>—A form of wetland transition between permanently saturated wetland and upland areas.  These areas exhibit vegetation or physical characteristics reflective of permanent surface or subsurface water influence.  Lands along, adjacent to, or contiguous with perennial and intermittently flowing rivers and stream, glacial potholes, and the shores of lakes and reservoirs with stable water levels are typical riparian areas.  Excluded are such sites as ephemeral streams or washes that do not exhibit the presence of vegetation dependent upon free water in the soil. (TR 1737-9, p. 1)</a:t>
            </a:r>
          </a:p>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Riparian:</a:t>
            </a:r>
          </a:p>
          <a:p>
            <a:endParaRPr lang="en-US" dirty="0">
              <a:cs typeface="Calibri"/>
            </a:endParaRPr>
          </a:p>
          <a:p>
            <a:r>
              <a:rPr lang="en-US" dirty="0"/>
              <a:t>Lotic:  associated with flowing water.</a:t>
            </a:r>
            <a:endParaRPr lang="en-US" dirty="0">
              <a:cs typeface="Calibri"/>
            </a:endParaRPr>
          </a:p>
          <a:p>
            <a:r>
              <a:rPr lang="en-US" dirty="0"/>
              <a:t>Lentic:  associated with standing water.  </a:t>
            </a:r>
          </a:p>
          <a:p>
            <a:endParaRPr lang="en-US" dirty="0"/>
          </a:p>
          <a:p>
            <a:r>
              <a:rPr lang="en-US" dirty="0"/>
              <a:t>In the absence of proper</a:t>
            </a:r>
            <a:r>
              <a:rPr lang="en-US" baseline="0" dirty="0"/>
              <a:t> management, ungulates (livestock and wild horses) can do  great deal of damage to riparian areas.  </a:t>
            </a:r>
          </a:p>
          <a:p>
            <a:endParaRPr lang="en-US" baseline="0" dirty="0"/>
          </a:p>
          <a:p>
            <a:r>
              <a:rPr lang="en-US" baseline="0" dirty="0"/>
              <a:t>Livestock, especially cattle, tend to congregate and mill about riparian areas, seldom venturing out onto the uplands.  This heavy use pattern leads to extensive trampling of riparian vegetation, creating a wider, shallower, and warmer stream channel, damage to wildlife habitat, and damage to fisheries.  </a:t>
            </a:r>
            <a:endParaRPr lang="en-US" dirty="0"/>
          </a:p>
          <a:p>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17</a:t>
            </a:fld>
            <a:endParaRPr lang="en-US"/>
          </a:p>
        </p:txBody>
      </p:sp>
    </p:spTree>
    <p:extLst>
      <p:ext uri="{BB962C8B-B14F-4D97-AF65-F5344CB8AC3E}">
        <p14:creationId xmlns:p14="http://schemas.microsoft.com/office/powerpoint/2010/main" val="3521478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Wetlands:</a:t>
            </a:r>
          </a:p>
          <a:p>
            <a:endParaRPr lang="en-US" dirty="0">
              <a:cs typeface="Calibri"/>
            </a:endParaRPr>
          </a:p>
          <a:p>
            <a:r>
              <a:rPr lang="en-US" dirty="0">
                <a:cs typeface="Calibri"/>
              </a:rPr>
              <a:t>Areas with Hydric soils that are permanently wet</a:t>
            </a:r>
          </a:p>
        </p:txBody>
      </p:sp>
      <p:sp>
        <p:nvSpPr>
          <p:cNvPr id="4" name="Slide Number Placeholder 3"/>
          <p:cNvSpPr>
            <a:spLocks noGrp="1"/>
          </p:cNvSpPr>
          <p:nvPr>
            <p:ph type="sldNum" sz="quarter" idx="10"/>
          </p:nvPr>
        </p:nvSpPr>
        <p:spPr/>
        <p:txBody>
          <a:bodyPr/>
          <a:lstStyle/>
          <a:p>
            <a:fld id="{A79E80B8-B0B4-4E93-9891-79C186BF4AF6}" type="slidenum">
              <a:rPr lang="en-US" smtClean="0"/>
              <a:t>18</a:t>
            </a:fld>
            <a:endParaRPr lang="en-US"/>
          </a:p>
        </p:txBody>
      </p:sp>
    </p:spTree>
    <p:extLst>
      <p:ext uri="{BB962C8B-B14F-4D97-AF65-F5344CB8AC3E}">
        <p14:creationId xmlns:p14="http://schemas.microsoft.com/office/powerpoint/2010/main" val="1981463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5F8BED3B-8EBA-4A59-A106-E977F69218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3200">
                <a:solidFill>
                  <a:schemeClr val="tx1"/>
                </a:solidFill>
                <a:latin typeface="Arial" panose="020B0604020202020204" pitchFamily="34" charset="0"/>
              </a:defRPr>
            </a:lvl1pPr>
            <a:lvl2pPr marL="742950" indent="-285750" defTabSz="966788" eaLnBrk="0" hangingPunct="0">
              <a:defRPr sz="3200">
                <a:solidFill>
                  <a:schemeClr val="tx1"/>
                </a:solidFill>
                <a:latin typeface="Arial" panose="020B0604020202020204" pitchFamily="34" charset="0"/>
              </a:defRPr>
            </a:lvl2pPr>
            <a:lvl3pPr marL="1143000" indent="-228600" defTabSz="966788" eaLnBrk="0" hangingPunct="0">
              <a:defRPr sz="3200">
                <a:solidFill>
                  <a:schemeClr val="tx1"/>
                </a:solidFill>
                <a:latin typeface="Arial" panose="020B0604020202020204" pitchFamily="34" charset="0"/>
              </a:defRPr>
            </a:lvl3pPr>
            <a:lvl4pPr marL="1600200" indent="-228600" defTabSz="966788" eaLnBrk="0" hangingPunct="0">
              <a:defRPr sz="3200">
                <a:solidFill>
                  <a:schemeClr val="tx1"/>
                </a:solidFill>
                <a:latin typeface="Arial" panose="020B0604020202020204" pitchFamily="34" charset="0"/>
              </a:defRPr>
            </a:lvl4pPr>
            <a:lvl5pPr marL="2057400" indent="-228600" defTabSz="966788" eaLnBrk="0" hangingPunct="0">
              <a:defRPr sz="3200">
                <a:solidFill>
                  <a:schemeClr val="tx1"/>
                </a:solidFill>
                <a:latin typeface="Arial" panose="020B0604020202020204" pitchFamily="34" charset="0"/>
              </a:defRPr>
            </a:lvl5pPr>
            <a:lvl6pPr marL="25146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6pPr>
            <a:lvl7pPr marL="29718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7pPr>
            <a:lvl8pPr marL="34290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8pPr>
            <a:lvl9pPr marL="3886200" indent="-228600" defTabSz="966788" eaLnBrk="0" fontAlgn="base" hangingPunct="0">
              <a:spcBef>
                <a:spcPct val="20000"/>
              </a:spcBef>
              <a:spcAft>
                <a:spcPct val="0"/>
              </a:spcAft>
              <a:buSzPct val="85000"/>
              <a:buChar char="•"/>
              <a:defRPr sz="3200">
                <a:solidFill>
                  <a:schemeClr val="tx1"/>
                </a:solidFill>
                <a:latin typeface="Arial" panose="020B0604020202020204" pitchFamily="34" charset="0"/>
              </a:defRPr>
            </a:lvl9pPr>
          </a:lstStyle>
          <a:p>
            <a:pPr eaLnBrk="1" hangingPunct="1"/>
            <a:fld id="{C72C8955-4C4B-4764-8AFD-536753258DFF}" type="slidenum">
              <a:rPr lang="en-US" altLang="en-US" sz="1200">
                <a:latin typeface="Times New Roman" panose="02020603050405020304" pitchFamily="18" charset="0"/>
              </a:rPr>
              <a:pPr eaLnBrk="1" hangingPunct="1"/>
              <a:t>19</a:t>
            </a:fld>
            <a:endParaRPr lang="en-US" altLang="en-US" sz="1200">
              <a:latin typeface="Times New Roman" panose="02020603050405020304" pitchFamily="18" charset="0"/>
            </a:endParaRPr>
          </a:p>
        </p:txBody>
      </p:sp>
      <p:sp>
        <p:nvSpPr>
          <p:cNvPr id="100355" name="Rectangle 2">
            <a:extLst>
              <a:ext uri="{FF2B5EF4-FFF2-40B4-BE49-F238E27FC236}">
                <a16:creationId xmlns:a16="http://schemas.microsoft.com/office/drawing/2014/main" id="{BB3CAB0B-2458-4563-930B-6B451D10E827}"/>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D8C12083-D75F-4E13-AFA3-56CD1BB48E08}"/>
              </a:ext>
            </a:extLst>
          </p:cNvPr>
          <p:cNvSpPr>
            <a:spLocks noGrp="1" noChangeArrowheads="1"/>
          </p:cNvSpPr>
          <p:nvPr>
            <p:ph type="body" idx="1"/>
          </p:nvPr>
        </p:nvSpPr>
        <p:spPr>
          <a:solidFill>
            <a:srgbClr val="FFFFFF"/>
          </a:solidFill>
          <a:ln>
            <a:solidFill>
              <a:srgbClr val="000000"/>
            </a:solidFill>
          </a:ln>
        </p:spPr>
        <p:txBody>
          <a:bodyPr/>
          <a:lstStyle/>
          <a:p>
            <a:pPr lvl="2" eaLnBrk="1" hangingPunct="1"/>
            <a:r>
              <a:rPr lang="en-US" altLang="en-US">
                <a:latin typeface="Arial" panose="020B0604020202020204" pitchFamily="34" charset="0"/>
              </a:rPr>
              <a:t>We need to provide some definitions to help us to understand the vocabulary and communicate.</a:t>
            </a:r>
          </a:p>
          <a:p>
            <a:pPr eaLnBrk="1" hangingPunct="1"/>
            <a:endParaRPr lang="en-US" altLang="en-US">
              <a:latin typeface="Arial" panose="020B0604020202020204" pitchFamily="34" charset="0"/>
            </a:endParaRPr>
          </a:p>
          <a:p>
            <a:pPr lvl="2" eaLnBrk="1" hangingPunct="1"/>
            <a:r>
              <a:rPr lang="en-US" altLang="en-US" b="1">
                <a:latin typeface="Arial" panose="020B0604020202020204" pitchFamily="34" charset="0"/>
              </a:rPr>
              <a:t>Wetland</a:t>
            </a:r>
            <a:r>
              <a:rPr lang="en-US" altLang="en-US">
                <a:latin typeface="Arial" panose="020B0604020202020204" pitchFamily="34" charset="0"/>
              </a:rPr>
              <a:t>—Wetlands are areas that are inundated or saturated by surface or ground water at a frequency and duration sufficient to support, and which, under normal circumstances do support, a prevalence of vegetation typically adapted for life in saturated soil conditions.  Riparian-Wetland management areas includes marshes, shallow swamps, lake shores, bogs, muskegs, wet meadows, estuaries, and riparian areas as wetlands.  (TR 1737-9, p 1)</a:t>
            </a: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3FCDBFC-F5FD-456C-88DD-F9FAA9294A2D}" type="slidenum">
              <a:rPr lang="en-US" smtClean="0"/>
              <a:pPr/>
              <a:t>21</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077203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Healthy</a:t>
            </a:r>
          </a:p>
        </p:txBody>
      </p:sp>
      <p:sp>
        <p:nvSpPr>
          <p:cNvPr id="4" name="Slide Number Placeholder 3"/>
          <p:cNvSpPr>
            <a:spLocks noGrp="1"/>
          </p:cNvSpPr>
          <p:nvPr>
            <p:ph type="sldNum" sz="quarter" idx="5"/>
          </p:nvPr>
        </p:nvSpPr>
        <p:spPr/>
        <p:txBody>
          <a:bodyPr/>
          <a:lstStyle/>
          <a:p>
            <a:fld id="{9905FD98-417B-4A3A-8651-8D3385C71B53}" type="slidenum">
              <a:rPr lang="en-US" smtClean="0"/>
              <a:t>22</a:t>
            </a:fld>
            <a:endParaRPr lang="en-US"/>
          </a:p>
        </p:txBody>
      </p:sp>
    </p:spTree>
    <p:extLst>
      <p:ext uri="{BB962C8B-B14F-4D97-AF65-F5344CB8AC3E}">
        <p14:creationId xmlns:p14="http://schemas.microsoft.com/office/powerpoint/2010/main" val="2341982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DAC6714-933B-498F-86C4-28469944AB4C}" type="slidenum">
              <a:rPr lang="en-US" smtClean="0"/>
              <a:pPr/>
              <a:t>23</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r>
              <a:rPr lang="en-US" dirty="0">
                <a:cs typeface="Calibri"/>
              </a:rPr>
              <a:t>Degraded Riparian Areas</a:t>
            </a:r>
            <a:endParaRPr lang="en-US" dirty="0"/>
          </a:p>
        </p:txBody>
      </p:sp>
    </p:spTree>
    <p:extLst>
      <p:ext uri="{BB962C8B-B14F-4D97-AF65-F5344CB8AC3E}">
        <p14:creationId xmlns:p14="http://schemas.microsoft.com/office/powerpoint/2010/main" val="447106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5A748DA-32E5-473B-BF64-F4BAE637859E}" type="slidenum">
              <a:rPr lang="en-US" smtClean="0"/>
              <a:pPr/>
              <a:t>24</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a:t>One problem we have is not being able to tell wide varitey of audiences what potential of degraded systems really is.  This is a before picture of a stream that has downcut and widened and is ready to recover.</a:t>
            </a:r>
          </a:p>
        </p:txBody>
      </p:sp>
    </p:spTree>
    <p:extLst>
      <p:ext uri="{BB962C8B-B14F-4D97-AF65-F5344CB8AC3E}">
        <p14:creationId xmlns:p14="http://schemas.microsoft.com/office/powerpoint/2010/main" val="3268406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A93F838-21ED-4BCC-B9AF-F111F7E9D5E6}" type="slidenum">
              <a:rPr lang="en-US" smtClean="0"/>
              <a:pPr/>
              <a:t>25</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a:t>This is the after picture 12 years later with a change in management.  This is totally natural recovery. </a:t>
            </a:r>
          </a:p>
        </p:txBody>
      </p:sp>
    </p:spTree>
    <p:extLst>
      <p:ext uri="{BB962C8B-B14F-4D97-AF65-F5344CB8AC3E}">
        <p14:creationId xmlns:p14="http://schemas.microsoft.com/office/powerpoint/2010/main" val="29151093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45D3B96-B50B-4048-AF4F-4C756CDFCD57}" type="slidenum">
              <a:rPr lang="en-US" smtClean="0"/>
              <a:pPr/>
              <a:t>26</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a:t>Another example of before management change.  What do you think the potential is for this site. </a:t>
            </a:r>
          </a:p>
        </p:txBody>
      </p:sp>
    </p:spTree>
    <p:extLst>
      <p:ext uri="{BB962C8B-B14F-4D97-AF65-F5344CB8AC3E}">
        <p14:creationId xmlns:p14="http://schemas.microsoft.com/office/powerpoint/2010/main" val="4269777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E9610021-A218-4E7C-9BCE-3A8CD7002E3E}" type="slidenum">
              <a:rPr lang="en-US" smtClean="0"/>
              <a:pPr/>
              <a:t>27</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a:t>Approximately 10 years later.  No reduction in livestock numbers only a change in the season of use.  Ask what differences so you see between the before and after.</a:t>
            </a:r>
          </a:p>
        </p:txBody>
      </p:sp>
    </p:spTree>
    <p:extLst>
      <p:ext uri="{BB962C8B-B14F-4D97-AF65-F5344CB8AC3E}">
        <p14:creationId xmlns:p14="http://schemas.microsoft.com/office/powerpoint/2010/main" val="2478765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8A86DB8-0C16-4EDB-BF00-EF7BE022B192}" type="slidenum">
              <a:rPr lang="en-US" smtClean="0"/>
              <a:pPr/>
              <a:t>28</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b="1"/>
              <a:t>SF Crooked River, OR  1976</a:t>
            </a:r>
          </a:p>
          <a:p>
            <a:pPr eaLnBrk="1" hangingPunct="1"/>
            <a:r>
              <a:rPr lang="en-US" b="1"/>
              <a:t>Season long use</a:t>
            </a:r>
          </a:p>
        </p:txBody>
      </p:sp>
    </p:spTree>
    <p:extLst>
      <p:ext uri="{BB962C8B-B14F-4D97-AF65-F5344CB8AC3E}">
        <p14:creationId xmlns:p14="http://schemas.microsoft.com/office/powerpoint/2010/main" val="2095792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4C8F2EC-4C88-491A-8DF2-02B649D65484}" type="slidenum">
              <a:rPr lang="en-US" smtClean="0"/>
              <a:pPr/>
              <a:t>29</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b="1"/>
              <a:t>S. Fork Cr. River 1984 after two years of rest followed by early season grazing.  What species would like this benefit from this change and which one would not.</a:t>
            </a:r>
          </a:p>
        </p:txBody>
      </p:sp>
    </p:spTree>
    <p:extLst>
      <p:ext uri="{BB962C8B-B14F-4D97-AF65-F5344CB8AC3E}">
        <p14:creationId xmlns:p14="http://schemas.microsoft.com/office/powerpoint/2010/main" val="364456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14B02C6-62FB-42AB-A2B9-472F439ACD07}" type="slidenum">
              <a:rPr lang="en-US" smtClean="0"/>
              <a:pPr/>
              <a:t>30</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b="1" dirty="0"/>
              <a:t>Bear Creek was season long grazed for 100+ years.  In the 1950’s the willows were sprayed to reduce water use and in 1964 there was a 100+ year event (rain on snow 12-24-64) and the stream </a:t>
            </a:r>
            <a:r>
              <a:rPr lang="en-US" b="1" dirty="0" err="1"/>
              <a:t>downcut</a:t>
            </a:r>
            <a:r>
              <a:rPr lang="en-US" b="1" dirty="0"/>
              <a:t> and in this photo has widened out.  The current livestock use is 25 cows/calves for three months (June, July, Aug) or 75 AUM’s.  The vegetation is mostly upland species with some Baltic rush (dark green in center of picture).  Uplands are dominated by basin big sagebrush and western juniper.  Reference points are the plump juniper on the right and the snag on the left.  The juniper in the foreground will be cut before the next photo was taken.  The following is 27 years of change on this stream.  The management was changed initially  to two years of rest, followed by late winter (mid Feb) to early spring (mid April) grazing.</a:t>
            </a:r>
          </a:p>
        </p:txBody>
      </p:sp>
    </p:spTree>
    <p:extLst>
      <p:ext uri="{BB962C8B-B14F-4D97-AF65-F5344CB8AC3E}">
        <p14:creationId xmlns:p14="http://schemas.microsoft.com/office/powerpoint/2010/main" val="1364210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C1FB65F-F3F0-4E6F-8212-64643CE2A609}" type="slidenum">
              <a:rPr lang="en-US" smtClean="0"/>
              <a:pPr/>
              <a:t>31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en-US" b="1"/>
              <a:t>A flood plain is developing on both sides of the stream and vegetation has changed to a more mesic (water loving) mix of plants that includes Nebraska sedge, Small-fruit bulrush, beaked sedge, spike rush, brook grass, three square bulrush, and some reed canarygrass.</a:t>
            </a:r>
          </a:p>
        </p:txBody>
      </p:sp>
    </p:spTree>
    <p:extLst>
      <p:ext uri="{BB962C8B-B14F-4D97-AF65-F5344CB8AC3E}">
        <p14:creationId xmlns:p14="http://schemas.microsoft.com/office/powerpoint/2010/main" val="2774247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D6DB0D-C1CB-4F62-8781-D49F52905CE1}" type="slidenum">
              <a:rPr lang="en-US" altLang="en-US"/>
              <a:pPr/>
              <a:t>32</a:t>
            </a:fld>
            <a:endParaRPr lang="en-US" alt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altLang="en-US" dirty="0">
                <a:cs typeface="Calibri"/>
              </a:rPr>
              <a:t>Riparian plants:</a:t>
            </a:r>
          </a:p>
          <a:p>
            <a:endParaRPr lang="en-US" altLang="en-US" dirty="0">
              <a:cs typeface="Calibri"/>
            </a:endParaRPr>
          </a:p>
          <a:p>
            <a:r>
              <a:rPr lang="en-US" altLang="en-US" dirty="0">
                <a:cs typeface="Calibri"/>
              </a:rPr>
              <a:t>Control streams and plants mold the stream to fit the power of the water</a:t>
            </a:r>
          </a:p>
          <a:p>
            <a:endParaRPr lang="en-US" altLang="en-US" dirty="0">
              <a:cs typeface="Calibri"/>
            </a:endParaRPr>
          </a:p>
        </p:txBody>
      </p:sp>
    </p:spTree>
    <p:extLst>
      <p:ext uri="{BB962C8B-B14F-4D97-AF65-F5344CB8AC3E}">
        <p14:creationId xmlns:p14="http://schemas.microsoft.com/office/powerpoint/2010/main" val="32668260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92BED9-6C5F-4B8E-9A63-7534FC2BCBF7}" type="slidenum">
              <a:rPr lang="en-US" altLang="en-US"/>
              <a:pPr/>
              <a:t>33</a:t>
            </a:fld>
            <a:endParaRPr lang="en-US" alt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r>
              <a:rPr lang="en-US" altLang="en-US" dirty="0">
                <a:cs typeface="Calibri"/>
              </a:rPr>
              <a:t>Root Length significance</a:t>
            </a:r>
            <a:endParaRPr lang="en-US" altLang="en-US" dirty="0"/>
          </a:p>
        </p:txBody>
      </p:sp>
    </p:spTree>
    <p:extLst>
      <p:ext uri="{BB962C8B-B14F-4D97-AF65-F5344CB8AC3E}">
        <p14:creationId xmlns:p14="http://schemas.microsoft.com/office/powerpoint/2010/main" val="39583610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B5812A-1D30-4EDA-A9F8-65E9657A1B46}" type="slidenum">
              <a:rPr lang="en-US" altLang="en-US"/>
              <a:pPr/>
              <a:t>34</a:t>
            </a:fld>
            <a:endParaRPr lang="en-US" alt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altLang="en-US" dirty="0">
                <a:cs typeface="Calibri"/>
              </a:rPr>
              <a:t>Stability Rating</a:t>
            </a:r>
            <a:endParaRPr lang="en-US" altLang="en-US" dirty="0"/>
          </a:p>
        </p:txBody>
      </p:sp>
    </p:spTree>
    <p:extLst>
      <p:ext uri="{BB962C8B-B14F-4D97-AF65-F5344CB8AC3E}">
        <p14:creationId xmlns:p14="http://schemas.microsoft.com/office/powerpoint/2010/main" val="1588100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E4838-8026-4AB5-ABA0-FF69D84C3374}" type="slidenum">
              <a:rPr lang="en-US" altLang="en-US">
                <a:solidFill>
                  <a:srgbClr val="000000"/>
                </a:solidFill>
              </a:rPr>
              <a:pPr/>
              <a:t>35</a:t>
            </a:fld>
            <a:endParaRPr lang="en-US" altLang="en-US">
              <a:solidFill>
                <a:srgbClr val="000000"/>
              </a:solidFill>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ltLang="en-US" dirty="0">
                <a:cs typeface="Calibri"/>
              </a:rPr>
              <a:t>Baltic Rush Roots</a:t>
            </a:r>
            <a:endParaRPr lang="en-US" altLang="en-US" dirty="0"/>
          </a:p>
        </p:txBody>
      </p:sp>
    </p:spTree>
    <p:extLst>
      <p:ext uri="{BB962C8B-B14F-4D97-AF65-F5344CB8AC3E}">
        <p14:creationId xmlns:p14="http://schemas.microsoft.com/office/powerpoint/2010/main" val="18785567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Riparian and Wetland Ecosystems Introduction</a:t>
            </a:r>
            <a:endParaRPr lang="en-US" dirty="0"/>
          </a:p>
        </p:txBody>
      </p:sp>
      <p:sp>
        <p:nvSpPr>
          <p:cNvPr id="4" name="Slide Number Placeholder 3"/>
          <p:cNvSpPr>
            <a:spLocks noGrp="1"/>
          </p:cNvSpPr>
          <p:nvPr>
            <p:ph type="sldNum" sz="quarter" idx="10"/>
          </p:nvPr>
        </p:nvSpPr>
        <p:spPr/>
        <p:txBody>
          <a:bodyPr/>
          <a:lstStyle/>
          <a:p>
            <a:fld id="{9905FD98-417B-4A3A-8651-8D3385C71B53}" type="slidenum">
              <a:rPr lang="en-US" smtClean="0"/>
              <a:t>37</a:t>
            </a:fld>
            <a:endParaRPr lang="en-US"/>
          </a:p>
        </p:txBody>
      </p:sp>
    </p:spTree>
    <p:extLst>
      <p:ext uri="{BB962C8B-B14F-4D97-AF65-F5344CB8AC3E}">
        <p14:creationId xmlns:p14="http://schemas.microsoft.com/office/powerpoint/2010/main" val="3006600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189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558650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444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98249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98976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99855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2/18/2025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693926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404351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3138800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029986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8288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Chart Placeholder 2"/>
          <p:cNvSpPr>
            <a:spLocks noGrp="1"/>
          </p:cNvSpPr>
          <p:nvPr>
            <p:ph type="chart" idx="1"/>
          </p:nvPr>
        </p:nvSpPr>
        <p:spPr>
          <a:xfrm>
            <a:off x="609600" y="1719263"/>
            <a:ext cx="10972800" cy="4411662"/>
          </a:xfrm>
        </p:spPr>
        <p:txBody>
          <a:bodyPr/>
          <a:lstStyle/>
          <a:p>
            <a:endParaRPr lang="en-US"/>
          </a:p>
        </p:txBody>
      </p:sp>
      <p:sp>
        <p:nvSpPr>
          <p:cNvPr id="4" name="Date Placeholder 3"/>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37600" y="6248400"/>
            <a:ext cx="2844800" cy="457200"/>
          </a:xfrm>
        </p:spPr>
        <p:txBody>
          <a:bodyPr/>
          <a:lstStyle>
            <a:lvl1pPr>
              <a:defRPr/>
            </a:lvl1pPr>
          </a:lstStyle>
          <a:p>
            <a:fld id="{21E1BC86-C351-4811-B0A7-D9B1F881802E}" type="slidenum">
              <a:rPr lang="en-US" altLang="en-US"/>
              <a:pPr/>
              <a:t>‹#›</a:t>
            </a:fld>
            <a:endParaRPr lang="en-US" altLang="en-US"/>
          </a:p>
        </p:txBody>
      </p:sp>
    </p:spTree>
    <p:extLst>
      <p:ext uri="{BB962C8B-B14F-4D97-AF65-F5344CB8AC3E}">
        <p14:creationId xmlns:p14="http://schemas.microsoft.com/office/powerpoint/2010/main" val="1865135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3B11-7776-1B2A-5D7A-437C8B42DDC7}"/>
              </a:ext>
            </a:extLst>
          </p:cNvPr>
          <p:cNvSpPr>
            <a:spLocks noGrp="1"/>
          </p:cNvSpPr>
          <p:nvPr>
            <p:ph type="title"/>
          </p:nvPr>
        </p:nvSpPr>
        <p:spPr>
          <a:xfrm>
            <a:off x="609600" y="533400"/>
            <a:ext cx="109728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64ADDA-3D59-538D-02A5-45D6D1492F10}"/>
              </a:ext>
            </a:extLst>
          </p:cNvPr>
          <p:cNvSpPr>
            <a:spLocks noGrp="1"/>
          </p:cNvSpPr>
          <p:nvPr>
            <p:ph type="body" sz="half" idx="1"/>
          </p:nvPr>
        </p:nvSpPr>
        <p:spPr>
          <a:xfrm>
            <a:off x="609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5A61B2-6DE8-F11D-E5C3-33665D09C917}"/>
              </a:ext>
            </a:extLst>
          </p:cNvPr>
          <p:cNvSpPr>
            <a:spLocks noGrp="1"/>
          </p:cNvSpPr>
          <p:nvPr>
            <p:ph sz="half" idx="2"/>
          </p:nvPr>
        </p:nvSpPr>
        <p:spPr>
          <a:xfrm>
            <a:off x="6197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899B5-B322-7295-38BB-F1FCEC5031AC}"/>
              </a:ext>
            </a:extLst>
          </p:cNvPr>
          <p:cNvSpPr>
            <a:spLocks noGrp="1"/>
          </p:cNvSpPr>
          <p:nvPr>
            <p:ph type="dt" sz="half" idx="10"/>
          </p:nvPr>
        </p:nvSpPr>
        <p:spPr>
          <a:xfrm>
            <a:off x="609600" y="6248400"/>
            <a:ext cx="22352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9C7820D-BEE4-1050-B463-631271B35007}"/>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9BE4119-0862-9F51-164E-98ED1C8713CE}"/>
              </a:ext>
            </a:extLst>
          </p:cNvPr>
          <p:cNvSpPr>
            <a:spLocks noGrp="1"/>
          </p:cNvSpPr>
          <p:nvPr>
            <p:ph type="sldNum" sz="quarter" idx="12"/>
          </p:nvPr>
        </p:nvSpPr>
        <p:spPr>
          <a:xfrm>
            <a:off x="9042400" y="6248400"/>
            <a:ext cx="2540000" cy="457200"/>
          </a:xfrm>
        </p:spPr>
        <p:txBody>
          <a:bodyPr/>
          <a:lstStyle>
            <a:lvl1pPr>
              <a:defRPr/>
            </a:lvl1pPr>
          </a:lstStyle>
          <a:p>
            <a:fld id="{E070A611-9803-483C-912B-3DFAE438E370}" type="slidenum">
              <a:rPr lang="en-US" altLang="en-US"/>
              <a:pPr/>
              <a:t>‹#›</a:t>
            </a:fld>
            <a:endParaRPr lang="en-US" altLang="en-US"/>
          </a:p>
        </p:txBody>
      </p:sp>
    </p:spTree>
    <p:extLst>
      <p:ext uri="{BB962C8B-B14F-4D97-AF65-F5344CB8AC3E}">
        <p14:creationId xmlns:p14="http://schemas.microsoft.com/office/powerpoint/2010/main" val="169764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64BE2-BF70-580C-B84C-BBA184FFF927}"/>
              </a:ext>
            </a:extLst>
          </p:cNvPr>
          <p:cNvSpPr>
            <a:spLocks noGrp="1"/>
          </p:cNvSpPr>
          <p:nvPr>
            <p:ph type="title"/>
          </p:nvPr>
        </p:nvSpPr>
        <p:spPr>
          <a:xfrm>
            <a:off x="609600" y="533400"/>
            <a:ext cx="10972800" cy="11430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6678CA2-9F48-58A4-7F94-43873D5CF6C8}"/>
              </a:ext>
            </a:extLst>
          </p:cNvPr>
          <p:cNvSpPr>
            <a:spLocks noGrp="1"/>
          </p:cNvSpPr>
          <p:nvPr>
            <p:ph sz="half" idx="1"/>
          </p:nvPr>
        </p:nvSpPr>
        <p:spPr>
          <a:xfrm>
            <a:off x="609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AB1FC1-1867-B38E-C4F7-EBD661E29FD7}"/>
              </a:ext>
            </a:extLst>
          </p:cNvPr>
          <p:cNvSpPr>
            <a:spLocks noGrp="1"/>
          </p:cNvSpPr>
          <p:nvPr>
            <p:ph type="body" sz="half" idx="2"/>
          </p:nvPr>
        </p:nvSpPr>
        <p:spPr>
          <a:xfrm>
            <a:off x="6197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5699F5-2877-30FE-A20E-4E00A0E50D39}"/>
              </a:ext>
            </a:extLst>
          </p:cNvPr>
          <p:cNvSpPr>
            <a:spLocks noGrp="1"/>
          </p:cNvSpPr>
          <p:nvPr>
            <p:ph type="dt" sz="half" idx="10"/>
          </p:nvPr>
        </p:nvSpPr>
        <p:spPr>
          <a:xfrm>
            <a:off x="609600" y="6248400"/>
            <a:ext cx="22352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DBB45CF-703C-7061-66EA-5ADFD61376E4}"/>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F34E95D-59A8-C63E-6D0E-688E42D6F5FA}"/>
              </a:ext>
            </a:extLst>
          </p:cNvPr>
          <p:cNvSpPr>
            <a:spLocks noGrp="1"/>
          </p:cNvSpPr>
          <p:nvPr>
            <p:ph type="sldNum" sz="quarter" idx="12"/>
          </p:nvPr>
        </p:nvSpPr>
        <p:spPr>
          <a:xfrm>
            <a:off x="9042400" y="6248400"/>
            <a:ext cx="2540000" cy="457200"/>
          </a:xfrm>
        </p:spPr>
        <p:txBody>
          <a:bodyPr/>
          <a:lstStyle>
            <a:lvl1pPr>
              <a:defRPr/>
            </a:lvl1pPr>
          </a:lstStyle>
          <a:p>
            <a:fld id="{FF02E4BD-F035-44E0-83EF-7A885D199363}" type="slidenum">
              <a:rPr lang="en-US" altLang="en-US"/>
              <a:pPr/>
              <a:t>‹#›</a:t>
            </a:fld>
            <a:endParaRPr lang="en-US" altLang="en-US"/>
          </a:p>
        </p:txBody>
      </p:sp>
    </p:spTree>
    <p:extLst>
      <p:ext uri="{BB962C8B-B14F-4D97-AF65-F5344CB8AC3E}">
        <p14:creationId xmlns:p14="http://schemas.microsoft.com/office/powerpoint/2010/main" val="1252519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AF3C-CCC9-7C56-9D44-6711B4C8A43D}"/>
              </a:ext>
            </a:extLst>
          </p:cNvPr>
          <p:cNvSpPr>
            <a:spLocks noGrp="1"/>
          </p:cNvSpPr>
          <p:nvPr>
            <p:ph type="title"/>
          </p:nvPr>
        </p:nvSpPr>
        <p:spPr>
          <a:xfrm>
            <a:off x="609600" y="533400"/>
            <a:ext cx="10972800" cy="11430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47A9B797-23EE-1ABB-2AA2-334A638735F4}"/>
              </a:ext>
            </a:extLst>
          </p:cNvPr>
          <p:cNvSpPr>
            <a:spLocks noGrp="1"/>
          </p:cNvSpPr>
          <p:nvPr>
            <p:ph sz="quarter" idx="1"/>
          </p:nvPr>
        </p:nvSpPr>
        <p:spPr>
          <a:xfrm>
            <a:off x="609600" y="1828801"/>
            <a:ext cx="53848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A8FB1F-7508-BE66-4D47-4E79B98611CD}"/>
              </a:ext>
            </a:extLst>
          </p:cNvPr>
          <p:cNvSpPr>
            <a:spLocks noGrp="1"/>
          </p:cNvSpPr>
          <p:nvPr>
            <p:ph sz="quarter" idx="2"/>
          </p:nvPr>
        </p:nvSpPr>
        <p:spPr>
          <a:xfrm>
            <a:off x="609600" y="4056063"/>
            <a:ext cx="53848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AAC40D-7B56-267D-4982-7F241D4E59CE}"/>
              </a:ext>
            </a:extLst>
          </p:cNvPr>
          <p:cNvSpPr>
            <a:spLocks noGrp="1"/>
          </p:cNvSpPr>
          <p:nvPr>
            <p:ph type="body" sz="half" idx="3"/>
          </p:nvPr>
        </p:nvSpPr>
        <p:spPr>
          <a:xfrm>
            <a:off x="6197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54969D43-3C28-54FA-0AB3-B8C45CE32954}"/>
              </a:ext>
            </a:extLst>
          </p:cNvPr>
          <p:cNvSpPr>
            <a:spLocks noGrp="1"/>
          </p:cNvSpPr>
          <p:nvPr>
            <p:ph type="dt" sz="half" idx="10"/>
          </p:nvPr>
        </p:nvSpPr>
        <p:spPr>
          <a:xfrm>
            <a:off x="609600" y="6248400"/>
            <a:ext cx="2235200" cy="45720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A458B7B5-A2D2-2653-8322-4A37DBA6D83E}"/>
              </a:ext>
            </a:extLst>
          </p:cNvPr>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4FB2044D-B204-663F-BA2F-77526E01B896}"/>
              </a:ext>
            </a:extLst>
          </p:cNvPr>
          <p:cNvSpPr>
            <a:spLocks noGrp="1"/>
          </p:cNvSpPr>
          <p:nvPr>
            <p:ph type="sldNum" sz="quarter" idx="12"/>
          </p:nvPr>
        </p:nvSpPr>
        <p:spPr>
          <a:xfrm>
            <a:off x="9042400" y="6248400"/>
            <a:ext cx="2540000" cy="457200"/>
          </a:xfrm>
        </p:spPr>
        <p:txBody>
          <a:bodyPr/>
          <a:lstStyle>
            <a:lvl1pPr>
              <a:defRPr/>
            </a:lvl1pPr>
          </a:lstStyle>
          <a:p>
            <a:fld id="{16E5FFFF-A6AC-49DB-B700-66C459DF68C7}" type="slidenum">
              <a:rPr lang="en-US" altLang="en-US"/>
              <a:pPr/>
              <a:t>‹#›</a:t>
            </a:fld>
            <a:endParaRPr lang="en-US" altLang="en-US"/>
          </a:p>
        </p:txBody>
      </p:sp>
    </p:spTree>
    <p:extLst>
      <p:ext uri="{BB962C8B-B14F-4D97-AF65-F5344CB8AC3E}">
        <p14:creationId xmlns:p14="http://schemas.microsoft.com/office/powerpoint/2010/main" val="3459776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2/18/2025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658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gisresources.com/giswatershedwatershed-analysis" TargetMode="External"/><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hyperlink" Target="https://www.flickr.com/photos/starr-environmental/25118838115/" TargetMode="Externa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0.png"/><Relationship Id="rId5" Type="http://schemas.openxmlformats.org/officeDocument/2006/relationships/image" Target="../media/image31.jpe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0.png"/><Relationship Id="rId5" Type="http://schemas.openxmlformats.org/officeDocument/2006/relationships/image" Target="../media/image32.jpeg"/><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0.png"/><Relationship Id="rId5" Type="http://schemas.openxmlformats.org/officeDocument/2006/relationships/image" Target="../media/image33.jpeg"/><Relationship Id="rId4"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30.png"/><Relationship Id="rId5" Type="http://schemas.openxmlformats.org/officeDocument/2006/relationships/image" Target="../media/image34.jpeg"/><Relationship Id="rId4"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30.png"/><Relationship Id="rId5" Type="http://schemas.openxmlformats.org/officeDocument/2006/relationships/image" Target="../media/image35.jpeg"/><Relationship Id="rId4"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30.png"/><Relationship Id="rId5" Type="http://schemas.openxmlformats.org/officeDocument/2006/relationships/image" Target="../media/image36.jpeg"/><Relationship Id="rId4"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30.png"/><Relationship Id="rId5" Type="http://schemas.openxmlformats.org/officeDocument/2006/relationships/image" Target="../media/image37.jpeg"/><Relationship Id="rId4"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6.xml"/><Relationship Id="rId1" Type="http://schemas.openxmlformats.org/officeDocument/2006/relationships/video" Target="https://www.youtube.com/embed/fjS9-bhAfiQ?feature=oembed" TargetMode="External"/><Relationship Id="rId4" Type="http://schemas.openxmlformats.org/officeDocument/2006/relationships/hyperlink" Target="https://youtu.be/fjS9-bhAfiQ?si=aiy5c50_sSGsq8NH"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Riparian Ecosystems, Wetland &amp; Watersheds</a:t>
            </a:r>
          </a:p>
        </p:txBody>
      </p:sp>
      <p:sp>
        <p:nvSpPr>
          <p:cNvPr id="3" name="Subtitle 2"/>
          <p:cNvSpPr>
            <a:spLocks noGrp="1"/>
          </p:cNvSpPr>
          <p:nvPr>
            <p:ph type="subTitle" idx="1"/>
          </p:nvPr>
        </p:nvSpPr>
        <p:spPr/>
        <p:txBody>
          <a:bodyPr/>
          <a:lstStyle/>
          <a:p>
            <a:r>
              <a:rPr lang="en-US" dirty="0"/>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5" name="Group 4">
            <a:extLst>
              <a:ext uri="{FF2B5EF4-FFF2-40B4-BE49-F238E27FC236}">
                <a16:creationId xmlns:a16="http://schemas.microsoft.com/office/drawing/2014/main" id="{4EFF3883-E10F-48D1-91C4-8C630636D519}"/>
              </a:ext>
            </a:extLst>
          </p:cNvPr>
          <p:cNvGrpSpPr/>
          <p:nvPr/>
        </p:nvGrpSpPr>
        <p:grpSpPr>
          <a:xfrm>
            <a:off x="4415735" y="146394"/>
            <a:ext cx="2770270" cy="2071679"/>
            <a:chOff x="4939362" y="3456773"/>
            <a:chExt cx="3848503" cy="2850642"/>
          </a:xfrm>
        </p:grpSpPr>
        <p:pic>
          <p:nvPicPr>
            <p:cNvPr id="6" name="Picture 5">
              <a:extLst>
                <a:ext uri="{FF2B5EF4-FFF2-40B4-BE49-F238E27FC236}">
                  <a16:creationId xmlns:a16="http://schemas.microsoft.com/office/drawing/2014/main" id="{F507DF58-A4A5-4D15-A22E-3C925C42CA1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27596" y="3456773"/>
              <a:ext cx="3760269" cy="2820202"/>
            </a:xfrm>
            <a:prstGeom prst="rect">
              <a:avLst/>
            </a:prstGeom>
          </p:spPr>
        </p:pic>
        <p:sp>
          <p:nvSpPr>
            <p:cNvPr id="7" name="TextBox 6">
              <a:extLst>
                <a:ext uri="{FF2B5EF4-FFF2-40B4-BE49-F238E27FC236}">
                  <a16:creationId xmlns:a16="http://schemas.microsoft.com/office/drawing/2014/main" id="{7C0C9A1D-4FDE-4CF8-8DD0-F65889813CB5}"/>
                </a:ext>
              </a:extLst>
            </p:cNvPr>
            <p:cNvSpPr txBox="1"/>
            <p:nvPr/>
          </p:nvSpPr>
          <p:spPr>
            <a:xfrm>
              <a:off x="4939362" y="6010963"/>
              <a:ext cx="1418991" cy="296452"/>
            </a:xfrm>
            <a:prstGeom prst="rect">
              <a:avLst/>
            </a:prstGeom>
            <a:noFill/>
          </p:spPr>
          <p:txBody>
            <a:bodyPr wrap="none" rtlCol="0">
              <a:spAutoFit/>
            </a:bodyPr>
            <a:lstStyle/>
            <a:p>
              <a:r>
                <a:rPr lang="en-US" sz="800" dirty="0">
                  <a:solidFill>
                    <a:schemeClr val="bg1"/>
                  </a:solidFill>
                </a:rPr>
                <a:t>Juley Hankins-Smith</a:t>
              </a:r>
            </a:p>
          </p:txBody>
        </p:sp>
      </p:grpSp>
      <p:grpSp>
        <p:nvGrpSpPr>
          <p:cNvPr id="8" name="Group 7">
            <a:extLst>
              <a:ext uri="{FF2B5EF4-FFF2-40B4-BE49-F238E27FC236}">
                <a16:creationId xmlns:a16="http://schemas.microsoft.com/office/drawing/2014/main" id="{5E0F6856-4AB5-473D-AE72-402C3C45F79A}"/>
              </a:ext>
            </a:extLst>
          </p:cNvPr>
          <p:cNvGrpSpPr/>
          <p:nvPr/>
        </p:nvGrpSpPr>
        <p:grpSpPr>
          <a:xfrm>
            <a:off x="7525236" y="171711"/>
            <a:ext cx="2630542" cy="1991848"/>
            <a:chOff x="7972425" y="2310120"/>
            <a:chExt cx="3654392" cy="2740794"/>
          </a:xfrm>
        </p:grpSpPr>
        <p:pic>
          <p:nvPicPr>
            <p:cNvPr id="9" name="Picture 8">
              <a:extLst>
                <a:ext uri="{FF2B5EF4-FFF2-40B4-BE49-F238E27FC236}">
                  <a16:creationId xmlns:a16="http://schemas.microsoft.com/office/drawing/2014/main" id="{1502EBB4-8877-49D3-AAEB-BADB36D2BB3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972425" y="2310120"/>
              <a:ext cx="3654392" cy="2740794"/>
            </a:xfrm>
            <a:prstGeom prst="rect">
              <a:avLst/>
            </a:prstGeom>
          </p:spPr>
        </p:pic>
        <p:sp>
          <p:nvSpPr>
            <p:cNvPr id="10" name="TextBox 9">
              <a:extLst>
                <a:ext uri="{FF2B5EF4-FFF2-40B4-BE49-F238E27FC236}">
                  <a16:creationId xmlns:a16="http://schemas.microsoft.com/office/drawing/2014/main" id="{FE99A9DC-404E-41DA-BD92-8ACCA8C2B135}"/>
                </a:ext>
              </a:extLst>
            </p:cNvPr>
            <p:cNvSpPr txBox="1"/>
            <p:nvPr/>
          </p:nvSpPr>
          <p:spPr>
            <a:xfrm>
              <a:off x="7972425" y="4754462"/>
              <a:ext cx="1145082" cy="296452"/>
            </a:xfrm>
            <a:prstGeom prst="rect">
              <a:avLst/>
            </a:prstGeom>
            <a:noFill/>
          </p:spPr>
          <p:txBody>
            <a:bodyPr wrap="none" rtlCol="0">
              <a:spAutoFit/>
            </a:bodyPr>
            <a:lstStyle/>
            <a:p>
              <a:r>
                <a:rPr lang="en-US" sz="800" dirty="0">
                  <a:solidFill>
                    <a:schemeClr val="bg1"/>
                  </a:solidFill>
                </a:rPr>
                <a:t>K.Launchbaugh</a:t>
              </a:r>
            </a:p>
          </p:txBody>
        </p:sp>
      </p:grpSp>
      <p:grpSp>
        <p:nvGrpSpPr>
          <p:cNvPr id="11" name="Group 10">
            <a:extLst>
              <a:ext uri="{FF2B5EF4-FFF2-40B4-BE49-F238E27FC236}">
                <a16:creationId xmlns:a16="http://schemas.microsoft.com/office/drawing/2014/main" id="{55334A1A-C9C3-4341-B0B9-B63C7D6349BB}"/>
              </a:ext>
            </a:extLst>
          </p:cNvPr>
          <p:cNvGrpSpPr/>
          <p:nvPr/>
        </p:nvGrpSpPr>
        <p:grpSpPr>
          <a:xfrm>
            <a:off x="1332818" y="101600"/>
            <a:ext cx="2847380" cy="2156037"/>
            <a:chOff x="1496011" y="1618835"/>
            <a:chExt cx="3955627" cy="2966720"/>
          </a:xfrm>
        </p:grpSpPr>
        <p:pic>
          <p:nvPicPr>
            <p:cNvPr id="12" name="Picture 11">
              <a:extLst>
                <a:ext uri="{FF2B5EF4-FFF2-40B4-BE49-F238E27FC236}">
                  <a16:creationId xmlns:a16="http://schemas.microsoft.com/office/drawing/2014/main" id="{AA23625A-B5AA-49C1-A254-6EE1F3D883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6011" y="1618835"/>
              <a:ext cx="3955627" cy="2966720"/>
            </a:xfrm>
            <a:prstGeom prst="rect">
              <a:avLst/>
            </a:prstGeom>
          </p:spPr>
        </p:pic>
        <p:sp>
          <p:nvSpPr>
            <p:cNvPr id="13" name="TextBox 12">
              <a:extLst>
                <a:ext uri="{FF2B5EF4-FFF2-40B4-BE49-F238E27FC236}">
                  <a16:creationId xmlns:a16="http://schemas.microsoft.com/office/drawing/2014/main" id="{BFEBCD89-1EE1-4375-B101-02B2FCCE155D}"/>
                </a:ext>
              </a:extLst>
            </p:cNvPr>
            <p:cNvSpPr txBox="1"/>
            <p:nvPr/>
          </p:nvSpPr>
          <p:spPr>
            <a:xfrm>
              <a:off x="1496011" y="4208439"/>
              <a:ext cx="1180713" cy="349390"/>
            </a:xfrm>
            <a:prstGeom prst="rect">
              <a:avLst/>
            </a:prstGeom>
            <a:noFill/>
          </p:spPr>
          <p:txBody>
            <a:bodyPr wrap="none" rtlCol="0">
              <a:spAutoFit/>
            </a:bodyPr>
            <a:lstStyle/>
            <a:p>
              <a:r>
                <a:rPr lang="en-US" sz="1050" dirty="0">
                  <a:solidFill>
                    <a:schemeClr val="bg1"/>
                  </a:solidFill>
                </a:rPr>
                <a:t>K.</a:t>
              </a:r>
              <a:r>
                <a:rPr lang="en-US" sz="800" dirty="0">
                  <a:solidFill>
                    <a:schemeClr val="bg1"/>
                  </a:solidFill>
                </a:rPr>
                <a:t>Launchbaugh</a:t>
              </a:r>
            </a:p>
          </p:txBody>
        </p:sp>
      </p:grpSp>
    </p:spTree>
    <p:extLst>
      <p:ext uri="{BB962C8B-B14F-4D97-AF65-F5344CB8AC3E}">
        <p14:creationId xmlns:p14="http://schemas.microsoft.com/office/powerpoint/2010/main" val="711188406"/>
      </p:ext>
    </p:extLst>
  </p:cSld>
  <p:clrMapOvr>
    <a:masterClrMapping/>
  </p:clrMapOvr>
  <mc:AlternateContent xmlns:mc="http://schemas.openxmlformats.org/markup-compatibility/2006">
    <mc:Choice xmlns:p14="http://schemas.microsoft.com/office/powerpoint/2010/main" Requires="p14">
      <p:transition spd="slow" p14:dur="2000" advTm="9614"/>
    </mc:Choice>
    <mc:Fallback>
      <p:transition spd="slow" advTm="961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a:extLst>
              <a:ext uri="{FF2B5EF4-FFF2-40B4-BE49-F238E27FC236}">
                <a16:creationId xmlns:a16="http://schemas.microsoft.com/office/drawing/2014/main" id="{5C5B8678-DF4B-1970-2935-4976612BAE0F}"/>
              </a:ext>
            </a:extLst>
          </p:cNvPr>
          <p:cNvSpPr>
            <a:spLocks noGrp="1" noChangeArrowheads="1"/>
          </p:cNvSpPr>
          <p:nvPr>
            <p:ph type="title"/>
          </p:nvPr>
        </p:nvSpPr>
        <p:spPr/>
        <p:txBody>
          <a:bodyPr/>
          <a:lstStyle/>
          <a:p>
            <a:r>
              <a:rPr lang="en-US" altLang="en-US"/>
              <a:t>Watersheds</a:t>
            </a:r>
          </a:p>
        </p:txBody>
      </p:sp>
      <p:sp>
        <p:nvSpPr>
          <p:cNvPr id="47112" name="Rectangle 8">
            <a:extLst>
              <a:ext uri="{FF2B5EF4-FFF2-40B4-BE49-F238E27FC236}">
                <a16:creationId xmlns:a16="http://schemas.microsoft.com/office/drawing/2014/main" id="{D0376C64-2B81-1910-FEAF-F44658F8F297}"/>
              </a:ext>
            </a:extLst>
          </p:cNvPr>
          <p:cNvSpPr>
            <a:spLocks noGrp="1" noChangeArrowheads="1"/>
          </p:cNvSpPr>
          <p:nvPr>
            <p:ph type="body" sz="half" idx="1"/>
          </p:nvPr>
        </p:nvSpPr>
        <p:spPr>
          <a:xfrm>
            <a:off x="1297353" y="1828801"/>
            <a:ext cx="5280391" cy="4302125"/>
          </a:xfrm>
        </p:spPr>
        <p:txBody>
          <a:bodyPr>
            <a:normAutofit/>
          </a:bodyPr>
          <a:lstStyle/>
          <a:p>
            <a:pPr>
              <a:buFont typeface="Wingdings" panose="05000000000000000000" pitchFamily="2" charset="2"/>
              <a:buChar char="§"/>
            </a:pPr>
            <a:r>
              <a:rPr lang="en-US" altLang="en-US" sz="3200" dirty="0"/>
              <a:t> An area of land that water flows across, under, or  through on its way to a stream, river, lake,  ocean, or other body of water.</a:t>
            </a:r>
          </a:p>
          <a:p>
            <a:pPr>
              <a:buFont typeface="Wingdings" panose="05000000000000000000" pitchFamily="2" charset="2"/>
              <a:buChar char="§"/>
            </a:pPr>
            <a:r>
              <a:rPr lang="en-US" altLang="en-US" sz="3200" dirty="0"/>
              <a:t> Size is determined by the topography of the area.</a:t>
            </a:r>
          </a:p>
          <a:p>
            <a:pPr>
              <a:buFont typeface="Wingdings" panose="05000000000000000000" pitchFamily="2" charset="2"/>
              <a:buChar char="§"/>
            </a:pPr>
            <a:endParaRPr lang="en-US" altLang="en-US" sz="2800" dirty="0"/>
          </a:p>
        </p:txBody>
      </p:sp>
      <p:pic>
        <p:nvPicPr>
          <p:cNvPr id="47109" name="Picture 5">
            <a:extLst>
              <a:ext uri="{FF2B5EF4-FFF2-40B4-BE49-F238E27FC236}">
                <a16:creationId xmlns:a16="http://schemas.microsoft.com/office/drawing/2014/main" id="{0D456B99-9A27-EFC5-017D-7A5B9EC00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3415" y="55088"/>
            <a:ext cx="5280392" cy="624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1D75-BFAB-37F6-134E-8DCCE3433D8D}"/>
              </a:ext>
            </a:extLst>
          </p:cNvPr>
          <p:cNvSpPr>
            <a:spLocks noGrp="1"/>
          </p:cNvSpPr>
          <p:nvPr>
            <p:ph type="title"/>
          </p:nvPr>
        </p:nvSpPr>
        <p:spPr/>
        <p:txBody>
          <a:bodyPr>
            <a:normAutofit fontScale="90000"/>
          </a:bodyPr>
          <a:lstStyle/>
          <a:p>
            <a:r>
              <a:rPr lang="en-US" dirty="0"/>
              <a:t>What Do Watersheds </a:t>
            </a:r>
            <a:br>
              <a:rPr lang="en-US" dirty="0"/>
            </a:br>
            <a:r>
              <a:rPr lang="en-US" dirty="0"/>
              <a:t>Look Like?</a:t>
            </a:r>
          </a:p>
        </p:txBody>
      </p:sp>
      <p:sp>
        <p:nvSpPr>
          <p:cNvPr id="5" name="Content Placeholder 4">
            <a:extLst>
              <a:ext uri="{FF2B5EF4-FFF2-40B4-BE49-F238E27FC236}">
                <a16:creationId xmlns:a16="http://schemas.microsoft.com/office/drawing/2014/main" id="{EA09AA18-E96B-69B6-4343-D06ADA190568}"/>
              </a:ext>
            </a:extLst>
          </p:cNvPr>
          <p:cNvSpPr>
            <a:spLocks noGrp="1"/>
          </p:cNvSpPr>
          <p:nvPr>
            <p:ph sz="half" idx="2"/>
          </p:nvPr>
        </p:nvSpPr>
        <p:spPr>
          <a:xfrm>
            <a:off x="509955" y="1811254"/>
            <a:ext cx="5460999" cy="4302125"/>
          </a:xfrm>
        </p:spPr>
        <p:txBody>
          <a:bodyPr>
            <a:normAutofit/>
          </a:bodyPr>
          <a:lstStyle/>
          <a:p>
            <a:pPr marL="273050" indent="-273050">
              <a:spcBef>
                <a:spcPts val="1400"/>
              </a:spcBef>
            </a:pPr>
            <a:r>
              <a:rPr lang="en-US" altLang="en-US" sz="3200" dirty="0">
                <a:latin typeface="Calibri" panose="020F0502020204030204" pitchFamily="34" charset="0"/>
              </a:rPr>
              <a:t>Variable shapes and sizes:</a:t>
            </a:r>
          </a:p>
          <a:p>
            <a:pPr marL="736600" lvl="1" indent="-342900">
              <a:spcBef>
                <a:spcPts val="1400"/>
              </a:spcBef>
              <a:buClr>
                <a:schemeClr val="accent6"/>
              </a:buClr>
              <a:buFont typeface="Wingdings" panose="05000000000000000000" pitchFamily="2" charset="2"/>
              <a:buChar char="§"/>
            </a:pPr>
            <a:r>
              <a:rPr lang="en-US" altLang="en-US" sz="3200" dirty="0">
                <a:latin typeface="Calibri" panose="020F0502020204030204" pitchFamily="34" charset="0"/>
              </a:rPr>
              <a:t>Can include farmland, rangeland, small towns, or big cities.</a:t>
            </a:r>
          </a:p>
          <a:p>
            <a:pPr marL="736600" lvl="1" indent="-342900">
              <a:spcBef>
                <a:spcPts val="1400"/>
              </a:spcBef>
              <a:buClr>
                <a:schemeClr val="accent6"/>
              </a:buClr>
              <a:buFont typeface="Wingdings" panose="05000000000000000000" pitchFamily="2" charset="2"/>
              <a:buChar char="§"/>
            </a:pPr>
            <a:r>
              <a:rPr lang="en-US" altLang="en-US" sz="3200" dirty="0">
                <a:latin typeface="Calibri" panose="020F0502020204030204" pitchFamily="34" charset="0"/>
              </a:rPr>
              <a:t>Can have hills, mountains, or be nearly flat.</a:t>
            </a:r>
          </a:p>
          <a:p>
            <a:pPr marL="736600" lvl="1" indent="-342900">
              <a:spcBef>
                <a:spcPts val="1400"/>
              </a:spcBef>
              <a:buClr>
                <a:schemeClr val="accent6"/>
              </a:buClr>
              <a:buFont typeface="Wingdings" panose="05000000000000000000" pitchFamily="2" charset="2"/>
              <a:buChar char="§"/>
            </a:pPr>
            <a:r>
              <a:rPr lang="en-US" altLang="en-US" sz="3200" dirty="0">
                <a:latin typeface="Calibri" panose="020F0502020204030204" pitchFamily="34" charset="0"/>
              </a:rPr>
              <a:t>Can range from a few acres to millions of square miles.</a:t>
            </a:r>
          </a:p>
        </p:txBody>
      </p:sp>
      <p:pic>
        <p:nvPicPr>
          <p:cNvPr id="52228" name="Picture 5" descr="36586860.jpg">
            <a:extLst>
              <a:ext uri="{FF2B5EF4-FFF2-40B4-BE49-F238E27FC236}">
                <a16:creationId xmlns:a16="http://schemas.microsoft.com/office/drawing/2014/main" id="{13B5A273-9FD4-8244-55E8-2E0E006C84C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6558758" y="3429000"/>
            <a:ext cx="5438156" cy="32511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2229" name="Picture 2" descr="C:\Documents and Settings\jlpeterson\My Documents\Watershed Stewards\Pictures\stream photos\DSCN0059.JPG">
            <a:extLst>
              <a:ext uri="{FF2B5EF4-FFF2-40B4-BE49-F238E27FC236}">
                <a16:creationId xmlns:a16="http://schemas.microsoft.com/office/drawing/2014/main" id="{6CC70E0E-B368-B931-5242-BF57E1E283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757" y="177838"/>
            <a:ext cx="5438156" cy="312025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heckerboard(across)">
                                      <p:cBhvr>
                                        <p:cTn id="7" dur="500"/>
                                        <p:tgtEl>
                                          <p:spTgt spid="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heckerboard(across)">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checkerboard(across)">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F44393-0AD4-6199-75E6-EA765A02C4BD}"/>
              </a:ext>
            </a:extLst>
          </p:cNvPr>
          <p:cNvPicPr>
            <a:picLocks noChangeAspect="1"/>
          </p:cNvPicPr>
          <p:nvPr/>
        </p:nvPicPr>
        <p:blipFill>
          <a:blip r:embed="rId2"/>
          <a:stretch>
            <a:fillRect/>
          </a:stretch>
        </p:blipFill>
        <p:spPr>
          <a:xfrm>
            <a:off x="125045" y="184710"/>
            <a:ext cx="11911627" cy="6137936"/>
          </a:xfrm>
          <a:prstGeom prst="rect">
            <a:avLst/>
          </a:prstGeom>
        </p:spPr>
      </p:pic>
    </p:spTree>
    <p:extLst>
      <p:ext uri="{BB962C8B-B14F-4D97-AF65-F5344CB8AC3E}">
        <p14:creationId xmlns:p14="http://schemas.microsoft.com/office/powerpoint/2010/main" val="3019349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22" y="0"/>
            <a:ext cx="2840294" cy="584200"/>
          </a:xfrm>
          <a:prstGeom prst="rect">
            <a:avLst/>
          </a:prstGeom>
          <a:noFill/>
        </p:spPr>
        <p:txBody>
          <a:bodyPr wrap="square">
            <a:spAutoFit/>
          </a:bodyPr>
          <a:lstStyle/>
          <a:p>
            <a:pPr>
              <a:defRPr/>
            </a:pPr>
            <a:r>
              <a:rPr lang="en-US" sz="3200" b="1" dirty="0">
                <a:solidFill>
                  <a:schemeClr val="tx2"/>
                </a:solidFill>
                <a:latin typeface="+mj-lt"/>
              </a:rPr>
              <a:t>WATERSHED</a:t>
            </a:r>
          </a:p>
        </p:txBody>
      </p:sp>
      <p:sp>
        <p:nvSpPr>
          <p:cNvPr id="17" name="Down Arrow 16"/>
          <p:cNvSpPr/>
          <p:nvPr/>
        </p:nvSpPr>
        <p:spPr>
          <a:xfrm rot="15356129">
            <a:off x="4482798" y="1804275"/>
            <a:ext cx="569173" cy="1968428"/>
          </a:xfrm>
          <a:prstGeom prst="downArrow">
            <a:avLst/>
          </a:prstGeom>
          <a:solidFill>
            <a:schemeClr val="tx1">
              <a:alpha val="50000"/>
            </a:schemeClr>
          </a:solid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85" name="Picture 8" descr="watershedbasinillustra_test.jpg"/>
          <p:cNvPicPr>
            <a:picLocks noChangeAspect="1"/>
          </p:cNvPicPr>
          <p:nvPr/>
        </p:nvPicPr>
        <p:blipFill>
          <a:blip r:embed="rId3" cstate="print">
            <a:clrChange>
              <a:clrFrom>
                <a:srgbClr val="021780"/>
              </a:clrFrom>
              <a:clrTo>
                <a:srgbClr val="021780">
                  <a:alpha val="0"/>
                </a:srgbClr>
              </a:clrTo>
            </a:clrChange>
            <a:extLst>
              <a:ext uri="{28A0092B-C50C-407E-A947-70E740481C1C}">
                <a14:useLocalDpi xmlns:a14="http://schemas.microsoft.com/office/drawing/2010/main"/>
              </a:ext>
            </a:extLst>
          </a:blip>
          <a:srcRect/>
          <a:stretch>
            <a:fillRect/>
          </a:stretch>
        </p:blipFill>
        <p:spPr bwMode="auto">
          <a:xfrm>
            <a:off x="720610" y="404360"/>
            <a:ext cx="4046775" cy="5347708"/>
          </a:xfrm>
          <a:prstGeom prst="rect">
            <a:avLst/>
          </a:prstGeom>
          <a:noFill/>
          <a:ln w="9525">
            <a:noFill/>
            <a:miter lim="800000"/>
            <a:headEnd/>
            <a:tailEnd/>
          </a:ln>
        </p:spPr>
      </p:pic>
      <p:sp>
        <p:nvSpPr>
          <p:cNvPr id="3" name="TextBox 2">
            <a:extLst>
              <a:ext uri="{FF2B5EF4-FFF2-40B4-BE49-F238E27FC236}">
                <a16:creationId xmlns:a16="http://schemas.microsoft.com/office/drawing/2014/main" id="{44B18301-5143-7BC9-DD49-10FA18B0BA18}"/>
              </a:ext>
            </a:extLst>
          </p:cNvPr>
          <p:cNvSpPr txBox="1"/>
          <p:nvPr/>
        </p:nvSpPr>
        <p:spPr>
          <a:xfrm>
            <a:off x="63607" y="5874266"/>
            <a:ext cx="5062091" cy="369332"/>
          </a:xfrm>
          <a:prstGeom prst="rect">
            <a:avLst/>
          </a:prstGeom>
          <a:noFill/>
        </p:spPr>
        <p:txBody>
          <a:bodyPr wrap="none" rtlCol="0">
            <a:spAutoFit/>
          </a:bodyPr>
          <a:lstStyle/>
          <a:p>
            <a:r>
              <a:rPr lang="en-US" dirty="0"/>
              <a:t>Watershed are segments of larger-scale River Basins</a:t>
            </a:r>
          </a:p>
        </p:txBody>
      </p:sp>
      <p:pic>
        <p:nvPicPr>
          <p:cNvPr id="2" name="Picture 1">
            <a:extLst>
              <a:ext uri="{FF2B5EF4-FFF2-40B4-BE49-F238E27FC236}">
                <a16:creationId xmlns:a16="http://schemas.microsoft.com/office/drawing/2014/main" id="{4626DD6D-E00C-8042-472C-DD05EF31379B}"/>
              </a:ext>
            </a:extLst>
          </p:cNvPr>
          <p:cNvPicPr>
            <a:picLocks noChangeAspect="1"/>
          </p:cNvPicPr>
          <p:nvPr/>
        </p:nvPicPr>
        <p:blipFill>
          <a:blip r:embed="rId4"/>
          <a:stretch>
            <a:fillRect/>
          </a:stretch>
        </p:blipFill>
        <p:spPr>
          <a:xfrm>
            <a:off x="5713046" y="42625"/>
            <a:ext cx="6339649" cy="6339649"/>
          </a:xfrm>
          <a:prstGeom prst="rect">
            <a:avLst/>
          </a:prstGeom>
        </p:spPr>
      </p:pic>
    </p:spTree>
    <p:extLst>
      <p:ext uri="{BB962C8B-B14F-4D97-AF65-F5344CB8AC3E}">
        <p14:creationId xmlns:p14="http://schemas.microsoft.com/office/powerpoint/2010/main" val="2423014799"/>
      </p:ext>
    </p:extLst>
  </p:cSld>
  <p:clrMapOvr>
    <a:masterClrMapping/>
  </p:clrMapOvr>
  <p:transition advClick="0" advTm="29760"/>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038B8727-D318-4B70-B353-C390602FF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B0C8367-28B6-4EF1-B182-01BEC9872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97CD7DB-3C41-A4FE-E8E4-0D08340B4668}"/>
              </a:ext>
            </a:extLst>
          </p:cNvPr>
          <p:cNvSpPr>
            <a:spLocks noGrp="1"/>
          </p:cNvSpPr>
          <p:nvPr>
            <p:ph type="title"/>
          </p:nvPr>
        </p:nvSpPr>
        <p:spPr>
          <a:xfrm>
            <a:off x="492370" y="516835"/>
            <a:ext cx="3084844" cy="1546427"/>
          </a:xfrm>
        </p:spPr>
        <p:txBody>
          <a:bodyPr vert="horz" lIns="91440" tIns="45720" rIns="91440" bIns="45720" rtlCol="0" anchor="b">
            <a:normAutofit/>
          </a:bodyPr>
          <a:lstStyle/>
          <a:p>
            <a:r>
              <a:rPr lang="en-US" sz="3600" dirty="0">
                <a:solidFill>
                  <a:srgbClr val="FFFFFF"/>
                </a:solidFill>
              </a:rPr>
              <a:t>Water that hits the ground either...</a:t>
            </a:r>
          </a:p>
        </p:txBody>
      </p:sp>
      <p:sp>
        <p:nvSpPr>
          <p:cNvPr id="3" name="Text Placeholder 2">
            <a:extLst>
              <a:ext uri="{FF2B5EF4-FFF2-40B4-BE49-F238E27FC236}">
                <a16:creationId xmlns:a16="http://schemas.microsoft.com/office/drawing/2014/main" id="{BA355094-12EA-95C8-A174-B4DC90E40183}"/>
              </a:ext>
            </a:extLst>
          </p:cNvPr>
          <p:cNvSpPr>
            <a:spLocks noGrp="1"/>
          </p:cNvSpPr>
          <p:nvPr>
            <p:ph type="body" sz="half" idx="1"/>
          </p:nvPr>
        </p:nvSpPr>
        <p:spPr>
          <a:xfrm>
            <a:off x="254403" y="2248548"/>
            <a:ext cx="3732396" cy="3335519"/>
          </a:xfrm>
        </p:spPr>
        <p:txBody>
          <a:bodyPr vert="horz" lIns="0" tIns="45720" rIns="0" bIns="45720" rtlCol="0">
            <a:normAutofit/>
          </a:bodyPr>
          <a:lstStyle/>
          <a:p>
            <a:pPr marL="342900" indent="-342900">
              <a:buFont typeface="+mj-lt"/>
              <a:buAutoNum type="arabicParenR"/>
            </a:pPr>
            <a:r>
              <a:rPr lang="en-US" sz="3200" dirty="0">
                <a:solidFill>
                  <a:srgbClr val="FFFFFF"/>
                </a:solidFill>
              </a:rPr>
              <a:t> Evaporates</a:t>
            </a:r>
          </a:p>
          <a:p>
            <a:pPr marL="342900" indent="-342900">
              <a:buFont typeface="+mj-lt"/>
              <a:buAutoNum type="arabicParenR"/>
            </a:pPr>
            <a:r>
              <a:rPr lang="en-US" sz="3200" dirty="0">
                <a:solidFill>
                  <a:srgbClr val="FFFFFF"/>
                </a:solidFill>
              </a:rPr>
              <a:t> Soaks into soil</a:t>
            </a:r>
          </a:p>
          <a:p>
            <a:pPr marL="342900" indent="-342900">
              <a:buFont typeface="+mj-lt"/>
              <a:buAutoNum type="arabicParenR"/>
            </a:pPr>
            <a:r>
              <a:rPr lang="en-US" sz="3200" dirty="0">
                <a:solidFill>
                  <a:srgbClr val="FFFFFF"/>
                </a:solidFill>
              </a:rPr>
              <a:t> Absorbed by plants</a:t>
            </a:r>
          </a:p>
          <a:p>
            <a:pPr marL="342900" indent="-342900">
              <a:buFont typeface="+mj-lt"/>
              <a:buAutoNum type="arabicParenR"/>
            </a:pPr>
            <a:r>
              <a:rPr lang="en-US" sz="3200" dirty="0">
                <a:solidFill>
                  <a:srgbClr val="FFFFFF"/>
                </a:solidFill>
              </a:rPr>
              <a:t> Infiltrates into ground water basin</a:t>
            </a:r>
          </a:p>
        </p:txBody>
      </p:sp>
      <p:sp>
        <p:nvSpPr>
          <p:cNvPr id="21" name="Rectangle 20">
            <a:extLst>
              <a:ext uri="{FF2B5EF4-FFF2-40B4-BE49-F238E27FC236}">
                <a16:creationId xmlns:a16="http://schemas.microsoft.com/office/drawing/2014/main" id="{649E3F4C-17F5-49E4-B05F-80C6B348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Content Placeholder 5" descr="A map of a river&#10;&#10;Description automatically generated">
            <a:extLst>
              <a:ext uri="{FF2B5EF4-FFF2-40B4-BE49-F238E27FC236}">
                <a16:creationId xmlns:a16="http://schemas.microsoft.com/office/drawing/2014/main" id="{A8BB963B-221B-BD2E-3C53-0774355C9991}"/>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42017" y="1006695"/>
            <a:ext cx="6798082" cy="4844610"/>
          </a:xfrm>
          <a:prstGeom prst="rect">
            <a:avLst/>
          </a:prstGeom>
        </p:spPr>
      </p:pic>
      <p:sp>
        <p:nvSpPr>
          <p:cNvPr id="8" name="Callout: Up Arrow 7">
            <a:extLst>
              <a:ext uri="{FF2B5EF4-FFF2-40B4-BE49-F238E27FC236}">
                <a16:creationId xmlns:a16="http://schemas.microsoft.com/office/drawing/2014/main" id="{51CE36D1-1E3E-EBD4-8ECE-8DA11DFD9BAE}"/>
              </a:ext>
            </a:extLst>
          </p:cNvPr>
          <p:cNvSpPr/>
          <p:nvPr/>
        </p:nvSpPr>
        <p:spPr>
          <a:xfrm>
            <a:off x="248977" y="5001846"/>
            <a:ext cx="3571630" cy="1703754"/>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000" i="1" dirty="0">
                <a:latin typeface="Cavolini" panose="03000502040302020204" pitchFamily="66" charset="0"/>
                <a:cs typeface="Cavolini" panose="03000502040302020204" pitchFamily="66" charset="0"/>
              </a:rPr>
              <a:t>Watershed management affects these processes</a:t>
            </a:r>
          </a:p>
        </p:txBody>
      </p:sp>
      <p:sp>
        <p:nvSpPr>
          <p:cNvPr id="4" name="Rectangle 3">
            <a:extLst>
              <a:ext uri="{FF2B5EF4-FFF2-40B4-BE49-F238E27FC236}">
                <a16:creationId xmlns:a16="http://schemas.microsoft.com/office/drawing/2014/main" id="{865A9FB0-E90F-B3ED-8825-477487F4D1A1}"/>
              </a:ext>
            </a:extLst>
          </p:cNvPr>
          <p:cNvSpPr/>
          <p:nvPr/>
        </p:nvSpPr>
        <p:spPr>
          <a:xfrm>
            <a:off x="7729414" y="3429000"/>
            <a:ext cx="3247829" cy="29717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Important for</a:t>
            </a:r>
          </a:p>
          <a:p>
            <a:pPr marL="285750" indent="-285750" algn="ctr">
              <a:buFont typeface="Arial" panose="020B0604020202020204" pitchFamily="34" charset="0"/>
              <a:buChar char="•"/>
            </a:pPr>
            <a:r>
              <a:rPr lang="en-US" sz="3600" b="1" i="1" kern="100" dirty="0">
                <a:effectLst/>
                <a:latin typeface="Calibri" panose="020F0502020204030204" pitchFamily="34" charset="0"/>
                <a:ea typeface="Calibri" panose="020F0502020204030204" pitchFamily="34" charset="0"/>
                <a:cs typeface="Times New Roman" panose="02020603050405020304" pitchFamily="18" charset="0"/>
              </a:rPr>
              <a:t>Capture</a:t>
            </a:r>
            <a:r>
              <a:rPr lang="en-US" sz="3600" i="1" kern="100" dirty="0">
                <a:latin typeface="Calibri" panose="020F0502020204030204" pitchFamily="34" charset="0"/>
                <a:ea typeface="Calibri" panose="020F0502020204030204" pitchFamily="34" charset="0"/>
                <a:cs typeface="Times New Roman" panose="02020603050405020304" pitchFamily="18" charset="0"/>
              </a:rPr>
              <a:t> </a:t>
            </a:r>
          </a:p>
          <a:p>
            <a:pPr marL="285750" indent="-285750" algn="ctr">
              <a:buFont typeface="Arial" panose="020B0604020202020204" pitchFamily="34" charset="0"/>
              <a:buChar char="•"/>
            </a:pPr>
            <a:r>
              <a:rPr lang="en-US" sz="3600" b="1" i="1" kern="100" dirty="0">
                <a:latin typeface="Calibri" panose="020F0502020204030204" pitchFamily="34" charset="0"/>
                <a:ea typeface="Calibri" panose="020F0502020204030204" pitchFamily="34" charset="0"/>
                <a:cs typeface="Times New Roman" panose="02020603050405020304" pitchFamily="18" charset="0"/>
              </a:rPr>
              <a:t>S</a:t>
            </a:r>
            <a:r>
              <a:rPr lang="en-US" sz="3600" b="1" i="1" kern="100" dirty="0">
                <a:effectLst/>
                <a:latin typeface="Calibri" panose="020F0502020204030204" pitchFamily="34" charset="0"/>
                <a:ea typeface="Calibri" panose="020F0502020204030204" pitchFamily="34" charset="0"/>
                <a:cs typeface="Times New Roman" panose="02020603050405020304" pitchFamily="18" charset="0"/>
              </a:rPr>
              <a:t>torage</a:t>
            </a:r>
          </a:p>
          <a:p>
            <a:pPr marL="285750" indent="-285750" algn="ctr">
              <a:buFont typeface="Arial" panose="020B0604020202020204" pitchFamily="34" charset="0"/>
              <a:buChar char="•"/>
            </a:pPr>
            <a:r>
              <a:rPr lang="en-US" sz="3600" i="1" kern="100" dirty="0">
                <a:latin typeface="Calibri" panose="020F0502020204030204" pitchFamily="34" charset="0"/>
                <a:ea typeface="Calibri" panose="020F0502020204030204" pitchFamily="34" charset="0"/>
                <a:cs typeface="Times New Roman" panose="02020603050405020304" pitchFamily="18" charset="0"/>
              </a:rPr>
              <a:t> </a:t>
            </a:r>
            <a:r>
              <a:rPr lang="en-US" sz="3600" b="1" i="1" kern="100" dirty="0">
                <a:latin typeface="Calibri" panose="020F0502020204030204" pitchFamily="34" charset="0"/>
                <a:ea typeface="Calibri" panose="020F0502020204030204" pitchFamily="34" charset="0"/>
                <a:cs typeface="Times New Roman" panose="02020603050405020304" pitchFamily="18" charset="0"/>
              </a:rPr>
              <a:t>R</a:t>
            </a:r>
            <a:r>
              <a:rPr lang="en-US" sz="3600" b="1" i="1" kern="100" dirty="0">
                <a:effectLst/>
                <a:latin typeface="Calibri" panose="020F0502020204030204" pitchFamily="34" charset="0"/>
                <a:ea typeface="Calibri" panose="020F0502020204030204" pitchFamily="34" charset="0"/>
                <a:cs typeface="Times New Roman" panose="02020603050405020304" pitchFamily="18" charset="0"/>
              </a:rPr>
              <a:t>elease</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p>
          <a:p>
            <a:pPr algn="ct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of water</a:t>
            </a:r>
            <a:endParaRPr lang="en-US" sz="3200" dirty="0"/>
          </a:p>
        </p:txBody>
      </p:sp>
    </p:spTree>
    <p:extLst>
      <p:ext uri="{BB962C8B-B14F-4D97-AF65-F5344CB8AC3E}">
        <p14:creationId xmlns:p14="http://schemas.microsoft.com/office/powerpoint/2010/main" val="307417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57" name="Rectangle 57356">
            <a:extLst>
              <a:ext uri="{FF2B5EF4-FFF2-40B4-BE49-F238E27FC236}">
                <a16:creationId xmlns:a16="http://schemas.microsoft.com/office/drawing/2014/main" id="{A2B7CDEB-5CB6-4CD7-A878-C8D41F72E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7359" name="Rectangle 57358">
            <a:extLst>
              <a:ext uri="{FF2B5EF4-FFF2-40B4-BE49-F238E27FC236}">
                <a16:creationId xmlns:a16="http://schemas.microsoft.com/office/drawing/2014/main" id="{F7E1CCD8-0D33-4ABA-932F-523A57336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7361" name="Straight Connector 57360">
            <a:extLst>
              <a:ext uri="{FF2B5EF4-FFF2-40B4-BE49-F238E27FC236}">
                <a16:creationId xmlns:a16="http://schemas.microsoft.com/office/drawing/2014/main" id="{C3CE3642-C95C-4498-82FE-58F4A5B74E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7363" name="Rectangle 57362">
            <a:extLst>
              <a:ext uri="{FF2B5EF4-FFF2-40B4-BE49-F238E27FC236}">
                <a16:creationId xmlns:a16="http://schemas.microsoft.com/office/drawing/2014/main" id="{C3EC9C19-5E31-4CE5-92E8-F7977239E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2">
            <a:extLst>
              <a:ext uri="{FF2B5EF4-FFF2-40B4-BE49-F238E27FC236}">
                <a16:creationId xmlns:a16="http://schemas.microsoft.com/office/drawing/2014/main" id="{80DD88F5-EEE7-4EA2-9315-214F32C5142E}"/>
              </a:ext>
            </a:extLst>
          </p:cNvPr>
          <p:cNvSpPr>
            <a:spLocks noGrp="1" noChangeArrowheads="1"/>
          </p:cNvSpPr>
          <p:nvPr>
            <p:ph type="title"/>
          </p:nvPr>
        </p:nvSpPr>
        <p:spPr>
          <a:xfrm>
            <a:off x="5144679" y="634946"/>
            <a:ext cx="6405063" cy="1450757"/>
          </a:xfrm>
        </p:spPr>
        <p:txBody>
          <a:bodyPr vert="horz" lIns="91440" tIns="45720" rIns="91440" bIns="45720" rtlCol="0" anchor="b">
            <a:normAutofit/>
          </a:bodyPr>
          <a:lstStyle/>
          <a:p>
            <a:r>
              <a:rPr lang="en-US" altLang="en-US" b="1" dirty="0"/>
              <a:t>Fire &amp; grazing can affect how a watershed works</a:t>
            </a:r>
          </a:p>
        </p:txBody>
      </p:sp>
      <p:pic>
        <p:nvPicPr>
          <p:cNvPr id="3" name="Picture 2" descr="A herd of cows grazing on a hill&#10;&#10;Description automatically generated">
            <a:extLst>
              <a:ext uri="{FF2B5EF4-FFF2-40B4-BE49-F238E27FC236}">
                <a16:creationId xmlns:a16="http://schemas.microsoft.com/office/drawing/2014/main" id="{ABA45749-EEDF-4B41-0EC5-DAC261D2F684}"/>
              </a:ext>
            </a:extLst>
          </p:cNvPr>
          <p:cNvPicPr>
            <a:picLocks noChangeAspect="1"/>
          </p:cNvPicPr>
          <p:nvPr/>
        </p:nvPicPr>
        <p:blipFill>
          <a:blip r:embed="rId3" cstate="print">
            <a:extLst>
              <a:ext uri="{28A0092B-C50C-407E-A947-70E740481C1C}">
                <a14:useLocalDpi xmlns:a14="http://schemas.microsoft.com/office/drawing/2010/main" val="0"/>
              </a:ext>
            </a:extLst>
          </a:blip>
          <a:srcRect t="8916" r="3" b="8965"/>
          <a:stretch/>
        </p:blipFill>
        <p:spPr>
          <a:xfrm>
            <a:off x="633999" y="581098"/>
            <a:ext cx="4020297" cy="2476136"/>
          </a:xfrm>
          <a:prstGeom prst="rect">
            <a:avLst/>
          </a:prstGeom>
        </p:spPr>
      </p:pic>
      <p:cxnSp>
        <p:nvCxnSpPr>
          <p:cNvPr id="57365" name="Straight Connector 57364">
            <a:extLst>
              <a:ext uri="{FF2B5EF4-FFF2-40B4-BE49-F238E27FC236}">
                <a16:creationId xmlns:a16="http://schemas.microsoft.com/office/drawing/2014/main" id="{67B6C0F2-CA33-41E9-BC2E-7FB80DB06A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57352" name="Picture 8">
            <a:extLst>
              <a:ext uri="{FF2B5EF4-FFF2-40B4-BE49-F238E27FC236}">
                <a16:creationId xmlns:a16="http://schemas.microsoft.com/office/drawing/2014/main" id="{27870A83-80B8-20D4-7513-3F2CC998D678}"/>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l="11107" r="4" b="4"/>
          <a:stretch/>
        </p:blipFill>
        <p:spPr>
          <a:xfrm>
            <a:off x="633999" y="3218101"/>
            <a:ext cx="4020296" cy="2476136"/>
          </a:xfrm>
          <a:prstGeom prst="rect">
            <a:avLst/>
          </a:prstGeom>
        </p:spPr>
      </p:pic>
      <p:sp>
        <p:nvSpPr>
          <p:cNvPr id="57351" name="Rectangle 7">
            <a:extLst>
              <a:ext uri="{FF2B5EF4-FFF2-40B4-BE49-F238E27FC236}">
                <a16:creationId xmlns:a16="http://schemas.microsoft.com/office/drawing/2014/main" id="{215A70E9-2CA7-D060-8863-5597053C1B5E}"/>
              </a:ext>
            </a:extLst>
          </p:cNvPr>
          <p:cNvSpPr>
            <a:spLocks noGrp="1" noChangeArrowheads="1"/>
          </p:cNvSpPr>
          <p:nvPr>
            <p:ph type="body" sz="half" idx="2"/>
          </p:nvPr>
        </p:nvSpPr>
        <p:spPr>
          <a:xfrm>
            <a:off x="5144679" y="2198914"/>
            <a:ext cx="6405063" cy="3670180"/>
          </a:xfrm>
        </p:spPr>
        <p:txBody>
          <a:bodyPr vert="horz" lIns="0" tIns="45720" rIns="0" bIns="45720" rtlCol="0">
            <a:normAutofit/>
          </a:bodyPr>
          <a:lstStyle/>
          <a:p>
            <a:r>
              <a:rPr lang="en-US" altLang="en-US" sz="4000" b="1" u="sng" dirty="0"/>
              <a:t>Affect</a:t>
            </a:r>
            <a:r>
              <a:rPr lang="en-US" altLang="en-US" sz="4000" dirty="0"/>
              <a:t>:</a:t>
            </a:r>
          </a:p>
          <a:p>
            <a:pPr>
              <a:buFont typeface="Arial" panose="020B0604020202020204" pitchFamily="34" charset="0"/>
              <a:buChar char="•"/>
            </a:pPr>
            <a:r>
              <a:rPr lang="en-US" altLang="en-US" sz="3600" dirty="0"/>
              <a:t>Infiltration </a:t>
            </a:r>
          </a:p>
          <a:p>
            <a:pPr>
              <a:buFont typeface="Arial" panose="020B0604020202020204" pitchFamily="34" charset="0"/>
              <a:buChar char="•"/>
            </a:pPr>
            <a:r>
              <a:rPr lang="en-US" altLang="en-US" sz="3600" dirty="0"/>
              <a:t>Runoff</a:t>
            </a:r>
          </a:p>
          <a:p>
            <a:pPr>
              <a:buFont typeface="Arial" panose="020B0604020202020204" pitchFamily="34" charset="0"/>
              <a:buChar char="•"/>
            </a:pPr>
            <a:r>
              <a:rPr lang="en-US" altLang="en-US" sz="3600" dirty="0"/>
              <a:t>Erosion</a:t>
            </a:r>
          </a:p>
        </p:txBody>
      </p:sp>
      <p:sp>
        <p:nvSpPr>
          <p:cNvPr id="57367" name="Rectangle 57366">
            <a:extLst>
              <a:ext uri="{FF2B5EF4-FFF2-40B4-BE49-F238E27FC236}">
                <a16:creationId xmlns:a16="http://schemas.microsoft.com/office/drawing/2014/main" id="{0453B32E-41DA-4F4C-A1DD-85C5804CC7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7369" name="Rectangle 57368">
            <a:extLst>
              <a:ext uri="{FF2B5EF4-FFF2-40B4-BE49-F238E27FC236}">
                <a16:creationId xmlns:a16="http://schemas.microsoft.com/office/drawing/2014/main" id="{267D94C7-7E89-4D0A-B2C5-2622C8651C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60" name="Rectangle 27659">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662" name="Rectangle 27661">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664" name="Straight Connector 27663">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666" name="Rectangle 27665">
            <a:extLst>
              <a:ext uri="{FF2B5EF4-FFF2-40B4-BE49-F238E27FC236}">
                <a16:creationId xmlns:a16="http://schemas.microsoft.com/office/drawing/2014/main" id="{B80045BC-58DB-469C-8997-6C0C16B17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2" name="Rectangle 4">
            <a:extLst>
              <a:ext uri="{FF2B5EF4-FFF2-40B4-BE49-F238E27FC236}">
                <a16:creationId xmlns:a16="http://schemas.microsoft.com/office/drawing/2014/main" id="{02DB57B5-7A32-A197-2DD8-3456FA496F24}"/>
              </a:ext>
            </a:extLst>
          </p:cNvPr>
          <p:cNvSpPr>
            <a:spLocks noGrp="1" noChangeArrowheads="1"/>
          </p:cNvSpPr>
          <p:nvPr>
            <p:ph type="title"/>
          </p:nvPr>
        </p:nvSpPr>
        <p:spPr>
          <a:xfrm>
            <a:off x="7859485" y="634946"/>
            <a:ext cx="3690257" cy="1450757"/>
          </a:xfrm>
        </p:spPr>
        <p:txBody>
          <a:bodyPr vert="horz" lIns="91440" tIns="45720" rIns="91440" bIns="45720" rtlCol="0" anchor="b">
            <a:normAutofit/>
          </a:bodyPr>
          <a:lstStyle/>
          <a:p>
            <a:r>
              <a:rPr lang="en-US" altLang="en-US" b="1" dirty="0"/>
              <a:t>Higher Peak Flows</a:t>
            </a:r>
          </a:p>
        </p:txBody>
      </p:sp>
      <p:pic>
        <p:nvPicPr>
          <p:cNvPr id="27655" name="Picture 7">
            <a:extLst>
              <a:ext uri="{FF2B5EF4-FFF2-40B4-BE49-F238E27FC236}">
                <a16:creationId xmlns:a16="http://schemas.microsoft.com/office/drawing/2014/main" id="{CE268BAF-DFAB-0F5F-A5A1-200D60C13E0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r="11263" b="2"/>
          <a:stretch/>
        </p:blipFill>
        <p:spPr>
          <a:xfrm>
            <a:off x="633999" y="640081"/>
            <a:ext cx="6909801" cy="5314406"/>
          </a:xfrm>
          <a:prstGeom prst="rect">
            <a:avLst/>
          </a:prstGeom>
        </p:spPr>
      </p:pic>
      <p:cxnSp>
        <p:nvCxnSpPr>
          <p:cNvPr id="27668" name="Straight Connector 27667">
            <a:extLst>
              <a:ext uri="{FF2B5EF4-FFF2-40B4-BE49-F238E27FC236}">
                <a16:creationId xmlns:a16="http://schemas.microsoft.com/office/drawing/2014/main" id="{83EF6BB5-A95D-4C59-808C-3B64F444F2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7654" name="Rectangle 6">
            <a:extLst>
              <a:ext uri="{FF2B5EF4-FFF2-40B4-BE49-F238E27FC236}">
                <a16:creationId xmlns:a16="http://schemas.microsoft.com/office/drawing/2014/main" id="{A93BB207-F7B9-F199-194D-1AE6236D815D}"/>
              </a:ext>
            </a:extLst>
          </p:cNvPr>
          <p:cNvSpPr>
            <a:spLocks noGrp="1" noChangeArrowheads="1"/>
          </p:cNvSpPr>
          <p:nvPr>
            <p:ph type="body" sz="half" idx="2"/>
          </p:nvPr>
        </p:nvSpPr>
        <p:spPr>
          <a:xfrm>
            <a:off x="7859485" y="2198914"/>
            <a:ext cx="3769807" cy="3670180"/>
          </a:xfrm>
        </p:spPr>
        <p:txBody>
          <a:bodyPr vert="horz" lIns="0" tIns="45720" rIns="0" bIns="45720" rtlCol="0">
            <a:normAutofit/>
          </a:bodyPr>
          <a:lstStyle/>
          <a:p>
            <a:pPr marL="227013" indent="-227013">
              <a:buFont typeface="Arial" panose="020B0604020202020204" pitchFamily="34" charset="0"/>
              <a:buChar char="•"/>
            </a:pPr>
            <a:r>
              <a:rPr lang="en-US" altLang="en-US" sz="3600" dirty="0"/>
              <a:t>Leads to flooding</a:t>
            </a:r>
          </a:p>
          <a:p>
            <a:pPr marL="227013" indent="-227013">
              <a:buFont typeface="Arial" panose="020B0604020202020204" pitchFamily="34" charset="0"/>
              <a:buChar char="•"/>
            </a:pPr>
            <a:r>
              <a:rPr lang="en-US" altLang="en-US" sz="3600" dirty="0"/>
              <a:t>Less plant material to capture and slow down runoff</a:t>
            </a:r>
          </a:p>
        </p:txBody>
      </p:sp>
      <p:sp>
        <p:nvSpPr>
          <p:cNvPr id="27670" name="Rectangle 27669">
            <a:extLst>
              <a:ext uri="{FF2B5EF4-FFF2-40B4-BE49-F238E27FC236}">
                <a16:creationId xmlns:a16="http://schemas.microsoft.com/office/drawing/2014/main" id="{150BDA68-EBDD-443C-9B6B-03CA14AF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672" name="Rectangle 27671">
            <a:extLst>
              <a:ext uri="{FF2B5EF4-FFF2-40B4-BE49-F238E27FC236}">
                <a16:creationId xmlns:a16="http://schemas.microsoft.com/office/drawing/2014/main" id="{00C07DB3-666C-4A9D-81CE-83B435F95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815" name="Rectangle 33814">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816" name="Rectangle 33815">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3817" name="Straight Connector 33816">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819" name="Rectangle 33818">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6" name="Rectangle 4">
            <a:extLst>
              <a:ext uri="{FF2B5EF4-FFF2-40B4-BE49-F238E27FC236}">
                <a16:creationId xmlns:a16="http://schemas.microsoft.com/office/drawing/2014/main" id="{B701A084-FF58-CD75-E047-B588F238619F}"/>
              </a:ext>
            </a:extLst>
          </p:cNvPr>
          <p:cNvSpPr>
            <a:spLocks noGrp="1" noChangeArrowheads="1"/>
          </p:cNvSpPr>
          <p:nvPr>
            <p:ph type="title"/>
          </p:nvPr>
        </p:nvSpPr>
        <p:spPr>
          <a:xfrm>
            <a:off x="6411685" y="634946"/>
            <a:ext cx="5127171" cy="1450757"/>
          </a:xfrm>
        </p:spPr>
        <p:txBody>
          <a:bodyPr vert="horz" lIns="91440" tIns="45720" rIns="91440" bIns="45720" rtlCol="0" anchor="b">
            <a:normAutofit/>
          </a:bodyPr>
          <a:lstStyle/>
          <a:p>
            <a:r>
              <a:rPr lang="en-US" altLang="en-US" b="1"/>
              <a:t>Erosion</a:t>
            </a:r>
          </a:p>
        </p:txBody>
      </p:sp>
      <p:pic>
        <p:nvPicPr>
          <p:cNvPr id="5" name="Content Placeholder 4" descr="A close-up of a burnt hillside&#10;&#10;Description automatically generated">
            <a:extLst>
              <a:ext uri="{FF2B5EF4-FFF2-40B4-BE49-F238E27FC236}">
                <a16:creationId xmlns:a16="http://schemas.microsoft.com/office/drawing/2014/main" id="{8B8001B1-690C-A64F-010B-96770400B9C3}"/>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876" r="717"/>
          <a:stretch/>
        </p:blipFill>
        <p:spPr>
          <a:xfrm>
            <a:off x="643192" y="1032433"/>
            <a:ext cx="5451627" cy="4473093"/>
          </a:xfrm>
          <a:prstGeom prst="rect">
            <a:avLst/>
          </a:prstGeom>
        </p:spPr>
      </p:pic>
      <p:cxnSp>
        <p:nvCxnSpPr>
          <p:cNvPr id="33821" name="Straight Connector 33820">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3798" name="Rectangle 6">
            <a:extLst>
              <a:ext uri="{FF2B5EF4-FFF2-40B4-BE49-F238E27FC236}">
                <a16:creationId xmlns:a16="http://schemas.microsoft.com/office/drawing/2014/main" id="{5F6F2AF8-86CB-C0BF-F4B6-03C3D7AB5D1B}"/>
              </a:ext>
            </a:extLst>
          </p:cNvPr>
          <p:cNvSpPr>
            <a:spLocks noGrp="1" noChangeArrowheads="1"/>
          </p:cNvSpPr>
          <p:nvPr>
            <p:ph type="body" sz="half" idx="2"/>
          </p:nvPr>
        </p:nvSpPr>
        <p:spPr>
          <a:xfrm>
            <a:off x="6411684" y="2198914"/>
            <a:ext cx="5127172" cy="3670180"/>
          </a:xfrm>
        </p:spPr>
        <p:txBody>
          <a:bodyPr vert="horz" lIns="0" tIns="45720" rIns="0" bIns="45720" rtlCol="0">
            <a:normAutofit/>
          </a:bodyPr>
          <a:lstStyle/>
          <a:p>
            <a:pPr marL="227013" indent="-227013">
              <a:buFont typeface="Calibri" panose="020F0502020204030204" pitchFamily="34" charset="0"/>
              <a:buChar char="•"/>
            </a:pPr>
            <a:r>
              <a:rPr lang="en-US" altLang="en-US" sz="2800" dirty="0"/>
              <a:t>Caused by “overland flow” on bare ground or with little vegetation or litter on surface</a:t>
            </a:r>
          </a:p>
          <a:p>
            <a:pPr marL="227013" indent="-227013">
              <a:buFont typeface="Calibri" panose="020F0502020204030204" pitchFamily="34" charset="0"/>
              <a:buChar char="•"/>
            </a:pPr>
            <a:r>
              <a:rPr lang="en-US" altLang="en-US" sz="2800" dirty="0"/>
              <a:t>Topsoil loosens and erodes during severe weather events</a:t>
            </a:r>
          </a:p>
          <a:p>
            <a:pPr marL="227013" indent="-227013">
              <a:buFont typeface="Calibri" panose="020F0502020204030204" pitchFamily="34" charset="0"/>
              <a:buChar char="•"/>
            </a:pPr>
            <a:r>
              <a:rPr lang="en-US" altLang="en-US" sz="2800" dirty="0"/>
              <a:t>Major road damage can occur through erosion</a:t>
            </a:r>
          </a:p>
        </p:txBody>
      </p:sp>
      <p:sp>
        <p:nvSpPr>
          <p:cNvPr id="33823" name="Rectangle 33822">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830" name="Rectangle 33829">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DE281B0-D47D-7D56-CF5E-4D637C74EFE3}"/>
              </a:ext>
            </a:extLst>
          </p:cNvPr>
          <p:cNvSpPr>
            <a:spLocks noGrp="1" noChangeArrowheads="1"/>
          </p:cNvSpPr>
          <p:nvPr>
            <p:ph type="title"/>
          </p:nvPr>
        </p:nvSpPr>
        <p:spPr/>
        <p:txBody>
          <a:bodyPr/>
          <a:lstStyle/>
          <a:p>
            <a:r>
              <a:rPr lang="en-US" altLang="en-US" b="1" dirty="0"/>
              <a:t>Landslides</a:t>
            </a:r>
          </a:p>
        </p:txBody>
      </p:sp>
      <p:pic>
        <p:nvPicPr>
          <p:cNvPr id="36871" name="Picture 7">
            <a:extLst>
              <a:ext uri="{FF2B5EF4-FFF2-40B4-BE49-F238E27FC236}">
                <a16:creationId xmlns:a16="http://schemas.microsoft.com/office/drawing/2014/main" id="{4C2D8C17-6FB9-27A9-E26A-0F2ED883BAA8}"/>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p:pic>
      <p:graphicFrame>
        <p:nvGraphicFramePr>
          <p:cNvPr id="36873" name="Rectangle 5">
            <a:extLst>
              <a:ext uri="{FF2B5EF4-FFF2-40B4-BE49-F238E27FC236}">
                <a16:creationId xmlns:a16="http://schemas.microsoft.com/office/drawing/2014/main" id="{852632EC-E3AD-BD1F-0EF3-5623819706D3}"/>
              </a:ext>
            </a:extLst>
          </p:cNvPr>
          <p:cNvGraphicFramePr/>
          <p:nvPr/>
        </p:nvGraphicFramePr>
        <p:xfrm>
          <a:off x="6176964" y="1828801"/>
          <a:ext cx="5053744" cy="4302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46" name="Rectangle 39945">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948" name="Rectangle 39947">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9950" name="Straight Connector 39949">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9952" name="Rectangle 39951">
            <a:extLst>
              <a:ext uri="{FF2B5EF4-FFF2-40B4-BE49-F238E27FC236}">
                <a16:creationId xmlns:a16="http://schemas.microsoft.com/office/drawing/2014/main" id="{B80045BC-58DB-469C-8997-6C0C16B17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Rectangle 2">
            <a:extLst>
              <a:ext uri="{FF2B5EF4-FFF2-40B4-BE49-F238E27FC236}">
                <a16:creationId xmlns:a16="http://schemas.microsoft.com/office/drawing/2014/main" id="{297F4C5B-1A19-3476-86F0-A5616EA92484}"/>
              </a:ext>
            </a:extLst>
          </p:cNvPr>
          <p:cNvSpPr>
            <a:spLocks noGrp="1" noChangeArrowheads="1"/>
          </p:cNvSpPr>
          <p:nvPr>
            <p:ph type="title"/>
          </p:nvPr>
        </p:nvSpPr>
        <p:spPr>
          <a:xfrm>
            <a:off x="7859485" y="634946"/>
            <a:ext cx="3690257" cy="1450757"/>
          </a:xfrm>
        </p:spPr>
        <p:txBody>
          <a:bodyPr vert="horz" lIns="91440" tIns="45720" rIns="91440" bIns="45720" rtlCol="0" anchor="b">
            <a:normAutofit/>
          </a:bodyPr>
          <a:lstStyle/>
          <a:p>
            <a:r>
              <a:rPr lang="en-US" altLang="en-US" b="1" dirty="0"/>
              <a:t>Water Quality</a:t>
            </a:r>
          </a:p>
        </p:txBody>
      </p:sp>
      <p:pic>
        <p:nvPicPr>
          <p:cNvPr id="39941" name="Picture 5">
            <a:extLst>
              <a:ext uri="{FF2B5EF4-FFF2-40B4-BE49-F238E27FC236}">
                <a16:creationId xmlns:a16="http://schemas.microsoft.com/office/drawing/2014/main" id="{F8E32E14-2D6B-68CB-39C6-7AC1E0DFB66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3212" r="-1" b="-1"/>
          <a:stretch/>
        </p:blipFill>
        <p:spPr>
          <a:xfrm>
            <a:off x="633999" y="640081"/>
            <a:ext cx="6909801" cy="5314406"/>
          </a:xfrm>
          <a:prstGeom prst="rect">
            <a:avLst/>
          </a:prstGeom>
        </p:spPr>
      </p:pic>
      <p:cxnSp>
        <p:nvCxnSpPr>
          <p:cNvPr id="39954" name="Straight Connector 39953">
            <a:extLst>
              <a:ext uri="{FF2B5EF4-FFF2-40B4-BE49-F238E27FC236}">
                <a16:creationId xmlns:a16="http://schemas.microsoft.com/office/drawing/2014/main" id="{83EF6BB5-A95D-4C59-808C-3B64F444F2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9940" name="Rectangle 4">
            <a:extLst>
              <a:ext uri="{FF2B5EF4-FFF2-40B4-BE49-F238E27FC236}">
                <a16:creationId xmlns:a16="http://schemas.microsoft.com/office/drawing/2014/main" id="{CA264A0A-2FC7-FA51-1EE1-85FAE3362F08}"/>
              </a:ext>
            </a:extLst>
          </p:cNvPr>
          <p:cNvSpPr>
            <a:spLocks noGrp="1" noChangeArrowheads="1"/>
          </p:cNvSpPr>
          <p:nvPr>
            <p:ph type="body" sz="half" idx="1"/>
          </p:nvPr>
        </p:nvSpPr>
        <p:spPr>
          <a:xfrm>
            <a:off x="7859485" y="2198914"/>
            <a:ext cx="3690257" cy="3670180"/>
          </a:xfrm>
        </p:spPr>
        <p:txBody>
          <a:bodyPr vert="horz" lIns="0" tIns="45720" rIns="0" bIns="45720" rtlCol="0">
            <a:normAutofit/>
          </a:bodyPr>
          <a:lstStyle/>
          <a:p>
            <a:pPr>
              <a:buFont typeface="Wingdings" panose="05000000000000000000" pitchFamily="2" charset="2"/>
              <a:buChar char="§"/>
            </a:pPr>
            <a:r>
              <a:rPr lang="en-US" altLang="en-US" sz="3200" dirty="0"/>
              <a:t>Temperature increase due to lack of shade</a:t>
            </a:r>
          </a:p>
          <a:p>
            <a:pPr>
              <a:buFont typeface="Wingdings" panose="05000000000000000000" pitchFamily="2" charset="2"/>
              <a:buChar char="§"/>
            </a:pPr>
            <a:r>
              <a:rPr lang="en-US" altLang="en-US" sz="3200" dirty="0"/>
              <a:t>Turbidity or clouding of water increased due to particles in water </a:t>
            </a:r>
          </a:p>
        </p:txBody>
      </p:sp>
      <p:sp>
        <p:nvSpPr>
          <p:cNvPr id="39956" name="Rectangle 39955">
            <a:extLst>
              <a:ext uri="{FF2B5EF4-FFF2-40B4-BE49-F238E27FC236}">
                <a16:creationId xmlns:a16="http://schemas.microsoft.com/office/drawing/2014/main" id="{150BDA68-EBDD-443C-9B6B-03CA14AF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958" name="Rectangle 39957">
            <a:extLst>
              <a:ext uri="{FF2B5EF4-FFF2-40B4-BE49-F238E27FC236}">
                <a16:creationId xmlns:a16="http://schemas.microsoft.com/office/drawing/2014/main" id="{00C07DB3-666C-4A9D-81CE-83B435F95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46" name="Rectangle 44045">
            <a:extLst>
              <a:ext uri="{FF2B5EF4-FFF2-40B4-BE49-F238E27FC236}">
                <a16:creationId xmlns:a16="http://schemas.microsoft.com/office/drawing/2014/main" id="{430511CB-2556-40C9-9975-93D0D2EF2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048" name="Rectangle 44047">
            <a:extLst>
              <a:ext uri="{FF2B5EF4-FFF2-40B4-BE49-F238E27FC236}">
                <a16:creationId xmlns:a16="http://schemas.microsoft.com/office/drawing/2014/main" id="{0137E738-AFAB-48B2-97F9-5C4BF3934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4050" name="Straight Connector 44049">
            <a:extLst>
              <a:ext uri="{FF2B5EF4-FFF2-40B4-BE49-F238E27FC236}">
                <a16:creationId xmlns:a16="http://schemas.microsoft.com/office/drawing/2014/main" id="{0703A2A2-0F14-45FC-8CB4-D5DEEC49AC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4052" name="Rectangle 44051">
            <a:extLst>
              <a:ext uri="{FF2B5EF4-FFF2-40B4-BE49-F238E27FC236}">
                <a16:creationId xmlns:a16="http://schemas.microsoft.com/office/drawing/2014/main" id="{1AD4E35D-A118-48D3-A2D3-3CEE5A0C74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6" name="Rectangle 4">
            <a:extLst>
              <a:ext uri="{FF2B5EF4-FFF2-40B4-BE49-F238E27FC236}">
                <a16:creationId xmlns:a16="http://schemas.microsoft.com/office/drawing/2014/main" id="{80B84689-3F30-0EBF-7E02-7590ABC4472C}"/>
              </a:ext>
            </a:extLst>
          </p:cNvPr>
          <p:cNvSpPr>
            <a:spLocks noGrp="1" noChangeArrowheads="1"/>
          </p:cNvSpPr>
          <p:nvPr>
            <p:ph type="title"/>
          </p:nvPr>
        </p:nvSpPr>
        <p:spPr>
          <a:xfrm>
            <a:off x="5144679" y="634946"/>
            <a:ext cx="6405063" cy="1450757"/>
          </a:xfrm>
        </p:spPr>
        <p:txBody>
          <a:bodyPr vert="horz" lIns="91440" tIns="45720" rIns="91440" bIns="45720" rtlCol="0" anchor="b">
            <a:normAutofit/>
          </a:bodyPr>
          <a:lstStyle/>
          <a:p>
            <a:r>
              <a:rPr lang="en-US" altLang="en-US" b="1" dirty="0"/>
              <a:t>Invasive Species</a:t>
            </a:r>
          </a:p>
        </p:txBody>
      </p:sp>
      <p:pic>
        <p:nvPicPr>
          <p:cNvPr id="5" name="Content Placeholder 4" descr="A field of dry grass and trees&#10;&#10;Description automatically generated">
            <a:extLst>
              <a:ext uri="{FF2B5EF4-FFF2-40B4-BE49-F238E27FC236}">
                <a16:creationId xmlns:a16="http://schemas.microsoft.com/office/drawing/2014/main" id="{C7CAB49A-1343-4DB8-F308-2B9EF9E2E158}"/>
              </a:ext>
            </a:extLst>
          </p:cNvPr>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809973" y="581098"/>
            <a:ext cx="3668349" cy="2476136"/>
          </a:xfrm>
          <a:prstGeom prst="rect">
            <a:avLst/>
          </a:prstGeom>
        </p:spPr>
      </p:pic>
      <p:cxnSp>
        <p:nvCxnSpPr>
          <p:cNvPr id="44054" name="Straight Connector 44053">
            <a:extLst>
              <a:ext uri="{FF2B5EF4-FFF2-40B4-BE49-F238E27FC236}">
                <a16:creationId xmlns:a16="http://schemas.microsoft.com/office/drawing/2014/main" id="{8A1FC8F0-6475-4788-9B10-7CF183FC51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44040" name="Picture 8">
            <a:extLst>
              <a:ext uri="{FF2B5EF4-FFF2-40B4-BE49-F238E27FC236}">
                <a16:creationId xmlns:a16="http://schemas.microsoft.com/office/drawing/2014/main" id="{71B4F838-682C-5B39-8389-B275833E8906}"/>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tretch/>
        </p:blipFill>
        <p:spPr>
          <a:xfrm>
            <a:off x="809973" y="3279806"/>
            <a:ext cx="3668348" cy="2476136"/>
          </a:xfrm>
          <a:prstGeom prst="rect">
            <a:avLst/>
          </a:prstGeom>
        </p:spPr>
      </p:pic>
      <p:sp>
        <p:nvSpPr>
          <p:cNvPr id="44038" name="Rectangle 6">
            <a:extLst>
              <a:ext uri="{FF2B5EF4-FFF2-40B4-BE49-F238E27FC236}">
                <a16:creationId xmlns:a16="http://schemas.microsoft.com/office/drawing/2014/main" id="{BD22F892-96CD-A431-5BBE-609201E35594}"/>
              </a:ext>
            </a:extLst>
          </p:cNvPr>
          <p:cNvSpPr>
            <a:spLocks noGrp="1" noChangeArrowheads="1"/>
          </p:cNvSpPr>
          <p:nvPr>
            <p:ph type="body" sz="half" idx="3"/>
          </p:nvPr>
        </p:nvSpPr>
        <p:spPr>
          <a:xfrm>
            <a:off x="5144679" y="2198914"/>
            <a:ext cx="6405063" cy="3670180"/>
          </a:xfrm>
        </p:spPr>
        <p:txBody>
          <a:bodyPr vert="horz" lIns="0" tIns="45720" rIns="0" bIns="45720" rtlCol="0">
            <a:normAutofit/>
          </a:bodyPr>
          <a:lstStyle/>
          <a:p>
            <a:pPr marL="230188" indent="-230188">
              <a:buFont typeface="Wingdings" panose="05000000000000000000" pitchFamily="2" charset="2"/>
              <a:buChar char="§"/>
            </a:pPr>
            <a:r>
              <a:rPr lang="en-US" altLang="en-US" sz="3200" dirty="0"/>
              <a:t>Bare ground makes seeds easier to invade</a:t>
            </a:r>
          </a:p>
          <a:p>
            <a:pPr marL="230188" indent="-230188">
              <a:buFont typeface="Wingdings" panose="05000000000000000000" pitchFamily="2" charset="2"/>
              <a:buChar char="§"/>
            </a:pPr>
            <a:r>
              <a:rPr lang="en-US" altLang="en-US" sz="3200" dirty="0"/>
              <a:t>Increased nitrogen due to burned plant materials provides food for invasives</a:t>
            </a:r>
          </a:p>
          <a:p>
            <a:pPr marL="230188" indent="-230188">
              <a:buFont typeface="Wingdings" panose="05000000000000000000" pitchFamily="2" charset="2"/>
              <a:buChar char="§"/>
            </a:pPr>
            <a:r>
              <a:rPr lang="en-US" altLang="en-US" sz="3200" dirty="0"/>
              <a:t>Riparian areas in watershed provide needed moisture</a:t>
            </a:r>
          </a:p>
        </p:txBody>
      </p:sp>
      <p:sp>
        <p:nvSpPr>
          <p:cNvPr id="44056" name="Rectangle 44055">
            <a:extLst>
              <a:ext uri="{FF2B5EF4-FFF2-40B4-BE49-F238E27FC236}">
                <a16:creationId xmlns:a16="http://schemas.microsoft.com/office/drawing/2014/main" id="{30F84B10-5D81-46AE-920D-E07497CDB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058" name="Rectangle 44057">
            <a:extLst>
              <a:ext uri="{FF2B5EF4-FFF2-40B4-BE49-F238E27FC236}">
                <a16:creationId xmlns:a16="http://schemas.microsoft.com/office/drawing/2014/main" id="{F68DC746-DF72-4A62-B759-3115310161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041" name="Text Box 9">
            <a:extLst>
              <a:ext uri="{FF2B5EF4-FFF2-40B4-BE49-F238E27FC236}">
                <a16:creationId xmlns:a16="http://schemas.microsoft.com/office/drawing/2014/main" id="{E8AA66A2-672D-35CB-8B51-0E0FD542D207}"/>
              </a:ext>
            </a:extLst>
          </p:cNvPr>
          <p:cNvSpPr txBox="1">
            <a:spLocks noChangeArrowheads="1"/>
          </p:cNvSpPr>
          <p:nvPr/>
        </p:nvSpPr>
        <p:spPr bwMode="auto">
          <a:xfrm>
            <a:off x="2879726" y="3886201"/>
            <a:ext cx="25304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08322"/>
            <a:ext cx="12192000" cy="1107996"/>
          </a:xfrm>
          <a:prstGeom prst="rect">
            <a:avLst/>
          </a:prstGeom>
          <a:noFill/>
        </p:spPr>
        <p:txBody>
          <a:bodyPr wrap="square" rtlCol="0">
            <a:spAutoFit/>
          </a:bodyPr>
          <a:lstStyle/>
          <a:p>
            <a:pPr algn="ctr"/>
            <a:r>
              <a:rPr lang="en-US" sz="6600" b="1" dirty="0">
                <a:solidFill>
                  <a:schemeClr val="bg2">
                    <a:lumMod val="50000"/>
                  </a:schemeClr>
                </a:solidFill>
              </a:rPr>
              <a:t>Uplands vs. Riparian vs. Wetlands</a:t>
            </a:r>
          </a:p>
        </p:txBody>
      </p:sp>
      <p:cxnSp>
        <p:nvCxnSpPr>
          <p:cNvPr id="5" name="Straight Connector 4"/>
          <p:cNvCxnSpPr/>
          <p:nvPr/>
        </p:nvCxnSpPr>
        <p:spPr>
          <a:xfrm flipV="1">
            <a:off x="2545391" y="1175373"/>
            <a:ext cx="816102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3"/>
          <a:srcRect l="6302" t="16901" r="13093" b="10650"/>
          <a:stretch/>
        </p:blipFill>
        <p:spPr>
          <a:xfrm>
            <a:off x="1119670" y="1418249"/>
            <a:ext cx="10487608" cy="5299788"/>
          </a:xfrm>
          <a:prstGeom prst="rect">
            <a:avLst/>
          </a:prstGeom>
        </p:spPr>
      </p:pic>
      <p:sp>
        <p:nvSpPr>
          <p:cNvPr id="14" name="Rectangle 13"/>
          <p:cNvSpPr/>
          <p:nvPr/>
        </p:nvSpPr>
        <p:spPr>
          <a:xfrm rot="16200000">
            <a:off x="10724504" y="4950917"/>
            <a:ext cx="2134880" cy="369332"/>
          </a:xfrm>
          <a:prstGeom prst="rect">
            <a:avLst/>
          </a:prstGeom>
        </p:spPr>
        <p:txBody>
          <a:bodyPr wrap="none">
            <a:spAutoFit/>
          </a:bodyPr>
          <a:lstStyle/>
          <a:p>
            <a:r>
              <a:rPr lang="en-US" dirty="0"/>
              <a:t>http://water.epa.gov</a:t>
            </a:r>
          </a:p>
        </p:txBody>
      </p:sp>
      <p:sp>
        <p:nvSpPr>
          <p:cNvPr id="3" name="Arrow: Left-Right 2">
            <a:extLst>
              <a:ext uri="{FF2B5EF4-FFF2-40B4-BE49-F238E27FC236}">
                <a16:creationId xmlns:a16="http://schemas.microsoft.com/office/drawing/2014/main" id="{59078FA9-1D34-FB0A-9C43-D078664200FB}"/>
              </a:ext>
            </a:extLst>
          </p:cNvPr>
          <p:cNvSpPr/>
          <p:nvPr/>
        </p:nvSpPr>
        <p:spPr>
          <a:xfrm>
            <a:off x="3024555" y="1500555"/>
            <a:ext cx="6424246" cy="55489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Flood Plain</a:t>
            </a:r>
          </a:p>
        </p:txBody>
      </p:sp>
    </p:spTree>
    <p:extLst>
      <p:ext uri="{BB962C8B-B14F-4D97-AF65-F5344CB8AC3E}">
        <p14:creationId xmlns:p14="http://schemas.microsoft.com/office/powerpoint/2010/main" val="2189280398"/>
      </p:ext>
    </p:extLst>
  </p:cSld>
  <p:clrMapOvr>
    <a:masterClrMapping/>
  </p:clrMapOvr>
  <mc:AlternateContent xmlns:mc="http://schemas.openxmlformats.org/markup-compatibility/2006">
    <mc:Choice xmlns:p14="http://schemas.microsoft.com/office/powerpoint/2010/main" Requires="p14">
      <p:transition spd="slow" p14:dur="2000" advTm="32728"/>
    </mc:Choice>
    <mc:Fallback>
      <p:transition spd="slow" advTm="32728"/>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08322"/>
            <a:ext cx="12192000" cy="1107996"/>
          </a:xfrm>
          <a:prstGeom prst="rect">
            <a:avLst/>
          </a:prstGeom>
          <a:noFill/>
        </p:spPr>
        <p:txBody>
          <a:bodyPr wrap="square" rtlCol="0">
            <a:spAutoFit/>
          </a:bodyPr>
          <a:lstStyle/>
          <a:p>
            <a:pPr algn="ctr"/>
            <a:r>
              <a:rPr lang="en-US" sz="6600" b="1" dirty="0">
                <a:solidFill>
                  <a:schemeClr val="bg2">
                    <a:lumMod val="50000"/>
                  </a:schemeClr>
                </a:solidFill>
              </a:rPr>
              <a:t>Uplands</a:t>
            </a:r>
          </a:p>
        </p:txBody>
      </p:sp>
      <p:cxnSp>
        <p:nvCxnSpPr>
          <p:cNvPr id="5" name="Straight Connector 4"/>
          <p:cNvCxnSpPr/>
          <p:nvPr/>
        </p:nvCxnSpPr>
        <p:spPr>
          <a:xfrm flipV="1">
            <a:off x="2545391" y="1175373"/>
            <a:ext cx="816102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16620" y="1452372"/>
            <a:ext cx="4945225" cy="3293209"/>
          </a:xfrm>
          <a:prstGeom prst="rect">
            <a:avLst/>
          </a:prstGeom>
          <a:noFill/>
        </p:spPr>
        <p:txBody>
          <a:bodyPr wrap="square" rtlCol="0">
            <a:spAutoFit/>
          </a:bodyPr>
          <a:lstStyle/>
          <a:p>
            <a:r>
              <a:rPr lang="en-US" sz="4000" dirty="0"/>
              <a:t>Dry areas on a landscape that are only wet for short periods after precipitation events.  </a:t>
            </a:r>
          </a:p>
        </p:txBody>
      </p:sp>
      <p:grpSp>
        <p:nvGrpSpPr>
          <p:cNvPr id="3" name="Group 2">
            <a:extLst>
              <a:ext uri="{FF2B5EF4-FFF2-40B4-BE49-F238E27FC236}">
                <a16:creationId xmlns:a16="http://schemas.microsoft.com/office/drawing/2014/main" id="{35E68786-690D-422E-BBD2-C8F5D405A20A}"/>
              </a:ext>
            </a:extLst>
          </p:cNvPr>
          <p:cNvGrpSpPr/>
          <p:nvPr/>
        </p:nvGrpSpPr>
        <p:grpSpPr>
          <a:xfrm>
            <a:off x="261415" y="1452372"/>
            <a:ext cx="6419145" cy="4814359"/>
            <a:chOff x="261415" y="1452372"/>
            <a:chExt cx="6419145" cy="4814359"/>
          </a:xfrm>
        </p:grpSpPr>
        <p:pic>
          <p:nvPicPr>
            <p:cNvPr id="7" name="Picture 6" descr="Canyon-Grasslands-ID.JPG"/>
            <p:cNvPicPr>
              <a:picLocks noChangeAspect="1"/>
            </p:cNvPicPr>
            <p:nvPr/>
          </p:nvPicPr>
          <p:blipFill>
            <a:blip r:embed="rId3" cstate="screen"/>
            <a:stretch>
              <a:fillRect/>
            </a:stretch>
          </p:blipFill>
          <p:spPr>
            <a:xfrm>
              <a:off x="261415" y="1452372"/>
              <a:ext cx="6419145" cy="4814359"/>
            </a:xfrm>
            <a:prstGeom prst="rect">
              <a:avLst/>
            </a:prstGeom>
            <a:ln>
              <a:solidFill>
                <a:schemeClr val="accent1"/>
              </a:solidFill>
            </a:ln>
          </p:spPr>
        </p:pic>
        <p:sp>
          <p:nvSpPr>
            <p:cNvPr id="8" name="TextBox 7">
              <a:extLst>
                <a:ext uri="{FF2B5EF4-FFF2-40B4-BE49-F238E27FC236}">
                  <a16:creationId xmlns:a16="http://schemas.microsoft.com/office/drawing/2014/main" id="{D58C676C-64E5-430C-BA44-C304A38BA00F}"/>
                </a:ext>
              </a:extLst>
            </p:cNvPr>
            <p:cNvSpPr txBox="1"/>
            <p:nvPr/>
          </p:nvSpPr>
          <p:spPr>
            <a:xfrm>
              <a:off x="261415" y="6012815"/>
              <a:ext cx="898003" cy="230832"/>
            </a:xfrm>
            <a:prstGeom prst="rect">
              <a:avLst/>
            </a:prstGeom>
            <a:noFill/>
          </p:spPr>
          <p:txBody>
            <a:bodyPr wrap="none" rtlCol="0">
              <a:spAutoFit/>
            </a:bodyPr>
            <a:lstStyle/>
            <a:p>
              <a:r>
                <a:rPr lang="en-US" sz="900" dirty="0">
                  <a:solidFill>
                    <a:schemeClr val="bg1"/>
                  </a:solidFill>
                </a:rPr>
                <a:t>K.Launchbaugh</a:t>
              </a:r>
            </a:p>
          </p:txBody>
        </p:sp>
      </p:grpSp>
    </p:spTree>
    <p:extLst>
      <p:ext uri="{BB962C8B-B14F-4D97-AF65-F5344CB8AC3E}">
        <p14:creationId xmlns:p14="http://schemas.microsoft.com/office/powerpoint/2010/main" val="3832154007"/>
      </p:ext>
    </p:extLst>
  </p:cSld>
  <p:clrMapOvr>
    <a:masterClrMapping/>
  </p:clrMapOvr>
  <mc:AlternateContent xmlns:mc="http://schemas.openxmlformats.org/markup-compatibility/2006">
    <mc:Choice xmlns:p14="http://schemas.microsoft.com/office/powerpoint/2010/main" Requires="p14">
      <p:transition spd="slow" p14:dur="2000" advTm="10029"/>
    </mc:Choice>
    <mc:Fallback>
      <p:transition spd="slow" advTm="10029"/>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08322"/>
            <a:ext cx="12192000" cy="1107996"/>
          </a:xfrm>
          <a:prstGeom prst="rect">
            <a:avLst/>
          </a:prstGeom>
          <a:noFill/>
        </p:spPr>
        <p:txBody>
          <a:bodyPr wrap="square" rtlCol="0">
            <a:spAutoFit/>
          </a:bodyPr>
          <a:lstStyle/>
          <a:p>
            <a:pPr algn="ctr"/>
            <a:r>
              <a:rPr lang="en-US" sz="6600" b="1" dirty="0">
                <a:solidFill>
                  <a:schemeClr val="bg2">
                    <a:lumMod val="50000"/>
                  </a:schemeClr>
                </a:solidFill>
              </a:rPr>
              <a:t>Riparian</a:t>
            </a:r>
          </a:p>
        </p:txBody>
      </p:sp>
      <p:cxnSp>
        <p:nvCxnSpPr>
          <p:cNvPr id="5" name="Straight Connector 4"/>
          <p:cNvCxnSpPr/>
          <p:nvPr/>
        </p:nvCxnSpPr>
        <p:spPr>
          <a:xfrm flipV="1">
            <a:off x="2545391" y="1175373"/>
            <a:ext cx="816102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21415" y="1452372"/>
            <a:ext cx="4740430" cy="2554545"/>
          </a:xfrm>
          <a:prstGeom prst="rect">
            <a:avLst/>
          </a:prstGeom>
          <a:noFill/>
        </p:spPr>
        <p:txBody>
          <a:bodyPr wrap="square" rtlCol="0">
            <a:spAutoFit/>
          </a:bodyPr>
          <a:lstStyle/>
          <a:p>
            <a:r>
              <a:rPr lang="en-US" sz="4000" dirty="0"/>
              <a:t>Vegetation adjacent to surface waters, such as stream banks and shorelines.  </a:t>
            </a:r>
          </a:p>
        </p:txBody>
      </p:sp>
      <p:pic>
        <p:nvPicPr>
          <p:cNvPr id="4" name="Picture 3">
            <a:extLst>
              <a:ext uri="{FF2B5EF4-FFF2-40B4-BE49-F238E27FC236}">
                <a16:creationId xmlns:a16="http://schemas.microsoft.com/office/drawing/2014/main" id="{A5449A6A-F32B-D090-10DC-A728BB21D8D4}"/>
              </a:ext>
            </a:extLst>
          </p:cNvPr>
          <p:cNvPicPr>
            <a:picLocks noChangeAspect="1"/>
          </p:cNvPicPr>
          <p:nvPr/>
        </p:nvPicPr>
        <p:blipFill>
          <a:blip r:embed="rId3"/>
          <a:srcRect t="16297"/>
          <a:stretch/>
        </p:blipFill>
        <p:spPr>
          <a:xfrm>
            <a:off x="456801" y="1702464"/>
            <a:ext cx="6619631" cy="4155657"/>
          </a:xfrm>
          <a:prstGeom prst="rect">
            <a:avLst/>
          </a:prstGeom>
        </p:spPr>
      </p:pic>
      <p:sp>
        <p:nvSpPr>
          <p:cNvPr id="12" name="TextBox 11">
            <a:extLst>
              <a:ext uri="{FF2B5EF4-FFF2-40B4-BE49-F238E27FC236}">
                <a16:creationId xmlns:a16="http://schemas.microsoft.com/office/drawing/2014/main" id="{E9B5A2DA-7D1C-4529-73AA-DC312068F6A7}"/>
              </a:ext>
            </a:extLst>
          </p:cNvPr>
          <p:cNvSpPr txBox="1"/>
          <p:nvPr/>
        </p:nvSpPr>
        <p:spPr>
          <a:xfrm>
            <a:off x="421876" y="5627289"/>
            <a:ext cx="923651" cy="230832"/>
          </a:xfrm>
          <a:prstGeom prst="rect">
            <a:avLst/>
          </a:prstGeom>
          <a:noFill/>
        </p:spPr>
        <p:txBody>
          <a:bodyPr wrap="none" rtlCol="0">
            <a:spAutoFit/>
          </a:bodyPr>
          <a:lstStyle/>
          <a:p>
            <a:r>
              <a:rPr lang="en-US" sz="900" dirty="0">
                <a:solidFill>
                  <a:schemeClr val="bg1"/>
                </a:solidFill>
              </a:rPr>
              <a:t>K. Launchbaugh</a:t>
            </a:r>
          </a:p>
        </p:txBody>
      </p:sp>
    </p:spTree>
    <p:extLst>
      <p:ext uri="{BB962C8B-B14F-4D97-AF65-F5344CB8AC3E}">
        <p14:creationId xmlns:p14="http://schemas.microsoft.com/office/powerpoint/2010/main" val="2132147001"/>
      </p:ext>
    </p:extLst>
  </p:cSld>
  <p:clrMapOvr>
    <a:masterClrMapping/>
  </p:clrMapOvr>
  <mc:AlternateContent xmlns:mc="http://schemas.openxmlformats.org/markup-compatibility/2006">
    <mc:Choice xmlns:p14="http://schemas.microsoft.com/office/powerpoint/2010/main" Requires="p14">
      <p:transition spd="slow" p14:dur="2000" advTm="16718"/>
    </mc:Choice>
    <mc:Fallback>
      <p:transition spd="slow" advTm="1671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6">
            <a:extLst>
              <a:ext uri="{FF2B5EF4-FFF2-40B4-BE49-F238E27FC236}">
                <a16:creationId xmlns:a16="http://schemas.microsoft.com/office/drawing/2014/main" id="{5C0E90E5-A828-4F9A-AB8C-0C04FB79A06C}"/>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panose="020B0604020202020204" pitchFamily="34" charset="0"/>
              </a:defRPr>
            </a:lvl1pPr>
            <a:lvl2pPr marL="742950" indent="-285750" eaLnBrk="0" hangingPunct="0">
              <a:defRPr sz="3200">
                <a:solidFill>
                  <a:schemeClr val="tx1"/>
                </a:solidFill>
                <a:latin typeface="Arial" panose="020B0604020202020204" pitchFamily="34" charset="0"/>
              </a:defRPr>
            </a:lvl2pPr>
            <a:lvl3pPr marL="1143000" indent="-228600" eaLnBrk="0" hangingPunct="0">
              <a:defRPr sz="3200">
                <a:solidFill>
                  <a:schemeClr val="tx1"/>
                </a:solidFill>
                <a:latin typeface="Arial" panose="020B0604020202020204" pitchFamily="34" charset="0"/>
              </a:defRPr>
            </a:lvl3pPr>
            <a:lvl4pPr marL="1600200" indent="-228600" eaLnBrk="0" hangingPunct="0">
              <a:defRPr sz="3200">
                <a:solidFill>
                  <a:schemeClr val="tx1"/>
                </a:solidFill>
                <a:latin typeface="Arial" panose="020B0604020202020204" pitchFamily="34" charset="0"/>
              </a:defRPr>
            </a:lvl4pPr>
            <a:lvl5pPr marL="2057400" indent="-228600" eaLnBrk="0" hangingPunct="0">
              <a:defRPr sz="3200">
                <a:solidFill>
                  <a:schemeClr val="tx1"/>
                </a:solidFill>
                <a:latin typeface="Arial" panose="020B0604020202020204" pitchFamily="34" charset="0"/>
              </a:defRPr>
            </a:lvl5pPr>
            <a:lvl6pPr marL="2514600" indent="-228600" eaLnBrk="0" fontAlgn="base" hangingPunct="0">
              <a:spcBef>
                <a:spcPct val="20000"/>
              </a:spcBef>
              <a:spcAft>
                <a:spcPct val="0"/>
              </a:spcAft>
              <a:buSzPct val="85000"/>
              <a:buChar char="•"/>
              <a:defRPr sz="3200">
                <a:solidFill>
                  <a:schemeClr val="tx1"/>
                </a:solidFill>
                <a:latin typeface="Arial" panose="020B0604020202020204" pitchFamily="34" charset="0"/>
              </a:defRPr>
            </a:lvl6pPr>
            <a:lvl7pPr marL="2971800" indent="-228600" eaLnBrk="0" fontAlgn="base" hangingPunct="0">
              <a:spcBef>
                <a:spcPct val="20000"/>
              </a:spcBef>
              <a:spcAft>
                <a:spcPct val="0"/>
              </a:spcAft>
              <a:buSzPct val="85000"/>
              <a:buChar char="•"/>
              <a:defRPr sz="3200">
                <a:solidFill>
                  <a:schemeClr val="tx1"/>
                </a:solidFill>
                <a:latin typeface="Arial" panose="020B0604020202020204" pitchFamily="34" charset="0"/>
              </a:defRPr>
            </a:lvl7pPr>
            <a:lvl8pPr marL="3429000" indent="-228600" eaLnBrk="0" fontAlgn="base" hangingPunct="0">
              <a:spcBef>
                <a:spcPct val="20000"/>
              </a:spcBef>
              <a:spcAft>
                <a:spcPct val="0"/>
              </a:spcAft>
              <a:buSzPct val="85000"/>
              <a:buChar char="•"/>
              <a:defRPr sz="3200">
                <a:solidFill>
                  <a:schemeClr val="tx1"/>
                </a:solidFill>
                <a:latin typeface="Arial" panose="020B0604020202020204" pitchFamily="34" charset="0"/>
              </a:defRPr>
            </a:lvl8pPr>
            <a:lvl9pPr marL="3886200" indent="-228600" eaLnBrk="0" fontAlgn="base" hangingPunct="0">
              <a:spcBef>
                <a:spcPct val="20000"/>
              </a:spcBef>
              <a:spcAft>
                <a:spcPct val="0"/>
              </a:spcAft>
              <a:buSzPct val="85000"/>
              <a:buChar char="•"/>
              <a:defRPr sz="3200">
                <a:solidFill>
                  <a:schemeClr val="tx1"/>
                </a:solidFill>
                <a:latin typeface="Arial" panose="020B0604020202020204" pitchFamily="34" charset="0"/>
              </a:defRPr>
            </a:lvl9pPr>
          </a:lstStyle>
          <a:p>
            <a:pPr eaLnBrk="1" hangingPunct="1"/>
            <a:fld id="{D1CBD694-285C-497A-A35B-42753F8C44E5}" type="slidenum">
              <a:rPr lang="en-US" altLang="en-US" sz="1400">
                <a:solidFill>
                  <a:schemeClr val="bg1"/>
                </a:solidFill>
                <a:latin typeface="Times New Roman" panose="02020603050405020304" pitchFamily="18" charset="0"/>
              </a:rPr>
              <a:pPr eaLnBrk="1" hangingPunct="1"/>
              <a:t>16</a:t>
            </a:fld>
            <a:endParaRPr lang="en-US" altLang="en-US" sz="1400">
              <a:solidFill>
                <a:schemeClr val="bg1"/>
              </a:solidFill>
              <a:latin typeface="Times New Roman" panose="02020603050405020304" pitchFamily="18" charset="0"/>
            </a:endParaRPr>
          </a:p>
        </p:txBody>
      </p:sp>
      <p:sp>
        <p:nvSpPr>
          <p:cNvPr id="37891" name="Rectangle 1026" descr="Large confetti">
            <a:extLst>
              <a:ext uri="{FF2B5EF4-FFF2-40B4-BE49-F238E27FC236}">
                <a16:creationId xmlns:a16="http://schemas.microsoft.com/office/drawing/2014/main" id="{F9E85D01-4274-4D49-A377-7ECDA30C177F}"/>
              </a:ext>
            </a:extLst>
          </p:cNvPr>
          <p:cNvSpPr>
            <a:spLocks noGrp="1" noChangeArrowheads="1"/>
          </p:cNvSpPr>
          <p:nvPr>
            <p:ph type="title"/>
          </p:nvPr>
        </p:nvSpPr>
        <p:spPr>
          <a:noFill/>
        </p:spPr>
        <p:txBody>
          <a:bodyPr vert="horz" lIns="90488" tIns="44450" rIns="90488" bIns="44450" rtlCol="0" anchor="b">
            <a:normAutofit/>
          </a:bodyPr>
          <a:lstStyle/>
          <a:p>
            <a:pPr algn="ctr"/>
            <a:r>
              <a:rPr lang="en-US" altLang="en-US" sz="6600" b="1">
                <a:solidFill>
                  <a:schemeClr val="bg2">
                    <a:lumMod val="50000"/>
                  </a:schemeClr>
                </a:solidFill>
                <a:latin typeface="+mn-lt"/>
                <a:ea typeface="+mn-ea"/>
                <a:cs typeface="+mn-cs"/>
              </a:rPr>
              <a:t>Riparian Area</a:t>
            </a:r>
          </a:p>
        </p:txBody>
      </p:sp>
      <p:sp>
        <p:nvSpPr>
          <p:cNvPr id="37892" name="Rectangle 1027">
            <a:extLst>
              <a:ext uri="{FF2B5EF4-FFF2-40B4-BE49-F238E27FC236}">
                <a16:creationId xmlns:a16="http://schemas.microsoft.com/office/drawing/2014/main" id="{37F5203E-0DCB-4225-8179-541D65CBE75F}"/>
              </a:ext>
            </a:extLst>
          </p:cNvPr>
          <p:cNvSpPr>
            <a:spLocks noGrp="1" noChangeArrowheads="1"/>
          </p:cNvSpPr>
          <p:nvPr>
            <p:ph type="body" sz="half" idx="1"/>
          </p:nvPr>
        </p:nvSpPr>
        <p:spPr>
          <a:xfrm>
            <a:off x="522514" y="1867148"/>
            <a:ext cx="5029200" cy="4592637"/>
          </a:xfrm>
          <a:noFill/>
          <a:ln w="12700" cap="flat">
            <a:solidFill>
              <a:schemeClr val="tx1"/>
            </a:solidFill>
            <a:miter lim="800000"/>
            <a:headEnd/>
            <a:tailEnd/>
          </a:ln>
        </p:spPr>
        <p:txBody>
          <a:bodyPr vert="horz" lIns="90488" tIns="44450" rIns="90488" bIns="44450" rtlCol="0">
            <a:normAutofit/>
          </a:bodyPr>
          <a:lstStyle/>
          <a:p>
            <a:pPr eaLnBrk="1" hangingPunct="1">
              <a:lnSpc>
                <a:spcPct val="90000"/>
              </a:lnSpc>
            </a:pPr>
            <a:r>
              <a:rPr lang="en-US" altLang="en-US" sz="2800"/>
              <a:t>Transition between the aquatic and upland areas.</a:t>
            </a:r>
          </a:p>
          <a:p>
            <a:pPr eaLnBrk="1" hangingPunct="1">
              <a:lnSpc>
                <a:spcPct val="90000"/>
              </a:lnSpc>
            </a:pPr>
            <a:r>
              <a:rPr lang="en-US" altLang="en-US" sz="2800"/>
              <a:t>Vegetation and physical (soil) characteristics reflect the influence of permanent surface or ground water</a:t>
            </a:r>
          </a:p>
          <a:p>
            <a:pPr eaLnBrk="1" hangingPunct="1">
              <a:lnSpc>
                <a:spcPct val="90000"/>
              </a:lnSpc>
            </a:pPr>
            <a:r>
              <a:rPr lang="en-US" altLang="en-US" sz="2800"/>
              <a:t>Land along streams, ponds, marshes, springs, and seeps are examples.</a:t>
            </a:r>
          </a:p>
        </p:txBody>
      </p:sp>
      <p:pic>
        <p:nvPicPr>
          <p:cNvPr id="37893" name="Picture 1028" descr="Shoshone Ck Ex">
            <a:extLst>
              <a:ext uri="{FF2B5EF4-FFF2-40B4-BE49-F238E27FC236}">
                <a16:creationId xmlns:a16="http://schemas.microsoft.com/office/drawing/2014/main" id="{7D7D6857-61F6-43E4-9770-A1EB9D66CEBE}"/>
              </a:ext>
            </a:extLst>
          </p:cNvPr>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5867400" y="2362200"/>
            <a:ext cx="4572000" cy="3429000"/>
          </a:xfrm>
          <a:noFill/>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08322"/>
            <a:ext cx="12192000" cy="1107996"/>
          </a:xfrm>
          <a:prstGeom prst="rect">
            <a:avLst/>
          </a:prstGeom>
          <a:noFill/>
        </p:spPr>
        <p:txBody>
          <a:bodyPr wrap="square" rtlCol="0">
            <a:spAutoFit/>
          </a:bodyPr>
          <a:lstStyle/>
          <a:p>
            <a:pPr algn="ctr"/>
            <a:r>
              <a:rPr lang="en-US" sz="6600" b="1" dirty="0">
                <a:solidFill>
                  <a:schemeClr val="bg2">
                    <a:lumMod val="50000"/>
                  </a:schemeClr>
                </a:solidFill>
              </a:rPr>
              <a:t>Riparian</a:t>
            </a:r>
          </a:p>
        </p:txBody>
      </p:sp>
      <p:cxnSp>
        <p:nvCxnSpPr>
          <p:cNvPr id="5" name="Straight Connector 4"/>
          <p:cNvCxnSpPr/>
          <p:nvPr/>
        </p:nvCxnSpPr>
        <p:spPr>
          <a:xfrm flipV="1">
            <a:off x="2545391" y="1175373"/>
            <a:ext cx="816102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93488" y="1479467"/>
            <a:ext cx="6936064" cy="830997"/>
          </a:xfrm>
          <a:prstGeom prst="rect">
            <a:avLst/>
          </a:prstGeom>
          <a:noFill/>
        </p:spPr>
        <p:txBody>
          <a:bodyPr wrap="square" rtlCol="0">
            <a:spAutoFit/>
          </a:bodyPr>
          <a:lstStyle/>
          <a:p>
            <a:r>
              <a:rPr lang="en-US" sz="4800" dirty="0"/>
              <a:t>Two types:</a:t>
            </a:r>
          </a:p>
        </p:txBody>
      </p:sp>
      <p:pic>
        <p:nvPicPr>
          <p:cNvPr id="10" name="Picture 9" descr="Challis_Rangeland (6).JPG"/>
          <p:cNvPicPr>
            <a:picLocks noChangeAspect="1"/>
          </p:cNvPicPr>
          <p:nvPr/>
        </p:nvPicPr>
        <p:blipFill>
          <a:blip r:embed="rId3" cstate="screen"/>
          <a:srcRect/>
          <a:stretch>
            <a:fillRect/>
          </a:stretch>
        </p:blipFill>
        <p:spPr>
          <a:xfrm>
            <a:off x="5693488" y="2525908"/>
            <a:ext cx="5441792" cy="3967973"/>
          </a:xfrm>
          <a:prstGeom prst="rect">
            <a:avLst/>
          </a:prstGeom>
          <a:ln>
            <a:solidFill>
              <a:schemeClr val="accent1"/>
            </a:solidFill>
          </a:ln>
        </p:spPr>
      </p:pic>
      <p:sp>
        <p:nvSpPr>
          <p:cNvPr id="11" name="TextBox 10"/>
          <p:cNvSpPr txBox="1"/>
          <p:nvPr/>
        </p:nvSpPr>
        <p:spPr>
          <a:xfrm>
            <a:off x="1054589" y="1482433"/>
            <a:ext cx="3055434" cy="707886"/>
          </a:xfrm>
          <a:prstGeom prst="rect">
            <a:avLst/>
          </a:prstGeom>
          <a:noFill/>
        </p:spPr>
        <p:txBody>
          <a:bodyPr wrap="square" rtlCol="0">
            <a:spAutoFit/>
          </a:bodyPr>
          <a:lstStyle/>
          <a:p>
            <a:r>
              <a:rPr lang="en-US" sz="4000" b="1" dirty="0">
                <a:solidFill>
                  <a:schemeClr val="bg1"/>
                </a:solidFill>
              </a:rPr>
              <a:t>Lotic</a:t>
            </a:r>
          </a:p>
        </p:txBody>
      </p:sp>
      <p:sp>
        <p:nvSpPr>
          <p:cNvPr id="12" name="TextBox 11"/>
          <p:cNvSpPr txBox="1"/>
          <p:nvPr/>
        </p:nvSpPr>
        <p:spPr>
          <a:xfrm>
            <a:off x="5693488" y="3311374"/>
            <a:ext cx="3055434" cy="707886"/>
          </a:xfrm>
          <a:prstGeom prst="rect">
            <a:avLst/>
          </a:prstGeom>
          <a:noFill/>
        </p:spPr>
        <p:txBody>
          <a:bodyPr wrap="square" rtlCol="0">
            <a:spAutoFit/>
          </a:bodyPr>
          <a:lstStyle/>
          <a:p>
            <a:r>
              <a:rPr lang="en-US" sz="4000" b="1" dirty="0">
                <a:solidFill>
                  <a:schemeClr val="bg1"/>
                </a:solidFill>
              </a:rPr>
              <a:t>Lentic</a:t>
            </a:r>
          </a:p>
        </p:txBody>
      </p:sp>
      <p:cxnSp>
        <p:nvCxnSpPr>
          <p:cNvPr id="14" name="Straight Arrow Connector 13"/>
          <p:cNvCxnSpPr/>
          <p:nvPr/>
        </p:nvCxnSpPr>
        <p:spPr>
          <a:xfrm>
            <a:off x="7005616" y="2277499"/>
            <a:ext cx="1475682" cy="268411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95CBB632-B5EF-4606-A43E-23905AA76A2B}"/>
              </a:ext>
            </a:extLst>
          </p:cNvPr>
          <p:cNvGrpSpPr/>
          <p:nvPr/>
        </p:nvGrpSpPr>
        <p:grpSpPr>
          <a:xfrm>
            <a:off x="967234" y="1482433"/>
            <a:ext cx="4454916" cy="5073654"/>
            <a:chOff x="967234" y="1482433"/>
            <a:chExt cx="4454916" cy="5073654"/>
          </a:xfrm>
        </p:grpSpPr>
        <p:pic>
          <p:nvPicPr>
            <p:cNvPr id="9" name="Picture 8" descr="Big_Meadow_Creek_May07(3).JPG"/>
            <p:cNvPicPr>
              <a:picLocks noChangeAspect="1"/>
            </p:cNvPicPr>
            <p:nvPr/>
          </p:nvPicPr>
          <p:blipFill>
            <a:blip r:embed="rId4" cstate="screen"/>
            <a:srcRect/>
            <a:stretch>
              <a:fillRect/>
            </a:stretch>
          </p:blipFill>
          <p:spPr>
            <a:xfrm>
              <a:off x="967234" y="1482433"/>
              <a:ext cx="4454916" cy="5073654"/>
            </a:xfrm>
            <a:prstGeom prst="rect">
              <a:avLst/>
            </a:prstGeom>
            <a:ln>
              <a:solidFill>
                <a:schemeClr val="accent1"/>
              </a:solidFill>
            </a:ln>
          </p:spPr>
        </p:pic>
        <p:sp>
          <p:nvSpPr>
            <p:cNvPr id="15" name="TextBox 14">
              <a:extLst>
                <a:ext uri="{FF2B5EF4-FFF2-40B4-BE49-F238E27FC236}">
                  <a16:creationId xmlns:a16="http://schemas.microsoft.com/office/drawing/2014/main" id="{5891083A-DB50-4738-BE9E-C3B2078B7F0A}"/>
                </a:ext>
              </a:extLst>
            </p:cNvPr>
            <p:cNvSpPr txBox="1"/>
            <p:nvPr/>
          </p:nvSpPr>
          <p:spPr>
            <a:xfrm>
              <a:off x="4572237" y="6302171"/>
              <a:ext cx="849913" cy="253916"/>
            </a:xfrm>
            <a:prstGeom prst="rect">
              <a:avLst/>
            </a:prstGeom>
            <a:noFill/>
          </p:spPr>
          <p:txBody>
            <a:bodyPr wrap="none" rtlCol="0">
              <a:spAutoFit/>
            </a:bodyPr>
            <a:lstStyle/>
            <a:p>
              <a:r>
                <a:rPr lang="en-US" sz="1050" dirty="0">
                  <a:solidFill>
                    <a:schemeClr val="bg1"/>
                  </a:solidFill>
                </a:rPr>
                <a:t>K.</a:t>
              </a:r>
              <a:r>
                <a:rPr lang="en-US" sz="800" dirty="0">
                  <a:solidFill>
                    <a:schemeClr val="bg1"/>
                  </a:solidFill>
                </a:rPr>
                <a:t>Launchbaugh</a:t>
              </a:r>
            </a:p>
          </p:txBody>
        </p:sp>
      </p:grpSp>
      <p:sp>
        <p:nvSpPr>
          <p:cNvPr id="16" name="TextBox 15">
            <a:extLst>
              <a:ext uri="{FF2B5EF4-FFF2-40B4-BE49-F238E27FC236}">
                <a16:creationId xmlns:a16="http://schemas.microsoft.com/office/drawing/2014/main" id="{8F34FB48-741F-49BB-BA5E-6B49E4F70552}"/>
              </a:ext>
            </a:extLst>
          </p:cNvPr>
          <p:cNvSpPr txBox="1"/>
          <p:nvPr/>
        </p:nvSpPr>
        <p:spPr>
          <a:xfrm>
            <a:off x="10285367" y="6239965"/>
            <a:ext cx="849913" cy="253916"/>
          </a:xfrm>
          <a:prstGeom prst="rect">
            <a:avLst/>
          </a:prstGeom>
          <a:noFill/>
        </p:spPr>
        <p:txBody>
          <a:bodyPr wrap="none" rtlCol="0">
            <a:spAutoFit/>
          </a:bodyPr>
          <a:lstStyle/>
          <a:p>
            <a:r>
              <a:rPr lang="en-US" sz="1050" dirty="0">
                <a:solidFill>
                  <a:schemeClr val="bg1"/>
                </a:solidFill>
              </a:rPr>
              <a:t>K.</a:t>
            </a:r>
            <a:r>
              <a:rPr lang="en-US" sz="800" dirty="0">
                <a:solidFill>
                  <a:schemeClr val="bg1"/>
                </a:solidFill>
              </a:rPr>
              <a:t>Launchbaugh</a:t>
            </a:r>
          </a:p>
        </p:txBody>
      </p:sp>
      <p:sp>
        <p:nvSpPr>
          <p:cNvPr id="17" name="TextBox 16">
            <a:extLst>
              <a:ext uri="{FF2B5EF4-FFF2-40B4-BE49-F238E27FC236}">
                <a16:creationId xmlns:a16="http://schemas.microsoft.com/office/drawing/2014/main" id="{6B8822F3-2B39-4816-B0B6-DAD06C91A6FF}"/>
              </a:ext>
            </a:extLst>
          </p:cNvPr>
          <p:cNvSpPr txBox="1"/>
          <p:nvPr/>
        </p:nvSpPr>
        <p:spPr>
          <a:xfrm>
            <a:off x="1088042" y="1569613"/>
            <a:ext cx="3055434" cy="707886"/>
          </a:xfrm>
          <a:prstGeom prst="rect">
            <a:avLst/>
          </a:prstGeom>
          <a:noFill/>
        </p:spPr>
        <p:txBody>
          <a:bodyPr wrap="square" rtlCol="0">
            <a:spAutoFit/>
          </a:bodyPr>
          <a:lstStyle/>
          <a:p>
            <a:r>
              <a:rPr lang="en-US" sz="4000" b="1" dirty="0">
                <a:solidFill>
                  <a:schemeClr val="bg1"/>
                </a:solidFill>
              </a:rPr>
              <a:t>Lotic</a:t>
            </a:r>
          </a:p>
        </p:txBody>
      </p:sp>
      <p:cxnSp>
        <p:nvCxnSpPr>
          <p:cNvPr id="13" name="Straight Arrow Connector 12"/>
          <p:cNvCxnSpPr>
            <a:cxnSpLocks/>
          </p:cNvCxnSpPr>
          <p:nvPr/>
        </p:nvCxnSpPr>
        <p:spPr>
          <a:xfrm flipH="1">
            <a:off x="3619366" y="2039257"/>
            <a:ext cx="2074122" cy="1740324"/>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180975"/>
      </p:ext>
    </p:extLst>
  </p:cSld>
  <p:clrMapOvr>
    <a:masterClrMapping/>
  </p:clrMapOvr>
  <mc:AlternateContent xmlns:mc="http://schemas.openxmlformats.org/markup-compatibility/2006">
    <mc:Choice xmlns:p14="http://schemas.microsoft.com/office/powerpoint/2010/main" Requires="p14">
      <p:transition spd="slow" p14:dur="2000" advTm="17624"/>
    </mc:Choice>
    <mc:Fallback>
      <p:transition spd="slow" advTm="17624"/>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108322"/>
            <a:ext cx="12192000" cy="1107996"/>
          </a:xfrm>
          <a:prstGeom prst="rect">
            <a:avLst/>
          </a:prstGeom>
          <a:noFill/>
        </p:spPr>
        <p:txBody>
          <a:bodyPr wrap="square" rtlCol="0">
            <a:spAutoFit/>
          </a:bodyPr>
          <a:lstStyle/>
          <a:p>
            <a:pPr algn="ctr"/>
            <a:r>
              <a:rPr lang="en-US" sz="6600" b="1" dirty="0">
                <a:solidFill>
                  <a:schemeClr val="bg2">
                    <a:lumMod val="50000"/>
                  </a:schemeClr>
                </a:solidFill>
              </a:rPr>
              <a:t>Wetlands</a:t>
            </a:r>
          </a:p>
        </p:txBody>
      </p:sp>
      <p:cxnSp>
        <p:nvCxnSpPr>
          <p:cNvPr id="5" name="Straight Connector 4"/>
          <p:cNvCxnSpPr/>
          <p:nvPr/>
        </p:nvCxnSpPr>
        <p:spPr>
          <a:xfrm flipV="1">
            <a:off x="2545391" y="1175373"/>
            <a:ext cx="816102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016620" y="1452372"/>
            <a:ext cx="4945225" cy="3293209"/>
          </a:xfrm>
          <a:prstGeom prst="rect">
            <a:avLst/>
          </a:prstGeom>
          <a:noFill/>
        </p:spPr>
        <p:txBody>
          <a:bodyPr wrap="square" rtlCol="0">
            <a:spAutoFit/>
          </a:bodyPr>
          <a:lstStyle/>
          <a:p>
            <a:r>
              <a:rPr lang="en-US" sz="4000" dirty="0"/>
              <a:t>Areas with “hydric” soils that are permanently or seasonally saturated by water.  </a:t>
            </a:r>
          </a:p>
        </p:txBody>
      </p:sp>
      <p:sp>
        <p:nvSpPr>
          <p:cNvPr id="7" name="TextBox 6">
            <a:extLst>
              <a:ext uri="{FF2B5EF4-FFF2-40B4-BE49-F238E27FC236}">
                <a16:creationId xmlns:a16="http://schemas.microsoft.com/office/drawing/2014/main" id="{05EE8AD5-5022-401C-A61A-4448F8C63AD0}"/>
              </a:ext>
            </a:extLst>
          </p:cNvPr>
          <p:cNvSpPr txBox="1"/>
          <p:nvPr/>
        </p:nvSpPr>
        <p:spPr>
          <a:xfrm>
            <a:off x="1332818" y="1983571"/>
            <a:ext cx="849913" cy="253916"/>
          </a:xfrm>
          <a:prstGeom prst="rect">
            <a:avLst/>
          </a:prstGeom>
          <a:noFill/>
        </p:spPr>
        <p:txBody>
          <a:bodyPr wrap="none" rtlCol="0">
            <a:spAutoFit/>
          </a:bodyPr>
          <a:lstStyle/>
          <a:p>
            <a:r>
              <a:rPr lang="en-US" sz="1050" dirty="0">
                <a:solidFill>
                  <a:schemeClr val="bg1"/>
                </a:solidFill>
              </a:rPr>
              <a:t>K.</a:t>
            </a:r>
            <a:r>
              <a:rPr lang="en-US" sz="800" dirty="0">
                <a:solidFill>
                  <a:schemeClr val="bg1"/>
                </a:solidFill>
              </a:rPr>
              <a:t>Launchbaugh</a:t>
            </a:r>
          </a:p>
        </p:txBody>
      </p:sp>
      <p:grpSp>
        <p:nvGrpSpPr>
          <p:cNvPr id="9" name="Group 8">
            <a:extLst>
              <a:ext uri="{FF2B5EF4-FFF2-40B4-BE49-F238E27FC236}">
                <a16:creationId xmlns:a16="http://schemas.microsoft.com/office/drawing/2014/main" id="{75EC83E0-71B5-467A-B853-8E38E17CC494}"/>
              </a:ext>
            </a:extLst>
          </p:cNvPr>
          <p:cNvGrpSpPr/>
          <p:nvPr/>
        </p:nvGrpSpPr>
        <p:grpSpPr>
          <a:xfrm>
            <a:off x="1045223" y="1341679"/>
            <a:ext cx="5495685" cy="4594864"/>
            <a:chOff x="1496011" y="1618835"/>
            <a:chExt cx="3955627" cy="2981283"/>
          </a:xfrm>
        </p:grpSpPr>
        <p:pic>
          <p:nvPicPr>
            <p:cNvPr id="10" name="Picture 9">
              <a:extLst>
                <a:ext uri="{FF2B5EF4-FFF2-40B4-BE49-F238E27FC236}">
                  <a16:creationId xmlns:a16="http://schemas.microsoft.com/office/drawing/2014/main" id="{35DDF438-F08C-42AE-A0EC-12E16ACAB4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6011" y="1618835"/>
              <a:ext cx="3955627" cy="2966720"/>
            </a:xfrm>
            <a:prstGeom prst="rect">
              <a:avLst/>
            </a:prstGeom>
          </p:spPr>
        </p:pic>
        <p:sp>
          <p:nvSpPr>
            <p:cNvPr id="11" name="TextBox 10">
              <a:extLst>
                <a:ext uri="{FF2B5EF4-FFF2-40B4-BE49-F238E27FC236}">
                  <a16:creationId xmlns:a16="http://schemas.microsoft.com/office/drawing/2014/main" id="{5ACF354E-A3A1-47B2-A386-158BAB5B935C}"/>
                </a:ext>
              </a:extLst>
            </p:cNvPr>
            <p:cNvSpPr txBox="1"/>
            <p:nvPr/>
          </p:nvSpPr>
          <p:spPr>
            <a:xfrm>
              <a:off x="4801822" y="4435370"/>
              <a:ext cx="649816" cy="164748"/>
            </a:xfrm>
            <a:prstGeom prst="rect">
              <a:avLst/>
            </a:prstGeom>
            <a:noFill/>
          </p:spPr>
          <p:txBody>
            <a:bodyPr wrap="none" rtlCol="0">
              <a:spAutoFit/>
            </a:bodyPr>
            <a:lstStyle/>
            <a:p>
              <a:r>
                <a:rPr lang="en-US" sz="1050" dirty="0">
                  <a:solidFill>
                    <a:schemeClr val="bg1"/>
                  </a:solidFill>
                </a:rPr>
                <a:t>K. </a:t>
              </a:r>
              <a:r>
                <a:rPr lang="en-US" sz="800" dirty="0">
                  <a:solidFill>
                    <a:schemeClr val="bg1"/>
                  </a:solidFill>
                </a:rPr>
                <a:t>Launchbaugh </a:t>
              </a:r>
            </a:p>
          </p:txBody>
        </p:sp>
      </p:grpSp>
    </p:spTree>
    <p:extLst>
      <p:ext uri="{BB962C8B-B14F-4D97-AF65-F5344CB8AC3E}">
        <p14:creationId xmlns:p14="http://schemas.microsoft.com/office/powerpoint/2010/main" val="2224503202"/>
      </p:ext>
    </p:extLst>
  </p:cSld>
  <p:clrMapOvr>
    <a:masterClrMapping/>
  </p:clrMapOvr>
  <mc:AlternateContent xmlns:mc="http://schemas.openxmlformats.org/markup-compatibility/2006">
    <mc:Choice xmlns:p14="http://schemas.microsoft.com/office/powerpoint/2010/main" Requires="p14">
      <p:transition spd="slow" p14:dur="2000" advTm="8923"/>
    </mc:Choice>
    <mc:Fallback>
      <p:transition spd="slow" advTm="892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descr="Large confetti">
            <a:extLst>
              <a:ext uri="{FF2B5EF4-FFF2-40B4-BE49-F238E27FC236}">
                <a16:creationId xmlns:a16="http://schemas.microsoft.com/office/drawing/2014/main" id="{50105FE5-461D-4AFA-9472-6F8722C1B932}"/>
              </a:ext>
            </a:extLst>
          </p:cNvPr>
          <p:cNvSpPr>
            <a:spLocks noGrp="1" noChangeArrowheads="1"/>
          </p:cNvSpPr>
          <p:nvPr>
            <p:ph type="title"/>
          </p:nvPr>
        </p:nvSpPr>
        <p:spPr>
          <a:noFill/>
        </p:spPr>
        <p:txBody>
          <a:bodyPr vert="horz" lIns="90488" tIns="44450" rIns="90488" bIns="44450" rtlCol="0" anchor="b">
            <a:normAutofit/>
          </a:bodyPr>
          <a:lstStyle/>
          <a:p>
            <a:pPr algn="ctr" eaLnBrk="1" hangingPunct="1"/>
            <a:r>
              <a:rPr lang="en-US" altLang="en-US" sz="6600" b="1">
                <a:solidFill>
                  <a:schemeClr val="bg2">
                    <a:lumMod val="50000"/>
                  </a:schemeClr>
                </a:solidFill>
                <a:latin typeface="+mn-lt"/>
                <a:ea typeface="+mn-ea"/>
                <a:cs typeface="+mn-cs"/>
              </a:rPr>
              <a:t>Wetland</a:t>
            </a:r>
          </a:p>
        </p:txBody>
      </p:sp>
      <p:sp>
        <p:nvSpPr>
          <p:cNvPr id="36868" name="Rectangle 3">
            <a:extLst>
              <a:ext uri="{FF2B5EF4-FFF2-40B4-BE49-F238E27FC236}">
                <a16:creationId xmlns:a16="http://schemas.microsoft.com/office/drawing/2014/main" id="{C0866B66-1553-4458-80F9-5C95A5863558}"/>
              </a:ext>
            </a:extLst>
          </p:cNvPr>
          <p:cNvSpPr>
            <a:spLocks noGrp="1" noChangeArrowheads="1"/>
          </p:cNvSpPr>
          <p:nvPr>
            <p:ph type="body" sz="half" idx="1"/>
          </p:nvPr>
        </p:nvSpPr>
        <p:spPr>
          <a:xfrm>
            <a:off x="326571" y="2057400"/>
            <a:ext cx="5388429" cy="4191000"/>
          </a:xfrm>
          <a:noFill/>
          <a:ln w="12700" cap="flat">
            <a:solidFill>
              <a:schemeClr val="tx1"/>
            </a:solidFill>
            <a:miter lim="800000"/>
            <a:headEnd/>
            <a:tailEnd/>
          </a:ln>
        </p:spPr>
        <p:txBody>
          <a:bodyPr vert="horz" lIns="90488" tIns="44450" rIns="90488" bIns="44450" rtlCol="0">
            <a:normAutofit lnSpcReduction="10000"/>
          </a:bodyPr>
          <a:lstStyle/>
          <a:p>
            <a:pPr eaLnBrk="1" hangingPunct="1">
              <a:lnSpc>
                <a:spcPct val="90000"/>
              </a:lnSpc>
            </a:pPr>
            <a:r>
              <a:rPr lang="en-US" altLang="en-US" sz="3200"/>
              <a:t>Areas inundated or saturated by surface or ground water </a:t>
            </a:r>
          </a:p>
          <a:p>
            <a:pPr eaLnBrk="1" hangingPunct="1">
              <a:lnSpc>
                <a:spcPct val="90000"/>
              </a:lnSpc>
            </a:pPr>
            <a:r>
              <a:rPr lang="en-US" altLang="en-US" sz="3200"/>
              <a:t>Supports a prevalence of vegetation suited to saturated soils</a:t>
            </a:r>
          </a:p>
          <a:p>
            <a:pPr eaLnBrk="1" hangingPunct="1">
              <a:lnSpc>
                <a:spcPct val="90000"/>
              </a:lnSpc>
            </a:pPr>
            <a:r>
              <a:rPr lang="en-US" altLang="en-US" sz="3200"/>
              <a:t>Includes marshes, shallow  swamps, sloughs, lakeshores, wet meadows, springs, seeps, and riparian areas</a:t>
            </a:r>
          </a:p>
        </p:txBody>
      </p:sp>
      <p:pic>
        <p:nvPicPr>
          <p:cNvPr id="36869" name="Picture 4" descr="Thousand Springs 2">
            <a:extLst>
              <a:ext uri="{FF2B5EF4-FFF2-40B4-BE49-F238E27FC236}">
                <a16:creationId xmlns:a16="http://schemas.microsoft.com/office/drawing/2014/main" id="{DC8508B0-4AE6-4116-828D-3C18BD8733B0}"/>
              </a:ext>
            </a:extLst>
          </p:cNvPr>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5943600" y="2463801"/>
            <a:ext cx="5497286" cy="3662917"/>
          </a:xfrm>
          <a:noFill/>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a:t>
            </a:r>
          </a:p>
        </p:txBody>
      </p:sp>
      <p:pic>
        <p:nvPicPr>
          <p:cNvPr id="4098" name="Picture 2"/>
          <p:cNvPicPr>
            <a:picLocks noGrp="1" noChangeAspect="1" noChangeArrowheads="1"/>
          </p:cNvPicPr>
          <p:nvPr>
            <p:ph idx="1"/>
          </p:nvPr>
        </p:nvPicPr>
        <p:blipFill>
          <a:blip r:embed="rId2" cstate="screen">
            <a:extLst>
              <a:ext uri="{28A0092B-C50C-407E-A947-70E740481C1C}">
                <a14:useLocalDpi xmlns:a14="http://schemas.microsoft.com/office/drawing/2010/main" val="0"/>
              </a:ext>
            </a:extLst>
          </a:blip>
          <a:srcRect/>
          <a:stretch>
            <a:fillRect/>
          </a:stretch>
        </p:blipFill>
        <p:spPr bwMode="auto">
          <a:xfrm>
            <a:off x="3085414" y="1885950"/>
            <a:ext cx="5970372"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249885" y="6461454"/>
            <a:ext cx="4865914" cy="369332"/>
          </a:xfrm>
          <a:prstGeom prst="rect">
            <a:avLst/>
          </a:prstGeom>
          <a:noFill/>
        </p:spPr>
        <p:txBody>
          <a:bodyPr wrap="square" rtlCol="0">
            <a:spAutoFit/>
          </a:bodyPr>
          <a:lstStyle/>
          <a:p>
            <a:r>
              <a:rPr lang="en-US" dirty="0"/>
              <a:t>Mammoth Creek, Utah – PFC Presentation 2011</a:t>
            </a:r>
          </a:p>
        </p:txBody>
      </p:sp>
    </p:spTree>
    <p:extLst>
      <p:ext uri="{BB962C8B-B14F-4D97-AF65-F5344CB8AC3E}">
        <p14:creationId xmlns:p14="http://schemas.microsoft.com/office/powerpoint/2010/main" val="3556957460"/>
      </p:ext>
    </p:extLst>
  </p:cSld>
  <p:clrMapOvr>
    <a:masterClrMapping/>
  </p:clrMapOvr>
  <p:transition advTm="9463"/>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What are </a:t>
            </a:r>
            <a:r>
              <a:rPr lang="en-US" b="1" dirty="0"/>
              <a:t>Healthy</a:t>
            </a:r>
            <a:r>
              <a:rPr lang="en-US" dirty="0"/>
              <a:t> Riparian Area?</a:t>
            </a:r>
          </a:p>
        </p:txBody>
      </p:sp>
      <p:sp>
        <p:nvSpPr>
          <p:cNvPr id="5123" name="Rectangle 3"/>
          <p:cNvSpPr>
            <a:spLocks noGrp="1" noChangeArrowheads="1"/>
          </p:cNvSpPr>
          <p:nvPr>
            <p:ph type="body" idx="1"/>
          </p:nvPr>
        </p:nvSpPr>
        <p:spPr>
          <a:xfrm>
            <a:off x="1097280" y="1845733"/>
            <a:ext cx="10408920" cy="4511523"/>
          </a:xfrm>
        </p:spPr>
        <p:txBody>
          <a:bodyPr>
            <a:normAutofit lnSpcReduction="10000"/>
          </a:bodyPr>
          <a:lstStyle/>
          <a:p>
            <a:pPr>
              <a:buFont typeface="Wingdings" panose="05000000000000000000" pitchFamily="2" charset="2"/>
              <a:buChar char="§"/>
            </a:pPr>
            <a:r>
              <a:rPr lang="en-US" sz="3200" dirty="0"/>
              <a:t> Vegetation and roots protect and stabilize banks</a:t>
            </a:r>
          </a:p>
          <a:p>
            <a:pPr>
              <a:buFont typeface="Wingdings" panose="05000000000000000000" pitchFamily="2" charset="2"/>
              <a:buChar char="§"/>
            </a:pPr>
            <a:r>
              <a:rPr lang="en-US" sz="3200" dirty="0"/>
              <a:t> Elevated saturated zone -- increased subsurface storage of water</a:t>
            </a:r>
          </a:p>
          <a:p>
            <a:pPr>
              <a:buFont typeface="Wingdings" panose="05000000000000000000" pitchFamily="2" charset="2"/>
              <a:buChar char="§"/>
            </a:pPr>
            <a:r>
              <a:rPr lang="en-US" sz="3200" dirty="0"/>
              <a:t> Increased summer streamflow</a:t>
            </a:r>
          </a:p>
          <a:p>
            <a:pPr>
              <a:buFont typeface="Wingdings" panose="05000000000000000000" pitchFamily="2" charset="2"/>
              <a:buChar char="§"/>
            </a:pPr>
            <a:r>
              <a:rPr lang="en-US" sz="3200" dirty="0"/>
              <a:t> Cooler water in summer, warmer &amp; less icy in winter</a:t>
            </a:r>
          </a:p>
          <a:p>
            <a:pPr>
              <a:buFont typeface="Wingdings" panose="05000000000000000000" pitchFamily="2" charset="2"/>
              <a:buChar char="§"/>
            </a:pPr>
            <a:r>
              <a:rPr lang="en-US" sz="3200" dirty="0"/>
              <a:t> Improved habitat for fish and other aquatic organisms</a:t>
            </a:r>
          </a:p>
          <a:p>
            <a:pPr>
              <a:buFont typeface="Wingdings" panose="05000000000000000000" pitchFamily="2" charset="2"/>
              <a:buChar char="§"/>
            </a:pPr>
            <a:r>
              <a:rPr lang="en-US" sz="3200" dirty="0"/>
              <a:t> High forage production and quality</a:t>
            </a:r>
          </a:p>
          <a:p>
            <a:pPr>
              <a:buFont typeface="Wingdings" panose="05000000000000000000" pitchFamily="2" charset="2"/>
              <a:buChar char="§"/>
            </a:pPr>
            <a:r>
              <a:rPr lang="en-US" sz="3200" dirty="0"/>
              <a:t> High diversity of wildlife habitat</a:t>
            </a:r>
          </a:p>
        </p:txBody>
      </p:sp>
    </p:spTree>
    <p:extLst>
      <p:ext uri="{BB962C8B-B14F-4D97-AF65-F5344CB8AC3E}">
        <p14:creationId xmlns:p14="http://schemas.microsoft.com/office/powerpoint/2010/main" val="2711454526"/>
      </p:ext>
    </p:extLst>
  </p:cSld>
  <p:clrMapOvr>
    <a:masterClrMapping/>
  </p:clrMapOvr>
  <p:transition advTm="58464"/>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a:t>
            </a:r>
          </a:p>
        </p:txBody>
      </p:sp>
      <p:pic>
        <p:nvPicPr>
          <p:cNvPr id="5122" name="Picture 2"/>
          <p:cNvPicPr>
            <a:picLocks noGrp="1" noChangeAspect="1" noChangeArrowheads="1"/>
          </p:cNvPicPr>
          <p:nvPr>
            <p:ph idx="1"/>
          </p:nvPr>
        </p:nvPicPr>
        <p:blipFill>
          <a:blip r:embed="rId3" cstate="screen">
            <a:extLst>
              <a:ext uri="{28A0092B-C50C-407E-A947-70E740481C1C}">
                <a14:useLocalDpi xmlns:a14="http://schemas.microsoft.com/office/drawing/2010/main" val="0"/>
              </a:ext>
            </a:extLst>
          </a:blip>
          <a:srcRect/>
          <a:stretch>
            <a:fillRect/>
          </a:stretch>
        </p:blipFill>
        <p:spPr bwMode="auto">
          <a:xfrm>
            <a:off x="3013312" y="1885950"/>
            <a:ext cx="6114576"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31857" y="6387068"/>
            <a:ext cx="5758543" cy="369332"/>
          </a:xfrm>
          <a:prstGeom prst="rect">
            <a:avLst/>
          </a:prstGeom>
          <a:noFill/>
        </p:spPr>
        <p:txBody>
          <a:bodyPr wrap="square" rtlCol="0">
            <a:spAutoFit/>
          </a:bodyPr>
          <a:lstStyle/>
          <a:p>
            <a:pPr algn="r"/>
            <a:r>
              <a:rPr lang="en-US" dirty="0"/>
              <a:t>N. Fork Humboldt River – PFC Presentation 2011</a:t>
            </a:r>
          </a:p>
        </p:txBody>
      </p:sp>
    </p:spTree>
    <p:extLst>
      <p:ext uri="{BB962C8B-B14F-4D97-AF65-F5344CB8AC3E}">
        <p14:creationId xmlns:p14="http://schemas.microsoft.com/office/powerpoint/2010/main" val="3729391279"/>
      </p:ext>
    </p:extLst>
  </p:cSld>
  <p:clrMapOvr>
    <a:masterClrMapping/>
  </p:clrMapOvr>
  <p:transition advTm="13383"/>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lstStyle/>
          <a:p>
            <a:r>
              <a:rPr lang="en-US" dirty="0"/>
              <a:t>What are </a:t>
            </a:r>
            <a:r>
              <a:rPr lang="en-US" b="1" dirty="0"/>
              <a:t>Degraded</a:t>
            </a:r>
            <a:r>
              <a:rPr lang="en-US" dirty="0"/>
              <a:t> Riparian Area?</a:t>
            </a:r>
          </a:p>
        </p:txBody>
      </p:sp>
      <p:sp>
        <p:nvSpPr>
          <p:cNvPr id="7171" name="Rectangle 1027"/>
          <p:cNvSpPr>
            <a:spLocks noGrp="1" noChangeArrowheads="1"/>
          </p:cNvSpPr>
          <p:nvPr>
            <p:ph type="body" idx="1"/>
          </p:nvPr>
        </p:nvSpPr>
        <p:spPr>
          <a:xfrm>
            <a:off x="1981200" y="1885950"/>
            <a:ext cx="8686800" cy="4171950"/>
          </a:xfrm>
        </p:spPr>
        <p:txBody>
          <a:bodyPr/>
          <a:lstStyle/>
          <a:p>
            <a:pPr>
              <a:spcBef>
                <a:spcPts val="1000"/>
              </a:spcBef>
              <a:buFont typeface="Wingdings" panose="05000000000000000000" pitchFamily="2" charset="2"/>
              <a:buChar char="§"/>
            </a:pPr>
            <a:r>
              <a:rPr lang="en-US" sz="3200" dirty="0"/>
              <a:t> Little vegetation to protect &amp; stabilize banks</a:t>
            </a:r>
          </a:p>
          <a:p>
            <a:pPr>
              <a:spcBef>
                <a:spcPts val="1000"/>
              </a:spcBef>
              <a:buFont typeface="Wingdings" panose="05000000000000000000" pitchFamily="2" charset="2"/>
              <a:buChar char="§"/>
            </a:pPr>
            <a:r>
              <a:rPr lang="en-US" sz="3200" dirty="0"/>
              <a:t> Lowered saturated zone</a:t>
            </a:r>
          </a:p>
          <a:p>
            <a:pPr>
              <a:spcBef>
                <a:spcPts val="1000"/>
              </a:spcBef>
              <a:buFont typeface="Wingdings" panose="05000000000000000000" pitchFamily="2" charset="2"/>
              <a:buChar char="§"/>
            </a:pPr>
            <a:r>
              <a:rPr lang="en-US" sz="3200" dirty="0"/>
              <a:t> Little or no summer stream flow</a:t>
            </a:r>
          </a:p>
          <a:p>
            <a:pPr>
              <a:spcBef>
                <a:spcPts val="1000"/>
              </a:spcBef>
              <a:buFont typeface="Wingdings" panose="05000000000000000000" pitchFamily="2" charset="2"/>
              <a:buChar char="§"/>
            </a:pPr>
            <a:r>
              <a:rPr lang="en-US" sz="3200" dirty="0"/>
              <a:t> Warm water in summer &amp; icy water in winter</a:t>
            </a:r>
          </a:p>
          <a:p>
            <a:pPr>
              <a:spcBef>
                <a:spcPts val="1000"/>
              </a:spcBef>
              <a:buFont typeface="Wingdings" panose="05000000000000000000" pitchFamily="2" charset="2"/>
              <a:buChar char="§"/>
            </a:pPr>
            <a:r>
              <a:rPr lang="en-US" sz="3200" dirty="0"/>
              <a:t> Poor habitat for fish and other aquatic organisms </a:t>
            </a:r>
          </a:p>
          <a:p>
            <a:pPr>
              <a:spcBef>
                <a:spcPts val="1000"/>
              </a:spcBef>
              <a:buFont typeface="Wingdings" panose="05000000000000000000" pitchFamily="2" charset="2"/>
              <a:buChar char="§"/>
            </a:pPr>
            <a:r>
              <a:rPr lang="en-US" sz="3200" dirty="0"/>
              <a:t> Low forage production &amp; quality</a:t>
            </a:r>
          </a:p>
          <a:p>
            <a:pPr>
              <a:spcBef>
                <a:spcPts val="1000"/>
              </a:spcBef>
              <a:buFont typeface="Wingdings" panose="05000000000000000000" pitchFamily="2" charset="2"/>
              <a:buChar char="§"/>
            </a:pPr>
            <a:r>
              <a:rPr lang="en-US" sz="3200" dirty="0"/>
              <a:t> Low diversity of wildlife habitat</a:t>
            </a:r>
          </a:p>
          <a:p>
            <a:pPr>
              <a:lnSpc>
                <a:spcPct val="90000"/>
              </a:lnSpc>
            </a:pPr>
            <a:endParaRPr lang="en-US" sz="2400" dirty="0"/>
          </a:p>
        </p:txBody>
      </p:sp>
    </p:spTree>
    <p:extLst>
      <p:ext uri="{BB962C8B-B14F-4D97-AF65-F5344CB8AC3E}">
        <p14:creationId xmlns:p14="http://schemas.microsoft.com/office/powerpoint/2010/main" val="337009646"/>
      </p:ext>
    </p:extLst>
  </p:cSld>
  <p:clrMapOvr>
    <a:masterClrMapping/>
  </p:clrMapOvr>
  <p:transition advTm="26156"/>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23 wy 8"/>
          <p:cNvPicPr>
            <a:picLocks noChangeAspect="1" noChangeArrowheads="1"/>
          </p:cNvPicPr>
          <p:nvPr/>
        </p:nvPicPr>
        <p:blipFill>
          <a:blip r:embed="rId5" cstate="screen"/>
          <a:srcRect/>
          <a:stretch>
            <a:fillRect/>
          </a:stretch>
        </p:blipFill>
        <p:spPr bwMode="auto">
          <a:xfrm>
            <a:off x="609600" y="0"/>
            <a:ext cx="10972800" cy="6324600"/>
          </a:xfrm>
          <a:prstGeom prst="rect">
            <a:avLst/>
          </a:prstGeom>
          <a:noFill/>
          <a:ln w="9525">
            <a:noFill/>
            <a:miter lim="800000"/>
            <a:headEnd/>
            <a:tailEnd/>
          </a:ln>
        </p:spPr>
      </p:pic>
      <p:sp>
        <p:nvSpPr>
          <p:cNvPr id="3" name="TextBox 2"/>
          <p:cNvSpPr txBox="1"/>
          <p:nvPr/>
        </p:nvSpPr>
        <p:spPr>
          <a:xfrm>
            <a:off x="4114800" y="86380"/>
            <a:ext cx="3591048" cy="523220"/>
          </a:xfrm>
          <a:prstGeom prst="rect">
            <a:avLst/>
          </a:prstGeom>
          <a:noFill/>
        </p:spPr>
        <p:txBody>
          <a:bodyPr wrap="none" rtlCol="0">
            <a:spAutoFit/>
          </a:bodyPr>
          <a:lstStyle/>
          <a:p>
            <a:r>
              <a:rPr lang="en-US" sz="2800" dirty="0">
                <a:solidFill>
                  <a:schemeClr val="bg1"/>
                </a:solidFill>
              </a:rPr>
              <a:t>Potential for Recovery?</a:t>
            </a:r>
          </a:p>
        </p:txBody>
      </p:sp>
      <p:sp>
        <p:nvSpPr>
          <p:cNvPr id="4" name="TextBox 3"/>
          <p:cNvSpPr txBox="1"/>
          <p:nvPr/>
        </p:nvSpPr>
        <p:spPr>
          <a:xfrm>
            <a:off x="9677400" y="6027725"/>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pic>
        <p:nvPicPr>
          <p:cNvPr id="5" name="~PP2019.WAV">
            <a:hlinkClick r:id="" action="ppaction://media"/>
            <a:extLst>
              <a:ext uri="{FF2B5EF4-FFF2-40B4-BE49-F238E27FC236}">
                <a16:creationId xmlns:a16="http://schemas.microsoft.com/office/drawing/2014/main" id="{E8624BED-B018-4D8E-9E19-E74ECB9D030C}"/>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887200" y="6477000"/>
            <a:ext cx="304800" cy="304800"/>
          </a:xfrm>
          <a:prstGeom prst="rect">
            <a:avLst/>
          </a:prstGeom>
        </p:spPr>
      </p:pic>
    </p:spTree>
    <p:extLst>
      <p:ext uri="{BB962C8B-B14F-4D97-AF65-F5344CB8AC3E}">
        <p14:creationId xmlns:p14="http://schemas.microsoft.com/office/powerpoint/2010/main" val="3751030033"/>
      </p:ext>
    </p:extLst>
  </p:cSld>
  <p:clrMapOvr>
    <a:masterClrMapping/>
  </p:clrMapOvr>
  <p:transition advTm="243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026" descr="24 wy 9"/>
          <p:cNvPicPr>
            <a:picLocks noChangeAspect="1" noChangeArrowheads="1"/>
          </p:cNvPicPr>
          <p:nvPr/>
        </p:nvPicPr>
        <p:blipFill>
          <a:blip r:embed="rId5" cstate="screen"/>
          <a:srcRect/>
          <a:stretch>
            <a:fillRect/>
          </a:stretch>
        </p:blipFill>
        <p:spPr bwMode="auto">
          <a:xfrm>
            <a:off x="609601" y="0"/>
            <a:ext cx="10972800" cy="6172200"/>
          </a:xfrm>
          <a:prstGeom prst="rect">
            <a:avLst/>
          </a:prstGeom>
          <a:noFill/>
          <a:ln w="9525">
            <a:noFill/>
            <a:miter lim="800000"/>
            <a:headEnd/>
            <a:tailEnd/>
          </a:ln>
        </p:spPr>
      </p:pic>
      <p:sp>
        <p:nvSpPr>
          <p:cNvPr id="6147" name="TextBox 2"/>
          <p:cNvSpPr txBox="1">
            <a:spLocks noChangeArrowheads="1"/>
          </p:cNvSpPr>
          <p:nvPr/>
        </p:nvSpPr>
        <p:spPr bwMode="auto">
          <a:xfrm>
            <a:off x="7315201" y="147637"/>
            <a:ext cx="1449243" cy="369332"/>
          </a:xfrm>
          <a:prstGeom prst="rect">
            <a:avLst/>
          </a:prstGeom>
          <a:noFill/>
          <a:ln w="9525">
            <a:noFill/>
            <a:miter lim="800000"/>
            <a:headEnd/>
            <a:tailEnd/>
          </a:ln>
        </p:spPr>
        <p:txBody>
          <a:bodyPr wrap="none">
            <a:spAutoFit/>
          </a:bodyPr>
          <a:lstStyle/>
          <a:p>
            <a:r>
              <a:rPr lang="en-US">
                <a:solidFill>
                  <a:schemeClr val="bg1"/>
                </a:solidFill>
              </a:rPr>
              <a:t>12 years later</a:t>
            </a:r>
          </a:p>
        </p:txBody>
      </p:sp>
      <p:sp>
        <p:nvSpPr>
          <p:cNvPr id="4" name="TextBox 3"/>
          <p:cNvSpPr txBox="1"/>
          <p:nvPr/>
        </p:nvSpPr>
        <p:spPr>
          <a:xfrm>
            <a:off x="9677400" y="5895201"/>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pic>
        <p:nvPicPr>
          <p:cNvPr id="5" name="~PP2380.WAV">
            <a:hlinkClick r:id="" action="ppaction://media"/>
            <a:extLst>
              <a:ext uri="{FF2B5EF4-FFF2-40B4-BE49-F238E27FC236}">
                <a16:creationId xmlns:a16="http://schemas.microsoft.com/office/drawing/2014/main" id="{870DA2AB-EBFC-4036-8AD4-10FF43284B47}"/>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rot="272426">
            <a:off x="11658600" y="6400800"/>
            <a:ext cx="304800" cy="304800"/>
          </a:xfrm>
          <a:prstGeom prst="rect">
            <a:avLst/>
          </a:prstGeom>
        </p:spPr>
      </p:pic>
    </p:spTree>
    <p:extLst>
      <p:ext uri="{BB962C8B-B14F-4D97-AF65-F5344CB8AC3E}">
        <p14:creationId xmlns:p14="http://schemas.microsoft.com/office/powerpoint/2010/main" val="4084903867"/>
      </p:ext>
    </p:extLst>
  </p:cSld>
  <p:clrMapOvr>
    <a:masterClrMapping/>
  </p:clrMapOvr>
  <p:transition advTm="207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can25"/>
          <p:cNvPicPr>
            <a:picLocks noChangeAspect="1" noChangeArrowheads="1"/>
          </p:cNvPicPr>
          <p:nvPr/>
        </p:nvPicPr>
        <p:blipFill>
          <a:blip r:embed="rId5" cstate="screen"/>
          <a:srcRect/>
          <a:stretch>
            <a:fillRect/>
          </a:stretch>
        </p:blipFill>
        <p:spPr bwMode="auto">
          <a:xfrm>
            <a:off x="609600" y="152400"/>
            <a:ext cx="10972800" cy="6172201"/>
          </a:xfrm>
          <a:prstGeom prst="rect">
            <a:avLst/>
          </a:prstGeom>
          <a:noFill/>
          <a:ln w="9525">
            <a:noFill/>
            <a:miter lim="800000"/>
            <a:headEnd/>
            <a:tailEnd/>
          </a:ln>
        </p:spPr>
      </p:pic>
      <p:sp>
        <p:nvSpPr>
          <p:cNvPr id="3" name="TextBox 2"/>
          <p:cNvSpPr txBox="1"/>
          <p:nvPr/>
        </p:nvSpPr>
        <p:spPr>
          <a:xfrm>
            <a:off x="990600" y="381000"/>
            <a:ext cx="3656963" cy="523220"/>
          </a:xfrm>
          <a:prstGeom prst="rect">
            <a:avLst/>
          </a:prstGeom>
          <a:noFill/>
        </p:spPr>
        <p:txBody>
          <a:bodyPr wrap="none" rtlCol="0">
            <a:spAutoFit/>
          </a:bodyPr>
          <a:lstStyle/>
          <a:p>
            <a:r>
              <a:rPr lang="en-US" sz="2800" b="1" dirty="0">
                <a:solidFill>
                  <a:schemeClr val="bg1"/>
                </a:solidFill>
              </a:rPr>
              <a:t>Potential for Recovery</a:t>
            </a:r>
            <a:r>
              <a:rPr lang="en-US" sz="2800" dirty="0">
                <a:solidFill>
                  <a:schemeClr val="bg1"/>
                </a:solidFill>
              </a:rPr>
              <a:t>?</a:t>
            </a:r>
          </a:p>
        </p:txBody>
      </p:sp>
      <p:sp>
        <p:nvSpPr>
          <p:cNvPr id="4" name="TextBox 3"/>
          <p:cNvSpPr txBox="1"/>
          <p:nvPr/>
        </p:nvSpPr>
        <p:spPr>
          <a:xfrm>
            <a:off x="685800" y="6047602"/>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pic>
        <p:nvPicPr>
          <p:cNvPr id="5" name="~PP1759.WAV">
            <a:hlinkClick r:id="" action="ppaction://media"/>
            <a:extLst>
              <a:ext uri="{FF2B5EF4-FFF2-40B4-BE49-F238E27FC236}">
                <a16:creationId xmlns:a16="http://schemas.microsoft.com/office/drawing/2014/main" id="{B255F797-DA35-4EFF-9805-D5CF037CD3AA}"/>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658600" y="6534615"/>
            <a:ext cx="304800" cy="304800"/>
          </a:xfrm>
          <a:prstGeom prst="rect">
            <a:avLst/>
          </a:prstGeom>
        </p:spPr>
      </p:pic>
    </p:spTree>
    <p:extLst>
      <p:ext uri="{BB962C8B-B14F-4D97-AF65-F5344CB8AC3E}">
        <p14:creationId xmlns:p14="http://schemas.microsoft.com/office/powerpoint/2010/main" val="711542661"/>
      </p:ext>
    </p:extLst>
  </p:cSld>
  <p:clrMapOvr>
    <a:masterClrMapping/>
  </p:clrMapOvr>
  <p:transition advTm="197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7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can26"/>
          <p:cNvPicPr>
            <a:picLocks noChangeAspect="1" noChangeArrowheads="1"/>
          </p:cNvPicPr>
          <p:nvPr/>
        </p:nvPicPr>
        <p:blipFill>
          <a:blip r:embed="rId5" cstate="screen"/>
          <a:srcRect/>
          <a:stretch>
            <a:fillRect/>
          </a:stretch>
        </p:blipFill>
        <p:spPr bwMode="auto">
          <a:xfrm>
            <a:off x="609600" y="0"/>
            <a:ext cx="10896600" cy="6181725"/>
          </a:xfrm>
          <a:prstGeom prst="rect">
            <a:avLst/>
          </a:prstGeom>
          <a:noFill/>
          <a:ln w="9525">
            <a:noFill/>
            <a:miter lim="800000"/>
            <a:headEnd/>
            <a:tailEnd/>
          </a:ln>
        </p:spPr>
      </p:pic>
      <p:sp>
        <p:nvSpPr>
          <p:cNvPr id="8195" name="TextBox 2"/>
          <p:cNvSpPr txBox="1">
            <a:spLocks noChangeArrowheads="1"/>
          </p:cNvSpPr>
          <p:nvPr/>
        </p:nvSpPr>
        <p:spPr bwMode="auto">
          <a:xfrm>
            <a:off x="9690873" y="152400"/>
            <a:ext cx="1449243" cy="369332"/>
          </a:xfrm>
          <a:prstGeom prst="rect">
            <a:avLst/>
          </a:prstGeom>
          <a:noFill/>
          <a:ln w="9525">
            <a:noFill/>
            <a:miter lim="800000"/>
            <a:headEnd/>
            <a:tailEnd/>
          </a:ln>
        </p:spPr>
        <p:txBody>
          <a:bodyPr wrap="none">
            <a:spAutoFit/>
          </a:bodyPr>
          <a:lstStyle/>
          <a:p>
            <a:r>
              <a:rPr lang="en-US" dirty="0"/>
              <a:t>10 years later</a:t>
            </a:r>
          </a:p>
        </p:txBody>
      </p:sp>
      <p:sp>
        <p:nvSpPr>
          <p:cNvPr id="4" name="TextBox 3"/>
          <p:cNvSpPr txBox="1"/>
          <p:nvPr/>
        </p:nvSpPr>
        <p:spPr>
          <a:xfrm>
            <a:off x="9592706" y="5791200"/>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pic>
        <p:nvPicPr>
          <p:cNvPr id="5" name="~PP2284.WAV">
            <a:hlinkClick r:id="" action="ppaction://media"/>
            <a:extLst>
              <a:ext uri="{FF2B5EF4-FFF2-40B4-BE49-F238E27FC236}">
                <a16:creationId xmlns:a16="http://schemas.microsoft.com/office/drawing/2014/main" id="{D5873A23-24FB-4963-8C68-739A187EE902}"/>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811000" y="6400800"/>
            <a:ext cx="304800" cy="304800"/>
          </a:xfrm>
          <a:prstGeom prst="rect">
            <a:avLst/>
          </a:prstGeom>
        </p:spPr>
      </p:pic>
    </p:spTree>
    <p:extLst>
      <p:ext uri="{BB962C8B-B14F-4D97-AF65-F5344CB8AC3E}">
        <p14:creationId xmlns:p14="http://schemas.microsoft.com/office/powerpoint/2010/main" val="3354933243"/>
      </p:ext>
    </p:extLst>
  </p:cSld>
  <p:clrMapOvr>
    <a:masterClrMapping/>
  </p:clrMapOvr>
  <p:transition advTm="250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rooked R1"/>
          <p:cNvPicPr>
            <a:picLocks noChangeAspect="1" noChangeArrowheads="1"/>
          </p:cNvPicPr>
          <p:nvPr/>
        </p:nvPicPr>
        <p:blipFill>
          <a:blip r:embed="rId5" cstate="screen"/>
          <a:srcRect/>
          <a:stretch>
            <a:fillRect/>
          </a:stretch>
        </p:blipFill>
        <p:spPr bwMode="auto">
          <a:xfrm>
            <a:off x="609600" y="0"/>
            <a:ext cx="10972800" cy="6321288"/>
          </a:xfrm>
          <a:prstGeom prst="rect">
            <a:avLst/>
          </a:prstGeom>
          <a:noFill/>
          <a:ln w="9525">
            <a:noFill/>
            <a:miter lim="800000"/>
            <a:headEnd/>
            <a:tailEnd/>
          </a:ln>
        </p:spPr>
      </p:pic>
      <p:sp>
        <p:nvSpPr>
          <p:cNvPr id="11267" name="TextBox 2"/>
          <p:cNvSpPr txBox="1">
            <a:spLocks noChangeArrowheads="1"/>
          </p:cNvSpPr>
          <p:nvPr/>
        </p:nvSpPr>
        <p:spPr bwMode="auto">
          <a:xfrm>
            <a:off x="1828800" y="75047"/>
            <a:ext cx="3048000" cy="923330"/>
          </a:xfrm>
          <a:prstGeom prst="rect">
            <a:avLst/>
          </a:prstGeom>
          <a:noFill/>
          <a:ln w="9525">
            <a:noFill/>
            <a:miter lim="800000"/>
            <a:headEnd/>
            <a:tailEnd/>
          </a:ln>
        </p:spPr>
        <p:txBody>
          <a:bodyPr wrap="square">
            <a:spAutoFit/>
          </a:bodyPr>
          <a:lstStyle/>
          <a:p>
            <a:r>
              <a:rPr lang="en-US" dirty="0"/>
              <a:t>SF Crooked River, OR  1976</a:t>
            </a:r>
          </a:p>
          <a:p>
            <a:r>
              <a:rPr lang="en-US" dirty="0"/>
              <a:t>Season long use</a:t>
            </a:r>
          </a:p>
          <a:p>
            <a:endParaRPr lang="en-US" dirty="0"/>
          </a:p>
        </p:txBody>
      </p:sp>
      <p:sp>
        <p:nvSpPr>
          <p:cNvPr id="4" name="TextBox 3"/>
          <p:cNvSpPr txBox="1"/>
          <p:nvPr/>
        </p:nvSpPr>
        <p:spPr>
          <a:xfrm>
            <a:off x="9692811" y="6027076"/>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pic>
        <p:nvPicPr>
          <p:cNvPr id="5" name="~PP3996.WAV">
            <a:hlinkClick r:id="" action="ppaction://media"/>
            <a:extLst>
              <a:ext uri="{FF2B5EF4-FFF2-40B4-BE49-F238E27FC236}">
                <a16:creationId xmlns:a16="http://schemas.microsoft.com/office/drawing/2014/main" id="{60BEE166-06AB-4519-9270-D445B0BEB72D}"/>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734800" y="6477000"/>
            <a:ext cx="304800" cy="304800"/>
          </a:xfrm>
          <a:prstGeom prst="rect">
            <a:avLst/>
          </a:prstGeom>
        </p:spPr>
      </p:pic>
    </p:spTree>
    <p:extLst>
      <p:ext uri="{BB962C8B-B14F-4D97-AF65-F5344CB8AC3E}">
        <p14:creationId xmlns:p14="http://schemas.microsoft.com/office/powerpoint/2010/main" val="1588392958"/>
      </p:ext>
    </p:extLst>
  </p:cSld>
  <p:clrMapOvr>
    <a:masterClrMapping/>
  </p:clrMapOvr>
  <p:transition advTm="180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Crooked R 2"/>
          <p:cNvPicPr>
            <a:picLocks noGrp="1" noChangeAspect="1" noChangeArrowheads="1"/>
          </p:cNvPicPr>
          <p:nvPr>
            <p:ph idx="1"/>
          </p:nvPr>
        </p:nvPicPr>
        <p:blipFill>
          <a:blip r:embed="rId5" cstate="screen"/>
          <a:srcRect/>
          <a:stretch>
            <a:fillRect/>
          </a:stretch>
        </p:blipFill>
        <p:spPr>
          <a:xfrm>
            <a:off x="609600" y="0"/>
            <a:ext cx="10972800" cy="6324601"/>
          </a:xfrm>
          <a:noFill/>
        </p:spPr>
      </p:pic>
      <p:sp>
        <p:nvSpPr>
          <p:cNvPr id="12291" name="TextBox 2"/>
          <p:cNvSpPr txBox="1">
            <a:spLocks noChangeArrowheads="1"/>
          </p:cNvSpPr>
          <p:nvPr/>
        </p:nvSpPr>
        <p:spPr bwMode="auto">
          <a:xfrm>
            <a:off x="720687" y="210233"/>
            <a:ext cx="5410200" cy="646331"/>
          </a:xfrm>
          <a:prstGeom prst="rect">
            <a:avLst/>
          </a:prstGeom>
          <a:noFill/>
          <a:ln w="9525">
            <a:noFill/>
            <a:miter lim="800000"/>
            <a:headEnd/>
            <a:tailEnd/>
          </a:ln>
        </p:spPr>
        <p:txBody>
          <a:bodyPr>
            <a:spAutoFit/>
          </a:bodyPr>
          <a:lstStyle/>
          <a:p>
            <a:r>
              <a:rPr lang="en-US" dirty="0"/>
              <a:t>S. Fork Cr. River 1984 after two years of rest followed by early season grazing</a:t>
            </a:r>
          </a:p>
        </p:txBody>
      </p:sp>
      <p:sp>
        <p:nvSpPr>
          <p:cNvPr id="4" name="TextBox 3"/>
          <p:cNvSpPr txBox="1"/>
          <p:nvPr/>
        </p:nvSpPr>
        <p:spPr>
          <a:xfrm>
            <a:off x="10287000" y="5943600"/>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pic>
        <p:nvPicPr>
          <p:cNvPr id="5" name="~PP2078.WAV">
            <a:hlinkClick r:id="" action="ppaction://media"/>
            <a:extLst>
              <a:ext uri="{FF2B5EF4-FFF2-40B4-BE49-F238E27FC236}">
                <a16:creationId xmlns:a16="http://schemas.microsoft.com/office/drawing/2014/main" id="{6359CD2A-9337-45A9-AB5C-773D30554335}"/>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734800" y="6477000"/>
            <a:ext cx="304800" cy="304800"/>
          </a:xfrm>
          <a:prstGeom prst="rect">
            <a:avLst/>
          </a:prstGeom>
        </p:spPr>
      </p:pic>
    </p:spTree>
    <p:extLst>
      <p:ext uri="{BB962C8B-B14F-4D97-AF65-F5344CB8AC3E}">
        <p14:creationId xmlns:p14="http://schemas.microsoft.com/office/powerpoint/2010/main" val="372112130"/>
      </p:ext>
    </p:extLst>
  </p:cSld>
  <p:clrMapOvr>
    <a:masterClrMapping/>
  </p:clrMapOvr>
  <p:transition advTm="266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bc1-8-19-77"/>
          <p:cNvPicPr>
            <a:picLocks noChangeAspect="1" noChangeArrowheads="1"/>
          </p:cNvPicPr>
          <p:nvPr/>
        </p:nvPicPr>
        <p:blipFill>
          <a:blip r:embed="rId5" cstate="screen"/>
          <a:srcRect/>
          <a:stretch>
            <a:fillRect/>
          </a:stretch>
        </p:blipFill>
        <p:spPr bwMode="auto">
          <a:xfrm>
            <a:off x="609600" y="1"/>
            <a:ext cx="10058400" cy="6169025"/>
          </a:xfrm>
          <a:prstGeom prst="rect">
            <a:avLst/>
          </a:prstGeom>
          <a:noFill/>
          <a:ln w="9525">
            <a:noFill/>
            <a:miter lim="800000"/>
            <a:headEnd/>
            <a:tailEnd/>
          </a:ln>
        </p:spPr>
      </p:pic>
      <p:sp>
        <p:nvSpPr>
          <p:cNvPr id="67588" name="Text Box 4"/>
          <p:cNvSpPr txBox="1">
            <a:spLocks noChangeArrowheads="1"/>
          </p:cNvSpPr>
          <p:nvPr/>
        </p:nvSpPr>
        <p:spPr bwMode="auto">
          <a:xfrm>
            <a:off x="7239000" y="6400800"/>
            <a:ext cx="4648200" cy="369332"/>
          </a:xfrm>
          <a:prstGeom prst="rect">
            <a:avLst/>
          </a:prstGeom>
          <a:noFill/>
          <a:ln w="9525">
            <a:noFill/>
            <a:miter lim="800000"/>
            <a:headEnd/>
            <a:tailEnd/>
          </a:ln>
          <a:effectLst/>
        </p:spPr>
        <p:txBody>
          <a:bodyPr>
            <a:spAutoFit/>
          </a:bodyPr>
          <a:lstStyle/>
          <a:p>
            <a:pPr algn="r">
              <a:spcBef>
                <a:spcPct val="50000"/>
              </a:spcBef>
              <a:defRPr/>
            </a:pPr>
            <a:r>
              <a:rPr lang="en-US" dirty="0">
                <a:solidFill>
                  <a:schemeClr val="bg1"/>
                </a:solidFill>
                <a:latin typeface="Comic Sans MS" pitchFamily="66" charset="0"/>
              </a:rPr>
              <a:t>Bear Creek  May 1977</a:t>
            </a:r>
          </a:p>
        </p:txBody>
      </p:sp>
      <p:sp>
        <p:nvSpPr>
          <p:cNvPr id="1029" name="Text Box 6"/>
          <p:cNvSpPr txBox="1">
            <a:spLocks noChangeArrowheads="1"/>
          </p:cNvSpPr>
          <p:nvPr/>
        </p:nvSpPr>
        <p:spPr bwMode="auto">
          <a:xfrm>
            <a:off x="8763000" y="990600"/>
            <a:ext cx="609600" cy="369332"/>
          </a:xfrm>
          <a:prstGeom prst="rect">
            <a:avLst/>
          </a:prstGeom>
          <a:noFill/>
          <a:ln w="9525">
            <a:noFill/>
            <a:miter lim="800000"/>
            <a:headEnd/>
            <a:tailEnd/>
          </a:ln>
        </p:spPr>
        <p:txBody>
          <a:bodyPr>
            <a:spAutoFit/>
          </a:bodyPr>
          <a:lstStyle/>
          <a:p>
            <a:endParaRPr lang="en-US"/>
          </a:p>
        </p:txBody>
      </p:sp>
      <p:sp>
        <p:nvSpPr>
          <p:cNvPr id="6" name="TextBox 5"/>
          <p:cNvSpPr txBox="1"/>
          <p:nvPr/>
        </p:nvSpPr>
        <p:spPr>
          <a:xfrm>
            <a:off x="9845211" y="5892027"/>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
        <p:nvSpPr>
          <p:cNvPr id="2" name="TextBox 1">
            <a:extLst>
              <a:ext uri="{FF2B5EF4-FFF2-40B4-BE49-F238E27FC236}">
                <a16:creationId xmlns:a16="http://schemas.microsoft.com/office/drawing/2014/main" id="{A80AFBEF-F9B0-4F12-94D4-C16CC29583FB}"/>
              </a:ext>
            </a:extLst>
          </p:cNvPr>
          <p:cNvSpPr txBox="1"/>
          <p:nvPr/>
        </p:nvSpPr>
        <p:spPr>
          <a:xfrm>
            <a:off x="609600" y="5892027"/>
            <a:ext cx="676788" cy="230832"/>
          </a:xfrm>
          <a:prstGeom prst="rect">
            <a:avLst/>
          </a:prstGeom>
          <a:noFill/>
        </p:spPr>
        <p:txBody>
          <a:bodyPr wrap="none" rtlCol="0">
            <a:spAutoFit/>
          </a:bodyPr>
          <a:lstStyle/>
          <a:p>
            <a:r>
              <a:rPr lang="en-US" sz="900" dirty="0" err="1">
                <a:solidFill>
                  <a:schemeClr val="bg1"/>
                </a:solidFill>
              </a:rPr>
              <a:t>W.Elmore</a:t>
            </a:r>
            <a:r>
              <a:rPr lang="en-US" sz="900" dirty="0">
                <a:solidFill>
                  <a:schemeClr val="bg1"/>
                </a:solidFill>
              </a:rPr>
              <a:t> </a:t>
            </a:r>
          </a:p>
        </p:txBody>
      </p:sp>
      <p:pic>
        <p:nvPicPr>
          <p:cNvPr id="7" name="~PP440.WAV">
            <a:hlinkClick r:id="" action="ppaction://media"/>
            <a:extLst>
              <a:ext uri="{FF2B5EF4-FFF2-40B4-BE49-F238E27FC236}">
                <a16:creationId xmlns:a16="http://schemas.microsoft.com/office/drawing/2014/main" id="{1548EEB6-FFFE-42A6-BC51-FE438540A26B}"/>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887200" y="6553200"/>
            <a:ext cx="304800" cy="304800"/>
          </a:xfrm>
          <a:prstGeom prst="rect">
            <a:avLst/>
          </a:prstGeom>
        </p:spPr>
      </p:pic>
    </p:spTree>
    <p:extLst>
      <p:ext uri="{BB962C8B-B14F-4D97-AF65-F5344CB8AC3E}">
        <p14:creationId xmlns:p14="http://schemas.microsoft.com/office/powerpoint/2010/main" val="2910389021"/>
      </p:ext>
    </p:extLst>
  </p:cSld>
  <p:clrMapOvr>
    <a:masterClrMapping/>
  </p:clrMapOvr>
  <p:transition advTm="80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5562600" y="6248400"/>
            <a:ext cx="4648200" cy="369332"/>
          </a:xfrm>
          <a:prstGeom prst="rect">
            <a:avLst/>
          </a:prstGeom>
          <a:noFill/>
          <a:ln w="9525">
            <a:noFill/>
            <a:miter lim="800000"/>
            <a:headEnd/>
            <a:tailEnd/>
          </a:ln>
        </p:spPr>
        <p:txBody>
          <a:bodyPr>
            <a:spAutoFit/>
          </a:bodyPr>
          <a:lstStyle/>
          <a:p>
            <a:pPr>
              <a:spcBef>
                <a:spcPct val="50000"/>
              </a:spcBef>
            </a:pPr>
            <a:endParaRPr lang="en-US"/>
          </a:p>
        </p:txBody>
      </p:sp>
      <p:sp>
        <p:nvSpPr>
          <p:cNvPr id="24580" name="Text Box 4"/>
          <p:cNvSpPr txBox="1">
            <a:spLocks noChangeArrowheads="1"/>
          </p:cNvSpPr>
          <p:nvPr/>
        </p:nvSpPr>
        <p:spPr bwMode="auto">
          <a:xfrm>
            <a:off x="7467600" y="6433066"/>
            <a:ext cx="4495800" cy="369332"/>
          </a:xfrm>
          <a:prstGeom prst="rect">
            <a:avLst/>
          </a:prstGeom>
          <a:noFill/>
          <a:ln w="9525">
            <a:noFill/>
            <a:miter lim="800000"/>
            <a:headEnd/>
            <a:tailEnd/>
          </a:ln>
          <a:effectLst/>
        </p:spPr>
        <p:txBody>
          <a:bodyPr>
            <a:spAutoFit/>
          </a:bodyPr>
          <a:lstStyle/>
          <a:p>
            <a:pPr algn="r">
              <a:spcBef>
                <a:spcPct val="50000"/>
              </a:spcBef>
              <a:defRPr/>
            </a:pPr>
            <a:r>
              <a:rPr lang="en-US" dirty="0">
                <a:solidFill>
                  <a:schemeClr val="bg1"/>
                </a:solidFill>
                <a:latin typeface="Comic Sans MS" pitchFamily="66" charset="0"/>
              </a:rPr>
              <a:t>9 years later - Aug 1986</a:t>
            </a:r>
          </a:p>
        </p:txBody>
      </p:sp>
      <p:grpSp>
        <p:nvGrpSpPr>
          <p:cNvPr id="2" name="Group 1">
            <a:extLst>
              <a:ext uri="{FF2B5EF4-FFF2-40B4-BE49-F238E27FC236}">
                <a16:creationId xmlns:a16="http://schemas.microsoft.com/office/drawing/2014/main" id="{7E10CA2E-6571-4B18-A55C-07A51C0E4F66}"/>
              </a:ext>
            </a:extLst>
          </p:cNvPr>
          <p:cNvGrpSpPr/>
          <p:nvPr/>
        </p:nvGrpSpPr>
        <p:grpSpPr>
          <a:xfrm>
            <a:off x="533400" y="0"/>
            <a:ext cx="11125200" cy="6294566"/>
            <a:chOff x="533400" y="0"/>
            <a:chExt cx="11125200" cy="6294566"/>
          </a:xfrm>
        </p:grpSpPr>
        <p:pic>
          <p:nvPicPr>
            <p:cNvPr id="22530" name="Picture 2" descr="bc3-8-86"/>
            <p:cNvPicPr>
              <a:picLocks noChangeAspect="1" noChangeArrowheads="1"/>
            </p:cNvPicPr>
            <p:nvPr/>
          </p:nvPicPr>
          <p:blipFill>
            <a:blip r:embed="rId5" cstate="screen"/>
            <a:srcRect/>
            <a:stretch>
              <a:fillRect/>
            </a:stretch>
          </p:blipFill>
          <p:spPr bwMode="auto">
            <a:xfrm>
              <a:off x="533400" y="0"/>
              <a:ext cx="11125200" cy="6248400"/>
            </a:xfrm>
            <a:prstGeom prst="rect">
              <a:avLst/>
            </a:prstGeom>
            <a:noFill/>
            <a:ln w="9525">
              <a:noFill/>
              <a:miter lim="800000"/>
              <a:headEnd/>
              <a:tailEnd/>
            </a:ln>
          </p:spPr>
        </p:pic>
        <p:sp>
          <p:nvSpPr>
            <p:cNvPr id="6" name="TextBox 5"/>
            <p:cNvSpPr txBox="1"/>
            <p:nvPr/>
          </p:nvSpPr>
          <p:spPr>
            <a:xfrm>
              <a:off x="569205" y="6017567"/>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grpSp>
      <p:pic>
        <p:nvPicPr>
          <p:cNvPr id="8" name="~PP1352.WAV">
            <a:hlinkClick r:id="" action="ppaction://media"/>
            <a:extLst>
              <a:ext uri="{FF2B5EF4-FFF2-40B4-BE49-F238E27FC236}">
                <a16:creationId xmlns:a16="http://schemas.microsoft.com/office/drawing/2014/main" id="{0B11B13F-8180-4A02-8AC3-88FEF02F2E0B}"/>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963400" y="6312932"/>
            <a:ext cx="304800" cy="304800"/>
          </a:xfrm>
          <a:prstGeom prst="rect">
            <a:avLst/>
          </a:prstGeom>
        </p:spPr>
      </p:pic>
    </p:spTree>
    <p:extLst>
      <p:ext uri="{BB962C8B-B14F-4D97-AF65-F5344CB8AC3E}">
        <p14:creationId xmlns:p14="http://schemas.microsoft.com/office/powerpoint/2010/main" val="4133623339"/>
      </p:ext>
    </p:extLst>
  </p:cSld>
  <p:clrMapOvr>
    <a:masterClrMapping/>
  </p:clrMapOvr>
  <p:transition advTm="49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9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dirty="0"/>
              <a:t>Riparian Plants – Are Important</a:t>
            </a:r>
          </a:p>
        </p:txBody>
      </p:sp>
      <p:sp>
        <p:nvSpPr>
          <p:cNvPr id="71683" name="Rectangle 3"/>
          <p:cNvSpPr>
            <a:spLocks noGrp="1" noChangeArrowheads="1"/>
          </p:cNvSpPr>
          <p:nvPr>
            <p:ph type="body" idx="1"/>
          </p:nvPr>
        </p:nvSpPr>
        <p:spPr>
          <a:xfrm>
            <a:off x="990600" y="2151017"/>
            <a:ext cx="10874829" cy="3777622"/>
          </a:xfrm>
        </p:spPr>
        <p:txBody>
          <a:bodyPr>
            <a:normAutofit/>
          </a:bodyPr>
          <a:lstStyle/>
          <a:p>
            <a:r>
              <a:rPr lang="en-US" altLang="en-US" sz="3600" dirty="0"/>
              <a:t>Underestimated for potential to “</a:t>
            </a:r>
            <a:r>
              <a:rPr lang="en-US" altLang="en-US" sz="3600" dirty="0">
                <a:solidFill>
                  <a:schemeClr val="accent2"/>
                </a:solidFill>
              </a:rPr>
              <a:t>control</a:t>
            </a:r>
            <a:r>
              <a:rPr lang="en-US" altLang="en-US" sz="3600" dirty="0"/>
              <a:t>” stream systems</a:t>
            </a:r>
          </a:p>
          <a:p>
            <a:pPr lvl="1"/>
            <a:r>
              <a:rPr lang="en-US" altLang="en-US" sz="3200" dirty="0"/>
              <a:t>Large Woody Debris or Rocks/Boulders usually considered first</a:t>
            </a:r>
          </a:p>
          <a:p>
            <a:endParaRPr lang="en-US" altLang="en-US" sz="3600" dirty="0"/>
          </a:p>
          <a:p>
            <a:r>
              <a:rPr lang="en-US" altLang="en-US" sz="3600" dirty="0"/>
              <a:t>Plants </a:t>
            </a:r>
            <a:r>
              <a:rPr lang="en-US" altLang="en-US" sz="3600" dirty="0">
                <a:solidFill>
                  <a:schemeClr val="accent2"/>
                </a:solidFill>
              </a:rPr>
              <a:t>mold</a:t>
            </a:r>
            <a:r>
              <a:rPr lang="en-US" altLang="en-US" sz="3600" dirty="0"/>
              <a:t> the stream to fit the power of the water.</a:t>
            </a:r>
          </a:p>
        </p:txBody>
      </p:sp>
    </p:spTree>
    <p:extLst>
      <p:ext uri="{BB962C8B-B14F-4D97-AF65-F5344CB8AC3E}">
        <p14:creationId xmlns:p14="http://schemas.microsoft.com/office/powerpoint/2010/main" val="1470460992"/>
      </p:ext>
    </p:extLst>
  </p:cSld>
  <p:clrMapOvr>
    <a:masterClrMapping/>
  </p:clrMapOvr>
  <mc:AlternateContent xmlns:mc="http://schemas.openxmlformats.org/markup-compatibility/2006">
    <mc:Choice xmlns:p14="http://schemas.microsoft.com/office/powerpoint/2010/main" Requires="p14">
      <p:transition spd="slow" p14:dur="2000" advTm="16663"/>
    </mc:Choice>
    <mc:Fallback>
      <p:transition spd="slow" advTm="1666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dirty="0"/>
              <a:t>Root Length is Significant</a:t>
            </a:r>
          </a:p>
        </p:txBody>
      </p:sp>
      <p:graphicFrame>
        <p:nvGraphicFramePr>
          <p:cNvPr id="2" name="Object 3">
            <a:hlinkClick r:id="" action="ppaction://ole?verb=0"/>
            <a:extLst>
              <a:ext uri="{FF2B5EF4-FFF2-40B4-BE49-F238E27FC236}">
                <a16:creationId xmlns:a16="http://schemas.microsoft.com/office/drawing/2014/main" id="{9ED222D6-59D3-4BF3-8868-1A979F391C30}"/>
              </a:ext>
            </a:extLst>
          </p:cNvPr>
          <p:cNvGraphicFramePr>
            <a:graphicFrameLocks/>
          </p:cNvGraphicFramePr>
          <p:nvPr>
            <p:extLst>
              <p:ext uri="{D42A27DB-BD31-4B8C-83A1-F6EECF244321}">
                <p14:modId xmlns:p14="http://schemas.microsoft.com/office/powerpoint/2010/main" val="3613779868"/>
              </p:ext>
            </p:extLst>
          </p:nvPr>
        </p:nvGraphicFramePr>
        <p:xfrm>
          <a:off x="889000" y="1792513"/>
          <a:ext cx="10693400" cy="4565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1208274"/>
      </p:ext>
    </p:extLst>
  </p:cSld>
  <p:clrMapOvr>
    <a:masterClrMapping/>
  </p:clrMapOvr>
  <mc:AlternateContent xmlns:mc="http://schemas.openxmlformats.org/markup-compatibility/2006">
    <mc:Choice xmlns:p14="http://schemas.microsoft.com/office/powerpoint/2010/main" Requires="p14">
      <p:transition spd="slow" p14:dur="2000" advTm="15909"/>
    </mc:Choice>
    <mc:Fallback>
      <p:transition spd="slow" advTm="15909"/>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ltLang="en-US"/>
              <a:t>Channel Stability Rating</a:t>
            </a:r>
          </a:p>
        </p:txBody>
      </p:sp>
      <p:graphicFrame>
        <p:nvGraphicFramePr>
          <p:cNvPr id="2" name="Object 3">
            <a:hlinkClick r:id="" action="ppaction://ole?verb=0"/>
            <a:extLst>
              <a:ext uri="{FF2B5EF4-FFF2-40B4-BE49-F238E27FC236}">
                <a16:creationId xmlns:a16="http://schemas.microsoft.com/office/drawing/2014/main" id="{52B91F77-A01A-42A5-8867-86C0A9497157}"/>
              </a:ext>
            </a:extLst>
          </p:cNvPr>
          <p:cNvGraphicFramePr>
            <a:graphicFrameLocks/>
          </p:cNvGraphicFramePr>
          <p:nvPr>
            <p:extLst>
              <p:ext uri="{D42A27DB-BD31-4B8C-83A1-F6EECF244321}">
                <p14:modId xmlns:p14="http://schemas.microsoft.com/office/powerpoint/2010/main" val="2145039607"/>
              </p:ext>
            </p:extLst>
          </p:nvPr>
        </p:nvGraphicFramePr>
        <p:xfrm>
          <a:off x="734646" y="1531815"/>
          <a:ext cx="10746154" cy="47126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1711071"/>
      </p:ext>
    </p:extLst>
  </p:cSld>
  <p:clrMapOvr>
    <a:masterClrMapping/>
  </p:clrMapOvr>
  <mc:AlternateContent xmlns:mc="http://schemas.openxmlformats.org/markup-compatibility/2006">
    <mc:Choice xmlns:p14="http://schemas.microsoft.com/office/powerpoint/2010/main" Requires="p14">
      <p:transition spd="slow" p14:dur="2000" advTm="39174"/>
    </mc:Choice>
    <mc:Fallback>
      <p:transition spd="slow" advTm="39174"/>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21D53CA0-FDE7-4B62-AE74-A671E6B82D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06FA22A8-DAD2-4DBF-BCF6-AA00E9D836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 name="Straight Connector 11">
            <a:extLst>
              <a:ext uri="{FF2B5EF4-FFF2-40B4-BE49-F238E27FC236}">
                <a16:creationId xmlns:a16="http://schemas.microsoft.com/office/drawing/2014/main" id="{38CF2381-9166-48DC-8859-93B6A589395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9B86B1A-BE50-4FBA-822B-8B05244BADFE}"/>
              </a:ext>
            </a:extLst>
          </p:cNvPr>
          <p:cNvPicPr>
            <a:picLocks noChangeAspect="1"/>
          </p:cNvPicPr>
          <p:nvPr/>
        </p:nvPicPr>
        <p:blipFill rotWithShape="1">
          <a:blip r:embed="rId3"/>
          <a:srcRect l="6019" r="21851" b="2"/>
          <a:stretch/>
        </p:blipFill>
        <p:spPr>
          <a:xfrm>
            <a:off x="4639733" y="10"/>
            <a:ext cx="7552266" cy="6857990"/>
          </a:xfrm>
          <a:prstGeom prst="rect">
            <a:avLst/>
          </a:prstGeom>
        </p:spPr>
      </p:pic>
      <p:sp>
        <p:nvSpPr>
          <p:cNvPr id="21" name="Rectangle 13">
            <a:extLst>
              <a:ext uri="{FF2B5EF4-FFF2-40B4-BE49-F238E27FC236}">
                <a16:creationId xmlns:a16="http://schemas.microsoft.com/office/drawing/2014/main" id="{69C5F1CC-81CF-4FB4-9977-391DF5B090C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15">
            <a:extLst>
              <a:ext uri="{FF2B5EF4-FFF2-40B4-BE49-F238E27FC236}">
                <a16:creationId xmlns:a16="http://schemas.microsoft.com/office/drawing/2014/main" id="{AFDD4421-3DEC-4941-9625-756F8B5C6B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CD17AF8-CEA3-4B3E-9285-F7B7FD682BAA}"/>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dirty="0">
                <a:solidFill>
                  <a:srgbClr val="FFFFFF"/>
                </a:solidFill>
              </a:rPr>
              <a:t>For Example – Baltic Rush Roots</a:t>
            </a:r>
          </a:p>
        </p:txBody>
      </p:sp>
    </p:spTree>
    <p:extLst>
      <p:ext uri="{BB962C8B-B14F-4D97-AF65-F5344CB8AC3E}">
        <p14:creationId xmlns:p14="http://schemas.microsoft.com/office/powerpoint/2010/main" val="137134989"/>
      </p:ext>
    </p:extLst>
  </p:cSld>
  <p:clrMapOvr>
    <a:masterClrMapping/>
  </p:clrMapOvr>
  <mc:AlternateContent xmlns:mc="http://schemas.openxmlformats.org/markup-compatibility/2006">
    <mc:Choice xmlns:p14="http://schemas.microsoft.com/office/powerpoint/2010/main" Requires="p14">
      <p:transition spd="slow" p14:dur="2000" advTm="16715"/>
    </mc:Choice>
    <mc:Fallback>
      <p:transition spd="slow" advTm="1671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43FA-CDD6-A34B-3B73-3741DD1C4E76}"/>
              </a:ext>
            </a:extLst>
          </p:cNvPr>
          <p:cNvSpPr>
            <a:spLocks noGrp="1"/>
          </p:cNvSpPr>
          <p:nvPr>
            <p:ph type="title"/>
          </p:nvPr>
        </p:nvSpPr>
        <p:spPr/>
        <p:txBody>
          <a:bodyPr/>
          <a:lstStyle/>
          <a:p>
            <a:r>
              <a:rPr lang="en-US" dirty="0"/>
              <a:t>Beavers and Beaver Dam Analogs </a:t>
            </a:r>
          </a:p>
        </p:txBody>
      </p:sp>
      <p:pic>
        <p:nvPicPr>
          <p:cNvPr id="3" name="Online Media 2" title="Restoring streams post-fire with low-tech structures in Idaho">
            <a:hlinkClick r:id="" action="ppaction://media"/>
            <a:extLst>
              <a:ext uri="{FF2B5EF4-FFF2-40B4-BE49-F238E27FC236}">
                <a16:creationId xmlns:a16="http://schemas.microsoft.com/office/drawing/2014/main" id="{AC534815-D825-0550-9F4F-3F7F03BF5A84}"/>
              </a:ext>
            </a:extLst>
          </p:cNvPr>
          <p:cNvPicPr>
            <a:picLocks noRot="1" noChangeAspect="1"/>
          </p:cNvPicPr>
          <p:nvPr>
            <a:videoFile r:link="rId1"/>
          </p:nvPr>
        </p:nvPicPr>
        <p:blipFill>
          <a:blip r:embed="rId3"/>
          <a:stretch>
            <a:fillRect/>
          </a:stretch>
        </p:blipFill>
        <p:spPr>
          <a:xfrm>
            <a:off x="2028093" y="1932842"/>
            <a:ext cx="7620000" cy="4305300"/>
          </a:xfrm>
          <a:prstGeom prst="rect">
            <a:avLst/>
          </a:prstGeom>
        </p:spPr>
      </p:pic>
      <p:sp>
        <p:nvSpPr>
          <p:cNvPr id="4" name="TextBox 3">
            <a:extLst>
              <a:ext uri="{FF2B5EF4-FFF2-40B4-BE49-F238E27FC236}">
                <a16:creationId xmlns:a16="http://schemas.microsoft.com/office/drawing/2014/main" id="{81466822-D990-93CD-67DF-A0B49526A2F0}"/>
              </a:ext>
            </a:extLst>
          </p:cNvPr>
          <p:cNvSpPr txBox="1"/>
          <p:nvPr/>
        </p:nvSpPr>
        <p:spPr>
          <a:xfrm>
            <a:off x="5838093" y="6386731"/>
            <a:ext cx="6203614" cy="369332"/>
          </a:xfrm>
          <a:prstGeom prst="rect">
            <a:avLst/>
          </a:prstGeom>
          <a:noFill/>
        </p:spPr>
        <p:txBody>
          <a:bodyPr wrap="square" rtlCol="0">
            <a:spAutoFit/>
          </a:bodyPr>
          <a:lstStyle/>
          <a:p>
            <a:pPr algn="r"/>
            <a:r>
              <a:rPr lang="en-US" dirty="0">
                <a:solidFill>
                  <a:schemeClr val="bg2"/>
                </a:solidFill>
                <a:hlinkClick r:id="rId4">
                  <a:extLst>
                    <a:ext uri="{A12FA001-AC4F-418D-AE19-62706E023703}">
                      <ahyp:hlinkClr xmlns:ahyp="http://schemas.microsoft.com/office/drawing/2018/hyperlinkcolor" val="tx"/>
                    </a:ext>
                  </a:extLst>
                </a:hlinkClick>
              </a:rPr>
              <a:t>https://</a:t>
            </a:r>
            <a:r>
              <a:rPr lang="en-US" dirty="0" err="1">
                <a:solidFill>
                  <a:schemeClr val="bg2"/>
                </a:solidFill>
                <a:hlinkClick r:id="rId4">
                  <a:extLst>
                    <a:ext uri="{A12FA001-AC4F-418D-AE19-62706E023703}">
                      <ahyp:hlinkClr xmlns:ahyp="http://schemas.microsoft.com/office/drawing/2018/hyperlinkcolor" val="tx"/>
                    </a:ext>
                  </a:extLst>
                </a:hlinkClick>
              </a:rPr>
              <a:t>youtu.be</a:t>
            </a:r>
            <a:r>
              <a:rPr lang="en-US" dirty="0">
                <a:solidFill>
                  <a:schemeClr val="bg2"/>
                </a:solidFill>
                <a:hlinkClick r:id="rId4">
                  <a:extLst>
                    <a:ext uri="{A12FA001-AC4F-418D-AE19-62706E023703}">
                      <ahyp:hlinkClr xmlns:ahyp="http://schemas.microsoft.com/office/drawing/2018/hyperlinkcolor" val="tx"/>
                    </a:ext>
                  </a:extLst>
                </a:hlinkClick>
              </a:rPr>
              <a:t>/fjS9-bhAfiQ?si=aiy5c50_sSGsq8NH</a:t>
            </a:r>
            <a:endParaRPr lang="en-US" dirty="0">
              <a:solidFill>
                <a:schemeClr val="bg2"/>
              </a:solidFill>
            </a:endParaRPr>
          </a:p>
        </p:txBody>
      </p:sp>
    </p:spTree>
    <p:extLst>
      <p:ext uri="{BB962C8B-B14F-4D97-AF65-F5344CB8AC3E}">
        <p14:creationId xmlns:p14="http://schemas.microsoft.com/office/powerpoint/2010/main" val="236695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Riparian and Wetland Ecosystems</a:t>
            </a:r>
          </a:p>
        </p:txBody>
      </p:sp>
      <p:sp>
        <p:nvSpPr>
          <p:cNvPr id="3" name="Subtitle 2"/>
          <p:cNvSpPr>
            <a:spLocks noGrp="1"/>
          </p:cNvSpPr>
          <p:nvPr>
            <p:ph type="subTitle" idx="1"/>
          </p:nvPr>
        </p:nvSpPr>
        <p:spPr/>
        <p:txBody>
          <a:bodyPr/>
          <a:lstStyle/>
          <a:p>
            <a:r>
              <a:rPr lang="en-US" dirty="0"/>
              <a:t>Rangeland principles, 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5" name="Group 4">
            <a:extLst>
              <a:ext uri="{FF2B5EF4-FFF2-40B4-BE49-F238E27FC236}">
                <a16:creationId xmlns:a16="http://schemas.microsoft.com/office/drawing/2014/main" id="{4EFF3883-E10F-48D1-91C4-8C630636D519}"/>
              </a:ext>
            </a:extLst>
          </p:cNvPr>
          <p:cNvGrpSpPr/>
          <p:nvPr/>
        </p:nvGrpSpPr>
        <p:grpSpPr>
          <a:xfrm>
            <a:off x="4415735" y="146394"/>
            <a:ext cx="2770270" cy="2071679"/>
            <a:chOff x="4939362" y="3456773"/>
            <a:chExt cx="3848503" cy="2850642"/>
          </a:xfrm>
        </p:grpSpPr>
        <p:pic>
          <p:nvPicPr>
            <p:cNvPr id="6" name="Picture 5">
              <a:extLst>
                <a:ext uri="{FF2B5EF4-FFF2-40B4-BE49-F238E27FC236}">
                  <a16:creationId xmlns:a16="http://schemas.microsoft.com/office/drawing/2014/main" id="{F507DF58-A4A5-4D15-A22E-3C925C42CA1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27596" y="3456773"/>
              <a:ext cx="3760269" cy="2820202"/>
            </a:xfrm>
            <a:prstGeom prst="rect">
              <a:avLst/>
            </a:prstGeom>
          </p:spPr>
        </p:pic>
        <p:sp>
          <p:nvSpPr>
            <p:cNvPr id="7" name="TextBox 6">
              <a:extLst>
                <a:ext uri="{FF2B5EF4-FFF2-40B4-BE49-F238E27FC236}">
                  <a16:creationId xmlns:a16="http://schemas.microsoft.com/office/drawing/2014/main" id="{7C0C9A1D-4FDE-4CF8-8DD0-F65889813CB5}"/>
                </a:ext>
              </a:extLst>
            </p:cNvPr>
            <p:cNvSpPr txBox="1"/>
            <p:nvPr/>
          </p:nvSpPr>
          <p:spPr>
            <a:xfrm>
              <a:off x="4939362" y="6010963"/>
              <a:ext cx="1418991" cy="296452"/>
            </a:xfrm>
            <a:prstGeom prst="rect">
              <a:avLst/>
            </a:prstGeom>
            <a:noFill/>
          </p:spPr>
          <p:txBody>
            <a:bodyPr wrap="none" rtlCol="0">
              <a:spAutoFit/>
            </a:bodyPr>
            <a:lstStyle/>
            <a:p>
              <a:r>
                <a:rPr lang="en-US" sz="800" dirty="0">
                  <a:solidFill>
                    <a:schemeClr val="bg1"/>
                  </a:solidFill>
                </a:rPr>
                <a:t>Juley Hankins-Smith</a:t>
              </a:r>
            </a:p>
          </p:txBody>
        </p:sp>
      </p:grpSp>
      <p:grpSp>
        <p:nvGrpSpPr>
          <p:cNvPr id="8" name="Group 7">
            <a:extLst>
              <a:ext uri="{FF2B5EF4-FFF2-40B4-BE49-F238E27FC236}">
                <a16:creationId xmlns:a16="http://schemas.microsoft.com/office/drawing/2014/main" id="{5E0F6856-4AB5-473D-AE72-402C3C45F79A}"/>
              </a:ext>
            </a:extLst>
          </p:cNvPr>
          <p:cNvGrpSpPr/>
          <p:nvPr/>
        </p:nvGrpSpPr>
        <p:grpSpPr>
          <a:xfrm>
            <a:off x="7525236" y="171711"/>
            <a:ext cx="2630542" cy="1991848"/>
            <a:chOff x="7972425" y="2310120"/>
            <a:chExt cx="3654392" cy="2740794"/>
          </a:xfrm>
        </p:grpSpPr>
        <p:pic>
          <p:nvPicPr>
            <p:cNvPr id="9" name="Picture 8">
              <a:extLst>
                <a:ext uri="{FF2B5EF4-FFF2-40B4-BE49-F238E27FC236}">
                  <a16:creationId xmlns:a16="http://schemas.microsoft.com/office/drawing/2014/main" id="{1502EBB4-8877-49D3-AAEB-BADB36D2BB3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972425" y="2310120"/>
              <a:ext cx="3654392" cy="2740794"/>
            </a:xfrm>
            <a:prstGeom prst="rect">
              <a:avLst/>
            </a:prstGeom>
          </p:spPr>
        </p:pic>
        <p:sp>
          <p:nvSpPr>
            <p:cNvPr id="10" name="TextBox 9">
              <a:extLst>
                <a:ext uri="{FF2B5EF4-FFF2-40B4-BE49-F238E27FC236}">
                  <a16:creationId xmlns:a16="http://schemas.microsoft.com/office/drawing/2014/main" id="{FE99A9DC-404E-41DA-BD92-8ACCA8C2B135}"/>
                </a:ext>
              </a:extLst>
            </p:cNvPr>
            <p:cNvSpPr txBox="1"/>
            <p:nvPr/>
          </p:nvSpPr>
          <p:spPr>
            <a:xfrm>
              <a:off x="7972425" y="4754462"/>
              <a:ext cx="1145082" cy="296452"/>
            </a:xfrm>
            <a:prstGeom prst="rect">
              <a:avLst/>
            </a:prstGeom>
            <a:noFill/>
          </p:spPr>
          <p:txBody>
            <a:bodyPr wrap="none" rtlCol="0">
              <a:spAutoFit/>
            </a:bodyPr>
            <a:lstStyle/>
            <a:p>
              <a:r>
                <a:rPr lang="en-US" sz="800" dirty="0">
                  <a:solidFill>
                    <a:schemeClr val="bg1"/>
                  </a:solidFill>
                </a:rPr>
                <a:t>K.Launchbaugh</a:t>
              </a:r>
            </a:p>
          </p:txBody>
        </p:sp>
      </p:grpSp>
      <p:grpSp>
        <p:nvGrpSpPr>
          <p:cNvPr id="11" name="Group 10">
            <a:extLst>
              <a:ext uri="{FF2B5EF4-FFF2-40B4-BE49-F238E27FC236}">
                <a16:creationId xmlns:a16="http://schemas.microsoft.com/office/drawing/2014/main" id="{55334A1A-C9C3-4341-B0B9-B63C7D6349BB}"/>
              </a:ext>
            </a:extLst>
          </p:cNvPr>
          <p:cNvGrpSpPr/>
          <p:nvPr/>
        </p:nvGrpSpPr>
        <p:grpSpPr>
          <a:xfrm>
            <a:off x="1332818" y="101600"/>
            <a:ext cx="2847380" cy="2156037"/>
            <a:chOff x="1496011" y="1618835"/>
            <a:chExt cx="3955627" cy="2966720"/>
          </a:xfrm>
        </p:grpSpPr>
        <p:pic>
          <p:nvPicPr>
            <p:cNvPr id="12" name="Picture 11">
              <a:extLst>
                <a:ext uri="{FF2B5EF4-FFF2-40B4-BE49-F238E27FC236}">
                  <a16:creationId xmlns:a16="http://schemas.microsoft.com/office/drawing/2014/main" id="{AA23625A-B5AA-49C1-A254-6EE1F3D883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6011" y="1618835"/>
              <a:ext cx="3955627" cy="2966720"/>
            </a:xfrm>
            <a:prstGeom prst="rect">
              <a:avLst/>
            </a:prstGeom>
          </p:spPr>
        </p:pic>
        <p:sp>
          <p:nvSpPr>
            <p:cNvPr id="13" name="TextBox 12">
              <a:extLst>
                <a:ext uri="{FF2B5EF4-FFF2-40B4-BE49-F238E27FC236}">
                  <a16:creationId xmlns:a16="http://schemas.microsoft.com/office/drawing/2014/main" id="{BFEBCD89-1EE1-4375-B101-02B2FCCE155D}"/>
                </a:ext>
              </a:extLst>
            </p:cNvPr>
            <p:cNvSpPr txBox="1"/>
            <p:nvPr/>
          </p:nvSpPr>
          <p:spPr>
            <a:xfrm>
              <a:off x="1496011" y="4208439"/>
              <a:ext cx="1180713" cy="349390"/>
            </a:xfrm>
            <a:prstGeom prst="rect">
              <a:avLst/>
            </a:prstGeom>
            <a:noFill/>
          </p:spPr>
          <p:txBody>
            <a:bodyPr wrap="none" rtlCol="0">
              <a:spAutoFit/>
            </a:bodyPr>
            <a:lstStyle/>
            <a:p>
              <a:r>
                <a:rPr lang="en-US" sz="1050" dirty="0">
                  <a:solidFill>
                    <a:schemeClr val="bg1"/>
                  </a:solidFill>
                </a:rPr>
                <a:t>K.</a:t>
              </a:r>
              <a:r>
                <a:rPr lang="en-US" sz="800" dirty="0">
                  <a:solidFill>
                    <a:schemeClr val="bg1"/>
                  </a:solidFill>
                </a:rPr>
                <a:t>Launchbaugh</a:t>
              </a:r>
            </a:p>
          </p:txBody>
        </p:sp>
      </p:grpSp>
    </p:spTree>
    <p:extLst>
      <p:ext uri="{BB962C8B-B14F-4D97-AF65-F5344CB8AC3E}">
        <p14:creationId xmlns:p14="http://schemas.microsoft.com/office/powerpoint/2010/main" val="3915062476"/>
      </p:ext>
    </p:extLst>
  </p:cSld>
  <p:clrMapOvr>
    <a:masterClrMapping/>
  </p:clrMapOvr>
  <mc:AlternateContent xmlns:mc="http://schemas.openxmlformats.org/markup-compatibility/2006">
    <mc:Choice xmlns:p14="http://schemas.microsoft.com/office/powerpoint/2010/main" Requires="p14">
      <p:transition spd="slow" p14:dur="2000" advTm="9614"/>
    </mc:Choice>
    <mc:Fallback>
      <p:transition spd="slow" advTm="9614"/>
    </mc:Fallback>
  </mc:AlternateContent>
</p:sld>
</file>

<file path=ppt/theme/theme1.xml><?xml version="1.0" encoding="utf-8"?>
<a:theme xmlns:a="http://schemas.openxmlformats.org/drawingml/2006/main" name="Retrospect">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5967</TotalTime>
  <Words>1745</Words>
  <Application>Microsoft Office PowerPoint</Application>
  <PresentationFormat>Widescreen</PresentationFormat>
  <Paragraphs>216</Paragraphs>
  <Slides>37</Slides>
  <Notes>33</Notes>
  <HiddenSlides>5</HiddenSlides>
  <MMClips>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Cavolini</vt:lpstr>
      <vt:lpstr>Comic Sans MS</vt:lpstr>
      <vt:lpstr>Times New Roman</vt:lpstr>
      <vt:lpstr>Wingdings</vt:lpstr>
      <vt:lpstr>Retrospect</vt:lpstr>
      <vt:lpstr>Riparian Ecosystems, Wetland &amp; Watersheds</vt:lpstr>
      <vt:lpstr>Watersheds</vt:lpstr>
      <vt:lpstr>What Do Watersheds  Look Like?</vt:lpstr>
      <vt:lpstr>PowerPoint Presentation</vt:lpstr>
      <vt:lpstr>PowerPoint Presentation</vt:lpstr>
      <vt:lpstr>Water that hits the ground either...</vt:lpstr>
      <vt:lpstr>Fire &amp; grazing can affect how a watershed works</vt:lpstr>
      <vt:lpstr>Higher Peak Flows</vt:lpstr>
      <vt:lpstr>Erosion</vt:lpstr>
      <vt:lpstr>Landslides</vt:lpstr>
      <vt:lpstr>Water Quality</vt:lpstr>
      <vt:lpstr>Invasive Species</vt:lpstr>
      <vt:lpstr>PowerPoint Presentation</vt:lpstr>
      <vt:lpstr>PowerPoint Presentation</vt:lpstr>
      <vt:lpstr>PowerPoint Presentation</vt:lpstr>
      <vt:lpstr>Riparian Area</vt:lpstr>
      <vt:lpstr>PowerPoint Presentation</vt:lpstr>
      <vt:lpstr>PowerPoint Presentation</vt:lpstr>
      <vt:lpstr>Wetland</vt:lpstr>
      <vt:lpstr>Healthy?</vt:lpstr>
      <vt:lpstr>What are Healthy Riparian Area?</vt:lpstr>
      <vt:lpstr>Healthy?</vt:lpstr>
      <vt:lpstr>What are Degraded Riparian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Riparian Plants – Are Important</vt:lpstr>
      <vt:lpstr>Root Length is Significant</vt:lpstr>
      <vt:lpstr>Channel Stability Rating</vt:lpstr>
      <vt:lpstr>For Example – Baltic Rush Roots</vt:lpstr>
      <vt:lpstr>Beavers and Beaver Dam Analogs </vt:lpstr>
      <vt:lpstr>Riparian and Wetland Ecosystems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Triplett, Aubree (agtriplett@uidaho.edu)</cp:lastModifiedBy>
  <cp:revision>229</cp:revision>
  <dcterms:created xsi:type="dcterms:W3CDTF">2016-08-26T18:56:31Z</dcterms:created>
  <dcterms:modified xsi:type="dcterms:W3CDTF">2025-02-18T19:21:49Z</dcterms:modified>
</cp:coreProperties>
</file>