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3.xml" ContentType="application/vnd.openxmlformats-officedocument.presentationml.tags+xml"/>
  <Override PartName="/ppt/notesSlides/notesSlide16.xml" ContentType="application/vnd.openxmlformats-officedocument.presentationml.notesSlide+xml"/>
  <Override PartName="/ppt/tags/tag4.xml" ContentType="application/vnd.openxmlformats-officedocument.presentationml.tags+xml"/>
  <Override PartName="/ppt/notesSlides/notesSlide17.xml" ContentType="application/vnd.openxmlformats-officedocument.presentationml.notesSlide+xml"/>
  <Override PartName="/ppt/tags/tag5.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6.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7"/>
  </p:notesMasterIdLst>
  <p:sldIdLst>
    <p:sldId id="256" r:id="rId2"/>
    <p:sldId id="257" r:id="rId3"/>
    <p:sldId id="258" r:id="rId4"/>
    <p:sldId id="309" r:id="rId5"/>
    <p:sldId id="306" r:id="rId6"/>
    <p:sldId id="260" r:id="rId7"/>
    <p:sldId id="310" r:id="rId8"/>
    <p:sldId id="311" r:id="rId9"/>
    <p:sldId id="307" r:id="rId10"/>
    <p:sldId id="262" r:id="rId11"/>
    <p:sldId id="313" r:id="rId12"/>
    <p:sldId id="314" r:id="rId13"/>
    <p:sldId id="263" r:id="rId14"/>
    <p:sldId id="312" r:id="rId15"/>
    <p:sldId id="320" r:id="rId16"/>
    <p:sldId id="321" r:id="rId17"/>
    <p:sldId id="322" r:id="rId18"/>
    <p:sldId id="323" r:id="rId19"/>
    <p:sldId id="316" r:id="rId20"/>
    <p:sldId id="317" r:id="rId21"/>
    <p:sldId id="318" r:id="rId22"/>
    <p:sldId id="267" r:id="rId23"/>
    <p:sldId id="324" r:id="rId24"/>
    <p:sldId id="268" r:id="rId25"/>
    <p:sldId id="32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BEF83B-4665-4F46-BDF8-DA82EF8B230F}" v="27" dt="2025-02-18T19:44:34.8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2" d="100"/>
          <a:sy n="102" d="100"/>
        </p:scale>
        <p:origin x="31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55DC5E-EE35-4C2B-B7F3-83B5E692CA53}" type="datetimeFigureOut">
              <a:rPr lang="en-US" smtClean="0"/>
              <a:t>2/18/2025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05FD98-417B-4A3A-8651-8D3385C71B53}" type="slidenum">
              <a:rPr lang="en-US" smtClean="0"/>
              <a:t>‹#›</a:t>
            </a:fld>
            <a:endParaRPr lang="en-US"/>
          </a:p>
        </p:txBody>
      </p:sp>
    </p:spTree>
    <p:extLst>
      <p:ext uri="{BB962C8B-B14F-4D97-AF65-F5344CB8AC3E}">
        <p14:creationId xmlns:p14="http://schemas.microsoft.com/office/powerpoint/2010/main" val="522871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natureserve.org/conservation-tools/ecological-integrity-assessment"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05FD98-417B-4A3A-8651-8D3385C71B53}" type="slidenum">
              <a:rPr lang="en-US" smtClean="0"/>
              <a:t>1</a:t>
            </a:fld>
            <a:endParaRPr lang="en-US"/>
          </a:p>
        </p:txBody>
      </p:sp>
    </p:spTree>
    <p:extLst>
      <p:ext uri="{BB962C8B-B14F-4D97-AF65-F5344CB8AC3E}">
        <p14:creationId xmlns:p14="http://schemas.microsoft.com/office/powerpoint/2010/main" val="598982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a:t>Quantitative are objective and valuable. </a:t>
            </a:r>
            <a:endParaRPr lang="en-US"/>
          </a:p>
        </p:txBody>
      </p:sp>
      <p:sp>
        <p:nvSpPr>
          <p:cNvPr id="4" name="Slide Number Placeholder 3"/>
          <p:cNvSpPr>
            <a:spLocks noGrp="1"/>
          </p:cNvSpPr>
          <p:nvPr>
            <p:ph type="sldNum" sz="quarter" idx="10"/>
          </p:nvPr>
        </p:nvSpPr>
        <p:spPr/>
        <p:txBody>
          <a:bodyPr/>
          <a:lstStyle/>
          <a:p>
            <a:fld id="{43D335BB-2125-43EA-A65E-68259FF2880C}" type="slidenum">
              <a:rPr lang="en-US" smtClean="0"/>
              <a:t>2</a:t>
            </a:fld>
            <a:endParaRPr lang="en-US"/>
          </a:p>
        </p:txBody>
      </p:sp>
    </p:spTree>
    <p:extLst>
      <p:ext uri="{BB962C8B-B14F-4D97-AF65-F5344CB8AC3E}">
        <p14:creationId xmlns:p14="http://schemas.microsoft.com/office/powerpoint/2010/main" val="1164316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Maps</a:t>
            </a:r>
            <a:r>
              <a:rPr lang="en-US" baseline="0"/>
              <a:t> for Management:  </a:t>
            </a:r>
            <a:endParaRPr lang="en-US"/>
          </a:p>
          <a:p>
            <a:endParaRPr lang="en-US"/>
          </a:p>
          <a:p>
            <a:pPr marL="0" marR="0" indent="0" algn="l" defTabSz="914400" rtl="0" eaLnBrk="1" fontAlgn="auto" latinLnBrk="0" hangingPunct="1">
              <a:lnSpc>
                <a:spcPct val="100000"/>
              </a:lnSpc>
              <a:spcBef>
                <a:spcPts val="0"/>
              </a:spcBef>
              <a:spcAft>
                <a:spcPts val="0"/>
              </a:spcAft>
              <a:buClrTx/>
              <a:buSzTx/>
              <a:buFontTx/>
              <a:buNone/>
              <a:tabLst/>
              <a:defRPr/>
            </a:pPr>
            <a:r>
              <a:rPr lang="en-US"/>
              <a:t>Good</a:t>
            </a:r>
            <a:r>
              <a:rPr lang="en-US" baseline="0"/>
              <a:t> land management requires a good map.  With GIS this is made much easier. Information about the resources can also be tied to the GIS map. For example, you could list vegetation types, water sources, roads, etc.</a:t>
            </a:r>
            <a:endParaRPr lang="en-US"/>
          </a:p>
          <a:p>
            <a:endParaRPr lang="en-US"/>
          </a:p>
          <a:p>
            <a:endParaRPr lang="en-US"/>
          </a:p>
          <a:p>
            <a:endParaRPr lang="en-US" baseline="0"/>
          </a:p>
          <a:p>
            <a:endParaRPr lang="en-US"/>
          </a:p>
        </p:txBody>
      </p:sp>
      <p:sp>
        <p:nvSpPr>
          <p:cNvPr id="4" name="Slide Number Placeholder 3"/>
          <p:cNvSpPr>
            <a:spLocks noGrp="1"/>
          </p:cNvSpPr>
          <p:nvPr>
            <p:ph type="sldNum" sz="quarter" idx="10"/>
          </p:nvPr>
        </p:nvSpPr>
        <p:spPr/>
        <p:txBody>
          <a:bodyPr/>
          <a:lstStyle/>
          <a:p>
            <a:fld id="{43D335BB-2125-43EA-A65E-68259FF2880C}" type="slidenum">
              <a:rPr lang="en-US" smtClean="0"/>
              <a:t>3</a:t>
            </a:fld>
            <a:endParaRPr lang="en-US"/>
          </a:p>
        </p:txBody>
      </p:sp>
    </p:spTree>
    <p:extLst>
      <p:ext uri="{BB962C8B-B14F-4D97-AF65-F5344CB8AC3E}">
        <p14:creationId xmlns:p14="http://schemas.microsoft.com/office/powerpoint/2010/main" val="1869021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Maps</a:t>
            </a:r>
            <a:r>
              <a:rPr lang="en-US" baseline="0"/>
              <a:t> for Management:  </a:t>
            </a:r>
            <a:endParaRPr lang="en-US"/>
          </a:p>
          <a:p>
            <a:pPr lvl="1"/>
            <a:r>
              <a:rPr lang="en-US"/>
              <a:t>Vegetation map</a:t>
            </a:r>
          </a:p>
          <a:p>
            <a:pPr lvl="1"/>
            <a:r>
              <a:rPr lang="en-US"/>
              <a:t>Range map</a:t>
            </a:r>
          </a:p>
          <a:p>
            <a:pPr lvl="1"/>
            <a:r>
              <a:rPr lang="en-US"/>
              <a:t>Watershed map</a:t>
            </a:r>
          </a:p>
          <a:p>
            <a:pPr lvl="1"/>
            <a:r>
              <a:rPr lang="en-US"/>
              <a:t>Land ownership</a:t>
            </a:r>
          </a:p>
          <a:p>
            <a:endParaRPr lang="en-US"/>
          </a:p>
          <a:p>
            <a:endParaRPr lang="en-US"/>
          </a:p>
          <a:p>
            <a:endParaRPr lang="en-US"/>
          </a:p>
          <a:p>
            <a:endParaRPr lang="en-US" baseline="0"/>
          </a:p>
          <a:p>
            <a:endParaRPr lang="en-US"/>
          </a:p>
        </p:txBody>
      </p:sp>
      <p:sp>
        <p:nvSpPr>
          <p:cNvPr id="4" name="Slide Number Placeholder 3"/>
          <p:cNvSpPr>
            <a:spLocks noGrp="1"/>
          </p:cNvSpPr>
          <p:nvPr>
            <p:ph type="sldNum" sz="quarter" idx="10"/>
          </p:nvPr>
        </p:nvSpPr>
        <p:spPr/>
        <p:txBody>
          <a:bodyPr/>
          <a:lstStyle/>
          <a:p>
            <a:fld id="{43D335BB-2125-43EA-A65E-68259FF2880C}" type="slidenum">
              <a:rPr lang="en-US" smtClean="0"/>
              <a:t>4</a:t>
            </a:fld>
            <a:endParaRPr lang="en-US"/>
          </a:p>
        </p:txBody>
      </p:sp>
    </p:spTree>
    <p:extLst>
      <p:ext uri="{BB962C8B-B14F-4D97-AF65-F5344CB8AC3E}">
        <p14:creationId xmlns:p14="http://schemas.microsoft.com/office/powerpoint/2010/main" val="751529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Usually involve protocols based on “qualitative” attributes </a:t>
            </a:r>
            <a:r>
              <a:rPr lang="en-US" sz="1600"/>
              <a:t>(rather than “quantitative” measures).</a:t>
            </a:r>
            <a:endParaRPr lang="en-US"/>
          </a:p>
          <a:p>
            <a:endParaRPr lang="en-US"/>
          </a:p>
        </p:txBody>
      </p:sp>
      <p:sp>
        <p:nvSpPr>
          <p:cNvPr id="4" name="Slide Number Placeholder 3"/>
          <p:cNvSpPr>
            <a:spLocks noGrp="1"/>
          </p:cNvSpPr>
          <p:nvPr>
            <p:ph type="sldNum" sz="quarter" idx="10"/>
          </p:nvPr>
        </p:nvSpPr>
        <p:spPr/>
        <p:txBody>
          <a:bodyPr/>
          <a:lstStyle/>
          <a:p>
            <a:fld id="{43D335BB-2125-43EA-A65E-68259FF2880C}" type="slidenum">
              <a:rPr lang="en-US" smtClean="0"/>
              <a:t>5</a:t>
            </a:fld>
            <a:endParaRPr lang="en-US"/>
          </a:p>
        </p:txBody>
      </p:sp>
    </p:spTree>
    <p:extLst>
      <p:ext uri="{BB962C8B-B14F-4D97-AF65-F5344CB8AC3E}">
        <p14:creationId xmlns:p14="http://schemas.microsoft.com/office/powerpoint/2010/main" val="3750982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Riparian Proper Functioning Condition (PFC)</a:t>
            </a:r>
            <a:r>
              <a:rPr lang="en-US" sz="1200" kern="1200">
                <a:solidFill>
                  <a:schemeClr val="tx1"/>
                </a:solidFill>
                <a:effectLst/>
                <a:latin typeface="+mn-lt"/>
                <a:ea typeface="+mn-ea"/>
                <a:cs typeface="+mn-cs"/>
              </a:rPr>
              <a:t> is a qualitative method (PFC is a qualitative assessment based on quantitative science) for assessing the condition of riparian wetland areas. The term PFC is used to describe both the assessment process and a defined, on the-ground condition of a riparian-wetland area. The PFC assessment refers to a consistent approach for considering hydrology, vegetation, and erosion/deposition (soils) attributes and processes to assess the condition of riparian wetland areas.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t>https://www.blm.gov/or/programs/nrst/files/Final%20TR%201737-16%20.pdf</a:t>
            </a:r>
          </a:p>
          <a:p>
            <a:endParaRPr lang="en-US"/>
          </a:p>
        </p:txBody>
      </p:sp>
      <p:sp>
        <p:nvSpPr>
          <p:cNvPr id="4" name="Slide Number Placeholder 3"/>
          <p:cNvSpPr>
            <a:spLocks noGrp="1"/>
          </p:cNvSpPr>
          <p:nvPr>
            <p:ph type="sldNum" sz="quarter" idx="10"/>
          </p:nvPr>
        </p:nvSpPr>
        <p:spPr/>
        <p:txBody>
          <a:bodyPr/>
          <a:lstStyle/>
          <a:p>
            <a:fld id="{43D335BB-2125-43EA-A65E-68259FF2880C}" type="slidenum">
              <a:rPr lang="en-US" smtClean="0"/>
              <a:t>6</a:t>
            </a:fld>
            <a:endParaRPr lang="en-US"/>
          </a:p>
        </p:txBody>
      </p:sp>
    </p:spTree>
    <p:extLst>
      <p:ext uri="{BB962C8B-B14F-4D97-AF65-F5344CB8AC3E}">
        <p14:creationId xmlns:p14="http://schemas.microsoft.com/office/powerpoint/2010/main" val="2488902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Rangeland Health:  </a:t>
            </a:r>
            <a:r>
              <a:rPr lang="en-US" sz="1200" kern="1200">
                <a:solidFill>
                  <a:schemeClr val="tx1"/>
                </a:solidFill>
                <a:effectLst/>
                <a:latin typeface="+mn-lt"/>
                <a:ea typeface="+mn-ea"/>
                <a:cs typeface="+mn-cs"/>
              </a:rPr>
              <a:t>Qualitative assessments of rangeland health provide land managers and technical assistance specialists with a good communication tool for use with the public. Many of these tools have been used successfully for this purpose over the past 100 years. This technique, in association with quantitative monitoring and inventory information, can be used to provide early warnings of resource problems on upland</a:t>
            </a:r>
          </a:p>
          <a:p>
            <a:r>
              <a:rPr lang="en-US" sz="1200" kern="1200">
                <a:solidFill>
                  <a:schemeClr val="tx1"/>
                </a:solidFill>
                <a:effectLst/>
                <a:latin typeface="+mn-lt"/>
                <a:ea typeface="+mn-ea"/>
                <a:cs typeface="+mn-cs"/>
              </a:rPr>
              <a:t>rangelands.</a:t>
            </a:r>
          </a:p>
          <a:p>
            <a:endParaRPr lang="en-US"/>
          </a:p>
          <a:p>
            <a:endParaRPr lang="en-US"/>
          </a:p>
        </p:txBody>
      </p:sp>
      <p:sp>
        <p:nvSpPr>
          <p:cNvPr id="4" name="Slide Number Placeholder 3"/>
          <p:cNvSpPr>
            <a:spLocks noGrp="1"/>
          </p:cNvSpPr>
          <p:nvPr>
            <p:ph type="sldNum" sz="quarter" idx="10"/>
          </p:nvPr>
        </p:nvSpPr>
        <p:spPr/>
        <p:txBody>
          <a:bodyPr/>
          <a:lstStyle/>
          <a:p>
            <a:fld id="{43D335BB-2125-43EA-A65E-68259FF2880C}" type="slidenum">
              <a:rPr lang="en-US" smtClean="0"/>
              <a:t>7</a:t>
            </a:fld>
            <a:endParaRPr lang="en-US"/>
          </a:p>
        </p:txBody>
      </p:sp>
    </p:spTree>
    <p:extLst>
      <p:ext uri="{BB962C8B-B14F-4D97-AF65-F5344CB8AC3E}">
        <p14:creationId xmlns:p14="http://schemas.microsoft.com/office/powerpoint/2010/main" val="3557221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 </a:t>
            </a:r>
            <a:r>
              <a:rPr lang="en-US">
                <a:hlinkClick r:id="rId3"/>
              </a:rPr>
              <a:t>Ecological Integrity Assessment</a:t>
            </a:r>
            <a:r>
              <a:rPr lang="en-US"/>
              <a:t> (EIA) is an approach to systematically rate the current ecological integrity of an occurrence of a plant association or ecological systems. The goal of an EIA is to provide a succinct assessment of the current status of the composition, structure, processes, and connectivity of a particular occurrence of an ecosystem type, interpreted in light of reference conditions based on natural ranges of variation, and with a practical interpretation that can inform management decisions and guide conservation and restoration activities. </a:t>
            </a:r>
          </a:p>
          <a:p>
            <a:endParaRPr lang="en-US"/>
          </a:p>
          <a:p>
            <a:r>
              <a:rPr lang="en-US"/>
              <a:t>The EIA can be applied to multiple spatial scales (e.g., landscape or site-scale) and with a variety of data types (e.g., GIS or field-based). EIAs are developed using a three level approach to identify a suite of metrics, including Level 1 (remote sensing), Level 2 (rapid ground-based), and Level 3 (intensive ground-based) metrics. </a:t>
            </a:r>
          </a:p>
          <a:p>
            <a:endParaRPr lang="en-US"/>
          </a:p>
          <a:p>
            <a:r>
              <a:rPr lang="en-US"/>
              <a:t>https://www.dnr.wa.gov/NHP-EIA</a:t>
            </a:r>
          </a:p>
        </p:txBody>
      </p:sp>
      <p:sp>
        <p:nvSpPr>
          <p:cNvPr id="4" name="Slide Number Placeholder 3"/>
          <p:cNvSpPr>
            <a:spLocks noGrp="1"/>
          </p:cNvSpPr>
          <p:nvPr>
            <p:ph type="sldNum" sz="quarter" idx="10"/>
          </p:nvPr>
        </p:nvSpPr>
        <p:spPr/>
        <p:txBody>
          <a:bodyPr/>
          <a:lstStyle/>
          <a:p>
            <a:fld id="{9905FD98-417B-4A3A-8651-8D3385C71B53}" type="slidenum">
              <a:rPr lang="en-US" smtClean="0"/>
              <a:t>8</a:t>
            </a:fld>
            <a:endParaRPr lang="en-US"/>
          </a:p>
        </p:txBody>
      </p:sp>
    </p:spTree>
    <p:extLst>
      <p:ext uri="{BB962C8B-B14F-4D97-AF65-F5344CB8AC3E}">
        <p14:creationId xmlns:p14="http://schemas.microsoft.com/office/powerpoint/2010/main" val="2263210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Monitoring:</a:t>
            </a:r>
            <a:r>
              <a:rPr lang="en-US" baseline="0"/>
              <a:t>  information taken over time.  Lets you know if the land is getting better or worse (</a:t>
            </a:r>
            <a:r>
              <a:rPr lang="en-US"/>
              <a:t>Monitoring</a:t>
            </a:r>
            <a:r>
              <a:rPr lang="en-US" baseline="0"/>
              <a:t> enables managers to take appropriate actions and change course if needed).  </a:t>
            </a:r>
          </a:p>
          <a:p>
            <a:pPr marL="0" marR="0" indent="0" algn="l" defTabSz="914400" rtl="0" eaLnBrk="1" fontAlgn="auto" latinLnBrk="0" hangingPunct="1">
              <a:lnSpc>
                <a:spcPct val="100000"/>
              </a:lnSpc>
              <a:spcBef>
                <a:spcPts val="0"/>
              </a:spcBef>
              <a:spcAft>
                <a:spcPts val="0"/>
              </a:spcAft>
              <a:buClrTx/>
              <a:buSzTx/>
              <a:buFontTx/>
              <a:buNone/>
              <a:tabLst/>
              <a:defRPr/>
            </a:pPr>
            <a:r>
              <a:rPr lang="en-US"/>
              <a:t>The word “monitor” is rooted in a term meaning “to warn”</a:t>
            </a:r>
          </a:p>
          <a:p>
            <a:endParaRPr lang="en-US" baseline="0"/>
          </a:p>
          <a:p>
            <a:r>
              <a:rPr lang="en-US" baseline="0"/>
              <a:t>Conducted to record changes in </a:t>
            </a:r>
            <a:r>
              <a:rPr lang="en-US" b="1" baseline="0"/>
              <a:t>resource</a:t>
            </a:r>
            <a:r>
              <a:rPr lang="en-US" baseline="0"/>
              <a:t> status, usually to assess the response to a management program at a site.   </a:t>
            </a:r>
          </a:p>
          <a:p>
            <a:endParaRPr lang="en-US"/>
          </a:p>
        </p:txBody>
      </p:sp>
      <p:sp>
        <p:nvSpPr>
          <p:cNvPr id="4" name="Slide Number Placeholder 3"/>
          <p:cNvSpPr>
            <a:spLocks noGrp="1"/>
          </p:cNvSpPr>
          <p:nvPr>
            <p:ph type="sldNum" sz="quarter" idx="10"/>
          </p:nvPr>
        </p:nvSpPr>
        <p:spPr/>
        <p:txBody>
          <a:bodyPr/>
          <a:lstStyle/>
          <a:p>
            <a:fld id="{43D335BB-2125-43EA-A65E-68259FF2880C}" type="slidenum">
              <a:rPr lang="en-US" smtClean="0"/>
              <a:t>9</a:t>
            </a:fld>
            <a:endParaRPr lang="en-US"/>
          </a:p>
        </p:txBody>
      </p:sp>
    </p:spTree>
    <p:extLst>
      <p:ext uri="{BB962C8B-B14F-4D97-AF65-F5344CB8AC3E}">
        <p14:creationId xmlns:p14="http://schemas.microsoft.com/office/powerpoint/2010/main" val="1449834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After a wildfire, a land manager of this sagebrush steppe area in Southern Idaho may implement a monitoring program to determine if and when the burned area recovers a plant community similar to an unburned area.  </a:t>
            </a:r>
          </a:p>
          <a:p>
            <a:endParaRPr lang="en-US"/>
          </a:p>
        </p:txBody>
      </p:sp>
      <p:sp>
        <p:nvSpPr>
          <p:cNvPr id="4" name="Slide Number Placeholder 3"/>
          <p:cNvSpPr>
            <a:spLocks noGrp="1"/>
          </p:cNvSpPr>
          <p:nvPr>
            <p:ph type="sldNum" sz="quarter" idx="10"/>
          </p:nvPr>
        </p:nvSpPr>
        <p:spPr/>
        <p:txBody>
          <a:bodyPr/>
          <a:lstStyle/>
          <a:p>
            <a:fld id="{43D335BB-2125-43EA-A65E-68259FF2880C}" type="slidenum">
              <a:rPr lang="en-US" smtClean="0"/>
              <a:t>10</a:t>
            </a:fld>
            <a:endParaRPr lang="en-US"/>
          </a:p>
        </p:txBody>
      </p:sp>
    </p:spTree>
    <p:extLst>
      <p:ext uri="{BB962C8B-B14F-4D97-AF65-F5344CB8AC3E}">
        <p14:creationId xmlns:p14="http://schemas.microsoft.com/office/powerpoint/2010/main" val="29219450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 rancher may implement a monitoring protocol to determine if a new grazing system is affecting establishment of sedges or willows along a stream improving the stability of stream banks.  </a:t>
            </a:r>
          </a:p>
          <a:p>
            <a:endParaRPr lang="en-US"/>
          </a:p>
        </p:txBody>
      </p:sp>
      <p:sp>
        <p:nvSpPr>
          <p:cNvPr id="4" name="Slide Number Placeholder 3"/>
          <p:cNvSpPr>
            <a:spLocks noGrp="1"/>
          </p:cNvSpPr>
          <p:nvPr>
            <p:ph type="sldNum" sz="quarter" idx="10"/>
          </p:nvPr>
        </p:nvSpPr>
        <p:spPr/>
        <p:txBody>
          <a:bodyPr/>
          <a:lstStyle/>
          <a:p>
            <a:fld id="{43D335BB-2125-43EA-A65E-68259FF2880C}" type="slidenum">
              <a:rPr lang="en-US" smtClean="0"/>
              <a:t>11</a:t>
            </a:fld>
            <a:endParaRPr lang="en-US"/>
          </a:p>
        </p:txBody>
      </p:sp>
    </p:spTree>
    <p:extLst>
      <p:ext uri="{BB962C8B-B14F-4D97-AF65-F5344CB8AC3E}">
        <p14:creationId xmlns:p14="http://schemas.microsoft.com/office/powerpoint/2010/main" val="39880345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leafy spurge patch such as this could be monitored to determine if the weed management plans are effective…is the </a:t>
            </a:r>
            <a:r>
              <a:rPr lang="en-US" baseline="0"/>
              <a:t>weed population getting better or worse?</a:t>
            </a:r>
          </a:p>
          <a:p>
            <a:endParaRPr lang="en-US"/>
          </a:p>
        </p:txBody>
      </p:sp>
      <p:sp>
        <p:nvSpPr>
          <p:cNvPr id="4" name="Slide Number Placeholder 3"/>
          <p:cNvSpPr>
            <a:spLocks noGrp="1"/>
          </p:cNvSpPr>
          <p:nvPr>
            <p:ph type="sldNum" sz="quarter" idx="10"/>
          </p:nvPr>
        </p:nvSpPr>
        <p:spPr/>
        <p:txBody>
          <a:bodyPr/>
          <a:lstStyle/>
          <a:p>
            <a:fld id="{43D335BB-2125-43EA-A65E-68259FF2880C}" type="slidenum">
              <a:rPr lang="en-US" smtClean="0"/>
              <a:t>12</a:t>
            </a:fld>
            <a:endParaRPr lang="en-US"/>
          </a:p>
        </p:txBody>
      </p:sp>
    </p:spTree>
    <p:extLst>
      <p:ext uri="{BB962C8B-B14F-4D97-AF65-F5344CB8AC3E}">
        <p14:creationId xmlns:p14="http://schemas.microsoft.com/office/powerpoint/2010/main" val="32956037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Know what resources you have available</a:t>
            </a:r>
          </a:p>
          <a:p>
            <a:endParaRPr lang="en-US"/>
          </a:p>
          <a:p>
            <a:r>
              <a:rPr lang="en-US"/>
              <a:t>Sage-Grouse</a:t>
            </a:r>
            <a:r>
              <a:rPr lang="en-US" baseline="0"/>
              <a:t> example:  Goal to increase sage-grouse population OR Goal to maintain/improve sage-grouse habitat…</a:t>
            </a:r>
            <a:endParaRPr lang="en-US"/>
          </a:p>
        </p:txBody>
      </p:sp>
      <p:sp>
        <p:nvSpPr>
          <p:cNvPr id="4" name="Slide Number Placeholder 3"/>
          <p:cNvSpPr>
            <a:spLocks noGrp="1"/>
          </p:cNvSpPr>
          <p:nvPr>
            <p:ph type="sldNum" sz="quarter" idx="10"/>
          </p:nvPr>
        </p:nvSpPr>
        <p:spPr/>
        <p:txBody>
          <a:bodyPr/>
          <a:lstStyle/>
          <a:p>
            <a:fld id="{43D335BB-2125-43EA-A65E-68259FF2880C}" type="slidenum">
              <a:rPr lang="en-US" smtClean="0"/>
              <a:t>13</a:t>
            </a:fld>
            <a:endParaRPr lang="en-US"/>
          </a:p>
        </p:txBody>
      </p:sp>
    </p:spTree>
    <p:extLst>
      <p:ext uri="{BB962C8B-B14F-4D97-AF65-F5344CB8AC3E}">
        <p14:creationId xmlns:p14="http://schemas.microsoft.com/office/powerpoint/2010/main" val="1293038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One example of a planning model.</a:t>
            </a:r>
          </a:p>
          <a:p>
            <a:endParaRPr lang="en-US"/>
          </a:p>
          <a:p>
            <a:r>
              <a:rPr lang="en-US"/>
              <a:t>Explore Possible Enterprises, Develop plan</a:t>
            </a:r>
          </a:p>
          <a:p>
            <a:endParaRPr lang="en-US"/>
          </a:p>
        </p:txBody>
      </p:sp>
      <p:sp>
        <p:nvSpPr>
          <p:cNvPr id="4" name="Slide Number Placeholder 3"/>
          <p:cNvSpPr>
            <a:spLocks noGrp="1"/>
          </p:cNvSpPr>
          <p:nvPr>
            <p:ph type="sldNum" sz="quarter" idx="10"/>
          </p:nvPr>
        </p:nvSpPr>
        <p:spPr/>
        <p:txBody>
          <a:bodyPr/>
          <a:lstStyle/>
          <a:p>
            <a:fld id="{43D335BB-2125-43EA-A65E-68259FF2880C}" type="slidenum">
              <a:rPr lang="en-US" smtClean="0"/>
              <a:t>14</a:t>
            </a:fld>
            <a:endParaRPr lang="en-US"/>
          </a:p>
        </p:txBody>
      </p:sp>
    </p:spTree>
    <p:extLst>
      <p:ext uri="{BB962C8B-B14F-4D97-AF65-F5344CB8AC3E}">
        <p14:creationId xmlns:p14="http://schemas.microsoft.com/office/powerpoint/2010/main" val="17766002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baseline="0"/>
              <a:t>Specific:  example:  goal to maintain a sustainable operation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a:p>
          <a:p>
            <a:endParaRPr lang="en-US"/>
          </a:p>
        </p:txBody>
      </p:sp>
      <p:sp>
        <p:nvSpPr>
          <p:cNvPr id="4" name="Slide Number Placeholder 3"/>
          <p:cNvSpPr>
            <a:spLocks noGrp="1"/>
          </p:cNvSpPr>
          <p:nvPr>
            <p:ph type="sldNum" sz="quarter" idx="10"/>
          </p:nvPr>
        </p:nvSpPr>
        <p:spPr/>
        <p:txBody>
          <a:bodyPr/>
          <a:lstStyle/>
          <a:p>
            <a:fld id="{43D335BB-2125-43EA-A65E-68259FF2880C}" type="slidenum">
              <a:rPr lang="en-US" smtClean="0"/>
              <a:t>15</a:t>
            </a:fld>
            <a:endParaRPr lang="en-US"/>
          </a:p>
        </p:txBody>
      </p:sp>
    </p:spTree>
    <p:extLst>
      <p:ext uri="{BB962C8B-B14F-4D97-AF65-F5344CB8AC3E}">
        <p14:creationId xmlns:p14="http://schemas.microsoft.com/office/powerpoint/2010/main" val="8029387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baseline="0"/>
              <a:t>Objectives:  Increase deep rooted perennial bunchgrasses and decrease bare ground.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a:p>
          <a:p>
            <a:endParaRPr lang="en-US"/>
          </a:p>
        </p:txBody>
      </p:sp>
      <p:sp>
        <p:nvSpPr>
          <p:cNvPr id="4" name="Slide Number Placeholder 3"/>
          <p:cNvSpPr>
            <a:spLocks noGrp="1"/>
          </p:cNvSpPr>
          <p:nvPr>
            <p:ph type="sldNum" sz="quarter" idx="10"/>
          </p:nvPr>
        </p:nvSpPr>
        <p:spPr/>
        <p:txBody>
          <a:bodyPr/>
          <a:lstStyle/>
          <a:p>
            <a:fld id="{43D335BB-2125-43EA-A65E-68259FF2880C}" type="slidenum">
              <a:rPr lang="en-US" smtClean="0"/>
              <a:t>16</a:t>
            </a:fld>
            <a:endParaRPr lang="en-US"/>
          </a:p>
        </p:txBody>
      </p:sp>
    </p:spTree>
    <p:extLst>
      <p:ext uri="{BB962C8B-B14F-4D97-AF65-F5344CB8AC3E}">
        <p14:creationId xmlns:p14="http://schemas.microsoft.com/office/powerpoint/2010/main" val="25611973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a:t>What your land is capable of:</a:t>
            </a:r>
          </a:p>
          <a:p>
            <a:pPr lvl="1"/>
            <a:r>
              <a:rPr lang="en-US" sz="2400"/>
              <a:t>Ecological site</a:t>
            </a:r>
          </a:p>
          <a:p>
            <a:pPr lvl="1"/>
            <a:r>
              <a:rPr lang="en-US" sz="2400"/>
              <a:t>Climate</a:t>
            </a:r>
          </a:p>
          <a:p>
            <a:pPr lvl="1"/>
            <a:r>
              <a:rPr lang="en-US" sz="2400"/>
              <a:t>Condition</a:t>
            </a:r>
          </a:p>
          <a:p>
            <a:endParaRPr lang="en-US"/>
          </a:p>
        </p:txBody>
      </p:sp>
      <p:sp>
        <p:nvSpPr>
          <p:cNvPr id="4" name="Slide Number Placeholder 3"/>
          <p:cNvSpPr>
            <a:spLocks noGrp="1"/>
          </p:cNvSpPr>
          <p:nvPr>
            <p:ph type="sldNum" sz="quarter" idx="10"/>
          </p:nvPr>
        </p:nvSpPr>
        <p:spPr/>
        <p:txBody>
          <a:bodyPr/>
          <a:lstStyle/>
          <a:p>
            <a:fld id="{43D335BB-2125-43EA-A65E-68259FF2880C}" type="slidenum">
              <a:rPr lang="en-US" smtClean="0"/>
              <a:t>17</a:t>
            </a:fld>
            <a:endParaRPr lang="en-US"/>
          </a:p>
        </p:txBody>
      </p:sp>
    </p:spTree>
    <p:extLst>
      <p:ext uri="{BB962C8B-B14F-4D97-AF65-F5344CB8AC3E}">
        <p14:creationId xmlns:p14="http://schemas.microsoft.com/office/powerpoint/2010/main" val="18001266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baseline="0"/>
              <a:t>What resources you have…Land, human capital, economic</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a:t>What you are capable of…skills, abilities, knowledge.  </a:t>
            </a:r>
            <a:endParaRPr lang="en-US" b="0"/>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a:p>
          <a:p>
            <a:endParaRPr lang="en-US"/>
          </a:p>
        </p:txBody>
      </p:sp>
      <p:sp>
        <p:nvSpPr>
          <p:cNvPr id="4" name="Slide Number Placeholder 3"/>
          <p:cNvSpPr>
            <a:spLocks noGrp="1"/>
          </p:cNvSpPr>
          <p:nvPr>
            <p:ph type="sldNum" sz="quarter" idx="10"/>
          </p:nvPr>
        </p:nvSpPr>
        <p:spPr/>
        <p:txBody>
          <a:bodyPr/>
          <a:lstStyle/>
          <a:p>
            <a:fld id="{43D335BB-2125-43EA-A65E-68259FF2880C}" type="slidenum">
              <a:rPr lang="en-US" smtClean="0"/>
              <a:t>18</a:t>
            </a:fld>
            <a:endParaRPr lang="en-US"/>
          </a:p>
        </p:txBody>
      </p:sp>
    </p:spTree>
    <p:extLst>
      <p:ext uri="{BB962C8B-B14F-4D97-AF65-F5344CB8AC3E}">
        <p14:creationId xmlns:p14="http://schemas.microsoft.com/office/powerpoint/2010/main" val="17814625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Monitoring:</a:t>
            </a:r>
          </a:p>
          <a:p>
            <a:r>
              <a:rPr lang="en-US">
                <a:cs typeface="Calibri"/>
              </a:rPr>
              <a:t>Complete inventory and goals</a:t>
            </a:r>
          </a:p>
          <a:p>
            <a:r>
              <a:rPr lang="en-US">
                <a:cs typeface="Calibri"/>
              </a:rPr>
              <a:t>Develop objectives </a:t>
            </a:r>
          </a:p>
          <a:p>
            <a:r>
              <a:rPr lang="en-US">
                <a:cs typeface="Calibri"/>
              </a:rPr>
              <a:t>Design and implement management</a:t>
            </a:r>
          </a:p>
        </p:txBody>
      </p:sp>
      <p:sp>
        <p:nvSpPr>
          <p:cNvPr id="4" name="Slide Number Placeholder 3"/>
          <p:cNvSpPr>
            <a:spLocks noGrp="1"/>
          </p:cNvSpPr>
          <p:nvPr>
            <p:ph type="sldNum" sz="quarter" idx="10"/>
          </p:nvPr>
        </p:nvSpPr>
        <p:spPr/>
        <p:txBody>
          <a:bodyPr/>
          <a:lstStyle/>
          <a:p>
            <a:fld id="{43D335BB-2125-43EA-A65E-68259FF2880C}" type="slidenum">
              <a:rPr lang="en-US" smtClean="0"/>
              <a:t>19</a:t>
            </a:fld>
            <a:endParaRPr lang="en-US"/>
          </a:p>
        </p:txBody>
      </p:sp>
    </p:spTree>
    <p:extLst>
      <p:ext uri="{BB962C8B-B14F-4D97-AF65-F5344CB8AC3E}">
        <p14:creationId xmlns:p14="http://schemas.microsoft.com/office/powerpoint/2010/main" val="32941681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There is no point in laying out a very intensive monitoring system if you are not able to carry it out, for whatever reason. This has been a problem with both the FS and BLM in the past. They over commit then end up doing nothing in frustration.</a:t>
            </a:r>
          </a:p>
          <a:p>
            <a:endParaRPr lang="en-US"/>
          </a:p>
        </p:txBody>
      </p:sp>
      <p:sp>
        <p:nvSpPr>
          <p:cNvPr id="4" name="Slide Number Placeholder 3"/>
          <p:cNvSpPr>
            <a:spLocks noGrp="1"/>
          </p:cNvSpPr>
          <p:nvPr>
            <p:ph type="sldNum" sz="quarter" idx="10"/>
          </p:nvPr>
        </p:nvSpPr>
        <p:spPr/>
        <p:txBody>
          <a:bodyPr/>
          <a:lstStyle/>
          <a:p>
            <a:fld id="{43D335BB-2125-43EA-A65E-68259FF2880C}" type="slidenum">
              <a:rPr lang="en-US" smtClean="0"/>
              <a:t>20</a:t>
            </a:fld>
            <a:endParaRPr lang="en-US"/>
          </a:p>
        </p:txBody>
      </p:sp>
    </p:spTree>
    <p:extLst>
      <p:ext uri="{BB962C8B-B14F-4D97-AF65-F5344CB8AC3E}">
        <p14:creationId xmlns:p14="http://schemas.microsoft.com/office/powerpoint/2010/main" val="42435359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If monitoring shows that we did not meet our objectives, we need to determine why. However, we should not just jump to the conclusion that our management was at fault. Sometimes we set unrealistic management objectives that are not achievable, at least in the time frame we specified in our objectives. On the other hand, if monitoring shows we have met our objectives, it may be time to set new objectives. Do we want to maintain the condition of the resources where we are or do we want additional improvement? Regardless of the scenario, we need to re-evaluate the management plan and make any needed changes. Again, this should be done as soon after the grazing season has ended as possible so there are no surprises at turnout the next grazing season to any of the involved parties.  </a:t>
            </a:r>
          </a:p>
          <a:p>
            <a:endParaRPr lang="en-US"/>
          </a:p>
        </p:txBody>
      </p:sp>
      <p:sp>
        <p:nvSpPr>
          <p:cNvPr id="4" name="Slide Number Placeholder 3"/>
          <p:cNvSpPr>
            <a:spLocks noGrp="1"/>
          </p:cNvSpPr>
          <p:nvPr>
            <p:ph type="sldNum" sz="quarter" idx="10"/>
          </p:nvPr>
        </p:nvSpPr>
        <p:spPr/>
        <p:txBody>
          <a:bodyPr/>
          <a:lstStyle/>
          <a:p>
            <a:fld id="{43D335BB-2125-43EA-A65E-68259FF2880C}" type="slidenum">
              <a:rPr lang="en-US" smtClean="0"/>
              <a:t>21</a:t>
            </a:fld>
            <a:endParaRPr lang="en-US"/>
          </a:p>
        </p:txBody>
      </p:sp>
    </p:spTree>
    <p:extLst>
      <p:ext uri="{BB962C8B-B14F-4D97-AF65-F5344CB8AC3E}">
        <p14:creationId xmlns:p14="http://schemas.microsoft.com/office/powerpoint/2010/main" val="26529282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Trend is the primary monitoring tool we should be using. Change is generally slower on arid rangelands than where we have higher precipitation, but it can still happen in one year. That is why it is best to monitor on an annual basis. Otherwise, we may not discover what caused the change. Beware of the idea</a:t>
            </a:r>
            <a:r>
              <a:rPr lang="en-US" baseline="0"/>
              <a:t> of apparent trend—snapshot investigations may not be telling the whole story.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a:p>
          <a:p>
            <a:pPr marL="0" marR="0" indent="0" algn="l" defTabSz="914400" rtl="0" eaLnBrk="1" fontAlgn="auto" latinLnBrk="0" hangingPunct="1">
              <a:lnSpc>
                <a:spcPct val="100000"/>
              </a:lnSpc>
              <a:spcBef>
                <a:spcPts val="0"/>
              </a:spcBef>
              <a:spcAft>
                <a:spcPts val="0"/>
              </a:spcAft>
              <a:buClrTx/>
              <a:buSzTx/>
              <a:buFontTx/>
              <a:buNone/>
              <a:tabLst/>
              <a:defRPr/>
            </a:pPr>
            <a:r>
              <a:rPr lang="en-US"/>
              <a:t>This graph shows the challenge in monitoring trend. A one point in time analysis of ecological status does not indicate trend. If the analysis is done during a drought, it may make it appear the range is in trouble, but a year later following abundant rain, the range may look in great shape.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a:p>
          <a:p>
            <a:endParaRPr lang="en-US" b="1"/>
          </a:p>
        </p:txBody>
      </p:sp>
      <p:sp>
        <p:nvSpPr>
          <p:cNvPr id="4" name="Slide Number Placeholder 3"/>
          <p:cNvSpPr>
            <a:spLocks noGrp="1"/>
          </p:cNvSpPr>
          <p:nvPr>
            <p:ph type="sldNum" sz="quarter" idx="10"/>
          </p:nvPr>
        </p:nvSpPr>
        <p:spPr/>
        <p:txBody>
          <a:bodyPr/>
          <a:lstStyle/>
          <a:p>
            <a:fld id="{43D335BB-2125-43EA-A65E-68259FF2880C}" type="slidenum">
              <a:rPr lang="en-US" smtClean="0"/>
              <a:t>22</a:t>
            </a:fld>
            <a:endParaRPr lang="en-US"/>
          </a:p>
        </p:txBody>
      </p:sp>
    </p:spTree>
    <p:extLst>
      <p:ext uri="{BB962C8B-B14F-4D97-AF65-F5344CB8AC3E}">
        <p14:creationId xmlns:p14="http://schemas.microsoft.com/office/powerpoint/2010/main" val="4405780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There are many factors that affect rangelands besides livestock grazing. Weather is definitely a factor. It does not matter to the plant whether it is bitten off by a domestic cow or an elk. It is how the animals are managed or not managed that controls the effect on the plant. Animals can cause soil compaction and erosion. On the other hand, they can help plant seed through hoof action. Rodents can also have a tremendous effect, both above ground and underground. Insects, such as crickets and grasshoppers can have a tremendous effect on plants. Some references state that insects use more plant matter than livestock. As with grazing, insects, and wildlife, fire can have beneficial effects as well as detrimental effects. It is all a matter of timing, intensity, etc. Recreation is increasingly have an impact on rangelands and forestland. As for as the resource is concerned, I know of no beneficial effect. But it can certainly have a negative effect, especially off-road vehicles.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p>
          <a:p>
            <a:endParaRPr lang="en-US" b="1"/>
          </a:p>
        </p:txBody>
      </p:sp>
      <p:sp>
        <p:nvSpPr>
          <p:cNvPr id="4" name="Slide Number Placeholder 3"/>
          <p:cNvSpPr>
            <a:spLocks noGrp="1"/>
          </p:cNvSpPr>
          <p:nvPr>
            <p:ph type="sldNum" sz="quarter" idx="10"/>
          </p:nvPr>
        </p:nvSpPr>
        <p:spPr/>
        <p:txBody>
          <a:bodyPr/>
          <a:lstStyle/>
          <a:p>
            <a:fld id="{43D335BB-2125-43EA-A65E-68259FF2880C}" type="slidenum">
              <a:rPr lang="en-US" smtClean="0"/>
              <a:t>23</a:t>
            </a:fld>
            <a:endParaRPr lang="en-US"/>
          </a:p>
        </p:txBody>
      </p:sp>
    </p:spTree>
    <p:extLst>
      <p:ext uri="{BB962C8B-B14F-4D97-AF65-F5344CB8AC3E}">
        <p14:creationId xmlns:p14="http://schemas.microsoft.com/office/powerpoint/2010/main" val="34549778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Next</a:t>
            </a:r>
            <a:r>
              <a:rPr lang="en-US" baseline="0"/>
              <a:t> class….quick introduction video to range monitoring…</a:t>
            </a:r>
          </a:p>
          <a:p>
            <a:r>
              <a:rPr lang="en-US" baseline="0"/>
              <a:t>https://youtu.be/OYPeGZzgmUM</a:t>
            </a:r>
            <a:endParaRPr lang="en-US"/>
          </a:p>
        </p:txBody>
      </p:sp>
      <p:sp>
        <p:nvSpPr>
          <p:cNvPr id="4" name="Slide Number Placeholder 3"/>
          <p:cNvSpPr>
            <a:spLocks noGrp="1"/>
          </p:cNvSpPr>
          <p:nvPr>
            <p:ph type="sldNum" sz="quarter" idx="10"/>
          </p:nvPr>
        </p:nvSpPr>
        <p:spPr/>
        <p:txBody>
          <a:bodyPr/>
          <a:lstStyle/>
          <a:p>
            <a:fld id="{9905FD98-417B-4A3A-8651-8D3385C71B53}" type="slidenum">
              <a:rPr lang="en-US" smtClean="0"/>
              <a:t>24</a:t>
            </a:fld>
            <a:endParaRPr lang="en-US"/>
          </a:p>
        </p:txBody>
      </p:sp>
    </p:spTree>
    <p:extLst>
      <p:ext uri="{BB962C8B-B14F-4D97-AF65-F5344CB8AC3E}">
        <p14:creationId xmlns:p14="http://schemas.microsoft.com/office/powerpoint/2010/main" val="5349716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05FD98-417B-4A3A-8651-8D3385C71B53}" type="slidenum">
              <a:rPr lang="en-US" smtClean="0"/>
              <a:t>25</a:t>
            </a:fld>
            <a:endParaRPr lang="en-US"/>
          </a:p>
        </p:txBody>
      </p:sp>
    </p:spTree>
    <p:extLst>
      <p:ext uri="{BB962C8B-B14F-4D97-AF65-F5344CB8AC3E}">
        <p14:creationId xmlns:p14="http://schemas.microsoft.com/office/powerpoint/2010/main" val="134057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DE6F823F-83C1-4C16-8CAF-C12DA9B7EC9B}"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4189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6F823F-83C1-4C16-8CAF-C12DA9B7EC9B}"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558650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6F823F-83C1-4C16-8CAF-C12DA9B7EC9B}"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0444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E6F823F-83C1-4C16-8CAF-C12DA9B7EC9B}" type="datetimeFigureOut">
              <a:rPr lang="en-US" smtClean="0"/>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1982493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E6F823F-83C1-4C16-8CAF-C12DA9B7EC9B}" type="datetimeFigureOut">
              <a:rPr lang="en-US" smtClean="0"/>
              <a:t>2/18/2025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498976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E6F823F-83C1-4C16-8CAF-C12DA9B7EC9B}" type="datetimeFigureOut">
              <a:rPr lang="en-US" smtClean="0"/>
              <a:t>2/18/2025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998555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E6F823F-83C1-4C16-8CAF-C12DA9B7EC9B}" type="datetimeFigureOut">
              <a:rPr lang="en-US" smtClean="0"/>
              <a:t>2/18/2025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693926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E6F823F-83C1-4C16-8CAF-C12DA9B7EC9B}" type="datetimeFigureOut">
              <a:rPr lang="en-US" smtClean="0"/>
              <a:t>2/18/2025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BC88DD9-91D4-4129-8B78-C5DDCD0FF9F0}" type="slidenum">
              <a:rPr lang="en-US" smtClean="0"/>
              <a:t>‹#›</a:t>
            </a:fld>
            <a:endParaRPr lang="en-US"/>
          </a:p>
        </p:txBody>
      </p:sp>
    </p:spTree>
    <p:extLst>
      <p:ext uri="{BB962C8B-B14F-4D97-AF65-F5344CB8AC3E}">
        <p14:creationId xmlns:p14="http://schemas.microsoft.com/office/powerpoint/2010/main" val="3404351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6F823F-83C1-4C16-8CAF-C12DA9B7EC9B}" type="datetimeFigureOut">
              <a:rPr lang="en-US" smtClean="0"/>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3138800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6F823F-83C1-4C16-8CAF-C12DA9B7EC9B}"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4029986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6F823F-83C1-4C16-8CAF-C12DA9B7EC9B}"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18288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E6F823F-83C1-4C16-8CAF-C12DA9B7EC9B}" type="datetimeFigureOut">
              <a:rPr lang="en-US" smtClean="0"/>
              <a:t>2/18/2025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BC88DD9-91D4-4129-8B78-C5DDCD0FF9F0}"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2658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5.xml"/><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hyperlink" Target="https://youtu.be/OYPeGZzgmUM"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a:t>Describing and Monitoring </a:t>
            </a:r>
            <a:br>
              <a:rPr lang="en-US" b="1"/>
            </a:br>
            <a:r>
              <a:rPr lang="en-US" b="1"/>
              <a:t>Rangelands</a:t>
            </a:r>
          </a:p>
        </p:txBody>
      </p:sp>
      <p:sp>
        <p:nvSpPr>
          <p:cNvPr id="3" name="Subtitle 2"/>
          <p:cNvSpPr>
            <a:spLocks noGrp="1"/>
          </p:cNvSpPr>
          <p:nvPr>
            <p:ph type="subTitle" idx="1"/>
          </p:nvPr>
        </p:nvSpPr>
        <p:spPr/>
        <p:txBody>
          <a:bodyPr/>
          <a:lstStyle/>
          <a:p>
            <a:r>
              <a:rPr lang="en-US"/>
              <a:t>Rangeland principles, REM 151</a:t>
            </a:r>
          </a:p>
        </p:txBody>
      </p:sp>
      <p:pic>
        <p:nvPicPr>
          <p:cNvPr id="4" name="Picture 3">
            <a:extLst>
              <a:ext uri="{FF2B5EF4-FFF2-40B4-BE49-F238E27FC236}">
                <a16:creationId xmlns:a16="http://schemas.microsoft.com/office/drawing/2014/main" id="{4819DE14-D450-4C15-8630-A428B6A77F3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02921" y="5729130"/>
            <a:ext cx="3385745" cy="455382"/>
          </a:xfrm>
          <a:prstGeom prst="rect">
            <a:avLst/>
          </a:prstGeom>
        </p:spPr>
      </p:pic>
      <p:pic>
        <p:nvPicPr>
          <p:cNvPr id="11" name="Picture 10">
            <a:extLst>
              <a:ext uri="{FF2B5EF4-FFF2-40B4-BE49-F238E27FC236}">
                <a16:creationId xmlns:a16="http://schemas.microsoft.com/office/drawing/2014/main" id="{82E999B8-8D52-4DF1-AFBF-53ACCA9219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95970" y="500185"/>
            <a:ext cx="3517398" cy="4223512"/>
          </a:xfrm>
          <a:prstGeom prst="rect">
            <a:avLst/>
          </a:prstGeom>
        </p:spPr>
      </p:pic>
    </p:spTree>
    <p:extLst>
      <p:ext uri="{BB962C8B-B14F-4D97-AF65-F5344CB8AC3E}">
        <p14:creationId xmlns:p14="http://schemas.microsoft.com/office/powerpoint/2010/main" val="711188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28016"/>
            <a:ext cx="12192000" cy="923330"/>
          </a:xfrm>
          <a:prstGeom prst="rect">
            <a:avLst/>
          </a:prstGeom>
          <a:noFill/>
        </p:spPr>
        <p:txBody>
          <a:bodyPr wrap="square" rtlCol="0">
            <a:spAutoFit/>
          </a:bodyPr>
          <a:lstStyle/>
          <a:p>
            <a:pPr algn="ctr"/>
            <a:r>
              <a:rPr lang="en-US" sz="5400" b="1"/>
              <a:t>Inventory vs. Assessment vs. Monitoring</a:t>
            </a:r>
          </a:p>
        </p:txBody>
      </p:sp>
      <p:sp>
        <p:nvSpPr>
          <p:cNvPr id="5" name="TextBox 4"/>
          <p:cNvSpPr txBox="1"/>
          <p:nvPr/>
        </p:nvSpPr>
        <p:spPr>
          <a:xfrm>
            <a:off x="284581" y="1848805"/>
            <a:ext cx="6004252" cy="1077218"/>
          </a:xfrm>
          <a:prstGeom prst="rect">
            <a:avLst/>
          </a:prstGeom>
          <a:noFill/>
        </p:spPr>
        <p:txBody>
          <a:bodyPr wrap="square" rtlCol="0">
            <a:spAutoFit/>
          </a:bodyPr>
          <a:lstStyle/>
          <a:p>
            <a:pPr algn="ctr"/>
            <a:r>
              <a:rPr lang="en-US" sz="3200"/>
              <a:t>Record of </a:t>
            </a:r>
            <a:r>
              <a:rPr lang="en-US" sz="3200" b="1"/>
              <a:t>resources</a:t>
            </a:r>
            <a:r>
              <a:rPr lang="en-US" sz="3200"/>
              <a:t> at </a:t>
            </a:r>
          </a:p>
          <a:p>
            <a:pPr algn="ctr"/>
            <a:r>
              <a:rPr lang="en-US" sz="3200"/>
              <a:t>one point in time </a:t>
            </a:r>
          </a:p>
        </p:txBody>
      </p:sp>
      <p:cxnSp>
        <p:nvCxnSpPr>
          <p:cNvPr id="7" name="Straight Arrow Connector 6"/>
          <p:cNvCxnSpPr/>
          <p:nvPr/>
        </p:nvCxnSpPr>
        <p:spPr>
          <a:xfrm>
            <a:off x="2002971" y="1051346"/>
            <a:ext cx="275772" cy="79745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8573483F-D64C-4193-BE93-B2D1B23FD45A}"/>
              </a:ext>
            </a:extLst>
          </p:cNvPr>
          <p:cNvGrpSpPr/>
          <p:nvPr/>
        </p:nvGrpSpPr>
        <p:grpSpPr>
          <a:xfrm>
            <a:off x="284581" y="3105388"/>
            <a:ext cx="11543121" cy="3425370"/>
            <a:chOff x="284581" y="3105388"/>
            <a:chExt cx="11543121" cy="3425370"/>
          </a:xfrm>
        </p:grpSpPr>
        <p:pic>
          <p:nvPicPr>
            <p:cNvPr id="2" name="Picture 1" descr="Picture1.jpg"/>
            <p:cNvPicPr>
              <a:picLocks noChangeAspect="1"/>
            </p:cNvPicPr>
            <p:nvPr/>
          </p:nvPicPr>
          <p:blipFill>
            <a:blip r:embed="rId4" cstate="email"/>
            <a:srcRect/>
            <a:stretch>
              <a:fillRect/>
            </a:stretch>
          </p:blipFill>
          <p:spPr bwMode="auto">
            <a:xfrm>
              <a:off x="284581" y="3105388"/>
              <a:ext cx="11543121" cy="3425370"/>
            </a:xfrm>
            <a:prstGeom prst="rect">
              <a:avLst/>
            </a:prstGeom>
            <a:noFill/>
            <a:ln w="9525">
              <a:solidFill>
                <a:schemeClr val="tx1"/>
              </a:solidFill>
              <a:miter lim="800000"/>
              <a:headEnd/>
              <a:tailEnd/>
            </a:ln>
          </p:spPr>
        </p:pic>
        <p:sp>
          <p:nvSpPr>
            <p:cNvPr id="4" name="TextBox 3">
              <a:extLst>
                <a:ext uri="{FF2B5EF4-FFF2-40B4-BE49-F238E27FC236}">
                  <a16:creationId xmlns:a16="http://schemas.microsoft.com/office/drawing/2014/main" id="{2B60381C-A4E2-46BD-832C-5425FE4FA1B1}"/>
                </a:ext>
              </a:extLst>
            </p:cNvPr>
            <p:cNvSpPr txBox="1"/>
            <p:nvPr/>
          </p:nvSpPr>
          <p:spPr>
            <a:xfrm>
              <a:off x="11189386" y="6315314"/>
              <a:ext cx="638316" cy="215444"/>
            </a:xfrm>
            <a:prstGeom prst="rect">
              <a:avLst/>
            </a:prstGeom>
            <a:noFill/>
          </p:spPr>
          <p:txBody>
            <a:bodyPr wrap="none" rtlCol="0">
              <a:spAutoFit/>
            </a:bodyPr>
            <a:lstStyle/>
            <a:p>
              <a:r>
                <a:rPr lang="en-US" sz="800">
                  <a:solidFill>
                    <a:schemeClr val="bg1"/>
                  </a:solidFill>
                </a:rPr>
                <a:t>J. Peterson</a:t>
              </a:r>
            </a:p>
          </p:txBody>
        </p:sp>
      </p:grpSp>
    </p:spTree>
    <p:custDataLst>
      <p:tags r:id="rId1"/>
    </p:custDataLst>
    <p:extLst>
      <p:ext uri="{BB962C8B-B14F-4D97-AF65-F5344CB8AC3E}">
        <p14:creationId xmlns:p14="http://schemas.microsoft.com/office/powerpoint/2010/main" val="557180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76982" y="987302"/>
            <a:ext cx="5922104" cy="2677656"/>
          </a:xfrm>
          <a:prstGeom prst="rect">
            <a:avLst/>
          </a:prstGeom>
          <a:noFill/>
          <a:ln>
            <a:noFill/>
          </a:ln>
        </p:spPr>
        <p:txBody>
          <a:bodyPr wrap="square" rtlCol="0">
            <a:spAutoFit/>
          </a:bodyPr>
          <a:lstStyle/>
          <a:p>
            <a:pPr marL="571500" indent="-342900">
              <a:buFont typeface="Arial" panose="020B0604020202020204" pitchFamily="34" charset="0"/>
              <a:buChar char="•"/>
            </a:pPr>
            <a:r>
              <a:rPr lang="en-US" sz="2800" b="1"/>
              <a:t>Land Area &amp; Pasture Sizes</a:t>
            </a:r>
          </a:p>
          <a:p>
            <a:pPr marL="571500" indent="-342900">
              <a:buFont typeface="Arial" panose="020B0604020202020204" pitchFamily="34" charset="0"/>
              <a:buChar char="•"/>
            </a:pPr>
            <a:r>
              <a:rPr lang="en-US" sz="2800" b="1"/>
              <a:t>Roads &amp; Trails</a:t>
            </a:r>
          </a:p>
          <a:p>
            <a:pPr marL="571500" indent="-342900">
              <a:buFont typeface="Arial" panose="020B0604020202020204" pitchFamily="34" charset="0"/>
              <a:buChar char="•"/>
            </a:pPr>
            <a:r>
              <a:rPr lang="en-US" sz="2800" b="1"/>
              <a:t>Water </a:t>
            </a:r>
            <a:r>
              <a:rPr lang="en-US" sz="2800"/>
              <a:t>(e.g., water development)</a:t>
            </a:r>
            <a:endParaRPr lang="en-US" sz="2800" b="1"/>
          </a:p>
          <a:p>
            <a:pPr marL="571500" indent="-342900">
              <a:buFont typeface="Arial" panose="020B0604020202020204" pitchFamily="34" charset="0"/>
              <a:buChar char="•"/>
            </a:pPr>
            <a:r>
              <a:rPr lang="en-US" sz="2800" b="1"/>
              <a:t>Corrals, Buildings, Fences</a:t>
            </a:r>
          </a:p>
          <a:p>
            <a:pPr marL="571500" indent="-342900">
              <a:buFont typeface="Arial" panose="020B0604020202020204" pitchFamily="34" charset="0"/>
              <a:buChar char="•"/>
            </a:pPr>
            <a:r>
              <a:rPr lang="en-US" sz="2800" b="1"/>
              <a:t>Maps </a:t>
            </a:r>
            <a:r>
              <a:rPr lang="en-US" sz="2800"/>
              <a:t>(e.g., land ownership, vegetation, watershed)</a:t>
            </a:r>
          </a:p>
        </p:txBody>
      </p:sp>
      <p:pic>
        <p:nvPicPr>
          <p:cNvPr id="4" name="Picture 3" descr="http://www.ranchesnm.com/images/Poker%20Lake%20Ranch%20Map.jpg"/>
          <p:cNvPicPr>
            <a:picLocks noChangeAspect="1" noChangeArrowheads="1"/>
          </p:cNvPicPr>
          <p:nvPr/>
        </p:nvPicPr>
        <p:blipFill rotWithShape="1">
          <a:blip r:embed="rId3" cstate="email"/>
          <a:srcRect l="4684" r="1418" b="5280"/>
          <a:stretch/>
        </p:blipFill>
        <p:spPr bwMode="auto">
          <a:xfrm>
            <a:off x="7315198" y="26418"/>
            <a:ext cx="4804229" cy="6276700"/>
          </a:xfrm>
          <a:prstGeom prst="rect">
            <a:avLst/>
          </a:prstGeom>
          <a:noFill/>
          <a:ln>
            <a:noFill/>
          </a:ln>
        </p:spPr>
      </p:pic>
      <p:sp>
        <p:nvSpPr>
          <p:cNvPr id="6" name="TextBox 5"/>
          <p:cNvSpPr txBox="1"/>
          <p:nvPr/>
        </p:nvSpPr>
        <p:spPr>
          <a:xfrm>
            <a:off x="727788" y="128016"/>
            <a:ext cx="6841019" cy="830997"/>
          </a:xfrm>
          <a:prstGeom prst="rect">
            <a:avLst/>
          </a:prstGeom>
          <a:noFill/>
        </p:spPr>
        <p:txBody>
          <a:bodyPr wrap="square" rtlCol="0">
            <a:spAutoFit/>
          </a:bodyPr>
          <a:lstStyle/>
          <a:p>
            <a:r>
              <a:rPr lang="en-US" sz="4800" b="1"/>
              <a:t>Inventory</a:t>
            </a:r>
          </a:p>
        </p:txBody>
      </p:sp>
      <p:pic>
        <p:nvPicPr>
          <p:cNvPr id="5" name="Picture 4"/>
          <p:cNvPicPr>
            <a:picLocks noChangeAspect="1"/>
          </p:cNvPicPr>
          <p:nvPr/>
        </p:nvPicPr>
        <p:blipFill>
          <a:blip r:embed="rId4"/>
          <a:stretch>
            <a:fillRect/>
          </a:stretch>
        </p:blipFill>
        <p:spPr>
          <a:xfrm>
            <a:off x="3280225" y="3788238"/>
            <a:ext cx="3906347" cy="2456821"/>
          </a:xfrm>
          <a:prstGeom prst="rect">
            <a:avLst/>
          </a:prstGeom>
        </p:spPr>
      </p:pic>
    </p:spTree>
    <p:extLst>
      <p:ext uri="{BB962C8B-B14F-4D97-AF65-F5344CB8AC3E}">
        <p14:creationId xmlns:p14="http://schemas.microsoft.com/office/powerpoint/2010/main" val="2434274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76982" y="987302"/>
            <a:ext cx="5922104" cy="2677656"/>
          </a:xfrm>
          <a:prstGeom prst="rect">
            <a:avLst/>
          </a:prstGeom>
          <a:noFill/>
          <a:ln>
            <a:noFill/>
          </a:ln>
        </p:spPr>
        <p:txBody>
          <a:bodyPr wrap="square" rtlCol="0">
            <a:spAutoFit/>
          </a:bodyPr>
          <a:lstStyle/>
          <a:p>
            <a:pPr marL="571500" indent="-342900">
              <a:buFont typeface="Arial" panose="020B0604020202020204" pitchFamily="34" charset="0"/>
              <a:buChar char="•"/>
            </a:pPr>
            <a:r>
              <a:rPr lang="en-US" sz="2800" b="1"/>
              <a:t>Land Area &amp; Pasture sizes</a:t>
            </a:r>
          </a:p>
          <a:p>
            <a:pPr marL="571500" indent="-342900">
              <a:buFont typeface="Arial" panose="020B0604020202020204" pitchFamily="34" charset="0"/>
              <a:buChar char="•"/>
            </a:pPr>
            <a:r>
              <a:rPr lang="en-US" sz="2800" b="1"/>
              <a:t>Roads &amp; Trails</a:t>
            </a:r>
          </a:p>
          <a:p>
            <a:pPr marL="571500" indent="-342900">
              <a:buFont typeface="Arial" panose="020B0604020202020204" pitchFamily="34" charset="0"/>
              <a:buChar char="•"/>
            </a:pPr>
            <a:r>
              <a:rPr lang="en-US" sz="2800" b="1"/>
              <a:t>Water </a:t>
            </a:r>
            <a:r>
              <a:rPr lang="en-US" sz="2800"/>
              <a:t>(e.g., water development)</a:t>
            </a:r>
            <a:endParaRPr lang="en-US" sz="2800" b="1"/>
          </a:p>
          <a:p>
            <a:pPr marL="571500" indent="-342900">
              <a:buFont typeface="Arial" panose="020B0604020202020204" pitchFamily="34" charset="0"/>
              <a:buChar char="•"/>
            </a:pPr>
            <a:r>
              <a:rPr lang="en-US" sz="2800" b="1"/>
              <a:t>Corrals, Buildings, Fences</a:t>
            </a:r>
          </a:p>
          <a:p>
            <a:pPr marL="571500" indent="-342900">
              <a:buFont typeface="Arial" panose="020B0604020202020204" pitchFamily="34" charset="0"/>
              <a:buChar char="•"/>
            </a:pPr>
            <a:r>
              <a:rPr lang="en-US" sz="2800" b="1"/>
              <a:t>Maps </a:t>
            </a:r>
            <a:r>
              <a:rPr lang="en-US" sz="2800"/>
              <a:t>(e.g., land ownership, vegetation, watershed)</a:t>
            </a:r>
          </a:p>
        </p:txBody>
      </p:sp>
      <p:pic>
        <p:nvPicPr>
          <p:cNvPr id="4" name="Picture 3" descr="http://www.ranchesnm.com/images/Poker%20Lake%20Ranch%20Map.jpg"/>
          <p:cNvPicPr>
            <a:picLocks noChangeAspect="1" noChangeArrowheads="1"/>
          </p:cNvPicPr>
          <p:nvPr/>
        </p:nvPicPr>
        <p:blipFill rotWithShape="1">
          <a:blip r:embed="rId3" cstate="email"/>
          <a:srcRect l="4684" r="1418" b="5280"/>
          <a:stretch/>
        </p:blipFill>
        <p:spPr bwMode="auto">
          <a:xfrm>
            <a:off x="7315198" y="26418"/>
            <a:ext cx="4804229" cy="6276700"/>
          </a:xfrm>
          <a:prstGeom prst="rect">
            <a:avLst/>
          </a:prstGeom>
          <a:noFill/>
          <a:ln>
            <a:noFill/>
          </a:ln>
        </p:spPr>
      </p:pic>
      <p:sp>
        <p:nvSpPr>
          <p:cNvPr id="6" name="TextBox 5"/>
          <p:cNvSpPr txBox="1"/>
          <p:nvPr/>
        </p:nvSpPr>
        <p:spPr>
          <a:xfrm>
            <a:off x="727788" y="128016"/>
            <a:ext cx="6841019" cy="830997"/>
          </a:xfrm>
          <a:prstGeom prst="rect">
            <a:avLst/>
          </a:prstGeom>
          <a:noFill/>
        </p:spPr>
        <p:txBody>
          <a:bodyPr wrap="square" rtlCol="0">
            <a:spAutoFit/>
          </a:bodyPr>
          <a:lstStyle/>
          <a:p>
            <a:r>
              <a:rPr lang="en-US" sz="4800" b="1"/>
              <a:t>Inventory</a:t>
            </a:r>
          </a:p>
        </p:txBody>
      </p:sp>
      <p:sp>
        <p:nvSpPr>
          <p:cNvPr id="7" name="TextBox 6"/>
          <p:cNvSpPr txBox="1"/>
          <p:nvPr/>
        </p:nvSpPr>
        <p:spPr>
          <a:xfrm>
            <a:off x="1276982" y="3664958"/>
            <a:ext cx="4813904" cy="1815882"/>
          </a:xfrm>
          <a:prstGeom prst="rect">
            <a:avLst/>
          </a:prstGeom>
          <a:noFill/>
          <a:ln>
            <a:noFill/>
          </a:ln>
        </p:spPr>
        <p:txBody>
          <a:bodyPr wrap="square" rtlCol="0">
            <a:spAutoFit/>
          </a:bodyPr>
          <a:lstStyle/>
          <a:p>
            <a:pPr marL="571500" indent="-342900">
              <a:buFont typeface="Arial" panose="020B0604020202020204" pitchFamily="34" charset="0"/>
              <a:buChar char="•"/>
            </a:pPr>
            <a:r>
              <a:rPr lang="en-US" sz="2800" b="1"/>
              <a:t>Vegetation</a:t>
            </a:r>
          </a:p>
          <a:p>
            <a:pPr marL="571500" indent="-342900">
              <a:buFont typeface="Arial" panose="020B0604020202020204" pitchFamily="34" charset="0"/>
              <a:buChar char="•"/>
            </a:pPr>
            <a:r>
              <a:rPr lang="en-US" sz="2800" b="1"/>
              <a:t>Livestock &amp; Wildlife</a:t>
            </a:r>
          </a:p>
          <a:p>
            <a:pPr marL="571500" indent="-342900">
              <a:buFont typeface="Arial" panose="020B0604020202020204" pitchFamily="34" charset="0"/>
              <a:buChar char="•"/>
            </a:pPr>
            <a:r>
              <a:rPr lang="en-US" sz="2800" b="1"/>
              <a:t>Human Resources</a:t>
            </a:r>
          </a:p>
          <a:p>
            <a:pPr marL="571500" indent="-342900">
              <a:buFont typeface="Arial" panose="020B0604020202020204" pitchFamily="34" charset="0"/>
              <a:buChar char="•"/>
            </a:pPr>
            <a:r>
              <a:rPr lang="en-US" sz="2800" b="1"/>
              <a:t>Past Management Actions</a:t>
            </a:r>
          </a:p>
        </p:txBody>
      </p:sp>
    </p:spTree>
    <p:extLst>
      <p:ext uri="{BB962C8B-B14F-4D97-AF65-F5344CB8AC3E}">
        <p14:creationId xmlns:p14="http://schemas.microsoft.com/office/powerpoint/2010/main" val="690719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28016"/>
            <a:ext cx="12192000" cy="923330"/>
          </a:xfrm>
          <a:prstGeom prst="rect">
            <a:avLst/>
          </a:prstGeom>
          <a:noFill/>
        </p:spPr>
        <p:txBody>
          <a:bodyPr wrap="square" rtlCol="0">
            <a:spAutoFit/>
          </a:bodyPr>
          <a:lstStyle/>
          <a:p>
            <a:pPr algn="ctr"/>
            <a:r>
              <a:rPr lang="en-US" sz="5400" b="1"/>
              <a:t>Inventory vs. Assessment vs. Monitoring</a:t>
            </a:r>
          </a:p>
        </p:txBody>
      </p:sp>
      <p:sp>
        <p:nvSpPr>
          <p:cNvPr id="5" name="TextBox 4"/>
          <p:cNvSpPr txBox="1"/>
          <p:nvPr/>
        </p:nvSpPr>
        <p:spPr>
          <a:xfrm>
            <a:off x="3093874" y="1704489"/>
            <a:ext cx="6004252" cy="1077218"/>
          </a:xfrm>
          <a:prstGeom prst="rect">
            <a:avLst/>
          </a:prstGeom>
          <a:noFill/>
        </p:spPr>
        <p:txBody>
          <a:bodyPr wrap="square" rtlCol="0">
            <a:spAutoFit/>
          </a:bodyPr>
          <a:lstStyle/>
          <a:p>
            <a:pPr algn="ctr"/>
            <a:r>
              <a:rPr lang="en-US" sz="3200"/>
              <a:t>Evaluation of </a:t>
            </a:r>
            <a:r>
              <a:rPr lang="en-US" sz="3200" b="1"/>
              <a:t>conditions </a:t>
            </a:r>
            <a:r>
              <a:rPr lang="en-US" sz="3200"/>
              <a:t>at one point in time.  </a:t>
            </a:r>
          </a:p>
        </p:txBody>
      </p:sp>
      <p:cxnSp>
        <p:nvCxnSpPr>
          <p:cNvPr id="6" name="Straight Arrow Connector 5"/>
          <p:cNvCxnSpPr/>
          <p:nvPr/>
        </p:nvCxnSpPr>
        <p:spPr>
          <a:xfrm>
            <a:off x="5791200" y="990595"/>
            <a:ext cx="0" cy="71389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D23D480E-4E5E-41AF-AFBE-977AE0012F4A}"/>
              </a:ext>
            </a:extLst>
          </p:cNvPr>
          <p:cNvGrpSpPr/>
          <p:nvPr/>
        </p:nvGrpSpPr>
        <p:grpSpPr>
          <a:xfrm>
            <a:off x="328126" y="3164115"/>
            <a:ext cx="11543121" cy="3425370"/>
            <a:chOff x="328126" y="3164115"/>
            <a:chExt cx="11543121" cy="3425370"/>
          </a:xfrm>
        </p:grpSpPr>
        <p:pic>
          <p:nvPicPr>
            <p:cNvPr id="8" name="Picture 7" descr="Picture1.jpg"/>
            <p:cNvPicPr>
              <a:picLocks noChangeAspect="1"/>
            </p:cNvPicPr>
            <p:nvPr/>
          </p:nvPicPr>
          <p:blipFill>
            <a:blip r:embed="rId3" cstate="email"/>
            <a:srcRect/>
            <a:stretch>
              <a:fillRect/>
            </a:stretch>
          </p:blipFill>
          <p:spPr bwMode="auto">
            <a:xfrm>
              <a:off x="328126" y="3164115"/>
              <a:ext cx="11543121" cy="3425370"/>
            </a:xfrm>
            <a:prstGeom prst="rect">
              <a:avLst/>
            </a:prstGeom>
            <a:noFill/>
            <a:ln w="9525">
              <a:solidFill>
                <a:schemeClr val="tx1"/>
              </a:solidFill>
              <a:miter lim="800000"/>
              <a:headEnd/>
              <a:tailEnd/>
            </a:ln>
          </p:spPr>
        </p:pic>
        <p:sp>
          <p:nvSpPr>
            <p:cNvPr id="7" name="TextBox 6">
              <a:extLst>
                <a:ext uri="{FF2B5EF4-FFF2-40B4-BE49-F238E27FC236}">
                  <a16:creationId xmlns:a16="http://schemas.microsoft.com/office/drawing/2014/main" id="{E1A70C61-6391-484D-8D60-016BB668905A}"/>
                </a:ext>
              </a:extLst>
            </p:cNvPr>
            <p:cNvSpPr txBox="1"/>
            <p:nvPr/>
          </p:nvSpPr>
          <p:spPr>
            <a:xfrm>
              <a:off x="11189386" y="6315314"/>
              <a:ext cx="638316" cy="215444"/>
            </a:xfrm>
            <a:prstGeom prst="rect">
              <a:avLst/>
            </a:prstGeom>
            <a:noFill/>
          </p:spPr>
          <p:txBody>
            <a:bodyPr wrap="none" rtlCol="0">
              <a:spAutoFit/>
            </a:bodyPr>
            <a:lstStyle/>
            <a:p>
              <a:r>
                <a:rPr lang="en-US" sz="800">
                  <a:solidFill>
                    <a:schemeClr val="bg1"/>
                  </a:solidFill>
                </a:rPr>
                <a:t>J. Peterson</a:t>
              </a:r>
            </a:p>
          </p:txBody>
        </p:sp>
      </p:grpSp>
    </p:spTree>
    <p:extLst>
      <p:ext uri="{BB962C8B-B14F-4D97-AF65-F5344CB8AC3E}">
        <p14:creationId xmlns:p14="http://schemas.microsoft.com/office/powerpoint/2010/main" val="2374785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7788" y="128016"/>
            <a:ext cx="6841019" cy="830997"/>
          </a:xfrm>
          <a:prstGeom prst="rect">
            <a:avLst/>
          </a:prstGeom>
          <a:noFill/>
        </p:spPr>
        <p:txBody>
          <a:bodyPr wrap="square" rtlCol="0">
            <a:spAutoFit/>
          </a:bodyPr>
          <a:lstStyle/>
          <a:p>
            <a:r>
              <a:rPr lang="en-US" sz="4800" b="1"/>
              <a:t>Assessment</a:t>
            </a:r>
          </a:p>
        </p:txBody>
      </p:sp>
      <p:sp>
        <p:nvSpPr>
          <p:cNvPr id="8" name="Rectangle 7"/>
          <p:cNvSpPr/>
          <p:nvPr/>
        </p:nvSpPr>
        <p:spPr>
          <a:xfrm>
            <a:off x="5849256" y="6464260"/>
            <a:ext cx="6096000" cy="276999"/>
          </a:xfrm>
          <a:prstGeom prst="rect">
            <a:avLst/>
          </a:prstGeom>
        </p:spPr>
        <p:txBody>
          <a:bodyPr>
            <a:spAutoFit/>
          </a:bodyPr>
          <a:lstStyle/>
          <a:p>
            <a:pPr algn="r"/>
            <a:r>
              <a:rPr lang="en-US" sz="1200">
                <a:solidFill>
                  <a:schemeClr val="bg1"/>
                </a:solidFill>
              </a:rPr>
              <a:t>https://www.blm.gov/or/programs/nrst/files/Final%20TR%201737-16%20.pdf</a:t>
            </a:r>
          </a:p>
        </p:txBody>
      </p:sp>
      <p:pic>
        <p:nvPicPr>
          <p:cNvPr id="10" name="Picture 9"/>
          <p:cNvPicPr>
            <a:picLocks noChangeAspect="1"/>
          </p:cNvPicPr>
          <p:nvPr/>
        </p:nvPicPr>
        <p:blipFill rotWithShape="1">
          <a:blip r:embed="rId3"/>
          <a:srcRect l="37703" t="16740" r="35576" b="10406"/>
          <a:stretch/>
        </p:blipFill>
        <p:spPr>
          <a:xfrm>
            <a:off x="7465422" y="128016"/>
            <a:ext cx="3976914" cy="6096000"/>
          </a:xfrm>
          <a:prstGeom prst="rect">
            <a:avLst/>
          </a:prstGeom>
        </p:spPr>
      </p:pic>
      <p:sp>
        <p:nvSpPr>
          <p:cNvPr id="11" name="TextBox 10"/>
          <p:cNvSpPr txBox="1"/>
          <p:nvPr/>
        </p:nvSpPr>
        <p:spPr>
          <a:xfrm>
            <a:off x="756540" y="959013"/>
            <a:ext cx="6413517" cy="523220"/>
          </a:xfrm>
          <a:prstGeom prst="rect">
            <a:avLst/>
          </a:prstGeom>
          <a:noFill/>
          <a:ln>
            <a:noFill/>
          </a:ln>
        </p:spPr>
        <p:txBody>
          <a:bodyPr wrap="square" rtlCol="0">
            <a:spAutoFit/>
          </a:bodyPr>
          <a:lstStyle/>
          <a:p>
            <a:pPr marL="571500" indent="-342900">
              <a:buFont typeface="Arial" panose="020B0604020202020204" pitchFamily="34" charset="0"/>
              <a:buChar char="•"/>
            </a:pPr>
            <a:r>
              <a:rPr lang="en-US" sz="2800"/>
              <a:t>Riparian Proper Functioning Condition</a:t>
            </a:r>
          </a:p>
        </p:txBody>
      </p:sp>
    </p:spTree>
    <p:extLst>
      <p:ext uri="{BB962C8B-B14F-4D97-AF65-F5344CB8AC3E}">
        <p14:creationId xmlns:p14="http://schemas.microsoft.com/office/powerpoint/2010/main" val="88382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7788" y="128016"/>
            <a:ext cx="6841019" cy="830997"/>
          </a:xfrm>
          <a:prstGeom prst="rect">
            <a:avLst/>
          </a:prstGeom>
          <a:noFill/>
        </p:spPr>
        <p:txBody>
          <a:bodyPr wrap="square" rtlCol="0">
            <a:spAutoFit/>
          </a:bodyPr>
          <a:lstStyle/>
          <a:p>
            <a:r>
              <a:rPr lang="en-US" sz="4800" b="1"/>
              <a:t>Assessment</a:t>
            </a:r>
          </a:p>
        </p:txBody>
      </p:sp>
      <p:pic>
        <p:nvPicPr>
          <p:cNvPr id="7" name="Picture 6"/>
          <p:cNvPicPr>
            <a:picLocks noChangeAspect="1"/>
          </p:cNvPicPr>
          <p:nvPr/>
        </p:nvPicPr>
        <p:blipFill rotWithShape="1">
          <a:blip r:embed="rId3"/>
          <a:srcRect l="44436" t="14323" r="24231" b="8073"/>
          <a:stretch/>
        </p:blipFill>
        <p:spPr>
          <a:xfrm>
            <a:off x="7326863" y="267867"/>
            <a:ext cx="4578998" cy="6376362"/>
          </a:xfrm>
          <a:prstGeom prst="rect">
            <a:avLst/>
          </a:prstGeom>
        </p:spPr>
      </p:pic>
      <p:sp>
        <p:nvSpPr>
          <p:cNvPr id="8" name="Rectangle 7"/>
          <p:cNvSpPr/>
          <p:nvPr/>
        </p:nvSpPr>
        <p:spPr>
          <a:xfrm>
            <a:off x="979326" y="6465516"/>
            <a:ext cx="6096000" cy="276999"/>
          </a:xfrm>
          <a:prstGeom prst="rect">
            <a:avLst/>
          </a:prstGeom>
        </p:spPr>
        <p:txBody>
          <a:bodyPr>
            <a:spAutoFit/>
          </a:bodyPr>
          <a:lstStyle/>
          <a:p>
            <a:pPr algn="r"/>
            <a:r>
              <a:rPr lang="en-US" sz="1200">
                <a:solidFill>
                  <a:schemeClr val="bg1"/>
                </a:solidFill>
              </a:rPr>
              <a:t>http://www.nrcs.usda.gov/Internet/FSE_DOCUMENTS/stelprdb1043944.pdf</a:t>
            </a:r>
          </a:p>
        </p:txBody>
      </p:sp>
      <p:sp>
        <p:nvSpPr>
          <p:cNvPr id="9" name="TextBox 8"/>
          <p:cNvSpPr txBox="1"/>
          <p:nvPr/>
        </p:nvSpPr>
        <p:spPr>
          <a:xfrm>
            <a:off x="756540" y="959013"/>
            <a:ext cx="6413517" cy="954107"/>
          </a:xfrm>
          <a:prstGeom prst="rect">
            <a:avLst/>
          </a:prstGeom>
          <a:noFill/>
          <a:ln>
            <a:noFill/>
          </a:ln>
        </p:spPr>
        <p:txBody>
          <a:bodyPr wrap="square" rtlCol="0">
            <a:spAutoFit/>
          </a:bodyPr>
          <a:lstStyle/>
          <a:p>
            <a:pPr marL="571500" indent="-342900">
              <a:buFont typeface="Arial" panose="020B0604020202020204" pitchFamily="34" charset="0"/>
              <a:buChar char="•"/>
            </a:pPr>
            <a:r>
              <a:rPr lang="en-US" sz="2800"/>
              <a:t>Riparian Proper Functioning Condition</a:t>
            </a:r>
          </a:p>
          <a:p>
            <a:pPr marL="571500" indent="-342900">
              <a:buFont typeface="Arial" panose="020B0604020202020204" pitchFamily="34" charset="0"/>
              <a:buChar char="•"/>
            </a:pPr>
            <a:r>
              <a:rPr lang="en-US" sz="2800"/>
              <a:t>Rangeland Health Assessment</a:t>
            </a:r>
          </a:p>
        </p:txBody>
      </p:sp>
    </p:spTree>
    <p:extLst>
      <p:ext uri="{BB962C8B-B14F-4D97-AF65-F5344CB8AC3E}">
        <p14:creationId xmlns:p14="http://schemas.microsoft.com/office/powerpoint/2010/main" val="3901682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7788" y="128016"/>
            <a:ext cx="6841019" cy="830997"/>
          </a:xfrm>
          <a:prstGeom prst="rect">
            <a:avLst/>
          </a:prstGeom>
          <a:noFill/>
        </p:spPr>
        <p:txBody>
          <a:bodyPr wrap="square" rtlCol="0">
            <a:spAutoFit/>
          </a:bodyPr>
          <a:lstStyle/>
          <a:p>
            <a:r>
              <a:rPr lang="en-US" sz="4800" b="1"/>
              <a:t>Assessment</a:t>
            </a:r>
          </a:p>
        </p:txBody>
      </p:sp>
      <p:sp>
        <p:nvSpPr>
          <p:cNvPr id="3" name="TextBox 2"/>
          <p:cNvSpPr txBox="1"/>
          <p:nvPr/>
        </p:nvSpPr>
        <p:spPr>
          <a:xfrm>
            <a:off x="756540" y="959013"/>
            <a:ext cx="11159689" cy="1384995"/>
          </a:xfrm>
          <a:prstGeom prst="rect">
            <a:avLst/>
          </a:prstGeom>
          <a:noFill/>
          <a:ln>
            <a:noFill/>
          </a:ln>
        </p:spPr>
        <p:txBody>
          <a:bodyPr wrap="square" rtlCol="0">
            <a:spAutoFit/>
          </a:bodyPr>
          <a:lstStyle/>
          <a:p>
            <a:pPr marL="571500" indent="-342900">
              <a:buFont typeface="Arial" panose="020B0604020202020204" pitchFamily="34" charset="0"/>
              <a:buChar char="•"/>
            </a:pPr>
            <a:r>
              <a:rPr lang="en-US" sz="2800"/>
              <a:t>Riparian Proper Functioning Condition</a:t>
            </a:r>
          </a:p>
          <a:p>
            <a:pPr marL="571500" indent="-342900">
              <a:buFont typeface="Arial" panose="020B0604020202020204" pitchFamily="34" charset="0"/>
              <a:buChar char="•"/>
            </a:pPr>
            <a:r>
              <a:rPr lang="en-US" sz="2800"/>
              <a:t>Rangeland Health Assessment</a:t>
            </a:r>
          </a:p>
          <a:p>
            <a:pPr marL="571500" indent="-342900">
              <a:buFont typeface="Arial" panose="020B0604020202020204" pitchFamily="34" charset="0"/>
              <a:buChar char="•"/>
            </a:pPr>
            <a:r>
              <a:rPr lang="en-US" sz="2800"/>
              <a:t>Ecosystem Integrity </a:t>
            </a:r>
            <a:r>
              <a:rPr lang="en-US" sz="2000"/>
              <a:t>(remote sensing </a:t>
            </a:r>
            <a:r>
              <a:rPr lang="en-US" sz="2000">
                <a:sym typeface="Wingdings" panose="05000000000000000000" pitchFamily="2" charset="2"/>
              </a:rPr>
              <a:t> rapid ground-based  intensive ground-based)</a:t>
            </a:r>
            <a:endParaRPr lang="en-US" sz="2000"/>
          </a:p>
        </p:txBody>
      </p:sp>
      <p:pic>
        <p:nvPicPr>
          <p:cNvPr id="4" name="Picture 3"/>
          <p:cNvPicPr>
            <a:picLocks noChangeAspect="1"/>
          </p:cNvPicPr>
          <p:nvPr/>
        </p:nvPicPr>
        <p:blipFill rotWithShape="1">
          <a:blip r:embed="rId3"/>
          <a:srcRect l="44444" t="31324" r="20001" b="21268"/>
          <a:stretch/>
        </p:blipFill>
        <p:spPr>
          <a:xfrm>
            <a:off x="1204685" y="2989941"/>
            <a:ext cx="3904343" cy="2928257"/>
          </a:xfrm>
          <a:prstGeom prst="rect">
            <a:avLst/>
          </a:prstGeom>
        </p:spPr>
      </p:pic>
      <p:pic>
        <p:nvPicPr>
          <p:cNvPr id="5" name="Picture 4"/>
          <p:cNvPicPr>
            <a:picLocks noChangeAspect="1"/>
          </p:cNvPicPr>
          <p:nvPr/>
        </p:nvPicPr>
        <p:blipFill rotWithShape="1">
          <a:blip r:embed="rId4"/>
          <a:srcRect l="43492" t="53648" r="20635" b="11925"/>
          <a:stretch/>
        </p:blipFill>
        <p:spPr>
          <a:xfrm>
            <a:off x="5109028" y="2963311"/>
            <a:ext cx="5588000" cy="3016530"/>
          </a:xfrm>
          <a:prstGeom prst="rect">
            <a:avLst/>
          </a:prstGeom>
        </p:spPr>
      </p:pic>
      <p:sp>
        <p:nvSpPr>
          <p:cNvPr id="6" name="TextBox 5"/>
          <p:cNvSpPr txBox="1"/>
          <p:nvPr/>
        </p:nvSpPr>
        <p:spPr>
          <a:xfrm>
            <a:off x="3021644" y="5918198"/>
            <a:ext cx="5991727" cy="415498"/>
          </a:xfrm>
          <a:prstGeom prst="rect">
            <a:avLst/>
          </a:prstGeom>
          <a:noFill/>
        </p:spPr>
        <p:txBody>
          <a:bodyPr wrap="square" rtlCol="0">
            <a:spAutoFit/>
          </a:bodyPr>
          <a:lstStyle/>
          <a:p>
            <a:r>
              <a:rPr lang="en-US" sz="1050"/>
              <a:t>Petersen, S.L., and T. K. </a:t>
            </a:r>
            <a:r>
              <a:rPr lang="en-US" sz="1050" err="1"/>
              <a:t>Stringham</a:t>
            </a:r>
            <a:r>
              <a:rPr lang="en-US" sz="1050"/>
              <a:t>.  2008.  Development of GIS-based models to predict plant community structure in relation to western juniper establishment.  </a:t>
            </a:r>
            <a:r>
              <a:rPr lang="en-US" sz="1050" i="1"/>
              <a:t>Forest Ecology and Management </a:t>
            </a:r>
            <a:r>
              <a:rPr lang="en-US" sz="1050"/>
              <a:t>256:981-989</a:t>
            </a:r>
          </a:p>
        </p:txBody>
      </p:sp>
    </p:spTree>
    <p:extLst>
      <p:ext uri="{BB962C8B-B14F-4D97-AF65-F5344CB8AC3E}">
        <p14:creationId xmlns:p14="http://schemas.microsoft.com/office/powerpoint/2010/main" val="2925272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28016"/>
            <a:ext cx="12192000" cy="923330"/>
          </a:xfrm>
          <a:prstGeom prst="rect">
            <a:avLst/>
          </a:prstGeom>
          <a:noFill/>
        </p:spPr>
        <p:txBody>
          <a:bodyPr wrap="square" rtlCol="0">
            <a:spAutoFit/>
          </a:bodyPr>
          <a:lstStyle/>
          <a:p>
            <a:pPr algn="ctr"/>
            <a:r>
              <a:rPr lang="en-US" sz="5400" b="1"/>
              <a:t>Inventory vs. Assessment vs. Monitoring</a:t>
            </a:r>
          </a:p>
        </p:txBody>
      </p:sp>
      <p:cxnSp>
        <p:nvCxnSpPr>
          <p:cNvPr id="6" name="Straight Arrow Connector 5"/>
          <p:cNvCxnSpPr/>
          <p:nvPr/>
        </p:nvCxnSpPr>
        <p:spPr>
          <a:xfrm flipH="1">
            <a:off x="9652000" y="990595"/>
            <a:ext cx="261257" cy="71389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911131" y="1704489"/>
            <a:ext cx="5280869" cy="1077218"/>
          </a:xfrm>
          <a:prstGeom prst="rect">
            <a:avLst/>
          </a:prstGeom>
          <a:noFill/>
        </p:spPr>
        <p:txBody>
          <a:bodyPr wrap="square" rtlCol="0">
            <a:spAutoFit/>
          </a:bodyPr>
          <a:lstStyle/>
          <a:p>
            <a:pPr algn="ctr"/>
            <a:r>
              <a:rPr lang="en-US" sz="3200"/>
              <a:t>Series of measurements </a:t>
            </a:r>
          </a:p>
          <a:p>
            <a:pPr algn="ctr"/>
            <a:r>
              <a:rPr lang="en-US" sz="3200" b="1"/>
              <a:t>spanning time</a:t>
            </a:r>
            <a:endParaRPr lang="en-US" sz="3200"/>
          </a:p>
        </p:txBody>
      </p:sp>
      <p:pic>
        <p:nvPicPr>
          <p:cNvPr id="9" name="Picture 8" descr="Picture1.jpg"/>
          <p:cNvPicPr>
            <a:picLocks noChangeAspect="1"/>
          </p:cNvPicPr>
          <p:nvPr/>
        </p:nvPicPr>
        <p:blipFill>
          <a:blip r:embed="rId3" cstate="email"/>
          <a:srcRect/>
          <a:stretch>
            <a:fillRect/>
          </a:stretch>
        </p:blipFill>
        <p:spPr bwMode="auto">
          <a:xfrm>
            <a:off x="328126" y="3164115"/>
            <a:ext cx="11543121" cy="3425370"/>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3975195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527791" y="5495475"/>
            <a:ext cx="11230511" cy="461665"/>
          </a:xfrm>
          <a:prstGeom prst="rect">
            <a:avLst/>
          </a:prstGeom>
          <a:noFill/>
        </p:spPr>
        <p:txBody>
          <a:bodyPr wrap="square" rtlCol="0">
            <a:spAutoFit/>
          </a:bodyPr>
          <a:lstStyle/>
          <a:p>
            <a:pPr algn="ctr"/>
            <a:r>
              <a:rPr lang="en-US" sz="2400" b="1"/>
              <a:t>Restoration following Wildfire</a:t>
            </a:r>
          </a:p>
        </p:txBody>
      </p:sp>
      <p:sp>
        <p:nvSpPr>
          <p:cNvPr id="6" name="TextBox 5"/>
          <p:cNvSpPr txBox="1"/>
          <p:nvPr/>
        </p:nvSpPr>
        <p:spPr>
          <a:xfrm>
            <a:off x="727788" y="128016"/>
            <a:ext cx="6841019" cy="830997"/>
          </a:xfrm>
          <a:prstGeom prst="rect">
            <a:avLst/>
          </a:prstGeom>
          <a:noFill/>
        </p:spPr>
        <p:txBody>
          <a:bodyPr wrap="square" rtlCol="0">
            <a:spAutoFit/>
          </a:bodyPr>
          <a:lstStyle/>
          <a:p>
            <a:r>
              <a:rPr lang="en-US" sz="4800" b="1"/>
              <a:t>Monitoring</a:t>
            </a:r>
          </a:p>
        </p:txBody>
      </p:sp>
      <p:pic>
        <p:nvPicPr>
          <p:cNvPr id="2" name="Picture 1"/>
          <p:cNvPicPr>
            <a:picLocks noChangeAspect="1"/>
          </p:cNvPicPr>
          <p:nvPr/>
        </p:nvPicPr>
        <p:blipFill>
          <a:blip r:embed="rId3"/>
          <a:stretch>
            <a:fillRect/>
          </a:stretch>
        </p:blipFill>
        <p:spPr>
          <a:xfrm>
            <a:off x="2245416" y="1180988"/>
            <a:ext cx="7795260" cy="4092512"/>
          </a:xfrm>
          <a:prstGeom prst="rect">
            <a:avLst/>
          </a:prstGeom>
          <a:ln>
            <a:solidFill>
              <a:schemeClr val="tx1"/>
            </a:solidFill>
          </a:ln>
        </p:spPr>
      </p:pic>
    </p:spTree>
    <p:extLst>
      <p:ext uri="{BB962C8B-B14F-4D97-AF65-F5344CB8AC3E}">
        <p14:creationId xmlns:p14="http://schemas.microsoft.com/office/powerpoint/2010/main" val="1466707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527791" y="5495475"/>
            <a:ext cx="11230511" cy="461665"/>
          </a:xfrm>
          <a:prstGeom prst="rect">
            <a:avLst/>
          </a:prstGeom>
          <a:noFill/>
        </p:spPr>
        <p:txBody>
          <a:bodyPr wrap="square" rtlCol="0">
            <a:spAutoFit/>
          </a:bodyPr>
          <a:lstStyle/>
          <a:p>
            <a:pPr algn="ctr"/>
            <a:r>
              <a:rPr lang="en-US" sz="2400" b="1"/>
              <a:t>Decrease browse on Willows</a:t>
            </a:r>
          </a:p>
        </p:txBody>
      </p:sp>
      <p:sp>
        <p:nvSpPr>
          <p:cNvPr id="6" name="TextBox 5"/>
          <p:cNvSpPr txBox="1"/>
          <p:nvPr/>
        </p:nvSpPr>
        <p:spPr>
          <a:xfrm>
            <a:off x="727788" y="128016"/>
            <a:ext cx="6841019" cy="830997"/>
          </a:xfrm>
          <a:prstGeom prst="rect">
            <a:avLst/>
          </a:prstGeom>
          <a:noFill/>
        </p:spPr>
        <p:txBody>
          <a:bodyPr wrap="square" rtlCol="0">
            <a:spAutoFit/>
          </a:bodyPr>
          <a:lstStyle/>
          <a:p>
            <a:r>
              <a:rPr lang="en-US" sz="4800" b="1"/>
              <a:t>Monitoring</a:t>
            </a: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r="2003"/>
          <a:stretch/>
        </p:blipFill>
        <p:spPr>
          <a:xfrm>
            <a:off x="476328" y="1096173"/>
            <a:ext cx="5498629" cy="3945980"/>
          </a:xfrm>
          <a:prstGeom prst="rect">
            <a:avLst/>
          </a:prstGeom>
          <a:ln w="25400" cap="rnd" cmpd="sng">
            <a:solidFill>
              <a:schemeClr val="tx1"/>
            </a:solidFill>
          </a:ln>
        </p:spPr>
      </p:pic>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r="2189"/>
          <a:stretch/>
        </p:blipFill>
        <p:spPr>
          <a:xfrm>
            <a:off x="6129885" y="1096173"/>
            <a:ext cx="5573093" cy="3945980"/>
          </a:xfrm>
          <a:prstGeom prst="rect">
            <a:avLst/>
          </a:prstGeom>
          <a:ln w="25400" cap="rnd" cmpd="sng">
            <a:solidFill>
              <a:schemeClr val="tx1"/>
            </a:solidFill>
          </a:ln>
        </p:spPr>
      </p:pic>
      <p:sp>
        <p:nvSpPr>
          <p:cNvPr id="12" name="TextBox 11"/>
          <p:cNvSpPr txBox="1"/>
          <p:nvPr/>
        </p:nvSpPr>
        <p:spPr>
          <a:xfrm>
            <a:off x="527791" y="5119097"/>
            <a:ext cx="2209800" cy="338554"/>
          </a:xfrm>
          <a:prstGeom prst="rect">
            <a:avLst/>
          </a:prstGeom>
          <a:noFill/>
        </p:spPr>
        <p:txBody>
          <a:bodyPr wrap="square" rtlCol="0">
            <a:spAutoFit/>
          </a:bodyPr>
          <a:lstStyle/>
          <a:p>
            <a:r>
              <a:rPr lang="en-US" sz="1600">
                <a:latin typeface="+mj-lt"/>
              </a:rPr>
              <a:t>June 11, 2001</a:t>
            </a:r>
          </a:p>
        </p:txBody>
      </p:sp>
      <p:sp>
        <p:nvSpPr>
          <p:cNvPr id="13" name="TextBox 12"/>
          <p:cNvSpPr txBox="1"/>
          <p:nvPr/>
        </p:nvSpPr>
        <p:spPr>
          <a:xfrm>
            <a:off x="6143046" y="5110755"/>
            <a:ext cx="2182586" cy="338554"/>
          </a:xfrm>
          <a:prstGeom prst="rect">
            <a:avLst/>
          </a:prstGeom>
          <a:noFill/>
        </p:spPr>
        <p:txBody>
          <a:bodyPr wrap="square" rtlCol="0">
            <a:spAutoFit/>
          </a:bodyPr>
          <a:lstStyle/>
          <a:p>
            <a:r>
              <a:rPr lang="en-US" sz="1600">
                <a:latin typeface="+mj-lt"/>
              </a:rPr>
              <a:t>June 18, 2011</a:t>
            </a:r>
          </a:p>
        </p:txBody>
      </p:sp>
      <p:sp>
        <p:nvSpPr>
          <p:cNvPr id="14" name="TextBox 13"/>
          <p:cNvSpPr txBox="1"/>
          <p:nvPr/>
        </p:nvSpPr>
        <p:spPr>
          <a:xfrm>
            <a:off x="9233381" y="5920517"/>
            <a:ext cx="2958619" cy="369332"/>
          </a:xfrm>
          <a:prstGeom prst="rect">
            <a:avLst/>
          </a:prstGeom>
          <a:noFill/>
        </p:spPr>
        <p:txBody>
          <a:bodyPr wrap="square" rtlCol="0">
            <a:spAutoFit/>
          </a:bodyPr>
          <a:lstStyle/>
          <a:p>
            <a:r>
              <a:rPr lang="en-US">
                <a:latin typeface="+mj-lt"/>
              </a:rPr>
              <a:t>Photos: Amanda </a:t>
            </a:r>
            <a:r>
              <a:rPr lang="en-US" err="1">
                <a:latin typeface="+mj-lt"/>
              </a:rPr>
              <a:t>Gearhardt</a:t>
            </a:r>
            <a:endParaRPr lang="en-US">
              <a:latin typeface="+mj-lt"/>
            </a:endParaRPr>
          </a:p>
        </p:txBody>
      </p:sp>
    </p:spTree>
    <p:extLst>
      <p:ext uri="{BB962C8B-B14F-4D97-AF65-F5344CB8AC3E}">
        <p14:creationId xmlns:p14="http://schemas.microsoft.com/office/powerpoint/2010/main" val="213122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527791" y="5495475"/>
            <a:ext cx="11230511" cy="461665"/>
          </a:xfrm>
          <a:prstGeom prst="rect">
            <a:avLst/>
          </a:prstGeom>
          <a:noFill/>
        </p:spPr>
        <p:txBody>
          <a:bodyPr wrap="square" rtlCol="0">
            <a:spAutoFit/>
          </a:bodyPr>
          <a:lstStyle/>
          <a:p>
            <a:pPr algn="ctr"/>
            <a:r>
              <a:rPr lang="en-US" sz="2400" b="1"/>
              <a:t>Leafy spurge patch</a:t>
            </a:r>
          </a:p>
        </p:txBody>
      </p:sp>
      <p:sp>
        <p:nvSpPr>
          <p:cNvPr id="6" name="TextBox 5"/>
          <p:cNvSpPr txBox="1"/>
          <p:nvPr/>
        </p:nvSpPr>
        <p:spPr>
          <a:xfrm>
            <a:off x="727788" y="128016"/>
            <a:ext cx="6841019" cy="830997"/>
          </a:xfrm>
          <a:prstGeom prst="rect">
            <a:avLst/>
          </a:prstGeom>
          <a:noFill/>
        </p:spPr>
        <p:txBody>
          <a:bodyPr wrap="square" rtlCol="0">
            <a:spAutoFit/>
          </a:bodyPr>
          <a:lstStyle/>
          <a:p>
            <a:r>
              <a:rPr lang="en-US" sz="4800" b="1"/>
              <a:t>Monitoring</a:t>
            </a:r>
          </a:p>
        </p:txBody>
      </p:sp>
      <p:pic>
        <p:nvPicPr>
          <p:cNvPr id="11" name="Picture 5" descr="IM000709">
            <a:extLst>
              <a:ext uri="{FF2B5EF4-FFF2-40B4-BE49-F238E27FC236}">
                <a16:creationId xmlns:a16="http://schemas.microsoft.com/office/drawing/2014/main" id="{D66B2747-7C0B-4018-BB1C-F8617F5165D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496376" y="1133181"/>
            <a:ext cx="5512850" cy="413435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7" descr="IM001849">
            <a:extLst>
              <a:ext uri="{FF2B5EF4-FFF2-40B4-BE49-F238E27FC236}">
                <a16:creationId xmlns:a16="http://schemas.microsoft.com/office/drawing/2014/main" id="{8C8CDF78-D1B8-4227-A228-8E4B18229D9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6182775" y="1133181"/>
            <a:ext cx="5512849" cy="413435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52098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27788" y="128016"/>
            <a:ext cx="7936152" cy="830997"/>
          </a:xfrm>
          <a:prstGeom prst="rect">
            <a:avLst/>
          </a:prstGeom>
          <a:noFill/>
        </p:spPr>
        <p:txBody>
          <a:bodyPr wrap="square" rtlCol="0">
            <a:spAutoFit/>
          </a:bodyPr>
          <a:lstStyle/>
          <a:p>
            <a:r>
              <a:rPr lang="en-US" sz="4800" b="1"/>
              <a:t>Monitoring: The Main Steps</a:t>
            </a:r>
          </a:p>
        </p:txBody>
      </p:sp>
      <p:sp>
        <p:nvSpPr>
          <p:cNvPr id="17" name="Rectangle 16"/>
          <p:cNvSpPr/>
          <p:nvPr/>
        </p:nvSpPr>
        <p:spPr>
          <a:xfrm>
            <a:off x="433241" y="1662549"/>
            <a:ext cx="5171272" cy="2554545"/>
          </a:xfrm>
          <a:prstGeom prst="rect">
            <a:avLst/>
          </a:prstGeom>
        </p:spPr>
        <p:txBody>
          <a:bodyPr wrap="square">
            <a:spAutoFit/>
          </a:bodyPr>
          <a:lstStyle/>
          <a:p>
            <a:pPr marL="457200" indent="-457200">
              <a:buFont typeface="Arial" panose="020B0604020202020204" pitchFamily="34" charset="0"/>
              <a:buChar char="•"/>
            </a:pPr>
            <a:r>
              <a:rPr lang="en-US" sz="3200" i="1">
                <a:solidFill>
                  <a:schemeClr val="accent2">
                    <a:lumMod val="75000"/>
                  </a:schemeClr>
                </a:solidFill>
              </a:rPr>
              <a:t>Describe where you are right now.</a:t>
            </a:r>
          </a:p>
          <a:p>
            <a:pPr marL="457200" indent="-457200">
              <a:buFont typeface="Arial" panose="020B0604020202020204" pitchFamily="34" charset="0"/>
              <a:buChar char="•"/>
            </a:pPr>
            <a:r>
              <a:rPr lang="en-US" sz="3200" i="1">
                <a:solidFill>
                  <a:schemeClr val="accent2">
                    <a:lumMod val="75000"/>
                  </a:schemeClr>
                </a:solidFill>
              </a:rPr>
              <a:t>Identify what you want to achieve LONG-TERM on the land.</a:t>
            </a:r>
          </a:p>
        </p:txBody>
      </p:sp>
      <p:sp>
        <p:nvSpPr>
          <p:cNvPr id="18" name="TextBox 17"/>
          <p:cNvSpPr txBox="1"/>
          <p:nvPr/>
        </p:nvSpPr>
        <p:spPr>
          <a:xfrm>
            <a:off x="261442" y="967749"/>
            <a:ext cx="9119394" cy="523220"/>
          </a:xfrm>
          <a:prstGeom prst="rect">
            <a:avLst/>
          </a:prstGeom>
          <a:noFill/>
          <a:ln>
            <a:noFill/>
          </a:ln>
        </p:spPr>
        <p:txBody>
          <a:bodyPr wrap="square" rtlCol="0">
            <a:spAutoFit/>
          </a:bodyPr>
          <a:lstStyle/>
          <a:p>
            <a:pPr marL="742950" indent="-514350">
              <a:buFont typeface="+mj-lt"/>
              <a:buAutoNum type="arabicPeriod"/>
            </a:pPr>
            <a:r>
              <a:rPr lang="en-US" sz="2800"/>
              <a:t>Complete Inventory/Goals</a:t>
            </a:r>
          </a:p>
        </p:txBody>
      </p:sp>
      <p:grpSp>
        <p:nvGrpSpPr>
          <p:cNvPr id="19" name="Group 18"/>
          <p:cNvGrpSpPr/>
          <p:nvPr/>
        </p:nvGrpSpPr>
        <p:grpSpPr>
          <a:xfrm>
            <a:off x="8149200" y="1815686"/>
            <a:ext cx="2422988" cy="2902398"/>
            <a:chOff x="3505200" y="1959114"/>
            <a:chExt cx="2718262" cy="3200400"/>
          </a:xfrm>
        </p:grpSpPr>
        <p:pic>
          <p:nvPicPr>
            <p:cNvPr id="20" name="Picture 19"/>
            <p:cNvPicPr>
              <a:picLocks noChangeAspect="1" noChangeArrowheads="1"/>
            </p:cNvPicPr>
            <p:nvPr/>
          </p:nvPicPr>
          <p:blipFill>
            <a:blip r:embed="rId4" cstate="print"/>
            <a:srcRect l="51977" r="14124" b="53033"/>
            <a:stretch>
              <a:fillRect/>
            </a:stretch>
          </p:blipFill>
          <p:spPr bwMode="auto">
            <a:xfrm>
              <a:off x="3505200" y="2873514"/>
              <a:ext cx="2286000" cy="2286000"/>
            </a:xfrm>
            <a:prstGeom prst="rect">
              <a:avLst/>
            </a:prstGeom>
            <a:noFill/>
            <a:ln w="9525">
              <a:noFill/>
              <a:miter lim="800000"/>
              <a:headEnd/>
              <a:tailEnd/>
            </a:ln>
          </p:spPr>
        </p:pic>
        <p:sp>
          <p:nvSpPr>
            <p:cNvPr id="21" name="TextBox 20"/>
            <p:cNvSpPr txBox="1"/>
            <p:nvPr/>
          </p:nvSpPr>
          <p:spPr>
            <a:xfrm>
              <a:off x="3581400" y="1959114"/>
              <a:ext cx="1981200" cy="707886"/>
            </a:xfrm>
            <a:prstGeom prst="rect">
              <a:avLst/>
            </a:prstGeom>
            <a:noFill/>
          </p:spPr>
          <p:txBody>
            <a:bodyPr wrap="square" rtlCol="0">
              <a:spAutoFit/>
            </a:bodyPr>
            <a:lstStyle/>
            <a:p>
              <a:pPr algn="ctr"/>
              <a:r>
                <a:rPr lang="en-US" sz="2000" b="1"/>
                <a:t>Biological Planning</a:t>
              </a:r>
            </a:p>
          </p:txBody>
        </p:sp>
        <p:sp>
          <p:nvSpPr>
            <p:cNvPr id="26" name="Right Arrow 25"/>
            <p:cNvSpPr/>
            <p:nvPr/>
          </p:nvSpPr>
          <p:spPr>
            <a:xfrm rot="2788899">
              <a:off x="5362268" y="2668157"/>
              <a:ext cx="1297417" cy="424971"/>
            </a:xfrm>
            <a:prstGeom prst="rightArrow">
              <a:avLst>
                <a:gd name="adj1" fmla="val 50000"/>
                <a:gd name="adj2" fmla="val 94176"/>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TextBox 28"/>
          <p:cNvSpPr txBox="1"/>
          <p:nvPr/>
        </p:nvSpPr>
        <p:spPr>
          <a:xfrm>
            <a:off x="6718418" y="1077774"/>
            <a:ext cx="4750962" cy="584775"/>
          </a:xfrm>
          <a:prstGeom prst="rect">
            <a:avLst/>
          </a:prstGeom>
          <a:noFill/>
        </p:spPr>
        <p:txBody>
          <a:bodyPr wrap="square" rtlCol="0">
            <a:spAutoFit/>
          </a:bodyPr>
          <a:lstStyle/>
          <a:p>
            <a:pPr algn="ctr"/>
            <a:r>
              <a:rPr lang="en-US" sz="3200" b="1" i="1"/>
              <a:t>Adaptive Management</a:t>
            </a:r>
          </a:p>
        </p:txBody>
      </p:sp>
      <p:sp>
        <p:nvSpPr>
          <p:cNvPr id="30" name="TextBox 29"/>
          <p:cNvSpPr txBox="1"/>
          <p:nvPr/>
        </p:nvSpPr>
        <p:spPr>
          <a:xfrm>
            <a:off x="6564981" y="5786421"/>
            <a:ext cx="5057836" cy="415498"/>
          </a:xfrm>
          <a:prstGeom prst="rect">
            <a:avLst/>
          </a:prstGeom>
          <a:noFill/>
        </p:spPr>
        <p:txBody>
          <a:bodyPr wrap="square" rtlCol="0">
            <a:spAutoFit/>
          </a:bodyPr>
          <a:lstStyle/>
          <a:p>
            <a:r>
              <a:rPr lang="en-US" sz="1050"/>
              <a:t>Boyd, C.S., and T.J. </a:t>
            </a:r>
            <a:r>
              <a:rPr lang="en-US" sz="1050" err="1"/>
              <a:t>Svejcar</a:t>
            </a:r>
            <a:r>
              <a:rPr lang="en-US" sz="1050"/>
              <a:t>. 2009. Managing Complex Problems in Rangeland Ecosystems.  </a:t>
            </a:r>
            <a:r>
              <a:rPr lang="en-US" sz="1050" i="1"/>
              <a:t>Rangeland Ecology and Management </a:t>
            </a:r>
            <a:r>
              <a:rPr lang="en-US" sz="1050"/>
              <a:t>62:491-499</a:t>
            </a:r>
          </a:p>
        </p:txBody>
      </p:sp>
    </p:spTree>
    <p:custDataLst>
      <p:tags r:id="rId1"/>
    </p:custDataLst>
    <p:extLst>
      <p:ext uri="{BB962C8B-B14F-4D97-AF65-F5344CB8AC3E}">
        <p14:creationId xmlns:p14="http://schemas.microsoft.com/office/powerpoint/2010/main" val="2674500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9"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1442" y="967749"/>
            <a:ext cx="9119394" cy="954107"/>
          </a:xfrm>
          <a:prstGeom prst="rect">
            <a:avLst/>
          </a:prstGeom>
          <a:noFill/>
          <a:ln>
            <a:noFill/>
          </a:ln>
        </p:spPr>
        <p:txBody>
          <a:bodyPr wrap="square" rtlCol="0">
            <a:spAutoFit/>
          </a:bodyPr>
          <a:lstStyle/>
          <a:p>
            <a:pPr marL="742950" indent="-514350">
              <a:buFont typeface="+mj-lt"/>
              <a:buAutoNum type="arabicPeriod"/>
            </a:pPr>
            <a:r>
              <a:rPr lang="en-US" sz="2800"/>
              <a:t>Complete Inventory/Goals</a:t>
            </a:r>
          </a:p>
          <a:p>
            <a:pPr marL="742950" indent="-514350">
              <a:buFont typeface="+mj-lt"/>
              <a:buAutoNum type="arabicPeriod"/>
            </a:pPr>
            <a:r>
              <a:rPr lang="en-US" sz="2800"/>
              <a:t>Develop objectives</a:t>
            </a:r>
          </a:p>
        </p:txBody>
      </p:sp>
      <p:grpSp>
        <p:nvGrpSpPr>
          <p:cNvPr id="4" name="Group 3"/>
          <p:cNvGrpSpPr/>
          <p:nvPr/>
        </p:nvGrpSpPr>
        <p:grpSpPr>
          <a:xfrm>
            <a:off x="7989543" y="1685060"/>
            <a:ext cx="2422988" cy="2902398"/>
            <a:chOff x="3505200" y="1959114"/>
            <a:chExt cx="2718262" cy="3200400"/>
          </a:xfrm>
        </p:grpSpPr>
        <p:pic>
          <p:nvPicPr>
            <p:cNvPr id="5" name="Picture 4"/>
            <p:cNvPicPr>
              <a:picLocks noChangeAspect="1" noChangeArrowheads="1"/>
            </p:cNvPicPr>
            <p:nvPr/>
          </p:nvPicPr>
          <p:blipFill>
            <a:blip r:embed="rId3" cstate="print"/>
            <a:srcRect l="51977" r="14124" b="53033"/>
            <a:stretch>
              <a:fillRect/>
            </a:stretch>
          </p:blipFill>
          <p:spPr bwMode="auto">
            <a:xfrm>
              <a:off x="3505200" y="2873514"/>
              <a:ext cx="2286000" cy="2286000"/>
            </a:xfrm>
            <a:prstGeom prst="rect">
              <a:avLst/>
            </a:prstGeom>
            <a:noFill/>
            <a:ln w="9525">
              <a:noFill/>
              <a:miter lim="800000"/>
              <a:headEnd/>
              <a:tailEnd/>
            </a:ln>
          </p:spPr>
        </p:pic>
        <p:sp>
          <p:nvSpPr>
            <p:cNvPr id="7" name="TextBox 6"/>
            <p:cNvSpPr txBox="1"/>
            <p:nvPr/>
          </p:nvSpPr>
          <p:spPr>
            <a:xfrm>
              <a:off x="3581400" y="1959114"/>
              <a:ext cx="1981200" cy="707886"/>
            </a:xfrm>
            <a:prstGeom prst="rect">
              <a:avLst/>
            </a:prstGeom>
            <a:noFill/>
          </p:spPr>
          <p:txBody>
            <a:bodyPr wrap="square" rtlCol="0">
              <a:spAutoFit/>
            </a:bodyPr>
            <a:lstStyle/>
            <a:p>
              <a:pPr algn="ctr"/>
              <a:r>
                <a:rPr lang="en-US" sz="2000" b="1"/>
                <a:t>Biological Planning</a:t>
              </a:r>
            </a:p>
          </p:txBody>
        </p:sp>
        <p:sp>
          <p:nvSpPr>
            <p:cNvPr id="12" name="Right Arrow 11"/>
            <p:cNvSpPr/>
            <p:nvPr/>
          </p:nvSpPr>
          <p:spPr>
            <a:xfrm rot="2788899">
              <a:off x="5362268" y="2668157"/>
              <a:ext cx="1297417" cy="424971"/>
            </a:xfrm>
            <a:prstGeom prst="rightArrow">
              <a:avLst>
                <a:gd name="adj1" fmla="val 50000"/>
                <a:gd name="adj2" fmla="val 94176"/>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p:cNvSpPr txBox="1"/>
          <p:nvPr/>
        </p:nvSpPr>
        <p:spPr>
          <a:xfrm>
            <a:off x="6564981" y="1017775"/>
            <a:ext cx="4750962" cy="584775"/>
          </a:xfrm>
          <a:prstGeom prst="rect">
            <a:avLst/>
          </a:prstGeom>
          <a:noFill/>
        </p:spPr>
        <p:txBody>
          <a:bodyPr wrap="square" rtlCol="0">
            <a:spAutoFit/>
          </a:bodyPr>
          <a:lstStyle/>
          <a:p>
            <a:pPr algn="ctr"/>
            <a:r>
              <a:rPr lang="en-US" sz="3200" b="1" i="1"/>
              <a:t>Adaptive Management</a:t>
            </a:r>
          </a:p>
        </p:txBody>
      </p:sp>
      <p:sp>
        <p:nvSpPr>
          <p:cNvPr id="16" name="TextBox 15"/>
          <p:cNvSpPr txBox="1"/>
          <p:nvPr/>
        </p:nvSpPr>
        <p:spPr>
          <a:xfrm>
            <a:off x="727788" y="128016"/>
            <a:ext cx="6841019" cy="830997"/>
          </a:xfrm>
          <a:prstGeom prst="rect">
            <a:avLst/>
          </a:prstGeom>
          <a:noFill/>
        </p:spPr>
        <p:txBody>
          <a:bodyPr wrap="square" rtlCol="0">
            <a:spAutoFit/>
          </a:bodyPr>
          <a:lstStyle/>
          <a:p>
            <a:r>
              <a:rPr lang="en-US" sz="4800" b="1"/>
              <a:t>Monitoring</a:t>
            </a:r>
          </a:p>
        </p:txBody>
      </p:sp>
      <p:sp>
        <p:nvSpPr>
          <p:cNvPr id="3" name="TextBox 2"/>
          <p:cNvSpPr txBox="1"/>
          <p:nvPr/>
        </p:nvSpPr>
        <p:spPr>
          <a:xfrm>
            <a:off x="6564981" y="5786421"/>
            <a:ext cx="5057836" cy="415498"/>
          </a:xfrm>
          <a:prstGeom prst="rect">
            <a:avLst/>
          </a:prstGeom>
          <a:noFill/>
        </p:spPr>
        <p:txBody>
          <a:bodyPr wrap="square" rtlCol="0">
            <a:spAutoFit/>
          </a:bodyPr>
          <a:lstStyle/>
          <a:p>
            <a:r>
              <a:rPr lang="en-US" sz="1050"/>
              <a:t>Boyd, C.S., and T.J. </a:t>
            </a:r>
            <a:r>
              <a:rPr lang="en-US" sz="1050" err="1"/>
              <a:t>Svejcar</a:t>
            </a:r>
            <a:r>
              <a:rPr lang="en-US" sz="1050"/>
              <a:t>. 2009. Managing Complex Problems in Rangeland Ecosystems.  </a:t>
            </a:r>
            <a:r>
              <a:rPr lang="en-US" sz="1050" i="1"/>
              <a:t>Rangeland Ecology and Management </a:t>
            </a:r>
            <a:r>
              <a:rPr lang="en-US" sz="1050"/>
              <a:t>62:491-499</a:t>
            </a:r>
          </a:p>
        </p:txBody>
      </p:sp>
      <p:sp>
        <p:nvSpPr>
          <p:cNvPr id="17" name="TextBox 16"/>
          <p:cNvSpPr txBox="1"/>
          <p:nvPr/>
        </p:nvSpPr>
        <p:spPr>
          <a:xfrm>
            <a:off x="525685" y="4025331"/>
            <a:ext cx="5212286" cy="769441"/>
          </a:xfrm>
          <a:prstGeom prst="rect">
            <a:avLst/>
          </a:prstGeom>
          <a:noFill/>
          <a:ln>
            <a:noFill/>
          </a:ln>
        </p:spPr>
        <p:txBody>
          <a:bodyPr wrap="square" rtlCol="0">
            <a:spAutoFit/>
          </a:bodyPr>
          <a:lstStyle/>
          <a:p>
            <a:r>
              <a:rPr lang="en-US" sz="4400">
                <a:solidFill>
                  <a:schemeClr val="accent2">
                    <a:lumMod val="75000"/>
                  </a:schemeClr>
                </a:solidFill>
              </a:rPr>
              <a:t>Set SMART objectives</a:t>
            </a:r>
          </a:p>
        </p:txBody>
      </p:sp>
      <p:cxnSp>
        <p:nvCxnSpPr>
          <p:cNvPr id="18" name="Elbow Connector 17"/>
          <p:cNvCxnSpPr/>
          <p:nvPr/>
        </p:nvCxnSpPr>
        <p:spPr>
          <a:xfrm rot="5400000">
            <a:off x="1733129" y="2580359"/>
            <a:ext cx="1976601" cy="798285"/>
          </a:xfrm>
          <a:prstGeom prst="bentConnector3">
            <a:avLst>
              <a:gd name="adj1" fmla="val 50000"/>
            </a:avLst>
          </a:prstGeom>
          <a:ln w="571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9958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27788" y="128016"/>
            <a:ext cx="6841019" cy="830997"/>
          </a:xfrm>
          <a:prstGeom prst="rect">
            <a:avLst/>
          </a:prstGeom>
          <a:noFill/>
        </p:spPr>
        <p:txBody>
          <a:bodyPr wrap="square" rtlCol="0">
            <a:spAutoFit/>
          </a:bodyPr>
          <a:lstStyle/>
          <a:p>
            <a:r>
              <a:rPr lang="en-US" sz="4800" b="1"/>
              <a:t>SMART Objectives</a:t>
            </a:r>
          </a:p>
        </p:txBody>
      </p:sp>
      <p:sp>
        <p:nvSpPr>
          <p:cNvPr id="9" name="Rectangle 8"/>
          <p:cNvSpPr/>
          <p:nvPr/>
        </p:nvSpPr>
        <p:spPr>
          <a:xfrm>
            <a:off x="548640" y="1146453"/>
            <a:ext cx="10927079" cy="1446550"/>
          </a:xfrm>
          <a:prstGeom prst="rect">
            <a:avLst/>
          </a:prstGeom>
        </p:spPr>
        <p:txBody>
          <a:bodyPr wrap="square">
            <a:spAutoFit/>
          </a:bodyPr>
          <a:lstStyle/>
          <a:p>
            <a:pPr marL="1943100" indent="-1943100"/>
            <a:r>
              <a:rPr lang="en-US" sz="4000" b="1"/>
              <a:t>Specific</a:t>
            </a:r>
            <a:r>
              <a:rPr lang="en-US" sz="4000"/>
              <a:t> </a:t>
            </a:r>
            <a:r>
              <a:rPr lang="en-US" sz="2400"/>
              <a:t>– Objectives should specifically state what you want to achieve on the land you are managing.</a:t>
            </a:r>
          </a:p>
          <a:p>
            <a:r>
              <a:rPr lang="en-US" sz="2400"/>
              <a:t>				</a:t>
            </a:r>
            <a:r>
              <a:rPr lang="en-US" sz="2400" i="1"/>
              <a:t>Goals = long-term; Objectives = short-term</a:t>
            </a:r>
            <a:r>
              <a:rPr lang="en-US" sz="2400"/>
              <a:t> </a:t>
            </a:r>
          </a:p>
        </p:txBody>
      </p:sp>
    </p:spTree>
    <p:extLst>
      <p:ext uri="{BB962C8B-B14F-4D97-AF65-F5344CB8AC3E}">
        <p14:creationId xmlns:p14="http://schemas.microsoft.com/office/powerpoint/2010/main" val="911398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27788" y="128016"/>
            <a:ext cx="6841019" cy="830997"/>
          </a:xfrm>
          <a:prstGeom prst="rect">
            <a:avLst/>
          </a:prstGeom>
          <a:noFill/>
        </p:spPr>
        <p:txBody>
          <a:bodyPr wrap="square" rtlCol="0">
            <a:spAutoFit/>
          </a:bodyPr>
          <a:lstStyle/>
          <a:p>
            <a:r>
              <a:rPr lang="en-US" sz="4800" b="1"/>
              <a:t>SMART Objectives</a:t>
            </a:r>
          </a:p>
        </p:txBody>
      </p:sp>
      <p:sp>
        <p:nvSpPr>
          <p:cNvPr id="10" name="Rectangle 9"/>
          <p:cNvSpPr/>
          <p:nvPr/>
        </p:nvSpPr>
        <p:spPr>
          <a:xfrm>
            <a:off x="319596" y="959013"/>
            <a:ext cx="11407584" cy="1077218"/>
          </a:xfrm>
          <a:prstGeom prst="rect">
            <a:avLst/>
          </a:prstGeom>
        </p:spPr>
        <p:txBody>
          <a:bodyPr wrap="square">
            <a:spAutoFit/>
          </a:bodyPr>
          <a:lstStyle/>
          <a:p>
            <a:pPr marL="2857500" indent="-2857500"/>
            <a:r>
              <a:rPr lang="en-US" sz="4000" b="1"/>
              <a:t>Measurable</a:t>
            </a:r>
            <a:r>
              <a:rPr lang="en-US" sz="4000"/>
              <a:t> </a:t>
            </a:r>
            <a:r>
              <a:rPr lang="en-US" sz="2400"/>
              <a:t>– It must be possible to measure whether you are meeting the objectives or not.</a:t>
            </a:r>
          </a:p>
        </p:txBody>
      </p:sp>
      <p:grpSp>
        <p:nvGrpSpPr>
          <p:cNvPr id="13" name="Group 12"/>
          <p:cNvGrpSpPr>
            <a:grpSpLocks noChangeAspect="1"/>
          </p:cNvGrpSpPr>
          <p:nvPr/>
        </p:nvGrpSpPr>
        <p:grpSpPr>
          <a:xfrm>
            <a:off x="5369911" y="1790010"/>
            <a:ext cx="6804721" cy="4185917"/>
            <a:chOff x="5806336" y="2036231"/>
            <a:chExt cx="5920844" cy="3388128"/>
          </a:xfrm>
        </p:grpSpPr>
        <p:pic>
          <p:nvPicPr>
            <p:cNvPr id="20" name="Picture 19"/>
            <p:cNvPicPr>
              <a:picLocks noChangeAspect="1"/>
            </p:cNvPicPr>
            <p:nvPr/>
          </p:nvPicPr>
          <p:blipFill rotWithShape="1">
            <a:blip r:embed="rId4"/>
            <a:srcRect l="35744" t="22261" r="20367" b="26211"/>
            <a:stretch/>
          </p:blipFill>
          <p:spPr>
            <a:xfrm>
              <a:off x="5806336" y="2036231"/>
              <a:ext cx="5920844" cy="3388128"/>
            </a:xfrm>
            <a:prstGeom prst="rect">
              <a:avLst/>
            </a:prstGeom>
            <a:ln>
              <a:noFill/>
            </a:ln>
          </p:spPr>
        </p:pic>
        <p:sp>
          <p:nvSpPr>
            <p:cNvPr id="11" name="Rectangle 10"/>
            <p:cNvSpPr/>
            <p:nvPr/>
          </p:nvSpPr>
          <p:spPr>
            <a:xfrm>
              <a:off x="10649704" y="4916359"/>
              <a:ext cx="1077476" cy="5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p:cNvSpPr/>
          <p:nvPr/>
        </p:nvSpPr>
        <p:spPr>
          <a:xfrm>
            <a:off x="477330" y="2548577"/>
            <a:ext cx="5171272" cy="3046988"/>
          </a:xfrm>
          <a:prstGeom prst="rect">
            <a:avLst/>
          </a:prstGeom>
        </p:spPr>
        <p:txBody>
          <a:bodyPr wrap="square">
            <a:spAutoFit/>
          </a:bodyPr>
          <a:lstStyle/>
          <a:p>
            <a:pPr marL="457200" indent="-457200">
              <a:buFont typeface="Arial" panose="020B0604020202020204" pitchFamily="34" charset="0"/>
              <a:buChar char="•"/>
            </a:pPr>
            <a:r>
              <a:rPr lang="en-US" sz="3200" i="1">
                <a:solidFill>
                  <a:schemeClr val="accent2">
                    <a:lumMod val="75000"/>
                  </a:schemeClr>
                </a:solidFill>
              </a:rPr>
              <a:t>Increase deep rooted perennial bunchgrass</a:t>
            </a:r>
          </a:p>
          <a:p>
            <a:pPr marL="457200" indent="-457200">
              <a:buFont typeface="Arial" panose="020B0604020202020204" pitchFamily="34" charset="0"/>
              <a:buChar char="•"/>
            </a:pPr>
            <a:r>
              <a:rPr lang="en-US" sz="3200" i="1">
                <a:solidFill>
                  <a:schemeClr val="accent2">
                    <a:lumMod val="75000"/>
                  </a:schemeClr>
                </a:solidFill>
              </a:rPr>
              <a:t>Decrease annual grasses</a:t>
            </a:r>
          </a:p>
          <a:p>
            <a:pPr marL="457200" indent="-457200">
              <a:buFont typeface="Arial" panose="020B0604020202020204" pitchFamily="34" charset="0"/>
              <a:buChar char="•"/>
            </a:pPr>
            <a:r>
              <a:rPr lang="en-US" sz="3200" i="1">
                <a:solidFill>
                  <a:schemeClr val="accent2">
                    <a:lumMod val="75000"/>
                  </a:schemeClr>
                </a:solidFill>
              </a:rPr>
              <a:t>Decrease browse on willows</a:t>
            </a:r>
          </a:p>
          <a:p>
            <a:pPr marL="457200" indent="-457200">
              <a:buFont typeface="Arial" panose="020B0604020202020204" pitchFamily="34" charset="0"/>
              <a:buChar char="•"/>
            </a:pPr>
            <a:r>
              <a:rPr lang="en-US" sz="3200" i="1">
                <a:solidFill>
                  <a:schemeClr val="accent2">
                    <a:lumMod val="75000"/>
                  </a:schemeClr>
                </a:solidFill>
              </a:rPr>
              <a:t>Decrease bare ground</a:t>
            </a:r>
          </a:p>
        </p:txBody>
      </p:sp>
    </p:spTree>
    <p:custDataLst>
      <p:tags r:id="rId1"/>
    </p:custDataLst>
    <p:extLst>
      <p:ext uri="{BB962C8B-B14F-4D97-AF65-F5344CB8AC3E}">
        <p14:creationId xmlns:p14="http://schemas.microsoft.com/office/powerpoint/2010/main" val="363136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27788" y="128016"/>
            <a:ext cx="6841019" cy="830997"/>
          </a:xfrm>
          <a:prstGeom prst="rect">
            <a:avLst/>
          </a:prstGeom>
          <a:noFill/>
        </p:spPr>
        <p:txBody>
          <a:bodyPr wrap="square" rtlCol="0">
            <a:spAutoFit/>
          </a:bodyPr>
          <a:lstStyle/>
          <a:p>
            <a:r>
              <a:rPr lang="en-US" sz="4800" b="1"/>
              <a:t>SMART Objectives</a:t>
            </a:r>
          </a:p>
        </p:txBody>
      </p:sp>
      <p:sp>
        <p:nvSpPr>
          <p:cNvPr id="10" name="Rectangle 9"/>
          <p:cNvSpPr/>
          <p:nvPr/>
        </p:nvSpPr>
        <p:spPr>
          <a:xfrm>
            <a:off x="319596" y="959013"/>
            <a:ext cx="11407584" cy="707886"/>
          </a:xfrm>
          <a:prstGeom prst="rect">
            <a:avLst/>
          </a:prstGeom>
        </p:spPr>
        <p:txBody>
          <a:bodyPr wrap="square">
            <a:spAutoFit/>
          </a:bodyPr>
          <a:lstStyle/>
          <a:p>
            <a:r>
              <a:rPr lang="en-US" sz="4000" b="1"/>
              <a:t>Achievable</a:t>
            </a:r>
            <a:r>
              <a:rPr lang="en-US" sz="2400"/>
              <a:t> - Are the objectives you set, achievable in your current setting? </a:t>
            </a:r>
          </a:p>
        </p:txBody>
      </p:sp>
      <p:pic>
        <p:nvPicPr>
          <p:cNvPr id="8" name="Picture 7" descr="C:\Users\huleta\Downloads\IMAG0075.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8486"/>
          <a:stretch/>
        </p:blipFill>
        <p:spPr bwMode="auto">
          <a:xfrm>
            <a:off x="4730957" y="2307303"/>
            <a:ext cx="4862899" cy="3567741"/>
          </a:xfrm>
          <a:prstGeom prst="rect">
            <a:avLst/>
          </a:prstGeom>
          <a:ln w="3175" cap="sq">
            <a:solidFill>
              <a:schemeClr val="tx1">
                <a:lumMod val="50000"/>
              </a:schemeClr>
            </a:solidFill>
            <a:prstDash val="solid"/>
            <a:miter lim="800000"/>
          </a:ln>
          <a:effectLst/>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108634" y="2696588"/>
            <a:ext cx="2163097" cy="707886"/>
          </a:xfrm>
          <a:prstGeom prst="rect">
            <a:avLst/>
          </a:prstGeom>
          <a:ln/>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n-US" sz="2000">
                <a:solidFill>
                  <a:schemeClr val="bg1"/>
                </a:solidFill>
              </a:rPr>
              <a:t>Environmental Constraints</a:t>
            </a:r>
          </a:p>
        </p:txBody>
      </p:sp>
      <p:sp>
        <p:nvSpPr>
          <p:cNvPr id="12" name="TextBox 11"/>
          <p:cNvSpPr txBox="1"/>
          <p:nvPr/>
        </p:nvSpPr>
        <p:spPr>
          <a:xfrm>
            <a:off x="3306127" y="4995057"/>
            <a:ext cx="2163097" cy="707886"/>
          </a:xfrm>
          <a:prstGeom prst="rect">
            <a:avLst/>
          </a:prstGeom>
          <a:ln/>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n-US" sz="2000">
                <a:solidFill>
                  <a:schemeClr val="bg1"/>
                </a:solidFill>
              </a:rPr>
              <a:t>Societal Expectations</a:t>
            </a:r>
          </a:p>
        </p:txBody>
      </p:sp>
      <p:sp>
        <p:nvSpPr>
          <p:cNvPr id="14" name="TextBox 13"/>
          <p:cNvSpPr txBox="1"/>
          <p:nvPr/>
        </p:nvSpPr>
        <p:spPr>
          <a:xfrm>
            <a:off x="6967795" y="1925414"/>
            <a:ext cx="2163097" cy="707886"/>
          </a:xfrm>
          <a:prstGeom prst="rect">
            <a:avLst/>
          </a:prstGeom>
          <a:ln/>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n-US" sz="2000">
                <a:solidFill>
                  <a:schemeClr val="bg1"/>
                </a:solidFill>
              </a:rPr>
              <a:t>Economic Parameters</a:t>
            </a:r>
          </a:p>
        </p:txBody>
      </p:sp>
      <p:sp>
        <p:nvSpPr>
          <p:cNvPr id="15" name="TextBox 14"/>
          <p:cNvSpPr txBox="1"/>
          <p:nvPr/>
        </p:nvSpPr>
        <p:spPr>
          <a:xfrm>
            <a:off x="9130892" y="3039261"/>
            <a:ext cx="2163097" cy="707886"/>
          </a:xfrm>
          <a:prstGeom prst="rect">
            <a:avLst/>
          </a:prstGeom>
          <a:ln/>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n-US" sz="2000">
                <a:solidFill>
                  <a:schemeClr val="bg1"/>
                </a:solidFill>
              </a:rPr>
              <a:t>Legal Requirements</a:t>
            </a:r>
          </a:p>
        </p:txBody>
      </p:sp>
      <p:sp>
        <p:nvSpPr>
          <p:cNvPr id="17" name="TextBox 16"/>
          <p:cNvSpPr txBox="1"/>
          <p:nvPr/>
        </p:nvSpPr>
        <p:spPr>
          <a:xfrm>
            <a:off x="9007989" y="5063882"/>
            <a:ext cx="2163097" cy="707886"/>
          </a:xfrm>
          <a:prstGeom prst="rect">
            <a:avLst/>
          </a:prstGeom>
          <a:ln/>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n-US" sz="2000">
                <a:solidFill>
                  <a:schemeClr val="bg1"/>
                </a:solidFill>
              </a:rPr>
              <a:t>Technological Limitations</a:t>
            </a:r>
          </a:p>
        </p:txBody>
      </p:sp>
    </p:spTree>
    <p:custDataLst>
      <p:tags r:id="rId1"/>
    </p:custDataLst>
    <p:extLst>
      <p:ext uri="{BB962C8B-B14F-4D97-AF65-F5344CB8AC3E}">
        <p14:creationId xmlns:p14="http://schemas.microsoft.com/office/powerpoint/2010/main" val="3811629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4" grpId="0" animBg="1"/>
      <p:bldP spid="15"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27788" y="128016"/>
            <a:ext cx="6841019" cy="830997"/>
          </a:xfrm>
          <a:prstGeom prst="rect">
            <a:avLst/>
          </a:prstGeom>
          <a:noFill/>
        </p:spPr>
        <p:txBody>
          <a:bodyPr wrap="square" rtlCol="0">
            <a:spAutoFit/>
          </a:bodyPr>
          <a:lstStyle/>
          <a:p>
            <a:r>
              <a:rPr lang="en-US" sz="4800" b="1"/>
              <a:t>SMART Objectives</a:t>
            </a:r>
          </a:p>
        </p:txBody>
      </p:sp>
      <p:sp>
        <p:nvSpPr>
          <p:cNvPr id="10" name="Rectangle 9"/>
          <p:cNvSpPr/>
          <p:nvPr/>
        </p:nvSpPr>
        <p:spPr>
          <a:xfrm>
            <a:off x="319596" y="959013"/>
            <a:ext cx="11407584" cy="1077218"/>
          </a:xfrm>
          <a:prstGeom prst="rect">
            <a:avLst/>
          </a:prstGeom>
        </p:spPr>
        <p:txBody>
          <a:bodyPr wrap="square">
            <a:spAutoFit/>
          </a:bodyPr>
          <a:lstStyle/>
          <a:p>
            <a:r>
              <a:rPr lang="en-US" sz="4000" b="1"/>
              <a:t>Realistic</a:t>
            </a:r>
            <a:r>
              <a:rPr lang="en-US" sz="2400"/>
              <a:t> – Set objectives that you can realistically achieve given the natural and management context of your situation.</a:t>
            </a:r>
          </a:p>
        </p:txBody>
      </p:sp>
      <p:pic>
        <p:nvPicPr>
          <p:cNvPr id="11" name="Picture 10"/>
          <p:cNvPicPr>
            <a:picLocks noChangeAspect="1"/>
          </p:cNvPicPr>
          <p:nvPr/>
        </p:nvPicPr>
        <p:blipFill>
          <a:blip r:embed="rId4"/>
          <a:stretch>
            <a:fillRect/>
          </a:stretch>
        </p:blipFill>
        <p:spPr>
          <a:xfrm>
            <a:off x="727788" y="2115432"/>
            <a:ext cx="2915991" cy="1943994"/>
          </a:xfrm>
          <a:prstGeom prst="rect">
            <a:avLst/>
          </a:prstGeom>
          <a:ln>
            <a:solidFill>
              <a:schemeClr val="accent2">
                <a:lumMod val="50000"/>
              </a:schemeClr>
            </a:solidFill>
          </a:ln>
        </p:spPr>
      </p:pic>
      <p:sp>
        <p:nvSpPr>
          <p:cNvPr id="13" name="Rectangle 12"/>
          <p:cNvSpPr/>
          <p:nvPr/>
        </p:nvSpPr>
        <p:spPr>
          <a:xfrm>
            <a:off x="3949513" y="2115432"/>
            <a:ext cx="6166943" cy="1077218"/>
          </a:xfrm>
          <a:prstGeom prst="rect">
            <a:avLst/>
          </a:prstGeom>
        </p:spPr>
        <p:txBody>
          <a:bodyPr wrap="square">
            <a:spAutoFit/>
          </a:bodyPr>
          <a:lstStyle/>
          <a:p>
            <a:pPr marL="457200" indent="-457200">
              <a:buFont typeface="Arial" panose="020B0604020202020204" pitchFamily="34" charset="0"/>
              <a:buChar char="•"/>
            </a:pPr>
            <a:r>
              <a:rPr lang="en-US" sz="3200" i="1">
                <a:solidFill>
                  <a:schemeClr val="accent2">
                    <a:lumMod val="75000"/>
                  </a:schemeClr>
                </a:solidFill>
              </a:rPr>
              <a:t>What resources do you have?</a:t>
            </a:r>
          </a:p>
          <a:p>
            <a:pPr marL="457200" indent="-457200">
              <a:buFont typeface="Arial" panose="020B0604020202020204" pitchFamily="34" charset="0"/>
              <a:buChar char="•"/>
            </a:pPr>
            <a:r>
              <a:rPr lang="en-US" sz="3200" i="1">
                <a:solidFill>
                  <a:schemeClr val="accent2">
                    <a:lumMod val="75000"/>
                  </a:schemeClr>
                </a:solidFill>
              </a:rPr>
              <a:t>What are you capable of?</a:t>
            </a:r>
          </a:p>
        </p:txBody>
      </p:sp>
      <p:sp>
        <p:nvSpPr>
          <p:cNvPr id="2" name="Rectangle 1"/>
          <p:cNvSpPr/>
          <p:nvPr/>
        </p:nvSpPr>
        <p:spPr>
          <a:xfrm>
            <a:off x="2185783" y="4519423"/>
            <a:ext cx="7238585" cy="707886"/>
          </a:xfrm>
          <a:prstGeom prst="rect">
            <a:avLst/>
          </a:prstGeom>
        </p:spPr>
        <p:txBody>
          <a:bodyPr wrap="none">
            <a:spAutoFit/>
          </a:bodyPr>
          <a:lstStyle/>
          <a:p>
            <a:r>
              <a:rPr lang="en-US" sz="4000" b="1"/>
              <a:t>Time</a:t>
            </a:r>
            <a:r>
              <a:rPr lang="en-US" sz="2400"/>
              <a:t> – Set a time horizon for management objective.</a:t>
            </a:r>
            <a:endParaRPr lang="en-US" sz="4000"/>
          </a:p>
        </p:txBody>
      </p:sp>
      <p:pic>
        <p:nvPicPr>
          <p:cNvPr id="18" name="Picture 17"/>
          <p:cNvPicPr>
            <a:picLocks noChangeAspect="1"/>
          </p:cNvPicPr>
          <p:nvPr/>
        </p:nvPicPr>
        <p:blipFill>
          <a:blip r:embed="rId5"/>
          <a:stretch>
            <a:fillRect/>
          </a:stretch>
        </p:blipFill>
        <p:spPr>
          <a:xfrm>
            <a:off x="9514363" y="3766958"/>
            <a:ext cx="2212817" cy="2212817"/>
          </a:xfrm>
          <a:prstGeom prst="rect">
            <a:avLst/>
          </a:prstGeom>
        </p:spPr>
      </p:pic>
    </p:spTree>
    <p:custDataLst>
      <p:tags r:id="rId1"/>
    </p:custDataLst>
    <p:extLst>
      <p:ext uri="{BB962C8B-B14F-4D97-AF65-F5344CB8AC3E}">
        <p14:creationId xmlns:p14="http://schemas.microsoft.com/office/powerpoint/2010/main" val="4225681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1442" y="967749"/>
            <a:ext cx="9119394" cy="1384995"/>
          </a:xfrm>
          <a:prstGeom prst="rect">
            <a:avLst/>
          </a:prstGeom>
          <a:noFill/>
          <a:ln>
            <a:noFill/>
          </a:ln>
        </p:spPr>
        <p:txBody>
          <a:bodyPr wrap="square" rtlCol="0">
            <a:spAutoFit/>
          </a:bodyPr>
          <a:lstStyle/>
          <a:p>
            <a:pPr marL="742950" indent="-514350">
              <a:buFont typeface="+mj-lt"/>
              <a:buAutoNum type="arabicPeriod"/>
            </a:pPr>
            <a:r>
              <a:rPr lang="en-US" sz="2800"/>
              <a:t>Complete Inventory/Goals</a:t>
            </a:r>
          </a:p>
          <a:p>
            <a:pPr marL="742950" indent="-514350">
              <a:buFont typeface="+mj-lt"/>
              <a:buAutoNum type="arabicPeriod"/>
            </a:pPr>
            <a:r>
              <a:rPr lang="en-US" sz="2800"/>
              <a:t>Develop objectives</a:t>
            </a:r>
          </a:p>
          <a:p>
            <a:pPr marL="742950" indent="-514350">
              <a:buFont typeface="+mj-lt"/>
              <a:buAutoNum type="arabicPeriod"/>
            </a:pPr>
            <a:r>
              <a:rPr lang="en-US" sz="2800"/>
              <a:t>Design and implement management</a:t>
            </a:r>
          </a:p>
        </p:txBody>
      </p:sp>
      <p:grpSp>
        <p:nvGrpSpPr>
          <p:cNvPr id="4" name="Group 3"/>
          <p:cNvGrpSpPr/>
          <p:nvPr/>
        </p:nvGrpSpPr>
        <p:grpSpPr>
          <a:xfrm>
            <a:off x="7989544" y="1685060"/>
            <a:ext cx="3939517" cy="3351104"/>
            <a:chOff x="3505200" y="1959114"/>
            <a:chExt cx="4419600" cy="3695177"/>
          </a:xfrm>
        </p:grpSpPr>
        <p:pic>
          <p:nvPicPr>
            <p:cNvPr id="5" name="Picture 4"/>
            <p:cNvPicPr>
              <a:picLocks noChangeAspect="1" noChangeArrowheads="1"/>
            </p:cNvPicPr>
            <p:nvPr/>
          </p:nvPicPr>
          <p:blipFill>
            <a:blip r:embed="rId3" cstate="print"/>
            <a:srcRect l="51977" r="14124" b="53033"/>
            <a:stretch>
              <a:fillRect/>
            </a:stretch>
          </p:blipFill>
          <p:spPr bwMode="auto">
            <a:xfrm>
              <a:off x="3505200" y="2873514"/>
              <a:ext cx="2286000" cy="2286000"/>
            </a:xfrm>
            <a:prstGeom prst="rect">
              <a:avLst/>
            </a:prstGeom>
            <a:noFill/>
            <a:ln w="9525">
              <a:noFill/>
              <a:miter lim="800000"/>
              <a:headEnd/>
              <a:tailEnd/>
            </a:ln>
          </p:spPr>
        </p:pic>
        <p:sp>
          <p:nvSpPr>
            <p:cNvPr id="7" name="TextBox 6"/>
            <p:cNvSpPr txBox="1"/>
            <p:nvPr/>
          </p:nvSpPr>
          <p:spPr>
            <a:xfrm>
              <a:off x="3581400" y="1959114"/>
              <a:ext cx="1981200" cy="707886"/>
            </a:xfrm>
            <a:prstGeom prst="rect">
              <a:avLst/>
            </a:prstGeom>
            <a:noFill/>
          </p:spPr>
          <p:txBody>
            <a:bodyPr wrap="square" rtlCol="0">
              <a:spAutoFit/>
            </a:bodyPr>
            <a:lstStyle/>
            <a:p>
              <a:pPr algn="ctr"/>
              <a:r>
                <a:rPr lang="en-US" sz="2000" b="1"/>
                <a:t>Biological Planning</a:t>
              </a:r>
            </a:p>
          </p:txBody>
        </p:sp>
        <p:sp>
          <p:nvSpPr>
            <p:cNvPr id="8" name="TextBox 7"/>
            <p:cNvSpPr txBox="1"/>
            <p:nvPr/>
          </p:nvSpPr>
          <p:spPr>
            <a:xfrm>
              <a:off x="5943600" y="3559314"/>
              <a:ext cx="1981200" cy="707886"/>
            </a:xfrm>
            <a:prstGeom prst="rect">
              <a:avLst/>
            </a:prstGeom>
            <a:noFill/>
          </p:spPr>
          <p:txBody>
            <a:bodyPr wrap="square" rtlCol="0">
              <a:spAutoFit/>
            </a:bodyPr>
            <a:lstStyle/>
            <a:p>
              <a:pPr algn="ctr"/>
              <a:r>
                <a:rPr lang="en-US" sz="2000" b="1"/>
                <a:t>Conservation Design</a:t>
              </a:r>
            </a:p>
          </p:txBody>
        </p:sp>
        <p:sp>
          <p:nvSpPr>
            <p:cNvPr id="12" name="Right Arrow 11"/>
            <p:cNvSpPr/>
            <p:nvPr/>
          </p:nvSpPr>
          <p:spPr>
            <a:xfrm rot="2788899">
              <a:off x="5362268" y="2668157"/>
              <a:ext cx="1297417" cy="424971"/>
            </a:xfrm>
            <a:prstGeom prst="rightArrow">
              <a:avLst>
                <a:gd name="adj1" fmla="val 50000"/>
                <a:gd name="adj2" fmla="val 94176"/>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rot="7933481">
              <a:off x="5599929" y="4793097"/>
              <a:ext cx="1297417" cy="424971"/>
            </a:xfrm>
            <a:prstGeom prst="rightArrow">
              <a:avLst>
                <a:gd name="adj1" fmla="val 50000"/>
                <a:gd name="adj2" fmla="val 94176"/>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p:cNvSpPr txBox="1"/>
          <p:nvPr/>
        </p:nvSpPr>
        <p:spPr>
          <a:xfrm>
            <a:off x="6564981" y="1017775"/>
            <a:ext cx="4750962" cy="584775"/>
          </a:xfrm>
          <a:prstGeom prst="rect">
            <a:avLst/>
          </a:prstGeom>
          <a:noFill/>
        </p:spPr>
        <p:txBody>
          <a:bodyPr wrap="square" rtlCol="0">
            <a:spAutoFit/>
          </a:bodyPr>
          <a:lstStyle/>
          <a:p>
            <a:pPr algn="ctr"/>
            <a:r>
              <a:rPr lang="en-US" sz="3200" b="1" i="1"/>
              <a:t>Adaptive Management</a:t>
            </a:r>
          </a:p>
        </p:txBody>
      </p:sp>
      <p:sp>
        <p:nvSpPr>
          <p:cNvPr id="16" name="TextBox 15"/>
          <p:cNvSpPr txBox="1"/>
          <p:nvPr/>
        </p:nvSpPr>
        <p:spPr>
          <a:xfrm>
            <a:off x="727788" y="128016"/>
            <a:ext cx="6841019" cy="830997"/>
          </a:xfrm>
          <a:prstGeom prst="rect">
            <a:avLst/>
          </a:prstGeom>
          <a:noFill/>
        </p:spPr>
        <p:txBody>
          <a:bodyPr wrap="square" rtlCol="0">
            <a:spAutoFit/>
          </a:bodyPr>
          <a:lstStyle/>
          <a:p>
            <a:r>
              <a:rPr lang="en-US" sz="4800" b="1"/>
              <a:t>Monitoring</a:t>
            </a:r>
          </a:p>
        </p:txBody>
      </p:sp>
      <p:sp>
        <p:nvSpPr>
          <p:cNvPr id="3" name="TextBox 2"/>
          <p:cNvSpPr txBox="1"/>
          <p:nvPr/>
        </p:nvSpPr>
        <p:spPr>
          <a:xfrm>
            <a:off x="6564981" y="5786421"/>
            <a:ext cx="5057836" cy="415498"/>
          </a:xfrm>
          <a:prstGeom prst="rect">
            <a:avLst/>
          </a:prstGeom>
          <a:noFill/>
        </p:spPr>
        <p:txBody>
          <a:bodyPr wrap="square" rtlCol="0">
            <a:spAutoFit/>
          </a:bodyPr>
          <a:lstStyle/>
          <a:p>
            <a:r>
              <a:rPr lang="en-US" sz="1050"/>
              <a:t>Boyd, C.S., and T.J. </a:t>
            </a:r>
            <a:r>
              <a:rPr lang="en-US" sz="1050" err="1"/>
              <a:t>Svejcar</a:t>
            </a:r>
            <a:r>
              <a:rPr lang="en-US" sz="1050"/>
              <a:t>. 2009. Managing Complex Problems in Rangeland Ecosystems.  </a:t>
            </a:r>
            <a:r>
              <a:rPr lang="en-US" sz="1050" i="1"/>
              <a:t>Rangeland Ecology and Management </a:t>
            </a:r>
            <a:r>
              <a:rPr lang="en-US" sz="1050"/>
              <a:t>62:491-499</a:t>
            </a:r>
          </a:p>
        </p:txBody>
      </p:sp>
      <p:sp>
        <p:nvSpPr>
          <p:cNvPr id="17" name="TextBox 16"/>
          <p:cNvSpPr txBox="1"/>
          <p:nvPr/>
        </p:nvSpPr>
        <p:spPr>
          <a:xfrm>
            <a:off x="8006701" y="4794772"/>
            <a:ext cx="1905183" cy="707886"/>
          </a:xfrm>
          <a:prstGeom prst="rect">
            <a:avLst/>
          </a:prstGeom>
          <a:noFill/>
        </p:spPr>
        <p:txBody>
          <a:bodyPr wrap="square" rtlCol="0">
            <a:spAutoFit/>
          </a:bodyPr>
          <a:lstStyle/>
          <a:p>
            <a:pPr algn="ctr"/>
            <a:r>
              <a:rPr lang="en-US" sz="2000" b="1"/>
              <a:t>Conservation Implementation</a:t>
            </a:r>
          </a:p>
        </p:txBody>
      </p:sp>
    </p:spTree>
    <p:extLst>
      <p:ext uri="{BB962C8B-B14F-4D97-AF65-F5344CB8AC3E}">
        <p14:creationId xmlns:p14="http://schemas.microsoft.com/office/powerpoint/2010/main" val="23585308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1442" y="967749"/>
            <a:ext cx="9119394" cy="1815882"/>
          </a:xfrm>
          <a:prstGeom prst="rect">
            <a:avLst/>
          </a:prstGeom>
          <a:noFill/>
          <a:ln>
            <a:noFill/>
          </a:ln>
        </p:spPr>
        <p:txBody>
          <a:bodyPr wrap="square" rtlCol="0">
            <a:spAutoFit/>
          </a:bodyPr>
          <a:lstStyle/>
          <a:p>
            <a:pPr marL="742950" indent="-514350">
              <a:buFont typeface="+mj-lt"/>
              <a:buAutoNum type="arabicPeriod"/>
            </a:pPr>
            <a:r>
              <a:rPr lang="en-US" sz="2800"/>
              <a:t>Complete Inventory/Goals</a:t>
            </a:r>
          </a:p>
          <a:p>
            <a:pPr marL="742950" indent="-514350">
              <a:buFont typeface="+mj-lt"/>
              <a:buAutoNum type="arabicPeriod"/>
            </a:pPr>
            <a:r>
              <a:rPr lang="en-US" sz="2800"/>
              <a:t>Develop objectives</a:t>
            </a:r>
          </a:p>
          <a:p>
            <a:pPr marL="742950" indent="-514350">
              <a:buFont typeface="+mj-lt"/>
              <a:buAutoNum type="arabicPeriod"/>
            </a:pPr>
            <a:r>
              <a:rPr lang="en-US" sz="2800"/>
              <a:t>Design and implement management</a:t>
            </a:r>
          </a:p>
          <a:p>
            <a:pPr marL="742950" indent="-514350">
              <a:buFont typeface="+mj-lt"/>
              <a:buAutoNum type="arabicPeriod"/>
            </a:pPr>
            <a:r>
              <a:rPr lang="en-US" sz="2800"/>
              <a:t>Design the monitoring methodology</a:t>
            </a:r>
          </a:p>
        </p:txBody>
      </p:sp>
      <p:grpSp>
        <p:nvGrpSpPr>
          <p:cNvPr id="4" name="Group 3"/>
          <p:cNvGrpSpPr/>
          <p:nvPr/>
        </p:nvGrpSpPr>
        <p:grpSpPr>
          <a:xfrm>
            <a:off x="6087708" y="1685060"/>
            <a:ext cx="5841353" cy="3817598"/>
            <a:chOff x="1371600" y="1959114"/>
            <a:chExt cx="6553200" cy="4209568"/>
          </a:xfrm>
        </p:grpSpPr>
        <p:pic>
          <p:nvPicPr>
            <p:cNvPr id="5" name="Picture 4"/>
            <p:cNvPicPr>
              <a:picLocks noChangeAspect="1" noChangeArrowheads="1"/>
            </p:cNvPicPr>
            <p:nvPr/>
          </p:nvPicPr>
          <p:blipFill>
            <a:blip r:embed="rId3" cstate="print"/>
            <a:srcRect l="51977" r="14124" b="53033"/>
            <a:stretch>
              <a:fillRect/>
            </a:stretch>
          </p:blipFill>
          <p:spPr bwMode="auto">
            <a:xfrm>
              <a:off x="3505200" y="2873514"/>
              <a:ext cx="2286000" cy="2286000"/>
            </a:xfrm>
            <a:prstGeom prst="rect">
              <a:avLst/>
            </a:prstGeom>
            <a:noFill/>
            <a:ln w="9525">
              <a:noFill/>
              <a:miter lim="800000"/>
              <a:headEnd/>
              <a:tailEnd/>
            </a:ln>
          </p:spPr>
        </p:pic>
        <p:sp>
          <p:nvSpPr>
            <p:cNvPr id="7" name="TextBox 6"/>
            <p:cNvSpPr txBox="1"/>
            <p:nvPr/>
          </p:nvSpPr>
          <p:spPr>
            <a:xfrm>
              <a:off x="3581400" y="1959114"/>
              <a:ext cx="1981200" cy="707886"/>
            </a:xfrm>
            <a:prstGeom prst="rect">
              <a:avLst/>
            </a:prstGeom>
            <a:noFill/>
          </p:spPr>
          <p:txBody>
            <a:bodyPr wrap="square" rtlCol="0">
              <a:spAutoFit/>
            </a:bodyPr>
            <a:lstStyle/>
            <a:p>
              <a:pPr algn="ctr"/>
              <a:r>
                <a:rPr lang="en-US" sz="2000" b="1"/>
                <a:t>Biological Planning</a:t>
              </a:r>
            </a:p>
          </p:txBody>
        </p:sp>
        <p:sp>
          <p:nvSpPr>
            <p:cNvPr id="8" name="TextBox 7"/>
            <p:cNvSpPr txBox="1"/>
            <p:nvPr/>
          </p:nvSpPr>
          <p:spPr>
            <a:xfrm>
              <a:off x="5943600" y="3559314"/>
              <a:ext cx="1981200" cy="707886"/>
            </a:xfrm>
            <a:prstGeom prst="rect">
              <a:avLst/>
            </a:prstGeom>
            <a:noFill/>
          </p:spPr>
          <p:txBody>
            <a:bodyPr wrap="square" rtlCol="0">
              <a:spAutoFit/>
            </a:bodyPr>
            <a:lstStyle/>
            <a:p>
              <a:pPr algn="ctr"/>
              <a:r>
                <a:rPr lang="en-US" sz="2000" b="1"/>
                <a:t>Conservation Design</a:t>
              </a:r>
            </a:p>
          </p:txBody>
        </p:sp>
        <p:sp>
          <p:nvSpPr>
            <p:cNvPr id="9" name="TextBox 8"/>
            <p:cNvSpPr txBox="1"/>
            <p:nvPr/>
          </p:nvSpPr>
          <p:spPr>
            <a:xfrm>
              <a:off x="3524448" y="5388114"/>
              <a:ext cx="2137355" cy="780568"/>
            </a:xfrm>
            <a:prstGeom prst="rect">
              <a:avLst/>
            </a:prstGeom>
            <a:noFill/>
          </p:spPr>
          <p:txBody>
            <a:bodyPr wrap="square" rtlCol="0">
              <a:spAutoFit/>
            </a:bodyPr>
            <a:lstStyle/>
            <a:p>
              <a:pPr algn="ctr"/>
              <a:r>
                <a:rPr lang="en-US" sz="2000" b="1"/>
                <a:t>Conservation Implementation</a:t>
              </a:r>
            </a:p>
          </p:txBody>
        </p:sp>
        <p:sp>
          <p:nvSpPr>
            <p:cNvPr id="10" name="TextBox 9"/>
            <p:cNvSpPr txBox="1"/>
            <p:nvPr/>
          </p:nvSpPr>
          <p:spPr>
            <a:xfrm>
              <a:off x="1371600" y="3635514"/>
              <a:ext cx="1981200" cy="707886"/>
            </a:xfrm>
            <a:prstGeom prst="rect">
              <a:avLst/>
            </a:prstGeom>
            <a:noFill/>
          </p:spPr>
          <p:txBody>
            <a:bodyPr wrap="square" rtlCol="0">
              <a:spAutoFit/>
            </a:bodyPr>
            <a:lstStyle/>
            <a:p>
              <a:pPr algn="ctr"/>
              <a:r>
                <a:rPr lang="en-US" sz="2000" b="1"/>
                <a:t>Monitoring &amp; Research</a:t>
              </a:r>
            </a:p>
          </p:txBody>
        </p:sp>
        <p:sp>
          <p:nvSpPr>
            <p:cNvPr id="12" name="Right Arrow 11"/>
            <p:cNvSpPr/>
            <p:nvPr/>
          </p:nvSpPr>
          <p:spPr>
            <a:xfrm rot="2788899">
              <a:off x="5362268" y="2668157"/>
              <a:ext cx="1297417" cy="424971"/>
            </a:xfrm>
            <a:prstGeom prst="rightArrow">
              <a:avLst>
                <a:gd name="adj1" fmla="val 50000"/>
                <a:gd name="adj2" fmla="val 94176"/>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rot="13564193">
              <a:off x="2468981" y="4875838"/>
              <a:ext cx="1297417" cy="424971"/>
            </a:xfrm>
            <a:prstGeom prst="rightArrow">
              <a:avLst>
                <a:gd name="adj1" fmla="val 50000"/>
                <a:gd name="adj2" fmla="val 94176"/>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rot="7933481">
              <a:off x="5599929" y="4793097"/>
              <a:ext cx="1297417" cy="424971"/>
            </a:xfrm>
            <a:prstGeom prst="rightArrow">
              <a:avLst>
                <a:gd name="adj1" fmla="val 50000"/>
                <a:gd name="adj2" fmla="val 94176"/>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p:cNvSpPr txBox="1"/>
          <p:nvPr/>
        </p:nvSpPr>
        <p:spPr>
          <a:xfrm>
            <a:off x="6564981" y="1017775"/>
            <a:ext cx="4750962" cy="584775"/>
          </a:xfrm>
          <a:prstGeom prst="rect">
            <a:avLst/>
          </a:prstGeom>
          <a:noFill/>
        </p:spPr>
        <p:txBody>
          <a:bodyPr wrap="square" rtlCol="0">
            <a:spAutoFit/>
          </a:bodyPr>
          <a:lstStyle/>
          <a:p>
            <a:pPr algn="ctr"/>
            <a:r>
              <a:rPr lang="en-US" sz="3200" b="1" i="1"/>
              <a:t>Adaptive Management</a:t>
            </a:r>
          </a:p>
        </p:txBody>
      </p:sp>
      <p:sp>
        <p:nvSpPr>
          <p:cNvPr id="16" name="TextBox 15"/>
          <p:cNvSpPr txBox="1"/>
          <p:nvPr/>
        </p:nvSpPr>
        <p:spPr>
          <a:xfrm>
            <a:off x="727788" y="128016"/>
            <a:ext cx="6841019" cy="830997"/>
          </a:xfrm>
          <a:prstGeom prst="rect">
            <a:avLst/>
          </a:prstGeom>
          <a:noFill/>
        </p:spPr>
        <p:txBody>
          <a:bodyPr wrap="square" rtlCol="0">
            <a:spAutoFit/>
          </a:bodyPr>
          <a:lstStyle/>
          <a:p>
            <a:r>
              <a:rPr lang="en-US" sz="4800" b="1"/>
              <a:t>Monitoring</a:t>
            </a:r>
          </a:p>
        </p:txBody>
      </p:sp>
      <p:sp>
        <p:nvSpPr>
          <p:cNvPr id="3" name="TextBox 2"/>
          <p:cNvSpPr txBox="1"/>
          <p:nvPr/>
        </p:nvSpPr>
        <p:spPr>
          <a:xfrm>
            <a:off x="6564981" y="5786421"/>
            <a:ext cx="5057836" cy="415498"/>
          </a:xfrm>
          <a:prstGeom prst="rect">
            <a:avLst/>
          </a:prstGeom>
          <a:noFill/>
        </p:spPr>
        <p:txBody>
          <a:bodyPr wrap="square" rtlCol="0">
            <a:spAutoFit/>
          </a:bodyPr>
          <a:lstStyle/>
          <a:p>
            <a:r>
              <a:rPr lang="en-US" sz="1050"/>
              <a:t>Boyd, C.S., and T.J. </a:t>
            </a:r>
            <a:r>
              <a:rPr lang="en-US" sz="1050" err="1"/>
              <a:t>Svejcar</a:t>
            </a:r>
            <a:r>
              <a:rPr lang="en-US" sz="1050"/>
              <a:t>. 2009. Managing Complex Problems in Rangeland Ecosystems.  </a:t>
            </a:r>
            <a:r>
              <a:rPr lang="en-US" sz="1050" i="1"/>
              <a:t>Rangeland Ecology and Management </a:t>
            </a:r>
            <a:r>
              <a:rPr lang="en-US" sz="1050"/>
              <a:t>62:491-499</a:t>
            </a:r>
          </a:p>
        </p:txBody>
      </p:sp>
      <p:sp>
        <p:nvSpPr>
          <p:cNvPr id="17" name="Rectangle 16"/>
          <p:cNvSpPr/>
          <p:nvPr/>
        </p:nvSpPr>
        <p:spPr>
          <a:xfrm>
            <a:off x="1287112" y="2922458"/>
            <a:ext cx="5171272" cy="1077218"/>
          </a:xfrm>
          <a:prstGeom prst="rect">
            <a:avLst/>
          </a:prstGeom>
        </p:spPr>
        <p:txBody>
          <a:bodyPr wrap="square">
            <a:spAutoFit/>
          </a:bodyPr>
          <a:lstStyle/>
          <a:p>
            <a:pPr marL="457200" indent="-457200">
              <a:buFont typeface="Arial" panose="020B0604020202020204" pitchFamily="34" charset="0"/>
              <a:buChar char="•"/>
            </a:pPr>
            <a:r>
              <a:rPr lang="en-US" sz="3200" i="1">
                <a:solidFill>
                  <a:schemeClr val="accent2">
                    <a:lumMod val="75000"/>
                  </a:schemeClr>
                </a:solidFill>
              </a:rPr>
              <a:t>What/how can I realistically monitor? </a:t>
            </a:r>
          </a:p>
        </p:txBody>
      </p:sp>
    </p:spTree>
    <p:extLst>
      <p:ext uri="{BB962C8B-B14F-4D97-AF65-F5344CB8AC3E}">
        <p14:creationId xmlns:p14="http://schemas.microsoft.com/office/powerpoint/2010/main" val="4206854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1442" y="967749"/>
            <a:ext cx="9119394" cy="2246769"/>
          </a:xfrm>
          <a:prstGeom prst="rect">
            <a:avLst/>
          </a:prstGeom>
          <a:noFill/>
          <a:ln>
            <a:noFill/>
          </a:ln>
        </p:spPr>
        <p:txBody>
          <a:bodyPr wrap="square" rtlCol="0">
            <a:spAutoFit/>
          </a:bodyPr>
          <a:lstStyle/>
          <a:p>
            <a:pPr marL="742950" indent="-514350">
              <a:buFont typeface="+mj-lt"/>
              <a:buAutoNum type="arabicPeriod"/>
            </a:pPr>
            <a:r>
              <a:rPr lang="en-US" sz="2800"/>
              <a:t>Complete Inventory/Goals</a:t>
            </a:r>
          </a:p>
          <a:p>
            <a:pPr marL="742950" indent="-514350">
              <a:buFont typeface="+mj-lt"/>
              <a:buAutoNum type="arabicPeriod"/>
            </a:pPr>
            <a:r>
              <a:rPr lang="en-US" sz="2800"/>
              <a:t>Develop objectives</a:t>
            </a:r>
          </a:p>
          <a:p>
            <a:pPr marL="742950" indent="-514350">
              <a:buFont typeface="+mj-lt"/>
              <a:buAutoNum type="arabicPeriod"/>
            </a:pPr>
            <a:r>
              <a:rPr lang="en-US" sz="2800"/>
              <a:t>Design and implement management</a:t>
            </a:r>
          </a:p>
          <a:p>
            <a:pPr marL="742950" indent="-514350">
              <a:buFont typeface="+mj-lt"/>
              <a:buAutoNum type="arabicPeriod"/>
            </a:pPr>
            <a:r>
              <a:rPr lang="en-US" sz="2800"/>
              <a:t>Design the monitoring methodology</a:t>
            </a:r>
          </a:p>
          <a:p>
            <a:pPr marL="742950" indent="-514350">
              <a:buFont typeface="+mj-lt"/>
              <a:buAutoNum type="arabicPeriod"/>
            </a:pPr>
            <a:r>
              <a:rPr lang="en-US" sz="2800"/>
              <a:t>Evaluate management actions.  </a:t>
            </a:r>
          </a:p>
        </p:txBody>
      </p:sp>
      <p:grpSp>
        <p:nvGrpSpPr>
          <p:cNvPr id="4" name="Group 3"/>
          <p:cNvGrpSpPr/>
          <p:nvPr/>
        </p:nvGrpSpPr>
        <p:grpSpPr>
          <a:xfrm>
            <a:off x="6087708" y="1685060"/>
            <a:ext cx="5841353" cy="3817598"/>
            <a:chOff x="1371600" y="1959114"/>
            <a:chExt cx="6553200" cy="4209568"/>
          </a:xfrm>
        </p:grpSpPr>
        <p:pic>
          <p:nvPicPr>
            <p:cNvPr id="5" name="Picture 4"/>
            <p:cNvPicPr>
              <a:picLocks noChangeAspect="1" noChangeArrowheads="1"/>
            </p:cNvPicPr>
            <p:nvPr/>
          </p:nvPicPr>
          <p:blipFill>
            <a:blip r:embed="rId3" cstate="print"/>
            <a:srcRect l="51977" r="14124" b="53033"/>
            <a:stretch>
              <a:fillRect/>
            </a:stretch>
          </p:blipFill>
          <p:spPr bwMode="auto">
            <a:xfrm>
              <a:off x="3505200" y="2873514"/>
              <a:ext cx="2286000" cy="2286000"/>
            </a:xfrm>
            <a:prstGeom prst="rect">
              <a:avLst/>
            </a:prstGeom>
            <a:noFill/>
            <a:ln w="9525">
              <a:noFill/>
              <a:miter lim="800000"/>
              <a:headEnd/>
              <a:tailEnd/>
            </a:ln>
          </p:spPr>
        </p:pic>
        <p:sp>
          <p:nvSpPr>
            <p:cNvPr id="7" name="TextBox 6"/>
            <p:cNvSpPr txBox="1"/>
            <p:nvPr/>
          </p:nvSpPr>
          <p:spPr>
            <a:xfrm>
              <a:off x="3581400" y="1959114"/>
              <a:ext cx="1981200" cy="707886"/>
            </a:xfrm>
            <a:prstGeom prst="rect">
              <a:avLst/>
            </a:prstGeom>
            <a:noFill/>
          </p:spPr>
          <p:txBody>
            <a:bodyPr wrap="square" rtlCol="0">
              <a:spAutoFit/>
            </a:bodyPr>
            <a:lstStyle/>
            <a:p>
              <a:pPr algn="ctr"/>
              <a:r>
                <a:rPr lang="en-US" sz="2000" b="1"/>
                <a:t>Biological Planning</a:t>
              </a:r>
            </a:p>
          </p:txBody>
        </p:sp>
        <p:sp>
          <p:nvSpPr>
            <p:cNvPr id="8" name="TextBox 7"/>
            <p:cNvSpPr txBox="1"/>
            <p:nvPr/>
          </p:nvSpPr>
          <p:spPr>
            <a:xfrm>
              <a:off x="5943600" y="3559314"/>
              <a:ext cx="1981200" cy="707886"/>
            </a:xfrm>
            <a:prstGeom prst="rect">
              <a:avLst/>
            </a:prstGeom>
            <a:noFill/>
          </p:spPr>
          <p:txBody>
            <a:bodyPr wrap="square" rtlCol="0">
              <a:spAutoFit/>
            </a:bodyPr>
            <a:lstStyle/>
            <a:p>
              <a:pPr algn="ctr"/>
              <a:r>
                <a:rPr lang="en-US" sz="2000" b="1"/>
                <a:t>Conservation Design</a:t>
              </a:r>
            </a:p>
          </p:txBody>
        </p:sp>
        <p:sp>
          <p:nvSpPr>
            <p:cNvPr id="9" name="TextBox 8"/>
            <p:cNvSpPr txBox="1"/>
            <p:nvPr/>
          </p:nvSpPr>
          <p:spPr>
            <a:xfrm>
              <a:off x="3524448" y="5388114"/>
              <a:ext cx="2137355" cy="780568"/>
            </a:xfrm>
            <a:prstGeom prst="rect">
              <a:avLst/>
            </a:prstGeom>
            <a:noFill/>
          </p:spPr>
          <p:txBody>
            <a:bodyPr wrap="square" rtlCol="0">
              <a:spAutoFit/>
            </a:bodyPr>
            <a:lstStyle/>
            <a:p>
              <a:pPr algn="ctr"/>
              <a:r>
                <a:rPr lang="en-US" sz="2000" b="1"/>
                <a:t>Conservation Implementation</a:t>
              </a:r>
            </a:p>
          </p:txBody>
        </p:sp>
        <p:sp>
          <p:nvSpPr>
            <p:cNvPr id="10" name="TextBox 9"/>
            <p:cNvSpPr txBox="1"/>
            <p:nvPr/>
          </p:nvSpPr>
          <p:spPr>
            <a:xfrm>
              <a:off x="1371600" y="3635514"/>
              <a:ext cx="1981200" cy="707886"/>
            </a:xfrm>
            <a:prstGeom prst="rect">
              <a:avLst/>
            </a:prstGeom>
            <a:noFill/>
          </p:spPr>
          <p:txBody>
            <a:bodyPr wrap="square" rtlCol="0">
              <a:spAutoFit/>
            </a:bodyPr>
            <a:lstStyle/>
            <a:p>
              <a:pPr algn="ctr"/>
              <a:r>
                <a:rPr lang="en-US" sz="2000" b="1"/>
                <a:t>Monitoring &amp; Research</a:t>
              </a:r>
            </a:p>
          </p:txBody>
        </p:sp>
        <p:sp>
          <p:nvSpPr>
            <p:cNvPr id="11" name="Right Arrow 10"/>
            <p:cNvSpPr/>
            <p:nvPr/>
          </p:nvSpPr>
          <p:spPr>
            <a:xfrm rot="18909855">
              <a:off x="2475728" y="2735699"/>
              <a:ext cx="1297417" cy="424971"/>
            </a:xfrm>
            <a:prstGeom prst="rightArrow">
              <a:avLst>
                <a:gd name="adj1" fmla="val 50000"/>
                <a:gd name="adj2" fmla="val 94176"/>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rot="2788899">
              <a:off x="5362268" y="2668157"/>
              <a:ext cx="1297417" cy="424971"/>
            </a:xfrm>
            <a:prstGeom prst="rightArrow">
              <a:avLst>
                <a:gd name="adj1" fmla="val 50000"/>
                <a:gd name="adj2" fmla="val 94176"/>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rot="13564193">
              <a:off x="2468981" y="4875838"/>
              <a:ext cx="1297417" cy="424971"/>
            </a:xfrm>
            <a:prstGeom prst="rightArrow">
              <a:avLst>
                <a:gd name="adj1" fmla="val 50000"/>
                <a:gd name="adj2" fmla="val 94176"/>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rot="7933481">
              <a:off x="5599929" y="4793097"/>
              <a:ext cx="1297417" cy="424971"/>
            </a:xfrm>
            <a:prstGeom prst="rightArrow">
              <a:avLst>
                <a:gd name="adj1" fmla="val 50000"/>
                <a:gd name="adj2" fmla="val 94176"/>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p:cNvSpPr txBox="1"/>
          <p:nvPr/>
        </p:nvSpPr>
        <p:spPr>
          <a:xfrm>
            <a:off x="6564981" y="1017775"/>
            <a:ext cx="4750962" cy="584775"/>
          </a:xfrm>
          <a:prstGeom prst="rect">
            <a:avLst/>
          </a:prstGeom>
          <a:noFill/>
        </p:spPr>
        <p:txBody>
          <a:bodyPr wrap="square" rtlCol="0">
            <a:spAutoFit/>
          </a:bodyPr>
          <a:lstStyle/>
          <a:p>
            <a:pPr algn="ctr"/>
            <a:r>
              <a:rPr lang="en-US" sz="3200" b="1" i="1"/>
              <a:t>Adaptive Management</a:t>
            </a:r>
          </a:p>
        </p:txBody>
      </p:sp>
      <p:sp>
        <p:nvSpPr>
          <p:cNvPr id="16" name="TextBox 15"/>
          <p:cNvSpPr txBox="1"/>
          <p:nvPr/>
        </p:nvSpPr>
        <p:spPr>
          <a:xfrm>
            <a:off x="727788" y="128016"/>
            <a:ext cx="6841019" cy="830997"/>
          </a:xfrm>
          <a:prstGeom prst="rect">
            <a:avLst/>
          </a:prstGeom>
          <a:noFill/>
        </p:spPr>
        <p:txBody>
          <a:bodyPr wrap="square" rtlCol="0">
            <a:spAutoFit/>
          </a:bodyPr>
          <a:lstStyle/>
          <a:p>
            <a:r>
              <a:rPr lang="en-US" sz="4800" b="1"/>
              <a:t>Monitoring</a:t>
            </a:r>
          </a:p>
        </p:txBody>
      </p:sp>
      <p:sp>
        <p:nvSpPr>
          <p:cNvPr id="3" name="TextBox 2"/>
          <p:cNvSpPr txBox="1"/>
          <p:nvPr/>
        </p:nvSpPr>
        <p:spPr>
          <a:xfrm>
            <a:off x="6564981" y="5786421"/>
            <a:ext cx="5057836" cy="415498"/>
          </a:xfrm>
          <a:prstGeom prst="rect">
            <a:avLst/>
          </a:prstGeom>
          <a:noFill/>
        </p:spPr>
        <p:txBody>
          <a:bodyPr wrap="square" rtlCol="0">
            <a:spAutoFit/>
          </a:bodyPr>
          <a:lstStyle/>
          <a:p>
            <a:r>
              <a:rPr lang="en-US" sz="1050"/>
              <a:t>Boyd, C.S., and T.J. </a:t>
            </a:r>
            <a:r>
              <a:rPr lang="en-US" sz="1050" err="1"/>
              <a:t>Svejcar</a:t>
            </a:r>
            <a:r>
              <a:rPr lang="en-US" sz="1050"/>
              <a:t>. 2009. Managing Complex Problems in Rangeland Ecosystems.  </a:t>
            </a:r>
            <a:r>
              <a:rPr lang="en-US" sz="1050" i="1"/>
              <a:t>Rangeland Ecology and Management </a:t>
            </a:r>
            <a:r>
              <a:rPr lang="en-US" sz="1050"/>
              <a:t>62:491-499</a:t>
            </a:r>
          </a:p>
        </p:txBody>
      </p:sp>
      <p:sp>
        <p:nvSpPr>
          <p:cNvPr id="17" name="Rectangle 16"/>
          <p:cNvSpPr/>
          <p:nvPr/>
        </p:nvSpPr>
        <p:spPr>
          <a:xfrm>
            <a:off x="1187540" y="3510239"/>
            <a:ext cx="4764322" cy="1569660"/>
          </a:xfrm>
          <a:prstGeom prst="rect">
            <a:avLst/>
          </a:prstGeom>
        </p:spPr>
        <p:txBody>
          <a:bodyPr wrap="square">
            <a:spAutoFit/>
          </a:bodyPr>
          <a:lstStyle/>
          <a:p>
            <a:pPr marL="457200" indent="-457200">
              <a:buFont typeface="Arial" panose="020B0604020202020204" pitchFamily="34" charset="0"/>
              <a:buChar char="•"/>
            </a:pPr>
            <a:r>
              <a:rPr lang="en-US" sz="3200" i="1">
                <a:solidFill>
                  <a:schemeClr val="accent2">
                    <a:lumMod val="75000"/>
                  </a:schemeClr>
                </a:solidFill>
              </a:rPr>
              <a:t>How is it going?</a:t>
            </a:r>
          </a:p>
          <a:p>
            <a:pPr marL="457200" indent="-457200">
              <a:buFont typeface="Arial" panose="020B0604020202020204" pitchFamily="34" charset="0"/>
              <a:buChar char="•"/>
            </a:pPr>
            <a:r>
              <a:rPr lang="en-US" sz="3200" i="1">
                <a:solidFill>
                  <a:schemeClr val="accent2">
                    <a:lumMod val="75000"/>
                  </a:schemeClr>
                </a:solidFill>
              </a:rPr>
              <a:t>What needs to change (if anything)?</a:t>
            </a:r>
          </a:p>
        </p:txBody>
      </p:sp>
    </p:spTree>
    <p:extLst>
      <p:ext uri="{BB962C8B-B14F-4D97-AF65-F5344CB8AC3E}">
        <p14:creationId xmlns:p14="http://schemas.microsoft.com/office/powerpoint/2010/main" val="21085063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a:off x="4148297" y="569640"/>
            <a:ext cx="1463040" cy="0"/>
          </a:xfrm>
          <a:prstGeom prst="straightConnector1">
            <a:avLst/>
          </a:prstGeom>
          <a:ln w="571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27788" y="128016"/>
            <a:ext cx="6841019" cy="830997"/>
          </a:xfrm>
          <a:prstGeom prst="rect">
            <a:avLst/>
          </a:prstGeom>
          <a:noFill/>
        </p:spPr>
        <p:txBody>
          <a:bodyPr wrap="square" rtlCol="0">
            <a:spAutoFit/>
          </a:bodyPr>
          <a:lstStyle/>
          <a:p>
            <a:r>
              <a:rPr lang="en-US" sz="4800" b="1"/>
              <a:t>Monitoring               Trend</a:t>
            </a:r>
          </a:p>
        </p:txBody>
      </p:sp>
      <p:sp>
        <p:nvSpPr>
          <p:cNvPr id="2" name="Rectangle 1"/>
          <p:cNvSpPr/>
          <p:nvPr/>
        </p:nvSpPr>
        <p:spPr>
          <a:xfrm>
            <a:off x="404050" y="1232022"/>
            <a:ext cx="5837093" cy="3046988"/>
          </a:xfrm>
          <a:prstGeom prst="rect">
            <a:avLst/>
          </a:prstGeom>
        </p:spPr>
        <p:txBody>
          <a:bodyPr wrap="square">
            <a:spAutoFit/>
          </a:bodyPr>
          <a:lstStyle/>
          <a:p>
            <a:pPr>
              <a:buNone/>
            </a:pPr>
            <a:r>
              <a:rPr lang="en-US" sz="2400" b="1"/>
              <a:t>Trend</a:t>
            </a:r>
            <a:r>
              <a:rPr lang="en-US" sz="2400"/>
              <a:t> = upward or downward based on conditions measured at least 2 points in time:</a:t>
            </a:r>
          </a:p>
          <a:p>
            <a:pPr marL="800100" lvl="1" indent="-342900">
              <a:buFont typeface="Arial" panose="020B0604020202020204" pitchFamily="34" charset="0"/>
              <a:buChar char="•"/>
            </a:pPr>
            <a:r>
              <a:rPr lang="en-US" sz="2400"/>
              <a:t>Used to evaluate management actions</a:t>
            </a:r>
          </a:p>
          <a:p>
            <a:pPr marL="800100" lvl="1" indent="-342900">
              <a:buFont typeface="Arial" panose="020B0604020202020204" pitchFamily="34" charset="0"/>
              <a:buChar char="•"/>
            </a:pPr>
            <a:r>
              <a:rPr lang="en-US" sz="2400"/>
              <a:t>Measures change over time</a:t>
            </a:r>
          </a:p>
          <a:p>
            <a:pPr marL="800100" lvl="1" indent="-342900">
              <a:buFont typeface="Arial" panose="020B0604020202020204" pitchFamily="34" charset="0"/>
              <a:buChar char="•"/>
            </a:pPr>
            <a:r>
              <a:rPr lang="en-US" sz="2400"/>
              <a:t>Best if done frequently</a:t>
            </a:r>
          </a:p>
          <a:p>
            <a:pPr>
              <a:buNone/>
            </a:pPr>
            <a:r>
              <a:rPr lang="en-US" sz="2400" b="1"/>
              <a:t>Apparent Trend </a:t>
            </a:r>
            <a:r>
              <a:rPr lang="en-US" sz="2400"/>
              <a:t>= attributes measured at one time point in time to infer trend</a:t>
            </a:r>
          </a:p>
          <a:p>
            <a:pPr marL="800100" lvl="1" indent="-342900">
              <a:buFont typeface="Arial" panose="020B0604020202020204" pitchFamily="34" charset="0"/>
              <a:buChar char="•"/>
            </a:pPr>
            <a:r>
              <a:rPr lang="en-US" sz="2400"/>
              <a:t>Often misleading</a:t>
            </a:r>
          </a:p>
        </p:txBody>
      </p:sp>
      <p:grpSp>
        <p:nvGrpSpPr>
          <p:cNvPr id="30" name="Group 29"/>
          <p:cNvGrpSpPr/>
          <p:nvPr/>
        </p:nvGrpSpPr>
        <p:grpSpPr>
          <a:xfrm>
            <a:off x="6522340" y="1482708"/>
            <a:ext cx="5335830" cy="3689986"/>
            <a:chOff x="6711026" y="1700422"/>
            <a:chExt cx="5335830" cy="3689986"/>
          </a:xfrm>
        </p:grpSpPr>
        <p:grpSp>
          <p:nvGrpSpPr>
            <p:cNvPr id="18" name="Group 17"/>
            <p:cNvGrpSpPr/>
            <p:nvPr/>
          </p:nvGrpSpPr>
          <p:grpSpPr>
            <a:xfrm>
              <a:off x="6711026" y="1759027"/>
              <a:ext cx="5335830" cy="3631381"/>
              <a:chOff x="2623961" y="1192776"/>
              <a:chExt cx="7660322" cy="5185964"/>
            </a:xfrm>
          </p:grpSpPr>
          <p:sp>
            <p:nvSpPr>
              <p:cNvPr id="19" name="Rectangle 18"/>
              <p:cNvSpPr/>
              <p:nvPr/>
            </p:nvSpPr>
            <p:spPr>
              <a:xfrm>
                <a:off x="2763520" y="1192776"/>
                <a:ext cx="7520763" cy="49845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p:cNvGrpSpPr/>
              <p:nvPr/>
            </p:nvGrpSpPr>
            <p:grpSpPr>
              <a:xfrm>
                <a:off x="2623961" y="1192777"/>
                <a:ext cx="7431112" cy="5185963"/>
                <a:chOff x="1924191" y="2267058"/>
                <a:chExt cx="7431112" cy="5185963"/>
              </a:xfrm>
            </p:grpSpPr>
            <p:cxnSp>
              <p:nvCxnSpPr>
                <p:cNvPr id="21" name="Straight Connector 20"/>
                <p:cNvCxnSpPr/>
                <p:nvPr/>
              </p:nvCxnSpPr>
              <p:spPr bwMode="auto">
                <a:xfrm rot="5400000">
                  <a:off x="692727" y="4664048"/>
                  <a:ext cx="4049486" cy="35626"/>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2" name="Straight Connector 21"/>
                <p:cNvCxnSpPr/>
                <p:nvPr/>
              </p:nvCxnSpPr>
              <p:spPr bwMode="auto">
                <a:xfrm rot="10800000" flipV="1">
                  <a:off x="2675906" y="6635352"/>
                  <a:ext cx="6448304" cy="35626"/>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3" name="Elbow Connector 22"/>
                <p:cNvCxnSpPr/>
                <p:nvPr/>
              </p:nvCxnSpPr>
              <p:spPr bwMode="auto">
                <a:xfrm rot="5400000" flipH="1" flipV="1">
                  <a:off x="3109356" y="6581913"/>
                  <a:ext cx="35626" cy="1588"/>
                </a:xfrm>
                <a:prstGeom prst="bent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sp>
              <p:nvSpPr>
                <p:cNvPr id="24" name="Freeform 23"/>
                <p:cNvSpPr/>
                <p:nvPr/>
              </p:nvSpPr>
              <p:spPr bwMode="auto">
                <a:xfrm>
                  <a:off x="2818409" y="2657118"/>
                  <a:ext cx="6536893" cy="3918857"/>
                </a:xfrm>
                <a:custGeom>
                  <a:avLst/>
                  <a:gdLst>
                    <a:gd name="connsiteX0" fmla="*/ 0 w 6115793"/>
                    <a:gd name="connsiteY0" fmla="*/ 3230088 h 3230088"/>
                    <a:gd name="connsiteX1" fmla="*/ 2434442 w 6115793"/>
                    <a:gd name="connsiteY1" fmla="*/ 1781299 h 3230088"/>
                    <a:gd name="connsiteX2" fmla="*/ 3978234 w 6115793"/>
                    <a:gd name="connsiteY2" fmla="*/ 296883 h 3230088"/>
                    <a:gd name="connsiteX3" fmla="*/ 4940135 w 6115793"/>
                    <a:gd name="connsiteY3" fmla="*/ 23751 h 3230088"/>
                    <a:gd name="connsiteX4" fmla="*/ 6115793 w 6115793"/>
                    <a:gd name="connsiteY4" fmla="*/ 154379 h 3230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5793" h="3230088">
                      <a:moveTo>
                        <a:pt x="0" y="3230088"/>
                      </a:moveTo>
                      <a:cubicBezTo>
                        <a:pt x="885701" y="2750127"/>
                        <a:pt x="1771403" y="2270167"/>
                        <a:pt x="2434442" y="1781299"/>
                      </a:cubicBezTo>
                      <a:cubicBezTo>
                        <a:pt x="3097481" y="1292432"/>
                        <a:pt x="3560619" y="589808"/>
                        <a:pt x="3978234" y="296883"/>
                      </a:cubicBezTo>
                      <a:cubicBezTo>
                        <a:pt x="4395850" y="3958"/>
                        <a:pt x="4583875" y="47502"/>
                        <a:pt x="4940135" y="23751"/>
                      </a:cubicBezTo>
                      <a:cubicBezTo>
                        <a:pt x="5296395" y="0"/>
                        <a:pt x="5706094" y="77189"/>
                        <a:pt x="6115793" y="154379"/>
                      </a:cubicBezTo>
                    </a:path>
                  </a:pathLst>
                </a:custGeom>
                <a:noFill/>
                <a:ln w="44450" cap="flat" cmpd="sng" algn="ctr">
                  <a:solidFill>
                    <a:srgbClr val="008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charset="0"/>
                  </a:endParaRPr>
                </a:p>
              </p:txBody>
            </p:sp>
            <p:sp>
              <p:nvSpPr>
                <p:cNvPr id="25" name="Freeform 24"/>
                <p:cNvSpPr/>
                <p:nvPr/>
              </p:nvSpPr>
              <p:spPr bwMode="auto">
                <a:xfrm>
                  <a:off x="2818410" y="2267058"/>
                  <a:ext cx="6536893" cy="4332675"/>
                </a:xfrm>
                <a:custGeom>
                  <a:avLst/>
                  <a:gdLst>
                    <a:gd name="connsiteX0" fmla="*/ 0 w 6139543"/>
                    <a:gd name="connsiteY0" fmla="*/ 3610098 h 3610098"/>
                    <a:gd name="connsiteX1" fmla="*/ 534390 w 6139543"/>
                    <a:gd name="connsiteY1" fmla="*/ 2921330 h 3610098"/>
                    <a:gd name="connsiteX2" fmla="*/ 1413164 w 6139543"/>
                    <a:gd name="connsiteY2" fmla="*/ 3241963 h 3610098"/>
                    <a:gd name="connsiteX3" fmla="*/ 2101933 w 6139543"/>
                    <a:gd name="connsiteY3" fmla="*/ 2018805 h 3610098"/>
                    <a:gd name="connsiteX4" fmla="*/ 2814452 w 6139543"/>
                    <a:gd name="connsiteY4" fmla="*/ 2375065 h 3610098"/>
                    <a:gd name="connsiteX5" fmla="*/ 3099460 w 6139543"/>
                    <a:gd name="connsiteY5" fmla="*/ 1163782 h 3610098"/>
                    <a:gd name="connsiteX6" fmla="*/ 3336967 w 6139543"/>
                    <a:gd name="connsiteY6" fmla="*/ 1555667 h 3610098"/>
                    <a:gd name="connsiteX7" fmla="*/ 3467595 w 6139543"/>
                    <a:gd name="connsiteY7" fmla="*/ 106878 h 3610098"/>
                    <a:gd name="connsiteX8" fmla="*/ 4168239 w 6139543"/>
                    <a:gd name="connsiteY8" fmla="*/ 1282535 h 3610098"/>
                    <a:gd name="connsiteX9" fmla="*/ 4797632 w 6139543"/>
                    <a:gd name="connsiteY9" fmla="*/ 0 h 3610098"/>
                    <a:gd name="connsiteX10" fmla="*/ 5023263 w 6139543"/>
                    <a:gd name="connsiteY10" fmla="*/ 534389 h 3610098"/>
                    <a:gd name="connsiteX11" fmla="*/ 5498276 w 6139543"/>
                    <a:gd name="connsiteY11" fmla="*/ 190005 h 3610098"/>
                    <a:gd name="connsiteX12" fmla="*/ 5759533 w 6139543"/>
                    <a:gd name="connsiteY12" fmla="*/ 605641 h 3610098"/>
                    <a:gd name="connsiteX13" fmla="*/ 6139543 w 6139543"/>
                    <a:gd name="connsiteY13" fmla="*/ 130628 h 3610098"/>
                    <a:gd name="connsiteX14" fmla="*/ 6056416 w 6139543"/>
                    <a:gd name="connsiteY14" fmla="*/ 237506 h 3610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139543" h="3610098">
                      <a:moveTo>
                        <a:pt x="0" y="3610098"/>
                      </a:moveTo>
                      <a:lnTo>
                        <a:pt x="534390" y="2921330"/>
                      </a:lnTo>
                      <a:lnTo>
                        <a:pt x="1413164" y="3241963"/>
                      </a:lnTo>
                      <a:lnTo>
                        <a:pt x="2101933" y="2018805"/>
                      </a:lnTo>
                      <a:lnTo>
                        <a:pt x="2814452" y="2375065"/>
                      </a:lnTo>
                      <a:lnTo>
                        <a:pt x="3099460" y="1163782"/>
                      </a:lnTo>
                      <a:lnTo>
                        <a:pt x="3336967" y="1555667"/>
                      </a:lnTo>
                      <a:lnTo>
                        <a:pt x="3467595" y="106878"/>
                      </a:lnTo>
                      <a:lnTo>
                        <a:pt x="4168239" y="1282535"/>
                      </a:lnTo>
                      <a:lnTo>
                        <a:pt x="4797632" y="0"/>
                      </a:lnTo>
                      <a:lnTo>
                        <a:pt x="5023263" y="534389"/>
                      </a:lnTo>
                      <a:lnTo>
                        <a:pt x="5498276" y="190005"/>
                      </a:lnTo>
                      <a:lnTo>
                        <a:pt x="5759533" y="605641"/>
                      </a:lnTo>
                      <a:lnTo>
                        <a:pt x="6139543" y="130628"/>
                      </a:lnTo>
                      <a:lnTo>
                        <a:pt x="6056416" y="237506"/>
                      </a:lnTo>
                    </a:path>
                  </a:pathLst>
                </a:custGeom>
                <a:noFill/>
                <a:ln w="47625" cap="flat" cmpd="sng" algn="ctr">
                  <a:solidFill>
                    <a:schemeClr val="accent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charset="0"/>
                  </a:endParaRPr>
                </a:p>
              </p:txBody>
            </p:sp>
            <p:sp>
              <p:nvSpPr>
                <p:cNvPr id="26" name="TextBox 25"/>
                <p:cNvSpPr txBox="1"/>
                <p:nvPr/>
              </p:nvSpPr>
              <p:spPr>
                <a:xfrm>
                  <a:off x="5447048" y="6705812"/>
                  <a:ext cx="1491133" cy="747209"/>
                </a:xfrm>
                <a:prstGeom prst="rect">
                  <a:avLst/>
                </a:prstGeom>
                <a:noFill/>
              </p:spPr>
              <p:txBody>
                <a:bodyPr wrap="square" rtlCol="0">
                  <a:spAutoFit/>
                </a:bodyPr>
                <a:lstStyle/>
                <a:p>
                  <a:r>
                    <a:rPr lang="en-US" sz="2800">
                      <a:solidFill>
                        <a:sysClr val="windowText" lastClr="000000"/>
                      </a:solidFill>
                    </a:rPr>
                    <a:t>Time</a:t>
                  </a:r>
                </a:p>
              </p:txBody>
            </p:sp>
            <p:sp>
              <p:nvSpPr>
                <p:cNvPr id="27" name="TextBox 26"/>
                <p:cNvSpPr txBox="1"/>
                <p:nvPr/>
              </p:nvSpPr>
              <p:spPr>
                <a:xfrm rot="16200000">
                  <a:off x="886855" y="4497698"/>
                  <a:ext cx="2597891" cy="523220"/>
                </a:xfrm>
                <a:prstGeom prst="rect">
                  <a:avLst/>
                </a:prstGeom>
                <a:noFill/>
                <a:ln>
                  <a:noFill/>
                </a:ln>
              </p:spPr>
              <p:txBody>
                <a:bodyPr wrap="none" rtlCol="0">
                  <a:spAutoFit/>
                </a:bodyPr>
                <a:lstStyle/>
                <a:p>
                  <a:r>
                    <a:rPr lang="en-US" sz="2800">
                      <a:solidFill>
                        <a:sysClr val="windowText" lastClr="000000"/>
                      </a:solidFill>
                    </a:rPr>
                    <a:t>Ecological Status</a:t>
                  </a:r>
                </a:p>
              </p:txBody>
            </p:sp>
          </p:grpSp>
        </p:grpSp>
        <p:cxnSp>
          <p:nvCxnSpPr>
            <p:cNvPr id="4" name="Straight Connector 3"/>
            <p:cNvCxnSpPr/>
            <p:nvPr/>
          </p:nvCxnSpPr>
          <p:spPr>
            <a:xfrm>
              <a:off x="7321720" y="1700422"/>
              <a:ext cx="0" cy="314527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7314462" y="4817945"/>
              <a:ext cx="457273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Rectangle 30"/>
          <p:cNvSpPr/>
          <p:nvPr/>
        </p:nvSpPr>
        <p:spPr>
          <a:xfrm>
            <a:off x="1020637" y="5031624"/>
            <a:ext cx="5816920" cy="584775"/>
          </a:xfrm>
          <a:prstGeom prst="rect">
            <a:avLst/>
          </a:prstGeom>
        </p:spPr>
        <p:txBody>
          <a:bodyPr wrap="square">
            <a:spAutoFit/>
          </a:bodyPr>
          <a:lstStyle/>
          <a:p>
            <a:r>
              <a:rPr lang="en-US" sz="3200" b="1" i="1">
                <a:solidFill>
                  <a:schemeClr val="accent2">
                    <a:lumMod val="75000"/>
                  </a:schemeClr>
                </a:solidFill>
              </a:rPr>
              <a:t>What factors influence trend?</a:t>
            </a:r>
          </a:p>
        </p:txBody>
      </p:sp>
    </p:spTree>
    <p:custDataLst>
      <p:tags r:id="rId1"/>
    </p:custDataLst>
    <p:extLst>
      <p:ext uri="{BB962C8B-B14F-4D97-AF65-F5344CB8AC3E}">
        <p14:creationId xmlns:p14="http://schemas.microsoft.com/office/powerpoint/2010/main" val="4178217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18707" y="158251"/>
            <a:ext cx="6841019" cy="830997"/>
          </a:xfrm>
          <a:prstGeom prst="rect">
            <a:avLst/>
          </a:prstGeom>
          <a:noFill/>
        </p:spPr>
        <p:txBody>
          <a:bodyPr wrap="square" rtlCol="0">
            <a:spAutoFit/>
          </a:bodyPr>
          <a:lstStyle/>
          <a:p>
            <a:r>
              <a:rPr lang="en-US" sz="4800" b="1"/>
              <a:t>Factors Influencing Trend</a:t>
            </a:r>
          </a:p>
        </p:txBody>
      </p:sp>
      <p:sp>
        <p:nvSpPr>
          <p:cNvPr id="29" name="Rectangle 3"/>
          <p:cNvSpPr txBox="1">
            <a:spLocks noChangeArrowheads="1"/>
          </p:cNvSpPr>
          <p:nvPr/>
        </p:nvSpPr>
        <p:spPr>
          <a:xfrm>
            <a:off x="1473200" y="1233716"/>
            <a:ext cx="3418114" cy="3947885"/>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47663" indent="-347663">
              <a:buClr>
                <a:schemeClr val="accent2">
                  <a:lumMod val="50000"/>
                </a:schemeClr>
              </a:buClr>
              <a:buFont typeface="Arial" panose="020B0604020202020204" pitchFamily="34" charset="0"/>
              <a:buChar char="•"/>
            </a:pPr>
            <a:r>
              <a:rPr lang="en-US" sz="2800">
                <a:solidFill>
                  <a:schemeClr val="accent2">
                    <a:lumMod val="75000"/>
                  </a:schemeClr>
                </a:solidFill>
              </a:rPr>
              <a:t>Weather</a:t>
            </a:r>
          </a:p>
          <a:p>
            <a:pPr marL="347663" indent="-347663">
              <a:buClr>
                <a:schemeClr val="accent2">
                  <a:lumMod val="50000"/>
                </a:schemeClr>
              </a:buClr>
              <a:buFont typeface="Arial" panose="020B0604020202020204" pitchFamily="34" charset="0"/>
              <a:buChar char="•"/>
            </a:pPr>
            <a:r>
              <a:rPr lang="en-US" sz="2800">
                <a:solidFill>
                  <a:schemeClr val="accent2">
                    <a:lumMod val="75000"/>
                  </a:schemeClr>
                </a:solidFill>
              </a:rPr>
              <a:t>Grazing/Browsing</a:t>
            </a:r>
          </a:p>
          <a:p>
            <a:pPr marL="347663" indent="-347663">
              <a:buClr>
                <a:schemeClr val="accent2">
                  <a:lumMod val="50000"/>
                </a:schemeClr>
              </a:buClr>
              <a:buFont typeface="Arial" panose="020B0604020202020204" pitchFamily="34" charset="0"/>
              <a:buChar char="•"/>
            </a:pPr>
            <a:r>
              <a:rPr lang="en-US" sz="2800">
                <a:solidFill>
                  <a:schemeClr val="accent2">
                    <a:lumMod val="75000"/>
                  </a:schemeClr>
                </a:solidFill>
              </a:rPr>
              <a:t>Insects	</a:t>
            </a:r>
          </a:p>
          <a:p>
            <a:pPr marL="347663" indent="-347663">
              <a:buClr>
                <a:schemeClr val="accent2">
                  <a:lumMod val="50000"/>
                </a:schemeClr>
              </a:buClr>
              <a:buFont typeface="Arial" panose="020B0604020202020204" pitchFamily="34" charset="0"/>
              <a:buChar char="•"/>
            </a:pPr>
            <a:r>
              <a:rPr lang="en-US" sz="2800">
                <a:solidFill>
                  <a:schemeClr val="accent2">
                    <a:lumMod val="75000"/>
                  </a:schemeClr>
                </a:solidFill>
              </a:rPr>
              <a:t>Recreation</a:t>
            </a:r>
          </a:p>
          <a:p>
            <a:pPr marL="347663" indent="-347663">
              <a:buClr>
                <a:schemeClr val="accent2">
                  <a:lumMod val="50000"/>
                </a:schemeClr>
              </a:buClr>
              <a:buFont typeface="Arial" panose="020B0604020202020204" pitchFamily="34" charset="0"/>
              <a:buChar char="•"/>
            </a:pPr>
            <a:r>
              <a:rPr lang="en-US" sz="2800">
                <a:solidFill>
                  <a:schemeClr val="accent2">
                    <a:lumMod val="75000"/>
                  </a:schemeClr>
                </a:solidFill>
              </a:rPr>
              <a:t>Fire</a:t>
            </a:r>
          </a:p>
          <a:p>
            <a:pPr marL="347663" indent="-347663">
              <a:buClr>
                <a:schemeClr val="accent2">
                  <a:lumMod val="50000"/>
                </a:schemeClr>
              </a:buClr>
              <a:buFont typeface="Arial" panose="020B0604020202020204" pitchFamily="34" charset="0"/>
              <a:buChar char="•"/>
            </a:pPr>
            <a:r>
              <a:rPr lang="en-US" sz="2800">
                <a:solidFill>
                  <a:schemeClr val="accent2">
                    <a:lumMod val="75000"/>
                  </a:schemeClr>
                </a:solidFill>
              </a:rPr>
              <a:t>Trampling</a:t>
            </a:r>
          </a:p>
          <a:p>
            <a:pPr marL="347663" indent="-347663">
              <a:buClr>
                <a:schemeClr val="accent2">
                  <a:lumMod val="50000"/>
                </a:schemeClr>
              </a:buClr>
              <a:buFont typeface="Arial" panose="020B0604020202020204" pitchFamily="34" charset="0"/>
              <a:buChar char="•"/>
            </a:pPr>
            <a:r>
              <a:rPr lang="en-US" sz="2800">
                <a:solidFill>
                  <a:schemeClr val="accent2">
                    <a:lumMod val="75000"/>
                  </a:schemeClr>
                </a:solidFill>
              </a:rPr>
              <a:t>Rodents</a:t>
            </a:r>
          </a:p>
          <a:p>
            <a:pPr marL="347663" indent="-347663">
              <a:buClr>
                <a:schemeClr val="accent2">
                  <a:lumMod val="50000"/>
                </a:schemeClr>
              </a:buClr>
              <a:buFont typeface="Arial" panose="020B0604020202020204" pitchFamily="34" charset="0"/>
              <a:buChar char="•"/>
            </a:pPr>
            <a:r>
              <a:rPr lang="en-US" sz="2800">
                <a:solidFill>
                  <a:schemeClr val="accent2">
                    <a:lumMod val="75000"/>
                  </a:schemeClr>
                </a:solidFill>
              </a:rPr>
              <a:t>Etc.</a:t>
            </a:r>
          </a:p>
          <a:p>
            <a:pPr>
              <a:buFont typeface="Arial" panose="020B0604020202020204" pitchFamily="34" charset="0"/>
              <a:buChar char="•"/>
            </a:pPr>
            <a:endParaRPr lang="en-US" sz="2800">
              <a:solidFill>
                <a:schemeClr val="accent2">
                  <a:lumMod val="75000"/>
                </a:schemeClr>
              </a:solidFill>
            </a:endParaRPr>
          </a:p>
          <a:p>
            <a:pPr>
              <a:buFont typeface="Arial" panose="020B0604020202020204" pitchFamily="34" charset="0"/>
              <a:buChar char="•"/>
            </a:pPr>
            <a:endParaRPr lang="en-US" sz="2800">
              <a:solidFill>
                <a:schemeClr val="accent2">
                  <a:lumMod val="75000"/>
                </a:schemeClr>
              </a:solidFill>
            </a:endParaRPr>
          </a:p>
        </p:txBody>
      </p:sp>
      <p:sp>
        <p:nvSpPr>
          <p:cNvPr id="32" name="TextBox 31"/>
          <p:cNvSpPr txBox="1"/>
          <p:nvPr/>
        </p:nvSpPr>
        <p:spPr>
          <a:xfrm>
            <a:off x="5954817" y="2176606"/>
            <a:ext cx="4346369" cy="2062103"/>
          </a:xfrm>
          <a:prstGeom prst="rect">
            <a:avLst/>
          </a:prstGeom>
          <a:noFill/>
        </p:spPr>
        <p:txBody>
          <a:bodyPr wrap="square" rtlCol="0">
            <a:spAutoFit/>
          </a:bodyPr>
          <a:lstStyle/>
          <a:p>
            <a:pPr algn="ctr"/>
            <a:r>
              <a:rPr lang="en-US" sz="3200" i="1"/>
              <a:t>All of these can be beneficial or detrimental, depending on circumstances.</a:t>
            </a:r>
          </a:p>
        </p:txBody>
      </p:sp>
    </p:spTree>
    <p:extLst>
      <p:ext uri="{BB962C8B-B14F-4D97-AF65-F5344CB8AC3E}">
        <p14:creationId xmlns:p14="http://schemas.microsoft.com/office/powerpoint/2010/main" val="7067602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a:t>Rem 151 fall semester 2016</a:t>
            </a:r>
          </a:p>
        </p:txBody>
      </p:sp>
      <p:pic>
        <p:nvPicPr>
          <p:cNvPr id="4" name="Picture 3">
            <a:extLst>
              <a:ext uri="{FF2B5EF4-FFF2-40B4-BE49-F238E27FC236}">
                <a16:creationId xmlns:a16="http://schemas.microsoft.com/office/drawing/2014/main" id="{4819DE14-D450-4C15-8630-A428B6A77F3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02921" y="5729130"/>
            <a:ext cx="3385745" cy="455382"/>
          </a:xfrm>
          <a:prstGeom prst="rect">
            <a:avLst/>
          </a:prstGeom>
        </p:spPr>
      </p:pic>
      <p:sp>
        <p:nvSpPr>
          <p:cNvPr id="8" name="Title 1">
            <a:extLst>
              <a:ext uri="{FF2B5EF4-FFF2-40B4-BE49-F238E27FC236}">
                <a16:creationId xmlns:a16="http://schemas.microsoft.com/office/drawing/2014/main" id="{8877B9B1-BE93-4FC4-91AA-9EC02DF60751}"/>
              </a:ext>
            </a:extLst>
          </p:cNvPr>
          <p:cNvSpPr txBox="1">
            <a:spLocks/>
          </p:cNvSpPr>
          <p:nvPr/>
        </p:nvSpPr>
        <p:spPr>
          <a:xfrm>
            <a:off x="1249680" y="911352"/>
            <a:ext cx="10058400" cy="356616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r>
              <a:rPr lang="en-US" b="1"/>
              <a:t>Describing and Monitoring </a:t>
            </a:r>
          </a:p>
          <a:p>
            <a:r>
              <a:rPr lang="en-US" b="1"/>
              <a:t>Rangelands</a:t>
            </a:r>
          </a:p>
        </p:txBody>
      </p:sp>
      <p:pic>
        <p:nvPicPr>
          <p:cNvPr id="9" name="Picture 8">
            <a:extLst>
              <a:ext uri="{FF2B5EF4-FFF2-40B4-BE49-F238E27FC236}">
                <a16:creationId xmlns:a16="http://schemas.microsoft.com/office/drawing/2014/main" id="{8C9CCBC9-6DC1-4139-87BB-33FEAE677D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95970" y="500185"/>
            <a:ext cx="3517398" cy="4223512"/>
          </a:xfrm>
          <a:prstGeom prst="rect">
            <a:avLst/>
          </a:prstGeom>
        </p:spPr>
      </p:pic>
    </p:spTree>
    <p:extLst>
      <p:ext uri="{BB962C8B-B14F-4D97-AF65-F5344CB8AC3E}">
        <p14:creationId xmlns:p14="http://schemas.microsoft.com/office/powerpoint/2010/main" val="26773234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50942" y="257532"/>
            <a:ext cx="8429362" cy="6103448"/>
            <a:chOff x="449943" y="261257"/>
            <a:chExt cx="7977889" cy="5545517"/>
          </a:xfrm>
        </p:grpSpPr>
        <p:pic>
          <p:nvPicPr>
            <p:cNvPr id="4" name="Picture 3">
              <a:hlinkClick r:id="rId3"/>
            </p:cNvPr>
            <p:cNvPicPr>
              <a:picLocks noChangeAspect="1"/>
            </p:cNvPicPr>
            <p:nvPr/>
          </p:nvPicPr>
          <p:blipFill rotWithShape="1">
            <a:blip r:embed="rId4"/>
            <a:srcRect l="13650" t="28853" r="46667" b="29947"/>
            <a:stretch/>
          </p:blipFill>
          <p:spPr>
            <a:xfrm>
              <a:off x="449943" y="261257"/>
              <a:ext cx="7977889" cy="4659085"/>
            </a:xfrm>
            <a:prstGeom prst="rect">
              <a:avLst/>
            </a:prstGeom>
          </p:spPr>
        </p:pic>
        <p:pic>
          <p:nvPicPr>
            <p:cNvPr id="5" name="Picture 4"/>
            <p:cNvPicPr>
              <a:picLocks noChangeAspect="1"/>
            </p:cNvPicPr>
            <p:nvPr/>
          </p:nvPicPr>
          <p:blipFill rotWithShape="1">
            <a:blip r:embed="rId4"/>
            <a:srcRect l="11350" t="80441" r="44364" b="10811"/>
            <a:stretch/>
          </p:blipFill>
          <p:spPr>
            <a:xfrm>
              <a:off x="449943" y="4920342"/>
              <a:ext cx="7977889" cy="886432"/>
            </a:xfrm>
            <a:prstGeom prst="rect">
              <a:avLst/>
            </a:prstGeom>
          </p:spPr>
        </p:pic>
      </p:grpSp>
      <p:sp>
        <p:nvSpPr>
          <p:cNvPr id="7" name="Rectangle 6"/>
          <p:cNvSpPr/>
          <p:nvPr/>
        </p:nvSpPr>
        <p:spPr>
          <a:xfrm rot="19832305">
            <a:off x="6405552" y="3601449"/>
            <a:ext cx="5736892" cy="584775"/>
          </a:xfrm>
          <a:prstGeom prst="rect">
            <a:avLst/>
          </a:prstGeom>
          <a:solidFill>
            <a:schemeClr val="bg1"/>
          </a:solidFill>
        </p:spPr>
        <p:txBody>
          <a:bodyPr wrap="none">
            <a:spAutoFit/>
          </a:bodyPr>
          <a:lstStyle/>
          <a:p>
            <a:r>
              <a:rPr lang="en-US" sz="3200">
                <a:hlinkClick r:id="rId3"/>
              </a:rPr>
              <a:t>https://youtu.be/OYPeGZzgmUM</a:t>
            </a:r>
            <a:endParaRPr lang="en-US" sz="3200"/>
          </a:p>
        </p:txBody>
      </p:sp>
      <p:sp>
        <p:nvSpPr>
          <p:cNvPr id="9" name="Explosion 2 8"/>
          <p:cNvSpPr/>
          <p:nvPr/>
        </p:nvSpPr>
        <p:spPr>
          <a:xfrm>
            <a:off x="7968343" y="1538514"/>
            <a:ext cx="2815771" cy="1770743"/>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rot="20051765">
            <a:off x="8629964" y="2184048"/>
            <a:ext cx="1288069" cy="523220"/>
          </a:xfrm>
          <a:prstGeom prst="rect">
            <a:avLst/>
          </a:prstGeom>
          <a:noFill/>
        </p:spPr>
        <p:txBody>
          <a:bodyPr wrap="square" rtlCol="0">
            <a:spAutoFit/>
          </a:bodyPr>
          <a:lstStyle/>
          <a:p>
            <a:r>
              <a:rPr lang="en-US" sz="2800"/>
              <a:t>WATCH</a:t>
            </a:r>
          </a:p>
        </p:txBody>
      </p:sp>
    </p:spTree>
    <p:extLst>
      <p:ext uri="{BB962C8B-B14F-4D97-AF65-F5344CB8AC3E}">
        <p14:creationId xmlns:p14="http://schemas.microsoft.com/office/powerpoint/2010/main" val="126725162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3.847"/>
</p:tagLst>
</file>

<file path=ppt/tags/tag2.xml><?xml version="1.0" encoding="utf-8"?>
<p:tagLst xmlns:a="http://schemas.openxmlformats.org/drawingml/2006/main" xmlns:r="http://schemas.openxmlformats.org/officeDocument/2006/relationships" xmlns:p="http://schemas.openxmlformats.org/presentationml/2006/main">
  <p:tag name="TIMING" val="|4.698|13.262|14.769"/>
</p:tagLst>
</file>

<file path=ppt/tags/tag3.xml><?xml version="1.0" encoding="utf-8"?>
<p:tagLst xmlns:a="http://schemas.openxmlformats.org/drawingml/2006/main" xmlns:r="http://schemas.openxmlformats.org/officeDocument/2006/relationships" xmlns:p="http://schemas.openxmlformats.org/presentationml/2006/main">
  <p:tag name="TIMING" val="|11.781"/>
</p:tagLst>
</file>

<file path=ppt/tags/tag4.xml><?xml version="1.0" encoding="utf-8"?>
<p:tagLst xmlns:a="http://schemas.openxmlformats.org/drawingml/2006/main" xmlns:r="http://schemas.openxmlformats.org/officeDocument/2006/relationships" xmlns:p="http://schemas.openxmlformats.org/presentationml/2006/main">
  <p:tag name="TIMING" val="|8.039|5.624001|21.914|7.199001|3.278999"/>
</p:tagLst>
</file>

<file path=ppt/tags/tag5.xml><?xml version="1.0" encoding="utf-8"?>
<p:tagLst xmlns:a="http://schemas.openxmlformats.org/drawingml/2006/main" xmlns:r="http://schemas.openxmlformats.org/officeDocument/2006/relationships" xmlns:p="http://schemas.openxmlformats.org/presentationml/2006/main">
  <p:tag name="TIMING" val="|27.523"/>
</p:tagLst>
</file>

<file path=ppt/tags/tag6.xml><?xml version="1.0" encoding="utf-8"?>
<p:tagLst xmlns:a="http://schemas.openxmlformats.org/drawingml/2006/main" xmlns:r="http://schemas.openxmlformats.org/officeDocument/2006/relationships" xmlns:p="http://schemas.openxmlformats.org/presentationml/2006/main">
  <p:tag name="TIMING" val="|21.957|45.955"/>
</p:tagLst>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TotalTime>
  <Words>2063</Words>
  <Application>Microsoft Office PowerPoint</Application>
  <PresentationFormat>Widescreen</PresentationFormat>
  <Paragraphs>227</Paragraphs>
  <Slides>25</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Calibri Light</vt:lpstr>
      <vt:lpstr>Times New Roman</vt:lpstr>
      <vt:lpstr>Wingdings</vt:lpstr>
      <vt:lpstr>Retrospect</vt:lpstr>
      <vt:lpstr>Describing and Monitoring  Rangelands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Rangeland Soils—Physical Characteristics</dc:title>
  <dc:creator>April Hulet</dc:creator>
  <cp:lastModifiedBy>Triplett, Aubree (agtriplett@uidaho.edu)</cp:lastModifiedBy>
  <cp:revision>2</cp:revision>
  <dcterms:created xsi:type="dcterms:W3CDTF">2016-08-26T18:56:31Z</dcterms:created>
  <dcterms:modified xsi:type="dcterms:W3CDTF">2025-02-18T19:44:34Z</dcterms:modified>
</cp:coreProperties>
</file>