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68" r:id="rId2"/>
    <p:sldId id="269" r:id="rId3"/>
    <p:sldId id="285" r:id="rId4"/>
    <p:sldId id="286" r:id="rId5"/>
    <p:sldId id="270" r:id="rId6"/>
    <p:sldId id="271" r:id="rId7"/>
    <p:sldId id="288" r:id="rId8"/>
    <p:sldId id="289" r:id="rId9"/>
    <p:sldId id="272" r:id="rId10"/>
    <p:sldId id="290" r:id="rId11"/>
    <p:sldId id="280" r:id="rId12"/>
    <p:sldId id="281" r:id="rId13"/>
    <p:sldId id="282" r:id="rId14"/>
    <p:sldId id="273" r:id="rId15"/>
    <p:sldId id="291" r:id="rId16"/>
    <p:sldId id="292" r:id="rId17"/>
    <p:sldId id="274" r:id="rId18"/>
    <p:sldId id="293" r:id="rId19"/>
    <p:sldId id="275" r:id="rId20"/>
    <p:sldId id="276" r:id="rId21"/>
    <p:sldId id="277" r:id="rId22"/>
    <p:sldId id="278" r:id="rId23"/>
    <p:sldId id="279" r:id="rId24"/>
    <p:sldId id="294" r:id="rId25"/>
    <p:sldId id="301" r:id="rId26"/>
    <p:sldId id="295" r:id="rId27"/>
    <p:sldId id="299" r:id="rId28"/>
    <p:sldId id="300" r:id="rId29"/>
    <p:sldId id="302" r:id="rId30"/>
    <p:sldId id="30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5642E1-9588-48CD-A0A3-5866A4E3CC6E}" v="31" dt="2025-02-18T19:52:26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5DC5E-EE35-4C2B-B7F3-83B5E692CA53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5FD98-417B-4A3A-8651-8D3385C71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7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5FD98-417B-4A3A-8651-8D3385C71B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056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Vegetation attributes </a:t>
            </a:r>
          </a:p>
          <a:p>
            <a:r>
              <a:rPr lang="en-US">
                <a:cs typeface="Calibri"/>
              </a:rPr>
              <a:t>Plant species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5FD98-417B-4A3A-8651-8D3385C71B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4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Vegetation attributes</a:t>
            </a:r>
          </a:p>
          <a:p>
            <a:r>
              <a:rPr lang="en-US"/>
              <a:t>Life span</a:t>
            </a:r>
            <a:endParaRPr lang="en-US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5FD98-417B-4A3A-8651-8D3385C71B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67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Functional</a:t>
            </a:r>
            <a:r>
              <a:rPr lang="en-US" baseline="0"/>
              <a:t> groups:  use resources in a similar way (they get their water/nutrients from the same soil profile), they respond similar to disturbance and management practices, they compete with other vegetation similarly.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5FD98-417B-4A3A-8651-8D3385C71B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77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Monitoring Methods:</a:t>
            </a:r>
          </a:p>
          <a:p>
            <a:r>
              <a:rPr lang="en-US">
                <a:cs typeface="Calibri"/>
              </a:rPr>
              <a:t>Frequency</a:t>
            </a:r>
          </a:p>
          <a:p>
            <a:r>
              <a:rPr lang="en-US" err="1">
                <a:cs typeface="Calibri"/>
              </a:rPr>
              <a:t>Denstiy</a:t>
            </a:r>
          </a:p>
          <a:p>
            <a:r>
              <a:rPr lang="en-US">
                <a:cs typeface="Calibri"/>
              </a:rPr>
              <a:t>Cover</a:t>
            </a:r>
          </a:p>
          <a:p>
            <a:r>
              <a:rPr lang="en-US">
                <a:cs typeface="Calibri"/>
              </a:rPr>
              <a:t>Biomass</a:t>
            </a:r>
          </a:p>
          <a:p>
            <a:r>
              <a:rPr lang="en-US">
                <a:cs typeface="Calibri"/>
              </a:rPr>
              <a:t>Structure</a:t>
            </a:r>
          </a:p>
          <a:p>
            <a:r>
              <a:rPr lang="en-US">
                <a:cs typeface="Calibri"/>
              </a:rPr>
              <a:t>Plant composition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5FD98-417B-4A3A-8651-8D3385C71B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42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Cheatgrass</a:t>
            </a:r>
            <a:r>
              <a:rPr lang="en-US"/>
              <a:t>: occurs in 2 of the 5 plots observed</a:t>
            </a:r>
            <a:r>
              <a:rPr lang="en-US" baseline="0"/>
              <a:t> = 40%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13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Sagebrush: occurs in 1 of the 5 plots observed</a:t>
            </a:r>
            <a:r>
              <a:rPr lang="en-US" baseline="0"/>
              <a:t> = 20%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45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Perennials: occurs in 6 of the 5 plots observed</a:t>
            </a:r>
            <a:r>
              <a:rPr lang="en-US" baseline="0"/>
              <a:t> = 60%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3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Unit area = Plants/m2 or Plants/hectare or Plant/acre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43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Unit area = Plants/m2 or Plants/hectare or Plant/acre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62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Plant composition</a:t>
            </a:r>
          </a:p>
          <a:p>
            <a:r>
              <a:rPr lang="en-US">
                <a:cs typeface="Calibri"/>
              </a:rPr>
              <a:t>A calculation based on proportions of biomass or cover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74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Plant Composition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6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Plant Composition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299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Measured with points or plots.</a:t>
            </a:r>
            <a:r>
              <a:rPr lang="en-US" baseline="0"/>
              <a:t>  </a:t>
            </a:r>
          </a:p>
          <a:p>
            <a:endParaRPr lang="en-US"/>
          </a:p>
          <a:p>
            <a:r>
              <a:rPr lang="en-US"/>
              <a:t>Other objects:  rocks, litter (dead plant matter), moss, lichen, bare 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73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cs typeface="Calibri"/>
              </a:rPr>
              <a:t>Cover:</a:t>
            </a:r>
          </a:p>
          <a:p>
            <a:pPr>
              <a:defRPr/>
            </a:pPr>
            <a:r>
              <a:rPr lang="en-US">
                <a:cs typeface="Calibri"/>
              </a:rPr>
              <a:t>Proportion of ground surface covered by vegetation or other objects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32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Measured with points</a:t>
            </a:r>
            <a:r>
              <a:rPr lang="en-US" baseline="0"/>
              <a:t> </a:t>
            </a:r>
          </a:p>
          <a:p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57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range assessments:  biomass often</a:t>
            </a:r>
            <a:r>
              <a:rPr lang="en-US" baseline="0"/>
              <a:t> refers to just plants.  </a:t>
            </a:r>
            <a:endParaRPr lang="en-US"/>
          </a:p>
          <a:p>
            <a:r>
              <a:rPr lang="en-US"/>
              <a:t>Determined by clipping</a:t>
            </a:r>
            <a:r>
              <a:rPr lang="en-US" baseline="0"/>
              <a:t> and weighing.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Usually expressed as kg/ha or lbs/acre.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69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range assessments:  biomass often</a:t>
            </a:r>
            <a:r>
              <a:rPr lang="en-US" baseline="0"/>
              <a:t> refers to just plants.  </a:t>
            </a:r>
            <a:endParaRPr lang="en-US"/>
          </a:p>
          <a:p>
            <a:r>
              <a:rPr lang="en-US"/>
              <a:t>Determined by clipping</a:t>
            </a:r>
            <a:r>
              <a:rPr lang="en-US" baseline="0"/>
              <a:t> and weighing.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Usually expressed as kg/ha or lbs/acre.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01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Biomass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05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Biomass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07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Biomass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36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Hiding cover, thermal cover, wildland fuels.  </a:t>
            </a:r>
          </a:p>
          <a:p>
            <a:endParaRPr lang="en-US"/>
          </a:p>
          <a:p>
            <a:r>
              <a:rPr lang="en-US"/>
              <a:t>Cover board method, </a:t>
            </a:r>
            <a:r>
              <a:rPr lang="en-US" err="1"/>
              <a:t>robel</a:t>
            </a:r>
            <a:r>
              <a:rPr lang="en-US"/>
              <a:t> pole- measuring height and vertical</a:t>
            </a:r>
            <a:r>
              <a:rPr lang="en-US" baseline="0"/>
              <a:t> density = visual obstruction method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195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Hiding cover, thermal cover, wildland fuels. 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335BB-2125-43EA-A65E-68259FF2880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58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Gather your equipment</a:t>
            </a:r>
          </a:p>
          <a:p>
            <a:pPr lvl="2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 your pictures at the same time every year</a:t>
            </a:r>
          </a:p>
          <a:p>
            <a:pPr lvl="2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sites that reflect your management goals</a:t>
            </a:r>
          </a:p>
          <a:p>
            <a:pPr lvl="2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Record your locations</a:t>
            </a:r>
          </a:p>
          <a:p>
            <a:pPr lvl="2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 a distinct landscape feature</a:t>
            </a:r>
          </a:p>
          <a:p>
            <a:pPr lvl="2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Always use a photo board</a:t>
            </a:r>
          </a:p>
          <a:p>
            <a:pPr lvl="2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 notes in your field notebook</a:t>
            </a:r>
          </a:p>
          <a:p>
            <a:pPr lvl="2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Download and print photos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5FD98-417B-4A3A-8651-8D3385C71B5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721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/>
              <a:t>Objectives:</a:t>
            </a:r>
            <a:r>
              <a:rPr lang="en-US" sz="1200" baseline="0"/>
              <a:t>  </a:t>
            </a:r>
            <a:endParaRPr lang="en-US" sz="1200"/>
          </a:p>
          <a:p>
            <a:pPr marL="0" indent="0">
              <a:buNone/>
            </a:pPr>
            <a:r>
              <a:rPr lang="en-US" sz="1200"/>
              <a:t>Reduce </a:t>
            </a:r>
            <a:r>
              <a:rPr lang="en-US" sz="1200" err="1"/>
              <a:t>pinyon</a:t>
            </a:r>
            <a:r>
              <a:rPr lang="en-US" sz="1200"/>
              <a:t>-juniper</a:t>
            </a:r>
          </a:p>
          <a:p>
            <a:pPr marL="0" indent="0">
              <a:buNone/>
            </a:pPr>
            <a:r>
              <a:rPr lang="en-US" sz="1200"/>
              <a:t>Reduce Bare Ground</a:t>
            </a:r>
          </a:p>
          <a:p>
            <a:pPr marL="0" indent="0">
              <a:buNone/>
            </a:pPr>
            <a:r>
              <a:rPr lang="en-US" sz="1200"/>
              <a:t>Increase Perennial Bunchgrasses</a:t>
            </a:r>
            <a:endParaRPr lang="en-US" sz="1200" i="1">
              <a:solidFill>
                <a:srgbClr val="92D050"/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35EBA-49D1-4BE6-8575-4A176750AE12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6227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/>
              <a:t>Objectives:</a:t>
            </a:r>
            <a:r>
              <a:rPr lang="en-US" sz="1200" baseline="0"/>
              <a:t>  </a:t>
            </a:r>
            <a:endParaRPr lang="en-US" sz="1200"/>
          </a:p>
          <a:p>
            <a:pPr marL="0" indent="0">
              <a:buNone/>
            </a:pPr>
            <a:r>
              <a:rPr lang="en-US" sz="1200"/>
              <a:t>Reduce </a:t>
            </a:r>
            <a:r>
              <a:rPr lang="en-US" sz="1200" err="1"/>
              <a:t>pinyon</a:t>
            </a:r>
            <a:r>
              <a:rPr lang="en-US" sz="1200"/>
              <a:t>-juniper</a:t>
            </a:r>
          </a:p>
          <a:p>
            <a:pPr marL="0" indent="0">
              <a:buNone/>
            </a:pPr>
            <a:r>
              <a:rPr lang="en-US" sz="1200"/>
              <a:t>Reduce Bare Ground</a:t>
            </a:r>
          </a:p>
          <a:p>
            <a:pPr marL="0" indent="0">
              <a:buNone/>
            </a:pPr>
            <a:r>
              <a:rPr lang="en-US" sz="1200"/>
              <a:t>Increase Perennial Bunchgrasses</a:t>
            </a:r>
            <a:endParaRPr lang="en-US" sz="1200" i="1">
              <a:solidFill>
                <a:srgbClr val="92D050"/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35EBA-49D1-4BE6-8575-4A176750AE12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0838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/>
              <a:t>Objectives:</a:t>
            </a:r>
            <a:r>
              <a:rPr lang="en-US" sz="1200" baseline="0"/>
              <a:t>  </a:t>
            </a:r>
            <a:endParaRPr lang="en-US" sz="1200"/>
          </a:p>
          <a:p>
            <a:pPr marL="0" indent="0">
              <a:buNone/>
            </a:pPr>
            <a:r>
              <a:rPr lang="en-US" sz="1200"/>
              <a:t>Reduce </a:t>
            </a:r>
            <a:r>
              <a:rPr lang="en-US" sz="1200" err="1"/>
              <a:t>pinyon</a:t>
            </a:r>
            <a:r>
              <a:rPr lang="en-US" sz="1200"/>
              <a:t>-juniper</a:t>
            </a:r>
          </a:p>
          <a:p>
            <a:pPr marL="0" indent="0">
              <a:buNone/>
            </a:pPr>
            <a:r>
              <a:rPr lang="en-US" sz="1200"/>
              <a:t>Reduce Bare Ground</a:t>
            </a:r>
          </a:p>
          <a:p>
            <a:pPr marL="0" indent="0">
              <a:buNone/>
            </a:pPr>
            <a:r>
              <a:rPr lang="en-US" sz="1200"/>
              <a:t>Increase Perennial Bunchgrasses</a:t>
            </a:r>
            <a:endParaRPr lang="en-US" sz="1200" i="1">
              <a:solidFill>
                <a:srgbClr val="92D050"/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35EBA-49D1-4BE6-8575-4A176750AE12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12091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5FD98-417B-4A3A-8651-8D3385C71B5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59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189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5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44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9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7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5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26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51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0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86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E6F823F-83C1-4C16-8CAF-C12DA9B7EC9B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BC88DD9-91D4-4129-8B78-C5DDCD0FF9F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65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36.emf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ndscapetoolbox.org/" TargetMode="Externa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Measuring Rangelands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Rangeland Principles – REM 151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9DE14-D450-4C15-8630-A428B6A77F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2921" y="5729130"/>
            <a:ext cx="3385745" cy="45538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EAEBF06-3983-499C-AC04-1830C501E4C9}"/>
              </a:ext>
            </a:extLst>
          </p:cNvPr>
          <p:cNvGrpSpPr/>
          <p:nvPr/>
        </p:nvGrpSpPr>
        <p:grpSpPr>
          <a:xfrm>
            <a:off x="1097280" y="523147"/>
            <a:ext cx="3065370" cy="2540417"/>
            <a:chOff x="1097280" y="523147"/>
            <a:chExt cx="3065370" cy="2540417"/>
          </a:xfrm>
        </p:grpSpPr>
        <p:pic>
          <p:nvPicPr>
            <p:cNvPr id="5" name="Picture 4" descr="IMG_0322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97280" y="523147"/>
              <a:ext cx="3065370" cy="25234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5EBB4F-B61F-4EB4-8E2E-3A8F0008D90A}"/>
                </a:ext>
              </a:extLst>
            </p:cNvPr>
            <p:cNvSpPr txBox="1"/>
            <p:nvPr/>
          </p:nvSpPr>
          <p:spPr>
            <a:xfrm>
              <a:off x="1097280" y="2848120"/>
              <a:ext cx="8467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1DE8002-B8C6-474F-8B1F-A1BC50AC436D}"/>
              </a:ext>
            </a:extLst>
          </p:cNvPr>
          <p:cNvGrpSpPr/>
          <p:nvPr/>
        </p:nvGrpSpPr>
        <p:grpSpPr>
          <a:xfrm>
            <a:off x="7909568" y="516468"/>
            <a:ext cx="3364628" cy="2577184"/>
            <a:chOff x="7909568" y="516468"/>
            <a:chExt cx="3364628" cy="2577184"/>
          </a:xfrm>
        </p:grpSpPr>
        <p:pic>
          <p:nvPicPr>
            <p:cNvPr id="7" name="Picture 6" descr="Team@Bridge-Creek(2)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09568" y="516468"/>
              <a:ext cx="3364628" cy="25234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773A1F-118E-409B-A18F-BBEC73A8FB07}"/>
                </a:ext>
              </a:extLst>
            </p:cNvPr>
            <p:cNvSpPr txBox="1"/>
            <p:nvPr/>
          </p:nvSpPr>
          <p:spPr>
            <a:xfrm>
              <a:off x="7909568" y="2878208"/>
              <a:ext cx="8467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17F4903-8C91-4423-B536-E09050CC006B}"/>
              </a:ext>
            </a:extLst>
          </p:cNvPr>
          <p:cNvGrpSpPr/>
          <p:nvPr/>
        </p:nvGrpSpPr>
        <p:grpSpPr>
          <a:xfrm>
            <a:off x="4349074" y="516469"/>
            <a:ext cx="3310091" cy="2524087"/>
            <a:chOff x="4349074" y="516469"/>
            <a:chExt cx="3310091" cy="2524087"/>
          </a:xfrm>
        </p:grpSpPr>
        <p:pic>
          <p:nvPicPr>
            <p:cNvPr id="6" name="Picture 5" descr="DSCN0532.JP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99681" y="516469"/>
              <a:ext cx="3259484" cy="25234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9468BE5-86EF-4177-ACDB-350AC1D97B67}"/>
                </a:ext>
              </a:extLst>
            </p:cNvPr>
            <p:cNvSpPr txBox="1"/>
            <p:nvPr/>
          </p:nvSpPr>
          <p:spPr>
            <a:xfrm>
              <a:off x="4349074" y="2825112"/>
              <a:ext cx="8467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323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029" y="218523"/>
            <a:ext cx="11647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Vegetation Attributes (biotic attributes)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63757" y="1025523"/>
            <a:ext cx="7035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4963" indent="-334963">
              <a:buFont typeface="Arial" panose="020B0604020202020204" pitchFamily="34" charset="0"/>
              <a:buChar char="•"/>
            </a:pPr>
            <a:r>
              <a:rPr lang="en-US" sz="4400" b="1"/>
              <a:t>Plant Species </a:t>
            </a:r>
            <a:r>
              <a:rPr lang="en-US" sz="3200"/>
              <a:t>(genetically unique)  </a:t>
            </a:r>
            <a:endParaRPr lang="en-US" sz="4400"/>
          </a:p>
        </p:txBody>
      </p:sp>
      <p:grpSp>
        <p:nvGrpSpPr>
          <p:cNvPr id="7" name="Group 22"/>
          <p:cNvGrpSpPr/>
          <p:nvPr/>
        </p:nvGrpSpPr>
        <p:grpSpPr>
          <a:xfrm>
            <a:off x="815651" y="1978982"/>
            <a:ext cx="2614905" cy="3522262"/>
            <a:chOff x="898868" y="3158004"/>
            <a:chExt cx="2682532" cy="3905349"/>
          </a:xfrm>
        </p:grpSpPr>
        <p:pic>
          <p:nvPicPr>
            <p:cNvPr id="8" name="Picture 9" descr="bogr2_003_pvp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158004"/>
              <a:ext cx="2590800" cy="38888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898868" y="6756227"/>
              <a:ext cx="1105509" cy="307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+mn-lt"/>
                </a:rPr>
                <a:t>Robert </a:t>
              </a:r>
              <a:r>
                <a:rPr lang="en-US" sz="1200" err="1">
                  <a:solidFill>
                    <a:schemeClr val="bg1"/>
                  </a:solidFill>
                  <a:latin typeface="+mn-lt"/>
                </a:rPr>
                <a:t>Soreng</a:t>
              </a:r>
              <a:endParaRPr lang="en-US" sz="120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2597" y="2005976"/>
            <a:ext cx="4491689" cy="34762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672595" y="5211185"/>
            <a:ext cx="1425521" cy="276999"/>
          </a:xfrm>
          <a:prstGeom prst="rect">
            <a:avLst/>
          </a:prstGeom>
          <a:solidFill>
            <a:srgbClr val="D9D9D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/>
              <a:t>Jennifer Peterson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336457" y="2005977"/>
            <a:ext cx="3166600" cy="347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8336456" y="5224245"/>
            <a:ext cx="1387297" cy="276225"/>
          </a:xfrm>
          <a:prstGeom prst="rect">
            <a:avLst/>
          </a:prstGeom>
          <a:solidFill>
            <a:srgbClr val="D9D9D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Jennifer Peterson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071" y="5482177"/>
            <a:ext cx="2525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Blue </a:t>
            </a:r>
            <a:r>
              <a:rPr lang="en-US" sz="2800" err="1"/>
              <a:t>Grama</a:t>
            </a:r>
            <a:endParaRPr lang="en-US" sz="2800"/>
          </a:p>
        </p:txBody>
      </p:sp>
      <p:sp>
        <p:nvSpPr>
          <p:cNvPr id="15" name="TextBox 14"/>
          <p:cNvSpPr txBox="1"/>
          <p:nvPr/>
        </p:nvSpPr>
        <p:spPr>
          <a:xfrm>
            <a:off x="3672596" y="5482177"/>
            <a:ext cx="4491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err="1"/>
              <a:t>Cheatgrass</a:t>
            </a:r>
            <a:endParaRPr lang="en-US" sz="2800"/>
          </a:p>
        </p:txBody>
      </p:sp>
      <p:sp>
        <p:nvSpPr>
          <p:cNvPr id="16" name="TextBox 15"/>
          <p:cNvSpPr txBox="1"/>
          <p:nvPr/>
        </p:nvSpPr>
        <p:spPr>
          <a:xfrm>
            <a:off x="8322427" y="5482177"/>
            <a:ext cx="3180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err="1"/>
              <a:t>Tailcup</a:t>
            </a:r>
            <a:r>
              <a:rPr lang="en-US" sz="2800"/>
              <a:t> Lupine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45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029" y="218523"/>
            <a:ext cx="11647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Vegetation Attributes (biotic attributes)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63757" y="1025523"/>
            <a:ext cx="7035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4963" indent="-334963">
              <a:buFont typeface="Arial" panose="020B0604020202020204" pitchFamily="34" charset="0"/>
              <a:buChar char="•"/>
            </a:pPr>
            <a:r>
              <a:rPr lang="en-US" sz="4400" b="1"/>
              <a:t>Life Span  </a:t>
            </a:r>
            <a:endParaRPr lang="en-US" sz="6000" b="1"/>
          </a:p>
        </p:txBody>
      </p:sp>
      <p:grpSp>
        <p:nvGrpSpPr>
          <p:cNvPr id="7" name="Group 22"/>
          <p:cNvGrpSpPr/>
          <p:nvPr/>
        </p:nvGrpSpPr>
        <p:grpSpPr>
          <a:xfrm>
            <a:off x="905070" y="1978982"/>
            <a:ext cx="2525487" cy="3507426"/>
            <a:chOff x="990599" y="3158004"/>
            <a:chExt cx="2590801" cy="3888899"/>
          </a:xfrm>
        </p:grpSpPr>
        <p:pic>
          <p:nvPicPr>
            <p:cNvPr id="8" name="Picture 9" descr="bogr2_003_pvp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158004"/>
              <a:ext cx="2590800" cy="38888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990599" y="6794277"/>
              <a:ext cx="702926" cy="187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+mn-lt"/>
                </a:rPr>
                <a:t>Robert </a:t>
              </a:r>
              <a:r>
                <a:rPr lang="en-US" sz="1200" err="1">
                  <a:solidFill>
                    <a:schemeClr val="bg1"/>
                  </a:solidFill>
                  <a:latin typeface="+mn-lt"/>
                </a:rPr>
                <a:t>Soreng</a:t>
              </a:r>
              <a:endParaRPr lang="en-US" sz="120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2597" y="2005976"/>
            <a:ext cx="4491689" cy="34762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672595" y="5225674"/>
            <a:ext cx="1425521" cy="276999"/>
          </a:xfrm>
          <a:prstGeom prst="rect">
            <a:avLst/>
          </a:prstGeom>
          <a:solidFill>
            <a:srgbClr val="D9D9D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/>
              <a:t>Jennifer Peterson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336457" y="2005977"/>
            <a:ext cx="3166600" cy="347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8322426" y="5258563"/>
            <a:ext cx="1387297" cy="276225"/>
          </a:xfrm>
          <a:prstGeom prst="rect">
            <a:avLst/>
          </a:prstGeom>
          <a:solidFill>
            <a:srgbClr val="D9D9D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Jennifer Peterson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071" y="5482177"/>
            <a:ext cx="2525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Perennial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2596" y="5482177"/>
            <a:ext cx="4491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Annual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2427" y="5482177"/>
            <a:ext cx="3180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Perennial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73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029" y="218523"/>
            <a:ext cx="11647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Vegetation Attributes (biotic attributes)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63757" y="1025523"/>
            <a:ext cx="7035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4963" indent="-334963">
              <a:buFont typeface="Arial" panose="020B0604020202020204" pitchFamily="34" charset="0"/>
              <a:buChar char="•"/>
            </a:pPr>
            <a:r>
              <a:rPr lang="en-US" sz="4400" b="1"/>
              <a:t>Functional Group</a:t>
            </a:r>
            <a:endParaRPr lang="en-US" sz="6000" b="1"/>
          </a:p>
        </p:txBody>
      </p:sp>
      <p:grpSp>
        <p:nvGrpSpPr>
          <p:cNvPr id="17" name="Group 16"/>
          <p:cNvGrpSpPr/>
          <p:nvPr/>
        </p:nvGrpSpPr>
        <p:grpSpPr>
          <a:xfrm>
            <a:off x="1993642" y="1794964"/>
            <a:ext cx="8420597" cy="4849080"/>
            <a:chOff x="491613" y="2730090"/>
            <a:chExt cx="5707626" cy="3769442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1613" y="2730090"/>
              <a:ext cx="5707626" cy="37694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Rectangle 18"/>
            <p:cNvSpPr/>
            <p:nvPr/>
          </p:nvSpPr>
          <p:spPr bwMode="auto">
            <a:xfrm>
              <a:off x="4984947" y="5791765"/>
              <a:ext cx="1199535" cy="67391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999999"/>
                </a:solidFill>
                <a:effectLst/>
                <a:latin typeface="Arial" charset="0"/>
                <a:ea typeface="ＭＳ Ｐゴシック" pitchFamily="-96" charset="-128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417820" y="6279961"/>
            <a:ext cx="1585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+mn-lt"/>
              </a:rPr>
              <a:t>Photo: Dustin Johnson</a:t>
            </a:r>
          </a:p>
        </p:txBody>
      </p:sp>
    </p:spTree>
    <p:extLst>
      <p:ext uri="{BB962C8B-B14F-4D97-AF65-F5344CB8AC3E}">
        <p14:creationId xmlns:p14="http://schemas.microsoft.com/office/powerpoint/2010/main" val="194343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32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6624" y="153953"/>
            <a:ext cx="2615184" cy="21528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 descr="DSCN053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4250" y="2449287"/>
            <a:ext cx="2618617" cy="202731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 descr="Team@Bridge-Creek(2)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304" y="4593237"/>
            <a:ext cx="2615184" cy="19613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844787" y="218523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Monitoring Methods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70258" y="1230387"/>
            <a:ext cx="554137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446088">
              <a:buFont typeface="Arial" panose="020B0604020202020204" pitchFamily="34" charset="0"/>
              <a:buChar char="•"/>
            </a:pPr>
            <a:r>
              <a:rPr lang="en-US" sz="4400"/>
              <a:t>Frequency</a:t>
            </a:r>
          </a:p>
          <a:p>
            <a:pPr marL="914400" indent="-446088">
              <a:buFont typeface="Arial" panose="020B0604020202020204" pitchFamily="34" charset="0"/>
              <a:buChar char="•"/>
            </a:pPr>
            <a:r>
              <a:rPr lang="en-US" sz="4400"/>
              <a:t>Density</a:t>
            </a:r>
          </a:p>
          <a:p>
            <a:pPr marL="914400" indent="-446088">
              <a:buFont typeface="Arial" panose="020B0604020202020204" pitchFamily="34" charset="0"/>
              <a:buChar char="•"/>
            </a:pPr>
            <a:r>
              <a:rPr lang="en-US" sz="4400"/>
              <a:t>Cover</a:t>
            </a:r>
          </a:p>
          <a:p>
            <a:pPr marL="914400" indent="-446088">
              <a:buFont typeface="Arial" panose="020B0604020202020204" pitchFamily="34" charset="0"/>
              <a:buChar char="•"/>
            </a:pPr>
            <a:r>
              <a:rPr lang="en-US" sz="4400"/>
              <a:t>Biomass</a:t>
            </a:r>
          </a:p>
          <a:p>
            <a:pPr marL="914400" indent="-446088">
              <a:buFont typeface="Arial" panose="020B0604020202020204" pitchFamily="34" charset="0"/>
              <a:buChar char="•"/>
            </a:pPr>
            <a:r>
              <a:rPr lang="en-US" sz="4400"/>
              <a:t>Structure</a:t>
            </a:r>
          </a:p>
          <a:p>
            <a:pPr marL="914400" indent="-446088">
              <a:buFont typeface="Arial" panose="020B0604020202020204" pitchFamily="34" charset="0"/>
              <a:buChar char="•"/>
            </a:pPr>
            <a:r>
              <a:rPr lang="en-US" sz="4400"/>
              <a:t>Plant Composition</a:t>
            </a:r>
          </a:p>
        </p:txBody>
      </p:sp>
    </p:spTree>
    <p:extLst>
      <p:ext uri="{BB962C8B-B14F-4D97-AF65-F5344CB8AC3E}">
        <p14:creationId xmlns:p14="http://schemas.microsoft.com/office/powerpoint/2010/main" val="1863867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5587" y="199067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Frequency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1371" y="1073606"/>
            <a:ext cx="11335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How often a plant occurs within a sample area.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Proportion (%) of times a plant occurs in the total number of plots examined. 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926932" y="2493990"/>
            <a:ext cx="7961047" cy="4025713"/>
            <a:chOff x="3143161" y="672615"/>
            <a:chExt cx="7961047" cy="4025713"/>
          </a:xfrm>
        </p:grpSpPr>
        <p:pic>
          <p:nvPicPr>
            <p:cNvPr id="10" name="Picture 1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161" y="2795043"/>
              <a:ext cx="2537713" cy="1903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955" y="672616"/>
              <a:ext cx="2587122" cy="19403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3" name="Picture 22" descr="DSCN3088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5823734" y="2765319"/>
              <a:ext cx="2558443" cy="19218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65542" y="672615"/>
              <a:ext cx="2587122" cy="19403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" name="Picture 8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5037" y="2752119"/>
              <a:ext cx="2579171" cy="19343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609600" y="3008878"/>
            <a:ext cx="3701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>
                <a:solidFill>
                  <a:schemeClr val="accent2">
                    <a:lumMod val="75000"/>
                  </a:schemeClr>
                </a:solidFill>
              </a:rPr>
              <a:t>What is the frequency of </a:t>
            </a:r>
            <a:r>
              <a:rPr lang="en-US" sz="2800" i="1" err="1">
                <a:solidFill>
                  <a:schemeClr val="accent2">
                    <a:lumMod val="75000"/>
                  </a:schemeClr>
                </a:solidFill>
              </a:rPr>
              <a:t>cheatgrass</a:t>
            </a:r>
            <a:r>
              <a:rPr lang="en-US" sz="2800" i="1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422" y="4069615"/>
            <a:ext cx="4003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Occurs in 2 of the 5 plots = 40%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100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5587" y="199067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Frequency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1371" y="1073606"/>
            <a:ext cx="11335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How often a plant occurs within a sample area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Proportion (%) of times a plant occurs in the total number of plots examined. 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926932" y="2493990"/>
            <a:ext cx="7961047" cy="4025713"/>
            <a:chOff x="3143161" y="672615"/>
            <a:chExt cx="7961047" cy="4025713"/>
          </a:xfrm>
        </p:grpSpPr>
        <p:pic>
          <p:nvPicPr>
            <p:cNvPr id="10" name="Picture 1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161" y="2795043"/>
              <a:ext cx="2537713" cy="1903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955" y="672616"/>
              <a:ext cx="2587122" cy="19403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3" name="Picture 22" descr="DSCN3088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5823734" y="2765319"/>
              <a:ext cx="2558443" cy="19218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65542" y="672615"/>
              <a:ext cx="2587122" cy="19403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" name="Picture 8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5037" y="2752119"/>
              <a:ext cx="2579171" cy="19343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609600" y="3008878"/>
            <a:ext cx="3701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>
                <a:solidFill>
                  <a:schemeClr val="accent2">
                    <a:lumMod val="75000"/>
                  </a:schemeClr>
                </a:solidFill>
              </a:rPr>
              <a:t>What is the frequency of sagebrush?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8422" y="4069615"/>
            <a:ext cx="4003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Occurs in 1 of the 5 plots = 20%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560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5587" y="199067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Frequency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1371" y="1073606"/>
            <a:ext cx="11335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How often a plant occurs within a sample area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Proportion (%) of times a plant occurs in the total number of plots examined. 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926932" y="2493990"/>
            <a:ext cx="7961047" cy="4025713"/>
            <a:chOff x="3143161" y="672615"/>
            <a:chExt cx="7961047" cy="4025713"/>
          </a:xfrm>
        </p:grpSpPr>
        <p:pic>
          <p:nvPicPr>
            <p:cNvPr id="10" name="Picture 1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161" y="2795043"/>
              <a:ext cx="2537713" cy="1903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955" y="672616"/>
              <a:ext cx="2587122" cy="19403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3" name="Picture 22" descr="DSCN3088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5823734" y="2765319"/>
              <a:ext cx="2558443" cy="19218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65542" y="672615"/>
              <a:ext cx="2587122" cy="19403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" name="Picture 8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5037" y="2752119"/>
              <a:ext cx="2579171" cy="19343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609600" y="3008878"/>
            <a:ext cx="3701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>
                <a:solidFill>
                  <a:schemeClr val="accent2">
                    <a:lumMod val="75000"/>
                  </a:schemeClr>
                </a:solidFill>
              </a:rPr>
              <a:t>What is the frequency of perennials?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8422" y="4069615"/>
            <a:ext cx="4003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Occurs in 3 of the 5 plots = 60%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35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2671" y="218523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Density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743" y="1297540"/>
            <a:ext cx="11466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Number of individuals per unit area.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50572" y="2373086"/>
            <a:ext cx="2852928" cy="2852057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93714" y="3568282"/>
            <a:ext cx="2852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1.0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2348" y="5254249"/>
            <a:ext cx="2852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1.0 m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69231" y="2508332"/>
            <a:ext cx="2595516" cy="2626812"/>
            <a:chOff x="1969231" y="2486561"/>
            <a:chExt cx="2595516" cy="2626812"/>
          </a:xfrm>
        </p:grpSpPr>
        <p:sp>
          <p:nvSpPr>
            <p:cNvPr id="56" name="Oval 55"/>
            <p:cNvSpPr/>
            <p:nvPr/>
          </p:nvSpPr>
          <p:spPr>
            <a:xfrm>
              <a:off x="2316382" y="2486561"/>
              <a:ext cx="624840" cy="640080"/>
            </a:xfrm>
            <a:prstGeom prst="ellipse">
              <a:avLst/>
            </a:prstGeom>
            <a:solidFill>
              <a:srgbClr val="CF543F"/>
            </a:solidFill>
            <a:ln w="15875" cap="flat" cmpd="sng" algn="ctr">
              <a:solidFill>
                <a:srgbClr val="CF543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808476" y="3494842"/>
              <a:ext cx="624840" cy="640080"/>
            </a:xfrm>
            <a:prstGeom prst="ellipse">
              <a:avLst/>
            </a:prstGeom>
            <a:solidFill>
              <a:srgbClr val="00B050"/>
            </a:solidFill>
            <a:ln w="15875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3298375" y="2486561"/>
              <a:ext cx="640080" cy="640080"/>
            </a:xfrm>
            <a:prstGeom prst="ellipse">
              <a:avLst/>
            </a:prstGeom>
            <a:solidFill>
              <a:srgbClr val="0070C0"/>
            </a:solidFill>
            <a:ln w="158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4061714" y="2904723"/>
              <a:ext cx="457200" cy="457200"/>
            </a:xfrm>
            <a:prstGeom prst="ellipse">
              <a:avLst/>
            </a:prstGeom>
            <a:solidFill>
              <a:srgbClr val="00B050"/>
            </a:solidFill>
            <a:ln w="15875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969231" y="4473293"/>
              <a:ext cx="624840" cy="640080"/>
            </a:xfrm>
            <a:prstGeom prst="ellipse">
              <a:avLst/>
            </a:prstGeom>
            <a:solidFill>
              <a:srgbClr val="0070C0"/>
            </a:solidFill>
            <a:ln w="158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2552700" y="4028242"/>
              <a:ext cx="274320" cy="274320"/>
            </a:xfrm>
            <a:prstGeom prst="ellipse">
              <a:avLst/>
            </a:prstGeom>
            <a:solidFill>
              <a:srgbClr val="CF543F"/>
            </a:solidFill>
            <a:ln w="15875" cap="flat" cmpd="sng" algn="ctr">
              <a:solidFill>
                <a:srgbClr val="CF543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2046770" y="3284748"/>
              <a:ext cx="624840" cy="640080"/>
            </a:xfrm>
            <a:prstGeom prst="ellipse">
              <a:avLst/>
            </a:prstGeom>
            <a:solidFill>
              <a:srgbClr val="00B050"/>
            </a:solidFill>
            <a:ln w="15875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405635" y="4059134"/>
              <a:ext cx="277236" cy="294442"/>
            </a:xfrm>
            <a:prstGeom prst="ellipse">
              <a:avLst/>
            </a:prstGeom>
            <a:solidFill>
              <a:srgbClr val="0070C0"/>
            </a:solidFill>
            <a:ln w="15875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Isosceles Triangle 64"/>
            <p:cNvSpPr/>
            <p:nvPr/>
          </p:nvSpPr>
          <p:spPr>
            <a:xfrm>
              <a:off x="2932457" y="4533623"/>
              <a:ext cx="437782" cy="480060"/>
            </a:xfrm>
            <a:prstGeom prst="triangle">
              <a:avLst/>
            </a:prstGeom>
            <a:solidFill>
              <a:srgbClr val="FFFF00"/>
            </a:solidFill>
            <a:ln w="15875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Isosceles Triangle 65"/>
            <p:cNvSpPr/>
            <p:nvPr/>
          </p:nvSpPr>
          <p:spPr>
            <a:xfrm>
              <a:off x="3100683" y="3294281"/>
              <a:ext cx="437782" cy="480060"/>
            </a:xfrm>
            <a:prstGeom prst="triangle">
              <a:avLst/>
            </a:prstGeom>
            <a:solidFill>
              <a:srgbClr val="FFFF00"/>
            </a:solidFill>
            <a:ln w="15875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5-Point Star 66"/>
            <p:cNvSpPr/>
            <p:nvPr/>
          </p:nvSpPr>
          <p:spPr>
            <a:xfrm>
              <a:off x="3948854" y="4302562"/>
              <a:ext cx="615893" cy="564952"/>
            </a:xfrm>
            <a:prstGeom prst="star5">
              <a:avLst/>
            </a:prstGeom>
            <a:solidFill>
              <a:srgbClr val="FFC000"/>
            </a:solidFill>
            <a:ln w="15875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5152362" y="2258433"/>
            <a:ext cx="3701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>
                <a:solidFill>
                  <a:schemeClr val="accent2">
                    <a:lumMod val="75000"/>
                  </a:schemeClr>
                </a:solidFill>
              </a:rPr>
              <a:t>What is the density of yellow triangles?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302367" y="2602247"/>
            <a:ext cx="2852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2 yellow triangles/m</a:t>
            </a:r>
            <a:r>
              <a:rPr lang="en-US" sz="2000" baseline="300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43362" y="4018010"/>
            <a:ext cx="3701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>
                <a:solidFill>
                  <a:schemeClr val="accent2">
                    <a:lumMod val="75000"/>
                  </a:schemeClr>
                </a:solidFill>
              </a:rPr>
              <a:t>What is the density of circles?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258824" y="4387503"/>
            <a:ext cx="2280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8 circles/m</a:t>
            </a:r>
            <a:r>
              <a:rPr lang="en-US" sz="2000" baseline="30000">
                <a:solidFill>
                  <a:srgbClr val="FF0000"/>
                </a:solidFill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57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68" grpId="0"/>
      <p:bldP spid="69" grpId="0"/>
      <p:bldP spid="70" grpId="0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2671" y="218523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Density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743" y="1297540"/>
            <a:ext cx="11466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Number of individuals per unit area.  </a:t>
            </a:r>
          </a:p>
        </p:txBody>
      </p:sp>
      <p:pic>
        <p:nvPicPr>
          <p:cNvPr id="15" name="Picture 11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5912" y="2130334"/>
            <a:ext cx="3445827" cy="37478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53723" y="2130335"/>
            <a:ext cx="3480141" cy="37517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91505" y="2001144"/>
            <a:ext cx="3701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>
                <a:solidFill>
                  <a:schemeClr val="accent2">
                    <a:lumMod val="75000"/>
                  </a:schemeClr>
                </a:solidFill>
              </a:rPr>
              <a:t>What is the number of juniper trees/ha?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02059" y="3265578"/>
            <a:ext cx="22800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FF0000"/>
                </a:solidFill>
              </a:rPr>
              <a:t>20 juniper/0.01 ha</a:t>
            </a:r>
            <a:r>
              <a:rPr lang="en-US" sz="2000" baseline="30000">
                <a:solidFill>
                  <a:srgbClr val="FF0000"/>
                </a:solidFill>
              </a:rPr>
              <a:t>2</a:t>
            </a:r>
          </a:p>
          <a:p>
            <a:pPr algn="ctr"/>
            <a:endParaRPr lang="en-US" sz="2000">
              <a:solidFill>
                <a:srgbClr val="FF0000"/>
              </a:solidFill>
            </a:endParaRPr>
          </a:p>
          <a:p>
            <a:pPr algn="ctr"/>
            <a:r>
              <a:rPr lang="en-US" sz="2000">
                <a:solidFill>
                  <a:srgbClr val="FF0000"/>
                </a:solidFill>
              </a:rPr>
              <a:t>OR</a:t>
            </a:r>
          </a:p>
          <a:p>
            <a:pPr algn="ctr"/>
            <a:endParaRPr lang="en-US" sz="2000">
              <a:solidFill>
                <a:srgbClr val="FF0000"/>
              </a:solidFill>
            </a:endParaRPr>
          </a:p>
          <a:p>
            <a:pPr algn="ctr"/>
            <a:r>
              <a:rPr lang="en-US" sz="2000">
                <a:solidFill>
                  <a:srgbClr val="FF0000"/>
                </a:solidFill>
              </a:rPr>
              <a:t>2,000 juniper/ha</a:t>
            </a:r>
            <a:r>
              <a:rPr lang="en-US" sz="2000" baseline="30000">
                <a:solidFill>
                  <a:srgbClr val="FF0000"/>
                </a:solidFill>
              </a:rPr>
              <a:t>2</a:t>
            </a:r>
            <a:r>
              <a:rPr lang="en-US" sz="2000">
                <a:solidFill>
                  <a:srgbClr val="FF0000"/>
                </a:solidFill>
              </a:rPr>
              <a:t> </a:t>
            </a:r>
            <a:endParaRPr lang="en-US" sz="2000" baseline="300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1057755" y="3673391"/>
            <a:ext cx="2852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0.1 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2798" y="5878151"/>
            <a:ext cx="2852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0.1 ha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81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2173" y="244954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Plant Composition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3914" y="1075951"/>
            <a:ext cx="11746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A calculation based on proportions of biomass or cover.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Proportion (%) of various plants (or life forms) in relation to total plant biomass or cover.  </a:t>
            </a:r>
          </a:p>
        </p:txBody>
      </p:sp>
      <p:pic>
        <p:nvPicPr>
          <p:cNvPr id="4" name="Picture 3" descr="Picture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635" y="3115129"/>
            <a:ext cx="11543121" cy="34253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3702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nicenative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42" y="1177860"/>
            <a:ext cx="4031165" cy="48999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737421" y="1177861"/>
          <a:ext cx="6912035" cy="3833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5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455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Functional Groups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Foliar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Composition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Shrub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Tall Grasses (Perennial)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Short</a:t>
                      </a:r>
                      <a:r>
                        <a:rPr lang="en-US" sz="2400" baseline="0"/>
                        <a:t> Grass (POSE)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Perennial Forb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Annual Forb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Annual Grass (Introduced)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81728" y="5154508"/>
            <a:ext cx="7276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>
                <a:solidFill>
                  <a:srgbClr val="FF0000"/>
                </a:solidFill>
              </a:rPr>
              <a:t>Total Foliar Cover (i.e., 40+30+15+18+5+2 = 110).</a:t>
            </a:r>
          </a:p>
          <a:p>
            <a:pPr marL="342900" indent="-342900">
              <a:buAutoNum type="arabicPeriod"/>
            </a:pPr>
            <a:r>
              <a:rPr lang="en-US">
                <a:solidFill>
                  <a:srgbClr val="FF0000"/>
                </a:solidFill>
              </a:rPr>
              <a:t>Divide individual foliar cover by the total foliar cover, then multiply by 100 to get % composition (i.e., Shrub: (40/110)*100 = 36.4%).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2173" y="244954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Plant Composition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65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nicenative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42" y="1177860"/>
            <a:ext cx="4031165" cy="48999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737421" y="1177861"/>
          <a:ext cx="6912035" cy="3833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5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455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Functional Groups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Foliar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Composition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Shrub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36.4%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Tall Grasses (Perennial)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27.3%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Short</a:t>
                      </a:r>
                      <a:r>
                        <a:rPr lang="en-US" sz="2400" baseline="0"/>
                        <a:t> Grass (POSE)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Perennial Forb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Annual Forb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41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Annual Grass (Introduced)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22173" y="244954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Plant Composition</a:t>
            </a:r>
          </a:p>
        </p:txBody>
      </p:sp>
    </p:spTree>
    <p:extLst>
      <p:ext uri="{BB962C8B-B14F-4D97-AF65-F5344CB8AC3E}">
        <p14:creationId xmlns:p14="http://schemas.microsoft.com/office/powerpoint/2010/main" val="216255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7289" y="93320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Cover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243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82575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Proportion of ground surface covered by vegetation or other objects.</a:t>
            </a:r>
          </a:p>
        </p:txBody>
      </p:sp>
      <p:pic>
        <p:nvPicPr>
          <p:cNvPr id="6" name="Picture 4" descr="http://www.cnr.uidaho.edu/veg_measure/Modules/Lessons/Module%208%28Cover%29/Pix&amp;Others/Plot_Points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48026" y="1755314"/>
            <a:ext cx="6590281" cy="49536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6375" y="2048728"/>
            <a:ext cx="983354" cy="112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19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7289" y="93320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Cover</a:t>
            </a:r>
          </a:p>
        </p:txBody>
      </p:sp>
      <p:pic>
        <p:nvPicPr>
          <p:cNvPr id="7" name="Picture 2" descr="http://www.cnr.uidaho.edu/veg_measure/Modules/Lessons/Module%208%28Cover%29/Pix&amp;Others/Transect_Points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479111" y="1755314"/>
            <a:ext cx="9233775" cy="24791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736751" y="4649921"/>
            <a:ext cx="10711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>
                <a:solidFill>
                  <a:schemeClr val="accent3">
                    <a:lumMod val="75000"/>
                  </a:schemeClr>
                </a:solidFill>
              </a:rPr>
              <a:t>Perennial Grasses (PG):  hit PG 12 times out of 31 points sampled= PG ____ % cover.  </a:t>
            </a:r>
          </a:p>
          <a:p>
            <a:endParaRPr lang="en-US" sz="2400" i="1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2400" i="1">
                <a:solidFill>
                  <a:schemeClr val="accent3">
                    <a:lumMod val="75000"/>
                  </a:schemeClr>
                </a:solidFill>
              </a:rPr>
              <a:t>Annual Grasses (AG):  21 out of 31 points sampled = AG ____% cover.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9243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82575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Proportion of ground surface covered by vegetation or other objects.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35890" y="4588297"/>
            <a:ext cx="65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39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2604" y="5354762"/>
            <a:ext cx="65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68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418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7289" y="93320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Cover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885" y="1755314"/>
            <a:ext cx="4944285" cy="4182218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0" y="92431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82575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Proportion of ground surface covered by vegetation or other objects.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500056" y="3450163"/>
            <a:ext cx="96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1 m</a:t>
            </a:r>
            <a:endParaRPr lang="en-US" sz="2400" baseline="30000"/>
          </a:p>
        </p:txBody>
      </p:sp>
      <p:cxnSp>
        <p:nvCxnSpPr>
          <p:cNvPr id="54" name="Elbow Connector 53"/>
          <p:cNvCxnSpPr>
            <a:stCxn id="53" idx="2"/>
          </p:cNvCxnSpPr>
          <p:nvPr/>
        </p:nvCxnSpPr>
        <p:spPr>
          <a:xfrm rot="16200000" flipH="1">
            <a:off x="1116644" y="4775299"/>
            <a:ext cx="1986590" cy="259647"/>
          </a:xfrm>
          <a:prstGeom prst="bentConnector3">
            <a:avLst>
              <a:gd name="adj1" fmla="val 9909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53" idx="0"/>
          </p:cNvCxnSpPr>
          <p:nvPr/>
        </p:nvCxnSpPr>
        <p:spPr>
          <a:xfrm rot="5400000" flipH="1" flipV="1">
            <a:off x="1314266" y="2464707"/>
            <a:ext cx="1651307" cy="319607"/>
          </a:xfrm>
          <a:prstGeom prst="bentConnector3">
            <a:avLst>
              <a:gd name="adj1" fmla="val 979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158988" y="2249834"/>
            <a:ext cx="4358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solidFill>
                  <a:schemeClr val="accent2">
                    <a:lumMod val="75000"/>
                  </a:schemeClr>
                </a:solidFill>
              </a:rPr>
              <a:t>Estimate the cover of Red Circles using line-point intercept.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392743" y="3203941"/>
            <a:ext cx="44509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Hit red circles 3 times out of 12 points sampled = red circles  25% cover</a:t>
            </a:r>
            <a:endParaRPr lang="en-US" sz="200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0721" y="2239636"/>
            <a:ext cx="2422099" cy="32011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068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2387" y="93320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Biomass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943" y="924317"/>
            <a:ext cx="11771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>
                <a:solidFill>
                  <a:schemeClr val="tx2">
                    <a:lumMod val="90000"/>
                  </a:schemeClr>
                </a:solidFill>
              </a:rPr>
              <a:t>Total weight of living organisms, including plants and animals, for a given area.  </a:t>
            </a:r>
          </a:p>
        </p:txBody>
      </p:sp>
      <p:pic>
        <p:nvPicPr>
          <p:cNvPr id="8" name="Picture 2" descr="http://www.cnr.uidaho.edu/veg_measure/Modules/Lessons/Module%207%28Biomass&amp;Utilization%29/Pix/Biomass_Hawaii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75904" y="2263510"/>
            <a:ext cx="4307407" cy="3062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Picture 6" descr="http://www.cnr.uidaho.edu/veg_measure/Modules/Lessons/Module%207%28Biomass&amp;Utilization%29/Pix/Clipping_Grass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914451" y="2282171"/>
            <a:ext cx="3976282" cy="3044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9728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2387" y="93320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Biomass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943" y="924317"/>
            <a:ext cx="11771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>
                <a:solidFill>
                  <a:schemeClr val="tx2">
                    <a:lumMod val="90000"/>
                  </a:schemeClr>
                </a:solidFill>
              </a:rPr>
              <a:t>Total weight of living organisms, including plants and animals, for a given area.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830560">
            <a:off x="8425782" y="2252095"/>
            <a:ext cx="3767410" cy="9867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9016" y="3219458"/>
            <a:ext cx="1764768" cy="2955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D6612-B78F-47EA-92A0-F3321BD237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2387" y="1807112"/>
            <a:ext cx="5451180" cy="408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74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917"/>
          <a:stretch>
            <a:fillRect/>
          </a:stretch>
        </p:blipFill>
        <p:spPr bwMode="auto">
          <a:xfrm>
            <a:off x="1493810" y="1049520"/>
            <a:ext cx="9831658" cy="509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72387" y="93320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Biomass</a:t>
            </a:r>
          </a:p>
        </p:txBody>
      </p:sp>
    </p:spTree>
    <p:extLst>
      <p:ext uri="{BB962C8B-B14F-4D97-AF65-F5344CB8AC3E}">
        <p14:creationId xmlns:p14="http://schemas.microsoft.com/office/powerpoint/2010/main" val="1090510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su.edu/weeds/plant_species/nativespecies/nativespeciesimages/sagebrush/UT052102MD05_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680" y="1065521"/>
            <a:ext cx="5553412" cy="416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redcliffsdesertreserve.com/wp-content/uploads/2010/07/Utah-Juniper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1375" y="1065521"/>
            <a:ext cx="6229999" cy="413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H="1" flipV="1">
            <a:off x="2654392" y="1753929"/>
            <a:ext cx="44605" cy="265399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1450060" y="2110769"/>
            <a:ext cx="2028980" cy="5798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650782" y="2110769"/>
            <a:ext cx="1828258" cy="8251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7" idx="0"/>
          </p:cNvCxnSpPr>
          <p:nvPr/>
        </p:nvCxnSpPr>
        <p:spPr>
          <a:xfrm flipH="1" flipV="1">
            <a:off x="8946375" y="1065521"/>
            <a:ext cx="38193" cy="400611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6917394" y="3446239"/>
            <a:ext cx="3698968" cy="6717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591348" y="3354352"/>
            <a:ext cx="3025014" cy="76363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72387" y="93320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Biomass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670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781570" y="946088"/>
            <a:ext cx="4976620" cy="3600449"/>
            <a:chOff x="3962400" y="3028951"/>
            <a:chExt cx="4976620" cy="3600449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400" y="3028951"/>
              <a:ext cx="4976620" cy="3600449"/>
            </a:xfrm>
            <a:prstGeom prst="rect">
              <a:avLst/>
            </a:prstGeom>
            <a:noFill/>
            <a:ln w="9525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5791200" y="3124200"/>
              <a:ext cx="2971800" cy="1447800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26396" y="924317"/>
            <a:ext cx="4953000" cy="3583360"/>
            <a:chOff x="228600" y="1066800"/>
            <a:chExt cx="4953000" cy="3583360"/>
          </a:xfrm>
        </p:grpSpPr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066800"/>
              <a:ext cx="4953000" cy="3583360"/>
            </a:xfrm>
            <a:prstGeom prst="rect">
              <a:avLst/>
            </a:prstGeom>
            <a:noFill/>
            <a:ln w="9525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1981200" y="1143000"/>
              <a:ext cx="2971800" cy="1447800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011887" y="3548743"/>
            <a:ext cx="3916515" cy="2671346"/>
            <a:chOff x="3396343" y="2886650"/>
            <a:chExt cx="5508470" cy="3971350"/>
          </a:xfrm>
        </p:grpSpPr>
        <p:sp>
          <p:nvSpPr>
            <p:cNvPr id="3" name="Rectangle 2"/>
            <p:cNvSpPr/>
            <p:nvPr/>
          </p:nvSpPr>
          <p:spPr>
            <a:xfrm>
              <a:off x="3396343" y="2886650"/>
              <a:ext cx="5508470" cy="397135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18413" y="2888166"/>
              <a:ext cx="5486400" cy="39698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3778705" y="6307499"/>
              <a:ext cx="1604397" cy="46965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ysClr val="windowText" lastClr="000000"/>
                  </a:solidFill>
                </a:rPr>
                <a:t>r</a:t>
              </a:r>
              <a:r>
                <a:rPr lang="en-US" sz="2000" baseline="30000">
                  <a:solidFill>
                    <a:sysClr val="windowText" lastClr="000000"/>
                  </a:solidFill>
                </a:rPr>
                <a:t>2</a:t>
              </a:r>
              <a:r>
                <a:rPr lang="en-US" sz="2000">
                  <a:solidFill>
                    <a:sysClr val="windowText" lastClr="000000"/>
                  </a:solidFill>
                </a:rPr>
                <a:t> = 0.88</a:t>
              </a:r>
              <a:endParaRPr lang="en-US" sz="2000" baseline="3000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872387" y="93320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Biomass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311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7873" y="62562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Structure</a:t>
            </a:r>
          </a:p>
        </p:txBody>
      </p:sp>
      <p:pic>
        <p:nvPicPr>
          <p:cNvPr id="22" name="Picture 4" descr="DSCN082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571490" y="924317"/>
            <a:ext cx="3672766" cy="48953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4919930" y="1308171"/>
            <a:ext cx="6290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Three-dimensional arrangement of a plant community.  </a:t>
            </a:r>
          </a:p>
        </p:txBody>
      </p:sp>
      <p:pic>
        <p:nvPicPr>
          <p:cNvPr id="7" name="Picture 6" descr="A person standing in a field&#10;&#10;Description generated with very high confidence">
            <a:extLst>
              <a:ext uri="{FF2B5EF4-FFF2-40B4-BE49-F238E27FC236}">
                <a16:creationId xmlns:a16="http://schemas.microsoft.com/office/drawing/2014/main" id="{10A9811F-C4F2-4DEA-AE88-0FB36E1DF9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9930" y="2674166"/>
            <a:ext cx="5952444" cy="31455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55947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8328" y="2541823"/>
            <a:ext cx="4033157" cy="36159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910" y="924316"/>
            <a:ext cx="3844803" cy="43092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407873" y="62562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Structure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8329" y="924317"/>
            <a:ext cx="73789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90000"/>
                  </a:schemeClr>
                </a:solidFill>
              </a:rPr>
              <a:t>Three-dimensional arrangement of a plant community.  </a:t>
            </a:r>
          </a:p>
        </p:txBody>
      </p:sp>
    </p:spTree>
    <p:extLst>
      <p:ext uri="{BB962C8B-B14F-4D97-AF65-F5344CB8AC3E}">
        <p14:creationId xmlns:p14="http://schemas.microsoft.com/office/powerpoint/2010/main" val="1177462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622" y="1208317"/>
            <a:ext cx="5225143" cy="3918857"/>
          </a:xfrm>
          <a:prstGeom prst="rect">
            <a:avLst/>
          </a:prstGeom>
          <a:ln w="127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FSCN0153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38" y="1208318"/>
            <a:ext cx="5298687" cy="397401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522173" y="244954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Photo Monitoring</a:t>
            </a:r>
          </a:p>
        </p:txBody>
      </p:sp>
    </p:spTree>
    <p:extLst>
      <p:ext uri="{BB962C8B-B14F-4D97-AF65-F5344CB8AC3E}">
        <p14:creationId xmlns:p14="http://schemas.microsoft.com/office/powerpoint/2010/main" val="4175491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215" y="1075951"/>
            <a:ext cx="7298871" cy="55353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522173" y="244954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Photo Monitoring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9539" y="1206580"/>
            <a:ext cx="4202974" cy="297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86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734" y="1269066"/>
            <a:ext cx="5730156" cy="429761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121112" y="6456010"/>
            <a:ext cx="207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www.sagestep.org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787" y="1269065"/>
            <a:ext cx="5740398" cy="4305299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522173" y="244954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Photo Monitoring</a:t>
            </a:r>
          </a:p>
        </p:txBody>
      </p:sp>
    </p:spTree>
    <p:extLst>
      <p:ext uri="{BB962C8B-B14F-4D97-AF65-F5344CB8AC3E}">
        <p14:creationId xmlns:p14="http://schemas.microsoft.com/office/powerpoint/2010/main" val="38429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734" y="1269066"/>
            <a:ext cx="5730156" cy="429761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121112" y="6456010"/>
            <a:ext cx="207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www.sagestep.org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22173" y="244954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Photo Monitoring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958" y="1269066"/>
            <a:ext cx="5730156" cy="429761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42188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734" y="1269066"/>
            <a:ext cx="5730156" cy="429761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121112" y="6456010"/>
            <a:ext cx="207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www.sagestep.org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22173" y="244954"/>
            <a:ext cx="684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Photo Monitoring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1830" y="1269066"/>
            <a:ext cx="5730156" cy="429761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31976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438" y="1012374"/>
            <a:ext cx="10760533" cy="520128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17140" y="239877"/>
            <a:ext cx="52942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accent2">
                    <a:lumMod val="75000"/>
                  </a:schemeClr>
                </a:solidFill>
                <a:hlinkClick r:id="rId3"/>
              </a:rPr>
              <a:t>http://www.landscapetoolbox.org/</a:t>
            </a:r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5791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Measuring Rangelands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Rangeland Principles – REM 151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9DE14-D450-4C15-8630-A428B6A77F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2921" y="5729130"/>
            <a:ext cx="3385745" cy="45538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EAEBF06-3983-499C-AC04-1830C501E4C9}"/>
              </a:ext>
            </a:extLst>
          </p:cNvPr>
          <p:cNvGrpSpPr/>
          <p:nvPr/>
        </p:nvGrpSpPr>
        <p:grpSpPr>
          <a:xfrm>
            <a:off x="1097280" y="523147"/>
            <a:ext cx="3065370" cy="2540417"/>
            <a:chOff x="1097280" y="523147"/>
            <a:chExt cx="3065370" cy="2540417"/>
          </a:xfrm>
        </p:grpSpPr>
        <p:pic>
          <p:nvPicPr>
            <p:cNvPr id="5" name="Picture 4" descr="IMG_0322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97280" y="523147"/>
              <a:ext cx="3065370" cy="25234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5EBB4F-B61F-4EB4-8E2E-3A8F0008D90A}"/>
                </a:ext>
              </a:extLst>
            </p:cNvPr>
            <p:cNvSpPr txBox="1"/>
            <p:nvPr/>
          </p:nvSpPr>
          <p:spPr>
            <a:xfrm>
              <a:off x="1097280" y="2848120"/>
              <a:ext cx="8467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1DE8002-B8C6-474F-8B1F-A1BC50AC436D}"/>
              </a:ext>
            </a:extLst>
          </p:cNvPr>
          <p:cNvGrpSpPr/>
          <p:nvPr/>
        </p:nvGrpSpPr>
        <p:grpSpPr>
          <a:xfrm>
            <a:off x="7909568" y="516468"/>
            <a:ext cx="3364628" cy="2577184"/>
            <a:chOff x="7909568" y="516468"/>
            <a:chExt cx="3364628" cy="2577184"/>
          </a:xfrm>
        </p:grpSpPr>
        <p:pic>
          <p:nvPicPr>
            <p:cNvPr id="7" name="Picture 6" descr="Team@Bridge-Creek(2)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09568" y="516468"/>
              <a:ext cx="3364628" cy="25234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773A1F-118E-409B-A18F-BBEC73A8FB07}"/>
                </a:ext>
              </a:extLst>
            </p:cNvPr>
            <p:cNvSpPr txBox="1"/>
            <p:nvPr/>
          </p:nvSpPr>
          <p:spPr>
            <a:xfrm>
              <a:off x="7909568" y="2878208"/>
              <a:ext cx="8467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17F4903-8C91-4423-B536-E09050CC006B}"/>
              </a:ext>
            </a:extLst>
          </p:cNvPr>
          <p:cNvGrpSpPr/>
          <p:nvPr/>
        </p:nvGrpSpPr>
        <p:grpSpPr>
          <a:xfrm>
            <a:off x="4349074" y="516469"/>
            <a:ext cx="3310091" cy="2524087"/>
            <a:chOff x="4349074" y="516469"/>
            <a:chExt cx="3310091" cy="2524087"/>
          </a:xfrm>
        </p:grpSpPr>
        <p:pic>
          <p:nvPicPr>
            <p:cNvPr id="6" name="Picture 5" descr="DSCN0532.JP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99681" y="516469"/>
              <a:ext cx="3259484" cy="25234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9468BE5-86EF-4177-ACDB-350AC1D97B67}"/>
                </a:ext>
              </a:extLst>
            </p:cNvPr>
            <p:cNvSpPr txBox="1"/>
            <p:nvPr/>
          </p:nvSpPr>
          <p:spPr>
            <a:xfrm>
              <a:off x="4349074" y="2825112"/>
              <a:ext cx="8467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45780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8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01|8.393|21.72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8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52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027|16.656|7.490002|10.061|9.9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75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59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AAEAAAD/////AQAAAAAAAAAMAgAAAE9BdXRob3JQUFQsIFZlcnNpb249MC4xLjYyMzYuMCwgQ3VsdHVyZT1uZXV0cmFsLCBQdWJsaWNLZXlUb2tlbj0zMWJmMzg1NmFkMzY0ZTM1BQEAAAALSW5rTWF0dGVyVjEEAAAABVNjYWxlDUxpc3RgMStfaXRlbXMMTGlzdGAxK19zaXplD0xpc3RgMStfdmVyc2lvbgAEAAALF1NoYXJlZC5JbmtpbmcuSW5rQXRvbVtdAgAAAAgIAgAAAHtrQz8JAwAAAAEAAAAOAAAABwMAAAAAAQAAAAQAAAAECUlua0F0b21WMQIAAAAJBAAAAA0DBQQAAAALUGVuU3Ryb2tlVjEEAAAACkF0dHJpYnV0ZXMFVHJhY2UJU3RhcnRUaW1lBFR5cGUEBAAED1BlbkF0dHJpYnV0ZXNWMQIAAAAKSW5rVHJhY2VWMQIAAAAQDEFjdGlvblR5cGVWMQIAAAACAAAACQUAAAAJBgAAAFzLAAAAAAAABfn///8MQWN0aW9uVHlwZVYxAQAAAAd2YWx1ZV9fAAgCAAAAAAAAAAUFAAAAD1BlbkF0dHJpYnV0ZXNWMQoAAAAHX2NvbG9yQQdfY29sb3JSB19jb2xvckcHX2NvbG9yQgpGaXRUb0N1cnZlBkhlaWdodA5JZ25vcmVQcmVzc3VyZQ1Jc0hpZ2hsaWdodGVyBVNoYXBlBVdpZHRoAAAAAAAAAAAEAAICAgIBBgEBDEJydXNoU2hhcGVWMQIAAAAGAgAAAP8AAAAAAAAAAAAACEAAAAX4////DEJydXNoU2hhcGVWMQEAAAAHdmFsdWVfXwAIAgAAAAEAAAAAAAAAAAAIQAUGAAAACklua1RyYWNlVjEDAAAADUxpc3RgMStfaXRlbXMMTGlzdGAxK19zaXplD0xpc3RgMStfdmVyc2lvbgQAABhTaGFyZWQuSW5raW5nLklua1BvaW50W10CAAAACAgCAAAACQkAAAAsAQAALAEAAAcJAAAAAAEAAAAAAgAABApJbmtQb2ludFYxAgAAAAkKAAAACQsAAAAJDAAAAAkNAAAACQ4AAAAJDwAAAAkQAAAACREAAAAJEgAAAAkTAAAACRQAAAAJFQAAAAkWAAAACRcAAAAJGAAAAAkZAAAACRoAAAAJGwAAAAkcAAAACR0AAAAJHgAAAAkfAAAACSAAAAAJIQAAAAkiAAAACSMAAAAJJAAAAAklAAAACSYAAAAJJwAAAAkoAAAACSkAAAAJKgAAAAkrAAAACSwAAAAJLQAAAAkuAAAACS8AAAAJMAAAAAkxAAAACTIAAAAJMwAAAAk0AAAACTUAAAAJNgAAAAk3AAAACTgAAAAJOQAAAAk6AAAACTsAAAAJPAAAAAk9AAAACT4AAAAJPwAAAAlAAAAACUEAAAAJQgAAAAlDAAAACUQAAAAJRQAAAAlGAAAACUcAAAAJSAAAAAlJAAAACUoAAAAJSwAAAAlMAAAACU0AAAAJTgAAAAlPAAAACVAAAAAJUQAAAAlSAAAACVMAAAAJVAAAAAlVAAAACVYAAAAJVwAAAAlYAAAACVkAAAAJWgAAAAlbAAAACVwAAAAJXQAAAAleAAAACV8AAAAJYAAAAAlhAAAACWIAAAAJYwAAAAlkAAAACWUAAAAJZgAAAAlnAAAACWgAAAAJaQAAAAlqAAAACWsAAAAJbAAAAAltAAAACW4AAAAJbwAAAAlwAAAACXEAAAAJcgAAAAlzAAAACXQAAAAJdQAAAAl2AAAACXcAAAAJeAAAAAl5AAAACXoAAAAJewAAAAl8AAAACX0AAAAJfgAAAAl/AAAACYAAAAAJgQAAAAmCAAAACYMAAAAJhAAAAAmFAAAACYYAAAAJhwAAAAmIAAAACYkAAAAJigAAAAmLAAAACYwAAAAJjQAAAAmOAAAACY8AAAAJkAAAAAmRAAAACZIAAAAJkwAAAAmUAAAACZUAAAAJlgAAAAmXAAAACZgAAAAJmQAAAAmaAAAACZsAAAAJnAAAAAmdAAAACZ4AAAAJnwAAAAmgAAAACaEAAAAJogAAAAmjAAAACaQAAAAJpQAAAAmmAAAACacAAAAJqAAAAAmpAAAACaoAAAAJqwAAAAmsAAAACa0AAAAJrgAAAAmvAAAACbAAAAAJsQAAAAmyAAAACbMAAAAJtAAAAAm1AAAACbYAAAAJtwAAAAm4AAAACbkAAAAJugAAAAm7AAAACbwAAAAJvQAAAAm+AAAACb8AAAAJwAAAAAnBAAAACcIAAAAJwwAAAAnEAAAACcUAAAAJxgAAAAnHAAAACcgAAAAJyQAAAAnKAAAACcsAAAAJzAAAAAnNAAAACc4AAAAJzwAAAAnQAAAACdEAAAAJ0gAAAAnTAAAACdQAAAAJ1QAAAAnWAAAACdcAAAAJ2AAAAAnZAAAACdoAAAAJ2wAAAAncAAAACd0AAAAJ3gAAAAnfAAAACeAAAAAJ4QAAAAniAAAACeMAAAAJ5AAAAAnlAAAACeYAAAAJ5wAAAAnoAAAACekAAAAJ6gAAAAnrAAAACewAAAAJ7QAAAAnuAAAACe8AAAAJ8AAAAAnxAAAACfIAAAAJ8wAAAAn0AAAACfUAAAAJ9gAAAAn3AAAACfgAAAAJ+QAAAAn6AAAACfsAAAAJ/AAAAAn9AAAACf4AAAAJ/wAAAAkAAQAACQEBAAAJAgEAAAkDAQAACQQBAAAJBQEAAAkGAQAACQcBAAAJCAEAAAkJAQAACQoBAAAJCwEAAAkMAQAACQ0BAAAJDgEAAAkPAQAACRABAAAJEQEAAAkSAQAACRMBAAAJFAEAAAkVAQAACRYBAAAJFwEAAAkYAQAACRkBAAAJGgEAAAkbAQAACRwBAAAJHQEAAAkeAQAACR8BAAAJIAEAAAkhAQAACSIBAAAJIwEAAAkkAQAACSUBAAAJJgEAAAknAQAACSgBAAAJKQEAAAkqAQAACSsBAAAJLAEAAAktAQAACS4BAAAJLwEAAAkwAQAACTEBAAAJMgEAAAkzAQAACTQBAAAJNQEAAA3UBQoAAAAKSW5rUG9pbnRWMQQAAAABWAFZDlByZXNzdXJlRmFjdG9yCVRpbWVTdGFtcAAAAAAGBgsQAgAAAEB+wT21AMU/8An0KyBmtz8AAAA/AAAAAAAAAAABCwAAAAoAAADAqBJ14yLCP+DyArF2a7w/AAAAP04AAAAAAAAAAQwAAAAKAAAAwKgSdeMiwj+gQF3d6Be+PwAAAD+cAAAAAAAAAAENAAAACgAAACDFSO+sOcA/8O0Im2a4wD8AAAA/nAAAAAAAAAABDgAAAAoAAADApsdYI4q+P0CJvfNKEcQ/AAAAP6oAAAAAAAAAAQ8AAAAKAAAAgN8zTba3uj+4/UQ29pPGPwAAAD+qAAAAAAAAAAEQAAAACgAAAIDfM022t7o/eEufYmhAyD8AAAA/uQAAAAAAAAABEQAAAAoAAAAA/GnHf864P0hyzHihFsk/AAAAP7kAAAAAAAAAARIAAAAKAAAAABigQUnltj/I5lO7TJnLPwAAAD/JAAAAAAAAAAETAAAACgAAAIA01rsS/LQ/mA2B0YVvzD8AAAA/yQAAAAAAAAABFAAAAAoAAAAAUQw23BKzP3g0rue+Rc0/AAAAP9kAAAAAAAAAARUAAAAKAAAAAFEMNtwSsz9YW9v99xvOPwAAAD/ZAAAAAAAAAAEWAAAACgAAAABRDDbcErM/GIIIFDHyzj8AAAA/6AAAAAAAAAABFwAAAAoAAAAAUQw23BKzP+ioNSpqyM8/AAAAP/gAAAAAAAAAARgAAAAKAAAAAFEMNtwSsz/kZzGgUU/QPwAAAD/4AAAAAAAAAAEZAAAACgAAAEBtQrClKbE/VPtHK2660D8AAAA/BwEAAAAAAAABGgAAAAoAAABAbUKwpSmxP7yOXraKJdE/AAAAPwcBAAAAAAAAARsAAAAKAAAAQG1CsKUpsT8cInVBp5DRPwAAAD8XAQAAAAAAAAEcAAAACgAAAEBtQrClKbE//EiiV+Bm0j8AAAA/NgEAAAAAAAABHQAAAAoAAAAATF1Jca6qPwQqEw9vftQ/AAAAPzYBAAAAAAAAAR4AAAAKAAAAAExdSXGuqj/kUEAlqFTVPwAAAD82AQAAAAAAAAEfAAAACgAAAABMXUlxrqo/TORWsMS/1T8AAAA/RgEAAAAAAAABIAAAAAoAAAAATF1Jca6qP7x3bTvhKtY/AAAAP0YBAAAAAAAAASEAAAAKAAAAAExdSXGuqj8kC4TG/ZXWPwAAAD9WAQAAAAAAAAEiAAAACgAAAABMXUlxrqo/jJ6aURoB1z8AAAA/ZQEAAAAAAAABIwAAAAoAAAAATF1Jca6qP/Qxsdw2bNc/AAAAP2UBAAAAAAAAASQAAAAKAAAAAExdSXGuqj9kxcdnU9fXPwAAAD91AQAAAAAAAAElAAAACgAAAICEyT0E3KY/ZMXHZ1PX1z8AAAA/dQEAAAAAAAABJgAAAAoAAACAhMk9BNymPzTs9H2Mrdg/AAAAP4QBAAAAAAAAAScAAAAKAAAAgITJPQTcpj+cfwsJqRjZPwAAAD+EAQAAAAAAAAEoAAAACgAAAAC+NTKXCaM/FBMilMWD2T8AAAA/lAEAAAAAAAABKQAAAAoAAAAAvjUylwmjP3SmOB/i7tk/AAAAP5QBAAAAAAAAASoAAAAKAAAAAL41MpcJoz/cOU+q/lnaPwAAAD+kAQAAAAAAAAErAAAACgAAAAC+NTKXCaM/TM1lNRvF2j8AAAA/pAEAAAAAAAABLAAAAAoAAAAA7UNNVG6ePyT0kktUm9s/AAAAP7MBAAAAAAAAAS0AAAAKAAAAAO1DTVRunj+Mh6nWcAbcPwAAAD/DAQAAAAAAAAEuAAAACgAAAADtQ01Ubp4/ZK7W7Knc3D8AAAA/wwEAAAAAAAABLwAAAAoAAAAA7UNNVG6eP8xB7XfGR90/AAAAP9MBAAAAAAAAATAAAAAKAAAAAF4cNnrJlj+caBqO/x3ePwAAAD/TAQAAAAAAAAExAAAACgAAAABeHDZ6yZY/BPwwGRyJ3j8AAAA/4gEAAAAAAAABMgAAAAoAAAAAXhw2esmWP0y2dLpxyt8/AAAAP+IBAAAAAAAAATMAAAAKAAAAAF4cNnrJlj+S7lBoVVDgPwAAAD/yAQAAAAAAAAE0AAAACgAAAABeHDZ6yZY/RjjcreOF4D8AAAA/8gEAAAAAAAABNQAAAAoAAAAAnuk9QEmOP2YVfn6OJuE/AAAAPwECAAAAAAAAATYAAAAKAAAAAJ7pPUBJjj/OqJQJq5HhPwAAAD8BAgAAAAAAAAE3AAAACgAAAACe6T1ASY4/hvIfTznH4T8AAAA/EQIAAAAAAAABOAAAAAoAAAAAnuk9QEmOP+qFNtpVMuI/AAAAPxECAAAAAAAAATkAAAAKAAAAAJ7pPUBJjj/GrGPwjgjjPwAAAD8hAgAAAAAAAAE6AAAACgAAAACe6T1ASY4/dvbuNR0+4z8AAAA/IQIAAAAAAAABOwAAAAoAAAAAnuk9QEmOP+KJBcE5qeM/AAAAPzACAAAAAAAAATwAAAAKAAAAAJ7pPUBJjj9SHRxMVhTkPwAAAD8wAgAAAAAAAAE9AAAACgAAAACe6T1ASY4/AmenkeRJ5D8AAAA/QAIAAAAAAAABPgAAAAoAAAAAnuk9QEmOP7awMtdyf+Q/AAAAP0ACAAAAAAAAAT8AAAAKAAAAAJ7pPUBJjj9u+r0cAbXkPwAAAD9QAgAAAAAAAAFAAAAACgAAAACe6T1ASY4/JkRJYo/q5D8AAAA/UAIAAAAAAAABQQAAAAoAAAAAnuk9QEmOP9qN1KcdIOU/AAAAP54CAAAAAAAAAUIAAAAKAAAAAJ7pPUBJjj9CIesyOovlPwAAAD+eAgAAAAAAAAFDAAAACgAAAACe6T1ASY4/rrQBvlb25T8AAAA/rQIAAAAAAAABRAAAAAoAAAAAnuk9QEmOPxZIGElzYeY/AAAAP60CAAAAAAAAAUUAAAAKAAAAAF4cNnrJlj/OkaOOAZfmPwAAAD/MAgAAAAAAAAFGAAAACgAAAABeHDZ6yZY/htsu1I/M5j8AAAA/zAIAAAAAAAABRwAAAAoAAAAAXhw2esmWPzoluhkeAuc/AAAAP9wCAAAAAAAAAUgAAAAKAAAAAO1DTVRunj86JboZHgLnPwAAAD/cAgAAAAAAAAFJAAAACgAAAADtQ01Ubp4/7m5FX6w35z8AAAA/6wIAAAAAAAABSgAAAAoAAAAAvjUylwmjP+5uRV+sN+c/AAAAP+sCAAAAAAAAAUsAAAAKAAAAAL41MpcJoz+euNCkOm3nPwAAAD/7AgAAAAAAAAFMAAAACgAAAABMXUlxrqo/DkznL1fY5z8AAAA/CgMAAAAAAAABTQAAAAoAAAAAFPFU3oCuP3rf/bpzQ+g/AAAAPwoDAAAAAAAAAU4AAAAKAAAAQG1CsKUpsT/ichRGkK7oPwAAAD8aAwAAAAAAAAFPAAAACgAAAIA01rsS/LQ/lryfix7k6D8AAAA/GgMAAAAAAAABUAAAAAoAAAAA/GnHf864PwZQthY7T+k/AAAAPyoDAAAAAAAAAVEAAAAKAAAAQMP90uygvD8iLVjn5e/pPwAAAD8qAwAAAAAAAAFSAAAACgAAACDFSO+sOcA/jsBucgJb6j8AAAA/OQMAAAAAAAABUwAAAAoAAAAAty0ySC7BP0IK+reQkOo/AAAAPzkDAAAAAAAAAVQAAAAKAAAAoJr3t34Xwz/2U4X9HsbqPwAAAD9JAwAAAAAAAAFVAAAACgAAAEB+wT21AMU/ZuebiDsx6z8AAAA/WQMAAAAAAAABVgAAAAoAAADgYYvD6+nGP4LEPVnm0es/AAAAP1kDAAAAAAAAAVcAAAAKAAAA4GGLw+vpxj86DsmedAfsPwAAAD9oAwAAAAAAAAFYAAAACgAAAIBFVUki08g/Vutqbx+o7D8AAAA/aAMAAAAAAAABWQAAAAoAAABgNzqMvcfJP75+gfo7E+0/AAAAP3gDAAAAAAAAAVoAAAAKAAAAABsEEvSwyz92yAxAykjtPwAAAD94AwAAAAAAAAFbAAAACgAAAOAM6VSPpcw/dsgMQMpI7T8AAAA/hwMAAAAAAAABXAAAAAoAAADgDOlUj6XMPy4SmIVYfu0/AAAAP4cDAAAAAAAAAV0AAAAKAAAAQOKXHWGDzz/iWyPL5rPtPwAAAD+XAwAAAAAAAAFeAAAACgAAABDjsNFLttA/Tu85VgMf7j8AAAA/lwMAAAAAAAABXwAAAAoAAADgWyNzmTDRP07vOVYDH+4/AAAAP6cDAAAAAAAAAWAAAAAKAAAAwNSVFOeq0T9O7zlWAx/uPwAAAD+nAwAAAAAAAAFhAAAACgAAAMDUlRTnqtE/AjnFm5FU7j8AAAA/xgMAAAAAAAABYgAAAAoAAACQxnpXgp/SP7aCUOEfiu4/AAAAP+UDAAAAAAAAAWMAAAAKAAAAgD/t+M8Z0z+2glDhH4ruPwAAAD/1AwAAAAAAAAFkAAAACgAAAECqRN24iNQ/ZszbJq6/7j8AAAA/BAQAAAAAAAABZQAAAAoAAAAgI7d+BgPVP2bM2yauv+4/AAAAPxQEAAAAAAAAAWYAAAAKAAAAEJwpIFR91T9mzNsmrr/uPwAAAD8UBAAAAAAAAAFnAAAACgAAAPAUnMGh99U/ZszbJq6/7j8AAAA/JAQAAAAAAAABaAAAAAoAAADQjQ5j73HWP2bM2yauv+4/AAAAPzMEAAAAAAAAAWkAAAAKAAAAsH/zpYpm1z9mzNsmrr/uPwAAAD8zBAAAAAAAAAFqAAAACgAAAKD4ZUfY4Nc/ZszbJq6/7j8AAAA/QwQAAAAAAAABawAAAAoAAACAcdjoJVvYP2bM2yauv+4/AAAAP0MEAAAAAAAAAWwAAAAKAAAAUGO9K8FP2T9mzNsmrr/uPwAAAD9TBAAAAAAAAAFtAAAACgAAACBVom5cRNo/IhZnbDz17j8AAAA/UwQAAAAAAAABbgAAAAoAAADwRoex9zjbPyIWZ2w89e4/AAAAP2IEAAAAAAAAAW8AAAAKAAAA4L/5UkWz2z8iFmdsPPXuPwAAAD9iBAAAAAAAAAFwAAAACgAAAJAqUTcuIt0/IhZnbDz17j8AAAA/cgQAAAAAAAABcQAAAAoAAABQlagbF5HeP9Zf8rHKKu8/AAAAP3IEAAAAAAAAAXIAAAAKAAAAQA4bvWQL3z/WX/KxyirvPwAAAD+BBAAAAAAAAAFzAAAACgAAAAAAAAAAAOA/iql991hg7z8AAAA/gQQAAAAAAAABdAAAAAoAAADweHKhTXrgP4qpffdYYO8/AAAAP5EEAAAAAAAAAXUAAAAKAAAAaLUrcnS34D9G8wg955XvPwAAAD+hBAAAAAAAAAF2AAAACgAAANjx5EKb9OA/RvMIPeeV7z8AAAA/oQQAAAAAAAABdwAAAAoAAABILp4TwjHhP0bzCD3nle8/AAAAP7AEAAAAAAAAAXgAAAAKAAAAMKcQtQ+s4T9G8wg955XvPwAAAD/ABAAAAAAAAAF5AAAACgAAAKjjyYU26eE/RvMIPeeV7z8AAAA/wAQAAAAAAAABegAAAAoAAAAgIINWXSbiP0bzCD3nle8/AAAAP9AEAAAAAAAAAXsAAAAKAAAACJn196qg4j9G8wg955XvPwAAAD/QBAAAAAAAAAF8AAAACgAAAHjVrsjR3eI/RvMIPeeV7z8AAAA/3wQAAAAAAAABfQAAAAoAAADwEWiZ+BrjP0bzCD3nle8/AAAAP98EAAAAAAAAAX4AAAAKAAAA0IraOkaV4z9G8wg955XvPwAAAD/vBAAAAAAAAAF/AAAACgAAAEjHkwtt0uM/RvMIPeeV7z8AAAA/DgUAAAAAAAABgAAAAAoAAADAA03ckw/kP0bzCD3nle8/AAAAPw4FAAAAAAAAAYEAAAAKAAAAOEAGrbpM5D9G8wg955XvPwAAAD8eBQAAAAAAAAGCAAAACgAAABi5eE4Ix+Q/RvMIPeeV7z8AAAA/LQUAAAAAAAABgwAAAAoAAAD4MevvVUHlP0bzCD3nle8/AAAAPy0FAAAAAAAAAYQAAAAKAAAAaOcWYsr45T9G8wg955XvPwAAAD89BQAAAAAAAAGFAAAACgAAAEhgiQMYc+Y/RvMIPeeV7z8AAAA/PQUAAAAAAAABhgAAAAoAAADAnELUPrDmP0bzCD3nle8/AAAAP00FAAAAAAAAAYcAAAAKAAAAkI4nF9qk5z9G8wg955XvPwAAAD9NBQAAAAAAAAGIAAAACgAAAHgHmrgnH+g/RvMIPeeV7z8AAAA/XAUAAAAAAAABiQAAAAoAAADwQ1OJTlzoP0bzCD3nle8/AAAAP1wFAAAAAAAAAYoAAAAKAAAA2LzFKpzW6D9G8wg955XvPwAAAD+LBQAAAAAAAAGLAAAACgAAAAhk1t+rguo/RvMIPeeV7z8AAAA/iwUAAAAAAAABjAAAAAoAAABgGQJSIDrrP0bzCD3nle8/AAAAP4sFAAAAAAAAAY0AAAAKAAAA2FW7Ikd36z+KqX33WGDvPwAAAD+LBQAAAAAAAAGOAAAACgAAADAL55S7Luw/ZszbJq6/7j8AAAA/6QUAAAAAAAABjwAAAAoAAAAghFk2CansPwI5xZuRVO4/AAAAP/gFAAAAAAAAAZAAAAAKAAAACP3L11Yj7T+Spa4QdentPwAAAD/4BQAAAAAAAAGRAAAACgAAAFiy90nL2u0/LhKYhVh+7T8AAAA/CAYAAAAAAAABkgAAAAoAAABQK2rrGFXuP75+gfo7E+0/AAAAPwgGAAAAAAAAAZMAAAAKAAAAwGcjvD+S7j9W62pvH6jsPwAAAD8YBgAAAAAAAAGUAAAACgAAAMBnI7w/ku4/7ldU5AI97D8AAAA/GAYAAAAAAAABlQAAAAoAAAAwpNyMZs/uPzoOyZ50B+w/AAAAPycGAAAAAAAAAZYAAAAKAAAAqOCVXY0M7z/KerITWJzrPwAAAD8nBgAAAAAAAAGXAAAACgAAAKjglV2NDO8/ZuebiDsx6z8AAAA/NwYAAAAAAAABmAAAAAoAAAAYHU8utEnvP/ZThf0exuo/AAAAPzcGAAAAAAAAAZkAAAAKAAAAGB1PLrRJ7z+OwG5yAlvqPwAAAD9HBgAAAAAAAAGaAAAACgAAABgdTy60Se8/2nbjLHQl6j8AAAA/RwYAAAAAAAABmwAAAAoAAAAYHU8utEnvP27jzKFXuuk/AAAAP1YGAAAAAAAAAZwAAAAKAAAAGB1PLrRJ7z8GULYWO0/pPwAAAD9WBgAAAAAAAAGdAAAACgAAABgdTy60Se8/lryfix7k6D8AAAA/ZgYAAAAAAAABngAAAAoAAAAYHU8utEnvP3rf/bpzQ+g/AAAAP2YGAAAAAAAAAZ8AAAAKAAAAkFkI/9qG7z8OTOcvV9jnPwAAAD91BgAAAAAAAAGgAAAACgAAAJBZCP/ahu8/nrjQpDpt5z8AAAA/dQYAAAAAAAABoQAAAAoAAACQWQj/2obvPzoluhkeAuc/AAAAP4UGAAAAAAAAAaIAAAAKAAAAkFkI/9qG7z+G2y7Uj8zmPwAAAD+FBgAAAAAAAAGjAAAACgAAAJBZCP/ahu8/zpGjjgGX5j8AAAA/lQYAAAAAAAABpAAAAAoAAACQWQj/2obvP2b+jAPlK+Y/AAAAP6QGAAAAAAAAAaUAAAAKAAAAkFkI/9qG7z+utAG+VvblPwAAAD+0BgAAAAAAAAGmAAAACgAAAJBZCP/ahu8/+mp2eMjA5T8AAAA/tAYAAAAAAAABpwAAAAoAAACQWQj/2obvP47XX+2rVeU/AAAAP8QGAAAAAAAAAagAAAAKAAAAkFkI/9qG7z/ajdSnHSDlPwAAAD/TBgAAAAAAAAGpAAAACgAAAJBZCP/ahu8/bvq9HAG15D8AAAA/1gYAAAAAAAABqgAAAAoAAACQWQj/2obvP7awMtdyf+Q/AAAAP9YGAAAAAAAAAasAAAAKAAAAkFkI/9qG7z8CZ6eR5EnkPwAAAD/lBgAAAAAAAAGsAAAACgAAABgdTy60Se8/Uh0cTFYU5D8AAAA/5QYAAAAAAAABrQAAAAoAAAAYHU8utEnvP5rTkAbI3uM/AAAAP/UGAAAAAAAAAa4AAAAKAAAAGB1PLrRJ7z8uQHp7q3PjPwAAAD/1BgAAAAAAAAGvAAAACgAAABgdTy60Se8/xqxj8I4I4z8AAAA/BQcAAAAAAAABsAAAAAoAAAAYHU8utEnvPw5j2KoA0+I/AAAAPwUHAAAAAAAAAbEAAAAKAAAAGB1PLrRJ7z+mz8Ef5GfiPwAAAD8UBwAAAAAAAAGyAAAACgAAABgdTy60Se8/6oU22lUy4j8AAAA/FAcAAAAAAAABswAAAAoAAAAYHU8utEnvP4byH085x+E/AAAAPyQHAAAAAAAAAbQAAAAKAAAAGB1PLrRJ7z8WXwnEHFzhPwAAAD8kBwAAAAAAAAG1AAAACgAAABgdTy60Se8/rsvyOADx4D8AAAA/NAcAAAAAAAABtgAAAAoAAAAYHU8utEnvP0Y43K3jheA/AAAAP0MHAAAAAAAAAbcAAAAKAAAAGB1PLrRJ7z/WpMUixxrgPwAAAD9TBwAAAAAAAAG4AAAACgAAABgdTy60Se8/5CJeL1Vf3z8AAAA/UwcAAAAAAAABuQAAAAoAAAAYHU8utEnvPwT8MBkcid4/AAAAP2IHAAAAAAAAAboAAAAKAAAAGB1PLrRJ7z+caBqO/x3ePwAAAD9iBwAAAAAAAAG7AAAACgAAABgdTy60Se8/ZK7W7Knc3D8AAAA/cgcAAAAAAAABvAAAAAoAAAAYHU8utEnvP4yHqdZwBtw/AAAAP3IHAAAAAAAAAb0AAAAKAAAAkFkI/9qG7z+Mh6nWcAbcPwAAAD9yBwAAAAAAAAG+AAAACgAAAJBZCP/ahu8/TM1lNRvF2j8AAAA/ggcAAAAAAAABvwAAAAoAAACQWQj/2obvP9w5T6r+Wdo/AAAAP5EHAAAAAAAAAcAAAAAKAAAAkFkI/9qG7z90pjgf4u7ZPwAAAD+RBwAAAAAAAAHBAAAACgAAAJBZCP/ahu8/nH8LCakY2T8AAAA/oQcAAAAAAAABwgAAAAoAAACQWQj/2obvP8xY3vJvQtg/AAAAP7EHAAAAAAAAAcMAAAAKAAAAkFkI/9qG7z9kxcdnU9fXPwAAAD+xBwAAAAAAAAHEAAAACgAAAJBZCP/ahu8/9DGx3DZs1z8AAAA/wAcAAAAAAAABxQAAAAoAAACQWQj/2obvPyQLhMb9ldY/AAAAP8AHAAAAAAAAAcYAAAAKAAAAkFkI/9qG7z+8d2074SrWPwAAAD/QBwAAAAAAAAHHAAAACgAAAJBZCP/ahu8/5FBAJahU1T8AAAA/0AcAAAAAAAAByAAAAAoAAACQWQj/2obvP6SW/INSE9Q/AAAAP98HAAAAAAAAAckAAAAKAAAAkFkI/9qG7z80A+b4NajTPwAAAD/fBwAAAAAAAAHKAAAACgAAAJBZCP/ahu8//EiiV+Bm0j8AAAA/7wcAAAAAAAABywAAAAoAAACQWQj/2obvP7yOXraKJdE/AAAAP+8HAAAAAAAAAcwAAAAKAAAAGB1PLrRJ7z9U+0crbrrQPwAAAD//BwAAAAAAAAHNAAAACgAAABgdTy60Se8/6Kg1KmrIzz8AAAA/DggAAAAAAAABzgAAAAoAAACo4JVdjQzvP3g0rue+Rc0/AAAAPw4IAAAAAAAAAc8AAAAKAAAAMKTcjGbP7j/4vyalE8PKPwAAAD8eCAAAAAAAAAHQAAAACgAAADCk3Ixmz+4/SHLMeKEWyT8AAAA/HggAAAAAAAAB0QAAAAoAAAAwpNyMZs/uP3hLn2JoQMg/AAAAPy4IAAAAAAAAAdIAAAAKAAAAwGcjvD+S7j+4/UQ29pPGPwAAAD8uCAAAAAAAAAHTAAAACgAAAMBnI7w/ku4/ANcXIL29xT8AAAA/PQgAAAAAAAAB1AAAAAoAAADAZyO8P5LuPxiw6gmE58Q/AAAAP00IAAAAAAAAAdUAAAAKAAAAUCtq6xhV7j+gO2PH2GTCPwAAAD9cCAAAAAAAAAHWAAAACgAAAFArausYVe4/yBQ2sZ+OwT8AAAA/XAgAAAAAAAAB1wAAAAoAAADY7rAa8hfuP/DtCJtmuMA/AAAAP2wIAAAAAAAAAdgAAAAKAAAA2O6wGvIX7j9QjrcJW8S/PwAAAD9sCAAAAAAAAAHZAAAACgAAAFiy90nL2u0/UI63CVvEvz8AAAA/fAgAAAAAAAAB2gAAAAoAAADgdT55pJ3tP6BAXd3oF74/AAAAP5sIAAAAAAAAAdsAAAAKAAAAeDmFqH1g7T+gQF3d6Be+PwAAAD+rCAAAAAAAAAHcAAAACgAAAAj9y9dWI+0/4PICsXZrvD8AAAA/qwgAAAAAAAAB3QAAAAoAAACQwBIHMObsP+DyArF2a7w/AAAAP7oIAAAAAAAAAd4AAAAKAAAAkMASBzDm7D9ApaiEBL+6PwAAAD+6CAAAAAAAAAHfAAAACgAAACCEWTYJqew/QKWohAS/uj8AAAA/yggAAAAAAAAB4AAAAAoAAAAwC+eUuy7sP7BXTliSErk/AAAAP9kIAAAAAAAAAeEAAAAKAAAAwM4txJTx6z+wV05YkhK5PwAAAD8ICQAAAAAAAAHiAAAACgAAAECSdPNttOs/sFdOWJISuT8AAAA/CAkAAAAAAAAB4wAAAAoAAABAknTzbbTrP/AJ9CsgZrc/AAAAPxcJAAAAAAAAAeQAAAAKAAAA2FW7Ikd36z/wCfQrIGa3PwAAAD8nCQAAAAAAAAHlAAAACgAAAGAZAlIgOus/8An0KyBmtz8AAAA/JwkAAAAAAAAB5gAAAAoAAADw3EiB+fzqP0C8mf+tubU/AAAAPzcJAAAAAAAAAecAAAAKAAAAgKCPsNK/6j9AvJn/rbm1PwAAAD83CQAAAAAAAAHoAAAACgAAAAhk1t+rguo/QLyZ/625tT8AAAA/RgkAAAAAAAAB6QAAAAoAAACQJx0PhUXqP0C8mf+tubU/AAAAP0YJAAAAAAAAAeoAAAAKAAAAqK6qbTfL6T+Qbj/TOw20PwAAAD9WCQAAAAAAAAHrAAAACgAAADhy8ZwQjuk/kG4/0zsNtD8AAAA/dQkAAAAAAAAB7AAAAAoAAADANTjM6VDpP5BuP9M7DbQ/AAAAP3UJAAAAAAAAAe0AAAAKAAAAUPl++8IT6T+Qbj/TOw20PwAAAD+FCQAAAAAAAAHuAAAACgAAANi8xSqc1ug/kG4/0zsNtD8AAAA/lAkAAAAAAAAB7wAAAAoAAABggAxadZnoP5BuP9M7DbQ/AAAAP5QJAAAAAAAAAfAAAAAKAAAA8ENTiU5c6D/gIOWmyWCyPwAAAD+kCQAAAAAAAAHxAAAACgAAAHgHmrgnH+g/4CDlpslgsj8AAAA/tAkAAAAAAAAB8gAAAAoAAAAIy+DnAOLnP1DTinpXtLA/AAAAP8MJAAAAAAAAAfMAAAAKAAAAkI4nF9qk5z9Q04p6V7SwPwAAAD/TCQAAAAAAAAH0AAAACgAAAKgVtXWMKuc/UNOKele0sD8AAAA/4gkAAAAAAAAB9QAAAAoAAAAw2fukZe3mP1DTinpXtLA/AAAAPxEKAAAAAAAAAfYAAAAKAAAAwJxC1D6w5j9Q04p6V7SwPwAAAD8RCgAAAAAAAAH3AAAACgAAAMCcQtQ+sOY/QAthnMoPrj8AAAA/IQoAAAAAAAAB+AAAAAoAAABIYIkDGHPmP0ALYZzKD64/AAAAP0AKAAAAAAAAAfkAAAAKAAAAaOcWYsr45T9AC2Gcyg+uPwAAAD9ACgAAAAAAAAH6AAAACgAAAPCqXZGju+U/4G+sQ+a2qj8AAAA/UAoAAAAAAAAB+wAAAAoAAAD4MevvVUHlP+BvrEPmtqo/AAAAP1AKAAAAAAAAAfwAAAAKAAAAGLl4TgjH5D9g1PfqAV6nPwAAAD9fCgAAAAAAAAH9AAAACgAAABi5eE4Ix+Q/YDlDkh0FpD8AAAA/XwoAAAAAAAAB/gAAAAoAAAA4QAatukzkP2A5Q5IdBaQ/AAAAP28KAAAAAAAAAf8AAAAKAAAAwANN3JMP5D9gOUOSHQWkPwAAAD9vCgAAAAAAAAEAAQAACgAAANCK2jpGleM/YDlDkh0FpD8AAAA/fwoAAAAAAAABAQEAAAoAAABgTiFqH1jjP2A5Q5IdBaQ/AAAAP44KAAAAAAAAAQIBAAAKAAAA8BFomfga4z8Ano45OaygPwAAAD+uCgAAAAAAAAEDAQAACgAAAHjVrsjR3eI/AJ6OOTmsoD8AAAA/vQoAAAAAAAABBAEAAAoAAAAImfX3qqDiPwCejjk5rKA/AAAAP70KAAAAAAAAAQUBAAAKAAAACJn196qg4j8ABbTBqaaaPwAAAD/NCgAAAAAAAAEGAQAACgAAAJBcPCeEY+I/AAW0wammmj8AAAA/zQoAAAAAAAABBwEAAAoAAAAgIINWXSbiPwAFtMGpppo/AAAAP9wKAAAAAAAAAQgBAAAKAAAAMKcQtQ+s4T8ABbTBqaaaPwAAAD/cCgAAAAAAAAEJAQAACgAAAEgunhPCMeE/QM5KEOH0kz8AAAA/7AoAAAAAAAABCgEAAAoAAAB4PLnQJj3gPwAvw70whoo/AAAAP+wKAAAAAAAAAQsBAAAKAAAAAAAAAAAA4D8AL8O9MIaKPwAAAD/8CgAAAAAAAAEMAQAACgAAACCHjV6yhd8/AC/DvTCGij8AAAA//AoAAAAAAAABDQEAAAoAAABADhu9ZAvfPwAvw70whoo/AAAAP0oLAAAAAAAAAQ4BAAAKAAAAUJWoGxeR3j8AL8O9MIaKPwAAAD9ZCwAAAAAAAAEPAQAACgAAAHAcNnrJFt4/AC/DvTCGij8AAAA/WQsAAAAAAAABEAEAAAoAAACAo8PYe5zdPwAvw70whoo/AAAAP3kLAAAAAAAAAREBAAAKAAAAsLHeleCn3D8AL8O9MIaKPwAAAD95CwAAAAAAAAESAQAACgAAAMA4bPSSLdw/AC/DvTCGij8AAAA/iAsAAAAAAAABEwEAAAoAAADgv/lSRbPbPwAvw70whoo/AAAAP5gLAAAAAAAAARQBAAAKAAAA8EaHsfc42z8AL8O9MIaKPwAAAD+YCwAAAAAAAAEVAQAACgAAABDOFBCqvto/AC/DvTCGij8AAAA/xwsAAAAAAAABFgEAAAoAAAAgVaJuXETaPwAvw70whoo/AAAAP8cLAAAAAAAAARcBAAAKAAAAUGO9K8FP2T8AL8O9MIaKPwAAAD/WCwAAAAAAAAEYAQAACgAAAGDqSopz1dg/AC/DvTCGij8AAAA/5gsAAAAAAAABGQEAAAoAAACAcdjoJVvYPwAvw70whoo/AAAAP/YLAAAAAAAAARoBAAAKAAAAoPhlR9jg1z8AL8O9MIaKPwAAAD/2CwAAAAAAAAEbAQAACgAAALB/86WKZtc/AC/DvTCGij8AAAA/BQwAAAAAAAABHAEAAAoAAADABoEEPezWPwAvw70whoo/AAAAPxUMAAAAAAAAAR0BAAAKAAAA8BScwaH31T9AzkoQ4fSTPwAAAD80DAAAAAAAAAEeAQAACgAAABCcKSBUfdU/QM5KEOH0kz8AAAA/RAwAAAAAAAABHwEAAAoAAAAgI7d+BgPVP0DOShDh9JM/AAAAP1MMAAAAAAAAASABAAAKAAAAQKpE3biI1D8ABbTBqaaaPwAAAD9TDAAAAAAAAAEhAQAACgAAAFAx0jtrDtQ/AJ6OOTmsoD8AAAA/ggwAAAAAAAABIgEAAAoAAACAP+34zxnTPwCejjk5rKA/AAAAP5IMAAAAAAAAASMBAAAKAAAAgD/t+M8Z0z9g1PfqAV6nPwAAAD+SDAAAAAAAAAEkAQAACgAAALBNCLY0JdI/QAthnMoPrj8AAAA/ogwAAAAAAAABJQEAAAoAAADA1JUU56rRP0ALYZzKD64/AAAAP6IMAAAAAAAAASYBAAAKAAAAEOOw0Uu20D9Q04p6V7SwPwAAAD+xDAAAAAAAAAEnAQAACgAAABDjsNFLttA/4CDlpslgsj8AAAA/sQwAAAAAAAABKAEAAAoAAAAQ47DRS7bQP5BuP9M7DbQ/AAAAP8EMAAAAAAAAASkBAAAKAAAAEGo+MP470D+Qbj/TOw20PwAAAD//DAAAAAAAAAEqAQAACgAAAEDilx1hg88/kG4/0zsNtD8AAAA//wwAAAAAAAABKwEAAAoAAABg8LLaxY7OP5BuP9M7DbQ/AAAAPzENAAAAAAAAASwBAAAKAAAAoP7NlyqazT+Qbj/TOw20PwAAAD9ADQAAAAAAAAEtAQAACgAAAOAM6VSPpcw/kG4/0zsNtD8AAAA/QA0AAAAAAAABLgEAAAoAAAAAGwQS9LDLP0C8mf+tubU/AAAAP28NAAAAAAAAAS8BAAAKAAAAQCkfz1i8yj9AvJn/rbm1PwAAAD9vDQAAAAAAAAEwAQAACgAAAGA3Ooy9x8k/QLyZ/625tT8AAAA/fw0AAAAAAAABMQEAAAoAAACARVVJItPIP0C8mf+tubU/AAAAP48NAAAAAAAAATIBAAAKAAAAwFNwBofexz9AvJn/rbm1PwAAAD+eDQAAAAAAAAEzAQAACgAAAOBhi8Pr6cY/QLyZ/625tT8AAAA/vQ0AAAAAAAABNAEAAAoAAAAgcKaAUPXFP0C8mf+tubU/AAAAP80NAAAAAAAAATUBAAAKAAAAIHCmgFD1xT/wCfQrIGa3PwAAAD8MDgAAAAAAAAs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142|29.38|33.3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6|27.213|39.15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AAEAAAD/////AQAAAAAAAAAMAgAAAE9BdXRob3JQUFQsIFZlcnNpb249MC4xLjYyMzYuMCwgQ3VsdHVyZT1uZXV0cmFsLCBQdWJsaWNLZXlUb2tlbj0zMWJmMzg1NmFkMzY0ZTM1BQEAAAALSW5rTWF0dGVyVjEEAAAABVNjYWxlDUxpc3RgMStfaXRlbXMMTGlzdGAxK19zaXplD0xpc3RgMStfdmVyc2lvbgAEAAALF1NoYXJlZC5JbmtpbmcuSW5rQXRvbVtdAgAAAAgIAgAAAHtrQz8JAwAAAAMAAAAYAAAABwMAAAAAAQAAAAQAAAAECUlua0F0b21WMQIAAAAJBAAAAAkFAAAACQYAAAAKBQQAAAALUGVuU3Ryb2tlVjEEAAAACkF0dHJpYnV0ZXMFVHJhY2UJU3RhcnRUaW1lBFR5cGUEBAAED1BlbkF0dHJpYnV0ZXNWMQIAAAAKSW5rVHJhY2VWMQIAAAAQDEFjdGlvblR5cGVWMQIAAAACAAAACQcAAAAJCAAAAI/DAAAAAAAABff///8MQWN0aW9uVHlwZVYxAQAAAAd2YWx1ZV9fAAgCAAAAAAAAAAEFAAAABAAAAAkKAAAACQsAAACo1AAAAAAAAAH0////9////wAAAAABBgAAAAQAAAAJDQAAAAkOAAAAAPkAAAAAAAAB8f////f///8AAAAABQcAAAAPUGVuQXR0cmlidXRlc1YxCgAAAAdfY29sb3JBB19jb2xvclIHX2NvbG9yRwdfY29sb3JCCkZpdFRvQ3VydmUGSGVpZ2h0Dklnbm9yZVByZXNzdXJlDUlzSGlnaGxpZ2h0ZXIFU2hhcGUFV2lkdGgAAAAAAAAAAAQAAgICAgEGAQEMQnJ1c2hTaGFwZVYxAgAAAAYCAAAA/wAAAAAAAAAAAAAIQAAABfD///8MQnJ1c2hTaGFwZVYxAQAAAAd2YWx1ZV9fAAgCAAAAAQAAAAAAAAAAAAhABQgAAAAKSW5rVHJhY2VWMQMAAAANTGlzdGAxK19pdGVtcwxMaXN0YDErX3NpemUPTGlzdGAxK192ZXJzaW9uBAAAGFNoYXJlZC5JbmtpbmcuSW5rUG9pbnRbXQIAAAAICAIAAAAJEQAAAJMAAACTAAAAAQoAAAAHAAAA/wAAAAAAAAAAAAAIQAAAAe7////w////AQAAAAAAAAAAAAhAAQsAAAAIAAAACRMAAACMAAAAjAAAAAENAAAABwAAAP8AAAAAAAAAAAAACEAAAAHs////8P///wEAAAAAAAAAAAAIQAEOAAAACAAAAAkVAAAAlQAAAJUAAAAHEQAAAAABAAAAAAEAAAQKSW5rUG9pbnRWMQIAAAAJFgAAAAkXAAAACRgAAAAJGQAAAAkaAAAACRsAAAAJHAAAAAkdAAAACR4AAAAJHwAAAAkgAAAACSEAAAAJIgAAAAkjAAAACSQAAAAJJQAAAAkmAAAACScAAAAJKAAAAAkpAAAACSoAAAAJKwAAAAksAAAACS0AAAAJLgAAAAkvAAAACTAAAAAJMQAAAAkyAAAACTMAAAAJNAAAAAk1AAAACTYAAAAJNwAAAAk4AAAACTkAAAAJOgAAAAk7AAAACTwAAAAJPQAAAAk+AAAACT8AAAAJQAAAAAlBAAAACUIAAAAJQwAAAAlEAAAACUUAAAAJRgAAAAlHAAAACUgAAAAJSQAAAAlKAAAACUsAAAAJTAAAAAlNAAAACU4AAAAJTwAAAAlQAAAACVEAAAAJUgAAAAlTAAAACVQAAAAJVQAAAAlWAAAACVcAAAAJWAAAAAlZAAAACVoAAAAJWwAAAAlcAAAACV0AAAAJXgAAAAlfAAAACWAAAAAJYQAAAAliAAAACWMAAAAJZAAAAAllAAAACWYAAAAJZwAAAAloAAAACWkAAAAJagAAAAlrAAAACWwAAAAJbQAAAAluAAAACW8AAAAJcAAAAAlxAAAACXIAAAAJcwAAAAl0AAAACXUAAAAJdgAAAAl3AAAACXgAAAAJeQAAAAl6AAAACXsAAAAJfAAAAAl9AAAACX4AAAAJfwAAAAmAAAAACYEAAAAJggAAAAmDAAAACYQAAAAJhQAAAAmGAAAACYcAAAAJiAAAAAmJAAAACYoAAAAJiwAAAAmMAAAACY0AAAAJjgAAAAmPAAAACZAAAAAJkQAAAAmSAAAACZMAAAAJlAAAAAmVAAAACZYAAAAJlwAAAAmYAAAACZkAAAAJmgAAAAmbAAAACZwAAAAJnQAAAAmeAAAACZ8AAAAJoAAAAAmhAAAACaIAAAAJowAAAAmkAAAACaUAAAAJpgAAAAmnAAAACagAAAANbQcTAAAAAAEAAAAAAQAABApJbmtQb2ludFYxAgAAAAmpAAAACaoAAAAJqwAAAAmsAAAACa0AAAAJrgAAAAmvAAAACbAAAAAJsQAAAAmyAAAACbMAAAAJtAAAAAm1AAAACbYAAAAJtwAAAAm4AAAACbkAAAAJugAAAAm7AAAACbwAAAAJvQAAAAm+AAAACb8AAAAJwAAAAAnBAAAACcIAAAAJwwAAAAnEAAAACcUAAAAJxgAAAAnHAAAACcgAAAAJyQAAAAnKAAAACcsAAAAJzAAAAAnNAAAACc4AAAAJzwAAAAnQAAAACdEAAAAJ0gAAAAnTAAAACdQAAAAJ1QAAAAnWAAAACdcAAAAJ2AAAAAnZAAAACdoAAAAJ2wAAAAncAAAACd0AAAAJ3gAAAAnfAAAACeAAAAAJ4QAAAAniAAAACeMAAAAJ5AAAAAnlAAAACeYAAAAJ5wAAAAnoAAAACekAAAAJ6gAAAAnrAAAACewAAAAJ7QAAAAnuAAAACe8AAAAJ8AAAAAnxAAAACfIAAAAJ8wAAAAn0AAAACfUAAAAJ9gAAAAn3AAAACfgAAAAJ+QAAAAn6AAAACfsAAAAJ/AAAAAn9AAAACf4AAAAJ/wAAAAkAAQAACQEBAAAJAgEAAAkDAQAACQQBAAAJBQEAAAkGAQAACQcBAAAJCAEAAAkJAQAACQoBAAAJCwEAAAkMAQAACQ0BAAAJDgEAAAkPAQAACRABAAAJEQEAAAkSAQAACRMBAAAJFAEAAAkVAQAACRYBAAAJFwEAAAkYAQAACRkBAAAJGgEAAAkbAQAACRwBAAAJHQEAAAkeAQAACR8BAAAJIAEAAAkhAQAACSIBAAAJIwEAAAkkAQAACSUBAAAJJgEAAAknAQAACSgBAAAJKQEAAAkqAQAACSsBAAAJLAEAAAktAQAACS4BAAAJLwEAAAkwAQAACTEBAAAJMgEAAAkzAQAACTQBAAANdAcVAAAAAAEAAAAAAQAABApJbmtQb2ludFYxAgAAAAk1AQAACTYBAAAJNwEAAAk4AQAACTkBAAAJOgEAAAk7AQAACTwBAAAJPQEAAAk+AQAACT8BAAAJQAEAAAlBAQAACUIBAAAJQwEAAAlEAQAACUUBAAAJRgEAAAlHAQAACUgBAAAJSQEAAAlKAQAACUsBAAAJTAEAAAlNAQAACU4BAAAJTwEAAAlQAQAACVEBAAAJUgEAAAlTAQAACVQBAAAJVQEAAAlWAQAACVcBAAAJWAEAAAlZAQAACVoBAAAJWwEAAAlcAQAACV0BAAAJXgEAAAlfAQAACWABAAAJYQEAAAliAQAACWMBAAAJZAEAAAllAQAACWYBAAAJZwEAAAloAQAACWkBAAAJagEAAAlrAQAACWwBAAAJbQEAAAluAQAACW8BAAAJcAEAAAlxAQAACXIBAAAJcwEAAAl0AQAACXUBAAAJdgEAAAl3AQAACXgBAAAJeQEAAAl6AQAACXsBAAAJfAEAAAl9AQAACX4BAAAJfwEAAAmAAQAACYEBAAAJggEAAAmDAQAACYQBAAAJhQEAAAmGAQAACYcBAAAJiAEAAAmJAQAACYoBAAAJiwEAAAmMAQAACY0BAAAJjgEAAAmPAQAACZABAAAJkQEAAAmSAQAACZMBAAAJlAEAAAmVAQAACZYBAAAJlwEAAAmYAQAACZkBAAAJmgEAAAmbAQAACZwBAAAJnQEAAAmeAQAACZ8BAAAJoAEAAAmhAQAACaIBAAAJowEAAAmkAQAACaUBAAAJpgEAAAmnAQAACagBAAAJqQEAAAmqAQAACasBAAAJrAEAAAmtAQAACa4BAAAJrwEAAAmwAQAACbEBAAAJsgEAAAmzAQAACbQBAAAJtQEAAAm2AQAACbcBAAAJuAEAAAm5AQAACboBAAAJuwEAAAm8AQAACb0BAAAJvgEAAAm/AQAACcABAAAJwQEAAAnCAQAACcMBAAAJxAEAAAnFAQAACcYBAAAJxwEAAAnIAQAACckBAAANawUWAAAACklua1BvaW50VjEEAAAAAVgBWQ5QcmVzc3VyZUZhY3RvcglUaW1lU3RhbXAAAAAABgYLEAIAAACA2gV5iWPDP4SS18Hw/ew/AAAAPwAAAAAAAAAAARcAAAAWAAAAGDXXleucwj9oBYFbJuvsPwAAAD9eAAAAAAAAAAEYAAAAFgAAAHDiP6ScOcI/aAWBWybr7D8AAAA/bgAAAAAAAAABGQAAABYAAACwj6iyTdbBP2gFgVsm6+w/AAAAP30AAAAAAAAAARoAAAAWAAAACD0Rwf5ywT9IeCr1W9jsPwAAAD99AAAAAAAAAAEbAAAAFgAAAFDqec+vD8E/SHgq9VvY7D8AAAA/jQAAAAAAAAABHAAAABYAAACgl+LdYKzAP0h4KvVb2Ow/AAAAP40AAAAAAAAAAR0AAAAWAAAA8ERL7BFJwD9IeCr1W9jsPwAAAD+sAAAAAAAAAAEeAAAAFgAAAPBES+wRScA/KOvTjpHF7D8AAAA/rAAAAAAAAAABHwAAABYAAACA5Gf1hcu/Pyjr046Rxew/AAAAP7EAAAAAAAAAASAAAAAWAAAAMD85EugEvz8KXn0ox7LsPwAAAD/BAAAAAAAAAAEhAAAAFgAAAGD020usd70/Cl59KMey7D8AAAA/0AAAAAAAAAABIgAAABYAAACQqX6FcOq7P+zQJsL8n+w/AAAAP9AAAAAAAAAAASMAAAAWAAAAMARQotIjuz/s0CbC/J/sPwAAAD/gAAAAAAAAAAEkAAAAFgAAANBeIb80Xbo/ykPQWzKN7D8AAAA/4AAAAAAAAAABJQAAABYAAACAufLblpa5P8pD0Fsyjew/AAAAP+8AAAAAAAAAASYAAAAWAAAAgLny25aWuT+qtnn1Z3rsPwAAAD/vAAAAAAAAAAEnAAAAFgAAABAUxPj4z7g/qrZ59Wd67D8AAAA/DwEAAAAAAAABKAAAABYAAACgbpUVWwm4P6q2efVneuw/AAAAPx4BAAAAAAAAASkAAAAWAAAAYMlmMr1Ctz+qtnn1Z3rsPwAAAD8+AQAAAAAAAAEqAAAAFgAAAPAjOE8ffLY/qrZ59Wd67D8AAAA/PgEAAAAAAAABKwAAABYAAACAfglsgbW1P6q2efVneuw/AAAAP10BAAAAAAAAASwAAAAWAAAAMNnaiOPutD+qtnn1Z3rsPwAAAD9dAQAAAAAAAAEtAAAAFgAAAMAzrKVFKLQ/qrZ59Wd67D8AAAA/bAEAAAAAAAABLgAAABYAAABgjn3Cp2GzP6q2efVneuw/AAAAP3wBAAAAAAAAAS8AAAAWAAAAEOlO3wmbsj+qtnn1Z3rsPwAAAD+MAQAAAAAAAAEwAAAAFgAAAKBDIPxr1LE/qrZ59Wd67D8AAAA/jAEAAAAAAAABMQAAABYAAAAwnvEYzg2xP6q2efVneuw/AAAAP5sBAAAAAAAAATIAAAAWAAAA0PjCNTBHsD/KQ9BbMo3sPwAAAD+rAQAAAAAAAAEzAAAAFgAAAACnKKUkAa8/ykPQWzKN7D8AAAA/qwEAAAAAAAABNAAAABYAAABAXMve6HOtP8pD0Fsyjew/AAAAP9oBAAAAAAAAATUAAAAWAAAAYBFuGK3mqz/KQ9BbMo3sPwAAAD/aAQAAAAAAAAE2AAAAFgAAAIDGEFJxWao/ykPQWzKN7D8AAAA/6QEAAAAAAAABNwAAABYAAACAxhBScVmqP+zQJsL8n+w/AAAAPxgCAAAAAAAAATgAAAAWAAAAgMYQUnFZqj8KXn0ox7LsPwAAAD84AgAAAAAAAAE5AAAAFgAAAOB7s4s1zKg/KOvTjpHF7D8AAAA/OAIAAAAAAAABOgAAABYAAAAgMVbF+T6nPyjr046Rxew/AAAAP0cCAAAAAAAAATsAAAAWAAAAIDFWxfk+pz9oBYFbJuvsPwAAAD9HAgAAAAAAAAE8AAAAFgAAAEDm+P69saU/xKyEjoUj7T8AAAA/VwIAAAAAAAABPQAAABYAAABA5vj+vbGlP+Q52/RPNu0/AAAAP1cCAAAAAAAAAT4AAAAWAAAAQOb4/r2xpT8gVIjB5FvtPwAAAD9mAgAAAAAAAAE/AAAAFgAAAKCbmziCJKQ/YG41jnmB7T8AAAA/ZgIAAAAAAAABQAAAABYAAADgUD5yRpeiP2BuNY55ge0/AAAAP3YCAAAAAAAAAUEAAAAWAAAA4FA+ckaXoj+A+4v0Q5TtPwAAAD+GAgAAAAAAAAFCAAAAFgAAAOBQPnJGl6I/oIjiWg6n7T8AAAA/hgIAAAAAAAABQwAAABYAAAAABuGrCgqhP6CI4loOp+0/AAAAP4YCAAAAAAAAAUQAAAAWAAAAAAbhqwoKoT++FTnB2LntPwAAAD+VAgAAAAAAAAFFAAAAFgAAAAAG4asKCqE/2qKPJ6PM7T8AAAA/lQIAAAAAAAABRgAAABYAAAAABuGrCgqhP/wv5o1t3+0/AAAAP8MCAAAAAAAAAUcAAAAWAAAAAAbhqwoKoT8YvTz0N/LtPwAAAD/DAgAAAAAAAAFIAAAAFgAAAMB2B8ud+Z4/WNfpwMwX7j8AAAA/0wIAAAAAAAABSQAAABYAAADAdgfLnfmeP3hkQCeXKu4/AAAAP+ICAAAAAAAAAUoAAAAWAAAAQOFMPibfmz+Y8ZaNYT3uPwAAAD/yAgAAAAAAAAFLAAAAFgAAAEDhTD4m35s/tn7t8ytQ7j8AAAA/8gIAAAAAAAABTAAAABYAAABA4Uw+Jt+bP/SYmsDAde4/AAAAPwIDAAAAAAAAAU0AAAAWAAAAQOFMPibfmz8SJvEmi4juPwAAAD8RAwAAAAAAAAFOAAAAFgAAAEBLkrGuxJg/EibxJouI7j8AAAA/EQMAAAAAAAABTwAAABYAAABAS5KxrsSYPzKzR41Vm+4/AAAAPyEDAAAAAAAAAVAAAAAWAAAAQEuSsa7EmD9SQJ7zH67uPwAAAD8xAwAAAAAAAAFRAAAAFgAAAEBLkrGuxJg/dM30WerA7j8AAAA/QAMAAAAAAAABUgAAABYAAABAS5KxrsSYP5BaS8C00+4/AAAAP1ADAAAAAAAAAVMAAAAWAAAAQEuSsa7EmD+u56Emf+buPwAAAD9fAwAAAAAAAAFUAAAAFgAAAEDhTD4m35s/znT4jEn57j8AAAA/XwMAAAAAAAABVQAAABYAAABA4Uw+Jt+bP+wBT/MTDO8/AAAAP28DAAAAAAAAAVYAAAAWAAAAwHYHy535nj/sAU/zEwzvPwAAAD9/AwAAAAAAAAFXAAAAFgAAAMB2B8ud+Z4/DI+lWd4e7z8AAAA/fwMAAAAAAAABWAAAABYAAAAABuGrCgqhPywc/L+oMe8/AAAAP44DAAAAAAAAAVkAAAAWAAAA4FA+ckaXoj9KqVImc0TvPwAAAD+OAwAAAAAAAAFaAAAAFgAAAKCbmziCJKQ/SqlSJnNE7z8AAAA/ngMAAAAAAAABWwAAABYAAABA5vj+vbGlP2w2qYw9V+8/AAAAP64DAAAAAAAAAVwAAAAWAAAAQOb4/r2xpT+Iw//yB2rvPwAAAD+uAwAAAAAAAAFdAAAAFgAAACAxVsX5Pqc/iMP/8gdq7z8AAAA/vQMAAAAAAAABXgAAABYAAAAgMVbF+T6nP6pQVlnSfO8/AAAAP80DAAAAAAAAAV8AAAAWAAAA4HuzizXMqD+qUFZZ0nzvPwAAAD/NAwAAAAAAAAFgAAAAFgAAAIDGEFJxWao/yN2sv5yP7z8AAAA/3AMAAAAAAAABYQAAABYAAABgEW4YrearP8jdrL+cj+8/AAAAP+wDAAAAAAAAAWIAAAAWAAAAQFzL3uhzrT/magMmZ6LvPwAAAD/sAwAAAAAAAAFjAAAAFgAAAACnKKUkAa8/5moDJmei7z8AAAA//AMAAAAAAAABZAAAABYAAAAwnvEYzg2xP+ZqAyZnou8/AAAAPwsEAAAAAAAAAWUAAAAWAAAAoEMg/GvUsT/magMmZ6LvPwAAAD8LBAAAAAAAAAFmAAAAFgAAABDpTt8Jm7I/CPhZjDG17z8AAAA/GwQAAAAAAAABZwAAABYAAADAM6ylRSi0Pwj4WYwxte8/AAAAPxsEAAAAAAAAAWgAAAAWAAAAgH4JbIG1tT8I+FmMMbXvPwAAAD8rBAAAAAAAAAFpAAAAFgAAAGDJZjK9Qrc/JIWw8vvH7z8AAAA/OgQAAAAAAAABagAAABYAAAAQFMT4+M+4PySFsPL7x+8/AAAAP0oEAAAAAAAAAWsAAAAWAAAAEBTE+PjPuD9GEgdZxtrvPwAAAD9KBAAAAAAAAAFsAAAAFgAAAIC58tuWlrk/RhIHWcba7z8AAAA/WQQAAAAAAAABbQAAABYAAADQXiG/NF26P0YSB1nG2u8/AAAAP2kEAAAAAAAAAW4AAAAWAAAAMARQotIjuz9GEgdZxtrvPwAAAD+YBAAAAAAAAAFvAAAAFgAAAJCpfoVw6rs/RhIHWcba7z8AAAA/mAQAAAAAAAABcAAAABYAAAAAT61oDrG8P0YSB1nG2u8/AAAAP6gEAAAAAAAAAXEAAAAWAAAAYPTbS6x3vT9GEgdZxtrvPwAAAD+oBAAAAAAAAAFyAAAAFgAAAMCZCi9KPr4/RhIHWcba7z8AAAA/twQAAAAAAAABcwAAABYAAAAwPzkS6AS/P0YSB1nG2u8/AAAAP7cEAAAAAAAAAXQAAAAWAAAAgORn9YXLvz9GEgdZxtrvPwAAAD/HBAAAAAAAAAF1AAAAFgAAAKCX4t1grMA/RhIHWcba7z8AAAA/5AQAAAAAAAABdgAAABYAAABQ6nnPrw/BP0YSB1nG2u8/AAAAP/QEAAAAAAAAAXcAAAAWAAAACD0Rwf5ywT9GEgdZxtrvPwAAAD/0BAAAAAAAAAF4AAAAFgAAAHDiP6ScOcI/RhIHWcba7z8AAAA/BAUAAAAAAAABeQAAABYAAADIh26HOgDDP0YSB1nG2u8/AAAAPxMFAAAAAAAAAXoAAAAWAAAAgNoFeYljwz9GEgdZxtrvPwAAAD8TBQAAAAAAAAF7AAAAFgAAACgtnWrYxsM/CPhZjDG17z8AAAA/IwUAAAAAAAABfAAAABYAAADYfzRcJyrEP+ZqAyZnou8/AAAAPyMFAAAAAAAAAX0AAAAWAAAAkNLLTXaNxD/I3ay/nI/vPwAAAD8zBQAAAAAAAAF+AAAAFgAAAEglYz/F8MQ/yN2sv5yP7z8AAAA/MwUAAAAAAAABfwAAABYAAABIJWM/xfDEP6pQVlnSfO8/AAAAP0IFAAAAAAAAAYAAAAAWAAAA8Hf6MBRUxT+qUFZZ0nzvPwAAAD9CBQAAAAAAAAGBAAAAFgAAAEgdKRSyGsY/bDapjD1X7z8AAAA/UgUAAAAAAAABggAAABYAAAAAcMAFAX7GPywc/L+oMe8/AAAAP2EFAAAAAAAAAYMAAAAWAAAAuMJX90/hxj8Mj6VZ3h7vPwAAAD9xBQAAAAAAAAGEAAAAFgAAAGgV7+ieRMc/7AFP8xMM7z8AAAA/cQUAAAAAAAABhQAAABYAAAAQaIba7afHP67noSZ/5u4/AAAAP3EFAAAAAAAAAYYAAAAWAAAAEGiG2u2nxz+QWkvAtNPuPwAAAD+BBQAAAAAAAAGHAAAAFgAAAMi6Hcw8C8g/dM30WerA7j8AAAA/gQUAAAAAAAABiAAAABYAAADIuh3MPAvIP1JAnvMfru4/AAAAP5AFAAAAAAAAAYkAAAAWAAAAeA21vYtuyD8ys0eNVZvuPwAAAD+QBQAAAAAAAAGKAAAAFgAAAHgNtb2Lbsg/9JiawMB17j8AAAA/oAUAAAAAAAABiwAAABYAAAB4DbW9i27IP9YLRFr2Yu4/AAAAP6AFAAAAAAAAAYwAAAAWAAAAIGBMr9rRyD/WC0Ra9mLuPwAAAD+wBQAAAAAAAAGNAAAAFgAAACBgTK/a0cg/tn7t8ytQ7j8AAAA/sAUAAAAAAAABjgAAABYAAAAgYEyv2tHIP5jxlo1hPe4/AAAAP78FAAAAAAAAAY8AAAAWAAAAIGBMr9rRyD94ZEAnlyruPwAAAD+/BQAAAAAAAAGQAAAAFgAAACBgTK/a0cg/OkqTWgIF7j8AAAA/7gUAAAAAAAABkQAAABYAAAAgYEyv2tHIPxi9PPQ38u0/AAAAP+4FAAAAAAAAAZIAAAAWAAAAIGBMr9rRyD/8L+aNbd/tPwAAAD/+BQAAAAAAAAGTAAAAFgAAACBgTK/a0cg/2qKPJ6PM7T8AAAA//gUAAAAAAAABlAAAABYAAAAgYEyv2tHIP74VOcHYue0/AAAAPw0GAAAAAAAAAZUAAAAWAAAAIGBMr9rRyD+giOJaDqftPwAAAD8tBgAAAAAAAAGWAAAAFgAAACBgTK/a0cg/gPuL9EOU7T8AAAA/TAYAAAAAAAABlwAAABYAAAB4DbW9i27IP4D7i/RDlO0/AAAAP0wGAAAAAAAAAZgAAAAWAAAAyLodzDwLyD+A+4v0Q5TtPwAAAD9rBgAAAAAAAAGZAAAAFgAAAMi6Hcw8C8g/YG41jnmB7T8AAAA/ewYAAAAAAAABmgAAABYAAAAQaIba7afHP2BuNY55ge0/AAAAP3sGAAAAAAAAAZsAAAAWAAAAaBXv6J5Exz8+4d4nr27tPwAAAD+KBgAAAAAAAAGcAAAAFgAAAGgV7+ieRMc/IFSIweRb7T8AAAA/qgYAAAAAAAABnQAAABYAAAC4wlf3T+HGPyBUiMHkW+0/AAAAP8kGAAAAAAAAAZ4AAAAWAAAAAHDABQF+xj8ExzFbGkntPwAAAD/oBgAAAAAAAAGfAAAAFgAAAABwwAUBfsY/5Dnb9E827T8AAAA/BwcAAAAAAAABoAAAABYAAABIHSkUshrGP+Q52/RPNu0/AAAAPxcHAAAAAAAAAaEAAAAWAAAAoMqRImO3xT/kOdv0TzbtPwAAAD8nBwAAAAAAAAGiAAAAFgAAAPB3+jAUVMU/xKyEjoUj7T8AAAA/JwcAAAAAAAABowAAABYAAADwd/owFFTFP6YfLii7EO0/AAAAP2UHAAAAAAAAAaQAAAAWAAAASCVjP8XwxD+mHy4ouxDtPwAAAD9lBwAAAAAAAAGlAAAAFgAAAJDSy012jcQ/hJLXwfD97D8AAAA/dQcAAAAAAAABpgAAABYAAADYfzRcJyrEP4SS18Hw/ew/AAAAP5QHAAAAAAAAAacAAAAWAAAAKC2datjGwz+EktfB8P3sPwAAAD+kBwAAAAAAAAGoAAAAFgAAACgtnWrYxsM/aAWBWybr7D8AAAA/4gcAAAAAAAABqQAAABYAAAAwPzkS6AS/P0D+gemcs4I/AAAAPwAAAAAAAAAAAaoAAAAWAAAAwJkKL0o+vj9A/oHpnLOCPwAAAD8AAAAAAAAAAAGrAAAAFgAAAGD020usd70/QP6B6Zyzgj8AAAA/PQAAAAAAAAABrAAAABYAAAAAT61oDrG8P0D+gemcs4I/AAAAP00AAAAAAAAAAa0AAAAWAAAAMARQotIjuz9A/oHpnLOCPwAAAD9sAAAAAAAAAAGuAAAAFgAAANBeIb80Xbo/QP6B6Zyzgj8AAAA/ewAAAAAAAAABrwAAABYAAAAQFMT4+M+4P0D+gemcs4I/AAAAP4sAAAAAAAAAAbAAAAAWAAAAYMlmMr1Ctz9A/oHpnLOCPwAAAD+bAAAAAAAAAAGxAAAAFgAAAPAjOE8ffLY/AEYlfzZmhz8AAAA/mwAAAAAAAAABsgAAABYAAACAfglsgbW1P8CNyBTQGIw/AAAAP6oAAAAAAAAAAbMAAAAWAAAAwDOspUUotD/AjcgU0BiMPwAAAD+6AAAAAAAAAAG0AAAAFgAAABDpTt8Jm7I/wI3IFNAYjD8AAAA/ygAAAAAAAAABtQAAABYAAAAwnvEYzg2xP6DqNdW0ZZA/AAAAP8oAAAAAAAAAAbYAAAAWAAAA0PjCNTBHsD+gjgegAb+SPwAAAD/ZAAAAAAAAAAG3AAAAFgAAAEBcy97oc60/gDLZak4YlT8AAAA/2QAAAAAAAAABuAAAABYAAACAxhBScVmqP4DWqjWbcZc/AAAAP+kAAAAAAAAAAbkAAAAWAAAAIDFWxfk+pz9AenwA6MqZPwAAAD/pAAAAAAAAAAG6AAAAFgAAAEDm+P69saU/IB5OyzQknD8AAAA/+AAAAAAAAAABuwAAABYAAADgUD5yRpeiPyDCH5aBfZ4/AAAAP/gAAAAAAAAAAbwAAAAWAAAAwHYHy535nj8Qs3gwZ2ugPwAAAD8IAQAAAAAAAAG9AAAAFgAAAEDhTD4m35s/AIXhlQ2YoT8AAAA/CAEAAAAAAAABvgAAABYAAAAAttckN6qVP9BWSvuzxKI/AAAAPxgBAAAAAAAAAb8AAAAWAAAAgCAdmL+Pkj/QKLNgWvGjPwAAAD8YAQAAAAAAAAHAAAAAFgAAAAAWxRaQ6o4/0CizYFrxoz8AAAA/JwEAAAAAAAABwQAAABYAAAAAFsUWkOqOP9D6G8YAHqU/AAAAPzcBAAAAAAAAAcIAAAAWAAAAgOpP/aC1iD+wzIQrp0qmPwAAAD9HAQAAAAAAAAHDAAAAFgAAAADA2uOxgII/oJ7tkE13pz8AAAA/VgEAAAAAAAABxAAAABYAAAAAwNrjsYCCP5BwVvbzo6g/AAAAP8QBAAAAAAAAAcUAAAAWAAAAACnLlIWXeD+QQr9bmtCpPwAAAD/TAQAAAAAAAAHGAAAAFgAAAAApy5SFl3g/cLj5i41WrT8AAAA/4wEAAAAAAAABxwAAABYAAAAAKcuUhZd4P1Bcy1bar68/AAAAP+MBAAAAAAAAAcgAAAAWAAAAACnLlIWXeD8YFxpeQG6wPwAAAD/yAQAAAAAAAAHJAAAAFgAAAAApy5SFl3g/GIDOkJMEsT8AAAA/8gEAAAAAAAABygAAABYAAAAAKcuUhZd4PxDpgsPmmrE/AAAAPwICAAAAAAAAAcsAAAAWAAAAACnLlIWXeD8IUjf2OTGyPwAAAD8CAgAAAAAAAAHMAAAAFgAAAAApy5SFl3g/+COgW+Bdsz8AAAA/EgIAAAAAAAABzQAAABYAAAAAKcuUhZd4P/CMVI4z9LM/AAAAPxICAAAAAAAAAc4AAAAWAAAAACnLlIWXeD/Yx3EmLbe1PwAAAD8hAgAAAAAAAAHPAAAAFgAAAAApy5SFl3g/2DAmWYBNtj8AAAA/IQIAAAAAAAAB0AAAABYAAAAAKcuUhZd4P9iZ2ovT47Y/AAAAPzECAAAAAAAAAdEAAAAWAAAAACnLlIWXeD/QAo++Jnq3PwAAAD8xAgAAAAAAAAHSAAAAFgAAAAApy5SFl3g/wGtD8XkQuD8AAAA/QQIAAAAAAAAB0wAAABYAAAAAKcuUhZd4P7jU9yPNprg/AAAAP1ACAAAAAAAAAdQAAAAWAAAAACnLlIWXeD+4PaxWID25PwAAAD9QAgAAAAAAAAHVAAAAFgAAAADA2uOxgII/uD2sViA9uT8AAAA/YAIAAAAAAAAB1gAAABYAAAAAwNrjsYCCP7CmYIlz07k/AAAAP2ACAAAAAAAAAdcAAAAWAAAAgOpP/aC1iD+wpmCJc9O5PwAAAD9/AgAAAAAAAAHYAAAAFgAAAAAWxRaQ6o4/sA8VvMZpuj8AAAA/jwIAAAAAAAAB2QAAABYAAAAAFsUWkOqOP5h4ye4ZALs/AAAAP48CAAAAAAAAAdoAAAAWAAAAgCAdmL+Pkj+Y4X0hbZa7PwAAAD+eAgAAAAAAAAHbAAAAFgAAAAC21yQ3qpU/mOF9IW2Wuz8AAAA/rgIAAAAAAAAB3AAAABYAAAAAttckN6qVP5hKMlTALLw/AAAAP64CAAAAAAAAAd0AAAAWAAAAQEuSsa7EmD+Qs+aGE8O8PwAAAD++AgAAAAAAAAHeAAAAFgAAAEDhTD4m35s/kLPmhhPDvD8AAAA/vgIAAAAAAAAB3wAAABYAAADAdgfLnfmeP5Cz5oYTw7w/AAAAP80CAAAAAAAAAeAAAAAWAAAAAAbhqwoKoT+IHJu5Zlm9PwAAAD/NAgAAAAAAAAHhAAAAFgAAAAAG4asKCqE/eIVP7LnvvT8AAAA/3QIAAAAAAAAB4gAAABYAAADgUD5yRpeiP3iFT+y5770/AAAAP90CAAAAAAAAAeMAAAAWAAAAoJubOIIkpD947gMfDYa+PwAAAD/sAgAAAAAAAAHkAAAAFgAAAEDm+P69saU/eO4DHw2Gvj8AAAA//AIAAAAAAAAB5QAAABYAAAAgMVbF+T6nP3juAx8Nhr4/AAAAP/wCAAAAAAAAAeYAAAAWAAAA4HuzizXMqD947gMfDYa+PwAAAD8MAwAAAAAAAAHnAAAAFgAAAOB7s4s1zKg/cFe4UWAcvz8AAAA/GwMAAAAAAAAB6AAAABYAAABgEW4YrearP3BXuFFgHL8/AAAAPxsDAAAAAAAAAekAAAAWAAAAAKcopSQBrz9owGyEs7K/PwAAAD8rAwAAAAAAAAHqAAAAFgAAAND4wjUwR7A/aMBshLOyvz8AAAA/OwMAAAAAAAAB6wAAABYAAAAwnvEYzg2xP2jAbISzsr8/AAAAPzsDAAAAAAAAAewAAAAWAAAAEOlO3wmbsj+wlJBbgyTAPwAAAD9KAwAAAAAAAAHtAAAAFgAAAMAzrKVFKLQ/sJSQW4MkwD8AAAA/WgMAAAAAAAAB7gAAABYAAAAw2dqI4+60P7CUkFuDJMA/AAAAP1oDAAAAAAAAAe8AAAAWAAAAgH4JbIG1tT+wlJBbgyTAPwAAAD9aAwAAAAAAAAHwAAAAFgAAAPAjOE8ffLY/sJSQW4MkwD8AAAA/aQMAAAAAAAAB8QAAABYAAABgyWYyvUK3P7CUkFuDJMA/AAAAP2kDAAAAAAAAAfIAAAAWAAAAEBTE+PjPuD+wlJBbgyTAPwAAAD95AwAAAAAAAAHzAAAAFgAAAIC58tuWlrk/sJSQW4MkwD8AAAA/iQMAAAAAAAAB9AAAABYAAADQXiG/NF26P7CUkFuDJMA/AAAAP5gDAAAAAAAAAfUAAAAWAAAAMARQotIjuz+wlJBbgyTAPwAAAD+YAwAAAAAAAAH2AAAAFgAAAJCpfoVw6rs/sJSQW4MkwD8AAAA/qAMAAAAAAAAB9wAAABYAAABg9NtLrHe9P7CUkFuDJMA/AAAAP6gDAAAAAAAAAfgAAAAWAAAAMD85EugEvz+wlJBbgyTAPwAAAD+4AwAAAAAAAAH5AAAAFgAAAFDqec+vD8E/aMBshLOyvz8AAAA/uAMAAAAAAAAB+gAAABYAAABw4j+knDnCP3BXuFFgHL8/AAAAP8cDAAAAAAAAAfsAAAAWAAAAgNoFeYljwz947gMfDYa+PwAAAD/HAwAAAAAAAAH8AAAAFgAAANh/NFwnKsQ/eIVP7LnvvT8AAAA/1wMAAAAAAAAB/QAAABYAAACQ0stNdo3EP4gcm7lmWb0/AAAAP9cDAAAAAAAAAf4AAAAWAAAASCVjP8XwxD+IHJu5Zlm9PwAAAD/mAwAAAAAAAAH/AAAAFgAAAKDKkSJjt8U/kLPmhhPDvD8AAAA/5gMAAAAAAAABAAEAABYAAABIHSkUshrGP5hKMlTALLw/AAAAP/YDAAAAAAAAAQEBAAAWAAAAAHDABQF+xj+YSjJUwCy8PwAAAD8GBAAAAAAAAAECAQAAFgAAALjCV/dP4cY/mHjJ7hkAuz8AAAA/BgQAAAAAAAABAwEAABYAAABoFe/onkTHP5h4ye4ZALs/AAAAPxUEAAAAAAAAAQQBAAAWAAAAEGiG2u2nxz+wDxW8xmm6PwAAAD9hBAAAAAAAAAEFAQAAFgAAAMi6Hcw8C8g/uD2sViA9uT8AAAA/YQQAAAAAAAABBgEAABYAAADIuh3MPAvIP7jU9yPNprg/AAAAP3EEAAAAAAAAAQcBAAAWAAAAyLodzDwLyD/Aa0PxeRC4PwAAAD9xBAAAAAAAAAEIAQAAFgAAAMi6Hcw8C8g/2Jnai9Pjtj8AAAA/gQQAAAAAAAABCQEAABYAAADIuh3MPAvIP9jHcSYtt7U/AAAAP5AEAAAAAAAAAQoBAAAWAAAAyLodzDwLyD/w9QjBhoq0PwAAAD+gBAAAAAAAAAELAQAAFgAAAMi6Hcw8C8g/8IxUjjP0sz8AAAA/oAQAAAAAAAABDAEAABYAAADIuh3MPAvIP/gjoFvgXbM/AAAAP78EAAAAAAAAAQ0BAAAWAAAAyLodzDwLyD/4uusojceyPwAAAD+/BAAAAAAAAAEOAQAAFgAAAMi6Hcw8C8g/CFI39jkxsj8AAAA/3gQAAAAAAAABDwEAABYAAAAQaIba7afHPwhSN/Y5MbI/AAAAP+4EAAAAAAAAARABAAAWAAAAEGiG2u2nxz8Q6YLD5pqxPwAAAD/+BAAAAAAAAAERAQAAFgAAAGgV7+ieRMc/GBcaXkBusD8AAAA//gQAAAAAAAABEgEAABYAAABoFe/onkTHP1Bcy1bar68/AAAAPw0FAAAAAAAAARMBAAAWAAAAaBXv6J5Exz9wuPmLjVatPwAAAD8dBQAAAAAAAAEUAQAAFgAAAGgV7+ieRMc/gOaQJucprD8AAAA/LQUAAAAAAAABFQEAABYAAAC4wlf3T+HGP5BCv1ua0Kk/AAAAPy0FAAAAAAAAARYBAAAWAAAAuMJX90/hxj+QcFb286OoPwAAAD88BQAAAAAAAAEXAQAAFgAAALjCV/dP4cY/oJ7tkE13pz8AAAA/TAUAAAAAAAABGAEAABYAAAAAcMAFAX7GP6Ce7ZBNd6c/AAAAP0wFAAAAAAAAARkBAAAWAAAAAHDABQF+xj+wzIQrp0qmPwAAAD9bBQAAAAAAAAEaAQAAFgAAAABwwAUBfsY/0PobxgAepT8AAAA/WwUAAAAAAAABGwEAABYAAABIHSkUshrGP9D6G8YAHqU/AAAAP2sFAAAAAAAAARwBAAAWAAAASB0pFLIaxj/QKLNgWvGjPwAAAD97BQAAAAAAAAEdAQAAFgAAAEgdKRSyGsY/AIXhlQ2YoT8AAAA/ewUAAAAAAAABHgEAABYAAACgypEiY7fFPwCF4ZUNmKE/AAAAP4oFAAAAAAAAAR8BAAAWAAAAoMqRImO3xT8Qs3gwZ2ugPwAAAD+aBQAAAAAAAAEgAQAAFgAAAPB3+jAUVMU/IMIfloF9nj8AAAA/mgUAAAAAAAABIQEAABYAAABIJWM/xfDEPyDCH5aBfZ4/AAAAP6oFAAAAAAAAASIBAAAWAAAASCVjP8XwxD8gHk7LNCScPwAAAD+5BQAAAAAAAAEjAQAAFgAAAEglYz/F8MQ/QHp8AOjKmT8AAAA/uQUAAAAAAAABJAEAABYAAACQ0stNdo3EP0B6fADoypk/AAAAP8kFAAAAAAAAASUBAAAWAAAAkNLLTXaNxD+A1qo1m3GXPwAAAD/JBQAAAAAAAAEmAQAAFgAAANh/NFwnKsQ/gDLZak4YlT8AAAA/2AUAAAAAAAABJwEAABYAAAAoLZ1q2MbDP4Ay2WpOGJU/AAAAPwcGAAAAAAAAASgBAAAWAAAAgNoFeYljwz+gjgegAb+SPwAAAD8XBgAAAAAAAAEpAQAAFgAAAMiHboc6AMM/oOo11bRlkD8AAAA/JwYAAAAAAAABKgEAABYAAAAYNdeV65zCP6DqNdW0ZZA/AAAAP0oGAAAAAAAAASsBAAAWAAAAcOI/pJw5wj+g6jXVtGWQPwAAAD9qBgAAAAAAAAEsAQAAFgAAAHDiP6ScOcI/wI3IFNAYjD8AAAA/iQYAAAAAAAABLQEAABYAAABw4j+knDnCPwBGJX82Zoc/AAAAP4kGAAAAAAAAAS4BAAAWAAAAsI+osk3WwT8ARiV/NmaHPwAAAD+ZBgAAAAAAAAEvAQAAFgAAAAg9EcH+csE/QP6B6Zyzgj8AAAA/uAYAAAAAAAABMAEAABYAAABQ6nnPrw/BP0D+gemcs4I/AAAAP9cGAAAAAAAAATEBAAAWAAAAoJfi3WCswD9A/oHpnLOCPwAAAD/nBgAAAAAAAAEyAQAAFgAAAKCX4t1grMA/gGy9pwYCfD8AAAA/5wYAAAAAAAABMwEAABYAAADwREvsEUnAP4BsvacGAnw/AAAAPwYHAAAAAAAAATQBAAAWAAAA8ERL7BFJwD+A3HZ805xyPwAAAD9UBwAAAAAAAAE1AQAAFgAAADTM4TxG3u0/eGlVBKjc2j8AAAA/AAAAAAAAAAABNgEAABYAAADkoEf5GfftP3hpVQSo3No/AAAAPwAAAAAAAAAAATcBAAAWAAAAkHWtte0P7j94aVUEqNzaPwAAAD9eAAAAAAAAAAE4AQAAFgAAADxKE3LBKO4/PE+oNxO32j8AAAA/bQAAAAAAAAABOQEAABYAAADoHnkulUHuPzxPqDcTt9o/AAAAP30AAAAAAAAAAToBAAAWAAAAlPPe6mha7j88T6g3E7faPwAAAD+NAAAAAAAAAAE7AQAAFgAAAETIRKc8c+4/hACh0VRG2j8AAAA/PAEAAAAAAAABPAEAABYAAABERnbct73uP8SxmWuW1dk/AAAAP0wBAAAAAAAAAT0BAAAWAAAATMSnETMI7z/MSOU4Qz/ZPwAAAD9MAQAAAAAAAAE+AQAAFgAAAKRtc4raOe8/EPrd0oTO2D8AAAA/XAEAAAAAAAABPwEAABYAAAD4Fj8DgmvvP5TFgzlbg9g/AAAAP1wBAAAAAAAAAUABAAAWAAAAqOukv1WE7z9Yq9Zsxl3YPwAAAD9rAQAAAAAAAAFBAQAAFgAAAFTACnwpne8/HJEpoDE42D8AAAA/awEAAAAAAAABQgEAABYAAABUwAp8KZ3vP9x2fNOcEtg/AAAAP3sBAAAAAAAAAUMBAAAWAAAAVMAKfCmd7z+cXM8GCO3XPwAAAD97AQAAAAAAAAFEAQAAFgAAAACVcDj9te8/XEIiOnPH1z8AAAA/iwEAAAAAAAABRQEAABYAAAAAlXA4/bXvPyAodW3eodc/AAAAP5oBAAAAAAAAAUYBAAAWAAAAAJVwOP217z/kDcigSXzXPwAAAD+qAQAAAAAAAAFHAQAAFgAAAKxp1vTQzu8/pPMa1LRW1z8AAAA/qgEAAAAAAAABSAEAABYAAACsadb00M7vP2TZbQcgMdc/AAAAP8kBAAAAAAAAAUkBAAAWAAAArGnW9NDO7z8ov8A6iwvXPwAAAD/ZAQAAAAAAAAFKAQAAFgAAAKxp1vTQzu8/6KQTbvbl1j8AAAA/6AEAAAAAAAABSwEAABYAAACsadb00M7vP6yKZqFhwNY/AAAAP+gBAAAAAAAAAUwBAAAWAAAArGnW9NDO7z9scLnUzJrWPwAAAD/4AQAAAAAAAAFNAQAAFgAAAKxp1vTQzu8/MFYMCDh11j8AAAA/CAIAAAAAAAABTgEAABYAAACsadb00M7vP/A7XzujT9Y/AAAAPycCAAAAAAAAAU8BAAAWAAAArGnW9NDO7z+wIbJuDirWPwAAAD82AgAAAAAAAAFQAQAAFgAAAKxp1vTQzu8/9NKqCFC51T8AAAA/RgIAAAAAAAABUQEAABYAAAAAlXA4/bXvP7i4/Tu7k9U/AAAAP0YCAAAAAAAAAVIBAAAWAAAAVMAKfCmd7z+4uP07u5PVPwAAAD9WAgAAAAAAAAFTAQAAFgAAAKjrpL9VhO8/PISjopFI1T8AAAA/ZQIAAAAAAAABVAEAABYAAAD4Fj8DgmvvPzyEo6KRSNU/AAAAP2UCAAAAAAAAAVUBAAAWAAAATELZRq5S7z/8afbV/CLVPwAAAD91AgAAAAAAAAFWAQAAFgAAAExC2UauUu8/wE9JCWj91D8AAAA/dQIAAAAAAAABVwEAABYAAAD0mA3OBiHvP8BPSQlo/dQ/AAAAP5QCAAAAAAAAAVgBAAAWAAAATMSnETMI7z+ANZw809fUPwAAAD+UAgAAAAAAAAFZAQAAFgAAAKDvQVVf7+4/RBvvbz6y1D8AAAA/swIAAAAAAAABWgEAABYAAADwGtyYi9buP0Qb728+stQ/AAAAP8MCAAAAAAAAAVsBAAAWAAAAREZ23Le97j8EAUKjqYzUPwAAAD/iAgAAAAAAAAFcAQAAFgAAAOycqmMQjO4/iMznCYBB1D8AAAA/4gIAAAAAAAABXQEAABYAAABEyESnPHPuP4jM5wmAQdQ/AAAAP/ICAAAAAAAAAV4BAAAWAAAARMhEpzxz7j9Isjo96xvUPwAAAD/yAgAAAAAAAAFfAQAAFgAAAJTz3upoWu4/SLI6Pesb1D8AAAA/AgMAAAAAAAABYAEAABYAAADoHnkulUHuP0iyOj3rG9Q/AAAAPxEDAAAAAAAAAWEBAAAWAAAAPEoTcsEo7j9Isjo96xvUPwAAAD8wAwAAAAAAAAFiAQAAFgAAAJB1rbXtD+4/DJiNcFb20z8AAAA/QAMAAAAAAAABYwEAABYAAAA0zOE8Rt7tPwyYjXBW9tM/AAAAP0ADAAAAAAAAAWQBAAAWAAAANMzhPEbe7T/MfeCjwdDTPwAAAD9QAwAAAAAAAAFlAQAAFgAAAIz3e4Byxe0/zH3go8HQ0z8AAAA/UAMAAAAAAAABZgEAABYAAAA0TrAHy5PtP8x94KPB0NM/AAAAP18DAAAAAAAAAWcBAAAWAAAA1KTkjiNi7T/MfeCjwdDTPwAAAD9vAwAAAAAAAAFoAQAAFgAAACzQftJPSe0/zH3go8HQ0z8AAAA/fwMAAAAAAAABaQEAABYAAACA+xgWfDDtP8x94KPB0NM/AAAAP38DAAAAAAAAAWoBAAAWAAAALFJNndT+7D/MfeCjwdDTPwAAAD+OAwAAAAAAAAFrAQAAFgAAACDUG2hZtOw/zH3go8HQ0z8AAAA/jgMAAAAAAAABbAEAABYAAAAgVuoy3mnsP8x94KPB0NM/AAAAP54DAAAAAAAAAW0BAAAWAAAAGNi4/WIf7D/MfeCjwdDTPwAAAD+eAwAAAAAAAAFuAQAAFgAAABhah8jn1Os/DJiNcFb20z8AAAA/rQMAAAAAAAABbwEAABYAAAC8sLtPQKPrPwyYjXBW9tM/AAAAP60DAAAAAAAAAXABAAAWAAAACF4kXvE/6z9Isjo96xvUPwAAAD+9AwAAAAAAAAFxAQAAFgAAAFwLjWyi3Oo/iMznCYBB1D8AAAA/vQMAAAAAAAABcgEAABYAAABYjVs3J5LqP8jmlNYUZ9Q/AAAAP80DAAAAAAAAAXMBAAAWAAAAAOSPvn9g6j/I5pTWFGfUPwAAAD/NAwAAAAAAAAF0AQAAFgAAAKg6xEXYLuo/BAFCo6mM1D8AAAA/3AMAAAAAAAABdQEAABYAAABMkfjMMP3pP0Qb728+stQ/AAAAP9wDAAAAAAAAAXYBAAAWAAAASBPHl7Wy6T+ANZw809fUPwAAAD/sAwAAAAAAAAF3AQAAFgAAAKA+Ydvhmek/wE9JCWj91D8AAAA/7AMAAAAAAAABeAEAABYAAABAlZViOmjpP/xp9tX8ItU/AAAAP/wDAAAAAAAAAXkBAAAWAAAAlMAvpmZP6T88hKOikUjVPwAAAD/8AwAAAAAAAAF6AQAAFgAAAOzryemSNuk/fJ5QbyZu1T8AAAA/CwQAAAAAAAABewEAABYAAACQQv5w6wTpP3yeUG8mbtU/AAAAPwsEAAAAAAAAAXwBAAAWAAAA6G2YtBfs6D+4uP07u5PVPwAAAD8bBAAAAAAAAAF9AQAAFgAAAOhtmLQX7Og/9NKqCFC51T8AAAA/GwQAAAAAAAABfgEAABYAAAA4mTL4Q9PoPzTtV9Xk3tU/AAAAPyoEAAAAAAAAAX8BAAAWAAAAjMTMO3C66D807VfV5N7VPwAAAD8qBAAAAAAAAAGAAQAAFgAAAOTvZn+coeg/sCGybg4q1j8AAAA/OgQAAAAAAAABgQEAABYAAADk72Z/nKHoPzBWDAg4ddY/AAAAP0oEAAAAAAAAAYIBAAAWAAAANBsBw8iI6D9scLnUzJrWPwAAAD9KBAAAAAAAAAGDAQAAFgAAANxxNUohV+g/6KQTbvbl1j8AAAA/WQQAAAAAAAABhAEAABYAAADccTVKIVfoP2TZbQcgMdc/AAAAP1kEAAAAAAAAAYUBAAAWAAAAMJ3PjU0+6D9k2W0HIDHXPwAAAD9pBAAAAAAAAAGGAQAAFgAAADCdz41NPug/5A3IoEl81z8AAAA/aQQAAAAAAAABhwEAABYAAAAwnc+NTT7oPyAodW3eodc/AAAAP3kEAAAAAAAAAYgBAAAWAAAAMJ3PjU0+6D9cQiI6c8fXPwAAAD+IBAAAAAAAAAGJAQAAFgAAADCdz41NPug/nFzPBgjt1z8AAAA/iAQAAAAAAAABigEAABYAAAAwnc+NTT7oP9x2fNOcEtg/AAAAP5gEAAAAAAAAAYsBAAAWAAAAMJ3PjU0+6D8ckSmgMTjYPwAAAD+YBAAAAAAAAAGMAQAAFgAAADCdz41NPug/WKvWbMZd2D8AAAA/pwQAAAAAAAABjQEAABYAAAAwnc+NTT7oP5TFgzlbg9g/AAAAP6cEAAAAAAAAAY4BAAAWAAAAMJ3PjU0+6D/U3zAG8KjYPwAAAD+3BAAAAAAAAAGPAQAAFgAAADCdz41NPug/EPrd0oTO2D8AAAA/xwQAAAAAAAABkAEAABYAAADccTVKIVfoP1AUi58Z9Ng/AAAAP9YEAAAAAAAAAZEBAAAWAAAA3HE1SiFX6D+QLjhsrhnZPwAAAD/WBAAAAAAAAAGSAQAAFgAAADQbAcPIiOg/zEjlOEM/2T8AAAA/5gQAAAAAAAABkwEAABYAAADk72Z/nKHoP8xI5ThDP9k/AAAAP/YEAAAAAAAAAZQBAAAWAAAA5O9mf5yh6D8MY5IF2GTZPwAAAD8FBQAAAAAAAAGVAQAAFgAAAIzEzDtwuug/TH0/0myK2T8AAAA/FQUAAAAAAAABlgEAABYAAAA4mTL4Q9PoP0x9P9Jsitk/AAAAPyQFAAAAAAAAAZcBAAAWAAAA6G2YtBfs6D9MfT/SbIrZPwAAAD8kBQAAAAAAAAGYAQAAFgAAAJBC/nDrBOk/TH0/0myK2T8AAAA/NAUAAAAAAAABmQEAABYAAABAF2Qtvx3pP4iX7J4BsNk/AAAAPzQFAAAAAAAAAZoBAAAWAAAA7OvJ6ZI26T+Il+yeAbDZPwAAAD9EBQAAAAAAAAGbAQAAFgAAAOzryemSNuk/xLGZa5bV2T8AAAA/RAUAAAAAAAABnAEAABYAAABAlZViOmjpP8SxmWuW1dk/AAAAP1MFAAAAAAAAAZ0BAAAWAAAA8Gn7Hg6B6T/EsZlrltXZPwAAAD9TBQAAAAAAAAGeAQAAFgAAAPBp+x4Ogek/BMxGOCv72T8AAAA/YwUAAAAAAAABnwEAABYAAACgPmHb4ZnpPwTMRjgr+9k/AAAAP2MFAAAAAAAAAaABAAAWAAAASBPHl7Wy6T8EzEY4K/vZPwAAAD9zBQAAAAAAAAGhAQAAFgAAAPTnLFSJy+k/BMxGOCv72T8AAAA/ggUAAAAAAAABogEAABYAAACgvJIQXeTpPwTMRjgr+9k/AAAAP5IFAAAAAAAAAaMBAAAWAAAATJH4zDD96T8EzEY4K/vZPwAAAD+hBQAAAAAAAAGkAQAAFgAAAPhlXokEFuo/BMxGOCv72T8AAAA/sQUAAAAAAAABpQEAABYAAACoOsRF2C7qPwTMRjgr+9k/AAAAP7EFAAAAAAAAAaYBAAAWAAAAUA8qAqxH6j8EzEY4K/vZPwAAAD/QBQAAAAAAAAGnAQAAFgAAAADkj75/YOo/BMxGOCv72T8AAAA/0AUAAAAAAAABqAEAABYAAABYjVs3J5LqPwTMRjgr+9k/AAAAP+AFAAAAAAAAAakBAAAWAAAAAGLB8/qq6j9E5vMEwCDaPwAAAD/wBQAAAAAAAAGqAQAAFgAAAFwLjWyi3Oo/RObzBMAg2j8AAAA//wUAAAAAAAABqwEAABYAAAC0tFjlSQ7rP0Tm8wTAINo/AAAAP/8FAAAAAAAAAawBAAAWAAAAYIm+oR0n6z9E5vMEwCDaPwAAAD8PBgAAAAAAAAGtAQAAFgAAAAheJF7xP+s/RObzBMAg2j8AAAA/DwYAAAAAAAABrgEAABYAAAC4MooaxVjrP0Tm8wTAINo/AAAAPx4GAAAAAAAAAa8BAAAWAAAAZAfw1phx6z9E5vMEwCDaPwAAAD8eBgAAAAAAAAGwAQAAFgAAABTcVZNsius/RObzBMAg2j8AAAA/LgYAAAAAAAABsQEAABYAAAC8sLtPQKPrP0Tm8wTAINo/AAAAPz4GAAAAAAAAAbIBAAAWAAAAaIUhDBS86z9E5vMEwCDaPwAAAD9NBgAAAAAAAAGzAQAAFgAAABhah8jn1Os/RObzBMAg2j8AAAA/XQYAAAAAAAABtAEAABYAAADALu2Eu+3rP0Tm8wTAINo/AAAAP20GAAAAAAAAAbUBAAAWAAAAbANTQY8G7D+EAKHRVEbaPwAAAD9tBgAAAAAAAAG2AQAAFgAAABjYuP1iH+w/hACh0VRG2j8AAAA/fAYAAAAAAAABtwEAABYAAADErB66NjjsP4QAodFURto/AAAAP3wGAAAAAAAAAbgBAAAWAAAAdIGEdgpR7D+EAKHRVEbaPwAAAD+MBgAAAAAAAAG5AQAAFgAAAMwqUO+xguw/hACh0VRG2j8AAAA/mwYAAAAAAAABugEAABYAAAB4/7WrhZvsP4QAodFURto/AAAAP6sGAAAAAAAAAbsBAAAWAAAAINQbaFm07D+EAKHRVEbaPwAAAD+7BgAAAAAAAAG8AQAAFgAAAMyogSQtzew/hACh0VRG2j8AAAA/uwYAAAAAAAABvQEAABYAAAB8fefgAObsP4QAodFURto/AAAAP8oGAAAAAAAAAb4BAAAWAAAA1CazWagX7T+EAKHRVEbaPwAAAD/aBgAAAAAAAAG/AQAAFgAAANQms1moF+0/vBpOnulr2j8AAAA/5gYAAAAAAAABwAEAABYAAACA+xgWfDDtP7waTp7pa9o/AAAAP+YGAAAAAAAAAcEBAAAWAAAALNB+0k9J7T+8Gk6e6WvaPwAAAD8FBwAAAAAAAAHCAQAAFgAAANSk5I4jYu0//DT7an6R2j8AAAA/FAcAAAAAAAABwwEAABYAAACIeUpL93rtP/w0+2p+kdo/AAAAPxQHAAAAAAAAAcQBAAAWAAAANE6wB8uT7T/8NPtqfpHaPwAAAD8kBwAAAAAAAAHFAQAAFgAAANwiFsSerO0//DT7an6R2j8AAAA/JAcAAAAAAAABxgEAABYAAADcIhbEnqztPzxPqDcTt9o/AAAAPzQHAAAAAAAAAccBAAAWAAAAjPd7gHLF7T88T6g3E7faPwAAAD9DBwAAAAAAAAHIAQAAFgAAADTM4TxG3u0/PE+oNxO32j8AAAA/UwcAAAAAAAAByQEAABYAAADkoEf5GfftPzxPqDcTt9o/AAAAP3IHAAAAAAAACw=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181|4.033001|0.61299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807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</TotalTime>
  <Words>1000</Words>
  <Application>Microsoft Office PowerPoint</Application>
  <PresentationFormat>Widescreen</PresentationFormat>
  <Paragraphs>235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Retrospect</vt:lpstr>
      <vt:lpstr>Measuring Rangelands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Measuring Rangelands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Soils—Physical Characteristics</dc:title>
  <dc:creator>April Hulet</dc:creator>
  <cp:lastModifiedBy>Triplett, Aubree (agtriplett@uidaho.edu)</cp:lastModifiedBy>
  <cp:revision>2</cp:revision>
  <dcterms:created xsi:type="dcterms:W3CDTF">2016-08-26T18:56:31Z</dcterms:created>
  <dcterms:modified xsi:type="dcterms:W3CDTF">2025-02-18T19:52:26Z</dcterms:modified>
</cp:coreProperties>
</file>