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303" r:id="rId2"/>
    <p:sldId id="270" r:id="rId3"/>
    <p:sldId id="296" r:id="rId4"/>
    <p:sldId id="271" r:id="rId5"/>
    <p:sldId id="297" r:id="rId6"/>
    <p:sldId id="298" r:id="rId7"/>
    <p:sldId id="273" r:id="rId8"/>
    <p:sldId id="299" r:id="rId9"/>
    <p:sldId id="290" r:id="rId10"/>
    <p:sldId id="274" r:id="rId11"/>
    <p:sldId id="286" r:id="rId12"/>
    <p:sldId id="302" r:id="rId13"/>
    <p:sldId id="291" r:id="rId14"/>
    <p:sldId id="276" r:id="rId15"/>
    <p:sldId id="277" r:id="rId16"/>
    <p:sldId id="292" r:id="rId17"/>
    <p:sldId id="278" r:id="rId18"/>
    <p:sldId id="280" r:id="rId19"/>
    <p:sldId id="300" r:id="rId20"/>
    <p:sldId id="282" r:id="rId21"/>
    <p:sldId id="283" r:id="rId22"/>
    <p:sldId id="284" r:id="rId23"/>
    <p:sldId id="285" r:id="rId24"/>
    <p:sldId id="301" r:id="rId25"/>
    <p:sldId id="287" r:id="rId26"/>
    <p:sldId id="288" r:id="rId27"/>
    <p:sldId id="289" r:id="rId28"/>
    <p:sldId id="29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3C284"/>
    <a:srgbClr val="669900"/>
    <a:srgbClr val="95815D"/>
    <a:srgbClr val="A6926E"/>
    <a:srgbClr val="8C7956"/>
    <a:srgbClr val="B09E7E"/>
    <a:srgbClr val="A8A400"/>
    <a:srgbClr val="CCCC00"/>
    <a:srgbClr val="7BA234"/>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2DEAF1-105D-4DC1-8B79-348251050A94}" v="2" dt="2023-12-10T16:16:50.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0" autoAdjust="0"/>
    <p:restoredTop sz="93611" autoAdjust="0"/>
  </p:normalViewPr>
  <p:slideViewPr>
    <p:cSldViewPr snapToGrid="0">
      <p:cViewPr varScale="1">
        <p:scale>
          <a:sx n="84" d="100"/>
          <a:sy n="84" d="100"/>
        </p:scale>
        <p:origin x="396" y="76"/>
      </p:cViewPr>
      <p:guideLst/>
    </p:cSldViewPr>
  </p:slideViewPr>
  <p:outlineViewPr>
    <p:cViewPr>
      <p:scale>
        <a:sx n="100" d="100"/>
        <a:sy n="100" d="100"/>
      </p:scale>
      <p:origin x="0" y="-22536"/>
    </p:cViewPr>
  </p:outlineViewPr>
  <p:notesTextViewPr>
    <p:cViewPr>
      <p:scale>
        <a:sx n="125" d="100"/>
        <a:sy n="1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yfair, JB (jplayfair@uidaho.edu)" userId="9b2c05e5-254d-4c66-8147-51e9239d2299" providerId="ADAL" clId="{C6BE9371-4A58-403D-9310-A24A91D162B1}"/>
    <pc:docChg chg="modShowInfo">
      <pc:chgData name="Playfair, JB (jplayfair@uidaho.edu)" userId="9b2c05e5-254d-4c66-8147-51e9239d2299" providerId="ADAL" clId="{C6BE9371-4A58-403D-9310-A24A91D162B1}" dt="2023-11-08T20:30:05.317" v="1" actId="2744"/>
      <pc:docMkLst>
        <pc:docMk/>
      </pc:docMkLst>
    </pc:docChg>
  </pc:docChgLst>
  <pc:docChgLst>
    <pc:chgData name="Launchbaugh, Karen (klaunchb@uidaho.edu)" userId="50bf6e17-1720-47d5-b411-57d7bb423c81" providerId="ADAL" clId="{A12DEAF1-105D-4DC1-8B79-348251050A94}"/>
    <pc:docChg chg="custSel addSld delSld modSld sldOrd">
      <pc:chgData name="Launchbaugh, Karen (klaunchb@uidaho.edu)" userId="50bf6e17-1720-47d5-b411-57d7bb423c81" providerId="ADAL" clId="{A12DEAF1-105D-4DC1-8B79-348251050A94}" dt="2023-12-10T16:17:10.375" v="11" actId="478"/>
      <pc:docMkLst>
        <pc:docMk/>
      </pc:docMkLst>
      <pc:sldChg chg="del">
        <pc:chgData name="Launchbaugh, Karen (klaunchb@uidaho.edu)" userId="50bf6e17-1720-47d5-b411-57d7bb423c81" providerId="ADAL" clId="{A12DEAF1-105D-4DC1-8B79-348251050A94}" dt="2023-12-10T16:15:57.486" v="3" actId="47"/>
        <pc:sldMkLst>
          <pc:docMk/>
          <pc:sldMk cId="2677323401" sldId="268"/>
        </pc:sldMkLst>
      </pc:sldChg>
      <pc:sldChg chg="delSp mod ord">
        <pc:chgData name="Launchbaugh, Karen (klaunchb@uidaho.edu)" userId="50bf6e17-1720-47d5-b411-57d7bb423c81" providerId="ADAL" clId="{A12DEAF1-105D-4DC1-8B79-348251050A94}" dt="2023-12-10T16:17:10.375" v="11" actId="478"/>
        <pc:sldMkLst>
          <pc:docMk/>
          <pc:sldMk cId="4234341001" sldId="293"/>
        </pc:sldMkLst>
        <pc:picChg chg="del">
          <ac:chgData name="Launchbaugh, Karen (klaunchb@uidaho.edu)" userId="50bf6e17-1720-47d5-b411-57d7bb423c81" providerId="ADAL" clId="{A12DEAF1-105D-4DC1-8B79-348251050A94}" dt="2023-12-10T16:17:10.375" v="11" actId="478"/>
          <ac:picMkLst>
            <pc:docMk/>
            <pc:sldMk cId="4234341001" sldId="293"/>
            <ac:picMk id="4" creationId="{4819DE14-D450-4C15-8630-A428B6A77F31}"/>
          </ac:picMkLst>
        </pc:picChg>
      </pc:sldChg>
      <pc:sldChg chg="addSp delSp modSp add mod">
        <pc:chgData name="Launchbaugh, Karen (klaunchb@uidaho.edu)" userId="50bf6e17-1720-47d5-b411-57d7bb423c81" providerId="ADAL" clId="{A12DEAF1-105D-4DC1-8B79-348251050A94}" dt="2023-12-10T16:17:04.494" v="10" actId="478"/>
        <pc:sldMkLst>
          <pc:docMk/>
          <pc:sldMk cId="4268174088" sldId="303"/>
        </pc:sldMkLst>
        <pc:picChg chg="del">
          <ac:chgData name="Launchbaugh, Karen (klaunchb@uidaho.edu)" userId="50bf6e17-1720-47d5-b411-57d7bb423c81" providerId="ADAL" clId="{A12DEAF1-105D-4DC1-8B79-348251050A94}" dt="2023-12-10T16:16:53.917" v="7" actId="478"/>
          <ac:picMkLst>
            <pc:docMk/>
            <pc:sldMk cId="4268174088" sldId="303"/>
            <ac:picMk id="4" creationId="{4819DE14-D450-4C15-8630-A428B6A77F31}"/>
          </ac:picMkLst>
        </pc:picChg>
        <pc:picChg chg="add del mod">
          <ac:chgData name="Launchbaugh, Karen (klaunchb@uidaho.edu)" userId="50bf6e17-1720-47d5-b411-57d7bb423c81" providerId="ADAL" clId="{A12DEAF1-105D-4DC1-8B79-348251050A94}" dt="2023-12-10T16:17:04.494" v="10" actId="478"/>
          <ac:picMkLst>
            <pc:docMk/>
            <pc:sldMk cId="4268174088" sldId="303"/>
            <ac:picMk id="11" creationId="{62F52030-AF4F-C588-2840-C54E41182409}"/>
          </ac:picMkLst>
        </pc:picChg>
      </pc:sldChg>
    </pc:docChg>
  </pc:docChgLst>
  <pc:docChgLst>
    <pc:chgData name="Launchbaugh, Karen (klaunchb@uidaho.edu)" userId="50bf6e17-1720-47d5-b411-57d7bb423c81" providerId="ADAL" clId="{A4F85F51-1403-4BB2-920D-EE305B388398}"/>
    <pc:docChg chg="modSld">
      <pc:chgData name="Launchbaugh, Karen (klaunchb@uidaho.edu)" userId="50bf6e17-1720-47d5-b411-57d7bb423c81" providerId="ADAL" clId="{A4F85F51-1403-4BB2-920D-EE305B388398}" dt="2022-11-07T19:49:35.033" v="1" actId="729"/>
      <pc:docMkLst>
        <pc:docMk/>
      </pc:docMkLst>
      <pc:sldChg chg="mod modShow">
        <pc:chgData name="Launchbaugh, Karen (klaunchb@uidaho.edu)" userId="50bf6e17-1720-47d5-b411-57d7bb423c81" providerId="ADAL" clId="{A4F85F51-1403-4BB2-920D-EE305B388398}" dt="2022-11-07T19:49:27.776" v="0" actId="729"/>
        <pc:sldMkLst>
          <pc:docMk/>
          <pc:sldMk cId="1901012506" sldId="288"/>
        </pc:sldMkLst>
      </pc:sldChg>
      <pc:sldChg chg="mod modShow">
        <pc:chgData name="Launchbaugh, Karen (klaunchb@uidaho.edu)" userId="50bf6e17-1720-47d5-b411-57d7bb423c81" providerId="ADAL" clId="{A4F85F51-1403-4BB2-920D-EE305B388398}" dt="2022-11-07T19:49:35.033" v="1" actId="729"/>
        <pc:sldMkLst>
          <pc:docMk/>
          <pc:sldMk cId="3666697363" sldId="2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12/10/2023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sagestep.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sagestep.or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Succession?</a:t>
            </a:r>
            <a:r>
              <a:rPr lang="en-US" baseline="0" dirty="0"/>
              <a:t>  The directional change of plant communities over time.  </a:t>
            </a:r>
            <a:endParaRPr lang="en-US" dirty="0"/>
          </a:p>
          <a:p>
            <a:endParaRPr lang="en-US" dirty="0"/>
          </a:p>
          <a:p>
            <a:r>
              <a:rPr lang="en-US" dirty="0"/>
              <a:t>The shifts are usually predictable</a:t>
            </a:r>
            <a:r>
              <a:rPr lang="en-US" baseline="0" dirty="0"/>
              <a:t> and most often gradual.</a:t>
            </a:r>
          </a:p>
          <a:p>
            <a:r>
              <a:rPr lang="en-US" baseline="0" dirty="0"/>
              <a:t>Plants become more or less abundant depending on the stage of succession.</a:t>
            </a:r>
          </a:p>
          <a:p>
            <a:r>
              <a:rPr lang="en-US" baseline="0" dirty="0"/>
              <a:t>Seasonal changes are not succession.  </a:t>
            </a:r>
          </a:p>
          <a:p>
            <a:endParaRPr lang="en-US" baseline="0" dirty="0"/>
          </a:p>
          <a:p>
            <a:r>
              <a:rPr lang="en-US" baseline="0" dirty="0"/>
              <a:t>The progressive replacement of one dominant type of species or community by another in an ecosystem until a stable climax community is established.    </a:t>
            </a:r>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2</a:t>
            </a:fld>
            <a:endParaRPr lang="en-US"/>
          </a:p>
        </p:txBody>
      </p:sp>
    </p:spTree>
    <p:extLst>
      <p:ext uri="{BB962C8B-B14F-4D97-AF65-F5344CB8AC3E}">
        <p14:creationId xmlns:p14="http://schemas.microsoft.com/office/powerpoint/2010/main" val="3846479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Conceptual illustration showing the increasing complexity of species over time under primary succession.  </a:t>
            </a:r>
          </a:p>
          <a:p>
            <a:endParaRPr lang="en-US" baseline="0" dirty="0"/>
          </a:p>
          <a:p>
            <a:r>
              <a:rPr lang="en-US" baseline="0" dirty="0"/>
              <a:t>Primary Succession begins in a place without any soil:  sides of volcanoes, landslides, flooding.  Starts with the arrival of living things such as lichens that do not need soil to survive…called PIONEER SPECIES.  </a:t>
            </a:r>
          </a:p>
        </p:txBody>
      </p:sp>
      <p:sp>
        <p:nvSpPr>
          <p:cNvPr id="4" name="Slide Number Placeholder 3"/>
          <p:cNvSpPr>
            <a:spLocks noGrp="1"/>
          </p:cNvSpPr>
          <p:nvPr>
            <p:ph type="sldNum" sz="quarter" idx="10"/>
          </p:nvPr>
        </p:nvSpPr>
        <p:spPr/>
        <p:txBody>
          <a:bodyPr/>
          <a:lstStyle/>
          <a:p>
            <a:fld id="{77350781-37B8-4060-98F3-3CCD17EBD51A}" type="slidenum">
              <a:rPr lang="en-US" smtClean="0"/>
              <a:t>3</a:t>
            </a:fld>
            <a:endParaRPr lang="en-US"/>
          </a:p>
        </p:txBody>
      </p:sp>
    </p:spTree>
    <p:extLst>
      <p:ext uri="{BB962C8B-B14F-4D97-AF65-F5344CB8AC3E}">
        <p14:creationId xmlns:p14="http://schemas.microsoft.com/office/powerpoint/2010/main" val="3359302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Conceptual illustration showing the increasing complexity of species over time under primary succession.  </a:t>
            </a:r>
          </a:p>
          <a:p>
            <a:endParaRPr lang="en-US" baseline="0" dirty="0"/>
          </a:p>
          <a:p>
            <a:r>
              <a:rPr lang="en-US" baseline="0" dirty="0"/>
              <a:t>Primary Succession begins in a place without any soil:  sides of volcanoes, landslides, flooding.  Starts with the arrival of living things such as lichens that do not need soil to survive…called PIONEER SPECIES.  </a:t>
            </a:r>
          </a:p>
          <a:p>
            <a:endParaRPr lang="en-US" baseline="0" dirty="0"/>
          </a:p>
          <a:p>
            <a:r>
              <a:rPr lang="en-US" baseline="0" dirty="0"/>
              <a:t>Soil starts to form as lichen and the forces of weather and erosion help break down rocks into small pieces.</a:t>
            </a:r>
          </a:p>
          <a:p>
            <a:endParaRPr lang="en-US" baseline="0" dirty="0"/>
          </a:p>
          <a:p>
            <a:r>
              <a:rPr lang="en-US" baseline="0" dirty="0"/>
              <a:t>When lichen dies, they decompose, adding small amounts of organic matter to the rock to make soil…</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4</a:t>
            </a:fld>
            <a:endParaRPr lang="en-US"/>
          </a:p>
        </p:txBody>
      </p:sp>
    </p:spTree>
    <p:extLst>
      <p:ext uri="{BB962C8B-B14F-4D97-AF65-F5344CB8AC3E}">
        <p14:creationId xmlns:p14="http://schemas.microsoft.com/office/powerpoint/2010/main" val="406124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Conceptual illustration showing the increasing complexity of species over time under primary succession.  </a:t>
            </a:r>
          </a:p>
          <a:p>
            <a:pPr marL="171450" indent="-171450">
              <a:buFont typeface="Arial" panose="020B0604020202020204" pitchFamily="34" charset="0"/>
              <a:buChar char="•"/>
            </a:pPr>
            <a:r>
              <a:rPr lang="en-US" baseline="0" dirty="0"/>
              <a:t>Early seral species with are herbaceous and often annual</a:t>
            </a:r>
          </a:p>
          <a:p>
            <a:pPr marL="171450" indent="-171450">
              <a:buFont typeface="Arial" panose="020B0604020202020204" pitchFamily="34" charset="0"/>
              <a:buChar char="•"/>
            </a:pPr>
            <a:r>
              <a:rPr lang="en-US" baseline="0" dirty="0"/>
              <a:t>Early seral plants have invasive characteristics.  </a:t>
            </a:r>
          </a:p>
          <a:p>
            <a:pPr marL="171450" indent="-171450">
              <a:buFont typeface="Arial" panose="020B0604020202020204" pitchFamily="34" charset="0"/>
              <a:buChar char="•"/>
            </a:pPr>
            <a:r>
              <a:rPr lang="en-US" baseline="0" dirty="0"/>
              <a:t>Animals and plants continue breakdown of rocks into mineral soil and add organic matter</a:t>
            </a:r>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5</a:t>
            </a:fld>
            <a:endParaRPr lang="en-US"/>
          </a:p>
        </p:txBody>
      </p:sp>
    </p:spTree>
    <p:extLst>
      <p:ext uri="{BB962C8B-B14F-4D97-AF65-F5344CB8AC3E}">
        <p14:creationId xmlns:p14="http://schemas.microsoft.com/office/powerpoint/2010/main" val="1936166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Conceptual illustration showing the increasing complexity of species over time under primary succession.  </a:t>
            </a:r>
          </a:p>
          <a:p>
            <a:pPr marL="171450" indent="-171450">
              <a:buFont typeface="Arial" panose="020B0604020202020204" pitchFamily="34" charset="0"/>
              <a:buChar char="•"/>
            </a:pPr>
            <a:r>
              <a:rPr lang="en-US" baseline="0" dirty="0"/>
              <a:t>Late Seral stages include long-lived plants including shrubs and trees.</a:t>
            </a:r>
          </a:p>
          <a:p>
            <a:pPr marL="171450" indent="-171450">
              <a:buFont typeface="Arial" panose="020B0604020202020204" pitchFamily="34" charset="0"/>
              <a:buChar char="•"/>
            </a:pPr>
            <a:r>
              <a:rPr lang="en-US" baseline="0" dirty="0"/>
              <a:t>A diverse community of plants and animals becomes apparent.</a:t>
            </a:r>
          </a:p>
          <a:p>
            <a:pPr marL="171450" indent="-171450">
              <a:buFont typeface="Arial" panose="020B0604020202020204" pitchFamily="34" charset="0"/>
              <a:buChar char="•"/>
            </a:pPr>
            <a:r>
              <a:rPr lang="en-US" baseline="0" dirty="0"/>
              <a:t>Soil characteristics are distinctive and stable.</a:t>
            </a:r>
          </a:p>
          <a:p>
            <a:pPr marL="171450" indent="-171450">
              <a:buFont typeface="Arial" panose="020B0604020202020204" pitchFamily="34" charset="0"/>
              <a:buChar char="•"/>
            </a:pPr>
            <a:r>
              <a:rPr lang="en-US" baseline="0" dirty="0"/>
              <a:t>Final Stable State = PNC = Potential Natural Community</a:t>
            </a:r>
          </a:p>
          <a:p>
            <a:pPr marL="171450" indent="-171450">
              <a:buFont typeface="Arial" panose="020B0604020202020204" pitchFamily="34" charset="0"/>
              <a:buChar char="•"/>
            </a:pP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6</a:t>
            </a:fld>
            <a:endParaRPr lang="en-US"/>
          </a:p>
        </p:txBody>
      </p:sp>
    </p:spTree>
    <p:extLst>
      <p:ext uri="{BB962C8B-B14F-4D97-AF65-F5344CB8AC3E}">
        <p14:creationId xmlns:p14="http://schemas.microsoft.com/office/powerpoint/2010/main" val="17075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7</a:t>
            </a:fld>
            <a:endParaRPr lang="en-US"/>
          </a:p>
        </p:txBody>
      </p:sp>
    </p:spTree>
    <p:extLst>
      <p:ext uri="{BB962C8B-B14F-4D97-AF65-F5344CB8AC3E}">
        <p14:creationId xmlns:p14="http://schemas.microsoft.com/office/powerpoint/2010/main" val="551620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Colonies of gulls important in succession. Gulls nested on lava and brought organic matter and seeds to the island.</a:t>
            </a:r>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8</a:t>
            </a:fld>
            <a:endParaRPr lang="en-US"/>
          </a:p>
        </p:txBody>
      </p:sp>
    </p:spTree>
    <p:extLst>
      <p:ext uri="{BB962C8B-B14F-4D97-AF65-F5344CB8AC3E}">
        <p14:creationId xmlns:p14="http://schemas.microsoft.com/office/powerpoint/2010/main" val="638891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9</a:t>
            </a:fld>
            <a:endParaRPr lang="en-US"/>
          </a:p>
        </p:txBody>
      </p:sp>
    </p:spTree>
    <p:extLst>
      <p:ext uri="{BB962C8B-B14F-4D97-AF65-F5344CB8AC3E}">
        <p14:creationId xmlns:p14="http://schemas.microsoft.com/office/powerpoint/2010/main" val="3863443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Succession is a process that changes the biotic (i.e., vegetation) and abiotic (i.e. soil nutrients levels) aspects of a site.  </a:t>
            </a:r>
          </a:p>
        </p:txBody>
      </p:sp>
      <p:sp>
        <p:nvSpPr>
          <p:cNvPr id="4" name="Slide Number Placeholder 3"/>
          <p:cNvSpPr>
            <a:spLocks noGrp="1"/>
          </p:cNvSpPr>
          <p:nvPr>
            <p:ph type="sldNum" sz="quarter" idx="10"/>
          </p:nvPr>
        </p:nvSpPr>
        <p:spPr/>
        <p:txBody>
          <a:bodyPr/>
          <a:lstStyle/>
          <a:p>
            <a:fld id="{77350781-37B8-4060-98F3-3CCD17EBD51A}" type="slidenum">
              <a:rPr lang="en-US" smtClean="0"/>
              <a:t>10</a:t>
            </a:fld>
            <a:endParaRPr lang="en-US"/>
          </a:p>
        </p:txBody>
      </p:sp>
    </p:spTree>
    <p:extLst>
      <p:ext uri="{BB962C8B-B14F-4D97-AF65-F5344CB8AC3E}">
        <p14:creationId xmlns:p14="http://schemas.microsoft.com/office/powerpoint/2010/main" val="937048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end</a:t>
            </a:r>
            <a:r>
              <a:rPr lang="en-US" baseline="0" dirty="0"/>
              <a:t> point of success depends on climate. </a:t>
            </a:r>
          </a:p>
          <a:p>
            <a:r>
              <a:rPr lang="en-US" baseline="0" dirty="0"/>
              <a:t>Lots of moisture = forest. Moderate precipitation and temperature = prairie, hot/dry = desert, cold/dry = lichens and shrubs, etc. etc.</a:t>
            </a:r>
            <a:endParaRPr lang="en-US" dirty="0"/>
          </a:p>
        </p:txBody>
      </p:sp>
      <p:sp>
        <p:nvSpPr>
          <p:cNvPr id="4" name="Header Placeholder 3"/>
          <p:cNvSpPr>
            <a:spLocks noGrp="1"/>
          </p:cNvSpPr>
          <p:nvPr>
            <p:ph type="hdr" sz="quarter" idx="10"/>
          </p:nvPr>
        </p:nvSpPr>
        <p:spPr/>
        <p:txBody>
          <a:bodyPr/>
          <a:lstStyle/>
          <a:p>
            <a:pPr>
              <a:defRPr/>
            </a:pPr>
            <a:r>
              <a:rPr lang="en-US"/>
              <a:t>Intro to Range--OBJ 4: PPT</a:t>
            </a:r>
          </a:p>
        </p:txBody>
      </p:sp>
      <p:sp>
        <p:nvSpPr>
          <p:cNvPr id="5" name="Slide Number Placeholder 4"/>
          <p:cNvSpPr>
            <a:spLocks noGrp="1"/>
          </p:cNvSpPr>
          <p:nvPr>
            <p:ph type="sldNum" sz="quarter" idx="11"/>
          </p:nvPr>
        </p:nvSpPr>
        <p:spPr/>
        <p:txBody>
          <a:bodyPr/>
          <a:lstStyle/>
          <a:p>
            <a:pPr>
              <a:defRPr/>
            </a:pPr>
            <a:fld id="{1C3729E3-74A4-4EF8-800C-FC2AA2580798}" type="slidenum">
              <a:rPr lang="en-US" smtClean="0"/>
              <a:pPr>
                <a:defRPr/>
              </a:pPr>
              <a:t>11</a:t>
            </a:fld>
            <a:endParaRPr lang="en-US"/>
          </a:p>
        </p:txBody>
      </p:sp>
    </p:spTree>
    <p:extLst>
      <p:ext uri="{BB962C8B-B14F-4D97-AF65-F5344CB8AC3E}">
        <p14:creationId xmlns:p14="http://schemas.microsoft.com/office/powerpoint/2010/main" val="1401691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12</a:t>
            </a:fld>
            <a:endParaRPr lang="en-US"/>
          </a:p>
        </p:txBody>
      </p:sp>
    </p:spTree>
    <p:extLst>
      <p:ext uri="{BB962C8B-B14F-4D97-AF65-F5344CB8AC3E}">
        <p14:creationId xmlns:p14="http://schemas.microsoft.com/office/powerpoint/2010/main" val="1662263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13</a:t>
            </a:fld>
            <a:endParaRPr lang="en-US"/>
          </a:p>
        </p:txBody>
      </p:sp>
    </p:spTree>
    <p:extLst>
      <p:ext uri="{BB962C8B-B14F-4D97-AF65-F5344CB8AC3E}">
        <p14:creationId xmlns:p14="http://schemas.microsoft.com/office/powerpoint/2010/main" val="633774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Occurs faster and has different pioneer species than primary succession.  </a:t>
            </a:r>
          </a:p>
          <a:p>
            <a:endParaRPr lang="en-US" baseline="0" dirty="0"/>
          </a:p>
          <a:p>
            <a:r>
              <a:rPr lang="en-US" baseline="0" dirty="0"/>
              <a:t>There are many examples of when secondary succession occurs = after drought, fire, landslides, floods, overgrazing, etc. </a:t>
            </a:r>
          </a:p>
          <a:p>
            <a:endParaRPr lang="en-US" baseline="0" dirty="0"/>
          </a:p>
          <a:p>
            <a:r>
              <a:rPr lang="en-US" baseline="0" dirty="0"/>
              <a:t>We often think of secondary succession as “site recovery” or stage in restoration.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14</a:t>
            </a:fld>
            <a:endParaRPr lang="en-US"/>
          </a:p>
        </p:txBody>
      </p:sp>
    </p:spTree>
    <p:extLst>
      <p:ext uri="{BB962C8B-B14F-4D97-AF65-F5344CB8AC3E}">
        <p14:creationId xmlns:p14="http://schemas.microsoft.com/office/powerpoint/2010/main" val="251560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Stages of Change:</a:t>
            </a:r>
          </a:p>
          <a:p>
            <a:r>
              <a:rPr lang="en-US" baseline="0" dirty="0" err="1"/>
              <a:t>Seral</a:t>
            </a:r>
            <a:r>
              <a:rPr lang="en-US" baseline="0" dirty="0"/>
              <a:t> Stage = distinct community type within a the sequence of succession.</a:t>
            </a:r>
          </a:p>
          <a:p>
            <a:r>
              <a:rPr lang="en-US" baseline="0" dirty="0"/>
              <a:t>Initial stage referred to as pioneer community</a:t>
            </a:r>
          </a:p>
          <a:p>
            <a:r>
              <a:rPr lang="en-US" baseline="0" dirty="0"/>
              <a:t>Final stage referred to as a climax community.  </a:t>
            </a:r>
          </a:p>
          <a:p>
            <a:endParaRPr lang="en-US" baseline="0" dirty="0"/>
          </a:p>
          <a:p>
            <a:r>
              <a:rPr lang="en-US" baseline="0" dirty="0"/>
              <a:t>The end points depends on climate.  Lots of moisture = forests.  Moderate precipitation and temperature = prairie, </a:t>
            </a:r>
            <a:r>
              <a:rPr lang="en-US" baseline="0" dirty="0" err="1"/>
              <a:t>shrublands</a:t>
            </a:r>
            <a:r>
              <a:rPr lang="en-US" baseline="0" dirty="0"/>
              <a:t>.  Hot/dry = desert, cold/dry = </a:t>
            </a:r>
            <a:r>
              <a:rPr lang="en-US" baseline="0" dirty="0" err="1"/>
              <a:t>shurblands</a:t>
            </a:r>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15</a:t>
            </a:fld>
            <a:endParaRPr lang="en-US"/>
          </a:p>
        </p:txBody>
      </p:sp>
    </p:spTree>
    <p:extLst>
      <p:ext uri="{BB962C8B-B14F-4D97-AF65-F5344CB8AC3E}">
        <p14:creationId xmlns:p14="http://schemas.microsoft.com/office/powerpoint/2010/main" val="1886652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Stages of Change:</a:t>
            </a:r>
          </a:p>
          <a:p>
            <a:r>
              <a:rPr lang="en-US" baseline="0" dirty="0" err="1"/>
              <a:t>Seral</a:t>
            </a:r>
            <a:r>
              <a:rPr lang="en-US" baseline="0" dirty="0"/>
              <a:t> Stage = distinct community type within a the sequence of succession.</a:t>
            </a:r>
          </a:p>
          <a:p>
            <a:r>
              <a:rPr lang="en-US" baseline="0" dirty="0"/>
              <a:t>Initial stage referred to as pioneer community</a:t>
            </a:r>
          </a:p>
          <a:p>
            <a:r>
              <a:rPr lang="en-US" baseline="0" dirty="0"/>
              <a:t>Final stage referred to as a climax community.  </a:t>
            </a:r>
          </a:p>
          <a:p>
            <a:endParaRPr lang="en-US" baseline="0" dirty="0"/>
          </a:p>
          <a:p>
            <a:r>
              <a:rPr lang="en-US" baseline="0" dirty="0"/>
              <a:t>The end points depends on climate.  Lots of moisture = forests.  Moderate precipitation and temperature = prairie, </a:t>
            </a:r>
            <a:r>
              <a:rPr lang="en-US" baseline="0" dirty="0" err="1"/>
              <a:t>shrublands</a:t>
            </a:r>
            <a:r>
              <a:rPr lang="en-US" baseline="0" dirty="0"/>
              <a:t>.  Hot/dry = desert, cold/dry = </a:t>
            </a:r>
            <a:r>
              <a:rPr lang="en-US" baseline="0" dirty="0" err="1"/>
              <a:t>shurblands</a:t>
            </a:r>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16</a:t>
            </a:fld>
            <a:endParaRPr lang="en-US"/>
          </a:p>
        </p:txBody>
      </p:sp>
    </p:spTree>
    <p:extLst>
      <p:ext uri="{BB962C8B-B14F-4D97-AF65-F5344CB8AC3E}">
        <p14:creationId xmlns:p14="http://schemas.microsoft.com/office/powerpoint/2010/main" val="2919177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17</a:t>
            </a:fld>
            <a:endParaRPr lang="en-US"/>
          </a:p>
        </p:txBody>
      </p:sp>
    </p:spTree>
    <p:extLst>
      <p:ext uri="{BB962C8B-B14F-4D97-AF65-F5344CB8AC3E}">
        <p14:creationId xmlns:p14="http://schemas.microsoft.com/office/powerpoint/2010/main" val="562484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From rock to vegetation = the miracle of succession.</a:t>
            </a:r>
          </a:p>
          <a:p>
            <a:endParaRPr lang="en-US" baseline="0" dirty="0"/>
          </a:p>
          <a:p>
            <a:r>
              <a:rPr lang="en-US" baseline="0" dirty="0"/>
              <a:t>We manage forces that cause these changes.  We simply try to understand success and guide or copy what nature does.  </a:t>
            </a:r>
          </a:p>
        </p:txBody>
      </p:sp>
      <p:sp>
        <p:nvSpPr>
          <p:cNvPr id="4" name="Slide Number Placeholder 3"/>
          <p:cNvSpPr>
            <a:spLocks noGrp="1"/>
          </p:cNvSpPr>
          <p:nvPr>
            <p:ph type="sldNum" sz="quarter" idx="10"/>
          </p:nvPr>
        </p:nvSpPr>
        <p:spPr/>
        <p:txBody>
          <a:bodyPr/>
          <a:lstStyle/>
          <a:p>
            <a:fld id="{77350781-37B8-4060-98F3-3CCD17EBD51A}" type="slidenum">
              <a:rPr lang="en-US" smtClean="0"/>
              <a:t>18</a:t>
            </a:fld>
            <a:endParaRPr lang="en-US"/>
          </a:p>
        </p:txBody>
      </p:sp>
    </p:spTree>
    <p:extLst>
      <p:ext uri="{BB962C8B-B14F-4D97-AF65-F5344CB8AC3E}">
        <p14:creationId xmlns:p14="http://schemas.microsoft.com/office/powerpoint/2010/main" val="3816372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These are 4 widely recognized forces of succession.  As land managers, we manage these forces.  </a:t>
            </a:r>
          </a:p>
        </p:txBody>
      </p:sp>
      <p:sp>
        <p:nvSpPr>
          <p:cNvPr id="4" name="Slide Number Placeholder 3"/>
          <p:cNvSpPr>
            <a:spLocks noGrp="1"/>
          </p:cNvSpPr>
          <p:nvPr>
            <p:ph type="sldNum" sz="quarter" idx="10"/>
          </p:nvPr>
        </p:nvSpPr>
        <p:spPr/>
        <p:txBody>
          <a:bodyPr/>
          <a:lstStyle/>
          <a:p>
            <a:fld id="{77350781-37B8-4060-98F3-3CCD17EBD51A}" type="slidenum">
              <a:rPr lang="en-US" smtClean="0"/>
              <a:t>19</a:t>
            </a:fld>
            <a:endParaRPr lang="en-US"/>
          </a:p>
        </p:txBody>
      </p:sp>
    </p:spTree>
    <p:extLst>
      <p:ext uri="{BB962C8B-B14F-4D97-AF65-F5344CB8AC3E}">
        <p14:creationId xmlns:p14="http://schemas.microsoft.com/office/powerpoint/2010/main" val="2680323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April Hulet</a:t>
            </a:r>
          </a:p>
          <a:p>
            <a:r>
              <a:rPr lang="en-US" dirty="0"/>
              <a:t>Left: Post-burn sagebrush seeding following the Holloway fire in southeastern Oregon (broadcast seeding following by a packer to increase seed/soil contact)</a:t>
            </a:r>
          </a:p>
          <a:p>
            <a:r>
              <a:rPr lang="en-US" dirty="0"/>
              <a:t>Center: Sagebrush plugs (seedlings) for post-fire restoration</a:t>
            </a:r>
          </a:p>
          <a:p>
            <a:r>
              <a:rPr lang="en-US" dirty="0"/>
              <a:t>Left:  Truax rough rider rangeland-drill</a:t>
            </a:r>
          </a:p>
        </p:txBody>
      </p:sp>
      <p:sp>
        <p:nvSpPr>
          <p:cNvPr id="4" name="Slide Number Placeholder 3"/>
          <p:cNvSpPr>
            <a:spLocks noGrp="1"/>
          </p:cNvSpPr>
          <p:nvPr>
            <p:ph type="sldNum" sz="quarter" idx="10"/>
          </p:nvPr>
        </p:nvSpPr>
        <p:spPr/>
        <p:txBody>
          <a:bodyPr/>
          <a:lstStyle/>
          <a:p>
            <a:fld id="{77350781-37B8-4060-98F3-3CCD17EBD51A}" type="slidenum">
              <a:rPr lang="en-US" smtClean="0"/>
              <a:t>20</a:t>
            </a:fld>
            <a:endParaRPr lang="en-US"/>
          </a:p>
        </p:txBody>
      </p:sp>
    </p:spTree>
    <p:extLst>
      <p:ext uri="{BB962C8B-B14F-4D97-AF65-F5344CB8AC3E}">
        <p14:creationId xmlns:p14="http://schemas.microsoft.com/office/powerpoint/2010/main" val="3959655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picture: April Hulet (herbicide application (roundup) on crested wheatgrass)</a:t>
            </a:r>
          </a:p>
          <a:p>
            <a:r>
              <a:rPr lang="en-US" dirty="0"/>
              <a:t>Center picture: </a:t>
            </a:r>
            <a:r>
              <a:rPr lang="en-US" dirty="0" err="1"/>
              <a:t>SageSTEP</a:t>
            </a:r>
            <a:r>
              <a:rPr lang="en-US" dirty="0"/>
              <a:t> (</a:t>
            </a:r>
            <a:r>
              <a:rPr lang="en-US" dirty="0">
                <a:hlinkClick r:id="rId3"/>
              </a:rPr>
              <a:t>www.sagestep.org</a:t>
            </a:r>
            <a:r>
              <a:rPr lang="en-US" dirty="0"/>
              <a:t>); </a:t>
            </a:r>
            <a:r>
              <a:rPr lang="en-US" dirty="0" err="1"/>
              <a:t>tebuthiuron</a:t>
            </a:r>
            <a:r>
              <a:rPr lang="en-US" dirty="0"/>
              <a:t> (spike) treatment (http://www.sagestep.org/about_the_project/treatments/other_sage.html)</a:t>
            </a:r>
          </a:p>
          <a:p>
            <a:r>
              <a:rPr lang="en-US" dirty="0"/>
              <a:t>Right picture: </a:t>
            </a:r>
            <a:r>
              <a:rPr lang="en-US" dirty="0" err="1"/>
              <a:t>Lovine</a:t>
            </a:r>
            <a:r>
              <a:rPr lang="en-US" dirty="0"/>
              <a:t> Englund plant response 1 year following wildfire showing plants competing for resources.</a:t>
            </a:r>
          </a:p>
          <a:p>
            <a:endParaRPr lang="en-US" dirty="0"/>
          </a:p>
        </p:txBody>
      </p:sp>
      <p:sp>
        <p:nvSpPr>
          <p:cNvPr id="4" name="Slide Number Placeholder 3"/>
          <p:cNvSpPr>
            <a:spLocks noGrp="1"/>
          </p:cNvSpPr>
          <p:nvPr>
            <p:ph type="sldNum" sz="quarter" idx="10"/>
          </p:nvPr>
        </p:nvSpPr>
        <p:spPr/>
        <p:txBody>
          <a:bodyPr/>
          <a:lstStyle/>
          <a:p>
            <a:fld id="{77350781-37B8-4060-98F3-3CCD17EBD51A}" type="slidenum">
              <a:rPr lang="en-US" smtClean="0"/>
              <a:t>21</a:t>
            </a:fld>
            <a:endParaRPr lang="en-US"/>
          </a:p>
        </p:txBody>
      </p:sp>
    </p:spTree>
    <p:extLst>
      <p:ext uri="{BB962C8B-B14F-4D97-AF65-F5344CB8AC3E}">
        <p14:creationId xmlns:p14="http://schemas.microsoft.com/office/powerpoint/2010/main" val="2420278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a:t>
            </a:r>
            <a:r>
              <a:rPr lang="en-US" dirty="0" err="1"/>
              <a:t>SageSTEP</a:t>
            </a:r>
            <a:r>
              <a:rPr lang="en-US" dirty="0"/>
              <a:t> research project (</a:t>
            </a:r>
            <a:r>
              <a:rPr lang="en-US" dirty="0">
                <a:hlinkClick r:id="rId3"/>
              </a:rPr>
              <a:t>www.sagestep.org</a:t>
            </a:r>
            <a:r>
              <a:rPr lang="en-US" dirty="0"/>
              <a:t>)</a:t>
            </a:r>
          </a:p>
          <a:p>
            <a:r>
              <a:rPr lang="en-US" dirty="0"/>
              <a:t>Left: juniper woodland (pre-treatment), center: mastication (aka: </a:t>
            </a:r>
            <a:r>
              <a:rPr lang="en-US" dirty="0" err="1"/>
              <a:t>bullhog</a:t>
            </a:r>
            <a:r>
              <a:rPr lang="en-US" dirty="0"/>
              <a:t> 1-year post-treatment); right: mastication 2-years post-treatment (sites in Tooele county, Utah) </a:t>
            </a:r>
          </a:p>
        </p:txBody>
      </p:sp>
      <p:sp>
        <p:nvSpPr>
          <p:cNvPr id="4" name="Slide Number Placeholder 3"/>
          <p:cNvSpPr>
            <a:spLocks noGrp="1"/>
          </p:cNvSpPr>
          <p:nvPr>
            <p:ph type="sldNum" sz="quarter" idx="10"/>
          </p:nvPr>
        </p:nvSpPr>
        <p:spPr/>
        <p:txBody>
          <a:bodyPr/>
          <a:lstStyle/>
          <a:p>
            <a:fld id="{77350781-37B8-4060-98F3-3CCD17EBD51A}" type="slidenum">
              <a:rPr lang="en-US" smtClean="0"/>
              <a:t>22</a:t>
            </a:fld>
            <a:endParaRPr lang="en-US"/>
          </a:p>
        </p:txBody>
      </p:sp>
    </p:spTree>
    <p:extLst>
      <p:ext uri="{BB962C8B-B14F-4D97-AF65-F5344CB8AC3E}">
        <p14:creationId xmlns:p14="http://schemas.microsoft.com/office/powerpoint/2010/main" val="1063308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350781-37B8-4060-98F3-3CCD17EBD51A}" type="slidenum">
              <a:rPr lang="en-US" smtClean="0"/>
              <a:t>23</a:t>
            </a:fld>
            <a:endParaRPr lang="en-US"/>
          </a:p>
        </p:txBody>
      </p:sp>
    </p:spTree>
    <p:extLst>
      <p:ext uri="{BB962C8B-B14F-4D97-AF65-F5344CB8AC3E}">
        <p14:creationId xmlns:p14="http://schemas.microsoft.com/office/powerpoint/2010/main" val="1637592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24</a:t>
            </a:fld>
            <a:endParaRPr lang="en-US"/>
          </a:p>
        </p:txBody>
      </p:sp>
    </p:spTree>
    <p:extLst>
      <p:ext uri="{BB962C8B-B14F-4D97-AF65-F5344CB8AC3E}">
        <p14:creationId xmlns:p14="http://schemas.microsoft.com/office/powerpoint/2010/main" val="2374722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communities like tallgrass prairie (top) are composed of plants that have an ability to recover quickly after disturbance (e.g., grazing &amp; fire).</a:t>
            </a:r>
          </a:p>
          <a:p>
            <a:endParaRPr lang="en-US" dirty="0"/>
          </a:p>
          <a:p>
            <a:r>
              <a:rPr lang="en-US" dirty="0"/>
              <a:t>Other communities like the southwest desert (bottom) try to avoid (or resist) disturbance with plant that that have spines and open space between plants decreasing the chances of fire spreading throughout the community.</a:t>
            </a:r>
          </a:p>
        </p:txBody>
      </p:sp>
      <p:sp>
        <p:nvSpPr>
          <p:cNvPr id="4" name="Slide Number Placeholder 3"/>
          <p:cNvSpPr>
            <a:spLocks noGrp="1"/>
          </p:cNvSpPr>
          <p:nvPr>
            <p:ph type="sldNum" sz="quarter" idx="10"/>
          </p:nvPr>
        </p:nvSpPr>
        <p:spPr/>
        <p:txBody>
          <a:bodyPr/>
          <a:lstStyle/>
          <a:p>
            <a:fld id="{9905FD98-417B-4A3A-8651-8D3385C71B53}" type="slidenum">
              <a:rPr lang="en-US" smtClean="0"/>
              <a:t>25</a:t>
            </a:fld>
            <a:endParaRPr lang="en-US"/>
          </a:p>
        </p:txBody>
      </p:sp>
    </p:spTree>
    <p:extLst>
      <p:ext uri="{BB962C8B-B14F-4D97-AF65-F5344CB8AC3E}">
        <p14:creationId xmlns:p14="http://schemas.microsoft.com/office/powerpoint/2010/main" val="2320438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CFD9BF0-4721-4862-B8AE-F3E907B23496}" type="slidenum">
              <a:rPr lang="en-US" smtClean="0">
                <a:latin typeface="Times New Roman" pitchFamily="18" charset="0"/>
              </a:rPr>
              <a:pPr/>
              <a:t>26</a:t>
            </a:fld>
            <a:endParaRPr lang="en-US">
              <a:latin typeface="Times New Roman" pitchFamily="18" charset="0"/>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a:latin typeface="Times New Roman" pitchFamily="18" charset="0"/>
              </a:rPr>
              <a:t>What changes nature? Discuss the forces of change (more discussion later in class). What services and products can rangelands provide? What are the tools that we have to manage these services and goods? These are essentially the same as the forces of change – the same tools that nature uses.</a:t>
            </a:r>
          </a:p>
        </p:txBody>
      </p:sp>
    </p:spTree>
    <p:extLst>
      <p:ext uri="{BB962C8B-B14F-4D97-AF65-F5344CB8AC3E}">
        <p14:creationId xmlns:p14="http://schemas.microsoft.com/office/powerpoint/2010/main" val="2018441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657D9DA-51EF-48B5-9329-1997D010EB5C}" type="slidenum">
              <a:rPr lang="en-US" smtClean="0">
                <a:latin typeface="Times New Roman" pitchFamily="18" charset="0"/>
              </a:rPr>
              <a:pPr/>
              <a:t>27</a:t>
            </a:fld>
            <a:endParaRPr lang="en-US">
              <a:latin typeface="Times New Roman" pitchFamily="18" charset="0"/>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a:latin typeface="Times New Roman" pitchFamily="18" charset="0"/>
              </a:rPr>
              <a:t>We use human tools in a managed way, unlike nature.</a:t>
            </a:r>
          </a:p>
        </p:txBody>
      </p:sp>
    </p:spTree>
    <p:extLst>
      <p:ext uri="{BB962C8B-B14F-4D97-AF65-F5344CB8AC3E}">
        <p14:creationId xmlns:p14="http://schemas.microsoft.com/office/powerpoint/2010/main" val="3633381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12/10/2023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12/10/2023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12/10/2023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12/10/2023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12/10/2023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p4"/><Relationship Id="rId7" Type="http://schemas.openxmlformats.org/officeDocument/2006/relationships/image" Target="../media/image3.wmf"/><Relationship Id="rId2" Type="http://schemas.openxmlformats.org/officeDocument/2006/relationships/tags" Target="../tags/tag1.xml"/><Relationship Id="rId1" Type="http://schemas.openxmlformats.org/officeDocument/2006/relationships/video" Target="NULL" TargetMode="External"/><Relationship Id="rId6" Type="http://schemas.openxmlformats.org/officeDocument/2006/relationships/image" Target="../media/image2.wmf"/><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ideo" Target="NULL" TargetMode="Externa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video" Target="NULL" TargetMode="External"/><Relationship Id="rId6" Type="http://schemas.openxmlformats.org/officeDocument/2006/relationships/image" Target="../media/image5.jpe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ideo" Target="NULL" TargetMode="External"/><Relationship Id="rId6" Type="http://schemas.openxmlformats.org/officeDocument/2006/relationships/image" Target="../media/image5.jpe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video" Target="NULL" TargetMode="External"/><Relationship Id="rId6" Type="http://schemas.openxmlformats.org/officeDocument/2006/relationships/image" Target="../media/image5.jpe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4.png"/><Relationship Id="rId2" Type="http://schemas.openxmlformats.org/officeDocument/2006/relationships/tags" Target="../tags/tag6.xml"/><Relationship Id="rId1" Type="http://schemas.openxmlformats.org/officeDocument/2006/relationships/video" Target="NULL" TargetMode="External"/><Relationship Id="rId6" Type="http://schemas.openxmlformats.org/officeDocument/2006/relationships/image" Target="../media/image5.jpe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mp4"/><Relationship Id="rId7" Type="http://schemas.openxmlformats.org/officeDocument/2006/relationships/image" Target="../media/image7.png"/><Relationship Id="rId2" Type="http://schemas.openxmlformats.org/officeDocument/2006/relationships/tags" Target="../tags/tag7.xml"/><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notesSlide" Target="../notesSlides/notesSlide6.xml"/><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5.mp4"/><Relationship Id="rId7" Type="http://schemas.openxmlformats.org/officeDocument/2006/relationships/image" Target="../media/image10.png"/><Relationship Id="rId2" Type="http://schemas.openxmlformats.org/officeDocument/2006/relationships/tags" Target="../tags/tag8.xml"/><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notesSlide" Target="../notesSlides/notesSlide7.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TLpc71YOtcE" TargetMode="External"/><Relationship Id="rId3" Type="http://schemas.openxmlformats.org/officeDocument/2006/relationships/tags" Target="../tags/tag9.xml"/><Relationship Id="rId7" Type="http://schemas.openxmlformats.org/officeDocument/2006/relationships/image" Target="../media/image11.jpeg"/><Relationship Id="rId2" Type="http://schemas.openxmlformats.org/officeDocument/2006/relationships/video" Target="NULL" TargetMode="External"/><Relationship Id="rId1" Type="http://schemas.openxmlformats.org/officeDocument/2006/relationships/video" Target="https://www.youtube.com/embed/TLpc71YOtcE" TargetMode="External"/><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microsoft.com/office/2007/relationships/media" Target="../media/media6.mp4"/><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media" Target="../media/media7.mp4"/><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video" Target="NULL" TargetMode="External"/><Relationship Id="rId6" Type="http://schemas.openxmlformats.org/officeDocument/2006/relationships/image" Target="../media/image12.jpe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media" Target="../media/media7.mp4"/><Relationship Id="rId2" Type="http://schemas.openxmlformats.org/officeDocument/2006/relationships/tags" Target="../tags/tag11.xm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8.mp4"/><Relationship Id="rId7" Type="http://schemas.openxmlformats.org/officeDocument/2006/relationships/image" Target="../media/image13.jpeg"/><Relationship Id="rId2" Type="http://schemas.openxmlformats.org/officeDocument/2006/relationships/tags" Target="../tags/tag12.xml"/><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notesSlide" Target="../notesSlides/notesSlide11.xml"/><Relationship Id="rId4"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C2ZRe_kIRdA" TargetMode="External"/><Relationship Id="rId3" Type="http://schemas.openxmlformats.org/officeDocument/2006/relationships/tags" Target="../tags/tag13.xml"/><Relationship Id="rId7" Type="http://schemas.openxmlformats.org/officeDocument/2006/relationships/image" Target="../media/image14.jpeg"/><Relationship Id="rId2" Type="http://schemas.openxmlformats.org/officeDocument/2006/relationships/video" Target="NULL" TargetMode="External"/><Relationship Id="rId1" Type="http://schemas.openxmlformats.org/officeDocument/2006/relationships/video" Target="https://www.youtube.com/embed/C2ZRe_kIRdA" TargetMode="External"/><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microsoft.com/office/2007/relationships/media" Target="../media/media8.mp4"/><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microsoft.com/office/2007/relationships/media" Target="../media/media8.mp4"/><Relationship Id="rId7" Type="http://schemas.openxmlformats.org/officeDocument/2006/relationships/image" Target="../media/image4.png"/><Relationship Id="rId2" Type="http://schemas.openxmlformats.org/officeDocument/2006/relationships/tags" Target="../tags/tag14.xml"/><Relationship Id="rId1" Type="http://schemas.openxmlformats.org/officeDocument/2006/relationships/video" Target="NULL" TargetMode="External"/><Relationship Id="rId6" Type="http://schemas.openxmlformats.org/officeDocument/2006/relationships/image" Target="../media/image15.jpe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media" Target="../media/media8.mp4"/><Relationship Id="rId7" Type="http://schemas.openxmlformats.org/officeDocument/2006/relationships/image" Target="../media/image4.png"/><Relationship Id="rId2" Type="http://schemas.openxmlformats.org/officeDocument/2006/relationships/tags" Target="../tags/tag15.xml"/><Relationship Id="rId1" Type="http://schemas.openxmlformats.org/officeDocument/2006/relationships/video" Target="NULL" TargetMode="External"/><Relationship Id="rId6" Type="http://schemas.openxmlformats.org/officeDocument/2006/relationships/image" Target="../media/image15.jpe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6.xml"/><Relationship Id="rId7" Type="http://schemas.openxmlformats.org/officeDocument/2006/relationships/image" Target="../media/image16.jpeg"/><Relationship Id="rId2" Type="http://schemas.openxmlformats.org/officeDocument/2006/relationships/video" Target="NULL" TargetMode="External"/><Relationship Id="rId1" Type="http://schemas.openxmlformats.org/officeDocument/2006/relationships/video" Target="https://www.youtube.com/embed/CQ2Xl6ZqzRI" TargetMode="Externa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microsoft.com/office/2007/relationships/media" Target="../media/media9.mp4"/></Relationships>
</file>

<file path=ppt/slides/_rels/slide1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4.png"/><Relationship Id="rId2" Type="http://schemas.openxmlformats.org/officeDocument/2006/relationships/video" Target="NULL" TargetMode="External"/><Relationship Id="rId1" Type="http://schemas.openxmlformats.org/officeDocument/2006/relationships/tags" Target="../tags/tag17.xml"/><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microsoft.com/office/2007/relationships/media" Target="../media/media8.mp4"/></Relationships>
</file>

<file path=ppt/slides/_rels/slide18.xml.rels><?xml version="1.0" encoding="UTF-8" standalone="yes"?>
<Relationships xmlns="http://schemas.openxmlformats.org/package/2006/relationships"><Relationship Id="rId3" Type="http://schemas.microsoft.com/office/2007/relationships/media" Target="../media/media8.mp4"/><Relationship Id="rId2" Type="http://schemas.openxmlformats.org/officeDocument/2006/relationships/tags" Target="../tags/tag19.xm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notesSlide" Target="../notesSlides/notesSlide17.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media" Target="../media/media8.mp4"/><Relationship Id="rId2" Type="http://schemas.openxmlformats.org/officeDocument/2006/relationships/tags" Target="../tags/tag20.xm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media" Target="../media/media8.mp4"/><Relationship Id="rId7" Type="http://schemas.openxmlformats.org/officeDocument/2006/relationships/image" Target="../media/image18.jpeg"/><Relationship Id="rId2" Type="http://schemas.openxmlformats.org/officeDocument/2006/relationships/tags" Target="../tags/tag21.xml"/><Relationship Id="rId1" Type="http://schemas.openxmlformats.org/officeDocument/2006/relationships/video" Target="NULL" TargetMode="External"/><Relationship Id="rId6" Type="http://schemas.openxmlformats.org/officeDocument/2006/relationships/image" Target="../media/image17.jpeg"/><Relationship Id="rId5" Type="http://schemas.openxmlformats.org/officeDocument/2006/relationships/notesSlide" Target="../notesSlides/notesSlide19.xml"/><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8.mp4"/><Relationship Id="rId7" Type="http://schemas.openxmlformats.org/officeDocument/2006/relationships/image" Target="../media/image21.png"/><Relationship Id="rId2" Type="http://schemas.openxmlformats.org/officeDocument/2006/relationships/tags" Target="../tags/tag22.xml"/><Relationship Id="rId1" Type="http://schemas.openxmlformats.org/officeDocument/2006/relationships/video" Target="NULL" TargetMode="External"/><Relationship Id="rId6" Type="http://schemas.openxmlformats.org/officeDocument/2006/relationships/image" Target="../media/image20.jpeg"/><Relationship Id="rId5" Type="http://schemas.openxmlformats.org/officeDocument/2006/relationships/notesSlide" Target="../notesSlides/notesSlide20.xml"/><Relationship Id="rId10" Type="http://schemas.openxmlformats.org/officeDocument/2006/relationships/image" Target="../media/image4.png"/><Relationship Id="rId4" Type="http://schemas.openxmlformats.org/officeDocument/2006/relationships/slideLayout" Target="../slideLayouts/slideLayout7.xml"/><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media" Target="../media/media8.mp4"/><Relationship Id="rId7" Type="http://schemas.openxmlformats.org/officeDocument/2006/relationships/image" Target="../media/image24.jpeg"/><Relationship Id="rId2" Type="http://schemas.openxmlformats.org/officeDocument/2006/relationships/tags" Target="../tags/tag23.xml"/><Relationship Id="rId1" Type="http://schemas.openxmlformats.org/officeDocument/2006/relationships/video" Target="NULL" TargetMode="External"/><Relationship Id="rId6" Type="http://schemas.openxmlformats.org/officeDocument/2006/relationships/image" Target="../media/image23.jpeg"/><Relationship Id="rId5" Type="http://schemas.openxmlformats.org/officeDocument/2006/relationships/notesSlide" Target="../notesSlides/notesSlide21.xml"/><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0.mp4"/><Relationship Id="rId7" Type="http://schemas.openxmlformats.org/officeDocument/2006/relationships/image" Target="../media/image27.png"/><Relationship Id="rId2" Type="http://schemas.openxmlformats.org/officeDocument/2006/relationships/tags" Target="../tags/tag24.xml"/><Relationship Id="rId1" Type="http://schemas.openxmlformats.org/officeDocument/2006/relationships/video" Target="NULL" TargetMode="External"/><Relationship Id="rId6" Type="http://schemas.openxmlformats.org/officeDocument/2006/relationships/image" Target="../media/image26.gif"/><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0.jpeg"/><Relationship Id="rId3" Type="http://schemas.microsoft.com/office/2007/relationships/media" Target="../media/media1.mp4"/><Relationship Id="rId7" Type="http://schemas.openxmlformats.org/officeDocument/2006/relationships/image" Target="../media/image29.jpeg"/><Relationship Id="rId2" Type="http://schemas.openxmlformats.org/officeDocument/2006/relationships/tags" Target="../tags/tag25.xml"/><Relationship Id="rId1" Type="http://schemas.openxmlformats.org/officeDocument/2006/relationships/video" Target="NULL" TargetMode="External"/><Relationship Id="rId6" Type="http://schemas.openxmlformats.org/officeDocument/2006/relationships/image" Target="../media/image28.png"/><Relationship Id="rId5" Type="http://schemas.openxmlformats.org/officeDocument/2006/relationships/notesSlide" Target="../notesSlides/notesSlide23.xml"/><Relationship Id="rId10" Type="http://schemas.openxmlformats.org/officeDocument/2006/relationships/image" Target="../media/image4.png"/><Relationship Id="rId4" Type="http://schemas.openxmlformats.org/officeDocument/2006/relationships/slideLayout" Target="../slideLayouts/slideLayout2.xml"/><Relationship Id="rId9" Type="http://schemas.openxmlformats.org/officeDocument/2006/relationships/image" Target="../media/image31.jpeg"/></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p4"/><Relationship Id="rId7" Type="http://schemas.openxmlformats.org/officeDocument/2006/relationships/image" Target="../media/image33.jpeg"/><Relationship Id="rId2" Type="http://schemas.openxmlformats.org/officeDocument/2006/relationships/tags" Target="../tags/tag26.xml"/><Relationship Id="rId1" Type="http://schemas.openxmlformats.org/officeDocument/2006/relationships/video" Target="NULL" TargetMode="External"/><Relationship Id="rId6" Type="http://schemas.openxmlformats.org/officeDocument/2006/relationships/image" Target="../media/image32.jpe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4.png"/><Relationship Id="rId2" Type="http://schemas.openxmlformats.org/officeDocument/2006/relationships/tags" Target="../tags/tag27.xml"/><Relationship Id="rId1" Type="http://schemas.openxmlformats.org/officeDocument/2006/relationships/video" Target="NULL" TargetMode="External"/><Relationship Id="rId6" Type="http://schemas.openxmlformats.org/officeDocument/2006/relationships/image" Target="../media/image34.jpeg"/><Relationship Id="rId5" Type="http://schemas.openxmlformats.org/officeDocument/2006/relationships/notesSlide" Target="../notesSlides/notesSlide25.xml"/><Relationship Id="rId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4.png"/><Relationship Id="rId2" Type="http://schemas.openxmlformats.org/officeDocument/2006/relationships/tags" Target="../tags/tag28.xml"/><Relationship Id="rId1" Type="http://schemas.openxmlformats.org/officeDocument/2006/relationships/video" Target="NULL" TargetMode="External"/><Relationship Id="rId6" Type="http://schemas.openxmlformats.org/officeDocument/2006/relationships/image" Target="../media/image34.jpeg"/><Relationship Id="rId5" Type="http://schemas.openxmlformats.org/officeDocument/2006/relationships/notesSlide" Target="../notesSlides/notesSlide26.xml"/><Relationship Id="rId4"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p4"/><Relationship Id="rId7" Type="http://schemas.openxmlformats.org/officeDocument/2006/relationships/image" Target="../media/image3.wmf"/><Relationship Id="rId2" Type="http://schemas.openxmlformats.org/officeDocument/2006/relationships/tags" Target="../tags/tag29.xml"/><Relationship Id="rId1" Type="http://schemas.openxmlformats.org/officeDocument/2006/relationships/video" Target="NULL" TargetMode="External"/><Relationship Id="rId6" Type="http://schemas.openxmlformats.org/officeDocument/2006/relationships/image" Target="../media/image2.wmf"/><Relationship Id="rId5" Type="http://schemas.openxmlformats.org/officeDocument/2006/relationships/image" Target="../media/image1.jpe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Rangeland Succession</a:t>
            </a:r>
          </a:p>
        </p:txBody>
      </p:sp>
      <p:sp>
        <p:nvSpPr>
          <p:cNvPr id="3" name="Subtitle 2"/>
          <p:cNvSpPr>
            <a:spLocks noGrp="1"/>
          </p:cNvSpPr>
          <p:nvPr>
            <p:ph type="subTitle" idx="1"/>
          </p:nvPr>
        </p:nvSpPr>
        <p:spPr/>
        <p:txBody>
          <a:bodyPr/>
          <a:lstStyle/>
          <a:p>
            <a:r>
              <a:rPr lang="en-US" dirty="0"/>
              <a:t>Rangeland Principles (Rem 151)</a:t>
            </a:r>
          </a:p>
        </p:txBody>
      </p:sp>
      <p:pic>
        <p:nvPicPr>
          <p:cNvPr id="6" name="Picture 10" descr="DSCN0262.JPG">
            <a:extLst>
              <a:ext uri="{FF2B5EF4-FFF2-40B4-BE49-F238E27FC236}">
                <a16:creationId xmlns:a16="http://schemas.microsoft.com/office/drawing/2014/main" id="{E9B22E51-FB7B-493B-A5A7-51CDEF4524BA}"/>
              </a:ext>
            </a:extLst>
          </p:cNvPr>
          <p:cNvPicPr>
            <a:picLocks noChangeAspect="1"/>
          </p:cNvPicPr>
          <p:nvPr/>
        </p:nvPicPr>
        <p:blipFill>
          <a:blip r:embed="rId5" cstate="print"/>
          <a:srcRect/>
          <a:stretch>
            <a:fillRect/>
          </a:stretch>
        </p:blipFill>
        <p:spPr bwMode="auto">
          <a:xfrm>
            <a:off x="1531481" y="1080957"/>
            <a:ext cx="2471738" cy="1854200"/>
          </a:xfrm>
          <a:prstGeom prst="rect">
            <a:avLst/>
          </a:prstGeom>
          <a:noFill/>
          <a:ln w="9525">
            <a:noFill/>
            <a:miter lim="800000"/>
            <a:headEnd/>
            <a:tailEnd/>
          </a:ln>
        </p:spPr>
      </p:pic>
      <p:pic>
        <p:nvPicPr>
          <p:cNvPr id="7" name="Picture 6">
            <a:extLst>
              <a:ext uri="{FF2B5EF4-FFF2-40B4-BE49-F238E27FC236}">
                <a16:creationId xmlns:a16="http://schemas.microsoft.com/office/drawing/2014/main" id="{A4472DF8-1CCC-45A6-889B-163D549DF048}"/>
              </a:ext>
            </a:extLst>
          </p:cNvPr>
          <p:cNvPicPr>
            <a:picLocks noChangeAspect="1" noChangeArrowheads="1"/>
          </p:cNvPicPr>
          <p:nvPr/>
        </p:nvPicPr>
        <p:blipFill>
          <a:blip r:embed="rId6" cstate="print">
            <a:lum bright="-10000"/>
          </a:blip>
          <a:srcRect/>
          <a:stretch>
            <a:fillRect/>
          </a:stretch>
        </p:blipFill>
        <p:spPr bwMode="auto">
          <a:xfrm>
            <a:off x="4648994" y="1070508"/>
            <a:ext cx="2883798" cy="1900558"/>
          </a:xfrm>
          <a:prstGeom prst="rect">
            <a:avLst/>
          </a:prstGeom>
          <a:noFill/>
          <a:ln w="9525">
            <a:noFill/>
            <a:miter lim="800000"/>
            <a:headEnd/>
            <a:tailEnd/>
          </a:ln>
        </p:spPr>
      </p:pic>
      <p:pic>
        <p:nvPicPr>
          <p:cNvPr id="8" name="Picture 7">
            <a:extLst>
              <a:ext uri="{FF2B5EF4-FFF2-40B4-BE49-F238E27FC236}">
                <a16:creationId xmlns:a16="http://schemas.microsoft.com/office/drawing/2014/main" id="{C1ED89A1-2229-4F6A-A4E7-1048E10EF376}"/>
              </a:ext>
            </a:extLst>
          </p:cNvPr>
          <p:cNvPicPr>
            <a:picLocks noChangeAspect="1" noChangeArrowheads="1"/>
          </p:cNvPicPr>
          <p:nvPr/>
        </p:nvPicPr>
        <p:blipFill>
          <a:blip r:embed="rId7" cstate="print">
            <a:lum bright="-10000"/>
          </a:blip>
          <a:srcRect/>
          <a:stretch>
            <a:fillRect/>
          </a:stretch>
        </p:blipFill>
        <p:spPr bwMode="auto">
          <a:xfrm>
            <a:off x="8178567" y="1086485"/>
            <a:ext cx="2535907" cy="1893021"/>
          </a:xfrm>
          <a:prstGeom prst="rect">
            <a:avLst/>
          </a:prstGeom>
          <a:noFill/>
          <a:ln w="9525">
            <a:noFill/>
            <a:miter lim="800000"/>
            <a:headEnd/>
            <a:tailEnd/>
          </a:ln>
        </p:spPr>
      </p:pic>
      <p:sp>
        <p:nvSpPr>
          <p:cNvPr id="10" name="Right Arrow 17">
            <a:extLst>
              <a:ext uri="{FF2B5EF4-FFF2-40B4-BE49-F238E27FC236}">
                <a16:creationId xmlns:a16="http://schemas.microsoft.com/office/drawing/2014/main" id="{F8299330-62AA-40A3-90AA-2D6F18068C31}"/>
              </a:ext>
            </a:extLst>
          </p:cNvPr>
          <p:cNvSpPr/>
          <p:nvPr/>
        </p:nvSpPr>
        <p:spPr>
          <a:xfrm>
            <a:off x="3833033" y="1966266"/>
            <a:ext cx="1174750" cy="377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Right Arrow 17">
            <a:extLst>
              <a:ext uri="{FF2B5EF4-FFF2-40B4-BE49-F238E27FC236}">
                <a16:creationId xmlns:a16="http://schemas.microsoft.com/office/drawing/2014/main" id="{CC813473-A11B-489D-9E21-562315AAF746}"/>
              </a:ext>
            </a:extLst>
          </p:cNvPr>
          <p:cNvSpPr/>
          <p:nvPr/>
        </p:nvSpPr>
        <p:spPr>
          <a:xfrm>
            <a:off x="7428171" y="1831874"/>
            <a:ext cx="1174750" cy="377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TextBox 21">
            <a:extLst>
              <a:ext uri="{FF2B5EF4-FFF2-40B4-BE49-F238E27FC236}">
                <a16:creationId xmlns:a16="http://schemas.microsoft.com/office/drawing/2014/main" id="{DD8D41CD-A61B-44AF-81C0-834BD6B108C4}"/>
              </a:ext>
            </a:extLst>
          </p:cNvPr>
          <p:cNvSpPr txBox="1"/>
          <p:nvPr/>
        </p:nvSpPr>
        <p:spPr>
          <a:xfrm>
            <a:off x="1637351" y="2704325"/>
            <a:ext cx="668773" cy="230832"/>
          </a:xfrm>
          <a:prstGeom prst="rect">
            <a:avLst/>
          </a:prstGeom>
          <a:noFill/>
        </p:spPr>
        <p:txBody>
          <a:bodyPr wrap="none" rtlCol="0">
            <a:spAutoFit/>
          </a:bodyPr>
          <a:lstStyle/>
          <a:p>
            <a:r>
              <a:rPr lang="en-US" sz="900" dirty="0">
                <a:solidFill>
                  <a:schemeClr val="bg1">
                    <a:lumMod val="85000"/>
                  </a:schemeClr>
                </a:solidFill>
              </a:rPr>
              <a:t>L. Englund</a:t>
            </a:r>
          </a:p>
        </p:txBody>
      </p:sp>
      <p:sp>
        <p:nvSpPr>
          <p:cNvPr id="23" name="TextBox 22">
            <a:extLst>
              <a:ext uri="{FF2B5EF4-FFF2-40B4-BE49-F238E27FC236}">
                <a16:creationId xmlns:a16="http://schemas.microsoft.com/office/drawing/2014/main" id="{FCE7B747-E317-42F5-9740-55BAA8336B63}"/>
              </a:ext>
            </a:extLst>
          </p:cNvPr>
          <p:cNvSpPr txBox="1"/>
          <p:nvPr/>
        </p:nvSpPr>
        <p:spPr>
          <a:xfrm>
            <a:off x="4635604" y="2740234"/>
            <a:ext cx="668773" cy="230832"/>
          </a:xfrm>
          <a:prstGeom prst="rect">
            <a:avLst/>
          </a:prstGeom>
          <a:noFill/>
        </p:spPr>
        <p:txBody>
          <a:bodyPr wrap="none" rtlCol="0">
            <a:spAutoFit/>
          </a:bodyPr>
          <a:lstStyle/>
          <a:p>
            <a:r>
              <a:rPr lang="en-US" sz="900" dirty="0">
                <a:solidFill>
                  <a:schemeClr val="bg1">
                    <a:lumMod val="85000"/>
                  </a:schemeClr>
                </a:solidFill>
              </a:rPr>
              <a:t>L. Englund</a:t>
            </a:r>
          </a:p>
        </p:txBody>
      </p:sp>
      <p:sp>
        <p:nvSpPr>
          <p:cNvPr id="24" name="TextBox 23">
            <a:extLst>
              <a:ext uri="{FF2B5EF4-FFF2-40B4-BE49-F238E27FC236}">
                <a16:creationId xmlns:a16="http://schemas.microsoft.com/office/drawing/2014/main" id="{F4E806D8-2E10-4C8C-9851-5BCDE1DE4657}"/>
              </a:ext>
            </a:extLst>
          </p:cNvPr>
          <p:cNvSpPr txBox="1"/>
          <p:nvPr/>
        </p:nvSpPr>
        <p:spPr>
          <a:xfrm>
            <a:off x="8222616" y="2762667"/>
            <a:ext cx="733607" cy="230832"/>
          </a:xfrm>
          <a:prstGeom prst="rect">
            <a:avLst/>
          </a:prstGeom>
          <a:noFill/>
        </p:spPr>
        <p:txBody>
          <a:bodyPr wrap="square" rtlCol="0">
            <a:spAutoFit/>
          </a:bodyPr>
          <a:lstStyle/>
          <a:p>
            <a:r>
              <a:rPr lang="en-US" sz="900" dirty="0">
                <a:solidFill>
                  <a:schemeClr val="bg1">
                    <a:lumMod val="85000"/>
                  </a:schemeClr>
                </a:solidFill>
              </a:rPr>
              <a:t>L. Englund</a:t>
            </a:r>
          </a:p>
        </p:txBody>
      </p:sp>
      <p:pic>
        <p:nvPicPr>
          <p:cNvPr id="5" name="tmp1325">
            <a:hlinkClick r:id="" action="ppaction://media"/>
            <a:extLst>
              <a:ext uri="{FF2B5EF4-FFF2-40B4-BE49-F238E27FC236}">
                <a16:creationId xmlns:a16="http://schemas.microsoft.com/office/drawing/2014/main" id="{E6EAAF86-38C3-46D4-8510-8DEA88996702}"/>
              </a:ext>
            </a:extLst>
          </p:cNvPr>
          <p:cNvPicPr>
            <a:picLocks noChangeAspect="1"/>
          </p:cNvPicPr>
          <p:nvPr>
            <a:videoFile r:link="rId1"/>
            <p:custDataLst>
              <p:tags r:id="rId2"/>
            </p:custDataLst>
            <p:extLst>
              <p:ext uri="{DAA4B4D4-6D71-4841-9C94-3DE7FCFB9230}">
                <p14:media xmlns:p14="http://schemas.microsoft.com/office/powerpoint/2010/main" r:embed="rId3">
                  <p14:trim st="229629" end="32.208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268174088"/>
      </p:ext>
    </p:extLst>
  </p:cSld>
  <p:clrMapOvr>
    <a:masterClrMapping/>
  </p:clrMapOvr>
  <mc:AlternateContent xmlns:mc="http://schemas.openxmlformats.org/markup-compatibility/2006" xmlns:p14="http://schemas.microsoft.com/office/powerpoint/2010/main">
    <mc:Choice Requires="p14">
      <p:transition spd="slow" p14:dur="2000" advTm="19047"/>
    </mc:Choice>
    <mc:Fallback xmlns="">
      <p:transition spd="slow" advTm="19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0102" y="1269566"/>
            <a:ext cx="9871587" cy="584775"/>
          </a:xfrm>
          <a:prstGeom prst="rect">
            <a:avLst/>
          </a:prstGeom>
        </p:spPr>
        <p:txBody>
          <a:bodyPr wrap="square">
            <a:spAutoFit/>
          </a:bodyPr>
          <a:lstStyle/>
          <a:p>
            <a:pPr algn="ctr"/>
            <a:r>
              <a:rPr lang="en-US" sz="3200" dirty="0"/>
              <a:t>The </a:t>
            </a:r>
            <a:r>
              <a:rPr lang="en-US" sz="3200" b="1" dirty="0"/>
              <a:t>directional change </a:t>
            </a:r>
            <a:r>
              <a:rPr lang="en-US" sz="3200" dirty="0"/>
              <a:t>of  plant communities </a:t>
            </a:r>
            <a:r>
              <a:rPr lang="en-US" sz="3200" b="1" dirty="0"/>
              <a:t>over time</a:t>
            </a:r>
            <a:r>
              <a:rPr lang="en-US" sz="3200" dirty="0"/>
              <a:t>.  </a:t>
            </a:r>
          </a:p>
        </p:txBody>
      </p:sp>
      <p:sp>
        <p:nvSpPr>
          <p:cNvPr id="5" name="Rectangle 4"/>
          <p:cNvSpPr/>
          <p:nvPr/>
        </p:nvSpPr>
        <p:spPr>
          <a:xfrm>
            <a:off x="1628137" y="293950"/>
            <a:ext cx="6573531" cy="1015663"/>
          </a:xfrm>
          <a:prstGeom prst="rect">
            <a:avLst/>
          </a:prstGeom>
        </p:spPr>
        <p:txBody>
          <a:bodyPr wrap="none">
            <a:spAutoFit/>
          </a:bodyPr>
          <a:lstStyle/>
          <a:p>
            <a:pPr algn="ctr"/>
            <a:r>
              <a:rPr lang="en-US" sz="6000" b="1" dirty="0"/>
              <a:t>What is Succession?</a:t>
            </a:r>
          </a:p>
        </p:txBody>
      </p:sp>
      <p:pic>
        <p:nvPicPr>
          <p:cNvPr id="6" name="Picture 4" descr="http://rmascience.weebly.com/uploads/9/2/2/3/9223506/5832278_orig.jpg">
            <a:extLst>
              <a:ext uri="{FF2B5EF4-FFF2-40B4-BE49-F238E27FC236}">
                <a16:creationId xmlns:a16="http://schemas.microsoft.com/office/drawing/2014/main" id="{521937BF-325E-4A3B-8CEE-49F93F67FF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8684" y="1854341"/>
            <a:ext cx="9649149" cy="4382531"/>
          </a:xfrm>
          <a:prstGeom prst="rect">
            <a:avLst/>
          </a:prstGeom>
          <a:noFill/>
          <a:extLst>
            <a:ext uri="{909E8E84-426E-40DD-AFC4-6F175D3DCCD1}">
              <a14:hiddenFill xmlns:a14="http://schemas.microsoft.com/office/drawing/2010/main">
                <a:solidFill>
                  <a:srgbClr val="FFFFFF"/>
                </a:solidFill>
              </a14:hiddenFill>
            </a:ext>
          </a:extLst>
        </p:spPr>
      </p:pic>
      <p:sp>
        <p:nvSpPr>
          <p:cNvPr id="8" name="Arrow: Notched Right 7">
            <a:extLst>
              <a:ext uri="{FF2B5EF4-FFF2-40B4-BE49-F238E27FC236}">
                <a16:creationId xmlns:a16="http://schemas.microsoft.com/office/drawing/2014/main" id="{D747C2DF-BB28-427B-8177-CBB8F5A7BC7E}"/>
              </a:ext>
            </a:extLst>
          </p:cNvPr>
          <p:cNvSpPr/>
          <p:nvPr/>
        </p:nvSpPr>
        <p:spPr>
          <a:xfrm>
            <a:off x="2782529" y="4802690"/>
            <a:ext cx="1337187" cy="70792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Notched Right 8">
            <a:extLst>
              <a:ext uri="{FF2B5EF4-FFF2-40B4-BE49-F238E27FC236}">
                <a16:creationId xmlns:a16="http://schemas.microsoft.com/office/drawing/2014/main" id="{2A88693B-819D-4DB0-B312-74E34B85E25C}"/>
              </a:ext>
            </a:extLst>
          </p:cNvPr>
          <p:cNvSpPr/>
          <p:nvPr/>
        </p:nvSpPr>
        <p:spPr>
          <a:xfrm>
            <a:off x="5253490" y="4802690"/>
            <a:ext cx="1337187" cy="70792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Notched Right 9">
            <a:extLst>
              <a:ext uri="{FF2B5EF4-FFF2-40B4-BE49-F238E27FC236}">
                <a16:creationId xmlns:a16="http://schemas.microsoft.com/office/drawing/2014/main" id="{F2654298-AF5E-47A3-B14E-C6F36F569689}"/>
              </a:ext>
            </a:extLst>
          </p:cNvPr>
          <p:cNvSpPr/>
          <p:nvPr/>
        </p:nvSpPr>
        <p:spPr>
          <a:xfrm>
            <a:off x="7541344" y="4802690"/>
            <a:ext cx="1337187" cy="70792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mp182F">
            <a:hlinkClick r:id="" action="ppaction://media"/>
            <a:extLst>
              <a:ext uri="{FF2B5EF4-FFF2-40B4-BE49-F238E27FC236}">
                <a16:creationId xmlns:a16="http://schemas.microsoft.com/office/drawing/2014/main" id="{BE94D3B6-7EC2-4041-A2F1-FCBB5051D651}"/>
              </a:ext>
            </a:extLst>
          </p:cNvPr>
          <p:cNvPicPr>
            <a:picLocks noChangeAspect="1"/>
          </p:cNvPicPr>
          <p:nvPr>
            <a:videoFile r:link="rId1"/>
            <p:custDataLst>
              <p:tags r:id="rId2"/>
            </p:custDataLst>
            <p:extLst>
              <p:ext uri="{DAA4B4D4-6D71-4841-9C94-3DE7FCFB9230}">
                <p14:media xmlns:p14="http://schemas.microsoft.com/office/powerpoint/2010/main" r:embed="rId3">
                  <p14:trim st="24615" end="124594.623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005298911"/>
      </p:ext>
    </p:extLst>
  </p:cSld>
  <p:clrMapOvr>
    <a:masterClrMapping/>
  </p:clrMapOvr>
  <mc:AlternateContent xmlns:mc="http://schemas.openxmlformats.org/markup-compatibility/2006" xmlns:p14="http://schemas.microsoft.com/office/powerpoint/2010/main">
    <mc:Choice Requires="p14">
      <p:transition spd="slow" p14:dur="2000" advTm="23614"/>
    </mc:Choice>
    <mc:Fallback xmlns="">
      <p:transition spd="slow" advTm="23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pic>
        <p:nvPicPr>
          <p:cNvPr id="8" name="Picture 4" descr="http://rmascience.weebly.com/uploads/9/2/2/3/9223506/5832278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966" y="751476"/>
            <a:ext cx="10890068" cy="54757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5180B15-86BA-4CC6-872A-F1FAC11C1468}"/>
              </a:ext>
            </a:extLst>
          </p:cNvPr>
          <p:cNvSpPr txBox="1"/>
          <p:nvPr/>
        </p:nvSpPr>
        <p:spPr>
          <a:xfrm>
            <a:off x="775657" y="1887385"/>
            <a:ext cx="2638698" cy="1938992"/>
          </a:xfrm>
          <a:prstGeom prst="rect">
            <a:avLst/>
          </a:prstGeom>
          <a:solidFill>
            <a:schemeClr val="bg1">
              <a:alpha val="56000"/>
            </a:schemeClr>
          </a:solidFill>
        </p:spPr>
        <p:txBody>
          <a:bodyPr wrap="square" rtlCol="0">
            <a:spAutoFit/>
          </a:bodyPr>
          <a:lstStyle/>
          <a:p>
            <a:r>
              <a:rPr lang="en-US" sz="2400" b="1" dirty="0"/>
              <a:t>Begins Without Soil:</a:t>
            </a:r>
          </a:p>
          <a:p>
            <a:pPr marL="285750" indent="-285750">
              <a:buFont typeface="Arial" panose="020B0604020202020204" pitchFamily="34" charset="0"/>
              <a:buChar char="•"/>
            </a:pPr>
            <a:r>
              <a:rPr lang="en-US" sz="2400" dirty="0"/>
              <a:t>Volcanoes</a:t>
            </a:r>
          </a:p>
          <a:p>
            <a:pPr marL="285750" indent="-285750">
              <a:buFont typeface="Arial" panose="020B0604020202020204" pitchFamily="34" charset="0"/>
              <a:buChar char="•"/>
            </a:pPr>
            <a:r>
              <a:rPr lang="en-US" sz="2400" dirty="0"/>
              <a:t>Landslides</a:t>
            </a:r>
          </a:p>
          <a:p>
            <a:pPr marL="285750" indent="-285750">
              <a:buFont typeface="Arial" panose="020B0604020202020204" pitchFamily="34" charset="0"/>
              <a:buChar char="•"/>
            </a:pPr>
            <a:r>
              <a:rPr lang="en-US" sz="2400" dirty="0"/>
              <a:t>Floods</a:t>
            </a:r>
            <a:endParaRPr lang="en-US" dirty="0"/>
          </a:p>
        </p:txBody>
      </p:sp>
      <p:pic>
        <p:nvPicPr>
          <p:cNvPr id="3" name="tmp182F">
            <a:hlinkClick r:id="" action="ppaction://media"/>
            <a:extLst>
              <a:ext uri="{FF2B5EF4-FFF2-40B4-BE49-F238E27FC236}">
                <a16:creationId xmlns:a16="http://schemas.microsoft.com/office/drawing/2014/main" id="{CB5AD250-F368-4A13-9A9F-19F313E36E17}"/>
              </a:ext>
            </a:extLst>
          </p:cNvPr>
          <p:cNvPicPr>
            <a:picLocks noChangeAspect="1"/>
          </p:cNvPicPr>
          <p:nvPr>
            <a:videoFile r:link="rId1"/>
            <p:custDataLst>
              <p:tags r:id="rId2"/>
            </p:custDataLst>
            <p:extLst>
              <p:ext uri="{DAA4B4D4-6D71-4841-9C94-3DE7FCFB9230}">
                <p14:media xmlns:p14="http://schemas.microsoft.com/office/powerpoint/2010/main" r:embed="rId3">
                  <p14:trim st="48231" end="92392.623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3343178432"/>
      </p:ext>
    </p:extLst>
  </p:cSld>
  <p:clrMapOvr>
    <a:masterClrMapping/>
  </p:clrMapOvr>
  <mc:AlternateContent xmlns:mc="http://schemas.openxmlformats.org/markup-compatibility/2006" xmlns:p14="http://schemas.microsoft.com/office/powerpoint/2010/main">
    <mc:Choice Requires="p14">
      <p:transition spd="slow" p14:dur="2000" advTm="32201"/>
    </mc:Choice>
    <mc:Fallback xmlns="">
      <p:transition spd="slow" advTm="32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pic>
        <p:nvPicPr>
          <p:cNvPr id="8" name="Picture 4" descr="http://rmascience.weebly.com/uploads/9/2/2/3/9223506/5832278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966" y="751476"/>
            <a:ext cx="10890068" cy="54757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5C19B1-38BD-4BB5-8029-03E3815B28A5}"/>
              </a:ext>
            </a:extLst>
          </p:cNvPr>
          <p:cNvSpPr txBox="1"/>
          <p:nvPr/>
        </p:nvSpPr>
        <p:spPr>
          <a:xfrm>
            <a:off x="3414355" y="1887385"/>
            <a:ext cx="2638698" cy="1200329"/>
          </a:xfrm>
          <a:prstGeom prst="rect">
            <a:avLst/>
          </a:prstGeom>
          <a:solidFill>
            <a:schemeClr val="bg1">
              <a:alpha val="56000"/>
            </a:schemeClr>
          </a:solidFill>
        </p:spPr>
        <p:txBody>
          <a:bodyPr wrap="square" rtlCol="0">
            <a:spAutoFit/>
          </a:bodyPr>
          <a:lstStyle/>
          <a:p>
            <a:r>
              <a:rPr lang="en-US" sz="2400" b="1" dirty="0"/>
              <a:t>Pioneer Stage:</a:t>
            </a:r>
          </a:p>
          <a:p>
            <a:pPr marL="285750" indent="-285750">
              <a:buFont typeface="Arial" panose="020B0604020202020204" pitchFamily="34" charset="0"/>
              <a:buChar char="•"/>
            </a:pPr>
            <a:r>
              <a:rPr lang="en-US" sz="2400" dirty="0"/>
              <a:t>Lichens</a:t>
            </a:r>
          </a:p>
          <a:p>
            <a:pPr marL="285750" indent="-285750">
              <a:buFont typeface="Arial" panose="020B0604020202020204" pitchFamily="34" charset="0"/>
              <a:buChar char="•"/>
            </a:pPr>
            <a:r>
              <a:rPr lang="en-US" sz="2400" dirty="0"/>
              <a:t>Moss</a:t>
            </a:r>
            <a:endParaRPr lang="en-US" dirty="0"/>
          </a:p>
        </p:txBody>
      </p:sp>
      <p:pic>
        <p:nvPicPr>
          <p:cNvPr id="2" name="tmp182F">
            <a:hlinkClick r:id="" action="ppaction://media"/>
            <a:extLst>
              <a:ext uri="{FF2B5EF4-FFF2-40B4-BE49-F238E27FC236}">
                <a16:creationId xmlns:a16="http://schemas.microsoft.com/office/drawing/2014/main" id="{717979A6-FBB4-4F79-968C-F8B6BF086286}"/>
              </a:ext>
            </a:extLst>
          </p:cNvPr>
          <p:cNvPicPr>
            <a:picLocks noChangeAspect="1"/>
          </p:cNvPicPr>
          <p:nvPr>
            <a:videoFile r:link="rId1"/>
            <p:custDataLst>
              <p:tags r:id="rId2"/>
            </p:custDataLst>
            <p:extLst>
              <p:ext uri="{DAA4B4D4-6D71-4841-9C94-3DE7FCFB9230}">
                <p14:media xmlns:p14="http://schemas.microsoft.com/office/powerpoint/2010/main" r:embed="rId3">
                  <p14:trim st="80433" end="60728.623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180964477"/>
      </p:ext>
    </p:extLst>
  </p:cSld>
  <p:clrMapOvr>
    <a:masterClrMapping/>
  </p:clrMapOvr>
  <mc:AlternateContent xmlns:mc="http://schemas.openxmlformats.org/markup-compatibility/2006" xmlns:p14="http://schemas.microsoft.com/office/powerpoint/2010/main">
    <mc:Choice Requires="p14">
      <p:transition spd="slow" p14:dur="2000" advTm="31663"/>
    </mc:Choice>
    <mc:Fallback xmlns="">
      <p:transition spd="slow" advTm="31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pic>
        <p:nvPicPr>
          <p:cNvPr id="8" name="Picture 4" descr="http://rmascience.weebly.com/uploads/9/2/2/3/9223506/5832278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966" y="751476"/>
            <a:ext cx="10890068" cy="54757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30D97C7-9A22-476B-880F-74864F2D1EF9}"/>
              </a:ext>
            </a:extLst>
          </p:cNvPr>
          <p:cNvSpPr txBox="1"/>
          <p:nvPr/>
        </p:nvSpPr>
        <p:spPr>
          <a:xfrm>
            <a:off x="6096000" y="1887385"/>
            <a:ext cx="2638698" cy="1938992"/>
          </a:xfrm>
          <a:prstGeom prst="rect">
            <a:avLst/>
          </a:prstGeom>
          <a:solidFill>
            <a:schemeClr val="bg1">
              <a:alpha val="56000"/>
            </a:schemeClr>
          </a:solidFill>
        </p:spPr>
        <p:txBody>
          <a:bodyPr wrap="square" rtlCol="0">
            <a:spAutoFit/>
          </a:bodyPr>
          <a:lstStyle/>
          <a:p>
            <a:r>
              <a:rPr lang="en-US" sz="2400" b="1" dirty="0"/>
              <a:t>Early Seral:</a:t>
            </a:r>
          </a:p>
          <a:p>
            <a:pPr marL="285750" indent="-285750">
              <a:buFont typeface="Arial" panose="020B0604020202020204" pitchFamily="34" charset="0"/>
              <a:buChar char="•"/>
            </a:pPr>
            <a:r>
              <a:rPr lang="en-US" sz="2400" dirty="0"/>
              <a:t>Annual Plants</a:t>
            </a:r>
          </a:p>
          <a:p>
            <a:pPr marL="285750" indent="-285750">
              <a:buFont typeface="Arial" panose="020B0604020202020204" pitchFamily="34" charset="0"/>
              <a:buChar char="•"/>
            </a:pPr>
            <a:r>
              <a:rPr lang="en-US" sz="2400" dirty="0"/>
              <a:t>Herbaceous</a:t>
            </a:r>
          </a:p>
          <a:p>
            <a:pPr marL="285750" indent="-285750">
              <a:buFont typeface="Arial" panose="020B0604020202020204" pitchFamily="34" charset="0"/>
              <a:buChar char="•"/>
            </a:pPr>
            <a:r>
              <a:rPr lang="en-US" sz="2400" dirty="0"/>
              <a:t>Invasive Characteristics</a:t>
            </a:r>
            <a:endParaRPr lang="en-US" dirty="0"/>
          </a:p>
        </p:txBody>
      </p:sp>
      <p:pic>
        <p:nvPicPr>
          <p:cNvPr id="2" name="tmp182F">
            <a:hlinkClick r:id="" action="ppaction://media"/>
            <a:extLst>
              <a:ext uri="{FF2B5EF4-FFF2-40B4-BE49-F238E27FC236}">
                <a16:creationId xmlns:a16="http://schemas.microsoft.com/office/drawing/2014/main" id="{9EDA7462-58F7-4E8D-B095-E651237D2DCF}"/>
              </a:ext>
            </a:extLst>
          </p:cNvPr>
          <p:cNvPicPr>
            <a:picLocks noChangeAspect="1"/>
          </p:cNvPicPr>
          <p:nvPr>
            <a:videoFile r:link="rId1"/>
            <p:custDataLst>
              <p:tags r:id="rId2"/>
            </p:custDataLst>
            <p:extLst>
              <p:ext uri="{DAA4B4D4-6D71-4841-9C94-3DE7FCFB9230}">
                <p14:media xmlns:p14="http://schemas.microsoft.com/office/powerpoint/2010/main" r:embed="rId3">
                  <p14:trim st="112097" end="22403.623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110545391"/>
      </p:ext>
    </p:extLst>
  </p:cSld>
  <p:clrMapOvr>
    <a:masterClrMapping/>
  </p:clrMapOvr>
  <mc:AlternateContent xmlns:mc="http://schemas.openxmlformats.org/markup-compatibility/2006" xmlns:p14="http://schemas.microsoft.com/office/powerpoint/2010/main">
    <mc:Choice Requires="p14">
      <p:transition spd="slow" p14:dur="2000" advTm="38325"/>
    </mc:Choice>
    <mc:Fallback xmlns="">
      <p:transition spd="slow" advTm="38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pic>
        <p:nvPicPr>
          <p:cNvPr id="8" name="Picture 4" descr="http://rmascience.weebly.com/uploads/9/2/2/3/9223506/5832278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966" y="751476"/>
            <a:ext cx="10890068" cy="54757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3AE5C24-1DD4-4E8F-91E7-C177CF2A9352}"/>
              </a:ext>
            </a:extLst>
          </p:cNvPr>
          <p:cNvSpPr txBox="1"/>
          <p:nvPr/>
        </p:nvSpPr>
        <p:spPr>
          <a:xfrm>
            <a:off x="8734698" y="1887385"/>
            <a:ext cx="2638698" cy="3416320"/>
          </a:xfrm>
          <a:prstGeom prst="rect">
            <a:avLst/>
          </a:prstGeom>
          <a:solidFill>
            <a:schemeClr val="bg1">
              <a:alpha val="56000"/>
            </a:schemeClr>
          </a:solidFill>
        </p:spPr>
        <p:txBody>
          <a:bodyPr wrap="square" rtlCol="0">
            <a:spAutoFit/>
          </a:bodyPr>
          <a:lstStyle/>
          <a:p>
            <a:r>
              <a:rPr lang="en-US" sz="2400" b="1" dirty="0"/>
              <a:t>Late Seral:</a:t>
            </a:r>
          </a:p>
          <a:p>
            <a:pPr marL="285750" indent="-285750">
              <a:buFont typeface="Arial" panose="020B0604020202020204" pitchFamily="34" charset="0"/>
              <a:buChar char="•"/>
            </a:pPr>
            <a:r>
              <a:rPr lang="en-US" sz="2400" dirty="0"/>
              <a:t>Perennial Long-Lived Plants</a:t>
            </a:r>
          </a:p>
          <a:p>
            <a:pPr marL="285750" indent="-285750">
              <a:buFont typeface="Arial" panose="020B0604020202020204" pitchFamily="34" charset="0"/>
              <a:buChar char="•"/>
            </a:pPr>
            <a:r>
              <a:rPr lang="en-US" sz="2400" dirty="0"/>
              <a:t>Diverse Community Plants &amp; Animals</a:t>
            </a:r>
          </a:p>
          <a:p>
            <a:pPr marL="285750" indent="-285750">
              <a:buFont typeface="Arial" panose="020B0604020202020204" pitchFamily="34" charset="0"/>
              <a:buChar char="•"/>
            </a:pPr>
            <a:r>
              <a:rPr lang="en-US" sz="2400" dirty="0"/>
              <a:t>PNC=Potential Natural Community</a:t>
            </a:r>
            <a:endParaRPr lang="en-US" dirty="0"/>
          </a:p>
        </p:txBody>
      </p:sp>
      <p:pic>
        <p:nvPicPr>
          <p:cNvPr id="3" name="tmpDEF1">
            <a:hlinkClick r:id="" action="ppaction://media"/>
            <a:extLst>
              <a:ext uri="{FF2B5EF4-FFF2-40B4-BE49-F238E27FC236}">
                <a16:creationId xmlns:a16="http://schemas.microsoft.com/office/drawing/2014/main" id="{D57412BB-2447-4A83-8BA1-9F188251EE4A}"/>
              </a:ext>
            </a:extLst>
          </p:cNvPr>
          <p:cNvPicPr>
            <a:picLocks noChangeAspect="1"/>
          </p:cNvPicPr>
          <p:nvPr>
            <a:videoFile r:link="rId1"/>
            <p:custDataLst>
              <p:tags r:id="rId2"/>
            </p:custDataLst>
            <p:extLst>
              <p:ext uri="{DAA4B4D4-6D71-4841-9C94-3DE7FCFB9230}">
                <p14:media xmlns:p14="http://schemas.microsoft.com/office/powerpoint/2010/main" r:embed="rId3">
                  <p14:trim end="31397.266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162741369"/>
      </p:ext>
    </p:extLst>
  </p:cSld>
  <p:clrMapOvr>
    <a:masterClrMapping/>
  </p:clrMapOvr>
  <mc:AlternateContent xmlns:mc="http://schemas.openxmlformats.org/markup-compatibility/2006" xmlns:p14="http://schemas.microsoft.com/office/powerpoint/2010/main">
    <mc:Choice Requires="p14">
      <p:transition spd="slow" p14:dur="2000" advTm="34736"/>
    </mc:Choice>
    <mc:Fallback xmlns="">
      <p:transition spd="slow" advTm="34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sp>
        <p:nvSpPr>
          <p:cNvPr id="17" name="TextBox 16">
            <a:extLst>
              <a:ext uri="{FF2B5EF4-FFF2-40B4-BE49-F238E27FC236}">
                <a16:creationId xmlns:a16="http://schemas.microsoft.com/office/drawing/2014/main" id="{7FC97997-71E0-4B9F-89F8-D9A89817E11E}"/>
              </a:ext>
            </a:extLst>
          </p:cNvPr>
          <p:cNvSpPr txBox="1"/>
          <p:nvPr/>
        </p:nvSpPr>
        <p:spPr>
          <a:xfrm>
            <a:off x="6377136" y="6377305"/>
            <a:ext cx="5814864" cy="461665"/>
          </a:xfrm>
          <a:prstGeom prst="rect">
            <a:avLst/>
          </a:prstGeom>
          <a:noFill/>
        </p:spPr>
        <p:txBody>
          <a:bodyPr wrap="square" rtlCol="0">
            <a:spAutoFit/>
          </a:bodyPr>
          <a:lstStyle/>
          <a:p>
            <a:r>
              <a:rPr lang="en-US" sz="1200" dirty="0">
                <a:solidFill>
                  <a:schemeClr val="bg1">
                    <a:lumMod val="75000"/>
                  </a:schemeClr>
                </a:solidFill>
              </a:rPr>
              <a:t>del Moral, R. and </a:t>
            </a:r>
            <a:r>
              <a:rPr lang="en-US" sz="1200" dirty="0" err="1">
                <a:solidFill>
                  <a:schemeClr val="bg1">
                    <a:lumMod val="75000"/>
                  </a:schemeClr>
                </a:solidFill>
              </a:rPr>
              <a:t>Magnússon</a:t>
            </a:r>
            <a:r>
              <a:rPr lang="en-US" sz="1200" dirty="0">
                <a:solidFill>
                  <a:schemeClr val="bg1">
                    <a:lumMod val="75000"/>
                  </a:schemeClr>
                </a:solidFill>
              </a:rPr>
              <a:t>, B.: </a:t>
            </a:r>
            <a:r>
              <a:rPr lang="en-US" sz="1200" dirty="0" err="1">
                <a:solidFill>
                  <a:schemeClr val="bg1">
                    <a:lumMod val="75000"/>
                  </a:schemeClr>
                </a:solidFill>
              </a:rPr>
              <a:t>Surtsey</a:t>
            </a:r>
            <a:r>
              <a:rPr lang="en-US" sz="1200" dirty="0">
                <a:solidFill>
                  <a:schemeClr val="bg1">
                    <a:lumMod val="75000"/>
                  </a:schemeClr>
                </a:solidFill>
              </a:rPr>
              <a:t> and Mount St. Helens: A comparison of early succession rates, </a:t>
            </a:r>
            <a:r>
              <a:rPr lang="en-US" sz="1200" dirty="0" err="1">
                <a:solidFill>
                  <a:schemeClr val="bg1">
                    <a:lumMod val="75000"/>
                  </a:schemeClr>
                </a:solidFill>
              </a:rPr>
              <a:t>Biogeosciences</a:t>
            </a:r>
            <a:r>
              <a:rPr lang="en-US" sz="1200" dirty="0">
                <a:solidFill>
                  <a:schemeClr val="bg1">
                    <a:lumMod val="75000"/>
                  </a:schemeClr>
                </a:solidFill>
              </a:rPr>
              <a:t>, 11, 2099-2111, doi:10.5194/bg-11-2099-2014, 2014.</a:t>
            </a:r>
          </a:p>
        </p:txBody>
      </p:sp>
      <p:sp>
        <p:nvSpPr>
          <p:cNvPr id="18" name="TextBox 17">
            <a:extLst>
              <a:ext uri="{FF2B5EF4-FFF2-40B4-BE49-F238E27FC236}">
                <a16:creationId xmlns:a16="http://schemas.microsoft.com/office/drawing/2014/main" id="{311EEAD5-96E9-4655-913E-D4074EA838D4}"/>
              </a:ext>
            </a:extLst>
          </p:cNvPr>
          <p:cNvSpPr txBox="1"/>
          <p:nvPr/>
        </p:nvSpPr>
        <p:spPr>
          <a:xfrm rot="10800000" flipV="1">
            <a:off x="394914" y="958343"/>
            <a:ext cx="8081467" cy="892552"/>
          </a:xfrm>
          <a:prstGeom prst="rect">
            <a:avLst/>
          </a:prstGeom>
          <a:noFill/>
        </p:spPr>
        <p:txBody>
          <a:bodyPr wrap="square" rtlCol="0">
            <a:spAutoFit/>
          </a:bodyPr>
          <a:lstStyle/>
          <a:p>
            <a:r>
              <a:rPr lang="en-US" sz="2800" dirty="0"/>
              <a:t>Mount Saint Helens </a:t>
            </a:r>
            <a:r>
              <a:rPr lang="en-US" sz="2400" dirty="0"/>
              <a:t>in Washington erupted in 1980 creating large expanses of barren terrain.</a:t>
            </a:r>
            <a:endParaRPr lang="en-US" sz="2800" dirty="0"/>
          </a:p>
        </p:txBody>
      </p:sp>
      <p:grpSp>
        <p:nvGrpSpPr>
          <p:cNvPr id="8" name="Group 7">
            <a:extLst>
              <a:ext uri="{FF2B5EF4-FFF2-40B4-BE49-F238E27FC236}">
                <a16:creationId xmlns:a16="http://schemas.microsoft.com/office/drawing/2014/main" id="{27C93982-444A-46BB-88F5-DA5B3B3ACA6C}"/>
              </a:ext>
            </a:extLst>
          </p:cNvPr>
          <p:cNvGrpSpPr/>
          <p:nvPr/>
        </p:nvGrpSpPr>
        <p:grpSpPr>
          <a:xfrm>
            <a:off x="9078686" y="854562"/>
            <a:ext cx="2821214" cy="1810261"/>
            <a:chOff x="8947150" y="903339"/>
            <a:chExt cx="2952750" cy="1988125"/>
          </a:xfrm>
        </p:grpSpPr>
        <p:pic>
          <p:nvPicPr>
            <p:cNvPr id="4" name="Picture 3">
              <a:extLst>
                <a:ext uri="{FF2B5EF4-FFF2-40B4-BE49-F238E27FC236}">
                  <a16:creationId xmlns:a16="http://schemas.microsoft.com/office/drawing/2014/main" id="{BBFE9AF5-3FCF-4590-BB38-83C33159BF84}"/>
                </a:ext>
              </a:extLst>
            </p:cNvPr>
            <p:cNvPicPr>
              <a:picLocks noChangeAspect="1"/>
            </p:cNvPicPr>
            <p:nvPr/>
          </p:nvPicPr>
          <p:blipFill>
            <a:blip r:embed="rId6"/>
            <a:stretch>
              <a:fillRect/>
            </a:stretch>
          </p:blipFill>
          <p:spPr>
            <a:xfrm>
              <a:off x="8947150" y="903339"/>
              <a:ext cx="2952750" cy="1988125"/>
            </a:xfrm>
            <a:prstGeom prst="rect">
              <a:avLst/>
            </a:prstGeom>
          </p:spPr>
        </p:pic>
        <p:sp>
          <p:nvSpPr>
            <p:cNvPr id="19" name="TextBox 18">
              <a:extLst>
                <a:ext uri="{FF2B5EF4-FFF2-40B4-BE49-F238E27FC236}">
                  <a16:creationId xmlns:a16="http://schemas.microsoft.com/office/drawing/2014/main" id="{D74FDEF2-DF37-429F-B572-142346038DF5}"/>
                </a:ext>
              </a:extLst>
            </p:cNvPr>
            <p:cNvSpPr txBox="1"/>
            <p:nvPr/>
          </p:nvSpPr>
          <p:spPr>
            <a:xfrm>
              <a:off x="10211801" y="2654851"/>
              <a:ext cx="1520774" cy="236612"/>
            </a:xfrm>
            <a:prstGeom prst="rect">
              <a:avLst/>
            </a:prstGeom>
            <a:noFill/>
          </p:spPr>
          <p:txBody>
            <a:bodyPr wrap="square" rtlCol="0">
              <a:spAutoFit/>
            </a:bodyPr>
            <a:lstStyle/>
            <a:p>
              <a:pPr algn="r"/>
              <a:r>
                <a:rPr lang="en-US" sz="800" dirty="0"/>
                <a:t>R. del Moral, August 1980</a:t>
              </a:r>
            </a:p>
          </p:txBody>
        </p:sp>
      </p:grpSp>
      <p:pic>
        <p:nvPicPr>
          <p:cNvPr id="12" name="Picture 11">
            <a:extLst>
              <a:ext uri="{FF2B5EF4-FFF2-40B4-BE49-F238E27FC236}">
                <a16:creationId xmlns:a16="http://schemas.microsoft.com/office/drawing/2014/main" id="{EA61DF9A-24F2-40AB-9C96-BAC604944D34}"/>
              </a:ext>
            </a:extLst>
          </p:cNvPr>
          <p:cNvPicPr>
            <a:picLocks noChangeAspect="1"/>
          </p:cNvPicPr>
          <p:nvPr/>
        </p:nvPicPr>
        <p:blipFill>
          <a:blip r:embed="rId7"/>
          <a:stretch>
            <a:fillRect/>
          </a:stretch>
        </p:blipFill>
        <p:spPr>
          <a:xfrm>
            <a:off x="951264" y="2836395"/>
            <a:ext cx="4500302" cy="3409114"/>
          </a:xfrm>
          <a:prstGeom prst="rect">
            <a:avLst/>
          </a:prstGeom>
        </p:spPr>
      </p:pic>
      <p:pic>
        <p:nvPicPr>
          <p:cNvPr id="20" name="Picture 19">
            <a:extLst>
              <a:ext uri="{FF2B5EF4-FFF2-40B4-BE49-F238E27FC236}">
                <a16:creationId xmlns:a16="http://schemas.microsoft.com/office/drawing/2014/main" id="{0CFB6A88-932E-4872-8C49-FC066CB0E722}"/>
              </a:ext>
            </a:extLst>
          </p:cNvPr>
          <p:cNvPicPr>
            <a:picLocks noChangeAspect="1"/>
          </p:cNvPicPr>
          <p:nvPr/>
        </p:nvPicPr>
        <p:blipFill>
          <a:blip r:embed="rId8"/>
          <a:stretch>
            <a:fillRect/>
          </a:stretch>
        </p:blipFill>
        <p:spPr>
          <a:xfrm>
            <a:off x="6377136" y="2836395"/>
            <a:ext cx="4354014" cy="3369337"/>
          </a:xfrm>
          <a:prstGeom prst="rect">
            <a:avLst/>
          </a:prstGeom>
        </p:spPr>
      </p:pic>
      <p:sp>
        <p:nvSpPr>
          <p:cNvPr id="23" name="TextBox 22">
            <a:extLst>
              <a:ext uri="{FF2B5EF4-FFF2-40B4-BE49-F238E27FC236}">
                <a16:creationId xmlns:a16="http://schemas.microsoft.com/office/drawing/2014/main" id="{6992074E-A9DD-445E-8E36-BF9930BAEA44}"/>
              </a:ext>
            </a:extLst>
          </p:cNvPr>
          <p:cNvSpPr txBox="1"/>
          <p:nvPr/>
        </p:nvSpPr>
        <p:spPr>
          <a:xfrm>
            <a:off x="1095289" y="2885091"/>
            <a:ext cx="652743" cy="369332"/>
          </a:xfrm>
          <a:prstGeom prst="rect">
            <a:avLst/>
          </a:prstGeom>
          <a:noFill/>
        </p:spPr>
        <p:txBody>
          <a:bodyPr wrap="none" rtlCol="0">
            <a:spAutoFit/>
          </a:bodyPr>
          <a:lstStyle/>
          <a:p>
            <a:r>
              <a:rPr lang="en-US" dirty="0"/>
              <a:t>1980</a:t>
            </a:r>
          </a:p>
        </p:txBody>
      </p:sp>
      <p:sp>
        <p:nvSpPr>
          <p:cNvPr id="26" name="TextBox 25">
            <a:extLst>
              <a:ext uri="{FF2B5EF4-FFF2-40B4-BE49-F238E27FC236}">
                <a16:creationId xmlns:a16="http://schemas.microsoft.com/office/drawing/2014/main" id="{2C33FA16-3009-4C7E-8AEE-9A07B41D789E}"/>
              </a:ext>
            </a:extLst>
          </p:cNvPr>
          <p:cNvSpPr txBox="1"/>
          <p:nvPr/>
        </p:nvSpPr>
        <p:spPr>
          <a:xfrm>
            <a:off x="6413934" y="2825726"/>
            <a:ext cx="652743" cy="369332"/>
          </a:xfrm>
          <a:prstGeom prst="rect">
            <a:avLst/>
          </a:prstGeom>
          <a:noFill/>
        </p:spPr>
        <p:txBody>
          <a:bodyPr wrap="none" rtlCol="0">
            <a:spAutoFit/>
          </a:bodyPr>
          <a:lstStyle/>
          <a:p>
            <a:r>
              <a:rPr lang="en-US" dirty="0"/>
              <a:t>2009</a:t>
            </a:r>
          </a:p>
        </p:txBody>
      </p:sp>
      <p:sp>
        <p:nvSpPr>
          <p:cNvPr id="27" name="Arrow: Notched Right 26">
            <a:extLst>
              <a:ext uri="{FF2B5EF4-FFF2-40B4-BE49-F238E27FC236}">
                <a16:creationId xmlns:a16="http://schemas.microsoft.com/office/drawing/2014/main" id="{CA9BC7BE-6EC1-498B-AB71-86858F5CDF74}"/>
              </a:ext>
            </a:extLst>
          </p:cNvPr>
          <p:cNvSpPr/>
          <p:nvPr/>
        </p:nvSpPr>
        <p:spPr>
          <a:xfrm>
            <a:off x="5245758" y="3992473"/>
            <a:ext cx="1337187" cy="70792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mpBCD6">
            <a:hlinkClick r:id="" action="ppaction://media"/>
            <a:extLst>
              <a:ext uri="{FF2B5EF4-FFF2-40B4-BE49-F238E27FC236}">
                <a16:creationId xmlns:a16="http://schemas.microsoft.com/office/drawing/2014/main" id="{D4FB2B51-631F-4247-B463-BCD5C3266222}"/>
              </a:ext>
            </a:extLst>
          </p:cNvPr>
          <p:cNvPicPr>
            <a:picLocks noChangeAspect="1"/>
          </p:cNvPicPr>
          <p:nvPr>
            <a:videoFile r:link="rId1"/>
            <p:custDataLst>
              <p:tags r:id="rId2"/>
            </p:custDataLst>
            <p:extLst>
              <p:ext uri="{DAA4B4D4-6D71-4841-9C94-3DE7FCFB9230}">
                <p14:media xmlns:p14="http://schemas.microsoft.com/office/powerpoint/2010/main" r:embed="rId3">
                  <p14:trim end="30899.077"/>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390548569"/>
      </p:ext>
    </p:extLst>
  </p:cSld>
  <p:clrMapOvr>
    <a:masterClrMapping/>
  </p:clrMapOvr>
  <mc:AlternateContent xmlns:mc="http://schemas.openxmlformats.org/markup-compatibility/2006" xmlns:p14="http://schemas.microsoft.com/office/powerpoint/2010/main">
    <mc:Choice Requires="p14">
      <p:transition spd="slow" p14:dur="2000" advTm="83152"/>
    </mc:Choice>
    <mc:Fallback xmlns="">
      <p:transition spd="slow" advTm="83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6"/>
          <a:srcRect r="51397"/>
          <a:stretch/>
        </p:blipFill>
        <p:spPr>
          <a:xfrm>
            <a:off x="564354" y="2561365"/>
            <a:ext cx="5291786" cy="3637277"/>
          </a:xfrm>
          <a:prstGeom prst="rect">
            <a:avLst/>
          </a:prstGeom>
          <a:ln>
            <a:solidFill>
              <a:schemeClr val="tx1"/>
            </a:solidFill>
          </a:ln>
        </p:spPr>
      </p:pic>
      <p:pic>
        <p:nvPicPr>
          <p:cNvPr id="9" name="Picture 8"/>
          <p:cNvPicPr>
            <a:picLocks noChangeAspect="1"/>
          </p:cNvPicPr>
          <p:nvPr/>
        </p:nvPicPr>
        <p:blipFill rotWithShape="1">
          <a:blip r:embed="rId6"/>
          <a:srcRect l="50805"/>
          <a:stretch/>
        </p:blipFill>
        <p:spPr>
          <a:xfrm>
            <a:off x="6847331" y="2561365"/>
            <a:ext cx="4483378" cy="3637277"/>
          </a:xfrm>
          <a:prstGeom prst="rect">
            <a:avLst/>
          </a:prstGeom>
          <a:ln>
            <a:solidFill>
              <a:schemeClr val="tx1"/>
            </a:solidFill>
          </a:ln>
        </p:spPr>
      </p:pic>
      <p:sp>
        <p:nvSpPr>
          <p:cNvPr id="11" name="TextBox 10"/>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sp>
        <p:nvSpPr>
          <p:cNvPr id="15" name="TextBox 14"/>
          <p:cNvSpPr txBox="1"/>
          <p:nvPr/>
        </p:nvSpPr>
        <p:spPr>
          <a:xfrm rot="10800000" flipV="1">
            <a:off x="394915" y="958343"/>
            <a:ext cx="8627422" cy="892552"/>
          </a:xfrm>
          <a:prstGeom prst="rect">
            <a:avLst/>
          </a:prstGeom>
          <a:noFill/>
        </p:spPr>
        <p:txBody>
          <a:bodyPr wrap="square" rtlCol="0">
            <a:spAutoFit/>
          </a:bodyPr>
          <a:lstStyle/>
          <a:p>
            <a:r>
              <a:rPr lang="en-US" sz="2800" dirty="0" err="1"/>
              <a:t>Surtsey</a:t>
            </a:r>
            <a:r>
              <a:rPr lang="en-US" sz="2800" dirty="0"/>
              <a:t> Volcano </a:t>
            </a:r>
            <a:r>
              <a:rPr lang="en-US" sz="2400" dirty="0"/>
              <a:t>emerged in North Atlantic Ocean southwest coast of Iceland in 1963 and continued to erupt until 1967</a:t>
            </a:r>
            <a:r>
              <a:rPr lang="en-US" sz="2000" dirty="0"/>
              <a:t>.</a:t>
            </a:r>
            <a:endParaRPr lang="en-US" sz="2800" dirty="0"/>
          </a:p>
        </p:txBody>
      </p:sp>
      <p:sp>
        <p:nvSpPr>
          <p:cNvPr id="16" name="TextBox 15"/>
          <p:cNvSpPr txBox="1"/>
          <p:nvPr/>
        </p:nvSpPr>
        <p:spPr>
          <a:xfrm>
            <a:off x="6377136" y="6377305"/>
            <a:ext cx="5814864" cy="461665"/>
          </a:xfrm>
          <a:prstGeom prst="rect">
            <a:avLst/>
          </a:prstGeom>
          <a:noFill/>
        </p:spPr>
        <p:txBody>
          <a:bodyPr wrap="square" rtlCol="0">
            <a:spAutoFit/>
          </a:bodyPr>
          <a:lstStyle/>
          <a:p>
            <a:r>
              <a:rPr lang="en-US" sz="1200" dirty="0">
                <a:solidFill>
                  <a:schemeClr val="bg1">
                    <a:lumMod val="75000"/>
                  </a:schemeClr>
                </a:solidFill>
              </a:rPr>
              <a:t>del Moral, R. and </a:t>
            </a:r>
            <a:r>
              <a:rPr lang="en-US" sz="1200" dirty="0" err="1">
                <a:solidFill>
                  <a:schemeClr val="bg1">
                    <a:lumMod val="75000"/>
                  </a:schemeClr>
                </a:solidFill>
              </a:rPr>
              <a:t>Magnússon</a:t>
            </a:r>
            <a:r>
              <a:rPr lang="en-US" sz="1200" dirty="0">
                <a:solidFill>
                  <a:schemeClr val="bg1">
                    <a:lumMod val="75000"/>
                  </a:schemeClr>
                </a:solidFill>
              </a:rPr>
              <a:t>, B.: </a:t>
            </a:r>
            <a:r>
              <a:rPr lang="en-US" sz="1200" dirty="0" err="1">
                <a:solidFill>
                  <a:schemeClr val="bg1">
                    <a:lumMod val="75000"/>
                  </a:schemeClr>
                </a:solidFill>
              </a:rPr>
              <a:t>Surtsey</a:t>
            </a:r>
            <a:r>
              <a:rPr lang="en-US" sz="1200" dirty="0">
                <a:solidFill>
                  <a:schemeClr val="bg1">
                    <a:lumMod val="75000"/>
                  </a:schemeClr>
                </a:solidFill>
              </a:rPr>
              <a:t> and Mount St. Helens: A comparison of early succession rates, </a:t>
            </a:r>
            <a:r>
              <a:rPr lang="en-US" sz="1200" dirty="0" err="1">
                <a:solidFill>
                  <a:schemeClr val="bg1">
                    <a:lumMod val="75000"/>
                  </a:schemeClr>
                </a:solidFill>
              </a:rPr>
              <a:t>Biogeosciences</a:t>
            </a:r>
            <a:r>
              <a:rPr lang="en-US" sz="1200" dirty="0">
                <a:solidFill>
                  <a:schemeClr val="bg1">
                    <a:lumMod val="75000"/>
                  </a:schemeClr>
                </a:solidFill>
              </a:rPr>
              <a:t>, 11, 2099-2111, doi:10.5194/bg-11-2099-2014, 2014.</a:t>
            </a:r>
          </a:p>
        </p:txBody>
      </p:sp>
      <p:grpSp>
        <p:nvGrpSpPr>
          <p:cNvPr id="10" name="Group 9">
            <a:extLst>
              <a:ext uri="{FF2B5EF4-FFF2-40B4-BE49-F238E27FC236}">
                <a16:creationId xmlns:a16="http://schemas.microsoft.com/office/drawing/2014/main" id="{0064A289-F6E2-4C89-8C89-0580BADDD075}"/>
              </a:ext>
            </a:extLst>
          </p:cNvPr>
          <p:cNvGrpSpPr/>
          <p:nvPr/>
        </p:nvGrpSpPr>
        <p:grpSpPr>
          <a:xfrm>
            <a:off x="8991600" y="853298"/>
            <a:ext cx="2836222" cy="1708067"/>
            <a:chOff x="364179" y="1927995"/>
            <a:chExt cx="3790803" cy="2152750"/>
          </a:xfrm>
        </p:grpSpPr>
        <p:pic>
          <p:nvPicPr>
            <p:cNvPr id="4" name="Picture 3">
              <a:extLst>
                <a:ext uri="{FF2B5EF4-FFF2-40B4-BE49-F238E27FC236}">
                  <a16:creationId xmlns:a16="http://schemas.microsoft.com/office/drawing/2014/main" id="{6BC11486-0268-4D01-9E77-8EED9495E276}"/>
                </a:ext>
              </a:extLst>
            </p:cNvPr>
            <p:cNvPicPr>
              <a:picLocks noChangeAspect="1"/>
            </p:cNvPicPr>
            <p:nvPr/>
          </p:nvPicPr>
          <p:blipFill>
            <a:blip r:embed="rId7"/>
            <a:stretch>
              <a:fillRect/>
            </a:stretch>
          </p:blipFill>
          <p:spPr>
            <a:xfrm>
              <a:off x="405261" y="1927995"/>
              <a:ext cx="3749721" cy="2122858"/>
            </a:xfrm>
            <a:prstGeom prst="rect">
              <a:avLst/>
            </a:prstGeom>
          </p:spPr>
        </p:pic>
        <p:sp>
          <p:nvSpPr>
            <p:cNvPr id="8" name="TextBox 7">
              <a:extLst>
                <a:ext uri="{FF2B5EF4-FFF2-40B4-BE49-F238E27FC236}">
                  <a16:creationId xmlns:a16="http://schemas.microsoft.com/office/drawing/2014/main" id="{97C2312C-0D2E-41C6-82E9-27AA3EDF1313}"/>
                </a:ext>
              </a:extLst>
            </p:cNvPr>
            <p:cNvSpPr txBox="1"/>
            <p:nvPr/>
          </p:nvSpPr>
          <p:spPr>
            <a:xfrm>
              <a:off x="364179" y="3820022"/>
              <a:ext cx="2393392" cy="260723"/>
            </a:xfrm>
            <a:prstGeom prst="rect">
              <a:avLst/>
            </a:prstGeom>
            <a:noFill/>
          </p:spPr>
          <p:txBody>
            <a:bodyPr wrap="square" rtlCol="0">
              <a:spAutoFit/>
            </a:bodyPr>
            <a:lstStyle/>
            <a:p>
              <a:r>
                <a:rPr lang="en-US" sz="800" dirty="0" err="1">
                  <a:solidFill>
                    <a:schemeClr val="bg1">
                      <a:lumMod val="85000"/>
                    </a:schemeClr>
                  </a:solidFill>
                </a:rPr>
                <a:t>Erling</a:t>
              </a:r>
              <a:r>
                <a:rPr lang="en-US" sz="800" dirty="0">
                  <a:solidFill>
                    <a:schemeClr val="bg1">
                      <a:lumMod val="85000"/>
                    </a:schemeClr>
                  </a:solidFill>
                </a:rPr>
                <a:t> </a:t>
              </a:r>
              <a:r>
                <a:rPr lang="en-US" sz="800" dirty="0" err="1">
                  <a:solidFill>
                    <a:schemeClr val="bg1">
                      <a:lumMod val="85000"/>
                    </a:schemeClr>
                  </a:solidFill>
                </a:rPr>
                <a:t>Ólafsson</a:t>
              </a:r>
              <a:r>
                <a:rPr lang="en-US" sz="800" dirty="0">
                  <a:solidFill>
                    <a:schemeClr val="bg1">
                      <a:lumMod val="85000"/>
                    </a:schemeClr>
                  </a:solidFill>
                </a:rPr>
                <a:t>, 2010</a:t>
              </a:r>
            </a:p>
          </p:txBody>
        </p:sp>
      </p:grpSp>
      <p:sp>
        <p:nvSpPr>
          <p:cNvPr id="18" name="Arrow: Notched Right 17">
            <a:extLst>
              <a:ext uri="{FF2B5EF4-FFF2-40B4-BE49-F238E27FC236}">
                <a16:creationId xmlns:a16="http://schemas.microsoft.com/office/drawing/2014/main" id="{091C01E6-10D0-4182-9FB3-80D80B112483}"/>
              </a:ext>
            </a:extLst>
          </p:cNvPr>
          <p:cNvSpPr/>
          <p:nvPr/>
        </p:nvSpPr>
        <p:spPr>
          <a:xfrm>
            <a:off x="5708542" y="3883211"/>
            <a:ext cx="1337187" cy="70792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mpCEDB">
            <a:hlinkClick r:id="" action="ppaction://media"/>
            <a:extLst>
              <a:ext uri="{FF2B5EF4-FFF2-40B4-BE49-F238E27FC236}">
                <a16:creationId xmlns:a16="http://schemas.microsoft.com/office/drawing/2014/main" id="{F5FB6BEF-7E60-4267-904D-DBB09DF7CB15}"/>
              </a:ext>
            </a:extLst>
          </p:cNvPr>
          <p:cNvPicPr>
            <a:picLocks noChangeAspect="1"/>
          </p:cNvPicPr>
          <p:nvPr>
            <a:videoFile r:link="rId1"/>
            <p:custDataLst>
              <p:tags r:id="rId2"/>
            </p:custDataLst>
            <p:extLst>
              <p:ext uri="{DAA4B4D4-6D71-4841-9C94-3DE7FCFB9230}">
                <p14:media xmlns:p14="http://schemas.microsoft.com/office/powerpoint/2010/main" r:embed="rId3">
                  <p14:trim end="29.344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201182482"/>
      </p:ext>
    </p:extLst>
  </p:cSld>
  <p:clrMapOvr>
    <a:masterClrMapping/>
  </p:clrMapOvr>
  <mc:AlternateContent xmlns:mc="http://schemas.openxmlformats.org/markup-compatibility/2006" xmlns:p14="http://schemas.microsoft.com/office/powerpoint/2010/main">
    <mc:Choice Requires="p14">
      <p:transition spd="slow" p14:dur="2000" advTm="84902"/>
    </mc:Choice>
    <mc:Fallback xmlns="">
      <p:transition spd="slow" advTm="84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Succession</a:t>
            </a:r>
          </a:p>
        </p:txBody>
      </p:sp>
      <p:pic>
        <p:nvPicPr>
          <p:cNvPr id="2" name="Online Media 1">
            <a:hlinkClick r:id="" action="ppaction://media"/>
            <a:extLst>
              <a:ext uri="{FF2B5EF4-FFF2-40B4-BE49-F238E27FC236}">
                <a16:creationId xmlns:a16="http://schemas.microsoft.com/office/drawing/2014/main" id="{E10BC5D8-7809-4698-964C-510588CB3EE8}"/>
              </a:ext>
            </a:extLst>
          </p:cNvPr>
          <p:cNvPicPr>
            <a:picLocks noRot="1" noChangeAspect="1"/>
          </p:cNvPicPr>
          <p:nvPr>
            <a:videoFile r:link="rId1"/>
          </p:nvPr>
        </p:nvPicPr>
        <p:blipFill rotWithShape="1">
          <a:blip r:embed="rId7"/>
          <a:srcRect t="10943" b="11035"/>
          <a:stretch/>
        </p:blipFill>
        <p:spPr>
          <a:xfrm>
            <a:off x="1483485" y="866775"/>
            <a:ext cx="9213045" cy="5391150"/>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4" name="TextBox 3">
            <a:extLst>
              <a:ext uri="{FF2B5EF4-FFF2-40B4-BE49-F238E27FC236}">
                <a16:creationId xmlns:a16="http://schemas.microsoft.com/office/drawing/2014/main" id="{923F6427-A406-41E3-A0A2-A253D3BB6B6B}"/>
              </a:ext>
            </a:extLst>
          </p:cNvPr>
          <p:cNvSpPr txBox="1"/>
          <p:nvPr/>
        </p:nvSpPr>
        <p:spPr>
          <a:xfrm>
            <a:off x="7229475" y="6488668"/>
            <a:ext cx="4866204" cy="369332"/>
          </a:xfrm>
          <a:prstGeom prst="rect">
            <a:avLst/>
          </a:prstGeom>
          <a:noFill/>
        </p:spPr>
        <p:txBody>
          <a:bodyPr wrap="none" rtlCol="0">
            <a:spAutoFit/>
          </a:bodyPr>
          <a:lstStyle/>
          <a:p>
            <a:r>
              <a:rPr lang="en-US" dirty="0">
                <a:solidFill>
                  <a:schemeClr val="bg1"/>
                </a:solidFill>
                <a:hlinkClick r:id="rId8"/>
              </a:rPr>
              <a:t>https://www.youtube.com/watch?v=TLpc71YOtcE</a:t>
            </a:r>
            <a:endParaRPr lang="en-US" dirty="0">
              <a:solidFill>
                <a:schemeClr val="bg1"/>
              </a:solidFill>
            </a:endParaRPr>
          </a:p>
        </p:txBody>
      </p:sp>
      <p:pic>
        <p:nvPicPr>
          <p:cNvPr id="7" name="tmp76">
            <a:hlinkClick r:id="" action="ppaction://media"/>
            <a:extLst>
              <a:ext uri="{FF2B5EF4-FFF2-40B4-BE49-F238E27FC236}">
                <a16:creationId xmlns:a16="http://schemas.microsoft.com/office/drawing/2014/main" id="{0484F8D3-F980-4611-9AB1-7D8FC49574EA}"/>
              </a:ext>
            </a:extLst>
          </p:cNvPr>
          <p:cNvPicPr>
            <a:picLocks noChangeAspect="1"/>
          </p:cNvPicPr>
          <p:nvPr>
            <a:videoFile r:link="rId2"/>
            <p:custDataLst>
              <p:tags r:id="rId3"/>
            </p:custDataLst>
            <p:extLst>
              <p:ext uri="{DAA4B4D4-6D71-4841-9C94-3DE7FCFB9230}">
                <p14:media xmlns:p14="http://schemas.microsoft.com/office/powerpoint/2010/main" r:embed="rId4">
                  <p14:trim end="45.7709"/>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71852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video>
              <p:cMediaNode vol="80000">
                <p:cTn id="8"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646331"/>
          </a:xfrm>
          <a:prstGeom prst="rect">
            <a:avLst/>
          </a:prstGeom>
          <a:solidFill>
            <a:schemeClr val="tx1">
              <a:lumMod val="95000"/>
              <a:lumOff val="5000"/>
            </a:schemeClr>
          </a:solidFill>
        </p:spPr>
        <p:txBody>
          <a:bodyPr wrap="square" rtlCol="0">
            <a:spAutoFit/>
          </a:bodyPr>
          <a:lstStyle/>
          <a:p>
            <a:pPr algn="ctr"/>
            <a:r>
              <a:rPr lang="en-US" sz="3600" dirty="0">
                <a:solidFill>
                  <a:schemeClr val="bg1"/>
                </a:solidFill>
              </a:rPr>
              <a:t>Primary Succession</a:t>
            </a:r>
          </a:p>
        </p:txBody>
      </p:sp>
      <p:pic>
        <p:nvPicPr>
          <p:cNvPr id="5" name="Picture 4" descr="scan0001.jpg"/>
          <p:cNvPicPr>
            <a:picLocks noChangeAspect="1"/>
          </p:cNvPicPr>
          <p:nvPr/>
        </p:nvPicPr>
        <p:blipFill rotWithShape="1">
          <a:blip r:embed="rId6" cstate="email"/>
          <a:srcRect t="2878" b="3087"/>
          <a:stretch/>
        </p:blipFill>
        <p:spPr>
          <a:xfrm>
            <a:off x="1308093" y="1019175"/>
            <a:ext cx="9922155" cy="5124450"/>
          </a:xfrm>
          <a:prstGeom prst="rect">
            <a:avLst/>
          </a:prstGeom>
        </p:spPr>
      </p:pic>
      <p:sp>
        <p:nvSpPr>
          <p:cNvPr id="6" name="TextBox 5"/>
          <p:cNvSpPr txBox="1"/>
          <p:nvPr/>
        </p:nvSpPr>
        <p:spPr>
          <a:xfrm>
            <a:off x="6373946" y="6488668"/>
            <a:ext cx="5827236" cy="369332"/>
          </a:xfrm>
          <a:prstGeom prst="rect">
            <a:avLst/>
          </a:prstGeom>
          <a:noFill/>
        </p:spPr>
        <p:txBody>
          <a:bodyPr wrap="none" rtlCol="0">
            <a:spAutoFit/>
          </a:bodyPr>
          <a:lstStyle/>
          <a:p>
            <a:r>
              <a:rPr lang="en-US" dirty="0">
                <a:solidFill>
                  <a:schemeClr val="bg1">
                    <a:lumMod val="75000"/>
                  </a:schemeClr>
                </a:solidFill>
              </a:rPr>
              <a:t>Primary succession on grassland rangelands. From Gay 1965</a:t>
            </a:r>
          </a:p>
        </p:txBody>
      </p:sp>
      <p:pic>
        <p:nvPicPr>
          <p:cNvPr id="2" name="tmp93BA">
            <a:hlinkClick r:id="" action="ppaction://media"/>
            <a:extLst>
              <a:ext uri="{FF2B5EF4-FFF2-40B4-BE49-F238E27FC236}">
                <a16:creationId xmlns:a16="http://schemas.microsoft.com/office/drawing/2014/main" id="{EBDAB521-FD5D-49DA-8A5C-8C5D4D60CAB0}"/>
              </a:ext>
            </a:extLst>
          </p:cNvPr>
          <p:cNvPicPr>
            <a:picLocks noChangeAspect="1"/>
          </p:cNvPicPr>
          <p:nvPr>
            <a:videoFile r:link="rId1"/>
            <p:custDataLst>
              <p:tags r:id="rId2"/>
            </p:custDataLst>
            <p:extLst>
              <p:ext uri="{DAA4B4D4-6D71-4841-9C94-3DE7FCFB9230}">
                <p14:media xmlns:p14="http://schemas.microsoft.com/office/powerpoint/2010/main" r:embed="rId3">
                  <p14:trim st="139629" end="73087.4285"/>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099197448"/>
      </p:ext>
    </p:extLst>
  </p:cSld>
  <p:clrMapOvr>
    <a:masterClrMapping/>
  </p:clrMapOvr>
  <mc:AlternateContent xmlns:mc="http://schemas.openxmlformats.org/markup-compatibility/2006" xmlns:p14="http://schemas.microsoft.com/office/powerpoint/2010/main">
    <mc:Choice Requires="p14">
      <p:transition spd="slow" p14:dur="2000" advTm="142455"/>
    </mc:Choice>
    <mc:Fallback xmlns="">
      <p:transition spd="slow" advTm="142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Potential Natural Community (PNC)</a:t>
            </a:r>
          </a:p>
        </p:txBody>
      </p:sp>
      <p:sp>
        <p:nvSpPr>
          <p:cNvPr id="18435" name="Rectangle 3"/>
          <p:cNvSpPr>
            <a:spLocks noGrp="1" noChangeArrowheads="1"/>
          </p:cNvSpPr>
          <p:nvPr>
            <p:ph type="body" idx="1"/>
          </p:nvPr>
        </p:nvSpPr>
        <p:spPr>
          <a:xfrm>
            <a:off x="1097280" y="1845734"/>
            <a:ext cx="10058400" cy="4424438"/>
          </a:xfrm>
        </p:spPr>
        <p:txBody>
          <a:bodyPr>
            <a:normAutofit lnSpcReduction="10000"/>
          </a:bodyPr>
          <a:lstStyle/>
          <a:p>
            <a:r>
              <a:rPr lang="en-US" sz="3600" dirty="0"/>
              <a:t>The end point of succession = PNC or Climax</a:t>
            </a:r>
          </a:p>
          <a:p>
            <a:pPr lvl="1"/>
            <a:r>
              <a:rPr lang="en-US" sz="3200" dirty="0"/>
              <a:t>Depends on climate and soils</a:t>
            </a:r>
          </a:p>
          <a:p>
            <a:endParaRPr lang="en-US" sz="3200" dirty="0"/>
          </a:p>
          <a:p>
            <a:r>
              <a:rPr lang="en-US" sz="3600" dirty="0"/>
              <a:t>Stable community of plants and animals:</a:t>
            </a:r>
          </a:p>
          <a:p>
            <a:pPr lvl="1"/>
            <a:r>
              <a:rPr lang="en-US" sz="3200" dirty="0"/>
              <a:t>Trees in forests </a:t>
            </a:r>
          </a:p>
          <a:p>
            <a:pPr lvl="1"/>
            <a:r>
              <a:rPr lang="en-US" sz="3200" dirty="0"/>
              <a:t>Grasses in prairies</a:t>
            </a:r>
          </a:p>
          <a:p>
            <a:pPr lvl="1"/>
            <a:r>
              <a:rPr lang="en-US" sz="3200" dirty="0"/>
              <a:t>Cacti in deserts</a:t>
            </a:r>
          </a:p>
          <a:p>
            <a:pPr lvl="1"/>
            <a:r>
              <a:rPr lang="en-US" sz="3200" dirty="0"/>
              <a:t>Lichens and shrubs in the tundra</a:t>
            </a:r>
          </a:p>
          <a:p>
            <a:endParaRPr lang="en-US" sz="3200" dirty="0"/>
          </a:p>
        </p:txBody>
      </p:sp>
      <p:pic>
        <p:nvPicPr>
          <p:cNvPr id="2" name="tmp93BA">
            <a:hlinkClick r:id="" action="ppaction://media"/>
            <a:extLst>
              <a:ext uri="{FF2B5EF4-FFF2-40B4-BE49-F238E27FC236}">
                <a16:creationId xmlns:a16="http://schemas.microsoft.com/office/drawing/2014/main" id="{66C06146-3A86-4C5E-9972-072E154E4767}"/>
              </a:ext>
            </a:extLst>
          </p:cNvPr>
          <p:cNvPicPr>
            <a:picLocks noChangeAspect="1"/>
          </p:cNvPicPr>
          <p:nvPr>
            <a:videoFile r:link="rId1"/>
            <p:custDataLst>
              <p:tags r:id="rId2"/>
            </p:custDataLst>
            <p:extLst>
              <p:ext uri="{DAA4B4D4-6D71-4841-9C94-3DE7FCFB9230}">
                <p14:media xmlns:p14="http://schemas.microsoft.com/office/powerpoint/2010/main" r:embed="rId3">
                  <p14:trim st="282084" end="7522.4285"/>
                </p14:media>
              </p:ext>
              <p:ext uri="{42D2F446-02D8-4167-A562-619A0277C38B}">
                <p15:isNarration xmlns:p15="http://schemas.microsoft.com/office/powerpoint/2012/main" val="1"/>
              </p:ext>
            </p:extLst>
          </p:nvPr>
        </p:nvPicPr>
        <p:blipFill>
          <a:blip r:embed="rId6"/>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4788566"/>
      </p:ext>
    </p:extLst>
  </p:cSld>
  <p:clrMapOvr>
    <a:masterClrMapping/>
  </p:clrMapOvr>
  <mc:AlternateContent xmlns:mc="http://schemas.openxmlformats.org/markup-compatibility/2006" xmlns:p14="http://schemas.microsoft.com/office/powerpoint/2010/main">
    <mc:Choice Requires="p14">
      <p:transition spd="slow" p14:dur="2000" advTm="65565"/>
    </mc:Choice>
    <mc:Fallback xmlns="">
      <p:transition spd="slow" advTm="65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&amp; Secondary Succession</a:t>
            </a:r>
          </a:p>
        </p:txBody>
      </p:sp>
      <p:sp>
        <p:nvSpPr>
          <p:cNvPr id="16" name="Title 15">
            <a:extLst>
              <a:ext uri="{FF2B5EF4-FFF2-40B4-BE49-F238E27FC236}">
                <a16:creationId xmlns:a16="http://schemas.microsoft.com/office/drawing/2014/main" id="{4426C2D6-46E7-4316-80DE-6FA925A94793}"/>
              </a:ext>
            </a:extLst>
          </p:cNvPr>
          <p:cNvSpPr>
            <a:spLocks noGrp="1"/>
          </p:cNvSpPr>
          <p:nvPr>
            <p:ph type="title"/>
          </p:nvPr>
        </p:nvSpPr>
        <p:spPr/>
        <p:txBody>
          <a:bodyPr/>
          <a:lstStyle/>
          <a:p>
            <a:r>
              <a:rPr lang="en-US" dirty="0"/>
              <a:t>Two Kinds of Succession</a:t>
            </a:r>
          </a:p>
        </p:txBody>
      </p:sp>
      <p:sp>
        <p:nvSpPr>
          <p:cNvPr id="6" name="Content Placeholder 5">
            <a:extLst>
              <a:ext uri="{FF2B5EF4-FFF2-40B4-BE49-F238E27FC236}">
                <a16:creationId xmlns:a16="http://schemas.microsoft.com/office/drawing/2014/main" id="{A7EC0801-4231-4EEB-B6A3-3D7C71E3637C}"/>
              </a:ext>
            </a:extLst>
          </p:cNvPr>
          <p:cNvSpPr>
            <a:spLocks noGrp="1"/>
          </p:cNvSpPr>
          <p:nvPr>
            <p:ph sz="half" idx="1"/>
          </p:nvPr>
        </p:nvSpPr>
        <p:spPr/>
        <p:txBody>
          <a:bodyPr>
            <a:normAutofit/>
          </a:bodyPr>
          <a:lstStyle/>
          <a:p>
            <a:r>
              <a:rPr lang="en-US" sz="3600" b="1" dirty="0"/>
              <a:t>Primary</a:t>
            </a:r>
          </a:p>
          <a:p>
            <a:pPr lvl="1">
              <a:buFont typeface="Wingdings" panose="05000000000000000000" pitchFamily="2" charset="2"/>
              <a:buChar char="§"/>
            </a:pPr>
            <a:r>
              <a:rPr lang="en-US" sz="3200" dirty="0"/>
              <a:t> Begins on rocky surface</a:t>
            </a:r>
          </a:p>
          <a:p>
            <a:pPr lvl="1">
              <a:buFont typeface="Wingdings" panose="05000000000000000000" pitchFamily="2" charset="2"/>
              <a:buChar char="§"/>
            </a:pPr>
            <a:r>
              <a:rPr lang="en-US" sz="3200" dirty="0"/>
              <a:t> No Soil</a:t>
            </a:r>
          </a:p>
        </p:txBody>
      </p:sp>
      <p:sp>
        <p:nvSpPr>
          <p:cNvPr id="7" name="Content Placeholder 6">
            <a:extLst>
              <a:ext uri="{FF2B5EF4-FFF2-40B4-BE49-F238E27FC236}">
                <a16:creationId xmlns:a16="http://schemas.microsoft.com/office/drawing/2014/main" id="{9B90709E-5F4F-48F4-85E0-0216005761AD}"/>
              </a:ext>
            </a:extLst>
          </p:cNvPr>
          <p:cNvSpPr>
            <a:spLocks noGrp="1"/>
          </p:cNvSpPr>
          <p:nvPr>
            <p:ph sz="half" idx="2"/>
          </p:nvPr>
        </p:nvSpPr>
        <p:spPr/>
        <p:txBody>
          <a:bodyPr/>
          <a:lstStyle/>
          <a:p>
            <a:r>
              <a:rPr lang="en-US" sz="3600" b="1" dirty="0"/>
              <a:t>Secondary</a:t>
            </a:r>
          </a:p>
          <a:p>
            <a:pPr lvl="1">
              <a:buFont typeface="Wingdings" panose="05000000000000000000" pitchFamily="2" charset="2"/>
              <a:buChar char="§"/>
            </a:pPr>
            <a:r>
              <a:rPr lang="en-US" sz="3200" dirty="0"/>
              <a:t> Begins after a disturbance that leaves soil on the site.</a:t>
            </a:r>
          </a:p>
          <a:p>
            <a:pPr lvl="1">
              <a:buFont typeface="Wingdings" panose="05000000000000000000" pitchFamily="2" charset="2"/>
              <a:buChar char="§"/>
            </a:pPr>
            <a:r>
              <a:rPr lang="en-US" sz="3200" dirty="0"/>
              <a:t> Soil of some sort exists on the site.</a:t>
            </a:r>
          </a:p>
          <a:p>
            <a:endParaRPr lang="en-US" dirty="0"/>
          </a:p>
        </p:txBody>
      </p:sp>
      <p:pic>
        <p:nvPicPr>
          <p:cNvPr id="8" name="Picture 7">
            <a:extLst>
              <a:ext uri="{FF2B5EF4-FFF2-40B4-BE49-F238E27FC236}">
                <a16:creationId xmlns:a16="http://schemas.microsoft.com/office/drawing/2014/main" id="{63B5A0DD-D639-49EA-8A05-72D52D1AE77D}"/>
              </a:ext>
            </a:extLst>
          </p:cNvPr>
          <p:cNvPicPr>
            <a:picLocks noChangeAspect="1"/>
          </p:cNvPicPr>
          <p:nvPr/>
        </p:nvPicPr>
        <p:blipFill>
          <a:blip r:embed="rId6"/>
          <a:stretch>
            <a:fillRect/>
          </a:stretch>
        </p:blipFill>
        <p:spPr>
          <a:xfrm>
            <a:off x="1590038" y="3659252"/>
            <a:ext cx="3576322" cy="2294784"/>
          </a:xfrm>
          <a:prstGeom prst="rect">
            <a:avLst/>
          </a:prstGeom>
        </p:spPr>
      </p:pic>
      <p:sp>
        <p:nvSpPr>
          <p:cNvPr id="9" name="TextBox 8">
            <a:extLst>
              <a:ext uri="{FF2B5EF4-FFF2-40B4-BE49-F238E27FC236}">
                <a16:creationId xmlns:a16="http://schemas.microsoft.com/office/drawing/2014/main" id="{09037202-85C7-4843-A783-416C1E4D284F}"/>
              </a:ext>
            </a:extLst>
          </p:cNvPr>
          <p:cNvSpPr txBox="1"/>
          <p:nvPr/>
        </p:nvSpPr>
        <p:spPr>
          <a:xfrm>
            <a:off x="3621891" y="5653650"/>
            <a:ext cx="1453028" cy="215444"/>
          </a:xfrm>
          <a:prstGeom prst="rect">
            <a:avLst/>
          </a:prstGeom>
          <a:noFill/>
        </p:spPr>
        <p:txBody>
          <a:bodyPr wrap="square" rtlCol="0">
            <a:spAutoFit/>
          </a:bodyPr>
          <a:lstStyle/>
          <a:p>
            <a:pPr algn="r"/>
            <a:r>
              <a:rPr lang="en-US" sz="800" dirty="0"/>
              <a:t>R. del Moral, August 1980</a:t>
            </a:r>
          </a:p>
        </p:txBody>
      </p:sp>
      <p:pic>
        <p:nvPicPr>
          <p:cNvPr id="11" name="Picture 10" descr="A picture containing building, outdoor, tree, sky&#10;&#10;Description generated with high confidence">
            <a:extLst>
              <a:ext uri="{FF2B5EF4-FFF2-40B4-BE49-F238E27FC236}">
                <a16:creationId xmlns:a16="http://schemas.microsoft.com/office/drawing/2014/main" id="{DC4B1255-3E2F-4CB8-99F0-90A3C559F56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8476287" y="3688387"/>
            <a:ext cx="2226967" cy="2537458"/>
          </a:xfrm>
          <a:prstGeom prst="rect">
            <a:avLst/>
          </a:prstGeom>
        </p:spPr>
      </p:pic>
      <p:sp>
        <p:nvSpPr>
          <p:cNvPr id="12" name="TextBox 11">
            <a:extLst>
              <a:ext uri="{FF2B5EF4-FFF2-40B4-BE49-F238E27FC236}">
                <a16:creationId xmlns:a16="http://schemas.microsoft.com/office/drawing/2014/main" id="{1013CE91-8F8A-441A-AB59-F098C24780B1}"/>
              </a:ext>
            </a:extLst>
          </p:cNvPr>
          <p:cNvSpPr txBox="1"/>
          <p:nvPr/>
        </p:nvSpPr>
        <p:spPr>
          <a:xfrm>
            <a:off x="9405472" y="5846314"/>
            <a:ext cx="1453028" cy="215444"/>
          </a:xfrm>
          <a:prstGeom prst="rect">
            <a:avLst/>
          </a:prstGeom>
          <a:noFill/>
        </p:spPr>
        <p:txBody>
          <a:bodyPr wrap="square" rtlCol="0">
            <a:spAutoFit/>
          </a:bodyPr>
          <a:lstStyle/>
          <a:p>
            <a:pPr algn="r"/>
            <a:r>
              <a:rPr lang="en-US" sz="800" dirty="0"/>
              <a:t>Josh Corbett</a:t>
            </a:r>
          </a:p>
        </p:txBody>
      </p:sp>
      <p:pic>
        <p:nvPicPr>
          <p:cNvPr id="19" name="tmpBE30">
            <a:hlinkClick r:id="" action="ppaction://media"/>
            <a:extLst>
              <a:ext uri="{FF2B5EF4-FFF2-40B4-BE49-F238E27FC236}">
                <a16:creationId xmlns:a16="http://schemas.microsoft.com/office/drawing/2014/main" id="{0754EAC7-0680-45E3-8C07-87C9C980B341}"/>
              </a:ext>
            </a:extLst>
          </p:cNvPr>
          <p:cNvPicPr>
            <a:picLocks noChangeAspect="1"/>
          </p:cNvPicPr>
          <p:nvPr>
            <a:videoFile r:link="rId1"/>
            <p:custDataLst>
              <p:tags r:id="rId2"/>
            </p:custDataLst>
            <p:extLst>
              <p:ext uri="{DAA4B4D4-6D71-4841-9C94-3DE7FCFB9230}">
                <p14:media xmlns:p14="http://schemas.microsoft.com/office/powerpoint/2010/main" r:embed="rId3">
                  <p14:trim end="543513.666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495283797"/>
      </p:ext>
    </p:extLst>
  </p:cSld>
  <p:clrMapOvr>
    <a:masterClrMapping/>
  </p:clrMapOvr>
  <mc:AlternateContent xmlns:mc="http://schemas.openxmlformats.org/markup-compatibility/2006" xmlns:p14="http://schemas.microsoft.com/office/powerpoint/2010/main">
    <mc:Choice Requires="p14">
      <p:transition spd="slow" p14:dur="2000" advTm="60819"/>
    </mc:Choice>
    <mc:Fallback xmlns="">
      <p:transition spd="slow" advTm="60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Primary &amp; Secondary Succession</a:t>
            </a:r>
          </a:p>
        </p:txBody>
      </p:sp>
      <p:pic>
        <p:nvPicPr>
          <p:cNvPr id="2" name="Online Media 1">
            <a:hlinkClick r:id="" action="ppaction://media"/>
            <a:extLst>
              <a:ext uri="{FF2B5EF4-FFF2-40B4-BE49-F238E27FC236}">
                <a16:creationId xmlns:a16="http://schemas.microsoft.com/office/drawing/2014/main" id="{6CFB104A-A185-4ADC-AFE6-52DDF379DDA4}"/>
              </a:ext>
            </a:extLst>
          </p:cNvPr>
          <p:cNvPicPr>
            <a:picLocks noRot="1" noChangeAspect="1"/>
          </p:cNvPicPr>
          <p:nvPr>
            <a:videoFile r:link="rId1"/>
          </p:nvPr>
        </p:nvPicPr>
        <p:blipFill>
          <a:blip r:embed="rId7"/>
          <a:stretch>
            <a:fillRect/>
          </a:stretch>
        </p:blipFill>
        <p:spPr>
          <a:xfrm>
            <a:off x="2619375" y="833437"/>
            <a:ext cx="7232650" cy="5424488"/>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3" name="TextBox 2">
            <a:extLst>
              <a:ext uri="{FF2B5EF4-FFF2-40B4-BE49-F238E27FC236}">
                <a16:creationId xmlns:a16="http://schemas.microsoft.com/office/drawing/2014/main" id="{054F08E0-6FD5-43C5-B68A-A7D6C30FF57F}"/>
              </a:ext>
            </a:extLst>
          </p:cNvPr>
          <p:cNvSpPr txBox="1"/>
          <p:nvPr/>
        </p:nvSpPr>
        <p:spPr>
          <a:xfrm>
            <a:off x="7289119" y="6488668"/>
            <a:ext cx="4902881" cy="369332"/>
          </a:xfrm>
          <a:prstGeom prst="rect">
            <a:avLst/>
          </a:prstGeom>
          <a:noFill/>
        </p:spPr>
        <p:txBody>
          <a:bodyPr wrap="none" rtlCol="0">
            <a:spAutoFit/>
          </a:bodyPr>
          <a:lstStyle/>
          <a:p>
            <a:r>
              <a:rPr lang="en-US" dirty="0">
                <a:solidFill>
                  <a:schemeClr val="bg1"/>
                </a:solidFill>
                <a:hlinkClick r:id="rId8"/>
              </a:rPr>
              <a:t>https://www.youtube.com/watch?v=C2ZRe_kIRdA</a:t>
            </a:r>
            <a:endParaRPr lang="en-US" dirty="0">
              <a:solidFill>
                <a:schemeClr val="bg1"/>
              </a:solidFill>
            </a:endParaRPr>
          </a:p>
        </p:txBody>
      </p:sp>
      <p:pic>
        <p:nvPicPr>
          <p:cNvPr id="6" name="tmpBE30">
            <a:hlinkClick r:id="" action="ppaction://media"/>
            <a:extLst>
              <a:ext uri="{FF2B5EF4-FFF2-40B4-BE49-F238E27FC236}">
                <a16:creationId xmlns:a16="http://schemas.microsoft.com/office/drawing/2014/main" id="{23860684-F522-40F0-A8A1-9B32345EE983}"/>
              </a:ext>
            </a:extLst>
          </p:cNvPr>
          <p:cNvPicPr>
            <a:picLocks noChangeAspect="1"/>
          </p:cNvPicPr>
          <p:nvPr>
            <a:videoFile r:link="rId2"/>
            <p:custDataLst>
              <p:tags r:id="rId3"/>
            </p:custDataLst>
            <p:extLst>
              <p:ext uri="{DAA4B4D4-6D71-4841-9C94-3DE7FCFB9230}">
                <p14:media xmlns:p14="http://schemas.microsoft.com/office/powerpoint/2010/main" r:embed="rId4">
                  <p14:trim st="60819" end="534623.66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67292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video>
              <p:cMediaNode>
                <p:cTn id="8"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Secondary Succession</a:t>
            </a:r>
          </a:p>
        </p:txBody>
      </p:sp>
      <p:pic>
        <p:nvPicPr>
          <p:cNvPr id="5" name="Picture 2" descr="http://rmascience.weebly.com/uploads/9/2/2/3/9223506/5780731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014498"/>
            <a:ext cx="12192000" cy="54642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47F3162-7051-407C-A1FC-5983837AEDC9}"/>
              </a:ext>
            </a:extLst>
          </p:cNvPr>
          <p:cNvSpPr txBox="1"/>
          <p:nvPr/>
        </p:nvSpPr>
        <p:spPr>
          <a:xfrm>
            <a:off x="448592" y="1490008"/>
            <a:ext cx="2699557" cy="3785652"/>
          </a:xfrm>
          <a:prstGeom prst="rect">
            <a:avLst/>
          </a:prstGeom>
          <a:solidFill>
            <a:schemeClr val="bg1">
              <a:alpha val="56000"/>
            </a:schemeClr>
          </a:solidFill>
        </p:spPr>
        <p:txBody>
          <a:bodyPr wrap="square" rtlCol="0">
            <a:spAutoFit/>
          </a:bodyPr>
          <a:lstStyle/>
          <a:p>
            <a:r>
              <a:rPr lang="en-US" sz="2400" b="1" dirty="0"/>
              <a:t>Begins With Soil:</a:t>
            </a:r>
          </a:p>
          <a:p>
            <a:pPr marL="285750" indent="-285750">
              <a:buFont typeface="Arial" panose="020B0604020202020204" pitchFamily="34" charset="0"/>
              <a:buChar char="•"/>
            </a:pPr>
            <a:r>
              <a:rPr lang="en-US" sz="2400" dirty="0"/>
              <a:t>Fire</a:t>
            </a:r>
          </a:p>
          <a:p>
            <a:pPr marL="285750" indent="-285750">
              <a:buFont typeface="Arial" panose="020B0604020202020204" pitchFamily="34" charset="0"/>
              <a:buChar char="•"/>
            </a:pPr>
            <a:r>
              <a:rPr lang="en-US" sz="2400" dirty="0"/>
              <a:t>Drought</a:t>
            </a:r>
          </a:p>
          <a:p>
            <a:pPr marL="285750" indent="-285750">
              <a:buFont typeface="Arial" panose="020B0604020202020204" pitchFamily="34" charset="0"/>
              <a:buChar char="•"/>
            </a:pPr>
            <a:r>
              <a:rPr lang="en-US" sz="2400" dirty="0"/>
              <a:t>Landslide</a:t>
            </a:r>
          </a:p>
          <a:p>
            <a:pPr marL="285750" indent="-285750">
              <a:buFont typeface="Arial" panose="020B0604020202020204" pitchFamily="34" charset="0"/>
              <a:buChar char="•"/>
            </a:pPr>
            <a:r>
              <a:rPr lang="en-US" sz="2400" dirty="0"/>
              <a:t>Flood</a:t>
            </a:r>
          </a:p>
          <a:p>
            <a:endParaRPr lang="en-US" sz="2400" dirty="0"/>
          </a:p>
          <a:p>
            <a:r>
              <a:rPr lang="en-US" sz="2400" b="1" dirty="0"/>
              <a:t>Pioneer Species:</a:t>
            </a:r>
          </a:p>
          <a:p>
            <a:pPr marL="285750" indent="-285750">
              <a:buFont typeface="Arial" panose="020B0604020202020204" pitchFamily="34" charset="0"/>
              <a:buChar char="•"/>
            </a:pPr>
            <a:r>
              <a:rPr lang="en-US" sz="2400" dirty="0"/>
              <a:t>Herbaceous</a:t>
            </a:r>
          </a:p>
          <a:p>
            <a:pPr marL="285750" indent="-285750">
              <a:buFont typeface="Arial" panose="020B0604020202020204" pitchFamily="34" charset="0"/>
              <a:buChar char="•"/>
            </a:pPr>
            <a:r>
              <a:rPr lang="en-US" sz="2400" dirty="0"/>
              <a:t>Invasive Characteristics</a:t>
            </a:r>
          </a:p>
        </p:txBody>
      </p:sp>
      <p:pic>
        <p:nvPicPr>
          <p:cNvPr id="6" name="tmpBE30">
            <a:hlinkClick r:id="" action="ppaction://media"/>
            <a:extLst>
              <a:ext uri="{FF2B5EF4-FFF2-40B4-BE49-F238E27FC236}">
                <a16:creationId xmlns:a16="http://schemas.microsoft.com/office/drawing/2014/main" id="{C798DC0E-26ED-4F95-B884-9247CF5B578B}"/>
              </a:ext>
            </a:extLst>
          </p:cNvPr>
          <p:cNvPicPr>
            <a:picLocks noChangeAspect="1"/>
          </p:cNvPicPr>
          <p:nvPr>
            <a:videoFile r:link="rId1"/>
            <p:custDataLst>
              <p:tags r:id="rId2"/>
            </p:custDataLst>
            <p:extLst>
              <p:ext uri="{DAA4B4D4-6D71-4841-9C94-3DE7FCFB9230}">
                <p14:media xmlns:p14="http://schemas.microsoft.com/office/powerpoint/2010/main" r:embed="rId3">
                  <p14:trim st="69709" end="452610.666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085046505"/>
      </p:ext>
    </p:extLst>
  </p:cSld>
  <p:clrMapOvr>
    <a:masterClrMapping/>
  </p:clrMapOvr>
  <mc:AlternateContent xmlns:mc="http://schemas.openxmlformats.org/markup-compatibility/2006" xmlns:p14="http://schemas.microsoft.com/office/powerpoint/2010/main">
    <mc:Choice Requires="p14">
      <p:transition spd="slow" p14:dur="2000" advTm="82013"/>
    </mc:Choice>
    <mc:Fallback xmlns="">
      <p:transition spd="slow" advTm="82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Secondary Succession</a:t>
            </a:r>
          </a:p>
        </p:txBody>
      </p:sp>
      <p:pic>
        <p:nvPicPr>
          <p:cNvPr id="5" name="Picture 2" descr="http://rmascience.weebly.com/uploads/9/2/2/3/9223506/5780731_or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874" y="862098"/>
            <a:ext cx="11371726" cy="50966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41400" y="5934044"/>
            <a:ext cx="2692400" cy="400110"/>
          </a:xfrm>
          <a:prstGeom prst="rect">
            <a:avLst/>
          </a:prstGeom>
          <a:noFill/>
        </p:spPr>
        <p:txBody>
          <a:bodyPr wrap="square" rtlCol="0">
            <a:spAutoFit/>
          </a:bodyPr>
          <a:lstStyle/>
          <a:p>
            <a:pPr algn="ctr"/>
            <a:r>
              <a:rPr lang="en-US" sz="2000" dirty="0"/>
              <a:t>Pioneer Community</a:t>
            </a:r>
          </a:p>
        </p:txBody>
      </p:sp>
      <p:sp>
        <p:nvSpPr>
          <p:cNvPr id="7" name="TextBox 6"/>
          <p:cNvSpPr txBox="1"/>
          <p:nvPr/>
        </p:nvSpPr>
        <p:spPr>
          <a:xfrm>
            <a:off x="8870500" y="5916324"/>
            <a:ext cx="3034626" cy="400110"/>
          </a:xfrm>
          <a:prstGeom prst="rect">
            <a:avLst/>
          </a:prstGeom>
          <a:noFill/>
        </p:spPr>
        <p:txBody>
          <a:bodyPr wrap="square" rtlCol="0">
            <a:spAutoFit/>
          </a:bodyPr>
          <a:lstStyle/>
          <a:p>
            <a:pPr algn="ctr"/>
            <a:r>
              <a:rPr lang="en-US" sz="2000" dirty="0"/>
              <a:t>PNC - Climax Community</a:t>
            </a:r>
          </a:p>
        </p:txBody>
      </p:sp>
      <p:cxnSp>
        <p:nvCxnSpPr>
          <p:cNvPr id="8" name="Straight Arrow Connector 7"/>
          <p:cNvCxnSpPr>
            <a:stCxn id="2" idx="3"/>
          </p:cNvCxnSpPr>
          <p:nvPr/>
        </p:nvCxnSpPr>
        <p:spPr>
          <a:xfrm flipV="1">
            <a:off x="3733800" y="6097621"/>
            <a:ext cx="5303874" cy="364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98870" y="899300"/>
            <a:ext cx="10845800" cy="523220"/>
          </a:xfrm>
          <a:prstGeom prst="rect">
            <a:avLst/>
          </a:prstGeom>
          <a:solidFill>
            <a:schemeClr val="accent1">
              <a:lumMod val="60000"/>
              <a:lumOff val="40000"/>
              <a:alpha val="49000"/>
            </a:schemeClr>
          </a:solidFill>
        </p:spPr>
        <p:txBody>
          <a:bodyPr wrap="square" rtlCol="0">
            <a:spAutoFit/>
          </a:bodyPr>
          <a:lstStyle/>
          <a:p>
            <a:r>
              <a:rPr lang="en-US" sz="2800" dirty="0" err="1"/>
              <a:t>Seral</a:t>
            </a:r>
            <a:r>
              <a:rPr lang="en-US" sz="2800" dirty="0"/>
              <a:t> Stage:  distinct community type within the sequence of succession.  </a:t>
            </a:r>
          </a:p>
        </p:txBody>
      </p:sp>
      <p:pic>
        <p:nvPicPr>
          <p:cNvPr id="6" name="tmpBE30">
            <a:hlinkClick r:id="" action="ppaction://media"/>
            <a:extLst>
              <a:ext uri="{FF2B5EF4-FFF2-40B4-BE49-F238E27FC236}">
                <a16:creationId xmlns:a16="http://schemas.microsoft.com/office/drawing/2014/main" id="{C825CD5A-1E06-4845-ACB2-343304109804}"/>
              </a:ext>
            </a:extLst>
          </p:cNvPr>
          <p:cNvPicPr>
            <a:picLocks noChangeAspect="1"/>
          </p:cNvPicPr>
          <p:nvPr>
            <a:videoFile r:link="rId1"/>
            <p:custDataLst>
              <p:tags r:id="rId2"/>
            </p:custDataLst>
            <p:extLst>
              <p:ext uri="{DAA4B4D4-6D71-4841-9C94-3DE7FCFB9230}">
                <p14:media xmlns:p14="http://schemas.microsoft.com/office/powerpoint/2010/main" r:embed="rId3">
                  <p14:trim st="151722" end="427559.666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2711562688"/>
      </p:ext>
    </p:extLst>
  </p:cSld>
  <p:clrMapOvr>
    <a:masterClrMapping/>
  </p:clrMapOvr>
  <mc:AlternateContent xmlns:mc="http://schemas.openxmlformats.org/markup-compatibility/2006" xmlns:p14="http://schemas.microsoft.com/office/powerpoint/2010/main">
    <mc:Choice Requires="p14">
      <p:transition spd="slow" p14:dur="2000" advTm="25051"/>
    </mc:Choice>
    <mc:Fallback xmlns="">
      <p:transition spd="slow" advTm="25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5145"/>
            <a:ext cx="12192000" cy="646331"/>
          </a:xfrm>
          <a:prstGeom prst="rect">
            <a:avLst/>
          </a:prstGeom>
          <a:solidFill>
            <a:schemeClr val="tx1">
              <a:lumMod val="95000"/>
              <a:lumOff val="5000"/>
            </a:schemeClr>
          </a:solidFill>
        </p:spPr>
        <p:txBody>
          <a:bodyPr wrap="square" rtlCol="0">
            <a:spAutoFit/>
          </a:bodyPr>
          <a:lstStyle/>
          <a:p>
            <a:r>
              <a:rPr lang="en-US" sz="3600" dirty="0">
                <a:solidFill>
                  <a:schemeClr val="bg1"/>
                </a:solidFill>
              </a:rPr>
              <a:t>     Secondary Succession</a:t>
            </a:r>
          </a:p>
        </p:txBody>
      </p:sp>
      <p:pic>
        <p:nvPicPr>
          <p:cNvPr id="6" name="Online Media 5">
            <a:hlinkClick r:id="" action="ppaction://media"/>
            <a:extLst>
              <a:ext uri="{FF2B5EF4-FFF2-40B4-BE49-F238E27FC236}">
                <a16:creationId xmlns:a16="http://schemas.microsoft.com/office/drawing/2014/main" id="{39859FC6-CE17-44B6-8AA9-3862FF5CE3CD}"/>
              </a:ext>
            </a:extLst>
          </p:cNvPr>
          <p:cNvPicPr>
            <a:picLocks noRot="1" noChangeAspect="1"/>
          </p:cNvPicPr>
          <p:nvPr>
            <a:videoFile r:link="rId1"/>
          </p:nvPr>
        </p:nvPicPr>
        <p:blipFill>
          <a:blip r:embed="rId7"/>
          <a:stretch>
            <a:fillRect/>
          </a:stretch>
        </p:blipFill>
        <p:spPr>
          <a:xfrm>
            <a:off x="2657475" y="850106"/>
            <a:ext cx="7172325" cy="5379244"/>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9" name="TextBox 8">
            <a:extLst>
              <a:ext uri="{FF2B5EF4-FFF2-40B4-BE49-F238E27FC236}">
                <a16:creationId xmlns:a16="http://schemas.microsoft.com/office/drawing/2014/main" id="{F8BE2BC7-2108-4A0B-9271-45C1210828D8}"/>
              </a:ext>
            </a:extLst>
          </p:cNvPr>
          <p:cNvSpPr txBox="1"/>
          <p:nvPr/>
        </p:nvSpPr>
        <p:spPr>
          <a:xfrm>
            <a:off x="7067550" y="6488668"/>
            <a:ext cx="4846711" cy="369332"/>
          </a:xfrm>
          <a:prstGeom prst="rect">
            <a:avLst/>
          </a:prstGeom>
          <a:noFill/>
        </p:spPr>
        <p:txBody>
          <a:bodyPr wrap="none" rtlCol="0">
            <a:spAutoFit/>
          </a:bodyPr>
          <a:lstStyle/>
          <a:p>
            <a:r>
              <a:rPr lang="en-US" dirty="0">
                <a:solidFill>
                  <a:schemeClr val="bg1"/>
                </a:solidFill>
              </a:rPr>
              <a:t>https://www.youtube.com/watch?v=CQ2Xl6ZqzRI</a:t>
            </a:r>
          </a:p>
        </p:txBody>
      </p:sp>
      <p:pic>
        <p:nvPicPr>
          <p:cNvPr id="3" name="tmp6851">
            <a:hlinkClick r:id="" action="ppaction://media"/>
            <a:extLst>
              <a:ext uri="{FF2B5EF4-FFF2-40B4-BE49-F238E27FC236}">
                <a16:creationId xmlns:a16="http://schemas.microsoft.com/office/drawing/2014/main" id="{8CDDD9AE-866C-4D33-BD34-20321ED1B52C}"/>
              </a:ext>
            </a:extLst>
          </p:cNvPr>
          <p:cNvPicPr>
            <a:picLocks noChangeAspect="1"/>
          </p:cNvPicPr>
          <p:nvPr>
            <a:videoFile r:link="rId2"/>
            <p:custDataLst>
              <p:tags r:id="rId3"/>
            </p:custDataLst>
            <p:extLst>
              <p:ext uri="{DAA4B4D4-6D71-4841-9C94-3DE7FCFB9230}">
                <p14:media xmlns:p14="http://schemas.microsoft.com/office/powerpoint/2010/main" r:embed="rId4">
                  <p14:trim end="35.9333"/>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36201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video>
              <p:cMediaNode>
                <p:cTn id="8" fill="hold" display="0">
                  <p:stCondLst>
                    <p:cond delay="indefinite"/>
                  </p:st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Review</a:t>
            </a:r>
          </a:p>
        </p:txBody>
      </p:sp>
      <p:sp>
        <p:nvSpPr>
          <p:cNvPr id="7" name="TextBox 6"/>
          <p:cNvSpPr txBox="1"/>
          <p:nvPr/>
        </p:nvSpPr>
        <p:spPr>
          <a:xfrm>
            <a:off x="0" y="1066800"/>
            <a:ext cx="12192000" cy="4647426"/>
          </a:xfrm>
          <a:prstGeom prst="rect">
            <a:avLst/>
          </a:prstGeom>
          <a:noFill/>
        </p:spPr>
        <p:txBody>
          <a:bodyPr wrap="square" rtlCol="0">
            <a:spAutoFit/>
          </a:bodyPr>
          <a:lstStyle/>
          <a:p>
            <a:pPr marL="457200"/>
            <a:r>
              <a:rPr lang="en-US" sz="3600" dirty="0"/>
              <a:t>Would the following events on rangeland lead to </a:t>
            </a:r>
            <a:r>
              <a:rPr lang="en-US" sz="3600" i="1" dirty="0"/>
              <a:t>primary </a:t>
            </a:r>
            <a:r>
              <a:rPr lang="en-US" sz="3600" dirty="0"/>
              <a:t>or </a:t>
            </a:r>
            <a:r>
              <a:rPr lang="en-US" sz="3600" i="1" dirty="0"/>
              <a:t>secondary </a:t>
            </a:r>
            <a:r>
              <a:rPr lang="en-US" sz="3600" dirty="0"/>
              <a:t>succession?</a:t>
            </a:r>
          </a:p>
          <a:p>
            <a:pPr marL="1200150" indent="-742950">
              <a:buAutoNum type="arabicPeriod"/>
            </a:pPr>
            <a:r>
              <a:rPr lang="en-US" sz="3200" dirty="0"/>
              <a:t>A prescribed fire to reduce juniper trees: ______________</a:t>
            </a:r>
          </a:p>
          <a:p>
            <a:pPr marL="1200150" indent="-742950">
              <a:buAutoNum type="arabicPeriod"/>
            </a:pPr>
            <a:r>
              <a:rPr lang="en-US" sz="3200" dirty="0"/>
              <a:t>An erosion event that removes all the soil and leaves bedrock: ______________</a:t>
            </a:r>
          </a:p>
          <a:p>
            <a:pPr marL="1200150" indent="-742950">
              <a:buAutoNum type="arabicPeriod"/>
            </a:pPr>
            <a:r>
              <a:rPr lang="en-US" sz="3200" dirty="0"/>
              <a:t>Overgrazing by elk and cattle on canyon grasslands: ___________</a:t>
            </a:r>
          </a:p>
          <a:p>
            <a:pPr marL="1200150" indent="-742950">
              <a:buAutoNum type="arabicPeriod"/>
            </a:pPr>
            <a:r>
              <a:rPr lang="en-US" sz="3200" dirty="0"/>
              <a:t>A restoration practice where the land managers sprayed </a:t>
            </a:r>
            <a:r>
              <a:rPr lang="en-US" sz="3200" dirty="0" err="1"/>
              <a:t>cheatgrass</a:t>
            </a:r>
            <a:r>
              <a:rPr lang="en-US" sz="3200" dirty="0"/>
              <a:t> with herbicide and reseeded with perennial grasses:  ____________</a:t>
            </a:r>
          </a:p>
        </p:txBody>
      </p:sp>
      <p:sp>
        <p:nvSpPr>
          <p:cNvPr id="9" name="TextBox 8">
            <a:extLst>
              <a:ext uri="{FF2B5EF4-FFF2-40B4-BE49-F238E27FC236}">
                <a16:creationId xmlns:a16="http://schemas.microsoft.com/office/drawing/2014/main" id="{2846F362-6AC5-4D88-806C-4C419ED09D56}"/>
              </a:ext>
            </a:extLst>
          </p:cNvPr>
          <p:cNvSpPr txBox="1"/>
          <p:nvPr/>
        </p:nvSpPr>
        <p:spPr>
          <a:xfrm>
            <a:off x="8686800" y="2209800"/>
            <a:ext cx="1729961" cy="523220"/>
          </a:xfrm>
          <a:prstGeom prst="rect">
            <a:avLst/>
          </a:prstGeom>
          <a:noFill/>
        </p:spPr>
        <p:txBody>
          <a:bodyPr wrap="none" rtlCol="0">
            <a:spAutoFit/>
          </a:bodyPr>
          <a:lstStyle/>
          <a:p>
            <a:r>
              <a:rPr lang="en-US" sz="2800" b="1" dirty="0">
                <a:solidFill>
                  <a:srgbClr val="0070C0"/>
                </a:solidFill>
                <a:latin typeface="Bradley Hand ITC" panose="03070402050302030203" pitchFamily="66" charset="0"/>
              </a:rPr>
              <a:t>secondary</a:t>
            </a:r>
          </a:p>
        </p:txBody>
      </p:sp>
      <p:sp>
        <p:nvSpPr>
          <p:cNvPr id="10" name="TextBox 9">
            <a:extLst>
              <a:ext uri="{FF2B5EF4-FFF2-40B4-BE49-F238E27FC236}">
                <a16:creationId xmlns:a16="http://schemas.microsoft.com/office/drawing/2014/main" id="{79E1A064-1D8B-4D49-9128-91C4D0BAC026}"/>
              </a:ext>
            </a:extLst>
          </p:cNvPr>
          <p:cNvSpPr txBox="1"/>
          <p:nvPr/>
        </p:nvSpPr>
        <p:spPr>
          <a:xfrm>
            <a:off x="1714500" y="5080000"/>
            <a:ext cx="1729961" cy="523220"/>
          </a:xfrm>
          <a:prstGeom prst="rect">
            <a:avLst/>
          </a:prstGeom>
          <a:noFill/>
        </p:spPr>
        <p:txBody>
          <a:bodyPr wrap="none" rtlCol="0">
            <a:spAutoFit/>
          </a:bodyPr>
          <a:lstStyle/>
          <a:p>
            <a:r>
              <a:rPr lang="en-US" sz="2800" b="1" dirty="0">
                <a:solidFill>
                  <a:srgbClr val="0070C0"/>
                </a:solidFill>
                <a:latin typeface="Bradley Hand ITC" panose="03070402050302030203" pitchFamily="66" charset="0"/>
              </a:rPr>
              <a:t>secondary</a:t>
            </a:r>
          </a:p>
        </p:txBody>
      </p:sp>
      <p:sp>
        <p:nvSpPr>
          <p:cNvPr id="11" name="TextBox 10">
            <a:extLst>
              <a:ext uri="{FF2B5EF4-FFF2-40B4-BE49-F238E27FC236}">
                <a16:creationId xmlns:a16="http://schemas.microsoft.com/office/drawing/2014/main" id="{1CBA15CA-A928-4D75-B4B6-1244DFFD8DC3}"/>
              </a:ext>
            </a:extLst>
          </p:cNvPr>
          <p:cNvSpPr txBox="1"/>
          <p:nvPr/>
        </p:nvSpPr>
        <p:spPr>
          <a:xfrm>
            <a:off x="10071100" y="3607595"/>
            <a:ext cx="1729961" cy="523220"/>
          </a:xfrm>
          <a:prstGeom prst="rect">
            <a:avLst/>
          </a:prstGeom>
          <a:noFill/>
        </p:spPr>
        <p:txBody>
          <a:bodyPr wrap="none" rtlCol="0">
            <a:spAutoFit/>
          </a:bodyPr>
          <a:lstStyle/>
          <a:p>
            <a:r>
              <a:rPr lang="en-US" sz="2800" b="1" dirty="0">
                <a:solidFill>
                  <a:srgbClr val="0070C0"/>
                </a:solidFill>
                <a:latin typeface="Bradley Hand ITC" panose="03070402050302030203" pitchFamily="66" charset="0"/>
              </a:rPr>
              <a:t>secondary</a:t>
            </a:r>
          </a:p>
        </p:txBody>
      </p:sp>
      <p:sp>
        <p:nvSpPr>
          <p:cNvPr id="12" name="TextBox 11">
            <a:extLst>
              <a:ext uri="{FF2B5EF4-FFF2-40B4-BE49-F238E27FC236}">
                <a16:creationId xmlns:a16="http://schemas.microsoft.com/office/drawing/2014/main" id="{3DE41DFD-4358-4F5D-8C3A-9AC49EEF9DAE}"/>
              </a:ext>
            </a:extLst>
          </p:cNvPr>
          <p:cNvSpPr txBox="1"/>
          <p:nvPr/>
        </p:nvSpPr>
        <p:spPr>
          <a:xfrm>
            <a:off x="1714499" y="3167390"/>
            <a:ext cx="1441420" cy="523220"/>
          </a:xfrm>
          <a:prstGeom prst="rect">
            <a:avLst/>
          </a:prstGeom>
          <a:noFill/>
        </p:spPr>
        <p:txBody>
          <a:bodyPr wrap="none" rtlCol="0">
            <a:spAutoFit/>
          </a:bodyPr>
          <a:lstStyle/>
          <a:p>
            <a:r>
              <a:rPr lang="en-US" sz="2800" b="1" dirty="0">
                <a:solidFill>
                  <a:srgbClr val="0070C0"/>
                </a:solidFill>
                <a:latin typeface="Bradley Hand ITC" panose="03070402050302030203" pitchFamily="66" charset="0"/>
              </a:rPr>
              <a:t>primary</a:t>
            </a:r>
          </a:p>
        </p:txBody>
      </p:sp>
      <p:pic>
        <p:nvPicPr>
          <p:cNvPr id="13" name="tmpBE30">
            <a:hlinkClick r:id="" action="ppaction://media"/>
            <a:extLst>
              <a:ext uri="{FF2B5EF4-FFF2-40B4-BE49-F238E27FC236}">
                <a16:creationId xmlns:a16="http://schemas.microsoft.com/office/drawing/2014/main" id="{E540B2F4-4CF8-40CF-BB98-67A600388E33}"/>
              </a:ext>
            </a:extLst>
          </p:cNvPr>
          <p:cNvPicPr>
            <a:picLocks noChangeAspect="1"/>
          </p:cNvPicPr>
          <p:nvPr>
            <a:videoFile r:link="rId2"/>
            <p:custDataLst>
              <p:tags r:id="rId3"/>
            </p:custDataLst>
            <p:extLst>
              <p:ext uri="{DAA4B4D4-6D71-4841-9C94-3DE7FCFB9230}">
                <p14:media xmlns:p14="http://schemas.microsoft.com/office/powerpoint/2010/main" r:embed="rId4">
                  <p14:trim st="184846" end="356348.666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1905362856"/>
      </p:ext>
    </p:extLst>
  </p:cSld>
  <p:clrMapOvr>
    <a:masterClrMapping/>
  </p:clrMapOvr>
  <mc:AlternateContent xmlns:mc="http://schemas.openxmlformats.org/markup-compatibility/2006" xmlns:p14="http://schemas.microsoft.com/office/powerpoint/2010/main">
    <mc:Choice Requires="p14">
      <p:transition spd="slow" p14:dur="2000" advTm="63138"/>
    </mc:Choice>
    <mc:Fallback xmlns="">
      <p:transition spd="slow" advTm="63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13"/>
                </p:tgtEl>
              </p:cMediaNode>
            </p:video>
          </p:childTnLst>
        </p:cTn>
      </p:par>
    </p:tnLst>
    <p:bldLst>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Basic idea of Secondary Succession</a:t>
            </a:r>
          </a:p>
        </p:txBody>
      </p:sp>
      <p:sp>
        <p:nvSpPr>
          <p:cNvPr id="7" name="TextBox 6"/>
          <p:cNvSpPr txBox="1"/>
          <p:nvPr/>
        </p:nvSpPr>
        <p:spPr>
          <a:xfrm>
            <a:off x="0" y="1173765"/>
            <a:ext cx="12192000" cy="5139869"/>
          </a:xfrm>
          <a:prstGeom prst="rect">
            <a:avLst/>
          </a:prstGeom>
          <a:noFill/>
        </p:spPr>
        <p:txBody>
          <a:bodyPr wrap="square" rtlCol="0">
            <a:spAutoFit/>
          </a:bodyPr>
          <a:lstStyle/>
          <a:p>
            <a:pPr marL="457200" algn="ctr">
              <a:spcAft>
                <a:spcPts val="1200"/>
              </a:spcAft>
            </a:pPr>
            <a:r>
              <a:rPr lang="en-US" sz="3600" dirty="0"/>
              <a:t>Simple pioneer plants die, adding more organic matter. </a:t>
            </a:r>
          </a:p>
          <a:p>
            <a:pPr marL="457200" algn="ctr">
              <a:spcAft>
                <a:spcPts val="1200"/>
              </a:spcAft>
            </a:pPr>
            <a:r>
              <a:rPr lang="en-US" sz="3600" dirty="0"/>
              <a:t> </a:t>
            </a:r>
          </a:p>
          <a:p>
            <a:pPr marL="457200" algn="ctr">
              <a:spcAft>
                <a:spcPts val="1200"/>
              </a:spcAft>
            </a:pPr>
            <a:r>
              <a:rPr lang="en-US" sz="3600" dirty="0"/>
              <a:t>Soil layer thickens. </a:t>
            </a:r>
            <a:br>
              <a:rPr lang="en-US" sz="3600" dirty="0"/>
            </a:br>
            <a:r>
              <a:rPr lang="en-US" sz="3600" dirty="0"/>
              <a:t>Herbaceous plants (grasses and forbs)  begin to grow. </a:t>
            </a:r>
            <a:br>
              <a:rPr lang="en-US" sz="3600" dirty="0"/>
            </a:br>
            <a:r>
              <a:rPr lang="en-US" sz="3600" dirty="0"/>
              <a:t>Plants and animals add more nutrients to the soil.</a:t>
            </a:r>
          </a:p>
          <a:p>
            <a:pPr marL="457200" algn="ctr">
              <a:spcAft>
                <a:spcPts val="1200"/>
              </a:spcAft>
            </a:pPr>
            <a:endParaRPr lang="en-US" sz="3600" dirty="0"/>
          </a:p>
          <a:p>
            <a:pPr marL="457200" algn="ctr"/>
            <a:r>
              <a:rPr lang="en-US" sz="3600" dirty="0"/>
              <a:t>Shrubs and trees can then survive.</a:t>
            </a:r>
          </a:p>
          <a:p>
            <a:pPr marL="457200" algn="ctr">
              <a:spcAft>
                <a:spcPts val="1200"/>
              </a:spcAft>
            </a:pPr>
            <a:r>
              <a:rPr lang="en-US" sz="3600" dirty="0"/>
              <a:t>Insects, small birds, and mammals begin to inhabit.</a:t>
            </a:r>
          </a:p>
        </p:txBody>
      </p:sp>
      <p:sp>
        <p:nvSpPr>
          <p:cNvPr id="3" name="Arrow: Notched Right 2">
            <a:extLst>
              <a:ext uri="{FF2B5EF4-FFF2-40B4-BE49-F238E27FC236}">
                <a16:creationId xmlns:a16="http://schemas.microsoft.com/office/drawing/2014/main" id="{3EC94A70-AA20-4F63-9F3D-6D79E29F9E8C}"/>
              </a:ext>
            </a:extLst>
          </p:cNvPr>
          <p:cNvSpPr/>
          <p:nvPr/>
        </p:nvSpPr>
        <p:spPr>
          <a:xfrm rot="5400000">
            <a:off x="5780315" y="1748542"/>
            <a:ext cx="894803" cy="816428"/>
          </a:xfrm>
          <a:prstGeom prst="notchedRightArrow">
            <a:avLst/>
          </a:prstGeom>
          <a:gradFill flip="none" rotWithShape="1">
            <a:gsLst>
              <a:gs pos="0">
                <a:schemeClr val="accent3">
                  <a:lumMod val="20000"/>
                  <a:lumOff val="80000"/>
                </a:schemeClr>
              </a:gs>
              <a:gs pos="100000">
                <a:srgbClr val="9581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Notched Right 7">
            <a:extLst>
              <a:ext uri="{FF2B5EF4-FFF2-40B4-BE49-F238E27FC236}">
                <a16:creationId xmlns:a16="http://schemas.microsoft.com/office/drawing/2014/main" id="{8AFB1D5B-90A1-4CD0-9682-54F7751C7E23}"/>
              </a:ext>
            </a:extLst>
          </p:cNvPr>
          <p:cNvSpPr/>
          <p:nvPr/>
        </p:nvSpPr>
        <p:spPr>
          <a:xfrm rot="5400000">
            <a:off x="5780315" y="4294779"/>
            <a:ext cx="894803" cy="816428"/>
          </a:xfrm>
          <a:prstGeom prst="notchedRightArrow">
            <a:avLst/>
          </a:prstGeom>
          <a:gradFill flip="none" rotWithShape="1">
            <a:gsLst>
              <a:gs pos="0">
                <a:srgbClr val="C3C284"/>
              </a:gs>
              <a:gs pos="100000">
                <a:srgbClr val="6699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mpBE30">
            <a:hlinkClick r:id="" action="ppaction://media"/>
            <a:extLst>
              <a:ext uri="{FF2B5EF4-FFF2-40B4-BE49-F238E27FC236}">
                <a16:creationId xmlns:a16="http://schemas.microsoft.com/office/drawing/2014/main" id="{F99B4732-E3B2-4867-8D54-D73F31703C8A}"/>
              </a:ext>
            </a:extLst>
          </p:cNvPr>
          <p:cNvPicPr>
            <a:picLocks noChangeAspect="1"/>
          </p:cNvPicPr>
          <p:nvPr>
            <a:videoFile r:link="rId1"/>
            <p:custDataLst>
              <p:tags r:id="rId2"/>
            </p:custDataLst>
            <p:extLst>
              <p:ext uri="{DAA4B4D4-6D71-4841-9C94-3DE7FCFB9230}">
                <p14:media xmlns:p14="http://schemas.microsoft.com/office/powerpoint/2010/main" r:embed="rId3">
                  <p14:trim st="247984" end="295869.6666"/>
                </p14:media>
              </p:ext>
              <p:ext uri="{42D2F446-02D8-4167-A562-619A0277C38B}">
                <p15:isNarration xmlns:p15="http://schemas.microsoft.com/office/powerpoint/2012/main" val="1"/>
              </p:ext>
            </p:extLst>
          </p:nvPr>
        </p:nvPicPr>
        <p:blipFill>
          <a:blip r:embed="rId6"/>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513489359"/>
      </p:ext>
    </p:extLst>
  </p:cSld>
  <p:clrMapOvr>
    <a:masterClrMapping/>
  </p:clrMapOvr>
  <mc:AlternateContent xmlns:mc="http://schemas.openxmlformats.org/markup-compatibility/2006" xmlns:p14="http://schemas.microsoft.com/office/powerpoint/2010/main">
    <mc:Choice Requires="p14">
      <p:transition spd="slow" p14:dur="2000" advTm="60479"/>
    </mc:Choice>
    <mc:Fallback xmlns="">
      <p:transition spd="slow" advTm="60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Forces of Ecosystem Change</a:t>
            </a:r>
          </a:p>
        </p:txBody>
      </p:sp>
      <p:sp>
        <p:nvSpPr>
          <p:cNvPr id="7" name="TextBox 6"/>
          <p:cNvSpPr txBox="1"/>
          <p:nvPr/>
        </p:nvSpPr>
        <p:spPr>
          <a:xfrm>
            <a:off x="1656804" y="1035490"/>
            <a:ext cx="8878392" cy="5078313"/>
          </a:xfrm>
          <a:prstGeom prst="rect">
            <a:avLst/>
          </a:prstGeom>
          <a:noFill/>
        </p:spPr>
        <p:txBody>
          <a:bodyPr wrap="square" rtlCol="0">
            <a:spAutoFit/>
          </a:bodyPr>
          <a:lstStyle/>
          <a:p>
            <a:pPr marL="457200" algn="ctr"/>
            <a:r>
              <a:rPr lang="en-US" sz="3600" b="1" dirty="0"/>
              <a:t>Immigration</a:t>
            </a:r>
            <a:r>
              <a:rPr lang="en-US" sz="3600" dirty="0"/>
              <a:t> </a:t>
            </a:r>
            <a:r>
              <a:rPr lang="en-US" sz="3200" dirty="0"/>
              <a:t>and</a:t>
            </a:r>
            <a:r>
              <a:rPr lang="en-US" sz="3600" dirty="0"/>
              <a:t> </a:t>
            </a:r>
            <a:r>
              <a:rPr lang="en-US" sz="3600" b="1" dirty="0"/>
              <a:t>establishment</a:t>
            </a:r>
            <a:r>
              <a:rPr lang="en-US" sz="3600" dirty="0"/>
              <a:t> </a:t>
            </a:r>
            <a:r>
              <a:rPr lang="en-US" sz="3200" dirty="0"/>
              <a:t>of plants</a:t>
            </a:r>
            <a:endParaRPr lang="en-US" sz="3600" dirty="0"/>
          </a:p>
          <a:p>
            <a:pPr marL="457200" algn="ctr"/>
            <a:r>
              <a:rPr lang="en-US" sz="3600" dirty="0"/>
              <a:t> </a:t>
            </a:r>
          </a:p>
          <a:p>
            <a:pPr marL="457200" algn="ctr"/>
            <a:r>
              <a:rPr lang="en-US" sz="3600" b="1" dirty="0"/>
              <a:t>Competition</a:t>
            </a:r>
            <a:r>
              <a:rPr lang="en-US" sz="3600" dirty="0"/>
              <a:t> </a:t>
            </a:r>
            <a:r>
              <a:rPr lang="en-US" sz="3200" dirty="0"/>
              <a:t>between plants</a:t>
            </a:r>
            <a:endParaRPr lang="en-US" sz="3600" dirty="0"/>
          </a:p>
          <a:p>
            <a:pPr marL="457200" algn="ctr"/>
            <a:endParaRPr lang="en-US" sz="3600" dirty="0"/>
          </a:p>
          <a:p>
            <a:pPr marL="457200" algn="ctr"/>
            <a:r>
              <a:rPr lang="en-US" sz="3600" b="1" dirty="0"/>
              <a:t>Site Modifications </a:t>
            </a:r>
            <a:r>
              <a:rPr lang="en-US" sz="3200" dirty="0"/>
              <a:t>add organic matter, change available moisture and nutrients</a:t>
            </a:r>
          </a:p>
          <a:p>
            <a:pPr marL="457200" algn="ctr"/>
            <a:endParaRPr lang="en-US" sz="3600" dirty="0"/>
          </a:p>
          <a:p>
            <a:pPr marL="457200" algn="ctr"/>
            <a:r>
              <a:rPr lang="en-US" sz="3600" b="1" dirty="0"/>
              <a:t>Stabilization</a:t>
            </a:r>
            <a:r>
              <a:rPr lang="en-US" sz="3200" dirty="0"/>
              <a:t> reduce yearly variation in kind and amount of plants and animals  </a:t>
            </a:r>
            <a:endParaRPr lang="en-US" sz="3600" dirty="0"/>
          </a:p>
        </p:txBody>
      </p:sp>
      <p:sp>
        <p:nvSpPr>
          <p:cNvPr id="6" name="Arrow: Notched Right 5">
            <a:extLst>
              <a:ext uri="{FF2B5EF4-FFF2-40B4-BE49-F238E27FC236}">
                <a16:creationId xmlns:a16="http://schemas.microsoft.com/office/drawing/2014/main" id="{6B55E509-30FD-4735-B3A2-BE127533686E}"/>
              </a:ext>
            </a:extLst>
          </p:cNvPr>
          <p:cNvSpPr/>
          <p:nvPr/>
        </p:nvSpPr>
        <p:spPr>
          <a:xfrm rot="5400000">
            <a:off x="5755423" y="4259802"/>
            <a:ext cx="681154" cy="777238"/>
          </a:xfrm>
          <a:prstGeom prst="notchedRightArrow">
            <a:avLst/>
          </a:prstGeom>
          <a:gradFill flip="none" rotWithShape="1">
            <a:gsLst>
              <a:gs pos="0">
                <a:srgbClr val="C3C284"/>
              </a:gs>
              <a:gs pos="100000">
                <a:srgbClr val="6699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Notched Right 8">
            <a:extLst>
              <a:ext uri="{FF2B5EF4-FFF2-40B4-BE49-F238E27FC236}">
                <a16:creationId xmlns:a16="http://schemas.microsoft.com/office/drawing/2014/main" id="{6F9D451F-EAE4-4D04-9860-0B47CBF01A6F}"/>
              </a:ext>
            </a:extLst>
          </p:cNvPr>
          <p:cNvSpPr/>
          <p:nvPr/>
        </p:nvSpPr>
        <p:spPr>
          <a:xfrm rot="5400000">
            <a:off x="5755423" y="2689918"/>
            <a:ext cx="681154" cy="777238"/>
          </a:xfrm>
          <a:prstGeom prst="notchedRightArrow">
            <a:avLst/>
          </a:prstGeom>
          <a:gradFill flip="none" rotWithShape="1">
            <a:gsLst>
              <a:gs pos="0">
                <a:srgbClr val="C3C284"/>
              </a:gs>
              <a:gs pos="100000">
                <a:srgbClr val="6699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Notched Right 9">
            <a:extLst>
              <a:ext uri="{FF2B5EF4-FFF2-40B4-BE49-F238E27FC236}">
                <a16:creationId xmlns:a16="http://schemas.microsoft.com/office/drawing/2014/main" id="{AE18DC99-A56B-4FD6-B24C-D7DC1821E0D3}"/>
              </a:ext>
            </a:extLst>
          </p:cNvPr>
          <p:cNvSpPr/>
          <p:nvPr/>
        </p:nvSpPr>
        <p:spPr>
          <a:xfrm rot="5400000">
            <a:off x="5755423" y="1575769"/>
            <a:ext cx="681154" cy="777238"/>
          </a:xfrm>
          <a:prstGeom prst="notchedRightArrow">
            <a:avLst/>
          </a:prstGeom>
          <a:gradFill flip="none" rotWithShape="1">
            <a:gsLst>
              <a:gs pos="0">
                <a:srgbClr val="C3C284"/>
              </a:gs>
              <a:gs pos="100000">
                <a:srgbClr val="6699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mpBE30">
            <a:hlinkClick r:id="" action="ppaction://media"/>
            <a:extLst>
              <a:ext uri="{FF2B5EF4-FFF2-40B4-BE49-F238E27FC236}">
                <a16:creationId xmlns:a16="http://schemas.microsoft.com/office/drawing/2014/main" id="{22F0CC55-3757-48FE-8E8C-0EB722D35913}"/>
              </a:ext>
            </a:extLst>
          </p:cNvPr>
          <p:cNvPicPr>
            <a:picLocks noChangeAspect="1"/>
          </p:cNvPicPr>
          <p:nvPr>
            <a:videoFile r:link="rId1"/>
            <p:custDataLst>
              <p:tags r:id="rId2"/>
            </p:custDataLst>
            <p:extLst>
              <p:ext uri="{DAA4B4D4-6D71-4841-9C94-3DE7FCFB9230}">
                <p14:media xmlns:p14="http://schemas.microsoft.com/office/powerpoint/2010/main" r:embed="rId3">
                  <p14:trim st="308463" end="233745.6666"/>
                </p14:media>
              </p:ext>
              <p:ext uri="{42D2F446-02D8-4167-A562-619A0277C38B}">
                <p15:isNarration xmlns:p15="http://schemas.microsoft.com/office/powerpoint/2012/main" val="1"/>
              </p:ext>
            </p:extLst>
          </p:nvPr>
        </p:nvPicPr>
        <p:blipFill>
          <a:blip r:embed="rId6"/>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782680790"/>
      </p:ext>
    </p:extLst>
  </p:cSld>
  <p:clrMapOvr>
    <a:masterClrMapping/>
  </p:clrMapOvr>
  <mc:AlternateContent xmlns:mc="http://schemas.openxmlformats.org/markup-compatibility/2006" xmlns:p14="http://schemas.microsoft.com/office/powerpoint/2010/main">
    <mc:Choice Requires="p14">
      <p:transition spd="slow" p14:dur="2000" advTm="62124"/>
    </mc:Choice>
    <mc:Fallback xmlns="">
      <p:transition spd="slow" advTm="62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Forces of Ecosystem Change</a:t>
            </a:r>
          </a:p>
        </p:txBody>
      </p:sp>
      <p:sp>
        <p:nvSpPr>
          <p:cNvPr id="7" name="TextBox 6"/>
          <p:cNvSpPr txBox="1"/>
          <p:nvPr/>
        </p:nvSpPr>
        <p:spPr>
          <a:xfrm>
            <a:off x="0" y="1422400"/>
            <a:ext cx="12192000" cy="646331"/>
          </a:xfrm>
          <a:prstGeom prst="rect">
            <a:avLst/>
          </a:prstGeom>
          <a:noFill/>
        </p:spPr>
        <p:txBody>
          <a:bodyPr wrap="square" rtlCol="0">
            <a:spAutoFit/>
          </a:bodyPr>
          <a:lstStyle/>
          <a:p>
            <a:pPr marL="1028700" indent="-571500">
              <a:buFont typeface="Wingdings" panose="05000000000000000000" pitchFamily="2" charset="2"/>
              <a:buChar char="§"/>
            </a:pPr>
            <a:r>
              <a:rPr lang="en-US" sz="3600" b="1" dirty="0"/>
              <a:t>Immigration</a:t>
            </a:r>
            <a:r>
              <a:rPr lang="en-US" sz="3600" dirty="0"/>
              <a:t> and </a:t>
            </a:r>
            <a:r>
              <a:rPr lang="en-US" sz="3600" b="1" dirty="0"/>
              <a:t>establishment</a:t>
            </a:r>
            <a:r>
              <a:rPr lang="en-US" sz="3600" dirty="0"/>
              <a:t> of plants.  </a:t>
            </a:r>
          </a:p>
        </p:txBody>
      </p:sp>
      <p:pic>
        <p:nvPicPr>
          <p:cNvPr id="5" name="Picture 2" descr="C:\Users\huleta\Downloads\photo 2.JPG"/>
          <p:cNvPicPr>
            <a:picLocks noChangeAspect="1" noChangeArrowheads="1"/>
          </p:cNvPicPr>
          <p:nvPr/>
        </p:nvPicPr>
        <p:blipFill>
          <a:blip r:embed="rId6" cstate="print">
            <a:extLst>
              <a:ext uri="{28A0092B-C50C-407E-A947-70E740481C1C}">
                <a14:useLocalDpi xmlns:a14="http://schemas.microsoft.com/office/drawing/2010/main" val="0"/>
              </a:ext>
            </a:extLst>
          </a:blip>
          <a:srcRect l="6157" t="17949" b="7692"/>
          <a:stretch>
            <a:fillRect/>
          </a:stretch>
        </p:blipFill>
        <p:spPr bwMode="auto">
          <a:xfrm rot="5400000">
            <a:off x="3650853" y="3134624"/>
            <a:ext cx="3546344" cy="20988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2" descr="D:\Research Studies\JFSP-Sagebrush Restoration\Pictures\TrtCrkMtn_ARTRVSeeding2013\TrtCrkMtnARTRVseeding 106-4500.jpg"/>
          <p:cNvPicPr>
            <a:picLocks noChangeAspect="1" noChangeArrowheads="1"/>
          </p:cNvPicPr>
          <p:nvPr/>
        </p:nvPicPr>
        <p:blipFill>
          <a:blip r:embed="rId7" cstate="print"/>
          <a:srcRect/>
          <a:stretch>
            <a:fillRect/>
          </a:stretch>
        </p:blipFill>
        <p:spPr bwMode="auto">
          <a:xfrm>
            <a:off x="1462541" y="2391253"/>
            <a:ext cx="2674478" cy="3565971"/>
          </a:xfrm>
          <a:prstGeom prst="rect">
            <a:avLst/>
          </a:prstGeom>
          <a:noFill/>
          <a:ln w="12700">
            <a:solidFill>
              <a:schemeClr val="tx1"/>
            </a:solidFill>
          </a:ln>
        </p:spPr>
      </p:pic>
      <p:pic>
        <p:nvPicPr>
          <p:cNvPr id="9" name="Picture 1" descr="D:\Brad Jessop\Crested Project\Pictures\Crested Seeding\IMG_2630.JPG"/>
          <p:cNvPicPr>
            <a:picLocks noChangeAspect="1" noChangeArrowheads="1"/>
          </p:cNvPicPr>
          <p:nvPr/>
        </p:nvPicPr>
        <p:blipFill>
          <a:blip r:embed="rId8" cstate="print"/>
          <a:srcRect/>
          <a:stretch>
            <a:fillRect/>
          </a:stretch>
        </p:blipFill>
        <p:spPr bwMode="auto">
          <a:xfrm>
            <a:off x="6702053" y="2410880"/>
            <a:ext cx="4749800" cy="3562350"/>
          </a:xfrm>
          <a:prstGeom prst="rect">
            <a:avLst/>
          </a:prstGeom>
          <a:noFill/>
          <a:ln>
            <a:solidFill>
              <a:schemeClr val="tx1"/>
            </a:solidFill>
          </a:ln>
        </p:spPr>
      </p:pic>
      <p:pic>
        <p:nvPicPr>
          <p:cNvPr id="2" name="tmpBE30">
            <a:hlinkClick r:id="" action="ppaction://media"/>
            <a:extLst>
              <a:ext uri="{FF2B5EF4-FFF2-40B4-BE49-F238E27FC236}">
                <a16:creationId xmlns:a16="http://schemas.microsoft.com/office/drawing/2014/main" id="{D700C9A0-FB4F-4613-88EA-8EC47F654FAC}"/>
              </a:ext>
            </a:extLst>
          </p:cNvPr>
          <p:cNvPicPr>
            <a:picLocks noChangeAspect="1"/>
          </p:cNvPicPr>
          <p:nvPr>
            <a:videoFile r:link="rId1"/>
            <p:custDataLst>
              <p:tags r:id="rId2"/>
            </p:custDataLst>
            <p:extLst>
              <p:ext uri="{DAA4B4D4-6D71-4841-9C94-3DE7FCFB9230}">
                <p14:media xmlns:p14="http://schemas.microsoft.com/office/powerpoint/2010/main" r:embed="rId3">
                  <p14:trim st="370587" end="159389.66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103698420"/>
      </p:ext>
    </p:extLst>
  </p:cSld>
  <p:clrMapOvr>
    <a:masterClrMapping/>
  </p:clrMapOvr>
  <mc:AlternateContent xmlns:mc="http://schemas.openxmlformats.org/markup-compatibility/2006" xmlns:p14="http://schemas.microsoft.com/office/powerpoint/2010/main">
    <mc:Choice Requires="p14">
      <p:transition spd="slow" p14:dur="2000" advTm="74356"/>
    </mc:Choice>
    <mc:Fallback xmlns="">
      <p:transition spd="slow" advTm="74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Forces of Ecosystem Change</a:t>
            </a:r>
          </a:p>
        </p:txBody>
      </p:sp>
      <p:sp>
        <p:nvSpPr>
          <p:cNvPr id="7" name="TextBox 6"/>
          <p:cNvSpPr txBox="1"/>
          <p:nvPr/>
        </p:nvSpPr>
        <p:spPr>
          <a:xfrm>
            <a:off x="0" y="1422400"/>
            <a:ext cx="12192000" cy="646331"/>
          </a:xfrm>
          <a:prstGeom prst="rect">
            <a:avLst/>
          </a:prstGeom>
          <a:noFill/>
        </p:spPr>
        <p:txBody>
          <a:bodyPr wrap="square" rtlCol="0">
            <a:spAutoFit/>
          </a:bodyPr>
          <a:lstStyle/>
          <a:p>
            <a:pPr marL="1028700" indent="-571500">
              <a:buFont typeface="Wingdings" panose="05000000000000000000" pitchFamily="2" charset="2"/>
              <a:buChar char="§"/>
            </a:pPr>
            <a:r>
              <a:rPr lang="en-US" sz="3600" b="1" dirty="0"/>
              <a:t>Competition</a:t>
            </a:r>
            <a:r>
              <a:rPr lang="en-US" sz="3600" dirty="0"/>
              <a:t> between plants.</a:t>
            </a:r>
          </a:p>
        </p:txBody>
      </p:sp>
      <p:pic>
        <p:nvPicPr>
          <p:cNvPr id="5" name="Picture 2" descr="IMG_1990"/>
          <p:cNvPicPr>
            <a:picLocks noChangeAspect="1" noChangeArrowheads="1"/>
          </p:cNvPicPr>
          <p:nvPr/>
        </p:nvPicPr>
        <p:blipFill>
          <a:blip r:embed="rId6" cstate="print"/>
          <a:srcRect l="2251" r="11250"/>
          <a:stretch>
            <a:fillRect/>
          </a:stretch>
        </p:blipFill>
        <p:spPr bwMode="auto">
          <a:xfrm>
            <a:off x="698206" y="2265551"/>
            <a:ext cx="3837143" cy="3327178"/>
          </a:xfrm>
          <a:prstGeom prst="rect">
            <a:avLst/>
          </a:prstGeom>
          <a:noFill/>
          <a:ln>
            <a:solidFill>
              <a:schemeClr val="tx1"/>
            </a:solidFill>
          </a:ln>
        </p:spPr>
      </p:pic>
      <p:pic>
        <p:nvPicPr>
          <p:cNvPr id="2050" name="Picture 2" descr="aerial application of tebuthiuron"/>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48837" y="2265550"/>
            <a:ext cx="2497944" cy="33271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21">
            <a:extLst>
              <a:ext uri="{FF2B5EF4-FFF2-40B4-BE49-F238E27FC236}">
                <a16:creationId xmlns:a16="http://schemas.microsoft.com/office/drawing/2014/main" id="{C3013049-483B-4C40-A910-48E06B33DCED}"/>
              </a:ext>
            </a:extLst>
          </p:cNvPr>
          <p:cNvSpPr txBox="1">
            <a:spLocks noChangeArrowheads="1"/>
          </p:cNvSpPr>
          <p:nvPr/>
        </p:nvSpPr>
        <p:spPr bwMode="auto">
          <a:xfrm>
            <a:off x="7608654" y="2263363"/>
            <a:ext cx="2159206" cy="369332"/>
          </a:xfrm>
          <a:prstGeom prst="rect">
            <a:avLst/>
          </a:prstGeom>
          <a:noFill/>
          <a:ln w="9525">
            <a:noFill/>
            <a:miter lim="800000"/>
            <a:headEnd/>
            <a:tailEnd/>
          </a:ln>
        </p:spPr>
        <p:txBody>
          <a:bodyPr>
            <a:spAutoFit/>
          </a:bodyPr>
          <a:lstStyle/>
          <a:p>
            <a:r>
              <a:rPr lang="en-US" dirty="0">
                <a:solidFill>
                  <a:schemeClr val="bg1"/>
                </a:solidFill>
              </a:rPr>
              <a:t> 1 Year After Fire</a:t>
            </a:r>
          </a:p>
        </p:txBody>
      </p:sp>
      <p:pic>
        <p:nvPicPr>
          <p:cNvPr id="2" name="Picture 1">
            <a:extLst>
              <a:ext uri="{FF2B5EF4-FFF2-40B4-BE49-F238E27FC236}">
                <a16:creationId xmlns:a16="http://schemas.microsoft.com/office/drawing/2014/main" id="{5085E778-67B7-40F0-9A6B-2575473661DE}"/>
              </a:ext>
            </a:extLst>
          </p:cNvPr>
          <p:cNvPicPr>
            <a:picLocks noChangeAspect="1"/>
          </p:cNvPicPr>
          <p:nvPr/>
        </p:nvPicPr>
        <p:blipFill rotWithShape="1">
          <a:blip r:embed="rId9"/>
          <a:srcRect r="32398"/>
          <a:stretch/>
        </p:blipFill>
        <p:spPr>
          <a:xfrm>
            <a:off x="7460269" y="2263364"/>
            <a:ext cx="4348554" cy="3327178"/>
          </a:xfrm>
          <a:prstGeom prst="rect">
            <a:avLst/>
          </a:prstGeom>
        </p:spPr>
      </p:pic>
      <p:pic>
        <p:nvPicPr>
          <p:cNvPr id="3" name="tmpBE30">
            <a:hlinkClick r:id="" action="ppaction://media"/>
            <a:extLst>
              <a:ext uri="{FF2B5EF4-FFF2-40B4-BE49-F238E27FC236}">
                <a16:creationId xmlns:a16="http://schemas.microsoft.com/office/drawing/2014/main" id="{E53D0075-8E71-4779-B4FE-3DDA0CF27FBF}"/>
              </a:ext>
            </a:extLst>
          </p:cNvPr>
          <p:cNvPicPr>
            <a:picLocks noChangeAspect="1"/>
          </p:cNvPicPr>
          <p:nvPr>
            <a:videoFile r:link="rId1"/>
            <p:custDataLst>
              <p:tags r:id="rId2"/>
            </p:custDataLst>
            <p:extLst>
              <p:ext uri="{DAA4B4D4-6D71-4841-9C94-3DE7FCFB9230}">
                <p14:media xmlns:p14="http://schemas.microsoft.com/office/powerpoint/2010/main" r:embed="rId3">
                  <p14:trim st="444943" end="63911.6666"/>
                </p14:media>
              </p:ext>
              <p:ext uri="{42D2F446-02D8-4167-A562-619A0277C38B}">
                <p15:isNarration xmlns:p15="http://schemas.microsoft.com/office/powerpoint/2012/main" val="1"/>
              </p:ext>
            </p:extLst>
          </p:nvPr>
        </p:nvPicPr>
        <p:blipFill>
          <a:blip r:embed="rId10"/>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674167056"/>
      </p:ext>
    </p:extLst>
  </p:cSld>
  <p:clrMapOvr>
    <a:masterClrMapping/>
  </p:clrMapOvr>
  <mc:AlternateContent xmlns:mc="http://schemas.openxmlformats.org/markup-compatibility/2006" xmlns:p14="http://schemas.microsoft.com/office/powerpoint/2010/main">
    <mc:Choice Requires="p14">
      <p:transition spd="slow" p14:dur="2000" advTm="95472"/>
    </mc:Choice>
    <mc:Fallback xmlns="">
      <p:transition spd="slow" advTm="95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Forces of Ecosystem Change</a:t>
            </a:r>
          </a:p>
        </p:txBody>
      </p:sp>
      <p:sp>
        <p:nvSpPr>
          <p:cNvPr id="7" name="TextBox 6"/>
          <p:cNvSpPr txBox="1"/>
          <p:nvPr/>
        </p:nvSpPr>
        <p:spPr>
          <a:xfrm>
            <a:off x="0" y="1422400"/>
            <a:ext cx="12192000" cy="1200329"/>
          </a:xfrm>
          <a:prstGeom prst="rect">
            <a:avLst/>
          </a:prstGeom>
          <a:noFill/>
        </p:spPr>
        <p:txBody>
          <a:bodyPr wrap="square" rtlCol="0">
            <a:spAutoFit/>
          </a:bodyPr>
          <a:lstStyle/>
          <a:p>
            <a:pPr marL="1028700" indent="-571500">
              <a:buFont typeface="Wingdings" panose="05000000000000000000" pitchFamily="2" charset="2"/>
              <a:buChar char="§"/>
            </a:pPr>
            <a:r>
              <a:rPr lang="en-US" sz="3600" b="1" dirty="0"/>
              <a:t>Site Modifications - </a:t>
            </a:r>
            <a:r>
              <a:rPr lang="en-US" sz="3600" dirty="0"/>
              <a:t>add organic matter, change available moisture and nutrients</a:t>
            </a:r>
          </a:p>
        </p:txBody>
      </p:sp>
      <p:pic>
        <p:nvPicPr>
          <p:cNvPr id="3074" name="Picture 2" descr="http://sagestep.org/locations/onaqui_photo_pages/woodland_images/OnaquiWoodBullhog200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022" y="2856644"/>
            <a:ext cx="3743522" cy="28076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http://sagestep.org/locations/onaqui_photo_pages/woodland_images/OnaquiWoodBullhog200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7599" y="2874771"/>
            <a:ext cx="3719352" cy="27895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http://sagestep.org/locations/onaqui_photo_pages/woodland_images/OnaquiWoodBullhog200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3276" y="2874771"/>
            <a:ext cx="3719353" cy="27895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tmpBE30">
            <a:hlinkClick r:id="" action="ppaction://media"/>
            <a:extLst>
              <a:ext uri="{FF2B5EF4-FFF2-40B4-BE49-F238E27FC236}">
                <a16:creationId xmlns:a16="http://schemas.microsoft.com/office/drawing/2014/main" id="{B99F1099-5704-4DC2-8555-EF1F5987B69E}"/>
              </a:ext>
            </a:extLst>
          </p:cNvPr>
          <p:cNvPicPr>
            <a:picLocks noChangeAspect="1"/>
          </p:cNvPicPr>
          <p:nvPr>
            <a:videoFile r:link="rId1"/>
            <p:custDataLst>
              <p:tags r:id="rId2"/>
            </p:custDataLst>
            <p:extLst>
              <p:ext uri="{DAA4B4D4-6D71-4841-9C94-3DE7FCFB9230}">
                <p14:media xmlns:p14="http://schemas.microsoft.com/office/powerpoint/2010/main" r:embed="rId3">
                  <p14:trim st="540421" end="31.66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838831790"/>
      </p:ext>
    </p:extLst>
  </p:cSld>
  <p:clrMapOvr>
    <a:masterClrMapping/>
  </p:clrMapOvr>
  <mc:AlternateContent xmlns:mc="http://schemas.openxmlformats.org/markup-compatibility/2006" xmlns:p14="http://schemas.microsoft.com/office/powerpoint/2010/main">
    <mc:Choice Requires="p14">
      <p:transition spd="slow" p14:dur="2000" advTm="63880"/>
    </mc:Choice>
    <mc:Fallback xmlns="">
      <p:transition spd="slow" advTm="63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0"/>
            <a:ext cx="12192000" cy="707886"/>
          </a:xfrm>
          <a:prstGeom prst="rect">
            <a:avLst/>
          </a:prstGeom>
          <a:solidFill>
            <a:schemeClr val="tx1">
              <a:lumMod val="95000"/>
              <a:lumOff val="5000"/>
            </a:schemeClr>
          </a:solidFill>
        </p:spPr>
        <p:txBody>
          <a:bodyPr wrap="square" rtlCol="0">
            <a:spAutoFit/>
          </a:bodyPr>
          <a:lstStyle/>
          <a:p>
            <a:pPr algn="ctr"/>
            <a:r>
              <a:rPr lang="en-US" sz="4000" dirty="0">
                <a:solidFill>
                  <a:schemeClr val="bg1"/>
                </a:solidFill>
              </a:rPr>
              <a:t>Forces of Ecosystem Change</a:t>
            </a:r>
          </a:p>
        </p:txBody>
      </p:sp>
      <p:sp>
        <p:nvSpPr>
          <p:cNvPr id="7" name="TextBox 6"/>
          <p:cNvSpPr txBox="1"/>
          <p:nvPr/>
        </p:nvSpPr>
        <p:spPr>
          <a:xfrm>
            <a:off x="0" y="1127125"/>
            <a:ext cx="12192000" cy="1200329"/>
          </a:xfrm>
          <a:prstGeom prst="rect">
            <a:avLst/>
          </a:prstGeom>
          <a:noFill/>
        </p:spPr>
        <p:txBody>
          <a:bodyPr wrap="square" rtlCol="0">
            <a:spAutoFit/>
          </a:bodyPr>
          <a:lstStyle/>
          <a:p>
            <a:pPr marL="1028700" indent="-571500">
              <a:buFont typeface="Wingdings" panose="05000000000000000000" pitchFamily="2" charset="2"/>
              <a:buChar char="§"/>
            </a:pPr>
            <a:r>
              <a:rPr lang="en-US" sz="3600" b="1" dirty="0"/>
              <a:t>Stabilization</a:t>
            </a:r>
            <a:r>
              <a:rPr lang="en-US" sz="3600" dirty="0"/>
              <a:t> (reduce yearly variation in kind and amount of plants and animals).  </a:t>
            </a:r>
          </a:p>
        </p:txBody>
      </p:sp>
      <p:pic>
        <p:nvPicPr>
          <p:cNvPr id="4098" name="Picture 2" descr="https://civilsolution.files.wordpress.com/2013/02/hydrologic_cycl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8244" y="2474861"/>
            <a:ext cx="5054145" cy="333703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f.tqn.com/y/biology/1/0/2/e/nutrient_cycl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33360" y="2474861"/>
            <a:ext cx="3520440" cy="31918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833360" y="5689975"/>
            <a:ext cx="3520440" cy="584775"/>
          </a:xfrm>
          <a:prstGeom prst="rect">
            <a:avLst/>
          </a:prstGeom>
          <a:noFill/>
        </p:spPr>
        <p:txBody>
          <a:bodyPr wrap="square" rtlCol="0">
            <a:spAutoFit/>
          </a:bodyPr>
          <a:lstStyle/>
          <a:p>
            <a:pPr algn="ctr"/>
            <a:r>
              <a:rPr lang="en-US" sz="3200" b="1" dirty="0"/>
              <a:t>Nutrient Cycle</a:t>
            </a:r>
          </a:p>
        </p:txBody>
      </p:sp>
      <p:sp>
        <p:nvSpPr>
          <p:cNvPr id="8" name="TextBox 7"/>
          <p:cNvSpPr txBox="1"/>
          <p:nvPr/>
        </p:nvSpPr>
        <p:spPr>
          <a:xfrm>
            <a:off x="2401389" y="5811894"/>
            <a:ext cx="3520440" cy="584775"/>
          </a:xfrm>
          <a:prstGeom prst="rect">
            <a:avLst/>
          </a:prstGeom>
          <a:noFill/>
        </p:spPr>
        <p:txBody>
          <a:bodyPr wrap="square" rtlCol="0">
            <a:spAutoFit/>
          </a:bodyPr>
          <a:lstStyle/>
          <a:p>
            <a:pPr algn="ctr"/>
            <a:r>
              <a:rPr lang="en-US" sz="3200" b="1" dirty="0"/>
              <a:t>Hydrologic Cycle</a:t>
            </a:r>
          </a:p>
        </p:txBody>
      </p:sp>
      <p:pic>
        <p:nvPicPr>
          <p:cNvPr id="3" name="tmpFBBE">
            <a:hlinkClick r:id="" action="ppaction://media"/>
            <a:extLst>
              <a:ext uri="{FF2B5EF4-FFF2-40B4-BE49-F238E27FC236}">
                <a16:creationId xmlns:a16="http://schemas.microsoft.com/office/drawing/2014/main" id="{CBDF20E4-194F-4BFC-A73E-63B120EB640F}"/>
              </a:ext>
            </a:extLst>
          </p:cNvPr>
          <p:cNvPicPr>
            <a:picLocks noChangeAspect="1"/>
          </p:cNvPicPr>
          <p:nvPr>
            <a:videoFile r:link="rId1"/>
            <p:custDataLst>
              <p:tags r:id="rId2"/>
            </p:custDataLst>
            <p:extLst>
              <p:ext uri="{DAA4B4D4-6D71-4841-9C94-3DE7FCFB9230}">
                <p14:media xmlns:p14="http://schemas.microsoft.com/office/powerpoint/2010/main" r:embed="rId3">
                  <p14:trim st="52518" end="31541.1133"/>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068783093"/>
      </p:ext>
    </p:extLst>
  </p:cSld>
  <p:clrMapOvr>
    <a:masterClrMapping/>
  </p:clrMapOvr>
  <mc:AlternateContent xmlns:mc="http://schemas.openxmlformats.org/markup-compatibility/2006" xmlns:p14="http://schemas.microsoft.com/office/powerpoint/2010/main">
    <mc:Choice Requires="p14">
      <p:transition spd="slow" p14:dur="2000" advTm="40770"/>
    </mc:Choice>
    <mc:Fallback xmlns="">
      <p:transition spd="slow" advTm="40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Concepts of Succession</a:t>
            </a:r>
          </a:p>
        </p:txBody>
      </p:sp>
      <p:sp>
        <p:nvSpPr>
          <p:cNvPr id="3" name="Content Placeholder 2"/>
          <p:cNvSpPr>
            <a:spLocks noGrp="1"/>
          </p:cNvSpPr>
          <p:nvPr>
            <p:ph idx="1"/>
          </p:nvPr>
        </p:nvSpPr>
        <p:spPr>
          <a:xfrm>
            <a:off x="1328388" y="1649226"/>
            <a:ext cx="10533412" cy="4588365"/>
          </a:xfrm>
        </p:spPr>
        <p:txBody>
          <a:bodyPr>
            <a:normAutofit/>
          </a:bodyPr>
          <a:lstStyle/>
          <a:p>
            <a:r>
              <a:rPr lang="en-US" sz="3200" b="1" dirty="0"/>
              <a:t>Ecological Sites</a:t>
            </a:r>
          </a:p>
          <a:p>
            <a:pPr lvl="1"/>
            <a:r>
              <a:rPr lang="en-US" sz="2800" dirty="0"/>
              <a:t>A distinctive kind of land that produces a distinctive kind and amount of vegetation based on a specific type of soil, climate, and topography.</a:t>
            </a:r>
          </a:p>
          <a:p>
            <a:pPr lvl="1"/>
            <a:r>
              <a:rPr lang="en-US" sz="2800" dirty="0"/>
              <a:t>Product of all the environmental factors that influence the development of soils and vegetation, includes natural disturbance</a:t>
            </a:r>
          </a:p>
        </p:txBody>
      </p:sp>
      <p:pic>
        <p:nvPicPr>
          <p:cNvPr id="5" name="Picture 4">
            <a:extLst>
              <a:ext uri="{FF2B5EF4-FFF2-40B4-BE49-F238E27FC236}">
                <a16:creationId xmlns:a16="http://schemas.microsoft.com/office/drawing/2014/main" id="{3DCB260C-458C-4C0D-8851-851792BA25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335" y="4048922"/>
            <a:ext cx="2956992" cy="2261615"/>
          </a:xfrm>
          <a:prstGeom prst="rect">
            <a:avLst/>
          </a:prstGeom>
          <a:ln w="12700">
            <a:solidFill>
              <a:schemeClr val="tx1">
                <a:lumMod val="50000"/>
                <a:lumOff val="50000"/>
              </a:schemeClr>
            </a:solidFill>
          </a:ln>
        </p:spPr>
      </p:pic>
      <p:pic>
        <p:nvPicPr>
          <p:cNvPr id="6" name="Picture 5">
            <a:extLst>
              <a:ext uri="{FF2B5EF4-FFF2-40B4-BE49-F238E27FC236}">
                <a16:creationId xmlns:a16="http://schemas.microsoft.com/office/drawing/2014/main" id="{BD0D202F-C0A1-42F4-89A2-1CBE98B0D7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0709" y="4061007"/>
            <a:ext cx="2514600" cy="2261616"/>
          </a:xfrm>
          <a:prstGeom prst="rect">
            <a:avLst/>
          </a:prstGeom>
          <a:ln w="12700">
            <a:solidFill>
              <a:schemeClr val="tx1">
                <a:lumMod val="50000"/>
                <a:lumOff val="50000"/>
              </a:schemeClr>
            </a:solidFill>
          </a:ln>
        </p:spPr>
      </p:pic>
      <p:pic>
        <p:nvPicPr>
          <p:cNvPr id="8" name="Picture 7">
            <a:extLst>
              <a:ext uri="{FF2B5EF4-FFF2-40B4-BE49-F238E27FC236}">
                <a16:creationId xmlns:a16="http://schemas.microsoft.com/office/drawing/2014/main" id="{4B00BBDA-2636-40C5-A0C1-91113F01BC8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2706"/>
          <a:stretch/>
        </p:blipFill>
        <p:spPr>
          <a:xfrm>
            <a:off x="6259286" y="4061007"/>
            <a:ext cx="2514600" cy="2261616"/>
          </a:xfrm>
          <a:prstGeom prst="rect">
            <a:avLst/>
          </a:prstGeom>
          <a:ln w="12700">
            <a:solidFill>
              <a:schemeClr val="tx1">
                <a:lumMod val="50000"/>
                <a:lumOff val="50000"/>
              </a:schemeClr>
            </a:solidFill>
          </a:ln>
        </p:spPr>
      </p:pic>
      <p:pic>
        <p:nvPicPr>
          <p:cNvPr id="10" name="Picture 9" descr="A close up of a dry grass field&#10;&#10;Description generated with high confidence">
            <a:extLst>
              <a:ext uri="{FF2B5EF4-FFF2-40B4-BE49-F238E27FC236}">
                <a16:creationId xmlns:a16="http://schemas.microsoft.com/office/drawing/2014/main" id="{5478DCC4-8784-44BE-98A5-EA8B433B7D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77862" y="4061007"/>
            <a:ext cx="2999373" cy="2249530"/>
          </a:xfrm>
          <a:prstGeom prst="rect">
            <a:avLst/>
          </a:prstGeom>
          <a:ln>
            <a:solidFill>
              <a:schemeClr val="accent3">
                <a:lumMod val="50000"/>
              </a:schemeClr>
            </a:solidFill>
          </a:ln>
        </p:spPr>
      </p:pic>
      <p:pic>
        <p:nvPicPr>
          <p:cNvPr id="7" name="tmp1325">
            <a:hlinkClick r:id="" action="ppaction://media"/>
            <a:extLst>
              <a:ext uri="{FF2B5EF4-FFF2-40B4-BE49-F238E27FC236}">
                <a16:creationId xmlns:a16="http://schemas.microsoft.com/office/drawing/2014/main" id="{1C0D3D79-3361-4866-B003-60C79D25C55B}"/>
              </a:ext>
            </a:extLst>
          </p:cNvPr>
          <p:cNvPicPr>
            <a:picLocks noChangeAspect="1"/>
          </p:cNvPicPr>
          <p:nvPr>
            <a:videoFile r:link="rId1"/>
            <p:custDataLst>
              <p:tags r:id="rId2"/>
            </p:custDataLst>
            <p:extLst>
              <p:ext uri="{DAA4B4D4-6D71-4841-9C94-3DE7FCFB9230}">
                <p14:media xmlns:p14="http://schemas.microsoft.com/office/powerpoint/2010/main" r:embed="rId3">
                  <p14:trim end="203264.2086"/>
                </p14:media>
              </p:ext>
              <p:ext uri="{42D2F446-02D8-4167-A562-619A0277C38B}">
                <p15:isNarration xmlns:p15="http://schemas.microsoft.com/office/powerpoint/2012/main" val="1"/>
              </p:ext>
            </p:extLst>
          </p:nvPr>
        </p:nvPicPr>
        <p:blipFill>
          <a:blip r:embed="rId10"/>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197136399"/>
      </p:ext>
    </p:extLst>
  </p:cSld>
  <p:clrMapOvr>
    <a:masterClrMapping/>
  </p:clrMapOvr>
  <mc:AlternateContent xmlns:mc="http://schemas.openxmlformats.org/markup-compatibility/2006" xmlns:p14="http://schemas.microsoft.com/office/powerpoint/2010/main">
    <mc:Choice Requires="p14">
      <p:transition spd="slow" p14:dur="2000" advTm="45444"/>
    </mc:Choice>
    <mc:Fallback xmlns="">
      <p:transition spd="slow" advTm="454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7"/>
                                        </p:tgtEl>
                                      </p:cBhvr>
                                    </p:cmd>
                                  </p:childTnLst>
                                </p:cTn>
                              </p:par>
                            </p:childTnLst>
                          </p:cTn>
                        </p:par>
                        <p:par>
                          <p:cTn id="7" fill="hold">
                            <p:stCondLst>
                              <p:cond delay="2"/>
                            </p:stCondLst>
                            <p:childTnLst>
                              <p:par>
                                <p:cTn id="8" presetID="10"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par>
                          <p:cTn id="11" fill="hold">
                            <p:stCondLst>
                              <p:cond delay="1002"/>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par>
                          <p:cTn id="15" fill="hold">
                            <p:stCondLst>
                              <p:cond delay="2002"/>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Concepts of Succession</a:t>
            </a:r>
          </a:p>
        </p:txBody>
      </p:sp>
      <p:sp>
        <p:nvSpPr>
          <p:cNvPr id="3" name="Content Placeholder 2"/>
          <p:cNvSpPr>
            <a:spLocks noGrp="1"/>
          </p:cNvSpPr>
          <p:nvPr>
            <p:ph idx="1"/>
          </p:nvPr>
        </p:nvSpPr>
        <p:spPr>
          <a:xfrm>
            <a:off x="1097280" y="1737360"/>
            <a:ext cx="6415514" cy="4588365"/>
          </a:xfrm>
        </p:spPr>
        <p:txBody>
          <a:bodyPr>
            <a:normAutofit/>
          </a:bodyPr>
          <a:lstStyle/>
          <a:p>
            <a:r>
              <a:rPr lang="en-US" sz="3200" b="1" dirty="0"/>
              <a:t>Community Resilience</a:t>
            </a:r>
          </a:p>
          <a:p>
            <a:pPr lvl="1"/>
            <a:r>
              <a:rPr lang="en-US" sz="2800" dirty="0"/>
              <a:t>Ability of a plant community to return to prior composition and structure after a disturbance.</a:t>
            </a:r>
          </a:p>
          <a:p>
            <a:pPr marL="201168" lvl="1" indent="0">
              <a:buNone/>
            </a:pPr>
            <a:endParaRPr lang="en-US" sz="2800" dirty="0"/>
          </a:p>
          <a:p>
            <a:r>
              <a:rPr lang="en-US" sz="3200" b="1" dirty="0"/>
              <a:t>Community Resistance</a:t>
            </a:r>
          </a:p>
          <a:p>
            <a:pPr lvl="1"/>
            <a:r>
              <a:rPr lang="en-US" sz="2800" dirty="0"/>
              <a:t>Plant community’s ability to avoid being changed following disturbance.</a:t>
            </a:r>
          </a:p>
        </p:txBody>
      </p:sp>
      <p:grpSp>
        <p:nvGrpSpPr>
          <p:cNvPr id="9" name="Group 8">
            <a:extLst>
              <a:ext uri="{FF2B5EF4-FFF2-40B4-BE49-F238E27FC236}">
                <a16:creationId xmlns:a16="http://schemas.microsoft.com/office/drawing/2014/main" id="{3BB607EF-925E-421E-A162-0CC2EF1E60EA}"/>
              </a:ext>
            </a:extLst>
          </p:cNvPr>
          <p:cNvGrpSpPr/>
          <p:nvPr/>
        </p:nvGrpSpPr>
        <p:grpSpPr>
          <a:xfrm>
            <a:off x="7628708" y="1796143"/>
            <a:ext cx="3670663" cy="2222268"/>
            <a:chOff x="7628708" y="1796143"/>
            <a:chExt cx="3670663" cy="2222268"/>
          </a:xfrm>
        </p:grpSpPr>
        <p:pic>
          <p:nvPicPr>
            <p:cNvPr id="5" name="Picture 4" descr="A picture containing grass, outdoor, sky, field&#10;&#10;Description generated with very high confidence">
              <a:extLst>
                <a:ext uri="{FF2B5EF4-FFF2-40B4-BE49-F238E27FC236}">
                  <a16:creationId xmlns:a16="http://schemas.microsoft.com/office/drawing/2014/main" id="{B3D53497-1412-4F31-89C7-4D813E4D7AD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0245" b="1"/>
            <a:stretch/>
          </p:blipFill>
          <p:spPr>
            <a:xfrm>
              <a:off x="7628708" y="1796143"/>
              <a:ext cx="3670663" cy="2195622"/>
            </a:xfrm>
            <a:prstGeom prst="rect">
              <a:avLst/>
            </a:prstGeom>
          </p:spPr>
        </p:pic>
        <p:sp>
          <p:nvSpPr>
            <p:cNvPr id="6" name="TextBox 5">
              <a:extLst>
                <a:ext uri="{FF2B5EF4-FFF2-40B4-BE49-F238E27FC236}">
                  <a16:creationId xmlns:a16="http://schemas.microsoft.com/office/drawing/2014/main" id="{01EE672C-5CA7-45FB-9520-AA5A7E56CDB0}"/>
                </a:ext>
              </a:extLst>
            </p:cNvPr>
            <p:cNvSpPr txBox="1"/>
            <p:nvPr/>
          </p:nvSpPr>
          <p:spPr>
            <a:xfrm>
              <a:off x="10546100" y="3787579"/>
              <a:ext cx="748923" cy="230832"/>
            </a:xfrm>
            <a:prstGeom prst="rect">
              <a:avLst/>
            </a:prstGeom>
            <a:noFill/>
          </p:spPr>
          <p:txBody>
            <a:bodyPr wrap="none" rtlCol="0">
              <a:spAutoFit/>
            </a:bodyPr>
            <a:lstStyle/>
            <a:p>
              <a:r>
                <a:rPr lang="en-US" sz="900" dirty="0"/>
                <a:t>M. Haddock</a:t>
              </a:r>
            </a:p>
          </p:txBody>
        </p:sp>
      </p:grpSp>
      <p:pic>
        <p:nvPicPr>
          <p:cNvPr id="8" name="Picture 7" descr="A tree with a mountain in the background&#10;&#10;Description generated with very high confidence">
            <a:extLst>
              <a:ext uri="{FF2B5EF4-FFF2-40B4-BE49-F238E27FC236}">
                <a16:creationId xmlns:a16="http://schemas.microsoft.com/office/drawing/2014/main" id="{363DA788-11F0-4920-86FB-FB95D528158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3524" b="6722"/>
          <a:stretch/>
        </p:blipFill>
        <p:spPr>
          <a:xfrm>
            <a:off x="7624360" y="4124597"/>
            <a:ext cx="3670663" cy="2195622"/>
          </a:xfrm>
          <a:prstGeom prst="rect">
            <a:avLst/>
          </a:prstGeom>
        </p:spPr>
      </p:pic>
      <p:sp>
        <p:nvSpPr>
          <p:cNvPr id="10" name="TextBox 9">
            <a:extLst>
              <a:ext uri="{FF2B5EF4-FFF2-40B4-BE49-F238E27FC236}">
                <a16:creationId xmlns:a16="http://schemas.microsoft.com/office/drawing/2014/main" id="{A765A270-53CA-4188-87E4-860487CD8560}"/>
              </a:ext>
            </a:extLst>
          </p:cNvPr>
          <p:cNvSpPr txBox="1"/>
          <p:nvPr/>
        </p:nvSpPr>
        <p:spPr>
          <a:xfrm>
            <a:off x="10252973" y="6089387"/>
            <a:ext cx="1024639" cy="230832"/>
          </a:xfrm>
          <a:prstGeom prst="rect">
            <a:avLst/>
          </a:prstGeom>
          <a:noFill/>
        </p:spPr>
        <p:txBody>
          <a:bodyPr wrap="none" rtlCol="0">
            <a:spAutoFit/>
          </a:bodyPr>
          <a:lstStyle/>
          <a:p>
            <a:r>
              <a:rPr lang="en-US" sz="900" dirty="0">
                <a:solidFill>
                  <a:schemeClr val="bg1">
                    <a:lumMod val="85000"/>
                  </a:schemeClr>
                </a:solidFill>
              </a:rPr>
              <a:t>G.K. Launchbaugh</a:t>
            </a:r>
          </a:p>
        </p:txBody>
      </p:sp>
      <p:pic>
        <p:nvPicPr>
          <p:cNvPr id="4" name="tmp1325">
            <a:hlinkClick r:id="" action="ppaction://media"/>
            <a:extLst>
              <a:ext uri="{FF2B5EF4-FFF2-40B4-BE49-F238E27FC236}">
                <a16:creationId xmlns:a16="http://schemas.microsoft.com/office/drawing/2014/main" id="{1D314A4F-9143-48F8-88E2-9E8D896831CD}"/>
              </a:ext>
            </a:extLst>
          </p:cNvPr>
          <p:cNvPicPr>
            <a:picLocks noChangeAspect="1"/>
          </p:cNvPicPr>
          <p:nvPr>
            <a:videoFile r:link="rId1"/>
            <p:custDataLst>
              <p:tags r:id="rId2"/>
            </p:custDataLst>
            <p:extLst>
              <p:ext uri="{DAA4B4D4-6D71-4841-9C94-3DE7FCFB9230}">
                <p14:media xmlns:p14="http://schemas.microsoft.com/office/powerpoint/2010/main" r:embed="rId3">
                  <p14:trim st="45444" end="104851.208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3417831369"/>
      </p:ext>
    </p:extLst>
  </p:cSld>
  <p:clrMapOvr>
    <a:masterClrMapping/>
  </p:clrMapOvr>
  <mc:AlternateContent xmlns:mc="http://schemas.openxmlformats.org/markup-compatibility/2006" xmlns:p14="http://schemas.microsoft.com/office/powerpoint/2010/main">
    <mc:Choice Requires="p14">
      <p:transition spd="slow" p14:dur="2000" advTm="98413"/>
    </mc:Choice>
    <mc:Fallback xmlns="">
      <p:transition spd="slow" advTm="98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Line 46"/>
          <p:cNvSpPr>
            <a:spLocks noChangeShapeType="1"/>
          </p:cNvSpPr>
          <p:nvPr/>
        </p:nvSpPr>
        <p:spPr bwMode="auto">
          <a:xfrm flipV="1">
            <a:off x="7232650" y="2540000"/>
            <a:ext cx="685800" cy="457200"/>
          </a:xfrm>
          <a:prstGeom prst="line">
            <a:avLst/>
          </a:prstGeom>
          <a:noFill/>
          <a:ln w="38100">
            <a:solidFill>
              <a:schemeClr val="tx1"/>
            </a:solidFill>
            <a:round/>
            <a:headEnd/>
            <a:tailEnd type="triangle" w="med" len="med"/>
          </a:ln>
        </p:spPr>
        <p:txBody>
          <a:bodyPr/>
          <a:lstStyle/>
          <a:p>
            <a:endParaRPr lang="en-US"/>
          </a:p>
        </p:txBody>
      </p:sp>
      <p:sp>
        <p:nvSpPr>
          <p:cNvPr id="16387" name="Line 47"/>
          <p:cNvSpPr>
            <a:spLocks noChangeShapeType="1"/>
          </p:cNvSpPr>
          <p:nvPr/>
        </p:nvSpPr>
        <p:spPr bwMode="auto">
          <a:xfrm flipV="1">
            <a:off x="6997700" y="2330450"/>
            <a:ext cx="685800" cy="457200"/>
          </a:xfrm>
          <a:prstGeom prst="line">
            <a:avLst/>
          </a:prstGeom>
          <a:noFill/>
          <a:ln w="38100">
            <a:solidFill>
              <a:schemeClr val="tx1"/>
            </a:solidFill>
            <a:round/>
            <a:headEnd/>
            <a:tailEnd type="triangle" w="med" len="med"/>
          </a:ln>
        </p:spPr>
        <p:txBody>
          <a:bodyPr/>
          <a:lstStyle/>
          <a:p>
            <a:endParaRPr lang="en-US"/>
          </a:p>
        </p:txBody>
      </p:sp>
      <p:sp>
        <p:nvSpPr>
          <p:cNvPr id="16388" name="Line 48"/>
          <p:cNvSpPr>
            <a:spLocks noChangeShapeType="1"/>
          </p:cNvSpPr>
          <p:nvPr/>
        </p:nvSpPr>
        <p:spPr bwMode="auto">
          <a:xfrm flipV="1">
            <a:off x="6672263" y="2122488"/>
            <a:ext cx="685800" cy="457200"/>
          </a:xfrm>
          <a:prstGeom prst="line">
            <a:avLst/>
          </a:prstGeom>
          <a:noFill/>
          <a:ln w="38100">
            <a:solidFill>
              <a:schemeClr val="tx1"/>
            </a:solidFill>
            <a:round/>
            <a:headEnd/>
            <a:tailEnd type="triangle" w="med" len="med"/>
          </a:ln>
        </p:spPr>
        <p:txBody>
          <a:bodyPr/>
          <a:lstStyle/>
          <a:p>
            <a:endParaRPr lang="en-US"/>
          </a:p>
        </p:txBody>
      </p:sp>
      <p:sp>
        <p:nvSpPr>
          <p:cNvPr id="16389" name="Oval 14"/>
          <p:cNvSpPr>
            <a:spLocks noChangeArrowheads="1"/>
          </p:cNvSpPr>
          <p:nvPr/>
        </p:nvSpPr>
        <p:spPr bwMode="auto">
          <a:xfrm rot="-792387">
            <a:off x="4114800" y="1581150"/>
            <a:ext cx="990600" cy="685800"/>
          </a:xfrm>
          <a:prstGeom prst="ellipse">
            <a:avLst/>
          </a:prstGeom>
          <a:solidFill>
            <a:srgbClr val="FFFF99"/>
          </a:solidFill>
          <a:ln w="9525">
            <a:solidFill>
              <a:schemeClr val="tx1"/>
            </a:solidFill>
            <a:round/>
            <a:headEnd/>
            <a:tailEnd/>
          </a:ln>
        </p:spPr>
        <p:txBody>
          <a:bodyPr wrap="none" anchor="ctr"/>
          <a:lstStyle/>
          <a:p>
            <a:pPr algn="ctr"/>
            <a:r>
              <a:rPr lang="en-US" sz="1400"/>
              <a:t>Climate</a:t>
            </a:r>
            <a:br>
              <a:rPr lang="en-US" sz="1400"/>
            </a:br>
            <a:r>
              <a:rPr lang="en-US" sz="1400"/>
              <a:t>Change</a:t>
            </a:r>
          </a:p>
        </p:txBody>
      </p:sp>
      <p:sp>
        <p:nvSpPr>
          <p:cNvPr id="16390" name="Oval 4"/>
          <p:cNvSpPr>
            <a:spLocks noChangeArrowheads="1"/>
          </p:cNvSpPr>
          <p:nvPr/>
        </p:nvSpPr>
        <p:spPr bwMode="auto">
          <a:xfrm>
            <a:off x="4433888" y="2343150"/>
            <a:ext cx="3733800" cy="1828800"/>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r>
              <a:rPr lang="en-US" b="1" u="sng"/>
              <a:t>Rangelands</a:t>
            </a:r>
            <a:br>
              <a:rPr lang="en-US" b="1" u="sng"/>
            </a:br>
            <a:r>
              <a:rPr lang="en-US" sz="1200">
                <a:solidFill>
                  <a:schemeClr val="bg1"/>
                </a:solidFill>
                <a:latin typeface="Comic Sans MS" pitchFamily="66" charset="0"/>
              </a:rPr>
              <a:t>Grasslands, Shrublands, Woodlands</a:t>
            </a:r>
          </a:p>
          <a:p>
            <a:pPr algn="ctr"/>
            <a:endParaRPr lang="en-US" sz="1200">
              <a:solidFill>
                <a:schemeClr val="bg1"/>
              </a:solidFill>
              <a:latin typeface="Comic Sans MS" pitchFamily="66" charset="0"/>
            </a:endParaRPr>
          </a:p>
          <a:p>
            <a:pPr algn="ctr"/>
            <a:endParaRPr lang="en-US" sz="1200">
              <a:solidFill>
                <a:schemeClr val="bg1"/>
              </a:solidFill>
              <a:latin typeface="Comic Sans MS" pitchFamily="66" charset="0"/>
            </a:endParaRPr>
          </a:p>
        </p:txBody>
      </p:sp>
      <p:sp>
        <p:nvSpPr>
          <p:cNvPr id="23560" name="Text Box 8"/>
          <p:cNvSpPr txBox="1">
            <a:spLocks noChangeArrowheads="1"/>
          </p:cNvSpPr>
          <p:nvPr/>
        </p:nvSpPr>
        <p:spPr bwMode="auto">
          <a:xfrm>
            <a:off x="2278063" y="1069975"/>
            <a:ext cx="1776064" cy="369332"/>
          </a:xfrm>
          <a:prstGeom prst="rect">
            <a:avLst/>
          </a:prstGeom>
          <a:noFill/>
          <a:ln w="9525">
            <a:noFill/>
            <a:miter lim="800000"/>
            <a:headEnd/>
            <a:tailEnd/>
          </a:ln>
        </p:spPr>
        <p:txBody>
          <a:bodyPr wrap="none">
            <a:spAutoFit/>
          </a:bodyPr>
          <a:lstStyle/>
          <a:p>
            <a:pPr>
              <a:defRPr/>
            </a:pPr>
            <a:r>
              <a:rPr lang="en-US" u="sng" dirty="0">
                <a:latin typeface="+mj-lt"/>
              </a:rPr>
              <a:t>Forces &amp; Impacts</a:t>
            </a:r>
          </a:p>
        </p:txBody>
      </p:sp>
      <p:sp>
        <p:nvSpPr>
          <p:cNvPr id="16393" name="Oval 10"/>
          <p:cNvSpPr>
            <a:spLocks noChangeArrowheads="1"/>
          </p:cNvSpPr>
          <p:nvPr/>
        </p:nvSpPr>
        <p:spPr bwMode="auto">
          <a:xfrm rot="-792387">
            <a:off x="2392363" y="1803400"/>
            <a:ext cx="1066800" cy="533400"/>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6394" name="Oval 11"/>
          <p:cNvSpPr>
            <a:spLocks noChangeArrowheads="1"/>
          </p:cNvSpPr>
          <p:nvPr/>
        </p:nvSpPr>
        <p:spPr bwMode="auto">
          <a:xfrm rot="-792387">
            <a:off x="3263900" y="1511300"/>
            <a:ext cx="1143000" cy="533400"/>
          </a:xfrm>
          <a:prstGeom prst="ellipse">
            <a:avLst/>
          </a:prstGeom>
          <a:solidFill>
            <a:srgbClr val="FFFF99"/>
          </a:solidFill>
          <a:ln w="9525">
            <a:solidFill>
              <a:schemeClr val="tx1"/>
            </a:solidFill>
            <a:round/>
            <a:headEnd/>
            <a:tailEnd/>
          </a:ln>
        </p:spPr>
        <p:txBody>
          <a:bodyPr wrap="none" anchor="ctr"/>
          <a:lstStyle/>
          <a:p>
            <a:pPr algn="ctr"/>
            <a:r>
              <a:rPr lang="en-US"/>
              <a:t>Herbivory</a:t>
            </a:r>
          </a:p>
        </p:txBody>
      </p:sp>
      <p:sp>
        <p:nvSpPr>
          <p:cNvPr id="16395" name="Oval 12"/>
          <p:cNvSpPr>
            <a:spLocks noChangeArrowheads="1"/>
          </p:cNvSpPr>
          <p:nvPr/>
        </p:nvSpPr>
        <p:spPr bwMode="auto">
          <a:xfrm rot="-792387">
            <a:off x="2366963" y="2289175"/>
            <a:ext cx="990600" cy="685800"/>
          </a:xfrm>
          <a:prstGeom prst="ellipse">
            <a:avLst/>
          </a:prstGeom>
          <a:solidFill>
            <a:srgbClr val="FFFF99"/>
          </a:solidFill>
          <a:ln w="9525">
            <a:solidFill>
              <a:schemeClr val="tx1"/>
            </a:solidFill>
            <a:round/>
            <a:headEnd/>
            <a:tailEnd/>
          </a:ln>
        </p:spPr>
        <p:txBody>
          <a:bodyPr wrap="none" anchor="ctr"/>
          <a:lstStyle/>
          <a:p>
            <a:pPr algn="ctr"/>
            <a:r>
              <a:rPr lang="en-US" sz="1400"/>
              <a:t>Invasion</a:t>
            </a:r>
          </a:p>
        </p:txBody>
      </p:sp>
      <p:sp>
        <p:nvSpPr>
          <p:cNvPr id="16396" name="Oval 13"/>
          <p:cNvSpPr>
            <a:spLocks noChangeArrowheads="1"/>
          </p:cNvSpPr>
          <p:nvPr/>
        </p:nvSpPr>
        <p:spPr bwMode="auto">
          <a:xfrm rot="-792387">
            <a:off x="3122613" y="1997075"/>
            <a:ext cx="1312862" cy="723900"/>
          </a:xfrm>
          <a:prstGeom prst="ellipse">
            <a:avLst/>
          </a:prstGeom>
          <a:solidFill>
            <a:srgbClr val="FFFF99"/>
          </a:solidFill>
          <a:ln w="9525">
            <a:solidFill>
              <a:schemeClr val="tx1"/>
            </a:solidFill>
            <a:round/>
            <a:headEnd/>
            <a:tailEnd/>
          </a:ln>
        </p:spPr>
        <p:txBody>
          <a:bodyPr wrap="none" anchor="ctr"/>
          <a:lstStyle/>
          <a:p>
            <a:pPr algn="ctr"/>
            <a:r>
              <a:rPr lang="en-US" sz="1400"/>
              <a:t>Human Uses</a:t>
            </a:r>
            <a:br>
              <a:rPr lang="en-US" sz="1400"/>
            </a:br>
            <a:r>
              <a:rPr lang="en-US" sz="800"/>
              <a:t>Development,</a:t>
            </a:r>
            <a:br>
              <a:rPr lang="en-US" sz="800"/>
            </a:br>
            <a:r>
              <a:rPr lang="en-US" sz="800"/>
              <a:t>Fragmentations,</a:t>
            </a:r>
          </a:p>
          <a:p>
            <a:pPr algn="ctr"/>
            <a:r>
              <a:rPr lang="en-US" sz="800"/>
              <a:t>&amp; Recreation </a:t>
            </a:r>
          </a:p>
        </p:txBody>
      </p:sp>
      <p:sp>
        <p:nvSpPr>
          <p:cNvPr id="16397" name="Line 16"/>
          <p:cNvSpPr>
            <a:spLocks noChangeShapeType="1"/>
          </p:cNvSpPr>
          <p:nvPr/>
        </p:nvSpPr>
        <p:spPr bwMode="auto">
          <a:xfrm>
            <a:off x="3505200" y="2800350"/>
            <a:ext cx="685800" cy="381000"/>
          </a:xfrm>
          <a:prstGeom prst="line">
            <a:avLst/>
          </a:prstGeom>
          <a:noFill/>
          <a:ln w="63500">
            <a:solidFill>
              <a:schemeClr val="tx1"/>
            </a:solidFill>
            <a:round/>
            <a:headEnd/>
            <a:tailEnd type="triangle" w="med" len="med"/>
          </a:ln>
        </p:spPr>
        <p:txBody>
          <a:bodyPr/>
          <a:lstStyle/>
          <a:p>
            <a:endParaRPr lang="en-US"/>
          </a:p>
        </p:txBody>
      </p:sp>
      <p:sp>
        <p:nvSpPr>
          <p:cNvPr id="23571" name="Text Box 27"/>
          <p:cNvSpPr txBox="1">
            <a:spLocks noChangeArrowheads="1"/>
          </p:cNvSpPr>
          <p:nvPr/>
        </p:nvSpPr>
        <p:spPr bwMode="auto">
          <a:xfrm>
            <a:off x="7647874" y="581025"/>
            <a:ext cx="2390590" cy="2154436"/>
          </a:xfrm>
          <a:prstGeom prst="rect">
            <a:avLst/>
          </a:prstGeom>
          <a:noFill/>
          <a:ln w="9525">
            <a:noFill/>
            <a:miter lim="800000"/>
            <a:headEnd/>
            <a:tailEnd/>
          </a:ln>
        </p:spPr>
        <p:txBody>
          <a:bodyPr wrap="none">
            <a:spAutoFit/>
          </a:bodyPr>
          <a:lstStyle/>
          <a:p>
            <a:pPr algn="ctr">
              <a:defRPr/>
            </a:pPr>
            <a:r>
              <a:rPr lang="en-US" b="1" dirty="0">
                <a:latin typeface="+mj-lt"/>
              </a:rPr>
              <a:t>Ecological Services</a:t>
            </a:r>
            <a:br>
              <a:rPr lang="en-US" b="1" u="sng" dirty="0">
                <a:latin typeface="+mj-lt"/>
              </a:rPr>
            </a:br>
            <a:r>
              <a:rPr lang="en-US" b="1" u="sng" dirty="0">
                <a:latin typeface="+mj-lt"/>
              </a:rPr>
              <a:t>&amp; Resources </a:t>
            </a:r>
          </a:p>
          <a:p>
            <a:pPr algn="ctr">
              <a:buFontTx/>
              <a:buChar char="•"/>
              <a:defRPr/>
            </a:pPr>
            <a:r>
              <a:rPr lang="en-US" dirty="0">
                <a:latin typeface="+mj-lt"/>
              </a:rPr>
              <a:t> </a:t>
            </a:r>
            <a:r>
              <a:rPr lang="en-US" sz="1600" dirty="0">
                <a:latin typeface="+mj-lt"/>
              </a:rPr>
              <a:t>forage for livestock</a:t>
            </a:r>
          </a:p>
          <a:p>
            <a:pPr algn="ctr">
              <a:buFontTx/>
              <a:buChar char="•"/>
              <a:defRPr/>
            </a:pPr>
            <a:r>
              <a:rPr lang="en-US" sz="1600" dirty="0">
                <a:latin typeface="+mj-lt"/>
              </a:rPr>
              <a:t> wildlife habitat</a:t>
            </a:r>
          </a:p>
          <a:p>
            <a:pPr algn="ctr">
              <a:buFontTx/>
              <a:buChar char="•"/>
              <a:defRPr/>
            </a:pPr>
            <a:r>
              <a:rPr lang="en-US" sz="1600" dirty="0">
                <a:latin typeface="+mj-lt"/>
              </a:rPr>
              <a:t> watershed management</a:t>
            </a:r>
          </a:p>
          <a:p>
            <a:pPr algn="ctr">
              <a:buFontTx/>
              <a:buChar char="•"/>
              <a:defRPr/>
            </a:pPr>
            <a:r>
              <a:rPr lang="en-US" sz="1600" dirty="0">
                <a:latin typeface="+mj-lt"/>
              </a:rPr>
              <a:t> biodiversity conservation</a:t>
            </a:r>
          </a:p>
          <a:p>
            <a:pPr algn="ctr">
              <a:buFontTx/>
              <a:buChar char="•"/>
              <a:defRPr/>
            </a:pPr>
            <a:r>
              <a:rPr lang="en-US" sz="1600" dirty="0">
                <a:latin typeface="+mj-lt"/>
              </a:rPr>
              <a:t> open space</a:t>
            </a:r>
          </a:p>
          <a:p>
            <a:pPr algn="ctr">
              <a:buFontTx/>
              <a:buChar char="•"/>
              <a:defRPr/>
            </a:pPr>
            <a:r>
              <a:rPr lang="en-US" sz="1600" dirty="0">
                <a:latin typeface="+mj-lt"/>
              </a:rPr>
              <a:t> carbon sequestration</a:t>
            </a:r>
          </a:p>
        </p:txBody>
      </p:sp>
      <p:sp>
        <p:nvSpPr>
          <p:cNvPr id="16399" name="Line 34"/>
          <p:cNvSpPr>
            <a:spLocks noChangeShapeType="1"/>
          </p:cNvSpPr>
          <p:nvPr/>
        </p:nvSpPr>
        <p:spPr bwMode="auto">
          <a:xfrm>
            <a:off x="4495800" y="2343150"/>
            <a:ext cx="381000" cy="228600"/>
          </a:xfrm>
          <a:prstGeom prst="line">
            <a:avLst/>
          </a:prstGeom>
          <a:noFill/>
          <a:ln w="63500">
            <a:solidFill>
              <a:schemeClr val="tx1"/>
            </a:solidFill>
            <a:round/>
            <a:headEnd/>
            <a:tailEnd type="triangle" w="med" len="med"/>
          </a:ln>
        </p:spPr>
        <p:txBody>
          <a:bodyPr/>
          <a:lstStyle/>
          <a:p>
            <a:endParaRPr lang="en-US"/>
          </a:p>
        </p:txBody>
      </p:sp>
      <p:pic>
        <p:nvPicPr>
          <p:cNvPr id="2" name="tmp1325">
            <a:hlinkClick r:id="" action="ppaction://media"/>
            <a:extLst>
              <a:ext uri="{FF2B5EF4-FFF2-40B4-BE49-F238E27FC236}">
                <a16:creationId xmlns:a16="http://schemas.microsoft.com/office/drawing/2014/main" id="{894AB3EB-D632-4C01-A46C-4C846B8C885A}"/>
              </a:ext>
            </a:extLst>
          </p:cNvPr>
          <p:cNvPicPr>
            <a:picLocks noChangeAspect="1"/>
          </p:cNvPicPr>
          <p:nvPr>
            <a:videoFile r:link="rId1"/>
            <p:custDataLst>
              <p:tags r:id="rId2"/>
            </p:custDataLst>
            <p:extLst>
              <p:ext uri="{DAA4B4D4-6D71-4841-9C94-3DE7FCFB9230}">
                <p14:media xmlns:p14="http://schemas.microsoft.com/office/powerpoint/2010/main" r:embed="rId3">
                  <p14:trim st="143857" end="60282.208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1901012506"/>
      </p:ext>
    </p:extLst>
  </p:cSld>
  <p:clrMapOvr>
    <a:masterClrMapping/>
  </p:clrMapOvr>
  <mc:AlternateContent xmlns:mc="http://schemas.openxmlformats.org/markup-compatibility/2006" xmlns:p14="http://schemas.microsoft.com/office/powerpoint/2010/main">
    <mc:Choice Requires="p14">
      <p:transition spd="slow" p14:dur="2000" advTm="44569"/>
    </mc:Choice>
    <mc:Fallback xmlns="">
      <p:transition spd="slow" advTm="44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Line 46"/>
          <p:cNvSpPr>
            <a:spLocks noChangeShapeType="1"/>
          </p:cNvSpPr>
          <p:nvPr/>
        </p:nvSpPr>
        <p:spPr bwMode="auto">
          <a:xfrm flipV="1">
            <a:off x="7232650" y="2540000"/>
            <a:ext cx="685800" cy="457200"/>
          </a:xfrm>
          <a:prstGeom prst="line">
            <a:avLst/>
          </a:prstGeom>
          <a:noFill/>
          <a:ln w="38100">
            <a:solidFill>
              <a:schemeClr val="tx1"/>
            </a:solidFill>
            <a:round/>
            <a:headEnd/>
            <a:tailEnd type="triangle" w="med" len="med"/>
          </a:ln>
        </p:spPr>
        <p:txBody>
          <a:bodyPr/>
          <a:lstStyle/>
          <a:p>
            <a:endParaRPr lang="en-US"/>
          </a:p>
        </p:txBody>
      </p:sp>
      <p:sp>
        <p:nvSpPr>
          <p:cNvPr id="17411" name="Line 47"/>
          <p:cNvSpPr>
            <a:spLocks noChangeShapeType="1"/>
          </p:cNvSpPr>
          <p:nvPr/>
        </p:nvSpPr>
        <p:spPr bwMode="auto">
          <a:xfrm flipV="1">
            <a:off x="6997700" y="2330450"/>
            <a:ext cx="685800" cy="457200"/>
          </a:xfrm>
          <a:prstGeom prst="line">
            <a:avLst/>
          </a:prstGeom>
          <a:noFill/>
          <a:ln w="38100">
            <a:solidFill>
              <a:schemeClr val="tx1"/>
            </a:solidFill>
            <a:round/>
            <a:headEnd/>
            <a:tailEnd type="triangle" w="med" len="med"/>
          </a:ln>
        </p:spPr>
        <p:txBody>
          <a:bodyPr/>
          <a:lstStyle/>
          <a:p>
            <a:endParaRPr lang="en-US"/>
          </a:p>
        </p:txBody>
      </p:sp>
      <p:sp>
        <p:nvSpPr>
          <p:cNvPr id="17412" name="Line 48"/>
          <p:cNvSpPr>
            <a:spLocks noChangeShapeType="1"/>
          </p:cNvSpPr>
          <p:nvPr/>
        </p:nvSpPr>
        <p:spPr bwMode="auto">
          <a:xfrm flipV="1">
            <a:off x="6672263" y="2122488"/>
            <a:ext cx="685800" cy="457200"/>
          </a:xfrm>
          <a:prstGeom prst="line">
            <a:avLst/>
          </a:prstGeom>
          <a:noFill/>
          <a:ln w="38100">
            <a:solidFill>
              <a:schemeClr val="tx1"/>
            </a:solidFill>
            <a:round/>
            <a:headEnd/>
            <a:tailEnd type="triangle" w="med" len="med"/>
          </a:ln>
        </p:spPr>
        <p:txBody>
          <a:bodyPr/>
          <a:lstStyle/>
          <a:p>
            <a:endParaRPr lang="en-US"/>
          </a:p>
        </p:txBody>
      </p:sp>
      <p:sp>
        <p:nvSpPr>
          <p:cNvPr id="17413" name="Oval 14"/>
          <p:cNvSpPr>
            <a:spLocks noChangeArrowheads="1"/>
          </p:cNvSpPr>
          <p:nvPr/>
        </p:nvSpPr>
        <p:spPr bwMode="auto">
          <a:xfrm rot="-792387">
            <a:off x="4114800" y="1581150"/>
            <a:ext cx="990600" cy="685800"/>
          </a:xfrm>
          <a:prstGeom prst="ellipse">
            <a:avLst/>
          </a:prstGeom>
          <a:solidFill>
            <a:srgbClr val="FFFF99"/>
          </a:solidFill>
          <a:ln w="9525">
            <a:solidFill>
              <a:schemeClr val="tx1"/>
            </a:solidFill>
            <a:round/>
            <a:headEnd/>
            <a:tailEnd/>
          </a:ln>
        </p:spPr>
        <p:txBody>
          <a:bodyPr wrap="none" anchor="ctr"/>
          <a:lstStyle/>
          <a:p>
            <a:pPr algn="ctr"/>
            <a:r>
              <a:rPr lang="en-US" sz="1400"/>
              <a:t>Climate</a:t>
            </a:r>
            <a:br>
              <a:rPr lang="en-US" sz="1400"/>
            </a:br>
            <a:r>
              <a:rPr lang="en-US" sz="1400"/>
              <a:t>Change</a:t>
            </a:r>
          </a:p>
        </p:txBody>
      </p:sp>
      <p:sp>
        <p:nvSpPr>
          <p:cNvPr id="17414" name="Oval 4"/>
          <p:cNvSpPr>
            <a:spLocks noChangeArrowheads="1"/>
          </p:cNvSpPr>
          <p:nvPr/>
        </p:nvSpPr>
        <p:spPr bwMode="auto">
          <a:xfrm>
            <a:off x="4433888" y="2343150"/>
            <a:ext cx="3733800" cy="1828800"/>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r>
              <a:rPr lang="en-US" b="1" u="sng"/>
              <a:t>Rangelands</a:t>
            </a:r>
            <a:br>
              <a:rPr lang="en-US" b="1" u="sng"/>
            </a:br>
            <a:r>
              <a:rPr lang="en-US" sz="1200">
                <a:solidFill>
                  <a:schemeClr val="bg1"/>
                </a:solidFill>
                <a:latin typeface="Comic Sans MS" pitchFamily="66" charset="0"/>
              </a:rPr>
              <a:t>Grasslands, Shrublands, Woodlands</a:t>
            </a:r>
          </a:p>
          <a:p>
            <a:pPr algn="ctr"/>
            <a:endParaRPr lang="en-US" sz="1200">
              <a:solidFill>
                <a:schemeClr val="bg1"/>
              </a:solidFill>
              <a:latin typeface="Comic Sans MS" pitchFamily="66" charset="0"/>
            </a:endParaRPr>
          </a:p>
          <a:p>
            <a:pPr algn="ctr"/>
            <a:endParaRPr lang="en-US" sz="1200">
              <a:solidFill>
                <a:schemeClr val="bg1"/>
              </a:solidFill>
              <a:latin typeface="Comic Sans MS" pitchFamily="66" charset="0"/>
            </a:endParaRPr>
          </a:p>
        </p:txBody>
      </p:sp>
      <p:sp>
        <p:nvSpPr>
          <p:cNvPr id="23560" name="Text Box 8"/>
          <p:cNvSpPr txBox="1">
            <a:spLocks noChangeArrowheads="1"/>
          </p:cNvSpPr>
          <p:nvPr/>
        </p:nvSpPr>
        <p:spPr bwMode="auto">
          <a:xfrm>
            <a:off x="2278063" y="1069975"/>
            <a:ext cx="1776064" cy="369332"/>
          </a:xfrm>
          <a:prstGeom prst="rect">
            <a:avLst/>
          </a:prstGeom>
          <a:noFill/>
          <a:ln w="9525">
            <a:noFill/>
            <a:miter lim="800000"/>
            <a:headEnd/>
            <a:tailEnd/>
          </a:ln>
        </p:spPr>
        <p:txBody>
          <a:bodyPr wrap="none">
            <a:spAutoFit/>
          </a:bodyPr>
          <a:lstStyle/>
          <a:p>
            <a:pPr>
              <a:defRPr/>
            </a:pPr>
            <a:r>
              <a:rPr lang="en-US" u="sng" dirty="0">
                <a:latin typeface="+mj-lt"/>
              </a:rPr>
              <a:t>Forces &amp; Impacts</a:t>
            </a:r>
          </a:p>
        </p:txBody>
      </p:sp>
      <p:sp>
        <p:nvSpPr>
          <p:cNvPr id="17417" name="Oval 10"/>
          <p:cNvSpPr>
            <a:spLocks noChangeArrowheads="1"/>
          </p:cNvSpPr>
          <p:nvPr/>
        </p:nvSpPr>
        <p:spPr bwMode="auto">
          <a:xfrm rot="-792387">
            <a:off x="2392363" y="1803400"/>
            <a:ext cx="1066800" cy="533400"/>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7418" name="Oval 11"/>
          <p:cNvSpPr>
            <a:spLocks noChangeArrowheads="1"/>
          </p:cNvSpPr>
          <p:nvPr/>
        </p:nvSpPr>
        <p:spPr bwMode="auto">
          <a:xfrm rot="-792387">
            <a:off x="3263900" y="1511300"/>
            <a:ext cx="1143000" cy="533400"/>
          </a:xfrm>
          <a:prstGeom prst="ellipse">
            <a:avLst/>
          </a:prstGeom>
          <a:solidFill>
            <a:srgbClr val="FFFF99"/>
          </a:solidFill>
          <a:ln w="9525">
            <a:solidFill>
              <a:schemeClr val="tx1"/>
            </a:solidFill>
            <a:round/>
            <a:headEnd/>
            <a:tailEnd/>
          </a:ln>
        </p:spPr>
        <p:txBody>
          <a:bodyPr wrap="none" anchor="ctr"/>
          <a:lstStyle/>
          <a:p>
            <a:pPr algn="ctr"/>
            <a:r>
              <a:rPr lang="en-US"/>
              <a:t>Herbivory</a:t>
            </a:r>
          </a:p>
        </p:txBody>
      </p:sp>
      <p:sp>
        <p:nvSpPr>
          <p:cNvPr id="17419" name="Oval 12"/>
          <p:cNvSpPr>
            <a:spLocks noChangeArrowheads="1"/>
          </p:cNvSpPr>
          <p:nvPr/>
        </p:nvSpPr>
        <p:spPr bwMode="auto">
          <a:xfrm rot="-792387">
            <a:off x="2366963" y="2289175"/>
            <a:ext cx="990600" cy="685800"/>
          </a:xfrm>
          <a:prstGeom prst="ellipse">
            <a:avLst/>
          </a:prstGeom>
          <a:solidFill>
            <a:srgbClr val="FFFF99"/>
          </a:solidFill>
          <a:ln w="9525">
            <a:solidFill>
              <a:schemeClr val="tx1"/>
            </a:solidFill>
            <a:round/>
            <a:headEnd/>
            <a:tailEnd/>
          </a:ln>
        </p:spPr>
        <p:txBody>
          <a:bodyPr wrap="none" anchor="ctr"/>
          <a:lstStyle/>
          <a:p>
            <a:pPr algn="ctr"/>
            <a:r>
              <a:rPr lang="en-US" sz="1400"/>
              <a:t>Invasion</a:t>
            </a:r>
          </a:p>
        </p:txBody>
      </p:sp>
      <p:sp>
        <p:nvSpPr>
          <p:cNvPr id="17420" name="Oval 13"/>
          <p:cNvSpPr>
            <a:spLocks noChangeArrowheads="1"/>
          </p:cNvSpPr>
          <p:nvPr/>
        </p:nvSpPr>
        <p:spPr bwMode="auto">
          <a:xfrm rot="-792387">
            <a:off x="3122613" y="1997075"/>
            <a:ext cx="1312862" cy="723900"/>
          </a:xfrm>
          <a:prstGeom prst="ellipse">
            <a:avLst/>
          </a:prstGeom>
          <a:solidFill>
            <a:srgbClr val="FFFF99"/>
          </a:solidFill>
          <a:ln w="9525">
            <a:solidFill>
              <a:schemeClr val="tx1"/>
            </a:solidFill>
            <a:round/>
            <a:headEnd/>
            <a:tailEnd/>
          </a:ln>
        </p:spPr>
        <p:txBody>
          <a:bodyPr wrap="none" anchor="ctr"/>
          <a:lstStyle/>
          <a:p>
            <a:pPr algn="ctr"/>
            <a:r>
              <a:rPr lang="en-US" sz="1400"/>
              <a:t>Human Uses</a:t>
            </a:r>
            <a:br>
              <a:rPr lang="en-US" sz="1400"/>
            </a:br>
            <a:r>
              <a:rPr lang="en-US" sz="800"/>
              <a:t>Development,</a:t>
            </a:r>
            <a:br>
              <a:rPr lang="en-US" sz="800"/>
            </a:br>
            <a:r>
              <a:rPr lang="en-US" sz="800"/>
              <a:t>Fragmentations,</a:t>
            </a:r>
          </a:p>
          <a:p>
            <a:pPr algn="ctr"/>
            <a:r>
              <a:rPr lang="en-US" sz="800"/>
              <a:t>&amp; Recreation </a:t>
            </a:r>
          </a:p>
        </p:txBody>
      </p:sp>
      <p:sp>
        <p:nvSpPr>
          <p:cNvPr id="17421" name="Line 16"/>
          <p:cNvSpPr>
            <a:spLocks noChangeShapeType="1"/>
          </p:cNvSpPr>
          <p:nvPr/>
        </p:nvSpPr>
        <p:spPr bwMode="auto">
          <a:xfrm>
            <a:off x="3505200" y="2800350"/>
            <a:ext cx="685800" cy="381000"/>
          </a:xfrm>
          <a:prstGeom prst="line">
            <a:avLst/>
          </a:prstGeom>
          <a:noFill/>
          <a:ln w="63500">
            <a:solidFill>
              <a:schemeClr val="tx1"/>
            </a:solidFill>
            <a:round/>
            <a:headEnd/>
            <a:tailEnd type="triangle" w="med" len="med"/>
          </a:ln>
        </p:spPr>
        <p:txBody>
          <a:bodyPr/>
          <a:lstStyle/>
          <a:p>
            <a:endParaRPr lang="en-US"/>
          </a:p>
        </p:txBody>
      </p:sp>
      <p:sp>
        <p:nvSpPr>
          <p:cNvPr id="23566" name="Text Box 17"/>
          <p:cNvSpPr txBox="1">
            <a:spLocks noChangeArrowheads="1"/>
          </p:cNvSpPr>
          <p:nvPr/>
        </p:nvSpPr>
        <p:spPr bwMode="auto">
          <a:xfrm>
            <a:off x="6346826" y="4495800"/>
            <a:ext cx="2551113" cy="369888"/>
          </a:xfrm>
          <a:prstGeom prst="rect">
            <a:avLst/>
          </a:prstGeom>
          <a:noFill/>
          <a:ln w="9525">
            <a:noFill/>
            <a:miter lim="800000"/>
            <a:headEnd/>
            <a:tailEnd/>
          </a:ln>
        </p:spPr>
        <p:txBody>
          <a:bodyPr>
            <a:spAutoFit/>
          </a:bodyPr>
          <a:lstStyle/>
          <a:p>
            <a:pPr>
              <a:defRPr/>
            </a:pPr>
            <a:r>
              <a:rPr lang="en-US" dirty="0">
                <a:latin typeface="+mj-lt"/>
              </a:rPr>
              <a:t>Tools </a:t>
            </a:r>
            <a:r>
              <a:rPr lang="en-US" sz="1400" dirty="0">
                <a:latin typeface="+mj-lt"/>
              </a:rPr>
              <a:t>for  </a:t>
            </a:r>
            <a:r>
              <a:rPr lang="en-US" sz="1400" u="sng" dirty="0">
                <a:latin typeface="+mj-lt"/>
              </a:rPr>
              <a:t>Stewardship</a:t>
            </a:r>
          </a:p>
        </p:txBody>
      </p:sp>
      <p:grpSp>
        <p:nvGrpSpPr>
          <p:cNvPr id="2" name="Group 44"/>
          <p:cNvGrpSpPr>
            <a:grpSpLocks/>
          </p:cNvGrpSpPr>
          <p:nvPr/>
        </p:nvGrpSpPr>
        <p:grpSpPr bwMode="auto">
          <a:xfrm>
            <a:off x="4406901" y="4441825"/>
            <a:ext cx="2695575" cy="1766888"/>
            <a:chOff x="2092" y="2858"/>
            <a:chExt cx="1698" cy="1113"/>
          </a:xfrm>
        </p:grpSpPr>
        <p:sp>
          <p:nvSpPr>
            <p:cNvPr id="17429" name="Oval 19"/>
            <p:cNvSpPr>
              <a:spLocks noChangeArrowheads="1"/>
            </p:cNvSpPr>
            <p:nvPr/>
          </p:nvSpPr>
          <p:spPr bwMode="auto">
            <a:xfrm rot="1627143">
              <a:off x="2401" y="2858"/>
              <a:ext cx="694" cy="466"/>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7430" name="Oval 20"/>
            <p:cNvSpPr>
              <a:spLocks noChangeArrowheads="1"/>
            </p:cNvSpPr>
            <p:nvPr/>
          </p:nvSpPr>
          <p:spPr bwMode="auto">
            <a:xfrm rot="1627143">
              <a:off x="2941" y="3149"/>
              <a:ext cx="790" cy="424"/>
            </a:xfrm>
            <a:prstGeom prst="ellipse">
              <a:avLst/>
            </a:prstGeom>
            <a:solidFill>
              <a:srgbClr val="FFFF99"/>
            </a:solidFill>
            <a:ln w="9525">
              <a:solidFill>
                <a:schemeClr val="tx1"/>
              </a:solidFill>
              <a:round/>
              <a:headEnd/>
              <a:tailEnd/>
            </a:ln>
          </p:spPr>
          <p:txBody>
            <a:bodyPr wrap="none" anchor="ctr"/>
            <a:lstStyle/>
            <a:p>
              <a:pPr algn="ctr"/>
              <a:r>
                <a:rPr lang="en-US"/>
                <a:t>Livestock</a:t>
              </a:r>
              <a:br>
                <a:rPr lang="en-US"/>
              </a:br>
              <a:r>
                <a:rPr lang="en-US"/>
                <a:t>Grazing</a:t>
              </a:r>
            </a:p>
          </p:txBody>
        </p:sp>
        <p:sp>
          <p:nvSpPr>
            <p:cNvPr id="17431" name="Oval 21"/>
            <p:cNvSpPr>
              <a:spLocks noChangeArrowheads="1"/>
            </p:cNvSpPr>
            <p:nvPr/>
          </p:nvSpPr>
          <p:spPr bwMode="auto">
            <a:xfrm rot="1627143">
              <a:off x="2092" y="3199"/>
              <a:ext cx="541" cy="342"/>
            </a:xfrm>
            <a:prstGeom prst="ellipse">
              <a:avLst/>
            </a:prstGeom>
            <a:solidFill>
              <a:srgbClr val="FFFF99"/>
            </a:solidFill>
            <a:ln w="9525">
              <a:solidFill>
                <a:schemeClr val="tx1"/>
              </a:solidFill>
              <a:round/>
              <a:headEnd/>
              <a:tailEnd/>
            </a:ln>
          </p:spPr>
          <p:txBody>
            <a:bodyPr wrap="none" anchor="ctr"/>
            <a:lstStyle/>
            <a:p>
              <a:pPr algn="ctr"/>
              <a:r>
                <a:rPr lang="en-US" sz="1400"/>
                <a:t>Weed</a:t>
              </a:r>
              <a:br>
                <a:rPr lang="en-US" sz="1400"/>
              </a:br>
              <a:r>
                <a:rPr lang="en-US" sz="1400"/>
                <a:t>Mgmt</a:t>
              </a:r>
            </a:p>
          </p:txBody>
        </p:sp>
        <p:sp>
          <p:nvSpPr>
            <p:cNvPr id="17432" name="Oval 22"/>
            <p:cNvSpPr>
              <a:spLocks noChangeArrowheads="1"/>
            </p:cNvSpPr>
            <p:nvPr/>
          </p:nvSpPr>
          <p:spPr bwMode="auto">
            <a:xfrm rot="296129">
              <a:off x="2516" y="3336"/>
              <a:ext cx="624" cy="432"/>
            </a:xfrm>
            <a:prstGeom prst="ellipse">
              <a:avLst/>
            </a:prstGeom>
            <a:solidFill>
              <a:srgbClr val="FFFF99"/>
            </a:solidFill>
            <a:ln w="9525">
              <a:solidFill>
                <a:schemeClr val="tx1"/>
              </a:solidFill>
              <a:round/>
              <a:headEnd/>
              <a:tailEnd/>
            </a:ln>
          </p:spPr>
          <p:txBody>
            <a:bodyPr wrap="none" anchor="ctr"/>
            <a:lstStyle/>
            <a:p>
              <a:pPr algn="ctr"/>
              <a:r>
                <a:rPr lang="en-US" sz="1400"/>
                <a:t>Human</a:t>
              </a:r>
              <a:br>
                <a:rPr lang="en-US" sz="1400"/>
              </a:br>
              <a:r>
                <a:rPr lang="en-US" sz="1400"/>
                <a:t>Impacts</a:t>
              </a:r>
            </a:p>
          </p:txBody>
        </p:sp>
        <p:sp>
          <p:nvSpPr>
            <p:cNvPr id="17433" name="Oval 23"/>
            <p:cNvSpPr>
              <a:spLocks noChangeArrowheads="1"/>
            </p:cNvSpPr>
            <p:nvPr/>
          </p:nvSpPr>
          <p:spPr bwMode="auto">
            <a:xfrm rot="646456">
              <a:off x="3042" y="3539"/>
              <a:ext cx="748" cy="432"/>
            </a:xfrm>
            <a:prstGeom prst="ellipse">
              <a:avLst/>
            </a:prstGeom>
            <a:solidFill>
              <a:srgbClr val="FFFF99"/>
            </a:solidFill>
            <a:ln w="9525">
              <a:solidFill>
                <a:schemeClr val="tx1"/>
              </a:solidFill>
              <a:round/>
              <a:headEnd/>
              <a:tailEnd/>
            </a:ln>
          </p:spPr>
          <p:txBody>
            <a:bodyPr wrap="none" anchor="ctr"/>
            <a:lstStyle/>
            <a:p>
              <a:pPr algn="ctr"/>
              <a:r>
                <a:rPr lang="en-US" sz="1400"/>
                <a:t>Restoration/</a:t>
              </a:r>
              <a:br>
                <a:rPr lang="en-US" sz="1400"/>
              </a:br>
              <a:r>
                <a:rPr lang="en-US" sz="1400"/>
                <a:t>Rehabilitation</a:t>
              </a:r>
            </a:p>
          </p:txBody>
        </p:sp>
      </p:grpSp>
      <p:sp>
        <p:nvSpPr>
          <p:cNvPr id="17424" name="Line 24"/>
          <p:cNvSpPr>
            <a:spLocks noChangeShapeType="1"/>
          </p:cNvSpPr>
          <p:nvPr/>
        </p:nvSpPr>
        <p:spPr bwMode="auto">
          <a:xfrm flipV="1">
            <a:off x="6705600" y="4095750"/>
            <a:ext cx="685800" cy="457200"/>
          </a:xfrm>
          <a:prstGeom prst="line">
            <a:avLst/>
          </a:prstGeom>
          <a:noFill/>
          <a:ln w="63500">
            <a:solidFill>
              <a:schemeClr val="tx1"/>
            </a:solidFill>
            <a:round/>
            <a:headEnd/>
            <a:tailEnd type="triangle" w="med" len="med"/>
          </a:ln>
        </p:spPr>
        <p:txBody>
          <a:bodyPr/>
          <a:lstStyle/>
          <a:p>
            <a:endParaRPr lang="en-US"/>
          </a:p>
        </p:txBody>
      </p:sp>
      <p:sp>
        <p:nvSpPr>
          <p:cNvPr id="17425" name="Line 25"/>
          <p:cNvSpPr>
            <a:spLocks noChangeShapeType="1"/>
          </p:cNvSpPr>
          <p:nvPr/>
        </p:nvSpPr>
        <p:spPr bwMode="auto">
          <a:xfrm flipV="1">
            <a:off x="6096000" y="4171950"/>
            <a:ext cx="685800" cy="457200"/>
          </a:xfrm>
          <a:prstGeom prst="line">
            <a:avLst/>
          </a:prstGeom>
          <a:noFill/>
          <a:ln w="63500">
            <a:solidFill>
              <a:schemeClr val="tx1"/>
            </a:solidFill>
            <a:round/>
            <a:headEnd/>
            <a:tailEnd type="triangle" w="med" len="med"/>
          </a:ln>
        </p:spPr>
        <p:txBody>
          <a:bodyPr/>
          <a:lstStyle/>
          <a:p>
            <a:endParaRPr lang="en-US"/>
          </a:p>
        </p:txBody>
      </p:sp>
      <p:sp>
        <p:nvSpPr>
          <p:cNvPr id="17426" name="Line 26"/>
          <p:cNvSpPr>
            <a:spLocks noChangeShapeType="1"/>
          </p:cNvSpPr>
          <p:nvPr/>
        </p:nvSpPr>
        <p:spPr bwMode="auto">
          <a:xfrm flipV="1">
            <a:off x="5486400" y="4171950"/>
            <a:ext cx="685800" cy="457200"/>
          </a:xfrm>
          <a:prstGeom prst="line">
            <a:avLst/>
          </a:prstGeom>
          <a:noFill/>
          <a:ln w="63500">
            <a:solidFill>
              <a:schemeClr val="tx1"/>
            </a:solidFill>
            <a:round/>
            <a:headEnd/>
            <a:tailEnd type="triangle" w="med" len="med"/>
          </a:ln>
        </p:spPr>
        <p:txBody>
          <a:bodyPr/>
          <a:lstStyle/>
          <a:p>
            <a:endParaRPr lang="en-US"/>
          </a:p>
        </p:txBody>
      </p:sp>
      <p:sp>
        <p:nvSpPr>
          <p:cNvPr id="23571" name="Text Box 27"/>
          <p:cNvSpPr txBox="1">
            <a:spLocks noChangeArrowheads="1"/>
          </p:cNvSpPr>
          <p:nvPr/>
        </p:nvSpPr>
        <p:spPr bwMode="auto">
          <a:xfrm>
            <a:off x="7647874" y="581025"/>
            <a:ext cx="2390590" cy="2154436"/>
          </a:xfrm>
          <a:prstGeom prst="rect">
            <a:avLst/>
          </a:prstGeom>
          <a:noFill/>
          <a:ln w="9525">
            <a:noFill/>
            <a:miter lim="800000"/>
            <a:headEnd/>
            <a:tailEnd/>
          </a:ln>
        </p:spPr>
        <p:txBody>
          <a:bodyPr wrap="none">
            <a:spAutoFit/>
          </a:bodyPr>
          <a:lstStyle/>
          <a:p>
            <a:pPr algn="ctr">
              <a:defRPr/>
            </a:pPr>
            <a:r>
              <a:rPr lang="en-US" b="1" dirty="0">
                <a:latin typeface="+mj-lt"/>
              </a:rPr>
              <a:t>Ecological Services</a:t>
            </a:r>
            <a:br>
              <a:rPr lang="en-US" b="1" u="sng" dirty="0">
                <a:latin typeface="+mj-lt"/>
              </a:rPr>
            </a:br>
            <a:r>
              <a:rPr lang="en-US" b="1" u="sng" dirty="0">
                <a:latin typeface="+mj-lt"/>
              </a:rPr>
              <a:t>&amp; Resources </a:t>
            </a:r>
          </a:p>
          <a:p>
            <a:pPr algn="ctr">
              <a:buFontTx/>
              <a:buChar char="•"/>
              <a:defRPr/>
            </a:pPr>
            <a:r>
              <a:rPr lang="en-US" dirty="0">
                <a:latin typeface="+mj-lt"/>
              </a:rPr>
              <a:t> </a:t>
            </a:r>
            <a:r>
              <a:rPr lang="en-US" sz="1600" dirty="0">
                <a:latin typeface="+mj-lt"/>
              </a:rPr>
              <a:t>forage for livestock</a:t>
            </a:r>
          </a:p>
          <a:p>
            <a:pPr algn="ctr">
              <a:buFontTx/>
              <a:buChar char="•"/>
              <a:defRPr/>
            </a:pPr>
            <a:r>
              <a:rPr lang="en-US" sz="1600" dirty="0">
                <a:latin typeface="+mj-lt"/>
              </a:rPr>
              <a:t> wildlife habitat</a:t>
            </a:r>
          </a:p>
          <a:p>
            <a:pPr algn="ctr">
              <a:buFontTx/>
              <a:buChar char="•"/>
              <a:defRPr/>
            </a:pPr>
            <a:r>
              <a:rPr lang="en-US" sz="1600" dirty="0">
                <a:latin typeface="+mj-lt"/>
              </a:rPr>
              <a:t> watershed management</a:t>
            </a:r>
          </a:p>
          <a:p>
            <a:pPr algn="ctr">
              <a:buFontTx/>
              <a:buChar char="•"/>
              <a:defRPr/>
            </a:pPr>
            <a:r>
              <a:rPr lang="en-US" sz="1600" dirty="0">
                <a:latin typeface="+mj-lt"/>
              </a:rPr>
              <a:t> biodiversity conservation</a:t>
            </a:r>
          </a:p>
          <a:p>
            <a:pPr algn="ctr">
              <a:buFontTx/>
              <a:buChar char="•"/>
              <a:defRPr/>
            </a:pPr>
            <a:r>
              <a:rPr lang="en-US" sz="1600" dirty="0">
                <a:latin typeface="+mj-lt"/>
              </a:rPr>
              <a:t> open space</a:t>
            </a:r>
          </a:p>
          <a:p>
            <a:pPr algn="ctr">
              <a:buFontTx/>
              <a:buChar char="•"/>
              <a:defRPr/>
            </a:pPr>
            <a:r>
              <a:rPr lang="en-US" sz="1600" dirty="0">
                <a:latin typeface="+mj-lt"/>
              </a:rPr>
              <a:t> carbon sequestration</a:t>
            </a:r>
          </a:p>
        </p:txBody>
      </p:sp>
      <p:sp>
        <p:nvSpPr>
          <p:cNvPr id="17428" name="Line 34"/>
          <p:cNvSpPr>
            <a:spLocks noChangeShapeType="1"/>
          </p:cNvSpPr>
          <p:nvPr/>
        </p:nvSpPr>
        <p:spPr bwMode="auto">
          <a:xfrm>
            <a:off x="4495800" y="2343150"/>
            <a:ext cx="381000" cy="228600"/>
          </a:xfrm>
          <a:prstGeom prst="line">
            <a:avLst/>
          </a:prstGeom>
          <a:noFill/>
          <a:ln w="63500">
            <a:solidFill>
              <a:schemeClr val="tx1"/>
            </a:solidFill>
            <a:round/>
            <a:headEnd/>
            <a:tailEnd type="triangle" w="med" len="med"/>
          </a:ln>
        </p:spPr>
        <p:txBody>
          <a:bodyPr/>
          <a:lstStyle/>
          <a:p>
            <a:endParaRPr lang="en-US"/>
          </a:p>
        </p:txBody>
      </p:sp>
      <p:pic>
        <p:nvPicPr>
          <p:cNvPr id="3" name="tmp1325">
            <a:hlinkClick r:id="" action="ppaction://media"/>
            <a:extLst>
              <a:ext uri="{FF2B5EF4-FFF2-40B4-BE49-F238E27FC236}">
                <a16:creationId xmlns:a16="http://schemas.microsoft.com/office/drawing/2014/main" id="{EEB3DB3B-DFE7-4BA5-9903-21AC7F792CC2}"/>
              </a:ext>
            </a:extLst>
          </p:cNvPr>
          <p:cNvPicPr>
            <a:picLocks noChangeAspect="1"/>
          </p:cNvPicPr>
          <p:nvPr>
            <a:videoFile r:link="rId1"/>
            <p:custDataLst>
              <p:tags r:id="rId2"/>
            </p:custDataLst>
            <p:extLst>
              <p:ext uri="{DAA4B4D4-6D71-4841-9C94-3DE7FCFB9230}">
                <p14:media xmlns:p14="http://schemas.microsoft.com/office/powerpoint/2010/main" r:embed="rId3">
                  <p14:trim st="188426" end="19079.208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3666697363"/>
      </p:ext>
    </p:extLst>
  </p:cSld>
  <p:clrMapOvr>
    <a:masterClrMapping/>
  </p:clrMapOvr>
  <mc:AlternateContent xmlns:mc="http://schemas.openxmlformats.org/markup-compatibility/2006" xmlns:p14="http://schemas.microsoft.com/office/powerpoint/2010/main">
    <mc:Choice Requires="p14">
      <p:transition spd="slow" p14:dur="2000" advTm="41201"/>
    </mc:Choice>
    <mc:Fallback xmlns="">
      <p:transition spd="slow" advTm="41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Rangeland Succession</a:t>
            </a:r>
          </a:p>
        </p:txBody>
      </p:sp>
      <p:sp>
        <p:nvSpPr>
          <p:cNvPr id="3" name="Subtitle 2"/>
          <p:cNvSpPr>
            <a:spLocks noGrp="1"/>
          </p:cNvSpPr>
          <p:nvPr>
            <p:ph type="subTitle" idx="1"/>
          </p:nvPr>
        </p:nvSpPr>
        <p:spPr/>
        <p:txBody>
          <a:bodyPr/>
          <a:lstStyle/>
          <a:p>
            <a:r>
              <a:rPr lang="en-US" dirty="0"/>
              <a:t>Rangeland Principles (Rem 151)</a:t>
            </a:r>
          </a:p>
        </p:txBody>
      </p:sp>
      <p:pic>
        <p:nvPicPr>
          <p:cNvPr id="6" name="Picture 10" descr="DSCN0262.JPG">
            <a:extLst>
              <a:ext uri="{FF2B5EF4-FFF2-40B4-BE49-F238E27FC236}">
                <a16:creationId xmlns:a16="http://schemas.microsoft.com/office/drawing/2014/main" id="{E9B22E51-FB7B-493B-A5A7-51CDEF4524BA}"/>
              </a:ext>
            </a:extLst>
          </p:cNvPr>
          <p:cNvPicPr>
            <a:picLocks noChangeAspect="1"/>
          </p:cNvPicPr>
          <p:nvPr/>
        </p:nvPicPr>
        <p:blipFill>
          <a:blip r:embed="rId5" cstate="print"/>
          <a:srcRect/>
          <a:stretch>
            <a:fillRect/>
          </a:stretch>
        </p:blipFill>
        <p:spPr bwMode="auto">
          <a:xfrm>
            <a:off x="1531481" y="1080957"/>
            <a:ext cx="2471738" cy="1854200"/>
          </a:xfrm>
          <a:prstGeom prst="rect">
            <a:avLst/>
          </a:prstGeom>
          <a:noFill/>
          <a:ln w="9525">
            <a:noFill/>
            <a:miter lim="800000"/>
            <a:headEnd/>
            <a:tailEnd/>
          </a:ln>
        </p:spPr>
      </p:pic>
      <p:pic>
        <p:nvPicPr>
          <p:cNvPr id="7" name="Picture 6">
            <a:extLst>
              <a:ext uri="{FF2B5EF4-FFF2-40B4-BE49-F238E27FC236}">
                <a16:creationId xmlns:a16="http://schemas.microsoft.com/office/drawing/2014/main" id="{A4472DF8-1CCC-45A6-889B-163D549DF048}"/>
              </a:ext>
            </a:extLst>
          </p:cNvPr>
          <p:cNvPicPr>
            <a:picLocks noChangeAspect="1" noChangeArrowheads="1"/>
          </p:cNvPicPr>
          <p:nvPr/>
        </p:nvPicPr>
        <p:blipFill>
          <a:blip r:embed="rId6" cstate="print">
            <a:lum bright="-10000"/>
          </a:blip>
          <a:srcRect/>
          <a:stretch>
            <a:fillRect/>
          </a:stretch>
        </p:blipFill>
        <p:spPr bwMode="auto">
          <a:xfrm>
            <a:off x="4648994" y="1070508"/>
            <a:ext cx="2883798" cy="1900558"/>
          </a:xfrm>
          <a:prstGeom prst="rect">
            <a:avLst/>
          </a:prstGeom>
          <a:noFill/>
          <a:ln w="9525">
            <a:noFill/>
            <a:miter lim="800000"/>
            <a:headEnd/>
            <a:tailEnd/>
          </a:ln>
        </p:spPr>
      </p:pic>
      <p:pic>
        <p:nvPicPr>
          <p:cNvPr id="8" name="Picture 7">
            <a:extLst>
              <a:ext uri="{FF2B5EF4-FFF2-40B4-BE49-F238E27FC236}">
                <a16:creationId xmlns:a16="http://schemas.microsoft.com/office/drawing/2014/main" id="{C1ED89A1-2229-4F6A-A4E7-1048E10EF376}"/>
              </a:ext>
            </a:extLst>
          </p:cNvPr>
          <p:cNvPicPr>
            <a:picLocks noChangeAspect="1" noChangeArrowheads="1"/>
          </p:cNvPicPr>
          <p:nvPr/>
        </p:nvPicPr>
        <p:blipFill>
          <a:blip r:embed="rId7" cstate="print">
            <a:lum bright="-10000"/>
          </a:blip>
          <a:srcRect/>
          <a:stretch>
            <a:fillRect/>
          </a:stretch>
        </p:blipFill>
        <p:spPr bwMode="auto">
          <a:xfrm>
            <a:off x="8178567" y="1086485"/>
            <a:ext cx="2535907" cy="1893021"/>
          </a:xfrm>
          <a:prstGeom prst="rect">
            <a:avLst/>
          </a:prstGeom>
          <a:noFill/>
          <a:ln w="9525">
            <a:noFill/>
            <a:miter lim="800000"/>
            <a:headEnd/>
            <a:tailEnd/>
          </a:ln>
        </p:spPr>
      </p:pic>
      <p:sp>
        <p:nvSpPr>
          <p:cNvPr id="10" name="Right Arrow 17">
            <a:extLst>
              <a:ext uri="{FF2B5EF4-FFF2-40B4-BE49-F238E27FC236}">
                <a16:creationId xmlns:a16="http://schemas.microsoft.com/office/drawing/2014/main" id="{F8299330-62AA-40A3-90AA-2D6F18068C31}"/>
              </a:ext>
            </a:extLst>
          </p:cNvPr>
          <p:cNvSpPr/>
          <p:nvPr/>
        </p:nvSpPr>
        <p:spPr>
          <a:xfrm>
            <a:off x="3833033" y="1966266"/>
            <a:ext cx="1174750" cy="377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Right Arrow 17">
            <a:extLst>
              <a:ext uri="{FF2B5EF4-FFF2-40B4-BE49-F238E27FC236}">
                <a16:creationId xmlns:a16="http://schemas.microsoft.com/office/drawing/2014/main" id="{CC813473-A11B-489D-9E21-562315AAF746}"/>
              </a:ext>
            </a:extLst>
          </p:cNvPr>
          <p:cNvSpPr/>
          <p:nvPr/>
        </p:nvSpPr>
        <p:spPr>
          <a:xfrm>
            <a:off x="7428171" y="1831874"/>
            <a:ext cx="1174750" cy="377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TextBox 21">
            <a:extLst>
              <a:ext uri="{FF2B5EF4-FFF2-40B4-BE49-F238E27FC236}">
                <a16:creationId xmlns:a16="http://schemas.microsoft.com/office/drawing/2014/main" id="{DD8D41CD-A61B-44AF-81C0-834BD6B108C4}"/>
              </a:ext>
            </a:extLst>
          </p:cNvPr>
          <p:cNvSpPr txBox="1"/>
          <p:nvPr/>
        </p:nvSpPr>
        <p:spPr>
          <a:xfrm>
            <a:off x="1637351" y="2704325"/>
            <a:ext cx="668773" cy="230832"/>
          </a:xfrm>
          <a:prstGeom prst="rect">
            <a:avLst/>
          </a:prstGeom>
          <a:noFill/>
        </p:spPr>
        <p:txBody>
          <a:bodyPr wrap="none" rtlCol="0">
            <a:spAutoFit/>
          </a:bodyPr>
          <a:lstStyle/>
          <a:p>
            <a:r>
              <a:rPr lang="en-US" sz="900" dirty="0">
                <a:solidFill>
                  <a:schemeClr val="bg1">
                    <a:lumMod val="85000"/>
                  </a:schemeClr>
                </a:solidFill>
              </a:rPr>
              <a:t>L. Englund</a:t>
            </a:r>
          </a:p>
        </p:txBody>
      </p:sp>
      <p:sp>
        <p:nvSpPr>
          <p:cNvPr id="23" name="TextBox 22">
            <a:extLst>
              <a:ext uri="{FF2B5EF4-FFF2-40B4-BE49-F238E27FC236}">
                <a16:creationId xmlns:a16="http://schemas.microsoft.com/office/drawing/2014/main" id="{FCE7B747-E317-42F5-9740-55BAA8336B63}"/>
              </a:ext>
            </a:extLst>
          </p:cNvPr>
          <p:cNvSpPr txBox="1"/>
          <p:nvPr/>
        </p:nvSpPr>
        <p:spPr>
          <a:xfrm>
            <a:off x="4635604" y="2740234"/>
            <a:ext cx="668773" cy="230832"/>
          </a:xfrm>
          <a:prstGeom prst="rect">
            <a:avLst/>
          </a:prstGeom>
          <a:noFill/>
        </p:spPr>
        <p:txBody>
          <a:bodyPr wrap="none" rtlCol="0">
            <a:spAutoFit/>
          </a:bodyPr>
          <a:lstStyle/>
          <a:p>
            <a:r>
              <a:rPr lang="en-US" sz="900" dirty="0">
                <a:solidFill>
                  <a:schemeClr val="bg1">
                    <a:lumMod val="85000"/>
                  </a:schemeClr>
                </a:solidFill>
              </a:rPr>
              <a:t>L. Englund</a:t>
            </a:r>
          </a:p>
        </p:txBody>
      </p:sp>
      <p:sp>
        <p:nvSpPr>
          <p:cNvPr id="24" name="TextBox 23">
            <a:extLst>
              <a:ext uri="{FF2B5EF4-FFF2-40B4-BE49-F238E27FC236}">
                <a16:creationId xmlns:a16="http://schemas.microsoft.com/office/drawing/2014/main" id="{F4E806D8-2E10-4C8C-9851-5BCDE1DE4657}"/>
              </a:ext>
            </a:extLst>
          </p:cNvPr>
          <p:cNvSpPr txBox="1"/>
          <p:nvPr/>
        </p:nvSpPr>
        <p:spPr>
          <a:xfrm>
            <a:off x="8222616" y="2762667"/>
            <a:ext cx="733607" cy="230832"/>
          </a:xfrm>
          <a:prstGeom prst="rect">
            <a:avLst/>
          </a:prstGeom>
          <a:noFill/>
        </p:spPr>
        <p:txBody>
          <a:bodyPr wrap="square" rtlCol="0">
            <a:spAutoFit/>
          </a:bodyPr>
          <a:lstStyle/>
          <a:p>
            <a:r>
              <a:rPr lang="en-US" sz="900" dirty="0">
                <a:solidFill>
                  <a:schemeClr val="bg1">
                    <a:lumMod val="85000"/>
                  </a:schemeClr>
                </a:solidFill>
              </a:rPr>
              <a:t>L. Englund</a:t>
            </a:r>
          </a:p>
        </p:txBody>
      </p:sp>
      <p:pic>
        <p:nvPicPr>
          <p:cNvPr id="5" name="tmp1325">
            <a:hlinkClick r:id="" action="ppaction://media"/>
            <a:extLst>
              <a:ext uri="{FF2B5EF4-FFF2-40B4-BE49-F238E27FC236}">
                <a16:creationId xmlns:a16="http://schemas.microsoft.com/office/drawing/2014/main" id="{E6EAAF86-38C3-46D4-8510-8DEA88996702}"/>
              </a:ext>
            </a:extLst>
          </p:cNvPr>
          <p:cNvPicPr>
            <a:picLocks noChangeAspect="1"/>
          </p:cNvPicPr>
          <p:nvPr>
            <a:videoFile r:link="rId1"/>
            <p:custDataLst>
              <p:tags r:id="rId2"/>
            </p:custDataLst>
            <p:extLst>
              <p:ext uri="{DAA4B4D4-6D71-4841-9C94-3DE7FCFB9230}">
                <p14:media xmlns:p14="http://schemas.microsoft.com/office/powerpoint/2010/main" r:embed="rId3">
                  <p14:trim st="229629" end="32.208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extLst>
      <p:ext uri="{BB962C8B-B14F-4D97-AF65-F5344CB8AC3E}">
        <p14:creationId xmlns:p14="http://schemas.microsoft.com/office/powerpoint/2010/main" val="4234341001"/>
      </p:ext>
    </p:extLst>
  </p:cSld>
  <p:clrMapOvr>
    <a:masterClrMapping/>
  </p:clrMapOvr>
  <mc:AlternateContent xmlns:mc="http://schemas.openxmlformats.org/markup-compatibility/2006" xmlns:p14="http://schemas.microsoft.com/office/powerpoint/2010/main">
    <mc:Choice Requires="p14">
      <p:transition spd="slow" p14:dur="2000" advTm="19047"/>
    </mc:Choice>
    <mc:Fallback xmlns="">
      <p:transition spd="slow" advTm="19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THENA.MIXSHAPE" val="|streamable=true|audioOnly=true|recordStart=229629|recordEnd=248676|recordLength=248708|start=229629|end=248676|audioFormat={00001610-0000-0010-8000-00AA00389B71}|audioRate=44100|muted=false|volume=0.8|fadeIn=0|fadeOut=0|videoFormat={34363248-0000-0010-8000-00AA00389B71}|videoRate=15|videoWidth=256|videoHeight=256"/>
</p:tagLst>
</file>

<file path=ppt/tags/tag2.xml><?xml version="1.0" encoding="utf-8"?>
<p:tagLst xmlns:a="http://schemas.openxmlformats.org/drawingml/2006/main" xmlns:r="http://schemas.openxmlformats.org/officeDocument/2006/relationships" xmlns:p="http://schemas.openxmlformats.org/presentationml/2006/main">
  <p:tag name="ATHENA.MIXSHAPE" val="|streamable=true|audioOnly=true|recordStart=24615|recordEnd=48231|recordLength=172825|start=24615|end=48231|audioFormat={00001610-0000-0010-8000-00AA00389B71}|audioRate=44100|muted=false|volume=0.8|fadeIn=0|fadeOut=0|videoFormat={34363248-0000-0010-8000-00AA00389B71}|videoRate=15|videoWidth=256|videoHeight=256"/>
</p:tagLst>
</file>

<file path=ppt/tags/tag3.xml><?xml version="1.0" encoding="utf-8"?>
<p:tagLst xmlns:a="http://schemas.openxmlformats.org/drawingml/2006/main" xmlns:r="http://schemas.openxmlformats.org/officeDocument/2006/relationships" xmlns:p="http://schemas.openxmlformats.org/presentationml/2006/main">
  <p:tag name="ATHENA.MIXSHAPE" val="|streamable=true|audioOnly=true|recordStart=48231|recordEnd=80433|recordLength=172825|start=48231|end=80433|audioFormat={00001610-0000-0010-8000-00AA00389B71}|audioRate=44100|muted=false|volume=0.8|fadeIn=0|fadeOut=0|videoFormat={34363248-0000-0010-8000-00AA00389B71}|videoRate=15|videoWidth=256|videoHeight=256"/>
</p:tagLst>
</file>

<file path=ppt/tags/tag4.xml><?xml version="1.0" encoding="utf-8"?>
<p:tagLst xmlns:a="http://schemas.openxmlformats.org/drawingml/2006/main" xmlns:r="http://schemas.openxmlformats.org/officeDocument/2006/relationships" xmlns:p="http://schemas.openxmlformats.org/presentationml/2006/main">
  <p:tag name="ATHENA.MIXSHAPE" val="|streamable=true|audioOnly=true|recordStart=80433|recordEnd=112097|recordLength=172825|start=80433|end=112097|audioFormat={00001610-0000-0010-8000-00AA00389B71}|audioRate=44100|muted=false|volume=0.8|fadeIn=0|fadeOut=0|videoFormat={34363248-0000-0010-8000-00AA00389B71}|videoRate=15|videoWidth=256|videoHeight=256"/>
</p:tagLst>
</file>

<file path=ppt/tags/tag5.xml><?xml version="1.0" encoding="utf-8"?>
<p:tagLst xmlns:a="http://schemas.openxmlformats.org/drawingml/2006/main" xmlns:r="http://schemas.openxmlformats.org/officeDocument/2006/relationships" xmlns:p="http://schemas.openxmlformats.org/presentationml/2006/main">
  <p:tag name="ATHENA.MIXSHAPE" val="|streamable=true|audioOnly=true|recordStart=112097|recordEnd=150422|recordLength=172825|start=112097|end=150422|audioFormat={00001610-0000-0010-8000-00AA00389B71}|audioRate=44100|muted=false|volume=0.8|fadeIn=0|fadeOut=0|videoFormat={34363248-0000-0010-8000-00AA00389B71}|videoRate=15|videoWidth=256|videoHeight=256"/>
</p:tagLst>
</file>

<file path=ppt/tags/tag6.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4736|recordLength=66133|start=0|end=34736|audioFormat={00001610-0000-0010-8000-00AA00389B71}|audioRate=44100|muted=false|volume=0.8|fadeIn=0|fadeOut=0|videoFormat={34363248-0000-0010-8000-00AA00389B71}|videoRate=15|videoWidth=256|videoHeight=256"/>
</p:tagLst>
</file>

<file path=ppt/tags/tag7.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83157|recordLength=114056|start=0|end=83157|audioFormat={00001610-0000-0010-8000-00AA00389B71}|audioRate=44100|muted=false|volume=0.8|fadeIn=0|fadeOut=0|videoFormat={34363248-0000-0010-8000-00AA00389B71}|videoRate=15|videoWidth=256|videoHeight=256"/>
</p:tagLst>
</file>

<file path=ppt/tags/tag8.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84909|recordLength=84938|start=0|end=84909|audioFormat={00001610-0000-0010-8000-00AA00389B71}|audioRate=44100|muted=false|volume=0.8|fadeIn=0|fadeOut=0|videoFormat={34363248-0000-0010-8000-00AA00389B71}|videoRate=15|videoWidth=256|videoHeight=256"/>
</p:tagLst>
</file>

<file path=ppt/tags/tag9.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2075|recordLength=12120|start=0|end=12075|audioFormat={00001610-0000-0010-8000-00AA00389B71}|audioRate=44100|muted=false|volume=0.8|fadeIn=0|fadeOut=0|videoFormat={34363248-0000-0010-8000-00AA00389B71}|videoRate=15|videoWidth=256|videoHeight=256"/>
</p:tagLst>
</file>

<file path=ppt/tags/tag10.xml><?xml version="1.0" encoding="utf-8"?>
<p:tagLst xmlns:a="http://schemas.openxmlformats.org/drawingml/2006/main" xmlns:r="http://schemas.openxmlformats.org/officeDocument/2006/relationships" xmlns:p="http://schemas.openxmlformats.org/presentationml/2006/main">
  <p:tag name="ATHENA.MIXSHAPE" val="|streamable=true|audioOnly=true|recordStart=139629|recordEnd=282084|recordLength=355171|start=139629|end=282084|audioFormat={00001610-0000-0010-8000-00AA00389B71}|audioRate=44100|muted=false|volume=0.8|fadeIn=0|fadeOut=0|videoFormat={34363248-0000-0010-8000-00AA00389B71}|videoRate=15|videoWidth=256|videoHeight=256"/>
</p:tagLst>
</file>

<file path=ppt/tags/tag11.xml><?xml version="1.0" encoding="utf-8"?>
<p:tagLst xmlns:a="http://schemas.openxmlformats.org/drawingml/2006/main" xmlns:r="http://schemas.openxmlformats.org/officeDocument/2006/relationships" xmlns:p="http://schemas.openxmlformats.org/presentationml/2006/main">
  <p:tag name="ATHENA.MIXSHAPE" val="|streamable=true|audioOnly=true|recordStart=282084|recordEnd=347649|recordLength=355171|start=282084|end=347649|audioFormat={00001610-0000-0010-8000-00AA00389B71}|audioRate=44100|muted=false|volume=0.8|fadeIn=0|fadeOut=0|videoFormat={34363248-0000-0010-8000-00AA00389B71}|videoRate=15|videoWidth=256|videoHeight=256"/>
</p:tagLst>
</file>

<file path=ppt/tags/tag1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60819|recordLength=604332|start=0|end=60819|audioFormat={00001610-0000-0010-8000-00AA00389B71}|audioRate=44100|muted=false|volume=0.8|fadeIn=0|fadeOut=0|videoFormat={34363248-0000-0010-8000-00AA00389B71}|videoRate=15|videoWidth=256|videoHeight=256"/>
</p:tagLst>
</file>

<file path=ppt/tags/tag13.xml><?xml version="1.0" encoding="utf-8"?>
<p:tagLst xmlns:a="http://schemas.openxmlformats.org/drawingml/2006/main" xmlns:r="http://schemas.openxmlformats.org/officeDocument/2006/relationships" xmlns:p="http://schemas.openxmlformats.org/presentationml/2006/main">
  <p:tag name="ATHENA.MIXSHAPE" val="|streamable=true|audioOnly=true|recordStart=60819|recordEnd=69709|recordLength=604332|start=60819|end=69709|audioFormat={00001610-0000-0010-8000-00AA00389B71}|audioRate=44100|muted=false|volume=0.8|fadeIn=0|fadeOut=0|videoFormat={34363248-0000-0010-8000-00AA00389B71}|videoRate=15|videoWidth=256|videoHeight=256"/>
</p:tagLst>
</file>

<file path=ppt/tags/tag14.xml><?xml version="1.0" encoding="utf-8"?>
<p:tagLst xmlns:a="http://schemas.openxmlformats.org/drawingml/2006/main" xmlns:r="http://schemas.openxmlformats.org/officeDocument/2006/relationships" xmlns:p="http://schemas.openxmlformats.org/presentationml/2006/main">
  <p:tag name="ATHENA.MIXSHAPE" val="|streamable=true|audioOnly=true|recordStart=69709|recordEnd=151722|recordLength=604332|start=69709|end=151722|audioFormat={00001610-0000-0010-8000-00AA00389B71}|audioRate=44100|muted=false|volume=0.8|fadeIn=0|fadeOut=0|videoFormat={34363248-0000-0010-8000-00AA00389B71}|videoRate=15|videoWidth=256|videoHeight=256"/>
</p:tagLst>
</file>

<file path=ppt/tags/tag15.xml><?xml version="1.0" encoding="utf-8"?>
<p:tagLst xmlns:a="http://schemas.openxmlformats.org/drawingml/2006/main" xmlns:r="http://schemas.openxmlformats.org/officeDocument/2006/relationships" xmlns:p="http://schemas.openxmlformats.org/presentationml/2006/main">
  <p:tag name="ATHENA.MIXSHAPE" val="|streamable=true|audioOnly=true|recordStart=151722|recordEnd=176773|recordLength=604332|start=151722|end=176773|audioFormat={00001610-0000-0010-8000-00AA00389B71}|audioRate=44100|muted=false|volume=0.8|fadeIn=0|fadeOut=0|videoFormat={34363248-0000-0010-8000-00AA00389B71}|videoRate=15|videoWidth=256|videoHeight=256"/>
</p:tagLst>
</file>

<file path=ppt/tags/tag16.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3364|recordLength=13399|start=0|end=13364|audioFormat={00001610-0000-0010-8000-00AA00389B71}|audioRate=44100|muted=false|volume=0.8|fadeIn=0|fadeOut=0|videoFormat={34363248-0000-0010-8000-00AA00389B71}|videoRate=15|videoWidth=256|videoHeight=256"/>
</p:tagLst>
</file>

<file path=ppt/tags/tag17.xml><?xml version="1.0" encoding="utf-8"?>
<p:tagLst xmlns:a="http://schemas.openxmlformats.org/drawingml/2006/main" xmlns:r="http://schemas.openxmlformats.org/officeDocument/2006/relationships" xmlns:p="http://schemas.openxmlformats.org/presentationml/2006/main">
  <p:tag name="TIMING" val="|18.08|12.31|14.056|14.631"/>
</p:tagLst>
</file>

<file path=ppt/tags/tag18.xml><?xml version="1.0" encoding="utf-8"?>
<p:tagLst xmlns:a="http://schemas.openxmlformats.org/drawingml/2006/main" xmlns:r="http://schemas.openxmlformats.org/officeDocument/2006/relationships" xmlns:p="http://schemas.openxmlformats.org/presentationml/2006/main">
  <p:tag name="ATHENA.MIXSHAPE" val="|streamable=true|audioOnly=true|recordStart=184846|recordEnd=247984|recordLength=604332|start=184846|end=247984|audioFormat={00001610-0000-0010-8000-00AA00389B71}|audioRate=44100|muted=false|volume=0.8|fadeIn=0|fadeOut=0|videoFormat={34363248-0000-0010-8000-00AA00389B71}|videoRate=15|videoWidth=256|videoHeight=256"/>
</p:tagLst>
</file>

<file path=ppt/tags/tag19.xml><?xml version="1.0" encoding="utf-8"?>
<p:tagLst xmlns:a="http://schemas.openxmlformats.org/drawingml/2006/main" xmlns:r="http://schemas.openxmlformats.org/officeDocument/2006/relationships" xmlns:p="http://schemas.openxmlformats.org/presentationml/2006/main">
  <p:tag name="ATHENA.MIXSHAPE" val="|streamable=true|audioOnly=true|recordStart=247984|recordEnd=308463|recordLength=604332|start=247984|end=308463|audioFormat={00001610-0000-0010-8000-00AA00389B71}|audioRate=44100|muted=false|volume=0.8|fadeIn=0|fadeOut=0|videoFormat={34363248-0000-0010-8000-00AA00389B71}|videoRate=15|videoWidth=256|videoHeight=256"/>
</p:tagLst>
</file>

<file path=ppt/tags/tag20.xml><?xml version="1.0" encoding="utf-8"?>
<p:tagLst xmlns:a="http://schemas.openxmlformats.org/drawingml/2006/main" xmlns:r="http://schemas.openxmlformats.org/officeDocument/2006/relationships" xmlns:p="http://schemas.openxmlformats.org/presentationml/2006/main">
  <p:tag name="ATHENA.MIXSHAPE" val="|streamable=true|audioOnly=true|recordStart=308463|recordEnd=370587|recordLength=604332|start=308463|end=370587|audioFormat={00001610-0000-0010-8000-00AA00389B71}|audioRate=44100|muted=false|volume=0.8|fadeIn=0|fadeOut=0|videoFormat={34363248-0000-0010-8000-00AA00389B71}|videoRate=15|videoWidth=256|videoHeight=256"/>
</p:tagLst>
</file>

<file path=ppt/tags/tag21.xml><?xml version="1.0" encoding="utf-8"?>
<p:tagLst xmlns:a="http://schemas.openxmlformats.org/drawingml/2006/main" xmlns:r="http://schemas.openxmlformats.org/officeDocument/2006/relationships" xmlns:p="http://schemas.openxmlformats.org/presentationml/2006/main">
  <p:tag name="ATHENA.MIXSHAPE" val="|streamable=true|audioOnly=true|recordStart=370587|recordEnd=444943|recordLength=604332|start=370587|end=444943|audioFormat={00001610-0000-0010-8000-00AA00389B71}|audioRate=44100|muted=false|volume=0.8|fadeIn=0|fadeOut=0|videoFormat={34363248-0000-0010-8000-00AA00389B71}|videoRate=15|videoWidth=256|videoHeight=256"/>
</p:tagLst>
</file>

<file path=ppt/tags/tag22.xml><?xml version="1.0" encoding="utf-8"?>
<p:tagLst xmlns:a="http://schemas.openxmlformats.org/drawingml/2006/main" xmlns:r="http://schemas.openxmlformats.org/officeDocument/2006/relationships" xmlns:p="http://schemas.openxmlformats.org/presentationml/2006/main">
  <p:tag name="ATHENA.MIXSHAPE" val="|streamable=true|audioOnly=true|recordStart=444943|recordEnd=540421|recordLength=604332|start=444943|end=540421|audioFormat={00001610-0000-0010-8000-00AA00389B71}|audioRate=44100|muted=false|volume=0.8|fadeIn=0|fadeOut=0|videoFormat={34363248-0000-0010-8000-00AA00389B71}|videoRate=15|videoWidth=256|videoHeight=256"/>
</p:tagLst>
</file>

<file path=ppt/tags/tag23.xml><?xml version="1.0" encoding="utf-8"?>
<p:tagLst xmlns:a="http://schemas.openxmlformats.org/drawingml/2006/main" xmlns:r="http://schemas.openxmlformats.org/officeDocument/2006/relationships" xmlns:p="http://schemas.openxmlformats.org/presentationml/2006/main">
  <p:tag name="ATHENA.MIXSHAPE" val="|streamable=true|audioOnly=true|recordStart=540421|recordEnd=604301|recordLength=604332|start=540421|end=604301|audioFormat={00001610-0000-0010-8000-00AA00389B71}|audioRate=44100|muted=false|volume=0.8|fadeIn=0|fadeOut=0|videoFormat={34363248-0000-0010-8000-00AA00389B71}|videoRate=15|videoWidth=256|videoHeight=256"/>
</p:tagLst>
</file>

<file path=ppt/tags/tag24.xml><?xml version="1.0" encoding="utf-8"?>
<p:tagLst xmlns:a="http://schemas.openxmlformats.org/drawingml/2006/main" xmlns:r="http://schemas.openxmlformats.org/officeDocument/2006/relationships" xmlns:p="http://schemas.openxmlformats.org/presentationml/2006/main">
  <p:tag name="ATHENA.MIXSHAPE" val="|streamable=true|audioOnly=true|recordStart=52518|recordEnd=93289|recordLength=124830|start=52518|end=93289|audioFormat={00001610-0000-0010-8000-00AA00389B71}|audioRate=44100|muted=false|volume=0.8|fadeIn=0|fadeOut=0|videoFormat={34363248-0000-0010-8000-00AA00389B71}|videoRate=15|videoWidth=256|videoHeight=256"/>
</p:tagLst>
</file>

<file path=ppt/tags/tag2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5444|recordLength=248708|start=0|end=45444|audioFormat={00001610-0000-0010-8000-00AA00389B71}|audioRate=44100|muted=false|volume=0.8|fadeIn=0|fadeOut=0|videoFormat={34363248-0000-0010-8000-00AA00389B71}|videoRate=15|videoWidth=256|videoHeight=256"/>
</p:tagLst>
</file>

<file path=ppt/tags/tag26.xml><?xml version="1.0" encoding="utf-8"?>
<p:tagLst xmlns:a="http://schemas.openxmlformats.org/drawingml/2006/main" xmlns:r="http://schemas.openxmlformats.org/officeDocument/2006/relationships" xmlns:p="http://schemas.openxmlformats.org/presentationml/2006/main">
  <p:tag name="ATHENA.MIXSHAPE" val="|streamable=true|audioOnly=true|recordStart=45444|recordEnd=143857|recordLength=248708|start=45444|end=143857|audioFormat={00001610-0000-0010-8000-00AA00389B71}|audioRate=44100|muted=false|volume=0.8|fadeIn=0|fadeOut=0|videoFormat={34363248-0000-0010-8000-00AA00389B71}|videoRate=15|videoWidth=256|videoHeight=256"/>
</p:tagLst>
</file>

<file path=ppt/tags/tag27.xml><?xml version="1.0" encoding="utf-8"?>
<p:tagLst xmlns:a="http://schemas.openxmlformats.org/drawingml/2006/main" xmlns:r="http://schemas.openxmlformats.org/officeDocument/2006/relationships" xmlns:p="http://schemas.openxmlformats.org/presentationml/2006/main">
  <p:tag name="ATHENA.MIXSHAPE" val="|streamable=true|audioOnly=true|recordStart=143857|recordEnd=188426|recordLength=248708|start=143857|end=188426|audioFormat={00001610-0000-0010-8000-00AA00389B71}|audioRate=44100|muted=false|volume=0.8|fadeIn=0|fadeOut=0|videoFormat={34363248-0000-0010-8000-00AA00389B71}|videoRate=15|videoWidth=256|videoHeight=256"/>
</p:tagLst>
</file>

<file path=ppt/tags/tag28.xml><?xml version="1.0" encoding="utf-8"?>
<p:tagLst xmlns:a="http://schemas.openxmlformats.org/drawingml/2006/main" xmlns:r="http://schemas.openxmlformats.org/officeDocument/2006/relationships" xmlns:p="http://schemas.openxmlformats.org/presentationml/2006/main">
  <p:tag name="ATHENA.MIXSHAPE" val="|streamable=true|audioOnly=true|recordStart=188426|recordEnd=229629|recordLength=248708|start=188426|end=229629|audioFormat={00001610-0000-0010-8000-00AA00389B71}|audioRate=44100|muted=false|volume=0.8|fadeIn=0|fadeOut=0|videoFormat={34363248-0000-0010-8000-00AA00389B71}|videoRate=15|videoWidth=256|videoHeight=256"/>
</p:tagLst>
</file>

<file path=ppt/tags/tag29.xml><?xml version="1.0" encoding="utf-8"?>
<p:tagLst xmlns:a="http://schemas.openxmlformats.org/drawingml/2006/main" xmlns:r="http://schemas.openxmlformats.org/officeDocument/2006/relationships" xmlns:p="http://schemas.openxmlformats.org/presentationml/2006/main">
  <p:tag name="ATHENA.MIXSHAPE" val="|streamable=true|audioOnly=true|recordStart=229629|recordEnd=248676|recordLength=248708|start=229629|end=248676|audioFormat={00001610-0000-0010-8000-00AA00389B71}|audioRate=44100|muted=false|volume=0.8|fadeIn=0|fadeOut=0|videoFormat={34363248-0000-0010-8000-00AA00389B71}|videoRate=15|videoWidth=256|videoHeight=256"/>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4108</TotalTime>
  <Words>1817</Words>
  <Application>Microsoft Office PowerPoint</Application>
  <PresentationFormat>Widescreen</PresentationFormat>
  <Paragraphs>259</Paragraphs>
  <Slides>28</Slides>
  <Notes>26</Notes>
  <HiddenSlides>2</HiddenSlides>
  <MMClips>31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Bradley Hand ITC</vt:lpstr>
      <vt:lpstr>Calibri</vt:lpstr>
      <vt:lpstr>Calibri Light</vt:lpstr>
      <vt:lpstr>Comic Sans MS</vt:lpstr>
      <vt:lpstr>Times New Roman</vt:lpstr>
      <vt:lpstr>Wingdings</vt:lpstr>
      <vt:lpstr>Retrospect</vt:lpstr>
      <vt:lpstr>Rangeland Succession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Potential Natural Community (PNC)</vt:lpstr>
      <vt:lpstr>Two Kinds of Succession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Concepts of Succession</vt:lpstr>
      <vt:lpstr>Important Concepts of Succession</vt:lpstr>
      <vt:lpstr>PowerPoint Presentation</vt:lpstr>
      <vt:lpstr>PowerPoint Presentation</vt:lpstr>
      <vt:lpstr>Rangeland Succession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Launchbaugh, Karen (klaunchb@uidaho.edu)</cp:lastModifiedBy>
  <cp:revision>268</cp:revision>
  <dcterms:created xsi:type="dcterms:W3CDTF">2016-08-26T18:56:31Z</dcterms:created>
  <dcterms:modified xsi:type="dcterms:W3CDTF">2023-12-10T16:17:11Z</dcterms:modified>
</cp:coreProperties>
</file>