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3.xml" ContentType="application/vnd.openxmlformats-officedocument.presentationml.tags+xml"/>
  <Override PartName="/ppt/tags/tag4.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5.xml" ContentType="application/vnd.openxmlformats-officedocument.presentationml.tags+xml"/>
  <Override PartName="/ppt/notesSlides/notesSlide6.xml" ContentType="application/vnd.openxmlformats-officedocument.presentationml.notesSlide+xml"/>
  <Override PartName="/ppt/tags/tag6.xml" ContentType="application/vnd.openxmlformats-officedocument.presentationml.tags+xml"/>
  <Override PartName="/ppt/notesSlides/notesSlide7.xml" ContentType="application/vnd.openxmlformats-officedocument.presentationml.notesSlide+xml"/>
  <Override PartName="/ppt/tags/tag7.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ppt/tags/tag8.xml" ContentType="application/vnd.openxmlformats-officedocument.presentationml.tags+xml"/>
  <Override PartName="/ppt/notesSlides/notesSlide10.xml" ContentType="application/vnd.openxmlformats-officedocument.presentationml.notesSlide+xml"/>
  <Override PartName="/ppt/tags/tag9.xml" ContentType="application/vnd.openxmlformats-officedocument.presentationml.tags+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tags/tag10.xml" ContentType="application/vnd.openxmlformats-officedocument.presentationml.tags+xml"/>
  <Override PartName="/ppt/tags/tag11.xml" ContentType="application/vnd.openxmlformats-officedocument.presentationml.tags+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24"/>
  </p:notesMasterIdLst>
  <p:sldIdLst>
    <p:sldId id="268" r:id="rId2"/>
    <p:sldId id="269" r:id="rId3"/>
    <p:sldId id="271" r:id="rId4"/>
    <p:sldId id="293" r:id="rId5"/>
    <p:sldId id="294" r:id="rId6"/>
    <p:sldId id="295" r:id="rId7"/>
    <p:sldId id="296" r:id="rId8"/>
    <p:sldId id="290" r:id="rId9"/>
    <p:sldId id="277" r:id="rId10"/>
    <p:sldId id="289" r:id="rId11"/>
    <p:sldId id="278" r:id="rId12"/>
    <p:sldId id="279" r:id="rId13"/>
    <p:sldId id="280" r:id="rId14"/>
    <p:sldId id="291" r:id="rId15"/>
    <p:sldId id="281" r:id="rId16"/>
    <p:sldId id="292" r:id="rId17"/>
    <p:sldId id="282" r:id="rId18"/>
    <p:sldId id="283" r:id="rId19"/>
    <p:sldId id="284" r:id="rId20"/>
    <p:sldId id="285" r:id="rId21"/>
    <p:sldId id="286" r:id="rId22"/>
    <p:sldId id="288"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7B4571B-F043-48C6-B575-3A6F0BC58DFC}" v="27" dt="2025-02-18T20:09:44.09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559" autoAdjust="0"/>
    <p:restoredTop sz="93515" autoAdjust="0"/>
  </p:normalViewPr>
  <p:slideViewPr>
    <p:cSldViewPr snapToGrid="0">
      <p:cViewPr varScale="1">
        <p:scale>
          <a:sx n="105" d="100"/>
          <a:sy n="105" d="100"/>
        </p:scale>
        <p:origin x="174" y="144"/>
      </p:cViewPr>
      <p:guideLst/>
    </p:cSldViewPr>
  </p:slideViewPr>
  <p:outlineViewPr>
    <p:cViewPr>
      <p:scale>
        <a:sx n="100" d="100"/>
        <a:sy n="100" d="100"/>
      </p:scale>
      <p:origin x="0" y="-22536"/>
    </p:cViewPr>
  </p:outlineViewPr>
  <p:notesTextViewPr>
    <p:cViewPr>
      <p:scale>
        <a:sx n="1" d="1"/>
        <a:sy n="1" d="1"/>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555DC5E-EE35-4C2B-B7F3-83B5E692CA53}" type="datetimeFigureOut">
              <a:rPr lang="en-US" smtClean="0"/>
              <a:t>2/18/2025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905FD98-417B-4A3A-8651-8D3385C71B53}" type="slidenum">
              <a:rPr lang="en-US" smtClean="0"/>
              <a:t>‹#›</a:t>
            </a:fld>
            <a:endParaRPr lang="en-US"/>
          </a:p>
        </p:txBody>
      </p:sp>
    </p:spTree>
    <p:extLst>
      <p:ext uri="{BB962C8B-B14F-4D97-AF65-F5344CB8AC3E}">
        <p14:creationId xmlns:p14="http://schemas.microsoft.com/office/powerpoint/2010/main" val="5228718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Dominance</a:t>
            </a:r>
            <a:r>
              <a:rPr lang="en-US" baseline="0" dirty="0"/>
              <a:t> by non-climax competitive species…</a:t>
            </a:r>
          </a:p>
          <a:p>
            <a:endParaRPr lang="en-US" baseline="0" dirty="0"/>
          </a:p>
          <a:p>
            <a:endParaRPr lang="en-US" dirty="0"/>
          </a:p>
        </p:txBody>
      </p:sp>
      <p:sp>
        <p:nvSpPr>
          <p:cNvPr id="4" name="Slide Number Placeholder 3"/>
          <p:cNvSpPr>
            <a:spLocks noGrp="1"/>
          </p:cNvSpPr>
          <p:nvPr>
            <p:ph type="sldNum" sz="quarter" idx="10"/>
          </p:nvPr>
        </p:nvSpPr>
        <p:spPr/>
        <p:txBody>
          <a:bodyPr/>
          <a:lstStyle/>
          <a:p>
            <a:fld id="{FFD033BE-B94B-4C41-8B62-7242DC624FEA}" type="slidenum">
              <a:rPr lang="en-US" smtClean="0"/>
              <a:t>3</a:t>
            </a:fld>
            <a:endParaRPr lang="en-US" dirty="0"/>
          </a:p>
        </p:txBody>
      </p:sp>
    </p:spTree>
    <p:extLst>
      <p:ext uri="{BB962C8B-B14F-4D97-AF65-F5344CB8AC3E}">
        <p14:creationId xmlns:p14="http://schemas.microsoft.com/office/powerpoint/2010/main" val="4221912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a:t>Plant composition is dynamic- varies with wet and dry years (e.g. Mojave wildflowers) </a:t>
            </a:r>
          </a:p>
          <a:p>
            <a:pPr marL="0" marR="0" lvl="1" indent="0" algn="l" defTabSz="914400" rtl="0" eaLnBrk="1" fontAlgn="auto" latinLnBrk="0" hangingPunct="1">
              <a:lnSpc>
                <a:spcPct val="100000"/>
              </a:lnSpc>
              <a:spcBef>
                <a:spcPts val="0"/>
              </a:spcBef>
              <a:spcAft>
                <a:spcPts val="0"/>
              </a:spcAft>
              <a:buClrTx/>
              <a:buSzTx/>
              <a:buFontTx/>
              <a:buNone/>
              <a:tabLst/>
              <a:defRPr/>
            </a:pPr>
            <a:r>
              <a:rPr lang="en-US" sz="2800" dirty="0"/>
              <a:t>Climate change</a:t>
            </a:r>
          </a:p>
        </p:txBody>
      </p:sp>
      <p:sp>
        <p:nvSpPr>
          <p:cNvPr id="4" name="Slide Number Placeholder 3"/>
          <p:cNvSpPr>
            <a:spLocks noGrp="1"/>
          </p:cNvSpPr>
          <p:nvPr>
            <p:ph type="sldNum" sz="quarter" idx="10"/>
          </p:nvPr>
        </p:nvSpPr>
        <p:spPr/>
        <p:txBody>
          <a:bodyPr/>
          <a:lstStyle/>
          <a:p>
            <a:fld id="{FFD033BE-B94B-4C41-8B62-7242DC624FEA}" type="slidenum">
              <a:rPr lang="en-US" smtClean="0"/>
              <a:t>4</a:t>
            </a:fld>
            <a:endParaRPr lang="en-US" dirty="0"/>
          </a:p>
        </p:txBody>
      </p:sp>
    </p:spTree>
    <p:extLst>
      <p:ext uri="{BB962C8B-B14F-4D97-AF65-F5344CB8AC3E}">
        <p14:creationId xmlns:p14="http://schemas.microsoft.com/office/powerpoint/2010/main" val="34627344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Rot="1" noChangeAspect="1" noChangeArrowheads="1" noTextEdit="1"/>
          </p:cNvSpPr>
          <p:nvPr>
            <p:ph type="sldImg"/>
          </p:nvPr>
        </p:nvSpPr>
        <p:spPr>
          <a:xfrm>
            <a:off x="381000" y="684213"/>
            <a:ext cx="6097588" cy="3430587"/>
          </a:xfrm>
          <a:ln/>
        </p:spPr>
      </p:sp>
      <p:sp>
        <p:nvSpPr>
          <p:cNvPr id="22531" name="Rectangle 3"/>
          <p:cNvSpPr>
            <a:spLocks noGrp="1" noChangeArrowheads="1"/>
          </p:cNvSpPr>
          <p:nvPr>
            <p:ph type="body" idx="1"/>
          </p:nvPr>
        </p:nvSpPr>
        <p:spPr>
          <a:xfrm>
            <a:off x="914400" y="4343400"/>
            <a:ext cx="5029200" cy="4116388"/>
          </a:xfrm>
          <a:noFill/>
          <a:ln/>
        </p:spPr>
        <p:txBody>
          <a:bodyPr/>
          <a:lstStyle/>
          <a:p>
            <a:r>
              <a:rPr lang="en-US" dirty="0"/>
              <a:t>Here are two examples of different community types occupying the same habitat type (Wyoming big sagebrush/</a:t>
            </a:r>
            <a:r>
              <a:rPr lang="en-US" dirty="0" err="1"/>
              <a:t>bluebunch</a:t>
            </a:r>
            <a:r>
              <a:rPr lang="en-US" dirty="0"/>
              <a:t> wheatgrass). The photo on the left is dominated by cheatgrass and bottlebrush </a:t>
            </a:r>
            <a:r>
              <a:rPr lang="en-US" dirty="0" err="1"/>
              <a:t>squirreltail</a:t>
            </a:r>
            <a:r>
              <a:rPr lang="en-US" dirty="0"/>
              <a:t>, and the photo on the right is dominated by Wyoming big sagebrush and </a:t>
            </a:r>
            <a:r>
              <a:rPr lang="en-US" dirty="0" err="1"/>
              <a:t>bluebunch</a:t>
            </a:r>
            <a:r>
              <a:rPr lang="en-US" dirty="0"/>
              <a:t> wheatgrass. Both communities are relatively stable.</a:t>
            </a:r>
          </a:p>
          <a:p>
            <a:endParaRPr lang="en-US" dirty="0"/>
          </a:p>
          <a:p>
            <a:pPr marL="0" marR="0" indent="0" algn="l" defTabSz="914400" rtl="0" eaLnBrk="0" fontAlgn="base" latinLnBrk="0" hangingPunct="0">
              <a:lnSpc>
                <a:spcPct val="100000"/>
              </a:lnSpc>
              <a:spcBef>
                <a:spcPct val="30000"/>
              </a:spcBef>
              <a:spcAft>
                <a:spcPct val="0"/>
              </a:spcAft>
              <a:buClrTx/>
              <a:buSzTx/>
              <a:buFontTx/>
              <a:buNone/>
              <a:tabLst/>
              <a:defRPr/>
            </a:pPr>
            <a:r>
              <a:rPr lang="en-US" dirty="0"/>
              <a:t>Notes from Steve Bunting</a:t>
            </a:r>
            <a:r>
              <a:rPr lang="en-US" baseline="0" dirty="0"/>
              <a:t> – University of Idaho</a:t>
            </a:r>
            <a:endParaRPr lang="en-US" dirty="0"/>
          </a:p>
          <a:p>
            <a:endParaRPr lang="en-US" dirty="0"/>
          </a:p>
          <a:p>
            <a:pPr>
              <a:buFontTx/>
              <a:buChar char="•"/>
            </a:pPr>
            <a:r>
              <a:rPr lang="en-US" sz="1200" b="1" dirty="0">
                <a:solidFill>
                  <a:srgbClr val="6F5023"/>
                </a:solidFill>
                <a:latin typeface="Arial" charset="0"/>
              </a:rPr>
              <a:t> multiple pathways of succession</a:t>
            </a:r>
          </a:p>
          <a:p>
            <a:pPr>
              <a:buFontTx/>
              <a:buChar char="•"/>
            </a:pPr>
            <a:r>
              <a:rPr lang="en-US" sz="1200" b="1" dirty="0">
                <a:solidFill>
                  <a:srgbClr val="6F5023"/>
                </a:solidFill>
                <a:latin typeface="Arial" charset="0"/>
              </a:rPr>
              <a:t> multiple stable vegetation types</a:t>
            </a:r>
          </a:p>
          <a:p>
            <a:pPr>
              <a:buFontTx/>
              <a:buChar char="•"/>
            </a:pPr>
            <a:r>
              <a:rPr lang="en-US" sz="1200" b="1" dirty="0">
                <a:solidFill>
                  <a:srgbClr val="6F5023"/>
                </a:solidFill>
                <a:latin typeface="Arial" charset="0"/>
              </a:rPr>
              <a:t> no single and certain end-point</a:t>
            </a:r>
          </a:p>
          <a:p>
            <a:endParaRPr lang="en-US" dirty="0"/>
          </a:p>
        </p:txBody>
      </p:sp>
    </p:spTree>
    <p:extLst>
      <p:ext uri="{BB962C8B-B14F-4D97-AF65-F5344CB8AC3E}">
        <p14:creationId xmlns:p14="http://schemas.microsoft.com/office/powerpoint/2010/main" val="22735409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dirty="0"/>
          </a:p>
          <a:p>
            <a:endParaRPr lang="en-US" dirty="0"/>
          </a:p>
        </p:txBody>
      </p:sp>
      <p:sp>
        <p:nvSpPr>
          <p:cNvPr id="4" name="Slide Number Placeholder 3"/>
          <p:cNvSpPr>
            <a:spLocks noGrp="1"/>
          </p:cNvSpPr>
          <p:nvPr>
            <p:ph type="sldNum" sz="quarter" idx="10"/>
          </p:nvPr>
        </p:nvSpPr>
        <p:spPr/>
        <p:txBody>
          <a:bodyPr/>
          <a:lstStyle/>
          <a:p>
            <a:fld id="{FFD033BE-B94B-4C41-8B62-7242DC624FEA}" type="slidenum">
              <a:rPr lang="en-US" smtClean="0"/>
              <a:t>9</a:t>
            </a:fld>
            <a:endParaRPr lang="en-US" dirty="0"/>
          </a:p>
        </p:txBody>
      </p:sp>
    </p:spTree>
    <p:extLst>
      <p:ext uri="{BB962C8B-B14F-4D97-AF65-F5344CB8AC3E}">
        <p14:creationId xmlns:p14="http://schemas.microsoft.com/office/powerpoint/2010/main" val="23298310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Rot="1" noChangeAspect="1" noChangeArrowheads="1" noTextEdit="1"/>
          </p:cNvSpPr>
          <p:nvPr>
            <p:ph type="sldImg"/>
          </p:nvPr>
        </p:nvSpPr>
        <p:spPr>
          <a:ln/>
        </p:spPr>
      </p:sp>
      <p:sp>
        <p:nvSpPr>
          <p:cNvPr id="3789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
        <p:nvSpPr>
          <p:cNvPr id="37892" name="Footer Placeholder 4"/>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a:t>There are 36 slides in this presentation</a:t>
            </a:r>
          </a:p>
        </p:txBody>
      </p:sp>
    </p:spTree>
    <p:extLst>
      <p:ext uri="{BB962C8B-B14F-4D97-AF65-F5344CB8AC3E}">
        <p14:creationId xmlns:p14="http://schemas.microsoft.com/office/powerpoint/2010/main" val="9751611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 typeface="Arial" panose="020B0604020202020204" pitchFamily="34" charset="0"/>
              <a:buNone/>
            </a:pPr>
            <a:r>
              <a:rPr lang="en-US" sz="1400" b="1" dirty="0"/>
              <a:t>The information required to develop these models: </a:t>
            </a:r>
            <a:endParaRPr lang="en-US" b="1" dirty="0"/>
          </a:p>
          <a:p>
            <a:r>
              <a:rPr lang="en-US" sz="1200" dirty="0"/>
              <a:t>potential alternative vegetation states on a site</a:t>
            </a:r>
          </a:p>
          <a:p>
            <a:r>
              <a:rPr lang="en-US" sz="1200" dirty="0"/>
              <a:t>potential transitions between states </a:t>
            </a:r>
          </a:p>
          <a:p>
            <a:r>
              <a:rPr lang="en-US" sz="1200" dirty="0"/>
              <a:t>opportunities to achieve favorable transitions between vegetation states and hazards to avoid unfavorable transitions</a:t>
            </a:r>
          </a:p>
          <a:p>
            <a:endParaRPr lang="en-US" dirty="0"/>
          </a:p>
        </p:txBody>
      </p:sp>
      <p:sp>
        <p:nvSpPr>
          <p:cNvPr id="4" name="Slide Number Placeholder 3"/>
          <p:cNvSpPr>
            <a:spLocks noGrp="1"/>
          </p:cNvSpPr>
          <p:nvPr>
            <p:ph type="sldNum" sz="quarter" idx="10"/>
          </p:nvPr>
        </p:nvSpPr>
        <p:spPr/>
        <p:txBody>
          <a:bodyPr/>
          <a:lstStyle/>
          <a:p>
            <a:fld id="{FFD033BE-B94B-4C41-8B62-7242DC624FEA}" type="slidenum">
              <a:rPr lang="en-US" smtClean="0"/>
              <a:t>11</a:t>
            </a:fld>
            <a:endParaRPr lang="en-US" dirty="0"/>
          </a:p>
        </p:txBody>
      </p:sp>
    </p:spTree>
    <p:extLst>
      <p:ext uri="{BB962C8B-B14F-4D97-AF65-F5344CB8AC3E}">
        <p14:creationId xmlns:p14="http://schemas.microsoft.com/office/powerpoint/2010/main" val="247300561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sequence of photos illustrates a 15-year period of vegetation succession following a prescribed fire in mountain big sagebrush/Idaho fescue steppe. The density and coverage of sagebrush has nearly developed back to the pre-burn level during this time.</a:t>
            </a:r>
          </a:p>
          <a:p>
            <a:endParaRPr lang="en-US" dirty="0"/>
          </a:p>
          <a:p>
            <a:pPr marL="0" marR="0" indent="0" algn="l" defTabSz="914400" rtl="0" eaLnBrk="0" fontAlgn="base" latinLnBrk="0" hangingPunct="0">
              <a:lnSpc>
                <a:spcPct val="100000"/>
              </a:lnSpc>
              <a:spcBef>
                <a:spcPct val="30000"/>
              </a:spcBef>
              <a:spcAft>
                <a:spcPct val="0"/>
              </a:spcAft>
              <a:buClrTx/>
              <a:buSzTx/>
              <a:buFontTx/>
              <a:buNone/>
              <a:tabLst/>
              <a:defRPr/>
            </a:pPr>
            <a:r>
              <a:rPr lang="en-US" dirty="0"/>
              <a:t>Notes from Steve Bunting</a:t>
            </a:r>
            <a:r>
              <a:rPr lang="en-US" baseline="0" dirty="0"/>
              <a:t> – University of Idaho</a:t>
            </a:r>
            <a:endParaRPr lang="en-US" dirty="0"/>
          </a:p>
          <a:p>
            <a:endParaRPr lang="en-US" dirty="0"/>
          </a:p>
        </p:txBody>
      </p:sp>
      <p:sp>
        <p:nvSpPr>
          <p:cNvPr id="4" name="Slide Number Placeholder 3"/>
          <p:cNvSpPr>
            <a:spLocks noGrp="1"/>
          </p:cNvSpPr>
          <p:nvPr>
            <p:ph type="sldNum" sz="quarter" idx="10"/>
          </p:nvPr>
        </p:nvSpPr>
        <p:spPr/>
        <p:txBody>
          <a:bodyPr/>
          <a:lstStyle/>
          <a:p>
            <a:fld id="{FFD033BE-B94B-4C41-8B62-7242DC624FEA}" type="slidenum">
              <a:rPr lang="en-US" smtClean="0"/>
              <a:t>12</a:t>
            </a:fld>
            <a:endParaRPr lang="en-US" dirty="0"/>
          </a:p>
        </p:txBody>
      </p:sp>
    </p:spTree>
    <p:extLst>
      <p:ext uri="{BB962C8B-B14F-4D97-AF65-F5344CB8AC3E}">
        <p14:creationId xmlns:p14="http://schemas.microsoft.com/office/powerpoint/2010/main" val="39305313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FD033BE-B94B-4C41-8B62-7242DC624FEA}" type="slidenum">
              <a:rPr lang="en-US" smtClean="0"/>
              <a:t>13</a:t>
            </a:fld>
            <a:endParaRPr lang="en-US" dirty="0"/>
          </a:p>
        </p:txBody>
      </p:sp>
    </p:spTree>
    <p:extLst>
      <p:ext uri="{BB962C8B-B14F-4D97-AF65-F5344CB8AC3E}">
        <p14:creationId xmlns:p14="http://schemas.microsoft.com/office/powerpoint/2010/main" val="25690801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Rot="1" noChangeAspect="1" noChangeArrowheads="1" noTextEdit="1"/>
          </p:cNvSpPr>
          <p:nvPr>
            <p:ph type="sldImg"/>
          </p:nvPr>
        </p:nvSpPr>
        <p:spPr>
          <a:xfrm>
            <a:off x="381000" y="684213"/>
            <a:ext cx="6097588" cy="3430587"/>
          </a:xfrm>
          <a:ln/>
        </p:spPr>
      </p:sp>
      <p:sp>
        <p:nvSpPr>
          <p:cNvPr id="24579" name="Rectangle 3"/>
          <p:cNvSpPr>
            <a:spLocks noGrp="1" noChangeArrowheads="1"/>
          </p:cNvSpPr>
          <p:nvPr>
            <p:ph type="body" idx="1"/>
          </p:nvPr>
        </p:nvSpPr>
        <p:spPr>
          <a:xfrm>
            <a:off x="914400" y="4343400"/>
            <a:ext cx="5029200" cy="4116388"/>
          </a:xfrm>
          <a:noFill/>
          <a:ln/>
        </p:spPr>
        <p:txBody>
          <a:bodyPr/>
          <a:lstStyle/>
          <a:p>
            <a:endParaRPr lang="en-US" dirty="0"/>
          </a:p>
        </p:txBody>
      </p:sp>
    </p:spTree>
    <p:extLst>
      <p:ext uri="{BB962C8B-B14F-4D97-AF65-F5344CB8AC3E}">
        <p14:creationId xmlns:p14="http://schemas.microsoft.com/office/powerpoint/2010/main" val="35185373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In some areas of the Great Basin we can observe a third state- that dominated by annual grasses such as </a:t>
            </a:r>
            <a:r>
              <a:rPr lang="en-US" dirty="0" err="1"/>
              <a:t>cheatgrass</a:t>
            </a:r>
            <a:r>
              <a:rPr lang="en-US" dirty="0"/>
              <a:t> or </a:t>
            </a:r>
            <a:r>
              <a:rPr lang="en-US" dirty="0" err="1"/>
              <a:t>ripgut</a:t>
            </a:r>
            <a:r>
              <a:rPr lang="en-US" dirty="0"/>
              <a:t> brome. The movement back into either the sagebrush state or the woodland state is difficult in these environments.</a:t>
            </a:r>
          </a:p>
          <a:p>
            <a:endParaRPr lang="en-US" dirty="0"/>
          </a:p>
        </p:txBody>
      </p:sp>
      <p:sp>
        <p:nvSpPr>
          <p:cNvPr id="4" name="Slide Number Placeholder 3"/>
          <p:cNvSpPr>
            <a:spLocks noGrp="1"/>
          </p:cNvSpPr>
          <p:nvPr>
            <p:ph type="sldNum" sz="quarter" idx="10"/>
          </p:nvPr>
        </p:nvSpPr>
        <p:spPr/>
        <p:txBody>
          <a:bodyPr/>
          <a:lstStyle/>
          <a:p>
            <a:fld id="{9905FD98-417B-4A3A-8651-8D3385C71B53}" type="slidenum">
              <a:rPr lang="en-US" smtClean="0"/>
              <a:t>15</a:t>
            </a:fld>
            <a:endParaRPr lang="en-US"/>
          </a:p>
        </p:txBody>
      </p:sp>
    </p:spTree>
    <p:extLst>
      <p:ext uri="{BB962C8B-B14F-4D97-AF65-F5344CB8AC3E}">
        <p14:creationId xmlns:p14="http://schemas.microsoft.com/office/powerpoint/2010/main" val="251728171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Rot="1" noChangeAspect="1" noChangeArrowheads="1" noTextEdit="1"/>
          </p:cNvSpPr>
          <p:nvPr>
            <p:ph type="sldImg"/>
          </p:nvPr>
        </p:nvSpPr>
        <p:spPr>
          <a:xfrm>
            <a:off x="381000" y="684213"/>
            <a:ext cx="6097588" cy="3430587"/>
          </a:xfrm>
          <a:ln/>
        </p:spPr>
      </p:sp>
      <p:sp>
        <p:nvSpPr>
          <p:cNvPr id="26627" name="Rectangle 3"/>
          <p:cNvSpPr>
            <a:spLocks noGrp="1" noChangeArrowheads="1"/>
          </p:cNvSpPr>
          <p:nvPr>
            <p:ph type="body" idx="1"/>
          </p:nvPr>
        </p:nvSpPr>
        <p:spPr>
          <a:xfrm>
            <a:off x="914400" y="4343400"/>
            <a:ext cx="5029200" cy="4116388"/>
          </a:xfrm>
          <a:noFill/>
          <a:ln/>
        </p:spPr>
        <p:txBody>
          <a:bodyPr/>
          <a:lstStyle/>
          <a:p>
            <a:r>
              <a:rPr lang="en-US"/>
              <a:t>In some areas of the Great Basin we can observe a third state- that dominated by annual grasses such as cheatgrass or ripgut brome. The movement back into either the sagebrush state or the woodland state is difficult in these environments.</a:t>
            </a:r>
          </a:p>
        </p:txBody>
      </p:sp>
    </p:spTree>
    <p:extLst>
      <p:ext uri="{BB962C8B-B14F-4D97-AF65-F5344CB8AC3E}">
        <p14:creationId xmlns:p14="http://schemas.microsoft.com/office/powerpoint/2010/main" val="4409813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Fig. 2. Diagrams illustrating the ball and cup or trough analogy to Illustrate global and local stability concepts. The community is represented as a black ball </a:t>
            </a:r>
          </a:p>
          <a:p>
            <a:r>
              <a:rPr lang="en-US" sz="1200" kern="1200" dirty="0">
                <a:solidFill>
                  <a:schemeClr val="tx1"/>
                </a:solidFill>
                <a:effectLst/>
                <a:latin typeface="+mn-lt"/>
                <a:ea typeface="+mn-ea"/>
                <a:cs typeface="+mn-cs"/>
              </a:rPr>
              <a:t>on a topographic surface (cup or trough) which represents the range of environmental conditions under which the community is stable. In (a) the community is both locally and globally stable because, after all disturbances or perturbations, it will return to configuration. In (b) the community is locally </a:t>
            </a:r>
          </a:p>
          <a:p>
            <a:r>
              <a:rPr lang="en-US" sz="1200" kern="1200" dirty="0">
                <a:solidFill>
                  <a:schemeClr val="tx1"/>
                </a:solidFill>
                <a:effectLst/>
                <a:latin typeface="+mn-lt"/>
                <a:ea typeface="+mn-ea"/>
                <a:cs typeface="+mn-cs"/>
              </a:rPr>
              <a:t>stable, but if perturbed beyond a certain critical range, it will cross threshold A and move to a new locally stable configuration II. From Ecology: The Experimental Analysis of Distribution and Abundance, Third Edition by Charles J. Krebs. Copyright @ 1985 by Harper and Row Publishers, Inc. Reproduced by permission of Harper Collins Publishers, Inc. </a:t>
            </a:r>
            <a:endParaRPr lang="en-US" dirty="0"/>
          </a:p>
        </p:txBody>
      </p:sp>
      <p:sp>
        <p:nvSpPr>
          <p:cNvPr id="4" name="Slide Number Placeholder 3"/>
          <p:cNvSpPr>
            <a:spLocks noGrp="1"/>
          </p:cNvSpPr>
          <p:nvPr>
            <p:ph type="sldNum" sz="quarter" idx="10"/>
          </p:nvPr>
        </p:nvSpPr>
        <p:spPr/>
        <p:txBody>
          <a:bodyPr/>
          <a:lstStyle/>
          <a:p>
            <a:fld id="{FFD033BE-B94B-4C41-8B62-7242DC624FEA}" type="slidenum">
              <a:rPr lang="en-US" smtClean="0"/>
              <a:t>17</a:t>
            </a:fld>
            <a:endParaRPr lang="en-US" dirty="0"/>
          </a:p>
        </p:txBody>
      </p:sp>
    </p:spTree>
    <p:extLst>
      <p:ext uri="{BB962C8B-B14F-4D97-AF65-F5344CB8AC3E}">
        <p14:creationId xmlns:p14="http://schemas.microsoft.com/office/powerpoint/2010/main" val="26870322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4556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DE6F823F-83C1-4C16-8CAF-C12DA9B7EC9B}" type="datetimeFigureOut">
              <a:rPr lang="en-US" smtClean="0"/>
              <a:t>2/18/2025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BC88DD9-91D4-4129-8B78-C5DDCD0FF9F0}"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103802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E6F823F-83C1-4C16-8CAF-C12DA9B7EC9B}" type="datetimeFigureOut">
              <a:rPr lang="en-US" smtClean="0"/>
              <a:t>2/18/2025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BC88DD9-91D4-4129-8B78-C5DDCD0FF9F0}" type="slidenum">
              <a:rPr lang="en-US" smtClean="0"/>
              <a:t>‹#›</a:t>
            </a:fld>
            <a:endParaRPr lang="en-US"/>
          </a:p>
        </p:txBody>
      </p:sp>
    </p:spTree>
    <p:extLst>
      <p:ext uri="{BB962C8B-B14F-4D97-AF65-F5344CB8AC3E}">
        <p14:creationId xmlns:p14="http://schemas.microsoft.com/office/powerpoint/2010/main" val="11389672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E6F823F-83C1-4C16-8CAF-C12DA9B7EC9B}" type="datetimeFigureOut">
              <a:rPr lang="en-US" smtClean="0"/>
              <a:t>2/18/2025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BC88DD9-91D4-4129-8B78-C5DDCD0FF9F0}"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683898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78" y="1845734"/>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E6F823F-83C1-4C16-8CAF-C12DA9B7EC9B}" type="datetimeFigureOut">
              <a:rPr lang="en-US" smtClean="0"/>
              <a:t>2/18/2025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BC88DD9-91D4-4129-8B78-C5DDCD0FF9F0}" type="slidenum">
              <a:rPr lang="en-US" smtClean="0"/>
              <a:t>‹#›</a:t>
            </a:fld>
            <a:endParaRPr lang="en-US"/>
          </a:p>
        </p:txBody>
      </p:sp>
    </p:spTree>
    <p:extLst>
      <p:ext uri="{BB962C8B-B14F-4D97-AF65-F5344CB8AC3E}">
        <p14:creationId xmlns:p14="http://schemas.microsoft.com/office/powerpoint/2010/main" val="24109442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E6F823F-83C1-4C16-8CAF-C12DA9B7EC9B}" type="datetimeFigureOut">
              <a:rPr lang="en-US" smtClean="0"/>
              <a:t>2/18/2025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BC88DD9-91D4-4129-8B78-C5DDCD0FF9F0}" type="slidenum">
              <a:rPr lang="en-US" smtClean="0"/>
              <a:t>‹#›</a:t>
            </a:fld>
            <a:endParaRPr lang="en-US"/>
          </a:p>
        </p:txBody>
      </p:sp>
    </p:spTree>
    <p:extLst>
      <p:ext uri="{BB962C8B-B14F-4D97-AF65-F5344CB8AC3E}">
        <p14:creationId xmlns:p14="http://schemas.microsoft.com/office/powerpoint/2010/main" val="21016731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E6F823F-83C1-4C16-8CAF-C12DA9B7EC9B}" type="datetimeFigureOut">
              <a:rPr lang="en-US" smtClean="0"/>
              <a:t>2/18/2025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BC88DD9-91D4-4129-8B78-C5DDCD0FF9F0}" type="slidenum">
              <a:rPr lang="en-US" smtClean="0"/>
              <a:t>‹#›</a:t>
            </a:fld>
            <a:endParaRPr lang="en-US"/>
          </a:p>
        </p:txBody>
      </p:sp>
    </p:spTree>
    <p:extLst>
      <p:ext uri="{BB962C8B-B14F-4D97-AF65-F5344CB8AC3E}">
        <p14:creationId xmlns:p14="http://schemas.microsoft.com/office/powerpoint/2010/main" val="42532420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DE6F823F-83C1-4C16-8CAF-C12DA9B7EC9B}" type="datetimeFigureOut">
              <a:rPr lang="en-US" smtClean="0"/>
              <a:t>2/18/2025</a:t>
            </a:fld>
            <a:endParaRPr 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a:p>
        </p:txBody>
      </p:sp>
      <p:sp>
        <p:nvSpPr>
          <p:cNvPr id="9" name="Slide Number Placeholder 8"/>
          <p:cNvSpPr>
            <a:spLocks noGrp="1"/>
          </p:cNvSpPr>
          <p:nvPr>
            <p:ph type="sldNum" sz="quarter" idx="12"/>
          </p:nvPr>
        </p:nvSpPr>
        <p:spPr/>
        <p:txBody>
          <a:bodyPr/>
          <a:lstStyle/>
          <a:p>
            <a:fld id="{BBC88DD9-91D4-4129-8B78-C5DDCD0FF9F0}" type="slidenum">
              <a:rPr lang="en-US" smtClean="0"/>
              <a:t>‹#›</a:t>
            </a:fld>
            <a:endParaRPr lang="en-US"/>
          </a:p>
        </p:txBody>
      </p:sp>
    </p:spTree>
    <p:extLst>
      <p:ext uri="{BB962C8B-B14F-4D97-AF65-F5344CB8AC3E}">
        <p14:creationId xmlns:p14="http://schemas.microsoft.com/office/powerpoint/2010/main" val="2791602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DE6F823F-83C1-4C16-8CAF-C12DA9B7EC9B}" type="datetimeFigureOut">
              <a:rPr lang="en-US" smtClean="0"/>
              <a:t>2/18/2025</a:t>
            </a:fld>
            <a:endParaRPr lang="en-US"/>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BBC88DD9-91D4-4129-8B78-C5DDCD0FF9F0}" type="slidenum">
              <a:rPr lang="en-US" smtClean="0"/>
              <a:t>‹#›</a:t>
            </a:fld>
            <a:endParaRPr lang="en-US"/>
          </a:p>
        </p:txBody>
      </p:sp>
    </p:spTree>
    <p:extLst>
      <p:ext uri="{BB962C8B-B14F-4D97-AF65-F5344CB8AC3E}">
        <p14:creationId xmlns:p14="http://schemas.microsoft.com/office/powerpoint/2010/main" val="31819052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645" cy="822960"/>
          </a:xfrm>
        </p:spPr>
        <p:txBody>
          <a:bodyPr lIns="91440" tIns="0" rIns="9144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5" y="0"/>
            <a:ext cx="12191985"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E6F823F-83C1-4C16-8CAF-C12DA9B7EC9B}" type="datetimeFigureOut">
              <a:rPr lang="en-US" smtClean="0"/>
              <a:t>2/18/2025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BC88DD9-91D4-4129-8B78-C5DDCD0FF9F0}" type="slidenum">
              <a:rPr lang="en-US" smtClean="0"/>
              <a:t>‹#›</a:t>
            </a:fld>
            <a:endParaRPr lang="en-US"/>
          </a:p>
        </p:txBody>
      </p:sp>
    </p:spTree>
    <p:extLst>
      <p:ext uri="{BB962C8B-B14F-4D97-AF65-F5344CB8AC3E}">
        <p14:creationId xmlns:p14="http://schemas.microsoft.com/office/powerpoint/2010/main" val="27145289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E6F823F-83C1-4C16-8CAF-C12DA9B7EC9B}" type="datetimeFigureOut">
              <a:rPr lang="en-US" smtClean="0"/>
              <a:t>2/18/2025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BC88DD9-91D4-4129-8B78-C5DDCD0FF9F0}" type="slidenum">
              <a:rPr lang="en-US" smtClean="0"/>
              <a:t>‹#›</a:t>
            </a:fld>
            <a:endParaRPr lang="en-US"/>
          </a:p>
        </p:txBody>
      </p:sp>
    </p:spTree>
    <p:extLst>
      <p:ext uri="{BB962C8B-B14F-4D97-AF65-F5344CB8AC3E}">
        <p14:creationId xmlns:p14="http://schemas.microsoft.com/office/powerpoint/2010/main" val="20425042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E6F823F-83C1-4C16-8CAF-C12DA9B7EC9B}" type="datetimeFigureOut">
              <a:rPr lang="en-US" smtClean="0"/>
              <a:t>2/18/2025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BC88DD9-91D4-4129-8B78-C5DDCD0FF9F0}" type="slidenum">
              <a:rPr lang="en-US" smtClean="0"/>
              <a:t>‹#›</a:t>
            </a:fld>
            <a:endParaRPr lang="en-US"/>
          </a:p>
        </p:txBody>
      </p:sp>
    </p:spTree>
    <p:extLst>
      <p:ext uri="{BB962C8B-B14F-4D97-AF65-F5344CB8AC3E}">
        <p14:creationId xmlns:p14="http://schemas.microsoft.com/office/powerpoint/2010/main" val="22802278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DE6F823F-83C1-4C16-8CAF-C12DA9B7EC9B}" type="datetimeFigureOut">
              <a:rPr lang="en-US" smtClean="0"/>
              <a:t>2/18/2025</a:t>
            </a:fld>
            <a:endParaRPr lang="en-US"/>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BBC88DD9-91D4-4129-8B78-C5DDCD0FF9F0}" type="slidenum">
              <a:rPr lang="en-US" smtClean="0"/>
              <a:t>‹#›</a:t>
            </a:fld>
            <a:endParaRPr lang="en-US"/>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80450428"/>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4.jpe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7.xml"/><Relationship Id="rId1" Type="http://schemas.openxmlformats.org/officeDocument/2006/relationships/tags" Target="../tags/tag1.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7.xml"/><Relationship Id="rId1" Type="http://schemas.openxmlformats.org/officeDocument/2006/relationships/tags" Target="../tags/tag2.xml"/><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8.jpeg"/></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slideLayout" Target="../slideLayouts/slideLayout7.xml"/><Relationship Id="rId1" Type="http://schemas.openxmlformats.org/officeDocument/2006/relationships/tags" Target="../tags/tag3.xml"/></Relationships>
</file>

<file path=ppt/slides/_rels/slide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7.xml"/><Relationship Id="rId1" Type="http://schemas.openxmlformats.org/officeDocument/2006/relationships/tags" Target="../tags/tag4.xml"/><Relationship Id="rId5" Type="http://schemas.openxmlformats.org/officeDocument/2006/relationships/image" Target="../media/image13.jpeg"/><Relationship Id="rId4" Type="http://schemas.openxmlformats.org/officeDocument/2006/relationships/image" Target="../media/image12.jpeg"/></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15.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7.xml"/><Relationship Id="rId1" Type="http://schemas.openxmlformats.org/officeDocument/2006/relationships/tags" Target="../tags/tag5.xml"/><Relationship Id="rId4" Type="http://schemas.openxmlformats.org/officeDocument/2006/relationships/image" Target="../media/image16.png"/></Relationships>
</file>

<file path=ppt/slides/_rels/slide12.xml.rels><?xml version="1.0" encoding="UTF-8" standalone="yes"?>
<Relationships xmlns="http://schemas.openxmlformats.org/package/2006/relationships"><Relationship Id="rId8" Type="http://schemas.openxmlformats.org/officeDocument/2006/relationships/image" Target="../media/image20.jpeg"/><Relationship Id="rId3" Type="http://schemas.openxmlformats.org/officeDocument/2006/relationships/notesSlide" Target="../notesSlides/notesSlide7.xml"/><Relationship Id="rId7" Type="http://schemas.openxmlformats.org/officeDocument/2006/relationships/image" Target="../media/image19.jpeg"/><Relationship Id="rId2" Type="http://schemas.openxmlformats.org/officeDocument/2006/relationships/slideLayout" Target="../slideLayouts/slideLayout7.xml"/><Relationship Id="rId1" Type="http://schemas.openxmlformats.org/officeDocument/2006/relationships/tags" Target="../tags/tag6.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png"/><Relationship Id="rId9" Type="http://schemas.openxmlformats.org/officeDocument/2006/relationships/image" Target="../media/image21.jpeg"/></Relationships>
</file>

<file path=ppt/slides/_rels/slide13.xml.rels><?xml version="1.0" encoding="UTF-8" standalone="yes"?>
<Relationships xmlns="http://schemas.openxmlformats.org/package/2006/relationships"><Relationship Id="rId8" Type="http://schemas.openxmlformats.org/officeDocument/2006/relationships/image" Target="../media/image20.jpeg"/><Relationship Id="rId3" Type="http://schemas.openxmlformats.org/officeDocument/2006/relationships/notesSlide" Target="../notesSlides/notesSlide8.xml"/><Relationship Id="rId7" Type="http://schemas.openxmlformats.org/officeDocument/2006/relationships/image" Target="../media/image19.jpeg"/><Relationship Id="rId2" Type="http://schemas.openxmlformats.org/officeDocument/2006/relationships/slideLayout" Target="../slideLayouts/slideLayout7.xml"/><Relationship Id="rId1" Type="http://schemas.openxmlformats.org/officeDocument/2006/relationships/tags" Target="../tags/tag7.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png"/><Relationship Id="rId9" Type="http://schemas.openxmlformats.org/officeDocument/2006/relationships/image" Target="../media/image21.jpeg"/></Relationships>
</file>

<file path=ppt/slides/_rels/slide1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25.jpeg"/><Relationship Id="rId5" Type="http://schemas.openxmlformats.org/officeDocument/2006/relationships/image" Target="../media/image24.png"/><Relationship Id="rId4" Type="http://schemas.openxmlformats.org/officeDocument/2006/relationships/image" Target="../media/image23.jpeg"/></Relationships>
</file>

<file path=ppt/slides/_rels/slide15.xml.rels><?xml version="1.0" encoding="UTF-8" standalone="yes"?>
<Relationships xmlns="http://schemas.openxmlformats.org/package/2006/relationships"><Relationship Id="rId8" Type="http://schemas.openxmlformats.org/officeDocument/2006/relationships/image" Target="../media/image28.jpeg"/><Relationship Id="rId3" Type="http://schemas.openxmlformats.org/officeDocument/2006/relationships/notesSlide" Target="../notesSlides/notesSlide10.xml"/><Relationship Id="rId7" Type="http://schemas.openxmlformats.org/officeDocument/2006/relationships/image" Target="../media/image23.jpeg"/><Relationship Id="rId2" Type="http://schemas.openxmlformats.org/officeDocument/2006/relationships/slideLayout" Target="../slideLayouts/slideLayout7.xml"/><Relationship Id="rId1" Type="http://schemas.openxmlformats.org/officeDocument/2006/relationships/tags" Target="../tags/tag8.xml"/><Relationship Id="rId6" Type="http://schemas.openxmlformats.org/officeDocument/2006/relationships/image" Target="../media/image27.jpeg"/><Relationship Id="rId5" Type="http://schemas.openxmlformats.org/officeDocument/2006/relationships/image" Target="../media/image26.jpeg"/><Relationship Id="rId4" Type="http://schemas.openxmlformats.org/officeDocument/2006/relationships/image" Target="../media/image16.png"/><Relationship Id="rId9" Type="http://schemas.openxmlformats.org/officeDocument/2006/relationships/image" Target="../media/image29.jpeg"/></Relationships>
</file>

<file path=ppt/slides/_rels/slide16.xml.rels><?xml version="1.0" encoding="UTF-8" standalone="yes"?>
<Relationships xmlns="http://schemas.openxmlformats.org/package/2006/relationships"><Relationship Id="rId8" Type="http://schemas.openxmlformats.org/officeDocument/2006/relationships/image" Target="../media/image34.jpeg"/><Relationship Id="rId3" Type="http://schemas.openxmlformats.org/officeDocument/2006/relationships/notesSlide" Target="../notesSlides/notesSlide11.xml"/><Relationship Id="rId7" Type="http://schemas.openxmlformats.org/officeDocument/2006/relationships/image" Target="../media/image33.jpeg"/><Relationship Id="rId2" Type="http://schemas.openxmlformats.org/officeDocument/2006/relationships/slideLayout" Target="../slideLayouts/slideLayout7.xml"/><Relationship Id="rId1" Type="http://schemas.openxmlformats.org/officeDocument/2006/relationships/tags" Target="../tags/tag9.xml"/><Relationship Id="rId6" Type="http://schemas.openxmlformats.org/officeDocument/2006/relationships/image" Target="../media/image32.jpeg"/><Relationship Id="rId5" Type="http://schemas.openxmlformats.org/officeDocument/2006/relationships/image" Target="../media/image31.jpeg"/><Relationship Id="rId4" Type="http://schemas.openxmlformats.org/officeDocument/2006/relationships/image" Target="../media/image30.jpeg"/></Relationships>
</file>

<file path=ppt/slides/_rels/slide17.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18.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slideLayout" Target="../slideLayouts/slideLayout7.xml"/><Relationship Id="rId1" Type="http://schemas.openxmlformats.org/officeDocument/2006/relationships/tags" Target="../tags/tag10.xml"/></Relationships>
</file>

<file path=ppt/slides/_rels/slide19.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slideLayout" Target="../slideLayouts/slideLayout7.xml"/><Relationship Id="rId1" Type="http://schemas.openxmlformats.org/officeDocument/2006/relationships/tags" Target="../tags/tag11.xml"/></Relationships>
</file>

<file path=ppt/slides/_rels/slide2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7.xml"/><Relationship Id="rId6" Type="http://schemas.openxmlformats.org/officeDocument/2006/relationships/image" Target="../media/image29.jpeg"/><Relationship Id="rId5" Type="http://schemas.openxmlformats.org/officeDocument/2006/relationships/image" Target="../media/image28.jpeg"/><Relationship Id="rId4" Type="http://schemas.openxmlformats.org/officeDocument/2006/relationships/image" Target="../media/image23.jpeg"/></Relationships>
</file>

<file path=ppt/slides/_rels/slide21.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jpeg"/><Relationship Id="rId1" Type="http://schemas.openxmlformats.org/officeDocument/2006/relationships/slideLayout" Target="../slideLayouts/slideLayout7.xml"/><Relationship Id="rId5" Type="http://schemas.openxmlformats.org/officeDocument/2006/relationships/image" Target="../media/image40.jpeg"/><Relationship Id="rId4" Type="http://schemas.openxmlformats.org/officeDocument/2006/relationships/image" Target="../media/image39.jpeg"/></Relationships>
</file>

<file path=ppt/slides/_rels/slide22.xml.rels><?xml version="1.0" encoding="UTF-8" standalone="yes"?>
<Relationships xmlns="http://schemas.openxmlformats.org/package/2006/relationships"><Relationship Id="rId3" Type="http://schemas.openxmlformats.org/officeDocument/2006/relationships/image" Target="../media/image42.jpeg"/><Relationship Id="rId7" Type="http://schemas.openxmlformats.org/officeDocument/2006/relationships/image" Target="../media/image46.jpeg"/><Relationship Id="rId2" Type="http://schemas.openxmlformats.org/officeDocument/2006/relationships/image" Target="../media/image41.jpeg"/><Relationship Id="rId1" Type="http://schemas.openxmlformats.org/officeDocument/2006/relationships/slideLayout" Target="../slideLayouts/slideLayout7.xml"/><Relationship Id="rId6" Type="http://schemas.openxmlformats.org/officeDocument/2006/relationships/image" Target="../media/image45.jpeg"/><Relationship Id="rId5" Type="http://schemas.openxmlformats.org/officeDocument/2006/relationships/image" Target="../media/image44.jpeg"/><Relationship Id="rId4" Type="http://schemas.openxmlformats.org/officeDocument/2006/relationships/image" Target="../media/image4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97280" y="758952"/>
            <a:ext cx="10993120" cy="3566160"/>
          </a:xfrm>
        </p:spPr>
        <p:txBody>
          <a:bodyPr/>
          <a:lstStyle/>
          <a:p>
            <a:r>
              <a:rPr lang="en-US" dirty="0"/>
              <a:t>State &amp; Transition Models</a:t>
            </a:r>
          </a:p>
        </p:txBody>
      </p:sp>
      <p:sp>
        <p:nvSpPr>
          <p:cNvPr id="3" name="Subtitle 2"/>
          <p:cNvSpPr>
            <a:spLocks noGrp="1"/>
          </p:cNvSpPr>
          <p:nvPr>
            <p:ph type="subTitle" idx="1"/>
          </p:nvPr>
        </p:nvSpPr>
        <p:spPr/>
        <p:txBody>
          <a:bodyPr/>
          <a:lstStyle/>
          <a:p>
            <a:r>
              <a:rPr lang="en-US" dirty="0"/>
              <a:t>Rangeland Principles (Rem 151)</a:t>
            </a:r>
          </a:p>
        </p:txBody>
      </p:sp>
      <p:pic>
        <p:nvPicPr>
          <p:cNvPr id="4" name="Picture 3">
            <a:extLst>
              <a:ext uri="{FF2B5EF4-FFF2-40B4-BE49-F238E27FC236}">
                <a16:creationId xmlns:a16="http://schemas.microsoft.com/office/drawing/2014/main" id="{4819DE14-D450-4C15-8630-A428B6A77F31}"/>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602921" y="5729130"/>
            <a:ext cx="3385745" cy="455382"/>
          </a:xfrm>
          <a:prstGeom prst="rect">
            <a:avLst/>
          </a:prstGeom>
        </p:spPr>
      </p:pic>
      <p:pic>
        <p:nvPicPr>
          <p:cNvPr id="7" name="Picture 12" descr="Aspen_Stand">
            <a:extLst>
              <a:ext uri="{FF2B5EF4-FFF2-40B4-BE49-F238E27FC236}">
                <a16:creationId xmlns:a16="http://schemas.microsoft.com/office/drawing/2014/main" id="{10F1CCBB-3703-4919-B855-22F48B95401A}"/>
              </a:ext>
            </a:extLst>
          </p:cNvPr>
          <p:cNvPicPr>
            <a:picLocks noChangeAspect="1" noChangeArrowheads="1"/>
          </p:cNvPicPr>
          <p:nvPr/>
        </p:nvPicPr>
        <p:blipFill>
          <a:blip r:embed="rId3" cstate="screen"/>
          <a:srcRect/>
          <a:stretch>
            <a:fillRect/>
          </a:stretch>
        </p:blipFill>
        <p:spPr bwMode="auto">
          <a:xfrm>
            <a:off x="8202513" y="1124440"/>
            <a:ext cx="3392878" cy="2031456"/>
          </a:xfrm>
          <a:prstGeom prst="rect">
            <a:avLst/>
          </a:prstGeom>
          <a:noFill/>
          <a:ln w="9525">
            <a:solidFill>
              <a:schemeClr val="tx1"/>
            </a:solidFill>
            <a:miter lim="800000"/>
            <a:headEnd/>
            <a:tailEnd/>
          </a:ln>
        </p:spPr>
      </p:pic>
      <p:pic>
        <p:nvPicPr>
          <p:cNvPr id="8" name="Picture 14" descr="Juniper_Woodlands(JP)">
            <a:extLst>
              <a:ext uri="{FF2B5EF4-FFF2-40B4-BE49-F238E27FC236}">
                <a16:creationId xmlns:a16="http://schemas.microsoft.com/office/drawing/2014/main" id="{6B6294B3-D93C-412E-A900-3CD0DDDDDB73}"/>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308086" y="1146056"/>
            <a:ext cx="3021765" cy="2031456"/>
          </a:xfrm>
          <a:prstGeom prst="rect">
            <a:avLst/>
          </a:prstGeom>
          <a:noFill/>
          <a:ln w="9525">
            <a:solidFill>
              <a:schemeClr val="tx1"/>
            </a:solidFill>
            <a:miter lim="800000"/>
            <a:headEnd/>
            <a:tailEnd/>
          </a:ln>
        </p:spPr>
      </p:pic>
      <p:pic>
        <p:nvPicPr>
          <p:cNvPr id="9" name="Picture 17" descr="Saltdesert(JP)">
            <a:extLst>
              <a:ext uri="{FF2B5EF4-FFF2-40B4-BE49-F238E27FC236}">
                <a16:creationId xmlns:a16="http://schemas.microsoft.com/office/drawing/2014/main" id="{4C2C4090-0A6C-4600-8AA6-38FEF4C763AC}"/>
              </a:ext>
            </a:extLst>
          </p:cNvPr>
          <p:cNvPicPr>
            <a:picLocks noChangeAspect="1" noChangeArrowheads="1"/>
          </p:cNvPicPr>
          <p:nvPr/>
        </p:nvPicPr>
        <p:blipFill>
          <a:blip r:embed="rId5" cstate="screen"/>
          <a:srcRect/>
          <a:stretch>
            <a:fillRect/>
          </a:stretch>
        </p:blipFill>
        <p:spPr bwMode="auto">
          <a:xfrm>
            <a:off x="4557184" y="1146056"/>
            <a:ext cx="3479468" cy="2014953"/>
          </a:xfrm>
          <a:prstGeom prst="rect">
            <a:avLst/>
          </a:prstGeom>
          <a:noFill/>
          <a:ln w="9525">
            <a:solidFill>
              <a:schemeClr val="tx1"/>
            </a:solidFill>
            <a:miter lim="800000"/>
            <a:headEnd/>
            <a:tailEnd/>
          </a:ln>
        </p:spPr>
      </p:pic>
    </p:spTree>
    <p:extLst>
      <p:ext uri="{BB962C8B-B14F-4D97-AF65-F5344CB8AC3E}">
        <p14:creationId xmlns:p14="http://schemas.microsoft.com/office/powerpoint/2010/main" val="26773234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3" cstate="print"/>
          <a:srcRect/>
          <a:stretch>
            <a:fillRect/>
          </a:stretch>
        </p:blipFill>
        <p:spPr bwMode="auto">
          <a:xfrm>
            <a:off x="436717" y="240042"/>
            <a:ext cx="11366268" cy="4789157"/>
          </a:xfrm>
          <a:prstGeom prst="rect">
            <a:avLst/>
          </a:prstGeom>
          <a:noFill/>
          <a:ln w="9525">
            <a:solidFill>
              <a:schemeClr val="accent6">
                <a:lumMod val="50000"/>
              </a:schemeClr>
            </a:solidFill>
            <a:miter lim="800000"/>
            <a:headEnd/>
            <a:tailEnd/>
          </a:ln>
        </p:spPr>
      </p:pic>
      <p:sp>
        <p:nvSpPr>
          <p:cNvPr id="5" name="TextBox 4"/>
          <p:cNvSpPr txBox="1"/>
          <p:nvPr/>
        </p:nvSpPr>
        <p:spPr>
          <a:xfrm>
            <a:off x="1263125" y="5105399"/>
            <a:ext cx="9713452" cy="769441"/>
          </a:xfrm>
          <a:prstGeom prst="rect">
            <a:avLst/>
          </a:prstGeom>
          <a:noFill/>
        </p:spPr>
        <p:txBody>
          <a:bodyPr wrap="square" rtlCol="0">
            <a:spAutoFit/>
          </a:bodyPr>
          <a:lstStyle/>
          <a:p>
            <a:pPr algn="ctr"/>
            <a:r>
              <a:rPr lang="en-US" sz="4400" dirty="0">
                <a:solidFill>
                  <a:schemeClr val="accent2">
                    <a:lumMod val="50000"/>
                  </a:schemeClr>
                </a:solidFill>
              </a:rPr>
              <a:t>Problems with linear succession?</a:t>
            </a:r>
          </a:p>
        </p:txBody>
      </p:sp>
    </p:spTree>
    <p:custDataLst>
      <p:tags r:id="rId1"/>
    </p:custDataLst>
    <p:extLst>
      <p:ext uri="{BB962C8B-B14F-4D97-AF65-F5344CB8AC3E}">
        <p14:creationId xmlns:p14="http://schemas.microsoft.com/office/powerpoint/2010/main" val="1924638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71451" y="90851"/>
            <a:ext cx="11701002" cy="769441"/>
          </a:xfrm>
          <a:prstGeom prst="rect">
            <a:avLst/>
          </a:prstGeom>
          <a:noFill/>
        </p:spPr>
        <p:txBody>
          <a:bodyPr wrap="square" rtlCol="0">
            <a:spAutoFit/>
          </a:bodyPr>
          <a:lstStyle/>
          <a:p>
            <a:pPr algn="ctr"/>
            <a:r>
              <a:rPr lang="en-US" sz="4400" dirty="0">
                <a:solidFill>
                  <a:schemeClr val="accent2">
                    <a:lumMod val="50000"/>
                  </a:schemeClr>
                </a:solidFill>
              </a:rPr>
              <a:t>Problems with linear succession?</a:t>
            </a:r>
          </a:p>
        </p:txBody>
      </p:sp>
      <p:sp>
        <p:nvSpPr>
          <p:cNvPr id="3" name="TextBox 2"/>
          <p:cNvSpPr txBox="1"/>
          <p:nvPr/>
        </p:nvSpPr>
        <p:spPr>
          <a:xfrm>
            <a:off x="779207" y="1048467"/>
            <a:ext cx="5242745" cy="646331"/>
          </a:xfrm>
          <a:prstGeom prst="rect">
            <a:avLst/>
          </a:prstGeom>
          <a:noFill/>
        </p:spPr>
        <p:txBody>
          <a:bodyPr wrap="square" rtlCol="0">
            <a:spAutoFit/>
          </a:bodyPr>
          <a:lstStyle/>
          <a:p>
            <a:pPr marL="285750" indent="-285750">
              <a:buFont typeface="Arial" panose="020B0604020202020204" pitchFamily="34" charset="0"/>
              <a:buChar char="•"/>
            </a:pPr>
            <a:r>
              <a:rPr lang="en-US" sz="3600" dirty="0"/>
              <a:t>Demographic inertia</a:t>
            </a:r>
          </a:p>
        </p:txBody>
      </p:sp>
      <p:sp>
        <p:nvSpPr>
          <p:cNvPr id="5" name="TextBox 4"/>
          <p:cNvSpPr txBox="1"/>
          <p:nvPr/>
        </p:nvSpPr>
        <p:spPr>
          <a:xfrm>
            <a:off x="1164202" y="1694798"/>
            <a:ext cx="5238135" cy="954107"/>
          </a:xfrm>
          <a:prstGeom prst="rect">
            <a:avLst/>
          </a:prstGeom>
          <a:noFill/>
        </p:spPr>
        <p:txBody>
          <a:bodyPr wrap="square" rtlCol="0">
            <a:spAutoFit/>
          </a:bodyPr>
          <a:lstStyle/>
          <a:p>
            <a:pPr algn="ctr"/>
            <a:r>
              <a:rPr lang="en-US" sz="2800" dirty="0">
                <a:solidFill>
                  <a:schemeClr val="accent1">
                    <a:lumMod val="60000"/>
                    <a:lumOff val="40000"/>
                  </a:schemeClr>
                </a:solidFill>
              </a:rPr>
              <a:t>Removal of disturbance may not result in successional progress.  </a:t>
            </a:r>
          </a:p>
        </p:txBody>
      </p:sp>
      <p:pic>
        <p:nvPicPr>
          <p:cNvPr id="6" name="Picture 24" descr="brtela80[1]"/>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7146423" y="1048466"/>
            <a:ext cx="4169277" cy="4877329"/>
          </a:xfrm>
          <a:prstGeom prst="rect">
            <a:avLst/>
          </a:prstGeom>
          <a:noFill/>
          <a:ln>
            <a:solidFill>
              <a:schemeClr val="tx1"/>
            </a:solidFill>
          </a:ln>
        </p:spPr>
      </p:pic>
    </p:spTree>
    <p:custDataLst>
      <p:tags r:id="rId1"/>
    </p:custDataLst>
    <p:extLst>
      <p:ext uri="{BB962C8B-B14F-4D97-AF65-F5344CB8AC3E}">
        <p14:creationId xmlns:p14="http://schemas.microsoft.com/office/powerpoint/2010/main" val="34453000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71451" y="90851"/>
            <a:ext cx="11701002" cy="769441"/>
          </a:xfrm>
          <a:prstGeom prst="rect">
            <a:avLst/>
          </a:prstGeom>
          <a:noFill/>
        </p:spPr>
        <p:txBody>
          <a:bodyPr wrap="square" rtlCol="0">
            <a:spAutoFit/>
          </a:bodyPr>
          <a:lstStyle/>
          <a:p>
            <a:pPr algn="ctr"/>
            <a:r>
              <a:rPr lang="en-US" sz="4400" dirty="0">
                <a:solidFill>
                  <a:schemeClr val="accent2">
                    <a:lumMod val="50000"/>
                  </a:schemeClr>
                </a:solidFill>
              </a:rPr>
              <a:t>Problems with linear succession?</a:t>
            </a:r>
          </a:p>
        </p:txBody>
      </p:sp>
      <p:sp>
        <p:nvSpPr>
          <p:cNvPr id="7" name="TextBox 6"/>
          <p:cNvSpPr txBox="1"/>
          <p:nvPr/>
        </p:nvSpPr>
        <p:spPr>
          <a:xfrm>
            <a:off x="1331965" y="1621363"/>
            <a:ext cx="4689987" cy="523220"/>
          </a:xfrm>
          <a:prstGeom prst="rect">
            <a:avLst/>
          </a:prstGeom>
          <a:noFill/>
        </p:spPr>
        <p:txBody>
          <a:bodyPr wrap="square" rtlCol="0">
            <a:spAutoFit/>
          </a:bodyPr>
          <a:lstStyle/>
          <a:p>
            <a:r>
              <a:rPr lang="en-US" sz="2800" dirty="0">
                <a:solidFill>
                  <a:schemeClr val="accent1">
                    <a:lumMod val="60000"/>
                    <a:lumOff val="40000"/>
                  </a:schemeClr>
                </a:solidFill>
              </a:rPr>
              <a:t>Plant composition is dynamic</a:t>
            </a:r>
          </a:p>
        </p:txBody>
      </p:sp>
      <p:sp>
        <p:nvSpPr>
          <p:cNvPr id="8" name="TextBox 7"/>
          <p:cNvSpPr txBox="1"/>
          <p:nvPr/>
        </p:nvSpPr>
        <p:spPr>
          <a:xfrm>
            <a:off x="779207" y="1048467"/>
            <a:ext cx="5242745" cy="646331"/>
          </a:xfrm>
          <a:prstGeom prst="rect">
            <a:avLst/>
          </a:prstGeom>
          <a:noFill/>
        </p:spPr>
        <p:txBody>
          <a:bodyPr wrap="square" rtlCol="0">
            <a:spAutoFit/>
          </a:bodyPr>
          <a:lstStyle/>
          <a:p>
            <a:pPr marL="285750" indent="-285750">
              <a:buFont typeface="Arial" panose="020B0604020202020204" pitchFamily="34" charset="0"/>
              <a:buChar char="•"/>
            </a:pPr>
            <a:r>
              <a:rPr lang="en-US" sz="3600" dirty="0"/>
              <a:t>Demographic inertia</a:t>
            </a:r>
          </a:p>
        </p:txBody>
      </p:sp>
      <p:pic>
        <p:nvPicPr>
          <p:cNvPr id="11" name="Picture 10"/>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6292615" y="1010463"/>
            <a:ext cx="5714906" cy="4647387"/>
          </a:xfrm>
          <a:prstGeom prst="rect">
            <a:avLst/>
          </a:prstGeom>
        </p:spPr>
      </p:pic>
      <p:grpSp>
        <p:nvGrpSpPr>
          <p:cNvPr id="4" name="Group 3"/>
          <p:cNvGrpSpPr/>
          <p:nvPr/>
        </p:nvGrpSpPr>
        <p:grpSpPr>
          <a:xfrm>
            <a:off x="1156826" y="2444389"/>
            <a:ext cx="5040263" cy="3935992"/>
            <a:chOff x="7098890" y="1900638"/>
            <a:chExt cx="5040263" cy="3935992"/>
          </a:xfrm>
        </p:grpSpPr>
        <p:pic>
          <p:nvPicPr>
            <p:cNvPr id="9" name="Picture 2" descr="http://www.desertusa.com/wildflo/images-2014/DSC1072_wm.jp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7098890" y="1900638"/>
              <a:ext cx="5040263" cy="3658993"/>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9"/>
            <p:cNvSpPr/>
            <p:nvPr/>
          </p:nvSpPr>
          <p:spPr>
            <a:xfrm>
              <a:off x="7743940" y="5559631"/>
              <a:ext cx="3042243" cy="276999"/>
            </a:xfrm>
            <a:prstGeom prst="rect">
              <a:avLst/>
            </a:prstGeom>
          </p:spPr>
          <p:txBody>
            <a:bodyPr wrap="none">
              <a:spAutoFit/>
            </a:bodyPr>
            <a:lstStyle/>
            <a:p>
              <a:r>
                <a:rPr lang="en-US" sz="1200" dirty="0"/>
                <a:t>http://www.desertusa.com/wildflo/mnp.html</a:t>
              </a:r>
            </a:p>
          </p:txBody>
        </p:sp>
      </p:grpSp>
    </p:spTree>
    <p:extLst>
      <p:ext uri="{BB962C8B-B14F-4D97-AF65-F5344CB8AC3E}">
        <p14:creationId xmlns:p14="http://schemas.microsoft.com/office/powerpoint/2010/main" val="30686227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71451" y="90851"/>
            <a:ext cx="11701002" cy="769441"/>
          </a:xfrm>
          <a:prstGeom prst="rect">
            <a:avLst/>
          </a:prstGeom>
          <a:noFill/>
        </p:spPr>
        <p:txBody>
          <a:bodyPr wrap="square" rtlCol="0">
            <a:spAutoFit/>
          </a:bodyPr>
          <a:lstStyle/>
          <a:p>
            <a:pPr algn="ctr"/>
            <a:r>
              <a:rPr lang="en-US" sz="4400" dirty="0">
                <a:solidFill>
                  <a:schemeClr val="accent2">
                    <a:lumMod val="50000"/>
                  </a:schemeClr>
                </a:solidFill>
              </a:rPr>
              <a:t>Problems with linear succession?</a:t>
            </a:r>
          </a:p>
        </p:txBody>
      </p:sp>
      <p:sp>
        <p:nvSpPr>
          <p:cNvPr id="3" name="TextBox 2"/>
          <p:cNvSpPr txBox="1"/>
          <p:nvPr/>
        </p:nvSpPr>
        <p:spPr>
          <a:xfrm>
            <a:off x="779207" y="1048467"/>
            <a:ext cx="5242745" cy="1361911"/>
          </a:xfrm>
          <a:prstGeom prst="rect">
            <a:avLst/>
          </a:prstGeom>
          <a:noFill/>
        </p:spPr>
        <p:txBody>
          <a:bodyPr wrap="square" rtlCol="0">
            <a:spAutoFit/>
          </a:bodyPr>
          <a:lstStyle/>
          <a:p>
            <a:pPr marL="285750" indent="-285750">
              <a:buFont typeface="Arial" panose="020B0604020202020204" pitchFamily="34" charset="0"/>
              <a:buChar char="•"/>
            </a:pPr>
            <a:r>
              <a:rPr lang="en-US" sz="3600" dirty="0"/>
              <a:t>Demographic inertia</a:t>
            </a:r>
          </a:p>
          <a:p>
            <a:pPr marL="285750" indent="-285750">
              <a:buFont typeface="Arial" panose="020B0604020202020204" pitchFamily="34" charset="0"/>
              <a:buChar char="•"/>
            </a:pPr>
            <a:endParaRPr lang="en-US" sz="1050" dirty="0"/>
          </a:p>
          <a:p>
            <a:pPr marL="285750" indent="-285750">
              <a:buFont typeface="Arial" panose="020B0604020202020204" pitchFamily="34" charset="0"/>
              <a:buChar char="•"/>
            </a:pPr>
            <a:r>
              <a:rPr lang="en-US" sz="3600" dirty="0"/>
              <a:t>Loss of plant materials</a:t>
            </a:r>
          </a:p>
        </p:txBody>
      </p:sp>
      <p:sp>
        <p:nvSpPr>
          <p:cNvPr id="4" name="TextBox 3"/>
          <p:cNvSpPr txBox="1"/>
          <p:nvPr/>
        </p:nvSpPr>
        <p:spPr>
          <a:xfrm>
            <a:off x="1347504" y="2410378"/>
            <a:ext cx="5009535" cy="2031325"/>
          </a:xfrm>
          <a:prstGeom prst="rect">
            <a:avLst/>
          </a:prstGeom>
          <a:noFill/>
        </p:spPr>
        <p:txBody>
          <a:bodyPr wrap="square" rtlCol="0">
            <a:spAutoFit/>
          </a:bodyPr>
          <a:lstStyle/>
          <a:p>
            <a:r>
              <a:rPr lang="en-US" sz="2800" dirty="0">
                <a:solidFill>
                  <a:schemeClr val="accent1">
                    <a:lumMod val="60000"/>
                    <a:lumOff val="40000"/>
                  </a:schemeClr>
                </a:solidFill>
              </a:rPr>
              <a:t>Overgrazing on certain species may eliminate them.</a:t>
            </a:r>
          </a:p>
          <a:p>
            <a:endParaRPr lang="en-US" sz="1400" dirty="0">
              <a:solidFill>
                <a:schemeClr val="accent1">
                  <a:lumMod val="60000"/>
                  <a:lumOff val="40000"/>
                </a:schemeClr>
              </a:solidFill>
            </a:endParaRPr>
          </a:p>
          <a:p>
            <a:r>
              <a:rPr lang="en-US" sz="2800" dirty="0">
                <a:solidFill>
                  <a:schemeClr val="accent1">
                    <a:lumMod val="60000"/>
                    <a:lumOff val="40000"/>
                  </a:schemeClr>
                </a:solidFill>
              </a:rPr>
              <a:t>Species may be outcompeted by other plants, lost to drought.</a:t>
            </a:r>
          </a:p>
        </p:txBody>
      </p:sp>
      <p:pic>
        <p:nvPicPr>
          <p:cNvPr id="5" name="Picture 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590249" y="1969073"/>
            <a:ext cx="5180325" cy="2913933"/>
          </a:xfrm>
          <a:prstGeom prst="rect">
            <a:avLst/>
          </a:prstGeom>
          <a:ln>
            <a:solidFill>
              <a:schemeClr val="tx1"/>
            </a:solidFill>
          </a:ln>
        </p:spPr>
      </p:pic>
      <p:sp>
        <p:nvSpPr>
          <p:cNvPr id="6" name="Rectangle 5"/>
          <p:cNvSpPr/>
          <p:nvPr/>
        </p:nvSpPr>
        <p:spPr>
          <a:xfrm>
            <a:off x="6590249" y="4883006"/>
            <a:ext cx="5180325" cy="431944"/>
          </a:xfrm>
          <a:prstGeom prst="rect">
            <a:avLst/>
          </a:prstGeom>
        </p:spPr>
        <p:txBody>
          <a:bodyPr wrap="square">
            <a:spAutoFit/>
          </a:bodyPr>
          <a:lstStyle/>
          <a:p>
            <a:r>
              <a:rPr lang="en-US" sz="1050" dirty="0"/>
              <a:t>https://www.ag.ndsu.edu/publications/livestock/determining-carrying-capacity-and-stocking-rates-for-range-and-pasture-in-north-dakota</a:t>
            </a:r>
          </a:p>
        </p:txBody>
      </p:sp>
    </p:spTree>
    <p:custDataLst>
      <p:tags r:id="rId1"/>
    </p:custDataLst>
    <p:extLst>
      <p:ext uri="{BB962C8B-B14F-4D97-AF65-F5344CB8AC3E}">
        <p14:creationId xmlns:p14="http://schemas.microsoft.com/office/powerpoint/2010/main" val="40720605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71451" y="90851"/>
            <a:ext cx="11701002" cy="769441"/>
          </a:xfrm>
          <a:prstGeom prst="rect">
            <a:avLst/>
          </a:prstGeom>
          <a:noFill/>
        </p:spPr>
        <p:txBody>
          <a:bodyPr wrap="square" rtlCol="0">
            <a:spAutoFit/>
          </a:bodyPr>
          <a:lstStyle/>
          <a:p>
            <a:pPr algn="ctr"/>
            <a:r>
              <a:rPr lang="en-US" sz="4400" dirty="0">
                <a:solidFill>
                  <a:schemeClr val="accent2">
                    <a:lumMod val="50000"/>
                  </a:schemeClr>
                </a:solidFill>
              </a:rPr>
              <a:t>Problems with linear succession?</a:t>
            </a:r>
          </a:p>
        </p:txBody>
      </p:sp>
      <p:sp>
        <p:nvSpPr>
          <p:cNvPr id="3" name="TextBox 2"/>
          <p:cNvSpPr txBox="1"/>
          <p:nvPr/>
        </p:nvSpPr>
        <p:spPr>
          <a:xfrm>
            <a:off x="779207" y="1048467"/>
            <a:ext cx="5242745" cy="2077492"/>
          </a:xfrm>
          <a:prstGeom prst="rect">
            <a:avLst/>
          </a:prstGeom>
          <a:noFill/>
        </p:spPr>
        <p:txBody>
          <a:bodyPr wrap="square" rtlCol="0">
            <a:spAutoFit/>
          </a:bodyPr>
          <a:lstStyle/>
          <a:p>
            <a:pPr marL="285750" indent="-285750">
              <a:buFont typeface="Arial" panose="020B0604020202020204" pitchFamily="34" charset="0"/>
              <a:buChar char="•"/>
            </a:pPr>
            <a:r>
              <a:rPr lang="en-US" sz="3600" dirty="0"/>
              <a:t>Demographic inertia</a:t>
            </a:r>
          </a:p>
          <a:p>
            <a:pPr marL="285750" indent="-285750">
              <a:buFont typeface="Arial" panose="020B0604020202020204" pitchFamily="34" charset="0"/>
              <a:buChar char="•"/>
            </a:pPr>
            <a:endParaRPr lang="en-US" sz="1050" dirty="0"/>
          </a:p>
          <a:p>
            <a:pPr marL="285750" indent="-285750">
              <a:buFont typeface="Arial" panose="020B0604020202020204" pitchFamily="34" charset="0"/>
              <a:buChar char="•"/>
            </a:pPr>
            <a:r>
              <a:rPr lang="en-US" sz="3600" dirty="0"/>
              <a:t>Loss of plant materials</a:t>
            </a:r>
          </a:p>
          <a:p>
            <a:pPr marL="285750" indent="-285750">
              <a:buFont typeface="Arial" panose="020B0604020202020204" pitchFamily="34" charset="0"/>
              <a:buChar char="•"/>
            </a:pPr>
            <a:endParaRPr lang="en-US" sz="1050" dirty="0"/>
          </a:p>
          <a:p>
            <a:pPr marL="285750" indent="-285750">
              <a:buFont typeface="Arial" panose="020B0604020202020204" pitchFamily="34" charset="0"/>
              <a:buChar char="•"/>
            </a:pPr>
            <a:r>
              <a:rPr lang="en-US" sz="3600" dirty="0"/>
              <a:t>Fire feedbacks</a:t>
            </a:r>
          </a:p>
        </p:txBody>
      </p:sp>
      <p:sp>
        <p:nvSpPr>
          <p:cNvPr id="4" name="TextBox 3"/>
          <p:cNvSpPr txBox="1"/>
          <p:nvPr/>
        </p:nvSpPr>
        <p:spPr>
          <a:xfrm>
            <a:off x="1565787" y="3125959"/>
            <a:ext cx="4689987" cy="954107"/>
          </a:xfrm>
          <a:prstGeom prst="rect">
            <a:avLst/>
          </a:prstGeom>
          <a:noFill/>
        </p:spPr>
        <p:txBody>
          <a:bodyPr wrap="square" rtlCol="0">
            <a:spAutoFit/>
          </a:bodyPr>
          <a:lstStyle/>
          <a:p>
            <a:r>
              <a:rPr lang="en-US" sz="2800" dirty="0">
                <a:solidFill>
                  <a:schemeClr val="accent1">
                    <a:lumMod val="60000"/>
                    <a:lumOff val="40000"/>
                  </a:schemeClr>
                </a:solidFill>
              </a:rPr>
              <a:t>Grasses increase fire frequency and are promoted by fires</a:t>
            </a:r>
          </a:p>
        </p:txBody>
      </p:sp>
      <p:pic>
        <p:nvPicPr>
          <p:cNvPr id="5" name="Picture 2" descr="http://www.nature.org/cs/groups/webcontent/@web/@forests/@fire/documents/media/niobrara-fire.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6705522" y="1918186"/>
            <a:ext cx="5166929" cy="2870516"/>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6" name="Rectangle 5"/>
          <p:cNvSpPr/>
          <p:nvPr/>
        </p:nvSpPr>
        <p:spPr>
          <a:xfrm>
            <a:off x="5817653" y="4831210"/>
            <a:ext cx="6374347" cy="276999"/>
          </a:xfrm>
          <a:prstGeom prst="rect">
            <a:avLst/>
          </a:prstGeom>
        </p:spPr>
        <p:txBody>
          <a:bodyPr wrap="square">
            <a:spAutoFit/>
          </a:bodyPr>
          <a:lstStyle/>
          <a:p>
            <a:r>
              <a:rPr lang="en-US" sz="1200" dirty="0"/>
              <a:t>http://www.nature.org/ourinitiatives/habitats/forests/explore/slide-show-of-controlled-burns.xml</a:t>
            </a:r>
          </a:p>
        </p:txBody>
      </p:sp>
    </p:spTree>
    <p:extLst>
      <p:ext uri="{BB962C8B-B14F-4D97-AF65-F5344CB8AC3E}">
        <p14:creationId xmlns:p14="http://schemas.microsoft.com/office/powerpoint/2010/main" val="22468823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71451" y="90851"/>
            <a:ext cx="11701002" cy="769441"/>
          </a:xfrm>
          <a:prstGeom prst="rect">
            <a:avLst/>
          </a:prstGeom>
          <a:noFill/>
        </p:spPr>
        <p:txBody>
          <a:bodyPr wrap="square" rtlCol="0">
            <a:spAutoFit/>
          </a:bodyPr>
          <a:lstStyle/>
          <a:p>
            <a:pPr algn="ctr"/>
            <a:r>
              <a:rPr lang="en-US" sz="4400" dirty="0">
                <a:solidFill>
                  <a:schemeClr val="accent2">
                    <a:lumMod val="50000"/>
                  </a:schemeClr>
                </a:solidFill>
              </a:rPr>
              <a:t>Problems with linear succession?</a:t>
            </a:r>
          </a:p>
        </p:txBody>
      </p:sp>
      <p:sp>
        <p:nvSpPr>
          <p:cNvPr id="3" name="TextBox 2"/>
          <p:cNvSpPr txBox="1"/>
          <p:nvPr/>
        </p:nvSpPr>
        <p:spPr>
          <a:xfrm>
            <a:off x="779207" y="1048467"/>
            <a:ext cx="5242745" cy="2877711"/>
          </a:xfrm>
          <a:prstGeom prst="rect">
            <a:avLst/>
          </a:prstGeom>
          <a:noFill/>
        </p:spPr>
        <p:txBody>
          <a:bodyPr wrap="square" rtlCol="0">
            <a:spAutoFit/>
          </a:bodyPr>
          <a:lstStyle/>
          <a:p>
            <a:pPr marL="285750" indent="-285750">
              <a:buFont typeface="Arial" panose="020B0604020202020204" pitchFamily="34" charset="0"/>
              <a:buChar char="•"/>
            </a:pPr>
            <a:r>
              <a:rPr lang="en-US" sz="3600" dirty="0"/>
              <a:t>Demographic inertia</a:t>
            </a:r>
          </a:p>
          <a:p>
            <a:pPr marL="285750" indent="-285750">
              <a:buFont typeface="Arial" panose="020B0604020202020204" pitchFamily="34" charset="0"/>
              <a:buChar char="•"/>
            </a:pPr>
            <a:endParaRPr lang="en-US" sz="1050" dirty="0"/>
          </a:p>
          <a:p>
            <a:pPr marL="285750" indent="-285750">
              <a:buFont typeface="Arial" panose="020B0604020202020204" pitchFamily="34" charset="0"/>
              <a:buChar char="•"/>
            </a:pPr>
            <a:r>
              <a:rPr lang="en-US" sz="3600" dirty="0"/>
              <a:t>Loss of plant materials</a:t>
            </a:r>
          </a:p>
          <a:p>
            <a:pPr marL="285750" indent="-285750">
              <a:buFont typeface="Arial" panose="020B0604020202020204" pitchFamily="34" charset="0"/>
              <a:buChar char="•"/>
            </a:pPr>
            <a:endParaRPr lang="en-US" sz="1050" dirty="0"/>
          </a:p>
          <a:p>
            <a:pPr marL="285750" indent="-285750">
              <a:buFont typeface="Arial" panose="020B0604020202020204" pitchFamily="34" charset="0"/>
              <a:buChar char="•"/>
            </a:pPr>
            <a:r>
              <a:rPr lang="en-US" sz="3600" dirty="0"/>
              <a:t>Fire feedbacks</a:t>
            </a:r>
          </a:p>
          <a:p>
            <a:pPr marL="285750" indent="-285750">
              <a:buFont typeface="Arial" panose="020B0604020202020204" pitchFamily="34" charset="0"/>
              <a:buChar char="•"/>
            </a:pPr>
            <a:endParaRPr lang="en-US" sz="1050" dirty="0"/>
          </a:p>
          <a:p>
            <a:pPr marL="285750" indent="-285750">
              <a:buFont typeface="Arial" panose="020B0604020202020204" pitchFamily="34" charset="0"/>
              <a:buChar char="•"/>
            </a:pPr>
            <a:r>
              <a:rPr lang="en-US" sz="3600" dirty="0"/>
              <a:t>Soil feedbacks</a:t>
            </a:r>
          </a:p>
        </p:txBody>
      </p:sp>
      <p:sp>
        <p:nvSpPr>
          <p:cNvPr id="4" name="TextBox 3"/>
          <p:cNvSpPr txBox="1"/>
          <p:nvPr/>
        </p:nvSpPr>
        <p:spPr>
          <a:xfrm>
            <a:off x="1524615" y="3926178"/>
            <a:ext cx="4689987" cy="954107"/>
          </a:xfrm>
          <a:prstGeom prst="rect">
            <a:avLst/>
          </a:prstGeom>
          <a:noFill/>
        </p:spPr>
        <p:txBody>
          <a:bodyPr wrap="square" rtlCol="0">
            <a:spAutoFit/>
          </a:bodyPr>
          <a:lstStyle/>
          <a:p>
            <a:r>
              <a:rPr lang="en-US" sz="2800" dirty="0">
                <a:solidFill>
                  <a:schemeClr val="accent1">
                    <a:lumMod val="60000"/>
                    <a:lumOff val="40000"/>
                  </a:schemeClr>
                </a:solidFill>
              </a:rPr>
              <a:t>Erosion, loss of seedbank, loss of nutrients, compaction, etc.  </a:t>
            </a:r>
          </a:p>
        </p:txBody>
      </p:sp>
      <p:pic>
        <p:nvPicPr>
          <p:cNvPr id="5" name="Picture 4"/>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6466555" y="1506826"/>
            <a:ext cx="5405898" cy="4144521"/>
          </a:xfrm>
          <a:prstGeom prst="rect">
            <a:avLst/>
          </a:prstGeom>
          <a:ln w="12700" cap="sq">
            <a:solidFill>
              <a:schemeClr val="accent6">
                <a:lumMod val="50000"/>
              </a:schemeClr>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802954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7" name="Picture 6" descr="LakeCk2"/>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6206970" y="350323"/>
            <a:ext cx="5753840" cy="3457341"/>
          </a:xfrm>
          <a:prstGeom prst="rect">
            <a:avLst/>
          </a:prstGeom>
          <a:noFill/>
          <a:ln w="9525">
            <a:solidFill>
              <a:schemeClr val="tx1"/>
            </a:solidFill>
            <a:miter lim="800000"/>
            <a:headEnd/>
            <a:tailEnd/>
          </a:ln>
        </p:spPr>
      </p:pic>
      <p:pic>
        <p:nvPicPr>
          <p:cNvPr id="8199" name="Picture 8" descr="Artrwy-cheatgrass"/>
          <p:cNvPicPr>
            <a:picLocks noChangeAspect="1" noChangeArrowheads="1"/>
          </p:cNvPicPr>
          <p:nvPr/>
        </p:nvPicPr>
        <p:blipFill>
          <a:blip r:embed="rId5" cstate="email">
            <a:lum bright="-12000"/>
            <a:extLst>
              <a:ext uri="{28A0092B-C50C-407E-A947-70E740481C1C}">
                <a14:useLocalDpi xmlns:a14="http://schemas.microsoft.com/office/drawing/2010/main"/>
              </a:ext>
            </a:extLst>
          </a:blip>
          <a:srcRect/>
          <a:stretch>
            <a:fillRect/>
          </a:stretch>
        </p:blipFill>
        <p:spPr bwMode="auto">
          <a:xfrm>
            <a:off x="294898" y="350324"/>
            <a:ext cx="5799408" cy="3457340"/>
          </a:xfrm>
          <a:prstGeom prst="rect">
            <a:avLst/>
          </a:prstGeom>
          <a:noFill/>
          <a:ln w="9525">
            <a:solidFill>
              <a:schemeClr val="tx1"/>
            </a:solidFill>
            <a:miter lim="800000"/>
            <a:headEnd/>
            <a:tailEnd/>
          </a:ln>
        </p:spPr>
      </p:pic>
      <p:sp>
        <p:nvSpPr>
          <p:cNvPr id="8200" name="Text Box 9"/>
          <p:cNvSpPr txBox="1">
            <a:spLocks noChangeArrowheads="1"/>
          </p:cNvSpPr>
          <p:nvPr/>
        </p:nvSpPr>
        <p:spPr bwMode="auto">
          <a:xfrm>
            <a:off x="294898" y="3807664"/>
            <a:ext cx="5799408" cy="707886"/>
          </a:xfrm>
          <a:prstGeom prst="rect">
            <a:avLst/>
          </a:prstGeom>
          <a:noFill/>
          <a:ln w="38100">
            <a:noFill/>
            <a:miter lim="800000"/>
            <a:headEnd/>
            <a:tailEnd/>
          </a:ln>
        </p:spPr>
        <p:txBody>
          <a:bodyPr wrap="square">
            <a:spAutoFit/>
          </a:bodyPr>
          <a:lstStyle/>
          <a:p>
            <a:pPr algn="ctr" eaLnBrk="1" hangingPunct="1"/>
            <a:r>
              <a:rPr lang="en-US" sz="2000" dirty="0">
                <a:latin typeface="Verdana" pitchFamily="34" charset="0"/>
              </a:rPr>
              <a:t>Wyoming big sagebrush/</a:t>
            </a:r>
            <a:r>
              <a:rPr lang="en-US" sz="2000" dirty="0" err="1">
                <a:latin typeface="Verdana" pitchFamily="34" charset="0"/>
              </a:rPr>
              <a:t>bluebunch</a:t>
            </a:r>
            <a:r>
              <a:rPr lang="en-US" sz="2000" dirty="0">
                <a:latin typeface="Verdana" pitchFamily="34" charset="0"/>
              </a:rPr>
              <a:t> wheatgrass steppe near Mtn. Home, ID</a:t>
            </a:r>
          </a:p>
        </p:txBody>
      </p:sp>
      <p:sp>
        <p:nvSpPr>
          <p:cNvPr id="8201" name="Text Box 10"/>
          <p:cNvSpPr txBox="1">
            <a:spLocks noChangeArrowheads="1"/>
          </p:cNvSpPr>
          <p:nvPr/>
        </p:nvSpPr>
        <p:spPr bwMode="auto">
          <a:xfrm>
            <a:off x="6206970" y="3807664"/>
            <a:ext cx="5753840" cy="707886"/>
          </a:xfrm>
          <a:prstGeom prst="rect">
            <a:avLst/>
          </a:prstGeom>
          <a:noFill/>
          <a:ln w="38100">
            <a:noFill/>
            <a:miter lim="800000"/>
            <a:headEnd/>
            <a:tailEnd/>
          </a:ln>
        </p:spPr>
        <p:txBody>
          <a:bodyPr wrap="square">
            <a:spAutoFit/>
          </a:bodyPr>
          <a:lstStyle/>
          <a:p>
            <a:pPr algn="ctr" eaLnBrk="1" hangingPunct="1"/>
            <a:r>
              <a:rPr lang="en-US" sz="2000" dirty="0">
                <a:latin typeface="Verdana" pitchFamily="34" charset="0"/>
              </a:rPr>
              <a:t>Wyoming big sagebrush/</a:t>
            </a:r>
            <a:r>
              <a:rPr lang="en-US" sz="2000" dirty="0" err="1">
                <a:latin typeface="Verdana" pitchFamily="34" charset="0"/>
              </a:rPr>
              <a:t>bluebunch</a:t>
            </a:r>
            <a:r>
              <a:rPr lang="en-US" sz="2000" dirty="0">
                <a:latin typeface="Verdana" pitchFamily="34" charset="0"/>
              </a:rPr>
              <a:t> wheatgrass steppe, central Idaho</a:t>
            </a:r>
          </a:p>
        </p:txBody>
      </p:sp>
      <p:sp>
        <p:nvSpPr>
          <p:cNvPr id="6" name="TextBox 5"/>
          <p:cNvSpPr txBox="1"/>
          <p:nvPr/>
        </p:nvSpPr>
        <p:spPr>
          <a:xfrm>
            <a:off x="5845338" y="4760367"/>
            <a:ext cx="6324600" cy="1384995"/>
          </a:xfrm>
          <a:prstGeom prst="rect">
            <a:avLst/>
          </a:prstGeom>
          <a:noFill/>
        </p:spPr>
        <p:txBody>
          <a:bodyPr wrap="square" rtlCol="0">
            <a:spAutoFit/>
          </a:bodyPr>
          <a:lstStyle/>
          <a:p>
            <a:pPr marL="457200" indent="-457200">
              <a:buFont typeface="Arial" panose="020B0604020202020204" pitchFamily="34" charset="0"/>
              <a:buChar char="•"/>
            </a:pPr>
            <a:r>
              <a:rPr lang="en-US" sz="2800" dirty="0">
                <a:solidFill>
                  <a:schemeClr val="accent1">
                    <a:lumMod val="60000"/>
                    <a:lumOff val="40000"/>
                  </a:schemeClr>
                </a:solidFill>
              </a:rPr>
              <a:t>Multiple pathways of succession</a:t>
            </a:r>
          </a:p>
          <a:p>
            <a:pPr marL="457200" indent="-457200">
              <a:buFont typeface="Arial" panose="020B0604020202020204" pitchFamily="34" charset="0"/>
              <a:buChar char="•"/>
            </a:pPr>
            <a:r>
              <a:rPr lang="en-US" sz="2800" dirty="0">
                <a:solidFill>
                  <a:schemeClr val="accent1">
                    <a:lumMod val="60000"/>
                    <a:lumOff val="40000"/>
                  </a:schemeClr>
                </a:solidFill>
              </a:rPr>
              <a:t>Multiple stable vegetation types</a:t>
            </a:r>
          </a:p>
          <a:p>
            <a:pPr marL="457200" indent="-457200">
              <a:buFont typeface="Arial" panose="020B0604020202020204" pitchFamily="34" charset="0"/>
              <a:buChar char="•"/>
            </a:pPr>
            <a:r>
              <a:rPr lang="en-US" sz="2800" dirty="0">
                <a:solidFill>
                  <a:schemeClr val="accent1">
                    <a:lumMod val="60000"/>
                    <a:lumOff val="40000"/>
                  </a:schemeClr>
                </a:solidFill>
              </a:rPr>
              <a:t>No single and certain end-point</a:t>
            </a:r>
          </a:p>
        </p:txBody>
      </p:sp>
      <p:sp>
        <p:nvSpPr>
          <p:cNvPr id="7" name="TextBox 6"/>
          <p:cNvSpPr txBox="1"/>
          <p:nvPr/>
        </p:nvSpPr>
        <p:spPr>
          <a:xfrm rot="21062348">
            <a:off x="454373" y="4940908"/>
            <a:ext cx="5517166" cy="1200329"/>
          </a:xfrm>
          <a:prstGeom prst="rect">
            <a:avLst/>
          </a:prstGeom>
          <a:noFill/>
        </p:spPr>
        <p:txBody>
          <a:bodyPr wrap="square" rtlCol="0">
            <a:spAutoFit/>
          </a:bodyPr>
          <a:lstStyle/>
          <a:p>
            <a:pPr algn="ctr"/>
            <a:r>
              <a:rPr lang="en-US" sz="3600" dirty="0">
                <a:solidFill>
                  <a:schemeClr val="accent2">
                    <a:lumMod val="50000"/>
                  </a:schemeClr>
                </a:solidFill>
              </a:rPr>
              <a:t>Problems with succession models?</a:t>
            </a:r>
          </a:p>
        </p:txBody>
      </p:sp>
    </p:spTree>
    <p:custDataLst>
      <p:tags r:id="rId1"/>
    </p:custDataLst>
    <p:extLst>
      <p:ext uri="{BB962C8B-B14F-4D97-AF65-F5344CB8AC3E}">
        <p14:creationId xmlns:p14="http://schemas.microsoft.com/office/powerpoint/2010/main" val="40345726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4950927"/>
            <a:ext cx="12192000" cy="1089529"/>
          </a:xfrm>
          <a:prstGeom prst="rect">
            <a:avLst/>
          </a:prstGeom>
        </p:spPr>
        <p:txBody>
          <a:bodyPr wrap="square">
            <a:spAutoFit/>
          </a:bodyPr>
          <a:lstStyle/>
          <a:p>
            <a:pPr algn="ctr">
              <a:lnSpc>
                <a:spcPct val="80000"/>
              </a:lnSpc>
              <a:defRPr/>
            </a:pPr>
            <a:r>
              <a:rPr lang="en-US" sz="4000" dirty="0">
                <a:solidFill>
                  <a:schemeClr val="accent1">
                    <a:lumMod val="60000"/>
                    <a:lumOff val="40000"/>
                  </a:schemeClr>
                </a:solidFill>
              </a:rPr>
              <a:t>Equating climax composition to range condition confuses evaluation of rangelands and their potential</a:t>
            </a:r>
          </a:p>
        </p:txBody>
      </p:sp>
      <p:pic>
        <p:nvPicPr>
          <p:cNvPr id="6" name="Picture 2"/>
          <p:cNvPicPr>
            <a:picLocks noChangeAspect="1" noChangeArrowheads="1"/>
          </p:cNvPicPr>
          <p:nvPr/>
        </p:nvPicPr>
        <p:blipFill>
          <a:blip r:embed="rId3" cstate="print"/>
          <a:srcRect/>
          <a:stretch>
            <a:fillRect/>
          </a:stretch>
        </p:blipFill>
        <p:spPr bwMode="auto">
          <a:xfrm>
            <a:off x="1599893" y="860292"/>
            <a:ext cx="8844117" cy="3726453"/>
          </a:xfrm>
          <a:prstGeom prst="rect">
            <a:avLst/>
          </a:prstGeom>
          <a:noFill/>
          <a:ln w="9525">
            <a:solidFill>
              <a:schemeClr val="accent6">
                <a:lumMod val="50000"/>
              </a:schemeClr>
            </a:solidFill>
            <a:miter lim="800000"/>
            <a:headEnd/>
            <a:tailEnd/>
          </a:ln>
        </p:spPr>
      </p:pic>
      <p:sp>
        <p:nvSpPr>
          <p:cNvPr id="5" name="TextBox 4"/>
          <p:cNvSpPr txBox="1"/>
          <p:nvPr/>
        </p:nvSpPr>
        <p:spPr>
          <a:xfrm>
            <a:off x="171451" y="90851"/>
            <a:ext cx="11701002" cy="769441"/>
          </a:xfrm>
          <a:prstGeom prst="rect">
            <a:avLst/>
          </a:prstGeom>
          <a:noFill/>
        </p:spPr>
        <p:txBody>
          <a:bodyPr wrap="square" rtlCol="0">
            <a:spAutoFit/>
          </a:bodyPr>
          <a:lstStyle/>
          <a:p>
            <a:pPr algn="ctr"/>
            <a:r>
              <a:rPr lang="en-US" sz="4400" dirty="0">
                <a:solidFill>
                  <a:schemeClr val="accent2">
                    <a:lumMod val="50000"/>
                  </a:schemeClr>
                </a:solidFill>
              </a:rPr>
              <a:t>Problems with linear succession?</a:t>
            </a:r>
          </a:p>
        </p:txBody>
      </p:sp>
    </p:spTree>
    <p:extLst>
      <p:ext uri="{BB962C8B-B14F-4D97-AF65-F5344CB8AC3E}">
        <p14:creationId xmlns:p14="http://schemas.microsoft.com/office/powerpoint/2010/main" val="40855441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15" descr="id_precip"/>
          <p:cNvPicPr>
            <a:picLocks noGrp="1" noChangeAspect="1" noChangeArrowheads="1"/>
          </p:cNvPicPr>
          <p:nvPr>
            <p:ph idx="4294967295"/>
          </p:nvPr>
        </p:nvPicPr>
        <p:blipFill>
          <a:blip r:embed="rId3"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a:xfrm>
            <a:off x="6959919" y="1219200"/>
            <a:ext cx="3830305" cy="5148212"/>
          </a:xfrm>
          <a:noFill/>
        </p:spPr>
      </p:pic>
      <p:grpSp>
        <p:nvGrpSpPr>
          <p:cNvPr id="3" name="Group 2"/>
          <p:cNvGrpSpPr/>
          <p:nvPr/>
        </p:nvGrpSpPr>
        <p:grpSpPr>
          <a:xfrm>
            <a:off x="410896" y="1352550"/>
            <a:ext cx="6549023" cy="5064690"/>
            <a:chOff x="-90641" y="1143000"/>
            <a:chExt cx="6815723" cy="5371009"/>
          </a:xfrm>
        </p:grpSpPr>
        <p:pic>
          <p:nvPicPr>
            <p:cNvPr id="15365" name="Picture 16"/>
            <p:cNvPicPr>
              <a:picLocks noChangeAspect="1" noChangeArrowheads="1"/>
            </p:cNvPicPr>
            <p:nvPr/>
          </p:nvPicPr>
          <p:blipFill>
            <a:blip r:embed="rId4">
              <a:clrChange>
                <a:clrFrom>
                  <a:srgbClr val="B1B1CB"/>
                </a:clrFrom>
                <a:clrTo>
                  <a:srgbClr val="B1B1CB">
                    <a:alpha val="0"/>
                  </a:srgbClr>
                </a:clrTo>
              </a:clrChange>
              <a:extLst>
                <a:ext uri="{28A0092B-C50C-407E-A947-70E740481C1C}">
                  <a14:useLocalDpi xmlns:a14="http://schemas.microsoft.com/office/drawing/2010/main"/>
                </a:ext>
              </a:extLst>
            </a:blip>
            <a:srcRect/>
            <a:stretch>
              <a:fillRect/>
            </a:stretch>
          </p:blipFill>
          <p:spPr bwMode="auto">
            <a:xfrm>
              <a:off x="1433900" y="1143000"/>
              <a:ext cx="3505009" cy="50540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73" name="Text Box 11"/>
            <p:cNvSpPr txBox="1">
              <a:spLocks noChangeArrowheads="1"/>
            </p:cNvSpPr>
            <p:nvPr/>
          </p:nvSpPr>
          <p:spPr bwMode="auto">
            <a:xfrm>
              <a:off x="4675335" y="4419600"/>
              <a:ext cx="2049747" cy="750700"/>
            </a:xfrm>
            <a:prstGeom prst="rect">
              <a:avLst/>
            </a:prstGeom>
            <a:noFill/>
            <a:ln>
              <a:noFill/>
            </a:ln>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2000" dirty="0">
                  <a:latin typeface="Times New Roman" panose="02020603050405020304" pitchFamily="18" charset="0"/>
                </a:rPr>
                <a:t>Sagebrush</a:t>
              </a:r>
              <a:br>
                <a:rPr lang="en-US" altLang="en-US" sz="2000" dirty="0">
                  <a:latin typeface="Times New Roman" panose="02020603050405020304" pitchFamily="18" charset="0"/>
                </a:rPr>
              </a:br>
              <a:r>
                <a:rPr lang="en-US" altLang="en-US" sz="2000" dirty="0">
                  <a:latin typeface="Times New Roman" panose="02020603050405020304" pitchFamily="18" charset="0"/>
                </a:rPr>
                <a:t>Grasslands</a:t>
              </a:r>
            </a:p>
          </p:txBody>
        </p:sp>
        <p:sp>
          <p:nvSpPr>
            <p:cNvPr id="15374" name="Text Box 13"/>
            <p:cNvSpPr txBox="1">
              <a:spLocks noChangeArrowheads="1"/>
            </p:cNvSpPr>
            <p:nvPr/>
          </p:nvSpPr>
          <p:spPr bwMode="auto">
            <a:xfrm>
              <a:off x="48946" y="4593014"/>
              <a:ext cx="1652122" cy="1077091"/>
            </a:xfrm>
            <a:prstGeom prst="rect">
              <a:avLst/>
            </a:prstGeom>
            <a:noFill/>
            <a:ln>
              <a:noFill/>
            </a:ln>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2000" dirty="0">
                  <a:latin typeface="Times New Roman" panose="02020603050405020304" pitchFamily="18" charset="0"/>
                </a:rPr>
                <a:t>Salt</a:t>
              </a:r>
              <a:br>
                <a:rPr lang="en-US" altLang="en-US" sz="2000" dirty="0">
                  <a:latin typeface="Times New Roman" panose="02020603050405020304" pitchFamily="18" charset="0"/>
                </a:rPr>
              </a:br>
              <a:r>
                <a:rPr lang="en-US" altLang="en-US" sz="2000" dirty="0">
                  <a:latin typeface="Times New Roman" panose="02020603050405020304" pitchFamily="18" charset="0"/>
                </a:rPr>
                <a:t>Desert</a:t>
              </a:r>
            </a:p>
            <a:p>
              <a:pPr algn="ctr" eaLnBrk="1" hangingPunct="1"/>
              <a:r>
                <a:rPr lang="en-US" altLang="en-US" sz="2000" dirty="0" err="1">
                  <a:latin typeface="Times New Roman" panose="02020603050405020304" pitchFamily="18" charset="0"/>
                </a:rPr>
                <a:t>Shrublands</a:t>
              </a:r>
              <a:endParaRPr lang="en-US" altLang="en-US" sz="2000" dirty="0">
                <a:latin typeface="Times New Roman" panose="02020603050405020304" pitchFamily="18" charset="0"/>
              </a:endParaRPr>
            </a:p>
          </p:txBody>
        </p:sp>
        <p:sp>
          <p:nvSpPr>
            <p:cNvPr id="15375" name="Text Box 14"/>
            <p:cNvSpPr txBox="1">
              <a:spLocks noChangeArrowheads="1"/>
            </p:cNvSpPr>
            <p:nvPr/>
          </p:nvSpPr>
          <p:spPr bwMode="auto">
            <a:xfrm>
              <a:off x="-90641" y="1983027"/>
              <a:ext cx="1947095" cy="750700"/>
            </a:xfrm>
            <a:prstGeom prst="rect">
              <a:avLst/>
            </a:prstGeom>
            <a:noFill/>
            <a:ln>
              <a:noFill/>
            </a:ln>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2000" dirty="0">
                  <a:latin typeface="Times New Roman" panose="02020603050405020304" pitchFamily="18" charset="0"/>
                </a:rPr>
                <a:t>Pacific</a:t>
              </a:r>
              <a:br>
                <a:rPr lang="en-US" altLang="en-US" sz="2000" dirty="0">
                  <a:latin typeface="Times New Roman" panose="02020603050405020304" pitchFamily="18" charset="0"/>
                </a:rPr>
              </a:br>
              <a:r>
                <a:rPr lang="en-US" altLang="en-US" sz="2000" dirty="0">
                  <a:latin typeface="Times New Roman" panose="02020603050405020304" pitchFamily="18" charset="0"/>
                </a:rPr>
                <a:t>Bunchgrass</a:t>
              </a:r>
            </a:p>
          </p:txBody>
        </p:sp>
        <p:sp>
          <p:nvSpPr>
            <p:cNvPr id="15377" name="Text Box 12"/>
            <p:cNvSpPr txBox="1">
              <a:spLocks noChangeArrowheads="1"/>
            </p:cNvSpPr>
            <p:nvPr/>
          </p:nvSpPr>
          <p:spPr bwMode="auto">
            <a:xfrm>
              <a:off x="2026989" y="6089700"/>
              <a:ext cx="2648346" cy="424309"/>
            </a:xfrm>
            <a:prstGeom prst="rect">
              <a:avLst/>
            </a:prstGeom>
            <a:noFill/>
            <a:ln>
              <a:noFill/>
            </a:ln>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2000" dirty="0">
                  <a:latin typeface="Times New Roman" panose="02020603050405020304" pitchFamily="18" charset="0"/>
                </a:rPr>
                <a:t>Juniper Woodlands</a:t>
              </a:r>
            </a:p>
          </p:txBody>
        </p:sp>
        <p:sp>
          <p:nvSpPr>
            <p:cNvPr id="2" name="Rectangle 1"/>
            <p:cNvSpPr/>
            <p:nvPr/>
          </p:nvSpPr>
          <p:spPr>
            <a:xfrm>
              <a:off x="3592441" y="2140527"/>
              <a:ext cx="1485058" cy="93518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372" name="Text Box 10"/>
            <p:cNvSpPr txBox="1">
              <a:spLocks noChangeArrowheads="1"/>
            </p:cNvSpPr>
            <p:nvPr/>
          </p:nvSpPr>
          <p:spPr bwMode="auto">
            <a:xfrm>
              <a:off x="3322276" y="2668692"/>
              <a:ext cx="3220232" cy="750700"/>
            </a:xfrm>
            <a:prstGeom prst="rect">
              <a:avLst/>
            </a:prstGeom>
            <a:noFill/>
            <a:ln>
              <a:noFill/>
            </a:ln>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2000" dirty="0">
                  <a:latin typeface="Times New Roman" panose="02020603050405020304" pitchFamily="18" charset="0"/>
                </a:rPr>
                <a:t>Coniferous Forest</a:t>
              </a:r>
              <a:br>
                <a:rPr lang="en-US" altLang="en-US" sz="2000" dirty="0">
                  <a:latin typeface="Times New Roman" panose="02020603050405020304" pitchFamily="18" charset="0"/>
                </a:rPr>
              </a:br>
              <a:r>
                <a:rPr lang="en-US" altLang="en-US" sz="2000" dirty="0">
                  <a:latin typeface="Times New Roman" panose="02020603050405020304" pitchFamily="18" charset="0"/>
                </a:rPr>
                <a:t>and Mountain Meadows</a:t>
              </a:r>
            </a:p>
          </p:txBody>
        </p:sp>
      </p:grpSp>
    </p:spTree>
    <p:extLst>
      <p:ext uri="{BB962C8B-B14F-4D97-AF65-F5344CB8AC3E}">
        <p14:creationId xmlns:p14="http://schemas.microsoft.com/office/powerpoint/2010/main" val="38758673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24692" y="148485"/>
            <a:ext cx="5361711" cy="6527300"/>
          </a:xfrm>
          <a:prstGeom prst="rect">
            <a:avLst/>
          </a:prstGeom>
          <a:noFill/>
          <a:ln w="9525">
            <a:solidFill>
              <a:schemeClr val="bg1">
                <a:lumMod val="65000"/>
              </a:schemeClr>
            </a:solidFill>
            <a:miter lim="800000"/>
            <a:headEnd/>
            <a:tailEnd/>
          </a:ln>
        </p:spPr>
      </p:pic>
      <p:sp>
        <p:nvSpPr>
          <p:cNvPr id="4" name="TextBox 3"/>
          <p:cNvSpPr txBox="1"/>
          <p:nvPr/>
        </p:nvSpPr>
        <p:spPr>
          <a:xfrm>
            <a:off x="5756563" y="148485"/>
            <a:ext cx="6234546" cy="2000548"/>
          </a:xfrm>
          <a:prstGeom prst="rect">
            <a:avLst/>
          </a:prstGeom>
          <a:noFill/>
        </p:spPr>
        <p:txBody>
          <a:bodyPr wrap="square" rtlCol="0">
            <a:spAutoFit/>
          </a:bodyPr>
          <a:lstStyle/>
          <a:p>
            <a:r>
              <a:rPr lang="en-US" sz="2400" b="1" dirty="0"/>
              <a:t>State and Transition Model:</a:t>
            </a:r>
          </a:p>
          <a:p>
            <a:r>
              <a:rPr lang="en-US" sz="2000" dirty="0"/>
              <a:t>“State-and-transition models hold great potential to aid in understanding rangeland ecosystems’ </a:t>
            </a:r>
            <a:r>
              <a:rPr lang="en-US" sz="2000" b="1" dirty="0"/>
              <a:t>response to natural and/or management induced disturbances </a:t>
            </a:r>
            <a:r>
              <a:rPr lang="en-US" sz="2000" dirty="0"/>
              <a:t>by providing a framework for organizing current understanding of </a:t>
            </a:r>
            <a:r>
              <a:rPr lang="en-US" sz="2000" b="1" dirty="0"/>
              <a:t>potential ecosystem dynamics</a:t>
            </a:r>
            <a:r>
              <a:rPr lang="en-US" sz="2000" dirty="0"/>
              <a:t>”</a:t>
            </a:r>
          </a:p>
        </p:txBody>
      </p:sp>
      <p:sp>
        <p:nvSpPr>
          <p:cNvPr id="6" name="Rectangle 5"/>
          <p:cNvSpPr/>
          <p:nvPr/>
        </p:nvSpPr>
        <p:spPr>
          <a:xfrm>
            <a:off x="5587229" y="5853016"/>
            <a:ext cx="6096000" cy="523220"/>
          </a:xfrm>
          <a:prstGeom prst="rect">
            <a:avLst/>
          </a:prstGeom>
        </p:spPr>
        <p:txBody>
          <a:bodyPr>
            <a:spAutoFit/>
          </a:bodyPr>
          <a:lstStyle/>
          <a:p>
            <a:r>
              <a:rPr lang="en-US" sz="1400" dirty="0"/>
              <a:t>Stringham et al. 2003. State and transition modeling: An ecological process approach.  Journal of Range Management 56:106-113</a:t>
            </a:r>
            <a:endParaRPr lang="en-US" sz="1100" dirty="0"/>
          </a:p>
        </p:txBody>
      </p:sp>
      <p:cxnSp>
        <p:nvCxnSpPr>
          <p:cNvPr id="7" name="Straight Arrow Connector 6"/>
          <p:cNvCxnSpPr/>
          <p:nvPr/>
        </p:nvCxnSpPr>
        <p:spPr>
          <a:xfrm flipH="1">
            <a:off x="6942668" y="2149033"/>
            <a:ext cx="361243" cy="887678"/>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5853704" y="3049354"/>
            <a:ext cx="3651540" cy="1015663"/>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indent="-342900">
              <a:buFont typeface="Arial" panose="020B0604020202020204" pitchFamily="34" charset="0"/>
              <a:buChar char="•"/>
            </a:pPr>
            <a:r>
              <a:rPr lang="en-US" sz="2000" b="1" dirty="0"/>
              <a:t>Describe </a:t>
            </a:r>
            <a:r>
              <a:rPr lang="en-US" sz="2000" dirty="0"/>
              <a:t>vegetation dynamics and assess the risk of change to another stable state</a:t>
            </a:r>
            <a:endParaRPr lang="en-US" sz="2000" b="1" dirty="0"/>
          </a:p>
        </p:txBody>
      </p:sp>
      <p:sp>
        <p:nvSpPr>
          <p:cNvPr id="10" name="TextBox 4"/>
          <p:cNvSpPr txBox="1"/>
          <p:nvPr/>
        </p:nvSpPr>
        <p:spPr>
          <a:xfrm>
            <a:off x="7740642" y="4287511"/>
            <a:ext cx="4451358" cy="1015663"/>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457200" indent="-457200">
              <a:buFont typeface="Arial" panose="020B0604020202020204" pitchFamily="34" charset="0"/>
              <a:buChar char="•"/>
            </a:pPr>
            <a:r>
              <a:rPr lang="en-US" sz="2000" dirty="0"/>
              <a:t>Design and interpret monitoring based on </a:t>
            </a:r>
            <a:r>
              <a:rPr lang="en-US" sz="2000" b="1" dirty="0"/>
              <a:t>expected responses </a:t>
            </a:r>
            <a:r>
              <a:rPr lang="en-US" sz="2000" dirty="0"/>
              <a:t>to management or climatic changes.  </a:t>
            </a:r>
            <a:endParaRPr lang="en-US" sz="2000" i="1" dirty="0"/>
          </a:p>
        </p:txBody>
      </p:sp>
      <p:cxnSp>
        <p:nvCxnSpPr>
          <p:cNvPr id="11" name="Straight Arrow Connector 10"/>
          <p:cNvCxnSpPr>
            <a:endCxn id="10" idx="0"/>
          </p:cNvCxnSpPr>
          <p:nvPr/>
        </p:nvCxnSpPr>
        <p:spPr>
          <a:xfrm>
            <a:off x="9505244" y="1998133"/>
            <a:ext cx="461077" cy="2289378"/>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33357639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24692" y="148485"/>
            <a:ext cx="5361711" cy="6527300"/>
          </a:xfrm>
          <a:prstGeom prst="rect">
            <a:avLst/>
          </a:prstGeom>
          <a:noFill/>
          <a:ln w="9525">
            <a:solidFill>
              <a:schemeClr val="bg1">
                <a:lumMod val="65000"/>
              </a:schemeClr>
            </a:solidFill>
            <a:miter lim="800000"/>
            <a:headEnd/>
            <a:tailEnd/>
          </a:ln>
        </p:spPr>
      </p:pic>
      <p:sp>
        <p:nvSpPr>
          <p:cNvPr id="4" name="TextBox 3"/>
          <p:cNvSpPr txBox="1"/>
          <p:nvPr/>
        </p:nvSpPr>
        <p:spPr>
          <a:xfrm>
            <a:off x="5756562" y="148485"/>
            <a:ext cx="5667793" cy="1015663"/>
          </a:xfrm>
          <a:prstGeom prst="rect">
            <a:avLst/>
          </a:prstGeom>
          <a:noFill/>
        </p:spPr>
        <p:txBody>
          <a:bodyPr wrap="square" rtlCol="0">
            <a:spAutoFit/>
          </a:bodyPr>
          <a:lstStyle/>
          <a:p>
            <a:r>
              <a:rPr lang="en-US" sz="2400" b="1" dirty="0"/>
              <a:t>Steady State:</a:t>
            </a:r>
          </a:p>
          <a:p>
            <a:r>
              <a:rPr lang="en-US" dirty="0"/>
              <a:t>Forces hold a community in suspended succession unless something happens to change it. </a:t>
            </a:r>
          </a:p>
        </p:txBody>
      </p:sp>
      <p:grpSp>
        <p:nvGrpSpPr>
          <p:cNvPr id="5" name="Group 4"/>
          <p:cNvGrpSpPr/>
          <p:nvPr/>
        </p:nvGrpSpPr>
        <p:grpSpPr>
          <a:xfrm>
            <a:off x="5790637" y="1218685"/>
            <a:ext cx="6175583" cy="4967994"/>
            <a:chOff x="1741560" y="639260"/>
            <a:chExt cx="9178037" cy="6133614"/>
          </a:xfrm>
        </p:grpSpPr>
        <p:pic>
          <p:nvPicPr>
            <p:cNvPr id="6" name="Picture 8" descr="Loveland Spring 13th year"/>
            <p:cNvPicPr>
              <a:picLocks noChangeAspect="1" noChangeArrowheads="1"/>
            </p:cNvPicPr>
            <p:nvPr/>
          </p:nvPicPr>
          <p:blipFill>
            <a:blip r:embed="rId5" cstate="email">
              <a:lum bright="-30000"/>
              <a:extLst>
                <a:ext uri="{28A0092B-C50C-407E-A947-70E740481C1C}">
                  <a14:useLocalDpi xmlns:a14="http://schemas.microsoft.com/office/drawing/2010/main"/>
                </a:ext>
              </a:extLst>
            </a:blip>
            <a:srcRect/>
            <a:stretch>
              <a:fillRect/>
            </a:stretch>
          </p:blipFill>
          <p:spPr bwMode="auto">
            <a:xfrm>
              <a:off x="3107692" y="1023021"/>
              <a:ext cx="3169039" cy="2068678"/>
            </a:xfrm>
            <a:prstGeom prst="rect">
              <a:avLst/>
            </a:prstGeom>
            <a:noFill/>
            <a:ln w="6350">
              <a:solidFill>
                <a:schemeClr val="tx1"/>
              </a:solidFill>
              <a:miter lim="800000"/>
              <a:headEnd/>
              <a:tailEnd/>
            </a:ln>
          </p:spPr>
        </p:pic>
        <p:sp>
          <p:nvSpPr>
            <p:cNvPr id="7" name="Text Box 9"/>
            <p:cNvSpPr txBox="1">
              <a:spLocks noChangeArrowheads="1"/>
            </p:cNvSpPr>
            <p:nvPr/>
          </p:nvSpPr>
          <p:spPr bwMode="auto">
            <a:xfrm>
              <a:off x="3676211" y="639260"/>
              <a:ext cx="2494801" cy="417987"/>
            </a:xfrm>
            <a:prstGeom prst="rect">
              <a:avLst/>
            </a:prstGeom>
            <a:noFill/>
            <a:ln w="9525">
              <a:noFill/>
              <a:miter lim="800000"/>
              <a:headEnd/>
              <a:tailEnd/>
            </a:ln>
          </p:spPr>
          <p:txBody>
            <a:bodyPr wrap="none">
              <a:spAutoFit/>
            </a:bodyPr>
            <a:lstStyle/>
            <a:p>
              <a:pPr eaLnBrk="1" hangingPunct="1"/>
              <a:r>
                <a:rPr lang="en-US" sz="1600" b="1" dirty="0">
                  <a:latin typeface="Arial" charset="0"/>
                </a:rPr>
                <a:t>1979 - Pre-burn</a:t>
              </a:r>
            </a:p>
          </p:txBody>
        </p:sp>
        <p:pic>
          <p:nvPicPr>
            <p:cNvPr id="8" name="Picture 5" descr="Loveland Spring 1st year"/>
            <p:cNvPicPr>
              <a:picLocks noChangeAspect="1" noChangeArrowheads="1"/>
            </p:cNvPicPr>
            <p:nvPr/>
          </p:nvPicPr>
          <p:blipFill>
            <a:blip r:embed="rId6" cstate="email">
              <a:lum bright="12000"/>
              <a:extLst>
                <a:ext uri="{28A0092B-C50C-407E-A947-70E740481C1C}">
                  <a14:useLocalDpi xmlns:a14="http://schemas.microsoft.com/office/drawing/2010/main"/>
                </a:ext>
              </a:extLst>
            </a:blip>
            <a:srcRect/>
            <a:stretch>
              <a:fillRect/>
            </a:stretch>
          </p:blipFill>
          <p:spPr bwMode="auto">
            <a:xfrm>
              <a:off x="6074437" y="1620896"/>
              <a:ext cx="3250295" cy="2006042"/>
            </a:xfrm>
            <a:prstGeom prst="rect">
              <a:avLst/>
            </a:prstGeom>
            <a:noFill/>
            <a:ln w="6350">
              <a:solidFill>
                <a:schemeClr val="tx1"/>
              </a:solidFill>
              <a:miter lim="800000"/>
              <a:headEnd/>
              <a:tailEnd/>
            </a:ln>
          </p:spPr>
        </p:pic>
        <p:pic>
          <p:nvPicPr>
            <p:cNvPr id="9" name="Picture 6" descr="Loveland Spring 4th year"/>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7210943" y="3553373"/>
              <a:ext cx="3087781" cy="1977263"/>
            </a:xfrm>
            <a:prstGeom prst="rect">
              <a:avLst/>
            </a:prstGeom>
            <a:noFill/>
            <a:ln w="6350">
              <a:solidFill>
                <a:schemeClr val="tx1"/>
              </a:solidFill>
              <a:miter lim="800000"/>
              <a:headEnd/>
              <a:tailEnd/>
            </a:ln>
          </p:spPr>
        </p:pic>
        <p:pic>
          <p:nvPicPr>
            <p:cNvPr id="10" name="Picture 7" descr="Loveland Spring 8th year"/>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4367120" y="4763293"/>
              <a:ext cx="3087781" cy="1962027"/>
            </a:xfrm>
            <a:prstGeom prst="rect">
              <a:avLst/>
            </a:prstGeom>
            <a:noFill/>
            <a:ln w="6350">
              <a:solidFill>
                <a:schemeClr val="tx1"/>
              </a:solidFill>
              <a:miter lim="800000"/>
              <a:headEnd/>
              <a:tailEnd/>
            </a:ln>
          </p:spPr>
        </p:pic>
        <p:sp>
          <p:nvSpPr>
            <p:cNvPr id="11" name="Text Box 13"/>
            <p:cNvSpPr txBox="1">
              <a:spLocks noChangeArrowheads="1"/>
            </p:cNvSpPr>
            <p:nvPr/>
          </p:nvSpPr>
          <p:spPr bwMode="auto">
            <a:xfrm>
              <a:off x="3362662" y="6354886"/>
              <a:ext cx="951036" cy="417988"/>
            </a:xfrm>
            <a:prstGeom prst="rect">
              <a:avLst/>
            </a:prstGeom>
            <a:noFill/>
            <a:ln w="9525">
              <a:noFill/>
              <a:miter lim="800000"/>
              <a:headEnd/>
              <a:tailEnd/>
            </a:ln>
          </p:spPr>
          <p:txBody>
            <a:bodyPr wrap="none">
              <a:spAutoFit/>
            </a:bodyPr>
            <a:lstStyle/>
            <a:p>
              <a:pPr eaLnBrk="1" hangingPunct="1"/>
              <a:r>
                <a:rPr lang="en-US" sz="1600" b="1" dirty="0">
                  <a:latin typeface="Arial" charset="0"/>
                </a:rPr>
                <a:t>1989</a:t>
              </a:r>
            </a:p>
          </p:txBody>
        </p:sp>
        <p:sp>
          <p:nvSpPr>
            <p:cNvPr id="12" name="Text Box 12"/>
            <p:cNvSpPr txBox="1">
              <a:spLocks noChangeArrowheads="1"/>
            </p:cNvSpPr>
            <p:nvPr/>
          </p:nvSpPr>
          <p:spPr bwMode="auto">
            <a:xfrm>
              <a:off x="9357591" y="5507633"/>
              <a:ext cx="951036" cy="417987"/>
            </a:xfrm>
            <a:prstGeom prst="rect">
              <a:avLst/>
            </a:prstGeom>
            <a:noFill/>
            <a:ln w="9525">
              <a:noFill/>
              <a:miter lim="800000"/>
              <a:headEnd/>
              <a:tailEnd/>
            </a:ln>
          </p:spPr>
          <p:txBody>
            <a:bodyPr wrap="none">
              <a:spAutoFit/>
            </a:bodyPr>
            <a:lstStyle/>
            <a:p>
              <a:pPr eaLnBrk="1" hangingPunct="1"/>
              <a:r>
                <a:rPr lang="en-US" sz="1600" b="1" dirty="0">
                  <a:latin typeface="Arial" charset="0"/>
                </a:rPr>
                <a:t>1983</a:t>
              </a:r>
            </a:p>
          </p:txBody>
        </p:sp>
        <p:sp>
          <p:nvSpPr>
            <p:cNvPr id="13" name="Text Box 10"/>
            <p:cNvSpPr txBox="1">
              <a:spLocks noChangeArrowheads="1"/>
            </p:cNvSpPr>
            <p:nvPr/>
          </p:nvSpPr>
          <p:spPr bwMode="auto">
            <a:xfrm>
              <a:off x="7261324" y="1161246"/>
              <a:ext cx="3658273" cy="417987"/>
            </a:xfrm>
            <a:prstGeom prst="rect">
              <a:avLst/>
            </a:prstGeom>
            <a:noFill/>
            <a:ln w="9525">
              <a:noFill/>
              <a:miter lim="800000"/>
              <a:headEnd/>
              <a:tailEnd/>
            </a:ln>
          </p:spPr>
          <p:txBody>
            <a:bodyPr wrap="square">
              <a:spAutoFit/>
            </a:bodyPr>
            <a:lstStyle/>
            <a:p>
              <a:pPr eaLnBrk="1" hangingPunct="1"/>
              <a:r>
                <a:rPr lang="en-US" sz="1600" b="1" dirty="0">
                  <a:latin typeface="Arial" charset="0"/>
                </a:rPr>
                <a:t>1980- 1</a:t>
              </a:r>
              <a:r>
                <a:rPr lang="en-US" sz="1600" b="1" baseline="30000" dirty="0">
                  <a:latin typeface="Arial" charset="0"/>
                </a:rPr>
                <a:t>st</a:t>
              </a:r>
              <a:r>
                <a:rPr lang="en-US" sz="1600" b="1" dirty="0">
                  <a:latin typeface="Arial" charset="0"/>
                </a:rPr>
                <a:t> year after fire</a:t>
              </a:r>
            </a:p>
          </p:txBody>
        </p:sp>
        <p:pic>
          <p:nvPicPr>
            <p:cNvPr id="15" name="Picture 4" descr="Loveland Spring preburn"/>
            <p:cNvPicPr>
              <a:picLocks noChangeAspect="1" noChangeArrowheads="1"/>
            </p:cNvPicPr>
            <p:nvPr/>
          </p:nvPicPr>
          <p:blipFill>
            <a:blip r:embed="rId9" cstate="email">
              <a:lum bright="36000" contrast="42000"/>
              <a:extLst>
                <a:ext uri="{28A0092B-C50C-407E-A947-70E740481C1C}">
                  <a14:useLocalDpi xmlns:a14="http://schemas.microsoft.com/office/drawing/2010/main"/>
                </a:ext>
              </a:extLst>
            </a:blip>
            <a:srcRect l="-266"/>
            <a:stretch>
              <a:fillRect/>
            </a:stretch>
          </p:blipFill>
          <p:spPr bwMode="auto">
            <a:xfrm>
              <a:off x="1787769" y="2933027"/>
              <a:ext cx="3169038" cy="1982341"/>
            </a:xfrm>
            <a:prstGeom prst="rect">
              <a:avLst/>
            </a:prstGeom>
            <a:noFill/>
            <a:ln w="6350">
              <a:solidFill>
                <a:schemeClr val="tx1"/>
              </a:solidFill>
              <a:miter lim="800000"/>
              <a:headEnd/>
              <a:tailEnd/>
            </a:ln>
          </p:spPr>
        </p:pic>
        <p:sp>
          <p:nvSpPr>
            <p:cNvPr id="16" name="Text Box 11"/>
            <p:cNvSpPr txBox="1">
              <a:spLocks noChangeArrowheads="1"/>
            </p:cNvSpPr>
            <p:nvPr/>
          </p:nvSpPr>
          <p:spPr bwMode="auto">
            <a:xfrm>
              <a:off x="1741560" y="2456882"/>
              <a:ext cx="951036" cy="417988"/>
            </a:xfrm>
            <a:prstGeom prst="rect">
              <a:avLst/>
            </a:prstGeom>
            <a:noFill/>
            <a:ln w="9525">
              <a:noFill/>
              <a:miter lim="800000"/>
              <a:headEnd/>
              <a:tailEnd/>
            </a:ln>
          </p:spPr>
          <p:txBody>
            <a:bodyPr wrap="none">
              <a:spAutoFit/>
            </a:bodyPr>
            <a:lstStyle/>
            <a:p>
              <a:pPr eaLnBrk="1" hangingPunct="1"/>
              <a:r>
                <a:rPr lang="en-US" sz="1600" b="1" dirty="0">
                  <a:latin typeface="Arial" charset="0"/>
                </a:rPr>
                <a:t>1994</a:t>
              </a:r>
            </a:p>
          </p:txBody>
        </p:sp>
      </p:grpSp>
      <p:sp>
        <p:nvSpPr>
          <p:cNvPr id="22" name="Rectangle 21"/>
          <p:cNvSpPr/>
          <p:nvPr/>
        </p:nvSpPr>
        <p:spPr>
          <a:xfrm>
            <a:off x="406399" y="282222"/>
            <a:ext cx="4467057" cy="2449319"/>
          </a:xfrm>
          <a:prstGeom prst="rect">
            <a:avLst/>
          </a:prstGeom>
          <a:noFill/>
          <a:ln w="571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Rectangle 22"/>
          <p:cNvSpPr/>
          <p:nvPr/>
        </p:nvSpPr>
        <p:spPr>
          <a:xfrm>
            <a:off x="473724" y="3158962"/>
            <a:ext cx="2258187" cy="1503349"/>
          </a:xfrm>
          <a:prstGeom prst="rect">
            <a:avLst/>
          </a:prstGeom>
          <a:noFill/>
          <a:ln w="571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Rectangle 23"/>
          <p:cNvSpPr/>
          <p:nvPr/>
        </p:nvSpPr>
        <p:spPr>
          <a:xfrm>
            <a:off x="3006140" y="2917449"/>
            <a:ext cx="2104700" cy="2250144"/>
          </a:xfrm>
          <a:prstGeom prst="rect">
            <a:avLst/>
          </a:prstGeom>
          <a:noFill/>
          <a:ln w="571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Rectangle 24"/>
          <p:cNvSpPr/>
          <p:nvPr/>
        </p:nvSpPr>
        <p:spPr>
          <a:xfrm>
            <a:off x="1124894" y="5156304"/>
            <a:ext cx="902146" cy="409118"/>
          </a:xfrm>
          <a:prstGeom prst="rect">
            <a:avLst/>
          </a:prstGeom>
          <a:noFill/>
          <a:ln w="571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TextBox 25"/>
          <p:cNvSpPr txBox="1"/>
          <p:nvPr/>
        </p:nvSpPr>
        <p:spPr>
          <a:xfrm>
            <a:off x="10624449" y="6018394"/>
            <a:ext cx="1567551" cy="280806"/>
          </a:xfrm>
          <a:prstGeom prst="rect">
            <a:avLst/>
          </a:prstGeom>
          <a:noFill/>
        </p:spPr>
        <p:txBody>
          <a:bodyPr wrap="square" rtlCol="0">
            <a:spAutoFit/>
          </a:bodyPr>
          <a:lstStyle/>
          <a:p>
            <a:r>
              <a:rPr lang="en-US" sz="1200" dirty="0"/>
              <a:t>Dr. Stephen Bunting</a:t>
            </a:r>
          </a:p>
        </p:txBody>
      </p:sp>
    </p:spTree>
    <p:custDataLst>
      <p:tags r:id="rId1"/>
    </p:custDataLst>
    <p:extLst>
      <p:ext uri="{BB962C8B-B14F-4D97-AF65-F5344CB8AC3E}">
        <p14:creationId xmlns:p14="http://schemas.microsoft.com/office/powerpoint/2010/main" val="31691902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P spid="24" grpId="0" animBg="1"/>
      <p:bldP spid="25" grpId="0" animBg="1"/>
      <p:bldP spid="2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24692" y="148485"/>
            <a:ext cx="5361711" cy="6527300"/>
          </a:xfrm>
          <a:prstGeom prst="rect">
            <a:avLst/>
          </a:prstGeom>
          <a:noFill/>
          <a:ln w="9525">
            <a:solidFill>
              <a:schemeClr val="bg1">
                <a:lumMod val="65000"/>
              </a:schemeClr>
            </a:solidFill>
            <a:miter lim="800000"/>
            <a:headEnd/>
            <a:tailEnd/>
          </a:ln>
        </p:spPr>
      </p:pic>
      <p:grpSp>
        <p:nvGrpSpPr>
          <p:cNvPr id="5" name="Group 4"/>
          <p:cNvGrpSpPr/>
          <p:nvPr/>
        </p:nvGrpSpPr>
        <p:grpSpPr>
          <a:xfrm>
            <a:off x="5790637" y="1218685"/>
            <a:ext cx="6175583" cy="4967994"/>
            <a:chOff x="1741560" y="639260"/>
            <a:chExt cx="9178037" cy="6133614"/>
          </a:xfrm>
        </p:grpSpPr>
        <p:pic>
          <p:nvPicPr>
            <p:cNvPr id="6" name="Picture 8" descr="Loveland Spring 13th year"/>
            <p:cNvPicPr>
              <a:picLocks noChangeAspect="1" noChangeArrowheads="1"/>
            </p:cNvPicPr>
            <p:nvPr/>
          </p:nvPicPr>
          <p:blipFill>
            <a:blip r:embed="rId5" cstate="email">
              <a:lum bright="-30000"/>
              <a:extLst>
                <a:ext uri="{28A0092B-C50C-407E-A947-70E740481C1C}">
                  <a14:useLocalDpi xmlns:a14="http://schemas.microsoft.com/office/drawing/2010/main"/>
                </a:ext>
              </a:extLst>
            </a:blip>
            <a:srcRect/>
            <a:stretch>
              <a:fillRect/>
            </a:stretch>
          </p:blipFill>
          <p:spPr bwMode="auto">
            <a:xfrm>
              <a:off x="3107692" y="1023021"/>
              <a:ext cx="3169039" cy="2068678"/>
            </a:xfrm>
            <a:prstGeom prst="rect">
              <a:avLst/>
            </a:prstGeom>
            <a:noFill/>
            <a:ln w="6350">
              <a:solidFill>
                <a:schemeClr val="tx1"/>
              </a:solidFill>
              <a:miter lim="800000"/>
              <a:headEnd/>
              <a:tailEnd/>
            </a:ln>
          </p:spPr>
        </p:pic>
        <p:sp>
          <p:nvSpPr>
            <p:cNvPr id="7" name="Text Box 9"/>
            <p:cNvSpPr txBox="1">
              <a:spLocks noChangeArrowheads="1"/>
            </p:cNvSpPr>
            <p:nvPr/>
          </p:nvSpPr>
          <p:spPr bwMode="auto">
            <a:xfrm>
              <a:off x="3676211" y="639260"/>
              <a:ext cx="2494801" cy="417987"/>
            </a:xfrm>
            <a:prstGeom prst="rect">
              <a:avLst/>
            </a:prstGeom>
            <a:noFill/>
            <a:ln w="9525">
              <a:noFill/>
              <a:miter lim="800000"/>
              <a:headEnd/>
              <a:tailEnd/>
            </a:ln>
          </p:spPr>
          <p:txBody>
            <a:bodyPr wrap="none">
              <a:spAutoFit/>
            </a:bodyPr>
            <a:lstStyle/>
            <a:p>
              <a:pPr eaLnBrk="1" hangingPunct="1"/>
              <a:r>
                <a:rPr lang="en-US" sz="1600" b="1" dirty="0">
                  <a:latin typeface="Arial" charset="0"/>
                </a:rPr>
                <a:t>1979 - Pre-burn</a:t>
              </a:r>
            </a:p>
          </p:txBody>
        </p:sp>
        <p:pic>
          <p:nvPicPr>
            <p:cNvPr id="8" name="Picture 5" descr="Loveland Spring 1st year"/>
            <p:cNvPicPr>
              <a:picLocks noChangeAspect="1" noChangeArrowheads="1"/>
            </p:cNvPicPr>
            <p:nvPr/>
          </p:nvPicPr>
          <p:blipFill>
            <a:blip r:embed="rId6" cstate="email">
              <a:lum bright="12000"/>
              <a:extLst>
                <a:ext uri="{28A0092B-C50C-407E-A947-70E740481C1C}">
                  <a14:useLocalDpi xmlns:a14="http://schemas.microsoft.com/office/drawing/2010/main"/>
                </a:ext>
              </a:extLst>
            </a:blip>
            <a:srcRect/>
            <a:stretch>
              <a:fillRect/>
            </a:stretch>
          </p:blipFill>
          <p:spPr bwMode="auto">
            <a:xfrm>
              <a:off x="6074437" y="1620896"/>
              <a:ext cx="3250295" cy="2006042"/>
            </a:xfrm>
            <a:prstGeom prst="rect">
              <a:avLst/>
            </a:prstGeom>
            <a:noFill/>
            <a:ln w="6350">
              <a:solidFill>
                <a:schemeClr val="tx1"/>
              </a:solidFill>
              <a:miter lim="800000"/>
              <a:headEnd/>
              <a:tailEnd/>
            </a:ln>
          </p:spPr>
        </p:pic>
        <p:pic>
          <p:nvPicPr>
            <p:cNvPr id="9" name="Picture 6" descr="Loveland Spring 4th year"/>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7210943" y="3553373"/>
              <a:ext cx="3087781" cy="1977263"/>
            </a:xfrm>
            <a:prstGeom prst="rect">
              <a:avLst/>
            </a:prstGeom>
            <a:noFill/>
            <a:ln w="6350">
              <a:solidFill>
                <a:schemeClr val="tx1"/>
              </a:solidFill>
              <a:miter lim="800000"/>
              <a:headEnd/>
              <a:tailEnd/>
            </a:ln>
          </p:spPr>
        </p:pic>
        <p:pic>
          <p:nvPicPr>
            <p:cNvPr id="10" name="Picture 7" descr="Loveland Spring 8th year"/>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4367120" y="4763293"/>
              <a:ext cx="3087781" cy="1962027"/>
            </a:xfrm>
            <a:prstGeom prst="rect">
              <a:avLst/>
            </a:prstGeom>
            <a:noFill/>
            <a:ln w="6350">
              <a:solidFill>
                <a:schemeClr val="tx1"/>
              </a:solidFill>
              <a:miter lim="800000"/>
              <a:headEnd/>
              <a:tailEnd/>
            </a:ln>
          </p:spPr>
        </p:pic>
        <p:sp>
          <p:nvSpPr>
            <p:cNvPr id="11" name="Text Box 13"/>
            <p:cNvSpPr txBox="1">
              <a:spLocks noChangeArrowheads="1"/>
            </p:cNvSpPr>
            <p:nvPr/>
          </p:nvSpPr>
          <p:spPr bwMode="auto">
            <a:xfrm>
              <a:off x="3362662" y="6354886"/>
              <a:ext cx="951036" cy="417988"/>
            </a:xfrm>
            <a:prstGeom prst="rect">
              <a:avLst/>
            </a:prstGeom>
            <a:noFill/>
            <a:ln w="9525">
              <a:noFill/>
              <a:miter lim="800000"/>
              <a:headEnd/>
              <a:tailEnd/>
            </a:ln>
          </p:spPr>
          <p:txBody>
            <a:bodyPr wrap="none">
              <a:spAutoFit/>
            </a:bodyPr>
            <a:lstStyle/>
            <a:p>
              <a:pPr eaLnBrk="1" hangingPunct="1"/>
              <a:r>
                <a:rPr lang="en-US" sz="1600" b="1" dirty="0">
                  <a:latin typeface="Arial" charset="0"/>
                </a:rPr>
                <a:t>1989</a:t>
              </a:r>
            </a:p>
          </p:txBody>
        </p:sp>
        <p:sp>
          <p:nvSpPr>
            <p:cNvPr id="12" name="Text Box 12"/>
            <p:cNvSpPr txBox="1">
              <a:spLocks noChangeArrowheads="1"/>
            </p:cNvSpPr>
            <p:nvPr/>
          </p:nvSpPr>
          <p:spPr bwMode="auto">
            <a:xfrm>
              <a:off x="9357591" y="5507633"/>
              <a:ext cx="951036" cy="417987"/>
            </a:xfrm>
            <a:prstGeom prst="rect">
              <a:avLst/>
            </a:prstGeom>
            <a:noFill/>
            <a:ln w="9525">
              <a:noFill/>
              <a:miter lim="800000"/>
              <a:headEnd/>
              <a:tailEnd/>
            </a:ln>
          </p:spPr>
          <p:txBody>
            <a:bodyPr wrap="none">
              <a:spAutoFit/>
            </a:bodyPr>
            <a:lstStyle/>
            <a:p>
              <a:pPr eaLnBrk="1" hangingPunct="1"/>
              <a:r>
                <a:rPr lang="en-US" sz="1600" b="1" dirty="0">
                  <a:latin typeface="Arial" charset="0"/>
                </a:rPr>
                <a:t>1983</a:t>
              </a:r>
            </a:p>
          </p:txBody>
        </p:sp>
        <p:sp>
          <p:nvSpPr>
            <p:cNvPr id="13" name="Text Box 10"/>
            <p:cNvSpPr txBox="1">
              <a:spLocks noChangeArrowheads="1"/>
            </p:cNvSpPr>
            <p:nvPr/>
          </p:nvSpPr>
          <p:spPr bwMode="auto">
            <a:xfrm>
              <a:off x="7261324" y="1161246"/>
              <a:ext cx="3658273" cy="417987"/>
            </a:xfrm>
            <a:prstGeom prst="rect">
              <a:avLst/>
            </a:prstGeom>
            <a:noFill/>
            <a:ln w="9525">
              <a:noFill/>
              <a:miter lim="800000"/>
              <a:headEnd/>
              <a:tailEnd/>
            </a:ln>
          </p:spPr>
          <p:txBody>
            <a:bodyPr wrap="square">
              <a:spAutoFit/>
            </a:bodyPr>
            <a:lstStyle/>
            <a:p>
              <a:pPr eaLnBrk="1" hangingPunct="1"/>
              <a:r>
                <a:rPr lang="en-US" sz="1600" b="1" dirty="0">
                  <a:latin typeface="Arial" charset="0"/>
                </a:rPr>
                <a:t>1980- 1</a:t>
              </a:r>
              <a:r>
                <a:rPr lang="en-US" sz="1600" b="1" baseline="30000" dirty="0">
                  <a:latin typeface="Arial" charset="0"/>
                </a:rPr>
                <a:t>st</a:t>
              </a:r>
              <a:r>
                <a:rPr lang="en-US" sz="1600" b="1" dirty="0">
                  <a:latin typeface="Arial" charset="0"/>
                </a:rPr>
                <a:t> year after fire</a:t>
              </a:r>
            </a:p>
          </p:txBody>
        </p:sp>
        <p:sp>
          <p:nvSpPr>
            <p:cNvPr id="14" name="Freeform 15"/>
            <p:cNvSpPr>
              <a:spLocks/>
            </p:cNvSpPr>
            <p:nvPr/>
          </p:nvSpPr>
          <p:spPr bwMode="auto">
            <a:xfrm rot="18778193" flipH="1" flipV="1">
              <a:off x="9137162" y="2652527"/>
              <a:ext cx="533400" cy="990600"/>
            </a:xfrm>
            <a:custGeom>
              <a:avLst/>
              <a:gdLst>
                <a:gd name="T0" fmla="*/ 109251 w 664"/>
                <a:gd name="T1" fmla="*/ 990600 h 768"/>
                <a:gd name="T2" fmla="*/ 70692 w 664"/>
                <a:gd name="T3" fmla="*/ 309562 h 768"/>
                <a:gd name="T4" fmla="*/ 533400 w 664"/>
                <a:gd name="T5" fmla="*/ 0 h 768"/>
                <a:gd name="T6" fmla="*/ 0 60000 65536"/>
                <a:gd name="T7" fmla="*/ 0 60000 65536"/>
                <a:gd name="T8" fmla="*/ 0 60000 65536"/>
                <a:gd name="T9" fmla="*/ 0 w 664"/>
                <a:gd name="T10" fmla="*/ 0 h 768"/>
                <a:gd name="T11" fmla="*/ 664 w 664"/>
                <a:gd name="T12" fmla="*/ 768 h 768"/>
              </a:gdLst>
              <a:ahLst/>
              <a:cxnLst>
                <a:cxn ang="T6">
                  <a:pos x="T0" y="T1"/>
                </a:cxn>
                <a:cxn ang="T7">
                  <a:pos x="T2" y="T3"/>
                </a:cxn>
                <a:cxn ang="T8">
                  <a:pos x="T4" y="T5"/>
                </a:cxn>
              </a:cxnLst>
              <a:rect l="T9" t="T10" r="T11" b="T12"/>
              <a:pathLst>
                <a:path w="664" h="768">
                  <a:moveTo>
                    <a:pt x="136" y="768"/>
                  </a:moveTo>
                  <a:cubicBezTo>
                    <a:pt x="68" y="568"/>
                    <a:pt x="0" y="368"/>
                    <a:pt x="88" y="240"/>
                  </a:cubicBezTo>
                  <a:cubicBezTo>
                    <a:pt x="176" y="112"/>
                    <a:pt x="420" y="56"/>
                    <a:pt x="664" y="0"/>
                  </a:cubicBezTo>
                </a:path>
              </a:pathLst>
            </a:custGeom>
            <a:noFill/>
            <a:ln w="101600">
              <a:solidFill>
                <a:srgbClr val="FF0000"/>
              </a:solidFill>
              <a:round/>
              <a:headEnd/>
              <a:tailEnd type="triangle" w="med" len="med"/>
            </a:ln>
          </p:spPr>
          <p:txBody>
            <a:bodyPr/>
            <a:lstStyle/>
            <a:p>
              <a:endParaRPr lang="en-US" dirty="0"/>
            </a:p>
          </p:txBody>
        </p:sp>
        <p:pic>
          <p:nvPicPr>
            <p:cNvPr id="15" name="Picture 4" descr="Loveland Spring preburn"/>
            <p:cNvPicPr>
              <a:picLocks noChangeAspect="1" noChangeArrowheads="1"/>
            </p:cNvPicPr>
            <p:nvPr/>
          </p:nvPicPr>
          <p:blipFill>
            <a:blip r:embed="rId9" cstate="email">
              <a:lum bright="36000" contrast="42000"/>
              <a:extLst>
                <a:ext uri="{28A0092B-C50C-407E-A947-70E740481C1C}">
                  <a14:useLocalDpi xmlns:a14="http://schemas.microsoft.com/office/drawing/2010/main"/>
                </a:ext>
              </a:extLst>
            </a:blip>
            <a:srcRect l="-266"/>
            <a:stretch>
              <a:fillRect/>
            </a:stretch>
          </p:blipFill>
          <p:spPr bwMode="auto">
            <a:xfrm>
              <a:off x="1787769" y="2933027"/>
              <a:ext cx="3169038" cy="1982341"/>
            </a:xfrm>
            <a:prstGeom prst="rect">
              <a:avLst/>
            </a:prstGeom>
            <a:noFill/>
            <a:ln w="6350">
              <a:solidFill>
                <a:schemeClr val="tx1"/>
              </a:solidFill>
              <a:miter lim="800000"/>
              <a:headEnd/>
              <a:tailEnd/>
            </a:ln>
          </p:spPr>
        </p:pic>
        <p:sp>
          <p:nvSpPr>
            <p:cNvPr id="16" name="Text Box 11"/>
            <p:cNvSpPr txBox="1">
              <a:spLocks noChangeArrowheads="1"/>
            </p:cNvSpPr>
            <p:nvPr/>
          </p:nvSpPr>
          <p:spPr bwMode="auto">
            <a:xfrm>
              <a:off x="1741560" y="2456882"/>
              <a:ext cx="951036" cy="417988"/>
            </a:xfrm>
            <a:prstGeom prst="rect">
              <a:avLst/>
            </a:prstGeom>
            <a:noFill/>
            <a:ln w="9525">
              <a:noFill/>
              <a:miter lim="800000"/>
              <a:headEnd/>
              <a:tailEnd/>
            </a:ln>
          </p:spPr>
          <p:txBody>
            <a:bodyPr wrap="none">
              <a:spAutoFit/>
            </a:bodyPr>
            <a:lstStyle/>
            <a:p>
              <a:pPr eaLnBrk="1" hangingPunct="1"/>
              <a:r>
                <a:rPr lang="en-US" sz="1600" b="1" dirty="0">
                  <a:latin typeface="Arial" charset="0"/>
                </a:rPr>
                <a:t>1994</a:t>
              </a:r>
            </a:p>
          </p:txBody>
        </p:sp>
        <p:sp>
          <p:nvSpPr>
            <p:cNvPr id="17" name="Freeform 15"/>
            <p:cNvSpPr>
              <a:spLocks/>
            </p:cNvSpPr>
            <p:nvPr/>
          </p:nvSpPr>
          <p:spPr bwMode="auto">
            <a:xfrm rot="1450658" flipH="1" flipV="1">
              <a:off x="7232161" y="4985419"/>
              <a:ext cx="533400" cy="990600"/>
            </a:xfrm>
            <a:custGeom>
              <a:avLst/>
              <a:gdLst>
                <a:gd name="T0" fmla="*/ 109251 w 664"/>
                <a:gd name="T1" fmla="*/ 990600 h 768"/>
                <a:gd name="T2" fmla="*/ 70692 w 664"/>
                <a:gd name="T3" fmla="*/ 309562 h 768"/>
                <a:gd name="T4" fmla="*/ 533400 w 664"/>
                <a:gd name="T5" fmla="*/ 0 h 768"/>
                <a:gd name="T6" fmla="*/ 0 60000 65536"/>
                <a:gd name="T7" fmla="*/ 0 60000 65536"/>
                <a:gd name="T8" fmla="*/ 0 60000 65536"/>
                <a:gd name="T9" fmla="*/ 0 w 664"/>
                <a:gd name="T10" fmla="*/ 0 h 768"/>
                <a:gd name="T11" fmla="*/ 664 w 664"/>
                <a:gd name="T12" fmla="*/ 768 h 768"/>
              </a:gdLst>
              <a:ahLst/>
              <a:cxnLst>
                <a:cxn ang="T6">
                  <a:pos x="T0" y="T1"/>
                </a:cxn>
                <a:cxn ang="T7">
                  <a:pos x="T2" y="T3"/>
                </a:cxn>
                <a:cxn ang="T8">
                  <a:pos x="T4" y="T5"/>
                </a:cxn>
              </a:cxnLst>
              <a:rect l="T9" t="T10" r="T11" b="T12"/>
              <a:pathLst>
                <a:path w="664" h="768">
                  <a:moveTo>
                    <a:pt x="136" y="768"/>
                  </a:moveTo>
                  <a:cubicBezTo>
                    <a:pt x="68" y="568"/>
                    <a:pt x="0" y="368"/>
                    <a:pt x="88" y="240"/>
                  </a:cubicBezTo>
                  <a:cubicBezTo>
                    <a:pt x="176" y="112"/>
                    <a:pt x="420" y="56"/>
                    <a:pt x="664" y="0"/>
                  </a:cubicBezTo>
                </a:path>
              </a:pathLst>
            </a:custGeom>
            <a:noFill/>
            <a:ln w="101600">
              <a:solidFill>
                <a:srgbClr val="FF0000"/>
              </a:solidFill>
              <a:round/>
              <a:headEnd/>
              <a:tailEnd type="triangle" w="med" len="med"/>
            </a:ln>
          </p:spPr>
          <p:txBody>
            <a:bodyPr/>
            <a:lstStyle/>
            <a:p>
              <a:endParaRPr lang="en-US" dirty="0"/>
            </a:p>
          </p:txBody>
        </p:sp>
        <p:sp>
          <p:nvSpPr>
            <p:cNvPr id="18" name="Freeform 15"/>
            <p:cNvSpPr>
              <a:spLocks/>
            </p:cNvSpPr>
            <p:nvPr/>
          </p:nvSpPr>
          <p:spPr bwMode="auto">
            <a:xfrm rot="6236327" flipH="1" flipV="1">
              <a:off x="3674207" y="4715788"/>
              <a:ext cx="533400" cy="990600"/>
            </a:xfrm>
            <a:custGeom>
              <a:avLst/>
              <a:gdLst>
                <a:gd name="T0" fmla="*/ 109251 w 664"/>
                <a:gd name="T1" fmla="*/ 990600 h 768"/>
                <a:gd name="T2" fmla="*/ 70692 w 664"/>
                <a:gd name="T3" fmla="*/ 309562 h 768"/>
                <a:gd name="T4" fmla="*/ 533400 w 664"/>
                <a:gd name="T5" fmla="*/ 0 h 768"/>
                <a:gd name="T6" fmla="*/ 0 60000 65536"/>
                <a:gd name="T7" fmla="*/ 0 60000 65536"/>
                <a:gd name="T8" fmla="*/ 0 60000 65536"/>
                <a:gd name="T9" fmla="*/ 0 w 664"/>
                <a:gd name="T10" fmla="*/ 0 h 768"/>
                <a:gd name="T11" fmla="*/ 664 w 664"/>
                <a:gd name="T12" fmla="*/ 768 h 768"/>
              </a:gdLst>
              <a:ahLst/>
              <a:cxnLst>
                <a:cxn ang="T6">
                  <a:pos x="T0" y="T1"/>
                </a:cxn>
                <a:cxn ang="T7">
                  <a:pos x="T2" y="T3"/>
                </a:cxn>
                <a:cxn ang="T8">
                  <a:pos x="T4" y="T5"/>
                </a:cxn>
              </a:cxnLst>
              <a:rect l="T9" t="T10" r="T11" b="T12"/>
              <a:pathLst>
                <a:path w="664" h="768">
                  <a:moveTo>
                    <a:pt x="136" y="768"/>
                  </a:moveTo>
                  <a:cubicBezTo>
                    <a:pt x="68" y="568"/>
                    <a:pt x="0" y="368"/>
                    <a:pt x="88" y="240"/>
                  </a:cubicBezTo>
                  <a:cubicBezTo>
                    <a:pt x="176" y="112"/>
                    <a:pt x="420" y="56"/>
                    <a:pt x="664" y="0"/>
                  </a:cubicBezTo>
                </a:path>
              </a:pathLst>
            </a:custGeom>
            <a:noFill/>
            <a:ln w="101600">
              <a:solidFill>
                <a:srgbClr val="FF0000"/>
              </a:solidFill>
              <a:round/>
              <a:headEnd/>
              <a:tailEnd type="triangle" w="med" len="med"/>
            </a:ln>
          </p:spPr>
          <p:txBody>
            <a:bodyPr/>
            <a:lstStyle/>
            <a:p>
              <a:endParaRPr lang="en-US" dirty="0"/>
            </a:p>
          </p:txBody>
        </p:sp>
        <p:sp>
          <p:nvSpPr>
            <p:cNvPr id="19" name="Freeform 15"/>
            <p:cNvSpPr>
              <a:spLocks/>
            </p:cNvSpPr>
            <p:nvPr/>
          </p:nvSpPr>
          <p:spPr bwMode="auto">
            <a:xfrm rot="11597013" flipH="1" flipV="1">
              <a:off x="2753945" y="2037064"/>
              <a:ext cx="533400" cy="990600"/>
            </a:xfrm>
            <a:custGeom>
              <a:avLst/>
              <a:gdLst>
                <a:gd name="T0" fmla="*/ 109251 w 664"/>
                <a:gd name="T1" fmla="*/ 990600 h 768"/>
                <a:gd name="T2" fmla="*/ 70692 w 664"/>
                <a:gd name="T3" fmla="*/ 309562 h 768"/>
                <a:gd name="T4" fmla="*/ 533400 w 664"/>
                <a:gd name="T5" fmla="*/ 0 h 768"/>
                <a:gd name="T6" fmla="*/ 0 60000 65536"/>
                <a:gd name="T7" fmla="*/ 0 60000 65536"/>
                <a:gd name="T8" fmla="*/ 0 60000 65536"/>
                <a:gd name="T9" fmla="*/ 0 w 664"/>
                <a:gd name="T10" fmla="*/ 0 h 768"/>
                <a:gd name="T11" fmla="*/ 664 w 664"/>
                <a:gd name="T12" fmla="*/ 768 h 768"/>
              </a:gdLst>
              <a:ahLst/>
              <a:cxnLst>
                <a:cxn ang="T6">
                  <a:pos x="T0" y="T1"/>
                </a:cxn>
                <a:cxn ang="T7">
                  <a:pos x="T2" y="T3"/>
                </a:cxn>
                <a:cxn ang="T8">
                  <a:pos x="T4" y="T5"/>
                </a:cxn>
              </a:cxnLst>
              <a:rect l="T9" t="T10" r="T11" b="T12"/>
              <a:pathLst>
                <a:path w="664" h="768">
                  <a:moveTo>
                    <a:pt x="136" y="768"/>
                  </a:moveTo>
                  <a:cubicBezTo>
                    <a:pt x="68" y="568"/>
                    <a:pt x="0" y="368"/>
                    <a:pt x="88" y="240"/>
                  </a:cubicBezTo>
                  <a:cubicBezTo>
                    <a:pt x="176" y="112"/>
                    <a:pt x="420" y="56"/>
                    <a:pt x="664" y="0"/>
                  </a:cubicBezTo>
                </a:path>
              </a:pathLst>
            </a:custGeom>
            <a:noFill/>
            <a:ln w="101600">
              <a:solidFill>
                <a:srgbClr val="FF0000"/>
              </a:solidFill>
              <a:round/>
              <a:headEnd/>
              <a:tailEnd type="triangle" w="med" len="med"/>
            </a:ln>
          </p:spPr>
          <p:txBody>
            <a:bodyPr/>
            <a:lstStyle/>
            <a:p>
              <a:endParaRPr lang="en-US" dirty="0"/>
            </a:p>
          </p:txBody>
        </p:sp>
        <p:sp>
          <p:nvSpPr>
            <p:cNvPr id="20" name="Freeform 15"/>
            <p:cNvSpPr>
              <a:spLocks/>
            </p:cNvSpPr>
            <p:nvPr/>
          </p:nvSpPr>
          <p:spPr bwMode="auto">
            <a:xfrm rot="17516841" flipH="1" flipV="1">
              <a:off x="6335345" y="1011297"/>
              <a:ext cx="533400" cy="990600"/>
            </a:xfrm>
            <a:custGeom>
              <a:avLst/>
              <a:gdLst>
                <a:gd name="T0" fmla="*/ 109251 w 664"/>
                <a:gd name="T1" fmla="*/ 990600 h 768"/>
                <a:gd name="T2" fmla="*/ 70692 w 664"/>
                <a:gd name="T3" fmla="*/ 309562 h 768"/>
                <a:gd name="T4" fmla="*/ 533400 w 664"/>
                <a:gd name="T5" fmla="*/ 0 h 768"/>
                <a:gd name="T6" fmla="*/ 0 60000 65536"/>
                <a:gd name="T7" fmla="*/ 0 60000 65536"/>
                <a:gd name="T8" fmla="*/ 0 60000 65536"/>
                <a:gd name="T9" fmla="*/ 0 w 664"/>
                <a:gd name="T10" fmla="*/ 0 h 768"/>
                <a:gd name="T11" fmla="*/ 664 w 664"/>
                <a:gd name="T12" fmla="*/ 768 h 768"/>
              </a:gdLst>
              <a:ahLst/>
              <a:cxnLst>
                <a:cxn ang="T6">
                  <a:pos x="T0" y="T1"/>
                </a:cxn>
                <a:cxn ang="T7">
                  <a:pos x="T2" y="T3"/>
                </a:cxn>
                <a:cxn ang="T8">
                  <a:pos x="T4" y="T5"/>
                </a:cxn>
              </a:cxnLst>
              <a:rect l="T9" t="T10" r="T11" b="T12"/>
              <a:pathLst>
                <a:path w="664" h="768">
                  <a:moveTo>
                    <a:pt x="136" y="768"/>
                  </a:moveTo>
                  <a:cubicBezTo>
                    <a:pt x="68" y="568"/>
                    <a:pt x="0" y="368"/>
                    <a:pt x="88" y="240"/>
                  </a:cubicBezTo>
                  <a:cubicBezTo>
                    <a:pt x="176" y="112"/>
                    <a:pt x="420" y="56"/>
                    <a:pt x="664" y="0"/>
                  </a:cubicBezTo>
                </a:path>
              </a:pathLst>
            </a:custGeom>
            <a:noFill/>
            <a:ln w="101600">
              <a:solidFill>
                <a:srgbClr val="FF0000"/>
              </a:solidFill>
              <a:round/>
              <a:headEnd/>
              <a:tailEnd type="triangle" w="med" len="med"/>
            </a:ln>
          </p:spPr>
          <p:txBody>
            <a:bodyPr/>
            <a:lstStyle/>
            <a:p>
              <a:endParaRPr lang="en-US" dirty="0"/>
            </a:p>
          </p:txBody>
        </p:sp>
      </p:grpSp>
      <p:sp>
        <p:nvSpPr>
          <p:cNvPr id="26" name="TextBox 25"/>
          <p:cNvSpPr txBox="1"/>
          <p:nvPr/>
        </p:nvSpPr>
        <p:spPr>
          <a:xfrm>
            <a:off x="10624449" y="6018394"/>
            <a:ext cx="1567551" cy="280806"/>
          </a:xfrm>
          <a:prstGeom prst="rect">
            <a:avLst/>
          </a:prstGeom>
          <a:noFill/>
        </p:spPr>
        <p:txBody>
          <a:bodyPr wrap="square" rtlCol="0">
            <a:spAutoFit/>
          </a:bodyPr>
          <a:lstStyle/>
          <a:p>
            <a:r>
              <a:rPr lang="en-US" sz="1200" dirty="0"/>
              <a:t>Dr. Stephen Bunting</a:t>
            </a:r>
          </a:p>
        </p:txBody>
      </p:sp>
      <p:sp>
        <p:nvSpPr>
          <p:cNvPr id="27" name="TextBox 26"/>
          <p:cNvSpPr txBox="1"/>
          <p:nvPr/>
        </p:nvSpPr>
        <p:spPr>
          <a:xfrm>
            <a:off x="5667022" y="138735"/>
            <a:ext cx="6524978" cy="1015663"/>
          </a:xfrm>
          <a:prstGeom prst="rect">
            <a:avLst/>
          </a:prstGeom>
          <a:noFill/>
        </p:spPr>
        <p:txBody>
          <a:bodyPr wrap="square" rtlCol="0">
            <a:spAutoFit/>
          </a:bodyPr>
          <a:lstStyle/>
          <a:p>
            <a:r>
              <a:rPr lang="en-US" sz="2400" b="1" dirty="0"/>
              <a:t>Transition:</a:t>
            </a:r>
          </a:p>
          <a:p>
            <a:r>
              <a:rPr lang="en-US" dirty="0"/>
              <a:t>Disturbance or competition can cause a plant community to shift to a different community within a stable state.</a:t>
            </a:r>
          </a:p>
        </p:txBody>
      </p:sp>
      <p:cxnSp>
        <p:nvCxnSpPr>
          <p:cNvPr id="28" name="Straight Arrow Connector 27"/>
          <p:cNvCxnSpPr/>
          <p:nvPr/>
        </p:nvCxnSpPr>
        <p:spPr>
          <a:xfrm flipH="1">
            <a:off x="1162756" y="1091358"/>
            <a:ext cx="27093" cy="504914"/>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8" name="Straight Arrow Connector 37"/>
          <p:cNvCxnSpPr/>
          <p:nvPr/>
        </p:nvCxnSpPr>
        <p:spPr>
          <a:xfrm flipH="1" flipV="1">
            <a:off x="2413306" y="1218685"/>
            <a:ext cx="734248" cy="255858"/>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40" name="Straight Arrow Connector 39"/>
          <p:cNvCxnSpPr/>
          <p:nvPr/>
        </p:nvCxnSpPr>
        <p:spPr>
          <a:xfrm flipH="1" flipV="1">
            <a:off x="1984295" y="1091358"/>
            <a:ext cx="4624" cy="504914"/>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44" name="Straight Arrow Connector 43"/>
          <p:cNvCxnSpPr/>
          <p:nvPr/>
        </p:nvCxnSpPr>
        <p:spPr>
          <a:xfrm>
            <a:off x="2302933" y="1921195"/>
            <a:ext cx="844621" cy="0"/>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2912020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0"/>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8"/>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8" name="Text Box 41"/>
          <p:cNvSpPr txBox="1">
            <a:spLocks noChangeArrowheads="1"/>
          </p:cNvSpPr>
          <p:nvPr/>
        </p:nvSpPr>
        <p:spPr bwMode="auto">
          <a:xfrm>
            <a:off x="1943467" y="128955"/>
            <a:ext cx="7563949" cy="523220"/>
          </a:xfrm>
          <a:prstGeom prst="rect">
            <a:avLst/>
          </a:prstGeom>
          <a:noFill/>
          <a:ln w="9525">
            <a:noFill/>
            <a:miter lim="800000"/>
            <a:headEnd/>
            <a:tailEnd/>
          </a:ln>
        </p:spPr>
        <p:txBody>
          <a:bodyPr wrap="square">
            <a:spAutoFit/>
          </a:bodyPr>
          <a:lstStyle/>
          <a:p>
            <a:pPr eaLnBrk="1" hangingPunct="1"/>
            <a:r>
              <a:rPr lang="en-US" sz="2800" i="1" dirty="0">
                <a:latin typeface="Verdana" pitchFamily="34" charset="0"/>
              </a:rPr>
              <a:t>Example</a:t>
            </a:r>
            <a:r>
              <a:rPr lang="en-US" sz="2800" b="1" i="1" dirty="0">
                <a:latin typeface="Verdana" pitchFamily="34" charset="0"/>
              </a:rPr>
              <a:t> - </a:t>
            </a:r>
            <a:r>
              <a:rPr lang="en-US" sz="2800" b="1" dirty="0">
                <a:latin typeface="Verdana" pitchFamily="34" charset="0"/>
              </a:rPr>
              <a:t>Sagebrush Steppe States</a:t>
            </a:r>
          </a:p>
        </p:txBody>
      </p:sp>
      <p:sp>
        <p:nvSpPr>
          <p:cNvPr id="10242" name="AutoShape 16"/>
          <p:cNvSpPr>
            <a:spLocks noChangeArrowheads="1"/>
          </p:cNvSpPr>
          <p:nvPr/>
        </p:nvSpPr>
        <p:spPr bwMode="auto">
          <a:xfrm>
            <a:off x="8189462" y="3258253"/>
            <a:ext cx="976313" cy="228600"/>
          </a:xfrm>
          <a:prstGeom prst="leftArrow">
            <a:avLst>
              <a:gd name="adj1" fmla="val 50000"/>
              <a:gd name="adj2" fmla="val 106771"/>
            </a:avLst>
          </a:prstGeom>
          <a:solidFill>
            <a:schemeClr val="tx1"/>
          </a:solidFill>
          <a:ln w="9525">
            <a:solidFill>
              <a:schemeClr val="tx1"/>
            </a:solidFill>
            <a:miter lim="800000"/>
            <a:headEnd/>
            <a:tailEnd/>
          </a:ln>
        </p:spPr>
        <p:txBody>
          <a:bodyPr wrap="none" anchor="ctr"/>
          <a:lstStyle/>
          <a:p>
            <a:endParaRPr lang="en-US"/>
          </a:p>
        </p:txBody>
      </p:sp>
      <p:sp>
        <p:nvSpPr>
          <p:cNvPr id="10243" name="AutoShape 17"/>
          <p:cNvSpPr>
            <a:spLocks noChangeArrowheads="1"/>
          </p:cNvSpPr>
          <p:nvPr/>
        </p:nvSpPr>
        <p:spPr bwMode="auto">
          <a:xfrm>
            <a:off x="8189462" y="2191453"/>
            <a:ext cx="976313" cy="228600"/>
          </a:xfrm>
          <a:prstGeom prst="leftArrow">
            <a:avLst>
              <a:gd name="adj1" fmla="val 50000"/>
              <a:gd name="adj2" fmla="val 106771"/>
            </a:avLst>
          </a:prstGeom>
          <a:solidFill>
            <a:srgbClr val="FF0000"/>
          </a:solidFill>
          <a:ln w="9525">
            <a:solidFill>
              <a:schemeClr val="tx1"/>
            </a:solidFill>
            <a:miter lim="800000"/>
            <a:headEnd/>
            <a:tailEnd/>
          </a:ln>
        </p:spPr>
        <p:txBody>
          <a:bodyPr wrap="none" anchor="ctr"/>
          <a:lstStyle/>
          <a:p>
            <a:endParaRPr lang="en-US"/>
          </a:p>
        </p:txBody>
      </p:sp>
      <p:sp>
        <p:nvSpPr>
          <p:cNvPr id="10244" name="AutoShape 21"/>
          <p:cNvSpPr>
            <a:spLocks noChangeArrowheads="1"/>
          </p:cNvSpPr>
          <p:nvPr/>
        </p:nvSpPr>
        <p:spPr bwMode="auto">
          <a:xfrm rot="10800000">
            <a:off x="8189462" y="2572453"/>
            <a:ext cx="976313" cy="228600"/>
          </a:xfrm>
          <a:prstGeom prst="rightArrow">
            <a:avLst>
              <a:gd name="adj1" fmla="val 50000"/>
              <a:gd name="adj2" fmla="val 106771"/>
            </a:avLst>
          </a:prstGeom>
          <a:solidFill>
            <a:srgbClr val="008000"/>
          </a:solidFill>
          <a:ln w="9525">
            <a:solidFill>
              <a:schemeClr val="tx1"/>
            </a:solidFill>
            <a:miter lim="800000"/>
            <a:headEnd/>
            <a:tailEnd/>
          </a:ln>
        </p:spPr>
        <p:txBody>
          <a:bodyPr wrap="none" anchor="ctr"/>
          <a:lstStyle/>
          <a:p>
            <a:endParaRPr lang="en-US"/>
          </a:p>
        </p:txBody>
      </p:sp>
      <p:sp>
        <p:nvSpPr>
          <p:cNvPr id="10245" name="Text Box 24"/>
          <p:cNvSpPr txBox="1">
            <a:spLocks noChangeArrowheads="1"/>
          </p:cNvSpPr>
          <p:nvPr/>
        </p:nvSpPr>
        <p:spPr bwMode="auto">
          <a:xfrm>
            <a:off x="9180061" y="2094617"/>
            <a:ext cx="2209800" cy="396875"/>
          </a:xfrm>
          <a:prstGeom prst="rect">
            <a:avLst/>
          </a:prstGeom>
          <a:noFill/>
          <a:ln w="9525">
            <a:noFill/>
            <a:miter lim="800000"/>
            <a:headEnd/>
            <a:tailEnd/>
          </a:ln>
        </p:spPr>
        <p:txBody>
          <a:bodyPr wrap="none">
            <a:spAutoFit/>
          </a:bodyPr>
          <a:lstStyle/>
          <a:p>
            <a:pPr eaLnBrk="1" hangingPunct="1"/>
            <a:r>
              <a:rPr lang="en-US" sz="2000" b="1" dirty="0">
                <a:latin typeface="Verdana" pitchFamily="34" charset="0"/>
              </a:rPr>
              <a:t>Fire transition</a:t>
            </a:r>
          </a:p>
        </p:txBody>
      </p:sp>
      <p:sp>
        <p:nvSpPr>
          <p:cNvPr id="10246" name="Text Box 25"/>
          <p:cNvSpPr txBox="1">
            <a:spLocks noChangeArrowheads="1"/>
          </p:cNvSpPr>
          <p:nvPr/>
        </p:nvSpPr>
        <p:spPr bwMode="auto">
          <a:xfrm>
            <a:off x="9164187" y="2502604"/>
            <a:ext cx="2876681" cy="707886"/>
          </a:xfrm>
          <a:prstGeom prst="rect">
            <a:avLst/>
          </a:prstGeom>
          <a:noFill/>
          <a:ln w="9525">
            <a:noFill/>
            <a:miter lim="800000"/>
            <a:headEnd/>
            <a:tailEnd/>
          </a:ln>
        </p:spPr>
        <p:txBody>
          <a:bodyPr wrap="square">
            <a:spAutoFit/>
          </a:bodyPr>
          <a:lstStyle/>
          <a:p>
            <a:pPr eaLnBrk="1" hangingPunct="1"/>
            <a:r>
              <a:rPr lang="en-US" sz="2000" b="1" dirty="0">
                <a:latin typeface="Verdana" pitchFamily="34" charset="0"/>
              </a:rPr>
              <a:t>Succession transition</a:t>
            </a:r>
          </a:p>
        </p:txBody>
      </p:sp>
      <p:sp>
        <p:nvSpPr>
          <p:cNvPr id="10247" name="Text Box 26"/>
          <p:cNvSpPr txBox="1">
            <a:spLocks noChangeArrowheads="1"/>
          </p:cNvSpPr>
          <p:nvPr/>
        </p:nvSpPr>
        <p:spPr bwMode="auto">
          <a:xfrm>
            <a:off x="9173711" y="3166179"/>
            <a:ext cx="2867157" cy="707886"/>
          </a:xfrm>
          <a:prstGeom prst="rect">
            <a:avLst/>
          </a:prstGeom>
          <a:noFill/>
          <a:ln w="9525">
            <a:noFill/>
            <a:miter lim="800000"/>
            <a:headEnd/>
            <a:tailEnd/>
          </a:ln>
        </p:spPr>
        <p:txBody>
          <a:bodyPr wrap="square">
            <a:spAutoFit/>
          </a:bodyPr>
          <a:lstStyle/>
          <a:p>
            <a:pPr eaLnBrk="1" hangingPunct="1"/>
            <a:r>
              <a:rPr lang="en-US" sz="2000" b="1" dirty="0">
                <a:latin typeface="Verdana" pitchFamily="34" charset="0"/>
              </a:rPr>
              <a:t>Improper grazing transition</a:t>
            </a:r>
          </a:p>
        </p:txBody>
      </p:sp>
      <p:sp>
        <p:nvSpPr>
          <p:cNvPr id="10248" name="Text Box 28"/>
          <p:cNvSpPr txBox="1">
            <a:spLocks noChangeArrowheads="1"/>
          </p:cNvSpPr>
          <p:nvPr/>
        </p:nvSpPr>
        <p:spPr bwMode="auto">
          <a:xfrm>
            <a:off x="8192768" y="1010950"/>
            <a:ext cx="3848100" cy="923330"/>
          </a:xfrm>
          <a:prstGeom prst="rect">
            <a:avLst/>
          </a:prstGeom>
          <a:noFill/>
          <a:ln w="9525">
            <a:noFill/>
            <a:miter lim="800000"/>
            <a:headEnd/>
            <a:tailEnd/>
          </a:ln>
        </p:spPr>
        <p:txBody>
          <a:bodyPr wrap="square">
            <a:spAutoFit/>
          </a:bodyPr>
          <a:lstStyle/>
          <a:p>
            <a:pPr eaLnBrk="1" hangingPunct="1"/>
            <a:r>
              <a:rPr lang="en-US" dirty="0">
                <a:latin typeface="Verdana" pitchFamily="34" charset="0"/>
              </a:rPr>
              <a:t>Transitions= compositional change resulting in the change in plant community (state)</a:t>
            </a:r>
          </a:p>
        </p:txBody>
      </p:sp>
      <p:grpSp>
        <p:nvGrpSpPr>
          <p:cNvPr id="27" name="Group 26"/>
          <p:cNvGrpSpPr/>
          <p:nvPr/>
        </p:nvGrpSpPr>
        <p:grpSpPr>
          <a:xfrm>
            <a:off x="726952" y="827890"/>
            <a:ext cx="7258295" cy="3886565"/>
            <a:chOff x="549275" y="738188"/>
            <a:chExt cx="5470525" cy="2760662"/>
          </a:xfrm>
        </p:grpSpPr>
        <p:sp>
          <p:nvSpPr>
            <p:cNvPr id="10249" name="Rectangle 31"/>
            <p:cNvSpPr>
              <a:spLocks noChangeArrowheads="1"/>
            </p:cNvSpPr>
            <p:nvPr/>
          </p:nvSpPr>
          <p:spPr bwMode="auto">
            <a:xfrm>
              <a:off x="549275" y="738188"/>
              <a:ext cx="5470525" cy="2760662"/>
            </a:xfrm>
            <a:prstGeom prst="rect">
              <a:avLst/>
            </a:prstGeom>
            <a:solidFill>
              <a:srgbClr val="D1CC6D"/>
            </a:solidFill>
            <a:ln w="57150">
              <a:solidFill>
                <a:schemeClr val="tx1"/>
              </a:solidFill>
              <a:miter lim="800000"/>
              <a:headEnd/>
              <a:tailEnd/>
            </a:ln>
          </p:spPr>
          <p:txBody>
            <a:bodyPr wrap="none" anchor="ctr"/>
            <a:lstStyle/>
            <a:p>
              <a:endParaRPr lang="en-US"/>
            </a:p>
          </p:txBody>
        </p:sp>
        <p:sp>
          <p:nvSpPr>
            <p:cNvPr id="10250" name="Rectangle 33" descr="Wheatgrass_Steppe(JP)"/>
            <p:cNvSpPr>
              <a:spLocks noChangeArrowheads="1"/>
            </p:cNvSpPr>
            <p:nvPr/>
          </p:nvSpPr>
          <p:spPr bwMode="auto">
            <a:xfrm>
              <a:off x="903988" y="969724"/>
              <a:ext cx="1902712" cy="1130262"/>
            </a:xfrm>
            <a:prstGeom prst="rect">
              <a:avLst/>
            </a:prstGeom>
            <a:blipFill dpi="0" rotWithShape="1">
              <a:blip r:embed="rId3" cstate="screen">
                <a:alphaModFix amt="88000"/>
              </a:blip>
              <a:srcRect/>
              <a:stretch>
                <a:fillRect/>
              </a:stretch>
            </a:blipFill>
            <a:ln w="28575">
              <a:solidFill>
                <a:schemeClr val="tx1"/>
              </a:solidFill>
              <a:miter lim="800000"/>
              <a:headEnd/>
              <a:tailEnd/>
            </a:ln>
          </p:spPr>
          <p:txBody>
            <a:bodyPr wrap="none" anchor="ctr"/>
            <a:lstStyle/>
            <a:p>
              <a:endParaRPr lang="en-US"/>
            </a:p>
          </p:txBody>
        </p:sp>
        <p:sp>
          <p:nvSpPr>
            <p:cNvPr id="10251" name="Rectangle 34" descr="sage2"/>
            <p:cNvSpPr>
              <a:spLocks noChangeArrowheads="1"/>
            </p:cNvSpPr>
            <p:nvPr/>
          </p:nvSpPr>
          <p:spPr bwMode="auto">
            <a:xfrm>
              <a:off x="903988" y="2227060"/>
              <a:ext cx="1902712" cy="1146885"/>
            </a:xfrm>
            <a:prstGeom prst="rect">
              <a:avLst/>
            </a:prstGeom>
            <a:blipFill dpi="0" rotWithShape="1">
              <a:blip r:embed="rId4" cstate="screen"/>
              <a:srcRect/>
              <a:stretch>
                <a:fillRect/>
              </a:stretch>
            </a:blipFill>
            <a:ln w="28575">
              <a:solidFill>
                <a:schemeClr val="tx1"/>
              </a:solidFill>
              <a:miter lim="800000"/>
              <a:headEnd/>
              <a:tailEnd/>
            </a:ln>
          </p:spPr>
          <p:txBody>
            <a:bodyPr wrap="none" anchor="ctr"/>
            <a:lstStyle/>
            <a:p>
              <a:endParaRPr lang="en-US"/>
            </a:p>
          </p:txBody>
        </p:sp>
        <p:sp>
          <p:nvSpPr>
            <p:cNvPr id="10252" name="Rectangle 35" descr="sagesteppe4"/>
            <p:cNvSpPr>
              <a:spLocks noChangeArrowheads="1"/>
            </p:cNvSpPr>
            <p:nvPr/>
          </p:nvSpPr>
          <p:spPr bwMode="auto">
            <a:xfrm>
              <a:off x="3856738" y="1006475"/>
              <a:ext cx="1902712" cy="1126515"/>
            </a:xfrm>
            <a:prstGeom prst="rect">
              <a:avLst/>
            </a:prstGeom>
            <a:blipFill dpi="0" rotWithShape="1">
              <a:blip r:embed="rId5" cstate="screen"/>
              <a:srcRect/>
              <a:stretch>
                <a:fillRect/>
              </a:stretch>
            </a:blipFill>
            <a:ln w="28575">
              <a:solidFill>
                <a:schemeClr val="tx1"/>
              </a:solidFill>
              <a:miter lim="800000"/>
              <a:headEnd/>
              <a:tailEnd/>
            </a:ln>
          </p:spPr>
          <p:txBody>
            <a:bodyPr wrap="none" anchor="ctr"/>
            <a:lstStyle/>
            <a:p>
              <a:endParaRPr lang="en-US"/>
            </a:p>
          </p:txBody>
        </p:sp>
        <p:sp>
          <p:nvSpPr>
            <p:cNvPr id="10253" name="Rectangle 36" descr="Sage_Steppe(JP)"/>
            <p:cNvSpPr>
              <a:spLocks noChangeArrowheads="1"/>
            </p:cNvSpPr>
            <p:nvPr/>
          </p:nvSpPr>
          <p:spPr bwMode="auto">
            <a:xfrm>
              <a:off x="3856738" y="2341562"/>
              <a:ext cx="1902712" cy="1024269"/>
            </a:xfrm>
            <a:prstGeom prst="rect">
              <a:avLst/>
            </a:prstGeom>
            <a:blipFill dpi="0" rotWithShape="1">
              <a:blip r:embed="rId6" cstate="screen"/>
              <a:srcRect/>
              <a:stretch>
                <a:fillRect/>
              </a:stretch>
            </a:blipFill>
            <a:ln w="28575">
              <a:solidFill>
                <a:schemeClr val="tx1"/>
              </a:solidFill>
              <a:miter lim="800000"/>
              <a:headEnd/>
              <a:tailEnd/>
            </a:ln>
          </p:spPr>
          <p:txBody>
            <a:bodyPr wrap="none" anchor="ctr"/>
            <a:lstStyle/>
            <a:p>
              <a:endParaRPr lang="en-US"/>
            </a:p>
          </p:txBody>
        </p:sp>
        <p:sp>
          <p:nvSpPr>
            <p:cNvPr id="10254" name="Text Box 37"/>
            <p:cNvSpPr txBox="1">
              <a:spLocks noChangeArrowheads="1"/>
            </p:cNvSpPr>
            <p:nvPr/>
          </p:nvSpPr>
          <p:spPr bwMode="auto">
            <a:xfrm>
              <a:off x="1248318" y="1271589"/>
              <a:ext cx="1577135" cy="284202"/>
            </a:xfrm>
            <a:prstGeom prst="rect">
              <a:avLst/>
            </a:prstGeom>
            <a:noFill/>
            <a:ln w="9525">
              <a:noFill/>
              <a:miter lim="800000"/>
              <a:headEnd/>
              <a:tailEnd/>
            </a:ln>
          </p:spPr>
          <p:txBody>
            <a:bodyPr wrap="square">
              <a:spAutoFit/>
            </a:bodyPr>
            <a:lstStyle/>
            <a:p>
              <a:pPr eaLnBrk="1" hangingPunct="1"/>
              <a:r>
                <a:rPr lang="en-US" sz="2000" b="1" dirty="0">
                  <a:solidFill>
                    <a:schemeClr val="bg1"/>
                  </a:solidFill>
                  <a:latin typeface="Verdana" pitchFamily="34" charset="0"/>
                </a:rPr>
                <a:t>Grassland</a:t>
              </a:r>
            </a:p>
          </p:txBody>
        </p:sp>
        <p:sp>
          <p:nvSpPr>
            <p:cNvPr id="10255" name="Text Box 38"/>
            <p:cNvSpPr txBox="1">
              <a:spLocks noChangeArrowheads="1"/>
            </p:cNvSpPr>
            <p:nvPr/>
          </p:nvSpPr>
          <p:spPr bwMode="auto">
            <a:xfrm>
              <a:off x="4240436" y="1198291"/>
              <a:ext cx="1291778" cy="502818"/>
            </a:xfrm>
            <a:prstGeom prst="rect">
              <a:avLst/>
            </a:prstGeom>
            <a:noFill/>
            <a:ln w="9525">
              <a:noFill/>
              <a:miter lim="800000"/>
              <a:headEnd/>
              <a:tailEnd/>
            </a:ln>
          </p:spPr>
          <p:txBody>
            <a:bodyPr wrap="none">
              <a:spAutoFit/>
            </a:bodyPr>
            <a:lstStyle/>
            <a:p>
              <a:pPr algn="ctr" eaLnBrk="1" hangingPunct="1"/>
              <a:r>
                <a:rPr lang="en-US" sz="2000" b="1" dirty="0">
                  <a:solidFill>
                    <a:schemeClr val="bg1"/>
                  </a:solidFill>
                  <a:latin typeface="Verdana" pitchFamily="34" charset="0"/>
                </a:rPr>
                <a:t>Open </a:t>
              </a:r>
            </a:p>
            <a:p>
              <a:pPr algn="ctr" eaLnBrk="1" hangingPunct="1"/>
              <a:r>
                <a:rPr lang="en-US" sz="2000" b="1" dirty="0">
                  <a:solidFill>
                    <a:schemeClr val="bg1"/>
                  </a:solidFill>
                  <a:latin typeface="Verdana" pitchFamily="34" charset="0"/>
                </a:rPr>
                <a:t>Sagebrush</a:t>
              </a:r>
            </a:p>
          </p:txBody>
        </p:sp>
        <p:sp>
          <p:nvSpPr>
            <p:cNvPr id="10256" name="Text Box 39"/>
            <p:cNvSpPr txBox="1">
              <a:spLocks noChangeArrowheads="1"/>
            </p:cNvSpPr>
            <p:nvPr/>
          </p:nvSpPr>
          <p:spPr bwMode="auto">
            <a:xfrm>
              <a:off x="4256311" y="2428875"/>
              <a:ext cx="1291778" cy="502818"/>
            </a:xfrm>
            <a:prstGeom prst="rect">
              <a:avLst/>
            </a:prstGeom>
            <a:noFill/>
            <a:ln w="9525">
              <a:noFill/>
              <a:miter lim="800000"/>
              <a:headEnd/>
              <a:tailEnd/>
            </a:ln>
          </p:spPr>
          <p:txBody>
            <a:bodyPr wrap="none">
              <a:spAutoFit/>
            </a:bodyPr>
            <a:lstStyle/>
            <a:p>
              <a:pPr algn="ctr" eaLnBrk="1" hangingPunct="1"/>
              <a:r>
                <a:rPr lang="en-US" sz="2000" b="1">
                  <a:solidFill>
                    <a:schemeClr val="bg1"/>
                  </a:solidFill>
                  <a:latin typeface="Verdana" pitchFamily="34" charset="0"/>
                </a:rPr>
                <a:t>Closed </a:t>
              </a:r>
            </a:p>
            <a:p>
              <a:pPr algn="ctr" eaLnBrk="1" hangingPunct="1"/>
              <a:r>
                <a:rPr lang="en-US" sz="2000" b="1">
                  <a:solidFill>
                    <a:schemeClr val="bg1"/>
                  </a:solidFill>
                  <a:latin typeface="Verdana" pitchFamily="34" charset="0"/>
                </a:rPr>
                <a:t>Sagebrush</a:t>
              </a:r>
            </a:p>
          </p:txBody>
        </p:sp>
        <p:sp>
          <p:nvSpPr>
            <p:cNvPr id="10257" name="Text Box 40"/>
            <p:cNvSpPr txBox="1">
              <a:spLocks noChangeArrowheads="1"/>
            </p:cNvSpPr>
            <p:nvPr/>
          </p:nvSpPr>
          <p:spPr bwMode="auto">
            <a:xfrm>
              <a:off x="1290861" y="2407966"/>
              <a:ext cx="1291778" cy="502818"/>
            </a:xfrm>
            <a:prstGeom prst="rect">
              <a:avLst/>
            </a:prstGeom>
            <a:noFill/>
            <a:ln w="9525">
              <a:noFill/>
              <a:miter lim="800000"/>
              <a:headEnd/>
              <a:tailEnd/>
            </a:ln>
          </p:spPr>
          <p:txBody>
            <a:bodyPr wrap="none">
              <a:spAutoFit/>
            </a:bodyPr>
            <a:lstStyle/>
            <a:p>
              <a:pPr algn="ctr" eaLnBrk="1" hangingPunct="1"/>
              <a:r>
                <a:rPr lang="en-US" sz="2000" b="1" dirty="0">
                  <a:solidFill>
                    <a:schemeClr val="bg1"/>
                  </a:solidFill>
                  <a:latin typeface="Verdana" pitchFamily="34" charset="0"/>
                </a:rPr>
                <a:t>Depleted</a:t>
              </a:r>
            </a:p>
            <a:p>
              <a:pPr algn="ctr" eaLnBrk="1" hangingPunct="1"/>
              <a:r>
                <a:rPr lang="en-US" sz="2000" b="1" dirty="0">
                  <a:solidFill>
                    <a:schemeClr val="bg1"/>
                  </a:solidFill>
                  <a:latin typeface="Verdana" pitchFamily="34" charset="0"/>
                </a:rPr>
                <a:t>Sagebrush</a:t>
              </a:r>
            </a:p>
          </p:txBody>
        </p:sp>
        <p:sp>
          <p:nvSpPr>
            <p:cNvPr id="10259" name="Text Box 42"/>
            <p:cNvSpPr txBox="1">
              <a:spLocks noChangeArrowheads="1"/>
            </p:cNvSpPr>
            <p:nvPr/>
          </p:nvSpPr>
          <p:spPr bwMode="auto">
            <a:xfrm>
              <a:off x="3049588" y="2378075"/>
              <a:ext cx="139230" cy="262340"/>
            </a:xfrm>
            <a:prstGeom prst="rect">
              <a:avLst/>
            </a:prstGeom>
            <a:noFill/>
            <a:ln w="9525">
              <a:noFill/>
              <a:miter lim="800000"/>
              <a:headEnd/>
              <a:tailEnd/>
            </a:ln>
          </p:spPr>
          <p:txBody>
            <a:bodyPr wrap="none">
              <a:spAutoFit/>
            </a:bodyPr>
            <a:lstStyle/>
            <a:p>
              <a:pPr eaLnBrk="1" hangingPunct="1"/>
              <a:endParaRPr lang="en-US">
                <a:latin typeface="Verdana" pitchFamily="34" charset="0"/>
              </a:endParaRPr>
            </a:p>
          </p:txBody>
        </p:sp>
        <p:sp>
          <p:nvSpPr>
            <p:cNvPr id="10260" name="AutoShape 43"/>
            <p:cNvSpPr>
              <a:spLocks noChangeArrowheads="1"/>
            </p:cNvSpPr>
            <p:nvPr/>
          </p:nvSpPr>
          <p:spPr bwMode="auto">
            <a:xfrm>
              <a:off x="2713924" y="2787650"/>
              <a:ext cx="1112838" cy="266700"/>
            </a:xfrm>
            <a:prstGeom prst="leftArrow">
              <a:avLst>
                <a:gd name="adj1" fmla="val 50000"/>
                <a:gd name="adj2" fmla="val 104316"/>
              </a:avLst>
            </a:prstGeom>
            <a:solidFill>
              <a:schemeClr val="tx1"/>
            </a:solidFill>
            <a:ln w="9525">
              <a:solidFill>
                <a:schemeClr val="tx1"/>
              </a:solidFill>
              <a:miter lim="800000"/>
              <a:headEnd/>
              <a:tailEnd/>
            </a:ln>
          </p:spPr>
          <p:txBody>
            <a:bodyPr wrap="none" anchor="ctr"/>
            <a:lstStyle/>
            <a:p>
              <a:endParaRPr lang="en-US"/>
            </a:p>
          </p:txBody>
        </p:sp>
        <p:sp>
          <p:nvSpPr>
            <p:cNvPr id="10261" name="AutoShape 44"/>
            <p:cNvSpPr>
              <a:spLocks noChangeArrowheads="1"/>
            </p:cNvSpPr>
            <p:nvPr/>
          </p:nvSpPr>
          <p:spPr bwMode="auto">
            <a:xfrm>
              <a:off x="2713924" y="1539875"/>
              <a:ext cx="1112838" cy="266700"/>
            </a:xfrm>
            <a:prstGeom prst="leftArrow">
              <a:avLst>
                <a:gd name="adj1" fmla="val 50000"/>
                <a:gd name="adj2" fmla="val 104316"/>
              </a:avLst>
            </a:prstGeom>
            <a:solidFill>
              <a:srgbClr val="FF0000"/>
            </a:solidFill>
            <a:ln w="9525">
              <a:solidFill>
                <a:schemeClr val="tx1"/>
              </a:solidFill>
              <a:miter lim="800000"/>
              <a:headEnd/>
              <a:tailEnd/>
            </a:ln>
          </p:spPr>
          <p:txBody>
            <a:bodyPr wrap="none" anchor="ctr"/>
            <a:lstStyle/>
            <a:p>
              <a:endParaRPr lang="en-US"/>
            </a:p>
          </p:txBody>
        </p:sp>
        <p:sp>
          <p:nvSpPr>
            <p:cNvPr id="10262" name="AutoShape 45"/>
            <p:cNvSpPr>
              <a:spLocks noChangeArrowheads="1"/>
            </p:cNvSpPr>
            <p:nvPr/>
          </p:nvSpPr>
          <p:spPr bwMode="auto">
            <a:xfrm rot="16189591">
              <a:off x="4665662" y="2094455"/>
              <a:ext cx="358775" cy="260350"/>
            </a:xfrm>
            <a:prstGeom prst="leftArrow">
              <a:avLst>
                <a:gd name="adj1" fmla="val 50000"/>
                <a:gd name="adj2" fmla="val 34451"/>
              </a:avLst>
            </a:prstGeom>
            <a:solidFill>
              <a:schemeClr val="tx1"/>
            </a:solidFill>
            <a:ln w="9525">
              <a:solidFill>
                <a:schemeClr val="tx1"/>
              </a:solidFill>
              <a:miter lim="800000"/>
              <a:headEnd/>
              <a:tailEnd/>
            </a:ln>
          </p:spPr>
          <p:txBody>
            <a:bodyPr wrap="none" anchor="ctr"/>
            <a:lstStyle/>
            <a:p>
              <a:endParaRPr lang="en-US"/>
            </a:p>
          </p:txBody>
        </p:sp>
        <p:sp>
          <p:nvSpPr>
            <p:cNvPr id="10263" name="AutoShape 46"/>
            <p:cNvSpPr>
              <a:spLocks noChangeArrowheads="1"/>
            </p:cNvSpPr>
            <p:nvPr/>
          </p:nvSpPr>
          <p:spPr bwMode="auto">
            <a:xfrm rot="1637620">
              <a:off x="2739036" y="2180794"/>
              <a:ext cx="1207882" cy="246402"/>
            </a:xfrm>
            <a:prstGeom prst="leftArrow">
              <a:avLst>
                <a:gd name="adj1" fmla="val 50000"/>
                <a:gd name="adj2" fmla="val 89434"/>
              </a:avLst>
            </a:prstGeom>
            <a:solidFill>
              <a:srgbClr val="FF0000"/>
            </a:solidFill>
            <a:ln w="9525">
              <a:solidFill>
                <a:schemeClr val="tx1"/>
              </a:solidFill>
              <a:miter lim="800000"/>
              <a:headEnd/>
              <a:tailEnd/>
            </a:ln>
          </p:spPr>
          <p:txBody>
            <a:bodyPr wrap="none" anchor="ctr"/>
            <a:lstStyle/>
            <a:p>
              <a:endParaRPr lang="en-US"/>
            </a:p>
          </p:txBody>
        </p:sp>
        <p:sp>
          <p:nvSpPr>
            <p:cNvPr id="10264" name="AutoShape 47"/>
            <p:cNvSpPr>
              <a:spLocks noChangeArrowheads="1"/>
            </p:cNvSpPr>
            <p:nvPr/>
          </p:nvSpPr>
          <p:spPr bwMode="auto">
            <a:xfrm rot="5372607">
              <a:off x="5012531" y="2092073"/>
              <a:ext cx="358775" cy="261938"/>
            </a:xfrm>
            <a:prstGeom prst="rightArrow">
              <a:avLst>
                <a:gd name="adj1" fmla="val 50000"/>
                <a:gd name="adj2" fmla="val 34242"/>
              </a:avLst>
            </a:prstGeom>
            <a:solidFill>
              <a:srgbClr val="008000"/>
            </a:solidFill>
            <a:ln w="9525">
              <a:solidFill>
                <a:schemeClr val="tx1"/>
              </a:solidFill>
              <a:miter lim="800000"/>
              <a:headEnd/>
              <a:tailEnd/>
            </a:ln>
          </p:spPr>
          <p:txBody>
            <a:bodyPr wrap="none" anchor="ctr"/>
            <a:lstStyle/>
            <a:p>
              <a:endParaRPr lang="en-US"/>
            </a:p>
          </p:txBody>
        </p:sp>
        <p:sp>
          <p:nvSpPr>
            <p:cNvPr id="10265" name="AutoShape 48"/>
            <p:cNvSpPr>
              <a:spLocks noChangeArrowheads="1"/>
            </p:cNvSpPr>
            <p:nvPr/>
          </p:nvSpPr>
          <p:spPr bwMode="auto">
            <a:xfrm>
              <a:off x="2801237" y="1095375"/>
              <a:ext cx="1112837" cy="266700"/>
            </a:xfrm>
            <a:prstGeom prst="rightArrow">
              <a:avLst>
                <a:gd name="adj1" fmla="val 50000"/>
                <a:gd name="adj2" fmla="val 104315"/>
              </a:avLst>
            </a:prstGeom>
            <a:solidFill>
              <a:srgbClr val="008000"/>
            </a:solidFill>
            <a:ln w="9525">
              <a:solidFill>
                <a:schemeClr val="tx1"/>
              </a:solidFill>
              <a:miter lim="800000"/>
              <a:headEnd/>
              <a:tailEnd/>
            </a:ln>
          </p:spPr>
          <p:txBody>
            <a:bodyPr wrap="none" anchor="ctr"/>
            <a:lstStyle/>
            <a:p>
              <a:endParaRPr lang="en-US"/>
            </a:p>
          </p:txBody>
        </p:sp>
      </p:grpSp>
    </p:spTree>
    <p:extLst>
      <p:ext uri="{BB962C8B-B14F-4D97-AF65-F5344CB8AC3E}">
        <p14:creationId xmlns:p14="http://schemas.microsoft.com/office/powerpoint/2010/main" val="24699212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24692" y="148485"/>
            <a:ext cx="5361711" cy="6527300"/>
          </a:xfrm>
          <a:prstGeom prst="rect">
            <a:avLst/>
          </a:prstGeom>
          <a:noFill/>
          <a:ln w="9525">
            <a:solidFill>
              <a:schemeClr val="bg1">
                <a:lumMod val="65000"/>
              </a:schemeClr>
            </a:solidFill>
            <a:miter lim="800000"/>
            <a:headEnd/>
            <a:tailEnd/>
          </a:ln>
        </p:spPr>
      </p:pic>
      <p:sp>
        <p:nvSpPr>
          <p:cNvPr id="3" name="TextBox 2"/>
          <p:cNvSpPr txBox="1"/>
          <p:nvPr/>
        </p:nvSpPr>
        <p:spPr>
          <a:xfrm>
            <a:off x="5756563" y="148485"/>
            <a:ext cx="6240996" cy="1292662"/>
          </a:xfrm>
          <a:prstGeom prst="rect">
            <a:avLst/>
          </a:prstGeom>
          <a:noFill/>
        </p:spPr>
        <p:txBody>
          <a:bodyPr wrap="square" rtlCol="0">
            <a:spAutoFit/>
          </a:bodyPr>
          <a:lstStyle/>
          <a:p>
            <a:r>
              <a:rPr lang="en-US" sz="2400" b="1" dirty="0"/>
              <a:t>Threshold:</a:t>
            </a:r>
          </a:p>
          <a:p>
            <a:r>
              <a:rPr lang="en-US" dirty="0"/>
              <a:t>A transition where a resource is lost so the community cannot go back to the previous steady state without </a:t>
            </a:r>
            <a:r>
              <a:rPr lang="en-US" b="1" dirty="0"/>
              <a:t>significant resource input </a:t>
            </a:r>
            <a:r>
              <a:rPr lang="en-US" dirty="0"/>
              <a:t>by humans.</a:t>
            </a:r>
          </a:p>
        </p:txBody>
      </p:sp>
      <p:cxnSp>
        <p:nvCxnSpPr>
          <p:cNvPr id="6" name="Straight Arrow Connector 5"/>
          <p:cNvCxnSpPr/>
          <p:nvPr/>
        </p:nvCxnSpPr>
        <p:spPr>
          <a:xfrm flipH="1">
            <a:off x="1253067" y="2701435"/>
            <a:ext cx="4517" cy="672600"/>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flipH="1">
            <a:off x="1862667" y="2758585"/>
            <a:ext cx="789096" cy="590687"/>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flipH="1" flipV="1">
            <a:off x="2238165" y="4116589"/>
            <a:ext cx="734341" cy="248683"/>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flipH="1">
            <a:off x="1653261" y="4677128"/>
            <a:ext cx="6206" cy="360753"/>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5" name="Text Box 31"/>
          <p:cNvSpPr txBox="1">
            <a:spLocks noChangeArrowheads="1"/>
          </p:cNvSpPr>
          <p:nvPr/>
        </p:nvSpPr>
        <p:spPr bwMode="auto">
          <a:xfrm>
            <a:off x="9255066" y="1475014"/>
            <a:ext cx="2293470" cy="261610"/>
          </a:xfrm>
          <a:prstGeom prst="rect">
            <a:avLst/>
          </a:prstGeom>
          <a:noFill/>
          <a:ln w="9525">
            <a:noFill/>
            <a:miter lim="800000"/>
            <a:headEnd/>
            <a:tailEnd/>
          </a:ln>
        </p:spPr>
        <p:txBody>
          <a:bodyPr wrap="square">
            <a:spAutoFit/>
          </a:bodyPr>
          <a:lstStyle/>
          <a:p>
            <a:pPr eaLnBrk="1" hangingPunct="1"/>
            <a:r>
              <a:rPr lang="en-US" sz="1100" b="1" dirty="0">
                <a:latin typeface="Verdana" pitchFamily="34" charset="0"/>
              </a:rPr>
              <a:t>Sagebrush Steppe State</a:t>
            </a:r>
          </a:p>
        </p:txBody>
      </p:sp>
      <p:sp>
        <p:nvSpPr>
          <p:cNvPr id="16" name="Rectangle 15" descr="Annual_Grass"/>
          <p:cNvSpPr>
            <a:spLocks noChangeArrowheads="1"/>
          </p:cNvSpPr>
          <p:nvPr/>
        </p:nvSpPr>
        <p:spPr bwMode="auto">
          <a:xfrm>
            <a:off x="7299216" y="5098185"/>
            <a:ext cx="3335775" cy="1577600"/>
          </a:xfrm>
          <a:prstGeom prst="rect">
            <a:avLst/>
          </a:prstGeom>
          <a:blipFill dpi="0" rotWithShape="1">
            <a:blip r:embed="rId5" cstate="email">
              <a:extLst>
                <a:ext uri="{28A0092B-C50C-407E-A947-70E740481C1C}">
                  <a14:useLocalDpi xmlns:a14="http://schemas.microsoft.com/office/drawing/2010/main"/>
                </a:ext>
              </a:extLst>
            </a:blip>
            <a:srcRect/>
            <a:stretch>
              <a:fillRect/>
            </a:stretch>
          </a:blipFill>
          <a:ln w="57150">
            <a:solidFill>
              <a:schemeClr val="tx1"/>
            </a:solidFill>
            <a:miter lim="800000"/>
            <a:headEnd/>
            <a:tailEnd/>
          </a:ln>
        </p:spPr>
        <p:txBody>
          <a:bodyPr wrap="none" anchor="ctr"/>
          <a:lstStyle/>
          <a:p>
            <a:endParaRPr lang="en-US" dirty="0"/>
          </a:p>
        </p:txBody>
      </p:sp>
      <p:sp>
        <p:nvSpPr>
          <p:cNvPr id="17" name="Line 3"/>
          <p:cNvSpPr>
            <a:spLocks noChangeShapeType="1"/>
          </p:cNvSpPr>
          <p:nvPr/>
        </p:nvSpPr>
        <p:spPr bwMode="auto">
          <a:xfrm flipH="1">
            <a:off x="6031457" y="4758060"/>
            <a:ext cx="5596755" cy="0"/>
          </a:xfrm>
          <a:prstGeom prst="line">
            <a:avLst/>
          </a:prstGeom>
          <a:noFill/>
          <a:ln w="76200">
            <a:solidFill>
              <a:srgbClr val="FF0000"/>
            </a:solidFill>
            <a:prstDash val="sysDot"/>
            <a:round/>
            <a:headEnd/>
            <a:tailEnd/>
          </a:ln>
        </p:spPr>
        <p:txBody>
          <a:bodyPr/>
          <a:lstStyle/>
          <a:p>
            <a:endParaRPr lang="en-US" dirty="0"/>
          </a:p>
        </p:txBody>
      </p:sp>
      <p:sp>
        <p:nvSpPr>
          <p:cNvPr id="18" name="Text Box 16"/>
          <p:cNvSpPr txBox="1">
            <a:spLocks noChangeArrowheads="1"/>
          </p:cNvSpPr>
          <p:nvPr/>
        </p:nvSpPr>
        <p:spPr bwMode="auto">
          <a:xfrm>
            <a:off x="7656680" y="5469213"/>
            <a:ext cx="2667000" cy="701675"/>
          </a:xfrm>
          <a:prstGeom prst="rect">
            <a:avLst/>
          </a:prstGeom>
          <a:noFill/>
          <a:ln w="9525">
            <a:noFill/>
            <a:miter lim="800000"/>
            <a:headEnd/>
            <a:tailEnd/>
          </a:ln>
        </p:spPr>
        <p:txBody>
          <a:bodyPr>
            <a:spAutoFit/>
          </a:bodyPr>
          <a:lstStyle/>
          <a:p>
            <a:pPr algn="ctr" eaLnBrk="1" hangingPunct="1"/>
            <a:r>
              <a:rPr lang="en-US" sz="2000" b="1" dirty="0">
                <a:solidFill>
                  <a:schemeClr val="bg1"/>
                </a:solidFill>
                <a:latin typeface="Verdana" pitchFamily="34" charset="0"/>
              </a:rPr>
              <a:t>Annual Grass </a:t>
            </a:r>
          </a:p>
          <a:p>
            <a:pPr algn="ctr" eaLnBrk="1" hangingPunct="1"/>
            <a:r>
              <a:rPr lang="en-US" sz="2000" b="1" dirty="0">
                <a:solidFill>
                  <a:schemeClr val="bg1"/>
                </a:solidFill>
                <a:latin typeface="Verdana" pitchFamily="34" charset="0"/>
              </a:rPr>
              <a:t>Dominated State</a:t>
            </a:r>
          </a:p>
        </p:txBody>
      </p:sp>
      <p:sp>
        <p:nvSpPr>
          <p:cNvPr id="19" name="Text Box 18"/>
          <p:cNvSpPr txBox="1">
            <a:spLocks noChangeArrowheads="1"/>
          </p:cNvSpPr>
          <p:nvPr/>
        </p:nvSpPr>
        <p:spPr bwMode="auto">
          <a:xfrm>
            <a:off x="8184836" y="4625416"/>
            <a:ext cx="1476686" cy="369332"/>
          </a:xfrm>
          <a:prstGeom prst="rect">
            <a:avLst/>
          </a:prstGeom>
          <a:solidFill>
            <a:schemeClr val="bg1"/>
          </a:solidFill>
          <a:ln w="9525">
            <a:noFill/>
            <a:miter lim="800000"/>
            <a:headEnd/>
            <a:tailEnd/>
          </a:ln>
        </p:spPr>
        <p:txBody>
          <a:bodyPr wrap="none">
            <a:spAutoFit/>
          </a:bodyPr>
          <a:lstStyle/>
          <a:p>
            <a:pPr eaLnBrk="1" hangingPunct="1"/>
            <a:r>
              <a:rPr lang="en-US" b="1" dirty="0">
                <a:solidFill>
                  <a:srgbClr val="FF0000"/>
                </a:solidFill>
                <a:latin typeface="Verdana" pitchFamily="34" charset="0"/>
              </a:rPr>
              <a:t>Threshold</a:t>
            </a:r>
          </a:p>
        </p:txBody>
      </p:sp>
      <p:sp>
        <p:nvSpPr>
          <p:cNvPr id="20" name="AutoShape 19"/>
          <p:cNvSpPr>
            <a:spLocks noChangeArrowheads="1"/>
          </p:cNvSpPr>
          <p:nvPr/>
        </p:nvSpPr>
        <p:spPr bwMode="auto">
          <a:xfrm rot="1466181">
            <a:off x="10465479" y="2863064"/>
            <a:ext cx="787400" cy="319088"/>
          </a:xfrm>
          <a:prstGeom prst="rightArrow">
            <a:avLst>
              <a:gd name="adj1" fmla="val 50000"/>
              <a:gd name="adj2" fmla="val 61691"/>
            </a:avLst>
          </a:prstGeom>
          <a:solidFill>
            <a:srgbClr val="00FF00"/>
          </a:solidFill>
          <a:ln w="9525">
            <a:solidFill>
              <a:schemeClr val="tx1"/>
            </a:solidFill>
            <a:miter lim="800000"/>
            <a:headEnd/>
            <a:tailEnd/>
          </a:ln>
        </p:spPr>
        <p:txBody>
          <a:bodyPr wrap="none" anchor="ctr"/>
          <a:lstStyle/>
          <a:p>
            <a:endParaRPr lang="en-US" dirty="0"/>
          </a:p>
        </p:txBody>
      </p:sp>
      <p:sp>
        <p:nvSpPr>
          <p:cNvPr id="21" name="Rectangle 21"/>
          <p:cNvSpPr>
            <a:spLocks noChangeArrowheads="1"/>
          </p:cNvSpPr>
          <p:nvPr/>
        </p:nvSpPr>
        <p:spPr bwMode="auto">
          <a:xfrm>
            <a:off x="6614778" y="1742303"/>
            <a:ext cx="4668835" cy="2760662"/>
          </a:xfrm>
          <a:prstGeom prst="rect">
            <a:avLst/>
          </a:prstGeom>
          <a:solidFill>
            <a:schemeClr val="accent1">
              <a:lumMod val="20000"/>
              <a:lumOff val="80000"/>
            </a:schemeClr>
          </a:solidFill>
          <a:ln w="57150">
            <a:solidFill>
              <a:schemeClr val="tx1"/>
            </a:solidFill>
            <a:miter lim="800000"/>
            <a:headEnd/>
            <a:tailEnd/>
          </a:ln>
        </p:spPr>
        <p:txBody>
          <a:bodyPr wrap="none" anchor="ctr"/>
          <a:lstStyle/>
          <a:p>
            <a:endParaRPr lang="en-US" dirty="0"/>
          </a:p>
        </p:txBody>
      </p:sp>
      <p:sp>
        <p:nvSpPr>
          <p:cNvPr id="22" name="Rectangle 23" descr="Wheatgrass_Steppe(JP)"/>
          <p:cNvSpPr>
            <a:spLocks noChangeArrowheads="1"/>
          </p:cNvSpPr>
          <p:nvPr/>
        </p:nvSpPr>
        <p:spPr bwMode="auto">
          <a:xfrm>
            <a:off x="6780239" y="1956537"/>
            <a:ext cx="2028825" cy="1007659"/>
          </a:xfrm>
          <a:prstGeom prst="rect">
            <a:avLst/>
          </a:prstGeom>
          <a:blipFill dpi="0" rotWithShape="1">
            <a:blip r:embed="rId6" cstate="email">
              <a:alphaModFix amt="88000"/>
              <a:extLst>
                <a:ext uri="{28A0092B-C50C-407E-A947-70E740481C1C}">
                  <a14:useLocalDpi xmlns:a14="http://schemas.microsoft.com/office/drawing/2010/main"/>
                </a:ext>
              </a:extLst>
            </a:blip>
            <a:srcRect/>
            <a:stretch>
              <a:fillRect/>
            </a:stretch>
          </a:blipFill>
          <a:ln w="28575">
            <a:solidFill>
              <a:schemeClr val="tx1"/>
            </a:solidFill>
            <a:miter lim="800000"/>
            <a:headEnd/>
            <a:tailEnd/>
          </a:ln>
        </p:spPr>
        <p:txBody>
          <a:bodyPr wrap="none" anchor="ctr"/>
          <a:lstStyle/>
          <a:p>
            <a:endParaRPr lang="en-US" dirty="0"/>
          </a:p>
        </p:txBody>
      </p:sp>
      <p:sp>
        <p:nvSpPr>
          <p:cNvPr id="23" name="Rectangle 24" descr="sage2"/>
          <p:cNvSpPr>
            <a:spLocks noChangeArrowheads="1"/>
          </p:cNvSpPr>
          <p:nvPr/>
        </p:nvSpPr>
        <p:spPr bwMode="auto">
          <a:xfrm>
            <a:off x="6817536" y="3309483"/>
            <a:ext cx="2029968" cy="1005840"/>
          </a:xfrm>
          <a:prstGeom prst="rect">
            <a:avLst/>
          </a:prstGeom>
          <a:blipFill dpi="0" rotWithShape="1">
            <a:blip r:embed="rId7" cstate="screen"/>
            <a:srcRect/>
            <a:stretch>
              <a:fillRect/>
            </a:stretch>
          </a:blipFill>
          <a:ln w="28575">
            <a:solidFill>
              <a:schemeClr val="tx1"/>
            </a:solidFill>
            <a:miter lim="800000"/>
            <a:headEnd/>
            <a:tailEnd/>
          </a:ln>
        </p:spPr>
        <p:txBody>
          <a:bodyPr wrap="none" anchor="ctr"/>
          <a:lstStyle/>
          <a:p>
            <a:endParaRPr lang="en-US" dirty="0"/>
          </a:p>
        </p:txBody>
      </p:sp>
      <p:sp>
        <p:nvSpPr>
          <p:cNvPr id="24" name="Rectangle 25" descr="sagesteppe4"/>
          <p:cNvSpPr>
            <a:spLocks noChangeArrowheads="1"/>
          </p:cNvSpPr>
          <p:nvPr/>
        </p:nvSpPr>
        <p:spPr bwMode="auto">
          <a:xfrm>
            <a:off x="9121564" y="1956537"/>
            <a:ext cx="2011680" cy="1005840"/>
          </a:xfrm>
          <a:prstGeom prst="rect">
            <a:avLst/>
          </a:prstGeom>
          <a:blipFill dpi="0" rotWithShape="1">
            <a:blip r:embed="rId8" cstate="email">
              <a:extLst>
                <a:ext uri="{28A0092B-C50C-407E-A947-70E740481C1C}">
                  <a14:useLocalDpi xmlns:a14="http://schemas.microsoft.com/office/drawing/2010/main"/>
                </a:ext>
              </a:extLst>
            </a:blip>
            <a:srcRect/>
            <a:stretch>
              <a:fillRect/>
            </a:stretch>
          </a:blipFill>
          <a:ln w="28575">
            <a:solidFill>
              <a:schemeClr val="tx1"/>
            </a:solidFill>
            <a:miter lim="800000"/>
            <a:headEnd/>
            <a:tailEnd/>
          </a:ln>
        </p:spPr>
        <p:txBody>
          <a:bodyPr wrap="none" anchor="ctr"/>
          <a:lstStyle/>
          <a:p>
            <a:endParaRPr lang="en-US" dirty="0"/>
          </a:p>
        </p:txBody>
      </p:sp>
      <p:sp>
        <p:nvSpPr>
          <p:cNvPr id="25" name="Rectangle 26" descr="Sage_Steppe(JP)"/>
          <p:cNvSpPr>
            <a:spLocks noChangeArrowheads="1"/>
          </p:cNvSpPr>
          <p:nvPr/>
        </p:nvSpPr>
        <p:spPr bwMode="auto">
          <a:xfrm>
            <a:off x="9103276" y="3284639"/>
            <a:ext cx="2029968" cy="1005840"/>
          </a:xfrm>
          <a:prstGeom prst="rect">
            <a:avLst/>
          </a:prstGeom>
          <a:blipFill dpi="0" rotWithShape="1">
            <a:blip r:embed="rId9" cstate="email">
              <a:extLst>
                <a:ext uri="{28A0092B-C50C-407E-A947-70E740481C1C}">
                  <a14:useLocalDpi xmlns:a14="http://schemas.microsoft.com/office/drawing/2010/main"/>
                </a:ext>
              </a:extLst>
            </a:blip>
            <a:srcRect/>
            <a:stretch>
              <a:fillRect/>
            </a:stretch>
          </a:blipFill>
          <a:ln w="28575">
            <a:solidFill>
              <a:schemeClr val="tx1"/>
            </a:solidFill>
            <a:miter lim="800000"/>
            <a:headEnd/>
            <a:tailEnd/>
          </a:ln>
        </p:spPr>
        <p:txBody>
          <a:bodyPr wrap="none" anchor="ctr"/>
          <a:lstStyle/>
          <a:p>
            <a:endParaRPr lang="en-US" dirty="0"/>
          </a:p>
        </p:txBody>
      </p:sp>
      <p:sp>
        <p:nvSpPr>
          <p:cNvPr id="26" name="Text Box 27"/>
          <p:cNvSpPr txBox="1">
            <a:spLocks noChangeArrowheads="1"/>
          </p:cNvSpPr>
          <p:nvPr/>
        </p:nvSpPr>
        <p:spPr bwMode="auto">
          <a:xfrm>
            <a:off x="6913589" y="2516051"/>
            <a:ext cx="1895475" cy="396875"/>
          </a:xfrm>
          <a:prstGeom prst="rect">
            <a:avLst/>
          </a:prstGeom>
          <a:noFill/>
          <a:ln w="9525">
            <a:noFill/>
            <a:miter lim="800000"/>
            <a:headEnd/>
            <a:tailEnd/>
          </a:ln>
        </p:spPr>
        <p:txBody>
          <a:bodyPr>
            <a:spAutoFit/>
          </a:bodyPr>
          <a:lstStyle/>
          <a:p>
            <a:pPr eaLnBrk="1" hangingPunct="1"/>
            <a:r>
              <a:rPr lang="en-US" sz="2000" b="1" dirty="0">
                <a:solidFill>
                  <a:schemeClr val="bg1"/>
                </a:solidFill>
                <a:latin typeface="Verdana" pitchFamily="34" charset="0"/>
              </a:rPr>
              <a:t>Grassland</a:t>
            </a:r>
          </a:p>
        </p:txBody>
      </p:sp>
      <p:sp>
        <p:nvSpPr>
          <p:cNvPr id="27" name="Text Box 28"/>
          <p:cNvSpPr txBox="1">
            <a:spLocks noChangeArrowheads="1"/>
          </p:cNvSpPr>
          <p:nvPr/>
        </p:nvSpPr>
        <p:spPr bwMode="auto">
          <a:xfrm>
            <a:off x="9305017" y="2091539"/>
            <a:ext cx="1698625" cy="701675"/>
          </a:xfrm>
          <a:prstGeom prst="rect">
            <a:avLst/>
          </a:prstGeom>
          <a:noFill/>
          <a:ln w="9525">
            <a:noFill/>
            <a:miter lim="800000"/>
            <a:headEnd/>
            <a:tailEnd/>
          </a:ln>
        </p:spPr>
        <p:txBody>
          <a:bodyPr wrap="none">
            <a:spAutoFit/>
          </a:bodyPr>
          <a:lstStyle/>
          <a:p>
            <a:pPr algn="ctr" eaLnBrk="1" hangingPunct="1"/>
            <a:r>
              <a:rPr lang="en-US" sz="2000" b="1" dirty="0">
                <a:solidFill>
                  <a:schemeClr val="bg1"/>
                </a:solidFill>
                <a:latin typeface="Verdana" pitchFamily="34" charset="0"/>
              </a:rPr>
              <a:t>Open </a:t>
            </a:r>
          </a:p>
          <a:p>
            <a:pPr algn="ctr" eaLnBrk="1" hangingPunct="1"/>
            <a:r>
              <a:rPr lang="en-US" sz="2000" b="1" dirty="0">
                <a:solidFill>
                  <a:schemeClr val="bg1"/>
                </a:solidFill>
                <a:latin typeface="Verdana" pitchFamily="34" charset="0"/>
              </a:rPr>
              <a:t>Sagebrush</a:t>
            </a:r>
          </a:p>
        </p:txBody>
      </p:sp>
      <p:sp>
        <p:nvSpPr>
          <p:cNvPr id="28" name="Text Box 29"/>
          <p:cNvSpPr txBox="1">
            <a:spLocks noChangeArrowheads="1"/>
          </p:cNvSpPr>
          <p:nvPr/>
        </p:nvSpPr>
        <p:spPr bwMode="auto">
          <a:xfrm>
            <a:off x="9320892" y="3390114"/>
            <a:ext cx="1698625" cy="701675"/>
          </a:xfrm>
          <a:prstGeom prst="rect">
            <a:avLst/>
          </a:prstGeom>
          <a:noFill/>
          <a:ln w="9525">
            <a:noFill/>
            <a:miter lim="800000"/>
            <a:headEnd/>
            <a:tailEnd/>
          </a:ln>
        </p:spPr>
        <p:txBody>
          <a:bodyPr wrap="none">
            <a:spAutoFit/>
          </a:bodyPr>
          <a:lstStyle/>
          <a:p>
            <a:pPr algn="ctr" eaLnBrk="1" hangingPunct="1"/>
            <a:r>
              <a:rPr lang="en-US" sz="2000" b="1" dirty="0">
                <a:solidFill>
                  <a:schemeClr val="bg1"/>
                </a:solidFill>
                <a:latin typeface="Verdana" pitchFamily="34" charset="0"/>
              </a:rPr>
              <a:t>Closed </a:t>
            </a:r>
          </a:p>
          <a:p>
            <a:pPr algn="ctr" eaLnBrk="1" hangingPunct="1"/>
            <a:r>
              <a:rPr lang="en-US" sz="2000" b="1" dirty="0">
                <a:solidFill>
                  <a:schemeClr val="bg1"/>
                </a:solidFill>
                <a:latin typeface="Verdana" pitchFamily="34" charset="0"/>
              </a:rPr>
              <a:t>Sagebrush</a:t>
            </a:r>
          </a:p>
        </p:txBody>
      </p:sp>
      <p:sp>
        <p:nvSpPr>
          <p:cNvPr id="29" name="Text Box 30"/>
          <p:cNvSpPr txBox="1">
            <a:spLocks noChangeArrowheads="1"/>
          </p:cNvSpPr>
          <p:nvPr/>
        </p:nvSpPr>
        <p:spPr bwMode="auto">
          <a:xfrm>
            <a:off x="6983207" y="3415135"/>
            <a:ext cx="1698625" cy="701675"/>
          </a:xfrm>
          <a:prstGeom prst="rect">
            <a:avLst/>
          </a:prstGeom>
          <a:noFill/>
          <a:ln w="9525">
            <a:noFill/>
            <a:miter lim="800000"/>
            <a:headEnd/>
            <a:tailEnd/>
          </a:ln>
        </p:spPr>
        <p:txBody>
          <a:bodyPr wrap="none">
            <a:spAutoFit/>
          </a:bodyPr>
          <a:lstStyle/>
          <a:p>
            <a:pPr algn="ctr" eaLnBrk="1" hangingPunct="1"/>
            <a:r>
              <a:rPr lang="en-US" sz="2000" b="1" dirty="0">
                <a:solidFill>
                  <a:schemeClr val="bg1"/>
                </a:solidFill>
                <a:latin typeface="Verdana" pitchFamily="34" charset="0"/>
              </a:rPr>
              <a:t>Depleted</a:t>
            </a:r>
          </a:p>
          <a:p>
            <a:pPr algn="ctr" eaLnBrk="1" hangingPunct="1"/>
            <a:r>
              <a:rPr lang="en-US" sz="2000" b="1" dirty="0">
                <a:solidFill>
                  <a:schemeClr val="bg1"/>
                </a:solidFill>
                <a:latin typeface="Verdana" pitchFamily="34" charset="0"/>
              </a:rPr>
              <a:t>Sagebrush</a:t>
            </a:r>
          </a:p>
        </p:txBody>
      </p:sp>
      <p:grpSp>
        <p:nvGrpSpPr>
          <p:cNvPr id="30" name="Group 45"/>
          <p:cNvGrpSpPr>
            <a:grpSpLocks/>
          </p:cNvGrpSpPr>
          <p:nvPr/>
        </p:nvGrpSpPr>
        <p:grpSpPr bwMode="auto">
          <a:xfrm rot="11963565">
            <a:off x="8517400" y="2675818"/>
            <a:ext cx="1020910" cy="916583"/>
            <a:chOff x="127" y="762"/>
            <a:chExt cx="547" cy="505"/>
          </a:xfrm>
        </p:grpSpPr>
        <p:sp>
          <p:nvSpPr>
            <p:cNvPr id="31" name="Oval 39"/>
            <p:cNvSpPr>
              <a:spLocks noChangeArrowheads="1"/>
            </p:cNvSpPr>
            <p:nvPr/>
          </p:nvSpPr>
          <p:spPr bwMode="auto">
            <a:xfrm>
              <a:off x="127" y="762"/>
              <a:ext cx="547" cy="505"/>
            </a:xfrm>
            <a:prstGeom prst="ellipse">
              <a:avLst/>
            </a:prstGeom>
            <a:noFill/>
            <a:ln w="76200">
              <a:solidFill>
                <a:srgbClr val="FF0000"/>
              </a:solidFill>
              <a:prstDash val="sysDot"/>
              <a:round/>
              <a:headEnd/>
              <a:tailEnd/>
            </a:ln>
          </p:spPr>
          <p:txBody>
            <a:bodyPr wrap="none" anchor="ctr"/>
            <a:lstStyle/>
            <a:p>
              <a:endParaRPr lang="en-US" dirty="0"/>
            </a:p>
          </p:txBody>
        </p:sp>
        <p:sp>
          <p:nvSpPr>
            <p:cNvPr id="32" name="AutoShape 40"/>
            <p:cNvSpPr>
              <a:spLocks noChangeArrowheads="1"/>
            </p:cNvSpPr>
            <p:nvPr/>
          </p:nvSpPr>
          <p:spPr bwMode="auto">
            <a:xfrm rot="1784693" flipV="1">
              <a:off x="550" y="1125"/>
              <a:ext cx="122" cy="129"/>
            </a:xfrm>
            <a:prstGeom prst="triangle">
              <a:avLst>
                <a:gd name="adj" fmla="val 50000"/>
              </a:avLst>
            </a:prstGeom>
            <a:solidFill>
              <a:srgbClr val="FF0000"/>
            </a:solidFill>
            <a:ln w="76200">
              <a:solidFill>
                <a:srgbClr val="FF0000"/>
              </a:solidFill>
              <a:miter lim="800000"/>
              <a:headEnd/>
              <a:tailEnd/>
            </a:ln>
          </p:spPr>
          <p:txBody>
            <a:bodyPr wrap="none" anchor="ctr"/>
            <a:lstStyle/>
            <a:p>
              <a:endParaRPr lang="en-US" dirty="0"/>
            </a:p>
          </p:txBody>
        </p:sp>
      </p:grpSp>
      <p:grpSp>
        <p:nvGrpSpPr>
          <p:cNvPr id="33" name="Group 46"/>
          <p:cNvGrpSpPr>
            <a:grpSpLocks/>
          </p:cNvGrpSpPr>
          <p:nvPr/>
        </p:nvGrpSpPr>
        <p:grpSpPr bwMode="auto">
          <a:xfrm>
            <a:off x="6756236" y="5355053"/>
            <a:ext cx="1041400" cy="801688"/>
            <a:chOff x="127" y="762"/>
            <a:chExt cx="656" cy="505"/>
          </a:xfrm>
        </p:grpSpPr>
        <p:sp>
          <p:nvSpPr>
            <p:cNvPr id="34" name="Oval 47"/>
            <p:cNvSpPr>
              <a:spLocks noChangeArrowheads="1"/>
            </p:cNvSpPr>
            <p:nvPr/>
          </p:nvSpPr>
          <p:spPr bwMode="auto">
            <a:xfrm>
              <a:off x="127" y="762"/>
              <a:ext cx="547" cy="505"/>
            </a:xfrm>
            <a:prstGeom prst="ellipse">
              <a:avLst/>
            </a:prstGeom>
            <a:noFill/>
            <a:ln w="76200">
              <a:solidFill>
                <a:srgbClr val="FF0000"/>
              </a:solidFill>
              <a:prstDash val="sysDot"/>
              <a:round/>
              <a:headEnd/>
              <a:tailEnd/>
            </a:ln>
          </p:spPr>
          <p:txBody>
            <a:bodyPr wrap="none" anchor="ctr"/>
            <a:lstStyle/>
            <a:p>
              <a:endParaRPr lang="en-US" dirty="0"/>
            </a:p>
          </p:txBody>
        </p:sp>
        <p:sp>
          <p:nvSpPr>
            <p:cNvPr id="35" name="AutoShape 48"/>
            <p:cNvSpPr>
              <a:spLocks noChangeArrowheads="1"/>
            </p:cNvSpPr>
            <p:nvPr/>
          </p:nvSpPr>
          <p:spPr bwMode="auto">
            <a:xfrm rot="1784693">
              <a:off x="619" y="986"/>
              <a:ext cx="164" cy="169"/>
            </a:xfrm>
            <a:prstGeom prst="triangle">
              <a:avLst>
                <a:gd name="adj" fmla="val 50000"/>
              </a:avLst>
            </a:prstGeom>
            <a:solidFill>
              <a:srgbClr val="FF0000"/>
            </a:solidFill>
            <a:ln w="76200">
              <a:solidFill>
                <a:srgbClr val="FF0000"/>
              </a:solidFill>
              <a:miter lim="800000"/>
              <a:headEnd/>
              <a:tailEnd/>
            </a:ln>
          </p:spPr>
          <p:txBody>
            <a:bodyPr wrap="none" anchor="ctr"/>
            <a:lstStyle/>
            <a:p>
              <a:endParaRPr lang="en-US" dirty="0"/>
            </a:p>
          </p:txBody>
        </p:sp>
      </p:grpSp>
    </p:spTree>
    <p:custDataLst>
      <p:tags r:id="rId1"/>
    </p:custDataLst>
    <p:extLst>
      <p:ext uri="{BB962C8B-B14F-4D97-AF65-F5344CB8AC3E}">
        <p14:creationId xmlns:p14="http://schemas.microsoft.com/office/powerpoint/2010/main" val="29476623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9"/>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0"/>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1"/>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2"/>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3"/>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4"/>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5"/>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6"/>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7"/>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28"/>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29"/>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30"/>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animBg="1"/>
      <p:bldP spid="17" grpId="0" animBg="1"/>
      <p:bldP spid="18" grpId="0"/>
      <p:bldP spid="19" grpId="0" animBg="1"/>
      <p:bldP spid="20" grpId="0" animBg="1"/>
      <p:bldP spid="21" grpId="0" animBg="1"/>
      <p:bldP spid="22" grpId="0" animBg="1"/>
      <p:bldP spid="23" grpId="0" animBg="1"/>
      <p:bldP spid="24" grpId="0" animBg="1"/>
      <p:bldP spid="25" grpId="0" animBg="1"/>
      <p:bldP spid="26" grpId="0"/>
      <p:bldP spid="27" grpId="0"/>
      <p:bldP spid="28" grpId="0"/>
      <p:bldP spid="29"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3" name="Text Box 17"/>
          <p:cNvSpPr txBox="1">
            <a:spLocks noChangeArrowheads="1"/>
          </p:cNvSpPr>
          <p:nvPr/>
        </p:nvSpPr>
        <p:spPr bwMode="auto">
          <a:xfrm>
            <a:off x="5934302" y="4072861"/>
            <a:ext cx="5867400" cy="701675"/>
          </a:xfrm>
          <a:prstGeom prst="rect">
            <a:avLst/>
          </a:prstGeom>
          <a:noFill/>
          <a:ln w="9525">
            <a:noFill/>
            <a:miter lim="800000"/>
            <a:headEnd/>
            <a:tailEnd/>
          </a:ln>
        </p:spPr>
        <p:txBody>
          <a:bodyPr>
            <a:spAutoFit/>
          </a:bodyPr>
          <a:lstStyle/>
          <a:p>
            <a:pPr eaLnBrk="1" hangingPunct="1"/>
            <a:r>
              <a:rPr lang="en-US" sz="2000" b="1" dirty="0">
                <a:latin typeface="Verdana" pitchFamily="34" charset="0"/>
              </a:rPr>
              <a:t>Thresholds</a:t>
            </a:r>
            <a:r>
              <a:rPr lang="en-US" sz="2000" dirty="0">
                <a:latin typeface="Verdana" pitchFamily="34" charset="0"/>
              </a:rPr>
              <a:t> = transitions that are nearly irreversible &amp; sometimes unpredictable.</a:t>
            </a:r>
          </a:p>
        </p:txBody>
      </p:sp>
      <p:sp>
        <p:nvSpPr>
          <p:cNvPr id="12305" name="Text Box 31"/>
          <p:cNvSpPr txBox="1">
            <a:spLocks noChangeArrowheads="1"/>
          </p:cNvSpPr>
          <p:nvPr/>
        </p:nvSpPr>
        <p:spPr bwMode="auto">
          <a:xfrm>
            <a:off x="2524225" y="248207"/>
            <a:ext cx="4891087" cy="369332"/>
          </a:xfrm>
          <a:prstGeom prst="rect">
            <a:avLst/>
          </a:prstGeom>
          <a:noFill/>
          <a:ln w="9525">
            <a:noFill/>
            <a:miter lim="800000"/>
            <a:headEnd/>
            <a:tailEnd/>
          </a:ln>
        </p:spPr>
        <p:txBody>
          <a:bodyPr>
            <a:spAutoFit/>
          </a:bodyPr>
          <a:lstStyle/>
          <a:p>
            <a:pPr eaLnBrk="1" hangingPunct="1"/>
            <a:r>
              <a:rPr lang="en-US" b="1">
                <a:latin typeface="Verdana" pitchFamily="34" charset="0"/>
              </a:rPr>
              <a:t>Sagebrush Steppe State</a:t>
            </a:r>
          </a:p>
        </p:txBody>
      </p:sp>
      <p:grpSp>
        <p:nvGrpSpPr>
          <p:cNvPr id="34" name="Group 33"/>
          <p:cNvGrpSpPr/>
          <p:nvPr/>
        </p:nvGrpSpPr>
        <p:grpSpPr>
          <a:xfrm>
            <a:off x="1633539" y="738189"/>
            <a:ext cx="7550461" cy="4797425"/>
            <a:chOff x="109538" y="585788"/>
            <a:chExt cx="7550461" cy="4797425"/>
          </a:xfrm>
        </p:grpSpPr>
        <p:sp>
          <p:nvSpPr>
            <p:cNvPr id="12290" name="Rectangle 2" descr="Annual_Grass"/>
            <p:cNvSpPr>
              <a:spLocks noChangeArrowheads="1"/>
            </p:cNvSpPr>
            <p:nvPr/>
          </p:nvSpPr>
          <p:spPr bwMode="auto">
            <a:xfrm>
              <a:off x="777875" y="3971925"/>
              <a:ext cx="2854325" cy="1411288"/>
            </a:xfrm>
            <a:prstGeom prst="rect">
              <a:avLst/>
            </a:prstGeom>
            <a:blipFill dpi="0" rotWithShape="1">
              <a:blip r:embed="rId4" cstate="email">
                <a:extLst>
                  <a:ext uri="{28A0092B-C50C-407E-A947-70E740481C1C}">
                    <a14:useLocalDpi xmlns:a14="http://schemas.microsoft.com/office/drawing/2010/main"/>
                  </a:ext>
                </a:extLst>
              </a:blip>
              <a:srcRect/>
              <a:stretch>
                <a:fillRect/>
              </a:stretch>
            </a:blipFill>
            <a:ln w="57150">
              <a:solidFill>
                <a:schemeClr val="tx1"/>
              </a:solidFill>
              <a:miter lim="800000"/>
              <a:headEnd/>
              <a:tailEnd/>
            </a:ln>
          </p:spPr>
          <p:txBody>
            <a:bodyPr wrap="none" anchor="ctr"/>
            <a:lstStyle/>
            <a:p>
              <a:endParaRPr lang="en-US"/>
            </a:p>
          </p:txBody>
        </p:sp>
        <p:sp>
          <p:nvSpPr>
            <p:cNvPr id="12291" name="Line 3"/>
            <p:cNvSpPr>
              <a:spLocks noChangeShapeType="1"/>
            </p:cNvSpPr>
            <p:nvPr/>
          </p:nvSpPr>
          <p:spPr bwMode="auto">
            <a:xfrm flipH="1">
              <a:off x="457200" y="3595688"/>
              <a:ext cx="5710238" cy="53975"/>
            </a:xfrm>
            <a:prstGeom prst="line">
              <a:avLst/>
            </a:prstGeom>
            <a:noFill/>
            <a:ln w="76200">
              <a:solidFill>
                <a:srgbClr val="996633"/>
              </a:solidFill>
              <a:prstDash val="sysDot"/>
              <a:round/>
              <a:headEnd/>
              <a:tailEnd/>
            </a:ln>
          </p:spPr>
          <p:txBody>
            <a:bodyPr/>
            <a:lstStyle/>
            <a:p>
              <a:endParaRPr lang="en-US"/>
            </a:p>
          </p:txBody>
        </p:sp>
        <p:sp>
          <p:nvSpPr>
            <p:cNvPr id="12292" name="Text Box 16"/>
            <p:cNvSpPr txBox="1">
              <a:spLocks noChangeArrowheads="1"/>
            </p:cNvSpPr>
            <p:nvPr/>
          </p:nvSpPr>
          <p:spPr bwMode="auto">
            <a:xfrm>
              <a:off x="841375" y="4213225"/>
              <a:ext cx="2667000" cy="701675"/>
            </a:xfrm>
            <a:prstGeom prst="rect">
              <a:avLst/>
            </a:prstGeom>
            <a:noFill/>
            <a:ln w="9525">
              <a:noFill/>
              <a:miter lim="800000"/>
              <a:headEnd/>
              <a:tailEnd/>
            </a:ln>
          </p:spPr>
          <p:txBody>
            <a:bodyPr>
              <a:spAutoFit/>
            </a:bodyPr>
            <a:lstStyle/>
            <a:p>
              <a:pPr algn="ctr" eaLnBrk="1" hangingPunct="1"/>
              <a:r>
                <a:rPr lang="en-US" sz="2000" b="1">
                  <a:solidFill>
                    <a:schemeClr val="bg1"/>
                  </a:solidFill>
                  <a:latin typeface="Verdana" pitchFamily="34" charset="0"/>
                </a:rPr>
                <a:t>Annual Grass </a:t>
              </a:r>
            </a:p>
            <a:p>
              <a:pPr algn="ctr" eaLnBrk="1" hangingPunct="1"/>
              <a:r>
                <a:rPr lang="en-US" sz="2000" b="1">
                  <a:solidFill>
                    <a:schemeClr val="bg1"/>
                  </a:solidFill>
                  <a:latin typeface="Verdana" pitchFamily="34" charset="0"/>
                </a:rPr>
                <a:t>Dominated State</a:t>
              </a:r>
            </a:p>
          </p:txBody>
        </p:sp>
        <p:sp>
          <p:nvSpPr>
            <p:cNvPr id="12294" name="Text Box 18"/>
            <p:cNvSpPr txBox="1">
              <a:spLocks noChangeArrowheads="1"/>
            </p:cNvSpPr>
            <p:nvPr/>
          </p:nvSpPr>
          <p:spPr bwMode="auto">
            <a:xfrm>
              <a:off x="6183313" y="3305175"/>
              <a:ext cx="1476686" cy="369332"/>
            </a:xfrm>
            <a:prstGeom prst="rect">
              <a:avLst/>
            </a:prstGeom>
            <a:noFill/>
            <a:ln w="9525">
              <a:noFill/>
              <a:miter lim="800000"/>
              <a:headEnd/>
              <a:tailEnd/>
            </a:ln>
          </p:spPr>
          <p:txBody>
            <a:bodyPr wrap="none">
              <a:spAutoFit/>
            </a:bodyPr>
            <a:lstStyle/>
            <a:p>
              <a:pPr eaLnBrk="1" hangingPunct="1"/>
              <a:r>
                <a:rPr lang="en-US" b="1">
                  <a:solidFill>
                    <a:srgbClr val="663300"/>
                  </a:solidFill>
                  <a:latin typeface="Verdana" pitchFamily="34" charset="0"/>
                </a:rPr>
                <a:t>Threshold</a:t>
              </a:r>
            </a:p>
          </p:txBody>
        </p:sp>
        <p:sp>
          <p:nvSpPr>
            <p:cNvPr id="12295" name="AutoShape 19"/>
            <p:cNvSpPr>
              <a:spLocks noChangeArrowheads="1"/>
            </p:cNvSpPr>
            <p:nvPr/>
          </p:nvSpPr>
          <p:spPr bwMode="auto">
            <a:xfrm rot="1466181">
              <a:off x="5197475" y="1749425"/>
              <a:ext cx="787400" cy="319088"/>
            </a:xfrm>
            <a:prstGeom prst="rightArrow">
              <a:avLst>
                <a:gd name="adj1" fmla="val 50000"/>
                <a:gd name="adj2" fmla="val 61691"/>
              </a:avLst>
            </a:prstGeom>
            <a:solidFill>
              <a:srgbClr val="00FF00"/>
            </a:solidFill>
            <a:ln w="9525">
              <a:solidFill>
                <a:schemeClr val="tx1"/>
              </a:solidFill>
              <a:miter lim="800000"/>
              <a:headEnd/>
              <a:tailEnd/>
            </a:ln>
          </p:spPr>
          <p:txBody>
            <a:bodyPr wrap="none" anchor="ctr"/>
            <a:lstStyle/>
            <a:p>
              <a:endParaRPr lang="en-US"/>
            </a:p>
          </p:txBody>
        </p:sp>
        <p:sp>
          <p:nvSpPr>
            <p:cNvPr id="12296" name="Rectangle 21"/>
            <p:cNvSpPr>
              <a:spLocks noChangeArrowheads="1"/>
            </p:cNvSpPr>
            <p:nvPr/>
          </p:nvSpPr>
          <p:spPr bwMode="auto">
            <a:xfrm>
              <a:off x="549275" y="585788"/>
              <a:ext cx="5470525" cy="2760662"/>
            </a:xfrm>
            <a:prstGeom prst="rect">
              <a:avLst/>
            </a:prstGeom>
            <a:solidFill>
              <a:srgbClr val="D1CC6D"/>
            </a:solidFill>
            <a:ln w="57150">
              <a:solidFill>
                <a:schemeClr val="tx1"/>
              </a:solidFill>
              <a:miter lim="800000"/>
              <a:headEnd/>
              <a:tailEnd/>
            </a:ln>
          </p:spPr>
          <p:txBody>
            <a:bodyPr wrap="none" anchor="ctr"/>
            <a:lstStyle/>
            <a:p>
              <a:endParaRPr lang="en-US"/>
            </a:p>
          </p:txBody>
        </p:sp>
        <p:sp>
          <p:nvSpPr>
            <p:cNvPr id="12297" name="Rectangle 23" descr="Wheatgrass_Steppe(JP)"/>
            <p:cNvSpPr>
              <a:spLocks noChangeArrowheads="1"/>
            </p:cNvSpPr>
            <p:nvPr/>
          </p:nvSpPr>
          <p:spPr bwMode="auto">
            <a:xfrm>
              <a:off x="1069975" y="942975"/>
              <a:ext cx="1736725" cy="801688"/>
            </a:xfrm>
            <a:prstGeom prst="rect">
              <a:avLst/>
            </a:prstGeom>
            <a:blipFill dpi="0" rotWithShape="1">
              <a:blip r:embed="rId5" cstate="email">
                <a:alphaModFix amt="88000"/>
                <a:extLst>
                  <a:ext uri="{28A0092B-C50C-407E-A947-70E740481C1C}">
                    <a14:useLocalDpi xmlns:a14="http://schemas.microsoft.com/office/drawing/2010/main"/>
                  </a:ext>
                </a:extLst>
              </a:blip>
              <a:srcRect/>
              <a:stretch>
                <a:fillRect/>
              </a:stretch>
            </a:blipFill>
            <a:ln w="28575">
              <a:solidFill>
                <a:schemeClr val="tx1"/>
              </a:solidFill>
              <a:miter lim="800000"/>
              <a:headEnd/>
              <a:tailEnd/>
            </a:ln>
          </p:spPr>
          <p:txBody>
            <a:bodyPr wrap="none" anchor="ctr"/>
            <a:lstStyle/>
            <a:p>
              <a:endParaRPr lang="en-US"/>
            </a:p>
          </p:txBody>
        </p:sp>
        <p:sp>
          <p:nvSpPr>
            <p:cNvPr id="12298" name="Rectangle 24" descr="sage2"/>
            <p:cNvSpPr>
              <a:spLocks noChangeArrowheads="1"/>
            </p:cNvSpPr>
            <p:nvPr/>
          </p:nvSpPr>
          <p:spPr bwMode="auto">
            <a:xfrm>
              <a:off x="1069975" y="2189163"/>
              <a:ext cx="1736725" cy="801687"/>
            </a:xfrm>
            <a:prstGeom prst="rect">
              <a:avLst/>
            </a:prstGeom>
            <a:blipFill dpi="0" rotWithShape="1">
              <a:blip r:embed="rId6" cstate="email">
                <a:alphaModFix amt="49000"/>
                <a:extLst>
                  <a:ext uri="{28A0092B-C50C-407E-A947-70E740481C1C}">
                    <a14:useLocalDpi xmlns:a14="http://schemas.microsoft.com/office/drawing/2010/main"/>
                  </a:ext>
                </a:extLst>
              </a:blip>
              <a:srcRect/>
              <a:stretch>
                <a:fillRect/>
              </a:stretch>
            </a:blipFill>
            <a:ln w="28575">
              <a:solidFill>
                <a:srgbClr val="C0C0C0"/>
              </a:solidFill>
              <a:miter lim="800000"/>
              <a:headEnd/>
              <a:tailEnd/>
            </a:ln>
          </p:spPr>
          <p:txBody>
            <a:bodyPr wrap="none" anchor="ctr"/>
            <a:lstStyle/>
            <a:p>
              <a:endParaRPr lang="en-US"/>
            </a:p>
          </p:txBody>
        </p:sp>
        <p:sp>
          <p:nvSpPr>
            <p:cNvPr id="12299" name="Rectangle 25" descr="sagesteppe4"/>
            <p:cNvSpPr>
              <a:spLocks noChangeArrowheads="1"/>
            </p:cNvSpPr>
            <p:nvPr/>
          </p:nvSpPr>
          <p:spPr bwMode="auto">
            <a:xfrm>
              <a:off x="4022725" y="854075"/>
              <a:ext cx="1736725" cy="979488"/>
            </a:xfrm>
            <a:prstGeom prst="rect">
              <a:avLst/>
            </a:prstGeom>
            <a:blipFill dpi="0" rotWithShape="1">
              <a:blip r:embed="rId7" cstate="email">
                <a:extLst>
                  <a:ext uri="{28A0092B-C50C-407E-A947-70E740481C1C}">
                    <a14:useLocalDpi xmlns:a14="http://schemas.microsoft.com/office/drawing/2010/main"/>
                  </a:ext>
                </a:extLst>
              </a:blip>
              <a:srcRect/>
              <a:stretch>
                <a:fillRect/>
              </a:stretch>
            </a:blipFill>
            <a:ln w="28575">
              <a:solidFill>
                <a:schemeClr val="tx1"/>
              </a:solidFill>
              <a:miter lim="800000"/>
              <a:headEnd/>
              <a:tailEnd/>
            </a:ln>
          </p:spPr>
          <p:txBody>
            <a:bodyPr wrap="none" anchor="ctr"/>
            <a:lstStyle/>
            <a:p>
              <a:endParaRPr lang="en-US"/>
            </a:p>
          </p:txBody>
        </p:sp>
        <p:sp>
          <p:nvSpPr>
            <p:cNvPr id="12300" name="Rectangle 26" descr="Sage_Steppe(JP)"/>
            <p:cNvSpPr>
              <a:spLocks noChangeArrowheads="1"/>
            </p:cNvSpPr>
            <p:nvPr/>
          </p:nvSpPr>
          <p:spPr bwMode="auto">
            <a:xfrm>
              <a:off x="4022725" y="2189163"/>
              <a:ext cx="1736725" cy="890587"/>
            </a:xfrm>
            <a:prstGeom prst="rect">
              <a:avLst/>
            </a:prstGeom>
            <a:blipFill dpi="0" rotWithShape="1">
              <a:blip r:embed="rId8" cstate="email">
                <a:alphaModFix amt="49000"/>
                <a:extLst>
                  <a:ext uri="{28A0092B-C50C-407E-A947-70E740481C1C}">
                    <a14:useLocalDpi xmlns:a14="http://schemas.microsoft.com/office/drawing/2010/main"/>
                  </a:ext>
                </a:extLst>
              </a:blip>
              <a:srcRect/>
              <a:stretch>
                <a:fillRect/>
              </a:stretch>
            </a:blipFill>
            <a:ln w="28575">
              <a:solidFill>
                <a:srgbClr val="C0C0C0"/>
              </a:solidFill>
              <a:miter lim="800000"/>
              <a:headEnd/>
              <a:tailEnd/>
            </a:ln>
          </p:spPr>
          <p:txBody>
            <a:bodyPr wrap="none" anchor="ctr"/>
            <a:lstStyle/>
            <a:p>
              <a:endParaRPr lang="en-US"/>
            </a:p>
          </p:txBody>
        </p:sp>
        <p:sp>
          <p:nvSpPr>
            <p:cNvPr id="12301" name="Text Box 27"/>
            <p:cNvSpPr txBox="1">
              <a:spLocks noChangeArrowheads="1"/>
            </p:cNvSpPr>
            <p:nvPr/>
          </p:nvSpPr>
          <p:spPr bwMode="auto">
            <a:xfrm>
              <a:off x="1016000" y="1119188"/>
              <a:ext cx="1895475" cy="396875"/>
            </a:xfrm>
            <a:prstGeom prst="rect">
              <a:avLst/>
            </a:prstGeom>
            <a:noFill/>
            <a:ln w="9525">
              <a:noFill/>
              <a:miter lim="800000"/>
              <a:headEnd/>
              <a:tailEnd/>
            </a:ln>
          </p:spPr>
          <p:txBody>
            <a:bodyPr>
              <a:spAutoFit/>
            </a:bodyPr>
            <a:lstStyle/>
            <a:p>
              <a:pPr eaLnBrk="1" hangingPunct="1"/>
              <a:r>
                <a:rPr lang="en-US" sz="2000" b="1">
                  <a:solidFill>
                    <a:schemeClr val="bg1"/>
                  </a:solidFill>
                  <a:latin typeface="Verdana" pitchFamily="34" charset="0"/>
                </a:rPr>
                <a:t>Grassland</a:t>
              </a:r>
            </a:p>
          </p:txBody>
        </p:sp>
        <p:sp>
          <p:nvSpPr>
            <p:cNvPr id="12302" name="Text Box 28"/>
            <p:cNvSpPr txBox="1">
              <a:spLocks noChangeArrowheads="1"/>
            </p:cNvSpPr>
            <p:nvPr/>
          </p:nvSpPr>
          <p:spPr bwMode="auto">
            <a:xfrm>
              <a:off x="4037013" y="977900"/>
              <a:ext cx="1698625" cy="701675"/>
            </a:xfrm>
            <a:prstGeom prst="rect">
              <a:avLst/>
            </a:prstGeom>
            <a:noFill/>
            <a:ln w="9525">
              <a:noFill/>
              <a:miter lim="800000"/>
              <a:headEnd/>
              <a:tailEnd/>
            </a:ln>
          </p:spPr>
          <p:txBody>
            <a:bodyPr wrap="none">
              <a:spAutoFit/>
            </a:bodyPr>
            <a:lstStyle/>
            <a:p>
              <a:pPr algn="ctr" eaLnBrk="1" hangingPunct="1"/>
              <a:r>
                <a:rPr lang="en-US" sz="2000" b="1">
                  <a:solidFill>
                    <a:schemeClr val="bg1"/>
                  </a:solidFill>
                  <a:latin typeface="Verdana" pitchFamily="34" charset="0"/>
                </a:rPr>
                <a:t>Open </a:t>
              </a:r>
            </a:p>
            <a:p>
              <a:pPr algn="ctr" eaLnBrk="1" hangingPunct="1"/>
              <a:r>
                <a:rPr lang="en-US" sz="2000" b="1">
                  <a:solidFill>
                    <a:schemeClr val="bg1"/>
                  </a:solidFill>
                  <a:latin typeface="Verdana" pitchFamily="34" charset="0"/>
                </a:rPr>
                <a:t>Sagebrush</a:t>
              </a:r>
            </a:p>
          </p:txBody>
        </p:sp>
        <p:sp>
          <p:nvSpPr>
            <p:cNvPr id="12303" name="Text Box 29"/>
            <p:cNvSpPr txBox="1">
              <a:spLocks noChangeArrowheads="1"/>
            </p:cNvSpPr>
            <p:nvPr/>
          </p:nvSpPr>
          <p:spPr bwMode="auto">
            <a:xfrm>
              <a:off x="4052888" y="2276475"/>
              <a:ext cx="1698625" cy="701675"/>
            </a:xfrm>
            <a:prstGeom prst="rect">
              <a:avLst/>
            </a:prstGeom>
            <a:noFill/>
            <a:ln w="9525">
              <a:noFill/>
              <a:miter lim="800000"/>
              <a:headEnd/>
              <a:tailEnd/>
            </a:ln>
          </p:spPr>
          <p:txBody>
            <a:bodyPr wrap="none">
              <a:spAutoFit/>
            </a:bodyPr>
            <a:lstStyle/>
            <a:p>
              <a:pPr algn="ctr" eaLnBrk="1" hangingPunct="1"/>
              <a:r>
                <a:rPr lang="en-US" sz="2000" b="1">
                  <a:solidFill>
                    <a:schemeClr val="bg1"/>
                  </a:solidFill>
                  <a:latin typeface="Verdana" pitchFamily="34" charset="0"/>
                </a:rPr>
                <a:t>Closed </a:t>
              </a:r>
            </a:p>
            <a:p>
              <a:pPr algn="ctr" eaLnBrk="1" hangingPunct="1"/>
              <a:r>
                <a:rPr lang="en-US" sz="2000" b="1">
                  <a:solidFill>
                    <a:schemeClr val="bg1"/>
                  </a:solidFill>
                  <a:latin typeface="Verdana" pitchFamily="34" charset="0"/>
                </a:rPr>
                <a:t>Sagebrush</a:t>
              </a:r>
            </a:p>
          </p:txBody>
        </p:sp>
        <p:sp>
          <p:nvSpPr>
            <p:cNvPr id="12304" name="Text Box 30"/>
            <p:cNvSpPr txBox="1">
              <a:spLocks noChangeArrowheads="1"/>
            </p:cNvSpPr>
            <p:nvPr/>
          </p:nvSpPr>
          <p:spPr bwMode="auto">
            <a:xfrm>
              <a:off x="1087438" y="2187575"/>
              <a:ext cx="1698625" cy="701675"/>
            </a:xfrm>
            <a:prstGeom prst="rect">
              <a:avLst/>
            </a:prstGeom>
            <a:noFill/>
            <a:ln w="9525">
              <a:noFill/>
              <a:miter lim="800000"/>
              <a:headEnd/>
              <a:tailEnd/>
            </a:ln>
          </p:spPr>
          <p:txBody>
            <a:bodyPr wrap="none">
              <a:spAutoFit/>
            </a:bodyPr>
            <a:lstStyle/>
            <a:p>
              <a:pPr algn="ctr" eaLnBrk="1" hangingPunct="1"/>
              <a:r>
                <a:rPr lang="en-US" sz="2000" b="1">
                  <a:solidFill>
                    <a:schemeClr val="bg1"/>
                  </a:solidFill>
                  <a:latin typeface="Verdana" pitchFamily="34" charset="0"/>
                </a:rPr>
                <a:t>Depleted</a:t>
              </a:r>
            </a:p>
            <a:p>
              <a:pPr algn="ctr" eaLnBrk="1" hangingPunct="1"/>
              <a:r>
                <a:rPr lang="en-US" sz="2000" b="1">
                  <a:solidFill>
                    <a:schemeClr val="bg1"/>
                  </a:solidFill>
                  <a:latin typeface="Verdana" pitchFamily="34" charset="0"/>
                </a:rPr>
                <a:t>Sagebrush</a:t>
              </a:r>
            </a:p>
          </p:txBody>
        </p:sp>
        <p:sp>
          <p:nvSpPr>
            <p:cNvPr id="12306" name="Text Box 32"/>
            <p:cNvSpPr txBox="1">
              <a:spLocks noChangeArrowheads="1"/>
            </p:cNvSpPr>
            <p:nvPr/>
          </p:nvSpPr>
          <p:spPr bwMode="auto">
            <a:xfrm>
              <a:off x="3049588" y="2225675"/>
              <a:ext cx="184731" cy="369332"/>
            </a:xfrm>
            <a:prstGeom prst="rect">
              <a:avLst/>
            </a:prstGeom>
            <a:noFill/>
            <a:ln w="9525">
              <a:noFill/>
              <a:miter lim="800000"/>
              <a:headEnd/>
              <a:tailEnd/>
            </a:ln>
          </p:spPr>
          <p:txBody>
            <a:bodyPr wrap="none">
              <a:spAutoFit/>
            </a:bodyPr>
            <a:lstStyle/>
            <a:p>
              <a:pPr eaLnBrk="1" hangingPunct="1"/>
              <a:endParaRPr lang="en-US">
                <a:latin typeface="Verdana" pitchFamily="34" charset="0"/>
              </a:endParaRPr>
            </a:p>
          </p:txBody>
        </p:sp>
        <p:sp>
          <p:nvSpPr>
            <p:cNvPr id="12307" name="AutoShape 33"/>
            <p:cNvSpPr>
              <a:spLocks noChangeArrowheads="1"/>
            </p:cNvSpPr>
            <p:nvPr/>
          </p:nvSpPr>
          <p:spPr bwMode="auto">
            <a:xfrm>
              <a:off x="2806700" y="2635250"/>
              <a:ext cx="1112838" cy="266700"/>
            </a:xfrm>
            <a:prstGeom prst="leftArrow">
              <a:avLst>
                <a:gd name="adj1" fmla="val 50000"/>
                <a:gd name="adj2" fmla="val 104316"/>
              </a:avLst>
            </a:prstGeom>
            <a:solidFill>
              <a:srgbClr val="C0C0C0"/>
            </a:solidFill>
            <a:ln w="9525">
              <a:solidFill>
                <a:srgbClr val="C0C0C0"/>
              </a:solidFill>
              <a:miter lim="800000"/>
              <a:headEnd/>
              <a:tailEnd/>
            </a:ln>
          </p:spPr>
          <p:txBody>
            <a:bodyPr wrap="none" anchor="ctr"/>
            <a:lstStyle/>
            <a:p>
              <a:endParaRPr lang="en-US"/>
            </a:p>
          </p:txBody>
        </p:sp>
        <p:sp>
          <p:nvSpPr>
            <p:cNvPr id="12308" name="AutoShape 38"/>
            <p:cNvSpPr>
              <a:spLocks noChangeArrowheads="1"/>
            </p:cNvSpPr>
            <p:nvPr/>
          </p:nvSpPr>
          <p:spPr bwMode="auto">
            <a:xfrm>
              <a:off x="2894013" y="942975"/>
              <a:ext cx="1112837" cy="266700"/>
            </a:xfrm>
            <a:prstGeom prst="rightArrow">
              <a:avLst>
                <a:gd name="adj1" fmla="val 50000"/>
                <a:gd name="adj2" fmla="val 104315"/>
              </a:avLst>
            </a:prstGeom>
            <a:solidFill>
              <a:srgbClr val="008000"/>
            </a:solidFill>
            <a:ln w="9525">
              <a:solidFill>
                <a:schemeClr val="tx1"/>
              </a:solidFill>
              <a:miter lim="800000"/>
              <a:headEnd/>
              <a:tailEnd/>
            </a:ln>
          </p:spPr>
          <p:txBody>
            <a:bodyPr wrap="none" anchor="ctr"/>
            <a:lstStyle/>
            <a:p>
              <a:endParaRPr lang="en-US"/>
            </a:p>
          </p:txBody>
        </p:sp>
        <p:grpSp>
          <p:nvGrpSpPr>
            <p:cNvPr id="12309" name="Group 45"/>
            <p:cNvGrpSpPr>
              <a:grpSpLocks/>
            </p:cNvGrpSpPr>
            <p:nvPr/>
          </p:nvGrpSpPr>
          <p:grpSpPr bwMode="auto">
            <a:xfrm rot="-9636435">
              <a:off x="2671763" y="1249363"/>
              <a:ext cx="1338262" cy="890587"/>
              <a:chOff x="127" y="762"/>
              <a:chExt cx="656" cy="505"/>
            </a:xfrm>
          </p:grpSpPr>
          <p:sp>
            <p:nvSpPr>
              <p:cNvPr id="12320" name="Oval 39"/>
              <p:cNvSpPr>
                <a:spLocks noChangeArrowheads="1"/>
              </p:cNvSpPr>
              <p:nvPr/>
            </p:nvSpPr>
            <p:spPr bwMode="auto">
              <a:xfrm>
                <a:off x="127" y="762"/>
                <a:ext cx="547" cy="505"/>
              </a:xfrm>
              <a:prstGeom prst="ellipse">
                <a:avLst/>
              </a:prstGeom>
              <a:noFill/>
              <a:ln w="76200">
                <a:solidFill>
                  <a:srgbClr val="FF0000"/>
                </a:solidFill>
                <a:prstDash val="sysDot"/>
                <a:round/>
                <a:headEnd/>
                <a:tailEnd/>
              </a:ln>
            </p:spPr>
            <p:txBody>
              <a:bodyPr wrap="none" anchor="ctr"/>
              <a:lstStyle/>
              <a:p>
                <a:endParaRPr lang="en-US"/>
              </a:p>
            </p:txBody>
          </p:sp>
          <p:sp>
            <p:nvSpPr>
              <p:cNvPr id="12321" name="AutoShape 40"/>
              <p:cNvSpPr>
                <a:spLocks noChangeArrowheads="1"/>
              </p:cNvSpPr>
              <p:nvPr/>
            </p:nvSpPr>
            <p:spPr bwMode="auto">
              <a:xfrm rot="1784693">
                <a:off x="619" y="986"/>
                <a:ext cx="164" cy="169"/>
              </a:xfrm>
              <a:prstGeom prst="triangle">
                <a:avLst>
                  <a:gd name="adj" fmla="val 50000"/>
                </a:avLst>
              </a:prstGeom>
              <a:solidFill>
                <a:srgbClr val="FF0000"/>
              </a:solidFill>
              <a:ln w="76200">
                <a:solidFill>
                  <a:srgbClr val="FF0000"/>
                </a:solidFill>
                <a:miter lim="800000"/>
                <a:headEnd/>
                <a:tailEnd/>
              </a:ln>
            </p:spPr>
            <p:txBody>
              <a:bodyPr wrap="none" anchor="ctr"/>
              <a:lstStyle/>
              <a:p>
                <a:endParaRPr lang="en-US"/>
              </a:p>
            </p:txBody>
          </p:sp>
        </p:grpSp>
        <p:sp>
          <p:nvSpPr>
            <p:cNvPr id="12310" name="AutoShape 41"/>
            <p:cNvSpPr>
              <a:spLocks noChangeArrowheads="1"/>
            </p:cNvSpPr>
            <p:nvPr/>
          </p:nvSpPr>
          <p:spPr bwMode="auto">
            <a:xfrm rot="6708937">
              <a:off x="1848644" y="2931319"/>
              <a:ext cx="2298700" cy="477838"/>
            </a:xfrm>
            <a:custGeom>
              <a:avLst/>
              <a:gdLst>
                <a:gd name="T0" fmla="*/ 183472962 w 21600"/>
                <a:gd name="T1" fmla="*/ 0 h 21600"/>
                <a:gd name="T2" fmla="*/ 0 w 21600"/>
                <a:gd name="T3" fmla="*/ 5285397 h 21600"/>
                <a:gd name="T4" fmla="*/ 183472962 w 21600"/>
                <a:gd name="T5" fmla="*/ 10570793 h 21600"/>
                <a:gd name="T6" fmla="*/ 244630652 w 21600"/>
                <a:gd name="T7" fmla="*/ 5285397 h 21600"/>
                <a:gd name="T8" fmla="*/ 17694720 60000 65536"/>
                <a:gd name="T9" fmla="*/ 11796480 60000 65536"/>
                <a:gd name="T10" fmla="*/ 5898240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rgbClr val="FF0000"/>
            </a:solidFill>
            <a:ln w="9525">
              <a:solidFill>
                <a:schemeClr val="tx1"/>
              </a:solidFill>
              <a:miter lim="800000"/>
              <a:headEnd/>
              <a:tailEnd/>
            </a:ln>
          </p:spPr>
          <p:txBody>
            <a:bodyPr wrap="none" anchor="ctr"/>
            <a:lstStyle/>
            <a:p>
              <a:endParaRPr lang="en-US"/>
            </a:p>
          </p:txBody>
        </p:sp>
        <p:grpSp>
          <p:nvGrpSpPr>
            <p:cNvPr id="12312" name="Group 46"/>
            <p:cNvGrpSpPr>
              <a:grpSpLocks/>
            </p:cNvGrpSpPr>
            <p:nvPr/>
          </p:nvGrpSpPr>
          <p:grpSpPr bwMode="auto">
            <a:xfrm>
              <a:off x="109538" y="3844925"/>
              <a:ext cx="1041400" cy="801688"/>
              <a:chOff x="127" y="762"/>
              <a:chExt cx="656" cy="505"/>
            </a:xfrm>
          </p:grpSpPr>
          <p:sp>
            <p:nvSpPr>
              <p:cNvPr id="12318" name="Oval 47"/>
              <p:cNvSpPr>
                <a:spLocks noChangeArrowheads="1"/>
              </p:cNvSpPr>
              <p:nvPr/>
            </p:nvSpPr>
            <p:spPr bwMode="auto">
              <a:xfrm>
                <a:off x="127" y="762"/>
                <a:ext cx="547" cy="505"/>
              </a:xfrm>
              <a:prstGeom prst="ellipse">
                <a:avLst/>
              </a:prstGeom>
              <a:noFill/>
              <a:ln w="76200">
                <a:solidFill>
                  <a:srgbClr val="FF0000"/>
                </a:solidFill>
                <a:prstDash val="sysDot"/>
                <a:round/>
                <a:headEnd/>
                <a:tailEnd/>
              </a:ln>
            </p:spPr>
            <p:txBody>
              <a:bodyPr wrap="none" anchor="ctr"/>
              <a:lstStyle/>
              <a:p>
                <a:endParaRPr lang="en-US"/>
              </a:p>
            </p:txBody>
          </p:sp>
          <p:sp>
            <p:nvSpPr>
              <p:cNvPr id="12319" name="AutoShape 48"/>
              <p:cNvSpPr>
                <a:spLocks noChangeArrowheads="1"/>
              </p:cNvSpPr>
              <p:nvPr/>
            </p:nvSpPr>
            <p:spPr bwMode="auto">
              <a:xfrm rot="1784693">
                <a:off x="619" y="986"/>
                <a:ext cx="164" cy="169"/>
              </a:xfrm>
              <a:prstGeom prst="triangle">
                <a:avLst>
                  <a:gd name="adj" fmla="val 50000"/>
                </a:avLst>
              </a:prstGeom>
              <a:solidFill>
                <a:srgbClr val="FF0000"/>
              </a:solidFill>
              <a:ln w="76200">
                <a:solidFill>
                  <a:srgbClr val="FF0000"/>
                </a:solidFill>
                <a:miter lim="800000"/>
                <a:headEnd/>
                <a:tailEnd/>
              </a:ln>
            </p:spPr>
            <p:txBody>
              <a:bodyPr wrap="none" anchor="ctr"/>
              <a:lstStyle/>
              <a:p>
                <a:endParaRPr lang="en-US"/>
              </a:p>
            </p:txBody>
          </p:sp>
        </p:grpSp>
        <p:sp>
          <p:nvSpPr>
            <p:cNvPr id="12313" name="AutoShape 49"/>
            <p:cNvSpPr>
              <a:spLocks noChangeArrowheads="1"/>
            </p:cNvSpPr>
            <p:nvPr/>
          </p:nvSpPr>
          <p:spPr bwMode="auto">
            <a:xfrm rot="-5410409">
              <a:off x="4665662" y="1879601"/>
              <a:ext cx="358775" cy="260350"/>
            </a:xfrm>
            <a:prstGeom prst="leftArrow">
              <a:avLst>
                <a:gd name="adj1" fmla="val 50000"/>
                <a:gd name="adj2" fmla="val 34451"/>
              </a:avLst>
            </a:prstGeom>
            <a:solidFill>
              <a:srgbClr val="969696"/>
            </a:solidFill>
            <a:ln w="9525">
              <a:solidFill>
                <a:srgbClr val="C0C0C0"/>
              </a:solidFill>
              <a:miter lim="800000"/>
              <a:headEnd/>
              <a:tailEnd/>
            </a:ln>
          </p:spPr>
          <p:txBody>
            <a:bodyPr wrap="none" anchor="ctr"/>
            <a:lstStyle/>
            <a:p>
              <a:endParaRPr lang="en-US"/>
            </a:p>
          </p:txBody>
        </p:sp>
        <p:sp>
          <p:nvSpPr>
            <p:cNvPr id="12314" name="AutoShape 50"/>
            <p:cNvSpPr>
              <a:spLocks noChangeArrowheads="1"/>
            </p:cNvSpPr>
            <p:nvPr/>
          </p:nvSpPr>
          <p:spPr bwMode="auto">
            <a:xfrm rot="5372607">
              <a:off x="5012531" y="1877219"/>
              <a:ext cx="358775" cy="261938"/>
            </a:xfrm>
            <a:prstGeom prst="rightArrow">
              <a:avLst>
                <a:gd name="adj1" fmla="val 50000"/>
                <a:gd name="adj2" fmla="val 34242"/>
              </a:avLst>
            </a:prstGeom>
            <a:solidFill>
              <a:srgbClr val="008000">
                <a:alpha val="39999"/>
              </a:srgbClr>
            </a:solidFill>
            <a:ln w="9525">
              <a:solidFill>
                <a:srgbClr val="C0C0C0"/>
              </a:solidFill>
              <a:miter lim="800000"/>
              <a:headEnd/>
              <a:tailEnd/>
            </a:ln>
          </p:spPr>
          <p:txBody>
            <a:bodyPr wrap="none" anchor="ctr"/>
            <a:lstStyle/>
            <a:p>
              <a:endParaRPr lang="en-US"/>
            </a:p>
          </p:txBody>
        </p:sp>
      </p:grpSp>
      <p:sp>
        <p:nvSpPr>
          <p:cNvPr id="12316" name="Text Box 51"/>
          <p:cNvSpPr txBox="1">
            <a:spLocks noChangeArrowheads="1"/>
          </p:cNvSpPr>
          <p:nvPr/>
        </p:nvSpPr>
        <p:spPr bwMode="auto">
          <a:xfrm>
            <a:off x="3762374" y="5627695"/>
            <a:ext cx="5105628" cy="461665"/>
          </a:xfrm>
          <a:prstGeom prst="rect">
            <a:avLst/>
          </a:prstGeom>
          <a:noFill/>
          <a:ln w="9525">
            <a:noFill/>
            <a:miter lim="800000"/>
            <a:headEnd/>
            <a:tailEnd/>
          </a:ln>
        </p:spPr>
        <p:txBody>
          <a:bodyPr wrap="none">
            <a:spAutoFit/>
          </a:bodyPr>
          <a:lstStyle/>
          <a:p>
            <a:r>
              <a:rPr lang="en-US" sz="2400" dirty="0"/>
              <a:t>Grazing             reduces likelihood of fire</a:t>
            </a:r>
          </a:p>
        </p:txBody>
      </p:sp>
      <p:sp>
        <p:nvSpPr>
          <p:cNvPr id="12317" name="AutoShape 52"/>
          <p:cNvSpPr>
            <a:spLocks noChangeArrowheads="1"/>
          </p:cNvSpPr>
          <p:nvPr/>
        </p:nvSpPr>
        <p:spPr bwMode="auto">
          <a:xfrm>
            <a:off x="5032375" y="5776914"/>
            <a:ext cx="498475" cy="312446"/>
          </a:xfrm>
          <a:prstGeom prst="rightArrow">
            <a:avLst>
              <a:gd name="adj1" fmla="val 50000"/>
              <a:gd name="adj2" fmla="val 52296"/>
            </a:avLst>
          </a:prstGeom>
          <a:solidFill>
            <a:srgbClr val="FF0000"/>
          </a:solidFill>
          <a:ln w="9525">
            <a:solidFill>
              <a:schemeClr val="tx1"/>
            </a:solidFill>
            <a:miter lim="800000"/>
            <a:headEnd/>
            <a:tailEnd/>
          </a:ln>
        </p:spPr>
        <p:txBody>
          <a:bodyPr wrap="none" anchor="ctr"/>
          <a:lstStyle/>
          <a:p>
            <a:endParaRPr lang="en-US">
              <a:solidFill>
                <a:srgbClr val="FF0000"/>
              </a:solidFill>
            </a:endParaRPr>
          </a:p>
        </p:txBody>
      </p:sp>
    </p:spTree>
    <p:custDataLst>
      <p:tags r:id="rId1"/>
    </p:custDataLst>
    <p:extLst>
      <p:ext uri="{BB962C8B-B14F-4D97-AF65-F5344CB8AC3E}">
        <p14:creationId xmlns:p14="http://schemas.microsoft.com/office/powerpoint/2010/main" val="28386848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31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3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316" grpId="0"/>
      <p:bldP spid="12317"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D:\admin\classes\Rest ecology\Rest ecol overhds\pdf's of overheads\succession images\ball and trough.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756563" y="700562"/>
            <a:ext cx="6240996" cy="3784434"/>
          </a:xfrm>
          <a:prstGeom prst="rect">
            <a:avLst/>
          </a:prstGeom>
          <a:noFill/>
          <a:ln>
            <a:solidFill>
              <a:schemeClr val="accent6">
                <a:lumMod val="50000"/>
              </a:schemeClr>
            </a:solidFill>
          </a:ln>
        </p:spPr>
      </p:pic>
      <p:sp>
        <p:nvSpPr>
          <p:cNvPr id="4" name="TextBox 3"/>
          <p:cNvSpPr txBox="1"/>
          <p:nvPr/>
        </p:nvSpPr>
        <p:spPr>
          <a:xfrm>
            <a:off x="5756563" y="4221880"/>
            <a:ext cx="1199367" cy="246221"/>
          </a:xfrm>
          <a:prstGeom prst="rect">
            <a:avLst/>
          </a:prstGeom>
          <a:noFill/>
        </p:spPr>
        <p:txBody>
          <a:bodyPr wrap="none" rtlCol="0">
            <a:spAutoFit/>
          </a:bodyPr>
          <a:lstStyle/>
          <a:p>
            <a:r>
              <a:rPr lang="en-US" sz="1000" dirty="0"/>
              <a:t>Laycock et al. 1991 </a:t>
            </a:r>
          </a:p>
        </p:txBody>
      </p:sp>
      <p:pic>
        <p:nvPicPr>
          <p:cNvPr id="5" name="Picture 2"/>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24692" y="148485"/>
            <a:ext cx="5361711" cy="6527300"/>
          </a:xfrm>
          <a:prstGeom prst="rect">
            <a:avLst/>
          </a:prstGeom>
          <a:noFill/>
          <a:ln w="9525">
            <a:solidFill>
              <a:schemeClr val="bg1">
                <a:lumMod val="65000"/>
              </a:schemeClr>
            </a:solidFill>
            <a:miter lim="800000"/>
            <a:headEnd/>
            <a:tailEnd/>
          </a:ln>
        </p:spPr>
      </p:pic>
      <p:cxnSp>
        <p:nvCxnSpPr>
          <p:cNvPr id="6" name="Straight Arrow Connector 5"/>
          <p:cNvCxnSpPr/>
          <p:nvPr/>
        </p:nvCxnSpPr>
        <p:spPr>
          <a:xfrm flipH="1">
            <a:off x="1253067" y="2739535"/>
            <a:ext cx="4517" cy="672600"/>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p:nvPr/>
        </p:nvCxnSpPr>
        <p:spPr>
          <a:xfrm flipH="1">
            <a:off x="1862667" y="2739535"/>
            <a:ext cx="789096" cy="590687"/>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flipH="1" flipV="1">
            <a:off x="2257215" y="4097539"/>
            <a:ext cx="734341" cy="248683"/>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flipH="1">
            <a:off x="1653261" y="4696178"/>
            <a:ext cx="6206" cy="360753"/>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5756563" y="148485"/>
            <a:ext cx="6240996" cy="461665"/>
          </a:xfrm>
          <a:prstGeom prst="rect">
            <a:avLst/>
          </a:prstGeom>
          <a:noFill/>
        </p:spPr>
        <p:txBody>
          <a:bodyPr wrap="square" rtlCol="0">
            <a:spAutoFit/>
          </a:bodyPr>
          <a:lstStyle/>
          <a:p>
            <a:pPr algn="ctr"/>
            <a:r>
              <a:rPr lang="en-US" sz="2400" b="1" dirty="0"/>
              <a:t>Rangelands can have multiple steady states.  </a:t>
            </a:r>
            <a:endParaRPr lang="en-US" dirty="0"/>
          </a:p>
        </p:txBody>
      </p:sp>
      <p:sp>
        <p:nvSpPr>
          <p:cNvPr id="11" name="TextBox 10"/>
          <p:cNvSpPr txBox="1"/>
          <p:nvPr/>
        </p:nvSpPr>
        <p:spPr>
          <a:xfrm>
            <a:off x="5745274" y="4575408"/>
            <a:ext cx="6240996" cy="461665"/>
          </a:xfrm>
          <a:prstGeom prst="rect">
            <a:avLst/>
          </a:prstGeom>
          <a:noFill/>
        </p:spPr>
        <p:txBody>
          <a:bodyPr wrap="square" rtlCol="0">
            <a:spAutoFit/>
          </a:bodyPr>
          <a:lstStyle/>
          <a:p>
            <a:pPr algn="ctr"/>
            <a:r>
              <a:rPr lang="en-US" sz="2400" b="1" dirty="0"/>
              <a:t>Ball and Cup (trough) Analogy</a:t>
            </a:r>
            <a:endParaRPr lang="en-US" dirty="0"/>
          </a:p>
        </p:txBody>
      </p:sp>
      <p:sp>
        <p:nvSpPr>
          <p:cNvPr id="12" name="Rectangle 11"/>
          <p:cNvSpPr/>
          <p:nvPr/>
        </p:nvSpPr>
        <p:spPr>
          <a:xfrm>
            <a:off x="8071556" y="2652888"/>
            <a:ext cx="225777" cy="225779"/>
          </a:xfrm>
          <a:prstGeom prst="rect">
            <a:avLst/>
          </a:prstGeom>
          <a:noFill/>
          <a:ln w="190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p:nvPr/>
        </p:nvSpPr>
        <p:spPr>
          <a:xfrm>
            <a:off x="9657645" y="2652888"/>
            <a:ext cx="225777" cy="225779"/>
          </a:xfrm>
          <a:prstGeom prst="rect">
            <a:avLst/>
          </a:prstGeom>
          <a:noFill/>
          <a:ln w="190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649100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Lst>
  </p:timing>
</p:sld>
</file>

<file path=ppt/slides/slide1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 name="Picture 3" descr="D:\admin\classes\Rest ecology\Rest ecol overhds\pdf's of overheads\succession images\Whisenant thresholds.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07738" y="76679"/>
            <a:ext cx="7610924" cy="5337781"/>
          </a:xfrm>
          <a:prstGeom prst="rect">
            <a:avLst/>
          </a:prstGeom>
          <a:noFill/>
          <a:ln>
            <a:solidFill>
              <a:schemeClr val="accent6">
                <a:lumMod val="50000"/>
              </a:schemeClr>
            </a:solidFill>
          </a:ln>
        </p:spPr>
      </p:pic>
      <p:sp>
        <p:nvSpPr>
          <p:cNvPr id="3" name="TextBox 2"/>
          <p:cNvSpPr txBox="1"/>
          <p:nvPr/>
        </p:nvSpPr>
        <p:spPr>
          <a:xfrm>
            <a:off x="204953" y="5163979"/>
            <a:ext cx="1067921" cy="246221"/>
          </a:xfrm>
          <a:prstGeom prst="rect">
            <a:avLst/>
          </a:prstGeom>
          <a:noFill/>
        </p:spPr>
        <p:txBody>
          <a:bodyPr wrap="none" rtlCol="0">
            <a:spAutoFit/>
          </a:bodyPr>
          <a:lstStyle/>
          <a:p>
            <a:r>
              <a:rPr lang="en-US" sz="1000" dirty="0"/>
              <a:t>Whisenant  1999</a:t>
            </a:r>
          </a:p>
        </p:txBody>
      </p:sp>
      <p:sp>
        <p:nvSpPr>
          <p:cNvPr id="4" name="TextBox 3"/>
          <p:cNvSpPr txBox="1"/>
          <p:nvPr/>
        </p:nvSpPr>
        <p:spPr>
          <a:xfrm>
            <a:off x="7815876" y="91963"/>
            <a:ext cx="4376123" cy="584775"/>
          </a:xfrm>
          <a:prstGeom prst="rect">
            <a:avLst/>
          </a:prstGeom>
          <a:noFill/>
        </p:spPr>
        <p:txBody>
          <a:bodyPr wrap="square" rtlCol="0">
            <a:spAutoFit/>
          </a:bodyPr>
          <a:lstStyle/>
          <a:p>
            <a:pPr algn="ctr"/>
            <a:r>
              <a:rPr lang="en-US" sz="3200" dirty="0"/>
              <a:t>STEPWISE DEGRADATION</a:t>
            </a:r>
          </a:p>
        </p:txBody>
      </p:sp>
      <p:sp>
        <p:nvSpPr>
          <p:cNvPr id="7" name="TextBox 6"/>
          <p:cNvSpPr txBox="1"/>
          <p:nvPr/>
        </p:nvSpPr>
        <p:spPr>
          <a:xfrm>
            <a:off x="8028265" y="1783245"/>
            <a:ext cx="3954130" cy="1754326"/>
          </a:xfrm>
          <a:prstGeom prst="rect">
            <a:avLst/>
          </a:prstGeom>
          <a:noFill/>
        </p:spPr>
        <p:txBody>
          <a:bodyPr wrap="square" rtlCol="0">
            <a:spAutoFit/>
          </a:bodyPr>
          <a:lstStyle/>
          <a:p>
            <a:pPr algn="ctr"/>
            <a:r>
              <a:rPr lang="en-US" i="1" dirty="0">
                <a:solidFill>
                  <a:schemeClr val="accent2">
                    <a:lumMod val="75000"/>
                  </a:schemeClr>
                </a:solidFill>
              </a:rPr>
              <a:t>“…It is particularly important to recognize the early symptoms of degradation, since management expenses increase with each additional step in the degradation process.”</a:t>
            </a:r>
          </a:p>
          <a:p>
            <a:pPr algn="ctr"/>
            <a:r>
              <a:rPr lang="en-US" i="1" dirty="0">
                <a:solidFill>
                  <a:schemeClr val="accent2">
                    <a:lumMod val="75000"/>
                  </a:schemeClr>
                </a:solidFill>
              </a:rPr>
              <a:t>-Whisenant 1999  </a:t>
            </a:r>
          </a:p>
        </p:txBody>
      </p:sp>
      <p:grpSp>
        <p:nvGrpSpPr>
          <p:cNvPr id="15" name="Group 14"/>
          <p:cNvGrpSpPr/>
          <p:nvPr/>
        </p:nvGrpSpPr>
        <p:grpSpPr>
          <a:xfrm>
            <a:off x="2271889" y="936512"/>
            <a:ext cx="6691489" cy="2269532"/>
            <a:chOff x="2057400" y="1794467"/>
            <a:chExt cx="6691489" cy="2269532"/>
          </a:xfrm>
        </p:grpSpPr>
        <p:sp>
          <p:nvSpPr>
            <p:cNvPr id="8" name="Oval 7"/>
            <p:cNvSpPr/>
            <p:nvPr/>
          </p:nvSpPr>
          <p:spPr>
            <a:xfrm>
              <a:off x="2057400" y="2590800"/>
              <a:ext cx="304800" cy="304800"/>
            </a:xfrm>
            <a:prstGeom prst="ellipse">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0000"/>
                </a:solidFill>
              </a:endParaRPr>
            </a:p>
          </p:txBody>
        </p:sp>
        <p:sp>
          <p:nvSpPr>
            <p:cNvPr id="9" name="Oval 8"/>
            <p:cNvSpPr/>
            <p:nvPr/>
          </p:nvSpPr>
          <p:spPr>
            <a:xfrm>
              <a:off x="3056467" y="3111499"/>
              <a:ext cx="304800" cy="304800"/>
            </a:xfrm>
            <a:prstGeom prst="ellipse">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0000"/>
                </a:solidFill>
              </a:endParaRPr>
            </a:p>
          </p:txBody>
        </p:sp>
        <p:sp>
          <p:nvSpPr>
            <p:cNvPr id="10" name="Oval 9"/>
            <p:cNvSpPr/>
            <p:nvPr/>
          </p:nvSpPr>
          <p:spPr>
            <a:xfrm>
              <a:off x="4121551" y="3759199"/>
              <a:ext cx="304800" cy="304800"/>
            </a:xfrm>
            <a:prstGeom prst="ellipse">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0000"/>
                </a:solidFill>
              </a:endParaRPr>
            </a:p>
          </p:txBody>
        </p:sp>
        <p:cxnSp>
          <p:nvCxnSpPr>
            <p:cNvPr id="11" name="Straight Arrow Connector 10"/>
            <p:cNvCxnSpPr>
              <a:stCxn id="8" idx="6"/>
            </p:cNvCxnSpPr>
            <p:nvPr/>
          </p:nvCxnSpPr>
          <p:spPr>
            <a:xfrm flipV="1">
              <a:off x="2362200" y="1794467"/>
              <a:ext cx="6386689" cy="948733"/>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a:stCxn id="9" idx="6"/>
            </p:cNvCxnSpPr>
            <p:nvPr/>
          </p:nvCxnSpPr>
          <p:spPr>
            <a:xfrm flipV="1">
              <a:off x="3361267" y="1946867"/>
              <a:ext cx="5387622" cy="1317032"/>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a:stCxn id="10" idx="6"/>
            </p:cNvCxnSpPr>
            <p:nvPr/>
          </p:nvCxnSpPr>
          <p:spPr>
            <a:xfrm flipV="1">
              <a:off x="4426351" y="2044699"/>
              <a:ext cx="4322538" cy="1866900"/>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sp>
        <p:nvSpPr>
          <p:cNvPr id="14" name="TextBox 13"/>
          <p:cNvSpPr txBox="1"/>
          <p:nvPr/>
        </p:nvSpPr>
        <p:spPr>
          <a:xfrm>
            <a:off x="8963378" y="676738"/>
            <a:ext cx="2568222" cy="954107"/>
          </a:xfrm>
          <a:prstGeom prst="rect">
            <a:avLst/>
          </a:prstGeom>
          <a:noFill/>
          <a:ln>
            <a:noFill/>
          </a:ln>
        </p:spPr>
        <p:txBody>
          <a:bodyPr wrap="square" rtlCol="0">
            <a:spAutoFit/>
          </a:bodyPr>
          <a:lstStyle/>
          <a:p>
            <a:r>
              <a:rPr lang="en-US" sz="2000" b="1" dirty="0"/>
              <a:t>Groups</a:t>
            </a:r>
            <a:r>
              <a:rPr lang="en-US" sz="2000" dirty="0"/>
              <a:t>: </a:t>
            </a:r>
            <a:r>
              <a:rPr lang="en-US" dirty="0"/>
              <a:t>defined by functional integrity and transition limitation</a:t>
            </a:r>
          </a:p>
        </p:txBody>
      </p:sp>
    </p:spTree>
    <p:custDataLst>
      <p:tags r:id="rId1"/>
    </p:custDataLst>
    <p:extLst>
      <p:ext uri="{BB962C8B-B14F-4D97-AF65-F5344CB8AC3E}">
        <p14:creationId xmlns:p14="http://schemas.microsoft.com/office/powerpoint/2010/main" val="19210307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4" grpId="0"/>
    </p:bldLst>
  </p:timing>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 name="Picture 3" descr="D:\admin\classes\Rest ecology\Rest ecol overhds\pdf's of overheads\succession images\Whisenant thresholds.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07738" y="76679"/>
            <a:ext cx="7610924" cy="5337781"/>
          </a:xfrm>
          <a:prstGeom prst="rect">
            <a:avLst/>
          </a:prstGeom>
          <a:noFill/>
          <a:ln w="28575">
            <a:solidFill>
              <a:schemeClr val="accent6">
                <a:lumMod val="50000"/>
              </a:schemeClr>
            </a:solidFill>
          </a:ln>
        </p:spPr>
      </p:pic>
      <p:sp>
        <p:nvSpPr>
          <p:cNvPr id="3" name="TextBox 2"/>
          <p:cNvSpPr txBox="1"/>
          <p:nvPr/>
        </p:nvSpPr>
        <p:spPr>
          <a:xfrm>
            <a:off x="204953" y="5163979"/>
            <a:ext cx="1067921" cy="246221"/>
          </a:xfrm>
          <a:prstGeom prst="rect">
            <a:avLst/>
          </a:prstGeom>
          <a:noFill/>
        </p:spPr>
        <p:txBody>
          <a:bodyPr wrap="none" rtlCol="0">
            <a:spAutoFit/>
          </a:bodyPr>
          <a:lstStyle/>
          <a:p>
            <a:r>
              <a:rPr lang="en-US" sz="1000" dirty="0"/>
              <a:t>Whisenant  1999</a:t>
            </a:r>
          </a:p>
        </p:txBody>
      </p:sp>
      <p:sp>
        <p:nvSpPr>
          <p:cNvPr id="4" name="TextBox 3"/>
          <p:cNvSpPr txBox="1"/>
          <p:nvPr/>
        </p:nvSpPr>
        <p:spPr>
          <a:xfrm>
            <a:off x="7815876" y="91963"/>
            <a:ext cx="4376123" cy="584775"/>
          </a:xfrm>
          <a:prstGeom prst="rect">
            <a:avLst/>
          </a:prstGeom>
          <a:noFill/>
        </p:spPr>
        <p:txBody>
          <a:bodyPr wrap="square" rtlCol="0">
            <a:spAutoFit/>
          </a:bodyPr>
          <a:lstStyle/>
          <a:p>
            <a:pPr algn="ctr"/>
            <a:r>
              <a:rPr lang="en-US" sz="3200" dirty="0"/>
              <a:t>STEPWISE DEGRADATION</a:t>
            </a:r>
          </a:p>
        </p:txBody>
      </p:sp>
      <p:sp>
        <p:nvSpPr>
          <p:cNvPr id="18" name="TextBox 17"/>
          <p:cNvSpPr txBox="1"/>
          <p:nvPr/>
        </p:nvSpPr>
        <p:spPr>
          <a:xfrm>
            <a:off x="8245692" y="863679"/>
            <a:ext cx="3765685" cy="830997"/>
          </a:xfrm>
          <a:prstGeom prst="rect">
            <a:avLst/>
          </a:prstGeom>
          <a:noFill/>
          <a:ln>
            <a:noFill/>
          </a:ln>
        </p:spPr>
        <p:txBody>
          <a:bodyPr wrap="square" rtlCol="0">
            <a:spAutoFit/>
          </a:bodyPr>
          <a:lstStyle/>
          <a:p>
            <a:r>
              <a:rPr lang="en-US" sz="2400" b="1" dirty="0">
                <a:solidFill>
                  <a:srgbClr val="FFC000"/>
                </a:solidFill>
              </a:rPr>
              <a:t>Biotic</a:t>
            </a:r>
            <a:r>
              <a:rPr lang="en-US" sz="2400" dirty="0">
                <a:solidFill>
                  <a:srgbClr val="FFC000"/>
                </a:solidFill>
              </a:rPr>
              <a:t>: </a:t>
            </a:r>
            <a:r>
              <a:rPr lang="en-US" sz="2000" dirty="0"/>
              <a:t>vegetation manipulation</a:t>
            </a:r>
          </a:p>
          <a:p>
            <a:r>
              <a:rPr lang="en-US" sz="2400" b="1" dirty="0">
                <a:solidFill>
                  <a:srgbClr val="00B050"/>
                </a:solidFill>
              </a:rPr>
              <a:t>Abiotic: </a:t>
            </a:r>
            <a:r>
              <a:rPr lang="en-US" sz="2000" dirty="0"/>
              <a:t>physical manipulation</a:t>
            </a:r>
            <a:endParaRPr lang="en-US" sz="2000" b="1" dirty="0"/>
          </a:p>
        </p:txBody>
      </p:sp>
      <p:sp>
        <p:nvSpPr>
          <p:cNvPr id="5" name="Rectangle 4"/>
          <p:cNvSpPr/>
          <p:nvPr/>
        </p:nvSpPr>
        <p:spPr>
          <a:xfrm>
            <a:off x="2912533" y="948267"/>
            <a:ext cx="214489" cy="2664177"/>
          </a:xfrm>
          <a:prstGeom prst="rect">
            <a:avLst/>
          </a:prstGeom>
          <a:solidFill>
            <a:srgbClr val="FFC000">
              <a:alpha val="39000"/>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C000"/>
              </a:solidFill>
            </a:endParaRPr>
          </a:p>
        </p:txBody>
      </p:sp>
      <p:sp>
        <p:nvSpPr>
          <p:cNvPr id="19" name="Rectangle 18"/>
          <p:cNvSpPr/>
          <p:nvPr/>
        </p:nvSpPr>
        <p:spPr>
          <a:xfrm>
            <a:off x="3960948" y="948267"/>
            <a:ext cx="193363" cy="2664177"/>
          </a:xfrm>
          <a:prstGeom prst="rect">
            <a:avLst/>
          </a:prstGeom>
          <a:solidFill>
            <a:srgbClr val="00B050">
              <a:alpha val="39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00B050"/>
              </a:solidFill>
            </a:endParaRPr>
          </a:p>
        </p:txBody>
      </p:sp>
    </p:spTree>
    <p:custDataLst>
      <p:tags r:id="rId1"/>
    </p:custDataLst>
    <p:extLst>
      <p:ext uri="{BB962C8B-B14F-4D97-AF65-F5344CB8AC3E}">
        <p14:creationId xmlns:p14="http://schemas.microsoft.com/office/powerpoint/2010/main" val="38016462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31"/>
          <p:cNvSpPr txBox="1">
            <a:spLocks noChangeArrowheads="1"/>
          </p:cNvSpPr>
          <p:nvPr/>
        </p:nvSpPr>
        <p:spPr bwMode="auto">
          <a:xfrm>
            <a:off x="1814072" y="286748"/>
            <a:ext cx="4891087" cy="369332"/>
          </a:xfrm>
          <a:prstGeom prst="rect">
            <a:avLst/>
          </a:prstGeom>
          <a:noFill/>
          <a:ln w="9525">
            <a:noFill/>
            <a:miter lim="800000"/>
            <a:headEnd/>
            <a:tailEnd/>
          </a:ln>
        </p:spPr>
        <p:txBody>
          <a:bodyPr>
            <a:spAutoFit/>
          </a:bodyPr>
          <a:lstStyle/>
          <a:p>
            <a:pPr eaLnBrk="1" hangingPunct="1"/>
            <a:r>
              <a:rPr lang="en-US" b="1" dirty="0">
                <a:latin typeface="Verdana" pitchFamily="34" charset="0"/>
              </a:rPr>
              <a:t>Sagebrush Steppe State</a:t>
            </a:r>
          </a:p>
        </p:txBody>
      </p:sp>
      <p:sp>
        <p:nvSpPr>
          <p:cNvPr id="3" name="Rectangle 2" descr="Annual_Grass"/>
          <p:cNvSpPr>
            <a:spLocks noChangeArrowheads="1"/>
          </p:cNvSpPr>
          <p:nvPr/>
        </p:nvSpPr>
        <p:spPr bwMode="auto">
          <a:xfrm>
            <a:off x="3215483" y="4241644"/>
            <a:ext cx="3335775" cy="1577600"/>
          </a:xfrm>
          <a:prstGeom prst="rect">
            <a:avLst/>
          </a:prstGeom>
          <a:blipFill dpi="0" rotWithShape="1">
            <a:blip r:embed="rId2" cstate="email">
              <a:extLst>
                <a:ext uri="{28A0092B-C50C-407E-A947-70E740481C1C}">
                  <a14:useLocalDpi xmlns:a14="http://schemas.microsoft.com/office/drawing/2010/main"/>
                </a:ext>
              </a:extLst>
            </a:blip>
            <a:srcRect/>
            <a:stretch>
              <a:fillRect/>
            </a:stretch>
          </a:blipFill>
          <a:ln w="57150">
            <a:solidFill>
              <a:schemeClr val="tx1"/>
            </a:solidFill>
            <a:miter lim="800000"/>
            <a:headEnd/>
            <a:tailEnd/>
          </a:ln>
        </p:spPr>
        <p:txBody>
          <a:bodyPr wrap="none" anchor="ctr"/>
          <a:lstStyle/>
          <a:p>
            <a:endParaRPr lang="en-US" dirty="0"/>
          </a:p>
        </p:txBody>
      </p:sp>
      <p:sp>
        <p:nvSpPr>
          <p:cNvPr id="4" name="Line 3"/>
          <p:cNvSpPr>
            <a:spLocks noChangeShapeType="1"/>
          </p:cNvSpPr>
          <p:nvPr/>
        </p:nvSpPr>
        <p:spPr bwMode="auto">
          <a:xfrm flipH="1">
            <a:off x="1947725" y="3852786"/>
            <a:ext cx="5403984" cy="48733"/>
          </a:xfrm>
          <a:prstGeom prst="line">
            <a:avLst/>
          </a:prstGeom>
          <a:noFill/>
          <a:ln w="76200">
            <a:solidFill>
              <a:srgbClr val="FF0000"/>
            </a:solidFill>
            <a:prstDash val="sysDot"/>
            <a:round/>
            <a:headEnd/>
            <a:tailEnd/>
          </a:ln>
        </p:spPr>
        <p:txBody>
          <a:bodyPr/>
          <a:lstStyle/>
          <a:p>
            <a:endParaRPr lang="en-US" dirty="0"/>
          </a:p>
        </p:txBody>
      </p:sp>
      <p:sp>
        <p:nvSpPr>
          <p:cNvPr id="5" name="Text Box 16"/>
          <p:cNvSpPr txBox="1">
            <a:spLocks noChangeArrowheads="1"/>
          </p:cNvSpPr>
          <p:nvPr/>
        </p:nvSpPr>
        <p:spPr bwMode="auto">
          <a:xfrm>
            <a:off x="3572947" y="4612672"/>
            <a:ext cx="2667000" cy="701675"/>
          </a:xfrm>
          <a:prstGeom prst="rect">
            <a:avLst/>
          </a:prstGeom>
          <a:noFill/>
          <a:ln w="9525">
            <a:noFill/>
            <a:miter lim="800000"/>
            <a:headEnd/>
            <a:tailEnd/>
          </a:ln>
        </p:spPr>
        <p:txBody>
          <a:bodyPr>
            <a:spAutoFit/>
          </a:bodyPr>
          <a:lstStyle/>
          <a:p>
            <a:pPr algn="ctr" eaLnBrk="1" hangingPunct="1"/>
            <a:r>
              <a:rPr lang="en-US" sz="2000" b="1" dirty="0">
                <a:solidFill>
                  <a:schemeClr val="bg1"/>
                </a:solidFill>
                <a:latin typeface="Verdana" pitchFamily="34" charset="0"/>
              </a:rPr>
              <a:t>Annual Grass </a:t>
            </a:r>
          </a:p>
          <a:p>
            <a:pPr algn="ctr" eaLnBrk="1" hangingPunct="1"/>
            <a:r>
              <a:rPr lang="en-US" sz="2000" b="1" dirty="0">
                <a:solidFill>
                  <a:schemeClr val="bg1"/>
                </a:solidFill>
                <a:latin typeface="Verdana" pitchFamily="34" charset="0"/>
              </a:rPr>
              <a:t>Dominated State</a:t>
            </a:r>
          </a:p>
        </p:txBody>
      </p:sp>
      <p:sp>
        <p:nvSpPr>
          <p:cNvPr id="6" name="Text Box 18"/>
          <p:cNvSpPr txBox="1">
            <a:spLocks noChangeArrowheads="1"/>
          </p:cNvSpPr>
          <p:nvPr/>
        </p:nvSpPr>
        <p:spPr bwMode="auto">
          <a:xfrm>
            <a:off x="7367584" y="3656869"/>
            <a:ext cx="1476686" cy="369332"/>
          </a:xfrm>
          <a:prstGeom prst="rect">
            <a:avLst/>
          </a:prstGeom>
          <a:noFill/>
          <a:ln w="9525">
            <a:noFill/>
            <a:miter lim="800000"/>
            <a:headEnd/>
            <a:tailEnd/>
          </a:ln>
        </p:spPr>
        <p:txBody>
          <a:bodyPr wrap="none">
            <a:spAutoFit/>
          </a:bodyPr>
          <a:lstStyle/>
          <a:p>
            <a:pPr eaLnBrk="1" hangingPunct="1"/>
            <a:r>
              <a:rPr lang="en-US" b="1" dirty="0">
                <a:solidFill>
                  <a:srgbClr val="FF0000"/>
                </a:solidFill>
                <a:latin typeface="Verdana" pitchFamily="34" charset="0"/>
              </a:rPr>
              <a:t>Threshold</a:t>
            </a:r>
          </a:p>
        </p:txBody>
      </p:sp>
      <p:sp>
        <p:nvSpPr>
          <p:cNvPr id="7" name="AutoShape 19"/>
          <p:cNvSpPr>
            <a:spLocks noChangeArrowheads="1"/>
          </p:cNvSpPr>
          <p:nvPr/>
        </p:nvSpPr>
        <p:spPr bwMode="auto">
          <a:xfrm rot="1466181">
            <a:off x="6381746" y="2006523"/>
            <a:ext cx="787400" cy="319088"/>
          </a:xfrm>
          <a:prstGeom prst="rightArrow">
            <a:avLst>
              <a:gd name="adj1" fmla="val 50000"/>
              <a:gd name="adj2" fmla="val 61691"/>
            </a:avLst>
          </a:prstGeom>
          <a:solidFill>
            <a:srgbClr val="00FF00"/>
          </a:solidFill>
          <a:ln w="9525">
            <a:solidFill>
              <a:schemeClr val="tx1"/>
            </a:solidFill>
            <a:miter lim="800000"/>
            <a:headEnd/>
            <a:tailEnd/>
          </a:ln>
        </p:spPr>
        <p:txBody>
          <a:bodyPr wrap="none" anchor="ctr"/>
          <a:lstStyle/>
          <a:p>
            <a:endParaRPr lang="en-US" dirty="0"/>
          </a:p>
        </p:txBody>
      </p:sp>
      <p:sp>
        <p:nvSpPr>
          <p:cNvPr id="8" name="Rectangle 21"/>
          <p:cNvSpPr>
            <a:spLocks noChangeArrowheads="1"/>
          </p:cNvSpPr>
          <p:nvPr/>
        </p:nvSpPr>
        <p:spPr bwMode="auto">
          <a:xfrm>
            <a:off x="2531045" y="885762"/>
            <a:ext cx="4668835" cy="2760662"/>
          </a:xfrm>
          <a:prstGeom prst="rect">
            <a:avLst/>
          </a:prstGeom>
          <a:solidFill>
            <a:schemeClr val="accent1">
              <a:lumMod val="20000"/>
              <a:lumOff val="80000"/>
            </a:schemeClr>
          </a:solidFill>
          <a:ln w="57150">
            <a:solidFill>
              <a:schemeClr val="tx1"/>
            </a:solidFill>
            <a:miter lim="800000"/>
            <a:headEnd/>
            <a:tailEnd/>
          </a:ln>
        </p:spPr>
        <p:txBody>
          <a:bodyPr wrap="none" anchor="ctr"/>
          <a:lstStyle/>
          <a:p>
            <a:endParaRPr lang="en-US" dirty="0"/>
          </a:p>
        </p:txBody>
      </p:sp>
      <p:sp>
        <p:nvSpPr>
          <p:cNvPr id="9" name="Rectangle 23" descr="Wheatgrass_Steppe(JP)"/>
          <p:cNvSpPr>
            <a:spLocks noChangeArrowheads="1"/>
          </p:cNvSpPr>
          <p:nvPr/>
        </p:nvSpPr>
        <p:spPr bwMode="auto">
          <a:xfrm>
            <a:off x="2696506" y="1099996"/>
            <a:ext cx="2028825" cy="1007659"/>
          </a:xfrm>
          <a:prstGeom prst="rect">
            <a:avLst/>
          </a:prstGeom>
          <a:blipFill dpi="0" rotWithShape="1">
            <a:blip r:embed="rId3" cstate="email">
              <a:alphaModFix amt="88000"/>
              <a:extLst>
                <a:ext uri="{28A0092B-C50C-407E-A947-70E740481C1C}">
                  <a14:useLocalDpi xmlns:a14="http://schemas.microsoft.com/office/drawing/2010/main"/>
                </a:ext>
              </a:extLst>
            </a:blip>
            <a:srcRect/>
            <a:stretch>
              <a:fillRect/>
            </a:stretch>
          </a:blipFill>
          <a:ln w="28575">
            <a:solidFill>
              <a:schemeClr val="tx1"/>
            </a:solidFill>
            <a:miter lim="800000"/>
            <a:headEnd/>
            <a:tailEnd/>
          </a:ln>
        </p:spPr>
        <p:txBody>
          <a:bodyPr wrap="none" anchor="ctr"/>
          <a:lstStyle/>
          <a:p>
            <a:endParaRPr lang="en-US" dirty="0"/>
          </a:p>
        </p:txBody>
      </p:sp>
      <p:sp>
        <p:nvSpPr>
          <p:cNvPr id="10" name="Rectangle 24" descr="sage2"/>
          <p:cNvSpPr>
            <a:spLocks noChangeArrowheads="1"/>
          </p:cNvSpPr>
          <p:nvPr/>
        </p:nvSpPr>
        <p:spPr bwMode="auto">
          <a:xfrm>
            <a:off x="2733803" y="2452942"/>
            <a:ext cx="2029968" cy="1005840"/>
          </a:xfrm>
          <a:prstGeom prst="rect">
            <a:avLst/>
          </a:prstGeom>
          <a:blipFill dpi="0" rotWithShape="1">
            <a:blip r:embed="rId4" cstate="screen"/>
            <a:srcRect/>
            <a:stretch>
              <a:fillRect/>
            </a:stretch>
          </a:blipFill>
          <a:ln w="28575">
            <a:solidFill>
              <a:schemeClr val="tx1"/>
            </a:solidFill>
            <a:miter lim="800000"/>
            <a:headEnd/>
            <a:tailEnd/>
          </a:ln>
        </p:spPr>
        <p:txBody>
          <a:bodyPr wrap="none" anchor="ctr"/>
          <a:lstStyle/>
          <a:p>
            <a:endParaRPr lang="en-US" dirty="0"/>
          </a:p>
        </p:txBody>
      </p:sp>
      <p:sp>
        <p:nvSpPr>
          <p:cNvPr id="11" name="Rectangle 25" descr="sagesteppe4"/>
          <p:cNvSpPr>
            <a:spLocks noChangeArrowheads="1"/>
          </p:cNvSpPr>
          <p:nvPr/>
        </p:nvSpPr>
        <p:spPr bwMode="auto">
          <a:xfrm>
            <a:off x="5037831" y="1099996"/>
            <a:ext cx="2011680" cy="1005840"/>
          </a:xfrm>
          <a:prstGeom prst="rect">
            <a:avLst/>
          </a:prstGeom>
          <a:blipFill dpi="0" rotWithShape="1">
            <a:blip r:embed="rId5" cstate="email">
              <a:extLst>
                <a:ext uri="{28A0092B-C50C-407E-A947-70E740481C1C}">
                  <a14:useLocalDpi xmlns:a14="http://schemas.microsoft.com/office/drawing/2010/main"/>
                </a:ext>
              </a:extLst>
            </a:blip>
            <a:srcRect/>
            <a:stretch>
              <a:fillRect/>
            </a:stretch>
          </a:blipFill>
          <a:ln w="28575">
            <a:solidFill>
              <a:schemeClr val="tx1"/>
            </a:solidFill>
            <a:miter lim="800000"/>
            <a:headEnd/>
            <a:tailEnd/>
          </a:ln>
        </p:spPr>
        <p:txBody>
          <a:bodyPr wrap="none" anchor="ctr"/>
          <a:lstStyle/>
          <a:p>
            <a:endParaRPr lang="en-US" dirty="0"/>
          </a:p>
        </p:txBody>
      </p:sp>
      <p:sp>
        <p:nvSpPr>
          <p:cNvPr id="12" name="Rectangle 26" descr="Sage_Steppe(JP)"/>
          <p:cNvSpPr>
            <a:spLocks noChangeArrowheads="1"/>
          </p:cNvSpPr>
          <p:nvPr/>
        </p:nvSpPr>
        <p:spPr bwMode="auto">
          <a:xfrm>
            <a:off x="5019543" y="2428098"/>
            <a:ext cx="2029968" cy="1005840"/>
          </a:xfrm>
          <a:prstGeom prst="rect">
            <a:avLst/>
          </a:prstGeom>
          <a:blipFill dpi="0" rotWithShape="1">
            <a:blip r:embed="rId6" cstate="email">
              <a:extLst>
                <a:ext uri="{28A0092B-C50C-407E-A947-70E740481C1C}">
                  <a14:useLocalDpi xmlns:a14="http://schemas.microsoft.com/office/drawing/2010/main"/>
                </a:ext>
              </a:extLst>
            </a:blip>
            <a:srcRect/>
            <a:stretch>
              <a:fillRect/>
            </a:stretch>
          </a:blipFill>
          <a:ln w="28575">
            <a:solidFill>
              <a:schemeClr val="tx1"/>
            </a:solidFill>
            <a:miter lim="800000"/>
            <a:headEnd/>
            <a:tailEnd/>
          </a:ln>
        </p:spPr>
        <p:txBody>
          <a:bodyPr wrap="none" anchor="ctr"/>
          <a:lstStyle/>
          <a:p>
            <a:endParaRPr lang="en-US" dirty="0"/>
          </a:p>
        </p:txBody>
      </p:sp>
      <p:sp>
        <p:nvSpPr>
          <p:cNvPr id="13" name="Text Box 27"/>
          <p:cNvSpPr txBox="1">
            <a:spLocks noChangeArrowheads="1"/>
          </p:cNvSpPr>
          <p:nvPr/>
        </p:nvSpPr>
        <p:spPr bwMode="auto">
          <a:xfrm>
            <a:off x="2829856" y="1659510"/>
            <a:ext cx="1895475" cy="396875"/>
          </a:xfrm>
          <a:prstGeom prst="rect">
            <a:avLst/>
          </a:prstGeom>
          <a:noFill/>
          <a:ln w="9525">
            <a:noFill/>
            <a:miter lim="800000"/>
            <a:headEnd/>
            <a:tailEnd/>
          </a:ln>
        </p:spPr>
        <p:txBody>
          <a:bodyPr>
            <a:spAutoFit/>
          </a:bodyPr>
          <a:lstStyle/>
          <a:p>
            <a:pPr eaLnBrk="1" hangingPunct="1"/>
            <a:r>
              <a:rPr lang="en-US" sz="2000" b="1" dirty="0">
                <a:solidFill>
                  <a:schemeClr val="bg1"/>
                </a:solidFill>
                <a:latin typeface="Verdana" pitchFamily="34" charset="0"/>
              </a:rPr>
              <a:t>Grassland</a:t>
            </a:r>
          </a:p>
        </p:txBody>
      </p:sp>
      <p:sp>
        <p:nvSpPr>
          <p:cNvPr id="14" name="Text Box 28"/>
          <p:cNvSpPr txBox="1">
            <a:spLocks noChangeArrowheads="1"/>
          </p:cNvSpPr>
          <p:nvPr/>
        </p:nvSpPr>
        <p:spPr bwMode="auto">
          <a:xfrm>
            <a:off x="5221284" y="1234998"/>
            <a:ext cx="1698625" cy="701675"/>
          </a:xfrm>
          <a:prstGeom prst="rect">
            <a:avLst/>
          </a:prstGeom>
          <a:noFill/>
          <a:ln w="9525">
            <a:noFill/>
            <a:miter lim="800000"/>
            <a:headEnd/>
            <a:tailEnd/>
          </a:ln>
        </p:spPr>
        <p:txBody>
          <a:bodyPr wrap="none">
            <a:spAutoFit/>
          </a:bodyPr>
          <a:lstStyle/>
          <a:p>
            <a:pPr algn="ctr" eaLnBrk="1" hangingPunct="1"/>
            <a:r>
              <a:rPr lang="en-US" sz="2000" b="1" dirty="0">
                <a:solidFill>
                  <a:schemeClr val="bg1"/>
                </a:solidFill>
                <a:latin typeface="Verdana" pitchFamily="34" charset="0"/>
              </a:rPr>
              <a:t>Open </a:t>
            </a:r>
          </a:p>
          <a:p>
            <a:pPr algn="ctr" eaLnBrk="1" hangingPunct="1"/>
            <a:r>
              <a:rPr lang="en-US" sz="2000" b="1" dirty="0">
                <a:solidFill>
                  <a:schemeClr val="bg1"/>
                </a:solidFill>
                <a:latin typeface="Verdana" pitchFamily="34" charset="0"/>
              </a:rPr>
              <a:t>Sagebrush</a:t>
            </a:r>
          </a:p>
        </p:txBody>
      </p:sp>
      <p:sp>
        <p:nvSpPr>
          <p:cNvPr id="15" name="Text Box 29"/>
          <p:cNvSpPr txBox="1">
            <a:spLocks noChangeArrowheads="1"/>
          </p:cNvSpPr>
          <p:nvPr/>
        </p:nvSpPr>
        <p:spPr bwMode="auto">
          <a:xfrm>
            <a:off x="5237159" y="2533573"/>
            <a:ext cx="1698625" cy="701675"/>
          </a:xfrm>
          <a:prstGeom prst="rect">
            <a:avLst/>
          </a:prstGeom>
          <a:noFill/>
          <a:ln w="9525">
            <a:noFill/>
            <a:miter lim="800000"/>
            <a:headEnd/>
            <a:tailEnd/>
          </a:ln>
        </p:spPr>
        <p:txBody>
          <a:bodyPr wrap="none">
            <a:spAutoFit/>
          </a:bodyPr>
          <a:lstStyle/>
          <a:p>
            <a:pPr algn="ctr" eaLnBrk="1" hangingPunct="1"/>
            <a:r>
              <a:rPr lang="en-US" sz="2000" b="1" dirty="0">
                <a:solidFill>
                  <a:schemeClr val="bg1"/>
                </a:solidFill>
                <a:latin typeface="Verdana" pitchFamily="34" charset="0"/>
              </a:rPr>
              <a:t>Closed </a:t>
            </a:r>
          </a:p>
          <a:p>
            <a:pPr algn="ctr" eaLnBrk="1" hangingPunct="1"/>
            <a:r>
              <a:rPr lang="en-US" sz="2000" b="1" dirty="0">
                <a:solidFill>
                  <a:schemeClr val="bg1"/>
                </a:solidFill>
                <a:latin typeface="Verdana" pitchFamily="34" charset="0"/>
              </a:rPr>
              <a:t>Sagebrush</a:t>
            </a:r>
          </a:p>
        </p:txBody>
      </p:sp>
      <p:sp>
        <p:nvSpPr>
          <p:cNvPr id="16" name="Text Box 30"/>
          <p:cNvSpPr txBox="1">
            <a:spLocks noChangeArrowheads="1"/>
          </p:cNvSpPr>
          <p:nvPr/>
        </p:nvSpPr>
        <p:spPr bwMode="auto">
          <a:xfrm>
            <a:off x="2899474" y="2558594"/>
            <a:ext cx="1698625" cy="701675"/>
          </a:xfrm>
          <a:prstGeom prst="rect">
            <a:avLst/>
          </a:prstGeom>
          <a:noFill/>
          <a:ln w="9525">
            <a:noFill/>
            <a:miter lim="800000"/>
            <a:headEnd/>
            <a:tailEnd/>
          </a:ln>
        </p:spPr>
        <p:txBody>
          <a:bodyPr wrap="none">
            <a:spAutoFit/>
          </a:bodyPr>
          <a:lstStyle/>
          <a:p>
            <a:pPr algn="ctr" eaLnBrk="1" hangingPunct="1"/>
            <a:r>
              <a:rPr lang="en-US" sz="2000" b="1" dirty="0">
                <a:solidFill>
                  <a:schemeClr val="bg1"/>
                </a:solidFill>
                <a:latin typeface="Verdana" pitchFamily="34" charset="0"/>
              </a:rPr>
              <a:t>Depleted</a:t>
            </a:r>
          </a:p>
          <a:p>
            <a:pPr algn="ctr" eaLnBrk="1" hangingPunct="1"/>
            <a:r>
              <a:rPr lang="en-US" sz="2000" b="1" dirty="0">
                <a:solidFill>
                  <a:schemeClr val="bg1"/>
                </a:solidFill>
                <a:latin typeface="Verdana" pitchFamily="34" charset="0"/>
              </a:rPr>
              <a:t>Sagebrush</a:t>
            </a:r>
          </a:p>
        </p:txBody>
      </p:sp>
      <p:grpSp>
        <p:nvGrpSpPr>
          <p:cNvPr id="17" name="Group 45"/>
          <p:cNvGrpSpPr>
            <a:grpSpLocks/>
          </p:cNvGrpSpPr>
          <p:nvPr/>
        </p:nvGrpSpPr>
        <p:grpSpPr bwMode="auto">
          <a:xfrm rot="11963565">
            <a:off x="4433667" y="1819277"/>
            <a:ext cx="1020910" cy="916583"/>
            <a:chOff x="127" y="762"/>
            <a:chExt cx="547" cy="505"/>
          </a:xfrm>
        </p:grpSpPr>
        <p:sp>
          <p:nvSpPr>
            <p:cNvPr id="18" name="Oval 39"/>
            <p:cNvSpPr>
              <a:spLocks noChangeArrowheads="1"/>
            </p:cNvSpPr>
            <p:nvPr/>
          </p:nvSpPr>
          <p:spPr bwMode="auto">
            <a:xfrm>
              <a:off x="127" y="762"/>
              <a:ext cx="547" cy="505"/>
            </a:xfrm>
            <a:prstGeom prst="ellipse">
              <a:avLst/>
            </a:prstGeom>
            <a:noFill/>
            <a:ln w="76200">
              <a:solidFill>
                <a:srgbClr val="FF0000"/>
              </a:solidFill>
              <a:prstDash val="sysDot"/>
              <a:round/>
              <a:headEnd/>
              <a:tailEnd/>
            </a:ln>
          </p:spPr>
          <p:txBody>
            <a:bodyPr wrap="none" anchor="ctr"/>
            <a:lstStyle/>
            <a:p>
              <a:endParaRPr lang="en-US" dirty="0"/>
            </a:p>
          </p:txBody>
        </p:sp>
        <p:sp>
          <p:nvSpPr>
            <p:cNvPr id="19" name="AutoShape 40"/>
            <p:cNvSpPr>
              <a:spLocks noChangeArrowheads="1"/>
            </p:cNvSpPr>
            <p:nvPr/>
          </p:nvSpPr>
          <p:spPr bwMode="auto">
            <a:xfrm rot="1784693" flipV="1">
              <a:off x="550" y="1125"/>
              <a:ext cx="122" cy="129"/>
            </a:xfrm>
            <a:prstGeom prst="triangle">
              <a:avLst>
                <a:gd name="adj" fmla="val 50000"/>
              </a:avLst>
            </a:prstGeom>
            <a:solidFill>
              <a:srgbClr val="FF0000"/>
            </a:solidFill>
            <a:ln w="76200">
              <a:solidFill>
                <a:srgbClr val="FF0000"/>
              </a:solidFill>
              <a:miter lim="800000"/>
              <a:headEnd/>
              <a:tailEnd/>
            </a:ln>
          </p:spPr>
          <p:txBody>
            <a:bodyPr wrap="none" anchor="ctr"/>
            <a:lstStyle/>
            <a:p>
              <a:endParaRPr lang="en-US" dirty="0"/>
            </a:p>
          </p:txBody>
        </p:sp>
      </p:grpSp>
      <p:grpSp>
        <p:nvGrpSpPr>
          <p:cNvPr id="20" name="Group 46"/>
          <p:cNvGrpSpPr>
            <a:grpSpLocks/>
          </p:cNvGrpSpPr>
          <p:nvPr/>
        </p:nvGrpSpPr>
        <p:grpSpPr bwMode="auto">
          <a:xfrm>
            <a:off x="2672503" y="4498512"/>
            <a:ext cx="1041400" cy="801688"/>
            <a:chOff x="127" y="762"/>
            <a:chExt cx="656" cy="505"/>
          </a:xfrm>
        </p:grpSpPr>
        <p:sp>
          <p:nvSpPr>
            <p:cNvPr id="21" name="Oval 47"/>
            <p:cNvSpPr>
              <a:spLocks noChangeArrowheads="1"/>
            </p:cNvSpPr>
            <p:nvPr/>
          </p:nvSpPr>
          <p:spPr bwMode="auto">
            <a:xfrm>
              <a:off x="127" y="762"/>
              <a:ext cx="547" cy="505"/>
            </a:xfrm>
            <a:prstGeom prst="ellipse">
              <a:avLst/>
            </a:prstGeom>
            <a:noFill/>
            <a:ln w="76200">
              <a:solidFill>
                <a:srgbClr val="FF0000"/>
              </a:solidFill>
              <a:prstDash val="sysDot"/>
              <a:round/>
              <a:headEnd/>
              <a:tailEnd/>
            </a:ln>
          </p:spPr>
          <p:txBody>
            <a:bodyPr wrap="none" anchor="ctr"/>
            <a:lstStyle/>
            <a:p>
              <a:endParaRPr lang="en-US" dirty="0"/>
            </a:p>
          </p:txBody>
        </p:sp>
        <p:sp>
          <p:nvSpPr>
            <p:cNvPr id="22" name="AutoShape 48"/>
            <p:cNvSpPr>
              <a:spLocks noChangeArrowheads="1"/>
            </p:cNvSpPr>
            <p:nvPr/>
          </p:nvSpPr>
          <p:spPr bwMode="auto">
            <a:xfrm rot="1784693">
              <a:off x="619" y="986"/>
              <a:ext cx="164" cy="169"/>
            </a:xfrm>
            <a:prstGeom prst="triangle">
              <a:avLst>
                <a:gd name="adj" fmla="val 50000"/>
              </a:avLst>
            </a:prstGeom>
            <a:solidFill>
              <a:srgbClr val="FF0000"/>
            </a:solidFill>
            <a:ln w="76200">
              <a:solidFill>
                <a:srgbClr val="FF0000"/>
              </a:solidFill>
              <a:miter lim="800000"/>
              <a:headEnd/>
              <a:tailEnd/>
            </a:ln>
          </p:spPr>
          <p:txBody>
            <a:bodyPr wrap="none" anchor="ctr"/>
            <a:lstStyle/>
            <a:p>
              <a:endParaRPr lang="en-US" dirty="0"/>
            </a:p>
          </p:txBody>
        </p:sp>
      </p:grpSp>
      <p:sp>
        <p:nvSpPr>
          <p:cNvPr id="23" name="TextBox 22"/>
          <p:cNvSpPr txBox="1"/>
          <p:nvPr/>
        </p:nvSpPr>
        <p:spPr>
          <a:xfrm>
            <a:off x="7709007" y="2105836"/>
            <a:ext cx="4130566" cy="1200329"/>
          </a:xfrm>
          <a:prstGeom prst="rect">
            <a:avLst/>
          </a:prstGeom>
          <a:noFill/>
        </p:spPr>
        <p:txBody>
          <a:bodyPr wrap="square" rtlCol="0">
            <a:spAutoFit/>
          </a:bodyPr>
          <a:lstStyle/>
          <a:p>
            <a:pPr algn="ctr"/>
            <a:r>
              <a:rPr lang="en-US" sz="3600" b="1" dirty="0"/>
              <a:t>Biotic Threshold?</a:t>
            </a:r>
          </a:p>
          <a:p>
            <a:pPr algn="ctr"/>
            <a:r>
              <a:rPr lang="en-US" sz="3600" b="1" dirty="0"/>
              <a:t>Abiotic Threshold?</a:t>
            </a:r>
          </a:p>
        </p:txBody>
      </p:sp>
    </p:spTree>
    <p:extLst>
      <p:ext uri="{BB962C8B-B14F-4D97-AF65-F5344CB8AC3E}">
        <p14:creationId xmlns:p14="http://schemas.microsoft.com/office/powerpoint/2010/main" val="110279617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4169313" y="128748"/>
            <a:ext cx="3997221" cy="3766461"/>
          </a:xfrm>
          <a:prstGeom prst="rect">
            <a:avLst/>
          </a:prstGeom>
          <a:ln w="12700" cap="sq">
            <a:solidFill>
              <a:schemeClr val="accent6">
                <a:lumMod val="50000"/>
              </a:schemeClr>
            </a:solidFill>
            <a:prstDash val="solid"/>
            <a:miter lim="800000"/>
          </a:ln>
          <a:effectLst>
            <a:outerShdw blurRad="50800" dist="38100" dir="2700000" algn="tl" rotWithShape="0">
              <a:srgbClr val="000000">
                <a:alpha val="43000"/>
              </a:srgbClr>
            </a:outerShdw>
          </a:effectLst>
        </p:spPr>
      </p:pic>
      <p:pic>
        <p:nvPicPr>
          <p:cNvPr id="3" name="Picture 2"/>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232308" y="128748"/>
            <a:ext cx="3799319" cy="3766461"/>
          </a:xfrm>
          <a:prstGeom prst="rect">
            <a:avLst/>
          </a:prstGeom>
          <a:ln w="12700" cap="sq">
            <a:solidFill>
              <a:schemeClr val="accent6">
                <a:lumMod val="50000"/>
              </a:schemeClr>
            </a:solidFill>
            <a:prstDash val="solid"/>
            <a:miter lim="800000"/>
          </a:ln>
          <a:effectLst>
            <a:outerShdw blurRad="50800" dist="38100" dir="2700000" algn="tl" rotWithShape="0">
              <a:srgbClr val="000000">
                <a:alpha val="43000"/>
              </a:srgbClr>
            </a:outerShdw>
          </a:effectLst>
        </p:spPr>
      </p:pic>
      <p:pic>
        <p:nvPicPr>
          <p:cNvPr id="4" name="Picture 2"/>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a:stretch/>
        </p:blipFill>
        <p:spPr bwMode="auto">
          <a:xfrm>
            <a:off x="8304220" y="137757"/>
            <a:ext cx="3735083" cy="3757452"/>
          </a:xfrm>
          <a:prstGeom prst="rect">
            <a:avLst/>
          </a:prstGeom>
          <a:ln w="12700" cap="sq">
            <a:solidFill>
              <a:schemeClr val="accent6">
                <a:lumMod val="50000"/>
              </a:schemeClr>
            </a:solidFill>
            <a:prstDash val="solid"/>
            <a:miter lim="800000"/>
          </a:ln>
          <a:effectLst>
            <a:outerShdw blurRad="50800" dist="38100" dir="2700000" algn="tl" rotWithShape="0">
              <a:srgbClr val="000000">
                <a:alpha val="43000"/>
              </a:srgbClr>
            </a:outerShdw>
          </a:effectLst>
        </p:spPr>
      </p:pic>
      <p:sp>
        <p:nvSpPr>
          <p:cNvPr id="5" name="TextBox 4"/>
          <p:cNvSpPr txBox="1"/>
          <p:nvPr/>
        </p:nvSpPr>
        <p:spPr>
          <a:xfrm>
            <a:off x="291159" y="3950108"/>
            <a:ext cx="3740467" cy="646331"/>
          </a:xfrm>
          <a:prstGeom prst="rect">
            <a:avLst/>
          </a:prstGeom>
          <a:noFill/>
        </p:spPr>
        <p:txBody>
          <a:bodyPr wrap="square" rtlCol="0">
            <a:spAutoFit/>
          </a:bodyPr>
          <a:lstStyle/>
          <a:p>
            <a:r>
              <a:rPr lang="en-US" dirty="0">
                <a:solidFill>
                  <a:schemeClr val="accent6">
                    <a:lumMod val="50000"/>
                  </a:schemeClr>
                </a:solidFill>
              </a:rPr>
              <a:t>Phase I</a:t>
            </a:r>
          </a:p>
          <a:p>
            <a:r>
              <a:rPr lang="en-US" dirty="0"/>
              <a:t>Shrubs &gt; 2/3 of relative cover</a:t>
            </a:r>
          </a:p>
        </p:txBody>
      </p:sp>
      <p:sp>
        <p:nvSpPr>
          <p:cNvPr id="6" name="TextBox 5"/>
          <p:cNvSpPr txBox="1"/>
          <p:nvPr/>
        </p:nvSpPr>
        <p:spPr>
          <a:xfrm>
            <a:off x="4147370" y="3950108"/>
            <a:ext cx="4019164" cy="646331"/>
          </a:xfrm>
          <a:prstGeom prst="rect">
            <a:avLst/>
          </a:prstGeom>
          <a:noFill/>
        </p:spPr>
        <p:txBody>
          <a:bodyPr wrap="square" rtlCol="0">
            <a:spAutoFit/>
          </a:bodyPr>
          <a:lstStyle/>
          <a:p>
            <a:r>
              <a:rPr lang="en-US" dirty="0">
                <a:solidFill>
                  <a:schemeClr val="accent6">
                    <a:lumMod val="50000"/>
                  </a:schemeClr>
                </a:solidFill>
              </a:rPr>
              <a:t>Phase II</a:t>
            </a:r>
          </a:p>
          <a:p>
            <a:r>
              <a:rPr lang="en-US" dirty="0"/>
              <a:t>Shrubs and trees share relative cover</a:t>
            </a:r>
          </a:p>
        </p:txBody>
      </p:sp>
      <p:sp>
        <p:nvSpPr>
          <p:cNvPr id="7" name="TextBox 6"/>
          <p:cNvSpPr txBox="1"/>
          <p:nvPr/>
        </p:nvSpPr>
        <p:spPr>
          <a:xfrm>
            <a:off x="8402643" y="3895209"/>
            <a:ext cx="3636659" cy="646331"/>
          </a:xfrm>
          <a:prstGeom prst="rect">
            <a:avLst/>
          </a:prstGeom>
          <a:noFill/>
        </p:spPr>
        <p:txBody>
          <a:bodyPr wrap="square" rtlCol="0">
            <a:spAutoFit/>
          </a:bodyPr>
          <a:lstStyle/>
          <a:p>
            <a:r>
              <a:rPr lang="en-US" dirty="0">
                <a:solidFill>
                  <a:schemeClr val="accent6">
                    <a:lumMod val="50000"/>
                  </a:schemeClr>
                </a:solidFill>
              </a:rPr>
              <a:t>Phase III</a:t>
            </a:r>
          </a:p>
          <a:p>
            <a:r>
              <a:rPr lang="en-US" dirty="0"/>
              <a:t>Trees &gt; 2/3 relative cover</a:t>
            </a:r>
          </a:p>
        </p:txBody>
      </p:sp>
      <p:pic>
        <p:nvPicPr>
          <p:cNvPr id="8" name="Picture 2" descr="Western Juniper Field Guide Cove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10799376" y="4663206"/>
            <a:ext cx="1227987" cy="2096398"/>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p:cNvSpPr txBox="1"/>
          <p:nvPr/>
        </p:nvSpPr>
        <p:spPr>
          <a:xfrm>
            <a:off x="5220824" y="4941907"/>
            <a:ext cx="4130566" cy="1200329"/>
          </a:xfrm>
          <a:prstGeom prst="rect">
            <a:avLst/>
          </a:prstGeom>
          <a:noFill/>
        </p:spPr>
        <p:txBody>
          <a:bodyPr wrap="square" rtlCol="0">
            <a:spAutoFit/>
          </a:bodyPr>
          <a:lstStyle/>
          <a:p>
            <a:pPr algn="ctr"/>
            <a:r>
              <a:rPr lang="en-US" sz="3600" b="1" dirty="0"/>
              <a:t>Biotic Threshold?</a:t>
            </a:r>
          </a:p>
          <a:p>
            <a:pPr algn="ctr"/>
            <a:r>
              <a:rPr lang="en-US" sz="3600" b="1" dirty="0"/>
              <a:t>Abiotic Threshold?</a:t>
            </a:r>
          </a:p>
        </p:txBody>
      </p:sp>
    </p:spTree>
    <p:extLst>
      <p:ext uri="{BB962C8B-B14F-4D97-AF65-F5344CB8AC3E}">
        <p14:creationId xmlns:p14="http://schemas.microsoft.com/office/powerpoint/2010/main" val="327486934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2" descr="Aspen_Stand"/>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4298544" y="3134647"/>
            <a:ext cx="2577716" cy="1543385"/>
          </a:xfrm>
          <a:prstGeom prst="rect">
            <a:avLst/>
          </a:prstGeom>
          <a:noFill/>
          <a:ln w="9525">
            <a:solidFill>
              <a:schemeClr val="tx1"/>
            </a:solidFill>
            <a:miter lim="800000"/>
            <a:headEnd/>
            <a:tailEnd/>
          </a:ln>
        </p:spPr>
      </p:pic>
      <p:sp>
        <p:nvSpPr>
          <p:cNvPr id="3" name="Rectangle 2"/>
          <p:cNvSpPr txBox="1">
            <a:spLocks noChangeArrowheads="1"/>
          </p:cNvSpPr>
          <p:nvPr/>
        </p:nvSpPr>
        <p:spPr>
          <a:xfrm>
            <a:off x="1966094" y="-211727"/>
            <a:ext cx="8289802" cy="1143000"/>
          </a:xfrm>
          <a:prstGeom prst="rect">
            <a:avLst/>
          </a:prstGeom>
        </p:spPr>
        <p:txBody>
          <a:bodyPr vert="horz" lIns="91440" tIns="45720" rIns="91440" bIns="45720" rtlCol="0" anchor="b">
            <a:norm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en-US" sz="4000" dirty="0">
                <a:latin typeface="Souvenir Lt BT" pitchFamily="18" charset="0"/>
              </a:rPr>
              <a:t>Rangelands are </a:t>
            </a:r>
            <a:r>
              <a:rPr lang="en-US" sz="4000" b="1" i="1" dirty="0">
                <a:latin typeface="Souvenir Lt BT" pitchFamily="18" charset="0"/>
              </a:rPr>
              <a:t>Dynamic</a:t>
            </a:r>
            <a:r>
              <a:rPr lang="en-US" sz="4000" dirty="0">
                <a:latin typeface="Souvenir Lt BT" pitchFamily="18" charset="0"/>
              </a:rPr>
              <a:t>!</a:t>
            </a:r>
          </a:p>
        </p:txBody>
      </p:sp>
      <p:sp>
        <p:nvSpPr>
          <p:cNvPr id="4" name="Rectangle 11"/>
          <p:cNvSpPr>
            <a:spLocks noChangeArrowheads="1"/>
          </p:cNvSpPr>
          <p:nvPr/>
        </p:nvSpPr>
        <p:spPr bwMode="auto">
          <a:xfrm>
            <a:off x="6969794" y="770575"/>
            <a:ext cx="5182220" cy="3428450"/>
          </a:xfrm>
          <a:prstGeom prst="rect">
            <a:avLst/>
          </a:prstGeom>
          <a:noFill/>
          <a:ln w="9525">
            <a:noFill/>
            <a:miter lim="800000"/>
            <a:headEnd/>
            <a:tailEnd/>
          </a:ln>
        </p:spPr>
        <p:txBody>
          <a:bodyPr anchor="ctr"/>
          <a:lstStyle/>
          <a:p>
            <a:pPr eaLnBrk="1" hangingPunct="1"/>
            <a:r>
              <a:rPr lang="en-US" sz="3600" dirty="0">
                <a:latin typeface="Souvenir Lt BT" pitchFamily="18" charset="0"/>
              </a:rPr>
              <a:t>…But dynamic patterns can be described in state and transition models.</a:t>
            </a:r>
          </a:p>
          <a:p>
            <a:pPr eaLnBrk="1" hangingPunct="1"/>
            <a:endParaRPr lang="en-US" sz="3600" dirty="0">
              <a:latin typeface="Souvenir Lt BT" pitchFamily="18" charset="0"/>
            </a:endParaRPr>
          </a:p>
          <a:p>
            <a:pPr eaLnBrk="1" hangingPunct="1"/>
            <a:r>
              <a:rPr lang="en-US" sz="3600" dirty="0">
                <a:latin typeface="Souvenir Lt BT" pitchFamily="18" charset="0"/>
              </a:rPr>
              <a:t>…We manage transitions.</a:t>
            </a:r>
          </a:p>
          <a:p>
            <a:pPr eaLnBrk="1" hangingPunct="1">
              <a:buFontTx/>
              <a:buChar char="•"/>
            </a:pPr>
            <a:endParaRPr lang="en-US" sz="3600" dirty="0">
              <a:latin typeface="Souvenir Lt BT" pitchFamily="18" charset="0"/>
            </a:endParaRPr>
          </a:p>
        </p:txBody>
      </p:sp>
      <p:pic>
        <p:nvPicPr>
          <p:cNvPr id="5" name="Picture 13" descr="Hells Canyon pictures 025"/>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474628" y="4802452"/>
            <a:ext cx="2725461" cy="1722716"/>
          </a:xfrm>
          <a:prstGeom prst="rect">
            <a:avLst/>
          </a:prstGeom>
          <a:noFill/>
          <a:ln w="9525">
            <a:solidFill>
              <a:schemeClr val="tx1"/>
            </a:solidFill>
            <a:miter lim="800000"/>
            <a:headEnd/>
            <a:tailEnd/>
          </a:ln>
        </p:spPr>
      </p:pic>
      <p:pic>
        <p:nvPicPr>
          <p:cNvPr id="6" name="Picture 14" descr="Juniper_Woodlands(JP)"/>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480098" y="1210055"/>
            <a:ext cx="2724912" cy="1831889"/>
          </a:xfrm>
          <a:prstGeom prst="rect">
            <a:avLst/>
          </a:prstGeom>
          <a:noFill/>
          <a:ln w="9525">
            <a:solidFill>
              <a:schemeClr val="tx1"/>
            </a:solidFill>
            <a:miter lim="800000"/>
            <a:headEnd/>
            <a:tailEnd/>
          </a:ln>
        </p:spPr>
      </p:pic>
      <p:pic>
        <p:nvPicPr>
          <p:cNvPr id="7" name="Picture 15" descr="Rangeland scene Bunting 2"/>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4298544" y="4802451"/>
            <a:ext cx="2577716" cy="1721559"/>
          </a:xfrm>
          <a:prstGeom prst="rect">
            <a:avLst/>
          </a:prstGeom>
          <a:noFill/>
          <a:ln w="9525">
            <a:solidFill>
              <a:schemeClr val="tx1"/>
            </a:solidFill>
            <a:miter lim="800000"/>
            <a:headEnd/>
            <a:tailEnd/>
          </a:ln>
        </p:spPr>
      </p:pic>
      <p:pic>
        <p:nvPicPr>
          <p:cNvPr id="8" name="Picture 17" descr="Saltdesert(JP)"/>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1474629" y="3131256"/>
            <a:ext cx="2725461" cy="1578309"/>
          </a:xfrm>
          <a:prstGeom prst="rect">
            <a:avLst/>
          </a:prstGeom>
          <a:noFill/>
          <a:ln w="9525">
            <a:solidFill>
              <a:schemeClr val="tx1"/>
            </a:solidFill>
            <a:miter lim="800000"/>
            <a:headEnd/>
            <a:tailEnd/>
          </a:ln>
        </p:spPr>
      </p:pic>
      <p:pic>
        <p:nvPicPr>
          <p:cNvPr id="9" name="Picture 18" descr="Mountain_Meadow(JP)"/>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4298544" y="1210056"/>
            <a:ext cx="2577716" cy="1851349"/>
          </a:xfrm>
          <a:prstGeom prst="rect">
            <a:avLst/>
          </a:prstGeom>
          <a:noFill/>
          <a:ln w="9525">
            <a:solidFill>
              <a:schemeClr val="tx1"/>
            </a:solidFill>
            <a:miter lim="800000"/>
            <a:headEnd/>
            <a:tailEnd/>
          </a:ln>
        </p:spPr>
      </p:pic>
      <p:sp>
        <p:nvSpPr>
          <p:cNvPr id="10" name="TextBox 1">
            <a:extLst>
              <a:ext uri="{FF2B5EF4-FFF2-40B4-BE49-F238E27FC236}">
                <a16:creationId xmlns:a16="http://schemas.microsoft.com/office/drawing/2014/main" id="{2B6C3F11-18FB-62CE-C901-14CE8959A662}"/>
              </a:ext>
            </a:extLst>
          </p:cNvPr>
          <p:cNvSpPr txBox="1"/>
          <p:nvPr/>
        </p:nvSpPr>
        <p:spPr>
          <a:xfrm>
            <a:off x="7051967" y="3975884"/>
            <a:ext cx="5494705" cy="1938992"/>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200" b="1" u="sng" dirty="0"/>
              <a:t>Label Each Arrow with one or more the following:</a:t>
            </a:r>
          </a:p>
          <a:p>
            <a:pPr marL="114300" indent="-114300">
              <a:buFont typeface="Arial" panose="020B0604020202020204" pitchFamily="34" charset="0"/>
              <a:buChar char="•"/>
            </a:pPr>
            <a:r>
              <a:rPr lang="en-US" sz="1200" b="1" dirty="0"/>
              <a:t>Bad-</a:t>
            </a:r>
            <a:r>
              <a:rPr lang="en-US" sz="1200" b="1" dirty="0" err="1"/>
              <a:t>Grz</a:t>
            </a:r>
            <a:r>
              <a:rPr lang="en-US" sz="1200" b="1" dirty="0"/>
              <a:t> =</a:t>
            </a:r>
            <a:r>
              <a:rPr lang="en-US" sz="1200" dirty="0"/>
              <a:t> Excessive grazing mgmt. (Poor time or excessive intensity)</a:t>
            </a:r>
          </a:p>
          <a:p>
            <a:pPr marL="114300" indent="-114300">
              <a:buFont typeface="Arial" panose="020B0604020202020204" pitchFamily="34" charset="0"/>
              <a:buChar char="•"/>
            </a:pPr>
            <a:r>
              <a:rPr lang="en-US" sz="1200" b="1" dirty="0"/>
              <a:t>Good-</a:t>
            </a:r>
            <a:r>
              <a:rPr lang="en-US" sz="1200" b="1" dirty="0" err="1"/>
              <a:t>Grz</a:t>
            </a:r>
            <a:r>
              <a:rPr lang="en-US" sz="1200" b="1" dirty="0"/>
              <a:t> =</a:t>
            </a:r>
            <a:r>
              <a:rPr lang="en-US" sz="1200" dirty="0"/>
              <a:t> Appropriate grazing (managed time/intensity or no grazing)</a:t>
            </a:r>
          </a:p>
          <a:p>
            <a:pPr marL="114300" indent="-114300">
              <a:buFont typeface="Arial" panose="020B0604020202020204" pitchFamily="34" charset="0"/>
              <a:buChar char="•"/>
            </a:pPr>
            <a:r>
              <a:rPr lang="en-US" sz="1200" b="1" dirty="0"/>
              <a:t>Ex-Fire = </a:t>
            </a:r>
            <a:r>
              <a:rPr lang="en-US" sz="1200" dirty="0"/>
              <a:t>Excessive fire  (too frequent, too intense)</a:t>
            </a:r>
          </a:p>
          <a:p>
            <a:pPr marL="114300" indent="-114300">
              <a:buFont typeface="Arial" panose="020B0604020202020204" pitchFamily="34" charset="0"/>
              <a:buChar char="•"/>
            </a:pPr>
            <a:r>
              <a:rPr lang="en-US" sz="1200" b="1" dirty="0"/>
              <a:t>Good-Fire =</a:t>
            </a:r>
            <a:r>
              <a:rPr lang="en-US" sz="1200" dirty="0"/>
              <a:t> Appropriate fire (natural frequency, low intensity)</a:t>
            </a:r>
          </a:p>
          <a:p>
            <a:pPr marL="114300" indent="-114300">
              <a:buFont typeface="Arial" panose="020B0604020202020204" pitchFamily="34" charset="0"/>
              <a:buChar char="•"/>
            </a:pPr>
            <a:r>
              <a:rPr lang="en-US" sz="1200" b="1" dirty="0"/>
              <a:t>No-Fire</a:t>
            </a:r>
            <a:r>
              <a:rPr lang="en-US" sz="1200" dirty="0"/>
              <a:t> = No regular fires occurring</a:t>
            </a:r>
          </a:p>
          <a:p>
            <a:pPr marL="114300" indent="-114300">
              <a:buFont typeface="Arial" panose="020B0604020202020204" pitchFamily="34" charset="0"/>
              <a:buChar char="•"/>
            </a:pPr>
            <a:r>
              <a:rPr lang="en-US" sz="1200" b="1" dirty="0" err="1"/>
              <a:t>Shr</a:t>
            </a:r>
            <a:r>
              <a:rPr lang="en-US" sz="1200" b="1" dirty="0"/>
              <a:t>-Control = </a:t>
            </a:r>
            <a:r>
              <a:rPr lang="en-US" sz="1200" dirty="0"/>
              <a:t>Shrub control by herbicides or mechanical</a:t>
            </a:r>
          </a:p>
          <a:p>
            <a:pPr marL="114300" indent="-114300">
              <a:buFont typeface="Arial" panose="020B0604020202020204" pitchFamily="34" charset="0"/>
              <a:buChar char="•"/>
            </a:pPr>
            <a:r>
              <a:rPr lang="en-US" sz="1200" b="1" dirty="0"/>
              <a:t>Immigrate</a:t>
            </a:r>
            <a:r>
              <a:rPr lang="en-US" sz="1200" dirty="0"/>
              <a:t> = Immigration and establishment of plants</a:t>
            </a:r>
          </a:p>
          <a:p>
            <a:pPr marL="114300" indent="-114300">
              <a:buFont typeface="Arial" panose="020B0604020202020204" pitchFamily="34" charset="0"/>
              <a:buChar char="•"/>
            </a:pPr>
            <a:r>
              <a:rPr lang="en-US" sz="1200" b="1" dirty="0"/>
              <a:t>Till/Seed </a:t>
            </a:r>
            <a:r>
              <a:rPr lang="en-US" sz="1200" dirty="0"/>
              <a:t>= Tillage by machinery </a:t>
            </a:r>
            <a:r>
              <a:rPr lang="en-US" sz="1200" dirty="0">
                <a:solidFill>
                  <a:prstClr val="black"/>
                </a:solidFill>
              </a:rPr>
              <a:t>Seeding of native or introduced plants</a:t>
            </a:r>
            <a:endParaRPr lang="en-US" sz="1200" dirty="0"/>
          </a:p>
          <a:p>
            <a:pPr marL="114300" indent="-114300">
              <a:buFont typeface="Arial" panose="020B0604020202020204" pitchFamily="34" charset="0"/>
              <a:buChar char="•"/>
            </a:pPr>
            <a:r>
              <a:rPr lang="en-US" sz="1200" b="1" dirty="0" err="1"/>
              <a:t>Clim</a:t>
            </a:r>
            <a:r>
              <a:rPr lang="en-US" sz="1200" b="1" dirty="0"/>
              <a:t>/</a:t>
            </a:r>
            <a:r>
              <a:rPr lang="en-US" sz="1200" b="1" dirty="0" err="1"/>
              <a:t>Weath</a:t>
            </a:r>
            <a:r>
              <a:rPr lang="en-US" sz="1200" b="1" dirty="0"/>
              <a:t> </a:t>
            </a:r>
            <a:r>
              <a:rPr lang="en-US" sz="1200" dirty="0"/>
              <a:t>= Climate/weather including drought</a:t>
            </a:r>
          </a:p>
        </p:txBody>
      </p:sp>
    </p:spTree>
    <p:extLst>
      <p:ext uri="{BB962C8B-B14F-4D97-AF65-F5344CB8AC3E}">
        <p14:creationId xmlns:p14="http://schemas.microsoft.com/office/powerpoint/2010/main" val="1729356058"/>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IMING" val="|11.349"/>
</p:tagLst>
</file>

<file path=ppt/tags/tag2.xml><?xml version="1.0" encoding="utf-8"?>
<p:tagLst xmlns:a="http://schemas.openxmlformats.org/drawingml/2006/main" xmlns:r="http://schemas.openxmlformats.org/officeDocument/2006/relationships" xmlns:p="http://schemas.openxmlformats.org/presentationml/2006/main">
  <p:tag name="TIMING" val="|9.563"/>
</p:tagLst>
</file>

<file path=ppt/tags/tag3.xml><?xml version="1.0" encoding="utf-8"?>
<p:tagLst xmlns:a="http://schemas.openxmlformats.org/drawingml/2006/main" xmlns:r="http://schemas.openxmlformats.org/officeDocument/2006/relationships" xmlns:p="http://schemas.openxmlformats.org/presentationml/2006/main">
  <p:tag name="TIMING" val="|8.913|20.279"/>
</p:tagLst>
</file>

<file path=ppt/tags/tag4.xml><?xml version="1.0" encoding="utf-8"?>
<p:tagLst xmlns:a="http://schemas.openxmlformats.org/drawingml/2006/main" xmlns:r="http://schemas.openxmlformats.org/officeDocument/2006/relationships" xmlns:p="http://schemas.openxmlformats.org/presentationml/2006/main">
  <p:tag name="TIMING" val="|32.576"/>
</p:tagLst>
</file>

<file path=ppt/tags/tag5.xml><?xml version="1.0" encoding="utf-8"?>
<p:tagLst xmlns:a="http://schemas.openxmlformats.org/drawingml/2006/main" xmlns:r="http://schemas.openxmlformats.org/officeDocument/2006/relationships" xmlns:p="http://schemas.openxmlformats.org/presentationml/2006/main">
  <p:tag name="TIMING" val="|20.139|11.598"/>
</p:tagLst>
</file>

<file path=ppt/tags/tag6.xml><?xml version="1.0" encoding="utf-8"?>
<p:tagLst xmlns:a="http://schemas.openxmlformats.org/drawingml/2006/main" xmlns:r="http://schemas.openxmlformats.org/officeDocument/2006/relationships" xmlns:p="http://schemas.openxmlformats.org/presentationml/2006/main">
  <p:tag name="TIMING" val="|9.352|18.144"/>
</p:tagLst>
</file>

<file path=ppt/tags/tag7.xml><?xml version="1.0" encoding="utf-8"?>
<p:tagLst xmlns:a="http://schemas.openxmlformats.org/drawingml/2006/main" xmlns:r="http://schemas.openxmlformats.org/officeDocument/2006/relationships" xmlns:p="http://schemas.openxmlformats.org/presentationml/2006/main">
  <p:tag name="TIMING" val="|21.582"/>
</p:tagLst>
</file>

<file path=ppt/tags/tag8.xml><?xml version="1.0" encoding="utf-8"?>
<p:tagLst xmlns:a="http://schemas.openxmlformats.org/drawingml/2006/main" xmlns:r="http://schemas.openxmlformats.org/officeDocument/2006/relationships" xmlns:p="http://schemas.openxmlformats.org/presentationml/2006/main">
  <p:tag name="TIMING" val="|46.627|18.353"/>
</p:tagLst>
</file>

<file path=ppt/tags/tag9.xml><?xml version="1.0" encoding="utf-8"?>
<p:tagLst xmlns:a="http://schemas.openxmlformats.org/drawingml/2006/main" xmlns:r="http://schemas.openxmlformats.org/officeDocument/2006/relationships" xmlns:p="http://schemas.openxmlformats.org/presentationml/2006/main">
  <p:tag name="TIMING" val="|25.539"/>
</p:tagLst>
</file>

<file path=ppt/tags/tag10.xml><?xml version="1.0" encoding="utf-8"?>
<p:tagLst xmlns:a="http://schemas.openxmlformats.org/drawingml/2006/main" xmlns:r="http://schemas.openxmlformats.org/officeDocument/2006/relationships" xmlns:p="http://schemas.openxmlformats.org/presentationml/2006/main">
  <p:tag name="TIMING" val="|25.613|24.388"/>
</p:tagLst>
</file>

<file path=ppt/tags/tag11.xml><?xml version="1.0" encoding="utf-8"?>
<p:tagLst xmlns:a="http://schemas.openxmlformats.org/drawingml/2006/main" xmlns:r="http://schemas.openxmlformats.org/officeDocument/2006/relationships" xmlns:p="http://schemas.openxmlformats.org/presentationml/2006/main">
  <p:tag name="TIMING" val="|32.112"/>
</p:tagLst>
</file>

<file path=ppt/theme/theme1.xml><?xml version="1.0" encoding="utf-8"?>
<a:theme xmlns:a="http://schemas.openxmlformats.org/drawingml/2006/main" name="Retrospect">
  <a:themeElements>
    <a:clrScheme name="Retrospect">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02006FA4-1611-4B07-AF7F-85CF6D20EB3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3841</TotalTime>
  <Words>1199</Words>
  <Application>Microsoft Office PowerPoint</Application>
  <PresentationFormat>Widescreen</PresentationFormat>
  <Paragraphs>186</Paragraphs>
  <Slides>22</Slides>
  <Notes>12</Notes>
  <HiddenSlides>2</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22</vt:i4>
      </vt:variant>
    </vt:vector>
  </HeadingPairs>
  <TitlesOfParts>
    <vt:vector size="29" baseType="lpstr">
      <vt:lpstr>Arial</vt:lpstr>
      <vt:lpstr>Calibri</vt:lpstr>
      <vt:lpstr>Calibri Light</vt:lpstr>
      <vt:lpstr>Souvenir Lt BT</vt:lpstr>
      <vt:lpstr>Times New Roman</vt:lpstr>
      <vt:lpstr>Verdana</vt:lpstr>
      <vt:lpstr>Retrospect</vt:lpstr>
      <vt:lpstr>State &amp; Transition Models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Rangeland Soils—Physical Characteristics</dc:title>
  <dc:creator>April Hulet</dc:creator>
  <cp:lastModifiedBy>Triplett, Aubree (agtriplett@uidaho.edu)</cp:lastModifiedBy>
  <cp:revision>223</cp:revision>
  <dcterms:created xsi:type="dcterms:W3CDTF">2016-08-26T18:56:31Z</dcterms:created>
  <dcterms:modified xsi:type="dcterms:W3CDTF">2025-02-18T20:09:44Z</dcterms:modified>
</cp:coreProperties>
</file>