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68" r:id="rId2"/>
    <p:sldId id="269" r:id="rId3"/>
    <p:sldId id="278" r:id="rId4"/>
    <p:sldId id="342" r:id="rId5"/>
    <p:sldId id="341" r:id="rId6"/>
    <p:sldId id="349" r:id="rId7"/>
    <p:sldId id="295" r:id="rId8"/>
    <p:sldId id="335" r:id="rId9"/>
    <p:sldId id="296" r:id="rId10"/>
    <p:sldId id="338" r:id="rId11"/>
    <p:sldId id="339" r:id="rId12"/>
    <p:sldId id="340" r:id="rId13"/>
    <p:sldId id="299" r:id="rId14"/>
    <p:sldId id="343" r:id="rId15"/>
    <p:sldId id="333" r:id="rId16"/>
    <p:sldId id="322" r:id="rId17"/>
    <p:sldId id="311" r:id="rId18"/>
    <p:sldId id="344" r:id="rId19"/>
    <p:sldId id="285" r:id="rId20"/>
    <p:sldId id="286" r:id="rId21"/>
    <p:sldId id="287" r:id="rId22"/>
    <p:sldId id="288" r:id="rId23"/>
    <p:sldId id="279" r:id="rId24"/>
    <p:sldId id="292" r:id="rId25"/>
    <p:sldId id="346" r:id="rId26"/>
    <p:sldId id="347" r:id="rId27"/>
    <p:sldId id="324" r:id="rId28"/>
    <p:sldId id="350" r:id="rId29"/>
    <p:sldId id="351" r:id="rId30"/>
    <p:sldId id="352" r:id="rId31"/>
    <p:sldId id="34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5267" autoAdjust="0"/>
  </p:normalViewPr>
  <p:slideViewPr>
    <p:cSldViewPr snapToGrid="0">
      <p:cViewPr varScale="1">
        <p:scale>
          <a:sx n="80" d="100"/>
          <a:sy n="80" d="100"/>
        </p:scale>
        <p:origin x="492" y="76"/>
      </p:cViewPr>
      <p:guideLst/>
    </p:cSldViewPr>
  </p:slideViewPr>
  <p:outlineViewPr>
    <p:cViewPr>
      <p:scale>
        <a:sx n="100" d="100"/>
        <a:sy n="100" d="100"/>
      </p:scale>
      <p:origin x="0" y="-7758"/>
    </p:cViewPr>
  </p:outlineViewPr>
  <p:notesTextViewPr>
    <p:cViewPr>
      <p:scale>
        <a:sx n="1" d="1"/>
        <a:sy n="1" d="1"/>
      </p:scale>
      <p:origin x="0" y="0"/>
    </p:cViewPr>
  </p:notesTextViewPr>
  <p:sorterViewPr>
    <p:cViewPr>
      <p:scale>
        <a:sx n="66" d="100"/>
        <a:sy n="66" d="100"/>
      </p:scale>
      <p:origin x="0" y="-19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CB9DE2F2-311D-4AB9-BF23-DE48F5B459CE}"/>
    <pc:docChg chg="custSel delSld modSld">
      <pc:chgData name="Launchbaugh, Karen (klaunchb@uidaho.edu)" userId="50bf6e17-1720-47d5-b411-57d7bb423c81" providerId="ADAL" clId="{CB9DE2F2-311D-4AB9-BF23-DE48F5B459CE}" dt="2023-12-10T17:00:07.788" v="3" actId="14100"/>
      <pc:docMkLst>
        <pc:docMk/>
      </pc:docMkLst>
      <pc:sldChg chg="delSp mod">
        <pc:chgData name="Launchbaugh, Karen (klaunchb@uidaho.edu)" userId="50bf6e17-1720-47d5-b411-57d7bb423c81" providerId="ADAL" clId="{CB9DE2F2-311D-4AB9-BF23-DE48F5B459CE}" dt="2023-12-10T16:59:43.430" v="0" actId="478"/>
        <pc:sldMkLst>
          <pc:docMk/>
          <pc:sldMk cId="2677323401" sldId="268"/>
        </pc:sldMkLst>
        <pc:picChg chg="del">
          <ac:chgData name="Launchbaugh, Karen (klaunchb@uidaho.edu)" userId="50bf6e17-1720-47d5-b411-57d7bb423c81" providerId="ADAL" clId="{CB9DE2F2-311D-4AB9-BF23-DE48F5B459CE}" dt="2023-12-10T16:59:43.430" v="0" actId="478"/>
          <ac:picMkLst>
            <pc:docMk/>
            <pc:sldMk cId="2677323401" sldId="268"/>
            <ac:picMk id="4" creationId="{4819DE14-D450-4C15-8630-A428B6A77F31}"/>
          </ac:picMkLst>
        </pc:picChg>
      </pc:sldChg>
      <pc:sldChg chg="modSp mod">
        <pc:chgData name="Launchbaugh, Karen (klaunchb@uidaho.edu)" userId="50bf6e17-1720-47d5-b411-57d7bb423c81" providerId="ADAL" clId="{CB9DE2F2-311D-4AB9-BF23-DE48F5B459CE}" dt="2023-12-10T17:00:07.788" v="3" actId="14100"/>
        <pc:sldMkLst>
          <pc:docMk/>
          <pc:sldMk cId="3892812100" sldId="278"/>
        </pc:sldMkLst>
        <pc:picChg chg="mod">
          <ac:chgData name="Launchbaugh, Karen (klaunchb@uidaho.edu)" userId="50bf6e17-1720-47d5-b411-57d7bb423c81" providerId="ADAL" clId="{CB9DE2F2-311D-4AB9-BF23-DE48F5B459CE}" dt="2023-12-10T17:00:07.788" v="3" actId="14100"/>
          <ac:picMkLst>
            <pc:docMk/>
            <pc:sldMk cId="3892812100" sldId="278"/>
            <ac:picMk id="25" creationId="{00000000-0000-0000-0000-000000000000}"/>
          </ac:picMkLst>
        </pc:picChg>
      </pc:sldChg>
      <pc:sldChg chg="del">
        <pc:chgData name="Launchbaugh, Karen (klaunchb@uidaho.edu)" userId="50bf6e17-1720-47d5-b411-57d7bb423c81" providerId="ADAL" clId="{CB9DE2F2-311D-4AB9-BF23-DE48F5B459CE}" dt="2023-12-10T16:59:49.678" v="1" actId="47"/>
        <pc:sldMkLst>
          <pc:docMk/>
          <pc:sldMk cId="3595237910" sldId="348"/>
        </pc:sldMkLst>
      </pc:sldChg>
    </pc:docChg>
  </pc:docChgLst>
  <pc:docChgLst>
    <pc:chgData name="Playfair, JB (jplayfair@uidaho.edu)" userId="9b2c05e5-254d-4c66-8147-51e9239d2299" providerId="ADAL" clId="{E03BDA53-4DC1-497E-AD99-43EC48666EC9}"/>
    <pc:docChg chg="undo redo custSel addSld modSld">
      <pc:chgData name="Playfair, JB (jplayfair@uidaho.edu)" userId="9b2c05e5-254d-4c66-8147-51e9239d2299" providerId="ADAL" clId="{E03BDA53-4DC1-497E-AD99-43EC48666EC9}" dt="2023-11-13T17:57:46.855" v="264" actId="207"/>
      <pc:docMkLst>
        <pc:docMk/>
      </pc:docMkLst>
      <pc:sldChg chg="mod modShow">
        <pc:chgData name="Playfair, JB (jplayfair@uidaho.edu)" userId="9b2c05e5-254d-4c66-8147-51e9239d2299" providerId="ADAL" clId="{E03BDA53-4DC1-497E-AD99-43EC48666EC9}" dt="2023-11-13T17:29:14.806" v="0" actId="729"/>
        <pc:sldMkLst>
          <pc:docMk/>
          <pc:sldMk cId="3595237910" sldId="348"/>
        </pc:sldMkLst>
      </pc:sldChg>
      <pc:sldChg chg="addSp delSp modSp new mod addAnim delAnim modAnim">
        <pc:chgData name="Playfair, JB (jplayfair@uidaho.edu)" userId="9b2c05e5-254d-4c66-8147-51e9239d2299" providerId="ADAL" clId="{E03BDA53-4DC1-497E-AD99-43EC48666EC9}" dt="2023-11-13T17:37:36.603" v="5" actId="478"/>
        <pc:sldMkLst>
          <pc:docMk/>
          <pc:sldMk cId="1666993370" sldId="349"/>
        </pc:sldMkLst>
        <pc:spChg chg="add del mod">
          <ac:chgData name="Playfair, JB (jplayfair@uidaho.edu)" userId="9b2c05e5-254d-4c66-8147-51e9239d2299" providerId="ADAL" clId="{E03BDA53-4DC1-497E-AD99-43EC48666EC9}" dt="2023-11-13T17:37:34.617" v="4" actId="478"/>
          <ac:spMkLst>
            <pc:docMk/>
            <pc:sldMk cId="1666993370" sldId="349"/>
            <ac:spMk id="2" creationId="{53FC40FB-A5B9-B838-087F-5894B7D23EB6}"/>
          </ac:spMkLst>
        </pc:spChg>
        <pc:spChg chg="mod">
          <ac:chgData name="Playfair, JB (jplayfair@uidaho.edu)" userId="9b2c05e5-254d-4c66-8147-51e9239d2299" providerId="ADAL" clId="{E03BDA53-4DC1-497E-AD99-43EC48666EC9}" dt="2023-11-13T17:37:30.819" v="2"/>
          <ac:spMkLst>
            <pc:docMk/>
            <pc:sldMk cId="1666993370" sldId="349"/>
            <ac:spMk id="5" creationId="{9BDC70EA-74B5-CB7F-0328-77FED7E25A23}"/>
          </ac:spMkLst>
        </pc:spChg>
        <pc:spChg chg="add del mod">
          <ac:chgData name="Playfair, JB (jplayfair@uidaho.edu)" userId="9b2c05e5-254d-4c66-8147-51e9239d2299" providerId="ADAL" clId="{E03BDA53-4DC1-497E-AD99-43EC48666EC9}" dt="2023-11-13T17:37:34.617" v="4" actId="478"/>
          <ac:spMkLst>
            <pc:docMk/>
            <pc:sldMk cId="1666993370" sldId="349"/>
            <ac:spMk id="7" creationId="{25FCCF19-EA61-E2BD-EA93-23B9D08CD482}"/>
          </ac:spMkLst>
        </pc:spChg>
        <pc:spChg chg="add del mod">
          <ac:chgData name="Playfair, JB (jplayfair@uidaho.edu)" userId="9b2c05e5-254d-4c66-8147-51e9239d2299" providerId="ADAL" clId="{E03BDA53-4DC1-497E-AD99-43EC48666EC9}" dt="2023-11-13T17:37:34.617" v="4" actId="478"/>
          <ac:spMkLst>
            <pc:docMk/>
            <pc:sldMk cId="1666993370" sldId="349"/>
            <ac:spMk id="8" creationId="{AE9173A5-14B0-573E-3DD0-64E9E429B19B}"/>
          </ac:spMkLst>
        </pc:spChg>
        <pc:spChg chg="add del mod">
          <ac:chgData name="Playfair, JB (jplayfair@uidaho.edu)" userId="9b2c05e5-254d-4c66-8147-51e9239d2299" providerId="ADAL" clId="{E03BDA53-4DC1-497E-AD99-43EC48666EC9}" dt="2023-11-13T17:37:34.617" v="4" actId="478"/>
          <ac:spMkLst>
            <pc:docMk/>
            <pc:sldMk cId="1666993370" sldId="349"/>
            <ac:spMk id="9" creationId="{DC2168EF-4876-21C1-9CEC-F973B25CEBF6}"/>
          </ac:spMkLst>
        </pc:spChg>
        <pc:spChg chg="add del mod">
          <ac:chgData name="Playfair, JB (jplayfair@uidaho.edu)" userId="9b2c05e5-254d-4c66-8147-51e9239d2299" providerId="ADAL" clId="{E03BDA53-4DC1-497E-AD99-43EC48666EC9}" dt="2023-11-13T17:37:34.617" v="4" actId="478"/>
          <ac:spMkLst>
            <pc:docMk/>
            <pc:sldMk cId="1666993370" sldId="349"/>
            <ac:spMk id="10" creationId="{9C0005C3-853C-2A9F-D2D5-CBA0D90994E8}"/>
          </ac:spMkLst>
        </pc:spChg>
        <pc:spChg chg="add del mod">
          <ac:chgData name="Playfair, JB (jplayfair@uidaho.edu)" userId="9b2c05e5-254d-4c66-8147-51e9239d2299" providerId="ADAL" clId="{E03BDA53-4DC1-497E-AD99-43EC48666EC9}" dt="2023-11-13T17:37:34.617" v="4" actId="478"/>
          <ac:spMkLst>
            <pc:docMk/>
            <pc:sldMk cId="1666993370" sldId="349"/>
            <ac:spMk id="11" creationId="{BCC4978B-1977-3716-96B7-636BF82CBE12}"/>
          </ac:spMkLst>
        </pc:spChg>
        <pc:spChg chg="mod">
          <ac:chgData name="Playfair, JB (jplayfair@uidaho.edu)" userId="9b2c05e5-254d-4c66-8147-51e9239d2299" providerId="ADAL" clId="{E03BDA53-4DC1-497E-AD99-43EC48666EC9}" dt="2023-11-13T17:37:30.819" v="2"/>
          <ac:spMkLst>
            <pc:docMk/>
            <pc:sldMk cId="1666993370" sldId="349"/>
            <ac:spMk id="14" creationId="{BE16D701-F749-EEB3-421E-C0DAA014330C}"/>
          </ac:spMkLst>
        </pc:spChg>
        <pc:grpChg chg="add del mod">
          <ac:chgData name="Playfair, JB (jplayfair@uidaho.edu)" userId="9b2c05e5-254d-4c66-8147-51e9239d2299" providerId="ADAL" clId="{E03BDA53-4DC1-497E-AD99-43EC48666EC9}" dt="2023-11-13T17:37:34.617" v="4" actId="478"/>
          <ac:grpSpMkLst>
            <pc:docMk/>
            <pc:sldMk cId="1666993370" sldId="349"/>
            <ac:grpSpMk id="3" creationId="{919BA1D6-1C7F-3152-EA72-B118295ABD86}"/>
          </ac:grpSpMkLst>
        </pc:grpChg>
        <pc:grpChg chg="add del mod">
          <ac:chgData name="Playfair, JB (jplayfair@uidaho.edu)" userId="9b2c05e5-254d-4c66-8147-51e9239d2299" providerId="ADAL" clId="{E03BDA53-4DC1-497E-AD99-43EC48666EC9}" dt="2023-11-13T17:37:34.617" v="4" actId="478"/>
          <ac:grpSpMkLst>
            <pc:docMk/>
            <pc:sldMk cId="1666993370" sldId="349"/>
            <ac:grpSpMk id="12" creationId="{76E39B78-7CD3-8F3D-1AFE-E9E3122D2F54}"/>
          </ac:grpSpMkLst>
        </pc:grpChg>
        <pc:picChg chg="mod">
          <ac:chgData name="Playfair, JB (jplayfair@uidaho.edu)" userId="9b2c05e5-254d-4c66-8147-51e9239d2299" providerId="ADAL" clId="{E03BDA53-4DC1-497E-AD99-43EC48666EC9}" dt="2023-11-13T17:37:30.819" v="2"/>
          <ac:picMkLst>
            <pc:docMk/>
            <pc:sldMk cId="1666993370" sldId="349"/>
            <ac:picMk id="4" creationId="{1B7C6BED-9271-EBB4-2BE5-9562E32CE38C}"/>
          </ac:picMkLst>
        </pc:picChg>
        <pc:picChg chg="mod">
          <ac:chgData name="Playfair, JB (jplayfair@uidaho.edu)" userId="9b2c05e5-254d-4c66-8147-51e9239d2299" providerId="ADAL" clId="{E03BDA53-4DC1-497E-AD99-43EC48666EC9}" dt="2023-11-13T17:37:30.819" v="2"/>
          <ac:picMkLst>
            <pc:docMk/>
            <pc:sldMk cId="1666993370" sldId="349"/>
            <ac:picMk id="13" creationId="{26798D1C-6702-A736-B7C6-02AC959B6CBE}"/>
          </ac:picMkLst>
        </pc:picChg>
        <pc:picChg chg="add del mod">
          <ac:chgData name="Playfair, JB (jplayfair@uidaho.edu)" userId="9b2c05e5-254d-4c66-8147-51e9239d2299" providerId="ADAL" clId="{E03BDA53-4DC1-497E-AD99-43EC48666EC9}" dt="2023-11-13T17:37:36.603" v="5" actId="478"/>
          <ac:picMkLst>
            <pc:docMk/>
            <pc:sldMk cId="1666993370" sldId="349"/>
            <ac:picMk id="19" creationId="{5F1D12DC-0BE0-B2B9-FBB6-3CB6CD8E60CA}"/>
          </ac:picMkLst>
        </pc:picChg>
        <pc:cxnChg chg="add del mod">
          <ac:chgData name="Playfair, JB (jplayfair@uidaho.edu)" userId="9b2c05e5-254d-4c66-8147-51e9239d2299" providerId="ADAL" clId="{E03BDA53-4DC1-497E-AD99-43EC48666EC9}" dt="2023-11-13T17:37:34.617" v="4" actId="478"/>
          <ac:cxnSpMkLst>
            <pc:docMk/>
            <pc:sldMk cId="1666993370" sldId="349"/>
            <ac:cxnSpMk id="6" creationId="{0B03A0ED-4FD0-61FE-4611-1C6DAC2631BB}"/>
          </ac:cxnSpMkLst>
        </pc:cxnChg>
        <pc:cxnChg chg="add del mod">
          <ac:chgData name="Playfair, JB (jplayfair@uidaho.edu)" userId="9b2c05e5-254d-4c66-8147-51e9239d2299" providerId="ADAL" clId="{E03BDA53-4DC1-497E-AD99-43EC48666EC9}" dt="2023-11-13T17:37:34.617" v="4" actId="478"/>
          <ac:cxnSpMkLst>
            <pc:docMk/>
            <pc:sldMk cId="1666993370" sldId="349"/>
            <ac:cxnSpMk id="15" creationId="{DD592B6A-38B8-C223-E4F4-09773D745B8D}"/>
          </ac:cxnSpMkLst>
        </pc:cxnChg>
        <pc:cxnChg chg="add del mod">
          <ac:chgData name="Playfair, JB (jplayfair@uidaho.edu)" userId="9b2c05e5-254d-4c66-8147-51e9239d2299" providerId="ADAL" clId="{E03BDA53-4DC1-497E-AD99-43EC48666EC9}" dt="2023-11-13T17:37:34.617" v="4" actId="478"/>
          <ac:cxnSpMkLst>
            <pc:docMk/>
            <pc:sldMk cId="1666993370" sldId="349"/>
            <ac:cxnSpMk id="16" creationId="{973C45AF-0E14-821E-D4B7-816BF3E33FC3}"/>
          </ac:cxnSpMkLst>
        </pc:cxnChg>
        <pc:cxnChg chg="add del mod">
          <ac:chgData name="Playfair, JB (jplayfair@uidaho.edu)" userId="9b2c05e5-254d-4c66-8147-51e9239d2299" providerId="ADAL" clId="{E03BDA53-4DC1-497E-AD99-43EC48666EC9}" dt="2023-11-13T17:37:34.617" v="4" actId="478"/>
          <ac:cxnSpMkLst>
            <pc:docMk/>
            <pc:sldMk cId="1666993370" sldId="349"/>
            <ac:cxnSpMk id="17" creationId="{2CD4DE58-CD75-49BA-6AB2-92CF7136A4E6}"/>
          </ac:cxnSpMkLst>
        </pc:cxnChg>
        <pc:cxnChg chg="add del mod">
          <ac:chgData name="Playfair, JB (jplayfair@uidaho.edu)" userId="9b2c05e5-254d-4c66-8147-51e9239d2299" providerId="ADAL" clId="{E03BDA53-4DC1-497E-AD99-43EC48666EC9}" dt="2023-11-13T17:37:34.617" v="4" actId="478"/>
          <ac:cxnSpMkLst>
            <pc:docMk/>
            <pc:sldMk cId="1666993370" sldId="349"/>
            <ac:cxnSpMk id="18" creationId="{68E9CB7D-4879-937E-BFDF-187ED51029F8}"/>
          </ac:cxnSpMkLst>
        </pc:cxnChg>
      </pc:sldChg>
      <pc:sldChg chg="addSp modSp new mod">
        <pc:chgData name="Playfair, JB (jplayfair@uidaho.edu)" userId="9b2c05e5-254d-4c66-8147-51e9239d2299" providerId="ADAL" clId="{E03BDA53-4DC1-497E-AD99-43EC48666EC9}" dt="2023-11-13T17:57:37.385" v="262" actId="207"/>
        <pc:sldMkLst>
          <pc:docMk/>
          <pc:sldMk cId="2921205662" sldId="350"/>
        </pc:sldMkLst>
        <pc:spChg chg="add mod">
          <ac:chgData name="Playfair, JB (jplayfair@uidaho.edu)" userId="9b2c05e5-254d-4c66-8147-51e9239d2299" providerId="ADAL" clId="{E03BDA53-4DC1-497E-AD99-43EC48666EC9}" dt="2023-11-13T17:44:40.804" v="38" actId="27636"/>
          <ac:spMkLst>
            <pc:docMk/>
            <pc:sldMk cId="2921205662" sldId="350"/>
            <ac:spMk id="2" creationId="{A3E56350-7A9C-8A33-CD98-28B6CD89E119}"/>
          </ac:spMkLst>
        </pc:spChg>
        <pc:spChg chg="add mod">
          <ac:chgData name="Playfair, JB (jplayfair@uidaho.edu)" userId="9b2c05e5-254d-4c66-8147-51e9239d2299" providerId="ADAL" clId="{E03BDA53-4DC1-497E-AD99-43EC48666EC9}" dt="2023-11-13T17:44:54.813" v="40" actId="1076"/>
          <ac:spMkLst>
            <pc:docMk/>
            <pc:sldMk cId="2921205662" sldId="350"/>
            <ac:spMk id="3" creationId="{036FEA65-23F9-E435-E17B-6D0B58C06035}"/>
          </ac:spMkLst>
        </pc:spChg>
        <pc:spChg chg="add mod">
          <ac:chgData name="Playfair, JB (jplayfair@uidaho.edu)" userId="9b2c05e5-254d-4c66-8147-51e9239d2299" providerId="ADAL" clId="{E03BDA53-4DC1-497E-AD99-43EC48666EC9}" dt="2023-11-13T17:57:32.890" v="261" actId="207"/>
          <ac:spMkLst>
            <pc:docMk/>
            <pc:sldMk cId="2921205662" sldId="350"/>
            <ac:spMk id="5" creationId="{8C1A4C77-D5E6-8989-8FF1-C56A9703CB8D}"/>
          </ac:spMkLst>
        </pc:spChg>
        <pc:spChg chg="add mod">
          <ac:chgData name="Playfair, JB (jplayfair@uidaho.edu)" userId="9b2c05e5-254d-4c66-8147-51e9239d2299" providerId="ADAL" clId="{E03BDA53-4DC1-497E-AD99-43EC48666EC9}" dt="2023-11-13T17:57:37.385" v="262" actId="207"/>
          <ac:spMkLst>
            <pc:docMk/>
            <pc:sldMk cId="2921205662" sldId="350"/>
            <ac:spMk id="7" creationId="{796FB7C4-1341-EF71-B3CA-61D78BDA6170}"/>
          </ac:spMkLst>
        </pc:spChg>
        <pc:picChg chg="add mod">
          <ac:chgData name="Playfair, JB (jplayfair@uidaho.edu)" userId="9b2c05e5-254d-4c66-8147-51e9239d2299" providerId="ADAL" clId="{E03BDA53-4DC1-497E-AD99-43EC48666EC9}" dt="2023-11-13T17:45:04.928" v="44" actId="1076"/>
          <ac:picMkLst>
            <pc:docMk/>
            <pc:sldMk cId="2921205662" sldId="350"/>
            <ac:picMk id="4" creationId="{B2273E34-ED33-38B9-B09F-B68452738126}"/>
          </ac:picMkLst>
        </pc:picChg>
        <pc:picChg chg="add mod">
          <ac:chgData name="Playfair, JB (jplayfair@uidaho.edu)" userId="9b2c05e5-254d-4c66-8147-51e9239d2299" providerId="ADAL" clId="{E03BDA53-4DC1-497E-AD99-43EC48666EC9}" dt="2023-11-13T17:45:02.980" v="43" actId="1076"/>
          <ac:picMkLst>
            <pc:docMk/>
            <pc:sldMk cId="2921205662" sldId="350"/>
            <ac:picMk id="6" creationId="{C8744C79-459B-F47C-ECA0-6D014FD14FE1}"/>
          </ac:picMkLst>
        </pc:picChg>
      </pc:sldChg>
      <pc:sldChg chg="addSp delSp modSp new mod">
        <pc:chgData name="Playfair, JB (jplayfair@uidaho.edu)" userId="9b2c05e5-254d-4c66-8147-51e9239d2299" providerId="ADAL" clId="{E03BDA53-4DC1-497E-AD99-43EC48666EC9}" dt="2023-11-13T17:57:46.855" v="264" actId="207"/>
        <pc:sldMkLst>
          <pc:docMk/>
          <pc:sldMk cId="491945704" sldId="351"/>
        </pc:sldMkLst>
        <pc:spChg chg="add del mod">
          <ac:chgData name="Playfair, JB (jplayfair@uidaho.edu)" userId="9b2c05e5-254d-4c66-8147-51e9239d2299" providerId="ADAL" clId="{E03BDA53-4DC1-497E-AD99-43EC48666EC9}" dt="2023-11-13T17:45:57.062" v="51"/>
          <ac:spMkLst>
            <pc:docMk/>
            <pc:sldMk cId="491945704" sldId="351"/>
            <ac:spMk id="2" creationId="{37DDAB3A-78BB-998D-AF76-F84E1C6D2D3E}"/>
          </ac:spMkLst>
        </pc:spChg>
        <pc:spChg chg="add del mod">
          <ac:chgData name="Playfair, JB (jplayfair@uidaho.edu)" userId="9b2c05e5-254d-4c66-8147-51e9239d2299" providerId="ADAL" clId="{E03BDA53-4DC1-497E-AD99-43EC48666EC9}" dt="2023-11-13T17:45:57.062" v="51"/>
          <ac:spMkLst>
            <pc:docMk/>
            <pc:sldMk cId="491945704" sldId="351"/>
            <ac:spMk id="3" creationId="{1BFAF6E7-5C58-F8B1-7D32-1517AFE609C5}"/>
          </ac:spMkLst>
        </pc:spChg>
        <pc:spChg chg="add del mod">
          <ac:chgData name="Playfair, JB (jplayfair@uidaho.edu)" userId="9b2c05e5-254d-4c66-8147-51e9239d2299" providerId="ADAL" clId="{E03BDA53-4DC1-497E-AD99-43EC48666EC9}" dt="2023-11-13T17:45:57.062" v="51"/>
          <ac:spMkLst>
            <pc:docMk/>
            <pc:sldMk cId="491945704" sldId="351"/>
            <ac:spMk id="5" creationId="{ED77CFA3-6889-1D97-C787-8D0F443C9EC1}"/>
          </ac:spMkLst>
        </pc:spChg>
        <pc:spChg chg="add del mod">
          <ac:chgData name="Playfair, JB (jplayfair@uidaho.edu)" userId="9b2c05e5-254d-4c66-8147-51e9239d2299" providerId="ADAL" clId="{E03BDA53-4DC1-497E-AD99-43EC48666EC9}" dt="2023-11-13T17:45:57.062" v="51"/>
          <ac:spMkLst>
            <pc:docMk/>
            <pc:sldMk cId="491945704" sldId="351"/>
            <ac:spMk id="7" creationId="{E0295F72-5F96-C133-241E-962A321B05D6}"/>
          </ac:spMkLst>
        </pc:spChg>
        <pc:spChg chg="add del mod">
          <ac:chgData name="Playfair, JB (jplayfair@uidaho.edu)" userId="9b2c05e5-254d-4c66-8147-51e9239d2299" providerId="ADAL" clId="{E03BDA53-4DC1-497E-AD99-43EC48666EC9}" dt="2023-11-13T17:46:51.091" v="77"/>
          <ac:spMkLst>
            <pc:docMk/>
            <pc:sldMk cId="491945704" sldId="351"/>
            <ac:spMk id="8" creationId="{78B3FEA0-E45C-8832-3FDB-DB490FFF48CB}"/>
          </ac:spMkLst>
        </pc:spChg>
        <pc:spChg chg="add del mod">
          <ac:chgData name="Playfair, JB (jplayfair@uidaho.edu)" userId="9b2c05e5-254d-4c66-8147-51e9239d2299" providerId="ADAL" clId="{E03BDA53-4DC1-497E-AD99-43EC48666EC9}" dt="2023-11-13T17:46:51.091" v="77"/>
          <ac:spMkLst>
            <pc:docMk/>
            <pc:sldMk cId="491945704" sldId="351"/>
            <ac:spMk id="9" creationId="{E9E10644-C149-C8A3-E7A0-99E439095B1E}"/>
          </ac:spMkLst>
        </pc:spChg>
        <pc:spChg chg="add del mod">
          <ac:chgData name="Playfair, JB (jplayfair@uidaho.edu)" userId="9b2c05e5-254d-4c66-8147-51e9239d2299" providerId="ADAL" clId="{E03BDA53-4DC1-497E-AD99-43EC48666EC9}" dt="2023-11-13T17:46:51.091" v="77"/>
          <ac:spMkLst>
            <pc:docMk/>
            <pc:sldMk cId="491945704" sldId="351"/>
            <ac:spMk id="11" creationId="{D8E53413-19BD-69E8-13D0-E32D1EBD9C8E}"/>
          </ac:spMkLst>
        </pc:spChg>
        <pc:spChg chg="add del mod">
          <ac:chgData name="Playfair, JB (jplayfair@uidaho.edu)" userId="9b2c05e5-254d-4c66-8147-51e9239d2299" providerId="ADAL" clId="{E03BDA53-4DC1-497E-AD99-43EC48666EC9}" dt="2023-11-13T17:46:51.091" v="77"/>
          <ac:spMkLst>
            <pc:docMk/>
            <pc:sldMk cId="491945704" sldId="351"/>
            <ac:spMk id="12" creationId="{C46A836A-D2CC-CB5F-59F6-C722687FC668}"/>
          </ac:spMkLst>
        </pc:spChg>
        <pc:spChg chg="add mod">
          <ac:chgData name="Playfair, JB (jplayfair@uidaho.edu)" userId="9b2c05e5-254d-4c66-8147-51e9239d2299" providerId="ADAL" clId="{E03BDA53-4DC1-497E-AD99-43EC48666EC9}" dt="2023-11-13T17:47:15.434" v="80" actId="403"/>
          <ac:spMkLst>
            <pc:docMk/>
            <pc:sldMk cId="491945704" sldId="351"/>
            <ac:spMk id="14" creationId="{710FF6AC-5A7B-072E-A73A-1401448B0696}"/>
          </ac:spMkLst>
        </pc:spChg>
        <pc:spChg chg="add del mod">
          <ac:chgData name="Playfair, JB (jplayfair@uidaho.edu)" userId="9b2c05e5-254d-4c66-8147-51e9239d2299" providerId="ADAL" clId="{E03BDA53-4DC1-497E-AD99-43EC48666EC9}" dt="2023-11-13T17:47:21.852" v="81" actId="478"/>
          <ac:spMkLst>
            <pc:docMk/>
            <pc:sldMk cId="491945704" sldId="351"/>
            <ac:spMk id="15" creationId="{0507CF56-D8E1-AAFC-376F-E2357D4600E8}"/>
          </ac:spMkLst>
        </pc:spChg>
        <pc:spChg chg="add mod">
          <ac:chgData name="Playfair, JB (jplayfair@uidaho.edu)" userId="9b2c05e5-254d-4c66-8147-51e9239d2299" providerId="ADAL" clId="{E03BDA53-4DC1-497E-AD99-43EC48666EC9}" dt="2023-11-13T17:57:46.855" v="264" actId="207"/>
          <ac:spMkLst>
            <pc:docMk/>
            <pc:sldMk cId="491945704" sldId="351"/>
            <ac:spMk id="17" creationId="{1C62AC5F-C959-7E71-5CFE-B9BD2B2A112C}"/>
          </ac:spMkLst>
        </pc:spChg>
        <pc:spChg chg="add mod">
          <ac:chgData name="Playfair, JB (jplayfair@uidaho.edu)" userId="9b2c05e5-254d-4c66-8147-51e9239d2299" providerId="ADAL" clId="{E03BDA53-4DC1-497E-AD99-43EC48666EC9}" dt="2023-11-13T17:57:43.844" v="263" actId="207"/>
          <ac:spMkLst>
            <pc:docMk/>
            <pc:sldMk cId="491945704" sldId="351"/>
            <ac:spMk id="18" creationId="{D0288DB3-88F8-AAD7-5656-B0B2EEB00A06}"/>
          </ac:spMkLst>
        </pc:spChg>
        <pc:spChg chg="add mod">
          <ac:chgData name="Playfair, JB (jplayfair@uidaho.edu)" userId="9b2c05e5-254d-4c66-8147-51e9239d2299" providerId="ADAL" clId="{E03BDA53-4DC1-497E-AD99-43EC48666EC9}" dt="2023-11-13T17:49:20.829" v="128" actId="20577"/>
          <ac:spMkLst>
            <pc:docMk/>
            <pc:sldMk cId="491945704" sldId="351"/>
            <ac:spMk id="20" creationId="{5B64D5BE-2BD2-1208-E6BA-528EBA8E1484}"/>
          </ac:spMkLst>
        </pc:spChg>
        <pc:picChg chg="add del mod">
          <ac:chgData name="Playfair, JB (jplayfair@uidaho.edu)" userId="9b2c05e5-254d-4c66-8147-51e9239d2299" providerId="ADAL" clId="{E03BDA53-4DC1-497E-AD99-43EC48666EC9}" dt="2023-11-13T17:45:57.062" v="51"/>
          <ac:picMkLst>
            <pc:docMk/>
            <pc:sldMk cId="491945704" sldId="351"/>
            <ac:picMk id="4" creationId="{7B38349B-FFD5-B9AB-B861-2F2FF7A50E41}"/>
          </ac:picMkLst>
        </pc:picChg>
        <pc:picChg chg="add del mod">
          <ac:chgData name="Playfair, JB (jplayfair@uidaho.edu)" userId="9b2c05e5-254d-4c66-8147-51e9239d2299" providerId="ADAL" clId="{E03BDA53-4DC1-497E-AD99-43EC48666EC9}" dt="2023-11-13T17:45:57.062" v="51"/>
          <ac:picMkLst>
            <pc:docMk/>
            <pc:sldMk cId="491945704" sldId="351"/>
            <ac:picMk id="6" creationId="{99069D59-16EE-BE68-6F74-273272BCBB21}"/>
          </ac:picMkLst>
        </pc:picChg>
        <pc:picChg chg="add del mod">
          <ac:chgData name="Playfair, JB (jplayfair@uidaho.edu)" userId="9b2c05e5-254d-4c66-8147-51e9239d2299" providerId="ADAL" clId="{E03BDA53-4DC1-497E-AD99-43EC48666EC9}" dt="2023-11-13T17:46:51.091" v="77"/>
          <ac:picMkLst>
            <pc:docMk/>
            <pc:sldMk cId="491945704" sldId="351"/>
            <ac:picMk id="10" creationId="{C3589926-1AAE-896E-C058-CE32A4CB0E74}"/>
          </ac:picMkLst>
        </pc:picChg>
        <pc:picChg chg="add del mod">
          <ac:chgData name="Playfair, JB (jplayfair@uidaho.edu)" userId="9b2c05e5-254d-4c66-8147-51e9239d2299" providerId="ADAL" clId="{E03BDA53-4DC1-497E-AD99-43EC48666EC9}" dt="2023-11-13T17:46:51.091" v="77"/>
          <ac:picMkLst>
            <pc:docMk/>
            <pc:sldMk cId="491945704" sldId="351"/>
            <ac:picMk id="13" creationId="{E1D9CC7E-E5A6-0404-8F58-BC9DEE830A55}"/>
          </ac:picMkLst>
        </pc:picChg>
        <pc:picChg chg="add mod">
          <ac:chgData name="Playfair, JB (jplayfair@uidaho.edu)" userId="9b2c05e5-254d-4c66-8147-51e9239d2299" providerId="ADAL" clId="{E03BDA53-4DC1-497E-AD99-43EC48666EC9}" dt="2023-11-13T17:49:55.615" v="135" actId="14100"/>
          <ac:picMkLst>
            <pc:docMk/>
            <pc:sldMk cId="491945704" sldId="351"/>
            <ac:picMk id="16" creationId="{3CCED819-ECB7-3D81-512E-9340CF0E40B5}"/>
          </ac:picMkLst>
        </pc:picChg>
        <pc:picChg chg="add mod ord">
          <ac:chgData name="Playfair, JB (jplayfair@uidaho.edu)" userId="9b2c05e5-254d-4c66-8147-51e9239d2299" providerId="ADAL" clId="{E03BDA53-4DC1-497E-AD99-43EC48666EC9}" dt="2023-11-13T17:50:07.509" v="139" actId="167"/>
          <ac:picMkLst>
            <pc:docMk/>
            <pc:sldMk cId="491945704" sldId="351"/>
            <ac:picMk id="19" creationId="{9569C034-8602-3C11-3278-A0CBD878E653}"/>
          </ac:picMkLst>
        </pc:picChg>
      </pc:sldChg>
      <pc:sldChg chg="addSp delSp modSp new mod">
        <pc:chgData name="Playfair, JB (jplayfair@uidaho.edu)" userId="9b2c05e5-254d-4c66-8147-51e9239d2299" providerId="ADAL" clId="{E03BDA53-4DC1-497E-AD99-43EC48666EC9}" dt="2023-11-13T17:56:44.762" v="217" actId="1076"/>
        <pc:sldMkLst>
          <pc:docMk/>
          <pc:sldMk cId="1432209219" sldId="352"/>
        </pc:sldMkLst>
        <pc:spChg chg="add mod">
          <ac:chgData name="Playfair, JB (jplayfair@uidaho.edu)" userId="9b2c05e5-254d-4c66-8147-51e9239d2299" providerId="ADAL" clId="{E03BDA53-4DC1-497E-AD99-43EC48666EC9}" dt="2023-11-13T17:51:10.898" v="142"/>
          <ac:spMkLst>
            <pc:docMk/>
            <pc:sldMk cId="1432209219" sldId="352"/>
            <ac:spMk id="2" creationId="{D1286A50-6645-2BB3-D1E0-D4340933965A}"/>
          </ac:spMkLst>
        </pc:spChg>
        <pc:spChg chg="add mod">
          <ac:chgData name="Playfair, JB (jplayfair@uidaho.edu)" userId="9b2c05e5-254d-4c66-8147-51e9239d2299" providerId="ADAL" clId="{E03BDA53-4DC1-497E-AD99-43EC48666EC9}" dt="2023-11-13T17:51:28.489" v="147" actId="20577"/>
          <ac:spMkLst>
            <pc:docMk/>
            <pc:sldMk cId="1432209219" sldId="352"/>
            <ac:spMk id="3" creationId="{EDE51880-9E3B-D8EF-3882-600FEAC604F6}"/>
          </ac:spMkLst>
        </pc:spChg>
        <pc:spChg chg="add mod">
          <ac:chgData name="Playfair, JB (jplayfair@uidaho.edu)" userId="9b2c05e5-254d-4c66-8147-51e9239d2299" providerId="ADAL" clId="{E03BDA53-4DC1-497E-AD99-43EC48666EC9}" dt="2023-11-13T17:56:44.762" v="217" actId="1076"/>
          <ac:spMkLst>
            <pc:docMk/>
            <pc:sldMk cId="1432209219" sldId="352"/>
            <ac:spMk id="4" creationId="{8A580730-3BA5-B5BE-0FF4-64F95ECB211C}"/>
          </ac:spMkLst>
        </pc:spChg>
        <pc:spChg chg="add mod">
          <ac:chgData name="Playfair, JB (jplayfair@uidaho.edu)" userId="9b2c05e5-254d-4c66-8147-51e9239d2299" providerId="ADAL" clId="{E03BDA53-4DC1-497E-AD99-43EC48666EC9}" dt="2023-11-13T17:56:28.308" v="212" actId="1036"/>
          <ac:spMkLst>
            <pc:docMk/>
            <pc:sldMk cId="1432209219" sldId="352"/>
            <ac:spMk id="5" creationId="{6E64F9D2-0DDE-A6CD-3ADE-4E5978DF33CA}"/>
          </ac:spMkLst>
        </pc:spChg>
        <pc:picChg chg="add del mod ord">
          <ac:chgData name="Playfair, JB (jplayfair@uidaho.edu)" userId="9b2c05e5-254d-4c66-8147-51e9239d2299" providerId="ADAL" clId="{E03BDA53-4DC1-497E-AD99-43EC48666EC9}" dt="2023-11-13T17:54:32.039" v="192" actId="478"/>
          <ac:picMkLst>
            <pc:docMk/>
            <pc:sldMk cId="1432209219" sldId="352"/>
            <ac:picMk id="6" creationId="{929D0814-E7B0-A91B-6360-740E5FF6A945}"/>
          </ac:picMkLst>
        </pc:picChg>
        <pc:picChg chg="add mod ord">
          <ac:chgData name="Playfair, JB (jplayfair@uidaho.edu)" userId="9b2c05e5-254d-4c66-8147-51e9239d2299" providerId="ADAL" clId="{E03BDA53-4DC1-497E-AD99-43EC48666EC9}" dt="2023-11-13T17:56:28.308" v="212" actId="1036"/>
          <ac:picMkLst>
            <pc:docMk/>
            <pc:sldMk cId="1432209219" sldId="352"/>
            <ac:picMk id="7" creationId="{DFB32AAB-F969-C4EC-5590-390819EEC116}"/>
          </ac:picMkLst>
        </pc:picChg>
        <pc:picChg chg="add mod ord">
          <ac:chgData name="Playfair, JB (jplayfair@uidaho.edu)" userId="9b2c05e5-254d-4c66-8147-51e9239d2299" providerId="ADAL" clId="{E03BDA53-4DC1-497E-AD99-43EC48666EC9}" dt="2023-11-13T17:56:39.557" v="216" actId="167"/>
          <ac:picMkLst>
            <pc:docMk/>
            <pc:sldMk cId="1432209219" sldId="352"/>
            <ac:picMk id="9" creationId="{512DD491-E2FA-3451-BC35-80F50E26DD36}"/>
          </ac:picMkLst>
        </pc:picChg>
      </pc:sldChg>
    </pc:docChg>
  </pc:docChgLst>
  <pc:docChgLst>
    <pc:chgData name="Playfair, JB (jplayfair@uidaho.edu)" userId="9b2c05e5-254d-4c66-8147-51e9239d2299" providerId="ADAL" clId="{6CD87A7F-6289-4A08-AF1C-AA1F56D9160C}"/>
    <pc:docChg chg="undo redo custSel addSld delSld modSld">
      <pc:chgData name="Playfair, JB (jplayfair@uidaho.edu)" userId="9b2c05e5-254d-4c66-8147-51e9239d2299" providerId="ADAL" clId="{6CD87A7F-6289-4A08-AF1C-AA1F56D9160C}" dt="2022-11-28T20:09:02.162" v="106" actId="1076"/>
      <pc:docMkLst>
        <pc:docMk/>
      </pc:docMkLst>
      <pc:sldChg chg="modSp mod">
        <pc:chgData name="Playfair, JB (jplayfair@uidaho.edu)" userId="9b2c05e5-254d-4c66-8147-51e9239d2299" providerId="ADAL" clId="{6CD87A7F-6289-4A08-AF1C-AA1F56D9160C}" dt="2022-11-28T18:02:48.306" v="51" actId="20577"/>
        <pc:sldMkLst>
          <pc:docMk/>
          <pc:sldMk cId="1048659886" sldId="269"/>
        </pc:sldMkLst>
        <pc:spChg chg="mod">
          <ac:chgData name="Playfair, JB (jplayfair@uidaho.edu)" userId="9b2c05e5-254d-4c66-8147-51e9239d2299" providerId="ADAL" clId="{6CD87A7F-6289-4A08-AF1C-AA1F56D9160C}" dt="2022-11-28T18:02:48.306" v="51" actId="20577"/>
          <ac:spMkLst>
            <pc:docMk/>
            <pc:sldMk cId="1048659886" sldId="269"/>
            <ac:spMk id="13" creationId="{00000000-0000-0000-0000-000000000000}"/>
          </ac:spMkLst>
        </pc:spChg>
      </pc:sldChg>
      <pc:sldChg chg="modSp mod">
        <pc:chgData name="Playfair, JB (jplayfair@uidaho.edu)" userId="9b2c05e5-254d-4c66-8147-51e9239d2299" providerId="ADAL" clId="{6CD87A7F-6289-4A08-AF1C-AA1F56D9160C}" dt="2022-11-28T17:32:19.212" v="1" actId="20577"/>
        <pc:sldMkLst>
          <pc:docMk/>
          <pc:sldMk cId="1822715564" sldId="338"/>
        </pc:sldMkLst>
        <pc:spChg chg="mod">
          <ac:chgData name="Playfair, JB (jplayfair@uidaho.edu)" userId="9b2c05e5-254d-4c66-8147-51e9239d2299" providerId="ADAL" clId="{6CD87A7F-6289-4A08-AF1C-AA1F56D9160C}" dt="2022-11-28T17:32:19.212" v="1" actId="20577"/>
          <ac:spMkLst>
            <pc:docMk/>
            <pc:sldMk cId="1822715564" sldId="338"/>
            <ac:spMk id="2" creationId="{00000000-0000-0000-0000-000000000000}"/>
          </ac:spMkLst>
        </pc:spChg>
      </pc:sldChg>
      <pc:sldChg chg="modSp mod">
        <pc:chgData name="Playfair, JB (jplayfair@uidaho.edu)" userId="9b2c05e5-254d-4c66-8147-51e9239d2299" providerId="ADAL" clId="{6CD87A7F-6289-4A08-AF1C-AA1F56D9160C}" dt="2022-11-28T18:02:52.700" v="52" actId="20577"/>
        <pc:sldMkLst>
          <pc:docMk/>
          <pc:sldMk cId="818774796" sldId="341"/>
        </pc:sldMkLst>
        <pc:spChg chg="mod">
          <ac:chgData name="Playfair, JB (jplayfair@uidaho.edu)" userId="9b2c05e5-254d-4c66-8147-51e9239d2299" providerId="ADAL" clId="{6CD87A7F-6289-4A08-AF1C-AA1F56D9160C}" dt="2022-11-28T18:02:52.700" v="52" actId="20577"/>
          <ac:spMkLst>
            <pc:docMk/>
            <pc:sldMk cId="818774796" sldId="341"/>
            <ac:spMk id="8" creationId="{00000000-0000-0000-0000-000000000000}"/>
          </ac:spMkLst>
        </pc:spChg>
      </pc:sldChg>
      <pc:sldChg chg="modSp mod">
        <pc:chgData name="Playfair, JB (jplayfair@uidaho.edu)" userId="9b2c05e5-254d-4c66-8147-51e9239d2299" providerId="ADAL" clId="{6CD87A7F-6289-4A08-AF1C-AA1F56D9160C}" dt="2022-11-28T18:02:44.239" v="50" actId="20577"/>
        <pc:sldMkLst>
          <pc:docMk/>
          <pc:sldMk cId="2578782338" sldId="342"/>
        </pc:sldMkLst>
        <pc:spChg chg="mod">
          <ac:chgData name="Playfair, JB (jplayfair@uidaho.edu)" userId="9b2c05e5-254d-4c66-8147-51e9239d2299" providerId="ADAL" clId="{6CD87A7F-6289-4A08-AF1C-AA1F56D9160C}" dt="2022-11-28T18:02:44.239" v="50" actId="20577"/>
          <ac:spMkLst>
            <pc:docMk/>
            <pc:sldMk cId="2578782338" sldId="342"/>
            <ac:spMk id="13" creationId="{00000000-0000-0000-0000-000000000000}"/>
          </ac:spMkLst>
        </pc:spChg>
      </pc:sldChg>
      <pc:sldChg chg="modSp mod">
        <pc:chgData name="Playfair, JB (jplayfair@uidaho.edu)" userId="9b2c05e5-254d-4c66-8147-51e9239d2299" providerId="ADAL" clId="{6CD87A7F-6289-4A08-AF1C-AA1F56D9160C}" dt="2022-11-28T17:49:50.156" v="34" actId="20577"/>
        <pc:sldMkLst>
          <pc:docMk/>
          <pc:sldMk cId="160891183" sldId="346"/>
        </pc:sldMkLst>
        <pc:spChg chg="mod">
          <ac:chgData name="Playfair, JB (jplayfair@uidaho.edu)" userId="9b2c05e5-254d-4c66-8147-51e9239d2299" providerId="ADAL" clId="{6CD87A7F-6289-4A08-AF1C-AA1F56D9160C}" dt="2022-11-28T17:49:50.156" v="34" actId="20577"/>
          <ac:spMkLst>
            <pc:docMk/>
            <pc:sldMk cId="160891183" sldId="346"/>
            <ac:spMk id="9" creationId="{00000000-0000-0000-0000-000000000000}"/>
          </ac:spMkLst>
        </pc:spChg>
      </pc:sldChg>
      <pc:sldChg chg="modSp mod">
        <pc:chgData name="Playfair, JB (jplayfair@uidaho.edu)" userId="9b2c05e5-254d-4c66-8147-51e9239d2299" providerId="ADAL" clId="{6CD87A7F-6289-4A08-AF1C-AA1F56D9160C}" dt="2022-11-28T17:50:57.853" v="49" actId="20577"/>
        <pc:sldMkLst>
          <pc:docMk/>
          <pc:sldMk cId="1083681477" sldId="347"/>
        </pc:sldMkLst>
        <pc:spChg chg="mod">
          <ac:chgData name="Playfair, JB (jplayfair@uidaho.edu)" userId="9b2c05e5-254d-4c66-8147-51e9239d2299" providerId="ADAL" clId="{6CD87A7F-6289-4A08-AF1C-AA1F56D9160C}" dt="2022-11-28T17:50:57.853" v="49" actId="20577"/>
          <ac:spMkLst>
            <pc:docMk/>
            <pc:sldMk cId="1083681477" sldId="347"/>
            <ac:spMk id="9" creationId="{00000000-0000-0000-0000-000000000000}"/>
          </ac:spMkLst>
        </pc:spChg>
      </pc:sldChg>
      <pc:sldChg chg="addSp delSp modSp new del">
        <pc:chgData name="Playfair, JB (jplayfair@uidaho.edu)" userId="9b2c05e5-254d-4c66-8147-51e9239d2299" providerId="ADAL" clId="{6CD87A7F-6289-4A08-AF1C-AA1F56D9160C}" dt="2022-11-28T20:04:16.636" v="62" actId="680"/>
        <pc:sldMkLst>
          <pc:docMk/>
          <pc:sldMk cId="1059169819" sldId="348"/>
        </pc:sldMkLst>
        <pc:spChg chg="mod">
          <ac:chgData name="Playfair, JB (jplayfair@uidaho.edu)" userId="9b2c05e5-254d-4c66-8147-51e9239d2299" providerId="ADAL" clId="{6CD87A7F-6289-4A08-AF1C-AA1F56D9160C}" dt="2022-11-28T20:04:13.514" v="58" actId="1076"/>
          <ac:spMkLst>
            <pc:docMk/>
            <pc:sldMk cId="1059169819" sldId="348"/>
            <ac:spMk id="2" creationId="{C74CCEF0-F646-E945-F301-BB6CBA90351F}"/>
          </ac:spMkLst>
        </pc:spChg>
        <pc:spChg chg="add del">
          <ac:chgData name="Playfair, JB (jplayfair@uidaho.edu)" userId="9b2c05e5-254d-4c66-8147-51e9239d2299" providerId="ADAL" clId="{6CD87A7F-6289-4A08-AF1C-AA1F56D9160C}" dt="2022-11-28T20:04:15.339" v="60" actId="478"/>
          <ac:spMkLst>
            <pc:docMk/>
            <pc:sldMk cId="1059169819" sldId="348"/>
            <ac:spMk id="3" creationId="{D2C51DB6-30C5-0E27-F34F-4C7B8CF5C44B}"/>
          </ac:spMkLst>
        </pc:spChg>
        <pc:spChg chg="add del">
          <ac:chgData name="Playfair, JB (jplayfair@uidaho.edu)" userId="9b2c05e5-254d-4c66-8147-51e9239d2299" providerId="ADAL" clId="{6CD87A7F-6289-4A08-AF1C-AA1F56D9160C}" dt="2022-11-28T20:04:15.802" v="61"/>
          <ac:spMkLst>
            <pc:docMk/>
            <pc:sldMk cId="1059169819" sldId="348"/>
            <ac:spMk id="4" creationId="{BEA43DE2-5E2D-7F99-C92A-B8D7035FEB24}"/>
          </ac:spMkLst>
        </pc:spChg>
        <pc:spChg chg="add del mod">
          <ac:chgData name="Playfair, JB (jplayfair@uidaho.edu)" userId="9b2c05e5-254d-4c66-8147-51e9239d2299" providerId="ADAL" clId="{6CD87A7F-6289-4A08-AF1C-AA1F56D9160C}" dt="2022-11-28T20:04:14.066" v="59"/>
          <ac:spMkLst>
            <pc:docMk/>
            <pc:sldMk cId="1059169819" sldId="348"/>
            <ac:spMk id="5" creationId="{25B59214-A4ED-A72C-924B-BBFF5515B8A2}"/>
          </ac:spMkLst>
        </pc:spChg>
        <pc:picChg chg="add del">
          <ac:chgData name="Playfair, JB (jplayfair@uidaho.edu)" userId="9b2c05e5-254d-4c66-8147-51e9239d2299" providerId="ADAL" clId="{6CD87A7F-6289-4A08-AF1C-AA1F56D9160C}" dt="2022-11-28T20:04:15.802" v="61"/>
          <ac:picMkLst>
            <pc:docMk/>
            <pc:sldMk cId="1059169819" sldId="348"/>
            <ac:picMk id="1025" creationId="{CEFF7DCF-ED80-BFF2-BD8A-582808F386B6}"/>
          </ac:picMkLst>
        </pc:picChg>
        <pc:picChg chg="add del mod">
          <ac:chgData name="Playfair, JB (jplayfair@uidaho.edu)" userId="9b2c05e5-254d-4c66-8147-51e9239d2299" providerId="ADAL" clId="{6CD87A7F-6289-4A08-AF1C-AA1F56D9160C}" dt="2022-11-28T20:04:14.066" v="59"/>
          <ac:picMkLst>
            <pc:docMk/>
            <pc:sldMk cId="1059169819" sldId="348"/>
            <ac:picMk id="1027" creationId="{ABC9E3DA-71A1-7356-6C66-155B49B6F1C4}"/>
          </ac:picMkLst>
        </pc:picChg>
      </pc:sldChg>
      <pc:sldChg chg="addSp delSp modSp new mod">
        <pc:chgData name="Playfair, JB (jplayfair@uidaho.edu)" userId="9b2c05e5-254d-4c66-8147-51e9239d2299" providerId="ADAL" clId="{6CD87A7F-6289-4A08-AF1C-AA1F56D9160C}" dt="2022-11-28T20:07:28.395" v="89" actId="1076"/>
        <pc:sldMkLst>
          <pc:docMk/>
          <pc:sldMk cId="3595237910" sldId="348"/>
        </pc:sldMkLst>
        <pc:spChg chg="mod">
          <ac:chgData name="Playfair, JB (jplayfair@uidaho.edu)" userId="9b2c05e5-254d-4c66-8147-51e9239d2299" providerId="ADAL" clId="{6CD87A7F-6289-4A08-AF1C-AA1F56D9160C}" dt="2022-11-28T20:07:28.395" v="89" actId="1076"/>
          <ac:spMkLst>
            <pc:docMk/>
            <pc:sldMk cId="3595237910" sldId="348"/>
            <ac:spMk id="2" creationId="{A5CDB75C-983A-89D4-3F37-0A8109E870DE}"/>
          </ac:spMkLst>
        </pc:spChg>
        <pc:spChg chg="del mod">
          <ac:chgData name="Playfair, JB (jplayfair@uidaho.edu)" userId="9b2c05e5-254d-4c66-8147-51e9239d2299" providerId="ADAL" clId="{6CD87A7F-6289-4A08-AF1C-AA1F56D9160C}" dt="2022-11-28T20:04:52.647" v="66" actId="478"/>
          <ac:spMkLst>
            <pc:docMk/>
            <pc:sldMk cId="3595237910" sldId="348"/>
            <ac:spMk id="3" creationId="{D4EEDF60-8F9A-F6B1-AE59-45DB2F2A8E42}"/>
          </ac:spMkLst>
        </pc:spChg>
        <pc:picChg chg="add del mod">
          <ac:chgData name="Playfair, JB (jplayfair@uidaho.edu)" userId="9b2c05e5-254d-4c66-8147-51e9239d2299" providerId="ADAL" clId="{6CD87A7F-6289-4A08-AF1C-AA1F56D9160C}" dt="2022-11-28T20:04:52.647" v="66" actId="478"/>
          <ac:picMkLst>
            <pc:docMk/>
            <pc:sldMk cId="3595237910" sldId="348"/>
            <ac:picMk id="2050" creationId="{37A3EBB5-4E89-6DD4-4D92-56700CC51B7E}"/>
          </ac:picMkLst>
        </pc:picChg>
        <pc:picChg chg="add mod">
          <ac:chgData name="Playfair, JB (jplayfair@uidaho.edu)" userId="9b2c05e5-254d-4c66-8147-51e9239d2299" providerId="ADAL" clId="{6CD87A7F-6289-4A08-AF1C-AA1F56D9160C}" dt="2022-11-28T20:07:18.364" v="88" actId="1076"/>
          <ac:picMkLst>
            <pc:docMk/>
            <pc:sldMk cId="3595237910" sldId="348"/>
            <ac:picMk id="2051" creationId="{1A17D29A-6DE1-C8AB-1D65-D0A9F2A4BF96}"/>
          </ac:picMkLst>
        </pc:picChg>
      </pc:sldChg>
      <pc:sldChg chg="new del">
        <pc:chgData name="Playfair, JB (jplayfair@uidaho.edu)" userId="9b2c05e5-254d-4c66-8147-51e9239d2299" providerId="ADAL" clId="{6CD87A7F-6289-4A08-AF1C-AA1F56D9160C}" dt="2022-11-28T20:07:55.785" v="92" actId="47"/>
        <pc:sldMkLst>
          <pc:docMk/>
          <pc:sldMk cId="206161902" sldId="349"/>
        </pc:sldMkLst>
      </pc:sldChg>
      <pc:sldChg chg="addSp delSp modSp add mod">
        <pc:chgData name="Playfair, JB (jplayfair@uidaho.edu)" userId="9b2c05e5-254d-4c66-8147-51e9239d2299" providerId="ADAL" clId="{6CD87A7F-6289-4A08-AF1C-AA1F56D9160C}" dt="2022-11-28T20:09:02.162" v="106" actId="1076"/>
        <pc:sldMkLst>
          <pc:docMk/>
          <pc:sldMk cId="2520329204" sldId="350"/>
        </pc:sldMkLst>
        <pc:spChg chg="mod">
          <ac:chgData name="Playfair, JB (jplayfair@uidaho.edu)" userId="9b2c05e5-254d-4c66-8147-51e9239d2299" providerId="ADAL" clId="{6CD87A7F-6289-4A08-AF1C-AA1F56D9160C}" dt="2022-11-28T20:08:26.610" v="97"/>
          <ac:spMkLst>
            <pc:docMk/>
            <pc:sldMk cId="2520329204" sldId="350"/>
            <ac:spMk id="2" creationId="{A5CDB75C-983A-89D4-3F37-0A8109E870DE}"/>
          </ac:spMkLst>
        </pc:spChg>
        <pc:picChg chg="add del">
          <ac:chgData name="Playfair, JB (jplayfair@uidaho.edu)" userId="9b2c05e5-254d-4c66-8147-51e9239d2299" providerId="ADAL" clId="{6CD87A7F-6289-4A08-AF1C-AA1F56D9160C}" dt="2022-11-28T20:08:46.146" v="102" actId="478"/>
          <ac:picMkLst>
            <pc:docMk/>
            <pc:sldMk cId="2520329204" sldId="350"/>
            <ac:picMk id="2051" creationId="{1A17D29A-6DE1-C8AB-1D65-D0A9F2A4BF96}"/>
          </ac:picMkLst>
        </pc:picChg>
        <pc:picChg chg="add del">
          <ac:chgData name="Playfair, JB (jplayfair@uidaho.edu)" userId="9b2c05e5-254d-4c66-8147-51e9239d2299" providerId="ADAL" clId="{6CD87A7F-6289-4A08-AF1C-AA1F56D9160C}" dt="2022-11-28T20:08:44.733" v="101"/>
          <ac:picMkLst>
            <pc:docMk/>
            <pc:sldMk cId="2520329204" sldId="350"/>
            <ac:picMk id="3074" creationId="{EC29F15F-E16C-A960-80EA-312FC8B8679D}"/>
          </ac:picMkLst>
        </pc:picChg>
        <pc:picChg chg="add mod">
          <ac:chgData name="Playfair, JB (jplayfair@uidaho.edu)" userId="9b2c05e5-254d-4c66-8147-51e9239d2299" providerId="ADAL" clId="{6CD87A7F-6289-4A08-AF1C-AA1F56D9160C}" dt="2022-11-28T20:09:02.162" v="106" actId="1076"/>
          <ac:picMkLst>
            <pc:docMk/>
            <pc:sldMk cId="2520329204" sldId="350"/>
            <ac:picMk id="3075" creationId="{BAE51509-DA51-971D-AA20-A1F8599E011C}"/>
          </ac:picMkLst>
        </pc:picChg>
      </pc:sldChg>
    </pc:docChg>
  </pc:docChgLst>
  <pc:docChgLst>
    <pc:chgData name="Launchbaugh, Karen (klaunchb@uidaho.edu)" userId="50bf6e17-1720-47d5-b411-57d7bb423c81" providerId="ADAL" clId="{00FFBCEF-BC2D-465A-9B0F-30DD6FA11222}"/>
    <pc:docChg chg="delSld">
      <pc:chgData name="Launchbaugh, Karen (klaunchb@uidaho.edu)" userId="50bf6e17-1720-47d5-b411-57d7bb423c81" providerId="ADAL" clId="{00FFBCEF-BC2D-465A-9B0F-30DD6FA11222}" dt="2023-07-03T19:56:10.213" v="0" actId="2696"/>
      <pc:docMkLst>
        <pc:docMk/>
      </pc:docMkLst>
      <pc:sldChg chg="del">
        <pc:chgData name="Launchbaugh, Karen (klaunchb@uidaho.edu)" userId="50bf6e17-1720-47d5-b411-57d7bb423c81" providerId="ADAL" clId="{00FFBCEF-BC2D-465A-9B0F-30DD6FA11222}" dt="2023-07-03T19:56:10.213" v="0" actId="2696"/>
        <pc:sldMkLst>
          <pc:docMk/>
          <pc:sldMk cId="2520329204" sldId="35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12/10/2023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Fire has always been an important component in most ecosystems in North America. Over time, land management agencies have accepted fire as part of an ecosystem's natural cycle. Previously, agencies labeled all fires as bad or detrimental to the health of </a:t>
            </a:r>
            <a:r>
              <a:rPr lang="en-US" sz="1200" kern="1200" dirty="0" err="1">
                <a:solidFill>
                  <a:schemeClr val="tx1"/>
                </a:solidFill>
                <a:effectLst/>
                <a:latin typeface="+mn-lt"/>
                <a:ea typeface="+mn-ea"/>
                <a:cs typeface="+mn-cs"/>
              </a:rPr>
              <a:t>wildlands</a:t>
            </a:r>
            <a:r>
              <a:rPr lang="en-US" sz="1200" kern="1200" dirty="0">
                <a:solidFill>
                  <a:schemeClr val="tx1"/>
                </a:solidFill>
                <a:effectLst/>
                <a:latin typeface="+mn-lt"/>
                <a:ea typeface="+mn-ea"/>
                <a:cs typeface="+mn-cs"/>
              </a:rPr>
              <a:t>. Land managers' efforts in the past, therefore, concentrated on suppressing all fires. Today, some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fires are allowed to burn, and some fires are ignited by trained fire specialists.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a:t>
            </a:fld>
            <a:endParaRPr lang="en-US"/>
          </a:p>
        </p:txBody>
      </p:sp>
    </p:spTree>
    <p:extLst>
      <p:ext uri="{BB962C8B-B14F-4D97-AF65-F5344CB8AC3E}">
        <p14:creationId xmlns:p14="http://schemas.microsoft.com/office/powerpoint/2010/main" val="2178411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Three types of fires on rangelands</a:t>
            </a:r>
            <a:r>
              <a:rPr lang="en-US" baseline="0" dirty="0"/>
              <a:t> (Exact terminology changes from time to time. But, the concept stays the same)</a:t>
            </a:r>
          </a:p>
          <a:p>
            <a:pPr marL="228600" indent="-228600">
              <a:buAutoNum type="arabicParenR"/>
            </a:pPr>
            <a:r>
              <a:rPr lang="en-US" baseline="0" dirty="0"/>
              <a:t>Wildfire started by lightening or by humans</a:t>
            </a:r>
          </a:p>
          <a:p>
            <a:pPr marL="228600" indent="-228600">
              <a:buAutoNum type="arabicParenR"/>
            </a:pPr>
            <a:endParaRPr lang="en-US" baseline="0" dirty="0"/>
          </a:p>
          <a:p>
            <a:pPr marL="228600" indent="-228600">
              <a:buNone/>
            </a:pPr>
            <a:endParaRPr lang="en-US" baseline="0" dirty="0"/>
          </a:p>
          <a:p>
            <a:pPr marL="228600" indent="-228600">
              <a:buNone/>
            </a:pPr>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2</a:t>
            </a:fld>
            <a:endParaRPr lang="en-US"/>
          </a:p>
        </p:txBody>
      </p:sp>
    </p:spTree>
    <p:extLst>
      <p:ext uri="{BB962C8B-B14F-4D97-AF65-F5344CB8AC3E}">
        <p14:creationId xmlns:p14="http://schemas.microsoft.com/office/powerpoint/2010/main" val="1151214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3</a:t>
            </a:fld>
            <a:endParaRPr lang="en-US"/>
          </a:p>
        </p:txBody>
      </p:sp>
    </p:spTree>
    <p:extLst>
      <p:ext uri="{BB962C8B-B14F-4D97-AF65-F5344CB8AC3E}">
        <p14:creationId xmlns:p14="http://schemas.microsoft.com/office/powerpoint/2010/main" val="3561314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Three types of fires on rangelands:</a:t>
            </a:r>
            <a:r>
              <a:rPr lang="en-US" baseline="0" dirty="0"/>
              <a:t> </a:t>
            </a:r>
          </a:p>
          <a:p>
            <a:pPr marL="228600" indent="-228600">
              <a:buAutoNum type="arabicParenR"/>
            </a:pPr>
            <a:r>
              <a:rPr lang="en-US" baseline="0" dirty="0"/>
              <a:t>Wildfire started by lightening or by humans</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err="1"/>
              <a:t>Wildland</a:t>
            </a:r>
            <a:r>
              <a:rPr lang="en-US" baseline="0" dirty="0"/>
              <a:t> Fire Use – unintentional ignition, but not suppressed because it meets guidelines in wildland fire plan…</a:t>
            </a:r>
            <a:r>
              <a:rPr lang="en-US" sz="1200" kern="1200" dirty="0">
                <a:solidFill>
                  <a:schemeClr val="tx1"/>
                </a:solidFill>
                <a:effectLst/>
                <a:latin typeface="+mn-lt"/>
                <a:ea typeface="+mn-ea"/>
                <a:cs typeface="+mn-cs"/>
              </a:rPr>
              <a:t>Fires started by natural causes such as lightning or lava which are closely monitored are called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 use. Both of these types of fire are managed for their benefit to the ecosystem. </a:t>
            </a:r>
          </a:p>
        </p:txBody>
      </p:sp>
      <p:sp>
        <p:nvSpPr>
          <p:cNvPr id="4" name="Slide Number Placeholder 3"/>
          <p:cNvSpPr>
            <a:spLocks noGrp="1"/>
          </p:cNvSpPr>
          <p:nvPr>
            <p:ph type="sldNum" sz="quarter" idx="10"/>
          </p:nvPr>
        </p:nvSpPr>
        <p:spPr/>
        <p:txBody>
          <a:bodyPr/>
          <a:lstStyle/>
          <a:p>
            <a:fld id="{DFDD4554-00A2-41E1-B419-82157639649A}" type="slidenum">
              <a:rPr lang="en-US" smtClean="0"/>
              <a:pPr/>
              <a:t>4</a:t>
            </a:fld>
            <a:endParaRPr lang="en-US"/>
          </a:p>
        </p:txBody>
      </p:sp>
    </p:spTree>
    <p:extLst>
      <p:ext uri="{BB962C8B-B14F-4D97-AF65-F5344CB8AC3E}">
        <p14:creationId xmlns:p14="http://schemas.microsoft.com/office/powerpoint/2010/main" val="1256857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Three types of fires on rangelands:</a:t>
            </a:r>
            <a:r>
              <a:rPr lang="en-US" baseline="0" dirty="0"/>
              <a:t> </a:t>
            </a:r>
          </a:p>
          <a:p>
            <a:pPr marL="228600" indent="-228600">
              <a:buAutoNum type="arabicParenR"/>
            </a:pPr>
            <a:r>
              <a:rPr lang="en-US" baseline="0" dirty="0"/>
              <a:t>Wildfire started by lightening or by humans</a:t>
            </a:r>
          </a:p>
          <a:p>
            <a:pPr marL="228600" indent="-228600">
              <a:buAutoNum type="arabicParenR"/>
            </a:pPr>
            <a:r>
              <a:rPr lang="en-US" baseline="0" dirty="0"/>
              <a:t>Prescribed Fire – intentionally set under specific conditions. </a:t>
            </a:r>
            <a:r>
              <a:rPr lang="en-US" sz="1200" kern="1200" dirty="0">
                <a:solidFill>
                  <a:schemeClr val="tx1"/>
                </a:solidFill>
                <a:effectLst/>
                <a:latin typeface="+mn-lt"/>
                <a:ea typeface="+mn-ea"/>
                <a:cs typeface="+mn-cs"/>
              </a:rPr>
              <a:t>Fires started by professionals are termed prescribed fires.</a:t>
            </a:r>
            <a:endParaRPr lang="en-US" baseline="0" dirty="0"/>
          </a:p>
          <a:p>
            <a:pPr marL="228600" indent="-228600">
              <a:buNone/>
            </a:pPr>
            <a:endParaRPr lang="en-US" baseline="0" dirty="0"/>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regular prescribed fires can reduce the amount of ground fuels, thereby lowering the potential for large wildfires. If future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fires should occur, the fires would be less intense and easier to contain. Fuel reduction can help lessen the possibility of high intensity crown fires. However, in five to eight years enough litter can accumulate in a forest to return ground fuel quantity to the pre-fire level. Therefore, it is important that a regular, planned burning program is followed rather than a single fire event.</a:t>
            </a:r>
          </a:p>
          <a:p>
            <a:pPr marL="228600" indent="-228600">
              <a:buNone/>
            </a:pPr>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5</a:t>
            </a:fld>
            <a:endParaRPr lang="en-US"/>
          </a:p>
        </p:txBody>
      </p:sp>
    </p:spTree>
    <p:extLst>
      <p:ext uri="{BB962C8B-B14F-4D97-AF65-F5344CB8AC3E}">
        <p14:creationId xmlns:p14="http://schemas.microsoft.com/office/powerpoint/2010/main" val="223236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a fire is set or allowed to burn, weather conditions are assessed for likelihood of the fire burning out of control. Many conditions can affect the size and intensity of a fire. Winds, soil and fuel moisture content, and slope of the land are a few factors that influence fire behavior. These factors are weighed carefully before decisions are made about whether to start a burn or allow an already burning fire to continue.</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7</a:t>
            </a:fld>
            <a:endParaRPr lang="en-US"/>
          </a:p>
        </p:txBody>
      </p:sp>
    </p:spTree>
    <p:extLst>
      <p:ext uri="{BB962C8B-B14F-4D97-AF65-F5344CB8AC3E}">
        <p14:creationId xmlns:p14="http://schemas.microsoft.com/office/powerpoint/2010/main" val="235487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management ignited prescribed fire (also called a prescribed or controlled burn) is a calculated and carefully planned event. Fire managers construct a fire plan that considers elements such as wind conditions, weather, season, humidity, dampness, and quantity and availability of fuel (natural build up of leaf litter and woody growth). As part of the plan, fire managers determine how hot the fire will burn and in what direction the blaze will travel.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Weather conditions such as wind, temperature and humidity also contribute to fire behavior. Wind is one of the most important factors because it can bring a fresh supply of oxygen to the fire as well as push the fire toward a new fuel source. </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8</a:t>
            </a:fld>
            <a:endParaRPr lang="en-US"/>
          </a:p>
        </p:txBody>
      </p:sp>
    </p:spTree>
    <p:extLst>
      <p:ext uri="{BB962C8B-B14F-4D97-AF65-F5344CB8AC3E}">
        <p14:creationId xmlns:p14="http://schemas.microsoft.com/office/powerpoint/2010/main" val="1216069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Red flag:  means conditions are high risk if you burn, fire is more likely to get away from you</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Firebrands:</a:t>
            </a:r>
            <a:r>
              <a:rPr lang="en-US" sz="1200" kern="1200" baseline="0" dirty="0">
                <a:solidFill>
                  <a:schemeClr val="tx1"/>
                </a:solidFill>
                <a:effectLst/>
                <a:latin typeface="+mn-lt"/>
                <a:ea typeface="+mn-ea"/>
                <a:cs typeface="+mn-cs"/>
              </a:rPr>
              <a:t> burning fuels</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9</a:t>
            </a:fld>
            <a:endParaRPr lang="en-US"/>
          </a:p>
        </p:txBody>
      </p:sp>
    </p:spTree>
    <p:extLst>
      <p:ext uri="{BB962C8B-B14F-4D97-AF65-F5344CB8AC3E}">
        <p14:creationId xmlns:p14="http://schemas.microsoft.com/office/powerpoint/2010/main" val="1693535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Relative humidity: term to describe the amount of water vapor that exists in the air and water vapor.  </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10</a:t>
            </a:fld>
            <a:endParaRPr lang="en-US"/>
          </a:p>
        </p:txBody>
      </p:sp>
    </p:spTree>
    <p:extLst>
      <p:ext uri="{BB962C8B-B14F-4D97-AF65-F5344CB8AC3E}">
        <p14:creationId xmlns:p14="http://schemas.microsoft.com/office/powerpoint/2010/main" val="398747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the day of the prescribed burn, the fire crew considers all environmental elements, the most important being wind speed and wind direction. Wind determines where the fire will be ignited and in which direction it will burn (the fire plan includes all possibilities).</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11</a:t>
            </a:fld>
            <a:endParaRPr lang="en-US"/>
          </a:p>
        </p:txBody>
      </p:sp>
    </p:spTree>
    <p:extLst>
      <p:ext uri="{BB962C8B-B14F-4D97-AF65-F5344CB8AC3E}">
        <p14:creationId xmlns:p14="http://schemas.microsoft.com/office/powerpoint/2010/main" val="182210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plants, shrubs and trees contain oils or resins that promote combustion, causing them to burn more easily (how easily a plant catches on fire), quickly or intensely than those without such oils</a:t>
            </a:r>
            <a:endParaRPr lang="en-US" dirty="0"/>
          </a:p>
          <a:p>
            <a:endParaRPr lang="en-US" sz="1200" dirty="0"/>
          </a:p>
          <a:p>
            <a:r>
              <a:rPr lang="en-US" sz="1200" dirty="0"/>
              <a:t>High (more oils):  chaparral, conifers, dead aspen, dead PJ</a:t>
            </a:r>
          </a:p>
          <a:p>
            <a:r>
              <a:rPr lang="en-US" sz="1200" dirty="0"/>
              <a:t>Medium: sagebrush, oaks, live aspen, slash</a:t>
            </a:r>
          </a:p>
          <a:p>
            <a:r>
              <a:rPr lang="en-US" sz="1200" dirty="0"/>
              <a:t>Low (less oils): grasses, most hardwoods</a:t>
            </a:r>
          </a:p>
          <a:p>
            <a:endParaRPr lang="en-US" dirty="0"/>
          </a:p>
          <a:p>
            <a:r>
              <a:rPr lang="en-US" sz="1200" kern="1200" dirty="0">
                <a:solidFill>
                  <a:schemeClr val="tx1"/>
                </a:solidFill>
                <a:effectLst/>
                <a:latin typeface="+mn-lt"/>
                <a:ea typeface="+mn-ea"/>
                <a:cs typeface="+mn-cs"/>
              </a:rPr>
              <a:t>Need wider fire lines for more volatile fuels (use mowing, </a:t>
            </a:r>
            <a:r>
              <a:rPr lang="en-US" sz="1200" kern="1200" dirty="0" err="1">
                <a:solidFill>
                  <a:schemeClr val="tx1"/>
                </a:solidFill>
                <a:effectLst/>
                <a:latin typeface="+mn-lt"/>
                <a:ea typeface="+mn-ea"/>
                <a:cs typeface="+mn-cs"/>
              </a:rPr>
              <a:t>retardents</a:t>
            </a:r>
            <a:r>
              <a:rPr lang="en-US" sz="1200" kern="1200" dirty="0">
                <a:solidFill>
                  <a:schemeClr val="tx1"/>
                </a:solidFill>
                <a:effectLst/>
                <a:latin typeface="+mn-lt"/>
                <a:ea typeface="+mn-ea"/>
                <a:cs typeface="+mn-cs"/>
              </a:rPr>
              <a:t>, sprinklers).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12</a:t>
            </a:fld>
            <a:endParaRPr lang="en-US"/>
          </a:p>
        </p:txBody>
      </p:sp>
    </p:spTree>
    <p:extLst>
      <p:ext uri="{BB962C8B-B14F-4D97-AF65-F5344CB8AC3E}">
        <p14:creationId xmlns:p14="http://schemas.microsoft.com/office/powerpoint/2010/main" val="2677725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Fuel moisture content is the amount of water in a fuel expressed as a percent of the over dry weight of the fuel.  </a:t>
            </a:r>
          </a:p>
          <a:p>
            <a:endParaRPr lang="en-US" dirty="0"/>
          </a:p>
          <a:p>
            <a:r>
              <a:rPr lang="en-US" dirty="0"/>
              <a:t>Fuel Moisture Content:</a:t>
            </a:r>
            <a:r>
              <a:rPr lang="en-US" baseline="0" dirty="0"/>
              <a:t>  is among the most important fuel characteristics affecting fire behavior.  It determines how much fuel is available for burning, and ultimately, how much is consumed.  </a:t>
            </a:r>
            <a:r>
              <a:rPr lang="en-US" sz="1200" kern="1200" dirty="0">
                <a:solidFill>
                  <a:schemeClr val="tx1"/>
                </a:solidFill>
                <a:effectLst/>
                <a:latin typeface="+mn-lt"/>
                <a:ea typeface="+mn-ea"/>
                <a:cs typeface="+mn-cs"/>
              </a:rPr>
              <a:t>Fuel moisture:  both live and dead fuels can slow, stop, or contribute to fire spread, depending on their moisture content.  </a:t>
            </a:r>
          </a:p>
          <a:p>
            <a:r>
              <a:rPr lang="en-US" sz="1200" kern="1200" dirty="0">
                <a:solidFill>
                  <a:schemeClr val="tx1"/>
                </a:solidFill>
                <a:effectLst/>
                <a:latin typeface="+mn-lt"/>
                <a:ea typeface="+mn-ea"/>
                <a:cs typeface="+mn-cs"/>
              </a:rPr>
              <a:t>Natural fuels range:  Live fuels: 30-&gt;300%, dead fuels 2-30%. </a:t>
            </a:r>
            <a:endParaRPr lang="en-US"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Live trees usually contain a great deal of moisture while dead logs contain very little. High moisture content will slow the burning process since heat from the fire must first eliminate moisture.</a:t>
            </a:r>
            <a:endParaRPr lang="en-US" dirty="0"/>
          </a:p>
          <a:p>
            <a:endParaRPr lang="en-US" sz="1200" b="1" dirty="0"/>
          </a:p>
          <a:p>
            <a:pPr marL="0" indent="0">
              <a:buFont typeface="Arial" pitchFamily="34" charset="0"/>
              <a:buNone/>
            </a:pPr>
            <a:r>
              <a:rPr lang="en-US" baseline="0" dirty="0"/>
              <a:t>Live fuel moisture:  </a:t>
            </a:r>
          </a:p>
          <a:p>
            <a:pPr marL="171450" indent="-171450">
              <a:buFont typeface="Arial" pitchFamily="34" charset="0"/>
              <a:buChar char="•"/>
            </a:pPr>
            <a:r>
              <a:rPr lang="en-US" dirty="0"/>
              <a:t>Internal factors:  Fuel moisture fluctuates diurnally</a:t>
            </a:r>
          </a:p>
          <a:p>
            <a:pPr marL="233363" indent="-233363">
              <a:buFont typeface="Arial" pitchFamily="34" charset="0"/>
              <a:buChar char="•"/>
            </a:pPr>
            <a:r>
              <a:rPr lang="en-US" dirty="0"/>
              <a:t>Climatic variations:  length of growing season, climate patterns</a:t>
            </a:r>
          </a:p>
          <a:p>
            <a:pPr marL="233363" indent="-233363">
              <a:buFont typeface="Arial" pitchFamily="34" charset="0"/>
              <a:buChar char="•"/>
            </a:pPr>
            <a:r>
              <a:rPr lang="en-US" dirty="0"/>
              <a:t>Site factors: elevation, aspects</a:t>
            </a:r>
          </a:p>
          <a:p>
            <a:pPr marL="233363" indent="-233363">
              <a:buFont typeface="Arial" pitchFamily="34" charset="0"/>
              <a:buChar char="•"/>
            </a:pPr>
            <a:r>
              <a:rPr lang="en-US" dirty="0"/>
              <a:t>Species groups:  deciduous vs. evergreen</a:t>
            </a:r>
          </a:p>
          <a:p>
            <a:pPr marL="233363" indent="-233363">
              <a:buFont typeface="Arial" pitchFamily="34" charset="0"/>
              <a:buChar char="•"/>
            </a:pPr>
            <a:r>
              <a:rPr lang="en-US" dirty="0"/>
              <a:t>Plant parts:  foliage moisture is greatest in new foliage </a:t>
            </a:r>
          </a:p>
          <a:p>
            <a:endParaRPr lang="en-US" dirty="0"/>
          </a:p>
          <a:p>
            <a:r>
              <a:rPr lang="en-US" dirty="0"/>
              <a:t>Dead Fuels: </a:t>
            </a:r>
          </a:p>
          <a:p>
            <a:pPr marL="233363" indent="-233363">
              <a:buFont typeface="Arial" pitchFamily="34" charset="0"/>
              <a:buChar char="•"/>
            </a:pPr>
            <a:r>
              <a:rPr lang="en-US" dirty="0"/>
              <a:t>Particle size: small fuels can gain and lose moisture faster than large fuels</a:t>
            </a:r>
          </a:p>
          <a:p>
            <a:pPr marL="233363" indent="-233363">
              <a:buFont typeface="Arial" pitchFamily="34" charset="0"/>
              <a:buChar char="•"/>
            </a:pPr>
            <a:r>
              <a:rPr lang="en-US" dirty="0"/>
              <a:t>Weather:  midday sun, night, clouds</a:t>
            </a:r>
          </a:p>
          <a:p>
            <a:pPr marL="233363" indent="-233363">
              <a:buFont typeface="Arial" pitchFamily="34" charset="0"/>
              <a:buChar char="•"/>
            </a:pPr>
            <a:r>
              <a:rPr lang="en-US" dirty="0"/>
              <a:t>Topography</a:t>
            </a:r>
          </a:p>
          <a:p>
            <a:pPr marL="233363" indent="-233363">
              <a:buFont typeface="Arial" pitchFamily="34" charset="0"/>
              <a:buChar char="•"/>
            </a:pPr>
            <a:r>
              <a:rPr lang="en-US" dirty="0"/>
              <a:t>Decay class:  moisture can be gained or lost more rapidly in decayed wood</a:t>
            </a:r>
          </a:p>
          <a:p>
            <a:pPr marL="233363" indent="-233363">
              <a:buFont typeface="Arial" pitchFamily="34" charset="0"/>
              <a:buChar char="•"/>
            </a:pPr>
            <a:r>
              <a:rPr lang="en-US" dirty="0"/>
              <a:t>Fuel composition:  herbaceous material, leaf litter, cones, twigs, branches, logs</a:t>
            </a:r>
          </a:p>
          <a:p>
            <a:endParaRPr lang="en-US" dirty="0"/>
          </a:p>
          <a:p>
            <a:r>
              <a:rPr lang="en-US" sz="1200" kern="1200" dirty="0">
                <a:solidFill>
                  <a:schemeClr val="tx1"/>
                </a:solidFill>
                <a:effectLst/>
                <a:latin typeface="+mn-lt"/>
                <a:ea typeface="+mn-ea"/>
                <a:cs typeface="+mn-cs"/>
              </a:rPr>
              <a:t>Moisture level is the most important consideration. </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13</a:t>
            </a:fld>
            <a:endParaRPr lang="en-US"/>
          </a:p>
        </p:txBody>
      </p:sp>
    </p:spTree>
    <p:extLst>
      <p:ext uri="{BB962C8B-B14F-4D97-AF65-F5344CB8AC3E}">
        <p14:creationId xmlns:p14="http://schemas.microsoft.com/office/powerpoint/2010/main" val="1534222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fuel particles are close together, they will ignite each other, causing the fuel to burn readily. But, if fuel particles are so close that air cannot circulate easily, the fuel will not burn freely.</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14</a:t>
            </a:fld>
            <a:endParaRPr lang="en-US"/>
          </a:p>
        </p:txBody>
      </p:sp>
    </p:spTree>
    <p:extLst>
      <p:ext uri="{BB962C8B-B14F-4D97-AF65-F5344CB8AC3E}">
        <p14:creationId xmlns:p14="http://schemas.microsoft.com/office/powerpoint/2010/main" val="4240323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Fuel Loads:  is a mass of available fuel in a given locale.  It includes distribution of materials into size classes with differing </a:t>
            </a:r>
            <a:r>
              <a:rPr lang="en-US" sz="1200" kern="1200" dirty="0" err="1">
                <a:solidFill>
                  <a:schemeClr val="tx1"/>
                </a:solidFill>
                <a:effectLst/>
                <a:latin typeface="+mn-lt"/>
                <a:ea typeface="+mn-ea"/>
                <a:cs typeface="+mn-cs"/>
              </a:rPr>
              <a:t>timelags</a:t>
            </a:r>
            <a:r>
              <a:rPr lang="en-US" sz="1200" kern="1200" dirty="0">
                <a:solidFill>
                  <a:schemeClr val="tx1"/>
                </a:solidFill>
                <a:effectLst/>
                <a:latin typeface="+mn-lt"/>
                <a:ea typeface="+mn-ea"/>
                <a:cs typeface="+mn-cs"/>
              </a:rPr>
              <a:t> to reach a standard moisture equilibrium with the environment.  </a:t>
            </a:r>
            <a:endParaRPr lang="en-US" sz="16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15</a:t>
            </a:fld>
            <a:endParaRPr lang="en-US"/>
          </a:p>
        </p:txBody>
      </p:sp>
    </p:spTree>
    <p:extLst>
      <p:ext uri="{BB962C8B-B14F-4D97-AF65-F5344CB8AC3E}">
        <p14:creationId xmlns:p14="http://schemas.microsoft.com/office/powerpoint/2010/main" val="2161152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Air quality,</a:t>
            </a:r>
            <a:r>
              <a:rPr lang="en-US" baseline="0" dirty="0"/>
              <a:t> weather, and person risk influence weather a fire is allowed to burn or if a prescribed fire can be conducted and whether a fire is allowed to burn.</a:t>
            </a:r>
            <a:endParaRPr lang="en-US" dirty="0"/>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16</a:t>
            </a:fld>
            <a:endParaRPr lang="en-US"/>
          </a:p>
        </p:txBody>
      </p:sp>
    </p:spTree>
    <p:extLst>
      <p:ext uri="{BB962C8B-B14F-4D97-AF65-F5344CB8AC3E}">
        <p14:creationId xmlns:p14="http://schemas.microsoft.com/office/powerpoint/2010/main" val="958046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way managers decrease the risk is by constructing a barrier around the prescribed burn site. </a:t>
            </a:r>
            <a:endParaRPr lang="en-US" dirty="0"/>
          </a:p>
          <a:p>
            <a:r>
              <a:rPr lang="en-US" dirty="0"/>
              <a:t>Fire Breaks:  a break in fuel, made by cutting, scraping or digging (all fuels removed,</a:t>
            </a:r>
            <a:r>
              <a:rPr lang="en-US" baseline="0" dirty="0"/>
              <a:t> scraped to mineral soil, or change in fuel structure).  </a:t>
            </a:r>
            <a:endParaRPr lang="en-US" dirty="0"/>
          </a:p>
          <a:p>
            <a:r>
              <a:rPr lang="en-US" dirty="0"/>
              <a:t>Natural firebreaks:  roads, ditches, water or other physical features </a:t>
            </a:r>
            <a:r>
              <a:rPr lang="en-US" sz="1200" kern="1200" dirty="0">
                <a:solidFill>
                  <a:schemeClr val="tx1"/>
                </a:solidFill>
                <a:effectLst/>
                <a:latin typeface="+mn-lt"/>
                <a:ea typeface="+mn-ea"/>
                <a:cs typeface="+mn-cs"/>
              </a:rPr>
              <a:t>devoid of natural fuel are the best barriers. </a:t>
            </a:r>
            <a:endParaRPr lang="en-US" dirty="0"/>
          </a:p>
          <a:p>
            <a:r>
              <a:rPr lang="en-US" dirty="0"/>
              <a:t>Built firebreaks:  mowing, wetting down (sprinkles), retardants, chained, dozed</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Most often, however, a firebreak must be built ahead of time to burn away materials that would fuel a wildfire. Occasionally, mowing or "wetting down" an area will prevent fire from burning outside the prescribed area.</a:t>
            </a:r>
          </a:p>
          <a:p>
            <a:endParaRPr lang="en-US" dirty="0"/>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17</a:t>
            </a:fld>
            <a:endParaRPr lang="en-US"/>
          </a:p>
        </p:txBody>
      </p:sp>
    </p:spTree>
    <p:extLst>
      <p:ext uri="{BB962C8B-B14F-4D97-AF65-F5344CB8AC3E}">
        <p14:creationId xmlns:p14="http://schemas.microsoft.com/office/powerpoint/2010/main" val="2065016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Livestock to grazing can</a:t>
            </a:r>
            <a:r>
              <a:rPr lang="en-US" baseline="0" dirty="0"/>
              <a:t> be applied in specific </a:t>
            </a:r>
            <a:r>
              <a:rPr lang="en-US" dirty="0"/>
              <a:t>areas to</a:t>
            </a:r>
            <a:r>
              <a:rPr lang="en-US" baseline="0" dirty="0"/>
              <a:t> reduce fuels on the landscape.</a:t>
            </a:r>
            <a:endParaRPr lang="en-US" dirty="0"/>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18</a:t>
            </a:fld>
            <a:endParaRPr lang="en-US"/>
          </a:p>
        </p:txBody>
      </p:sp>
    </p:spTree>
    <p:extLst>
      <p:ext uri="{BB962C8B-B14F-4D97-AF65-F5344CB8AC3E}">
        <p14:creationId xmlns:p14="http://schemas.microsoft.com/office/powerpoint/2010/main" val="2881596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 do we learn to live with fire in terms of land management?</a:t>
            </a:r>
          </a:p>
          <a:p>
            <a:endParaRPr lang="en-US" dirty="0"/>
          </a:p>
          <a:p>
            <a:r>
              <a:rPr lang="en-US" dirty="0"/>
              <a:t>Learn to use prescribed fire</a:t>
            </a:r>
          </a:p>
          <a:p>
            <a:r>
              <a:rPr lang="en-US" dirty="0"/>
              <a:t>Prepare for wildfires in terms of personnel</a:t>
            </a:r>
          </a:p>
          <a:p>
            <a:r>
              <a:rPr lang="en-US" dirty="0"/>
              <a:t>Plan for wildfire occurrence and condition – long term based on environmental conditions.</a:t>
            </a:r>
          </a:p>
          <a:p>
            <a:r>
              <a:rPr lang="en-US" dirty="0"/>
              <a:t>Communication and education people to accept wildfire</a:t>
            </a:r>
          </a:p>
          <a:p>
            <a:r>
              <a:rPr lang="en-US" dirty="0"/>
              <a:t>Establish relationships for managing wildfire across land ownerships.</a:t>
            </a: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23</a:t>
            </a:fld>
            <a:endParaRPr lang="en-US"/>
          </a:p>
        </p:txBody>
      </p:sp>
    </p:spTree>
    <p:extLst>
      <p:ext uri="{BB962C8B-B14F-4D97-AF65-F5344CB8AC3E}">
        <p14:creationId xmlns:p14="http://schemas.microsoft.com/office/powerpoint/2010/main" val="3641879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fires can be beneficial.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forests, fires help diminish the threats of insect infestation and disease. By burning infected, dead or dying trees that harbor unwanted pests, fire reduces the likelihood that insect or disease related problems will occur. Burned standing and fallen logs provide food and shelter for animals such as millipedes, termites, ants and some bird species.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reduce fuel loads, such as dead standing or fallen limbs, logs, leaves, pine needles, shrubs, excess grass and also living trees and shrubs. Such periodic burning reduces the intensity of each fire that occurs in subsequent years, consequently decreasing the impact of fire on fire tolerant plants and burrowing animals.   When the fuel loads are reduced, undesired fires can be minimized.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fires are allowed to burn, nutrients are released into the soil that would otherwise be held in leaf litter and undergrowth. Once these nutrients are released, grasses and other plants often spring to life and cover the ground in recently burned areas. Underground plant structures, such as roots, rhizomes and bulbs, also are stimulated to sprout if the fire does not burn extremely hot.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absence of fire, fire dependent ecosystems would be unable to reproduce or would be out competed by other species. For example, in prairie ecosystems, fire removes less fire tolerant non-native species of plants that out compete native prairie plants. Also, some pine cones will not open and release their seeds until they have been through a fire. These type of cones are called </a:t>
            </a:r>
            <a:r>
              <a:rPr lang="en-US" sz="1200" kern="1200" dirty="0" err="1">
                <a:solidFill>
                  <a:schemeClr val="tx1"/>
                </a:solidFill>
                <a:effectLst/>
                <a:latin typeface="+mn-lt"/>
                <a:ea typeface="+mn-ea"/>
                <a:cs typeface="+mn-cs"/>
              </a:rPr>
              <a:t>serotinous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Lodgepole</a:t>
            </a:r>
            <a:r>
              <a:rPr lang="en-US" sz="1200" kern="1200" dirty="0">
                <a:solidFill>
                  <a:schemeClr val="tx1"/>
                </a:solidFill>
                <a:effectLst/>
                <a:latin typeface="+mn-lt"/>
                <a:ea typeface="+mn-ea"/>
                <a:cs typeface="+mn-cs"/>
              </a:rPr>
              <a:t> pine and the giant sequoia trees have </a:t>
            </a:r>
            <a:r>
              <a:rPr lang="en-US" sz="1200" kern="1200" dirty="0" err="1">
                <a:solidFill>
                  <a:schemeClr val="tx1"/>
                </a:solidFill>
                <a:effectLst/>
                <a:latin typeface="+mn-lt"/>
                <a:ea typeface="+mn-ea"/>
                <a:cs typeface="+mn-cs"/>
              </a:rPr>
              <a:t>serotinous</a:t>
            </a:r>
            <a:r>
              <a:rPr lang="en-US" sz="1200" kern="1200" dirty="0">
                <a:solidFill>
                  <a:schemeClr val="tx1"/>
                </a:solidFill>
                <a:effectLst/>
                <a:latin typeface="+mn-lt"/>
                <a:ea typeface="+mn-ea"/>
                <a:cs typeface="+mn-cs"/>
              </a:rPr>
              <a:t> cones.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fire burns across an area, not everything is impacted.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fires create a mosaic pattern, often leaving some parts of the burn zone untouched. Inside the fire perimeter, some areas are completely burned, other areas have various levels of impact and some areas are completely untouched. This mosaic pattern provides for a diversity of vegetative regrowth and, in turn, a diversity of animal life. This biological diversity (the sum total of all living organisms and their interactions) is most important for a healthy ecosystem.</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905FD98-417B-4A3A-8651-8D3385C71B53}" type="slidenum">
              <a:rPr lang="en-US" smtClean="0"/>
              <a:t>24</a:t>
            </a:fld>
            <a:endParaRPr lang="en-US"/>
          </a:p>
        </p:txBody>
      </p:sp>
    </p:spTree>
    <p:extLst>
      <p:ext uri="{BB962C8B-B14F-4D97-AF65-F5344CB8AC3E}">
        <p14:creationId xmlns:p14="http://schemas.microsoft.com/office/powerpoint/2010/main" val="2137948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Fire can be a threat to humans. Wildfires burn timber that often would have been harvested for lumber or paper products. Fire can destroy homes and other structures. More and more, human communities are vulnerable to the effects of fire.</a:t>
            </a:r>
          </a:p>
          <a:p>
            <a:r>
              <a:rPr lang="en-US" sz="1200" kern="1200" dirty="0">
                <a:solidFill>
                  <a:schemeClr val="tx1"/>
                </a:solidFill>
                <a:effectLst/>
                <a:latin typeface="+mn-lt"/>
                <a:ea typeface="+mn-ea"/>
                <a:cs typeface="+mn-cs"/>
              </a:rPr>
              <a:t>As human populations grow, city boundaries expand and neighborhoods develop into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areas, now called the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/urban interface. These areas have a greater chance of being impacted by fire because they contain large amounts of plant landscaping, fuel sources and structures that could sustain a fire. Most </a:t>
            </a:r>
            <a:r>
              <a:rPr lang="en-US" sz="1200" kern="1200" dirty="0" err="1">
                <a:solidFill>
                  <a:schemeClr val="tx1"/>
                </a:solidFill>
                <a:effectLst/>
                <a:latin typeface="+mn-lt"/>
                <a:ea typeface="+mn-ea"/>
                <a:cs typeface="+mn-cs"/>
              </a:rPr>
              <a:t>wildland</a:t>
            </a:r>
            <a:r>
              <a:rPr lang="en-US" sz="1200" kern="1200" dirty="0">
                <a:solidFill>
                  <a:schemeClr val="tx1"/>
                </a:solidFill>
                <a:effectLst/>
                <a:latin typeface="+mn-lt"/>
                <a:ea typeface="+mn-ea"/>
                <a:cs typeface="+mn-cs"/>
              </a:rPr>
              <a:t> fires, however, occur in sparsely populated areas and are managed to remain within park or forest boundaries. Large, damaging wildfires can be minimized with proper management, but they never will be eliminated.</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Furthermore, a burned tree is not wasted. It can provide nesting sites for birds, homes for small mammals and a base from which new plants can grow. When the dead tree begins to decay, it releases nutrients into the soil, enhancing growth of surrounding flora.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25</a:t>
            </a:fld>
            <a:endParaRPr lang="en-US"/>
          </a:p>
        </p:txBody>
      </p:sp>
    </p:spTree>
    <p:extLst>
      <p:ext uri="{BB962C8B-B14F-4D97-AF65-F5344CB8AC3E}">
        <p14:creationId xmlns:p14="http://schemas.microsoft.com/office/powerpoint/2010/main" val="2528247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Furthermore, a burned tree is not wasted. It can provide nesting sites for birds, homes for small mammals and a base from which new plants can grow. When the dead tree begins to decay, it releases nutrients into the soil, enhancing growth of surrounding flora.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26</a:t>
            </a:fld>
            <a:endParaRPr lang="en-US"/>
          </a:p>
        </p:txBody>
      </p:sp>
    </p:spTree>
    <p:extLst>
      <p:ext uri="{BB962C8B-B14F-4D97-AF65-F5344CB8AC3E}">
        <p14:creationId xmlns:p14="http://schemas.microsoft.com/office/powerpoint/2010/main" val="2771785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Catalyst for promoting biological diversity and healthy ecosystems.</a:t>
            </a:r>
          </a:p>
        </p:txBody>
      </p:sp>
      <p:sp>
        <p:nvSpPr>
          <p:cNvPr id="4" name="Slide Number Placeholder 3"/>
          <p:cNvSpPr>
            <a:spLocks noGrp="1"/>
          </p:cNvSpPr>
          <p:nvPr>
            <p:ph type="sldNum" sz="quarter" idx="10"/>
          </p:nvPr>
        </p:nvSpPr>
        <p:spPr/>
        <p:txBody>
          <a:bodyPr/>
          <a:lstStyle/>
          <a:p>
            <a:fld id="{9905FD98-417B-4A3A-8651-8D3385C71B53}" type="slidenum">
              <a:rPr lang="en-US" smtClean="0"/>
              <a:t>27</a:t>
            </a:fld>
            <a:endParaRPr lang="en-US"/>
          </a:p>
        </p:txBody>
      </p:sp>
    </p:spTree>
    <p:extLst>
      <p:ext uri="{BB962C8B-B14F-4D97-AF65-F5344CB8AC3E}">
        <p14:creationId xmlns:p14="http://schemas.microsoft.com/office/powerpoint/2010/main" val="217022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12/10/2023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12/10/2023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12/10/2023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12/10/2023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www.sagestep.org/pdfs/SageSTEPFuelsGuide.pdf"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hyperlink" Target="https://youtu.be/sTfQnpahqss"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emf"/><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emf"/><Relationship Id="rId4" Type="http://schemas.openxmlformats.org/officeDocument/2006/relationships/image" Target="../media/image45.emf"/></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youtu.be/_n6nTNwvCL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Wildland</a:t>
            </a:r>
            <a:r>
              <a:rPr lang="en-US" dirty="0"/>
              <a:t> Fire</a:t>
            </a:r>
          </a:p>
        </p:txBody>
      </p:sp>
      <p:sp>
        <p:nvSpPr>
          <p:cNvPr id="3" name="Subtitle 2"/>
          <p:cNvSpPr>
            <a:spLocks noGrp="1"/>
          </p:cNvSpPr>
          <p:nvPr>
            <p:ph type="subTitle" idx="1"/>
          </p:nvPr>
        </p:nvSpPr>
        <p:spPr/>
        <p:txBody>
          <a:bodyPr/>
          <a:lstStyle/>
          <a:p>
            <a:r>
              <a:rPr lang="en-US" dirty="0"/>
              <a:t>Rangeland Principles (REM 151)</a:t>
            </a:r>
          </a:p>
        </p:txBody>
      </p:sp>
      <p:grpSp>
        <p:nvGrpSpPr>
          <p:cNvPr id="8" name="Group 7">
            <a:extLst>
              <a:ext uri="{FF2B5EF4-FFF2-40B4-BE49-F238E27FC236}">
                <a16:creationId xmlns:a16="http://schemas.microsoft.com/office/drawing/2014/main" id="{90CB5951-48E8-433E-AF87-05E5BAC2552A}"/>
              </a:ext>
            </a:extLst>
          </p:cNvPr>
          <p:cNvGrpSpPr/>
          <p:nvPr/>
        </p:nvGrpSpPr>
        <p:grpSpPr>
          <a:xfrm>
            <a:off x="1250843" y="330200"/>
            <a:ext cx="3788154" cy="2833650"/>
            <a:chOff x="1267863" y="268779"/>
            <a:chExt cx="3788154" cy="2833650"/>
          </a:xfrm>
        </p:grpSpPr>
        <p:pic>
          <p:nvPicPr>
            <p:cNvPr id="6" name="Picture 5">
              <a:extLst>
                <a:ext uri="{FF2B5EF4-FFF2-40B4-BE49-F238E27FC236}">
                  <a16:creationId xmlns:a16="http://schemas.microsoft.com/office/drawing/2014/main" id="{4A027DE4-4741-4E3C-9494-AF980BC0E0C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67863" y="268779"/>
              <a:ext cx="3788154" cy="2833650"/>
            </a:xfrm>
            <a:prstGeom prst="rect">
              <a:avLst/>
            </a:prstGeom>
            <a:ln>
              <a:solidFill>
                <a:schemeClr val="accent2"/>
              </a:solidFill>
            </a:ln>
          </p:spPr>
        </p:pic>
        <p:sp>
          <p:nvSpPr>
            <p:cNvPr id="7" name="TextBox 6">
              <a:extLst>
                <a:ext uri="{FF2B5EF4-FFF2-40B4-BE49-F238E27FC236}">
                  <a16:creationId xmlns:a16="http://schemas.microsoft.com/office/drawing/2014/main" id="{E553E9E2-2A6F-46A5-AD72-49A95D70059E}"/>
                </a:ext>
              </a:extLst>
            </p:cNvPr>
            <p:cNvSpPr txBox="1"/>
            <p:nvPr/>
          </p:nvSpPr>
          <p:spPr>
            <a:xfrm>
              <a:off x="4495800" y="2844518"/>
              <a:ext cx="481222" cy="215444"/>
            </a:xfrm>
            <a:prstGeom prst="rect">
              <a:avLst/>
            </a:prstGeom>
            <a:noFill/>
          </p:spPr>
          <p:txBody>
            <a:bodyPr wrap="none" rtlCol="0">
              <a:spAutoFit/>
            </a:bodyPr>
            <a:lstStyle/>
            <a:p>
              <a:r>
                <a:rPr lang="en-US" sz="800" dirty="0">
                  <a:solidFill>
                    <a:schemeClr val="bg1"/>
                  </a:solidFill>
                </a:rPr>
                <a:t>USFWS</a:t>
              </a:r>
            </a:p>
          </p:txBody>
        </p:sp>
      </p:grpSp>
      <p:grpSp>
        <p:nvGrpSpPr>
          <p:cNvPr id="13" name="Group 12">
            <a:extLst>
              <a:ext uri="{FF2B5EF4-FFF2-40B4-BE49-F238E27FC236}">
                <a16:creationId xmlns:a16="http://schemas.microsoft.com/office/drawing/2014/main" id="{7CF640B7-D0DB-4C4B-AFD3-76469ED8012E}"/>
              </a:ext>
            </a:extLst>
          </p:cNvPr>
          <p:cNvGrpSpPr/>
          <p:nvPr/>
        </p:nvGrpSpPr>
        <p:grpSpPr>
          <a:xfrm>
            <a:off x="5192560" y="330200"/>
            <a:ext cx="3788154" cy="2841116"/>
            <a:chOff x="5192560" y="268779"/>
            <a:chExt cx="3788154" cy="2841116"/>
          </a:xfrm>
        </p:grpSpPr>
        <p:pic>
          <p:nvPicPr>
            <p:cNvPr id="11" name="Picture 10">
              <a:extLst>
                <a:ext uri="{FF2B5EF4-FFF2-40B4-BE49-F238E27FC236}">
                  <a16:creationId xmlns:a16="http://schemas.microsoft.com/office/drawing/2014/main" id="{12D8CEE9-3A0F-4FC4-9B50-20CF45FFE5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2560" y="268779"/>
              <a:ext cx="3788154" cy="2841116"/>
            </a:xfrm>
            <a:prstGeom prst="rect">
              <a:avLst/>
            </a:prstGeom>
            <a:ln>
              <a:solidFill>
                <a:schemeClr val="accent2"/>
              </a:solidFill>
            </a:ln>
          </p:spPr>
        </p:pic>
        <p:sp>
          <p:nvSpPr>
            <p:cNvPr id="12" name="TextBox 11">
              <a:extLst>
                <a:ext uri="{FF2B5EF4-FFF2-40B4-BE49-F238E27FC236}">
                  <a16:creationId xmlns:a16="http://schemas.microsoft.com/office/drawing/2014/main" id="{0A52F777-57AA-49D7-BF3F-7553BEAE23FE}"/>
                </a:ext>
              </a:extLst>
            </p:cNvPr>
            <p:cNvSpPr txBox="1"/>
            <p:nvPr/>
          </p:nvSpPr>
          <p:spPr>
            <a:xfrm>
              <a:off x="5192560" y="2886985"/>
              <a:ext cx="407484" cy="215444"/>
            </a:xfrm>
            <a:prstGeom prst="rect">
              <a:avLst/>
            </a:prstGeom>
            <a:noFill/>
          </p:spPr>
          <p:txBody>
            <a:bodyPr wrap="none" rtlCol="0">
              <a:spAutoFit/>
            </a:bodyPr>
            <a:lstStyle/>
            <a:p>
              <a:r>
                <a:rPr lang="en-US" sz="800" dirty="0">
                  <a:solidFill>
                    <a:schemeClr val="bg1"/>
                  </a:solidFill>
                </a:rPr>
                <a:t>USGS</a:t>
              </a:r>
            </a:p>
          </p:txBody>
        </p:sp>
      </p:grpSp>
      <p:pic>
        <p:nvPicPr>
          <p:cNvPr id="15" name="Picture 14">
            <a:extLst>
              <a:ext uri="{FF2B5EF4-FFF2-40B4-BE49-F238E27FC236}">
                <a16:creationId xmlns:a16="http://schemas.microsoft.com/office/drawing/2014/main" id="{1C4ACF63-D288-4ED3-8FDF-27ABE80FDA7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142402" y="330200"/>
            <a:ext cx="2640403" cy="2831089"/>
          </a:xfrm>
          <a:prstGeom prst="rect">
            <a:avLst/>
          </a:prstGeom>
          <a:ln>
            <a:solidFill>
              <a:schemeClr val="accent2"/>
            </a:solidFill>
          </a:ln>
        </p:spPr>
      </p:pic>
      <p:sp>
        <p:nvSpPr>
          <p:cNvPr id="16" name="TextBox 15">
            <a:extLst>
              <a:ext uri="{FF2B5EF4-FFF2-40B4-BE49-F238E27FC236}">
                <a16:creationId xmlns:a16="http://schemas.microsoft.com/office/drawing/2014/main" id="{25DB93C2-5840-45BE-8788-DE98C838B417}"/>
              </a:ext>
            </a:extLst>
          </p:cNvPr>
          <p:cNvSpPr txBox="1"/>
          <p:nvPr/>
        </p:nvSpPr>
        <p:spPr>
          <a:xfrm>
            <a:off x="9134277" y="2956257"/>
            <a:ext cx="978153" cy="215444"/>
          </a:xfrm>
          <a:prstGeom prst="rect">
            <a:avLst/>
          </a:prstGeom>
          <a:noFill/>
        </p:spPr>
        <p:txBody>
          <a:bodyPr wrap="none" rtlCol="0">
            <a:spAutoFit/>
          </a:bodyPr>
          <a:lstStyle/>
          <a:p>
            <a:r>
              <a:rPr lang="en-US" sz="800" dirty="0">
                <a:solidFill>
                  <a:schemeClr val="bg1"/>
                </a:solidFill>
              </a:rPr>
              <a:t>N. </a:t>
            </a:r>
            <a:r>
              <a:rPr lang="en-US" sz="800" dirty="0" err="1">
                <a:solidFill>
                  <a:schemeClr val="bg1"/>
                </a:solidFill>
              </a:rPr>
              <a:t>Rimbey</a:t>
            </a:r>
            <a:r>
              <a:rPr lang="en-US" sz="800" dirty="0">
                <a:solidFill>
                  <a:schemeClr val="bg1"/>
                </a:solidFill>
              </a:rPr>
              <a:t>(</a:t>
            </a:r>
            <a:r>
              <a:rPr lang="en-US" sz="800" dirty="0" err="1">
                <a:solidFill>
                  <a:schemeClr val="bg1"/>
                </a:solidFill>
              </a:rPr>
              <a:t>UIdaho</a:t>
            </a:r>
            <a:r>
              <a:rPr lang="en-US" sz="800" dirty="0">
                <a:solidFill>
                  <a:schemeClr val="bg1"/>
                </a:solidFill>
              </a:rPr>
              <a:t>)</a:t>
            </a:r>
          </a:p>
        </p:txBody>
      </p:sp>
    </p:spTree>
    <p:extLst>
      <p:ext uri="{BB962C8B-B14F-4D97-AF65-F5344CB8AC3E}">
        <p14:creationId xmlns:p14="http://schemas.microsoft.com/office/powerpoint/2010/main" val="2677323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quarter" idx="4294967295"/>
          </p:nvPr>
        </p:nvSpPr>
        <p:spPr>
          <a:xfrm>
            <a:off x="628651" y="1473112"/>
            <a:ext cx="6800850" cy="3994237"/>
          </a:xfrm>
        </p:spPr>
        <p:txBody>
          <a:bodyPr>
            <a:normAutofit/>
          </a:bodyPr>
          <a:lstStyle/>
          <a:p>
            <a:r>
              <a:rPr lang="en-US" sz="3200" dirty="0"/>
              <a:t>1. </a:t>
            </a:r>
            <a:r>
              <a:rPr lang="en-US" sz="3200" b="1" dirty="0"/>
              <a:t>Wildfire</a:t>
            </a:r>
            <a:r>
              <a:rPr lang="en-US" sz="3200" dirty="0"/>
              <a:t>: </a:t>
            </a:r>
            <a:r>
              <a:rPr lang="en-US" sz="2800" dirty="0"/>
              <a:t>started by lightning or by humans</a:t>
            </a:r>
          </a:p>
        </p:txBody>
      </p:sp>
      <p:pic>
        <p:nvPicPr>
          <p:cNvPr id="16" name="Picture 4" descr="http://www.sagebrushsea.org/images/fire.jpg"/>
          <p:cNvPicPr>
            <a:picLocks noChangeAspect="1" noChangeArrowheads="1"/>
          </p:cNvPicPr>
          <p:nvPr/>
        </p:nvPicPr>
        <p:blipFill>
          <a:blip r:embed="rId3" cstate="screen"/>
          <a:srcRect/>
          <a:stretch>
            <a:fillRect/>
          </a:stretch>
        </p:blipFill>
        <p:spPr bwMode="auto">
          <a:xfrm>
            <a:off x="7635192" y="3249051"/>
            <a:ext cx="4175807" cy="3001361"/>
          </a:xfrm>
          <a:prstGeom prst="rect">
            <a:avLst/>
          </a:prstGeom>
          <a:noFill/>
          <a:ln>
            <a:solidFill>
              <a:schemeClr val="tx1"/>
            </a:solidFill>
          </a:ln>
        </p:spPr>
      </p:pic>
      <p:pic>
        <p:nvPicPr>
          <p:cNvPr id="17" name="Picture 6" descr="http://www.nbii.gov/portal/server.pt/gateway/PTARGS_0_2_24281_633_6754_43/http%3B/cbi-lap7.cbi.cr.usgs.gov%3B7097/publishedcontent/publish/geographic/central_sw_gulf/central_plains___rangeland_ecology___role_of_fire___highlights__narrow_/central_plains___rangeland_ecology___role_of_fire___highlights__narrow__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35191" y="151882"/>
            <a:ext cx="4175807" cy="2969463"/>
          </a:xfrm>
          <a:prstGeom prst="rect">
            <a:avLst/>
          </a:prstGeom>
          <a:noFill/>
          <a:ln>
            <a:solidFill>
              <a:schemeClr val="tx1"/>
            </a:solidFill>
          </a:ln>
        </p:spPr>
      </p:pic>
      <p:sp>
        <p:nvSpPr>
          <p:cNvPr id="18" name="TextBox 17"/>
          <p:cNvSpPr txBox="1"/>
          <p:nvPr/>
        </p:nvSpPr>
        <p:spPr>
          <a:xfrm>
            <a:off x="7692434" y="5935313"/>
            <a:ext cx="1848067" cy="276999"/>
          </a:xfrm>
          <a:prstGeom prst="rect">
            <a:avLst/>
          </a:prstGeom>
          <a:solidFill>
            <a:schemeClr val="bg1"/>
          </a:solidFill>
        </p:spPr>
        <p:txBody>
          <a:bodyPr wrap="square" rtlCol="0">
            <a:spAutoFit/>
          </a:bodyPr>
          <a:lstStyle/>
          <a:p>
            <a:r>
              <a:rPr lang="en-US" sz="1200" dirty="0"/>
              <a:t>Photo: Sagebrush Sea </a:t>
            </a:r>
          </a:p>
        </p:txBody>
      </p:sp>
      <p:sp>
        <p:nvSpPr>
          <p:cNvPr id="19" name="TextBox 18"/>
          <p:cNvSpPr txBox="1"/>
          <p:nvPr/>
        </p:nvSpPr>
        <p:spPr>
          <a:xfrm>
            <a:off x="7692434" y="193126"/>
            <a:ext cx="2131861" cy="261610"/>
          </a:xfrm>
          <a:prstGeom prst="rect">
            <a:avLst/>
          </a:prstGeom>
          <a:solidFill>
            <a:schemeClr val="bg1"/>
          </a:solidFill>
        </p:spPr>
        <p:txBody>
          <a:bodyPr wrap="square" rtlCol="0">
            <a:spAutoFit/>
          </a:bodyPr>
          <a:lstStyle/>
          <a:p>
            <a:r>
              <a:rPr lang="en-US" sz="1100" dirty="0"/>
              <a:t>Photo: US Geological Survey</a:t>
            </a:r>
          </a:p>
        </p:txBody>
      </p:sp>
      <p:sp>
        <p:nvSpPr>
          <p:cNvPr id="10" name="TextBox 9"/>
          <p:cNvSpPr txBox="1"/>
          <p:nvPr/>
        </p:nvSpPr>
        <p:spPr>
          <a:xfrm>
            <a:off x="-11" y="247132"/>
            <a:ext cx="7635202" cy="830997"/>
          </a:xfrm>
          <a:prstGeom prst="rect">
            <a:avLst/>
          </a:prstGeom>
          <a:noFill/>
        </p:spPr>
        <p:txBody>
          <a:bodyPr wrap="square" rtlCol="0">
            <a:spAutoFit/>
          </a:bodyPr>
          <a:lstStyle/>
          <a:p>
            <a:pPr algn="ctr"/>
            <a:r>
              <a:rPr lang="en-US" sz="4800" dirty="0"/>
              <a:t>Types of Fires</a:t>
            </a:r>
          </a:p>
        </p:txBody>
      </p:sp>
    </p:spTree>
    <p:extLst>
      <p:ext uri="{BB962C8B-B14F-4D97-AF65-F5344CB8AC3E}">
        <p14:creationId xmlns:p14="http://schemas.microsoft.com/office/powerpoint/2010/main" val="104865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8176" y="42143"/>
            <a:ext cx="3912948" cy="6540762"/>
          </a:xfrm>
          <a:prstGeom prst="rect">
            <a:avLst/>
          </a:prstGeom>
          <a:ln>
            <a:solidFill>
              <a:schemeClr val="tx1"/>
            </a:solidFill>
          </a:ln>
        </p:spPr>
      </p:pic>
      <p:pic>
        <p:nvPicPr>
          <p:cNvPr id="26" name="Picture 2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62223" y="2016993"/>
            <a:ext cx="5867401" cy="990600"/>
          </a:xfrm>
          <a:prstGeom prst="rect">
            <a:avLst/>
          </a:prstGeom>
          <a:ln w="12700">
            <a:solidFill>
              <a:schemeClr val="bg1">
                <a:lumMod val="50000"/>
              </a:schemeClr>
            </a:solidFill>
          </a:ln>
        </p:spPr>
      </p:pic>
      <p:pic>
        <p:nvPicPr>
          <p:cNvPr id="27" name="Picture 2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79712" y="4156943"/>
            <a:ext cx="7907311" cy="839679"/>
          </a:xfrm>
          <a:prstGeom prst="rect">
            <a:avLst/>
          </a:prstGeom>
          <a:ln w="12700">
            <a:solidFill>
              <a:schemeClr val="bg1">
                <a:lumMod val="50000"/>
              </a:schemeClr>
            </a:solidFill>
          </a:ln>
        </p:spPr>
      </p:pic>
      <p:grpSp>
        <p:nvGrpSpPr>
          <p:cNvPr id="28" name="Group 27"/>
          <p:cNvGrpSpPr/>
          <p:nvPr/>
        </p:nvGrpSpPr>
        <p:grpSpPr>
          <a:xfrm>
            <a:off x="262222" y="275096"/>
            <a:ext cx="5334000" cy="1595847"/>
            <a:chOff x="76200" y="309153"/>
            <a:chExt cx="5334000" cy="1595847"/>
          </a:xfrm>
        </p:grpSpPr>
        <p:pic>
          <p:nvPicPr>
            <p:cNvPr id="48" name="Picture 4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6200" y="309153"/>
              <a:ext cx="5260975" cy="1595847"/>
            </a:xfrm>
            <a:prstGeom prst="rect">
              <a:avLst/>
            </a:prstGeom>
            <a:ln w="12700">
              <a:solidFill>
                <a:schemeClr val="bg1">
                  <a:lumMod val="50000"/>
                </a:schemeClr>
              </a:solidFill>
            </a:ln>
          </p:spPr>
        </p:pic>
        <p:sp>
          <p:nvSpPr>
            <p:cNvPr id="49" name="TextBox 10"/>
            <p:cNvSpPr txBox="1"/>
            <p:nvPr/>
          </p:nvSpPr>
          <p:spPr>
            <a:xfrm>
              <a:off x="2184645" y="1628001"/>
              <a:ext cx="322555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ysClr val="windowText" lastClr="000000"/>
                  </a:solidFill>
                </a:rPr>
                <a:t>Magic Valley Times-News July 23, 2007</a:t>
              </a:r>
            </a:p>
          </p:txBody>
        </p:sp>
      </p:grpSp>
      <p:sp>
        <p:nvSpPr>
          <p:cNvPr id="29" name="TextBox 11"/>
          <p:cNvSpPr txBox="1"/>
          <p:nvPr/>
        </p:nvSpPr>
        <p:spPr>
          <a:xfrm>
            <a:off x="3939822" y="2610113"/>
            <a:ext cx="21898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i="1" dirty="0">
                <a:solidFill>
                  <a:sysClr val="windowText" lastClr="000000"/>
                </a:solidFill>
              </a:rPr>
              <a:t>The Wildlife News</a:t>
            </a:r>
          </a:p>
          <a:p>
            <a:pPr algn="r"/>
            <a:r>
              <a:rPr lang="en-US" sz="1200" i="1" dirty="0">
                <a:solidFill>
                  <a:sysClr val="windowText" lastClr="000000"/>
                </a:solidFill>
              </a:rPr>
              <a:t> July 8, 2007</a:t>
            </a:r>
          </a:p>
        </p:txBody>
      </p:sp>
      <p:grpSp>
        <p:nvGrpSpPr>
          <p:cNvPr id="30" name="Group 29"/>
          <p:cNvGrpSpPr/>
          <p:nvPr/>
        </p:nvGrpSpPr>
        <p:grpSpPr>
          <a:xfrm>
            <a:off x="262222" y="3166343"/>
            <a:ext cx="7730068" cy="838200"/>
            <a:chOff x="76200" y="3182035"/>
            <a:chExt cx="7730068" cy="838200"/>
          </a:xfrm>
        </p:grpSpPr>
        <p:grpSp>
          <p:nvGrpSpPr>
            <p:cNvPr id="44" name="Group 43"/>
            <p:cNvGrpSpPr/>
            <p:nvPr/>
          </p:nvGrpSpPr>
          <p:grpSpPr>
            <a:xfrm>
              <a:off x="76200" y="3182035"/>
              <a:ext cx="7730068" cy="838200"/>
              <a:chOff x="163458" y="3421117"/>
              <a:chExt cx="7730068" cy="838200"/>
            </a:xfrm>
          </p:grpSpPr>
          <p:pic>
            <p:nvPicPr>
              <p:cNvPr id="46" name="Picture 4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63458" y="3421117"/>
                <a:ext cx="7730068" cy="838200"/>
              </a:xfrm>
              <a:prstGeom prst="rect">
                <a:avLst/>
              </a:prstGeom>
              <a:ln w="12700">
                <a:solidFill>
                  <a:schemeClr val="bg1">
                    <a:lumMod val="50000"/>
                  </a:schemeClr>
                </a:solidFill>
              </a:ln>
            </p:spPr>
          </p:pic>
          <p:sp>
            <p:nvSpPr>
              <p:cNvPr id="47" name="Rectangle 46"/>
              <p:cNvSpPr/>
              <p:nvPr/>
            </p:nvSpPr>
            <p:spPr>
              <a:xfrm>
                <a:off x="5186082" y="3890963"/>
                <a:ext cx="2286000" cy="300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grpSp>
        <p:sp>
          <p:nvSpPr>
            <p:cNvPr id="45" name="TextBox 12"/>
            <p:cNvSpPr txBox="1"/>
            <p:nvPr/>
          </p:nvSpPr>
          <p:spPr>
            <a:xfrm>
              <a:off x="5361117" y="3724400"/>
              <a:ext cx="241128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ysClr val="windowText" lastClr="000000"/>
                  </a:solidFill>
                </a:rPr>
                <a:t>The Oregonian, July 28, 2012</a:t>
              </a:r>
            </a:p>
          </p:txBody>
        </p:sp>
      </p:grpSp>
      <p:cxnSp>
        <p:nvCxnSpPr>
          <p:cNvPr id="31" name="Straight Arrow Connector 30"/>
          <p:cNvCxnSpPr>
            <a:endCxn id="32" idx="1"/>
          </p:cNvCxnSpPr>
          <p:nvPr/>
        </p:nvCxnSpPr>
        <p:spPr>
          <a:xfrm flipV="1">
            <a:off x="5523198" y="365309"/>
            <a:ext cx="1063624" cy="336332"/>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2" name="TextBox 25"/>
          <p:cNvSpPr txBox="1"/>
          <p:nvPr/>
        </p:nvSpPr>
        <p:spPr>
          <a:xfrm>
            <a:off x="6586822" y="42143"/>
            <a:ext cx="2807200"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1"/>
                </a:solidFill>
              </a:rPr>
              <a:t>652,016 ac</a:t>
            </a:r>
          </a:p>
        </p:txBody>
      </p:sp>
      <p:sp>
        <p:nvSpPr>
          <p:cNvPr id="33" name="TextBox 28"/>
          <p:cNvSpPr txBox="1"/>
          <p:nvPr/>
        </p:nvSpPr>
        <p:spPr>
          <a:xfrm>
            <a:off x="6815422" y="1261343"/>
            <a:ext cx="2807200"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1"/>
                </a:solidFill>
              </a:rPr>
              <a:t>363,052 ac</a:t>
            </a:r>
          </a:p>
        </p:txBody>
      </p:sp>
      <p:cxnSp>
        <p:nvCxnSpPr>
          <p:cNvPr id="34" name="Elbow Connector 33"/>
          <p:cNvCxnSpPr/>
          <p:nvPr/>
        </p:nvCxnSpPr>
        <p:spPr>
          <a:xfrm flipV="1">
            <a:off x="5714391" y="1568945"/>
            <a:ext cx="1119034" cy="424921"/>
          </a:xfrm>
          <a:prstGeom prst="bentConnector3">
            <a:avLst>
              <a:gd name="adj1" fmla="val 690"/>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flipV="1">
            <a:off x="6482837" y="2676731"/>
            <a:ext cx="549355" cy="449294"/>
          </a:xfrm>
          <a:prstGeom prst="bentConnector3">
            <a:avLst>
              <a:gd name="adj1" fmla="val 1452"/>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6" name="TextBox 40"/>
          <p:cNvSpPr txBox="1"/>
          <p:nvPr/>
        </p:nvSpPr>
        <p:spPr>
          <a:xfrm>
            <a:off x="7044022" y="2349247"/>
            <a:ext cx="2807200"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1"/>
                </a:solidFill>
              </a:rPr>
              <a:t>557,628 ac</a:t>
            </a:r>
          </a:p>
        </p:txBody>
      </p:sp>
      <p:sp>
        <p:nvSpPr>
          <p:cNvPr id="37" name="TextBox 45"/>
          <p:cNvSpPr txBox="1"/>
          <p:nvPr/>
        </p:nvSpPr>
        <p:spPr>
          <a:xfrm>
            <a:off x="6139717" y="4721449"/>
            <a:ext cx="2410110" cy="27517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ysClr val="windowText" lastClr="000000"/>
                </a:solidFill>
              </a:rPr>
              <a:t>KBOI2.com, July 16, 2014</a:t>
            </a:r>
          </a:p>
        </p:txBody>
      </p:sp>
      <p:cxnSp>
        <p:nvCxnSpPr>
          <p:cNvPr id="38" name="Straight Arrow Connector 37"/>
          <p:cNvCxnSpPr/>
          <p:nvPr/>
        </p:nvCxnSpPr>
        <p:spPr>
          <a:xfrm flipV="1">
            <a:off x="8204952" y="4156943"/>
            <a:ext cx="1026452" cy="307542"/>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9" name="TextBox 53"/>
          <p:cNvSpPr txBox="1"/>
          <p:nvPr/>
        </p:nvSpPr>
        <p:spPr>
          <a:xfrm>
            <a:off x="9249333" y="3870860"/>
            <a:ext cx="2807200"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1"/>
                </a:solidFill>
              </a:rPr>
              <a:t>395,747 ac</a:t>
            </a:r>
          </a:p>
        </p:txBody>
      </p:sp>
      <p:cxnSp>
        <p:nvCxnSpPr>
          <p:cNvPr id="40" name="Straight Arrow Connector 39"/>
          <p:cNvCxnSpPr/>
          <p:nvPr/>
        </p:nvCxnSpPr>
        <p:spPr>
          <a:xfrm flipV="1">
            <a:off x="8599398" y="5022034"/>
            <a:ext cx="1026452" cy="307542"/>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1" name="TextBox 27"/>
          <p:cNvSpPr txBox="1"/>
          <p:nvPr/>
        </p:nvSpPr>
        <p:spPr>
          <a:xfrm>
            <a:off x="9643778" y="4735951"/>
            <a:ext cx="2864311"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1"/>
                </a:solidFill>
              </a:rPr>
              <a:t>279,144 ac</a:t>
            </a:r>
          </a:p>
        </p:txBody>
      </p:sp>
      <p:pic>
        <p:nvPicPr>
          <p:cNvPr id="42" name="Picture 41"/>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62221" y="5183396"/>
            <a:ext cx="8659906" cy="605117"/>
          </a:xfrm>
          <a:prstGeom prst="rect">
            <a:avLst/>
          </a:prstGeom>
          <a:ln>
            <a:solidFill>
              <a:schemeClr val="bg1">
                <a:lumMod val="50000"/>
              </a:schemeClr>
            </a:solidFill>
          </a:ln>
        </p:spPr>
      </p:pic>
      <p:sp>
        <p:nvSpPr>
          <p:cNvPr id="43" name="TextBox 30"/>
          <p:cNvSpPr txBox="1"/>
          <p:nvPr/>
        </p:nvSpPr>
        <p:spPr>
          <a:xfrm>
            <a:off x="6957993" y="5559646"/>
            <a:ext cx="2410110" cy="27517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ysClr val="windowText" lastClr="000000"/>
                </a:solidFill>
              </a:rPr>
              <a:t>KTVB.com, Aug 14, 2015</a:t>
            </a:r>
          </a:p>
        </p:txBody>
      </p:sp>
    </p:spTree>
    <p:extLst>
      <p:ext uri="{BB962C8B-B14F-4D97-AF65-F5344CB8AC3E}">
        <p14:creationId xmlns:p14="http://schemas.microsoft.com/office/powerpoint/2010/main" val="3892812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quarter" idx="4294967295"/>
          </p:nvPr>
        </p:nvSpPr>
        <p:spPr>
          <a:xfrm>
            <a:off x="628651" y="1473112"/>
            <a:ext cx="6800850" cy="3994237"/>
          </a:xfrm>
        </p:spPr>
        <p:txBody>
          <a:bodyPr>
            <a:normAutofit/>
          </a:bodyPr>
          <a:lstStyle/>
          <a:p>
            <a:r>
              <a:rPr lang="en-US" sz="3200" dirty="0"/>
              <a:t>1. </a:t>
            </a:r>
            <a:r>
              <a:rPr lang="en-US" sz="3200" b="1" dirty="0"/>
              <a:t>Wildfire</a:t>
            </a:r>
            <a:r>
              <a:rPr lang="en-US" sz="3200" dirty="0"/>
              <a:t>: </a:t>
            </a:r>
            <a:r>
              <a:rPr lang="en-US" sz="2800" dirty="0"/>
              <a:t>started by lightning or by humans</a:t>
            </a:r>
          </a:p>
          <a:p>
            <a:r>
              <a:rPr lang="en-US" sz="2800" dirty="0"/>
              <a:t>2.  </a:t>
            </a:r>
            <a:r>
              <a:rPr lang="en-US" sz="2800" b="1" dirty="0" err="1"/>
              <a:t>Wildland</a:t>
            </a:r>
            <a:r>
              <a:rPr lang="en-US" sz="2800" b="1" dirty="0"/>
              <a:t> Fire Use: </a:t>
            </a:r>
            <a:r>
              <a:rPr lang="en-US" sz="2800" dirty="0"/>
              <a:t>unintentional ignition, but not suppressed because it meets guidelines in </a:t>
            </a:r>
            <a:r>
              <a:rPr lang="en-US" sz="2800" dirty="0" err="1"/>
              <a:t>wildland</a:t>
            </a:r>
            <a:r>
              <a:rPr lang="en-US" sz="2800" dirty="0"/>
              <a:t> fire plan</a:t>
            </a:r>
            <a:endParaRPr lang="en-US" sz="3200" dirty="0"/>
          </a:p>
        </p:txBody>
      </p:sp>
      <p:pic>
        <p:nvPicPr>
          <p:cNvPr id="16" name="Picture 4" descr="http://www.sagebrushsea.org/images/fire.jpg"/>
          <p:cNvPicPr>
            <a:picLocks noChangeAspect="1" noChangeArrowheads="1"/>
          </p:cNvPicPr>
          <p:nvPr/>
        </p:nvPicPr>
        <p:blipFill>
          <a:blip r:embed="rId3" cstate="screen"/>
          <a:srcRect/>
          <a:stretch>
            <a:fillRect/>
          </a:stretch>
        </p:blipFill>
        <p:spPr bwMode="auto">
          <a:xfrm>
            <a:off x="7635192" y="3249051"/>
            <a:ext cx="4175807" cy="3001361"/>
          </a:xfrm>
          <a:prstGeom prst="rect">
            <a:avLst/>
          </a:prstGeom>
          <a:noFill/>
          <a:ln>
            <a:solidFill>
              <a:schemeClr val="tx1"/>
            </a:solidFill>
          </a:ln>
        </p:spPr>
      </p:pic>
      <p:pic>
        <p:nvPicPr>
          <p:cNvPr id="17" name="Picture 6" descr="http://www.nbii.gov/portal/server.pt/gateway/PTARGS_0_2_24281_633_6754_43/http%3B/cbi-lap7.cbi.cr.usgs.gov%3B7097/publishedcontent/publish/geographic/central_sw_gulf/central_plains___rangeland_ecology___role_of_fire___highlights__narrow_/central_plains___rangeland_ecology___role_of_fire___highlights__narrow__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35191" y="151882"/>
            <a:ext cx="4175807" cy="2969463"/>
          </a:xfrm>
          <a:prstGeom prst="rect">
            <a:avLst/>
          </a:prstGeom>
          <a:noFill/>
          <a:ln>
            <a:solidFill>
              <a:schemeClr val="tx1"/>
            </a:solidFill>
          </a:ln>
        </p:spPr>
      </p:pic>
      <p:sp>
        <p:nvSpPr>
          <p:cNvPr id="18" name="TextBox 17"/>
          <p:cNvSpPr txBox="1"/>
          <p:nvPr/>
        </p:nvSpPr>
        <p:spPr>
          <a:xfrm>
            <a:off x="7692434" y="5935313"/>
            <a:ext cx="1848067" cy="276999"/>
          </a:xfrm>
          <a:prstGeom prst="rect">
            <a:avLst/>
          </a:prstGeom>
          <a:solidFill>
            <a:schemeClr val="bg1"/>
          </a:solidFill>
        </p:spPr>
        <p:txBody>
          <a:bodyPr wrap="square" rtlCol="0">
            <a:spAutoFit/>
          </a:bodyPr>
          <a:lstStyle/>
          <a:p>
            <a:r>
              <a:rPr lang="en-US" sz="1200" dirty="0"/>
              <a:t>Photo: Sagebrush Sea </a:t>
            </a:r>
          </a:p>
        </p:txBody>
      </p:sp>
      <p:sp>
        <p:nvSpPr>
          <p:cNvPr id="19" name="TextBox 18"/>
          <p:cNvSpPr txBox="1"/>
          <p:nvPr/>
        </p:nvSpPr>
        <p:spPr>
          <a:xfrm>
            <a:off x="7692434" y="193126"/>
            <a:ext cx="2131861" cy="261610"/>
          </a:xfrm>
          <a:prstGeom prst="rect">
            <a:avLst/>
          </a:prstGeom>
          <a:solidFill>
            <a:schemeClr val="bg1"/>
          </a:solidFill>
        </p:spPr>
        <p:txBody>
          <a:bodyPr wrap="square" rtlCol="0">
            <a:spAutoFit/>
          </a:bodyPr>
          <a:lstStyle/>
          <a:p>
            <a:r>
              <a:rPr lang="en-US" sz="1100" dirty="0"/>
              <a:t>Photo: US Geological Survey</a:t>
            </a:r>
          </a:p>
        </p:txBody>
      </p:sp>
      <p:sp>
        <p:nvSpPr>
          <p:cNvPr id="10" name="TextBox 9"/>
          <p:cNvSpPr txBox="1"/>
          <p:nvPr/>
        </p:nvSpPr>
        <p:spPr>
          <a:xfrm>
            <a:off x="-11" y="247132"/>
            <a:ext cx="7635202" cy="830997"/>
          </a:xfrm>
          <a:prstGeom prst="rect">
            <a:avLst/>
          </a:prstGeom>
          <a:noFill/>
        </p:spPr>
        <p:txBody>
          <a:bodyPr wrap="square" rtlCol="0">
            <a:spAutoFit/>
          </a:bodyPr>
          <a:lstStyle/>
          <a:p>
            <a:pPr algn="ctr"/>
            <a:r>
              <a:rPr lang="en-US" sz="4800" dirty="0"/>
              <a:t>Types of Fires</a:t>
            </a:r>
          </a:p>
        </p:txBody>
      </p:sp>
    </p:spTree>
    <p:extLst>
      <p:ext uri="{BB962C8B-B14F-4D97-AF65-F5344CB8AC3E}">
        <p14:creationId xmlns:p14="http://schemas.microsoft.com/office/powerpoint/2010/main" val="257878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http://www.sagebrushsea.org/images/fire.jpg"/>
          <p:cNvPicPr>
            <a:picLocks noChangeAspect="1" noChangeArrowheads="1"/>
          </p:cNvPicPr>
          <p:nvPr/>
        </p:nvPicPr>
        <p:blipFill>
          <a:blip r:embed="rId3" cstate="screen"/>
          <a:srcRect/>
          <a:stretch>
            <a:fillRect/>
          </a:stretch>
        </p:blipFill>
        <p:spPr bwMode="auto">
          <a:xfrm>
            <a:off x="7635192" y="3249051"/>
            <a:ext cx="4175807" cy="3001361"/>
          </a:xfrm>
          <a:prstGeom prst="rect">
            <a:avLst/>
          </a:prstGeom>
          <a:noFill/>
          <a:ln>
            <a:solidFill>
              <a:schemeClr val="tx1"/>
            </a:solidFill>
          </a:ln>
        </p:spPr>
      </p:pic>
      <p:pic>
        <p:nvPicPr>
          <p:cNvPr id="17" name="Picture 6" descr="http://www.nbii.gov/portal/server.pt/gateway/PTARGS_0_2_24281_633_6754_43/http%3B/cbi-lap7.cbi.cr.usgs.gov%3B7097/publishedcontent/publish/geographic/central_sw_gulf/central_plains___rangeland_ecology___role_of_fire___highlights__narrow_/central_plains___rangeland_ecology___role_of_fire___highlights__narrow__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35191" y="151882"/>
            <a:ext cx="4175807" cy="2969463"/>
          </a:xfrm>
          <a:prstGeom prst="rect">
            <a:avLst/>
          </a:prstGeom>
          <a:noFill/>
          <a:ln>
            <a:solidFill>
              <a:schemeClr val="tx1"/>
            </a:solidFill>
          </a:ln>
        </p:spPr>
      </p:pic>
      <p:sp>
        <p:nvSpPr>
          <p:cNvPr id="18" name="TextBox 17"/>
          <p:cNvSpPr txBox="1"/>
          <p:nvPr/>
        </p:nvSpPr>
        <p:spPr>
          <a:xfrm>
            <a:off x="7692434" y="5935313"/>
            <a:ext cx="1848067" cy="276999"/>
          </a:xfrm>
          <a:prstGeom prst="rect">
            <a:avLst/>
          </a:prstGeom>
          <a:solidFill>
            <a:schemeClr val="bg1"/>
          </a:solidFill>
        </p:spPr>
        <p:txBody>
          <a:bodyPr wrap="square" rtlCol="0">
            <a:spAutoFit/>
          </a:bodyPr>
          <a:lstStyle/>
          <a:p>
            <a:r>
              <a:rPr lang="en-US" sz="1200" dirty="0"/>
              <a:t>Photo: Sagebrush Sea </a:t>
            </a:r>
          </a:p>
        </p:txBody>
      </p:sp>
      <p:sp>
        <p:nvSpPr>
          <p:cNvPr id="19" name="TextBox 18"/>
          <p:cNvSpPr txBox="1"/>
          <p:nvPr/>
        </p:nvSpPr>
        <p:spPr>
          <a:xfrm>
            <a:off x="7692434" y="193126"/>
            <a:ext cx="2131861" cy="261610"/>
          </a:xfrm>
          <a:prstGeom prst="rect">
            <a:avLst/>
          </a:prstGeom>
          <a:solidFill>
            <a:schemeClr val="bg1"/>
          </a:solidFill>
        </p:spPr>
        <p:txBody>
          <a:bodyPr wrap="square" rtlCol="0">
            <a:spAutoFit/>
          </a:bodyPr>
          <a:lstStyle/>
          <a:p>
            <a:r>
              <a:rPr lang="en-US" sz="1100" dirty="0"/>
              <a:t>Photo: US Geological Survey</a:t>
            </a:r>
          </a:p>
        </p:txBody>
      </p:sp>
      <p:sp>
        <p:nvSpPr>
          <p:cNvPr id="10" name="TextBox 9"/>
          <p:cNvSpPr txBox="1"/>
          <p:nvPr/>
        </p:nvSpPr>
        <p:spPr>
          <a:xfrm>
            <a:off x="-11" y="247132"/>
            <a:ext cx="7635202" cy="830997"/>
          </a:xfrm>
          <a:prstGeom prst="rect">
            <a:avLst/>
          </a:prstGeom>
          <a:noFill/>
        </p:spPr>
        <p:txBody>
          <a:bodyPr wrap="square" rtlCol="0">
            <a:spAutoFit/>
          </a:bodyPr>
          <a:lstStyle/>
          <a:p>
            <a:pPr algn="ctr"/>
            <a:r>
              <a:rPr lang="en-US" sz="4800" dirty="0"/>
              <a:t>Types of Fires</a:t>
            </a:r>
          </a:p>
        </p:txBody>
      </p:sp>
      <p:sp>
        <p:nvSpPr>
          <p:cNvPr id="8" name="Content Placeholder 12"/>
          <p:cNvSpPr txBox="1">
            <a:spLocks/>
          </p:cNvSpPr>
          <p:nvPr/>
        </p:nvSpPr>
        <p:spPr>
          <a:xfrm>
            <a:off x="628651" y="1473112"/>
            <a:ext cx="6800850" cy="399423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dirty="0"/>
              <a:t>1. </a:t>
            </a:r>
            <a:r>
              <a:rPr lang="en-US" sz="3200" b="1" dirty="0"/>
              <a:t>Wildfire</a:t>
            </a:r>
            <a:r>
              <a:rPr lang="en-US" sz="3200" dirty="0"/>
              <a:t>: </a:t>
            </a:r>
            <a:r>
              <a:rPr lang="en-US" sz="2800" dirty="0"/>
              <a:t>started </a:t>
            </a:r>
            <a:r>
              <a:rPr lang="en-US" sz="2800"/>
              <a:t>by lightning </a:t>
            </a:r>
            <a:r>
              <a:rPr lang="en-US" sz="2800" dirty="0"/>
              <a:t>or by humans</a:t>
            </a:r>
          </a:p>
          <a:p>
            <a:r>
              <a:rPr lang="en-US" sz="2800" dirty="0"/>
              <a:t>2.  </a:t>
            </a:r>
            <a:r>
              <a:rPr lang="en-US" sz="2800" b="1" dirty="0" err="1"/>
              <a:t>Wildland</a:t>
            </a:r>
            <a:r>
              <a:rPr lang="en-US" sz="2800" b="1" dirty="0"/>
              <a:t> Fire Use: </a:t>
            </a:r>
            <a:r>
              <a:rPr lang="en-US" sz="2800" dirty="0"/>
              <a:t>unintentional ignition, but not suppressed because it meets guidelines in </a:t>
            </a:r>
            <a:r>
              <a:rPr lang="en-US" sz="2800" dirty="0" err="1"/>
              <a:t>wildland</a:t>
            </a:r>
            <a:r>
              <a:rPr lang="en-US" sz="2800" dirty="0"/>
              <a:t> fire plan</a:t>
            </a:r>
          </a:p>
          <a:p>
            <a:r>
              <a:rPr lang="en-US" sz="2800" dirty="0"/>
              <a:t>3.  </a:t>
            </a:r>
            <a:r>
              <a:rPr lang="en-US" sz="2800" b="1" dirty="0"/>
              <a:t>Prescribed Fire:  </a:t>
            </a:r>
            <a:r>
              <a:rPr lang="en-US" sz="2800" dirty="0"/>
              <a:t>Intentionally set under specific conditions</a:t>
            </a:r>
            <a:endParaRPr lang="en-US" sz="3200" dirty="0"/>
          </a:p>
        </p:txBody>
      </p:sp>
    </p:spTree>
    <p:extLst>
      <p:ext uri="{BB962C8B-B14F-4D97-AF65-F5344CB8AC3E}">
        <p14:creationId xmlns:p14="http://schemas.microsoft.com/office/powerpoint/2010/main" val="818774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53FC40FB-A5B9-B838-087F-5894B7D23EB6}"/>
              </a:ext>
            </a:extLst>
          </p:cNvPr>
          <p:cNvSpPr txBox="1">
            <a:spLocks/>
          </p:cNvSpPr>
          <p:nvPr/>
        </p:nvSpPr>
        <p:spPr>
          <a:xfrm>
            <a:off x="4861367" y="1349373"/>
            <a:ext cx="3495555" cy="2238779"/>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Font typeface="Calibri" panose="020F0502020204030204" pitchFamily="34" charset="0"/>
              <a:buNone/>
            </a:pPr>
            <a:r>
              <a:rPr lang="en-US" sz="3200"/>
              <a:t>Fire characteristics</a:t>
            </a:r>
          </a:p>
          <a:p>
            <a:pPr lvl="1">
              <a:buClrTx/>
              <a:buFont typeface="Arial" panose="020B0604020202020204" pitchFamily="34" charset="0"/>
              <a:buChar char="•"/>
            </a:pPr>
            <a:r>
              <a:rPr lang="en-US" sz="2400"/>
              <a:t>fire intensity</a:t>
            </a:r>
          </a:p>
          <a:p>
            <a:pPr lvl="1">
              <a:buClrTx/>
              <a:buFont typeface="Arial" panose="020B0604020202020204" pitchFamily="34" charset="0"/>
              <a:buChar char="•"/>
            </a:pPr>
            <a:r>
              <a:rPr lang="en-US" sz="2400"/>
              <a:t>duration of combustion</a:t>
            </a:r>
          </a:p>
          <a:p>
            <a:pPr lvl="1">
              <a:buClrTx/>
              <a:buFont typeface="Arial" panose="020B0604020202020204" pitchFamily="34" charset="0"/>
              <a:buChar char="•"/>
            </a:pPr>
            <a:r>
              <a:rPr lang="en-US" sz="2400"/>
              <a:t>burn severity</a:t>
            </a:r>
          </a:p>
          <a:p>
            <a:pPr lvl="1">
              <a:buClrTx/>
              <a:buFont typeface="Arial" panose="020B0604020202020204" pitchFamily="34" charset="0"/>
              <a:buChar char="•"/>
            </a:pPr>
            <a:r>
              <a:rPr lang="en-US" sz="2400"/>
              <a:t>time of the year</a:t>
            </a:r>
            <a:endParaRPr lang="en-US" sz="2400" dirty="0"/>
          </a:p>
        </p:txBody>
      </p:sp>
      <p:grpSp>
        <p:nvGrpSpPr>
          <p:cNvPr id="3" name="Group 8">
            <a:extLst>
              <a:ext uri="{FF2B5EF4-FFF2-40B4-BE49-F238E27FC236}">
                <a16:creationId xmlns:a16="http://schemas.microsoft.com/office/drawing/2014/main" id="{919BA1D6-1C7F-3152-EA72-B118295ABD86}"/>
              </a:ext>
            </a:extLst>
          </p:cNvPr>
          <p:cNvGrpSpPr/>
          <p:nvPr/>
        </p:nvGrpSpPr>
        <p:grpSpPr>
          <a:xfrm>
            <a:off x="265666" y="1316827"/>
            <a:ext cx="4343400" cy="3124201"/>
            <a:chOff x="457200" y="1752600"/>
            <a:chExt cx="3971925" cy="2590800"/>
          </a:xfrm>
        </p:grpSpPr>
        <p:pic>
          <p:nvPicPr>
            <p:cNvPr id="4" name="Picture 2" descr="http://www.nps.gov/crmo/naturescience/images/ag6nixtu.jpg">
              <a:extLst>
                <a:ext uri="{FF2B5EF4-FFF2-40B4-BE49-F238E27FC236}">
                  <a16:creationId xmlns:a16="http://schemas.microsoft.com/office/drawing/2014/main" id="{1B7C6BED-9271-EBB4-2BE5-9562E32CE38C}"/>
                </a:ext>
              </a:extLst>
            </p:cNvPr>
            <p:cNvPicPr>
              <a:picLocks noChangeAspect="1" noChangeArrowheads="1"/>
            </p:cNvPicPr>
            <p:nvPr/>
          </p:nvPicPr>
          <p:blipFill>
            <a:blip r:embed="rId2" cstate="screen"/>
            <a:srcRect/>
            <a:stretch>
              <a:fillRect/>
            </a:stretch>
          </p:blipFill>
          <p:spPr bwMode="auto">
            <a:xfrm>
              <a:off x="457200" y="1752600"/>
              <a:ext cx="3971925" cy="2590800"/>
            </a:xfrm>
            <a:prstGeom prst="rect">
              <a:avLst/>
            </a:prstGeom>
            <a:noFill/>
            <a:ln>
              <a:solidFill>
                <a:schemeClr val="tx1"/>
              </a:solidFill>
            </a:ln>
          </p:spPr>
        </p:pic>
        <p:sp>
          <p:nvSpPr>
            <p:cNvPr id="5" name="TextBox 4">
              <a:extLst>
                <a:ext uri="{FF2B5EF4-FFF2-40B4-BE49-F238E27FC236}">
                  <a16:creationId xmlns:a16="http://schemas.microsoft.com/office/drawing/2014/main" id="{9BDC70EA-74B5-CB7F-0328-77FED7E25A23}"/>
                </a:ext>
              </a:extLst>
            </p:cNvPr>
            <p:cNvSpPr txBox="1"/>
            <p:nvPr/>
          </p:nvSpPr>
          <p:spPr>
            <a:xfrm>
              <a:off x="457200" y="4157721"/>
              <a:ext cx="2075553" cy="178661"/>
            </a:xfrm>
            <a:prstGeom prst="rect">
              <a:avLst/>
            </a:prstGeom>
            <a:noFill/>
          </p:spPr>
          <p:txBody>
            <a:bodyPr wrap="square" rtlCol="0">
              <a:spAutoFit/>
            </a:bodyPr>
            <a:lstStyle/>
            <a:p>
              <a:r>
                <a:rPr lang="en-US" sz="800" dirty="0">
                  <a:solidFill>
                    <a:schemeClr val="bg1"/>
                  </a:solidFill>
                </a:rPr>
                <a:t>Mike Munts, NPS.gov</a:t>
              </a:r>
            </a:p>
          </p:txBody>
        </p:sp>
      </p:grpSp>
      <p:cxnSp>
        <p:nvCxnSpPr>
          <p:cNvPr id="6" name="Straight Connector 5">
            <a:extLst>
              <a:ext uri="{FF2B5EF4-FFF2-40B4-BE49-F238E27FC236}">
                <a16:creationId xmlns:a16="http://schemas.microsoft.com/office/drawing/2014/main" id="{0B03A0ED-4FD0-61FE-4611-1C6DAC2631BB}"/>
              </a:ext>
            </a:extLst>
          </p:cNvPr>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5FCCF19-EA61-E2BD-EA93-23B9D08CD482}"/>
              </a:ext>
            </a:extLst>
          </p:cNvPr>
          <p:cNvSpPr txBox="1"/>
          <p:nvPr/>
        </p:nvSpPr>
        <p:spPr>
          <a:xfrm>
            <a:off x="-11" y="247132"/>
            <a:ext cx="10417226" cy="830997"/>
          </a:xfrm>
          <a:prstGeom prst="rect">
            <a:avLst/>
          </a:prstGeom>
          <a:noFill/>
        </p:spPr>
        <p:txBody>
          <a:bodyPr wrap="square" rtlCol="0">
            <a:spAutoFit/>
          </a:bodyPr>
          <a:lstStyle/>
          <a:p>
            <a:pPr algn="ctr"/>
            <a:r>
              <a:rPr lang="en-US" sz="4800" dirty="0"/>
              <a:t>Factors that Influence Plant Response</a:t>
            </a:r>
          </a:p>
        </p:txBody>
      </p:sp>
      <p:sp>
        <p:nvSpPr>
          <p:cNvPr id="8" name="TextBox 7">
            <a:extLst>
              <a:ext uri="{FF2B5EF4-FFF2-40B4-BE49-F238E27FC236}">
                <a16:creationId xmlns:a16="http://schemas.microsoft.com/office/drawing/2014/main" id="{AE9173A5-14B0-573E-3DD0-64E9E429B19B}"/>
              </a:ext>
            </a:extLst>
          </p:cNvPr>
          <p:cNvSpPr txBox="1"/>
          <p:nvPr/>
        </p:nvSpPr>
        <p:spPr>
          <a:xfrm>
            <a:off x="7701002" y="1801148"/>
            <a:ext cx="4547908" cy="400110"/>
          </a:xfrm>
          <a:prstGeom prst="rect">
            <a:avLst/>
          </a:prstGeom>
          <a:noFill/>
        </p:spPr>
        <p:txBody>
          <a:bodyPr wrap="square" rtlCol="0">
            <a:spAutoFit/>
          </a:bodyPr>
          <a:lstStyle/>
          <a:p>
            <a:r>
              <a:rPr lang="en-US" sz="2000" dirty="0"/>
              <a:t>Rate of heat release per linear foot</a:t>
            </a:r>
          </a:p>
        </p:txBody>
      </p:sp>
      <p:sp>
        <p:nvSpPr>
          <p:cNvPr id="9" name="TextBox 8">
            <a:extLst>
              <a:ext uri="{FF2B5EF4-FFF2-40B4-BE49-F238E27FC236}">
                <a16:creationId xmlns:a16="http://schemas.microsoft.com/office/drawing/2014/main" id="{DC2168EF-4876-21C1-9CEC-F973B25CEBF6}"/>
              </a:ext>
            </a:extLst>
          </p:cNvPr>
          <p:cNvSpPr txBox="1"/>
          <p:nvPr/>
        </p:nvSpPr>
        <p:spPr>
          <a:xfrm>
            <a:off x="8539584" y="2784611"/>
            <a:ext cx="3149256" cy="1938992"/>
          </a:xfrm>
          <a:prstGeom prst="rect">
            <a:avLst/>
          </a:prstGeom>
          <a:noFill/>
        </p:spPr>
        <p:txBody>
          <a:bodyPr wrap="square" rtlCol="0">
            <a:spAutoFit/>
          </a:bodyPr>
          <a:lstStyle/>
          <a:p>
            <a:pPr marL="0" lvl="1"/>
            <a:r>
              <a:rPr lang="en-US" sz="2000" dirty="0"/>
              <a:t>Assessment of heat pulse (time and intensity) for effect on herbaceous plants and soil. Heat upward may have stronger effects on shrubs and trees.</a:t>
            </a:r>
          </a:p>
        </p:txBody>
      </p:sp>
      <p:sp>
        <p:nvSpPr>
          <p:cNvPr id="10" name="TextBox 9">
            <a:extLst>
              <a:ext uri="{FF2B5EF4-FFF2-40B4-BE49-F238E27FC236}">
                <a16:creationId xmlns:a16="http://schemas.microsoft.com/office/drawing/2014/main" id="{9C0005C3-853C-2A9F-D2D5-CBA0D90994E8}"/>
              </a:ext>
            </a:extLst>
          </p:cNvPr>
          <p:cNvSpPr txBox="1"/>
          <p:nvPr/>
        </p:nvSpPr>
        <p:spPr>
          <a:xfrm>
            <a:off x="7058790" y="5031380"/>
            <a:ext cx="4433104" cy="707886"/>
          </a:xfrm>
          <a:prstGeom prst="rect">
            <a:avLst/>
          </a:prstGeom>
          <a:noFill/>
        </p:spPr>
        <p:txBody>
          <a:bodyPr wrap="square" rtlCol="0">
            <a:spAutoFit/>
          </a:bodyPr>
          <a:lstStyle/>
          <a:p>
            <a:pPr marL="0" lvl="1"/>
            <a:r>
              <a:rPr lang="en-US" sz="2000" dirty="0"/>
              <a:t>Higher temps and lower relative humidity increase fire severity.</a:t>
            </a:r>
            <a:endParaRPr lang="en-US" dirty="0"/>
          </a:p>
        </p:txBody>
      </p:sp>
      <p:sp>
        <p:nvSpPr>
          <p:cNvPr id="11" name="TextBox 10">
            <a:extLst>
              <a:ext uri="{FF2B5EF4-FFF2-40B4-BE49-F238E27FC236}">
                <a16:creationId xmlns:a16="http://schemas.microsoft.com/office/drawing/2014/main" id="{BCC4978B-1977-3716-96B7-636BF82CBE12}"/>
              </a:ext>
            </a:extLst>
          </p:cNvPr>
          <p:cNvSpPr txBox="1"/>
          <p:nvPr/>
        </p:nvSpPr>
        <p:spPr>
          <a:xfrm>
            <a:off x="8992081" y="2276927"/>
            <a:ext cx="2869719" cy="400110"/>
          </a:xfrm>
          <a:prstGeom prst="rect">
            <a:avLst/>
          </a:prstGeom>
          <a:noFill/>
        </p:spPr>
        <p:txBody>
          <a:bodyPr wrap="square" rtlCol="0">
            <a:spAutoFit/>
          </a:bodyPr>
          <a:lstStyle/>
          <a:p>
            <a:pPr marL="0" lvl="1"/>
            <a:r>
              <a:rPr lang="en-US" sz="2000" dirty="0"/>
              <a:t>Related to fuel properties</a:t>
            </a:r>
          </a:p>
        </p:txBody>
      </p:sp>
      <p:grpSp>
        <p:nvGrpSpPr>
          <p:cNvPr id="12" name="Group 11">
            <a:extLst>
              <a:ext uri="{FF2B5EF4-FFF2-40B4-BE49-F238E27FC236}">
                <a16:creationId xmlns:a16="http://schemas.microsoft.com/office/drawing/2014/main" id="{76E39B78-7CD3-8F3D-1AFE-E9E3122D2F54}"/>
              </a:ext>
            </a:extLst>
          </p:cNvPr>
          <p:cNvGrpSpPr/>
          <p:nvPr/>
        </p:nvGrpSpPr>
        <p:grpSpPr>
          <a:xfrm>
            <a:off x="2321619" y="4628851"/>
            <a:ext cx="3977225" cy="1917192"/>
            <a:chOff x="4800600" y="4483607"/>
            <a:chExt cx="4359651" cy="2374393"/>
          </a:xfrm>
        </p:grpSpPr>
        <p:pic>
          <p:nvPicPr>
            <p:cNvPr id="13" name="Picture 2" descr="http://www.blm.gov/pgdata/etc/medialib/blm/id/jarbidge/murphy_complex_rehab.Par.76537.Image.600.328.1.gif">
              <a:extLst>
                <a:ext uri="{FF2B5EF4-FFF2-40B4-BE49-F238E27FC236}">
                  <a16:creationId xmlns:a16="http://schemas.microsoft.com/office/drawing/2014/main" id="{26798D1C-6702-A736-B7C6-02AC959B6CBE}"/>
                </a:ext>
              </a:extLst>
            </p:cNvPr>
            <p:cNvPicPr>
              <a:picLocks noChangeAspect="1" noChangeArrowheads="1"/>
            </p:cNvPicPr>
            <p:nvPr/>
          </p:nvPicPr>
          <p:blipFill>
            <a:blip r:embed="rId3" cstate="screen"/>
            <a:srcRect/>
            <a:stretch>
              <a:fillRect/>
            </a:stretch>
          </p:blipFill>
          <p:spPr bwMode="auto">
            <a:xfrm>
              <a:off x="4800600" y="4483607"/>
              <a:ext cx="4343400" cy="2374393"/>
            </a:xfrm>
            <a:prstGeom prst="rect">
              <a:avLst/>
            </a:prstGeom>
            <a:noFill/>
            <a:ln>
              <a:solidFill>
                <a:schemeClr val="tx1"/>
              </a:solidFill>
            </a:ln>
          </p:spPr>
        </p:pic>
        <p:sp>
          <p:nvSpPr>
            <p:cNvPr id="14" name="TextBox 13">
              <a:extLst>
                <a:ext uri="{FF2B5EF4-FFF2-40B4-BE49-F238E27FC236}">
                  <a16:creationId xmlns:a16="http://schemas.microsoft.com/office/drawing/2014/main" id="{BE16D701-F749-EEB3-421E-C0DAA014330C}"/>
                </a:ext>
              </a:extLst>
            </p:cNvPr>
            <p:cNvSpPr txBox="1"/>
            <p:nvPr/>
          </p:nvSpPr>
          <p:spPr>
            <a:xfrm>
              <a:off x="8343485" y="6591178"/>
              <a:ext cx="816766" cy="266822"/>
            </a:xfrm>
            <a:prstGeom prst="rect">
              <a:avLst/>
            </a:prstGeom>
            <a:noFill/>
            <a:ln>
              <a:noFill/>
            </a:ln>
          </p:spPr>
          <p:txBody>
            <a:bodyPr wrap="square" rtlCol="0">
              <a:spAutoFit/>
            </a:bodyPr>
            <a:lstStyle/>
            <a:p>
              <a:pPr algn="r"/>
              <a:r>
                <a:rPr lang="en-US" sz="800" dirty="0">
                  <a:solidFill>
                    <a:schemeClr val="bg1"/>
                  </a:solidFill>
                </a:rPr>
                <a:t>BLM.gov</a:t>
              </a:r>
            </a:p>
          </p:txBody>
        </p:sp>
      </p:grpSp>
      <p:cxnSp>
        <p:nvCxnSpPr>
          <p:cNvPr id="15" name="Straight Arrow Connector 14">
            <a:extLst>
              <a:ext uri="{FF2B5EF4-FFF2-40B4-BE49-F238E27FC236}">
                <a16:creationId xmlns:a16="http://schemas.microsoft.com/office/drawing/2014/main" id="{DD592B6A-38B8-C223-E4F4-09773D745B8D}"/>
              </a:ext>
            </a:extLst>
          </p:cNvPr>
          <p:cNvCxnSpPr/>
          <p:nvPr/>
        </p:nvCxnSpPr>
        <p:spPr>
          <a:xfrm>
            <a:off x="7014259" y="2030510"/>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73C45AF-0E14-821E-D4B7-816BF3E33FC3}"/>
              </a:ext>
            </a:extLst>
          </p:cNvPr>
          <p:cNvCxnSpPr>
            <a:cxnSpLocks/>
          </p:cNvCxnSpPr>
          <p:nvPr/>
        </p:nvCxnSpPr>
        <p:spPr>
          <a:xfrm>
            <a:off x="7111636" y="2874817"/>
            <a:ext cx="1427948" cy="278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CD4DE58-CD75-49BA-6AB2-92CF7136A4E6}"/>
              </a:ext>
            </a:extLst>
          </p:cNvPr>
          <p:cNvCxnSpPr>
            <a:cxnSpLocks/>
            <a:stCxn id="2" idx="3"/>
            <a:endCxn id="11" idx="1"/>
          </p:cNvCxnSpPr>
          <p:nvPr/>
        </p:nvCxnSpPr>
        <p:spPr>
          <a:xfrm>
            <a:off x="8356922" y="2468763"/>
            <a:ext cx="635159" cy="82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8E9CB7D-4879-937E-BFDF-187ED51029F8}"/>
              </a:ext>
            </a:extLst>
          </p:cNvPr>
          <p:cNvCxnSpPr>
            <a:cxnSpLocks/>
          </p:cNvCxnSpPr>
          <p:nvPr/>
        </p:nvCxnSpPr>
        <p:spPr>
          <a:xfrm>
            <a:off x="6864631" y="3565012"/>
            <a:ext cx="836371" cy="126247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99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slides\Fireslides1\Image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6600" y="1405196"/>
            <a:ext cx="5410200" cy="3590405"/>
          </a:xfrm>
          <a:prstGeom prst="rect">
            <a:avLst/>
          </a:prstGeom>
          <a:noFill/>
          <a:ln>
            <a:solidFill>
              <a:schemeClr val="tx1"/>
            </a:solidFill>
          </a:ln>
        </p:spPr>
      </p:pic>
      <p:sp>
        <p:nvSpPr>
          <p:cNvPr id="6" name="TextBox 5"/>
          <p:cNvSpPr txBox="1"/>
          <p:nvPr/>
        </p:nvSpPr>
        <p:spPr>
          <a:xfrm>
            <a:off x="885172" y="4349506"/>
            <a:ext cx="12954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Wind</a:t>
            </a:r>
          </a:p>
        </p:txBody>
      </p:sp>
      <p:pic>
        <p:nvPicPr>
          <p:cNvPr id="11" name="Picture 2" descr="I:\slides\Fireslides1\Image4.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67449" y="1405196"/>
            <a:ext cx="5240051" cy="3590405"/>
          </a:xfrm>
          <a:prstGeom prst="rect">
            <a:avLst/>
          </a:prstGeom>
          <a:noFill/>
          <a:ln>
            <a:solidFill>
              <a:schemeClr val="tx1"/>
            </a:solidFill>
          </a:ln>
        </p:spPr>
      </p:pic>
      <p:sp>
        <p:nvSpPr>
          <p:cNvPr id="8" name="TextBox 7"/>
          <p:cNvSpPr txBox="1"/>
          <p:nvPr/>
        </p:nvSpPr>
        <p:spPr>
          <a:xfrm>
            <a:off x="4210049" y="4853970"/>
            <a:ext cx="41148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Fuel moisture content</a:t>
            </a:r>
          </a:p>
        </p:txBody>
      </p:sp>
      <p:sp>
        <p:nvSpPr>
          <p:cNvPr id="9" name="TextBox 8"/>
          <p:cNvSpPr txBox="1"/>
          <p:nvPr/>
        </p:nvSpPr>
        <p:spPr>
          <a:xfrm>
            <a:off x="4610100" y="1633211"/>
            <a:ext cx="12954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Slope</a:t>
            </a:r>
          </a:p>
        </p:txBody>
      </p:sp>
      <p:sp>
        <p:nvSpPr>
          <p:cNvPr id="13" name="TextBox 12"/>
          <p:cNvSpPr txBox="1"/>
          <p:nvPr/>
        </p:nvSpPr>
        <p:spPr>
          <a:xfrm>
            <a:off x="9135125" y="4330750"/>
            <a:ext cx="260985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 Humidity</a:t>
            </a:r>
          </a:p>
        </p:txBody>
      </p:sp>
      <p:sp>
        <p:nvSpPr>
          <p:cNvPr id="14" name="TextBox 13"/>
          <p:cNvSpPr txBox="1"/>
          <p:nvPr/>
        </p:nvSpPr>
        <p:spPr>
          <a:xfrm>
            <a:off x="285749" y="1520809"/>
            <a:ext cx="24384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Temperature</a:t>
            </a:r>
          </a:p>
        </p:txBody>
      </p:sp>
      <p:sp>
        <p:nvSpPr>
          <p:cNvPr id="15" name="TextBox 14"/>
          <p:cNvSpPr txBox="1"/>
          <p:nvPr/>
        </p:nvSpPr>
        <p:spPr>
          <a:xfrm>
            <a:off x="304800" y="265094"/>
            <a:ext cx="11677650" cy="954107"/>
          </a:xfrm>
          <a:prstGeom prst="rect">
            <a:avLst/>
          </a:prstGeom>
          <a:solidFill>
            <a:schemeClr val="bg1">
              <a:lumMod val="95000"/>
            </a:schemeClr>
          </a:solidFill>
          <a:ln>
            <a:solidFill>
              <a:schemeClr val="tx1"/>
            </a:solidFill>
          </a:ln>
        </p:spPr>
        <p:txBody>
          <a:bodyPr wrap="square" rtlCol="0">
            <a:spAutoFit/>
          </a:bodyPr>
          <a:lstStyle/>
          <a:p>
            <a:pPr algn="ctr"/>
            <a:r>
              <a:rPr lang="en-US" sz="2800" dirty="0"/>
              <a:t>The prescription indicates the acceptable fuel and weather conditions under which a fire should be set so that the blaze can be controlled.  </a:t>
            </a:r>
          </a:p>
        </p:txBody>
      </p:sp>
    </p:spTree>
    <p:custDataLst>
      <p:tags r:id="rId1"/>
    </p:custDataLst>
    <p:extLst>
      <p:ext uri="{BB962C8B-B14F-4D97-AF65-F5344CB8AC3E}">
        <p14:creationId xmlns:p14="http://schemas.microsoft.com/office/powerpoint/2010/main" val="279304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2/20/Fire_triangle.svg/1200px-Fire_triangle.sv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3293" y="855626"/>
            <a:ext cx="5530807" cy="48210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778" y="5466832"/>
            <a:ext cx="6573835" cy="646331"/>
          </a:xfrm>
          <a:prstGeom prst="rect">
            <a:avLst/>
          </a:prstGeom>
          <a:noFill/>
        </p:spPr>
        <p:txBody>
          <a:bodyPr wrap="square" rtlCol="0">
            <a:spAutoFit/>
          </a:bodyPr>
          <a:lstStyle/>
          <a:p>
            <a:pPr algn="ctr"/>
            <a:r>
              <a:rPr lang="en-US" sz="3600" b="1" dirty="0"/>
              <a:t>Fire Triangle</a:t>
            </a:r>
          </a:p>
        </p:txBody>
      </p:sp>
      <p:pic>
        <p:nvPicPr>
          <p:cNvPr id="2" name="Picture 1"/>
          <p:cNvPicPr>
            <a:picLocks noChangeAspect="1"/>
          </p:cNvPicPr>
          <p:nvPr/>
        </p:nvPicPr>
        <p:blipFill>
          <a:blip r:embed="rId4"/>
          <a:stretch>
            <a:fillRect/>
          </a:stretch>
        </p:blipFill>
        <p:spPr>
          <a:xfrm>
            <a:off x="6612356" y="875782"/>
            <a:ext cx="5274844" cy="5274844"/>
          </a:xfrm>
          <a:prstGeom prst="rect">
            <a:avLst/>
          </a:prstGeom>
        </p:spPr>
      </p:pic>
      <p:sp>
        <p:nvSpPr>
          <p:cNvPr id="6" name="TextBox 5"/>
          <p:cNvSpPr txBox="1"/>
          <p:nvPr/>
        </p:nvSpPr>
        <p:spPr>
          <a:xfrm>
            <a:off x="-12" y="151882"/>
            <a:ext cx="12192011" cy="830997"/>
          </a:xfrm>
          <a:prstGeom prst="rect">
            <a:avLst/>
          </a:prstGeom>
          <a:noFill/>
        </p:spPr>
        <p:txBody>
          <a:bodyPr wrap="square" rtlCol="0">
            <a:spAutoFit/>
          </a:bodyPr>
          <a:lstStyle/>
          <a:p>
            <a:pPr algn="ctr"/>
            <a:r>
              <a:rPr lang="en-US" sz="4800" dirty="0"/>
              <a:t>Fire Plan</a:t>
            </a:r>
          </a:p>
        </p:txBody>
      </p:sp>
    </p:spTree>
    <p:extLst>
      <p:ext uri="{BB962C8B-B14F-4D97-AF65-F5344CB8AC3E}">
        <p14:creationId xmlns:p14="http://schemas.microsoft.com/office/powerpoint/2010/main" val="3759296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admin\classes\R416\416 power points\photos\tempfirebran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2013857"/>
            <a:ext cx="5292268" cy="3716533"/>
          </a:xfrm>
          <a:prstGeom prst="rect">
            <a:avLst/>
          </a:prstGeom>
          <a:noFill/>
          <a:ln>
            <a:solidFill>
              <a:schemeClr val="tx1"/>
            </a:solidFill>
          </a:ln>
        </p:spPr>
      </p:pic>
      <p:sp>
        <p:nvSpPr>
          <p:cNvPr id="7" name="TextBox 6"/>
          <p:cNvSpPr txBox="1"/>
          <p:nvPr/>
        </p:nvSpPr>
        <p:spPr>
          <a:xfrm>
            <a:off x="255240" y="1262237"/>
            <a:ext cx="5669310" cy="2246769"/>
          </a:xfrm>
          <a:prstGeom prst="rect">
            <a:avLst/>
          </a:prstGeom>
          <a:noFill/>
        </p:spPr>
        <p:txBody>
          <a:bodyPr wrap="square" rtlCol="0">
            <a:spAutoFit/>
          </a:bodyPr>
          <a:lstStyle/>
          <a:p>
            <a:pPr>
              <a:buFont typeface="Arial" pitchFamily="34" charset="0"/>
              <a:buChar char="•"/>
            </a:pPr>
            <a:r>
              <a:rPr lang="en-US" sz="2800" dirty="0"/>
              <a:t>  &lt; 32° F: grass is hard to ignite</a:t>
            </a:r>
          </a:p>
          <a:p>
            <a:pPr>
              <a:buFont typeface="Arial" pitchFamily="34" charset="0"/>
              <a:buChar char="•"/>
            </a:pPr>
            <a:r>
              <a:rPr lang="en-US" sz="2800" dirty="0"/>
              <a:t>  40-60° F: fire behavior more or less  </a:t>
            </a:r>
          </a:p>
          <a:p>
            <a:r>
              <a:rPr lang="en-US" sz="2800" dirty="0"/>
              <a:t>        uniform</a:t>
            </a:r>
          </a:p>
          <a:p>
            <a:pPr>
              <a:buFont typeface="Arial" pitchFamily="34" charset="0"/>
              <a:buChar char="•"/>
            </a:pPr>
            <a:r>
              <a:rPr lang="en-US" sz="2800" dirty="0"/>
              <a:t>  &gt;67°: increased firebrand distance</a:t>
            </a:r>
          </a:p>
          <a:p>
            <a:pPr>
              <a:buFont typeface="Arial" pitchFamily="34" charset="0"/>
              <a:buChar char="•"/>
            </a:pPr>
            <a:r>
              <a:rPr lang="en-US" sz="2800" dirty="0">
                <a:solidFill>
                  <a:srgbClr val="FF0000"/>
                </a:solidFill>
              </a:rPr>
              <a:t>  &gt;80°: red flag </a:t>
            </a:r>
          </a:p>
        </p:txBody>
      </p:sp>
      <p:sp>
        <p:nvSpPr>
          <p:cNvPr id="9" name="TextBox 8"/>
          <p:cNvSpPr txBox="1"/>
          <p:nvPr/>
        </p:nvSpPr>
        <p:spPr>
          <a:xfrm>
            <a:off x="-11" y="247132"/>
            <a:ext cx="6019811" cy="830997"/>
          </a:xfrm>
          <a:prstGeom prst="rect">
            <a:avLst/>
          </a:prstGeom>
          <a:noFill/>
        </p:spPr>
        <p:txBody>
          <a:bodyPr wrap="square" rtlCol="0">
            <a:spAutoFit/>
          </a:bodyPr>
          <a:lstStyle/>
          <a:p>
            <a:pPr algn="ctr"/>
            <a:r>
              <a:rPr lang="en-US" sz="4800" dirty="0"/>
              <a:t>Temperature</a:t>
            </a:r>
          </a:p>
        </p:txBody>
      </p:sp>
    </p:spTree>
    <p:extLst>
      <p:ext uri="{BB962C8B-B14F-4D97-AF65-F5344CB8AC3E}">
        <p14:creationId xmlns:p14="http://schemas.microsoft.com/office/powerpoint/2010/main" val="4283853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Native Seeds1\Image3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52550" y="247132"/>
            <a:ext cx="9944100" cy="6385159"/>
          </a:xfrm>
          <a:prstGeom prst="rect">
            <a:avLst/>
          </a:prstGeom>
          <a:noFill/>
          <a:ln>
            <a:solidFill>
              <a:schemeClr val="tx1"/>
            </a:solidFill>
          </a:ln>
        </p:spPr>
      </p:pic>
      <p:grpSp>
        <p:nvGrpSpPr>
          <p:cNvPr id="4" name="Group 3"/>
          <p:cNvGrpSpPr/>
          <p:nvPr/>
        </p:nvGrpSpPr>
        <p:grpSpPr>
          <a:xfrm>
            <a:off x="323850" y="572008"/>
            <a:ext cx="5353039" cy="3058716"/>
            <a:chOff x="304800" y="2934208"/>
            <a:chExt cx="5353039" cy="3058716"/>
          </a:xfrm>
        </p:grpSpPr>
        <p:sp>
          <p:nvSpPr>
            <p:cNvPr id="9" name="TextBox 8"/>
            <p:cNvSpPr txBox="1"/>
            <p:nvPr/>
          </p:nvSpPr>
          <p:spPr>
            <a:xfrm>
              <a:off x="304800" y="2934208"/>
              <a:ext cx="5353039" cy="830997"/>
            </a:xfrm>
            <a:prstGeom prst="rect">
              <a:avLst/>
            </a:prstGeom>
            <a:solidFill>
              <a:schemeClr val="tx1"/>
            </a:solidFill>
          </p:spPr>
          <p:txBody>
            <a:bodyPr wrap="square" rtlCol="0">
              <a:spAutoFit/>
            </a:bodyPr>
            <a:lstStyle/>
            <a:p>
              <a:pPr algn="ctr"/>
              <a:r>
                <a:rPr lang="en-US" sz="4800" dirty="0">
                  <a:solidFill>
                    <a:schemeClr val="bg1"/>
                  </a:solidFill>
                </a:rPr>
                <a:t>Relative Humidity</a:t>
              </a:r>
            </a:p>
          </p:txBody>
        </p:sp>
        <p:sp>
          <p:nvSpPr>
            <p:cNvPr id="2" name="Rectangle 1"/>
            <p:cNvSpPr/>
            <p:nvPr/>
          </p:nvSpPr>
          <p:spPr>
            <a:xfrm>
              <a:off x="304800" y="3746155"/>
              <a:ext cx="5349240" cy="2246769"/>
            </a:xfrm>
            <a:prstGeom prst="rect">
              <a:avLst/>
            </a:prstGeom>
            <a:solidFill>
              <a:schemeClr val="tx1"/>
            </a:solidFill>
          </p:spPr>
          <p:txBody>
            <a:bodyPr wrap="square">
              <a:spAutoFit/>
            </a:bodyPr>
            <a:lstStyle/>
            <a:p>
              <a:pPr>
                <a:buFont typeface="Arial" pitchFamily="34" charset="0"/>
                <a:buChar char="•"/>
              </a:pPr>
              <a:r>
                <a:rPr lang="en-US" sz="2800" dirty="0">
                  <a:solidFill>
                    <a:srgbClr val="FF0000"/>
                  </a:solidFill>
                </a:rPr>
                <a:t>  &lt; 20%: red flag</a:t>
              </a:r>
            </a:p>
            <a:p>
              <a:pPr>
                <a:buFont typeface="Arial" pitchFamily="34" charset="0"/>
                <a:buChar char="•"/>
              </a:pPr>
              <a:r>
                <a:rPr lang="en-US" sz="2800" dirty="0">
                  <a:solidFill>
                    <a:schemeClr val="bg1"/>
                  </a:solidFill>
                </a:rPr>
                <a:t>  20-40%: fire behavior is more or </a:t>
              </a:r>
            </a:p>
            <a:p>
              <a:r>
                <a:rPr lang="en-US" sz="2800" dirty="0">
                  <a:solidFill>
                    <a:schemeClr val="bg1"/>
                  </a:solidFill>
                </a:rPr>
                <a:t>           less uniform</a:t>
              </a:r>
            </a:p>
            <a:p>
              <a:pPr>
                <a:buFont typeface="Arial" pitchFamily="34" charset="0"/>
                <a:buChar char="•"/>
              </a:pPr>
              <a:r>
                <a:rPr lang="en-US" sz="2800" dirty="0">
                  <a:solidFill>
                    <a:schemeClr val="bg1"/>
                  </a:solidFill>
                </a:rPr>
                <a:t>  60%: uniform</a:t>
              </a:r>
            </a:p>
            <a:p>
              <a:pPr>
                <a:buFont typeface="Arial" pitchFamily="34" charset="0"/>
                <a:buChar char="•"/>
              </a:pPr>
              <a:r>
                <a:rPr lang="en-US" sz="2800" dirty="0">
                  <a:solidFill>
                    <a:schemeClr val="bg1"/>
                  </a:solidFill>
                </a:rPr>
                <a:t>  &gt; 60%: fire doesn’t carry well</a:t>
              </a:r>
            </a:p>
          </p:txBody>
        </p:sp>
      </p:grpSp>
    </p:spTree>
    <p:extLst>
      <p:ext uri="{BB962C8B-B14F-4D97-AF65-F5344CB8AC3E}">
        <p14:creationId xmlns:p14="http://schemas.microsoft.com/office/powerpoint/2010/main" val="182271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E:\Native Seeds1\Image3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52550" y="247132"/>
            <a:ext cx="9944100" cy="6385159"/>
          </a:xfrm>
          <a:prstGeom prst="rect">
            <a:avLst/>
          </a:prstGeom>
          <a:noFill/>
          <a:ln>
            <a:solidFill>
              <a:schemeClr val="tx1"/>
            </a:solidFill>
          </a:ln>
        </p:spPr>
      </p:pic>
      <p:grpSp>
        <p:nvGrpSpPr>
          <p:cNvPr id="4" name="Group 3"/>
          <p:cNvGrpSpPr/>
          <p:nvPr/>
        </p:nvGrpSpPr>
        <p:grpSpPr>
          <a:xfrm>
            <a:off x="4152900" y="2697379"/>
            <a:ext cx="7772400" cy="3362838"/>
            <a:chOff x="4229100" y="2754529"/>
            <a:chExt cx="7772400" cy="3362838"/>
          </a:xfrm>
        </p:grpSpPr>
        <p:sp>
          <p:nvSpPr>
            <p:cNvPr id="6" name="TextBox 5"/>
            <p:cNvSpPr txBox="1"/>
            <p:nvPr/>
          </p:nvSpPr>
          <p:spPr>
            <a:xfrm>
              <a:off x="4229100" y="2754529"/>
              <a:ext cx="7772400" cy="830997"/>
            </a:xfrm>
            <a:prstGeom prst="rect">
              <a:avLst/>
            </a:prstGeom>
            <a:solidFill>
              <a:schemeClr val="tx1"/>
            </a:solidFill>
          </p:spPr>
          <p:txBody>
            <a:bodyPr wrap="square" rtlCol="0">
              <a:spAutoFit/>
            </a:bodyPr>
            <a:lstStyle/>
            <a:p>
              <a:pPr algn="ctr"/>
              <a:r>
                <a:rPr lang="en-US" sz="4800" dirty="0">
                  <a:solidFill>
                    <a:schemeClr val="bg1"/>
                  </a:solidFill>
                </a:rPr>
                <a:t>Wind</a:t>
              </a:r>
            </a:p>
          </p:txBody>
        </p:sp>
        <p:sp>
          <p:nvSpPr>
            <p:cNvPr id="3" name="Rectangle 2"/>
            <p:cNvSpPr/>
            <p:nvPr/>
          </p:nvSpPr>
          <p:spPr>
            <a:xfrm>
              <a:off x="4229100" y="3439711"/>
              <a:ext cx="7772400" cy="2677656"/>
            </a:xfrm>
            <a:prstGeom prst="rect">
              <a:avLst/>
            </a:prstGeom>
            <a:solidFill>
              <a:schemeClr val="tx1"/>
            </a:solidFill>
          </p:spPr>
          <p:txBody>
            <a:bodyPr wrap="square">
              <a:spAutoFit/>
            </a:bodyPr>
            <a:lstStyle/>
            <a:p>
              <a:pPr>
                <a:buFont typeface="Arial" pitchFamily="34" charset="0"/>
                <a:buChar char="•"/>
              </a:pPr>
              <a:r>
                <a:rPr lang="en-US" sz="2800" dirty="0">
                  <a:solidFill>
                    <a:schemeClr val="bg1"/>
                  </a:solidFill>
                </a:rPr>
                <a:t> &lt; 6 mph: glowing fire brands don’t ignite</a:t>
              </a:r>
            </a:p>
            <a:p>
              <a:pPr>
                <a:buFont typeface="Arial" pitchFamily="34" charset="0"/>
                <a:buChar char="•"/>
              </a:pPr>
              <a:r>
                <a:rPr lang="en-US" sz="2800" dirty="0">
                  <a:solidFill>
                    <a:schemeClr val="bg1"/>
                  </a:solidFill>
                </a:rPr>
                <a:t>  6 mph: minimum speed for non-contiguous fuels</a:t>
              </a:r>
            </a:p>
            <a:p>
              <a:pPr>
                <a:buFont typeface="Arial" pitchFamily="34" charset="0"/>
                <a:buChar char="•"/>
              </a:pPr>
              <a:r>
                <a:rPr lang="en-US" sz="2800" dirty="0">
                  <a:solidFill>
                    <a:schemeClr val="bg1"/>
                  </a:solidFill>
                </a:rPr>
                <a:t>  8 mph: consume woody fuels</a:t>
              </a:r>
            </a:p>
            <a:p>
              <a:pPr>
                <a:buFont typeface="Arial" pitchFamily="34" charset="0"/>
                <a:buChar char="•"/>
              </a:pPr>
              <a:r>
                <a:rPr lang="en-US" sz="2800" dirty="0">
                  <a:solidFill>
                    <a:srgbClr val="FF0000"/>
                  </a:solidFill>
                </a:rPr>
                <a:t>  &gt;20 mph: red flag </a:t>
              </a:r>
            </a:p>
            <a:p>
              <a:pPr>
                <a:buFont typeface="Arial" pitchFamily="34" charset="0"/>
                <a:buChar char="•"/>
              </a:pPr>
              <a:r>
                <a:rPr lang="en-US" sz="2800" dirty="0">
                  <a:solidFill>
                    <a:schemeClr val="bg1"/>
                  </a:solidFill>
                </a:rPr>
                <a:t>  </a:t>
              </a:r>
              <a:r>
                <a:rPr lang="en-US" sz="2800" i="1" dirty="0">
                  <a:solidFill>
                    <a:schemeClr val="bg1"/>
                  </a:solidFill>
                </a:rPr>
                <a:t>brings a fresh supply of oxygen to the fire</a:t>
              </a:r>
            </a:p>
            <a:p>
              <a:pPr>
                <a:buFont typeface="Arial" pitchFamily="34" charset="0"/>
                <a:buChar char="•"/>
              </a:pPr>
              <a:r>
                <a:rPr lang="en-US" sz="2800" i="1" dirty="0">
                  <a:solidFill>
                    <a:schemeClr val="bg1"/>
                  </a:solidFill>
                </a:rPr>
                <a:t>  pushes the fire toward a new fuel source</a:t>
              </a:r>
              <a:endParaRPr lang="en-US" sz="2800" dirty="0">
                <a:solidFill>
                  <a:schemeClr val="bg1"/>
                </a:solidFill>
              </a:endParaRPr>
            </a:p>
          </p:txBody>
        </p:sp>
      </p:grpSp>
    </p:spTree>
    <p:extLst>
      <p:ext uri="{BB962C8B-B14F-4D97-AF65-F5344CB8AC3E}">
        <p14:creationId xmlns:p14="http://schemas.microsoft.com/office/powerpoint/2010/main" val="2631188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247132"/>
            <a:ext cx="2800350" cy="830997"/>
          </a:xfrm>
          <a:prstGeom prst="rect">
            <a:avLst/>
          </a:prstGeom>
          <a:noFill/>
        </p:spPr>
        <p:txBody>
          <a:bodyPr wrap="square" rtlCol="0">
            <a:spAutoFit/>
          </a:bodyPr>
          <a:lstStyle/>
          <a:p>
            <a:pPr algn="ctr"/>
            <a:r>
              <a:rPr lang="en-US" sz="4800" dirty="0"/>
              <a:t>Slope</a:t>
            </a:r>
          </a:p>
        </p:txBody>
      </p:sp>
      <p:pic>
        <p:nvPicPr>
          <p:cNvPr id="5"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381250" y="247132"/>
            <a:ext cx="4286250" cy="6253059"/>
          </a:xfrm>
          <a:prstGeom prst="rect">
            <a:avLst/>
          </a:prstGeom>
          <a:noFill/>
          <a:ln w="9525">
            <a:solidFill>
              <a:schemeClr val="tx1"/>
            </a:solidFill>
            <a:miter lim="800000"/>
            <a:headEnd/>
            <a:tailEnd/>
          </a:ln>
        </p:spPr>
      </p:pic>
      <p:sp>
        <p:nvSpPr>
          <p:cNvPr id="6" name="TextBox 5"/>
          <p:cNvSpPr txBox="1"/>
          <p:nvPr/>
        </p:nvSpPr>
        <p:spPr>
          <a:xfrm>
            <a:off x="6819900" y="247132"/>
            <a:ext cx="2800350" cy="830997"/>
          </a:xfrm>
          <a:prstGeom prst="rect">
            <a:avLst/>
          </a:prstGeom>
          <a:noFill/>
        </p:spPr>
        <p:txBody>
          <a:bodyPr wrap="square" rtlCol="0">
            <a:spAutoFit/>
          </a:bodyPr>
          <a:lstStyle/>
          <a:p>
            <a:pPr algn="ctr"/>
            <a:r>
              <a:rPr lang="en-US" sz="4800" dirty="0"/>
              <a:t>Volatility</a:t>
            </a:r>
          </a:p>
        </p:txBody>
      </p:sp>
      <p:pic>
        <p:nvPicPr>
          <p:cNvPr id="1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99350" y="1116228"/>
            <a:ext cx="3949700" cy="2962275"/>
          </a:xfrm>
          <a:prstGeom prst="rect">
            <a:avLst/>
          </a:prstGeom>
          <a:noFill/>
          <a:ln w="9525">
            <a:solidFill>
              <a:schemeClr val="tx1"/>
            </a:solidFill>
            <a:miter lim="800000"/>
            <a:headEnd/>
            <a:tailEnd/>
          </a:ln>
        </p:spPr>
      </p:pic>
      <p:pic>
        <p:nvPicPr>
          <p:cNvPr id="11"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909170" y="3905249"/>
            <a:ext cx="2958979" cy="2594941"/>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304020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247132"/>
            <a:ext cx="6477000" cy="830997"/>
          </a:xfrm>
          <a:prstGeom prst="rect">
            <a:avLst/>
          </a:prstGeom>
          <a:noFill/>
        </p:spPr>
        <p:txBody>
          <a:bodyPr wrap="square" rtlCol="0">
            <a:spAutoFit/>
          </a:bodyPr>
          <a:lstStyle/>
          <a:p>
            <a:pPr algn="ctr"/>
            <a:r>
              <a:rPr lang="en-US" sz="4800" dirty="0"/>
              <a:t>Fuel Moisture Content</a:t>
            </a:r>
          </a:p>
        </p:txBody>
      </p:sp>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86499" y="0"/>
            <a:ext cx="4591051" cy="6613839"/>
          </a:xfrm>
          <a:prstGeom prst="rect">
            <a:avLst/>
          </a:prstGeom>
        </p:spPr>
      </p:pic>
      <p:pic>
        <p:nvPicPr>
          <p:cNvPr id="14" name="Picture 1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9095133" y="3355468"/>
            <a:ext cx="4781550" cy="1244355"/>
          </a:xfrm>
          <a:prstGeom prst="rect">
            <a:avLst/>
          </a:prstGeom>
        </p:spPr>
      </p:pic>
      <p:sp>
        <p:nvSpPr>
          <p:cNvPr id="15" name="TextBox 14"/>
          <p:cNvSpPr txBox="1"/>
          <p:nvPr/>
        </p:nvSpPr>
        <p:spPr>
          <a:xfrm>
            <a:off x="1572299" y="2694648"/>
            <a:ext cx="3902764" cy="584775"/>
          </a:xfrm>
          <a:prstGeom prst="rect">
            <a:avLst/>
          </a:prstGeom>
          <a:noFill/>
        </p:spPr>
        <p:txBody>
          <a:bodyPr wrap="square" rtlCol="0">
            <a:spAutoFit/>
          </a:bodyPr>
          <a:lstStyle/>
          <a:p>
            <a:r>
              <a:rPr lang="en-US" sz="3200" dirty="0">
                <a:solidFill>
                  <a:schemeClr val="accent1"/>
                </a:solidFill>
              </a:rPr>
              <a:t>Live Fuel Moisture</a:t>
            </a:r>
          </a:p>
        </p:txBody>
      </p:sp>
      <p:sp>
        <p:nvSpPr>
          <p:cNvPr id="16" name="TextBox 15"/>
          <p:cNvSpPr txBox="1"/>
          <p:nvPr/>
        </p:nvSpPr>
        <p:spPr>
          <a:xfrm>
            <a:off x="1572298" y="3427659"/>
            <a:ext cx="3902765" cy="584775"/>
          </a:xfrm>
          <a:prstGeom prst="rect">
            <a:avLst/>
          </a:prstGeom>
          <a:noFill/>
        </p:spPr>
        <p:txBody>
          <a:bodyPr wrap="square" rtlCol="0">
            <a:spAutoFit/>
          </a:bodyPr>
          <a:lstStyle/>
          <a:p>
            <a:r>
              <a:rPr lang="en-US" sz="3200" dirty="0">
                <a:solidFill>
                  <a:schemeClr val="accent1"/>
                </a:solidFill>
              </a:rPr>
              <a:t>Dead Fuel Moisture</a:t>
            </a:r>
          </a:p>
        </p:txBody>
      </p:sp>
      <p:sp>
        <p:nvSpPr>
          <p:cNvPr id="17" name="TextBox 16"/>
          <p:cNvSpPr txBox="1"/>
          <p:nvPr/>
        </p:nvSpPr>
        <p:spPr>
          <a:xfrm>
            <a:off x="288365" y="1070167"/>
            <a:ext cx="5998134" cy="1200329"/>
          </a:xfrm>
          <a:prstGeom prst="rect">
            <a:avLst/>
          </a:prstGeom>
          <a:noFill/>
        </p:spPr>
        <p:txBody>
          <a:bodyPr wrap="square" rtlCol="0">
            <a:spAutoFit/>
          </a:bodyPr>
          <a:lstStyle/>
          <a:p>
            <a:r>
              <a:rPr lang="en-US" sz="2400" dirty="0"/>
              <a:t>The moisture content and distribution of these fuels define how quickly a fire can spread and how intense or hot a fire may become.  </a:t>
            </a:r>
          </a:p>
        </p:txBody>
      </p:sp>
    </p:spTree>
    <p:custDataLst>
      <p:tags r:id="rId1"/>
    </p:custDataLst>
    <p:extLst>
      <p:ext uri="{BB962C8B-B14F-4D97-AF65-F5344CB8AC3E}">
        <p14:creationId xmlns:p14="http://schemas.microsoft.com/office/powerpoint/2010/main" val="242098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 y="247132"/>
            <a:ext cx="4651524" cy="830997"/>
          </a:xfrm>
          <a:prstGeom prst="rect">
            <a:avLst/>
          </a:prstGeom>
          <a:noFill/>
        </p:spPr>
        <p:txBody>
          <a:bodyPr wrap="square" rtlCol="0">
            <a:spAutoFit/>
          </a:bodyPr>
          <a:lstStyle/>
          <a:p>
            <a:pPr algn="ctr"/>
            <a:r>
              <a:rPr lang="en-US" sz="4800" dirty="0"/>
              <a:t>Fuels</a:t>
            </a:r>
          </a:p>
        </p:txBody>
      </p:sp>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731290" y="79512"/>
            <a:ext cx="6603460" cy="6245321"/>
          </a:xfrm>
          <a:prstGeom prst="rect">
            <a:avLst/>
          </a:prstGeom>
          <a:ln>
            <a:noFill/>
          </a:ln>
        </p:spPr>
      </p:pic>
      <p:sp>
        <p:nvSpPr>
          <p:cNvPr id="6" name="TextBox 5"/>
          <p:cNvSpPr txBox="1"/>
          <p:nvPr/>
        </p:nvSpPr>
        <p:spPr>
          <a:xfrm>
            <a:off x="195470" y="1253064"/>
            <a:ext cx="4288170" cy="954107"/>
          </a:xfrm>
          <a:prstGeom prst="rect">
            <a:avLst/>
          </a:prstGeom>
          <a:noFill/>
        </p:spPr>
        <p:txBody>
          <a:bodyPr wrap="square" rtlCol="0">
            <a:spAutoFit/>
          </a:bodyPr>
          <a:lstStyle/>
          <a:p>
            <a:r>
              <a:rPr lang="en-US" sz="2800" dirty="0"/>
              <a:t>Density of a fuel influences its flammability</a:t>
            </a:r>
          </a:p>
        </p:txBody>
      </p:sp>
      <p:sp>
        <p:nvSpPr>
          <p:cNvPr id="10" name="TextBox 9"/>
          <p:cNvSpPr txBox="1"/>
          <p:nvPr/>
        </p:nvSpPr>
        <p:spPr>
          <a:xfrm>
            <a:off x="195470" y="2555841"/>
            <a:ext cx="4535820" cy="1815882"/>
          </a:xfrm>
          <a:prstGeom prst="rect">
            <a:avLst/>
          </a:prstGeom>
          <a:noFill/>
        </p:spPr>
        <p:txBody>
          <a:bodyPr wrap="square" rtlCol="0">
            <a:spAutoFit/>
          </a:bodyPr>
          <a:lstStyle/>
          <a:p>
            <a:r>
              <a:rPr lang="en-US" sz="2800" b="1" dirty="0"/>
              <a:t>Fuel particle close together: </a:t>
            </a:r>
            <a:r>
              <a:rPr lang="en-US" sz="2800" dirty="0"/>
              <a:t> burn readily</a:t>
            </a:r>
          </a:p>
          <a:p>
            <a:r>
              <a:rPr lang="en-US" sz="2800" b="1" dirty="0"/>
              <a:t>Fuel particles too close:</a:t>
            </a:r>
            <a:r>
              <a:rPr lang="en-US" sz="2800" dirty="0"/>
              <a:t> fuel will not burn freely</a:t>
            </a:r>
            <a:endParaRPr lang="en-US" sz="2800" b="1" dirty="0"/>
          </a:p>
        </p:txBody>
      </p:sp>
      <p:sp>
        <p:nvSpPr>
          <p:cNvPr id="11" name="Rectangle 10"/>
          <p:cNvSpPr/>
          <p:nvPr/>
        </p:nvSpPr>
        <p:spPr>
          <a:xfrm rot="16200000">
            <a:off x="8707541" y="2963271"/>
            <a:ext cx="5713228" cy="553998"/>
          </a:xfrm>
          <a:prstGeom prst="rect">
            <a:avLst/>
          </a:prstGeom>
        </p:spPr>
        <p:txBody>
          <a:bodyPr wrap="square">
            <a:spAutoFit/>
          </a:bodyPr>
          <a:lstStyle/>
          <a:p>
            <a:r>
              <a:rPr lang="en-US" sz="1000" dirty="0"/>
              <a:t>Hulet, A., C.S. Boyd, K.W. Davies, and T.J. </a:t>
            </a:r>
            <a:r>
              <a:rPr lang="en-US" sz="1000" dirty="0" err="1"/>
              <a:t>Svejcar</a:t>
            </a:r>
            <a:r>
              <a:rPr lang="en-US" sz="1000" dirty="0"/>
              <a:t>. 2015. </a:t>
            </a:r>
            <a:r>
              <a:rPr lang="en-US" sz="1000" dirty="0" err="1"/>
              <a:t>Prefire</a:t>
            </a:r>
            <a:r>
              <a:rPr lang="en-US" sz="1000" dirty="0"/>
              <a:t> (Preemptive) Management to Decrease Fire-Induced Bunchgrass Mortality and Reduce Reliance on </a:t>
            </a:r>
            <a:r>
              <a:rPr lang="en-US" sz="1000" dirty="0" err="1"/>
              <a:t>Postfire</a:t>
            </a:r>
            <a:r>
              <a:rPr lang="en-US" sz="1000" dirty="0"/>
              <a:t> Seeding.  </a:t>
            </a:r>
            <a:r>
              <a:rPr lang="en-US" sz="1000" i="1" dirty="0"/>
              <a:t>Rangeland Ecology and Management </a:t>
            </a:r>
            <a:r>
              <a:rPr lang="en-US" sz="1000" dirty="0"/>
              <a:t>68:437-444.</a:t>
            </a:r>
            <a:endParaRPr lang="en-US" sz="1050" b="1" dirty="0"/>
          </a:p>
        </p:txBody>
      </p:sp>
    </p:spTree>
    <p:custDataLst>
      <p:tags r:id="rId1"/>
    </p:custDataLst>
    <p:extLst>
      <p:ext uri="{BB962C8B-B14F-4D97-AF65-F5344CB8AC3E}">
        <p14:creationId xmlns:p14="http://schemas.microsoft.com/office/powerpoint/2010/main" val="392008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440419" y="1054652"/>
            <a:ext cx="5971822" cy="4357816"/>
          </a:xfrm>
          <a:prstGeom prst="rect">
            <a:avLst/>
          </a:prstGeom>
          <a:noFill/>
          <a:ln w="9525">
            <a:noFill/>
            <a:miter lim="800000"/>
            <a:headEnd/>
            <a:tailEnd/>
          </a:ln>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6200000">
            <a:off x="3866561" y="1105488"/>
            <a:ext cx="5943600" cy="4227921"/>
          </a:xfrm>
          <a:prstGeom prst="rect">
            <a:avLst/>
          </a:prstGeom>
          <a:noFill/>
          <a:ln w="9525">
            <a:noFill/>
            <a:miter lim="800000"/>
            <a:headEnd/>
            <a:tailEnd/>
          </a:ln>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875774" y="3328169"/>
            <a:ext cx="3163826" cy="1305078"/>
          </a:xfrm>
          <a:prstGeom prst="rect">
            <a:avLst/>
          </a:prstGeom>
          <a:noFill/>
          <a:ln w="9525">
            <a:solidFill>
              <a:schemeClr val="tx1"/>
            </a:solidFill>
            <a:miter lim="800000"/>
            <a:headEnd/>
            <a:tailEnd/>
          </a:ln>
        </p:spPr>
      </p:pic>
      <p:pic>
        <p:nvPicPr>
          <p:cNvPr id="8" name="Picture 2">
            <a:hlinkClick r:id="rId6"/>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875774" y="202129"/>
            <a:ext cx="3182876" cy="2483921"/>
          </a:xfrm>
          <a:prstGeom prst="rect">
            <a:avLst/>
          </a:prstGeom>
          <a:noFill/>
          <a:ln w="9525">
            <a:solidFill>
              <a:schemeClr val="tx1"/>
            </a:solidFill>
            <a:miter lim="800000"/>
            <a:headEnd/>
            <a:tailEnd/>
          </a:ln>
        </p:spPr>
      </p:pic>
      <p:sp>
        <p:nvSpPr>
          <p:cNvPr id="9" name="Rectangle 8"/>
          <p:cNvSpPr/>
          <p:nvPr/>
        </p:nvSpPr>
        <p:spPr>
          <a:xfrm>
            <a:off x="8856724" y="2769669"/>
            <a:ext cx="3182876" cy="461665"/>
          </a:xfrm>
          <a:prstGeom prst="rect">
            <a:avLst/>
          </a:prstGeom>
        </p:spPr>
        <p:txBody>
          <a:bodyPr wrap="square">
            <a:spAutoFit/>
          </a:bodyPr>
          <a:lstStyle/>
          <a:p>
            <a:pPr algn="ctr"/>
            <a:r>
              <a:rPr lang="en-US" sz="1200" i="1" dirty="0">
                <a:solidFill>
                  <a:schemeClr val="tx2"/>
                </a:solidFill>
                <a:hlinkClick r:id="rId6"/>
              </a:rPr>
              <a:t>http://www.sagestep.org/pdfs/SageSTEPFuelsGuide.pdf</a:t>
            </a:r>
            <a:endParaRPr lang="en-US" sz="1200" i="1" dirty="0">
              <a:solidFill>
                <a:schemeClr val="tx2"/>
              </a:solidFill>
            </a:endParaRPr>
          </a:p>
        </p:txBody>
      </p:sp>
    </p:spTree>
    <p:extLst>
      <p:ext uri="{BB962C8B-B14F-4D97-AF65-F5344CB8AC3E}">
        <p14:creationId xmlns:p14="http://schemas.microsoft.com/office/powerpoint/2010/main" val="1542694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988284" y="247132"/>
            <a:ext cx="6013215" cy="2308324"/>
          </a:xfrm>
          <a:prstGeom prst="rect">
            <a:avLst/>
          </a:prstGeom>
          <a:noFill/>
        </p:spPr>
        <p:txBody>
          <a:bodyPr wrap="square" rtlCol="0">
            <a:spAutoFit/>
          </a:bodyPr>
          <a:lstStyle/>
          <a:p>
            <a:pPr>
              <a:buFont typeface="Arial" pitchFamily="34" charset="0"/>
              <a:buChar char="•"/>
            </a:pPr>
            <a:r>
              <a:rPr lang="en-US" sz="2400" dirty="0"/>
              <a:t>  NEPA</a:t>
            </a:r>
          </a:p>
          <a:p>
            <a:pPr>
              <a:buFont typeface="Arial" pitchFamily="34" charset="0"/>
              <a:buChar char="•"/>
            </a:pPr>
            <a:r>
              <a:rPr lang="en-US" sz="2400" dirty="0"/>
              <a:t>  </a:t>
            </a:r>
            <a:r>
              <a:rPr lang="en-US" sz="2400" dirty="0" err="1"/>
              <a:t>Fireline</a:t>
            </a:r>
            <a:r>
              <a:rPr lang="en-US" sz="2400" dirty="0"/>
              <a:t> prep work</a:t>
            </a:r>
          </a:p>
          <a:p>
            <a:pPr>
              <a:buFont typeface="Arial" pitchFamily="34" charset="0"/>
              <a:buChar char="•"/>
            </a:pPr>
            <a:r>
              <a:rPr lang="en-US" sz="2400" dirty="0"/>
              <a:t>  Timing of weather, personnel availability</a:t>
            </a:r>
          </a:p>
          <a:p>
            <a:pPr>
              <a:buFont typeface="Arial" pitchFamily="34" charset="0"/>
              <a:buChar char="•"/>
            </a:pPr>
            <a:r>
              <a:rPr lang="en-US" sz="2400" dirty="0"/>
              <a:t>  Caution, safety, trained personnel</a:t>
            </a:r>
          </a:p>
          <a:p>
            <a:pPr>
              <a:buFont typeface="Arial" pitchFamily="34" charset="0"/>
              <a:buChar char="•"/>
            </a:pPr>
            <a:r>
              <a:rPr lang="en-US" sz="2400" dirty="0"/>
              <a:t>  Flight plans, burn plans, safety plans</a:t>
            </a:r>
          </a:p>
          <a:p>
            <a:pPr>
              <a:buFont typeface="Arial" pitchFamily="34" charset="0"/>
              <a:buChar char="•"/>
            </a:pPr>
            <a:r>
              <a:rPr lang="en-US" sz="2400" dirty="0"/>
              <a:t>  Scale and risk</a:t>
            </a:r>
          </a:p>
        </p:txBody>
      </p:sp>
      <p:pic>
        <p:nvPicPr>
          <p:cNvPr id="9" name="Picture 7" descr="DSCN43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0511" y="1078129"/>
            <a:ext cx="4876852" cy="3658677"/>
          </a:xfrm>
          <a:prstGeom prst="rect">
            <a:avLst/>
          </a:prstGeom>
          <a:noFill/>
          <a:ln w="9525">
            <a:solidFill>
              <a:schemeClr val="tx1"/>
            </a:solidFill>
            <a:miter lim="800000"/>
            <a:headEnd/>
            <a:tailEnd/>
          </a:ln>
        </p:spPr>
      </p:pic>
      <p:pic>
        <p:nvPicPr>
          <p:cNvPr id="10" name="Picture 6" descr="DSCN429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26624" y="2705099"/>
            <a:ext cx="5141426" cy="3857121"/>
          </a:xfrm>
          <a:prstGeom prst="rect">
            <a:avLst/>
          </a:prstGeom>
          <a:noFill/>
          <a:ln w="9525">
            <a:solidFill>
              <a:schemeClr val="tx1"/>
            </a:solidFill>
            <a:miter lim="800000"/>
            <a:headEnd/>
            <a:tailEnd/>
          </a:ln>
        </p:spPr>
      </p:pic>
      <p:sp>
        <p:nvSpPr>
          <p:cNvPr id="11" name="TextBox 10"/>
          <p:cNvSpPr txBox="1"/>
          <p:nvPr/>
        </p:nvSpPr>
        <p:spPr>
          <a:xfrm>
            <a:off x="609589" y="247132"/>
            <a:ext cx="4651524" cy="830997"/>
          </a:xfrm>
          <a:prstGeom prst="rect">
            <a:avLst/>
          </a:prstGeom>
          <a:noFill/>
        </p:spPr>
        <p:txBody>
          <a:bodyPr wrap="square" rtlCol="0">
            <a:spAutoFit/>
          </a:bodyPr>
          <a:lstStyle/>
          <a:p>
            <a:pPr algn="ctr"/>
            <a:r>
              <a:rPr lang="en-US" sz="4800" dirty="0"/>
              <a:t>Challenges</a:t>
            </a:r>
          </a:p>
        </p:txBody>
      </p:sp>
    </p:spTree>
    <p:extLst>
      <p:ext uri="{BB962C8B-B14F-4D97-AF65-F5344CB8AC3E}">
        <p14:creationId xmlns:p14="http://schemas.microsoft.com/office/powerpoint/2010/main" val="94690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slides\Fireslides1\Image3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1" y="1203813"/>
            <a:ext cx="6112458" cy="4093664"/>
          </a:xfrm>
          <a:prstGeom prst="rect">
            <a:avLst/>
          </a:prstGeom>
          <a:noFill/>
          <a:ln>
            <a:solidFill>
              <a:schemeClr val="tx1"/>
            </a:solidFill>
          </a:ln>
        </p:spPr>
      </p:pic>
      <p:pic>
        <p:nvPicPr>
          <p:cNvPr id="10" name="Picture 5" descr="DSCN430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06729" y="1203813"/>
            <a:ext cx="5456671" cy="4093664"/>
          </a:xfrm>
          <a:prstGeom prst="rect">
            <a:avLst/>
          </a:prstGeom>
          <a:noFill/>
          <a:ln w="9525">
            <a:solidFill>
              <a:schemeClr val="tx1"/>
            </a:solidFill>
            <a:miter lim="800000"/>
            <a:headEnd/>
            <a:tailEnd/>
          </a:ln>
        </p:spPr>
      </p:pic>
      <p:sp>
        <p:nvSpPr>
          <p:cNvPr id="13" name="TextBox 12"/>
          <p:cNvSpPr txBox="1"/>
          <p:nvPr/>
        </p:nvSpPr>
        <p:spPr>
          <a:xfrm>
            <a:off x="-268361" y="220535"/>
            <a:ext cx="4651524" cy="830997"/>
          </a:xfrm>
          <a:prstGeom prst="rect">
            <a:avLst/>
          </a:prstGeom>
          <a:noFill/>
        </p:spPr>
        <p:txBody>
          <a:bodyPr wrap="square" rtlCol="0">
            <a:spAutoFit/>
          </a:bodyPr>
          <a:lstStyle/>
          <a:p>
            <a:pPr algn="ctr"/>
            <a:r>
              <a:rPr lang="en-US" sz="4800" dirty="0"/>
              <a:t>Fire Breaks</a:t>
            </a:r>
          </a:p>
        </p:txBody>
      </p:sp>
    </p:spTree>
    <p:extLst>
      <p:ext uri="{BB962C8B-B14F-4D97-AF65-F5344CB8AC3E}">
        <p14:creationId xmlns:p14="http://schemas.microsoft.com/office/powerpoint/2010/main" val="4087274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7174" y="171450"/>
            <a:ext cx="9792245" cy="5505450"/>
          </a:xfrm>
          <a:prstGeom prst="rect">
            <a:avLst/>
          </a:prstGeom>
        </p:spPr>
      </p:pic>
      <p:sp>
        <p:nvSpPr>
          <p:cNvPr id="4" name="Rectangle 3"/>
          <p:cNvSpPr/>
          <p:nvPr/>
        </p:nvSpPr>
        <p:spPr>
          <a:xfrm>
            <a:off x="7012241" y="5840968"/>
            <a:ext cx="3037178" cy="369332"/>
          </a:xfrm>
          <a:prstGeom prst="rect">
            <a:avLst/>
          </a:prstGeom>
        </p:spPr>
        <p:txBody>
          <a:bodyPr wrap="none">
            <a:spAutoFit/>
          </a:bodyPr>
          <a:lstStyle/>
          <a:p>
            <a:r>
              <a:rPr lang="en-US" dirty="0">
                <a:hlinkClick r:id="rId3"/>
              </a:rPr>
              <a:t>https://youtu.be/sTfQnpahqss</a:t>
            </a:r>
            <a:endParaRPr lang="en-US" dirty="0"/>
          </a:p>
        </p:txBody>
      </p:sp>
      <p:grpSp>
        <p:nvGrpSpPr>
          <p:cNvPr id="7" name="Group 6"/>
          <p:cNvGrpSpPr/>
          <p:nvPr/>
        </p:nvGrpSpPr>
        <p:grpSpPr>
          <a:xfrm>
            <a:off x="9372600" y="1276350"/>
            <a:ext cx="2362200" cy="1409700"/>
            <a:chOff x="9372600" y="1276350"/>
            <a:chExt cx="2362200" cy="1409700"/>
          </a:xfrm>
        </p:grpSpPr>
        <p:sp>
          <p:nvSpPr>
            <p:cNvPr id="5" name="Explosion 2 4"/>
            <p:cNvSpPr/>
            <p:nvPr/>
          </p:nvSpPr>
          <p:spPr>
            <a:xfrm>
              <a:off x="9372600" y="1276350"/>
              <a:ext cx="2362200" cy="14097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rot="20288509">
              <a:off x="9829800" y="1752600"/>
              <a:ext cx="1257300" cy="523220"/>
            </a:xfrm>
            <a:prstGeom prst="rect">
              <a:avLst/>
            </a:prstGeom>
            <a:noFill/>
          </p:spPr>
          <p:txBody>
            <a:bodyPr wrap="square" rtlCol="0">
              <a:spAutoFit/>
            </a:bodyPr>
            <a:lstStyle/>
            <a:p>
              <a:r>
                <a:rPr lang="en-US" sz="2800" dirty="0">
                  <a:solidFill>
                    <a:schemeClr val="bg1"/>
                  </a:solidFill>
                </a:rPr>
                <a:t>WATCH</a:t>
              </a:r>
            </a:p>
          </p:txBody>
        </p:sp>
      </p:grpSp>
    </p:spTree>
    <p:extLst>
      <p:ext uri="{BB962C8B-B14F-4D97-AF65-F5344CB8AC3E}">
        <p14:creationId xmlns:p14="http://schemas.microsoft.com/office/powerpoint/2010/main" val="2940676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DSC02926.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167740" y="497748"/>
            <a:ext cx="5582670" cy="4188551"/>
          </a:xfrm>
          <a:prstGeom prst="rect">
            <a:avLst/>
          </a:prstGeom>
          <a:ln>
            <a:solidFill>
              <a:schemeClr val="bg1">
                <a:lumMod val="50000"/>
              </a:schemeClr>
            </a:solidFill>
          </a:ln>
        </p:spPr>
      </p:pic>
      <p:pic>
        <p:nvPicPr>
          <p:cNvPr id="4" name="Picture 3" descr="DSC0293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3373" y="497753"/>
            <a:ext cx="5584729" cy="41885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586840" y="4768289"/>
            <a:ext cx="4271660" cy="830997"/>
          </a:xfrm>
          <a:prstGeom prst="rect">
            <a:avLst/>
          </a:prstGeom>
          <a:noFill/>
        </p:spPr>
        <p:txBody>
          <a:bodyPr wrap="square" rtlCol="0">
            <a:spAutoFit/>
          </a:bodyPr>
          <a:lstStyle/>
          <a:p>
            <a:pPr marL="457200" indent="-457200">
              <a:buFont typeface="Arial" panose="020B0604020202020204" pitchFamily="34" charset="0"/>
              <a:buChar char="•"/>
            </a:pPr>
            <a:r>
              <a:rPr lang="en-US" sz="2400" b="1" dirty="0" err="1">
                <a:solidFill>
                  <a:schemeClr val="accent1"/>
                </a:solidFill>
              </a:rPr>
              <a:t>Ungrazed</a:t>
            </a:r>
            <a:r>
              <a:rPr lang="en-US" sz="2400" b="1" dirty="0">
                <a:solidFill>
                  <a:schemeClr val="accent1"/>
                </a:solidFill>
              </a:rPr>
              <a:t>, Burned</a:t>
            </a:r>
          </a:p>
          <a:p>
            <a:pPr marL="457200" indent="-457200">
              <a:buFont typeface="Arial" panose="020B0604020202020204" pitchFamily="34" charset="0"/>
              <a:buChar char="•"/>
            </a:pPr>
            <a:r>
              <a:rPr lang="en-US" sz="2400" b="1" dirty="0">
                <a:solidFill>
                  <a:schemeClr val="accent1"/>
                </a:solidFill>
              </a:rPr>
              <a:t>15-years post-fire</a:t>
            </a:r>
          </a:p>
        </p:txBody>
      </p:sp>
      <p:sp>
        <p:nvSpPr>
          <p:cNvPr id="6" name="TextBox 5"/>
          <p:cNvSpPr txBox="1"/>
          <p:nvPr/>
        </p:nvSpPr>
        <p:spPr>
          <a:xfrm>
            <a:off x="988150" y="4768289"/>
            <a:ext cx="4307841" cy="830997"/>
          </a:xfrm>
          <a:prstGeom prst="rect">
            <a:avLst/>
          </a:prstGeom>
          <a:noFill/>
        </p:spPr>
        <p:txBody>
          <a:bodyPr wrap="square" rtlCol="0">
            <a:spAutoFit/>
          </a:bodyPr>
          <a:lstStyle/>
          <a:p>
            <a:pPr marL="457200" indent="-457200">
              <a:buFont typeface="Arial" panose="020B0604020202020204" pitchFamily="34" charset="0"/>
              <a:buChar char="•"/>
            </a:pPr>
            <a:r>
              <a:rPr lang="en-US" sz="2400" b="1" dirty="0">
                <a:solidFill>
                  <a:schemeClr val="accent1"/>
                </a:solidFill>
              </a:rPr>
              <a:t>Grazed, Burned</a:t>
            </a:r>
          </a:p>
          <a:p>
            <a:pPr marL="457200" indent="-457200">
              <a:buFont typeface="Arial" panose="020B0604020202020204" pitchFamily="34" charset="0"/>
              <a:buChar char="•"/>
            </a:pPr>
            <a:r>
              <a:rPr lang="en-US" sz="2400" b="1" dirty="0">
                <a:solidFill>
                  <a:schemeClr val="accent1"/>
                </a:solidFill>
              </a:rPr>
              <a:t>15 years post-fire</a:t>
            </a:r>
          </a:p>
        </p:txBody>
      </p:sp>
      <p:pic>
        <p:nvPicPr>
          <p:cNvPr id="7" name="Picture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705350" y="5681275"/>
            <a:ext cx="7296150" cy="620029"/>
          </a:xfrm>
          <a:prstGeom prst="rect">
            <a:avLst/>
          </a:prstGeom>
        </p:spPr>
      </p:pic>
    </p:spTree>
    <p:extLst>
      <p:ext uri="{BB962C8B-B14F-4D97-AF65-F5344CB8AC3E}">
        <p14:creationId xmlns:p14="http://schemas.microsoft.com/office/powerpoint/2010/main" val="4136578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83038" y="5735966"/>
            <a:ext cx="8915400" cy="523220"/>
          </a:xfrm>
          <a:prstGeom prst="rect">
            <a:avLst/>
          </a:prstGeom>
        </p:spPr>
        <p:txBody>
          <a:bodyPr wrap="square">
            <a:spAutoFit/>
          </a:bodyPr>
          <a:lstStyle/>
          <a:p>
            <a:r>
              <a:rPr lang="en-US" sz="1400" dirty="0"/>
              <a:t>Davies, K.W., C.S. Boyd, J.D. Bates, and A. Hulet.  2015.  Winter grazing can reduce wildfire size, intensity and behavior in a shrub-grassland.  </a:t>
            </a:r>
            <a:r>
              <a:rPr lang="en-US" sz="1400" i="1" dirty="0"/>
              <a:t>International Journal of </a:t>
            </a:r>
            <a:r>
              <a:rPr lang="en-US" sz="1400" i="1" dirty="0" err="1"/>
              <a:t>Wildland</a:t>
            </a:r>
            <a:r>
              <a:rPr lang="en-US" sz="1400" i="1" dirty="0"/>
              <a:t> Fire </a:t>
            </a:r>
            <a:r>
              <a:rPr lang="en-US" sz="1400" dirty="0"/>
              <a:t>25:191-199</a:t>
            </a:r>
            <a:endParaRPr lang="en-US" sz="1600" b="1" dirty="0"/>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t="8659" r="5660"/>
          <a:stretch/>
        </p:blipFill>
        <p:spPr>
          <a:xfrm>
            <a:off x="1695450" y="533401"/>
            <a:ext cx="6096000" cy="4448175"/>
          </a:xfrm>
          <a:prstGeom prst="rect">
            <a:avLst/>
          </a:prstGeom>
        </p:spPr>
      </p:pic>
      <p:pic>
        <p:nvPicPr>
          <p:cNvPr id="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91450" y="877888"/>
            <a:ext cx="2819400" cy="3759199"/>
          </a:xfrm>
          <a:prstGeom prst="rect">
            <a:avLst/>
          </a:prstGeom>
          <a:ln>
            <a:solidFill>
              <a:schemeClr val="bg1">
                <a:lumMod val="75000"/>
              </a:schemeClr>
            </a:solidFill>
          </a:ln>
          <a:effectLst>
            <a:outerShdw blurRad="292100" dist="139700" dir="2700000" algn="tl" rotWithShape="0">
              <a:srgbClr val="333333">
                <a:alpha val="65000"/>
              </a:srgbClr>
            </a:outerShdw>
          </a:effectLst>
        </p:spPr>
      </p:pic>
      <p:sp>
        <p:nvSpPr>
          <p:cNvPr id="7" name="TextBox 6"/>
          <p:cNvSpPr txBox="1"/>
          <p:nvPr/>
        </p:nvSpPr>
        <p:spPr>
          <a:xfrm>
            <a:off x="2106887" y="5069350"/>
            <a:ext cx="5684563" cy="461665"/>
          </a:xfrm>
          <a:prstGeom prst="rect">
            <a:avLst/>
          </a:prstGeom>
          <a:noFill/>
          <a:ln>
            <a:noFill/>
          </a:ln>
        </p:spPr>
        <p:txBody>
          <a:bodyPr wrap="square" rtlCol="0">
            <a:spAutoFit/>
          </a:bodyPr>
          <a:lstStyle/>
          <a:p>
            <a:pPr algn="ctr"/>
            <a:r>
              <a:rPr lang="en-US" sz="2400" b="1" dirty="0">
                <a:solidFill>
                  <a:schemeClr val="accent1"/>
                </a:solidFill>
              </a:rPr>
              <a:t> Maximum Temperature</a:t>
            </a:r>
          </a:p>
        </p:txBody>
      </p:sp>
    </p:spTree>
    <p:extLst>
      <p:ext uri="{BB962C8B-B14F-4D97-AF65-F5344CB8AC3E}">
        <p14:creationId xmlns:p14="http://schemas.microsoft.com/office/powerpoint/2010/main" val="755433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l="-1" t="7364" r="49030" b="46983"/>
          <a:stretch/>
        </p:blipFill>
        <p:spPr>
          <a:xfrm>
            <a:off x="886490" y="342900"/>
            <a:ext cx="5670636" cy="3676649"/>
          </a:xfrm>
          <a:prstGeom prst="rect">
            <a:avLst/>
          </a:prstGeom>
        </p:spPr>
      </p:pic>
      <p:pic>
        <p:nvPicPr>
          <p:cNvPr id="3" name="Content Placeholder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44295" y="3399690"/>
            <a:ext cx="4230784" cy="2734411"/>
          </a:xfrm>
          <a:prstGeom prst="rect">
            <a:avLst/>
          </a:prstGeom>
          <a:ln>
            <a:solidFill>
              <a:schemeClr val="bg1">
                <a:lumMod val="50000"/>
              </a:schemeClr>
            </a:solidFill>
          </a:ln>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44295" y="496383"/>
            <a:ext cx="4230784" cy="2750010"/>
          </a:xfrm>
          <a:prstGeom prst="rect">
            <a:avLst/>
          </a:prstGeom>
          <a:ln>
            <a:solidFill>
              <a:schemeClr val="bg1">
                <a:lumMod val="50000"/>
              </a:schemeClr>
            </a:solidFill>
          </a:ln>
        </p:spPr>
      </p:pic>
      <p:sp>
        <p:nvSpPr>
          <p:cNvPr id="9" name="TextBox 8"/>
          <p:cNvSpPr txBox="1"/>
          <p:nvPr/>
        </p:nvSpPr>
        <p:spPr>
          <a:xfrm>
            <a:off x="9698722" y="5589538"/>
            <a:ext cx="1496002" cy="461665"/>
          </a:xfrm>
          <a:prstGeom prst="rect">
            <a:avLst/>
          </a:prstGeom>
          <a:solidFill>
            <a:schemeClr val="tx1">
              <a:lumMod val="95000"/>
              <a:lumOff val="5000"/>
            </a:schemeClr>
          </a:solidFill>
          <a:ln>
            <a:solidFill>
              <a:schemeClr val="bg1">
                <a:lumMod val="50000"/>
              </a:schemeClr>
            </a:solidFill>
          </a:ln>
        </p:spPr>
        <p:txBody>
          <a:bodyPr wrap="square" rtlCol="0">
            <a:spAutoFit/>
          </a:bodyPr>
          <a:lstStyle/>
          <a:p>
            <a:pPr algn="ctr"/>
            <a:r>
              <a:rPr lang="en-US" sz="2400" b="1" dirty="0" err="1">
                <a:solidFill>
                  <a:schemeClr val="accent1">
                    <a:lumMod val="20000"/>
                    <a:lumOff val="80000"/>
                  </a:schemeClr>
                </a:solidFill>
              </a:rPr>
              <a:t>ungrazed</a:t>
            </a:r>
            <a:endParaRPr lang="en-US" sz="2400" b="1" dirty="0">
              <a:solidFill>
                <a:schemeClr val="accent1">
                  <a:lumMod val="20000"/>
                  <a:lumOff val="80000"/>
                </a:schemeClr>
              </a:solidFill>
            </a:endParaRPr>
          </a:p>
        </p:txBody>
      </p:sp>
      <p:sp>
        <p:nvSpPr>
          <p:cNvPr id="10" name="TextBox 9"/>
          <p:cNvSpPr txBox="1"/>
          <p:nvPr/>
        </p:nvSpPr>
        <p:spPr>
          <a:xfrm>
            <a:off x="9738736" y="2687544"/>
            <a:ext cx="1481714" cy="461665"/>
          </a:xfrm>
          <a:prstGeom prst="rect">
            <a:avLst/>
          </a:prstGeom>
          <a:solidFill>
            <a:schemeClr val="tx1">
              <a:lumMod val="95000"/>
              <a:lumOff val="5000"/>
            </a:schemeClr>
          </a:solidFill>
          <a:ln>
            <a:solidFill>
              <a:schemeClr val="bg1">
                <a:lumMod val="50000"/>
              </a:schemeClr>
            </a:solidFill>
          </a:ln>
        </p:spPr>
        <p:txBody>
          <a:bodyPr wrap="square" rtlCol="0">
            <a:spAutoFit/>
          </a:bodyPr>
          <a:lstStyle/>
          <a:p>
            <a:pPr algn="ctr"/>
            <a:r>
              <a:rPr lang="en-US" sz="2400" b="1" dirty="0">
                <a:solidFill>
                  <a:schemeClr val="accent1">
                    <a:lumMod val="20000"/>
                    <a:lumOff val="80000"/>
                  </a:schemeClr>
                </a:solidFill>
              </a:rPr>
              <a:t>grazed</a:t>
            </a:r>
          </a:p>
        </p:txBody>
      </p:sp>
      <p:sp>
        <p:nvSpPr>
          <p:cNvPr id="11" name="TextBox 10"/>
          <p:cNvSpPr txBox="1"/>
          <p:nvPr/>
        </p:nvSpPr>
        <p:spPr>
          <a:xfrm>
            <a:off x="1557669" y="4019549"/>
            <a:ext cx="4328277" cy="461665"/>
          </a:xfrm>
          <a:prstGeom prst="rect">
            <a:avLst/>
          </a:prstGeom>
          <a:noFill/>
          <a:ln>
            <a:noFill/>
          </a:ln>
        </p:spPr>
        <p:txBody>
          <a:bodyPr wrap="square" rtlCol="0">
            <a:spAutoFit/>
          </a:bodyPr>
          <a:lstStyle/>
          <a:p>
            <a:pPr algn="ctr"/>
            <a:r>
              <a:rPr lang="en-US" sz="2400" b="1" dirty="0">
                <a:solidFill>
                  <a:schemeClr val="accent1"/>
                </a:solidFill>
              </a:rPr>
              <a:t> Area Burned</a:t>
            </a:r>
          </a:p>
        </p:txBody>
      </p:sp>
    </p:spTree>
    <p:extLst>
      <p:ext uri="{BB962C8B-B14F-4D97-AF65-F5344CB8AC3E}">
        <p14:creationId xmlns:p14="http://schemas.microsoft.com/office/powerpoint/2010/main" val="880965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2468848" y="342901"/>
            <a:ext cx="7193247" cy="5257800"/>
            <a:chOff x="159889" y="-189380"/>
            <a:chExt cx="7193247" cy="525780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l="47973" t="7363" b="46983"/>
            <a:stretch/>
          </p:blipFill>
          <p:spPr>
            <a:xfrm>
              <a:off x="159889" y="-189380"/>
              <a:ext cx="3627317" cy="2304076"/>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t="51473" r="48934"/>
            <a:stretch/>
          </p:blipFill>
          <p:spPr>
            <a:xfrm>
              <a:off x="4000336" y="75052"/>
              <a:ext cx="3352800" cy="2306372"/>
            </a:xfrm>
            <a:prstGeom prst="rect">
              <a:avLst/>
            </a:prstGeom>
          </p:spPr>
        </p:pic>
        <p:pic>
          <p:nvPicPr>
            <p:cNvPr id="10" name="Picture 9"/>
            <p:cNvPicPr>
              <a:picLocks noChangeAspect="1"/>
            </p:cNvPicPr>
            <p:nvPr/>
          </p:nvPicPr>
          <p:blipFill rotWithShape="1">
            <a:blip r:embed="rId4" cstate="email">
              <a:extLst>
                <a:ext uri="{28A0092B-C50C-407E-A947-70E740481C1C}">
                  <a14:useLocalDpi xmlns:a14="http://schemas.microsoft.com/office/drawing/2010/main"/>
                </a:ext>
              </a:extLst>
            </a:blip>
            <a:srcRect l="47868" t="51473"/>
            <a:stretch/>
          </p:blipFill>
          <p:spPr>
            <a:xfrm>
              <a:off x="159889" y="2608875"/>
              <a:ext cx="3650111" cy="2459545"/>
            </a:xfrm>
            <a:prstGeom prst="rect">
              <a:avLst/>
            </a:prstGeom>
          </p:spPr>
        </p:pic>
        <p:pic>
          <p:nvPicPr>
            <p:cNvPr id="11" name="Picture 10"/>
            <p:cNvPicPr>
              <a:picLocks noChangeAspect="1"/>
            </p:cNvPicPr>
            <p:nvPr/>
          </p:nvPicPr>
          <p:blipFill rotWithShape="1">
            <a:blip r:embed="rId5" cstate="email">
              <a:extLst>
                <a:ext uri="{28A0092B-C50C-407E-A947-70E740481C1C}">
                  <a14:useLocalDpi xmlns:a14="http://schemas.microsoft.com/office/drawing/2010/main"/>
                </a:ext>
              </a:extLst>
            </a:blip>
            <a:srcRect l="8424" t="17601" r="80916" b="73563"/>
            <a:stretch/>
          </p:blipFill>
          <p:spPr>
            <a:xfrm>
              <a:off x="381000" y="771038"/>
              <a:ext cx="762000" cy="457200"/>
            </a:xfrm>
            <a:prstGeom prst="rect">
              <a:avLst/>
            </a:prstGeom>
          </p:spPr>
        </p:pic>
      </p:grpSp>
      <p:pic>
        <p:nvPicPr>
          <p:cNvPr id="12" name="Content Placeholder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69348" y="3448049"/>
            <a:ext cx="3485756" cy="2614317"/>
          </a:xfrm>
          <a:prstGeom prst="rect">
            <a:avLst/>
          </a:prstGeom>
          <a:ln>
            <a:solidFill>
              <a:schemeClr val="bg1">
                <a:lumMod val="50000"/>
              </a:schemeClr>
            </a:solidFill>
          </a:ln>
        </p:spPr>
      </p:pic>
      <p:sp>
        <p:nvSpPr>
          <p:cNvPr id="14" name="TextBox 13"/>
          <p:cNvSpPr txBox="1"/>
          <p:nvPr/>
        </p:nvSpPr>
        <p:spPr>
          <a:xfrm>
            <a:off x="2331590" y="2587513"/>
            <a:ext cx="3627317" cy="461665"/>
          </a:xfrm>
          <a:prstGeom prst="rect">
            <a:avLst/>
          </a:prstGeom>
          <a:noFill/>
          <a:ln>
            <a:noFill/>
          </a:ln>
        </p:spPr>
        <p:txBody>
          <a:bodyPr wrap="square" rtlCol="0">
            <a:spAutoFit/>
          </a:bodyPr>
          <a:lstStyle/>
          <a:p>
            <a:pPr algn="ctr"/>
            <a:r>
              <a:rPr lang="en-US" sz="2400" b="1" dirty="0">
                <a:solidFill>
                  <a:schemeClr val="accent1"/>
                </a:solidFill>
              </a:rPr>
              <a:t> Rate of Spread</a:t>
            </a:r>
          </a:p>
        </p:txBody>
      </p:sp>
      <p:sp>
        <p:nvSpPr>
          <p:cNvPr id="15" name="TextBox 14"/>
          <p:cNvSpPr txBox="1"/>
          <p:nvPr/>
        </p:nvSpPr>
        <p:spPr>
          <a:xfrm>
            <a:off x="6309295" y="2835300"/>
            <a:ext cx="3352800" cy="461665"/>
          </a:xfrm>
          <a:prstGeom prst="rect">
            <a:avLst/>
          </a:prstGeom>
          <a:noFill/>
          <a:ln>
            <a:noFill/>
          </a:ln>
        </p:spPr>
        <p:txBody>
          <a:bodyPr wrap="square" rtlCol="0">
            <a:spAutoFit/>
          </a:bodyPr>
          <a:lstStyle/>
          <a:p>
            <a:pPr algn="ctr"/>
            <a:r>
              <a:rPr lang="en-US" sz="2400" b="1" dirty="0">
                <a:solidFill>
                  <a:schemeClr val="accent1"/>
                </a:solidFill>
              </a:rPr>
              <a:t> Flame Depth</a:t>
            </a:r>
          </a:p>
        </p:txBody>
      </p:sp>
      <p:sp>
        <p:nvSpPr>
          <p:cNvPr id="16" name="TextBox 15"/>
          <p:cNvSpPr txBox="1"/>
          <p:nvPr/>
        </p:nvSpPr>
        <p:spPr>
          <a:xfrm>
            <a:off x="2324100" y="5600701"/>
            <a:ext cx="3634806" cy="461665"/>
          </a:xfrm>
          <a:prstGeom prst="rect">
            <a:avLst/>
          </a:prstGeom>
          <a:noFill/>
          <a:ln>
            <a:noFill/>
          </a:ln>
        </p:spPr>
        <p:txBody>
          <a:bodyPr wrap="square" rtlCol="0">
            <a:spAutoFit/>
          </a:bodyPr>
          <a:lstStyle/>
          <a:p>
            <a:pPr algn="ctr"/>
            <a:r>
              <a:rPr lang="en-US" sz="2400" b="1" dirty="0">
                <a:solidFill>
                  <a:schemeClr val="accent1"/>
                </a:solidFill>
              </a:rPr>
              <a:t> Flame Height</a:t>
            </a:r>
          </a:p>
        </p:txBody>
      </p:sp>
    </p:spTree>
    <p:extLst>
      <p:ext uri="{BB962C8B-B14F-4D97-AF65-F5344CB8AC3E}">
        <p14:creationId xmlns:p14="http://schemas.microsoft.com/office/powerpoint/2010/main" val="1504387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DSC0209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90499"/>
            <a:ext cx="8648700" cy="6486525"/>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0500" y="395854"/>
            <a:ext cx="8648700" cy="646331"/>
          </a:xfrm>
          <a:prstGeom prst="rect">
            <a:avLst/>
          </a:prstGeom>
          <a:solidFill>
            <a:schemeClr val="bg1">
              <a:alpha val="38000"/>
            </a:schemeClr>
          </a:solidFill>
        </p:spPr>
        <p:txBody>
          <a:bodyPr wrap="square" rtlCol="0">
            <a:spAutoFit/>
          </a:bodyPr>
          <a:lstStyle/>
          <a:p>
            <a:pPr algn="ctr"/>
            <a:r>
              <a:rPr lang="en-US" sz="2800" dirty="0"/>
              <a:t>…not </a:t>
            </a:r>
            <a:r>
              <a:rPr lang="en-US" sz="3600" b="1" dirty="0"/>
              <a:t>IF</a:t>
            </a:r>
            <a:r>
              <a:rPr lang="en-US" sz="2800" dirty="0"/>
              <a:t> it burns, but </a:t>
            </a:r>
            <a:r>
              <a:rPr lang="en-US" sz="3600" b="1" dirty="0"/>
              <a:t>WHEN</a:t>
            </a:r>
            <a:r>
              <a:rPr lang="en-US" sz="2800" dirty="0"/>
              <a:t> it burns…</a:t>
            </a:r>
          </a:p>
        </p:txBody>
      </p:sp>
      <p:sp>
        <p:nvSpPr>
          <p:cNvPr id="2" name="TextBox 1"/>
          <p:cNvSpPr txBox="1"/>
          <p:nvPr/>
        </p:nvSpPr>
        <p:spPr>
          <a:xfrm>
            <a:off x="9086850" y="590550"/>
            <a:ext cx="2895600" cy="1815882"/>
          </a:xfrm>
          <a:prstGeom prst="rect">
            <a:avLst/>
          </a:prstGeom>
          <a:noFill/>
        </p:spPr>
        <p:txBody>
          <a:bodyPr wrap="square" rtlCol="0">
            <a:spAutoFit/>
          </a:bodyPr>
          <a:lstStyle/>
          <a:p>
            <a:pPr algn="ctr"/>
            <a:r>
              <a:rPr lang="en-US" sz="2800" dirty="0"/>
              <a:t>How do we learn to live with fire in terms of land management?</a:t>
            </a:r>
          </a:p>
        </p:txBody>
      </p:sp>
    </p:spTree>
    <p:extLst>
      <p:ext uri="{BB962C8B-B14F-4D97-AF65-F5344CB8AC3E}">
        <p14:creationId xmlns:p14="http://schemas.microsoft.com/office/powerpoint/2010/main" val="3134229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50" y="971371"/>
            <a:ext cx="4267200" cy="3046988"/>
          </a:xfrm>
          <a:prstGeom prst="rect">
            <a:avLst/>
          </a:prstGeom>
          <a:noFill/>
        </p:spPr>
        <p:txBody>
          <a:bodyPr wrap="square" rtlCol="0">
            <a:spAutoFit/>
          </a:bodyPr>
          <a:lstStyle/>
          <a:p>
            <a:pPr marL="231775" indent="-231775">
              <a:buFont typeface="Arial" pitchFamily="34" charset="0"/>
              <a:buChar char="•"/>
            </a:pPr>
            <a:r>
              <a:rPr lang="en-US" sz="2400" dirty="0"/>
              <a:t>↓ Insect Infestation</a:t>
            </a:r>
          </a:p>
          <a:p>
            <a:pPr marL="231775" indent="-231775">
              <a:buFont typeface="Arial" pitchFamily="34" charset="0"/>
              <a:buChar char="•"/>
            </a:pPr>
            <a:r>
              <a:rPr lang="en-US" sz="2400" dirty="0"/>
              <a:t>↓ Disease</a:t>
            </a:r>
          </a:p>
          <a:p>
            <a:pPr marL="231775" indent="-231775">
              <a:buFont typeface="Arial" pitchFamily="34" charset="0"/>
              <a:buChar char="•"/>
            </a:pPr>
            <a:r>
              <a:rPr lang="en-US" sz="2400" dirty="0"/>
              <a:t>Provide shelter for animals</a:t>
            </a:r>
          </a:p>
          <a:p>
            <a:pPr marL="231775" indent="-231775">
              <a:buFont typeface="Arial" pitchFamily="34" charset="0"/>
              <a:buChar char="•"/>
            </a:pPr>
            <a:r>
              <a:rPr lang="en-US" sz="2400" dirty="0"/>
              <a:t>↓ fuel loads</a:t>
            </a:r>
          </a:p>
          <a:p>
            <a:pPr marL="231775" indent="-231775">
              <a:buFont typeface="Arial" pitchFamily="34" charset="0"/>
              <a:buChar char="•"/>
            </a:pPr>
            <a:r>
              <a:rPr lang="en-US" sz="2400" dirty="0"/>
              <a:t>Nutrients are released</a:t>
            </a:r>
          </a:p>
          <a:p>
            <a:pPr marL="231775" indent="-231775">
              <a:buFont typeface="Arial" pitchFamily="34" charset="0"/>
              <a:buChar char="•"/>
            </a:pPr>
            <a:r>
              <a:rPr lang="en-US" sz="2400" dirty="0"/>
              <a:t>↓ competition</a:t>
            </a:r>
          </a:p>
          <a:p>
            <a:pPr marL="231775" indent="-231775">
              <a:buFont typeface="Arial" pitchFamily="34" charset="0"/>
              <a:buChar char="•"/>
            </a:pPr>
            <a:r>
              <a:rPr lang="en-US" sz="2400" dirty="0" err="1"/>
              <a:t>Serotinous</a:t>
            </a:r>
            <a:endParaRPr lang="en-US" sz="2400" dirty="0"/>
          </a:p>
          <a:p>
            <a:pPr marL="231775" indent="-231775">
              <a:buFont typeface="Arial" pitchFamily="34" charset="0"/>
              <a:buChar char="•"/>
            </a:pPr>
            <a:r>
              <a:rPr lang="en-US" sz="2400" dirty="0"/>
              <a:t>Mosaic pattern</a:t>
            </a:r>
          </a:p>
        </p:txBody>
      </p:sp>
      <p:sp>
        <p:nvSpPr>
          <p:cNvPr id="7" name="TextBox 6"/>
          <p:cNvSpPr txBox="1"/>
          <p:nvPr/>
        </p:nvSpPr>
        <p:spPr>
          <a:xfrm>
            <a:off x="285750" y="342900"/>
            <a:ext cx="28956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Pros</a:t>
            </a:r>
          </a:p>
        </p:txBody>
      </p:sp>
    </p:spTree>
    <p:custDataLst>
      <p:tags r:id="rId1"/>
    </p:custDataLst>
    <p:extLst>
      <p:ext uri="{BB962C8B-B14F-4D97-AF65-F5344CB8AC3E}">
        <p14:creationId xmlns:p14="http://schemas.microsoft.com/office/powerpoint/2010/main" val="219243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50" y="971371"/>
            <a:ext cx="4267200" cy="3046988"/>
          </a:xfrm>
          <a:prstGeom prst="rect">
            <a:avLst/>
          </a:prstGeom>
          <a:noFill/>
        </p:spPr>
        <p:txBody>
          <a:bodyPr wrap="square" rtlCol="0">
            <a:spAutoFit/>
          </a:bodyPr>
          <a:lstStyle/>
          <a:p>
            <a:pPr marL="231775" indent="-231775">
              <a:buFont typeface="Arial" pitchFamily="34" charset="0"/>
              <a:buChar char="•"/>
            </a:pPr>
            <a:r>
              <a:rPr lang="en-US" sz="2400" dirty="0"/>
              <a:t>↓ Insect Infestation</a:t>
            </a:r>
          </a:p>
          <a:p>
            <a:pPr marL="231775" indent="-231775">
              <a:buFont typeface="Arial" pitchFamily="34" charset="0"/>
              <a:buChar char="•"/>
            </a:pPr>
            <a:r>
              <a:rPr lang="en-US" sz="2400" dirty="0"/>
              <a:t>↓ Disease</a:t>
            </a:r>
          </a:p>
          <a:p>
            <a:pPr marL="231775" indent="-231775">
              <a:buFont typeface="Arial" pitchFamily="34" charset="0"/>
              <a:buChar char="•"/>
            </a:pPr>
            <a:r>
              <a:rPr lang="en-US" sz="2400" dirty="0"/>
              <a:t>Provide shelter for animals</a:t>
            </a:r>
          </a:p>
          <a:p>
            <a:pPr marL="231775" indent="-231775">
              <a:buFont typeface="Arial" pitchFamily="34" charset="0"/>
              <a:buChar char="•"/>
            </a:pPr>
            <a:r>
              <a:rPr lang="en-US" sz="2400" dirty="0"/>
              <a:t>↓ fuel loads</a:t>
            </a:r>
          </a:p>
          <a:p>
            <a:pPr marL="231775" indent="-231775">
              <a:buFont typeface="Arial" pitchFamily="34" charset="0"/>
              <a:buChar char="•"/>
            </a:pPr>
            <a:r>
              <a:rPr lang="en-US" sz="2400" dirty="0"/>
              <a:t>Nutrients are released</a:t>
            </a:r>
          </a:p>
          <a:p>
            <a:pPr marL="231775" indent="-231775">
              <a:buFont typeface="Arial" pitchFamily="34" charset="0"/>
              <a:buChar char="•"/>
            </a:pPr>
            <a:r>
              <a:rPr lang="en-US" sz="2400" dirty="0"/>
              <a:t>↓ competition</a:t>
            </a:r>
          </a:p>
          <a:p>
            <a:pPr marL="231775" indent="-231775">
              <a:buFont typeface="Arial" pitchFamily="34" charset="0"/>
              <a:buChar char="•"/>
            </a:pPr>
            <a:r>
              <a:rPr lang="en-US" sz="2400" dirty="0" err="1"/>
              <a:t>Serotinous</a:t>
            </a:r>
            <a:endParaRPr lang="en-US" sz="2400" dirty="0"/>
          </a:p>
          <a:p>
            <a:pPr marL="231775" indent="-231775">
              <a:buFont typeface="Arial" pitchFamily="34" charset="0"/>
              <a:buChar char="•"/>
            </a:pPr>
            <a:r>
              <a:rPr lang="en-US" sz="2400" dirty="0"/>
              <a:t>Mosaic pattern</a:t>
            </a:r>
          </a:p>
        </p:txBody>
      </p:sp>
      <p:sp>
        <p:nvSpPr>
          <p:cNvPr id="7" name="TextBox 6"/>
          <p:cNvSpPr txBox="1"/>
          <p:nvPr/>
        </p:nvSpPr>
        <p:spPr>
          <a:xfrm>
            <a:off x="285750" y="342900"/>
            <a:ext cx="28956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Pros</a:t>
            </a:r>
          </a:p>
        </p:txBody>
      </p:sp>
      <p:sp>
        <p:nvSpPr>
          <p:cNvPr id="8" name="TextBox 7"/>
          <p:cNvSpPr txBox="1"/>
          <p:nvPr/>
        </p:nvSpPr>
        <p:spPr>
          <a:xfrm>
            <a:off x="4191000" y="342900"/>
            <a:ext cx="28956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Cons</a:t>
            </a:r>
          </a:p>
        </p:txBody>
      </p:sp>
      <p:sp>
        <p:nvSpPr>
          <p:cNvPr id="9" name="TextBox 8"/>
          <p:cNvSpPr txBox="1"/>
          <p:nvPr/>
        </p:nvSpPr>
        <p:spPr>
          <a:xfrm>
            <a:off x="4191000" y="971371"/>
            <a:ext cx="5238750" cy="2308324"/>
          </a:xfrm>
          <a:prstGeom prst="rect">
            <a:avLst/>
          </a:prstGeom>
          <a:noFill/>
        </p:spPr>
        <p:txBody>
          <a:bodyPr wrap="square" rtlCol="0">
            <a:spAutoFit/>
          </a:bodyPr>
          <a:lstStyle/>
          <a:p>
            <a:pPr marL="231775" indent="-231775">
              <a:buFont typeface="Arial" pitchFamily="34" charset="0"/>
              <a:buChar char="•"/>
            </a:pPr>
            <a:r>
              <a:rPr lang="en-US" sz="2400" dirty="0"/>
              <a:t>Threat to humans</a:t>
            </a:r>
          </a:p>
          <a:p>
            <a:pPr marL="688975" lvl="1" indent="-231775">
              <a:buFont typeface="Arial" pitchFamily="34" charset="0"/>
              <a:buChar char="•"/>
            </a:pPr>
            <a:r>
              <a:rPr lang="en-US" sz="2400" b="1" dirty="0" err="1"/>
              <a:t>W</a:t>
            </a:r>
            <a:r>
              <a:rPr lang="en-US" sz="2400" dirty="0" err="1"/>
              <a:t>ildland</a:t>
            </a:r>
            <a:r>
              <a:rPr lang="en-US" sz="2400" dirty="0"/>
              <a:t> /</a:t>
            </a:r>
            <a:r>
              <a:rPr lang="en-US" sz="2400" b="1" dirty="0"/>
              <a:t>U</a:t>
            </a:r>
            <a:r>
              <a:rPr lang="en-US" sz="2400" dirty="0"/>
              <a:t>rban </a:t>
            </a:r>
            <a:r>
              <a:rPr lang="en-US" sz="2400" b="1" dirty="0"/>
              <a:t>I</a:t>
            </a:r>
            <a:r>
              <a:rPr lang="en-US" sz="2400" dirty="0"/>
              <a:t>nterface (WUI)</a:t>
            </a:r>
          </a:p>
          <a:p>
            <a:pPr marL="287338" lvl="1" indent="-233363">
              <a:buFont typeface="Arial" pitchFamily="34" charset="0"/>
              <a:buChar char="•"/>
            </a:pPr>
            <a:r>
              <a:rPr lang="en-US" sz="2400" dirty="0"/>
              <a:t>Financial loss</a:t>
            </a:r>
          </a:p>
          <a:p>
            <a:pPr marL="287338" lvl="1" indent="-233363">
              <a:buFont typeface="Arial" pitchFamily="34" charset="0"/>
              <a:buChar char="•"/>
            </a:pPr>
            <a:r>
              <a:rPr lang="en-US" sz="2400" dirty="0"/>
              <a:t>Loss of habitat</a:t>
            </a:r>
          </a:p>
          <a:p>
            <a:pPr marL="287338" lvl="1" indent="-287338">
              <a:buFont typeface="Arial" pitchFamily="34" charset="0"/>
              <a:buChar char="•"/>
            </a:pPr>
            <a:r>
              <a:rPr lang="en-US" sz="2400" dirty="0"/>
              <a:t>Nutrients are released</a:t>
            </a:r>
          </a:p>
          <a:p>
            <a:pPr marL="287338" lvl="1" indent="-287338">
              <a:buFont typeface="Arial" pitchFamily="34" charset="0"/>
              <a:buChar char="•"/>
            </a:pPr>
            <a:r>
              <a:rPr lang="en-US" sz="2400" dirty="0"/>
              <a:t>↓ competition</a:t>
            </a:r>
          </a:p>
        </p:txBody>
      </p:sp>
    </p:spTree>
    <p:extLst>
      <p:ext uri="{BB962C8B-B14F-4D97-AF65-F5344CB8AC3E}">
        <p14:creationId xmlns:p14="http://schemas.microsoft.com/office/powerpoint/2010/main" val="160891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50" y="971371"/>
            <a:ext cx="4267200" cy="3046988"/>
          </a:xfrm>
          <a:prstGeom prst="rect">
            <a:avLst/>
          </a:prstGeom>
          <a:noFill/>
        </p:spPr>
        <p:txBody>
          <a:bodyPr wrap="square" rtlCol="0">
            <a:spAutoFit/>
          </a:bodyPr>
          <a:lstStyle/>
          <a:p>
            <a:pPr marL="231775" indent="-231775">
              <a:buFont typeface="Arial" pitchFamily="34" charset="0"/>
              <a:buChar char="•"/>
            </a:pPr>
            <a:r>
              <a:rPr lang="en-US" sz="2400" dirty="0"/>
              <a:t>↓ Insect Infestation</a:t>
            </a:r>
          </a:p>
          <a:p>
            <a:pPr marL="231775" indent="-231775">
              <a:buFont typeface="Arial" pitchFamily="34" charset="0"/>
              <a:buChar char="•"/>
            </a:pPr>
            <a:r>
              <a:rPr lang="en-US" sz="2400" dirty="0"/>
              <a:t>↓ Disease</a:t>
            </a:r>
          </a:p>
          <a:p>
            <a:pPr marL="231775" indent="-231775">
              <a:buFont typeface="Arial" pitchFamily="34" charset="0"/>
              <a:buChar char="•"/>
            </a:pPr>
            <a:r>
              <a:rPr lang="en-US" sz="2400" dirty="0"/>
              <a:t>Provide shelter for animals</a:t>
            </a:r>
          </a:p>
          <a:p>
            <a:pPr marL="231775" indent="-231775">
              <a:buFont typeface="Arial" pitchFamily="34" charset="0"/>
              <a:buChar char="•"/>
            </a:pPr>
            <a:r>
              <a:rPr lang="en-US" sz="2400" dirty="0"/>
              <a:t>↓ fuel loads</a:t>
            </a:r>
          </a:p>
          <a:p>
            <a:pPr marL="231775" indent="-231775">
              <a:buFont typeface="Arial" pitchFamily="34" charset="0"/>
              <a:buChar char="•"/>
            </a:pPr>
            <a:r>
              <a:rPr lang="en-US" sz="2400" dirty="0"/>
              <a:t>Nutrients are released</a:t>
            </a:r>
          </a:p>
          <a:p>
            <a:pPr marL="231775" indent="-231775">
              <a:buFont typeface="Arial" pitchFamily="34" charset="0"/>
              <a:buChar char="•"/>
            </a:pPr>
            <a:r>
              <a:rPr lang="en-US" sz="2400" dirty="0"/>
              <a:t>↓ competition</a:t>
            </a:r>
          </a:p>
          <a:p>
            <a:pPr marL="231775" indent="-231775">
              <a:buFont typeface="Arial" pitchFamily="34" charset="0"/>
              <a:buChar char="•"/>
            </a:pPr>
            <a:r>
              <a:rPr lang="en-US" sz="2400" dirty="0" err="1"/>
              <a:t>Serotinous</a:t>
            </a:r>
            <a:endParaRPr lang="en-US" sz="2400" dirty="0"/>
          </a:p>
          <a:p>
            <a:pPr marL="231775" indent="-231775">
              <a:buFont typeface="Arial" pitchFamily="34" charset="0"/>
              <a:buChar char="•"/>
            </a:pPr>
            <a:r>
              <a:rPr lang="en-US" sz="2400" dirty="0"/>
              <a:t>Mosaic pattern</a:t>
            </a:r>
          </a:p>
        </p:txBody>
      </p:sp>
      <p:sp>
        <p:nvSpPr>
          <p:cNvPr id="7" name="TextBox 6"/>
          <p:cNvSpPr txBox="1"/>
          <p:nvPr/>
        </p:nvSpPr>
        <p:spPr>
          <a:xfrm>
            <a:off x="285750" y="342900"/>
            <a:ext cx="28956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Pros</a:t>
            </a:r>
          </a:p>
        </p:txBody>
      </p:sp>
      <p:sp>
        <p:nvSpPr>
          <p:cNvPr id="8" name="TextBox 7"/>
          <p:cNvSpPr txBox="1"/>
          <p:nvPr/>
        </p:nvSpPr>
        <p:spPr>
          <a:xfrm>
            <a:off x="4191000" y="342900"/>
            <a:ext cx="2895600" cy="523220"/>
          </a:xfrm>
          <a:prstGeom prst="rect">
            <a:avLst/>
          </a:prstGeom>
          <a:solidFill>
            <a:schemeClr val="tx1"/>
          </a:solidFill>
          <a:ln>
            <a:solidFill>
              <a:schemeClr val="tx1"/>
            </a:solidFill>
          </a:ln>
        </p:spPr>
        <p:txBody>
          <a:bodyPr wrap="square" rtlCol="0">
            <a:spAutoFit/>
          </a:bodyPr>
          <a:lstStyle/>
          <a:p>
            <a:pPr algn="ctr"/>
            <a:r>
              <a:rPr lang="en-US" sz="2800" dirty="0">
                <a:solidFill>
                  <a:schemeClr val="bg1"/>
                </a:solidFill>
              </a:rPr>
              <a:t>Cons</a:t>
            </a:r>
          </a:p>
        </p:txBody>
      </p:sp>
      <p:sp>
        <p:nvSpPr>
          <p:cNvPr id="9" name="TextBox 8"/>
          <p:cNvSpPr txBox="1"/>
          <p:nvPr/>
        </p:nvSpPr>
        <p:spPr>
          <a:xfrm>
            <a:off x="4191000" y="971371"/>
            <a:ext cx="4267200" cy="2308324"/>
          </a:xfrm>
          <a:prstGeom prst="rect">
            <a:avLst/>
          </a:prstGeom>
          <a:noFill/>
        </p:spPr>
        <p:txBody>
          <a:bodyPr wrap="square" rtlCol="0">
            <a:spAutoFit/>
          </a:bodyPr>
          <a:lstStyle/>
          <a:p>
            <a:pPr marL="231775" indent="-231775">
              <a:buFont typeface="Arial" pitchFamily="34" charset="0"/>
              <a:buChar char="•"/>
            </a:pPr>
            <a:r>
              <a:rPr lang="en-US" sz="2400" dirty="0"/>
              <a:t>Threat to humans</a:t>
            </a:r>
          </a:p>
          <a:p>
            <a:pPr marL="688975" lvl="1" indent="-231775">
              <a:buFont typeface="Arial" pitchFamily="34" charset="0"/>
              <a:buChar char="•"/>
            </a:pPr>
            <a:r>
              <a:rPr lang="en-US" sz="2400" b="1" dirty="0" err="1"/>
              <a:t>W</a:t>
            </a:r>
            <a:r>
              <a:rPr lang="en-US" sz="2400" dirty="0" err="1"/>
              <a:t>ildland</a:t>
            </a:r>
            <a:r>
              <a:rPr lang="en-US" sz="2400" dirty="0"/>
              <a:t> /</a:t>
            </a:r>
            <a:r>
              <a:rPr lang="en-US" sz="2400" b="1" dirty="0"/>
              <a:t>U</a:t>
            </a:r>
            <a:r>
              <a:rPr lang="en-US" sz="2400" dirty="0"/>
              <a:t>rban </a:t>
            </a:r>
            <a:r>
              <a:rPr lang="en-US" sz="2400" b="1" dirty="0"/>
              <a:t>I</a:t>
            </a:r>
            <a:r>
              <a:rPr lang="en-US" sz="2400" dirty="0"/>
              <a:t>nterface</a:t>
            </a:r>
          </a:p>
          <a:p>
            <a:pPr marL="287338" lvl="1" indent="-233363">
              <a:buFont typeface="Arial" pitchFamily="34" charset="0"/>
              <a:buChar char="•"/>
            </a:pPr>
            <a:r>
              <a:rPr lang="en-US" sz="2400" dirty="0"/>
              <a:t>Financial loss</a:t>
            </a:r>
          </a:p>
          <a:p>
            <a:pPr marL="287338" lvl="1" indent="-233363">
              <a:buFont typeface="Arial" pitchFamily="34" charset="0"/>
              <a:buChar char="•"/>
            </a:pPr>
            <a:r>
              <a:rPr lang="en-US" sz="2400" dirty="0"/>
              <a:t>Loss of habitat</a:t>
            </a:r>
          </a:p>
          <a:p>
            <a:pPr marL="287338" lvl="1" indent="-287338">
              <a:buFont typeface="Arial" pitchFamily="34" charset="0"/>
              <a:buChar char="•"/>
            </a:pPr>
            <a:r>
              <a:rPr lang="en-US" sz="2400" dirty="0"/>
              <a:t>Nutrients are released</a:t>
            </a:r>
          </a:p>
          <a:p>
            <a:pPr marL="287338" lvl="1" indent="-287338">
              <a:buFont typeface="Arial" pitchFamily="34" charset="0"/>
              <a:buChar char="•"/>
            </a:pPr>
            <a:r>
              <a:rPr lang="en-US" sz="2400" dirty="0"/>
              <a:t>↓ competition</a:t>
            </a:r>
          </a:p>
        </p:txBody>
      </p:sp>
      <p:pic>
        <p:nvPicPr>
          <p:cNvPr id="11" name="Picture 10" descr="DSC0209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15150" y="2910363"/>
            <a:ext cx="4856480" cy="3642360"/>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639050" y="2433309"/>
            <a:ext cx="4428490" cy="954107"/>
          </a:xfrm>
          <a:prstGeom prst="rect">
            <a:avLst/>
          </a:prstGeom>
          <a:solidFill>
            <a:schemeClr val="tx1"/>
          </a:solidFill>
          <a:ln>
            <a:solidFill>
              <a:schemeClr val="bg1">
                <a:lumMod val="75000"/>
              </a:schemeClr>
            </a:solidFill>
          </a:ln>
        </p:spPr>
        <p:txBody>
          <a:bodyPr wrap="square" rtlCol="0">
            <a:spAutoFit/>
          </a:bodyPr>
          <a:lstStyle/>
          <a:p>
            <a:pPr algn="ctr"/>
            <a:r>
              <a:rPr lang="en-US" sz="2800" dirty="0">
                <a:solidFill>
                  <a:schemeClr val="bg1"/>
                </a:solidFill>
              </a:rPr>
              <a:t>Fire does not imply death, </a:t>
            </a:r>
          </a:p>
          <a:p>
            <a:pPr algn="ctr"/>
            <a:r>
              <a:rPr lang="en-US" sz="2800" dirty="0">
                <a:solidFill>
                  <a:schemeClr val="bg1"/>
                </a:solidFill>
              </a:rPr>
              <a:t>but rather change</a:t>
            </a:r>
          </a:p>
        </p:txBody>
      </p:sp>
    </p:spTree>
    <p:extLst>
      <p:ext uri="{BB962C8B-B14F-4D97-AF65-F5344CB8AC3E}">
        <p14:creationId xmlns:p14="http://schemas.microsoft.com/office/powerpoint/2010/main" val="1083681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323850"/>
            <a:ext cx="8839200" cy="5581650"/>
          </a:xfrm>
          <a:prstGeom prst="rect">
            <a:avLst/>
          </a:prstGeom>
          <a:solidFill>
            <a:schemeClr val="tx1">
              <a:lumMod val="85000"/>
              <a:lumOff val="1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752600" y="476250"/>
            <a:ext cx="8534400" cy="5276850"/>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828800" y="552451"/>
            <a:ext cx="8229600" cy="646331"/>
          </a:xfrm>
          <a:prstGeom prst="rect">
            <a:avLst/>
          </a:prstGeom>
          <a:solidFill>
            <a:schemeClr val="tx1"/>
          </a:solidFill>
        </p:spPr>
        <p:txBody>
          <a:bodyPr wrap="square" rtlCol="0">
            <a:spAutoFit/>
          </a:bodyPr>
          <a:lstStyle/>
          <a:p>
            <a:r>
              <a:rPr lang="en-US" sz="3600" dirty="0">
                <a:solidFill>
                  <a:schemeClr val="bg1"/>
                </a:solidFill>
              </a:rPr>
              <a:t>Management Applications:</a:t>
            </a:r>
          </a:p>
        </p:txBody>
      </p:sp>
      <p:sp>
        <p:nvSpPr>
          <p:cNvPr id="11" name="TextBox 10"/>
          <p:cNvSpPr txBox="1"/>
          <p:nvPr/>
        </p:nvSpPr>
        <p:spPr>
          <a:xfrm>
            <a:off x="1981200" y="1314451"/>
            <a:ext cx="2743200" cy="461665"/>
          </a:xfrm>
          <a:prstGeom prst="rect">
            <a:avLst/>
          </a:prstGeom>
          <a:solidFill>
            <a:schemeClr val="bg1">
              <a:lumMod val="85000"/>
            </a:schemeClr>
          </a:solidFill>
          <a:ln>
            <a:solidFill>
              <a:schemeClr val="bg1">
                <a:lumMod val="50000"/>
              </a:schemeClr>
            </a:solidFill>
          </a:ln>
        </p:spPr>
        <p:txBody>
          <a:bodyPr wrap="square" rtlCol="0">
            <a:spAutoFit/>
          </a:bodyPr>
          <a:lstStyle/>
          <a:p>
            <a:pPr algn="ctr"/>
            <a:r>
              <a:rPr lang="en-US" sz="2400" dirty="0"/>
              <a:t>All communities</a:t>
            </a:r>
          </a:p>
        </p:txBody>
      </p:sp>
      <p:sp>
        <p:nvSpPr>
          <p:cNvPr id="12" name="TextBox 11"/>
          <p:cNvSpPr txBox="1"/>
          <p:nvPr/>
        </p:nvSpPr>
        <p:spPr>
          <a:xfrm>
            <a:off x="2209800" y="1771651"/>
            <a:ext cx="4267200" cy="646331"/>
          </a:xfrm>
          <a:prstGeom prst="rect">
            <a:avLst/>
          </a:prstGeom>
          <a:noFill/>
        </p:spPr>
        <p:txBody>
          <a:bodyPr wrap="square" rtlCol="0">
            <a:spAutoFit/>
          </a:bodyPr>
          <a:lstStyle/>
          <a:p>
            <a:pPr>
              <a:buFont typeface="Arial" pitchFamily="34" charset="0"/>
              <a:buChar char="•"/>
            </a:pPr>
            <a:r>
              <a:rPr lang="en-US" dirty="0"/>
              <a:t>  Maintain/increase species diversity</a:t>
            </a:r>
          </a:p>
          <a:p>
            <a:pPr>
              <a:buFont typeface="Arial" pitchFamily="34" charset="0"/>
              <a:buChar char="•"/>
            </a:pPr>
            <a:r>
              <a:rPr lang="en-US" dirty="0"/>
              <a:t>  Maintain “natural” disturbance regime</a:t>
            </a:r>
          </a:p>
        </p:txBody>
      </p:sp>
      <p:sp>
        <p:nvSpPr>
          <p:cNvPr id="14" name="TextBox 13"/>
          <p:cNvSpPr txBox="1"/>
          <p:nvPr/>
        </p:nvSpPr>
        <p:spPr>
          <a:xfrm>
            <a:off x="1981200" y="2628722"/>
            <a:ext cx="2743200" cy="461665"/>
          </a:xfrm>
          <a:prstGeom prst="rect">
            <a:avLst/>
          </a:prstGeom>
          <a:solidFill>
            <a:schemeClr val="bg1">
              <a:lumMod val="85000"/>
            </a:schemeClr>
          </a:solidFill>
          <a:ln>
            <a:solidFill>
              <a:schemeClr val="bg1">
                <a:lumMod val="50000"/>
              </a:schemeClr>
            </a:solidFill>
          </a:ln>
        </p:spPr>
        <p:txBody>
          <a:bodyPr wrap="square" rtlCol="0">
            <a:spAutoFit/>
          </a:bodyPr>
          <a:lstStyle/>
          <a:p>
            <a:pPr algn="ctr"/>
            <a:r>
              <a:rPr lang="en-US" sz="2400" dirty="0"/>
              <a:t>Grasslands</a:t>
            </a:r>
          </a:p>
        </p:txBody>
      </p:sp>
      <p:sp>
        <p:nvSpPr>
          <p:cNvPr id="15" name="TextBox 14"/>
          <p:cNvSpPr txBox="1"/>
          <p:nvPr/>
        </p:nvSpPr>
        <p:spPr>
          <a:xfrm>
            <a:off x="2209800" y="3085922"/>
            <a:ext cx="4267200" cy="1200329"/>
          </a:xfrm>
          <a:prstGeom prst="rect">
            <a:avLst/>
          </a:prstGeom>
          <a:noFill/>
        </p:spPr>
        <p:txBody>
          <a:bodyPr wrap="square" rtlCol="0">
            <a:spAutoFit/>
          </a:bodyPr>
          <a:lstStyle/>
          <a:p>
            <a:pPr>
              <a:buFont typeface="Arial" pitchFamily="34" charset="0"/>
              <a:buChar char="•"/>
            </a:pPr>
            <a:r>
              <a:rPr lang="en-US" dirty="0"/>
              <a:t>  Control undesirable shrubs</a:t>
            </a:r>
          </a:p>
          <a:p>
            <a:pPr>
              <a:buFont typeface="Arial" pitchFamily="34" charset="0"/>
              <a:buChar char="•"/>
            </a:pPr>
            <a:r>
              <a:rPr lang="en-US" dirty="0"/>
              <a:t>  Remove dead debris</a:t>
            </a:r>
          </a:p>
          <a:p>
            <a:pPr>
              <a:buFont typeface="Arial" pitchFamily="34" charset="0"/>
              <a:buChar char="•"/>
            </a:pPr>
            <a:r>
              <a:rPr lang="en-US" dirty="0"/>
              <a:t>  Increase yield, palatability</a:t>
            </a:r>
          </a:p>
          <a:p>
            <a:pPr>
              <a:buFont typeface="Arial" pitchFamily="34" charset="0"/>
              <a:buChar char="•"/>
            </a:pPr>
            <a:r>
              <a:rPr lang="en-US" dirty="0"/>
              <a:t>  Alter species composition</a:t>
            </a:r>
          </a:p>
        </p:txBody>
      </p:sp>
      <p:sp>
        <p:nvSpPr>
          <p:cNvPr id="16" name="TextBox 15"/>
          <p:cNvSpPr txBox="1"/>
          <p:nvPr/>
        </p:nvSpPr>
        <p:spPr>
          <a:xfrm>
            <a:off x="6705600" y="1314451"/>
            <a:ext cx="2743200" cy="461665"/>
          </a:xfrm>
          <a:prstGeom prst="rect">
            <a:avLst/>
          </a:prstGeom>
          <a:solidFill>
            <a:schemeClr val="bg1">
              <a:lumMod val="85000"/>
            </a:schemeClr>
          </a:solidFill>
          <a:ln>
            <a:solidFill>
              <a:schemeClr val="bg1">
                <a:lumMod val="50000"/>
              </a:schemeClr>
            </a:solidFill>
          </a:ln>
        </p:spPr>
        <p:txBody>
          <a:bodyPr wrap="square" rtlCol="0">
            <a:spAutoFit/>
          </a:bodyPr>
          <a:lstStyle/>
          <a:p>
            <a:pPr algn="ctr"/>
            <a:r>
              <a:rPr lang="en-US" sz="2400" dirty="0" err="1"/>
              <a:t>Shrublands</a:t>
            </a:r>
            <a:endParaRPr lang="en-US" sz="2400" dirty="0"/>
          </a:p>
        </p:txBody>
      </p:sp>
      <p:sp>
        <p:nvSpPr>
          <p:cNvPr id="17" name="TextBox 16"/>
          <p:cNvSpPr txBox="1"/>
          <p:nvPr/>
        </p:nvSpPr>
        <p:spPr>
          <a:xfrm>
            <a:off x="6934200" y="1776115"/>
            <a:ext cx="3352800" cy="923330"/>
          </a:xfrm>
          <a:prstGeom prst="rect">
            <a:avLst/>
          </a:prstGeom>
          <a:noFill/>
        </p:spPr>
        <p:txBody>
          <a:bodyPr wrap="square" rtlCol="0">
            <a:spAutoFit/>
          </a:bodyPr>
          <a:lstStyle/>
          <a:p>
            <a:pPr>
              <a:buFont typeface="Arial" pitchFamily="34" charset="0"/>
              <a:buChar char="•"/>
            </a:pPr>
            <a:r>
              <a:rPr lang="en-US" dirty="0"/>
              <a:t>  Conversion to grasslands</a:t>
            </a:r>
          </a:p>
          <a:p>
            <a:pPr>
              <a:buFont typeface="Arial" pitchFamily="34" charset="0"/>
              <a:buChar char="•"/>
            </a:pPr>
            <a:r>
              <a:rPr lang="en-US" dirty="0"/>
              <a:t>  Decrease fuel loads</a:t>
            </a:r>
          </a:p>
          <a:p>
            <a:pPr>
              <a:buFont typeface="Arial" pitchFamily="34" charset="0"/>
              <a:buChar char="•"/>
            </a:pPr>
            <a:r>
              <a:rPr lang="en-US" dirty="0"/>
              <a:t>  Diversity</a:t>
            </a:r>
          </a:p>
        </p:txBody>
      </p:sp>
      <p:sp>
        <p:nvSpPr>
          <p:cNvPr id="18" name="TextBox 17"/>
          <p:cNvSpPr txBox="1"/>
          <p:nvPr/>
        </p:nvSpPr>
        <p:spPr>
          <a:xfrm>
            <a:off x="6705600" y="2954120"/>
            <a:ext cx="2743200" cy="461665"/>
          </a:xfrm>
          <a:prstGeom prst="rect">
            <a:avLst/>
          </a:prstGeom>
          <a:solidFill>
            <a:schemeClr val="bg1">
              <a:lumMod val="85000"/>
            </a:schemeClr>
          </a:solidFill>
          <a:ln>
            <a:solidFill>
              <a:schemeClr val="bg1">
                <a:lumMod val="50000"/>
              </a:schemeClr>
            </a:solidFill>
          </a:ln>
        </p:spPr>
        <p:txBody>
          <a:bodyPr wrap="square" rtlCol="0">
            <a:spAutoFit/>
          </a:bodyPr>
          <a:lstStyle/>
          <a:p>
            <a:pPr algn="ctr"/>
            <a:r>
              <a:rPr lang="en-US" sz="2400" dirty="0"/>
              <a:t>Forest</a:t>
            </a:r>
          </a:p>
        </p:txBody>
      </p:sp>
      <p:sp>
        <p:nvSpPr>
          <p:cNvPr id="19" name="TextBox 18"/>
          <p:cNvSpPr txBox="1"/>
          <p:nvPr/>
        </p:nvSpPr>
        <p:spPr>
          <a:xfrm>
            <a:off x="6934200" y="3411320"/>
            <a:ext cx="3124200" cy="646331"/>
          </a:xfrm>
          <a:prstGeom prst="rect">
            <a:avLst/>
          </a:prstGeom>
          <a:noFill/>
        </p:spPr>
        <p:txBody>
          <a:bodyPr wrap="square" rtlCol="0">
            <a:spAutoFit/>
          </a:bodyPr>
          <a:lstStyle/>
          <a:p>
            <a:pPr>
              <a:buFont typeface="Arial" pitchFamily="34" charset="0"/>
              <a:buChar char="•"/>
            </a:pPr>
            <a:r>
              <a:rPr lang="en-US" dirty="0"/>
              <a:t>  Decrease fuel loads</a:t>
            </a:r>
          </a:p>
          <a:p>
            <a:pPr>
              <a:buFont typeface="Arial" pitchFamily="34" charset="0"/>
              <a:buChar char="•"/>
            </a:pPr>
            <a:r>
              <a:rPr lang="en-US" dirty="0"/>
              <a:t>  Diversity</a:t>
            </a:r>
          </a:p>
        </p:txBody>
      </p:sp>
      <p:sp>
        <p:nvSpPr>
          <p:cNvPr id="22" name="TextBox 21"/>
          <p:cNvSpPr txBox="1"/>
          <p:nvPr/>
        </p:nvSpPr>
        <p:spPr>
          <a:xfrm>
            <a:off x="4610100" y="4683264"/>
            <a:ext cx="2667000" cy="707886"/>
          </a:xfrm>
          <a:prstGeom prst="rect">
            <a:avLst/>
          </a:prstGeom>
          <a:solidFill>
            <a:schemeClr val="bg1">
              <a:lumMod val="85000"/>
            </a:schemeClr>
          </a:solidFill>
          <a:ln>
            <a:solidFill>
              <a:schemeClr val="tx1"/>
            </a:solidFill>
          </a:ln>
        </p:spPr>
        <p:txBody>
          <a:bodyPr wrap="square" rtlCol="0">
            <a:spAutoFit/>
          </a:bodyPr>
          <a:lstStyle/>
          <a:p>
            <a:pPr algn="ctr"/>
            <a:r>
              <a:rPr lang="en-US" sz="2000" dirty="0"/>
              <a:t>Fire won’t improve a range in poor condition </a:t>
            </a:r>
          </a:p>
        </p:txBody>
      </p:sp>
    </p:spTree>
    <p:custDataLst>
      <p:tags r:id="rId1"/>
    </p:custDataLst>
    <p:extLst>
      <p:ext uri="{BB962C8B-B14F-4D97-AF65-F5344CB8AC3E}">
        <p14:creationId xmlns:p14="http://schemas.microsoft.com/office/powerpoint/2010/main" val="223780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56350-7A9C-8A33-CD98-28B6CD89E119}"/>
              </a:ext>
            </a:extLst>
          </p:cNvPr>
          <p:cNvSpPr txBox="1">
            <a:spLocks/>
          </p:cNvSpPr>
          <p:nvPr/>
        </p:nvSpPr>
        <p:spPr>
          <a:xfrm>
            <a:off x="612647" y="228600"/>
            <a:ext cx="11082963" cy="990600"/>
          </a:xfrm>
          <a:prstGeom prst="rect">
            <a:avLst/>
          </a:prstGeom>
        </p:spPr>
        <p:txBody>
          <a:bodyPr>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Factors that influence recovery – </a:t>
            </a:r>
            <a:r>
              <a:rPr lang="en-US" b="1" dirty="0"/>
              <a:t>Animal use</a:t>
            </a:r>
          </a:p>
        </p:txBody>
      </p:sp>
      <p:sp>
        <p:nvSpPr>
          <p:cNvPr id="3" name="Content Placeholder 2">
            <a:extLst>
              <a:ext uri="{FF2B5EF4-FFF2-40B4-BE49-F238E27FC236}">
                <a16:creationId xmlns:a16="http://schemas.microsoft.com/office/drawing/2014/main" id="{036FEA65-23F9-E435-E17B-6D0B58C06035}"/>
              </a:ext>
            </a:extLst>
          </p:cNvPr>
          <p:cNvSpPr txBox="1">
            <a:spLocks/>
          </p:cNvSpPr>
          <p:nvPr/>
        </p:nvSpPr>
        <p:spPr>
          <a:xfrm>
            <a:off x="612647" y="1046235"/>
            <a:ext cx="10725912" cy="4495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Calibri" panose="020F0502020204030204" pitchFamily="34" charset="0"/>
              <a:buNone/>
            </a:pPr>
            <a:r>
              <a:rPr lang="en-US" sz="3200" dirty="0"/>
              <a:t>Post-fire animal use</a:t>
            </a:r>
          </a:p>
          <a:p>
            <a:pPr lvl="1"/>
            <a:r>
              <a:rPr lang="en-US" sz="2800" dirty="0"/>
              <a:t>Grazing animals attracted to burned areas</a:t>
            </a:r>
          </a:p>
          <a:p>
            <a:pPr lvl="1"/>
            <a:r>
              <a:rPr lang="en-US" sz="2800" dirty="0"/>
              <a:t>Vegetation is more accessible, palatable, and nutritious</a:t>
            </a:r>
          </a:p>
          <a:p>
            <a:endParaRPr lang="en-US" sz="3200" dirty="0"/>
          </a:p>
        </p:txBody>
      </p:sp>
      <p:pic>
        <p:nvPicPr>
          <p:cNvPr id="4" name="Picture 2" descr="http://www.ars.usda.gov/is/pr/2007/070815.hopper-i.jpg">
            <a:extLst>
              <a:ext uri="{FF2B5EF4-FFF2-40B4-BE49-F238E27FC236}">
                <a16:creationId xmlns:a16="http://schemas.microsoft.com/office/drawing/2014/main" id="{B2273E34-ED33-38B9-B09F-B68452738126}"/>
              </a:ext>
            </a:extLst>
          </p:cNvPr>
          <p:cNvPicPr>
            <a:picLocks noChangeAspect="1" noChangeArrowheads="1"/>
          </p:cNvPicPr>
          <p:nvPr/>
        </p:nvPicPr>
        <p:blipFill>
          <a:blip r:embed="rId2" cstate="screen"/>
          <a:srcRect/>
          <a:stretch>
            <a:fillRect/>
          </a:stretch>
        </p:blipFill>
        <p:spPr bwMode="auto">
          <a:xfrm>
            <a:off x="1269273" y="2676699"/>
            <a:ext cx="2743200" cy="3724101"/>
          </a:xfrm>
          <a:prstGeom prst="rect">
            <a:avLst/>
          </a:prstGeom>
          <a:noFill/>
        </p:spPr>
      </p:pic>
      <p:sp>
        <p:nvSpPr>
          <p:cNvPr id="5" name="TextBox 4">
            <a:extLst>
              <a:ext uri="{FF2B5EF4-FFF2-40B4-BE49-F238E27FC236}">
                <a16:creationId xmlns:a16="http://schemas.microsoft.com/office/drawing/2014/main" id="{8C1A4C77-D5E6-8989-8FF1-C56A9703CB8D}"/>
              </a:ext>
            </a:extLst>
          </p:cNvPr>
          <p:cNvSpPr txBox="1"/>
          <p:nvPr/>
        </p:nvSpPr>
        <p:spPr>
          <a:xfrm>
            <a:off x="3030457" y="6093023"/>
            <a:ext cx="1421799" cy="307777"/>
          </a:xfrm>
          <a:prstGeom prst="rect">
            <a:avLst/>
          </a:prstGeom>
          <a:noFill/>
        </p:spPr>
        <p:txBody>
          <a:bodyPr wrap="square" rtlCol="0">
            <a:spAutoFit/>
          </a:bodyPr>
          <a:lstStyle/>
          <a:p>
            <a:r>
              <a:rPr lang="en-US" sz="1400" dirty="0">
                <a:solidFill>
                  <a:schemeClr val="bg1"/>
                </a:solidFill>
              </a:rPr>
              <a:t>USDA ARS</a:t>
            </a:r>
          </a:p>
        </p:txBody>
      </p:sp>
      <p:pic>
        <p:nvPicPr>
          <p:cNvPr id="6" name="Picture 4" descr="http://www.blm.gov/pgdata/etc/medialib/blm/id/wild_horses.Par.27535.Image.350.233.1.gif">
            <a:extLst>
              <a:ext uri="{FF2B5EF4-FFF2-40B4-BE49-F238E27FC236}">
                <a16:creationId xmlns:a16="http://schemas.microsoft.com/office/drawing/2014/main" id="{C8744C79-459B-F47C-ECA0-6D014FD14FE1}"/>
              </a:ext>
            </a:extLst>
          </p:cNvPr>
          <p:cNvPicPr>
            <a:picLocks noChangeAspect="1" noChangeArrowheads="1"/>
          </p:cNvPicPr>
          <p:nvPr/>
        </p:nvPicPr>
        <p:blipFill>
          <a:blip r:embed="rId3" cstate="screen"/>
          <a:srcRect/>
          <a:stretch>
            <a:fillRect/>
          </a:stretch>
        </p:blipFill>
        <p:spPr bwMode="auto">
          <a:xfrm>
            <a:off x="4369524" y="2687643"/>
            <a:ext cx="5453532" cy="3630494"/>
          </a:xfrm>
          <a:prstGeom prst="rect">
            <a:avLst/>
          </a:prstGeom>
          <a:noFill/>
        </p:spPr>
      </p:pic>
      <p:sp>
        <p:nvSpPr>
          <p:cNvPr id="7" name="TextBox 6">
            <a:extLst>
              <a:ext uri="{FF2B5EF4-FFF2-40B4-BE49-F238E27FC236}">
                <a16:creationId xmlns:a16="http://schemas.microsoft.com/office/drawing/2014/main" id="{796FB7C4-1341-EF71-B3CA-61D78BDA6170}"/>
              </a:ext>
            </a:extLst>
          </p:cNvPr>
          <p:cNvSpPr txBox="1"/>
          <p:nvPr/>
        </p:nvSpPr>
        <p:spPr>
          <a:xfrm>
            <a:off x="8870440" y="5985301"/>
            <a:ext cx="1057119" cy="307777"/>
          </a:xfrm>
          <a:prstGeom prst="rect">
            <a:avLst/>
          </a:prstGeom>
          <a:noFill/>
        </p:spPr>
        <p:txBody>
          <a:bodyPr wrap="square" rtlCol="0">
            <a:spAutoFit/>
          </a:bodyPr>
          <a:lstStyle/>
          <a:p>
            <a:r>
              <a:rPr lang="en-US" sz="1400" dirty="0">
                <a:solidFill>
                  <a:schemeClr val="bg1"/>
                </a:solidFill>
              </a:rPr>
              <a:t>USDI  BLM</a:t>
            </a:r>
          </a:p>
        </p:txBody>
      </p:sp>
    </p:spTree>
    <p:extLst>
      <p:ext uri="{BB962C8B-B14F-4D97-AF65-F5344CB8AC3E}">
        <p14:creationId xmlns:p14="http://schemas.microsoft.com/office/powerpoint/2010/main" val="2921205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http://www.igert.org/system/content_item_assets/images/638/original/ditomaso_yst_450x350.jpg?1282157829">
            <a:extLst>
              <a:ext uri="{FF2B5EF4-FFF2-40B4-BE49-F238E27FC236}">
                <a16:creationId xmlns:a16="http://schemas.microsoft.com/office/drawing/2014/main" id="{9569C034-8602-3C11-3278-A0CBD878E653}"/>
              </a:ext>
            </a:extLst>
          </p:cNvPr>
          <p:cNvPicPr>
            <a:picLocks noChangeAspect="1" noChangeArrowheads="1"/>
          </p:cNvPicPr>
          <p:nvPr/>
        </p:nvPicPr>
        <p:blipFill>
          <a:blip r:embed="rId2" cstate="screen"/>
          <a:srcRect/>
          <a:stretch>
            <a:fillRect/>
          </a:stretch>
        </p:blipFill>
        <p:spPr bwMode="auto">
          <a:xfrm>
            <a:off x="5098868" y="2615371"/>
            <a:ext cx="6239691" cy="3565538"/>
          </a:xfrm>
          <a:prstGeom prst="rect">
            <a:avLst/>
          </a:prstGeom>
          <a:noFill/>
        </p:spPr>
      </p:pic>
      <p:sp>
        <p:nvSpPr>
          <p:cNvPr id="14" name="Title 1">
            <a:extLst>
              <a:ext uri="{FF2B5EF4-FFF2-40B4-BE49-F238E27FC236}">
                <a16:creationId xmlns:a16="http://schemas.microsoft.com/office/drawing/2014/main" id="{710FF6AC-5A7B-072E-A73A-1401448B0696}"/>
              </a:ext>
            </a:extLst>
          </p:cNvPr>
          <p:cNvSpPr txBox="1">
            <a:spLocks/>
          </p:cNvSpPr>
          <p:nvPr/>
        </p:nvSpPr>
        <p:spPr>
          <a:xfrm>
            <a:off x="612648" y="228600"/>
            <a:ext cx="8153400" cy="990600"/>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Post-fire management</a:t>
            </a:r>
          </a:p>
        </p:txBody>
      </p:sp>
      <p:pic>
        <p:nvPicPr>
          <p:cNvPr id="16" name="Picture 2" descr="http://www.nps.gov/seki/naturescience/images/badceso_combo.jpg">
            <a:extLst>
              <a:ext uri="{FF2B5EF4-FFF2-40B4-BE49-F238E27FC236}">
                <a16:creationId xmlns:a16="http://schemas.microsoft.com/office/drawing/2014/main" id="{3CCED819-ECB7-3D81-512E-9340CF0E40B5}"/>
              </a:ext>
            </a:extLst>
          </p:cNvPr>
          <p:cNvPicPr>
            <a:picLocks noChangeAspect="1" noChangeArrowheads="1"/>
          </p:cNvPicPr>
          <p:nvPr/>
        </p:nvPicPr>
        <p:blipFill>
          <a:blip r:embed="rId3" cstate="screen"/>
          <a:srcRect/>
          <a:stretch>
            <a:fillRect/>
          </a:stretch>
        </p:blipFill>
        <p:spPr bwMode="auto">
          <a:xfrm>
            <a:off x="612646" y="2615371"/>
            <a:ext cx="4247434" cy="3043994"/>
          </a:xfrm>
          <a:prstGeom prst="rect">
            <a:avLst/>
          </a:prstGeom>
          <a:noFill/>
        </p:spPr>
      </p:pic>
      <p:sp>
        <p:nvSpPr>
          <p:cNvPr id="17" name="TextBox 16">
            <a:extLst>
              <a:ext uri="{FF2B5EF4-FFF2-40B4-BE49-F238E27FC236}">
                <a16:creationId xmlns:a16="http://schemas.microsoft.com/office/drawing/2014/main" id="{1C62AC5F-C959-7E71-5CFE-B9BD2B2A112C}"/>
              </a:ext>
            </a:extLst>
          </p:cNvPr>
          <p:cNvSpPr txBox="1"/>
          <p:nvPr/>
        </p:nvSpPr>
        <p:spPr>
          <a:xfrm>
            <a:off x="612645" y="5351588"/>
            <a:ext cx="1966564" cy="307777"/>
          </a:xfrm>
          <a:prstGeom prst="rect">
            <a:avLst/>
          </a:prstGeom>
          <a:noFill/>
        </p:spPr>
        <p:txBody>
          <a:bodyPr wrap="none" rtlCol="0">
            <a:spAutoFit/>
          </a:bodyPr>
          <a:lstStyle/>
          <a:p>
            <a:r>
              <a:rPr lang="en-US" sz="1400" dirty="0">
                <a:solidFill>
                  <a:schemeClr val="bg1"/>
                </a:solidFill>
              </a:rPr>
              <a:t>US National Park Service</a:t>
            </a:r>
          </a:p>
        </p:txBody>
      </p:sp>
      <p:sp>
        <p:nvSpPr>
          <p:cNvPr id="18" name="TextBox 17">
            <a:extLst>
              <a:ext uri="{FF2B5EF4-FFF2-40B4-BE49-F238E27FC236}">
                <a16:creationId xmlns:a16="http://schemas.microsoft.com/office/drawing/2014/main" id="{D0288DB3-88F8-AAD7-5656-B0B2EEB00A06}"/>
              </a:ext>
            </a:extLst>
          </p:cNvPr>
          <p:cNvSpPr txBox="1"/>
          <p:nvPr/>
        </p:nvSpPr>
        <p:spPr>
          <a:xfrm>
            <a:off x="5098868" y="5824028"/>
            <a:ext cx="1439881" cy="307777"/>
          </a:xfrm>
          <a:prstGeom prst="rect">
            <a:avLst/>
          </a:prstGeom>
          <a:noFill/>
        </p:spPr>
        <p:txBody>
          <a:bodyPr wrap="none" rtlCol="0">
            <a:spAutoFit/>
          </a:bodyPr>
          <a:lstStyle/>
          <a:p>
            <a:r>
              <a:rPr lang="en-US" sz="1400" dirty="0">
                <a:solidFill>
                  <a:schemeClr val="bg1"/>
                </a:solidFill>
              </a:rPr>
              <a:t>Joseph </a:t>
            </a:r>
            <a:r>
              <a:rPr lang="en-US" sz="1400" dirty="0" err="1">
                <a:solidFill>
                  <a:schemeClr val="bg1"/>
                </a:solidFill>
              </a:rPr>
              <a:t>DiTomaso</a:t>
            </a:r>
            <a:endParaRPr lang="en-US" sz="1400" dirty="0">
              <a:solidFill>
                <a:schemeClr val="bg1"/>
              </a:solidFill>
            </a:endParaRPr>
          </a:p>
        </p:txBody>
      </p:sp>
      <p:sp>
        <p:nvSpPr>
          <p:cNvPr id="20" name="Content Placeholder 2">
            <a:extLst>
              <a:ext uri="{FF2B5EF4-FFF2-40B4-BE49-F238E27FC236}">
                <a16:creationId xmlns:a16="http://schemas.microsoft.com/office/drawing/2014/main" id="{5B64D5BE-2BD2-1208-E6BA-528EBA8E1484}"/>
              </a:ext>
            </a:extLst>
          </p:cNvPr>
          <p:cNvSpPr txBox="1">
            <a:spLocks/>
          </p:cNvSpPr>
          <p:nvPr/>
        </p:nvSpPr>
        <p:spPr>
          <a:xfrm>
            <a:off x="612647" y="1046235"/>
            <a:ext cx="10725912" cy="4495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r>
              <a:rPr lang="en-US" sz="2800" dirty="0"/>
              <a:t>Management of herbivory (livestock, wildlife)</a:t>
            </a:r>
          </a:p>
          <a:p>
            <a:pPr lvl="1"/>
            <a:r>
              <a:rPr lang="en-US" sz="2800" dirty="0"/>
              <a:t>Monitor for and control invasive species</a:t>
            </a:r>
            <a:endParaRPr lang="en-US" sz="3200" dirty="0"/>
          </a:p>
        </p:txBody>
      </p:sp>
    </p:spTree>
    <p:extLst>
      <p:ext uri="{BB962C8B-B14F-4D97-AF65-F5344CB8AC3E}">
        <p14:creationId xmlns:p14="http://schemas.microsoft.com/office/powerpoint/2010/main" val="491945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tractor in a field&#10;&#10;Description automatically generated">
            <a:extLst>
              <a:ext uri="{FF2B5EF4-FFF2-40B4-BE49-F238E27FC236}">
                <a16:creationId xmlns:a16="http://schemas.microsoft.com/office/drawing/2014/main" id="{512DD491-E2FA-3451-BC35-80F50E26D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474" y="2701874"/>
            <a:ext cx="5843422" cy="3281218"/>
          </a:xfrm>
          <a:prstGeom prst="rect">
            <a:avLst/>
          </a:prstGeom>
        </p:spPr>
      </p:pic>
      <p:pic>
        <p:nvPicPr>
          <p:cNvPr id="7" name="Picture 4" descr="http://rtec.rangelands.org/Images/Drill1951.jpg">
            <a:extLst>
              <a:ext uri="{FF2B5EF4-FFF2-40B4-BE49-F238E27FC236}">
                <a16:creationId xmlns:a16="http://schemas.microsoft.com/office/drawing/2014/main" id="{DFB32AAB-F969-C4EC-5590-390819EEC116}"/>
              </a:ext>
            </a:extLst>
          </p:cNvPr>
          <p:cNvPicPr>
            <a:picLocks noChangeAspect="1" noChangeArrowheads="1"/>
          </p:cNvPicPr>
          <p:nvPr/>
        </p:nvPicPr>
        <p:blipFill>
          <a:blip r:embed="rId3" cstate="screen"/>
          <a:srcRect/>
          <a:stretch>
            <a:fillRect/>
          </a:stretch>
        </p:blipFill>
        <p:spPr bwMode="auto">
          <a:xfrm>
            <a:off x="6803187" y="2701874"/>
            <a:ext cx="4776166" cy="3281219"/>
          </a:xfrm>
          <a:prstGeom prst="rect">
            <a:avLst/>
          </a:prstGeom>
          <a:noFill/>
        </p:spPr>
      </p:pic>
      <p:sp>
        <p:nvSpPr>
          <p:cNvPr id="2" name="Title 1">
            <a:extLst>
              <a:ext uri="{FF2B5EF4-FFF2-40B4-BE49-F238E27FC236}">
                <a16:creationId xmlns:a16="http://schemas.microsoft.com/office/drawing/2014/main" id="{D1286A50-6645-2BB3-D1E0-D4340933965A}"/>
              </a:ext>
            </a:extLst>
          </p:cNvPr>
          <p:cNvSpPr txBox="1">
            <a:spLocks/>
          </p:cNvSpPr>
          <p:nvPr/>
        </p:nvSpPr>
        <p:spPr>
          <a:xfrm>
            <a:off x="612648" y="228600"/>
            <a:ext cx="8153400" cy="990600"/>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Post-fire management</a:t>
            </a:r>
          </a:p>
        </p:txBody>
      </p:sp>
      <p:sp>
        <p:nvSpPr>
          <p:cNvPr id="3" name="Content Placeholder 2">
            <a:extLst>
              <a:ext uri="{FF2B5EF4-FFF2-40B4-BE49-F238E27FC236}">
                <a16:creationId xmlns:a16="http://schemas.microsoft.com/office/drawing/2014/main" id="{EDE51880-9E3B-D8EF-3882-600FEAC604F6}"/>
              </a:ext>
            </a:extLst>
          </p:cNvPr>
          <p:cNvSpPr txBox="1">
            <a:spLocks/>
          </p:cNvSpPr>
          <p:nvPr/>
        </p:nvSpPr>
        <p:spPr>
          <a:xfrm>
            <a:off x="612647" y="1046235"/>
            <a:ext cx="10725912" cy="4495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r>
              <a:rPr lang="en-US" sz="2800" dirty="0"/>
              <a:t>Management of herbivory (livestock, wildlife)</a:t>
            </a:r>
          </a:p>
          <a:p>
            <a:pPr lvl="1"/>
            <a:r>
              <a:rPr lang="en-US" sz="2800" dirty="0"/>
              <a:t>Monitor for and control invasive species</a:t>
            </a:r>
          </a:p>
          <a:p>
            <a:pPr lvl="1"/>
            <a:r>
              <a:rPr lang="en-US" sz="3200" dirty="0"/>
              <a:t>Reseeding and soil erosion control measures</a:t>
            </a:r>
          </a:p>
        </p:txBody>
      </p:sp>
      <p:sp>
        <p:nvSpPr>
          <p:cNvPr id="4" name="TextBox 3">
            <a:extLst>
              <a:ext uri="{FF2B5EF4-FFF2-40B4-BE49-F238E27FC236}">
                <a16:creationId xmlns:a16="http://schemas.microsoft.com/office/drawing/2014/main" id="{8A580730-3BA5-B5BE-0FF4-64F95ECB211C}"/>
              </a:ext>
            </a:extLst>
          </p:cNvPr>
          <p:cNvSpPr txBox="1"/>
          <p:nvPr/>
        </p:nvSpPr>
        <p:spPr>
          <a:xfrm>
            <a:off x="5427378" y="5698767"/>
            <a:ext cx="1781905" cy="307777"/>
          </a:xfrm>
          <a:prstGeom prst="rect">
            <a:avLst/>
          </a:prstGeom>
          <a:noFill/>
        </p:spPr>
        <p:txBody>
          <a:bodyPr wrap="square" rtlCol="0">
            <a:spAutoFit/>
          </a:bodyPr>
          <a:lstStyle/>
          <a:p>
            <a:r>
              <a:rPr lang="en-US" sz="1400" dirty="0">
                <a:solidFill>
                  <a:schemeClr val="bg1"/>
                </a:solidFill>
              </a:rPr>
              <a:t>USDI BLM</a:t>
            </a:r>
          </a:p>
        </p:txBody>
      </p:sp>
      <p:sp>
        <p:nvSpPr>
          <p:cNvPr id="5" name="TextBox 4">
            <a:extLst>
              <a:ext uri="{FF2B5EF4-FFF2-40B4-BE49-F238E27FC236}">
                <a16:creationId xmlns:a16="http://schemas.microsoft.com/office/drawing/2014/main" id="{6E64F9D2-0DDE-A6CD-3ADE-4E5978DF33CA}"/>
              </a:ext>
            </a:extLst>
          </p:cNvPr>
          <p:cNvSpPr txBox="1"/>
          <p:nvPr/>
        </p:nvSpPr>
        <p:spPr>
          <a:xfrm>
            <a:off x="8135077" y="5675315"/>
            <a:ext cx="3588449" cy="307777"/>
          </a:xfrm>
          <a:prstGeom prst="rect">
            <a:avLst/>
          </a:prstGeom>
          <a:noFill/>
        </p:spPr>
        <p:txBody>
          <a:bodyPr wrap="square" rtlCol="0">
            <a:spAutoFit/>
          </a:bodyPr>
          <a:lstStyle/>
          <a:p>
            <a:r>
              <a:rPr lang="en-US" sz="1400" dirty="0">
                <a:solidFill>
                  <a:schemeClr val="bg1"/>
                </a:solidFill>
              </a:rPr>
              <a:t>Rangeland Technology and Equipment Council </a:t>
            </a:r>
          </a:p>
        </p:txBody>
      </p:sp>
    </p:spTree>
    <p:extLst>
      <p:ext uri="{BB962C8B-B14F-4D97-AF65-F5344CB8AC3E}">
        <p14:creationId xmlns:p14="http://schemas.microsoft.com/office/powerpoint/2010/main" val="1432209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225" y="190501"/>
            <a:ext cx="9690594" cy="5448299"/>
          </a:xfrm>
          <a:prstGeom prst="rect">
            <a:avLst/>
          </a:prstGeom>
        </p:spPr>
      </p:pic>
      <p:sp>
        <p:nvSpPr>
          <p:cNvPr id="3" name="Rectangle 2"/>
          <p:cNvSpPr/>
          <p:nvPr/>
        </p:nvSpPr>
        <p:spPr>
          <a:xfrm>
            <a:off x="6928152" y="5835134"/>
            <a:ext cx="3174395" cy="369332"/>
          </a:xfrm>
          <a:prstGeom prst="rect">
            <a:avLst/>
          </a:prstGeom>
        </p:spPr>
        <p:txBody>
          <a:bodyPr wrap="none">
            <a:spAutoFit/>
          </a:bodyPr>
          <a:lstStyle/>
          <a:p>
            <a:r>
              <a:rPr lang="en-US" dirty="0">
                <a:hlinkClick r:id="rId2"/>
              </a:rPr>
              <a:t>https://youtu.be/_n6nTNwvCLg</a:t>
            </a:r>
            <a:endParaRPr lang="en-US" dirty="0"/>
          </a:p>
        </p:txBody>
      </p:sp>
      <p:grpSp>
        <p:nvGrpSpPr>
          <p:cNvPr id="4" name="Group 3"/>
          <p:cNvGrpSpPr/>
          <p:nvPr/>
        </p:nvGrpSpPr>
        <p:grpSpPr>
          <a:xfrm>
            <a:off x="9391650" y="1276350"/>
            <a:ext cx="2362200" cy="1409700"/>
            <a:chOff x="9372600" y="1276350"/>
            <a:chExt cx="2362200" cy="1409700"/>
          </a:xfrm>
        </p:grpSpPr>
        <p:sp>
          <p:nvSpPr>
            <p:cNvPr id="5" name="Explosion 2 4"/>
            <p:cNvSpPr/>
            <p:nvPr/>
          </p:nvSpPr>
          <p:spPr>
            <a:xfrm>
              <a:off x="9372600" y="1276350"/>
              <a:ext cx="2362200" cy="14097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rot="20288509">
              <a:off x="9829800" y="1752600"/>
              <a:ext cx="1257300" cy="523220"/>
            </a:xfrm>
            <a:prstGeom prst="rect">
              <a:avLst/>
            </a:prstGeom>
            <a:noFill/>
          </p:spPr>
          <p:txBody>
            <a:bodyPr wrap="square" rtlCol="0">
              <a:spAutoFit/>
            </a:bodyPr>
            <a:lstStyle/>
            <a:p>
              <a:r>
                <a:rPr lang="en-US" sz="2800" dirty="0">
                  <a:solidFill>
                    <a:schemeClr val="bg1"/>
                  </a:solidFill>
                </a:rPr>
                <a:t>WATCH</a:t>
              </a:r>
            </a:p>
          </p:txBody>
        </p:sp>
      </p:grpSp>
    </p:spTree>
    <p:extLst>
      <p:ext uri="{BB962C8B-B14F-4D97-AF65-F5344CB8AC3E}">
        <p14:creationId xmlns:p14="http://schemas.microsoft.com/office/powerpoint/2010/main" val="23981473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562"/>
</p:tagLst>
</file>

<file path=ppt/tags/tag2.xml><?xml version="1.0" encoding="utf-8"?>
<p:tagLst xmlns:a="http://schemas.openxmlformats.org/drawingml/2006/main" xmlns:r="http://schemas.openxmlformats.org/officeDocument/2006/relationships" xmlns:p="http://schemas.openxmlformats.org/presentationml/2006/main">
  <p:tag name="TIMING" val="|54.243"/>
</p:tagLst>
</file>

<file path=ppt/tags/tag3.xml><?xml version="1.0" encoding="utf-8"?>
<p:tagLst xmlns:a="http://schemas.openxmlformats.org/drawingml/2006/main" xmlns:r="http://schemas.openxmlformats.org/officeDocument/2006/relationships" xmlns:p="http://schemas.openxmlformats.org/presentationml/2006/main">
  <p:tag name="TIMING" val="|44.671"/>
</p:tagLst>
</file>

<file path=ppt/tags/tag4.xml><?xml version="1.0" encoding="utf-8"?>
<p:tagLst xmlns:a="http://schemas.openxmlformats.org/drawingml/2006/main" xmlns:r="http://schemas.openxmlformats.org/officeDocument/2006/relationships" xmlns:p="http://schemas.openxmlformats.org/presentationml/2006/main">
  <p:tag name="TIMING" val="|35.011"/>
</p:tagLst>
</file>

<file path=ppt/tags/tag5.xml><?xml version="1.0" encoding="utf-8"?>
<p:tagLst xmlns:a="http://schemas.openxmlformats.org/drawingml/2006/main" xmlns:r="http://schemas.openxmlformats.org/officeDocument/2006/relationships" xmlns:p="http://schemas.openxmlformats.org/presentationml/2006/main">
  <p:tag name="TIMING" val="|5.119|3.714|11.42|13.477|28.217|12.589|14.627|16.197"/>
</p:tagLst>
</file>

<file path=ppt/tags/tag6.xml><?xml version="1.0" encoding="utf-8"?>
<p:tagLst xmlns:a="http://schemas.openxmlformats.org/drawingml/2006/main" xmlns:r="http://schemas.openxmlformats.org/officeDocument/2006/relationships" xmlns:p="http://schemas.openxmlformats.org/presentationml/2006/main">
  <p:tag name="TIMING" val="|22.011|13.351|14.396|3.039001"/>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4859</TotalTime>
  <Words>2863</Words>
  <Application>Microsoft Office PowerPoint</Application>
  <PresentationFormat>Widescreen</PresentationFormat>
  <Paragraphs>291</Paragraphs>
  <Slides>31</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Retrospect</vt:lpstr>
      <vt:lpstr>Wildland Fire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Launchbaugh, Karen (klaunchb@uidaho.edu)</cp:lastModifiedBy>
  <cp:revision>256</cp:revision>
  <dcterms:created xsi:type="dcterms:W3CDTF">2016-08-26T18:56:31Z</dcterms:created>
  <dcterms:modified xsi:type="dcterms:W3CDTF">2023-12-10T17:00:08Z</dcterms:modified>
</cp:coreProperties>
</file>