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.xml" ContentType="application/vnd.openxmlformats-officedocument.drawingml.chart+xml"/>
  <Override PartName="/ppt/notesSlides/notesSlide3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1.xml" ContentType="application/vnd.openxmlformats-officedocument.presentationml.tags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32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328" r:id="rId10"/>
    <p:sldId id="288" r:id="rId11"/>
    <p:sldId id="289" r:id="rId12"/>
    <p:sldId id="296" r:id="rId13"/>
    <p:sldId id="329" r:id="rId14"/>
    <p:sldId id="330" r:id="rId15"/>
    <p:sldId id="333" r:id="rId16"/>
    <p:sldId id="337" r:id="rId17"/>
    <p:sldId id="313" r:id="rId18"/>
    <p:sldId id="331" r:id="rId19"/>
    <p:sldId id="332" r:id="rId20"/>
    <p:sldId id="294" r:id="rId21"/>
    <p:sldId id="317" r:id="rId22"/>
    <p:sldId id="318" r:id="rId23"/>
    <p:sldId id="335" r:id="rId24"/>
    <p:sldId id="320" r:id="rId25"/>
    <p:sldId id="321" r:id="rId26"/>
    <p:sldId id="297" r:id="rId27"/>
    <p:sldId id="348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36" r:id="rId36"/>
    <p:sldId id="308" r:id="rId37"/>
    <p:sldId id="309" r:id="rId38"/>
    <p:sldId id="327" r:id="rId39"/>
    <p:sldId id="311" r:id="rId40"/>
    <p:sldId id="312" r:id="rId41"/>
    <p:sldId id="338" r:id="rId42"/>
    <p:sldId id="339" r:id="rId43"/>
    <p:sldId id="340" r:id="rId44"/>
    <p:sldId id="341" r:id="rId45"/>
    <p:sldId id="342" r:id="rId46"/>
    <p:sldId id="349" r:id="rId47"/>
    <p:sldId id="344" r:id="rId48"/>
    <p:sldId id="345" r:id="rId49"/>
    <p:sldId id="346" r:id="rId50"/>
    <p:sldId id="324" r:id="rId51"/>
    <p:sldId id="347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D842DC-F325-433A-4C58-4EADC7AF4368}" v="3" dt="2024-11-18T17:38:40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6" autoAdjust="0"/>
    <p:restoredTop sz="91944" autoAdjust="0"/>
  </p:normalViewPr>
  <p:slideViewPr>
    <p:cSldViewPr snapToGrid="0">
      <p:cViewPr varScale="1">
        <p:scale>
          <a:sx n="70" d="100"/>
          <a:sy n="70" d="100"/>
        </p:scale>
        <p:origin x="32" y="168"/>
      </p:cViewPr>
      <p:guideLst/>
    </p:cSldViewPr>
  </p:slideViewPr>
  <p:outlineViewPr>
    <p:cViewPr>
      <p:scale>
        <a:sx n="20" d="100"/>
        <a:sy n="20" d="100"/>
      </p:scale>
      <p:origin x="0" y="-8632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Avila, Hope (hdeavila@uidaho.edu)" userId="S::hdeavila@uidaho.edu::6c8b5aba-9590-4d09-a058-9ed6c1ddde9d" providerId="AD" clId="Web-{B2D842DC-F325-433A-4C58-4EADC7AF4368}"/>
    <pc:docChg chg="modSld">
      <pc:chgData name="De Avila, Hope (hdeavila@uidaho.edu)" userId="S::hdeavila@uidaho.edu::6c8b5aba-9590-4d09-a058-9ed6c1ddde9d" providerId="AD" clId="Web-{B2D842DC-F325-433A-4C58-4EADC7AF4368}" dt="2024-11-18T17:38:40.560" v="2" actId="1076"/>
      <pc:docMkLst>
        <pc:docMk/>
      </pc:docMkLst>
      <pc:sldChg chg="modSp">
        <pc:chgData name="De Avila, Hope (hdeavila@uidaho.edu)" userId="S::hdeavila@uidaho.edu::6c8b5aba-9590-4d09-a058-9ed6c1ddde9d" providerId="AD" clId="Web-{B2D842DC-F325-433A-4C58-4EADC7AF4368}" dt="2024-11-18T17:38:40.560" v="2" actId="1076"/>
        <pc:sldMkLst>
          <pc:docMk/>
          <pc:sldMk cId="2259211396" sldId="324"/>
        </pc:sldMkLst>
        <pc:spChg chg="mod">
          <ac:chgData name="De Avila, Hope (hdeavila@uidaho.edu)" userId="S::hdeavila@uidaho.edu::6c8b5aba-9590-4d09-a058-9ed6c1ddde9d" providerId="AD" clId="Web-{B2D842DC-F325-433A-4C58-4EADC7AF4368}" dt="2024-11-18T17:38:40.544" v="1" actId="1076"/>
          <ac:spMkLst>
            <pc:docMk/>
            <pc:sldMk cId="2259211396" sldId="324"/>
            <ac:spMk id="27658" creationId="{00000000-0000-0000-0000-000000000000}"/>
          </ac:spMkLst>
        </pc:spChg>
        <pc:spChg chg="mod">
          <ac:chgData name="De Avila, Hope (hdeavila@uidaho.edu)" userId="S::hdeavila@uidaho.edu::6c8b5aba-9590-4d09-a058-9ed6c1ddde9d" providerId="AD" clId="Web-{B2D842DC-F325-433A-4C58-4EADC7AF4368}" dt="2024-11-18T17:38:40.560" v="2" actId="1076"/>
          <ac:spMkLst>
            <pc:docMk/>
            <pc:sldMk cId="2259211396" sldId="324"/>
            <ac:spMk id="27659" creationId="{00000000-0000-0000-0000-000000000000}"/>
          </ac:spMkLst>
        </pc:spChg>
      </pc:sldChg>
      <pc:sldChg chg="modSp">
        <pc:chgData name="De Avila, Hope (hdeavila@uidaho.edu)" userId="S::hdeavila@uidaho.edu::6c8b5aba-9590-4d09-a058-9ed6c1ddde9d" providerId="AD" clId="Web-{B2D842DC-F325-433A-4C58-4EADC7AF4368}" dt="2024-11-18T17:15:59.662" v="0" actId="1076"/>
        <pc:sldMkLst>
          <pc:docMk/>
          <pc:sldMk cId="3112982010" sldId="332"/>
        </pc:sldMkLst>
        <pc:grpChg chg="mod">
          <ac:chgData name="De Avila, Hope (hdeavila@uidaho.edu)" userId="S::hdeavila@uidaho.edu::6c8b5aba-9590-4d09-a058-9ed6c1ddde9d" providerId="AD" clId="Web-{B2D842DC-F325-433A-4C58-4EADC7AF4368}" dt="2024-11-18T17:15:59.662" v="0" actId="1076"/>
          <ac:grpSpMkLst>
            <pc:docMk/>
            <pc:sldMk cId="3112982010" sldId="332"/>
            <ac:grpSpMk id="2" creationId="{00000000-0000-0000-0000-000000000000}"/>
          </ac:grpSpMkLst>
        </pc:grpChg>
      </pc:sldChg>
    </pc:docChg>
  </pc:docChgLst>
  <pc:docChgLst>
    <pc:chgData name="Launchbaugh, Karen (klaunchb@uidaho.edu)" userId="50bf6e17-1720-47d5-b411-57d7bb423c81" providerId="ADAL" clId="{AA29E758-E1B4-41C3-8F7D-0CC29D02E929}"/>
    <pc:docChg chg="modSld">
      <pc:chgData name="Launchbaugh, Karen (klaunchb@uidaho.edu)" userId="50bf6e17-1720-47d5-b411-57d7bb423c81" providerId="ADAL" clId="{AA29E758-E1B4-41C3-8F7D-0CC29D02E929}" dt="2023-11-27T20:26:43.203" v="1"/>
      <pc:docMkLst>
        <pc:docMk/>
      </pc:docMkLst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501274791" sldId="28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4120011264" sldId="282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538024833" sldId="283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12876172" sldId="284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84356212" sldId="285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978630744" sldId="28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4259400840" sldId="28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467371812" sldId="28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810244448" sldId="289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778634116" sldId="294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73634227" sldId="29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324986062" sldId="29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968411625" sldId="300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840300049" sldId="30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66369094" sldId="302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96855424" sldId="303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296709455" sldId="304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027764703" sldId="305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094350227" sldId="30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576354389" sldId="30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204754336" sldId="309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348740897" sldId="31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887974851" sldId="312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146036859" sldId="313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129918224" sldId="31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90894216" sldId="31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4250266086" sldId="320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067187351" sldId="32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259211396" sldId="324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437740170" sldId="32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630468980" sldId="32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335435194" sldId="32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763604369" sldId="329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300303973" sldId="330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467402342" sldId="33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112982010" sldId="332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621928300" sldId="333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444355808" sldId="335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4189181838" sldId="33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987128952" sldId="33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676612965" sldId="33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014133090" sldId="339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029451806" sldId="340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01257264" sldId="341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785822732" sldId="342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2137595519" sldId="344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463387724" sldId="345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610265205" sldId="346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609893378" sldId="347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3596210683" sldId="348"/>
        </pc:sldMkLst>
      </pc:sldChg>
      <pc:sldChg chg="delSp modTransition modAnim">
        <pc:chgData name="Launchbaugh, Karen (klaunchb@uidaho.edu)" userId="50bf6e17-1720-47d5-b411-57d7bb423c81" providerId="ADAL" clId="{AA29E758-E1B4-41C3-8F7D-0CC29D02E929}" dt="2023-11-27T20:26:43.203" v="1"/>
        <pc:sldMkLst>
          <pc:docMk/>
          <pc:sldMk cId="1179701414" sldId="34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4.819641294838152E-2"/>
          <c:y val="4.7308319738988594E-2"/>
          <c:w val="0.95180358705161849"/>
          <c:h val="0.825448613376835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Leafy Spurge</c:v>
                </c:pt>
              </c:strCache>
            </c:strRef>
          </c:tx>
          <c:spPr>
            <a:solidFill>
              <a:schemeClr val="accent1"/>
            </a:solidFill>
            <a:ln w="825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Sheet1!$B$1:$F$1</c:f>
              <c:numCache>
                <c:formatCode>General</c:formatCode>
                <c:ptCount val="5"/>
                <c:pt idx="0">
                  <c:v>1952</c:v>
                </c:pt>
                <c:pt idx="1">
                  <c:v>1953</c:v>
                </c:pt>
                <c:pt idx="2">
                  <c:v>1954</c:v>
                </c:pt>
                <c:pt idx="3">
                  <c:v>1955</c:v>
                </c:pt>
                <c:pt idx="4">
                  <c:v>1956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3.14</c:v>
                </c:pt>
                <c:pt idx="1">
                  <c:v>3.25</c:v>
                </c:pt>
                <c:pt idx="2">
                  <c:v>3.4099999999999997</c:v>
                </c:pt>
                <c:pt idx="3">
                  <c:v>0.34000000000000014</c:v>
                </c:pt>
                <c:pt idx="4">
                  <c:v>0.33000000000000013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E-4A0C-AEA7-1F67B88907C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Crested Wheatgrass</c:v>
                </c:pt>
              </c:strCache>
            </c:strRef>
          </c:tx>
          <c:spPr>
            <a:solidFill>
              <a:schemeClr val="accent2"/>
            </a:solidFill>
            <a:ln w="825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Sheet1!$B$1:$F$1</c:f>
              <c:numCache>
                <c:formatCode>General</c:formatCode>
                <c:ptCount val="5"/>
                <c:pt idx="0">
                  <c:v>1952</c:v>
                </c:pt>
                <c:pt idx="1">
                  <c:v>1953</c:v>
                </c:pt>
                <c:pt idx="2">
                  <c:v>1954</c:v>
                </c:pt>
                <c:pt idx="3">
                  <c:v>1955</c:v>
                </c:pt>
                <c:pt idx="4">
                  <c:v>1956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17.649999999999999</c:v>
                </c:pt>
                <c:pt idx="1">
                  <c:v>19.68</c:v>
                </c:pt>
                <c:pt idx="2">
                  <c:v>19.86</c:v>
                </c:pt>
                <c:pt idx="3">
                  <c:v>18.670000000000005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E-4A0C-AEA7-1F67B8890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1438891600"/>
        <c:axId val="-1438905744"/>
        <c:axId val="0"/>
      </c:bar3DChart>
      <c:catAx>
        <c:axId val="-143889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0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74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1438905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438905744"/>
        <c:scaling>
          <c:orientation val="minMax"/>
        </c:scaling>
        <c:delete val="0"/>
        <c:axPos val="l"/>
        <c:majorGridlines>
          <c:spPr>
            <a:ln w="2064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chemeClr val="tx1"/>
                    </a:solidFill>
                    <a:latin typeface="Andy"/>
                    <a:ea typeface="Andy"/>
                    <a:cs typeface="Andy"/>
                  </a:defRPr>
                </a:pPr>
                <a:r>
                  <a:rPr lang="en-US" sz="1800" b="0" dirty="0"/>
                  <a:t>basal area (% of hits)</a:t>
                </a:r>
              </a:p>
            </c:rich>
          </c:tx>
          <c:layout>
            <c:manualLayout>
              <c:xMode val="edge"/>
              <c:yMode val="edge"/>
              <c:x val="0.14468033683289597"/>
              <c:y val="0.25177956657567807"/>
            </c:manualLayout>
          </c:layout>
          <c:overlay val="0"/>
          <c:spPr>
            <a:noFill/>
            <a:ln w="16511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0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74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1438891600"/>
        <c:crosses val="autoZero"/>
        <c:crossBetween val="between"/>
      </c:valAx>
      <c:spPr>
        <a:noFill/>
        <a:ln w="16511">
          <a:noFill/>
        </a:ln>
      </c:spPr>
    </c:plotArea>
    <c:legend>
      <c:legendPos val="r"/>
      <c:layout>
        <c:manualLayout>
          <c:xMode val="edge"/>
          <c:yMode val="edge"/>
          <c:x val="0.2496765091863517"/>
          <c:y val="4.8831105154261242E-2"/>
          <c:w val="0.23328554243219607"/>
          <c:h val="0.15171288743882563"/>
        </c:manualLayout>
      </c:layout>
      <c:overlay val="0"/>
      <c:spPr>
        <a:noFill/>
        <a:ln w="2064">
          <a:solidFill>
            <a:schemeClr val="tx1"/>
          </a:solidFill>
          <a:prstDash val="solid"/>
        </a:ln>
      </c:spPr>
      <c:txPr>
        <a:bodyPr/>
        <a:lstStyle/>
        <a:p>
          <a:pPr>
            <a:defRPr sz="1537" b="1" i="0" u="none" strike="noStrike" baseline="0">
              <a:solidFill>
                <a:schemeClr val="tx1"/>
              </a:solidFill>
              <a:latin typeface="Andy"/>
              <a:ea typeface="Andy"/>
              <a:cs typeface="Andy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Andy"/>
          <a:ea typeface="Andy"/>
          <a:cs typeface="Andy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6058518592352469"/>
          <c:y val="5.1219590378523548E-2"/>
          <c:w val="0.79497907949790791"/>
          <c:h val="0.807317073170731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Sheep Grazing</c:v>
                </c:pt>
              </c:strCache>
            </c:strRef>
          </c:tx>
          <c:spPr>
            <a:solidFill>
              <a:schemeClr val="accent1"/>
            </a:solidFill>
            <a:ln w="12867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22</c:v>
                </c:pt>
                <c:pt idx="1">
                  <c:v>0</c:v>
                </c:pt>
                <c:pt idx="2">
                  <c:v>85</c:v>
                </c:pt>
                <c:pt idx="3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A-49E5-AF3B-55DA1111631C}"/>
            </c:ext>
          </c:extLst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bg2"/>
            </a:solidFill>
            <a:ln w="12867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52</c:v>
                </c:pt>
                <c:pt idx="1">
                  <c:v>75</c:v>
                </c:pt>
                <c:pt idx="2">
                  <c:v>259</c:v>
                </c:pt>
                <c:pt idx="3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A-49E5-AF3B-55DA11116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1438903568"/>
        <c:axId val="-1438901392"/>
        <c:axId val="0"/>
      </c:bar3DChart>
      <c:catAx>
        <c:axId val="-143890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2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1438901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438901392"/>
        <c:scaling>
          <c:orientation val="minMax"/>
        </c:scaling>
        <c:delete val="0"/>
        <c:axPos val="l"/>
        <c:majorGridlines>
          <c:spPr>
            <a:ln w="3217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800" b="0" i="0" u="none" strike="noStrike" baseline="0">
                    <a:solidFill>
                      <a:schemeClr val="tx1"/>
                    </a:solidFill>
                    <a:latin typeface="+mn-lt"/>
                    <a:ea typeface="Andy"/>
                    <a:cs typeface="Andy"/>
                  </a:defRPr>
                </a:pPr>
                <a:r>
                  <a:rPr lang="en-US" sz="2800" b="0">
                    <a:latin typeface="+mn-lt"/>
                  </a:rPr>
                  <a:t>lbs/ac</a:t>
                </a:r>
              </a:p>
            </c:rich>
          </c:tx>
          <c:layout>
            <c:manualLayout>
              <c:xMode val="edge"/>
              <c:yMode val="edge"/>
              <c:x val="6.795161215829422E-2"/>
              <c:y val="0.35887964020898233"/>
            </c:manualLayout>
          </c:layout>
          <c:overlay val="0"/>
          <c:spPr>
            <a:noFill/>
            <a:ln w="2573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2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8" b="1" i="0" u="none" strike="noStrike" baseline="0">
                <a:solidFill>
                  <a:schemeClr val="tx1"/>
                </a:solidFill>
                <a:latin typeface="Andy"/>
                <a:ea typeface="Andy"/>
                <a:cs typeface="Andy"/>
              </a:defRPr>
            </a:pPr>
            <a:endParaRPr lang="en-US"/>
          </a:p>
        </c:txPr>
        <c:crossAx val="-1438903568"/>
        <c:crosses val="autoZero"/>
        <c:crossBetween val="between"/>
      </c:valAx>
      <c:spPr>
        <a:noFill/>
        <a:ln w="25733">
          <a:noFill/>
        </a:ln>
      </c:spPr>
    </c:plotArea>
    <c:legend>
      <c:legendPos val="r"/>
      <c:layout>
        <c:manualLayout>
          <c:xMode val="edge"/>
          <c:yMode val="edge"/>
          <c:x val="0.20806717993915391"/>
          <c:y val="7.0192313603434212E-2"/>
          <c:w val="0.27196652719665493"/>
          <c:h val="0.21577096272682841"/>
        </c:manualLayout>
      </c:layout>
      <c:overlay val="0"/>
      <c:spPr>
        <a:solidFill>
          <a:schemeClr val="bg1"/>
        </a:solidFill>
        <a:ln w="3217">
          <a:solidFill>
            <a:schemeClr val="tx1"/>
          </a:solidFill>
          <a:prstDash val="solid"/>
        </a:ln>
      </c:spPr>
      <c:txPr>
        <a:bodyPr/>
        <a:lstStyle/>
        <a:p>
          <a:pPr>
            <a:defRPr sz="1677" b="1" i="0" u="none" strike="noStrike" baseline="0">
              <a:solidFill>
                <a:schemeClr val="tx1"/>
              </a:solidFill>
              <a:latin typeface="Andy"/>
              <a:ea typeface="Andy"/>
              <a:cs typeface="Andy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ndy"/>
          <a:ea typeface="Andy"/>
          <a:cs typeface="Andy"/>
        </a:defRPr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45"/>
    </inkml:context>
    <inkml:brush xml:id="br0">
      <inkml:brushProperty name="width" value="0.02646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1388 1,'-3'-15'8,"3"15"-1,-1-16 1,1 16 0,-4-15 0,4 15 1,0 0 1,-6-21 0,6 21-1,0 0 1,0 0-2,0 0-1,0 0 0,-5-18-3,5 18 1,0 0-1,0 0-1,0 0 0,0 0 0,0 0-1,0 0 1,0 0-1,0 0-1,15-17 1,-15 17-1,18-18-1,-2 10 1,0-8 0,6 5-1,1-5 1,3 4-1,1-3 1,4 3-1,0-2 0,2 3 0,0-2 1,1 3-1,-1 0 0,0 3 0,-2-2 1,0 2-1,1 1 0,-2-1 0,4 0 0,-1 0 1,0 0-1,2 1 0,-2-1 0,4 0 1,-3 0-1,3 1 0,-3-1 0,0 1 1,1-1-1,-4 2 0,3 0 0,-4 0 0,-2-2 0,2 2 0,0 0 0,3-2 0,-3 2 0,1-1 0,1-1 0,-2 1 0,0-1 0,-3 1 0,0 0 0,-2-1 0,-1 4 0,-2-4 0,2 4 0,-1-2 1,-2 2-1,2 0 0,-3 0 0,-3 2 0,3-1 0,-4 0 0,-1 2 0,0-2 0,0 1 0,0-1 0,3 0 0,-1 0 0,-1-1 0,1 3 0,0-3 0,3 3 0,-4-3 0,2 2 0,-2-2 0,0 3 0,0-4 0,2 2 0,-3 1 0,2-2 0,1 0 1,-2 2-1,2-4 0,-1 1 1,0 0-1,3 1 1,-2-1-1,1 2 1,2-3-1,1 3 0,-3-1 0,2 3 0,-2-4 0,1 2 0,-2 1 1,-3-3-1,2 2 0,-3 1 0,3-2 0,1-1 0,-1 1 0,1-1 0,1 1 0,1 0 0,-1-3 0,2 1 0,-3 2 0,2-4 0,-1 2 0,2 0 0,-3-3 0,4 1 0,-2 1 0,2-1 0,-2 0 0,-1 0 0,1 0 1,0 1-1,1-1 0,-1 0 0,1 1 0,-1 2 0,2-2 0,-2 2 0,-2-2 0,2 3 0,-3-1 1,2 0-1,-1-2 0,2 2 0,0-3 0,3 1 0,1-2 0,-2 0 0,2 4 0,-4-3 0,0 1 0,-3 3 0,-1 0 0,-2 2 0,-14 1 0,24-3 0,-24 3 0,23-1 0,-23 1 0,23 0 0,-23 0 0,24 0 0,-10 0 0,2-2 0,-16 2 0,28-1 0,-28 1 0,23-2 0,-23 2 0,15-2 0,-15 2 0,0 0 0,0 0 0,18 0 0,-18 0 0,14 0 0,-14 0 1,19-2-1,-19 2 0,22-1 0,-22 1 0,17-2 0,-17 2 0,16-1 0,-16 1 0,0 0 0,18 3-1,-18-3 1,0 0 0,19 10 0,-19-10 0,19 10 0,-19-10 0,25 11 0,-11-5 0,-14-6 1,27 14-1,-9-7 0,-4-1 0,2 3 0,-1-1 1,2 3-1,-1-1 0,1 1 1,-1-1-1,1 0 0,3-2 1,-5 2-1,4-1 0,1 2 0,-2-2 1,2 1-1,2 1 1,-2-1-2,-2 6 2,4-1-2,-4 1 2,2-1-2,-1 0 1,2 1 0,-3-4 0,3 2 0,0-4 0,-1-2 0,1 1 0,-1 1 1,3-3-1,-3 3 0,1-1 0,-1 1 0,1 1 0,1-1 0,-1 0 0,-4 0 0,2-1 0,-2-1 0,-2 1 0,3-1 0,-1 1 0,-2-1 0,5 1 0,-4 0 0,1-1 0,2 1 0,-1 1 0,-1 0 0,0 1 0,-1-1 0,0 3 0,3 0 0,-1 0-1,-1-1 2,1 0-2,1 0 2,-4 2-1,3-3 0,-3-1 0,2 3 0,0-2 0,-1 2 0,0-1 0,-2-1 0,2 2 0,-2-3 0,3 0 0,-1 3 0,-1-5 0,2 4 0,-3-2 1,4 0-1,-18-10 0,28 19 0,-28-19 0,23 21 0,-23-21 0,20 17 0,-20-17 0,17 17 0,-17-17 0,16 16 0,-16-16 0,14 13 0,-14-13 0,0 0 0,14 14 0,-14-14 0,0 0 0,0 0 0,0 0 1,0 0-1,0 0 0,0 0 2,0 0-2,0 0 1,0 0 0,20-7-1,-20 7 1,22-23-1,-3 6 0,1 2 0,6-7 1,5-3-2,3 0 1,2-1 0,1-1 0,-3 1 0,3-1 0,-1 0 0,1 3 0,-4-1 0,2 4 0,-3 2 0,3-2 0,-3 2 0,-2 2 0,1 0 0,-2 0 0,-2 1 0,0 3 0,-3-2 0,1 1 0,0 2 0,-1 0 0,0 0 0,0 0 0,-1 1 0,3-2 0,-1 0 0,-2 0 0,4-4 0,-1 4 0,-1-4 1,3-2-1,0 1 0,1-2 0,0 3 1,3-2-2,2 4 2,-1-3-1,1 4 0,0 0 0,0 1 0,2-1 0,-2-1 0,-1 4 0,-2-3 0,-2 4 0,1-2-1,-5 2 1,-1 1 0,-1-2 0,-3 5 0,-3-1 0,-1 2 0,-16 5 0,25-9 0,-25 9 1,19-4-1,-19 4 0,16-6 0,-16 6 0,0 0 0,21-10 0,-21 10 0,0 0 0,19-12 0,-19 12 1,14-11-1,-14 11 0,23-11 0,-23 11 0,27-13 0,-13 6 0,3-5 0,-1 5 0,2-4 0,-1 1 0,2 1 0,-3-1 0,-1 0 0,1 3 0,-2-2 0,0 1 0,-14 8 0,23-10 0,-23 10-1,14-3 1,-14 3 0,0 0 0,0 0 0,0 0 0,0 0-1,0 0 1,0 0 0,0 0 0,0 0 0,15 6 0,-15-6 0,0 0 0,0 0 0,17 15 0,-17-15 1,14 9-1,-14-9 0,23 10 0,-23-10 0,28 10 0,-11-3 1,2-1-1,1 1 0,0-3 0,2 3 0,0-1 0,4 0 1,-1 0-1,4 1 0,1 0 0,4-1 0,-2 1 0,3 0 0,2 0 0,-3-1 0,2-1 1,-2 2-1,-2 1 0,0-2 0,-4 1 0,1 0 1,-1 0-1,-1 0 0,0-1 0,0 1 0,-1 0 0,-3 0 0,3-2 0,-4 2 0,-2-2 0,3 1 0,-6 0 0,0 1 1,-1-3-2,1 3 2,0-1-1,0 1 0,-1-3 0,0 4 0,-1-3 0,4 0 0,-2-1 0,3 0 0,1-1 0,-1 1 1,4 2-1,2-3 0,-2-2 0,2 5 0,1-5 0,0 4 0,3-1 0,1-1 0,-1 1 0,1 0 0,1 2 1,2-1-1,2 2 0,0 0 1,-3-2-1,0 0 0,0 3 1,-3-2-2,1 2 2,-2-5-2,-2 3 2,-6-3-2,3 1 1,-6-2 0,1-1 0,-5 1 0,-14-2 0,16 0 0,-16 0 0,0 0 0,0 0 0,0 0 1,0 0-1,0 0 0,0 0 0,0 0 0,0 0 0,0 0 1,0 0-1,14 0 0,-14 0 0,0 0 1,16-18-1,-16 18 1,24-13-1,-5 6 0,2-5 0,2 6 1,3-5-2,2 2 1,5-1 0,2-2 0,4 1 0,-2-3 0,3 2 0,3-2 0,2 0 0,2 1 0,-1 0 0,1 0 0,-2 3 0,1-3 0,0 3 0,-2 0 0,-4 0 0,-1 0 0,1 2 1,-2-4-1,0 4 0,-4-1 0,-3 3 0,1-1 0,-2 0 0,-2 3 0,-1-3 0,-1 1 0,-2 0 1,0 2-1,1-3 0,0 1 0,2 0 0,0-1 0,-1 0 1,2 0-1,2 1 0,3-2 0,2 0 0,1 1 0,1 2 0,3-1 0,4-1 1,0 0-1,-2 1 0,-1 0 0,2-2 0,2-2 1,0-2-1,-1 2 0,1 2 0,1-1 0,1-1 0,3 2 0,0 1 1,-2-1-2,1 2 2,-1-2-1,-3-1 0,1 2 0,-2 0 0,-1 0 0,-2 1 0,-1 1 0,-1 2 1,0-1-1,0-1 0,-2 2 0,0-1 0,-3 0 0,5-1 1,-4-2-1,4 0 0,-5 3 1,-1-2-1,-2 2 0,2-2 1,-2 1-1,-8 3 0,-2-1-1,-4 3 0,-17 0-2,26 3-5,-26-3-9,-14-19-22,-13-3 1,-22-26-3,-10-20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46"/>
    </inkml:context>
    <inkml:brush xml:id="br0">
      <inkml:brushProperty name="width" value="0.02646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471 209 14,'0'0'12,"0"0"1,-14 14 1,14-14-1,0 0 0,0 0-1,0 0-2,0 0-2,0 0-2,0 0-1,0 0-2,0 0 0,0 0 0,0 0-1,0 0 0,14-10 0,-14 10 0,24-4-1,-7 2 0,6 1 0,2 1 0,2 0-1,6 0 0,0 0 1,4 0-1,-1-2 0,1 2 0,2-4 0,4 1 0,-3 0 1,-2-1-1,1-2 0,-2 0 1,-5-1-1,-3 0 0,-7 0 1,-4 3-1,-18 4 0,20-10 1,-20 10 0,0 0-1,0 0 0,0 0 1,0 0-1,-26-13 0,3 10 0,-11 0 0,-4 1 0,-9 1 0,-3 1 0,-3 1 0,-1 2 0,-1 3 0,-2 0-1,3 2 1,1 0 0,-1-2 0,3 1 0,1-2 0,4-4 0,7 3 1,2-4-1,10 0 0,1-1 1,11 2 0,15-1 0,-22-4 0,22 4 0,0 0 0,0 0-1,0 0 1,0 0 0,0 0-1,0 0 0,0 0 0,0 0 1,19-11-1,-1 7 0,5-1 0,5 2 0,8-5 0,1 3 0,6-1-1,1 1 1,2 1 0,-1 0 0,-1 1 0,0-1 0,-3 4 0,-3-2 0,-3 2 0,-7 0 0,-2 0 0,-9 0-1,-3 0 1,-14 0 0,17 2 0,-17-2 0,0 0 0,0 0 0,0 0 0,0 0 0,-18 5 0,-1-2 0,-8 1 0,-7-1 0,-10 3 0,-7-1 1,-6 0-1,0 0 0,-4 1 0,1-3-1,0 1 2,3-2-1,5-1 0,3 1 0,2-2 0,6 0 0,7 0 0,7 0 0,4 0 0,6-2 0,17 2 0,-17 0 0,17 0 0,0 0 0,0 0 0,14-3 0,6 1 1,11 0-1,8-3 0,12 0 0,9-3 0,13 1 1,5-2-1,3 2 0,1-5 0,2 6 1,-4-3-1,-5 4 1,0 0-1,-12 1 0,-4 1 1,-10-1-1,-6 4 0,-13-2 0,-3 4 0,-7-2 0,-20 0 0,23 4-3,-23-4-3,0 0-18,0 0-10,-15-34-2,-13-2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47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68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96 3124 31,'0'0'16,"-16"11"0,16-11-2,-18 6-1,18-6-3,-16 11-2,16-11-2,-14 18-1,14-18 0,-12 22-1,11-6 0,1-16 0,-8 21-1,8-21 0,-7 18 0,7-18 0,0 0-1,-4 15 0,4-15 0,0 0-1,0 0-1,0 0 1,0 0 0,0 0-1,0 0 1,0 0 0,0 0 0,0 0 0,16-11 0,-16 11-1,14-22 1,-4 6 0,1-2 0,0 0 0,2-3-1,-1-3 1,1-1 0,0 0 1,1 0-1,1-3 0,2 5 0,-1-5-1,2 3 1,-1 0-1,1 1 1,-1 2-1,0-1 0,-1 2 1,-4 2-1,0 1 1,4 0-1,-8 1 0,5 0 0,-1 3 1,-1-4-1,2-1 0,1 1 0,-1 0 0,3-2 0,3-1 1,-4 3-1,5-1 0,-1 0 1,-2 1-1,0 0 0,2-3 1,-4 5-1,1-2 0,0-2 0,-2 2 1,2 0-1,-2 1 0,2 0 1,0 1-1,-2 0 0,1 4 0,2-1 0,-17 13 0,27-22 0,-27 22 0,24-22 1,-24 22-1,23-22 0,-23 22 0,24-22 0,-24 22 0,25-23 0,-25 23 0,26-23 0,-26 23 0,25-23 0,-9 11 1,0-4-2,0 3 2,1-3-1,-2-1-1,1 3 2,0-1-1,0-1 1,-16 16-1,22-22 1,-22 22-1,19-22 1,-19 22-1,17-16 0,-17 16 0,19-16 0,-19 16 0,19-20 0,-19 20 0,20-23 0,-20 23 1,22-28-1,-9 11 0,-1 0 0,1 2 0,-2-2 0,2 2 0,0-1 0,0 1 0,-2 0 0,-11 15 0,23-27 0,-23 27 0,19-26 0,-19 26 0,20-25 0,-10 11 0,-10 14 0,19-28 0,-19 28 0,18-26 0,-18 26 0,17-24 0,-17 24 0,13-24 0,-13 24 0,11-21 0,-11 21 0,13-24 0,-13 24 0,12-23 0,-12 23 0,21-28 0,-9 13 0,0-1 0,3 1-1,-1 1 1,0-1 0,2-1 0,-1 4 0,-15 12 0,25-22 0,-25 22 0,23-17 0,-23 17 0,16-13 0,-16 13 0,0 0 0,18-14 0,-18 14 1,0 0-2,15-15 1,-15 15 0,14-13 0,-14 13 0,14-13 0,-14 13 0,16-16 0,-16 16 0,15-11 0,-15 11 0,0 0 0,18-15 0,-18 15 0,0 0 0,16-13 0,-16 13 0,0 0 0,20-18 0,-20 18 0,14-14 0,-14 14 0,16-15 0,-16 15 0,17-14 0,-17 14 0,15-14 0,-15 14 0,0 0 0,14-13 0,-14 13 0,0 0 0,0 0 0,0 0 0,0 0 0,0 0 0,0 0 0,0 0 0,0 0 0,0 0 0,0 0 0,0 0 0,0 0 0,14-12 0,-14 12 0,0 0 0,15-11 0,-15 11 0,0 0 0,21-19 0,-21 19 0,22-15 0,-8 5 0,0-1-1,0 0 1,2-1 0,1-2 0,0 0-1,-2 0 1,0-1 0,0 2 0,-15 13 0,27-25 0,-13 15 0,-14 10 0,26-21 0,-26 21 0,23-18 0,-9 10 0,-14 8 0,26-18 0,-26 18 0,29-20 0,-15 8 0,4 1 0,0-2 0,0-1 0,4-1 0,-2-2 0,3 3 0,-3-4 0,3-1 0,-2 0 0,3 0 0,-2 1 0,-1-1 0,2 1 0,-3-1 0,2 5 0,-2-3 0,0 3 1,-3-1-2,3 1 2,-3-1-1,3 0 0,-3 3 0,1-3 0,0 4 0,-1-3 0,-1 4 0,0 2 0,-2 1 0,1 1 0,-1-2 0,0 2 0,0-1 0,1 2 0,-1-4 0,0 1 0,1-3 0,-1 1 0,0 0 0,5-1 0,-4 1 0,0-1 1,1 2-2,-2-1 2,2 0-2,-2 2 1,0-1 0,-14 9 0,25-15 0,-11 5 0,2-1 0,1-1 0,2 0 0,0 0 1,2-2-1,0 0 0,-2 1 0,2 2 0,-4 0 0,1 3 0,-4 0 0,0 2 0,-14 6 0,27-13 0,-27 13 0,25-8 0,-25 8 0,18-6 0,-18 6 0,16-4 0,-16 4 0,0 0 0,14-3 0,-14 3 0,0 0 0,0 0 0,0 0 0,15-4 0,-15 4 0,0 0 0,0 0 0,0 0 0,0 0 1,0 0-1,14-8 0,-14 8 0,0 0 0,17-7 0,-17 7 0,16-10 0,-16 10 0,17-6 0,-17 6 0,17-8 0,-17 8 0,16-5 0,-16 5 0,0 0 0,17-10 0,-17 10-2,0 0-3,0 0-14,17 14-15,-17-14-3,0 0 1,-24-24-1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48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68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65 0 11,'0'0'9,"-16"13"1,16-13-1,0 0-2,-14 20-1,14-20-1,-9 14 0,9-14-1,-11 16 0,11-16 0,0 0 0,-9 18-1,9-18 2,0 0 0,-5 18 0,5-18 0,-3 15-1,3-15-1,1 22 0,2-7 0,-3-15-2,10 28 0,-6-11 0,5 0-1,-1-3 1,5 4-1,-1-1 0,0 1 1,0-3 0,2 2 0,-1 0 0,2 1 0,-2-2 0,1 4 0,-3-3 0,3 1 1,-1-3-1,1 7 1,-3-5-1,1 4 1,-1-3 0,-1 4 0,0-4-1,1 4 0,2-2 0,0 1 0,1-3-1,-4 2 1,5-1-1,-3-1 0,3 2 0,3-3 0,-8 1 1,4 2-1,-2-1 0,3 0 1,-3-4-1,0 5 1,0-3-1,-3 1 1,2 0 0,-1-1-1,0 1 1,0-1-1,1-2 0,0 0 0,2-1 0,-13-14 0,23 28 0,-23-28 1,27 22-1,-27-22 0,23 22 1,-23-22-1,19 25 1,-19-25-1,19 24 1,-19-24 0,17 29-1,-17-29 1,19 27-1,-19-27 1,17 26-1,-17-26 0,20 27 0,-20-27 1,17 28-1,-17-28 0,19 26 0,-19-26 0,20 22 0,-20-22 0,19 19 0,-19-19 0,17 16 0,-17-16 0,17 13 0,-17-13 0,16 14 0,-16-14 0,14 15 1,-14-15-1,14 11 0,-14-11 0,19 10 0,-19-10 0,17 14 0,-17-14 0,17 13 0,-17-13 0,24 13 0,-24-13 0,20 18 0,-20-18 0,17 20 1,-17-20-1,20 21 0,-20-21 0,19 22 0,-19-22 0,17 25 0,-17-25 1,18 25-1,-18-25 0,22 25 0,-22-25 0,18 21 0,-18-21 0,17 21 0,-17-21 0,18 20 0,-18-20 0,19 19 0,-19-19 0,17 24 0,-17-24 0,21 25 1,-21-25-1,19 28 0,-10-12-1,-1 1 2,4 4-3,-3-3 2,0 3-1,3-3 1,-2 3-1,-2-4 1,1-2 0,5 2 0,-5-2 0,4 0 0,-5 1 0,3-2 1,-3 1-1,4 0 0,1-1 0,-3 2 0,-1-1 0,1 0 0,1-1 0,-1 3 0,4-2 0,-5 2 0,-1-2 1,1 2-1,-1-3 0,1 3 0,-9-17 0,16 29 0,-16-29 0,14 26 0,-14-26 1,13 27-1,-13-27 0,10 25 0,-10-25 1,11 22-1,-11-22 0,9 21 1,-9-21-1,0 0 0,7 18 1,-7-18-1,0 0 0,0 0 1,0 0-1,0 0 0,0 0-3,0 0-5,0 0-11,0 0-14,5-15-1,-6-3 1,5 2-1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49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68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1876 8,'0'0'7,"0"0"-1,0 0 0,16 9 1,-16-9 0,0 0 1,19 7-1,-19-7 1,0 0-1,19 1 0,-19-1 1,0 0-2,19 0-1,-19 0 1,0 0 0,17-11-1,-17 11 0,20-12 0,-20 12-1,21-16-1,-21 16-1,20-19 0,-6 5 0,-14 14-1,28-28 0,-14 16 1,1-6-1,0-2 0,1 1 1,0-2-2,1 4 1,-2-3-1,-1 4 2,-1-3-2,1 5 1,-14 14 0,24-25-1,-24 25 1,24-24 0,-24 24 0,21-25 0,-21 25 0,21-24 0,-21 24-1,21-26 1,-12 11 0,-9 15-1,18-25 1,-18 25-1,23-29 0,-23 29 0,22-30 1,-9 14-1,-2-1 0,3-1 0,0-3 0,3-2 0,3-2 0,-3 1 0,1-1 1,2-1-2,2 2 2,-1-2-2,3 2 2,1 0-2,-1 2 1,0-1 0,3-2 0,0 1 0,0 0 0,-2 0 0,-1 1 0,0 1 0,1 1 0,-1 3 0,-2-1 0,2 2 0,1 0 0,-3 1 0,0 3 0,2-4 0,-3 2 0,4 0 0,-1-2 0,0-4 0,1 2 0,2-3 0,0-2 0,1-1-1,2 0 1,-4 2 0,1 0 0,-3 4 0,1-3 0,-2 5 0,-2 0 0,0-1 0,0 2 0,1-1 0,-1-1 0,-2 0 0,2-1 1,-1 0-1,-1 1 0,-1 0 0,3 0 0,-4 0 0,0 0 0,-1 1 0,0 2 1,2-1-2,-3 3 2,-15 13-1,25-23 0,-25 23 0,17-19 0,-17 19 0,15-11 1,-15 11-1,0 0 1,0 0-1,0 0 0,0 0 1,13-17-1,-13 17 0,0 0 1,0 0-1,0 0 0,0 0 0,0 0 1,4-18-1,-4 18 0,7-17 0,-7 17-1,10-17 1,-10 17 0,0 0 0,10-17 0,-10 17 0,0 0 0,0 0 0,0 0 0,0 0 0,0 0 0,0 0 0,0 0 1,8-17-1,-8 17 0,0 0 0,0 0 0,0 0 0,0 0 0,0 0 0,0 0 0,0 0 0,0 0 0,0 0-1,0 0-1,0 0-4,0 0-3,0 0-10,3-18-14,-3 18-1,0-23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50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68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1 81 15,'0'0'24,"0"0"-4,0 0-4,0 0-3,0 0-5,0 0-1,0 0-1,0 15-2,0-15 0,0 0-1,10 19-1,-10-19 0,11 26 1,-3-9-1,0 1 1,3 6-1,-2-4 0,3 5 1,-2-3-1,1 4 0,1-5-1,1 6 1,-2-5-1,2 5 0,-2-8 0,3 7 0,-3-4 0,1 2-1,-2-5 1,2 3-1,2-2 1,-3-1-1,-1 2 0,2-3 1,1 1-1,-2-4 1,3 3-1,-14-18 1,26 29-1,-12-12 1,-14-17-1,26 25 0,-26-25 1,23 23-1,-23-23 0,24 24 1,-24-24-1,22 20 0,-22-20 0,22 19 0,-22-19 0,26 18 0,-26-18 0,25 20 0,-25-20-1,26 22 1,-26-22 0,23 20 0,-23-20 0,23 20 0,-23-20 0,21 19 0,-21-19 0,24 23 0,-24-23 0,24 22 0,-24-22 0,26 24 0,-10-10 0,-2 1 0,2 1 0,-2 1 0,0 1 0,4 0 1,-1-1-1,0 3 0,-3-2 0,2 0 0,-4 1 0,6 0 0,-6-1 0,1 0 0,-3 2 0,2 0 0,1 2 0,-2 2 1,-1-4-1,0 5 0,0-1 0,1 1 0,-2-2 1,-1 2-1,1-3 0,0-1 0,0 2 0,1-5 0,-1 0 0,1-1 0,0-2 0,1 1 0,-11-16 0,19 28 1,-9-13-1,-10-15 1,15 27-1,-15-27 0,18 30 1,-18-30-2,18 30 2,-8-15-2,2 0 1,-1 2-1,-4-1 1,5 0-1,-12-16 1,18 29 0,-18-29 0,18 27 0,-18-27 0,16 27 0,-7-12 0,1 1 1,-10-16-1,20 28 0,-10-13 0,1 0 0,2 1 0,-13-16 0,21 24 0,-21-24 0,21 24 0,-21-24 0,18 18 0,-18-18 0,14 14 0,-14-14 0,0 0 0,14 20 0,-14-20 0,0 0 0,16 16 0,-16-16 0,0 0 0,0 0 0,14 19 0,-14-19 0,0 0 0,0 0 0,0 0 0,11 15 0,-11-15 0,0 0 0,0 0 0,0 0 0,0 0 1,13 17-1,-13-17 0,0 0 0,9 17 0,-9-17 0,0 0 0,8 18 0,-8-18 0,0 0 0,0 0 0,15 15 0,-15-15 0,0 0 0,0 0 0,0 0 0,0 0 0,0 0 0,0 0 0,0 0 0,14 9 0,-14-9 0,0 0 0,0 0 0,0 0 0,0 0 0,0 0 0,0 0 1,0 0-1,0 0 0,0 0 0,0 0 1,0 0 0,0 0-1,0 0 1,0 0 0,0 0 1,0 0-2,0 0 1,0 0 0,0 0 0,0 0 0,0 0-1,20-19 1,-20 19 0,12-23 0,-6 6 0,4-1 0,-1-3-1,1-1 1,1 0-1,2 1 0,1-1 0,-1 0 1,1 3-1,1-2 0,-1 3 0,2-1 0,-2 1 0,0 3 0,3-4 0,2 3 0,-4-3 0,2 0 0,1-2 0,-1 0 1,1 0-1,-2 0 1,-2 0-2,0 1 2,-1 0-1,0 3 0,0 1 0,-1 0-1,0-1 2,1 2-2,1-2 2,2 1-2,1 0 2,-1-5-2,2 1 2,1 0-1,1-2 0,0-2 0,1 3 0,-1-4 0,0 1 0,2 0 0,-1 2 0,-3-2 0,3 0 0,-2 3 0,-2 1 0,1 3 0,-1-2 0,0 6 0,-3 2 0,-14 11 0,23-21 1,-23 21-1,20-13 0,-20 13 0,0 0 0,15-18 1,-15 18-1,0 0 0,8-15 0,-8 15 0,0 0 0,0 0 0,10-19 0,-10 19 0,0 0 0,17-23 0,-17 23 0,18-26 0,-6 11 0,1 1 0,2-6 0,4 2 0,-1-3 0,1 0 0,4 0 0,-1-1 0,-2 2 0,2 0 0,-2-1 0,-2 3 0,2 1 0,-4 0 0,3 1 0,-5 1 0,6-2 0,-5-1 0,1 4 0,0-3 0,-2 1 0,0-1 0,-2 1 0,0 2-1,-12 14 1,16-22 0,-16 22 0,13-20 0,-13 20 0,0 0 0,11-18 0,-11 18 0,0 0 1,9-21-2,-9 21 1,11-14 0,-11 14 0,13-20 0,-13 20 0,16-21 0,-16 21 0,17-25 0,-7 10 0,-10 15 0,21-29 0,-10 14 0,-2 1 0,3-3 0,-1 2 0,2-4 0,-1 1 0,0-3 0,3 0 0,0-3 0,4 1 0,-2-3 0,0 1 0,-1 5 0,2-3 0,-2 7 0,-6-1 0,-10 17 0,21-24 0,-21 24 0,15-14 0,-15 14 0,0 0 1,0 0-1,12-14 0,-12 14 0,0 0 0,0 0-1,0 0 1,0 0 0,0 0 0,0 0 0,0 0 0,0 0 0,0 0 0,0 0 0,0 0 0,0 0-1,0 0 1,15-15 0,-15 15 0,14-9 0,-14 9 1,0 0-1,19-12 0,-19 12 0,0 0 0,0 0 0,18-11 0,-18 11 0,0 0 0,0 0 0,0 0 0,15-12 0,-15 12-1,0 0 1,0 0 0,18-5 0,-18 5 0,0 0 0,14-7 0,-14 7 0,16-6 0,-16 6 0,15-5 0,-15 5 0,0 0 0,20-7 0,-20 7 0,0 0-1,0 0 1,0 0 0,0 0 0,0 0 0,0 0 0,0 0 0,0 0-1,0 0 1,0 0 0,0 0 0,14 4 0,-14-4 0,0 0 0,0 0 0,18 9 0,-18-9 0,0 0 0,18 10 0,-18-10 0,18 9 0,-18-9 0,19 8 0,-19-8 0,23 9 0,-23-9 1,23 9-1,-23-9 0,26 9 0,-26-9 0,25 8 0,-25-8 0,26 10 0,-26-10 0,28 9 0,-13-5 1,-1-2-1,2 0 0,-1 1 0,4-1 0,1 1 0,-2-1 0,1-1 1,1 2-1,-2-3 0,1 0 0,2 1 0,-4-1 0,2 0 0,0-1 0,-1 2 0,0-1 0,2 3 0,-3-1 0,0 0 0,1 1 0,-2 0 0,3 3 0,-2-5 0,3 6 0,-3-6 1,2 5-1,1-2 0,-3 2 0,1-2 0,-2 2 0,0 1 0,-2-3 0,4 3 0,-2-2 0,0 1 0,3 0 0,-4-2 0,7 0 1,-1-2-1,2-1 0,1 2 1,-2-6-1,3 3 1,-1-1-1,0 1 0,-3-2 1,0 4-1,-3-2 0,-2 1 0,-2 3 0,-14-4 0,23 9 0,-23-9 0,22 8 0,-22-8 0,21 10 0,-21-10 0,19 8 0,-19-8 0,18 9 0,-18-9 1,17 7-1,-17-7 0,0 0 0,17 9 0,-17-9 0,0 0 0,20 12 0,-20-12 0,16 8 0,-16-8 0,20 9 0,-20-9 0,24 9 0,-24-9 0,23 9 0,-9-4 0,-14-5 0,23 10 0,-23-10 0,23 12 0,-9-7 0,-14-5 0,26 11 0,-12-4 0,-14-7 0,27 14 0,-27-14 0,26 13 0,-26-13 0,25 15 0,-25-15 0,26 13 0,-26-13 0,25 14 1,-25-14-1,22 8 0,-22-8 0,19 9 0,-19-9 0,18 7 1,-18-7-1,16 4 0,-16-4 0,16 6 0,-16-6 0,0 0 0,18 7 0,-18-7 0,0 0 0,16 8 0,-16-8 0,0 0 1,17 11-1,-17-11-1,9 17-5,-9-17-9,0 0-22,0 0 0,-19-8-1,13-9-1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7-11-10T18:09:37.751"/>
    </inkml:context>
    <inkml:brush xml:id="br0">
      <inkml:brushProperty name="width" value="0.03969" units="cm"/>
      <inkml:brushProperty name="height" value="0.15875" units="cm"/>
      <inkml:brushProperty name="color" value="#00B050"/>
      <inkml:brushProperty name="transparency" value="101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263-1 4,'0'0'13,"-38"7"-1,22-3-1,2-2-1,14-2-2,-20 6 0,20-6 0,0 0-1,0 0 0,0 0-2,0 0 0,0 0-1,0 0-1,0 0 0,0 0 0,0 0 0,24 7 0,-2-1 0,-2-6 0,10 3 0,1-3 0,6 3-1,1-5 0,5 4 0,-1-5-1,4 3 1,0-3-1,0 0 0,-3 0 0,2 3 0,0-3 0,-4 3-1,-3-3 1,-3 3-1,-7 0 1,-2 0-1,-7 4 0,-4-1 0,-15-3 0,16 9 0,-16-9 0,0 0 0,5 16 0,-5-16-1,0 0 2,0 0-1,-4 18 0,4-18 0,-20 13 1,5-7-1,-7 2 1,-2 1-1,-7-2 1,-3 2-1,-3-4 1,3 0-1,-7-2 0,1-3 1,0-3-1,-1 0 0,3 0 0,3 0 1,2 0-1,10 2 0,0-1 0,9-1 0,14 3 0,-16 0 1,16 0-1,0 0 0,0 0 0,0 0 0,0 0 1,0 0-1,0 0 0,0 0 0,0 0 0,0 0 0,0 0 0,0 0 0,0 0 0,0 0 0,0 0-1,17 0 1,-3 0 0,2 3 0,7-6 0,4 3 0,3-1 0,5-2 0,1-1 0,3-1 0,0 1 0,-1-1 0,1 2 0,-3 0 0,1 1 0,-4-2 0,-2 1 0,-5 2 1,-2-1-1,-6-1 0,-18 3 0,24 0 0,-24 0 0,0 0 0,0 0-1,0 0 1,0 0 0,0 0 0,0 0 1,0 0-1,0 0 0,-29 6 0,5-4 0,-6-1 0,-6 2 0,-6 0 0,-5-1 0,-6-1 0,-2 2 0,1-1 0,-3 1 0,3 1 0,2-1 0,2 0 0,2 3 0,3-2 0,4 1 0,7-1 0,6 1 0,1-1 0,3-1 0,5 0 0,-1-1 0,6 2 0,-2-3 0,2 3 0,0-2 0,14-2-1,-24 4 1,24-4 0,-17 5 0,17-5 1,0 0-1,0 0 0,0 0 0,0 0 0,0 0 0,0 0 0,0 0 0,0 0 0,0 0 0,0 0 1,0 0-1,0 0 0,0 0 0,0 0 0,0 0 0,0 0 1,0 0-1,0 0 0,0 0 1,0 0-1,0 0 0,0 0-1,0 0 0,0 0-4,0 0-10,0 23-18,0-23 0,0 0 0,18-31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5DC5E-EE35-4C2B-B7F3-83B5E692CA53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5FD98-417B-4A3A-8651-8D3385C71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6106C-503B-4577-A37B-EDD0E96844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98500"/>
            <a:ext cx="6197600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23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E16B98-DCA2-4028-A6CB-482D1083AFA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98500"/>
            <a:ext cx="6197600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65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2B4AB2-A360-4D7A-9A0C-5499E044F11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2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2F28A-7352-4319-A612-26E820DFCC3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98500"/>
            <a:ext cx="6197600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E35F96-72C4-48D6-8F06-721D7CEA273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82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5927A9-A146-4078-93DD-6A2A54CBB4F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81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631D90-2117-46CC-B3FB-277F2578A7D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93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C7722-DE89-49C3-8F95-6F7A7B3258A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64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7B4DDB-B3C7-46D8-92AD-16563671E88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8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5B439B-253F-4B04-93C1-8735F0A0C88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45B90-0A1E-46D0-A824-C57A6FF3B6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34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C7722-DE89-49C3-8F95-6F7A7B3258A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24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2FF971-8F98-456E-977F-1EEB624F115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16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F48E1-0B02-48D4-8AC2-752917D86F65}" type="slidenum">
              <a:rPr lang="en-US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3489986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9B62D-A08D-4E1A-A50C-2B437B60C47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11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E0175-259D-42D1-80CA-84C235C1D204}" type="slidenum">
              <a:rPr lang="en-US" smtClean="0">
                <a:latin typeface="Arial" pitchFamily="34" charset="0"/>
                <a:cs typeface="Arial" pitchFamily="34" charset="0"/>
              </a:rPr>
              <a:pPr/>
              <a:t>19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2942723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D2EBE8-C772-47EE-ABCC-A05898A7F16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98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96E0B9-ACDA-4A99-BDB7-D1A4C2E42255}" type="slidenum">
              <a:rPr lang="en-US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1606205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21FE88-4DA1-4F76-B498-A93D9D0E994E}" type="slidenum">
              <a:rPr lang="en-US" smtClean="0">
                <a:latin typeface="Arial" pitchFamily="34" charset="0"/>
                <a:cs typeface="Arial" pitchFamily="34" charset="0"/>
              </a:rPr>
              <a:pPr/>
              <a:t>22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700088"/>
            <a:ext cx="61976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176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  <a:cs typeface="Arial" pitchFamily="34" charset="0"/>
              </a:rPr>
              <a:t>Why this study site—abundance of YST and rough terrain—landscape scale study. </a:t>
            </a:r>
          </a:p>
          <a:p>
            <a:pPr eaLnBrk="1" hangingPunct="1"/>
            <a:r>
              <a:rPr lang="en-US" dirty="0">
                <a:latin typeface="Arial" pitchFamily="34" charset="0"/>
                <a:cs typeface="Arial" pitchFamily="34" charset="0"/>
              </a:rPr>
              <a:t>**Bullet</a:t>
            </a:r>
            <a:r>
              <a:rPr lang="en-US" baseline="0" dirty="0">
                <a:latin typeface="Arial" pitchFamily="34" charset="0"/>
                <a:cs typeface="Arial" pitchFamily="34" charset="0"/>
              </a:rPr>
              <a:t> 24 paired plots across landscape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dirty="0">
                <a:latin typeface="Arial" pitchFamily="34" charset="0"/>
                <a:cs typeface="Arial" pitchFamily="34" charset="0"/>
              </a:rPr>
              <a:t>24 plots—6 groups of 4 in 2006. Plots occurred on slopes between 20 and 35 degrees.</a:t>
            </a:r>
          </a:p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dirty="0">
                <a:latin typeface="Arial" pitchFamily="34" charset="0"/>
                <a:cs typeface="Arial" pitchFamily="34" charset="0"/>
              </a:rPr>
              <a:t>**acreage involved as a bullet</a:t>
            </a:r>
          </a:p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16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B2C915-1AA1-4D03-8347-EB620748F4C6}" type="slidenum">
              <a:rPr lang="en-US" smtClean="0">
                <a:latin typeface="Arial" pitchFamily="34" charset="0"/>
                <a:cs typeface="Arial" pitchFamily="34" charset="0"/>
              </a:rPr>
              <a:pPr/>
              <a:t>23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Plot 6—postgrazing: control and treatment</a:t>
            </a: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**Now I’m going to show results of our comparisons…cool transition, we can actually see the difference</a:t>
            </a: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Plants decreased by 54%, 72%, 58% for 2006-08 . For a 61% average</a:t>
            </a:r>
          </a:p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Seedheads decreased by 92, 99, and 94%</a:t>
            </a: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Following grazing, plant density of treatments areas was 61% lower, on average for the three study years, than the ungrazed control.</a:t>
            </a:r>
          </a:p>
          <a:p>
            <a:pPr eaLnBrk="1" hangingPunct="1"/>
            <a:r>
              <a:rPr lang="en-US">
                <a:latin typeface="Arial" pitchFamily="34" charset="0"/>
                <a:cs typeface="Arial" pitchFamily="34" charset="0"/>
              </a:rPr>
              <a:t>Yst cov decreased by 77 and 72% for 2007 and 2008</a:t>
            </a: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D6BA9F-EB76-4C84-987E-96D193337F4C}" type="slidenum">
              <a:rPr lang="en-US" smtClean="0">
                <a:latin typeface="Arial" pitchFamily="34" charset="0"/>
                <a:cs typeface="Arial" pitchFamily="34" charset="0"/>
              </a:rPr>
              <a:pPr/>
              <a:t>24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91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0F49C-4C8E-4AC1-AF76-04A2832680B9}" type="slidenum">
              <a:rPr lang="en-US" smtClean="0">
                <a:latin typeface="Arial" pitchFamily="34" charset="0"/>
                <a:cs typeface="Arial" pitchFamily="34" charset="0"/>
              </a:rPr>
              <a:pPr/>
              <a:t>25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31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7988" y="696913"/>
            <a:ext cx="61976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Right: Area where goats did not browse</a:t>
            </a:r>
          </a:p>
          <a:p>
            <a:r>
              <a:rPr lang="en-US"/>
              <a:t>Left:  Area where goats browsed – one year later</a:t>
            </a:r>
          </a:p>
        </p:txBody>
      </p:sp>
    </p:spTree>
    <p:extLst>
      <p:ext uri="{BB962C8B-B14F-4D97-AF65-F5344CB8AC3E}">
        <p14:creationId xmlns:p14="http://schemas.microsoft.com/office/powerpoint/2010/main" val="2512710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7988" y="696913"/>
            <a:ext cx="61976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Right: Area where goats did not browse</a:t>
            </a:r>
          </a:p>
          <a:p>
            <a:r>
              <a:rPr lang="en-US"/>
              <a:t>Left:  Area where goats browsed – one year later</a:t>
            </a:r>
          </a:p>
        </p:txBody>
      </p:sp>
    </p:spTree>
    <p:extLst>
      <p:ext uri="{BB962C8B-B14F-4D97-AF65-F5344CB8AC3E}">
        <p14:creationId xmlns:p14="http://schemas.microsoft.com/office/powerpoint/2010/main" val="2801481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1B2CC-CB21-4E9D-B3A1-FE8815EF282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374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25CE53-C580-471D-AF9D-420BB36E8F4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709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F0242-1227-48BF-A6DD-2A285415CDA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311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30F778-61F6-4E3F-87E7-8FB7A820E43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706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BD4901-76D3-4D65-8A50-B4C4C4FBC59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217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A53EE-EE14-40F0-AE73-C7A6F7294502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592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525EC8-F91E-4B0D-AE53-92D6623E7AC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489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082B6-CB30-4125-9C6E-C8B5812B8B77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082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32795-C93D-48FF-BBCE-55A52F8B4477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858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32795-C93D-48FF-BBCE-55A52F8B4477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112" y="4416099"/>
            <a:ext cx="5142177" cy="4182457"/>
          </a:xfrm>
          <a:noFill/>
          <a:ln/>
        </p:spPr>
        <p:txBody>
          <a:bodyPr/>
          <a:lstStyle/>
          <a:p>
            <a:r>
              <a:rPr lang="en-US" dirty="0" err="1"/>
              <a:t>Loeser</a:t>
            </a:r>
            <a:r>
              <a:rPr lang="en-US" dirty="0"/>
              <a:t>, M. R., Sisk, T. D., &amp; Crews, T. E. (2007). Impact of grazing intensity during drought in an Arizona grassland. </a:t>
            </a:r>
            <a:r>
              <a:rPr lang="en-US" i="1" dirty="0"/>
              <a:t>Conservation Biology</a:t>
            </a:r>
            <a:r>
              <a:rPr lang="en-US" dirty="0"/>
              <a:t>, </a:t>
            </a:r>
            <a:r>
              <a:rPr lang="en-US" i="1" dirty="0"/>
              <a:t>21</a:t>
            </a:r>
            <a:r>
              <a:rPr lang="en-US" dirty="0"/>
              <a:t>(1), 87-97.</a:t>
            </a:r>
          </a:p>
        </p:txBody>
      </p:sp>
    </p:spTree>
    <p:extLst>
      <p:ext uri="{BB962C8B-B14F-4D97-AF65-F5344CB8AC3E}">
        <p14:creationId xmlns:p14="http://schemas.microsoft.com/office/powerpoint/2010/main" val="36607689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3624F-520A-49B2-BECF-F3758267431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176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44B734-6078-49C7-A546-9EEB0B1A3A34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877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43BB0C-D9EF-4477-A8F9-E8BCFD1B844D}" type="slidenum">
              <a:rPr lang="en-US" altLang="en-US" smtClean="0"/>
              <a:pPr/>
              <a:t>43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9454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F1732F-383A-44A6-8AF4-7097A8B389D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71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F1732F-383A-44A6-8AF4-7097A8B389D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89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F5B4C-7C76-415F-A731-6BAD2C77A687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835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98625-DCCF-44F7-984F-55F68E102B32}" type="slidenum">
              <a:rPr lang="en-US" smtClean="0">
                <a:latin typeface="Arial" pitchFamily="34" charset="0"/>
                <a:cs typeface="Arial" pitchFamily="34" charset="0"/>
              </a:rPr>
              <a:pPr/>
              <a:t>48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381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E297D-C780-438C-88C2-368B2CE6F7FA}" type="slidenum">
              <a:rPr lang="en-US" smtClean="0">
                <a:latin typeface="Arial" pitchFamily="34" charset="0"/>
                <a:cs typeface="Arial" pitchFamily="34" charset="0"/>
              </a:rPr>
              <a:pPr/>
              <a:t>49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5502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AAA8C-A394-4AD1-9E9C-6E7834788FB4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94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971F8C-BDCF-4D8C-8C15-1EACFD331C0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7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80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6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38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4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7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4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0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2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0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2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A32B6-0C91-4FFE-AFB6-1A7B4A78B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53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5B0CA-E4E9-43F1-99E9-E18776E14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86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7A225-BE23-44E9-B422-AC4624759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6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8DB9E-1CC2-4323-A8E3-DA614A7607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16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1AC0-97B3-4CC7-A9DD-46DAE5776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23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68C7D-EFB8-42B5-8BF1-862BCD4BF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5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6F823F-83C1-4C16-8CAF-C12DA9B7EC9B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45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wm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wmf"/><Relationship Id="rId4" Type="http://schemas.openxmlformats.org/officeDocument/2006/relationships/image" Target="../media/image18.jpeg"/><Relationship Id="rId9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http://www.forestryimages.org/images/768x512/1350006.jpg" TargetMode="External"/><Relationship Id="rId7" Type="http://schemas.openxmlformats.org/officeDocument/2006/relationships/hyperlink" Target="http://www.forestryimages.org/images/768x512/1350004.jp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://www.forestryimages.org/images/768x512/1350008.jpg" TargetMode="External"/><Relationship Id="rId10" Type="http://schemas.openxmlformats.org/officeDocument/2006/relationships/image" Target="../media/image36.jpeg"/><Relationship Id="rId4" Type="http://schemas.openxmlformats.org/officeDocument/2006/relationships/image" Target="../media/image32.jpe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11" Type="http://schemas.openxmlformats.org/officeDocument/2006/relationships/image" Target="../media/image43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42.jpeg"/><Relationship Id="rId4" Type="http://schemas.openxmlformats.org/officeDocument/2006/relationships/image" Target="../media/image38.emf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customXml" Target="../ink/ink4.xml"/><Relationship Id="rId18" Type="http://schemas.openxmlformats.org/officeDocument/2006/relationships/image" Target="../media/image78.png"/><Relationship Id="rId3" Type="http://schemas.openxmlformats.org/officeDocument/2006/relationships/image" Target="../media/image71.png"/><Relationship Id="rId12" Type="http://schemas.openxmlformats.org/officeDocument/2006/relationships/image" Target="../media/image75.png"/><Relationship Id="rId17" Type="http://schemas.openxmlformats.org/officeDocument/2006/relationships/customXml" Target="../ink/ink6.xm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77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74.png"/><Relationship Id="rId19" Type="http://schemas.openxmlformats.org/officeDocument/2006/relationships/customXml" Target="../ink/ink7.xml"/><Relationship Id="rId4" Type="http://schemas.openxmlformats.org/officeDocument/2006/relationships/customXml" Target="../ink/ink1.xml"/><Relationship Id="rId9" Type="http://schemas.openxmlformats.org/officeDocument/2006/relationships/customXml" Target="../ink/ink2.xml"/><Relationship Id="rId1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8.jpeg"/><Relationship Id="rId7" Type="http://schemas.openxmlformats.org/officeDocument/2006/relationships/image" Target="../media/image91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jpeg"/><Relationship Id="rId5" Type="http://schemas.openxmlformats.org/officeDocument/2006/relationships/image" Target="../media/image9.wmf"/><Relationship Id="rId10" Type="http://schemas.openxmlformats.org/officeDocument/2006/relationships/image" Target="../media/image94.wmf"/><Relationship Id="rId4" Type="http://schemas.openxmlformats.org/officeDocument/2006/relationships/image" Target="../media/image89.jpeg"/><Relationship Id="rId9" Type="http://schemas.openxmlformats.org/officeDocument/2006/relationships/image" Target="../media/image9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3" Type="http://schemas.openxmlformats.org/officeDocument/2006/relationships/image" Target="../media/image97.png"/><Relationship Id="rId7" Type="http://schemas.openxmlformats.org/officeDocument/2006/relationships/image" Target="../media/image101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wmf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1485956" cy="3566160"/>
          </a:xfrm>
        </p:spPr>
        <p:txBody>
          <a:bodyPr>
            <a:normAutofit/>
          </a:bodyPr>
          <a:lstStyle/>
          <a:p>
            <a:r>
              <a:rPr lang="en-US" dirty="0"/>
              <a:t>Targeted Grazing </a:t>
            </a:r>
            <a:br>
              <a:rPr lang="en-US" sz="4000" i="1" dirty="0">
                <a:latin typeface="Tahoma" pitchFamily="34" charset="0"/>
              </a:rPr>
            </a:br>
            <a:r>
              <a:rPr lang="en-US" sz="3600" i="1" dirty="0">
                <a:latin typeface="Tahoma" pitchFamily="34" charset="0"/>
              </a:rPr>
              <a:t>for vegetation management &amp; landscape enhancement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Rangeland principles, rem151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DE479A-F379-4B4E-94A6-E118649A6F80}"/>
              </a:ext>
            </a:extLst>
          </p:cNvPr>
          <p:cNvGrpSpPr/>
          <p:nvPr/>
        </p:nvGrpSpPr>
        <p:grpSpPr>
          <a:xfrm>
            <a:off x="1167516" y="510228"/>
            <a:ext cx="2971801" cy="2228851"/>
            <a:chOff x="1066799" y="3743324"/>
            <a:chExt cx="2971801" cy="2228851"/>
          </a:xfrm>
        </p:grpSpPr>
        <p:pic>
          <p:nvPicPr>
            <p:cNvPr id="5" name="Picture 4" descr="cows-whitebird.JPG">
              <a:extLst>
                <a:ext uri="{FF2B5EF4-FFF2-40B4-BE49-F238E27FC236}">
                  <a16:creationId xmlns:a16="http://schemas.microsoft.com/office/drawing/2014/main" id="{13666356-83D6-4A8D-9E78-4334A4237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6799" y="3743324"/>
              <a:ext cx="2971801" cy="222885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F059C2-1D1E-427C-8C6D-4919E49B50EC}"/>
                </a:ext>
              </a:extLst>
            </p:cNvPr>
            <p:cNvSpPr txBox="1"/>
            <p:nvPr/>
          </p:nvSpPr>
          <p:spPr>
            <a:xfrm>
              <a:off x="3155380" y="5741343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alibri" pitchFamily="34" charset="0"/>
                </a:rPr>
                <a:t>K. Launchbaugh</a:t>
              </a:r>
              <a:endParaRPr lang="en-US" sz="9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BA41D8C-9068-424C-ACA5-475C45B139AC}"/>
              </a:ext>
            </a:extLst>
          </p:cNvPr>
          <p:cNvGrpSpPr/>
          <p:nvPr/>
        </p:nvGrpSpPr>
        <p:grpSpPr>
          <a:xfrm>
            <a:off x="4392433" y="500704"/>
            <a:ext cx="2971800" cy="2238375"/>
            <a:chOff x="4800600" y="3733800"/>
            <a:chExt cx="2971800" cy="2238375"/>
          </a:xfrm>
        </p:grpSpPr>
        <p:pic>
          <p:nvPicPr>
            <p:cNvPr id="8" name="Picture 7" descr="Herding_sheep_USDA-ARS_Duboise(Stephen Ausmus).jpg">
              <a:extLst>
                <a:ext uri="{FF2B5EF4-FFF2-40B4-BE49-F238E27FC236}">
                  <a16:creationId xmlns:a16="http://schemas.microsoft.com/office/drawing/2014/main" id="{01D20ACC-73C6-48A6-AF43-DDE37119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800600" y="3733800"/>
              <a:ext cx="2971800" cy="22383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4C2583-9218-4DFB-9121-A967DBE8F60B}"/>
                </a:ext>
              </a:extLst>
            </p:cNvPr>
            <p:cNvSpPr txBox="1"/>
            <p:nvPr/>
          </p:nvSpPr>
          <p:spPr>
            <a:xfrm>
              <a:off x="7053934" y="5741343"/>
              <a:ext cx="6575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alibri" pitchFamily="34" charset="0"/>
                </a:rPr>
                <a:t>USDA - ARS</a:t>
              </a:r>
            </a:p>
          </p:txBody>
        </p:sp>
      </p:grpSp>
      <p:pic>
        <p:nvPicPr>
          <p:cNvPr id="11" name="Picture 10" descr="A herd of cattle standing on top of a grass covered field&#10;&#10;Description generated with high confidence">
            <a:extLst>
              <a:ext uri="{FF2B5EF4-FFF2-40B4-BE49-F238E27FC236}">
                <a16:creationId xmlns:a16="http://schemas.microsoft.com/office/drawing/2014/main" id="{074B5FE7-1BEA-44AA-8D2F-F3204D6293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3952" y="500704"/>
            <a:ext cx="2971800" cy="21700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68510B-C139-4664-8377-454A830976CC}"/>
              </a:ext>
            </a:extLst>
          </p:cNvPr>
          <p:cNvSpPr txBox="1"/>
          <p:nvPr/>
        </p:nvSpPr>
        <p:spPr>
          <a:xfrm>
            <a:off x="9769045" y="2434310"/>
            <a:ext cx="8467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alibri" pitchFamily="34" charset="0"/>
              </a:rPr>
              <a:t>K. Launchbaugh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A8EAE5-AE8E-4607-99D0-611DA1B047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2460" y="5802016"/>
            <a:ext cx="3723640" cy="5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40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2"/>
          <p:cNvSpPr>
            <a:spLocks noChangeArrowheads="1"/>
          </p:cNvSpPr>
          <p:nvPr/>
        </p:nvSpPr>
        <p:spPr bwMode="auto">
          <a:xfrm>
            <a:off x="4945064" y="4681539"/>
            <a:ext cx="1957387" cy="179387"/>
          </a:xfrm>
          <a:prstGeom prst="leftArrow">
            <a:avLst>
              <a:gd name="adj1" fmla="val 50000"/>
              <a:gd name="adj2" fmla="val 272788"/>
            </a:avLst>
          </a:prstGeom>
          <a:gradFill rotWithShape="1">
            <a:gsLst>
              <a:gs pos="0">
                <a:schemeClr val="folHlink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69875" y="132382"/>
            <a:ext cx="8512175" cy="1104900"/>
          </a:xfrm>
        </p:spPr>
        <p:txBody>
          <a:bodyPr/>
          <a:lstStyle/>
          <a:p>
            <a:r>
              <a:rPr lang="en-US" dirty="0"/>
              <a:t>Products of Livestock Grazing</a:t>
            </a:r>
          </a:p>
        </p:txBody>
      </p:sp>
      <p:sp>
        <p:nvSpPr>
          <p:cNvPr id="1029" name="AutoShape 28"/>
          <p:cNvSpPr>
            <a:spLocks noChangeArrowheads="1"/>
          </p:cNvSpPr>
          <p:nvPr/>
        </p:nvSpPr>
        <p:spPr bwMode="auto">
          <a:xfrm rot="8731719">
            <a:off x="3473450" y="3495676"/>
            <a:ext cx="1506538" cy="69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tx2"/>
              </a:gs>
              <a:gs pos="100000">
                <a:srgbClr val="FFD10B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Text Box 29"/>
          <p:cNvSpPr txBox="1">
            <a:spLocks noChangeArrowheads="1"/>
          </p:cNvSpPr>
          <p:nvPr/>
        </p:nvSpPr>
        <p:spPr bwMode="auto">
          <a:xfrm>
            <a:off x="1856810" y="4364039"/>
            <a:ext cx="3203121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>
                <a:latin typeface="Comic Sans MS" pitchFamily="66" charset="0"/>
              </a:rPr>
              <a:t>Meat &amp; Livestock</a:t>
            </a:r>
          </a:p>
          <a:p>
            <a:pPr algn="ctr" eaLnBrk="0" hangingPunct="0"/>
            <a:r>
              <a:rPr lang="en-US" sz="2800" b="1">
                <a:latin typeface="Comic Sans MS" pitchFamily="66" charset="0"/>
              </a:rPr>
              <a:t>Products</a:t>
            </a:r>
          </a:p>
        </p:txBody>
      </p:sp>
      <p:sp>
        <p:nvSpPr>
          <p:cNvPr id="1031" name="Text Box 30"/>
          <p:cNvSpPr txBox="1">
            <a:spLocks noChangeArrowheads="1"/>
          </p:cNvSpPr>
          <p:nvPr/>
        </p:nvSpPr>
        <p:spPr bwMode="auto">
          <a:xfrm>
            <a:off x="7382051" y="4413251"/>
            <a:ext cx="2064989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Manage Plant</a:t>
            </a:r>
          </a:p>
          <a:p>
            <a:pPr algn="ctr" eaLnBrk="0" hangingPunct="0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Communities</a:t>
            </a:r>
          </a:p>
        </p:txBody>
      </p:sp>
      <p:sp>
        <p:nvSpPr>
          <p:cNvPr id="1032" name="AutoShape 31"/>
          <p:cNvSpPr>
            <a:spLocks noChangeArrowheads="1"/>
          </p:cNvSpPr>
          <p:nvPr/>
        </p:nvSpPr>
        <p:spPr bwMode="auto">
          <a:xfrm rot="12994032" flipH="1">
            <a:off x="6726239" y="3740151"/>
            <a:ext cx="1506537" cy="2333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47142622 h 21600"/>
              <a:gd name="T4" fmla="*/ 2147483647 w 21600"/>
              <a:gd name="T5" fmla="*/ 294283860 h 21600"/>
              <a:gd name="T6" fmla="*/ 2147483647 w 21600"/>
              <a:gd name="T7" fmla="*/ 14714262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tx2"/>
              </a:gs>
              <a:gs pos="100000">
                <a:srgbClr val="FFD10B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4878388" y="1393826"/>
            <a:ext cx="2913062" cy="2212975"/>
            <a:chOff x="3354388" y="1393825"/>
            <a:chExt cx="2913062" cy="221297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354388" y="1393825"/>
              <a:ext cx="2913062" cy="2212975"/>
              <a:chOff x="1920" y="960"/>
              <a:chExt cx="2064" cy="1394"/>
            </a:xfrm>
          </p:grpSpPr>
          <p:graphicFrame>
            <p:nvGraphicFramePr>
              <p:cNvPr id="1026" name="Object 2"/>
              <p:cNvGraphicFramePr>
                <a:graphicFrameLocks/>
              </p:cNvGraphicFramePr>
              <p:nvPr/>
            </p:nvGraphicFramePr>
            <p:xfrm>
              <a:off x="2304" y="960"/>
              <a:ext cx="1680" cy="13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3" imgW="4700520" imgH="3554280" progId="">
                      <p:embed/>
                    </p:oleObj>
                  </mc:Choice>
                  <mc:Fallback>
                    <p:oleObj name="Clip" r:id="rId3" imgW="4700520" imgH="3554280" progId="">
                      <p:embed/>
                      <p:pic>
                        <p:nvPicPr>
                          <p:cNvPr id="1026" name="Object 2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4" y="960"/>
                            <a:ext cx="1680" cy="13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 flipH="1">
                <a:off x="1920" y="1181"/>
                <a:ext cx="1055" cy="912"/>
                <a:chOff x="1873" y="1348"/>
                <a:chExt cx="1245" cy="1133"/>
              </a:xfrm>
            </p:grpSpPr>
            <p:sp>
              <p:nvSpPr>
                <p:cNvPr id="1037" name="Freeform 7"/>
                <p:cNvSpPr>
                  <a:spLocks/>
                </p:cNvSpPr>
                <p:nvPr/>
              </p:nvSpPr>
              <p:spPr bwMode="auto">
                <a:xfrm>
                  <a:off x="2220" y="1918"/>
                  <a:ext cx="869" cy="282"/>
                </a:xfrm>
                <a:custGeom>
                  <a:avLst/>
                  <a:gdLst>
                    <a:gd name="T0" fmla="*/ 102 w 869"/>
                    <a:gd name="T1" fmla="*/ 276 h 282"/>
                    <a:gd name="T2" fmla="*/ 103 w 869"/>
                    <a:gd name="T3" fmla="*/ 255 h 282"/>
                    <a:gd name="T4" fmla="*/ 102 w 869"/>
                    <a:gd name="T5" fmla="*/ 217 h 282"/>
                    <a:gd name="T6" fmla="*/ 98 w 869"/>
                    <a:gd name="T7" fmla="*/ 192 h 282"/>
                    <a:gd name="T8" fmla="*/ 89 w 869"/>
                    <a:gd name="T9" fmla="*/ 150 h 282"/>
                    <a:gd name="T10" fmla="*/ 81 w 869"/>
                    <a:gd name="T11" fmla="*/ 124 h 282"/>
                    <a:gd name="T12" fmla="*/ 74 w 869"/>
                    <a:gd name="T13" fmla="*/ 108 h 282"/>
                    <a:gd name="T14" fmla="*/ 62 w 869"/>
                    <a:gd name="T15" fmla="*/ 76 h 282"/>
                    <a:gd name="T16" fmla="*/ 44 w 869"/>
                    <a:gd name="T17" fmla="*/ 59 h 282"/>
                    <a:gd name="T18" fmla="*/ 30 w 869"/>
                    <a:gd name="T19" fmla="*/ 44 h 282"/>
                    <a:gd name="T20" fmla="*/ 28 w 869"/>
                    <a:gd name="T21" fmla="*/ 50 h 282"/>
                    <a:gd name="T22" fmla="*/ 22 w 869"/>
                    <a:gd name="T23" fmla="*/ 40 h 282"/>
                    <a:gd name="T24" fmla="*/ 8 w 869"/>
                    <a:gd name="T25" fmla="*/ 18 h 282"/>
                    <a:gd name="T26" fmla="*/ 812 w 869"/>
                    <a:gd name="T27" fmla="*/ 0 h 282"/>
                    <a:gd name="T28" fmla="*/ 809 w 869"/>
                    <a:gd name="T29" fmla="*/ 53 h 282"/>
                    <a:gd name="T30" fmla="*/ 809 w 869"/>
                    <a:gd name="T31" fmla="*/ 105 h 282"/>
                    <a:gd name="T32" fmla="*/ 810 w 869"/>
                    <a:gd name="T33" fmla="*/ 144 h 282"/>
                    <a:gd name="T34" fmla="*/ 817 w 869"/>
                    <a:gd name="T35" fmla="*/ 175 h 282"/>
                    <a:gd name="T36" fmla="*/ 830 w 869"/>
                    <a:gd name="T37" fmla="*/ 210 h 282"/>
                    <a:gd name="T38" fmla="*/ 842 w 869"/>
                    <a:gd name="T39" fmla="*/ 231 h 282"/>
                    <a:gd name="T40" fmla="*/ 851 w 869"/>
                    <a:gd name="T41" fmla="*/ 242 h 282"/>
                    <a:gd name="T42" fmla="*/ 861 w 869"/>
                    <a:gd name="T43" fmla="*/ 257 h 282"/>
                    <a:gd name="T44" fmla="*/ 869 w 869"/>
                    <a:gd name="T45" fmla="*/ 279 h 282"/>
                    <a:gd name="T46" fmla="*/ 748 w 869"/>
                    <a:gd name="T47" fmla="*/ 275 h 282"/>
                    <a:gd name="T48" fmla="*/ 738 w 869"/>
                    <a:gd name="T49" fmla="*/ 262 h 282"/>
                    <a:gd name="T50" fmla="*/ 714 w 869"/>
                    <a:gd name="T51" fmla="*/ 239 h 282"/>
                    <a:gd name="T52" fmla="*/ 706 w 869"/>
                    <a:gd name="T53" fmla="*/ 239 h 282"/>
                    <a:gd name="T54" fmla="*/ 596 w 869"/>
                    <a:gd name="T55" fmla="*/ 188 h 282"/>
                    <a:gd name="T56" fmla="*/ 513 w 869"/>
                    <a:gd name="T57" fmla="*/ 176 h 282"/>
                    <a:gd name="T58" fmla="*/ 501 w 869"/>
                    <a:gd name="T59" fmla="*/ 173 h 282"/>
                    <a:gd name="T60" fmla="*/ 482 w 869"/>
                    <a:gd name="T61" fmla="*/ 171 h 282"/>
                    <a:gd name="T62" fmla="*/ 451 w 869"/>
                    <a:gd name="T63" fmla="*/ 166 h 282"/>
                    <a:gd name="T64" fmla="*/ 409 w 869"/>
                    <a:gd name="T65" fmla="*/ 153 h 282"/>
                    <a:gd name="T66" fmla="*/ 367 w 869"/>
                    <a:gd name="T67" fmla="*/ 133 h 282"/>
                    <a:gd name="T68" fmla="*/ 332 w 869"/>
                    <a:gd name="T69" fmla="*/ 115 h 282"/>
                    <a:gd name="T70" fmla="*/ 295 w 869"/>
                    <a:gd name="T71" fmla="*/ 103 h 282"/>
                    <a:gd name="T72" fmla="*/ 266 w 869"/>
                    <a:gd name="T73" fmla="*/ 101 h 282"/>
                    <a:gd name="T74" fmla="*/ 246 w 869"/>
                    <a:gd name="T75" fmla="*/ 98 h 282"/>
                    <a:gd name="T76" fmla="*/ 241 w 869"/>
                    <a:gd name="T77" fmla="*/ 96 h 282"/>
                    <a:gd name="T78" fmla="*/ 251 w 869"/>
                    <a:gd name="T79" fmla="*/ 111 h 282"/>
                    <a:gd name="T80" fmla="*/ 254 w 869"/>
                    <a:gd name="T81" fmla="*/ 119 h 282"/>
                    <a:gd name="T82" fmla="*/ 245 w 869"/>
                    <a:gd name="T83" fmla="*/ 115 h 282"/>
                    <a:gd name="T84" fmla="*/ 251 w 869"/>
                    <a:gd name="T85" fmla="*/ 133 h 282"/>
                    <a:gd name="T86" fmla="*/ 246 w 869"/>
                    <a:gd name="T87" fmla="*/ 136 h 282"/>
                    <a:gd name="T88" fmla="*/ 245 w 869"/>
                    <a:gd name="T89" fmla="*/ 143 h 282"/>
                    <a:gd name="T90" fmla="*/ 248 w 869"/>
                    <a:gd name="T91" fmla="*/ 154 h 282"/>
                    <a:gd name="T92" fmla="*/ 240 w 869"/>
                    <a:gd name="T93" fmla="*/ 144 h 282"/>
                    <a:gd name="T94" fmla="*/ 241 w 869"/>
                    <a:gd name="T95" fmla="*/ 163 h 282"/>
                    <a:gd name="T96" fmla="*/ 240 w 869"/>
                    <a:gd name="T97" fmla="*/ 164 h 282"/>
                    <a:gd name="T98" fmla="*/ 235 w 869"/>
                    <a:gd name="T99" fmla="*/ 159 h 282"/>
                    <a:gd name="T100" fmla="*/ 238 w 869"/>
                    <a:gd name="T101" fmla="*/ 175 h 282"/>
                    <a:gd name="T102" fmla="*/ 230 w 869"/>
                    <a:gd name="T103" fmla="*/ 181 h 282"/>
                    <a:gd name="T104" fmla="*/ 229 w 869"/>
                    <a:gd name="T105" fmla="*/ 196 h 282"/>
                    <a:gd name="T106" fmla="*/ 224 w 869"/>
                    <a:gd name="T107" fmla="*/ 219 h 282"/>
                    <a:gd name="T108" fmla="*/ 219 w 869"/>
                    <a:gd name="T109" fmla="*/ 242 h 282"/>
                    <a:gd name="T110" fmla="*/ 219 w 869"/>
                    <a:gd name="T111" fmla="*/ 267 h 282"/>
                    <a:gd name="T112" fmla="*/ 102 w 869"/>
                    <a:gd name="T113" fmla="*/ 282 h 28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69"/>
                    <a:gd name="T172" fmla="*/ 0 h 282"/>
                    <a:gd name="T173" fmla="*/ 869 w 869"/>
                    <a:gd name="T174" fmla="*/ 282 h 282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69" h="282">
                      <a:moveTo>
                        <a:pt x="102" y="282"/>
                      </a:moveTo>
                      <a:lnTo>
                        <a:pt x="102" y="280"/>
                      </a:lnTo>
                      <a:lnTo>
                        <a:pt x="102" y="276"/>
                      </a:lnTo>
                      <a:lnTo>
                        <a:pt x="102" y="274"/>
                      </a:lnTo>
                      <a:lnTo>
                        <a:pt x="102" y="271"/>
                      </a:lnTo>
                      <a:lnTo>
                        <a:pt x="103" y="255"/>
                      </a:lnTo>
                      <a:lnTo>
                        <a:pt x="103" y="241"/>
                      </a:lnTo>
                      <a:lnTo>
                        <a:pt x="103" y="229"/>
                      </a:lnTo>
                      <a:lnTo>
                        <a:pt x="102" y="217"/>
                      </a:lnTo>
                      <a:lnTo>
                        <a:pt x="101" y="207"/>
                      </a:lnTo>
                      <a:lnTo>
                        <a:pt x="99" y="199"/>
                      </a:lnTo>
                      <a:lnTo>
                        <a:pt x="98" y="192"/>
                      </a:lnTo>
                      <a:lnTo>
                        <a:pt x="97" y="186"/>
                      </a:lnTo>
                      <a:lnTo>
                        <a:pt x="93" y="166"/>
                      </a:lnTo>
                      <a:lnTo>
                        <a:pt x="89" y="150"/>
                      </a:lnTo>
                      <a:lnTo>
                        <a:pt x="86" y="139"/>
                      </a:lnTo>
                      <a:lnTo>
                        <a:pt x="83" y="130"/>
                      </a:lnTo>
                      <a:lnTo>
                        <a:pt x="81" y="124"/>
                      </a:lnTo>
                      <a:lnTo>
                        <a:pt x="78" y="119"/>
                      </a:lnTo>
                      <a:lnTo>
                        <a:pt x="76" y="114"/>
                      </a:lnTo>
                      <a:lnTo>
                        <a:pt x="74" y="108"/>
                      </a:lnTo>
                      <a:lnTo>
                        <a:pt x="71" y="94"/>
                      </a:lnTo>
                      <a:lnTo>
                        <a:pt x="67" y="84"/>
                      </a:lnTo>
                      <a:lnTo>
                        <a:pt x="62" y="76"/>
                      </a:lnTo>
                      <a:lnTo>
                        <a:pt x="57" y="70"/>
                      </a:lnTo>
                      <a:lnTo>
                        <a:pt x="51" y="65"/>
                      </a:lnTo>
                      <a:lnTo>
                        <a:pt x="44" y="59"/>
                      </a:lnTo>
                      <a:lnTo>
                        <a:pt x="38" y="50"/>
                      </a:lnTo>
                      <a:lnTo>
                        <a:pt x="31" y="40"/>
                      </a:lnTo>
                      <a:lnTo>
                        <a:pt x="30" y="44"/>
                      </a:lnTo>
                      <a:lnTo>
                        <a:pt x="30" y="47"/>
                      </a:lnTo>
                      <a:lnTo>
                        <a:pt x="28" y="49"/>
                      </a:lnTo>
                      <a:lnTo>
                        <a:pt x="28" y="50"/>
                      </a:lnTo>
                      <a:lnTo>
                        <a:pt x="27" y="49"/>
                      </a:lnTo>
                      <a:lnTo>
                        <a:pt x="26" y="45"/>
                      </a:lnTo>
                      <a:lnTo>
                        <a:pt x="22" y="40"/>
                      </a:lnTo>
                      <a:lnTo>
                        <a:pt x="18" y="34"/>
                      </a:lnTo>
                      <a:lnTo>
                        <a:pt x="13" y="27"/>
                      </a:lnTo>
                      <a:lnTo>
                        <a:pt x="8" y="18"/>
                      </a:lnTo>
                      <a:lnTo>
                        <a:pt x="5" y="9"/>
                      </a:lnTo>
                      <a:lnTo>
                        <a:pt x="0" y="0"/>
                      </a:lnTo>
                      <a:lnTo>
                        <a:pt x="812" y="0"/>
                      </a:lnTo>
                      <a:lnTo>
                        <a:pt x="810" y="17"/>
                      </a:lnTo>
                      <a:lnTo>
                        <a:pt x="809" y="34"/>
                      </a:lnTo>
                      <a:lnTo>
                        <a:pt x="809" y="53"/>
                      </a:lnTo>
                      <a:lnTo>
                        <a:pt x="807" y="70"/>
                      </a:lnTo>
                      <a:lnTo>
                        <a:pt x="807" y="88"/>
                      </a:lnTo>
                      <a:lnTo>
                        <a:pt x="809" y="105"/>
                      </a:lnTo>
                      <a:lnTo>
                        <a:pt x="809" y="123"/>
                      </a:lnTo>
                      <a:lnTo>
                        <a:pt x="810" y="138"/>
                      </a:lnTo>
                      <a:lnTo>
                        <a:pt x="810" y="144"/>
                      </a:lnTo>
                      <a:lnTo>
                        <a:pt x="812" y="153"/>
                      </a:lnTo>
                      <a:lnTo>
                        <a:pt x="814" y="164"/>
                      </a:lnTo>
                      <a:lnTo>
                        <a:pt x="817" y="175"/>
                      </a:lnTo>
                      <a:lnTo>
                        <a:pt x="821" y="188"/>
                      </a:lnTo>
                      <a:lnTo>
                        <a:pt x="825" y="199"/>
                      </a:lnTo>
                      <a:lnTo>
                        <a:pt x="830" y="210"/>
                      </a:lnTo>
                      <a:lnTo>
                        <a:pt x="835" y="220"/>
                      </a:lnTo>
                      <a:lnTo>
                        <a:pt x="839" y="226"/>
                      </a:lnTo>
                      <a:lnTo>
                        <a:pt x="842" y="231"/>
                      </a:lnTo>
                      <a:lnTo>
                        <a:pt x="845" y="235"/>
                      </a:lnTo>
                      <a:lnTo>
                        <a:pt x="849" y="239"/>
                      </a:lnTo>
                      <a:lnTo>
                        <a:pt x="851" y="242"/>
                      </a:lnTo>
                      <a:lnTo>
                        <a:pt x="854" y="247"/>
                      </a:lnTo>
                      <a:lnTo>
                        <a:pt x="857" y="251"/>
                      </a:lnTo>
                      <a:lnTo>
                        <a:pt x="861" y="257"/>
                      </a:lnTo>
                      <a:lnTo>
                        <a:pt x="866" y="266"/>
                      </a:lnTo>
                      <a:lnTo>
                        <a:pt x="869" y="274"/>
                      </a:lnTo>
                      <a:lnTo>
                        <a:pt x="869" y="279"/>
                      </a:lnTo>
                      <a:lnTo>
                        <a:pt x="869" y="282"/>
                      </a:lnTo>
                      <a:lnTo>
                        <a:pt x="753" y="282"/>
                      </a:lnTo>
                      <a:lnTo>
                        <a:pt x="748" y="275"/>
                      </a:lnTo>
                      <a:lnTo>
                        <a:pt x="744" y="269"/>
                      </a:lnTo>
                      <a:lnTo>
                        <a:pt x="740" y="265"/>
                      </a:lnTo>
                      <a:lnTo>
                        <a:pt x="738" y="262"/>
                      </a:lnTo>
                      <a:lnTo>
                        <a:pt x="730" y="255"/>
                      </a:lnTo>
                      <a:lnTo>
                        <a:pt x="721" y="246"/>
                      </a:lnTo>
                      <a:lnTo>
                        <a:pt x="714" y="239"/>
                      </a:lnTo>
                      <a:lnTo>
                        <a:pt x="711" y="235"/>
                      </a:lnTo>
                      <a:lnTo>
                        <a:pt x="710" y="236"/>
                      </a:lnTo>
                      <a:lnTo>
                        <a:pt x="706" y="239"/>
                      </a:lnTo>
                      <a:lnTo>
                        <a:pt x="660" y="204"/>
                      </a:lnTo>
                      <a:lnTo>
                        <a:pt x="636" y="200"/>
                      </a:lnTo>
                      <a:lnTo>
                        <a:pt x="596" y="188"/>
                      </a:lnTo>
                      <a:lnTo>
                        <a:pt x="552" y="182"/>
                      </a:lnTo>
                      <a:lnTo>
                        <a:pt x="514" y="178"/>
                      </a:lnTo>
                      <a:lnTo>
                        <a:pt x="513" y="176"/>
                      </a:lnTo>
                      <a:lnTo>
                        <a:pt x="510" y="175"/>
                      </a:lnTo>
                      <a:lnTo>
                        <a:pt x="506" y="174"/>
                      </a:lnTo>
                      <a:lnTo>
                        <a:pt x="501" y="173"/>
                      </a:lnTo>
                      <a:lnTo>
                        <a:pt x="495" y="173"/>
                      </a:lnTo>
                      <a:lnTo>
                        <a:pt x="488" y="173"/>
                      </a:lnTo>
                      <a:lnTo>
                        <a:pt x="482" y="171"/>
                      </a:lnTo>
                      <a:lnTo>
                        <a:pt x="475" y="171"/>
                      </a:lnTo>
                      <a:lnTo>
                        <a:pt x="463" y="170"/>
                      </a:lnTo>
                      <a:lnTo>
                        <a:pt x="451" y="166"/>
                      </a:lnTo>
                      <a:lnTo>
                        <a:pt x="437" y="163"/>
                      </a:lnTo>
                      <a:lnTo>
                        <a:pt x="423" y="159"/>
                      </a:lnTo>
                      <a:lnTo>
                        <a:pt x="409" y="153"/>
                      </a:lnTo>
                      <a:lnTo>
                        <a:pt x="395" y="148"/>
                      </a:lnTo>
                      <a:lnTo>
                        <a:pt x="381" y="140"/>
                      </a:lnTo>
                      <a:lnTo>
                        <a:pt x="367" y="133"/>
                      </a:lnTo>
                      <a:lnTo>
                        <a:pt x="356" y="126"/>
                      </a:lnTo>
                      <a:lnTo>
                        <a:pt x="345" y="120"/>
                      </a:lnTo>
                      <a:lnTo>
                        <a:pt x="332" y="115"/>
                      </a:lnTo>
                      <a:lnTo>
                        <a:pt x="319" y="109"/>
                      </a:lnTo>
                      <a:lnTo>
                        <a:pt x="306" y="105"/>
                      </a:lnTo>
                      <a:lnTo>
                        <a:pt x="295" y="103"/>
                      </a:lnTo>
                      <a:lnTo>
                        <a:pt x="285" y="101"/>
                      </a:lnTo>
                      <a:lnTo>
                        <a:pt x="276" y="101"/>
                      </a:lnTo>
                      <a:lnTo>
                        <a:pt x="266" y="101"/>
                      </a:lnTo>
                      <a:lnTo>
                        <a:pt x="258" y="100"/>
                      </a:lnTo>
                      <a:lnTo>
                        <a:pt x="251" y="99"/>
                      </a:lnTo>
                      <a:lnTo>
                        <a:pt x="246" y="98"/>
                      </a:lnTo>
                      <a:lnTo>
                        <a:pt x="243" y="96"/>
                      </a:lnTo>
                      <a:lnTo>
                        <a:pt x="241" y="95"/>
                      </a:lnTo>
                      <a:lnTo>
                        <a:pt x="241" y="96"/>
                      </a:lnTo>
                      <a:lnTo>
                        <a:pt x="243" y="98"/>
                      </a:lnTo>
                      <a:lnTo>
                        <a:pt x="248" y="104"/>
                      </a:lnTo>
                      <a:lnTo>
                        <a:pt x="251" y="111"/>
                      </a:lnTo>
                      <a:lnTo>
                        <a:pt x="254" y="116"/>
                      </a:lnTo>
                      <a:lnTo>
                        <a:pt x="255" y="119"/>
                      </a:lnTo>
                      <a:lnTo>
                        <a:pt x="254" y="119"/>
                      </a:lnTo>
                      <a:lnTo>
                        <a:pt x="251" y="116"/>
                      </a:lnTo>
                      <a:lnTo>
                        <a:pt x="248" y="115"/>
                      </a:lnTo>
                      <a:lnTo>
                        <a:pt x="245" y="115"/>
                      </a:lnTo>
                      <a:lnTo>
                        <a:pt x="245" y="118"/>
                      </a:lnTo>
                      <a:lnTo>
                        <a:pt x="249" y="125"/>
                      </a:lnTo>
                      <a:lnTo>
                        <a:pt x="251" y="133"/>
                      </a:lnTo>
                      <a:lnTo>
                        <a:pt x="251" y="139"/>
                      </a:lnTo>
                      <a:lnTo>
                        <a:pt x="249" y="140"/>
                      </a:lnTo>
                      <a:lnTo>
                        <a:pt x="246" y="136"/>
                      </a:lnTo>
                      <a:lnTo>
                        <a:pt x="244" y="134"/>
                      </a:lnTo>
                      <a:lnTo>
                        <a:pt x="244" y="136"/>
                      </a:lnTo>
                      <a:lnTo>
                        <a:pt x="245" y="143"/>
                      </a:lnTo>
                      <a:lnTo>
                        <a:pt x="246" y="148"/>
                      </a:lnTo>
                      <a:lnTo>
                        <a:pt x="248" y="153"/>
                      </a:lnTo>
                      <a:lnTo>
                        <a:pt x="248" y="154"/>
                      </a:lnTo>
                      <a:lnTo>
                        <a:pt x="246" y="151"/>
                      </a:lnTo>
                      <a:lnTo>
                        <a:pt x="243" y="146"/>
                      </a:lnTo>
                      <a:lnTo>
                        <a:pt x="240" y="144"/>
                      </a:lnTo>
                      <a:lnTo>
                        <a:pt x="240" y="149"/>
                      </a:lnTo>
                      <a:lnTo>
                        <a:pt x="241" y="156"/>
                      </a:lnTo>
                      <a:lnTo>
                        <a:pt x="241" y="163"/>
                      </a:lnTo>
                      <a:lnTo>
                        <a:pt x="241" y="165"/>
                      </a:lnTo>
                      <a:lnTo>
                        <a:pt x="241" y="166"/>
                      </a:lnTo>
                      <a:lnTo>
                        <a:pt x="240" y="164"/>
                      </a:lnTo>
                      <a:lnTo>
                        <a:pt x="239" y="160"/>
                      </a:lnTo>
                      <a:lnTo>
                        <a:pt x="236" y="156"/>
                      </a:lnTo>
                      <a:lnTo>
                        <a:pt x="235" y="159"/>
                      </a:lnTo>
                      <a:lnTo>
                        <a:pt x="236" y="164"/>
                      </a:lnTo>
                      <a:lnTo>
                        <a:pt x="238" y="170"/>
                      </a:lnTo>
                      <a:lnTo>
                        <a:pt x="238" y="175"/>
                      </a:lnTo>
                      <a:lnTo>
                        <a:pt x="234" y="178"/>
                      </a:lnTo>
                      <a:lnTo>
                        <a:pt x="231" y="179"/>
                      </a:lnTo>
                      <a:lnTo>
                        <a:pt x="230" y="181"/>
                      </a:lnTo>
                      <a:lnTo>
                        <a:pt x="230" y="186"/>
                      </a:lnTo>
                      <a:lnTo>
                        <a:pt x="229" y="190"/>
                      </a:lnTo>
                      <a:lnTo>
                        <a:pt x="229" y="196"/>
                      </a:lnTo>
                      <a:lnTo>
                        <a:pt x="228" y="204"/>
                      </a:lnTo>
                      <a:lnTo>
                        <a:pt x="226" y="210"/>
                      </a:lnTo>
                      <a:lnTo>
                        <a:pt x="224" y="219"/>
                      </a:lnTo>
                      <a:lnTo>
                        <a:pt x="222" y="226"/>
                      </a:lnTo>
                      <a:lnTo>
                        <a:pt x="220" y="235"/>
                      </a:lnTo>
                      <a:lnTo>
                        <a:pt x="219" y="242"/>
                      </a:lnTo>
                      <a:lnTo>
                        <a:pt x="219" y="251"/>
                      </a:lnTo>
                      <a:lnTo>
                        <a:pt x="219" y="259"/>
                      </a:lnTo>
                      <a:lnTo>
                        <a:pt x="219" y="267"/>
                      </a:lnTo>
                      <a:lnTo>
                        <a:pt x="219" y="275"/>
                      </a:lnTo>
                      <a:lnTo>
                        <a:pt x="218" y="282"/>
                      </a:lnTo>
                      <a:lnTo>
                        <a:pt x="102" y="282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8" name="Freeform 8"/>
                <p:cNvSpPr>
                  <a:spLocks/>
                </p:cNvSpPr>
                <p:nvPr/>
              </p:nvSpPr>
              <p:spPr bwMode="auto">
                <a:xfrm>
                  <a:off x="2939" y="2197"/>
                  <a:ext cx="179" cy="275"/>
                </a:xfrm>
                <a:custGeom>
                  <a:avLst/>
                  <a:gdLst>
                    <a:gd name="T0" fmla="*/ 152 w 179"/>
                    <a:gd name="T1" fmla="*/ 2 h 275"/>
                    <a:gd name="T2" fmla="*/ 152 w 179"/>
                    <a:gd name="T3" fmla="*/ 3 h 275"/>
                    <a:gd name="T4" fmla="*/ 150 w 179"/>
                    <a:gd name="T5" fmla="*/ 5 h 275"/>
                    <a:gd name="T6" fmla="*/ 151 w 179"/>
                    <a:gd name="T7" fmla="*/ 14 h 275"/>
                    <a:gd name="T8" fmla="*/ 152 w 179"/>
                    <a:gd name="T9" fmla="*/ 18 h 275"/>
                    <a:gd name="T10" fmla="*/ 154 w 179"/>
                    <a:gd name="T11" fmla="*/ 32 h 275"/>
                    <a:gd name="T12" fmla="*/ 156 w 179"/>
                    <a:gd name="T13" fmla="*/ 58 h 275"/>
                    <a:gd name="T14" fmla="*/ 161 w 179"/>
                    <a:gd name="T15" fmla="*/ 86 h 275"/>
                    <a:gd name="T16" fmla="*/ 167 w 179"/>
                    <a:gd name="T17" fmla="*/ 116 h 275"/>
                    <a:gd name="T18" fmla="*/ 172 w 179"/>
                    <a:gd name="T19" fmla="*/ 139 h 275"/>
                    <a:gd name="T20" fmla="*/ 177 w 179"/>
                    <a:gd name="T21" fmla="*/ 153 h 275"/>
                    <a:gd name="T22" fmla="*/ 179 w 179"/>
                    <a:gd name="T23" fmla="*/ 166 h 275"/>
                    <a:gd name="T24" fmla="*/ 171 w 179"/>
                    <a:gd name="T25" fmla="*/ 171 h 275"/>
                    <a:gd name="T26" fmla="*/ 171 w 179"/>
                    <a:gd name="T27" fmla="*/ 180 h 275"/>
                    <a:gd name="T28" fmla="*/ 164 w 179"/>
                    <a:gd name="T29" fmla="*/ 184 h 275"/>
                    <a:gd name="T30" fmla="*/ 160 w 179"/>
                    <a:gd name="T31" fmla="*/ 195 h 275"/>
                    <a:gd name="T32" fmla="*/ 162 w 179"/>
                    <a:gd name="T33" fmla="*/ 204 h 275"/>
                    <a:gd name="T34" fmla="*/ 159 w 179"/>
                    <a:gd name="T35" fmla="*/ 206 h 275"/>
                    <a:gd name="T36" fmla="*/ 161 w 179"/>
                    <a:gd name="T37" fmla="*/ 216 h 275"/>
                    <a:gd name="T38" fmla="*/ 157 w 179"/>
                    <a:gd name="T39" fmla="*/ 222 h 275"/>
                    <a:gd name="T40" fmla="*/ 147 w 179"/>
                    <a:gd name="T41" fmla="*/ 221 h 275"/>
                    <a:gd name="T42" fmla="*/ 142 w 179"/>
                    <a:gd name="T43" fmla="*/ 234 h 275"/>
                    <a:gd name="T44" fmla="*/ 136 w 179"/>
                    <a:gd name="T45" fmla="*/ 255 h 275"/>
                    <a:gd name="T46" fmla="*/ 125 w 179"/>
                    <a:gd name="T47" fmla="*/ 270 h 275"/>
                    <a:gd name="T48" fmla="*/ 99 w 179"/>
                    <a:gd name="T49" fmla="*/ 275 h 275"/>
                    <a:gd name="T50" fmla="*/ 79 w 179"/>
                    <a:gd name="T51" fmla="*/ 275 h 275"/>
                    <a:gd name="T52" fmla="*/ 65 w 179"/>
                    <a:gd name="T53" fmla="*/ 274 h 275"/>
                    <a:gd name="T54" fmla="*/ 59 w 179"/>
                    <a:gd name="T55" fmla="*/ 269 h 275"/>
                    <a:gd name="T56" fmla="*/ 53 w 179"/>
                    <a:gd name="T57" fmla="*/ 265 h 275"/>
                    <a:gd name="T58" fmla="*/ 46 w 179"/>
                    <a:gd name="T59" fmla="*/ 261 h 275"/>
                    <a:gd name="T60" fmla="*/ 41 w 179"/>
                    <a:gd name="T61" fmla="*/ 257 h 275"/>
                    <a:gd name="T62" fmla="*/ 29 w 179"/>
                    <a:gd name="T63" fmla="*/ 259 h 275"/>
                    <a:gd name="T64" fmla="*/ 18 w 179"/>
                    <a:gd name="T65" fmla="*/ 257 h 275"/>
                    <a:gd name="T66" fmla="*/ 11 w 179"/>
                    <a:gd name="T67" fmla="*/ 255 h 275"/>
                    <a:gd name="T68" fmla="*/ 6 w 179"/>
                    <a:gd name="T69" fmla="*/ 252 h 275"/>
                    <a:gd name="T70" fmla="*/ 0 w 179"/>
                    <a:gd name="T71" fmla="*/ 249 h 275"/>
                    <a:gd name="T72" fmla="*/ 4 w 179"/>
                    <a:gd name="T73" fmla="*/ 237 h 275"/>
                    <a:gd name="T74" fmla="*/ 10 w 179"/>
                    <a:gd name="T75" fmla="*/ 226 h 275"/>
                    <a:gd name="T76" fmla="*/ 19 w 179"/>
                    <a:gd name="T77" fmla="*/ 214 h 275"/>
                    <a:gd name="T78" fmla="*/ 29 w 179"/>
                    <a:gd name="T79" fmla="*/ 202 h 275"/>
                    <a:gd name="T80" fmla="*/ 35 w 179"/>
                    <a:gd name="T81" fmla="*/ 194 h 275"/>
                    <a:gd name="T82" fmla="*/ 41 w 179"/>
                    <a:gd name="T83" fmla="*/ 185 h 275"/>
                    <a:gd name="T84" fmla="*/ 48 w 179"/>
                    <a:gd name="T85" fmla="*/ 176 h 275"/>
                    <a:gd name="T86" fmla="*/ 55 w 179"/>
                    <a:gd name="T87" fmla="*/ 166 h 275"/>
                    <a:gd name="T88" fmla="*/ 63 w 179"/>
                    <a:gd name="T89" fmla="*/ 148 h 275"/>
                    <a:gd name="T90" fmla="*/ 65 w 179"/>
                    <a:gd name="T91" fmla="*/ 116 h 275"/>
                    <a:gd name="T92" fmla="*/ 64 w 179"/>
                    <a:gd name="T93" fmla="*/ 79 h 275"/>
                    <a:gd name="T94" fmla="*/ 59 w 179"/>
                    <a:gd name="T95" fmla="*/ 51 h 275"/>
                    <a:gd name="T96" fmla="*/ 50 w 179"/>
                    <a:gd name="T97" fmla="*/ 28 h 275"/>
                    <a:gd name="T98" fmla="*/ 41 w 179"/>
                    <a:gd name="T99" fmla="*/ 8 h 275"/>
                    <a:gd name="T100" fmla="*/ 154 w 179"/>
                    <a:gd name="T101" fmla="*/ 0 h 27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79"/>
                    <a:gd name="T154" fmla="*/ 0 h 275"/>
                    <a:gd name="T155" fmla="*/ 179 w 179"/>
                    <a:gd name="T156" fmla="*/ 275 h 27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79" h="275">
                      <a:moveTo>
                        <a:pt x="154" y="0"/>
                      </a:moveTo>
                      <a:lnTo>
                        <a:pt x="152" y="2"/>
                      </a:lnTo>
                      <a:lnTo>
                        <a:pt x="152" y="3"/>
                      </a:lnTo>
                      <a:lnTo>
                        <a:pt x="151" y="3"/>
                      </a:lnTo>
                      <a:lnTo>
                        <a:pt x="150" y="5"/>
                      </a:lnTo>
                      <a:lnTo>
                        <a:pt x="150" y="10"/>
                      </a:lnTo>
                      <a:lnTo>
                        <a:pt x="151" y="14"/>
                      </a:lnTo>
                      <a:lnTo>
                        <a:pt x="151" y="17"/>
                      </a:lnTo>
                      <a:lnTo>
                        <a:pt x="152" y="18"/>
                      </a:lnTo>
                      <a:lnTo>
                        <a:pt x="154" y="22"/>
                      </a:lnTo>
                      <a:lnTo>
                        <a:pt x="154" y="32"/>
                      </a:lnTo>
                      <a:lnTo>
                        <a:pt x="155" y="46"/>
                      </a:lnTo>
                      <a:lnTo>
                        <a:pt x="156" y="58"/>
                      </a:lnTo>
                      <a:lnTo>
                        <a:pt x="159" y="71"/>
                      </a:lnTo>
                      <a:lnTo>
                        <a:pt x="161" y="86"/>
                      </a:lnTo>
                      <a:lnTo>
                        <a:pt x="164" y="101"/>
                      </a:lnTo>
                      <a:lnTo>
                        <a:pt x="167" y="116"/>
                      </a:lnTo>
                      <a:lnTo>
                        <a:pt x="170" y="129"/>
                      </a:lnTo>
                      <a:lnTo>
                        <a:pt x="172" y="139"/>
                      </a:lnTo>
                      <a:lnTo>
                        <a:pt x="175" y="145"/>
                      </a:lnTo>
                      <a:lnTo>
                        <a:pt x="177" y="153"/>
                      </a:lnTo>
                      <a:lnTo>
                        <a:pt x="179" y="160"/>
                      </a:lnTo>
                      <a:lnTo>
                        <a:pt x="179" y="166"/>
                      </a:lnTo>
                      <a:lnTo>
                        <a:pt x="175" y="169"/>
                      </a:lnTo>
                      <a:lnTo>
                        <a:pt x="171" y="171"/>
                      </a:lnTo>
                      <a:lnTo>
                        <a:pt x="171" y="175"/>
                      </a:lnTo>
                      <a:lnTo>
                        <a:pt x="171" y="180"/>
                      </a:lnTo>
                      <a:lnTo>
                        <a:pt x="169" y="181"/>
                      </a:lnTo>
                      <a:lnTo>
                        <a:pt x="164" y="184"/>
                      </a:lnTo>
                      <a:lnTo>
                        <a:pt x="161" y="189"/>
                      </a:lnTo>
                      <a:lnTo>
                        <a:pt x="160" y="195"/>
                      </a:lnTo>
                      <a:lnTo>
                        <a:pt x="161" y="200"/>
                      </a:lnTo>
                      <a:lnTo>
                        <a:pt x="162" y="204"/>
                      </a:lnTo>
                      <a:lnTo>
                        <a:pt x="161" y="205"/>
                      </a:lnTo>
                      <a:lnTo>
                        <a:pt x="159" y="206"/>
                      </a:lnTo>
                      <a:lnTo>
                        <a:pt x="160" y="211"/>
                      </a:lnTo>
                      <a:lnTo>
                        <a:pt x="161" y="216"/>
                      </a:lnTo>
                      <a:lnTo>
                        <a:pt x="160" y="220"/>
                      </a:lnTo>
                      <a:lnTo>
                        <a:pt x="157" y="222"/>
                      </a:lnTo>
                      <a:lnTo>
                        <a:pt x="152" y="221"/>
                      </a:lnTo>
                      <a:lnTo>
                        <a:pt x="147" y="221"/>
                      </a:lnTo>
                      <a:lnTo>
                        <a:pt x="145" y="226"/>
                      </a:lnTo>
                      <a:lnTo>
                        <a:pt x="142" y="234"/>
                      </a:lnTo>
                      <a:lnTo>
                        <a:pt x="139" y="244"/>
                      </a:lnTo>
                      <a:lnTo>
                        <a:pt x="136" y="255"/>
                      </a:lnTo>
                      <a:lnTo>
                        <a:pt x="132" y="264"/>
                      </a:lnTo>
                      <a:lnTo>
                        <a:pt x="125" y="270"/>
                      </a:lnTo>
                      <a:lnTo>
                        <a:pt x="109" y="274"/>
                      </a:lnTo>
                      <a:lnTo>
                        <a:pt x="99" y="275"/>
                      </a:lnTo>
                      <a:lnTo>
                        <a:pt x="89" y="275"/>
                      </a:lnTo>
                      <a:lnTo>
                        <a:pt x="79" y="275"/>
                      </a:lnTo>
                      <a:lnTo>
                        <a:pt x="71" y="275"/>
                      </a:lnTo>
                      <a:lnTo>
                        <a:pt x="65" y="274"/>
                      </a:lnTo>
                      <a:lnTo>
                        <a:pt x="61" y="271"/>
                      </a:lnTo>
                      <a:lnTo>
                        <a:pt x="59" y="269"/>
                      </a:lnTo>
                      <a:lnTo>
                        <a:pt x="59" y="265"/>
                      </a:lnTo>
                      <a:lnTo>
                        <a:pt x="53" y="265"/>
                      </a:lnTo>
                      <a:lnTo>
                        <a:pt x="48" y="264"/>
                      </a:lnTo>
                      <a:lnTo>
                        <a:pt x="46" y="261"/>
                      </a:lnTo>
                      <a:lnTo>
                        <a:pt x="48" y="256"/>
                      </a:lnTo>
                      <a:lnTo>
                        <a:pt x="41" y="257"/>
                      </a:lnTo>
                      <a:lnTo>
                        <a:pt x="35" y="257"/>
                      </a:lnTo>
                      <a:lnTo>
                        <a:pt x="29" y="259"/>
                      </a:lnTo>
                      <a:lnTo>
                        <a:pt x="23" y="259"/>
                      </a:lnTo>
                      <a:lnTo>
                        <a:pt x="18" y="257"/>
                      </a:lnTo>
                      <a:lnTo>
                        <a:pt x="14" y="256"/>
                      </a:lnTo>
                      <a:lnTo>
                        <a:pt x="11" y="255"/>
                      </a:lnTo>
                      <a:lnTo>
                        <a:pt x="11" y="251"/>
                      </a:lnTo>
                      <a:lnTo>
                        <a:pt x="6" y="252"/>
                      </a:lnTo>
                      <a:lnTo>
                        <a:pt x="1" y="251"/>
                      </a:lnTo>
                      <a:lnTo>
                        <a:pt x="0" y="249"/>
                      </a:lnTo>
                      <a:lnTo>
                        <a:pt x="1" y="242"/>
                      </a:lnTo>
                      <a:lnTo>
                        <a:pt x="4" y="237"/>
                      </a:lnTo>
                      <a:lnTo>
                        <a:pt x="6" y="232"/>
                      </a:lnTo>
                      <a:lnTo>
                        <a:pt x="10" y="226"/>
                      </a:lnTo>
                      <a:lnTo>
                        <a:pt x="14" y="220"/>
                      </a:lnTo>
                      <a:lnTo>
                        <a:pt x="19" y="214"/>
                      </a:lnTo>
                      <a:lnTo>
                        <a:pt x="24" y="207"/>
                      </a:lnTo>
                      <a:lnTo>
                        <a:pt x="29" y="202"/>
                      </a:lnTo>
                      <a:lnTo>
                        <a:pt x="35" y="199"/>
                      </a:lnTo>
                      <a:lnTo>
                        <a:pt x="35" y="194"/>
                      </a:lnTo>
                      <a:lnTo>
                        <a:pt x="38" y="189"/>
                      </a:lnTo>
                      <a:lnTo>
                        <a:pt x="41" y="185"/>
                      </a:lnTo>
                      <a:lnTo>
                        <a:pt x="45" y="179"/>
                      </a:lnTo>
                      <a:lnTo>
                        <a:pt x="48" y="176"/>
                      </a:lnTo>
                      <a:lnTo>
                        <a:pt x="51" y="171"/>
                      </a:lnTo>
                      <a:lnTo>
                        <a:pt x="55" y="166"/>
                      </a:lnTo>
                      <a:lnTo>
                        <a:pt x="59" y="159"/>
                      </a:lnTo>
                      <a:lnTo>
                        <a:pt x="63" y="148"/>
                      </a:lnTo>
                      <a:lnTo>
                        <a:pt x="64" y="134"/>
                      </a:lnTo>
                      <a:lnTo>
                        <a:pt x="65" y="116"/>
                      </a:lnTo>
                      <a:lnTo>
                        <a:pt x="65" y="94"/>
                      </a:lnTo>
                      <a:lnTo>
                        <a:pt x="64" y="79"/>
                      </a:lnTo>
                      <a:lnTo>
                        <a:pt x="61" y="64"/>
                      </a:lnTo>
                      <a:lnTo>
                        <a:pt x="59" y="51"/>
                      </a:lnTo>
                      <a:lnTo>
                        <a:pt x="55" y="39"/>
                      </a:lnTo>
                      <a:lnTo>
                        <a:pt x="50" y="28"/>
                      </a:lnTo>
                      <a:lnTo>
                        <a:pt x="46" y="18"/>
                      </a:lnTo>
                      <a:lnTo>
                        <a:pt x="41" y="8"/>
                      </a:lnTo>
                      <a:lnTo>
                        <a:pt x="38" y="0"/>
                      </a:lnTo>
                      <a:lnTo>
                        <a:pt x="154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9" name="Freeform 9"/>
                <p:cNvSpPr>
                  <a:spLocks/>
                </p:cNvSpPr>
                <p:nvPr/>
              </p:nvSpPr>
              <p:spPr bwMode="auto">
                <a:xfrm>
                  <a:off x="2857" y="1957"/>
                  <a:ext cx="199" cy="495"/>
                </a:xfrm>
                <a:custGeom>
                  <a:avLst/>
                  <a:gdLst>
                    <a:gd name="T0" fmla="*/ 132 w 199"/>
                    <a:gd name="T1" fmla="*/ 489 h 495"/>
                    <a:gd name="T2" fmla="*/ 152 w 199"/>
                    <a:gd name="T3" fmla="*/ 459 h 495"/>
                    <a:gd name="T4" fmla="*/ 156 w 199"/>
                    <a:gd name="T5" fmla="*/ 456 h 495"/>
                    <a:gd name="T6" fmla="*/ 160 w 199"/>
                    <a:gd name="T7" fmla="*/ 455 h 495"/>
                    <a:gd name="T8" fmla="*/ 167 w 199"/>
                    <a:gd name="T9" fmla="*/ 434 h 495"/>
                    <a:gd name="T10" fmla="*/ 176 w 199"/>
                    <a:gd name="T11" fmla="*/ 422 h 495"/>
                    <a:gd name="T12" fmla="*/ 181 w 199"/>
                    <a:gd name="T13" fmla="*/ 412 h 495"/>
                    <a:gd name="T14" fmla="*/ 192 w 199"/>
                    <a:gd name="T15" fmla="*/ 405 h 495"/>
                    <a:gd name="T16" fmla="*/ 198 w 199"/>
                    <a:gd name="T17" fmla="*/ 396 h 495"/>
                    <a:gd name="T18" fmla="*/ 194 w 199"/>
                    <a:gd name="T19" fmla="*/ 396 h 495"/>
                    <a:gd name="T20" fmla="*/ 194 w 199"/>
                    <a:gd name="T21" fmla="*/ 395 h 495"/>
                    <a:gd name="T22" fmla="*/ 199 w 199"/>
                    <a:gd name="T23" fmla="*/ 383 h 495"/>
                    <a:gd name="T24" fmla="*/ 199 w 199"/>
                    <a:gd name="T25" fmla="*/ 371 h 495"/>
                    <a:gd name="T26" fmla="*/ 199 w 199"/>
                    <a:gd name="T27" fmla="*/ 348 h 495"/>
                    <a:gd name="T28" fmla="*/ 196 w 199"/>
                    <a:gd name="T29" fmla="*/ 320 h 495"/>
                    <a:gd name="T30" fmla="*/ 193 w 199"/>
                    <a:gd name="T31" fmla="*/ 308 h 495"/>
                    <a:gd name="T32" fmla="*/ 187 w 199"/>
                    <a:gd name="T33" fmla="*/ 285 h 495"/>
                    <a:gd name="T34" fmla="*/ 179 w 199"/>
                    <a:gd name="T35" fmla="*/ 263 h 495"/>
                    <a:gd name="T36" fmla="*/ 172 w 199"/>
                    <a:gd name="T37" fmla="*/ 247 h 495"/>
                    <a:gd name="T38" fmla="*/ 155 w 199"/>
                    <a:gd name="T39" fmla="*/ 215 h 495"/>
                    <a:gd name="T40" fmla="*/ 136 w 199"/>
                    <a:gd name="T41" fmla="*/ 194 h 495"/>
                    <a:gd name="T42" fmla="*/ 121 w 199"/>
                    <a:gd name="T43" fmla="*/ 182 h 495"/>
                    <a:gd name="T44" fmla="*/ 116 w 199"/>
                    <a:gd name="T45" fmla="*/ 173 h 495"/>
                    <a:gd name="T46" fmla="*/ 112 w 199"/>
                    <a:gd name="T47" fmla="*/ 170 h 495"/>
                    <a:gd name="T48" fmla="*/ 107 w 199"/>
                    <a:gd name="T49" fmla="*/ 172 h 495"/>
                    <a:gd name="T50" fmla="*/ 95 w 199"/>
                    <a:gd name="T51" fmla="*/ 165 h 495"/>
                    <a:gd name="T52" fmla="*/ 86 w 199"/>
                    <a:gd name="T53" fmla="*/ 154 h 495"/>
                    <a:gd name="T54" fmla="*/ 80 w 199"/>
                    <a:gd name="T55" fmla="*/ 149 h 495"/>
                    <a:gd name="T56" fmla="*/ 83 w 199"/>
                    <a:gd name="T57" fmla="*/ 163 h 495"/>
                    <a:gd name="T58" fmla="*/ 78 w 199"/>
                    <a:gd name="T59" fmla="*/ 159 h 495"/>
                    <a:gd name="T60" fmla="*/ 69 w 199"/>
                    <a:gd name="T61" fmla="*/ 142 h 495"/>
                    <a:gd name="T62" fmla="*/ 66 w 199"/>
                    <a:gd name="T63" fmla="*/ 136 h 495"/>
                    <a:gd name="T64" fmla="*/ 62 w 199"/>
                    <a:gd name="T65" fmla="*/ 136 h 495"/>
                    <a:gd name="T66" fmla="*/ 55 w 199"/>
                    <a:gd name="T67" fmla="*/ 133 h 495"/>
                    <a:gd name="T68" fmla="*/ 52 w 199"/>
                    <a:gd name="T69" fmla="*/ 127 h 495"/>
                    <a:gd name="T70" fmla="*/ 46 w 199"/>
                    <a:gd name="T71" fmla="*/ 123 h 495"/>
                    <a:gd name="T72" fmla="*/ 36 w 199"/>
                    <a:gd name="T73" fmla="*/ 116 h 495"/>
                    <a:gd name="T74" fmla="*/ 29 w 199"/>
                    <a:gd name="T75" fmla="*/ 94 h 495"/>
                    <a:gd name="T76" fmla="*/ 26 w 199"/>
                    <a:gd name="T77" fmla="*/ 102 h 495"/>
                    <a:gd name="T78" fmla="*/ 25 w 199"/>
                    <a:gd name="T79" fmla="*/ 101 h 495"/>
                    <a:gd name="T80" fmla="*/ 20 w 199"/>
                    <a:gd name="T81" fmla="*/ 69 h 495"/>
                    <a:gd name="T82" fmla="*/ 14 w 199"/>
                    <a:gd name="T83" fmla="*/ 77 h 495"/>
                    <a:gd name="T84" fmla="*/ 12 w 199"/>
                    <a:gd name="T85" fmla="*/ 82 h 495"/>
                    <a:gd name="T86" fmla="*/ 10 w 199"/>
                    <a:gd name="T87" fmla="*/ 64 h 495"/>
                    <a:gd name="T88" fmla="*/ 10 w 199"/>
                    <a:gd name="T89" fmla="*/ 48 h 495"/>
                    <a:gd name="T90" fmla="*/ 9 w 199"/>
                    <a:gd name="T91" fmla="*/ 34 h 495"/>
                    <a:gd name="T92" fmla="*/ 6 w 199"/>
                    <a:gd name="T93" fmla="*/ 36 h 495"/>
                    <a:gd name="T94" fmla="*/ 0 w 199"/>
                    <a:gd name="T95" fmla="*/ 42 h 495"/>
                    <a:gd name="T96" fmla="*/ 1 w 199"/>
                    <a:gd name="T97" fmla="*/ 23 h 495"/>
                    <a:gd name="T98" fmla="*/ 1 w 199"/>
                    <a:gd name="T99" fmla="*/ 12 h 495"/>
                    <a:gd name="T100" fmla="*/ 0 w 199"/>
                    <a:gd name="T101" fmla="*/ 0 h 49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99"/>
                    <a:gd name="T154" fmla="*/ 0 h 495"/>
                    <a:gd name="T155" fmla="*/ 199 w 199"/>
                    <a:gd name="T156" fmla="*/ 495 h 49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99" h="495">
                      <a:moveTo>
                        <a:pt x="130" y="495"/>
                      </a:moveTo>
                      <a:lnTo>
                        <a:pt x="130" y="495"/>
                      </a:lnTo>
                      <a:lnTo>
                        <a:pt x="132" y="489"/>
                      </a:lnTo>
                      <a:lnTo>
                        <a:pt x="137" y="477"/>
                      </a:lnTo>
                      <a:lnTo>
                        <a:pt x="145" y="466"/>
                      </a:lnTo>
                      <a:lnTo>
                        <a:pt x="152" y="459"/>
                      </a:lnTo>
                      <a:lnTo>
                        <a:pt x="153" y="457"/>
                      </a:lnTo>
                      <a:lnTo>
                        <a:pt x="156" y="456"/>
                      </a:lnTo>
                      <a:lnTo>
                        <a:pt x="157" y="456"/>
                      </a:lnTo>
                      <a:lnTo>
                        <a:pt x="160" y="455"/>
                      </a:lnTo>
                      <a:lnTo>
                        <a:pt x="161" y="447"/>
                      </a:lnTo>
                      <a:lnTo>
                        <a:pt x="163" y="440"/>
                      </a:lnTo>
                      <a:lnTo>
                        <a:pt x="167" y="434"/>
                      </a:lnTo>
                      <a:lnTo>
                        <a:pt x="171" y="429"/>
                      </a:lnTo>
                      <a:lnTo>
                        <a:pt x="176" y="422"/>
                      </a:lnTo>
                      <a:lnTo>
                        <a:pt x="178" y="419"/>
                      </a:lnTo>
                      <a:lnTo>
                        <a:pt x="178" y="415"/>
                      </a:lnTo>
                      <a:lnTo>
                        <a:pt x="181" y="412"/>
                      </a:lnTo>
                      <a:lnTo>
                        <a:pt x="186" y="409"/>
                      </a:lnTo>
                      <a:lnTo>
                        <a:pt x="192" y="405"/>
                      </a:lnTo>
                      <a:lnTo>
                        <a:pt x="196" y="400"/>
                      </a:lnTo>
                      <a:lnTo>
                        <a:pt x="198" y="396"/>
                      </a:lnTo>
                      <a:lnTo>
                        <a:pt x="198" y="395"/>
                      </a:lnTo>
                      <a:lnTo>
                        <a:pt x="197" y="395"/>
                      </a:lnTo>
                      <a:lnTo>
                        <a:pt x="194" y="396"/>
                      </a:lnTo>
                      <a:lnTo>
                        <a:pt x="194" y="395"/>
                      </a:lnTo>
                      <a:lnTo>
                        <a:pt x="197" y="393"/>
                      </a:lnTo>
                      <a:lnTo>
                        <a:pt x="198" y="389"/>
                      </a:lnTo>
                      <a:lnTo>
                        <a:pt x="199" y="383"/>
                      </a:lnTo>
                      <a:lnTo>
                        <a:pt x="199" y="378"/>
                      </a:lnTo>
                      <a:lnTo>
                        <a:pt x="199" y="371"/>
                      </a:lnTo>
                      <a:lnTo>
                        <a:pt x="199" y="365"/>
                      </a:lnTo>
                      <a:lnTo>
                        <a:pt x="199" y="356"/>
                      </a:lnTo>
                      <a:lnTo>
                        <a:pt x="199" y="348"/>
                      </a:lnTo>
                      <a:lnTo>
                        <a:pt x="198" y="339"/>
                      </a:lnTo>
                      <a:lnTo>
                        <a:pt x="197" y="329"/>
                      </a:lnTo>
                      <a:lnTo>
                        <a:pt x="196" y="320"/>
                      </a:lnTo>
                      <a:lnTo>
                        <a:pt x="194" y="314"/>
                      </a:lnTo>
                      <a:lnTo>
                        <a:pt x="193" y="308"/>
                      </a:lnTo>
                      <a:lnTo>
                        <a:pt x="192" y="300"/>
                      </a:lnTo>
                      <a:lnTo>
                        <a:pt x="189" y="293"/>
                      </a:lnTo>
                      <a:lnTo>
                        <a:pt x="187" y="285"/>
                      </a:lnTo>
                      <a:lnTo>
                        <a:pt x="184" y="278"/>
                      </a:lnTo>
                      <a:lnTo>
                        <a:pt x="182" y="270"/>
                      </a:lnTo>
                      <a:lnTo>
                        <a:pt x="179" y="263"/>
                      </a:lnTo>
                      <a:lnTo>
                        <a:pt x="176" y="255"/>
                      </a:lnTo>
                      <a:lnTo>
                        <a:pt x="172" y="247"/>
                      </a:lnTo>
                      <a:lnTo>
                        <a:pt x="167" y="237"/>
                      </a:lnTo>
                      <a:lnTo>
                        <a:pt x="161" y="225"/>
                      </a:lnTo>
                      <a:lnTo>
                        <a:pt x="155" y="215"/>
                      </a:lnTo>
                      <a:lnTo>
                        <a:pt x="148" y="207"/>
                      </a:lnTo>
                      <a:lnTo>
                        <a:pt x="142" y="199"/>
                      </a:lnTo>
                      <a:lnTo>
                        <a:pt x="136" y="194"/>
                      </a:lnTo>
                      <a:lnTo>
                        <a:pt x="126" y="187"/>
                      </a:lnTo>
                      <a:lnTo>
                        <a:pt x="121" y="182"/>
                      </a:lnTo>
                      <a:lnTo>
                        <a:pt x="117" y="177"/>
                      </a:lnTo>
                      <a:lnTo>
                        <a:pt x="116" y="173"/>
                      </a:lnTo>
                      <a:lnTo>
                        <a:pt x="115" y="170"/>
                      </a:lnTo>
                      <a:lnTo>
                        <a:pt x="113" y="169"/>
                      </a:lnTo>
                      <a:lnTo>
                        <a:pt x="112" y="170"/>
                      </a:lnTo>
                      <a:lnTo>
                        <a:pt x="112" y="178"/>
                      </a:lnTo>
                      <a:lnTo>
                        <a:pt x="107" y="172"/>
                      </a:lnTo>
                      <a:lnTo>
                        <a:pt x="103" y="169"/>
                      </a:lnTo>
                      <a:lnTo>
                        <a:pt x="100" y="169"/>
                      </a:lnTo>
                      <a:lnTo>
                        <a:pt x="95" y="165"/>
                      </a:lnTo>
                      <a:lnTo>
                        <a:pt x="90" y="159"/>
                      </a:lnTo>
                      <a:lnTo>
                        <a:pt x="86" y="154"/>
                      </a:lnTo>
                      <a:lnTo>
                        <a:pt x="83" y="152"/>
                      </a:lnTo>
                      <a:lnTo>
                        <a:pt x="80" y="149"/>
                      </a:lnTo>
                      <a:lnTo>
                        <a:pt x="81" y="154"/>
                      </a:lnTo>
                      <a:lnTo>
                        <a:pt x="82" y="159"/>
                      </a:lnTo>
                      <a:lnTo>
                        <a:pt x="83" y="163"/>
                      </a:lnTo>
                      <a:lnTo>
                        <a:pt x="86" y="165"/>
                      </a:lnTo>
                      <a:lnTo>
                        <a:pt x="78" y="159"/>
                      </a:lnTo>
                      <a:lnTo>
                        <a:pt x="73" y="153"/>
                      </a:lnTo>
                      <a:lnTo>
                        <a:pt x="71" y="147"/>
                      </a:lnTo>
                      <a:lnTo>
                        <a:pt x="69" y="142"/>
                      </a:lnTo>
                      <a:lnTo>
                        <a:pt x="67" y="139"/>
                      </a:lnTo>
                      <a:lnTo>
                        <a:pt x="66" y="136"/>
                      </a:lnTo>
                      <a:lnTo>
                        <a:pt x="64" y="134"/>
                      </a:lnTo>
                      <a:lnTo>
                        <a:pt x="62" y="136"/>
                      </a:lnTo>
                      <a:lnTo>
                        <a:pt x="60" y="137"/>
                      </a:lnTo>
                      <a:lnTo>
                        <a:pt x="57" y="136"/>
                      </a:lnTo>
                      <a:lnTo>
                        <a:pt x="55" y="133"/>
                      </a:lnTo>
                      <a:lnTo>
                        <a:pt x="54" y="129"/>
                      </a:lnTo>
                      <a:lnTo>
                        <a:pt x="52" y="127"/>
                      </a:lnTo>
                      <a:lnTo>
                        <a:pt x="52" y="126"/>
                      </a:lnTo>
                      <a:lnTo>
                        <a:pt x="50" y="124"/>
                      </a:lnTo>
                      <a:lnTo>
                        <a:pt x="46" y="123"/>
                      </a:lnTo>
                      <a:lnTo>
                        <a:pt x="41" y="121"/>
                      </a:lnTo>
                      <a:lnTo>
                        <a:pt x="36" y="116"/>
                      </a:lnTo>
                      <a:lnTo>
                        <a:pt x="31" y="107"/>
                      </a:lnTo>
                      <a:lnTo>
                        <a:pt x="29" y="94"/>
                      </a:lnTo>
                      <a:lnTo>
                        <a:pt x="27" y="97"/>
                      </a:lnTo>
                      <a:lnTo>
                        <a:pt x="26" y="99"/>
                      </a:lnTo>
                      <a:lnTo>
                        <a:pt x="26" y="102"/>
                      </a:lnTo>
                      <a:lnTo>
                        <a:pt x="26" y="103"/>
                      </a:lnTo>
                      <a:lnTo>
                        <a:pt x="25" y="101"/>
                      </a:lnTo>
                      <a:lnTo>
                        <a:pt x="21" y="94"/>
                      </a:lnTo>
                      <a:lnTo>
                        <a:pt x="19" y="83"/>
                      </a:lnTo>
                      <a:lnTo>
                        <a:pt x="20" y="69"/>
                      </a:lnTo>
                      <a:lnTo>
                        <a:pt x="16" y="73"/>
                      </a:lnTo>
                      <a:lnTo>
                        <a:pt x="14" y="77"/>
                      </a:lnTo>
                      <a:lnTo>
                        <a:pt x="12" y="81"/>
                      </a:lnTo>
                      <a:lnTo>
                        <a:pt x="12" y="82"/>
                      </a:lnTo>
                      <a:lnTo>
                        <a:pt x="12" y="79"/>
                      </a:lnTo>
                      <a:lnTo>
                        <a:pt x="11" y="73"/>
                      </a:lnTo>
                      <a:lnTo>
                        <a:pt x="10" y="64"/>
                      </a:lnTo>
                      <a:lnTo>
                        <a:pt x="10" y="56"/>
                      </a:lnTo>
                      <a:lnTo>
                        <a:pt x="10" y="48"/>
                      </a:lnTo>
                      <a:lnTo>
                        <a:pt x="10" y="41"/>
                      </a:lnTo>
                      <a:lnTo>
                        <a:pt x="9" y="36"/>
                      </a:lnTo>
                      <a:lnTo>
                        <a:pt x="9" y="34"/>
                      </a:lnTo>
                      <a:lnTo>
                        <a:pt x="7" y="34"/>
                      </a:lnTo>
                      <a:lnTo>
                        <a:pt x="6" y="36"/>
                      </a:lnTo>
                      <a:lnTo>
                        <a:pt x="2" y="38"/>
                      </a:lnTo>
                      <a:lnTo>
                        <a:pt x="0" y="42"/>
                      </a:lnTo>
                      <a:lnTo>
                        <a:pt x="0" y="36"/>
                      </a:lnTo>
                      <a:lnTo>
                        <a:pt x="0" y="29"/>
                      </a:lnTo>
                      <a:lnTo>
                        <a:pt x="1" y="23"/>
                      </a:lnTo>
                      <a:lnTo>
                        <a:pt x="2" y="17"/>
                      </a:lnTo>
                      <a:lnTo>
                        <a:pt x="1" y="12"/>
                      </a:lnTo>
                      <a:lnTo>
                        <a:pt x="0" y="7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66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0" name="Freeform 10"/>
                <p:cNvSpPr>
                  <a:spLocks/>
                </p:cNvSpPr>
                <p:nvPr/>
              </p:nvSpPr>
              <p:spPr bwMode="auto">
                <a:xfrm>
                  <a:off x="2126" y="1629"/>
                  <a:ext cx="988" cy="306"/>
                </a:xfrm>
                <a:custGeom>
                  <a:avLst/>
                  <a:gdLst>
                    <a:gd name="T0" fmla="*/ 980 w 988"/>
                    <a:gd name="T1" fmla="*/ 13 h 282"/>
                    <a:gd name="T2" fmla="*/ 983 w 988"/>
                    <a:gd name="T3" fmla="*/ 15 h 282"/>
                    <a:gd name="T4" fmla="*/ 984 w 988"/>
                    <a:gd name="T5" fmla="*/ 28 h 282"/>
                    <a:gd name="T6" fmla="*/ 987 w 988"/>
                    <a:gd name="T7" fmla="*/ 44 h 282"/>
                    <a:gd name="T8" fmla="*/ 982 w 988"/>
                    <a:gd name="T9" fmla="*/ 69 h 282"/>
                    <a:gd name="T10" fmla="*/ 987 w 988"/>
                    <a:gd name="T11" fmla="*/ 61 h 282"/>
                    <a:gd name="T12" fmla="*/ 983 w 988"/>
                    <a:gd name="T13" fmla="*/ 84 h 282"/>
                    <a:gd name="T14" fmla="*/ 988 w 988"/>
                    <a:gd name="T15" fmla="*/ 80 h 282"/>
                    <a:gd name="T16" fmla="*/ 982 w 988"/>
                    <a:gd name="T17" fmla="*/ 99 h 282"/>
                    <a:gd name="T18" fmla="*/ 982 w 988"/>
                    <a:gd name="T19" fmla="*/ 105 h 282"/>
                    <a:gd name="T20" fmla="*/ 974 w 988"/>
                    <a:gd name="T21" fmla="*/ 119 h 282"/>
                    <a:gd name="T22" fmla="*/ 977 w 988"/>
                    <a:gd name="T23" fmla="*/ 123 h 282"/>
                    <a:gd name="T24" fmla="*/ 972 w 988"/>
                    <a:gd name="T25" fmla="*/ 135 h 282"/>
                    <a:gd name="T26" fmla="*/ 974 w 988"/>
                    <a:gd name="T27" fmla="*/ 138 h 282"/>
                    <a:gd name="T28" fmla="*/ 967 w 988"/>
                    <a:gd name="T29" fmla="*/ 149 h 282"/>
                    <a:gd name="T30" fmla="*/ 969 w 988"/>
                    <a:gd name="T31" fmla="*/ 151 h 282"/>
                    <a:gd name="T32" fmla="*/ 964 w 988"/>
                    <a:gd name="T33" fmla="*/ 158 h 282"/>
                    <a:gd name="T34" fmla="*/ 977 w 988"/>
                    <a:gd name="T35" fmla="*/ 152 h 282"/>
                    <a:gd name="T36" fmla="*/ 962 w 988"/>
                    <a:gd name="T37" fmla="*/ 178 h 282"/>
                    <a:gd name="T38" fmla="*/ 949 w 988"/>
                    <a:gd name="T39" fmla="*/ 205 h 282"/>
                    <a:gd name="T40" fmla="*/ 948 w 988"/>
                    <a:gd name="T41" fmla="*/ 237 h 282"/>
                    <a:gd name="T42" fmla="*/ 925 w 988"/>
                    <a:gd name="T43" fmla="*/ 284 h 282"/>
                    <a:gd name="T44" fmla="*/ 913 w 988"/>
                    <a:gd name="T45" fmla="*/ 333 h 282"/>
                    <a:gd name="T46" fmla="*/ 910 w 988"/>
                    <a:gd name="T47" fmla="*/ 359 h 282"/>
                    <a:gd name="T48" fmla="*/ 93 w 988"/>
                    <a:gd name="T49" fmla="*/ 346 h 282"/>
                    <a:gd name="T50" fmla="*/ 88 w 988"/>
                    <a:gd name="T51" fmla="*/ 306 h 282"/>
                    <a:gd name="T52" fmla="*/ 89 w 988"/>
                    <a:gd name="T53" fmla="*/ 251 h 282"/>
                    <a:gd name="T54" fmla="*/ 56 w 988"/>
                    <a:gd name="T55" fmla="*/ 180 h 282"/>
                    <a:gd name="T56" fmla="*/ 18 w 988"/>
                    <a:gd name="T57" fmla="*/ 63 h 282"/>
                    <a:gd name="T58" fmla="*/ 348 w 988"/>
                    <a:gd name="T59" fmla="*/ 2 h 282"/>
                    <a:gd name="T60" fmla="*/ 359 w 988"/>
                    <a:gd name="T61" fmla="*/ 10 h 282"/>
                    <a:gd name="T62" fmla="*/ 447 w 988"/>
                    <a:gd name="T63" fmla="*/ 28 h 282"/>
                    <a:gd name="T64" fmla="*/ 523 w 988"/>
                    <a:gd name="T65" fmla="*/ 26 h 282"/>
                    <a:gd name="T66" fmla="*/ 538 w 988"/>
                    <a:gd name="T67" fmla="*/ 29 h 282"/>
                    <a:gd name="T68" fmla="*/ 573 w 988"/>
                    <a:gd name="T69" fmla="*/ 26 h 282"/>
                    <a:gd name="T70" fmla="*/ 594 w 988"/>
                    <a:gd name="T71" fmla="*/ 24 h 282"/>
                    <a:gd name="T72" fmla="*/ 610 w 988"/>
                    <a:gd name="T73" fmla="*/ 26 h 282"/>
                    <a:gd name="T74" fmla="*/ 629 w 988"/>
                    <a:gd name="T75" fmla="*/ 25 h 282"/>
                    <a:gd name="T76" fmla="*/ 640 w 988"/>
                    <a:gd name="T77" fmla="*/ 28 h 282"/>
                    <a:gd name="T78" fmla="*/ 690 w 988"/>
                    <a:gd name="T79" fmla="*/ 13 h 282"/>
                    <a:gd name="T80" fmla="*/ 728 w 988"/>
                    <a:gd name="T81" fmla="*/ 4 h 282"/>
                    <a:gd name="T82" fmla="*/ 740 w 988"/>
                    <a:gd name="T83" fmla="*/ 10 h 282"/>
                    <a:gd name="T84" fmla="*/ 737 w 988"/>
                    <a:gd name="T85" fmla="*/ 15 h 282"/>
                    <a:gd name="T86" fmla="*/ 768 w 988"/>
                    <a:gd name="T87" fmla="*/ 4 h 282"/>
                    <a:gd name="T88" fmla="*/ 818 w 988"/>
                    <a:gd name="T89" fmla="*/ 22 h 282"/>
                    <a:gd name="T90" fmla="*/ 853 w 988"/>
                    <a:gd name="T91" fmla="*/ 37 h 282"/>
                    <a:gd name="T92" fmla="*/ 869 w 988"/>
                    <a:gd name="T93" fmla="*/ 43 h 282"/>
                    <a:gd name="T94" fmla="*/ 891 w 988"/>
                    <a:gd name="T95" fmla="*/ 61 h 282"/>
                    <a:gd name="T96" fmla="*/ 907 w 988"/>
                    <a:gd name="T97" fmla="*/ 77 h 282"/>
                    <a:gd name="T98" fmla="*/ 925 w 988"/>
                    <a:gd name="T99" fmla="*/ 37 h 282"/>
                    <a:gd name="T100" fmla="*/ 930 w 988"/>
                    <a:gd name="T101" fmla="*/ 36 h 282"/>
                    <a:gd name="T102" fmla="*/ 975 w 988"/>
                    <a:gd name="T103" fmla="*/ 0 h 282"/>
                    <a:gd name="T104" fmla="*/ 977 w 988"/>
                    <a:gd name="T105" fmla="*/ 12 h 28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988"/>
                    <a:gd name="T160" fmla="*/ 0 h 282"/>
                    <a:gd name="T161" fmla="*/ 988 w 988"/>
                    <a:gd name="T162" fmla="*/ 282 h 28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988" h="282">
                      <a:moveTo>
                        <a:pt x="980" y="0"/>
                      </a:moveTo>
                      <a:lnTo>
                        <a:pt x="980" y="4"/>
                      </a:lnTo>
                      <a:lnTo>
                        <a:pt x="980" y="7"/>
                      </a:lnTo>
                      <a:lnTo>
                        <a:pt x="980" y="10"/>
                      </a:lnTo>
                      <a:lnTo>
                        <a:pt x="979" y="13"/>
                      </a:lnTo>
                      <a:lnTo>
                        <a:pt x="979" y="14"/>
                      </a:lnTo>
                      <a:lnTo>
                        <a:pt x="982" y="13"/>
                      </a:lnTo>
                      <a:lnTo>
                        <a:pt x="983" y="12"/>
                      </a:lnTo>
                      <a:lnTo>
                        <a:pt x="984" y="10"/>
                      </a:lnTo>
                      <a:lnTo>
                        <a:pt x="984" y="12"/>
                      </a:lnTo>
                      <a:lnTo>
                        <a:pt x="984" y="17"/>
                      </a:lnTo>
                      <a:lnTo>
                        <a:pt x="984" y="22"/>
                      </a:lnTo>
                      <a:lnTo>
                        <a:pt x="983" y="25"/>
                      </a:lnTo>
                      <a:lnTo>
                        <a:pt x="983" y="28"/>
                      </a:lnTo>
                      <a:lnTo>
                        <a:pt x="985" y="32"/>
                      </a:lnTo>
                      <a:lnTo>
                        <a:pt x="987" y="35"/>
                      </a:lnTo>
                      <a:lnTo>
                        <a:pt x="985" y="42"/>
                      </a:lnTo>
                      <a:lnTo>
                        <a:pt x="983" y="48"/>
                      </a:lnTo>
                      <a:lnTo>
                        <a:pt x="982" y="52"/>
                      </a:lnTo>
                      <a:lnTo>
                        <a:pt x="982" y="54"/>
                      </a:lnTo>
                      <a:lnTo>
                        <a:pt x="983" y="53"/>
                      </a:lnTo>
                      <a:lnTo>
                        <a:pt x="985" y="52"/>
                      </a:lnTo>
                      <a:lnTo>
                        <a:pt x="987" y="48"/>
                      </a:lnTo>
                      <a:lnTo>
                        <a:pt x="988" y="45"/>
                      </a:lnTo>
                      <a:lnTo>
                        <a:pt x="988" y="52"/>
                      </a:lnTo>
                      <a:lnTo>
                        <a:pt x="987" y="59"/>
                      </a:lnTo>
                      <a:lnTo>
                        <a:pt x="983" y="65"/>
                      </a:lnTo>
                      <a:lnTo>
                        <a:pt x="980" y="69"/>
                      </a:lnTo>
                      <a:lnTo>
                        <a:pt x="984" y="67"/>
                      </a:lnTo>
                      <a:lnTo>
                        <a:pt x="987" y="65"/>
                      </a:lnTo>
                      <a:lnTo>
                        <a:pt x="988" y="63"/>
                      </a:lnTo>
                      <a:lnTo>
                        <a:pt x="987" y="65"/>
                      </a:lnTo>
                      <a:lnTo>
                        <a:pt x="984" y="70"/>
                      </a:lnTo>
                      <a:lnTo>
                        <a:pt x="982" y="77"/>
                      </a:lnTo>
                      <a:lnTo>
                        <a:pt x="977" y="80"/>
                      </a:lnTo>
                      <a:lnTo>
                        <a:pt x="974" y="83"/>
                      </a:lnTo>
                      <a:lnTo>
                        <a:pt x="977" y="83"/>
                      </a:lnTo>
                      <a:lnTo>
                        <a:pt x="982" y="82"/>
                      </a:lnTo>
                      <a:lnTo>
                        <a:pt x="987" y="78"/>
                      </a:lnTo>
                      <a:lnTo>
                        <a:pt x="984" y="84"/>
                      </a:lnTo>
                      <a:lnTo>
                        <a:pt x="979" y="89"/>
                      </a:lnTo>
                      <a:lnTo>
                        <a:pt x="974" y="93"/>
                      </a:lnTo>
                      <a:lnTo>
                        <a:pt x="970" y="95"/>
                      </a:lnTo>
                      <a:lnTo>
                        <a:pt x="969" y="96"/>
                      </a:lnTo>
                      <a:lnTo>
                        <a:pt x="973" y="98"/>
                      </a:lnTo>
                      <a:lnTo>
                        <a:pt x="977" y="96"/>
                      </a:lnTo>
                      <a:lnTo>
                        <a:pt x="982" y="93"/>
                      </a:lnTo>
                      <a:lnTo>
                        <a:pt x="979" y="98"/>
                      </a:lnTo>
                      <a:lnTo>
                        <a:pt x="975" y="101"/>
                      </a:lnTo>
                      <a:lnTo>
                        <a:pt x="972" y="105"/>
                      </a:lnTo>
                      <a:lnTo>
                        <a:pt x="968" y="108"/>
                      </a:lnTo>
                      <a:lnTo>
                        <a:pt x="968" y="109"/>
                      </a:lnTo>
                      <a:lnTo>
                        <a:pt x="970" y="109"/>
                      </a:lnTo>
                      <a:lnTo>
                        <a:pt x="974" y="108"/>
                      </a:lnTo>
                      <a:lnTo>
                        <a:pt x="978" y="106"/>
                      </a:lnTo>
                      <a:lnTo>
                        <a:pt x="974" y="110"/>
                      </a:lnTo>
                      <a:lnTo>
                        <a:pt x="970" y="114"/>
                      </a:lnTo>
                      <a:lnTo>
                        <a:pt x="967" y="116"/>
                      </a:lnTo>
                      <a:lnTo>
                        <a:pt x="964" y="119"/>
                      </a:lnTo>
                      <a:lnTo>
                        <a:pt x="964" y="120"/>
                      </a:lnTo>
                      <a:lnTo>
                        <a:pt x="965" y="119"/>
                      </a:lnTo>
                      <a:lnTo>
                        <a:pt x="969" y="118"/>
                      </a:lnTo>
                      <a:lnTo>
                        <a:pt x="970" y="118"/>
                      </a:lnTo>
                      <a:lnTo>
                        <a:pt x="969" y="119"/>
                      </a:lnTo>
                      <a:lnTo>
                        <a:pt x="965" y="121"/>
                      </a:lnTo>
                      <a:lnTo>
                        <a:pt x="964" y="124"/>
                      </a:lnTo>
                      <a:lnTo>
                        <a:pt x="965" y="124"/>
                      </a:lnTo>
                      <a:lnTo>
                        <a:pt x="970" y="123"/>
                      </a:lnTo>
                      <a:lnTo>
                        <a:pt x="974" y="121"/>
                      </a:lnTo>
                      <a:lnTo>
                        <a:pt x="977" y="119"/>
                      </a:lnTo>
                      <a:lnTo>
                        <a:pt x="978" y="119"/>
                      </a:lnTo>
                      <a:lnTo>
                        <a:pt x="975" y="123"/>
                      </a:lnTo>
                      <a:lnTo>
                        <a:pt x="970" y="130"/>
                      </a:lnTo>
                      <a:lnTo>
                        <a:pt x="962" y="139"/>
                      </a:lnTo>
                      <a:lnTo>
                        <a:pt x="954" y="146"/>
                      </a:lnTo>
                      <a:lnTo>
                        <a:pt x="950" y="150"/>
                      </a:lnTo>
                      <a:lnTo>
                        <a:pt x="949" y="155"/>
                      </a:lnTo>
                      <a:lnTo>
                        <a:pt x="949" y="160"/>
                      </a:lnTo>
                      <a:lnTo>
                        <a:pt x="949" y="165"/>
                      </a:lnTo>
                      <a:lnTo>
                        <a:pt x="950" y="173"/>
                      </a:lnTo>
                      <a:lnTo>
                        <a:pt x="949" y="179"/>
                      </a:lnTo>
                      <a:lnTo>
                        <a:pt x="948" y="185"/>
                      </a:lnTo>
                      <a:lnTo>
                        <a:pt x="943" y="193"/>
                      </a:lnTo>
                      <a:lnTo>
                        <a:pt x="935" y="204"/>
                      </a:lnTo>
                      <a:lnTo>
                        <a:pt x="930" y="214"/>
                      </a:lnTo>
                      <a:lnTo>
                        <a:pt x="925" y="222"/>
                      </a:lnTo>
                      <a:lnTo>
                        <a:pt x="922" y="230"/>
                      </a:lnTo>
                      <a:lnTo>
                        <a:pt x="918" y="239"/>
                      </a:lnTo>
                      <a:lnTo>
                        <a:pt x="915" y="249"/>
                      </a:lnTo>
                      <a:lnTo>
                        <a:pt x="913" y="261"/>
                      </a:lnTo>
                      <a:lnTo>
                        <a:pt x="910" y="276"/>
                      </a:lnTo>
                      <a:lnTo>
                        <a:pt x="910" y="277"/>
                      </a:lnTo>
                      <a:lnTo>
                        <a:pt x="910" y="279"/>
                      </a:lnTo>
                      <a:lnTo>
                        <a:pt x="910" y="281"/>
                      </a:lnTo>
                      <a:lnTo>
                        <a:pt x="910" y="282"/>
                      </a:lnTo>
                      <a:lnTo>
                        <a:pt x="98" y="282"/>
                      </a:lnTo>
                      <a:lnTo>
                        <a:pt x="95" y="277"/>
                      </a:lnTo>
                      <a:lnTo>
                        <a:pt x="93" y="271"/>
                      </a:lnTo>
                      <a:lnTo>
                        <a:pt x="91" y="266"/>
                      </a:lnTo>
                      <a:lnTo>
                        <a:pt x="90" y="261"/>
                      </a:lnTo>
                      <a:lnTo>
                        <a:pt x="88" y="250"/>
                      </a:lnTo>
                      <a:lnTo>
                        <a:pt x="88" y="240"/>
                      </a:lnTo>
                      <a:lnTo>
                        <a:pt x="89" y="229"/>
                      </a:lnTo>
                      <a:lnTo>
                        <a:pt x="91" y="219"/>
                      </a:lnTo>
                      <a:lnTo>
                        <a:pt x="91" y="209"/>
                      </a:lnTo>
                      <a:lnTo>
                        <a:pt x="89" y="196"/>
                      </a:lnTo>
                      <a:lnTo>
                        <a:pt x="84" y="184"/>
                      </a:lnTo>
                      <a:lnTo>
                        <a:pt x="74" y="170"/>
                      </a:lnTo>
                      <a:lnTo>
                        <a:pt x="65" y="158"/>
                      </a:lnTo>
                      <a:lnTo>
                        <a:pt x="56" y="141"/>
                      </a:lnTo>
                      <a:lnTo>
                        <a:pt x="46" y="120"/>
                      </a:lnTo>
                      <a:lnTo>
                        <a:pt x="38" y="98"/>
                      </a:lnTo>
                      <a:lnTo>
                        <a:pt x="28" y="74"/>
                      </a:lnTo>
                      <a:lnTo>
                        <a:pt x="18" y="49"/>
                      </a:lnTo>
                      <a:lnTo>
                        <a:pt x="9" y="24"/>
                      </a:lnTo>
                      <a:lnTo>
                        <a:pt x="0" y="0"/>
                      </a:lnTo>
                      <a:lnTo>
                        <a:pt x="347" y="0"/>
                      </a:lnTo>
                      <a:lnTo>
                        <a:pt x="348" y="2"/>
                      </a:lnTo>
                      <a:lnTo>
                        <a:pt x="349" y="2"/>
                      </a:lnTo>
                      <a:lnTo>
                        <a:pt x="351" y="3"/>
                      </a:lnTo>
                      <a:lnTo>
                        <a:pt x="359" y="7"/>
                      </a:lnTo>
                      <a:lnTo>
                        <a:pt x="374" y="10"/>
                      </a:lnTo>
                      <a:lnTo>
                        <a:pt x="397" y="14"/>
                      </a:lnTo>
                      <a:lnTo>
                        <a:pt x="420" y="18"/>
                      </a:lnTo>
                      <a:lnTo>
                        <a:pt x="447" y="22"/>
                      </a:lnTo>
                      <a:lnTo>
                        <a:pt x="470" y="24"/>
                      </a:lnTo>
                      <a:lnTo>
                        <a:pt x="492" y="24"/>
                      </a:lnTo>
                      <a:lnTo>
                        <a:pt x="508" y="23"/>
                      </a:lnTo>
                      <a:lnTo>
                        <a:pt x="523" y="20"/>
                      </a:lnTo>
                      <a:lnTo>
                        <a:pt x="526" y="20"/>
                      </a:lnTo>
                      <a:lnTo>
                        <a:pt x="526" y="23"/>
                      </a:lnTo>
                      <a:lnTo>
                        <a:pt x="531" y="23"/>
                      </a:lnTo>
                      <a:lnTo>
                        <a:pt x="538" y="23"/>
                      </a:lnTo>
                      <a:lnTo>
                        <a:pt x="545" y="22"/>
                      </a:lnTo>
                      <a:lnTo>
                        <a:pt x="554" y="22"/>
                      </a:lnTo>
                      <a:lnTo>
                        <a:pt x="564" y="20"/>
                      </a:lnTo>
                      <a:lnTo>
                        <a:pt x="573" y="20"/>
                      </a:lnTo>
                      <a:lnTo>
                        <a:pt x="581" y="19"/>
                      </a:lnTo>
                      <a:lnTo>
                        <a:pt x="589" y="18"/>
                      </a:lnTo>
                      <a:lnTo>
                        <a:pt x="595" y="17"/>
                      </a:lnTo>
                      <a:lnTo>
                        <a:pt x="594" y="18"/>
                      </a:lnTo>
                      <a:lnTo>
                        <a:pt x="596" y="19"/>
                      </a:lnTo>
                      <a:lnTo>
                        <a:pt x="599" y="20"/>
                      </a:lnTo>
                      <a:lnTo>
                        <a:pt x="604" y="20"/>
                      </a:lnTo>
                      <a:lnTo>
                        <a:pt x="610" y="20"/>
                      </a:lnTo>
                      <a:lnTo>
                        <a:pt x="616" y="20"/>
                      </a:lnTo>
                      <a:lnTo>
                        <a:pt x="624" y="19"/>
                      </a:lnTo>
                      <a:lnTo>
                        <a:pt x="631" y="17"/>
                      </a:lnTo>
                      <a:lnTo>
                        <a:pt x="629" y="19"/>
                      </a:lnTo>
                      <a:lnTo>
                        <a:pt x="629" y="20"/>
                      </a:lnTo>
                      <a:lnTo>
                        <a:pt x="630" y="22"/>
                      </a:lnTo>
                      <a:lnTo>
                        <a:pt x="634" y="23"/>
                      </a:lnTo>
                      <a:lnTo>
                        <a:pt x="640" y="22"/>
                      </a:lnTo>
                      <a:lnTo>
                        <a:pt x="649" y="20"/>
                      </a:lnTo>
                      <a:lnTo>
                        <a:pt x="660" y="18"/>
                      </a:lnTo>
                      <a:lnTo>
                        <a:pt x="675" y="14"/>
                      </a:lnTo>
                      <a:lnTo>
                        <a:pt x="690" y="10"/>
                      </a:lnTo>
                      <a:lnTo>
                        <a:pt x="702" y="8"/>
                      </a:lnTo>
                      <a:lnTo>
                        <a:pt x="713" y="7"/>
                      </a:lnTo>
                      <a:lnTo>
                        <a:pt x="721" y="5"/>
                      </a:lnTo>
                      <a:lnTo>
                        <a:pt x="728" y="4"/>
                      </a:lnTo>
                      <a:lnTo>
                        <a:pt x="733" y="4"/>
                      </a:lnTo>
                      <a:lnTo>
                        <a:pt x="737" y="5"/>
                      </a:lnTo>
                      <a:lnTo>
                        <a:pt x="740" y="5"/>
                      </a:lnTo>
                      <a:lnTo>
                        <a:pt x="740" y="7"/>
                      </a:lnTo>
                      <a:lnTo>
                        <a:pt x="735" y="8"/>
                      </a:lnTo>
                      <a:lnTo>
                        <a:pt x="731" y="10"/>
                      </a:lnTo>
                      <a:lnTo>
                        <a:pt x="733" y="12"/>
                      </a:lnTo>
                      <a:lnTo>
                        <a:pt x="737" y="12"/>
                      </a:lnTo>
                      <a:lnTo>
                        <a:pt x="743" y="9"/>
                      </a:lnTo>
                      <a:lnTo>
                        <a:pt x="750" y="8"/>
                      </a:lnTo>
                      <a:lnTo>
                        <a:pt x="758" y="5"/>
                      </a:lnTo>
                      <a:lnTo>
                        <a:pt x="768" y="4"/>
                      </a:lnTo>
                      <a:lnTo>
                        <a:pt x="780" y="4"/>
                      </a:lnTo>
                      <a:lnTo>
                        <a:pt x="792" y="7"/>
                      </a:lnTo>
                      <a:lnTo>
                        <a:pt x="807" y="12"/>
                      </a:lnTo>
                      <a:lnTo>
                        <a:pt x="818" y="17"/>
                      </a:lnTo>
                      <a:lnTo>
                        <a:pt x="828" y="20"/>
                      </a:lnTo>
                      <a:lnTo>
                        <a:pt x="838" y="24"/>
                      </a:lnTo>
                      <a:lnTo>
                        <a:pt x="846" y="27"/>
                      </a:lnTo>
                      <a:lnTo>
                        <a:pt x="853" y="29"/>
                      </a:lnTo>
                      <a:lnTo>
                        <a:pt x="858" y="32"/>
                      </a:lnTo>
                      <a:lnTo>
                        <a:pt x="862" y="33"/>
                      </a:lnTo>
                      <a:lnTo>
                        <a:pt x="864" y="33"/>
                      </a:lnTo>
                      <a:lnTo>
                        <a:pt x="869" y="34"/>
                      </a:lnTo>
                      <a:lnTo>
                        <a:pt x="876" y="38"/>
                      </a:lnTo>
                      <a:lnTo>
                        <a:pt x="883" y="42"/>
                      </a:lnTo>
                      <a:lnTo>
                        <a:pt x="887" y="45"/>
                      </a:lnTo>
                      <a:lnTo>
                        <a:pt x="891" y="48"/>
                      </a:lnTo>
                      <a:lnTo>
                        <a:pt x="893" y="52"/>
                      </a:lnTo>
                      <a:lnTo>
                        <a:pt x="896" y="55"/>
                      </a:lnTo>
                      <a:lnTo>
                        <a:pt x="897" y="57"/>
                      </a:lnTo>
                      <a:lnTo>
                        <a:pt x="907" y="60"/>
                      </a:lnTo>
                      <a:lnTo>
                        <a:pt x="915" y="62"/>
                      </a:lnTo>
                      <a:lnTo>
                        <a:pt x="922" y="57"/>
                      </a:lnTo>
                      <a:lnTo>
                        <a:pt x="924" y="43"/>
                      </a:lnTo>
                      <a:lnTo>
                        <a:pt x="925" y="29"/>
                      </a:lnTo>
                      <a:lnTo>
                        <a:pt x="927" y="24"/>
                      </a:lnTo>
                      <a:lnTo>
                        <a:pt x="928" y="24"/>
                      </a:lnTo>
                      <a:lnTo>
                        <a:pt x="929" y="28"/>
                      </a:lnTo>
                      <a:lnTo>
                        <a:pt x="930" y="28"/>
                      </a:lnTo>
                      <a:lnTo>
                        <a:pt x="933" y="22"/>
                      </a:lnTo>
                      <a:lnTo>
                        <a:pt x="937" y="13"/>
                      </a:lnTo>
                      <a:lnTo>
                        <a:pt x="939" y="0"/>
                      </a:lnTo>
                      <a:lnTo>
                        <a:pt x="975" y="0"/>
                      </a:lnTo>
                      <a:lnTo>
                        <a:pt x="975" y="4"/>
                      </a:lnTo>
                      <a:lnTo>
                        <a:pt x="975" y="7"/>
                      </a:lnTo>
                      <a:lnTo>
                        <a:pt x="977" y="9"/>
                      </a:lnTo>
                      <a:lnTo>
                        <a:pt x="979" y="0"/>
                      </a:lnTo>
                      <a:lnTo>
                        <a:pt x="980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1" name="Freeform 11"/>
                <p:cNvSpPr>
                  <a:spLocks/>
                </p:cNvSpPr>
                <p:nvPr/>
              </p:nvSpPr>
              <p:spPr bwMode="auto">
                <a:xfrm>
                  <a:off x="2246" y="2197"/>
                  <a:ext cx="196" cy="284"/>
                </a:xfrm>
                <a:custGeom>
                  <a:avLst/>
                  <a:gdLst>
                    <a:gd name="T0" fmla="*/ 196 w 196"/>
                    <a:gd name="T1" fmla="*/ 0 h 284"/>
                    <a:gd name="T2" fmla="*/ 196 w 196"/>
                    <a:gd name="T3" fmla="*/ 2 h 284"/>
                    <a:gd name="T4" fmla="*/ 195 w 196"/>
                    <a:gd name="T5" fmla="*/ 9 h 284"/>
                    <a:gd name="T6" fmla="*/ 193 w 196"/>
                    <a:gd name="T7" fmla="*/ 23 h 284"/>
                    <a:gd name="T8" fmla="*/ 191 w 196"/>
                    <a:gd name="T9" fmla="*/ 35 h 284"/>
                    <a:gd name="T10" fmla="*/ 187 w 196"/>
                    <a:gd name="T11" fmla="*/ 44 h 284"/>
                    <a:gd name="T12" fmla="*/ 182 w 196"/>
                    <a:gd name="T13" fmla="*/ 53 h 284"/>
                    <a:gd name="T14" fmla="*/ 178 w 196"/>
                    <a:gd name="T15" fmla="*/ 66 h 284"/>
                    <a:gd name="T16" fmla="*/ 177 w 196"/>
                    <a:gd name="T17" fmla="*/ 85 h 284"/>
                    <a:gd name="T18" fmla="*/ 176 w 196"/>
                    <a:gd name="T19" fmla="*/ 105 h 284"/>
                    <a:gd name="T20" fmla="*/ 173 w 196"/>
                    <a:gd name="T21" fmla="*/ 125 h 284"/>
                    <a:gd name="T22" fmla="*/ 171 w 196"/>
                    <a:gd name="T23" fmla="*/ 145 h 284"/>
                    <a:gd name="T24" fmla="*/ 168 w 196"/>
                    <a:gd name="T25" fmla="*/ 162 h 284"/>
                    <a:gd name="T26" fmla="*/ 167 w 196"/>
                    <a:gd name="T27" fmla="*/ 177 h 284"/>
                    <a:gd name="T28" fmla="*/ 167 w 196"/>
                    <a:gd name="T29" fmla="*/ 189 h 284"/>
                    <a:gd name="T30" fmla="*/ 162 w 196"/>
                    <a:gd name="T31" fmla="*/ 192 h 284"/>
                    <a:gd name="T32" fmla="*/ 153 w 196"/>
                    <a:gd name="T33" fmla="*/ 195 h 284"/>
                    <a:gd name="T34" fmla="*/ 143 w 196"/>
                    <a:gd name="T35" fmla="*/ 214 h 284"/>
                    <a:gd name="T36" fmla="*/ 142 w 196"/>
                    <a:gd name="T37" fmla="*/ 235 h 284"/>
                    <a:gd name="T38" fmla="*/ 136 w 196"/>
                    <a:gd name="T39" fmla="*/ 235 h 284"/>
                    <a:gd name="T40" fmla="*/ 130 w 196"/>
                    <a:gd name="T41" fmla="*/ 232 h 284"/>
                    <a:gd name="T42" fmla="*/ 127 w 196"/>
                    <a:gd name="T43" fmla="*/ 236 h 284"/>
                    <a:gd name="T44" fmla="*/ 126 w 196"/>
                    <a:gd name="T45" fmla="*/ 245 h 284"/>
                    <a:gd name="T46" fmla="*/ 118 w 196"/>
                    <a:gd name="T47" fmla="*/ 267 h 284"/>
                    <a:gd name="T48" fmla="*/ 106 w 196"/>
                    <a:gd name="T49" fmla="*/ 277 h 284"/>
                    <a:gd name="T50" fmla="*/ 90 w 196"/>
                    <a:gd name="T51" fmla="*/ 281 h 284"/>
                    <a:gd name="T52" fmla="*/ 71 w 196"/>
                    <a:gd name="T53" fmla="*/ 284 h 284"/>
                    <a:gd name="T54" fmla="*/ 54 w 196"/>
                    <a:gd name="T55" fmla="*/ 284 h 284"/>
                    <a:gd name="T56" fmla="*/ 39 w 196"/>
                    <a:gd name="T57" fmla="*/ 280 h 284"/>
                    <a:gd name="T58" fmla="*/ 39 w 196"/>
                    <a:gd name="T59" fmla="*/ 272 h 284"/>
                    <a:gd name="T60" fmla="*/ 32 w 196"/>
                    <a:gd name="T61" fmla="*/ 272 h 284"/>
                    <a:gd name="T62" fmla="*/ 27 w 196"/>
                    <a:gd name="T63" fmla="*/ 267 h 284"/>
                    <a:gd name="T64" fmla="*/ 21 w 196"/>
                    <a:gd name="T65" fmla="*/ 262 h 284"/>
                    <a:gd name="T66" fmla="*/ 10 w 196"/>
                    <a:gd name="T67" fmla="*/ 260 h 284"/>
                    <a:gd name="T68" fmla="*/ 5 w 196"/>
                    <a:gd name="T69" fmla="*/ 255 h 284"/>
                    <a:gd name="T70" fmla="*/ 0 w 196"/>
                    <a:gd name="T71" fmla="*/ 249 h 284"/>
                    <a:gd name="T72" fmla="*/ 5 w 196"/>
                    <a:gd name="T73" fmla="*/ 237 h 284"/>
                    <a:gd name="T74" fmla="*/ 11 w 196"/>
                    <a:gd name="T75" fmla="*/ 225 h 284"/>
                    <a:gd name="T76" fmla="*/ 22 w 196"/>
                    <a:gd name="T77" fmla="*/ 212 h 284"/>
                    <a:gd name="T78" fmla="*/ 35 w 196"/>
                    <a:gd name="T79" fmla="*/ 202 h 284"/>
                    <a:gd name="T80" fmla="*/ 46 w 196"/>
                    <a:gd name="T81" fmla="*/ 194 h 284"/>
                    <a:gd name="T82" fmla="*/ 57 w 196"/>
                    <a:gd name="T83" fmla="*/ 185 h 284"/>
                    <a:gd name="T84" fmla="*/ 67 w 196"/>
                    <a:gd name="T85" fmla="*/ 180 h 284"/>
                    <a:gd name="T86" fmla="*/ 79 w 196"/>
                    <a:gd name="T87" fmla="*/ 174 h 284"/>
                    <a:gd name="T88" fmla="*/ 90 w 196"/>
                    <a:gd name="T89" fmla="*/ 162 h 284"/>
                    <a:gd name="T90" fmla="*/ 99 w 196"/>
                    <a:gd name="T91" fmla="*/ 149 h 284"/>
                    <a:gd name="T92" fmla="*/ 102 w 196"/>
                    <a:gd name="T93" fmla="*/ 130 h 284"/>
                    <a:gd name="T94" fmla="*/ 104 w 196"/>
                    <a:gd name="T95" fmla="*/ 101 h 284"/>
                    <a:gd name="T96" fmla="*/ 101 w 196"/>
                    <a:gd name="T97" fmla="*/ 71 h 284"/>
                    <a:gd name="T98" fmla="*/ 96 w 196"/>
                    <a:gd name="T99" fmla="*/ 46 h 284"/>
                    <a:gd name="T100" fmla="*/ 90 w 196"/>
                    <a:gd name="T101" fmla="*/ 34 h 284"/>
                    <a:gd name="T102" fmla="*/ 85 w 196"/>
                    <a:gd name="T103" fmla="*/ 25 h 284"/>
                    <a:gd name="T104" fmla="*/ 82 w 196"/>
                    <a:gd name="T105" fmla="*/ 15 h 284"/>
                    <a:gd name="T106" fmla="*/ 80 w 196"/>
                    <a:gd name="T107" fmla="*/ 5 h 284"/>
                    <a:gd name="T108" fmla="*/ 196 w 196"/>
                    <a:gd name="T109" fmla="*/ 0 h 28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96"/>
                    <a:gd name="T166" fmla="*/ 0 h 284"/>
                    <a:gd name="T167" fmla="*/ 196 w 196"/>
                    <a:gd name="T168" fmla="*/ 284 h 28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96" h="284">
                      <a:moveTo>
                        <a:pt x="196" y="0"/>
                      </a:moveTo>
                      <a:lnTo>
                        <a:pt x="196" y="0"/>
                      </a:lnTo>
                      <a:lnTo>
                        <a:pt x="196" y="2"/>
                      </a:lnTo>
                      <a:lnTo>
                        <a:pt x="195" y="9"/>
                      </a:lnTo>
                      <a:lnTo>
                        <a:pt x="193" y="17"/>
                      </a:lnTo>
                      <a:lnTo>
                        <a:pt x="193" y="23"/>
                      </a:lnTo>
                      <a:lnTo>
                        <a:pt x="192" y="29"/>
                      </a:lnTo>
                      <a:lnTo>
                        <a:pt x="191" y="35"/>
                      </a:lnTo>
                      <a:lnTo>
                        <a:pt x="190" y="40"/>
                      </a:lnTo>
                      <a:lnTo>
                        <a:pt x="187" y="44"/>
                      </a:lnTo>
                      <a:lnTo>
                        <a:pt x="185" y="48"/>
                      </a:lnTo>
                      <a:lnTo>
                        <a:pt x="182" y="53"/>
                      </a:lnTo>
                      <a:lnTo>
                        <a:pt x="181" y="59"/>
                      </a:lnTo>
                      <a:lnTo>
                        <a:pt x="178" y="66"/>
                      </a:lnTo>
                      <a:lnTo>
                        <a:pt x="178" y="75"/>
                      </a:lnTo>
                      <a:lnTo>
                        <a:pt x="177" y="85"/>
                      </a:lnTo>
                      <a:lnTo>
                        <a:pt x="176" y="95"/>
                      </a:lnTo>
                      <a:lnTo>
                        <a:pt x="176" y="105"/>
                      </a:lnTo>
                      <a:lnTo>
                        <a:pt x="175" y="115"/>
                      </a:lnTo>
                      <a:lnTo>
                        <a:pt x="173" y="125"/>
                      </a:lnTo>
                      <a:lnTo>
                        <a:pt x="172" y="135"/>
                      </a:lnTo>
                      <a:lnTo>
                        <a:pt x="171" y="145"/>
                      </a:lnTo>
                      <a:lnTo>
                        <a:pt x="170" y="154"/>
                      </a:lnTo>
                      <a:lnTo>
                        <a:pt x="168" y="162"/>
                      </a:lnTo>
                      <a:lnTo>
                        <a:pt x="168" y="171"/>
                      </a:lnTo>
                      <a:lnTo>
                        <a:pt x="167" y="177"/>
                      </a:lnTo>
                      <a:lnTo>
                        <a:pt x="167" y="182"/>
                      </a:lnTo>
                      <a:lnTo>
                        <a:pt x="167" y="189"/>
                      </a:lnTo>
                      <a:lnTo>
                        <a:pt x="166" y="191"/>
                      </a:lnTo>
                      <a:lnTo>
                        <a:pt x="162" y="192"/>
                      </a:lnTo>
                      <a:lnTo>
                        <a:pt x="158" y="192"/>
                      </a:lnTo>
                      <a:lnTo>
                        <a:pt x="153" y="195"/>
                      </a:lnTo>
                      <a:lnTo>
                        <a:pt x="147" y="202"/>
                      </a:lnTo>
                      <a:lnTo>
                        <a:pt x="143" y="214"/>
                      </a:lnTo>
                      <a:lnTo>
                        <a:pt x="142" y="226"/>
                      </a:lnTo>
                      <a:lnTo>
                        <a:pt x="142" y="235"/>
                      </a:lnTo>
                      <a:lnTo>
                        <a:pt x="140" y="236"/>
                      </a:lnTo>
                      <a:lnTo>
                        <a:pt x="136" y="235"/>
                      </a:lnTo>
                      <a:lnTo>
                        <a:pt x="132" y="232"/>
                      </a:lnTo>
                      <a:lnTo>
                        <a:pt x="130" y="232"/>
                      </a:lnTo>
                      <a:lnTo>
                        <a:pt x="128" y="234"/>
                      </a:lnTo>
                      <a:lnTo>
                        <a:pt x="127" y="236"/>
                      </a:lnTo>
                      <a:lnTo>
                        <a:pt x="126" y="239"/>
                      </a:lnTo>
                      <a:lnTo>
                        <a:pt x="126" y="245"/>
                      </a:lnTo>
                      <a:lnTo>
                        <a:pt x="123" y="256"/>
                      </a:lnTo>
                      <a:lnTo>
                        <a:pt x="118" y="267"/>
                      </a:lnTo>
                      <a:lnTo>
                        <a:pt x="111" y="275"/>
                      </a:lnTo>
                      <a:lnTo>
                        <a:pt x="106" y="277"/>
                      </a:lnTo>
                      <a:lnTo>
                        <a:pt x="99" y="279"/>
                      </a:lnTo>
                      <a:lnTo>
                        <a:pt x="90" y="281"/>
                      </a:lnTo>
                      <a:lnTo>
                        <a:pt x="81" y="282"/>
                      </a:lnTo>
                      <a:lnTo>
                        <a:pt x="71" y="284"/>
                      </a:lnTo>
                      <a:lnTo>
                        <a:pt x="62" y="284"/>
                      </a:lnTo>
                      <a:lnTo>
                        <a:pt x="54" y="284"/>
                      </a:lnTo>
                      <a:lnTo>
                        <a:pt x="45" y="282"/>
                      </a:lnTo>
                      <a:lnTo>
                        <a:pt x="39" y="280"/>
                      </a:lnTo>
                      <a:lnTo>
                        <a:pt x="37" y="276"/>
                      </a:lnTo>
                      <a:lnTo>
                        <a:pt x="39" y="272"/>
                      </a:lnTo>
                      <a:lnTo>
                        <a:pt x="39" y="271"/>
                      </a:lnTo>
                      <a:lnTo>
                        <a:pt x="32" y="272"/>
                      </a:lnTo>
                      <a:lnTo>
                        <a:pt x="29" y="271"/>
                      </a:lnTo>
                      <a:lnTo>
                        <a:pt x="27" y="267"/>
                      </a:lnTo>
                      <a:lnTo>
                        <a:pt x="29" y="261"/>
                      </a:lnTo>
                      <a:lnTo>
                        <a:pt x="21" y="262"/>
                      </a:lnTo>
                      <a:lnTo>
                        <a:pt x="14" y="262"/>
                      </a:lnTo>
                      <a:lnTo>
                        <a:pt x="10" y="260"/>
                      </a:lnTo>
                      <a:lnTo>
                        <a:pt x="10" y="256"/>
                      </a:lnTo>
                      <a:lnTo>
                        <a:pt x="5" y="255"/>
                      </a:lnTo>
                      <a:lnTo>
                        <a:pt x="1" y="252"/>
                      </a:lnTo>
                      <a:lnTo>
                        <a:pt x="0" y="249"/>
                      </a:lnTo>
                      <a:lnTo>
                        <a:pt x="3" y="242"/>
                      </a:lnTo>
                      <a:lnTo>
                        <a:pt x="5" y="237"/>
                      </a:lnTo>
                      <a:lnTo>
                        <a:pt x="8" y="231"/>
                      </a:lnTo>
                      <a:lnTo>
                        <a:pt x="11" y="225"/>
                      </a:lnTo>
                      <a:lnTo>
                        <a:pt x="16" y="219"/>
                      </a:lnTo>
                      <a:lnTo>
                        <a:pt x="22" y="212"/>
                      </a:lnTo>
                      <a:lnTo>
                        <a:pt x="29" y="207"/>
                      </a:lnTo>
                      <a:lnTo>
                        <a:pt x="35" y="202"/>
                      </a:lnTo>
                      <a:lnTo>
                        <a:pt x="42" y="200"/>
                      </a:lnTo>
                      <a:lnTo>
                        <a:pt x="46" y="194"/>
                      </a:lnTo>
                      <a:lnTo>
                        <a:pt x="51" y="189"/>
                      </a:lnTo>
                      <a:lnTo>
                        <a:pt x="57" y="185"/>
                      </a:lnTo>
                      <a:lnTo>
                        <a:pt x="64" y="182"/>
                      </a:lnTo>
                      <a:lnTo>
                        <a:pt x="67" y="180"/>
                      </a:lnTo>
                      <a:lnTo>
                        <a:pt x="74" y="177"/>
                      </a:lnTo>
                      <a:lnTo>
                        <a:pt x="79" y="174"/>
                      </a:lnTo>
                      <a:lnTo>
                        <a:pt x="85" y="169"/>
                      </a:lnTo>
                      <a:lnTo>
                        <a:pt x="90" y="162"/>
                      </a:lnTo>
                      <a:lnTo>
                        <a:pt x="95" y="156"/>
                      </a:lnTo>
                      <a:lnTo>
                        <a:pt x="99" y="149"/>
                      </a:lnTo>
                      <a:lnTo>
                        <a:pt x="101" y="140"/>
                      </a:lnTo>
                      <a:lnTo>
                        <a:pt x="102" y="130"/>
                      </a:lnTo>
                      <a:lnTo>
                        <a:pt x="104" y="116"/>
                      </a:lnTo>
                      <a:lnTo>
                        <a:pt x="104" y="101"/>
                      </a:lnTo>
                      <a:lnTo>
                        <a:pt x="102" y="86"/>
                      </a:lnTo>
                      <a:lnTo>
                        <a:pt x="101" y="71"/>
                      </a:lnTo>
                      <a:lnTo>
                        <a:pt x="99" y="58"/>
                      </a:lnTo>
                      <a:lnTo>
                        <a:pt x="96" y="46"/>
                      </a:lnTo>
                      <a:lnTo>
                        <a:pt x="92" y="39"/>
                      </a:lnTo>
                      <a:lnTo>
                        <a:pt x="90" y="34"/>
                      </a:lnTo>
                      <a:lnTo>
                        <a:pt x="87" y="30"/>
                      </a:lnTo>
                      <a:lnTo>
                        <a:pt x="85" y="25"/>
                      </a:lnTo>
                      <a:lnTo>
                        <a:pt x="84" y="20"/>
                      </a:lnTo>
                      <a:lnTo>
                        <a:pt x="82" y="15"/>
                      </a:lnTo>
                      <a:lnTo>
                        <a:pt x="81" y="10"/>
                      </a:lnTo>
                      <a:lnTo>
                        <a:pt x="80" y="5"/>
                      </a:lnTo>
                      <a:lnTo>
                        <a:pt x="80" y="0"/>
                      </a:lnTo>
                      <a:lnTo>
                        <a:pt x="196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Freeform 12"/>
                <p:cNvSpPr>
                  <a:spLocks/>
                </p:cNvSpPr>
                <p:nvPr/>
              </p:nvSpPr>
              <p:spPr bwMode="auto">
                <a:xfrm>
                  <a:off x="1873" y="1348"/>
                  <a:ext cx="600" cy="285"/>
                </a:xfrm>
                <a:custGeom>
                  <a:avLst/>
                  <a:gdLst>
                    <a:gd name="T0" fmla="*/ 246 w 600"/>
                    <a:gd name="T1" fmla="*/ 263 h 285"/>
                    <a:gd name="T2" fmla="*/ 237 w 600"/>
                    <a:gd name="T3" fmla="*/ 237 h 285"/>
                    <a:gd name="T4" fmla="*/ 232 w 600"/>
                    <a:gd name="T5" fmla="*/ 222 h 285"/>
                    <a:gd name="T6" fmla="*/ 216 w 600"/>
                    <a:gd name="T7" fmla="*/ 208 h 285"/>
                    <a:gd name="T8" fmla="*/ 187 w 600"/>
                    <a:gd name="T9" fmla="*/ 209 h 285"/>
                    <a:gd name="T10" fmla="*/ 159 w 600"/>
                    <a:gd name="T11" fmla="*/ 212 h 285"/>
                    <a:gd name="T12" fmla="*/ 130 w 600"/>
                    <a:gd name="T13" fmla="*/ 206 h 285"/>
                    <a:gd name="T14" fmla="*/ 116 w 600"/>
                    <a:gd name="T15" fmla="*/ 207 h 285"/>
                    <a:gd name="T16" fmla="*/ 97 w 600"/>
                    <a:gd name="T17" fmla="*/ 202 h 285"/>
                    <a:gd name="T18" fmla="*/ 84 w 600"/>
                    <a:gd name="T19" fmla="*/ 206 h 285"/>
                    <a:gd name="T20" fmla="*/ 63 w 600"/>
                    <a:gd name="T21" fmla="*/ 207 h 285"/>
                    <a:gd name="T22" fmla="*/ 44 w 600"/>
                    <a:gd name="T23" fmla="*/ 208 h 285"/>
                    <a:gd name="T24" fmla="*/ 24 w 600"/>
                    <a:gd name="T25" fmla="*/ 211 h 285"/>
                    <a:gd name="T26" fmla="*/ 10 w 600"/>
                    <a:gd name="T27" fmla="*/ 192 h 285"/>
                    <a:gd name="T28" fmla="*/ 13 w 600"/>
                    <a:gd name="T29" fmla="*/ 183 h 285"/>
                    <a:gd name="T30" fmla="*/ 3 w 600"/>
                    <a:gd name="T31" fmla="*/ 183 h 285"/>
                    <a:gd name="T32" fmla="*/ 3 w 600"/>
                    <a:gd name="T33" fmla="*/ 161 h 285"/>
                    <a:gd name="T34" fmla="*/ 5 w 600"/>
                    <a:gd name="T35" fmla="*/ 156 h 285"/>
                    <a:gd name="T36" fmla="*/ 4 w 600"/>
                    <a:gd name="T37" fmla="*/ 147 h 285"/>
                    <a:gd name="T38" fmla="*/ 14 w 600"/>
                    <a:gd name="T39" fmla="*/ 121 h 285"/>
                    <a:gd name="T40" fmla="*/ 35 w 600"/>
                    <a:gd name="T41" fmla="*/ 97 h 285"/>
                    <a:gd name="T42" fmla="*/ 66 w 600"/>
                    <a:gd name="T43" fmla="*/ 70 h 285"/>
                    <a:gd name="T44" fmla="*/ 101 w 600"/>
                    <a:gd name="T45" fmla="*/ 51 h 285"/>
                    <a:gd name="T46" fmla="*/ 134 w 600"/>
                    <a:gd name="T47" fmla="*/ 35 h 285"/>
                    <a:gd name="T48" fmla="*/ 147 w 600"/>
                    <a:gd name="T49" fmla="*/ 27 h 285"/>
                    <a:gd name="T50" fmla="*/ 162 w 600"/>
                    <a:gd name="T51" fmla="*/ 15 h 285"/>
                    <a:gd name="T52" fmla="*/ 177 w 600"/>
                    <a:gd name="T53" fmla="*/ 3 h 285"/>
                    <a:gd name="T54" fmla="*/ 196 w 600"/>
                    <a:gd name="T55" fmla="*/ 0 h 285"/>
                    <a:gd name="T56" fmla="*/ 213 w 600"/>
                    <a:gd name="T57" fmla="*/ 1 h 285"/>
                    <a:gd name="T58" fmla="*/ 232 w 600"/>
                    <a:gd name="T59" fmla="*/ 7 h 285"/>
                    <a:gd name="T60" fmla="*/ 255 w 600"/>
                    <a:gd name="T61" fmla="*/ 6 h 285"/>
                    <a:gd name="T62" fmla="*/ 276 w 600"/>
                    <a:gd name="T63" fmla="*/ 5 h 285"/>
                    <a:gd name="T64" fmla="*/ 301 w 600"/>
                    <a:gd name="T65" fmla="*/ 17 h 285"/>
                    <a:gd name="T66" fmla="*/ 322 w 600"/>
                    <a:gd name="T67" fmla="*/ 48 h 285"/>
                    <a:gd name="T68" fmla="*/ 327 w 600"/>
                    <a:gd name="T69" fmla="*/ 65 h 285"/>
                    <a:gd name="T70" fmla="*/ 363 w 600"/>
                    <a:gd name="T71" fmla="*/ 131 h 285"/>
                    <a:gd name="T72" fmla="*/ 433 w 600"/>
                    <a:gd name="T73" fmla="*/ 221 h 285"/>
                    <a:gd name="T74" fmla="*/ 496 w 600"/>
                    <a:gd name="T75" fmla="*/ 267 h 285"/>
                    <a:gd name="T76" fmla="*/ 529 w 600"/>
                    <a:gd name="T77" fmla="*/ 272 h 285"/>
                    <a:gd name="T78" fmla="*/ 553 w 600"/>
                    <a:gd name="T79" fmla="*/ 272 h 285"/>
                    <a:gd name="T80" fmla="*/ 573 w 600"/>
                    <a:gd name="T81" fmla="*/ 278 h 285"/>
                    <a:gd name="T82" fmla="*/ 587 w 600"/>
                    <a:gd name="T83" fmla="*/ 282 h 285"/>
                    <a:gd name="T84" fmla="*/ 600 w 600"/>
                    <a:gd name="T85" fmla="*/ 285 h 28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600"/>
                    <a:gd name="T130" fmla="*/ 0 h 285"/>
                    <a:gd name="T131" fmla="*/ 600 w 600"/>
                    <a:gd name="T132" fmla="*/ 285 h 285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600" h="285">
                      <a:moveTo>
                        <a:pt x="253" y="285"/>
                      </a:moveTo>
                      <a:lnTo>
                        <a:pt x="250" y="274"/>
                      </a:lnTo>
                      <a:lnTo>
                        <a:pt x="246" y="263"/>
                      </a:lnTo>
                      <a:lnTo>
                        <a:pt x="242" y="253"/>
                      </a:lnTo>
                      <a:lnTo>
                        <a:pt x="240" y="244"/>
                      </a:lnTo>
                      <a:lnTo>
                        <a:pt x="237" y="237"/>
                      </a:lnTo>
                      <a:lnTo>
                        <a:pt x="235" y="231"/>
                      </a:lnTo>
                      <a:lnTo>
                        <a:pt x="233" y="226"/>
                      </a:lnTo>
                      <a:lnTo>
                        <a:pt x="232" y="222"/>
                      </a:lnTo>
                      <a:lnTo>
                        <a:pt x="228" y="216"/>
                      </a:lnTo>
                      <a:lnTo>
                        <a:pt x="223" y="211"/>
                      </a:lnTo>
                      <a:lnTo>
                        <a:pt x="216" y="208"/>
                      </a:lnTo>
                      <a:lnTo>
                        <a:pt x="207" y="208"/>
                      </a:lnTo>
                      <a:lnTo>
                        <a:pt x="197" y="208"/>
                      </a:lnTo>
                      <a:lnTo>
                        <a:pt x="187" y="209"/>
                      </a:lnTo>
                      <a:lnTo>
                        <a:pt x="176" y="211"/>
                      </a:lnTo>
                      <a:lnTo>
                        <a:pt x="166" y="212"/>
                      </a:lnTo>
                      <a:lnTo>
                        <a:pt x="159" y="212"/>
                      </a:lnTo>
                      <a:lnTo>
                        <a:pt x="149" y="211"/>
                      </a:lnTo>
                      <a:lnTo>
                        <a:pt x="139" y="209"/>
                      </a:lnTo>
                      <a:lnTo>
                        <a:pt x="130" y="206"/>
                      </a:lnTo>
                      <a:lnTo>
                        <a:pt x="125" y="204"/>
                      </a:lnTo>
                      <a:lnTo>
                        <a:pt x="121" y="206"/>
                      </a:lnTo>
                      <a:lnTo>
                        <a:pt x="116" y="207"/>
                      </a:lnTo>
                      <a:lnTo>
                        <a:pt x="110" y="206"/>
                      </a:lnTo>
                      <a:lnTo>
                        <a:pt x="104" y="203"/>
                      </a:lnTo>
                      <a:lnTo>
                        <a:pt x="97" y="202"/>
                      </a:lnTo>
                      <a:lnTo>
                        <a:pt x="93" y="202"/>
                      </a:lnTo>
                      <a:lnTo>
                        <a:pt x="88" y="204"/>
                      </a:lnTo>
                      <a:lnTo>
                        <a:pt x="84" y="206"/>
                      </a:lnTo>
                      <a:lnTo>
                        <a:pt x="78" y="206"/>
                      </a:lnTo>
                      <a:lnTo>
                        <a:pt x="70" y="207"/>
                      </a:lnTo>
                      <a:lnTo>
                        <a:pt x="63" y="207"/>
                      </a:lnTo>
                      <a:lnTo>
                        <a:pt x="55" y="207"/>
                      </a:lnTo>
                      <a:lnTo>
                        <a:pt x="49" y="208"/>
                      </a:lnTo>
                      <a:lnTo>
                        <a:pt x="44" y="208"/>
                      </a:lnTo>
                      <a:lnTo>
                        <a:pt x="41" y="209"/>
                      </a:lnTo>
                      <a:lnTo>
                        <a:pt x="34" y="212"/>
                      </a:lnTo>
                      <a:lnTo>
                        <a:pt x="24" y="211"/>
                      </a:lnTo>
                      <a:lnTo>
                        <a:pt x="15" y="206"/>
                      </a:lnTo>
                      <a:lnTo>
                        <a:pt x="10" y="197"/>
                      </a:lnTo>
                      <a:lnTo>
                        <a:pt x="10" y="192"/>
                      </a:lnTo>
                      <a:lnTo>
                        <a:pt x="11" y="188"/>
                      </a:lnTo>
                      <a:lnTo>
                        <a:pt x="13" y="184"/>
                      </a:lnTo>
                      <a:lnTo>
                        <a:pt x="13" y="183"/>
                      </a:lnTo>
                      <a:lnTo>
                        <a:pt x="10" y="184"/>
                      </a:lnTo>
                      <a:lnTo>
                        <a:pt x="6" y="186"/>
                      </a:lnTo>
                      <a:lnTo>
                        <a:pt x="3" y="183"/>
                      </a:lnTo>
                      <a:lnTo>
                        <a:pt x="0" y="177"/>
                      </a:lnTo>
                      <a:lnTo>
                        <a:pt x="0" y="167"/>
                      </a:lnTo>
                      <a:lnTo>
                        <a:pt x="3" y="161"/>
                      </a:lnTo>
                      <a:lnTo>
                        <a:pt x="5" y="157"/>
                      </a:lnTo>
                      <a:lnTo>
                        <a:pt x="6" y="156"/>
                      </a:lnTo>
                      <a:lnTo>
                        <a:pt x="5" y="156"/>
                      </a:lnTo>
                      <a:lnTo>
                        <a:pt x="4" y="157"/>
                      </a:lnTo>
                      <a:lnTo>
                        <a:pt x="3" y="154"/>
                      </a:lnTo>
                      <a:lnTo>
                        <a:pt x="4" y="147"/>
                      </a:lnTo>
                      <a:lnTo>
                        <a:pt x="6" y="137"/>
                      </a:lnTo>
                      <a:lnTo>
                        <a:pt x="10" y="128"/>
                      </a:lnTo>
                      <a:lnTo>
                        <a:pt x="14" y="121"/>
                      </a:lnTo>
                      <a:lnTo>
                        <a:pt x="20" y="113"/>
                      </a:lnTo>
                      <a:lnTo>
                        <a:pt x="26" y="105"/>
                      </a:lnTo>
                      <a:lnTo>
                        <a:pt x="35" y="97"/>
                      </a:lnTo>
                      <a:lnTo>
                        <a:pt x="46" y="87"/>
                      </a:lnTo>
                      <a:lnTo>
                        <a:pt x="59" y="76"/>
                      </a:lnTo>
                      <a:lnTo>
                        <a:pt x="66" y="70"/>
                      </a:lnTo>
                      <a:lnTo>
                        <a:pt x="78" y="63"/>
                      </a:lnTo>
                      <a:lnTo>
                        <a:pt x="89" y="57"/>
                      </a:lnTo>
                      <a:lnTo>
                        <a:pt x="101" y="51"/>
                      </a:lnTo>
                      <a:lnTo>
                        <a:pt x="114" y="45"/>
                      </a:lnTo>
                      <a:lnTo>
                        <a:pt x="125" y="40"/>
                      </a:lnTo>
                      <a:lnTo>
                        <a:pt x="134" y="35"/>
                      </a:lnTo>
                      <a:lnTo>
                        <a:pt x="140" y="32"/>
                      </a:lnTo>
                      <a:lnTo>
                        <a:pt x="144" y="30"/>
                      </a:lnTo>
                      <a:lnTo>
                        <a:pt x="147" y="27"/>
                      </a:lnTo>
                      <a:lnTo>
                        <a:pt x="152" y="23"/>
                      </a:lnTo>
                      <a:lnTo>
                        <a:pt x="157" y="20"/>
                      </a:lnTo>
                      <a:lnTo>
                        <a:pt x="162" y="15"/>
                      </a:lnTo>
                      <a:lnTo>
                        <a:pt x="167" y="11"/>
                      </a:lnTo>
                      <a:lnTo>
                        <a:pt x="172" y="7"/>
                      </a:lnTo>
                      <a:lnTo>
                        <a:pt x="177" y="3"/>
                      </a:lnTo>
                      <a:lnTo>
                        <a:pt x="184" y="1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0"/>
                      </a:lnTo>
                      <a:lnTo>
                        <a:pt x="213" y="1"/>
                      </a:lnTo>
                      <a:lnTo>
                        <a:pt x="218" y="3"/>
                      </a:lnTo>
                      <a:lnTo>
                        <a:pt x="223" y="5"/>
                      </a:lnTo>
                      <a:lnTo>
                        <a:pt x="232" y="7"/>
                      </a:lnTo>
                      <a:lnTo>
                        <a:pt x="241" y="8"/>
                      </a:lnTo>
                      <a:lnTo>
                        <a:pt x="247" y="7"/>
                      </a:lnTo>
                      <a:lnTo>
                        <a:pt x="255" y="6"/>
                      </a:lnTo>
                      <a:lnTo>
                        <a:pt x="261" y="5"/>
                      </a:lnTo>
                      <a:lnTo>
                        <a:pt x="267" y="3"/>
                      </a:lnTo>
                      <a:lnTo>
                        <a:pt x="276" y="5"/>
                      </a:lnTo>
                      <a:lnTo>
                        <a:pt x="285" y="7"/>
                      </a:lnTo>
                      <a:lnTo>
                        <a:pt x="292" y="12"/>
                      </a:lnTo>
                      <a:lnTo>
                        <a:pt x="301" y="17"/>
                      </a:lnTo>
                      <a:lnTo>
                        <a:pt x="308" y="26"/>
                      </a:lnTo>
                      <a:lnTo>
                        <a:pt x="316" y="36"/>
                      </a:lnTo>
                      <a:lnTo>
                        <a:pt x="322" y="48"/>
                      </a:lnTo>
                      <a:lnTo>
                        <a:pt x="326" y="56"/>
                      </a:lnTo>
                      <a:lnTo>
                        <a:pt x="327" y="61"/>
                      </a:lnTo>
                      <a:lnTo>
                        <a:pt x="327" y="65"/>
                      </a:lnTo>
                      <a:lnTo>
                        <a:pt x="333" y="81"/>
                      </a:lnTo>
                      <a:lnTo>
                        <a:pt x="346" y="103"/>
                      </a:lnTo>
                      <a:lnTo>
                        <a:pt x="363" y="131"/>
                      </a:lnTo>
                      <a:lnTo>
                        <a:pt x="384" y="162"/>
                      </a:lnTo>
                      <a:lnTo>
                        <a:pt x="408" y="192"/>
                      </a:lnTo>
                      <a:lnTo>
                        <a:pt x="433" y="221"/>
                      </a:lnTo>
                      <a:lnTo>
                        <a:pt x="458" y="244"/>
                      </a:lnTo>
                      <a:lnTo>
                        <a:pt x="483" y="260"/>
                      </a:lnTo>
                      <a:lnTo>
                        <a:pt x="496" y="267"/>
                      </a:lnTo>
                      <a:lnTo>
                        <a:pt x="509" y="270"/>
                      </a:lnTo>
                      <a:lnTo>
                        <a:pt x="519" y="272"/>
                      </a:lnTo>
                      <a:lnTo>
                        <a:pt x="529" y="272"/>
                      </a:lnTo>
                      <a:lnTo>
                        <a:pt x="538" y="272"/>
                      </a:lnTo>
                      <a:lnTo>
                        <a:pt x="545" y="272"/>
                      </a:lnTo>
                      <a:lnTo>
                        <a:pt x="553" y="272"/>
                      </a:lnTo>
                      <a:lnTo>
                        <a:pt x="560" y="274"/>
                      </a:lnTo>
                      <a:lnTo>
                        <a:pt x="566" y="277"/>
                      </a:lnTo>
                      <a:lnTo>
                        <a:pt x="573" y="278"/>
                      </a:lnTo>
                      <a:lnTo>
                        <a:pt x="577" y="279"/>
                      </a:lnTo>
                      <a:lnTo>
                        <a:pt x="582" y="280"/>
                      </a:lnTo>
                      <a:lnTo>
                        <a:pt x="587" y="282"/>
                      </a:lnTo>
                      <a:lnTo>
                        <a:pt x="592" y="283"/>
                      </a:lnTo>
                      <a:lnTo>
                        <a:pt x="596" y="284"/>
                      </a:lnTo>
                      <a:lnTo>
                        <a:pt x="600" y="285"/>
                      </a:lnTo>
                      <a:lnTo>
                        <a:pt x="253" y="285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Freeform 13"/>
                <p:cNvSpPr>
                  <a:spLocks/>
                </p:cNvSpPr>
                <p:nvPr/>
              </p:nvSpPr>
              <p:spPr bwMode="auto">
                <a:xfrm>
                  <a:off x="3060" y="1552"/>
                  <a:ext cx="45" cy="81"/>
                </a:xfrm>
                <a:custGeom>
                  <a:avLst/>
                  <a:gdLst>
                    <a:gd name="T0" fmla="*/ 5 w 45"/>
                    <a:gd name="T1" fmla="*/ 81 h 81"/>
                    <a:gd name="T2" fmla="*/ 6 w 45"/>
                    <a:gd name="T3" fmla="*/ 74 h 81"/>
                    <a:gd name="T4" fmla="*/ 6 w 45"/>
                    <a:gd name="T5" fmla="*/ 66 h 81"/>
                    <a:gd name="T6" fmla="*/ 8 w 45"/>
                    <a:gd name="T7" fmla="*/ 58 h 81"/>
                    <a:gd name="T8" fmla="*/ 8 w 45"/>
                    <a:gd name="T9" fmla="*/ 50 h 81"/>
                    <a:gd name="T10" fmla="*/ 8 w 45"/>
                    <a:gd name="T11" fmla="*/ 42 h 81"/>
                    <a:gd name="T12" fmla="*/ 6 w 45"/>
                    <a:gd name="T13" fmla="*/ 33 h 81"/>
                    <a:gd name="T14" fmla="*/ 5 w 45"/>
                    <a:gd name="T15" fmla="*/ 24 h 81"/>
                    <a:gd name="T16" fmla="*/ 3 w 45"/>
                    <a:gd name="T17" fmla="*/ 17 h 81"/>
                    <a:gd name="T18" fmla="*/ 0 w 45"/>
                    <a:gd name="T19" fmla="*/ 5 h 81"/>
                    <a:gd name="T20" fmla="*/ 0 w 45"/>
                    <a:gd name="T21" fmla="*/ 0 h 81"/>
                    <a:gd name="T22" fmla="*/ 3 w 45"/>
                    <a:gd name="T23" fmla="*/ 0 h 81"/>
                    <a:gd name="T24" fmla="*/ 6 w 45"/>
                    <a:gd name="T25" fmla="*/ 4 h 81"/>
                    <a:gd name="T26" fmla="*/ 10 w 45"/>
                    <a:gd name="T27" fmla="*/ 12 h 81"/>
                    <a:gd name="T28" fmla="*/ 15 w 45"/>
                    <a:gd name="T29" fmla="*/ 19 h 81"/>
                    <a:gd name="T30" fmla="*/ 18 w 45"/>
                    <a:gd name="T31" fmla="*/ 27 h 81"/>
                    <a:gd name="T32" fmla="*/ 20 w 45"/>
                    <a:gd name="T33" fmla="*/ 33 h 81"/>
                    <a:gd name="T34" fmla="*/ 21 w 45"/>
                    <a:gd name="T35" fmla="*/ 35 h 81"/>
                    <a:gd name="T36" fmla="*/ 23 w 45"/>
                    <a:gd name="T37" fmla="*/ 33 h 81"/>
                    <a:gd name="T38" fmla="*/ 23 w 45"/>
                    <a:gd name="T39" fmla="*/ 28 h 81"/>
                    <a:gd name="T40" fmla="*/ 23 w 45"/>
                    <a:gd name="T41" fmla="*/ 23 h 81"/>
                    <a:gd name="T42" fmla="*/ 23 w 45"/>
                    <a:gd name="T43" fmla="*/ 22 h 81"/>
                    <a:gd name="T44" fmla="*/ 26 w 45"/>
                    <a:gd name="T45" fmla="*/ 28 h 81"/>
                    <a:gd name="T46" fmla="*/ 29 w 45"/>
                    <a:gd name="T47" fmla="*/ 38 h 81"/>
                    <a:gd name="T48" fmla="*/ 30 w 45"/>
                    <a:gd name="T49" fmla="*/ 48 h 81"/>
                    <a:gd name="T50" fmla="*/ 33 w 45"/>
                    <a:gd name="T51" fmla="*/ 43 h 81"/>
                    <a:gd name="T52" fmla="*/ 33 w 45"/>
                    <a:gd name="T53" fmla="*/ 39 h 81"/>
                    <a:gd name="T54" fmla="*/ 33 w 45"/>
                    <a:gd name="T55" fmla="*/ 35 h 81"/>
                    <a:gd name="T56" fmla="*/ 33 w 45"/>
                    <a:gd name="T57" fmla="*/ 34 h 81"/>
                    <a:gd name="T58" fmla="*/ 34 w 45"/>
                    <a:gd name="T59" fmla="*/ 37 h 81"/>
                    <a:gd name="T60" fmla="*/ 35 w 45"/>
                    <a:gd name="T61" fmla="*/ 40 h 81"/>
                    <a:gd name="T62" fmla="*/ 38 w 45"/>
                    <a:gd name="T63" fmla="*/ 48 h 81"/>
                    <a:gd name="T64" fmla="*/ 38 w 45"/>
                    <a:gd name="T65" fmla="*/ 54 h 81"/>
                    <a:gd name="T66" fmla="*/ 38 w 45"/>
                    <a:gd name="T67" fmla="*/ 60 h 81"/>
                    <a:gd name="T68" fmla="*/ 38 w 45"/>
                    <a:gd name="T69" fmla="*/ 65 h 81"/>
                    <a:gd name="T70" fmla="*/ 39 w 45"/>
                    <a:gd name="T71" fmla="*/ 68 h 81"/>
                    <a:gd name="T72" fmla="*/ 39 w 45"/>
                    <a:gd name="T73" fmla="*/ 69 h 81"/>
                    <a:gd name="T74" fmla="*/ 44 w 45"/>
                    <a:gd name="T75" fmla="*/ 56 h 81"/>
                    <a:gd name="T76" fmla="*/ 44 w 45"/>
                    <a:gd name="T77" fmla="*/ 59 h 81"/>
                    <a:gd name="T78" fmla="*/ 45 w 45"/>
                    <a:gd name="T79" fmla="*/ 64 h 81"/>
                    <a:gd name="T80" fmla="*/ 44 w 45"/>
                    <a:gd name="T81" fmla="*/ 70 h 81"/>
                    <a:gd name="T82" fmla="*/ 43 w 45"/>
                    <a:gd name="T83" fmla="*/ 79 h 81"/>
                    <a:gd name="T84" fmla="*/ 43 w 45"/>
                    <a:gd name="T85" fmla="*/ 80 h 81"/>
                    <a:gd name="T86" fmla="*/ 43 w 45"/>
                    <a:gd name="T87" fmla="*/ 80 h 81"/>
                    <a:gd name="T88" fmla="*/ 43 w 45"/>
                    <a:gd name="T89" fmla="*/ 80 h 81"/>
                    <a:gd name="T90" fmla="*/ 41 w 45"/>
                    <a:gd name="T91" fmla="*/ 81 h 81"/>
                    <a:gd name="T92" fmla="*/ 5 w 45"/>
                    <a:gd name="T93" fmla="*/ 81 h 81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45"/>
                    <a:gd name="T142" fmla="*/ 0 h 81"/>
                    <a:gd name="T143" fmla="*/ 45 w 45"/>
                    <a:gd name="T144" fmla="*/ 81 h 81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45" h="81">
                      <a:moveTo>
                        <a:pt x="5" y="81"/>
                      </a:moveTo>
                      <a:lnTo>
                        <a:pt x="6" y="74"/>
                      </a:lnTo>
                      <a:lnTo>
                        <a:pt x="6" y="66"/>
                      </a:lnTo>
                      <a:lnTo>
                        <a:pt x="8" y="58"/>
                      </a:lnTo>
                      <a:lnTo>
                        <a:pt x="8" y="50"/>
                      </a:lnTo>
                      <a:lnTo>
                        <a:pt x="8" y="42"/>
                      </a:lnTo>
                      <a:lnTo>
                        <a:pt x="6" y="33"/>
                      </a:lnTo>
                      <a:lnTo>
                        <a:pt x="5" y="24"/>
                      </a:lnTo>
                      <a:lnTo>
                        <a:pt x="3" y="17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6" y="4"/>
                      </a:lnTo>
                      <a:lnTo>
                        <a:pt x="10" y="12"/>
                      </a:lnTo>
                      <a:lnTo>
                        <a:pt x="15" y="19"/>
                      </a:lnTo>
                      <a:lnTo>
                        <a:pt x="18" y="27"/>
                      </a:lnTo>
                      <a:lnTo>
                        <a:pt x="20" y="33"/>
                      </a:lnTo>
                      <a:lnTo>
                        <a:pt x="21" y="35"/>
                      </a:lnTo>
                      <a:lnTo>
                        <a:pt x="23" y="33"/>
                      </a:lnTo>
                      <a:lnTo>
                        <a:pt x="23" y="28"/>
                      </a:lnTo>
                      <a:lnTo>
                        <a:pt x="23" y="23"/>
                      </a:lnTo>
                      <a:lnTo>
                        <a:pt x="23" y="22"/>
                      </a:lnTo>
                      <a:lnTo>
                        <a:pt x="26" y="28"/>
                      </a:lnTo>
                      <a:lnTo>
                        <a:pt x="29" y="38"/>
                      </a:lnTo>
                      <a:lnTo>
                        <a:pt x="30" y="48"/>
                      </a:lnTo>
                      <a:lnTo>
                        <a:pt x="33" y="43"/>
                      </a:lnTo>
                      <a:lnTo>
                        <a:pt x="33" y="39"/>
                      </a:lnTo>
                      <a:lnTo>
                        <a:pt x="33" y="35"/>
                      </a:lnTo>
                      <a:lnTo>
                        <a:pt x="33" y="34"/>
                      </a:lnTo>
                      <a:lnTo>
                        <a:pt x="34" y="37"/>
                      </a:lnTo>
                      <a:lnTo>
                        <a:pt x="35" y="40"/>
                      </a:lnTo>
                      <a:lnTo>
                        <a:pt x="38" y="48"/>
                      </a:lnTo>
                      <a:lnTo>
                        <a:pt x="38" y="54"/>
                      </a:lnTo>
                      <a:lnTo>
                        <a:pt x="38" y="60"/>
                      </a:lnTo>
                      <a:lnTo>
                        <a:pt x="38" y="65"/>
                      </a:lnTo>
                      <a:lnTo>
                        <a:pt x="39" y="68"/>
                      </a:lnTo>
                      <a:lnTo>
                        <a:pt x="39" y="69"/>
                      </a:lnTo>
                      <a:lnTo>
                        <a:pt x="44" y="56"/>
                      </a:lnTo>
                      <a:lnTo>
                        <a:pt x="44" y="59"/>
                      </a:lnTo>
                      <a:lnTo>
                        <a:pt x="45" y="64"/>
                      </a:lnTo>
                      <a:lnTo>
                        <a:pt x="44" y="70"/>
                      </a:lnTo>
                      <a:lnTo>
                        <a:pt x="43" y="79"/>
                      </a:lnTo>
                      <a:lnTo>
                        <a:pt x="43" y="80"/>
                      </a:lnTo>
                      <a:lnTo>
                        <a:pt x="41" y="81"/>
                      </a:lnTo>
                      <a:lnTo>
                        <a:pt x="5" y="81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Freeform 14"/>
                <p:cNvSpPr>
                  <a:spLocks/>
                </p:cNvSpPr>
                <p:nvPr/>
              </p:nvSpPr>
              <p:spPr bwMode="auto">
                <a:xfrm>
                  <a:off x="3105" y="1631"/>
                  <a:ext cx="1" cy="2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0 h 2"/>
                    <a:gd name="T4" fmla="*/ 1 w 1"/>
                    <a:gd name="T5" fmla="*/ 0 h 2"/>
                    <a:gd name="T6" fmla="*/ 1 w 1"/>
                    <a:gd name="T7" fmla="*/ 1 h 2"/>
                    <a:gd name="T8" fmla="*/ 1 w 1"/>
                    <a:gd name="T9" fmla="*/ 1 h 2"/>
                    <a:gd name="T10" fmla="*/ 1 w 1"/>
                    <a:gd name="T11" fmla="*/ 2 h 2"/>
                    <a:gd name="T12" fmla="*/ 0 w 1"/>
                    <a:gd name="T13" fmla="*/ 2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"/>
                    <a:gd name="T22" fmla="*/ 0 h 2"/>
                    <a:gd name="T23" fmla="*/ 1 w 1"/>
                    <a:gd name="T24" fmla="*/ 2 h 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Freeform 15"/>
                <p:cNvSpPr>
                  <a:spLocks/>
                </p:cNvSpPr>
                <p:nvPr/>
              </p:nvSpPr>
              <p:spPr bwMode="auto">
                <a:xfrm>
                  <a:off x="2336" y="2033"/>
                  <a:ext cx="32" cy="359"/>
                </a:xfrm>
                <a:custGeom>
                  <a:avLst/>
                  <a:gdLst>
                    <a:gd name="T0" fmla="*/ 1 w 48"/>
                    <a:gd name="T1" fmla="*/ 356 h 359"/>
                    <a:gd name="T2" fmla="*/ 5 w 48"/>
                    <a:gd name="T3" fmla="*/ 341 h 359"/>
                    <a:gd name="T4" fmla="*/ 8 w 48"/>
                    <a:gd name="T5" fmla="*/ 326 h 359"/>
                    <a:gd name="T6" fmla="*/ 10 w 48"/>
                    <a:gd name="T7" fmla="*/ 313 h 359"/>
                    <a:gd name="T8" fmla="*/ 11 w 48"/>
                    <a:gd name="T9" fmla="*/ 295 h 359"/>
                    <a:gd name="T10" fmla="*/ 12 w 48"/>
                    <a:gd name="T11" fmla="*/ 277 h 359"/>
                    <a:gd name="T12" fmla="*/ 11 w 48"/>
                    <a:gd name="T13" fmla="*/ 257 h 359"/>
                    <a:gd name="T14" fmla="*/ 11 w 48"/>
                    <a:gd name="T15" fmla="*/ 240 h 359"/>
                    <a:gd name="T16" fmla="*/ 11 w 48"/>
                    <a:gd name="T17" fmla="*/ 229 h 359"/>
                    <a:gd name="T18" fmla="*/ 11 w 48"/>
                    <a:gd name="T19" fmla="*/ 223 h 359"/>
                    <a:gd name="T20" fmla="*/ 11 w 48"/>
                    <a:gd name="T21" fmla="*/ 218 h 359"/>
                    <a:gd name="T22" fmla="*/ 10 w 48"/>
                    <a:gd name="T23" fmla="*/ 209 h 359"/>
                    <a:gd name="T24" fmla="*/ 9 w 48"/>
                    <a:gd name="T25" fmla="*/ 196 h 359"/>
                    <a:gd name="T26" fmla="*/ 7 w 48"/>
                    <a:gd name="T27" fmla="*/ 178 h 359"/>
                    <a:gd name="T28" fmla="*/ 6 w 48"/>
                    <a:gd name="T29" fmla="*/ 182 h 359"/>
                    <a:gd name="T30" fmla="*/ 6 w 48"/>
                    <a:gd name="T31" fmla="*/ 179 h 359"/>
                    <a:gd name="T32" fmla="*/ 7 w 48"/>
                    <a:gd name="T33" fmla="*/ 168 h 359"/>
                    <a:gd name="T34" fmla="*/ 7 w 48"/>
                    <a:gd name="T35" fmla="*/ 158 h 359"/>
                    <a:gd name="T36" fmla="*/ 7 w 48"/>
                    <a:gd name="T37" fmla="*/ 148 h 359"/>
                    <a:gd name="T38" fmla="*/ 7 w 48"/>
                    <a:gd name="T39" fmla="*/ 138 h 359"/>
                    <a:gd name="T40" fmla="*/ 7 w 48"/>
                    <a:gd name="T41" fmla="*/ 129 h 359"/>
                    <a:gd name="T42" fmla="*/ 7 w 48"/>
                    <a:gd name="T43" fmla="*/ 118 h 359"/>
                    <a:gd name="T44" fmla="*/ 7 w 48"/>
                    <a:gd name="T45" fmla="*/ 103 h 359"/>
                    <a:gd name="T46" fmla="*/ 7 w 48"/>
                    <a:gd name="T47" fmla="*/ 84 h 359"/>
                    <a:gd name="T48" fmla="*/ 5 w 48"/>
                    <a:gd name="T49" fmla="*/ 61 h 359"/>
                    <a:gd name="T50" fmla="*/ 3 w 48"/>
                    <a:gd name="T51" fmla="*/ 36 h 359"/>
                    <a:gd name="T52" fmla="*/ 3 w 48"/>
                    <a:gd name="T53" fmla="*/ 15 h 359"/>
                    <a:gd name="T54" fmla="*/ 2 w 48"/>
                    <a:gd name="T55" fmla="*/ 2 h 359"/>
                    <a:gd name="T56" fmla="*/ 2 w 48"/>
                    <a:gd name="T57" fmla="*/ 2 h 359"/>
                    <a:gd name="T58" fmla="*/ 3 w 48"/>
                    <a:gd name="T59" fmla="*/ 16 h 359"/>
                    <a:gd name="T60" fmla="*/ 5 w 48"/>
                    <a:gd name="T61" fmla="*/ 37 h 359"/>
                    <a:gd name="T62" fmla="*/ 7 w 48"/>
                    <a:gd name="T63" fmla="*/ 62 h 359"/>
                    <a:gd name="T64" fmla="*/ 9 w 48"/>
                    <a:gd name="T65" fmla="*/ 84 h 359"/>
                    <a:gd name="T66" fmla="*/ 10 w 48"/>
                    <a:gd name="T67" fmla="*/ 106 h 359"/>
                    <a:gd name="T68" fmla="*/ 10 w 48"/>
                    <a:gd name="T69" fmla="*/ 123 h 359"/>
                    <a:gd name="T70" fmla="*/ 9 w 48"/>
                    <a:gd name="T71" fmla="*/ 137 h 359"/>
                    <a:gd name="T72" fmla="*/ 9 w 48"/>
                    <a:gd name="T73" fmla="*/ 142 h 359"/>
                    <a:gd name="T74" fmla="*/ 10 w 48"/>
                    <a:gd name="T75" fmla="*/ 144 h 359"/>
                    <a:gd name="T76" fmla="*/ 9 w 48"/>
                    <a:gd name="T77" fmla="*/ 156 h 359"/>
                    <a:gd name="T78" fmla="*/ 9 w 48"/>
                    <a:gd name="T79" fmla="*/ 163 h 359"/>
                    <a:gd name="T80" fmla="*/ 9 w 48"/>
                    <a:gd name="T81" fmla="*/ 164 h 359"/>
                    <a:gd name="T82" fmla="*/ 9 w 48"/>
                    <a:gd name="T83" fmla="*/ 164 h 359"/>
                    <a:gd name="T84" fmla="*/ 9 w 48"/>
                    <a:gd name="T85" fmla="*/ 174 h 359"/>
                    <a:gd name="T86" fmla="*/ 9 w 48"/>
                    <a:gd name="T87" fmla="*/ 184 h 359"/>
                    <a:gd name="T88" fmla="*/ 9 w 48"/>
                    <a:gd name="T89" fmla="*/ 188 h 359"/>
                    <a:gd name="T90" fmla="*/ 10 w 48"/>
                    <a:gd name="T91" fmla="*/ 187 h 359"/>
                    <a:gd name="T92" fmla="*/ 11 w 48"/>
                    <a:gd name="T93" fmla="*/ 192 h 359"/>
                    <a:gd name="T94" fmla="*/ 11 w 48"/>
                    <a:gd name="T95" fmla="*/ 199 h 359"/>
                    <a:gd name="T96" fmla="*/ 13 w 48"/>
                    <a:gd name="T97" fmla="*/ 210 h 359"/>
                    <a:gd name="T98" fmla="*/ 14 w 48"/>
                    <a:gd name="T99" fmla="*/ 242 h 359"/>
                    <a:gd name="T100" fmla="*/ 14 w 48"/>
                    <a:gd name="T101" fmla="*/ 284 h 359"/>
                    <a:gd name="T102" fmla="*/ 11 w 48"/>
                    <a:gd name="T103" fmla="*/ 324 h 359"/>
                    <a:gd name="T104" fmla="*/ 6 w 48"/>
                    <a:gd name="T105" fmla="*/ 349 h 359"/>
                    <a:gd name="T106" fmla="*/ 1 w 48"/>
                    <a:gd name="T107" fmla="*/ 358 h 35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8"/>
                    <a:gd name="T163" fmla="*/ 0 h 359"/>
                    <a:gd name="T164" fmla="*/ 48 w 48"/>
                    <a:gd name="T165" fmla="*/ 359 h 359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8" h="359">
                      <a:moveTo>
                        <a:pt x="0" y="359"/>
                      </a:moveTo>
                      <a:lnTo>
                        <a:pt x="2" y="356"/>
                      </a:lnTo>
                      <a:lnTo>
                        <a:pt x="8" y="350"/>
                      </a:lnTo>
                      <a:lnTo>
                        <a:pt x="16" y="341"/>
                      </a:lnTo>
                      <a:lnTo>
                        <a:pt x="23" y="331"/>
                      </a:lnTo>
                      <a:lnTo>
                        <a:pt x="27" y="326"/>
                      </a:lnTo>
                      <a:lnTo>
                        <a:pt x="31" y="319"/>
                      </a:lnTo>
                      <a:lnTo>
                        <a:pt x="33" y="313"/>
                      </a:lnTo>
                      <a:lnTo>
                        <a:pt x="37" y="304"/>
                      </a:lnTo>
                      <a:lnTo>
                        <a:pt x="38" y="295"/>
                      </a:lnTo>
                      <a:lnTo>
                        <a:pt x="39" y="287"/>
                      </a:lnTo>
                      <a:lnTo>
                        <a:pt x="41" y="277"/>
                      </a:lnTo>
                      <a:lnTo>
                        <a:pt x="39" y="267"/>
                      </a:lnTo>
                      <a:lnTo>
                        <a:pt x="38" y="257"/>
                      </a:lnTo>
                      <a:lnTo>
                        <a:pt x="38" y="248"/>
                      </a:lnTo>
                      <a:lnTo>
                        <a:pt x="38" y="240"/>
                      </a:lnTo>
                      <a:lnTo>
                        <a:pt x="37" y="234"/>
                      </a:lnTo>
                      <a:lnTo>
                        <a:pt x="37" y="229"/>
                      </a:lnTo>
                      <a:lnTo>
                        <a:pt x="37" y="225"/>
                      </a:lnTo>
                      <a:lnTo>
                        <a:pt x="38" y="223"/>
                      </a:lnTo>
                      <a:lnTo>
                        <a:pt x="38" y="220"/>
                      </a:lnTo>
                      <a:lnTo>
                        <a:pt x="38" y="218"/>
                      </a:lnTo>
                      <a:lnTo>
                        <a:pt x="37" y="214"/>
                      </a:lnTo>
                      <a:lnTo>
                        <a:pt x="34" y="209"/>
                      </a:lnTo>
                      <a:lnTo>
                        <a:pt x="31" y="204"/>
                      </a:lnTo>
                      <a:lnTo>
                        <a:pt x="28" y="196"/>
                      </a:lnTo>
                      <a:lnTo>
                        <a:pt x="26" y="186"/>
                      </a:lnTo>
                      <a:lnTo>
                        <a:pt x="24" y="178"/>
                      </a:lnTo>
                      <a:lnTo>
                        <a:pt x="23" y="178"/>
                      </a:lnTo>
                      <a:lnTo>
                        <a:pt x="21" y="182"/>
                      </a:lnTo>
                      <a:lnTo>
                        <a:pt x="20" y="182"/>
                      </a:lnTo>
                      <a:lnTo>
                        <a:pt x="20" y="179"/>
                      </a:lnTo>
                      <a:lnTo>
                        <a:pt x="21" y="173"/>
                      </a:lnTo>
                      <a:lnTo>
                        <a:pt x="22" y="168"/>
                      </a:lnTo>
                      <a:lnTo>
                        <a:pt x="22" y="163"/>
                      </a:lnTo>
                      <a:lnTo>
                        <a:pt x="23" y="158"/>
                      </a:lnTo>
                      <a:lnTo>
                        <a:pt x="23" y="153"/>
                      </a:lnTo>
                      <a:lnTo>
                        <a:pt x="24" y="148"/>
                      </a:lnTo>
                      <a:lnTo>
                        <a:pt x="24" y="143"/>
                      </a:lnTo>
                      <a:lnTo>
                        <a:pt x="24" y="138"/>
                      </a:lnTo>
                      <a:lnTo>
                        <a:pt x="24" y="134"/>
                      </a:lnTo>
                      <a:lnTo>
                        <a:pt x="24" y="129"/>
                      </a:lnTo>
                      <a:lnTo>
                        <a:pt x="26" y="124"/>
                      </a:lnTo>
                      <a:lnTo>
                        <a:pt x="26" y="118"/>
                      </a:lnTo>
                      <a:lnTo>
                        <a:pt x="27" y="111"/>
                      </a:lnTo>
                      <a:lnTo>
                        <a:pt x="26" y="103"/>
                      </a:lnTo>
                      <a:lnTo>
                        <a:pt x="26" y="94"/>
                      </a:lnTo>
                      <a:lnTo>
                        <a:pt x="23" y="84"/>
                      </a:lnTo>
                      <a:lnTo>
                        <a:pt x="21" y="73"/>
                      </a:lnTo>
                      <a:lnTo>
                        <a:pt x="18" y="61"/>
                      </a:lnTo>
                      <a:lnTo>
                        <a:pt x="15" y="48"/>
                      </a:lnTo>
                      <a:lnTo>
                        <a:pt x="12" y="36"/>
                      </a:lnTo>
                      <a:lnTo>
                        <a:pt x="11" y="25"/>
                      </a:lnTo>
                      <a:lnTo>
                        <a:pt x="10" y="15"/>
                      </a:lnTo>
                      <a:lnTo>
                        <a:pt x="8" y="7"/>
                      </a:lnTo>
                      <a:lnTo>
                        <a:pt x="7" y="2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10" y="7"/>
                      </a:lnTo>
                      <a:lnTo>
                        <a:pt x="11" y="16"/>
                      </a:lnTo>
                      <a:lnTo>
                        <a:pt x="13" y="26"/>
                      </a:lnTo>
                      <a:lnTo>
                        <a:pt x="17" y="37"/>
                      </a:lnTo>
                      <a:lnTo>
                        <a:pt x="21" y="50"/>
                      </a:lnTo>
                      <a:lnTo>
                        <a:pt x="23" y="62"/>
                      </a:lnTo>
                      <a:lnTo>
                        <a:pt x="27" y="73"/>
                      </a:lnTo>
                      <a:lnTo>
                        <a:pt x="29" y="84"/>
                      </a:lnTo>
                      <a:lnTo>
                        <a:pt x="32" y="96"/>
                      </a:lnTo>
                      <a:lnTo>
                        <a:pt x="33" y="106"/>
                      </a:lnTo>
                      <a:lnTo>
                        <a:pt x="34" y="114"/>
                      </a:lnTo>
                      <a:lnTo>
                        <a:pt x="34" y="123"/>
                      </a:lnTo>
                      <a:lnTo>
                        <a:pt x="33" y="131"/>
                      </a:lnTo>
                      <a:lnTo>
                        <a:pt x="31" y="137"/>
                      </a:lnTo>
                      <a:lnTo>
                        <a:pt x="28" y="142"/>
                      </a:lnTo>
                      <a:lnTo>
                        <a:pt x="31" y="142"/>
                      </a:lnTo>
                      <a:lnTo>
                        <a:pt x="33" y="142"/>
                      </a:lnTo>
                      <a:lnTo>
                        <a:pt x="33" y="144"/>
                      </a:lnTo>
                      <a:lnTo>
                        <a:pt x="31" y="149"/>
                      </a:lnTo>
                      <a:lnTo>
                        <a:pt x="29" y="156"/>
                      </a:lnTo>
                      <a:lnTo>
                        <a:pt x="28" y="161"/>
                      </a:lnTo>
                      <a:lnTo>
                        <a:pt x="28" y="163"/>
                      </a:lnTo>
                      <a:lnTo>
                        <a:pt x="28" y="164"/>
                      </a:lnTo>
                      <a:lnTo>
                        <a:pt x="29" y="163"/>
                      </a:lnTo>
                      <a:lnTo>
                        <a:pt x="31" y="164"/>
                      </a:lnTo>
                      <a:lnTo>
                        <a:pt x="29" y="169"/>
                      </a:lnTo>
                      <a:lnTo>
                        <a:pt x="28" y="174"/>
                      </a:lnTo>
                      <a:lnTo>
                        <a:pt x="28" y="178"/>
                      </a:lnTo>
                      <a:lnTo>
                        <a:pt x="28" y="184"/>
                      </a:lnTo>
                      <a:lnTo>
                        <a:pt x="31" y="194"/>
                      </a:lnTo>
                      <a:lnTo>
                        <a:pt x="32" y="188"/>
                      </a:lnTo>
                      <a:lnTo>
                        <a:pt x="33" y="186"/>
                      </a:lnTo>
                      <a:lnTo>
                        <a:pt x="33" y="187"/>
                      </a:lnTo>
                      <a:lnTo>
                        <a:pt x="34" y="189"/>
                      </a:lnTo>
                      <a:lnTo>
                        <a:pt x="36" y="192"/>
                      </a:lnTo>
                      <a:lnTo>
                        <a:pt x="37" y="196"/>
                      </a:lnTo>
                      <a:lnTo>
                        <a:pt x="39" y="199"/>
                      </a:lnTo>
                      <a:lnTo>
                        <a:pt x="42" y="204"/>
                      </a:lnTo>
                      <a:lnTo>
                        <a:pt x="44" y="210"/>
                      </a:lnTo>
                      <a:lnTo>
                        <a:pt x="46" y="223"/>
                      </a:lnTo>
                      <a:lnTo>
                        <a:pt x="48" y="242"/>
                      </a:lnTo>
                      <a:lnTo>
                        <a:pt x="48" y="262"/>
                      </a:lnTo>
                      <a:lnTo>
                        <a:pt x="47" y="284"/>
                      </a:lnTo>
                      <a:lnTo>
                        <a:pt x="44" y="305"/>
                      </a:lnTo>
                      <a:lnTo>
                        <a:pt x="39" y="324"/>
                      </a:lnTo>
                      <a:lnTo>
                        <a:pt x="32" y="339"/>
                      </a:lnTo>
                      <a:lnTo>
                        <a:pt x="21" y="349"/>
                      </a:lnTo>
                      <a:lnTo>
                        <a:pt x="11" y="355"/>
                      </a:lnTo>
                      <a:lnTo>
                        <a:pt x="3" y="358"/>
                      </a:lnTo>
                      <a:lnTo>
                        <a:pt x="0" y="359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Freeform 16"/>
                <p:cNvSpPr>
                  <a:spLocks/>
                </p:cNvSpPr>
                <p:nvPr/>
              </p:nvSpPr>
              <p:spPr bwMode="auto">
                <a:xfrm>
                  <a:off x="2250" y="2412"/>
                  <a:ext cx="31" cy="42"/>
                </a:xfrm>
                <a:custGeom>
                  <a:avLst/>
                  <a:gdLst>
                    <a:gd name="T0" fmla="*/ 6 w 31"/>
                    <a:gd name="T1" fmla="*/ 42 h 42"/>
                    <a:gd name="T2" fmla="*/ 7 w 31"/>
                    <a:gd name="T3" fmla="*/ 40 h 42"/>
                    <a:gd name="T4" fmla="*/ 10 w 31"/>
                    <a:gd name="T5" fmla="*/ 35 h 42"/>
                    <a:gd name="T6" fmla="*/ 12 w 31"/>
                    <a:gd name="T7" fmla="*/ 27 h 42"/>
                    <a:gd name="T8" fmla="*/ 16 w 31"/>
                    <a:gd name="T9" fmla="*/ 21 h 42"/>
                    <a:gd name="T10" fmla="*/ 21 w 31"/>
                    <a:gd name="T11" fmla="*/ 14 h 42"/>
                    <a:gd name="T12" fmla="*/ 27 w 31"/>
                    <a:gd name="T13" fmla="*/ 7 h 42"/>
                    <a:gd name="T14" fmla="*/ 31 w 31"/>
                    <a:gd name="T15" fmla="*/ 2 h 42"/>
                    <a:gd name="T16" fmla="*/ 31 w 31"/>
                    <a:gd name="T17" fmla="*/ 0 h 42"/>
                    <a:gd name="T18" fmla="*/ 28 w 31"/>
                    <a:gd name="T19" fmla="*/ 1 h 42"/>
                    <a:gd name="T20" fmla="*/ 26 w 31"/>
                    <a:gd name="T21" fmla="*/ 4 h 42"/>
                    <a:gd name="T22" fmla="*/ 22 w 31"/>
                    <a:gd name="T23" fmla="*/ 9 h 42"/>
                    <a:gd name="T24" fmla="*/ 20 w 31"/>
                    <a:gd name="T25" fmla="*/ 12 h 42"/>
                    <a:gd name="T26" fmla="*/ 17 w 31"/>
                    <a:gd name="T27" fmla="*/ 16 h 42"/>
                    <a:gd name="T28" fmla="*/ 13 w 31"/>
                    <a:gd name="T29" fmla="*/ 24 h 42"/>
                    <a:gd name="T30" fmla="*/ 8 w 31"/>
                    <a:gd name="T31" fmla="*/ 30 h 42"/>
                    <a:gd name="T32" fmla="*/ 6 w 31"/>
                    <a:gd name="T33" fmla="*/ 35 h 42"/>
                    <a:gd name="T34" fmla="*/ 5 w 31"/>
                    <a:gd name="T35" fmla="*/ 36 h 42"/>
                    <a:gd name="T36" fmla="*/ 4 w 31"/>
                    <a:gd name="T37" fmla="*/ 39 h 42"/>
                    <a:gd name="T38" fmla="*/ 1 w 31"/>
                    <a:gd name="T39" fmla="*/ 39 h 42"/>
                    <a:gd name="T40" fmla="*/ 0 w 31"/>
                    <a:gd name="T41" fmla="*/ 39 h 42"/>
                    <a:gd name="T42" fmla="*/ 2 w 31"/>
                    <a:gd name="T43" fmla="*/ 40 h 42"/>
                    <a:gd name="T44" fmla="*/ 5 w 31"/>
                    <a:gd name="T45" fmla="*/ 40 h 42"/>
                    <a:gd name="T46" fmla="*/ 6 w 31"/>
                    <a:gd name="T47" fmla="*/ 41 h 42"/>
                    <a:gd name="T48" fmla="*/ 6 w 31"/>
                    <a:gd name="T49" fmla="*/ 42 h 4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1"/>
                    <a:gd name="T76" fmla="*/ 0 h 42"/>
                    <a:gd name="T77" fmla="*/ 31 w 31"/>
                    <a:gd name="T78" fmla="*/ 42 h 4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1" h="42">
                      <a:moveTo>
                        <a:pt x="6" y="42"/>
                      </a:moveTo>
                      <a:lnTo>
                        <a:pt x="7" y="40"/>
                      </a:lnTo>
                      <a:lnTo>
                        <a:pt x="10" y="35"/>
                      </a:lnTo>
                      <a:lnTo>
                        <a:pt x="12" y="27"/>
                      </a:lnTo>
                      <a:lnTo>
                        <a:pt x="16" y="21"/>
                      </a:lnTo>
                      <a:lnTo>
                        <a:pt x="21" y="14"/>
                      </a:lnTo>
                      <a:lnTo>
                        <a:pt x="27" y="7"/>
                      </a:lnTo>
                      <a:lnTo>
                        <a:pt x="31" y="2"/>
                      </a:lnTo>
                      <a:lnTo>
                        <a:pt x="31" y="0"/>
                      </a:lnTo>
                      <a:lnTo>
                        <a:pt x="28" y="1"/>
                      </a:lnTo>
                      <a:lnTo>
                        <a:pt x="26" y="4"/>
                      </a:lnTo>
                      <a:lnTo>
                        <a:pt x="22" y="9"/>
                      </a:lnTo>
                      <a:lnTo>
                        <a:pt x="20" y="12"/>
                      </a:lnTo>
                      <a:lnTo>
                        <a:pt x="17" y="16"/>
                      </a:lnTo>
                      <a:lnTo>
                        <a:pt x="13" y="24"/>
                      </a:lnTo>
                      <a:lnTo>
                        <a:pt x="8" y="30"/>
                      </a:lnTo>
                      <a:lnTo>
                        <a:pt x="6" y="35"/>
                      </a:lnTo>
                      <a:lnTo>
                        <a:pt x="5" y="36"/>
                      </a:lnTo>
                      <a:lnTo>
                        <a:pt x="4" y="39"/>
                      </a:lnTo>
                      <a:lnTo>
                        <a:pt x="1" y="39"/>
                      </a:lnTo>
                      <a:lnTo>
                        <a:pt x="0" y="39"/>
                      </a:lnTo>
                      <a:lnTo>
                        <a:pt x="2" y="40"/>
                      </a:lnTo>
                      <a:lnTo>
                        <a:pt x="5" y="40"/>
                      </a:lnTo>
                      <a:lnTo>
                        <a:pt x="6" y="41"/>
                      </a:lnTo>
                      <a:lnTo>
                        <a:pt x="6" y="42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Freeform 17"/>
                <p:cNvSpPr>
                  <a:spLocks/>
                </p:cNvSpPr>
                <p:nvPr/>
              </p:nvSpPr>
              <p:spPr bwMode="auto">
                <a:xfrm>
                  <a:off x="2278" y="2421"/>
                  <a:ext cx="38" cy="47"/>
                </a:xfrm>
                <a:custGeom>
                  <a:avLst/>
                  <a:gdLst>
                    <a:gd name="T0" fmla="*/ 8 w 38"/>
                    <a:gd name="T1" fmla="*/ 46 h 47"/>
                    <a:gd name="T2" fmla="*/ 9 w 38"/>
                    <a:gd name="T3" fmla="*/ 43 h 47"/>
                    <a:gd name="T4" fmla="*/ 12 w 38"/>
                    <a:gd name="T5" fmla="*/ 36 h 47"/>
                    <a:gd name="T6" fmla="*/ 14 w 38"/>
                    <a:gd name="T7" fmla="*/ 27 h 47"/>
                    <a:gd name="T8" fmla="*/ 18 w 38"/>
                    <a:gd name="T9" fmla="*/ 20 h 47"/>
                    <a:gd name="T10" fmla="*/ 23 w 38"/>
                    <a:gd name="T11" fmla="*/ 13 h 47"/>
                    <a:gd name="T12" fmla="*/ 30 w 38"/>
                    <a:gd name="T13" fmla="*/ 8 h 47"/>
                    <a:gd name="T14" fmla="*/ 35 w 38"/>
                    <a:gd name="T15" fmla="*/ 3 h 47"/>
                    <a:gd name="T16" fmla="*/ 38 w 38"/>
                    <a:gd name="T17" fmla="*/ 0 h 47"/>
                    <a:gd name="T18" fmla="*/ 35 w 38"/>
                    <a:gd name="T19" fmla="*/ 0 h 47"/>
                    <a:gd name="T20" fmla="*/ 29 w 38"/>
                    <a:gd name="T21" fmla="*/ 3 h 47"/>
                    <a:gd name="T22" fmla="*/ 23 w 38"/>
                    <a:gd name="T23" fmla="*/ 8 h 47"/>
                    <a:gd name="T24" fmla="*/ 19 w 38"/>
                    <a:gd name="T25" fmla="*/ 13 h 47"/>
                    <a:gd name="T26" fmla="*/ 15 w 38"/>
                    <a:gd name="T27" fmla="*/ 21 h 47"/>
                    <a:gd name="T28" fmla="*/ 10 w 38"/>
                    <a:gd name="T29" fmla="*/ 32 h 47"/>
                    <a:gd name="T30" fmla="*/ 5 w 38"/>
                    <a:gd name="T31" fmla="*/ 42 h 47"/>
                    <a:gd name="T32" fmla="*/ 0 w 38"/>
                    <a:gd name="T33" fmla="*/ 47 h 47"/>
                    <a:gd name="T34" fmla="*/ 2 w 38"/>
                    <a:gd name="T35" fmla="*/ 47 h 47"/>
                    <a:gd name="T36" fmla="*/ 4 w 38"/>
                    <a:gd name="T37" fmla="*/ 47 h 47"/>
                    <a:gd name="T38" fmla="*/ 5 w 38"/>
                    <a:gd name="T39" fmla="*/ 47 h 47"/>
                    <a:gd name="T40" fmla="*/ 8 w 38"/>
                    <a:gd name="T41" fmla="*/ 46 h 4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8"/>
                    <a:gd name="T64" fmla="*/ 0 h 47"/>
                    <a:gd name="T65" fmla="*/ 38 w 38"/>
                    <a:gd name="T66" fmla="*/ 47 h 4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8" h="47">
                      <a:moveTo>
                        <a:pt x="8" y="46"/>
                      </a:moveTo>
                      <a:lnTo>
                        <a:pt x="9" y="43"/>
                      </a:lnTo>
                      <a:lnTo>
                        <a:pt x="12" y="36"/>
                      </a:lnTo>
                      <a:lnTo>
                        <a:pt x="14" y="27"/>
                      </a:lnTo>
                      <a:lnTo>
                        <a:pt x="18" y="20"/>
                      </a:lnTo>
                      <a:lnTo>
                        <a:pt x="23" y="13"/>
                      </a:lnTo>
                      <a:lnTo>
                        <a:pt x="30" y="8"/>
                      </a:lnTo>
                      <a:lnTo>
                        <a:pt x="35" y="3"/>
                      </a:lnTo>
                      <a:lnTo>
                        <a:pt x="38" y="0"/>
                      </a:lnTo>
                      <a:lnTo>
                        <a:pt x="35" y="0"/>
                      </a:lnTo>
                      <a:lnTo>
                        <a:pt x="29" y="3"/>
                      </a:lnTo>
                      <a:lnTo>
                        <a:pt x="23" y="8"/>
                      </a:lnTo>
                      <a:lnTo>
                        <a:pt x="19" y="13"/>
                      </a:lnTo>
                      <a:lnTo>
                        <a:pt x="15" y="21"/>
                      </a:lnTo>
                      <a:lnTo>
                        <a:pt x="10" y="32"/>
                      </a:lnTo>
                      <a:lnTo>
                        <a:pt x="5" y="42"/>
                      </a:lnTo>
                      <a:lnTo>
                        <a:pt x="0" y="47"/>
                      </a:lnTo>
                      <a:lnTo>
                        <a:pt x="2" y="47"/>
                      </a:lnTo>
                      <a:lnTo>
                        <a:pt x="4" y="47"/>
                      </a:lnTo>
                      <a:lnTo>
                        <a:pt x="5" y="47"/>
                      </a:lnTo>
                      <a:lnTo>
                        <a:pt x="8" y="46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Freeform 18"/>
                <p:cNvSpPr>
                  <a:spLocks/>
                </p:cNvSpPr>
                <p:nvPr/>
              </p:nvSpPr>
              <p:spPr bwMode="auto">
                <a:xfrm>
                  <a:off x="2942" y="2408"/>
                  <a:ext cx="33" cy="40"/>
                </a:xfrm>
                <a:custGeom>
                  <a:avLst/>
                  <a:gdLst>
                    <a:gd name="T0" fmla="*/ 10 w 33"/>
                    <a:gd name="T1" fmla="*/ 40 h 40"/>
                    <a:gd name="T2" fmla="*/ 11 w 33"/>
                    <a:gd name="T3" fmla="*/ 35 h 40"/>
                    <a:gd name="T4" fmla="*/ 15 w 33"/>
                    <a:gd name="T5" fmla="*/ 29 h 40"/>
                    <a:gd name="T6" fmla="*/ 18 w 33"/>
                    <a:gd name="T7" fmla="*/ 20 h 40"/>
                    <a:gd name="T8" fmla="*/ 23 w 33"/>
                    <a:gd name="T9" fmla="*/ 13 h 40"/>
                    <a:gd name="T10" fmla="*/ 28 w 33"/>
                    <a:gd name="T11" fmla="*/ 8 h 40"/>
                    <a:gd name="T12" fmla="*/ 32 w 33"/>
                    <a:gd name="T13" fmla="*/ 4 h 40"/>
                    <a:gd name="T14" fmla="*/ 33 w 33"/>
                    <a:gd name="T15" fmla="*/ 1 h 40"/>
                    <a:gd name="T16" fmla="*/ 32 w 33"/>
                    <a:gd name="T17" fmla="*/ 0 h 40"/>
                    <a:gd name="T18" fmla="*/ 30 w 33"/>
                    <a:gd name="T19" fmla="*/ 0 h 40"/>
                    <a:gd name="T20" fmla="*/ 28 w 33"/>
                    <a:gd name="T21" fmla="*/ 1 h 40"/>
                    <a:gd name="T22" fmla="*/ 26 w 33"/>
                    <a:gd name="T23" fmla="*/ 4 h 40"/>
                    <a:gd name="T24" fmla="*/ 23 w 33"/>
                    <a:gd name="T25" fmla="*/ 8 h 40"/>
                    <a:gd name="T26" fmla="*/ 21 w 33"/>
                    <a:gd name="T27" fmla="*/ 14 h 40"/>
                    <a:gd name="T28" fmla="*/ 16 w 33"/>
                    <a:gd name="T29" fmla="*/ 23 h 40"/>
                    <a:gd name="T30" fmla="*/ 11 w 33"/>
                    <a:gd name="T31" fmla="*/ 30 h 40"/>
                    <a:gd name="T32" fmla="*/ 8 w 33"/>
                    <a:gd name="T33" fmla="*/ 35 h 40"/>
                    <a:gd name="T34" fmla="*/ 6 w 33"/>
                    <a:gd name="T35" fmla="*/ 38 h 40"/>
                    <a:gd name="T36" fmla="*/ 3 w 33"/>
                    <a:gd name="T37" fmla="*/ 39 h 40"/>
                    <a:gd name="T38" fmla="*/ 1 w 33"/>
                    <a:gd name="T39" fmla="*/ 40 h 40"/>
                    <a:gd name="T40" fmla="*/ 0 w 33"/>
                    <a:gd name="T41" fmla="*/ 40 h 40"/>
                    <a:gd name="T42" fmla="*/ 2 w 33"/>
                    <a:gd name="T43" fmla="*/ 40 h 40"/>
                    <a:gd name="T44" fmla="*/ 5 w 33"/>
                    <a:gd name="T45" fmla="*/ 40 h 40"/>
                    <a:gd name="T46" fmla="*/ 8 w 33"/>
                    <a:gd name="T47" fmla="*/ 40 h 40"/>
                    <a:gd name="T48" fmla="*/ 10 w 33"/>
                    <a:gd name="T49" fmla="*/ 40 h 4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3"/>
                    <a:gd name="T76" fmla="*/ 0 h 40"/>
                    <a:gd name="T77" fmla="*/ 33 w 33"/>
                    <a:gd name="T78" fmla="*/ 40 h 40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3" h="40">
                      <a:moveTo>
                        <a:pt x="10" y="40"/>
                      </a:moveTo>
                      <a:lnTo>
                        <a:pt x="11" y="35"/>
                      </a:lnTo>
                      <a:lnTo>
                        <a:pt x="15" y="29"/>
                      </a:lnTo>
                      <a:lnTo>
                        <a:pt x="18" y="20"/>
                      </a:lnTo>
                      <a:lnTo>
                        <a:pt x="23" y="13"/>
                      </a:lnTo>
                      <a:lnTo>
                        <a:pt x="28" y="8"/>
                      </a:lnTo>
                      <a:lnTo>
                        <a:pt x="32" y="4"/>
                      </a:lnTo>
                      <a:lnTo>
                        <a:pt x="33" y="1"/>
                      </a:lnTo>
                      <a:lnTo>
                        <a:pt x="32" y="0"/>
                      </a:lnTo>
                      <a:lnTo>
                        <a:pt x="30" y="0"/>
                      </a:lnTo>
                      <a:lnTo>
                        <a:pt x="28" y="1"/>
                      </a:lnTo>
                      <a:lnTo>
                        <a:pt x="26" y="4"/>
                      </a:lnTo>
                      <a:lnTo>
                        <a:pt x="23" y="8"/>
                      </a:lnTo>
                      <a:lnTo>
                        <a:pt x="21" y="14"/>
                      </a:lnTo>
                      <a:lnTo>
                        <a:pt x="16" y="23"/>
                      </a:lnTo>
                      <a:lnTo>
                        <a:pt x="11" y="30"/>
                      </a:lnTo>
                      <a:lnTo>
                        <a:pt x="8" y="35"/>
                      </a:lnTo>
                      <a:lnTo>
                        <a:pt x="6" y="38"/>
                      </a:lnTo>
                      <a:lnTo>
                        <a:pt x="3" y="39"/>
                      </a:lnTo>
                      <a:lnTo>
                        <a:pt x="1" y="40"/>
                      </a:lnTo>
                      <a:lnTo>
                        <a:pt x="0" y="40"/>
                      </a:lnTo>
                      <a:lnTo>
                        <a:pt x="2" y="40"/>
                      </a:lnTo>
                      <a:lnTo>
                        <a:pt x="5" y="40"/>
                      </a:lnTo>
                      <a:lnTo>
                        <a:pt x="8" y="40"/>
                      </a:lnTo>
                      <a:lnTo>
                        <a:pt x="10" y="40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9" name="Freeform 19"/>
                <p:cNvSpPr>
                  <a:spLocks/>
                </p:cNvSpPr>
                <p:nvPr/>
              </p:nvSpPr>
              <p:spPr bwMode="auto">
                <a:xfrm>
                  <a:off x="2988" y="2418"/>
                  <a:ext cx="38" cy="44"/>
                </a:xfrm>
                <a:custGeom>
                  <a:avLst/>
                  <a:gdLst>
                    <a:gd name="T0" fmla="*/ 11 w 38"/>
                    <a:gd name="T1" fmla="*/ 43 h 44"/>
                    <a:gd name="T2" fmla="*/ 12 w 38"/>
                    <a:gd name="T3" fmla="*/ 39 h 44"/>
                    <a:gd name="T4" fmla="*/ 16 w 38"/>
                    <a:gd name="T5" fmla="*/ 30 h 44"/>
                    <a:gd name="T6" fmla="*/ 21 w 38"/>
                    <a:gd name="T7" fmla="*/ 19 h 44"/>
                    <a:gd name="T8" fmla="*/ 27 w 38"/>
                    <a:gd name="T9" fmla="*/ 11 h 44"/>
                    <a:gd name="T10" fmla="*/ 34 w 38"/>
                    <a:gd name="T11" fmla="*/ 8 h 44"/>
                    <a:gd name="T12" fmla="*/ 37 w 38"/>
                    <a:gd name="T13" fmla="*/ 4 h 44"/>
                    <a:gd name="T14" fmla="*/ 38 w 38"/>
                    <a:gd name="T15" fmla="*/ 1 h 44"/>
                    <a:gd name="T16" fmla="*/ 37 w 38"/>
                    <a:gd name="T17" fmla="*/ 0 h 44"/>
                    <a:gd name="T18" fmla="*/ 34 w 38"/>
                    <a:gd name="T19" fmla="*/ 1 h 44"/>
                    <a:gd name="T20" fmla="*/ 29 w 38"/>
                    <a:gd name="T21" fmla="*/ 5 h 44"/>
                    <a:gd name="T22" fmla="*/ 25 w 38"/>
                    <a:gd name="T23" fmla="*/ 10 h 44"/>
                    <a:gd name="T24" fmla="*/ 21 w 38"/>
                    <a:gd name="T25" fmla="*/ 16 h 44"/>
                    <a:gd name="T26" fmla="*/ 17 w 38"/>
                    <a:gd name="T27" fmla="*/ 23 h 44"/>
                    <a:gd name="T28" fmla="*/ 11 w 38"/>
                    <a:gd name="T29" fmla="*/ 31 h 44"/>
                    <a:gd name="T30" fmla="*/ 6 w 38"/>
                    <a:gd name="T31" fmla="*/ 39 h 44"/>
                    <a:gd name="T32" fmla="*/ 0 w 38"/>
                    <a:gd name="T33" fmla="*/ 43 h 44"/>
                    <a:gd name="T34" fmla="*/ 2 w 38"/>
                    <a:gd name="T35" fmla="*/ 44 h 44"/>
                    <a:gd name="T36" fmla="*/ 5 w 38"/>
                    <a:gd name="T37" fmla="*/ 44 h 44"/>
                    <a:gd name="T38" fmla="*/ 7 w 38"/>
                    <a:gd name="T39" fmla="*/ 44 h 44"/>
                    <a:gd name="T40" fmla="*/ 11 w 38"/>
                    <a:gd name="T41" fmla="*/ 43 h 4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8"/>
                    <a:gd name="T64" fmla="*/ 0 h 44"/>
                    <a:gd name="T65" fmla="*/ 38 w 38"/>
                    <a:gd name="T66" fmla="*/ 44 h 44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8" h="44">
                      <a:moveTo>
                        <a:pt x="11" y="43"/>
                      </a:moveTo>
                      <a:lnTo>
                        <a:pt x="12" y="39"/>
                      </a:lnTo>
                      <a:lnTo>
                        <a:pt x="16" y="30"/>
                      </a:lnTo>
                      <a:lnTo>
                        <a:pt x="21" y="19"/>
                      </a:lnTo>
                      <a:lnTo>
                        <a:pt x="27" y="11"/>
                      </a:lnTo>
                      <a:lnTo>
                        <a:pt x="34" y="8"/>
                      </a:lnTo>
                      <a:lnTo>
                        <a:pt x="37" y="4"/>
                      </a:lnTo>
                      <a:lnTo>
                        <a:pt x="38" y="1"/>
                      </a:lnTo>
                      <a:lnTo>
                        <a:pt x="37" y="0"/>
                      </a:lnTo>
                      <a:lnTo>
                        <a:pt x="34" y="1"/>
                      </a:lnTo>
                      <a:lnTo>
                        <a:pt x="29" y="5"/>
                      </a:lnTo>
                      <a:lnTo>
                        <a:pt x="25" y="10"/>
                      </a:lnTo>
                      <a:lnTo>
                        <a:pt x="21" y="16"/>
                      </a:lnTo>
                      <a:lnTo>
                        <a:pt x="17" y="23"/>
                      </a:lnTo>
                      <a:lnTo>
                        <a:pt x="11" y="31"/>
                      </a:lnTo>
                      <a:lnTo>
                        <a:pt x="6" y="39"/>
                      </a:lnTo>
                      <a:lnTo>
                        <a:pt x="0" y="43"/>
                      </a:lnTo>
                      <a:lnTo>
                        <a:pt x="2" y="44"/>
                      </a:lnTo>
                      <a:lnTo>
                        <a:pt x="5" y="44"/>
                      </a:lnTo>
                      <a:lnTo>
                        <a:pt x="7" y="44"/>
                      </a:lnTo>
                      <a:lnTo>
                        <a:pt x="11" y="43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0" name="Freeform 20"/>
                <p:cNvSpPr>
                  <a:spLocks/>
                </p:cNvSpPr>
                <p:nvPr/>
              </p:nvSpPr>
              <p:spPr bwMode="auto">
                <a:xfrm>
                  <a:off x="1877" y="1474"/>
                  <a:ext cx="22" cy="30"/>
                </a:xfrm>
                <a:custGeom>
                  <a:avLst/>
                  <a:gdLst>
                    <a:gd name="T0" fmla="*/ 9 w 22"/>
                    <a:gd name="T1" fmla="*/ 0 h 30"/>
                    <a:gd name="T2" fmla="*/ 6 w 22"/>
                    <a:gd name="T3" fmla="*/ 5 h 30"/>
                    <a:gd name="T4" fmla="*/ 4 w 22"/>
                    <a:gd name="T5" fmla="*/ 11 h 30"/>
                    <a:gd name="T6" fmla="*/ 1 w 22"/>
                    <a:gd name="T7" fmla="*/ 18 h 30"/>
                    <a:gd name="T8" fmla="*/ 0 w 22"/>
                    <a:gd name="T9" fmla="*/ 26 h 30"/>
                    <a:gd name="T10" fmla="*/ 0 w 22"/>
                    <a:gd name="T11" fmla="*/ 28 h 30"/>
                    <a:gd name="T12" fmla="*/ 1 w 22"/>
                    <a:gd name="T13" fmla="*/ 30 h 30"/>
                    <a:gd name="T14" fmla="*/ 2 w 22"/>
                    <a:gd name="T15" fmla="*/ 30 h 30"/>
                    <a:gd name="T16" fmla="*/ 4 w 22"/>
                    <a:gd name="T17" fmla="*/ 28 h 30"/>
                    <a:gd name="T18" fmla="*/ 6 w 22"/>
                    <a:gd name="T19" fmla="*/ 26 h 30"/>
                    <a:gd name="T20" fmla="*/ 14 w 22"/>
                    <a:gd name="T21" fmla="*/ 22 h 30"/>
                    <a:gd name="T22" fmla="*/ 20 w 22"/>
                    <a:gd name="T23" fmla="*/ 18 h 30"/>
                    <a:gd name="T24" fmla="*/ 22 w 22"/>
                    <a:gd name="T25" fmla="*/ 13 h 30"/>
                    <a:gd name="T26" fmla="*/ 21 w 22"/>
                    <a:gd name="T27" fmla="*/ 8 h 30"/>
                    <a:gd name="T28" fmla="*/ 20 w 22"/>
                    <a:gd name="T29" fmla="*/ 6 h 30"/>
                    <a:gd name="T30" fmla="*/ 17 w 22"/>
                    <a:gd name="T31" fmla="*/ 3 h 30"/>
                    <a:gd name="T32" fmla="*/ 15 w 22"/>
                    <a:gd name="T33" fmla="*/ 2 h 30"/>
                    <a:gd name="T34" fmla="*/ 12 w 22"/>
                    <a:gd name="T35" fmla="*/ 2 h 30"/>
                    <a:gd name="T36" fmla="*/ 10 w 22"/>
                    <a:gd name="T37" fmla="*/ 1 h 30"/>
                    <a:gd name="T38" fmla="*/ 9 w 22"/>
                    <a:gd name="T39" fmla="*/ 1 h 30"/>
                    <a:gd name="T40" fmla="*/ 9 w 22"/>
                    <a:gd name="T41" fmla="*/ 0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2"/>
                    <a:gd name="T64" fmla="*/ 0 h 30"/>
                    <a:gd name="T65" fmla="*/ 22 w 22"/>
                    <a:gd name="T66" fmla="*/ 30 h 3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2" h="30">
                      <a:moveTo>
                        <a:pt x="9" y="0"/>
                      </a:moveTo>
                      <a:lnTo>
                        <a:pt x="6" y="5"/>
                      </a:lnTo>
                      <a:lnTo>
                        <a:pt x="4" y="11"/>
                      </a:lnTo>
                      <a:lnTo>
                        <a:pt x="1" y="18"/>
                      </a:lnTo>
                      <a:lnTo>
                        <a:pt x="0" y="26"/>
                      </a:lnTo>
                      <a:lnTo>
                        <a:pt x="0" y="28"/>
                      </a:lnTo>
                      <a:lnTo>
                        <a:pt x="1" y="30"/>
                      </a:lnTo>
                      <a:lnTo>
                        <a:pt x="2" y="30"/>
                      </a:lnTo>
                      <a:lnTo>
                        <a:pt x="4" y="28"/>
                      </a:lnTo>
                      <a:lnTo>
                        <a:pt x="6" y="26"/>
                      </a:lnTo>
                      <a:lnTo>
                        <a:pt x="14" y="22"/>
                      </a:lnTo>
                      <a:lnTo>
                        <a:pt x="20" y="18"/>
                      </a:lnTo>
                      <a:lnTo>
                        <a:pt x="22" y="13"/>
                      </a:lnTo>
                      <a:lnTo>
                        <a:pt x="21" y="8"/>
                      </a:lnTo>
                      <a:lnTo>
                        <a:pt x="20" y="6"/>
                      </a:lnTo>
                      <a:lnTo>
                        <a:pt x="17" y="3"/>
                      </a:lnTo>
                      <a:lnTo>
                        <a:pt x="15" y="2"/>
                      </a:lnTo>
                      <a:lnTo>
                        <a:pt x="12" y="2"/>
                      </a:lnTo>
                      <a:lnTo>
                        <a:pt x="10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1" name="Freeform 21"/>
                <p:cNvSpPr>
                  <a:spLocks/>
                </p:cNvSpPr>
                <p:nvPr/>
              </p:nvSpPr>
              <p:spPr bwMode="auto">
                <a:xfrm>
                  <a:off x="1884" y="1508"/>
                  <a:ext cx="66" cy="27"/>
                </a:xfrm>
                <a:custGeom>
                  <a:avLst/>
                  <a:gdLst>
                    <a:gd name="T0" fmla="*/ 8 w 66"/>
                    <a:gd name="T1" fmla="*/ 20 h 27"/>
                    <a:gd name="T2" fmla="*/ 15 w 66"/>
                    <a:gd name="T3" fmla="*/ 17 h 27"/>
                    <a:gd name="T4" fmla="*/ 23 w 66"/>
                    <a:gd name="T5" fmla="*/ 12 h 27"/>
                    <a:gd name="T6" fmla="*/ 33 w 66"/>
                    <a:gd name="T7" fmla="*/ 8 h 27"/>
                    <a:gd name="T8" fmla="*/ 43 w 66"/>
                    <a:gd name="T9" fmla="*/ 7 h 27"/>
                    <a:gd name="T10" fmla="*/ 51 w 66"/>
                    <a:gd name="T11" fmla="*/ 4 h 27"/>
                    <a:gd name="T12" fmla="*/ 58 w 66"/>
                    <a:gd name="T13" fmla="*/ 2 h 27"/>
                    <a:gd name="T14" fmla="*/ 63 w 66"/>
                    <a:gd name="T15" fmla="*/ 0 h 27"/>
                    <a:gd name="T16" fmla="*/ 66 w 66"/>
                    <a:gd name="T17" fmla="*/ 2 h 27"/>
                    <a:gd name="T18" fmla="*/ 66 w 66"/>
                    <a:gd name="T19" fmla="*/ 4 h 27"/>
                    <a:gd name="T20" fmla="*/ 63 w 66"/>
                    <a:gd name="T21" fmla="*/ 7 h 27"/>
                    <a:gd name="T22" fmla="*/ 60 w 66"/>
                    <a:gd name="T23" fmla="*/ 7 h 27"/>
                    <a:gd name="T24" fmla="*/ 52 w 66"/>
                    <a:gd name="T25" fmla="*/ 8 h 27"/>
                    <a:gd name="T26" fmla="*/ 43 w 66"/>
                    <a:gd name="T27" fmla="*/ 9 h 27"/>
                    <a:gd name="T28" fmla="*/ 33 w 66"/>
                    <a:gd name="T29" fmla="*/ 13 h 27"/>
                    <a:gd name="T30" fmla="*/ 23 w 66"/>
                    <a:gd name="T31" fmla="*/ 17 h 27"/>
                    <a:gd name="T32" fmla="*/ 16 w 66"/>
                    <a:gd name="T33" fmla="*/ 22 h 27"/>
                    <a:gd name="T34" fmla="*/ 10 w 66"/>
                    <a:gd name="T35" fmla="*/ 25 h 27"/>
                    <a:gd name="T36" fmla="*/ 5 w 66"/>
                    <a:gd name="T37" fmla="*/ 27 h 27"/>
                    <a:gd name="T38" fmla="*/ 1 w 66"/>
                    <a:gd name="T39" fmla="*/ 27 h 27"/>
                    <a:gd name="T40" fmla="*/ 0 w 66"/>
                    <a:gd name="T41" fmla="*/ 27 h 27"/>
                    <a:gd name="T42" fmla="*/ 1 w 66"/>
                    <a:gd name="T43" fmla="*/ 23 h 27"/>
                    <a:gd name="T44" fmla="*/ 3 w 66"/>
                    <a:gd name="T45" fmla="*/ 22 h 27"/>
                    <a:gd name="T46" fmla="*/ 5 w 66"/>
                    <a:gd name="T47" fmla="*/ 22 h 27"/>
                    <a:gd name="T48" fmla="*/ 7 w 66"/>
                    <a:gd name="T49" fmla="*/ 20 h 27"/>
                    <a:gd name="T50" fmla="*/ 8 w 66"/>
                    <a:gd name="T51" fmla="*/ 20 h 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66"/>
                    <a:gd name="T79" fmla="*/ 0 h 27"/>
                    <a:gd name="T80" fmla="*/ 66 w 66"/>
                    <a:gd name="T81" fmla="*/ 27 h 2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66" h="27">
                      <a:moveTo>
                        <a:pt x="8" y="20"/>
                      </a:moveTo>
                      <a:lnTo>
                        <a:pt x="15" y="17"/>
                      </a:lnTo>
                      <a:lnTo>
                        <a:pt x="23" y="12"/>
                      </a:lnTo>
                      <a:lnTo>
                        <a:pt x="33" y="8"/>
                      </a:lnTo>
                      <a:lnTo>
                        <a:pt x="43" y="7"/>
                      </a:lnTo>
                      <a:lnTo>
                        <a:pt x="51" y="4"/>
                      </a:lnTo>
                      <a:lnTo>
                        <a:pt x="58" y="2"/>
                      </a:lnTo>
                      <a:lnTo>
                        <a:pt x="63" y="0"/>
                      </a:lnTo>
                      <a:lnTo>
                        <a:pt x="66" y="2"/>
                      </a:lnTo>
                      <a:lnTo>
                        <a:pt x="66" y="4"/>
                      </a:lnTo>
                      <a:lnTo>
                        <a:pt x="63" y="7"/>
                      </a:lnTo>
                      <a:lnTo>
                        <a:pt x="60" y="7"/>
                      </a:lnTo>
                      <a:lnTo>
                        <a:pt x="52" y="8"/>
                      </a:lnTo>
                      <a:lnTo>
                        <a:pt x="43" y="9"/>
                      </a:lnTo>
                      <a:lnTo>
                        <a:pt x="33" y="13"/>
                      </a:lnTo>
                      <a:lnTo>
                        <a:pt x="23" y="17"/>
                      </a:lnTo>
                      <a:lnTo>
                        <a:pt x="16" y="22"/>
                      </a:lnTo>
                      <a:lnTo>
                        <a:pt x="10" y="25"/>
                      </a:lnTo>
                      <a:lnTo>
                        <a:pt x="5" y="27"/>
                      </a:lnTo>
                      <a:lnTo>
                        <a:pt x="1" y="27"/>
                      </a:lnTo>
                      <a:lnTo>
                        <a:pt x="0" y="27"/>
                      </a:lnTo>
                      <a:lnTo>
                        <a:pt x="1" y="23"/>
                      </a:lnTo>
                      <a:lnTo>
                        <a:pt x="3" y="22"/>
                      </a:lnTo>
                      <a:lnTo>
                        <a:pt x="5" y="22"/>
                      </a:lnTo>
                      <a:lnTo>
                        <a:pt x="7" y="20"/>
                      </a:lnTo>
                      <a:lnTo>
                        <a:pt x="8" y="2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2" name="Freeform 22"/>
                <p:cNvSpPr>
                  <a:spLocks/>
                </p:cNvSpPr>
                <p:nvPr/>
              </p:nvSpPr>
              <p:spPr bwMode="auto">
                <a:xfrm>
                  <a:off x="2076" y="1381"/>
                  <a:ext cx="38" cy="140"/>
                </a:xfrm>
                <a:custGeom>
                  <a:avLst/>
                  <a:gdLst>
                    <a:gd name="T0" fmla="*/ 22 w 38"/>
                    <a:gd name="T1" fmla="*/ 8 h 140"/>
                    <a:gd name="T2" fmla="*/ 22 w 38"/>
                    <a:gd name="T3" fmla="*/ 4 h 140"/>
                    <a:gd name="T4" fmla="*/ 25 w 38"/>
                    <a:gd name="T5" fmla="*/ 0 h 140"/>
                    <a:gd name="T6" fmla="*/ 28 w 38"/>
                    <a:gd name="T7" fmla="*/ 2 h 140"/>
                    <a:gd name="T8" fmla="*/ 32 w 38"/>
                    <a:gd name="T9" fmla="*/ 5 h 140"/>
                    <a:gd name="T10" fmla="*/ 33 w 38"/>
                    <a:gd name="T11" fmla="*/ 9 h 140"/>
                    <a:gd name="T12" fmla="*/ 35 w 38"/>
                    <a:gd name="T13" fmla="*/ 13 h 140"/>
                    <a:gd name="T14" fmla="*/ 37 w 38"/>
                    <a:gd name="T15" fmla="*/ 17 h 140"/>
                    <a:gd name="T16" fmla="*/ 38 w 38"/>
                    <a:gd name="T17" fmla="*/ 22 h 140"/>
                    <a:gd name="T18" fmla="*/ 38 w 38"/>
                    <a:gd name="T19" fmla="*/ 28 h 140"/>
                    <a:gd name="T20" fmla="*/ 37 w 38"/>
                    <a:gd name="T21" fmla="*/ 33 h 140"/>
                    <a:gd name="T22" fmla="*/ 35 w 38"/>
                    <a:gd name="T23" fmla="*/ 40 h 140"/>
                    <a:gd name="T24" fmla="*/ 32 w 38"/>
                    <a:gd name="T25" fmla="*/ 47 h 140"/>
                    <a:gd name="T26" fmla="*/ 28 w 38"/>
                    <a:gd name="T27" fmla="*/ 54 h 140"/>
                    <a:gd name="T28" fmla="*/ 25 w 38"/>
                    <a:gd name="T29" fmla="*/ 62 h 140"/>
                    <a:gd name="T30" fmla="*/ 23 w 38"/>
                    <a:gd name="T31" fmla="*/ 69 h 140"/>
                    <a:gd name="T32" fmla="*/ 20 w 38"/>
                    <a:gd name="T33" fmla="*/ 77 h 140"/>
                    <a:gd name="T34" fmla="*/ 19 w 38"/>
                    <a:gd name="T35" fmla="*/ 87 h 140"/>
                    <a:gd name="T36" fmla="*/ 18 w 38"/>
                    <a:gd name="T37" fmla="*/ 96 h 140"/>
                    <a:gd name="T38" fmla="*/ 15 w 38"/>
                    <a:gd name="T39" fmla="*/ 109 h 140"/>
                    <a:gd name="T40" fmla="*/ 13 w 38"/>
                    <a:gd name="T41" fmla="*/ 124 h 140"/>
                    <a:gd name="T42" fmla="*/ 10 w 38"/>
                    <a:gd name="T43" fmla="*/ 135 h 140"/>
                    <a:gd name="T44" fmla="*/ 8 w 38"/>
                    <a:gd name="T45" fmla="*/ 140 h 140"/>
                    <a:gd name="T46" fmla="*/ 4 w 38"/>
                    <a:gd name="T47" fmla="*/ 139 h 140"/>
                    <a:gd name="T48" fmla="*/ 3 w 38"/>
                    <a:gd name="T49" fmla="*/ 135 h 140"/>
                    <a:gd name="T50" fmla="*/ 2 w 38"/>
                    <a:gd name="T51" fmla="*/ 128 h 140"/>
                    <a:gd name="T52" fmla="*/ 0 w 38"/>
                    <a:gd name="T53" fmla="*/ 119 h 140"/>
                    <a:gd name="T54" fmla="*/ 0 w 38"/>
                    <a:gd name="T55" fmla="*/ 111 h 140"/>
                    <a:gd name="T56" fmla="*/ 2 w 38"/>
                    <a:gd name="T57" fmla="*/ 105 h 140"/>
                    <a:gd name="T58" fmla="*/ 5 w 38"/>
                    <a:gd name="T59" fmla="*/ 96 h 140"/>
                    <a:gd name="T60" fmla="*/ 8 w 38"/>
                    <a:gd name="T61" fmla="*/ 87 h 140"/>
                    <a:gd name="T62" fmla="*/ 9 w 38"/>
                    <a:gd name="T63" fmla="*/ 78 h 140"/>
                    <a:gd name="T64" fmla="*/ 10 w 38"/>
                    <a:gd name="T65" fmla="*/ 70 h 140"/>
                    <a:gd name="T66" fmla="*/ 12 w 38"/>
                    <a:gd name="T67" fmla="*/ 63 h 140"/>
                    <a:gd name="T68" fmla="*/ 14 w 38"/>
                    <a:gd name="T69" fmla="*/ 57 h 140"/>
                    <a:gd name="T70" fmla="*/ 17 w 38"/>
                    <a:gd name="T71" fmla="*/ 50 h 140"/>
                    <a:gd name="T72" fmla="*/ 22 w 38"/>
                    <a:gd name="T73" fmla="*/ 43 h 140"/>
                    <a:gd name="T74" fmla="*/ 27 w 38"/>
                    <a:gd name="T75" fmla="*/ 34 h 140"/>
                    <a:gd name="T76" fmla="*/ 30 w 38"/>
                    <a:gd name="T77" fmla="*/ 25 h 140"/>
                    <a:gd name="T78" fmla="*/ 32 w 38"/>
                    <a:gd name="T79" fmla="*/ 18 h 140"/>
                    <a:gd name="T80" fmla="*/ 30 w 38"/>
                    <a:gd name="T81" fmla="*/ 15 h 140"/>
                    <a:gd name="T82" fmla="*/ 27 w 38"/>
                    <a:gd name="T83" fmla="*/ 15 h 140"/>
                    <a:gd name="T84" fmla="*/ 24 w 38"/>
                    <a:gd name="T85" fmla="*/ 13 h 140"/>
                    <a:gd name="T86" fmla="*/ 23 w 38"/>
                    <a:gd name="T87" fmla="*/ 10 h 140"/>
                    <a:gd name="T88" fmla="*/ 22 w 38"/>
                    <a:gd name="T89" fmla="*/ 8 h 14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8"/>
                    <a:gd name="T136" fmla="*/ 0 h 140"/>
                    <a:gd name="T137" fmla="*/ 38 w 38"/>
                    <a:gd name="T138" fmla="*/ 140 h 140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8" h="140">
                      <a:moveTo>
                        <a:pt x="22" y="8"/>
                      </a:moveTo>
                      <a:lnTo>
                        <a:pt x="22" y="4"/>
                      </a:lnTo>
                      <a:lnTo>
                        <a:pt x="25" y="0"/>
                      </a:lnTo>
                      <a:lnTo>
                        <a:pt x="28" y="2"/>
                      </a:lnTo>
                      <a:lnTo>
                        <a:pt x="32" y="5"/>
                      </a:lnTo>
                      <a:lnTo>
                        <a:pt x="33" y="9"/>
                      </a:lnTo>
                      <a:lnTo>
                        <a:pt x="35" y="13"/>
                      </a:lnTo>
                      <a:lnTo>
                        <a:pt x="37" y="17"/>
                      </a:lnTo>
                      <a:lnTo>
                        <a:pt x="38" y="22"/>
                      </a:lnTo>
                      <a:lnTo>
                        <a:pt x="38" y="28"/>
                      </a:lnTo>
                      <a:lnTo>
                        <a:pt x="37" y="33"/>
                      </a:lnTo>
                      <a:lnTo>
                        <a:pt x="35" y="40"/>
                      </a:lnTo>
                      <a:lnTo>
                        <a:pt x="32" y="47"/>
                      </a:lnTo>
                      <a:lnTo>
                        <a:pt x="28" y="54"/>
                      </a:lnTo>
                      <a:lnTo>
                        <a:pt x="25" y="62"/>
                      </a:lnTo>
                      <a:lnTo>
                        <a:pt x="23" y="69"/>
                      </a:lnTo>
                      <a:lnTo>
                        <a:pt x="20" y="77"/>
                      </a:lnTo>
                      <a:lnTo>
                        <a:pt x="19" y="87"/>
                      </a:lnTo>
                      <a:lnTo>
                        <a:pt x="18" y="96"/>
                      </a:lnTo>
                      <a:lnTo>
                        <a:pt x="15" y="109"/>
                      </a:lnTo>
                      <a:lnTo>
                        <a:pt x="13" y="124"/>
                      </a:lnTo>
                      <a:lnTo>
                        <a:pt x="10" y="135"/>
                      </a:lnTo>
                      <a:lnTo>
                        <a:pt x="8" y="140"/>
                      </a:lnTo>
                      <a:lnTo>
                        <a:pt x="4" y="139"/>
                      </a:lnTo>
                      <a:lnTo>
                        <a:pt x="3" y="135"/>
                      </a:lnTo>
                      <a:lnTo>
                        <a:pt x="2" y="128"/>
                      </a:lnTo>
                      <a:lnTo>
                        <a:pt x="0" y="119"/>
                      </a:lnTo>
                      <a:lnTo>
                        <a:pt x="0" y="111"/>
                      </a:lnTo>
                      <a:lnTo>
                        <a:pt x="2" y="105"/>
                      </a:lnTo>
                      <a:lnTo>
                        <a:pt x="5" y="96"/>
                      </a:lnTo>
                      <a:lnTo>
                        <a:pt x="8" y="87"/>
                      </a:lnTo>
                      <a:lnTo>
                        <a:pt x="9" y="78"/>
                      </a:lnTo>
                      <a:lnTo>
                        <a:pt x="10" y="70"/>
                      </a:lnTo>
                      <a:lnTo>
                        <a:pt x="12" y="63"/>
                      </a:lnTo>
                      <a:lnTo>
                        <a:pt x="14" y="57"/>
                      </a:lnTo>
                      <a:lnTo>
                        <a:pt x="17" y="50"/>
                      </a:lnTo>
                      <a:lnTo>
                        <a:pt x="22" y="43"/>
                      </a:lnTo>
                      <a:lnTo>
                        <a:pt x="27" y="34"/>
                      </a:lnTo>
                      <a:lnTo>
                        <a:pt x="30" y="25"/>
                      </a:lnTo>
                      <a:lnTo>
                        <a:pt x="32" y="18"/>
                      </a:lnTo>
                      <a:lnTo>
                        <a:pt x="30" y="15"/>
                      </a:lnTo>
                      <a:lnTo>
                        <a:pt x="27" y="15"/>
                      </a:lnTo>
                      <a:lnTo>
                        <a:pt x="24" y="13"/>
                      </a:lnTo>
                      <a:lnTo>
                        <a:pt x="23" y="10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72330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3" name="Freeform 23"/>
                <p:cNvSpPr>
                  <a:spLocks/>
                </p:cNvSpPr>
                <p:nvPr/>
              </p:nvSpPr>
              <p:spPr bwMode="auto">
                <a:xfrm>
                  <a:off x="2158" y="1384"/>
                  <a:ext cx="29" cy="86"/>
                </a:xfrm>
                <a:custGeom>
                  <a:avLst/>
                  <a:gdLst>
                    <a:gd name="T0" fmla="*/ 3 w 29"/>
                    <a:gd name="T1" fmla="*/ 20 h 86"/>
                    <a:gd name="T2" fmla="*/ 1 w 29"/>
                    <a:gd name="T3" fmla="*/ 14 h 86"/>
                    <a:gd name="T4" fmla="*/ 0 w 29"/>
                    <a:gd name="T5" fmla="*/ 9 h 86"/>
                    <a:gd name="T6" fmla="*/ 1 w 29"/>
                    <a:gd name="T7" fmla="*/ 4 h 86"/>
                    <a:gd name="T8" fmla="*/ 3 w 29"/>
                    <a:gd name="T9" fmla="*/ 1 h 86"/>
                    <a:gd name="T10" fmla="*/ 7 w 29"/>
                    <a:gd name="T11" fmla="*/ 0 h 86"/>
                    <a:gd name="T12" fmla="*/ 9 w 29"/>
                    <a:gd name="T13" fmla="*/ 2 h 86"/>
                    <a:gd name="T14" fmla="*/ 11 w 29"/>
                    <a:gd name="T15" fmla="*/ 5 h 86"/>
                    <a:gd name="T16" fmla="*/ 8 w 29"/>
                    <a:gd name="T17" fmla="*/ 6 h 86"/>
                    <a:gd name="T18" fmla="*/ 7 w 29"/>
                    <a:gd name="T19" fmla="*/ 6 h 86"/>
                    <a:gd name="T20" fmla="*/ 7 w 29"/>
                    <a:gd name="T21" fmla="*/ 9 h 86"/>
                    <a:gd name="T22" fmla="*/ 7 w 29"/>
                    <a:gd name="T23" fmla="*/ 11 h 86"/>
                    <a:gd name="T24" fmla="*/ 9 w 29"/>
                    <a:gd name="T25" fmla="*/ 15 h 86"/>
                    <a:gd name="T26" fmla="*/ 11 w 29"/>
                    <a:gd name="T27" fmla="*/ 21 h 86"/>
                    <a:gd name="T28" fmla="*/ 14 w 29"/>
                    <a:gd name="T29" fmla="*/ 27 h 86"/>
                    <a:gd name="T30" fmla="*/ 17 w 29"/>
                    <a:gd name="T31" fmla="*/ 35 h 86"/>
                    <a:gd name="T32" fmla="*/ 21 w 29"/>
                    <a:gd name="T33" fmla="*/ 44 h 86"/>
                    <a:gd name="T34" fmla="*/ 23 w 29"/>
                    <a:gd name="T35" fmla="*/ 52 h 86"/>
                    <a:gd name="T36" fmla="*/ 26 w 29"/>
                    <a:gd name="T37" fmla="*/ 61 h 86"/>
                    <a:gd name="T38" fmla="*/ 27 w 29"/>
                    <a:gd name="T39" fmla="*/ 69 h 86"/>
                    <a:gd name="T40" fmla="*/ 28 w 29"/>
                    <a:gd name="T41" fmla="*/ 75 h 86"/>
                    <a:gd name="T42" fmla="*/ 29 w 29"/>
                    <a:gd name="T43" fmla="*/ 80 h 86"/>
                    <a:gd name="T44" fmla="*/ 29 w 29"/>
                    <a:gd name="T45" fmla="*/ 84 h 86"/>
                    <a:gd name="T46" fmla="*/ 29 w 29"/>
                    <a:gd name="T47" fmla="*/ 85 h 86"/>
                    <a:gd name="T48" fmla="*/ 29 w 29"/>
                    <a:gd name="T49" fmla="*/ 86 h 86"/>
                    <a:gd name="T50" fmla="*/ 28 w 29"/>
                    <a:gd name="T51" fmla="*/ 84 h 86"/>
                    <a:gd name="T52" fmla="*/ 26 w 29"/>
                    <a:gd name="T53" fmla="*/ 76 h 86"/>
                    <a:gd name="T54" fmla="*/ 22 w 29"/>
                    <a:gd name="T55" fmla="*/ 66 h 86"/>
                    <a:gd name="T56" fmla="*/ 18 w 29"/>
                    <a:gd name="T57" fmla="*/ 55 h 86"/>
                    <a:gd name="T58" fmla="*/ 13 w 29"/>
                    <a:gd name="T59" fmla="*/ 44 h 86"/>
                    <a:gd name="T60" fmla="*/ 9 w 29"/>
                    <a:gd name="T61" fmla="*/ 32 h 86"/>
                    <a:gd name="T62" fmla="*/ 6 w 29"/>
                    <a:gd name="T63" fmla="*/ 24 h 86"/>
                    <a:gd name="T64" fmla="*/ 3 w 29"/>
                    <a:gd name="T65" fmla="*/ 20 h 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9"/>
                    <a:gd name="T100" fmla="*/ 0 h 86"/>
                    <a:gd name="T101" fmla="*/ 29 w 29"/>
                    <a:gd name="T102" fmla="*/ 86 h 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9" h="86">
                      <a:moveTo>
                        <a:pt x="3" y="20"/>
                      </a:moveTo>
                      <a:lnTo>
                        <a:pt x="1" y="14"/>
                      </a:lnTo>
                      <a:lnTo>
                        <a:pt x="0" y="9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7" y="0"/>
                      </a:lnTo>
                      <a:lnTo>
                        <a:pt x="9" y="2"/>
                      </a:lnTo>
                      <a:lnTo>
                        <a:pt x="11" y="5"/>
                      </a:lnTo>
                      <a:lnTo>
                        <a:pt x="8" y="6"/>
                      </a:lnTo>
                      <a:lnTo>
                        <a:pt x="7" y="6"/>
                      </a:lnTo>
                      <a:lnTo>
                        <a:pt x="7" y="9"/>
                      </a:lnTo>
                      <a:lnTo>
                        <a:pt x="7" y="11"/>
                      </a:lnTo>
                      <a:lnTo>
                        <a:pt x="9" y="15"/>
                      </a:lnTo>
                      <a:lnTo>
                        <a:pt x="11" y="21"/>
                      </a:lnTo>
                      <a:lnTo>
                        <a:pt x="14" y="27"/>
                      </a:lnTo>
                      <a:lnTo>
                        <a:pt x="17" y="35"/>
                      </a:lnTo>
                      <a:lnTo>
                        <a:pt x="21" y="44"/>
                      </a:lnTo>
                      <a:lnTo>
                        <a:pt x="23" y="52"/>
                      </a:lnTo>
                      <a:lnTo>
                        <a:pt x="26" y="61"/>
                      </a:lnTo>
                      <a:lnTo>
                        <a:pt x="27" y="69"/>
                      </a:lnTo>
                      <a:lnTo>
                        <a:pt x="28" y="75"/>
                      </a:lnTo>
                      <a:lnTo>
                        <a:pt x="29" y="80"/>
                      </a:lnTo>
                      <a:lnTo>
                        <a:pt x="29" y="84"/>
                      </a:lnTo>
                      <a:lnTo>
                        <a:pt x="29" y="85"/>
                      </a:lnTo>
                      <a:lnTo>
                        <a:pt x="29" y="86"/>
                      </a:lnTo>
                      <a:lnTo>
                        <a:pt x="28" y="84"/>
                      </a:lnTo>
                      <a:lnTo>
                        <a:pt x="26" y="76"/>
                      </a:lnTo>
                      <a:lnTo>
                        <a:pt x="22" y="66"/>
                      </a:lnTo>
                      <a:lnTo>
                        <a:pt x="18" y="55"/>
                      </a:lnTo>
                      <a:lnTo>
                        <a:pt x="13" y="44"/>
                      </a:lnTo>
                      <a:lnTo>
                        <a:pt x="9" y="32"/>
                      </a:lnTo>
                      <a:lnTo>
                        <a:pt x="6" y="24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72330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4" name="Freeform 24"/>
                <p:cNvSpPr>
                  <a:spLocks/>
                </p:cNvSpPr>
                <p:nvPr/>
              </p:nvSpPr>
              <p:spPr bwMode="auto">
                <a:xfrm>
                  <a:off x="2065" y="1388"/>
                  <a:ext cx="129" cy="240"/>
                </a:xfrm>
                <a:custGeom>
                  <a:avLst/>
                  <a:gdLst>
                    <a:gd name="T0" fmla="*/ 91 w 129"/>
                    <a:gd name="T1" fmla="*/ 3 h 240"/>
                    <a:gd name="T2" fmla="*/ 100 w 129"/>
                    <a:gd name="T3" fmla="*/ 20 h 240"/>
                    <a:gd name="T4" fmla="*/ 110 w 129"/>
                    <a:gd name="T5" fmla="*/ 43 h 240"/>
                    <a:gd name="T6" fmla="*/ 119 w 129"/>
                    <a:gd name="T7" fmla="*/ 65 h 240"/>
                    <a:gd name="T8" fmla="*/ 125 w 129"/>
                    <a:gd name="T9" fmla="*/ 82 h 240"/>
                    <a:gd name="T10" fmla="*/ 129 w 129"/>
                    <a:gd name="T11" fmla="*/ 109 h 240"/>
                    <a:gd name="T12" fmla="*/ 126 w 129"/>
                    <a:gd name="T13" fmla="*/ 144 h 240"/>
                    <a:gd name="T14" fmla="*/ 114 w 129"/>
                    <a:gd name="T15" fmla="*/ 178 h 240"/>
                    <a:gd name="T16" fmla="*/ 96 w 129"/>
                    <a:gd name="T17" fmla="*/ 201 h 240"/>
                    <a:gd name="T18" fmla="*/ 78 w 129"/>
                    <a:gd name="T19" fmla="*/ 213 h 240"/>
                    <a:gd name="T20" fmla="*/ 58 w 129"/>
                    <a:gd name="T21" fmla="*/ 225 h 240"/>
                    <a:gd name="T22" fmla="*/ 38 w 129"/>
                    <a:gd name="T23" fmla="*/ 234 h 240"/>
                    <a:gd name="T24" fmla="*/ 23 w 129"/>
                    <a:gd name="T25" fmla="*/ 238 h 240"/>
                    <a:gd name="T26" fmla="*/ 11 w 129"/>
                    <a:gd name="T27" fmla="*/ 240 h 240"/>
                    <a:gd name="T28" fmla="*/ 3 w 129"/>
                    <a:gd name="T29" fmla="*/ 235 h 240"/>
                    <a:gd name="T30" fmla="*/ 0 w 129"/>
                    <a:gd name="T31" fmla="*/ 220 h 240"/>
                    <a:gd name="T32" fmla="*/ 3 w 129"/>
                    <a:gd name="T33" fmla="*/ 192 h 240"/>
                    <a:gd name="T34" fmla="*/ 9 w 129"/>
                    <a:gd name="T35" fmla="*/ 162 h 240"/>
                    <a:gd name="T36" fmla="*/ 18 w 129"/>
                    <a:gd name="T37" fmla="*/ 131 h 240"/>
                    <a:gd name="T38" fmla="*/ 25 w 129"/>
                    <a:gd name="T39" fmla="*/ 92 h 240"/>
                    <a:gd name="T40" fmla="*/ 28 w 129"/>
                    <a:gd name="T41" fmla="*/ 61 h 240"/>
                    <a:gd name="T42" fmla="*/ 33 w 129"/>
                    <a:gd name="T43" fmla="*/ 47 h 240"/>
                    <a:gd name="T44" fmla="*/ 40 w 129"/>
                    <a:gd name="T45" fmla="*/ 36 h 240"/>
                    <a:gd name="T46" fmla="*/ 45 w 129"/>
                    <a:gd name="T47" fmla="*/ 22 h 240"/>
                    <a:gd name="T48" fmla="*/ 48 w 129"/>
                    <a:gd name="T49" fmla="*/ 11 h 240"/>
                    <a:gd name="T50" fmla="*/ 54 w 129"/>
                    <a:gd name="T51" fmla="*/ 13 h 240"/>
                    <a:gd name="T52" fmla="*/ 59 w 129"/>
                    <a:gd name="T53" fmla="*/ 25 h 240"/>
                    <a:gd name="T54" fmla="*/ 66 w 129"/>
                    <a:gd name="T55" fmla="*/ 33 h 240"/>
                    <a:gd name="T56" fmla="*/ 69 w 129"/>
                    <a:gd name="T57" fmla="*/ 31 h 240"/>
                    <a:gd name="T58" fmla="*/ 73 w 129"/>
                    <a:gd name="T59" fmla="*/ 20 h 240"/>
                    <a:gd name="T60" fmla="*/ 79 w 129"/>
                    <a:gd name="T61" fmla="*/ 6 h 240"/>
                    <a:gd name="T62" fmla="*/ 85 w 129"/>
                    <a:gd name="T63" fmla="*/ 0 h 24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9"/>
                    <a:gd name="T97" fmla="*/ 0 h 240"/>
                    <a:gd name="T98" fmla="*/ 129 w 129"/>
                    <a:gd name="T99" fmla="*/ 240 h 24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9" h="240">
                      <a:moveTo>
                        <a:pt x="88" y="1"/>
                      </a:moveTo>
                      <a:lnTo>
                        <a:pt x="91" y="3"/>
                      </a:lnTo>
                      <a:lnTo>
                        <a:pt x="95" y="11"/>
                      </a:lnTo>
                      <a:lnTo>
                        <a:pt x="100" y="20"/>
                      </a:lnTo>
                      <a:lnTo>
                        <a:pt x="105" y="31"/>
                      </a:lnTo>
                      <a:lnTo>
                        <a:pt x="110" y="43"/>
                      </a:lnTo>
                      <a:lnTo>
                        <a:pt x="115" y="55"/>
                      </a:lnTo>
                      <a:lnTo>
                        <a:pt x="119" y="65"/>
                      </a:lnTo>
                      <a:lnTo>
                        <a:pt x="122" y="73"/>
                      </a:lnTo>
                      <a:lnTo>
                        <a:pt x="125" y="82"/>
                      </a:lnTo>
                      <a:lnTo>
                        <a:pt x="127" y="94"/>
                      </a:lnTo>
                      <a:lnTo>
                        <a:pt x="129" y="109"/>
                      </a:lnTo>
                      <a:lnTo>
                        <a:pt x="129" y="127"/>
                      </a:lnTo>
                      <a:lnTo>
                        <a:pt x="126" y="144"/>
                      </a:lnTo>
                      <a:lnTo>
                        <a:pt x="121" y="162"/>
                      </a:lnTo>
                      <a:lnTo>
                        <a:pt x="114" y="178"/>
                      </a:lnTo>
                      <a:lnTo>
                        <a:pt x="104" y="193"/>
                      </a:lnTo>
                      <a:lnTo>
                        <a:pt x="96" y="201"/>
                      </a:lnTo>
                      <a:lnTo>
                        <a:pt x="88" y="207"/>
                      </a:lnTo>
                      <a:lnTo>
                        <a:pt x="78" y="213"/>
                      </a:lnTo>
                      <a:lnTo>
                        <a:pt x="69" y="219"/>
                      </a:lnTo>
                      <a:lnTo>
                        <a:pt x="58" y="225"/>
                      </a:lnTo>
                      <a:lnTo>
                        <a:pt x="48" y="230"/>
                      </a:lnTo>
                      <a:lnTo>
                        <a:pt x="38" y="234"/>
                      </a:lnTo>
                      <a:lnTo>
                        <a:pt x="29" y="237"/>
                      </a:lnTo>
                      <a:lnTo>
                        <a:pt x="23" y="238"/>
                      </a:lnTo>
                      <a:lnTo>
                        <a:pt x="16" y="240"/>
                      </a:lnTo>
                      <a:lnTo>
                        <a:pt x="11" y="240"/>
                      </a:lnTo>
                      <a:lnTo>
                        <a:pt x="6" y="239"/>
                      </a:lnTo>
                      <a:lnTo>
                        <a:pt x="3" y="235"/>
                      </a:lnTo>
                      <a:lnTo>
                        <a:pt x="1" y="229"/>
                      </a:lnTo>
                      <a:lnTo>
                        <a:pt x="0" y="220"/>
                      </a:lnTo>
                      <a:lnTo>
                        <a:pt x="0" y="207"/>
                      </a:lnTo>
                      <a:lnTo>
                        <a:pt x="3" y="192"/>
                      </a:lnTo>
                      <a:lnTo>
                        <a:pt x="5" y="177"/>
                      </a:lnTo>
                      <a:lnTo>
                        <a:pt x="9" y="162"/>
                      </a:lnTo>
                      <a:lnTo>
                        <a:pt x="14" y="147"/>
                      </a:lnTo>
                      <a:lnTo>
                        <a:pt x="18" y="131"/>
                      </a:lnTo>
                      <a:lnTo>
                        <a:pt x="21" y="112"/>
                      </a:lnTo>
                      <a:lnTo>
                        <a:pt x="25" y="92"/>
                      </a:lnTo>
                      <a:lnTo>
                        <a:pt x="26" y="70"/>
                      </a:lnTo>
                      <a:lnTo>
                        <a:pt x="28" y="61"/>
                      </a:lnTo>
                      <a:lnTo>
                        <a:pt x="30" y="53"/>
                      </a:lnTo>
                      <a:lnTo>
                        <a:pt x="33" y="47"/>
                      </a:lnTo>
                      <a:lnTo>
                        <a:pt x="36" y="42"/>
                      </a:lnTo>
                      <a:lnTo>
                        <a:pt x="40" y="36"/>
                      </a:lnTo>
                      <a:lnTo>
                        <a:pt x="44" y="30"/>
                      </a:lnTo>
                      <a:lnTo>
                        <a:pt x="45" y="22"/>
                      </a:lnTo>
                      <a:lnTo>
                        <a:pt x="46" y="12"/>
                      </a:lnTo>
                      <a:lnTo>
                        <a:pt x="48" y="11"/>
                      </a:lnTo>
                      <a:lnTo>
                        <a:pt x="50" y="11"/>
                      </a:lnTo>
                      <a:lnTo>
                        <a:pt x="54" y="13"/>
                      </a:lnTo>
                      <a:lnTo>
                        <a:pt x="56" y="18"/>
                      </a:lnTo>
                      <a:lnTo>
                        <a:pt x="59" y="25"/>
                      </a:lnTo>
                      <a:lnTo>
                        <a:pt x="63" y="31"/>
                      </a:lnTo>
                      <a:lnTo>
                        <a:pt x="66" y="33"/>
                      </a:lnTo>
                      <a:lnTo>
                        <a:pt x="69" y="32"/>
                      </a:lnTo>
                      <a:lnTo>
                        <a:pt x="69" y="31"/>
                      </a:lnTo>
                      <a:lnTo>
                        <a:pt x="71" y="26"/>
                      </a:lnTo>
                      <a:lnTo>
                        <a:pt x="73" y="20"/>
                      </a:lnTo>
                      <a:lnTo>
                        <a:pt x="75" y="12"/>
                      </a:lnTo>
                      <a:lnTo>
                        <a:pt x="79" y="6"/>
                      </a:lnTo>
                      <a:lnTo>
                        <a:pt x="81" y="2"/>
                      </a:lnTo>
                      <a:lnTo>
                        <a:pt x="85" y="0"/>
                      </a:lnTo>
                      <a:lnTo>
                        <a:pt x="88" y="1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5" name="Freeform 25"/>
                <p:cNvSpPr>
                  <a:spLocks/>
                </p:cNvSpPr>
                <p:nvPr/>
              </p:nvSpPr>
              <p:spPr bwMode="auto">
                <a:xfrm>
                  <a:off x="2049" y="1394"/>
                  <a:ext cx="4" cy="1"/>
                </a:xfrm>
                <a:custGeom>
                  <a:avLst/>
                  <a:gdLst>
                    <a:gd name="T0" fmla="*/ 1 w 4"/>
                    <a:gd name="T1" fmla="*/ 1 h 1"/>
                    <a:gd name="T2" fmla="*/ 0 w 4"/>
                    <a:gd name="T3" fmla="*/ 1 h 1"/>
                    <a:gd name="T4" fmla="*/ 0 w 4"/>
                    <a:gd name="T5" fmla="*/ 0 h 1"/>
                    <a:gd name="T6" fmla="*/ 0 w 4"/>
                    <a:gd name="T7" fmla="*/ 0 h 1"/>
                    <a:gd name="T8" fmla="*/ 1 w 4"/>
                    <a:gd name="T9" fmla="*/ 0 h 1"/>
                    <a:gd name="T10" fmla="*/ 3 w 4"/>
                    <a:gd name="T11" fmla="*/ 0 h 1"/>
                    <a:gd name="T12" fmla="*/ 4 w 4"/>
                    <a:gd name="T13" fmla="*/ 0 h 1"/>
                    <a:gd name="T14" fmla="*/ 3 w 4"/>
                    <a:gd name="T15" fmla="*/ 1 h 1"/>
                    <a:gd name="T16" fmla="*/ 1 w 4"/>
                    <a:gd name="T17" fmla="*/ 1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"/>
                    <a:gd name="T28" fmla="*/ 0 h 1"/>
                    <a:gd name="T29" fmla="*/ 4 w 4"/>
                    <a:gd name="T30" fmla="*/ 1 h 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" h="1">
                      <a:moveTo>
                        <a:pt x="1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6" name="Freeform 26"/>
                <p:cNvSpPr>
                  <a:spLocks/>
                </p:cNvSpPr>
                <p:nvPr/>
              </p:nvSpPr>
              <p:spPr bwMode="auto">
                <a:xfrm>
                  <a:off x="2038" y="1390"/>
                  <a:ext cx="32" cy="17"/>
                </a:xfrm>
                <a:custGeom>
                  <a:avLst/>
                  <a:gdLst>
                    <a:gd name="T0" fmla="*/ 4 w 32"/>
                    <a:gd name="T1" fmla="*/ 3 h 17"/>
                    <a:gd name="T2" fmla="*/ 1 w 32"/>
                    <a:gd name="T3" fmla="*/ 5 h 17"/>
                    <a:gd name="T4" fmla="*/ 0 w 32"/>
                    <a:gd name="T5" fmla="*/ 9 h 17"/>
                    <a:gd name="T6" fmla="*/ 0 w 32"/>
                    <a:gd name="T7" fmla="*/ 12 h 17"/>
                    <a:gd name="T8" fmla="*/ 4 w 32"/>
                    <a:gd name="T9" fmla="*/ 15 h 17"/>
                    <a:gd name="T10" fmla="*/ 9 w 32"/>
                    <a:gd name="T11" fmla="*/ 17 h 17"/>
                    <a:gd name="T12" fmla="*/ 16 w 32"/>
                    <a:gd name="T13" fmla="*/ 17 h 17"/>
                    <a:gd name="T14" fmla="*/ 25 w 32"/>
                    <a:gd name="T15" fmla="*/ 14 h 17"/>
                    <a:gd name="T16" fmla="*/ 32 w 32"/>
                    <a:gd name="T17" fmla="*/ 7 h 17"/>
                    <a:gd name="T18" fmla="*/ 32 w 32"/>
                    <a:gd name="T19" fmla="*/ 5 h 17"/>
                    <a:gd name="T20" fmla="*/ 30 w 32"/>
                    <a:gd name="T21" fmla="*/ 4 h 17"/>
                    <a:gd name="T22" fmla="*/ 26 w 32"/>
                    <a:gd name="T23" fmla="*/ 4 h 17"/>
                    <a:gd name="T24" fmla="*/ 23 w 32"/>
                    <a:gd name="T25" fmla="*/ 3 h 17"/>
                    <a:gd name="T26" fmla="*/ 19 w 32"/>
                    <a:gd name="T27" fmla="*/ 2 h 17"/>
                    <a:gd name="T28" fmla="*/ 14 w 32"/>
                    <a:gd name="T29" fmla="*/ 0 h 17"/>
                    <a:gd name="T30" fmla="*/ 8 w 32"/>
                    <a:gd name="T31" fmla="*/ 0 h 17"/>
                    <a:gd name="T32" fmla="*/ 4 w 32"/>
                    <a:gd name="T33" fmla="*/ 3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17"/>
                    <a:gd name="T53" fmla="*/ 32 w 32"/>
                    <a:gd name="T54" fmla="*/ 17 h 1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17">
                      <a:moveTo>
                        <a:pt x="4" y="3"/>
                      </a:moveTo>
                      <a:lnTo>
                        <a:pt x="1" y="5"/>
                      </a:lnTo>
                      <a:lnTo>
                        <a:pt x="0" y="9"/>
                      </a:lnTo>
                      <a:lnTo>
                        <a:pt x="0" y="12"/>
                      </a:lnTo>
                      <a:lnTo>
                        <a:pt x="4" y="15"/>
                      </a:lnTo>
                      <a:lnTo>
                        <a:pt x="9" y="17"/>
                      </a:lnTo>
                      <a:lnTo>
                        <a:pt x="16" y="17"/>
                      </a:lnTo>
                      <a:lnTo>
                        <a:pt x="25" y="14"/>
                      </a:lnTo>
                      <a:lnTo>
                        <a:pt x="32" y="7"/>
                      </a:lnTo>
                      <a:lnTo>
                        <a:pt x="32" y="5"/>
                      </a:lnTo>
                      <a:lnTo>
                        <a:pt x="30" y="4"/>
                      </a:lnTo>
                      <a:lnTo>
                        <a:pt x="26" y="4"/>
                      </a:lnTo>
                      <a:lnTo>
                        <a:pt x="23" y="3"/>
                      </a:lnTo>
                      <a:lnTo>
                        <a:pt x="19" y="2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pic>
          <p:nvPicPr>
            <p:cNvPr id="38" name="Picture 37" descr="SHEEP.WMF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3800" y="1981200"/>
              <a:ext cx="1521344" cy="13890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274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27"/>
          <p:cNvSpPr txBox="1">
            <a:spLocks noChangeArrowheads="1"/>
          </p:cNvSpPr>
          <p:nvPr/>
        </p:nvSpPr>
        <p:spPr bwMode="auto">
          <a:xfrm>
            <a:off x="2124518" y="4413251"/>
            <a:ext cx="2666114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Meat &amp; Livestock</a:t>
            </a:r>
          </a:p>
          <a:p>
            <a:pPr algn="ctr" eaLnBrk="0" hangingPunct="0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Products</a:t>
            </a:r>
          </a:p>
        </p:txBody>
      </p:sp>
      <p:sp>
        <p:nvSpPr>
          <p:cNvPr id="2053" name="Text Box 28"/>
          <p:cNvSpPr txBox="1">
            <a:spLocks noChangeArrowheads="1"/>
          </p:cNvSpPr>
          <p:nvPr/>
        </p:nvSpPr>
        <p:spPr bwMode="auto">
          <a:xfrm>
            <a:off x="7175262" y="4364039"/>
            <a:ext cx="2478564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>
                <a:latin typeface="Comic Sans MS" pitchFamily="66" charset="0"/>
              </a:rPr>
              <a:t>Manage Plant</a:t>
            </a:r>
          </a:p>
          <a:p>
            <a:pPr algn="ctr" eaLnBrk="0" hangingPunct="0"/>
            <a:r>
              <a:rPr lang="en-US" sz="2800" b="1">
                <a:latin typeface="Comic Sans MS" pitchFamily="66" charset="0"/>
              </a:rPr>
              <a:t>Communities</a:t>
            </a:r>
            <a:endParaRPr lang="en-US" sz="2800" b="1">
              <a:solidFill>
                <a:srgbClr val="336633"/>
              </a:solidFill>
              <a:latin typeface="Comic Sans MS" pitchFamily="66" charset="0"/>
            </a:endParaRPr>
          </a:p>
        </p:txBody>
      </p:sp>
      <p:sp>
        <p:nvSpPr>
          <p:cNvPr id="2054" name="AutoShape 29"/>
          <p:cNvSpPr>
            <a:spLocks noChangeArrowheads="1"/>
          </p:cNvSpPr>
          <p:nvPr/>
        </p:nvSpPr>
        <p:spPr bwMode="auto">
          <a:xfrm rot="12868281" flipH="1">
            <a:off x="7104063" y="3581401"/>
            <a:ext cx="1504950" cy="6969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tx2"/>
              </a:gs>
              <a:gs pos="100000">
                <a:srgbClr val="FFD10B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AutoShape 30"/>
          <p:cNvSpPr>
            <a:spLocks noChangeArrowheads="1"/>
          </p:cNvSpPr>
          <p:nvPr/>
        </p:nvSpPr>
        <p:spPr bwMode="auto">
          <a:xfrm rot="8731719">
            <a:off x="3511550" y="3740150"/>
            <a:ext cx="1504950" cy="3365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636512796 h 21600"/>
              <a:gd name="T4" fmla="*/ 2147483647 w 21600"/>
              <a:gd name="T5" fmla="*/ 1273025592 h 21600"/>
              <a:gd name="T6" fmla="*/ 2147483647 w 21600"/>
              <a:gd name="T7" fmla="*/ 63651279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chemeClr val="tx2"/>
              </a:gs>
              <a:gs pos="100000">
                <a:srgbClr val="FFD10B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3439" name="AutoShape 31"/>
          <p:cNvSpPr>
            <a:spLocks noChangeArrowheads="1"/>
          </p:cNvSpPr>
          <p:nvPr/>
        </p:nvSpPr>
        <p:spPr bwMode="auto">
          <a:xfrm>
            <a:off x="5073650" y="4681539"/>
            <a:ext cx="2044700" cy="180975"/>
          </a:xfrm>
          <a:prstGeom prst="leftRightArrow">
            <a:avLst>
              <a:gd name="adj1" fmla="val 50000"/>
              <a:gd name="adj2" fmla="val 225965"/>
            </a:avLst>
          </a:prstGeom>
          <a:gradFill rotWithShape="1">
            <a:gsLst>
              <a:gs pos="0">
                <a:schemeClr val="tx1"/>
              </a:gs>
              <a:gs pos="50000">
                <a:schemeClr val="folHlink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878388" y="1393826"/>
            <a:ext cx="2913062" cy="2212975"/>
            <a:chOff x="3354388" y="1393825"/>
            <a:chExt cx="2913062" cy="221297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354388" y="1393825"/>
              <a:ext cx="2913062" cy="2212975"/>
              <a:chOff x="1920" y="960"/>
              <a:chExt cx="2064" cy="1394"/>
            </a:xfrm>
          </p:grpSpPr>
          <p:graphicFrame>
            <p:nvGraphicFramePr>
              <p:cNvPr id="2050" name="Object 2"/>
              <p:cNvGraphicFramePr>
                <a:graphicFrameLocks/>
              </p:cNvGraphicFramePr>
              <p:nvPr/>
            </p:nvGraphicFramePr>
            <p:xfrm>
              <a:off x="2304" y="960"/>
              <a:ext cx="1680" cy="13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3" imgW="4700520" imgH="3554280" progId="">
                      <p:embed/>
                    </p:oleObj>
                  </mc:Choice>
                  <mc:Fallback>
                    <p:oleObj name="Clip" r:id="rId3" imgW="4700520" imgH="3554280" progId="">
                      <p:embed/>
                      <p:pic>
                        <p:nvPicPr>
                          <p:cNvPr id="2050" name="Object 2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4" y="960"/>
                            <a:ext cx="1680" cy="13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 flipH="1">
                <a:off x="1920" y="1181"/>
                <a:ext cx="1055" cy="912"/>
                <a:chOff x="1873" y="1348"/>
                <a:chExt cx="1245" cy="1133"/>
              </a:xfrm>
            </p:grpSpPr>
            <p:sp>
              <p:nvSpPr>
                <p:cNvPr id="2061" name="Freeform 7"/>
                <p:cNvSpPr>
                  <a:spLocks/>
                </p:cNvSpPr>
                <p:nvPr/>
              </p:nvSpPr>
              <p:spPr bwMode="auto">
                <a:xfrm>
                  <a:off x="2220" y="1918"/>
                  <a:ext cx="869" cy="282"/>
                </a:xfrm>
                <a:custGeom>
                  <a:avLst/>
                  <a:gdLst>
                    <a:gd name="T0" fmla="*/ 102 w 869"/>
                    <a:gd name="T1" fmla="*/ 276 h 282"/>
                    <a:gd name="T2" fmla="*/ 103 w 869"/>
                    <a:gd name="T3" fmla="*/ 255 h 282"/>
                    <a:gd name="T4" fmla="*/ 102 w 869"/>
                    <a:gd name="T5" fmla="*/ 217 h 282"/>
                    <a:gd name="T6" fmla="*/ 98 w 869"/>
                    <a:gd name="T7" fmla="*/ 192 h 282"/>
                    <a:gd name="T8" fmla="*/ 89 w 869"/>
                    <a:gd name="T9" fmla="*/ 150 h 282"/>
                    <a:gd name="T10" fmla="*/ 81 w 869"/>
                    <a:gd name="T11" fmla="*/ 124 h 282"/>
                    <a:gd name="T12" fmla="*/ 74 w 869"/>
                    <a:gd name="T13" fmla="*/ 108 h 282"/>
                    <a:gd name="T14" fmla="*/ 62 w 869"/>
                    <a:gd name="T15" fmla="*/ 76 h 282"/>
                    <a:gd name="T16" fmla="*/ 44 w 869"/>
                    <a:gd name="T17" fmla="*/ 59 h 282"/>
                    <a:gd name="T18" fmla="*/ 30 w 869"/>
                    <a:gd name="T19" fmla="*/ 44 h 282"/>
                    <a:gd name="T20" fmla="*/ 28 w 869"/>
                    <a:gd name="T21" fmla="*/ 50 h 282"/>
                    <a:gd name="T22" fmla="*/ 22 w 869"/>
                    <a:gd name="T23" fmla="*/ 40 h 282"/>
                    <a:gd name="T24" fmla="*/ 8 w 869"/>
                    <a:gd name="T25" fmla="*/ 18 h 282"/>
                    <a:gd name="T26" fmla="*/ 812 w 869"/>
                    <a:gd name="T27" fmla="*/ 0 h 282"/>
                    <a:gd name="T28" fmla="*/ 809 w 869"/>
                    <a:gd name="T29" fmla="*/ 53 h 282"/>
                    <a:gd name="T30" fmla="*/ 809 w 869"/>
                    <a:gd name="T31" fmla="*/ 105 h 282"/>
                    <a:gd name="T32" fmla="*/ 810 w 869"/>
                    <a:gd name="T33" fmla="*/ 144 h 282"/>
                    <a:gd name="T34" fmla="*/ 817 w 869"/>
                    <a:gd name="T35" fmla="*/ 175 h 282"/>
                    <a:gd name="T36" fmla="*/ 830 w 869"/>
                    <a:gd name="T37" fmla="*/ 210 h 282"/>
                    <a:gd name="T38" fmla="*/ 842 w 869"/>
                    <a:gd name="T39" fmla="*/ 231 h 282"/>
                    <a:gd name="T40" fmla="*/ 851 w 869"/>
                    <a:gd name="T41" fmla="*/ 242 h 282"/>
                    <a:gd name="T42" fmla="*/ 861 w 869"/>
                    <a:gd name="T43" fmla="*/ 257 h 282"/>
                    <a:gd name="T44" fmla="*/ 869 w 869"/>
                    <a:gd name="T45" fmla="*/ 279 h 282"/>
                    <a:gd name="T46" fmla="*/ 748 w 869"/>
                    <a:gd name="T47" fmla="*/ 275 h 282"/>
                    <a:gd name="T48" fmla="*/ 738 w 869"/>
                    <a:gd name="T49" fmla="*/ 262 h 282"/>
                    <a:gd name="T50" fmla="*/ 714 w 869"/>
                    <a:gd name="T51" fmla="*/ 239 h 282"/>
                    <a:gd name="T52" fmla="*/ 706 w 869"/>
                    <a:gd name="T53" fmla="*/ 239 h 282"/>
                    <a:gd name="T54" fmla="*/ 596 w 869"/>
                    <a:gd name="T55" fmla="*/ 188 h 282"/>
                    <a:gd name="T56" fmla="*/ 513 w 869"/>
                    <a:gd name="T57" fmla="*/ 176 h 282"/>
                    <a:gd name="T58" fmla="*/ 501 w 869"/>
                    <a:gd name="T59" fmla="*/ 173 h 282"/>
                    <a:gd name="T60" fmla="*/ 482 w 869"/>
                    <a:gd name="T61" fmla="*/ 171 h 282"/>
                    <a:gd name="T62" fmla="*/ 451 w 869"/>
                    <a:gd name="T63" fmla="*/ 166 h 282"/>
                    <a:gd name="T64" fmla="*/ 409 w 869"/>
                    <a:gd name="T65" fmla="*/ 153 h 282"/>
                    <a:gd name="T66" fmla="*/ 367 w 869"/>
                    <a:gd name="T67" fmla="*/ 133 h 282"/>
                    <a:gd name="T68" fmla="*/ 332 w 869"/>
                    <a:gd name="T69" fmla="*/ 115 h 282"/>
                    <a:gd name="T70" fmla="*/ 295 w 869"/>
                    <a:gd name="T71" fmla="*/ 103 h 282"/>
                    <a:gd name="T72" fmla="*/ 266 w 869"/>
                    <a:gd name="T73" fmla="*/ 101 h 282"/>
                    <a:gd name="T74" fmla="*/ 246 w 869"/>
                    <a:gd name="T75" fmla="*/ 98 h 282"/>
                    <a:gd name="T76" fmla="*/ 241 w 869"/>
                    <a:gd name="T77" fmla="*/ 96 h 282"/>
                    <a:gd name="T78" fmla="*/ 251 w 869"/>
                    <a:gd name="T79" fmla="*/ 111 h 282"/>
                    <a:gd name="T80" fmla="*/ 254 w 869"/>
                    <a:gd name="T81" fmla="*/ 119 h 282"/>
                    <a:gd name="T82" fmla="*/ 245 w 869"/>
                    <a:gd name="T83" fmla="*/ 115 h 282"/>
                    <a:gd name="T84" fmla="*/ 251 w 869"/>
                    <a:gd name="T85" fmla="*/ 133 h 282"/>
                    <a:gd name="T86" fmla="*/ 246 w 869"/>
                    <a:gd name="T87" fmla="*/ 136 h 282"/>
                    <a:gd name="T88" fmla="*/ 245 w 869"/>
                    <a:gd name="T89" fmla="*/ 143 h 282"/>
                    <a:gd name="T90" fmla="*/ 248 w 869"/>
                    <a:gd name="T91" fmla="*/ 154 h 282"/>
                    <a:gd name="T92" fmla="*/ 240 w 869"/>
                    <a:gd name="T93" fmla="*/ 144 h 282"/>
                    <a:gd name="T94" fmla="*/ 241 w 869"/>
                    <a:gd name="T95" fmla="*/ 163 h 282"/>
                    <a:gd name="T96" fmla="*/ 240 w 869"/>
                    <a:gd name="T97" fmla="*/ 164 h 282"/>
                    <a:gd name="T98" fmla="*/ 235 w 869"/>
                    <a:gd name="T99" fmla="*/ 159 h 282"/>
                    <a:gd name="T100" fmla="*/ 238 w 869"/>
                    <a:gd name="T101" fmla="*/ 175 h 282"/>
                    <a:gd name="T102" fmla="*/ 230 w 869"/>
                    <a:gd name="T103" fmla="*/ 181 h 282"/>
                    <a:gd name="T104" fmla="*/ 229 w 869"/>
                    <a:gd name="T105" fmla="*/ 196 h 282"/>
                    <a:gd name="T106" fmla="*/ 224 w 869"/>
                    <a:gd name="T107" fmla="*/ 219 h 282"/>
                    <a:gd name="T108" fmla="*/ 219 w 869"/>
                    <a:gd name="T109" fmla="*/ 242 h 282"/>
                    <a:gd name="T110" fmla="*/ 219 w 869"/>
                    <a:gd name="T111" fmla="*/ 267 h 282"/>
                    <a:gd name="T112" fmla="*/ 102 w 869"/>
                    <a:gd name="T113" fmla="*/ 282 h 28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69"/>
                    <a:gd name="T172" fmla="*/ 0 h 282"/>
                    <a:gd name="T173" fmla="*/ 869 w 869"/>
                    <a:gd name="T174" fmla="*/ 282 h 282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69" h="282">
                      <a:moveTo>
                        <a:pt x="102" y="282"/>
                      </a:moveTo>
                      <a:lnTo>
                        <a:pt x="102" y="280"/>
                      </a:lnTo>
                      <a:lnTo>
                        <a:pt x="102" y="276"/>
                      </a:lnTo>
                      <a:lnTo>
                        <a:pt x="102" y="274"/>
                      </a:lnTo>
                      <a:lnTo>
                        <a:pt x="102" y="271"/>
                      </a:lnTo>
                      <a:lnTo>
                        <a:pt x="103" y="255"/>
                      </a:lnTo>
                      <a:lnTo>
                        <a:pt x="103" y="241"/>
                      </a:lnTo>
                      <a:lnTo>
                        <a:pt x="103" y="229"/>
                      </a:lnTo>
                      <a:lnTo>
                        <a:pt x="102" y="217"/>
                      </a:lnTo>
                      <a:lnTo>
                        <a:pt x="101" y="207"/>
                      </a:lnTo>
                      <a:lnTo>
                        <a:pt x="99" y="199"/>
                      </a:lnTo>
                      <a:lnTo>
                        <a:pt x="98" y="192"/>
                      </a:lnTo>
                      <a:lnTo>
                        <a:pt x="97" y="186"/>
                      </a:lnTo>
                      <a:lnTo>
                        <a:pt x="93" y="166"/>
                      </a:lnTo>
                      <a:lnTo>
                        <a:pt x="89" y="150"/>
                      </a:lnTo>
                      <a:lnTo>
                        <a:pt x="86" y="139"/>
                      </a:lnTo>
                      <a:lnTo>
                        <a:pt x="83" y="130"/>
                      </a:lnTo>
                      <a:lnTo>
                        <a:pt x="81" y="124"/>
                      </a:lnTo>
                      <a:lnTo>
                        <a:pt x="78" y="119"/>
                      </a:lnTo>
                      <a:lnTo>
                        <a:pt x="76" y="114"/>
                      </a:lnTo>
                      <a:lnTo>
                        <a:pt x="74" y="108"/>
                      </a:lnTo>
                      <a:lnTo>
                        <a:pt x="71" y="94"/>
                      </a:lnTo>
                      <a:lnTo>
                        <a:pt x="67" y="84"/>
                      </a:lnTo>
                      <a:lnTo>
                        <a:pt x="62" y="76"/>
                      </a:lnTo>
                      <a:lnTo>
                        <a:pt x="57" y="70"/>
                      </a:lnTo>
                      <a:lnTo>
                        <a:pt x="51" y="65"/>
                      </a:lnTo>
                      <a:lnTo>
                        <a:pt x="44" y="59"/>
                      </a:lnTo>
                      <a:lnTo>
                        <a:pt x="38" y="50"/>
                      </a:lnTo>
                      <a:lnTo>
                        <a:pt x="31" y="40"/>
                      </a:lnTo>
                      <a:lnTo>
                        <a:pt x="30" y="44"/>
                      </a:lnTo>
                      <a:lnTo>
                        <a:pt x="30" y="47"/>
                      </a:lnTo>
                      <a:lnTo>
                        <a:pt x="28" y="49"/>
                      </a:lnTo>
                      <a:lnTo>
                        <a:pt x="28" y="50"/>
                      </a:lnTo>
                      <a:lnTo>
                        <a:pt x="27" y="49"/>
                      </a:lnTo>
                      <a:lnTo>
                        <a:pt x="26" y="45"/>
                      </a:lnTo>
                      <a:lnTo>
                        <a:pt x="22" y="40"/>
                      </a:lnTo>
                      <a:lnTo>
                        <a:pt x="18" y="34"/>
                      </a:lnTo>
                      <a:lnTo>
                        <a:pt x="13" y="27"/>
                      </a:lnTo>
                      <a:lnTo>
                        <a:pt x="8" y="18"/>
                      </a:lnTo>
                      <a:lnTo>
                        <a:pt x="5" y="9"/>
                      </a:lnTo>
                      <a:lnTo>
                        <a:pt x="0" y="0"/>
                      </a:lnTo>
                      <a:lnTo>
                        <a:pt x="812" y="0"/>
                      </a:lnTo>
                      <a:lnTo>
                        <a:pt x="810" y="17"/>
                      </a:lnTo>
                      <a:lnTo>
                        <a:pt x="809" y="34"/>
                      </a:lnTo>
                      <a:lnTo>
                        <a:pt x="809" y="53"/>
                      </a:lnTo>
                      <a:lnTo>
                        <a:pt x="807" y="70"/>
                      </a:lnTo>
                      <a:lnTo>
                        <a:pt x="807" y="88"/>
                      </a:lnTo>
                      <a:lnTo>
                        <a:pt x="809" y="105"/>
                      </a:lnTo>
                      <a:lnTo>
                        <a:pt x="809" y="123"/>
                      </a:lnTo>
                      <a:lnTo>
                        <a:pt x="810" y="138"/>
                      </a:lnTo>
                      <a:lnTo>
                        <a:pt x="810" y="144"/>
                      </a:lnTo>
                      <a:lnTo>
                        <a:pt x="812" y="153"/>
                      </a:lnTo>
                      <a:lnTo>
                        <a:pt x="814" y="164"/>
                      </a:lnTo>
                      <a:lnTo>
                        <a:pt x="817" y="175"/>
                      </a:lnTo>
                      <a:lnTo>
                        <a:pt x="821" y="188"/>
                      </a:lnTo>
                      <a:lnTo>
                        <a:pt x="825" y="199"/>
                      </a:lnTo>
                      <a:lnTo>
                        <a:pt x="830" y="210"/>
                      </a:lnTo>
                      <a:lnTo>
                        <a:pt x="835" y="220"/>
                      </a:lnTo>
                      <a:lnTo>
                        <a:pt x="839" y="226"/>
                      </a:lnTo>
                      <a:lnTo>
                        <a:pt x="842" y="231"/>
                      </a:lnTo>
                      <a:lnTo>
                        <a:pt x="845" y="235"/>
                      </a:lnTo>
                      <a:lnTo>
                        <a:pt x="849" y="239"/>
                      </a:lnTo>
                      <a:lnTo>
                        <a:pt x="851" y="242"/>
                      </a:lnTo>
                      <a:lnTo>
                        <a:pt x="854" y="247"/>
                      </a:lnTo>
                      <a:lnTo>
                        <a:pt x="857" y="251"/>
                      </a:lnTo>
                      <a:lnTo>
                        <a:pt x="861" y="257"/>
                      </a:lnTo>
                      <a:lnTo>
                        <a:pt x="866" y="266"/>
                      </a:lnTo>
                      <a:lnTo>
                        <a:pt x="869" y="274"/>
                      </a:lnTo>
                      <a:lnTo>
                        <a:pt x="869" y="279"/>
                      </a:lnTo>
                      <a:lnTo>
                        <a:pt x="869" y="282"/>
                      </a:lnTo>
                      <a:lnTo>
                        <a:pt x="753" y="282"/>
                      </a:lnTo>
                      <a:lnTo>
                        <a:pt x="748" y="275"/>
                      </a:lnTo>
                      <a:lnTo>
                        <a:pt x="744" y="269"/>
                      </a:lnTo>
                      <a:lnTo>
                        <a:pt x="740" y="265"/>
                      </a:lnTo>
                      <a:lnTo>
                        <a:pt x="738" y="262"/>
                      </a:lnTo>
                      <a:lnTo>
                        <a:pt x="730" y="255"/>
                      </a:lnTo>
                      <a:lnTo>
                        <a:pt x="721" y="246"/>
                      </a:lnTo>
                      <a:lnTo>
                        <a:pt x="714" y="239"/>
                      </a:lnTo>
                      <a:lnTo>
                        <a:pt x="711" y="235"/>
                      </a:lnTo>
                      <a:lnTo>
                        <a:pt x="710" y="236"/>
                      </a:lnTo>
                      <a:lnTo>
                        <a:pt x="706" y="239"/>
                      </a:lnTo>
                      <a:lnTo>
                        <a:pt x="660" y="204"/>
                      </a:lnTo>
                      <a:lnTo>
                        <a:pt x="636" y="200"/>
                      </a:lnTo>
                      <a:lnTo>
                        <a:pt x="596" y="188"/>
                      </a:lnTo>
                      <a:lnTo>
                        <a:pt x="552" y="182"/>
                      </a:lnTo>
                      <a:lnTo>
                        <a:pt x="514" y="178"/>
                      </a:lnTo>
                      <a:lnTo>
                        <a:pt x="513" y="176"/>
                      </a:lnTo>
                      <a:lnTo>
                        <a:pt x="510" y="175"/>
                      </a:lnTo>
                      <a:lnTo>
                        <a:pt x="506" y="174"/>
                      </a:lnTo>
                      <a:lnTo>
                        <a:pt x="501" y="173"/>
                      </a:lnTo>
                      <a:lnTo>
                        <a:pt x="495" y="173"/>
                      </a:lnTo>
                      <a:lnTo>
                        <a:pt x="488" y="173"/>
                      </a:lnTo>
                      <a:lnTo>
                        <a:pt x="482" y="171"/>
                      </a:lnTo>
                      <a:lnTo>
                        <a:pt x="475" y="171"/>
                      </a:lnTo>
                      <a:lnTo>
                        <a:pt x="463" y="170"/>
                      </a:lnTo>
                      <a:lnTo>
                        <a:pt x="451" y="166"/>
                      </a:lnTo>
                      <a:lnTo>
                        <a:pt x="437" y="163"/>
                      </a:lnTo>
                      <a:lnTo>
                        <a:pt x="423" y="159"/>
                      </a:lnTo>
                      <a:lnTo>
                        <a:pt x="409" y="153"/>
                      </a:lnTo>
                      <a:lnTo>
                        <a:pt x="395" y="148"/>
                      </a:lnTo>
                      <a:lnTo>
                        <a:pt x="381" y="140"/>
                      </a:lnTo>
                      <a:lnTo>
                        <a:pt x="367" y="133"/>
                      </a:lnTo>
                      <a:lnTo>
                        <a:pt x="356" y="126"/>
                      </a:lnTo>
                      <a:lnTo>
                        <a:pt x="345" y="120"/>
                      </a:lnTo>
                      <a:lnTo>
                        <a:pt x="332" y="115"/>
                      </a:lnTo>
                      <a:lnTo>
                        <a:pt x="319" y="109"/>
                      </a:lnTo>
                      <a:lnTo>
                        <a:pt x="306" y="105"/>
                      </a:lnTo>
                      <a:lnTo>
                        <a:pt x="295" y="103"/>
                      </a:lnTo>
                      <a:lnTo>
                        <a:pt x="285" y="101"/>
                      </a:lnTo>
                      <a:lnTo>
                        <a:pt x="276" y="101"/>
                      </a:lnTo>
                      <a:lnTo>
                        <a:pt x="266" y="101"/>
                      </a:lnTo>
                      <a:lnTo>
                        <a:pt x="258" y="100"/>
                      </a:lnTo>
                      <a:lnTo>
                        <a:pt x="251" y="99"/>
                      </a:lnTo>
                      <a:lnTo>
                        <a:pt x="246" y="98"/>
                      </a:lnTo>
                      <a:lnTo>
                        <a:pt x="243" y="96"/>
                      </a:lnTo>
                      <a:lnTo>
                        <a:pt x="241" y="95"/>
                      </a:lnTo>
                      <a:lnTo>
                        <a:pt x="241" y="96"/>
                      </a:lnTo>
                      <a:lnTo>
                        <a:pt x="243" y="98"/>
                      </a:lnTo>
                      <a:lnTo>
                        <a:pt x="248" y="104"/>
                      </a:lnTo>
                      <a:lnTo>
                        <a:pt x="251" y="111"/>
                      </a:lnTo>
                      <a:lnTo>
                        <a:pt x="254" y="116"/>
                      </a:lnTo>
                      <a:lnTo>
                        <a:pt x="255" y="119"/>
                      </a:lnTo>
                      <a:lnTo>
                        <a:pt x="254" y="119"/>
                      </a:lnTo>
                      <a:lnTo>
                        <a:pt x="251" y="116"/>
                      </a:lnTo>
                      <a:lnTo>
                        <a:pt x="248" y="115"/>
                      </a:lnTo>
                      <a:lnTo>
                        <a:pt x="245" y="115"/>
                      </a:lnTo>
                      <a:lnTo>
                        <a:pt x="245" y="118"/>
                      </a:lnTo>
                      <a:lnTo>
                        <a:pt x="249" y="125"/>
                      </a:lnTo>
                      <a:lnTo>
                        <a:pt x="251" y="133"/>
                      </a:lnTo>
                      <a:lnTo>
                        <a:pt x="251" y="139"/>
                      </a:lnTo>
                      <a:lnTo>
                        <a:pt x="249" y="140"/>
                      </a:lnTo>
                      <a:lnTo>
                        <a:pt x="246" y="136"/>
                      </a:lnTo>
                      <a:lnTo>
                        <a:pt x="244" y="134"/>
                      </a:lnTo>
                      <a:lnTo>
                        <a:pt x="244" y="136"/>
                      </a:lnTo>
                      <a:lnTo>
                        <a:pt x="245" y="143"/>
                      </a:lnTo>
                      <a:lnTo>
                        <a:pt x="246" y="148"/>
                      </a:lnTo>
                      <a:lnTo>
                        <a:pt x="248" y="153"/>
                      </a:lnTo>
                      <a:lnTo>
                        <a:pt x="248" y="154"/>
                      </a:lnTo>
                      <a:lnTo>
                        <a:pt x="246" y="151"/>
                      </a:lnTo>
                      <a:lnTo>
                        <a:pt x="243" y="146"/>
                      </a:lnTo>
                      <a:lnTo>
                        <a:pt x="240" y="144"/>
                      </a:lnTo>
                      <a:lnTo>
                        <a:pt x="240" y="149"/>
                      </a:lnTo>
                      <a:lnTo>
                        <a:pt x="241" y="156"/>
                      </a:lnTo>
                      <a:lnTo>
                        <a:pt x="241" y="163"/>
                      </a:lnTo>
                      <a:lnTo>
                        <a:pt x="241" y="165"/>
                      </a:lnTo>
                      <a:lnTo>
                        <a:pt x="241" y="166"/>
                      </a:lnTo>
                      <a:lnTo>
                        <a:pt x="240" y="164"/>
                      </a:lnTo>
                      <a:lnTo>
                        <a:pt x="239" y="160"/>
                      </a:lnTo>
                      <a:lnTo>
                        <a:pt x="236" y="156"/>
                      </a:lnTo>
                      <a:lnTo>
                        <a:pt x="235" y="159"/>
                      </a:lnTo>
                      <a:lnTo>
                        <a:pt x="236" y="164"/>
                      </a:lnTo>
                      <a:lnTo>
                        <a:pt x="238" y="170"/>
                      </a:lnTo>
                      <a:lnTo>
                        <a:pt x="238" y="175"/>
                      </a:lnTo>
                      <a:lnTo>
                        <a:pt x="234" y="178"/>
                      </a:lnTo>
                      <a:lnTo>
                        <a:pt x="231" y="179"/>
                      </a:lnTo>
                      <a:lnTo>
                        <a:pt x="230" y="181"/>
                      </a:lnTo>
                      <a:lnTo>
                        <a:pt x="230" y="186"/>
                      </a:lnTo>
                      <a:lnTo>
                        <a:pt x="229" y="190"/>
                      </a:lnTo>
                      <a:lnTo>
                        <a:pt x="229" y="196"/>
                      </a:lnTo>
                      <a:lnTo>
                        <a:pt x="228" y="204"/>
                      </a:lnTo>
                      <a:lnTo>
                        <a:pt x="226" y="210"/>
                      </a:lnTo>
                      <a:lnTo>
                        <a:pt x="224" y="219"/>
                      </a:lnTo>
                      <a:lnTo>
                        <a:pt x="222" y="226"/>
                      </a:lnTo>
                      <a:lnTo>
                        <a:pt x="220" y="235"/>
                      </a:lnTo>
                      <a:lnTo>
                        <a:pt x="219" y="242"/>
                      </a:lnTo>
                      <a:lnTo>
                        <a:pt x="219" y="251"/>
                      </a:lnTo>
                      <a:lnTo>
                        <a:pt x="219" y="259"/>
                      </a:lnTo>
                      <a:lnTo>
                        <a:pt x="219" y="267"/>
                      </a:lnTo>
                      <a:lnTo>
                        <a:pt x="219" y="275"/>
                      </a:lnTo>
                      <a:lnTo>
                        <a:pt x="218" y="282"/>
                      </a:lnTo>
                      <a:lnTo>
                        <a:pt x="102" y="282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2" name="Freeform 8"/>
                <p:cNvSpPr>
                  <a:spLocks/>
                </p:cNvSpPr>
                <p:nvPr/>
              </p:nvSpPr>
              <p:spPr bwMode="auto">
                <a:xfrm>
                  <a:off x="2939" y="2197"/>
                  <a:ext cx="179" cy="275"/>
                </a:xfrm>
                <a:custGeom>
                  <a:avLst/>
                  <a:gdLst>
                    <a:gd name="T0" fmla="*/ 152 w 179"/>
                    <a:gd name="T1" fmla="*/ 2 h 275"/>
                    <a:gd name="T2" fmla="*/ 152 w 179"/>
                    <a:gd name="T3" fmla="*/ 3 h 275"/>
                    <a:gd name="T4" fmla="*/ 150 w 179"/>
                    <a:gd name="T5" fmla="*/ 5 h 275"/>
                    <a:gd name="T6" fmla="*/ 151 w 179"/>
                    <a:gd name="T7" fmla="*/ 14 h 275"/>
                    <a:gd name="T8" fmla="*/ 152 w 179"/>
                    <a:gd name="T9" fmla="*/ 18 h 275"/>
                    <a:gd name="T10" fmla="*/ 154 w 179"/>
                    <a:gd name="T11" fmla="*/ 32 h 275"/>
                    <a:gd name="T12" fmla="*/ 156 w 179"/>
                    <a:gd name="T13" fmla="*/ 58 h 275"/>
                    <a:gd name="T14" fmla="*/ 161 w 179"/>
                    <a:gd name="T15" fmla="*/ 86 h 275"/>
                    <a:gd name="T16" fmla="*/ 167 w 179"/>
                    <a:gd name="T17" fmla="*/ 116 h 275"/>
                    <a:gd name="T18" fmla="*/ 172 w 179"/>
                    <a:gd name="T19" fmla="*/ 139 h 275"/>
                    <a:gd name="T20" fmla="*/ 177 w 179"/>
                    <a:gd name="T21" fmla="*/ 153 h 275"/>
                    <a:gd name="T22" fmla="*/ 179 w 179"/>
                    <a:gd name="T23" fmla="*/ 166 h 275"/>
                    <a:gd name="T24" fmla="*/ 171 w 179"/>
                    <a:gd name="T25" fmla="*/ 171 h 275"/>
                    <a:gd name="T26" fmla="*/ 171 w 179"/>
                    <a:gd name="T27" fmla="*/ 180 h 275"/>
                    <a:gd name="T28" fmla="*/ 164 w 179"/>
                    <a:gd name="T29" fmla="*/ 184 h 275"/>
                    <a:gd name="T30" fmla="*/ 160 w 179"/>
                    <a:gd name="T31" fmla="*/ 195 h 275"/>
                    <a:gd name="T32" fmla="*/ 162 w 179"/>
                    <a:gd name="T33" fmla="*/ 204 h 275"/>
                    <a:gd name="T34" fmla="*/ 159 w 179"/>
                    <a:gd name="T35" fmla="*/ 206 h 275"/>
                    <a:gd name="T36" fmla="*/ 161 w 179"/>
                    <a:gd name="T37" fmla="*/ 216 h 275"/>
                    <a:gd name="T38" fmla="*/ 157 w 179"/>
                    <a:gd name="T39" fmla="*/ 222 h 275"/>
                    <a:gd name="T40" fmla="*/ 147 w 179"/>
                    <a:gd name="T41" fmla="*/ 221 h 275"/>
                    <a:gd name="T42" fmla="*/ 142 w 179"/>
                    <a:gd name="T43" fmla="*/ 234 h 275"/>
                    <a:gd name="T44" fmla="*/ 136 w 179"/>
                    <a:gd name="T45" fmla="*/ 255 h 275"/>
                    <a:gd name="T46" fmla="*/ 125 w 179"/>
                    <a:gd name="T47" fmla="*/ 270 h 275"/>
                    <a:gd name="T48" fmla="*/ 99 w 179"/>
                    <a:gd name="T49" fmla="*/ 275 h 275"/>
                    <a:gd name="T50" fmla="*/ 79 w 179"/>
                    <a:gd name="T51" fmla="*/ 275 h 275"/>
                    <a:gd name="T52" fmla="*/ 65 w 179"/>
                    <a:gd name="T53" fmla="*/ 274 h 275"/>
                    <a:gd name="T54" fmla="*/ 59 w 179"/>
                    <a:gd name="T55" fmla="*/ 269 h 275"/>
                    <a:gd name="T56" fmla="*/ 53 w 179"/>
                    <a:gd name="T57" fmla="*/ 265 h 275"/>
                    <a:gd name="T58" fmla="*/ 46 w 179"/>
                    <a:gd name="T59" fmla="*/ 261 h 275"/>
                    <a:gd name="T60" fmla="*/ 41 w 179"/>
                    <a:gd name="T61" fmla="*/ 257 h 275"/>
                    <a:gd name="T62" fmla="*/ 29 w 179"/>
                    <a:gd name="T63" fmla="*/ 259 h 275"/>
                    <a:gd name="T64" fmla="*/ 18 w 179"/>
                    <a:gd name="T65" fmla="*/ 257 h 275"/>
                    <a:gd name="T66" fmla="*/ 11 w 179"/>
                    <a:gd name="T67" fmla="*/ 255 h 275"/>
                    <a:gd name="T68" fmla="*/ 6 w 179"/>
                    <a:gd name="T69" fmla="*/ 252 h 275"/>
                    <a:gd name="T70" fmla="*/ 0 w 179"/>
                    <a:gd name="T71" fmla="*/ 249 h 275"/>
                    <a:gd name="T72" fmla="*/ 4 w 179"/>
                    <a:gd name="T73" fmla="*/ 237 h 275"/>
                    <a:gd name="T74" fmla="*/ 10 w 179"/>
                    <a:gd name="T75" fmla="*/ 226 h 275"/>
                    <a:gd name="T76" fmla="*/ 19 w 179"/>
                    <a:gd name="T77" fmla="*/ 214 h 275"/>
                    <a:gd name="T78" fmla="*/ 29 w 179"/>
                    <a:gd name="T79" fmla="*/ 202 h 275"/>
                    <a:gd name="T80" fmla="*/ 35 w 179"/>
                    <a:gd name="T81" fmla="*/ 194 h 275"/>
                    <a:gd name="T82" fmla="*/ 41 w 179"/>
                    <a:gd name="T83" fmla="*/ 185 h 275"/>
                    <a:gd name="T84" fmla="*/ 48 w 179"/>
                    <a:gd name="T85" fmla="*/ 176 h 275"/>
                    <a:gd name="T86" fmla="*/ 55 w 179"/>
                    <a:gd name="T87" fmla="*/ 166 h 275"/>
                    <a:gd name="T88" fmla="*/ 63 w 179"/>
                    <a:gd name="T89" fmla="*/ 148 h 275"/>
                    <a:gd name="T90" fmla="*/ 65 w 179"/>
                    <a:gd name="T91" fmla="*/ 116 h 275"/>
                    <a:gd name="T92" fmla="*/ 64 w 179"/>
                    <a:gd name="T93" fmla="*/ 79 h 275"/>
                    <a:gd name="T94" fmla="*/ 59 w 179"/>
                    <a:gd name="T95" fmla="*/ 51 h 275"/>
                    <a:gd name="T96" fmla="*/ 50 w 179"/>
                    <a:gd name="T97" fmla="*/ 28 h 275"/>
                    <a:gd name="T98" fmla="*/ 41 w 179"/>
                    <a:gd name="T99" fmla="*/ 8 h 275"/>
                    <a:gd name="T100" fmla="*/ 154 w 179"/>
                    <a:gd name="T101" fmla="*/ 0 h 27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79"/>
                    <a:gd name="T154" fmla="*/ 0 h 275"/>
                    <a:gd name="T155" fmla="*/ 179 w 179"/>
                    <a:gd name="T156" fmla="*/ 275 h 27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79" h="275">
                      <a:moveTo>
                        <a:pt x="154" y="0"/>
                      </a:moveTo>
                      <a:lnTo>
                        <a:pt x="152" y="2"/>
                      </a:lnTo>
                      <a:lnTo>
                        <a:pt x="152" y="3"/>
                      </a:lnTo>
                      <a:lnTo>
                        <a:pt x="151" y="3"/>
                      </a:lnTo>
                      <a:lnTo>
                        <a:pt x="150" y="5"/>
                      </a:lnTo>
                      <a:lnTo>
                        <a:pt x="150" y="10"/>
                      </a:lnTo>
                      <a:lnTo>
                        <a:pt x="151" y="14"/>
                      </a:lnTo>
                      <a:lnTo>
                        <a:pt x="151" y="17"/>
                      </a:lnTo>
                      <a:lnTo>
                        <a:pt x="152" y="18"/>
                      </a:lnTo>
                      <a:lnTo>
                        <a:pt x="154" y="22"/>
                      </a:lnTo>
                      <a:lnTo>
                        <a:pt x="154" y="32"/>
                      </a:lnTo>
                      <a:lnTo>
                        <a:pt x="155" y="46"/>
                      </a:lnTo>
                      <a:lnTo>
                        <a:pt x="156" y="58"/>
                      </a:lnTo>
                      <a:lnTo>
                        <a:pt x="159" y="71"/>
                      </a:lnTo>
                      <a:lnTo>
                        <a:pt x="161" y="86"/>
                      </a:lnTo>
                      <a:lnTo>
                        <a:pt x="164" y="101"/>
                      </a:lnTo>
                      <a:lnTo>
                        <a:pt x="167" y="116"/>
                      </a:lnTo>
                      <a:lnTo>
                        <a:pt x="170" y="129"/>
                      </a:lnTo>
                      <a:lnTo>
                        <a:pt x="172" y="139"/>
                      </a:lnTo>
                      <a:lnTo>
                        <a:pt x="175" y="145"/>
                      </a:lnTo>
                      <a:lnTo>
                        <a:pt x="177" y="153"/>
                      </a:lnTo>
                      <a:lnTo>
                        <a:pt x="179" y="160"/>
                      </a:lnTo>
                      <a:lnTo>
                        <a:pt x="179" y="166"/>
                      </a:lnTo>
                      <a:lnTo>
                        <a:pt x="175" y="169"/>
                      </a:lnTo>
                      <a:lnTo>
                        <a:pt x="171" y="171"/>
                      </a:lnTo>
                      <a:lnTo>
                        <a:pt x="171" y="175"/>
                      </a:lnTo>
                      <a:lnTo>
                        <a:pt x="171" y="180"/>
                      </a:lnTo>
                      <a:lnTo>
                        <a:pt x="169" y="181"/>
                      </a:lnTo>
                      <a:lnTo>
                        <a:pt x="164" y="184"/>
                      </a:lnTo>
                      <a:lnTo>
                        <a:pt x="161" y="189"/>
                      </a:lnTo>
                      <a:lnTo>
                        <a:pt x="160" y="195"/>
                      </a:lnTo>
                      <a:lnTo>
                        <a:pt x="161" y="200"/>
                      </a:lnTo>
                      <a:lnTo>
                        <a:pt x="162" y="204"/>
                      </a:lnTo>
                      <a:lnTo>
                        <a:pt x="161" y="205"/>
                      </a:lnTo>
                      <a:lnTo>
                        <a:pt x="159" y="206"/>
                      </a:lnTo>
                      <a:lnTo>
                        <a:pt x="160" y="211"/>
                      </a:lnTo>
                      <a:lnTo>
                        <a:pt x="161" y="216"/>
                      </a:lnTo>
                      <a:lnTo>
                        <a:pt x="160" y="220"/>
                      </a:lnTo>
                      <a:lnTo>
                        <a:pt x="157" y="222"/>
                      </a:lnTo>
                      <a:lnTo>
                        <a:pt x="152" y="221"/>
                      </a:lnTo>
                      <a:lnTo>
                        <a:pt x="147" y="221"/>
                      </a:lnTo>
                      <a:lnTo>
                        <a:pt x="145" y="226"/>
                      </a:lnTo>
                      <a:lnTo>
                        <a:pt x="142" y="234"/>
                      </a:lnTo>
                      <a:lnTo>
                        <a:pt x="139" y="244"/>
                      </a:lnTo>
                      <a:lnTo>
                        <a:pt x="136" y="255"/>
                      </a:lnTo>
                      <a:lnTo>
                        <a:pt x="132" y="264"/>
                      </a:lnTo>
                      <a:lnTo>
                        <a:pt x="125" y="270"/>
                      </a:lnTo>
                      <a:lnTo>
                        <a:pt x="109" y="274"/>
                      </a:lnTo>
                      <a:lnTo>
                        <a:pt x="99" y="275"/>
                      </a:lnTo>
                      <a:lnTo>
                        <a:pt x="89" y="275"/>
                      </a:lnTo>
                      <a:lnTo>
                        <a:pt x="79" y="275"/>
                      </a:lnTo>
                      <a:lnTo>
                        <a:pt x="71" y="275"/>
                      </a:lnTo>
                      <a:lnTo>
                        <a:pt x="65" y="274"/>
                      </a:lnTo>
                      <a:lnTo>
                        <a:pt x="61" y="271"/>
                      </a:lnTo>
                      <a:lnTo>
                        <a:pt x="59" y="269"/>
                      </a:lnTo>
                      <a:lnTo>
                        <a:pt x="59" y="265"/>
                      </a:lnTo>
                      <a:lnTo>
                        <a:pt x="53" y="265"/>
                      </a:lnTo>
                      <a:lnTo>
                        <a:pt x="48" y="264"/>
                      </a:lnTo>
                      <a:lnTo>
                        <a:pt x="46" y="261"/>
                      </a:lnTo>
                      <a:lnTo>
                        <a:pt x="48" y="256"/>
                      </a:lnTo>
                      <a:lnTo>
                        <a:pt x="41" y="257"/>
                      </a:lnTo>
                      <a:lnTo>
                        <a:pt x="35" y="257"/>
                      </a:lnTo>
                      <a:lnTo>
                        <a:pt x="29" y="259"/>
                      </a:lnTo>
                      <a:lnTo>
                        <a:pt x="23" y="259"/>
                      </a:lnTo>
                      <a:lnTo>
                        <a:pt x="18" y="257"/>
                      </a:lnTo>
                      <a:lnTo>
                        <a:pt x="14" y="256"/>
                      </a:lnTo>
                      <a:lnTo>
                        <a:pt x="11" y="255"/>
                      </a:lnTo>
                      <a:lnTo>
                        <a:pt x="11" y="251"/>
                      </a:lnTo>
                      <a:lnTo>
                        <a:pt x="6" y="252"/>
                      </a:lnTo>
                      <a:lnTo>
                        <a:pt x="1" y="251"/>
                      </a:lnTo>
                      <a:lnTo>
                        <a:pt x="0" y="249"/>
                      </a:lnTo>
                      <a:lnTo>
                        <a:pt x="1" y="242"/>
                      </a:lnTo>
                      <a:lnTo>
                        <a:pt x="4" y="237"/>
                      </a:lnTo>
                      <a:lnTo>
                        <a:pt x="6" y="232"/>
                      </a:lnTo>
                      <a:lnTo>
                        <a:pt x="10" y="226"/>
                      </a:lnTo>
                      <a:lnTo>
                        <a:pt x="14" y="220"/>
                      </a:lnTo>
                      <a:lnTo>
                        <a:pt x="19" y="214"/>
                      </a:lnTo>
                      <a:lnTo>
                        <a:pt x="24" y="207"/>
                      </a:lnTo>
                      <a:lnTo>
                        <a:pt x="29" y="202"/>
                      </a:lnTo>
                      <a:lnTo>
                        <a:pt x="35" y="199"/>
                      </a:lnTo>
                      <a:lnTo>
                        <a:pt x="35" y="194"/>
                      </a:lnTo>
                      <a:lnTo>
                        <a:pt x="38" y="189"/>
                      </a:lnTo>
                      <a:lnTo>
                        <a:pt x="41" y="185"/>
                      </a:lnTo>
                      <a:lnTo>
                        <a:pt x="45" y="179"/>
                      </a:lnTo>
                      <a:lnTo>
                        <a:pt x="48" y="176"/>
                      </a:lnTo>
                      <a:lnTo>
                        <a:pt x="51" y="171"/>
                      </a:lnTo>
                      <a:lnTo>
                        <a:pt x="55" y="166"/>
                      </a:lnTo>
                      <a:lnTo>
                        <a:pt x="59" y="159"/>
                      </a:lnTo>
                      <a:lnTo>
                        <a:pt x="63" y="148"/>
                      </a:lnTo>
                      <a:lnTo>
                        <a:pt x="64" y="134"/>
                      </a:lnTo>
                      <a:lnTo>
                        <a:pt x="65" y="116"/>
                      </a:lnTo>
                      <a:lnTo>
                        <a:pt x="65" y="94"/>
                      </a:lnTo>
                      <a:lnTo>
                        <a:pt x="64" y="79"/>
                      </a:lnTo>
                      <a:lnTo>
                        <a:pt x="61" y="64"/>
                      </a:lnTo>
                      <a:lnTo>
                        <a:pt x="59" y="51"/>
                      </a:lnTo>
                      <a:lnTo>
                        <a:pt x="55" y="39"/>
                      </a:lnTo>
                      <a:lnTo>
                        <a:pt x="50" y="28"/>
                      </a:lnTo>
                      <a:lnTo>
                        <a:pt x="46" y="18"/>
                      </a:lnTo>
                      <a:lnTo>
                        <a:pt x="41" y="8"/>
                      </a:lnTo>
                      <a:lnTo>
                        <a:pt x="38" y="0"/>
                      </a:lnTo>
                      <a:lnTo>
                        <a:pt x="154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3" name="Freeform 9"/>
                <p:cNvSpPr>
                  <a:spLocks/>
                </p:cNvSpPr>
                <p:nvPr/>
              </p:nvSpPr>
              <p:spPr bwMode="auto">
                <a:xfrm>
                  <a:off x="2857" y="1957"/>
                  <a:ext cx="199" cy="495"/>
                </a:xfrm>
                <a:custGeom>
                  <a:avLst/>
                  <a:gdLst>
                    <a:gd name="T0" fmla="*/ 132 w 199"/>
                    <a:gd name="T1" fmla="*/ 489 h 495"/>
                    <a:gd name="T2" fmla="*/ 152 w 199"/>
                    <a:gd name="T3" fmla="*/ 459 h 495"/>
                    <a:gd name="T4" fmla="*/ 156 w 199"/>
                    <a:gd name="T5" fmla="*/ 456 h 495"/>
                    <a:gd name="T6" fmla="*/ 160 w 199"/>
                    <a:gd name="T7" fmla="*/ 455 h 495"/>
                    <a:gd name="T8" fmla="*/ 167 w 199"/>
                    <a:gd name="T9" fmla="*/ 434 h 495"/>
                    <a:gd name="T10" fmla="*/ 176 w 199"/>
                    <a:gd name="T11" fmla="*/ 422 h 495"/>
                    <a:gd name="T12" fmla="*/ 181 w 199"/>
                    <a:gd name="T13" fmla="*/ 412 h 495"/>
                    <a:gd name="T14" fmla="*/ 192 w 199"/>
                    <a:gd name="T15" fmla="*/ 405 h 495"/>
                    <a:gd name="T16" fmla="*/ 198 w 199"/>
                    <a:gd name="T17" fmla="*/ 396 h 495"/>
                    <a:gd name="T18" fmla="*/ 194 w 199"/>
                    <a:gd name="T19" fmla="*/ 396 h 495"/>
                    <a:gd name="T20" fmla="*/ 194 w 199"/>
                    <a:gd name="T21" fmla="*/ 395 h 495"/>
                    <a:gd name="T22" fmla="*/ 199 w 199"/>
                    <a:gd name="T23" fmla="*/ 383 h 495"/>
                    <a:gd name="T24" fmla="*/ 199 w 199"/>
                    <a:gd name="T25" fmla="*/ 371 h 495"/>
                    <a:gd name="T26" fmla="*/ 199 w 199"/>
                    <a:gd name="T27" fmla="*/ 348 h 495"/>
                    <a:gd name="T28" fmla="*/ 196 w 199"/>
                    <a:gd name="T29" fmla="*/ 320 h 495"/>
                    <a:gd name="T30" fmla="*/ 193 w 199"/>
                    <a:gd name="T31" fmla="*/ 308 h 495"/>
                    <a:gd name="T32" fmla="*/ 187 w 199"/>
                    <a:gd name="T33" fmla="*/ 285 h 495"/>
                    <a:gd name="T34" fmla="*/ 179 w 199"/>
                    <a:gd name="T35" fmla="*/ 263 h 495"/>
                    <a:gd name="T36" fmla="*/ 172 w 199"/>
                    <a:gd name="T37" fmla="*/ 247 h 495"/>
                    <a:gd name="T38" fmla="*/ 155 w 199"/>
                    <a:gd name="T39" fmla="*/ 215 h 495"/>
                    <a:gd name="T40" fmla="*/ 136 w 199"/>
                    <a:gd name="T41" fmla="*/ 194 h 495"/>
                    <a:gd name="T42" fmla="*/ 121 w 199"/>
                    <a:gd name="T43" fmla="*/ 182 h 495"/>
                    <a:gd name="T44" fmla="*/ 116 w 199"/>
                    <a:gd name="T45" fmla="*/ 173 h 495"/>
                    <a:gd name="T46" fmla="*/ 112 w 199"/>
                    <a:gd name="T47" fmla="*/ 170 h 495"/>
                    <a:gd name="T48" fmla="*/ 107 w 199"/>
                    <a:gd name="T49" fmla="*/ 172 h 495"/>
                    <a:gd name="T50" fmla="*/ 95 w 199"/>
                    <a:gd name="T51" fmla="*/ 165 h 495"/>
                    <a:gd name="T52" fmla="*/ 86 w 199"/>
                    <a:gd name="T53" fmla="*/ 154 h 495"/>
                    <a:gd name="T54" fmla="*/ 80 w 199"/>
                    <a:gd name="T55" fmla="*/ 149 h 495"/>
                    <a:gd name="T56" fmla="*/ 83 w 199"/>
                    <a:gd name="T57" fmla="*/ 163 h 495"/>
                    <a:gd name="T58" fmla="*/ 78 w 199"/>
                    <a:gd name="T59" fmla="*/ 159 h 495"/>
                    <a:gd name="T60" fmla="*/ 69 w 199"/>
                    <a:gd name="T61" fmla="*/ 142 h 495"/>
                    <a:gd name="T62" fmla="*/ 66 w 199"/>
                    <a:gd name="T63" fmla="*/ 136 h 495"/>
                    <a:gd name="T64" fmla="*/ 62 w 199"/>
                    <a:gd name="T65" fmla="*/ 136 h 495"/>
                    <a:gd name="T66" fmla="*/ 55 w 199"/>
                    <a:gd name="T67" fmla="*/ 133 h 495"/>
                    <a:gd name="T68" fmla="*/ 52 w 199"/>
                    <a:gd name="T69" fmla="*/ 127 h 495"/>
                    <a:gd name="T70" fmla="*/ 46 w 199"/>
                    <a:gd name="T71" fmla="*/ 123 h 495"/>
                    <a:gd name="T72" fmla="*/ 36 w 199"/>
                    <a:gd name="T73" fmla="*/ 116 h 495"/>
                    <a:gd name="T74" fmla="*/ 29 w 199"/>
                    <a:gd name="T75" fmla="*/ 94 h 495"/>
                    <a:gd name="T76" fmla="*/ 26 w 199"/>
                    <a:gd name="T77" fmla="*/ 102 h 495"/>
                    <a:gd name="T78" fmla="*/ 25 w 199"/>
                    <a:gd name="T79" fmla="*/ 101 h 495"/>
                    <a:gd name="T80" fmla="*/ 20 w 199"/>
                    <a:gd name="T81" fmla="*/ 69 h 495"/>
                    <a:gd name="T82" fmla="*/ 14 w 199"/>
                    <a:gd name="T83" fmla="*/ 77 h 495"/>
                    <a:gd name="T84" fmla="*/ 12 w 199"/>
                    <a:gd name="T85" fmla="*/ 82 h 495"/>
                    <a:gd name="T86" fmla="*/ 10 w 199"/>
                    <a:gd name="T87" fmla="*/ 64 h 495"/>
                    <a:gd name="T88" fmla="*/ 10 w 199"/>
                    <a:gd name="T89" fmla="*/ 48 h 495"/>
                    <a:gd name="T90" fmla="*/ 9 w 199"/>
                    <a:gd name="T91" fmla="*/ 34 h 495"/>
                    <a:gd name="T92" fmla="*/ 6 w 199"/>
                    <a:gd name="T93" fmla="*/ 36 h 495"/>
                    <a:gd name="T94" fmla="*/ 0 w 199"/>
                    <a:gd name="T95" fmla="*/ 42 h 495"/>
                    <a:gd name="T96" fmla="*/ 1 w 199"/>
                    <a:gd name="T97" fmla="*/ 23 h 495"/>
                    <a:gd name="T98" fmla="*/ 1 w 199"/>
                    <a:gd name="T99" fmla="*/ 12 h 495"/>
                    <a:gd name="T100" fmla="*/ 0 w 199"/>
                    <a:gd name="T101" fmla="*/ 0 h 49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99"/>
                    <a:gd name="T154" fmla="*/ 0 h 495"/>
                    <a:gd name="T155" fmla="*/ 199 w 199"/>
                    <a:gd name="T156" fmla="*/ 495 h 49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99" h="495">
                      <a:moveTo>
                        <a:pt x="130" y="495"/>
                      </a:moveTo>
                      <a:lnTo>
                        <a:pt x="130" y="495"/>
                      </a:lnTo>
                      <a:lnTo>
                        <a:pt x="132" y="489"/>
                      </a:lnTo>
                      <a:lnTo>
                        <a:pt x="137" y="477"/>
                      </a:lnTo>
                      <a:lnTo>
                        <a:pt x="145" y="466"/>
                      </a:lnTo>
                      <a:lnTo>
                        <a:pt x="152" y="459"/>
                      </a:lnTo>
                      <a:lnTo>
                        <a:pt x="153" y="457"/>
                      </a:lnTo>
                      <a:lnTo>
                        <a:pt x="156" y="456"/>
                      </a:lnTo>
                      <a:lnTo>
                        <a:pt x="157" y="456"/>
                      </a:lnTo>
                      <a:lnTo>
                        <a:pt x="160" y="455"/>
                      </a:lnTo>
                      <a:lnTo>
                        <a:pt x="161" y="447"/>
                      </a:lnTo>
                      <a:lnTo>
                        <a:pt x="163" y="440"/>
                      </a:lnTo>
                      <a:lnTo>
                        <a:pt x="167" y="434"/>
                      </a:lnTo>
                      <a:lnTo>
                        <a:pt x="171" y="429"/>
                      </a:lnTo>
                      <a:lnTo>
                        <a:pt x="176" y="422"/>
                      </a:lnTo>
                      <a:lnTo>
                        <a:pt x="178" y="419"/>
                      </a:lnTo>
                      <a:lnTo>
                        <a:pt x="178" y="415"/>
                      </a:lnTo>
                      <a:lnTo>
                        <a:pt x="181" y="412"/>
                      </a:lnTo>
                      <a:lnTo>
                        <a:pt x="186" y="409"/>
                      </a:lnTo>
                      <a:lnTo>
                        <a:pt x="192" y="405"/>
                      </a:lnTo>
                      <a:lnTo>
                        <a:pt x="196" y="400"/>
                      </a:lnTo>
                      <a:lnTo>
                        <a:pt x="198" y="396"/>
                      </a:lnTo>
                      <a:lnTo>
                        <a:pt x="198" y="395"/>
                      </a:lnTo>
                      <a:lnTo>
                        <a:pt x="197" y="395"/>
                      </a:lnTo>
                      <a:lnTo>
                        <a:pt x="194" y="396"/>
                      </a:lnTo>
                      <a:lnTo>
                        <a:pt x="194" y="395"/>
                      </a:lnTo>
                      <a:lnTo>
                        <a:pt x="197" y="393"/>
                      </a:lnTo>
                      <a:lnTo>
                        <a:pt x="198" y="389"/>
                      </a:lnTo>
                      <a:lnTo>
                        <a:pt x="199" y="383"/>
                      </a:lnTo>
                      <a:lnTo>
                        <a:pt x="199" y="378"/>
                      </a:lnTo>
                      <a:lnTo>
                        <a:pt x="199" y="371"/>
                      </a:lnTo>
                      <a:lnTo>
                        <a:pt x="199" y="365"/>
                      </a:lnTo>
                      <a:lnTo>
                        <a:pt x="199" y="356"/>
                      </a:lnTo>
                      <a:lnTo>
                        <a:pt x="199" y="348"/>
                      </a:lnTo>
                      <a:lnTo>
                        <a:pt x="198" y="339"/>
                      </a:lnTo>
                      <a:lnTo>
                        <a:pt x="197" y="329"/>
                      </a:lnTo>
                      <a:lnTo>
                        <a:pt x="196" y="320"/>
                      </a:lnTo>
                      <a:lnTo>
                        <a:pt x="194" y="314"/>
                      </a:lnTo>
                      <a:lnTo>
                        <a:pt x="193" y="308"/>
                      </a:lnTo>
                      <a:lnTo>
                        <a:pt x="192" y="300"/>
                      </a:lnTo>
                      <a:lnTo>
                        <a:pt x="189" y="293"/>
                      </a:lnTo>
                      <a:lnTo>
                        <a:pt x="187" y="285"/>
                      </a:lnTo>
                      <a:lnTo>
                        <a:pt x="184" y="278"/>
                      </a:lnTo>
                      <a:lnTo>
                        <a:pt x="182" y="270"/>
                      </a:lnTo>
                      <a:lnTo>
                        <a:pt x="179" y="263"/>
                      </a:lnTo>
                      <a:lnTo>
                        <a:pt x="176" y="255"/>
                      </a:lnTo>
                      <a:lnTo>
                        <a:pt x="172" y="247"/>
                      </a:lnTo>
                      <a:lnTo>
                        <a:pt x="167" y="237"/>
                      </a:lnTo>
                      <a:lnTo>
                        <a:pt x="161" y="225"/>
                      </a:lnTo>
                      <a:lnTo>
                        <a:pt x="155" y="215"/>
                      </a:lnTo>
                      <a:lnTo>
                        <a:pt x="148" y="207"/>
                      </a:lnTo>
                      <a:lnTo>
                        <a:pt x="142" y="199"/>
                      </a:lnTo>
                      <a:lnTo>
                        <a:pt x="136" y="194"/>
                      </a:lnTo>
                      <a:lnTo>
                        <a:pt x="126" y="187"/>
                      </a:lnTo>
                      <a:lnTo>
                        <a:pt x="121" y="182"/>
                      </a:lnTo>
                      <a:lnTo>
                        <a:pt x="117" y="177"/>
                      </a:lnTo>
                      <a:lnTo>
                        <a:pt x="116" y="173"/>
                      </a:lnTo>
                      <a:lnTo>
                        <a:pt x="115" y="170"/>
                      </a:lnTo>
                      <a:lnTo>
                        <a:pt x="113" y="169"/>
                      </a:lnTo>
                      <a:lnTo>
                        <a:pt x="112" y="170"/>
                      </a:lnTo>
                      <a:lnTo>
                        <a:pt x="112" y="178"/>
                      </a:lnTo>
                      <a:lnTo>
                        <a:pt x="107" y="172"/>
                      </a:lnTo>
                      <a:lnTo>
                        <a:pt x="103" y="169"/>
                      </a:lnTo>
                      <a:lnTo>
                        <a:pt x="100" y="169"/>
                      </a:lnTo>
                      <a:lnTo>
                        <a:pt x="95" y="165"/>
                      </a:lnTo>
                      <a:lnTo>
                        <a:pt x="90" y="159"/>
                      </a:lnTo>
                      <a:lnTo>
                        <a:pt x="86" y="154"/>
                      </a:lnTo>
                      <a:lnTo>
                        <a:pt x="83" y="152"/>
                      </a:lnTo>
                      <a:lnTo>
                        <a:pt x="80" y="149"/>
                      </a:lnTo>
                      <a:lnTo>
                        <a:pt x="81" y="154"/>
                      </a:lnTo>
                      <a:lnTo>
                        <a:pt x="82" y="159"/>
                      </a:lnTo>
                      <a:lnTo>
                        <a:pt x="83" y="163"/>
                      </a:lnTo>
                      <a:lnTo>
                        <a:pt x="86" y="165"/>
                      </a:lnTo>
                      <a:lnTo>
                        <a:pt x="78" y="159"/>
                      </a:lnTo>
                      <a:lnTo>
                        <a:pt x="73" y="153"/>
                      </a:lnTo>
                      <a:lnTo>
                        <a:pt x="71" y="147"/>
                      </a:lnTo>
                      <a:lnTo>
                        <a:pt x="69" y="142"/>
                      </a:lnTo>
                      <a:lnTo>
                        <a:pt x="67" y="139"/>
                      </a:lnTo>
                      <a:lnTo>
                        <a:pt x="66" y="136"/>
                      </a:lnTo>
                      <a:lnTo>
                        <a:pt x="64" y="134"/>
                      </a:lnTo>
                      <a:lnTo>
                        <a:pt x="62" y="136"/>
                      </a:lnTo>
                      <a:lnTo>
                        <a:pt x="60" y="137"/>
                      </a:lnTo>
                      <a:lnTo>
                        <a:pt x="57" y="136"/>
                      </a:lnTo>
                      <a:lnTo>
                        <a:pt x="55" y="133"/>
                      </a:lnTo>
                      <a:lnTo>
                        <a:pt x="54" y="129"/>
                      </a:lnTo>
                      <a:lnTo>
                        <a:pt x="52" y="127"/>
                      </a:lnTo>
                      <a:lnTo>
                        <a:pt x="52" y="126"/>
                      </a:lnTo>
                      <a:lnTo>
                        <a:pt x="50" y="124"/>
                      </a:lnTo>
                      <a:lnTo>
                        <a:pt x="46" y="123"/>
                      </a:lnTo>
                      <a:lnTo>
                        <a:pt x="41" y="121"/>
                      </a:lnTo>
                      <a:lnTo>
                        <a:pt x="36" y="116"/>
                      </a:lnTo>
                      <a:lnTo>
                        <a:pt x="31" y="107"/>
                      </a:lnTo>
                      <a:lnTo>
                        <a:pt x="29" y="94"/>
                      </a:lnTo>
                      <a:lnTo>
                        <a:pt x="27" y="97"/>
                      </a:lnTo>
                      <a:lnTo>
                        <a:pt x="26" y="99"/>
                      </a:lnTo>
                      <a:lnTo>
                        <a:pt x="26" y="102"/>
                      </a:lnTo>
                      <a:lnTo>
                        <a:pt x="26" y="103"/>
                      </a:lnTo>
                      <a:lnTo>
                        <a:pt x="25" y="101"/>
                      </a:lnTo>
                      <a:lnTo>
                        <a:pt x="21" y="94"/>
                      </a:lnTo>
                      <a:lnTo>
                        <a:pt x="19" y="83"/>
                      </a:lnTo>
                      <a:lnTo>
                        <a:pt x="20" y="69"/>
                      </a:lnTo>
                      <a:lnTo>
                        <a:pt x="16" y="73"/>
                      </a:lnTo>
                      <a:lnTo>
                        <a:pt x="14" y="77"/>
                      </a:lnTo>
                      <a:lnTo>
                        <a:pt x="12" y="81"/>
                      </a:lnTo>
                      <a:lnTo>
                        <a:pt x="12" y="82"/>
                      </a:lnTo>
                      <a:lnTo>
                        <a:pt x="12" y="79"/>
                      </a:lnTo>
                      <a:lnTo>
                        <a:pt x="11" y="73"/>
                      </a:lnTo>
                      <a:lnTo>
                        <a:pt x="10" y="64"/>
                      </a:lnTo>
                      <a:lnTo>
                        <a:pt x="10" y="56"/>
                      </a:lnTo>
                      <a:lnTo>
                        <a:pt x="10" y="48"/>
                      </a:lnTo>
                      <a:lnTo>
                        <a:pt x="10" y="41"/>
                      </a:lnTo>
                      <a:lnTo>
                        <a:pt x="9" y="36"/>
                      </a:lnTo>
                      <a:lnTo>
                        <a:pt x="9" y="34"/>
                      </a:lnTo>
                      <a:lnTo>
                        <a:pt x="7" y="34"/>
                      </a:lnTo>
                      <a:lnTo>
                        <a:pt x="6" y="36"/>
                      </a:lnTo>
                      <a:lnTo>
                        <a:pt x="2" y="38"/>
                      </a:lnTo>
                      <a:lnTo>
                        <a:pt x="0" y="42"/>
                      </a:lnTo>
                      <a:lnTo>
                        <a:pt x="0" y="36"/>
                      </a:lnTo>
                      <a:lnTo>
                        <a:pt x="0" y="29"/>
                      </a:lnTo>
                      <a:lnTo>
                        <a:pt x="1" y="23"/>
                      </a:lnTo>
                      <a:lnTo>
                        <a:pt x="2" y="17"/>
                      </a:lnTo>
                      <a:lnTo>
                        <a:pt x="1" y="12"/>
                      </a:lnTo>
                      <a:lnTo>
                        <a:pt x="0" y="7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66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4" name="Freeform 10"/>
                <p:cNvSpPr>
                  <a:spLocks/>
                </p:cNvSpPr>
                <p:nvPr/>
              </p:nvSpPr>
              <p:spPr bwMode="auto">
                <a:xfrm>
                  <a:off x="2126" y="1629"/>
                  <a:ext cx="988" cy="306"/>
                </a:xfrm>
                <a:custGeom>
                  <a:avLst/>
                  <a:gdLst>
                    <a:gd name="T0" fmla="*/ 980 w 988"/>
                    <a:gd name="T1" fmla="*/ 13 h 282"/>
                    <a:gd name="T2" fmla="*/ 983 w 988"/>
                    <a:gd name="T3" fmla="*/ 15 h 282"/>
                    <a:gd name="T4" fmla="*/ 984 w 988"/>
                    <a:gd name="T5" fmla="*/ 28 h 282"/>
                    <a:gd name="T6" fmla="*/ 987 w 988"/>
                    <a:gd name="T7" fmla="*/ 44 h 282"/>
                    <a:gd name="T8" fmla="*/ 982 w 988"/>
                    <a:gd name="T9" fmla="*/ 69 h 282"/>
                    <a:gd name="T10" fmla="*/ 987 w 988"/>
                    <a:gd name="T11" fmla="*/ 61 h 282"/>
                    <a:gd name="T12" fmla="*/ 983 w 988"/>
                    <a:gd name="T13" fmla="*/ 84 h 282"/>
                    <a:gd name="T14" fmla="*/ 988 w 988"/>
                    <a:gd name="T15" fmla="*/ 80 h 282"/>
                    <a:gd name="T16" fmla="*/ 982 w 988"/>
                    <a:gd name="T17" fmla="*/ 99 h 282"/>
                    <a:gd name="T18" fmla="*/ 982 w 988"/>
                    <a:gd name="T19" fmla="*/ 105 h 282"/>
                    <a:gd name="T20" fmla="*/ 974 w 988"/>
                    <a:gd name="T21" fmla="*/ 119 h 282"/>
                    <a:gd name="T22" fmla="*/ 977 w 988"/>
                    <a:gd name="T23" fmla="*/ 123 h 282"/>
                    <a:gd name="T24" fmla="*/ 972 w 988"/>
                    <a:gd name="T25" fmla="*/ 135 h 282"/>
                    <a:gd name="T26" fmla="*/ 974 w 988"/>
                    <a:gd name="T27" fmla="*/ 138 h 282"/>
                    <a:gd name="T28" fmla="*/ 967 w 988"/>
                    <a:gd name="T29" fmla="*/ 149 h 282"/>
                    <a:gd name="T30" fmla="*/ 969 w 988"/>
                    <a:gd name="T31" fmla="*/ 151 h 282"/>
                    <a:gd name="T32" fmla="*/ 964 w 988"/>
                    <a:gd name="T33" fmla="*/ 158 h 282"/>
                    <a:gd name="T34" fmla="*/ 977 w 988"/>
                    <a:gd name="T35" fmla="*/ 152 h 282"/>
                    <a:gd name="T36" fmla="*/ 962 w 988"/>
                    <a:gd name="T37" fmla="*/ 178 h 282"/>
                    <a:gd name="T38" fmla="*/ 949 w 988"/>
                    <a:gd name="T39" fmla="*/ 205 h 282"/>
                    <a:gd name="T40" fmla="*/ 948 w 988"/>
                    <a:gd name="T41" fmla="*/ 237 h 282"/>
                    <a:gd name="T42" fmla="*/ 925 w 988"/>
                    <a:gd name="T43" fmla="*/ 284 h 282"/>
                    <a:gd name="T44" fmla="*/ 913 w 988"/>
                    <a:gd name="T45" fmla="*/ 333 h 282"/>
                    <a:gd name="T46" fmla="*/ 910 w 988"/>
                    <a:gd name="T47" fmla="*/ 359 h 282"/>
                    <a:gd name="T48" fmla="*/ 93 w 988"/>
                    <a:gd name="T49" fmla="*/ 346 h 282"/>
                    <a:gd name="T50" fmla="*/ 88 w 988"/>
                    <a:gd name="T51" fmla="*/ 306 h 282"/>
                    <a:gd name="T52" fmla="*/ 89 w 988"/>
                    <a:gd name="T53" fmla="*/ 251 h 282"/>
                    <a:gd name="T54" fmla="*/ 56 w 988"/>
                    <a:gd name="T55" fmla="*/ 180 h 282"/>
                    <a:gd name="T56" fmla="*/ 18 w 988"/>
                    <a:gd name="T57" fmla="*/ 63 h 282"/>
                    <a:gd name="T58" fmla="*/ 348 w 988"/>
                    <a:gd name="T59" fmla="*/ 2 h 282"/>
                    <a:gd name="T60" fmla="*/ 359 w 988"/>
                    <a:gd name="T61" fmla="*/ 10 h 282"/>
                    <a:gd name="T62" fmla="*/ 447 w 988"/>
                    <a:gd name="T63" fmla="*/ 28 h 282"/>
                    <a:gd name="T64" fmla="*/ 523 w 988"/>
                    <a:gd name="T65" fmla="*/ 26 h 282"/>
                    <a:gd name="T66" fmla="*/ 538 w 988"/>
                    <a:gd name="T67" fmla="*/ 29 h 282"/>
                    <a:gd name="T68" fmla="*/ 573 w 988"/>
                    <a:gd name="T69" fmla="*/ 26 h 282"/>
                    <a:gd name="T70" fmla="*/ 594 w 988"/>
                    <a:gd name="T71" fmla="*/ 24 h 282"/>
                    <a:gd name="T72" fmla="*/ 610 w 988"/>
                    <a:gd name="T73" fmla="*/ 26 h 282"/>
                    <a:gd name="T74" fmla="*/ 629 w 988"/>
                    <a:gd name="T75" fmla="*/ 25 h 282"/>
                    <a:gd name="T76" fmla="*/ 640 w 988"/>
                    <a:gd name="T77" fmla="*/ 28 h 282"/>
                    <a:gd name="T78" fmla="*/ 690 w 988"/>
                    <a:gd name="T79" fmla="*/ 13 h 282"/>
                    <a:gd name="T80" fmla="*/ 728 w 988"/>
                    <a:gd name="T81" fmla="*/ 4 h 282"/>
                    <a:gd name="T82" fmla="*/ 740 w 988"/>
                    <a:gd name="T83" fmla="*/ 10 h 282"/>
                    <a:gd name="T84" fmla="*/ 737 w 988"/>
                    <a:gd name="T85" fmla="*/ 15 h 282"/>
                    <a:gd name="T86" fmla="*/ 768 w 988"/>
                    <a:gd name="T87" fmla="*/ 4 h 282"/>
                    <a:gd name="T88" fmla="*/ 818 w 988"/>
                    <a:gd name="T89" fmla="*/ 22 h 282"/>
                    <a:gd name="T90" fmla="*/ 853 w 988"/>
                    <a:gd name="T91" fmla="*/ 37 h 282"/>
                    <a:gd name="T92" fmla="*/ 869 w 988"/>
                    <a:gd name="T93" fmla="*/ 43 h 282"/>
                    <a:gd name="T94" fmla="*/ 891 w 988"/>
                    <a:gd name="T95" fmla="*/ 61 h 282"/>
                    <a:gd name="T96" fmla="*/ 907 w 988"/>
                    <a:gd name="T97" fmla="*/ 77 h 282"/>
                    <a:gd name="T98" fmla="*/ 925 w 988"/>
                    <a:gd name="T99" fmla="*/ 37 h 282"/>
                    <a:gd name="T100" fmla="*/ 930 w 988"/>
                    <a:gd name="T101" fmla="*/ 36 h 282"/>
                    <a:gd name="T102" fmla="*/ 975 w 988"/>
                    <a:gd name="T103" fmla="*/ 0 h 282"/>
                    <a:gd name="T104" fmla="*/ 977 w 988"/>
                    <a:gd name="T105" fmla="*/ 12 h 28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988"/>
                    <a:gd name="T160" fmla="*/ 0 h 282"/>
                    <a:gd name="T161" fmla="*/ 988 w 988"/>
                    <a:gd name="T162" fmla="*/ 282 h 28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988" h="282">
                      <a:moveTo>
                        <a:pt x="980" y="0"/>
                      </a:moveTo>
                      <a:lnTo>
                        <a:pt x="980" y="4"/>
                      </a:lnTo>
                      <a:lnTo>
                        <a:pt x="980" y="7"/>
                      </a:lnTo>
                      <a:lnTo>
                        <a:pt x="980" y="10"/>
                      </a:lnTo>
                      <a:lnTo>
                        <a:pt x="979" y="13"/>
                      </a:lnTo>
                      <a:lnTo>
                        <a:pt x="979" y="14"/>
                      </a:lnTo>
                      <a:lnTo>
                        <a:pt x="982" y="13"/>
                      </a:lnTo>
                      <a:lnTo>
                        <a:pt x="983" y="12"/>
                      </a:lnTo>
                      <a:lnTo>
                        <a:pt x="984" y="10"/>
                      </a:lnTo>
                      <a:lnTo>
                        <a:pt x="984" y="12"/>
                      </a:lnTo>
                      <a:lnTo>
                        <a:pt x="984" y="17"/>
                      </a:lnTo>
                      <a:lnTo>
                        <a:pt x="984" y="22"/>
                      </a:lnTo>
                      <a:lnTo>
                        <a:pt x="983" y="25"/>
                      </a:lnTo>
                      <a:lnTo>
                        <a:pt x="983" y="28"/>
                      </a:lnTo>
                      <a:lnTo>
                        <a:pt x="985" y="32"/>
                      </a:lnTo>
                      <a:lnTo>
                        <a:pt x="987" y="35"/>
                      </a:lnTo>
                      <a:lnTo>
                        <a:pt x="985" y="42"/>
                      </a:lnTo>
                      <a:lnTo>
                        <a:pt x="983" y="48"/>
                      </a:lnTo>
                      <a:lnTo>
                        <a:pt x="982" y="52"/>
                      </a:lnTo>
                      <a:lnTo>
                        <a:pt x="982" y="54"/>
                      </a:lnTo>
                      <a:lnTo>
                        <a:pt x="983" y="53"/>
                      </a:lnTo>
                      <a:lnTo>
                        <a:pt x="985" y="52"/>
                      </a:lnTo>
                      <a:lnTo>
                        <a:pt x="987" y="48"/>
                      </a:lnTo>
                      <a:lnTo>
                        <a:pt x="988" y="45"/>
                      </a:lnTo>
                      <a:lnTo>
                        <a:pt x="988" y="52"/>
                      </a:lnTo>
                      <a:lnTo>
                        <a:pt x="987" y="59"/>
                      </a:lnTo>
                      <a:lnTo>
                        <a:pt x="983" y="65"/>
                      </a:lnTo>
                      <a:lnTo>
                        <a:pt x="980" y="69"/>
                      </a:lnTo>
                      <a:lnTo>
                        <a:pt x="984" y="67"/>
                      </a:lnTo>
                      <a:lnTo>
                        <a:pt x="987" y="65"/>
                      </a:lnTo>
                      <a:lnTo>
                        <a:pt x="988" y="63"/>
                      </a:lnTo>
                      <a:lnTo>
                        <a:pt x="987" y="65"/>
                      </a:lnTo>
                      <a:lnTo>
                        <a:pt x="984" y="70"/>
                      </a:lnTo>
                      <a:lnTo>
                        <a:pt x="982" y="77"/>
                      </a:lnTo>
                      <a:lnTo>
                        <a:pt x="977" y="80"/>
                      </a:lnTo>
                      <a:lnTo>
                        <a:pt x="974" y="83"/>
                      </a:lnTo>
                      <a:lnTo>
                        <a:pt x="977" y="83"/>
                      </a:lnTo>
                      <a:lnTo>
                        <a:pt x="982" y="82"/>
                      </a:lnTo>
                      <a:lnTo>
                        <a:pt x="987" y="78"/>
                      </a:lnTo>
                      <a:lnTo>
                        <a:pt x="984" y="84"/>
                      </a:lnTo>
                      <a:lnTo>
                        <a:pt x="979" y="89"/>
                      </a:lnTo>
                      <a:lnTo>
                        <a:pt x="974" y="93"/>
                      </a:lnTo>
                      <a:lnTo>
                        <a:pt x="970" y="95"/>
                      </a:lnTo>
                      <a:lnTo>
                        <a:pt x="969" y="96"/>
                      </a:lnTo>
                      <a:lnTo>
                        <a:pt x="973" y="98"/>
                      </a:lnTo>
                      <a:lnTo>
                        <a:pt x="977" y="96"/>
                      </a:lnTo>
                      <a:lnTo>
                        <a:pt x="982" y="93"/>
                      </a:lnTo>
                      <a:lnTo>
                        <a:pt x="979" y="98"/>
                      </a:lnTo>
                      <a:lnTo>
                        <a:pt x="975" y="101"/>
                      </a:lnTo>
                      <a:lnTo>
                        <a:pt x="972" y="105"/>
                      </a:lnTo>
                      <a:lnTo>
                        <a:pt x="968" y="108"/>
                      </a:lnTo>
                      <a:lnTo>
                        <a:pt x="968" y="109"/>
                      </a:lnTo>
                      <a:lnTo>
                        <a:pt x="970" y="109"/>
                      </a:lnTo>
                      <a:lnTo>
                        <a:pt x="974" y="108"/>
                      </a:lnTo>
                      <a:lnTo>
                        <a:pt x="978" y="106"/>
                      </a:lnTo>
                      <a:lnTo>
                        <a:pt x="974" y="110"/>
                      </a:lnTo>
                      <a:lnTo>
                        <a:pt x="970" y="114"/>
                      </a:lnTo>
                      <a:lnTo>
                        <a:pt x="967" y="116"/>
                      </a:lnTo>
                      <a:lnTo>
                        <a:pt x="964" y="119"/>
                      </a:lnTo>
                      <a:lnTo>
                        <a:pt x="964" y="120"/>
                      </a:lnTo>
                      <a:lnTo>
                        <a:pt x="965" y="119"/>
                      </a:lnTo>
                      <a:lnTo>
                        <a:pt x="969" y="118"/>
                      </a:lnTo>
                      <a:lnTo>
                        <a:pt x="970" y="118"/>
                      </a:lnTo>
                      <a:lnTo>
                        <a:pt x="969" y="119"/>
                      </a:lnTo>
                      <a:lnTo>
                        <a:pt x="965" y="121"/>
                      </a:lnTo>
                      <a:lnTo>
                        <a:pt x="964" y="124"/>
                      </a:lnTo>
                      <a:lnTo>
                        <a:pt x="965" y="124"/>
                      </a:lnTo>
                      <a:lnTo>
                        <a:pt x="970" y="123"/>
                      </a:lnTo>
                      <a:lnTo>
                        <a:pt x="974" y="121"/>
                      </a:lnTo>
                      <a:lnTo>
                        <a:pt x="977" y="119"/>
                      </a:lnTo>
                      <a:lnTo>
                        <a:pt x="978" y="119"/>
                      </a:lnTo>
                      <a:lnTo>
                        <a:pt x="975" y="123"/>
                      </a:lnTo>
                      <a:lnTo>
                        <a:pt x="970" y="130"/>
                      </a:lnTo>
                      <a:lnTo>
                        <a:pt x="962" y="139"/>
                      </a:lnTo>
                      <a:lnTo>
                        <a:pt x="954" y="146"/>
                      </a:lnTo>
                      <a:lnTo>
                        <a:pt x="950" y="150"/>
                      </a:lnTo>
                      <a:lnTo>
                        <a:pt x="949" y="155"/>
                      </a:lnTo>
                      <a:lnTo>
                        <a:pt x="949" y="160"/>
                      </a:lnTo>
                      <a:lnTo>
                        <a:pt x="949" y="165"/>
                      </a:lnTo>
                      <a:lnTo>
                        <a:pt x="950" y="173"/>
                      </a:lnTo>
                      <a:lnTo>
                        <a:pt x="949" y="179"/>
                      </a:lnTo>
                      <a:lnTo>
                        <a:pt x="948" y="185"/>
                      </a:lnTo>
                      <a:lnTo>
                        <a:pt x="943" y="193"/>
                      </a:lnTo>
                      <a:lnTo>
                        <a:pt x="935" y="204"/>
                      </a:lnTo>
                      <a:lnTo>
                        <a:pt x="930" y="214"/>
                      </a:lnTo>
                      <a:lnTo>
                        <a:pt x="925" y="222"/>
                      </a:lnTo>
                      <a:lnTo>
                        <a:pt x="922" y="230"/>
                      </a:lnTo>
                      <a:lnTo>
                        <a:pt x="918" y="239"/>
                      </a:lnTo>
                      <a:lnTo>
                        <a:pt x="915" y="249"/>
                      </a:lnTo>
                      <a:lnTo>
                        <a:pt x="913" y="261"/>
                      </a:lnTo>
                      <a:lnTo>
                        <a:pt x="910" y="276"/>
                      </a:lnTo>
                      <a:lnTo>
                        <a:pt x="910" y="277"/>
                      </a:lnTo>
                      <a:lnTo>
                        <a:pt x="910" y="279"/>
                      </a:lnTo>
                      <a:lnTo>
                        <a:pt x="910" y="281"/>
                      </a:lnTo>
                      <a:lnTo>
                        <a:pt x="910" y="282"/>
                      </a:lnTo>
                      <a:lnTo>
                        <a:pt x="98" y="282"/>
                      </a:lnTo>
                      <a:lnTo>
                        <a:pt x="95" y="277"/>
                      </a:lnTo>
                      <a:lnTo>
                        <a:pt x="93" y="271"/>
                      </a:lnTo>
                      <a:lnTo>
                        <a:pt x="91" y="266"/>
                      </a:lnTo>
                      <a:lnTo>
                        <a:pt x="90" y="261"/>
                      </a:lnTo>
                      <a:lnTo>
                        <a:pt x="88" y="250"/>
                      </a:lnTo>
                      <a:lnTo>
                        <a:pt x="88" y="240"/>
                      </a:lnTo>
                      <a:lnTo>
                        <a:pt x="89" y="229"/>
                      </a:lnTo>
                      <a:lnTo>
                        <a:pt x="91" y="219"/>
                      </a:lnTo>
                      <a:lnTo>
                        <a:pt x="91" y="209"/>
                      </a:lnTo>
                      <a:lnTo>
                        <a:pt x="89" y="196"/>
                      </a:lnTo>
                      <a:lnTo>
                        <a:pt x="84" y="184"/>
                      </a:lnTo>
                      <a:lnTo>
                        <a:pt x="74" y="170"/>
                      </a:lnTo>
                      <a:lnTo>
                        <a:pt x="65" y="158"/>
                      </a:lnTo>
                      <a:lnTo>
                        <a:pt x="56" y="141"/>
                      </a:lnTo>
                      <a:lnTo>
                        <a:pt x="46" y="120"/>
                      </a:lnTo>
                      <a:lnTo>
                        <a:pt x="38" y="98"/>
                      </a:lnTo>
                      <a:lnTo>
                        <a:pt x="28" y="74"/>
                      </a:lnTo>
                      <a:lnTo>
                        <a:pt x="18" y="49"/>
                      </a:lnTo>
                      <a:lnTo>
                        <a:pt x="9" y="24"/>
                      </a:lnTo>
                      <a:lnTo>
                        <a:pt x="0" y="0"/>
                      </a:lnTo>
                      <a:lnTo>
                        <a:pt x="347" y="0"/>
                      </a:lnTo>
                      <a:lnTo>
                        <a:pt x="348" y="2"/>
                      </a:lnTo>
                      <a:lnTo>
                        <a:pt x="349" y="2"/>
                      </a:lnTo>
                      <a:lnTo>
                        <a:pt x="351" y="3"/>
                      </a:lnTo>
                      <a:lnTo>
                        <a:pt x="359" y="7"/>
                      </a:lnTo>
                      <a:lnTo>
                        <a:pt x="374" y="10"/>
                      </a:lnTo>
                      <a:lnTo>
                        <a:pt x="397" y="14"/>
                      </a:lnTo>
                      <a:lnTo>
                        <a:pt x="420" y="18"/>
                      </a:lnTo>
                      <a:lnTo>
                        <a:pt x="447" y="22"/>
                      </a:lnTo>
                      <a:lnTo>
                        <a:pt x="470" y="24"/>
                      </a:lnTo>
                      <a:lnTo>
                        <a:pt x="492" y="24"/>
                      </a:lnTo>
                      <a:lnTo>
                        <a:pt x="508" y="23"/>
                      </a:lnTo>
                      <a:lnTo>
                        <a:pt x="523" y="20"/>
                      </a:lnTo>
                      <a:lnTo>
                        <a:pt x="526" y="20"/>
                      </a:lnTo>
                      <a:lnTo>
                        <a:pt x="526" y="23"/>
                      </a:lnTo>
                      <a:lnTo>
                        <a:pt x="531" y="23"/>
                      </a:lnTo>
                      <a:lnTo>
                        <a:pt x="538" y="23"/>
                      </a:lnTo>
                      <a:lnTo>
                        <a:pt x="545" y="22"/>
                      </a:lnTo>
                      <a:lnTo>
                        <a:pt x="554" y="22"/>
                      </a:lnTo>
                      <a:lnTo>
                        <a:pt x="564" y="20"/>
                      </a:lnTo>
                      <a:lnTo>
                        <a:pt x="573" y="20"/>
                      </a:lnTo>
                      <a:lnTo>
                        <a:pt x="581" y="19"/>
                      </a:lnTo>
                      <a:lnTo>
                        <a:pt x="589" y="18"/>
                      </a:lnTo>
                      <a:lnTo>
                        <a:pt x="595" y="17"/>
                      </a:lnTo>
                      <a:lnTo>
                        <a:pt x="594" y="18"/>
                      </a:lnTo>
                      <a:lnTo>
                        <a:pt x="596" y="19"/>
                      </a:lnTo>
                      <a:lnTo>
                        <a:pt x="599" y="20"/>
                      </a:lnTo>
                      <a:lnTo>
                        <a:pt x="604" y="20"/>
                      </a:lnTo>
                      <a:lnTo>
                        <a:pt x="610" y="20"/>
                      </a:lnTo>
                      <a:lnTo>
                        <a:pt x="616" y="20"/>
                      </a:lnTo>
                      <a:lnTo>
                        <a:pt x="624" y="19"/>
                      </a:lnTo>
                      <a:lnTo>
                        <a:pt x="631" y="17"/>
                      </a:lnTo>
                      <a:lnTo>
                        <a:pt x="629" y="19"/>
                      </a:lnTo>
                      <a:lnTo>
                        <a:pt x="629" y="20"/>
                      </a:lnTo>
                      <a:lnTo>
                        <a:pt x="630" y="22"/>
                      </a:lnTo>
                      <a:lnTo>
                        <a:pt x="634" y="23"/>
                      </a:lnTo>
                      <a:lnTo>
                        <a:pt x="640" y="22"/>
                      </a:lnTo>
                      <a:lnTo>
                        <a:pt x="649" y="20"/>
                      </a:lnTo>
                      <a:lnTo>
                        <a:pt x="660" y="18"/>
                      </a:lnTo>
                      <a:lnTo>
                        <a:pt x="675" y="14"/>
                      </a:lnTo>
                      <a:lnTo>
                        <a:pt x="690" y="10"/>
                      </a:lnTo>
                      <a:lnTo>
                        <a:pt x="702" y="8"/>
                      </a:lnTo>
                      <a:lnTo>
                        <a:pt x="713" y="7"/>
                      </a:lnTo>
                      <a:lnTo>
                        <a:pt x="721" y="5"/>
                      </a:lnTo>
                      <a:lnTo>
                        <a:pt x="728" y="4"/>
                      </a:lnTo>
                      <a:lnTo>
                        <a:pt x="733" y="4"/>
                      </a:lnTo>
                      <a:lnTo>
                        <a:pt x="737" y="5"/>
                      </a:lnTo>
                      <a:lnTo>
                        <a:pt x="740" y="5"/>
                      </a:lnTo>
                      <a:lnTo>
                        <a:pt x="740" y="7"/>
                      </a:lnTo>
                      <a:lnTo>
                        <a:pt x="735" y="8"/>
                      </a:lnTo>
                      <a:lnTo>
                        <a:pt x="731" y="10"/>
                      </a:lnTo>
                      <a:lnTo>
                        <a:pt x="733" y="12"/>
                      </a:lnTo>
                      <a:lnTo>
                        <a:pt x="737" y="12"/>
                      </a:lnTo>
                      <a:lnTo>
                        <a:pt x="743" y="9"/>
                      </a:lnTo>
                      <a:lnTo>
                        <a:pt x="750" y="8"/>
                      </a:lnTo>
                      <a:lnTo>
                        <a:pt x="758" y="5"/>
                      </a:lnTo>
                      <a:lnTo>
                        <a:pt x="768" y="4"/>
                      </a:lnTo>
                      <a:lnTo>
                        <a:pt x="780" y="4"/>
                      </a:lnTo>
                      <a:lnTo>
                        <a:pt x="792" y="7"/>
                      </a:lnTo>
                      <a:lnTo>
                        <a:pt x="807" y="12"/>
                      </a:lnTo>
                      <a:lnTo>
                        <a:pt x="818" y="17"/>
                      </a:lnTo>
                      <a:lnTo>
                        <a:pt x="828" y="20"/>
                      </a:lnTo>
                      <a:lnTo>
                        <a:pt x="838" y="24"/>
                      </a:lnTo>
                      <a:lnTo>
                        <a:pt x="846" y="27"/>
                      </a:lnTo>
                      <a:lnTo>
                        <a:pt x="853" y="29"/>
                      </a:lnTo>
                      <a:lnTo>
                        <a:pt x="858" y="32"/>
                      </a:lnTo>
                      <a:lnTo>
                        <a:pt x="862" y="33"/>
                      </a:lnTo>
                      <a:lnTo>
                        <a:pt x="864" y="33"/>
                      </a:lnTo>
                      <a:lnTo>
                        <a:pt x="869" y="34"/>
                      </a:lnTo>
                      <a:lnTo>
                        <a:pt x="876" y="38"/>
                      </a:lnTo>
                      <a:lnTo>
                        <a:pt x="883" y="42"/>
                      </a:lnTo>
                      <a:lnTo>
                        <a:pt x="887" y="45"/>
                      </a:lnTo>
                      <a:lnTo>
                        <a:pt x="891" y="48"/>
                      </a:lnTo>
                      <a:lnTo>
                        <a:pt x="893" y="52"/>
                      </a:lnTo>
                      <a:lnTo>
                        <a:pt x="896" y="55"/>
                      </a:lnTo>
                      <a:lnTo>
                        <a:pt x="897" y="57"/>
                      </a:lnTo>
                      <a:lnTo>
                        <a:pt x="907" y="60"/>
                      </a:lnTo>
                      <a:lnTo>
                        <a:pt x="915" y="62"/>
                      </a:lnTo>
                      <a:lnTo>
                        <a:pt x="922" y="57"/>
                      </a:lnTo>
                      <a:lnTo>
                        <a:pt x="924" y="43"/>
                      </a:lnTo>
                      <a:lnTo>
                        <a:pt x="925" y="29"/>
                      </a:lnTo>
                      <a:lnTo>
                        <a:pt x="927" y="24"/>
                      </a:lnTo>
                      <a:lnTo>
                        <a:pt x="928" y="24"/>
                      </a:lnTo>
                      <a:lnTo>
                        <a:pt x="929" y="28"/>
                      </a:lnTo>
                      <a:lnTo>
                        <a:pt x="930" y="28"/>
                      </a:lnTo>
                      <a:lnTo>
                        <a:pt x="933" y="22"/>
                      </a:lnTo>
                      <a:lnTo>
                        <a:pt x="937" y="13"/>
                      </a:lnTo>
                      <a:lnTo>
                        <a:pt x="939" y="0"/>
                      </a:lnTo>
                      <a:lnTo>
                        <a:pt x="975" y="0"/>
                      </a:lnTo>
                      <a:lnTo>
                        <a:pt x="975" y="4"/>
                      </a:lnTo>
                      <a:lnTo>
                        <a:pt x="975" y="7"/>
                      </a:lnTo>
                      <a:lnTo>
                        <a:pt x="977" y="9"/>
                      </a:lnTo>
                      <a:lnTo>
                        <a:pt x="979" y="0"/>
                      </a:lnTo>
                      <a:lnTo>
                        <a:pt x="980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5" name="Freeform 11"/>
                <p:cNvSpPr>
                  <a:spLocks/>
                </p:cNvSpPr>
                <p:nvPr/>
              </p:nvSpPr>
              <p:spPr bwMode="auto">
                <a:xfrm>
                  <a:off x="2246" y="2197"/>
                  <a:ext cx="196" cy="284"/>
                </a:xfrm>
                <a:custGeom>
                  <a:avLst/>
                  <a:gdLst>
                    <a:gd name="T0" fmla="*/ 196 w 196"/>
                    <a:gd name="T1" fmla="*/ 0 h 284"/>
                    <a:gd name="T2" fmla="*/ 196 w 196"/>
                    <a:gd name="T3" fmla="*/ 2 h 284"/>
                    <a:gd name="T4" fmla="*/ 195 w 196"/>
                    <a:gd name="T5" fmla="*/ 9 h 284"/>
                    <a:gd name="T6" fmla="*/ 193 w 196"/>
                    <a:gd name="T7" fmla="*/ 23 h 284"/>
                    <a:gd name="T8" fmla="*/ 191 w 196"/>
                    <a:gd name="T9" fmla="*/ 35 h 284"/>
                    <a:gd name="T10" fmla="*/ 187 w 196"/>
                    <a:gd name="T11" fmla="*/ 44 h 284"/>
                    <a:gd name="T12" fmla="*/ 182 w 196"/>
                    <a:gd name="T13" fmla="*/ 53 h 284"/>
                    <a:gd name="T14" fmla="*/ 178 w 196"/>
                    <a:gd name="T15" fmla="*/ 66 h 284"/>
                    <a:gd name="T16" fmla="*/ 177 w 196"/>
                    <a:gd name="T17" fmla="*/ 85 h 284"/>
                    <a:gd name="T18" fmla="*/ 176 w 196"/>
                    <a:gd name="T19" fmla="*/ 105 h 284"/>
                    <a:gd name="T20" fmla="*/ 173 w 196"/>
                    <a:gd name="T21" fmla="*/ 125 h 284"/>
                    <a:gd name="T22" fmla="*/ 171 w 196"/>
                    <a:gd name="T23" fmla="*/ 145 h 284"/>
                    <a:gd name="T24" fmla="*/ 168 w 196"/>
                    <a:gd name="T25" fmla="*/ 162 h 284"/>
                    <a:gd name="T26" fmla="*/ 167 w 196"/>
                    <a:gd name="T27" fmla="*/ 177 h 284"/>
                    <a:gd name="T28" fmla="*/ 167 w 196"/>
                    <a:gd name="T29" fmla="*/ 189 h 284"/>
                    <a:gd name="T30" fmla="*/ 162 w 196"/>
                    <a:gd name="T31" fmla="*/ 192 h 284"/>
                    <a:gd name="T32" fmla="*/ 153 w 196"/>
                    <a:gd name="T33" fmla="*/ 195 h 284"/>
                    <a:gd name="T34" fmla="*/ 143 w 196"/>
                    <a:gd name="T35" fmla="*/ 214 h 284"/>
                    <a:gd name="T36" fmla="*/ 142 w 196"/>
                    <a:gd name="T37" fmla="*/ 235 h 284"/>
                    <a:gd name="T38" fmla="*/ 136 w 196"/>
                    <a:gd name="T39" fmla="*/ 235 h 284"/>
                    <a:gd name="T40" fmla="*/ 130 w 196"/>
                    <a:gd name="T41" fmla="*/ 232 h 284"/>
                    <a:gd name="T42" fmla="*/ 127 w 196"/>
                    <a:gd name="T43" fmla="*/ 236 h 284"/>
                    <a:gd name="T44" fmla="*/ 126 w 196"/>
                    <a:gd name="T45" fmla="*/ 245 h 284"/>
                    <a:gd name="T46" fmla="*/ 118 w 196"/>
                    <a:gd name="T47" fmla="*/ 267 h 284"/>
                    <a:gd name="T48" fmla="*/ 106 w 196"/>
                    <a:gd name="T49" fmla="*/ 277 h 284"/>
                    <a:gd name="T50" fmla="*/ 90 w 196"/>
                    <a:gd name="T51" fmla="*/ 281 h 284"/>
                    <a:gd name="T52" fmla="*/ 71 w 196"/>
                    <a:gd name="T53" fmla="*/ 284 h 284"/>
                    <a:gd name="T54" fmla="*/ 54 w 196"/>
                    <a:gd name="T55" fmla="*/ 284 h 284"/>
                    <a:gd name="T56" fmla="*/ 39 w 196"/>
                    <a:gd name="T57" fmla="*/ 280 h 284"/>
                    <a:gd name="T58" fmla="*/ 39 w 196"/>
                    <a:gd name="T59" fmla="*/ 272 h 284"/>
                    <a:gd name="T60" fmla="*/ 32 w 196"/>
                    <a:gd name="T61" fmla="*/ 272 h 284"/>
                    <a:gd name="T62" fmla="*/ 27 w 196"/>
                    <a:gd name="T63" fmla="*/ 267 h 284"/>
                    <a:gd name="T64" fmla="*/ 21 w 196"/>
                    <a:gd name="T65" fmla="*/ 262 h 284"/>
                    <a:gd name="T66" fmla="*/ 10 w 196"/>
                    <a:gd name="T67" fmla="*/ 260 h 284"/>
                    <a:gd name="T68" fmla="*/ 5 w 196"/>
                    <a:gd name="T69" fmla="*/ 255 h 284"/>
                    <a:gd name="T70" fmla="*/ 0 w 196"/>
                    <a:gd name="T71" fmla="*/ 249 h 284"/>
                    <a:gd name="T72" fmla="*/ 5 w 196"/>
                    <a:gd name="T73" fmla="*/ 237 h 284"/>
                    <a:gd name="T74" fmla="*/ 11 w 196"/>
                    <a:gd name="T75" fmla="*/ 225 h 284"/>
                    <a:gd name="T76" fmla="*/ 22 w 196"/>
                    <a:gd name="T77" fmla="*/ 212 h 284"/>
                    <a:gd name="T78" fmla="*/ 35 w 196"/>
                    <a:gd name="T79" fmla="*/ 202 h 284"/>
                    <a:gd name="T80" fmla="*/ 46 w 196"/>
                    <a:gd name="T81" fmla="*/ 194 h 284"/>
                    <a:gd name="T82" fmla="*/ 57 w 196"/>
                    <a:gd name="T83" fmla="*/ 185 h 284"/>
                    <a:gd name="T84" fmla="*/ 67 w 196"/>
                    <a:gd name="T85" fmla="*/ 180 h 284"/>
                    <a:gd name="T86" fmla="*/ 79 w 196"/>
                    <a:gd name="T87" fmla="*/ 174 h 284"/>
                    <a:gd name="T88" fmla="*/ 90 w 196"/>
                    <a:gd name="T89" fmla="*/ 162 h 284"/>
                    <a:gd name="T90" fmla="*/ 99 w 196"/>
                    <a:gd name="T91" fmla="*/ 149 h 284"/>
                    <a:gd name="T92" fmla="*/ 102 w 196"/>
                    <a:gd name="T93" fmla="*/ 130 h 284"/>
                    <a:gd name="T94" fmla="*/ 104 w 196"/>
                    <a:gd name="T95" fmla="*/ 101 h 284"/>
                    <a:gd name="T96" fmla="*/ 101 w 196"/>
                    <a:gd name="T97" fmla="*/ 71 h 284"/>
                    <a:gd name="T98" fmla="*/ 96 w 196"/>
                    <a:gd name="T99" fmla="*/ 46 h 284"/>
                    <a:gd name="T100" fmla="*/ 90 w 196"/>
                    <a:gd name="T101" fmla="*/ 34 h 284"/>
                    <a:gd name="T102" fmla="*/ 85 w 196"/>
                    <a:gd name="T103" fmla="*/ 25 h 284"/>
                    <a:gd name="T104" fmla="*/ 82 w 196"/>
                    <a:gd name="T105" fmla="*/ 15 h 284"/>
                    <a:gd name="T106" fmla="*/ 80 w 196"/>
                    <a:gd name="T107" fmla="*/ 5 h 284"/>
                    <a:gd name="T108" fmla="*/ 196 w 196"/>
                    <a:gd name="T109" fmla="*/ 0 h 28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96"/>
                    <a:gd name="T166" fmla="*/ 0 h 284"/>
                    <a:gd name="T167" fmla="*/ 196 w 196"/>
                    <a:gd name="T168" fmla="*/ 284 h 28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96" h="284">
                      <a:moveTo>
                        <a:pt x="196" y="0"/>
                      </a:moveTo>
                      <a:lnTo>
                        <a:pt x="196" y="0"/>
                      </a:lnTo>
                      <a:lnTo>
                        <a:pt x="196" y="2"/>
                      </a:lnTo>
                      <a:lnTo>
                        <a:pt x="195" y="9"/>
                      </a:lnTo>
                      <a:lnTo>
                        <a:pt x="193" y="17"/>
                      </a:lnTo>
                      <a:lnTo>
                        <a:pt x="193" y="23"/>
                      </a:lnTo>
                      <a:lnTo>
                        <a:pt x="192" y="29"/>
                      </a:lnTo>
                      <a:lnTo>
                        <a:pt x="191" y="35"/>
                      </a:lnTo>
                      <a:lnTo>
                        <a:pt x="190" y="40"/>
                      </a:lnTo>
                      <a:lnTo>
                        <a:pt x="187" y="44"/>
                      </a:lnTo>
                      <a:lnTo>
                        <a:pt x="185" y="48"/>
                      </a:lnTo>
                      <a:lnTo>
                        <a:pt x="182" y="53"/>
                      </a:lnTo>
                      <a:lnTo>
                        <a:pt x="181" y="59"/>
                      </a:lnTo>
                      <a:lnTo>
                        <a:pt x="178" y="66"/>
                      </a:lnTo>
                      <a:lnTo>
                        <a:pt x="178" y="75"/>
                      </a:lnTo>
                      <a:lnTo>
                        <a:pt x="177" y="85"/>
                      </a:lnTo>
                      <a:lnTo>
                        <a:pt x="176" y="95"/>
                      </a:lnTo>
                      <a:lnTo>
                        <a:pt x="176" y="105"/>
                      </a:lnTo>
                      <a:lnTo>
                        <a:pt x="175" y="115"/>
                      </a:lnTo>
                      <a:lnTo>
                        <a:pt x="173" y="125"/>
                      </a:lnTo>
                      <a:lnTo>
                        <a:pt x="172" y="135"/>
                      </a:lnTo>
                      <a:lnTo>
                        <a:pt x="171" y="145"/>
                      </a:lnTo>
                      <a:lnTo>
                        <a:pt x="170" y="154"/>
                      </a:lnTo>
                      <a:lnTo>
                        <a:pt x="168" y="162"/>
                      </a:lnTo>
                      <a:lnTo>
                        <a:pt x="168" y="171"/>
                      </a:lnTo>
                      <a:lnTo>
                        <a:pt x="167" y="177"/>
                      </a:lnTo>
                      <a:lnTo>
                        <a:pt x="167" y="182"/>
                      </a:lnTo>
                      <a:lnTo>
                        <a:pt x="167" y="189"/>
                      </a:lnTo>
                      <a:lnTo>
                        <a:pt x="166" y="191"/>
                      </a:lnTo>
                      <a:lnTo>
                        <a:pt x="162" y="192"/>
                      </a:lnTo>
                      <a:lnTo>
                        <a:pt x="158" y="192"/>
                      </a:lnTo>
                      <a:lnTo>
                        <a:pt x="153" y="195"/>
                      </a:lnTo>
                      <a:lnTo>
                        <a:pt x="147" y="202"/>
                      </a:lnTo>
                      <a:lnTo>
                        <a:pt x="143" y="214"/>
                      </a:lnTo>
                      <a:lnTo>
                        <a:pt x="142" y="226"/>
                      </a:lnTo>
                      <a:lnTo>
                        <a:pt x="142" y="235"/>
                      </a:lnTo>
                      <a:lnTo>
                        <a:pt x="140" y="236"/>
                      </a:lnTo>
                      <a:lnTo>
                        <a:pt x="136" y="235"/>
                      </a:lnTo>
                      <a:lnTo>
                        <a:pt x="132" y="232"/>
                      </a:lnTo>
                      <a:lnTo>
                        <a:pt x="130" y="232"/>
                      </a:lnTo>
                      <a:lnTo>
                        <a:pt x="128" y="234"/>
                      </a:lnTo>
                      <a:lnTo>
                        <a:pt x="127" y="236"/>
                      </a:lnTo>
                      <a:lnTo>
                        <a:pt x="126" y="239"/>
                      </a:lnTo>
                      <a:lnTo>
                        <a:pt x="126" y="245"/>
                      </a:lnTo>
                      <a:lnTo>
                        <a:pt x="123" y="256"/>
                      </a:lnTo>
                      <a:lnTo>
                        <a:pt x="118" y="267"/>
                      </a:lnTo>
                      <a:lnTo>
                        <a:pt x="111" y="275"/>
                      </a:lnTo>
                      <a:lnTo>
                        <a:pt x="106" y="277"/>
                      </a:lnTo>
                      <a:lnTo>
                        <a:pt x="99" y="279"/>
                      </a:lnTo>
                      <a:lnTo>
                        <a:pt x="90" y="281"/>
                      </a:lnTo>
                      <a:lnTo>
                        <a:pt x="81" y="282"/>
                      </a:lnTo>
                      <a:lnTo>
                        <a:pt x="71" y="284"/>
                      </a:lnTo>
                      <a:lnTo>
                        <a:pt x="62" y="284"/>
                      </a:lnTo>
                      <a:lnTo>
                        <a:pt x="54" y="284"/>
                      </a:lnTo>
                      <a:lnTo>
                        <a:pt x="45" y="282"/>
                      </a:lnTo>
                      <a:lnTo>
                        <a:pt x="39" y="280"/>
                      </a:lnTo>
                      <a:lnTo>
                        <a:pt x="37" y="276"/>
                      </a:lnTo>
                      <a:lnTo>
                        <a:pt x="39" y="272"/>
                      </a:lnTo>
                      <a:lnTo>
                        <a:pt x="39" y="271"/>
                      </a:lnTo>
                      <a:lnTo>
                        <a:pt x="32" y="272"/>
                      </a:lnTo>
                      <a:lnTo>
                        <a:pt x="29" y="271"/>
                      </a:lnTo>
                      <a:lnTo>
                        <a:pt x="27" y="267"/>
                      </a:lnTo>
                      <a:lnTo>
                        <a:pt x="29" y="261"/>
                      </a:lnTo>
                      <a:lnTo>
                        <a:pt x="21" y="262"/>
                      </a:lnTo>
                      <a:lnTo>
                        <a:pt x="14" y="262"/>
                      </a:lnTo>
                      <a:lnTo>
                        <a:pt x="10" y="260"/>
                      </a:lnTo>
                      <a:lnTo>
                        <a:pt x="10" y="256"/>
                      </a:lnTo>
                      <a:lnTo>
                        <a:pt x="5" y="255"/>
                      </a:lnTo>
                      <a:lnTo>
                        <a:pt x="1" y="252"/>
                      </a:lnTo>
                      <a:lnTo>
                        <a:pt x="0" y="249"/>
                      </a:lnTo>
                      <a:lnTo>
                        <a:pt x="3" y="242"/>
                      </a:lnTo>
                      <a:lnTo>
                        <a:pt x="5" y="237"/>
                      </a:lnTo>
                      <a:lnTo>
                        <a:pt x="8" y="231"/>
                      </a:lnTo>
                      <a:lnTo>
                        <a:pt x="11" y="225"/>
                      </a:lnTo>
                      <a:lnTo>
                        <a:pt x="16" y="219"/>
                      </a:lnTo>
                      <a:lnTo>
                        <a:pt x="22" y="212"/>
                      </a:lnTo>
                      <a:lnTo>
                        <a:pt x="29" y="207"/>
                      </a:lnTo>
                      <a:lnTo>
                        <a:pt x="35" y="202"/>
                      </a:lnTo>
                      <a:lnTo>
                        <a:pt x="42" y="200"/>
                      </a:lnTo>
                      <a:lnTo>
                        <a:pt x="46" y="194"/>
                      </a:lnTo>
                      <a:lnTo>
                        <a:pt x="51" y="189"/>
                      </a:lnTo>
                      <a:lnTo>
                        <a:pt x="57" y="185"/>
                      </a:lnTo>
                      <a:lnTo>
                        <a:pt x="64" y="182"/>
                      </a:lnTo>
                      <a:lnTo>
                        <a:pt x="67" y="180"/>
                      </a:lnTo>
                      <a:lnTo>
                        <a:pt x="74" y="177"/>
                      </a:lnTo>
                      <a:lnTo>
                        <a:pt x="79" y="174"/>
                      </a:lnTo>
                      <a:lnTo>
                        <a:pt x="85" y="169"/>
                      </a:lnTo>
                      <a:lnTo>
                        <a:pt x="90" y="162"/>
                      </a:lnTo>
                      <a:lnTo>
                        <a:pt x="95" y="156"/>
                      </a:lnTo>
                      <a:lnTo>
                        <a:pt x="99" y="149"/>
                      </a:lnTo>
                      <a:lnTo>
                        <a:pt x="101" y="140"/>
                      </a:lnTo>
                      <a:lnTo>
                        <a:pt x="102" y="130"/>
                      </a:lnTo>
                      <a:lnTo>
                        <a:pt x="104" y="116"/>
                      </a:lnTo>
                      <a:lnTo>
                        <a:pt x="104" y="101"/>
                      </a:lnTo>
                      <a:lnTo>
                        <a:pt x="102" y="86"/>
                      </a:lnTo>
                      <a:lnTo>
                        <a:pt x="101" y="71"/>
                      </a:lnTo>
                      <a:lnTo>
                        <a:pt x="99" y="58"/>
                      </a:lnTo>
                      <a:lnTo>
                        <a:pt x="96" y="46"/>
                      </a:lnTo>
                      <a:lnTo>
                        <a:pt x="92" y="39"/>
                      </a:lnTo>
                      <a:lnTo>
                        <a:pt x="90" y="34"/>
                      </a:lnTo>
                      <a:lnTo>
                        <a:pt x="87" y="30"/>
                      </a:lnTo>
                      <a:lnTo>
                        <a:pt x="85" y="25"/>
                      </a:lnTo>
                      <a:lnTo>
                        <a:pt x="84" y="20"/>
                      </a:lnTo>
                      <a:lnTo>
                        <a:pt x="82" y="15"/>
                      </a:lnTo>
                      <a:lnTo>
                        <a:pt x="81" y="10"/>
                      </a:lnTo>
                      <a:lnTo>
                        <a:pt x="80" y="5"/>
                      </a:lnTo>
                      <a:lnTo>
                        <a:pt x="80" y="0"/>
                      </a:lnTo>
                      <a:lnTo>
                        <a:pt x="196" y="0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6" name="Freeform 12"/>
                <p:cNvSpPr>
                  <a:spLocks/>
                </p:cNvSpPr>
                <p:nvPr/>
              </p:nvSpPr>
              <p:spPr bwMode="auto">
                <a:xfrm>
                  <a:off x="1873" y="1348"/>
                  <a:ext cx="600" cy="285"/>
                </a:xfrm>
                <a:custGeom>
                  <a:avLst/>
                  <a:gdLst>
                    <a:gd name="T0" fmla="*/ 246 w 600"/>
                    <a:gd name="T1" fmla="*/ 263 h 285"/>
                    <a:gd name="T2" fmla="*/ 237 w 600"/>
                    <a:gd name="T3" fmla="*/ 237 h 285"/>
                    <a:gd name="T4" fmla="*/ 232 w 600"/>
                    <a:gd name="T5" fmla="*/ 222 h 285"/>
                    <a:gd name="T6" fmla="*/ 216 w 600"/>
                    <a:gd name="T7" fmla="*/ 208 h 285"/>
                    <a:gd name="T8" fmla="*/ 187 w 600"/>
                    <a:gd name="T9" fmla="*/ 209 h 285"/>
                    <a:gd name="T10" fmla="*/ 159 w 600"/>
                    <a:gd name="T11" fmla="*/ 212 h 285"/>
                    <a:gd name="T12" fmla="*/ 130 w 600"/>
                    <a:gd name="T13" fmla="*/ 206 h 285"/>
                    <a:gd name="T14" fmla="*/ 116 w 600"/>
                    <a:gd name="T15" fmla="*/ 207 h 285"/>
                    <a:gd name="T16" fmla="*/ 97 w 600"/>
                    <a:gd name="T17" fmla="*/ 202 h 285"/>
                    <a:gd name="T18" fmla="*/ 84 w 600"/>
                    <a:gd name="T19" fmla="*/ 206 h 285"/>
                    <a:gd name="T20" fmla="*/ 63 w 600"/>
                    <a:gd name="T21" fmla="*/ 207 h 285"/>
                    <a:gd name="T22" fmla="*/ 44 w 600"/>
                    <a:gd name="T23" fmla="*/ 208 h 285"/>
                    <a:gd name="T24" fmla="*/ 24 w 600"/>
                    <a:gd name="T25" fmla="*/ 211 h 285"/>
                    <a:gd name="T26" fmla="*/ 10 w 600"/>
                    <a:gd name="T27" fmla="*/ 192 h 285"/>
                    <a:gd name="T28" fmla="*/ 13 w 600"/>
                    <a:gd name="T29" fmla="*/ 183 h 285"/>
                    <a:gd name="T30" fmla="*/ 3 w 600"/>
                    <a:gd name="T31" fmla="*/ 183 h 285"/>
                    <a:gd name="T32" fmla="*/ 3 w 600"/>
                    <a:gd name="T33" fmla="*/ 161 h 285"/>
                    <a:gd name="T34" fmla="*/ 5 w 600"/>
                    <a:gd name="T35" fmla="*/ 156 h 285"/>
                    <a:gd name="T36" fmla="*/ 4 w 600"/>
                    <a:gd name="T37" fmla="*/ 147 h 285"/>
                    <a:gd name="T38" fmla="*/ 14 w 600"/>
                    <a:gd name="T39" fmla="*/ 121 h 285"/>
                    <a:gd name="T40" fmla="*/ 35 w 600"/>
                    <a:gd name="T41" fmla="*/ 97 h 285"/>
                    <a:gd name="T42" fmla="*/ 66 w 600"/>
                    <a:gd name="T43" fmla="*/ 70 h 285"/>
                    <a:gd name="T44" fmla="*/ 101 w 600"/>
                    <a:gd name="T45" fmla="*/ 51 h 285"/>
                    <a:gd name="T46" fmla="*/ 134 w 600"/>
                    <a:gd name="T47" fmla="*/ 35 h 285"/>
                    <a:gd name="T48" fmla="*/ 147 w 600"/>
                    <a:gd name="T49" fmla="*/ 27 h 285"/>
                    <a:gd name="T50" fmla="*/ 162 w 600"/>
                    <a:gd name="T51" fmla="*/ 15 h 285"/>
                    <a:gd name="T52" fmla="*/ 177 w 600"/>
                    <a:gd name="T53" fmla="*/ 3 h 285"/>
                    <a:gd name="T54" fmla="*/ 196 w 600"/>
                    <a:gd name="T55" fmla="*/ 0 h 285"/>
                    <a:gd name="T56" fmla="*/ 213 w 600"/>
                    <a:gd name="T57" fmla="*/ 1 h 285"/>
                    <a:gd name="T58" fmla="*/ 232 w 600"/>
                    <a:gd name="T59" fmla="*/ 7 h 285"/>
                    <a:gd name="T60" fmla="*/ 255 w 600"/>
                    <a:gd name="T61" fmla="*/ 6 h 285"/>
                    <a:gd name="T62" fmla="*/ 276 w 600"/>
                    <a:gd name="T63" fmla="*/ 5 h 285"/>
                    <a:gd name="T64" fmla="*/ 301 w 600"/>
                    <a:gd name="T65" fmla="*/ 17 h 285"/>
                    <a:gd name="T66" fmla="*/ 322 w 600"/>
                    <a:gd name="T67" fmla="*/ 48 h 285"/>
                    <a:gd name="T68" fmla="*/ 327 w 600"/>
                    <a:gd name="T69" fmla="*/ 65 h 285"/>
                    <a:gd name="T70" fmla="*/ 363 w 600"/>
                    <a:gd name="T71" fmla="*/ 131 h 285"/>
                    <a:gd name="T72" fmla="*/ 433 w 600"/>
                    <a:gd name="T73" fmla="*/ 221 h 285"/>
                    <a:gd name="T74" fmla="*/ 496 w 600"/>
                    <a:gd name="T75" fmla="*/ 267 h 285"/>
                    <a:gd name="T76" fmla="*/ 529 w 600"/>
                    <a:gd name="T77" fmla="*/ 272 h 285"/>
                    <a:gd name="T78" fmla="*/ 553 w 600"/>
                    <a:gd name="T79" fmla="*/ 272 h 285"/>
                    <a:gd name="T80" fmla="*/ 573 w 600"/>
                    <a:gd name="T81" fmla="*/ 278 h 285"/>
                    <a:gd name="T82" fmla="*/ 587 w 600"/>
                    <a:gd name="T83" fmla="*/ 282 h 285"/>
                    <a:gd name="T84" fmla="*/ 600 w 600"/>
                    <a:gd name="T85" fmla="*/ 285 h 28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600"/>
                    <a:gd name="T130" fmla="*/ 0 h 285"/>
                    <a:gd name="T131" fmla="*/ 600 w 600"/>
                    <a:gd name="T132" fmla="*/ 285 h 285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600" h="285">
                      <a:moveTo>
                        <a:pt x="253" y="285"/>
                      </a:moveTo>
                      <a:lnTo>
                        <a:pt x="250" y="274"/>
                      </a:lnTo>
                      <a:lnTo>
                        <a:pt x="246" y="263"/>
                      </a:lnTo>
                      <a:lnTo>
                        <a:pt x="242" y="253"/>
                      </a:lnTo>
                      <a:lnTo>
                        <a:pt x="240" y="244"/>
                      </a:lnTo>
                      <a:lnTo>
                        <a:pt x="237" y="237"/>
                      </a:lnTo>
                      <a:lnTo>
                        <a:pt x="235" y="231"/>
                      </a:lnTo>
                      <a:lnTo>
                        <a:pt x="233" y="226"/>
                      </a:lnTo>
                      <a:lnTo>
                        <a:pt x="232" y="222"/>
                      </a:lnTo>
                      <a:lnTo>
                        <a:pt x="228" y="216"/>
                      </a:lnTo>
                      <a:lnTo>
                        <a:pt x="223" y="211"/>
                      </a:lnTo>
                      <a:lnTo>
                        <a:pt x="216" y="208"/>
                      </a:lnTo>
                      <a:lnTo>
                        <a:pt x="207" y="208"/>
                      </a:lnTo>
                      <a:lnTo>
                        <a:pt x="197" y="208"/>
                      </a:lnTo>
                      <a:lnTo>
                        <a:pt x="187" y="209"/>
                      </a:lnTo>
                      <a:lnTo>
                        <a:pt x="176" y="211"/>
                      </a:lnTo>
                      <a:lnTo>
                        <a:pt x="166" y="212"/>
                      </a:lnTo>
                      <a:lnTo>
                        <a:pt x="159" y="212"/>
                      </a:lnTo>
                      <a:lnTo>
                        <a:pt x="149" y="211"/>
                      </a:lnTo>
                      <a:lnTo>
                        <a:pt x="139" y="209"/>
                      </a:lnTo>
                      <a:lnTo>
                        <a:pt x="130" y="206"/>
                      </a:lnTo>
                      <a:lnTo>
                        <a:pt x="125" y="204"/>
                      </a:lnTo>
                      <a:lnTo>
                        <a:pt x="121" y="206"/>
                      </a:lnTo>
                      <a:lnTo>
                        <a:pt x="116" y="207"/>
                      </a:lnTo>
                      <a:lnTo>
                        <a:pt x="110" y="206"/>
                      </a:lnTo>
                      <a:lnTo>
                        <a:pt x="104" y="203"/>
                      </a:lnTo>
                      <a:lnTo>
                        <a:pt x="97" y="202"/>
                      </a:lnTo>
                      <a:lnTo>
                        <a:pt x="93" y="202"/>
                      </a:lnTo>
                      <a:lnTo>
                        <a:pt x="88" y="204"/>
                      </a:lnTo>
                      <a:lnTo>
                        <a:pt x="84" y="206"/>
                      </a:lnTo>
                      <a:lnTo>
                        <a:pt x="78" y="206"/>
                      </a:lnTo>
                      <a:lnTo>
                        <a:pt x="70" y="207"/>
                      </a:lnTo>
                      <a:lnTo>
                        <a:pt x="63" y="207"/>
                      </a:lnTo>
                      <a:lnTo>
                        <a:pt x="55" y="207"/>
                      </a:lnTo>
                      <a:lnTo>
                        <a:pt x="49" y="208"/>
                      </a:lnTo>
                      <a:lnTo>
                        <a:pt x="44" y="208"/>
                      </a:lnTo>
                      <a:lnTo>
                        <a:pt x="41" y="209"/>
                      </a:lnTo>
                      <a:lnTo>
                        <a:pt x="34" y="212"/>
                      </a:lnTo>
                      <a:lnTo>
                        <a:pt x="24" y="211"/>
                      </a:lnTo>
                      <a:lnTo>
                        <a:pt x="15" y="206"/>
                      </a:lnTo>
                      <a:lnTo>
                        <a:pt x="10" y="197"/>
                      </a:lnTo>
                      <a:lnTo>
                        <a:pt x="10" y="192"/>
                      </a:lnTo>
                      <a:lnTo>
                        <a:pt x="11" y="188"/>
                      </a:lnTo>
                      <a:lnTo>
                        <a:pt x="13" y="184"/>
                      </a:lnTo>
                      <a:lnTo>
                        <a:pt x="13" y="183"/>
                      </a:lnTo>
                      <a:lnTo>
                        <a:pt x="10" y="184"/>
                      </a:lnTo>
                      <a:lnTo>
                        <a:pt x="6" y="186"/>
                      </a:lnTo>
                      <a:lnTo>
                        <a:pt x="3" y="183"/>
                      </a:lnTo>
                      <a:lnTo>
                        <a:pt x="0" y="177"/>
                      </a:lnTo>
                      <a:lnTo>
                        <a:pt x="0" y="167"/>
                      </a:lnTo>
                      <a:lnTo>
                        <a:pt x="3" y="161"/>
                      </a:lnTo>
                      <a:lnTo>
                        <a:pt x="5" y="157"/>
                      </a:lnTo>
                      <a:lnTo>
                        <a:pt x="6" y="156"/>
                      </a:lnTo>
                      <a:lnTo>
                        <a:pt x="5" y="156"/>
                      </a:lnTo>
                      <a:lnTo>
                        <a:pt x="4" y="157"/>
                      </a:lnTo>
                      <a:lnTo>
                        <a:pt x="3" y="154"/>
                      </a:lnTo>
                      <a:lnTo>
                        <a:pt x="4" y="147"/>
                      </a:lnTo>
                      <a:lnTo>
                        <a:pt x="6" y="137"/>
                      </a:lnTo>
                      <a:lnTo>
                        <a:pt x="10" y="128"/>
                      </a:lnTo>
                      <a:lnTo>
                        <a:pt x="14" y="121"/>
                      </a:lnTo>
                      <a:lnTo>
                        <a:pt x="20" y="113"/>
                      </a:lnTo>
                      <a:lnTo>
                        <a:pt x="26" y="105"/>
                      </a:lnTo>
                      <a:lnTo>
                        <a:pt x="35" y="97"/>
                      </a:lnTo>
                      <a:lnTo>
                        <a:pt x="46" y="87"/>
                      </a:lnTo>
                      <a:lnTo>
                        <a:pt x="59" y="76"/>
                      </a:lnTo>
                      <a:lnTo>
                        <a:pt x="66" y="70"/>
                      </a:lnTo>
                      <a:lnTo>
                        <a:pt x="78" y="63"/>
                      </a:lnTo>
                      <a:lnTo>
                        <a:pt x="89" y="57"/>
                      </a:lnTo>
                      <a:lnTo>
                        <a:pt x="101" y="51"/>
                      </a:lnTo>
                      <a:lnTo>
                        <a:pt x="114" y="45"/>
                      </a:lnTo>
                      <a:lnTo>
                        <a:pt x="125" y="40"/>
                      </a:lnTo>
                      <a:lnTo>
                        <a:pt x="134" y="35"/>
                      </a:lnTo>
                      <a:lnTo>
                        <a:pt x="140" y="32"/>
                      </a:lnTo>
                      <a:lnTo>
                        <a:pt x="144" y="30"/>
                      </a:lnTo>
                      <a:lnTo>
                        <a:pt x="147" y="27"/>
                      </a:lnTo>
                      <a:lnTo>
                        <a:pt x="152" y="23"/>
                      </a:lnTo>
                      <a:lnTo>
                        <a:pt x="157" y="20"/>
                      </a:lnTo>
                      <a:lnTo>
                        <a:pt x="162" y="15"/>
                      </a:lnTo>
                      <a:lnTo>
                        <a:pt x="167" y="11"/>
                      </a:lnTo>
                      <a:lnTo>
                        <a:pt x="172" y="7"/>
                      </a:lnTo>
                      <a:lnTo>
                        <a:pt x="177" y="3"/>
                      </a:lnTo>
                      <a:lnTo>
                        <a:pt x="184" y="1"/>
                      </a:lnTo>
                      <a:lnTo>
                        <a:pt x="190" y="0"/>
                      </a:lnTo>
                      <a:lnTo>
                        <a:pt x="196" y="0"/>
                      </a:lnTo>
                      <a:lnTo>
                        <a:pt x="202" y="0"/>
                      </a:lnTo>
                      <a:lnTo>
                        <a:pt x="208" y="0"/>
                      </a:lnTo>
                      <a:lnTo>
                        <a:pt x="213" y="1"/>
                      </a:lnTo>
                      <a:lnTo>
                        <a:pt x="218" y="3"/>
                      </a:lnTo>
                      <a:lnTo>
                        <a:pt x="223" y="5"/>
                      </a:lnTo>
                      <a:lnTo>
                        <a:pt x="232" y="7"/>
                      </a:lnTo>
                      <a:lnTo>
                        <a:pt x="241" y="8"/>
                      </a:lnTo>
                      <a:lnTo>
                        <a:pt x="247" y="7"/>
                      </a:lnTo>
                      <a:lnTo>
                        <a:pt x="255" y="6"/>
                      </a:lnTo>
                      <a:lnTo>
                        <a:pt x="261" y="5"/>
                      </a:lnTo>
                      <a:lnTo>
                        <a:pt x="267" y="3"/>
                      </a:lnTo>
                      <a:lnTo>
                        <a:pt x="276" y="5"/>
                      </a:lnTo>
                      <a:lnTo>
                        <a:pt x="285" y="7"/>
                      </a:lnTo>
                      <a:lnTo>
                        <a:pt x="292" y="12"/>
                      </a:lnTo>
                      <a:lnTo>
                        <a:pt x="301" y="17"/>
                      </a:lnTo>
                      <a:lnTo>
                        <a:pt x="308" y="26"/>
                      </a:lnTo>
                      <a:lnTo>
                        <a:pt x="316" y="36"/>
                      </a:lnTo>
                      <a:lnTo>
                        <a:pt x="322" y="48"/>
                      </a:lnTo>
                      <a:lnTo>
                        <a:pt x="326" y="56"/>
                      </a:lnTo>
                      <a:lnTo>
                        <a:pt x="327" y="61"/>
                      </a:lnTo>
                      <a:lnTo>
                        <a:pt x="327" y="65"/>
                      </a:lnTo>
                      <a:lnTo>
                        <a:pt x="333" y="81"/>
                      </a:lnTo>
                      <a:lnTo>
                        <a:pt x="346" y="103"/>
                      </a:lnTo>
                      <a:lnTo>
                        <a:pt x="363" y="131"/>
                      </a:lnTo>
                      <a:lnTo>
                        <a:pt x="384" y="162"/>
                      </a:lnTo>
                      <a:lnTo>
                        <a:pt x="408" y="192"/>
                      </a:lnTo>
                      <a:lnTo>
                        <a:pt x="433" y="221"/>
                      </a:lnTo>
                      <a:lnTo>
                        <a:pt x="458" y="244"/>
                      </a:lnTo>
                      <a:lnTo>
                        <a:pt x="483" y="260"/>
                      </a:lnTo>
                      <a:lnTo>
                        <a:pt x="496" y="267"/>
                      </a:lnTo>
                      <a:lnTo>
                        <a:pt x="509" y="270"/>
                      </a:lnTo>
                      <a:lnTo>
                        <a:pt x="519" y="272"/>
                      </a:lnTo>
                      <a:lnTo>
                        <a:pt x="529" y="272"/>
                      </a:lnTo>
                      <a:lnTo>
                        <a:pt x="538" y="272"/>
                      </a:lnTo>
                      <a:lnTo>
                        <a:pt x="545" y="272"/>
                      </a:lnTo>
                      <a:lnTo>
                        <a:pt x="553" y="272"/>
                      </a:lnTo>
                      <a:lnTo>
                        <a:pt x="560" y="274"/>
                      </a:lnTo>
                      <a:lnTo>
                        <a:pt x="566" y="277"/>
                      </a:lnTo>
                      <a:lnTo>
                        <a:pt x="573" y="278"/>
                      </a:lnTo>
                      <a:lnTo>
                        <a:pt x="577" y="279"/>
                      </a:lnTo>
                      <a:lnTo>
                        <a:pt x="582" y="280"/>
                      </a:lnTo>
                      <a:lnTo>
                        <a:pt x="587" y="282"/>
                      </a:lnTo>
                      <a:lnTo>
                        <a:pt x="592" y="283"/>
                      </a:lnTo>
                      <a:lnTo>
                        <a:pt x="596" y="284"/>
                      </a:lnTo>
                      <a:lnTo>
                        <a:pt x="600" y="285"/>
                      </a:lnTo>
                      <a:lnTo>
                        <a:pt x="253" y="285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7" name="Freeform 13"/>
                <p:cNvSpPr>
                  <a:spLocks/>
                </p:cNvSpPr>
                <p:nvPr/>
              </p:nvSpPr>
              <p:spPr bwMode="auto">
                <a:xfrm>
                  <a:off x="3060" y="1552"/>
                  <a:ext cx="45" cy="81"/>
                </a:xfrm>
                <a:custGeom>
                  <a:avLst/>
                  <a:gdLst>
                    <a:gd name="T0" fmla="*/ 5 w 45"/>
                    <a:gd name="T1" fmla="*/ 81 h 81"/>
                    <a:gd name="T2" fmla="*/ 6 w 45"/>
                    <a:gd name="T3" fmla="*/ 74 h 81"/>
                    <a:gd name="T4" fmla="*/ 6 w 45"/>
                    <a:gd name="T5" fmla="*/ 66 h 81"/>
                    <a:gd name="T6" fmla="*/ 8 w 45"/>
                    <a:gd name="T7" fmla="*/ 58 h 81"/>
                    <a:gd name="T8" fmla="*/ 8 w 45"/>
                    <a:gd name="T9" fmla="*/ 50 h 81"/>
                    <a:gd name="T10" fmla="*/ 8 w 45"/>
                    <a:gd name="T11" fmla="*/ 42 h 81"/>
                    <a:gd name="T12" fmla="*/ 6 w 45"/>
                    <a:gd name="T13" fmla="*/ 33 h 81"/>
                    <a:gd name="T14" fmla="*/ 5 w 45"/>
                    <a:gd name="T15" fmla="*/ 24 h 81"/>
                    <a:gd name="T16" fmla="*/ 3 w 45"/>
                    <a:gd name="T17" fmla="*/ 17 h 81"/>
                    <a:gd name="T18" fmla="*/ 0 w 45"/>
                    <a:gd name="T19" fmla="*/ 5 h 81"/>
                    <a:gd name="T20" fmla="*/ 0 w 45"/>
                    <a:gd name="T21" fmla="*/ 0 h 81"/>
                    <a:gd name="T22" fmla="*/ 3 w 45"/>
                    <a:gd name="T23" fmla="*/ 0 h 81"/>
                    <a:gd name="T24" fmla="*/ 6 w 45"/>
                    <a:gd name="T25" fmla="*/ 4 h 81"/>
                    <a:gd name="T26" fmla="*/ 10 w 45"/>
                    <a:gd name="T27" fmla="*/ 12 h 81"/>
                    <a:gd name="T28" fmla="*/ 15 w 45"/>
                    <a:gd name="T29" fmla="*/ 19 h 81"/>
                    <a:gd name="T30" fmla="*/ 18 w 45"/>
                    <a:gd name="T31" fmla="*/ 27 h 81"/>
                    <a:gd name="T32" fmla="*/ 20 w 45"/>
                    <a:gd name="T33" fmla="*/ 33 h 81"/>
                    <a:gd name="T34" fmla="*/ 21 w 45"/>
                    <a:gd name="T35" fmla="*/ 35 h 81"/>
                    <a:gd name="T36" fmla="*/ 23 w 45"/>
                    <a:gd name="T37" fmla="*/ 33 h 81"/>
                    <a:gd name="T38" fmla="*/ 23 w 45"/>
                    <a:gd name="T39" fmla="*/ 28 h 81"/>
                    <a:gd name="T40" fmla="*/ 23 w 45"/>
                    <a:gd name="T41" fmla="*/ 23 h 81"/>
                    <a:gd name="T42" fmla="*/ 23 w 45"/>
                    <a:gd name="T43" fmla="*/ 22 h 81"/>
                    <a:gd name="T44" fmla="*/ 26 w 45"/>
                    <a:gd name="T45" fmla="*/ 28 h 81"/>
                    <a:gd name="T46" fmla="*/ 29 w 45"/>
                    <a:gd name="T47" fmla="*/ 38 h 81"/>
                    <a:gd name="T48" fmla="*/ 30 w 45"/>
                    <a:gd name="T49" fmla="*/ 48 h 81"/>
                    <a:gd name="T50" fmla="*/ 33 w 45"/>
                    <a:gd name="T51" fmla="*/ 43 h 81"/>
                    <a:gd name="T52" fmla="*/ 33 w 45"/>
                    <a:gd name="T53" fmla="*/ 39 h 81"/>
                    <a:gd name="T54" fmla="*/ 33 w 45"/>
                    <a:gd name="T55" fmla="*/ 35 h 81"/>
                    <a:gd name="T56" fmla="*/ 33 w 45"/>
                    <a:gd name="T57" fmla="*/ 34 h 81"/>
                    <a:gd name="T58" fmla="*/ 34 w 45"/>
                    <a:gd name="T59" fmla="*/ 37 h 81"/>
                    <a:gd name="T60" fmla="*/ 35 w 45"/>
                    <a:gd name="T61" fmla="*/ 40 h 81"/>
                    <a:gd name="T62" fmla="*/ 38 w 45"/>
                    <a:gd name="T63" fmla="*/ 48 h 81"/>
                    <a:gd name="T64" fmla="*/ 38 w 45"/>
                    <a:gd name="T65" fmla="*/ 54 h 81"/>
                    <a:gd name="T66" fmla="*/ 38 w 45"/>
                    <a:gd name="T67" fmla="*/ 60 h 81"/>
                    <a:gd name="T68" fmla="*/ 38 w 45"/>
                    <a:gd name="T69" fmla="*/ 65 h 81"/>
                    <a:gd name="T70" fmla="*/ 39 w 45"/>
                    <a:gd name="T71" fmla="*/ 68 h 81"/>
                    <a:gd name="T72" fmla="*/ 39 w 45"/>
                    <a:gd name="T73" fmla="*/ 69 h 81"/>
                    <a:gd name="T74" fmla="*/ 44 w 45"/>
                    <a:gd name="T75" fmla="*/ 56 h 81"/>
                    <a:gd name="T76" fmla="*/ 44 w 45"/>
                    <a:gd name="T77" fmla="*/ 59 h 81"/>
                    <a:gd name="T78" fmla="*/ 45 w 45"/>
                    <a:gd name="T79" fmla="*/ 64 h 81"/>
                    <a:gd name="T80" fmla="*/ 44 w 45"/>
                    <a:gd name="T81" fmla="*/ 70 h 81"/>
                    <a:gd name="T82" fmla="*/ 43 w 45"/>
                    <a:gd name="T83" fmla="*/ 79 h 81"/>
                    <a:gd name="T84" fmla="*/ 43 w 45"/>
                    <a:gd name="T85" fmla="*/ 80 h 81"/>
                    <a:gd name="T86" fmla="*/ 43 w 45"/>
                    <a:gd name="T87" fmla="*/ 80 h 81"/>
                    <a:gd name="T88" fmla="*/ 43 w 45"/>
                    <a:gd name="T89" fmla="*/ 80 h 81"/>
                    <a:gd name="T90" fmla="*/ 41 w 45"/>
                    <a:gd name="T91" fmla="*/ 81 h 81"/>
                    <a:gd name="T92" fmla="*/ 5 w 45"/>
                    <a:gd name="T93" fmla="*/ 81 h 81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45"/>
                    <a:gd name="T142" fmla="*/ 0 h 81"/>
                    <a:gd name="T143" fmla="*/ 45 w 45"/>
                    <a:gd name="T144" fmla="*/ 81 h 81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45" h="81">
                      <a:moveTo>
                        <a:pt x="5" y="81"/>
                      </a:moveTo>
                      <a:lnTo>
                        <a:pt x="6" y="74"/>
                      </a:lnTo>
                      <a:lnTo>
                        <a:pt x="6" y="66"/>
                      </a:lnTo>
                      <a:lnTo>
                        <a:pt x="8" y="58"/>
                      </a:lnTo>
                      <a:lnTo>
                        <a:pt x="8" y="50"/>
                      </a:lnTo>
                      <a:lnTo>
                        <a:pt x="8" y="42"/>
                      </a:lnTo>
                      <a:lnTo>
                        <a:pt x="6" y="33"/>
                      </a:lnTo>
                      <a:lnTo>
                        <a:pt x="5" y="24"/>
                      </a:lnTo>
                      <a:lnTo>
                        <a:pt x="3" y="17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6" y="4"/>
                      </a:lnTo>
                      <a:lnTo>
                        <a:pt x="10" y="12"/>
                      </a:lnTo>
                      <a:lnTo>
                        <a:pt x="15" y="19"/>
                      </a:lnTo>
                      <a:lnTo>
                        <a:pt x="18" y="27"/>
                      </a:lnTo>
                      <a:lnTo>
                        <a:pt x="20" y="33"/>
                      </a:lnTo>
                      <a:lnTo>
                        <a:pt x="21" y="35"/>
                      </a:lnTo>
                      <a:lnTo>
                        <a:pt x="23" y="33"/>
                      </a:lnTo>
                      <a:lnTo>
                        <a:pt x="23" y="28"/>
                      </a:lnTo>
                      <a:lnTo>
                        <a:pt x="23" y="23"/>
                      </a:lnTo>
                      <a:lnTo>
                        <a:pt x="23" y="22"/>
                      </a:lnTo>
                      <a:lnTo>
                        <a:pt x="26" y="28"/>
                      </a:lnTo>
                      <a:lnTo>
                        <a:pt x="29" y="38"/>
                      </a:lnTo>
                      <a:lnTo>
                        <a:pt x="30" y="48"/>
                      </a:lnTo>
                      <a:lnTo>
                        <a:pt x="33" y="43"/>
                      </a:lnTo>
                      <a:lnTo>
                        <a:pt x="33" y="39"/>
                      </a:lnTo>
                      <a:lnTo>
                        <a:pt x="33" y="35"/>
                      </a:lnTo>
                      <a:lnTo>
                        <a:pt x="33" y="34"/>
                      </a:lnTo>
                      <a:lnTo>
                        <a:pt x="34" y="37"/>
                      </a:lnTo>
                      <a:lnTo>
                        <a:pt x="35" y="40"/>
                      </a:lnTo>
                      <a:lnTo>
                        <a:pt x="38" y="48"/>
                      </a:lnTo>
                      <a:lnTo>
                        <a:pt x="38" y="54"/>
                      </a:lnTo>
                      <a:lnTo>
                        <a:pt x="38" y="60"/>
                      </a:lnTo>
                      <a:lnTo>
                        <a:pt x="38" y="65"/>
                      </a:lnTo>
                      <a:lnTo>
                        <a:pt x="39" y="68"/>
                      </a:lnTo>
                      <a:lnTo>
                        <a:pt x="39" y="69"/>
                      </a:lnTo>
                      <a:lnTo>
                        <a:pt x="44" y="56"/>
                      </a:lnTo>
                      <a:lnTo>
                        <a:pt x="44" y="59"/>
                      </a:lnTo>
                      <a:lnTo>
                        <a:pt x="45" y="64"/>
                      </a:lnTo>
                      <a:lnTo>
                        <a:pt x="44" y="70"/>
                      </a:lnTo>
                      <a:lnTo>
                        <a:pt x="43" y="79"/>
                      </a:lnTo>
                      <a:lnTo>
                        <a:pt x="43" y="80"/>
                      </a:lnTo>
                      <a:lnTo>
                        <a:pt x="41" y="81"/>
                      </a:lnTo>
                      <a:lnTo>
                        <a:pt x="5" y="81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8" name="Freeform 14"/>
                <p:cNvSpPr>
                  <a:spLocks/>
                </p:cNvSpPr>
                <p:nvPr/>
              </p:nvSpPr>
              <p:spPr bwMode="auto">
                <a:xfrm>
                  <a:off x="3105" y="1631"/>
                  <a:ext cx="1" cy="2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0 h 2"/>
                    <a:gd name="T4" fmla="*/ 1 w 1"/>
                    <a:gd name="T5" fmla="*/ 0 h 2"/>
                    <a:gd name="T6" fmla="*/ 1 w 1"/>
                    <a:gd name="T7" fmla="*/ 1 h 2"/>
                    <a:gd name="T8" fmla="*/ 1 w 1"/>
                    <a:gd name="T9" fmla="*/ 1 h 2"/>
                    <a:gd name="T10" fmla="*/ 1 w 1"/>
                    <a:gd name="T11" fmla="*/ 2 h 2"/>
                    <a:gd name="T12" fmla="*/ 0 w 1"/>
                    <a:gd name="T13" fmla="*/ 2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"/>
                    <a:gd name="T22" fmla="*/ 0 h 2"/>
                    <a:gd name="T23" fmla="*/ 1 w 1"/>
                    <a:gd name="T24" fmla="*/ 2 h 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" h="2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578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9" name="Freeform 15"/>
                <p:cNvSpPr>
                  <a:spLocks/>
                </p:cNvSpPr>
                <p:nvPr/>
              </p:nvSpPr>
              <p:spPr bwMode="auto">
                <a:xfrm>
                  <a:off x="2336" y="2033"/>
                  <a:ext cx="32" cy="359"/>
                </a:xfrm>
                <a:custGeom>
                  <a:avLst/>
                  <a:gdLst>
                    <a:gd name="T0" fmla="*/ 1 w 48"/>
                    <a:gd name="T1" fmla="*/ 356 h 359"/>
                    <a:gd name="T2" fmla="*/ 5 w 48"/>
                    <a:gd name="T3" fmla="*/ 341 h 359"/>
                    <a:gd name="T4" fmla="*/ 8 w 48"/>
                    <a:gd name="T5" fmla="*/ 326 h 359"/>
                    <a:gd name="T6" fmla="*/ 10 w 48"/>
                    <a:gd name="T7" fmla="*/ 313 h 359"/>
                    <a:gd name="T8" fmla="*/ 11 w 48"/>
                    <a:gd name="T9" fmla="*/ 295 h 359"/>
                    <a:gd name="T10" fmla="*/ 12 w 48"/>
                    <a:gd name="T11" fmla="*/ 277 h 359"/>
                    <a:gd name="T12" fmla="*/ 11 w 48"/>
                    <a:gd name="T13" fmla="*/ 257 h 359"/>
                    <a:gd name="T14" fmla="*/ 11 w 48"/>
                    <a:gd name="T15" fmla="*/ 240 h 359"/>
                    <a:gd name="T16" fmla="*/ 11 w 48"/>
                    <a:gd name="T17" fmla="*/ 229 h 359"/>
                    <a:gd name="T18" fmla="*/ 11 w 48"/>
                    <a:gd name="T19" fmla="*/ 223 h 359"/>
                    <a:gd name="T20" fmla="*/ 11 w 48"/>
                    <a:gd name="T21" fmla="*/ 218 h 359"/>
                    <a:gd name="T22" fmla="*/ 10 w 48"/>
                    <a:gd name="T23" fmla="*/ 209 h 359"/>
                    <a:gd name="T24" fmla="*/ 9 w 48"/>
                    <a:gd name="T25" fmla="*/ 196 h 359"/>
                    <a:gd name="T26" fmla="*/ 7 w 48"/>
                    <a:gd name="T27" fmla="*/ 178 h 359"/>
                    <a:gd name="T28" fmla="*/ 6 w 48"/>
                    <a:gd name="T29" fmla="*/ 182 h 359"/>
                    <a:gd name="T30" fmla="*/ 6 w 48"/>
                    <a:gd name="T31" fmla="*/ 179 h 359"/>
                    <a:gd name="T32" fmla="*/ 7 w 48"/>
                    <a:gd name="T33" fmla="*/ 168 h 359"/>
                    <a:gd name="T34" fmla="*/ 7 w 48"/>
                    <a:gd name="T35" fmla="*/ 158 h 359"/>
                    <a:gd name="T36" fmla="*/ 7 w 48"/>
                    <a:gd name="T37" fmla="*/ 148 h 359"/>
                    <a:gd name="T38" fmla="*/ 7 w 48"/>
                    <a:gd name="T39" fmla="*/ 138 h 359"/>
                    <a:gd name="T40" fmla="*/ 7 w 48"/>
                    <a:gd name="T41" fmla="*/ 129 h 359"/>
                    <a:gd name="T42" fmla="*/ 7 w 48"/>
                    <a:gd name="T43" fmla="*/ 118 h 359"/>
                    <a:gd name="T44" fmla="*/ 7 w 48"/>
                    <a:gd name="T45" fmla="*/ 103 h 359"/>
                    <a:gd name="T46" fmla="*/ 7 w 48"/>
                    <a:gd name="T47" fmla="*/ 84 h 359"/>
                    <a:gd name="T48" fmla="*/ 5 w 48"/>
                    <a:gd name="T49" fmla="*/ 61 h 359"/>
                    <a:gd name="T50" fmla="*/ 3 w 48"/>
                    <a:gd name="T51" fmla="*/ 36 h 359"/>
                    <a:gd name="T52" fmla="*/ 3 w 48"/>
                    <a:gd name="T53" fmla="*/ 15 h 359"/>
                    <a:gd name="T54" fmla="*/ 2 w 48"/>
                    <a:gd name="T55" fmla="*/ 2 h 359"/>
                    <a:gd name="T56" fmla="*/ 2 w 48"/>
                    <a:gd name="T57" fmla="*/ 2 h 359"/>
                    <a:gd name="T58" fmla="*/ 3 w 48"/>
                    <a:gd name="T59" fmla="*/ 16 h 359"/>
                    <a:gd name="T60" fmla="*/ 5 w 48"/>
                    <a:gd name="T61" fmla="*/ 37 h 359"/>
                    <a:gd name="T62" fmla="*/ 7 w 48"/>
                    <a:gd name="T63" fmla="*/ 62 h 359"/>
                    <a:gd name="T64" fmla="*/ 9 w 48"/>
                    <a:gd name="T65" fmla="*/ 84 h 359"/>
                    <a:gd name="T66" fmla="*/ 10 w 48"/>
                    <a:gd name="T67" fmla="*/ 106 h 359"/>
                    <a:gd name="T68" fmla="*/ 10 w 48"/>
                    <a:gd name="T69" fmla="*/ 123 h 359"/>
                    <a:gd name="T70" fmla="*/ 9 w 48"/>
                    <a:gd name="T71" fmla="*/ 137 h 359"/>
                    <a:gd name="T72" fmla="*/ 9 w 48"/>
                    <a:gd name="T73" fmla="*/ 142 h 359"/>
                    <a:gd name="T74" fmla="*/ 10 w 48"/>
                    <a:gd name="T75" fmla="*/ 144 h 359"/>
                    <a:gd name="T76" fmla="*/ 9 w 48"/>
                    <a:gd name="T77" fmla="*/ 156 h 359"/>
                    <a:gd name="T78" fmla="*/ 9 w 48"/>
                    <a:gd name="T79" fmla="*/ 163 h 359"/>
                    <a:gd name="T80" fmla="*/ 9 w 48"/>
                    <a:gd name="T81" fmla="*/ 164 h 359"/>
                    <a:gd name="T82" fmla="*/ 9 w 48"/>
                    <a:gd name="T83" fmla="*/ 164 h 359"/>
                    <a:gd name="T84" fmla="*/ 9 w 48"/>
                    <a:gd name="T85" fmla="*/ 174 h 359"/>
                    <a:gd name="T86" fmla="*/ 9 w 48"/>
                    <a:gd name="T87" fmla="*/ 184 h 359"/>
                    <a:gd name="T88" fmla="*/ 9 w 48"/>
                    <a:gd name="T89" fmla="*/ 188 h 359"/>
                    <a:gd name="T90" fmla="*/ 10 w 48"/>
                    <a:gd name="T91" fmla="*/ 187 h 359"/>
                    <a:gd name="T92" fmla="*/ 11 w 48"/>
                    <a:gd name="T93" fmla="*/ 192 h 359"/>
                    <a:gd name="T94" fmla="*/ 11 w 48"/>
                    <a:gd name="T95" fmla="*/ 199 h 359"/>
                    <a:gd name="T96" fmla="*/ 13 w 48"/>
                    <a:gd name="T97" fmla="*/ 210 h 359"/>
                    <a:gd name="T98" fmla="*/ 14 w 48"/>
                    <a:gd name="T99" fmla="*/ 242 h 359"/>
                    <a:gd name="T100" fmla="*/ 14 w 48"/>
                    <a:gd name="T101" fmla="*/ 284 h 359"/>
                    <a:gd name="T102" fmla="*/ 11 w 48"/>
                    <a:gd name="T103" fmla="*/ 324 h 359"/>
                    <a:gd name="T104" fmla="*/ 6 w 48"/>
                    <a:gd name="T105" fmla="*/ 349 h 359"/>
                    <a:gd name="T106" fmla="*/ 1 w 48"/>
                    <a:gd name="T107" fmla="*/ 358 h 359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48"/>
                    <a:gd name="T163" fmla="*/ 0 h 359"/>
                    <a:gd name="T164" fmla="*/ 48 w 48"/>
                    <a:gd name="T165" fmla="*/ 359 h 359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48" h="359">
                      <a:moveTo>
                        <a:pt x="0" y="359"/>
                      </a:moveTo>
                      <a:lnTo>
                        <a:pt x="2" y="356"/>
                      </a:lnTo>
                      <a:lnTo>
                        <a:pt x="8" y="350"/>
                      </a:lnTo>
                      <a:lnTo>
                        <a:pt x="16" y="341"/>
                      </a:lnTo>
                      <a:lnTo>
                        <a:pt x="23" y="331"/>
                      </a:lnTo>
                      <a:lnTo>
                        <a:pt x="27" y="326"/>
                      </a:lnTo>
                      <a:lnTo>
                        <a:pt x="31" y="319"/>
                      </a:lnTo>
                      <a:lnTo>
                        <a:pt x="33" y="313"/>
                      </a:lnTo>
                      <a:lnTo>
                        <a:pt x="37" y="304"/>
                      </a:lnTo>
                      <a:lnTo>
                        <a:pt x="38" y="295"/>
                      </a:lnTo>
                      <a:lnTo>
                        <a:pt x="39" y="287"/>
                      </a:lnTo>
                      <a:lnTo>
                        <a:pt x="41" y="277"/>
                      </a:lnTo>
                      <a:lnTo>
                        <a:pt x="39" y="267"/>
                      </a:lnTo>
                      <a:lnTo>
                        <a:pt x="38" y="257"/>
                      </a:lnTo>
                      <a:lnTo>
                        <a:pt x="38" y="248"/>
                      </a:lnTo>
                      <a:lnTo>
                        <a:pt x="38" y="240"/>
                      </a:lnTo>
                      <a:lnTo>
                        <a:pt x="37" y="234"/>
                      </a:lnTo>
                      <a:lnTo>
                        <a:pt x="37" y="229"/>
                      </a:lnTo>
                      <a:lnTo>
                        <a:pt x="37" y="225"/>
                      </a:lnTo>
                      <a:lnTo>
                        <a:pt x="38" y="223"/>
                      </a:lnTo>
                      <a:lnTo>
                        <a:pt x="38" y="220"/>
                      </a:lnTo>
                      <a:lnTo>
                        <a:pt x="38" y="218"/>
                      </a:lnTo>
                      <a:lnTo>
                        <a:pt x="37" y="214"/>
                      </a:lnTo>
                      <a:lnTo>
                        <a:pt x="34" y="209"/>
                      </a:lnTo>
                      <a:lnTo>
                        <a:pt x="31" y="204"/>
                      </a:lnTo>
                      <a:lnTo>
                        <a:pt x="28" y="196"/>
                      </a:lnTo>
                      <a:lnTo>
                        <a:pt x="26" y="186"/>
                      </a:lnTo>
                      <a:lnTo>
                        <a:pt x="24" y="178"/>
                      </a:lnTo>
                      <a:lnTo>
                        <a:pt x="23" y="178"/>
                      </a:lnTo>
                      <a:lnTo>
                        <a:pt x="21" y="182"/>
                      </a:lnTo>
                      <a:lnTo>
                        <a:pt x="20" y="182"/>
                      </a:lnTo>
                      <a:lnTo>
                        <a:pt x="20" y="179"/>
                      </a:lnTo>
                      <a:lnTo>
                        <a:pt x="21" y="173"/>
                      </a:lnTo>
                      <a:lnTo>
                        <a:pt x="22" y="168"/>
                      </a:lnTo>
                      <a:lnTo>
                        <a:pt x="22" y="163"/>
                      </a:lnTo>
                      <a:lnTo>
                        <a:pt x="23" y="158"/>
                      </a:lnTo>
                      <a:lnTo>
                        <a:pt x="23" y="153"/>
                      </a:lnTo>
                      <a:lnTo>
                        <a:pt x="24" y="148"/>
                      </a:lnTo>
                      <a:lnTo>
                        <a:pt x="24" y="143"/>
                      </a:lnTo>
                      <a:lnTo>
                        <a:pt x="24" y="138"/>
                      </a:lnTo>
                      <a:lnTo>
                        <a:pt x="24" y="134"/>
                      </a:lnTo>
                      <a:lnTo>
                        <a:pt x="24" y="129"/>
                      </a:lnTo>
                      <a:lnTo>
                        <a:pt x="26" y="124"/>
                      </a:lnTo>
                      <a:lnTo>
                        <a:pt x="26" y="118"/>
                      </a:lnTo>
                      <a:lnTo>
                        <a:pt x="27" y="111"/>
                      </a:lnTo>
                      <a:lnTo>
                        <a:pt x="26" y="103"/>
                      </a:lnTo>
                      <a:lnTo>
                        <a:pt x="26" y="94"/>
                      </a:lnTo>
                      <a:lnTo>
                        <a:pt x="23" y="84"/>
                      </a:lnTo>
                      <a:lnTo>
                        <a:pt x="21" y="73"/>
                      </a:lnTo>
                      <a:lnTo>
                        <a:pt x="18" y="61"/>
                      </a:lnTo>
                      <a:lnTo>
                        <a:pt x="15" y="48"/>
                      </a:lnTo>
                      <a:lnTo>
                        <a:pt x="12" y="36"/>
                      </a:lnTo>
                      <a:lnTo>
                        <a:pt x="11" y="25"/>
                      </a:lnTo>
                      <a:lnTo>
                        <a:pt x="10" y="15"/>
                      </a:lnTo>
                      <a:lnTo>
                        <a:pt x="8" y="7"/>
                      </a:lnTo>
                      <a:lnTo>
                        <a:pt x="7" y="2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10" y="7"/>
                      </a:lnTo>
                      <a:lnTo>
                        <a:pt x="11" y="16"/>
                      </a:lnTo>
                      <a:lnTo>
                        <a:pt x="13" y="26"/>
                      </a:lnTo>
                      <a:lnTo>
                        <a:pt x="17" y="37"/>
                      </a:lnTo>
                      <a:lnTo>
                        <a:pt x="21" y="50"/>
                      </a:lnTo>
                      <a:lnTo>
                        <a:pt x="23" y="62"/>
                      </a:lnTo>
                      <a:lnTo>
                        <a:pt x="27" y="73"/>
                      </a:lnTo>
                      <a:lnTo>
                        <a:pt x="29" y="84"/>
                      </a:lnTo>
                      <a:lnTo>
                        <a:pt x="32" y="96"/>
                      </a:lnTo>
                      <a:lnTo>
                        <a:pt x="33" y="106"/>
                      </a:lnTo>
                      <a:lnTo>
                        <a:pt x="34" y="114"/>
                      </a:lnTo>
                      <a:lnTo>
                        <a:pt x="34" y="123"/>
                      </a:lnTo>
                      <a:lnTo>
                        <a:pt x="33" y="131"/>
                      </a:lnTo>
                      <a:lnTo>
                        <a:pt x="31" y="137"/>
                      </a:lnTo>
                      <a:lnTo>
                        <a:pt x="28" y="142"/>
                      </a:lnTo>
                      <a:lnTo>
                        <a:pt x="31" y="142"/>
                      </a:lnTo>
                      <a:lnTo>
                        <a:pt x="33" y="142"/>
                      </a:lnTo>
                      <a:lnTo>
                        <a:pt x="33" y="144"/>
                      </a:lnTo>
                      <a:lnTo>
                        <a:pt x="31" y="149"/>
                      </a:lnTo>
                      <a:lnTo>
                        <a:pt x="29" y="156"/>
                      </a:lnTo>
                      <a:lnTo>
                        <a:pt x="28" y="161"/>
                      </a:lnTo>
                      <a:lnTo>
                        <a:pt x="28" y="163"/>
                      </a:lnTo>
                      <a:lnTo>
                        <a:pt x="28" y="164"/>
                      </a:lnTo>
                      <a:lnTo>
                        <a:pt x="29" y="163"/>
                      </a:lnTo>
                      <a:lnTo>
                        <a:pt x="31" y="164"/>
                      </a:lnTo>
                      <a:lnTo>
                        <a:pt x="29" y="169"/>
                      </a:lnTo>
                      <a:lnTo>
                        <a:pt x="28" y="174"/>
                      </a:lnTo>
                      <a:lnTo>
                        <a:pt x="28" y="178"/>
                      </a:lnTo>
                      <a:lnTo>
                        <a:pt x="28" y="184"/>
                      </a:lnTo>
                      <a:lnTo>
                        <a:pt x="31" y="194"/>
                      </a:lnTo>
                      <a:lnTo>
                        <a:pt x="32" y="188"/>
                      </a:lnTo>
                      <a:lnTo>
                        <a:pt x="33" y="186"/>
                      </a:lnTo>
                      <a:lnTo>
                        <a:pt x="33" y="187"/>
                      </a:lnTo>
                      <a:lnTo>
                        <a:pt x="34" y="189"/>
                      </a:lnTo>
                      <a:lnTo>
                        <a:pt x="36" y="192"/>
                      </a:lnTo>
                      <a:lnTo>
                        <a:pt x="37" y="196"/>
                      </a:lnTo>
                      <a:lnTo>
                        <a:pt x="39" y="199"/>
                      </a:lnTo>
                      <a:lnTo>
                        <a:pt x="42" y="204"/>
                      </a:lnTo>
                      <a:lnTo>
                        <a:pt x="44" y="210"/>
                      </a:lnTo>
                      <a:lnTo>
                        <a:pt x="46" y="223"/>
                      </a:lnTo>
                      <a:lnTo>
                        <a:pt x="48" y="242"/>
                      </a:lnTo>
                      <a:lnTo>
                        <a:pt x="48" y="262"/>
                      </a:lnTo>
                      <a:lnTo>
                        <a:pt x="47" y="284"/>
                      </a:lnTo>
                      <a:lnTo>
                        <a:pt x="44" y="305"/>
                      </a:lnTo>
                      <a:lnTo>
                        <a:pt x="39" y="324"/>
                      </a:lnTo>
                      <a:lnTo>
                        <a:pt x="32" y="339"/>
                      </a:lnTo>
                      <a:lnTo>
                        <a:pt x="21" y="349"/>
                      </a:lnTo>
                      <a:lnTo>
                        <a:pt x="11" y="355"/>
                      </a:lnTo>
                      <a:lnTo>
                        <a:pt x="3" y="358"/>
                      </a:lnTo>
                      <a:lnTo>
                        <a:pt x="0" y="359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0" name="Freeform 16"/>
                <p:cNvSpPr>
                  <a:spLocks/>
                </p:cNvSpPr>
                <p:nvPr/>
              </p:nvSpPr>
              <p:spPr bwMode="auto">
                <a:xfrm>
                  <a:off x="2250" y="2412"/>
                  <a:ext cx="31" cy="42"/>
                </a:xfrm>
                <a:custGeom>
                  <a:avLst/>
                  <a:gdLst>
                    <a:gd name="T0" fmla="*/ 6 w 31"/>
                    <a:gd name="T1" fmla="*/ 42 h 42"/>
                    <a:gd name="T2" fmla="*/ 7 w 31"/>
                    <a:gd name="T3" fmla="*/ 40 h 42"/>
                    <a:gd name="T4" fmla="*/ 10 w 31"/>
                    <a:gd name="T5" fmla="*/ 35 h 42"/>
                    <a:gd name="T6" fmla="*/ 12 w 31"/>
                    <a:gd name="T7" fmla="*/ 27 h 42"/>
                    <a:gd name="T8" fmla="*/ 16 w 31"/>
                    <a:gd name="T9" fmla="*/ 21 h 42"/>
                    <a:gd name="T10" fmla="*/ 21 w 31"/>
                    <a:gd name="T11" fmla="*/ 14 h 42"/>
                    <a:gd name="T12" fmla="*/ 27 w 31"/>
                    <a:gd name="T13" fmla="*/ 7 h 42"/>
                    <a:gd name="T14" fmla="*/ 31 w 31"/>
                    <a:gd name="T15" fmla="*/ 2 h 42"/>
                    <a:gd name="T16" fmla="*/ 31 w 31"/>
                    <a:gd name="T17" fmla="*/ 0 h 42"/>
                    <a:gd name="T18" fmla="*/ 28 w 31"/>
                    <a:gd name="T19" fmla="*/ 1 h 42"/>
                    <a:gd name="T20" fmla="*/ 26 w 31"/>
                    <a:gd name="T21" fmla="*/ 4 h 42"/>
                    <a:gd name="T22" fmla="*/ 22 w 31"/>
                    <a:gd name="T23" fmla="*/ 9 h 42"/>
                    <a:gd name="T24" fmla="*/ 20 w 31"/>
                    <a:gd name="T25" fmla="*/ 12 h 42"/>
                    <a:gd name="T26" fmla="*/ 17 w 31"/>
                    <a:gd name="T27" fmla="*/ 16 h 42"/>
                    <a:gd name="T28" fmla="*/ 13 w 31"/>
                    <a:gd name="T29" fmla="*/ 24 h 42"/>
                    <a:gd name="T30" fmla="*/ 8 w 31"/>
                    <a:gd name="T31" fmla="*/ 30 h 42"/>
                    <a:gd name="T32" fmla="*/ 6 w 31"/>
                    <a:gd name="T33" fmla="*/ 35 h 42"/>
                    <a:gd name="T34" fmla="*/ 5 w 31"/>
                    <a:gd name="T35" fmla="*/ 36 h 42"/>
                    <a:gd name="T36" fmla="*/ 4 w 31"/>
                    <a:gd name="T37" fmla="*/ 39 h 42"/>
                    <a:gd name="T38" fmla="*/ 1 w 31"/>
                    <a:gd name="T39" fmla="*/ 39 h 42"/>
                    <a:gd name="T40" fmla="*/ 0 w 31"/>
                    <a:gd name="T41" fmla="*/ 39 h 42"/>
                    <a:gd name="T42" fmla="*/ 2 w 31"/>
                    <a:gd name="T43" fmla="*/ 40 h 42"/>
                    <a:gd name="T44" fmla="*/ 5 w 31"/>
                    <a:gd name="T45" fmla="*/ 40 h 42"/>
                    <a:gd name="T46" fmla="*/ 6 w 31"/>
                    <a:gd name="T47" fmla="*/ 41 h 42"/>
                    <a:gd name="T48" fmla="*/ 6 w 31"/>
                    <a:gd name="T49" fmla="*/ 42 h 4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1"/>
                    <a:gd name="T76" fmla="*/ 0 h 42"/>
                    <a:gd name="T77" fmla="*/ 31 w 31"/>
                    <a:gd name="T78" fmla="*/ 42 h 4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1" h="42">
                      <a:moveTo>
                        <a:pt x="6" y="42"/>
                      </a:moveTo>
                      <a:lnTo>
                        <a:pt x="7" y="40"/>
                      </a:lnTo>
                      <a:lnTo>
                        <a:pt x="10" y="35"/>
                      </a:lnTo>
                      <a:lnTo>
                        <a:pt x="12" y="27"/>
                      </a:lnTo>
                      <a:lnTo>
                        <a:pt x="16" y="21"/>
                      </a:lnTo>
                      <a:lnTo>
                        <a:pt x="21" y="14"/>
                      </a:lnTo>
                      <a:lnTo>
                        <a:pt x="27" y="7"/>
                      </a:lnTo>
                      <a:lnTo>
                        <a:pt x="31" y="2"/>
                      </a:lnTo>
                      <a:lnTo>
                        <a:pt x="31" y="0"/>
                      </a:lnTo>
                      <a:lnTo>
                        <a:pt x="28" y="1"/>
                      </a:lnTo>
                      <a:lnTo>
                        <a:pt x="26" y="4"/>
                      </a:lnTo>
                      <a:lnTo>
                        <a:pt x="22" y="9"/>
                      </a:lnTo>
                      <a:lnTo>
                        <a:pt x="20" y="12"/>
                      </a:lnTo>
                      <a:lnTo>
                        <a:pt x="17" y="16"/>
                      </a:lnTo>
                      <a:lnTo>
                        <a:pt x="13" y="24"/>
                      </a:lnTo>
                      <a:lnTo>
                        <a:pt x="8" y="30"/>
                      </a:lnTo>
                      <a:lnTo>
                        <a:pt x="6" y="35"/>
                      </a:lnTo>
                      <a:lnTo>
                        <a:pt x="5" y="36"/>
                      </a:lnTo>
                      <a:lnTo>
                        <a:pt x="4" y="39"/>
                      </a:lnTo>
                      <a:lnTo>
                        <a:pt x="1" y="39"/>
                      </a:lnTo>
                      <a:lnTo>
                        <a:pt x="0" y="39"/>
                      </a:lnTo>
                      <a:lnTo>
                        <a:pt x="2" y="40"/>
                      </a:lnTo>
                      <a:lnTo>
                        <a:pt x="5" y="40"/>
                      </a:lnTo>
                      <a:lnTo>
                        <a:pt x="6" y="41"/>
                      </a:lnTo>
                      <a:lnTo>
                        <a:pt x="6" y="42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1" name="Freeform 17"/>
                <p:cNvSpPr>
                  <a:spLocks/>
                </p:cNvSpPr>
                <p:nvPr/>
              </p:nvSpPr>
              <p:spPr bwMode="auto">
                <a:xfrm>
                  <a:off x="2278" y="2421"/>
                  <a:ext cx="38" cy="47"/>
                </a:xfrm>
                <a:custGeom>
                  <a:avLst/>
                  <a:gdLst>
                    <a:gd name="T0" fmla="*/ 8 w 38"/>
                    <a:gd name="T1" fmla="*/ 46 h 47"/>
                    <a:gd name="T2" fmla="*/ 9 w 38"/>
                    <a:gd name="T3" fmla="*/ 43 h 47"/>
                    <a:gd name="T4" fmla="*/ 12 w 38"/>
                    <a:gd name="T5" fmla="*/ 36 h 47"/>
                    <a:gd name="T6" fmla="*/ 14 w 38"/>
                    <a:gd name="T7" fmla="*/ 27 h 47"/>
                    <a:gd name="T8" fmla="*/ 18 w 38"/>
                    <a:gd name="T9" fmla="*/ 20 h 47"/>
                    <a:gd name="T10" fmla="*/ 23 w 38"/>
                    <a:gd name="T11" fmla="*/ 13 h 47"/>
                    <a:gd name="T12" fmla="*/ 30 w 38"/>
                    <a:gd name="T13" fmla="*/ 8 h 47"/>
                    <a:gd name="T14" fmla="*/ 35 w 38"/>
                    <a:gd name="T15" fmla="*/ 3 h 47"/>
                    <a:gd name="T16" fmla="*/ 38 w 38"/>
                    <a:gd name="T17" fmla="*/ 0 h 47"/>
                    <a:gd name="T18" fmla="*/ 35 w 38"/>
                    <a:gd name="T19" fmla="*/ 0 h 47"/>
                    <a:gd name="T20" fmla="*/ 29 w 38"/>
                    <a:gd name="T21" fmla="*/ 3 h 47"/>
                    <a:gd name="T22" fmla="*/ 23 w 38"/>
                    <a:gd name="T23" fmla="*/ 8 h 47"/>
                    <a:gd name="T24" fmla="*/ 19 w 38"/>
                    <a:gd name="T25" fmla="*/ 13 h 47"/>
                    <a:gd name="T26" fmla="*/ 15 w 38"/>
                    <a:gd name="T27" fmla="*/ 21 h 47"/>
                    <a:gd name="T28" fmla="*/ 10 w 38"/>
                    <a:gd name="T29" fmla="*/ 32 h 47"/>
                    <a:gd name="T30" fmla="*/ 5 w 38"/>
                    <a:gd name="T31" fmla="*/ 42 h 47"/>
                    <a:gd name="T32" fmla="*/ 0 w 38"/>
                    <a:gd name="T33" fmla="*/ 47 h 47"/>
                    <a:gd name="T34" fmla="*/ 2 w 38"/>
                    <a:gd name="T35" fmla="*/ 47 h 47"/>
                    <a:gd name="T36" fmla="*/ 4 w 38"/>
                    <a:gd name="T37" fmla="*/ 47 h 47"/>
                    <a:gd name="T38" fmla="*/ 5 w 38"/>
                    <a:gd name="T39" fmla="*/ 47 h 47"/>
                    <a:gd name="T40" fmla="*/ 8 w 38"/>
                    <a:gd name="T41" fmla="*/ 46 h 4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8"/>
                    <a:gd name="T64" fmla="*/ 0 h 47"/>
                    <a:gd name="T65" fmla="*/ 38 w 38"/>
                    <a:gd name="T66" fmla="*/ 47 h 4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8" h="47">
                      <a:moveTo>
                        <a:pt x="8" y="46"/>
                      </a:moveTo>
                      <a:lnTo>
                        <a:pt x="9" y="43"/>
                      </a:lnTo>
                      <a:lnTo>
                        <a:pt x="12" y="36"/>
                      </a:lnTo>
                      <a:lnTo>
                        <a:pt x="14" y="27"/>
                      </a:lnTo>
                      <a:lnTo>
                        <a:pt x="18" y="20"/>
                      </a:lnTo>
                      <a:lnTo>
                        <a:pt x="23" y="13"/>
                      </a:lnTo>
                      <a:lnTo>
                        <a:pt x="30" y="8"/>
                      </a:lnTo>
                      <a:lnTo>
                        <a:pt x="35" y="3"/>
                      </a:lnTo>
                      <a:lnTo>
                        <a:pt x="38" y="0"/>
                      </a:lnTo>
                      <a:lnTo>
                        <a:pt x="35" y="0"/>
                      </a:lnTo>
                      <a:lnTo>
                        <a:pt x="29" y="3"/>
                      </a:lnTo>
                      <a:lnTo>
                        <a:pt x="23" y="8"/>
                      </a:lnTo>
                      <a:lnTo>
                        <a:pt x="19" y="13"/>
                      </a:lnTo>
                      <a:lnTo>
                        <a:pt x="15" y="21"/>
                      </a:lnTo>
                      <a:lnTo>
                        <a:pt x="10" y="32"/>
                      </a:lnTo>
                      <a:lnTo>
                        <a:pt x="5" y="42"/>
                      </a:lnTo>
                      <a:lnTo>
                        <a:pt x="0" y="47"/>
                      </a:lnTo>
                      <a:lnTo>
                        <a:pt x="2" y="47"/>
                      </a:lnTo>
                      <a:lnTo>
                        <a:pt x="4" y="47"/>
                      </a:lnTo>
                      <a:lnTo>
                        <a:pt x="5" y="47"/>
                      </a:lnTo>
                      <a:lnTo>
                        <a:pt x="8" y="46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" name="Freeform 18"/>
                <p:cNvSpPr>
                  <a:spLocks/>
                </p:cNvSpPr>
                <p:nvPr/>
              </p:nvSpPr>
              <p:spPr bwMode="auto">
                <a:xfrm>
                  <a:off x="2942" y="2408"/>
                  <a:ext cx="33" cy="40"/>
                </a:xfrm>
                <a:custGeom>
                  <a:avLst/>
                  <a:gdLst>
                    <a:gd name="T0" fmla="*/ 10 w 33"/>
                    <a:gd name="T1" fmla="*/ 40 h 40"/>
                    <a:gd name="T2" fmla="*/ 11 w 33"/>
                    <a:gd name="T3" fmla="*/ 35 h 40"/>
                    <a:gd name="T4" fmla="*/ 15 w 33"/>
                    <a:gd name="T5" fmla="*/ 29 h 40"/>
                    <a:gd name="T6" fmla="*/ 18 w 33"/>
                    <a:gd name="T7" fmla="*/ 20 h 40"/>
                    <a:gd name="T8" fmla="*/ 23 w 33"/>
                    <a:gd name="T9" fmla="*/ 13 h 40"/>
                    <a:gd name="T10" fmla="*/ 28 w 33"/>
                    <a:gd name="T11" fmla="*/ 8 h 40"/>
                    <a:gd name="T12" fmla="*/ 32 w 33"/>
                    <a:gd name="T13" fmla="*/ 4 h 40"/>
                    <a:gd name="T14" fmla="*/ 33 w 33"/>
                    <a:gd name="T15" fmla="*/ 1 h 40"/>
                    <a:gd name="T16" fmla="*/ 32 w 33"/>
                    <a:gd name="T17" fmla="*/ 0 h 40"/>
                    <a:gd name="T18" fmla="*/ 30 w 33"/>
                    <a:gd name="T19" fmla="*/ 0 h 40"/>
                    <a:gd name="T20" fmla="*/ 28 w 33"/>
                    <a:gd name="T21" fmla="*/ 1 h 40"/>
                    <a:gd name="T22" fmla="*/ 26 w 33"/>
                    <a:gd name="T23" fmla="*/ 4 h 40"/>
                    <a:gd name="T24" fmla="*/ 23 w 33"/>
                    <a:gd name="T25" fmla="*/ 8 h 40"/>
                    <a:gd name="T26" fmla="*/ 21 w 33"/>
                    <a:gd name="T27" fmla="*/ 14 h 40"/>
                    <a:gd name="T28" fmla="*/ 16 w 33"/>
                    <a:gd name="T29" fmla="*/ 23 h 40"/>
                    <a:gd name="T30" fmla="*/ 11 w 33"/>
                    <a:gd name="T31" fmla="*/ 30 h 40"/>
                    <a:gd name="T32" fmla="*/ 8 w 33"/>
                    <a:gd name="T33" fmla="*/ 35 h 40"/>
                    <a:gd name="T34" fmla="*/ 6 w 33"/>
                    <a:gd name="T35" fmla="*/ 38 h 40"/>
                    <a:gd name="T36" fmla="*/ 3 w 33"/>
                    <a:gd name="T37" fmla="*/ 39 h 40"/>
                    <a:gd name="T38" fmla="*/ 1 w 33"/>
                    <a:gd name="T39" fmla="*/ 40 h 40"/>
                    <a:gd name="T40" fmla="*/ 0 w 33"/>
                    <a:gd name="T41" fmla="*/ 40 h 40"/>
                    <a:gd name="T42" fmla="*/ 2 w 33"/>
                    <a:gd name="T43" fmla="*/ 40 h 40"/>
                    <a:gd name="T44" fmla="*/ 5 w 33"/>
                    <a:gd name="T45" fmla="*/ 40 h 40"/>
                    <a:gd name="T46" fmla="*/ 8 w 33"/>
                    <a:gd name="T47" fmla="*/ 40 h 40"/>
                    <a:gd name="T48" fmla="*/ 10 w 33"/>
                    <a:gd name="T49" fmla="*/ 40 h 4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3"/>
                    <a:gd name="T76" fmla="*/ 0 h 40"/>
                    <a:gd name="T77" fmla="*/ 33 w 33"/>
                    <a:gd name="T78" fmla="*/ 40 h 40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3" h="40">
                      <a:moveTo>
                        <a:pt x="10" y="40"/>
                      </a:moveTo>
                      <a:lnTo>
                        <a:pt x="11" y="35"/>
                      </a:lnTo>
                      <a:lnTo>
                        <a:pt x="15" y="29"/>
                      </a:lnTo>
                      <a:lnTo>
                        <a:pt x="18" y="20"/>
                      </a:lnTo>
                      <a:lnTo>
                        <a:pt x="23" y="13"/>
                      </a:lnTo>
                      <a:lnTo>
                        <a:pt x="28" y="8"/>
                      </a:lnTo>
                      <a:lnTo>
                        <a:pt x="32" y="4"/>
                      </a:lnTo>
                      <a:lnTo>
                        <a:pt x="33" y="1"/>
                      </a:lnTo>
                      <a:lnTo>
                        <a:pt x="32" y="0"/>
                      </a:lnTo>
                      <a:lnTo>
                        <a:pt x="30" y="0"/>
                      </a:lnTo>
                      <a:lnTo>
                        <a:pt x="28" y="1"/>
                      </a:lnTo>
                      <a:lnTo>
                        <a:pt x="26" y="4"/>
                      </a:lnTo>
                      <a:lnTo>
                        <a:pt x="23" y="8"/>
                      </a:lnTo>
                      <a:lnTo>
                        <a:pt x="21" y="14"/>
                      </a:lnTo>
                      <a:lnTo>
                        <a:pt x="16" y="23"/>
                      </a:lnTo>
                      <a:lnTo>
                        <a:pt x="11" y="30"/>
                      </a:lnTo>
                      <a:lnTo>
                        <a:pt x="8" y="35"/>
                      </a:lnTo>
                      <a:lnTo>
                        <a:pt x="6" y="38"/>
                      </a:lnTo>
                      <a:lnTo>
                        <a:pt x="3" y="39"/>
                      </a:lnTo>
                      <a:lnTo>
                        <a:pt x="1" y="40"/>
                      </a:lnTo>
                      <a:lnTo>
                        <a:pt x="0" y="40"/>
                      </a:lnTo>
                      <a:lnTo>
                        <a:pt x="2" y="40"/>
                      </a:lnTo>
                      <a:lnTo>
                        <a:pt x="5" y="40"/>
                      </a:lnTo>
                      <a:lnTo>
                        <a:pt x="8" y="40"/>
                      </a:lnTo>
                      <a:lnTo>
                        <a:pt x="10" y="40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3" name="Freeform 19"/>
                <p:cNvSpPr>
                  <a:spLocks/>
                </p:cNvSpPr>
                <p:nvPr/>
              </p:nvSpPr>
              <p:spPr bwMode="auto">
                <a:xfrm>
                  <a:off x="2988" y="2418"/>
                  <a:ext cx="38" cy="44"/>
                </a:xfrm>
                <a:custGeom>
                  <a:avLst/>
                  <a:gdLst>
                    <a:gd name="T0" fmla="*/ 11 w 38"/>
                    <a:gd name="T1" fmla="*/ 43 h 44"/>
                    <a:gd name="T2" fmla="*/ 12 w 38"/>
                    <a:gd name="T3" fmla="*/ 39 h 44"/>
                    <a:gd name="T4" fmla="*/ 16 w 38"/>
                    <a:gd name="T5" fmla="*/ 30 h 44"/>
                    <a:gd name="T6" fmla="*/ 21 w 38"/>
                    <a:gd name="T7" fmla="*/ 19 h 44"/>
                    <a:gd name="T8" fmla="*/ 27 w 38"/>
                    <a:gd name="T9" fmla="*/ 11 h 44"/>
                    <a:gd name="T10" fmla="*/ 34 w 38"/>
                    <a:gd name="T11" fmla="*/ 8 h 44"/>
                    <a:gd name="T12" fmla="*/ 37 w 38"/>
                    <a:gd name="T13" fmla="*/ 4 h 44"/>
                    <a:gd name="T14" fmla="*/ 38 w 38"/>
                    <a:gd name="T15" fmla="*/ 1 h 44"/>
                    <a:gd name="T16" fmla="*/ 37 w 38"/>
                    <a:gd name="T17" fmla="*/ 0 h 44"/>
                    <a:gd name="T18" fmla="*/ 34 w 38"/>
                    <a:gd name="T19" fmla="*/ 1 h 44"/>
                    <a:gd name="T20" fmla="*/ 29 w 38"/>
                    <a:gd name="T21" fmla="*/ 5 h 44"/>
                    <a:gd name="T22" fmla="*/ 25 w 38"/>
                    <a:gd name="T23" fmla="*/ 10 h 44"/>
                    <a:gd name="T24" fmla="*/ 21 w 38"/>
                    <a:gd name="T25" fmla="*/ 16 h 44"/>
                    <a:gd name="T26" fmla="*/ 17 w 38"/>
                    <a:gd name="T27" fmla="*/ 23 h 44"/>
                    <a:gd name="T28" fmla="*/ 11 w 38"/>
                    <a:gd name="T29" fmla="*/ 31 h 44"/>
                    <a:gd name="T30" fmla="*/ 6 w 38"/>
                    <a:gd name="T31" fmla="*/ 39 h 44"/>
                    <a:gd name="T32" fmla="*/ 0 w 38"/>
                    <a:gd name="T33" fmla="*/ 43 h 44"/>
                    <a:gd name="T34" fmla="*/ 2 w 38"/>
                    <a:gd name="T35" fmla="*/ 44 h 44"/>
                    <a:gd name="T36" fmla="*/ 5 w 38"/>
                    <a:gd name="T37" fmla="*/ 44 h 44"/>
                    <a:gd name="T38" fmla="*/ 7 w 38"/>
                    <a:gd name="T39" fmla="*/ 44 h 44"/>
                    <a:gd name="T40" fmla="*/ 11 w 38"/>
                    <a:gd name="T41" fmla="*/ 43 h 4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8"/>
                    <a:gd name="T64" fmla="*/ 0 h 44"/>
                    <a:gd name="T65" fmla="*/ 38 w 38"/>
                    <a:gd name="T66" fmla="*/ 44 h 44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8" h="44">
                      <a:moveTo>
                        <a:pt x="11" y="43"/>
                      </a:moveTo>
                      <a:lnTo>
                        <a:pt x="12" y="39"/>
                      </a:lnTo>
                      <a:lnTo>
                        <a:pt x="16" y="30"/>
                      </a:lnTo>
                      <a:lnTo>
                        <a:pt x="21" y="19"/>
                      </a:lnTo>
                      <a:lnTo>
                        <a:pt x="27" y="11"/>
                      </a:lnTo>
                      <a:lnTo>
                        <a:pt x="34" y="8"/>
                      </a:lnTo>
                      <a:lnTo>
                        <a:pt x="37" y="4"/>
                      </a:lnTo>
                      <a:lnTo>
                        <a:pt x="38" y="1"/>
                      </a:lnTo>
                      <a:lnTo>
                        <a:pt x="37" y="0"/>
                      </a:lnTo>
                      <a:lnTo>
                        <a:pt x="34" y="1"/>
                      </a:lnTo>
                      <a:lnTo>
                        <a:pt x="29" y="5"/>
                      </a:lnTo>
                      <a:lnTo>
                        <a:pt x="25" y="10"/>
                      </a:lnTo>
                      <a:lnTo>
                        <a:pt x="21" y="16"/>
                      </a:lnTo>
                      <a:lnTo>
                        <a:pt x="17" y="23"/>
                      </a:lnTo>
                      <a:lnTo>
                        <a:pt x="11" y="31"/>
                      </a:lnTo>
                      <a:lnTo>
                        <a:pt x="6" y="39"/>
                      </a:lnTo>
                      <a:lnTo>
                        <a:pt x="0" y="43"/>
                      </a:lnTo>
                      <a:lnTo>
                        <a:pt x="2" y="44"/>
                      </a:lnTo>
                      <a:lnTo>
                        <a:pt x="5" y="44"/>
                      </a:lnTo>
                      <a:lnTo>
                        <a:pt x="7" y="44"/>
                      </a:lnTo>
                      <a:lnTo>
                        <a:pt x="11" y="43"/>
                      </a:lnTo>
                      <a:close/>
                    </a:path>
                  </a:pathLst>
                </a:custGeom>
                <a:solidFill>
                  <a:srgbClr val="4F4D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4" name="Freeform 20"/>
                <p:cNvSpPr>
                  <a:spLocks/>
                </p:cNvSpPr>
                <p:nvPr/>
              </p:nvSpPr>
              <p:spPr bwMode="auto">
                <a:xfrm>
                  <a:off x="1877" y="1474"/>
                  <a:ext cx="22" cy="30"/>
                </a:xfrm>
                <a:custGeom>
                  <a:avLst/>
                  <a:gdLst>
                    <a:gd name="T0" fmla="*/ 9 w 22"/>
                    <a:gd name="T1" fmla="*/ 0 h 30"/>
                    <a:gd name="T2" fmla="*/ 6 w 22"/>
                    <a:gd name="T3" fmla="*/ 5 h 30"/>
                    <a:gd name="T4" fmla="*/ 4 w 22"/>
                    <a:gd name="T5" fmla="*/ 11 h 30"/>
                    <a:gd name="T6" fmla="*/ 1 w 22"/>
                    <a:gd name="T7" fmla="*/ 18 h 30"/>
                    <a:gd name="T8" fmla="*/ 0 w 22"/>
                    <a:gd name="T9" fmla="*/ 26 h 30"/>
                    <a:gd name="T10" fmla="*/ 0 w 22"/>
                    <a:gd name="T11" fmla="*/ 28 h 30"/>
                    <a:gd name="T12" fmla="*/ 1 w 22"/>
                    <a:gd name="T13" fmla="*/ 30 h 30"/>
                    <a:gd name="T14" fmla="*/ 2 w 22"/>
                    <a:gd name="T15" fmla="*/ 30 h 30"/>
                    <a:gd name="T16" fmla="*/ 4 w 22"/>
                    <a:gd name="T17" fmla="*/ 28 h 30"/>
                    <a:gd name="T18" fmla="*/ 6 w 22"/>
                    <a:gd name="T19" fmla="*/ 26 h 30"/>
                    <a:gd name="T20" fmla="*/ 14 w 22"/>
                    <a:gd name="T21" fmla="*/ 22 h 30"/>
                    <a:gd name="T22" fmla="*/ 20 w 22"/>
                    <a:gd name="T23" fmla="*/ 18 h 30"/>
                    <a:gd name="T24" fmla="*/ 22 w 22"/>
                    <a:gd name="T25" fmla="*/ 13 h 30"/>
                    <a:gd name="T26" fmla="*/ 21 w 22"/>
                    <a:gd name="T27" fmla="*/ 8 h 30"/>
                    <a:gd name="T28" fmla="*/ 20 w 22"/>
                    <a:gd name="T29" fmla="*/ 6 h 30"/>
                    <a:gd name="T30" fmla="*/ 17 w 22"/>
                    <a:gd name="T31" fmla="*/ 3 h 30"/>
                    <a:gd name="T32" fmla="*/ 15 w 22"/>
                    <a:gd name="T33" fmla="*/ 2 h 30"/>
                    <a:gd name="T34" fmla="*/ 12 w 22"/>
                    <a:gd name="T35" fmla="*/ 2 h 30"/>
                    <a:gd name="T36" fmla="*/ 10 w 22"/>
                    <a:gd name="T37" fmla="*/ 1 h 30"/>
                    <a:gd name="T38" fmla="*/ 9 w 22"/>
                    <a:gd name="T39" fmla="*/ 1 h 30"/>
                    <a:gd name="T40" fmla="*/ 9 w 22"/>
                    <a:gd name="T41" fmla="*/ 0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22"/>
                    <a:gd name="T64" fmla="*/ 0 h 30"/>
                    <a:gd name="T65" fmla="*/ 22 w 22"/>
                    <a:gd name="T66" fmla="*/ 30 h 3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22" h="30">
                      <a:moveTo>
                        <a:pt x="9" y="0"/>
                      </a:moveTo>
                      <a:lnTo>
                        <a:pt x="6" y="5"/>
                      </a:lnTo>
                      <a:lnTo>
                        <a:pt x="4" y="11"/>
                      </a:lnTo>
                      <a:lnTo>
                        <a:pt x="1" y="18"/>
                      </a:lnTo>
                      <a:lnTo>
                        <a:pt x="0" y="26"/>
                      </a:lnTo>
                      <a:lnTo>
                        <a:pt x="0" y="28"/>
                      </a:lnTo>
                      <a:lnTo>
                        <a:pt x="1" y="30"/>
                      </a:lnTo>
                      <a:lnTo>
                        <a:pt x="2" y="30"/>
                      </a:lnTo>
                      <a:lnTo>
                        <a:pt x="4" y="28"/>
                      </a:lnTo>
                      <a:lnTo>
                        <a:pt x="6" y="26"/>
                      </a:lnTo>
                      <a:lnTo>
                        <a:pt x="14" y="22"/>
                      </a:lnTo>
                      <a:lnTo>
                        <a:pt x="20" y="18"/>
                      </a:lnTo>
                      <a:lnTo>
                        <a:pt x="22" y="13"/>
                      </a:lnTo>
                      <a:lnTo>
                        <a:pt x="21" y="8"/>
                      </a:lnTo>
                      <a:lnTo>
                        <a:pt x="20" y="6"/>
                      </a:lnTo>
                      <a:lnTo>
                        <a:pt x="17" y="3"/>
                      </a:lnTo>
                      <a:lnTo>
                        <a:pt x="15" y="2"/>
                      </a:lnTo>
                      <a:lnTo>
                        <a:pt x="12" y="2"/>
                      </a:lnTo>
                      <a:lnTo>
                        <a:pt x="10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5" name="Freeform 21"/>
                <p:cNvSpPr>
                  <a:spLocks/>
                </p:cNvSpPr>
                <p:nvPr/>
              </p:nvSpPr>
              <p:spPr bwMode="auto">
                <a:xfrm>
                  <a:off x="1884" y="1508"/>
                  <a:ext cx="66" cy="27"/>
                </a:xfrm>
                <a:custGeom>
                  <a:avLst/>
                  <a:gdLst>
                    <a:gd name="T0" fmla="*/ 8 w 66"/>
                    <a:gd name="T1" fmla="*/ 20 h 27"/>
                    <a:gd name="T2" fmla="*/ 15 w 66"/>
                    <a:gd name="T3" fmla="*/ 17 h 27"/>
                    <a:gd name="T4" fmla="*/ 23 w 66"/>
                    <a:gd name="T5" fmla="*/ 12 h 27"/>
                    <a:gd name="T6" fmla="*/ 33 w 66"/>
                    <a:gd name="T7" fmla="*/ 8 h 27"/>
                    <a:gd name="T8" fmla="*/ 43 w 66"/>
                    <a:gd name="T9" fmla="*/ 7 h 27"/>
                    <a:gd name="T10" fmla="*/ 51 w 66"/>
                    <a:gd name="T11" fmla="*/ 4 h 27"/>
                    <a:gd name="T12" fmla="*/ 58 w 66"/>
                    <a:gd name="T13" fmla="*/ 2 h 27"/>
                    <a:gd name="T14" fmla="*/ 63 w 66"/>
                    <a:gd name="T15" fmla="*/ 0 h 27"/>
                    <a:gd name="T16" fmla="*/ 66 w 66"/>
                    <a:gd name="T17" fmla="*/ 2 h 27"/>
                    <a:gd name="T18" fmla="*/ 66 w 66"/>
                    <a:gd name="T19" fmla="*/ 4 h 27"/>
                    <a:gd name="T20" fmla="*/ 63 w 66"/>
                    <a:gd name="T21" fmla="*/ 7 h 27"/>
                    <a:gd name="T22" fmla="*/ 60 w 66"/>
                    <a:gd name="T23" fmla="*/ 7 h 27"/>
                    <a:gd name="T24" fmla="*/ 52 w 66"/>
                    <a:gd name="T25" fmla="*/ 8 h 27"/>
                    <a:gd name="T26" fmla="*/ 43 w 66"/>
                    <a:gd name="T27" fmla="*/ 9 h 27"/>
                    <a:gd name="T28" fmla="*/ 33 w 66"/>
                    <a:gd name="T29" fmla="*/ 13 h 27"/>
                    <a:gd name="T30" fmla="*/ 23 w 66"/>
                    <a:gd name="T31" fmla="*/ 17 h 27"/>
                    <a:gd name="T32" fmla="*/ 16 w 66"/>
                    <a:gd name="T33" fmla="*/ 22 h 27"/>
                    <a:gd name="T34" fmla="*/ 10 w 66"/>
                    <a:gd name="T35" fmla="*/ 25 h 27"/>
                    <a:gd name="T36" fmla="*/ 5 w 66"/>
                    <a:gd name="T37" fmla="*/ 27 h 27"/>
                    <a:gd name="T38" fmla="*/ 1 w 66"/>
                    <a:gd name="T39" fmla="*/ 27 h 27"/>
                    <a:gd name="T40" fmla="*/ 0 w 66"/>
                    <a:gd name="T41" fmla="*/ 27 h 27"/>
                    <a:gd name="T42" fmla="*/ 1 w 66"/>
                    <a:gd name="T43" fmla="*/ 23 h 27"/>
                    <a:gd name="T44" fmla="*/ 3 w 66"/>
                    <a:gd name="T45" fmla="*/ 22 h 27"/>
                    <a:gd name="T46" fmla="*/ 5 w 66"/>
                    <a:gd name="T47" fmla="*/ 22 h 27"/>
                    <a:gd name="T48" fmla="*/ 7 w 66"/>
                    <a:gd name="T49" fmla="*/ 20 h 27"/>
                    <a:gd name="T50" fmla="*/ 8 w 66"/>
                    <a:gd name="T51" fmla="*/ 20 h 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66"/>
                    <a:gd name="T79" fmla="*/ 0 h 27"/>
                    <a:gd name="T80" fmla="*/ 66 w 66"/>
                    <a:gd name="T81" fmla="*/ 27 h 2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66" h="27">
                      <a:moveTo>
                        <a:pt x="8" y="20"/>
                      </a:moveTo>
                      <a:lnTo>
                        <a:pt x="15" y="17"/>
                      </a:lnTo>
                      <a:lnTo>
                        <a:pt x="23" y="12"/>
                      </a:lnTo>
                      <a:lnTo>
                        <a:pt x="33" y="8"/>
                      </a:lnTo>
                      <a:lnTo>
                        <a:pt x="43" y="7"/>
                      </a:lnTo>
                      <a:lnTo>
                        <a:pt x="51" y="4"/>
                      </a:lnTo>
                      <a:lnTo>
                        <a:pt x="58" y="2"/>
                      </a:lnTo>
                      <a:lnTo>
                        <a:pt x="63" y="0"/>
                      </a:lnTo>
                      <a:lnTo>
                        <a:pt x="66" y="2"/>
                      </a:lnTo>
                      <a:lnTo>
                        <a:pt x="66" y="4"/>
                      </a:lnTo>
                      <a:lnTo>
                        <a:pt x="63" y="7"/>
                      </a:lnTo>
                      <a:lnTo>
                        <a:pt x="60" y="7"/>
                      </a:lnTo>
                      <a:lnTo>
                        <a:pt x="52" y="8"/>
                      </a:lnTo>
                      <a:lnTo>
                        <a:pt x="43" y="9"/>
                      </a:lnTo>
                      <a:lnTo>
                        <a:pt x="33" y="13"/>
                      </a:lnTo>
                      <a:lnTo>
                        <a:pt x="23" y="17"/>
                      </a:lnTo>
                      <a:lnTo>
                        <a:pt x="16" y="22"/>
                      </a:lnTo>
                      <a:lnTo>
                        <a:pt x="10" y="25"/>
                      </a:lnTo>
                      <a:lnTo>
                        <a:pt x="5" y="27"/>
                      </a:lnTo>
                      <a:lnTo>
                        <a:pt x="1" y="27"/>
                      </a:lnTo>
                      <a:lnTo>
                        <a:pt x="0" y="27"/>
                      </a:lnTo>
                      <a:lnTo>
                        <a:pt x="1" y="23"/>
                      </a:lnTo>
                      <a:lnTo>
                        <a:pt x="3" y="22"/>
                      </a:lnTo>
                      <a:lnTo>
                        <a:pt x="5" y="22"/>
                      </a:lnTo>
                      <a:lnTo>
                        <a:pt x="7" y="20"/>
                      </a:lnTo>
                      <a:lnTo>
                        <a:pt x="8" y="2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6" name="Freeform 22"/>
                <p:cNvSpPr>
                  <a:spLocks/>
                </p:cNvSpPr>
                <p:nvPr/>
              </p:nvSpPr>
              <p:spPr bwMode="auto">
                <a:xfrm>
                  <a:off x="2076" y="1381"/>
                  <a:ext cx="38" cy="140"/>
                </a:xfrm>
                <a:custGeom>
                  <a:avLst/>
                  <a:gdLst>
                    <a:gd name="T0" fmla="*/ 22 w 38"/>
                    <a:gd name="T1" fmla="*/ 8 h 140"/>
                    <a:gd name="T2" fmla="*/ 22 w 38"/>
                    <a:gd name="T3" fmla="*/ 4 h 140"/>
                    <a:gd name="T4" fmla="*/ 25 w 38"/>
                    <a:gd name="T5" fmla="*/ 0 h 140"/>
                    <a:gd name="T6" fmla="*/ 28 w 38"/>
                    <a:gd name="T7" fmla="*/ 2 h 140"/>
                    <a:gd name="T8" fmla="*/ 32 w 38"/>
                    <a:gd name="T9" fmla="*/ 5 h 140"/>
                    <a:gd name="T10" fmla="*/ 33 w 38"/>
                    <a:gd name="T11" fmla="*/ 9 h 140"/>
                    <a:gd name="T12" fmla="*/ 35 w 38"/>
                    <a:gd name="T13" fmla="*/ 13 h 140"/>
                    <a:gd name="T14" fmla="*/ 37 w 38"/>
                    <a:gd name="T15" fmla="*/ 17 h 140"/>
                    <a:gd name="T16" fmla="*/ 38 w 38"/>
                    <a:gd name="T17" fmla="*/ 22 h 140"/>
                    <a:gd name="T18" fmla="*/ 38 w 38"/>
                    <a:gd name="T19" fmla="*/ 28 h 140"/>
                    <a:gd name="T20" fmla="*/ 37 w 38"/>
                    <a:gd name="T21" fmla="*/ 33 h 140"/>
                    <a:gd name="T22" fmla="*/ 35 w 38"/>
                    <a:gd name="T23" fmla="*/ 40 h 140"/>
                    <a:gd name="T24" fmla="*/ 32 w 38"/>
                    <a:gd name="T25" fmla="*/ 47 h 140"/>
                    <a:gd name="T26" fmla="*/ 28 w 38"/>
                    <a:gd name="T27" fmla="*/ 54 h 140"/>
                    <a:gd name="T28" fmla="*/ 25 w 38"/>
                    <a:gd name="T29" fmla="*/ 62 h 140"/>
                    <a:gd name="T30" fmla="*/ 23 w 38"/>
                    <a:gd name="T31" fmla="*/ 69 h 140"/>
                    <a:gd name="T32" fmla="*/ 20 w 38"/>
                    <a:gd name="T33" fmla="*/ 77 h 140"/>
                    <a:gd name="T34" fmla="*/ 19 w 38"/>
                    <a:gd name="T35" fmla="*/ 87 h 140"/>
                    <a:gd name="T36" fmla="*/ 18 w 38"/>
                    <a:gd name="T37" fmla="*/ 96 h 140"/>
                    <a:gd name="T38" fmla="*/ 15 w 38"/>
                    <a:gd name="T39" fmla="*/ 109 h 140"/>
                    <a:gd name="T40" fmla="*/ 13 w 38"/>
                    <a:gd name="T41" fmla="*/ 124 h 140"/>
                    <a:gd name="T42" fmla="*/ 10 w 38"/>
                    <a:gd name="T43" fmla="*/ 135 h 140"/>
                    <a:gd name="T44" fmla="*/ 8 w 38"/>
                    <a:gd name="T45" fmla="*/ 140 h 140"/>
                    <a:gd name="T46" fmla="*/ 4 w 38"/>
                    <a:gd name="T47" fmla="*/ 139 h 140"/>
                    <a:gd name="T48" fmla="*/ 3 w 38"/>
                    <a:gd name="T49" fmla="*/ 135 h 140"/>
                    <a:gd name="T50" fmla="*/ 2 w 38"/>
                    <a:gd name="T51" fmla="*/ 128 h 140"/>
                    <a:gd name="T52" fmla="*/ 0 w 38"/>
                    <a:gd name="T53" fmla="*/ 119 h 140"/>
                    <a:gd name="T54" fmla="*/ 0 w 38"/>
                    <a:gd name="T55" fmla="*/ 111 h 140"/>
                    <a:gd name="T56" fmla="*/ 2 w 38"/>
                    <a:gd name="T57" fmla="*/ 105 h 140"/>
                    <a:gd name="T58" fmla="*/ 5 w 38"/>
                    <a:gd name="T59" fmla="*/ 96 h 140"/>
                    <a:gd name="T60" fmla="*/ 8 w 38"/>
                    <a:gd name="T61" fmla="*/ 87 h 140"/>
                    <a:gd name="T62" fmla="*/ 9 w 38"/>
                    <a:gd name="T63" fmla="*/ 78 h 140"/>
                    <a:gd name="T64" fmla="*/ 10 w 38"/>
                    <a:gd name="T65" fmla="*/ 70 h 140"/>
                    <a:gd name="T66" fmla="*/ 12 w 38"/>
                    <a:gd name="T67" fmla="*/ 63 h 140"/>
                    <a:gd name="T68" fmla="*/ 14 w 38"/>
                    <a:gd name="T69" fmla="*/ 57 h 140"/>
                    <a:gd name="T70" fmla="*/ 17 w 38"/>
                    <a:gd name="T71" fmla="*/ 50 h 140"/>
                    <a:gd name="T72" fmla="*/ 22 w 38"/>
                    <a:gd name="T73" fmla="*/ 43 h 140"/>
                    <a:gd name="T74" fmla="*/ 27 w 38"/>
                    <a:gd name="T75" fmla="*/ 34 h 140"/>
                    <a:gd name="T76" fmla="*/ 30 w 38"/>
                    <a:gd name="T77" fmla="*/ 25 h 140"/>
                    <a:gd name="T78" fmla="*/ 32 w 38"/>
                    <a:gd name="T79" fmla="*/ 18 h 140"/>
                    <a:gd name="T80" fmla="*/ 30 w 38"/>
                    <a:gd name="T81" fmla="*/ 15 h 140"/>
                    <a:gd name="T82" fmla="*/ 27 w 38"/>
                    <a:gd name="T83" fmla="*/ 15 h 140"/>
                    <a:gd name="T84" fmla="*/ 24 w 38"/>
                    <a:gd name="T85" fmla="*/ 13 h 140"/>
                    <a:gd name="T86" fmla="*/ 23 w 38"/>
                    <a:gd name="T87" fmla="*/ 10 h 140"/>
                    <a:gd name="T88" fmla="*/ 22 w 38"/>
                    <a:gd name="T89" fmla="*/ 8 h 14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8"/>
                    <a:gd name="T136" fmla="*/ 0 h 140"/>
                    <a:gd name="T137" fmla="*/ 38 w 38"/>
                    <a:gd name="T138" fmla="*/ 140 h 140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8" h="140">
                      <a:moveTo>
                        <a:pt x="22" y="8"/>
                      </a:moveTo>
                      <a:lnTo>
                        <a:pt x="22" y="4"/>
                      </a:lnTo>
                      <a:lnTo>
                        <a:pt x="25" y="0"/>
                      </a:lnTo>
                      <a:lnTo>
                        <a:pt x="28" y="2"/>
                      </a:lnTo>
                      <a:lnTo>
                        <a:pt x="32" y="5"/>
                      </a:lnTo>
                      <a:lnTo>
                        <a:pt x="33" y="9"/>
                      </a:lnTo>
                      <a:lnTo>
                        <a:pt x="35" y="13"/>
                      </a:lnTo>
                      <a:lnTo>
                        <a:pt x="37" y="17"/>
                      </a:lnTo>
                      <a:lnTo>
                        <a:pt x="38" y="22"/>
                      </a:lnTo>
                      <a:lnTo>
                        <a:pt x="38" y="28"/>
                      </a:lnTo>
                      <a:lnTo>
                        <a:pt x="37" y="33"/>
                      </a:lnTo>
                      <a:lnTo>
                        <a:pt x="35" y="40"/>
                      </a:lnTo>
                      <a:lnTo>
                        <a:pt x="32" y="47"/>
                      </a:lnTo>
                      <a:lnTo>
                        <a:pt x="28" y="54"/>
                      </a:lnTo>
                      <a:lnTo>
                        <a:pt x="25" y="62"/>
                      </a:lnTo>
                      <a:lnTo>
                        <a:pt x="23" y="69"/>
                      </a:lnTo>
                      <a:lnTo>
                        <a:pt x="20" y="77"/>
                      </a:lnTo>
                      <a:lnTo>
                        <a:pt x="19" y="87"/>
                      </a:lnTo>
                      <a:lnTo>
                        <a:pt x="18" y="96"/>
                      </a:lnTo>
                      <a:lnTo>
                        <a:pt x="15" y="109"/>
                      </a:lnTo>
                      <a:lnTo>
                        <a:pt x="13" y="124"/>
                      </a:lnTo>
                      <a:lnTo>
                        <a:pt x="10" y="135"/>
                      </a:lnTo>
                      <a:lnTo>
                        <a:pt x="8" y="140"/>
                      </a:lnTo>
                      <a:lnTo>
                        <a:pt x="4" y="139"/>
                      </a:lnTo>
                      <a:lnTo>
                        <a:pt x="3" y="135"/>
                      </a:lnTo>
                      <a:lnTo>
                        <a:pt x="2" y="128"/>
                      </a:lnTo>
                      <a:lnTo>
                        <a:pt x="0" y="119"/>
                      </a:lnTo>
                      <a:lnTo>
                        <a:pt x="0" y="111"/>
                      </a:lnTo>
                      <a:lnTo>
                        <a:pt x="2" y="105"/>
                      </a:lnTo>
                      <a:lnTo>
                        <a:pt x="5" y="96"/>
                      </a:lnTo>
                      <a:lnTo>
                        <a:pt x="8" y="87"/>
                      </a:lnTo>
                      <a:lnTo>
                        <a:pt x="9" y="78"/>
                      </a:lnTo>
                      <a:lnTo>
                        <a:pt x="10" y="70"/>
                      </a:lnTo>
                      <a:lnTo>
                        <a:pt x="12" y="63"/>
                      </a:lnTo>
                      <a:lnTo>
                        <a:pt x="14" y="57"/>
                      </a:lnTo>
                      <a:lnTo>
                        <a:pt x="17" y="50"/>
                      </a:lnTo>
                      <a:lnTo>
                        <a:pt x="22" y="43"/>
                      </a:lnTo>
                      <a:lnTo>
                        <a:pt x="27" y="34"/>
                      </a:lnTo>
                      <a:lnTo>
                        <a:pt x="30" y="25"/>
                      </a:lnTo>
                      <a:lnTo>
                        <a:pt x="32" y="18"/>
                      </a:lnTo>
                      <a:lnTo>
                        <a:pt x="30" y="15"/>
                      </a:lnTo>
                      <a:lnTo>
                        <a:pt x="27" y="15"/>
                      </a:lnTo>
                      <a:lnTo>
                        <a:pt x="24" y="13"/>
                      </a:lnTo>
                      <a:lnTo>
                        <a:pt x="23" y="10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72330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7" name="Freeform 23"/>
                <p:cNvSpPr>
                  <a:spLocks/>
                </p:cNvSpPr>
                <p:nvPr/>
              </p:nvSpPr>
              <p:spPr bwMode="auto">
                <a:xfrm>
                  <a:off x="2158" y="1384"/>
                  <a:ext cx="29" cy="86"/>
                </a:xfrm>
                <a:custGeom>
                  <a:avLst/>
                  <a:gdLst>
                    <a:gd name="T0" fmla="*/ 3 w 29"/>
                    <a:gd name="T1" fmla="*/ 20 h 86"/>
                    <a:gd name="T2" fmla="*/ 1 w 29"/>
                    <a:gd name="T3" fmla="*/ 14 h 86"/>
                    <a:gd name="T4" fmla="*/ 0 w 29"/>
                    <a:gd name="T5" fmla="*/ 9 h 86"/>
                    <a:gd name="T6" fmla="*/ 1 w 29"/>
                    <a:gd name="T7" fmla="*/ 4 h 86"/>
                    <a:gd name="T8" fmla="*/ 3 w 29"/>
                    <a:gd name="T9" fmla="*/ 1 h 86"/>
                    <a:gd name="T10" fmla="*/ 7 w 29"/>
                    <a:gd name="T11" fmla="*/ 0 h 86"/>
                    <a:gd name="T12" fmla="*/ 9 w 29"/>
                    <a:gd name="T13" fmla="*/ 2 h 86"/>
                    <a:gd name="T14" fmla="*/ 11 w 29"/>
                    <a:gd name="T15" fmla="*/ 5 h 86"/>
                    <a:gd name="T16" fmla="*/ 8 w 29"/>
                    <a:gd name="T17" fmla="*/ 6 h 86"/>
                    <a:gd name="T18" fmla="*/ 7 w 29"/>
                    <a:gd name="T19" fmla="*/ 6 h 86"/>
                    <a:gd name="T20" fmla="*/ 7 w 29"/>
                    <a:gd name="T21" fmla="*/ 9 h 86"/>
                    <a:gd name="T22" fmla="*/ 7 w 29"/>
                    <a:gd name="T23" fmla="*/ 11 h 86"/>
                    <a:gd name="T24" fmla="*/ 9 w 29"/>
                    <a:gd name="T25" fmla="*/ 15 h 86"/>
                    <a:gd name="T26" fmla="*/ 11 w 29"/>
                    <a:gd name="T27" fmla="*/ 21 h 86"/>
                    <a:gd name="T28" fmla="*/ 14 w 29"/>
                    <a:gd name="T29" fmla="*/ 27 h 86"/>
                    <a:gd name="T30" fmla="*/ 17 w 29"/>
                    <a:gd name="T31" fmla="*/ 35 h 86"/>
                    <a:gd name="T32" fmla="*/ 21 w 29"/>
                    <a:gd name="T33" fmla="*/ 44 h 86"/>
                    <a:gd name="T34" fmla="*/ 23 w 29"/>
                    <a:gd name="T35" fmla="*/ 52 h 86"/>
                    <a:gd name="T36" fmla="*/ 26 w 29"/>
                    <a:gd name="T37" fmla="*/ 61 h 86"/>
                    <a:gd name="T38" fmla="*/ 27 w 29"/>
                    <a:gd name="T39" fmla="*/ 69 h 86"/>
                    <a:gd name="T40" fmla="*/ 28 w 29"/>
                    <a:gd name="T41" fmla="*/ 75 h 86"/>
                    <a:gd name="T42" fmla="*/ 29 w 29"/>
                    <a:gd name="T43" fmla="*/ 80 h 86"/>
                    <a:gd name="T44" fmla="*/ 29 w 29"/>
                    <a:gd name="T45" fmla="*/ 84 h 86"/>
                    <a:gd name="T46" fmla="*/ 29 w 29"/>
                    <a:gd name="T47" fmla="*/ 85 h 86"/>
                    <a:gd name="T48" fmla="*/ 29 w 29"/>
                    <a:gd name="T49" fmla="*/ 86 h 86"/>
                    <a:gd name="T50" fmla="*/ 28 w 29"/>
                    <a:gd name="T51" fmla="*/ 84 h 86"/>
                    <a:gd name="T52" fmla="*/ 26 w 29"/>
                    <a:gd name="T53" fmla="*/ 76 h 86"/>
                    <a:gd name="T54" fmla="*/ 22 w 29"/>
                    <a:gd name="T55" fmla="*/ 66 h 86"/>
                    <a:gd name="T56" fmla="*/ 18 w 29"/>
                    <a:gd name="T57" fmla="*/ 55 h 86"/>
                    <a:gd name="T58" fmla="*/ 13 w 29"/>
                    <a:gd name="T59" fmla="*/ 44 h 86"/>
                    <a:gd name="T60" fmla="*/ 9 w 29"/>
                    <a:gd name="T61" fmla="*/ 32 h 86"/>
                    <a:gd name="T62" fmla="*/ 6 w 29"/>
                    <a:gd name="T63" fmla="*/ 24 h 86"/>
                    <a:gd name="T64" fmla="*/ 3 w 29"/>
                    <a:gd name="T65" fmla="*/ 20 h 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9"/>
                    <a:gd name="T100" fmla="*/ 0 h 86"/>
                    <a:gd name="T101" fmla="*/ 29 w 29"/>
                    <a:gd name="T102" fmla="*/ 86 h 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9" h="86">
                      <a:moveTo>
                        <a:pt x="3" y="20"/>
                      </a:moveTo>
                      <a:lnTo>
                        <a:pt x="1" y="14"/>
                      </a:lnTo>
                      <a:lnTo>
                        <a:pt x="0" y="9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7" y="0"/>
                      </a:lnTo>
                      <a:lnTo>
                        <a:pt x="9" y="2"/>
                      </a:lnTo>
                      <a:lnTo>
                        <a:pt x="11" y="5"/>
                      </a:lnTo>
                      <a:lnTo>
                        <a:pt x="8" y="6"/>
                      </a:lnTo>
                      <a:lnTo>
                        <a:pt x="7" y="6"/>
                      </a:lnTo>
                      <a:lnTo>
                        <a:pt x="7" y="9"/>
                      </a:lnTo>
                      <a:lnTo>
                        <a:pt x="7" y="11"/>
                      </a:lnTo>
                      <a:lnTo>
                        <a:pt x="9" y="15"/>
                      </a:lnTo>
                      <a:lnTo>
                        <a:pt x="11" y="21"/>
                      </a:lnTo>
                      <a:lnTo>
                        <a:pt x="14" y="27"/>
                      </a:lnTo>
                      <a:lnTo>
                        <a:pt x="17" y="35"/>
                      </a:lnTo>
                      <a:lnTo>
                        <a:pt x="21" y="44"/>
                      </a:lnTo>
                      <a:lnTo>
                        <a:pt x="23" y="52"/>
                      </a:lnTo>
                      <a:lnTo>
                        <a:pt x="26" y="61"/>
                      </a:lnTo>
                      <a:lnTo>
                        <a:pt x="27" y="69"/>
                      </a:lnTo>
                      <a:lnTo>
                        <a:pt x="28" y="75"/>
                      </a:lnTo>
                      <a:lnTo>
                        <a:pt x="29" y="80"/>
                      </a:lnTo>
                      <a:lnTo>
                        <a:pt x="29" y="84"/>
                      </a:lnTo>
                      <a:lnTo>
                        <a:pt x="29" y="85"/>
                      </a:lnTo>
                      <a:lnTo>
                        <a:pt x="29" y="86"/>
                      </a:lnTo>
                      <a:lnTo>
                        <a:pt x="28" y="84"/>
                      </a:lnTo>
                      <a:lnTo>
                        <a:pt x="26" y="76"/>
                      </a:lnTo>
                      <a:lnTo>
                        <a:pt x="22" y="66"/>
                      </a:lnTo>
                      <a:lnTo>
                        <a:pt x="18" y="55"/>
                      </a:lnTo>
                      <a:lnTo>
                        <a:pt x="13" y="44"/>
                      </a:lnTo>
                      <a:lnTo>
                        <a:pt x="9" y="32"/>
                      </a:lnTo>
                      <a:lnTo>
                        <a:pt x="6" y="24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72330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" name="Freeform 24"/>
                <p:cNvSpPr>
                  <a:spLocks/>
                </p:cNvSpPr>
                <p:nvPr/>
              </p:nvSpPr>
              <p:spPr bwMode="auto">
                <a:xfrm>
                  <a:off x="2065" y="1388"/>
                  <a:ext cx="129" cy="240"/>
                </a:xfrm>
                <a:custGeom>
                  <a:avLst/>
                  <a:gdLst>
                    <a:gd name="T0" fmla="*/ 91 w 129"/>
                    <a:gd name="T1" fmla="*/ 3 h 240"/>
                    <a:gd name="T2" fmla="*/ 100 w 129"/>
                    <a:gd name="T3" fmla="*/ 20 h 240"/>
                    <a:gd name="T4" fmla="*/ 110 w 129"/>
                    <a:gd name="T5" fmla="*/ 43 h 240"/>
                    <a:gd name="T6" fmla="*/ 119 w 129"/>
                    <a:gd name="T7" fmla="*/ 65 h 240"/>
                    <a:gd name="T8" fmla="*/ 125 w 129"/>
                    <a:gd name="T9" fmla="*/ 82 h 240"/>
                    <a:gd name="T10" fmla="*/ 129 w 129"/>
                    <a:gd name="T11" fmla="*/ 109 h 240"/>
                    <a:gd name="T12" fmla="*/ 126 w 129"/>
                    <a:gd name="T13" fmla="*/ 144 h 240"/>
                    <a:gd name="T14" fmla="*/ 114 w 129"/>
                    <a:gd name="T15" fmla="*/ 178 h 240"/>
                    <a:gd name="T16" fmla="*/ 96 w 129"/>
                    <a:gd name="T17" fmla="*/ 201 h 240"/>
                    <a:gd name="T18" fmla="*/ 78 w 129"/>
                    <a:gd name="T19" fmla="*/ 213 h 240"/>
                    <a:gd name="T20" fmla="*/ 58 w 129"/>
                    <a:gd name="T21" fmla="*/ 225 h 240"/>
                    <a:gd name="T22" fmla="*/ 38 w 129"/>
                    <a:gd name="T23" fmla="*/ 234 h 240"/>
                    <a:gd name="T24" fmla="*/ 23 w 129"/>
                    <a:gd name="T25" fmla="*/ 238 h 240"/>
                    <a:gd name="T26" fmla="*/ 11 w 129"/>
                    <a:gd name="T27" fmla="*/ 240 h 240"/>
                    <a:gd name="T28" fmla="*/ 3 w 129"/>
                    <a:gd name="T29" fmla="*/ 235 h 240"/>
                    <a:gd name="T30" fmla="*/ 0 w 129"/>
                    <a:gd name="T31" fmla="*/ 220 h 240"/>
                    <a:gd name="T32" fmla="*/ 3 w 129"/>
                    <a:gd name="T33" fmla="*/ 192 h 240"/>
                    <a:gd name="T34" fmla="*/ 9 w 129"/>
                    <a:gd name="T35" fmla="*/ 162 h 240"/>
                    <a:gd name="T36" fmla="*/ 18 w 129"/>
                    <a:gd name="T37" fmla="*/ 131 h 240"/>
                    <a:gd name="T38" fmla="*/ 25 w 129"/>
                    <a:gd name="T39" fmla="*/ 92 h 240"/>
                    <a:gd name="T40" fmla="*/ 28 w 129"/>
                    <a:gd name="T41" fmla="*/ 61 h 240"/>
                    <a:gd name="T42" fmla="*/ 33 w 129"/>
                    <a:gd name="T43" fmla="*/ 47 h 240"/>
                    <a:gd name="T44" fmla="*/ 40 w 129"/>
                    <a:gd name="T45" fmla="*/ 36 h 240"/>
                    <a:gd name="T46" fmla="*/ 45 w 129"/>
                    <a:gd name="T47" fmla="*/ 22 h 240"/>
                    <a:gd name="T48" fmla="*/ 48 w 129"/>
                    <a:gd name="T49" fmla="*/ 11 h 240"/>
                    <a:gd name="T50" fmla="*/ 54 w 129"/>
                    <a:gd name="T51" fmla="*/ 13 h 240"/>
                    <a:gd name="T52" fmla="*/ 59 w 129"/>
                    <a:gd name="T53" fmla="*/ 25 h 240"/>
                    <a:gd name="T54" fmla="*/ 66 w 129"/>
                    <a:gd name="T55" fmla="*/ 33 h 240"/>
                    <a:gd name="T56" fmla="*/ 69 w 129"/>
                    <a:gd name="T57" fmla="*/ 31 h 240"/>
                    <a:gd name="T58" fmla="*/ 73 w 129"/>
                    <a:gd name="T59" fmla="*/ 20 h 240"/>
                    <a:gd name="T60" fmla="*/ 79 w 129"/>
                    <a:gd name="T61" fmla="*/ 6 h 240"/>
                    <a:gd name="T62" fmla="*/ 85 w 129"/>
                    <a:gd name="T63" fmla="*/ 0 h 24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9"/>
                    <a:gd name="T97" fmla="*/ 0 h 240"/>
                    <a:gd name="T98" fmla="*/ 129 w 129"/>
                    <a:gd name="T99" fmla="*/ 240 h 24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9" h="240">
                      <a:moveTo>
                        <a:pt x="88" y="1"/>
                      </a:moveTo>
                      <a:lnTo>
                        <a:pt x="91" y="3"/>
                      </a:lnTo>
                      <a:lnTo>
                        <a:pt x="95" y="11"/>
                      </a:lnTo>
                      <a:lnTo>
                        <a:pt x="100" y="20"/>
                      </a:lnTo>
                      <a:lnTo>
                        <a:pt x="105" y="31"/>
                      </a:lnTo>
                      <a:lnTo>
                        <a:pt x="110" y="43"/>
                      </a:lnTo>
                      <a:lnTo>
                        <a:pt x="115" y="55"/>
                      </a:lnTo>
                      <a:lnTo>
                        <a:pt x="119" y="65"/>
                      </a:lnTo>
                      <a:lnTo>
                        <a:pt x="122" y="73"/>
                      </a:lnTo>
                      <a:lnTo>
                        <a:pt x="125" y="82"/>
                      </a:lnTo>
                      <a:lnTo>
                        <a:pt x="127" y="94"/>
                      </a:lnTo>
                      <a:lnTo>
                        <a:pt x="129" y="109"/>
                      </a:lnTo>
                      <a:lnTo>
                        <a:pt x="129" y="127"/>
                      </a:lnTo>
                      <a:lnTo>
                        <a:pt x="126" y="144"/>
                      </a:lnTo>
                      <a:lnTo>
                        <a:pt x="121" y="162"/>
                      </a:lnTo>
                      <a:lnTo>
                        <a:pt x="114" y="178"/>
                      </a:lnTo>
                      <a:lnTo>
                        <a:pt x="104" y="193"/>
                      </a:lnTo>
                      <a:lnTo>
                        <a:pt x="96" y="201"/>
                      </a:lnTo>
                      <a:lnTo>
                        <a:pt x="88" y="207"/>
                      </a:lnTo>
                      <a:lnTo>
                        <a:pt x="78" y="213"/>
                      </a:lnTo>
                      <a:lnTo>
                        <a:pt x="69" y="219"/>
                      </a:lnTo>
                      <a:lnTo>
                        <a:pt x="58" y="225"/>
                      </a:lnTo>
                      <a:lnTo>
                        <a:pt x="48" y="230"/>
                      </a:lnTo>
                      <a:lnTo>
                        <a:pt x="38" y="234"/>
                      </a:lnTo>
                      <a:lnTo>
                        <a:pt x="29" y="237"/>
                      </a:lnTo>
                      <a:lnTo>
                        <a:pt x="23" y="238"/>
                      </a:lnTo>
                      <a:lnTo>
                        <a:pt x="16" y="240"/>
                      </a:lnTo>
                      <a:lnTo>
                        <a:pt x="11" y="240"/>
                      </a:lnTo>
                      <a:lnTo>
                        <a:pt x="6" y="239"/>
                      </a:lnTo>
                      <a:lnTo>
                        <a:pt x="3" y="235"/>
                      </a:lnTo>
                      <a:lnTo>
                        <a:pt x="1" y="229"/>
                      </a:lnTo>
                      <a:lnTo>
                        <a:pt x="0" y="220"/>
                      </a:lnTo>
                      <a:lnTo>
                        <a:pt x="0" y="207"/>
                      </a:lnTo>
                      <a:lnTo>
                        <a:pt x="3" y="192"/>
                      </a:lnTo>
                      <a:lnTo>
                        <a:pt x="5" y="177"/>
                      </a:lnTo>
                      <a:lnTo>
                        <a:pt x="9" y="162"/>
                      </a:lnTo>
                      <a:lnTo>
                        <a:pt x="14" y="147"/>
                      </a:lnTo>
                      <a:lnTo>
                        <a:pt x="18" y="131"/>
                      </a:lnTo>
                      <a:lnTo>
                        <a:pt x="21" y="112"/>
                      </a:lnTo>
                      <a:lnTo>
                        <a:pt x="25" y="92"/>
                      </a:lnTo>
                      <a:lnTo>
                        <a:pt x="26" y="70"/>
                      </a:lnTo>
                      <a:lnTo>
                        <a:pt x="28" y="61"/>
                      </a:lnTo>
                      <a:lnTo>
                        <a:pt x="30" y="53"/>
                      </a:lnTo>
                      <a:lnTo>
                        <a:pt x="33" y="47"/>
                      </a:lnTo>
                      <a:lnTo>
                        <a:pt x="36" y="42"/>
                      </a:lnTo>
                      <a:lnTo>
                        <a:pt x="40" y="36"/>
                      </a:lnTo>
                      <a:lnTo>
                        <a:pt x="44" y="30"/>
                      </a:lnTo>
                      <a:lnTo>
                        <a:pt x="45" y="22"/>
                      </a:lnTo>
                      <a:lnTo>
                        <a:pt x="46" y="12"/>
                      </a:lnTo>
                      <a:lnTo>
                        <a:pt x="48" y="11"/>
                      </a:lnTo>
                      <a:lnTo>
                        <a:pt x="50" y="11"/>
                      </a:lnTo>
                      <a:lnTo>
                        <a:pt x="54" y="13"/>
                      </a:lnTo>
                      <a:lnTo>
                        <a:pt x="56" y="18"/>
                      </a:lnTo>
                      <a:lnTo>
                        <a:pt x="59" y="25"/>
                      </a:lnTo>
                      <a:lnTo>
                        <a:pt x="63" y="31"/>
                      </a:lnTo>
                      <a:lnTo>
                        <a:pt x="66" y="33"/>
                      </a:lnTo>
                      <a:lnTo>
                        <a:pt x="69" y="32"/>
                      </a:lnTo>
                      <a:lnTo>
                        <a:pt x="69" y="31"/>
                      </a:lnTo>
                      <a:lnTo>
                        <a:pt x="71" y="26"/>
                      </a:lnTo>
                      <a:lnTo>
                        <a:pt x="73" y="20"/>
                      </a:lnTo>
                      <a:lnTo>
                        <a:pt x="75" y="12"/>
                      </a:lnTo>
                      <a:lnTo>
                        <a:pt x="79" y="6"/>
                      </a:lnTo>
                      <a:lnTo>
                        <a:pt x="81" y="2"/>
                      </a:lnTo>
                      <a:lnTo>
                        <a:pt x="85" y="0"/>
                      </a:lnTo>
                      <a:lnTo>
                        <a:pt x="88" y="1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" name="Freeform 25"/>
                <p:cNvSpPr>
                  <a:spLocks/>
                </p:cNvSpPr>
                <p:nvPr/>
              </p:nvSpPr>
              <p:spPr bwMode="auto">
                <a:xfrm>
                  <a:off x="2049" y="1394"/>
                  <a:ext cx="4" cy="1"/>
                </a:xfrm>
                <a:custGeom>
                  <a:avLst/>
                  <a:gdLst>
                    <a:gd name="T0" fmla="*/ 1 w 4"/>
                    <a:gd name="T1" fmla="*/ 1 h 1"/>
                    <a:gd name="T2" fmla="*/ 0 w 4"/>
                    <a:gd name="T3" fmla="*/ 1 h 1"/>
                    <a:gd name="T4" fmla="*/ 0 w 4"/>
                    <a:gd name="T5" fmla="*/ 0 h 1"/>
                    <a:gd name="T6" fmla="*/ 0 w 4"/>
                    <a:gd name="T7" fmla="*/ 0 h 1"/>
                    <a:gd name="T8" fmla="*/ 1 w 4"/>
                    <a:gd name="T9" fmla="*/ 0 h 1"/>
                    <a:gd name="T10" fmla="*/ 3 w 4"/>
                    <a:gd name="T11" fmla="*/ 0 h 1"/>
                    <a:gd name="T12" fmla="*/ 4 w 4"/>
                    <a:gd name="T13" fmla="*/ 0 h 1"/>
                    <a:gd name="T14" fmla="*/ 3 w 4"/>
                    <a:gd name="T15" fmla="*/ 1 h 1"/>
                    <a:gd name="T16" fmla="*/ 1 w 4"/>
                    <a:gd name="T17" fmla="*/ 1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"/>
                    <a:gd name="T28" fmla="*/ 0 h 1"/>
                    <a:gd name="T29" fmla="*/ 4 w 4"/>
                    <a:gd name="T30" fmla="*/ 1 h 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" h="1">
                      <a:moveTo>
                        <a:pt x="1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0" name="Freeform 26"/>
                <p:cNvSpPr>
                  <a:spLocks/>
                </p:cNvSpPr>
                <p:nvPr/>
              </p:nvSpPr>
              <p:spPr bwMode="auto">
                <a:xfrm>
                  <a:off x="2038" y="1390"/>
                  <a:ext cx="32" cy="17"/>
                </a:xfrm>
                <a:custGeom>
                  <a:avLst/>
                  <a:gdLst>
                    <a:gd name="T0" fmla="*/ 4 w 32"/>
                    <a:gd name="T1" fmla="*/ 3 h 17"/>
                    <a:gd name="T2" fmla="*/ 1 w 32"/>
                    <a:gd name="T3" fmla="*/ 5 h 17"/>
                    <a:gd name="T4" fmla="*/ 0 w 32"/>
                    <a:gd name="T5" fmla="*/ 9 h 17"/>
                    <a:gd name="T6" fmla="*/ 0 w 32"/>
                    <a:gd name="T7" fmla="*/ 12 h 17"/>
                    <a:gd name="T8" fmla="*/ 4 w 32"/>
                    <a:gd name="T9" fmla="*/ 15 h 17"/>
                    <a:gd name="T10" fmla="*/ 9 w 32"/>
                    <a:gd name="T11" fmla="*/ 17 h 17"/>
                    <a:gd name="T12" fmla="*/ 16 w 32"/>
                    <a:gd name="T13" fmla="*/ 17 h 17"/>
                    <a:gd name="T14" fmla="*/ 25 w 32"/>
                    <a:gd name="T15" fmla="*/ 14 h 17"/>
                    <a:gd name="T16" fmla="*/ 32 w 32"/>
                    <a:gd name="T17" fmla="*/ 7 h 17"/>
                    <a:gd name="T18" fmla="*/ 32 w 32"/>
                    <a:gd name="T19" fmla="*/ 5 h 17"/>
                    <a:gd name="T20" fmla="*/ 30 w 32"/>
                    <a:gd name="T21" fmla="*/ 4 h 17"/>
                    <a:gd name="T22" fmla="*/ 26 w 32"/>
                    <a:gd name="T23" fmla="*/ 4 h 17"/>
                    <a:gd name="T24" fmla="*/ 23 w 32"/>
                    <a:gd name="T25" fmla="*/ 3 h 17"/>
                    <a:gd name="T26" fmla="*/ 19 w 32"/>
                    <a:gd name="T27" fmla="*/ 2 h 17"/>
                    <a:gd name="T28" fmla="*/ 14 w 32"/>
                    <a:gd name="T29" fmla="*/ 0 h 17"/>
                    <a:gd name="T30" fmla="*/ 8 w 32"/>
                    <a:gd name="T31" fmla="*/ 0 h 17"/>
                    <a:gd name="T32" fmla="*/ 4 w 32"/>
                    <a:gd name="T33" fmla="*/ 3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17"/>
                    <a:gd name="T53" fmla="*/ 32 w 32"/>
                    <a:gd name="T54" fmla="*/ 17 h 1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17">
                      <a:moveTo>
                        <a:pt x="4" y="3"/>
                      </a:moveTo>
                      <a:lnTo>
                        <a:pt x="1" y="5"/>
                      </a:lnTo>
                      <a:lnTo>
                        <a:pt x="0" y="9"/>
                      </a:lnTo>
                      <a:lnTo>
                        <a:pt x="0" y="12"/>
                      </a:lnTo>
                      <a:lnTo>
                        <a:pt x="4" y="15"/>
                      </a:lnTo>
                      <a:lnTo>
                        <a:pt x="9" y="17"/>
                      </a:lnTo>
                      <a:lnTo>
                        <a:pt x="16" y="17"/>
                      </a:lnTo>
                      <a:lnTo>
                        <a:pt x="25" y="14"/>
                      </a:lnTo>
                      <a:lnTo>
                        <a:pt x="32" y="7"/>
                      </a:lnTo>
                      <a:lnTo>
                        <a:pt x="32" y="5"/>
                      </a:lnTo>
                      <a:lnTo>
                        <a:pt x="30" y="4"/>
                      </a:lnTo>
                      <a:lnTo>
                        <a:pt x="26" y="4"/>
                      </a:lnTo>
                      <a:lnTo>
                        <a:pt x="23" y="3"/>
                      </a:lnTo>
                      <a:lnTo>
                        <a:pt x="19" y="2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pic>
          <p:nvPicPr>
            <p:cNvPr id="36" name="Picture 35" descr="SHEEP.WMF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3800" y="1981200"/>
              <a:ext cx="1521344" cy="1389093"/>
            </a:xfrm>
            <a:prstGeom prst="rect">
              <a:avLst/>
            </a:prstGeom>
          </p:spPr>
        </p:pic>
      </p:grp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269875" y="132382"/>
            <a:ext cx="8512175" cy="11049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Products of Livestock Grazing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1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112713"/>
            <a:ext cx="10058400" cy="1449387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CC9900"/>
                </a:solidFill>
              </a:rPr>
              <a:t>Targeted</a:t>
            </a:r>
            <a:r>
              <a:rPr lang="en-US" dirty="0"/>
              <a:t> Grazing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66850" y="1714500"/>
            <a:ext cx="965835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The application of a specific kind of livestock at a determined season, duration, and intensity to accomplish defined vegetation or landscape goals.</a:t>
            </a:r>
          </a:p>
          <a:p>
            <a:pPr eaLnBrk="1" hangingPunct="1">
              <a:buFontTx/>
              <a:buNone/>
            </a:pPr>
            <a:endParaRPr lang="en-US" sz="2800" i="1" dirty="0"/>
          </a:p>
          <a:p>
            <a:pPr eaLnBrk="1" hangingPunct="1">
              <a:buFontTx/>
              <a:buNone/>
            </a:pPr>
            <a:r>
              <a:rPr lang="en-US" sz="3600" i="1" dirty="0">
                <a:solidFill>
                  <a:srgbClr val="A27800"/>
                </a:solidFill>
              </a:rPr>
              <a:t>Pay attention to:</a:t>
            </a:r>
          </a:p>
          <a:p>
            <a:pPr lvl="1" eaLnBrk="1" hangingPunct="1"/>
            <a:r>
              <a:rPr lang="en-US" sz="3600" dirty="0">
                <a:solidFill>
                  <a:srgbClr val="A27800"/>
                </a:solidFill>
              </a:rPr>
              <a:t>Desired Landscape</a:t>
            </a:r>
          </a:p>
          <a:p>
            <a:pPr lvl="1" eaLnBrk="1" hangingPunct="1"/>
            <a:r>
              <a:rPr lang="en-US" sz="3600" dirty="0">
                <a:solidFill>
                  <a:srgbClr val="A27800"/>
                </a:solidFill>
              </a:rPr>
              <a:t>Grazing Animal</a:t>
            </a:r>
          </a:p>
          <a:p>
            <a:pPr lvl="1" eaLnBrk="1" hangingPunct="1"/>
            <a:endParaRPr lang="en-US" sz="3600" dirty="0">
              <a:solidFill>
                <a:srgbClr val="A27800"/>
              </a:solidFill>
            </a:endParaRPr>
          </a:p>
          <a:p>
            <a:pPr lvl="1" eaLnBrk="1" hangingPunct="1"/>
            <a:endParaRPr lang="en-US" sz="2400" b="1" dirty="0"/>
          </a:p>
        </p:txBody>
      </p:sp>
      <p:pic>
        <p:nvPicPr>
          <p:cNvPr id="10245" name="Picture 16" descr="sheepcattle_Tire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41148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5" descr="goats_kudzu_Luginbuh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667000"/>
            <a:ext cx="15446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7" descr="MCj02404070000[1]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1" y="4572000"/>
            <a:ext cx="1817687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624645" y="6021601"/>
            <a:ext cx="60131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Frost &amp; Launchbaugh. 2006. Prescription grazing for rangeland weed management. 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</a:rPr>
              <a:t>Rangelands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</a:rPr>
              <a:t>25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(:43-47.</a:t>
            </a:r>
          </a:p>
          <a:p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24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17" descr="Goat Boy"/>
          <p:cNvPicPr>
            <a:picLocks noChangeAspect="1" noChangeArrowheads="1"/>
          </p:cNvPicPr>
          <p:nvPr/>
        </p:nvPicPr>
        <p:blipFill>
          <a:blip r:embed="rId3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3966" y="3987601"/>
            <a:ext cx="2531784" cy="196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8" descr="Sheep_n_Herders"/>
          <p:cNvPicPr>
            <a:picLocks noChangeAspect="1"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7764416" y="2533650"/>
            <a:ext cx="3246484" cy="174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Landscape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96836-375A-44D7-9390-E194F8BB2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55066"/>
          </a:xfrm>
        </p:spPr>
        <p:txBody>
          <a:bodyPr>
            <a:normAutofit lnSpcReduction="10000"/>
          </a:bodyPr>
          <a:lstStyle/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Reduce weeds on cropland, pastures &amp; wildlands</a:t>
            </a:r>
          </a:p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Control herbaceous biomass in tree crops</a:t>
            </a:r>
          </a:p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Improve wildlife habitat</a:t>
            </a:r>
          </a:p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Reduce fire fuel load</a:t>
            </a:r>
          </a:p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Manage watershed characteristics</a:t>
            </a:r>
          </a:p>
          <a:p>
            <a:pPr marL="342900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Wildland land restoration 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A9FBFB-0798-43F9-861C-3014AE64F71E}"/>
              </a:ext>
            </a:extLst>
          </p:cNvPr>
          <p:cNvSpPr txBox="1"/>
          <p:nvPr/>
        </p:nvSpPr>
        <p:spPr>
          <a:xfrm>
            <a:off x="7764416" y="4007851"/>
            <a:ext cx="923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K. Launchbaugh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6674FE-5292-441B-9D75-F3F5737AFD6A}"/>
              </a:ext>
            </a:extLst>
          </p:cNvPr>
          <p:cNvSpPr txBox="1"/>
          <p:nvPr/>
        </p:nvSpPr>
        <p:spPr>
          <a:xfrm>
            <a:off x="11034102" y="5725368"/>
            <a:ext cx="6174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R. </a:t>
            </a:r>
            <a:r>
              <a:rPr lang="en-US" sz="900" dirty="0" err="1">
                <a:solidFill>
                  <a:schemeClr val="bg1">
                    <a:lumMod val="95000"/>
                  </a:schemeClr>
                </a:solidFill>
              </a:rPr>
              <a:t>Daines</a:t>
            </a:r>
            <a:endParaRPr lang="en-US" sz="9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7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PLITRAI"/>
          <p:cNvPicPr>
            <a:picLocks noChangeAspect="1" noChangeArrowheads="1"/>
          </p:cNvPicPr>
          <p:nvPr/>
        </p:nvPicPr>
        <p:blipFill>
          <a:blip r:embed="rId3" cstate="screen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9550"/>
            <a:ext cx="5638800" cy="762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Sheep Reduce Forbs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DAF4A-38F2-445B-9E0A-A9D13E78443D}"/>
              </a:ext>
            </a:extLst>
          </p:cNvPr>
          <p:cNvSpPr txBox="1"/>
          <p:nvPr/>
        </p:nvSpPr>
        <p:spPr>
          <a:xfrm>
            <a:off x="9903047" y="6627168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John Walker</a:t>
            </a:r>
          </a:p>
        </p:txBody>
      </p:sp>
    </p:spTree>
    <p:extLst>
      <p:ext uri="{BB962C8B-B14F-4D97-AF65-F5344CB8AC3E}">
        <p14:creationId xmlns:p14="http://schemas.microsoft.com/office/powerpoint/2010/main" val="38435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Goats Control Oak</a:t>
            </a:r>
          </a:p>
        </p:txBody>
      </p:sp>
      <p:pic>
        <p:nvPicPr>
          <p:cNvPr id="13315" name="Picture 3" descr="SHINEOAK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1524000" y="1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81000" y="402431"/>
            <a:ext cx="5867400" cy="609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Goats Reduce Shrubs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414C9-0EF8-485E-9C77-B68E04610B3F}"/>
              </a:ext>
            </a:extLst>
          </p:cNvPr>
          <p:cNvSpPr txBox="1"/>
          <p:nvPr/>
        </p:nvSpPr>
        <p:spPr>
          <a:xfrm>
            <a:off x="9903047" y="6627168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John Walker</a:t>
            </a:r>
          </a:p>
        </p:txBody>
      </p:sp>
    </p:spTree>
    <p:extLst>
      <p:ext uri="{BB962C8B-B14F-4D97-AF65-F5344CB8AC3E}">
        <p14:creationId xmlns:p14="http://schemas.microsoft.com/office/powerpoint/2010/main" val="978630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r>
              <a:rPr lang="en-US" dirty="0"/>
              <a:t>Exclosure </a:t>
            </a:r>
            <a:r>
              <a:rPr lang="en-US" dirty="0" err="1"/>
              <a:t>inYNP</a:t>
            </a:r>
            <a:endParaRPr lang="en-US" dirty="0"/>
          </a:p>
        </p:txBody>
      </p:sp>
      <p:pic>
        <p:nvPicPr>
          <p:cNvPr id="14339" name="Picture 3" descr="Yellowstone Lamar Valley Asp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85750" y="402431"/>
            <a:ext cx="8229600" cy="609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Winter Browsing Reduces Willows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AFB4C-6203-49D2-9025-7D3EFA80D176}"/>
              </a:ext>
            </a:extLst>
          </p:cNvPr>
          <p:cNvSpPr txBox="1"/>
          <p:nvPr/>
        </p:nvSpPr>
        <p:spPr>
          <a:xfrm>
            <a:off x="9903047" y="6627168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John Walker</a:t>
            </a:r>
          </a:p>
        </p:txBody>
      </p:sp>
    </p:spTree>
    <p:extLst>
      <p:ext uri="{BB962C8B-B14F-4D97-AF65-F5344CB8AC3E}">
        <p14:creationId xmlns:p14="http://schemas.microsoft.com/office/powerpoint/2010/main" val="4259400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2285" y="578436"/>
            <a:ext cx="8458200" cy="114300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CC9900"/>
                </a:solidFill>
              </a:rPr>
              <a:t>Targeted</a:t>
            </a:r>
            <a:r>
              <a:rPr lang="en-US" sz="4000" dirty="0"/>
              <a:t> Grazing – </a:t>
            </a:r>
            <a:r>
              <a:rPr lang="en-US" sz="4000" i="1" dirty="0"/>
              <a:t>Innovations in Grazing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 rot="-461203">
            <a:off x="629327" y="2163623"/>
            <a:ext cx="57987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rgbClr val="682300"/>
                </a:solidFill>
                <a:latin typeface="News Gothic MT" pitchFamily="34" charset="0"/>
              </a:rPr>
              <a:t>“Goats enlisted in war on weeds”</a:t>
            </a:r>
            <a:endParaRPr lang="en-US" sz="2800" dirty="0">
              <a:solidFill>
                <a:srgbClr val="682300"/>
              </a:solidFill>
              <a:latin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 rot="-230133">
            <a:off x="3533229" y="2522162"/>
            <a:ext cx="7462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“Weed-eating goats provide herbicide alternative”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 rot="523185">
            <a:off x="4916210" y="3615234"/>
            <a:ext cx="50911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rgbClr val="669900"/>
                </a:solidFill>
                <a:latin typeface="Comic Sans MS" pitchFamily="66" charset="0"/>
              </a:rPr>
              <a:t>“Only Ewes can stop wildfire”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816262" y="4587372"/>
            <a:ext cx="38211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chemeClr val="accent2"/>
                </a:solidFill>
                <a:latin typeface="Times New Roman" pitchFamily="18" charset="0"/>
              </a:rPr>
              <a:t>“Wooly Weed Eaters”</a:t>
            </a:r>
          </a:p>
        </p:txBody>
      </p:sp>
      <p:sp>
        <p:nvSpPr>
          <p:cNvPr id="17417" name="Text Box 3"/>
          <p:cNvSpPr txBox="1">
            <a:spLocks noChangeArrowheads="1"/>
          </p:cNvSpPr>
          <p:nvPr/>
        </p:nvSpPr>
        <p:spPr bwMode="auto">
          <a:xfrm rot="813286">
            <a:off x="4041131" y="5219596"/>
            <a:ext cx="34067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rgbClr val="682300"/>
                </a:solidFill>
                <a:latin typeface="News Gothic MT" pitchFamily="34" charset="0"/>
              </a:rPr>
              <a:t>“</a:t>
            </a:r>
            <a:r>
              <a:rPr lang="en-US" sz="2800" dirty="0" err="1">
                <a:solidFill>
                  <a:srgbClr val="C00000"/>
                </a:solidFill>
                <a:latin typeface="News Gothic MT" pitchFamily="34" charset="0"/>
              </a:rPr>
              <a:t>Ovines</a:t>
            </a:r>
            <a:r>
              <a:rPr lang="en-US" sz="2800" dirty="0">
                <a:solidFill>
                  <a:srgbClr val="C00000"/>
                </a:solidFill>
                <a:latin typeface="News Gothic MT" pitchFamily="34" charset="0"/>
              </a:rPr>
              <a:t> and Vines</a:t>
            </a:r>
            <a:r>
              <a:rPr lang="en-US" sz="2800" dirty="0">
                <a:solidFill>
                  <a:srgbClr val="682300"/>
                </a:solidFill>
                <a:latin typeface="News Gothic MT" pitchFamily="34" charset="0"/>
              </a:rPr>
              <a:t>”</a:t>
            </a:r>
            <a:endParaRPr lang="en-US" sz="2800" dirty="0">
              <a:solidFill>
                <a:srgbClr val="682300"/>
              </a:solidFill>
              <a:latin typeface="Times New Roman" pitchFamily="18" charset="0"/>
            </a:endParaRPr>
          </a:p>
        </p:txBody>
      </p:sp>
      <p:pic>
        <p:nvPicPr>
          <p:cNvPr id="10" name="Picture 14" descr="a_cow_eating_grass_l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0988" y="3951690"/>
            <a:ext cx="1913235" cy="191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sheep_eating_grass_lg_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387" y="5018490"/>
            <a:ext cx="1503796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543519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Livestock </a:t>
            </a:r>
            <a:r>
              <a:rPr lang="en-US" b="1" i="1" dirty="0"/>
              <a:t>affect </a:t>
            </a:r>
            <a:r>
              <a:rPr lang="en-US" i="1" dirty="0"/>
              <a:t>Weeds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55901" y="1905000"/>
            <a:ext cx="6426201" cy="1524000"/>
            <a:chOff x="787" y="1872"/>
            <a:chExt cx="4048" cy="9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104" y="2448"/>
              <a:ext cx="3600" cy="384"/>
              <a:chOff x="1104" y="2448"/>
              <a:chExt cx="3600" cy="384"/>
            </a:xfrm>
          </p:grpSpPr>
          <p:sp>
            <p:nvSpPr>
              <p:cNvPr id="15379" name="AutoShape 5"/>
              <p:cNvSpPr>
                <a:spLocks noChangeArrowheads="1"/>
              </p:cNvSpPr>
              <p:nvPr/>
            </p:nvSpPr>
            <p:spPr bwMode="auto">
              <a:xfrm>
                <a:off x="2928" y="2448"/>
                <a:ext cx="1776" cy="3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9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0" name="AutoShape 6"/>
              <p:cNvSpPr>
                <a:spLocks noChangeArrowheads="1"/>
              </p:cNvSpPr>
              <p:nvPr/>
            </p:nvSpPr>
            <p:spPr bwMode="auto">
              <a:xfrm rot="10800000">
                <a:off x="1104" y="2448"/>
                <a:ext cx="1776" cy="3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9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77" name="Text Box 7"/>
            <p:cNvSpPr txBox="1">
              <a:spLocks noChangeArrowheads="1"/>
            </p:cNvSpPr>
            <p:nvPr/>
          </p:nvSpPr>
          <p:spPr bwMode="auto">
            <a:xfrm>
              <a:off x="787" y="1872"/>
              <a:ext cx="139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Increase Spread</a:t>
              </a:r>
            </a:p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of Weeds</a:t>
              </a:r>
              <a:endParaRPr lang="en-US" sz="2400">
                <a:solidFill>
                  <a:srgbClr val="CC3300"/>
                </a:solidFill>
              </a:endParaRPr>
            </a:p>
          </p:txBody>
        </p:sp>
        <p:sp>
          <p:nvSpPr>
            <p:cNvPr id="15378" name="Text Box 8"/>
            <p:cNvSpPr txBox="1">
              <a:spLocks noChangeArrowheads="1"/>
            </p:cNvSpPr>
            <p:nvPr/>
          </p:nvSpPr>
          <p:spPr bwMode="auto">
            <a:xfrm>
              <a:off x="3967" y="1872"/>
              <a:ext cx="86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Suppress</a:t>
              </a:r>
            </a:p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Weeds</a:t>
              </a:r>
            </a:p>
          </p:txBody>
        </p:sp>
      </p:grpSp>
      <p:sp>
        <p:nvSpPr>
          <p:cNvPr id="15364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287589" y="4017964"/>
            <a:ext cx="3451225" cy="2046287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en-US" sz="2400" dirty="0">
                <a:solidFill>
                  <a:srgbClr val="CC3300"/>
                </a:solidFill>
              </a:rPr>
              <a:t>Cause disturbance</a:t>
            </a:r>
          </a:p>
          <a:p>
            <a:pPr>
              <a:buClr>
                <a:srgbClr val="C00000"/>
              </a:buClr>
            </a:pPr>
            <a:r>
              <a:rPr lang="en-US" sz="2400" dirty="0">
                <a:solidFill>
                  <a:srgbClr val="CC3300"/>
                </a:solidFill>
              </a:rPr>
              <a:t>Transport seeds</a:t>
            </a:r>
          </a:p>
          <a:p>
            <a:pPr>
              <a:buClr>
                <a:srgbClr val="C00000"/>
              </a:buClr>
            </a:pPr>
            <a:r>
              <a:rPr lang="en-US" sz="2400" dirty="0">
                <a:solidFill>
                  <a:srgbClr val="CC3300"/>
                </a:solidFill>
              </a:rPr>
              <a:t>Reduce competition from native plants</a:t>
            </a:r>
          </a:p>
        </p:txBody>
      </p:sp>
      <p:sp>
        <p:nvSpPr>
          <p:cNvPr id="15365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6781800" y="3810000"/>
            <a:ext cx="3479800" cy="2590800"/>
          </a:xfrm>
        </p:spPr>
        <p:txBody>
          <a:bodyPr/>
          <a:lstStyle/>
          <a:p>
            <a:pPr>
              <a:buClr>
                <a:schemeClr val="accent6"/>
              </a:buClr>
            </a:pPr>
            <a:r>
              <a:rPr lang="en-US" sz="2400" dirty="0">
                <a:solidFill>
                  <a:srgbClr val="008000"/>
                </a:solidFill>
              </a:rPr>
              <a:t>Stress weeds</a:t>
            </a:r>
          </a:p>
          <a:p>
            <a:pPr>
              <a:buClr>
                <a:schemeClr val="accent6"/>
              </a:buClr>
            </a:pPr>
            <a:r>
              <a:rPr lang="en-US" sz="2400" dirty="0">
                <a:solidFill>
                  <a:srgbClr val="008000"/>
                </a:solidFill>
              </a:rPr>
              <a:t>Reduce root biomass</a:t>
            </a:r>
          </a:p>
          <a:p>
            <a:pPr>
              <a:buClr>
                <a:schemeClr val="accent6"/>
              </a:buClr>
            </a:pPr>
            <a:r>
              <a:rPr lang="en-US" sz="2400" dirty="0">
                <a:solidFill>
                  <a:srgbClr val="008000"/>
                </a:solidFill>
              </a:rPr>
              <a:t>Reduce seed production</a:t>
            </a:r>
          </a:p>
          <a:p>
            <a:pPr>
              <a:buClr>
                <a:schemeClr val="accent6"/>
              </a:buClr>
            </a:pPr>
            <a:r>
              <a:rPr lang="en-US" sz="2400" dirty="0">
                <a:solidFill>
                  <a:srgbClr val="008000"/>
                </a:solidFill>
              </a:rPr>
              <a:t>Reduce competitive edge</a:t>
            </a:r>
          </a:p>
        </p:txBody>
      </p:sp>
    </p:spTree>
    <p:extLst>
      <p:ext uri="{BB962C8B-B14F-4D97-AF65-F5344CB8AC3E}">
        <p14:creationId xmlns:p14="http://schemas.microsoft.com/office/powerpoint/2010/main" val="246737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Livestock </a:t>
            </a:r>
            <a:r>
              <a:rPr lang="en-US" b="1" i="1" dirty="0"/>
              <a:t>affect </a:t>
            </a:r>
            <a:r>
              <a:rPr lang="en-US" i="1" dirty="0"/>
              <a:t>Weeds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55901" y="1905000"/>
            <a:ext cx="7097713" cy="3409950"/>
            <a:chOff x="776" y="1200"/>
            <a:chExt cx="4471" cy="2148"/>
          </a:xfrm>
        </p:grpSpPr>
        <p:sp>
          <p:nvSpPr>
            <p:cNvPr id="16398" name="Text Box 4"/>
            <p:cNvSpPr txBox="1">
              <a:spLocks noChangeArrowheads="1"/>
            </p:cNvSpPr>
            <p:nvPr/>
          </p:nvSpPr>
          <p:spPr bwMode="auto">
            <a:xfrm>
              <a:off x="3569" y="2592"/>
              <a:ext cx="1678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Targeted Grazing</a:t>
              </a:r>
            </a:p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in an</a:t>
              </a:r>
              <a:br>
                <a:rPr lang="en-US" sz="2400" b="1" dirty="0">
                  <a:solidFill>
                    <a:srgbClr val="008000"/>
                  </a:solidFill>
                </a:rPr>
              </a:br>
              <a:r>
                <a:rPr lang="en-US" sz="2400" b="1" dirty="0">
                  <a:solidFill>
                    <a:srgbClr val="008000"/>
                  </a:solidFill>
                </a:rPr>
                <a:t> Integrated System</a:t>
              </a:r>
            </a:p>
          </p:txBody>
        </p:sp>
        <p:sp>
          <p:nvSpPr>
            <p:cNvPr id="16399" name="Text Box 5"/>
            <p:cNvSpPr txBox="1">
              <a:spLocks noChangeArrowheads="1"/>
            </p:cNvSpPr>
            <p:nvPr/>
          </p:nvSpPr>
          <p:spPr bwMode="auto">
            <a:xfrm>
              <a:off x="888" y="2592"/>
              <a:ext cx="1167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Uncontrolled</a:t>
              </a:r>
            </a:p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 or Improper</a:t>
              </a:r>
              <a:br>
                <a:rPr lang="en-US" sz="2400" b="1">
                  <a:solidFill>
                    <a:srgbClr val="CC3300"/>
                  </a:solidFill>
                </a:rPr>
              </a:br>
              <a:r>
                <a:rPr lang="en-US" sz="2400" b="1">
                  <a:solidFill>
                    <a:srgbClr val="CC3300"/>
                  </a:solidFill>
                </a:rPr>
                <a:t>Grazing</a:t>
              </a:r>
              <a:endParaRPr lang="en-US" sz="2400">
                <a:solidFill>
                  <a:srgbClr val="CC3300"/>
                </a:solidFill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093" y="1776"/>
              <a:ext cx="3600" cy="384"/>
              <a:chOff x="1104" y="2448"/>
              <a:chExt cx="3600" cy="384"/>
            </a:xfrm>
          </p:grpSpPr>
          <p:sp>
            <p:nvSpPr>
              <p:cNvPr id="16403" name="AutoShape 7"/>
              <p:cNvSpPr>
                <a:spLocks noChangeArrowheads="1"/>
              </p:cNvSpPr>
              <p:nvPr/>
            </p:nvSpPr>
            <p:spPr bwMode="auto">
              <a:xfrm>
                <a:off x="2928" y="2448"/>
                <a:ext cx="1776" cy="3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9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04" name="AutoShape 8"/>
              <p:cNvSpPr>
                <a:spLocks noChangeArrowheads="1"/>
              </p:cNvSpPr>
              <p:nvPr/>
            </p:nvSpPr>
            <p:spPr bwMode="auto">
              <a:xfrm rot="10800000">
                <a:off x="1104" y="2448"/>
                <a:ext cx="1776" cy="3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9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401" name="Text Box 9"/>
            <p:cNvSpPr txBox="1">
              <a:spLocks noChangeArrowheads="1"/>
            </p:cNvSpPr>
            <p:nvPr/>
          </p:nvSpPr>
          <p:spPr bwMode="auto">
            <a:xfrm>
              <a:off x="776" y="1200"/>
              <a:ext cx="139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Increase Spread</a:t>
              </a:r>
            </a:p>
            <a:p>
              <a:pPr algn="ctr" eaLnBrk="0" hangingPunct="0"/>
              <a:r>
                <a:rPr lang="en-US" sz="2400" b="1">
                  <a:solidFill>
                    <a:srgbClr val="CC3300"/>
                  </a:solidFill>
                </a:rPr>
                <a:t>of Weeds</a:t>
              </a:r>
              <a:endParaRPr lang="en-US" sz="2400">
                <a:solidFill>
                  <a:srgbClr val="CC3300"/>
                </a:solidFill>
              </a:endParaRPr>
            </a:p>
          </p:txBody>
        </p:sp>
        <p:sp>
          <p:nvSpPr>
            <p:cNvPr id="16402" name="Text Box 10"/>
            <p:cNvSpPr txBox="1">
              <a:spLocks noChangeArrowheads="1"/>
            </p:cNvSpPr>
            <p:nvPr/>
          </p:nvSpPr>
          <p:spPr bwMode="auto">
            <a:xfrm>
              <a:off x="4024" y="1200"/>
              <a:ext cx="86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Suppress</a:t>
              </a:r>
            </a:p>
            <a:p>
              <a:pPr algn="ctr" eaLnBrk="0" hangingPunct="0"/>
              <a:r>
                <a:rPr lang="en-US" sz="2400" b="1" dirty="0">
                  <a:solidFill>
                    <a:srgbClr val="008000"/>
                  </a:solidFill>
                </a:rPr>
                <a:t>Weeds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0244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Juniper_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26515" y="4470400"/>
            <a:ext cx="2096567" cy="1625600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305800" cy="1371600"/>
          </a:xfrm>
        </p:spPr>
        <p:txBody>
          <a:bodyPr/>
          <a:lstStyle/>
          <a:p>
            <a:pPr eaLnBrk="1" hangingPunct="1"/>
            <a:r>
              <a:rPr lang="en-US" sz="4000" dirty="0"/>
              <a:t>Some Plants are Easier</a:t>
            </a:r>
            <a:r>
              <a:rPr lang="en-US" dirty="0"/>
              <a:t> </a:t>
            </a:r>
            <a:r>
              <a:rPr lang="en-US" sz="4000" dirty="0"/>
              <a:t>than Others</a:t>
            </a:r>
          </a:p>
        </p:txBody>
      </p:sp>
      <p:pic>
        <p:nvPicPr>
          <p:cNvPr id="1843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1" y="2514600"/>
            <a:ext cx="19526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67"/>
          <a:stretch>
            <a:fillRect/>
          </a:stretch>
        </p:blipFill>
        <p:spPr bwMode="auto">
          <a:xfrm>
            <a:off x="8167914" y="2510972"/>
            <a:ext cx="20764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AutoShape 16"/>
          <p:cNvSpPr>
            <a:spLocks noChangeArrowheads="1"/>
          </p:cNvSpPr>
          <p:nvPr/>
        </p:nvSpPr>
        <p:spPr bwMode="auto">
          <a:xfrm>
            <a:off x="2133600" y="1752600"/>
            <a:ext cx="8077200" cy="609600"/>
          </a:xfrm>
          <a:prstGeom prst="leftRightArrow">
            <a:avLst>
              <a:gd name="adj1" fmla="val 54685"/>
              <a:gd name="adj2" fmla="val 168201"/>
            </a:avLst>
          </a:prstGeom>
          <a:gradFill rotWithShape="1">
            <a:gsLst>
              <a:gs pos="0">
                <a:srgbClr val="EEB000"/>
              </a:gs>
              <a:gs pos="50000">
                <a:srgbClr val="BA8900"/>
              </a:gs>
              <a:gs pos="100000">
                <a:srgbClr val="EEB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Easy</a:t>
            </a:r>
            <a:r>
              <a:rPr lang="en-US" dirty="0"/>
              <a:t>                                                                   </a:t>
            </a:r>
            <a:r>
              <a:rPr lang="en-US" b="1" dirty="0"/>
              <a:t>Difficult</a:t>
            </a:r>
          </a:p>
        </p:txBody>
      </p:sp>
      <p:pic>
        <p:nvPicPr>
          <p:cNvPr id="18440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1" y="2667000"/>
            <a:ext cx="1674813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4038600"/>
            <a:ext cx="1658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9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8144" y="3951514"/>
            <a:ext cx="17065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20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7345" y="2590801"/>
            <a:ext cx="16287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 rot="19639426">
            <a:off x="1771859" y="3298974"/>
            <a:ext cx="17562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Cheatgrass</a:t>
            </a:r>
          </a:p>
        </p:txBody>
      </p:sp>
      <p:sp>
        <p:nvSpPr>
          <p:cNvPr id="22" name="TextBox 21"/>
          <p:cNvSpPr txBox="1"/>
          <p:nvPr/>
        </p:nvSpPr>
        <p:spPr>
          <a:xfrm rot="19639426">
            <a:off x="2533859" y="5033431"/>
            <a:ext cx="17562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Kudzu</a:t>
            </a:r>
          </a:p>
        </p:txBody>
      </p:sp>
      <p:sp>
        <p:nvSpPr>
          <p:cNvPr id="23" name="TextBox 22"/>
          <p:cNvSpPr txBox="1"/>
          <p:nvPr/>
        </p:nvSpPr>
        <p:spPr>
          <a:xfrm rot="19639426">
            <a:off x="3911679" y="3219088"/>
            <a:ext cx="21592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Leafy Spurge</a:t>
            </a:r>
          </a:p>
        </p:txBody>
      </p:sp>
      <p:sp>
        <p:nvSpPr>
          <p:cNvPr id="24" name="TextBox 23"/>
          <p:cNvSpPr txBox="1"/>
          <p:nvPr/>
        </p:nvSpPr>
        <p:spPr>
          <a:xfrm rot="19639426">
            <a:off x="4943231" y="5018917"/>
            <a:ext cx="17562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Starthistle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9639426">
            <a:off x="6227746" y="3153832"/>
            <a:ext cx="17562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Knapweeds</a:t>
            </a:r>
          </a:p>
        </p:txBody>
      </p:sp>
      <p:sp>
        <p:nvSpPr>
          <p:cNvPr id="26" name="TextBox 25"/>
          <p:cNvSpPr txBox="1"/>
          <p:nvPr/>
        </p:nvSpPr>
        <p:spPr>
          <a:xfrm rot="19639426">
            <a:off x="7255379" y="4956762"/>
            <a:ext cx="15480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Juniper</a:t>
            </a:r>
          </a:p>
        </p:txBody>
      </p:sp>
      <p:sp>
        <p:nvSpPr>
          <p:cNvPr id="27" name="TextBox 26"/>
          <p:cNvSpPr txBox="1"/>
          <p:nvPr/>
        </p:nvSpPr>
        <p:spPr>
          <a:xfrm rot="19639426">
            <a:off x="8303287" y="3269948"/>
            <a:ext cx="175622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Salt Cedar</a:t>
            </a:r>
          </a:p>
        </p:txBody>
      </p:sp>
    </p:spTree>
    <p:extLst>
      <p:ext uri="{BB962C8B-B14F-4D97-AF65-F5344CB8AC3E}">
        <p14:creationId xmlns:p14="http://schemas.microsoft.com/office/powerpoint/2010/main" val="7363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273" y="634510"/>
            <a:ext cx="8458200" cy="1143000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CC9900"/>
                </a:solidFill>
              </a:rPr>
              <a:t>Targeted</a:t>
            </a:r>
            <a:r>
              <a:rPr lang="en-US" sz="4000" dirty="0"/>
              <a:t> Grazing – </a:t>
            </a:r>
            <a:r>
              <a:rPr lang="en-US" sz="4000" i="1" dirty="0"/>
              <a:t>Innovations in Grazing</a:t>
            </a:r>
          </a:p>
        </p:txBody>
      </p:sp>
      <p:pic>
        <p:nvPicPr>
          <p:cNvPr id="10" name="Picture 14" descr="a_cow_eating_grass_l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1" y="3733801"/>
            <a:ext cx="1913235" cy="191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sheep_eating_grass_lg_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800601"/>
            <a:ext cx="1503796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345373" y="1866900"/>
            <a:ext cx="6400800" cy="3124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u="sng" kern="0" dirty="0"/>
              <a:t>Accomplished by control of:</a:t>
            </a:r>
          </a:p>
          <a:p>
            <a:pPr lvl="1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3200" b="1" kern="0" dirty="0">
                <a:solidFill>
                  <a:srgbClr val="A27800"/>
                </a:solidFill>
              </a:rPr>
              <a:t>Season</a:t>
            </a:r>
            <a:endParaRPr lang="en-US" sz="2800" kern="0" dirty="0"/>
          </a:p>
          <a:p>
            <a:pPr lvl="1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3200" b="1" kern="0" dirty="0">
                <a:solidFill>
                  <a:srgbClr val="A27800"/>
                </a:solidFill>
              </a:rPr>
              <a:t>Species</a:t>
            </a:r>
          </a:p>
          <a:p>
            <a:pPr lvl="1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3200" b="1" kern="0" dirty="0">
                <a:solidFill>
                  <a:srgbClr val="A27800"/>
                </a:solidFill>
              </a:rPr>
              <a:t>Individual</a:t>
            </a:r>
            <a:endParaRPr 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376360436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SpringFall Dubois"/>
          <p:cNvPicPr>
            <a:picLocks noChangeAspect="1" noChangeArrowheads="1"/>
          </p:cNvPicPr>
          <p:nvPr/>
        </p:nvPicPr>
        <p:blipFill>
          <a:blip r:embed="rId3" cstate="print">
            <a:lum contrast="-24000"/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88953" y="6269038"/>
            <a:ext cx="3124200" cy="588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/>
              <a:t>Spring Grazed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505200" y="762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dirty="0">
                <a:solidFill>
                  <a:srgbClr val="7F1503"/>
                </a:solidFill>
                <a:latin typeface="Tahoma" pitchFamily="34" charset="0"/>
              </a:rPr>
              <a:t>Season Matters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389370" y="6320156"/>
            <a:ext cx="3124200" cy="588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/>
              <a:t>Fall Grazed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5631B8-437B-48E0-A06E-CE91524F819A}"/>
              </a:ext>
            </a:extLst>
          </p:cNvPr>
          <p:cNvSpPr txBox="1"/>
          <p:nvPr/>
        </p:nvSpPr>
        <p:spPr>
          <a:xfrm>
            <a:off x="1524000" y="6627168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John Walker</a:t>
            </a:r>
          </a:p>
        </p:txBody>
      </p:sp>
    </p:spTree>
    <p:extLst>
      <p:ext uri="{BB962C8B-B14F-4D97-AF65-F5344CB8AC3E}">
        <p14:creationId xmlns:p14="http://schemas.microsoft.com/office/powerpoint/2010/main" val="230030397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Species</a:t>
            </a:r>
            <a:r>
              <a:rPr lang="en-US" dirty="0"/>
              <a:t> Matters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2728" y="2971801"/>
            <a:ext cx="9015272" cy="256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928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Select, Train &amp; Entice Individual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71038D-5D8B-4203-9763-B6F9708238CE}"/>
              </a:ext>
            </a:extLst>
          </p:cNvPr>
          <p:cNvGrpSpPr/>
          <p:nvPr/>
        </p:nvGrpSpPr>
        <p:grpSpPr>
          <a:xfrm>
            <a:off x="1288188" y="1952436"/>
            <a:ext cx="2988792" cy="2047875"/>
            <a:chOff x="1288188" y="1952436"/>
            <a:chExt cx="2988792" cy="2047875"/>
          </a:xfrm>
        </p:grpSpPr>
        <p:pic>
          <p:nvPicPr>
            <p:cNvPr id="3" name="Picture 4" descr="weed_goats(2)"/>
            <p:cNvPicPr>
              <a:picLocks noChangeAspect="1" noChangeArrowheads="1"/>
            </p:cNvPicPr>
            <p:nvPr/>
          </p:nvPicPr>
          <p:blipFill>
            <a:blip r:embed="rId2" cstate="print">
              <a:lum bright="6000"/>
            </a:blip>
            <a:srcRect/>
            <a:stretch>
              <a:fillRect/>
            </a:stretch>
          </p:blipFill>
          <p:spPr bwMode="auto">
            <a:xfrm>
              <a:off x="1288188" y="1952436"/>
              <a:ext cx="2988792" cy="2047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3301E1-4E3D-4457-802C-CFCF0241A209}"/>
                </a:ext>
              </a:extLst>
            </p:cNvPr>
            <p:cNvSpPr txBox="1"/>
            <p:nvPr/>
          </p:nvSpPr>
          <p:spPr>
            <a:xfrm>
              <a:off x="3353329" y="3769479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B69E48-897B-4321-92F1-3927843485CB}"/>
              </a:ext>
            </a:extLst>
          </p:cNvPr>
          <p:cNvGrpSpPr/>
          <p:nvPr/>
        </p:nvGrpSpPr>
        <p:grpSpPr>
          <a:xfrm>
            <a:off x="4549353" y="3133965"/>
            <a:ext cx="3093293" cy="2029974"/>
            <a:chOff x="4579833" y="3198168"/>
            <a:chExt cx="3093293" cy="2029974"/>
          </a:xfrm>
        </p:grpSpPr>
        <p:pic>
          <p:nvPicPr>
            <p:cNvPr id="4" name="Picture 5" descr="Sheep-May1"/>
            <p:cNvPicPr>
              <a:picLocks noChangeAspect="1" noChangeArrowheads="1"/>
            </p:cNvPicPr>
            <p:nvPr/>
          </p:nvPicPr>
          <p:blipFill>
            <a:blip r:embed="rId3" cstate="screen">
              <a:lum contras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9833" y="3198168"/>
              <a:ext cx="3093293" cy="202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C0E440-E072-46D8-ABAC-660A5001B516}"/>
                </a:ext>
              </a:extLst>
            </p:cNvPr>
            <p:cNvSpPr txBox="1"/>
            <p:nvPr/>
          </p:nvSpPr>
          <p:spPr>
            <a:xfrm>
              <a:off x="6749475" y="4997310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3FE8281-AD91-4ECE-A46B-16231287D91E}"/>
              </a:ext>
            </a:extLst>
          </p:cNvPr>
          <p:cNvGrpSpPr/>
          <p:nvPr/>
        </p:nvGrpSpPr>
        <p:grpSpPr>
          <a:xfrm>
            <a:off x="8265641" y="4000310"/>
            <a:ext cx="3093293" cy="2092782"/>
            <a:chOff x="8265641" y="4000310"/>
            <a:chExt cx="3093293" cy="2092782"/>
          </a:xfrm>
        </p:grpSpPr>
        <p:pic>
          <p:nvPicPr>
            <p:cNvPr id="10" name="Picture 9" descr="A herd of cattle standing on top of a lush green field&#10;&#10;Description generated with very high confidence">
              <a:extLst>
                <a:ext uri="{FF2B5EF4-FFF2-40B4-BE49-F238E27FC236}">
                  <a16:creationId xmlns:a16="http://schemas.microsoft.com/office/drawing/2014/main" id="{5306C479-BB71-4261-BA5B-42046B52A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65641" y="4000310"/>
              <a:ext cx="3093293" cy="209278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C2085C-5E41-4B93-B4E7-6C8ECC5A2461}"/>
                </a:ext>
              </a:extLst>
            </p:cNvPr>
            <p:cNvSpPr txBox="1"/>
            <p:nvPr/>
          </p:nvSpPr>
          <p:spPr>
            <a:xfrm>
              <a:off x="10435283" y="5862260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7128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3" descr="YTS_Plots_Til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38400" y="1828801"/>
            <a:ext cx="4953000" cy="4252913"/>
          </a:xfrm>
          <a:noFill/>
          <a:ln w="34925">
            <a:solidFill>
              <a:srgbClr val="008080"/>
            </a:solidFill>
          </a:ln>
        </p:spPr>
      </p:pic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1231710" y="308781"/>
            <a:ext cx="7772400" cy="1143000"/>
          </a:xfrm>
          <a:noFill/>
        </p:spPr>
        <p:txBody>
          <a:bodyPr/>
          <a:lstStyle/>
          <a:p>
            <a:r>
              <a:rPr lang="en-US" dirty="0"/>
              <a:t>Yellow </a:t>
            </a:r>
            <a:r>
              <a:rPr lang="en-US" dirty="0" err="1"/>
              <a:t>Starthistle</a:t>
            </a:r>
            <a:r>
              <a:rPr lang="en-US" dirty="0"/>
              <a:t> Grazing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463455" y="1763714"/>
            <a:ext cx="3464687" cy="4318000"/>
          </a:xfrm>
        </p:spPr>
        <p:txBody>
          <a:bodyPr/>
          <a:lstStyle/>
          <a:p>
            <a:pPr>
              <a:spcAft>
                <a:spcPct val="40000"/>
              </a:spcAft>
            </a:pPr>
            <a:r>
              <a:rPr lang="en-US" sz="2800" dirty="0"/>
              <a:t>Rolling to gently sloped bench </a:t>
            </a:r>
          </a:p>
          <a:p>
            <a:pPr>
              <a:spcAft>
                <a:spcPct val="40000"/>
              </a:spcAft>
            </a:pPr>
            <a:r>
              <a:rPr lang="en-US" sz="2800" dirty="0"/>
              <a:t>Abundance of yellow </a:t>
            </a:r>
            <a:r>
              <a:rPr lang="en-US" sz="2800" dirty="0" err="1"/>
              <a:t>starthistle</a:t>
            </a:r>
            <a:endParaRPr lang="en-US" sz="2800" dirty="0"/>
          </a:p>
          <a:p>
            <a:r>
              <a:rPr lang="en-US" sz="2800" dirty="0"/>
              <a:t>Perennial grasses</a:t>
            </a:r>
          </a:p>
        </p:txBody>
      </p:sp>
      <p:pic>
        <p:nvPicPr>
          <p:cNvPr id="46085" name="Picture 11" descr="IDtop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4056" y="2025870"/>
            <a:ext cx="2063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Line 9"/>
          <p:cNvSpPr>
            <a:spLocks noChangeShapeType="1"/>
          </p:cNvSpPr>
          <p:nvPr/>
        </p:nvSpPr>
        <p:spPr bwMode="auto">
          <a:xfrm>
            <a:off x="1231710" y="1566081"/>
            <a:ext cx="60960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Line 15"/>
          <p:cNvSpPr>
            <a:spLocks noChangeShapeType="1"/>
          </p:cNvSpPr>
          <p:nvPr/>
        </p:nvSpPr>
        <p:spPr bwMode="auto">
          <a:xfrm flipH="1">
            <a:off x="4572000" y="3505200"/>
            <a:ext cx="381000" cy="76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088" name="Line 16"/>
          <p:cNvSpPr>
            <a:spLocks noChangeShapeType="1"/>
          </p:cNvSpPr>
          <p:nvPr/>
        </p:nvSpPr>
        <p:spPr bwMode="auto">
          <a:xfrm flipH="1">
            <a:off x="4495800" y="3581400"/>
            <a:ext cx="762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089" name="Line 17"/>
          <p:cNvSpPr>
            <a:spLocks noChangeShapeType="1"/>
          </p:cNvSpPr>
          <p:nvPr/>
        </p:nvSpPr>
        <p:spPr bwMode="auto">
          <a:xfrm>
            <a:off x="4495800" y="37338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090" name="Line 18"/>
          <p:cNvSpPr>
            <a:spLocks noChangeShapeType="1"/>
          </p:cNvSpPr>
          <p:nvPr/>
        </p:nvSpPr>
        <p:spPr bwMode="auto">
          <a:xfrm>
            <a:off x="4495800" y="3962400"/>
            <a:ext cx="3048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091" name="Line 19"/>
          <p:cNvSpPr>
            <a:spLocks noChangeShapeType="1"/>
          </p:cNvSpPr>
          <p:nvPr/>
        </p:nvSpPr>
        <p:spPr bwMode="auto">
          <a:xfrm flipV="1">
            <a:off x="4800600" y="4038600"/>
            <a:ext cx="381000" cy="76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6092" name="AutoShape 12"/>
          <p:cNvSpPr>
            <a:spLocks noChangeArrowheads="1"/>
          </p:cNvSpPr>
          <p:nvPr/>
        </p:nvSpPr>
        <p:spPr bwMode="auto">
          <a:xfrm rot="20117054" flipH="1">
            <a:off x="4357353" y="2612747"/>
            <a:ext cx="1569188" cy="627800"/>
          </a:xfrm>
          <a:prstGeom prst="curvedDownArrow">
            <a:avLst>
              <a:gd name="adj1" fmla="val 29165"/>
              <a:gd name="adj2" fmla="val 90545"/>
              <a:gd name="adj3" fmla="val 30056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60" name="AutoShape 8"/>
          <p:cNvSpPr>
            <a:spLocks noChangeArrowheads="1"/>
          </p:cNvSpPr>
          <p:nvPr/>
        </p:nvSpPr>
        <p:spPr bwMode="auto">
          <a:xfrm>
            <a:off x="5954110" y="3003331"/>
            <a:ext cx="228600" cy="228600"/>
          </a:xfrm>
          <a:prstGeom prst="star5">
            <a:avLst/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9620" y="2313450"/>
            <a:ext cx="2218570" cy="420914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60368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58559" y="1885369"/>
            <a:ext cx="4648200" cy="588560"/>
          </a:xfrm>
        </p:spPr>
        <p:txBody>
          <a:bodyPr/>
          <a:lstStyle/>
          <a:p>
            <a:pPr eaLnBrk="1" hangingPunct="1"/>
            <a:r>
              <a:rPr lang="en-US" sz="2800" u="sng" dirty="0">
                <a:solidFill>
                  <a:srgbClr val="765700"/>
                </a:solidFill>
                <a:latin typeface="Tahoma" pitchFamily="34" charset="0"/>
              </a:rPr>
              <a:t>Yellow </a:t>
            </a:r>
            <a:r>
              <a:rPr lang="en-US" sz="2800" u="sng" dirty="0" err="1">
                <a:solidFill>
                  <a:srgbClr val="765700"/>
                </a:solidFill>
                <a:latin typeface="Tahoma" pitchFamily="34" charset="0"/>
              </a:rPr>
              <a:t>Starthistle</a:t>
            </a:r>
            <a:r>
              <a:rPr lang="en-US" sz="2800" u="sng" dirty="0">
                <a:solidFill>
                  <a:srgbClr val="765700"/>
                </a:solidFill>
                <a:latin typeface="Tahoma" pitchFamily="34" charset="0"/>
              </a:rPr>
              <a:t> Studies</a:t>
            </a:r>
          </a:p>
        </p:txBody>
      </p:sp>
      <p:sp>
        <p:nvSpPr>
          <p:cNvPr id="25605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2505501"/>
            <a:ext cx="6705600" cy="5105400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Plant Response to Grazing</a:t>
            </a:r>
            <a:br>
              <a:rPr lang="en-US" sz="2800" dirty="0"/>
            </a:br>
            <a:r>
              <a:rPr lang="en-US" sz="2800" dirty="0"/>
              <a:t>in North Idaho</a:t>
            </a:r>
          </a:p>
          <a:p>
            <a:pPr eaLnBrk="1" hangingPunct="1"/>
            <a:r>
              <a:rPr lang="en-US" sz="2800" dirty="0"/>
              <a:t>Cattle, Sheep, or None</a:t>
            </a:r>
          </a:p>
          <a:p>
            <a:pPr eaLnBrk="1" hangingPunct="1"/>
            <a:r>
              <a:rPr lang="en-US" sz="2800" dirty="0"/>
              <a:t>Three Phenological Stages</a:t>
            </a:r>
            <a:br>
              <a:rPr lang="en-US" sz="2800" dirty="0"/>
            </a:br>
            <a:r>
              <a:rPr lang="en-US" sz="2800" dirty="0"/>
              <a:t>Rosette, Bolting, or Flowering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765700"/>
              </a:solidFill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765700"/>
                </a:solidFill>
              </a:rPr>
              <a:t>4 Replications</a:t>
            </a: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765700"/>
                </a:solidFill>
              </a:rPr>
              <a:t>	 = 27 paddocks (80 x 80 feet)</a:t>
            </a:r>
          </a:p>
        </p:txBody>
      </p:sp>
      <p:pic>
        <p:nvPicPr>
          <p:cNvPr id="25606" name="Picture 23" descr="yellow star-thistle, Centaurea solstitialis  (Asterales: Asteraceae)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2017" y="3439269"/>
            <a:ext cx="1295400" cy="1247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25607" name="Picture 24" descr="yellow star-thistle, Centaurea solstitialis  (Asterales: Asteraceae)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9818" y="3185591"/>
            <a:ext cx="1077913" cy="16160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25608" name="Picture 28" descr="yellow star-thistle, Centaurea solstitialis  (Asterales: Asteraceae)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9617" y="4938190"/>
            <a:ext cx="1828800" cy="1219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25609" name="Picture 25" descr="sheep%20methods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9303" y="2698228"/>
            <a:ext cx="2136775" cy="12954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25610" name="Picture 26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9342" y="1999872"/>
            <a:ext cx="1730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1247513" y="845829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Consider </a:t>
            </a:r>
            <a:r>
              <a:rPr lang="en-US" sz="4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Species</a:t>
            </a: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en-US" sz="4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Season</a:t>
            </a:r>
            <a:endParaRPr lang="en-US" sz="40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740234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title"/>
          </p:nvPr>
        </p:nvSpPr>
        <p:spPr>
          <a:xfrm>
            <a:off x="1201055" y="376746"/>
            <a:ext cx="7772400" cy="1143000"/>
          </a:xfrm>
          <a:noFill/>
        </p:spPr>
        <p:txBody>
          <a:bodyPr/>
          <a:lstStyle/>
          <a:p>
            <a:r>
              <a:rPr lang="en-US" b="1" dirty="0"/>
              <a:t>Season</a:t>
            </a:r>
            <a:r>
              <a:rPr lang="en-US" dirty="0"/>
              <a:t> and </a:t>
            </a:r>
            <a:r>
              <a:rPr lang="en-US" b="1" dirty="0"/>
              <a:t>Species</a:t>
            </a:r>
            <a:endParaRPr lang="en-US" dirty="0"/>
          </a:p>
        </p:txBody>
      </p:sp>
      <p:sp>
        <p:nvSpPr>
          <p:cNvPr id="48131" name="Line 8"/>
          <p:cNvSpPr>
            <a:spLocks noChangeShapeType="1"/>
          </p:cNvSpPr>
          <p:nvPr/>
        </p:nvSpPr>
        <p:spPr bwMode="auto">
          <a:xfrm>
            <a:off x="1201055" y="1552433"/>
            <a:ext cx="75438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 lIns="93664" tIns="46832" rIns="93664" bIns="46832">
            <a:spAutoFit/>
          </a:bodyPr>
          <a:lstStyle/>
          <a:p>
            <a:endParaRPr lang="en-US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420255" y="2150263"/>
            <a:ext cx="7391400" cy="4081463"/>
            <a:chOff x="288" y="1056"/>
            <a:chExt cx="4656" cy="2571"/>
          </a:xfrm>
        </p:grpSpPr>
        <p:pic>
          <p:nvPicPr>
            <p:cNvPr id="48145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1056"/>
              <a:ext cx="4656" cy="2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46" name="Text Box 14"/>
            <p:cNvSpPr txBox="1">
              <a:spLocks noChangeArrowheads="1"/>
            </p:cNvSpPr>
            <p:nvPr/>
          </p:nvSpPr>
          <p:spPr bwMode="auto">
            <a:xfrm>
              <a:off x="3984" y="1104"/>
              <a:ext cx="864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Cattle</a:t>
              </a:r>
            </a:p>
          </p:txBody>
        </p:sp>
        <p:sp>
          <p:nvSpPr>
            <p:cNvPr id="48147" name="Text Box 15"/>
            <p:cNvSpPr txBox="1">
              <a:spLocks noChangeArrowheads="1"/>
            </p:cNvSpPr>
            <p:nvPr/>
          </p:nvSpPr>
          <p:spPr bwMode="auto">
            <a:xfrm>
              <a:off x="4167" y="1440"/>
              <a:ext cx="777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/>
                <a:t>Sheep</a:t>
              </a:r>
            </a:p>
          </p:txBody>
        </p:sp>
        <p:sp>
          <p:nvSpPr>
            <p:cNvPr id="48148" name="Line 19"/>
            <p:cNvSpPr>
              <a:spLocks noChangeShapeType="1"/>
            </p:cNvSpPr>
            <p:nvPr/>
          </p:nvSpPr>
          <p:spPr bwMode="auto">
            <a:xfrm flipH="1">
              <a:off x="3696" y="1296"/>
              <a:ext cx="528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8149" name="Line 21"/>
            <p:cNvSpPr>
              <a:spLocks noChangeShapeType="1"/>
            </p:cNvSpPr>
            <p:nvPr/>
          </p:nvSpPr>
          <p:spPr bwMode="auto">
            <a:xfrm flipH="1">
              <a:off x="3984" y="1680"/>
              <a:ext cx="288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48132" name="Text Box 9"/>
          <p:cNvSpPr txBox="1">
            <a:spLocks noChangeArrowheads="1"/>
          </p:cNvSpPr>
          <p:nvPr/>
        </p:nvSpPr>
        <p:spPr bwMode="auto">
          <a:xfrm>
            <a:off x="7620000" y="6143170"/>
            <a:ext cx="2743200" cy="409575"/>
          </a:xfrm>
          <a:prstGeom prst="rect">
            <a:avLst/>
          </a:prstGeom>
          <a:solidFill>
            <a:srgbClr val="FFE2C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3664" tIns="46832" rIns="93664" bIns="46832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Graze </a:t>
            </a:r>
            <a:r>
              <a:rPr lang="en-US" sz="2000" dirty="0" err="1">
                <a:latin typeface="Tahoma" pitchFamily="34" charset="0"/>
              </a:rPr>
              <a:t>vs</a:t>
            </a:r>
            <a:r>
              <a:rPr lang="en-US" sz="2000" dirty="0">
                <a:latin typeface="Tahoma" pitchFamily="34" charset="0"/>
              </a:rPr>
              <a:t> No Graze **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68710" y="1750249"/>
            <a:ext cx="81078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>
                <a:solidFill>
                  <a:schemeClr val="tx2"/>
                </a:solidFill>
              </a:rPr>
              <a:t>Spring Yellow Starthistle Density after 2 Years Grazing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8201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2590800" y="5181600"/>
            <a:ext cx="1354138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b="1" i="1"/>
              <a:t>Roughage Feeder (grass)</a:t>
            </a: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2514600" y="3505201"/>
            <a:ext cx="160020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b="1" i="1"/>
              <a:t>Intermediate Feeder (forbs)</a:t>
            </a: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2590800" y="1828800"/>
            <a:ext cx="1600200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b="1" i="1"/>
              <a:t>Concentrate Feeder (browse)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7073900" y="3055938"/>
          <a:ext cx="176530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905150" imgH="1524063" progId="MSGraph.Chart.8">
                  <p:embed followColorScheme="full"/>
                </p:oleObj>
              </mc:Choice>
              <mc:Fallback>
                <p:oleObj name="Chart" r:id="rId3" imgW="1905150" imgH="1524063" progId="MSGraph.Chart.8">
                  <p:embed followColorScheme="full"/>
                  <p:pic>
                    <p:nvPicPr>
                      <p:cNvPr id="307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l="6589" t="18687" r="39536" b="16162"/>
                      <a:stretch>
                        <a:fillRect/>
                      </a:stretch>
                    </p:blipFill>
                    <p:spPr bwMode="auto">
                      <a:xfrm>
                        <a:off x="7073900" y="3055938"/>
                        <a:ext cx="1765300" cy="163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6829425" y="4513264"/>
          <a:ext cx="2801938" cy="196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2666908" imgH="1867082" progId="MSGraph.Chart.8">
                  <p:embed followColorScheme="full"/>
                </p:oleObj>
              </mc:Choice>
              <mc:Fallback>
                <p:oleObj name="Chart" r:id="rId5" imgW="2666908" imgH="1867082" progId="MSGraph.Chart.8">
                  <p:embed followColorScheme="full"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4513264"/>
                        <a:ext cx="2801938" cy="1963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7"/>
          <p:cNvGraphicFramePr>
            <a:graphicFrameLocks noChangeAspect="1"/>
          </p:cNvGraphicFramePr>
          <p:nvPr/>
        </p:nvGraphicFramePr>
        <p:xfrm>
          <a:off x="6629401" y="1366839"/>
          <a:ext cx="3389313" cy="193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3390842" imgH="1943266" progId="MSGraph.Chart.8">
                  <p:embed followColorScheme="full"/>
                </p:oleObj>
              </mc:Choice>
              <mc:Fallback>
                <p:oleObj name="Chart" r:id="rId7" imgW="3390842" imgH="1943266" progId="MSGraph.Chart.8">
                  <p:embed followColorScheme="full"/>
                  <p:pic>
                    <p:nvPicPr>
                      <p:cNvPr id="307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1366839"/>
                        <a:ext cx="3389313" cy="193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0" name="Picture 8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18025" y="3009900"/>
            <a:ext cx="21653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goat eats blackbrus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21200" y="1447801"/>
            <a:ext cx="2159000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rrowheads="1"/>
          </p:cNvPicPr>
          <p:nvPr/>
        </p:nvPicPr>
        <p:blipFill>
          <a:blip r:embed="rId11" cstate="print">
            <a:lum bright="6000"/>
          </a:blip>
          <a:srcRect/>
          <a:stretch>
            <a:fillRect/>
          </a:stretch>
        </p:blipFill>
        <p:spPr bwMode="auto">
          <a:xfrm>
            <a:off x="4495800" y="4686300"/>
            <a:ext cx="2209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itle 21"/>
          <p:cNvSpPr>
            <a:spLocks noGrp="1"/>
          </p:cNvSpPr>
          <p:nvPr>
            <p:ph type="title" idx="4294967295"/>
          </p:nvPr>
        </p:nvSpPr>
        <p:spPr>
          <a:xfrm>
            <a:off x="609600" y="-97629"/>
            <a:ext cx="8229600" cy="1143000"/>
          </a:xfrm>
        </p:spPr>
        <p:txBody>
          <a:bodyPr/>
          <a:lstStyle/>
          <a:p>
            <a:r>
              <a:rPr lang="en-US" dirty="0"/>
              <a:t>Select and Prepare Herbivores</a:t>
            </a:r>
          </a:p>
        </p:txBody>
      </p:sp>
    </p:spTree>
    <p:extLst>
      <p:ext uri="{BB962C8B-B14F-4D97-AF65-F5344CB8AC3E}">
        <p14:creationId xmlns:p14="http://schemas.microsoft.com/office/powerpoint/2010/main" val="1778634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18" descr="IDtop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3250" y="2563227"/>
            <a:ext cx="2063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0899" name="AutoShape 19"/>
          <p:cNvSpPr>
            <a:spLocks noChangeArrowheads="1"/>
          </p:cNvSpPr>
          <p:nvPr/>
        </p:nvSpPr>
        <p:spPr bwMode="auto">
          <a:xfrm>
            <a:off x="8375650" y="3782427"/>
            <a:ext cx="228600" cy="228600"/>
          </a:xfrm>
          <a:prstGeom prst="star5">
            <a:avLst/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0185" name="AutoShape 20"/>
          <p:cNvSpPr>
            <a:spLocks noChangeArrowheads="1"/>
          </p:cNvSpPr>
          <p:nvPr/>
        </p:nvSpPr>
        <p:spPr bwMode="auto">
          <a:xfrm rot="9086305" flipH="1" flipV="1">
            <a:off x="7308850" y="3706227"/>
            <a:ext cx="1219200" cy="381000"/>
          </a:xfrm>
          <a:prstGeom prst="curvedDownArrow">
            <a:avLst>
              <a:gd name="adj1" fmla="val 64000"/>
              <a:gd name="adj2" fmla="val 128000"/>
              <a:gd name="adj3" fmla="val 52296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9" name="Picture 23" descr="Goats_eating_Y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129" y="1905000"/>
            <a:ext cx="3944257" cy="3321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8" descr="Collecting_data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5635" y="4098026"/>
            <a:ext cx="2666490" cy="21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2" name="Picture 2" descr="http://assets.mediaspanonline.com/prod/3676493/DW-prescriptive-graze-2_w50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6155" y="2116513"/>
            <a:ext cx="1557110" cy="2238983"/>
          </a:xfrm>
          <a:prstGeom prst="rect">
            <a:avLst/>
          </a:prstGeom>
          <a:noFill/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286057" y="567021"/>
            <a:ext cx="8534400" cy="1143000"/>
          </a:xfrm>
        </p:spPr>
        <p:txBody>
          <a:bodyPr/>
          <a:lstStyle/>
          <a:p>
            <a:r>
              <a:rPr lang="en-US" dirty="0"/>
              <a:t>Yellow </a:t>
            </a:r>
            <a:r>
              <a:rPr lang="en-US" dirty="0" err="1"/>
              <a:t>Starthistle</a:t>
            </a:r>
            <a:r>
              <a:rPr lang="en-US" dirty="0"/>
              <a:t> Grazing by Goats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2495BF-787E-41E1-8E9B-E1BB229962A3}"/>
              </a:ext>
            </a:extLst>
          </p:cNvPr>
          <p:cNvSpPr txBox="1"/>
          <p:nvPr/>
        </p:nvSpPr>
        <p:spPr>
          <a:xfrm>
            <a:off x="6620893" y="4995412"/>
            <a:ext cx="923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K. Launchbaugh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51EFCA-711B-434A-B9CA-7BF823765288}"/>
              </a:ext>
            </a:extLst>
          </p:cNvPr>
          <p:cNvSpPr txBox="1"/>
          <p:nvPr/>
        </p:nvSpPr>
        <p:spPr>
          <a:xfrm>
            <a:off x="3798474" y="6008211"/>
            <a:ext cx="923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3129918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743199" y="0"/>
            <a:ext cx="8052179" cy="6629924"/>
            <a:chOff x="1219200" y="609600"/>
            <a:chExt cx="7315200" cy="6019800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219200" y="609600"/>
              <a:ext cx="6781800" cy="6019800"/>
              <a:chOff x="1219200" y="609600"/>
              <a:chExt cx="6781800" cy="6019800"/>
            </a:xfrm>
          </p:grpSpPr>
          <p:pic>
            <p:nvPicPr>
              <p:cNvPr id="11281" name="Picture 38" descr="Bentz_statsj.jp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19200" y="609600"/>
                <a:ext cx="6781800" cy="6013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282" name="Rectangle 41"/>
              <p:cNvSpPr>
                <a:spLocks noChangeArrowheads="1"/>
              </p:cNvSpPr>
              <p:nvPr/>
            </p:nvSpPr>
            <p:spPr bwMode="auto">
              <a:xfrm>
                <a:off x="1219200" y="5638800"/>
                <a:ext cx="3478924" cy="990600"/>
              </a:xfrm>
              <a:prstGeom prst="rect">
                <a:avLst/>
              </a:prstGeom>
              <a:solidFill>
                <a:schemeClr val="accent1">
                  <a:alpha val="5215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>
                  <a:spcBef>
                    <a:spcPct val="20000"/>
                  </a:spcBef>
                </a:pPr>
                <a:r>
                  <a:rPr lang="en-US" sz="2800" dirty="0"/>
                  <a:t>Bentz Ridge near White Bird Creek</a:t>
                </a:r>
                <a:endParaRPr lang="en-US" sz="2400" dirty="0"/>
              </a:p>
            </p:txBody>
          </p:sp>
        </p:grpSp>
        <p:sp>
          <p:nvSpPr>
            <p:cNvPr id="11280" name="TextBox 17"/>
            <p:cNvSpPr txBox="1">
              <a:spLocks noChangeArrowheads="1"/>
            </p:cNvSpPr>
            <p:nvPr/>
          </p:nvSpPr>
          <p:spPr bwMode="auto">
            <a:xfrm>
              <a:off x="5410200" y="5943136"/>
              <a:ext cx="3124200" cy="64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Sources: Idaho Geospatial Data Clearinghouse, USDA-FSA-APFO</a:t>
              </a:r>
            </a:p>
            <a:p>
              <a:r>
                <a:rPr lang="en-US" sz="1200" dirty="0">
                  <a:solidFill>
                    <a:schemeClr val="bg1"/>
                  </a:solidFill>
                </a:rPr>
                <a:t>U.S. Geological Survey (USGS)</a:t>
              </a:r>
            </a:p>
          </p:txBody>
        </p:sp>
      </p:grpSp>
      <p:sp>
        <p:nvSpPr>
          <p:cNvPr id="11267" name="Line 15"/>
          <p:cNvSpPr>
            <a:spLocks noChangeShapeType="1"/>
          </p:cNvSpPr>
          <p:nvPr/>
        </p:nvSpPr>
        <p:spPr bwMode="auto">
          <a:xfrm>
            <a:off x="1600200" y="0"/>
            <a:ext cx="0" cy="6858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4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2"/>
          <p:cNvSpPr>
            <a:spLocks noGrp="1" noChangeArrowheads="1"/>
          </p:cNvSpPr>
          <p:nvPr>
            <p:ph type="title"/>
          </p:nvPr>
        </p:nvSpPr>
        <p:spPr>
          <a:xfrm>
            <a:off x="1171940" y="587038"/>
            <a:ext cx="7903779" cy="1143000"/>
          </a:xfrm>
        </p:spPr>
        <p:txBody>
          <a:bodyPr/>
          <a:lstStyle/>
          <a:p>
            <a:pPr eaLnBrk="1" hangingPunct="1"/>
            <a:r>
              <a:rPr lang="en-US" dirty="0"/>
              <a:t>Ungrazed vs. Grazed</a:t>
            </a:r>
          </a:p>
        </p:txBody>
      </p:sp>
      <p:pic>
        <p:nvPicPr>
          <p:cNvPr id="51205" name="Picture 27" descr="plot6_ctrl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9240" y="1800229"/>
            <a:ext cx="4326760" cy="324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TextBox 25"/>
          <p:cNvSpPr txBox="1">
            <a:spLocks noChangeArrowheads="1"/>
          </p:cNvSpPr>
          <p:nvPr/>
        </p:nvSpPr>
        <p:spPr bwMode="auto">
          <a:xfrm>
            <a:off x="1721839" y="4793574"/>
            <a:ext cx="2362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 by Brianna Goehring</a:t>
            </a:r>
          </a:p>
        </p:txBody>
      </p:sp>
      <p:pic>
        <p:nvPicPr>
          <p:cNvPr id="51207" name="Picture 28" descr="plot6_trmnt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401" y="1814743"/>
            <a:ext cx="4102100" cy="3222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TextBox 26"/>
          <p:cNvSpPr txBox="1">
            <a:spLocks noChangeArrowheads="1"/>
          </p:cNvSpPr>
          <p:nvPr/>
        </p:nvSpPr>
        <p:spPr bwMode="auto">
          <a:xfrm>
            <a:off x="6143401" y="4804686"/>
            <a:ext cx="24018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 by Brianna Goehring</a:t>
            </a:r>
          </a:p>
        </p:txBody>
      </p:sp>
      <p:sp>
        <p:nvSpPr>
          <p:cNvPr id="29" name="Rectangle 46"/>
          <p:cNvSpPr txBox="1">
            <a:spLocks noChangeArrowheads="1"/>
          </p:cNvSpPr>
          <p:nvPr/>
        </p:nvSpPr>
        <p:spPr bwMode="auto">
          <a:xfrm>
            <a:off x="1678706" y="4933956"/>
            <a:ext cx="882097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Tx/>
              <a:buChar char="•"/>
              <a:defRPr/>
            </a:pPr>
            <a:r>
              <a:rPr lang="en-US" sz="2800" kern="0" dirty="0">
                <a:latin typeface="Calibri" panose="020F0502020204030204" pitchFamily="34" charset="0"/>
              </a:rPr>
              <a:t>Yellow </a:t>
            </a:r>
            <a:r>
              <a:rPr lang="en-US" sz="2800" kern="0" dirty="0" err="1">
                <a:latin typeface="Calibri" panose="020F0502020204030204" pitchFamily="34" charset="0"/>
              </a:rPr>
              <a:t>starthistle</a:t>
            </a:r>
            <a:r>
              <a:rPr lang="en-US" sz="2800" kern="0" dirty="0">
                <a:latin typeface="Calibri" panose="020F0502020204030204" pitchFamily="34" charset="0"/>
              </a:rPr>
              <a:t> density, seed production &amp; cover ↓↓</a:t>
            </a:r>
          </a:p>
          <a:p>
            <a:pPr marL="342900" indent="-342900">
              <a:buFontTx/>
              <a:buChar char="•"/>
              <a:defRPr/>
            </a:pPr>
            <a:r>
              <a:rPr lang="en-US" sz="2800" kern="0" dirty="0">
                <a:latin typeface="Calibri" panose="020F0502020204030204" pitchFamily="34" charset="0"/>
              </a:rPr>
              <a:t>Forb cover stayed the same</a:t>
            </a:r>
          </a:p>
          <a:p>
            <a:pPr marL="342900" indent="-342900">
              <a:buFontTx/>
              <a:buChar char="•"/>
              <a:defRPr/>
            </a:pPr>
            <a:r>
              <a:rPr lang="en-US" sz="2800" kern="0" dirty="0">
                <a:latin typeface="Calibri" panose="020F0502020204030204" pitchFamily="34" charset="0"/>
              </a:rPr>
              <a:t>Grass cover ↑↑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kern="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6486985"/>
            <a:ext cx="6324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chemeClr val="bg1"/>
                </a:solidFill>
              </a:rPr>
              <a:t>Goehring</a:t>
            </a:r>
            <a:r>
              <a:rPr lang="en-US" sz="1050" dirty="0">
                <a:solidFill>
                  <a:schemeClr val="bg1"/>
                </a:solidFill>
              </a:rPr>
              <a:t>, Launchbaugh, &amp; Wilson. 2010. Late-Season Targeted Grazing of Yellow </a:t>
            </a:r>
            <a:r>
              <a:rPr lang="en-US" sz="1050" dirty="0" err="1">
                <a:solidFill>
                  <a:schemeClr val="bg1"/>
                </a:solidFill>
              </a:rPr>
              <a:t>Starthistle</a:t>
            </a:r>
            <a:r>
              <a:rPr lang="en-US" sz="1050" dirty="0">
                <a:solidFill>
                  <a:schemeClr val="bg1"/>
                </a:solidFill>
              </a:rPr>
              <a:t> (</a:t>
            </a:r>
            <a:r>
              <a:rPr lang="en-US" sz="1050" dirty="0" err="1">
                <a:solidFill>
                  <a:schemeClr val="bg1"/>
                </a:solidFill>
              </a:rPr>
              <a:t>Centaurea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solstitialis</a:t>
            </a:r>
            <a:r>
              <a:rPr lang="en-US" sz="1050" dirty="0">
                <a:solidFill>
                  <a:schemeClr val="bg1"/>
                </a:solidFill>
              </a:rPr>
              <a:t>) with Goats in Idaho. Invasive Plant Science and Management. 3(2):148-154.</a:t>
            </a:r>
          </a:p>
        </p:txBody>
      </p:sp>
    </p:spTree>
    <p:extLst>
      <p:ext uri="{BB962C8B-B14F-4D97-AF65-F5344CB8AC3E}">
        <p14:creationId xmlns:p14="http://schemas.microsoft.com/office/powerpoint/2010/main" val="244435580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/>
              <a:t>Yellow Starthistle Response</a:t>
            </a:r>
          </a:p>
        </p:txBody>
      </p:sp>
      <p:graphicFrame>
        <p:nvGraphicFramePr>
          <p:cNvPr id="4098" name="Object 2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2321885"/>
              </p:ext>
            </p:extLst>
          </p:nvPr>
        </p:nvGraphicFramePr>
        <p:xfrm>
          <a:off x="1752842" y="2824050"/>
          <a:ext cx="4038600" cy="269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095951" imgH="4067327" progId="MSGraph.Chart.8">
                  <p:embed followColorScheme="full"/>
                </p:oleObj>
              </mc:Choice>
              <mc:Fallback>
                <p:oleObj name="Chart" r:id="rId3" imgW="6095951" imgH="4067327" progId="MSGraph.Chart.8">
                  <p:embed followColorScheme="full"/>
                  <p:pic>
                    <p:nvPicPr>
                      <p:cNvPr id="4098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842" y="2824050"/>
                        <a:ext cx="4038600" cy="269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749792" y="2638425"/>
            <a:ext cx="2435226" cy="2139950"/>
            <a:chOff x="1300" y="1614"/>
            <a:chExt cx="1534" cy="1348"/>
          </a:xfrm>
        </p:grpSpPr>
        <p:sp>
          <p:nvSpPr>
            <p:cNvPr id="4110" name="Text Box 25"/>
            <p:cNvSpPr txBox="1">
              <a:spLocks noChangeArrowheads="1"/>
            </p:cNvSpPr>
            <p:nvPr/>
          </p:nvSpPr>
          <p:spPr bwMode="auto">
            <a:xfrm>
              <a:off x="1300" y="2493"/>
              <a:ext cx="535" cy="2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Grazed</a:t>
              </a:r>
            </a:p>
          </p:txBody>
        </p:sp>
        <p:sp>
          <p:nvSpPr>
            <p:cNvPr id="4111" name="Text Box 26"/>
            <p:cNvSpPr txBox="1">
              <a:spLocks noChangeArrowheads="1"/>
            </p:cNvSpPr>
            <p:nvPr/>
          </p:nvSpPr>
          <p:spPr bwMode="auto">
            <a:xfrm>
              <a:off x="2151" y="1614"/>
              <a:ext cx="683" cy="2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Ungrazed</a:t>
              </a:r>
            </a:p>
          </p:txBody>
        </p:sp>
        <p:sp>
          <p:nvSpPr>
            <p:cNvPr id="4112" name="Line 27"/>
            <p:cNvSpPr>
              <a:spLocks noChangeShapeType="1"/>
            </p:cNvSpPr>
            <p:nvPr/>
          </p:nvSpPr>
          <p:spPr bwMode="auto">
            <a:xfrm>
              <a:off x="1817" y="272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8"/>
            <p:cNvSpPr>
              <a:spLocks noChangeShapeType="1"/>
            </p:cNvSpPr>
            <p:nvPr/>
          </p:nvSpPr>
          <p:spPr bwMode="auto">
            <a:xfrm>
              <a:off x="2446" y="180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4099" name="Object 2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93773815"/>
              </p:ext>
            </p:extLst>
          </p:nvPr>
        </p:nvGraphicFramePr>
        <p:xfrm>
          <a:off x="7117080" y="3696198"/>
          <a:ext cx="4038600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95951" imgH="4067327" progId="MSGraph.Chart.8">
                  <p:embed followColorScheme="full"/>
                </p:oleObj>
              </mc:Choice>
              <mc:Fallback>
                <p:oleObj name="Chart" r:id="rId5" imgW="6095951" imgH="4067327" progId="MSGraph.Chart.8">
                  <p:embed followColorScheme="full"/>
                  <p:pic>
                    <p:nvPicPr>
                      <p:cNvPr id="409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080" y="3696198"/>
                        <a:ext cx="4038600" cy="269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30"/>
          <p:cNvSpPr txBox="1">
            <a:spLocks noChangeArrowheads="1"/>
          </p:cNvSpPr>
          <p:nvPr/>
        </p:nvSpPr>
        <p:spPr bwMode="auto">
          <a:xfrm>
            <a:off x="8331525" y="4232620"/>
            <a:ext cx="84856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Grazed</a:t>
            </a:r>
          </a:p>
        </p:txBody>
      </p:sp>
      <p:sp>
        <p:nvSpPr>
          <p:cNvPr id="4105" name="Text Box 31"/>
          <p:cNvSpPr txBox="1">
            <a:spLocks noChangeArrowheads="1"/>
          </p:cNvSpPr>
          <p:nvPr/>
        </p:nvSpPr>
        <p:spPr bwMode="auto">
          <a:xfrm>
            <a:off x="9467978" y="3344468"/>
            <a:ext cx="108420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Ungrazed</a:t>
            </a:r>
          </a:p>
        </p:txBody>
      </p:sp>
      <p:sp>
        <p:nvSpPr>
          <p:cNvPr id="4106" name="Line 32"/>
          <p:cNvSpPr>
            <a:spLocks noChangeShapeType="1"/>
          </p:cNvSpPr>
          <p:nvPr/>
        </p:nvSpPr>
        <p:spPr bwMode="auto">
          <a:xfrm>
            <a:off x="8962896" y="460999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33"/>
          <p:cNvSpPr>
            <a:spLocks noChangeShapeType="1"/>
          </p:cNvSpPr>
          <p:nvPr/>
        </p:nvSpPr>
        <p:spPr bwMode="auto">
          <a:xfrm>
            <a:off x="9863491" y="3678296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8" name="Text Box 36"/>
          <p:cNvSpPr txBox="1">
            <a:spLocks noChangeArrowheads="1"/>
          </p:cNvSpPr>
          <p:nvPr/>
        </p:nvSpPr>
        <p:spPr bwMode="auto">
          <a:xfrm>
            <a:off x="2405311" y="2117172"/>
            <a:ext cx="27962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 err="1">
                <a:solidFill>
                  <a:srgbClr val="A27800"/>
                </a:solidFill>
              </a:rPr>
              <a:t>Seedheads</a:t>
            </a:r>
            <a:r>
              <a:rPr lang="en-US" sz="2400" b="1" u="sng" dirty="0">
                <a:solidFill>
                  <a:srgbClr val="A27800"/>
                </a:solidFill>
              </a:rPr>
              <a:t> per Plant</a:t>
            </a:r>
          </a:p>
        </p:txBody>
      </p:sp>
      <p:sp>
        <p:nvSpPr>
          <p:cNvPr id="4109" name="Text Box 37"/>
          <p:cNvSpPr txBox="1">
            <a:spLocks noChangeArrowheads="1"/>
          </p:cNvSpPr>
          <p:nvPr/>
        </p:nvSpPr>
        <p:spPr bwMode="auto">
          <a:xfrm>
            <a:off x="8245605" y="2930969"/>
            <a:ext cx="20476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A27800"/>
                </a:solidFill>
              </a:rPr>
              <a:t>Plants per Plot</a:t>
            </a:r>
          </a:p>
        </p:txBody>
      </p:sp>
    </p:spTree>
    <p:extLst>
      <p:ext uri="{BB962C8B-B14F-4D97-AF65-F5344CB8AC3E}">
        <p14:creationId xmlns:p14="http://schemas.microsoft.com/office/powerpoint/2010/main" val="4250266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22"/>
          <p:cNvSpPr>
            <a:spLocks noGrp="1" noChangeArrowheads="1"/>
          </p:cNvSpPr>
          <p:nvPr>
            <p:ph type="title"/>
          </p:nvPr>
        </p:nvSpPr>
        <p:spPr>
          <a:xfrm>
            <a:off x="1110343" y="525290"/>
            <a:ext cx="10972800" cy="1143000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Vegetation Cover Response</a:t>
            </a:r>
          </a:p>
        </p:txBody>
      </p:sp>
      <p:graphicFrame>
        <p:nvGraphicFramePr>
          <p:cNvPr id="5122" name="Object 2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9051465"/>
              </p:ext>
            </p:extLst>
          </p:nvPr>
        </p:nvGraphicFramePr>
        <p:xfrm>
          <a:off x="647355" y="2479662"/>
          <a:ext cx="3733800" cy="249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095951" imgH="4067327" progId="MSGraph.Chart.8">
                  <p:embed followColorScheme="full"/>
                </p:oleObj>
              </mc:Choice>
              <mc:Fallback>
                <p:oleObj name="Chart" r:id="rId3" imgW="6095951" imgH="4067327" progId="MSGraph.Chart.8">
                  <p:embed followColorScheme="full"/>
                  <p:pic>
                    <p:nvPicPr>
                      <p:cNvPr id="5122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355" y="2479662"/>
                        <a:ext cx="3733800" cy="2490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794467500"/>
              </p:ext>
            </p:extLst>
          </p:nvPr>
        </p:nvGraphicFramePr>
        <p:xfrm>
          <a:off x="7968343" y="1898833"/>
          <a:ext cx="4114800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095951" imgH="4067327" progId="MSGraph.Chart.8">
                  <p:embed followColorScheme="full"/>
                </p:oleObj>
              </mc:Choice>
              <mc:Fallback>
                <p:oleObj name="Chart" r:id="rId5" imgW="6095951" imgH="4067327" progId="MSGraph.Chart.8">
                  <p:embed followColorScheme="full"/>
                  <p:pic>
                    <p:nvPicPr>
                      <p:cNvPr id="5123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8343" y="1898833"/>
                        <a:ext cx="4114800" cy="274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25"/>
          <p:cNvSpPr txBox="1">
            <a:spLocks noChangeArrowheads="1"/>
          </p:cNvSpPr>
          <p:nvPr/>
        </p:nvSpPr>
        <p:spPr bwMode="auto">
          <a:xfrm>
            <a:off x="1744976" y="2496096"/>
            <a:ext cx="84856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Grazed</a:t>
            </a:r>
          </a:p>
        </p:txBody>
      </p:sp>
      <p:sp>
        <p:nvSpPr>
          <p:cNvPr id="5129" name="Text Box 26"/>
          <p:cNvSpPr txBox="1">
            <a:spLocks noChangeArrowheads="1"/>
          </p:cNvSpPr>
          <p:nvPr/>
        </p:nvSpPr>
        <p:spPr bwMode="auto">
          <a:xfrm>
            <a:off x="2921898" y="2192747"/>
            <a:ext cx="108420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Ungrazed</a:t>
            </a:r>
          </a:p>
        </p:txBody>
      </p:sp>
      <p:sp>
        <p:nvSpPr>
          <p:cNvPr id="5130" name="Line 27"/>
          <p:cNvSpPr>
            <a:spLocks noChangeShapeType="1"/>
          </p:cNvSpPr>
          <p:nvPr/>
        </p:nvSpPr>
        <p:spPr bwMode="auto">
          <a:xfrm>
            <a:off x="2367982" y="2754807"/>
            <a:ext cx="0" cy="6838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1" name="Line 28"/>
          <p:cNvSpPr>
            <a:spLocks noChangeShapeType="1"/>
          </p:cNvSpPr>
          <p:nvPr/>
        </p:nvSpPr>
        <p:spPr bwMode="auto">
          <a:xfrm>
            <a:off x="3168353" y="2562079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Text Box 29"/>
          <p:cNvSpPr txBox="1">
            <a:spLocks noChangeArrowheads="1"/>
          </p:cNvSpPr>
          <p:nvPr/>
        </p:nvSpPr>
        <p:spPr bwMode="auto">
          <a:xfrm>
            <a:off x="9333056" y="2634356"/>
            <a:ext cx="84856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Grazed</a:t>
            </a:r>
          </a:p>
        </p:txBody>
      </p:sp>
      <p:sp>
        <p:nvSpPr>
          <p:cNvPr id="5133" name="Text Box 30"/>
          <p:cNvSpPr txBox="1">
            <a:spLocks noChangeArrowheads="1"/>
          </p:cNvSpPr>
          <p:nvPr/>
        </p:nvSpPr>
        <p:spPr bwMode="auto">
          <a:xfrm>
            <a:off x="10499660" y="2634009"/>
            <a:ext cx="108420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/>
              <a:t>Ungrazed</a:t>
            </a:r>
          </a:p>
        </p:txBody>
      </p:sp>
      <p:sp>
        <p:nvSpPr>
          <p:cNvPr id="5134" name="Line 31"/>
          <p:cNvSpPr>
            <a:spLocks noChangeShapeType="1"/>
          </p:cNvSpPr>
          <p:nvPr/>
        </p:nvSpPr>
        <p:spPr bwMode="auto">
          <a:xfrm>
            <a:off x="9841718" y="308826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5" name="Line 32"/>
          <p:cNvSpPr>
            <a:spLocks noChangeShapeType="1"/>
          </p:cNvSpPr>
          <p:nvPr/>
        </p:nvSpPr>
        <p:spPr bwMode="auto">
          <a:xfrm>
            <a:off x="10789946" y="3071705"/>
            <a:ext cx="0" cy="3572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6" name="Text Box 33"/>
          <p:cNvSpPr txBox="1">
            <a:spLocks noChangeArrowheads="1"/>
          </p:cNvSpPr>
          <p:nvPr/>
        </p:nvSpPr>
        <p:spPr bwMode="auto">
          <a:xfrm>
            <a:off x="861952" y="1953361"/>
            <a:ext cx="23064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 err="1">
                <a:solidFill>
                  <a:srgbClr val="A27800"/>
                </a:solidFill>
              </a:rPr>
              <a:t>Starthistle</a:t>
            </a:r>
            <a:r>
              <a:rPr lang="en-US" sz="2400" b="1" u="sng" dirty="0">
                <a:solidFill>
                  <a:srgbClr val="A27800"/>
                </a:solidFill>
              </a:rPr>
              <a:t> Cover</a:t>
            </a:r>
          </a:p>
        </p:txBody>
      </p:sp>
      <p:sp>
        <p:nvSpPr>
          <p:cNvPr id="5137" name="Text Box 34"/>
          <p:cNvSpPr txBox="1">
            <a:spLocks noChangeArrowheads="1"/>
          </p:cNvSpPr>
          <p:nvPr/>
        </p:nvSpPr>
        <p:spPr bwMode="auto">
          <a:xfrm>
            <a:off x="8883930" y="1631301"/>
            <a:ext cx="1565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A27800"/>
                </a:solidFill>
              </a:rPr>
              <a:t>Forb Cover</a:t>
            </a:r>
          </a:p>
        </p:txBody>
      </p:sp>
      <p:graphicFrame>
        <p:nvGraphicFramePr>
          <p:cNvPr id="5124" name="Object 3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404252912"/>
              </p:ext>
            </p:extLst>
          </p:nvPr>
        </p:nvGraphicFramePr>
        <p:xfrm>
          <a:off x="4309841" y="3759992"/>
          <a:ext cx="3886200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6095951" imgH="4067327" progId="MSGraph.Chart.8">
                  <p:embed followColorScheme="full"/>
                </p:oleObj>
              </mc:Choice>
              <mc:Fallback>
                <p:oleObj name="Chart" r:id="rId7" imgW="6095951" imgH="4067327" progId="MSGraph.Chart.8">
                  <p:embed followColorScheme="full"/>
                  <p:pic>
                    <p:nvPicPr>
                      <p:cNvPr id="5124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841" y="3759992"/>
                        <a:ext cx="3886200" cy="2592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8" name="Text Box 36"/>
          <p:cNvSpPr txBox="1">
            <a:spLocks noChangeArrowheads="1"/>
          </p:cNvSpPr>
          <p:nvPr/>
        </p:nvSpPr>
        <p:spPr bwMode="auto">
          <a:xfrm>
            <a:off x="5286535" y="3468454"/>
            <a:ext cx="1685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A27800"/>
                </a:solidFill>
              </a:rPr>
              <a:t>Grass Cover</a:t>
            </a:r>
          </a:p>
        </p:txBody>
      </p:sp>
      <p:sp>
        <p:nvSpPr>
          <p:cNvPr id="5139" name="Text Box 37"/>
          <p:cNvSpPr txBox="1">
            <a:spLocks noChangeArrowheads="1"/>
          </p:cNvSpPr>
          <p:nvPr/>
        </p:nvSpPr>
        <p:spPr bwMode="auto">
          <a:xfrm>
            <a:off x="5535171" y="4454299"/>
            <a:ext cx="84856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Grazed</a:t>
            </a:r>
          </a:p>
        </p:txBody>
      </p:sp>
      <p:sp>
        <p:nvSpPr>
          <p:cNvPr id="5140" name="Text Box 38"/>
          <p:cNvSpPr txBox="1">
            <a:spLocks noChangeArrowheads="1"/>
          </p:cNvSpPr>
          <p:nvPr/>
        </p:nvSpPr>
        <p:spPr bwMode="auto">
          <a:xfrm>
            <a:off x="6816095" y="4406347"/>
            <a:ext cx="108420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Ungrazed</a:t>
            </a:r>
          </a:p>
        </p:txBody>
      </p:sp>
      <p:sp>
        <p:nvSpPr>
          <p:cNvPr id="5141" name="Line 39"/>
          <p:cNvSpPr>
            <a:spLocks noChangeShapeType="1"/>
          </p:cNvSpPr>
          <p:nvPr/>
        </p:nvSpPr>
        <p:spPr bwMode="auto">
          <a:xfrm>
            <a:off x="6051336" y="4860699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2" name="Line 40"/>
          <p:cNvSpPr>
            <a:spLocks noChangeShapeType="1"/>
          </p:cNvSpPr>
          <p:nvPr/>
        </p:nvSpPr>
        <p:spPr bwMode="auto">
          <a:xfrm>
            <a:off x="7118182" y="4796281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735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SCF095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767960"/>
            <a:ext cx="4851400" cy="309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 descr="DSCF096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851400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2913118" y="3290999"/>
            <a:ext cx="2315779" cy="369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rgbClr val="993366"/>
                </a:solidFill>
                <a:latin typeface="Arial" pitchFamily="34" charset="0"/>
              </a:rPr>
              <a:t>Before Grazing</a:t>
            </a:r>
          </a:p>
        </p:txBody>
      </p:sp>
      <p:grpSp>
        <p:nvGrpSpPr>
          <p:cNvPr id="2" name="Group 9"/>
          <p:cNvGrpSpPr/>
          <p:nvPr/>
        </p:nvGrpSpPr>
        <p:grpSpPr>
          <a:xfrm>
            <a:off x="6467475" y="0"/>
            <a:ext cx="4740276" cy="6884516"/>
            <a:chOff x="4429124" y="-46798"/>
            <a:chExt cx="4740276" cy="6884516"/>
          </a:xfrm>
        </p:grpSpPr>
        <p:pic>
          <p:nvPicPr>
            <p:cNvPr id="64516" name="Picture 4" descr="DSCF096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7400" y="-46798"/>
              <a:ext cx="4572000" cy="3238500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64517" name="Picture 5" descr="DSCF0960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300" y="3738560"/>
              <a:ext cx="4610100" cy="3073400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</p:pic>
        <p:sp>
          <p:nvSpPr>
            <p:cNvPr id="64518" name="Line 6"/>
            <p:cNvSpPr>
              <a:spLocks noChangeShapeType="1"/>
            </p:cNvSpPr>
            <p:nvPr/>
          </p:nvSpPr>
          <p:spPr bwMode="auto">
            <a:xfrm flipV="1">
              <a:off x="4429124" y="5118"/>
              <a:ext cx="38100" cy="6832600"/>
            </a:xfrm>
            <a:prstGeom prst="line">
              <a:avLst/>
            </a:prstGeom>
            <a:noFill/>
            <a:ln w="57150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20" name="Text Box 8"/>
            <p:cNvSpPr txBox="1">
              <a:spLocks noChangeArrowheads="1"/>
            </p:cNvSpPr>
            <p:nvPr/>
          </p:nvSpPr>
          <p:spPr bwMode="auto">
            <a:xfrm>
              <a:off x="5980926" y="3268144"/>
              <a:ext cx="2005013" cy="36933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solidFill>
                    <a:srgbClr val="993366"/>
                  </a:solidFill>
                  <a:latin typeface="Arial" pitchFamily="34" charset="0"/>
                </a:rPr>
                <a:t>After Grazing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485900" y="6627168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BDC152-107D-45B7-BAD2-E82A101B5F73}"/>
              </a:ext>
            </a:extLst>
          </p:cNvPr>
          <p:cNvSpPr/>
          <p:nvPr/>
        </p:nvSpPr>
        <p:spPr>
          <a:xfrm>
            <a:off x="9545988" y="293258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7600E-E1D3-498A-83C8-B1CF5403F81E}"/>
              </a:ext>
            </a:extLst>
          </p:cNvPr>
          <p:cNvSpPr/>
          <p:nvPr/>
        </p:nvSpPr>
        <p:spPr>
          <a:xfrm>
            <a:off x="9545988" y="665368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61F554-80A5-4896-B7E1-9FBA01928360}"/>
              </a:ext>
            </a:extLst>
          </p:cNvPr>
          <p:cNvSpPr/>
          <p:nvPr/>
        </p:nvSpPr>
        <p:spPr>
          <a:xfrm>
            <a:off x="1485899" y="297462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</p:spTree>
    <p:extLst>
      <p:ext uri="{BB962C8B-B14F-4D97-AF65-F5344CB8AC3E}">
        <p14:creationId xmlns:p14="http://schemas.microsoft.com/office/powerpoint/2010/main" val="3324986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SCF095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767960"/>
            <a:ext cx="4851400" cy="309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 descr="DSCF096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851400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2913118" y="3290999"/>
            <a:ext cx="2315779" cy="369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>
                <a:solidFill>
                  <a:srgbClr val="993366"/>
                </a:solidFill>
                <a:latin typeface="Arial" pitchFamily="34" charset="0"/>
              </a:rPr>
              <a:t>Before Grazing</a:t>
            </a:r>
          </a:p>
        </p:txBody>
      </p:sp>
      <p:grpSp>
        <p:nvGrpSpPr>
          <p:cNvPr id="2" name="Group 9"/>
          <p:cNvGrpSpPr/>
          <p:nvPr/>
        </p:nvGrpSpPr>
        <p:grpSpPr>
          <a:xfrm>
            <a:off x="6467475" y="0"/>
            <a:ext cx="4740276" cy="6884516"/>
            <a:chOff x="4429124" y="-46798"/>
            <a:chExt cx="4740276" cy="6884516"/>
          </a:xfrm>
        </p:grpSpPr>
        <p:pic>
          <p:nvPicPr>
            <p:cNvPr id="64516" name="Picture 4" descr="DSCF096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7400" y="-46798"/>
              <a:ext cx="4572000" cy="3238500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64517" name="Picture 5" descr="DSCF0960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300" y="3738560"/>
              <a:ext cx="4610100" cy="3073400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</p:pic>
        <p:sp>
          <p:nvSpPr>
            <p:cNvPr id="64518" name="Line 6"/>
            <p:cNvSpPr>
              <a:spLocks noChangeShapeType="1"/>
            </p:cNvSpPr>
            <p:nvPr/>
          </p:nvSpPr>
          <p:spPr bwMode="auto">
            <a:xfrm flipV="1">
              <a:off x="4429124" y="5118"/>
              <a:ext cx="38100" cy="6832600"/>
            </a:xfrm>
            <a:prstGeom prst="line">
              <a:avLst/>
            </a:prstGeom>
            <a:noFill/>
            <a:ln w="57150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20" name="Text Box 8"/>
            <p:cNvSpPr txBox="1">
              <a:spLocks noChangeArrowheads="1"/>
            </p:cNvSpPr>
            <p:nvPr/>
          </p:nvSpPr>
          <p:spPr bwMode="auto">
            <a:xfrm>
              <a:off x="5980926" y="3268144"/>
              <a:ext cx="2005013" cy="36933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solidFill>
                    <a:srgbClr val="993366"/>
                  </a:solidFill>
                  <a:latin typeface="Arial" pitchFamily="34" charset="0"/>
                </a:rPr>
                <a:t>After Grazing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485900" y="6627168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BDC152-107D-45B7-BAD2-E82A101B5F73}"/>
              </a:ext>
            </a:extLst>
          </p:cNvPr>
          <p:cNvSpPr/>
          <p:nvPr/>
        </p:nvSpPr>
        <p:spPr>
          <a:xfrm>
            <a:off x="9545988" y="293258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7600E-E1D3-498A-83C8-B1CF5403F81E}"/>
              </a:ext>
            </a:extLst>
          </p:cNvPr>
          <p:cNvSpPr/>
          <p:nvPr/>
        </p:nvSpPr>
        <p:spPr>
          <a:xfrm>
            <a:off x="9545988" y="665368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61F554-80A5-4896-B7E1-9FBA01928360}"/>
              </a:ext>
            </a:extLst>
          </p:cNvPr>
          <p:cNvSpPr/>
          <p:nvPr/>
        </p:nvSpPr>
        <p:spPr>
          <a:xfrm>
            <a:off x="1485899" y="2974624"/>
            <a:ext cx="11961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Jean-Marie Luginbuhl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FD5D82-75FF-4783-9306-439E5566BA17}"/>
              </a:ext>
            </a:extLst>
          </p:cNvPr>
          <p:cNvGrpSpPr/>
          <p:nvPr/>
        </p:nvGrpSpPr>
        <p:grpSpPr>
          <a:xfrm>
            <a:off x="4010681" y="1679692"/>
            <a:ext cx="4989789" cy="3326525"/>
            <a:chOff x="4010681" y="1679692"/>
            <a:chExt cx="4989789" cy="3326525"/>
          </a:xfrm>
        </p:grpSpPr>
        <p:pic>
          <p:nvPicPr>
            <p:cNvPr id="15" name="Picture 2" descr="Day2am24">
              <a:extLst>
                <a:ext uri="{FF2B5EF4-FFF2-40B4-BE49-F238E27FC236}">
                  <a16:creationId xmlns:a16="http://schemas.microsoft.com/office/drawing/2014/main" id="{558AAEEA-33CC-455A-98FC-EDF0CD214A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681" y="1679692"/>
              <a:ext cx="4989789" cy="332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8512E3-CD52-41B7-89D1-6A5FA04AE5A6}"/>
                </a:ext>
              </a:extLst>
            </p:cNvPr>
            <p:cNvSpPr txBox="1"/>
            <p:nvPr/>
          </p:nvSpPr>
          <p:spPr>
            <a:xfrm>
              <a:off x="5839482" y="4296771"/>
              <a:ext cx="21738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>
                  <a:solidFill>
                    <a:schemeClr val="bg1"/>
                  </a:solidFill>
                </a:rPr>
                <a:t>Happy Goats!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1F3A8CD-DE66-437F-A934-558D23B800B8}"/>
                </a:ext>
              </a:extLst>
            </p:cNvPr>
            <p:cNvSpPr/>
            <p:nvPr/>
          </p:nvSpPr>
          <p:spPr>
            <a:xfrm>
              <a:off x="7753928" y="4775385"/>
              <a:ext cx="119616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</a:rPr>
                <a:t>Jean-Marie Luginbuhl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6210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1801" y="1789584"/>
            <a:ext cx="4229099" cy="438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172816"/>
            <a:ext cx="4572000" cy="3883968"/>
          </a:xfrm>
        </p:spPr>
        <p:txBody>
          <a:bodyPr/>
          <a:lstStyle/>
          <a:p>
            <a:pPr marL="292100" indent="-2286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Widespread</a:t>
            </a:r>
          </a:p>
          <a:p>
            <a:pPr marL="292100" indent="-2286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Sheep and goats successfully used for spurge control</a:t>
            </a:r>
          </a:p>
          <a:p>
            <a:pPr marL="292100" indent="-2286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Considered a “good forage” for sheep</a:t>
            </a:r>
          </a:p>
          <a:p>
            <a:pPr marL="292100" indent="-2286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Some cattle producers contract sheep producers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341031-5E99-4EE0-A8D1-1ABCC4048EAC}"/>
              </a:ext>
            </a:extLst>
          </p:cNvPr>
          <p:cNvSpPr/>
          <p:nvPr/>
        </p:nvSpPr>
        <p:spPr>
          <a:xfrm>
            <a:off x="2133600" y="5941368"/>
            <a:ext cx="7649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itchFamily="34" charset="0"/>
              </a:rPr>
              <a:t>John Walker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1BF7C0-ACFC-4489-9967-1FFF1E30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Leafy Spurge</a:t>
            </a:r>
          </a:p>
        </p:txBody>
      </p:sp>
    </p:spTree>
    <p:extLst>
      <p:ext uri="{BB962C8B-B14F-4D97-AF65-F5344CB8AC3E}">
        <p14:creationId xmlns:p14="http://schemas.microsoft.com/office/powerpoint/2010/main" val="196841162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Leafy Spurge</a:t>
            </a:r>
          </a:p>
        </p:txBody>
      </p:sp>
      <p:graphicFrame>
        <p:nvGraphicFramePr>
          <p:cNvPr id="18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3000" y="1600201"/>
          <a:ext cx="9144000" cy="446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096000" y="6403546"/>
            <a:ext cx="50292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50" dirty="0">
                <a:solidFill>
                  <a:schemeClr val="bg1"/>
                </a:solidFill>
              </a:rPr>
              <a:t>Johnston, and </a:t>
            </a:r>
            <a:r>
              <a:rPr lang="en-US" sz="1050" dirty="0" err="1">
                <a:solidFill>
                  <a:schemeClr val="bg1"/>
                </a:solidFill>
              </a:rPr>
              <a:t>Peake</a:t>
            </a:r>
            <a:r>
              <a:rPr lang="en-US" sz="1050" dirty="0">
                <a:solidFill>
                  <a:schemeClr val="bg1"/>
                </a:solidFill>
              </a:rPr>
              <a:t> (1960). Effect of selective grazing by sheep on the control of leafy spurge (</a:t>
            </a:r>
            <a:r>
              <a:rPr lang="en-US" sz="1050" i="1" dirty="0">
                <a:solidFill>
                  <a:schemeClr val="bg1"/>
                </a:solidFill>
              </a:rPr>
              <a:t>Euphorbia </a:t>
            </a:r>
            <a:r>
              <a:rPr lang="en-US" sz="1050" i="1" dirty="0" err="1">
                <a:solidFill>
                  <a:schemeClr val="bg1"/>
                </a:solidFill>
              </a:rPr>
              <a:t>esula</a:t>
            </a:r>
            <a:r>
              <a:rPr lang="en-US" sz="1050" dirty="0">
                <a:solidFill>
                  <a:schemeClr val="bg1"/>
                </a:solidFill>
              </a:rPr>
              <a:t> L.). Journal of Range Management, 13:192-195.</a:t>
            </a:r>
          </a:p>
        </p:txBody>
      </p:sp>
      <p:pic>
        <p:nvPicPr>
          <p:cNvPr id="4102" name="Picture 16" descr="MCj03255980000[1]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1" y="4457700"/>
            <a:ext cx="1172274" cy="85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Line 17"/>
          <p:cNvSpPr>
            <a:spLocks noChangeShapeType="1"/>
          </p:cNvSpPr>
          <p:nvPr/>
        </p:nvSpPr>
        <p:spPr bwMode="auto">
          <a:xfrm flipH="1" flipV="1">
            <a:off x="6876468" y="5295472"/>
            <a:ext cx="533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104" name="Text Box 18"/>
          <p:cNvSpPr txBox="1">
            <a:spLocks noChangeArrowheads="1"/>
          </p:cNvSpPr>
          <p:nvPr/>
        </p:nvSpPr>
        <p:spPr bwMode="auto">
          <a:xfrm>
            <a:off x="7406408" y="5873235"/>
            <a:ext cx="2584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Add Sheep Grazing</a:t>
            </a:r>
          </a:p>
        </p:txBody>
      </p:sp>
    </p:spTree>
    <p:extLst>
      <p:ext uri="{BB962C8B-B14F-4D97-AF65-F5344CB8AC3E}">
        <p14:creationId xmlns:p14="http://schemas.microsoft.com/office/powerpoint/2010/main" val="184030004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000709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84151"/>
            <a:ext cx="7802563" cy="5851525"/>
          </a:xfrm>
          <a:noFill/>
          <a:ln>
            <a:solidFill>
              <a:schemeClr val="tx1"/>
            </a:solidFill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358481" y="377826"/>
            <a:ext cx="764857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Leafy Spurge Prior to Sheep Grazing – June 7, 2002</a:t>
            </a:r>
          </a:p>
          <a:p>
            <a:pPr algn="ctr"/>
            <a:r>
              <a:rPr lang="en-US" sz="2400" b="1" dirty="0"/>
              <a:t>Deer Lodge Valley</a:t>
            </a:r>
          </a:p>
        </p:txBody>
      </p:sp>
    </p:spTree>
    <p:extLst>
      <p:ext uri="{BB962C8B-B14F-4D97-AF65-F5344CB8AC3E}">
        <p14:creationId xmlns:p14="http://schemas.microsoft.com/office/powerpoint/2010/main" val="26636909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001027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>
          <a:xfrm>
            <a:off x="304800" y="184151"/>
            <a:ext cx="7802563" cy="5851525"/>
          </a:xfrm>
          <a:noFill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358481" y="377826"/>
            <a:ext cx="764857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Sheep Grazing Leafy Spurge after 1 Year – June 17, 2003</a:t>
            </a:r>
          </a:p>
          <a:p>
            <a:pPr algn="ctr"/>
            <a:r>
              <a:rPr lang="en-US" sz="2400" b="1" dirty="0"/>
              <a:t>Deer Lodge Valley</a:t>
            </a:r>
          </a:p>
        </p:txBody>
      </p:sp>
    </p:spTree>
    <p:extLst>
      <p:ext uri="{BB962C8B-B14F-4D97-AF65-F5344CB8AC3E}">
        <p14:creationId xmlns:p14="http://schemas.microsoft.com/office/powerpoint/2010/main" val="39685542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IM00170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>
          <a:xfrm>
            <a:off x="361950" y="331788"/>
            <a:ext cx="7802563" cy="5851525"/>
          </a:xfrm>
          <a:noFill/>
          <a:ln>
            <a:solidFill>
              <a:schemeClr val="tx1"/>
            </a:solidFill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340225" y="587376"/>
            <a:ext cx="764857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Sheep Grazing Leafy Spurge after 2 Years – June 18, 2004</a:t>
            </a:r>
          </a:p>
          <a:p>
            <a:pPr algn="ctr"/>
            <a:r>
              <a:rPr lang="en-US" sz="2400" b="1" dirty="0"/>
              <a:t>Deer Lodge Valley</a:t>
            </a:r>
          </a:p>
        </p:txBody>
      </p:sp>
    </p:spTree>
    <p:extLst>
      <p:ext uri="{BB962C8B-B14F-4D97-AF65-F5344CB8AC3E}">
        <p14:creationId xmlns:p14="http://schemas.microsoft.com/office/powerpoint/2010/main" val="329670945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IM001849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900" y="331788"/>
            <a:ext cx="7802563" cy="5851525"/>
          </a:xfrm>
          <a:noFill/>
          <a:ln>
            <a:solidFill>
              <a:schemeClr val="tx1"/>
            </a:solidFill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340225" y="587376"/>
            <a:ext cx="764857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Sheep Grazing Leafy Spurge after 3 Years – June 20, 2005</a:t>
            </a:r>
          </a:p>
          <a:p>
            <a:pPr algn="ctr"/>
            <a:r>
              <a:rPr lang="en-US" sz="2400" b="1" dirty="0"/>
              <a:t>Deer Lodge Valley</a:t>
            </a:r>
          </a:p>
        </p:txBody>
      </p:sp>
    </p:spTree>
    <p:extLst>
      <p:ext uri="{BB962C8B-B14F-4D97-AF65-F5344CB8AC3E}">
        <p14:creationId xmlns:p14="http://schemas.microsoft.com/office/powerpoint/2010/main" val="202776470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001849"/>
          <p:cNvPicPr>
            <a:picLocks noChangeAspect="1" noChangeArrowheads="1"/>
          </p:cNvPicPr>
          <p:nvPr/>
        </p:nvPicPr>
        <p:blipFill>
          <a:blip r:embed="rId3" cstate="screen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61722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 descr="IM00070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38100"/>
            <a:ext cx="56388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467600" y="339120"/>
            <a:ext cx="3124200" cy="156966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rgbClr val="7F1503"/>
                </a:solidFill>
                <a:latin typeface="Tahoma" pitchFamily="34" charset="0"/>
              </a:rPr>
              <a:t>After 4 Years of Targeted Sheep Grazing</a:t>
            </a:r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 flipV="1">
            <a:off x="2971800" y="3962400"/>
            <a:ext cx="1676400" cy="1524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50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screen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3124200"/>
            <a:ext cx="477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524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6138864" y="152401"/>
            <a:ext cx="8066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2003</a:t>
            </a:r>
          </a:p>
        </p:txBody>
      </p:sp>
      <p:sp>
        <p:nvSpPr>
          <p:cNvPr id="37893" name="TextBox 6"/>
          <p:cNvSpPr txBox="1">
            <a:spLocks noChangeArrowheads="1"/>
          </p:cNvSpPr>
          <p:nvPr/>
        </p:nvSpPr>
        <p:spPr bwMode="auto">
          <a:xfrm>
            <a:off x="9067801" y="3124201"/>
            <a:ext cx="8066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2008</a:t>
            </a:r>
          </a:p>
        </p:txBody>
      </p:sp>
      <p:sp>
        <p:nvSpPr>
          <p:cNvPr id="37894" name="AutoShape 5"/>
          <p:cNvSpPr>
            <a:spLocks noChangeArrowheads="1"/>
          </p:cNvSpPr>
          <p:nvPr/>
        </p:nvSpPr>
        <p:spPr bwMode="auto">
          <a:xfrm flipV="1">
            <a:off x="3810000" y="4038600"/>
            <a:ext cx="1676400" cy="1524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7F150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4"/>
          <p:cNvSpPr txBox="1">
            <a:spLocks noChangeArrowheads="1"/>
          </p:cNvSpPr>
          <p:nvPr/>
        </p:nvSpPr>
        <p:spPr bwMode="auto">
          <a:xfrm>
            <a:off x="7315200" y="228600"/>
            <a:ext cx="31242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7F1503"/>
                </a:solidFill>
                <a:latin typeface="Tahoma" pitchFamily="34" charset="0"/>
              </a:rPr>
              <a:t>Weiser River Corridor Project</a:t>
            </a:r>
          </a:p>
          <a:p>
            <a:pPr algn="ctr"/>
            <a:r>
              <a:rPr lang="en-US" sz="2800">
                <a:solidFill>
                  <a:srgbClr val="7F1503"/>
                </a:solidFill>
                <a:latin typeface="Tahoma" pitchFamily="34" charset="0"/>
              </a:rPr>
              <a:t>Idaho</a:t>
            </a:r>
          </a:p>
        </p:txBody>
      </p:sp>
      <p:sp>
        <p:nvSpPr>
          <p:cNvPr id="37896" name="Text Box 4"/>
          <p:cNvSpPr txBox="1">
            <a:spLocks noChangeArrowheads="1"/>
          </p:cNvSpPr>
          <p:nvPr/>
        </p:nvSpPr>
        <p:spPr bwMode="auto">
          <a:xfrm>
            <a:off x="3581400" y="6397824"/>
            <a:ext cx="3124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Photos Patrick Kane</a:t>
            </a:r>
          </a:p>
        </p:txBody>
      </p:sp>
    </p:spTree>
    <p:extLst>
      <p:ext uri="{BB962C8B-B14F-4D97-AF65-F5344CB8AC3E}">
        <p14:creationId xmlns:p14="http://schemas.microsoft.com/office/powerpoint/2010/main" val="418918183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236538"/>
            <a:ext cx="10972800" cy="1143000"/>
          </a:xfrm>
        </p:spPr>
        <p:txBody>
          <a:bodyPr/>
          <a:lstStyle/>
          <a:p>
            <a:pPr eaLnBrk="1" hangingPunct="1"/>
            <a:r>
              <a:rPr lang="en-US" dirty="0"/>
              <a:t>Cheatgrass or Downy Brome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53100" y="1733550"/>
            <a:ext cx="5029200" cy="4648200"/>
          </a:xfrm>
        </p:spPr>
        <p:txBody>
          <a:bodyPr/>
          <a:lstStyle/>
          <a:p>
            <a:pPr eaLnBrk="1" hangingPunct="1"/>
            <a:r>
              <a:rPr lang="en-US" sz="2800" dirty="0"/>
              <a:t>Palatable and nutritious in early spring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Grazed by sheep and cattle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Key is to remove livestock before perennial grasses grow significantly</a:t>
            </a:r>
          </a:p>
        </p:txBody>
      </p:sp>
      <p:pic>
        <p:nvPicPr>
          <p:cNvPr id="38916" name="Picture 4" descr="downybrm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2514601" y="1752600"/>
            <a:ext cx="27289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635438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6743356"/>
              </p:ext>
            </p:extLst>
          </p:nvPr>
        </p:nvGraphicFramePr>
        <p:xfrm>
          <a:off x="1433253" y="1838007"/>
          <a:ext cx="8898847" cy="455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54294" y="274638"/>
            <a:ext cx="9718506" cy="1143000"/>
          </a:xfrm>
        </p:spPr>
        <p:txBody>
          <a:bodyPr/>
          <a:lstStyle/>
          <a:p>
            <a:r>
              <a:rPr lang="en-US" dirty="0"/>
              <a:t>Grazing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 rot="20134719">
            <a:off x="5778500" y="2025200"/>
            <a:ext cx="38862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No Sheep Grazing After 2002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0332101" y="6523189"/>
            <a:ext cx="16786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cs typeface="Segoe UI" pitchFamily="34" charset="0"/>
              </a:rPr>
              <a:t>Davison et al. 2004</a:t>
            </a:r>
          </a:p>
        </p:txBody>
      </p:sp>
      <p:sp>
        <p:nvSpPr>
          <p:cNvPr id="17" name="Down Arrow 16"/>
          <p:cNvSpPr/>
          <p:nvPr/>
        </p:nvSpPr>
        <p:spPr>
          <a:xfrm rot="16200000">
            <a:off x="4067175" y="168643"/>
            <a:ext cx="400050" cy="1619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452885" y="655102"/>
            <a:ext cx="25908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Cheatgrass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45294" y="1376342"/>
            <a:ext cx="57465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</a:rPr>
              <a:t>Early Spring Grazing can Reduce Cheatgrass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A8D70456-BD0C-4E45-A6E2-669439230472}"/>
              </a:ext>
            </a:extLst>
          </p:cNvPr>
          <p:cNvSpPr/>
          <p:nvPr/>
        </p:nvSpPr>
        <p:spPr>
          <a:xfrm>
            <a:off x="7721601" y="2382591"/>
            <a:ext cx="215900" cy="889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54336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54294" y="274638"/>
            <a:ext cx="9718506" cy="1143000"/>
          </a:xfrm>
        </p:spPr>
        <p:txBody>
          <a:bodyPr/>
          <a:lstStyle/>
          <a:p>
            <a:r>
              <a:rPr lang="en-US" dirty="0"/>
              <a:t>Grazing</a:t>
            </a:r>
          </a:p>
        </p:txBody>
      </p:sp>
      <p:sp>
        <p:nvSpPr>
          <p:cNvPr id="17" name="Down Arrow 16"/>
          <p:cNvSpPr/>
          <p:nvPr/>
        </p:nvSpPr>
        <p:spPr>
          <a:xfrm rot="16200000">
            <a:off x="4067175" y="168643"/>
            <a:ext cx="400050" cy="1619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452885" y="655102"/>
            <a:ext cx="25908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Cheatgrass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346709" y="2527211"/>
            <a:ext cx="4582561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400" dirty="0"/>
              <a:t>Moderate grazing had less cheatgrass then no grazing</a:t>
            </a:r>
          </a:p>
          <a:p>
            <a:pPr>
              <a:spcAft>
                <a:spcPts val="12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n-US" sz="2400" dirty="0"/>
              <a:t> Moderate grazing also had less cheatgrass than heavy  “High Impact” grazing</a:t>
            </a:r>
          </a:p>
          <a:p>
            <a:pPr>
              <a:spcAft>
                <a:spcPts val="12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n-US" sz="2400" dirty="0"/>
              <a:t> High Impact grazing caused a great increase in cheatgrass after drought year</a:t>
            </a:r>
            <a:r>
              <a:rPr lang="en-US" sz="2000" dirty="0"/>
              <a:t>.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62730" y="1615687"/>
            <a:ext cx="6713539" cy="4733915"/>
            <a:chOff x="1371600" y="1706382"/>
            <a:chExt cx="6235701" cy="4185697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371600" y="1706382"/>
              <a:ext cx="6235701" cy="4185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2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2998789" y="4605051"/>
                <a:ext cx="3998912" cy="469900"/>
              </p14:xfrm>
            </p:contentPart>
          </mc:Choice>
          <mc:Fallback xmlns="">
            <p:pic>
              <p:nvPicPr>
                <p:cNvPr id="14" name="Ink 2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94442" y="4588166"/>
                  <a:ext cx="4007272" cy="5033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k 3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2828925" y="2648598"/>
                <a:ext cx="387350" cy="68262"/>
              </p14:xfrm>
            </p:contentPart>
          </mc:Choice>
          <mc:Fallback xmlns="">
            <p:pic>
              <p:nvPicPr>
                <p:cNvPr id="15" name="Ink 3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24577" y="2631692"/>
                  <a:ext cx="395712" cy="1017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Ink 4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2901867" y="3859409"/>
                <a:ext cx="1171575" cy="1038225"/>
              </p14:xfrm>
            </p:contentPart>
          </mc:Choice>
          <mc:Fallback xmlns="">
            <p:pic>
              <p:nvPicPr>
                <p:cNvPr id="16" name="Ink 4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95178" y="3834273"/>
                  <a:ext cx="1184619" cy="10884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Ink 5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4073817" y="3876095"/>
                <a:ext cx="533400" cy="754063"/>
              </p14:xfrm>
            </p:contentPart>
          </mc:Choice>
          <mc:Fallback xmlns="">
            <p:pic>
              <p:nvPicPr>
                <p:cNvPr id="19" name="Ink 5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67129" y="3850960"/>
                  <a:ext cx="546442" cy="8043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6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4601002" y="3921125"/>
                <a:ext cx="648861" cy="600075"/>
              </p14:xfrm>
            </p:contentPart>
          </mc:Choice>
          <mc:Fallback xmlns="">
            <p:pic>
              <p:nvPicPr>
                <p:cNvPr id="20" name="Ink 6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94323" y="3895963"/>
                  <a:ext cx="661885" cy="6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1" name="Ink 7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5249863" y="4046764"/>
                <a:ext cx="1747837" cy="714375"/>
              </p14:xfrm>
            </p:contentPart>
          </mc:Choice>
          <mc:Fallback xmlns="">
            <p:pic>
              <p:nvPicPr>
                <p:cNvPr id="21" name="Ink 7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43177" y="4021614"/>
                  <a:ext cx="1760876" cy="76467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8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2848161" y="2295022"/>
                <a:ext cx="323850" cy="57150"/>
              </p14:xfrm>
            </p:contentPart>
          </mc:Choice>
          <mc:Fallback xmlns="">
            <p:pic>
              <p:nvPicPr>
                <p:cNvPr id="22" name="Ink 8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41491" y="2269799"/>
                  <a:ext cx="336857" cy="10759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8069539" y="1595172"/>
            <a:ext cx="3136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8-year Grazing Study in Northern Arizona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385B36-C77A-496F-AA9E-C9DF37A4D4BF}"/>
              </a:ext>
            </a:extLst>
          </p:cNvPr>
          <p:cNvSpPr txBox="1"/>
          <p:nvPr/>
        </p:nvSpPr>
        <p:spPr>
          <a:xfrm>
            <a:off x="1197594" y="1376342"/>
            <a:ext cx="57465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</a:rPr>
              <a:t>Early Spring Grazing can Reduce Cheatgrass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197888-EC16-4C15-A16F-BD1A45B30F84}"/>
              </a:ext>
            </a:extLst>
          </p:cNvPr>
          <p:cNvSpPr txBox="1"/>
          <p:nvPr/>
        </p:nvSpPr>
        <p:spPr>
          <a:xfrm>
            <a:off x="10776390" y="6583362"/>
            <a:ext cx="11528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>
                <a:solidFill>
                  <a:schemeClr val="bg1">
                    <a:lumMod val="95000"/>
                  </a:schemeClr>
                </a:solidFill>
              </a:rPr>
              <a:t>Loeser</a:t>
            </a:r>
            <a:r>
              <a:rPr lang="en-US" sz="1050" dirty="0">
                <a:solidFill>
                  <a:schemeClr val="bg1">
                    <a:lumMod val="95000"/>
                  </a:schemeClr>
                </a:solidFill>
              </a:rPr>
              <a:t> et al. 2007</a:t>
            </a:r>
          </a:p>
        </p:txBody>
      </p:sp>
    </p:spTree>
    <p:extLst>
      <p:ext uri="{BB962C8B-B14F-4D97-AF65-F5344CB8AC3E}">
        <p14:creationId xmlns:p14="http://schemas.microsoft.com/office/powerpoint/2010/main" val="363046898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2884310" y="986171"/>
            <a:ext cx="6885696" cy="50226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676401" y="732171"/>
            <a:ext cx="8381999" cy="5583572"/>
            <a:chOff x="304801" y="664828"/>
            <a:chExt cx="8381999" cy="5583572"/>
          </a:xfrm>
        </p:grpSpPr>
        <p:sp>
          <p:nvSpPr>
            <p:cNvPr id="30" name="Rectangle 29"/>
            <p:cNvSpPr/>
            <p:nvPr/>
          </p:nvSpPr>
          <p:spPr>
            <a:xfrm>
              <a:off x="1600200" y="838200"/>
              <a:ext cx="1447800" cy="5029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4" name="Text Box 3"/>
            <p:cNvSpPr txBox="1">
              <a:spLocks noChangeArrowheads="1"/>
            </p:cNvSpPr>
            <p:nvPr/>
          </p:nvSpPr>
          <p:spPr bwMode="auto">
            <a:xfrm>
              <a:off x="1620845" y="5909846"/>
              <a:ext cx="706595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54075"/>
              <a:r>
                <a:rPr lang="en-US" sz="1600" b="1" dirty="0">
                  <a:latin typeface="Arial" charset="0"/>
                </a:rPr>
                <a:t>No Grazing 	Early Spring	Peak Season	Dormant Season</a:t>
              </a:r>
            </a:p>
          </p:txBody>
        </p:sp>
        <p:sp>
          <p:nvSpPr>
            <p:cNvPr id="2055" name="Text Box 5"/>
            <p:cNvSpPr txBox="1">
              <a:spLocks noChangeArrowheads="1"/>
            </p:cNvSpPr>
            <p:nvPr/>
          </p:nvSpPr>
          <p:spPr bwMode="auto">
            <a:xfrm>
              <a:off x="304801" y="5726488"/>
              <a:ext cx="12192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Arial" charset="0"/>
                </a:rPr>
                <a:t>Low</a:t>
              </a:r>
            </a:p>
          </p:txBody>
        </p:sp>
        <p:sp>
          <p:nvSpPr>
            <p:cNvPr id="2056" name="Text Box 5"/>
            <p:cNvSpPr txBox="1">
              <a:spLocks noChangeArrowheads="1"/>
            </p:cNvSpPr>
            <p:nvPr/>
          </p:nvSpPr>
          <p:spPr bwMode="auto">
            <a:xfrm>
              <a:off x="382214" y="664828"/>
              <a:ext cx="114178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latin typeface="Arial" charset="0"/>
                </a:rPr>
                <a:t>High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>
              <a:off x="-927063" y="3365462"/>
              <a:ext cx="4621516" cy="24191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60" name="Text Box 5"/>
            <p:cNvSpPr txBox="1">
              <a:spLocks noChangeArrowheads="1"/>
            </p:cNvSpPr>
            <p:nvPr/>
          </p:nvSpPr>
          <p:spPr bwMode="auto">
            <a:xfrm rot="16200000">
              <a:off x="-84501" y="2980101"/>
              <a:ext cx="2494152" cy="34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>
                  <a:latin typeface="Arial" charset="0"/>
                </a:rPr>
                <a:t>Cheatgrass Cover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600200" y="838200"/>
              <a:ext cx="6858000" cy="50292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>
              <a:stCxn id="22" idx="1"/>
              <a:endCxn id="22" idx="3"/>
            </p:cNvCxnSpPr>
            <p:nvPr/>
          </p:nvCxnSpPr>
          <p:spPr>
            <a:xfrm rot="10800000" flipH="1">
              <a:off x="1600200" y="3352800"/>
              <a:ext cx="6858000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2248694" y="3313906"/>
              <a:ext cx="4953000" cy="1588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4229894" y="3390106"/>
              <a:ext cx="4953000" cy="1588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562100" y="3331828"/>
              <a:ext cx="16002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In the absence of livestock grazing, cheatgrass will  likely increase to its ecological potential for the site.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 rot="20293566">
              <a:off x="2907303" y="1301948"/>
              <a:ext cx="20347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Early spring grazing can suppress cheatgrass and promote perennial grasses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20293566">
              <a:off x="4443653" y="4093535"/>
              <a:ext cx="2362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If grazing occurs as perennial grasses begin to flower, cheatgrass will likely increase.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67500" y="893428"/>
              <a:ext cx="183904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Grazing during the dormant season does not affect cover of perennial grass but can reduce fuel loads and density of cheatgrass. </a:t>
              </a:r>
            </a:p>
          </p:txBody>
        </p:sp>
      </p:grpSp>
      <p:sp>
        <p:nvSpPr>
          <p:cNvPr id="20" name="Up Arrow 19"/>
          <p:cNvSpPr/>
          <p:nvPr/>
        </p:nvSpPr>
        <p:spPr>
          <a:xfrm>
            <a:off x="3518100" y="1744252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 flipV="1">
            <a:off x="8702778" y="3221691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 Arrow 22"/>
          <p:cNvSpPr/>
          <p:nvPr/>
        </p:nvSpPr>
        <p:spPr>
          <a:xfrm>
            <a:off x="6702584" y="1765300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/>
          <p:cNvSpPr/>
          <p:nvPr/>
        </p:nvSpPr>
        <p:spPr>
          <a:xfrm flipV="1">
            <a:off x="5022927" y="3221691"/>
            <a:ext cx="457200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40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219200"/>
            <a:ext cx="4491990" cy="5011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7899" y="476250"/>
            <a:ext cx="29813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23560" y="563881"/>
            <a:ext cx="2205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www.EBIPM.org</a:t>
            </a:r>
          </a:p>
        </p:txBody>
      </p:sp>
    </p:spTree>
    <p:extLst>
      <p:ext uri="{BB962C8B-B14F-4D97-AF65-F5344CB8AC3E}">
        <p14:creationId xmlns:p14="http://schemas.microsoft.com/office/powerpoint/2010/main" val="18879748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1" y="1062038"/>
            <a:ext cx="7712075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4"/>
          <p:cNvSpPr txBox="1">
            <a:spLocks/>
          </p:cNvSpPr>
          <p:nvPr/>
        </p:nvSpPr>
        <p:spPr>
          <a:xfrm>
            <a:off x="1981200" y="277814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en-US" kern="0" dirty="0"/>
              <a:t>Wildland Fuel &amp; Fire</a:t>
            </a: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2557463" y="5495926"/>
            <a:ext cx="19732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Fires &gt; 300 acres</a:t>
            </a:r>
          </a:p>
          <a:p>
            <a:pPr eaLnBrk="1" hangingPunct="1"/>
            <a:r>
              <a:rPr lang="en-US" altLang="en-US"/>
              <a:t>1970 - 2007</a:t>
            </a:r>
          </a:p>
        </p:txBody>
      </p:sp>
      <p:sp>
        <p:nvSpPr>
          <p:cNvPr id="4" name="Oval 3"/>
          <p:cNvSpPr/>
          <p:nvPr/>
        </p:nvSpPr>
        <p:spPr>
          <a:xfrm>
            <a:off x="2478089" y="5649914"/>
            <a:ext cx="79375" cy="603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612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7"/>
          <p:cNvSpPr>
            <a:spLocks noGrp="1"/>
          </p:cNvSpPr>
          <p:nvPr>
            <p:ph idx="1"/>
          </p:nvPr>
        </p:nvSpPr>
        <p:spPr>
          <a:xfrm>
            <a:off x="1286705" y="2129631"/>
            <a:ext cx="8229600" cy="3315825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/>
              <a:t>Perimeter or Extent</a:t>
            </a:r>
          </a:p>
          <a:p>
            <a:pPr lvl="1"/>
            <a:r>
              <a:rPr lang="en-US" altLang="en-US" sz="3200" dirty="0"/>
              <a:t>Patchiness</a:t>
            </a:r>
          </a:p>
          <a:p>
            <a:pPr lvl="1"/>
            <a:r>
              <a:rPr lang="en-US" altLang="en-US" sz="3200" dirty="0"/>
              <a:t>Intensity</a:t>
            </a:r>
            <a:br>
              <a:rPr lang="en-US" altLang="en-US" sz="3200" dirty="0"/>
            </a:br>
            <a:endParaRPr lang="en-US" altLang="en-US" sz="3200" dirty="0"/>
          </a:p>
          <a:p>
            <a:pPr lvl="1"/>
            <a:r>
              <a:rPr lang="en-US" altLang="en-US" sz="3200" dirty="0"/>
              <a:t>Flame Length</a:t>
            </a:r>
          </a:p>
          <a:p>
            <a:pPr lvl="1"/>
            <a:r>
              <a:rPr lang="en-US" altLang="en-US" sz="3200" dirty="0"/>
              <a:t>Rate of Spread</a:t>
            </a:r>
          </a:p>
        </p:txBody>
      </p:sp>
      <p:pic>
        <p:nvPicPr>
          <p:cNvPr id="11267" name="Picture 6" descr="Fenceline_Fire(Rimbey)_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8272" y="1954003"/>
            <a:ext cx="5417023" cy="4089608"/>
          </a:xfrm>
          <a:prstGeom prst="rect">
            <a:avLst/>
          </a:prstGeom>
          <a:noFill/>
          <a:ln w="38100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61933" y="814389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en-US" kern="0" dirty="0"/>
              <a:t>Grazing Affects Wildland Fuel &amp; Fire</a:t>
            </a:r>
          </a:p>
        </p:txBody>
      </p:sp>
    </p:spTree>
    <p:extLst>
      <p:ext uri="{BB962C8B-B14F-4D97-AF65-F5344CB8AC3E}">
        <p14:creationId xmlns:p14="http://schemas.microsoft.com/office/powerpoint/2010/main" val="301413309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2209" y="214314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Grazing Affects Wildland Fuel &amp; Fire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77218" y="1321059"/>
            <a:ext cx="6646460" cy="532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10580570" y="6275386"/>
            <a:ext cx="121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M. Pellant</a:t>
            </a:r>
          </a:p>
        </p:txBody>
      </p:sp>
    </p:spTree>
    <p:extLst>
      <p:ext uri="{BB962C8B-B14F-4D97-AF65-F5344CB8AC3E}">
        <p14:creationId xmlns:p14="http://schemas.microsoft.com/office/powerpoint/2010/main" val="2029451806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84202" y="334568"/>
            <a:ext cx="8229600" cy="960437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Research on Managing Fuel Loads</a:t>
            </a:r>
          </a:p>
        </p:txBody>
      </p:sp>
      <p:sp>
        <p:nvSpPr>
          <p:cNvPr id="31747" name="Content Placeholder 4"/>
          <p:cNvSpPr>
            <a:spLocks noGrp="1"/>
          </p:cNvSpPr>
          <p:nvPr>
            <p:ph idx="1"/>
          </p:nvPr>
        </p:nvSpPr>
        <p:spPr>
          <a:xfrm>
            <a:off x="884202" y="2037954"/>
            <a:ext cx="8229600" cy="4530725"/>
          </a:xfrm>
        </p:spPr>
        <p:txBody>
          <a:bodyPr/>
          <a:lstStyle/>
          <a:p>
            <a:r>
              <a:rPr lang="en-US" altLang="en-US" sz="3600" dirty="0"/>
              <a:t>Targeted grazing by cattle</a:t>
            </a:r>
          </a:p>
          <a:p>
            <a:r>
              <a:rPr lang="en-US" altLang="en-US" sz="3600" dirty="0"/>
              <a:t>Two sites in Idaho</a:t>
            </a:r>
          </a:p>
          <a:p>
            <a:r>
              <a:rPr lang="en-US" altLang="en-US" sz="3600" dirty="0"/>
              <a:t>Big sagebrush</a:t>
            </a:r>
          </a:p>
          <a:p>
            <a:r>
              <a:rPr lang="en-US" altLang="en-US" dirty="0"/>
              <a:t> </a:t>
            </a:r>
            <a:endParaRPr lang="en-US" altLang="en-US" sz="1600" i="1" dirty="0"/>
          </a:p>
          <a:p>
            <a:endParaRPr lang="en-US" altLang="en-US" dirty="0"/>
          </a:p>
        </p:txBody>
      </p:sp>
      <p:pic>
        <p:nvPicPr>
          <p:cNvPr id="31748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325" y="1668067"/>
            <a:ext cx="3530600" cy="264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5181" y="3955256"/>
            <a:ext cx="3529012" cy="26463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6003783" y="1327945"/>
            <a:ext cx="2722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Wyoming Big Sagebrush</a:t>
            </a:r>
          </a:p>
        </p:txBody>
      </p:sp>
      <p:sp>
        <p:nvSpPr>
          <p:cNvPr id="31751" name="TextBox 8"/>
          <p:cNvSpPr txBox="1">
            <a:spLocks noChangeArrowheads="1"/>
          </p:cNvSpPr>
          <p:nvPr/>
        </p:nvSpPr>
        <p:spPr bwMode="auto">
          <a:xfrm>
            <a:off x="9432925" y="3586956"/>
            <a:ext cx="2711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Mountain Big Sagebrush</a:t>
            </a:r>
          </a:p>
        </p:txBody>
      </p:sp>
      <p:pic>
        <p:nvPicPr>
          <p:cNvPr id="31752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571" y="4316017"/>
            <a:ext cx="1256364" cy="193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52C838-319D-4C80-9E93-88F29F9762D5}"/>
              </a:ext>
            </a:extLst>
          </p:cNvPr>
          <p:cNvSpPr txBox="1"/>
          <p:nvPr/>
        </p:nvSpPr>
        <p:spPr>
          <a:xfrm>
            <a:off x="5902325" y="4117043"/>
            <a:ext cx="11496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Chris Schachtschneider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A7AE7-5625-4090-B111-AF41786D9774}"/>
              </a:ext>
            </a:extLst>
          </p:cNvPr>
          <p:cNvSpPr txBox="1"/>
          <p:nvPr/>
        </p:nvSpPr>
        <p:spPr>
          <a:xfrm>
            <a:off x="10732961" y="6392666"/>
            <a:ext cx="11496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Chris Schachtschneider</a:t>
            </a:r>
          </a:p>
        </p:txBody>
      </p:sp>
    </p:spTree>
    <p:extLst>
      <p:ext uri="{BB962C8B-B14F-4D97-AF65-F5344CB8AC3E}">
        <p14:creationId xmlns:p14="http://schemas.microsoft.com/office/powerpoint/2010/main" val="301257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E66766-8436-4F0F-BAB4-81AEFA86962E}"/>
              </a:ext>
            </a:extLst>
          </p:cNvPr>
          <p:cNvSpPr/>
          <p:nvPr/>
        </p:nvSpPr>
        <p:spPr>
          <a:xfrm>
            <a:off x="1132764" y="1659480"/>
            <a:ext cx="10453275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05961" y="208723"/>
            <a:ext cx="10058400" cy="1450757"/>
          </a:xfrm>
        </p:spPr>
        <p:txBody>
          <a:bodyPr/>
          <a:lstStyle/>
          <a:p>
            <a:r>
              <a:rPr lang="en-US" altLang="en-US" dirty="0"/>
              <a:t>Flame Height</a:t>
            </a:r>
          </a:p>
        </p:txBody>
      </p:sp>
      <p:pic>
        <p:nvPicPr>
          <p:cNvPr id="35843" name="Content Placeholder 3"/>
          <p:cNvPicPr>
            <a:picLocks noGrp="1"/>
          </p:cNvPicPr>
          <p:nvPr>
            <p:ph idx="1"/>
          </p:nvPr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4740" y="622300"/>
            <a:ext cx="8470824" cy="5613400"/>
          </a:xfrm>
        </p:spPr>
      </p:pic>
      <p:sp>
        <p:nvSpPr>
          <p:cNvPr id="5" name="Freeform 4"/>
          <p:cNvSpPr/>
          <p:nvPr/>
        </p:nvSpPr>
        <p:spPr>
          <a:xfrm>
            <a:off x="5018108" y="974917"/>
            <a:ext cx="5001016" cy="3203871"/>
          </a:xfrm>
          <a:custGeom>
            <a:avLst/>
            <a:gdLst>
              <a:gd name="connsiteX0" fmla="*/ 0 w 6076950"/>
              <a:gd name="connsiteY0" fmla="*/ 2971800 h 2971800"/>
              <a:gd name="connsiteX1" fmla="*/ 247650 w 6076950"/>
              <a:gd name="connsiteY1" fmla="*/ 2108200 h 2971800"/>
              <a:gd name="connsiteX2" fmla="*/ 1155700 w 6076950"/>
              <a:gd name="connsiteY2" fmla="*/ 1873250 h 2971800"/>
              <a:gd name="connsiteX3" fmla="*/ 3111500 w 6076950"/>
              <a:gd name="connsiteY3" fmla="*/ 0 h 2971800"/>
              <a:gd name="connsiteX4" fmla="*/ 6076950 w 6076950"/>
              <a:gd name="connsiteY4" fmla="*/ 450850 h 2971800"/>
              <a:gd name="connsiteX0" fmla="*/ 0 w 6154068"/>
              <a:gd name="connsiteY0" fmla="*/ 2971800 h 2971800"/>
              <a:gd name="connsiteX1" fmla="*/ 247650 w 6154068"/>
              <a:gd name="connsiteY1" fmla="*/ 2108200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6154068"/>
              <a:gd name="connsiteY0" fmla="*/ 2971800 h 2971800"/>
              <a:gd name="connsiteX1" fmla="*/ 556123 w 6154068"/>
              <a:gd name="connsiteY1" fmla="*/ 2971111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5922714"/>
              <a:gd name="connsiteY0" fmla="*/ 2389336 h 2971111"/>
              <a:gd name="connsiteX1" fmla="*/ 324769 w 5922714"/>
              <a:gd name="connsiteY1" fmla="*/ 2971111 h 2971111"/>
              <a:gd name="connsiteX2" fmla="*/ 924346 w 5922714"/>
              <a:gd name="connsiteY2" fmla="*/ 1873250 h 2971111"/>
              <a:gd name="connsiteX3" fmla="*/ 2880146 w 5922714"/>
              <a:gd name="connsiteY3" fmla="*/ 0 h 2971111"/>
              <a:gd name="connsiteX4" fmla="*/ 5922714 w 5922714"/>
              <a:gd name="connsiteY4" fmla="*/ 429278 h 2971111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2880146 w 5922714"/>
              <a:gd name="connsiteY3" fmla="*/ 0 h 3078117"/>
              <a:gd name="connsiteX4" fmla="*/ 5922714 w 5922714"/>
              <a:gd name="connsiteY4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670958 w 5922714"/>
              <a:gd name="connsiteY2" fmla="*/ 2876384 h 3003470"/>
              <a:gd name="connsiteX3" fmla="*/ 1081183 w 5922714"/>
              <a:gd name="connsiteY3" fmla="*/ 2874723 h 3003470"/>
              <a:gd name="connsiteX4" fmla="*/ 2880146 w 5922714"/>
              <a:gd name="connsiteY4" fmla="*/ 0 h 3003470"/>
              <a:gd name="connsiteX5" fmla="*/ 5922714 w 5922714"/>
              <a:gd name="connsiteY5" fmla="*/ 429278 h 3003470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880146 w 5922714"/>
              <a:gd name="connsiteY5" fmla="*/ 0 h 3102868"/>
              <a:gd name="connsiteX6" fmla="*/ 5922714 w 5922714"/>
              <a:gd name="connsiteY6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127786 w 5922714"/>
              <a:gd name="connsiteY6" fmla="*/ 1008677 h 3102868"/>
              <a:gd name="connsiteX7" fmla="*/ 2880146 w 5922714"/>
              <a:gd name="connsiteY7" fmla="*/ 0 h 3102868"/>
              <a:gd name="connsiteX8" fmla="*/ 5922714 w 5922714"/>
              <a:gd name="connsiteY8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1841347 w 5922714"/>
              <a:gd name="connsiteY5" fmla="*/ 879241 h 3102868"/>
              <a:gd name="connsiteX6" fmla="*/ 2072701 w 5922714"/>
              <a:gd name="connsiteY6" fmla="*/ 199698 h 3102868"/>
              <a:gd name="connsiteX7" fmla="*/ 2127786 w 5922714"/>
              <a:gd name="connsiteY7" fmla="*/ 1008677 h 3102868"/>
              <a:gd name="connsiteX8" fmla="*/ 2880146 w 5922714"/>
              <a:gd name="connsiteY8" fmla="*/ 0 h 3102868"/>
              <a:gd name="connsiteX9" fmla="*/ 5922714 w 5922714"/>
              <a:gd name="connsiteY9" fmla="*/ 429278 h 3102868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5922714 w 5922714"/>
              <a:gd name="connsiteY9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75346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86132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41347 w 4898146"/>
              <a:gd name="connsiteY5" fmla="*/ 868454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96431 w 4898146"/>
              <a:gd name="connsiteY5" fmla="*/ 922386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896431 w 4898146"/>
              <a:gd name="connsiteY5" fmla="*/ 922386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423313 h 3136845"/>
              <a:gd name="connsiteX1" fmla="*/ 258668 w 4898146"/>
              <a:gd name="connsiteY1" fmla="*/ 3037447 h 3136845"/>
              <a:gd name="connsiteX2" fmla="*/ 530340 w 4898146"/>
              <a:gd name="connsiteY2" fmla="*/ 3135214 h 3136845"/>
              <a:gd name="connsiteX3" fmla="*/ 670958 w 4898146"/>
              <a:gd name="connsiteY3" fmla="*/ 2910361 h 3136845"/>
              <a:gd name="connsiteX4" fmla="*/ 989743 w 4898146"/>
              <a:gd name="connsiteY4" fmla="*/ 3031800 h 3136845"/>
              <a:gd name="connsiteX5" fmla="*/ 1942151 w 4898146"/>
              <a:gd name="connsiteY5" fmla="*/ 1000723 h 3136845"/>
              <a:gd name="connsiteX6" fmla="*/ 2072701 w 4898146"/>
              <a:gd name="connsiteY6" fmla="*/ 233675 h 3136845"/>
              <a:gd name="connsiteX7" fmla="*/ 2207796 w 4898146"/>
              <a:gd name="connsiteY7" fmla="*/ 1042654 h 3136845"/>
              <a:gd name="connsiteX8" fmla="*/ 3301679 w 4898146"/>
              <a:gd name="connsiteY8" fmla="*/ 0 h 3136845"/>
              <a:gd name="connsiteX9" fmla="*/ 3694247 w 4898146"/>
              <a:gd name="connsiteY9" fmla="*/ 663917 h 3136845"/>
              <a:gd name="connsiteX10" fmla="*/ 4898146 w 4898146"/>
              <a:gd name="connsiteY10" fmla="*/ 441683 h 3136845"/>
              <a:gd name="connsiteX0" fmla="*/ 0 w 4898146"/>
              <a:gd name="connsiteY0" fmla="*/ 2423313 h 3136845"/>
              <a:gd name="connsiteX1" fmla="*/ 258668 w 4898146"/>
              <a:gd name="connsiteY1" fmla="*/ 3037447 h 3136845"/>
              <a:gd name="connsiteX2" fmla="*/ 530340 w 4898146"/>
              <a:gd name="connsiteY2" fmla="*/ 3135214 h 3136845"/>
              <a:gd name="connsiteX3" fmla="*/ 670958 w 4898146"/>
              <a:gd name="connsiteY3" fmla="*/ 2910361 h 3136845"/>
              <a:gd name="connsiteX4" fmla="*/ 989743 w 4898146"/>
              <a:gd name="connsiteY4" fmla="*/ 3031800 h 3136845"/>
              <a:gd name="connsiteX5" fmla="*/ 1942151 w 4898146"/>
              <a:gd name="connsiteY5" fmla="*/ 1000723 h 3136845"/>
              <a:gd name="connsiteX6" fmla="*/ 2072701 w 4898146"/>
              <a:gd name="connsiteY6" fmla="*/ 233675 h 3136845"/>
              <a:gd name="connsiteX7" fmla="*/ 2207796 w 4898146"/>
              <a:gd name="connsiteY7" fmla="*/ 1042654 h 3136845"/>
              <a:gd name="connsiteX8" fmla="*/ 3301679 w 4898146"/>
              <a:gd name="connsiteY8" fmla="*/ 0 h 3136845"/>
              <a:gd name="connsiteX9" fmla="*/ 3694247 w 4898146"/>
              <a:gd name="connsiteY9" fmla="*/ 663917 h 3136845"/>
              <a:gd name="connsiteX10" fmla="*/ 4898146 w 4898146"/>
              <a:gd name="connsiteY10" fmla="*/ 441683 h 3136845"/>
              <a:gd name="connsiteX0" fmla="*/ 0 w 5001016"/>
              <a:gd name="connsiteY0" fmla="*/ 2423313 h 3136845"/>
              <a:gd name="connsiteX1" fmla="*/ 258668 w 5001016"/>
              <a:gd name="connsiteY1" fmla="*/ 3037447 h 3136845"/>
              <a:gd name="connsiteX2" fmla="*/ 530340 w 5001016"/>
              <a:gd name="connsiteY2" fmla="*/ 3135214 h 3136845"/>
              <a:gd name="connsiteX3" fmla="*/ 670958 w 5001016"/>
              <a:gd name="connsiteY3" fmla="*/ 2910361 h 3136845"/>
              <a:gd name="connsiteX4" fmla="*/ 989743 w 5001016"/>
              <a:gd name="connsiteY4" fmla="*/ 3031800 h 3136845"/>
              <a:gd name="connsiteX5" fmla="*/ 1942151 w 5001016"/>
              <a:gd name="connsiteY5" fmla="*/ 1000723 h 3136845"/>
              <a:gd name="connsiteX6" fmla="*/ 2072701 w 5001016"/>
              <a:gd name="connsiteY6" fmla="*/ 233675 h 3136845"/>
              <a:gd name="connsiteX7" fmla="*/ 2207796 w 5001016"/>
              <a:gd name="connsiteY7" fmla="*/ 1042654 h 3136845"/>
              <a:gd name="connsiteX8" fmla="*/ 3301679 w 5001016"/>
              <a:gd name="connsiteY8" fmla="*/ 0 h 3136845"/>
              <a:gd name="connsiteX9" fmla="*/ 3694247 w 5001016"/>
              <a:gd name="connsiteY9" fmla="*/ 663917 h 3136845"/>
              <a:gd name="connsiteX10" fmla="*/ 5001016 w 5001016"/>
              <a:gd name="connsiteY10" fmla="*/ 486447 h 3136845"/>
              <a:gd name="connsiteX0" fmla="*/ 0 w 5001016"/>
              <a:gd name="connsiteY0" fmla="*/ 2423313 h 3136845"/>
              <a:gd name="connsiteX1" fmla="*/ 258668 w 5001016"/>
              <a:gd name="connsiteY1" fmla="*/ 3037447 h 3136845"/>
              <a:gd name="connsiteX2" fmla="*/ 530340 w 5001016"/>
              <a:gd name="connsiteY2" fmla="*/ 3135214 h 3136845"/>
              <a:gd name="connsiteX3" fmla="*/ 670958 w 5001016"/>
              <a:gd name="connsiteY3" fmla="*/ 2910361 h 3136845"/>
              <a:gd name="connsiteX4" fmla="*/ 989743 w 5001016"/>
              <a:gd name="connsiteY4" fmla="*/ 3031800 h 3136845"/>
              <a:gd name="connsiteX5" fmla="*/ 1942151 w 5001016"/>
              <a:gd name="connsiteY5" fmla="*/ 1000723 h 3136845"/>
              <a:gd name="connsiteX6" fmla="*/ 2072701 w 5001016"/>
              <a:gd name="connsiteY6" fmla="*/ 233675 h 3136845"/>
              <a:gd name="connsiteX7" fmla="*/ 2207796 w 5001016"/>
              <a:gd name="connsiteY7" fmla="*/ 1042654 h 3136845"/>
              <a:gd name="connsiteX8" fmla="*/ 3301679 w 5001016"/>
              <a:gd name="connsiteY8" fmla="*/ 0 h 3136845"/>
              <a:gd name="connsiteX9" fmla="*/ 3694247 w 5001016"/>
              <a:gd name="connsiteY9" fmla="*/ 697490 h 3136845"/>
              <a:gd name="connsiteX10" fmla="*/ 5001016 w 5001016"/>
              <a:gd name="connsiteY10" fmla="*/ 486447 h 313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01016" h="3136845">
                <a:moveTo>
                  <a:pt x="0" y="2423313"/>
                </a:moveTo>
                <a:lnTo>
                  <a:pt x="258668" y="3037447"/>
                </a:lnTo>
                <a:cubicBezTo>
                  <a:pt x="338208" y="3019700"/>
                  <a:pt x="450800" y="3152961"/>
                  <a:pt x="530340" y="3135214"/>
                </a:cubicBezTo>
                <a:lnTo>
                  <a:pt x="670958" y="2910361"/>
                </a:lnTo>
                <a:cubicBezTo>
                  <a:pt x="807700" y="2909807"/>
                  <a:pt x="853001" y="3032354"/>
                  <a:pt x="989743" y="3031800"/>
                </a:cubicBezTo>
                <a:cubicBezTo>
                  <a:pt x="1184808" y="2688156"/>
                  <a:pt x="1761658" y="1467077"/>
                  <a:pt x="1942151" y="1000723"/>
                </a:cubicBezTo>
                <a:cubicBezTo>
                  <a:pt x="2122644" y="534369"/>
                  <a:pt x="2024961" y="201316"/>
                  <a:pt x="2072701" y="233675"/>
                </a:cubicBezTo>
                <a:cubicBezTo>
                  <a:pt x="2208576" y="204911"/>
                  <a:pt x="2071921" y="1071418"/>
                  <a:pt x="2207796" y="1042654"/>
                </a:cubicBezTo>
                <a:lnTo>
                  <a:pt x="3301679" y="0"/>
                </a:lnTo>
                <a:cubicBezTo>
                  <a:pt x="3509393" y="326363"/>
                  <a:pt x="3457958" y="387913"/>
                  <a:pt x="3694247" y="697490"/>
                </a:cubicBezTo>
                <a:lnTo>
                  <a:pt x="5001016" y="486447"/>
                </a:lnTo>
              </a:path>
            </a:pathLst>
          </a:custGeom>
          <a:noFill/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204335" y="5071967"/>
            <a:ext cx="418297" cy="127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4925098" y="1018762"/>
            <a:ext cx="4720394" cy="4044950"/>
          </a:xfrm>
          <a:custGeom>
            <a:avLst/>
            <a:gdLst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857500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911546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77650 w 4375150"/>
              <a:gd name="connsiteY6" fmla="*/ 2879119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809750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9156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9156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5150" h="3968750">
                <a:moveTo>
                  <a:pt x="0" y="2520950"/>
                </a:moveTo>
                <a:lnTo>
                  <a:pt x="0" y="2520950"/>
                </a:lnTo>
                <a:cubicBezTo>
                  <a:pt x="13115" y="2586526"/>
                  <a:pt x="12700" y="2562864"/>
                  <a:pt x="12700" y="2590800"/>
                </a:cubicBezTo>
                <a:lnTo>
                  <a:pt x="158750" y="3124200"/>
                </a:lnTo>
                <a:lnTo>
                  <a:pt x="254000" y="3968750"/>
                </a:lnTo>
                <a:lnTo>
                  <a:pt x="660400" y="3054350"/>
                </a:lnTo>
                <a:lnTo>
                  <a:pt x="1256462" y="2879119"/>
                </a:lnTo>
                <a:cubicBezTo>
                  <a:pt x="1437360" y="1923646"/>
                  <a:pt x="1650040" y="990602"/>
                  <a:pt x="1799156" y="12700"/>
                </a:cubicBezTo>
                <a:lnTo>
                  <a:pt x="2432050" y="552450"/>
                </a:lnTo>
                <a:lnTo>
                  <a:pt x="2813050" y="0"/>
                </a:lnTo>
                <a:lnTo>
                  <a:pt x="3060700" y="241300"/>
                </a:lnTo>
                <a:lnTo>
                  <a:pt x="4375150" y="488950"/>
                </a:lnTo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9204334" y="5270500"/>
            <a:ext cx="438150" cy="9526"/>
          </a:xfrm>
          <a:prstGeom prst="line">
            <a:avLst/>
          </a:prstGeom>
          <a:ln w="444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822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E66766-8436-4F0F-BAB4-81AEFA86962E}"/>
              </a:ext>
            </a:extLst>
          </p:cNvPr>
          <p:cNvSpPr/>
          <p:nvPr/>
        </p:nvSpPr>
        <p:spPr>
          <a:xfrm>
            <a:off x="1132764" y="1659480"/>
            <a:ext cx="10453275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05961" y="208723"/>
            <a:ext cx="10058400" cy="1450757"/>
          </a:xfrm>
        </p:spPr>
        <p:txBody>
          <a:bodyPr/>
          <a:lstStyle/>
          <a:p>
            <a:r>
              <a:rPr lang="en-US" altLang="en-US" dirty="0"/>
              <a:t>Flame Height</a:t>
            </a:r>
          </a:p>
        </p:txBody>
      </p:sp>
      <p:pic>
        <p:nvPicPr>
          <p:cNvPr id="35843" name="Content Placeholder 3"/>
          <p:cNvPicPr>
            <a:picLocks noGrp="1"/>
          </p:cNvPicPr>
          <p:nvPr>
            <p:ph idx="1"/>
          </p:nvPr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4740" y="622300"/>
            <a:ext cx="8470824" cy="5613400"/>
          </a:xfrm>
        </p:spPr>
      </p:pic>
      <p:sp>
        <p:nvSpPr>
          <p:cNvPr id="5" name="Freeform 4"/>
          <p:cNvSpPr/>
          <p:nvPr/>
        </p:nvSpPr>
        <p:spPr>
          <a:xfrm>
            <a:off x="5018108" y="974917"/>
            <a:ext cx="5001016" cy="3203871"/>
          </a:xfrm>
          <a:custGeom>
            <a:avLst/>
            <a:gdLst>
              <a:gd name="connsiteX0" fmla="*/ 0 w 6076950"/>
              <a:gd name="connsiteY0" fmla="*/ 2971800 h 2971800"/>
              <a:gd name="connsiteX1" fmla="*/ 247650 w 6076950"/>
              <a:gd name="connsiteY1" fmla="*/ 2108200 h 2971800"/>
              <a:gd name="connsiteX2" fmla="*/ 1155700 w 6076950"/>
              <a:gd name="connsiteY2" fmla="*/ 1873250 h 2971800"/>
              <a:gd name="connsiteX3" fmla="*/ 3111500 w 6076950"/>
              <a:gd name="connsiteY3" fmla="*/ 0 h 2971800"/>
              <a:gd name="connsiteX4" fmla="*/ 6076950 w 6076950"/>
              <a:gd name="connsiteY4" fmla="*/ 450850 h 2971800"/>
              <a:gd name="connsiteX0" fmla="*/ 0 w 6154068"/>
              <a:gd name="connsiteY0" fmla="*/ 2971800 h 2971800"/>
              <a:gd name="connsiteX1" fmla="*/ 247650 w 6154068"/>
              <a:gd name="connsiteY1" fmla="*/ 2108200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6154068"/>
              <a:gd name="connsiteY0" fmla="*/ 2971800 h 2971800"/>
              <a:gd name="connsiteX1" fmla="*/ 556123 w 6154068"/>
              <a:gd name="connsiteY1" fmla="*/ 2971111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5922714"/>
              <a:gd name="connsiteY0" fmla="*/ 2389336 h 2971111"/>
              <a:gd name="connsiteX1" fmla="*/ 324769 w 5922714"/>
              <a:gd name="connsiteY1" fmla="*/ 2971111 h 2971111"/>
              <a:gd name="connsiteX2" fmla="*/ 924346 w 5922714"/>
              <a:gd name="connsiteY2" fmla="*/ 1873250 h 2971111"/>
              <a:gd name="connsiteX3" fmla="*/ 2880146 w 5922714"/>
              <a:gd name="connsiteY3" fmla="*/ 0 h 2971111"/>
              <a:gd name="connsiteX4" fmla="*/ 5922714 w 5922714"/>
              <a:gd name="connsiteY4" fmla="*/ 429278 h 2971111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2880146 w 5922714"/>
              <a:gd name="connsiteY3" fmla="*/ 0 h 3078117"/>
              <a:gd name="connsiteX4" fmla="*/ 5922714 w 5922714"/>
              <a:gd name="connsiteY4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670958 w 5922714"/>
              <a:gd name="connsiteY2" fmla="*/ 2876384 h 3003470"/>
              <a:gd name="connsiteX3" fmla="*/ 1081183 w 5922714"/>
              <a:gd name="connsiteY3" fmla="*/ 2874723 h 3003470"/>
              <a:gd name="connsiteX4" fmla="*/ 2880146 w 5922714"/>
              <a:gd name="connsiteY4" fmla="*/ 0 h 3003470"/>
              <a:gd name="connsiteX5" fmla="*/ 5922714 w 5922714"/>
              <a:gd name="connsiteY5" fmla="*/ 429278 h 3003470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880146 w 5922714"/>
              <a:gd name="connsiteY5" fmla="*/ 0 h 3102868"/>
              <a:gd name="connsiteX6" fmla="*/ 5922714 w 5922714"/>
              <a:gd name="connsiteY6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127786 w 5922714"/>
              <a:gd name="connsiteY6" fmla="*/ 1008677 h 3102868"/>
              <a:gd name="connsiteX7" fmla="*/ 2880146 w 5922714"/>
              <a:gd name="connsiteY7" fmla="*/ 0 h 3102868"/>
              <a:gd name="connsiteX8" fmla="*/ 5922714 w 5922714"/>
              <a:gd name="connsiteY8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1841347 w 5922714"/>
              <a:gd name="connsiteY5" fmla="*/ 879241 h 3102868"/>
              <a:gd name="connsiteX6" fmla="*/ 2072701 w 5922714"/>
              <a:gd name="connsiteY6" fmla="*/ 199698 h 3102868"/>
              <a:gd name="connsiteX7" fmla="*/ 2127786 w 5922714"/>
              <a:gd name="connsiteY7" fmla="*/ 1008677 h 3102868"/>
              <a:gd name="connsiteX8" fmla="*/ 2880146 w 5922714"/>
              <a:gd name="connsiteY8" fmla="*/ 0 h 3102868"/>
              <a:gd name="connsiteX9" fmla="*/ 5922714 w 5922714"/>
              <a:gd name="connsiteY9" fmla="*/ 429278 h 3102868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5922714 w 5922714"/>
              <a:gd name="connsiteY9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75346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86132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41347 w 4898146"/>
              <a:gd name="connsiteY5" fmla="*/ 868454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96431 w 4898146"/>
              <a:gd name="connsiteY5" fmla="*/ 922386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896431 w 4898146"/>
              <a:gd name="connsiteY5" fmla="*/ 922386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989743 w 4898146"/>
              <a:gd name="connsiteY4" fmla="*/ 2987036 h 3092081"/>
              <a:gd name="connsiteX5" fmla="*/ 1942151 w 4898146"/>
              <a:gd name="connsiteY5" fmla="*/ 955959 h 3092081"/>
              <a:gd name="connsiteX6" fmla="*/ 2072701 w 4898146"/>
              <a:gd name="connsiteY6" fmla="*/ 188911 h 3092081"/>
              <a:gd name="connsiteX7" fmla="*/ 2207796 w 4898146"/>
              <a:gd name="connsiteY7" fmla="*/ 997890 h 3092081"/>
              <a:gd name="connsiteX8" fmla="*/ 3221669 w 4898146"/>
              <a:gd name="connsiteY8" fmla="*/ 0 h 3092081"/>
              <a:gd name="connsiteX9" fmla="*/ 3694247 w 4898146"/>
              <a:gd name="connsiteY9" fmla="*/ 619153 h 3092081"/>
              <a:gd name="connsiteX10" fmla="*/ 4898146 w 4898146"/>
              <a:gd name="connsiteY10" fmla="*/ 396919 h 3092081"/>
              <a:gd name="connsiteX0" fmla="*/ 0 w 4898146"/>
              <a:gd name="connsiteY0" fmla="*/ 2423313 h 3136845"/>
              <a:gd name="connsiteX1" fmla="*/ 258668 w 4898146"/>
              <a:gd name="connsiteY1" fmla="*/ 3037447 h 3136845"/>
              <a:gd name="connsiteX2" fmla="*/ 530340 w 4898146"/>
              <a:gd name="connsiteY2" fmla="*/ 3135214 h 3136845"/>
              <a:gd name="connsiteX3" fmla="*/ 670958 w 4898146"/>
              <a:gd name="connsiteY3" fmla="*/ 2910361 h 3136845"/>
              <a:gd name="connsiteX4" fmla="*/ 989743 w 4898146"/>
              <a:gd name="connsiteY4" fmla="*/ 3031800 h 3136845"/>
              <a:gd name="connsiteX5" fmla="*/ 1942151 w 4898146"/>
              <a:gd name="connsiteY5" fmla="*/ 1000723 h 3136845"/>
              <a:gd name="connsiteX6" fmla="*/ 2072701 w 4898146"/>
              <a:gd name="connsiteY6" fmla="*/ 233675 h 3136845"/>
              <a:gd name="connsiteX7" fmla="*/ 2207796 w 4898146"/>
              <a:gd name="connsiteY7" fmla="*/ 1042654 h 3136845"/>
              <a:gd name="connsiteX8" fmla="*/ 3301679 w 4898146"/>
              <a:gd name="connsiteY8" fmla="*/ 0 h 3136845"/>
              <a:gd name="connsiteX9" fmla="*/ 3694247 w 4898146"/>
              <a:gd name="connsiteY9" fmla="*/ 663917 h 3136845"/>
              <a:gd name="connsiteX10" fmla="*/ 4898146 w 4898146"/>
              <a:gd name="connsiteY10" fmla="*/ 441683 h 3136845"/>
              <a:gd name="connsiteX0" fmla="*/ 0 w 4898146"/>
              <a:gd name="connsiteY0" fmla="*/ 2423313 h 3136845"/>
              <a:gd name="connsiteX1" fmla="*/ 258668 w 4898146"/>
              <a:gd name="connsiteY1" fmla="*/ 3037447 h 3136845"/>
              <a:gd name="connsiteX2" fmla="*/ 530340 w 4898146"/>
              <a:gd name="connsiteY2" fmla="*/ 3135214 h 3136845"/>
              <a:gd name="connsiteX3" fmla="*/ 670958 w 4898146"/>
              <a:gd name="connsiteY3" fmla="*/ 2910361 h 3136845"/>
              <a:gd name="connsiteX4" fmla="*/ 989743 w 4898146"/>
              <a:gd name="connsiteY4" fmla="*/ 3031800 h 3136845"/>
              <a:gd name="connsiteX5" fmla="*/ 1942151 w 4898146"/>
              <a:gd name="connsiteY5" fmla="*/ 1000723 h 3136845"/>
              <a:gd name="connsiteX6" fmla="*/ 2072701 w 4898146"/>
              <a:gd name="connsiteY6" fmla="*/ 233675 h 3136845"/>
              <a:gd name="connsiteX7" fmla="*/ 2207796 w 4898146"/>
              <a:gd name="connsiteY7" fmla="*/ 1042654 h 3136845"/>
              <a:gd name="connsiteX8" fmla="*/ 3301679 w 4898146"/>
              <a:gd name="connsiteY8" fmla="*/ 0 h 3136845"/>
              <a:gd name="connsiteX9" fmla="*/ 3694247 w 4898146"/>
              <a:gd name="connsiteY9" fmla="*/ 663917 h 3136845"/>
              <a:gd name="connsiteX10" fmla="*/ 4898146 w 4898146"/>
              <a:gd name="connsiteY10" fmla="*/ 441683 h 3136845"/>
              <a:gd name="connsiteX0" fmla="*/ 0 w 5001016"/>
              <a:gd name="connsiteY0" fmla="*/ 2423313 h 3136845"/>
              <a:gd name="connsiteX1" fmla="*/ 258668 w 5001016"/>
              <a:gd name="connsiteY1" fmla="*/ 3037447 h 3136845"/>
              <a:gd name="connsiteX2" fmla="*/ 530340 w 5001016"/>
              <a:gd name="connsiteY2" fmla="*/ 3135214 h 3136845"/>
              <a:gd name="connsiteX3" fmla="*/ 670958 w 5001016"/>
              <a:gd name="connsiteY3" fmla="*/ 2910361 h 3136845"/>
              <a:gd name="connsiteX4" fmla="*/ 989743 w 5001016"/>
              <a:gd name="connsiteY4" fmla="*/ 3031800 h 3136845"/>
              <a:gd name="connsiteX5" fmla="*/ 1942151 w 5001016"/>
              <a:gd name="connsiteY5" fmla="*/ 1000723 h 3136845"/>
              <a:gd name="connsiteX6" fmla="*/ 2072701 w 5001016"/>
              <a:gd name="connsiteY6" fmla="*/ 233675 h 3136845"/>
              <a:gd name="connsiteX7" fmla="*/ 2207796 w 5001016"/>
              <a:gd name="connsiteY7" fmla="*/ 1042654 h 3136845"/>
              <a:gd name="connsiteX8" fmla="*/ 3301679 w 5001016"/>
              <a:gd name="connsiteY8" fmla="*/ 0 h 3136845"/>
              <a:gd name="connsiteX9" fmla="*/ 3694247 w 5001016"/>
              <a:gd name="connsiteY9" fmla="*/ 663917 h 3136845"/>
              <a:gd name="connsiteX10" fmla="*/ 5001016 w 5001016"/>
              <a:gd name="connsiteY10" fmla="*/ 486447 h 3136845"/>
              <a:gd name="connsiteX0" fmla="*/ 0 w 5001016"/>
              <a:gd name="connsiteY0" fmla="*/ 2423313 h 3136845"/>
              <a:gd name="connsiteX1" fmla="*/ 258668 w 5001016"/>
              <a:gd name="connsiteY1" fmla="*/ 3037447 h 3136845"/>
              <a:gd name="connsiteX2" fmla="*/ 530340 w 5001016"/>
              <a:gd name="connsiteY2" fmla="*/ 3135214 h 3136845"/>
              <a:gd name="connsiteX3" fmla="*/ 670958 w 5001016"/>
              <a:gd name="connsiteY3" fmla="*/ 2910361 h 3136845"/>
              <a:gd name="connsiteX4" fmla="*/ 989743 w 5001016"/>
              <a:gd name="connsiteY4" fmla="*/ 3031800 h 3136845"/>
              <a:gd name="connsiteX5" fmla="*/ 1942151 w 5001016"/>
              <a:gd name="connsiteY5" fmla="*/ 1000723 h 3136845"/>
              <a:gd name="connsiteX6" fmla="*/ 2072701 w 5001016"/>
              <a:gd name="connsiteY6" fmla="*/ 233675 h 3136845"/>
              <a:gd name="connsiteX7" fmla="*/ 2207796 w 5001016"/>
              <a:gd name="connsiteY7" fmla="*/ 1042654 h 3136845"/>
              <a:gd name="connsiteX8" fmla="*/ 3301679 w 5001016"/>
              <a:gd name="connsiteY8" fmla="*/ 0 h 3136845"/>
              <a:gd name="connsiteX9" fmla="*/ 3694247 w 5001016"/>
              <a:gd name="connsiteY9" fmla="*/ 697490 h 3136845"/>
              <a:gd name="connsiteX10" fmla="*/ 5001016 w 5001016"/>
              <a:gd name="connsiteY10" fmla="*/ 486447 h 313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01016" h="3136845">
                <a:moveTo>
                  <a:pt x="0" y="2423313"/>
                </a:moveTo>
                <a:lnTo>
                  <a:pt x="258668" y="3037447"/>
                </a:lnTo>
                <a:cubicBezTo>
                  <a:pt x="338208" y="3019700"/>
                  <a:pt x="450800" y="3152961"/>
                  <a:pt x="530340" y="3135214"/>
                </a:cubicBezTo>
                <a:lnTo>
                  <a:pt x="670958" y="2910361"/>
                </a:lnTo>
                <a:cubicBezTo>
                  <a:pt x="807700" y="2909807"/>
                  <a:pt x="853001" y="3032354"/>
                  <a:pt x="989743" y="3031800"/>
                </a:cubicBezTo>
                <a:cubicBezTo>
                  <a:pt x="1184808" y="2688156"/>
                  <a:pt x="1761658" y="1467077"/>
                  <a:pt x="1942151" y="1000723"/>
                </a:cubicBezTo>
                <a:cubicBezTo>
                  <a:pt x="2122644" y="534369"/>
                  <a:pt x="2024961" y="201316"/>
                  <a:pt x="2072701" y="233675"/>
                </a:cubicBezTo>
                <a:cubicBezTo>
                  <a:pt x="2208576" y="204911"/>
                  <a:pt x="2071921" y="1071418"/>
                  <a:pt x="2207796" y="1042654"/>
                </a:cubicBezTo>
                <a:lnTo>
                  <a:pt x="3301679" y="0"/>
                </a:lnTo>
                <a:cubicBezTo>
                  <a:pt x="3509393" y="326363"/>
                  <a:pt x="3457958" y="387913"/>
                  <a:pt x="3694247" y="697490"/>
                </a:cubicBezTo>
                <a:lnTo>
                  <a:pt x="5001016" y="486447"/>
                </a:lnTo>
              </a:path>
            </a:pathLst>
          </a:custGeom>
          <a:noFill/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204335" y="5071967"/>
            <a:ext cx="418297" cy="127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4925098" y="1018762"/>
            <a:ext cx="4720394" cy="4044950"/>
          </a:xfrm>
          <a:custGeom>
            <a:avLst/>
            <a:gdLst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857500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911546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77650 w 4375150"/>
              <a:gd name="connsiteY6" fmla="*/ 2879119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809750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9156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56462 w 4375150"/>
              <a:gd name="connsiteY6" fmla="*/ 2879119 h 3968750"/>
              <a:gd name="connsiteX7" fmla="*/ 1799156 w 4375150"/>
              <a:gd name="connsiteY7" fmla="*/ 12700 h 3968750"/>
              <a:gd name="connsiteX8" fmla="*/ 2432050 w 4375150"/>
              <a:gd name="connsiteY8" fmla="*/ 552450 h 3968750"/>
              <a:gd name="connsiteX9" fmla="*/ 2813050 w 4375150"/>
              <a:gd name="connsiteY9" fmla="*/ 0 h 3968750"/>
              <a:gd name="connsiteX10" fmla="*/ 3060700 w 4375150"/>
              <a:gd name="connsiteY10" fmla="*/ 241300 h 3968750"/>
              <a:gd name="connsiteX11" fmla="*/ 4375150 w 4375150"/>
              <a:gd name="connsiteY11" fmla="*/ 488950 h 39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5150" h="3968750">
                <a:moveTo>
                  <a:pt x="0" y="2520950"/>
                </a:moveTo>
                <a:lnTo>
                  <a:pt x="0" y="2520950"/>
                </a:lnTo>
                <a:cubicBezTo>
                  <a:pt x="13115" y="2586526"/>
                  <a:pt x="12700" y="2562864"/>
                  <a:pt x="12700" y="2590800"/>
                </a:cubicBezTo>
                <a:lnTo>
                  <a:pt x="158750" y="3124200"/>
                </a:lnTo>
                <a:lnTo>
                  <a:pt x="254000" y="3968750"/>
                </a:lnTo>
                <a:lnTo>
                  <a:pt x="660400" y="3054350"/>
                </a:lnTo>
                <a:lnTo>
                  <a:pt x="1256462" y="2879119"/>
                </a:lnTo>
                <a:cubicBezTo>
                  <a:pt x="1437360" y="1923646"/>
                  <a:pt x="1650040" y="990602"/>
                  <a:pt x="1799156" y="12700"/>
                </a:cubicBezTo>
                <a:lnTo>
                  <a:pt x="2432050" y="552450"/>
                </a:lnTo>
                <a:lnTo>
                  <a:pt x="2813050" y="0"/>
                </a:lnTo>
                <a:lnTo>
                  <a:pt x="3060700" y="241300"/>
                </a:lnTo>
                <a:lnTo>
                  <a:pt x="4375150" y="488950"/>
                </a:lnTo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9204334" y="5270500"/>
            <a:ext cx="438150" cy="9526"/>
          </a:xfrm>
          <a:prstGeom prst="line">
            <a:avLst/>
          </a:prstGeom>
          <a:ln w="444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Arrow 1">
            <a:extLst>
              <a:ext uri="{FF2B5EF4-FFF2-40B4-BE49-F238E27FC236}">
                <a16:creationId xmlns:a16="http://schemas.microsoft.com/office/drawing/2014/main" id="{544E6C57-D8A0-4805-BA1B-28A820FC927F}"/>
              </a:ext>
            </a:extLst>
          </p:cNvPr>
          <p:cNvSpPr/>
          <p:nvPr/>
        </p:nvSpPr>
        <p:spPr>
          <a:xfrm>
            <a:off x="6498756" y="3332487"/>
            <a:ext cx="1867653" cy="390243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3798C0-A3DF-424A-A6E0-E978571037CD}"/>
              </a:ext>
            </a:extLst>
          </p:cNvPr>
          <p:cNvSpPr txBox="1"/>
          <p:nvPr/>
        </p:nvSpPr>
        <p:spPr>
          <a:xfrm rot="123788">
            <a:off x="8393792" y="2861799"/>
            <a:ext cx="268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Grazing was influential in areas with less than 20% sagebrush cover.</a:t>
            </a:r>
          </a:p>
        </p:txBody>
      </p:sp>
    </p:spTree>
    <p:extLst>
      <p:ext uri="{BB962C8B-B14F-4D97-AF65-F5344CB8AC3E}">
        <p14:creationId xmlns:p14="http://schemas.microsoft.com/office/powerpoint/2010/main" val="11797014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rrowheads="1"/>
          </p:cNvPicPr>
          <p:nvPr/>
        </p:nvPicPr>
        <p:blipFill>
          <a:blip r:embed="rId3" cstate="print">
            <a:lum bright="6000" contrast="18000"/>
          </a:blip>
          <a:srcRect/>
          <a:stretch>
            <a:fillRect/>
          </a:stretch>
        </p:blipFill>
        <p:spPr bwMode="auto">
          <a:xfrm>
            <a:off x="4876800" y="4343401"/>
            <a:ext cx="2979738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cowboy-checking-he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1" y="2590800"/>
            <a:ext cx="267652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A27800"/>
                </a:solidFill>
              </a:rPr>
              <a:t>Targeted</a:t>
            </a:r>
            <a:r>
              <a:rPr lang="en-US" dirty="0"/>
              <a:t> Grazing</a:t>
            </a:r>
            <a:r>
              <a:rPr lang="en-US" i="1" dirty="0"/>
              <a:t> 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239303" y="1009879"/>
            <a:ext cx="5605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200" b="1" i="1" dirty="0">
                <a:solidFill>
                  <a:srgbClr val="336600"/>
                </a:solidFill>
                <a:latin typeface="Kabel Bk BT" pitchFamily="34" charset="0"/>
              </a:rPr>
              <a:t>Depends on Skill &amp; Knowledge!!</a:t>
            </a:r>
          </a:p>
        </p:txBody>
      </p:sp>
      <p:pic>
        <p:nvPicPr>
          <p:cNvPr id="40967" name="Picture 16" descr="MCj02404070000[1]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1828800"/>
            <a:ext cx="1817688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7" descr="Goat Boy"/>
          <p:cNvPicPr>
            <a:picLocks noChangeAspect="1" noChangeArrowheads="1"/>
          </p:cNvPicPr>
          <p:nvPr/>
        </p:nvPicPr>
        <p:blipFill>
          <a:blip r:embed="rId6" cstate="print">
            <a:lum bright="6000"/>
          </a:blip>
          <a:srcRect/>
          <a:stretch>
            <a:fillRect/>
          </a:stretch>
        </p:blipFill>
        <p:spPr bwMode="auto">
          <a:xfrm>
            <a:off x="6858000" y="2057400"/>
            <a:ext cx="2819400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18" descr="MCj03235960000[1]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3124201"/>
            <a:ext cx="155575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9" descr="MCj02834410000[1]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267200" y="4114800"/>
            <a:ext cx="13716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20" descr="MCj03188600000[1]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4495800"/>
            <a:ext cx="1824038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21" descr="MCj03226070000[1]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1981200"/>
            <a:ext cx="25908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759551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55743" y="624385"/>
            <a:ext cx="8219089" cy="1143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800000"/>
                </a:solidFill>
              </a:rPr>
              <a:t>Benefits</a:t>
            </a:r>
            <a:r>
              <a:rPr lang="en-US" dirty="0"/>
              <a:t> of Targeted Grazing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55743" y="1965278"/>
            <a:ext cx="8382000" cy="43952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can be highly effective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improve pasture quality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no pesticide residue… </a:t>
            </a:r>
            <a:r>
              <a:rPr lang="en-US" sz="2800" i="1" dirty="0"/>
              <a:t>‘environmentally friendly’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lower effect on non-target species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convert weeds into a</a:t>
            </a:r>
            <a:br>
              <a:rPr lang="en-US" sz="2800" dirty="0"/>
            </a:br>
            <a:r>
              <a:rPr lang="en-US" sz="2800" dirty="0"/>
              <a:t>saleable  product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more sustainable control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feasible in rough terrain</a:t>
            </a:r>
          </a:p>
        </p:txBody>
      </p:sp>
      <p:pic>
        <p:nvPicPr>
          <p:cNvPr id="63493" name="Picture 16" descr="Herding_Goats_Montana"/>
          <p:cNvPicPr>
            <a:picLocks noChangeAspect="1" noChangeArrowheads="1"/>
          </p:cNvPicPr>
          <p:nvPr/>
        </p:nvPicPr>
        <p:blipFill rotWithShape="1">
          <a:blip r:embed="rId3" cstate="screen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92708" y="3684894"/>
            <a:ext cx="4635185" cy="258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3387724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9903" y="1984696"/>
            <a:ext cx="6629400" cy="41719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400" dirty="0"/>
              <a:t> </a:t>
            </a:r>
            <a:r>
              <a:rPr lang="en-US" sz="3200" dirty="0"/>
              <a:t>Cost of animals &amp; potential losses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3200" dirty="0"/>
              <a:t> Fencing, water, herders, trailers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3200" dirty="0"/>
              <a:t> Reduced animal production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3200" dirty="0"/>
              <a:t> You can’t “</a:t>
            </a:r>
            <a:r>
              <a:rPr lang="en-US" sz="3200" i="1" dirty="0"/>
              <a:t>hang them up in the barn</a:t>
            </a:r>
            <a:r>
              <a:rPr lang="en-US" sz="3200" dirty="0"/>
              <a:t>”</a:t>
            </a:r>
          </a:p>
        </p:txBody>
      </p:sp>
      <p:pic>
        <p:nvPicPr>
          <p:cNvPr id="64515" name="Picture 5" descr="Sheep-May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7198136" y="4401961"/>
            <a:ext cx="449580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Rectangle 8"/>
          <p:cNvSpPr>
            <a:spLocks noGrp="1" noChangeArrowheads="1"/>
          </p:cNvSpPr>
          <p:nvPr>
            <p:ph type="title"/>
          </p:nvPr>
        </p:nvSpPr>
        <p:spPr>
          <a:xfrm>
            <a:off x="1149903" y="582789"/>
            <a:ext cx="7378700" cy="1143000"/>
          </a:xfrm>
          <a:noFill/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800000"/>
                </a:solidFill>
              </a:rPr>
              <a:t>Costs</a:t>
            </a:r>
            <a:r>
              <a:rPr lang="en-US" dirty="0"/>
              <a:t> of Targeted Grazing</a:t>
            </a:r>
          </a:p>
        </p:txBody>
      </p:sp>
    </p:spTree>
    <p:extLst>
      <p:ext uri="{BB962C8B-B14F-4D97-AF65-F5344CB8AC3E}">
        <p14:creationId xmlns:p14="http://schemas.microsoft.com/office/powerpoint/2010/main" val="161026520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Land Planning With Weeds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05000" y="1295401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/>
              <a:t>Integrated Weed Management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pic>
        <p:nvPicPr>
          <p:cNvPr id="27654" name="Picture 7" descr="spray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39624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AutoShape 8"/>
          <p:cNvSpPr>
            <a:spLocks noChangeArrowheads="1"/>
          </p:cNvSpPr>
          <p:nvPr/>
        </p:nvSpPr>
        <p:spPr bwMode="auto">
          <a:xfrm>
            <a:off x="5105400" y="3810000"/>
            <a:ext cx="381000" cy="1066800"/>
          </a:xfrm>
          <a:prstGeom prst="curvedRightArrow">
            <a:avLst>
              <a:gd name="adj1" fmla="val 56000"/>
              <a:gd name="adj2" fmla="val 11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AutoShape 9"/>
          <p:cNvSpPr>
            <a:spLocks noChangeArrowheads="1"/>
          </p:cNvSpPr>
          <p:nvPr/>
        </p:nvSpPr>
        <p:spPr bwMode="auto">
          <a:xfrm flipH="1">
            <a:off x="7010400" y="3733800"/>
            <a:ext cx="381000" cy="1066800"/>
          </a:xfrm>
          <a:prstGeom prst="curvedRightArrow">
            <a:avLst>
              <a:gd name="adj1" fmla="val 56000"/>
              <a:gd name="adj2" fmla="val 11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AutoShape 10"/>
          <p:cNvSpPr>
            <a:spLocks noChangeArrowheads="1"/>
          </p:cNvSpPr>
          <p:nvPr/>
        </p:nvSpPr>
        <p:spPr bwMode="auto">
          <a:xfrm rot="2892379">
            <a:off x="5515735" y="2783512"/>
            <a:ext cx="381000" cy="1066800"/>
          </a:xfrm>
          <a:prstGeom prst="curvedRightArrow">
            <a:avLst>
              <a:gd name="adj1" fmla="val 56000"/>
              <a:gd name="adj2" fmla="val 11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AutoShape 11"/>
          <p:cNvSpPr>
            <a:spLocks noChangeArrowheads="1"/>
          </p:cNvSpPr>
          <p:nvPr/>
        </p:nvSpPr>
        <p:spPr bwMode="auto">
          <a:xfrm rot="5400000">
            <a:off x="5722937" y="4593167"/>
            <a:ext cx="1143000" cy="1524000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Text Box 12"/>
          <p:cNvSpPr txBox="1">
            <a:spLocks noChangeArrowheads="1"/>
          </p:cNvSpPr>
          <p:nvPr/>
        </p:nvSpPr>
        <p:spPr bwMode="auto">
          <a:xfrm>
            <a:off x="5414941" y="5926668"/>
            <a:ext cx="19415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folHlink"/>
                </a:solidFill>
              </a:rPr>
              <a:t>Weed Control</a:t>
            </a:r>
            <a:endParaRPr lang="en-US" sz="2400"/>
          </a:p>
        </p:txBody>
      </p: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3495142" y="3505201"/>
            <a:ext cx="13250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/>
              <a:t>Chemical</a:t>
            </a:r>
          </a:p>
        </p:txBody>
      </p:sp>
      <p:grpSp>
        <p:nvGrpSpPr>
          <p:cNvPr id="2" name="Group 18"/>
          <p:cNvGrpSpPr/>
          <p:nvPr/>
        </p:nvGrpSpPr>
        <p:grpSpPr>
          <a:xfrm>
            <a:off x="4226980" y="1905001"/>
            <a:ext cx="1762659" cy="1147465"/>
            <a:chOff x="3845979" y="1905000"/>
            <a:chExt cx="1762659" cy="1147465"/>
          </a:xfrm>
        </p:grpSpPr>
        <p:pic>
          <p:nvPicPr>
            <p:cNvPr id="27660" name="Picture 13" descr="bug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91000" y="1905000"/>
              <a:ext cx="731838" cy="731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1" name="Picture 14" descr="bug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76800" y="2133600"/>
              <a:ext cx="731838" cy="731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4" name="Text Box 17"/>
            <p:cNvSpPr txBox="1">
              <a:spLocks noChangeArrowheads="1"/>
            </p:cNvSpPr>
            <p:nvPr/>
          </p:nvSpPr>
          <p:spPr bwMode="auto">
            <a:xfrm>
              <a:off x="3845979" y="2590800"/>
              <a:ext cx="146950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/>
                <a:t>Biocontrol</a:t>
              </a:r>
            </a:p>
          </p:txBody>
        </p:sp>
      </p:grpSp>
      <p:sp>
        <p:nvSpPr>
          <p:cNvPr id="18" name="AutoShape 10"/>
          <p:cNvSpPr>
            <a:spLocks noChangeArrowheads="1"/>
          </p:cNvSpPr>
          <p:nvPr/>
        </p:nvSpPr>
        <p:spPr bwMode="auto">
          <a:xfrm rot="17320133" flipH="1">
            <a:off x="6700413" y="2713417"/>
            <a:ext cx="381000" cy="1066800"/>
          </a:xfrm>
          <a:prstGeom prst="curvedRightArrow">
            <a:avLst>
              <a:gd name="adj1" fmla="val 56000"/>
              <a:gd name="adj2" fmla="val 112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28" name="Picture 4" descr="C:\Users\Karen&amp;Karl\AppData\Local\Microsoft\Windows\Temporary Internet Files\Content.IE5\UVZ062B1\MC900296334[1].wm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00" y="4267200"/>
            <a:ext cx="1540212" cy="1293136"/>
          </a:xfrm>
          <a:prstGeom prst="rect">
            <a:avLst/>
          </a:prstGeom>
          <a:noFill/>
        </p:spPr>
      </p:pic>
      <p:pic>
        <p:nvPicPr>
          <p:cNvPr id="1031" name="Picture 7" descr="C:\Users\Karen&amp;Karl\AppData\Local\Microsoft\Windows\Temporary Internet Files\Content.IE5\AQX951LR\MC900391180[1].wmf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4648201"/>
            <a:ext cx="924458" cy="925373"/>
          </a:xfrm>
          <a:prstGeom prst="rect">
            <a:avLst/>
          </a:prstGeom>
          <a:noFill/>
        </p:spPr>
      </p:pic>
      <p:grpSp>
        <p:nvGrpSpPr>
          <p:cNvPr id="3" name="Group 27"/>
          <p:cNvGrpSpPr/>
          <p:nvPr/>
        </p:nvGrpSpPr>
        <p:grpSpPr>
          <a:xfrm>
            <a:off x="6899615" y="2133600"/>
            <a:ext cx="2198799" cy="1681886"/>
            <a:chOff x="5528014" y="2209800"/>
            <a:chExt cx="2198799" cy="1681886"/>
          </a:xfrm>
        </p:grpSpPr>
        <p:pic>
          <p:nvPicPr>
            <p:cNvPr id="1029" name="Picture 5" descr="C:\Users\Karen&amp;Karl\AppData\Local\Microsoft\Windows\Temporary Internet Files\Content.IE5\Y2LYMMWK\MC900149697[1].wmf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2209800"/>
              <a:ext cx="1097413" cy="1006332"/>
            </a:xfrm>
            <a:prstGeom prst="rect">
              <a:avLst/>
            </a:prstGeom>
            <a:noFill/>
          </p:spPr>
        </p:pic>
        <p:sp>
          <p:nvSpPr>
            <p:cNvPr id="26" name="Text Box 15"/>
            <p:cNvSpPr txBox="1">
              <a:spLocks noChangeArrowheads="1"/>
            </p:cNvSpPr>
            <p:nvPr/>
          </p:nvSpPr>
          <p:spPr bwMode="auto">
            <a:xfrm>
              <a:off x="5528014" y="2514600"/>
              <a:ext cx="116422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/>
                <a:t>Cultural</a:t>
              </a:r>
            </a:p>
          </p:txBody>
        </p:sp>
        <p:pic>
          <p:nvPicPr>
            <p:cNvPr id="27" name="Picture 2" descr="C:\Users\Karen&amp;Karl\AppData\Local\Microsoft\Windows\Temporary Internet Files\Content.IE5\Y2LYMMWK\MC900389348[1].wmf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2971800"/>
              <a:ext cx="736092" cy="919886"/>
            </a:xfrm>
            <a:prstGeom prst="rect">
              <a:avLst/>
            </a:prstGeom>
            <a:noFill/>
          </p:spPr>
        </p:pic>
      </p:grp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7412662" y="4343401"/>
            <a:ext cx="161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/>
              <a:t>Mechanical</a:t>
            </a:r>
          </a:p>
        </p:txBody>
      </p:sp>
    </p:spTree>
    <p:extLst>
      <p:ext uri="{BB962C8B-B14F-4D97-AF65-F5344CB8AC3E}">
        <p14:creationId xmlns:p14="http://schemas.microsoft.com/office/powerpoint/2010/main" val="2259211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4800600" y="3260625"/>
            <a:ext cx="4544686" cy="2839384"/>
            <a:chOff x="-1114866" y="897666"/>
            <a:chExt cx="5954768" cy="4355555"/>
          </a:xfrm>
        </p:grpSpPr>
        <p:pic>
          <p:nvPicPr>
            <p:cNvPr id="14131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49622" y="1026275"/>
              <a:ext cx="3690280" cy="4226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-1114866" y="897666"/>
              <a:ext cx="2449741" cy="1544709"/>
            </a:xfrm>
            <a:prstGeom prst="straightConnector1">
              <a:avLst/>
            </a:prstGeom>
            <a:ln w="50800">
              <a:solidFill>
                <a:srgbClr val="660033"/>
              </a:solidFill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2545" y="5906791"/>
            <a:ext cx="8915400" cy="951209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200" dirty="0">
                <a:solidFill>
                  <a:schemeClr val="bg1"/>
                </a:solidFill>
              </a:rPr>
              <a:t>www.Targetedgrazing.wordpress.com</a:t>
            </a:r>
          </a:p>
        </p:txBody>
      </p:sp>
      <p:grpSp>
        <p:nvGrpSpPr>
          <p:cNvPr id="3" name="Group 15"/>
          <p:cNvGrpSpPr/>
          <p:nvPr/>
        </p:nvGrpSpPr>
        <p:grpSpPr>
          <a:xfrm>
            <a:off x="1986888" y="3082933"/>
            <a:ext cx="2279480" cy="3179150"/>
            <a:chOff x="3226027" y="2187413"/>
            <a:chExt cx="3105293" cy="4460129"/>
          </a:xfrm>
        </p:grpSpPr>
        <p:pic>
          <p:nvPicPr>
            <p:cNvPr id="141315" name="Picture 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027" y="2714171"/>
              <a:ext cx="3105293" cy="3933371"/>
            </a:xfrm>
            <a:prstGeom prst="rect">
              <a:avLst/>
            </a:prstGeom>
            <a:noFill/>
            <a:ln w="9525">
              <a:solidFill>
                <a:srgbClr val="660033"/>
              </a:solidFill>
              <a:miter lim="800000"/>
              <a:headEnd/>
              <a:tailEnd/>
            </a:ln>
          </p:spPr>
        </p:pic>
        <p:cxnSp>
          <p:nvCxnSpPr>
            <p:cNvPr id="11" name="Straight Arrow Connector 10"/>
            <p:cNvCxnSpPr/>
            <p:nvPr/>
          </p:nvCxnSpPr>
          <p:spPr bwMode="auto">
            <a:xfrm flipH="1">
              <a:off x="5040772" y="2187413"/>
              <a:ext cx="1097942" cy="763479"/>
            </a:xfrm>
            <a:prstGeom prst="straightConnector1">
              <a:avLst/>
            </a:prstGeom>
            <a:ln w="50800">
              <a:solidFill>
                <a:srgbClr val="660033"/>
              </a:solidFill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396020"/>
            <a:ext cx="8382000" cy="2792036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 bwMode="auto">
          <a:xfrm>
            <a:off x="3962400" y="2718921"/>
            <a:ext cx="838200" cy="49344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9893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43|10.152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4014</TotalTime>
  <Words>1330</Words>
  <Application>Microsoft Office PowerPoint</Application>
  <PresentationFormat>Widescreen</PresentationFormat>
  <Paragraphs>317</Paragraphs>
  <Slides>51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Retrospect</vt:lpstr>
      <vt:lpstr>Targeted Grazing  for vegetation management &amp; landscape enhancement </vt:lpstr>
      <vt:lpstr>Products of Livestock Grazing</vt:lpstr>
      <vt:lpstr>PowerPoint Presentation</vt:lpstr>
      <vt:lpstr>Targeted Grazing</vt:lpstr>
      <vt:lpstr>Landscape Goals</vt:lpstr>
      <vt:lpstr>Sheep Reduce Forbs</vt:lpstr>
      <vt:lpstr> Goats Control Oak</vt:lpstr>
      <vt:lpstr>Exclosure inYNP</vt:lpstr>
      <vt:lpstr>Targeted Grazing – Innovations in Grazing</vt:lpstr>
      <vt:lpstr>Livestock affect Weeds </vt:lpstr>
      <vt:lpstr>Livestock affect Weeds </vt:lpstr>
      <vt:lpstr>Some Plants are Easier than Others</vt:lpstr>
      <vt:lpstr>Targeted Grazing – Innovations in Grazing</vt:lpstr>
      <vt:lpstr>PowerPoint Presentation</vt:lpstr>
      <vt:lpstr>Species Matters</vt:lpstr>
      <vt:lpstr>Select, Train &amp; Entice Individual</vt:lpstr>
      <vt:lpstr>Yellow Starthistle Grazing</vt:lpstr>
      <vt:lpstr>Yellow Starthistle Studies</vt:lpstr>
      <vt:lpstr>Season and Species</vt:lpstr>
      <vt:lpstr>Select and Prepare Herbivores</vt:lpstr>
      <vt:lpstr>Yellow Starthistle Grazing by Goats</vt:lpstr>
      <vt:lpstr>PowerPoint Presentation</vt:lpstr>
      <vt:lpstr>Ungrazed vs. Grazed</vt:lpstr>
      <vt:lpstr>Yellow Starthistle Response</vt:lpstr>
      <vt:lpstr>Vegetation Cover Response</vt:lpstr>
      <vt:lpstr>PowerPoint Presentation</vt:lpstr>
      <vt:lpstr>PowerPoint Presentation</vt:lpstr>
      <vt:lpstr>Leafy Spurge</vt:lpstr>
      <vt:lpstr>Leafy Spurge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Cheatgrass or Downy Brome</vt:lpstr>
      <vt:lpstr>Grazing</vt:lpstr>
      <vt:lpstr>Grazing</vt:lpstr>
      <vt:lpstr>PowerPoint Presentation</vt:lpstr>
      <vt:lpstr>PowerPoint Presentation</vt:lpstr>
      <vt:lpstr>PowerPoint Presentation</vt:lpstr>
      <vt:lpstr>PowerPoint Presentation</vt:lpstr>
      <vt:lpstr>Grazing Affects Wildland Fuel &amp; Fire</vt:lpstr>
      <vt:lpstr>Research on Managing Fuel Loads</vt:lpstr>
      <vt:lpstr>Flame Height</vt:lpstr>
      <vt:lpstr>Flame Height</vt:lpstr>
      <vt:lpstr>Targeted Grazing </vt:lpstr>
      <vt:lpstr>Benefits of Targeted Grazing</vt:lpstr>
      <vt:lpstr>Costs of Targeted Grazing</vt:lpstr>
      <vt:lpstr>Land Planning With Weeds</vt:lpstr>
      <vt:lpstr>www.Targetedgrazing.wordpress.com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Soils—Physical Characteristics</dc:title>
  <dc:creator>April Hulet</dc:creator>
  <cp:lastModifiedBy>Launchbaugh, Karen (klaunchb@uidaho.edu)</cp:lastModifiedBy>
  <cp:revision>235</cp:revision>
  <dcterms:created xsi:type="dcterms:W3CDTF">2016-08-26T18:56:31Z</dcterms:created>
  <dcterms:modified xsi:type="dcterms:W3CDTF">2024-11-18T20:10:21Z</dcterms:modified>
</cp:coreProperties>
</file>